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handoutMasters/handoutMaster1.xml" ContentType="application/vnd.openxmlformats-officedocument.presentationml.handoutMaster+xml"/>
  <Override PartName="/ppt/media/image11.svg" ContentType="image/svg+xml"/>
  <Override PartName="/ppt/media/image13.svg" ContentType="image/svg+xml"/>
  <Override PartName="/ppt/media/image15.svg" ContentType="image/svg+xml"/>
  <Override PartName="/ppt/media/image35.svg" ContentType="image/svg+xml"/>
  <Override PartName="/ppt/media/image37.svg" ContentType="image/svg+xml"/>
  <Override PartName="/ppt/media/image39.svg" ContentType="image/svg+xml"/>
  <Override PartName="/ppt/media/image44.svg" ContentType="image/svg+xml"/>
  <Override PartName="/ppt/media/image46.svg" ContentType="image/svg+xml"/>
  <Override PartName="/ppt/media/image48.svg" ContentType="image/svg+xml"/>
  <Override PartName="/ppt/media/image71.svg" ContentType="image/svg+xml"/>
  <Override PartName="/ppt/media/image73.svg" ContentType="image/svg+xml"/>
  <Override PartName="/ppt/media/image75.svg" ContentType="image/svg+xml"/>
  <Override PartName="/ppt/media/image77.svg" ContentType="image/svg+xml"/>
  <Override PartName="/ppt/media/image79.svg" ContentType="image/svg+xml"/>
  <Override PartName="/ppt/media/image81.svg" ContentType="image/svg+xml"/>
  <Override PartName="/ppt/media/image83.svg" ContentType="image/svg+xml"/>
  <Override PartName="/ppt/media/image85.svg" ContentType="image/svg+xml"/>
  <Override PartName="/ppt/media/image87.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Lst>
  <p:notesMasterIdLst>
    <p:notesMasterId r:id="rId12"/>
  </p:notesMasterIdLst>
  <p:handoutMasterIdLst>
    <p:handoutMasterId r:id="rId38"/>
  </p:handoutMasterIdLst>
  <p:sldIdLst>
    <p:sldId id="314" r:id="rId4"/>
    <p:sldId id="315" r:id="rId5"/>
    <p:sldId id="316" r:id="rId6"/>
    <p:sldId id="317" r:id="rId7"/>
    <p:sldId id="318" r:id="rId8"/>
    <p:sldId id="425" r:id="rId9"/>
    <p:sldId id="426" r:id="rId10"/>
    <p:sldId id="428" r:id="rId11"/>
    <p:sldId id="429" r:id="rId13"/>
    <p:sldId id="430" r:id="rId14"/>
    <p:sldId id="431" r:id="rId15"/>
    <p:sldId id="432" r:id="rId16"/>
    <p:sldId id="433" r:id="rId17"/>
    <p:sldId id="434" r:id="rId18"/>
    <p:sldId id="435" r:id="rId19"/>
    <p:sldId id="436" r:id="rId20"/>
    <p:sldId id="437" r:id="rId21"/>
    <p:sldId id="336" r:id="rId22"/>
    <p:sldId id="439" r:id="rId23"/>
    <p:sldId id="441" r:id="rId24"/>
    <p:sldId id="443" r:id="rId25"/>
    <p:sldId id="445" r:id="rId26"/>
    <p:sldId id="446" r:id="rId27"/>
    <p:sldId id="448" r:id="rId28"/>
    <p:sldId id="449" r:id="rId29"/>
    <p:sldId id="450" r:id="rId30"/>
    <p:sldId id="451" r:id="rId31"/>
    <p:sldId id="452" r:id="rId32"/>
    <p:sldId id="453" r:id="rId33"/>
    <p:sldId id="455" r:id="rId34"/>
    <p:sldId id="457" r:id="rId35"/>
    <p:sldId id="459" r:id="rId36"/>
    <p:sldId id="332" r:id="rId37"/>
  </p:sldIdLst>
  <p:sldSz cx="12192000" cy="6858000"/>
  <p:notesSz cx="6858000" cy="9144000"/>
  <p:embeddedFontLst>
    <p:embeddedFont>
      <p:font typeface="汉仪旗黑-55简" panose="00020600040101010101" charset="-128"/>
      <p:regular r:id="rId43"/>
    </p:embeddedFont>
  </p:embeddedFontLst>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45" userDrawn="1">
          <p15:clr>
            <a:srgbClr val="A4A3A4"/>
          </p15:clr>
        </p15:guide>
        <p15:guide id="2" pos="386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123" initials="1"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45"/>
        <p:guide pos="386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gs" Target="tags/tag618.xml"/><Relationship Id="rId43" Type="http://schemas.openxmlformats.org/officeDocument/2006/relationships/font" Target="fonts/font1.fntdata"/><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notesMaster" Target="notesMasters/notes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旗黑-55简" panose="00020600040101010101" charset="-128"/>
              <a:ea typeface="汉仪旗黑-55简" panose="00020600040101010101" charset="-128"/>
              <a:cs typeface="汉仪旗黑-55简" panose="0002060004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汉仪旗黑-55简" panose="00020600040101010101" charset="-128"/>
              </a:rPr>
            </a:fld>
            <a:endParaRPr lang="zh-CN" altLang="en-US">
              <a:ea typeface="汉仪旗黑-55简" panose="0002060004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旗黑-55简" panose="00020600040101010101" charset="-128"/>
              <a:ea typeface="汉仪旗黑-55简" panose="00020600040101010101" charset="-128"/>
              <a:cs typeface="汉仪旗黑-55简" panose="0002060004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汉仪旗黑-55简" panose="00020600040101010101" charset="-128"/>
              </a:rPr>
            </a:fld>
            <a:endParaRPr lang="zh-CN" altLang="en-US">
              <a:ea typeface="汉仪旗黑-55简" panose="0002060004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旗黑-55简" panose="00020600040101010101" charset="-128"/>
                <a:ea typeface="汉仪旗黑-55简" panose="00020600040101010101" charset="-128"/>
                <a:cs typeface="汉仪旗黑-55简" panose="0002060004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旗黑-55简" panose="00020600040101010101" charset="-128"/>
                <a:ea typeface="汉仪旗黑-55简" panose="00020600040101010101" charset="-128"/>
                <a:cs typeface="汉仪旗黑-55简" panose="0002060004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1pPr>
    <a:lvl2pPr marL="4572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2pPr>
    <a:lvl3pPr marL="9144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3pPr>
    <a:lvl4pPr marL="13716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4pPr>
    <a:lvl5pPr marL="18288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1.jpeg"/><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67.xml"/><Relationship Id="rId3" Type="http://schemas.openxmlformats.org/officeDocument/2006/relationships/image" Target="../media/image2.png"/><Relationship Id="rId2" Type="http://schemas.openxmlformats.org/officeDocument/2006/relationships/tags" Target="../tags/tag6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71.xml"/><Relationship Id="rId7" Type="http://schemas.openxmlformats.org/officeDocument/2006/relationships/image" Target="../media/image3.png"/><Relationship Id="rId6" Type="http://schemas.openxmlformats.org/officeDocument/2006/relationships/tags" Target="../tags/tag70.xml"/><Relationship Id="rId5" Type="http://schemas.openxmlformats.org/officeDocument/2006/relationships/image" Target="../media/image2.png"/><Relationship Id="rId4" Type="http://schemas.openxmlformats.org/officeDocument/2006/relationships/tags" Target="../tags/tag69.xml"/><Relationship Id="rId3" Type="http://schemas.openxmlformats.org/officeDocument/2006/relationships/image" Target="../media/image4.png"/><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3.xml"/><Relationship Id="rId3" Type="http://schemas.openxmlformats.org/officeDocument/2006/relationships/image" Target="../media/image2.png"/><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5.xml"/><Relationship Id="rId3" Type="http://schemas.openxmlformats.org/officeDocument/2006/relationships/image" Target="../media/image2.png"/><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image" Target="../media/image2.png"/><Relationship Id="rId4" Type="http://schemas.openxmlformats.org/officeDocument/2006/relationships/tags" Target="../tags/tag77.xml"/><Relationship Id="rId3" Type="http://schemas.openxmlformats.org/officeDocument/2006/relationships/image" Target="../media/image5.png"/><Relationship Id="rId2" Type="http://schemas.openxmlformats.org/officeDocument/2006/relationships/tags" Target="../tags/tag76.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9.xml"/><Relationship Id="rId3" Type="http://schemas.openxmlformats.org/officeDocument/2006/relationships/image" Target="../media/image2.png"/><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81.xml"/><Relationship Id="rId3" Type="http://schemas.openxmlformats.org/officeDocument/2006/relationships/image" Target="../media/image2.png"/><Relationship Id="rId2" Type="http://schemas.openxmlformats.org/officeDocument/2006/relationships/tags" Target="../tags/tag8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83.xml"/><Relationship Id="rId3" Type="http://schemas.openxmlformats.org/officeDocument/2006/relationships/image" Target="../media/image2.png"/><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image" Target="../media/image1.jpeg"/><Relationship Id="rId2" Type="http://schemas.openxmlformats.org/officeDocument/2006/relationships/tags" Target="../tags/tag8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image" Target="../media/image3.png"/><Relationship Id="rId4" Type="http://schemas.openxmlformats.org/officeDocument/2006/relationships/tags" Target="../tags/tag89.xml"/><Relationship Id="rId3" Type="http://schemas.openxmlformats.org/officeDocument/2006/relationships/image" Target="../media/image2.png"/><Relationship Id="rId2" Type="http://schemas.openxmlformats.org/officeDocument/2006/relationships/tags" Target="../tags/tag8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image" Target="../media/image3.png"/><Relationship Id="rId5" Type="http://schemas.openxmlformats.org/officeDocument/2006/relationships/tags" Target="../tags/tag96.xml"/><Relationship Id="rId4" Type="http://schemas.openxmlformats.org/officeDocument/2006/relationships/image" Target="../media/image2.png"/><Relationship Id="rId3" Type="http://schemas.openxmlformats.org/officeDocument/2006/relationships/tags" Target="../tags/tag95.xml"/><Relationship Id="rId2" Type="http://schemas.openxmlformats.org/officeDocument/2006/relationships/tags" Target="../tags/tag94.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image" Target="../media/image3.png"/><Relationship Id="rId5" Type="http://schemas.openxmlformats.org/officeDocument/2006/relationships/tags" Target="../tags/tag104.xml"/><Relationship Id="rId4" Type="http://schemas.openxmlformats.org/officeDocument/2006/relationships/image" Target="../media/image2.png"/><Relationship Id="rId3" Type="http://schemas.openxmlformats.org/officeDocument/2006/relationships/tags" Target="../tags/tag103.xml"/><Relationship Id="rId2" Type="http://schemas.openxmlformats.org/officeDocument/2006/relationships/tags" Target="../tags/tag102.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image" Target="../media/image3.png"/><Relationship Id="rId5" Type="http://schemas.openxmlformats.org/officeDocument/2006/relationships/tags" Target="../tags/tag113.xml"/><Relationship Id="rId4" Type="http://schemas.openxmlformats.org/officeDocument/2006/relationships/image" Target="../media/image2.png"/><Relationship Id="rId3" Type="http://schemas.openxmlformats.org/officeDocument/2006/relationships/tags" Target="../tags/tag112.xml"/><Relationship Id="rId2" Type="http://schemas.openxmlformats.org/officeDocument/2006/relationships/tags" Target="../tags/tag111.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image" Target="../media/image3.png"/><Relationship Id="rId5" Type="http://schemas.openxmlformats.org/officeDocument/2006/relationships/tags" Target="../tags/tag122.xml"/><Relationship Id="rId4" Type="http://schemas.openxmlformats.org/officeDocument/2006/relationships/image" Target="../media/image2.png"/><Relationship Id="rId3" Type="http://schemas.openxmlformats.org/officeDocument/2006/relationships/tags" Target="../tags/tag121.xml"/><Relationship Id="rId2" Type="http://schemas.openxmlformats.org/officeDocument/2006/relationships/tags" Target="../tags/tag120.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image" Target="../media/image3.png"/><Relationship Id="rId5" Type="http://schemas.openxmlformats.org/officeDocument/2006/relationships/tags" Target="../tags/tag131.xml"/><Relationship Id="rId4" Type="http://schemas.openxmlformats.org/officeDocument/2006/relationships/image" Target="../media/image2.png"/><Relationship Id="rId3" Type="http://schemas.openxmlformats.org/officeDocument/2006/relationships/tags" Target="../tags/tag130.xml"/><Relationship Id="rId2" Type="http://schemas.openxmlformats.org/officeDocument/2006/relationships/tags" Target="../tags/tag129.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image" Target="../media/image6.png"/><Relationship Id="rId5" Type="http://schemas.openxmlformats.org/officeDocument/2006/relationships/tags" Target="../tags/tag142.xml"/><Relationship Id="rId4" Type="http://schemas.openxmlformats.org/officeDocument/2006/relationships/image" Target="../media/image2.png"/><Relationship Id="rId3" Type="http://schemas.openxmlformats.org/officeDocument/2006/relationships/tags" Target="../tags/tag141.xml"/><Relationship Id="rId2" Type="http://schemas.openxmlformats.org/officeDocument/2006/relationships/tags" Target="../tags/tag140.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6" name="图片 12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845"/>
            <a:ext cx="12192000" cy="6844311"/>
          </a:xfrm>
          <a:prstGeom prst="rect">
            <a:avLst/>
          </a:prstGeom>
        </p:spPr>
      </p:pic>
      <p:sp>
        <p:nvSpPr>
          <p:cNvPr id="16" name="日期占位符 15"/>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121922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Arial" panose="020B060402020209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121922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90204" pitchFamily="34" charset="0"/>
              <a:buNone/>
              <a:defRPr kumimoji="0" lang="zh-CN" altLang="en-US" sz="2200" b="0" i="0" u="none" strike="noStrike" kern="1200" cap="none" spc="200" normalizeH="0" baseline="0" noProof="0" dirty="0">
                <a:ln>
                  <a:noFill/>
                </a:ln>
                <a:solidFill>
                  <a:schemeClr val="dk1">
                    <a:lumMod val="65000"/>
                    <a:lumOff val="35000"/>
                  </a:schemeClr>
                </a:solidFill>
                <a:effectLst/>
                <a:uLnTx/>
                <a:uFillTx/>
                <a:latin typeface="Arial" panose="020B0604020202090204" pitchFamily="34" charset="0"/>
                <a:ea typeface="幼圆" charset="0"/>
                <a:cs typeface="+mn-cs"/>
                <a:sym typeface="Arial" panose="020B0604020202090204" pitchFamily="34" charset="0"/>
              </a:defRPr>
            </a:lvl1pPr>
            <a:lvl2pPr marL="457200" indent="0" algn="ctr" defTabSz="914400" rtl="0" eaLnBrk="1" fontAlgn="auto" latinLnBrk="0" hangingPunct="1">
              <a:lnSpc>
                <a:spcPct val="130000"/>
              </a:lnSpc>
              <a:spcBef>
                <a:spcPts val="0"/>
              </a:spcBef>
              <a:spcAft>
                <a:spcPts val="1000"/>
              </a:spcAft>
              <a:buFont typeface="Arial" panose="020B0604020202090204" pitchFamily="34" charset="0"/>
              <a:buNone/>
              <a:tabLst>
                <a:tab pos="1609725" algn="l"/>
              </a:tabLst>
              <a:defRPr sz="2000" u="none" strike="noStrike" kern="1200" cap="none" spc="150" normalizeH="0" baseline="0">
                <a:solidFill>
                  <a:schemeClr val="tx1">
                    <a:lumMod val="85000"/>
                    <a:lumOff val="15000"/>
                  </a:schemeClr>
                </a:solidFill>
                <a:uFillTx/>
                <a:latin typeface="微软雅黑" charset="-122"/>
                <a:ea typeface="微软雅黑"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90204" pitchFamily="34" charset="0"/>
              <a:buNone/>
              <a:defRPr sz="1800" u="none" strike="noStrike" kern="1200" cap="none" spc="150" normalizeH="0" baseline="0">
                <a:solidFill>
                  <a:schemeClr val="tx1">
                    <a:lumMod val="85000"/>
                    <a:lumOff val="15000"/>
                  </a:schemeClr>
                </a:solidFill>
                <a:uFillTx/>
                <a:latin typeface="微软雅黑" charset="-122"/>
                <a:ea typeface="微软雅黑"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63" name="图片 62"/>
          <p:cNvPicPr>
            <a:picLocks noChangeAspect="1"/>
          </p:cNvPicPr>
          <p:nvPr>
            <p:custDataLst>
              <p:tags r:id="rId2"/>
            </p:custDataLst>
          </p:nvPr>
        </p:nvPicPr>
        <p:blipFill>
          <a:blip r:embed="rId3"/>
          <a:stretch>
            <a:fillRect/>
          </a:stretch>
        </p:blipFill>
        <p:spPr>
          <a:xfrm>
            <a:off x="215153" y="1818004"/>
            <a:ext cx="3235350" cy="3221981"/>
          </a:xfrm>
          <a:prstGeom prst="rect">
            <a:avLst/>
          </a:prstGeom>
        </p:spPr>
      </p:pic>
      <p:pic>
        <p:nvPicPr>
          <p:cNvPr id="168" name="图片 16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47" name="图片 46"/>
          <p:cNvPicPr>
            <a:picLocks noChangeAspect="1"/>
          </p:cNvPicPr>
          <p:nvPr>
            <p:custDataLst>
              <p:tags r:id="rId6"/>
            </p:custDataLst>
          </p:nvPr>
        </p:nvPicPr>
        <p:blipFill>
          <a:blip r:embed="rId7"/>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2" name="标题 2"/>
          <p:cNvSpPr/>
          <p:nvPr>
            <p:ph type="ctrTitle" idx="2" hasCustomPrompt="1"/>
            <p:custDataLst>
              <p:tags r:id="rId8"/>
            </p:custDataLst>
          </p:nvPr>
        </p:nvSpPr>
        <p:spPr>
          <a:xfrm>
            <a:off x="4625288" y="2373457"/>
            <a:ext cx="6646785" cy="2160931"/>
          </a:xfrm>
          <a:ln>
            <a:noFill/>
          </a:ln>
        </p:spPr>
        <p:txBody>
          <a:bodyPr vert="horz" wrap="square" lIns="0" tIns="0" rIns="0" bIns="0" rtlCol="0" anchor="b"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000" b="1" i="0" u="none" strike="noStrike" kern="1200" cap="none" spc="6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幼圆" charset="0"/>
              </a:defRPr>
            </a:lvl1pPr>
            <a:lvl2pPr eaLnBrk="1" fontAlgn="auto" latinLnBrk="0" hangingPunct="1">
              <a:defRPr sz="1600">
                <a:solidFill>
                  <a:schemeClr val="tx1"/>
                </a:solidFill>
                <a:latin typeface="Arial" panose="020B0604020202090204" pitchFamily="34" charset="0"/>
                <a:ea typeface="幼圆" charset="0"/>
              </a:defRPr>
            </a:lvl2pPr>
            <a:lvl3pPr eaLnBrk="1" fontAlgn="auto" latinLnBrk="0" hangingPunct="1">
              <a:defRPr sz="1600">
                <a:solidFill>
                  <a:schemeClr val="tx1"/>
                </a:solidFill>
                <a:latin typeface="Arial" panose="020B0604020202090204" pitchFamily="34" charset="0"/>
                <a:ea typeface="幼圆" charset="0"/>
              </a:defRPr>
            </a:lvl3pPr>
            <a:lvl4pPr eaLnBrk="1" fontAlgn="auto" latinLnBrk="0" hangingPunct="1">
              <a:defRPr sz="1600">
                <a:solidFill>
                  <a:schemeClr val="tx1"/>
                </a:solidFill>
                <a:latin typeface="Arial" panose="020B0604020202090204" pitchFamily="34" charset="0"/>
                <a:ea typeface="幼圆" charset="0"/>
              </a:defRPr>
            </a:lvl4pPr>
            <a:lvl5pPr eaLnBrk="1" fontAlgn="auto" latinLnBrk="0" hangingPunct="1">
              <a:defRPr sz="160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幼圆"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幼圆" charset="0"/>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3" name="图片 62"/>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408790" y="1243508"/>
            <a:ext cx="4389120" cy="4370983"/>
          </a:xfrm>
          <a:prstGeom prst="rect">
            <a:avLst/>
          </a:prstGeom>
        </p:spPr>
      </p:pic>
      <p:pic>
        <p:nvPicPr>
          <p:cNvPr id="168" name="图片 16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幼圆"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幼圆" charset="0"/>
              </a:defRPr>
            </a:lvl1pPr>
            <a:lvl2pPr indent="0" eaLnBrk="1" fontAlgn="auto" latinLnBrk="0" hangingPunct="1">
              <a:defRPr>
                <a:solidFill>
                  <a:schemeClr val="tx1"/>
                </a:solidFill>
                <a:latin typeface="Arial" panose="020B0604020202090204" pitchFamily="34" charset="0"/>
                <a:ea typeface="幼圆" charset="0"/>
              </a:defRPr>
            </a:lvl2pPr>
            <a:lvl3pPr indent="0" eaLnBrk="1" fontAlgn="auto" latinLnBrk="0" hangingPunct="1">
              <a:defRPr>
                <a:solidFill>
                  <a:schemeClr val="tx1"/>
                </a:solidFill>
                <a:latin typeface="Arial" panose="020B0604020202090204" pitchFamily="34" charset="0"/>
                <a:ea typeface="幼圆" charset="0"/>
              </a:defRPr>
            </a:lvl3pPr>
            <a:lvl4pPr indent="0" eaLnBrk="1" fontAlgn="auto" latinLnBrk="0" hangingPunct="1">
              <a:defRPr>
                <a:solidFill>
                  <a:schemeClr val="tx1"/>
                </a:solidFill>
                <a:latin typeface="Arial" panose="020B0604020202090204" pitchFamily="34" charset="0"/>
                <a:ea typeface="幼圆" charset="0"/>
              </a:defRPr>
            </a:lvl4pPr>
            <a:lvl5pPr indent="0" eaLnBrk="1" fontAlgn="auto" latinLnBrk="0" hangingPunct="1">
              <a:defRPr>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90204" pitchFamily="34" charset="0"/>
                <a:ea typeface="幼圆" charset="0"/>
              </a:defRPr>
            </a:lvl1pPr>
            <a:lvl2pPr>
              <a:defRPr>
                <a:solidFill>
                  <a:schemeClr val="tx1"/>
                </a:solidFill>
                <a:latin typeface="Arial" panose="020B0604020202090204" pitchFamily="34" charset="0"/>
                <a:ea typeface="幼圆" charset="0"/>
              </a:defRPr>
            </a:lvl2pPr>
            <a:lvl3pPr>
              <a:defRPr>
                <a:solidFill>
                  <a:schemeClr val="tx1"/>
                </a:solidFill>
                <a:latin typeface="Arial" panose="020B0604020202090204" pitchFamily="34" charset="0"/>
                <a:ea typeface="幼圆" charset="0"/>
              </a:defRPr>
            </a:lvl3pPr>
            <a:lvl4pPr>
              <a:defRPr>
                <a:solidFill>
                  <a:schemeClr val="tx1"/>
                </a:solidFill>
                <a:latin typeface="Arial" panose="020B0604020202090204" pitchFamily="34" charset="0"/>
                <a:ea typeface="幼圆" charset="0"/>
              </a:defRPr>
            </a:lvl4pPr>
            <a:lvl5pPr>
              <a:defRPr>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26" name="图片 12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845"/>
            <a:ext cx="12192000" cy="6844311"/>
          </a:xfrm>
          <a:prstGeom prst="rect">
            <a:avLst/>
          </a:prstGeom>
        </p:spPr>
      </p:pic>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2" name="文本占位符 4"/>
          <p:cNvSpPr/>
          <p:nvPr>
            <p:ph type="body" idx="1" hasCustomPrompt="1"/>
            <p:custDataLst>
              <p:tags r:id="rId4"/>
            </p:custDataLst>
          </p:nvPr>
        </p:nvSpPr>
        <p:spPr>
          <a:xfrm>
            <a:off x="876306" y="1781102"/>
            <a:ext cx="4578388" cy="642847"/>
          </a:xfrm>
        </p:spPr>
        <p:txBody>
          <a:bodyPr vert="horz" wrap="square" lIns="0" tIns="0" rIns="0" bIns="0" rtlCol="0" anchor="ctr" anchorCtr="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90204" pitchFamily="34" charset="0"/>
              <a:buNone/>
              <a:defRPr kumimoji="0" lang="zh-CN" altLang="en-US" sz="2000" b="0" i="0" u="none" strike="noStrike" kern="1200" cap="none" spc="200" normalizeH="0" baseline="0" noProof="0" dirty="0">
                <a:ln>
                  <a:noFill/>
                </a:ln>
                <a:solidFill>
                  <a:schemeClr val="dk1">
                    <a:lumMod val="65000"/>
                    <a:lumOff val="35000"/>
                  </a:schemeClr>
                </a:solidFill>
                <a:effectLst/>
                <a:uLnTx/>
                <a:uFillTx/>
                <a:latin typeface="Arial" panose="020B0604020202090204" pitchFamily="34" charset="0"/>
                <a:ea typeface="幼圆" charset="0"/>
                <a:cs typeface="+mn-cs"/>
              </a:defRPr>
            </a:lvl1pPr>
            <a:lvl2pPr marL="457200" indent="0" algn="ctr" defTabSz="914400" rtl="0" eaLnBrk="1" fontAlgn="auto" latinLnBrk="0" hangingPunct="1">
              <a:lnSpc>
                <a:spcPct val="130000"/>
              </a:lnSpc>
              <a:spcBef>
                <a:spcPts val="0"/>
              </a:spcBef>
              <a:spcAft>
                <a:spcPts val="1000"/>
              </a:spcAft>
              <a:buFont typeface="Arial" panose="020B0604020202090204" pitchFamily="34" charset="0"/>
              <a:buNone/>
              <a:tabLst>
                <a:tab pos="1609725" algn="l"/>
              </a:tabLst>
              <a:defRPr sz="2000" u="none" strike="noStrike" kern="1200" cap="none" spc="150" normalizeH="0" baseline="0">
                <a:solidFill>
                  <a:schemeClr val="tx1">
                    <a:lumMod val="85000"/>
                    <a:lumOff val="15000"/>
                  </a:schemeClr>
                </a:solidFill>
                <a:uFillTx/>
                <a:latin typeface="微软雅黑" charset="-122"/>
                <a:ea typeface="微软雅黑"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90204" pitchFamily="34" charset="0"/>
              <a:buNone/>
              <a:defRPr sz="1800" u="none" strike="noStrike" kern="1200" cap="none" spc="150" normalizeH="0" baseline="0">
                <a:solidFill>
                  <a:schemeClr val="tx1">
                    <a:lumMod val="85000"/>
                    <a:lumOff val="15000"/>
                  </a:schemeClr>
                </a:solidFill>
                <a:uFillTx/>
                <a:latin typeface="微软雅黑" charset="-122"/>
                <a:ea typeface="微软雅黑"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9"/>
          <p:cNvSpPr/>
          <p:nvPr>
            <p:ph type="title" hasCustomPrompt="1"/>
            <p:custDataLst>
              <p:tags r:id="rId5"/>
            </p:custDataLst>
          </p:nvPr>
        </p:nvSpPr>
        <p:spPr>
          <a:xfrm>
            <a:off x="762006" y="2587144"/>
            <a:ext cx="4826038" cy="1076960"/>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600" b="1" i="0" u="none" strike="noStrike" kern="1200" cap="none" spc="7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
        <p:nvSpPr>
          <p:cNvPr id="7" name="矩形 6"/>
          <p:cNvSpPr/>
          <p:nvPr>
            <p:custDataLst>
              <p:tags r:id="rId6"/>
            </p:custDataLst>
          </p:nvPr>
        </p:nvSpPr>
        <p:spPr>
          <a:xfrm>
            <a:off x="762006" y="1781102"/>
            <a:ext cx="4826038" cy="642847"/>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Arial" panose="020B0604020202090204" pitchFamily="34" charset="0"/>
              <a:ea typeface="幼圆" charset="0"/>
              <a:cs typeface="幼圆"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幼圆" charset="0"/>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幼圆" charset="0"/>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6" name="矩形 5"/>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6" name="矩形 5"/>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47" name="图片 46"/>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幼圆" charset="0"/>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150.xml"/><Relationship Id="rId20" Type="http://schemas.openxmlformats.org/officeDocument/2006/relationships/tags" Target="../tags/tag149.xml"/><Relationship Id="rId2" Type="http://schemas.openxmlformats.org/officeDocument/2006/relationships/slideLayout" Target="../slideLayouts/slideLayout13.xml"/><Relationship Id="rId19" Type="http://schemas.openxmlformats.org/officeDocument/2006/relationships/tags" Target="../tags/tag148.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汉仪旗黑-55简" panose="00020600040101010101" charset="-128"/>
          <a:ea typeface="汉仪旗黑-55简" panose="00020600040101010101" charset="-128"/>
          <a:cs typeface="汉仪旗黑-55简" panose="00020600040101010101" charset="-128"/>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8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1pPr>
      <a:lvl2pPr marL="685800" indent="-228600" algn="l" defTabSz="914400" rtl="0" eaLnBrk="1" fontAlgn="auto" latinLnBrk="0" hangingPunct="1">
        <a:lnSpc>
          <a:spcPct val="120000"/>
        </a:lnSpc>
        <a:spcBef>
          <a:spcPts val="0"/>
        </a:spcBef>
        <a:spcAft>
          <a:spcPts val="600"/>
        </a:spcAft>
        <a:buFont typeface="Arial" panose="020B060402020209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2pPr>
      <a:lvl3pPr marL="1143000" indent="-228600" algn="l" defTabSz="914400" rtl="0" eaLnBrk="1" fontAlgn="auto" latinLnBrk="0" hangingPunct="1">
        <a:lnSpc>
          <a:spcPct val="120000"/>
        </a:lnSpc>
        <a:spcBef>
          <a:spcPts val="0"/>
        </a:spcBef>
        <a:spcAft>
          <a:spcPts val="600"/>
        </a:spcAft>
        <a:buFont typeface="Arial" panose="020B0604020202090204" pitchFamily="34" charset="0"/>
        <a:buChar char="●"/>
        <a:defRPr sz="16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4pPr>
      <a:lvl5pPr marL="2057400" indent="-228600" algn="l" defTabSz="914400" rtl="0" eaLnBrk="1" fontAlgn="auto" latinLnBrk="0" hangingPunct="1">
        <a:lnSpc>
          <a:spcPct val="120000"/>
        </a:lnSpc>
        <a:spcBef>
          <a:spcPts val="0"/>
        </a:spcBef>
        <a:spcAft>
          <a:spcPts val="300"/>
        </a:spcAft>
        <a:buFont typeface="Arial" panose="020B0604020202090204" pitchFamily="34" charset="0"/>
        <a:buChar char="•"/>
        <a:defRPr sz="14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幼圆" charset="0"/>
                <a:cs typeface="幼圆" charset="0"/>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幼圆" charset="0"/>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10.xml.rels><?xml version="1.0" encoding="UTF-8" standalone="yes"?>
<Relationships xmlns="http://schemas.openxmlformats.org/package/2006/relationships"><Relationship Id="rId9" Type="http://schemas.openxmlformats.org/officeDocument/2006/relationships/tags" Target="../tags/tag246.xml"/><Relationship Id="rId8" Type="http://schemas.openxmlformats.org/officeDocument/2006/relationships/image" Target="../media/image22.jpeg"/><Relationship Id="rId7" Type="http://schemas.openxmlformats.org/officeDocument/2006/relationships/tags" Target="../tags/tag245.xml"/><Relationship Id="rId6" Type="http://schemas.openxmlformats.org/officeDocument/2006/relationships/tags" Target="../tags/tag244.xml"/><Relationship Id="rId5" Type="http://schemas.openxmlformats.org/officeDocument/2006/relationships/image" Target="../media/image21.jpeg"/><Relationship Id="rId4" Type="http://schemas.openxmlformats.org/officeDocument/2006/relationships/tags" Target="../tags/tag243.xml"/><Relationship Id="rId3" Type="http://schemas.openxmlformats.org/officeDocument/2006/relationships/tags" Target="../tags/tag242.xml"/><Relationship Id="rId23" Type="http://schemas.openxmlformats.org/officeDocument/2006/relationships/slideLayout" Target="../slideLayouts/slideLayout23.xml"/><Relationship Id="rId22" Type="http://schemas.openxmlformats.org/officeDocument/2006/relationships/tags" Target="../tags/tag257.xml"/><Relationship Id="rId21" Type="http://schemas.openxmlformats.org/officeDocument/2006/relationships/tags" Target="../tags/tag256.xml"/><Relationship Id="rId20" Type="http://schemas.openxmlformats.org/officeDocument/2006/relationships/tags" Target="../tags/tag255.xml"/><Relationship Id="rId2" Type="http://schemas.openxmlformats.org/officeDocument/2006/relationships/tags" Target="../tags/tag241.xml"/><Relationship Id="rId19" Type="http://schemas.openxmlformats.org/officeDocument/2006/relationships/tags" Target="../tags/tag254.xml"/><Relationship Id="rId18" Type="http://schemas.openxmlformats.org/officeDocument/2006/relationships/image" Target="../media/image24.jpeg"/><Relationship Id="rId17" Type="http://schemas.openxmlformats.org/officeDocument/2006/relationships/tags" Target="../tags/tag253.xml"/><Relationship Id="rId16" Type="http://schemas.openxmlformats.org/officeDocument/2006/relationships/tags" Target="../tags/tag252.xml"/><Relationship Id="rId15" Type="http://schemas.openxmlformats.org/officeDocument/2006/relationships/tags" Target="../tags/tag251.xml"/><Relationship Id="rId14" Type="http://schemas.openxmlformats.org/officeDocument/2006/relationships/tags" Target="../tags/tag250.xml"/><Relationship Id="rId13" Type="http://schemas.openxmlformats.org/officeDocument/2006/relationships/image" Target="../media/image23.jpeg"/><Relationship Id="rId12" Type="http://schemas.openxmlformats.org/officeDocument/2006/relationships/tags" Target="../tags/tag249.xml"/><Relationship Id="rId11" Type="http://schemas.openxmlformats.org/officeDocument/2006/relationships/tags" Target="../tags/tag248.xml"/><Relationship Id="rId10" Type="http://schemas.openxmlformats.org/officeDocument/2006/relationships/tags" Target="../tags/tag247.xml"/><Relationship Id="rId1" Type="http://schemas.openxmlformats.org/officeDocument/2006/relationships/tags" Target="../tags/tag240.xml"/></Relationships>
</file>

<file path=ppt/slides/_rels/slide11.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tags" Target="../tags/tag264.xml"/><Relationship Id="rId7" Type="http://schemas.openxmlformats.org/officeDocument/2006/relationships/tags" Target="../tags/tag263.xml"/><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image" Target="../media/image25.jpeg"/><Relationship Id="rId2" Type="http://schemas.openxmlformats.org/officeDocument/2006/relationships/tags" Target="../tags/tag259.xml"/><Relationship Id="rId19" Type="http://schemas.openxmlformats.org/officeDocument/2006/relationships/notesSlide" Target="../notesSlides/notesSlide2.xml"/><Relationship Id="rId18" Type="http://schemas.openxmlformats.org/officeDocument/2006/relationships/slideLayout" Target="../slideLayouts/slideLayout23.xml"/><Relationship Id="rId17" Type="http://schemas.openxmlformats.org/officeDocument/2006/relationships/tags" Target="../tags/tag273.xml"/><Relationship Id="rId16" Type="http://schemas.openxmlformats.org/officeDocument/2006/relationships/tags" Target="../tags/tag272.xml"/><Relationship Id="rId15" Type="http://schemas.openxmlformats.org/officeDocument/2006/relationships/tags" Target="../tags/tag271.xml"/><Relationship Id="rId14" Type="http://schemas.openxmlformats.org/officeDocument/2006/relationships/tags" Target="../tags/tag270.xml"/><Relationship Id="rId13" Type="http://schemas.openxmlformats.org/officeDocument/2006/relationships/tags" Target="../tags/tag269.xml"/><Relationship Id="rId12" Type="http://schemas.openxmlformats.org/officeDocument/2006/relationships/tags" Target="../tags/tag268.xml"/><Relationship Id="rId11" Type="http://schemas.openxmlformats.org/officeDocument/2006/relationships/tags" Target="../tags/tag267.xml"/><Relationship Id="rId10" Type="http://schemas.openxmlformats.org/officeDocument/2006/relationships/tags" Target="../tags/tag266.xml"/><Relationship Id="rId1" Type="http://schemas.openxmlformats.org/officeDocument/2006/relationships/tags" Target="../tags/tag258.xml"/></Relationships>
</file>

<file path=ppt/slides/_rels/slide12.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tags" Target="../tags/tag280.xml"/><Relationship Id="rId6" Type="http://schemas.openxmlformats.org/officeDocument/2006/relationships/tags" Target="../tags/tag279.xml"/><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tags" Target="../tags/tag276.xml"/><Relationship Id="rId27" Type="http://schemas.openxmlformats.org/officeDocument/2006/relationships/slideLayout" Target="../slideLayouts/slideLayout23.xml"/><Relationship Id="rId26" Type="http://schemas.openxmlformats.org/officeDocument/2006/relationships/tags" Target="../tags/tag295.xml"/><Relationship Id="rId25" Type="http://schemas.openxmlformats.org/officeDocument/2006/relationships/image" Target="../media/image29.jpeg"/><Relationship Id="rId24" Type="http://schemas.openxmlformats.org/officeDocument/2006/relationships/tags" Target="../tags/tag294.xml"/><Relationship Id="rId23" Type="http://schemas.openxmlformats.org/officeDocument/2006/relationships/image" Target="../media/image28.jpeg"/><Relationship Id="rId22" Type="http://schemas.openxmlformats.org/officeDocument/2006/relationships/tags" Target="../tags/tag293.xml"/><Relationship Id="rId21" Type="http://schemas.openxmlformats.org/officeDocument/2006/relationships/image" Target="../media/image27.jpeg"/><Relationship Id="rId20" Type="http://schemas.openxmlformats.org/officeDocument/2006/relationships/tags" Target="../tags/tag292.xml"/><Relationship Id="rId2" Type="http://schemas.openxmlformats.org/officeDocument/2006/relationships/tags" Target="../tags/tag275.xml"/><Relationship Id="rId19" Type="http://schemas.openxmlformats.org/officeDocument/2006/relationships/image" Target="../media/image26.jpeg"/><Relationship Id="rId18" Type="http://schemas.openxmlformats.org/officeDocument/2006/relationships/tags" Target="../tags/tag291.xml"/><Relationship Id="rId17" Type="http://schemas.openxmlformats.org/officeDocument/2006/relationships/tags" Target="../tags/tag290.xml"/><Relationship Id="rId16" Type="http://schemas.openxmlformats.org/officeDocument/2006/relationships/tags" Target="../tags/tag289.xml"/><Relationship Id="rId15" Type="http://schemas.openxmlformats.org/officeDocument/2006/relationships/tags" Target="../tags/tag288.xml"/><Relationship Id="rId14" Type="http://schemas.openxmlformats.org/officeDocument/2006/relationships/tags" Target="../tags/tag287.xml"/><Relationship Id="rId13" Type="http://schemas.openxmlformats.org/officeDocument/2006/relationships/tags" Target="../tags/tag286.xml"/><Relationship Id="rId12" Type="http://schemas.openxmlformats.org/officeDocument/2006/relationships/tags" Target="../tags/tag285.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tags" Target="../tags/tag274.xml"/></Relationships>
</file>

<file path=ppt/slides/_rels/slide13.xml.rels><?xml version="1.0" encoding="UTF-8" standalone="yes"?>
<Relationships xmlns="http://schemas.openxmlformats.org/package/2006/relationships"><Relationship Id="rId9" Type="http://schemas.openxmlformats.org/officeDocument/2006/relationships/tags" Target="../tags/tag303.xml"/><Relationship Id="rId8" Type="http://schemas.openxmlformats.org/officeDocument/2006/relationships/tags" Target="../tags/tag302.xml"/><Relationship Id="rId7" Type="http://schemas.openxmlformats.org/officeDocument/2006/relationships/tags" Target="../tags/tag301.xml"/><Relationship Id="rId6" Type="http://schemas.openxmlformats.org/officeDocument/2006/relationships/image" Target="../media/image30.jpeg"/><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tags" Target="../tags/tag298.xml"/><Relationship Id="rId24" Type="http://schemas.openxmlformats.org/officeDocument/2006/relationships/slideLayout" Target="../slideLayouts/slideLayout23.xml"/><Relationship Id="rId23" Type="http://schemas.openxmlformats.org/officeDocument/2006/relationships/tags" Target="../tags/tag315.xml"/><Relationship Id="rId22" Type="http://schemas.openxmlformats.org/officeDocument/2006/relationships/tags" Target="../tags/tag314.xml"/><Relationship Id="rId21" Type="http://schemas.openxmlformats.org/officeDocument/2006/relationships/tags" Target="../tags/tag313.xml"/><Relationship Id="rId20" Type="http://schemas.openxmlformats.org/officeDocument/2006/relationships/tags" Target="../tags/tag312.xml"/><Relationship Id="rId2" Type="http://schemas.openxmlformats.org/officeDocument/2006/relationships/tags" Target="../tags/tag297.xml"/><Relationship Id="rId19" Type="http://schemas.openxmlformats.org/officeDocument/2006/relationships/tags" Target="../tags/tag311.xml"/><Relationship Id="rId18" Type="http://schemas.openxmlformats.org/officeDocument/2006/relationships/tags" Target="../tags/tag310.xml"/><Relationship Id="rId17" Type="http://schemas.openxmlformats.org/officeDocument/2006/relationships/tags" Target="../tags/tag309.xml"/><Relationship Id="rId16" Type="http://schemas.openxmlformats.org/officeDocument/2006/relationships/tags" Target="../tags/tag308.xml"/><Relationship Id="rId15" Type="http://schemas.openxmlformats.org/officeDocument/2006/relationships/tags" Target="../tags/tag307.xml"/><Relationship Id="rId14" Type="http://schemas.openxmlformats.org/officeDocument/2006/relationships/image" Target="../media/image32.jpeg"/><Relationship Id="rId13" Type="http://schemas.openxmlformats.org/officeDocument/2006/relationships/tags" Target="../tags/tag306.xml"/><Relationship Id="rId12" Type="http://schemas.openxmlformats.org/officeDocument/2006/relationships/tags" Target="../tags/tag305.xml"/><Relationship Id="rId11" Type="http://schemas.openxmlformats.org/officeDocument/2006/relationships/tags" Target="../tags/tag304.xml"/><Relationship Id="rId10" Type="http://schemas.openxmlformats.org/officeDocument/2006/relationships/image" Target="../media/image31.jpeg"/><Relationship Id="rId1" Type="http://schemas.openxmlformats.org/officeDocument/2006/relationships/tags" Target="../tags/tag296.xml"/></Relationships>
</file>

<file path=ppt/slides/_rels/slide14.xml.rels><?xml version="1.0" encoding="UTF-8" standalone="yes"?>
<Relationships xmlns="http://schemas.openxmlformats.org/package/2006/relationships"><Relationship Id="rId9" Type="http://schemas.openxmlformats.org/officeDocument/2006/relationships/tags" Target="../tags/tag323.xml"/><Relationship Id="rId8" Type="http://schemas.openxmlformats.org/officeDocument/2006/relationships/tags" Target="../tags/tag322.xml"/><Relationship Id="rId7" Type="http://schemas.openxmlformats.org/officeDocument/2006/relationships/tags" Target="../tags/tag321.xml"/><Relationship Id="rId6" Type="http://schemas.openxmlformats.org/officeDocument/2006/relationships/tags" Target="../tags/tag320.xml"/><Relationship Id="rId5" Type="http://schemas.openxmlformats.org/officeDocument/2006/relationships/tags" Target="../tags/tag319.xml"/><Relationship Id="rId4" Type="http://schemas.openxmlformats.org/officeDocument/2006/relationships/tags" Target="../tags/tag318.xml"/><Relationship Id="rId3" Type="http://schemas.openxmlformats.org/officeDocument/2006/relationships/image" Target="../media/image33.jpeg"/><Relationship Id="rId24" Type="http://schemas.openxmlformats.org/officeDocument/2006/relationships/slideLayout" Target="../slideLayouts/slideLayout23.xml"/><Relationship Id="rId23" Type="http://schemas.openxmlformats.org/officeDocument/2006/relationships/tags" Target="../tags/tag331.xml"/><Relationship Id="rId22" Type="http://schemas.openxmlformats.org/officeDocument/2006/relationships/image" Target="../media/image39.svg"/><Relationship Id="rId21" Type="http://schemas.openxmlformats.org/officeDocument/2006/relationships/image" Target="../media/image38.png"/><Relationship Id="rId20" Type="http://schemas.openxmlformats.org/officeDocument/2006/relationships/tags" Target="../tags/tag330.xml"/><Relationship Id="rId2" Type="http://schemas.openxmlformats.org/officeDocument/2006/relationships/tags" Target="../tags/tag317.xml"/><Relationship Id="rId19" Type="http://schemas.openxmlformats.org/officeDocument/2006/relationships/image" Target="../media/image37.svg"/><Relationship Id="rId18" Type="http://schemas.openxmlformats.org/officeDocument/2006/relationships/image" Target="../media/image36.png"/><Relationship Id="rId17" Type="http://schemas.openxmlformats.org/officeDocument/2006/relationships/tags" Target="../tags/tag329.xml"/><Relationship Id="rId16" Type="http://schemas.openxmlformats.org/officeDocument/2006/relationships/image" Target="../media/image35.svg"/><Relationship Id="rId15" Type="http://schemas.openxmlformats.org/officeDocument/2006/relationships/image" Target="../media/image34.png"/><Relationship Id="rId14" Type="http://schemas.openxmlformats.org/officeDocument/2006/relationships/tags" Target="../tags/tag328.xml"/><Relationship Id="rId13" Type="http://schemas.openxmlformats.org/officeDocument/2006/relationships/tags" Target="../tags/tag327.xml"/><Relationship Id="rId12" Type="http://schemas.openxmlformats.org/officeDocument/2006/relationships/tags" Target="../tags/tag326.xml"/><Relationship Id="rId11" Type="http://schemas.openxmlformats.org/officeDocument/2006/relationships/tags" Target="../tags/tag325.xml"/><Relationship Id="rId10" Type="http://schemas.openxmlformats.org/officeDocument/2006/relationships/tags" Target="../tags/tag324.xml"/><Relationship Id="rId1" Type="http://schemas.openxmlformats.org/officeDocument/2006/relationships/tags" Target="../tags/tag316.xml"/></Relationships>
</file>

<file path=ppt/slides/_rels/slide15.xml.rels><?xml version="1.0" encoding="UTF-8" standalone="yes"?>
<Relationships xmlns="http://schemas.openxmlformats.org/package/2006/relationships"><Relationship Id="rId9" Type="http://schemas.openxmlformats.org/officeDocument/2006/relationships/image" Target="../media/image40.jpeg"/><Relationship Id="rId8" Type="http://schemas.openxmlformats.org/officeDocument/2006/relationships/tags" Target="../tags/tag339.xml"/><Relationship Id="rId7" Type="http://schemas.openxmlformats.org/officeDocument/2006/relationships/tags" Target="../tags/tag338.xml"/><Relationship Id="rId6" Type="http://schemas.openxmlformats.org/officeDocument/2006/relationships/tags" Target="../tags/tag337.xml"/><Relationship Id="rId5" Type="http://schemas.openxmlformats.org/officeDocument/2006/relationships/tags" Target="../tags/tag336.xml"/><Relationship Id="rId4" Type="http://schemas.openxmlformats.org/officeDocument/2006/relationships/tags" Target="../tags/tag335.xml"/><Relationship Id="rId3" Type="http://schemas.openxmlformats.org/officeDocument/2006/relationships/tags" Target="../tags/tag334.xml"/><Relationship Id="rId2" Type="http://schemas.openxmlformats.org/officeDocument/2006/relationships/tags" Target="../tags/tag333.xml"/><Relationship Id="rId15" Type="http://schemas.openxmlformats.org/officeDocument/2006/relationships/slideLayout" Target="../slideLayouts/slideLayout23.xml"/><Relationship Id="rId14" Type="http://schemas.openxmlformats.org/officeDocument/2006/relationships/tags" Target="../tags/tag342.xml"/><Relationship Id="rId13" Type="http://schemas.openxmlformats.org/officeDocument/2006/relationships/image" Target="../media/image42.jpeg"/><Relationship Id="rId12" Type="http://schemas.openxmlformats.org/officeDocument/2006/relationships/tags" Target="../tags/tag341.xml"/><Relationship Id="rId11" Type="http://schemas.openxmlformats.org/officeDocument/2006/relationships/image" Target="../media/image41.jpeg"/><Relationship Id="rId10" Type="http://schemas.openxmlformats.org/officeDocument/2006/relationships/tags" Target="../tags/tag340.xml"/><Relationship Id="rId1" Type="http://schemas.openxmlformats.org/officeDocument/2006/relationships/tags" Target="../tags/tag332.xml"/></Relationships>
</file>

<file path=ppt/slides/_rels/slide16.xml.rels><?xml version="1.0" encoding="UTF-8" standalone="yes"?>
<Relationships xmlns="http://schemas.openxmlformats.org/package/2006/relationships"><Relationship Id="rId9" Type="http://schemas.openxmlformats.org/officeDocument/2006/relationships/tags" Target="../tags/tag351.xml"/><Relationship Id="rId8" Type="http://schemas.openxmlformats.org/officeDocument/2006/relationships/tags" Target="../tags/tag350.xml"/><Relationship Id="rId7" Type="http://schemas.openxmlformats.org/officeDocument/2006/relationships/tags" Target="../tags/tag349.xml"/><Relationship Id="rId6" Type="http://schemas.openxmlformats.org/officeDocument/2006/relationships/tags" Target="../tags/tag348.xml"/><Relationship Id="rId5" Type="http://schemas.openxmlformats.org/officeDocument/2006/relationships/tags" Target="../tags/tag347.xml"/><Relationship Id="rId4" Type="http://schemas.openxmlformats.org/officeDocument/2006/relationships/tags" Target="../tags/tag346.xml"/><Relationship Id="rId3" Type="http://schemas.openxmlformats.org/officeDocument/2006/relationships/tags" Target="../tags/tag345.xml"/><Relationship Id="rId2" Type="http://schemas.openxmlformats.org/officeDocument/2006/relationships/tags" Target="../tags/tag344.xml"/><Relationship Id="rId18" Type="http://schemas.openxmlformats.org/officeDocument/2006/relationships/slideLayout" Target="../slideLayouts/slideLayout23.xml"/><Relationship Id="rId17" Type="http://schemas.openxmlformats.org/officeDocument/2006/relationships/tags" Target="../tags/tag359.xml"/><Relationship Id="rId16" Type="http://schemas.openxmlformats.org/officeDocument/2006/relationships/tags" Target="../tags/tag358.xml"/><Relationship Id="rId15" Type="http://schemas.openxmlformats.org/officeDocument/2006/relationships/tags" Target="../tags/tag357.xml"/><Relationship Id="rId14" Type="http://schemas.openxmlformats.org/officeDocument/2006/relationships/tags" Target="../tags/tag356.xml"/><Relationship Id="rId13" Type="http://schemas.openxmlformats.org/officeDocument/2006/relationships/tags" Target="../tags/tag355.xml"/><Relationship Id="rId12" Type="http://schemas.openxmlformats.org/officeDocument/2006/relationships/tags" Target="../tags/tag354.xml"/><Relationship Id="rId11" Type="http://schemas.openxmlformats.org/officeDocument/2006/relationships/tags" Target="../tags/tag353.xml"/><Relationship Id="rId10" Type="http://schemas.openxmlformats.org/officeDocument/2006/relationships/tags" Target="../tags/tag352.xml"/><Relationship Id="rId1" Type="http://schemas.openxmlformats.org/officeDocument/2006/relationships/tags" Target="../tags/tag343.xml"/></Relationships>
</file>

<file path=ppt/slides/_rels/slide17.xml.rels><?xml version="1.0" encoding="UTF-8" standalone="yes"?>
<Relationships xmlns="http://schemas.openxmlformats.org/package/2006/relationships"><Relationship Id="rId9" Type="http://schemas.openxmlformats.org/officeDocument/2006/relationships/tags" Target="../tags/tag368.xml"/><Relationship Id="rId8" Type="http://schemas.openxmlformats.org/officeDocument/2006/relationships/tags" Target="../tags/tag367.xml"/><Relationship Id="rId7" Type="http://schemas.openxmlformats.org/officeDocument/2006/relationships/tags" Target="../tags/tag366.xml"/><Relationship Id="rId6" Type="http://schemas.openxmlformats.org/officeDocument/2006/relationships/tags" Target="../tags/tag365.xml"/><Relationship Id="rId5" Type="http://schemas.openxmlformats.org/officeDocument/2006/relationships/tags" Target="../tags/tag364.xml"/><Relationship Id="rId4" Type="http://schemas.openxmlformats.org/officeDocument/2006/relationships/tags" Target="../tags/tag363.xml"/><Relationship Id="rId3" Type="http://schemas.openxmlformats.org/officeDocument/2006/relationships/tags" Target="../tags/tag362.xml"/><Relationship Id="rId27" Type="http://schemas.openxmlformats.org/officeDocument/2006/relationships/slideLayout" Target="../slideLayouts/slideLayout18.xml"/><Relationship Id="rId26" Type="http://schemas.openxmlformats.org/officeDocument/2006/relationships/tags" Target="../tags/tag379.xml"/><Relationship Id="rId25" Type="http://schemas.openxmlformats.org/officeDocument/2006/relationships/image" Target="../media/image48.svg"/><Relationship Id="rId24" Type="http://schemas.openxmlformats.org/officeDocument/2006/relationships/image" Target="../media/image47.png"/><Relationship Id="rId23" Type="http://schemas.openxmlformats.org/officeDocument/2006/relationships/tags" Target="../tags/tag378.xml"/><Relationship Id="rId22" Type="http://schemas.openxmlformats.org/officeDocument/2006/relationships/image" Target="../media/image46.svg"/><Relationship Id="rId21" Type="http://schemas.openxmlformats.org/officeDocument/2006/relationships/image" Target="../media/image45.png"/><Relationship Id="rId20" Type="http://schemas.openxmlformats.org/officeDocument/2006/relationships/tags" Target="../tags/tag377.xml"/><Relationship Id="rId2" Type="http://schemas.openxmlformats.org/officeDocument/2006/relationships/tags" Target="../tags/tag361.xml"/><Relationship Id="rId19" Type="http://schemas.openxmlformats.org/officeDocument/2006/relationships/image" Target="../media/image44.svg"/><Relationship Id="rId18" Type="http://schemas.openxmlformats.org/officeDocument/2006/relationships/image" Target="../media/image43.png"/><Relationship Id="rId17" Type="http://schemas.openxmlformats.org/officeDocument/2006/relationships/tags" Target="../tags/tag376.xml"/><Relationship Id="rId16" Type="http://schemas.openxmlformats.org/officeDocument/2006/relationships/tags" Target="../tags/tag375.xml"/><Relationship Id="rId15" Type="http://schemas.openxmlformats.org/officeDocument/2006/relationships/tags" Target="../tags/tag374.xml"/><Relationship Id="rId14" Type="http://schemas.openxmlformats.org/officeDocument/2006/relationships/tags" Target="../tags/tag373.xml"/><Relationship Id="rId13" Type="http://schemas.openxmlformats.org/officeDocument/2006/relationships/tags" Target="../tags/tag372.xml"/><Relationship Id="rId12" Type="http://schemas.openxmlformats.org/officeDocument/2006/relationships/tags" Target="../tags/tag371.xml"/><Relationship Id="rId11" Type="http://schemas.openxmlformats.org/officeDocument/2006/relationships/tags" Target="../tags/tag370.xml"/><Relationship Id="rId10" Type="http://schemas.openxmlformats.org/officeDocument/2006/relationships/tags" Target="../tags/tag369.xml"/><Relationship Id="rId1" Type="http://schemas.openxmlformats.org/officeDocument/2006/relationships/tags" Target="../tags/tag360.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383.xml"/><Relationship Id="rId3" Type="http://schemas.openxmlformats.org/officeDocument/2006/relationships/tags" Target="../tags/tag382.xml"/><Relationship Id="rId2" Type="http://schemas.openxmlformats.org/officeDocument/2006/relationships/tags" Target="../tags/tag381.xml"/><Relationship Id="rId1" Type="http://schemas.openxmlformats.org/officeDocument/2006/relationships/tags" Target="../tags/tag380.xml"/></Relationships>
</file>

<file path=ppt/slides/_rels/slide19.xml.rels><?xml version="1.0" encoding="UTF-8" standalone="yes"?>
<Relationships xmlns="http://schemas.openxmlformats.org/package/2006/relationships"><Relationship Id="rId9" Type="http://schemas.openxmlformats.org/officeDocument/2006/relationships/tags" Target="../tags/tag391.xml"/><Relationship Id="rId8" Type="http://schemas.openxmlformats.org/officeDocument/2006/relationships/tags" Target="../tags/tag390.xml"/><Relationship Id="rId7" Type="http://schemas.openxmlformats.org/officeDocument/2006/relationships/tags" Target="../tags/tag389.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image" Target="../media/image49.jpeg"/><Relationship Id="rId3" Type="http://schemas.openxmlformats.org/officeDocument/2006/relationships/tags" Target="../tags/tag386.xml"/><Relationship Id="rId27" Type="http://schemas.openxmlformats.org/officeDocument/2006/relationships/slideLayout" Target="../slideLayouts/slideLayout23.xml"/><Relationship Id="rId26" Type="http://schemas.openxmlformats.org/officeDocument/2006/relationships/tags" Target="../tags/tag405.xml"/><Relationship Id="rId25" Type="http://schemas.openxmlformats.org/officeDocument/2006/relationships/tags" Target="../tags/tag404.xml"/><Relationship Id="rId24" Type="http://schemas.openxmlformats.org/officeDocument/2006/relationships/tags" Target="../tags/tag403.xml"/><Relationship Id="rId23" Type="http://schemas.openxmlformats.org/officeDocument/2006/relationships/tags" Target="../tags/tag402.xml"/><Relationship Id="rId22" Type="http://schemas.openxmlformats.org/officeDocument/2006/relationships/image" Target="../media/image52.jpeg"/><Relationship Id="rId21" Type="http://schemas.openxmlformats.org/officeDocument/2006/relationships/tags" Target="../tags/tag401.xml"/><Relationship Id="rId20" Type="http://schemas.openxmlformats.org/officeDocument/2006/relationships/tags" Target="../tags/tag400.xml"/><Relationship Id="rId2" Type="http://schemas.openxmlformats.org/officeDocument/2006/relationships/tags" Target="../tags/tag385.xml"/><Relationship Id="rId19" Type="http://schemas.openxmlformats.org/officeDocument/2006/relationships/tags" Target="../tags/tag399.xml"/><Relationship Id="rId18" Type="http://schemas.openxmlformats.org/officeDocument/2006/relationships/tags" Target="../tags/tag398.xml"/><Relationship Id="rId17" Type="http://schemas.openxmlformats.org/officeDocument/2006/relationships/tags" Target="../tags/tag397.xml"/><Relationship Id="rId16" Type="http://schemas.openxmlformats.org/officeDocument/2006/relationships/image" Target="../media/image51.jpeg"/><Relationship Id="rId15" Type="http://schemas.openxmlformats.org/officeDocument/2006/relationships/tags" Target="../tags/tag396.xml"/><Relationship Id="rId14" Type="http://schemas.openxmlformats.org/officeDocument/2006/relationships/tags" Target="../tags/tag395.xml"/><Relationship Id="rId13" Type="http://schemas.openxmlformats.org/officeDocument/2006/relationships/tags" Target="../tags/tag394.xml"/><Relationship Id="rId12" Type="http://schemas.openxmlformats.org/officeDocument/2006/relationships/tags" Target="../tags/tag393.xml"/><Relationship Id="rId11" Type="http://schemas.openxmlformats.org/officeDocument/2006/relationships/tags" Target="../tags/tag392.xml"/><Relationship Id="rId10" Type="http://schemas.openxmlformats.org/officeDocument/2006/relationships/image" Target="../media/image50.jpeg"/><Relationship Id="rId1" Type="http://schemas.openxmlformats.org/officeDocument/2006/relationships/tags" Target="../tags/tag384.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20.xml.rels><?xml version="1.0" encoding="UTF-8" standalone="yes"?>
<Relationships xmlns="http://schemas.openxmlformats.org/package/2006/relationships"><Relationship Id="rId9" Type="http://schemas.openxmlformats.org/officeDocument/2006/relationships/tags" Target="../tags/tag414.xml"/><Relationship Id="rId8" Type="http://schemas.openxmlformats.org/officeDocument/2006/relationships/tags" Target="../tags/tag413.xml"/><Relationship Id="rId7" Type="http://schemas.openxmlformats.org/officeDocument/2006/relationships/tags" Target="../tags/tag412.xml"/><Relationship Id="rId6" Type="http://schemas.openxmlformats.org/officeDocument/2006/relationships/tags" Target="../tags/tag411.xml"/><Relationship Id="rId5" Type="http://schemas.openxmlformats.org/officeDocument/2006/relationships/tags" Target="../tags/tag410.xml"/><Relationship Id="rId4" Type="http://schemas.openxmlformats.org/officeDocument/2006/relationships/tags" Target="../tags/tag409.xml"/><Relationship Id="rId3" Type="http://schemas.openxmlformats.org/officeDocument/2006/relationships/tags" Target="../tags/tag408.xml"/><Relationship Id="rId2" Type="http://schemas.openxmlformats.org/officeDocument/2006/relationships/tags" Target="../tags/tag407.xml"/><Relationship Id="rId17" Type="http://schemas.openxmlformats.org/officeDocument/2006/relationships/slideLayout" Target="../slideLayouts/slideLayout23.xml"/><Relationship Id="rId16" Type="http://schemas.openxmlformats.org/officeDocument/2006/relationships/tags" Target="../tags/tag421.xml"/><Relationship Id="rId15" Type="http://schemas.openxmlformats.org/officeDocument/2006/relationships/tags" Target="../tags/tag420.xml"/><Relationship Id="rId14" Type="http://schemas.openxmlformats.org/officeDocument/2006/relationships/tags" Target="../tags/tag419.xml"/><Relationship Id="rId13" Type="http://schemas.openxmlformats.org/officeDocument/2006/relationships/tags" Target="../tags/tag418.xml"/><Relationship Id="rId12" Type="http://schemas.openxmlformats.org/officeDocument/2006/relationships/tags" Target="../tags/tag417.xml"/><Relationship Id="rId11" Type="http://schemas.openxmlformats.org/officeDocument/2006/relationships/tags" Target="../tags/tag416.xml"/><Relationship Id="rId10" Type="http://schemas.openxmlformats.org/officeDocument/2006/relationships/tags" Target="../tags/tag415.xml"/><Relationship Id="rId1" Type="http://schemas.openxmlformats.org/officeDocument/2006/relationships/tags" Target="../tags/tag406.xml"/></Relationships>
</file>

<file path=ppt/slides/_rels/slide21.xml.rels><?xml version="1.0" encoding="UTF-8" standalone="yes"?>
<Relationships xmlns="http://schemas.openxmlformats.org/package/2006/relationships"><Relationship Id="rId9" Type="http://schemas.openxmlformats.org/officeDocument/2006/relationships/image" Target="../media/image54.jpeg"/><Relationship Id="rId8" Type="http://schemas.openxmlformats.org/officeDocument/2006/relationships/tags" Target="../tags/tag428.xml"/><Relationship Id="rId7" Type="http://schemas.openxmlformats.org/officeDocument/2006/relationships/image" Target="../media/image53.jpeg"/><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 Id="rId32" Type="http://schemas.openxmlformats.org/officeDocument/2006/relationships/slideLayout" Target="../slideLayouts/slideLayout23.xml"/><Relationship Id="rId31" Type="http://schemas.openxmlformats.org/officeDocument/2006/relationships/tags" Target="../tags/tag448.xml"/><Relationship Id="rId30" Type="http://schemas.openxmlformats.org/officeDocument/2006/relationships/tags" Target="../tags/tag447.xml"/><Relationship Id="rId3" Type="http://schemas.openxmlformats.org/officeDocument/2006/relationships/tags" Target="../tags/tag424.xml"/><Relationship Id="rId29" Type="http://schemas.openxmlformats.org/officeDocument/2006/relationships/tags" Target="../tags/tag446.xml"/><Relationship Id="rId28" Type="http://schemas.openxmlformats.org/officeDocument/2006/relationships/tags" Target="../tags/tag445.xml"/><Relationship Id="rId27" Type="http://schemas.openxmlformats.org/officeDocument/2006/relationships/tags" Target="../tags/tag444.xml"/><Relationship Id="rId26" Type="http://schemas.openxmlformats.org/officeDocument/2006/relationships/tags" Target="../tags/tag443.xml"/><Relationship Id="rId25" Type="http://schemas.openxmlformats.org/officeDocument/2006/relationships/tags" Target="../tags/tag442.xml"/><Relationship Id="rId24" Type="http://schemas.openxmlformats.org/officeDocument/2006/relationships/tags" Target="../tags/tag441.xml"/><Relationship Id="rId23" Type="http://schemas.openxmlformats.org/officeDocument/2006/relationships/tags" Target="../tags/tag440.xml"/><Relationship Id="rId22" Type="http://schemas.openxmlformats.org/officeDocument/2006/relationships/tags" Target="../tags/tag439.xml"/><Relationship Id="rId21" Type="http://schemas.openxmlformats.org/officeDocument/2006/relationships/tags" Target="../tags/tag438.xml"/><Relationship Id="rId20" Type="http://schemas.openxmlformats.org/officeDocument/2006/relationships/tags" Target="../tags/tag437.xml"/><Relationship Id="rId2" Type="http://schemas.openxmlformats.org/officeDocument/2006/relationships/tags" Target="../tags/tag423.xml"/><Relationship Id="rId19" Type="http://schemas.openxmlformats.org/officeDocument/2006/relationships/tags" Target="../tags/tag436.xml"/><Relationship Id="rId18" Type="http://schemas.openxmlformats.org/officeDocument/2006/relationships/tags" Target="../tags/tag435.xml"/><Relationship Id="rId17" Type="http://schemas.openxmlformats.org/officeDocument/2006/relationships/tags" Target="../tags/tag434.xml"/><Relationship Id="rId16" Type="http://schemas.openxmlformats.org/officeDocument/2006/relationships/tags" Target="../tags/tag433.xml"/><Relationship Id="rId15" Type="http://schemas.openxmlformats.org/officeDocument/2006/relationships/tags" Target="../tags/tag432.xml"/><Relationship Id="rId14" Type="http://schemas.openxmlformats.org/officeDocument/2006/relationships/tags" Target="../tags/tag431.xml"/><Relationship Id="rId13" Type="http://schemas.openxmlformats.org/officeDocument/2006/relationships/image" Target="../media/image56.jpeg"/><Relationship Id="rId12" Type="http://schemas.openxmlformats.org/officeDocument/2006/relationships/tags" Target="../tags/tag430.xml"/><Relationship Id="rId11" Type="http://schemas.openxmlformats.org/officeDocument/2006/relationships/image" Target="../media/image55.jpeg"/><Relationship Id="rId10" Type="http://schemas.openxmlformats.org/officeDocument/2006/relationships/tags" Target="../tags/tag429.xml"/><Relationship Id="rId1" Type="http://schemas.openxmlformats.org/officeDocument/2006/relationships/tags" Target="../tags/tag422.xml"/></Relationships>
</file>

<file path=ppt/slides/_rels/slide22.xml.rels><?xml version="1.0" encoding="UTF-8" standalone="yes"?>
<Relationships xmlns="http://schemas.openxmlformats.org/package/2006/relationships"><Relationship Id="rId9" Type="http://schemas.openxmlformats.org/officeDocument/2006/relationships/tags" Target="../tags/tag456.xml"/><Relationship Id="rId8" Type="http://schemas.openxmlformats.org/officeDocument/2006/relationships/image" Target="../media/image57.jpeg"/><Relationship Id="rId7" Type="http://schemas.openxmlformats.org/officeDocument/2006/relationships/tags" Target="../tags/tag455.xml"/><Relationship Id="rId6" Type="http://schemas.openxmlformats.org/officeDocument/2006/relationships/tags" Target="../tags/tag454.xml"/><Relationship Id="rId5" Type="http://schemas.openxmlformats.org/officeDocument/2006/relationships/tags" Target="../tags/tag453.xml"/><Relationship Id="rId4" Type="http://schemas.openxmlformats.org/officeDocument/2006/relationships/tags" Target="../tags/tag452.xml"/><Relationship Id="rId3" Type="http://schemas.openxmlformats.org/officeDocument/2006/relationships/tags" Target="../tags/tag451.xml"/><Relationship Id="rId28" Type="http://schemas.openxmlformats.org/officeDocument/2006/relationships/slideLayout" Target="../slideLayouts/slideLayout23.xml"/><Relationship Id="rId27" Type="http://schemas.openxmlformats.org/officeDocument/2006/relationships/tags" Target="../tags/tag470.xml"/><Relationship Id="rId26" Type="http://schemas.openxmlformats.org/officeDocument/2006/relationships/tags" Target="../tags/tag469.xml"/><Relationship Id="rId25" Type="http://schemas.openxmlformats.org/officeDocument/2006/relationships/tags" Target="../tags/tag468.xml"/><Relationship Id="rId24" Type="http://schemas.openxmlformats.org/officeDocument/2006/relationships/tags" Target="../tags/tag467.xml"/><Relationship Id="rId23" Type="http://schemas.openxmlformats.org/officeDocument/2006/relationships/tags" Target="../tags/tag466.xml"/><Relationship Id="rId22" Type="http://schemas.openxmlformats.org/officeDocument/2006/relationships/tags" Target="../tags/tag465.xml"/><Relationship Id="rId21" Type="http://schemas.openxmlformats.org/officeDocument/2006/relationships/tags" Target="../tags/tag464.xml"/><Relationship Id="rId20" Type="http://schemas.openxmlformats.org/officeDocument/2006/relationships/tags" Target="../tags/tag463.xml"/><Relationship Id="rId2" Type="http://schemas.openxmlformats.org/officeDocument/2006/relationships/tags" Target="../tags/tag450.xml"/><Relationship Id="rId19" Type="http://schemas.openxmlformats.org/officeDocument/2006/relationships/tags" Target="../tags/tag462.xml"/><Relationship Id="rId18" Type="http://schemas.openxmlformats.org/officeDocument/2006/relationships/tags" Target="../tags/tag461.xml"/><Relationship Id="rId17" Type="http://schemas.openxmlformats.org/officeDocument/2006/relationships/tags" Target="../tags/tag460.xml"/><Relationship Id="rId16" Type="http://schemas.openxmlformats.org/officeDocument/2006/relationships/image" Target="../media/image61.jpeg"/><Relationship Id="rId15" Type="http://schemas.openxmlformats.org/officeDocument/2006/relationships/tags" Target="../tags/tag459.xml"/><Relationship Id="rId14" Type="http://schemas.openxmlformats.org/officeDocument/2006/relationships/image" Target="../media/image60.jpeg"/><Relationship Id="rId13" Type="http://schemas.openxmlformats.org/officeDocument/2006/relationships/tags" Target="../tags/tag458.xml"/><Relationship Id="rId12" Type="http://schemas.openxmlformats.org/officeDocument/2006/relationships/image" Target="../media/image59.jpeg"/><Relationship Id="rId11" Type="http://schemas.openxmlformats.org/officeDocument/2006/relationships/tags" Target="../tags/tag457.xml"/><Relationship Id="rId10" Type="http://schemas.openxmlformats.org/officeDocument/2006/relationships/image" Target="../media/image58.jpeg"/><Relationship Id="rId1" Type="http://schemas.openxmlformats.org/officeDocument/2006/relationships/tags" Target="../tags/tag449.xml"/></Relationships>
</file>

<file path=ppt/slides/_rels/slide23.xml.rels><?xml version="1.0" encoding="UTF-8" standalone="yes"?>
<Relationships xmlns="http://schemas.openxmlformats.org/package/2006/relationships"><Relationship Id="rId9" Type="http://schemas.openxmlformats.org/officeDocument/2006/relationships/tags" Target="../tags/tag479.xml"/><Relationship Id="rId8" Type="http://schemas.openxmlformats.org/officeDocument/2006/relationships/tags" Target="../tags/tag478.xml"/><Relationship Id="rId7" Type="http://schemas.openxmlformats.org/officeDocument/2006/relationships/tags" Target="../tags/tag477.xml"/><Relationship Id="rId6" Type="http://schemas.openxmlformats.org/officeDocument/2006/relationships/tags" Target="../tags/tag476.xml"/><Relationship Id="rId5" Type="http://schemas.openxmlformats.org/officeDocument/2006/relationships/tags" Target="../tags/tag475.xml"/><Relationship Id="rId4" Type="http://schemas.openxmlformats.org/officeDocument/2006/relationships/tags" Target="../tags/tag474.xml"/><Relationship Id="rId3" Type="http://schemas.openxmlformats.org/officeDocument/2006/relationships/tags" Target="../tags/tag473.xml"/><Relationship Id="rId2" Type="http://schemas.openxmlformats.org/officeDocument/2006/relationships/tags" Target="../tags/tag472.xml"/><Relationship Id="rId13" Type="http://schemas.openxmlformats.org/officeDocument/2006/relationships/slideLayout" Target="../slideLayouts/slideLayout23.xml"/><Relationship Id="rId12" Type="http://schemas.openxmlformats.org/officeDocument/2006/relationships/tags" Target="../tags/tag482.xml"/><Relationship Id="rId11" Type="http://schemas.openxmlformats.org/officeDocument/2006/relationships/tags" Target="../tags/tag481.xml"/><Relationship Id="rId10" Type="http://schemas.openxmlformats.org/officeDocument/2006/relationships/tags" Target="../tags/tag480.xml"/><Relationship Id="rId1" Type="http://schemas.openxmlformats.org/officeDocument/2006/relationships/tags" Target="../tags/tag471.xml"/></Relationships>
</file>

<file path=ppt/slides/_rels/slide24.xml.rels><?xml version="1.0" encoding="UTF-8" standalone="yes"?>
<Relationships xmlns="http://schemas.openxmlformats.org/package/2006/relationships"><Relationship Id="rId9" Type="http://schemas.openxmlformats.org/officeDocument/2006/relationships/tags" Target="../tags/tag491.xml"/><Relationship Id="rId8" Type="http://schemas.openxmlformats.org/officeDocument/2006/relationships/tags" Target="../tags/tag490.xml"/><Relationship Id="rId7" Type="http://schemas.openxmlformats.org/officeDocument/2006/relationships/tags" Target="../tags/tag489.xml"/><Relationship Id="rId6" Type="http://schemas.openxmlformats.org/officeDocument/2006/relationships/tags" Target="../tags/tag488.xml"/><Relationship Id="rId5" Type="http://schemas.openxmlformats.org/officeDocument/2006/relationships/tags" Target="../tags/tag487.xml"/><Relationship Id="rId4" Type="http://schemas.openxmlformats.org/officeDocument/2006/relationships/tags" Target="../tags/tag486.xml"/><Relationship Id="rId3" Type="http://schemas.openxmlformats.org/officeDocument/2006/relationships/tags" Target="../tags/tag485.xml"/><Relationship Id="rId2" Type="http://schemas.openxmlformats.org/officeDocument/2006/relationships/tags" Target="../tags/tag484.xml"/><Relationship Id="rId12" Type="http://schemas.openxmlformats.org/officeDocument/2006/relationships/slideLayout" Target="../slideLayouts/slideLayout23.xml"/><Relationship Id="rId11" Type="http://schemas.openxmlformats.org/officeDocument/2006/relationships/tags" Target="../tags/tag493.xml"/><Relationship Id="rId10" Type="http://schemas.openxmlformats.org/officeDocument/2006/relationships/tags" Target="../tags/tag492.xml"/><Relationship Id="rId1" Type="http://schemas.openxmlformats.org/officeDocument/2006/relationships/tags" Target="../tags/tag483.xml"/></Relationships>
</file>

<file path=ppt/slides/_rels/slide25.xml.rels><?xml version="1.0" encoding="UTF-8" standalone="yes"?>
<Relationships xmlns="http://schemas.openxmlformats.org/package/2006/relationships"><Relationship Id="rId9" Type="http://schemas.openxmlformats.org/officeDocument/2006/relationships/tags" Target="../tags/tag500.xml"/><Relationship Id="rId8" Type="http://schemas.openxmlformats.org/officeDocument/2006/relationships/image" Target="../media/image63.jpeg"/><Relationship Id="rId7" Type="http://schemas.openxmlformats.org/officeDocument/2006/relationships/tags" Target="../tags/tag499.xml"/><Relationship Id="rId6" Type="http://schemas.openxmlformats.org/officeDocument/2006/relationships/tags" Target="../tags/tag498.xml"/><Relationship Id="rId5" Type="http://schemas.openxmlformats.org/officeDocument/2006/relationships/image" Target="../media/image62.jpeg"/><Relationship Id="rId4" Type="http://schemas.openxmlformats.org/officeDocument/2006/relationships/tags" Target="../tags/tag497.xml"/><Relationship Id="rId3" Type="http://schemas.openxmlformats.org/officeDocument/2006/relationships/tags" Target="../tags/tag496.xml"/><Relationship Id="rId23" Type="http://schemas.openxmlformats.org/officeDocument/2006/relationships/slideLayout" Target="../slideLayouts/slideLayout23.xml"/><Relationship Id="rId22" Type="http://schemas.openxmlformats.org/officeDocument/2006/relationships/tags" Target="../tags/tag511.xml"/><Relationship Id="rId21" Type="http://schemas.openxmlformats.org/officeDocument/2006/relationships/tags" Target="../tags/tag510.xml"/><Relationship Id="rId20" Type="http://schemas.openxmlformats.org/officeDocument/2006/relationships/tags" Target="../tags/tag509.xml"/><Relationship Id="rId2" Type="http://schemas.openxmlformats.org/officeDocument/2006/relationships/tags" Target="../tags/tag495.xml"/><Relationship Id="rId19" Type="http://schemas.openxmlformats.org/officeDocument/2006/relationships/tags" Target="../tags/tag508.xml"/><Relationship Id="rId18" Type="http://schemas.openxmlformats.org/officeDocument/2006/relationships/image" Target="../media/image65.jpeg"/><Relationship Id="rId17" Type="http://schemas.openxmlformats.org/officeDocument/2006/relationships/tags" Target="../tags/tag507.xml"/><Relationship Id="rId16" Type="http://schemas.openxmlformats.org/officeDocument/2006/relationships/tags" Target="../tags/tag506.xml"/><Relationship Id="rId15" Type="http://schemas.openxmlformats.org/officeDocument/2006/relationships/tags" Target="../tags/tag505.xml"/><Relationship Id="rId14" Type="http://schemas.openxmlformats.org/officeDocument/2006/relationships/tags" Target="../tags/tag504.xml"/><Relationship Id="rId13" Type="http://schemas.openxmlformats.org/officeDocument/2006/relationships/image" Target="../media/image64.jpeg"/><Relationship Id="rId12" Type="http://schemas.openxmlformats.org/officeDocument/2006/relationships/tags" Target="../tags/tag503.xml"/><Relationship Id="rId11" Type="http://schemas.openxmlformats.org/officeDocument/2006/relationships/tags" Target="../tags/tag502.xml"/><Relationship Id="rId10" Type="http://schemas.openxmlformats.org/officeDocument/2006/relationships/tags" Target="../tags/tag501.xml"/><Relationship Id="rId1" Type="http://schemas.openxmlformats.org/officeDocument/2006/relationships/tags" Target="../tags/tag494.xml"/></Relationships>
</file>

<file path=ppt/slides/_rels/slide26.xml.rels><?xml version="1.0" encoding="UTF-8" standalone="yes"?>
<Relationships xmlns="http://schemas.openxmlformats.org/package/2006/relationships"><Relationship Id="rId9" Type="http://schemas.openxmlformats.org/officeDocument/2006/relationships/tags" Target="../tags/tag519.xml"/><Relationship Id="rId8" Type="http://schemas.openxmlformats.org/officeDocument/2006/relationships/tags" Target="../tags/tag518.xml"/><Relationship Id="rId7" Type="http://schemas.openxmlformats.org/officeDocument/2006/relationships/tags" Target="../tags/tag517.xml"/><Relationship Id="rId6" Type="http://schemas.openxmlformats.org/officeDocument/2006/relationships/tags" Target="../tags/tag516.xml"/><Relationship Id="rId5" Type="http://schemas.openxmlformats.org/officeDocument/2006/relationships/tags" Target="../tags/tag515.xml"/><Relationship Id="rId4" Type="http://schemas.openxmlformats.org/officeDocument/2006/relationships/image" Target="../media/image66.png"/><Relationship Id="rId3" Type="http://schemas.openxmlformats.org/officeDocument/2006/relationships/tags" Target="../tags/tag514.xml"/><Relationship Id="rId2" Type="http://schemas.openxmlformats.org/officeDocument/2006/relationships/tags" Target="../tags/tag513.xml"/><Relationship Id="rId16" Type="http://schemas.openxmlformats.org/officeDocument/2006/relationships/notesSlide" Target="../notesSlides/notesSlide3.xml"/><Relationship Id="rId15" Type="http://schemas.openxmlformats.org/officeDocument/2006/relationships/slideLayout" Target="../slideLayouts/slideLayout23.xml"/><Relationship Id="rId14" Type="http://schemas.openxmlformats.org/officeDocument/2006/relationships/tags" Target="../tags/tag524.xml"/><Relationship Id="rId13" Type="http://schemas.openxmlformats.org/officeDocument/2006/relationships/tags" Target="../tags/tag523.xml"/><Relationship Id="rId12" Type="http://schemas.openxmlformats.org/officeDocument/2006/relationships/tags" Target="../tags/tag522.xml"/><Relationship Id="rId11" Type="http://schemas.openxmlformats.org/officeDocument/2006/relationships/tags" Target="../tags/tag521.xml"/><Relationship Id="rId10" Type="http://schemas.openxmlformats.org/officeDocument/2006/relationships/tags" Target="../tags/tag520.xml"/><Relationship Id="rId1" Type="http://schemas.openxmlformats.org/officeDocument/2006/relationships/tags" Target="../tags/tag512.xml"/></Relationships>
</file>

<file path=ppt/slides/_rels/slide27.xml.rels><?xml version="1.0" encoding="UTF-8" standalone="yes"?>
<Relationships xmlns="http://schemas.openxmlformats.org/package/2006/relationships"><Relationship Id="rId9" Type="http://schemas.openxmlformats.org/officeDocument/2006/relationships/tags" Target="../tags/tag530.xml"/><Relationship Id="rId8" Type="http://schemas.openxmlformats.org/officeDocument/2006/relationships/tags" Target="../tags/tag529.xml"/><Relationship Id="rId7" Type="http://schemas.openxmlformats.org/officeDocument/2006/relationships/image" Target="../media/image69.jpeg"/><Relationship Id="rId6" Type="http://schemas.openxmlformats.org/officeDocument/2006/relationships/tags" Target="../tags/tag528.xml"/><Relationship Id="rId5" Type="http://schemas.openxmlformats.org/officeDocument/2006/relationships/image" Target="../media/image68.jpeg"/><Relationship Id="rId4" Type="http://schemas.openxmlformats.org/officeDocument/2006/relationships/tags" Target="../tags/tag527.xml"/><Relationship Id="rId3" Type="http://schemas.openxmlformats.org/officeDocument/2006/relationships/image" Target="../media/image67.jpeg"/><Relationship Id="rId2" Type="http://schemas.openxmlformats.org/officeDocument/2006/relationships/tags" Target="../tags/tag526.xml"/><Relationship Id="rId16" Type="http://schemas.openxmlformats.org/officeDocument/2006/relationships/notesSlide" Target="../notesSlides/notesSlide4.xml"/><Relationship Id="rId15" Type="http://schemas.openxmlformats.org/officeDocument/2006/relationships/slideLayout" Target="../slideLayouts/slideLayout23.xml"/><Relationship Id="rId14" Type="http://schemas.openxmlformats.org/officeDocument/2006/relationships/tags" Target="../tags/tag535.xml"/><Relationship Id="rId13" Type="http://schemas.openxmlformats.org/officeDocument/2006/relationships/tags" Target="../tags/tag534.xml"/><Relationship Id="rId12" Type="http://schemas.openxmlformats.org/officeDocument/2006/relationships/tags" Target="../tags/tag533.xml"/><Relationship Id="rId11" Type="http://schemas.openxmlformats.org/officeDocument/2006/relationships/tags" Target="../tags/tag532.xml"/><Relationship Id="rId10" Type="http://schemas.openxmlformats.org/officeDocument/2006/relationships/tags" Target="../tags/tag531.xml"/><Relationship Id="rId1" Type="http://schemas.openxmlformats.org/officeDocument/2006/relationships/tags" Target="../tags/tag525.xml"/></Relationships>
</file>

<file path=ppt/slides/_rels/slide28.xml.rels><?xml version="1.0" encoding="UTF-8" standalone="yes"?>
<Relationships xmlns="http://schemas.openxmlformats.org/package/2006/relationships"><Relationship Id="rId9" Type="http://schemas.openxmlformats.org/officeDocument/2006/relationships/image" Target="../media/image72.png"/><Relationship Id="rId8" Type="http://schemas.openxmlformats.org/officeDocument/2006/relationships/tags" Target="../tags/tag541.xml"/><Relationship Id="rId7" Type="http://schemas.openxmlformats.org/officeDocument/2006/relationships/image" Target="../media/image71.svg"/><Relationship Id="rId6" Type="http://schemas.openxmlformats.org/officeDocument/2006/relationships/image" Target="../media/image70.png"/><Relationship Id="rId5" Type="http://schemas.openxmlformats.org/officeDocument/2006/relationships/tags" Target="../tags/tag540.xml"/><Relationship Id="rId4" Type="http://schemas.openxmlformats.org/officeDocument/2006/relationships/tags" Target="../tags/tag539.xml"/><Relationship Id="rId3" Type="http://schemas.openxmlformats.org/officeDocument/2006/relationships/tags" Target="../tags/tag538.xml"/><Relationship Id="rId2" Type="http://schemas.openxmlformats.org/officeDocument/2006/relationships/tags" Target="../tags/tag537.xml"/><Relationship Id="rId19" Type="http://schemas.openxmlformats.org/officeDocument/2006/relationships/slideLayout" Target="../slideLayouts/slideLayout23.xml"/><Relationship Id="rId18" Type="http://schemas.openxmlformats.org/officeDocument/2006/relationships/tags" Target="../tags/tag547.xml"/><Relationship Id="rId17" Type="http://schemas.openxmlformats.org/officeDocument/2006/relationships/tags" Target="../tags/tag546.xml"/><Relationship Id="rId16" Type="http://schemas.openxmlformats.org/officeDocument/2006/relationships/tags" Target="../tags/tag545.xml"/><Relationship Id="rId15" Type="http://schemas.openxmlformats.org/officeDocument/2006/relationships/tags" Target="../tags/tag544.xml"/><Relationship Id="rId14" Type="http://schemas.openxmlformats.org/officeDocument/2006/relationships/tags" Target="../tags/tag543.xml"/><Relationship Id="rId13" Type="http://schemas.openxmlformats.org/officeDocument/2006/relationships/image" Target="../media/image75.svg"/><Relationship Id="rId12" Type="http://schemas.openxmlformats.org/officeDocument/2006/relationships/image" Target="../media/image74.png"/><Relationship Id="rId11" Type="http://schemas.openxmlformats.org/officeDocument/2006/relationships/tags" Target="../tags/tag542.xml"/><Relationship Id="rId10" Type="http://schemas.openxmlformats.org/officeDocument/2006/relationships/image" Target="../media/image73.svg"/><Relationship Id="rId1" Type="http://schemas.openxmlformats.org/officeDocument/2006/relationships/tags" Target="../tags/tag536.xml"/></Relationships>
</file>

<file path=ppt/slides/_rels/slide29.xml.rels><?xml version="1.0" encoding="UTF-8" standalone="yes"?>
<Relationships xmlns="http://schemas.openxmlformats.org/package/2006/relationships"><Relationship Id="rId9" Type="http://schemas.openxmlformats.org/officeDocument/2006/relationships/tags" Target="../tags/tag556.xml"/><Relationship Id="rId8" Type="http://schemas.openxmlformats.org/officeDocument/2006/relationships/tags" Target="../tags/tag555.xml"/><Relationship Id="rId7" Type="http://schemas.openxmlformats.org/officeDocument/2006/relationships/tags" Target="../tags/tag554.xml"/><Relationship Id="rId6" Type="http://schemas.openxmlformats.org/officeDocument/2006/relationships/tags" Target="../tags/tag553.xml"/><Relationship Id="rId5" Type="http://schemas.openxmlformats.org/officeDocument/2006/relationships/tags" Target="../tags/tag552.xml"/><Relationship Id="rId4" Type="http://schemas.openxmlformats.org/officeDocument/2006/relationships/tags" Target="../tags/tag551.xml"/><Relationship Id="rId3" Type="http://schemas.openxmlformats.org/officeDocument/2006/relationships/tags" Target="../tags/tag550.xml"/><Relationship Id="rId2" Type="http://schemas.openxmlformats.org/officeDocument/2006/relationships/tags" Target="../tags/tag549.xml"/><Relationship Id="rId12" Type="http://schemas.openxmlformats.org/officeDocument/2006/relationships/slideLayout" Target="../slideLayouts/slideLayout23.xml"/><Relationship Id="rId11" Type="http://schemas.openxmlformats.org/officeDocument/2006/relationships/tags" Target="../tags/tag558.xml"/><Relationship Id="rId10" Type="http://schemas.openxmlformats.org/officeDocument/2006/relationships/tags" Target="../tags/tag557.xml"/><Relationship Id="rId1" Type="http://schemas.openxmlformats.org/officeDocument/2006/relationships/tags" Target="../tags/tag548.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tags" Target="../tags/tag160.xml"/><Relationship Id="rId1" Type="http://schemas.openxmlformats.org/officeDocument/2006/relationships/tags" Target="../tags/tag159.xml"/></Relationships>
</file>

<file path=ppt/slides/_rels/slide30.xml.rels><?xml version="1.0" encoding="UTF-8" standalone="yes"?>
<Relationships xmlns="http://schemas.openxmlformats.org/package/2006/relationships"><Relationship Id="rId9" Type="http://schemas.openxmlformats.org/officeDocument/2006/relationships/tags" Target="../tags/tag567.xml"/><Relationship Id="rId8" Type="http://schemas.openxmlformats.org/officeDocument/2006/relationships/tags" Target="../tags/tag566.xml"/><Relationship Id="rId7" Type="http://schemas.openxmlformats.org/officeDocument/2006/relationships/tags" Target="../tags/tag565.xml"/><Relationship Id="rId6" Type="http://schemas.openxmlformats.org/officeDocument/2006/relationships/tags" Target="../tags/tag564.xml"/><Relationship Id="rId5" Type="http://schemas.openxmlformats.org/officeDocument/2006/relationships/tags" Target="../tags/tag563.xml"/><Relationship Id="rId40" Type="http://schemas.openxmlformats.org/officeDocument/2006/relationships/slideLayout" Target="../slideLayouts/slideLayout23.xml"/><Relationship Id="rId4" Type="http://schemas.openxmlformats.org/officeDocument/2006/relationships/tags" Target="../tags/tag562.xml"/><Relationship Id="rId39" Type="http://schemas.openxmlformats.org/officeDocument/2006/relationships/tags" Target="../tags/tag585.xml"/><Relationship Id="rId38" Type="http://schemas.openxmlformats.org/officeDocument/2006/relationships/tags" Target="../tags/tag584.xml"/><Relationship Id="rId37" Type="http://schemas.openxmlformats.org/officeDocument/2006/relationships/tags" Target="../tags/tag583.xml"/><Relationship Id="rId36" Type="http://schemas.openxmlformats.org/officeDocument/2006/relationships/tags" Target="../tags/tag582.xml"/><Relationship Id="rId35" Type="http://schemas.openxmlformats.org/officeDocument/2006/relationships/tags" Target="../tags/tag581.xml"/><Relationship Id="rId34" Type="http://schemas.openxmlformats.org/officeDocument/2006/relationships/tags" Target="../tags/tag580.xml"/><Relationship Id="rId33" Type="http://schemas.openxmlformats.org/officeDocument/2006/relationships/image" Target="../media/image87.svg"/><Relationship Id="rId32" Type="http://schemas.openxmlformats.org/officeDocument/2006/relationships/image" Target="../media/image86.png"/><Relationship Id="rId31" Type="http://schemas.openxmlformats.org/officeDocument/2006/relationships/tags" Target="../tags/tag579.xml"/><Relationship Id="rId30" Type="http://schemas.openxmlformats.org/officeDocument/2006/relationships/image" Target="../media/image85.svg"/><Relationship Id="rId3" Type="http://schemas.openxmlformats.org/officeDocument/2006/relationships/tags" Target="../tags/tag561.xml"/><Relationship Id="rId29" Type="http://schemas.openxmlformats.org/officeDocument/2006/relationships/image" Target="../media/image84.png"/><Relationship Id="rId28" Type="http://schemas.openxmlformats.org/officeDocument/2006/relationships/tags" Target="../tags/tag578.xml"/><Relationship Id="rId27" Type="http://schemas.openxmlformats.org/officeDocument/2006/relationships/image" Target="../media/image83.svg"/><Relationship Id="rId26" Type="http://schemas.openxmlformats.org/officeDocument/2006/relationships/image" Target="../media/image82.png"/><Relationship Id="rId25" Type="http://schemas.openxmlformats.org/officeDocument/2006/relationships/tags" Target="../tags/tag577.xml"/><Relationship Id="rId24" Type="http://schemas.openxmlformats.org/officeDocument/2006/relationships/image" Target="../media/image81.svg"/><Relationship Id="rId23" Type="http://schemas.openxmlformats.org/officeDocument/2006/relationships/image" Target="../media/image80.png"/><Relationship Id="rId22" Type="http://schemas.openxmlformats.org/officeDocument/2006/relationships/tags" Target="../tags/tag576.xml"/><Relationship Id="rId21" Type="http://schemas.openxmlformats.org/officeDocument/2006/relationships/image" Target="../media/image79.svg"/><Relationship Id="rId20" Type="http://schemas.openxmlformats.org/officeDocument/2006/relationships/image" Target="../media/image78.png"/><Relationship Id="rId2" Type="http://schemas.openxmlformats.org/officeDocument/2006/relationships/tags" Target="../tags/tag560.xml"/><Relationship Id="rId19" Type="http://schemas.openxmlformats.org/officeDocument/2006/relationships/tags" Target="../tags/tag575.xml"/><Relationship Id="rId18" Type="http://schemas.openxmlformats.org/officeDocument/2006/relationships/tags" Target="../tags/tag574.xml"/><Relationship Id="rId17" Type="http://schemas.openxmlformats.org/officeDocument/2006/relationships/tags" Target="../tags/tag573.xml"/><Relationship Id="rId16" Type="http://schemas.openxmlformats.org/officeDocument/2006/relationships/tags" Target="../tags/tag572.xml"/><Relationship Id="rId15" Type="http://schemas.openxmlformats.org/officeDocument/2006/relationships/tags" Target="../tags/tag571.xml"/><Relationship Id="rId14" Type="http://schemas.openxmlformats.org/officeDocument/2006/relationships/tags" Target="../tags/tag570.xml"/><Relationship Id="rId13" Type="http://schemas.openxmlformats.org/officeDocument/2006/relationships/tags" Target="../tags/tag569.xml"/><Relationship Id="rId12" Type="http://schemas.openxmlformats.org/officeDocument/2006/relationships/image" Target="../media/image77.svg"/><Relationship Id="rId11" Type="http://schemas.openxmlformats.org/officeDocument/2006/relationships/image" Target="../media/image76.png"/><Relationship Id="rId10" Type="http://schemas.openxmlformats.org/officeDocument/2006/relationships/tags" Target="../tags/tag568.xml"/><Relationship Id="rId1" Type="http://schemas.openxmlformats.org/officeDocument/2006/relationships/tags" Target="../tags/tag559.xml"/></Relationships>
</file>

<file path=ppt/slides/_rels/slide31.xml.rels><?xml version="1.0" encoding="UTF-8" standalone="yes"?>
<Relationships xmlns="http://schemas.openxmlformats.org/package/2006/relationships"><Relationship Id="rId9" Type="http://schemas.openxmlformats.org/officeDocument/2006/relationships/tags" Target="../tags/tag593.xml"/><Relationship Id="rId8" Type="http://schemas.openxmlformats.org/officeDocument/2006/relationships/tags" Target="../tags/tag592.xml"/><Relationship Id="rId7" Type="http://schemas.openxmlformats.org/officeDocument/2006/relationships/tags" Target="../tags/tag591.xml"/><Relationship Id="rId6" Type="http://schemas.openxmlformats.org/officeDocument/2006/relationships/image" Target="../media/image88.jpeg"/><Relationship Id="rId5" Type="http://schemas.openxmlformats.org/officeDocument/2006/relationships/tags" Target="../tags/tag590.xml"/><Relationship Id="rId4" Type="http://schemas.openxmlformats.org/officeDocument/2006/relationships/tags" Target="../tags/tag589.xml"/><Relationship Id="rId3" Type="http://schemas.openxmlformats.org/officeDocument/2006/relationships/tags" Target="../tags/tag588.xml"/><Relationship Id="rId23" Type="http://schemas.openxmlformats.org/officeDocument/2006/relationships/slideLayout" Target="../slideLayouts/slideLayout23.xml"/><Relationship Id="rId22" Type="http://schemas.openxmlformats.org/officeDocument/2006/relationships/tags" Target="../tags/tag603.xml"/><Relationship Id="rId21" Type="http://schemas.openxmlformats.org/officeDocument/2006/relationships/image" Target="../media/image91.jpeg"/><Relationship Id="rId20" Type="http://schemas.openxmlformats.org/officeDocument/2006/relationships/tags" Target="../tags/tag602.xml"/><Relationship Id="rId2" Type="http://schemas.openxmlformats.org/officeDocument/2006/relationships/tags" Target="../tags/tag587.xml"/><Relationship Id="rId19" Type="http://schemas.openxmlformats.org/officeDocument/2006/relationships/tags" Target="../tags/tag601.xml"/><Relationship Id="rId18" Type="http://schemas.openxmlformats.org/officeDocument/2006/relationships/tags" Target="../tags/tag600.xml"/><Relationship Id="rId17" Type="http://schemas.openxmlformats.org/officeDocument/2006/relationships/tags" Target="../tags/tag599.xml"/><Relationship Id="rId16" Type="http://schemas.openxmlformats.org/officeDocument/2006/relationships/image" Target="../media/image90.jpeg"/><Relationship Id="rId15" Type="http://schemas.openxmlformats.org/officeDocument/2006/relationships/tags" Target="../tags/tag598.xml"/><Relationship Id="rId14" Type="http://schemas.openxmlformats.org/officeDocument/2006/relationships/tags" Target="../tags/tag597.xml"/><Relationship Id="rId13" Type="http://schemas.openxmlformats.org/officeDocument/2006/relationships/tags" Target="../tags/tag596.xml"/><Relationship Id="rId12" Type="http://schemas.openxmlformats.org/officeDocument/2006/relationships/tags" Target="../tags/tag595.xml"/><Relationship Id="rId11" Type="http://schemas.openxmlformats.org/officeDocument/2006/relationships/image" Target="../media/image89.jpeg"/><Relationship Id="rId10" Type="http://schemas.openxmlformats.org/officeDocument/2006/relationships/tags" Target="../tags/tag594.xml"/><Relationship Id="rId1" Type="http://schemas.openxmlformats.org/officeDocument/2006/relationships/tags" Target="../tags/tag586.xml"/></Relationships>
</file>

<file path=ppt/slides/_rels/slide32.xml.rels><?xml version="1.0" encoding="UTF-8" standalone="yes"?>
<Relationships xmlns="http://schemas.openxmlformats.org/package/2006/relationships"><Relationship Id="rId9" Type="http://schemas.openxmlformats.org/officeDocument/2006/relationships/tags" Target="../tags/tag609.xml"/><Relationship Id="rId8" Type="http://schemas.openxmlformats.org/officeDocument/2006/relationships/tags" Target="../tags/tag608.xml"/><Relationship Id="rId7" Type="http://schemas.openxmlformats.org/officeDocument/2006/relationships/image" Target="../media/image94.jpeg"/><Relationship Id="rId6" Type="http://schemas.openxmlformats.org/officeDocument/2006/relationships/tags" Target="../tags/tag607.xml"/><Relationship Id="rId5" Type="http://schemas.openxmlformats.org/officeDocument/2006/relationships/image" Target="../media/image93.jpeg"/><Relationship Id="rId4" Type="http://schemas.openxmlformats.org/officeDocument/2006/relationships/tags" Target="../tags/tag606.xml"/><Relationship Id="rId3" Type="http://schemas.openxmlformats.org/officeDocument/2006/relationships/image" Target="../media/image92.png"/><Relationship Id="rId2" Type="http://schemas.openxmlformats.org/officeDocument/2006/relationships/tags" Target="../tags/tag605.xml"/><Relationship Id="rId16" Type="http://schemas.openxmlformats.org/officeDocument/2006/relationships/notesSlide" Target="../notesSlides/notesSlide5.xml"/><Relationship Id="rId15" Type="http://schemas.openxmlformats.org/officeDocument/2006/relationships/slideLayout" Target="../slideLayouts/slideLayout23.xml"/><Relationship Id="rId14" Type="http://schemas.openxmlformats.org/officeDocument/2006/relationships/tags" Target="../tags/tag614.xml"/><Relationship Id="rId13" Type="http://schemas.openxmlformats.org/officeDocument/2006/relationships/tags" Target="../tags/tag613.xml"/><Relationship Id="rId12" Type="http://schemas.openxmlformats.org/officeDocument/2006/relationships/tags" Target="../tags/tag612.xml"/><Relationship Id="rId11" Type="http://schemas.openxmlformats.org/officeDocument/2006/relationships/tags" Target="../tags/tag611.xml"/><Relationship Id="rId10" Type="http://schemas.openxmlformats.org/officeDocument/2006/relationships/tags" Target="../tags/tag610.xml"/><Relationship Id="rId1" Type="http://schemas.openxmlformats.org/officeDocument/2006/relationships/tags" Target="../tags/tag604.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tags" Target="../tags/tag617.xml"/><Relationship Id="rId3" Type="http://schemas.openxmlformats.org/officeDocument/2006/relationships/tags" Target="../tags/tag616.xml"/><Relationship Id="rId2" Type="http://schemas.openxmlformats.org/officeDocument/2006/relationships/tags" Target="../tags/tag615.xml"/><Relationship Id="rId1" Type="http://schemas.openxmlformats.org/officeDocument/2006/relationships/image" Target="../media/image7.jpeg"/></Relationships>
</file>

<file path=ppt/slides/_rels/slide4.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image" Target="../media/image3.png"/><Relationship Id="rId3" Type="http://schemas.openxmlformats.org/officeDocument/2006/relationships/tags" Target="../tags/tag162.xml"/><Relationship Id="rId21" Type="http://schemas.openxmlformats.org/officeDocument/2006/relationships/slideLayout" Target="../slideLayouts/slideLayout18.xml"/><Relationship Id="rId20" Type="http://schemas.openxmlformats.org/officeDocument/2006/relationships/tags" Target="../tags/tag177.xml"/><Relationship Id="rId2" Type="http://schemas.openxmlformats.org/officeDocument/2006/relationships/image" Target="../media/image2.png"/><Relationship Id="rId19" Type="http://schemas.openxmlformats.org/officeDocument/2006/relationships/tags" Target="../tags/tag176.xml"/><Relationship Id="rId18" Type="http://schemas.openxmlformats.org/officeDocument/2006/relationships/tags" Target="../tags/tag175.xml"/><Relationship Id="rId17" Type="http://schemas.openxmlformats.org/officeDocument/2006/relationships/tags" Target="../tags/tag174.xml"/><Relationship Id="rId16" Type="http://schemas.openxmlformats.org/officeDocument/2006/relationships/tags" Target="../tags/tag173.xml"/><Relationship Id="rId15" Type="http://schemas.openxmlformats.org/officeDocument/2006/relationships/tags" Target="../tags/tag172.xml"/><Relationship Id="rId14" Type="http://schemas.openxmlformats.org/officeDocument/2006/relationships/image" Target="../media/image7.jpeg"/><Relationship Id="rId13" Type="http://schemas.openxmlformats.org/officeDocument/2006/relationships/tags" Target="../tags/tag171.xml"/><Relationship Id="rId12" Type="http://schemas.openxmlformats.org/officeDocument/2006/relationships/tags" Target="../tags/tag170.xml"/><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tags" Target="../tags/tag161.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s>
</file>

<file path=ppt/slides/_rels/slide6.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7" Type="http://schemas.openxmlformats.org/officeDocument/2006/relationships/slideLayout" Target="../slideLayouts/slideLayout23.xml"/><Relationship Id="rId26" Type="http://schemas.openxmlformats.org/officeDocument/2006/relationships/tags" Target="../tags/tag199.xml"/><Relationship Id="rId25" Type="http://schemas.openxmlformats.org/officeDocument/2006/relationships/image" Target="../media/image15.svg"/><Relationship Id="rId24" Type="http://schemas.openxmlformats.org/officeDocument/2006/relationships/image" Target="../media/image14.png"/><Relationship Id="rId23" Type="http://schemas.openxmlformats.org/officeDocument/2006/relationships/tags" Target="../tags/tag198.xml"/><Relationship Id="rId22" Type="http://schemas.openxmlformats.org/officeDocument/2006/relationships/image" Target="../media/image13.svg"/><Relationship Id="rId21" Type="http://schemas.openxmlformats.org/officeDocument/2006/relationships/image" Target="../media/image12.png"/><Relationship Id="rId20" Type="http://schemas.openxmlformats.org/officeDocument/2006/relationships/tags" Target="../tags/tag197.xml"/><Relationship Id="rId2" Type="http://schemas.openxmlformats.org/officeDocument/2006/relationships/tags" Target="../tags/tag183.xml"/><Relationship Id="rId19" Type="http://schemas.openxmlformats.org/officeDocument/2006/relationships/image" Target="../media/image11.svg"/><Relationship Id="rId18" Type="http://schemas.openxmlformats.org/officeDocument/2006/relationships/image" Target="../media/image10.png"/><Relationship Id="rId17" Type="http://schemas.openxmlformats.org/officeDocument/2006/relationships/tags" Target="../tags/tag196.xml"/><Relationship Id="rId16" Type="http://schemas.openxmlformats.org/officeDocument/2006/relationships/image" Target="../media/image9.svg"/><Relationship Id="rId15" Type="http://schemas.openxmlformats.org/officeDocument/2006/relationships/image" Target="../media/image8.png"/><Relationship Id="rId14" Type="http://schemas.openxmlformats.org/officeDocument/2006/relationships/tags" Target="../tags/tag195.xml"/><Relationship Id="rId13" Type="http://schemas.openxmlformats.org/officeDocument/2006/relationships/tags" Target="../tags/tag194.xml"/><Relationship Id="rId12" Type="http://schemas.openxmlformats.org/officeDocument/2006/relationships/tags" Target="../tags/tag193.xml"/><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tags" Target="../tags/tag182.xml"/></Relationships>
</file>

<file path=ppt/slides/_rels/slide7.xml.rels><?xml version="1.0" encoding="UTF-8" standalone="yes"?>
<Relationships xmlns="http://schemas.openxmlformats.org/package/2006/relationships"><Relationship Id="rId9" Type="http://schemas.openxmlformats.org/officeDocument/2006/relationships/tags" Target="../tags/tag208.xml"/><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9" Type="http://schemas.openxmlformats.org/officeDocument/2006/relationships/slideLayout" Target="../slideLayouts/slideLayout23.xml"/><Relationship Id="rId18" Type="http://schemas.openxmlformats.org/officeDocument/2006/relationships/tags" Target="../tags/tag217.xml"/><Relationship Id="rId17" Type="http://schemas.openxmlformats.org/officeDocument/2006/relationships/tags" Target="../tags/tag216.xml"/><Relationship Id="rId16" Type="http://schemas.openxmlformats.org/officeDocument/2006/relationships/tags" Target="../tags/tag215.xml"/><Relationship Id="rId15" Type="http://schemas.openxmlformats.org/officeDocument/2006/relationships/tags" Target="../tags/tag214.xml"/><Relationship Id="rId14" Type="http://schemas.openxmlformats.org/officeDocument/2006/relationships/tags" Target="../tags/tag213.xml"/><Relationship Id="rId13" Type="http://schemas.openxmlformats.org/officeDocument/2006/relationships/tags" Target="../tags/tag212.xml"/><Relationship Id="rId12" Type="http://schemas.openxmlformats.org/officeDocument/2006/relationships/tags" Target="../tags/tag211.xml"/><Relationship Id="rId11" Type="http://schemas.openxmlformats.org/officeDocument/2006/relationships/tags" Target="../tags/tag210.xml"/><Relationship Id="rId10" Type="http://schemas.openxmlformats.org/officeDocument/2006/relationships/tags" Target="../tags/tag209.xml"/><Relationship Id="rId1" Type="http://schemas.openxmlformats.org/officeDocument/2006/relationships/tags" Target="../tags/tag200.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7.xml"/><Relationship Id="rId5" Type="http://schemas.openxmlformats.org/officeDocument/2006/relationships/tags" Target="../tags/tag221.xml"/><Relationship Id="rId4" Type="http://schemas.openxmlformats.org/officeDocument/2006/relationships/image" Target="../media/image16.png"/><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s>
</file>

<file path=ppt/slides/_rels/slide9.xml.rels><?xml version="1.0" encoding="UTF-8" standalone="yes"?>
<Relationships xmlns="http://schemas.openxmlformats.org/package/2006/relationships"><Relationship Id="rId9" Type="http://schemas.openxmlformats.org/officeDocument/2006/relationships/tags" Target="../tags/tag230.xml"/><Relationship Id="rId8" Type="http://schemas.openxmlformats.org/officeDocument/2006/relationships/tags" Target="../tags/tag229.xml"/><Relationship Id="rId7" Type="http://schemas.openxmlformats.org/officeDocument/2006/relationships/tags" Target="../tags/tag228.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3" Type="http://schemas.openxmlformats.org/officeDocument/2006/relationships/tags" Target="../tags/tag224.xml"/><Relationship Id="rId27" Type="http://schemas.openxmlformats.org/officeDocument/2006/relationships/slideLayout" Target="../slideLayouts/slideLayout23.xml"/><Relationship Id="rId26" Type="http://schemas.openxmlformats.org/officeDocument/2006/relationships/tags" Target="../tags/tag239.xml"/><Relationship Id="rId25" Type="http://schemas.openxmlformats.org/officeDocument/2006/relationships/image" Target="../media/image15.svg"/><Relationship Id="rId24" Type="http://schemas.openxmlformats.org/officeDocument/2006/relationships/image" Target="../media/image20.png"/><Relationship Id="rId23" Type="http://schemas.openxmlformats.org/officeDocument/2006/relationships/tags" Target="../tags/tag238.xml"/><Relationship Id="rId22" Type="http://schemas.openxmlformats.org/officeDocument/2006/relationships/image" Target="../media/image13.svg"/><Relationship Id="rId21" Type="http://schemas.openxmlformats.org/officeDocument/2006/relationships/image" Target="../media/image19.png"/><Relationship Id="rId20" Type="http://schemas.openxmlformats.org/officeDocument/2006/relationships/tags" Target="../tags/tag237.xml"/><Relationship Id="rId2" Type="http://schemas.openxmlformats.org/officeDocument/2006/relationships/tags" Target="../tags/tag223.xml"/><Relationship Id="rId19" Type="http://schemas.openxmlformats.org/officeDocument/2006/relationships/image" Target="../media/image11.svg"/><Relationship Id="rId18" Type="http://schemas.openxmlformats.org/officeDocument/2006/relationships/image" Target="../media/image18.png"/><Relationship Id="rId17" Type="http://schemas.openxmlformats.org/officeDocument/2006/relationships/tags" Target="../tags/tag236.xml"/><Relationship Id="rId16" Type="http://schemas.openxmlformats.org/officeDocument/2006/relationships/image" Target="../media/image9.svg"/><Relationship Id="rId15" Type="http://schemas.openxmlformats.org/officeDocument/2006/relationships/image" Target="../media/image17.png"/><Relationship Id="rId14" Type="http://schemas.openxmlformats.org/officeDocument/2006/relationships/tags" Target="../tags/tag235.xml"/><Relationship Id="rId13" Type="http://schemas.openxmlformats.org/officeDocument/2006/relationships/tags" Target="../tags/tag234.xml"/><Relationship Id="rId12" Type="http://schemas.openxmlformats.org/officeDocument/2006/relationships/tags" Target="../tags/tag233.xml"/><Relationship Id="rId11" Type="http://schemas.openxmlformats.org/officeDocument/2006/relationships/tags" Target="../tags/tag232.xml"/><Relationship Id="rId10" Type="http://schemas.openxmlformats.org/officeDocument/2006/relationships/tags" Target="../tags/tag231.xml"/><Relationship Id="rId1" Type="http://schemas.openxmlformats.org/officeDocument/2006/relationships/tags" Target="../tags/tag2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custDataLst>
              <p:tags r:id="rId1"/>
            </p:custDataLst>
          </p:nvPr>
        </p:nvCxnSpPr>
        <p:spPr>
          <a:xfrm flipH="1">
            <a:off x="1219229" y="4757465"/>
            <a:ext cx="4825366" cy="0"/>
          </a:xfrm>
          <a:prstGeom prst="line">
            <a:avLst/>
          </a:prstGeom>
          <a:ln>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p:nvPr>
            <p:ph type="ctrTitle" idx="2"/>
            <p:custDataLst>
              <p:tags r:id="rId2"/>
            </p:custDataLst>
          </p:nvPr>
        </p:nvSpPr>
        <p:spPr/>
        <p:txBody>
          <a:bodyPr>
            <a:normAutofit fontScale="90000"/>
          </a:bodyPr>
          <a:p>
            <a:pPr marL="0" indent="0" algn="l">
              <a:lnSpc>
                <a:spcPct val="100000"/>
              </a:lnSpc>
              <a:spcBef>
                <a:spcPts val="0"/>
              </a:spcBef>
              <a:spcAft>
                <a:spcPts val="0"/>
              </a:spcAft>
              <a:buSzPct val="100000"/>
              <a:buNone/>
            </a:pPr>
            <a:r>
              <a:rPr lang="zh-CN" altLang="en-US">
                <a:solidFill>
                  <a:schemeClr val="accent1">
                    <a:lumMod val="50000"/>
                  </a:schemeClr>
                </a:solidFill>
              </a:rPr>
              <a:t>大学生职业生涯与就业指导</a:t>
            </a:r>
            <a:endParaRPr lang="zh-CN" altLang="en-US">
              <a:solidFill>
                <a:schemeClr val="accent1">
                  <a:lumMod val="50000"/>
                </a:schemeClr>
              </a:solidFill>
            </a:endParaRPr>
          </a:p>
        </p:txBody>
      </p:sp>
      <p:sp>
        <p:nvSpPr>
          <p:cNvPr id="5" name="副标题 4"/>
          <p:cNvSpPr/>
          <p:nvPr>
            <p:ph type="subTitle" idx="3"/>
            <p:custDataLst>
              <p:tags r:id="rId3"/>
            </p:custDataLst>
          </p:nvPr>
        </p:nvSpPr>
        <p:spPr/>
        <p:txBody>
          <a:bodyPr>
            <a:noAutofit/>
          </a:bodyPr>
          <a:p>
            <a:pPr marL="0" indent="0" algn="ctr">
              <a:lnSpc>
                <a:spcPct val="100000"/>
              </a:lnSpc>
              <a:spcBef>
                <a:spcPts val="0"/>
              </a:spcBef>
              <a:spcAft>
                <a:spcPts val="0"/>
              </a:spcAft>
              <a:buSzPct val="100000"/>
              <a:buNone/>
            </a:pPr>
            <a:r>
              <a:rPr lang="zh-CN" altLang="en-US" sz="2400">
                <a:solidFill>
                  <a:schemeClr val="dk1">
                    <a:lumMod val="65000"/>
                    <a:lumOff val="35000"/>
                  </a:schemeClr>
                </a:solidFill>
              </a:rPr>
              <a:t>北京出版社</a:t>
            </a:r>
            <a:endParaRPr lang="zh-CN" altLang="en-US" sz="2400">
              <a:solidFill>
                <a:schemeClr val="dk1">
                  <a:lumMod val="65000"/>
                  <a:lumOff val="35000"/>
                </a:schemeClr>
              </a:solidFill>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880110" y="314325"/>
            <a:ext cx="10852150" cy="101409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二、大学生就业环境的新变化</a:t>
            </a:r>
            <a:endParaRPr lang="zh-CN" altLang="en-US" sz="3600">
              <a:solidFill>
                <a:schemeClr val="accent1">
                  <a:lumMod val="50000"/>
                </a:schemeClr>
              </a:solidFill>
            </a:endParaRPr>
          </a:p>
          <a:p>
            <a:r>
              <a:rPr lang="zh-CN" altLang="en-US" sz="2800">
                <a:solidFill>
                  <a:schemeClr val="accent1">
                    <a:lumMod val="50000"/>
                  </a:schemeClr>
                </a:solidFill>
              </a:rPr>
              <a:t>（一）经济发展速度放缓造成劳动力需求萎缩</a:t>
            </a:r>
            <a:endParaRPr lang="zh-CN" altLang="en-US" sz="2800">
              <a:solidFill>
                <a:schemeClr val="accent1">
                  <a:lumMod val="50000"/>
                </a:schemeClr>
              </a:solidFill>
            </a:endParaRPr>
          </a:p>
        </p:txBody>
      </p:sp>
      <p:sp>
        <p:nvSpPr>
          <p:cNvPr id="2" name="矩形 5"/>
          <p:cNvSpPr/>
          <p:nvPr>
            <p:custDataLst>
              <p:tags r:id="rId2"/>
            </p:custDataLst>
          </p:nvPr>
        </p:nvSpPr>
        <p:spPr>
          <a:xfrm>
            <a:off x="676910" y="3429000"/>
            <a:ext cx="233680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劳动力需求总量减少</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761365" y="3992880"/>
            <a:ext cx="225298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经济发展速度放缓导致市场就业需求总量减少，甚至出现负增长，失业率不断上升，大学生就业水平和就业率随之下降。</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一群商业人士在会议上一起工作，提出新的想法商业项目。"/>
          <p:cNvPicPr>
            <a:picLocks noChangeAspect="1"/>
          </p:cNvPicPr>
          <p:nvPr>
            <p:custDataLst>
              <p:tags r:id="rId4"/>
            </p:custDataLst>
          </p:nvPr>
        </p:nvPicPr>
        <p:blipFill>
          <a:blip r:embed="rId5"/>
          <a:srcRect l="31911" r="31911"/>
          <a:stretch>
            <a:fillRect/>
          </a:stretch>
        </p:blipFill>
        <p:spPr>
          <a:xfrm>
            <a:off x="1342390" y="1663065"/>
            <a:ext cx="1005205" cy="156210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56005" y="2319020"/>
            <a:ext cx="285750" cy="34353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554f169e-8b86-11f0-a022-d6f3ff9b8390.jpg@base@tag=imgScale&amp;m=1&amp;w=475&amp;h=738&amp;q=95554f169e-8b86-11f0-a022-d6f3ff9b8390"/>
          <p:cNvPicPr>
            <a:picLocks noChangeAspect="1"/>
          </p:cNvPicPr>
          <p:nvPr>
            <p:custDataLst>
              <p:tags r:id="rId7"/>
            </p:custDataLst>
          </p:nvPr>
        </p:nvPicPr>
        <p:blipFill>
          <a:blip r:embed="rId8"/>
          <a:srcRect l="12464" r="12464"/>
          <a:stretch>
            <a:fillRect/>
          </a:stretch>
        </p:blipFill>
        <p:spPr>
          <a:xfrm>
            <a:off x="3974465" y="1666875"/>
            <a:ext cx="1005205" cy="156210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53790" y="2308860"/>
            <a:ext cx="285750" cy="34353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315335" y="3424555"/>
            <a:ext cx="2336800"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大学生就业率下降趋势</a:t>
            </a:r>
            <a:endParaRPr lang="zh-CN" altLang="en-US" b="1">
              <a:solidFill>
                <a:schemeClr val="accent2"/>
              </a:solidFill>
              <a:latin typeface="+mn-ea"/>
              <a:cs typeface="+mn-ea"/>
            </a:endParaRPr>
          </a:p>
        </p:txBody>
      </p:sp>
      <p:sp>
        <p:nvSpPr>
          <p:cNvPr id="21" name="矩形 14"/>
          <p:cNvSpPr/>
          <p:nvPr>
            <p:custDataLst>
              <p:tags r:id="rId11"/>
            </p:custDataLst>
          </p:nvPr>
        </p:nvSpPr>
        <p:spPr>
          <a:xfrm>
            <a:off x="3399909" y="399838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随着市场就业需求总量的减少，大学生的就业率也呈现下降趋势，就业形势不容乐观。</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554f16f4-8b86-11f0-a022-d6f3ff9b8390.jpg@base@tag=imgScale&amp;m=1&amp;w=475&amp;h=738&amp;q=95554f16f4-8b86-11f0-a022-d6f3ff9b8390"/>
          <p:cNvPicPr>
            <a:picLocks noChangeAspect="1"/>
          </p:cNvPicPr>
          <p:nvPr>
            <p:custDataLst>
              <p:tags r:id="rId12"/>
            </p:custDataLst>
          </p:nvPr>
        </p:nvPicPr>
        <p:blipFill>
          <a:blip r:embed="rId13"/>
          <a:srcRect l="15983" t="13043"/>
          <a:stretch>
            <a:fillRect/>
          </a:stretch>
        </p:blipFill>
        <p:spPr>
          <a:xfrm>
            <a:off x="6608445" y="1666875"/>
            <a:ext cx="1005205" cy="156210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292215" y="2308860"/>
            <a:ext cx="285750" cy="34353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5932805" y="3424555"/>
            <a:ext cx="2336800"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高校扩招与毕业生增加</a:t>
            </a:r>
            <a:endParaRPr lang="zh-CN" altLang="en-US" b="1">
              <a:solidFill>
                <a:schemeClr val="accent3"/>
              </a:solidFill>
              <a:latin typeface="+mn-ea"/>
              <a:cs typeface="+mn-ea"/>
            </a:endParaRPr>
          </a:p>
        </p:txBody>
      </p:sp>
      <p:sp>
        <p:nvSpPr>
          <p:cNvPr id="30" name="矩形 23"/>
          <p:cNvSpPr/>
          <p:nvPr>
            <p:custDataLst>
              <p:tags r:id="rId16"/>
            </p:custDataLst>
          </p:nvPr>
        </p:nvSpPr>
        <p:spPr>
          <a:xfrm>
            <a:off x="6010053" y="399838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高等教育的普及化和高校扩招导致学生数量增加，毕业生数量快速上升，劳动力需求量的减少与毕业生数量增加的矛盾日益突出。</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554f176d-8b86-11f0-a022-d6f3ff9b8390.jpg@base@tag=imgScale&amp;m=1&amp;w=475&amp;h=738&amp;q=95554f176d-8b86-11f0-a022-d6f3ff9b8390"/>
          <p:cNvPicPr>
            <a:picLocks noChangeAspect="1"/>
          </p:cNvPicPr>
          <p:nvPr>
            <p:custDataLst>
              <p:tags r:id="rId17"/>
            </p:custDataLst>
          </p:nvPr>
        </p:nvPicPr>
        <p:blipFill rotWithShape="1">
          <a:blip r:embed="rId18"/>
          <a:srcRect l="17816" r="17816"/>
          <a:stretch>
            <a:fillRect/>
          </a:stretch>
        </p:blipFill>
        <p:spPr>
          <a:xfrm>
            <a:off x="9168765" y="1663065"/>
            <a:ext cx="1005205" cy="156210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09050" y="2319020"/>
            <a:ext cx="285750" cy="34353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507095" y="3429000"/>
            <a:ext cx="233680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就业市场供需矛盾</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591619" y="3993938"/>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劳动力需求量减少和大学毕业生数量增加之间的矛盾导致就业市场供需不平衡，大学生就业形势严峻。</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2800">
                <a:solidFill>
                  <a:schemeClr val="accent1">
                    <a:lumMod val="50000"/>
                  </a:schemeClr>
                </a:solidFill>
              </a:rPr>
              <a:t>（二）经济发展结构的优化导致大学生结构性就业矛盾升级</a:t>
            </a:r>
            <a:endParaRPr lang="zh-CN" altLang="en-US" sz="2800">
              <a:solidFill>
                <a:schemeClr val="accent1">
                  <a:lumMod val="50000"/>
                </a:schemeClr>
              </a:solidFill>
            </a:endParaRPr>
          </a:p>
        </p:txBody>
      </p:sp>
      <p:pic>
        <p:nvPicPr>
          <p:cNvPr id="12" name="图片 11" descr="/data/temp/548bd002-8b86-11f0-a9a2-b2f445662bf4.jpg@base@tag=imgScale&amp;m=1&amp;w=927&amp;h=1262&amp;q=95548bd002-8b86-11f0-a9a2-b2f445662bf4"/>
          <p:cNvPicPr>
            <a:picLocks noChangeAspect="1"/>
          </p:cNvPicPr>
          <p:nvPr>
            <p:custDataLst>
              <p:tags r:id="rId2"/>
            </p:custDataLst>
          </p:nvPr>
        </p:nvPicPr>
        <p:blipFill rotWithShape="1">
          <a:blip r:embed="rId3">
            <a:lum bright="-6000" contrast="12000"/>
          </a:blip>
          <a:srcRect l="13430" r="13113"/>
          <a:stretch>
            <a:fillRect/>
          </a:stretch>
        </p:blipFill>
        <p:spPr>
          <a:xfrm>
            <a:off x="624205" y="1671955"/>
            <a:ext cx="3340735" cy="4547870"/>
          </a:xfrm>
          <a:prstGeom prst="round2DiagRect">
            <a:avLst>
              <a:gd name="adj1" fmla="val 27364"/>
              <a:gd name="adj2" fmla="val 0"/>
            </a:avLst>
          </a:prstGeom>
          <a:solidFill>
            <a:schemeClr val="accent1">
              <a:alpha val="15000"/>
            </a:schemeClr>
          </a:solidFill>
          <a:ln w="9525" cap="flat" cmpd="sng" algn="ctr">
            <a:solidFill>
              <a:schemeClr val="accent1">
                <a:alpha val="15000"/>
              </a:schemeClr>
            </a:solidFill>
            <a:prstDash val="solid"/>
            <a:round/>
            <a:headEnd type="none" w="med" len="med"/>
            <a:tailEnd type="none" w="med" len="med"/>
          </a:ln>
        </p:spPr>
      </p:pic>
      <p:sp>
        <p:nvSpPr>
          <p:cNvPr id="13" name="同侧圆角矩形 12"/>
          <p:cNvSpPr/>
          <p:nvPr>
            <p:custDataLst>
              <p:tags r:id="rId4"/>
            </p:custDataLst>
          </p:nvPr>
        </p:nvSpPr>
        <p:spPr>
          <a:xfrm>
            <a:off x="501650" y="3833495"/>
            <a:ext cx="529590" cy="2512695"/>
          </a:xfrm>
          <a:prstGeom prst="round2SameRect">
            <a:avLst>
              <a:gd name="adj1" fmla="val 50000"/>
              <a:gd name="adj2" fmla="val 0"/>
            </a:avLst>
          </a:prstGeom>
          <a:gradFill>
            <a:gsLst>
              <a:gs pos="0">
                <a:schemeClr val="accent1">
                  <a:alpha val="0"/>
                </a:schemeClr>
              </a:gs>
              <a:gs pos="100000">
                <a:schemeClr val="accent1"/>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文本框 38"/>
          <p:cNvSpPr txBox="1"/>
          <p:nvPr>
            <p:custDataLst>
              <p:tags r:id="rId5"/>
            </p:custDataLst>
          </p:nvPr>
        </p:nvSpPr>
        <p:spPr>
          <a:xfrm>
            <a:off x="4559303" y="1969050"/>
            <a:ext cx="7016747" cy="697482"/>
          </a:xfrm>
          <a:prstGeom prst="rect">
            <a:avLst/>
          </a:prstGeom>
          <a:noFill/>
        </p:spPr>
        <p:txBody>
          <a:bodyPr wrap="square" lIns="0" tIns="0" rIns="0" bIns="0" rtlCol="0" anchor="t" anchorCtr="0">
            <a:noAutofit/>
          </a:bodyPr>
          <a:p>
            <a:pPr indent="0" fontAlgn="auto">
              <a:lnSpc>
                <a:spcPct val="130000"/>
              </a:lnSpc>
            </a:pPr>
            <a:r>
              <a:rPr lang="zh-CN" altLang="en-US" sz="1600" kern="0" dirty="0">
                <a:ln>
                  <a:noFill/>
                  <a:prstDash val="sysDot"/>
                </a:ln>
                <a:solidFill>
                  <a:schemeClr val="tx1">
                    <a:lumMod val="85000"/>
                    <a:lumOff val="15000"/>
                  </a:schemeClr>
                </a:solidFill>
                <a:latin typeface="+mn-ea"/>
                <a:sym typeface="+mn-ea"/>
              </a:rPr>
              <a:t>经济结构优化中，第三产业成为核心部分，劳动力需求旺盛，但与大学生理想职业存在差距，导致结构性就业矛盾。</a:t>
            </a:r>
            <a:endParaRPr lang="zh-CN" altLang="en-US" sz="1600" kern="0" dirty="0">
              <a:ln>
                <a:noFill/>
                <a:prstDash val="sysDot"/>
              </a:ln>
              <a:solidFill>
                <a:schemeClr val="tx1">
                  <a:lumMod val="85000"/>
                  <a:lumOff val="15000"/>
                </a:schemeClr>
              </a:solidFill>
              <a:latin typeface="+mn-ea"/>
              <a:sym typeface="+mn-ea"/>
            </a:endParaRPr>
          </a:p>
        </p:txBody>
      </p:sp>
      <p:sp>
        <p:nvSpPr>
          <p:cNvPr id="3" name="矩形: 圆角 6"/>
          <p:cNvSpPr/>
          <p:nvPr>
            <p:custDataLst>
              <p:tags r:id="rId6"/>
            </p:custDataLst>
          </p:nvPr>
        </p:nvSpPr>
        <p:spPr>
          <a:xfrm>
            <a:off x="4550410" y="1908703"/>
            <a:ext cx="2096258" cy="56535"/>
          </a:xfrm>
          <a:prstGeom prst="roundRect">
            <a:avLst>
              <a:gd name="adj" fmla="val 26584"/>
            </a:avLst>
          </a:prstGeom>
          <a:gradFill flip="none" rotWithShape="1">
            <a:gsLst>
              <a:gs pos="97000">
                <a:schemeClr val="accent1">
                  <a:lumMod val="60000"/>
                  <a:lumOff val="40000"/>
                  <a:alpha val="0"/>
                </a:schemeClr>
              </a:gs>
              <a:gs pos="0">
                <a:schemeClr val="accent1">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5" name="文本框 4"/>
          <p:cNvSpPr txBox="1"/>
          <p:nvPr>
            <p:custDataLst>
              <p:tags r:id="rId7"/>
            </p:custDataLst>
          </p:nvPr>
        </p:nvSpPr>
        <p:spPr>
          <a:xfrm>
            <a:off x="4558668" y="1678115"/>
            <a:ext cx="7008489" cy="303005"/>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90204" pitchFamily="34" charset="0"/>
              </a:rPr>
              <a:t>第三产业成为劳动力需求核心</a:t>
            </a:r>
            <a:endParaRPr lang="zh-CN" altLang="en-US" sz="1700" b="1" kern="0" dirty="0">
              <a:solidFill>
                <a:schemeClr val="tx1"/>
              </a:solidFill>
              <a:latin typeface="Arial" panose="020B0604020202090204" pitchFamily="34" charset="0"/>
            </a:endParaRPr>
          </a:p>
        </p:txBody>
      </p:sp>
      <p:sp>
        <p:nvSpPr>
          <p:cNvPr id="6" name="文本框 5"/>
          <p:cNvSpPr txBox="1"/>
          <p:nvPr>
            <p:custDataLst>
              <p:tags r:id="rId8"/>
            </p:custDataLst>
          </p:nvPr>
        </p:nvSpPr>
        <p:spPr>
          <a:xfrm>
            <a:off x="4559303" y="5543488"/>
            <a:ext cx="7016747" cy="697482"/>
          </a:xfrm>
          <a:prstGeom prst="rect">
            <a:avLst/>
          </a:prstGeom>
          <a:noFill/>
        </p:spPr>
        <p:txBody>
          <a:bodyPr wrap="square" lIns="0" tIns="0" rIns="0" bIns="0" rtlCol="0" anchor="t" anchorCtr="0">
            <a:noAutofit/>
          </a:bodyPr>
          <a:p>
            <a:pPr indent="0" fontAlgn="auto">
              <a:lnSpc>
                <a:spcPct val="130000"/>
              </a:lnSpc>
            </a:pPr>
            <a:r>
              <a:rPr lang="zh-CN" altLang="en-US" sz="1600" kern="0" dirty="0">
                <a:ln>
                  <a:noFill/>
                  <a:prstDash val="sysDot"/>
                </a:ln>
                <a:solidFill>
                  <a:schemeClr val="tx1">
                    <a:lumMod val="85000"/>
                    <a:lumOff val="15000"/>
                  </a:schemeClr>
                </a:solidFill>
                <a:latin typeface="+mn-ea"/>
                <a:sym typeface="+mn-ea"/>
              </a:rPr>
              <a:t>大学课程侧重专业知识传授，缺乏就业指导、行业趋势分析及心理调适教育，导致大学生对就业市场预期与现实不符。</a:t>
            </a:r>
            <a:endParaRPr lang="zh-CN" altLang="en-US" sz="1600" kern="0" dirty="0">
              <a:ln>
                <a:noFill/>
                <a:prstDash val="sysDot"/>
              </a:ln>
              <a:solidFill>
                <a:schemeClr val="tx1">
                  <a:lumMod val="85000"/>
                  <a:lumOff val="15000"/>
                </a:schemeClr>
              </a:solidFill>
              <a:latin typeface="+mn-ea"/>
              <a:sym typeface="+mn-ea"/>
            </a:endParaRPr>
          </a:p>
        </p:txBody>
      </p:sp>
      <p:sp>
        <p:nvSpPr>
          <p:cNvPr id="4" name="矩形: 圆角 6"/>
          <p:cNvSpPr/>
          <p:nvPr>
            <p:custDataLst>
              <p:tags r:id="rId9"/>
            </p:custDataLst>
          </p:nvPr>
        </p:nvSpPr>
        <p:spPr>
          <a:xfrm>
            <a:off x="4550410" y="5483141"/>
            <a:ext cx="2096258" cy="56535"/>
          </a:xfrm>
          <a:prstGeom prst="roundRect">
            <a:avLst>
              <a:gd name="adj" fmla="val 26584"/>
            </a:avLst>
          </a:prstGeom>
          <a:gradFill flip="none" rotWithShape="1">
            <a:gsLst>
              <a:gs pos="97000">
                <a:schemeClr val="accent4">
                  <a:lumMod val="60000"/>
                  <a:lumOff val="40000"/>
                  <a:alpha val="0"/>
                </a:schemeClr>
              </a:gs>
              <a:gs pos="0">
                <a:schemeClr val="accent4">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8" name="文本框 7"/>
          <p:cNvSpPr txBox="1"/>
          <p:nvPr>
            <p:custDataLst>
              <p:tags r:id="rId10"/>
            </p:custDataLst>
          </p:nvPr>
        </p:nvSpPr>
        <p:spPr>
          <a:xfrm>
            <a:off x="4558668" y="5252553"/>
            <a:ext cx="7008489" cy="303005"/>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90204" pitchFamily="34" charset="0"/>
              </a:rPr>
              <a:t>就业指导与行业趋势教育缺失</a:t>
            </a:r>
            <a:endParaRPr lang="zh-CN" altLang="en-US" sz="1700" b="1" kern="0" dirty="0">
              <a:solidFill>
                <a:schemeClr val="tx1"/>
              </a:solidFill>
              <a:latin typeface="Arial" panose="020B0604020202090204" pitchFamily="34" charset="0"/>
            </a:endParaRPr>
          </a:p>
        </p:txBody>
      </p:sp>
      <p:sp>
        <p:nvSpPr>
          <p:cNvPr id="10" name="文本框 9"/>
          <p:cNvSpPr txBox="1"/>
          <p:nvPr>
            <p:custDataLst>
              <p:tags r:id="rId11"/>
            </p:custDataLst>
          </p:nvPr>
        </p:nvSpPr>
        <p:spPr>
          <a:xfrm>
            <a:off x="4559303" y="4349891"/>
            <a:ext cx="7016747" cy="697482"/>
          </a:xfrm>
          <a:prstGeom prst="rect">
            <a:avLst/>
          </a:prstGeom>
          <a:noFill/>
        </p:spPr>
        <p:txBody>
          <a:bodyPr wrap="square" lIns="0" tIns="0" rIns="0" bIns="0" rtlCol="0" anchor="t" anchorCtr="0">
            <a:noAutofit/>
          </a:bodyPr>
          <a:p>
            <a:pPr indent="0" fontAlgn="auto">
              <a:lnSpc>
                <a:spcPct val="130000"/>
              </a:lnSpc>
            </a:pPr>
            <a:r>
              <a:rPr lang="zh-CN" altLang="en-US" sz="1600" kern="0" dirty="0">
                <a:ln>
                  <a:noFill/>
                  <a:prstDash val="sysDot"/>
                </a:ln>
                <a:solidFill>
                  <a:schemeClr val="tx1">
                    <a:lumMod val="85000"/>
                    <a:lumOff val="15000"/>
                  </a:schemeClr>
                </a:solidFill>
                <a:latin typeface="+mn-ea"/>
                <a:sym typeface="+mn-ea"/>
              </a:rPr>
              <a:t>高等教育体系与社会需求脱节，专业课程设置及教育模式未能反映社会经济发展需求，导致学科设置与实际生产需求不符。</a:t>
            </a:r>
            <a:endParaRPr lang="zh-CN" altLang="en-US" sz="1600" kern="0" dirty="0">
              <a:ln>
                <a:noFill/>
                <a:prstDash val="sysDot"/>
              </a:ln>
              <a:solidFill>
                <a:schemeClr val="tx1">
                  <a:lumMod val="85000"/>
                  <a:lumOff val="15000"/>
                </a:schemeClr>
              </a:solidFill>
              <a:latin typeface="+mn-ea"/>
              <a:sym typeface="+mn-ea"/>
            </a:endParaRPr>
          </a:p>
        </p:txBody>
      </p:sp>
      <p:sp>
        <p:nvSpPr>
          <p:cNvPr id="11" name="矩形: 圆角 6"/>
          <p:cNvSpPr/>
          <p:nvPr>
            <p:custDataLst>
              <p:tags r:id="rId12"/>
            </p:custDataLst>
          </p:nvPr>
        </p:nvSpPr>
        <p:spPr>
          <a:xfrm>
            <a:off x="4550410" y="4289544"/>
            <a:ext cx="2096258" cy="56535"/>
          </a:xfrm>
          <a:prstGeom prst="roundRect">
            <a:avLst>
              <a:gd name="adj" fmla="val 26584"/>
            </a:avLst>
          </a:prstGeom>
          <a:gradFill flip="none" rotWithShape="1">
            <a:gsLst>
              <a:gs pos="97000">
                <a:schemeClr val="accent3">
                  <a:lumMod val="60000"/>
                  <a:lumOff val="40000"/>
                  <a:alpha val="0"/>
                </a:schemeClr>
              </a:gs>
              <a:gs pos="0">
                <a:schemeClr val="accent3">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7" name="文本框 11"/>
          <p:cNvSpPr txBox="1"/>
          <p:nvPr>
            <p:custDataLst>
              <p:tags r:id="rId13"/>
            </p:custDataLst>
          </p:nvPr>
        </p:nvSpPr>
        <p:spPr>
          <a:xfrm>
            <a:off x="4558668" y="4058956"/>
            <a:ext cx="7008489" cy="303005"/>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90204" pitchFamily="34" charset="0"/>
              </a:rPr>
              <a:t>高等教育与社会需求脱节</a:t>
            </a:r>
            <a:endParaRPr lang="zh-CN" altLang="en-US" sz="1700" b="1" kern="0" dirty="0">
              <a:solidFill>
                <a:schemeClr val="tx1"/>
              </a:solidFill>
              <a:latin typeface="Arial" panose="020B0604020202090204" pitchFamily="34" charset="0"/>
            </a:endParaRPr>
          </a:p>
        </p:txBody>
      </p:sp>
      <p:sp>
        <p:nvSpPr>
          <p:cNvPr id="9" name="文本框 12"/>
          <p:cNvSpPr txBox="1"/>
          <p:nvPr>
            <p:custDataLst>
              <p:tags r:id="rId14"/>
            </p:custDataLst>
          </p:nvPr>
        </p:nvSpPr>
        <p:spPr>
          <a:xfrm>
            <a:off x="4559303" y="3156930"/>
            <a:ext cx="7016747" cy="697482"/>
          </a:xfrm>
          <a:prstGeom prst="rect">
            <a:avLst/>
          </a:prstGeom>
          <a:noFill/>
        </p:spPr>
        <p:txBody>
          <a:bodyPr wrap="square" lIns="0" tIns="0" rIns="0" bIns="0" rtlCol="0" anchor="t" anchorCtr="0">
            <a:noAutofit/>
          </a:bodyPr>
          <a:p>
            <a:pPr indent="0" fontAlgn="auto">
              <a:lnSpc>
                <a:spcPct val="130000"/>
              </a:lnSpc>
            </a:pPr>
            <a:r>
              <a:rPr lang="zh-CN" altLang="en-US" sz="1600" kern="0" dirty="0">
                <a:ln>
                  <a:noFill/>
                  <a:prstDash val="sysDot"/>
                </a:ln>
                <a:solidFill>
                  <a:schemeClr val="tx1">
                    <a:lumMod val="85000"/>
                    <a:lumOff val="15000"/>
                  </a:schemeClr>
                </a:solidFill>
                <a:latin typeface="+mn-ea"/>
                <a:sym typeface="+mn-ea"/>
              </a:rPr>
              <a:t>许多大学生偏好国有企业或公务员岗位，但这些岗位招聘数量有限，难以满足毕业生需求，造成就业观念与现实的差距。</a:t>
            </a:r>
            <a:endParaRPr lang="zh-CN" altLang="en-US" sz="1600" kern="0" dirty="0">
              <a:ln>
                <a:noFill/>
                <a:prstDash val="sysDot"/>
              </a:ln>
              <a:solidFill>
                <a:schemeClr val="tx1">
                  <a:lumMod val="85000"/>
                  <a:lumOff val="15000"/>
                </a:schemeClr>
              </a:solidFill>
              <a:latin typeface="+mn-ea"/>
              <a:sym typeface="+mn-ea"/>
            </a:endParaRPr>
          </a:p>
        </p:txBody>
      </p:sp>
      <p:sp>
        <p:nvSpPr>
          <p:cNvPr id="14" name="矩形: 圆角 6"/>
          <p:cNvSpPr/>
          <p:nvPr>
            <p:custDataLst>
              <p:tags r:id="rId15"/>
            </p:custDataLst>
          </p:nvPr>
        </p:nvSpPr>
        <p:spPr>
          <a:xfrm>
            <a:off x="4550410" y="3096583"/>
            <a:ext cx="2096258" cy="56535"/>
          </a:xfrm>
          <a:prstGeom prst="roundRect">
            <a:avLst>
              <a:gd name="adj" fmla="val 26584"/>
            </a:avLst>
          </a:prstGeom>
          <a:gradFill flip="none" rotWithShape="1">
            <a:gsLst>
              <a:gs pos="97000">
                <a:schemeClr val="accent2">
                  <a:lumMod val="60000"/>
                  <a:lumOff val="40000"/>
                  <a:alpha val="0"/>
                </a:schemeClr>
              </a:gs>
              <a:gs pos="0">
                <a:schemeClr val="accent2">
                  <a:alpha val="73000"/>
                </a:schemeClr>
              </a:gs>
            </a:gsLst>
            <a:lin ang="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endParaRPr lang="zh-CN" altLang="en-US" sz="1600" b="1" dirty="0">
              <a:solidFill>
                <a:schemeClr val="tx1">
                  <a:lumMod val="95000"/>
                  <a:lumOff val="5000"/>
                </a:schemeClr>
              </a:solidFill>
            </a:endParaRPr>
          </a:p>
        </p:txBody>
      </p:sp>
      <p:sp>
        <p:nvSpPr>
          <p:cNvPr id="34" name="文本框 33"/>
          <p:cNvSpPr txBox="1"/>
          <p:nvPr>
            <p:custDataLst>
              <p:tags r:id="rId16"/>
            </p:custDataLst>
          </p:nvPr>
        </p:nvSpPr>
        <p:spPr>
          <a:xfrm>
            <a:off x="4558668" y="2865995"/>
            <a:ext cx="7008489" cy="303005"/>
          </a:xfrm>
          <a:prstGeom prst="rect">
            <a:avLst/>
          </a:prstGeom>
          <a:noFill/>
        </p:spPr>
        <p:txBody>
          <a:bodyPr wrap="square" lIns="0" tIns="0" rIns="0" bIns="0" anchor="b" anchorCtr="0">
            <a:noAutofit/>
          </a:bodyPr>
          <a:p>
            <a:pPr indent="0" fontAlgn="auto">
              <a:lnSpc>
                <a:spcPct val="100000"/>
              </a:lnSpc>
            </a:pPr>
            <a:r>
              <a:rPr lang="zh-CN" altLang="en-US" sz="1700" b="1" kern="0" dirty="0">
                <a:solidFill>
                  <a:schemeClr val="tx1"/>
                </a:solidFill>
                <a:latin typeface="Arial" panose="020B0604020202090204" pitchFamily="34" charset="0"/>
              </a:rPr>
              <a:t>大学生就业观念与现实差距</a:t>
            </a:r>
            <a:endParaRPr lang="zh-CN" altLang="en-US" sz="1700" b="1" kern="0" dirty="0">
              <a:solidFill>
                <a:schemeClr val="tx1"/>
              </a:solidFill>
              <a:latin typeface="Arial" panose="020B0604020202090204" pitchFamily="34" charset="0"/>
            </a:endParaRPr>
          </a:p>
        </p:txBody>
      </p:sp>
    </p:spTree>
    <p:custDataLst>
      <p:tags r:id="rId17"/>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901022" y="33782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（三）生产动力的调整对大学生的业务能力提出新要求</a:t>
            </a:r>
            <a:endParaRPr lang="zh-CN" altLang="en-US" sz="2800">
              <a:solidFill>
                <a:schemeClr val="accent1">
                  <a:lumMod val="50000"/>
                </a:schemeClr>
              </a:solidFill>
            </a:endParaRPr>
          </a:p>
        </p:txBody>
      </p:sp>
      <p:sp>
        <p:nvSpPr>
          <p:cNvPr id="8" name="矩形 2"/>
          <p:cNvSpPr/>
          <p:nvPr>
            <p:custDataLst>
              <p:tags r:id="rId2"/>
            </p:custDataLst>
          </p:nvPr>
        </p:nvSpPr>
        <p:spPr>
          <a:xfrm>
            <a:off x="878201" y="286350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经济增长动力从劳动和投资驱动转变为创新驱动，对大学生就业需求和专业技能提出新挑战。</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900426" y="206722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经济增长动力转变</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901700" y="1475105"/>
            <a:ext cx="975360"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1"/>
                </a:solidFill>
                <a:latin typeface="+mn-ea"/>
                <a:cs typeface="+mn-ea"/>
              </a:rPr>
              <a:t>01</a:t>
            </a:r>
            <a:endParaRPr lang="en-US" altLang="zh-CN" sz="7200" b="1" kern="0">
              <a:solidFill>
                <a:schemeClr val="accent1"/>
              </a:solidFill>
              <a:latin typeface="+mn-ea"/>
              <a:cs typeface="+mn-ea"/>
            </a:endParaRPr>
          </a:p>
        </p:txBody>
      </p:sp>
      <p:sp>
        <p:nvSpPr>
          <p:cNvPr id="16" name="矩形 5"/>
          <p:cNvSpPr/>
          <p:nvPr>
            <p:custDataLst>
              <p:tags r:id="rId5"/>
            </p:custDataLst>
          </p:nvPr>
        </p:nvSpPr>
        <p:spPr>
          <a:xfrm>
            <a:off x="3684844" y="286350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创新驱动成为核心要素时，对大学生的综合素质提出更高标准，包括环境适应能力、创新思维能力等。</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707069" y="206722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创新驱动对专业技能的挑战</a:t>
            </a:r>
            <a:endParaRPr lang="zh-CN" altLang="en-US" b="1" kern="0">
              <a:solidFill>
                <a:schemeClr val="accent2"/>
              </a:solidFill>
              <a:latin typeface="+mn-ea"/>
              <a:cs typeface="+mn-ea"/>
            </a:endParaRPr>
          </a:p>
        </p:txBody>
      </p:sp>
      <p:sp>
        <p:nvSpPr>
          <p:cNvPr id="18" name="矩形 9"/>
          <p:cNvSpPr/>
          <p:nvPr>
            <p:custDataLst>
              <p:tags r:id="rId7"/>
            </p:custDataLst>
          </p:nvPr>
        </p:nvSpPr>
        <p:spPr>
          <a:xfrm>
            <a:off x="3708400" y="1475105"/>
            <a:ext cx="975360"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2"/>
                </a:solidFill>
                <a:latin typeface="+mn-ea"/>
                <a:cs typeface="+mn-ea"/>
              </a:rPr>
              <a:t>02</a:t>
            </a:r>
            <a:endParaRPr lang="en-US" altLang="zh-CN" sz="7200" b="1" kern="0" dirty="0">
              <a:solidFill>
                <a:schemeClr val="accent2"/>
              </a:solidFill>
              <a:latin typeface="+mn-ea"/>
              <a:cs typeface="+mn-ea"/>
            </a:endParaRPr>
          </a:p>
        </p:txBody>
      </p:sp>
      <p:sp>
        <p:nvSpPr>
          <p:cNvPr id="20" name="矩形 10"/>
          <p:cNvSpPr/>
          <p:nvPr>
            <p:custDataLst>
              <p:tags r:id="rId8"/>
            </p:custDataLst>
          </p:nvPr>
        </p:nvSpPr>
        <p:spPr>
          <a:xfrm>
            <a:off x="6490852" y="286350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我国高等教育课程设置偏重理论知识，忽视实践技能培养，导致学生创新能力和创造力难以满足经济结构转型需求。</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513077" y="206722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高校课程设置与实践技能培养</a:t>
            </a:r>
            <a:endParaRPr lang="zh-CN" altLang="en-US" b="1" kern="0">
              <a:solidFill>
                <a:schemeClr val="accent3"/>
              </a:solidFill>
              <a:latin typeface="+mn-ea"/>
              <a:cs typeface="+mn-ea"/>
            </a:endParaRPr>
          </a:p>
        </p:txBody>
      </p:sp>
      <p:sp>
        <p:nvSpPr>
          <p:cNvPr id="22" name="矩形 14"/>
          <p:cNvSpPr/>
          <p:nvPr>
            <p:custDataLst>
              <p:tags r:id="rId10"/>
            </p:custDataLst>
          </p:nvPr>
        </p:nvSpPr>
        <p:spPr>
          <a:xfrm>
            <a:off x="6514465" y="1475105"/>
            <a:ext cx="975360"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3"/>
                </a:solidFill>
                <a:latin typeface="+mn-ea"/>
                <a:cs typeface="+mn-ea"/>
              </a:rPr>
              <a:t>03</a:t>
            </a:r>
            <a:endParaRPr lang="en-US" altLang="zh-CN" sz="7200" b="1" kern="0" dirty="0">
              <a:solidFill>
                <a:schemeClr val="accent3"/>
              </a:solidFill>
              <a:latin typeface="+mn-ea"/>
              <a:cs typeface="+mn-ea"/>
            </a:endParaRPr>
          </a:p>
        </p:txBody>
      </p:sp>
      <p:sp>
        <p:nvSpPr>
          <p:cNvPr id="24" name="矩形 27"/>
          <p:cNvSpPr/>
          <p:nvPr>
            <p:custDataLst>
              <p:tags r:id="rId11"/>
            </p:custDataLst>
          </p:nvPr>
        </p:nvSpPr>
        <p:spPr>
          <a:xfrm>
            <a:off x="9314004" y="2863504"/>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人工智能等前沿技术将对大学生就业产生深远影响，加剧就业市场竞争，提高市场对大学生素质的要求。</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336229" y="2067228"/>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未来技术对就业市场的影响</a:t>
            </a:r>
            <a:endParaRPr lang="zh-CN" altLang="en-US" b="1" kern="0">
              <a:solidFill>
                <a:schemeClr val="accent4"/>
              </a:solidFill>
              <a:latin typeface="+mn-ea"/>
              <a:cs typeface="+mn-ea"/>
            </a:endParaRPr>
          </a:p>
        </p:txBody>
      </p:sp>
      <p:sp>
        <p:nvSpPr>
          <p:cNvPr id="26" name="矩形 33"/>
          <p:cNvSpPr/>
          <p:nvPr>
            <p:custDataLst>
              <p:tags r:id="rId13"/>
            </p:custDataLst>
          </p:nvPr>
        </p:nvSpPr>
        <p:spPr>
          <a:xfrm>
            <a:off x="9337675" y="1475105"/>
            <a:ext cx="975360"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4"/>
                </a:solidFill>
                <a:latin typeface="+mn-ea"/>
                <a:cs typeface="+mn-ea"/>
              </a:rPr>
              <a:t>04</a:t>
            </a:r>
            <a:endParaRPr lang="en-US" altLang="zh-CN" sz="7200" b="1" kern="0">
              <a:solidFill>
                <a:schemeClr val="accent4"/>
              </a:solidFill>
              <a:latin typeface="+mn-ea"/>
              <a:cs typeface="+mn-ea"/>
            </a:endParaRPr>
          </a:p>
        </p:txBody>
      </p:sp>
      <p:cxnSp>
        <p:nvCxnSpPr>
          <p:cNvPr id="35" name="直接连接符 13"/>
          <p:cNvCxnSpPr/>
          <p:nvPr>
            <p:custDataLst>
              <p:tags r:id="rId14"/>
            </p:custDataLst>
          </p:nvPr>
        </p:nvCxnSpPr>
        <p:spPr>
          <a:xfrm>
            <a:off x="695960"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501968"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307976"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131763"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55244827-8b86-11f0-b164-2ad272a16e3e.jpg@base@tag=imgScale&amp;m=1&amp;w=600&amp;h=360&amp;q=9555244827-8b86-11f0-b164-2ad272a16e3e"/>
          <p:cNvPicPr>
            <a:picLocks noChangeAspect="1"/>
          </p:cNvPicPr>
          <p:nvPr>
            <p:custDataLst>
              <p:tags r:id="rId18"/>
            </p:custDataLst>
          </p:nvPr>
        </p:nvPicPr>
        <p:blipFill rotWithShape="1">
          <a:blip r:embed="rId19"/>
          <a:srcRect t="8917" b="8917"/>
          <a:stretch>
            <a:fillRect/>
          </a:stretch>
        </p:blipFill>
        <p:spPr>
          <a:xfrm>
            <a:off x="901061" y="4915165"/>
            <a:ext cx="2159956" cy="1295974"/>
          </a:xfrm>
          <a:prstGeom prst="rect">
            <a:avLst/>
          </a:prstGeom>
          <a:solidFill>
            <a:schemeClr val="accent1"/>
          </a:solidFill>
          <a:ln>
            <a:solidFill>
              <a:schemeClr val="accent1">
                <a:alpha val="20000"/>
              </a:schemeClr>
            </a:solidFill>
          </a:ln>
        </p:spPr>
      </p:pic>
      <p:pic>
        <p:nvPicPr>
          <p:cNvPr id="40" name="图片 30" descr="/data/temp/552449ab-8b86-11f0-b164-2ad272a16e3e.jpg@base@tag=imgScale&amp;m=1&amp;w=600&amp;h=360&amp;q=95552449ab-8b86-11f0-b164-2ad272a16e3e"/>
          <p:cNvPicPr>
            <a:picLocks noChangeAspect="1"/>
          </p:cNvPicPr>
          <p:nvPr>
            <p:custDataLst>
              <p:tags r:id="rId20"/>
            </p:custDataLst>
          </p:nvPr>
        </p:nvPicPr>
        <p:blipFill rotWithShape="1">
          <a:blip r:embed="rId21"/>
          <a:srcRect t="5000" b="5000"/>
          <a:stretch>
            <a:fillRect/>
          </a:stretch>
        </p:blipFill>
        <p:spPr>
          <a:xfrm>
            <a:off x="3707704" y="4915165"/>
            <a:ext cx="2159956" cy="1295974"/>
          </a:xfrm>
          <a:prstGeom prst="rect">
            <a:avLst/>
          </a:prstGeom>
          <a:solidFill>
            <a:schemeClr val="accent2"/>
          </a:solidFill>
          <a:ln>
            <a:solidFill>
              <a:schemeClr val="accent2">
                <a:alpha val="20000"/>
              </a:schemeClr>
            </a:solidFill>
          </a:ln>
        </p:spPr>
      </p:pic>
      <p:pic>
        <p:nvPicPr>
          <p:cNvPr id="41" name="图片 31" descr="/data/temp/55244a20-8b86-11f0-b164-2ad272a16e3e.jpg@base@tag=imgScale&amp;m=1&amp;w=600&amp;h=360&amp;q=9555244a20-8b86-11f0-b164-2ad272a16e3e"/>
          <p:cNvPicPr>
            <a:picLocks noChangeAspect="1"/>
          </p:cNvPicPr>
          <p:nvPr>
            <p:custDataLst>
              <p:tags r:id="rId22"/>
            </p:custDataLst>
          </p:nvPr>
        </p:nvPicPr>
        <p:blipFill rotWithShape="1">
          <a:blip r:embed="rId23"/>
          <a:srcRect t="1028" b="6306"/>
          <a:stretch>
            <a:fillRect/>
          </a:stretch>
        </p:blipFill>
        <p:spPr>
          <a:xfrm>
            <a:off x="6513712" y="4915165"/>
            <a:ext cx="2159956" cy="1295974"/>
          </a:xfrm>
          <a:prstGeom prst="rect">
            <a:avLst/>
          </a:prstGeom>
          <a:solidFill>
            <a:schemeClr val="accent3"/>
          </a:solidFill>
          <a:ln>
            <a:solidFill>
              <a:schemeClr val="accent3">
                <a:alpha val="20000"/>
              </a:schemeClr>
            </a:solidFill>
          </a:ln>
        </p:spPr>
      </p:pic>
      <p:pic>
        <p:nvPicPr>
          <p:cNvPr id="42" name="图片 32"/>
          <p:cNvPicPr>
            <a:picLocks noChangeAspect="1"/>
          </p:cNvPicPr>
          <p:nvPr>
            <p:custDataLst>
              <p:tags r:id="rId24"/>
            </p:custDataLst>
          </p:nvPr>
        </p:nvPicPr>
        <p:blipFill rotWithShape="1">
          <a:blip r:embed="rId25"/>
          <a:srcRect/>
          <a:stretch>
            <a:fillRect/>
          </a:stretch>
        </p:blipFill>
        <p:spPr>
          <a:xfrm>
            <a:off x="9336864" y="4915165"/>
            <a:ext cx="2159956" cy="1295974"/>
          </a:xfrm>
          <a:prstGeom prst="rect">
            <a:avLst/>
          </a:prstGeom>
          <a:solidFill>
            <a:schemeClr val="accent4"/>
          </a:solidFill>
          <a:ln>
            <a:solidFill>
              <a:schemeClr val="accent4">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901065" y="233045"/>
            <a:ext cx="10852150" cy="106299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三、</a:t>
            </a:r>
            <a:r>
              <a:rPr lang="en-US" altLang="zh-CN" sz="3600">
                <a:solidFill>
                  <a:schemeClr val="accent1">
                    <a:lumMod val="50000"/>
                  </a:schemeClr>
                </a:solidFill>
              </a:rPr>
              <a:t>“</a:t>
            </a:r>
            <a:r>
              <a:rPr lang="zh-CN" altLang="en-US" sz="3600">
                <a:solidFill>
                  <a:schemeClr val="accent1">
                    <a:lumMod val="50000"/>
                  </a:schemeClr>
                </a:solidFill>
              </a:rPr>
              <a:t>就业难</a:t>
            </a:r>
            <a:r>
              <a:rPr lang="en-US" altLang="zh-CN" sz="3600">
                <a:solidFill>
                  <a:schemeClr val="accent1">
                    <a:lumMod val="50000"/>
                  </a:schemeClr>
                </a:solidFill>
              </a:rPr>
              <a:t>”</a:t>
            </a:r>
            <a:r>
              <a:rPr lang="zh-CN" altLang="en-US" sz="3600">
                <a:solidFill>
                  <a:schemeClr val="accent1">
                    <a:lumMod val="50000"/>
                  </a:schemeClr>
                </a:solidFill>
              </a:rPr>
              <a:t>与</a:t>
            </a:r>
            <a:r>
              <a:rPr lang="en-US" altLang="zh-CN" sz="3600">
                <a:solidFill>
                  <a:schemeClr val="accent1">
                    <a:lumMod val="50000"/>
                  </a:schemeClr>
                </a:solidFill>
              </a:rPr>
              <a:t>“</a:t>
            </a:r>
            <a:r>
              <a:rPr lang="zh-CN" altLang="en-US" sz="3600">
                <a:solidFill>
                  <a:schemeClr val="accent1">
                    <a:lumMod val="50000"/>
                  </a:schemeClr>
                </a:solidFill>
              </a:rPr>
              <a:t>招聘难</a:t>
            </a:r>
            <a:r>
              <a:rPr lang="en-US" altLang="zh-CN" sz="3600">
                <a:solidFill>
                  <a:schemeClr val="accent1">
                    <a:lumMod val="50000"/>
                  </a:schemeClr>
                </a:solidFill>
              </a:rPr>
              <a:t>”</a:t>
            </a:r>
            <a:endParaRPr lang="en-US" altLang="zh-CN" sz="3600">
              <a:solidFill>
                <a:schemeClr val="accent1">
                  <a:lumMod val="50000"/>
                </a:schemeClr>
              </a:solidFill>
            </a:endParaRPr>
          </a:p>
          <a:p>
            <a:r>
              <a:rPr lang="zh-CN" altLang="en-US" sz="2800">
                <a:solidFill>
                  <a:schemeClr val="accent1">
                    <a:lumMod val="50000"/>
                  </a:schemeClr>
                </a:solidFill>
              </a:rPr>
              <a:t>（一）遵循成才规律，要立志从小事、平凡事做起</a:t>
            </a:r>
            <a:endParaRPr lang="zh-CN" altLang="en-US" sz="2800">
              <a:solidFill>
                <a:schemeClr val="accent1">
                  <a:lumMod val="50000"/>
                </a:schemeClr>
              </a:solidFill>
            </a:endParaRPr>
          </a:p>
        </p:txBody>
      </p:sp>
      <p:sp>
        <p:nvSpPr>
          <p:cNvPr id="34" name="圆角矩形 106"/>
          <p:cNvSpPr/>
          <p:nvPr>
            <p:custDataLst>
              <p:tags r:id="rId2"/>
            </p:custDataLst>
          </p:nvPr>
        </p:nvSpPr>
        <p:spPr>
          <a:xfrm>
            <a:off x="903786" y="3058487"/>
            <a:ext cx="3016188" cy="3170723"/>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sp>
        <p:nvSpPr>
          <p:cNvPr id="38" name="圆角矩形 106"/>
          <p:cNvSpPr/>
          <p:nvPr>
            <p:custDataLst>
              <p:tags r:id="rId3"/>
            </p:custDataLst>
          </p:nvPr>
        </p:nvSpPr>
        <p:spPr>
          <a:xfrm>
            <a:off x="4589079" y="3058487"/>
            <a:ext cx="3016188" cy="3170723"/>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sp>
        <p:nvSpPr>
          <p:cNvPr id="39" name="圆角矩形 106"/>
          <p:cNvSpPr/>
          <p:nvPr>
            <p:custDataLst>
              <p:tags r:id="rId4"/>
            </p:custDataLst>
          </p:nvPr>
        </p:nvSpPr>
        <p:spPr>
          <a:xfrm>
            <a:off x="8274371" y="3058487"/>
            <a:ext cx="3016188" cy="3170723"/>
          </a:xfrm>
          <a:prstGeom prst="roundRect">
            <a:avLst>
              <a:gd name="adj" fmla="val 8465"/>
            </a:avLst>
          </a:prstGeom>
          <a:solidFill>
            <a:schemeClr val="tx1">
              <a:lumMod val="40000"/>
              <a:lumOff val="60000"/>
              <a:alpha val="2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tx1">
                  <a:lumMod val="50000"/>
                  <a:lumOff val="50000"/>
                  <a:alpha val="10000"/>
                </a:schemeClr>
              </a:solidFill>
            </a:endParaRPr>
          </a:p>
        </p:txBody>
      </p:sp>
      <p:pic>
        <p:nvPicPr>
          <p:cNvPr id="40" name="图片 39" descr="/data/temp/965c823a-8b87-11f0-a157-8eaf526f9072.jpeg965c823a-8b87-11f0-a157-8eaf526f9072"/>
          <p:cNvPicPr>
            <a:picLocks noChangeAspect="1"/>
          </p:cNvPicPr>
          <p:nvPr>
            <p:custDataLst>
              <p:tags r:id="rId5"/>
            </p:custDataLst>
          </p:nvPr>
        </p:nvPicPr>
        <p:blipFill>
          <a:blip r:embed="rId6"/>
          <a:srcRect l="23564" r="23564"/>
          <a:stretch>
            <a:fillRect/>
          </a:stretch>
        </p:blipFill>
        <p:spPr>
          <a:xfrm>
            <a:off x="1536152" y="1801800"/>
            <a:ext cx="1821543" cy="1821543"/>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41" name="圆角矩形 40"/>
          <p:cNvSpPr/>
          <p:nvPr>
            <p:custDataLst>
              <p:tags r:id="rId7"/>
            </p:custDataLst>
          </p:nvPr>
        </p:nvSpPr>
        <p:spPr>
          <a:xfrm>
            <a:off x="2250193" y="3426645"/>
            <a:ext cx="393846" cy="393846"/>
          </a:xfrm>
          <a:prstGeom prst="roundRect">
            <a:avLst>
              <a:gd name="adj" fmla="val 50000"/>
            </a:avLst>
          </a:prstGeom>
          <a:solidFill>
            <a:schemeClr val="accent5"/>
          </a:solidFill>
          <a:ln w="25400">
            <a:solidFill>
              <a:schemeClr val="lt1"/>
            </a:solidFill>
          </a:ln>
          <a:effectLst>
            <a:outerShdw blurRad="127000" dist="63500" dir="2700000" algn="tl" rotWithShape="0">
              <a:schemeClr val="accent5">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42" name="任意多边形 41"/>
          <p:cNvSpPr>
            <a:spLocks noChangeAspect="1"/>
          </p:cNvSpPr>
          <p:nvPr>
            <p:custDataLst>
              <p:tags r:id="rId8"/>
            </p:custDataLst>
          </p:nvPr>
        </p:nvSpPr>
        <p:spPr>
          <a:xfrm rot="8100000">
            <a:off x="2325681" y="3520077"/>
            <a:ext cx="243146" cy="144151"/>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pic>
        <p:nvPicPr>
          <p:cNvPr id="43" name="图片 42" descr="/data/temp/965c82db-8b87-11f0-a157-8eaf526f9072.jpeg965c82db-8b87-11f0-a157-8eaf526f9072"/>
          <p:cNvPicPr>
            <a:picLocks noChangeAspect="1"/>
          </p:cNvPicPr>
          <p:nvPr>
            <p:custDataLst>
              <p:tags r:id="rId9"/>
            </p:custDataLst>
          </p:nvPr>
        </p:nvPicPr>
        <p:blipFill>
          <a:blip r:embed="rId10"/>
          <a:srcRect l="16677" r="16677"/>
          <a:stretch>
            <a:fillRect/>
          </a:stretch>
        </p:blipFill>
        <p:spPr>
          <a:xfrm>
            <a:off x="5222063" y="1811700"/>
            <a:ext cx="1820990" cy="1821543"/>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44" name="圆角矩形 43"/>
          <p:cNvSpPr/>
          <p:nvPr>
            <p:custDataLst>
              <p:tags r:id="rId11"/>
            </p:custDataLst>
          </p:nvPr>
        </p:nvSpPr>
        <p:spPr>
          <a:xfrm>
            <a:off x="5936104" y="3411795"/>
            <a:ext cx="393374" cy="393846"/>
          </a:xfrm>
          <a:prstGeom prst="roundRect">
            <a:avLst>
              <a:gd name="adj" fmla="val 50000"/>
            </a:avLst>
          </a:prstGeom>
          <a:solidFill>
            <a:schemeClr val="accent6"/>
          </a:solidFill>
          <a:ln w="25400">
            <a:solidFill>
              <a:schemeClr val="lt1"/>
            </a:solidFill>
          </a:ln>
          <a:effectLst>
            <a:outerShdw blurRad="127000" dist="63500" dir="2700000" algn="tl" rotWithShape="0">
              <a:schemeClr val="accent6">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45" name="任意多边形 44"/>
          <p:cNvSpPr>
            <a:spLocks noChangeAspect="1"/>
          </p:cNvSpPr>
          <p:nvPr>
            <p:custDataLst>
              <p:tags r:id="rId12"/>
            </p:custDataLst>
          </p:nvPr>
        </p:nvSpPr>
        <p:spPr>
          <a:xfrm rot="8100000">
            <a:off x="6010973" y="3505845"/>
            <a:ext cx="243146" cy="144151"/>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pic>
        <p:nvPicPr>
          <p:cNvPr id="46" name="图片 45" descr="/data/temp/965c837c-8b87-11f0-a157-8eaf526f9072.jpeg965c837c-8b87-11f0-a157-8eaf526f9072"/>
          <p:cNvPicPr>
            <a:picLocks noChangeAspect="1"/>
          </p:cNvPicPr>
          <p:nvPr>
            <p:custDataLst>
              <p:tags r:id="rId13"/>
            </p:custDataLst>
          </p:nvPr>
        </p:nvPicPr>
        <p:blipFill>
          <a:blip r:embed="rId14"/>
          <a:srcRect l="16635" r="16635"/>
          <a:stretch>
            <a:fillRect/>
          </a:stretch>
        </p:blipFill>
        <p:spPr>
          <a:xfrm>
            <a:off x="8906737" y="1813556"/>
            <a:ext cx="1820990" cy="1821543"/>
          </a:xfrm>
          <a:custGeom>
            <a:avLst/>
            <a:gdLst>
              <a:gd name="connsiteX0" fmla="*/ 981734 w 1963468"/>
              <a:gd name="connsiteY0" fmla="*/ 0 h 1963468"/>
              <a:gd name="connsiteX1" fmla="*/ 1963468 w 1963468"/>
              <a:gd name="connsiteY1" fmla="*/ 981734 h 1963468"/>
              <a:gd name="connsiteX2" fmla="*/ 981734 w 1963468"/>
              <a:gd name="connsiteY2" fmla="*/ 1963468 h 1963468"/>
              <a:gd name="connsiteX3" fmla="*/ 0 w 1963468"/>
              <a:gd name="connsiteY3" fmla="*/ 981734 h 1963468"/>
              <a:gd name="connsiteX4" fmla="*/ 981734 w 1963468"/>
              <a:gd name="connsiteY4" fmla="*/ 0 h 1963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3468" h="1963468">
                <a:moveTo>
                  <a:pt x="981734" y="0"/>
                </a:moveTo>
                <a:cubicBezTo>
                  <a:pt x="1523931" y="0"/>
                  <a:pt x="1963468" y="439537"/>
                  <a:pt x="1963468" y="981734"/>
                </a:cubicBezTo>
                <a:cubicBezTo>
                  <a:pt x="1963468" y="1523931"/>
                  <a:pt x="1523931" y="1963468"/>
                  <a:pt x="981734" y="1963468"/>
                </a:cubicBezTo>
                <a:cubicBezTo>
                  <a:pt x="439537" y="1963468"/>
                  <a:pt x="0" y="1523931"/>
                  <a:pt x="0" y="981734"/>
                </a:cubicBezTo>
                <a:cubicBezTo>
                  <a:pt x="0" y="439537"/>
                  <a:pt x="439537" y="0"/>
                  <a:pt x="981734"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47" name="圆角矩形 46"/>
          <p:cNvSpPr/>
          <p:nvPr>
            <p:custDataLst>
              <p:tags r:id="rId15"/>
            </p:custDataLst>
          </p:nvPr>
        </p:nvSpPr>
        <p:spPr>
          <a:xfrm>
            <a:off x="9620778" y="3415507"/>
            <a:ext cx="393374" cy="393847"/>
          </a:xfrm>
          <a:prstGeom prst="roundRect">
            <a:avLst>
              <a:gd name="adj" fmla="val 50000"/>
            </a:avLst>
          </a:prstGeom>
          <a:solidFill>
            <a:schemeClr val="accent5"/>
          </a:solidFill>
          <a:ln w="25400">
            <a:solidFill>
              <a:schemeClr val="lt1"/>
            </a:solidFill>
          </a:ln>
          <a:effectLst>
            <a:outerShdw blurRad="127000" dist="63500" dir="2700000" algn="tl" rotWithShape="0">
              <a:schemeClr val="accent5">
                <a:lumMod val="60000"/>
                <a:lumOff val="4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48" name="任意多边形 47"/>
          <p:cNvSpPr>
            <a:spLocks noChangeAspect="1"/>
          </p:cNvSpPr>
          <p:nvPr>
            <p:custDataLst>
              <p:tags r:id="rId16"/>
            </p:custDataLst>
          </p:nvPr>
        </p:nvSpPr>
        <p:spPr>
          <a:xfrm rot="8100000">
            <a:off x="9701216" y="3508939"/>
            <a:ext cx="243146" cy="144151"/>
          </a:xfrm>
          <a:custGeom>
            <a:avLst/>
            <a:gdLst/>
            <a:ahLst/>
            <a:cxnLst>
              <a:cxn ang="3">
                <a:pos x="hc" y="t"/>
              </a:cxn>
              <a:cxn ang="cd2">
                <a:pos x="l" y="vc"/>
              </a:cxn>
              <a:cxn ang="cd4">
                <a:pos x="hc" y="b"/>
              </a:cxn>
              <a:cxn ang="0">
                <a:pos x="r" y="vc"/>
              </a:cxn>
            </a:cxnLst>
            <a:rect l="l" t="t" r="r" b="b"/>
            <a:pathLst>
              <a:path w="3516" h="1878">
                <a:moveTo>
                  <a:pt x="3018" y="0"/>
                </a:moveTo>
                <a:lnTo>
                  <a:pt x="3516" y="0"/>
                </a:lnTo>
                <a:lnTo>
                  <a:pt x="3516" y="1878"/>
                </a:lnTo>
                <a:lnTo>
                  <a:pt x="3018" y="1878"/>
                </a:lnTo>
                <a:lnTo>
                  <a:pt x="3018" y="499"/>
                </a:lnTo>
                <a:lnTo>
                  <a:pt x="0" y="499"/>
                </a:lnTo>
                <a:lnTo>
                  <a:pt x="0" y="1"/>
                </a:lnTo>
                <a:lnTo>
                  <a:pt x="3018" y="1"/>
                </a:lnTo>
                <a:lnTo>
                  <a:pt x="3018" y="0"/>
                </a:lnTo>
                <a:close/>
              </a:path>
            </a:pathLst>
          </a:custGeom>
          <a:solidFill>
            <a:schemeClr val="l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49" name="矩形 48"/>
          <p:cNvSpPr/>
          <p:nvPr>
            <p:custDataLst>
              <p:tags r:id="rId17"/>
            </p:custDataLst>
          </p:nvPr>
        </p:nvSpPr>
        <p:spPr>
          <a:xfrm>
            <a:off x="1120350" y="4677763"/>
            <a:ext cx="2582916" cy="139797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成才不仅是掌握知识和技能，更重要的是学会如何做人，从小事和平凡事做起是遵循成才规律的重要一环。</a:t>
            </a:r>
            <a:endParaRPr lang="zh-CN" altLang="en-US" sz="1600">
              <a:solidFill>
                <a:schemeClr val="tx1">
                  <a:lumMod val="85000"/>
                  <a:lumOff val="15000"/>
                </a:schemeClr>
              </a:solidFill>
              <a:latin typeface="+mn-ea"/>
              <a:cs typeface="+mn-ea"/>
            </a:endParaRPr>
          </a:p>
        </p:txBody>
      </p:sp>
      <p:sp>
        <p:nvSpPr>
          <p:cNvPr id="50" name="矩形 49"/>
          <p:cNvSpPr/>
          <p:nvPr>
            <p:custDataLst>
              <p:tags r:id="rId18"/>
            </p:custDataLst>
          </p:nvPr>
        </p:nvSpPr>
        <p:spPr>
          <a:xfrm>
            <a:off x="1120350" y="3947635"/>
            <a:ext cx="2582913" cy="519705"/>
          </a:xfrm>
          <a:prstGeom prst="rect">
            <a:avLst/>
          </a:prstGeom>
          <a:noFill/>
        </p:spPr>
        <p:txBody>
          <a:bodyPr wrap="square" lIns="0" tIns="0" rIns="0" bIns="0" rtlCol="0" anchor="b" anchorCtr="0">
            <a:noAutofit/>
          </a:bodyPr>
          <a:p>
            <a:pPr algn="ctr">
              <a:spcBef>
                <a:spcPct val="0"/>
              </a:spcBef>
              <a:spcAft>
                <a:spcPct val="0"/>
              </a:spcAft>
            </a:pPr>
            <a:r>
              <a:rPr lang="zh-CN" altLang="en-US" sz="2200" b="1" dirty="0">
                <a:solidFill>
                  <a:schemeClr val="accent5"/>
                </a:solidFill>
                <a:latin typeface="+mn-ea"/>
                <a:cs typeface="+mn-ea"/>
              </a:rPr>
              <a:t>理解成才的全面性</a:t>
            </a:r>
            <a:endParaRPr lang="zh-CN" altLang="en-US" sz="2200" b="1" dirty="0">
              <a:solidFill>
                <a:schemeClr val="accent5"/>
              </a:solidFill>
              <a:latin typeface="+mn-ea"/>
              <a:cs typeface="+mn-ea"/>
            </a:endParaRPr>
          </a:p>
        </p:txBody>
      </p:sp>
      <p:sp>
        <p:nvSpPr>
          <p:cNvPr id="51" name="矩形 50"/>
          <p:cNvSpPr/>
          <p:nvPr>
            <p:custDataLst>
              <p:tags r:id="rId19"/>
            </p:custDataLst>
          </p:nvPr>
        </p:nvSpPr>
        <p:spPr>
          <a:xfrm>
            <a:off x="4805642" y="4677763"/>
            <a:ext cx="2582916" cy="139797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通过从小事做起，大学生可以积累宝贵的经验，为将来在社会上做出贡献打下坚实的基础。</a:t>
            </a:r>
            <a:endParaRPr lang="zh-CN" altLang="en-US" sz="1600">
              <a:solidFill>
                <a:schemeClr val="tx1">
                  <a:lumMod val="85000"/>
                  <a:lumOff val="15000"/>
                </a:schemeClr>
              </a:solidFill>
              <a:latin typeface="+mn-ea"/>
              <a:cs typeface="+mn-ea"/>
            </a:endParaRPr>
          </a:p>
        </p:txBody>
      </p:sp>
      <p:sp>
        <p:nvSpPr>
          <p:cNvPr id="52" name="矩形 51"/>
          <p:cNvSpPr/>
          <p:nvPr>
            <p:custDataLst>
              <p:tags r:id="rId20"/>
            </p:custDataLst>
          </p:nvPr>
        </p:nvSpPr>
        <p:spPr>
          <a:xfrm>
            <a:off x="4805642" y="3947635"/>
            <a:ext cx="2582913" cy="519705"/>
          </a:xfrm>
          <a:prstGeom prst="rect">
            <a:avLst/>
          </a:prstGeom>
          <a:noFill/>
        </p:spPr>
        <p:txBody>
          <a:bodyPr wrap="square" lIns="0" tIns="0" rIns="0" bIns="0" rtlCol="0" anchor="b" anchorCtr="0">
            <a:noAutofit/>
          </a:bodyPr>
          <a:p>
            <a:pPr algn="ctr">
              <a:spcBef>
                <a:spcPct val="0"/>
              </a:spcBef>
              <a:spcAft>
                <a:spcPct val="0"/>
              </a:spcAft>
            </a:pPr>
            <a:r>
              <a:rPr lang="zh-CN" altLang="en-US" sz="2200" b="1">
                <a:solidFill>
                  <a:schemeClr val="accent6"/>
                </a:solidFill>
                <a:latin typeface="+mn-ea"/>
                <a:cs typeface="+mn-ea"/>
              </a:rPr>
              <a:t>从小事中积累经验</a:t>
            </a:r>
            <a:endParaRPr lang="zh-CN" altLang="en-US" sz="2200" b="1">
              <a:solidFill>
                <a:schemeClr val="accent6"/>
              </a:solidFill>
              <a:latin typeface="+mn-ea"/>
              <a:cs typeface="+mn-ea"/>
            </a:endParaRPr>
          </a:p>
        </p:txBody>
      </p:sp>
      <p:sp>
        <p:nvSpPr>
          <p:cNvPr id="53" name="矩形 52"/>
          <p:cNvSpPr/>
          <p:nvPr>
            <p:custDataLst>
              <p:tags r:id="rId21"/>
            </p:custDataLst>
          </p:nvPr>
        </p:nvSpPr>
        <p:spPr>
          <a:xfrm>
            <a:off x="8490935" y="4677763"/>
            <a:ext cx="2582916" cy="139797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脚踏实地的态度有助于大学生在就业竞争中保持务实，为社会做出实际的贡献。</a:t>
            </a:r>
            <a:endParaRPr lang="zh-CN" altLang="en-US" sz="1600">
              <a:solidFill>
                <a:schemeClr val="tx1">
                  <a:lumMod val="85000"/>
                  <a:lumOff val="15000"/>
                </a:schemeClr>
              </a:solidFill>
              <a:latin typeface="+mn-ea"/>
              <a:cs typeface="+mn-ea"/>
            </a:endParaRPr>
          </a:p>
        </p:txBody>
      </p:sp>
      <p:sp>
        <p:nvSpPr>
          <p:cNvPr id="54" name="矩形 53"/>
          <p:cNvSpPr/>
          <p:nvPr>
            <p:custDataLst>
              <p:tags r:id="rId22"/>
            </p:custDataLst>
          </p:nvPr>
        </p:nvSpPr>
        <p:spPr>
          <a:xfrm>
            <a:off x="8490935" y="3947635"/>
            <a:ext cx="2582913" cy="519705"/>
          </a:xfrm>
          <a:prstGeom prst="rect">
            <a:avLst/>
          </a:prstGeom>
          <a:noFill/>
        </p:spPr>
        <p:txBody>
          <a:bodyPr wrap="square" lIns="0" tIns="0" rIns="0" bIns="0" rtlCol="0" anchor="b" anchorCtr="0">
            <a:noAutofit/>
          </a:bodyPr>
          <a:p>
            <a:pPr algn="ctr">
              <a:spcBef>
                <a:spcPct val="0"/>
              </a:spcBef>
              <a:spcAft>
                <a:spcPct val="0"/>
              </a:spcAft>
            </a:pPr>
            <a:r>
              <a:rPr lang="zh-CN" altLang="en-US" sz="2200" b="1">
                <a:solidFill>
                  <a:schemeClr val="accent5"/>
                </a:solidFill>
                <a:latin typeface="+mn-ea"/>
                <a:cs typeface="+mn-ea"/>
              </a:rPr>
              <a:t>脚踏实地为社会贡献</a:t>
            </a:r>
            <a:endParaRPr lang="zh-CN" altLang="en-US" sz="2200" b="1">
              <a:solidFill>
                <a:schemeClr val="accent5"/>
              </a:solidFill>
              <a:latin typeface="+mn-ea"/>
              <a:cs typeface="+mn-ea"/>
            </a:endParaRPr>
          </a:p>
        </p:txBody>
      </p:sp>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2800">
                <a:solidFill>
                  <a:schemeClr val="accent1">
                    <a:lumMod val="50000"/>
                  </a:schemeClr>
                </a:solidFill>
              </a:rPr>
              <a:t>（二）先就业，再择业，谋长远</a:t>
            </a:r>
            <a:endParaRPr lang="zh-CN" altLang="en-US" sz="2800">
              <a:solidFill>
                <a:schemeClr val="accent1">
                  <a:lumMod val="50000"/>
                </a:schemeClr>
              </a:solidFill>
            </a:endParaRPr>
          </a:p>
        </p:txBody>
      </p:sp>
      <p:pic>
        <p:nvPicPr>
          <p:cNvPr id="129" name="图片 128" descr="搜索引擎优化SEO，数据搜索技术。业务人员在笔记本电脑键盘上打字，通过互联网浏览器搜索信息。浏览社交网络界面。"/>
          <p:cNvPicPr>
            <a:picLocks noChangeAspect="1"/>
          </p:cNvPicPr>
          <p:nvPr>
            <p:custDataLst>
              <p:tags r:id="rId2"/>
            </p:custDataLst>
          </p:nvPr>
        </p:nvPicPr>
        <p:blipFill rotWithShape="1">
          <a:blip r:embed="rId3"/>
          <a:srcRect l="23102" r="23102"/>
          <a:stretch>
            <a:fillRect/>
          </a:stretch>
        </p:blipFill>
        <p:spPr>
          <a:xfrm>
            <a:off x="6655721"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34812" y="1686417"/>
            <a:ext cx="5173765" cy="456531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634812" y="2129448"/>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在面对就业市场的不均衡时，大学生应确立“先就业、再择业”的策略，以适应就业形势。</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76083" y="1751066"/>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确立合理就业观念</a:t>
            </a:r>
            <a:endParaRPr lang="zh-CN" altLang="en-US" sz="2000"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635445" y="1687685"/>
            <a:ext cx="430989" cy="43098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40" name="正文"/>
          <p:cNvSpPr txBox="1"/>
          <p:nvPr>
            <p:custDataLst>
              <p:tags r:id="rId8"/>
            </p:custDataLst>
          </p:nvPr>
        </p:nvSpPr>
        <p:spPr>
          <a:xfrm>
            <a:off x="634812" y="3748824"/>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大学生需要持续审视自己的兴趣和能力，实现从主观愿望到客观定位的转变，以更好地适应就业市场。</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176083" y="3370442"/>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主观愿望与客观定位</a:t>
            </a:r>
            <a:endParaRPr lang="zh-CN" altLang="en-US" sz="2000"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635445" y="3307061"/>
            <a:ext cx="430989" cy="430989"/>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15" name="正文"/>
          <p:cNvSpPr txBox="1"/>
          <p:nvPr>
            <p:custDataLst>
              <p:tags r:id="rId11"/>
            </p:custDataLst>
          </p:nvPr>
        </p:nvSpPr>
        <p:spPr>
          <a:xfrm>
            <a:off x="634812" y="5368201"/>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在就业过程中，大学生应勇于展示自己的优势和独特之处，以自信和冷静的态度在就业竞争中取得成功。</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176083" y="4989818"/>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突出个人优势与特点</a:t>
            </a:r>
            <a:endParaRPr lang="zh-CN" altLang="en-US" sz="2000"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635445" y="4926437"/>
            <a:ext cx="430989" cy="430989"/>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15939" y="1768178"/>
            <a:ext cx="269493" cy="269493"/>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15939" y="5006931"/>
            <a:ext cx="269493" cy="269493"/>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15939" y="3387555"/>
            <a:ext cx="269493" cy="269493"/>
          </a:xfrm>
          <a:prstGeom prst="rect">
            <a:avLst/>
          </a:prstGeom>
        </p:spPr>
      </p:pic>
    </p:spTree>
    <p:custDataLst>
      <p:tags r:id="rId2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055327" y="25654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（三）转变就业观念，不断适应市场需求</a:t>
            </a:r>
            <a:endParaRPr lang="zh-CN" altLang="en-US" sz="2800">
              <a:solidFill>
                <a:schemeClr val="accent1">
                  <a:lumMod val="50000"/>
                </a:schemeClr>
              </a:solidFill>
            </a:endParaRPr>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面对严峻的就业形势，大学生应适时调整对收入和工作环境的预期，以适应市场需求。</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调整就业目标与预期</a:t>
            </a:r>
            <a:endParaRPr lang="zh-CN" altLang="en-US" sz="24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思路带来出路，大学生应主动适应就业市场的需求，以“先就业、再择业”的新趋势来拓宽求职道路。</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主动适应就业市场</a:t>
            </a:r>
            <a:endParaRPr lang="zh-CN" altLang="en-US" sz="2400" b="1">
              <a:solidFill>
                <a:schemeClr val="accent3"/>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建立“先就业、后择业”的择业观，大学生应准备好到任何地方工作，以灵活适应就业市场的变化。</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072" y="278221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建立灵活的择业观</a:t>
            </a:r>
            <a:endParaRPr lang="zh-CN" altLang="en-US" sz="2400" b="1">
              <a:solidFill>
                <a:schemeClr val="accent2"/>
              </a:solidFill>
              <a:latin typeface="+mn-ea"/>
              <a:cs typeface="+mn-ea"/>
            </a:endParaRPr>
          </a:p>
        </p:txBody>
      </p:sp>
      <p:pic>
        <p:nvPicPr>
          <p:cNvPr id="25" name="图片 24" descr="/data/temp/61d2de3a-8b87-11f0-87a8-ee1ad59fc86d.jpg@base@tag=imgScale&amp;m=1&amp;w=450&amp;h=450&amp;q=9561d2de3a-8b87-11f0-87a8-ee1ad59fc86d"/>
          <p:cNvPicPr>
            <a:picLocks noChangeAspect="1"/>
          </p:cNvPicPr>
          <p:nvPr>
            <p:custDataLst>
              <p:tags r:id="rId8"/>
            </p:custDataLst>
          </p:nvPr>
        </p:nvPicPr>
        <p:blipFill rotWithShape="1">
          <a:blip r:embed="rId9"/>
          <a:srcRect l="16667" r="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61d2de46-8b87-11f0-87a8-ee1ad59fc86d.jpg@base@tag=imgScale&amp;m=1&amp;w=450&amp;h=450&amp;q=9561d2de46-8b87-11f0-87a8-ee1ad59fc86d"/>
          <p:cNvPicPr>
            <a:picLocks noChangeAspect="1"/>
          </p:cNvPicPr>
          <p:nvPr>
            <p:custDataLst>
              <p:tags r:id="rId10"/>
            </p:custDataLst>
          </p:nvPr>
        </p:nvPicPr>
        <p:blipFill rotWithShape="1">
          <a:blip r:embed="rId11"/>
          <a:srcRect l="16667" r="16667"/>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61d2de1a-8b87-11f0-87a8-ee1ad59fc86d.jpg@base@tag=imgScale&amp;m=1&amp;w=450&amp;h=450&amp;q=9561d2de1a-8b87-11f0-87a8-ee1ad59fc86d"/>
          <p:cNvPicPr>
            <a:picLocks noChangeAspect="1"/>
          </p:cNvPicPr>
          <p:nvPr>
            <p:custDataLst>
              <p:tags r:id="rId12"/>
            </p:custDataLst>
          </p:nvPr>
        </p:nvPicPr>
        <p:blipFill>
          <a:blip r:embed="rId13"/>
          <a:srcRect l="12500" r="12500"/>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881972" y="25654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（四）看重经济待遇，更要看重发展前途</a:t>
            </a:r>
            <a:endParaRPr lang="zh-CN" altLang="en-US" sz="2800">
              <a:solidFill>
                <a:schemeClr val="accent1">
                  <a:lumMod val="50000"/>
                </a:schemeClr>
              </a:solidFill>
            </a:endParaRPr>
          </a:p>
        </p:txBody>
      </p:sp>
      <p:sp>
        <p:nvSpPr>
          <p:cNvPr id="3" name="矩形: 圆角 2"/>
          <p:cNvSpPr/>
          <p:nvPr>
            <p:custDataLst>
              <p:tags r:id="rId2"/>
            </p:custDataLst>
          </p:nvPr>
        </p:nvSpPr>
        <p:spPr>
          <a:xfrm>
            <a:off x="696595"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3"/>
            </p:custDataLst>
          </p:nvPr>
        </p:nvSpPr>
        <p:spPr>
          <a:xfrm>
            <a:off x="961406"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当代大学生在选择职业时，应重视自我价值的实现，而不仅仅是薪资和经济待遇。</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5"/>
            </p:custDataLst>
          </p:nvPr>
        </p:nvSpPr>
        <p:spPr>
          <a:xfrm>
            <a:off x="964581" y="2832999"/>
            <a:ext cx="2703989" cy="455322"/>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重视个人价值实现</a:t>
            </a:r>
            <a:endParaRPr lang="zh-CN" altLang="en-US" b="1">
              <a:solidFill>
                <a:schemeClr val="accent1"/>
              </a:solidFill>
              <a:latin typeface="+mn-ea"/>
              <a:cs typeface="+mn-ea"/>
            </a:endParaRPr>
          </a:p>
        </p:txBody>
      </p:sp>
      <p:sp>
        <p:nvSpPr>
          <p:cNvPr id="12" name="矩形: 圆角 2"/>
          <p:cNvSpPr/>
          <p:nvPr>
            <p:custDataLst>
              <p:tags r:id="rId6"/>
            </p:custDataLst>
          </p:nvPr>
        </p:nvSpPr>
        <p:spPr>
          <a:xfrm>
            <a:off x="4481418"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7"/>
            </p:custDataLst>
          </p:nvPr>
        </p:nvSpPr>
        <p:spPr>
          <a:xfrm>
            <a:off x="4746228" y="365283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选择那些能与个人成长相结合，有良好发展前景的企业，是实现职业成功的关键。</a:t>
            </a:r>
            <a:endParaRPr lang="zh-CN" altLang="en-US" sz="1600" dirty="0">
              <a:solidFill>
                <a:schemeClr val="tx1">
                  <a:lumMod val="85000"/>
                  <a:lumOff val="15000"/>
                </a:schemeClr>
              </a:solidFill>
              <a:latin typeface="+mn-ea"/>
              <a:cs typeface="+mn-ea"/>
            </a:endParaRPr>
          </a:p>
        </p:txBody>
      </p:sp>
      <p:sp>
        <p:nvSpPr>
          <p:cNvPr id="14" name="圆角矩形 39"/>
          <p:cNvSpPr/>
          <p:nvPr>
            <p:custDataLst>
              <p:tags r:id="rId8"/>
            </p:custDataLst>
          </p:nvPr>
        </p:nvSpPr>
        <p:spPr>
          <a:xfrm>
            <a:off x="4746228" y="1977603"/>
            <a:ext cx="694096" cy="68012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9"/>
            </p:custDataLst>
          </p:nvPr>
        </p:nvSpPr>
        <p:spPr>
          <a:xfrm>
            <a:off x="4751943" y="2845064"/>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关注企业的发展前景</a:t>
            </a:r>
            <a:endParaRPr lang="zh-CN" altLang="en-US" b="1">
              <a:solidFill>
                <a:schemeClr val="accent2"/>
              </a:solidFill>
              <a:latin typeface="+mn-ea"/>
              <a:cs typeface="+mn-ea"/>
            </a:endParaRPr>
          </a:p>
        </p:txBody>
      </p:sp>
      <p:sp>
        <p:nvSpPr>
          <p:cNvPr id="63" name="矩形: 圆角 2"/>
          <p:cNvSpPr/>
          <p:nvPr>
            <p:custDataLst>
              <p:tags r:id="rId10"/>
            </p:custDataLst>
          </p:nvPr>
        </p:nvSpPr>
        <p:spPr>
          <a:xfrm>
            <a:off x="8266240"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1"/>
            </p:custDataLst>
          </p:nvPr>
        </p:nvSpPr>
        <p:spPr>
          <a:xfrm>
            <a:off x="8531051"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将个人成长与企业发展相结合，选择能让自己全情投入的职业，有助于迎来成功的未来。</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31051" y="1977603"/>
            <a:ext cx="694096" cy="680125"/>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17" name="直接连接符 79"/>
          <p:cNvCxnSpPr/>
          <p:nvPr>
            <p:custDataLst>
              <p:tags r:id="rId13"/>
            </p:custDataLst>
          </p:nvPr>
        </p:nvCxnSpPr>
        <p:spPr>
          <a:xfrm flipV="1">
            <a:off x="882026"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4"/>
            </p:custDataLst>
          </p:nvPr>
        </p:nvCxnSpPr>
        <p:spPr>
          <a:xfrm>
            <a:off x="4666848" y="3452160"/>
            <a:ext cx="2844332"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451671" y="3452160"/>
            <a:ext cx="2844332"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6"/>
            </p:custDataLst>
          </p:nvPr>
        </p:nvSpPr>
        <p:spPr>
          <a:xfrm>
            <a:off x="8531051" y="2850145"/>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3"/>
                </a:solidFill>
                <a:latin typeface="+mn-ea"/>
                <a:cs typeface="+mn-ea"/>
              </a:rPr>
              <a:t>结合个人成长与企业需求</a:t>
            </a:r>
            <a:endParaRPr lang="zh-CN" altLang="en-US" b="1" dirty="0">
              <a:solidFill>
                <a:schemeClr val="accent3"/>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 name="标题 40"/>
          <p:cNvSpPr>
            <a:spLocks noGrp="1"/>
          </p:cNvSpPr>
          <p:nvPr>
            <p:custDataLst>
              <p:tags r:id="rId1"/>
            </p:custDataLst>
          </p:nvPr>
        </p:nvSpPr>
        <p:spPr>
          <a:xfrm>
            <a:off x="608400" y="608400"/>
            <a:ext cx="10969200" cy="705600"/>
          </a:xfrm>
          <a:prstGeom prst="rect">
            <a:avLst/>
          </a:prstGeom>
          <a:noFill/>
        </p:spPr>
        <p:txBody>
          <a:bodyPr vert="horz" wrap="square" lIns="91440" tIns="45720" rIns="91440" bIns="45720" rtlCol="0" anchor="b"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dirty="0">
                <a:solidFill>
                  <a:schemeClr val="accent1">
                    <a:lumMod val="50000"/>
                  </a:schemeClr>
                </a:solidFill>
              </a:rPr>
              <a:t>（五）建立良好的择业观，克服不良的心理障碍</a:t>
            </a:r>
            <a:endParaRPr lang="zh-CN" altLang="en-US" sz="2800" dirty="0">
              <a:solidFill>
                <a:schemeClr val="accent1">
                  <a:lumMod val="50000"/>
                </a:schemeClr>
              </a:solidFill>
            </a:endParaRPr>
          </a:p>
        </p:txBody>
      </p:sp>
      <p:sp>
        <p:nvSpPr>
          <p:cNvPr id="2" name="任意形状 2"/>
          <p:cNvSpPr/>
          <p:nvPr>
            <p:custDataLst>
              <p:tags r:id="rId2"/>
            </p:custDataLst>
          </p:nvPr>
        </p:nvSpPr>
        <p:spPr>
          <a:xfrm>
            <a:off x="248" y="1543467"/>
            <a:ext cx="12191753" cy="5314831"/>
          </a:xfrm>
          <a:custGeom>
            <a:avLst/>
            <a:gdLst>
              <a:gd name="connsiteX0" fmla="*/ 7421879 w 9144000"/>
              <a:gd name="connsiteY0" fmla="*/ 944 h 4667042"/>
              <a:gd name="connsiteX1" fmla="*/ 8739856 w 9144000"/>
              <a:gd name="connsiteY1" fmla="*/ 200746 h 4667042"/>
              <a:gd name="connsiteX2" fmla="*/ 9144000 w 9144000"/>
              <a:gd name="connsiteY2" fmla="*/ 302125 h 4667042"/>
              <a:gd name="connsiteX3" fmla="*/ 9144000 w 9144000"/>
              <a:gd name="connsiteY3" fmla="*/ 4667042 h 4667042"/>
              <a:gd name="connsiteX4" fmla="*/ 0 w 9144000"/>
              <a:gd name="connsiteY4" fmla="*/ 4667042 h 4667042"/>
              <a:gd name="connsiteX5" fmla="*/ 0 w 9144000"/>
              <a:gd name="connsiteY5" fmla="*/ 142334 h 4667042"/>
              <a:gd name="connsiteX6" fmla="*/ 260865 w 9144000"/>
              <a:gd name="connsiteY6" fmla="*/ 125811 h 4667042"/>
              <a:gd name="connsiteX7" fmla="*/ 640079 w 9144000"/>
              <a:gd name="connsiteY7" fmla="*/ 122864 h 4667042"/>
              <a:gd name="connsiteX8" fmla="*/ 4465319 w 9144000"/>
              <a:gd name="connsiteY8" fmla="*/ 595304 h 4667042"/>
              <a:gd name="connsiteX9" fmla="*/ 7421879 w 9144000"/>
              <a:gd name="connsiteY9" fmla="*/ 944 h 466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4667042">
                <a:moveTo>
                  <a:pt x="7421879" y="944"/>
                </a:moveTo>
                <a:cubicBezTo>
                  <a:pt x="7809547" y="11422"/>
                  <a:pt x="8275795" y="92622"/>
                  <a:pt x="8739856" y="200746"/>
                </a:cubicBezTo>
                <a:lnTo>
                  <a:pt x="9144000" y="302125"/>
                </a:lnTo>
                <a:lnTo>
                  <a:pt x="9144000" y="4667042"/>
                </a:lnTo>
                <a:lnTo>
                  <a:pt x="0" y="4667042"/>
                </a:lnTo>
                <a:lnTo>
                  <a:pt x="0" y="142334"/>
                </a:lnTo>
                <a:lnTo>
                  <a:pt x="260865" y="125811"/>
                </a:lnTo>
                <a:cubicBezTo>
                  <a:pt x="384849" y="121237"/>
                  <a:pt x="511492" y="120007"/>
                  <a:pt x="640079" y="122864"/>
                </a:cubicBezTo>
                <a:cubicBezTo>
                  <a:pt x="1668779" y="145724"/>
                  <a:pt x="3335019" y="615624"/>
                  <a:pt x="4465319" y="595304"/>
                </a:cubicBezTo>
                <a:cubicBezTo>
                  <a:pt x="5595619" y="574984"/>
                  <a:pt x="6388099" y="-26996"/>
                  <a:pt x="7421879" y="944"/>
                </a:cubicBezTo>
                <a:close/>
              </a:path>
            </a:pathLst>
          </a:cu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charset="-122"/>
            </a:endParaRPr>
          </a:p>
        </p:txBody>
      </p:sp>
      <p:sp>
        <p:nvSpPr>
          <p:cNvPr id="4" name="任意形状 1"/>
          <p:cNvSpPr/>
          <p:nvPr>
            <p:custDataLst>
              <p:tags r:id="rId3"/>
            </p:custDataLst>
          </p:nvPr>
        </p:nvSpPr>
        <p:spPr>
          <a:xfrm>
            <a:off x="248" y="1608236"/>
            <a:ext cx="12191753" cy="5249987"/>
          </a:xfrm>
          <a:custGeom>
            <a:avLst/>
            <a:gdLst>
              <a:gd name="connsiteX0" fmla="*/ 9144000 w 9144000"/>
              <a:gd name="connsiteY0" fmla="*/ 0 h 4569773"/>
              <a:gd name="connsiteX1" fmla="*/ 9144000 w 9144000"/>
              <a:gd name="connsiteY1" fmla="*/ 4569773 h 4569773"/>
              <a:gd name="connsiteX2" fmla="*/ 0 w 9144000"/>
              <a:gd name="connsiteY2" fmla="*/ 4569773 h 4569773"/>
              <a:gd name="connsiteX3" fmla="*/ 0 w 9144000"/>
              <a:gd name="connsiteY3" fmla="*/ 638493 h 4569773"/>
              <a:gd name="connsiteX4" fmla="*/ 135688 w 9144000"/>
              <a:gd name="connsiteY4" fmla="*/ 681653 h 4569773"/>
              <a:gd name="connsiteX5" fmla="*/ 487681 w 9144000"/>
              <a:gd name="connsiteY5" fmla="*/ 725542 h 4569773"/>
              <a:gd name="connsiteX6" fmla="*/ 4450081 w 9144000"/>
              <a:gd name="connsiteY6" fmla="*/ 192142 h 4569773"/>
              <a:gd name="connsiteX7" fmla="*/ 7239001 w 9144000"/>
              <a:gd name="connsiteY7" fmla="*/ 603622 h 4569773"/>
              <a:gd name="connsiteX8" fmla="*/ 9034464 w 9144000"/>
              <a:gd name="connsiteY8" fmla="*/ 37837 h 456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4569773">
                <a:moveTo>
                  <a:pt x="9144000" y="0"/>
                </a:moveTo>
                <a:lnTo>
                  <a:pt x="9144000" y="4569773"/>
                </a:lnTo>
                <a:lnTo>
                  <a:pt x="0" y="4569773"/>
                </a:lnTo>
                <a:lnTo>
                  <a:pt x="0" y="638493"/>
                </a:lnTo>
                <a:lnTo>
                  <a:pt x="135688" y="681653"/>
                </a:lnTo>
                <a:cubicBezTo>
                  <a:pt x="248048" y="710818"/>
                  <a:pt x="365444" y="727447"/>
                  <a:pt x="487681" y="725542"/>
                </a:cubicBezTo>
                <a:cubicBezTo>
                  <a:pt x="1465581" y="710302"/>
                  <a:pt x="3324861" y="212462"/>
                  <a:pt x="4450081" y="192142"/>
                </a:cubicBezTo>
                <a:cubicBezTo>
                  <a:pt x="5575301" y="171822"/>
                  <a:pt x="6240781" y="613782"/>
                  <a:pt x="7239001" y="603622"/>
                </a:cubicBezTo>
                <a:cubicBezTo>
                  <a:pt x="7738111" y="598542"/>
                  <a:pt x="8418831" y="263262"/>
                  <a:pt x="9034464" y="37837"/>
                </a:cubicBezTo>
                <a:close/>
              </a:path>
            </a:pathLst>
          </a:custGeom>
          <a:gradFill>
            <a:gsLst>
              <a:gs pos="0">
                <a:schemeClr val="accent1">
                  <a:alpha val="75000"/>
                </a:schemeClr>
              </a:gs>
              <a:gs pos="68000">
                <a:schemeClr val="accent1">
                  <a:alpha val="100000"/>
                </a:schemeClr>
              </a:gs>
            </a:gsLst>
            <a:lin ang="21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sym typeface="微软雅黑" charset="-122"/>
            </a:endParaRPr>
          </a:p>
        </p:txBody>
      </p:sp>
      <p:sp>
        <p:nvSpPr>
          <p:cNvPr id="6" name="任意多边形: 形状 20"/>
          <p:cNvSpPr/>
          <p:nvPr>
            <p:custDataLst>
              <p:tags r:id="rId4"/>
            </p:custDataLst>
          </p:nvPr>
        </p:nvSpPr>
        <p:spPr>
          <a:xfrm>
            <a:off x="-4197" y="1648240"/>
            <a:ext cx="12188501" cy="5214028"/>
          </a:xfrm>
          <a:custGeom>
            <a:avLst/>
            <a:gdLst>
              <a:gd name="connsiteX0" fmla="*/ 2408361 w 9107329"/>
              <a:gd name="connsiteY0" fmla="*/ 434 h 2794050"/>
              <a:gd name="connsiteX1" fmla="*/ 7003480 w 9107329"/>
              <a:gd name="connsiteY1" fmla="*/ 263023 h 2794050"/>
              <a:gd name="connsiteX2" fmla="*/ 8796810 w 9107329"/>
              <a:gd name="connsiteY2" fmla="*/ 78568 h 2794050"/>
              <a:gd name="connsiteX3" fmla="*/ 9107329 w 9107329"/>
              <a:gd name="connsiteY3" fmla="*/ 30883 h 2794050"/>
              <a:gd name="connsiteX4" fmla="*/ 9107329 w 9107329"/>
              <a:gd name="connsiteY4" fmla="*/ 2794050 h 2794050"/>
              <a:gd name="connsiteX5" fmla="*/ 0 w 9107329"/>
              <a:gd name="connsiteY5" fmla="*/ 2794050 h 2794050"/>
              <a:gd name="connsiteX6" fmla="*/ 0 w 9107329"/>
              <a:gd name="connsiteY6" fmla="*/ 108284 h 2794050"/>
              <a:gd name="connsiteX7" fmla="*/ 397174 w 9107329"/>
              <a:gd name="connsiteY7" fmla="*/ 83169 h 2794050"/>
              <a:gd name="connsiteX8" fmla="*/ 2408361 w 9107329"/>
              <a:gd name="connsiteY8" fmla="*/ 434 h 2794050"/>
              <a:gd name="connsiteX0-1" fmla="*/ 2414029 w 9112997"/>
              <a:gd name="connsiteY0-2" fmla="*/ 434 h 3899264"/>
              <a:gd name="connsiteX1-3" fmla="*/ 7009148 w 9112997"/>
              <a:gd name="connsiteY1-4" fmla="*/ 263023 h 3899264"/>
              <a:gd name="connsiteX2-5" fmla="*/ 8802478 w 9112997"/>
              <a:gd name="connsiteY2-6" fmla="*/ 78568 h 3899264"/>
              <a:gd name="connsiteX3-7" fmla="*/ 9112997 w 9112997"/>
              <a:gd name="connsiteY3-8" fmla="*/ 30883 h 3899264"/>
              <a:gd name="connsiteX4-9" fmla="*/ 9112997 w 9112997"/>
              <a:gd name="connsiteY4-10" fmla="*/ 2794050 h 3899264"/>
              <a:gd name="connsiteX5-11" fmla="*/ 0 w 9112997"/>
              <a:gd name="connsiteY5-12" fmla="*/ 3899264 h 3899264"/>
              <a:gd name="connsiteX6-13" fmla="*/ 5668 w 9112997"/>
              <a:gd name="connsiteY6-14" fmla="*/ 108284 h 3899264"/>
              <a:gd name="connsiteX7-15" fmla="*/ 402842 w 9112997"/>
              <a:gd name="connsiteY7-16" fmla="*/ 83169 h 3899264"/>
              <a:gd name="connsiteX8-17" fmla="*/ 2414029 w 9112997"/>
              <a:gd name="connsiteY8-18" fmla="*/ 434 h 3899264"/>
              <a:gd name="connsiteX0-19" fmla="*/ 2414029 w 9112997"/>
              <a:gd name="connsiteY0-20" fmla="*/ 434 h 3910600"/>
              <a:gd name="connsiteX1-21" fmla="*/ 7009148 w 9112997"/>
              <a:gd name="connsiteY1-22" fmla="*/ 263023 h 3910600"/>
              <a:gd name="connsiteX2-23" fmla="*/ 8802478 w 9112997"/>
              <a:gd name="connsiteY2-24" fmla="*/ 78568 h 3910600"/>
              <a:gd name="connsiteX3-25" fmla="*/ 9112997 w 9112997"/>
              <a:gd name="connsiteY3-26" fmla="*/ 30883 h 3910600"/>
              <a:gd name="connsiteX4-27" fmla="*/ 9112997 w 9112997"/>
              <a:gd name="connsiteY4-28" fmla="*/ 3910600 h 3910600"/>
              <a:gd name="connsiteX5-29" fmla="*/ 0 w 9112997"/>
              <a:gd name="connsiteY5-30" fmla="*/ 3899264 h 3910600"/>
              <a:gd name="connsiteX6-31" fmla="*/ 5668 w 9112997"/>
              <a:gd name="connsiteY6-32" fmla="*/ 108284 h 3910600"/>
              <a:gd name="connsiteX7-33" fmla="*/ 402842 w 9112997"/>
              <a:gd name="connsiteY7-34" fmla="*/ 83169 h 3910600"/>
              <a:gd name="connsiteX8-35" fmla="*/ 2414029 w 9112997"/>
              <a:gd name="connsiteY8-36" fmla="*/ 434 h 3910600"/>
              <a:gd name="connsiteX0-37" fmla="*/ 2408613 w 9107581"/>
              <a:gd name="connsiteY0-38" fmla="*/ 434 h 3910600"/>
              <a:gd name="connsiteX1-39" fmla="*/ 7003732 w 9107581"/>
              <a:gd name="connsiteY1-40" fmla="*/ 263023 h 3910600"/>
              <a:gd name="connsiteX2-41" fmla="*/ 8797062 w 9107581"/>
              <a:gd name="connsiteY2-42" fmla="*/ 78568 h 3910600"/>
              <a:gd name="connsiteX3-43" fmla="*/ 9107581 w 9107581"/>
              <a:gd name="connsiteY3-44" fmla="*/ 30883 h 3910600"/>
              <a:gd name="connsiteX4-45" fmla="*/ 9107581 w 9107581"/>
              <a:gd name="connsiteY4-46" fmla="*/ 3910600 h 3910600"/>
              <a:gd name="connsiteX5-47" fmla="*/ 5920 w 9107581"/>
              <a:gd name="connsiteY5-48" fmla="*/ 3904932 h 3910600"/>
              <a:gd name="connsiteX6-49" fmla="*/ 252 w 9107581"/>
              <a:gd name="connsiteY6-50" fmla="*/ 108284 h 3910600"/>
              <a:gd name="connsiteX7-51" fmla="*/ 397426 w 9107581"/>
              <a:gd name="connsiteY7-52" fmla="*/ 83169 h 3910600"/>
              <a:gd name="connsiteX8-53" fmla="*/ 2408613 w 9107581"/>
              <a:gd name="connsiteY8-54" fmla="*/ 434 h 3910600"/>
              <a:gd name="connsiteX0-55" fmla="*/ 2419202 w 9118170"/>
              <a:gd name="connsiteY0-56" fmla="*/ 434 h 3910600"/>
              <a:gd name="connsiteX1-57" fmla="*/ 7014321 w 9118170"/>
              <a:gd name="connsiteY1-58" fmla="*/ 263023 h 3910600"/>
              <a:gd name="connsiteX2-59" fmla="*/ 8807651 w 9118170"/>
              <a:gd name="connsiteY2-60" fmla="*/ 78568 h 3910600"/>
              <a:gd name="connsiteX3-61" fmla="*/ 9118170 w 9118170"/>
              <a:gd name="connsiteY3-62" fmla="*/ 30883 h 3910600"/>
              <a:gd name="connsiteX4-63" fmla="*/ 9118170 w 9118170"/>
              <a:gd name="connsiteY4-64" fmla="*/ 3910600 h 3910600"/>
              <a:gd name="connsiteX5-65" fmla="*/ 16509 w 9118170"/>
              <a:gd name="connsiteY5-66" fmla="*/ 3904932 h 3910600"/>
              <a:gd name="connsiteX6-67" fmla="*/ 125 w 9118170"/>
              <a:gd name="connsiteY6-68" fmla="*/ 108284 h 3910600"/>
              <a:gd name="connsiteX7-69" fmla="*/ 408015 w 9118170"/>
              <a:gd name="connsiteY7-70" fmla="*/ 83169 h 3910600"/>
              <a:gd name="connsiteX8-71" fmla="*/ 2419202 w 9118170"/>
              <a:gd name="connsiteY8-72" fmla="*/ 434 h 3910600"/>
              <a:gd name="connsiteX0-73" fmla="*/ 2419456 w 9118424"/>
              <a:gd name="connsiteY0-74" fmla="*/ 434 h 3910600"/>
              <a:gd name="connsiteX1-75" fmla="*/ 7014575 w 9118424"/>
              <a:gd name="connsiteY1-76" fmla="*/ 263023 h 3910600"/>
              <a:gd name="connsiteX2-77" fmla="*/ 8807905 w 9118424"/>
              <a:gd name="connsiteY2-78" fmla="*/ 78568 h 3910600"/>
              <a:gd name="connsiteX3-79" fmla="*/ 9118424 w 9118424"/>
              <a:gd name="connsiteY3-80" fmla="*/ 30883 h 3910600"/>
              <a:gd name="connsiteX4-81" fmla="*/ 9118424 w 9118424"/>
              <a:gd name="connsiteY4-82" fmla="*/ 3910600 h 3910600"/>
              <a:gd name="connsiteX5-83" fmla="*/ 2476 w 9118424"/>
              <a:gd name="connsiteY5-84" fmla="*/ 3904932 h 3910600"/>
              <a:gd name="connsiteX6-85" fmla="*/ 379 w 9118424"/>
              <a:gd name="connsiteY6-86" fmla="*/ 108284 h 3910600"/>
              <a:gd name="connsiteX7-87" fmla="*/ 408269 w 9118424"/>
              <a:gd name="connsiteY7-88" fmla="*/ 83169 h 3910600"/>
              <a:gd name="connsiteX8-89" fmla="*/ 2419456 w 9118424"/>
              <a:gd name="connsiteY8-90" fmla="*/ 434 h 3910600"/>
              <a:gd name="connsiteX0-91" fmla="*/ 2419456 w 9146999"/>
              <a:gd name="connsiteY0-92" fmla="*/ 434 h 3910600"/>
              <a:gd name="connsiteX1-93" fmla="*/ 7014575 w 9146999"/>
              <a:gd name="connsiteY1-94" fmla="*/ 263023 h 3910600"/>
              <a:gd name="connsiteX2-95" fmla="*/ 8807905 w 9146999"/>
              <a:gd name="connsiteY2-96" fmla="*/ 78568 h 3910600"/>
              <a:gd name="connsiteX3-97" fmla="*/ 9118424 w 9146999"/>
              <a:gd name="connsiteY3-98" fmla="*/ 30883 h 3910600"/>
              <a:gd name="connsiteX4-99" fmla="*/ 9146999 w 9146999"/>
              <a:gd name="connsiteY4-100" fmla="*/ 3910600 h 3910600"/>
              <a:gd name="connsiteX5-101" fmla="*/ 2476 w 9146999"/>
              <a:gd name="connsiteY5-102" fmla="*/ 3904932 h 3910600"/>
              <a:gd name="connsiteX6-103" fmla="*/ 379 w 9146999"/>
              <a:gd name="connsiteY6-104" fmla="*/ 108284 h 3910600"/>
              <a:gd name="connsiteX7-105" fmla="*/ 408269 w 9146999"/>
              <a:gd name="connsiteY7-106" fmla="*/ 83169 h 3910600"/>
              <a:gd name="connsiteX8-107" fmla="*/ 2419456 w 9146999"/>
              <a:gd name="connsiteY8-108" fmla="*/ 434 h 3910600"/>
              <a:gd name="connsiteX0-109" fmla="*/ 2419456 w 9152430"/>
              <a:gd name="connsiteY0-110" fmla="*/ 434 h 3910600"/>
              <a:gd name="connsiteX1-111" fmla="*/ 7014575 w 9152430"/>
              <a:gd name="connsiteY1-112" fmla="*/ 263023 h 3910600"/>
              <a:gd name="connsiteX2-113" fmla="*/ 8807905 w 9152430"/>
              <a:gd name="connsiteY2-114" fmla="*/ 78568 h 3910600"/>
              <a:gd name="connsiteX3-115" fmla="*/ 9152430 w 9152430"/>
              <a:gd name="connsiteY3-116" fmla="*/ 13879 h 3910600"/>
              <a:gd name="connsiteX4-117" fmla="*/ 9146999 w 9152430"/>
              <a:gd name="connsiteY4-118" fmla="*/ 3910600 h 3910600"/>
              <a:gd name="connsiteX5-119" fmla="*/ 2476 w 9152430"/>
              <a:gd name="connsiteY5-120" fmla="*/ 3904932 h 3910600"/>
              <a:gd name="connsiteX6-121" fmla="*/ 379 w 9152430"/>
              <a:gd name="connsiteY6-122" fmla="*/ 108284 h 3910600"/>
              <a:gd name="connsiteX7-123" fmla="*/ 408269 w 9152430"/>
              <a:gd name="connsiteY7-124" fmla="*/ 83169 h 3910600"/>
              <a:gd name="connsiteX8-125" fmla="*/ 2419456 w 9152430"/>
              <a:gd name="connsiteY8-126" fmla="*/ 434 h 3910600"/>
              <a:gd name="connsiteX0-127" fmla="*/ 2419456 w 9158564"/>
              <a:gd name="connsiteY0-128" fmla="*/ 434 h 3910600"/>
              <a:gd name="connsiteX1-129" fmla="*/ 7014575 w 9158564"/>
              <a:gd name="connsiteY1-130" fmla="*/ 263023 h 3910600"/>
              <a:gd name="connsiteX2-131" fmla="*/ 8807905 w 9158564"/>
              <a:gd name="connsiteY2-132" fmla="*/ 78568 h 3910600"/>
              <a:gd name="connsiteX3-133" fmla="*/ 9152430 w 9158564"/>
              <a:gd name="connsiteY3-134" fmla="*/ 13879 h 3910600"/>
              <a:gd name="connsiteX4-135" fmla="*/ 9158335 w 9158564"/>
              <a:gd name="connsiteY4-136" fmla="*/ 3910600 h 3910600"/>
              <a:gd name="connsiteX5-137" fmla="*/ 2476 w 9158564"/>
              <a:gd name="connsiteY5-138" fmla="*/ 3904932 h 3910600"/>
              <a:gd name="connsiteX6-139" fmla="*/ 379 w 9158564"/>
              <a:gd name="connsiteY6-140" fmla="*/ 108284 h 3910600"/>
              <a:gd name="connsiteX7-141" fmla="*/ 408269 w 9158564"/>
              <a:gd name="connsiteY7-142" fmla="*/ 83169 h 3910600"/>
              <a:gd name="connsiteX8-143" fmla="*/ 2419456 w 9158564"/>
              <a:gd name="connsiteY8-144" fmla="*/ 434 h 3910600"/>
              <a:gd name="connsiteX0-145" fmla="*/ 2419456 w 9152430"/>
              <a:gd name="connsiteY0-146" fmla="*/ 434 h 3904932"/>
              <a:gd name="connsiteX1-147" fmla="*/ 7014575 w 9152430"/>
              <a:gd name="connsiteY1-148" fmla="*/ 263023 h 3904932"/>
              <a:gd name="connsiteX2-149" fmla="*/ 8807905 w 9152430"/>
              <a:gd name="connsiteY2-150" fmla="*/ 78568 h 3904932"/>
              <a:gd name="connsiteX3-151" fmla="*/ 9152430 w 9152430"/>
              <a:gd name="connsiteY3-152" fmla="*/ 13879 h 3904932"/>
              <a:gd name="connsiteX4-153" fmla="*/ 9141332 w 9152430"/>
              <a:gd name="connsiteY4-154" fmla="*/ 3904932 h 3904932"/>
              <a:gd name="connsiteX5-155" fmla="*/ 2476 w 9152430"/>
              <a:gd name="connsiteY5-156" fmla="*/ 3904932 h 3904932"/>
              <a:gd name="connsiteX6-157" fmla="*/ 379 w 9152430"/>
              <a:gd name="connsiteY6-158" fmla="*/ 108284 h 3904932"/>
              <a:gd name="connsiteX7-159" fmla="*/ 408269 w 9152430"/>
              <a:gd name="connsiteY7-160" fmla="*/ 83169 h 3904932"/>
              <a:gd name="connsiteX8-161" fmla="*/ 2419456 w 9152430"/>
              <a:gd name="connsiteY8-162" fmla="*/ 434 h 3904932"/>
              <a:gd name="connsiteX0-163" fmla="*/ 2419456 w 9152430"/>
              <a:gd name="connsiteY0-164" fmla="*/ 434 h 3904932"/>
              <a:gd name="connsiteX1-165" fmla="*/ 7014575 w 9152430"/>
              <a:gd name="connsiteY1-166" fmla="*/ 263023 h 3904932"/>
              <a:gd name="connsiteX2-167" fmla="*/ 8807905 w 9152430"/>
              <a:gd name="connsiteY2-168" fmla="*/ 78568 h 3904932"/>
              <a:gd name="connsiteX3-169" fmla="*/ 9152430 w 9152430"/>
              <a:gd name="connsiteY3-170" fmla="*/ 13879 h 3904932"/>
              <a:gd name="connsiteX4-171" fmla="*/ 9141332 w 9152430"/>
              <a:gd name="connsiteY4-172" fmla="*/ 3899264 h 3904932"/>
              <a:gd name="connsiteX5-173" fmla="*/ 2476 w 9152430"/>
              <a:gd name="connsiteY5-174" fmla="*/ 3904932 h 3904932"/>
              <a:gd name="connsiteX6-175" fmla="*/ 379 w 9152430"/>
              <a:gd name="connsiteY6-176" fmla="*/ 108284 h 3904932"/>
              <a:gd name="connsiteX7-177" fmla="*/ 408269 w 9152430"/>
              <a:gd name="connsiteY7-178" fmla="*/ 83169 h 3904932"/>
              <a:gd name="connsiteX8-179" fmla="*/ 2419456 w 9152430"/>
              <a:gd name="connsiteY8-180" fmla="*/ 434 h 3904932"/>
              <a:gd name="connsiteX0-181" fmla="*/ 2419456 w 9152430"/>
              <a:gd name="connsiteY0-182" fmla="*/ 434 h 3910600"/>
              <a:gd name="connsiteX1-183" fmla="*/ 7014575 w 9152430"/>
              <a:gd name="connsiteY1-184" fmla="*/ 263023 h 3910600"/>
              <a:gd name="connsiteX2-185" fmla="*/ 8807905 w 9152430"/>
              <a:gd name="connsiteY2-186" fmla="*/ 78568 h 3910600"/>
              <a:gd name="connsiteX3-187" fmla="*/ 9152430 w 9152430"/>
              <a:gd name="connsiteY3-188" fmla="*/ 13879 h 3910600"/>
              <a:gd name="connsiteX4-189" fmla="*/ 9141332 w 9152430"/>
              <a:gd name="connsiteY4-190" fmla="*/ 3899264 h 3910600"/>
              <a:gd name="connsiteX5-191" fmla="*/ 2476 w 9152430"/>
              <a:gd name="connsiteY5-192" fmla="*/ 3910600 h 3910600"/>
              <a:gd name="connsiteX6-193" fmla="*/ 379 w 9152430"/>
              <a:gd name="connsiteY6-194" fmla="*/ 108284 h 3910600"/>
              <a:gd name="connsiteX7-195" fmla="*/ 408269 w 9152430"/>
              <a:gd name="connsiteY7-196" fmla="*/ 83169 h 3910600"/>
              <a:gd name="connsiteX8-197" fmla="*/ 2419456 w 9152430"/>
              <a:gd name="connsiteY8-198" fmla="*/ 434 h 3910600"/>
              <a:gd name="connsiteX0-199" fmla="*/ 2419456 w 9141561"/>
              <a:gd name="connsiteY0-200" fmla="*/ 434 h 3910600"/>
              <a:gd name="connsiteX1-201" fmla="*/ 7014575 w 9141561"/>
              <a:gd name="connsiteY1-202" fmla="*/ 263023 h 3910600"/>
              <a:gd name="connsiteX2-203" fmla="*/ 8807905 w 9141561"/>
              <a:gd name="connsiteY2-204" fmla="*/ 78568 h 3910600"/>
              <a:gd name="connsiteX3-205" fmla="*/ 9135427 w 9141561"/>
              <a:gd name="connsiteY3-206" fmla="*/ 8210 h 3910600"/>
              <a:gd name="connsiteX4-207" fmla="*/ 9141332 w 9141561"/>
              <a:gd name="connsiteY4-208" fmla="*/ 3899264 h 3910600"/>
              <a:gd name="connsiteX5-209" fmla="*/ 2476 w 9141561"/>
              <a:gd name="connsiteY5-210" fmla="*/ 3910600 h 3910600"/>
              <a:gd name="connsiteX6-211" fmla="*/ 379 w 9141561"/>
              <a:gd name="connsiteY6-212" fmla="*/ 108284 h 3910600"/>
              <a:gd name="connsiteX7-213" fmla="*/ 408269 w 9141561"/>
              <a:gd name="connsiteY7-214" fmla="*/ 83169 h 3910600"/>
              <a:gd name="connsiteX8-215" fmla="*/ 2419456 w 9141561"/>
              <a:gd name="connsiteY8-216" fmla="*/ 434 h 3910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9141561" h="3910600">
                <a:moveTo>
                  <a:pt x="2419456" y="434"/>
                </a:moveTo>
                <a:cubicBezTo>
                  <a:pt x="4273407" y="-12534"/>
                  <a:pt x="5369874" y="269506"/>
                  <a:pt x="7014575" y="263023"/>
                </a:cubicBezTo>
                <a:cubicBezTo>
                  <a:pt x="7528545" y="260997"/>
                  <a:pt x="8159400" y="176658"/>
                  <a:pt x="8807905" y="78568"/>
                </a:cubicBezTo>
                <a:lnTo>
                  <a:pt x="9135427" y="8210"/>
                </a:lnTo>
                <a:cubicBezTo>
                  <a:pt x="9133617" y="1307117"/>
                  <a:pt x="9143142" y="2600357"/>
                  <a:pt x="9141332" y="3899264"/>
                </a:cubicBezTo>
                <a:lnTo>
                  <a:pt x="2476" y="3910600"/>
                </a:lnTo>
                <a:cubicBezTo>
                  <a:pt x="4365" y="2646940"/>
                  <a:pt x="-1510" y="1371944"/>
                  <a:pt x="379" y="108284"/>
                </a:cubicBezTo>
                <a:lnTo>
                  <a:pt x="408269" y="83169"/>
                </a:lnTo>
                <a:cubicBezTo>
                  <a:pt x="1142625" y="38298"/>
                  <a:pt x="1840096" y="4486"/>
                  <a:pt x="2419456" y="434"/>
                </a:cubicBezTo>
                <a:close/>
              </a:path>
            </a:pathLst>
          </a:custGeom>
          <a:solidFill>
            <a:schemeClr val="accent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kumimoji="1" lang="zh-CN" altLang="en-US" sz="3200">
              <a:solidFill>
                <a:schemeClr val="lt1"/>
              </a:solidFill>
              <a:latin typeface="+mj-ea"/>
              <a:ea typeface="+mj-ea"/>
            </a:endParaRPr>
          </a:p>
        </p:txBody>
      </p:sp>
      <p:sp>
        <p:nvSpPr>
          <p:cNvPr id="8" name="椭圆 22"/>
          <p:cNvSpPr/>
          <p:nvPr>
            <p:custDataLst>
              <p:tags r:id="rId5"/>
            </p:custDataLst>
          </p:nvPr>
        </p:nvSpPr>
        <p:spPr>
          <a:xfrm>
            <a:off x="1734398" y="2266072"/>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charset="-122"/>
            </a:endParaRPr>
          </a:p>
        </p:txBody>
      </p:sp>
      <p:sp>
        <p:nvSpPr>
          <p:cNvPr id="10" name="矩形 8"/>
          <p:cNvSpPr/>
          <p:nvPr>
            <p:custDataLst>
              <p:tags r:id="rId6"/>
            </p:custDataLst>
          </p:nvPr>
        </p:nvSpPr>
        <p:spPr>
          <a:xfrm>
            <a:off x="1677249" y="3511917"/>
            <a:ext cx="1148784" cy="475605"/>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01</a:t>
            </a:r>
            <a:endParaRPr kumimoji="1" lang="en-US" altLang="zh-CN" sz="2700" b="1">
              <a:solidFill>
                <a:schemeClr val="lt1">
                  <a:lumMod val="100000"/>
                </a:schemeClr>
              </a:solidFill>
              <a:latin typeface="+mn-ea"/>
              <a:cs typeface="+mn-ea"/>
            </a:endParaRPr>
          </a:p>
        </p:txBody>
      </p:sp>
      <p:sp>
        <p:nvSpPr>
          <p:cNvPr id="15" name="矩形 9"/>
          <p:cNvSpPr/>
          <p:nvPr>
            <p:custDataLst>
              <p:tags r:id="rId7"/>
            </p:custDataLst>
          </p:nvPr>
        </p:nvSpPr>
        <p:spPr>
          <a:xfrm>
            <a:off x="963523" y="4477097"/>
            <a:ext cx="2575932" cy="146237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毕业生在就业前应建立良好的择业观，克服不良心理障碍，排除干扰，以顺利就业。</a:t>
            </a:r>
            <a:endParaRPr lang="zh-CN" altLang="en-US" sz="1600">
              <a:solidFill>
                <a:schemeClr val="lt1">
                  <a:lumMod val="100000"/>
                </a:schemeClr>
              </a:solidFill>
              <a:latin typeface="+mn-ea"/>
              <a:cs typeface="+mn-ea"/>
            </a:endParaRPr>
          </a:p>
        </p:txBody>
      </p:sp>
      <p:sp>
        <p:nvSpPr>
          <p:cNvPr id="17" name="椭圆 24"/>
          <p:cNvSpPr/>
          <p:nvPr>
            <p:custDataLst>
              <p:tags r:id="rId8"/>
            </p:custDataLst>
          </p:nvPr>
        </p:nvSpPr>
        <p:spPr>
          <a:xfrm>
            <a:off x="5602104" y="2266072"/>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charset="-122"/>
            </a:endParaRPr>
          </a:p>
        </p:txBody>
      </p:sp>
      <p:sp>
        <p:nvSpPr>
          <p:cNvPr id="18" name="矩形 10"/>
          <p:cNvSpPr/>
          <p:nvPr>
            <p:custDataLst>
              <p:tags r:id="rId9"/>
            </p:custDataLst>
          </p:nvPr>
        </p:nvSpPr>
        <p:spPr>
          <a:xfrm>
            <a:off x="5544956" y="3503662"/>
            <a:ext cx="1148784" cy="475605"/>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02</a:t>
            </a:r>
            <a:endParaRPr kumimoji="1" lang="en-US" altLang="zh-CN" sz="2700" b="1">
              <a:solidFill>
                <a:schemeClr val="lt1">
                  <a:lumMod val="100000"/>
                </a:schemeClr>
              </a:solidFill>
              <a:latin typeface="+mn-ea"/>
              <a:cs typeface="+mn-ea"/>
            </a:endParaRPr>
          </a:p>
        </p:txBody>
      </p:sp>
      <p:sp>
        <p:nvSpPr>
          <p:cNvPr id="34" name="矩形 11"/>
          <p:cNvSpPr/>
          <p:nvPr>
            <p:custDataLst>
              <p:tags r:id="rId10"/>
            </p:custDataLst>
          </p:nvPr>
        </p:nvSpPr>
        <p:spPr>
          <a:xfrm>
            <a:off x="4831865" y="4468842"/>
            <a:ext cx="2575932" cy="146237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充分的思想准备是成功就业的重要前提，毕业生应准备好面对就业市场的挑战。</a:t>
            </a:r>
            <a:endParaRPr lang="zh-CN" altLang="en-US" sz="1600">
              <a:solidFill>
                <a:schemeClr val="lt1">
                  <a:lumMod val="100000"/>
                </a:schemeClr>
              </a:solidFill>
              <a:latin typeface="+mn-ea"/>
              <a:cs typeface="+mn-ea"/>
            </a:endParaRPr>
          </a:p>
        </p:txBody>
      </p:sp>
      <p:sp>
        <p:nvSpPr>
          <p:cNvPr id="35" name="椭圆 25"/>
          <p:cNvSpPr/>
          <p:nvPr>
            <p:custDataLst>
              <p:tags r:id="rId11"/>
            </p:custDataLst>
          </p:nvPr>
        </p:nvSpPr>
        <p:spPr>
          <a:xfrm>
            <a:off x="9470446" y="2266072"/>
            <a:ext cx="1034696" cy="1034696"/>
          </a:xfrm>
          <a:prstGeom prst="ellipse">
            <a:avLst/>
          </a:prstGeom>
          <a:noFill/>
          <a:ln w="25400">
            <a:solidFill>
              <a:schemeClr val="lt1">
                <a:lumMod val="100000"/>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sz="3200">
              <a:solidFill>
                <a:schemeClr val="lt1"/>
              </a:solidFill>
              <a:latin typeface="+mj-ea"/>
              <a:ea typeface="+mj-ea"/>
              <a:sym typeface="微软雅黑" charset="-122"/>
            </a:endParaRPr>
          </a:p>
        </p:txBody>
      </p:sp>
      <p:sp>
        <p:nvSpPr>
          <p:cNvPr id="36" name="矩形 12"/>
          <p:cNvSpPr/>
          <p:nvPr>
            <p:custDataLst>
              <p:tags r:id="rId12"/>
            </p:custDataLst>
          </p:nvPr>
        </p:nvSpPr>
        <p:spPr>
          <a:xfrm>
            <a:off x="9413297" y="3503662"/>
            <a:ext cx="1148785" cy="475605"/>
          </a:xfrm>
          <a:prstGeom prst="rect">
            <a:avLst/>
          </a:prstGeom>
          <a:noFill/>
        </p:spPr>
        <p:txBody>
          <a:bodyPr wrap="none" lIns="0" tIns="0" rIns="0" bIns="0" rtlCol="0">
            <a:noAutofit/>
          </a:bodyPr>
          <a:p>
            <a:pPr algn="ctr">
              <a:spcBef>
                <a:spcPct val="0"/>
              </a:spcBef>
              <a:spcAft>
                <a:spcPct val="0"/>
              </a:spcAft>
            </a:pPr>
            <a:r>
              <a:rPr kumimoji="1" lang="en-US" altLang="zh-CN" sz="2700" b="1">
                <a:solidFill>
                  <a:schemeClr val="lt1">
                    <a:lumMod val="100000"/>
                  </a:schemeClr>
                </a:solidFill>
                <a:latin typeface="+mn-ea"/>
                <a:cs typeface="+mn-ea"/>
              </a:rPr>
              <a:t>03</a:t>
            </a:r>
            <a:endParaRPr kumimoji="1" lang="en-US" altLang="zh-CN" sz="2700" b="1">
              <a:solidFill>
                <a:schemeClr val="lt1">
                  <a:lumMod val="100000"/>
                </a:schemeClr>
              </a:solidFill>
              <a:latin typeface="+mn-ea"/>
              <a:cs typeface="+mn-ea"/>
            </a:endParaRPr>
          </a:p>
        </p:txBody>
      </p:sp>
      <p:sp>
        <p:nvSpPr>
          <p:cNvPr id="37" name="矩形 15"/>
          <p:cNvSpPr/>
          <p:nvPr>
            <p:custDataLst>
              <p:tags r:id="rId13"/>
            </p:custDataLst>
          </p:nvPr>
        </p:nvSpPr>
        <p:spPr>
          <a:xfrm>
            <a:off x="8699572" y="4468842"/>
            <a:ext cx="2575932" cy="146237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lt1">
                    <a:lumMod val="100000"/>
                  </a:schemeClr>
                </a:solidFill>
                <a:latin typeface="+mn-ea"/>
                <a:cs typeface="+mn-ea"/>
              </a:rPr>
              <a:t>掌握正确的择业技巧和方法，可以帮助毕业生在众多竞争对手中脱颖而出，实现就业成功。</a:t>
            </a:r>
            <a:endParaRPr lang="zh-CN" altLang="en-US" sz="1600">
              <a:solidFill>
                <a:schemeClr val="lt1">
                  <a:lumMod val="100000"/>
                </a:schemeClr>
              </a:solidFill>
              <a:latin typeface="+mn-ea"/>
              <a:cs typeface="+mn-ea"/>
            </a:endParaRPr>
          </a:p>
        </p:txBody>
      </p:sp>
      <p:sp>
        <p:nvSpPr>
          <p:cNvPr id="38" name="矩形 16"/>
          <p:cNvSpPr/>
          <p:nvPr>
            <p:custDataLst>
              <p:tags r:id="rId14"/>
            </p:custDataLst>
          </p:nvPr>
        </p:nvSpPr>
        <p:spPr>
          <a:xfrm>
            <a:off x="963523" y="4011652"/>
            <a:ext cx="2577548" cy="37580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克服心理障碍与干扰</a:t>
            </a:r>
            <a:endParaRPr lang="zh-CN" altLang="en-US" b="1">
              <a:solidFill>
                <a:schemeClr val="lt1">
                  <a:lumMod val="100000"/>
                </a:schemeClr>
              </a:solidFill>
              <a:latin typeface="+mn-ea"/>
              <a:cs typeface="+mn-ea"/>
            </a:endParaRPr>
          </a:p>
        </p:txBody>
      </p:sp>
      <p:sp>
        <p:nvSpPr>
          <p:cNvPr id="39" name="矩形 17"/>
          <p:cNvSpPr/>
          <p:nvPr>
            <p:custDataLst>
              <p:tags r:id="rId15"/>
            </p:custDataLst>
          </p:nvPr>
        </p:nvSpPr>
        <p:spPr>
          <a:xfrm>
            <a:off x="4831865" y="4011652"/>
            <a:ext cx="2577548" cy="37580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做好充分的思想准备</a:t>
            </a:r>
            <a:endParaRPr lang="zh-CN" altLang="en-US" b="1">
              <a:solidFill>
                <a:schemeClr val="lt1">
                  <a:lumMod val="100000"/>
                </a:schemeClr>
              </a:solidFill>
              <a:latin typeface="+mn-ea"/>
              <a:cs typeface="+mn-ea"/>
            </a:endParaRPr>
          </a:p>
        </p:txBody>
      </p:sp>
      <p:sp>
        <p:nvSpPr>
          <p:cNvPr id="40" name="矩形 21"/>
          <p:cNvSpPr/>
          <p:nvPr>
            <p:custDataLst>
              <p:tags r:id="rId16"/>
            </p:custDataLst>
          </p:nvPr>
        </p:nvSpPr>
        <p:spPr>
          <a:xfrm>
            <a:off x="8699572" y="4011652"/>
            <a:ext cx="2577548" cy="37580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lt1">
                    <a:lumMod val="100000"/>
                  </a:schemeClr>
                </a:solidFill>
                <a:latin typeface="+mn-ea"/>
                <a:cs typeface="+mn-ea"/>
              </a:rPr>
              <a:t>掌握正确的择业技巧</a:t>
            </a:r>
            <a:endParaRPr lang="zh-CN" altLang="en-US" b="1">
              <a:solidFill>
                <a:schemeClr val="lt1">
                  <a:lumMod val="100000"/>
                </a:schemeClr>
              </a:solidFill>
              <a:latin typeface="+mn-ea"/>
              <a:cs typeface="+mn-ea"/>
            </a:endParaRPr>
          </a:p>
        </p:txBody>
      </p:sp>
      <p:pic>
        <p:nvPicPr>
          <p:cNvPr id="46" name="图形 1"/>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1981408" y="2513717"/>
            <a:ext cx="542632" cy="539849"/>
          </a:xfrm>
          <a:prstGeom prst="rect">
            <a:avLst/>
          </a:prstGeom>
        </p:spPr>
      </p:pic>
      <p:pic>
        <p:nvPicPr>
          <p:cNvPr id="47" name="图形 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867529" y="2539117"/>
            <a:ext cx="505642" cy="488972"/>
          </a:xfrm>
          <a:prstGeom prst="rect">
            <a:avLst/>
          </a:prstGeom>
        </p:spPr>
      </p:pic>
      <p:pic>
        <p:nvPicPr>
          <p:cNvPr id="48" name="图形 3"/>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9740951" y="2513717"/>
            <a:ext cx="495323" cy="539847"/>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第二节　</a:t>
            </a:r>
            <a:br>
              <a:rPr lang="zh-CN" altLang="en-US" sz="4400">
                <a:solidFill>
                  <a:schemeClr val="accent1">
                    <a:lumMod val="50000"/>
                  </a:schemeClr>
                </a:solidFill>
              </a:rPr>
            </a:br>
            <a:r>
              <a:rPr lang="zh-CN" altLang="en-US" sz="4400">
                <a:solidFill>
                  <a:schemeClr val="accent1">
                    <a:lumMod val="50000"/>
                  </a:schemeClr>
                </a:solidFill>
              </a:rPr>
              <a:t>大学生就业政策与制度</a:t>
            </a:r>
            <a:endParaRPr lang="zh-CN" altLang="en-US" sz="4400">
              <a:solidFill>
                <a:schemeClr val="accent1">
                  <a:lumMod val="50000"/>
                </a:schemeClr>
              </a:solidFill>
            </a:endParaRPr>
          </a:p>
        </p:txBody>
      </p:sp>
    </p:spTree>
    <p:custDataLst>
      <p:tags r:id="rId4"/>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056005" y="186690"/>
            <a:ext cx="10852150" cy="104902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一、就业篇</a:t>
            </a:r>
            <a:endParaRPr lang="zh-CN" altLang="en-US" sz="3600">
              <a:solidFill>
                <a:schemeClr val="accent1">
                  <a:lumMod val="50000"/>
                </a:schemeClr>
              </a:solidFill>
            </a:endParaRPr>
          </a:p>
          <a:p>
            <a:r>
              <a:rPr lang="zh-CN" altLang="en-US" sz="2800">
                <a:solidFill>
                  <a:schemeClr val="accent1">
                    <a:lumMod val="50000"/>
                  </a:schemeClr>
                </a:solidFill>
              </a:rPr>
              <a:t>（一）什么是基层就业</a:t>
            </a:r>
            <a:endParaRPr lang="zh-CN" altLang="en-US" sz="2800">
              <a:solidFill>
                <a:schemeClr val="accent1">
                  <a:lumMod val="50000"/>
                </a:schemeClr>
              </a:solidFill>
            </a:endParaRPr>
          </a:p>
        </p:txBody>
      </p:sp>
      <p:sp>
        <p:nvSpPr>
          <p:cNvPr id="13" name="圆角矩形 12"/>
          <p:cNvSpPr/>
          <p:nvPr>
            <p:custDataLst>
              <p:tags r:id="rId2"/>
            </p:custDataLst>
          </p:nvPr>
        </p:nvSpPr>
        <p:spPr>
          <a:xfrm>
            <a:off x="1057002" y="1957298"/>
            <a:ext cx="4903013" cy="2011750"/>
          </a:xfrm>
          <a:prstGeom prst="roundRect">
            <a:avLst>
              <a:gd name="adj" fmla="val 8702"/>
            </a:avLst>
          </a:prstGeom>
          <a:gradFill>
            <a:gsLst>
              <a:gs pos="0">
                <a:schemeClr val="accent5">
                  <a:lumMod val="60000"/>
                  <a:lumOff val="40000"/>
                  <a:alpha val="0"/>
                </a:schemeClr>
              </a:gs>
              <a:gs pos="65000">
                <a:schemeClr val="accent5">
                  <a:lumMod val="60000"/>
                  <a:lumOff val="40000"/>
                  <a:alpha val="20000"/>
                </a:schemeClr>
              </a:gs>
            </a:gsLst>
            <a:lin ang="10800000" scaled="0"/>
          </a:gradFill>
          <a:ln>
            <a:noFill/>
          </a:ln>
          <a:effectLst>
            <a:outerShdw blurRad="215900" dist="38100" dir="5400000" algn="t" rotWithShape="0">
              <a:schemeClr val="accent5">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14" name="图片 13" descr="亚洲创业中小企业女人们开心的笑着谈着理财服务方案咨询交易，家贷将在律师柜台销售。人力资源工作咨询在法律文件上签字。银行信任交易员税务代理人。"/>
          <p:cNvPicPr>
            <a:picLocks noChangeAspect="1"/>
          </p:cNvPicPr>
          <p:nvPr>
            <p:custDataLst>
              <p:tags r:id="rId3"/>
            </p:custDataLst>
          </p:nvPr>
        </p:nvPicPr>
        <p:blipFill rotWithShape="1">
          <a:blip r:embed="rId4"/>
          <a:srcRect l="33192" r="33192"/>
          <a:stretch>
            <a:fillRect/>
          </a:stretch>
        </p:blipFill>
        <p:spPr>
          <a:xfrm>
            <a:off x="1058186" y="1957298"/>
            <a:ext cx="1283756" cy="2011750"/>
          </a:xfrm>
          <a:prstGeom prst="roundRect">
            <a:avLst>
              <a:gd name="adj" fmla="val 11894"/>
            </a:avLst>
          </a:prstGeom>
          <a:solidFill>
            <a:schemeClr val="accent5"/>
          </a:solidFill>
          <a:ln w="9525" cap="flat" cmpd="sng" algn="ctr">
            <a:solidFill>
              <a:schemeClr val="accent5">
                <a:alpha val="20000"/>
              </a:schemeClr>
            </a:solidFill>
            <a:prstDash val="solid"/>
            <a:round/>
            <a:headEnd type="none" w="med" len="med"/>
            <a:tailEnd type="none" w="med" len="med"/>
          </a:ln>
          <a:effectLst>
            <a:outerShdw blurRad="50800" dist="38100" dir="2700000" algn="tl" rotWithShape="0">
              <a:schemeClr val="accent5">
                <a:lumMod val="75000"/>
                <a:alpha val="12000"/>
              </a:schemeClr>
            </a:outerShdw>
          </a:effectLst>
        </p:spPr>
      </p:pic>
      <p:sp>
        <p:nvSpPr>
          <p:cNvPr id="15" name="正文"/>
          <p:cNvSpPr txBox="1"/>
          <p:nvPr>
            <p:custDataLst>
              <p:tags r:id="rId5"/>
            </p:custDataLst>
          </p:nvPr>
        </p:nvSpPr>
        <p:spPr>
          <a:xfrm>
            <a:off x="2647345" y="2685885"/>
            <a:ext cx="3096048" cy="1148389"/>
          </a:xfrm>
          <a:prstGeom prst="rect">
            <a:avLst/>
          </a:prstGeom>
          <a:noFill/>
        </p:spPr>
        <p:txBody>
          <a:bodyPr wrap="square" lIns="0" tIns="0" rIns="0" bIns="0" rtlCol="0" anchor="t" anchorCtr="0">
            <a:noAutofit/>
          </a:bodyPr>
          <a:p>
            <a:pPr indent="0" algn="l" fontAlgn="auto">
              <a:lnSpc>
                <a:spcPct val="130000"/>
              </a:lnSpc>
            </a:pPr>
            <a:r>
              <a:rPr lang="zh-CN" altLang="en-US" sz="1600" dirty="0">
                <a:solidFill>
                  <a:schemeClr val="tx1">
                    <a:lumMod val="85000"/>
                    <a:lumOff val="15000"/>
                  </a:schemeClr>
                </a:solidFill>
                <a:latin typeface="+mn-ea"/>
                <a:cs typeface="+mn-ea"/>
                <a:sym typeface="+mn-ea"/>
              </a:rPr>
              <a:t>基层就业指的是到城乡基层工作，涵盖参与社会主义新农村建设、城市社区建设以及应征入伍等。</a:t>
            </a:r>
            <a:endParaRPr lang="zh-CN" altLang="en-US" sz="1600" dirty="0">
              <a:solidFill>
                <a:schemeClr val="tx1">
                  <a:lumMod val="85000"/>
                  <a:lumOff val="15000"/>
                </a:schemeClr>
              </a:solidFill>
              <a:latin typeface="+mn-ea"/>
              <a:cs typeface="+mn-ea"/>
              <a:sym typeface="+mn-ea"/>
            </a:endParaRPr>
          </a:p>
        </p:txBody>
      </p:sp>
      <p:sp>
        <p:nvSpPr>
          <p:cNvPr id="23" name="矩形 22"/>
          <p:cNvSpPr/>
          <p:nvPr>
            <p:custDataLst>
              <p:tags r:id="rId6"/>
            </p:custDataLst>
          </p:nvPr>
        </p:nvSpPr>
        <p:spPr>
          <a:xfrm>
            <a:off x="2647345" y="2105857"/>
            <a:ext cx="3095456" cy="378794"/>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5"/>
                </a:solidFill>
                <a:latin typeface="+mn-ea"/>
                <a:cs typeface="+mn-ea"/>
              </a:rPr>
              <a:t>基层就业的含义</a:t>
            </a:r>
            <a:endParaRPr lang="zh-CN" altLang="en-US" b="1" dirty="0">
              <a:solidFill>
                <a:schemeClr val="accent5"/>
              </a:solidFill>
              <a:latin typeface="+mn-ea"/>
              <a:cs typeface="+mn-ea"/>
            </a:endParaRPr>
          </a:p>
        </p:txBody>
      </p:sp>
      <p:cxnSp>
        <p:nvCxnSpPr>
          <p:cNvPr id="24" name="直接连接符 23"/>
          <p:cNvCxnSpPr/>
          <p:nvPr>
            <p:custDataLst>
              <p:tags r:id="rId7"/>
            </p:custDataLst>
          </p:nvPr>
        </p:nvCxnSpPr>
        <p:spPr>
          <a:xfrm>
            <a:off x="2654447" y="2585268"/>
            <a:ext cx="294157" cy="0"/>
          </a:xfrm>
          <a:prstGeom prst="line">
            <a:avLst/>
          </a:prstGeom>
          <a:ln w="44450" cap="rnd">
            <a:gradFill>
              <a:gsLst>
                <a:gs pos="0">
                  <a:schemeClr val="accent5">
                    <a:alpha val="100000"/>
                  </a:schemeClr>
                </a:gs>
                <a:gs pos="100000">
                  <a:schemeClr val="accent5">
                    <a:alpha val="26000"/>
                  </a:schemeClr>
                </a:gs>
              </a:gsLst>
              <a:lin ang="0"/>
              <a:tileRect/>
            </a:gradFill>
            <a:round/>
          </a:ln>
          <a:effectLst>
            <a:outerShdw blurRad="50800" dist="25400" dir="5400000" algn="t" rotWithShape="0">
              <a:schemeClr val="accent5">
                <a:lumMod val="75000"/>
                <a:alpha val="20000"/>
              </a:schemeClr>
            </a:outerShdw>
          </a:effectLst>
        </p:spPr>
        <p:style>
          <a:lnRef idx="2">
            <a:schemeClr val="accent1"/>
          </a:lnRef>
          <a:fillRef idx="0">
            <a:srgbClr val="FFFFFF"/>
          </a:fillRef>
          <a:effectRef idx="0">
            <a:srgbClr val="FFFFFF"/>
          </a:effectRef>
          <a:fontRef idx="minor">
            <a:schemeClr val="tx1"/>
          </a:fontRef>
        </p:style>
      </p:cxnSp>
      <p:sp>
        <p:nvSpPr>
          <p:cNvPr id="25" name="圆角矩形 24"/>
          <p:cNvSpPr/>
          <p:nvPr>
            <p:custDataLst>
              <p:tags r:id="rId8"/>
            </p:custDataLst>
          </p:nvPr>
        </p:nvSpPr>
        <p:spPr>
          <a:xfrm>
            <a:off x="6215701" y="1957298"/>
            <a:ext cx="4903013" cy="2011750"/>
          </a:xfrm>
          <a:prstGeom prst="roundRect">
            <a:avLst>
              <a:gd name="adj" fmla="val 8702"/>
            </a:avLst>
          </a:prstGeom>
          <a:gradFill>
            <a:gsLst>
              <a:gs pos="0">
                <a:schemeClr val="accent6">
                  <a:lumMod val="60000"/>
                  <a:lumOff val="40000"/>
                  <a:alpha val="0"/>
                </a:schemeClr>
              </a:gs>
              <a:gs pos="65000">
                <a:schemeClr val="accent6">
                  <a:lumMod val="60000"/>
                  <a:lumOff val="40000"/>
                  <a:alpha val="20000"/>
                </a:schemeClr>
              </a:gs>
            </a:gsLst>
            <a:lin ang="10800000" scaled="0"/>
          </a:gradFill>
          <a:ln>
            <a:noFill/>
          </a:ln>
          <a:effectLst>
            <a:outerShdw blurRad="215900" dist="38100" dir="5400000" algn="t" rotWithShape="0">
              <a:schemeClr val="accent6">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35" name="图片 34" descr="/data/temp/cbef16bc-8b88-11f0-934b-1aa1a8361f8f.jpegcbef16bc-8b88-11f0-934b-1aa1a8361f8f"/>
          <p:cNvPicPr>
            <a:picLocks noChangeAspect="1"/>
          </p:cNvPicPr>
          <p:nvPr>
            <p:custDataLst>
              <p:tags r:id="rId9"/>
            </p:custDataLst>
          </p:nvPr>
        </p:nvPicPr>
        <p:blipFill rotWithShape="1">
          <a:blip r:embed="rId10"/>
          <a:srcRect l="2299" r="2299"/>
          <a:stretch>
            <a:fillRect/>
          </a:stretch>
        </p:blipFill>
        <p:spPr>
          <a:xfrm>
            <a:off x="6216885" y="1957298"/>
            <a:ext cx="1283756" cy="2011750"/>
          </a:xfrm>
          <a:prstGeom prst="roundRect">
            <a:avLst>
              <a:gd name="adj" fmla="val 11894"/>
            </a:avLst>
          </a:prstGeom>
          <a:solidFill>
            <a:schemeClr val="accent6"/>
          </a:solidFill>
          <a:ln w="9525" cap="flat" cmpd="sng" algn="ctr">
            <a:solidFill>
              <a:schemeClr val="accent6">
                <a:alpha val="20000"/>
              </a:schemeClr>
            </a:solidFill>
            <a:prstDash val="solid"/>
            <a:round/>
            <a:headEnd type="none" w="med" len="med"/>
            <a:tailEnd type="none" w="med" len="med"/>
          </a:ln>
          <a:effectLst>
            <a:outerShdw blurRad="50800" dist="38100" dir="2700000" algn="tl" rotWithShape="0">
              <a:schemeClr val="accent6">
                <a:lumMod val="75000"/>
                <a:alpha val="12000"/>
              </a:schemeClr>
            </a:outerShdw>
          </a:effectLst>
        </p:spPr>
      </p:pic>
      <p:sp>
        <p:nvSpPr>
          <p:cNvPr id="36" name="正文"/>
          <p:cNvSpPr txBox="1"/>
          <p:nvPr>
            <p:custDataLst>
              <p:tags r:id="rId11"/>
            </p:custDataLst>
          </p:nvPr>
        </p:nvSpPr>
        <p:spPr>
          <a:xfrm>
            <a:off x="7806043" y="2685885"/>
            <a:ext cx="3096048" cy="1148389"/>
          </a:xfrm>
          <a:prstGeom prst="rect">
            <a:avLst/>
          </a:prstGeom>
          <a:noFill/>
        </p:spPr>
        <p:txBody>
          <a:bodyPr wrap="square" lIns="0" tIns="0" rIns="0" bIns="0" rtlCol="0" anchor="t" anchorCtr="0">
            <a:noAutofit/>
          </a:bodyPr>
          <a:p>
            <a:pPr indent="0" algn="l" fontAlgn="auto">
              <a:lnSpc>
                <a:spcPct val="130000"/>
              </a:lnSpc>
            </a:pPr>
            <a:r>
              <a:rPr lang="zh-CN" altLang="en-US" sz="1600" dirty="0">
                <a:solidFill>
                  <a:schemeClr val="tx1">
                    <a:lumMod val="85000"/>
                    <a:lumOff val="15000"/>
                  </a:schemeClr>
                </a:solidFill>
                <a:latin typeface="+mn-ea"/>
                <a:cs typeface="+mn-ea"/>
                <a:sym typeface="+mn-ea"/>
              </a:rPr>
              <a:t>基层就业的范围广泛，包括广大农村地区、城市街道社区，以及县级以下党政机关、企事业单位和社会团体、非公有制组织和中小企业。</a:t>
            </a:r>
            <a:endParaRPr lang="zh-CN" altLang="en-US" sz="1600" dirty="0">
              <a:solidFill>
                <a:schemeClr val="tx1">
                  <a:lumMod val="85000"/>
                  <a:lumOff val="15000"/>
                </a:schemeClr>
              </a:solidFill>
              <a:latin typeface="+mn-ea"/>
              <a:cs typeface="+mn-ea"/>
              <a:sym typeface="+mn-ea"/>
            </a:endParaRPr>
          </a:p>
        </p:txBody>
      </p:sp>
      <p:sp>
        <p:nvSpPr>
          <p:cNvPr id="42" name="矩形 41"/>
          <p:cNvSpPr/>
          <p:nvPr>
            <p:custDataLst>
              <p:tags r:id="rId12"/>
            </p:custDataLst>
          </p:nvPr>
        </p:nvSpPr>
        <p:spPr>
          <a:xfrm>
            <a:off x="7806043" y="2105857"/>
            <a:ext cx="3095456" cy="378794"/>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6"/>
                </a:solidFill>
                <a:latin typeface="+mn-ea"/>
                <a:cs typeface="+mn-ea"/>
              </a:rPr>
              <a:t>基层就业的范围</a:t>
            </a:r>
            <a:endParaRPr lang="zh-CN" altLang="en-US" b="1">
              <a:solidFill>
                <a:schemeClr val="accent6"/>
              </a:solidFill>
              <a:latin typeface="+mn-ea"/>
              <a:cs typeface="+mn-ea"/>
            </a:endParaRPr>
          </a:p>
        </p:txBody>
      </p:sp>
      <p:cxnSp>
        <p:nvCxnSpPr>
          <p:cNvPr id="48" name="直接连接符 47"/>
          <p:cNvCxnSpPr/>
          <p:nvPr>
            <p:custDataLst>
              <p:tags r:id="rId13"/>
            </p:custDataLst>
          </p:nvPr>
        </p:nvCxnSpPr>
        <p:spPr>
          <a:xfrm>
            <a:off x="7813146" y="2585268"/>
            <a:ext cx="294157" cy="0"/>
          </a:xfrm>
          <a:prstGeom prst="line">
            <a:avLst/>
          </a:prstGeom>
          <a:ln w="44450" cap="rnd">
            <a:gradFill>
              <a:gsLst>
                <a:gs pos="0">
                  <a:schemeClr val="accent6">
                    <a:alpha val="100000"/>
                  </a:schemeClr>
                </a:gs>
                <a:gs pos="100000">
                  <a:schemeClr val="accent6">
                    <a:alpha val="26000"/>
                  </a:schemeClr>
                </a:gs>
              </a:gsLst>
              <a:lin ang="0"/>
              <a:tileRect/>
            </a:gradFill>
            <a:round/>
          </a:ln>
          <a:effectLst>
            <a:outerShdw blurRad="50800" dist="25400" dir="5400000" algn="t" rotWithShape="0">
              <a:schemeClr val="accent6">
                <a:lumMod val="75000"/>
                <a:alpha val="20000"/>
              </a:schemeClr>
            </a:outerShdw>
          </a:effectLst>
        </p:spPr>
        <p:style>
          <a:lnRef idx="2">
            <a:schemeClr val="accent1"/>
          </a:lnRef>
          <a:fillRef idx="0">
            <a:srgbClr val="FFFFFF"/>
          </a:fillRef>
          <a:effectRef idx="0">
            <a:srgbClr val="FFFFFF"/>
          </a:effectRef>
          <a:fontRef idx="minor">
            <a:schemeClr val="tx1"/>
          </a:fontRef>
        </p:style>
      </p:cxnSp>
      <p:sp>
        <p:nvSpPr>
          <p:cNvPr id="49" name="圆角矩形 48"/>
          <p:cNvSpPr/>
          <p:nvPr>
            <p:custDataLst>
              <p:tags r:id="rId14"/>
            </p:custDataLst>
          </p:nvPr>
        </p:nvSpPr>
        <p:spPr>
          <a:xfrm>
            <a:off x="1055819" y="4283921"/>
            <a:ext cx="4903013" cy="2011750"/>
          </a:xfrm>
          <a:prstGeom prst="roundRect">
            <a:avLst>
              <a:gd name="adj" fmla="val 8702"/>
            </a:avLst>
          </a:prstGeom>
          <a:gradFill>
            <a:gsLst>
              <a:gs pos="0">
                <a:schemeClr val="accent5">
                  <a:lumMod val="60000"/>
                  <a:lumOff val="40000"/>
                  <a:alpha val="0"/>
                </a:schemeClr>
              </a:gs>
              <a:gs pos="65000">
                <a:schemeClr val="accent5">
                  <a:lumMod val="60000"/>
                  <a:lumOff val="40000"/>
                  <a:alpha val="20000"/>
                </a:schemeClr>
              </a:gs>
            </a:gsLst>
            <a:lin ang="10800000" scaled="0"/>
          </a:gradFill>
          <a:ln>
            <a:noFill/>
          </a:ln>
          <a:effectLst>
            <a:outerShdw blurRad="215900" dist="38100" dir="5400000" algn="t" rotWithShape="0">
              <a:schemeClr val="accent5">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50" name="图片 49" descr="/data/temp/cbef17e7-8b88-11f0-934b-1aa1a8361f8f.jpegcbef17e7-8b88-11f0-934b-1aa1a8361f8f"/>
          <p:cNvPicPr>
            <a:picLocks noChangeAspect="1"/>
          </p:cNvPicPr>
          <p:nvPr>
            <p:custDataLst>
              <p:tags r:id="rId15"/>
            </p:custDataLst>
          </p:nvPr>
        </p:nvPicPr>
        <p:blipFill rotWithShape="1">
          <a:blip r:embed="rId16"/>
          <a:srcRect l="18944" r="18944"/>
          <a:stretch>
            <a:fillRect/>
          </a:stretch>
        </p:blipFill>
        <p:spPr>
          <a:xfrm>
            <a:off x="1057002" y="4283921"/>
            <a:ext cx="1283756" cy="2011750"/>
          </a:xfrm>
          <a:prstGeom prst="roundRect">
            <a:avLst>
              <a:gd name="adj" fmla="val 11894"/>
            </a:avLst>
          </a:prstGeom>
          <a:solidFill>
            <a:schemeClr val="accent5"/>
          </a:solidFill>
          <a:ln w="9525" cap="flat" cmpd="sng" algn="ctr">
            <a:solidFill>
              <a:schemeClr val="accent5">
                <a:alpha val="20000"/>
              </a:schemeClr>
            </a:solidFill>
            <a:prstDash val="solid"/>
            <a:round/>
            <a:headEnd type="none" w="med" len="med"/>
            <a:tailEnd type="none" w="med" len="med"/>
          </a:ln>
          <a:effectLst>
            <a:outerShdw blurRad="50800" dist="38100" dir="2700000" algn="tl" rotWithShape="0">
              <a:schemeClr val="accent5">
                <a:lumMod val="75000"/>
                <a:alpha val="12000"/>
              </a:schemeClr>
            </a:outerShdw>
          </a:effectLst>
        </p:spPr>
      </p:pic>
      <p:sp>
        <p:nvSpPr>
          <p:cNvPr id="51" name="正文"/>
          <p:cNvSpPr txBox="1"/>
          <p:nvPr>
            <p:custDataLst>
              <p:tags r:id="rId17"/>
            </p:custDataLst>
          </p:nvPr>
        </p:nvSpPr>
        <p:spPr>
          <a:xfrm>
            <a:off x="2646161" y="5012507"/>
            <a:ext cx="3096048" cy="1148389"/>
          </a:xfrm>
          <a:prstGeom prst="rect">
            <a:avLst/>
          </a:prstGeom>
          <a:noFill/>
        </p:spPr>
        <p:txBody>
          <a:bodyPr wrap="square" lIns="0" tIns="0" rIns="0" bIns="0" rtlCol="0" anchor="t" anchorCtr="0">
            <a:noAutofit/>
          </a:bodyPr>
          <a:p>
            <a:pPr indent="0" algn="l" fontAlgn="auto">
              <a:lnSpc>
                <a:spcPct val="130000"/>
              </a:lnSpc>
            </a:pPr>
            <a:r>
              <a:rPr lang="zh-CN" altLang="en-US" sz="1600" dirty="0">
                <a:solidFill>
                  <a:schemeClr val="tx1">
                    <a:lumMod val="85000"/>
                    <a:lumOff val="15000"/>
                  </a:schemeClr>
                </a:solidFill>
                <a:latin typeface="+mn-ea"/>
                <a:cs typeface="+mn-ea"/>
                <a:sym typeface="+mn-ea"/>
              </a:rPr>
              <a:t>基层就业的形式多样，既包括单位就业，也包括自主创业、自谋职业等多种方式。</a:t>
            </a:r>
            <a:endParaRPr lang="zh-CN" altLang="en-US" sz="1600" dirty="0">
              <a:solidFill>
                <a:schemeClr val="tx1">
                  <a:lumMod val="85000"/>
                  <a:lumOff val="15000"/>
                </a:schemeClr>
              </a:solidFill>
              <a:latin typeface="+mn-ea"/>
              <a:cs typeface="+mn-ea"/>
              <a:sym typeface="+mn-ea"/>
            </a:endParaRPr>
          </a:p>
        </p:txBody>
      </p:sp>
      <p:sp>
        <p:nvSpPr>
          <p:cNvPr id="52" name="矩形 51"/>
          <p:cNvSpPr/>
          <p:nvPr>
            <p:custDataLst>
              <p:tags r:id="rId18"/>
            </p:custDataLst>
          </p:nvPr>
        </p:nvSpPr>
        <p:spPr>
          <a:xfrm>
            <a:off x="2646161" y="4432479"/>
            <a:ext cx="3095456" cy="378794"/>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5"/>
                </a:solidFill>
                <a:latin typeface="+mn-ea"/>
                <a:cs typeface="+mn-ea"/>
              </a:rPr>
              <a:t>基层就业的形式</a:t>
            </a:r>
            <a:endParaRPr lang="zh-CN" altLang="en-US" b="1">
              <a:solidFill>
                <a:schemeClr val="accent5"/>
              </a:solidFill>
              <a:latin typeface="+mn-ea"/>
              <a:cs typeface="+mn-ea"/>
            </a:endParaRPr>
          </a:p>
        </p:txBody>
      </p:sp>
      <p:cxnSp>
        <p:nvCxnSpPr>
          <p:cNvPr id="53" name="直接连接符 52"/>
          <p:cNvCxnSpPr/>
          <p:nvPr>
            <p:custDataLst>
              <p:tags r:id="rId19"/>
            </p:custDataLst>
          </p:nvPr>
        </p:nvCxnSpPr>
        <p:spPr>
          <a:xfrm>
            <a:off x="2653263" y="4911890"/>
            <a:ext cx="294157" cy="0"/>
          </a:xfrm>
          <a:prstGeom prst="line">
            <a:avLst/>
          </a:prstGeom>
          <a:ln w="44450" cap="rnd">
            <a:gradFill>
              <a:gsLst>
                <a:gs pos="0">
                  <a:schemeClr val="accent5">
                    <a:alpha val="100000"/>
                  </a:schemeClr>
                </a:gs>
                <a:gs pos="100000">
                  <a:schemeClr val="accent5">
                    <a:alpha val="26000"/>
                  </a:schemeClr>
                </a:gs>
              </a:gsLst>
              <a:lin ang="0"/>
              <a:tileRect/>
            </a:gradFill>
            <a:round/>
          </a:ln>
          <a:effectLst>
            <a:outerShdw blurRad="50800" dist="25400" dir="5400000" algn="t" rotWithShape="0">
              <a:schemeClr val="accent5">
                <a:lumMod val="75000"/>
                <a:alpha val="20000"/>
              </a:schemeClr>
            </a:outerShdw>
          </a:effectLst>
        </p:spPr>
        <p:style>
          <a:lnRef idx="2">
            <a:schemeClr val="accent1"/>
          </a:lnRef>
          <a:fillRef idx="0">
            <a:srgbClr val="FFFFFF"/>
          </a:fillRef>
          <a:effectRef idx="0">
            <a:srgbClr val="FFFFFF"/>
          </a:effectRef>
          <a:fontRef idx="minor">
            <a:schemeClr val="tx1"/>
          </a:fontRef>
        </p:style>
      </p:cxnSp>
      <p:sp>
        <p:nvSpPr>
          <p:cNvPr id="54" name="圆角矩形 53"/>
          <p:cNvSpPr/>
          <p:nvPr>
            <p:custDataLst>
              <p:tags r:id="rId20"/>
            </p:custDataLst>
          </p:nvPr>
        </p:nvSpPr>
        <p:spPr>
          <a:xfrm>
            <a:off x="6214517" y="4283921"/>
            <a:ext cx="4903013" cy="2011750"/>
          </a:xfrm>
          <a:prstGeom prst="roundRect">
            <a:avLst>
              <a:gd name="adj" fmla="val 8702"/>
            </a:avLst>
          </a:prstGeom>
          <a:gradFill>
            <a:gsLst>
              <a:gs pos="0">
                <a:schemeClr val="accent6">
                  <a:lumMod val="60000"/>
                  <a:lumOff val="40000"/>
                  <a:alpha val="0"/>
                </a:schemeClr>
              </a:gs>
              <a:gs pos="65000">
                <a:schemeClr val="accent6">
                  <a:lumMod val="60000"/>
                  <a:lumOff val="40000"/>
                  <a:alpha val="20000"/>
                </a:schemeClr>
              </a:gs>
            </a:gsLst>
            <a:lin ang="10800000" scaled="0"/>
          </a:gradFill>
          <a:ln>
            <a:noFill/>
          </a:ln>
          <a:effectLst>
            <a:outerShdw blurRad="215900" dist="38100" dir="5400000" algn="t" rotWithShape="0">
              <a:schemeClr val="accent6">
                <a:alpha val="10000"/>
              </a:schemeClr>
            </a:outerShd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56" name="图片 55" descr="商业网络的概念。"/>
          <p:cNvPicPr>
            <a:picLocks noChangeAspect="1"/>
          </p:cNvPicPr>
          <p:nvPr>
            <p:custDataLst>
              <p:tags r:id="rId21"/>
            </p:custDataLst>
          </p:nvPr>
        </p:nvPicPr>
        <p:blipFill rotWithShape="1">
          <a:blip r:embed="rId22"/>
          <a:srcRect l="35401" r="35401"/>
          <a:stretch>
            <a:fillRect/>
          </a:stretch>
        </p:blipFill>
        <p:spPr>
          <a:xfrm>
            <a:off x="6215701" y="4283921"/>
            <a:ext cx="1283756" cy="2011750"/>
          </a:xfrm>
          <a:prstGeom prst="roundRect">
            <a:avLst>
              <a:gd name="adj" fmla="val 11894"/>
            </a:avLst>
          </a:prstGeom>
          <a:solidFill>
            <a:schemeClr val="accent6"/>
          </a:solidFill>
          <a:ln w="9525" cap="flat" cmpd="sng" algn="ctr">
            <a:solidFill>
              <a:schemeClr val="accent6">
                <a:alpha val="20000"/>
              </a:schemeClr>
            </a:solidFill>
            <a:prstDash val="solid"/>
            <a:round/>
            <a:headEnd type="none" w="med" len="med"/>
            <a:tailEnd type="none" w="med" len="med"/>
          </a:ln>
          <a:effectLst>
            <a:outerShdw blurRad="50800" dist="38100" dir="2700000" algn="tl" rotWithShape="0">
              <a:schemeClr val="accent6">
                <a:lumMod val="75000"/>
                <a:alpha val="12000"/>
              </a:schemeClr>
            </a:outerShdw>
          </a:effectLst>
        </p:spPr>
      </p:pic>
      <p:sp>
        <p:nvSpPr>
          <p:cNvPr id="57" name="正文"/>
          <p:cNvSpPr txBox="1"/>
          <p:nvPr>
            <p:custDataLst>
              <p:tags r:id="rId23"/>
            </p:custDataLst>
          </p:nvPr>
        </p:nvSpPr>
        <p:spPr>
          <a:xfrm>
            <a:off x="7804860" y="5012507"/>
            <a:ext cx="3096048" cy="1148389"/>
          </a:xfrm>
          <a:prstGeom prst="rect">
            <a:avLst/>
          </a:prstGeom>
          <a:noFill/>
        </p:spPr>
        <p:txBody>
          <a:bodyPr wrap="square" lIns="0" tIns="0" rIns="0" bIns="0" rtlCol="0" anchor="t" anchorCtr="0">
            <a:noAutofit/>
          </a:bodyPr>
          <a:p>
            <a:pPr indent="0" algn="l" fontAlgn="auto">
              <a:lnSpc>
                <a:spcPct val="130000"/>
              </a:lnSpc>
            </a:pPr>
            <a:r>
              <a:rPr lang="zh-CN" altLang="en-US" sz="1600" dirty="0">
                <a:solidFill>
                  <a:schemeClr val="tx1">
                    <a:lumMod val="85000"/>
                    <a:lumOff val="15000"/>
                  </a:schemeClr>
                </a:solidFill>
                <a:latin typeface="+mn-ea"/>
                <a:cs typeface="+mn-ea"/>
                <a:sym typeface="+mn-ea"/>
              </a:rPr>
              <a:t>近年来，国家出台了一系列优惠政策，旨在鼓励高校毕业生积极参与基层就业，如社会主义新农村建设、城市社区建设等。</a:t>
            </a:r>
            <a:endParaRPr lang="zh-CN" altLang="en-US" sz="1600" dirty="0">
              <a:solidFill>
                <a:schemeClr val="tx1">
                  <a:lumMod val="85000"/>
                  <a:lumOff val="15000"/>
                </a:schemeClr>
              </a:solidFill>
              <a:latin typeface="+mn-ea"/>
              <a:cs typeface="+mn-ea"/>
              <a:sym typeface="+mn-ea"/>
            </a:endParaRPr>
          </a:p>
        </p:txBody>
      </p:sp>
      <p:sp>
        <p:nvSpPr>
          <p:cNvPr id="58" name="矩形 57"/>
          <p:cNvSpPr/>
          <p:nvPr>
            <p:custDataLst>
              <p:tags r:id="rId24"/>
            </p:custDataLst>
          </p:nvPr>
        </p:nvSpPr>
        <p:spPr>
          <a:xfrm>
            <a:off x="7804860" y="4432479"/>
            <a:ext cx="3095456" cy="378794"/>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6"/>
                </a:solidFill>
                <a:latin typeface="+mn-ea"/>
                <a:cs typeface="+mn-ea"/>
              </a:rPr>
              <a:t>国家对基层就业的优惠政策</a:t>
            </a:r>
            <a:endParaRPr lang="zh-CN" altLang="en-US" b="1">
              <a:solidFill>
                <a:schemeClr val="accent6"/>
              </a:solidFill>
              <a:latin typeface="+mn-ea"/>
              <a:cs typeface="+mn-ea"/>
            </a:endParaRPr>
          </a:p>
        </p:txBody>
      </p:sp>
      <p:cxnSp>
        <p:nvCxnSpPr>
          <p:cNvPr id="59" name="直接连接符 58"/>
          <p:cNvCxnSpPr/>
          <p:nvPr>
            <p:custDataLst>
              <p:tags r:id="rId25"/>
            </p:custDataLst>
          </p:nvPr>
        </p:nvCxnSpPr>
        <p:spPr>
          <a:xfrm>
            <a:off x="7811962" y="4911890"/>
            <a:ext cx="294157" cy="0"/>
          </a:xfrm>
          <a:prstGeom prst="line">
            <a:avLst/>
          </a:prstGeom>
          <a:ln w="44450" cap="rnd">
            <a:gradFill>
              <a:gsLst>
                <a:gs pos="0">
                  <a:schemeClr val="accent6">
                    <a:alpha val="100000"/>
                  </a:schemeClr>
                </a:gs>
                <a:gs pos="100000">
                  <a:schemeClr val="accent6">
                    <a:alpha val="26000"/>
                  </a:schemeClr>
                </a:gs>
              </a:gsLst>
              <a:lin ang="0"/>
              <a:tileRect/>
            </a:gradFill>
            <a:round/>
          </a:ln>
          <a:effectLst>
            <a:outerShdw blurRad="50800" dist="25400" dir="5400000" algn="t" rotWithShape="0">
              <a:schemeClr val="accent6">
                <a:lumMod val="75000"/>
                <a:alpha val="20000"/>
              </a:schemeClr>
            </a:outerShdw>
          </a:effectLst>
        </p:spPr>
        <p:style>
          <a:lnRef idx="2">
            <a:schemeClr val="accent1"/>
          </a:lnRef>
          <a:fillRef idx="0">
            <a:srgbClr val="FFFFFF"/>
          </a:fillRef>
          <a:effectRef idx="0">
            <a:srgbClr val="FFFFFF"/>
          </a:effectRef>
          <a:fontRef idx="minor">
            <a:schemeClr val="tx1"/>
          </a:fontRef>
        </p:style>
      </p:cxnSp>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5654040" y="2653030"/>
            <a:ext cx="5805170" cy="1161415"/>
          </a:xfrm>
        </p:spPr>
        <p:txBody>
          <a:bodyPr>
            <a:noAutofit/>
          </a:bodyPr>
          <a:p>
            <a:pPr marL="0" indent="0" algn="l">
              <a:lnSpc>
                <a:spcPct val="100000"/>
              </a:lnSpc>
              <a:spcBef>
                <a:spcPts val="0"/>
              </a:spcBef>
              <a:spcAft>
                <a:spcPts val="0"/>
              </a:spcAft>
              <a:buSzPct val="100000"/>
              <a:buNone/>
            </a:pPr>
            <a:r>
              <a:rPr lang="zh-CN" altLang="en-US">
                <a:solidFill>
                  <a:schemeClr val="accent1">
                    <a:lumMod val="50000"/>
                  </a:schemeClr>
                </a:solidFill>
              </a:rPr>
              <a:t>第六章　</a:t>
            </a:r>
            <a:br>
              <a:rPr lang="zh-CN" altLang="en-US">
                <a:solidFill>
                  <a:schemeClr val="accent1">
                    <a:lumMod val="50000"/>
                  </a:schemeClr>
                </a:solidFill>
              </a:rPr>
            </a:br>
            <a:r>
              <a:rPr lang="zh-CN" altLang="en-US">
                <a:solidFill>
                  <a:schemeClr val="accent1">
                    <a:lumMod val="50000"/>
                  </a:schemeClr>
                </a:solidFill>
              </a:rPr>
              <a:t>就业形势与政策</a:t>
            </a:r>
            <a:endParaRPr lang="zh-CN" altLang="en-US">
              <a:solidFill>
                <a:schemeClr val="accent1">
                  <a:lumMod val="50000"/>
                </a:schemeClr>
              </a:solidFill>
            </a:endParaRPr>
          </a:p>
        </p:txBody>
      </p:sp>
      <p:sp>
        <p:nvSpPr>
          <p:cNvPr id="3" name="文本框 2"/>
          <p:cNvSpPr txBox="1"/>
          <p:nvPr/>
        </p:nvSpPr>
        <p:spPr>
          <a:xfrm>
            <a:off x="1342390" y="421640"/>
            <a:ext cx="4636770" cy="521970"/>
          </a:xfrm>
          <a:prstGeom prst="rect">
            <a:avLst/>
          </a:prstGeom>
          <a:noFill/>
        </p:spPr>
        <p:txBody>
          <a:bodyPr wrap="square" rtlCol="0">
            <a:spAutoFit/>
          </a:bodyPr>
          <a:p>
            <a:r>
              <a:rPr lang="zh-CN" altLang="en-US" sz="2800" b="1">
                <a:solidFill>
                  <a:schemeClr val="accent2">
                    <a:lumMod val="50000"/>
                  </a:schemeClr>
                </a:solidFill>
              </a:rPr>
              <a:t>第二部分　就业指导</a:t>
            </a:r>
            <a:endParaRPr lang="zh-CN" altLang="en-US" sz="2800" b="1">
              <a:solidFill>
                <a:schemeClr val="accent2">
                  <a:lumMod val="50000"/>
                </a:schemeClr>
              </a:solidFill>
            </a:endParaRPr>
          </a:p>
        </p:txBody>
      </p:sp>
    </p:spTree>
    <p:custDataLst>
      <p:tags r:id="rId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881972" y="25654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（二）国家鼓励毕业生到基层就业的主要优惠政策包括哪些</a:t>
            </a:r>
            <a:endParaRPr lang="zh-CN" altLang="en-US" sz="2800">
              <a:solidFill>
                <a:schemeClr val="accent1">
                  <a:lumMod val="50000"/>
                </a:schemeClr>
              </a:solidFill>
            </a:endParaRPr>
          </a:p>
        </p:txBody>
      </p:sp>
      <p:sp>
        <p:nvSpPr>
          <p:cNvPr id="24" name="任意多边形 3"/>
          <p:cNvSpPr/>
          <p:nvPr>
            <p:custDataLst>
              <p:tags r:id="rId2"/>
            </p:custDataLst>
          </p:nvPr>
        </p:nvSpPr>
        <p:spPr>
          <a:xfrm flipH="1">
            <a:off x="7145020" y="2788920"/>
            <a:ext cx="4999355" cy="1508760"/>
          </a:xfrm>
          <a:custGeom>
            <a:avLst/>
            <a:gdLst/>
            <a:ahLst/>
            <a:cxnLst/>
            <a:rect l="l" t="t" r="r" b="b"/>
            <a:pathLst>
              <a:path w="3931920" h="1508760">
                <a:moveTo>
                  <a:pt x="3931920" y="0"/>
                </a:moveTo>
                <a:lnTo>
                  <a:pt x="0" y="0"/>
                </a:lnTo>
                <a:lnTo>
                  <a:pt x="0" y="1508760"/>
                </a:lnTo>
                <a:lnTo>
                  <a:pt x="3931920" y="1508760"/>
                </a:lnTo>
                <a:cubicBezTo>
                  <a:pt x="3803904" y="1280160"/>
                  <a:pt x="3730752" y="1024128"/>
                  <a:pt x="3730752" y="749808"/>
                </a:cubicBezTo>
                <a:cubicBezTo>
                  <a:pt x="3730752" y="475488"/>
                  <a:pt x="3803904" y="219456"/>
                  <a:pt x="3931920" y="0"/>
                </a:cubicBezTo>
              </a:path>
            </a:pathLst>
          </a:custGeom>
          <a:gradFill>
            <a:gsLst>
              <a:gs pos="0">
                <a:schemeClr val="accent2">
                  <a:alpha val="10000"/>
                </a:schemeClr>
              </a:gs>
              <a:gs pos="100000">
                <a:schemeClr val="lt1">
                  <a:alpha val="0"/>
                </a:schemeClr>
              </a:gs>
            </a:gsLst>
            <a:lin ang="10800000" scaled="0"/>
          </a:gradFill>
          <a:ln w="12700">
            <a:gradFill>
              <a:gsLst>
                <a:gs pos="0">
                  <a:schemeClr val="bg1">
                    <a:alpha val="0"/>
                  </a:schemeClr>
                </a:gs>
                <a:gs pos="100000">
                  <a:schemeClr val="accent2">
                    <a:alpha val="50000"/>
                  </a:schemeClr>
                </a:gs>
              </a:gsLst>
              <a:lin ang="0" scaled="1"/>
            </a:grad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1080135" rIns="90170" anchor="ctr" anchorCtr="1">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落实完善见习补贴政策，对见习期满留用率达到</a:t>
            </a:r>
            <a:r>
              <a:rPr lang="en-US" altLang="zh-CN" sz="1600">
                <a:solidFill>
                  <a:schemeClr val="tx1">
                    <a:lumMod val="85000"/>
                    <a:lumOff val="15000"/>
                  </a:schemeClr>
                </a:solidFill>
                <a:latin typeface="+mn-ea"/>
                <a:cs typeface="+mn-ea"/>
                <a:sym typeface="+mn-ea"/>
              </a:rPr>
              <a:t> 50% </a:t>
            </a:r>
            <a:r>
              <a:rPr lang="zh-CN" altLang="en-US" sz="1600">
                <a:solidFill>
                  <a:schemeClr val="tx1">
                    <a:lumMod val="85000"/>
                    <a:lumOff val="15000"/>
                  </a:schemeClr>
                </a:solidFill>
                <a:latin typeface="+mn-ea"/>
                <a:cs typeface="+mn-ea"/>
                <a:sym typeface="+mn-ea"/>
              </a:rPr>
              <a:t>以上的见习单位，适当提高见习补贴标准。</a:t>
            </a:r>
            <a:endParaRPr lang="en-US" altLang="zh-CN" sz="1600">
              <a:solidFill>
                <a:schemeClr val="tx1">
                  <a:lumMod val="85000"/>
                  <a:lumOff val="15000"/>
                </a:schemeClr>
              </a:solidFill>
              <a:latin typeface="+mn-ea"/>
              <a:cs typeface="+mn-ea"/>
              <a:sym typeface="+mn-ea"/>
            </a:endParaRPr>
          </a:p>
        </p:txBody>
      </p:sp>
      <p:sp>
        <p:nvSpPr>
          <p:cNvPr id="2" name="任意多边形 2"/>
          <p:cNvSpPr/>
          <p:nvPr>
            <p:custDataLst>
              <p:tags r:id="rId3"/>
            </p:custDataLst>
          </p:nvPr>
        </p:nvSpPr>
        <p:spPr>
          <a:xfrm flipH="1">
            <a:off x="6123305" y="4407535"/>
            <a:ext cx="5645785" cy="2009775"/>
          </a:xfrm>
          <a:custGeom>
            <a:avLst/>
            <a:gdLst/>
            <a:ahLst/>
            <a:cxnLst/>
            <a:rect l="l" t="t" r="r" b="b"/>
            <a:pathLst>
              <a:path w="4956048" h="1508760">
                <a:moveTo>
                  <a:pt x="4005072" y="0"/>
                </a:moveTo>
                <a:lnTo>
                  <a:pt x="0" y="0"/>
                </a:lnTo>
                <a:lnTo>
                  <a:pt x="0" y="1508760"/>
                </a:lnTo>
                <a:lnTo>
                  <a:pt x="4224528" y="1508760"/>
                </a:lnTo>
                <a:cubicBezTo>
                  <a:pt x="4626864" y="1508760"/>
                  <a:pt x="4956048" y="1179576"/>
                  <a:pt x="4956048" y="768096"/>
                </a:cubicBezTo>
                <a:lnTo>
                  <a:pt x="4956048" y="630936"/>
                </a:lnTo>
                <a:cubicBezTo>
                  <a:pt x="4562856" y="548640"/>
                  <a:pt x="4224528" y="320040"/>
                  <a:pt x="4005072" y="0"/>
                </a:cubicBezTo>
              </a:path>
            </a:pathLst>
          </a:custGeom>
          <a:gradFill>
            <a:gsLst>
              <a:gs pos="0">
                <a:schemeClr val="accent2">
                  <a:alpha val="10000"/>
                </a:schemeClr>
              </a:gs>
              <a:gs pos="100000">
                <a:schemeClr val="lt1">
                  <a:alpha val="0"/>
                </a:schemeClr>
              </a:gs>
            </a:gsLst>
            <a:lin ang="10800000" scaled="0"/>
          </a:gradFill>
          <a:ln w="12700">
            <a:gradFill>
              <a:gsLst>
                <a:gs pos="0">
                  <a:schemeClr val="bg1">
                    <a:alpha val="0"/>
                  </a:schemeClr>
                </a:gs>
                <a:gs pos="100000">
                  <a:schemeClr val="accent2">
                    <a:alpha val="50000"/>
                  </a:schemeClr>
                </a:gs>
              </a:gsLst>
              <a:lin ang="0" scaled="1"/>
            </a:grad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1332230" rIns="90170" anchor="ctr" anchorCtr="1">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艰苦边远地区基层机关招录高校毕业生时可适当放宽学历、专业等条件，降低开考比例，可设置一定数量的面向具有本市、县户籍或在本市、县长期生活的高校毕业生的职位。</a:t>
            </a:r>
            <a:endParaRPr lang="zh-CN" altLang="en-US" sz="1600">
              <a:solidFill>
                <a:schemeClr val="tx1">
                  <a:lumMod val="85000"/>
                  <a:lumOff val="15000"/>
                </a:schemeClr>
              </a:solidFill>
              <a:latin typeface="+mn-ea"/>
              <a:cs typeface="+mn-ea"/>
              <a:sym typeface="+mn-ea"/>
            </a:endParaRPr>
          </a:p>
        </p:txBody>
      </p:sp>
      <p:sp>
        <p:nvSpPr>
          <p:cNvPr id="20" name="任意多边形 4"/>
          <p:cNvSpPr/>
          <p:nvPr>
            <p:custDataLst>
              <p:tags r:id="rId4"/>
            </p:custDataLst>
          </p:nvPr>
        </p:nvSpPr>
        <p:spPr>
          <a:xfrm flipH="1">
            <a:off x="6122670" y="878840"/>
            <a:ext cx="5822315" cy="1800860"/>
          </a:xfrm>
          <a:custGeom>
            <a:avLst/>
            <a:gdLst/>
            <a:ahLst/>
            <a:cxnLst/>
            <a:rect l="l" t="t" r="r" b="b"/>
            <a:pathLst>
              <a:path w="4956048" h="1508760">
                <a:moveTo>
                  <a:pt x="4224528" y="0"/>
                </a:moveTo>
                <a:cubicBezTo>
                  <a:pt x="4626864" y="0"/>
                  <a:pt x="4956048" y="329184"/>
                  <a:pt x="4956048" y="731520"/>
                </a:cubicBezTo>
                <a:lnTo>
                  <a:pt x="4956048" y="859536"/>
                </a:lnTo>
                <a:cubicBezTo>
                  <a:pt x="4553712" y="941832"/>
                  <a:pt x="4215384" y="1179576"/>
                  <a:pt x="3995928" y="1508760"/>
                </a:cubicBezTo>
                <a:lnTo>
                  <a:pt x="0" y="1508760"/>
                </a:lnTo>
                <a:lnTo>
                  <a:pt x="0" y="0"/>
                </a:lnTo>
                <a:lnTo>
                  <a:pt x="4224528" y="0"/>
                </a:lnTo>
              </a:path>
            </a:pathLst>
          </a:custGeom>
          <a:gradFill>
            <a:gsLst>
              <a:gs pos="0">
                <a:schemeClr val="accent2">
                  <a:alpha val="10000"/>
                </a:schemeClr>
              </a:gs>
              <a:gs pos="100000">
                <a:schemeClr val="lt1">
                  <a:alpha val="0"/>
                </a:schemeClr>
              </a:gs>
            </a:gsLst>
            <a:lin ang="10800000" scaled="0"/>
          </a:gradFill>
          <a:ln w="12700">
            <a:gradFill>
              <a:gsLst>
                <a:gs pos="0">
                  <a:schemeClr val="bg1">
                    <a:alpha val="0"/>
                  </a:schemeClr>
                </a:gs>
                <a:gs pos="100000">
                  <a:schemeClr val="accent2">
                    <a:alpha val="50000"/>
                  </a:schemeClr>
                </a:gs>
              </a:gsLst>
              <a:lin ang="0" scaled="1"/>
            </a:grad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1332230" rIns="90170" anchor="ctr" anchorCtr="1">
            <a:noAutofit/>
          </a:bodyPr>
          <a:p>
            <a:pPr algn="l">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对高校毕业生到中西部地区、艰苦边远地区和老工业基地县以下基层单位就业、履行一定服务期限的，按规定给予学费补偿和国家助学贷款代偿。</a:t>
            </a:r>
            <a:endParaRPr lang="zh-CN" altLang="en-US" sz="1600" dirty="0">
              <a:solidFill>
                <a:schemeClr val="tx1">
                  <a:lumMod val="85000"/>
                  <a:lumOff val="15000"/>
                </a:schemeClr>
              </a:solidFill>
              <a:latin typeface="+mn-ea"/>
              <a:cs typeface="+mn-ea"/>
              <a:sym typeface="+mn-ea"/>
            </a:endParaRPr>
          </a:p>
        </p:txBody>
      </p:sp>
      <p:sp>
        <p:nvSpPr>
          <p:cNvPr id="61" name="任意多边形 2"/>
          <p:cNvSpPr/>
          <p:nvPr>
            <p:custDataLst>
              <p:tags r:id="rId5"/>
            </p:custDataLst>
          </p:nvPr>
        </p:nvSpPr>
        <p:spPr>
          <a:xfrm>
            <a:off x="268605" y="4366260"/>
            <a:ext cx="5172075" cy="2162175"/>
          </a:xfrm>
          <a:custGeom>
            <a:avLst/>
            <a:gdLst/>
            <a:ahLst/>
            <a:cxnLst/>
            <a:rect l="l" t="t" r="r" b="b"/>
            <a:pathLst>
              <a:path w="4956048" h="1508760">
                <a:moveTo>
                  <a:pt x="4005072" y="0"/>
                </a:moveTo>
                <a:lnTo>
                  <a:pt x="0" y="0"/>
                </a:lnTo>
                <a:lnTo>
                  <a:pt x="0" y="1508760"/>
                </a:lnTo>
                <a:lnTo>
                  <a:pt x="4224528" y="1508760"/>
                </a:lnTo>
                <a:cubicBezTo>
                  <a:pt x="4626864" y="1508760"/>
                  <a:pt x="4956048" y="1179576"/>
                  <a:pt x="4956048" y="768096"/>
                </a:cubicBezTo>
                <a:lnTo>
                  <a:pt x="4956048" y="630936"/>
                </a:lnTo>
                <a:cubicBezTo>
                  <a:pt x="4562856" y="548640"/>
                  <a:pt x="4224528" y="320040"/>
                  <a:pt x="4005072" y="0"/>
                </a:cubicBezTo>
              </a:path>
            </a:pathLst>
          </a:custGeom>
          <a:gradFill>
            <a:gsLst>
              <a:gs pos="0">
                <a:schemeClr val="accent1">
                  <a:alpha val="10000"/>
                </a:schemeClr>
              </a:gs>
              <a:gs pos="100000">
                <a:schemeClr val="lt1">
                  <a:alpha val="0"/>
                </a:schemeClr>
              </a:gs>
            </a:gsLst>
            <a:lin ang="10800000" scaled="0"/>
          </a:gradFill>
          <a:ln w="12700">
            <a:gradFill>
              <a:gsLst>
                <a:gs pos="0">
                  <a:schemeClr val="bg1">
                    <a:alpha val="0"/>
                  </a:schemeClr>
                </a:gs>
                <a:gs pos="100000">
                  <a:schemeClr val="accent1">
                    <a:alpha val="50000"/>
                  </a:schemeClr>
                </a:gs>
              </a:gsLst>
              <a:lin ang="0" scaled="1"/>
            </a:grad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90170" rIns="1332230" anchor="ctr" anchorCtr="1">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将求职补贴调整为求职创业补贴，对象范围扩展到已获得国家助学贷款的在毕业年度内（指毕业所在自然年，即</a:t>
            </a:r>
            <a:r>
              <a:rPr lang="en-US" altLang="zh-CN" sz="1600">
                <a:solidFill>
                  <a:schemeClr val="tx1">
                    <a:lumMod val="85000"/>
                    <a:lumOff val="15000"/>
                  </a:schemeClr>
                </a:solidFill>
                <a:latin typeface="+mn-ea"/>
                <a:cs typeface="+mn-ea"/>
                <a:sym typeface="+mn-ea"/>
              </a:rPr>
              <a:t> 1 </a:t>
            </a:r>
            <a:r>
              <a:rPr lang="zh-CN" altLang="en-US" sz="1600">
                <a:solidFill>
                  <a:schemeClr val="tx1">
                    <a:lumMod val="85000"/>
                    <a:lumOff val="15000"/>
                  </a:schemeClr>
                </a:solidFill>
                <a:latin typeface="+mn-ea"/>
                <a:cs typeface="+mn-ea"/>
                <a:sym typeface="+mn-ea"/>
              </a:rPr>
              <a:t>月</a:t>
            </a:r>
            <a:r>
              <a:rPr lang="en-US" altLang="zh-CN" sz="1600">
                <a:solidFill>
                  <a:schemeClr val="tx1">
                    <a:lumMod val="85000"/>
                    <a:lumOff val="15000"/>
                  </a:schemeClr>
                </a:solidFill>
                <a:latin typeface="+mn-ea"/>
                <a:cs typeface="+mn-ea"/>
                <a:sym typeface="+mn-ea"/>
              </a:rPr>
              <a:t> 1 </a:t>
            </a:r>
            <a:r>
              <a:rPr lang="zh-CN" altLang="en-US" sz="1600">
                <a:solidFill>
                  <a:schemeClr val="tx1">
                    <a:lumMod val="85000"/>
                    <a:lumOff val="15000"/>
                  </a:schemeClr>
                </a:solidFill>
                <a:latin typeface="+mn-ea"/>
                <a:cs typeface="+mn-ea"/>
                <a:sym typeface="+mn-ea"/>
              </a:rPr>
              <a:t>日至</a:t>
            </a:r>
            <a:r>
              <a:rPr lang="en-US" altLang="zh-CN" sz="1600">
                <a:solidFill>
                  <a:schemeClr val="tx1">
                    <a:lumMod val="85000"/>
                    <a:lumOff val="15000"/>
                  </a:schemeClr>
                </a:solidFill>
                <a:latin typeface="+mn-ea"/>
                <a:cs typeface="+mn-ea"/>
                <a:sym typeface="+mn-ea"/>
              </a:rPr>
              <a:t> 12 </a:t>
            </a:r>
            <a:r>
              <a:rPr lang="zh-CN" altLang="en-US" sz="1600">
                <a:solidFill>
                  <a:schemeClr val="tx1">
                    <a:lumMod val="85000"/>
                    <a:lumOff val="15000"/>
                  </a:schemeClr>
                </a:solidFill>
                <a:latin typeface="+mn-ea"/>
                <a:cs typeface="+mn-ea"/>
                <a:sym typeface="+mn-ea"/>
              </a:rPr>
              <a:t>月</a:t>
            </a:r>
            <a:r>
              <a:rPr lang="en-US" altLang="zh-CN" sz="1600">
                <a:solidFill>
                  <a:schemeClr val="tx1">
                    <a:lumMod val="85000"/>
                    <a:lumOff val="15000"/>
                  </a:schemeClr>
                </a:solidFill>
                <a:latin typeface="+mn-ea"/>
                <a:cs typeface="+mn-ea"/>
                <a:sym typeface="+mn-ea"/>
              </a:rPr>
              <a:t> 31 </a:t>
            </a:r>
            <a:r>
              <a:rPr lang="zh-CN" altLang="en-US" sz="1600">
                <a:solidFill>
                  <a:schemeClr val="tx1">
                    <a:lumMod val="85000"/>
                    <a:lumOff val="15000"/>
                  </a:schemeClr>
                </a:solidFill>
                <a:latin typeface="+mn-ea"/>
                <a:cs typeface="+mn-ea"/>
                <a:sym typeface="+mn-ea"/>
              </a:rPr>
              <a:t>日）的高校毕业生，以及贫困残疾人家庭、建档立卡贫困家庭高校毕业生和特困人员中的高校毕业生。</a:t>
            </a:r>
            <a:endParaRPr lang="zh-CN" altLang="en-US" sz="1600">
              <a:solidFill>
                <a:schemeClr val="tx1">
                  <a:lumMod val="85000"/>
                  <a:lumOff val="15000"/>
                </a:schemeClr>
              </a:solidFill>
              <a:latin typeface="+mn-ea"/>
              <a:cs typeface="+mn-ea"/>
              <a:sym typeface="+mn-ea"/>
            </a:endParaRPr>
          </a:p>
        </p:txBody>
      </p:sp>
      <p:sp>
        <p:nvSpPr>
          <p:cNvPr id="5" name="任意多边形 3"/>
          <p:cNvSpPr/>
          <p:nvPr>
            <p:custDataLst>
              <p:tags r:id="rId6"/>
            </p:custDataLst>
          </p:nvPr>
        </p:nvSpPr>
        <p:spPr>
          <a:xfrm>
            <a:off x="338455" y="2768600"/>
            <a:ext cx="4288155" cy="1508760"/>
          </a:xfrm>
          <a:custGeom>
            <a:avLst/>
            <a:gdLst/>
            <a:ahLst/>
            <a:cxnLst/>
            <a:rect l="l" t="t" r="r" b="b"/>
            <a:pathLst>
              <a:path w="3931920" h="1508760">
                <a:moveTo>
                  <a:pt x="3931920" y="0"/>
                </a:moveTo>
                <a:lnTo>
                  <a:pt x="0" y="0"/>
                </a:lnTo>
                <a:lnTo>
                  <a:pt x="0" y="1508760"/>
                </a:lnTo>
                <a:lnTo>
                  <a:pt x="3931920" y="1508760"/>
                </a:lnTo>
                <a:cubicBezTo>
                  <a:pt x="3803904" y="1280160"/>
                  <a:pt x="3730752" y="1024128"/>
                  <a:pt x="3730752" y="749808"/>
                </a:cubicBezTo>
                <a:cubicBezTo>
                  <a:pt x="3730752" y="475488"/>
                  <a:pt x="3803904" y="219456"/>
                  <a:pt x="3931920" y="0"/>
                </a:cubicBezTo>
              </a:path>
            </a:pathLst>
          </a:custGeom>
          <a:gradFill>
            <a:gsLst>
              <a:gs pos="0">
                <a:schemeClr val="accent1">
                  <a:alpha val="10000"/>
                </a:schemeClr>
              </a:gs>
              <a:gs pos="100000">
                <a:schemeClr val="lt1">
                  <a:alpha val="0"/>
                </a:schemeClr>
              </a:gs>
            </a:gsLst>
            <a:lin ang="10800000" scaled="0"/>
          </a:gradFill>
          <a:ln w="12700">
            <a:gradFill>
              <a:gsLst>
                <a:gs pos="0">
                  <a:schemeClr val="bg1">
                    <a:alpha val="0"/>
                  </a:schemeClr>
                </a:gs>
                <a:gs pos="100000">
                  <a:schemeClr val="accent1">
                    <a:alpha val="50000"/>
                  </a:schemeClr>
                </a:gs>
              </a:gsLst>
              <a:lin ang="0" scaled="1"/>
            </a:grad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rIns="1080135" anchor="ctr" anchorCtr="1">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推进政府的服务购买工作，在基层特别是街道（乡镇）、社区（村）购买一批公共管理和社会服务岗位，优先用于吸纳高校毕业生就业。</a:t>
            </a:r>
            <a:endParaRPr lang="zh-CN" altLang="en-US" sz="1600">
              <a:solidFill>
                <a:schemeClr val="tx1">
                  <a:lumMod val="85000"/>
                  <a:lumOff val="15000"/>
                </a:schemeClr>
              </a:solidFill>
              <a:latin typeface="+mn-ea"/>
              <a:cs typeface="+mn-ea"/>
              <a:sym typeface="+mn-ea"/>
            </a:endParaRPr>
          </a:p>
        </p:txBody>
      </p:sp>
      <p:sp>
        <p:nvSpPr>
          <p:cNvPr id="6" name="任意多边形 4"/>
          <p:cNvSpPr/>
          <p:nvPr>
            <p:custDataLst>
              <p:tags r:id="rId7"/>
            </p:custDataLst>
          </p:nvPr>
        </p:nvSpPr>
        <p:spPr>
          <a:xfrm>
            <a:off x="481965" y="920750"/>
            <a:ext cx="5028565" cy="1758950"/>
          </a:xfrm>
          <a:custGeom>
            <a:avLst/>
            <a:gdLst/>
            <a:ahLst/>
            <a:cxnLst/>
            <a:rect l="l" t="t" r="r" b="b"/>
            <a:pathLst>
              <a:path w="4956048" h="1508760">
                <a:moveTo>
                  <a:pt x="4224528" y="0"/>
                </a:moveTo>
                <a:cubicBezTo>
                  <a:pt x="4626864" y="0"/>
                  <a:pt x="4956048" y="329184"/>
                  <a:pt x="4956048" y="731520"/>
                </a:cubicBezTo>
                <a:lnTo>
                  <a:pt x="4956048" y="859536"/>
                </a:lnTo>
                <a:cubicBezTo>
                  <a:pt x="4553712" y="941832"/>
                  <a:pt x="4215384" y="1179576"/>
                  <a:pt x="3995928" y="1508760"/>
                </a:cubicBezTo>
                <a:lnTo>
                  <a:pt x="0" y="1508760"/>
                </a:lnTo>
                <a:lnTo>
                  <a:pt x="0" y="0"/>
                </a:lnTo>
                <a:lnTo>
                  <a:pt x="4224528" y="0"/>
                </a:lnTo>
              </a:path>
            </a:pathLst>
          </a:custGeom>
          <a:gradFill>
            <a:gsLst>
              <a:gs pos="0">
                <a:schemeClr val="accent1">
                  <a:alpha val="10000"/>
                </a:schemeClr>
              </a:gs>
              <a:gs pos="100000">
                <a:schemeClr val="lt1">
                  <a:alpha val="0"/>
                </a:schemeClr>
              </a:gs>
            </a:gsLst>
            <a:lin ang="10800000" scaled="0"/>
          </a:gradFill>
          <a:ln w="12700">
            <a:gradFill>
              <a:gsLst>
                <a:gs pos="0">
                  <a:schemeClr val="bg1">
                    <a:alpha val="0"/>
                  </a:schemeClr>
                </a:gs>
                <a:gs pos="100000">
                  <a:schemeClr val="accent1">
                    <a:alpha val="50000"/>
                  </a:schemeClr>
                </a:gs>
              </a:gsLst>
              <a:lin ang="0" scaled="1"/>
            </a:gradFill>
          </a:ln>
          <a:effectLst/>
          <a:extLs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wrap="square" lIns="90170" rIns="1332230" anchor="ctr" anchorCtr="1">
            <a:noAutofit/>
          </a:bodyPr>
          <a:p>
            <a:pPr algn="l">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完善工资待遇进一步向基层倾斜的办法，健全高校毕业生到基层工作的服务保障机制，鼓励毕业生到乡镇特别是困难乡镇机关事业单位工作。</a:t>
            </a:r>
            <a:endParaRPr lang="zh-CN" altLang="en-US" sz="1600" dirty="0">
              <a:solidFill>
                <a:schemeClr val="tx1">
                  <a:lumMod val="85000"/>
                  <a:lumOff val="15000"/>
                </a:schemeClr>
              </a:solidFill>
              <a:latin typeface="+mn-ea"/>
              <a:cs typeface="+mn-ea"/>
              <a:sym typeface="+mn-ea"/>
            </a:endParaRPr>
          </a:p>
        </p:txBody>
      </p:sp>
      <p:sp>
        <p:nvSpPr>
          <p:cNvPr id="79" name="对象8"/>
          <p:cNvSpPr/>
          <p:nvPr>
            <p:custDataLst>
              <p:tags r:id="rId8"/>
            </p:custDataLst>
          </p:nvPr>
        </p:nvSpPr>
        <p:spPr>
          <a:xfrm>
            <a:off x="4394835" y="2121536"/>
            <a:ext cx="2843784" cy="2834640"/>
          </a:xfrm>
          <a:custGeom>
            <a:avLst/>
            <a:gdLst/>
            <a:ahLst/>
            <a:cxnLst/>
            <a:rect l="l" t="t" r="r" b="b"/>
            <a:pathLst>
              <a:path w="2843784" h="2834640">
                <a:moveTo>
                  <a:pt x="1417320" y="2834640"/>
                </a:moveTo>
                <a:cubicBezTo>
                  <a:pt x="2203704" y="2834640"/>
                  <a:pt x="2843784" y="2203704"/>
                  <a:pt x="2843784" y="1417320"/>
                </a:cubicBezTo>
                <a:cubicBezTo>
                  <a:pt x="2843784" y="630936"/>
                  <a:pt x="2203704" y="0"/>
                  <a:pt x="1417320" y="0"/>
                </a:cubicBezTo>
                <a:cubicBezTo>
                  <a:pt x="640080" y="0"/>
                  <a:pt x="0" y="630936"/>
                  <a:pt x="0" y="1417320"/>
                </a:cubicBezTo>
                <a:cubicBezTo>
                  <a:pt x="0" y="2203704"/>
                  <a:pt x="640080" y="2834640"/>
                  <a:pt x="1417320" y="2834640"/>
                </a:cubicBezTo>
                <a:moveTo>
                  <a:pt x="1417320" y="2459736"/>
                </a:moveTo>
                <a:cubicBezTo>
                  <a:pt x="1993392" y="2459736"/>
                  <a:pt x="2459736" y="1993392"/>
                  <a:pt x="2459736" y="1417320"/>
                </a:cubicBezTo>
                <a:cubicBezTo>
                  <a:pt x="2459736" y="841248"/>
                  <a:pt x="1993392" y="384048"/>
                  <a:pt x="1417320" y="384048"/>
                </a:cubicBezTo>
                <a:cubicBezTo>
                  <a:pt x="850392" y="384048"/>
                  <a:pt x="384048" y="841248"/>
                  <a:pt x="384048" y="1417320"/>
                </a:cubicBezTo>
                <a:cubicBezTo>
                  <a:pt x="384048" y="1993392"/>
                  <a:pt x="850392" y="2459736"/>
                  <a:pt x="1417320" y="2459736"/>
                </a:cubicBezTo>
              </a:path>
            </a:pathLst>
          </a:custGeom>
          <a:gradFill>
            <a:gsLst>
              <a:gs pos="0">
                <a:schemeClr val="accent1">
                  <a:alpha val="20000"/>
                </a:schemeClr>
              </a:gs>
              <a:gs pos="100000">
                <a:schemeClr val="accent1">
                  <a:alpha val="20000"/>
                </a:schemeClr>
              </a:gs>
            </a:gsLst>
            <a:lin ang="359368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p>
            <a:endParaRPr lang="zh-CN" altLang="en-US">
              <a:solidFill>
                <a:schemeClr val="lt1"/>
              </a:solidFill>
            </a:endParaRPr>
          </a:p>
        </p:txBody>
      </p:sp>
      <p:sp>
        <p:nvSpPr>
          <p:cNvPr id="80" name="对象9"/>
          <p:cNvSpPr/>
          <p:nvPr>
            <p:custDataLst>
              <p:tags r:id="rId9"/>
            </p:custDataLst>
          </p:nvPr>
        </p:nvSpPr>
        <p:spPr>
          <a:xfrm>
            <a:off x="4522470" y="2249805"/>
            <a:ext cx="2587752" cy="2587752"/>
          </a:xfrm>
          <a:custGeom>
            <a:avLst/>
            <a:gdLst/>
            <a:ahLst/>
            <a:cxnLst/>
            <a:rect l="l" t="t" r="r" b="b"/>
            <a:pathLst>
              <a:path w="2587752" h="2587752">
                <a:moveTo>
                  <a:pt x="1289304" y="2587752"/>
                </a:moveTo>
                <a:cubicBezTo>
                  <a:pt x="2011680" y="2587752"/>
                  <a:pt x="2587752" y="2002536"/>
                  <a:pt x="2587752" y="1289304"/>
                </a:cubicBezTo>
                <a:cubicBezTo>
                  <a:pt x="2587752" y="576072"/>
                  <a:pt x="2011680" y="0"/>
                  <a:pt x="1289304" y="0"/>
                </a:cubicBezTo>
                <a:cubicBezTo>
                  <a:pt x="576072" y="0"/>
                  <a:pt x="0" y="576072"/>
                  <a:pt x="0" y="1289304"/>
                </a:cubicBezTo>
                <a:cubicBezTo>
                  <a:pt x="0" y="2002536"/>
                  <a:pt x="576072" y="2587752"/>
                  <a:pt x="1289304" y="2587752"/>
                </a:cubicBezTo>
                <a:moveTo>
                  <a:pt x="1298448" y="2231136"/>
                </a:moveTo>
                <a:cubicBezTo>
                  <a:pt x="1819656" y="2231136"/>
                  <a:pt x="2240280" y="1810512"/>
                  <a:pt x="2240280" y="1289304"/>
                </a:cubicBezTo>
                <a:cubicBezTo>
                  <a:pt x="2240280" y="768096"/>
                  <a:pt x="1819656" y="347472"/>
                  <a:pt x="1298448" y="347472"/>
                </a:cubicBezTo>
                <a:cubicBezTo>
                  <a:pt x="777240" y="347472"/>
                  <a:pt x="347472" y="768096"/>
                  <a:pt x="347472" y="1289304"/>
                </a:cubicBezTo>
                <a:cubicBezTo>
                  <a:pt x="347472" y="1810512"/>
                  <a:pt x="777240" y="2231136"/>
                  <a:pt x="1298448" y="2231136"/>
                </a:cubicBezTo>
              </a:path>
            </a:pathLst>
          </a:custGeom>
          <a:gradFill>
            <a:gsLst>
              <a:gs pos="0">
                <a:schemeClr val="accent1">
                  <a:alpha val="100000"/>
                </a:schemeClr>
              </a:gs>
              <a:gs pos="100000">
                <a:schemeClr val="accent1">
                  <a:alpha val="100000"/>
                </a:schemeClr>
              </a:gs>
            </a:gsLst>
            <a:lin ang="3593688" scaled="0"/>
          </a:gradFill>
          <a:ln w="25400">
            <a:noFill/>
          </a:ln>
          <a:effectLst/>
          <a:extLst>
            <a:ext uri="{91240B29-F687-4F45-9708-019B960494DF}">
              <a14:hiddenLine xmlns:a14="http://schemas.microsoft.com/office/drawing/2010/main" w="25400">
                <a:solidFill>
                  <a:srgbClr val="000000"/>
                </a:solidFill>
              </a14:hiddenLine>
            </a:ext>
            <a:ext uri="{AF507438-7753-43E0-B8FC-AC1667EBCBE1}">
              <a14:hiddenEffects xmlns:a14="http://schemas.microsoft.com/office/drawing/2010/main">
                <a:effectLst>
                  <a:outerShdw blurRad="254000" dist="127000" dir="5400000" algn="ctr" rotWithShape="0">
                    <a:srgbClr val="000000">
                      <a:alpha val="40000"/>
                    </a:srgbClr>
                  </a:outerShdw>
                </a:effectLst>
              </a14:hiddenEffects>
            </a:ext>
          </a:extLst>
        </p:spPr>
        <p:style>
          <a:lnRef idx="2">
            <a:schemeClr val="accent1">
              <a:lumMod val="75000"/>
            </a:schemeClr>
          </a:lnRef>
          <a:fillRef idx="1">
            <a:schemeClr val="accent1"/>
          </a:fillRef>
          <a:effectRef idx="0">
            <a:srgbClr val="FFFFFF"/>
          </a:effectRef>
          <a:fontRef idx="minor">
            <a:schemeClr val="lt1"/>
          </a:fontRef>
        </p:style>
        <p:txBody>
          <a:bodyPr/>
          <a:p>
            <a:endParaRPr lang="zh-CN" altLang="en-US">
              <a:solidFill>
                <a:schemeClr val="lt1"/>
              </a:solidFill>
            </a:endParaRPr>
          </a:p>
        </p:txBody>
      </p:sp>
      <p:sp>
        <p:nvSpPr>
          <p:cNvPr id="7" name="椭圆 6"/>
          <p:cNvSpPr/>
          <p:nvPr>
            <p:custDataLst>
              <p:tags r:id="rId10"/>
            </p:custDataLst>
          </p:nvPr>
        </p:nvSpPr>
        <p:spPr>
          <a:xfrm>
            <a:off x="4486275" y="1641476"/>
            <a:ext cx="511200" cy="511200"/>
          </a:xfrm>
          <a:prstGeom prst="ellipse">
            <a:avLst/>
          </a:prstGeom>
          <a:gradFill>
            <a:gsLst>
              <a:gs pos="0">
                <a:schemeClr val="accent1">
                  <a:alpha val="100000"/>
                </a:schemeClr>
              </a:gs>
              <a:gs pos="100000">
                <a:schemeClr val="accent1">
                  <a:alpha val="100000"/>
                </a:schemeClr>
              </a:gs>
            </a:gsLst>
            <a:lin ang="3594000" scaled="0"/>
          </a:gradFill>
          <a:effectLst>
            <a:outerShdw blurRad="254000" dist="50800" dir="5400000" sx="102000" sy="102000" algn="ctr" rotWithShape="0">
              <a:schemeClr val="accent1">
                <a:lumMod val="40000"/>
                <a:lumOff val="60000"/>
                <a:alpha val="40000"/>
              </a:schemeClr>
            </a:outerShdw>
          </a:effectLst>
        </p:spPr>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a:solidFill>
                <a:srgbClr val="FFFFFF"/>
              </a:solidFill>
              <a:latin typeface="+mn-ea"/>
              <a:cs typeface="+mn-ea"/>
              <a:sym typeface="+mn-ea"/>
            </a:endParaRPr>
          </a:p>
        </p:txBody>
      </p:sp>
      <p:sp>
        <p:nvSpPr>
          <p:cNvPr id="8" name="椭圆 7"/>
          <p:cNvSpPr/>
          <p:nvPr>
            <p:custDataLst>
              <p:tags r:id="rId11"/>
            </p:custDataLst>
          </p:nvPr>
        </p:nvSpPr>
        <p:spPr>
          <a:xfrm>
            <a:off x="3621405" y="3274061"/>
            <a:ext cx="511200" cy="511200"/>
          </a:xfrm>
          <a:prstGeom prst="ellipse">
            <a:avLst/>
          </a:prstGeom>
          <a:gradFill>
            <a:gsLst>
              <a:gs pos="0">
                <a:schemeClr val="accent1">
                  <a:alpha val="100000"/>
                </a:schemeClr>
              </a:gs>
              <a:gs pos="100000">
                <a:schemeClr val="accent1">
                  <a:alpha val="100000"/>
                </a:schemeClr>
              </a:gs>
            </a:gsLst>
            <a:lin ang="3594000" scaled="0"/>
          </a:gradFill>
          <a:effectLst>
            <a:outerShdw blurRad="254000" dist="50800" dir="5400000" sx="102000" sy="102000" algn="ctr" rotWithShape="0">
              <a:schemeClr val="accent1">
                <a:lumMod val="40000"/>
                <a:lumOff val="60000"/>
                <a:alpha val="40000"/>
              </a:schemeClr>
            </a:outerShdw>
          </a:effectLst>
        </p:spPr>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a:solidFill>
                <a:srgbClr val="FFFFFF"/>
              </a:solidFill>
              <a:latin typeface="+mn-ea"/>
              <a:cs typeface="+mn-ea"/>
              <a:sym typeface="+mn-ea"/>
            </a:endParaRPr>
          </a:p>
        </p:txBody>
      </p:sp>
      <p:sp>
        <p:nvSpPr>
          <p:cNvPr id="21" name="椭圆 20"/>
          <p:cNvSpPr/>
          <p:nvPr>
            <p:custDataLst>
              <p:tags r:id="rId12"/>
            </p:custDataLst>
          </p:nvPr>
        </p:nvSpPr>
        <p:spPr>
          <a:xfrm>
            <a:off x="4486275" y="4907281"/>
            <a:ext cx="511200" cy="511200"/>
          </a:xfrm>
          <a:prstGeom prst="ellipse">
            <a:avLst/>
          </a:prstGeom>
          <a:gradFill>
            <a:gsLst>
              <a:gs pos="0">
                <a:schemeClr val="accent1">
                  <a:alpha val="100000"/>
                </a:schemeClr>
              </a:gs>
              <a:gs pos="100000">
                <a:schemeClr val="accent1">
                  <a:alpha val="100000"/>
                </a:schemeClr>
              </a:gs>
            </a:gsLst>
            <a:lin ang="3594000" scaled="0"/>
          </a:gradFill>
          <a:effectLst>
            <a:outerShdw blurRad="254000" dist="50800" dir="5400000" sx="102000" sy="102000" algn="ctr" rotWithShape="0">
              <a:schemeClr val="accent1">
                <a:lumMod val="40000"/>
                <a:lumOff val="60000"/>
                <a:alpha val="40000"/>
              </a:schemeClr>
            </a:outerShdw>
          </a:effectLst>
        </p:spPr>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05</a:t>
            </a:r>
            <a:endParaRPr lang="en-US" altLang="zh-CN" sz="2000" b="1">
              <a:solidFill>
                <a:srgbClr val="FFFFFF"/>
              </a:solidFill>
              <a:latin typeface="+mn-ea"/>
              <a:cs typeface="+mn-ea"/>
              <a:sym typeface="+mn-ea"/>
            </a:endParaRPr>
          </a:p>
        </p:txBody>
      </p:sp>
      <p:sp>
        <p:nvSpPr>
          <p:cNvPr id="22" name="椭圆 21"/>
          <p:cNvSpPr/>
          <p:nvPr>
            <p:custDataLst>
              <p:tags r:id="rId13"/>
            </p:custDataLst>
          </p:nvPr>
        </p:nvSpPr>
        <p:spPr>
          <a:xfrm>
            <a:off x="6599555" y="1651001"/>
            <a:ext cx="511200" cy="511200"/>
          </a:xfrm>
          <a:prstGeom prst="ellipse">
            <a:avLst/>
          </a:prstGeom>
          <a:gradFill>
            <a:gsLst>
              <a:gs pos="0">
                <a:schemeClr val="accent2">
                  <a:alpha val="100000"/>
                </a:schemeClr>
              </a:gs>
              <a:gs pos="100000">
                <a:schemeClr val="accent2">
                  <a:alpha val="100000"/>
                </a:schemeClr>
              </a:gs>
            </a:gsLst>
            <a:lin ang="3594000" scaled="0"/>
          </a:gradFill>
          <a:effectLst>
            <a:outerShdw blurRad="254000" dist="50800" dir="5400000" sx="102000" sy="102000" algn="ctr" rotWithShape="0">
              <a:schemeClr val="accent2">
                <a:lumMod val="40000"/>
                <a:lumOff val="60000"/>
                <a:alpha val="40000"/>
              </a:schemeClr>
            </a:outerShdw>
          </a:effectLst>
        </p:spPr>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a:solidFill>
                <a:srgbClr val="FFFFFF"/>
              </a:solidFill>
              <a:latin typeface="+mn-ea"/>
              <a:cs typeface="+mn-ea"/>
              <a:sym typeface="+mn-ea"/>
            </a:endParaRPr>
          </a:p>
        </p:txBody>
      </p:sp>
      <p:sp>
        <p:nvSpPr>
          <p:cNvPr id="23" name="椭圆 22"/>
          <p:cNvSpPr/>
          <p:nvPr>
            <p:custDataLst>
              <p:tags r:id="rId14"/>
            </p:custDataLst>
          </p:nvPr>
        </p:nvSpPr>
        <p:spPr>
          <a:xfrm>
            <a:off x="6599555" y="4916806"/>
            <a:ext cx="511200" cy="511200"/>
          </a:xfrm>
          <a:prstGeom prst="ellipse">
            <a:avLst/>
          </a:prstGeom>
          <a:gradFill>
            <a:gsLst>
              <a:gs pos="0">
                <a:schemeClr val="accent2">
                  <a:alpha val="100000"/>
                </a:schemeClr>
              </a:gs>
              <a:gs pos="100000">
                <a:schemeClr val="accent2">
                  <a:alpha val="100000"/>
                </a:schemeClr>
              </a:gs>
            </a:gsLst>
            <a:lin ang="3594000" scaled="0"/>
          </a:gradFill>
          <a:effectLst>
            <a:outerShdw blurRad="254000" dist="50800" dir="5400000" sx="102000" sy="102000" algn="ctr" rotWithShape="0">
              <a:schemeClr val="accent2">
                <a:lumMod val="40000"/>
                <a:lumOff val="60000"/>
                <a:alpha val="40000"/>
              </a:schemeClr>
            </a:outerShdw>
          </a:effectLst>
        </p:spPr>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06</a:t>
            </a:r>
            <a:endParaRPr lang="en-US" altLang="zh-CN" sz="2000" b="1">
              <a:solidFill>
                <a:srgbClr val="FFFFFF"/>
              </a:solidFill>
              <a:latin typeface="+mn-ea"/>
              <a:cs typeface="+mn-ea"/>
              <a:sym typeface="+mn-ea"/>
            </a:endParaRPr>
          </a:p>
        </p:txBody>
      </p:sp>
      <p:sp>
        <p:nvSpPr>
          <p:cNvPr id="25" name="椭圆 24"/>
          <p:cNvSpPr/>
          <p:nvPr>
            <p:custDataLst>
              <p:tags r:id="rId15"/>
            </p:custDataLst>
          </p:nvPr>
        </p:nvSpPr>
        <p:spPr>
          <a:xfrm>
            <a:off x="7490460" y="3274061"/>
            <a:ext cx="511200" cy="511200"/>
          </a:xfrm>
          <a:prstGeom prst="ellipse">
            <a:avLst/>
          </a:prstGeom>
          <a:gradFill>
            <a:gsLst>
              <a:gs pos="0">
                <a:schemeClr val="accent2">
                  <a:alpha val="100000"/>
                </a:schemeClr>
              </a:gs>
              <a:gs pos="100000">
                <a:schemeClr val="accent2">
                  <a:alpha val="100000"/>
                </a:schemeClr>
              </a:gs>
            </a:gsLst>
            <a:lin ang="3594000" scaled="0"/>
          </a:gradFill>
          <a:effectLst>
            <a:outerShdw blurRad="254000" dist="50800" dir="5400000" sx="102000" sy="102000" algn="ctr" rotWithShape="0">
              <a:schemeClr val="accent2">
                <a:lumMod val="40000"/>
                <a:lumOff val="60000"/>
                <a:alpha val="40000"/>
              </a:schemeClr>
            </a:outerShdw>
          </a:effectLst>
        </p:spPr>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a:solidFill>
                <a:srgbClr val="FFFFFF"/>
              </a:solidFill>
              <a:latin typeface="+mn-ea"/>
              <a:cs typeface="+mn-ea"/>
              <a:sym typeface="+mn-ea"/>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903605" y="197485"/>
            <a:ext cx="10852150" cy="89027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（三）为鼓励高校毕业生面向基层就业，实施学费补偿和助学贷款代偿政策的主要内容是什么</a:t>
            </a:r>
            <a:endParaRPr lang="zh-CN" altLang="en-US" sz="2800">
              <a:solidFill>
                <a:schemeClr val="accent1">
                  <a:lumMod val="50000"/>
                </a:schemeClr>
              </a:solidFill>
            </a:endParaRPr>
          </a:p>
        </p:txBody>
      </p:sp>
      <p:sp>
        <p:nvSpPr>
          <p:cNvPr id="109" name="任意多边形 108"/>
          <p:cNvSpPr/>
          <p:nvPr>
            <p:custDataLst>
              <p:tags r:id="rId2"/>
            </p:custDataLst>
          </p:nvPr>
        </p:nvSpPr>
        <p:spPr>
          <a:xfrm>
            <a:off x="6183559" y="2768148"/>
            <a:ext cx="2354290" cy="3259279"/>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accent5"/>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13" name="任意多边形 112"/>
          <p:cNvSpPr/>
          <p:nvPr>
            <p:custDataLst>
              <p:tags r:id="rId3"/>
            </p:custDataLst>
          </p:nvPr>
        </p:nvSpPr>
        <p:spPr>
          <a:xfrm>
            <a:off x="8753294" y="2768148"/>
            <a:ext cx="2354290" cy="3259279"/>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14" name="任意多边形 113"/>
          <p:cNvSpPr/>
          <p:nvPr>
            <p:custDataLst>
              <p:tags r:id="rId4"/>
            </p:custDataLst>
          </p:nvPr>
        </p:nvSpPr>
        <p:spPr>
          <a:xfrm>
            <a:off x="3613224" y="2766347"/>
            <a:ext cx="2354290" cy="3259279"/>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118" name="任意多边形 117"/>
          <p:cNvSpPr/>
          <p:nvPr>
            <p:custDataLst>
              <p:tags r:id="rId5"/>
            </p:custDataLst>
          </p:nvPr>
        </p:nvSpPr>
        <p:spPr>
          <a:xfrm>
            <a:off x="1044089" y="2768148"/>
            <a:ext cx="2354290" cy="3259279"/>
          </a:xfrm>
          <a:custGeom>
            <a:avLst/>
            <a:gdLst>
              <a:gd name="adj" fmla="val 2727"/>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3923" h="5431">
                <a:moveTo>
                  <a:pt x="1159" y="0"/>
                </a:moveTo>
                <a:lnTo>
                  <a:pt x="1607" y="630"/>
                </a:lnTo>
                <a:lnTo>
                  <a:pt x="3816" y="630"/>
                </a:lnTo>
                <a:cubicBezTo>
                  <a:pt x="3875" y="630"/>
                  <a:pt x="3923" y="678"/>
                  <a:pt x="3923" y="737"/>
                </a:cubicBezTo>
                <a:lnTo>
                  <a:pt x="3923" y="5324"/>
                </a:lnTo>
                <a:cubicBezTo>
                  <a:pt x="3923" y="5383"/>
                  <a:pt x="3875" y="5431"/>
                  <a:pt x="3816" y="5431"/>
                </a:cubicBezTo>
                <a:lnTo>
                  <a:pt x="107" y="5431"/>
                </a:lnTo>
                <a:cubicBezTo>
                  <a:pt x="48" y="5431"/>
                  <a:pt x="0" y="5383"/>
                  <a:pt x="0" y="5324"/>
                </a:cubicBezTo>
                <a:lnTo>
                  <a:pt x="0" y="737"/>
                </a:lnTo>
                <a:cubicBezTo>
                  <a:pt x="0" y="678"/>
                  <a:pt x="48" y="630"/>
                  <a:pt x="107" y="630"/>
                </a:cubicBezTo>
                <a:lnTo>
                  <a:pt x="711" y="630"/>
                </a:lnTo>
                <a:lnTo>
                  <a:pt x="1159" y="0"/>
                </a:lnTo>
                <a:close/>
              </a:path>
            </a:pathLst>
          </a:custGeom>
          <a:solidFill>
            <a:schemeClr val="tx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pic>
        <p:nvPicPr>
          <p:cNvPr id="119" name="图片 118" descr="全景视角-上海城市天际线和城市风光"/>
          <p:cNvPicPr>
            <a:picLocks noChangeAspect="1"/>
          </p:cNvPicPr>
          <p:nvPr>
            <p:custDataLst>
              <p:tags r:id="rId6"/>
            </p:custDataLst>
          </p:nvPr>
        </p:nvPicPr>
        <p:blipFill>
          <a:blip r:embed="rId7"/>
          <a:srcRect l="16712" r="16712"/>
          <a:stretch>
            <a:fillRect/>
          </a:stretch>
        </p:blipFill>
        <p:spPr>
          <a:xfrm>
            <a:off x="9095365" y="1734733"/>
            <a:ext cx="678141" cy="678141"/>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pic>
        <p:nvPicPr>
          <p:cNvPr id="128" name="图片 127" descr="利率金融和抵押贷款利率的概念。为房地产、住房和生活存钱。向银行申请贷款和发放贷款。"/>
          <p:cNvPicPr>
            <a:picLocks noChangeAspect="1"/>
          </p:cNvPicPr>
          <p:nvPr>
            <p:custDataLst>
              <p:tags r:id="rId8"/>
            </p:custDataLst>
          </p:nvPr>
        </p:nvPicPr>
        <p:blipFill>
          <a:blip r:embed="rId9"/>
          <a:srcRect l="16712" r="16712"/>
          <a:stretch>
            <a:fillRect/>
          </a:stretch>
        </p:blipFill>
        <p:spPr>
          <a:xfrm>
            <a:off x="6530431" y="1734733"/>
            <a:ext cx="678141" cy="678141"/>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schemeClr val="accent5">
                <a:alpha val="12000"/>
              </a:schemeClr>
            </a:outerShdw>
          </a:effectLst>
        </p:spPr>
      </p:pic>
      <p:pic>
        <p:nvPicPr>
          <p:cNvPr id="129" name="图片 128" descr="一群商业人士组装拼图，合作的概念，团队合作，帮助和支持在商业，象征联系和联系。商业策略。"/>
          <p:cNvPicPr>
            <a:picLocks noChangeAspect="1"/>
          </p:cNvPicPr>
          <p:nvPr>
            <p:custDataLst>
              <p:tags r:id="rId10"/>
            </p:custDataLst>
          </p:nvPr>
        </p:nvPicPr>
        <p:blipFill>
          <a:blip r:embed="rId11"/>
          <a:srcRect l="16665" r="16665"/>
          <a:stretch>
            <a:fillRect/>
          </a:stretch>
        </p:blipFill>
        <p:spPr>
          <a:xfrm>
            <a:off x="1400563" y="1734733"/>
            <a:ext cx="678141" cy="678141"/>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pic>
        <p:nvPicPr>
          <p:cNvPr id="130" name="图片 129" descr="/data/temp/c6a7d0ae-8b8a-11f0-9364-d292ea2f0213.jpegc6a7d0ae-8b8a-11f0-9364-d292ea2f0213"/>
          <p:cNvPicPr>
            <a:picLocks noChangeAspect="1"/>
          </p:cNvPicPr>
          <p:nvPr>
            <p:custDataLst>
              <p:tags r:id="rId12"/>
            </p:custDataLst>
          </p:nvPr>
        </p:nvPicPr>
        <p:blipFill>
          <a:blip r:embed="rId13"/>
          <a:srcRect/>
          <a:stretch>
            <a:fillRect/>
          </a:stretch>
        </p:blipFill>
        <p:spPr>
          <a:xfrm>
            <a:off x="3965497" y="1734733"/>
            <a:ext cx="678141" cy="678141"/>
          </a:xfrm>
          <a:custGeom>
            <a:avLst/>
            <a:gdLst/>
            <a:ahLst/>
            <a:cxnLst>
              <a:cxn ang="3">
                <a:pos x="hc" y="t"/>
              </a:cxn>
              <a:cxn ang="cd2">
                <a:pos x="l" y="vc"/>
              </a:cxn>
              <a:cxn ang="cd4">
                <a:pos x="hc" y="b"/>
              </a:cxn>
              <a:cxn ang="0">
                <a:pos x="r" y="vc"/>
              </a:cxn>
            </a:cxnLst>
            <a:rect l="l" t="t" r="r" b="b"/>
            <a:pathLst>
              <a:path w="1216" h="1216">
                <a:moveTo>
                  <a:pt x="608" y="0"/>
                </a:moveTo>
                <a:cubicBezTo>
                  <a:pt x="944" y="0"/>
                  <a:pt x="1216" y="272"/>
                  <a:pt x="1216" y="608"/>
                </a:cubicBezTo>
                <a:cubicBezTo>
                  <a:pt x="1216" y="944"/>
                  <a:pt x="944" y="1216"/>
                  <a:pt x="608" y="1216"/>
                </a:cubicBezTo>
                <a:cubicBezTo>
                  <a:pt x="272" y="1216"/>
                  <a:pt x="0" y="944"/>
                  <a:pt x="0" y="608"/>
                </a:cubicBezTo>
                <a:cubicBezTo>
                  <a:pt x="0" y="272"/>
                  <a:pt x="272" y="0"/>
                  <a:pt x="608" y="0"/>
                </a:cubicBezTo>
                <a:close/>
              </a:path>
            </a:pathLst>
          </a:custGeom>
          <a:solidFill>
            <a:schemeClr val="bg1">
              <a:lumMod val="65000"/>
            </a:schemeClr>
          </a:solidFill>
          <a:ln w="7620">
            <a:solidFill>
              <a:schemeClr val="bg1">
                <a:lumMod val="65000"/>
                <a:alpha val="10000"/>
              </a:schemeClr>
            </a:solidFill>
          </a:ln>
          <a:effectLst>
            <a:outerShdw blurRad="63500" dist="38100" dir="2700000" algn="tl" rotWithShape="0">
              <a:prstClr val="black">
                <a:alpha val="12000"/>
              </a:prstClr>
            </a:outerShdw>
          </a:effectLst>
        </p:spPr>
      </p:pic>
      <p:cxnSp>
        <p:nvCxnSpPr>
          <p:cNvPr id="131" name="直接连接符 130"/>
          <p:cNvCxnSpPr/>
          <p:nvPr>
            <p:custDataLst>
              <p:tags r:id="rId14"/>
            </p:custDataLst>
          </p:nvPr>
        </p:nvCxnSpPr>
        <p:spPr>
          <a:xfrm>
            <a:off x="1753437" y="2622317"/>
            <a:ext cx="7679199" cy="0"/>
          </a:xfrm>
          <a:prstGeom prst="line">
            <a:avLst/>
          </a:prstGeom>
          <a:ln w="19050">
            <a:solidFill>
              <a:schemeClr val="tx1">
                <a:alpha val="15000"/>
              </a:schemeClr>
            </a:solidFill>
          </a:ln>
        </p:spPr>
        <p:style>
          <a:lnRef idx="2">
            <a:schemeClr val="accent1"/>
          </a:lnRef>
          <a:fillRef idx="0">
            <a:srgbClr val="FFFFFF"/>
          </a:fillRef>
          <a:effectRef idx="0">
            <a:srgbClr val="FFFFFF"/>
          </a:effectRef>
          <a:fontRef idx="minor">
            <a:schemeClr val="tx1"/>
          </a:fontRef>
        </p:style>
      </p:cxnSp>
      <p:sp>
        <p:nvSpPr>
          <p:cNvPr id="132" name="椭圆 131"/>
          <p:cNvSpPr/>
          <p:nvPr>
            <p:custDataLst>
              <p:tags r:id="rId15"/>
            </p:custDataLst>
          </p:nvPr>
        </p:nvSpPr>
        <p:spPr>
          <a:xfrm>
            <a:off x="1685023" y="2567706"/>
            <a:ext cx="109223" cy="109223"/>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3" name="椭圆 132"/>
          <p:cNvSpPr/>
          <p:nvPr>
            <p:custDataLst>
              <p:tags r:id="rId16"/>
            </p:custDataLst>
          </p:nvPr>
        </p:nvSpPr>
        <p:spPr>
          <a:xfrm>
            <a:off x="4249957" y="2567706"/>
            <a:ext cx="109223" cy="109223"/>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4" name="椭圆 133"/>
          <p:cNvSpPr/>
          <p:nvPr>
            <p:custDataLst>
              <p:tags r:id="rId17"/>
            </p:custDataLst>
          </p:nvPr>
        </p:nvSpPr>
        <p:spPr>
          <a:xfrm>
            <a:off x="6814891" y="2577308"/>
            <a:ext cx="109223" cy="109223"/>
          </a:xfrm>
          <a:prstGeom prst="ellipse">
            <a:avLst/>
          </a:prstGeom>
          <a:solidFill>
            <a:schemeClr val="accent5"/>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5" name="椭圆 134"/>
          <p:cNvSpPr/>
          <p:nvPr>
            <p:custDataLst>
              <p:tags r:id="rId18"/>
            </p:custDataLst>
          </p:nvPr>
        </p:nvSpPr>
        <p:spPr>
          <a:xfrm>
            <a:off x="9379825" y="2567706"/>
            <a:ext cx="109223" cy="109223"/>
          </a:xfrm>
          <a:prstGeom prst="ellipse">
            <a:avLst/>
          </a:prstGeom>
          <a:solidFill>
            <a:srgbClr val="808080"/>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cxnSp>
        <p:nvCxnSpPr>
          <p:cNvPr id="140" name="直接连接符 139"/>
          <p:cNvCxnSpPr/>
          <p:nvPr>
            <p:custDataLst>
              <p:tags r:id="rId19"/>
            </p:custDataLst>
          </p:nvPr>
        </p:nvCxnSpPr>
        <p:spPr>
          <a:xfrm>
            <a:off x="1173716" y="3911986"/>
            <a:ext cx="2060829"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141" name="矩形 140"/>
          <p:cNvSpPr/>
          <p:nvPr>
            <p:custDataLst>
              <p:tags r:id="rId20"/>
            </p:custDataLst>
          </p:nvPr>
        </p:nvSpPr>
        <p:spPr>
          <a:xfrm>
            <a:off x="1043940" y="3912235"/>
            <a:ext cx="2413635" cy="1783080"/>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高校毕业生到中西部地区、艰苦边远地区和老工业基地县以下基层单位就业并履行一定服务期限的，可享受学费补偿和国家助学贷款代偿政策。</a:t>
            </a:r>
            <a:endParaRPr lang="zh-CN" altLang="en-US" sz="1600">
              <a:solidFill>
                <a:schemeClr val="tx1">
                  <a:lumMod val="85000"/>
                  <a:lumOff val="15000"/>
                </a:schemeClr>
              </a:solidFill>
              <a:latin typeface="+mn-ea"/>
              <a:cs typeface="+mn-ea"/>
            </a:endParaRPr>
          </a:p>
        </p:txBody>
      </p:sp>
      <p:sp>
        <p:nvSpPr>
          <p:cNvPr id="142" name="矩形 141"/>
          <p:cNvSpPr/>
          <p:nvPr>
            <p:custDataLst>
              <p:tags r:id="rId21"/>
            </p:custDataLst>
          </p:nvPr>
        </p:nvSpPr>
        <p:spPr>
          <a:xfrm>
            <a:off x="1173716" y="3325064"/>
            <a:ext cx="2087235" cy="396082"/>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chemeClr val="tx1"/>
                </a:solidFill>
                <a:latin typeface="+mn-ea"/>
                <a:cs typeface="+mn-ea"/>
              </a:rPr>
              <a:t>政策适用范围</a:t>
            </a:r>
            <a:endParaRPr lang="zh-CN" altLang="en-US" sz="2000" b="1" kern="0">
              <a:solidFill>
                <a:schemeClr val="tx1"/>
              </a:solidFill>
              <a:latin typeface="+mn-ea"/>
              <a:cs typeface="+mn-ea"/>
            </a:endParaRPr>
          </a:p>
        </p:txBody>
      </p:sp>
      <p:cxnSp>
        <p:nvCxnSpPr>
          <p:cNvPr id="143" name="直接连接符 142"/>
          <p:cNvCxnSpPr/>
          <p:nvPr>
            <p:custDataLst>
              <p:tags r:id="rId22"/>
            </p:custDataLst>
          </p:nvPr>
        </p:nvCxnSpPr>
        <p:spPr>
          <a:xfrm>
            <a:off x="3745251" y="3911986"/>
            <a:ext cx="2060829"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148" name="矩形 147"/>
          <p:cNvSpPr/>
          <p:nvPr>
            <p:custDataLst>
              <p:tags r:id="rId23"/>
            </p:custDataLst>
          </p:nvPr>
        </p:nvSpPr>
        <p:spPr>
          <a:xfrm>
            <a:off x="3745251" y="4068619"/>
            <a:ext cx="2087235" cy="1783272"/>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对于符合条件的高校毕业生，国家将按规定给予学费补偿和国家助学贷款代偿，以减轻其经济负担。</a:t>
            </a:r>
            <a:endParaRPr lang="zh-CN" altLang="en-US" sz="1600">
              <a:solidFill>
                <a:schemeClr val="tx1">
                  <a:lumMod val="85000"/>
                  <a:lumOff val="15000"/>
                </a:schemeClr>
              </a:solidFill>
              <a:latin typeface="+mn-ea"/>
              <a:cs typeface="+mn-ea"/>
            </a:endParaRPr>
          </a:p>
        </p:txBody>
      </p:sp>
      <p:sp>
        <p:nvSpPr>
          <p:cNvPr id="149" name="矩形 148"/>
          <p:cNvSpPr/>
          <p:nvPr>
            <p:custDataLst>
              <p:tags r:id="rId24"/>
            </p:custDataLst>
          </p:nvPr>
        </p:nvSpPr>
        <p:spPr>
          <a:xfrm>
            <a:off x="3745251" y="3325064"/>
            <a:ext cx="2087235" cy="396082"/>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chemeClr val="tx1"/>
                </a:solidFill>
                <a:latin typeface="+mn-ea"/>
                <a:cs typeface="+mn-ea"/>
              </a:rPr>
              <a:t>补偿与代偿内容</a:t>
            </a:r>
            <a:endParaRPr lang="zh-CN" altLang="en-US" sz="2000" b="1" kern="0">
              <a:solidFill>
                <a:schemeClr val="tx1"/>
              </a:solidFill>
              <a:latin typeface="+mn-ea"/>
              <a:cs typeface="+mn-ea"/>
            </a:endParaRPr>
          </a:p>
        </p:txBody>
      </p:sp>
      <p:cxnSp>
        <p:nvCxnSpPr>
          <p:cNvPr id="151" name="直接连接符 150"/>
          <p:cNvCxnSpPr/>
          <p:nvPr>
            <p:custDataLst>
              <p:tags r:id="rId25"/>
            </p:custDataLst>
          </p:nvPr>
        </p:nvCxnSpPr>
        <p:spPr>
          <a:xfrm>
            <a:off x="8888322" y="3911986"/>
            <a:ext cx="2060829"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152" name="矩形 151"/>
          <p:cNvSpPr/>
          <p:nvPr>
            <p:custDataLst>
              <p:tags r:id="rId26"/>
            </p:custDataLst>
          </p:nvPr>
        </p:nvSpPr>
        <p:spPr>
          <a:xfrm>
            <a:off x="8888322" y="4068619"/>
            <a:ext cx="2087235" cy="1783272"/>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chemeClr val="tx1">
                    <a:lumMod val="85000"/>
                    <a:lumOff val="15000"/>
                  </a:schemeClr>
                </a:solidFill>
                <a:latin typeface="+mn-ea"/>
                <a:cs typeface="+mn-ea"/>
              </a:rPr>
              <a:t>政策要求高校毕业生在基层单位就业并履行一定的服务期限，但具体期限未在用户输入中提及。</a:t>
            </a:r>
            <a:endParaRPr lang="zh-CN" altLang="en-US" sz="1600">
              <a:solidFill>
                <a:schemeClr val="tx1">
                  <a:lumMod val="85000"/>
                  <a:lumOff val="15000"/>
                </a:schemeClr>
              </a:solidFill>
              <a:latin typeface="+mn-ea"/>
              <a:cs typeface="+mn-ea"/>
            </a:endParaRPr>
          </a:p>
        </p:txBody>
      </p:sp>
      <p:sp>
        <p:nvSpPr>
          <p:cNvPr id="154" name="矩形 153"/>
          <p:cNvSpPr/>
          <p:nvPr>
            <p:custDataLst>
              <p:tags r:id="rId27"/>
            </p:custDataLst>
          </p:nvPr>
        </p:nvSpPr>
        <p:spPr>
          <a:xfrm>
            <a:off x="8888322" y="3325064"/>
            <a:ext cx="2087235" cy="396082"/>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chemeClr val="tx1"/>
                </a:solidFill>
                <a:latin typeface="+mn-ea"/>
                <a:cs typeface="+mn-ea"/>
              </a:rPr>
              <a:t>服务期限要求</a:t>
            </a:r>
            <a:endParaRPr lang="zh-CN" altLang="en-US" sz="2000" b="1" kern="0">
              <a:solidFill>
                <a:schemeClr val="tx1"/>
              </a:solidFill>
              <a:latin typeface="+mn-ea"/>
              <a:cs typeface="+mn-ea"/>
            </a:endParaRPr>
          </a:p>
        </p:txBody>
      </p:sp>
      <p:cxnSp>
        <p:nvCxnSpPr>
          <p:cNvPr id="155" name="直接连接符 154"/>
          <p:cNvCxnSpPr/>
          <p:nvPr>
            <p:custDataLst>
              <p:tags r:id="rId28"/>
            </p:custDataLst>
          </p:nvPr>
        </p:nvCxnSpPr>
        <p:spPr>
          <a:xfrm>
            <a:off x="6316787" y="3911986"/>
            <a:ext cx="2060829" cy="0"/>
          </a:xfrm>
          <a:prstGeom prst="line">
            <a:avLst/>
          </a:prstGeom>
          <a:ln w="19050">
            <a:solidFill>
              <a:srgbClr val="FFFFFF"/>
            </a:solidFill>
          </a:ln>
        </p:spPr>
        <p:style>
          <a:lnRef idx="2">
            <a:schemeClr val="accent1"/>
          </a:lnRef>
          <a:fillRef idx="0">
            <a:srgbClr val="FFFFFF"/>
          </a:fillRef>
          <a:effectRef idx="0">
            <a:srgbClr val="FFFFFF"/>
          </a:effectRef>
          <a:fontRef idx="minor">
            <a:schemeClr val="tx1"/>
          </a:fontRef>
        </p:style>
      </p:cxnSp>
      <p:sp>
        <p:nvSpPr>
          <p:cNvPr id="156" name="矩形 155"/>
          <p:cNvSpPr/>
          <p:nvPr>
            <p:custDataLst>
              <p:tags r:id="rId29"/>
            </p:custDataLst>
          </p:nvPr>
        </p:nvSpPr>
        <p:spPr>
          <a:xfrm>
            <a:off x="6251575" y="3912235"/>
            <a:ext cx="2218055" cy="1783080"/>
          </a:xfrm>
          <a:prstGeom prst="rect">
            <a:avLst/>
          </a:prstGeom>
          <a:noFill/>
        </p:spPr>
        <p:txBody>
          <a:bodyPr wrap="square" lIns="0" tIns="0" rIns="0" bIns="0" rtlCol="0" anchor="t" anchorCtr="0">
            <a:noAutofit/>
          </a:bodyPr>
          <a:p>
            <a:pPr>
              <a:lnSpc>
                <a:spcPct val="140000"/>
              </a:lnSpc>
              <a:spcBef>
                <a:spcPct val="0"/>
              </a:spcBef>
              <a:spcAft>
                <a:spcPct val="0"/>
              </a:spcAft>
            </a:pPr>
            <a:r>
              <a:rPr lang="zh-CN" altLang="en-US" sz="1600">
                <a:solidFill>
                  <a:srgbClr val="FFFFFF"/>
                </a:solidFill>
                <a:latin typeface="+mn-ea"/>
                <a:cs typeface="+mn-ea"/>
              </a:rPr>
              <a:t>全日制普通本专科学生每人每年申请贷款额度不超过</a:t>
            </a:r>
            <a:r>
              <a:rPr lang="en-US" altLang="zh-CN" sz="1600">
                <a:solidFill>
                  <a:srgbClr val="FFFFFF"/>
                </a:solidFill>
                <a:latin typeface="+mn-ea"/>
                <a:cs typeface="+mn-ea"/>
              </a:rPr>
              <a:t>8000</a:t>
            </a:r>
            <a:r>
              <a:rPr lang="zh-CN" altLang="en-US" sz="1600">
                <a:solidFill>
                  <a:srgbClr val="FFFFFF"/>
                </a:solidFill>
                <a:latin typeface="+mn-ea"/>
                <a:cs typeface="+mn-ea"/>
              </a:rPr>
              <a:t>元，研究生不超过</a:t>
            </a:r>
            <a:r>
              <a:rPr lang="en-US" altLang="zh-CN" sz="1600">
                <a:solidFill>
                  <a:srgbClr val="FFFFFF"/>
                </a:solidFill>
                <a:latin typeface="+mn-ea"/>
                <a:cs typeface="+mn-ea"/>
              </a:rPr>
              <a:t>12000</a:t>
            </a:r>
            <a:r>
              <a:rPr lang="zh-CN" altLang="en-US" sz="1600">
                <a:solidFill>
                  <a:srgbClr val="FFFFFF"/>
                </a:solidFill>
                <a:latin typeface="+mn-ea"/>
                <a:cs typeface="+mn-ea"/>
              </a:rPr>
              <a:t>元，具体额度可按年度学费和住宿费标准总和确定。</a:t>
            </a:r>
            <a:endParaRPr lang="zh-CN" altLang="en-US" sz="1600">
              <a:solidFill>
                <a:srgbClr val="FFFFFF"/>
              </a:solidFill>
              <a:latin typeface="+mn-ea"/>
              <a:cs typeface="+mn-ea"/>
            </a:endParaRPr>
          </a:p>
        </p:txBody>
      </p:sp>
      <p:sp>
        <p:nvSpPr>
          <p:cNvPr id="157" name="矩形 156"/>
          <p:cNvSpPr/>
          <p:nvPr>
            <p:custDataLst>
              <p:tags r:id="rId30"/>
            </p:custDataLst>
          </p:nvPr>
        </p:nvSpPr>
        <p:spPr>
          <a:xfrm>
            <a:off x="6316787" y="3325064"/>
            <a:ext cx="2087235" cy="396082"/>
          </a:xfrm>
          <a:prstGeom prst="rect">
            <a:avLst/>
          </a:prstGeom>
          <a:noFill/>
        </p:spPr>
        <p:txBody>
          <a:bodyPr wrap="square" lIns="0" tIns="0" rIns="0" bIns="0" rtlCol="0" anchor="ctr" anchorCtr="0">
            <a:noAutofit/>
          </a:bodyPr>
          <a:p>
            <a:pPr>
              <a:spcBef>
                <a:spcPct val="0"/>
              </a:spcBef>
              <a:spcAft>
                <a:spcPct val="0"/>
              </a:spcAft>
            </a:pPr>
            <a:r>
              <a:rPr lang="zh-CN" altLang="en-US" sz="2000" b="1" kern="0">
                <a:solidFill>
                  <a:srgbClr val="FFFFFF"/>
                </a:solidFill>
                <a:latin typeface="+mn-ea"/>
                <a:cs typeface="+mn-ea"/>
              </a:rPr>
              <a:t>贷款资助标准</a:t>
            </a:r>
            <a:endParaRPr lang="zh-CN" altLang="en-US" sz="2000" b="1" kern="0">
              <a:solidFill>
                <a:srgbClr val="FFFFFF"/>
              </a:solidFill>
              <a:latin typeface="+mn-ea"/>
              <a:cs typeface="+mn-ea"/>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custDataLst>
              <p:tags r:id="rId1"/>
            </p:custDataLst>
          </p:nvPr>
        </p:nvSpPr>
        <p:spPr>
          <a:xfrm>
            <a:off x="915627" y="27051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（四）什么是大学生志愿服务西部计划</a:t>
            </a:r>
            <a:endParaRPr lang="zh-CN" altLang="en-US" sz="2800">
              <a:solidFill>
                <a:schemeClr val="accent1">
                  <a:lumMod val="50000"/>
                </a:schemeClr>
              </a:solidFill>
            </a:endParaRPr>
          </a:p>
        </p:txBody>
      </p:sp>
      <p:cxnSp>
        <p:nvCxnSpPr>
          <p:cNvPr id="8" name="直接连接符 8"/>
          <p:cNvCxnSpPr/>
          <p:nvPr>
            <p:custDataLst>
              <p:tags r:id="rId2"/>
            </p:custDataLst>
          </p:nvPr>
        </p:nvCxnSpPr>
        <p:spPr>
          <a:xfrm>
            <a:off x="1345440" y="2428478"/>
            <a:ext cx="3245022" cy="0"/>
          </a:xfrm>
          <a:prstGeom prst="line">
            <a:avLst/>
          </a:prstGeom>
          <a:ln w="6350">
            <a:solidFill>
              <a:schemeClr val="accent2">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2" name="直接连接符 9"/>
          <p:cNvCxnSpPr/>
          <p:nvPr>
            <p:custDataLst>
              <p:tags r:id="rId3"/>
            </p:custDataLst>
          </p:nvPr>
        </p:nvCxnSpPr>
        <p:spPr>
          <a:xfrm>
            <a:off x="1345440" y="4105870"/>
            <a:ext cx="3168005" cy="0"/>
          </a:xfrm>
          <a:prstGeom prst="line">
            <a:avLst/>
          </a:prstGeom>
          <a:ln w="6350">
            <a:solidFill>
              <a:schemeClr val="accent4">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3" name="直接连接符 10"/>
          <p:cNvCxnSpPr/>
          <p:nvPr>
            <p:custDataLst>
              <p:tags r:id="rId4"/>
            </p:custDataLst>
          </p:nvPr>
        </p:nvCxnSpPr>
        <p:spPr>
          <a:xfrm>
            <a:off x="7226554" y="1625330"/>
            <a:ext cx="3187888"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5" name="直接连接符 13"/>
          <p:cNvCxnSpPr/>
          <p:nvPr>
            <p:custDataLst>
              <p:tags r:id="rId5"/>
            </p:custDataLst>
          </p:nvPr>
        </p:nvCxnSpPr>
        <p:spPr>
          <a:xfrm>
            <a:off x="7231374" y="3153299"/>
            <a:ext cx="3183068" cy="0"/>
          </a:xfrm>
          <a:prstGeom prst="line">
            <a:avLst/>
          </a:prstGeom>
          <a:ln w="6350">
            <a:solidFill>
              <a:schemeClr val="accent3">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7" name="直接连接符 16"/>
          <p:cNvCxnSpPr/>
          <p:nvPr>
            <p:custDataLst>
              <p:tags r:id="rId6"/>
            </p:custDataLst>
          </p:nvPr>
        </p:nvCxnSpPr>
        <p:spPr>
          <a:xfrm>
            <a:off x="7306085" y="4779477"/>
            <a:ext cx="3108389" cy="0"/>
          </a:xfrm>
          <a:prstGeom prst="line">
            <a:avLst/>
          </a:prstGeom>
          <a:ln w="6350">
            <a:solidFill>
              <a:schemeClr val="accent5">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pic>
        <p:nvPicPr>
          <p:cNvPr id="18" name="图片 21" descr="/data/temp/5e09516d-8b8b-11f0-a9a2-b2f445662bf4.jpg@base@tag=imgScale&amp;m=1&amp;w=396&amp;h=358&amp;q=955e09516d-8b8b-11f0-a9a2-b2f445662bf4"/>
          <p:cNvPicPr/>
          <p:nvPr>
            <p:custDataLst>
              <p:tags r:id="rId7"/>
            </p:custDataLst>
          </p:nvPr>
        </p:nvPicPr>
        <p:blipFill rotWithShape="1">
          <a:blip r:embed="rId8"/>
          <a:srcRect l="13170" r="13170"/>
          <a:stretch>
            <a:fillRect/>
          </a:stretch>
        </p:blipFill>
        <p:spPr>
          <a:xfrm>
            <a:off x="5893799" y="1245145"/>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0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0"/>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0"/>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19" name="图片 22"/>
          <p:cNvPicPr/>
          <p:nvPr>
            <p:custDataLst>
              <p:tags r:id="rId9"/>
            </p:custDataLst>
          </p:nvPr>
        </p:nvPicPr>
        <p:blipFill rotWithShape="1">
          <a:blip r:embed="rId10"/>
          <a:srcRect/>
          <a:stretch>
            <a:fillRect/>
          </a:stretch>
        </p:blipFill>
        <p:spPr>
          <a:xfrm>
            <a:off x="4584542" y="2001297"/>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2"/>
          </a:solidFill>
          <a:ln w="76200">
            <a:solidFill>
              <a:schemeClr val="accent2">
                <a:alpha val="65000"/>
              </a:schemeClr>
            </a:solidFill>
          </a:ln>
        </p:spPr>
      </p:pic>
      <p:pic>
        <p:nvPicPr>
          <p:cNvPr id="25" name="图片 23" descr="/data/temp/5e0951a4-8b8b-11f0-a9a2-b2f445662bf4.jpg@base@tag=imgScale&amp;m=1&amp;w=396&amp;h=358&amp;q=955e0951a4-8b8b-11f0-a9a2-b2f445662bf4"/>
          <p:cNvPicPr/>
          <p:nvPr>
            <p:custDataLst>
              <p:tags r:id="rId11"/>
            </p:custDataLst>
          </p:nvPr>
        </p:nvPicPr>
        <p:blipFill rotWithShape="1">
          <a:blip r:embed="rId12"/>
          <a:srcRect l="13170" r="13170"/>
          <a:stretch>
            <a:fillRect/>
          </a:stretch>
        </p:blipFill>
        <p:spPr>
          <a:xfrm>
            <a:off x="5893799" y="2757449"/>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3"/>
          </a:solidFill>
          <a:ln w="76200">
            <a:solidFill>
              <a:schemeClr val="accent3">
                <a:alpha val="65000"/>
              </a:schemeClr>
            </a:solidFill>
          </a:ln>
        </p:spPr>
      </p:pic>
      <p:pic>
        <p:nvPicPr>
          <p:cNvPr id="33" name="图片 32" descr="/data/temp/5e095128-8b8b-11f0-a9a2-b2f445662bf4.jpg@base@tag=imgScale&amp;m=1&amp;w=396&amp;h=358&amp;q=955e095128-8b8b-11f0-a9a2-b2f445662bf4"/>
          <p:cNvPicPr>
            <a:picLocks noChangeAspect="1"/>
          </p:cNvPicPr>
          <p:nvPr>
            <p:custDataLst>
              <p:tags r:id="rId13"/>
            </p:custDataLst>
          </p:nvPr>
        </p:nvPicPr>
        <p:blipFill rotWithShape="1">
          <a:blip r:embed="rId14"/>
          <a:srcRect l="13101" r="13101"/>
          <a:stretch>
            <a:fillRect/>
          </a:stretch>
        </p:blipFill>
        <p:spPr>
          <a:xfrm>
            <a:off x="4585144" y="3512998"/>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4"/>
          </a:solidFill>
          <a:ln w="76200">
            <a:solidFill>
              <a:schemeClr val="accent4">
                <a:alpha val="65000"/>
              </a:schemeClr>
            </a:solidFill>
          </a:ln>
        </p:spPr>
      </p:pic>
      <p:pic>
        <p:nvPicPr>
          <p:cNvPr id="34" name="图片 33"/>
          <p:cNvPicPr>
            <a:picLocks noChangeAspect="1"/>
          </p:cNvPicPr>
          <p:nvPr>
            <p:custDataLst>
              <p:tags r:id="rId15"/>
            </p:custDataLst>
          </p:nvPr>
        </p:nvPicPr>
        <p:blipFill rotWithShape="1">
          <a:blip r:embed="rId16"/>
          <a:srcRect/>
          <a:stretch>
            <a:fillRect/>
          </a:stretch>
        </p:blipFill>
        <p:spPr>
          <a:xfrm>
            <a:off x="5893196" y="4267945"/>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1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1"/>
                </a:cubicBezTo>
                <a:cubicBezTo>
                  <a:pt x="317921" y="38843"/>
                  <a:pt x="385163" y="1"/>
                  <a:pt x="462793" y="0"/>
                </a:cubicBezTo>
                <a:close/>
              </a:path>
            </a:pathLst>
          </a:custGeom>
          <a:solidFill>
            <a:schemeClr val="accent5"/>
          </a:solidFill>
          <a:ln w="76200">
            <a:solidFill>
              <a:schemeClr val="accent5">
                <a:alpha val="65000"/>
              </a:schemeClr>
            </a:solidFill>
          </a:ln>
        </p:spPr>
      </p:pic>
      <p:sp>
        <p:nvSpPr>
          <p:cNvPr id="26" name="矩形 19"/>
          <p:cNvSpPr/>
          <p:nvPr>
            <p:custDataLst>
              <p:tags r:id="rId17"/>
            </p:custDataLst>
          </p:nvPr>
        </p:nvSpPr>
        <p:spPr>
          <a:xfrm>
            <a:off x="1353273" y="2006117"/>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sz="2000" b="1" dirty="0">
                <a:solidFill>
                  <a:schemeClr val="accent2"/>
                </a:solidFill>
                <a:latin typeface="+mn-ea"/>
                <a:cs typeface="+mn-ea"/>
                <a:sym typeface="+mn-ea"/>
              </a:rPr>
              <a:t>招募对象与规模</a:t>
            </a:r>
            <a:endParaRPr lang="zh-CN" altLang="en-US" sz="2000" b="1" dirty="0">
              <a:solidFill>
                <a:schemeClr val="accent2"/>
              </a:solidFill>
              <a:latin typeface="+mn-ea"/>
              <a:cs typeface="+mn-ea"/>
              <a:sym typeface="+mn-ea"/>
            </a:endParaRPr>
          </a:p>
        </p:txBody>
      </p:sp>
      <p:sp>
        <p:nvSpPr>
          <p:cNvPr id="27" name="矩形 1"/>
          <p:cNvSpPr/>
          <p:nvPr>
            <p:custDataLst>
              <p:tags r:id="rId18"/>
            </p:custDataLst>
          </p:nvPr>
        </p:nvSpPr>
        <p:spPr>
          <a:xfrm>
            <a:off x="1352670" y="2470051"/>
            <a:ext cx="2551612" cy="1106723"/>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该计划每年招募</a:t>
            </a:r>
            <a:r>
              <a:rPr lang="en-US" altLang="zh-CN" sz="1600" dirty="0">
                <a:ln>
                  <a:noFill/>
                  <a:prstDash val="sysDot"/>
                </a:ln>
                <a:solidFill>
                  <a:schemeClr val="tx1">
                    <a:lumMod val="85000"/>
                    <a:lumOff val="15000"/>
                  </a:schemeClr>
                </a:solidFill>
                <a:latin typeface="+mn-ea"/>
                <a:cs typeface="+mn-ea"/>
                <a:sym typeface="+mn-ea"/>
              </a:rPr>
              <a:t>1.8</a:t>
            </a:r>
            <a:r>
              <a:rPr lang="zh-CN" altLang="en-US" sz="1600" dirty="0">
                <a:ln>
                  <a:noFill/>
                  <a:prstDash val="sysDot"/>
                </a:ln>
                <a:solidFill>
                  <a:schemeClr val="tx1">
                    <a:lumMod val="85000"/>
                    <a:lumOff val="15000"/>
                  </a:schemeClr>
                </a:solidFill>
                <a:latin typeface="+mn-ea"/>
                <a:cs typeface="+mn-ea"/>
                <a:sym typeface="+mn-ea"/>
              </a:rPr>
              <a:t>万名普通高等学校应届毕业生。</a:t>
            </a:r>
            <a:endParaRPr lang="zh-CN" altLang="en-US" sz="1600" dirty="0">
              <a:ln>
                <a:noFill/>
                <a:prstDash val="sysDot"/>
              </a:ln>
              <a:solidFill>
                <a:schemeClr val="tx1">
                  <a:lumMod val="85000"/>
                  <a:lumOff val="15000"/>
                </a:schemeClr>
              </a:solidFill>
              <a:latin typeface="+mn-ea"/>
              <a:cs typeface="+mn-ea"/>
              <a:sym typeface="+mn-ea"/>
            </a:endParaRPr>
          </a:p>
        </p:txBody>
      </p:sp>
      <p:sp>
        <p:nvSpPr>
          <p:cNvPr id="28" name="矩形 6"/>
          <p:cNvSpPr/>
          <p:nvPr>
            <p:custDataLst>
              <p:tags r:id="rId19"/>
            </p:custDataLst>
          </p:nvPr>
        </p:nvSpPr>
        <p:spPr>
          <a:xfrm>
            <a:off x="1353273" y="3682907"/>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l">
              <a:spcBef>
                <a:spcPct val="0"/>
              </a:spcBef>
              <a:spcAft>
                <a:spcPct val="0"/>
              </a:spcAft>
            </a:pPr>
            <a:r>
              <a:rPr lang="zh-CN" altLang="en-US" sz="2000" b="1">
                <a:solidFill>
                  <a:schemeClr val="accent4"/>
                </a:solidFill>
                <a:latin typeface="+mn-ea"/>
                <a:cs typeface="+mn-ea"/>
                <a:sym typeface="+mn-ea"/>
              </a:rPr>
              <a:t>服务期限</a:t>
            </a:r>
            <a:endParaRPr lang="zh-CN" altLang="en-US" sz="2000" b="1">
              <a:solidFill>
                <a:schemeClr val="accent4"/>
              </a:solidFill>
              <a:latin typeface="+mn-ea"/>
              <a:cs typeface="+mn-ea"/>
              <a:sym typeface="+mn-ea"/>
            </a:endParaRPr>
          </a:p>
        </p:txBody>
      </p:sp>
      <p:sp>
        <p:nvSpPr>
          <p:cNvPr id="30" name="矩形 2"/>
          <p:cNvSpPr/>
          <p:nvPr>
            <p:custDataLst>
              <p:tags r:id="rId20"/>
            </p:custDataLst>
          </p:nvPr>
        </p:nvSpPr>
        <p:spPr>
          <a:xfrm>
            <a:off x="1352670" y="4139610"/>
            <a:ext cx="2551612" cy="1106723"/>
          </a:xfrm>
          <a:prstGeom prst="rect">
            <a:avLst/>
          </a:prstGeom>
          <a:ln>
            <a:noFill/>
            <a:prstDash val="sysDash"/>
          </a:ln>
        </p:spPr>
        <p:txBody>
          <a:bodyPr vert="horz" wrap="square" lIns="0" tIns="0" rIns="0" bIns="0" rtlCol="0" anchor="t" anchorCtr="0">
            <a:noAutofit/>
          </a:bodyPr>
          <a:p>
            <a:pPr indent="-228600" algn="l">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志愿者服务期限为</a:t>
            </a:r>
            <a:r>
              <a:rPr lang="en-US" altLang="zh-CN" sz="1600" dirty="0">
                <a:ln>
                  <a:noFill/>
                  <a:prstDash val="sysDot"/>
                </a:ln>
                <a:solidFill>
                  <a:schemeClr val="tx1">
                    <a:lumMod val="85000"/>
                    <a:lumOff val="15000"/>
                  </a:schemeClr>
                </a:solidFill>
                <a:latin typeface="+mn-ea"/>
                <a:cs typeface="+mn-ea"/>
              </a:rPr>
              <a:t>1</a:t>
            </a:r>
            <a:r>
              <a:rPr lang="zh-CN" altLang="en-US" sz="1600" dirty="0">
                <a:ln>
                  <a:noFill/>
                  <a:prstDash val="sysDot"/>
                </a:ln>
                <a:solidFill>
                  <a:schemeClr val="tx1">
                    <a:lumMod val="85000"/>
                    <a:lumOff val="15000"/>
                  </a:schemeClr>
                </a:solidFill>
                <a:latin typeface="+mn-ea"/>
                <a:cs typeface="+mn-ea"/>
              </a:rPr>
              <a:t>至</a:t>
            </a:r>
            <a:r>
              <a:rPr lang="en-US" altLang="zh-CN" sz="1600" dirty="0">
                <a:ln>
                  <a:noFill/>
                  <a:prstDash val="sysDot"/>
                </a:ln>
                <a:solidFill>
                  <a:schemeClr val="tx1">
                    <a:lumMod val="85000"/>
                    <a:lumOff val="15000"/>
                  </a:schemeClr>
                </a:solidFill>
                <a:latin typeface="+mn-ea"/>
                <a:cs typeface="+mn-ea"/>
              </a:rPr>
              <a:t>3</a:t>
            </a:r>
            <a:r>
              <a:rPr lang="zh-CN" altLang="en-US" sz="1600" dirty="0">
                <a:ln>
                  <a:noFill/>
                  <a:prstDash val="sysDot"/>
                </a:ln>
                <a:solidFill>
                  <a:schemeClr val="tx1">
                    <a:lumMod val="85000"/>
                    <a:lumOff val="15000"/>
                  </a:schemeClr>
                </a:solidFill>
                <a:latin typeface="+mn-ea"/>
                <a:cs typeface="+mn-ea"/>
              </a:rPr>
              <a:t>年。</a:t>
            </a:r>
            <a:endParaRPr lang="zh-CN" altLang="en-US" sz="1600" dirty="0">
              <a:ln>
                <a:noFill/>
                <a:prstDash val="sysDot"/>
              </a:ln>
              <a:solidFill>
                <a:schemeClr val="tx1">
                  <a:lumMod val="85000"/>
                  <a:lumOff val="15000"/>
                </a:schemeClr>
              </a:solidFill>
              <a:latin typeface="+mn-ea"/>
              <a:cs typeface="+mn-ea"/>
            </a:endParaRPr>
          </a:p>
        </p:txBody>
      </p:sp>
      <p:sp>
        <p:nvSpPr>
          <p:cNvPr id="31" name="矩形 15"/>
          <p:cNvSpPr/>
          <p:nvPr>
            <p:custDataLst>
              <p:tags r:id="rId21"/>
            </p:custDataLst>
          </p:nvPr>
        </p:nvSpPr>
        <p:spPr>
          <a:xfrm>
            <a:off x="7862806" y="1202367"/>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sz="2000" b="1">
                <a:solidFill>
                  <a:schemeClr val="accent1"/>
                </a:solidFill>
                <a:latin typeface="+mn-ea"/>
                <a:cs typeface="+mn-ea"/>
                <a:sym typeface="+mn-ea"/>
              </a:rPr>
              <a:t>计划的发起与实施单位</a:t>
            </a:r>
            <a:endParaRPr lang="zh-CN" altLang="en-US" sz="2000" b="1">
              <a:solidFill>
                <a:schemeClr val="accent1"/>
              </a:solidFill>
              <a:latin typeface="+mn-ea"/>
              <a:cs typeface="+mn-ea"/>
              <a:sym typeface="+mn-ea"/>
            </a:endParaRPr>
          </a:p>
        </p:txBody>
      </p:sp>
      <p:sp>
        <p:nvSpPr>
          <p:cNvPr id="32" name="矩形 4"/>
          <p:cNvSpPr/>
          <p:nvPr>
            <p:custDataLst>
              <p:tags r:id="rId22"/>
            </p:custDataLst>
          </p:nvPr>
        </p:nvSpPr>
        <p:spPr>
          <a:xfrm>
            <a:off x="7629525" y="1659255"/>
            <a:ext cx="3108325" cy="1106805"/>
          </a:xfrm>
          <a:prstGeom prst="rect">
            <a:avLst/>
          </a:prstGeom>
          <a:ln>
            <a:noFill/>
            <a:prstDash val="sysDash"/>
          </a:ln>
        </p:spPr>
        <p:txBody>
          <a:bodyPr vert="horz" wrap="square" lIns="0" tIns="0" rIns="0" bIns="0" rtlCol="0" anchor="t" anchorCtr="0">
            <a:noAutofit/>
          </a:bodyPr>
          <a:p>
            <a:pPr indent="-228600" algn="l">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大学生志愿服务西部计划由共青团中央牵头，教育部、财政部、人力资源和社会保障部共同组织实施。</a:t>
            </a:r>
            <a:endParaRPr lang="zh-CN" altLang="en-US" sz="1600" dirty="0">
              <a:ln>
                <a:noFill/>
                <a:prstDash val="sysDot"/>
              </a:ln>
              <a:solidFill>
                <a:schemeClr val="tx1">
                  <a:lumMod val="85000"/>
                  <a:lumOff val="15000"/>
                </a:schemeClr>
              </a:solidFill>
              <a:latin typeface="+mn-ea"/>
              <a:cs typeface="+mn-ea"/>
            </a:endParaRPr>
          </a:p>
        </p:txBody>
      </p:sp>
      <p:sp>
        <p:nvSpPr>
          <p:cNvPr id="35" name="矩形 28"/>
          <p:cNvSpPr/>
          <p:nvPr>
            <p:custDataLst>
              <p:tags r:id="rId23"/>
            </p:custDataLst>
          </p:nvPr>
        </p:nvSpPr>
        <p:spPr>
          <a:xfrm>
            <a:off x="7862806" y="2735156"/>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sz="2000" b="1">
                <a:solidFill>
                  <a:schemeClr val="accent3"/>
                </a:solidFill>
                <a:latin typeface="+mn-ea"/>
                <a:cs typeface="+mn-ea"/>
                <a:sym typeface="+mn-ea"/>
              </a:rPr>
              <a:t>服务内容与领域</a:t>
            </a:r>
            <a:endParaRPr lang="zh-CN" altLang="en-US" sz="2000" b="1">
              <a:solidFill>
                <a:schemeClr val="accent3"/>
              </a:solidFill>
              <a:latin typeface="+mn-ea"/>
              <a:cs typeface="+mn-ea"/>
              <a:sym typeface="+mn-ea"/>
            </a:endParaRPr>
          </a:p>
        </p:txBody>
      </p:sp>
      <p:sp>
        <p:nvSpPr>
          <p:cNvPr id="36" name="矩形 5"/>
          <p:cNvSpPr/>
          <p:nvPr>
            <p:custDataLst>
              <p:tags r:id="rId24"/>
            </p:custDataLst>
          </p:nvPr>
        </p:nvSpPr>
        <p:spPr>
          <a:xfrm>
            <a:off x="7559675" y="3198495"/>
            <a:ext cx="3261995" cy="110680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志愿者在西部贫困县的乡镇从事教育、卫生、农技、扶贫以及青年中心建设和管理等方面的志愿服务工作。</a:t>
            </a:r>
            <a:endParaRPr lang="zh-CN" altLang="en-US" sz="1600" dirty="0">
              <a:ln>
                <a:noFill/>
                <a:prstDash val="sysDot"/>
              </a:ln>
              <a:solidFill>
                <a:schemeClr val="tx1">
                  <a:lumMod val="85000"/>
                  <a:lumOff val="15000"/>
                </a:schemeClr>
              </a:solidFill>
              <a:latin typeface="+mn-ea"/>
              <a:cs typeface="+mn-ea"/>
              <a:sym typeface="+mn-ea"/>
            </a:endParaRPr>
          </a:p>
        </p:txBody>
      </p:sp>
      <p:sp>
        <p:nvSpPr>
          <p:cNvPr id="37" name="矩形 11"/>
          <p:cNvSpPr/>
          <p:nvPr>
            <p:custDataLst>
              <p:tags r:id="rId25"/>
            </p:custDataLst>
          </p:nvPr>
        </p:nvSpPr>
        <p:spPr>
          <a:xfrm>
            <a:off x="7863409" y="4356514"/>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sz="2000" b="1">
                <a:solidFill>
                  <a:schemeClr val="accent5"/>
                </a:solidFill>
                <a:latin typeface="+mn-ea"/>
                <a:cs typeface="+mn-ea"/>
                <a:sym typeface="+mn-ea"/>
              </a:rPr>
              <a:t>服务期满后的政策支持</a:t>
            </a:r>
            <a:endParaRPr lang="zh-CN" altLang="en-US" sz="2000" b="1">
              <a:solidFill>
                <a:schemeClr val="accent5"/>
              </a:solidFill>
              <a:latin typeface="+mn-ea"/>
              <a:cs typeface="+mn-ea"/>
              <a:sym typeface="+mn-ea"/>
            </a:endParaRPr>
          </a:p>
        </p:txBody>
      </p:sp>
      <p:sp>
        <p:nvSpPr>
          <p:cNvPr id="38" name="矩形 17"/>
          <p:cNvSpPr/>
          <p:nvPr>
            <p:custDataLst>
              <p:tags r:id="rId26"/>
            </p:custDataLst>
          </p:nvPr>
        </p:nvSpPr>
        <p:spPr>
          <a:xfrm>
            <a:off x="7559675" y="4813300"/>
            <a:ext cx="3437255" cy="1106805"/>
          </a:xfrm>
          <a:prstGeom prst="rect">
            <a:avLst/>
          </a:prstGeom>
          <a:ln>
            <a:noFill/>
            <a:prstDash val="sysDash"/>
          </a:ln>
        </p:spPr>
        <p:txBody>
          <a:bodyPr vert="horz" wrap="square" lIns="0" tIns="0" rIns="0" bIns="0" rtlCol="0" anchor="t" anchorCtr="0">
            <a:noAutofit/>
          </a:bodyPr>
          <a:p>
            <a:pPr indent="-228600" algn="l">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rPr>
              <a:t>服务期满后，鼓励志愿者扎根基层就业创业，或自主择业和流动就业，并在升学、就业方面给予一定政策支持。</a:t>
            </a:r>
            <a:endParaRPr lang="zh-CN" altLang="en-US" sz="1600">
              <a:ln>
                <a:noFill/>
                <a:prstDash val="sysDot"/>
              </a:ln>
              <a:solidFill>
                <a:schemeClr val="tx1">
                  <a:lumMod val="85000"/>
                  <a:lumOff val="15000"/>
                </a:schemeClr>
              </a:solidFill>
              <a:latin typeface="+mn-ea"/>
              <a:cs typeface="+mn-ea"/>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custDataLst>
              <p:tags r:id="rId1"/>
            </p:custDataLst>
          </p:nvPr>
        </p:nvSpPr>
        <p:spPr>
          <a:xfrm>
            <a:off x="915670" y="270510"/>
            <a:ext cx="10852150" cy="88455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（五）参加中央部门组织实施的基层就业项目，服务期满后享受哪些优惠政策</a:t>
            </a:r>
            <a:endParaRPr lang="zh-CN" altLang="en-US" sz="2800">
              <a:solidFill>
                <a:schemeClr val="accent1">
                  <a:lumMod val="50000"/>
                </a:schemeClr>
              </a:solidFill>
            </a:endParaRPr>
          </a:p>
        </p:txBody>
      </p:sp>
      <p:sp>
        <p:nvSpPr>
          <p:cNvPr id="2" name="矩形: 圆角 29"/>
          <p:cNvSpPr/>
          <p:nvPr>
            <p:custDataLst>
              <p:tags r:id="rId2"/>
            </p:custDataLst>
          </p:nvPr>
        </p:nvSpPr>
        <p:spPr>
          <a:xfrm>
            <a:off x="627380" y="1621790"/>
            <a:ext cx="3696335" cy="2007235"/>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60012" tIns="288290" rIns="460012" bIns="71755" numCol="1" spcCol="0" rtlCol="0" fromWordArt="0" anchor="ctr" anchorCtr="0" forceAA="0" compatLnSpc="1">
            <a:noAutofit/>
          </a:bodyPr>
          <a:lstStyle/>
          <a:p>
            <a:pPr lvl="0" algn="l">
              <a:lnSpc>
                <a:spcPct val="150000"/>
              </a:lnSpc>
              <a:spcBef>
                <a:spcPts val="0"/>
              </a:spcBef>
              <a:spcAft>
                <a:spcPts val="0"/>
              </a:spcAft>
              <a:buClrTx/>
              <a:buSzTx/>
              <a:buFontTx/>
            </a:pPr>
            <a:r>
              <a:rPr lang="zh-CN" altLang="en-US" sz="1600">
                <a:ln>
                  <a:noFill/>
                </a:ln>
                <a:solidFill>
                  <a:schemeClr val="tx1">
                    <a:lumMod val="85000"/>
                    <a:lumOff val="15000"/>
                  </a:schemeClr>
                </a:solidFill>
                <a:effectLst/>
                <a:latin typeface="+mn-ea"/>
                <a:cs typeface="+mn-ea"/>
                <a:sym typeface="+mn-ea"/>
              </a:rPr>
              <a:t>每年的公务员考试中都要定向招录一定比例的服务期满且考核称职（合格）的服务基层项目人员。服务基层项目人员也可报考其他职位。</a:t>
            </a:r>
            <a:endParaRPr lang="zh-CN" altLang="en-US" sz="1600">
              <a:ln>
                <a:noFill/>
              </a:ln>
              <a:solidFill>
                <a:schemeClr val="tx1">
                  <a:lumMod val="85000"/>
                  <a:lumOff val="15000"/>
                </a:schemeClr>
              </a:solidFill>
              <a:effectLst/>
              <a:latin typeface="+mn-ea"/>
              <a:cs typeface="+mn-ea"/>
              <a:sym typeface="+mn-ea"/>
            </a:endParaRPr>
          </a:p>
        </p:txBody>
      </p:sp>
      <p:sp>
        <p:nvSpPr>
          <p:cNvPr id="3" name="标题"/>
          <p:cNvSpPr/>
          <p:nvPr>
            <p:custDataLst>
              <p:tags r:id="rId3"/>
            </p:custDataLst>
          </p:nvPr>
        </p:nvSpPr>
        <p:spPr>
          <a:xfrm>
            <a:off x="1087120" y="1154748"/>
            <a:ext cx="2646536" cy="64991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b="1">
                <a:solidFill>
                  <a:srgbClr val="FFFFFF"/>
                </a:solidFill>
                <a:uFillTx/>
                <a:latin typeface="+mn-ea"/>
                <a:cs typeface="+mn-ea"/>
                <a:sym typeface="+mn-ea"/>
              </a:rPr>
              <a:t>1. </a:t>
            </a:r>
            <a:r>
              <a:rPr lang="zh-CN" altLang="en-US" b="1">
                <a:solidFill>
                  <a:srgbClr val="FFFFFF"/>
                </a:solidFill>
                <a:uFillTx/>
                <a:latin typeface="+mn-ea"/>
                <a:cs typeface="+mn-ea"/>
                <a:sym typeface="+mn-ea"/>
              </a:rPr>
              <a:t>公务员招录优惠</a:t>
            </a:r>
            <a:endParaRPr lang="zh-CN" altLang="en-US" b="1">
              <a:solidFill>
                <a:srgbClr val="FFFFFF"/>
              </a:solidFill>
              <a:uFillTx/>
              <a:latin typeface="+mn-ea"/>
              <a:cs typeface="+mn-ea"/>
              <a:sym typeface="+mn-ea"/>
            </a:endParaRPr>
          </a:p>
        </p:txBody>
      </p:sp>
      <p:sp>
        <p:nvSpPr>
          <p:cNvPr id="5" name="矩形: 圆角 1"/>
          <p:cNvSpPr/>
          <p:nvPr>
            <p:custDataLst>
              <p:tags r:id="rId4"/>
            </p:custDataLst>
          </p:nvPr>
        </p:nvSpPr>
        <p:spPr>
          <a:xfrm>
            <a:off x="4638040" y="1621790"/>
            <a:ext cx="3384550" cy="2007235"/>
          </a:xfrm>
          <a:prstGeom prst="roundRect">
            <a:avLst>
              <a:gd name="adj" fmla="val 6098"/>
            </a:avLst>
          </a:prstGeom>
          <a:noFill/>
          <a:ln>
            <a:solidFill>
              <a:schemeClr val="accent2">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60012" tIns="288290" rIns="460012" bIns="71755"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600">
                <a:ln>
                  <a:noFill/>
                </a:ln>
                <a:solidFill>
                  <a:schemeClr val="tx1">
                    <a:lumMod val="85000"/>
                    <a:lumOff val="15000"/>
                  </a:schemeClr>
                </a:solidFill>
                <a:effectLst/>
                <a:latin typeface="+mn-ea"/>
                <a:cs typeface="+mn-ea"/>
                <a:sym typeface="+mn-ea"/>
              </a:rPr>
              <a:t>鼓励毕业生在项目结束后留在当地就业，各基层就业项目相对应的自然减员空岗全部聘用服务期满的高校毕业生。</a:t>
            </a:r>
            <a:endParaRPr lang="zh-CN" altLang="en-US" sz="1600">
              <a:ln>
                <a:noFill/>
              </a:ln>
              <a:solidFill>
                <a:schemeClr val="tx1">
                  <a:lumMod val="85000"/>
                  <a:lumOff val="15000"/>
                </a:schemeClr>
              </a:solidFill>
              <a:effectLst/>
              <a:latin typeface="+mn-ea"/>
              <a:cs typeface="+mn-ea"/>
              <a:sym typeface="+mn-ea"/>
            </a:endParaRPr>
          </a:p>
        </p:txBody>
      </p:sp>
      <p:sp>
        <p:nvSpPr>
          <p:cNvPr id="6" name="标题"/>
          <p:cNvSpPr/>
          <p:nvPr>
            <p:custDataLst>
              <p:tags r:id="rId5"/>
            </p:custDataLst>
          </p:nvPr>
        </p:nvSpPr>
        <p:spPr>
          <a:xfrm>
            <a:off x="4826635" y="1154748"/>
            <a:ext cx="2646536" cy="649910"/>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b="1">
                <a:solidFill>
                  <a:srgbClr val="FFFFFF"/>
                </a:solidFill>
                <a:uFillTx/>
                <a:latin typeface="+mn-ea"/>
                <a:cs typeface="+mn-ea"/>
                <a:sym typeface="+mn-ea"/>
              </a:rPr>
              <a:t>2. </a:t>
            </a:r>
            <a:r>
              <a:rPr lang="zh-CN" altLang="en-US" b="1">
                <a:solidFill>
                  <a:srgbClr val="FFFFFF"/>
                </a:solidFill>
                <a:uFillTx/>
                <a:latin typeface="+mn-ea"/>
                <a:cs typeface="+mn-ea"/>
                <a:sym typeface="+mn-ea"/>
              </a:rPr>
              <a:t>事业单位招聘优惠</a:t>
            </a:r>
            <a:endParaRPr lang="zh-CN" altLang="en-US" b="1">
              <a:solidFill>
                <a:srgbClr val="FFFFFF"/>
              </a:solidFill>
              <a:uFillTx/>
              <a:latin typeface="+mn-ea"/>
              <a:cs typeface="+mn-ea"/>
              <a:sym typeface="+mn-ea"/>
            </a:endParaRPr>
          </a:p>
        </p:txBody>
      </p:sp>
      <p:sp>
        <p:nvSpPr>
          <p:cNvPr id="7" name="矩形: 圆角 11"/>
          <p:cNvSpPr/>
          <p:nvPr>
            <p:custDataLst>
              <p:tags r:id="rId6"/>
            </p:custDataLst>
          </p:nvPr>
        </p:nvSpPr>
        <p:spPr>
          <a:xfrm>
            <a:off x="8136255" y="1621473"/>
            <a:ext cx="3383681" cy="2007272"/>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60012" tIns="288290" rIns="460012" bIns="71755"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600">
                <a:ln>
                  <a:noFill/>
                </a:ln>
                <a:solidFill>
                  <a:schemeClr val="tx1">
                    <a:lumMod val="85000"/>
                    <a:lumOff val="15000"/>
                  </a:schemeClr>
                </a:solidFill>
                <a:effectLst/>
                <a:latin typeface="+mn-ea"/>
                <a:cs typeface="+mn-ea"/>
                <a:sym typeface="+mn-ea"/>
              </a:rPr>
              <a:t>高校毕业生服务期满后三年内报考硕士研究生初试总分加</a:t>
            </a:r>
            <a:r>
              <a:rPr lang="en-US" altLang="zh-CN" sz="1600">
                <a:ln>
                  <a:noFill/>
                </a:ln>
                <a:solidFill>
                  <a:schemeClr val="tx1">
                    <a:lumMod val="85000"/>
                    <a:lumOff val="15000"/>
                  </a:schemeClr>
                </a:solidFill>
                <a:effectLst/>
                <a:latin typeface="+mn-ea"/>
                <a:cs typeface="+mn-ea"/>
                <a:sym typeface="+mn-ea"/>
              </a:rPr>
              <a:t> 10 </a:t>
            </a:r>
            <a:r>
              <a:rPr lang="zh-CN" altLang="en-US" sz="1600">
                <a:ln>
                  <a:noFill/>
                </a:ln>
                <a:solidFill>
                  <a:schemeClr val="tx1">
                    <a:lumMod val="85000"/>
                    <a:lumOff val="15000"/>
                  </a:schemeClr>
                </a:solidFill>
                <a:effectLst/>
                <a:latin typeface="+mn-ea"/>
                <a:cs typeface="+mn-ea"/>
                <a:sym typeface="+mn-ea"/>
              </a:rPr>
              <a:t>分；同等条件下优先录取</a:t>
            </a:r>
            <a:r>
              <a:rPr lang="en-US" altLang="zh-CN" sz="1600">
                <a:ln>
                  <a:noFill/>
                </a:ln>
                <a:solidFill>
                  <a:schemeClr val="tx1">
                    <a:lumMod val="85000"/>
                    <a:lumOff val="15000"/>
                  </a:schemeClr>
                </a:solidFill>
                <a:effectLst/>
                <a:latin typeface="+mn-ea"/>
                <a:cs typeface="+mn-ea"/>
                <a:sym typeface="+mn-ea"/>
              </a:rPr>
              <a:t>。</a:t>
            </a:r>
            <a:endParaRPr lang="en-US" altLang="zh-CN" sz="1600">
              <a:ln>
                <a:noFill/>
              </a:ln>
              <a:solidFill>
                <a:schemeClr val="tx1">
                  <a:lumMod val="85000"/>
                  <a:lumOff val="15000"/>
                </a:schemeClr>
              </a:solidFill>
              <a:effectLst/>
              <a:latin typeface="+mn-ea"/>
              <a:cs typeface="+mn-ea"/>
              <a:sym typeface="+mn-ea"/>
            </a:endParaRPr>
          </a:p>
        </p:txBody>
      </p:sp>
      <p:sp>
        <p:nvSpPr>
          <p:cNvPr id="9" name="标题"/>
          <p:cNvSpPr/>
          <p:nvPr>
            <p:custDataLst>
              <p:tags r:id="rId7"/>
            </p:custDataLst>
          </p:nvPr>
        </p:nvSpPr>
        <p:spPr>
          <a:xfrm>
            <a:off x="8505190" y="1154748"/>
            <a:ext cx="2646536" cy="64991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b="1">
                <a:solidFill>
                  <a:srgbClr val="FFFFFF"/>
                </a:solidFill>
                <a:uFillTx/>
                <a:latin typeface="+mn-ea"/>
                <a:cs typeface="+mn-ea"/>
                <a:sym typeface="+mn-ea"/>
              </a:rPr>
              <a:t>3. </a:t>
            </a:r>
            <a:r>
              <a:rPr lang="zh-CN" altLang="en-US" b="1">
                <a:solidFill>
                  <a:srgbClr val="FFFFFF"/>
                </a:solidFill>
                <a:uFillTx/>
                <a:latin typeface="+mn-ea"/>
                <a:cs typeface="+mn-ea"/>
                <a:sym typeface="+mn-ea"/>
              </a:rPr>
              <a:t>考学升学优惠</a:t>
            </a:r>
            <a:endParaRPr lang="zh-CN" altLang="en-US" b="1">
              <a:solidFill>
                <a:srgbClr val="FFFFFF"/>
              </a:solidFill>
              <a:uFillTx/>
              <a:latin typeface="+mn-ea"/>
              <a:cs typeface="+mn-ea"/>
              <a:sym typeface="+mn-ea"/>
            </a:endParaRPr>
          </a:p>
        </p:txBody>
      </p:sp>
      <p:sp>
        <p:nvSpPr>
          <p:cNvPr id="10" name="矩形: 圆角 17"/>
          <p:cNvSpPr/>
          <p:nvPr>
            <p:custDataLst>
              <p:tags r:id="rId8"/>
            </p:custDataLst>
          </p:nvPr>
        </p:nvSpPr>
        <p:spPr>
          <a:xfrm>
            <a:off x="938530" y="4213860"/>
            <a:ext cx="4805045" cy="2007235"/>
          </a:xfrm>
          <a:prstGeom prst="roundRect">
            <a:avLst>
              <a:gd name="adj" fmla="val 6098"/>
            </a:avLst>
          </a:prstGeom>
          <a:noFill/>
          <a:ln>
            <a:solidFill>
              <a:schemeClr val="accent2">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60012" tIns="288290" rIns="460012" bIns="71755"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600" kern="0" dirty="0">
                <a:ln>
                  <a:noFill/>
                  <a:prstDash val="sysDot"/>
                </a:ln>
                <a:solidFill>
                  <a:schemeClr val="tx1">
                    <a:lumMod val="85000"/>
                    <a:lumOff val="15000"/>
                  </a:schemeClr>
                </a:solidFill>
                <a:effectLst/>
                <a:latin typeface="+mn-ea"/>
                <a:cs typeface="+mn-ea"/>
                <a:sym typeface="+mn-ea"/>
              </a:rPr>
              <a:t>参加各基层就业项目的毕业生，符合规定条件的，可享受相应的学费补偿和助学贷款代偿政策。</a:t>
            </a:r>
            <a:endParaRPr lang="zh-CN" altLang="en-US" sz="1600" kern="0" dirty="0">
              <a:ln>
                <a:noFill/>
                <a:prstDash val="sysDot"/>
              </a:ln>
              <a:solidFill>
                <a:schemeClr val="tx1">
                  <a:lumMod val="85000"/>
                  <a:lumOff val="15000"/>
                </a:schemeClr>
              </a:solidFill>
              <a:effectLst/>
              <a:latin typeface="+mn-ea"/>
              <a:cs typeface="+mn-ea"/>
              <a:sym typeface="+mn-ea"/>
            </a:endParaRPr>
          </a:p>
        </p:txBody>
      </p:sp>
      <p:sp>
        <p:nvSpPr>
          <p:cNvPr id="11" name="标题"/>
          <p:cNvSpPr/>
          <p:nvPr>
            <p:custDataLst>
              <p:tags r:id="rId9"/>
            </p:custDataLst>
          </p:nvPr>
        </p:nvSpPr>
        <p:spPr>
          <a:xfrm>
            <a:off x="2012950" y="3888423"/>
            <a:ext cx="2646536" cy="649910"/>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b="1">
                <a:solidFill>
                  <a:srgbClr val="FFFFFF"/>
                </a:solidFill>
                <a:uFillTx/>
                <a:latin typeface="+mn-ea"/>
                <a:cs typeface="+mn-ea"/>
                <a:sym typeface="+mn-ea"/>
              </a:rPr>
              <a:t>4. </a:t>
            </a:r>
            <a:r>
              <a:rPr lang="zh-CN" altLang="en-US" b="1">
                <a:solidFill>
                  <a:srgbClr val="FFFFFF"/>
                </a:solidFill>
                <a:uFillTx/>
                <a:latin typeface="+mn-ea"/>
                <a:cs typeface="+mn-ea"/>
                <a:sym typeface="+mn-ea"/>
              </a:rPr>
              <a:t>国家补偿学费和代偿助学贷款政策</a:t>
            </a:r>
            <a:endParaRPr lang="zh-CN" altLang="en-US" b="1">
              <a:solidFill>
                <a:srgbClr val="FFFFFF"/>
              </a:solidFill>
              <a:uFillTx/>
              <a:latin typeface="+mn-ea"/>
              <a:cs typeface="+mn-ea"/>
              <a:sym typeface="+mn-ea"/>
            </a:endParaRPr>
          </a:p>
        </p:txBody>
      </p:sp>
      <p:sp>
        <p:nvSpPr>
          <p:cNvPr id="21" name="矩形: 圆角 20"/>
          <p:cNvSpPr/>
          <p:nvPr>
            <p:custDataLst>
              <p:tags r:id="rId10"/>
            </p:custDataLst>
          </p:nvPr>
        </p:nvSpPr>
        <p:spPr>
          <a:xfrm>
            <a:off x="6278245" y="4213543"/>
            <a:ext cx="5235575" cy="2007235"/>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60012" tIns="288290" rIns="460012" bIns="71755"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600" kern="0" dirty="0">
                <a:ln>
                  <a:noFill/>
                  <a:prstDash val="sysDot"/>
                </a:ln>
                <a:solidFill>
                  <a:schemeClr val="tx1">
                    <a:lumMod val="85000"/>
                    <a:lumOff val="15000"/>
                  </a:schemeClr>
                </a:solidFill>
                <a:effectLst/>
                <a:latin typeface="+mn-ea"/>
                <a:cs typeface="+mn-ea"/>
                <a:sym typeface="+mn-ea"/>
              </a:rPr>
              <a:t>高校毕业生服务期满自主创业的，可享受税收优惠、行政事业性收费减免、小额贷款担保和贴息等有关政策。</a:t>
            </a:r>
            <a:endParaRPr lang="zh-CN" altLang="en-US" sz="1600" kern="0" dirty="0">
              <a:ln>
                <a:noFill/>
                <a:prstDash val="sysDot"/>
              </a:ln>
              <a:solidFill>
                <a:schemeClr val="tx1">
                  <a:lumMod val="85000"/>
                  <a:lumOff val="15000"/>
                </a:schemeClr>
              </a:solidFill>
              <a:effectLst/>
              <a:latin typeface="+mn-ea"/>
              <a:cs typeface="+mn-ea"/>
              <a:sym typeface="+mn-ea"/>
            </a:endParaRPr>
          </a:p>
        </p:txBody>
      </p:sp>
      <p:sp>
        <p:nvSpPr>
          <p:cNvPr id="22" name="标题"/>
          <p:cNvSpPr/>
          <p:nvPr>
            <p:custDataLst>
              <p:tags r:id="rId11"/>
            </p:custDataLst>
          </p:nvPr>
        </p:nvSpPr>
        <p:spPr>
          <a:xfrm>
            <a:off x="7573010" y="3888423"/>
            <a:ext cx="2646536" cy="649910"/>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b="1">
                <a:solidFill>
                  <a:srgbClr val="FFFFFF"/>
                </a:solidFill>
                <a:uFillTx/>
                <a:latin typeface="+mn-ea"/>
                <a:cs typeface="+mn-ea"/>
                <a:sym typeface="+mn-ea"/>
              </a:rPr>
              <a:t>5. </a:t>
            </a:r>
            <a:r>
              <a:rPr lang="zh-CN" altLang="en-US" b="1">
                <a:solidFill>
                  <a:srgbClr val="FFFFFF"/>
                </a:solidFill>
                <a:uFillTx/>
                <a:latin typeface="+mn-ea"/>
                <a:cs typeface="+mn-ea"/>
                <a:sym typeface="+mn-ea"/>
              </a:rPr>
              <a:t>高校毕业生服务期满自主创业的</a:t>
            </a:r>
            <a:endParaRPr lang="zh-CN" altLang="en-US" b="1">
              <a:solidFill>
                <a:srgbClr val="FFFFFF"/>
              </a:solidFill>
              <a:uFillTx/>
              <a:latin typeface="+mn-ea"/>
              <a:cs typeface="+mn-ea"/>
              <a:sym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圆角 29"/>
          <p:cNvSpPr/>
          <p:nvPr>
            <p:custDataLst>
              <p:tags r:id="rId1"/>
            </p:custDataLst>
          </p:nvPr>
        </p:nvSpPr>
        <p:spPr>
          <a:xfrm>
            <a:off x="721360" y="804545"/>
            <a:ext cx="3696335" cy="2390140"/>
          </a:xfrm>
          <a:prstGeom prst="roundRect">
            <a:avLst>
              <a:gd name="adj" fmla="val 6098"/>
            </a:avLst>
          </a:prstGeom>
          <a:noFill/>
          <a:ln>
            <a:solidFill>
              <a:schemeClr val="accent4">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60012" tIns="288290" rIns="460012" bIns="71755" numCol="1" spcCol="0" rtlCol="0" fromWordArt="0" anchor="ctr" anchorCtr="0" forceAA="0" compatLnSpc="1">
            <a:noAutofit/>
          </a:bodyPr>
          <a:lstStyle/>
          <a:p>
            <a:pPr lvl="0" algn="l">
              <a:lnSpc>
                <a:spcPct val="150000"/>
              </a:lnSpc>
              <a:spcBef>
                <a:spcPts val="0"/>
              </a:spcBef>
              <a:spcAft>
                <a:spcPts val="0"/>
              </a:spcAft>
              <a:buClrTx/>
              <a:buSzTx/>
              <a:buFontTx/>
            </a:pPr>
            <a:r>
              <a:rPr lang="en-US" altLang="zh-CN" sz="1600">
                <a:ln>
                  <a:noFill/>
                </a:ln>
                <a:solidFill>
                  <a:schemeClr val="tx1">
                    <a:lumMod val="85000"/>
                    <a:lumOff val="15000"/>
                  </a:schemeClr>
                </a:solidFill>
                <a:effectLst/>
                <a:latin typeface="+mn-ea"/>
                <a:cs typeface="+mn-ea"/>
                <a:sym typeface="+mn-ea"/>
              </a:rPr>
              <a:t>“</a:t>
            </a:r>
            <a:r>
              <a:rPr lang="zh-CN" altLang="en-US" sz="1600">
                <a:ln>
                  <a:noFill/>
                </a:ln>
                <a:solidFill>
                  <a:schemeClr val="tx1">
                    <a:lumMod val="85000"/>
                    <a:lumOff val="15000"/>
                  </a:schemeClr>
                </a:solidFill>
                <a:effectLst/>
                <a:latin typeface="+mn-ea"/>
                <a:cs typeface="+mn-ea"/>
                <a:sym typeface="+mn-ea"/>
              </a:rPr>
              <a:t>三支一扶</a:t>
            </a:r>
            <a:r>
              <a:rPr lang="en-US" altLang="zh-CN" sz="1600">
                <a:ln>
                  <a:noFill/>
                </a:ln>
                <a:solidFill>
                  <a:schemeClr val="tx1">
                    <a:lumMod val="85000"/>
                    <a:lumOff val="15000"/>
                  </a:schemeClr>
                </a:solidFill>
                <a:effectLst/>
                <a:latin typeface="+mn-ea"/>
                <a:cs typeface="+mn-ea"/>
                <a:sym typeface="+mn-ea"/>
              </a:rPr>
              <a:t>”</a:t>
            </a:r>
            <a:r>
              <a:rPr lang="zh-CN" altLang="en-US" sz="1600">
                <a:ln>
                  <a:noFill/>
                </a:ln>
                <a:solidFill>
                  <a:schemeClr val="tx1">
                    <a:lumMod val="85000"/>
                    <a:lumOff val="15000"/>
                  </a:schemeClr>
                </a:solidFill>
                <a:effectLst/>
                <a:latin typeface="+mn-ea"/>
                <a:cs typeface="+mn-ea"/>
                <a:sym typeface="+mn-ea"/>
              </a:rPr>
              <a:t>是指选派大学生在毕业后到基层从事支教、支农、支医和帮扶乡村振兴工作，于每年</a:t>
            </a:r>
            <a:r>
              <a:rPr lang="en-US" altLang="zh-CN" sz="1600">
                <a:ln>
                  <a:noFill/>
                </a:ln>
                <a:solidFill>
                  <a:schemeClr val="tx1">
                    <a:lumMod val="85000"/>
                    <a:lumOff val="15000"/>
                  </a:schemeClr>
                </a:solidFill>
                <a:effectLst/>
                <a:latin typeface="+mn-ea"/>
                <a:cs typeface="+mn-ea"/>
                <a:sym typeface="+mn-ea"/>
              </a:rPr>
              <a:t> 5 </a:t>
            </a:r>
            <a:r>
              <a:rPr lang="zh-CN" altLang="en-US" sz="1600">
                <a:ln>
                  <a:noFill/>
                </a:ln>
                <a:solidFill>
                  <a:schemeClr val="tx1">
                    <a:lumMod val="85000"/>
                    <a:lumOff val="15000"/>
                  </a:schemeClr>
                </a:solidFill>
                <a:effectLst/>
                <a:latin typeface="+mn-ea"/>
                <a:cs typeface="+mn-ea"/>
                <a:sym typeface="+mn-ea"/>
              </a:rPr>
              <a:t>月份面向社会发布，采取公开招募、自愿报名、组织选拔、统一派遣的方式。</a:t>
            </a:r>
            <a:endParaRPr lang="zh-CN" altLang="en-US" sz="1600">
              <a:ln>
                <a:noFill/>
              </a:ln>
              <a:solidFill>
                <a:schemeClr val="tx1">
                  <a:lumMod val="85000"/>
                  <a:lumOff val="15000"/>
                </a:schemeClr>
              </a:solidFill>
              <a:effectLst/>
              <a:latin typeface="+mn-ea"/>
              <a:cs typeface="+mn-ea"/>
              <a:sym typeface="+mn-ea"/>
            </a:endParaRPr>
          </a:p>
        </p:txBody>
      </p:sp>
      <p:sp>
        <p:nvSpPr>
          <p:cNvPr id="3" name="标题"/>
          <p:cNvSpPr/>
          <p:nvPr>
            <p:custDataLst>
              <p:tags r:id="rId2"/>
            </p:custDataLst>
          </p:nvPr>
        </p:nvSpPr>
        <p:spPr>
          <a:xfrm>
            <a:off x="1181100" y="376238"/>
            <a:ext cx="2646536" cy="649910"/>
          </a:xfrm>
          <a:prstGeom prst="roundRect">
            <a:avLst>
              <a:gd name="adj" fmla="val 5000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b="1">
                <a:solidFill>
                  <a:srgbClr val="FFFFFF"/>
                </a:solidFill>
                <a:uFillTx/>
                <a:latin typeface="+mn-ea"/>
                <a:cs typeface="+mn-ea"/>
                <a:sym typeface="+mn-ea"/>
              </a:rPr>
              <a:t>6.“</a:t>
            </a:r>
            <a:r>
              <a:rPr lang="zh-CN" altLang="en-US" b="1">
                <a:solidFill>
                  <a:srgbClr val="FFFFFF"/>
                </a:solidFill>
                <a:uFillTx/>
                <a:latin typeface="+mn-ea"/>
                <a:cs typeface="+mn-ea"/>
                <a:sym typeface="+mn-ea"/>
              </a:rPr>
              <a:t>三支一扶</a:t>
            </a:r>
            <a:r>
              <a:rPr lang="en-US" altLang="zh-CN" b="1">
                <a:solidFill>
                  <a:srgbClr val="FFFFFF"/>
                </a:solidFill>
                <a:uFillTx/>
                <a:latin typeface="+mn-ea"/>
                <a:cs typeface="+mn-ea"/>
                <a:sym typeface="+mn-ea"/>
              </a:rPr>
              <a:t>”</a:t>
            </a:r>
            <a:r>
              <a:rPr lang="zh-CN" altLang="en-US" b="1">
                <a:solidFill>
                  <a:srgbClr val="FFFFFF"/>
                </a:solidFill>
                <a:uFillTx/>
                <a:latin typeface="+mn-ea"/>
                <a:cs typeface="+mn-ea"/>
                <a:sym typeface="+mn-ea"/>
              </a:rPr>
              <a:t>政策</a:t>
            </a:r>
            <a:endParaRPr lang="zh-CN" altLang="en-US" b="1">
              <a:solidFill>
                <a:srgbClr val="FFFFFF"/>
              </a:solidFill>
              <a:uFillTx/>
              <a:latin typeface="+mn-ea"/>
              <a:cs typeface="+mn-ea"/>
              <a:sym typeface="+mn-ea"/>
            </a:endParaRPr>
          </a:p>
        </p:txBody>
      </p:sp>
      <p:sp>
        <p:nvSpPr>
          <p:cNvPr id="5" name="矩形: 圆角 1"/>
          <p:cNvSpPr/>
          <p:nvPr>
            <p:custDataLst>
              <p:tags r:id="rId3"/>
            </p:custDataLst>
          </p:nvPr>
        </p:nvSpPr>
        <p:spPr>
          <a:xfrm>
            <a:off x="4732020" y="804545"/>
            <a:ext cx="3384550" cy="2390140"/>
          </a:xfrm>
          <a:prstGeom prst="roundRect">
            <a:avLst>
              <a:gd name="adj" fmla="val 6098"/>
            </a:avLst>
          </a:prstGeom>
          <a:noFill/>
          <a:ln>
            <a:solidFill>
              <a:schemeClr val="accent5">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60012" tIns="288290" rIns="460012" bIns="71755"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600">
                <a:ln>
                  <a:noFill/>
                </a:ln>
                <a:solidFill>
                  <a:schemeClr val="tx1">
                    <a:lumMod val="85000"/>
                    <a:lumOff val="15000"/>
                  </a:schemeClr>
                </a:solidFill>
                <a:effectLst/>
                <a:latin typeface="+mn-ea"/>
                <a:cs typeface="+mn-ea"/>
                <a:sym typeface="+mn-ea"/>
              </a:rPr>
              <a:t>中央财政继续对</a:t>
            </a:r>
            <a:r>
              <a:rPr lang="en-US" altLang="zh-CN" sz="1600">
                <a:ln>
                  <a:noFill/>
                </a:ln>
                <a:solidFill>
                  <a:schemeClr val="tx1">
                    <a:lumMod val="85000"/>
                    <a:lumOff val="15000"/>
                  </a:schemeClr>
                </a:solidFill>
                <a:effectLst/>
                <a:latin typeface="+mn-ea"/>
                <a:cs typeface="+mn-ea"/>
                <a:sym typeface="+mn-ea"/>
              </a:rPr>
              <a:t>“</a:t>
            </a:r>
            <a:r>
              <a:rPr lang="zh-CN" altLang="en-US" sz="1600">
                <a:ln>
                  <a:noFill/>
                </a:ln>
                <a:solidFill>
                  <a:schemeClr val="tx1">
                    <a:lumMod val="85000"/>
                    <a:lumOff val="15000"/>
                  </a:schemeClr>
                </a:solidFill>
                <a:effectLst/>
                <a:latin typeface="+mn-ea"/>
                <a:cs typeface="+mn-ea"/>
                <a:sym typeface="+mn-ea"/>
              </a:rPr>
              <a:t>特岗计划</a:t>
            </a:r>
            <a:r>
              <a:rPr lang="en-US" altLang="zh-CN" sz="1600">
                <a:ln>
                  <a:noFill/>
                </a:ln>
                <a:solidFill>
                  <a:schemeClr val="tx1">
                    <a:lumMod val="85000"/>
                    <a:lumOff val="15000"/>
                  </a:schemeClr>
                </a:solidFill>
                <a:effectLst/>
                <a:latin typeface="+mn-ea"/>
                <a:cs typeface="+mn-ea"/>
                <a:sym typeface="+mn-ea"/>
              </a:rPr>
              <a:t>”</a:t>
            </a:r>
            <a:r>
              <a:rPr lang="zh-CN" altLang="en-US" sz="1600">
                <a:ln>
                  <a:noFill/>
                </a:ln>
                <a:solidFill>
                  <a:schemeClr val="tx1">
                    <a:lumMod val="85000"/>
                    <a:lumOff val="15000"/>
                  </a:schemeClr>
                </a:solidFill>
                <a:effectLst/>
                <a:latin typeface="+mn-ea"/>
                <a:cs typeface="+mn-ea"/>
                <a:sym typeface="+mn-ea"/>
              </a:rPr>
              <a:t>教师给予工资性补助，标准为西部地区年人均</a:t>
            </a:r>
            <a:r>
              <a:rPr lang="en-US" altLang="zh-CN" sz="1600">
                <a:ln>
                  <a:noFill/>
                </a:ln>
                <a:solidFill>
                  <a:schemeClr val="tx1">
                    <a:lumMod val="85000"/>
                    <a:lumOff val="15000"/>
                  </a:schemeClr>
                </a:solidFill>
                <a:effectLst/>
                <a:latin typeface="+mn-ea"/>
                <a:cs typeface="+mn-ea"/>
                <a:sym typeface="+mn-ea"/>
              </a:rPr>
              <a:t> 4.18</a:t>
            </a:r>
            <a:r>
              <a:rPr lang="zh-CN" altLang="en-US" sz="1600">
                <a:ln>
                  <a:noFill/>
                </a:ln>
                <a:solidFill>
                  <a:schemeClr val="tx1">
                    <a:lumMod val="85000"/>
                    <a:lumOff val="15000"/>
                  </a:schemeClr>
                </a:solidFill>
                <a:effectLst/>
                <a:latin typeface="+mn-ea"/>
                <a:cs typeface="+mn-ea"/>
                <a:sym typeface="+mn-ea"/>
              </a:rPr>
              <a:t>万元，中部地区年人均</a:t>
            </a:r>
            <a:r>
              <a:rPr lang="en-US" altLang="zh-CN" sz="1600">
                <a:ln>
                  <a:noFill/>
                </a:ln>
                <a:solidFill>
                  <a:schemeClr val="tx1">
                    <a:lumMod val="85000"/>
                    <a:lumOff val="15000"/>
                  </a:schemeClr>
                </a:solidFill>
                <a:effectLst/>
                <a:latin typeface="+mn-ea"/>
                <a:cs typeface="+mn-ea"/>
                <a:sym typeface="+mn-ea"/>
              </a:rPr>
              <a:t> 3.88 </a:t>
            </a:r>
            <a:r>
              <a:rPr lang="zh-CN" altLang="en-US" sz="1600">
                <a:ln>
                  <a:noFill/>
                </a:ln>
                <a:solidFill>
                  <a:schemeClr val="tx1">
                    <a:lumMod val="85000"/>
                    <a:lumOff val="15000"/>
                  </a:schemeClr>
                </a:solidFill>
                <a:effectLst/>
                <a:latin typeface="+mn-ea"/>
                <a:cs typeface="+mn-ea"/>
                <a:sym typeface="+mn-ea"/>
              </a:rPr>
              <a:t>万元。</a:t>
            </a:r>
            <a:endParaRPr lang="zh-CN" altLang="en-US" sz="1600">
              <a:ln>
                <a:noFill/>
              </a:ln>
              <a:solidFill>
                <a:schemeClr val="tx1">
                  <a:lumMod val="85000"/>
                  <a:lumOff val="15000"/>
                </a:schemeClr>
              </a:solidFill>
              <a:effectLst/>
              <a:latin typeface="+mn-ea"/>
              <a:cs typeface="+mn-ea"/>
              <a:sym typeface="+mn-ea"/>
            </a:endParaRPr>
          </a:p>
        </p:txBody>
      </p:sp>
      <p:sp>
        <p:nvSpPr>
          <p:cNvPr id="6" name="标题"/>
          <p:cNvSpPr/>
          <p:nvPr>
            <p:custDataLst>
              <p:tags r:id="rId4"/>
            </p:custDataLst>
          </p:nvPr>
        </p:nvSpPr>
        <p:spPr>
          <a:xfrm>
            <a:off x="4920615" y="376238"/>
            <a:ext cx="2646536" cy="649910"/>
          </a:xfrm>
          <a:prstGeom prst="roundRect">
            <a:avLst>
              <a:gd name="adj" fmla="val 50000"/>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b="1">
                <a:solidFill>
                  <a:srgbClr val="FFFFFF"/>
                </a:solidFill>
                <a:uFillTx/>
                <a:latin typeface="+mn-ea"/>
                <a:cs typeface="+mn-ea"/>
                <a:sym typeface="+mn-ea"/>
              </a:rPr>
              <a:t>7. </a:t>
            </a:r>
            <a:r>
              <a:rPr lang="zh-CN" altLang="en-US" b="1">
                <a:solidFill>
                  <a:srgbClr val="FFFFFF"/>
                </a:solidFill>
                <a:uFillTx/>
                <a:latin typeface="+mn-ea"/>
                <a:cs typeface="+mn-ea"/>
                <a:sym typeface="+mn-ea"/>
              </a:rPr>
              <a:t>特岗教师政策</a:t>
            </a:r>
            <a:endParaRPr lang="zh-CN" altLang="en-US" b="1">
              <a:solidFill>
                <a:srgbClr val="FFFFFF"/>
              </a:solidFill>
              <a:uFillTx/>
              <a:latin typeface="+mn-ea"/>
              <a:cs typeface="+mn-ea"/>
              <a:sym typeface="+mn-ea"/>
            </a:endParaRPr>
          </a:p>
        </p:txBody>
      </p:sp>
      <p:sp>
        <p:nvSpPr>
          <p:cNvPr id="7" name="矩形: 圆角 11"/>
          <p:cNvSpPr/>
          <p:nvPr>
            <p:custDataLst>
              <p:tags r:id="rId5"/>
            </p:custDataLst>
          </p:nvPr>
        </p:nvSpPr>
        <p:spPr>
          <a:xfrm>
            <a:off x="8230235" y="804545"/>
            <a:ext cx="3523615" cy="2390140"/>
          </a:xfrm>
          <a:prstGeom prst="roundRect">
            <a:avLst>
              <a:gd name="adj" fmla="val 6098"/>
            </a:avLst>
          </a:prstGeom>
          <a:noFill/>
          <a:ln>
            <a:solidFill>
              <a:schemeClr val="accent4">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60012" tIns="288290" rIns="460012" bIns="71755"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600">
                <a:ln>
                  <a:noFill/>
                </a:ln>
                <a:solidFill>
                  <a:schemeClr val="tx1">
                    <a:lumMod val="85000"/>
                    <a:lumOff val="15000"/>
                  </a:schemeClr>
                </a:solidFill>
                <a:effectLst/>
                <a:latin typeface="+mn-ea"/>
                <a:cs typeface="+mn-ea"/>
                <a:sym typeface="+mn-ea"/>
              </a:rPr>
              <a:t>截至</a:t>
            </a:r>
            <a:r>
              <a:rPr lang="en-US" altLang="zh-CN" sz="1600">
                <a:ln>
                  <a:noFill/>
                </a:ln>
                <a:solidFill>
                  <a:schemeClr val="tx1">
                    <a:lumMod val="85000"/>
                    <a:lumOff val="15000"/>
                  </a:schemeClr>
                </a:solidFill>
                <a:effectLst/>
                <a:latin typeface="+mn-ea"/>
                <a:cs typeface="+mn-ea"/>
                <a:sym typeface="+mn-ea"/>
              </a:rPr>
              <a:t> 2025 </a:t>
            </a:r>
            <a:r>
              <a:rPr lang="zh-CN" altLang="en-US" sz="1600">
                <a:ln>
                  <a:noFill/>
                </a:ln>
                <a:solidFill>
                  <a:schemeClr val="tx1">
                    <a:lumMod val="85000"/>
                    <a:lumOff val="15000"/>
                  </a:schemeClr>
                </a:solidFill>
                <a:effectLst/>
                <a:latin typeface="+mn-ea"/>
                <a:cs typeface="+mn-ea"/>
                <a:sym typeface="+mn-ea"/>
              </a:rPr>
              <a:t>年，关于公务员考核的规定主要围绕提升公务员队伍素质、确保公平公正的评价机制以及激励公务员积极进取等方面进行了一系列优化和调整。</a:t>
            </a:r>
            <a:endParaRPr lang="en-US" altLang="zh-CN" sz="1600">
              <a:ln>
                <a:noFill/>
              </a:ln>
              <a:solidFill>
                <a:schemeClr val="tx1">
                  <a:lumMod val="85000"/>
                  <a:lumOff val="15000"/>
                </a:schemeClr>
              </a:solidFill>
              <a:effectLst/>
              <a:latin typeface="+mn-ea"/>
              <a:cs typeface="+mn-ea"/>
              <a:sym typeface="+mn-ea"/>
            </a:endParaRPr>
          </a:p>
        </p:txBody>
      </p:sp>
      <p:sp>
        <p:nvSpPr>
          <p:cNvPr id="9" name="标题"/>
          <p:cNvSpPr/>
          <p:nvPr>
            <p:custDataLst>
              <p:tags r:id="rId6"/>
            </p:custDataLst>
          </p:nvPr>
        </p:nvSpPr>
        <p:spPr>
          <a:xfrm>
            <a:off x="8599170" y="376238"/>
            <a:ext cx="2646536" cy="649910"/>
          </a:xfrm>
          <a:prstGeom prst="roundRect">
            <a:avLst>
              <a:gd name="adj" fmla="val 5000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b="1">
                <a:solidFill>
                  <a:srgbClr val="FFFFFF"/>
                </a:solidFill>
                <a:uFillTx/>
                <a:latin typeface="+mn-ea"/>
                <a:cs typeface="+mn-ea"/>
                <a:sym typeface="+mn-ea"/>
              </a:rPr>
              <a:t>8. </a:t>
            </a:r>
            <a:r>
              <a:rPr lang="zh-CN" altLang="en-US" b="1">
                <a:solidFill>
                  <a:srgbClr val="FFFFFF"/>
                </a:solidFill>
                <a:uFillTx/>
                <a:latin typeface="+mn-ea"/>
                <a:cs typeface="+mn-ea"/>
                <a:sym typeface="+mn-ea"/>
              </a:rPr>
              <a:t>考公政策</a:t>
            </a:r>
            <a:endParaRPr lang="zh-CN" altLang="en-US" b="1">
              <a:solidFill>
                <a:srgbClr val="FFFFFF"/>
              </a:solidFill>
              <a:uFillTx/>
              <a:latin typeface="+mn-ea"/>
              <a:cs typeface="+mn-ea"/>
              <a:sym typeface="+mn-ea"/>
            </a:endParaRPr>
          </a:p>
        </p:txBody>
      </p:sp>
      <p:sp>
        <p:nvSpPr>
          <p:cNvPr id="10" name="矩形: 圆角 17"/>
          <p:cNvSpPr/>
          <p:nvPr>
            <p:custDataLst>
              <p:tags r:id="rId7"/>
            </p:custDataLst>
          </p:nvPr>
        </p:nvSpPr>
        <p:spPr>
          <a:xfrm>
            <a:off x="448945" y="3980180"/>
            <a:ext cx="5705475" cy="2389505"/>
          </a:xfrm>
          <a:prstGeom prst="roundRect">
            <a:avLst>
              <a:gd name="adj" fmla="val 6098"/>
            </a:avLst>
          </a:prstGeom>
          <a:noFill/>
          <a:ln>
            <a:solidFill>
              <a:schemeClr val="accent5">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60012" tIns="288290" rIns="460012" bIns="71755"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600" kern="0" dirty="0">
                <a:ln>
                  <a:noFill/>
                  <a:prstDash val="sysDot"/>
                </a:ln>
                <a:solidFill>
                  <a:schemeClr val="tx1">
                    <a:lumMod val="85000"/>
                    <a:lumOff val="15000"/>
                  </a:schemeClr>
                </a:solidFill>
                <a:effectLst/>
                <a:latin typeface="+mn-ea"/>
                <a:cs typeface="+mn-ea"/>
                <a:sym typeface="+mn-ea"/>
              </a:rPr>
              <a:t>（</a:t>
            </a:r>
            <a:r>
              <a:rPr lang="en-US" altLang="zh-CN" sz="1600" kern="0" dirty="0">
                <a:ln>
                  <a:noFill/>
                  <a:prstDash val="sysDot"/>
                </a:ln>
                <a:solidFill>
                  <a:schemeClr val="tx1">
                    <a:lumMod val="85000"/>
                    <a:lumOff val="15000"/>
                  </a:schemeClr>
                </a:solidFill>
                <a:effectLst/>
                <a:latin typeface="+mn-ea"/>
                <a:cs typeface="+mn-ea"/>
                <a:sym typeface="+mn-ea"/>
              </a:rPr>
              <a:t>1</a:t>
            </a:r>
            <a:r>
              <a:rPr lang="zh-CN" altLang="en-US" sz="1600" kern="0" dirty="0">
                <a:ln>
                  <a:noFill/>
                  <a:prstDash val="sysDot"/>
                </a:ln>
                <a:solidFill>
                  <a:schemeClr val="tx1">
                    <a:lumMod val="85000"/>
                    <a:lumOff val="15000"/>
                  </a:schemeClr>
                </a:solidFill>
                <a:effectLst/>
                <a:latin typeface="+mn-ea"/>
                <a:cs typeface="+mn-ea"/>
                <a:sym typeface="+mn-ea"/>
              </a:rPr>
              <a:t>）时间节点调整</a:t>
            </a:r>
            <a:r>
              <a:rPr lang="en-US" altLang="zh-CN" sz="1600" kern="0" dirty="0">
                <a:ln>
                  <a:noFill/>
                  <a:prstDash val="sysDot"/>
                </a:ln>
                <a:solidFill>
                  <a:schemeClr val="tx1">
                    <a:lumMod val="85000"/>
                    <a:lumOff val="15000"/>
                  </a:schemeClr>
                </a:solidFill>
                <a:effectLst/>
                <a:latin typeface="+mn-ea"/>
                <a:cs typeface="+mn-ea"/>
                <a:sym typeface="+mn-ea"/>
              </a:rPr>
              <a:t>         </a:t>
            </a:r>
            <a:r>
              <a:rPr lang="zh-CN" altLang="en-US" sz="1600" kern="0" dirty="0">
                <a:ln>
                  <a:noFill/>
                  <a:prstDash val="sysDot"/>
                </a:ln>
                <a:solidFill>
                  <a:schemeClr val="tx1">
                    <a:lumMod val="85000"/>
                    <a:lumOff val="15000"/>
                  </a:schemeClr>
                </a:solidFill>
                <a:effectLst/>
                <a:latin typeface="+mn-ea"/>
                <a:cs typeface="+mn-ea"/>
                <a:sym typeface="+mn-ea"/>
              </a:rPr>
              <a:t>（</a:t>
            </a:r>
            <a:r>
              <a:rPr lang="en-US" altLang="zh-CN" sz="1600" kern="0" dirty="0">
                <a:ln>
                  <a:noFill/>
                  <a:prstDash val="sysDot"/>
                </a:ln>
                <a:solidFill>
                  <a:schemeClr val="tx1">
                    <a:lumMod val="85000"/>
                    <a:lumOff val="15000"/>
                  </a:schemeClr>
                </a:solidFill>
                <a:effectLst/>
                <a:latin typeface="+mn-ea"/>
                <a:cs typeface="+mn-ea"/>
                <a:sym typeface="+mn-ea"/>
              </a:rPr>
              <a:t>2</a:t>
            </a:r>
            <a:r>
              <a:rPr lang="zh-CN" altLang="en-US" sz="1600" kern="0" dirty="0">
                <a:ln>
                  <a:noFill/>
                  <a:prstDash val="sysDot"/>
                </a:ln>
                <a:solidFill>
                  <a:schemeClr val="tx1">
                    <a:lumMod val="85000"/>
                    <a:lumOff val="15000"/>
                  </a:schemeClr>
                </a:solidFill>
                <a:effectLst/>
                <a:latin typeface="+mn-ea"/>
                <a:cs typeface="+mn-ea"/>
                <a:sym typeface="+mn-ea"/>
              </a:rPr>
              <a:t>）复试时间统一确定</a:t>
            </a:r>
            <a:endParaRPr lang="zh-CN" altLang="en-US" sz="1600" kern="0" dirty="0">
              <a:ln>
                <a:noFill/>
                <a:prstDash val="sysDot"/>
              </a:ln>
              <a:solidFill>
                <a:schemeClr val="tx1">
                  <a:lumMod val="85000"/>
                  <a:lumOff val="15000"/>
                </a:schemeClr>
              </a:solidFill>
              <a:effectLst/>
              <a:latin typeface="+mn-ea"/>
              <a:cs typeface="+mn-ea"/>
              <a:sym typeface="+mn-ea"/>
            </a:endParaRPr>
          </a:p>
          <a:p>
            <a:pPr lvl="0" algn="just">
              <a:lnSpc>
                <a:spcPct val="150000"/>
              </a:lnSpc>
              <a:spcBef>
                <a:spcPts val="0"/>
              </a:spcBef>
              <a:spcAft>
                <a:spcPts val="0"/>
              </a:spcAft>
              <a:buClrTx/>
              <a:buSzTx/>
              <a:buFontTx/>
            </a:pPr>
            <a:r>
              <a:rPr lang="zh-CN" altLang="en-US" sz="1600" kern="0" dirty="0">
                <a:ln>
                  <a:noFill/>
                  <a:prstDash val="sysDot"/>
                </a:ln>
                <a:solidFill>
                  <a:schemeClr val="tx1">
                    <a:lumMod val="85000"/>
                    <a:lumOff val="15000"/>
                  </a:schemeClr>
                </a:solidFill>
                <a:effectLst/>
                <a:latin typeface="+mn-ea"/>
                <a:cs typeface="+mn-ea"/>
                <a:sym typeface="+mn-ea"/>
              </a:rPr>
              <a:t>（</a:t>
            </a:r>
            <a:r>
              <a:rPr lang="en-US" altLang="zh-CN" sz="1600" kern="0" dirty="0">
                <a:ln>
                  <a:noFill/>
                  <a:prstDash val="sysDot"/>
                </a:ln>
                <a:solidFill>
                  <a:schemeClr val="tx1">
                    <a:lumMod val="85000"/>
                    <a:lumOff val="15000"/>
                  </a:schemeClr>
                </a:solidFill>
                <a:effectLst/>
                <a:latin typeface="+mn-ea"/>
                <a:cs typeface="+mn-ea"/>
                <a:sym typeface="+mn-ea"/>
              </a:rPr>
              <a:t>3</a:t>
            </a:r>
            <a:r>
              <a:rPr lang="zh-CN" altLang="en-US" sz="1600" kern="0" dirty="0">
                <a:ln>
                  <a:noFill/>
                  <a:prstDash val="sysDot"/>
                </a:ln>
                <a:solidFill>
                  <a:schemeClr val="tx1">
                    <a:lumMod val="85000"/>
                    <a:lumOff val="15000"/>
                  </a:schemeClr>
                </a:solidFill>
                <a:effectLst/>
                <a:latin typeface="+mn-ea"/>
                <a:cs typeface="+mn-ea"/>
                <a:sym typeface="+mn-ea"/>
              </a:rPr>
              <a:t>）加分政策调整</a:t>
            </a:r>
            <a:r>
              <a:rPr lang="en-US" altLang="zh-CN" sz="1600" kern="0" dirty="0">
                <a:ln>
                  <a:noFill/>
                  <a:prstDash val="sysDot"/>
                </a:ln>
                <a:solidFill>
                  <a:schemeClr val="tx1">
                    <a:lumMod val="85000"/>
                    <a:lumOff val="15000"/>
                  </a:schemeClr>
                </a:solidFill>
                <a:effectLst/>
                <a:latin typeface="+mn-ea"/>
                <a:cs typeface="+mn-ea"/>
                <a:sym typeface="+mn-ea"/>
              </a:rPr>
              <a:t>         </a:t>
            </a:r>
            <a:r>
              <a:rPr lang="zh-CN" altLang="en-US" sz="1600" kern="0" dirty="0">
                <a:ln>
                  <a:noFill/>
                  <a:prstDash val="sysDot"/>
                </a:ln>
                <a:solidFill>
                  <a:schemeClr val="tx1">
                    <a:lumMod val="85000"/>
                    <a:lumOff val="15000"/>
                  </a:schemeClr>
                </a:solidFill>
                <a:effectLst/>
                <a:latin typeface="+mn-ea"/>
                <a:cs typeface="+mn-ea"/>
                <a:sym typeface="+mn-ea"/>
              </a:rPr>
              <a:t>（</a:t>
            </a:r>
            <a:r>
              <a:rPr lang="en-US" altLang="zh-CN" sz="1600" kern="0" dirty="0">
                <a:ln>
                  <a:noFill/>
                  <a:prstDash val="sysDot"/>
                </a:ln>
                <a:solidFill>
                  <a:schemeClr val="tx1">
                    <a:lumMod val="85000"/>
                    <a:lumOff val="15000"/>
                  </a:schemeClr>
                </a:solidFill>
                <a:effectLst/>
                <a:latin typeface="+mn-ea"/>
                <a:cs typeface="+mn-ea"/>
                <a:sym typeface="+mn-ea"/>
              </a:rPr>
              <a:t>4</a:t>
            </a:r>
            <a:r>
              <a:rPr lang="zh-CN" altLang="en-US" sz="1600" kern="0" dirty="0">
                <a:ln>
                  <a:noFill/>
                  <a:prstDash val="sysDot"/>
                </a:ln>
                <a:solidFill>
                  <a:schemeClr val="tx1">
                    <a:lumMod val="85000"/>
                    <a:lumOff val="15000"/>
                  </a:schemeClr>
                </a:solidFill>
                <a:effectLst/>
                <a:latin typeface="+mn-ea"/>
                <a:cs typeface="+mn-ea"/>
                <a:sym typeface="+mn-ea"/>
              </a:rPr>
              <a:t>）招生人数明确化</a:t>
            </a:r>
            <a:endParaRPr lang="zh-CN" altLang="en-US" sz="1600" kern="0" dirty="0">
              <a:ln>
                <a:noFill/>
                <a:prstDash val="sysDot"/>
              </a:ln>
              <a:solidFill>
                <a:schemeClr val="tx1">
                  <a:lumMod val="85000"/>
                  <a:lumOff val="15000"/>
                </a:schemeClr>
              </a:solidFill>
              <a:effectLst/>
              <a:latin typeface="+mn-ea"/>
              <a:cs typeface="+mn-ea"/>
              <a:sym typeface="+mn-ea"/>
            </a:endParaRPr>
          </a:p>
          <a:p>
            <a:pPr lvl="0" algn="just">
              <a:lnSpc>
                <a:spcPct val="150000"/>
              </a:lnSpc>
              <a:spcBef>
                <a:spcPts val="0"/>
              </a:spcBef>
              <a:spcAft>
                <a:spcPts val="0"/>
              </a:spcAft>
              <a:buClrTx/>
              <a:buSzTx/>
              <a:buFontTx/>
            </a:pPr>
            <a:r>
              <a:rPr lang="zh-CN" altLang="en-US" sz="1600" kern="0" dirty="0">
                <a:ln>
                  <a:noFill/>
                  <a:prstDash val="sysDot"/>
                </a:ln>
                <a:solidFill>
                  <a:schemeClr val="tx1">
                    <a:lumMod val="85000"/>
                    <a:lumOff val="15000"/>
                  </a:schemeClr>
                </a:solidFill>
                <a:effectLst/>
                <a:latin typeface="+mn-ea"/>
                <a:cs typeface="+mn-ea"/>
                <a:sym typeface="+mn-ea"/>
              </a:rPr>
              <a:t>（</a:t>
            </a:r>
            <a:r>
              <a:rPr lang="en-US" altLang="zh-CN" sz="1600" kern="0" dirty="0">
                <a:ln>
                  <a:noFill/>
                  <a:prstDash val="sysDot"/>
                </a:ln>
                <a:solidFill>
                  <a:schemeClr val="tx1">
                    <a:lumMod val="85000"/>
                    <a:lumOff val="15000"/>
                  </a:schemeClr>
                </a:solidFill>
                <a:effectLst/>
                <a:latin typeface="+mn-ea"/>
                <a:cs typeface="+mn-ea"/>
                <a:sym typeface="+mn-ea"/>
              </a:rPr>
              <a:t>5</a:t>
            </a:r>
            <a:r>
              <a:rPr lang="zh-CN" altLang="en-US" sz="1600" kern="0" dirty="0">
                <a:ln>
                  <a:noFill/>
                  <a:prstDash val="sysDot"/>
                </a:ln>
                <a:solidFill>
                  <a:schemeClr val="tx1">
                    <a:lumMod val="85000"/>
                    <a:lumOff val="15000"/>
                  </a:schemeClr>
                </a:solidFill>
                <a:effectLst/>
                <a:latin typeface="+mn-ea"/>
                <a:cs typeface="+mn-ea"/>
                <a:sym typeface="+mn-ea"/>
              </a:rPr>
              <a:t>）调剂政策调整</a:t>
            </a:r>
            <a:r>
              <a:rPr lang="en-US" altLang="zh-CN" sz="1600" kern="0" dirty="0">
                <a:ln>
                  <a:noFill/>
                  <a:prstDash val="sysDot"/>
                </a:ln>
                <a:solidFill>
                  <a:schemeClr val="tx1">
                    <a:lumMod val="85000"/>
                    <a:lumOff val="15000"/>
                  </a:schemeClr>
                </a:solidFill>
                <a:effectLst/>
                <a:latin typeface="+mn-ea"/>
                <a:cs typeface="+mn-ea"/>
                <a:sym typeface="+mn-ea"/>
              </a:rPr>
              <a:t>         </a:t>
            </a:r>
            <a:r>
              <a:rPr lang="zh-CN" altLang="en-US" sz="1600" kern="0" dirty="0">
                <a:ln>
                  <a:noFill/>
                  <a:prstDash val="sysDot"/>
                </a:ln>
                <a:solidFill>
                  <a:schemeClr val="tx1">
                    <a:lumMod val="85000"/>
                    <a:lumOff val="15000"/>
                  </a:schemeClr>
                </a:solidFill>
                <a:effectLst/>
                <a:latin typeface="+mn-ea"/>
                <a:cs typeface="+mn-ea"/>
                <a:sym typeface="+mn-ea"/>
              </a:rPr>
              <a:t>（</a:t>
            </a:r>
            <a:r>
              <a:rPr lang="en-US" altLang="zh-CN" sz="1600" kern="0" dirty="0">
                <a:ln>
                  <a:noFill/>
                  <a:prstDash val="sysDot"/>
                </a:ln>
                <a:solidFill>
                  <a:schemeClr val="tx1">
                    <a:lumMod val="85000"/>
                    <a:lumOff val="15000"/>
                  </a:schemeClr>
                </a:solidFill>
                <a:effectLst/>
                <a:latin typeface="+mn-ea"/>
                <a:cs typeface="+mn-ea"/>
                <a:sym typeface="+mn-ea"/>
              </a:rPr>
              <a:t>6</a:t>
            </a:r>
            <a:r>
              <a:rPr lang="zh-CN" altLang="en-US" sz="1600" kern="0" dirty="0">
                <a:ln>
                  <a:noFill/>
                  <a:prstDash val="sysDot"/>
                </a:ln>
                <a:solidFill>
                  <a:schemeClr val="tx1">
                    <a:lumMod val="85000"/>
                    <a:lumOff val="15000"/>
                  </a:schemeClr>
                </a:solidFill>
                <a:effectLst/>
                <a:latin typeface="+mn-ea"/>
                <a:cs typeface="+mn-ea"/>
                <a:sym typeface="+mn-ea"/>
              </a:rPr>
              <a:t>）信息公开公示</a:t>
            </a:r>
            <a:endParaRPr lang="zh-CN" altLang="en-US" sz="1600" kern="0" dirty="0">
              <a:ln>
                <a:noFill/>
                <a:prstDash val="sysDot"/>
              </a:ln>
              <a:solidFill>
                <a:schemeClr val="tx1">
                  <a:lumMod val="85000"/>
                  <a:lumOff val="15000"/>
                </a:schemeClr>
              </a:solidFill>
              <a:effectLst/>
              <a:latin typeface="+mn-ea"/>
              <a:cs typeface="+mn-ea"/>
              <a:sym typeface="+mn-ea"/>
            </a:endParaRPr>
          </a:p>
          <a:p>
            <a:pPr lvl="0" algn="just">
              <a:lnSpc>
                <a:spcPct val="150000"/>
              </a:lnSpc>
              <a:spcBef>
                <a:spcPts val="0"/>
              </a:spcBef>
              <a:spcAft>
                <a:spcPts val="0"/>
              </a:spcAft>
              <a:buClrTx/>
              <a:buSzTx/>
              <a:buFontTx/>
            </a:pPr>
            <a:r>
              <a:rPr lang="zh-CN" altLang="en-US" sz="1600" kern="0" dirty="0">
                <a:ln>
                  <a:noFill/>
                  <a:prstDash val="sysDot"/>
                </a:ln>
                <a:solidFill>
                  <a:schemeClr val="tx1">
                    <a:lumMod val="85000"/>
                    <a:lumOff val="15000"/>
                  </a:schemeClr>
                </a:solidFill>
                <a:effectLst/>
                <a:latin typeface="+mn-ea"/>
                <a:cs typeface="+mn-ea"/>
                <a:sym typeface="+mn-ea"/>
              </a:rPr>
              <a:t>（</a:t>
            </a:r>
            <a:r>
              <a:rPr lang="en-US" altLang="zh-CN" sz="1600" kern="0" dirty="0">
                <a:ln>
                  <a:noFill/>
                  <a:prstDash val="sysDot"/>
                </a:ln>
                <a:solidFill>
                  <a:schemeClr val="tx1">
                    <a:lumMod val="85000"/>
                    <a:lumOff val="15000"/>
                  </a:schemeClr>
                </a:solidFill>
                <a:effectLst/>
                <a:latin typeface="+mn-ea"/>
                <a:cs typeface="+mn-ea"/>
                <a:sym typeface="+mn-ea"/>
              </a:rPr>
              <a:t>7</a:t>
            </a:r>
            <a:r>
              <a:rPr lang="zh-CN" altLang="en-US" sz="1600" kern="0" dirty="0">
                <a:ln>
                  <a:noFill/>
                  <a:prstDash val="sysDot"/>
                </a:ln>
                <a:solidFill>
                  <a:schemeClr val="tx1">
                    <a:lumMod val="85000"/>
                    <a:lumOff val="15000"/>
                  </a:schemeClr>
                </a:solidFill>
                <a:effectLst/>
                <a:latin typeface="+mn-ea"/>
                <a:cs typeface="+mn-ea"/>
                <a:sym typeface="+mn-ea"/>
              </a:rPr>
              <a:t>）自命题科目要求</a:t>
            </a:r>
            <a:r>
              <a:rPr lang="en-US" altLang="zh-CN" sz="1600" kern="0" dirty="0">
                <a:ln>
                  <a:noFill/>
                  <a:prstDash val="sysDot"/>
                </a:ln>
                <a:solidFill>
                  <a:schemeClr val="tx1">
                    <a:lumMod val="85000"/>
                    <a:lumOff val="15000"/>
                  </a:schemeClr>
                </a:solidFill>
                <a:effectLst/>
                <a:latin typeface="+mn-ea"/>
                <a:cs typeface="+mn-ea"/>
                <a:sym typeface="+mn-ea"/>
              </a:rPr>
              <a:t>      </a:t>
            </a:r>
            <a:r>
              <a:rPr lang="zh-CN" altLang="en-US" sz="1600" kern="0" dirty="0">
                <a:ln>
                  <a:noFill/>
                  <a:prstDash val="sysDot"/>
                </a:ln>
                <a:solidFill>
                  <a:schemeClr val="tx1">
                    <a:lumMod val="85000"/>
                    <a:lumOff val="15000"/>
                  </a:schemeClr>
                </a:solidFill>
                <a:effectLst/>
                <a:latin typeface="+mn-ea"/>
                <a:cs typeface="+mn-ea"/>
                <a:sym typeface="+mn-ea"/>
              </a:rPr>
              <a:t>（</a:t>
            </a:r>
            <a:r>
              <a:rPr lang="en-US" altLang="zh-CN" sz="1600" kern="0" dirty="0">
                <a:ln>
                  <a:noFill/>
                  <a:prstDash val="sysDot"/>
                </a:ln>
                <a:solidFill>
                  <a:schemeClr val="tx1">
                    <a:lumMod val="85000"/>
                    <a:lumOff val="15000"/>
                  </a:schemeClr>
                </a:solidFill>
                <a:effectLst/>
                <a:latin typeface="+mn-ea"/>
                <a:cs typeface="+mn-ea"/>
                <a:sym typeface="+mn-ea"/>
              </a:rPr>
              <a:t>8</a:t>
            </a:r>
            <a:r>
              <a:rPr lang="zh-CN" altLang="en-US" sz="1600" kern="0" dirty="0">
                <a:ln>
                  <a:noFill/>
                  <a:prstDash val="sysDot"/>
                </a:ln>
                <a:solidFill>
                  <a:schemeClr val="tx1">
                    <a:lumMod val="85000"/>
                    <a:lumOff val="15000"/>
                  </a:schemeClr>
                </a:solidFill>
                <a:effectLst/>
                <a:latin typeface="+mn-ea"/>
                <a:cs typeface="+mn-ea"/>
                <a:sym typeface="+mn-ea"/>
              </a:rPr>
              <a:t>）新增录取细则</a:t>
            </a:r>
            <a:endParaRPr lang="zh-CN" altLang="en-US" sz="1600" kern="0" dirty="0">
              <a:ln>
                <a:noFill/>
                <a:prstDash val="sysDot"/>
              </a:ln>
              <a:solidFill>
                <a:schemeClr val="tx1">
                  <a:lumMod val="85000"/>
                  <a:lumOff val="15000"/>
                </a:schemeClr>
              </a:solidFill>
              <a:effectLst/>
              <a:latin typeface="+mn-ea"/>
              <a:cs typeface="+mn-ea"/>
              <a:sym typeface="+mn-ea"/>
            </a:endParaRPr>
          </a:p>
          <a:p>
            <a:pPr lvl="0" algn="just">
              <a:lnSpc>
                <a:spcPct val="150000"/>
              </a:lnSpc>
              <a:spcBef>
                <a:spcPts val="0"/>
              </a:spcBef>
              <a:spcAft>
                <a:spcPts val="0"/>
              </a:spcAft>
              <a:buClrTx/>
              <a:buSzTx/>
              <a:buFontTx/>
            </a:pPr>
            <a:r>
              <a:rPr lang="zh-CN" altLang="en-US" sz="1600" kern="0" dirty="0">
                <a:ln>
                  <a:noFill/>
                  <a:prstDash val="sysDot"/>
                </a:ln>
                <a:solidFill>
                  <a:schemeClr val="tx1">
                    <a:lumMod val="85000"/>
                    <a:lumOff val="15000"/>
                  </a:schemeClr>
                </a:solidFill>
                <a:effectLst/>
                <a:latin typeface="+mn-ea"/>
                <a:cs typeface="+mn-ea"/>
                <a:sym typeface="+mn-ea"/>
              </a:rPr>
              <a:t>（</a:t>
            </a:r>
            <a:r>
              <a:rPr lang="en-US" altLang="zh-CN" sz="1600" kern="0" dirty="0">
                <a:ln>
                  <a:noFill/>
                  <a:prstDash val="sysDot"/>
                </a:ln>
                <a:solidFill>
                  <a:schemeClr val="tx1">
                    <a:lumMod val="85000"/>
                    <a:lumOff val="15000"/>
                  </a:schemeClr>
                </a:solidFill>
                <a:effectLst/>
                <a:latin typeface="+mn-ea"/>
                <a:cs typeface="+mn-ea"/>
                <a:sym typeface="+mn-ea"/>
              </a:rPr>
              <a:t>9</a:t>
            </a:r>
            <a:r>
              <a:rPr lang="zh-CN" altLang="en-US" sz="1600" kern="0" dirty="0">
                <a:ln>
                  <a:noFill/>
                  <a:prstDash val="sysDot"/>
                </a:ln>
                <a:solidFill>
                  <a:schemeClr val="tx1">
                    <a:lumMod val="85000"/>
                    <a:lumOff val="15000"/>
                  </a:schemeClr>
                </a:solidFill>
                <a:effectLst/>
                <a:latin typeface="+mn-ea"/>
                <a:cs typeface="+mn-ea"/>
                <a:sym typeface="+mn-ea"/>
              </a:rPr>
              <a:t>）培养目标表述更新</a:t>
            </a:r>
            <a:r>
              <a:rPr lang="en-US" altLang="zh-CN" sz="1600" kern="0" dirty="0">
                <a:ln>
                  <a:noFill/>
                  <a:prstDash val="sysDot"/>
                </a:ln>
                <a:solidFill>
                  <a:schemeClr val="tx1">
                    <a:lumMod val="85000"/>
                    <a:lumOff val="15000"/>
                  </a:schemeClr>
                </a:solidFill>
                <a:effectLst/>
                <a:latin typeface="+mn-ea"/>
                <a:cs typeface="+mn-ea"/>
                <a:sym typeface="+mn-ea"/>
              </a:rPr>
              <a:t>  </a:t>
            </a:r>
            <a:r>
              <a:rPr lang="zh-CN" altLang="en-US" sz="1600" kern="0" dirty="0">
                <a:ln>
                  <a:noFill/>
                  <a:prstDash val="sysDot"/>
                </a:ln>
                <a:solidFill>
                  <a:schemeClr val="tx1">
                    <a:lumMod val="85000"/>
                    <a:lumOff val="15000"/>
                  </a:schemeClr>
                </a:solidFill>
                <a:effectLst/>
                <a:latin typeface="+mn-ea"/>
                <a:cs typeface="+mn-ea"/>
                <a:sym typeface="+mn-ea"/>
              </a:rPr>
              <a:t>（</a:t>
            </a:r>
            <a:r>
              <a:rPr lang="en-US" altLang="zh-CN" sz="1600" kern="0" dirty="0">
                <a:ln>
                  <a:noFill/>
                  <a:prstDash val="sysDot"/>
                </a:ln>
                <a:solidFill>
                  <a:schemeClr val="tx1">
                    <a:lumMod val="85000"/>
                    <a:lumOff val="15000"/>
                  </a:schemeClr>
                </a:solidFill>
                <a:effectLst/>
                <a:latin typeface="+mn-ea"/>
                <a:cs typeface="+mn-ea"/>
                <a:sym typeface="+mn-ea"/>
              </a:rPr>
              <a:t>10</a:t>
            </a:r>
            <a:r>
              <a:rPr lang="zh-CN" altLang="en-US" sz="1600" kern="0" dirty="0">
                <a:ln>
                  <a:noFill/>
                  <a:prstDash val="sysDot"/>
                </a:ln>
                <a:solidFill>
                  <a:schemeClr val="tx1">
                    <a:lumMod val="85000"/>
                    <a:lumOff val="15000"/>
                  </a:schemeClr>
                </a:solidFill>
                <a:effectLst/>
                <a:latin typeface="+mn-ea"/>
                <a:cs typeface="+mn-ea"/>
                <a:sym typeface="+mn-ea"/>
              </a:rPr>
              <a:t>）管理机构职责细化</a:t>
            </a:r>
            <a:endParaRPr lang="zh-CN" altLang="en-US" sz="1600" kern="0" dirty="0">
              <a:ln>
                <a:noFill/>
                <a:prstDash val="sysDot"/>
              </a:ln>
              <a:solidFill>
                <a:schemeClr val="tx1">
                  <a:lumMod val="85000"/>
                  <a:lumOff val="15000"/>
                </a:schemeClr>
              </a:solidFill>
              <a:effectLst/>
              <a:latin typeface="+mn-ea"/>
              <a:cs typeface="+mn-ea"/>
              <a:sym typeface="+mn-ea"/>
            </a:endParaRPr>
          </a:p>
        </p:txBody>
      </p:sp>
      <p:sp>
        <p:nvSpPr>
          <p:cNvPr id="11" name="标题"/>
          <p:cNvSpPr/>
          <p:nvPr>
            <p:custDataLst>
              <p:tags r:id="rId8"/>
            </p:custDataLst>
          </p:nvPr>
        </p:nvSpPr>
        <p:spPr>
          <a:xfrm>
            <a:off x="2083435" y="3654743"/>
            <a:ext cx="2646536" cy="649910"/>
          </a:xfrm>
          <a:prstGeom prst="roundRect">
            <a:avLst>
              <a:gd name="adj" fmla="val 50000"/>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b="1">
                <a:solidFill>
                  <a:srgbClr val="FFFFFF"/>
                </a:solidFill>
                <a:uFillTx/>
                <a:latin typeface="+mn-ea"/>
                <a:cs typeface="+mn-ea"/>
                <a:sym typeface="+mn-ea"/>
              </a:rPr>
              <a:t>9. </a:t>
            </a:r>
            <a:r>
              <a:rPr lang="zh-CN" altLang="en-US" b="1">
                <a:solidFill>
                  <a:srgbClr val="FFFFFF"/>
                </a:solidFill>
                <a:uFillTx/>
                <a:latin typeface="+mn-ea"/>
                <a:cs typeface="+mn-ea"/>
                <a:sym typeface="+mn-ea"/>
              </a:rPr>
              <a:t>考研政策</a:t>
            </a:r>
            <a:endParaRPr lang="zh-CN" altLang="en-US" b="1">
              <a:solidFill>
                <a:srgbClr val="FFFFFF"/>
              </a:solidFill>
              <a:uFillTx/>
              <a:latin typeface="+mn-ea"/>
              <a:cs typeface="+mn-ea"/>
              <a:sym typeface="+mn-ea"/>
            </a:endParaRPr>
          </a:p>
        </p:txBody>
      </p:sp>
      <p:sp>
        <p:nvSpPr>
          <p:cNvPr id="21" name="矩形: 圆角 20"/>
          <p:cNvSpPr/>
          <p:nvPr>
            <p:custDataLst>
              <p:tags r:id="rId9"/>
            </p:custDataLst>
          </p:nvPr>
        </p:nvSpPr>
        <p:spPr>
          <a:xfrm>
            <a:off x="6348730" y="3979863"/>
            <a:ext cx="5235575" cy="2007235"/>
          </a:xfrm>
          <a:prstGeom prst="roundRect">
            <a:avLst>
              <a:gd name="adj" fmla="val 6098"/>
            </a:avLst>
          </a:prstGeom>
          <a:noFill/>
          <a:ln>
            <a:solidFill>
              <a:schemeClr val="accent4">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60012" tIns="288290" rIns="460012" bIns="71755"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600" kern="0" dirty="0">
                <a:ln>
                  <a:noFill/>
                  <a:prstDash val="sysDot"/>
                </a:ln>
                <a:solidFill>
                  <a:schemeClr val="tx1">
                    <a:lumMod val="85000"/>
                    <a:lumOff val="15000"/>
                  </a:schemeClr>
                </a:solidFill>
                <a:effectLst/>
                <a:latin typeface="+mn-ea"/>
                <a:cs typeface="+mn-ea"/>
                <a:sym typeface="+mn-ea"/>
              </a:rPr>
              <a:t>各基层就业项目服务年限计算工龄。高校毕业生服务期满到企业就业的，按照规定转接社会保险关系。</a:t>
            </a:r>
            <a:endParaRPr lang="zh-CN" altLang="en-US" sz="1600" kern="0" dirty="0">
              <a:ln>
                <a:noFill/>
                <a:prstDash val="sysDot"/>
              </a:ln>
              <a:solidFill>
                <a:schemeClr val="tx1">
                  <a:lumMod val="85000"/>
                  <a:lumOff val="15000"/>
                </a:schemeClr>
              </a:solidFill>
              <a:effectLst/>
              <a:latin typeface="+mn-ea"/>
              <a:cs typeface="+mn-ea"/>
              <a:sym typeface="+mn-ea"/>
            </a:endParaRPr>
          </a:p>
        </p:txBody>
      </p:sp>
      <p:sp>
        <p:nvSpPr>
          <p:cNvPr id="22" name="标题"/>
          <p:cNvSpPr/>
          <p:nvPr>
            <p:custDataLst>
              <p:tags r:id="rId10"/>
            </p:custDataLst>
          </p:nvPr>
        </p:nvSpPr>
        <p:spPr>
          <a:xfrm>
            <a:off x="7643495" y="3654743"/>
            <a:ext cx="2646536" cy="649910"/>
          </a:xfrm>
          <a:prstGeom prst="roundRect">
            <a:avLst>
              <a:gd name="adj" fmla="val 5000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en-US" altLang="zh-CN" b="1">
                <a:solidFill>
                  <a:srgbClr val="FFFFFF"/>
                </a:solidFill>
                <a:uFillTx/>
                <a:latin typeface="+mn-ea"/>
                <a:cs typeface="+mn-ea"/>
                <a:sym typeface="+mn-ea"/>
              </a:rPr>
              <a:t>10. </a:t>
            </a:r>
            <a:r>
              <a:rPr lang="zh-CN" altLang="en-US" b="1">
                <a:solidFill>
                  <a:srgbClr val="FFFFFF"/>
                </a:solidFill>
                <a:uFillTx/>
                <a:latin typeface="+mn-ea"/>
                <a:cs typeface="+mn-ea"/>
                <a:sym typeface="+mn-ea"/>
              </a:rPr>
              <a:t>其他</a:t>
            </a:r>
            <a:endParaRPr lang="zh-CN" altLang="en-US" b="1">
              <a:solidFill>
                <a:srgbClr val="FFFFFF"/>
              </a:solidFill>
              <a:uFillTx/>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868680" y="92075"/>
            <a:ext cx="10852150" cy="143002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二、入伍篇</a:t>
            </a:r>
            <a:endParaRPr lang="zh-CN" altLang="en-US" sz="3600">
              <a:solidFill>
                <a:schemeClr val="accent1">
                  <a:lumMod val="50000"/>
                </a:schemeClr>
              </a:solidFill>
            </a:endParaRPr>
          </a:p>
          <a:p>
            <a:r>
              <a:rPr lang="zh-CN" altLang="en-US" sz="2800">
                <a:solidFill>
                  <a:schemeClr val="accent1">
                    <a:lumMod val="50000"/>
                  </a:schemeClr>
                </a:solidFill>
              </a:rPr>
              <a:t>（一）国家鼓励大学生应征入伍服义务兵役，这里的</a:t>
            </a:r>
            <a:r>
              <a:rPr lang="en-US" altLang="zh-CN" sz="2800">
                <a:solidFill>
                  <a:schemeClr val="accent1">
                    <a:lumMod val="50000"/>
                  </a:schemeClr>
                </a:solidFill>
              </a:rPr>
              <a:t>“</a:t>
            </a:r>
            <a:r>
              <a:rPr lang="zh-CN" altLang="en-US" sz="2800">
                <a:solidFill>
                  <a:schemeClr val="accent1">
                    <a:lumMod val="50000"/>
                  </a:schemeClr>
                </a:solidFill>
              </a:rPr>
              <a:t>大学生</a:t>
            </a:r>
            <a:r>
              <a:rPr lang="en-US" altLang="zh-CN" sz="2800">
                <a:solidFill>
                  <a:schemeClr val="accent1">
                    <a:lumMod val="50000"/>
                  </a:schemeClr>
                </a:solidFill>
              </a:rPr>
              <a:t>”</a:t>
            </a:r>
            <a:r>
              <a:rPr lang="zh-CN" altLang="en-US" sz="2800">
                <a:solidFill>
                  <a:schemeClr val="accent1">
                    <a:lumMod val="50000"/>
                  </a:schemeClr>
                </a:solidFill>
              </a:rPr>
              <a:t>如何界定</a:t>
            </a:r>
            <a:endParaRPr lang="zh-CN" altLang="en-US" sz="2800">
              <a:solidFill>
                <a:schemeClr val="accent1">
                  <a:lumMod val="50000"/>
                </a:schemeClr>
              </a:solidFill>
            </a:endParaRPr>
          </a:p>
        </p:txBody>
      </p:sp>
      <p:sp>
        <p:nvSpPr>
          <p:cNvPr id="2" name="矩形 5"/>
          <p:cNvSpPr/>
          <p:nvPr>
            <p:custDataLst>
              <p:tags r:id="rId2"/>
            </p:custDataLst>
          </p:nvPr>
        </p:nvSpPr>
        <p:spPr>
          <a:xfrm>
            <a:off x="868680" y="3522980"/>
            <a:ext cx="230822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全日制普通高校学生</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697865" y="4098290"/>
            <a:ext cx="233870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全日制公办普通高等学校、民办普通高等学校和独立学院的在校生，以及按照国家招生规定录取的全日制普通本科、专科（含高职）学生均属于大学生应征入伍的范畴。</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e82c3fd0-8b8c-11f0-b164-2ad272a16e3e.jpg@base@tag=imgScale&amp;m=1&amp;w=475&amp;h=738&amp;q=95e82c3fd0-8b8c-11f0-b164-2ad272a16e3e"/>
          <p:cNvPicPr>
            <a:picLocks noChangeAspect="1"/>
          </p:cNvPicPr>
          <p:nvPr>
            <p:custDataLst>
              <p:tags r:id="rId4"/>
            </p:custDataLst>
          </p:nvPr>
        </p:nvPicPr>
        <p:blipFill>
          <a:blip r:embed="rId5"/>
          <a:srcRect l="7043" r="7043"/>
          <a:stretch>
            <a:fillRect/>
          </a:stretch>
        </p:blipFill>
        <p:spPr>
          <a:xfrm>
            <a:off x="1342390" y="1663065"/>
            <a:ext cx="1187450" cy="184467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56005" y="2319020"/>
            <a:ext cx="405130" cy="40259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e82c4027-8b8c-11f0-b164-2ad272a16e3e.jpg@base@tag=imgScale&amp;m=1&amp;w=475&amp;h=738&amp;q=95e82c4027-8b8c-11f0-b164-2ad272a16e3e"/>
          <p:cNvPicPr>
            <a:picLocks noChangeAspect="1"/>
          </p:cNvPicPr>
          <p:nvPr>
            <p:custDataLst>
              <p:tags r:id="rId7"/>
            </p:custDataLst>
          </p:nvPr>
        </p:nvPicPr>
        <p:blipFill>
          <a:blip r:embed="rId8"/>
          <a:srcRect t="3366" r="7175" b="561"/>
          <a:stretch>
            <a:fillRect/>
          </a:stretch>
        </p:blipFill>
        <p:spPr>
          <a:xfrm>
            <a:off x="3974465" y="1666875"/>
            <a:ext cx="1187450" cy="184467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53790" y="2308860"/>
            <a:ext cx="405130" cy="40259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507105" y="3566795"/>
            <a:ext cx="230822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研究生及第二学士学位学生</a:t>
            </a:r>
            <a:endParaRPr lang="zh-CN" altLang="en-US" b="1">
              <a:solidFill>
                <a:schemeClr val="accent2"/>
              </a:solidFill>
              <a:latin typeface="+mn-ea"/>
              <a:cs typeface="+mn-ea"/>
            </a:endParaRPr>
          </a:p>
        </p:txBody>
      </p:sp>
      <p:sp>
        <p:nvSpPr>
          <p:cNvPr id="21" name="矩形 14"/>
          <p:cNvSpPr/>
          <p:nvPr>
            <p:custDataLst>
              <p:tags r:id="rId11"/>
            </p:custDataLst>
          </p:nvPr>
        </p:nvSpPr>
        <p:spPr>
          <a:xfrm>
            <a:off x="3425190" y="4104005"/>
            <a:ext cx="224980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研究生和第二学士学位的学生，无论是应届毕业生还是在校生，均符合大学生应征入伍的条件。</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毕业典礼上的毕业生后视镜"/>
          <p:cNvPicPr>
            <a:picLocks noChangeAspect="1"/>
          </p:cNvPicPr>
          <p:nvPr>
            <p:custDataLst>
              <p:tags r:id="rId12"/>
            </p:custDataLst>
          </p:nvPr>
        </p:nvPicPr>
        <p:blipFill>
          <a:blip r:embed="rId13"/>
          <a:srcRect l="33133" r="33133"/>
          <a:stretch>
            <a:fillRect/>
          </a:stretch>
        </p:blipFill>
        <p:spPr>
          <a:xfrm>
            <a:off x="6608445" y="1666875"/>
            <a:ext cx="1187450" cy="184467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292215" y="2308860"/>
            <a:ext cx="405130" cy="40259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124575" y="3518535"/>
            <a:ext cx="230822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应往届毕业生与在校生</a:t>
            </a:r>
            <a:endParaRPr lang="zh-CN" altLang="en-US" b="1">
              <a:solidFill>
                <a:schemeClr val="accent3"/>
              </a:solidFill>
              <a:latin typeface="+mn-ea"/>
              <a:cs typeface="+mn-ea"/>
            </a:endParaRPr>
          </a:p>
        </p:txBody>
      </p:sp>
      <p:sp>
        <p:nvSpPr>
          <p:cNvPr id="30" name="矩形 23"/>
          <p:cNvSpPr/>
          <p:nvPr>
            <p:custDataLst>
              <p:tags r:id="rId16"/>
            </p:custDataLst>
          </p:nvPr>
        </p:nvSpPr>
        <p:spPr>
          <a:xfrm>
            <a:off x="6117368" y="410379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包括已经毕业的应届和往届毕业生，以及目前在校的全日制学生，都属于大学生应征入伍的界定范围。</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年轻男子毕业后的背影，商人手持数码平板电脑的半截"/>
          <p:cNvPicPr>
            <a:picLocks noChangeAspect="1"/>
          </p:cNvPicPr>
          <p:nvPr>
            <p:custDataLst>
              <p:tags r:id="rId17"/>
            </p:custDataLst>
          </p:nvPr>
        </p:nvPicPr>
        <p:blipFill rotWithShape="1">
          <a:blip r:embed="rId18"/>
          <a:srcRect l="28554" r="28554"/>
          <a:stretch>
            <a:fillRect/>
          </a:stretch>
        </p:blipFill>
        <p:spPr>
          <a:xfrm>
            <a:off x="9168765" y="1663065"/>
            <a:ext cx="1187450" cy="1844675"/>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09050" y="2319020"/>
            <a:ext cx="405130" cy="40259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698865" y="3522980"/>
            <a:ext cx="230822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特殊情况下的学生界定</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698934" y="4099348"/>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对于已被普通高校录取但未报到入学的学生，也视为符合大学生应征入伍的条件。</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25" y="443230"/>
            <a:ext cx="7647305" cy="861695"/>
          </a:xfrm>
        </p:spPr>
        <p:txBody>
          <a:bodyPr>
            <a:noAutofit/>
          </a:bodyPr>
          <a:lstStyle/>
          <a:p>
            <a:r>
              <a:rPr lang="zh-CN" altLang="en-US" sz="2800">
                <a:solidFill>
                  <a:schemeClr val="accent1">
                    <a:lumMod val="50000"/>
                  </a:schemeClr>
                </a:solidFill>
              </a:rPr>
              <a:t>（二）公民应征入伍需要满足哪些政治条件基本要求</a:t>
            </a:r>
            <a:endParaRPr lang="zh-CN" altLang="en-US" sz="2800">
              <a:solidFill>
                <a:schemeClr val="accent1">
                  <a:lumMod val="50000"/>
                </a:schemeClr>
              </a:solidFill>
            </a:endParaRPr>
          </a:p>
        </p:txBody>
      </p:sp>
      <p:sp>
        <p:nvSpPr>
          <p:cNvPr id="5" name="任意多边形 4"/>
          <p:cNvSpPr/>
          <p:nvPr>
            <p:custDataLst>
              <p:tags r:id="rId2"/>
            </p:custDataLst>
          </p:nvPr>
        </p:nvSpPr>
        <p:spPr>
          <a:xfrm>
            <a:off x="7899400" y="-635"/>
            <a:ext cx="4292600" cy="6858635"/>
          </a:xfrm>
          <a:custGeom>
            <a:avLst/>
            <a:gdLst/>
            <a:ahLst/>
            <a:cxnLst>
              <a:cxn ang="3">
                <a:pos x="hc" y="t"/>
              </a:cxn>
              <a:cxn ang="cd2">
                <a:pos x="l" y="vc"/>
              </a:cxn>
              <a:cxn ang="cd4">
                <a:pos x="hc" y="b"/>
              </a:cxn>
              <a:cxn ang="0">
                <a:pos x="r" y="vc"/>
              </a:cxn>
            </a:cxnLst>
            <a:rect l="l" t="t" r="r" b="b"/>
            <a:pathLst>
              <a:path w="6760" h="10825">
                <a:moveTo>
                  <a:pt x="1604" y="0"/>
                </a:moveTo>
                <a:lnTo>
                  <a:pt x="6760" y="0"/>
                </a:lnTo>
                <a:lnTo>
                  <a:pt x="6760" y="10825"/>
                </a:lnTo>
                <a:lnTo>
                  <a:pt x="2785" y="10825"/>
                </a:lnTo>
                <a:lnTo>
                  <a:pt x="2728" y="10776"/>
                </a:lnTo>
                <a:cubicBezTo>
                  <a:pt x="1057" y="9320"/>
                  <a:pt x="0" y="7177"/>
                  <a:pt x="0" y="4786"/>
                </a:cubicBezTo>
                <a:cubicBezTo>
                  <a:pt x="0" y="3005"/>
                  <a:pt x="587" y="1360"/>
                  <a:pt x="1577" y="35"/>
                </a:cubicBezTo>
                <a:lnTo>
                  <a:pt x="1604" y="0"/>
                </a:lnTo>
                <a:close/>
              </a:path>
            </a:pathLst>
          </a:custGeom>
          <a:gradFill flip="none" rotWithShape="1">
            <a:gsLst>
              <a:gs pos="30000">
                <a:schemeClr val="accent1"/>
              </a:gs>
              <a:gs pos="88000">
                <a:schemeClr val="accent1">
                  <a:lumMod val="20000"/>
                  <a:lumOff val="80000"/>
                </a:schemeClr>
              </a:gs>
            </a:gsLst>
            <a:lin ang="5400000" scaled="1"/>
          </a:gradFill>
          <a:ln>
            <a:noFill/>
          </a:ln>
          <a:effectLst>
            <a:outerShdw blurRad="190500" dist="63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pic>
        <p:nvPicPr>
          <p:cNvPr id="36" name="图片 35"/>
          <p:cNvPicPr>
            <a:picLocks noChangeAspect="1"/>
          </p:cNvPicPr>
          <p:nvPr>
            <p:custDataLst>
              <p:tags r:id="rId3"/>
            </p:custDataLst>
          </p:nvPr>
        </p:nvPicPr>
        <p:blipFill>
          <a:blip r:embed="rId4"/>
          <a:srcRect l="33206" r="33206"/>
          <a:stretch>
            <a:fillRect/>
          </a:stretch>
        </p:blipFill>
        <p:spPr>
          <a:xfrm>
            <a:off x="8317865" y="0"/>
            <a:ext cx="3874135" cy="6873875"/>
          </a:xfrm>
          <a:custGeom>
            <a:avLst/>
            <a:gdLst>
              <a:gd name="connsiteX0" fmla="*/ 842291 w 3865427"/>
              <a:gd name="connsiteY0" fmla="*/ 0 h 6858000"/>
              <a:gd name="connsiteX1" fmla="*/ 3865427 w 3865427"/>
              <a:gd name="connsiteY1" fmla="*/ 0 h 6858000"/>
              <a:gd name="connsiteX2" fmla="*/ 3865427 w 3865427"/>
              <a:gd name="connsiteY2" fmla="*/ 6858000 h 6858000"/>
              <a:gd name="connsiteX3" fmla="*/ 3468900 w 3865427"/>
              <a:gd name="connsiteY3" fmla="*/ 6858000 h 6858000"/>
              <a:gd name="connsiteX4" fmla="*/ 3142970 w 3865427"/>
              <a:gd name="connsiteY4" fmla="*/ 6777914 h 6858000"/>
              <a:gd name="connsiteX5" fmla="*/ 0 w 3865427"/>
              <a:gd name="connsiteY5" fmla="*/ 2579532 h 6858000"/>
              <a:gd name="connsiteX6" fmla="*/ 747011 w 3865427"/>
              <a:gd name="connsiteY6" fmla="*/ 13398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5427" h="6858000">
                <a:moveTo>
                  <a:pt x="842291" y="0"/>
                </a:moveTo>
                <a:lnTo>
                  <a:pt x="3865427" y="0"/>
                </a:lnTo>
                <a:lnTo>
                  <a:pt x="3865427" y="6858000"/>
                </a:lnTo>
                <a:lnTo>
                  <a:pt x="3468900" y="6858000"/>
                </a:lnTo>
                <a:lnTo>
                  <a:pt x="3142970" y="6777914"/>
                </a:lnTo>
                <a:cubicBezTo>
                  <a:pt x="1326609" y="6246203"/>
                  <a:pt x="0" y="4567791"/>
                  <a:pt x="0" y="2579532"/>
                </a:cubicBezTo>
                <a:cubicBezTo>
                  <a:pt x="0" y="1673647"/>
                  <a:pt x="275387" y="832082"/>
                  <a:pt x="747011" y="133987"/>
                </a:cubicBezTo>
                <a:close/>
              </a:path>
            </a:pathLst>
          </a:custGeom>
          <a:solidFill>
            <a:schemeClr val="accent1"/>
          </a:solidFill>
          <a:ln w="12700" cap="flat" cmpd="sng" algn="ctr">
            <a:solidFill>
              <a:schemeClr val="accent1">
                <a:alpha val="5000"/>
              </a:schemeClr>
            </a:solidFill>
            <a:prstDash val="solid"/>
            <a:round/>
            <a:headEnd type="none" w="med" len="med"/>
            <a:tailEnd type="none" w="med" len="med"/>
          </a:ln>
        </p:spPr>
      </p:pic>
      <p:sp>
        <p:nvSpPr>
          <p:cNvPr id="4" name="边界"/>
          <p:cNvSpPr/>
          <p:nvPr>
            <p:custDataLst>
              <p:tags r:id="rId5"/>
            </p:custDataLst>
          </p:nvPr>
        </p:nvSpPr>
        <p:spPr>
          <a:xfrm>
            <a:off x="633692" y="1706895"/>
            <a:ext cx="7000096" cy="4565619"/>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sp>
        <p:nvSpPr>
          <p:cNvPr id="7" name="正文"/>
          <p:cNvSpPr txBox="1"/>
          <p:nvPr>
            <p:custDataLst>
              <p:tags r:id="rId6"/>
            </p:custDataLst>
          </p:nvPr>
        </p:nvSpPr>
        <p:spPr>
          <a:xfrm>
            <a:off x="628622" y="2282430"/>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400" kern="0" dirty="0">
                <a:ln>
                  <a:noFill/>
                  <a:prstDash val="sysDot"/>
                </a:ln>
                <a:solidFill>
                  <a:schemeClr val="tx1">
                    <a:lumMod val="85000"/>
                    <a:lumOff val="15000"/>
                  </a:schemeClr>
                </a:solidFill>
                <a:uFillTx/>
                <a:latin typeface="+mn-ea"/>
                <a:sym typeface="+mn-ea"/>
              </a:rPr>
              <a:t>应征入伍的公民必须表现出对共产党、社会主义祖国和人民军队的热爱，以及决心为抵抗侵略、保卫祖国和人民的和平劳动而英勇奋斗。</a:t>
            </a:r>
            <a:endParaRPr lang="zh-CN" altLang="en-US" sz="14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7"/>
            </p:custDataLst>
          </p:nvPr>
        </p:nvSpPr>
        <p:spPr>
          <a:xfrm>
            <a:off x="628622" y="1954096"/>
            <a:ext cx="3203476" cy="318826"/>
          </a:xfrm>
          <a:prstGeom prst="rect">
            <a:avLst/>
          </a:prstGeom>
          <a:noFill/>
        </p:spPr>
        <p:txBody>
          <a:bodyPr wrap="square" lIns="0" tIns="0" rIns="0" bIns="0" rtlCol="0" anchor="b" anchorCtr="0">
            <a:noAutofit/>
          </a:bodyPr>
          <a:p>
            <a:pPr indent="0" algn="l" fontAlgn="auto">
              <a:lnSpc>
                <a:spcPct val="130000"/>
              </a:lnSpc>
            </a:pPr>
            <a:r>
              <a:rPr lang="zh-CN" altLang="en-US" b="1" dirty="0">
                <a:solidFill>
                  <a:schemeClr val="accent1"/>
                </a:solidFill>
                <a:uFillTx/>
                <a:latin typeface="+mn-ea"/>
                <a:sym typeface="+mn-ea"/>
              </a:rPr>
              <a:t>热爱国家与军队</a:t>
            </a:r>
            <a:endParaRPr lang="zh-CN" altLang="en-US" b="1" dirty="0">
              <a:solidFill>
                <a:schemeClr val="accent1"/>
              </a:solidFill>
              <a:uFillTx/>
              <a:latin typeface="+mn-ea"/>
              <a:sym typeface="+mn-ea"/>
            </a:endParaRPr>
          </a:p>
        </p:txBody>
      </p:sp>
      <p:sp>
        <p:nvSpPr>
          <p:cNvPr id="30" name="正文"/>
          <p:cNvSpPr txBox="1"/>
          <p:nvPr>
            <p:custDataLst>
              <p:tags r:id="rId8"/>
            </p:custDataLst>
          </p:nvPr>
        </p:nvSpPr>
        <p:spPr>
          <a:xfrm>
            <a:off x="4429818" y="2282430"/>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400" kern="0" dirty="0">
                <a:ln>
                  <a:noFill/>
                  <a:prstDash val="sysDot"/>
                </a:ln>
                <a:solidFill>
                  <a:schemeClr val="tx1">
                    <a:lumMod val="85000"/>
                    <a:lumOff val="15000"/>
                  </a:schemeClr>
                </a:solidFill>
                <a:uFillTx/>
                <a:latin typeface="+mn-ea"/>
                <a:sym typeface="+mn-ea"/>
              </a:rPr>
              <a:t>政治审查将涉及应征公民的年龄、户籍、职业、政治面貌、宗教信仰、文化程度、现实表现以及家庭主要成员和主要社会关系成员的政治情况。</a:t>
            </a:r>
            <a:endParaRPr lang="zh-CN" altLang="en-US" sz="1400" kern="0" dirty="0">
              <a:ln>
                <a:noFill/>
                <a:prstDash val="sysDot"/>
              </a:ln>
              <a:solidFill>
                <a:schemeClr val="tx1">
                  <a:lumMod val="85000"/>
                  <a:lumOff val="15000"/>
                </a:schemeClr>
              </a:solidFill>
              <a:uFillTx/>
              <a:latin typeface="+mn-ea"/>
              <a:sym typeface="+mn-ea"/>
            </a:endParaRPr>
          </a:p>
        </p:txBody>
      </p:sp>
      <p:sp>
        <p:nvSpPr>
          <p:cNvPr id="31" name="标题"/>
          <p:cNvSpPr txBox="1"/>
          <p:nvPr>
            <p:custDataLst>
              <p:tags r:id="rId9"/>
            </p:custDataLst>
          </p:nvPr>
        </p:nvSpPr>
        <p:spPr>
          <a:xfrm>
            <a:off x="4429818" y="1954096"/>
            <a:ext cx="3203476" cy="318826"/>
          </a:xfrm>
          <a:prstGeom prst="rect">
            <a:avLst/>
          </a:prstGeom>
          <a:noFill/>
        </p:spPr>
        <p:txBody>
          <a:bodyPr wrap="square" lIns="0" tIns="0" rIns="0" bIns="0" rtlCol="0" anchor="b" anchorCtr="0">
            <a:noAutofit/>
          </a:bodyPr>
          <a:p>
            <a:pPr indent="0" algn="l" fontAlgn="auto">
              <a:lnSpc>
                <a:spcPct val="130000"/>
              </a:lnSpc>
            </a:pPr>
            <a:r>
              <a:rPr lang="zh-CN" altLang="en-US" b="1" dirty="0">
                <a:solidFill>
                  <a:schemeClr val="accent2"/>
                </a:solidFill>
                <a:uFillTx/>
                <a:latin typeface="+mn-ea"/>
                <a:sym typeface="+mn-ea"/>
              </a:rPr>
              <a:t>政治审查内容概览</a:t>
            </a:r>
            <a:endParaRPr lang="zh-CN" altLang="en-US" b="1" dirty="0">
              <a:solidFill>
                <a:schemeClr val="accent2"/>
              </a:solidFill>
              <a:uFillTx/>
              <a:latin typeface="+mn-ea"/>
              <a:sym typeface="+mn-ea"/>
            </a:endParaRPr>
          </a:p>
        </p:txBody>
      </p:sp>
      <p:sp>
        <p:nvSpPr>
          <p:cNvPr id="34" name="正文"/>
          <p:cNvSpPr txBox="1"/>
          <p:nvPr>
            <p:custDataLst>
              <p:tags r:id="rId10"/>
            </p:custDataLst>
          </p:nvPr>
        </p:nvSpPr>
        <p:spPr>
          <a:xfrm>
            <a:off x="628622" y="4490129"/>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400" kern="0" dirty="0">
                <a:ln>
                  <a:noFill/>
                  <a:prstDash val="sysDot"/>
                </a:ln>
                <a:solidFill>
                  <a:schemeClr val="tx1">
                    <a:lumMod val="85000"/>
                    <a:lumOff val="15000"/>
                  </a:schemeClr>
                </a:solidFill>
                <a:uFillTx/>
                <a:latin typeface="+mn-ea"/>
                <a:sym typeface="+mn-ea"/>
              </a:rPr>
              <a:t>征兵政治审查特别强调应征公民的品德优良，以及他们决心为国家和人民的利益而奋斗的意志。</a:t>
            </a:r>
            <a:endParaRPr lang="zh-CN" altLang="en-US" sz="1400" kern="0" dirty="0">
              <a:ln>
                <a:noFill/>
                <a:prstDash val="sysDot"/>
              </a:ln>
              <a:solidFill>
                <a:schemeClr val="tx1">
                  <a:lumMod val="85000"/>
                  <a:lumOff val="15000"/>
                </a:schemeClr>
              </a:solidFill>
              <a:uFillTx/>
              <a:latin typeface="+mn-ea"/>
              <a:sym typeface="+mn-ea"/>
            </a:endParaRPr>
          </a:p>
        </p:txBody>
      </p:sp>
      <p:sp>
        <p:nvSpPr>
          <p:cNvPr id="35" name="标题"/>
          <p:cNvSpPr txBox="1"/>
          <p:nvPr>
            <p:custDataLst>
              <p:tags r:id="rId11"/>
            </p:custDataLst>
          </p:nvPr>
        </p:nvSpPr>
        <p:spPr>
          <a:xfrm>
            <a:off x="628622" y="4161795"/>
            <a:ext cx="3203476" cy="318826"/>
          </a:xfrm>
          <a:prstGeom prst="rect">
            <a:avLst/>
          </a:prstGeom>
          <a:noFill/>
        </p:spPr>
        <p:txBody>
          <a:bodyPr wrap="square" lIns="0" tIns="0" rIns="0" bIns="0" rtlCol="0" anchor="b" anchorCtr="0">
            <a:noAutofit/>
          </a:bodyPr>
          <a:p>
            <a:pPr indent="0" algn="l" fontAlgn="auto">
              <a:lnSpc>
                <a:spcPct val="130000"/>
              </a:lnSpc>
            </a:pPr>
            <a:r>
              <a:rPr lang="zh-CN" altLang="en-US" b="1" dirty="0">
                <a:solidFill>
                  <a:schemeClr val="accent3"/>
                </a:solidFill>
                <a:uFillTx/>
                <a:latin typeface="+mn-ea"/>
                <a:sym typeface="+mn-ea"/>
              </a:rPr>
              <a:t>品德与决心要求</a:t>
            </a:r>
            <a:endParaRPr lang="zh-CN" altLang="en-US" b="1" dirty="0">
              <a:solidFill>
                <a:schemeClr val="accent3"/>
              </a:solidFill>
              <a:uFillTx/>
              <a:latin typeface="+mn-ea"/>
              <a:sym typeface="+mn-ea"/>
            </a:endParaRPr>
          </a:p>
        </p:txBody>
      </p:sp>
      <p:sp>
        <p:nvSpPr>
          <p:cNvPr id="10" name="正文"/>
          <p:cNvSpPr txBox="1"/>
          <p:nvPr>
            <p:custDataLst>
              <p:tags r:id="rId12"/>
            </p:custDataLst>
          </p:nvPr>
        </p:nvSpPr>
        <p:spPr>
          <a:xfrm>
            <a:off x="4429818" y="4490129"/>
            <a:ext cx="3203476" cy="1595400"/>
          </a:xfrm>
          <a:prstGeom prst="rect">
            <a:avLst/>
          </a:prstGeom>
          <a:noFill/>
        </p:spPr>
        <p:txBody>
          <a:bodyPr wrap="square" lIns="0" tIns="0" rIns="0" bIns="0" rtlCol="0" anchor="t" anchorCtr="0">
            <a:noAutofit/>
          </a:bodyPr>
          <a:p>
            <a:pPr lvl="0" algn="just">
              <a:lnSpc>
                <a:spcPct val="150000"/>
              </a:lnSpc>
              <a:buClrTx/>
              <a:buSzTx/>
              <a:buFontTx/>
            </a:pPr>
            <a:r>
              <a:rPr lang="zh-CN" altLang="en-US" sz="1400" kern="0" dirty="0">
                <a:ln>
                  <a:noFill/>
                  <a:prstDash val="sysDot"/>
                </a:ln>
                <a:solidFill>
                  <a:schemeClr val="tx1">
                    <a:lumMod val="85000"/>
                    <a:lumOff val="15000"/>
                  </a:schemeClr>
                </a:solidFill>
                <a:uFillTx/>
                <a:latin typeface="+mn-ea"/>
                <a:sym typeface="+mn-ea"/>
              </a:rPr>
              <a:t>审查过程中，家庭成员和社会关系中的政治情况也是重要的考量因素，以确保应征者具有良好的社会背景。</a:t>
            </a:r>
            <a:endParaRPr lang="zh-CN" altLang="en-US" sz="1400" kern="0" dirty="0">
              <a:ln>
                <a:noFill/>
                <a:prstDash val="sysDot"/>
              </a:ln>
              <a:solidFill>
                <a:schemeClr val="tx1">
                  <a:lumMod val="85000"/>
                  <a:lumOff val="15000"/>
                </a:schemeClr>
              </a:solidFill>
              <a:uFillTx/>
              <a:latin typeface="+mn-ea"/>
              <a:sym typeface="+mn-ea"/>
            </a:endParaRPr>
          </a:p>
        </p:txBody>
      </p:sp>
      <p:sp>
        <p:nvSpPr>
          <p:cNvPr id="37" name="标题"/>
          <p:cNvSpPr txBox="1"/>
          <p:nvPr>
            <p:custDataLst>
              <p:tags r:id="rId13"/>
            </p:custDataLst>
          </p:nvPr>
        </p:nvSpPr>
        <p:spPr>
          <a:xfrm>
            <a:off x="4429818" y="4161795"/>
            <a:ext cx="3203476" cy="318826"/>
          </a:xfrm>
          <a:prstGeom prst="rect">
            <a:avLst/>
          </a:prstGeom>
          <a:noFill/>
        </p:spPr>
        <p:txBody>
          <a:bodyPr wrap="square" lIns="0" tIns="0" rIns="0" bIns="0" rtlCol="0" anchor="b" anchorCtr="0">
            <a:noAutofit/>
          </a:bodyPr>
          <a:p>
            <a:pPr indent="0" algn="l" fontAlgn="auto">
              <a:lnSpc>
                <a:spcPct val="130000"/>
              </a:lnSpc>
            </a:pPr>
            <a:r>
              <a:rPr lang="zh-CN" altLang="en-US" b="1" dirty="0">
                <a:solidFill>
                  <a:schemeClr val="accent4"/>
                </a:solidFill>
                <a:uFillTx/>
                <a:latin typeface="+mn-ea"/>
                <a:sym typeface="+mn-ea"/>
              </a:rPr>
              <a:t>家庭与社会关系审查</a:t>
            </a:r>
            <a:endParaRPr lang="zh-CN" altLang="en-US" b="1" dirty="0">
              <a:solidFill>
                <a:schemeClr val="accent4"/>
              </a:solidFill>
              <a:uFillTx/>
              <a:latin typeface="+mn-ea"/>
              <a:sym typeface="+mn-ea"/>
            </a:endParaRPr>
          </a:p>
        </p:txBody>
      </p:sp>
    </p:spTree>
    <p:custDataLst>
      <p:tags r:id="rId14"/>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915035" y="209550"/>
            <a:ext cx="9428480" cy="494665"/>
          </a:xfrm>
          <a:prstGeom prst="rect">
            <a:avLst/>
          </a:prstGeom>
        </p:spPr>
        <p:txBody>
          <a:bodyPr vert="horz" wrap="square" lIns="0" tIns="0" rIns="0" bIns="0" rtlCol="0" anchor="t" anchorCtr="0"/>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2800" spc="0" dirty="0">
                <a:solidFill>
                  <a:schemeClr val="accent1">
                    <a:lumMod val="50000"/>
                  </a:schemeClr>
                </a:solidFill>
                <a:uFillTx/>
              </a:rPr>
              <a:t>（三）公民应征入伍要满足哪些基本身体条件</a:t>
            </a:r>
            <a:endParaRPr lang="zh-CN" altLang="en-US" sz="2800" spc="0" dirty="0">
              <a:solidFill>
                <a:schemeClr val="accent1">
                  <a:lumMod val="50000"/>
                </a:schemeClr>
              </a:solidFill>
              <a:uFillTx/>
            </a:endParaRPr>
          </a:p>
        </p:txBody>
      </p:sp>
      <p:pic>
        <p:nvPicPr>
          <p:cNvPr id="2" name="图片 4" descr="/data/temp/e7039173-8b8c-11f0-934b-1aa1a8361f8f.jpg@base@tag=imgScale&amp;m=1&amp;w=690&amp;h=370&amp;q=95e7039173-8b8c-11f0-934b-1aa1a8361f8f"/>
          <p:cNvPicPr>
            <a:picLocks noChangeAspect="1"/>
          </p:cNvPicPr>
          <p:nvPr>
            <p:custDataLst>
              <p:tags r:id="rId2"/>
            </p:custDataLst>
          </p:nvPr>
        </p:nvPicPr>
        <p:blipFill>
          <a:blip r:embed="rId3"/>
          <a:srcRect t="9924" b="9654"/>
          <a:stretch>
            <a:fillRect/>
          </a:stretch>
        </p:blipFill>
        <p:spPr>
          <a:xfrm>
            <a:off x="1184656" y="2762207"/>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e7039189-8b8c-11f0-934b-1aa1a8361f8f.jpg@base@tag=imgScale&amp;m=1&amp;w=690&amp;h=370&amp;q=95e7039189-8b8c-11f0-934b-1aa1a8361f8f"/>
          <p:cNvPicPr>
            <a:picLocks noChangeAspect="1"/>
          </p:cNvPicPr>
          <p:nvPr>
            <p:custDataLst>
              <p:tags r:id="rId4"/>
            </p:custDataLst>
          </p:nvPr>
        </p:nvPicPr>
        <p:blipFill>
          <a:blip r:embed="rId5"/>
          <a:srcRect t="18438" b="1141"/>
          <a:stretch>
            <a:fillRect/>
          </a:stretch>
        </p:blipFill>
        <p:spPr>
          <a:xfrm>
            <a:off x="1184656" y="4386709"/>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35"/>
          <p:cNvPicPr>
            <a:picLocks noChangeAspect="1"/>
          </p:cNvPicPr>
          <p:nvPr>
            <p:custDataLst>
              <p:tags r:id="rId6"/>
            </p:custDataLst>
          </p:nvPr>
        </p:nvPicPr>
        <p:blipFill>
          <a:blip r:embed="rId7"/>
          <a:srcRect/>
          <a:stretch>
            <a:fillRect/>
          </a:stretch>
        </p:blipFill>
        <p:spPr>
          <a:xfrm>
            <a:off x="1184656" y="1135804"/>
            <a:ext cx="2480804" cy="133230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7" name="矩形 36"/>
          <p:cNvSpPr/>
          <p:nvPr>
            <p:custDataLst>
              <p:tags r:id="rId8"/>
            </p:custDataLst>
          </p:nvPr>
        </p:nvSpPr>
        <p:spPr>
          <a:xfrm>
            <a:off x="3870960" y="1430020"/>
            <a:ext cx="716026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公民应征入伍必须符合国防部颁布的《应征公民体格检查标准》以及相关身体条件规定。</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37"/>
          <p:cNvSpPr/>
          <p:nvPr>
            <p:custDataLst>
              <p:tags r:id="rId9"/>
            </p:custDataLst>
          </p:nvPr>
        </p:nvSpPr>
        <p:spPr>
          <a:xfrm>
            <a:off x="3870960" y="1136015"/>
            <a:ext cx="716026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1"/>
                </a:solidFill>
                <a:latin typeface="+mn-ea"/>
                <a:cs typeface="+mn-ea"/>
              </a:rPr>
              <a:t>体格检查标准概述</a:t>
            </a:r>
            <a:endParaRPr lang="zh-CN" altLang="en-US" b="1">
              <a:solidFill>
                <a:schemeClr val="accent1"/>
              </a:solidFill>
              <a:latin typeface="+mn-ea"/>
              <a:cs typeface="+mn-ea"/>
            </a:endParaRPr>
          </a:p>
        </p:txBody>
      </p:sp>
      <p:sp>
        <p:nvSpPr>
          <p:cNvPr id="9" name="矩形 40"/>
          <p:cNvSpPr/>
          <p:nvPr>
            <p:custDataLst>
              <p:tags r:id="rId10"/>
            </p:custDataLst>
          </p:nvPr>
        </p:nvSpPr>
        <p:spPr>
          <a:xfrm>
            <a:off x="3870960" y="3054985"/>
            <a:ext cx="716026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具体要求包括身高、体重、视力、听力、心肺功能等多方面的健康标准，确保应征者具备良好的身体素质。</a:t>
            </a:r>
            <a:endParaRPr lang="zh-CN" altLang="en-US" sz="1600">
              <a:ln>
                <a:noFill/>
                <a:prstDash val="sysDot"/>
              </a:ln>
              <a:solidFill>
                <a:schemeClr val="tx1">
                  <a:lumMod val="85000"/>
                  <a:lumOff val="15000"/>
                </a:schemeClr>
              </a:solidFill>
              <a:latin typeface="+mn-ea"/>
              <a:cs typeface="+mn-ea"/>
              <a:sym typeface="+mn-ea"/>
            </a:endParaRPr>
          </a:p>
        </p:txBody>
      </p:sp>
      <p:sp>
        <p:nvSpPr>
          <p:cNvPr id="11" name="矩形 41"/>
          <p:cNvSpPr/>
          <p:nvPr>
            <p:custDataLst>
              <p:tags r:id="rId11"/>
            </p:custDataLst>
          </p:nvPr>
        </p:nvSpPr>
        <p:spPr>
          <a:xfrm>
            <a:off x="3870960" y="2760345"/>
            <a:ext cx="716026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2"/>
                </a:solidFill>
                <a:latin typeface="+mn-ea"/>
                <a:cs typeface="+mn-ea"/>
              </a:rPr>
              <a:t>身体条件的具体要求</a:t>
            </a:r>
            <a:endParaRPr lang="zh-CN" altLang="en-US" b="1">
              <a:solidFill>
                <a:schemeClr val="accent2"/>
              </a:solidFill>
              <a:latin typeface="+mn-ea"/>
              <a:cs typeface="+mn-ea"/>
            </a:endParaRPr>
          </a:p>
        </p:txBody>
      </p:sp>
      <p:sp>
        <p:nvSpPr>
          <p:cNvPr id="13" name="矩形 44"/>
          <p:cNvSpPr/>
          <p:nvPr>
            <p:custDataLst>
              <p:tags r:id="rId12"/>
            </p:custDataLst>
          </p:nvPr>
        </p:nvSpPr>
        <p:spPr>
          <a:xfrm>
            <a:off x="3870960" y="4679315"/>
            <a:ext cx="716026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应征入伍的身体条件检查将严格按照相关规定执行，细节包括体检流程、合格标准以及不合格情况的处理办法。</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3"/>
            </p:custDataLst>
          </p:nvPr>
        </p:nvSpPr>
        <p:spPr>
          <a:xfrm>
            <a:off x="3870960" y="4384675"/>
            <a:ext cx="716026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3"/>
                </a:solidFill>
                <a:latin typeface="+mn-ea"/>
                <a:cs typeface="+mn-ea"/>
              </a:rPr>
              <a:t>相关规定与实施细节</a:t>
            </a:r>
            <a:endParaRPr lang="zh-CN" altLang="en-US" b="1">
              <a:solidFill>
                <a:schemeClr val="accent3"/>
              </a:solidFill>
              <a:latin typeface="+mn-ea"/>
              <a:cs typeface="+mn-ea"/>
            </a:endParaRPr>
          </a:p>
        </p:txBody>
      </p:sp>
    </p:spTree>
    <p:custDataLst>
      <p:tags r:id="rId14"/>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2800">
                <a:solidFill>
                  <a:schemeClr val="accent1">
                    <a:lumMod val="50000"/>
                  </a:schemeClr>
                </a:solidFill>
              </a:rPr>
              <a:t>（四）应征入伍服义务兵役大学生的年龄是如何规定的</a:t>
            </a:r>
            <a:endParaRPr lang="zh-CN" altLang="en-US" sz="2800">
              <a:solidFill>
                <a:schemeClr val="accent1">
                  <a:lumMod val="50000"/>
                </a:schemeClr>
              </a:solidFill>
            </a:endParaRPr>
          </a:p>
        </p:txBody>
      </p:sp>
      <p:sp>
        <p:nvSpPr>
          <p:cNvPr id="18" name="六边形 17"/>
          <p:cNvSpPr/>
          <p:nvPr>
            <p:custDataLst>
              <p:tags r:id="rId2"/>
            </p:custDataLst>
          </p:nvPr>
        </p:nvSpPr>
        <p:spPr>
          <a:xfrm rot="5400000">
            <a:off x="7801610" y="1802130"/>
            <a:ext cx="2418080" cy="2093595"/>
          </a:xfrm>
          <a:prstGeom prst="hexagon">
            <a:avLst>
              <a:gd name="adj" fmla="val 28868"/>
              <a:gd name="vf" fmla="val 115470"/>
            </a:avLst>
          </a:prstGeom>
          <a:noFill/>
          <a:ln w="152400">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六边形 18"/>
          <p:cNvSpPr/>
          <p:nvPr>
            <p:custDataLst>
              <p:tags r:id="rId3"/>
            </p:custDataLst>
          </p:nvPr>
        </p:nvSpPr>
        <p:spPr>
          <a:xfrm rot="5400000">
            <a:off x="6587490" y="3902075"/>
            <a:ext cx="2418080" cy="2093595"/>
          </a:xfrm>
          <a:prstGeom prst="hexagon">
            <a:avLst>
              <a:gd name="adj" fmla="val 28868"/>
              <a:gd name="vf" fmla="val 115470"/>
            </a:avLst>
          </a:prstGeom>
          <a:noFill/>
          <a:ln w="152400">
            <a:solidFill>
              <a:schemeClr val="accent1">
                <a:alpha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custDataLst>
              <p:tags r:id="rId4"/>
            </p:custDataLst>
          </p:nvPr>
        </p:nvSpPr>
        <p:spPr>
          <a:xfrm rot="5400000">
            <a:off x="9015730" y="3902075"/>
            <a:ext cx="2418080" cy="2093595"/>
          </a:xfrm>
          <a:prstGeom prst="hexagon">
            <a:avLst>
              <a:gd name="adj" fmla="val 28868"/>
              <a:gd name="vf" fmla="val 115470"/>
            </a:avLst>
          </a:prstGeom>
          <a:noFill/>
          <a:ln w="1524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3" descr="343439383331313b343532303031393bd2b5bca8b9dcc0ed"/>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8803005" y="2656840"/>
            <a:ext cx="412750" cy="412750"/>
          </a:xfrm>
          <a:prstGeom prst="rect">
            <a:avLst/>
          </a:prstGeom>
        </p:spPr>
      </p:pic>
      <p:pic>
        <p:nvPicPr>
          <p:cNvPr id="11" name="图片 4" descr="343439383331313b343532303032303bb8f6c8cbd0c5cfa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10017760" y="4742180"/>
            <a:ext cx="414020" cy="414020"/>
          </a:xfrm>
          <a:prstGeom prst="rect">
            <a:avLst/>
          </a:prstGeom>
        </p:spPr>
      </p:pic>
      <p:pic>
        <p:nvPicPr>
          <p:cNvPr id="10" name="图片 7" descr="343439383331313b343532303032333bc6f3d2b5bcf2bde9"/>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7588885" y="4742180"/>
            <a:ext cx="414020" cy="414020"/>
          </a:xfrm>
          <a:prstGeom prst="rect">
            <a:avLst/>
          </a:prstGeom>
        </p:spPr>
      </p:pic>
      <p:sp>
        <p:nvSpPr>
          <p:cNvPr id="7" name="正文"/>
          <p:cNvSpPr txBox="1"/>
          <p:nvPr>
            <p:custDataLst>
              <p:tags r:id="rId14"/>
            </p:custDataLst>
          </p:nvPr>
        </p:nvSpPr>
        <p:spPr>
          <a:xfrm>
            <a:off x="610235" y="2008505"/>
            <a:ext cx="5184000" cy="1805940"/>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根据规定，高中（含中专、职高、技校）毕业及以上文化程度的青年（含高校在校生），年满</a:t>
            </a:r>
            <a:r>
              <a:rPr lang="en-US" altLang="zh-CN" sz="1600" kern="0" dirty="0">
                <a:ln>
                  <a:noFill/>
                  <a:prstDash val="sysDot"/>
                </a:ln>
                <a:solidFill>
                  <a:schemeClr val="tx1">
                    <a:lumMod val="85000"/>
                    <a:lumOff val="15000"/>
                  </a:schemeClr>
                </a:solidFill>
                <a:uFillTx/>
                <a:latin typeface="+mn-ea"/>
                <a:sym typeface="+mn-ea"/>
              </a:rPr>
              <a:t>18</a:t>
            </a:r>
            <a:r>
              <a:rPr lang="zh-CN" altLang="en-US" sz="1600" kern="0" dirty="0">
                <a:ln>
                  <a:noFill/>
                  <a:prstDash val="sysDot"/>
                </a:ln>
                <a:solidFill>
                  <a:schemeClr val="tx1">
                    <a:lumMod val="85000"/>
                    <a:lumOff val="15000"/>
                  </a:schemeClr>
                </a:solidFill>
                <a:uFillTx/>
                <a:latin typeface="+mn-ea"/>
                <a:sym typeface="+mn-ea"/>
              </a:rPr>
              <a:t>至</a:t>
            </a:r>
            <a:r>
              <a:rPr lang="en-US" altLang="zh-CN" sz="1600" kern="0" dirty="0">
                <a:ln>
                  <a:noFill/>
                  <a:prstDash val="sysDot"/>
                </a:ln>
                <a:solidFill>
                  <a:schemeClr val="tx1">
                    <a:lumMod val="85000"/>
                    <a:lumOff val="15000"/>
                  </a:schemeClr>
                </a:solidFill>
                <a:uFillTx/>
                <a:latin typeface="+mn-ea"/>
                <a:sym typeface="+mn-ea"/>
              </a:rPr>
              <a:t>22</a:t>
            </a:r>
            <a:r>
              <a:rPr lang="zh-CN" altLang="en-US" sz="1600" kern="0" dirty="0">
                <a:ln>
                  <a:noFill/>
                  <a:prstDash val="sysDot"/>
                </a:ln>
                <a:solidFill>
                  <a:schemeClr val="tx1">
                    <a:lumMod val="85000"/>
                    <a:lumOff val="15000"/>
                  </a:schemeClr>
                </a:solidFill>
                <a:uFillTx/>
                <a:latin typeface="+mn-ea"/>
                <a:sym typeface="+mn-ea"/>
              </a:rPr>
              <a:t>周岁；普通全日制大专及以上文化程度的高校毕业生，年满</a:t>
            </a:r>
            <a:r>
              <a:rPr lang="en-US" altLang="zh-CN" sz="1600" kern="0" dirty="0">
                <a:ln>
                  <a:noFill/>
                  <a:prstDash val="sysDot"/>
                </a:ln>
                <a:solidFill>
                  <a:schemeClr val="tx1">
                    <a:lumMod val="85000"/>
                    <a:lumOff val="15000"/>
                  </a:schemeClr>
                </a:solidFill>
                <a:uFillTx/>
                <a:latin typeface="+mn-ea"/>
                <a:sym typeface="+mn-ea"/>
              </a:rPr>
              <a:t>18</a:t>
            </a:r>
            <a:r>
              <a:rPr lang="zh-CN" altLang="en-US" sz="1600" kern="0" dirty="0">
                <a:ln>
                  <a:noFill/>
                  <a:prstDash val="sysDot"/>
                </a:ln>
                <a:solidFill>
                  <a:schemeClr val="tx1">
                    <a:lumMod val="85000"/>
                    <a:lumOff val="15000"/>
                  </a:schemeClr>
                </a:solidFill>
                <a:uFillTx/>
                <a:latin typeface="+mn-ea"/>
                <a:sym typeface="+mn-ea"/>
              </a:rPr>
              <a:t>至</a:t>
            </a:r>
            <a:r>
              <a:rPr lang="en-US" altLang="zh-CN" sz="1600" kern="0" dirty="0">
                <a:ln>
                  <a:noFill/>
                  <a:prstDash val="sysDot"/>
                </a:ln>
                <a:solidFill>
                  <a:schemeClr val="tx1">
                    <a:lumMod val="85000"/>
                    <a:lumOff val="15000"/>
                  </a:schemeClr>
                </a:solidFill>
                <a:uFillTx/>
                <a:latin typeface="+mn-ea"/>
                <a:sym typeface="+mn-ea"/>
              </a:rPr>
              <a:t>24</a:t>
            </a:r>
            <a:r>
              <a:rPr lang="zh-CN" altLang="en-US" sz="1600" kern="0" dirty="0">
                <a:ln>
                  <a:noFill/>
                  <a:prstDash val="sysDot"/>
                </a:ln>
                <a:solidFill>
                  <a:schemeClr val="tx1">
                    <a:lumMod val="85000"/>
                    <a:lumOff val="15000"/>
                  </a:schemeClr>
                </a:solidFill>
                <a:uFillTx/>
                <a:latin typeface="+mn-ea"/>
                <a:sym typeface="+mn-ea"/>
              </a:rPr>
              <a:t>周岁；初中毕业文化程度青年，年满</a:t>
            </a:r>
            <a:r>
              <a:rPr lang="en-US" altLang="zh-CN" sz="1600" kern="0" dirty="0">
                <a:ln>
                  <a:noFill/>
                  <a:prstDash val="sysDot"/>
                </a:ln>
                <a:solidFill>
                  <a:schemeClr val="tx1">
                    <a:lumMod val="85000"/>
                    <a:lumOff val="15000"/>
                  </a:schemeClr>
                </a:solidFill>
                <a:uFillTx/>
                <a:latin typeface="+mn-ea"/>
                <a:sym typeface="+mn-ea"/>
              </a:rPr>
              <a:t>18</a:t>
            </a:r>
            <a:r>
              <a:rPr lang="zh-CN" altLang="en-US" sz="1600" kern="0" dirty="0">
                <a:ln>
                  <a:noFill/>
                  <a:prstDash val="sysDot"/>
                </a:ln>
                <a:solidFill>
                  <a:schemeClr val="tx1">
                    <a:lumMod val="85000"/>
                    <a:lumOff val="15000"/>
                  </a:schemeClr>
                </a:solidFill>
                <a:uFillTx/>
                <a:latin typeface="+mn-ea"/>
                <a:sym typeface="+mn-ea"/>
              </a:rPr>
              <a:t>至</a:t>
            </a:r>
            <a:r>
              <a:rPr lang="en-US" altLang="zh-CN" sz="1600" kern="0" dirty="0">
                <a:ln>
                  <a:noFill/>
                  <a:prstDash val="sysDot"/>
                </a:ln>
                <a:solidFill>
                  <a:schemeClr val="tx1">
                    <a:lumMod val="85000"/>
                    <a:lumOff val="15000"/>
                  </a:schemeClr>
                </a:solidFill>
                <a:uFillTx/>
                <a:latin typeface="+mn-ea"/>
                <a:sym typeface="+mn-ea"/>
              </a:rPr>
              <a:t>20</a:t>
            </a:r>
            <a:r>
              <a:rPr lang="zh-CN" altLang="en-US" sz="1600" kern="0" dirty="0">
                <a:ln>
                  <a:noFill/>
                  <a:prstDash val="sysDot"/>
                </a:ln>
                <a:solidFill>
                  <a:schemeClr val="tx1">
                    <a:lumMod val="85000"/>
                    <a:lumOff val="15000"/>
                  </a:schemeClr>
                </a:solidFill>
                <a:uFillTx/>
                <a:latin typeface="+mn-ea"/>
                <a:sym typeface="+mn-ea"/>
              </a:rPr>
              <a:t>周岁，均可应征报名成为男兵。</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15"/>
            </p:custDataLst>
          </p:nvPr>
        </p:nvSpPr>
        <p:spPr>
          <a:xfrm>
            <a:off x="610235" y="1676400"/>
            <a:ext cx="5184140" cy="327025"/>
          </a:xfrm>
          <a:prstGeom prst="rect">
            <a:avLst/>
          </a:prstGeom>
          <a:noFill/>
        </p:spPr>
        <p:txBody>
          <a:bodyPr wrap="square" lIns="0" tIns="0" rIns="0" bIns="0" rtlCol="0" anchor="b">
            <a:noAutofit/>
          </a:bodyPr>
          <a:p>
            <a:pPr lvl="0" algn="l">
              <a:buClrTx/>
              <a:buSzTx/>
              <a:buFontTx/>
            </a:pPr>
            <a:r>
              <a:rPr lang="en-US" altLang="zh-CN" sz="2000" b="1" dirty="0">
                <a:solidFill>
                  <a:schemeClr val="accent1"/>
                </a:solidFill>
                <a:uFillTx/>
                <a:latin typeface="+mn-ea"/>
                <a:sym typeface="+mn-ea"/>
              </a:rPr>
              <a:t>1. </a:t>
            </a:r>
            <a:r>
              <a:rPr lang="zh-CN" altLang="en-US" sz="2000" b="1" dirty="0">
                <a:solidFill>
                  <a:schemeClr val="accent1"/>
                </a:solidFill>
                <a:uFillTx/>
                <a:latin typeface="+mn-ea"/>
                <a:sym typeface="+mn-ea"/>
              </a:rPr>
              <a:t>男兵应征报名对象</a:t>
            </a:r>
            <a:endParaRPr lang="zh-CN" altLang="en-US" sz="2000" b="1" dirty="0">
              <a:solidFill>
                <a:schemeClr val="accent1"/>
              </a:solidFill>
              <a:uFillTx/>
              <a:latin typeface="+mn-ea"/>
              <a:sym typeface="+mn-ea"/>
            </a:endParaRPr>
          </a:p>
        </p:txBody>
      </p:sp>
      <p:sp>
        <p:nvSpPr>
          <p:cNvPr id="12" name="正文"/>
          <p:cNvSpPr txBox="1"/>
          <p:nvPr>
            <p:custDataLst>
              <p:tags r:id="rId16"/>
            </p:custDataLst>
          </p:nvPr>
        </p:nvSpPr>
        <p:spPr>
          <a:xfrm>
            <a:off x="610235" y="4433570"/>
            <a:ext cx="5184000" cy="1805940"/>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上半年应征报名的女兵对象为普通高等学校全日制应届毕业生及在校生，年龄需在</a:t>
            </a:r>
            <a:r>
              <a:rPr lang="en-US" altLang="zh-CN" sz="1600" kern="0" dirty="0">
                <a:ln>
                  <a:noFill/>
                  <a:prstDash val="sysDot"/>
                </a:ln>
                <a:solidFill>
                  <a:schemeClr val="tx1">
                    <a:lumMod val="85000"/>
                    <a:lumOff val="15000"/>
                  </a:schemeClr>
                </a:solidFill>
                <a:uFillTx/>
                <a:latin typeface="+mn-ea"/>
                <a:sym typeface="+mn-ea"/>
              </a:rPr>
              <a:t>18</a:t>
            </a:r>
            <a:r>
              <a:rPr lang="zh-CN" altLang="en-US" sz="1600" kern="0" dirty="0">
                <a:ln>
                  <a:noFill/>
                  <a:prstDash val="sysDot"/>
                </a:ln>
                <a:solidFill>
                  <a:schemeClr val="tx1">
                    <a:lumMod val="85000"/>
                    <a:lumOff val="15000"/>
                  </a:schemeClr>
                </a:solidFill>
                <a:uFillTx/>
                <a:latin typeface="+mn-ea"/>
                <a:sym typeface="+mn-ea"/>
              </a:rPr>
              <a:t>至</a:t>
            </a:r>
            <a:r>
              <a:rPr lang="en-US" altLang="zh-CN" sz="1600" kern="0" dirty="0">
                <a:ln>
                  <a:noFill/>
                  <a:prstDash val="sysDot"/>
                </a:ln>
                <a:solidFill>
                  <a:schemeClr val="tx1">
                    <a:lumMod val="85000"/>
                    <a:lumOff val="15000"/>
                  </a:schemeClr>
                </a:solidFill>
                <a:uFillTx/>
                <a:latin typeface="+mn-ea"/>
                <a:sym typeface="+mn-ea"/>
              </a:rPr>
              <a:t>22</a:t>
            </a:r>
            <a:r>
              <a:rPr lang="zh-CN" altLang="en-US" sz="1600" kern="0" dirty="0">
                <a:ln>
                  <a:noFill/>
                  <a:prstDash val="sysDot"/>
                </a:ln>
                <a:solidFill>
                  <a:schemeClr val="tx1">
                    <a:lumMod val="85000"/>
                    <a:lumOff val="15000"/>
                  </a:schemeClr>
                </a:solidFill>
                <a:uFillTx/>
                <a:latin typeface="+mn-ea"/>
                <a:sym typeface="+mn-ea"/>
              </a:rPr>
              <a:t>周岁之间；下半年应征报名的女兵对象为普通高中应届毕业生和普通高等学校全日制应届毕业生及在校生，年龄同样需在</a:t>
            </a:r>
            <a:r>
              <a:rPr lang="en-US" altLang="zh-CN" sz="1600" kern="0" dirty="0">
                <a:ln>
                  <a:noFill/>
                  <a:prstDash val="sysDot"/>
                </a:ln>
                <a:solidFill>
                  <a:schemeClr val="tx1">
                    <a:lumMod val="85000"/>
                    <a:lumOff val="15000"/>
                  </a:schemeClr>
                </a:solidFill>
                <a:uFillTx/>
                <a:latin typeface="+mn-ea"/>
                <a:sym typeface="+mn-ea"/>
              </a:rPr>
              <a:t>18</a:t>
            </a:r>
            <a:r>
              <a:rPr lang="zh-CN" altLang="en-US" sz="1600" kern="0" dirty="0">
                <a:ln>
                  <a:noFill/>
                  <a:prstDash val="sysDot"/>
                </a:ln>
                <a:solidFill>
                  <a:schemeClr val="tx1">
                    <a:lumMod val="85000"/>
                    <a:lumOff val="15000"/>
                  </a:schemeClr>
                </a:solidFill>
                <a:uFillTx/>
                <a:latin typeface="+mn-ea"/>
                <a:sym typeface="+mn-ea"/>
              </a:rPr>
              <a:t>至</a:t>
            </a:r>
            <a:r>
              <a:rPr lang="en-US" altLang="zh-CN" sz="1600" kern="0" dirty="0">
                <a:ln>
                  <a:noFill/>
                  <a:prstDash val="sysDot"/>
                </a:ln>
                <a:solidFill>
                  <a:schemeClr val="tx1">
                    <a:lumMod val="85000"/>
                    <a:lumOff val="15000"/>
                  </a:schemeClr>
                </a:solidFill>
                <a:uFillTx/>
                <a:latin typeface="+mn-ea"/>
                <a:sym typeface="+mn-ea"/>
              </a:rPr>
              <a:t>22</a:t>
            </a:r>
            <a:r>
              <a:rPr lang="zh-CN" altLang="en-US" sz="1600" kern="0" dirty="0">
                <a:ln>
                  <a:noFill/>
                  <a:prstDash val="sysDot"/>
                </a:ln>
                <a:solidFill>
                  <a:schemeClr val="tx1">
                    <a:lumMod val="85000"/>
                    <a:lumOff val="15000"/>
                  </a:schemeClr>
                </a:solidFill>
                <a:uFillTx/>
                <a:latin typeface="+mn-ea"/>
                <a:sym typeface="+mn-ea"/>
              </a:rPr>
              <a:t>周岁之间。</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17"/>
            </p:custDataLst>
          </p:nvPr>
        </p:nvSpPr>
        <p:spPr>
          <a:xfrm>
            <a:off x="610235" y="4101465"/>
            <a:ext cx="5184140" cy="327025"/>
          </a:xfrm>
          <a:prstGeom prst="rect">
            <a:avLst/>
          </a:prstGeom>
          <a:noFill/>
        </p:spPr>
        <p:txBody>
          <a:bodyPr wrap="square" lIns="0" tIns="0" rIns="0" bIns="0" rtlCol="0" anchor="b">
            <a:noAutofit/>
          </a:bodyPr>
          <a:p>
            <a:pPr lvl="0" algn="l">
              <a:buClrTx/>
              <a:buSzTx/>
              <a:buFontTx/>
            </a:pPr>
            <a:r>
              <a:rPr lang="en-US" altLang="zh-CN" sz="2000" b="1" dirty="0">
                <a:solidFill>
                  <a:schemeClr val="accent2"/>
                </a:solidFill>
                <a:uFillTx/>
                <a:latin typeface="+mn-ea"/>
                <a:sym typeface="+mn-ea"/>
              </a:rPr>
              <a:t>2. </a:t>
            </a:r>
            <a:r>
              <a:rPr lang="zh-CN" altLang="en-US" sz="2000" b="1" dirty="0">
                <a:solidFill>
                  <a:schemeClr val="accent2"/>
                </a:solidFill>
                <a:uFillTx/>
                <a:latin typeface="+mn-ea"/>
                <a:sym typeface="+mn-ea"/>
              </a:rPr>
              <a:t>女兵应征报名对象</a:t>
            </a:r>
            <a:endParaRPr lang="zh-CN" altLang="en-US" sz="2000" b="1" dirty="0">
              <a:solidFill>
                <a:schemeClr val="accent2"/>
              </a:solidFill>
              <a:uFillTx/>
              <a:latin typeface="+mn-ea"/>
              <a:sym typeface="+mn-ea"/>
            </a:endParaRPr>
          </a:p>
        </p:txBody>
      </p:sp>
    </p:spTree>
    <p:custDataLst>
      <p:tags r:id="rId18"/>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Autofit/>
          </a:bodyPr>
          <a:p>
            <a:r>
              <a:rPr lang="zh-CN" altLang="en-US" sz="2800">
                <a:solidFill>
                  <a:schemeClr val="accent1">
                    <a:lumMod val="50000"/>
                  </a:schemeClr>
                </a:solidFill>
              </a:rPr>
              <a:t>（五）高校毕业生应征入伍服义务兵役要经过哪些程序</a:t>
            </a:r>
            <a:endParaRPr lang="zh-CN" altLang="en-US" sz="2800">
              <a:solidFill>
                <a:schemeClr val="accent1">
                  <a:lumMod val="50000"/>
                </a:schemeClr>
              </a:solidFill>
            </a:endParaRPr>
          </a:p>
        </p:txBody>
      </p:sp>
      <p:sp>
        <p:nvSpPr>
          <p:cNvPr id="35" name="矩形 34"/>
          <p:cNvSpPr/>
          <p:nvPr>
            <p:custDataLst>
              <p:tags r:id="rId2"/>
            </p:custDataLst>
          </p:nvPr>
        </p:nvSpPr>
        <p:spPr>
          <a:xfrm>
            <a:off x="939800" y="1488440"/>
            <a:ext cx="10402570" cy="966470"/>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高校毕业生有应征意向时，可在春、秋两季征兵开始前通过“全国征兵网”或“中国民兵”官方微信公众号进行网上报名预征，或直接到户籍地或常住地人民武装部或乡镇（街道）武装部现场报名。报名后需填写、打印《应届毕业生预征对象登记表》和《高校毕业生应征入伍学费补偿国家助学贷款代偿申请表》，并交至所在高校征兵工作管理部门。</a:t>
            </a:r>
            <a:endParaRPr lang="zh-CN" altLang="en-US" sz="1600" dirty="0">
              <a:ln>
                <a:noFill/>
                <a:prstDash val="sysDot"/>
              </a:ln>
              <a:solidFill>
                <a:schemeClr val="tx1">
                  <a:lumMod val="85000"/>
                  <a:lumOff val="15000"/>
                </a:schemeClr>
              </a:solidFill>
              <a:latin typeface="+mn-ea"/>
              <a:cs typeface="+mn-ea"/>
              <a:sym typeface="+mn-ea"/>
            </a:endParaRPr>
          </a:p>
        </p:txBody>
      </p:sp>
      <p:sp>
        <p:nvSpPr>
          <p:cNvPr id="36" name="矩形 35"/>
          <p:cNvSpPr/>
          <p:nvPr>
            <p:custDataLst>
              <p:tags r:id="rId3"/>
            </p:custDataLst>
          </p:nvPr>
        </p:nvSpPr>
        <p:spPr>
          <a:xfrm>
            <a:off x="940435" y="1173480"/>
            <a:ext cx="9548495" cy="293370"/>
          </a:xfrm>
          <a:prstGeom prst="rect">
            <a:avLst/>
          </a:prstGeom>
          <a:noFill/>
        </p:spPr>
        <p:txBody>
          <a:bodyPr wrap="square" lIns="0" tIns="0" rIns="0" bIns="0" rtlCol="0" anchor="b">
            <a:noAutofit/>
          </a:bodyPr>
          <a:p>
            <a:pPr lvl="0" algn="just">
              <a:buClrTx/>
              <a:buSzTx/>
              <a:buFontTx/>
            </a:pPr>
            <a:r>
              <a:rPr lang="zh-CN" altLang="en-US" sz="1700" b="1">
                <a:solidFill>
                  <a:schemeClr val="accent1"/>
                </a:solidFill>
                <a:latin typeface="+mn-ea"/>
                <a:cs typeface="+mn-ea"/>
                <a:sym typeface="+mn-ea"/>
              </a:rPr>
              <a:t>网上报名预征流程</a:t>
            </a:r>
            <a:endParaRPr lang="zh-CN" altLang="en-US" sz="1700" b="1">
              <a:solidFill>
                <a:schemeClr val="accent1"/>
              </a:solidFill>
              <a:latin typeface="+mn-ea"/>
              <a:cs typeface="+mn-ea"/>
              <a:sym typeface="+mn-ea"/>
            </a:endParaRPr>
          </a:p>
        </p:txBody>
      </p:sp>
      <p:sp>
        <p:nvSpPr>
          <p:cNvPr id="37" name="矩形 36"/>
          <p:cNvSpPr/>
          <p:nvPr>
            <p:custDataLst>
              <p:tags r:id="rId4"/>
            </p:custDataLst>
          </p:nvPr>
        </p:nvSpPr>
        <p:spPr>
          <a:xfrm>
            <a:off x="720725" y="1174115"/>
            <a:ext cx="28800" cy="1296000"/>
          </a:xfrm>
          <a:prstGeom prst="rect">
            <a:avLst/>
          </a:prstGeom>
          <a:solidFill>
            <a:schemeClr val="accent1">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2" name="矩形 41"/>
          <p:cNvSpPr/>
          <p:nvPr>
            <p:custDataLst>
              <p:tags r:id="rId5"/>
            </p:custDataLst>
          </p:nvPr>
        </p:nvSpPr>
        <p:spPr>
          <a:xfrm>
            <a:off x="939800" y="4792345"/>
            <a:ext cx="10402570" cy="966470"/>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高校应届毕业生可以选择在学校所在地应征入伍，也可以选择在大学前户籍所在地应征入伍，为应征者提供了灵活的应征地点选择。</a:t>
            </a:r>
            <a:endParaRPr lang="zh-CN" altLang="en-US" sz="1600" dirty="0">
              <a:ln>
                <a:noFill/>
                <a:prstDash val="sysDot"/>
              </a:ln>
              <a:solidFill>
                <a:schemeClr val="tx1">
                  <a:lumMod val="85000"/>
                  <a:lumOff val="15000"/>
                </a:schemeClr>
              </a:solidFill>
              <a:latin typeface="+mn-ea"/>
              <a:cs typeface="+mn-ea"/>
              <a:sym typeface="+mn-ea"/>
            </a:endParaRPr>
          </a:p>
        </p:txBody>
      </p:sp>
      <p:sp>
        <p:nvSpPr>
          <p:cNvPr id="43" name="矩形 42"/>
          <p:cNvSpPr/>
          <p:nvPr>
            <p:custDataLst>
              <p:tags r:id="rId6"/>
            </p:custDataLst>
          </p:nvPr>
        </p:nvSpPr>
        <p:spPr>
          <a:xfrm>
            <a:off x="940435" y="4477385"/>
            <a:ext cx="9548495" cy="293370"/>
          </a:xfrm>
          <a:prstGeom prst="rect">
            <a:avLst/>
          </a:prstGeom>
          <a:noFill/>
        </p:spPr>
        <p:txBody>
          <a:bodyPr wrap="square" lIns="0" tIns="0" rIns="0" bIns="0" rtlCol="0" anchor="b">
            <a:noAutofit/>
          </a:bodyPr>
          <a:p>
            <a:pPr lvl="0" algn="just">
              <a:buClrTx/>
              <a:buSzTx/>
              <a:buFontTx/>
            </a:pPr>
            <a:r>
              <a:rPr lang="zh-CN" altLang="en-US" sz="1700" b="1">
                <a:solidFill>
                  <a:schemeClr val="accent1"/>
                </a:solidFill>
                <a:latin typeface="+mn-ea"/>
                <a:cs typeface="+mn-ea"/>
                <a:sym typeface="+mn-ea"/>
              </a:rPr>
              <a:t>实地应征的地点选择</a:t>
            </a:r>
            <a:endParaRPr lang="zh-CN" altLang="en-US" sz="1700" b="1">
              <a:solidFill>
                <a:schemeClr val="accent1"/>
              </a:solidFill>
              <a:latin typeface="+mn-ea"/>
              <a:cs typeface="+mn-ea"/>
              <a:sym typeface="+mn-ea"/>
            </a:endParaRPr>
          </a:p>
        </p:txBody>
      </p:sp>
      <p:sp>
        <p:nvSpPr>
          <p:cNvPr id="44" name="矩形 43"/>
          <p:cNvSpPr/>
          <p:nvPr>
            <p:custDataLst>
              <p:tags r:id="rId7"/>
            </p:custDataLst>
          </p:nvPr>
        </p:nvSpPr>
        <p:spPr>
          <a:xfrm>
            <a:off x="720725" y="4478020"/>
            <a:ext cx="28800" cy="1296000"/>
          </a:xfrm>
          <a:prstGeom prst="rect">
            <a:avLst/>
          </a:prstGeom>
          <a:solidFill>
            <a:schemeClr val="accent1">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5" name="矩形 44"/>
          <p:cNvSpPr/>
          <p:nvPr>
            <p:custDataLst>
              <p:tags r:id="rId8"/>
            </p:custDataLst>
          </p:nvPr>
        </p:nvSpPr>
        <p:spPr>
          <a:xfrm>
            <a:off x="939800" y="3140710"/>
            <a:ext cx="10402570" cy="966470"/>
          </a:xfrm>
          <a:prstGeom prst="rect">
            <a:avLst/>
          </a:prstGeom>
          <a:noFill/>
        </p:spPr>
        <p:txBody>
          <a:bodyPr wrap="square" lIns="0" tIns="0" rIns="0" bIns="0" rtlCol="0" anchor="t" anchorCtr="0">
            <a:noAutofit/>
          </a:bodyPr>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毕业生在离校前需在高校参加身体初检和政治初审，通过者将被确定为预征对象。高校会协助兵役机关审核盖章《登记表》和《申请表》，并由毕业生本人完成网上信息确认。</a:t>
            </a:r>
            <a:endParaRPr lang="zh-CN" altLang="en-US" sz="1600" dirty="0">
              <a:ln>
                <a:noFill/>
                <a:prstDash val="sysDot"/>
              </a:ln>
              <a:solidFill>
                <a:schemeClr val="tx1">
                  <a:lumMod val="85000"/>
                  <a:lumOff val="15000"/>
                </a:schemeClr>
              </a:solidFill>
              <a:latin typeface="+mn-ea"/>
              <a:cs typeface="+mn-ea"/>
              <a:sym typeface="+mn-ea"/>
            </a:endParaRPr>
          </a:p>
        </p:txBody>
      </p:sp>
      <p:sp>
        <p:nvSpPr>
          <p:cNvPr id="46" name="矩形 45"/>
          <p:cNvSpPr/>
          <p:nvPr>
            <p:custDataLst>
              <p:tags r:id="rId9"/>
            </p:custDataLst>
          </p:nvPr>
        </p:nvSpPr>
        <p:spPr>
          <a:xfrm>
            <a:off x="940435" y="2825750"/>
            <a:ext cx="9548495" cy="293370"/>
          </a:xfrm>
          <a:prstGeom prst="rect">
            <a:avLst/>
          </a:prstGeom>
          <a:noFill/>
        </p:spPr>
        <p:txBody>
          <a:bodyPr wrap="square" lIns="0" tIns="0" rIns="0" bIns="0" rtlCol="0" anchor="b">
            <a:noAutofit/>
          </a:bodyPr>
          <a:p>
            <a:pPr lvl="0" algn="just">
              <a:buClrTx/>
              <a:buSzTx/>
              <a:buFontTx/>
            </a:pPr>
            <a:r>
              <a:rPr lang="zh-CN" altLang="en-US" sz="1700" b="1">
                <a:solidFill>
                  <a:schemeClr val="accent2"/>
                </a:solidFill>
                <a:latin typeface="+mn-ea"/>
                <a:cs typeface="+mn-ea"/>
                <a:sym typeface="+mn-ea"/>
              </a:rPr>
              <a:t>初审、初检及预征对象确定</a:t>
            </a:r>
            <a:endParaRPr lang="zh-CN" altLang="en-US" sz="1700" b="1">
              <a:solidFill>
                <a:schemeClr val="accent2"/>
              </a:solidFill>
              <a:latin typeface="+mn-ea"/>
              <a:cs typeface="+mn-ea"/>
              <a:sym typeface="+mn-ea"/>
            </a:endParaRPr>
          </a:p>
        </p:txBody>
      </p:sp>
      <p:sp>
        <p:nvSpPr>
          <p:cNvPr id="47" name="矩形 46"/>
          <p:cNvSpPr/>
          <p:nvPr>
            <p:custDataLst>
              <p:tags r:id="rId10"/>
            </p:custDataLst>
          </p:nvPr>
        </p:nvSpPr>
        <p:spPr>
          <a:xfrm>
            <a:off x="720725" y="2826385"/>
            <a:ext cx="28800" cy="1296000"/>
          </a:xfrm>
          <a:prstGeom prst="rect">
            <a:avLst/>
          </a:prstGeom>
          <a:solidFill>
            <a:schemeClr val="accent2">
              <a:lumMod val="60000"/>
              <a:lumOff val="40000"/>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Tree>
    <p:custDataLst>
      <p:tags r:id="rId1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custDataLst>
              <p:tags r:id="rId1"/>
            </p:custDataLst>
          </p:nvPr>
        </p:nvSpPr>
        <p:spPr>
          <a:xfrm>
            <a:off x="5548683" y="598830"/>
            <a:ext cx="5029238" cy="783541"/>
          </a:xfrm>
          <a:prstGeom prst="rect">
            <a:avLst/>
          </a:prstGeom>
          <a:noFill/>
        </p:spPr>
        <p:txBody>
          <a:bodyPr wrap="square" lIns="91440" tIns="45720" rIns="91440" bIns="45720" anchor="ctr">
            <a:normAutofit/>
          </a:bodyPr>
          <a:p>
            <a:pPr algn="l">
              <a:lnSpc>
                <a:spcPct val="120000"/>
              </a:lnSpc>
            </a:pPr>
            <a:r>
              <a:rPr lang="en-US" altLang="zh-CN" sz="3600" b="1" spc="600" dirty="0">
                <a:solidFill>
                  <a:schemeClr val="accent1">
                    <a:lumMod val="50000"/>
                  </a:schemeClr>
                </a:solidFill>
                <a:uFillTx/>
                <a:latin typeface="Arial" panose="020B0604020202090204" pitchFamily="34" charset="0"/>
                <a:ea typeface="汉仪乐喵体W" panose="00020600040101010101" pitchFamily="18" charset="-122"/>
                <a:cs typeface="汉仪乐喵体W" panose="00020600040101010101" pitchFamily="18" charset="-122"/>
                <a:sym typeface="Arial" panose="020B0604020202090204" pitchFamily="34" charset="0"/>
              </a:rPr>
              <a:t>目录/CONTENTS</a:t>
            </a:r>
            <a:endParaRPr lang="en-US" altLang="zh-CN" sz="3600" b="1" spc="600" dirty="0">
              <a:solidFill>
                <a:schemeClr val="accent1">
                  <a:lumMod val="50000"/>
                </a:schemeClr>
              </a:solidFill>
              <a:uFillTx/>
              <a:latin typeface="Arial" panose="020B0604020202090204" pitchFamily="34" charset="0"/>
              <a:ea typeface="汉仪乐喵体W" panose="00020600040101010101" pitchFamily="18" charset="-122"/>
              <a:cs typeface="汉仪乐喵体W" panose="00020600040101010101" pitchFamily="18" charset="-122"/>
              <a:sym typeface="Arial" panose="020B0604020202090204" pitchFamily="34" charset="0"/>
            </a:endParaRPr>
          </a:p>
        </p:txBody>
      </p:sp>
      <p:sp>
        <p:nvSpPr>
          <p:cNvPr id="3" name="文本框 2"/>
          <p:cNvSpPr txBox="1"/>
          <p:nvPr/>
        </p:nvSpPr>
        <p:spPr>
          <a:xfrm>
            <a:off x="5548630" y="2179320"/>
            <a:ext cx="5710555" cy="1814830"/>
          </a:xfrm>
          <a:prstGeom prst="rect">
            <a:avLst/>
          </a:prstGeom>
          <a:noFill/>
        </p:spPr>
        <p:txBody>
          <a:bodyPr wrap="square" rtlCol="0">
            <a:spAutoFit/>
          </a:bodyPr>
          <a:p>
            <a:pPr indent="0" fontAlgn="auto">
              <a:lnSpc>
                <a:spcPct val="200000"/>
              </a:lnSpc>
            </a:pPr>
            <a:r>
              <a:rPr lang="zh-CN" altLang="en-US" sz="2800">
                <a:solidFill>
                  <a:schemeClr val="dk1"/>
                </a:solidFill>
                <a:latin typeface="Arial" panose="020B0604020202090204" pitchFamily="34" charset="0"/>
                <a:ea typeface="幼圆" charset="0"/>
                <a:sym typeface="+mn-ea"/>
              </a:rPr>
              <a:t>第一节　大学生就业形势分析</a:t>
            </a:r>
            <a:r>
              <a:rPr lang="en-US" altLang="zh-CN" sz="2800">
                <a:solidFill>
                  <a:schemeClr val="dk1"/>
                </a:solidFill>
                <a:latin typeface="Arial" panose="020B0604020202090204" pitchFamily="34" charset="0"/>
                <a:ea typeface="幼圆" charset="0"/>
                <a:sym typeface="+mn-ea"/>
              </a:rPr>
              <a:t>	 </a:t>
            </a:r>
            <a:endParaRPr lang="en-US" altLang="zh-CN" sz="2800">
              <a:solidFill>
                <a:schemeClr val="dk1"/>
              </a:solidFill>
              <a:latin typeface="Arial" panose="020B0604020202090204" pitchFamily="34" charset="0"/>
              <a:ea typeface="幼圆" charset="0"/>
              <a:sym typeface="+mn-ea"/>
            </a:endParaRPr>
          </a:p>
          <a:p>
            <a:pPr indent="0" fontAlgn="auto">
              <a:lnSpc>
                <a:spcPct val="200000"/>
              </a:lnSpc>
            </a:pPr>
            <a:r>
              <a:rPr lang="zh-CN" altLang="en-US" sz="2800">
                <a:solidFill>
                  <a:schemeClr val="dk1"/>
                </a:solidFill>
                <a:latin typeface="Arial" panose="020B0604020202090204" pitchFamily="34" charset="0"/>
                <a:ea typeface="幼圆" charset="0"/>
                <a:sym typeface="+mn-ea"/>
              </a:rPr>
              <a:t>第二节　大学生就业政策与制度</a:t>
            </a:r>
            <a:endParaRPr lang="zh-CN" altLang="en-US" sz="2800">
              <a:solidFill>
                <a:schemeClr val="dk1"/>
              </a:solidFill>
              <a:latin typeface="Arial" panose="020B0604020202090204" pitchFamily="34" charset="0"/>
              <a:ea typeface="幼圆" charset="0"/>
              <a:sym typeface="+mn-ea"/>
            </a:endParaRPr>
          </a:p>
        </p:txBody>
      </p:sp>
    </p:spTree>
    <p:custDataLst>
      <p:tags r:id="rId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749300" y="116205"/>
            <a:ext cx="10852150" cy="803275"/>
          </a:xfrm>
        </p:spPr>
        <p:txBody>
          <a:bodyPr>
            <a:noAutofit/>
          </a:bodyPr>
          <a:p>
            <a:r>
              <a:rPr lang="zh-CN" altLang="en-US" sz="2800">
                <a:solidFill>
                  <a:schemeClr val="accent1">
                    <a:lumMod val="50000"/>
                  </a:schemeClr>
                </a:solidFill>
              </a:rPr>
              <a:t>（六）高校毕业生应征入伍服义务兵役享受哪些优惠政策</a:t>
            </a:r>
            <a:br>
              <a:rPr lang="zh-CN" altLang="en-US" sz="2800">
                <a:solidFill>
                  <a:schemeClr val="accent1">
                    <a:lumMod val="50000"/>
                  </a:schemeClr>
                </a:solidFill>
              </a:rPr>
            </a:br>
            <a:r>
              <a:rPr lang="en-US" altLang="zh-CN">
                <a:solidFill>
                  <a:schemeClr val="accent1">
                    <a:lumMod val="50000"/>
                  </a:schemeClr>
                </a:solidFill>
              </a:rPr>
              <a:t>1. </a:t>
            </a:r>
            <a:r>
              <a:rPr lang="zh-CN" altLang="en-US">
                <a:solidFill>
                  <a:schemeClr val="accent1">
                    <a:lumMod val="50000"/>
                  </a:schemeClr>
                </a:solidFill>
              </a:rPr>
              <a:t>选拔培养</a:t>
            </a:r>
            <a:endParaRPr lang="zh-CN" altLang="en-US">
              <a:solidFill>
                <a:schemeClr val="accent1">
                  <a:lumMod val="50000"/>
                </a:schemeClr>
              </a:solidFill>
            </a:endParaRPr>
          </a:p>
        </p:txBody>
      </p:sp>
      <p:sp>
        <p:nvSpPr>
          <p:cNvPr id="5" name="椭圆 4"/>
          <p:cNvSpPr/>
          <p:nvPr>
            <p:custDataLst>
              <p:tags r:id="rId2"/>
            </p:custDataLst>
          </p:nvPr>
        </p:nvSpPr>
        <p:spPr>
          <a:xfrm>
            <a:off x="3842703" y="1568133"/>
            <a:ext cx="4326890" cy="4326890"/>
          </a:xfrm>
          <a:prstGeom prst="ellipse">
            <a:avLst/>
          </a:prstGeom>
          <a:gradFill>
            <a:gsLst>
              <a:gs pos="0">
                <a:schemeClr val="accent1">
                  <a:lumMod val="20000"/>
                  <a:lumOff val="80000"/>
                  <a:alpha val="0"/>
                </a:schemeClr>
              </a:gs>
              <a:gs pos="100000">
                <a:schemeClr val="accent1">
                  <a:lumMod val="40000"/>
                  <a:lumOff val="60000"/>
                  <a:alpha val="35000"/>
                </a:schemeClr>
              </a:gs>
            </a:gsLst>
            <a:lin ang="162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charset="-122"/>
              <a:sym typeface="+mn-ea"/>
            </a:endParaRPr>
          </a:p>
        </p:txBody>
      </p:sp>
      <p:sp>
        <p:nvSpPr>
          <p:cNvPr id="56" name="椭圆 55"/>
          <p:cNvSpPr/>
          <p:nvPr>
            <p:custDataLst>
              <p:tags r:id="rId3"/>
            </p:custDataLst>
          </p:nvPr>
        </p:nvSpPr>
        <p:spPr>
          <a:xfrm>
            <a:off x="4882198" y="2607628"/>
            <a:ext cx="2247900" cy="2247900"/>
          </a:xfrm>
          <a:prstGeom prst="ellipse">
            <a:avLst/>
          </a:prstGeom>
          <a:solidFill>
            <a:schemeClr val="accent1">
              <a:lumMod val="20000"/>
              <a:lumOff val="80000"/>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cs typeface="微软雅黑" charset="-122"/>
              <a:sym typeface="+mn-ea"/>
            </a:endParaRPr>
          </a:p>
        </p:txBody>
      </p:sp>
      <p:sp>
        <p:nvSpPr>
          <p:cNvPr id="4" name="椭圆 3"/>
          <p:cNvSpPr/>
          <p:nvPr>
            <p:custDataLst>
              <p:tags r:id="rId4"/>
            </p:custDataLst>
          </p:nvPr>
        </p:nvSpPr>
        <p:spPr>
          <a:xfrm>
            <a:off x="5034597" y="2759393"/>
            <a:ext cx="1944000" cy="1944000"/>
          </a:xfrm>
          <a:prstGeom prst="ellipse">
            <a:avLst/>
          </a:prstGeom>
          <a:gradFill>
            <a:gsLst>
              <a:gs pos="100000">
                <a:schemeClr val="accent1">
                  <a:alpha val="100000"/>
                </a:schemeClr>
              </a:gs>
              <a:gs pos="50000">
                <a:schemeClr val="accent1">
                  <a:lumMod val="80000"/>
                  <a:lumOff val="20000"/>
                  <a:alpha val="100000"/>
                </a:schemeClr>
              </a:gs>
              <a:gs pos="0">
                <a:schemeClr val="accent1">
                  <a:lumMod val="60000"/>
                  <a:lumOff val="40000"/>
                  <a:alpha val="100000"/>
                </a:schemeClr>
              </a:gs>
            </a:gsLst>
            <a:lin ang="16200000" scaled="0"/>
          </a:gradFill>
          <a:ln>
            <a:noFill/>
          </a:ln>
          <a:effectLst>
            <a:outerShdw blurRad="215900" dist="381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2000" b="1">
              <a:solidFill>
                <a:srgbClr val="FFFFFF"/>
              </a:solidFill>
              <a:latin typeface="+mj-ea"/>
              <a:ea typeface="+mj-ea"/>
              <a:cs typeface="微软雅黑" charset="-122"/>
              <a:sym typeface="+mn-ea"/>
            </a:endParaRPr>
          </a:p>
        </p:txBody>
      </p:sp>
      <p:sp>
        <p:nvSpPr>
          <p:cNvPr id="15" name="矩形 14"/>
          <p:cNvSpPr/>
          <p:nvPr>
            <p:custDataLst>
              <p:tags r:id="rId5"/>
            </p:custDataLst>
          </p:nvPr>
        </p:nvSpPr>
        <p:spPr>
          <a:xfrm>
            <a:off x="8124825" y="1435735"/>
            <a:ext cx="3340100" cy="792480"/>
          </a:xfrm>
          <a:prstGeom prst="rect">
            <a:avLst/>
          </a:prstGeom>
          <a:noFill/>
        </p:spPr>
        <p:txBody>
          <a:bodyPr wrap="square" lIns="0" tIns="0" rIns="0" bIns="0" rtlCol="0" anchor="b">
            <a:noAutofit/>
          </a:bodyPr>
          <a:lstStyle/>
          <a:p>
            <a:pPr indent="0" fontAlgn="auto">
              <a:lnSpc>
                <a:spcPct val="150000"/>
              </a:lnSpc>
              <a:spcBef>
                <a:spcPct val="0"/>
              </a:spcBef>
              <a:spcAft>
                <a:spcPct val="0"/>
              </a:spcAft>
            </a:pPr>
            <a:r>
              <a:rPr lang="zh-CN" altLang="en-US" sz="2000" b="1" dirty="0">
                <a:solidFill>
                  <a:schemeClr val="accent2"/>
                </a:solidFill>
                <a:latin typeface="+mn-ea"/>
                <a:cs typeface="+mn-ea"/>
              </a:rPr>
              <a:t>（</a:t>
            </a:r>
            <a:r>
              <a:rPr lang="en-US" altLang="zh-CN" sz="2000" b="1" dirty="0">
                <a:solidFill>
                  <a:schemeClr val="accent2"/>
                </a:solidFill>
                <a:latin typeface="+mn-ea"/>
                <a:cs typeface="+mn-ea"/>
              </a:rPr>
              <a:t>3</a:t>
            </a:r>
            <a:r>
              <a:rPr lang="zh-CN" altLang="en-US" sz="2000" b="1" dirty="0">
                <a:solidFill>
                  <a:schemeClr val="accent2"/>
                </a:solidFill>
                <a:latin typeface="+mn-ea"/>
                <a:cs typeface="+mn-ea"/>
              </a:rPr>
              <a:t>）专项提干计划。</a:t>
            </a:r>
            <a:endParaRPr lang="zh-CN" altLang="en-US" sz="2000" b="1" dirty="0">
              <a:solidFill>
                <a:schemeClr val="accent2"/>
              </a:solidFill>
              <a:latin typeface="+mn-ea"/>
              <a:cs typeface="+mn-ea"/>
            </a:endParaRPr>
          </a:p>
          <a:p>
            <a:pPr indent="0" fontAlgn="auto">
              <a:lnSpc>
                <a:spcPct val="150000"/>
              </a:lnSpc>
              <a:spcBef>
                <a:spcPct val="0"/>
              </a:spcBef>
              <a:spcAft>
                <a:spcPct val="0"/>
              </a:spcAft>
            </a:pPr>
            <a:r>
              <a:rPr lang="zh-CN" altLang="en-US" sz="1600" b="1" dirty="0">
                <a:solidFill>
                  <a:schemeClr val="tx1"/>
                </a:solidFill>
                <a:latin typeface="+mn-ea"/>
                <a:cs typeface="+mn-ea"/>
              </a:rPr>
              <a:t>大学毕业生士兵提干实行计划管理。</a:t>
            </a:r>
            <a:endParaRPr lang="zh-CN" altLang="en-US" sz="1600" b="1" dirty="0">
              <a:solidFill>
                <a:schemeClr val="tx1"/>
              </a:solidFill>
              <a:latin typeface="+mn-ea"/>
              <a:cs typeface="+mn-ea"/>
            </a:endParaRPr>
          </a:p>
        </p:txBody>
      </p:sp>
      <p:sp>
        <p:nvSpPr>
          <p:cNvPr id="17" name="矩形 16"/>
          <p:cNvSpPr/>
          <p:nvPr>
            <p:custDataLst>
              <p:tags r:id="rId6"/>
            </p:custDataLst>
          </p:nvPr>
        </p:nvSpPr>
        <p:spPr>
          <a:xfrm>
            <a:off x="8380095" y="2761615"/>
            <a:ext cx="3086735" cy="1224280"/>
          </a:xfrm>
          <a:prstGeom prst="rect">
            <a:avLst/>
          </a:prstGeom>
          <a:noFill/>
        </p:spPr>
        <p:txBody>
          <a:bodyPr wrap="square" lIns="0" tIns="0" rIns="0" bIns="0" rtlCol="0" anchor="b">
            <a:noAutofit/>
          </a:bodyPr>
          <a:lstStyle/>
          <a:p>
            <a:pPr indent="0" fontAlgn="auto">
              <a:lnSpc>
                <a:spcPct val="150000"/>
              </a:lnSpc>
              <a:spcBef>
                <a:spcPct val="0"/>
              </a:spcBef>
              <a:spcAft>
                <a:spcPct val="0"/>
              </a:spcAft>
            </a:pPr>
            <a:r>
              <a:rPr lang="zh-CN" altLang="en-US" sz="2000" b="1">
                <a:solidFill>
                  <a:schemeClr val="accent1"/>
                </a:solidFill>
                <a:latin typeface="+mn-ea"/>
                <a:cs typeface="+mn-ea"/>
              </a:rPr>
              <a:t>（</a:t>
            </a:r>
            <a:r>
              <a:rPr lang="en-US" altLang="zh-CN" sz="2000" b="1">
                <a:solidFill>
                  <a:schemeClr val="accent1"/>
                </a:solidFill>
                <a:latin typeface="+mn-ea"/>
                <a:cs typeface="+mn-ea"/>
              </a:rPr>
              <a:t>4</a:t>
            </a:r>
            <a:r>
              <a:rPr lang="zh-CN" altLang="en-US" sz="2000" b="1">
                <a:solidFill>
                  <a:schemeClr val="accent1"/>
                </a:solidFill>
                <a:latin typeface="+mn-ea"/>
                <a:cs typeface="+mn-ea"/>
              </a:rPr>
              <a:t>）报考军队院校。</a:t>
            </a:r>
            <a:endParaRPr lang="zh-CN" altLang="en-US" sz="2000" b="1">
              <a:solidFill>
                <a:schemeClr val="accent1"/>
              </a:solidFill>
              <a:latin typeface="+mn-ea"/>
              <a:cs typeface="+mn-ea"/>
            </a:endParaRPr>
          </a:p>
          <a:p>
            <a:pPr indent="0" fontAlgn="auto">
              <a:lnSpc>
                <a:spcPct val="150000"/>
              </a:lnSpc>
              <a:spcBef>
                <a:spcPct val="0"/>
              </a:spcBef>
              <a:spcAft>
                <a:spcPct val="0"/>
              </a:spcAft>
            </a:pPr>
            <a:r>
              <a:rPr lang="zh-CN" altLang="en-US" sz="1600" b="1">
                <a:solidFill>
                  <a:schemeClr val="tx1"/>
                </a:solidFill>
                <a:latin typeface="+mn-ea"/>
                <a:cs typeface="+mn-ea"/>
              </a:rPr>
              <a:t>普通高等学校在校生应征入伍士兵参加全军统一组织的军队院校招生考试，年龄放宽</a:t>
            </a:r>
            <a:r>
              <a:rPr lang="en-US" altLang="zh-CN" sz="1600" b="1">
                <a:solidFill>
                  <a:schemeClr val="tx1"/>
                </a:solidFill>
                <a:latin typeface="+mn-ea"/>
                <a:cs typeface="+mn-ea"/>
              </a:rPr>
              <a:t> 1 </a:t>
            </a:r>
            <a:r>
              <a:rPr lang="zh-CN" altLang="en-US" sz="1600" b="1">
                <a:solidFill>
                  <a:schemeClr val="tx1"/>
                </a:solidFill>
                <a:latin typeface="+mn-ea"/>
                <a:cs typeface="+mn-ea"/>
              </a:rPr>
              <a:t>岁。</a:t>
            </a:r>
            <a:endParaRPr lang="zh-CN" altLang="en-US" sz="1600" b="1">
              <a:solidFill>
                <a:schemeClr val="tx1"/>
              </a:solidFill>
              <a:latin typeface="+mn-ea"/>
              <a:cs typeface="+mn-ea"/>
            </a:endParaRPr>
          </a:p>
        </p:txBody>
      </p:sp>
      <p:sp>
        <p:nvSpPr>
          <p:cNvPr id="20" name="矩形 19"/>
          <p:cNvSpPr/>
          <p:nvPr>
            <p:custDataLst>
              <p:tags r:id="rId7"/>
            </p:custDataLst>
          </p:nvPr>
        </p:nvSpPr>
        <p:spPr>
          <a:xfrm>
            <a:off x="656590" y="1568450"/>
            <a:ext cx="3085465" cy="1191895"/>
          </a:xfrm>
          <a:prstGeom prst="rect">
            <a:avLst/>
          </a:prstGeom>
          <a:noFill/>
        </p:spPr>
        <p:txBody>
          <a:bodyPr wrap="square" lIns="0" tIns="0" rIns="0" bIns="0" rtlCol="0" anchor="b">
            <a:noAutofit/>
          </a:bodyPr>
          <a:lstStyle/>
          <a:p>
            <a:pPr indent="0" algn="l" fontAlgn="auto">
              <a:lnSpc>
                <a:spcPct val="150000"/>
              </a:lnSpc>
              <a:spcBef>
                <a:spcPct val="0"/>
              </a:spcBef>
              <a:spcAft>
                <a:spcPct val="0"/>
              </a:spcAft>
            </a:pPr>
            <a:r>
              <a:rPr lang="zh-CN" altLang="en-US" sz="2000" b="1" dirty="0">
                <a:solidFill>
                  <a:schemeClr val="accent1"/>
                </a:solidFill>
                <a:latin typeface="+mn-ea"/>
                <a:cs typeface="+mn-ea"/>
              </a:rPr>
              <a:t>（</a:t>
            </a:r>
            <a:r>
              <a:rPr lang="en-US" altLang="zh-CN" sz="2000" b="1" dirty="0">
                <a:solidFill>
                  <a:schemeClr val="accent1"/>
                </a:solidFill>
                <a:latin typeface="+mn-ea"/>
                <a:cs typeface="+mn-ea"/>
              </a:rPr>
              <a:t>2</a:t>
            </a:r>
            <a:r>
              <a:rPr lang="zh-CN" altLang="en-US" sz="2000" b="1" dirty="0">
                <a:solidFill>
                  <a:schemeClr val="accent1"/>
                </a:solidFill>
                <a:latin typeface="+mn-ea"/>
                <a:cs typeface="+mn-ea"/>
              </a:rPr>
              <a:t>）优先选取士官。</a:t>
            </a:r>
            <a:endParaRPr lang="zh-CN" altLang="en-US" sz="2000" b="1" dirty="0">
              <a:solidFill>
                <a:schemeClr val="accent1"/>
              </a:solidFill>
              <a:latin typeface="+mn-ea"/>
              <a:cs typeface="+mn-ea"/>
            </a:endParaRPr>
          </a:p>
          <a:p>
            <a:pPr indent="0" algn="l" fontAlgn="auto">
              <a:lnSpc>
                <a:spcPct val="150000"/>
              </a:lnSpc>
              <a:spcBef>
                <a:spcPct val="0"/>
              </a:spcBef>
              <a:spcAft>
                <a:spcPct val="0"/>
              </a:spcAft>
            </a:pPr>
            <a:r>
              <a:rPr lang="zh-CN" altLang="en-US" sz="1600" b="1" dirty="0">
                <a:solidFill>
                  <a:schemeClr val="tx1"/>
                </a:solidFill>
                <a:latin typeface="+mn-ea"/>
                <a:cs typeface="+mn-ea"/>
              </a:rPr>
              <a:t>对符合士官选取条件的士兵，同等条件下具有全日制大专毕业以上学历的要优先选取</a:t>
            </a:r>
            <a:r>
              <a:rPr lang="en-US" altLang="zh-CN" sz="1600" b="1" dirty="0">
                <a:solidFill>
                  <a:schemeClr val="tx1"/>
                </a:solidFill>
                <a:latin typeface="+mn-ea"/>
                <a:cs typeface="+mn-ea"/>
              </a:rPr>
              <a:t>。</a:t>
            </a:r>
            <a:endParaRPr lang="en-US" altLang="zh-CN" sz="1600" b="1" dirty="0">
              <a:solidFill>
                <a:schemeClr val="tx1"/>
              </a:solidFill>
              <a:latin typeface="+mn-ea"/>
              <a:cs typeface="+mn-ea"/>
            </a:endParaRPr>
          </a:p>
        </p:txBody>
      </p:sp>
      <p:sp>
        <p:nvSpPr>
          <p:cNvPr id="29" name="矩形 28"/>
          <p:cNvSpPr/>
          <p:nvPr>
            <p:custDataLst>
              <p:tags r:id="rId8"/>
            </p:custDataLst>
          </p:nvPr>
        </p:nvSpPr>
        <p:spPr>
          <a:xfrm>
            <a:off x="656590" y="3843020"/>
            <a:ext cx="3085465" cy="1226820"/>
          </a:xfrm>
          <a:prstGeom prst="rect">
            <a:avLst/>
          </a:prstGeom>
          <a:noFill/>
        </p:spPr>
        <p:txBody>
          <a:bodyPr wrap="square" lIns="0" tIns="0" rIns="0" bIns="0" rtlCol="0" anchor="b">
            <a:noAutofit/>
          </a:bodyPr>
          <a:lstStyle/>
          <a:p>
            <a:pPr indent="0" algn="l" fontAlgn="auto">
              <a:lnSpc>
                <a:spcPct val="150000"/>
              </a:lnSpc>
              <a:spcBef>
                <a:spcPct val="0"/>
              </a:spcBef>
              <a:spcAft>
                <a:spcPct val="0"/>
              </a:spcAft>
            </a:pPr>
            <a:r>
              <a:rPr lang="zh-CN" altLang="en-US" sz="2000" b="1">
                <a:solidFill>
                  <a:schemeClr val="accent1"/>
                </a:solidFill>
                <a:latin typeface="+mn-ea"/>
                <a:cs typeface="+mn-ea"/>
              </a:rPr>
              <a:t>（</a:t>
            </a:r>
            <a:r>
              <a:rPr lang="en-US" altLang="zh-CN" sz="2000" b="1">
                <a:solidFill>
                  <a:schemeClr val="accent1"/>
                </a:solidFill>
                <a:latin typeface="+mn-ea"/>
                <a:cs typeface="+mn-ea"/>
              </a:rPr>
              <a:t>1</a:t>
            </a:r>
            <a:r>
              <a:rPr lang="zh-CN" altLang="en-US" sz="2000" b="1">
                <a:solidFill>
                  <a:schemeClr val="accent1"/>
                </a:solidFill>
                <a:latin typeface="+mn-ea"/>
                <a:cs typeface="+mn-ea"/>
              </a:rPr>
              <a:t>）合理分配岗位。</a:t>
            </a:r>
            <a:endParaRPr lang="zh-CN" altLang="en-US" sz="2000" b="1">
              <a:solidFill>
                <a:schemeClr val="accent1"/>
              </a:solidFill>
              <a:latin typeface="+mn-ea"/>
              <a:cs typeface="+mn-ea"/>
            </a:endParaRPr>
          </a:p>
          <a:p>
            <a:pPr indent="0" algn="l" fontAlgn="auto">
              <a:lnSpc>
                <a:spcPct val="150000"/>
              </a:lnSpc>
              <a:spcBef>
                <a:spcPct val="0"/>
              </a:spcBef>
              <a:spcAft>
                <a:spcPct val="0"/>
              </a:spcAft>
            </a:pPr>
            <a:r>
              <a:rPr lang="zh-CN" altLang="en-US" sz="1600" b="1">
                <a:solidFill>
                  <a:schemeClr val="tx1"/>
                </a:solidFill>
                <a:latin typeface="+mn-ea"/>
                <a:cs typeface="+mn-ea"/>
              </a:rPr>
              <a:t>依据不同专业岗位对士兵学历和技能的不同需求，尽可能把大学生士兵安排到部队建设需要的岗位上。</a:t>
            </a:r>
            <a:endParaRPr lang="zh-CN" altLang="en-US" sz="1600" b="1">
              <a:solidFill>
                <a:schemeClr val="tx1"/>
              </a:solidFill>
              <a:latin typeface="+mn-ea"/>
              <a:cs typeface="+mn-ea"/>
            </a:endParaRPr>
          </a:p>
        </p:txBody>
      </p:sp>
      <p:sp>
        <p:nvSpPr>
          <p:cNvPr id="13" name="矩形 12"/>
          <p:cNvSpPr/>
          <p:nvPr>
            <p:custDataLst>
              <p:tags r:id="rId9"/>
            </p:custDataLst>
          </p:nvPr>
        </p:nvSpPr>
        <p:spPr>
          <a:xfrm>
            <a:off x="7419975" y="4855845"/>
            <a:ext cx="3877310" cy="1224280"/>
          </a:xfrm>
          <a:prstGeom prst="rect">
            <a:avLst/>
          </a:prstGeom>
          <a:noFill/>
        </p:spPr>
        <p:txBody>
          <a:bodyPr wrap="square" lIns="0" tIns="0" rIns="0" bIns="0" rtlCol="0" anchor="b">
            <a:noAutofit/>
          </a:bodyPr>
          <a:lstStyle/>
          <a:p>
            <a:pPr indent="0" fontAlgn="auto">
              <a:lnSpc>
                <a:spcPct val="150000"/>
              </a:lnSpc>
              <a:spcBef>
                <a:spcPct val="0"/>
              </a:spcBef>
              <a:spcAft>
                <a:spcPct val="0"/>
              </a:spcAft>
            </a:pPr>
            <a:r>
              <a:rPr lang="zh-CN" altLang="en-US" sz="2000" b="1">
                <a:solidFill>
                  <a:schemeClr val="accent2"/>
                </a:solidFill>
                <a:latin typeface="+mn-ea"/>
                <a:cs typeface="+mn-ea"/>
              </a:rPr>
              <a:t>（</a:t>
            </a:r>
            <a:r>
              <a:rPr lang="en-US" altLang="zh-CN" sz="2000" b="1">
                <a:solidFill>
                  <a:schemeClr val="accent2"/>
                </a:solidFill>
                <a:latin typeface="+mn-ea"/>
                <a:cs typeface="+mn-ea"/>
              </a:rPr>
              <a:t>5</a:t>
            </a:r>
            <a:r>
              <a:rPr lang="zh-CN" altLang="en-US" sz="2000" b="1">
                <a:solidFill>
                  <a:schemeClr val="accent2"/>
                </a:solidFill>
                <a:latin typeface="+mn-ea"/>
                <a:cs typeface="+mn-ea"/>
              </a:rPr>
              <a:t>）选拔保送入学。</a:t>
            </a:r>
            <a:endParaRPr lang="zh-CN" altLang="en-US" sz="2000" b="1">
              <a:solidFill>
                <a:schemeClr val="accent2"/>
              </a:solidFill>
              <a:latin typeface="+mn-ea"/>
              <a:cs typeface="+mn-ea"/>
            </a:endParaRPr>
          </a:p>
          <a:p>
            <a:pPr indent="0" fontAlgn="auto">
              <a:lnSpc>
                <a:spcPct val="150000"/>
              </a:lnSpc>
              <a:spcBef>
                <a:spcPct val="0"/>
              </a:spcBef>
              <a:spcAft>
                <a:spcPct val="0"/>
              </a:spcAft>
            </a:pPr>
            <a:r>
              <a:rPr lang="zh-CN" altLang="en-US" sz="1600" b="1">
                <a:solidFill>
                  <a:schemeClr val="tx1"/>
                </a:solidFill>
                <a:latin typeface="+mn-ea"/>
                <a:cs typeface="+mn-ea"/>
              </a:rPr>
              <a:t>大学毕业生士兵参加优秀士兵保送入学对象选拔，年龄放宽</a:t>
            </a:r>
            <a:r>
              <a:rPr lang="en-US" altLang="zh-CN" sz="1600" b="1">
                <a:solidFill>
                  <a:schemeClr val="tx1"/>
                </a:solidFill>
                <a:latin typeface="+mn-ea"/>
                <a:cs typeface="+mn-ea"/>
              </a:rPr>
              <a:t> 1</a:t>
            </a:r>
            <a:r>
              <a:rPr lang="zh-CN" altLang="en-US" sz="1600" b="1">
                <a:solidFill>
                  <a:schemeClr val="tx1"/>
                </a:solidFill>
                <a:latin typeface="+mn-ea"/>
                <a:cs typeface="+mn-ea"/>
              </a:rPr>
              <a:t>岁，同等条件下优先列为优秀士兵保送入学推荐对象。</a:t>
            </a:r>
            <a:endParaRPr lang="zh-CN" altLang="en-US" sz="1600" b="1">
              <a:solidFill>
                <a:schemeClr val="tx1"/>
              </a:solidFill>
              <a:latin typeface="+mn-ea"/>
              <a:cs typeface="+mn-ea"/>
            </a:endParaRPr>
          </a:p>
        </p:txBody>
      </p:sp>
      <p:pic>
        <p:nvPicPr>
          <p:cNvPr id="6" name="图片 11" descr="343439383331313b343532303032373bbfcdbba7b5b5b0b8"/>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5790883" y="3554413"/>
            <a:ext cx="432000" cy="432000"/>
          </a:xfrm>
          <a:prstGeom prst="rect">
            <a:avLst/>
          </a:prstGeom>
        </p:spPr>
      </p:pic>
      <p:sp>
        <p:nvSpPr>
          <p:cNvPr id="8" name="椭圆 7"/>
          <p:cNvSpPr/>
          <p:nvPr>
            <p:custDataLst>
              <p:tags r:id="rId13"/>
            </p:custDataLst>
          </p:nvPr>
        </p:nvSpPr>
        <p:spPr>
          <a:xfrm rot="20872530">
            <a:off x="4267518" y="2029778"/>
            <a:ext cx="3436620" cy="3437255"/>
          </a:xfrm>
          <a:prstGeom prst="ellipse">
            <a:avLst/>
          </a:prstGeom>
          <a:noFill/>
          <a:ln>
            <a:solidFill>
              <a:schemeClr val="accent1"/>
            </a:solidFill>
          </a:ln>
          <a:effectLst>
            <a:outerShdw blurRad="50800" dist="38100" dir="2700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微软雅黑" charset="-122"/>
            </a:endParaRPr>
          </a:p>
        </p:txBody>
      </p:sp>
      <p:sp>
        <p:nvSpPr>
          <p:cNvPr id="59" name="椭圆 58"/>
          <p:cNvSpPr/>
          <p:nvPr>
            <p:custDataLst>
              <p:tags r:id="rId14"/>
            </p:custDataLst>
          </p:nvPr>
        </p:nvSpPr>
        <p:spPr>
          <a:xfrm>
            <a:off x="6166168" y="1808798"/>
            <a:ext cx="580390" cy="580390"/>
          </a:xfrm>
          <a:prstGeom prst="ellipse">
            <a:avLst/>
          </a:prstGeom>
          <a:gradFill>
            <a:gsLst>
              <a:gs pos="50000">
                <a:schemeClr val="accent2">
                  <a:lumMod val="80000"/>
                  <a:lumOff val="20000"/>
                  <a:alpha val="100000"/>
                </a:schemeClr>
              </a:gs>
              <a:gs pos="100000">
                <a:schemeClr val="accent2">
                  <a:alpha val="100000"/>
                </a:schemeClr>
              </a:gs>
              <a:gs pos="0">
                <a:schemeClr val="accent2">
                  <a:lumMod val="60000"/>
                  <a:lumOff val="40000"/>
                  <a:alpha val="100000"/>
                </a:schemeClr>
              </a:gs>
            </a:gsLst>
            <a:lin ang="18900000" scaled="0"/>
          </a:gradFill>
          <a:ln>
            <a:noFill/>
          </a:ln>
          <a:effectLst>
            <a:outerShdw blurRad="139700" dist="50800" dir="2700000" algn="tl"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charset="-122"/>
              <a:sym typeface="+mn-ea"/>
            </a:endParaRPr>
          </a:p>
        </p:txBody>
      </p:sp>
      <p:sp>
        <p:nvSpPr>
          <p:cNvPr id="60" name="椭圆 59"/>
          <p:cNvSpPr/>
          <p:nvPr>
            <p:custDataLst>
              <p:tags r:id="rId15"/>
            </p:custDataLst>
          </p:nvPr>
        </p:nvSpPr>
        <p:spPr>
          <a:xfrm>
            <a:off x="4334828" y="4536123"/>
            <a:ext cx="580390" cy="580390"/>
          </a:xfrm>
          <a:prstGeom prst="ellipse">
            <a:avLst/>
          </a:prstGeom>
          <a:gradFill>
            <a:gsLst>
              <a:gs pos="50000">
                <a:schemeClr val="accent1">
                  <a:lumMod val="80000"/>
                  <a:lumOff val="20000"/>
                  <a:alpha val="100000"/>
                </a:schemeClr>
              </a:gs>
              <a:gs pos="100000">
                <a:schemeClr val="accent1">
                  <a:alpha val="100000"/>
                </a:schemeClr>
              </a:gs>
              <a:gs pos="0">
                <a:schemeClr val="accent1">
                  <a:lumMod val="60000"/>
                  <a:lumOff val="40000"/>
                  <a:alpha val="100000"/>
                </a:schemeClr>
              </a:gs>
            </a:gsLst>
            <a:lin ang="18900000" scaled="0"/>
          </a:gradFill>
          <a:ln>
            <a:noFill/>
          </a:ln>
          <a:effectLst>
            <a:outerShdw blurRad="139700" dist="508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charset="-122"/>
              <a:sym typeface="+mn-ea"/>
            </a:endParaRPr>
          </a:p>
        </p:txBody>
      </p:sp>
      <p:sp>
        <p:nvSpPr>
          <p:cNvPr id="61" name="椭圆 60"/>
          <p:cNvSpPr/>
          <p:nvPr>
            <p:custDataLst>
              <p:tags r:id="rId16"/>
            </p:custDataLst>
          </p:nvPr>
        </p:nvSpPr>
        <p:spPr>
          <a:xfrm>
            <a:off x="7419658" y="3405823"/>
            <a:ext cx="580390" cy="580390"/>
          </a:xfrm>
          <a:prstGeom prst="ellipse">
            <a:avLst/>
          </a:prstGeom>
          <a:gradFill>
            <a:gsLst>
              <a:gs pos="50000">
                <a:schemeClr val="accent1">
                  <a:lumMod val="80000"/>
                  <a:lumOff val="20000"/>
                  <a:alpha val="100000"/>
                </a:schemeClr>
              </a:gs>
              <a:gs pos="100000">
                <a:schemeClr val="accent1">
                  <a:alpha val="100000"/>
                </a:schemeClr>
              </a:gs>
              <a:gs pos="0">
                <a:schemeClr val="accent1">
                  <a:lumMod val="60000"/>
                  <a:lumOff val="40000"/>
                  <a:alpha val="100000"/>
                </a:schemeClr>
              </a:gs>
            </a:gsLst>
            <a:lin ang="18900000" scaled="0"/>
          </a:gradFill>
          <a:ln>
            <a:noFill/>
          </a:ln>
          <a:effectLst>
            <a:outerShdw blurRad="139700" dist="508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charset="-122"/>
              <a:sym typeface="+mn-ea"/>
            </a:endParaRPr>
          </a:p>
        </p:txBody>
      </p:sp>
      <p:sp>
        <p:nvSpPr>
          <p:cNvPr id="62" name="椭圆 61"/>
          <p:cNvSpPr/>
          <p:nvPr>
            <p:custDataLst>
              <p:tags r:id="rId17"/>
            </p:custDataLst>
          </p:nvPr>
        </p:nvSpPr>
        <p:spPr>
          <a:xfrm>
            <a:off x="6288088" y="5091748"/>
            <a:ext cx="580390" cy="580390"/>
          </a:xfrm>
          <a:prstGeom prst="ellipse">
            <a:avLst/>
          </a:prstGeom>
          <a:gradFill>
            <a:gsLst>
              <a:gs pos="50000">
                <a:schemeClr val="accent2">
                  <a:lumMod val="80000"/>
                  <a:lumOff val="20000"/>
                  <a:alpha val="100000"/>
                </a:schemeClr>
              </a:gs>
              <a:gs pos="100000">
                <a:schemeClr val="accent2">
                  <a:alpha val="100000"/>
                </a:schemeClr>
              </a:gs>
              <a:gs pos="0">
                <a:schemeClr val="accent2">
                  <a:lumMod val="60000"/>
                  <a:lumOff val="40000"/>
                  <a:alpha val="100000"/>
                </a:schemeClr>
              </a:gs>
            </a:gsLst>
            <a:lin ang="18900000" scaled="0"/>
          </a:gradFill>
          <a:ln>
            <a:noFill/>
          </a:ln>
          <a:effectLst>
            <a:outerShdw blurRad="139700" dist="50800" dir="2700000" algn="tl"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charset="-122"/>
              <a:sym typeface="+mn-ea"/>
            </a:endParaRPr>
          </a:p>
        </p:txBody>
      </p:sp>
      <p:sp>
        <p:nvSpPr>
          <p:cNvPr id="64" name="椭圆 63"/>
          <p:cNvSpPr/>
          <p:nvPr>
            <p:custDataLst>
              <p:tags r:id="rId18"/>
            </p:custDataLst>
          </p:nvPr>
        </p:nvSpPr>
        <p:spPr>
          <a:xfrm>
            <a:off x="4259898" y="2507298"/>
            <a:ext cx="580390" cy="580390"/>
          </a:xfrm>
          <a:prstGeom prst="ellipse">
            <a:avLst/>
          </a:prstGeom>
          <a:gradFill>
            <a:gsLst>
              <a:gs pos="50000">
                <a:schemeClr val="accent1">
                  <a:alpha val="100000"/>
                </a:schemeClr>
              </a:gs>
              <a:gs pos="0">
                <a:schemeClr val="accent1">
                  <a:lumMod val="60000"/>
                  <a:lumOff val="40000"/>
                  <a:alpha val="100000"/>
                </a:schemeClr>
              </a:gs>
              <a:gs pos="100000">
                <a:schemeClr val="accent1">
                  <a:alpha val="100000"/>
                </a:schemeClr>
              </a:gs>
            </a:gsLst>
            <a:lin ang="18900000" scaled="0"/>
          </a:gradFill>
          <a:ln>
            <a:noFill/>
          </a:ln>
          <a:effectLst>
            <a:outerShdw blurRad="139700" dist="508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lvl="0" algn="ctr">
              <a:buClrTx/>
              <a:buSzTx/>
              <a:buFontTx/>
            </a:pPr>
            <a:endParaRPr lang="zh-CN" altLang="en-US">
              <a:solidFill>
                <a:schemeClr val="lt1"/>
              </a:solidFill>
              <a:cs typeface="微软雅黑" charset="-122"/>
              <a:sym typeface="+mn-ea"/>
            </a:endParaRPr>
          </a:p>
        </p:txBody>
      </p:sp>
      <p:pic>
        <p:nvPicPr>
          <p:cNvPr id="34" name="图片 16" descr="343439383331313b343532303033323bd3a6d3c3b9dcc0ed"/>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4398328" y="2640648"/>
            <a:ext cx="288000" cy="288000"/>
          </a:xfrm>
          <a:prstGeom prst="rect">
            <a:avLst/>
          </a:prstGeom>
        </p:spPr>
      </p:pic>
      <p:pic>
        <p:nvPicPr>
          <p:cNvPr id="7" name="图片 4" descr="343439383331313b343532303032303bb8f6c8cbd0c5cfa2"/>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6307138" y="1940878"/>
            <a:ext cx="288000" cy="288000"/>
          </a:xfrm>
          <a:prstGeom prst="rect">
            <a:avLst/>
          </a:prstGeom>
        </p:spPr>
      </p:pic>
      <p:pic>
        <p:nvPicPr>
          <p:cNvPr id="9" name="图片 3" descr="343439383331313b343532303031393bd2b5bca8b9dcc0ed"/>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7564438" y="3555048"/>
            <a:ext cx="288000" cy="288000"/>
          </a:xfrm>
          <a:prstGeom prst="rect">
            <a:avLst/>
          </a:prstGeom>
        </p:spPr>
      </p:pic>
      <p:pic>
        <p:nvPicPr>
          <p:cNvPr id="41" name="图片 12" descr="343439383331313b343532303032383bbfcdbba7b9dcc0ed"/>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6429058" y="5236528"/>
            <a:ext cx="288000" cy="288000"/>
          </a:xfrm>
          <a:prstGeom prst="rect">
            <a:avLst/>
          </a:prstGeom>
        </p:spPr>
      </p:pic>
      <p:pic>
        <p:nvPicPr>
          <p:cNvPr id="10" name="图片 8" descr="343439383331313b343532303032343bb7a2b2bcb9dcc0ed"/>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4451033" y="4645978"/>
            <a:ext cx="324000" cy="324000"/>
          </a:xfrm>
          <a:prstGeom prst="rect">
            <a:avLst/>
          </a:prstGeom>
        </p:spPr>
      </p:pic>
      <p:sp>
        <p:nvSpPr>
          <p:cNvPr id="49" name="弧形 48"/>
          <p:cNvSpPr/>
          <p:nvPr>
            <p:custDataLst>
              <p:tags r:id="rId34"/>
            </p:custDataLst>
          </p:nvPr>
        </p:nvSpPr>
        <p:spPr>
          <a:xfrm rot="15472530">
            <a:off x="4556443" y="2319973"/>
            <a:ext cx="2849245" cy="2849245"/>
          </a:xfrm>
          <a:prstGeom prst="arc">
            <a:avLst>
              <a:gd name="adj1" fmla="val 19666212"/>
              <a:gd name="adj2" fmla="val 778340"/>
            </a:avLst>
          </a:prstGeom>
          <a:ln w="6350">
            <a:gradFill>
              <a:gsLst>
                <a:gs pos="0">
                  <a:schemeClr val="accent1">
                    <a:alpha val="0"/>
                  </a:schemeClr>
                </a:gs>
                <a:gs pos="60000">
                  <a:schemeClr val="accent1">
                    <a:alpha val="100000"/>
                  </a:schemeClr>
                </a:gs>
              </a:gsLst>
              <a:lin ang="5400000" scaled="1"/>
            </a:gradFill>
            <a:prstDash val="dash"/>
            <a:tailEnd type="triangle"/>
          </a:ln>
          <a:effectLst>
            <a:outerShdw blurRad="50800" dist="38100" dir="2700000" algn="tl" rotWithShape="0">
              <a:schemeClr val="accent1">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solidFill>
                <a:schemeClr val="tx1"/>
              </a:solidFill>
              <a:cs typeface="微软雅黑" charset="-122"/>
            </a:endParaRPr>
          </a:p>
        </p:txBody>
      </p:sp>
      <p:sp>
        <p:nvSpPr>
          <p:cNvPr id="50" name="弧形 49"/>
          <p:cNvSpPr/>
          <p:nvPr>
            <p:custDataLst>
              <p:tags r:id="rId35"/>
            </p:custDataLst>
          </p:nvPr>
        </p:nvSpPr>
        <p:spPr>
          <a:xfrm rot="19846689">
            <a:off x="4551998" y="2321243"/>
            <a:ext cx="2849245" cy="2849245"/>
          </a:xfrm>
          <a:prstGeom prst="arc">
            <a:avLst>
              <a:gd name="adj1" fmla="val 19666212"/>
              <a:gd name="adj2" fmla="val 778340"/>
            </a:avLst>
          </a:prstGeom>
          <a:ln w="6350">
            <a:gradFill>
              <a:gsLst>
                <a:gs pos="0">
                  <a:schemeClr val="accent2">
                    <a:alpha val="0"/>
                  </a:schemeClr>
                </a:gs>
                <a:gs pos="60000">
                  <a:schemeClr val="accent2">
                    <a:alpha val="100000"/>
                  </a:schemeClr>
                </a:gs>
              </a:gsLst>
              <a:lin ang="5400000" scaled="1"/>
            </a:gradFill>
            <a:prstDash val="dash"/>
            <a:tailEnd type="triangle"/>
          </a:ln>
          <a:effectLst>
            <a:outerShdw blurRad="50800" dist="38100" dir="2700000" algn="tl" rotWithShape="0">
              <a:schemeClr val="accent2">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solidFill>
                <a:schemeClr val="tx1"/>
              </a:solidFill>
              <a:cs typeface="微软雅黑" charset="-122"/>
            </a:endParaRPr>
          </a:p>
        </p:txBody>
      </p:sp>
      <p:sp>
        <p:nvSpPr>
          <p:cNvPr id="51" name="弧形 50"/>
          <p:cNvSpPr/>
          <p:nvPr>
            <p:custDataLst>
              <p:tags r:id="rId36"/>
            </p:custDataLst>
          </p:nvPr>
        </p:nvSpPr>
        <p:spPr>
          <a:xfrm rot="2515112">
            <a:off x="4551998" y="2321243"/>
            <a:ext cx="2849245" cy="2849245"/>
          </a:xfrm>
          <a:prstGeom prst="arc">
            <a:avLst>
              <a:gd name="adj1" fmla="val 19666212"/>
              <a:gd name="adj2" fmla="val 778340"/>
            </a:avLst>
          </a:prstGeom>
          <a:ln w="6350">
            <a:gradFill>
              <a:gsLst>
                <a:gs pos="0">
                  <a:schemeClr val="accent1">
                    <a:alpha val="0"/>
                  </a:schemeClr>
                </a:gs>
                <a:gs pos="60000">
                  <a:schemeClr val="accent1">
                    <a:alpha val="100000"/>
                  </a:schemeClr>
                </a:gs>
              </a:gsLst>
              <a:lin ang="5400000" scaled="1"/>
            </a:gradFill>
            <a:prstDash val="dash"/>
            <a:tailEnd type="triangle"/>
          </a:ln>
          <a:effectLst>
            <a:outerShdw blurRad="50800" dist="38100" dir="2700000" algn="tl" rotWithShape="0">
              <a:schemeClr val="accent1">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solidFill>
                <a:schemeClr val="tx1"/>
              </a:solidFill>
              <a:cs typeface="微软雅黑" charset="-122"/>
            </a:endParaRPr>
          </a:p>
        </p:txBody>
      </p:sp>
      <p:sp>
        <p:nvSpPr>
          <p:cNvPr id="52" name="弧形 51"/>
          <p:cNvSpPr/>
          <p:nvPr>
            <p:custDataLst>
              <p:tags r:id="rId37"/>
            </p:custDataLst>
          </p:nvPr>
        </p:nvSpPr>
        <p:spPr>
          <a:xfrm rot="6791490">
            <a:off x="4551998" y="2321243"/>
            <a:ext cx="2849245" cy="2849245"/>
          </a:xfrm>
          <a:prstGeom prst="arc">
            <a:avLst>
              <a:gd name="adj1" fmla="val 19666212"/>
              <a:gd name="adj2" fmla="val 778340"/>
            </a:avLst>
          </a:prstGeom>
          <a:ln w="6350">
            <a:gradFill>
              <a:gsLst>
                <a:gs pos="0">
                  <a:schemeClr val="accent2">
                    <a:alpha val="0"/>
                  </a:schemeClr>
                </a:gs>
                <a:gs pos="60000">
                  <a:schemeClr val="accent2">
                    <a:alpha val="100000"/>
                  </a:schemeClr>
                </a:gs>
              </a:gsLst>
              <a:lin ang="5400000" scaled="1"/>
            </a:gradFill>
            <a:prstDash val="dash"/>
            <a:tailEnd type="triangle"/>
          </a:ln>
          <a:effectLst>
            <a:outerShdw blurRad="50800" dist="38100" dir="2700000" algn="tl" rotWithShape="0">
              <a:schemeClr val="accent2">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solidFill>
                <a:schemeClr val="tx1"/>
              </a:solidFill>
              <a:cs typeface="微软雅黑" charset="-122"/>
            </a:endParaRPr>
          </a:p>
        </p:txBody>
      </p:sp>
      <p:sp>
        <p:nvSpPr>
          <p:cNvPr id="53" name="弧形 52"/>
          <p:cNvSpPr/>
          <p:nvPr>
            <p:custDataLst>
              <p:tags r:id="rId38"/>
            </p:custDataLst>
          </p:nvPr>
        </p:nvSpPr>
        <p:spPr>
          <a:xfrm rot="11125367">
            <a:off x="4551998" y="2321243"/>
            <a:ext cx="2849245" cy="2849245"/>
          </a:xfrm>
          <a:prstGeom prst="arc">
            <a:avLst>
              <a:gd name="adj1" fmla="val 19666212"/>
              <a:gd name="adj2" fmla="val 778340"/>
            </a:avLst>
          </a:prstGeom>
          <a:ln w="6350">
            <a:gradFill>
              <a:gsLst>
                <a:gs pos="0">
                  <a:schemeClr val="accent1">
                    <a:alpha val="0"/>
                  </a:schemeClr>
                </a:gs>
                <a:gs pos="60000">
                  <a:schemeClr val="accent1">
                    <a:alpha val="100000"/>
                  </a:schemeClr>
                </a:gs>
              </a:gsLst>
              <a:lin ang="5400000" scaled="1"/>
            </a:gradFill>
            <a:prstDash val="dash"/>
            <a:tailEnd type="triangle"/>
          </a:ln>
          <a:effectLst>
            <a:outerShdw blurRad="50800" dist="38100" dir="2700000" algn="tl" rotWithShape="0">
              <a:schemeClr val="accent1">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solidFill>
                <a:schemeClr val="tx1"/>
              </a:solidFill>
              <a:cs typeface="微软雅黑" charset="-122"/>
            </a:endParaRPr>
          </a:p>
        </p:txBody>
      </p:sp>
    </p:spTree>
    <p:custDataLst>
      <p:tags r:id="rId39"/>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827997" y="19812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zh-CN">
                <a:solidFill>
                  <a:schemeClr val="accent1">
                    <a:lumMod val="50000"/>
                  </a:schemeClr>
                </a:solidFill>
              </a:rPr>
              <a:t>2. </a:t>
            </a:r>
            <a:r>
              <a:rPr lang="zh-CN" altLang="en-US">
                <a:solidFill>
                  <a:schemeClr val="accent1">
                    <a:lumMod val="50000"/>
                  </a:schemeClr>
                </a:solidFill>
              </a:rPr>
              <a:t>教育优待</a:t>
            </a:r>
            <a:endParaRPr lang="zh-CN" altLang="en-US">
              <a:solidFill>
                <a:schemeClr val="accent1">
                  <a:lumMod val="50000"/>
                </a:schemeClr>
              </a:solidFill>
            </a:endParaRPr>
          </a:p>
        </p:txBody>
      </p:sp>
      <p:sp>
        <p:nvSpPr>
          <p:cNvPr id="4" name="矩形: 圆角 2"/>
          <p:cNvSpPr/>
          <p:nvPr>
            <p:custDataLst>
              <p:tags r:id="rId2"/>
            </p:custDataLst>
          </p:nvPr>
        </p:nvSpPr>
        <p:spPr>
          <a:xfrm>
            <a:off x="704215" y="1655068"/>
            <a:ext cx="2349936" cy="1748513"/>
          </a:xfrm>
          <a:prstGeom prst="roundRect">
            <a:avLst>
              <a:gd name="adj" fmla="val 5768"/>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6" name="矩形 5"/>
          <p:cNvSpPr/>
          <p:nvPr>
            <p:custDataLst>
              <p:tags r:id="rId3"/>
            </p:custDataLst>
          </p:nvPr>
        </p:nvSpPr>
        <p:spPr>
          <a:xfrm>
            <a:off x="646430" y="3531235"/>
            <a:ext cx="2336800" cy="1596390"/>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高职（专科）毕业班学生若完成专业理论课程并取得所需学分，仅需完成毕业实习即可毕业，征集入伍时可按学制规定时间获得毕业证书，并享受应届毕业生入伍优惠政策。</a:t>
            </a:r>
            <a:endParaRPr lang="zh-CN" altLang="en-US" sz="1600">
              <a:solidFill>
                <a:schemeClr val="tx1">
                  <a:lumMod val="85000"/>
                  <a:lumOff val="15000"/>
                </a:schemeClr>
              </a:solidFill>
              <a:latin typeface="+mn-ea"/>
              <a:cs typeface="+mn-ea"/>
            </a:endParaRPr>
          </a:p>
        </p:txBody>
      </p:sp>
      <p:sp>
        <p:nvSpPr>
          <p:cNvPr id="12" name="矩形 11"/>
          <p:cNvSpPr/>
          <p:nvPr>
            <p:custDataLst>
              <p:tags r:id="rId4"/>
            </p:custDataLst>
          </p:nvPr>
        </p:nvSpPr>
        <p:spPr>
          <a:xfrm>
            <a:off x="775008" y="2592285"/>
            <a:ext cx="2208352" cy="810954"/>
          </a:xfrm>
          <a:prstGeom prst="rect">
            <a:avLst/>
          </a:prstGeom>
          <a:noFill/>
        </p:spPr>
        <p:txBody>
          <a:bodyPr wrap="square" lIns="0" tIns="0" rIns="0" bIns="0" rtlCol="0" anchor="ctr">
            <a:noAutofit/>
          </a:bodyPr>
          <a:p>
            <a:pPr algn="ctr">
              <a:spcBef>
                <a:spcPct val="0"/>
              </a:spcBef>
              <a:spcAft>
                <a:spcPct val="0"/>
              </a:spcAft>
            </a:pPr>
            <a:r>
              <a:rPr kumimoji="1" lang="zh-CN" altLang="en-US" b="1" dirty="0">
                <a:solidFill>
                  <a:srgbClr val="FFFFFF"/>
                </a:solidFill>
                <a:latin typeface="+mn-ea"/>
                <a:cs typeface="+mn-ea"/>
              </a:rPr>
              <a:t>同期毕业政策</a:t>
            </a:r>
            <a:endParaRPr kumimoji="1" lang="zh-CN" altLang="en-US" b="1" dirty="0">
              <a:solidFill>
                <a:srgbClr val="FFFFFF"/>
              </a:solidFill>
              <a:latin typeface="+mn-ea"/>
              <a:cs typeface="+mn-ea"/>
            </a:endParaRPr>
          </a:p>
        </p:txBody>
      </p:sp>
      <p:pic>
        <p:nvPicPr>
          <p:cNvPr id="13" name="图片 12" descr="/data/temp/6438d196-8b90-11f0-a9a2-b2f445662bf4.jpeg6438d196-8b90-11f0-a9a2-b2f445662bf4"/>
          <p:cNvPicPr>
            <a:picLocks noChangeAspect="1"/>
          </p:cNvPicPr>
          <p:nvPr>
            <p:custDataLst>
              <p:tags r:id="rId5"/>
            </p:custDataLst>
          </p:nvPr>
        </p:nvPicPr>
        <p:blipFill rotWithShape="1">
          <a:blip r:embed="rId6"/>
          <a:srcRect l="16734" r="16734"/>
          <a:stretch>
            <a:fillRect/>
          </a:stretch>
        </p:blipFill>
        <p:spPr>
          <a:xfrm>
            <a:off x="966085" y="708453"/>
            <a:ext cx="1825570" cy="1826197"/>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5"/>
            </a:solidFill>
          </a:ln>
        </p:spPr>
      </p:pic>
      <p:sp>
        <p:nvSpPr>
          <p:cNvPr id="5" name="矩形: 圆角 1"/>
          <p:cNvSpPr/>
          <p:nvPr>
            <p:custDataLst>
              <p:tags r:id="rId7"/>
            </p:custDataLst>
          </p:nvPr>
        </p:nvSpPr>
        <p:spPr>
          <a:xfrm>
            <a:off x="3470762" y="1655068"/>
            <a:ext cx="2349936" cy="1748513"/>
          </a:xfrm>
          <a:prstGeom prst="roundRect">
            <a:avLst>
              <a:gd name="adj" fmla="val 5768"/>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7" name="矩形 6"/>
          <p:cNvSpPr/>
          <p:nvPr>
            <p:custDataLst>
              <p:tags r:id="rId8"/>
            </p:custDataLst>
          </p:nvPr>
        </p:nvSpPr>
        <p:spPr>
          <a:xfrm>
            <a:off x="3413125" y="3531235"/>
            <a:ext cx="2336800" cy="1596390"/>
          </a:xfrm>
          <a:prstGeom prst="rect">
            <a:avLst/>
          </a:prstGeom>
        </p:spPr>
        <p:txBody>
          <a:bodyPr wrap="square" lIns="0" tIns="0" rIns="0" bIns="0">
            <a:noAutofit/>
          </a:bodyPr>
          <a:p>
            <a:pPr algn="ctr">
              <a:lnSpc>
                <a:spcPct val="150000"/>
              </a:lnSpc>
              <a:spcBef>
                <a:spcPct val="0"/>
              </a:spcBef>
              <a:spcAft>
                <a:spcPct val="0"/>
              </a:spcAft>
            </a:pPr>
            <a:r>
              <a:rPr lang="zh-CN" altLang="en-US" sz="1600" dirty="0">
                <a:solidFill>
                  <a:schemeClr val="tx1">
                    <a:lumMod val="85000"/>
                    <a:lumOff val="15000"/>
                  </a:schemeClr>
                </a:solidFill>
                <a:latin typeface="+mn-ea"/>
                <a:cs typeface="+mn-ea"/>
              </a:rPr>
              <a:t>应征入伍的高校学生（含新生）在服役期间保留学籍或入学资格，退役后</a:t>
            </a:r>
            <a:r>
              <a:rPr lang="en-US" altLang="zh-CN" sz="1600" dirty="0">
                <a:solidFill>
                  <a:schemeClr val="tx1">
                    <a:lumMod val="85000"/>
                    <a:lumOff val="15000"/>
                  </a:schemeClr>
                </a:solidFill>
                <a:latin typeface="+mn-ea"/>
                <a:cs typeface="+mn-ea"/>
              </a:rPr>
              <a:t>2</a:t>
            </a:r>
            <a:r>
              <a:rPr lang="zh-CN" altLang="en-US" sz="1600" dirty="0">
                <a:solidFill>
                  <a:schemeClr val="tx1">
                    <a:lumMod val="85000"/>
                    <a:lumOff val="15000"/>
                  </a:schemeClr>
                </a:solidFill>
                <a:latin typeface="+mn-ea"/>
                <a:cs typeface="+mn-ea"/>
              </a:rPr>
              <a:t>年内可复学或入学，免修部分课程并直接获得学分，退役士兵复学后可申请转入其他专业。</a:t>
            </a:r>
            <a:endParaRPr lang="zh-CN" altLang="en-US" sz="1600" dirty="0">
              <a:solidFill>
                <a:schemeClr val="tx1">
                  <a:lumMod val="85000"/>
                  <a:lumOff val="15000"/>
                </a:schemeClr>
              </a:solidFill>
              <a:latin typeface="+mn-ea"/>
              <a:cs typeface="+mn-ea"/>
            </a:endParaRPr>
          </a:p>
        </p:txBody>
      </p:sp>
      <p:sp>
        <p:nvSpPr>
          <p:cNvPr id="8" name="矩形 7"/>
          <p:cNvSpPr/>
          <p:nvPr>
            <p:custDataLst>
              <p:tags r:id="rId9"/>
            </p:custDataLst>
          </p:nvPr>
        </p:nvSpPr>
        <p:spPr>
          <a:xfrm>
            <a:off x="3541554" y="2592285"/>
            <a:ext cx="2208352" cy="810954"/>
          </a:xfrm>
          <a:prstGeom prst="rect">
            <a:avLst/>
          </a:prstGeom>
          <a:noFill/>
        </p:spPr>
        <p:txBody>
          <a:bodyPr wrap="square" lIns="0" tIns="0" rIns="0" bIns="0" rtlCol="0" anchor="ctr">
            <a:noAutofit/>
          </a:bodyPr>
          <a:p>
            <a:pPr algn="ctr">
              <a:spcBef>
                <a:spcPct val="0"/>
              </a:spcBef>
              <a:spcAft>
                <a:spcPct val="0"/>
              </a:spcAft>
            </a:pPr>
            <a:r>
              <a:rPr kumimoji="1" lang="zh-CN" altLang="en-US" b="1" dirty="0">
                <a:solidFill>
                  <a:srgbClr val="FFFFFF"/>
                </a:solidFill>
                <a:latin typeface="+mn-ea"/>
                <a:cs typeface="+mn-ea"/>
              </a:rPr>
              <a:t>复学与入学优待</a:t>
            </a:r>
            <a:endParaRPr kumimoji="1" lang="zh-CN" altLang="en-US" b="1" dirty="0">
              <a:solidFill>
                <a:srgbClr val="FFFFFF"/>
              </a:solidFill>
              <a:latin typeface="+mn-ea"/>
              <a:cs typeface="+mn-ea"/>
            </a:endParaRPr>
          </a:p>
        </p:txBody>
      </p:sp>
      <p:pic>
        <p:nvPicPr>
          <p:cNvPr id="9" name="图片 8" descr="/data/temp/6438d254-8b90-11f0-a9a2-b2f445662bf4.jpeg6438d254-8b90-11f0-a9a2-b2f445662bf4"/>
          <p:cNvPicPr>
            <a:picLocks noChangeAspect="1"/>
          </p:cNvPicPr>
          <p:nvPr>
            <p:custDataLst>
              <p:tags r:id="rId10"/>
            </p:custDataLst>
          </p:nvPr>
        </p:nvPicPr>
        <p:blipFill>
          <a:blip r:embed="rId11"/>
          <a:srcRect l="12324" r="12324"/>
          <a:stretch>
            <a:fillRect/>
          </a:stretch>
        </p:blipFill>
        <p:spPr>
          <a:xfrm>
            <a:off x="3733258" y="708453"/>
            <a:ext cx="1825570" cy="1826197"/>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6"/>
            </a:solidFill>
          </a:ln>
        </p:spPr>
      </p:pic>
      <p:sp>
        <p:nvSpPr>
          <p:cNvPr id="10" name="矩形: 圆角 3"/>
          <p:cNvSpPr/>
          <p:nvPr>
            <p:custDataLst>
              <p:tags r:id="rId12"/>
            </p:custDataLst>
          </p:nvPr>
        </p:nvSpPr>
        <p:spPr>
          <a:xfrm>
            <a:off x="6237309" y="1655694"/>
            <a:ext cx="2349936" cy="1748513"/>
          </a:xfrm>
          <a:prstGeom prst="roundRect">
            <a:avLst>
              <a:gd name="adj" fmla="val 5768"/>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1" name="矩形 10"/>
          <p:cNvSpPr/>
          <p:nvPr>
            <p:custDataLst>
              <p:tags r:id="rId13"/>
            </p:custDataLst>
          </p:nvPr>
        </p:nvSpPr>
        <p:spPr>
          <a:xfrm>
            <a:off x="6179820" y="3531870"/>
            <a:ext cx="2336800" cy="159448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教育部设立专项硕士研究生招生计划，</a:t>
            </a:r>
            <a:r>
              <a:rPr lang="en-US" altLang="zh-CN" sz="1600">
                <a:solidFill>
                  <a:schemeClr val="tx1">
                    <a:lumMod val="85000"/>
                    <a:lumOff val="15000"/>
                  </a:schemeClr>
                </a:solidFill>
                <a:latin typeface="+mn-ea"/>
                <a:cs typeface="+mn-ea"/>
              </a:rPr>
              <a:t>2021</a:t>
            </a:r>
            <a:r>
              <a:rPr lang="zh-CN" altLang="en-US" sz="1600">
                <a:solidFill>
                  <a:schemeClr val="tx1">
                    <a:lumMod val="85000"/>
                    <a:lumOff val="15000"/>
                  </a:schemeClr>
                </a:solidFill>
                <a:latin typeface="+mn-ea"/>
                <a:cs typeface="+mn-ea"/>
              </a:rPr>
              <a:t>年起招生规模为</a:t>
            </a:r>
            <a:r>
              <a:rPr lang="en-US" altLang="zh-CN" sz="1600">
                <a:solidFill>
                  <a:schemeClr val="tx1">
                    <a:lumMod val="85000"/>
                    <a:lumOff val="15000"/>
                  </a:schemeClr>
                </a:solidFill>
                <a:latin typeface="+mn-ea"/>
                <a:cs typeface="+mn-ea"/>
              </a:rPr>
              <a:t>8000</a:t>
            </a:r>
            <a:r>
              <a:rPr lang="zh-CN" altLang="en-US" sz="1600">
                <a:solidFill>
                  <a:schemeClr val="tx1">
                    <a:lumMod val="85000"/>
                    <a:lumOff val="15000"/>
                  </a:schemeClr>
                </a:solidFill>
                <a:latin typeface="+mn-ea"/>
                <a:cs typeface="+mn-ea"/>
              </a:rPr>
              <a:t>人，向“双一流”建设高校倾斜。退役大学生士兵</a:t>
            </a:r>
            <a:r>
              <a:rPr lang="en-US" altLang="zh-CN" sz="1600">
                <a:solidFill>
                  <a:schemeClr val="tx1">
                    <a:lumMod val="85000"/>
                    <a:lumOff val="15000"/>
                  </a:schemeClr>
                </a:solidFill>
                <a:latin typeface="+mn-ea"/>
                <a:cs typeface="+mn-ea"/>
              </a:rPr>
              <a:t>3</a:t>
            </a:r>
            <a:r>
              <a:rPr lang="zh-CN" altLang="en-US" sz="1600">
                <a:solidFill>
                  <a:schemeClr val="tx1">
                    <a:lumMod val="85000"/>
                    <a:lumOff val="15000"/>
                  </a:schemeClr>
                </a:solidFill>
                <a:latin typeface="+mn-ea"/>
                <a:cs typeface="+mn-ea"/>
              </a:rPr>
              <a:t>年内参加考研初试总分加</a:t>
            </a:r>
            <a:r>
              <a:rPr lang="en-US" altLang="zh-CN" sz="1600">
                <a:solidFill>
                  <a:schemeClr val="tx1">
                    <a:lumMod val="85000"/>
                    <a:lumOff val="15000"/>
                  </a:schemeClr>
                </a:solidFill>
                <a:latin typeface="+mn-ea"/>
                <a:cs typeface="+mn-ea"/>
              </a:rPr>
              <a:t>10</a:t>
            </a:r>
            <a:r>
              <a:rPr lang="zh-CN" altLang="en-US" sz="1600">
                <a:solidFill>
                  <a:schemeClr val="tx1">
                    <a:lumMod val="85000"/>
                    <a:lumOff val="15000"/>
                  </a:schemeClr>
                </a:solidFill>
                <a:latin typeface="+mn-ea"/>
                <a:cs typeface="+mn-ea"/>
              </a:rPr>
              <a:t>分，立二等功以上者可免试攻读硕士研究生。</a:t>
            </a:r>
            <a:endParaRPr lang="zh-CN" altLang="en-US" sz="1600">
              <a:solidFill>
                <a:schemeClr val="tx1">
                  <a:lumMod val="85000"/>
                  <a:lumOff val="15000"/>
                </a:schemeClr>
              </a:solidFill>
              <a:latin typeface="+mn-ea"/>
              <a:cs typeface="+mn-ea"/>
            </a:endParaRPr>
          </a:p>
        </p:txBody>
      </p:sp>
      <p:sp>
        <p:nvSpPr>
          <p:cNvPr id="39" name="矩形 38"/>
          <p:cNvSpPr/>
          <p:nvPr>
            <p:custDataLst>
              <p:tags r:id="rId14"/>
            </p:custDataLst>
          </p:nvPr>
        </p:nvSpPr>
        <p:spPr>
          <a:xfrm>
            <a:off x="6308101" y="2592912"/>
            <a:ext cx="2208351" cy="810954"/>
          </a:xfrm>
          <a:prstGeom prst="rect">
            <a:avLst/>
          </a:prstGeom>
          <a:noFill/>
        </p:spPr>
        <p:txBody>
          <a:bodyPr wrap="square" lIns="0" tIns="0" rIns="0" bIns="0" rtlCol="0" anchor="ctr">
            <a:noAutofit/>
          </a:bodyPr>
          <a:p>
            <a:pPr algn="ctr">
              <a:spcBef>
                <a:spcPct val="0"/>
              </a:spcBef>
              <a:spcAft>
                <a:spcPct val="0"/>
              </a:spcAft>
            </a:pPr>
            <a:r>
              <a:rPr kumimoji="1" lang="zh-CN" altLang="en-US" b="1" dirty="0">
                <a:solidFill>
                  <a:srgbClr val="FFFFFF"/>
                </a:solidFill>
                <a:latin typeface="+mn-ea"/>
                <a:cs typeface="+mn-ea"/>
              </a:rPr>
              <a:t>研究生招考优待</a:t>
            </a:r>
            <a:endParaRPr kumimoji="1" lang="zh-CN" altLang="en-US" b="1" dirty="0">
              <a:solidFill>
                <a:srgbClr val="FFFFFF"/>
              </a:solidFill>
              <a:latin typeface="+mn-ea"/>
              <a:cs typeface="+mn-ea"/>
            </a:endParaRPr>
          </a:p>
        </p:txBody>
      </p:sp>
      <p:pic>
        <p:nvPicPr>
          <p:cNvPr id="40" name="图片 39" descr="/data/temp/6438d727-8b90-11f0-a9a2-b2f445662bf4.jpeg6438d727-8b90-11f0-a9a2-b2f445662bf4"/>
          <p:cNvPicPr>
            <a:picLocks noChangeAspect="1"/>
          </p:cNvPicPr>
          <p:nvPr>
            <p:custDataLst>
              <p:tags r:id="rId15"/>
            </p:custDataLst>
          </p:nvPr>
        </p:nvPicPr>
        <p:blipFill>
          <a:blip r:embed="rId16"/>
          <a:srcRect l="16734" r="16734"/>
          <a:stretch>
            <a:fillRect/>
          </a:stretch>
        </p:blipFill>
        <p:spPr>
          <a:xfrm>
            <a:off x="6499178" y="709079"/>
            <a:ext cx="1825570" cy="1826197"/>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5"/>
            </a:solidFill>
          </a:ln>
        </p:spPr>
      </p:pic>
      <p:sp>
        <p:nvSpPr>
          <p:cNvPr id="41" name="矩形: 圆角 3"/>
          <p:cNvSpPr/>
          <p:nvPr>
            <p:custDataLst>
              <p:tags r:id="rId17"/>
            </p:custDataLst>
          </p:nvPr>
        </p:nvSpPr>
        <p:spPr>
          <a:xfrm>
            <a:off x="9003856" y="1655694"/>
            <a:ext cx="2349936" cy="1748513"/>
          </a:xfrm>
          <a:prstGeom prst="roundRect">
            <a:avLst>
              <a:gd name="adj" fmla="val 5768"/>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42" name="矩形 41"/>
          <p:cNvSpPr/>
          <p:nvPr>
            <p:custDataLst>
              <p:tags r:id="rId18"/>
            </p:custDataLst>
          </p:nvPr>
        </p:nvSpPr>
        <p:spPr>
          <a:xfrm>
            <a:off x="8946515" y="3531870"/>
            <a:ext cx="2745105" cy="1594485"/>
          </a:xfrm>
          <a:prstGeom prst="rect">
            <a:avLst/>
          </a:prstGeom>
        </p:spPr>
        <p:txBody>
          <a:bodyPr wrap="square" lIns="0" tIns="0" rIns="0" bIns="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国家对入伍高校学生实行学费补偿或助学贷款代偿，对退役后复学或入学学生实行学费减免，标准为本专科生每年最高</a:t>
            </a:r>
            <a:r>
              <a:rPr lang="en-US" altLang="zh-CN" sz="1600">
                <a:solidFill>
                  <a:schemeClr val="tx1">
                    <a:lumMod val="85000"/>
                    <a:lumOff val="15000"/>
                  </a:schemeClr>
                </a:solidFill>
                <a:latin typeface="+mn-ea"/>
                <a:cs typeface="+mn-ea"/>
              </a:rPr>
              <a:t>8000</a:t>
            </a:r>
            <a:r>
              <a:rPr lang="zh-CN" altLang="en-US" sz="1600">
                <a:solidFill>
                  <a:schemeClr val="tx1">
                    <a:lumMod val="85000"/>
                    <a:lumOff val="15000"/>
                  </a:schemeClr>
                </a:solidFill>
                <a:latin typeface="+mn-ea"/>
                <a:cs typeface="+mn-ea"/>
              </a:rPr>
              <a:t>元，研究生每年最高</a:t>
            </a:r>
            <a:r>
              <a:rPr lang="en-US" altLang="zh-CN" sz="1600">
                <a:solidFill>
                  <a:schemeClr val="tx1">
                    <a:lumMod val="85000"/>
                    <a:lumOff val="15000"/>
                  </a:schemeClr>
                </a:solidFill>
                <a:latin typeface="+mn-ea"/>
                <a:cs typeface="+mn-ea"/>
              </a:rPr>
              <a:t>12000</a:t>
            </a:r>
            <a:r>
              <a:rPr lang="zh-CN" altLang="en-US" sz="1600">
                <a:solidFill>
                  <a:schemeClr val="tx1">
                    <a:lumMod val="85000"/>
                    <a:lumOff val="15000"/>
                  </a:schemeClr>
                </a:solidFill>
                <a:latin typeface="+mn-ea"/>
                <a:cs typeface="+mn-ea"/>
              </a:rPr>
              <a:t>元。退役军人参加学历教育期间，可享受奖助学金资助及生活费补助。</a:t>
            </a:r>
            <a:endParaRPr lang="zh-CN" altLang="en-US" sz="1600">
              <a:solidFill>
                <a:schemeClr val="tx1">
                  <a:lumMod val="85000"/>
                  <a:lumOff val="15000"/>
                </a:schemeClr>
              </a:solidFill>
              <a:latin typeface="+mn-ea"/>
              <a:cs typeface="+mn-ea"/>
            </a:endParaRPr>
          </a:p>
        </p:txBody>
      </p:sp>
      <p:sp>
        <p:nvSpPr>
          <p:cNvPr id="43" name="矩形 42"/>
          <p:cNvSpPr/>
          <p:nvPr>
            <p:custDataLst>
              <p:tags r:id="rId19"/>
            </p:custDataLst>
          </p:nvPr>
        </p:nvSpPr>
        <p:spPr>
          <a:xfrm>
            <a:off x="9074648" y="2592912"/>
            <a:ext cx="2208352" cy="810954"/>
          </a:xfrm>
          <a:prstGeom prst="rect">
            <a:avLst/>
          </a:prstGeom>
          <a:noFill/>
        </p:spPr>
        <p:txBody>
          <a:bodyPr wrap="square" lIns="0" tIns="0" rIns="0" bIns="0" rtlCol="0" anchor="ctr">
            <a:noAutofit/>
          </a:bodyPr>
          <a:p>
            <a:pPr algn="ctr">
              <a:spcBef>
                <a:spcPct val="0"/>
              </a:spcBef>
              <a:spcAft>
                <a:spcPct val="0"/>
              </a:spcAft>
            </a:pPr>
            <a:r>
              <a:rPr kumimoji="1" lang="zh-CN" altLang="en-US" b="1" dirty="0">
                <a:solidFill>
                  <a:srgbClr val="FFFFFF"/>
                </a:solidFill>
                <a:latin typeface="+mn-ea"/>
                <a:cs typeface="+mn-ea"/>
              </a:rPr>
              <a:t>学历教育资助政策</a:t>
            </a:r>
            <a:endParaRPr kumimoji="1" lang="zh-CN" altLang="en-US" b="1" dirty="0">
              <a:solidFill>
                <a:srgbClr val="FFFFFF"/>
              </a:solidFill>
              <a:latin typeface="+mn-ea"/>
              <a:cs typeface="+mn-ea"/>
            </a:endParaRPr>
          </a:p>
        </p:txBody>
      </p:sp>
      <p:pic>
        <p:nvPicPr>
          <p:cNvPr id="44" name="图片 43" descr="/data/temp/6438d530-8b90-11f0-a9a2-b2f445662bf4.jpeg6438d530-8b90-11f0-a9a2-b2f445662bf4"/>
          <p:cNvPicPr>
            <a:picLocks noChangeAspect="1"/>
          </p:cNvPicPr>
          <p:nvPr>
            <p:custDataLst>
              <p:tags r:id="rId20"/>
            </p:custDataLst>
          </p:nvPr>
        </p:nvPicPr>
        <p:blipFill>
          <a:blip r:embed="rId21"/>
          <a:srcRect l="666" r="666"/>
          <a:stretch>
            <a:fillRect/>
          </a:stretch>
        </p:blipFill>
        <p:spPr>
          <a:xfrm>
            <a:off x="9265725" y="709079"/>
            <a:ext cx="1825570" cy="1826197"/>
          </a:xfrm>
          <a:custGeom>
            <a:avLst/>
            <a:gdLst>
              <a:gd name="connsiteX0" fmla="*/ 128742 w 2232000"/>
              <a:gd name="connsiteY0" fmla="*/ 0 h 2232000"/>
              <a:gd name="connsiteX1" fmla="*/ 2103258 w 2232000"/>
              <a:gd name="connsiteY1" fmla="*/ 0 h 2232000"/>
              <a:gd name="connsiteX2" fmla="*/ 2232000 w 2232000"/>
              <a:gd name="connsiteY2" fmla="*/ 128742 h 2232000"/>
              <a:gd name="connsiteX3" fmla="*/ 2232000 w 2232000"/>
              <a:gd name="connsiteY3" fmla="*/ 2103258 h 2232000"/>
              <a:gd name="connsiteX4" fmla="*/ 2103258 w 2232000"/>
              <a:gd name="connsiteY4" fmla="*/ 2232000 h 2232000"/>
              <a:gd name="connsiteX5" fmla="*/ 128742 w 2232000"/>
              <a:gd name="connsiteY5" fmla="*/ 2232000 h 2232000"/>
              <a:gd name="connsiteX6" fmla="*/ 0 w 2232000"/>
              <a:gd name="connsiteY6" fmla="*/ 2103258 h 2232000"/>
              <a:gd name="connsiteX7" fmla="*/ 0 w 2232000"/>
              <a:gd name="connsiteY7" fmla="*/ 128742 h 2232000"/>
              <a:gd name="connsiteX8" fmla="*/ 128742 w 2232000"/>
              <a:gd name="connsiteY8" fmla="*/ 0 h 223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32000" h="2232000">
                <a:moveTo>
                  <a:pt x="128742" y="0"/>
                </a:moveTo>
                <a:lnTo>
                  <a:pt x="2103258" y="0"/>
                </a:lnTo>
                <a:cubicBezTo>
                  <a:pt x="2174360" y="0"/>
                  <a:pt x="2232000" y="57640"/>
                  <a:pt x="2232000" y="128742"/>
                </a:cubicBezTo>
                <a:lnTo>
                  <a:pt x="2232000" y="2103258"/>
                </a:lnTo>
                <a:cubicBezTo>
                  <a:pt x="2232000" y="2174360"/>
                  <a:pt x="2174360" y="2232000"/>
                  <a:pt x="2103258" y="2232000"/>
                </a:cubicBezTo>
                <a:lnTo>
                  <a:pt x="128742" y="2232000"/>
                </a:lnTo>
                <a:cubicBezTo>
                  <a:pt x="57640" y="2232000"/>
                  <a:pt x="0" y="2174360"/>
                  <a:pt x="0" y="2103258"/>
                </a:cubicBezTo>
                <a:lnTo>
                  <a:pt x="0" y="128742"/>
                </a:lnTo>
                <a:cubicBezTo>
                  <a:pt x="0" y="57640"/>
                  <a:pt x="57640" y="0"/>
                  <a:pt x="128742" y="0"/>
                </a:cubicBezTo>
                <a:close/>
              </a:path>
            </a:pathLst>
          </a:custGeom>
          <a:ln>
            <a:solidFill>
              <a:schemeClr val="accent6"/>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1008972" y="326390"/>
            <a:ext cx="10852237" cy="441964"/>
          </a:xfrm>
        </p:spPr>
        <p:txBody>
          <a:bodyPr>
            <a:noAutofit/>
          </a:bodyPr>
          <a:p>
            <a:r>
              <a:rPr lang="en-US" altLang="zh-CN" sz="2800">
                <a:solidFill>
                  <a:schemeClr val="accent1">
                    <a:lumMod val="50000"/>
                  </a:schemeClr>
                </a:solidFill>
              </a:rPr>
              <a:t>3. </a:t>
            </a:r>
            <a:r>
              <a:rPr lang="zh-CN" altLang="en-US" sz="2800">
                <a:solidFill>
                  <a:schemeClr val="accent1">
                    <a:lumMod val="50000"/>
                  </a:schemeClr>
                </a:solidFill>
              </a:rPr>
              <a:t>退役就业</a:t>
            </a:r>
            <a:endParaRPr lang="zh-CN" altLang="en-US" sz="2800">
              <a:solidFill>
                <a:schemeClr val="accent1">
                  <a:lumMod val="50000"/>
                </a:schemeClr>
              </a:solidFill>
            </a:endParaRPr>
          </a:p>
        </p:txBody>
      </p:sp>
      <p:pic>
        <p:nvPicPr>
          <p:cNvPr id="2" name="图片 4"/>
          <p:cNvPicPr>
            <a:picLocks noChangeAspect="1"/>
          </p:cNvPicPr>
          <p:nvPr>
            <p:custDataLst>
              <p:tags r:id="rId2"/>
            </p:custDataLst>
          </p:nvPr>
        </p:nvPicPr>
        <p:blipFill>
          <a:blip r:embed="rId3"/>
          <a:srcRect t="9849" b="9849"/>
          <a:stretch>
            <a:fillRect/>
          </a:stretch>
        </p:blipFill>
        <p:spPr>
          <a:xfrm>
            <a:off x="974471" y="2914607"/>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桌面混合在一张白色的办公桌子上。"/>
          <p:cNvPicPr>
            <a:picLocks noChangeAspect="1"/>
          </p:cNvPicPr>
          <p:nvPr>
            <p:custDataLst>
              <p:tags r:id="rId4"/>
            </p:custDataLst>
          </p:nvPr>
        </p:nvPicPr>
        <p:blipFill>
          <a:blip r:embed="rId5"/>
          <a:srcRect t="9785" b="9785"/>
          <a:stretch>
            <a:fillRect/>
          </a:stretch>
        </p:blipFill>
        <p:spPr>
          <a:xfrm>
            <a:off x="974471" y="4539109"/>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35" descr="问候新同事，面试时握手，男性求职者在面试后与面试官或雇主握手，就业和招聘概念"/>
          <p:cNvPicPr>
            <a:picLocks noChangeAspect="1"/>
          </p:cNvPicPr>
          <p:nvPr>
            <p:custDataLst>
              <p:tags r:id="rId6"/>
            </p:custDataLst>
          </p:nvPr>
        </p:nvPicPr>
        <p:blipFill>
          <a:blip r:embed="rId7"/>
          <a:srcRect l="9154" r="9154"/>
          <a:stretch>
            <a:fillRect/>
          </a:stretch>
        </p:blipFill>
        <p:spPr>
          <a:xfrm>
            <a:off x="974471" y="1288204"/>
            <a:ext cx="2480804" cy="133230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7" name="矩形 36"/>
          <p:cNvSpPr/>
          <p:nvPr>
            <p:custDataLst>
              <p:tags r:id="rId8"/>
            </p:custDataLst>
          </p:nvPr>
        </p:nvSpPr>
        <p:spPr>
          <a:xfrm>
            <a:off x="3660775" y="1582420"/>
            <a:ext cx="672846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高校毕业生士兵退役后一年内，可视为应届毕业生，凭用人单位手续，向原高校申请办理就业报到，户档随迁。</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37"/>
          <p:cNvSpPr/>
          <p:nvPr>
            <p:custDataLst>
              <p:tags r:id="rId9"/>
            </p:custDataLst>
          </p:nvPr>
        </p:nvSpPr>
        <p:spPr>
          <a:xfrm>
            <a:off x="3660775" y="1288415"/>
            <a:ext cx="672846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1"/>
                </a:solidFill>
                <a:latin typeface="+mn-ea"/>
                <a:cs typeface="+mn-ea"/>
              </a:rPr>
              <a:t>重办就业报到手续</a:t>
            </a:r>
            <a:endParaRPr lang="zh-CN" altLang="en-US" b="1">
              <a:solidFill>
                <a:schemeClr val="accent1"/>
              </a:solidFill>
              <a:latin typeface="+mn-ea"/>
              <a:cs typeface="+mn-ea"/>
            </a:endParaRPr>
          </a:p>
        </p:txBody>
      </p:sp>
      <p:sp>
        <p:nvSpPr>
          <p:cNvPr id="9" name="矩形 40"/>
          <p:cNvSpPr/>
          <p:nvPr>
            <p:custDataLst>
              <p:tags r:id="rId10"/>
            </p:custDataLst>
          </p:nvPr>
        </p:nvSpPr>
        <p:spPr>
          <a:xfrm>
            <a:off x="3660775" y="3207385"/>
            <a:ext cx="672846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入伍前为工作人员或职工的退役军人，退役后可选择复职复工，待遇不低于同等条件人员的平均水平。</a:t>
            </a:r>
            <a:endParaRPr lang="zh-CN" altLang="en-US" sz="1600">
              <a:ln>
                <a:noFill/>
                <a:prstDash val="sysDot"/>
              </a:ln>
              <a:solidFill>
                <a:schemeClr val="tx1">
                  <a:lumMod val="85000"/>
                  <a:lumOff val="15000"/>
                </a:schemeClr>
              </a:solidFill>
              <a:latin typeface="+mn-ea"/>
              <a:cs typeface="+mn-ea"/>
              <a:sym typeface="+mn-ea"/>
            </a:endParaRPr>
          </a:p>
        </p:txBody>
      </p:sp>
      <p:sp>
        <p:nvSpPr>
          <p:cNvPr id="11" name="矩形 41"/>
          <p:cNvSpPr/>
          <p:nvPr>
            <p:custDataLst>
              <p:tags r:id="rId11"/>
            </p:custDataLst>
          </p:nvPr>
        </p:nvSpPr>
        <p:spPr>
          <a:xfrm>
            <a:off x="3660775" y="2912745"/>
            <a:ext cx="672846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2"/>
                </a:solidFill>
                <a:latin typeface="+mn-ea"/>
                <a:cs typeface="+mn-ea"/>
              </a:rPr>
              <a:t>保留入伍前福利待遇</a:t>
            </a:r>
            <a:endParaRPr lang="zh-CN" altLang="en-US" b="1">
              <a:solidFill>
                <a:schemeClr val="accent2"/>
              </a:solidFill>
              <a:latin typeface="+mn-ea"/>
              <a:cs typeface="+mn-ea"/>
            </a:endParaRPr>
          </a:p>
        </p:txBody>
      </p:sp>
      <p:sp>
        <p:nvSpPr>
          <p:cNvPr id="13" name="矩形 44"/>
          <p:cNvSpPr/>
          <p:nvPr>
            <p:custDataLst>
              <p:tags r:id="rId12"/>
            </p:custDataLst>
          </p:nvPr>
        </p:nvSpPr>
        <p:spPr>
          <a:xfrm>
            <a:off x="3660775" y="4831715"/>
            <a:ext cx="672846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退役军人可参加免费职业技能培训，一般为</a:t>
            </a:r>
            <a:r>
              <a:rPr lang="en-US" altLang="zh-CN" sz="1600">
                <a:ln>
                  <a:noFill/>
                  <a:prstDash val="sysDot"/>
                </a:ln>
                <a:solidFill>
                  <a:schemeClr val="tx1">
                    <a:lumMod val="85000"/>
                    <a:lumOff val="15000"/>
                  </a:schemeClr>
                </a:solidFill>
                <a:latin typeface="+mn-ea"/>
                <a:cs typeface="+mn-ea"/>
                <a:sym typeface="+mn-ea"/>
              </a:rPr>
              <a:t>2</a:t>
            </a:r>
            <a:r>
              <a:rPr lang="zh-CN" altLang="en-US" sz="1600">
                <a:ln>
                  <a:noFill/>
                  <a:prstDash val="sysDot"/>
                </a:ln>
                <a:solidFill>
                  <a:schemeClr val="tx1">
                    <a:lumMod val="85000"/>
                    <a:lumOff val="15000"/>
                  </a:schemeClr>
                </a:solidFill>
                <a:latin typeface="+mn-ea"/>
                <a:cs typeface="+mn-ea"/>
                <a:sym typeface="+mn-ea"/>
              </a:rPr>
              <a:t>年，最短</a:t>
            </a:r>
            <a:r>
              <a:rPr lang="en-US" altLang="zh-CN" sz="1600">
                <a:ln>
                  <a:noFill/>
                  <a:prstDash val="sysDot"/>
                </a:ln>
                <a:solidFill>
                  <a:schemeClr val="tx1">
                    <a:lumMod val="85000"/>
                    <a:lumOff val="15000"/>
                  </a:schemeClr>
                </a:solidFill>
                <a:latin typeface="+mn-ea"/>
                <a:cs typeface="+mn-ea"/>
                <a:sym typeface="+mn-ea"/>
              </a:rPr>
              <a:t>3</a:t>
            </a:r>
            <a:r>
              <a:rPr lang="zh-CN" altLang="en-US" sz="1600">
                <a:ln>
                  <a:noFill/>
                  <a:prstDash val="sysDot"/>
                </a:ln>
                <a:solidFill>
                  <a:schemeClr val="tx1">
                    <a:lumMod val="85000"/>
                    <a:lumOff val="15000"/>
                  </a:schemeClr>
                </a:solidFill>
                <a:latin typeface="+mn-ea"/>
                <a:cs typeface="+mn-ea"/>
                <a:sym typeface="+mn-ea"/>
              </a:rPr>
              <a:t>个月，特定条件下可增加</a:t>
            </a:r>
            <a:r>
              <a:rPr lang="en-US" altLang="zh-CN" sz="1600">
                <a:ln>
                  <a:noFill/>
                  <a:prstDash val="sysDot"/>
                </a:ln>
                <a:solidFill>
                  <a:schemeClr val="tx1">
                    <a:lumMod val="85000"/>
                    <a:lumOff val="15000"/>
                  </a:schemeClr>
                </a:solidFill>
                <a:latin typeface="+mn-ea"/>
                <a:cs typeface="+mn-ea"/>
                <a:sym typeface="+mn-ea"/>
              </a:rPr>
              <a:t>1</a:t>
            </a:r>
            <a:r>
              <a:rPr lang="zh-CN" altLang="en-US" sz="1600">
                <a:ln>
                  <a:noFill/>
                  <a:prstDash val="sysDot"/>
                </a:ln>
                <a:solidFill>
                  <a:schemeClr val="tx1">
                    <a:lumMod val="85000"/>
                    <a:lumOff val="15000"/>
                  </a:schemeClr>
                </a:solidFill>
                <a:latin typeface="+mn-ea"/>
                <a:cs typeface="+mn-ea"/>
                <a:sym typeface="+mn-ea"/>
              </a:rPr>
              <a:t>次免费培训机会。</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3"/>
            </p:custDataLst>
          </p:nvPr>
        </p:nvSpPr>
        <p:spPr>
          <a:xfrm>
            <a:off x="3660775" y="4537075"/>
            <a:ext cx="672846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3"/>
                </a:solidFill>
                <a:latin typeface="+mn-ea"/>
                <a:cs typeface="+mn-ea"/>
              </a:rPr>
              <a:t>免费职业技能培训</a:t>
            </a:r>
            <a:endParaRPr lang="zh-CN" altLang="en-US" b="1">
              <a:solidFill>
                <a:schemeClr val="accent3"/>
              </a:solidFill>
              <a:latin typeface="+mn-ea"/>
              <a:cs typeface="+mn-ea"/>
            </a:endParaRPr>
          </a:p>
        </p:txBody>
      </p:sp>
    </p:spTree>
    <p:custDataLst>
      <p:tags r:id="rId14"/>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VCG41N700862204"/>
          <p:cNvPicPr>
            <a:picLocks noChangeAspect="1"/>
          </p:cNvPicPr>
          <p:nvPr/>
        </p:nvPicPr>
        <p:blipFill>
          <a:blip r:embed="rId1"/>
          <a:srcRect r="2516"/>
          <a:stretch>
            <a:fillRect/>
          </a:stretch>
        </p:blipFill>
        <p:spPr>
          <a:xfrm>
            <a:off x="5611495" y="1091565"/>
            <a:ext cx="5904865" cy="4679315"/>
          </a:xfrm>
          <a:prstGeom prst="rect">
            <a:avLst/>
          </a:prstGeom>
        </p:spPr>
      </p:pic>
      <p:cxnSp>
        <p:nvCxnSpPr>
          <p:cNvPr id="9" name="直接连接符 8"/>
          <p:cNvCxnSpPr/>
          <p:nvPr>
            <p:custDataLst>
              <p:tags r:id="rId2"/>
            </p:custDataLst>
          </p:nvPr>
        </p:nvCxnSpPr>
        <p:spPr>
          <a:xfrm>
            <a:off x="792486" y="3846567"/>
            <a:ext cx="1328947" cy="0"/>
          </a:xfrm>
          <a:prstGeom prst="line">
            <a:avLst/>
          </a:prstGeom>
          <a:ln w="12700">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标题 2"/>
          <p:cNvSpPr/>
          <p:nvPr>
            <p:ph type="title"/>
            <p:custDataLst>
              <p:tags r:id="rId3"/>
            </p:custDataLst>
          </p:nvPr>
        </p:nvSpPr>
        <p:spPr/>
        <p:txBody>
          <a:bodyPr/>
          <a:p>
            <a:pPr marL="0" indent="0" algn="l">
              <a:lnSpc>
                <a:spcPct val="100000"/>
              </a:lnSpc>
              <a:spcBef>
                <a:spcPts val="0"/>
              </a:spcBef>
              <a:spcAft>
                <a:spcPts val="0"/>
              </a:spcAft>
              <a:buSzPct val="100000"/>
              <a:buNone/>
            </a:pPr>
            <a:r>
              <a:rPr lang="zh-CN" altLang="en-US" sz="6600">
                <a:solidFill>
                  <a:schemeClr val="accent1">
                    <a:lumMod val="50000"/>
                  </a:schemeClr>
                </a:solidFill>
              </a:rPr>
              <a:t>感谢聆听</a:t>
            </a:r>
            <a:endParaRPr lang="zh-CN" altLang="en-US" sz="6600">
              <a:solidFill>
                <a:schemeClr val="accent1">
                  <a:lumMod val="50000"/>
                </a:schemeClr>
              </a:solidFill>
            </a:endParaRPr>
          </a:p>
        </p:txBody>
      </p:sp>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68" name="图片 167"/>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7" name="图片 16"/>
          <p:cNvPicPr>
            <a:picLocks noChangeAspect="1"/>
          </p:cNvPicPr>
          <p:nvPr>
            <p:custDataLst>
              <p:tags r:id="rId3"/>
            </p:custDataLst>
          </p:nvPr>
        </p:nvPicPr>
        <p:blipFill>
          <a:blip r:embed="rId4"/>
          <a:stretch>
            <a:fillRect/>
          </a:stretch>
        </p:blipFill>
        <p:spPr>
          <a:xfrm>
            <a:off x="11471910" y="6137910"/>
            <a:ext cx="720090" cy="720090"/>
          </a:xfrm>
          <a:prstGeom prst="rect">
            <a:avLst/>
          </a:prstGeom>
        </p:spPr>
      </p:pic>
      <p:grpSp>
        <p:nvGrpSpPr>
          <p:cNvPr id="51" name="组合 50"/>
          <p:cNvGrpSpPr/>
          <p:nvPr/>
        </p:nvGrpSpPr>
        <p:grpSpPr>
          <a:xfrm>
            <a:off x="635" y="0"/>
            <a:ext cx="12190730" cy="6858000"/>
            <a:chOff x="1" y="0"/>
            <a:chExt cx="19198" cy="10800"/>
          </a:xfrm>
          <a:solidFill>
            <a:schemeClr val="accent2"/>
          </a:solidFill>
        </p:grpSpPr>
        <p:sp>
          <p:nvSpPr>
            <p:cNvPr id="37" name="图文框 36"/>
            <p:cNvSpPr/>
            <p:nvPr>
              <p:custDataLst>
                <p:tags r:id="rId5"/>
              </p:custDataLst>
            </p:nvPr>
          </p:nvSpPr>
          <p:spPr>
            <a:xfrm>
              <a:off x="1" y="0"/>
              <a:ext cx="19198" cy="10800"/>
            </a:xfrm>
            <a:prstGeom prst="frame">
              <a:avLst>
                <a:gd name="adj1" fmla="val 6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grpSp>
          <p:nvGrpSpPr>
            <p:cNvPr id="42" name="组合 41"/>
            <p:cNvGrpSpPr/>
            <p:nvPr/>
          </p:nvGrpSpPr>
          <p:grpSpPr>
            <a:xfrm>
              <a:off x="78" y="80"/>
              <a:ext cx="19043" cy="10641"/>
              <a:chOff x="75" y="86"/>
              <a:chExt cx="19038" cy="10641"/>
            </a:xfrm>
            <a:grpFill/>
          </p:grpSpPr>
          <p:sp>
            <p:nvSpPr>
              <p:cNvPr id="43" name="L 形 42"/>
              <p:cNvSpPr/>
              <p:nvPr>
                <p:custDataLst>
                  <p:tags r:id="rId6"/>
                </p:custDataLst>
              </p:nvPr>
            </p:nvSpPr>
            <p:spPr>
              <a:xfrm rot="5400000">
                <a:off x="75" y="86"/>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4" name="L 形 43"/>
              <p:cNvSpPr/>
              <p:nvPr>
                <p:custDataLst>
                  <p:tags r:id="rId7"/>
                </p:custDataLst>
              </p:nvPr>
            </p:nvSpPr>
            <p:spPr>
              <a:xfrm rot="16200000" flipV="1">
                <a:off x="75" y="10389"/>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5" name="L 形 44"/>
              <p:cNvSpPr/>
              <p:nvPr>
                <p:custDataLst>
                  <p:tags r:id="rId8"/>
                </p:custDataLst>
              </p:nvPr>
            </p:nvSpPr>
            <p:spPr>
              <a:xfrm rot="16200000" flipH="1">
                <a:off x="18775" y="86"/>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6" name="L 形 45"/>
              <p:cNvSpPr/>
              <p:nvPr>
                <p:custDataLst>
                  <p:tags r:id="rId9"/>
                </p:custDataLst>
              </p:nvPr>
            </p:nvSpPr>
            <p:spPr>
              <a:xfrm rot="5400000" flipH="1" flipV="1">
                <a:off x="18775" y="10389"/>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cxnSp>
            <p:nvCxnSpPr>
              <p:cNvPr id="47" name="直接连接符 46"/>
              <p:cNvCxnSpPr>
                <a:stCxn id="43" idx="3"/>
                <a:endCxn id="45" idx="3"/>
              </p:cNvCxnSpPr>
              <p:nvPr>
                <p:custDataLst>
                  <p:tags r:id="rId10"/>
                </p:custDataLst>
              </p:nvPr>
            </p:nvCxnSpPr>
            <p:spPr>
              <a:xfrm>
                <a:off x="413" y="171"/>
                <a:ext cx="18362" cy="0"/>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4" idx="3"/>
                <a:endCxn id="46" idx="3"/>
              </p:cNvCxnSpPr>
              <p:nvPr>
                <p:custDataLst>
                  <p:tags r:id="rId11"/>
                </p:custDataLst>
              </p:nvPr>
            </p:nvCxnSpPr>
            <p:spPr>
              <a:xfrm>
                <a:off x="413" y="10642"/>
                <a:ext cx="18362" cy="0"/>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3" idx="0"/>
              </p:cNvCxnSpPr>
              <p:nvPr>
                <p:custDataLst>
                  <p:tags r:id="rId12"/>
                </p:custDataLst>
              </p:nvPr>
            </p:nvCxnSpPr>
            <p:spPr>
              <a:xfrm>
                <a:off x="159" y="424"/>
                <a:ext cx="0" cy="10034"/>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5" idx="0"/>
              </p:cNvCxnSpPr>
              <p:nvPr>
                <p:custDataLst>
                  <p:tags r:id="rId13"/>
                </p:custDataLst>
              </p:nvPr>
            </p:nvCxnSpPr>
            <p:spPr>
              <a:xfrm>
                <a:off x="19029" y="424"/>
                <a:ext cx="0" cy="9996"/>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grpSp>
      <p:pic>
        <p:nvPicPr>
          <p:cNvPr id="2" name="图片 1" descr="VCG41N700862204"/>
          <p:cNvPicPr>
            <a:picLocks noChangeAspect="1"/>
          </p:cNvPicPr>
          <p:nvPr/>
        </p:nvPicPr>
        <p:blipFill>
          <a:blip r:embed="rId14"/>
          <a:srcRect l="54146" r="2516"/>
          <a:stretch>
            <a:fillRect/>
          </a:stretch>
        </p:blipFill>
        <p:spPr>
          <a:xfrm>
            <a:off x="810260" y="1111568"/>
            <a:ext cx="2625090" cy="4679315"/>
          </a:xfrm>
          <a:prstGeom prst="rect">
            <a:avLst/>
          </a:prstGeom>
        </p:spPr>
      </p:pic>
      <p:sp>
        <p:nvSpPr>
          <p:cNvPr id="32" name="矩形 31"/>
          <p:cNvSpPr/>
          <p:nvPr>
            <p:custDataLst>
              <p:tags r:id="rId15"/>
            </p:custDataLst>
          </p:nvPr>
        </p:nvSpPr>
        <p:spPr>
          <a:xfrm>
            <a:off x="1844675" y="1621155"/>
            <a:ext cx="1122680" cy="1100455"/>
          </a:xfrm>
          <a:prstGeom prst="rect">
            <a:avLst/>
          </a:prstGeom>
          <a:noFill/>
          <a:ln w="984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sp>
      <p:sp>
        <p:nvSpPr>
          <p:cNvPr id="3" name="矩形 2"/>
          <p:cNvSpPr/>
          <p:nvPr>
            <p:custDataLst>
              <p:tags r:id="rId16"/>
            </p:custDataLst>
          </p:nvPr>
        </p:nvSpPr>
        <p:spPr>
          <a:xfrm>
            <a:off x="2275840" y="787400"/>
            <a:ext cx="1609090" cy="1369695"/>
          </a:xfrm>
          <a:prstGeom prst="rect">
            <a:avLst/>
          </a:prstGeom>
          <a:noFill/>
          <a:ln w="98425">
            <a:solidFill>
              <a:schemeClr val="accent1"/>
            </a:solidFill>
          </a:ln>
        </p:spPr>
        <p:style>
          <a:lnRef idx="2">
            <a:schemeClr val="accent1">
              <a:shade val="50000"/>
            </a:schemeClr>
          </a:lnRef>
          <a:fillRef idx="1">
            <a:schemeClr val="accent1"/>
          </a:fillRef>
          <a:effectRef idx="0">
            <a:schemeClr val="accent1"/>
          </a:effectRef>
          <a:fontRef idx="minor">
            <a:schemeClr val="lt1"/>
          </a:fontRef>
        </p:style>
      </p:sp>
      <p:sp>
        <p:nvSpPr>
          <p:cNvPr id="35" name="任意多边形 34"/>
          <p:cNvSpPr/>
          <p:nvPr>
            <p:custDataLst>
              <p:tags r:id="rId17"/>
            </p:custDataLst>
          </p:nvPr>
        </p:nvSpPr>
        <p:spPr>
          <a:xfrm rot="16200000" flipV="1">
            <a:off x="2332990" y="1054735"/>
            <a:ext cx="1045210" cy="1159510"/>
          </a:xfrm>
          <a:custGeom>
            <a:avLst/>
            <a:gdLst>
              <a:gd name="connisteX0" fmla="*/ 0 w 5212715"/>
              <a:gd name="connsiteY0" fmla="*/ 0 h 3326130"/>
              <a:gd name="connisteX1" fmla="*/ 0 w 5212715"/>
              <a:gd name="connsiteY1" fmla="*/ 3326130 h 3326130"/>
              <a:gd name="connisteX2" fmla="*/ 5212715 w 5212715"/>
              <a:gd name="connsiteY2" fmla="*/ 3326130 h 3326130"/>
            </a:gdLst>
            <a:ahLst/>
            <a:cxnLst>
              <a:cxn ang="0">
                <a:pos x="connisteX0" y="connsiteY0"/>
              </a:cxn>
              <a:cxn ang="0">
                <a:pos x="connisteX1" y="connsiteY1"/>
              </a:cxn>
              <a:cxn ang="0">
                <a:pos x="connisteX2" y="connsiteY2"/>
              </a:cxn>
            </a:cxnLst>
            <a:rect l="l" t="t" r="r" b="b"/>
            <a:pathLst>
              <a:path w="5212715" h="3326130">
                <a:moveTo>
                  <a:pt x="0" y="0"/>
                </a:moveTo>
                <a:lnTo>
                  <a:pt x="0" y="3326130"/>
                </a:lnTo>
                <a:lnTo>
                  <a:pt x="5212715" y="3326130"/>
                </a:lnTo>
              </a:path>
            </a:pathLst>
          </a:custGeom>
          <a:noFill/>
          <a:ln w="98425">
            <a:solidFill>
              <a:schemeClr val="lt1"/>
            </a:solidFill>
          </a:ln>
        </p:spPr>
        <p:style>
          <a:lnRef idx="2">
            <a:schemeClr val="accent1">
              <a:shade val="50000"/>
            </a:schemeClr>
          </a:lnRef>
          <a:fillRef idx="1">
            <a:schemeClr val="accent1"/>
          </a:fillRef>
          <a:effectRef idx="0">
            <a:schemeClr val="accent1"/>
          </a:effectRef>
          <a:fontRef idx="minor">
            <a:schemeClr val="lt1"/>
          </a:fontRef>
        </p:style>
      </p:sp>
      <p:sp>
        <p:nvSpPr>
          <p:cNvPr id="6" name="文本框 5"/>
          <p:cNvSpPr txBox="1"/>
          <p:nvPr>
            <p:custDataLst>
              <p:tags r:id="rId18"/>
            </p:custDataLst>
          </p:nvPr>
        </p:nvSpPr>
        <p:spPr>
          <a:xfrm>
            <a:off x="4306570" y="184785"/>
            <a:ext cx="3623310" cy="460375"/>
          </a:xfrm>
          <a:prstGeom prst="rect">
            <a:avLst/>
          </a:prstGeom>
          <a:noFill/>
          <a:effectLst/>
        </p:spPr>
        <p:txBody>
          <a:bodyPr wrap="square" rtlCol="0">
            <a:spAutoFit/>
          </a:bodyPr>
          <a:p>
            <a:pPr lvl="0" algn="l">
              <a:buClrTx/>
              <a:buSzTx/>
              <a:buFontTx/>
            </a:pPr>
            <a:r>
              <a:rPr lang="zh-CN" altLang="en-US" sz="2400" b="1" dirty="0">
                <a:solidFill>
                  <a:schemeClr val="accent4">
                    <a:lumMod val="75000"/>
                  </a:schemeClr>
                </a:solidFill>
                <a:effectLst/>
                <a:latin typeface="幼圆" charset="0"/>
                <a:ea typeface="幼圆" charset="0"/>
                <a:cs typeface="汉仪旗黑-55简" panose="00020600040101010101" charset="-128"/>
                <a:sym typeface="+mn-ea"/>
              </a:rPr>
              <a:t>学习目标</a:t>
            </a:r>
            <a:endParaRPr lang="zh-CN" altLang="en-US" sz="2400" b="1" dirty="0">
              <a:solidFill>
                <a:schemeClr val="accent4">
                  <a:lumMod val="75000"/>
                </a:schemeClr>
              </a:solidFill>
              <a:effectLst/>
              <a:latin typeface="幼圆" charset="0"/>
              <a:ea typeface="幼圆" charset="0"/>
              <a:cs typeface="汉仪旗黑-55简" panose="00020600040101010101" charset="-128"/>
              <a:sym typeface="+mn-ea"/>
            </a:endParaRPr>
          </a:p>
        </p:txBody>
      </p:sp>
      <p:sp>
        <p:nvSpPr>
          <p:cNvPr id="7" name="矩形 6"/>
          <p:cNvSpPr/>
          <p:nvPr>
            <p:custDataLst>
              <p:tags r:id="rId19"/>
            </p:custDataLst>
          </p:nvPr>
        </p:nvSpPr>
        <p:spPr>
          <a:xfrm>
            <a:off x="4142740" y="612140"/>
            <a:ext cx="7946390" cy="5631180"/>
          </a:xfrm>
          <a:prstGeom prst="rect">
            <a:avLst/>
          </a:prstGeom>
        </p:spPr>
        <p:txBody>
          <a:bodyPr wrap="square">
            <a:spAutoFit/>
          </a:bodyPr>
          <a:p>
            <a:pPr>
              <a:lnSpc>
                <a:spcPct val="150000"/>
              </a:lnSpc>
            </a:pPr>
            <a:r>
              <a:rPr lang="zh-CN" altLang="en-US" sz="1600" b="1">
                <a:solidFill>
                  <a:schemeClr val="tx1"/>
                </a:solidFill>
                <a:latin typeface="幼圆" charset="0"/>
                <a:ea typeface="幼圆" charset="0"/>
                <a:cs typeface="幼圆" charset="0"/>
              </a:rPr>
              <a:t>☆知识目标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理解我国当前大学生就业面临的整体形势。</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掌握国家和地方为促进大学生就业所出台的一系列政策。</a:t>
            </a:r>
            <a:endParaRPr lang="zh-CN" altLang="en-US" sz="1600">
              <a:solidFill>
                <a:schemeClr val="tx1"/>
              </a:solidFill>
              <a:latin typeface="幼圆" charset="0"/>
              <a:ea typeface="幼圆" charset="0"/>
              <a:cs typeface="幼圆" charset="0"/>
            </a:endParaRPr>
          </a:p>
          <a:p>
            <a:pPr>
              <a:lnSpc>
                <a:spcPct val="150000"/>
              </a:lnSpc>
            </a:pPr>
            <a:r>
              <a:rPr lang="zh-CN" altLang="en-US" sz="1600" b="1">
                <a:solidFill>
                  <a:schemeClr val="tx1"/>
                </a:solidFill>
                <a:latin typeface="幼圆" charset="0"/>
                <a:ea typeface="幼圆" charset="0"/>
                <a:cs typeface="幼圆" charset="0"/>
              </a:rPr>
              <a:t>☆能力目标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能够对大学生就业形势进行深入分析，准确把握不同因素对就业的影响，如经济结构调整、产业结构升级等，并能结合实际情况探讨应对策略。</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学会将所学的就业政策运用到实际就业过程中，懂得如何借助政策支持促进自身就业。</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依据对就业形势和自身情况的了解，合理规划职业生涯，制定符合个人特点和发展需求的职业目标。</a:t>
            </a:r>
            <a:endParaRPr lang="zh-CN" altLang="en-US" sz="1600">
              <a:solidFill>
                <a:schemeClr val="tx1"/>
              </a:solidFill>
              <a:latin typeface="幼圆" charset="0"/>
              <a:ea typeface="幼圆" charset="0"/>
              <a:cs typeface="幼圆" charset="0"/>
            </a:endParaRPr>
          </a:p>
          <a:p>
            <a:pPr>
              <a:lnSpc>
                <a:spcPct val="150000"/>
              </a:lnSpc>
            </a:pPr>
            <a:r>
              <a:rPr lang="zh-CN" altLang="en-US" sz="1600" b="1">
                <a:solidFill>
                  <a:schemeClr val="tx1"/>
                </a:solidFill>
                <a:latin typeface="幼圆" charset="0"/>
                <a:ea typeface="幼圆" charset="0"/>
                <a:cs typeface="幼圆" charset="0"/>
              </a:rPr>
              <a:t>☆素养目标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能够积极主动地学习新知识、新技能，提升自身综合素质，以更好地满足就业市场对人才的需求。</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认识到大学生就业不仅是个人发展的问题，更是与社会经济稳定密切相关的社会问题。培养学生为社会做贡献的责任意识，增强学生到国家需要的地方如基层、西部地区等去就业的积极性和主动性，明确将个人发展与国家命运紧密结合的择业方向。</a:t>
            </a:r>
            <a:endParaRPr lang="zh-CN" altLang="en-US" sz="1600">
              <a:solidFill>
                <a:schemeClr val="tx1"/>
              </a:solidFill>
              <a:latin typeface="幼圆" charset="0"/>
              <a:ea typeface="幼圆" charset="0"/>
              <a:cs typeface="幼圆" charset="0"/>
            </a:endParaRPr>
          </a:p>
        </p:txBody>
      </p:sp>
    </p:spTree>
    <p:custDataLst>
      <p:tags r:id="rId20"/>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第一节　</a:t>
            </a:r>
            <a:br>
              <a:rPr lang="zh-CN" altLang="en-US" sz="4400">
                <a:solidFill>
                  <a:schemeClr val="accent1">
                    <a:lumMod val="50000"/>
                  </a:schemeClr>
                </a:solidFill>
              </a:rPr>
            </a:br>
            <a:r>
              <a:rPr lang="zh-CN" altLang="en-US" sz="4400">
                <a:solidFill>
                  <a:schemeClr val="accent1">
                    <a:lumMod val="50000"/>
                  </a:schemeClr>
                </a:solidFill>
              </a:rPr>
              <a:t>大学生就业形势分析</a:t>
            </a:r>
            <a:endParaRPr lang="zh-CN" altLang="en-US" sz="4400">
              <a:solidFill>
                <a:schemeClr val="accent1">
                  <a:lumMod val="50000"/>
                </a:schemeClr>
              </a:solidFill>
            </a:endParaRPr>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903605" y="222250"/>
            <a:ext cx="10852150" cy="117665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一、当前大学生就业形势分析</a:t>
            </a:r>
            <a:endParaRPr lang="zh-CN" altLang="en-US" sz="3600">
              <a:solidFill>
                <a:schemeClr val="accent1">
                  <a:lumMod val="50000"/>
                </a:schemeClr>
              </a:solidFill>
            </a:endParaRPr>
          </a:p>
          <a:p>
            <a:r>
              <a:rPr lang="zh-CN" altLang="en-US" sz="2800">
                <a:solidFill>
                  <a:schemeClr val="accent1">
                    <a:lumMod val="50000"/>
                  </a:schemeClr>
                </a:solidFill>
              </a:rPr>
              <a:t>（一）我国劳动力市场的基本结构</a:t>
            </a:r>
            <a:endParaRPr lang="zh-CN" altLang="en-US" sz="2800">
              <a:solidFill>
                <a:schemeClr val="accent1">
                  <a:lumMod val="50000"/>
                </a:schemeClr>
              </a:solidFill>
            </a:endParaRPr>
          </a:p>
        </p:txBody>
      </p:sp>
      <p:sp>
        <p:nvSpPr>
          <p:cNvPr id="7" name="椭圆 1"/>
          <p:cNvSpPr/>
          <p:nvPr>
            <p:custDataLst>
              <p:tags r:id="rId2"/>
            </p:custDataLst>
          </p:nvPr>
        </p:nvSpPr>
        <p:spPr>
          <a:xfrm rot="10800000">
            <a:off x="6000809" y="2206756"/>
            <a:ext cx="1877233" cy="1877233"/>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3"/>
          <p:cNvSpPr/>
          <p:nvPr>
            <p:custDataLst>
              <p:tags r:id="rId3"/>
            </p:custDataLst>
          </p:nvPr>
        </p:nvSpPr>
        <p:spPr>
          <a:xfrm rot="10800000">
            <a:off x="4423503" y="2206756"/>
            <a:ext cx="1877233" cy="1877233"/>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椭圆 2"/>
          <p:cNvSpPr/>
          <p:nvPr>
            <p:custDataLst>
              <p:tags r:id="rId4"/>
            </p:custDataLst>
          </p:nvPr>
        </p:nvSpPr>
        <p:spPr>
          <a:xfrm rot="10800000">
            <a:off x="6000809" y="3855412"/>
            <a:ext cx="1877233" cy="1877233"/>
          </a:xfrm>
          <a:prstGeom prst="ellipse">
            <a:avLst/>
          </a:prstGeom>
          <a:solidFill>
            <a:schemeClr val="accent4">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4" name="椭圆 4"/>
          <p:cNvSpPr/>
          <p:nvPr>
            <p:custDataLst>
              <p:tags r:id="rId5"/>
            </p:custDataLst>
          </p:nvPr>
        </p:nvSpPr>
        <p:spPr>
          <a:xfrm rot="10800000">
            <a:off x="4423503" y="3855412"/>
            <a:ext cx="1877233" cy="1877233"/>
          </a:xfrm>
          <a:prstGeom prst="ellipse">
            <a:avLst/>
          </a:prstGeom>
          <a:solidFill>
            <a:schemeClr val="accent3">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5" name="矩形 6"/>
          <p:cNvSpPr/>
          <p:nvPr>
            <p:custDataLst>
              <p:tags r:id="rId6"/>
            </p:custDataLst>
          </p:nvPr>
        </p:nvSpPr>
        <p:spPr>
          <a:xfrm>
            <a:off x="8220710" y="2055495"/>
            <a:ext cx="3535680" cy="1742440"/>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随着人口老龄化不断加速，劳动年龄人口持续减少，这将对就业市场产生深远影响。尽管如此，人口素质水平的全面提升和劳动年龄人口平均受教育年限的提高，为劳动力市场和就业结构的升级提供了基础条件。</a:t>
            </a:r>
            <a:endParaRPr lang="zh-CN" altLang="en-US" sz="1600" dirty="0">
              <a:solidFill>
                <a:schemeClr val="tx1">
                  <a:lumMod val="85000"/>
                  <a:lumOff val="15000"/>
                </a:schemeClr>
              </a:solidFill>
              <a:latin typeface="+mn-ea"/>
              <a:cs typeface="+mn-ea"/>
            </a:endParaRPr>
          </a:p>
        </p:txBody>
      </p:sp>
      <p:sp>
        <p:nvSpPr>
          <p:cNvPr id="19" name="矩形 11"/>
          <p:cNvSpPr/>
          <p:nvPr>
            <p:custDataLst>
              <p:tags r:id="rId7"/>
            </p:custDataLst>
          </p:nvPr>
        </p:nvSpPr>
        <p:spPr>
          <a:xfrm>
            <a:off x="8220907" y="1598691"/>
            <a:ext cx="3150191" cy="366228"/>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2"/>
                </a:solidFill>
                <a:latin typeface="+mn-ea"/>
                <a:cs typeface="+mn-ea"/>
              </a:rPr>
              <a:t>人口老龄化对就业的影响</a:t>
            </a:r>
            <a:endParaRPr lang="zh-CN" altLang="en-US" sz="2000" b="1" kern="0">
              <a:solidFill>
                <a:schemeClr val="accent2"/>
              </a:solidFill>
              <a:latin typeface="+mn-ea"/>
              <a:cs typeface="+mn-ea"/>
            </a:endParaRPr>
          </a:p>
        </p:txBody>
      </p:sp>
      <p:sp>
        <p:nvSpPr>
          <p:cNvPr id="20" name="矩形 13"/>
          <p:cNvSpPr/>
          <p:nvPr>
            <p:custDataLst>
              <p:tags r:id="rId8"/>
            </p:custDataLst>
          </p:nvPr>
        </p:nvSpPr>
        <p:spPr>
          <a:xfrm>
            <a:off x="8220710" y="4597400"/>
            <a:ext cx="3535680" cy="1742440"/>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劳动力市场和就业结构升级的基础条件增强，劳动年龄人口平均受教育年限的提高为这一升级提供了支持。产业间就业的重新分配反映了劳动力需求的转变，随着技术进步，劳动力市场需要适应新的岗位结构和技能需求。</a:t>
            </a:r>
            <a:endParaRPr lang="zh-CN" altLang="en-US" sz="1600" dirty="0">
              <a:solidFill>
                <a:schemeClr val="tx1">
                  <a:lumMod val="85000"/>
                  <a:lumOff val="15000"/>
                </a:schemeClr>
              </a:solidFill>
              <a:latin typeface="+mn-ea"/>
              <a:cs typeface="+mn-ea"/>
              <a:sym typeface="+mn-ea"/>
            </a:endParaRPr>
          </a:p>
        </p:txBody>
      </p:sp>
      <p:sp>
        <p:nvSpPr>
          <p:cNvPr id="21" name="矩形 17"/>
          <p:cNvSpPr/>
          <p:nvPr>
            <p:custDataLst>
              <p:tags r:id="rId9"/>
            </p:custDataLst>
          </p:nvPr>
        </p:nvSpPr>
        <p:spPr>
          <a:xfrm>
            <a:off x="8220907" y="4140818"/>
            <a:ext cx="3150191" cy="366228"/>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4"/>
                </a:solidFill>
                <a:latin typeface="+mn-ea"/>
                <a:cs typeface="+mn-ea"/>
              </a:rPr>
              <a:t>劳动力市场和就业结构升级</a:t>
            </a:r>
            <a:endParaRPr lang="zh-CN" altLang="en-US" sz="2000" b="1" kern="0">
              <a:solidFill>
                <a:schemeClr val="accent4"/>
              </a:solidFill>
              <a:latin typeface="+mn-ea"/>
              <a:cs typeface="+mn-ea"/>
            </a:endParaRPr>
          </a:p>
        </p:txBody>
      </p:sp>
      <p:sp>
        <p:nvSpPr>
          <p:cNvPr id="22" name="矩形 22"/>
          <p:cNvSpPr/>
          <p:nvPr>
            <p:custDataLst>
              <p:tags r:id="rId10"/>
            </p:custDataLst>
          </p:nvPr>
        </p:nvSpPr>
        <p:spPr>
          <a:xfrm>
            <a:off x="559435" y="1728470"/>
            <a:ext cx="3863975" cy="2322195"/>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我国劳动力市场供需关系长期处于供大于求的状态，主要由于人口基数大、就业人口众多，导致就业总量庞大。第七次全国人口普查显示，</a:t>
            </a:r>
            <a:r>
              <a:rPr lang="en-US" altLang="zh-CN" sz="1600" dirty="0">
                <a:solidFill>
                  <a:schemeClr val="tx1">
                    <a:lumMod val="85000"/>
                    <a:lumOff val="15000"/>
                  </a:schemeClr>
                </a:solidFill>
                <a:latin typeface="+mn-ea"/>
                <a:cs typeface="+mn-ea"/>
              </a:rPr>
              <a:t>16</a:t>
            </a:r>
            <a:r>
              <a:rPr lang="zh-CN" altLang="en-US" sz="1600" dirty="0">
                <a:solidFill>
                  <a:schemeClr val="tx1">
                    <a:lumMod val="85000"/>
                    <a:lumOff val="15000"/>
                  </a:schemeClr>
                </a:solidFill>
                <a:latin typeface="+mn-ea"/>
                <a:cs typeface="+mn-ea"/>
              </a:rPr>
              <a:t>～</a:t>
            </a:r>
            <a:r>
              <a:rPr lang="en-US" altLang="zh-CN" sz="1600" dirty="0">
                <a:solidFill>
                  <a:schemeClr val="tx1">
                    <a:lumMod val="85000"/>
                    <a:lumOff val="15000"/>
                  </a:schemeClr>
                </a:solidFill>
                <a:latin typeface="+mn-ea"/>
                <a:cs typeface="+mn-ea"/>
              </a:rPr>
              <a:t>59</a:t>
            </a:r>
            <a:r>
              <a:rPr lang="zh-CN" altLang="en-US" sz="1600" dirty="0">
                <a:solidFill>
                  <a:schemeClr val="tx1">
                    <a:lumMod val="85000"/>
                    <a:lumOff val="15000"/>
                  </a:schemeClr>
                </a:solidFill>
                <a:latin typeface="+mn-ea"/>
                <a:cs typeface="+mn-ea"/>
              </a:rPr>
              <a:t>岁劳动年龄人口为</a:t>
            </a:r>
            <a:r>
              <a:rPr lang="en-US" altLang="zh-CN" sz="1600" dirty="0">
                <a:solidFill>
                  <a:schemeClr val="tx1">
                    <a:lumMod val="85000"/>
                    <a:lumOff val="15000"/>
                  </a:schemeClr>
                </a:solidFill>
                <a:latin typeface="+mn-ea"/>
                <a:cs typeface="+mn-ea"/>
              </a:rPr>
              <a:t>8.8</a:t>
            </a:r>
            <a:r>
              <a:rPr lang="zh-CN" altLang="en-US" sz="1600" dirty="0">
                <a:solidFill>
                  <a:schemeClr val="tx1">
                    <a:lumMod val="85000"/>
                    <a:lumOff val="15000"/>
                  </a:schemeClr>
                </a:solidFill>
                <a:latin typeface="+mn-ea"/>
                <a:cs typeface="+mn-ea"/>
              </a:rPr>
              <a:t>亿，预计在</a:t>
            </a:r>
            <a:r>
              <a:rPr lang="en-US" altLang="zh-CN" sz="1600" dirty="0">
                <a:solidFill>
                  <a:schemeClr val="tx1">
                    <a:lumMod val="85000"/>
                    <a:lumOff val="15000"/>
                  </a:schemeClr>
                </a:solidFill>
                <a:latin typeface="+mn-ea"/>
                <a:cs typeface="+mn-ea"/>
              </a:rPr>
              <a:t>2035</a:t>
            </a:r>
            <a:r>
              <a:rPr lang="zh-CN" altLang="en-US" sz="1600" dirty="0">
                <a:solidFill>
                  <a:schemeClr val="tx1">
                    <a:lumMod val="85000"/>
                    <a:lumOff val="15000"/>
                  </a:schemeClr>
                </a:solidFill>
                <a:latin typeface="+mn-ea"/>
                <a:cs typeface="+mn-ea"/>
              </a:rPr>
              <a:t>年之前都将保持在</a:t>
            </a:r>
            <a:r>
              <a:rPr lang="en-US" altLang="zh-CN" sz="1600" dirty="0">
                <a:solidFill>
                  <a:schemeClr val="tx1">
                    <a:lumMod val="85000"/>
                    <a:lumOff val="15000"/>
                  </a:schemeClr>
                </a:solidFill>
                <a:latin typeface="+mn-ea"/>
                <a:cs typeface="+mn-ea"/>
              </a:rPr>
              <a:t>8</a:t>
            </a:r>
            <a:r>
              <a:rPr lang="zh-CN" altLang="en-US" sz="1600" dirty="0">
                <a:solidFill>
                  <a:schemeClr val="tx1">
                    <a:lumMod val="85000"/>
                    <a:lumOff val="15000"/>
                  </a:schemeClr>
                </a:solidFill>
                <a:latin typeface="+mn-ea"/>
                <a:cs typeface="+mn-ea"/>
              </a:rPr>
              <a:t>亿以上，尽管人口老龄化和劳动年龄人口减少，但就业总人口仍将下降缓慢。</a:t>
            </a:r>
            <a:endParaRPr lang="zh-CN" altLang="en-US" sz="1600" dirty="0">
              <a:solidFill>
                <a:schemeClr val="tx1">
                  <a:lumMod val="85000"/>
                  <a:lumOff val="15000"/>
                </a:schemeClr>
              </a:solidFill>
              <a:latin typeface="+mn-ea"/>
              <a:cs typeface="+mn-ea"/>
            </a:endParaRPr>
          </a:p>
        </p:txBody>
      </p:sp>
      <p:sp>
        <p:nvSpPr>
          <p:cNvPr id="24" name="矩形 23"/>
          <p:cNvSpPr/>
          <p:nvPr>
            <p:custDataLst>
              <p:tags r:id="rId11"/>
            </p:custDataLst>
          </p:nvPr>
        </p:nvSpPr>
        <p:spPr>
          <a:xfrm>
            <a:off x="819316" y="1345961"/>
            <a:ext cx="3150191" cy="366228"/>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mn-ea"/>
                <a:cs typeface="+mn-ea"/>
              </a:rPr>
              <a:t>劳动力供需关系分析</a:t>
            </a:r>
            <a:endParaRPr lang="zh-CN" altLang="en-US" sz="2000" b="1" kern="0">
              <a:solidFill>
                <a:schemeClr val="accent1"/>
              </a:solidFill>
              <a:latin typeface="+mn-ea"/>
              <a:cs typeface="+mn-ea"/>
            </a:endParaRPr>
          </a:p>
        </p:txBody>
      </p:sp>
      <p:sp>
        <p:nvSpPr>
          <p:cNvPr id="25" name="矩形 24"/>
          <p:cNvSpPr/>
          <p:nvPr>
            <p:custDataLst>
              <p:tags r:id="rId12"/>
            </p:custDataLst>
          </p:nvPr>
        </p:nvSpPr>
        <p:spPr>
          <a:xfrm>
            <a:off x="550545" y="4597400"/>
            <a:ext cx="3418840" cy="1742440"/>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机器人与人工智能的广泛应用正在全面影响劳动市场，岗位结构与技能需求正在经历根本性的改变。就业趋向服务化的情况仍在加剧，非传统就业形式变得越来越普遍，用工模式和劳动关系面临重大调整。</a:t>
            </a:r>
            <a:endParaRPr lang="zh-CN" altLang="en-US" sz="1600" dirty="0">
              <a:solidFill>
                <a:schemeClr val="tx1">
                  <a:lumMod val="85000"/>
                  <a:lumOff val="15000"/>
                </a:schemeClr>
              </a:solidFill>
              <a:latin typeface="+mn-ea"/>
              <a:cs typeface="+mn-ea"/>
            </a:endParaRPr>
          </a:p>
        </p:txBody>
      </p:sp>
      <p:sp>
        <p:nvSpPr>
          <p:cNvPr id="26" name="矩形 25"/>
          <p:cNvSpPr/>
          <p:nvPr>
            <p:custDataLst>
              <p:tags r:id="rId13"/>
            </p:custDataLst>
          </p:nvPr>
        </p:nvSpPr>
        <p:spPr>
          <a:xfrm>
            <a:off x="819316" y="4140818"/>
            <a:ext cx="3150191" cy="366228"/>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3"/>
                </a:solidFill>
                <a:latin typeface="+mn-ea"/>
                <a:cs typeface="+mn-ea"/>
              </a:rPr>
              <a:t>技术进步与岗位结构变化</a:t>
            </a:r>
            <a:endParaRPr lang="zh-CN" altLang="en-US" sz="2000" b="1" kern="0">
              <a:solidFill>
                <a:schemeClr val="accent3"/>
              </a:solidFill>
              <a:latin typeface="+mn-ea"/>
              <a:cs typeface="+mn-ea"/>
            </a:endParaRPr>
          </a:p>
        </p:txBody>
      </p:sp>
      <p:pic>
        <p:nvPicPr>
          <p:cNvPr id="27" name="图片 4" descr="343439383331313b343532303032303bb8f6c8cbd0c5cfa2"/>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745893" y="2951840"/>
            <a:ext cx="386612" cy="386612"/>
          </a:xfrm>
          <a:prstGeom prst="rect">
            <a:avLst/>
          </a:prstGeom>
        </p:spPr>
      </p:pic>
      <p:pic>
        <p:nvPicPr>
          <p:cNvPr id="28" name="图片 11" descr="343439383331313b343532303032373bbfcdbba7b5b5b0b8"/>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742736" y="4597339"/>
            <a:ext cx="393772" cy="393772"/>
          </a:xfrm>
          <a:prstGeom prst="rect">
            <a:avLst/>
          </a:prstGeom>
        </p:spPr>
      </p:pic>
      <p:pic>
        <p:nvPicPr>
          <p:cNvPr id="29" name="图片 7" descr="343439383331313b343532303032333bc6f3d2b5bcf2bde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168588" y="4600497"/>
            <a:ext cx="386613" cy="386613"/>
          </a:xfrm>
          <a:prstGeom prst="rect">
            <a:avLst/>
          </a:prstGeom>
        </p:spPr>
      </p:pic>
      <p:pic>
        <p:nvPicPr>
          <p:cNvPr id="30" name="图片 3" descr="343439383331313b343532303031393bd2b5bca8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165430" y="2948683"/>
            <a:ext cx="393772" cy="393772"/>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868637" y="238760"/>
            <a:ext cx="10852237" cy="441964"/>
          </a:xfrm>
        </p:spPr>
        <p:txBody>
          <a:bodyPr>
            <a:noAutofit/>
          </a:bodyPr>
          <a:p>
            <a:r>
              <a:rPr lang="en-US" altLang="en-US">
                <a:solidFill>
                  <a:schemeClr val="accent1">
                    <a:lumMod val="50000"/>
                  </a:schemeClr>
                </a:solidFill>
              </a:rPr>
              <a:t>（二）大学毕业生人数持续增加</a:t>
            </a:r>
            <a:endParaRPr lang="en-US" altLang="en-US">
              <a:solidFill>
                <a:schemeClr val="accent1">
                  <a:lumMod val="50000"/>
                </a:schemeClr>
              </a:solidFill>
            </a:endParaRPr>
          </a:p>
        </p:txBody>
      </p:sp>
      <p:sp>
        <p:nvSpPr>
          <p:cNvPr id="41" name="矩形 40"/>
          <p:cNvSpPr/>
          <p:nvPr>
            <p:custDataLst>
              <p:tags r:id="rId2"/>
            </p:custDataLst>
          </p:nvPr>
        </p:nvSpPr>
        <p:spPr>
          <a:xfrm>
            <a:off x="1924050" y="835660"/>
            <a:ext cx="3910330" cy="2145030"/>
          </a:xfrm>
          <a:prstGeom prst="rect">
            <a:avLst/>
          </a:prstGeom>
          <a:solidFill>
            <a:schemeClr val="accent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lIns="396240" tIns="288290" rIns="396240" bIns="107950" rtlCol="0" anchor="ctr"/>
          <a:p>
            <a:pPr algn="just"/>
            <a:endParaRPr lang="zh-CN" altLang="en-US" sz="1300">
              <a:solidFill>
                <a:schemeClr val="tx1"/>
              </a:solidFill>
            </a:endParaRPr>
          </a:p>
        </p:txBody>
      </p:sp>
      <p:sp>
        <p:nvSpPr>
          <p:cNvPr id="44" name="矩形 43"/>
          <p:cNvSpPr/>
          <p:nvPr>
            <p:custDataLst>
              <p:tags r:id="rId3"/>
            </p:custDataLst>
          </p:nvPr>
        </p:nvSpPr>
        <p:spPr>
          <a:xfrm rot="5400000">
            <a:off x="3609975" y="-1389380"/>
            <a:ext cx="76200" cy="4436110"/>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5" name="矩形 44"/>
          <p:cNvSpPr/>
          <p:nvPr>
            <p:custDataLst>
              <p:tags r:id="rId4"/>
            </p:custDataLst>
          </p:nvPr>
        </p:nvSpPr>
        <p:spPr>
          <a:xfrm>
            <a:off x="1521778" y="961708"/>
            <a:ext cx="2857500" cy="383540"/>
          </a:xfrm>
          <a:prstGeom prst="rect">
            <a:avLst/>
          </a:prstGeom>
          <a:noFill/>
        </p:spPr>
        <p:txBody>
          <a:bodyPr wrap="square" lIns="0" tIns="0" rIns="0" bIns="0" rtlCol="0" anchor="b">
            <a:noAutofit/>
          </a:bodyPr>
          <a:p>
            <a:pPr lvl="0" algn="just">
              <a:buClrTx/>
              <a:buSzTx/>
              <a:buFontTx/>
            </a:pPr>
            <a:r>
              <a:rPr lang="zh-CN" altLang="en-US" b="1">
                <a:solidFill>
                  <a:schemeClr val="accent1"/>
                </a:solidFill>
                <a:latin typeface="+mn-ea"/>
                <a:cs typeface="+mn-ea"/>
                <a:sym typeface="+mn-ea"/>
              </a:rPr>
              <a:t>大学毕业生人数增长趋势</a:t>
            </a:r>
            <a:endParaRPr lang="zh-CN" altLang="en-US" b="1">
              <a:solidFill>
                <a:schemeClr val="accent1"/>
              </a:solidFill>
              <a:latin typeface="+mn-ea"/>
              <a:cs typeface="+mn-ea"/>
              <a:sym typeface="+mn-ea"/>
            </a:endParaRPr>
          </a:p>
        </p:txBody>
      </p:sp>
      <p:sp>
        <p:nvSpPr>
          <p:cNvPr id="46" name="矩形 45"/>
          <p:cNvSpPr/>
          <p:nvPr>
            <p:custDataLst>
              <p:tags r:id="rId5"/>
            </p:custDataLst>
          </p:nvPr>
        </p:nvSpPr>
        <p:spPr>
          <a:xfrm>
            <a:off x="1522730" y="1388110"/>
            <a:ext cx="4036060" cy="1367155"/>
          </a:xfrm>
          <a:prstGeom prst="rect">
            <a:avLst/>
          </a:prstGeom>
          <a:noFill/>
        </p:spPr>
        <p:txBody>
          <a:bodyPr wrap="square" lIns="0" tIns="0" rIns="0" bIns="0" rtlCol="0" anchor="t" anchorCtr="0">
            <a:noAutofit/>
          </a:bodyPr>
          <a:p>
            <a:pPr indent="0" algn="just" fontAlgn="auto">
              <a:lnSpc>
                <a:spcPct val="135000"/>
              </a:lnSpc>
              <a:spcBef>
                <a:spcPct val="0"/>
              </a:spcBef>
              <a:spcAft>
                <a:spcPct val="0"/>
              </a:spcAft>
            </a:pPr>
            <a:r>
              <a:rPr lang="en-US" altLang="en-US" sz="1600">
                <a:ln>
                  <a:noFill/>
                  <a:prstDash val="sysDot"/>
                </a:ln>
                <a:solidFill>
                  <a:schemeClr val="tx1">
                    <a:lumMod val="85000"/>
                    <a:lumOff val="15000"/>
                  </a:schemeClr>
                </a:solidFill>
                <a:latin typeface="+mn-ea"/>
                <a:cs typeface="+mn-ea"/>
                <a:sym typeface="+mn-ea"/>
              </a:rPr>
              <a:t>2024</a:t>
            </a:r>
            <a:r>
              <a:rPr lang="zh-CN" altLang="en-US" sz="1600">
                <a:ln>
                  <a:noFill/>
                  <a:prstDash val="sysDot"/>
                </a:ln>
                <a:solidFill>
                  <a:schemeClr val="tx1">
                    <a:lumMod val="85000"/>
                    <a:lumOff val="15000"/>
                  </a:schemeClr>
                </a:solidFill>
                <a:latin typeface="+mn-ea"/>
                <a:cs typeface="+mn-ea"/>
                <a:sym typeface="+mn-ea"/>
              </a:rPr>
              <a:t>年我国大学毕业生人数的快速增长加剧了大学生就业难的问题。</a:t>
            </a:r>
            <a:r>
              <a:rPr lang="en-US" altLang="zh-CN" sz="1600">
                <a:ln>
                  <a:noFill/>
                  <a:prstDash val="sysDot"/>
                </a:ln>
                <a:solidFill>
                  <a:schemeClr val="tx1">
                    <a:lumMod val="85000"/>
                    <a:lumOff val="15000"/>
                  </a:schemeClr>
                </a:solidFill>
                <a:latin typeface="+mn-ea"/>
                <a:cs typeface="+mn-ea"/>
                <a:sym typeface="+mn-ea"/>
              </a:rPr>
              <a:t>2020</a:t>
            </a:r>
            <a:r>
              <a:rPr lang="zh-CN" altLang="en-US" sz="1600">
                <a:ln>
                  <a:noFill/>
                  <a:prstDash val="sysDot"/>
                </a:ln>
                <a:solidFill>
                  <a:schemeClr val="tx1">
                    <a:lumMod val="85000"/>
                    <a:lumOff val="15000"/>
                  </a:schemeClr>
                </a:solidFill>
                <a:latin typeface="+mn-ea"/>
                <a:cs typeface="+mn-ea"/>
                <a:sym typeface="+mn-ea"/>
              </a:rPr>
              <a:t>年至</a:t>
            </a:r>
            <a:r>
              <a:rPr lang="en-US" altLang="zh-CN" sz="1600">
                <a:ln>
                  <a:noFill/>
                  <a:prstDash val="sysDot"/>
                </a:ln>
                <a:solidFill>
                  <a:schemeClr val="tx1">
                    <a:lumMod val="85000"/>
                    <a:lumOff val="15000"/>
                  </a:schemeClr>
                </a:solidFill>
                <a:latin typeface="+mn-ea"/>
                <a:cs typeface="+mn-ea"/>
                <a:sym typeface="+mn-ea"/>
              </a:rPr>
              <a:t>2024</a:t>
            </a:r>
            <a:r>
              <a:rPr lang="zh-CN" altLang="en-US" sz="1600">
                <a:ln>
                  <a:noFill/>
                  <a:prstDash val="sysDot"/>
                </a:ln>
                <a:solidFill>
                  <a:schemeClr val="tx1">
                    <a:lumMod val="85000"/>
                    <a:lumOff val="15000"/>
                  </a:schemeClr>
                </a:solidFill>
                <a:latin typeface="+mn-ea"/>
                <a:cs typeface="+mn-ea"/>
                <a:sym typeface="+mn-ea"/>
              </a:rPr>
              <a:t>年，普通本、专科及研究生的毕业人数从</a:t>
            </a:r>
            <a:r>
              <a:rPr lang="en-US" altLang="zh-CN" sz="1600">
                <a:ln>
                  <a:noFill/>
                  <a:prstDash val="sysDot"/>
                </a:ln>
                <a:solidFill>
                  <a:schemeClr val="tx1">
                    <a:lumMod val="85000"/>
                    <a:lumOff val="15000"/>
                  </a:schemeClr>
                </a:solidFill>
                <a:latin typeface="+mn-ea"/>
                <a:cs typeface="+mn-ea"/>
                <a:sym typeface="+mn-ea"/>
              </a:rPr>
              <a:t>874</a:t>
            </a:r>
            <a:r>
              <a:rPr lang="zh-CN" altLang="en-US" sz="1600">
                <a:ln>
                  <a:noFill/>
                  <a:prstDash val="sysDot"/>
                </a:ln>
                <a:solidFill>
                  <a:schemeClr val="tx1">
                    <a:lumMod val="85000"/>
                    <a:lumOff val="15000"/>
                  </a:schemeClr>
                </a:solidFill>
                <a:latin typeface="+mn-ea"/>
                <a:cs typeface="+mn-ea"/>
                <a:sym typeface="+mn-ea"/>
              </a:rPr>
              <a:t>万人增长至</a:t>
            </a:r>
            <a:r>
              <a:rPr lang="en-US" altLang="zh-CN" sz="1600">
                <a:ln>
                  <a:noFill/>
                  <a:prstDash val="sysDot"/>
                </a:ln>
                <a:solidFill>
                  <a:schemeClr val="tx1">
                    <a:lumMod val="85000"/>
                    <a:lumOff val="15000"/>
                  </a:schemeClr>
                </a:solidFill>
                <a:latin typeface="+mn-ea"/>
                <a:cs typeface="+mn-ea"/>
                <a:sym typeface="+mn-ea"/>
              </a:rPr>
              <a:t>1059.4</a:t>
            </a:r>
            <a:r>
              <a:rPr lang="zh-CN" altLang="en-US" sz="1600">
                <a:ln>
                  <a:noFill/>
                  <a:prstDash val="sysDot"/>
                </a:ln>
                <a:solidFill>
                  <a:schemeClr val="tx1">
                    <a:lumMod val="85000"/>
                    <a:lumOff val="15000"/>
                  </a:schemeClr>
                </a:solidFill>
                <a:latin typeface="+mn-ea"/>
                <a:cs typeface="+mn-ea"/>
                <a:sym typeface="+mn-ea"/>
              </a:rPr>
              <a:t>万人，显示出毕业生人数逐年递增的趋势。</a:t>
            </a:r>
            <a:endParaRPr lang="zh-CN" altLang="en-US" sz="1600">
              <a:ln>
                <a:noFill/>
                <a:prstDash val="sysDot"/>
              </a:ln>
              <a:solidFill>
                <a:schemeClr val="tx1">
                  <a:lumMod val="85000"/>
                  <a:lumOff val="15000"/>
                </a:schemeClr>
              </a:solidFill>
              <a:latin typeface="+mn-ea"/>
              <a:cs typeface="+mn-ea"/>
              <a:sym typeface="+mn-ea"/>
            </a:endParaRPr>
          </a:p>
        </p:txBody>
      </p:sp>
      <p:sp>
        <p:nvSpPr>
          <p:cNvPr id="4" name="矩形 3"/>
          <p:cNvSpPr/>
          <p:nvPr>
            <p:custDataLst>
              <p:tags r:id="rId6"/>
            </p:custDataLst>
          </p:nvPr>
        </p:nvSpPr>
        <p:spPr>
          <a:xfrm>
            <a:off x="1339850" y="3231515"/>
            <a:ext cx="4494530" cy="3100705"/>
          </a:xfrm>
          <a:prstGeom prst="rect">
            <a:avLst/>
          </a:prstGeom>
          <a:solidFill>
            <a:schemeClr val="accent2">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lIns="396240" tIns="288290" rIns="396240" bIns="107950" rtlCol="0" anchor="ctr"/>
          <a:p>
            <a:pPr algn="just"/>
            <a:endParaRPr lang="zh-CN" altLang="en-US" sz="1300">
              <a:solidFill>
                <a:schemeClr val="tx1"/>
              </a:solidFill>
            </a:endParaRPr>
          </a:p>
        </p:txBody>
      </p:sp>
      <p:sp>
        <p:nvSpPr>
          <p:cNvPr id="6" name="矩形 5"/>
          <p:cNvSpPr/>
          <p:nvPr>
            <p:custDataLst>
              <p:tags r:id="rId7"/>
            </p:custDataLst>
          </p:nvPr>
        </p:nvSpPr>
        <p:spPr>
          <a:xfrm rot="5400000">
            <a:off x="3593465" y="1055370"/>
            <a:ext cx="76200" cy="4404360"/>
          </a:xfrm>
          <a:prstGeom prst="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 name="矩形 6"/>
          <p:cNvSpPr/>
          <p:nvPr>
            <p:custDataLst>
              <p:tags r:id="rId8"/>
            </p:custDataLst>
          </p:nvPr>
        </p:nvSpPr>
        <p:spPr>
          <a:xfrm>
            <a:off x="1522730" y="3357880"/>
            <a:ext cx="3261360" cy="383540"/>
          </a:xfrm>
          <a:prstGeom prst="rect">
            <a:avLst/>
          </a:prstGeom>
          <a:noFill/>
        </p:spPr>
        <p:txBody>
          <a:bodyPr wrap="square" lIns="0" tIns="0" rIns="0" bIns="0" rtlCol="0" anchor="b">
            <a:noAutofit/>
          </a:bodyPr>
          <a:p>
            <a:pPr lvl="0" algn="just">
              <a:buClrTx/>
              <a:buSzTx/>
              <a:buFontTx/>
            </a:pPr>
            <a:r>
              <a:rPr lang="zh-CN" altLang="en-US" b="1">
                <a:solidFill>
                  <a:schemeClr val="accent2"/>
                </a:solidFill>
                <a:latin typeface="+mn-ea"/>
                <a:cs typeface="+mn-ea"/>
                <a:sym typeface="+mn-ea"/>
              </a:rPr>
              <a:t>地方政府与多部门协同促进就业</a:t>
            </a:r>
            <a:endParaRPr lang="zh-CN" altLang="en-US" b="1">
              <a:solidFill>
                <a:schemeClr val="accent2"/>
              </a:solidFill>
              <a:latin typeface="+mn-ea"/>
              <a:cs typeface="+mn-ea"/>
              <a:sym typeface="+mn-ea"/>
            </a:endParaRPr>
          </a:p>
        </p:txBody>
      </p:sp>
      <p:sp>
        <p:nvSpPr>
          <p:cNvPr id="8" name="矩形 7"/>
          <p:cNvSpPr/>
          <p:nvPr>
            <p:custDataLst>
              <p:tags r:id="rId9"/>
            </p:custDataLst>
          </p:nvPr>
        </p:nvSpPr>
        <p:spPr>
          <a:xfrm>
            <a:off x="1522095" y="3783965"/>
            <a:ext cx="4036695" cy="1367155"/>
          </a:xfrm>
          <a:prstGeom prst="rect">
            <a:avLst/>
          </a:prstGeom>
          <a:noFill/>
        </p:spPr>
        <p:txBody>
          <a:bodyPr wrap="square" lIns="0" tIns="0" rIns="0" bIns="0" rtlCol="0" anchor="t" anchorCtr="0">
            <a:noAutofit/>
          </a:bodyPr>
          <a:p>
            <a:pPr indent="0" algn="just" fontAlgn="auto">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地方政府和多部门协同发力，共同促进大学毕业生就业。北京、贵州、河南等地出台促就业相关政策，延续实施一次性扩岗补助政策，发挥政策性岗位促就业作用。同时，上海、山东、广东、江苏等地的团委、住建等部门推出“青年驿站”和“人才房”，为异地求职学生提供住宿支持。</a:t>
            </a:r>
            <a:endParaRPr lang="zh-CN" altLang="en-US" sz="1600">
              <a:ln>
                <a:noFill/>
                <a:prstDash val="sysDot"/>
              </a:ln>
              <a:solidFill>
                <a:schemeClr val="tx1">
                  <a:lumMod val="85000"/>
                  <a:lumOff val="15000"/>
                </a:schemeClr>
              </a:solidFill>
              <a:latin typeface="+mn-ea"/>
              <a:cs typeface="+mn-ea"/>
              <a:sym typeface="+mn-ea"/>
            </a:endParaRPr>
          </a:p>
        </p:txBody>
      </p:sp>
      <p:sp>
        <p:nvSpPr>
          <p:cNvPr id="23" name="矩形 22"/>
          <p:cNvSpPr/>
          <p:nvPr>
            <p:custDataLst>
              <p:tags r:id="rId10"/>
            </p:custDataLst>
          </p:nvPr>
        </p:nvSpPr>
        <p:spPr>
          <a:xfrm>
            <a:off x="6030595" y="836295"/>
            <a:ext cx="4312285" cy="2145030"/>
          </a:xfrm>
          <a:prstGeom prst="rect">
            <a:avLst/>
          </a:prstGeom>
          <a:solidFill>
            <a:schemeClr val="accent2">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lIns="396240" tIns="288290" rIns="396240" bIns="107950" rtlCol="0" anchor="ctr"/>
          <a:p>
            <a:pPr algn="just"/>
            <a:endParaRPr lang="zh-CN" altLang="en-US" sz="1300">
              <a:solidFill>
                <a:schemeClr val="tx1"/>
              </a:solidFill>
            </a:endParaRPr>
          </a:p>
        </p:txBody>
      </p:sp>
      <p:sp>
        <p:nvSpPr>
          <p:cNvPr id="24" name="矩形 23"/>
          <p:cNvSpPr/>
          <p:nvPr>
            <p:custDataLst>
              <p:tags r:id="rId11"/>
            </p:custDataLst>
          </p:nvPr>
        </p:nvSpPr>
        <p:spPr>
          <a:xfrm rot="5400000">
            <a:off x="8141335" y="-1288415"/>
            <a:ext cx="88900" cy="4311650"/>
          </a:xfrm>
          <a:prstGeom prst="rect">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5" name="矩形 24"/>
          <p:cNvSpPr/>
          <p:nvPr>
            <p:custDataLst>
              <p:tags r:id="rId12"/>
            </p:custDataLst>
          </p:nvPr>
        </p:nvSpPr>
        <p:spPr>
          <a:xfrm>
            <a:off x="6305868" y="962343"/>
            <a:ext cx="2857500" cy="383540"/>
          </a:xfrm>
          <a:prstGeom prst="rect">
            <a:avLst/>
          </a:prstGeom>
          <a:noFill/>
        </p:spPr>
        <p:txBody>
          <a:bodyPr wrap="square" lIns="0" tIns="0" rIns="0" bIns="0" rtlCol="0" anchor="b">
            <a:noAutofit/>
          </a:bodyPr>
          <a:p>
            <a:pPr lvl="0" algn="just">
              <a:buClrTx/>
              <a:buSzTx/>
              <a:buFontTx/>
            </a:pPr>
            <a:r>
              <a:rPr lang="zh-CN" altLang="en-US" b="1">
                <a:solidFill>
                  <a:schemeClr val="accent2"/>
                </a:solidFill>
                <a:latin typeface="+mn-ea"/>
                <a:cs typeface="+mn-ea"/>
                <a:sym typeface="+mn-ea"/>
              </a:rPr>
              <a:t>高校毕业生就业难问题分析</a:t>
            </a:r>
            <a:endParaRPr lang="zh-CN" altLang="en-US" b="1">
              <a:solidFill>
                <a:schemeClr val="accent2"/>
              </a:solidFill>
              <a:latin typeface="+mn-ea"/>
              <a:cs typeface="+mn-ea"/>
              <a:sym typeface="+mn-ea"/>
            </a:endParaRPr>
          </a:p>
        </p:txBody>
      </p:sp>
      <p:sp>
        <p:nvSpPr>
          <p:cNvPr id="26" name="矩形 25"/>
          <p:cNvSpPr/>
          <p:nvPr>
            <p:custDataLst>
              <p:tags r:id="rId13"/>
            </p:custDataLst>
          </p:nvPr>
        </p:nvSpPr>
        <p:spPr>
          <a:xfrm>
            <a:off x="6306185" y="1388745"/>
            <a:ext cx="4036695" cy="1367155"/>
          </a:xfrm>
          <a:prstGeom prst="rect">
            <a:avLst/>
          </a:prstGeom>
          <a:noFill/>
        </p:spPr>
        <p:txBody>
          <a:bodyPr wrap="square" lIns="0" tIns="0" rIns="0" bIns="0" rtlCol="0" anchor="t" anchorCtr="0">
            <a:noAutofit/>
          </a:bodyPr>
          <a:p>
            <a:pPr indent="0" algn="just" fontAlgn="auto">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随着大学毕业生人数的持续增加，如何保证大学毕业生的充分就业已成为事关经济发展与社会稳定的重大社会经济问题。</a:t>
            </a:r>
            <a:r>
              <a:rPr lang="en-US" altLang="zh-CN" sz="1600">
                <a:ln>
                  <a:noFill/>
                  <a:prstDash val="sysDot"/>
                </a:ln>
                <a:solidFill>
                  <a:schemeClr val="tx1">
                    <a:lumMod val="85000"/>
                    <a:lumOff val="15000"/>
                  </a:schemeClr>
                </a:solidFill>
                <a:latin typeface="+mn-ea"/>
                <a:cs typeface="+mn-ea"/>
                <a:sym typeface="+mn-ea"/>
              </a:rPr>
              <a:t>2025</a:t>
            </a:r>
            <a:r>
              <a:rPr lang="zh-CN" altLang="en-US" sz="1600">
                <a:ln>
                  <a:noFill/>
                  <a:prstDash val="sysDot"/>
                </a:ln>
                <a:solidFill>
                  <a:schemeClr val="tx1">
                    <a:lumMod val="85000"/>
                    <a:lumOff val="15000"/>
                  </a:schemeClr>
                </a:solidFill>
                <a:latin typeface="+mn-ea"/>
                <a:cs typeface="+mn-ea"/>
                <a:sym typeface="+mn-ea"/>
              </a:rPr>
              <a:t>届高校毕业生预计规模将达到</a:t>
            </a:r>
            <a:r>
              <a:rPr lang="en-US" altLang="zh-CN" sz="1600">
                <a:ln>
                  <a:noFill/>
                  <a:prstDash val="sysDot"/>
                </a:ln>
                <a:solidFill>
                  <a:schemeClr val="tx1">
                    <a:lumMod val="85000"/>
                    <a:lumOff val="15000"/>
                  </a:schemeClr>
                </a:solidFill>
                <a:latin typeface="+mn-ea"/>
                <a:cs typeface="+mn-ea"/>
                <a:sym typeface="+mn-ea"/>
              </a:rPr>
              <a:t>1222</a:t>
            </a:r>
            <a:r>
              <a:rPr lang="zh-CN" altLang="en-US" sz="1600">
                <a:ln>
                  <a:noFill/>
                  <a:prstDash val="sysDot"/>
                </a:ln>
                <a:solidFill>
                  <a:schemeClr val="tx1">
                    <a:lumMod val="85000"/>
                    <a:lumOff val="15000"/>
                  </a:schemeClr>
                </a:solidFill>
                <a:latin typeface="+mn-ea"/>
                <a:cs typeface="+mn-ea"/>
                <a:sym typeface="+mn-ea"/>
              </a:rPr>
              <a:t>万人，就业压力进一步加大。</a:t>
            </a:r>
            <a:endParaRPr lang="zh-CN" altLang="en-US" sz="1600">
              <a:ln>
                <a:noFill/>
                <a:prstDash val="sysDot"/>
              </a:ln>
              <a:solidFill>
                <a:schemeClr val="tx1">
                  <a:lumMod val="85000"/>
                  <a:lumOff val="15000"/>
                </a:schemeClr>
              </a:solidFill>
              <a:latin typeface="+mn-ea"/>
              <a:cs typeface="+mn-ea"/>
              <a:sym typeface="+mn-ea"/>
            </a:endParaRPr>
          </a:p>
        </p:txBody>
      </p:sp>
      <p:sp>
        <p:nvSpPr>
          <p:cNvPr id="27" name="矩形 26"/>
          <p:cNvSpPr/>
          <p:nvPr>
            <p:custDataLst>
              <p:tags r:id="rId14"/>
            </p:custDataLst>
          </p:nvPr>
        </p:nvSpPr>
        <p:spPr>
          <a:xfrm>
            <a:off x="6030595" y="3232150"/>
            <a:ext cx="4587875" cy="3033395"/>
          </a:xfrm>
          <a:prstGeom prst="rect">
            <a:avLst/>
          </a:prstGeom>
          <a:solidFill>
            <a:schemeClr val="accent1">
              <a:lumMod val="40000"/>
              <a:lumOff val="60000"/>
              <a:alpha val="1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lIns="396240" tIns="288290" rIns="396240" bIns="107950" rtlCol="0" anchor="ctr"/>
          <a:p>
            <a:pPr algn="just"/>
            <a:endParaRPr lang="zh-CN" altLang="en-US" sz="1300">
              <a:solidFill>
                <a:schemeClr val="tx1"/>
              </a:solidFill>
            </a:endParaRPr>
          </a:p>
        </p:txBody>
      </p:sp>
      <p:sp>
        <p:nvSpPr>
          <p:cNvPr id="28" name="矩形 27"/>
          <p:cNvSpPr/>
          <p:nvPr>
            <p:custDataLst>
              <p:tags r:id="rId15"/>
            </p:custDataLst>
          </p:nvPr>
        </p:nvSpPr>
        <p:spPr>
          <a:xfrm rot="5400000">
            <a:off x="8148955" y="1100455"/>
            <a:ext cx="76200" cy="4308475"/>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9" name="矩形 28"/>
          <p:cNvSpPr/>
          <p:nvPr>
            <p:custDataLst>
              <p:tags r:id="rId16"/>
            </p:custDataLst>
          </p:nvPr>
        </p:nvSpPr>
        <p:spPr>
          <a:xfrm>
            <a:off x="6177280" y="3358515"/>
            <a:ext cx="3261360" cy="383540"/>
          </a:xfrm>
          <a:prstGeom prst="rect">
            <a:avLst/>
          </a:prstGeom>
          <a:noFill/>
        </p:spPr>
        <p:txBody>
          <a:bodyPr wrap="square" lIns="0" tIns="0" rIns="0" bIns="0" rtlCol="0" anchor="b">
            <a:noAutofit/>
          </a:bodyPr>
          <a:p>
            <a:pPr lvl="0" algn="just">
              <a:buClrTx/>
              <a:buSzTx/>
              <a:buFontTx/>
            </a:pPr>
            <a:r>
              <a:rPr lang="zh-CN" altLang="en-US" b="1">
                <a:solidFill>
                  <a:schemeClr val="accent1"/>
                </a:solidFill>
                <a:latin typeface="+mn-ea"/>
                <a:cs typeface="+mn-ea"/>
                <a:sym typeface="+mn-ea"/>
              </a:rPr>
              <a:t>国家促进高校毕业生就业的措施</a:t>
            </a:r>
            <a:endParaRPr lang="zh-CN" altLang="en-US" b="1">
              <a:solidFill>
                <a:schemeClr val="accent1"/>
              </a:solidFill>
              <a:latin typeface="+mn-ea"/>
              <a:cs typeface="+mn-ea"/>
              <a:sym typeface="+mn-ea"/>
            </a:endParaRPr>
          </a:p>
        </p:txBody>
      </p:sp>
      <p:sp>
        <p:nvSpPr>
          <p:cNvPr id="30" name="矩形 29"/>
          <p:cNvSpPr/>
          <p:nvPr>
            <p:custDataLst>
              <p:tags r:id="rId17"/>
            </p:custDataLst>
          </p:nvPr>
        </p:nvSpPr>
        <p:spPr>
          <a:xfrm>
            <a:off x="6306185" y="3784600"/>
            <a:ext cx="4235450" cy="1367155"/>
          </a:xfrm>
          <a:prstGeom prst="rect">
            <a:avLst/>
          </a:prstGeom>
          <a:noFill/>
        </p:spPr>
        <p:txBody>
          <a:bodyPr wrap="square" lIns="0" tIns="0" rIns="0" bIns="0" rtlCol="0" anchor="t" anchorCtr="0">
            <a:noAutofit/>
          </a:bodyPr>
          <a:p>
            <a:pPr indent="0" algn="just" fontAlgn="auto">
              <a:lnSpc>
                <a:spcPct val="135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面对高校毕业生就业难的问题，国家采取了多项措施。从</a:t>
            </a:r>
            <a:r>
              <a:rPr lang="en-US" altLang="zh-CN" sz="1600">
                <a:ln>
                  <a:noFill/>
                  <a:prstDash val="sysDot"/>
                </a:ln>
                <a:solidFill>
                  <a:schemeClr val="tx1">
                    <a:lumMod val="85000"/>
                    <a:lumOff val="15000"/>
                  </a:schemeClr>
                </a:solidFill>
                <a:latin typeface="+mn-ea"/>
                <a:cs typeface="+mn-ea"/>
                <a:sym typeface="+mn-ea"/>
              </a:rPr>
              <a:t>2020</a:t>
            </a:r>
            <a:r>
              <a:rPr lang="zh-CN" altLang="en-US" sz="1600">
                <a:ln>
                  <a:noFill/>
                  <a:prstDash val="sysDot"/>
                </a:ln>
                <a:solidFill>
                  <a:schemeClr val="tx1">
                    <a:lumMod val="85000"/>
                    <a:lumOff val="15000"/>
                  </a:schemeClr>
                </a:solidFill>
                <a:latin typeface="+mn-ea"/>
                <a:cs typeface="+mn-ea"/>
                <a:sym typeface="+mn-ea"/>
              </a:rPr>
              <a:t>年</a:t>
            </a:r>
            <a:r>
              <a:rPr lang="en-US" altLang="zh-CN" sz="1600">
                <a:ln>
                  <a:noFill/>
                  <a:prstDash val="sysDot"/>
                </a:ln>
                <a:solidFill>
                  <a:schemeClr val="tx1">
                    <a:lumMod val="85000"/>
                    <a:lumOff val="15000"/>
                  </a:schemeClr>
                </a:solidFill>
                <a:latin typeface="+mn-ea"/>
                <a:cs typeface="+mn-ea"/>
                <a:sym typeface="+mn-ea"/>
              </a:rPr>
              <a:t>12</a:t>
            </a:r>
            <a:r>
              <a:rPr lang="zh-CN" altLang="en-US" sz="1600">
                <a:ln>
                  <a:noFill/>
                  <a:prstDash val="sysDot"/>
                </a:ln>
                <a:solidFill>
                  <a:schemeClr val="tx1">
                    <a:lumMod val="85000"/>
                    <a:lumOff val="15000"/>
                  </a:schemeClr>
                </a:solidFill>
                <a:latin typeface="+mn-ea"/>
                <a:cs typeface="+mn-ea"/>
                <a:sym typeface="+mn-ea"/>
              </a:rPr>
              <a:t>月至次年</a:t>
            </a:r>
            <a:r>
              <a:rPr lang="en-US" altLang="zh-CN" sz="1600">
                <a:ln>
                  <a:noFill/>
                  <a:prstDash val="sysDot"/>
                </a:ln>
                <a:solidFill>
                  <a:schemeClr val="tx1">
                    <a:lumMod val="85000"/>
                    <a:lumOff val="15000"/>
                  </a:schemeClr>
                </a:solidFill>
                <a:latin typeface="+mn-ea"/>
                <a:cs typeface="+mn-ea"/>
                <a:sym typeface="+mn-ea"/>
              </a:rPr>
              <a:t>1</a:t>
            </a:r>
            <a:r>
              <a:rPr lang="zh-CN" altLang="en-US" sz="1600">
                <a:ln>
                  <a:noFill/>
                  <a:prstDash val="sysDot"/>
                </a:ln>
                <a:solidFill>
                  <a:schemeClr val="tx1">
                    <a:lumMod val="85000"/>
                    <a:lumOff val="15000"/>
                  </a:schemeClr>
                </a:solidFill>
                <a:latin typeface="+mn-ea"/>
                <a:cs typeface="+mn-ea"/>
                <a:sym typeface="+mn-ea"/>
              </a:rPr>
              <a:t>月，国家大学生就业服务平台和各地高校举办多场专场招聘会，为毕业生提供就业岗位。同时，各地各部门打出政策措施“组合拳”，创新就业服务形式，全力促进高校毕业生高质量充分就业。</a:t>
            </a:r>
            <a:endParaRPr lang="zh-CN" altLang="en-US" sz="1600">
              <a:ln>
                <a:noFill/>
                <a:prstDash val="sysDot"/>
              </a:ln>
              <a:solidFill>
                <a:schemeClr val="tx1">
                  <a:lumMod val="85000"/>
                  <a:lumOff val="15000"/>
                </a:schemeClr>
              </a:solidFill>
              <a:latin typeface="+mn-ea"/>
              <a:cs typeface="+mn-ea"/>
              <a:sym typeface="+mn-ea"/>
            </a:endParaRPr>
          </a:p>
        </p:txBody>
      </p:sp>
    </p:spTree>
    <p:custDataLst>
      <p:tags r:id="rId18"/>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6152168" y="1805552"/>
            <a:ext cx="5343831" cy="416129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 name="标题 5"/>
          <p:cNvSpPr>
            <a:spLocks noGrp="1"/>
          </p:cNvSpPr>
          <p:nvPr>
            <p:ph type="title"/>
            <p:custDataLst>
              <p:tags r:id="rId2"/>
            </p:custDataLst>
          </p:nvPr>
        </p:nvSpPr>
        <p:spPr>
          <a:xfrm>
            <a:off x="696000" y="392965"/>
            <a:ext cx="10800000" cy="705600"/>
          </a:xfrm>
        </p:spPr>
        <p:txBody>
          <a:bodyPr lIns="0" tIns="0" rIns="0" bIns="0">
            <a:normAutofit/>
          </a:bodyPr>
          <a:lstStyle/>
          <a:p>
            <a:r>
              <a:rPr lang="zh-CN" altLang="en-US" sz="2800" dirty="0">
                <a:solidFill>
                  <a:schemeClr val="accent1">
                    <a:lumMod val="50000"/>
                  </a:schemeClr>
                </a:solidFill>
              </a:rPr>
              <a:t>（三）对大学生</a:t>
            </a:r>
            <a:r>
              <a:rPr lang="en-US" altLang="zh-CN" sz="2800" dirty="0">
                <a:solidFill>
                  <a:schemeClr val="accent1">
                    <a:lumMod val="50000"/>
                  </a:schemeClr>
                </a:solidFill>
              </a:rPr>
              <a:t> </a:t>
            </a:r>
            <a:r>
              <a:rPr lang="zh-CN" altLang="en-US" sz="2800" dirty="0">
                <a:solidFill>
                  <a:schemeClr val="accent1">
                    <a:lumMod val="50000"/>
                  </a:schemeClr>
                </a:solidFill>
              </a:rPr>
              <a:t>未就业分析</a:t>
            </a:r>
            <a:endParaRPr lang="zh-CN" altLang="en-US" sz="2800" dirty="0">
              <a:solidFill>
                <a:schemeClr val="accent1">
                  <a:lumMod val="50000"/>
                </a:schemeClr>
              </a:solidFill>
            </a:endParaRPr>
          </a:p>
        </p:txBody>
      </p:sp>
      <p:sp>
        <p:nvSpPr>
          <p:cNvPr id="2" name="矩形 1"/>
          <p:cNvSpPr/>
          <p:nvPr>
            <p:custDataLst>
              <p:tags r:id="rId3"/>
            </p:custDataLst>
          </p:nvPr>
        </p:nvSpPr>
        <p:spPr>
          <a:xfrm>
            <a:off x="6428105" y="1949450"/>
            <a:ext cx="4846955" cy="3900805"/>
          </a:xfrm>
          <a:prstGeom prst="rect">
            <a:avLst/>
          </a:prstGeom>
        </p:spPr>
        <p:txBody>
          <a:bodyPr wrap="square" lIns="0" tIns="0" rIns="0" bIns="0" anchor="ctr" anchorCtr="0">
            <a:noAutofit/>
          </a:bodyPr>
          <a:p>
            <a:pPr>
              <a:lnSpc>
                <a:spcPct val="150000"/>
              </a:lnSpc>
              <a:spcBef>
                <a:spcPct val="0"/>
              </a:spcBef>
              <a:spcAft>
                <a:spcPct val="0"/>
              </a:spcAft>
            </a:pPr>
            <a:r>
              <a:rPr lang="en-US" altLang="zh-CN" sz="1600" dirty="0">
                <a:ln>
                  <a:noFill/>
                  <a:prstDash val="sysDot"/>
                </a:ln>
                <a:solidFill>
                  <a:srgbClr val="FFFFFF"/>
                </a:solidFill>
                <a:latin typeface="+mn-ea"/>
                <a:cs typeface="+mn-ea"/>
              </a:rPr>
              <a:t>2024 </a:t>
            </a:r>
            <a:r>
              <a:rPr lang="zh-CN" altLang="en-US" sz="1600" dirty="0">
                <a:ln>
                  <a:noFill/>
                  <a:prstDash val="sysDot"/>
                </a:ln>
                <a:solidFill>
                  <a:srgbClr val="FFFFFF"/>
                </a:solidFill>
                <a:latin typeface="+mn-ea"/>
                <a:cs typeface="+mn-ea"/>
              </a:rPr>
              <a:t>年中国本科生就业报告显示，处于</a:t>
            </a:r>
            <a:r>
              <a:rPr lang="en-US" altLang="zh-CN" sz="1600" dirty="0">
                <a:ln>
                  <a:noFill/>
                  <a:prstDash val="sysDot"/>
                </a:ln>
                <a:solidFill>
                  <a:srgbClr val="FFFFFF"/>
                </a:solidFill>
                <a:latin typeface="+mn-ea"/>
                <a:cs typeface="+mn-ea"/>
              </a:rPr>
              <a:t>“</a:t>
            </a:r>
            <a:r>
              <a:rPr lang="zh-CN" altLang="en-US" sz="1600" dirty="0">
                <a:ln>
                  <a:noFill/>
                  <a:prstDash val="sysDot"/>
                </a:ln>
                <a:solidFill>
                  <a:srgbClr val="FFFFFF"/>
                </a:solidFill>
                <a:latin typeface="+mn-ea"/>
                <a:cs typeface="+mn-ea"/>
              </a:rPr>
              <a:t>未就业</a:t>
            </a:r>
            <a:r>
              <a:rPr lang="en-US" altLang="zh-CN" sz="1600" dirty="0">
                <a:ln>
                  <a:noFill/>
                  <a:prstDash val="sysDot"/>
                </a:ln>
                <a:solidFill>
                  <a:srgbClr val="FFFFFF"/>
                </a:solidFill>
                <a:latin typeface="+mn-ea"/>
                <a:cs typeface="+mn-ea"/>
              </a:rPr>
              <a:t>”</a:t>
            </a:r>
            <a:r>
              <a:rPr lang="zh-CN" altLang="en-US" sz="1600" dirty="0">
                <a:ln>
                  <a:noFill/>
                  <a:prstDash val="sysDot"/>
                </a:ln>
                <a:solidFill>
                  <a:srgbClr val="FFFFFF"/>
                </a:solidFill>
                <a:latin typeface="+mn-ea"/>
                <a:cs typeface="+mn-ea"/>
              </a:rPr>
              <a:t>状态的毕业生中有</a:t>
            </a:r>
            <a:r>
              <a:rPr lang="en-US" altLang="zh-CN" sz="1600" dirty="0">
                <a:ln>
                  <a:noFill/>
                  <a:prstDash val="sysDot"/>
                </a:ln>
                <a:solidFill>
                  <a:srgbClr val="FFFFFF"/>
                </a:solidFill>
                <a:latin typeface="+mn-ea"/>
                <a:cs typeface="+mn-ea"/>
              </a:rPr>
              <a:t> 7.4% </a:t>
            </a:r>
            <a:r>
              <a:rPr lang="zh-CN" altLang="en-US" sz="1600" dirty="0">
                <a:ln>
                  <a:noFill/>
                  <a:prstDash val="sysDot"/>
                </a:ln>
                <a:solidFill>
                  <a:srgbClr val="FFFFFF"/>
                </a:solidFill>
                <a:latin typeface="+mn-ea"/>
                <a:cs typeface="+mn-ea"/>
              </a:rPr>
              <a:t>选择</a:t>
            </a:r>
            <a:r>
              <a:rPr lang="en-US" altLang="zh-CN" sz="1600" dirty="0">
                <a:ln>
                  <a:noFill/>
                  <a:prstDash val="sysDot"/>
                </a:ln>
                <a:solidFill>
                  <a:srgbClr val="FFFFFF"/>
                </a:solidFill>
                <a:latin typeface="+mn-ea"/>
                <a:cs typeface="+mn-ea"/>
              </a:rPr>
              <a:t>“</a:t>
            </a:r>
            <a:r>
              <a:rPr lang="zh-CN" altLang="en-US" sz="1600" dirty="0">
                <a:ln>
                  <a:noFill/>
                  <a:prstDash val="sysDot"/>
                </a:ln>
                <a:solidFill>
                  <a:srgbClr val="FFFFFF"/>
                </a:solidFill>
                <a:latin typeface="+mn-ea"/>
                <a:cs typeface="+mn-ea"/>
              </a:rPr>
              <a:t>待就业</a:t>
            </a:r>
            <a:r>
              <a:rPr lang="en-US" altLang="zh-CN" sz="1600" dirty="0">
                <a:ln>
                  <a:noFill/>
                  <a:prstDash val="sysDot"/>
                </a:ln>
                <a:solidFill>
                  <a:srgbClr val="FFFFFF"/>
                </a:solidFill>
                <a:latin typeface="+mn-ea"/>
                <a:cs typeface="+mn-ea"/>
              </a:rPr>
              <a:t>”</a:t>
            </a:r>
            <a:r>
              <a:rPr lang="zh-CN" altLang="en-US" sz="1600" dirty="0">
                <a:ln>
                  <a:noFill/>
                  <a:prstDash val="sysDot"/>
                </a:ln>
                <a:solidFill>
                  <a:srgbClr val="FFFFFF"/>
                </a:solidFill>
                <a:latin typeface="+mn-ea"/>
                <a:cs typeface="+mn-ea"/>
              </a:rPr>
              <a:t>。</a:t>
            </a:r>
            <a:r>
              <a:rPr lang="en-US" altLang="zh-CN" sz="1600" dirty="0">
                <a:ln>
                  <a:noFill/>
                  <a:prstDash val="sysDot"/>
                </a:ln>
                <a:solidFill>
                  <a:srgbClr val="FFFFFF"/>
                </a:solidFill>
                <a:latin typeface="+mn-ea"/>
                <a:cs typeface="+mn-ea"/>
              </a:rPr>
              <a:t>2024 </a:t>
            </a:r>
            <a:r>
              <a:rPr lang="zh-CN" altLang="en-US" sz="1600" dirty="0">
                <a:ln>
                  <a:noFill/>
                  <a:prstDash val="sysDot"/>
                </a:ln>
                <a:solidFill>
                  <a:srgbClr val="FFFFFF"/>
                </a:solidFill>
                <a:latin typeface="+mn-ea"/>
                <a:cs typeface="+mn-ea"/>
              </a:rPr>
              <a:t>年中国本科生就业报告显示，应届毕业生在毕业半年后跟踪评价时既没有受雇工作，也没有自主创业、自由职业、入伍或升学的状态，视为未就业。这包括准备考研、还在找工作和其他暂不就业三种情况。</a:t>
            </a:r>
            <a:r>
              <a:rPr lang="en-US" altLang="zh-CN" sz="1600" dirty="0">
                <a:ln>
                  <a:noFill/>
                  <a:prstDash val="sysDot"/>
                </a:ln>
                <a:solidFill>
                  <a:srgbClr val="FFFFFF"/>
                </a:solidFill>
                <a:latin typeface="+mn-ea"/>
                <a:cs typeface="+mn-ea"/>
              </a:rPr>
              <a:t>2023 </a:t>
            </a:r>
            <a:r>
              <a:rPr lang="zh-CN" altLang="en-US" sz="1600" dirty="0">
                <a:ln>
                  <a:noFill/>
                  <a:prstDash val="sysDot"/>
                </a:ln>
                <a:solidFill>
                  <a:srgbClr val="FFFFFF"/>
                </a:solidFill>
                <a:latin typeface="+mn-ea"/>
                <a:cs typeface="+mn-ea"/>
              </a:rPr>
              <a:t>届毕业生待就业的比例（</a:t>
            </a:r>
            <a:r>
              <a:rPr lang="en-US" altLang="zh-CN" sz="1600" dirty="0">
                <a:ln>
                  <a:noFill/>
                  <a:prstDash val="sysDot"/>
                </a:ln>
                <a:solidFill>
                  <a:srgbClr val="FFFFFF"/>
                </a:solidFill>
                <a:latin typeface="+mn-ea"/>
                <a:cs typeface="+mn-ea"/>
              </a:rPr>
              <a:t>7.4%</a:t>
            </a:r>
            <a:r>
              <a:rPr lang="zh-CN" altLang="en-US" sz="1600" dirty="0">
                <a:ln>
                  <a:noFill/>
                  <a:prstDash val="sysDot"/>
                </a:ln>
                <a:solidFill>
                  <a:srgbClr val="FFFFFF"/>
                </a:solidFill>
                <a:latin typeface="+mn-ea"/>
                <a:cs typeface="+mn-ea"/>
              </a:rPr>
              <a:t>）相比</a:t>
            </a:r>
            <a:r>
              <a:rPr lang="en-US" altLang="zh-CN" sz="1600" dirty="0">
                <a:ln>
                  <a:noFill/>
                  <a:prstDash val="sysDot"/>
                </a:ln>
                <a:solidFill>
                  <a:srgbClr val="FFFFFF"/>
                </a:solidFill>
                <a:latin typeface="+mn-ea"/>
                <a:cs typeface="+mn-ea"/>
              </a:rPr>
              <a:t> 2022 </a:t>
            </a:r>
            <a:r>
              <a:rPr lang="zh-CN" altLang="en-US" sz="1600" dirty="0">
                <a:ln>
                  <a:noFill/>
                  <a:prstDash val="sysDot"/>
                </a:ln>
                <a:solidFill>
                  <a:srgbClr val="FFFFFF"/>
                </a:solidFill>
                <a:latin typeface="+mn-ea"/>
                <a:cs typeface="+mn-ea"/>
              </a:rPr>
              <a:t>届（</a:t>
            </a:r>
            <a:r>
              <a:rPr lang="en-US" altLang="zh-CN" sz="1600" dirty="0">
                <a:ln>
                  <a:noFill/>
                  <a:prstDash val="sysDot"/>
                </a:ln>
                <a:solidFill>
                  <a:srgbClr val="FFFFFF"/>
                </a:solidFill>
                <a:latin typeface="+mn-ea"/>
                <a:cs typeface="+mn-ea"/>
              </a:rPr>
              <a:t>6.9%</a:t>
            </a:r>
            <a:r>
              <a:rPr lang="zh-CN" altLang="en-US" sz="1600" dirty="0">
                <a:ln>
                  <a:noFill/>
                  <a:prstDash val="sysDot"/>
                </a:ln>
                <a:solidFill>
                  <a:srgbClr val="FFFFFF"/>
                </a:solidFill>
                <a:latin typeface="+mn-ea"/>
                <a:cs typeface="+mn-ea"/>
              </a:rPr>
              <a:t>）有所上升（图</a:t>
            </a:r>
            <a:r>
              <a:rPr lang="en-US" altLang="zh-CN" sz="1600" dirty="0">
                <a:ln>
                  <a:noFill/>
                  <a:prstDash val="sysDot"/>
                </a:ln>
                <a:solidFill>
                  <a:srgbClr val="FFFFFF"/>
                </a:solidFill>
                <a:latin typeface="+mn-ea"/>
                <a:cs typeface="+mn-ea"/>
              </a:rPr>
              <a:t> 6-1</a:t>
            </a:r>
            <a:r>
              <a:rPr lang="zh-CN" altLang="en-US" sz="1600" dirty="0">
                <a:ln>
                  <a:noFill/>
                  <a:prstDash val="sysDot"/>
                </a:ln>
                <a:solidFill>
                  <a:srgbClr val="FFFFFF"/>
                </a:solidFill>
                <a:latin typeface="+mn-ea"/>
                <a:cs typeface="+mn-ea"/>
              </a:rPr>
              <a:t>），其中除了正在找工作的群体外，准备公务员、事业单位公开招录考试的群体进一步扩大，反映了毕业生对稳定性和长期职业安全的偏好。</a:t>
            </a:r>
            <a:endParaRPr lang="zh-CN" altLang="en-US" sz="1600" dirty="0">
              <a:ln>
                <a:noFill/>
                <a:prstDash val="sysDot"/>
              </a:ln>
              <a:solidFill>
                <a:srgbClr val="FFFFFF"/>
              </a:solidFill>
              <a:latin typeface="+mn-ea"/>
              <a:cs typeface="+mn-ea"/>
            </a:endParaRPr>
          </a:p>
        </p:txBody>
      </p:sp>
      <p:pic>
        <p:nvPicPr>
          <p:cNvPr id="5" name="图片 4"/>
          <p:cNvPicPr>
            <a:picLocks noChangeAspect="1"/>
          </p:cNvPicPr>
          <p:nvPr/>
        </p:nvPicPr>
        <p:blipFill>
          <a:blip r:embed="rId4"/>
          <a:stretch>
            <a:fillRect/>
          </a:stretch>
        </p:blipFill>
        <p:spPr>
          <a:xfrm>
            <a:off x="397510" y="1949450"/>
            <a:ext cx="5358130" cy="3900805"/>
          </a:xfrm>
          <a:prstGeom prst="rect">
            <a:avLst/>
          </a:prstGeom>
        </p:spPr>
      </p:pic>
    </p:spTree>
    <p:custDataLst>
      <p:tags r:id="rId5"/>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902927" y="20955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（四）大学生就业预期缺乏理性</a:t>
            </a:r>
            <a:endParaRPr lang="zh-CN" altLang="en-US" sz="2800">
              <a:solidFill>
                <a:schemeClr val="accent1">
                  <a:lumMod val="50000"/>
                </a:schemeClr>
              </a:solidFill>
            </a:endParaRPr>
          </a:p>
        </p:txBody>
      </p:sp>
      <p:sp>
        <p:nvSpPr>
          <p:cNvPr id="7" name="椭圆 1"/>
          <p:cNvSpPr/>
          <p:nvPr>
            <p:custDataLst>
              <p:tags r:id="rId2"/>
            </p:custDataLst>
          </p:nvPr>
        </p:nvSpPr>
        <p:spPr>
          <a:xfrm rot="10800000">
            <a:off x="5872539" y="1739396"/>
            <a:ext cx="1877233" cy="1877233"/>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3"/>
          <p:cNvSpPr/>
          <p:nvPr>
            <p:custDataLst>
              <p:tags r:id="rId3"/>
            </p:custDataLst>
          </p:nvPr>
        </p:nvSpPr>
        <p:spPr>
          <a:xfrm rot="10800000">
            <a:off x="4295233" y="1739396"/>
            <a:ext cx="1877233" cy="1877233"/>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椭圆 2"/>
          <p:cNvSpPr/>
          <p:nvPr>
            <p:custDataLst>
              <p:tags r:id="rId4"/>
            </p:custDataLst>
          </p:nvPr>
        </p:nvSpPr>
        <p:spPr>
          <a:xfrm rot="10800000">
            <a:off x="5872539" y="3388052"/>
            <a:ext cx="1877233" cy="1877233"/>
          </a:xfrm>
          <a:prstGeom prst="ellipse">
            <a:avLst/>
          </a:prstGeom>
          <a:solidFill>
            <a:schemeClr val="accent4">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4" name="椭圆 4"/>
          <p:cNvSpPr/>
          <p:nvPr>
            <p:custDataLst>
              <p:tags r:id="rId5"/>
            </p:custDataLst>
          </p:nvPr>
        </p:nvSpPr>
        <p:spPr>
          <a:xfrm rot="10800000">
            <a:off x="4295233" y="3388052"/>
            <a:ext cx="1877233" cy="1877233"/>
          </a:xfrm>
          <a:prstGeom prst="ellipse">
            <a:avLst/>
          </a:prstGeom>
          <a:solidFill>
            <a:schemeClr val="accent3">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5" name="矩形 6"/>
          <p:cNvSpPr/>
          <p:nvPr>
            <p:custDataLst>
              <p:tags r:id="rId6"/>
            </p:custDataLst>
          </p:nvPr>
        </p:nvSpPr>
        <p:spPr>
          <a:xfrm>
            <a:off x="8092637" y="1587853"/>
            <a:ext cx="3150191" cy="1742739"/>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初入职场的大学生往往怀有较高的自我评价，认为凭借高学历应获得高薪酬，但这种心态实际上不可取，因为薪资增长与工作年限和能力增强相关。</a:t>
            </a:r>
            <a:endParaRPr lang="zh-CN" altLang="en-US" sz="1600" dirty="0">
              <a:solidFill>
                <a:schemeClr val="tx1">
                  <a:lumMod val="85000"/>
                  <a:lumOff val="15000"/>
                </a:schemeClr>
              </a:solidFill>
              <a:latin typeface="+mn-ea"/>
              <a:cs typeface="+mn-ea"/>
            </a:endParaRPr>
          </a:p>
        </p:txBody>
      </p:sp>
      <p:sp>
        <p:nvSpPr>
          <p:cNvPr id="19" name="矩形 11"/>
          <p:cNvSpPr/>
          <p:nvPr>
            <p:custDataLst>
              <p:tags r:id="rId7"/>
            </p:custDataLst>
          </p:nvPr>
        </p:nvSpPr>
        <p:spPr>
          <a:xfrm>
            <a:off x="8092637" y="1131331"/>
            <a:ext cx="3150191" cy="366228"/>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2"/>
                </a:solidFill>
                <a:latin typeface="+mn-ea"/>
                <a:cs typeface="+mn-ea"/>
              </a:rPr>
              <a:t>高学历不等于高薪酬</a:t>
            </a:r>
            <a:endParaRPr lang="zh-CN" altLang="en-US" sz="2000" b="1" kern="0">
              <a:solidFill>
                <a:schemeClr val="accent2"/>
              </a:solidFill>
              <a:latin typeface="+mn-ea"/>
              <a:cs typeface="+mn-ea"/>
            </a:endParaRPr>
          </a:p>
        </p:txBody>
      </p:sp>
      <p:sp>
        <p:nvSpPr>
          <p:cNvPr id="20" name="矩形 13"/>
          <p:cNvSpPr/>
          <p:nvPr>
            <p:custDataLst>
              <p:tags r:id="rId8"/>
            </p:custDataLst>
          </p:nvPr>
        </p:nvSpPr>
        <p:spPr>
          <a:xfrm>
            <a:off x="8092440" y="4130040"/>
            <a:ext cx="3289935" cy="1742440"/>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我国经济结构转型中，传统制造业和劳动密集型产业仍占主要地位，但工作环境和盈利水平不佳，对人才吸引力不强。第三产业快速发展，尤其是生活服务业和新一代信息技术产业，成为吸纳大学生就业的重要领域。</a:t>
            </a:r>
            <a:endParaRPr lang="zh-CN" altLang="en-US" sz="1600" dirty="0">
              <a:solidFill>
                <a:schemeClr val="tx1">
                  <a:lumMod val="85000"/>
                  <a:lumOff val="15000"/>
                </a:schemeClr>
              </a:solidFill>
              <a:latin typeface="+mn-ea"/>
              <a:cs typeface="+mn-ea"/>
              <a:sym typeface="+mn-ea"/>
            </a:endParaRPr>
          </a:p>
        </p:txBody>
      </p:sp>
      <p:sp>
        <p:nvSpPr>
          <p:cNvPr id="21" name="矩形 17"/>
          <p:cNvSpPr/>
          <p:nvPr>
            <p:custDataLst>
              <p:tags r:id="rId9"/>
            </p:custDataLst>
          </p:nvPr>
        </p:nvSpPr>
        <p:spPr>
          <a:xfrm>
            <a:off x="8092637" y="3673458"/>
            <a:ext cx="3150191" cy="366228"/>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4"/>
                </a:solidFill>
                <a:latin typeface="+mn-ea"/>
                <a:cs typeface="+mn-ea"/>
              </a:rPr>
              <a:t>产业结构与就业机会</a:t>
            </a:r>
            <a:endParaRPr lang="zh-CN" altLang="en-US" sz="2000" b="1" kern="0">
              <a:solidFill>
                <a:schemeClr val="accent4"/>
              </a:solidFill>
              <a:latin typeface="+mn-ea"/>
              <a:cs typeface="+mn-ea"/>
            </a:endParaRPr>
          </a:p>
        </p:txBody>
      </p:sp>
      <p:sp>
        <p:nvSpPr>
          <p:cNvPr id="22" name="矩形 22"/>
          <p:cNvSpPr/>
          <p:nvPr>
            <p:custDataLst>
              <p:tags r:id="rId10"/>
            </p:custDataLst>
          </p:nvPr>
        </p:nvSpPr>
        <p:spPr>
          <a:xfrm>
            <a:off x="691046" y="1587853"/>
            <a:ext cx="3150191" cy="1742739"/>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许多大学生对薪资的期望与市场实际水平存在较大差距，导致毕业生面临就业难题，初入职场的大学生往往因薪资要求过高而屡次碰壁，造成短期内难以就业。</a:t>
            </a:r>
            <a:endParaRPr lang="zh-CN" altLang="en-US" sz="1600" dirty="0">
              <a:solidFill>
                <a:schemeClr val="tx1">
                  <a:lumMod val="85000"/>
                  <a:lumOff val="15000"/>
                </a:schemeClr>
              </a:solidFill>
              <a:latin typeface="+mn-ea"/>
              <a:cs typeface="+mn-ea"/>
            </a:endParaRPr>
          </a:p>
        </p:txBody>
      </p:sp>
      <p:sp>
        <p:nvSpPr>
          <p:cNvPr id="24" name="矩形 23"/>
          <p:cNvSpPr/>
          <p:nvPr>
            <p:custDataLst>
              <p:tags r:id="rId11"/>
            </p:custDataLst>
          </p:nvPr>
        </p:nvSpPr>
        <p:spPr>
          <a:xfrm>
            <a:off x="691046" y="1131331"/>
            <a:ext cx="3150191" cy="366228"/>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mn-ea"/>
                <a:cs typeface="+mn-ea"/>
              </a:rPr>
              <a:t>理想与现实的薪资差距</a:t>
            </a:r>
            <a:endParaRPr lang="zh-CN" altLang="en-US" sz="2000" b="1" kern="0">
              <a:solidFill>
                <a:schemeClr val="accent1"/>
              </a:solidFill>
              <a:latin typeface="+mn-ea"/>
              <a:cs typeface="+mn-ea"/>
            </a:endParaRPr>
          </a:p>
        </p:txBody>
      </p:sp>
      <p:sp>
        <p:nvSpPr>
          <p:cNvPr id="25" name="矩形 24"/>
          <p:cNvSpPr/>
          <p:nvPr>
            <p:custDataLst>
              <p:tags r:id="rId12"/>
            </p:custDataLst>
          </p:nvPr>
        </p:nvSpPr>
        <p:spPr>
          <a:xfrm>
            <a:off x="691046" y="4129979"/>
            <a:ext cx="3150191" cy="1742739"/>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即使是名校毕业生也应避免自视过高，认识到现实的复杂性，调整薪资预期，避免“高不成、低不就”的现象，具备务实态度，客观评估现状，提升自我能力。</a:t>
            </a:r>
            <a:endParaRPr lang="zh-CN" altLang="en-US" sz="1600" dirty="0">
              <a:solidFill>
                <a:schemeClr val="tx1">
                  <a:lumMod val="85000"/>
                  <a:lumOff val="15000"/>
                </a:schemeClr>
              </a:solidFill>
              <a:latin typeface="+mn-ea"/>
              <a:cs typeface="+mn-ea"/>
            </a:endParaRPr>
          </a:p>
        </p:txBody>
      </p:sp>
      <p:sp>
        <p:nvSpPr>
          <p:cNvPr id="26" name="矩形 25"/>
          <p:cNvSpPr/>
          <p:nvPr>
            <p:custDataLst>
              <p:tags r:id="rId13"/>
            </p:custDataLst>
          </p:nvPr>
        </p:nvSpPr>
        <p:spPr>
          <a:xfrm>
            <a:off x="691046" y="3673458"/>
            <a:ext cx="3150191" cy="366228"/>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3"/>
                </a:solidFill>
                <a:latin typeface="+mn-ea"/>
                <a:cs typeface="+mn-ea"/>
              </a:rPr>
              <a:t>理性评估就业市场</a:t>
            </a:r>
            <a:endParaRPr lang="zh-CN" altLang="en-US" sz="2000" b="1" kern="0">
              <a:solidFill>
                <a:schemeClr val="accent3"/>
              </a:solidFill>
              <a:latin typeface="+mn-ea"/>
              <a:cs typeface="+mn-ea"/>
            </a:endParaRPr>
          </a:p>
        </p:txBody>
      </p:sp>
      <p:pic>
        <p:nvPicPr>
          <p:cNvPr id="27" name="图片 4" descr="343439383331313b343532303032303bb8f6c8cbd0c5cfa2"/>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617623" y="2484480"/>
            <a:ext cx="386612" cy="386612"/>
          </a:xfrm>
          <a:prstGeom prst="rect">
            <a:avLst/>
          </a:prstGeom>
        </p:spPr>
      </p:pic>
      <p:pic>
        <p:nvPicPr>
          <p:cNvPr id="28" name="图片 11" descr="343439383331313b343532303032373bbfcdbba7b5b5b0b8"/>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614466" y="4129979"/>
            <a:ext cx="393772" cy="393772"/>
          </a:xfrm>
          <a:prstGeom prst="rect">
            <a:avLst/>
          </a:prstGeom>
        </p:spPr>
      </p:pic>
      <p:pic>
        <p:nvPicPr>
          <p:cNvPr id="29" name="图片 7" descr="343439383331313b343532303032333bc6f3d2b5bcf2bde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040318" y="4133137"/>
            <a:ext cx="386613" cy="386613"/>
          </a:xfrm>
          <a:prstGeom prst="rect">
            <a:avLst/>
          </a:prstGeom>
        </p:spPr>
      </p:pic>
      <p:pic>
        <p:nvPicPr>
          <p:cNvPr id="30" name="图片 3" descr="343439383331313b343532303031393bd2b5bca8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037160" y="2481323"/>
            <a:ext cx="393772" cy="393772"/>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frame"/>
</p:tagLst>
</file>

<file path=ppt/tags/tag101.xml><?xml version="1.0" encoding="utf-8"?>
<p:tagLst xmlns:p="http://schemas.openxmlformats.org/presentationml/2006/main">
  <p:tag name="KSO_WM_SLIDE_BACKGROUND_TYPE" val="frame"/>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02063ca525e34578ba37b6ccced8241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5dde0c88fab4ac087f803ff4f1dacb6"/>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cef1c7e3b4dc4e55944356050eb0b4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71574c5051d403b803eef6b50fa48f8"/>
  <p:tag name="KSO_WM_SLIDE_BACKGROUND_TYPE" val="leftRight"/>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c875ba795ad2428580fa913a528a5f7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bf0c02248d499db51290c49d15e28b"/>
  <p:tag name="KSO_WM_SLIDE_BACKGROUND_TYPE" val="leftRight"/>
</p:tagLst>
</file>

<file path=ppt/tags/tag105.xml><?xml version="1.0" encoding="utf-8"?>
<p:tagLst xmlns:p="http://schemas.openxmlformats.org/presentationml/2006/main">
  <p:tag name="KSO_WM_SLIDE_BACKGROUND_TYPE" val="leftRight"/>
</p:tagLst>
</file>

<file path=ppt/tags/tag106.xml><?xml version="1.0" encoding="utf-8"?>
<p:tagLst xmlns:p="http://schemas.openxmlformats.org/presentationml/2006/main">
  <p:tag name="KSO_WM_SLIDE_BACKGROUND_TYPE" val="leftRight"/>
</p:tagLst>
</file>

<file path=ppt/tags/tag107.xml><?xml version="1.0" encoding="utf-8"?>
<p:tagLst xmlns:p="http://schemas.openxmlformats.org/presentationml/2006/main">
  <p:tag name="KSO_WM_SLIDE_BACKGROUND_TYPE" val="leftRight"/>
</p:tagLst>
</file>

<file path=ppt/tags/tag108.xml><?xml version="1.0" encoding="utf-8"?>
<p:tagLst xmlns:p="http://schemas.openxmlformats.org/presentationml/2006/main">
  <p:tag name="KSO_WM_SLIDE_BACKGROUND_TYPE" val="leftRight"/>
</p:tagLst>
</file>

<file path=ppt/tags/tag109.xml><?xml version="1.0" encoding="utf-8"?>
<p:tagLst xmlns:p="http://schemas.openxmlformats.org/presentationml/2006/main">
  <p:tag name="KSO_WM_SLIDE_BACKGROUND_TYPE" val="leftRight"/>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BACKGROUND_TYPE" val="leftRight"/>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0d1b9dc03b9b431f8e33f715be399c9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1b7cf027d749c78c4000be4157585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700cf6bcf6ce4cd2a31ff9107e70467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5dc73f522757485c90eec7fa2dbdf6bc"/>
  <p:tag name="KSO_WM_SLIDE_BACKGROUND_TYPE" val="topBotto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e1add1bf9c9b4dc9a3fc556ffc1a4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3b3e0fa8d6345b8a201c266117fac79"/>
  <p:tag name="KSO_WM_SLIDE_BACKGROUND_TYPE" val="topBottom"/>
</p:tagLst>
</file>

<file path=ppt/tags/tag114.xml><?xml version="1.0" encoding="utf-8"?>
<p:tagLst xmlns:p="http://schemas.openxmlformats.org/presentationml/2006/main">
  <p:tag name="KSO_WM_SLIDE_BACKGROUND_TYPE" val="topBottom"/>
</p:tagLst>
</file>

<file path=ppt/tags/tag115.xml><?xml version="1.0" encoding="utf-8"?>
<p:tagLst xmlns:p="http://schemas.openxmlformats.org/presentationml/2006/main">
  <p:tag name="KSO_WM_SLIDE_BACKGROUND_TYPE" val="topBottom"/>
</p:tagLst>
</file>

<file path=ppt/tags/tag116.xml><?xml version="1.0" encoding="utf-8"?>
<p:tagLst xmlns:p="http://schemas.openxmlformats.org/presentationml/2006/main">
  <p:tag name="KSO_WM_SLIDE_BACKGROUND_TYPE" val="topBottom"/>
</p:tagLst>
</file>

<file path=ppt/tags/tag117.xml><?xml version="1.0" encoding="utf-8"?>
<p:tagLst xmlns:p="http://schemas.openxmlformats.org/presentationml/2006/main">
  <p:tag name="KSO_WM_SLIDE_BACKGROUND_TYPE" val="topBottom"/>
</p:tagLst>
</file>

<file path=ppt/tags/tag118.xml><?xml version="1.0" encoding="utf-8"?>
<p:tagLst xmlns:p="http://schemas.openxmlformats.org/presentationml/2006/main">
  <p:tag name="KSO_WM_SLIDE_BACKGROUND_TYPE" val="topBottom"/>
</p:tagLst>
</file>

<file path=ppt/tags/tag119.xml><?xml version="1.0" encoding="utf-8"?>
<p:tagLst xmlns:p="http://schemas.openxmlformats.org/presentationml/2006/main">
  <p:tag name="KSO_WM_SLIDE_BACKGROUND_TYPE" val="topBotto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50f7fe47cfe64f40908ce167ad7086e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9d70528f3c54eeba60a85374ca56ce9"/>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f27c9e169e354c018c68a6df2bf5c6e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234098a5f294e499abc87fefb7797fc"/>
  <p:tag name="KSO_WM_SLIDE_BACKGROUND_TYPE" val="bottomTop"/>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b013f2798ab148dd9506e980bc55a51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ca781820cf2476e8e424c70281feae0"/>
  <p:tag name="KSO_WM_SLIDE_BACKGROUND_TYPE" val="bottomTop"/>
</p:tagLst>
</file>

<file path=ppt/tags/tag123.xml><?xml version="1.0" encoding="utf-8"?>
<p:tagLst xmlns:p="http://schemas.openxmlformats.org/presentationml/2006/main">
  <p:tag name="KSO_WM_SLIDE_BACKGROUND_TYPE" val="bottomTop"/>
</p:tagLst>
</file>

<file path=ppt/tags/tag124.xml><?xml version="1.0" encoding="utf-8"?>
<p:tagLst xmlns:p="http://schemas.openxmlformats.org/presentationml/2006/main">
  <p:tag name="KSO_WM_SLIDE_BACKGROUND_TYPE" val="bottomTop"/>
</p:tagLst>
</file>

<file path=ppt/tags/tag125.xml><?xml version="1.0" encoding="utf-8"?>
<p:tagLst xmlns:p="http://schemas.openxmlformats.org/presentationml/2006/main">
  <p:tag name="KSO_WM_SLIDE_BACKGROUND_TYPE" val="bottomTop"/>
</p:tagLst>
</file>

<file path=ppt/tags/tag126.xml><?xml version="1.0" encoding="utf-8"?>
<p:tagLst xmlns:p="http://schemas.openxmlformats.org/presentationml/2006/main">
  <p:tag name="KSO_WM_SLIDE_BACKGROUND_TYPE" val="bottomTop"/>
</p:tagLst>
</file>

<file path=ppt/tags/tag127.xml><?xml version="1.0" encoding="utf-8"?>
<p:tagLst xmlns:p="http://schemas.openxmlformats.org/presentationml/2006/main">
  <p:tag name="KSO_WM_SLIDE_BACKGROUND_TYPE" val="bottomTop"/>
</p:tagLst>
</file>

<file path=ppt/tags/tag128.xml><?xml version="1.0" encoding="utf-8"?>
<p:tagLst xmlns:p="http://schemas.openxmlformats.org/presentationml/2006/main">
  <p:tag name="KSO_WM_SLIDE_BACKGROUND_TYPE" val="bottomTop"/>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629d9ae124b742deb989a2a8254bcc1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7d61d5bcbfa49149204d26825e89b6b"/>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a80a4874763a4bb09a7af05466d06b1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e563ceda14485c942149d2459b7626"/>
  <p:tag name="KSO_WM_SLIDE_BACKGROUND_TYPE" val="navigation"/>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0c58a3a65b9843f5aafa5284d703517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ce42a2f98e4fd5b6669435baa91082"/>
  <p:tag name="KSO_WM_SLIDE_BACKGROUND_TYPE" val="navigation"/>
</p:tagLst>
</file>

<file path=ppt/tags/tag132.xml><?xml version="1.0" encoding="utf-8"?>
<p:tagLst xmlns:p="http://schemas.openxmlformats.org/presentationml/2006/main">
  <p:tag name="KSO_WM_SLIDE_BACKGROUND_TYPE" val="navigation"/>
</p:tagLst>
</file>

<file path=ppt/tags/tag133.xml><?xml version="1.0" encoding="utf-8"?>
<p:tagLst xmlns:p="http://schemas.openxmlformats.org/presentationml/2006/main">
  <p:tag name="KSO_WM_SLIDE_BACKGROUND_TYPE" val="navigation"/>
</p:tagLst>
</file>

<file path=ppt/tags/tag134.xml><?xml version="1.0" encoding="utf-8"?>
<p:tagLst xmlns:p="http://schemas.openxmlformats.org/presentationml/2006/main">
  <p:tag name="KSO_WM_SLIDE_BACKGROUND_TYPE" val="navigation"/>
</p:tagLst>
</file>

<file path=ppt/tags/tag135.xml><?xml version="1.0" encoding="utf-8"?>
<p:tagLst xmlns:p="http://schemas.openxmlformats.org/presentationml/2006/main">
  <p:tag name="KSO_WM_SLIDE_BACKGROUND_TYPE" val="navigation"/>
</p:tagLst>
</file>

<file path=ppt/tags/tag136.xml><?xml version="1.0" encoding="utf-8"?>
<p:tagLst xmlns:p="http://schemas.openxmlformats.org/presentationml/2006/main">
  <p:tag name="KSO_WM_SLIDE_BACKGROUND_TYPE" val="navigation"/>
</p:tagLst>
</file>

<file path=ppt/tags/tag137.xml><?xml version="1.0" encoding="utf-8"?>
<p:tagLst xmlns:p="http://schemas.openxmlformats.org/presentationml/2006/main">
  <p:tag name="KSO_WM_SLIDE_BACKGROUND_TYPE" val="navigation"/>
</p:tagLst>
</file>

<file path=ppt/tags/tag138.xml><?xml version="1.0" encoding="utf-8"?>
<p:tagLst xmlns:p="http://schemas.openxmlformats.org/presentationml/2006/main">
  <p:tag name="KSO_WM_SLIDE_BACKGROUND_TYPE" val="navigation"/>
</p:tagLst>
</file>

<file path=ppt/tags/tag139.xml><?xml version="1.0" encoding="utf-8"?>
<p:tagLst xmlns:p="http://schemas.openxmlformats.org/presentationml/2006/main">
  <p:tag name="KSO_WM_SLIDE_BACKGROUND_TYPE" val="navigation"/>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f527da6406444f2cb3850abd65fd765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7f6b944d06047999c53706ab08a98a6"/>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80a8916f2845472dba57c1eda50f85a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e9de2d8fa7348ffae84bfc85a4e25f4"/>
  <p:tag name="KSO_WM_SLIDE_BACKGROUND_TYPE" val="belt"/>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157ca6c832b94aa7a00aba88d9acbd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a702161aa98481ba6214c9a68c09bfa"/>
  <p:tag name="KSO_WM_SLIDE_BACKGROUND_TYPE" val="belt"/>
</p:tagLst>
</file>

<file path=ppt/tags/tag143.xml><?xml version="1.0" encoding="utf-8"?>
<p:tagLst xmlns:p="http://schemas.openxmlformats.org/presentationml/2006/main">
  <p:tag name="KSO_WM_SLIDE_BACKGROUND_TYPE" val="belt"/>
</p:tagLst>
</file>

<file path=ppt/tags/tag144.xml><?xml version="1.0" encoding="utf-8"?>
<p:tagLst xmlns:p="http://schemas.openxmlformats.org/presentationml/2006/main">
  <p:tag name="KSO_WM_SLIDE_BACKGROUND_TYPE" val="belt"/>
</p:tagLst>
</file>

<file path=ppt/tags/tag145.xml><?xml version="1.0" encoding="utf-8"?>
<p:tagLst xmlns:p="http://schemas.openxmlformats.org/presentationml/2006/main">
  <p:tag name="KSO_WM_SLIDE_BACKGROUND_TYPE" val="belt"/>
</p:tagLst>
</file>

<file path=ppt/tags/tag146.xml><?xml version="1.0" encoding="utf-8"?>
<p:tagLst xmlns:p="http://schemas.openxmlformats.org/presentationml/2006/main">
  <p:tag name="KSO_WM_SLIDE_BACKGROUND_TYPE" val="belt"/>
</p:tagLst>
</file>

<file path=ppt/tags/tag147.xml><?xml version="1.0" encoding="utf-8"?>
<p:tagLst xmlns:p="http://schemas.openxmlformats.org/presentationml/2006/main">
  <p:tag name="KSO_WM_SLIDE_BACKGROUND_TYPE" val="belt"/>
</p:tagLst>
</file>

<file path=ppt/tags/tag148.xml><?xml version="1.0" encoding="utf-8"?>
<p:tagLst xmlns:p="http://schemas.openxmlformats.org/presentationml/2006/main">
  <p:tag name="KSO_WM_TEMPLATE_CATEGORY" val="custom"/>
  <p:tag name="KSO_WM_TEMPLATE_INDEX" val="20205281"/>
</p:tagLst>
</file>

<file path=ppt/tags/tag149.xml><?xml version="1.0" encoding="utf-8"?>
<p:tagLst xmlns:p="http://schemas.openxmlformats.org/presentationml/2006/main">
  <p:tag name="KSO_WM_TEMPLATE_CATEGORY" val="custom"/>
  <p:tag name="KSO_WM_TEMPLATE_INDEX" val="2020528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AG_VERSION" val="1.0"/>
  <p:tag name="KSO_WM_TEMPLATE_CATEGORY" val="custom"/>
  <p:tag name="KSO_WM_TEMPLATE_INDEX" val="2020528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1*i*1"/>
  <p:tag name="KSO_WM_TEMPLATE_CATEGORY" val="custom"/>
  <p:tag name="KSO_WM_TEMPLATE_INDEX" val="20205281"/>
  <p:tag name="KSO_WM_UNIT_LAYERLEVEL" val="1"/>
  <p:tag name="KSO_WM_TAG_VERSION" val="1.0"/>
  <p:tag name="KSO_WM_BEAUTIFY_FLAG" val="#wm#"/>
  <p:tag name="KSO_WM_UNIT_BLOCK" val="0"/>
  <p:tag name="KSO_WM_UNIT_SM_LIMIT_TYPE" val="3"/>
  <p:tag name="KSO_WM_UNIT_DEC_AREA_ID" val="2e34b2b25d4e4a30bbded40fc7eebe5b"/>
  <p:tag name="KSO_WM_UNIT_DECORATE_INFO" val="{&quot;DecorateInfoH&quot;:{&quot;IsAbs&quot;:true},&quot;DecorateInfoW&quot;:{&quot;IsAbs&quot;:false},&quot;DecorateInfoX&quot;:{&quot;IsAbs&quot;:true,&quot;Pos&quot;:1},&quot;DecorateInfoY&quot;:{&quot;IsAbs&quot;:true,&quot;Pos&quot;:0},&quot;ReferentInfo&quot;:{&quot;Id&quot;:&quot;c980e97159444202a620411a5082c42f&quot;,&quot;X&quot;:{&quot;Pos&quot;:1},&quot;Y&quot;:{&quot;Pos&quot;:2}},&quot;whChangeMode&quot;:0}"/>
  <p:tag name="KSO_WM_CHIP_GROUPID" val="5f2a1e7645e1f15ec24fe43a"/>
  <p:tag name="KSO_WM_CHIP_XID" val="5f2a1e7645e1f15ec24fe43b"/>
  <p:tag name="KSO_WM_CHIP_FILLAREA_FILL_RULE" val="{&quot;fill_align&quot;:&quot;cm&quot;,&quot;fill_mode&quot;:&quot;adaptive&quot;,&quot;sacle_strategy&quot;:&quot;smart&quot;}"/>
  <p:tag name="KSO_WM_UNIT_DEC_SUPPORTCHANGEPIC" val="0"/>
  <p:tag name="KSO_WM_UNIT_DEC_CHANGEPICRESERVED" val="0"/>
  <p:tag name="KSO_WM_ASSEMBLE_CHIP_INDEX" val="e7f8d54b29ea4f68b5544b20392582ab"/>
  <p:tag name="KSO_WM_UNIT_LINE_FORE_SCHEMECOLOR_INDEX_BRIGHTNESS" val="0.25"/>
  <p:tag name="KSO_WM_UNIT_LINE_FORE_SCHEMECOLOR_INDEX" val="13"/>
  <p:tag name="KSO_WM_UNIT_LINE_FILL_TYPE"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家庭宠物养护手册"/>
  <p:tag name="KSO_WM_UNIT_BLOCK" val="0"/>
  <p:tag name="KSO_WM_UNIT_DEC_AREA_ID" val="4726afa3e65b4bf88819b5b759434b87"/>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15"/>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b*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c980e97159444202a620411a5082c42f"/>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35"/>
  <p:tag name="KSO_WM_UNIT_TEXT_FILL_FORE_SCHEMECOLOR_INDEX" val="13"/>
  <p:tag name="KSO_WM_UNIT_TEXT_FILL_TYPE" val="1"/>
</p:tagLst>
</file>

<file path=ppt/tags/tag154.xml><?xml version="1.0" encoding="utf-8"?>
<p:tagLst xmlns:p="http://schemas.openxmlformats.org/presentationml/2006/main">
  <p:tag name="KSO_WM_SLIDE_ID" val="custom20205281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5281"/>
  <p:tag name="KSO_WM_SLIDE_LAYOUT" val="a_b"/>
  <p:tag name="KSO_WM_SLIDE_LAYOUT_CNT" val="1_1"/>
  <p:tag name="KSO_WM_UNIT_SHOW_EDIT_AREA_INDICATION" val="1"/>
  <p:tag name="KSO_WM_TEMPLATE_THUMBS_INDEX" val="1、3、4、5、7、40"/>
  <p:tag name="KSO_WM_CHIP_INFOS" val="{&quot;layout_type&quot;:&quot;forleft&quot;,&quot;slide_type&quot;:[&quot;title&quot;],&quot;aspect_ratio&quot;:&quot;16:9&quot;}"/>
  <p:tag name="KSO_WM_CHIP_FILLPROP" val="[[{&quot;fill_id&quot;:&quot;d4089bcb58db42069348158c66880bc0&quot;,&quot;fill_align&quot;:&quot;cm&quot;,&quot;text_align&quot;:&quot;lm&quot;,&quot;text_direction&quot;:&quot;horizontal&quot;,&quot;chip_types&quot;:[&quot;text&quot;,&quot;header&quot;]}]]"/>
  <p:tag name="KSO_WM_CHIP_DECFILLPROP" val="[]"/>
  <p:tag name="KSO_WM_CHIP_XID" val="5ebe041a0ac41c4a0a52557b"/>
  <p:tag name="KSO_WM_CHIP_GROUPID" val="5ebf6661ddc3daf3fef3f760"/>
  <p:tag name="KSO_WM_SLIDE_LAYOUT_INFO" val="{&quot;id&quot;:&quot;2020-11-26T16:18:21&quot;,&quot;maxSize&quot;:{&quot;size1&quot;:62.85377762405961},&quot;minSize&quot;:{&quot;size1&quot;:51.45377762405962},&quot;normalSize&quot;:{&quot;size1&quot;:58.55377762405961},&quot;subLayout&quot;:[{&quot;id&quot;:&quot;2020-11-26T16:18:21&quot;,&quot;margin&quot;:{&quot;bottom&quot;:0.20331741869449615,&quot;left&quot;:3.386747360229492,&quot;right&quot;:17.074365615844727,&quot;top&quot;:5.821568489074707},&quot;type&quot;:0},{&quot;id&quot;:&quot;2020-11-26T16:18:21&quot;,&quot;margin&quot;:{&quot;bottom&quot;:5.821590900421143,&quot;left&quot;:3.386747360229492,&quot;right&quot;:17.074365615844727,&quot;top&quot;:0.2784408628940582},&quot;type&quot;:0}],&quot;type&quot;:0}"/>
  <p:tag name="KSO_WM_SLIDE_BK_DARK_LIGHT" val="2"/>
  <p:tag name="KSO_WM_SLIDE_BACKGROUND_TYPE" val="general"/>
  <p:tag name="KSO_WM_SLIDE_SUPPORT_FEATURE_TYPE" val="0"/>
  <p:tag name="KSO_WM_TEMPLATE_MASTER_THUMB_INDEX" val="13"/>
  <p:tag name="KSO_WM_CHIP_COLORING" val="1"/>
  <p:tag name="KSO_WM_TEMPLATE_ASSEMBLE_XID" val="5fbf64c69532eafaafd417e2"/>
  <p:tag name="KSO_WM_TEMPLATE_ASSEMBLE_GROUPID" val="5fbf1fd79532eafaafd2988c"/>
  <p:tag name="KSO_WM_SLIDE_SIZE" val="380*460"/>
  <p:tag name="KSO_WM_SLIDE_POSITION" val="60*39"/>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158.xml><?xml version="1.0" encoding="utf-8"?>
<p:tagLst xmlns:p="http://schemas.openxmlformats.org/presentationml/2006/main">
  <p:tag name="KSO_WM_TEMPLATE_THUMBS_INDEX" val="1、9"/>
  <p:tag name="KSO_WM_SLIDE_TYPE" val="sectionTitle"/>
  <p:tag name="KSO_WM_TEMPLATE_SUBCATEGORY" val="21"/>
  <p:tag name="KSO_WM_TEMPLATE_COLOR_TYPE" val="1"/>
  <p:tag name="KSO_WM_TAG_VERSION" val="1.0"/>
  <p:tag name="KSO_WM_SLIDE_SUBTYPE" val="pureTxt"/>
  <p:tag name="KSO_WM_SLIDE_ITEM_CNT" val="0"/>
  <p:tag name="KSO_WM_BEAUTIFY_FLAG" val="#wm#"/>
  <p:tag name="KSO_WM_TEMPLATE_INDEX" val="20205281"/>
  <p:tag name="KSO_WM_TEMPLATE_CATEGORY" val="custom"/>
  <p:tag name="KSO_WM_SLIDE_INDEX" val="7"/>
  <p:tag name="KSO_WM_SLIDE_ID" val="custom20205281_7"/>
  <p:tag name="KSO_WM_TEMPLATE_MASTER_TYPE" val="1"/>
  <p:tag name="KSO_WM_SLIDE_LAYOUT" val="a"/>
  <p:tag name="KSO_WM_SLIDE_LAYOUT_CNT" val="1"/>
  <p:tag name="KSO_WM_SLIDE_BACKGROUND_TYPE" val="general"/>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SUPPORT_FEATURE_TYPE" val="0"/>
  <p:tag name="KSO_WM_TEMPLATE_ASSEMBLE_XID" val="5fbf64c69532eafaafd417d9"/>
  <p:tag name="KSO_WM_TEMPLATE_ASSEMBLE_GROUPID" val="5fbf1fd79532eafaafd2988c"/>
</p:tagLst>
</file>

<file path=ppt/tags/tag159.xml><?xml version="1.0" encoding="utf-8"?>
<p:tagLst xmlns:p="http://schemas.openxmlformats.org/presentationml/2006/main">
  <p:tag name="KSO_WM_UNIT_COLOR_SCHEME_SHAPE_ID" val="20"/>
  <p:tag name="KSO_WM_UNIT_COLOR_SCHEME_PARENT_PAGE" val="0_4"/>
  <p:tag name="KSO_WM_UNIT_ISCONTENTSTITLE" val="1"/>
  <p:tag name="KSO_WM_UNIT_PRESET_TEXT" val="目录/CONTENTS"/>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05281_2*a*1"/>
  <p:tag name="KSO_WM_TEMPLATE_CATEGORY" val="custom"/>
  <p:tag name="KSO_WM_TEMPLATE_INDEX" val="20205281"/>
  <p:tag name="KSO_WM_UNIT_LAYERLEVEL" val="1"/>
  <p:tag name="KSO_WM_TAG_VERSION" val="1.0"/>
  <p:tag name="KSO_WM_BEAUTIFY_FLAG" val="#wm#"/>
  <p:tag name="KSO_WM_UNIT_ISNUMDGMTITLE" val="0"/>
  <p:tag name="KSO_WM_CHIP_GROUPID" val="5ec7aebb8193540dcf6eab75"/>
  <p:tag name="KSO_WM_CHIP_XID" val="5ec7aebb8193540dcf6eab76"/>
  <p:tag name="KSO_WM_UNIT_DEC_AREA_ID" val="c32be68700f04aa487d5ca09d884ce01"/>
  <p:tag name="KSO_WM_CHIP_FILLAREA_FILL_RULE" val="{&quot;fill_align&quot;:&quot;lm&quot;,&quot;fill_mode&quot;:&quot;adaptive&quot;,&quot;sacle_strategy&quot;:&quot;smart&quot;}"/>
  <p:tag name="KSO_WM_ASSEMBLE_CHIP_INDEX" val="f7072b4c264e48f2b58330ab86db2f75"/>
  <p:tag name="KSO_WM_UNIT_TEXT_FILL_FORE_SCHEMECOLOR_INDEX_BRIGHTNESS" val="0"/>
  <p:tag name="KSO_WM_UNIT_TEXT_FILL_FORE_SCHEMECOLOR_INDEX" val="5"/>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BEAUTIFY_FLAG" val="#wm#"/>
  <p:tag name="KSO_WM_TEMPLATE_CATEGORY" val="custom"/>
  <p:tag name="KSO_WM_TEMPLATE_INDEX" val="20205281"/>
  <p:tag name="KSO_WM_CHIP_INFOS" val="{&quot;layout_type&quot;:&quot;forright3&quot;,&quot;slide_type&quot;:[&quot;contents&quot;],&quot;aspect_ratio&quot;:&quot;16:9&quot;}"/>
  <p:tag name="KSO_WM_CHIP_XID" val="5ebe041a0ac41c4a0a525584"/>
  <p:tag name="KSO_WM_CHIP_FILLPROP" val="[[{&quot;fill_id&quot;:&quot;5bd8f18c25e24c05bb7579581f147ba3&quot;,&quot;fill_align&quot;:&quot;lm&quot;,&quot;text_align&quot;:&quot;lm&quot;,&quot;text_direction&quot;:&quot;horizontal&quot;,&quot;chip_types&quot;:[&quot;catalogtitle&quot;]},{&quot;fill_id&quot;:&quot;9570330f79eb4c549d68026aebbae7da&quot;,&quot;fill_align&quot;:&quot;lm&quot;,&quot;text_align&quot;:&quot;lm&quot;,&quot;text_direction&quot;:&quot;horizontal&quot;,&quot;chip_types&quot;:[&quot;diagram&quot;]}],[{&quot;fill_id&quot;:&quot;5bd8f18c25e24c05bb7579581f147ba3&quot;,&quot;fill_align&quot;:&quot;cm&quot;,&quot;text_align&quot;:&quot;cm&quot;,&quot;text_direction&quot;:&quot;horizontal&quot;,&quot;chip_types&quot;:[&quot;catalogtitle&quot;]},{&quot;fill_id&quot;:&quot;9570330f79eb4c549d68026aebbae7da&quot;,&quot;fill_align&quot;:&quot;lm&quot;,&quot;text_align&quot;:&quot;lm&quot;,&quot;text_direction&quot;:&quot;horizontal&quot;,&quot;chip_types&quot;:[&quot;diagram&quot;]}],[{&quot;fill_id&quot;:&quot;5bd8f18c25e24c05bb7579581f147ba3&quot;,&quot;fill_align&quot;:&quot;cm&quot;,&quot;text_align&quot;:&quot;cm&quot;,&quot;text_direction&quot;:&quot;horizontal&quot;,&quot;chip_types&quot;:[&quot;catalogtitle&quot;]},{&quot;fill_id&quot;:&quot;9570330f79eb4c549d68026aebbae7da&quot;,&quot;fill_align&quot;:&quot;cm&quot;,&quot;text_align&quot;:&quot;lm&quot;,&quot;text_direction&quot;:&quot;horizontal&quot;,&quot;chip_types&quot;:[&quot;diagram&quot;]}]]"/>
  <p:tag name="KSO_WM_CHIP_DECFILLPROP" val="[]"/>
  <p:tag name="KSO_WM_SLIDE_ID" val="custom20205281_2"/>
  <p:tag name="KSO_WM_TEMPLATE_SUBCATEGORY" val="21"/>
  <p:tag name="KSO_WM_TEMPLATE_MASTER_TYPE" val="1"/>
  <p:tag name="KSO_WM_TEMPLATE_COLOR_TYPE" val="1"/>
  <p:tag name="KSO_WM_SLIDE_ITEM_CNT" val="2"/>
  <p:tag name="KSO_WM_SLIDE_INDEX" val="2"/>
  <p:tag name="KSO_WM_TAG_VERSION" val="1.0"/>
  <p:tag name="KSO_WM_SLIDE_LAYOUT" val="a_l"/>
  <p:tag name="KSO_WM_SLIDE_LAYOUT_CNT" val="1_1"/>
  <p:tag name="KSO_WM_CHIP_GROUPID" val="5ebf6661ddc3daf3fef3f760"/>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5fbf64c69532eafaafd417fb"/>
  <p:tag name="KSO_WM_TEMPLATE_ASSEMBLE_GROUPID" val="5fbf1fd79532eafaafd2988c"/>
  <p:tag name="KSO_WM_SLIDE_SIZE" val="348*384"/>
  <p:tag name="KSO_WM_SLIDE_POSITION" val="546*36"/>
  <p:tag name="KSO_WM_SLIDE_RATIO" val="1.777778"/>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 name="KSO_WM_SLIDE_BACKGROUND_TYPE" val="general"/>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 name="KSO_WM_SLIDE_BACKGROUND_TYPE" val="general"/>
</p:tagLst>
</file>

<file path=ppt/tags/tag163.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164.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5.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8.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69.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1.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2.xml><?xml version="1.0" encoding="utf-8"?>
<p:tagLst xmlns:p="http://schemas.openxmlformats.org/presentationml/2006/main">
  <p:tag name="KSO_WM_UNIT_LINE_FORE_SCHEMECOLOR_INDEX_BRIGHTNESS" val="0"/>
  <p:tag name="KSO_WM_UNIT_LINE_FORE_SCHEMECOLOR_INDEX" val="7"/>
  <p:tag name="KSO_WM_UNIT_LINE_FILL_TYPE" val="2"/>
</p:tagLst>
</file>

<file path=ppt/tags/tag173.xml><?xml version="1.0" encoding="utf-8"?>
<p:tagLst xmlns:p="http://schemas.openxmlformats.org/presentationml/2006/main">
  <p:tag name="KSO_WM_UNIT_LINE_FORE_SCHEMECOLOR_INDEX_BRIGHTNESS" val="0"/>
  <p:tag name="KSO_WM_UNIT_LINE_FORE_SCHEMECOLOR_INDEX" val="5"/>
  <p:tag name="KSO_WM_UNIT_LINE_FILL_TYPE" val="2"/>
</p:tagLst>
</file>

<file path=ppt/tags/tag174.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175.xml><?xml version="1.0" encoding="utf-8"?>
<p:tagLst xmlns:p="http://schemas.openxmlformats.org/presentationml/2006/main">
  <p:tag name="KSO_WM_UNIT_TEXT_FILL_FORE_SCHEMECOLOR_INDEX_BRIGHTNESS" val="-0.25"/>
  <p:tag name="KSO_WM_UNIT_TEXT_FILL_FORE_SCHEMECOLOR_INDEX" val="8"/>
  <p:tag name="KSO_WM_UNIT_TEXT_FILL_TYPE" val="1"/>
</p:tagLst>
</file>

<file path=ppt/tags/tag176.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77.xml><?xml version="1.0" encoding="utf-8"?>
<p:tagLst xmlns:p="http://schemas.openxmlformats.org/presentationml/2006/main">
  <p:tag name="KSO_WM_BEAUTIFY_FLAG" val="#wm#"/>
  <p:tag name="KSO_WM_TEMPLATE_CATEGORY" val="custom"/>
  <p:tag name="KSO_WM_TEMPLATE_INDEX" val="20205081"/>
  <p:tag name="KSO_WM_SLIDE_BACKGROUND_TYPE" val="general"/>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181.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18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3*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93.23762707387215,&quot;left&quot;:43.35,&quot;top&quot;:105.98118110236221,&quot;width&quot;:894.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3*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93.23762707387215,&quot;left&quot;:43.35,&quot;top&quot;:105.98118110236221,&quot;width&quot;:894.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20233203_3*l_h_i*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93.23762707387215,&quot;left&quot;:43.35,&quot;top&quot;:105.98118110236221,&quot;width&quot;:894.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3*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93.23762707387215,&quot;left&quot;:43.35,&quot;top&quot;:105.98118110236221,&quot;width&quot;:894.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187.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3*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93.23762707387215,&quot;left&quot;:43.35,&quot;top&quot;:105.98118110236221,&quot;width&quot;:89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1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3*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93.23762707387215,&quot;left&quot;:43.35,&quot;top&quot;:105.98118110236221,&quot;width&quot;:89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4_1"/>
  <p:tag name="KSO_WM_UNIT_ID" val="diagram20233203_3*l_h_f*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93.23762707387215,&quot;left&quot;:43.35,&quot;top&quot;:105.98118110236221,&quot;width&quot;:89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40"/>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203_3*l_h_a*1_4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93.23762707387215,&quot;left&quot;:43.35,&quot;top&quot;:105.98118110236221,&quot;width&quot;:89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91.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3*l_h_f*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93.23762707387215,&quot;left&quot;:43.35,&quot;top&quot;:105.98118110236221,&quot;width&quot;:89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内容，文字是您思想的提炼，请言简意赅的阐述您的观点"/>
  <p:tag name="KSO_WM_UNIT_TEXT_FILL_FORE_SCHEMECOLOR_INDEX" val="1"/>
  <p:tag name="KSO_WM_UNIT_TEXT_FILL_TYPE" val="1"/>
  <p:tag name="KSO_WM_UNIT_USESOURCEFORMAT_APPLY" val="1"/>
</p:tagLst>
</file>

<file path=ppt/tags/tag1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3*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93.23762707387215,&quot;left&quot;:43.35,&quot;top&quot;:105.98118110236221,&quot;width&quot;:89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93.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3*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93.23762707387215,&quot;left&quot;:43.35,&quot;top&quot;:105.98118110236221,&quot;width&quot;:89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1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3*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93.23762707387215,&quot;left&quot;:43.35,&quot;top&quot;:105.98118110236221,&quot;width&quot;:89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95.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3*l_h_x*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93.23762707387215,&quot;left&quot;:43.35,&quot;top&quot;:105.98118110236221,&quot;width&quot;:894.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96.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4_1"/>
  <p:tag name="KSO_WM_UNIT_ID" val="diagram20233203_3*l_h_x*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93.23762707387215,&quot;left&quot;:43.35,&quot;top&quot;:105.98118110236221,&quot;width&quot;:894.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97.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3*l_h_x*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93.23762707387215,&quot;left&quot;:43.35,&quot;top&quot;:105.98118110236221,&quot;width&quot;:894.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98.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3*l_h_x*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93.23762707387215,&quot;left&quot;:43.35,&quot;top&quot;:105.98118110236221,&quot;width&quot;:894.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199.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TYPE" val="a"/>
  <p:tag name="KSO_WM_UNIT_INDEX" val="1"/>
  <p:tag name="KSO_WM_SLIDE_BACKGROUND_TYPE" val="general"/>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i*1_1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1"/>
  <p:tag name="KSO_WM_UNIT_FILL_FORE_SCHEMECOLOR_INDEX" val="5"/>
  <p:tag name="KSO_WM_UNIT_FILL_FORE_SCHEMECOLOR_INDEX_BRIGHTNESS" val="0.6"/>
  <p:tag name="KSO_WM_DIAGRAM_MAX_ITEMCNT" val="4"/>
  <p:tag name="KSO_WM_DIAGRAM_MIN_ITEMCNT" val="2"/>
  <p:tag name="KSO_WM_DIAGRAM_VIRTUALLY_FRAME" val="{&quot;height&quot;:436.35,&quot;left&quot;:84.4,&quot;top&quot;:62.25,&quot;width&quot;:751.7}"/>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i*1_1_2"/>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2"/>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436.35,&quot;left&quot;:84.4,&quot;top&quot;:62.25,&quot;width&quot;:751.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a*1_1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1_1"/>
  <p:tag name="KSO_WM_UNIT_PRESET_TEXT" val="单击此处添加项目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436.35,&quot;left&quot;:84.4,&quot;top&quot;:62.25,&quot;width&quot;:75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f*1_1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YPE" val="l_h_f"/>
  <p:tag name="KSO_WM_UNIT_INDEX" val="1_1_1"/>
  <p:tag name="KSO_WM_UNIT_PRESET_TEXT" val="单击此处添加文本，文字是您思想的提炼，为了最终演示发布的良好效果，请尽量简明扼要地阐述您的内容观点。根据需要可酌情增减文字，以便观者能够准确地理解您传达的思想。"/>
  <p:tag name="KSO_WM_UNIT_TEXT_FILL_FORE_SCHEMECOLOR_INDEX" val="1"/>
  <p:tag name="KSO_WM_UNIT_TEXT_FILL_TYPE" val="1"/>
  <p:tag name="KSO_WM_UNIT_TEXT_TYPE" val="1"/>
  <p:tag name="KSO_WM_DIAGRAM_MAX_ITEMCNT" val="4"/>
  <p:tag name="KSO_WM_DIAGRAM_MIN_ITEMCNT" val="2"/>
  <p:tag name="KSO_WM_DIAGRAM_VIRTUALLY_FRAME" val="{&quot;height&quot;:436.35,&quot;left&quot;:84.4,&quot;top&quot;:62.25,&quot;width&quot;:75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i*1_4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1"/>
  <p:tag name="KSO_WM_UNIT_FILL_FORE_SCHEMECOLOR_INDEX" val="5"/>
  <p:tag name="KSO_WM_UNIT_FILL_FORE_SCHEMECOLOR_INDEX_BRIGHTNESS" val="0.6"/>
  <p:tag name="KSO_WM_DIAGRAM_MAX_ITEMCNT" val="4"/>
  <p:tag name="KSO_WM_DIAGRAM_MIN_ITEMCNT" val="2"/>
  <p:tag name="KSO_WM_DIAGRAM_VIRTUALLY_FRAME" val="{&quot;height&quot;:436.35,&quot;left&quot;:84.4,&quot;top&quot;:62.25,&quot;width&quot;:751.7}"/>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i*1_4_2"/>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2"/>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436.35,&quot;left&quot;:84.4,&quot;top&quot;:62.25,&quot;width&quot;:751.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a*1_4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4_1"/>
  <p:tag name="KSO_WM_UNIT_PRESET_TEXT" val="单击此处添加项目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436.35,&quot;left&quot;:84.4,&quot;top&quot;:62.25,&quot;width&quot;:75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f*1_4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YPE" val="l_h_f"/>
  <p:tag name="KSO_WM_UNIT_INDEX" val="1_4_1"/>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MAX_ITEMCNT" val="4"/>
  <p:tag name="KSO_WM_DIAGRAM_MIN_ITEMCNT" val="2"/>
  <p:tag name="KSO_WM_DIAGRAM_VIRTUALLY_FRAME" val="{&quot;height&quot;:436.35,&quot;left&quot;:84.4,&quot;top&quot;:62.25,&quot;width&quot;:75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i*1_2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1"/>
  <p:tag name="KSO_WM_UNIT_FILL_FORE_SCHEMECOLOR_INDEX" val="5"/>
  <p:tag name="KSO_WM_UNIT_FILL_FORE_SCHEMECOLOR_INDEX_BRIGHTNESS" val="0.6"/>
  <p:tag name="KSO_WM_DIAGRAM_MAX_ITEMCNT" val="4"/>
  <p:tag name="KSO_WM_DIAGRAM_MIN_ITEMCNT" val="2"/>
  <p:tag name="KSO_WM_DIAGRAM_VIRTUALLY_FRAME" val="{&quot;height&quot;:436.35,&quot;left&quot;:84.4,&quot;top&quot;:62.25,&quot;width&quot;:751.7}"/>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i*1_2_2"/>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2"/>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436.35,&quot;left&quot;:84.4,&quot;top&quot;:62.25,&quot;width&quot;:751.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a*1_2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2_1"/>
  <p:tag name="KSO_WM_UNIT_PRESET_TEXT" val="单击此处添加项目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436.35,&quot;left&quot;:84.4,&quot;top&quot;:62.25,&quot;width&quot;:75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f*1_2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YPE" val="l_h_f"/>
  <p:tag name="KSO_WM_UNIT_INDEX" val="1_2_1"/>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MAX_ITEMCNT" val="4"/>
  <p:tag name="KSO_WM_DIAGRAM_MIN_ITEMCNT" val="2"/>
  <p:tag name="KSO_WM_DIAGRAM_VIRTUALLY_FRAME" val="{&quot;height&quot;:436.35,&quot;left&quot;:84.4,&quot;top&quot;:62.25,&quot;width&quot;:75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i*1_3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1"/>
  <p:tag name="KSO_WM_UNIT_FILL_FORE_SCHEMECOLOR_INDEX" val="5"/>
  <p:tag name="KSO_WM_UNIT_FILL_FORE_SCHEMECOLOR_INDEX_BRIGHTNESS" val="0.6"/>
  <p:tag name="KSO_WM_DIAGRAM_MAX_ITEMCNT" val="4"/>
  <p:tag name="KSO_WM_DIAGRAM_MIN_ITEMCNT" val="2"/>
  <p:tag name="KSO_WM_DIAGRAM_VIRTUALLY_FRAME" val="{&quot;height&quot;:436.35,&quot;left&quot;:84.4,&quot;top&quot;:62.25,&quot;width&quot;:751.7}"/>
  <p:tag name="KSO_WM_DIAGRAM_COLOR_MATCH_VALUE" val="{&quot;shape&quot;:{&quot;fill&quot;:{&quot;solid&quot;:{&quot;brightness&quot;:0.6000000238418579,&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i*1_3_2"/>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2"/>
  <p:tag name="KSO_WM_UNIT_FILL_TYPE" val="1"/>
  <p:tag name="KSO_WM_UNIT_FILL_FORE_SCHEMECOLOR_INDEX" val="5"/>
  <p:tag name="KSO_WM_UNIT_FILL_FORE_SCHEMECOLOR_INDEX_BRIGHTNESS" val="0"/>
  <p:tag name="KSO_WM_DIAGRAM_MAX_ITEMCNT" val="4"/>
  <p:tag name="KSO_WM_DIAGRAM_MIN_ITEMCNT" val="2"/>
  <p:tag name="KSO_WM_DIAGRAM_VIRTUALLY_FRAME" val="{&quot;height&quot;:436.35,&quot;left&quot;:84.4,&quot;top&quot;:62.25,&quot;width&quot;:751.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a*1_3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3_1"/>
  <p:tag name="KSO_WM_UNIT_PRESET_TEXT" val="单击此处添加项目标题"/>
  <p:tag name="KSO_WM_UNIT_TEXT_FILL_FORE_SCHEMECOLOR_INDEX" val="1"/>
  <p:tag name="KSO_WM_UNIT_TEXT_FILL_TYPE" val="1"/>
  <p:tag name="KSO_WM_UNIT_TEXT_TYPE" val="1"/>
  <p:tag name="KSO_WM_DIAGRAM_MAX_ITEMCNT" val="4"/>
  <p:tag name="KSO_WM_DIAGRAM_MIN_ITEMCNT" val="2"/>
  <p:tag name="KSO_WM_DIAGRAM_VIRTUALLY_FRAME" val="{&quot;height&quot;:436.35,&quot;left&quot;:84.4,&quot;top&quot;:62.25,&quot;width&quot;:75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5163_3*l_h_f*1_3_1"/>
  <p:tag name="KSO_WM_TEMPLATE_CATEGORY" val="diagram"/>
  <p:tag name="KSO_WM_TEMPLATE_INDEX" val="40495163"/>
  <p:tag name="KSO_WM_UNIT_LAYERLEVEL" val="1_1_1"/>
  <p:tag name="KSO_WM_TAG_VERSION" val="3.0"/>
  <p:tag name="KSO_WM_BEAUTIFY_FLAG" val="#wm#"/>
  <p:tag name="KSO_WM_DIAGRAM_VERSION" val="3"/>
  <p:tag name="KSO_WM_DIAGRAM_COLOR_TRICK" val="1"/>
  <p:tag name="KSO_WM_DIAGRAM_COLOR_TEXT_CAN_REMOVE" val="n"/>
  <p:tag name="KSO_WM_UNIT_SUBTYPE" val="a"/>
  <p:tag name="KSO_WM_UNIT_TEXT_LAYER_COUNT" val="1"/>
  <p:tag name="KSO_WM_UNIT_NOCLEAR" val="0"/>
  <p:tag name="KSO_WM_DIAGRAM_GROUP_CODE" val="l1-1"/>
  <p:tag name="KSO_WM_UNIT_TYPE" val="l_h_f"/>
  <p:tag name="KSO_WM_UNIT_INDEX" val="1_3_1"/>
  <p:tag name="KSO_WM_UNIT_PRESET_TEXT" val="单击此处添加文本，文字是您思想的提炼，为了最终演示发布的良好效果，请尽量简明扼要地阐述您的内容观点。根据需要可酌情增减文字，以便观者能够准确地理解您传达的思想。"/>
  <p:tag name="KSO_WM_UNIT_TEXT_FILL_FORE_SCHEMECOLOR_INDEX" val="1"/>
  <p:tag name="KSO_WM_UNIT_TEXT_FILL_TYPE" val="1"/>
  <p:tag name="KSO_WM_UNIT_TEXT_TYPE" val="1"/>
  <p:tag name="KSO_WM_DIAGRAM_MAX_ITEMCNT" val="4"/>
  <p:tag name="KSO_WM_DIAGRAM_MIN_ITEMCNT" val="2"/>
  <p:tag name="KSO_WM_DIAGRAM_VIRTUALLY_FRAME" val="{&quot;height&quot;:436.35,&quot;left&quot;:84.4,&quot;top&quot;:62.25,&quot;width&quot;:751.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217.xml><?xml version="1.0" encoding="utf-8"?>
<p:tagLst xmlns:p="http://schemas.openxmlformats.org/presentationml/2006/main">
  <p:tag name="KSO_WM_BEAUTIFY_FLAG" val="#wm#"/>
  <p:tag name="KSO_WM_TEMPLATE_CATEGORY" val="diagram"/>
  <p:tag name="KSO_WM_TEMPLATE_INDEX" val="20233203"/>
  <p:tag name="generateSigPptEx" val="1"/>
  <p:tag name="resource_record_key" val="{&quot;65&quot;:[20205281],&quot;70&quot;:[3426328]}"/>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172_1*i*1"/>
  <p:tag name="KSO_WM_TEMPLATE_CATEGORY" val="custom"/>
  <p:tag name="KSO_WM_TEMPLATE_INDEX" val="20233172"/>
  <p:tag name="KSO_WM_UNIT_LAYERLEVEL" val="1"/>
  <p:tag name="KSO_WM_TAG_VERSION" val="3.0"/>
  <p:tag name="KSO_WM_BEAUTIFY_FLAG" val="#wm#"/>
  <p:tag name="KSO_WM_UNIT_TYPE" val="i"/>
  <p:tag name="KSO_WM_UNIT_INDEX" val="1"/>
  <p:tag name="KSO_WM_UNIT_FILL_FORE_SCHEMECOLOR_INDEX" val="5"/>
  <p:tag name="KSO_WM_UNIT_FILL_TYPE" val="1"/>
  <p:tag name="KSO_WM_UNIT_TEXT_FILL_FORE_SCHEMECOLOR_INDEX" val="14"/>
  <p:tag name="KSO_WM_UNIT_TEXT_FILL_TYPE" val="1"/>
  <p:tag name="KSO_WM_UNIT_USESOURCEFORMAT_APPLY" val="0"/>
</p:tagLst>
</file>

<file path=ppt/tags/tag219.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UNIT_TYPE" val="a"/>
  <p:tag name="KSO_WM_UNIT_INDEX" val="1"/>
  <p:tag name="KSO_WM_UNIT_ID" val="custom20233172_1*a*1"/>
  <p:tag name="KSO_WM_TEMPLATE_CATEGORY" val="custom"/>
  <p:tag name="KSO_WM_TEMPLATE_INDEX" val="20233172"/>
  <p:tag name="KSO_WM_UNIT_LAYERLEVEL" val="1"/>
  <p:tag name="KSO_WM_TAG_VERSION" val="3.0"/>
  <p:tag name="KSO_WM_BEAUTIFY_FLAG" val="#wm#"/>
  <p:tag name="KSO_WM_DIAGRAM_GROUP_CODE" val="l1-1"/>
  <p:tag name="KSO_WM_UNIT_PRESET_TEXT" val="单击此处添加标题内容"/>
  <p:tag name="KSO_WM_UNIT_TEXT_TYPE" val="1"/>
  <p:tag name="KSO_WM_UNIT_TEXT_FILL_FORE_SCHEMECOLOR_INDEX" val="13"/>
  <p:tag name="KSO_WM_UNIT_TEXT_FILL_TYPE" val="1"/>
  <p:tag name="KSO_WM_UNIT_USESOURCEFORMAT_APPLY" val="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169_1*l_h_f*1_1_1"/>
  <p:tag name="KSO_WM_TEMPLATE_CATEGORY" val="diagram"/>
  <p:tag name="KSO_WM_TEMPLATE_INDEX" val="20233169"/>
  <p:tag name="KSO_WM_UNIT_LAYERLEVEL" val="1_1_1"/>
  <p:tag name="KSO_WM_TAG_VERSION" val="3.0"/>
  <p:tag name="KSO_WM_UNIT_VALUE" val="152"/>
  <p:tag name="KSO_WM_DIAGRAM_GROUP_CODE" val="l1-1"/>
  <p:tag name="KSO_WM_DIAGRAM_VERSION" val="3"/>
  <p:tag name="KSO_WM_DIAGRAM_COLOR_TRICK" val="1"/>
  <p:tag name="KSO_WM_DIAGRAM_COLOR_TEXT_CAN_REMOVE" val="n"/>
  <p:tag name="KSO_WM_DIAGRAM_MAX_ITEMCNT" val="1"/>
  <p:tag name="KSO_WM_DIAGRAM_MIN_ITEMCNT" val="1"/>
  <p:tag name="KSO_WM_DIAGRAM_VIRTUALLY_FRAME" val="{&quot;height&quot;:307.15,&quot;left&quot;:500.6,&quot;top&quot;:153.5,&quot;width&quot;:3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理解。"/>
  <p:tag name="KSO_WM_UNIT_LINE_FORE_SCHEMECOLOR_INDEX" val="-2"/>
  <p:tag name="KSO_WM_UNIT_USESOURCEFORMAT_APPLY" val="0"/>
</p:tagLst>
</file>

<file path=ppt/tags/tag221.xml><?xml version="1.0" encoding="utf-8"?>
<p:tagLst xmlns:p="http://schemas.openxmlformats.org/presentationml/2006/main">
  <p:tag name="KSO_WM_BEAUTIFY_FLAG" val="#wm#"/>
  <p:tag name="KSO_WM_TEMPLATE_CATEGORY" val="diagram"/>
  <p:tag name="KSO_WM_TEMPLATE_INDEX" val="20233203"/>
  <p:tag name="KSO_WM_SLIDE_ID" val="custom20233172_1"/>
  <p:tag name="KSO_WM_TEMPLATE_SUBCATEGORY" val="0"/>
  <p:tag name="KSO_WM_TEMPLATE_MASTER_TYPE" val="0"/>
  <p:tag name="KSO_WM_TEMPLATE_COLOR_TYPE" val="0"/>
  <p:tag name="KSO_WM_SLIDE_TYPE" val="text"/>
  <p:tag name="KSO_WM_SLIDE_SUBTYPE" val="picTxt"/>
  <p:tag name="KSO_WM_SLIDE_ITEM_CNT" val="1"/>
  <p:tag name="KSO_WM_SLIDE_INDEX" val="1"/>
  <p:tag name="KSO_WM_SLIDE_SIZE" val="309.123*231.508"/>
  <p:tag name="KSO_WM_SLIDE_POSITION" val="540.105*190.246"/>
  <p:tag name="KSO_WM_TAG_VERSION" val="3.0"/>
  <p:tag name="KSO_WM_SLIDE_LAYOUT" val="a_d_l"/>
  <p:tag name="KSO_WM_SLIDE_LAYOUT_CNT" val="1_1_1"/>
  <p:tag name="KSO_WM_DIAGRAM_GROUP_CODE" val="l1-1"/>
  <p:tag name="KSO_WM_SLIDE_DIAGTYPE" val="l"/>
</p:tagLst>
</file>

<file path=ppt/tags/tag22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3*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2.026614173228346,&quot;top&quot;:89.0811811023622,&quot;width&quot;:844.2233858267716}"/>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3*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2.026614173228346,&quot;top&quot;:89.0811811023622,&quot;width&quot;:844.2233858267716}"/>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20233203_3*l_h_i*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2.026614173228346,&quot;top&quot;:89.0811811023622,&quot;width&quot;:844.2233858267716}"/>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3*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2.026614173228346,&quot;top&quot;:89.0811811023622,&quot;width&quot;:844.2233858267716}"/>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227.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3*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52.026614173228346,&quot;top&quot;:89.0811811023622,&quot;width&quot;:844.22338582677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2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3*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2.026614173228346,&quot;top&quot;:89.0811811023622,&quot;width&quot;:844.22338582677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4_1"/>
  <p:tag name="KSO_WM_UNIT_ID" val="diagram20233203_3*l_h_f*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52.026614173228346,&quot;top&quot;:89.0811811023622,&quot;width&quot;:844.22338582677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40"/>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203_3*l_h_a*1_4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2.026614173228346,&quot;top&quot;:89.0811811023622,&quot;width&quot;:844.22338582677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31.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3*l_h_f*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52.026614173228346,&quot;top&quot;:89.0811811023622,&quot;width&quot;:844.22338582677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内容，文字是您思想的提炼，请言简意赅的阐述您的观点"/>
  <p:tag name="KSO_WM_UNIT_TEXT_FILL_FORE_SCHEMECOLOR_INDEX" val="1"/>
  <p:tag name="KSO_WM_UNIT_TEXT_FILL_TYPE" val="1"/>
  <p:tag name="KSO_WM_UNIT_USESOURCEFORMAT_APPLY" val="1"/>
</p:tagLst>
</file>

<file path=ppt/tags/tag2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3*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2.026614173228346,&quot;top&quot;:89.0811811023622,&quot;width&quot;:844.22338582677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33.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3*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52.026614173228346,&quot;top&quot;:89.0811811023622,&quot;width&quot;:844.22338582677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2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3*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2.026614173228346,&quot;top&quot;:89.0811811023622,&quot;width&quot;:844.22338582677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35.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3*l_h_x*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2.026614173228346,&quot;top&quot;:89.0811811023622,&quot;width&quot;:844.223385826771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36.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4_1"/>
  <p:tag name="KSO_WM_UNIT_ID" val="diagram20233203_3*l_h_x*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2.026614173228346,&quot;top&quot;:89.0811811023622,&quot;width&quot;:844.223385826771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37.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3*l_h_x*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2.026614173228346,&quot;top&quot;:89.0811811023622,&quot;width&quot;:844.223385826771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38.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3*l_h_x*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52.026614173228346,&quot;top&quot;:89.0811811023622,&quot;width&quot;:844.223385826771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39.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3.3,&quot;top&quot;:130.94653392088176,&quot;width&quot;:83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3.3,&quot;top&quot;:130.94653392088176,&quot;width&quot;:83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243.xml><?xml version="1.0" encoding="utf-8"?>
<p:tagLst xmlns:p="http://schemas.openxmlformats.org/presentationml/2006/main">
  <p:tag name="KSO_WM_DIAGRAM_VIRTUALLY_FRAME" val="{&quot;height&quot;:387.90047395313405,&quot;left&quot;:53.3,&quot;top&quot;:130.94653392088176,&quot;width&quot;:835.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244.xml><?xml version="1.0" encoding="utf-8"?>
<p:tagLst xmlns:p="http://schemas.openxmlformats.org/presentationml/2006/main">
  <p:tag name="KSO_WM_DIAGRAM_VIRTUALLY_FRAME" val="{&quot;height&quot;:387.90047395313405,&quot;left&quot;:53.3,&quot;top&quot;:130.94653392088176,&quot;width&quot;:835.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245.xml><?xml version="1.0" encoding="utf-8"?>
<p:tagLst xmlns:p="http://schemas.openxmlformats.org/presentationml/2006/main">
  <p:tag name="KSO_WM_DIAGRAM_VIRTUALLY_FRAME" val="{&quot;height&quot;:387.90047395313405,&quot;left&quot;:53.3,&quot;top&quot;:130.94653392088176,&quot;width&quot;:835.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64637825\&quot;,\&quot;product_name\&quot;:\&quot;\&quot;,\&quot;intention_code\&quot;:\&quot;\&quot;}&quot;}*gallery_gallery_ai_v2.1.5_ONLINE*ed1307927ab2088376246e415d957afe-slide-0"/>
  <p:tag name="KSO_WM_UNIT_LINE_FILL_TYPE" val="2"/>
  <p:tag name="KSO_WM_UNIT_USESOURCEFORMAT_APPLY" val="1"/>
</p:tagLst>
</file>

<file path=ppt/tags/tag246.xml><?xml version="1.0" encoding="utf-8"?>
<p:tagLst xmlns:p="http://schemas.openxmlformats.org/presentationml/2006/main">
  <p:tag name="KSO_WM_DIAGRAM_VIRTUALLY_FRAME" val="{&quot;height&quot;:387.90047395313405,&quot;left&quot;:53.3,&quot;top&quot;:130.94653392088176,&quot;width&quot;:835.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2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3.3,&quot;top&quot;:130.94653392088176,&quot;width&quot;:83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3.3,&quot;top&quot;:130.94653392088176,&quot;width&quot;:83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49.xml><?xml version="1.0" encoding="utf-8"?>
<p:tagLst xmlns:p="http://schemas.openxmlformats.org/presentationml/2006/main">
  <p:tag name="KSO_WM_DIAGRAM_VIRTUALLY_FRAME" val="{&quot;height&quot;:387.90047395313405,&quot;left&quot;:53.3,&quot;top&quot;:130.94653392088176,&quot;width&quot;:835.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155393911\&quot;,\&quot;product_name\&quot;:\&quot;\&quot;,\&quot;intention_code\&quot;:\&quot;\&quot;}&quot;}*gallery_gallery_ai_v2.1.5_ONLINE*ed1307927ab2088376246e415d957afe-slide-0"/>
  <p:tag name="KSO_WM_UNIT_LINE_FILL_TYPE" val="2"/>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DIAGRAM_VIRTUALLY_FRAME" val="{&quot;height&quot;:387.90047395313405,&quot;left&quot;:53.3,&quot;top&quot;:130.94653392088176,&quot;width&quot;:835.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2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3.3,&quot;top&quot;:130.94653392088176,&quot;width&quot;:83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3.3,&quot;top&quot;:130.94653392088176,&quot;width&quot;:83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253.xml><?xml version="1.0" encoding="utf-8"?>
<p:tagLst xmlns:p="http://schemas.openxmlformats.org/presentationml/2006/main">
  <p:tag name="KSO_WM_DIAGRAM_VIRTUALLY_FRAME" val="{&quot;height&quot;:387.90047395313405,&quot;left&quot;:53.3,&quot;top&quot;:130.94653392088176,&quot;width&quot;:835.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337207797\&quot;,\&quot;product_name\&quot;:\&quot;\&quot;,\&quot;intention_code\&quot;:\&quot;\&quot;}&quot;}*gallery_gallery_ai_v2.1.5_ONLINE*ed1307927ab2088376246e415d957afe-slide-0"/>
  <p:tag name="KSO_WM_UNIT_LINE_FILL_TYPE" val="2"/>
  <p:tag name="KSO_WM_UNIT_USESOURCEFORMAT_APPLY" val="1"/>
</p:tagLst>
</file>

<file path=ppt/tags/tag254.xml><?xml version="1.0" encoding="utf-8"?>
<p:tagLst xmlns:p="http://schemas.openxmlformats.org/presentationml/2006/main">
  <p:tag name="KSO_WM_DIAGRAM_VIRTUALLY_FRAME" val="{&quot;height&quot;:387.90047395313405,&quot;left&quot;:53.3,&quot;top&quot;:130.94653392088176,&quot;width&quot;:835.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2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3.3,&quot;top&quot;:130.94653392088176,&quot;width&quot;:83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3.3,&quot;top&quot;:130.94653392088176,&quot;width&quot;:83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57.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709_1*a*1"/>
  <p:tag name="KSO_WM_TEMPLATE_CATEGORY" val="custom"/>
  <p:tag name="KSO_WM_TEMPLATE_INDEX" val="20231709"/>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25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d*1"/>
  <p:tag name="KSO_WM_TEMPLATE_CATEGORY" val="custom"/>
  <p:tag name="KSO_WM_TEMPLATE_INDEX" val="20231709"/>
  <p:tag name="KSO_WM_UNIT_LAYERLEVEL" val="1"/>
  <p:tag name="KSO_WM_TAG_VERSION" val="3.0"/>
  <p:tag name="KSO_WM_UNIT_VALUE" val="1262*927"/>
  <p:tag name="KSO_WM_UNIT_TYPE" val="d"/>
  <p:tag name="KSO_WM_UNIT_INDEX" val="1"/>
  <p:tag name="KSO_WM_UNIT_USESOURCEFORMAT_APPLY" val="1"/>
  <p:tag name="KSO_WM_UNIT_LINE_FORE_SCHEMECOLOR_INDEX" val="1"/>
  <p:tag name="KSO_WM_UNIT_LINE_FILL_TYPE" val="2"/>
  <p:tag name="KSO_WM_UNIT_PICTURE_SUBTYPE" val="b"/>
  <p:tag name="MH_PIC_SOURCE_TYPE" val="generate_slide_ai*{&quot;ai_type&quot;:&quot;generate_single_page&quot;,&quot;id&quot;:&quot;{\&quot;id\&quot;:\&quot;VCG41N487100586\&quot;,\&quot;product_name\&quot;:\&quot;\&quot;,\&quot;intention_code\&quot;:\&quot;\&quot;}&quot;}*gallery_gallery_ai_v2.1.5_ONLINE*c16a64a7aaa45fad168749f7030ae3a7-slide-0"/>
  <p:tag name="KSO_WM_UNIT_FILL_FORE_SCHEMECOLOR_INDEX" val="5"/>
  <p:tag name="KSO_WM_UNI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ID" val="custom20231709_1*i*1"/>
  <p:tag name="KSO_WM_TEMPLATE_CATEGORY" val="custom"/>
  <p:tag name="KSO_WM_TEMPLATE_INDEX" val="20231709"/>
  <p:tag name="KSO_WM_UNIT_LAYERLEVEL" val="1"/>
  <p:tag name="KSO_WM_TAG_VERSION" val="3.0"/>
  <p:tag name="KSO_WM_UNIT_TYPE" val="i"/>
  <p:tag name="KSO_WM_UNIT_INDEX" val="1"/>
  <p:tag name="KSO_WM_UNIT_FILL_FORE_SCHEMECOLOR_INDEX" val="5"/>
  <p:tag name="KSO_WM_UNIT_TEXT_FILL_FORE_SCHEMECOLOR_INDEX" val="2"/>
  <p:tag name="KSO_WM_UNIT_TEXT_FILL_TYPE" val="1"/>
  <p:tag name="KSO_WM_UNIT_USESOURCEFORMAT_APPLY" val="1"/>
</p:tagLst>
</file>

<file path=ppt/tags/tag261.xml><?xml version="1.0" encoding="utf-8"?>
<p:tagLst xmlns:p="http://schemas.openxmlformats.org/presentationml/2006/main">
  <p:tag name="KSO_WM_DIAGRAM_VIRTUALLY_FRAME" val="{&quot;height&quot;:359.55,&quot;left&quot;:358.2999845056764,&quot;top&quot;:131.99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46_3*l_h_f*1_1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添加正文，文字是您思想的提炼，为了最终演示发布的良好效果。根据需要可酌情增减文字，以便观者准确理解信息。"/>
  <p:tag name="KSO_WM_UNIT_TEXT_FILL_FORE_SCHEMECOLOR_INDEX" val="1"/>
  <p:tag name="KSO_WM_UNIT_TEXT_FILL_TYPE" val="1"/>
  <p:tag name="KSO_WM_UNIT_USESOURCEFORMAT_APPLY" val="1"/>
</p:tagLst>
</file>

<file path=ppt/tags/tag262.xml><?xml version="1.0" encoding="utf-8"?>
<p:tagLst xmlns:p="http://schemas.openxmlformats.org/presentationml/2006/main">
  <p:tag name="KSO_WM_DIAGRAM_VIRTUALLY_FRAME" val="{&quot;height&quot;:359.55,&quot;left&quot;:358.2999845056764,&quot;top&quot;:131.99999999999997,&quot;width&quot;:553.2000309886474}"/>
  <p:tag name="KSO_WM_UNIT_HIGHLIGHT" val="0"/>
  <p:tag name="KSO_WM_UNIT_COMPATIBLE" val="0"/>
  <p:tag name="KSO_WM_UNIT_DIAGRAM_ISNUMVISUAL" val="0"/>
  <p:tag name="KSO_WM_UNIT_DIAGRAM_ISREFERUNIT" val="0"/>
  <p:tag name="KSO_WM_UNIT_TYPE" val="l_h_i"/>
  <p:tag name="KSO_WM_UNIT_INDEX" val="1_1_1"/>
  <p:tag name="KSO_WM_UNIT_ID" val="diagram20235646_3*l_h_i*1_1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263.xml><?xml version="1.0" encoding="utf-8"?>
<p:tagLst xmlns:p="http://schemas.openxmlformats.org/presentationml/2006/main">
  <p:tag name="KSO_WM_DIAGRAM_VIRTUALLY_FRAME" val="{&quot;height&quot;:359.55,&quot;left&quot;:358.2999845056764,&quot;top&quot;:131.99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46_3*l_h_a*1_1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264.xml><?xml version="1.0" encoding="utf-8"?>
<p:tagLst xmlns:p="http://schemas.openxmlformats.org/presentationml/2006/main">
  <p:tag name="KSO_WM_DIAGRAM_VIRTUALLY_FRAME" val="{&quot;height&quot;:359.55,&quot;left&quot;:358.2999845056764,&quot;top&quot;:131.99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46_3*l_h_f*1_4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在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265.xml><?xml version="1.0" encoding="utf-8"?>
<p:tagLst xmlns:p="http://schemas.openxmlformats.org/presentationml/2006/main">
  <p:tag name="KSO_WM_DIAGRAM_VIRTUALLY_FRAME" val="{&quot;height&quot;:359.55,&quot;left&quot;:358.2999845056764,&quot;top&quot;:131.99999999999997,&quot;width&quot;:553.2000309886474}"/>
  <p:tag name="KSO_WM_UNIT_HIGHLIGHT" val="0"/>
  <p:tag name="KSO_WM_UNIT_COMPATIBLE" val="0"/>
  <p:tag name="KSO_WM_UNIT_DIAGRAM_ISNUMVISUAL" val="0"/>
  <p:tag name="KSO_WM_UNIT_DIAGRAM_ISREFERUNIT" val="0"/>
  <p:tag name="KSO_WM_UNIT_TYPE" val="l_h_i"/>
  <p:tag name="KSO_WM_UNIT_INDEX" val="1_4_1"/>
  <p:tag name="KSO_WM_UNIT_ID" val="diagram20235646_3*l_h_i*1_4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266.xml><?xml version="1.0" encoding="utf-8"?>
<p:tagLst xmlns:p="http://schemas.openxmlformats.org/presentationml/2006/main">
  <p:tag name="KSO_WM_DIAGRAM_VIRTUALLY_FRAME" val="{&quot;height&quot;:359.55,&quot;left&quot;:358.2999845056764,&quot;top&quot;:131.99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46_3*l_h_a*1_4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267.xml><?xml version="1.0" encoding="utf-8"?>
<p:tagLst xmlns:p="http://schemas.openxmlformats.org/presentationml/2006/main">
  <p:tag name="KSO_WM_DIAGRAM_VIRTUALLY_FRAME" val="{&quot;height&quot;:359.55,&quot;left&quot;:358.2999845056764,&quot;top&quot;:131.99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46_3*l_h_f*1_3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此处添加正文，文字是您思想的提炼，为了最终演示发布的良好效果。根据需要可酌情增减文字，以便观者理解信息。"/>
  <p:tag name="KSO_WM_UNIT_TEXT_FILL_FORE_SCHEMECOLOR_INDEX" val="1"/>
  <p:tag name="KSO_WM_UNIT_TEXT_FILL_TYPE" val="1"/>
  <p:tag name="KSO_WM_UNIT_USESOURCEFORMAT_APPLY" val="1"/>
</p:tagLst>
</file>

<file path=ppt/tags/tag268.xml><?xml version="1.0" encoding="utf-8"?>
<p:tagLst xmlns:p="http://schemas.openxmlformats.org/presentationml/2006/main">
  <p:tag name="KSO_WM_DIAGRAM_VIRTUALLY_FRAME" val="{&quot;height&quot;:359.55,&quot;left&quot;:358.2999845056764,&quot;top&quot;:131.99999999999997,&quot;width&quot;:553.2000309886474}"/>
  <p:tag name="KSO_WM_UNIT_HIGHLIGHT" val="0"/>
  <p:tag name="KSO_WM_UNIT_COMPATIBLE" val="0"/>
  <p:tag name="KSO_WM_UNIT_DIAGRAM_ISNUMVISUAL" val="0"/>
  <p:tag name="KSO_WM_UNIT_DIAGRAM_ISREFERUNIT" val="0"/>
  <p:tag name="KSO_WM_UNIT_TYPE" val="l_h_i"/>
  <p:tag name="KSO_WM_UNIT_INDEX" val="1_3_1"/>
  <p:tag name="KSO_WM_UNIT_ID" val="diagram20235646_3*l_h_i*1_3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269.xml><?xml version="1.0" encoding="utf-8"?>
<p:tagLst xmlns:p="http://schemas.openxmlformats.org/presentationml/2006/main">
  <p:tag name="KSO_WM_DIAGRAM_VIRTUALLY_FRAME" val="{&quot;height&quot;:359.55,&quot;left&quot;:358.2999845056764,&quot;top&quot;:131.99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46_3*l_h_a*1_3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DIAGRAM_VIRTUALLY_FRAME" val="{&quot;height&quot;:359.55,&quot;left&quot;:358.2999845056764,&quot;top&quot;:131.99999999999997,&quot;width&quot;:553.2000309886474}"/>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46_3*l_h_f*1_2_1"/>
  <p:tag name="KSO_WM_TEMPLATE_CATEGORY" val="diagram"/>
  <p:tag name="KSO_WM_TEMPLATE_INDEX" val="20235646"/>
  <p:tag name="KSO_WM_UNIT_LAYERLEVEL" val="1_1_1"/>
  <p:tag name="KSO_WM_TAG_VERSION" val="3.0"/>
  <p:tag name="KSO_WM_UNIT_VALUE" val="120"/>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BEAUTIFY_FLAG" val="#wm#"/>
  <p:tag name="KSO_WM_UNIT_PRESET_TEXT" val="单击添加正文，文字是您思想的提炼，为了最终演示发布的良好效果。根据需要可增减文字，以便观者准确理解您所传达的信息。"/>
  <p:tag name="KSO_WM_UNIT_TEXT_FILL_FORE_SCHEMECOLOR_INDEX" val="1"/>
  <p:tag name="KSO_WM_UNIT_TEXT_FILL_TYPE" val="1"/>
  <p:tag name="KSO_WM_UNIT_USESOURCEFORMAT_APPLY" val="1"/>
</p:tagLst>
</file>

<file path=ppt/tags/tag271.xml><?xml version="1.0" encoding="utf-8"?>
<p:tagLst xmlns:p="http://schemas.openxmlformats.org/presentationml/2006/main">
  <p:tag name="KSO_WM_DIAGRAM_VIRTUALLY_FRAME" val="{&quot;height&quot;:359.55,&quot;left&quot;:358.2999845056764,&quot;top&quot;:131.99999999999997,&quot;width&quot;:553.2000309886474}"/>
  <p:tag name="KSO_WM_UNIT_HIGHLIGHT" val="0"/>
  <p:tag name="KSO_WM_UNIT_COMPATIBLE" val="0"/>
  <p:tag name="KSO_WM_UNIT_DIAGRAM_ISNUMVISUAL" val="0"/>
  <p:tag name="KSO_WM_UNIT_DIAGRAM_ISREFERUNIT" val="0"/>
  <p:tag name="KSO_WM_UNIT_TYPE" val="l_h_i"/>
  <p:tag name="KSO_WM_UNIT_INDEX" val="1_2_1"/>
  <p:tag name="KSO_WM_UNIT_ID" val="diagram20235646_3*l_h_i*1_2_1"/>
  <p:tag name="KSO_WM_TEMPLATE_CATEGORY" val="diagram"/>
  <p:tag name="KSO_WM_TEMPLATE_INDEX" val="20235646"/>
  <p:tag name="KSO_WM_UNIT_LAYERLEVEL" val="1_1_1"/>
  <p:tag name="KSO_WM_TAG_VERSION" val="3.0"/>
  <p:tag name="KSO_WM_DIAGRAM_MAX_ITEMCNT" val="6"/>
  <p:tag name="KSO_WM_DIAGRAM_MIN_ITEMCNT" val="2"/>
  <p:tag name="KSO_WM_DIAGRAM_COLOR_MATCH_VALUE" val="{&quot;shape&quot;:{&quot;fill&quot;:{&quot;gradient&quot;:[{&quot;brightness&quot;:0.4000000059604645,&quot;colorType&quot;:1,&quot;foreColorIndex&quot;:5,&quot;pos&quot;:0.9700000286102295,&quot;transparency&quot;:1},{&quot;brightness&quot;:0,&quot;colorType&quot;:1,&quot;foreColorIndex&quot;:5,&quot;pos&quot;:0,&quot;transparency&quot;:0.27000001072883606}],&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VERSION" val="3"/>
  <p:tag name="KSO_WM_DIAGRAM_COLOR_TRICK" val="1"/>
  <p:tag name="KSO_WM_DIAGRAM_COLOR_TEXT_CAN_REMOVE" val="n"/>
  <p:tag name="KSO_WM_BEAUTIFY_FLAG" val="#wm#"/>
  <p:tag name="KSO_WM_UNIT_FILL_TYPE" val="3"/>
  <p:tag name="KSO_WM_UNIT_TEXT_FILL_FORE_SCHEMECOLOR_INDEX" val="13"/>
  <p:tag name="KSO_WM_UNIT_TEXT_FILL_TYPE" val="1"/>
  <p:tag name="KSO_WM_UNIT_USESOURCEFORMAT_APPLY" val="1"/>
</p:tagLst>
</file>

<file path=ppt/tags/tag272.xml><?xml version="1.0" encoding="utf-8"?>
<p:tagLst xmlns:p="http://schemas.openxmlformats.org/presentationml/2006/main">
  <p:tag name="KSO_WM_DIAGRAM_VIRTUALLY_FRAME" val="{&quot;height&quot;:359.55,&quot;left&quot;:358.2999845056764,&quot;top&quot;:131.99999999999997,&quot;width&quot;:553.2000309886474}"/>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46_3*l_h_a*1_2_1"/>
  <p:tag name="KSO_WM_TEMPLATE_CATEGORY" val="diagram"/>
  <p:tag name="KSO_WM_TEMPLATE_INDEX" val="20235646"/>
  <p:tag name="KSO_WM_UNIT_LAYERLEVEL" val="1_1_1"/>
  <p:tag name="KSO_WM_TAG_VERSION" val="3.0"/>
  <p:tag name="KSO_WM_UNIT_VALUE" val="14"/>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DIAGRAM_GROUP_CODE" val="l1-1"/>
  <p:tag name="KSO_WM_DIAGRAM_VERSION" val="3"/>
  <p:tag name="KSO_WM_DIAGRAM_COLOR_TRICK" val="1"/>
  <p:tag name="KSO_WM_DIAGRAM_COLOR_TEXT_CAN_REMOVE" val="n"/>
  <p:tag name="KSO_WM_BEAUTIFY_FLAG" val="#wm#"/>
  <p:tag name="KSO_WM_UNIT_PRESET_TEXT" val="单击此处添加项标题"/>
  <p:tag name="KSO_WM_UNIT_TEXT_FILL_FORE_SCHEMECOLOR_INDEX" val="1"/>
  <p:tag name="KSO_WM_UNIT_TEXT_FILL_TYPE" val="1"/>
  <p:tag name="KSO_WM_UNIT_USESOURCEFORMAT_APPLY" val="1"/>
</p:tagLst>
</file>

<file path=ppt/tags/tag273.xml><?xml version="1.0" encoding="utf-8"?>
<p:tagLst xmlns:p="http://schemas.openxmlformats.org/presentationml/2006/main">
  <p:tag name="KSO_WM_SLIDE_ID" val="custom20231709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09"/>
  <p:tag name="KSO_WM_SLIDE_TYPE" val="text"/>
  <p:tag name="KSO_WM_SLIDE_SUBTYPE" val="picTxt"/>
  <p:tag name="KSO_WM_SLIDE_SIZE" val="552.6*326.55"/>
  <p:tag name="KSO_WM_SLIDE_POSITION" val="358.9*1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4.3206344458482,&quot;left&quot;:54.8,&quot;top&quot;:116.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2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4.3206344458482,&quot;left&quot;:54.8,&quot;top&quot;:116.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4.3206344458482,&quot;left&quot;:54.8,&quot;top&quot;:116.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2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4.3206344458482,&quot;left&quot;:54.8,&quot;top&quot;:116.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2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4.3206344458482,&quot;left&quot;:54.8,&quot;top&quot;:116.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4.3206344458482,&quot;left&quot;:54.8,&quot;top&quot;:116.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2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4.3206344458482,&quot;left&quot;:54.8,&quot;top&quot;:116.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2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4.3206344458482,&quot;left&quot;:54.8,&quot;top&quot;:116.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4.3206344458482,&quot;left&quot;:54.8,&quot;top&quot;:116.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2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4.3206344458482,&quot;left&quot;:54.8,&quot;top&quot;:116.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2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4.3206344458482,&quot;left&quot;:54.8,&quot;top&quot;:116.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74.3206344458482,&quot;left&quot;:54.8,&quot;top&quot;:116.15,&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74.3206344458482,&quot;left&quot;:54.8,&quot;top&quot;:116.15,&quot;width&quot;:850.4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74.3206344458482,&quot;left&quot;:54.8,&quot;top&quot;:116.15,&quot;width&quot;:850.4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74.3206344458482,&quot;left&quot;:54.8,&quot;top&quot;:116.15,&quot;width&quot;:850.4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74.3206344458482,&quot;left&quot;:54.8,&quot;top&quot;:116.15,&quot;width&quot;:850.4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74.3206344458482,&quot;left&quot;:54.8,&quot;top&quot;:116.15,&quot;width&quot;:850.4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469346620\&quot;,\&quot;product_name\&quot;:\&quot;\&quot;,\&quot;intention_code\&quot;:\&quot;\&quot;}&quot;}*gallery_gallery_ai_v2.1.5_ONLINE*a2e36822529bcc18984fc3df628e21fb-slide-0"/>
  <p:tag name="KSO_WM_UNIT_LINE_FILL_TYPE" val="2"/>
  <p:tag name="KSO_WM_UNIT_USESOURCEFORMAT_APPLY"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74.3206344458482,&quot;left&quot;:54.8,&quot;top&quot;:116.15,&quot;width&quot;:850.4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21277a536d2\&quot;,\&quot;product_name\&quot;:\&quot;\&quot;,\&quot;intention_code\&quot;:\&quot;\&quot;}&quot;}*gallery_gallery_ai_v2.1.5_ONLINE*a2e36822529bcc18984fc3df628e21fb-slide-0"/>
  <p:tag name="KSO_WM_UNIT_LINE_FILL_TYPE" val="2"/>
  <p:tag name="KSO_WM_UNIT_USESOURCEFORMAT_APPLY"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74.3206344458482,&quot;left&quot;:54.8,&quot;top&quot;:116.15,&quot;width&quot;:850.4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506394412\&quot;,\&quot;product_name\&quot;:\&quot;\&quot;,\&quot;intention_code\&quot;:\&quot;\&quot;}&quot;}*gallery_gallery_ai_v2.1.5_ONLINE*a2e36822529bcc18984fc3df628e21fb-slide-0"/>
  <p:tag name="KSO_WM_UNIT_LINE_FILL_TYPE" val="2"/>
  <p:tag name="KSO_WM_UNIT_USESOURCEFORMAT_APPLY"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74.3206344458482,&quot;left&quot;:54.8,&quot;top&quot;:116.15,&quot;width&quot;:850.4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KSO_WM_UNIT_LINE_FILL_TYPE" val="2"/>
  <p:tag name="KSO_WM_UNIT_USESOURCEFORMAT_APPLY" val="1"/>
</p:tagLst>
</file>

<file path=ppt/tags/tag295.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97.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2*l_h_i*1_1_3"/>
  <p:tag name="KSO_WM_TEMPLATE_CATEGORY" val="diagram"/>
  <p:tag name="KSO_WM_TEMPLATE_INDEX" val="20231714"/>
  <p:tag name="KSO_WM_UNIT_LAYERLEVEL" val="1_1_1"/>
  <p:tag name="KSO_WM_TAG_VERSION" val="3.0"/>
  <p:tag name="KSO_WM_BEAUTIFY_FLAG" val="#wm#"/>
  <p:tag name="KSO_WM_DIAGRAM_GROUP_CODE" val="l1-1"/>
  <p:tag name="KSO_WM_UNIT_TYPE" val="l_h_i"/>
  <p:tag name="KSO_WM_UNIT_INDEX" val="1_1_3"/>
  <p:tag name="KSO_WM_DIAGRAM_MAX_ITEMCNT" val="6"/>
  <p:tag name="KSO_WM_DIAGRAM_MIN_ITEMCNT" val="2"/>
  <p:tag name="KSO_WM_DIAGRAM_VIRTUALLY_FRAME" val="{&quot;height&quot;:348.61496515450955,&quot;left&quot;:54.8,&quot;top&quot;:141.87401122344315,&quot;width&quot;:850.5543307086613}"/>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6"/>
  <p:tag name="KSO_WM_DIAGRAM_USE_COLOR_VALUE" val="{&quot;color_scheme&quot;:1,&quot;color_type&quot;:1,&quot;theme_color_indexes&quot;:[9,10,9,10,9,10]}"/>
</p:tagLst>
</file>

<file path=ppt/tags/tag298.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2*l_h_i*1_2_3"/>
  <p:tag name="KSO_WM_TEMPLATE_CATEGORY" val="diagram"/>
  <p:tag name="KSO_WM_TEMPLATE_INDEX" val="20231714"/>
  <p:tag name="KSO_WM_UNIT_LAYERLEVEL" val="1_1_1"/>
  <p:tag name="KSO_WM_TAG_VERSION" val="3.0"/>
  <p:tag name="KSO_WM_BEAUTIFY_FLAG" val="#wm#"/>
  <p:tag name="KSO_WM_DIAGRAM_GROUP_CODE" val="l1-1"/>
  <p:tag name="KSO_WM_UNIT_TYPE" val="l_h_i"/>
  <p:tag name="KSO_WM_UNIT_INDEX" val="1_2_3"/>
  <p:tag name="KSO_WM_DIAGRAM_MAX_ITEMCNT" val="6"/>
  <p:tag name="KSO_WM_DIAGRAM_MIN_ITEMCNT" val="2"/>
  <p:tag name="KSO_WM_DIAGRAM_VIRTUALLY_FRAME" val="{&quot;height&quot;:348.61496515450955,&quot;left&quot;:54.8,&quot;top&quot;:141.87401122344315,&quot;width&quot;:850.5543307086613}"/>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6"/>
  <p:tag name="KSO_WM_DIAGRAM_USE_COLOR_VALUE" val="{&quot;color_scheme&quot;:1,&quot;color_type&quot;:1,&quot;theme_color_indexes&quot;:[9,10,9,10,9,10]}"/>
</p:tagLst>
</file>

<file path=ppt/tags/tag299.xml><?xml version="1.0" encoding="utf-8"?>
<p:tagLst xmlns:p="http://schemas.openxmlformats.org/presentationml/2006/main">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2*l_h_i*1_3_3"/>
  <p:tag name="KSO_WM_TEMPLATE_CATEGORY" val="diagram"/>
  <p:tag name="KSO_WM_TEMPLATE_INDEX" val="20231714"/>
  <p:tag name="KSO_WM_UNIT_LAYERLEVEL" val="1_1_1"/>
  <p:tag name="KSO_WM_TAG_VERSION" val="3.0"/>
  <p:tag name="KSO_WM_BEAUTIFY_FLAG" val="#wm#"/>
  <p:tag name="KSO_WM_DIAGRAM_GROUP_CODE" val="l1-1"/>
  <p:tag name="KSO_WM_UNIT_TYPE" val="l_h_i"/>
  <p:tag name="KSO_WM_UNIT_INDEX" val="1_3_3"/>
  <p:tag name="KSO_WM_DIAGRAM_MAX_ITEMCNT" val="6"/>
  <p:tag name="KSO_WM_DIAGRAM_MIN_ITEMCNT" val="2"/>
  <p:tag name="KSO_WM_DIAGRAM_VIRTUALLY_FRAME" val="{&quot;height&quot;:348.61496515450955,&quot;left&quot;:54.8,&quot;top&quot;:141.87401122344315,&quot;width&quot;:850.5543307086613}"/>
  <p:tag name="KSO_WM_DIAGRAM_COLOR_MATCH_VALUE" val="{&quot;shape&quot;:{&quot;fill&quot;:{&quot;solid&quot;:{&quot;brightness&quot;:0.6000000238418579,&quot;colorType&quot;:1,&quot;foreColorIndex&quot;:13,&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5,&quot;colorType&quot;:1,&quot;foreColorIndex&quot;:13,&quot;transparency&quot;:0.8999999761581421},&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13"/>
  <p:tag name="KSO_WM_UNIT_FILL_FORE_SCHEMECOLOR_INDEX_BRIGHTNESS" val="0.6"/>
  <p:tag name="KSO_WM_DIAGRAM_USE_COLOR_VALUE" val="{&quot;color_scheme&quot;:1,&quot;color_type&quot;:1,&quot;theme_color_indexes&quot;:[9,10,9,10,9,10]}"/>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2*l_h_d*1_1_1"/>
  <p:tag name="KSO_WM_TEMPLATE_CATEGORY" val="diagram"/>
  <p:tag name="KSO_WM_TEMPLATE_INDEX" val="20231714"/>
  <p:tag name="KSO_WM_UNIT_LAYERLEVEL" val="1_1_1"/>
  <p:tag name="KSO_WM_TAG_VERSION" val="3.0"/>
  <p:tag name="KSO_WM_DIAGRAM_GROUP_CODE" val="l1-1"/>
  <p:tag name="KSO_WM_UNIT_TYPE" val="l_h_d"/>
  <p:tag name="KSO_WM_UNIT_INDEX" val="1_1_1"/>
  <p:tag name="KSO_WM_UNIT_VALUE" val="519*519"/>
  <p:tag name="KSO_WM_DIAGRAM_MAX_ITEMCNT" val="6"/>
  <p:tag name="KSO_WM_DIAGRAM_MIN_ITEMCNT" val="2"/>
  <p:tag name="KSO_WM_DIAGRAM_VIRTUALLY_FRAME" val="{&quot;height&quot;:348.61496515450955,&quot;left&quot;:54.8,&quot;top&quot;:141.87401122344315,&quot;width&quot;:850.5543307086613}"/>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LINE_FORE_SCHEMECOLOR_INDEX" val="13"/>
  <p:tag name="KSO_WM_UNIT_PICTURE_SUBTYPE" val="b"/>
  <p:tag name="MH_SHAPE_GUID" val="16"/>
  <p:tag name="KSO_WM_DIAGRAM_USE_COLOR_VALUE" val="{&quot;color_scheme&quot;:1,&quot;color_type&quot;:1,&quot;theme_color_indexes&quot;:[9,10,9,10,9,10]}"/>
</p:tagLst>
</file>

<file path=ppt/tags/tag301.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2*l_h_i*1_1_2"/>
  <p:tag name="KSO_WM_TEMPLATE_CATEGORY" val="diagram"/>
  <p:tag name="KSO_WM_TEMPLATE_INDEX" val="20231714"/>
  <p:tag name="KSO_WM_UNIT_LAYERLEVEL" val="1_1_1"/>
  <p:tag name="KSO_WM_TAG_VERSION" val="3.0"/>
  <p:tag name="KSO_WM_DIAGRAM_GROUP_CODE" val="l1-1"/>
  <p:tag name="KSO_WM_UNIT_TYPE" val="l_h_i"/>
  <p:tag name="KSO_WM_UNIT_INDEX" val="1_1_2"/>
  <p:tag name="KSO_WM_DIAGRAM_MAX_ITEMCNT" val="6"/>
  <p:tag name="KSO_WM_DIAGRAM_MIN_ITEMCNT" val="2"/>
  <p:tag name="KSO_WM_DIAGRAM_VIRTUALLY_FRAME" val="{&quot;height&quot;:348.61496515450955,&quot;left&quot;:54.8,&quot;top&quot;:141.87401122344315,&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9,10,9,10,9,10]}"/>
</p:tagLst>
</file>

<file path=ppt/tags/tag302.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2*l_h_i*1_1_1"/>
  <p:tag name="KSO_WM_TEMPLATE_CATEGORY" val="diagram"/>
  <p:tag name="KSO_WM_TEMPLATE_INDEX" val="20231714"/>
  <p:tag name="KSO_WM_UNIT_LAYERLEVEL" val="1_1_1"/>
  <p:tag name="KSO_WM_TAG_VERSION" val="3.0"/>
  <p:tag name="KSO_WM_DIAGRAM_GROUP_CODE" val="l1-1"/>
  <p:tag name="KSO_WM_UNIT_TYPE" val="l_h_i"/>
  <p:tag name="KSO_WM_UNIT_INDEX" val="1_1_1"/>
  <p:tag name="KSO_WM_DIAGRAM_MAX_ITEMCNT" val="6"/>
  <p:tag name="KSO_WM_DIAGRAM_MIN_ITEMCNT" val="2"/>
  <p:tag name="KSO_WM_DIAGRAM_VIRTUALLY_FRAME" val="{&quot;height&quot;:348.61496515450955,&quot;left&quot;:54.8,&quot;top&quot;:141.87401122344315,&quot;width&quot;:850.5543307086613}"/>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2"/>
  <p:tag name="KSO_WM_UNIT_FILL_FORE_SCHEMECOLOR_INDEX_BRIGHTNESS" val="0"/>
  <p:tag name="KSO_WM_DIAGRAM_USE_COLOR_VALUE" val="{&quot;color_scheme&quot;:1,&quot;color_type&quot;:1,&quot;theme_color_indexes&quot;:[9,10,9,10,9,10]}"/>
</p:tagLst>
</file>

<file path=ppt/tags/tag30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2*l_h_d*1_2_1"/>
  <p:tag name="KSO_WM_TEMPLATE_CATEGORY" val="diagram"/>
  <p:tag name="KSO_WM_TEMPLATE_INDEX" val="20231714"/>
  <p:tag name="KSO_WM_UNIT_LAYERLEVEL" val="1_1_1"/>
  <p:tag name="KSO_WM_TAG_VERSION" val="3.0"/>
  <p:tag name="KSO_WM_DIAGRAM_GROUP_CODE" val="l1-1"/>
  <p:tag name="KSO_WM_UNIT_TYPE" val="l_h_d"/>
  <p:tag name="KSO_WM_UNIT_INDEX" val="1_2_1"/>
  <p:tag name="KSO_WM_UNIT_VALUE" val="519*519"/>
  <p:tag name="KSO_WM_DIAGRAM_MAX_ITEMCNT" val="6"/>
  <p:tag name="KSO_WM_DIAGRAM_MIN_ITEMCNT" val="2"/>
  <p:tag name="KSO_WM_DIAGRAM_VIRTUALLY_FRAME" val="{&quot;height&quot;:348.61496515450955,&quot;left&quot;:54.8,&quot;top&quot;:141.87401122344315,&quot;width&quot;:850.5543307086613}"/>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LINE_FORE_SCHEMECOLOR_INDEX" val="13"/>
  <p:tag name="KSO_WM_UNIT_PICTURE_SUBTYPE" val="b"/>
  <p:tag name="MH_SHAPE_GUID" val="21"/>
  <p:tag name="KSO_WM_DIAGRAM_USE_COLOR_VALUE" val="{&quot;color_scheme&quot;:1,&quot;color_type&quot;:1,&quot;theme_color_indexes&quot;:[9,10,9,10,9,10]}"/>
</p:tagLst>
</file>

<file path=ppt/tags/tag304.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2*l_h_i*1_2_2"/>
  <p:tag name="KSO_WM_TEMPLATE_CATEGORY" val="diagram"/>
  <p:tag name="KSO_WM_TEMPLATE_INDEX" val="20231714"/>
  <p:tag name="KSO_WM_UNIT_LAYERLEVEL" val="1_1_1"/>
  <p:tag name="KSO_WM_TAG_VERSION" val="3.0"/>
  <p:tag name="KSO_WM_DIAGRAM_GROUP_CODE" val="l1-1"/>
  <p:tag name="KSO_WM_UNIT_TYPE" val="l_h_i"/>
  <p:tag name="KSO_WM_UNIT_INDEX" val="1_2_2"/>
  <p:tag name="KSO_WM_DIAGRAM_MAX_ITEMCNT" val="6"/>
  <p:tag name="KSO_WM_DIAGRAM_MIN_ITEMCNT" val="2"/>
  <p:tag name="KSO_WM_DIAGRAM_VIRTUALLY_FRAME" val="{&quot;height&quot;:348.61496515450955,&quot;left&quot;:54.8,&quot;top&quot;:141.87401122344315,&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9,10,9,10,9,10]}"/>
</p:tagLst>
</file>

<file path=ppt/tags/tag305.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2*l_h_i*1_2_1"/>
  <p:tag name="KSO_WM_TEMPLATE_CATEGORY" val="diagram"/>
  <p:tag name="KSO_WM_TEMPLATE_INDEX" val="20231714"/>
  <p:tag name="KSO_WM_UNIT_LAYERLEVEL" val="1_1_1"/>
  <p:tag name="KSO_WM_TAG_VERSION" val="3.0"/>
  <p:tag name="KSO_WM_DIAGRAM_GROUP_CODE" val="l1-1"/>
  <p:tag name="KSO_WM_UNIT_TYPE" val="l_h_i"/>
  <p:tag name="KSO_WM_UNIT_INDEX" val="1_2_1"/>
  <p:tag name="KSO_WM_DIAGRAM_MAX_ITEMCNT" val="6"/>
  <p:tag name="KSO_WM_DIAGRAM_MIN_ITEMCNT" val="2"/>
  <p:tag name="KSO_WM_DIAGRAM_VIRTUALLY_FRAME" val="{&quot;height&quot;:348.61496515450955,&quot;left&quot;:54.8,&quot;top&quot;:141.87401122344315,&quot;width&quot;:850.5543307086613}"/>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2"/>
  <p:tag name="KSO_WM_UNIT_FILL_FORE_SCHEMECOLOR_INDEX_BRIGHTNESS" val="0"/>
  <p:tag name="KSO_WM_DIAGRAM_USE_COLOR_VALUE" val="{&quot;color_scheme&quot;:1,&quot;color_type&quot;:1,&quot;theme_color_indexes&quot;:[9,10,9,10,9,10]}"/>
</p:tagLst>
</file>

<file path=ppt/tags/tag30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714_2*l_h_d*1_3_1"/>
  <p:tag name="KSO_WM_TEMPLATE_CATEGORY" val="diagram"/>
  <p:tag name="KSO_WM_TEMPLATE_INDEX" val="20231714"/>
  <p:tag name="KSO_WM_UNIT_LAYERLEVEL" val="1_1_1"/>
  <p:tag name="KSO_WM_TAG_VERSION" val="3.0"/>
  <p:tag name="KSO_WM_DIAGRAM_GROUP_CODE" val="l1-1"/>
  <p:tag name="KSO_WM_UNIT_TYPE" val="l_h_d"/>
  <p:tag name="KSO_WM_UNIT_INDEX" val="1_3_1"/>
  <p:tag name="KSO_WM_UNIT_VALUE" val="519*519"/>
  <p:tag name="KSO_WM_DIAGRAM_MAX_ITEMCNT" val="6"/>
  <p:tag name="KSO_WM_DIAGRAM_MIN_ITEMCNT" val="2"/>
  <p:tag name="KSO_WM_DIAGRAM_VIRTUALLY_FRAME" val="{&quot;height&quot;:348.61496515450955,&quot;left&quot;:54.8,&quot;top&quot;:141.87401122344315,&quot;width&quot;:850.5543307086613}"/>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LINE_FORE_SCHEMECOLOR_INDEX" val="13"/>
  <p:tag name="KSO_WM_UNIT_PICTURE_SUBTYPE" val="b"/>
  <p:tag name="MH_SHAPE_GUID" val="26"/>
  <p:tag name="KSO_WM_DIAGRAM_USE_COLOR_VALUE" val="{&quot;color_scheme&quot;:1,&quot;color_type&quot;:1,&quot;theme_color_indexes&quot;:[9,10,9,10,9,10]}"/>
</p:tagLst>
</file>

<file path=ppt/tags/tag307.xml><?xml version="1.0" encoding="utf-8"?>
<p:tagLst xmlns:p="http://schemas.openxmlformats.org/presentationml/2006/main">
  <p:tag name="KSO_WM_BEAUTIFY_FLAG" val="#wm#"/>
  <p:tag name="KSO_WM_UNIT_LINE_FORE_SCHEMECOLOR_INDEX_BRIGHTNESS" val="0"/>
  <p:tag name="KSO_WM_UNIT_LINE_FILL_TYPE" val="2"/>
  <p:tag name="KSO_WM_UNIT_SHADOW_SCHEMECOLOR_INDEX_BRIGHTNESS" val="0.4"/>
  <p:tag name="KSO_WM_UNIT_SHADOW_SCHEMECOLOR_INDEX" val="5"/>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2*l_h_i*1_3_2"/>
  <p:tag name="KSO_WM_TEMPLATE_CATEGORY" val="diagram"/>
  <p:tag name="KSO_WM_TEMPLATE_INDEX" val="20231714"/>
  <p:tag name="KSO_WM_UNIT_LAYERLEVEL" val="1_1_1"/>
  <p:tag name="KSO_WM_TAG_VERSION" val="3.0"/>
  <p:tag name="KSO_WM_DIAGRAM_GROUP_CODE" val="l1-1"/>
  <p:tag name="KSO_WM_UNIT_TYPE" val="l_h_i"/>
  <p:tag name="KSO_WM_UNIT_INDEX" val="1_3_2"/>
  <p:tag name="KSO_WM_DIAGRAM_MAX_ITEMCNT" val="6"/>
  <p:tag name="KSO_WM_DIAGRAM_MIN_ITEMCNT" val="2"/>
  <p:tag name="KSO_WM_DIAGRAM_VIRTUALLY_FRAME" val="{&quot;height&quot;:348.61496515450955,&quot;left&quot;:54.8,&quot;top&quot;:141.87401122344315,&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2,&quot;transparency&quot;:0},&quot;type&quot;:1},&quot;shadow&quot;:{&quot;brightness&quot;:0.400000005960464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9,10,9,10,9,10]}"/>
</p:tagLst>
</file>

<file path=ppt/tags/tag308.xml><?xml version="1.0" encoding="utf-8"?>
<p:tagLst xmlns:p="http://schemas.openxmlformats.org/presentationml/2006/main">
  <p:tag name="KSO_WM_BEAUTIFY_FLAG" val="#wm#"/>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diagram20231714_2*l_h_i*1_3_1"/>
  <p:tag name="KSO_WM_TEMPLATE_CATEGORY" val="diagram"/>
  <p:tag name="KSO_WM_TEMPLATE_INDEX" val="20231714"/>
  <p:tag name="KSO_WM_UNIT_LAYERLEVEL" val="1_1_1"/>
  <p:tag name="KSO_WM_TAG_VERSION" val="3.0"/>
  <p:tag name="KSO_WM_DIAGRAM_GROUP_CODE" val="l1-1"/>
  <p:tag name="KSO_WM_UNIT_TYPE" val="l_h_i"/>
  <p:tag name="KSO_WM_UNIT_INDEX" val="1_3_1"/>
  <p:tag name="KSO_WM_DIAGRAM_MAX_ITEMCNT" val="6"/>
  <p:tag name="KSO_WM_DIAGRAM_MIN_ITEMCNT" val="2"/>
  <p:tag name="KSO_WM_DIAGRAM_VIRTUALLY_FRAME" val="{&quot;height&quot;:348.61496515450955,&quot;left&quot;:54.8,&quot;top&quot;:141.87401122344315,&quot;width&quot;:850.5543307086613}"/>
  <p:tag name="KSO_WM_DIAGRAM_COLOR_MATCH_VALUE" val="{&quot;shape&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FILL_TYPE" val="1"/>
  <p:tag name="KSO_WM_UNIT_FILL_FORE_SCHEMECOLOR_INDEX" val="2"/>
  <p:tag name="KSO_WM_UNIT_FILL_FORE_SCHEMECOLOR_INDEX_BRIGHTNESS" val="0"/>
  <p:tag name="KSO_WM_DIAGRAM_USE_COLOR_VALUE" val="{&quot;color_scheme&quot;:1,&quot;color_type&quot;:1,&quot;theme_color_indexes&quot;:[9,10,9,10,9,10]}"/>
</p:tagLst>
</file>

<file path=ppt/tags/tag3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14_2*l_h_f*1_1_1"/>
  <p:tag name="KSO_WM_TEMPLATE_CATEGORY" val="diagram"/>
  <p:tag name="KSO_WM_TEMPLATE_INDEX" val="20231714"/>
  <p:tag name="KSO_WM_UNIT_LAYERLEVEL" val="1_1_1"/>
  <p:tag name="KSO_WM_TAG_VERSION" val="3.0"/>
  <p:tag name="KSO_WM_BEAUTIFY_FLAG" val="#wm#"/>
  <p:tag name="KSO_WM_UNIT_TEXT_FILL_FORE_SCHEMECOLOR_INDEX_BRIGHTNESS" val="0.35"/>
  <p:tag name="KSO_WM_DIAGRAM_GROUP_CODE" val="l1-1"/>
  <p:tag name="KSO_WM_DIAGRAM_MAX_ITEMCNT" val="6"/>
  <p:tag name="KSO_WM_DIAGRAM_MIN_ITEMCNT" val="2"/>
  <p:tag name="KSO_WM_DIAGRAM_VIRTUALLY_FRAME" val="{&quot;height&quot;:348.6149651545095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PRESET_TEXT" val="单击此处输入你的项正文，文字是您思想的提炼，请尽量言简意赅的阐述观点。"/>
  <p:tag name="KSO_WM_UNIT_TEXT_FILL_FORE_SCHEMECOLOR_INDEX" val="1"/>
  <p:tag name="KSO_WM_UNIT_TEXT_FILL_TYPE" val="1"/>
  <p:tag name="KSO_WM_UNIT_TEXT_LAYER_COUNT" val="1"/>
  <p:tag name="KSO_WM_DIAGRAM_USE_COLOR_VALUE" val="{&quot;color_scheme&quot;:1,&quot;color_type&quot;:1,&quot;theme_color_indexes&quot;:[9,10,9,10,9,10]}"/>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14_2*l_h_a*1_1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GROUP_CODE" val="l1-1"/>
  <p:tag name="KSO_WM_DIAGRAM_MAX_ITEMCNT" val="6"/>
  <p:tag name="KSO_WM_DIAGRAM_MIN_ITEMCNT" val="2"/>
  <p:tag name="KSO_WM_DIAGRAM_VIRTUALLY_FRAME" val="{&quot;height&quot;:348.6149651545095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9,10,9,10,9,10]}"/>
</p:tagLst>
</file>

<file path=ppt/tags/tag3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14_2*l_h_f*1_2_1"/>
  <p:tag name="KSO_WM_TEMPLATE_CATEGORY" val="diagram"/>
  <p:tag name="KSO_WM_TEMPLATE_INDEX" val="20231714"/>
  <p:tag name="KSO_WM_UNIT_LAYERLEVEL" val="1_1_1"/>
  <p:tag name="KSO_WM_TAG_VERSION" val="3.0"/>
  <p:tag name="KSO_WM_BEAUTIFY_FLAG" val="#wm#"/>
  <p:tag name="KSO_WM_UNIT_TEXT_FILL_FORE_SCHEMECOLOR_INDEX_BRIGHTNESS" val="0.35"/>
  <p:tag name="KSO_WM_DIAGRAM_GROUP_CODE" val="l1-1"/>
  <p:tag name="KSO_WM_DIAGRAM_MAX_ITEMCNT" val="6"/>
  <p:tag name="KSO_WM_DIAGRAM_MIN_ITEMCNT" val="2"/>
  <p:tag name="KSO_WM_DIAGRAM_VIRTUALLY_FRAME" val="{&quot;height&quot;:348.6149651545095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PRESET_TEXT" val="单击此处输入你的项正文，文字是您思想的提炼，请尽量言简意赅的阐述观点。"/>
  <p:tag name="KSO_WM_UNIT_TEXT_FILL_FORE_SCHEMECOLOR_INDEX" val="1"/>
  <p:tag name="KSO_WM_UNIT_TEXT_FILL_TYPE" val="1"/>
  <p:tag name="KSO_WM_UNIT_TEXT_LAYER_COUNT" val="1"/>
  <p:tag name="KSO_WM_DIAGRAM_USE_COLOR_VALUE" val="{&quot;color_scheme&quot;:1,&quot;color_type&quot;:1,&quot;theme_color_indexes&quot;:[9,10,9,10,9,10]}"/>
</p:tagLst>
</file>

<file path=ppt/tags/tag3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14_2*l_h_a*1_2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GROUP_CODE" val="l1-1"/>
  <p:tag name="KSO_WM_DIAGRAM_MAX_ITEMCNT" val="6"/>
  <p:tag name="KSO_WM_DIAGRAM_MIN_ITEMCNT" val="2"/>
  <p:tag name="KSO_WM_DIAGRAM_VIRTUALLY_FRAME" val="{&quot;height&quot;:348.6149651545095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9,10,9,10,9,10]}"/>
</p:tagLst>
</file>

<file path=ppt/tags/tag3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14_2*l_h_f*1_3_1"/>
  <p:tag name="KSO_WM_TEMPLATE_CATEGORY" val="diagram"/>
  <p:tag name="KSO_WM_TEMPLATE_INDEX" val="20231714"/>
  <p:tag name="KSO_WM_UNIT_LAYERLEVEL" val="1_1_1"/>
  <p:tag name="KSO_WM_TAG_VERSION" val="3.0"/>
  <p:tag name="KSO_WM_BEAUTIFY_FLAG" val="#wm#"/>
  <p:tag name="KSO_WM_UNIT_TEXT_FILL_FORE_SCHEMECOLOR_INDEX_BRIGHTNESS" val="0.35"/>
  <p:tag name="KSO_WM_DIAGRAM_GROUP_CODE" val="l1-1"/>
  <p:tag name="KSO_WM_DIAGRAM_MAX_ITEMCNT" val="6"/>
  <p:tag name="KSO_WM_DIAGRAM_MIN_ITEMCNT" val="2"/>
  <p:tag name="KSO_WM_DIAGRAM_VIRTUALLY_FRAME" val="{&quot;height&quot;:348.6149651545095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PRESET_TEXT" val="单击此处输入你的项正文，文字是您思想的提炼，请尽量言简意赅的阐述观点。"/>
  <p:tag name="KSO_WM_UNIT_TEXT_FILL_FORE_SCHEMECOLOR_INDEX" val="1"/>
  <p:tag name="KSO_WM_UNIT_TEXT_FILL_TYPE" val="1"/>
  <p:tag name="KSO_WM_UNIT_TEXT_LAYER_COUNT" val="1"/>
  <p:tag name="KSO_WM_DIAGRAM_USE_COLOR_VALUE" val="{&quot;color_scheme&quot;:1,&quot;color_type&quot;:1,&quot;theme_color_indexes&quot;:[9,10,9,10,9,10]}"/>
</p:tagLst>
</file>

<file path=ppt/tags/tag3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14_2*l_h_a*1_3_1"/>
  <p:tag name="KSO_WM_TEMPLATE_CATEGORY" val="diagram"/>
  <p:tag name="KSO_WM_TEMPLATE_INDEX" val="20231714"/>
  <p:tag name="KSO_WM_UNIT_LAYERLEVEL" val="1_1_1"/>
  <p:tag name="KSO_WM_TAG_VERSION" val="3.0"/>
  <p:tag name="KSO_WM_BEAUTIFY_FLAG" val="#wm#"/>
  <p:tag name="KSO_WM_UNIT_TEXT_FILL_FORE_SCHEMECOLOR_INDEX_BRIGHTNESS" val="0.25"/>
  <p:tag name="KSO_WM_DIAGRAM_GROUP_CODE" val="l1-1"/>
  <p:tag name="KSO_WM_DIAGRAM_MAX_ITEMCNT" val="6"/>
  <p:tag name="KSO_WM_DIAGRAM_MIN_ITEMCNT" val="2"/>
  <p:tag name="KSO_WM_DIAGRAM_VIRTUALLY_FRAME" val="{&quot;height&quot;:348.6149651545095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9,10,9,10,9,10]}"/>
</p:tagLst>
</file>

<file path=ppt/tags/tag315.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05281],&quot;70&quot;:[3319534]}"/>
</p:tagLst>
</file>

<file path=ppt/tags/tag316.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317.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1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31.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33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3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3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33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3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3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3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131425960\&quot;,\&quot;product_name\&quot;:\&quot;\&quot;,\&quot;intention_code\&quot;:\&quot;\&quot;}&quot;}*gallery_gallery_ai_v2.1.5_ONLINE*81d14ecbd5c45699550973e2ac286c75-slide-0"/>
  <p:tag name="KSO_WM_UNIT_LINE_FILL_TYPE" val="2"/>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470786387\&quot;,\&quot;product_name\&quot;:\&quot;\&quot;,\&quot;intention_code\&quot;:\&quot;\&quot;}&quot;}*gallery_gallery_ai_v2.1.5_ONLINE*81d14ecbd5c45699550973e2ac286c75-slide-0"/>
  <p:tag name="KSO_WM_UNIT_LINE_FILL_TYPE" val="2"/>
  <p:tag name="KSO_WM_UNIT_USESOURCEFORMAT_APPLY"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279611331\&quot;,\&quot;product_name\&quot;:\&quot;\&quot;,\&quot;intention_code\&quot;:\&quot;\&quot;}&quot;}*gallery_gallery_ai_v2.1.5_ONLINE*81d14ecbd5c45699550973e2ac286c75-slide-0"/>
  <p:tag name="KSO_WM_UNIT_LINE_FILL_TYPE" val="2"/>
  <p:tag name="KSO_WM_UNIT_USESOURCEFORMAT_APPLY" val="1"/>
</p:tagLst>
</file>

<file path=ppt/tags/tag342.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4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34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3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34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3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34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35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3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35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3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35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3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3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35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359.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4*a*1"/>
  <p:tag name="KSO_WM_TEMPLATE_CATEGORY" val="diagram"/>
  <p:tag name="KSO_WM_TEMPLATE_INDEX" val="20232454"/>
  <p:tag name="KSO_WM_UNIT_LAYERLEVEL" val="1"/>
  <p:tag name="KSO_WM_TAG_VERSION" val="3.0"/>
  <p:tag name="KSO_WM_BEAUTIFY_FLAG" val="#wm#"/>
  <p:tag name="KSO_WM_UNIT_ISCONTENTSTITLE" val="0"/>
  <p:tag name="KSO_WM_UNIT_ISNUMDGMTITLE" val="0"/>
  <p:tag name="KSO_WM_UNIT_NOCLEAR" val="0"/>
  <p:tag name="KSO_WM_UNIT_VALUE" val="25"/>
  <p:tag name="KSO_WM_DIAGRAM_GROUP_CODE" val="l1-1"/>
  <p:tag name="KSO_WM_UNIT_TYPE" val="a"/>
  <p:tag name="KSO_WM_UNIT_INDEX" val="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1"/>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1,&quot;foreColorIndex&quot;:5,&quot;transparency&quot;:0.3300000131130218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2"/>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gradient&quot;:[{&quot;brightness&quot;:0,&quot;colorType&quot;:1,&quot;foreColorIndex&quot;:5,&quot;pos&quot;:0,&quot;transparency&quot;:0.25},{&quot;brightness&quot;:0,&quot;colorType&quot;:1,&quot;foreColorIndex&quot;:5,&quot;pos&quot;:0.680000007152557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FILL_FORE_SCHEMECOLOR_INDEX" val="2"/>
  <p:tag name="KSO_WM_UNIT_TEXT_FILL_TYPE" val="1"/>
  <p:tag name="KSO_WM_UNIT_USESOURCEFORMAT_APPLY"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i*1_3"/>
  <p:tag name="KSO_WM_TEMPLATE_CATEGORY" val="diagram"/>
  <p:tag name="KSO_WM_TEMPLATE_INDEX" val="20232454"/>
  <p:tag name="KSO_WM_UNIT_LAYERLEVEL" val="1_1"/>
  <p:tag name="KSO_WM_TAG_VERSION" val="3.0"/>
  <p:tag name="KSO_WM_BEAUTIFY_FLAG" val="#wm#"/>
  <p:tag name="KSO_WM_DIAGRAM_GROUP_CODE" val="l1-1"/>
  <p:tag name="KSO_WM_UNIT_TYPE" val="l_i"/>
  <p:tag name="KSO_WM_UNIT_INDEX" val="1_3"/>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1,&quot;foreColorIndex&quot;:5,&quot;transparency&quot;:0.870000004768371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1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2454_2*l_h_i*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3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54_2*l_h_f*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2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2454_2*l_h_i*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3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54_2*l_h_f*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2454_2*l_h_i*1_3_2"/>
  <p:tag name="KSO_WM_TEMPLATE_CATEGORY" val="diagram"/>
  <p:tag name="KSO_WM_TEMPLATE_INDEX" val="20232454"/>
  <p:tag name="KSO_WM_UNIT_LAYERLEVEL" val="1_1_1"/>
  <p:tag name="KSO_WM_TAG_VERSION" val="3.0"/>
  <p:tag name="KSO_WM_BEAUTIFY_FLAG" val="#wm#"/>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solidLine&quot;:{&quot;brightness&quot;:0,&quot;colorType&quot;:1,&quot;foreColorIndex&quot;:2,&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2"/>
  <p:tag name="KSO_WM_UNIT_LINE_FILL_TYPE" val="2"/>
  <p:tag name="KSO_WM_UNIT_TEXT_FILL_FORE_SCHEMECOLOR_INDEX" val="2"/>
  <p:tag name="KSO_WM_UNIT_TEXT_FILL_TYPE" val="1"/>
  <p:tag name="KSO_WM_UNIT_USESOURCEFORMAT_APPLY" val="1"/>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2454_2*l_h_i*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3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2454_2*l_h_f*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项正文，文字是思想的提炼，请尽量言简意赅的阐述观点，单击此处输入项正文"/>
  <p:tag name="KSO_WM_UNIT_TEXT_FILL_FORE_SCHEMECOLOR_INDEX" val="1"/>
  <p:tag name="KSO_WM_UNIT_TEXT_FILL_TYPE" val="1"/>
  <p:tag name="KSO_WM_UNIT_TEXT_TYPE" val="1"/>
  <p:tag name="KSO_WM_UNIT_USESOURCEFORMAT_APPLY" val="1"/>
</p:tagLst>
</file>

<file path=ppt/tags/tag3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2454_2*l_h_a*1_1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3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2454_2*l_h_a*1_2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3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2454_2*l_h_a*1_3_1"/>
  <p:tag name="KSO_WM_TEMPLATE_CATEGORY" val="diagram"/>
  <p:tag name="KSO_WM_TEMPLATE_INDEX" val="20232454"/>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UNIT_USESOURCEFORMAT_APPLY" val="1"/>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1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50"/>
  <p:tag name="KSO_WM_UNIT_TYPE" val="l_h_x"/>
  <p:tag name="KSO_WM_UNIT_INDEX" val="1_1_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2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36*140"/>
  <p:tag name="KSO_WM_UNIT_TYPE" val="l_h_x"/>
  <p:tag name="KSO_WM_UNIT_INDEX" val="1_2_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2454_2*l_h_x*1_3_1"/>
  <p:tag name="KSO_WM_TEMPLATE_CATEGORY" val="diagram"/>
  <p:tag name="KSO_WM_TEMPLATE_INDEX" val="20232454"/>
  <p:tag name="KSO_WM_UNIT_LAYERLEVEL" val="1_1_1"/>
  <p:tag name="KSO_WM_TAG_VERSION" val="3.0"/>
  <p:tag name="KSO_WM_BEAUTIFY_FLAG" val="#wm#"/>
  <p:tag name="KSO_WM_DIAGRAM_VERSION" val="3"/>
  <p:tag name="KSO_WM_DIAGRAM_COLOR_TRICK" val="1"/>
  <p:tag name="KSO_WM_DIAGRAM_COLOR_TEXT_CAN_REMOVE" val="n"/>
  <p:tag name="KSO_WM_UNIT_VALUE" val="150*137"/>
  <p:tag name="KSO_WM_UNIT_TYPE" val="l_h_x"/>
  <p:tag name="KSO_WM_UNIT_INDEX" val="1_3_1"/>
  <p:tag name="KSO_WM_DIAGRAM_MAX_ITEMCNT" val="5"/>
  <p:tag name="KSO_WM_DIAGRAM_MIN_ITEMCNT" val="2"/>
  <p:tag name="KSO_WM_DIAGRAM_VIRTUALLY_FRAME" val="{&quot;height&quot;:418.83519336230086,&quot;left&quot;:-0.33047244094488193,&quot;top&quot;:121.50086962982525,&quot;width&quot;:960.33055118110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79.xml><?xml version="1.0" encoding="utf-8"?>
<p:tagLst xmlns:p="http://schemas.openxmlformats.org/presentationml/2006/main">
  <p:tag name="KSO_WM_SLIDE_ID" val="diagram20232454_4"/>
  <p:tag name="KSO_WM_TEMPLATE_SUBCATEGORY" val="0"/>
  <p:tag name="KSO_WM_TEMPLATE_MASTER_TYPE" val="0"/>
  <p:tag name="KSO_WM_TEMPLATE_COLOR_TYPE" val="0"/>
  <p:tag name="KSO_WM_SLIDE_ITEM_CNT" val="5"/>
  <p:tag name="KSO_WM_SLIDE_INDEX" val="4"/>
  <p:tag name="KSO_WM_TAG_VERSION" val="3.0"/>
  <p:tag name="KSO_WM_BEAUTIFY_FLAG" val="#wm#"/>
  <p:tag name="KSO_WM_TEMPLATE_CATEGORY" val="diagram"/>
  <p:tag name="KSO_WM_TEMPLATE_INDEX" val="20232454"/>
  <p:tag name="KSO_WM_SLIDE_TYPE" val="text"/>
  <p:tag name="KSO_WM_SLIDE_SUBTYPE" val="diag"/>
  <p:tag name="KSO_WM_SLIDE_SIZE" val="960.331*418.806"/>
  <p:tag name="KSO_WM_SLIDE_POSITION" val="-0.330472*121.501"/>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383.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3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1_2"/>
  <p:tag name="KSO_WM_TEMPLATE_CATEGORY" val="diagram"/>
  <p:tag name="KSO_WM_TEMPLATE_INDEX" val="20233144"/>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30.94653392088176,&quot;width&quot;:792.3539370078739}"/>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9,10,9,10,9,10]}"/>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1_1"/>
  <p:tag name="KSO_WM_TEMPLATE_CATEGORY" val="diagram"/>
  <p:tag name="KSO_WM_TEMPLATE_INDEX" val="20233144"/>
  <p:tag name="KSO_WM_UNIT_LAYERLEVEL" val="1_1_1"/>
  <p:tag name="KSO_WM_TAG_VERSION" val="3.0"/>
  <p:tag name="KSO_WM_UNIT_TYPE" val="l_h_d"/>
  <p:tag name="KSO_WM_UNIT_INDEX" val="1_1_1"/>
  <p:tag name="KSO_WM_UNIT_VALUE" val="599*382"/>
  <p:tag name="KSO_WM_DIAGRAM_MAX_ITEMCNT" val="4"/>
  <p:tag name="KSO_WM_DIAGRAM_MIN_ITEMCNT" val="2"/>
  <p:tag name="KSO_WM_DIAGRAM_VIRTUALLY_FRAME" val="{&quot;height&quot;:387.90047395313405,&quot;left&quot;:83.13535433070865,&quot;top&quot;:130.94653392088176,&quot;width&quot;:792.353937007873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6"/>
  <p:tag name="KSO_WM_DIAGRAM_USE_COLOR_VALUE" val="{&quot;color_scheme&quot;:1,&quot;color_type&quot;:1,&quot;theme_color_indexes&quot;:[9,10,9,10,9,10]}"/>
</p:tagLst>
</file>

<file path=ppt/tags/tag3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4_3*l_h_f*1_1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7.90047395313405,&quot;left&quot;:83.13535433070865,&quot;top&quot;:130.9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您的正文，文字是您思想的提炼，请尽量言简意赅的阐述观点，单击此处输入智能图形正文"/>
  <p:tag name="KSO_WM_UNIT_TEXT_FILL_FORE_SCHEMECOLOR_INDEX" val="1"/>
  <p:tag name="KSO_WM_UNIT_TEXT_FILL_TYPE" val="1"/>
  <p:tag name="KSO_WM_DIAGRAM_USE_COLOR_VALUE" val="{&quot;color_scheme&quot;:1,&quot;color_type&quot;:1,&quot;theme_color_indexes&quot;:[9,10,9,10,9,10]}"/>
</p:tagLst>
</file>

<file path=ppt/tags/tag388.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87.90047395313405,&quot;left&quot;:83.13535433070865,&quot;top&quot;:130.9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1_1"/>
  <p:tag name="KSO_WM_UNIT_INDEX" val="1_1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9,10,9,10,9,10]}"/>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1_1"/>
  <p:tag name="KSO_WM_TEMPLATE_CATEGORY" val="diagram"/>
  <p:tag name="KSO_WM_TEMPLATE_INDEX" val="20233144"/>
  <p:tag name="KSO_WM_UNIT_LAYERLEVEL" val="1_1_1"/>
  <p:tag name="KSO_WM_TAG_VERSION" val="3.0"/>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30.94653392088176,&quot;width&quot;:792.3539370078739}"/>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9,10,9,10,9,10]}"/>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2_2"/>
  <p:tag name="KSO_WM_TEMPLATE_CATEGORY" val="diagram"/>
  <p:tag name="KSO_WM_TEMPLATE_INDEX" val="20233144"/>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30.94653392088176,&quot;width&quot;:792.3539370078739}"/>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9,10,9,10,9,10]}"/>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2_1"/>
  <p:tag name="KSO_WM_TEMPLATE_CATEGORY" val="diagram"/>
  <p:tag name="KSO_WM_TEMPLATE_INDEX" val="20233144"/>
  <p:tag name="KSO_WM_UNIT_LAYERLEVEL" val="1_1_1"/>
  <p:tag name="KSO_WM_TAG_VERSION" val="3.0"/>
  <p:tag name="KSO_WM_UNIT_TYPE" val="l_h_d"/>
  <p:tag name="KSO_WM_UNIT_INDEX" val="1_2_1"/>
  <p:tag name="KSO_WM_UNIT_VALUE" val="599*382"/>
  <p:tag name="KSO_WM_DIAGRAM_MAX_ITEMCNT" val="4"/>
  <p:tag name="KSO_WM_DIAGRAM_MIN_ITEMCNT" val="2"/>
  <p:tag name="KSO_WM_DIAGRAM_VIRTUALLY_FRAME" val="{&quot;height&quot;:387.90047395313405,&quot;left&quot;:83.13535433070865,&quot;top&quot;:130.94653392088176,&quot;width&quot;:792.353937007873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18"/>
  <p:tag name="KSO_WM_DIAGRAM_USE_COLOR_VALUE" val="{&quot;color_scheme&quot;:1,&quot;color_type&quot;:1,&quot;theme_color_indexes&quot;:[9,10,9,10,9,10]}"/>
</p:tagLst>
</file>

<file path=ppt/tags/tag3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4_3*l_h_f*1_2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7.90047395313405,&quot;left&quot;:83.13535433070865,&quot;top&quot;:130.9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文字是您思想的提炼，请尽量言简意赅的阐述观点，单击此处输入智能图形正文"/>
  <p:tag name="KSO_WM_UNIT_TEXT_FILL_FORE_SCHEMECOLOR_INDEX" val="1"/>
  <p:tag name="KSO_WM_UNIT_TEXT_FILL_TYPE" val="1"/>
  <p:tag name="KSO_WM_DIAGRAM_USE_COLOR_VALUE" val="{&quot;color_scheme&quot;:1,&quot;color_type&quot;:1,&quot;theme_color_indexes&quot;:[9,10,9,10,9,10]}"/>
</p:tagLst>
</file>

<file path=ppt/tags/tag393.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87.90047395313405,&quot;left&quot;:83.13535433070865,&quot;top&quot;:130.9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2_1"/>
  <p:tag name="KSO_WM_UNIT_INDEX" val="1_2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9,10,9,10,9,10]}"/>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2_1"/>
  <p:tag name="KSO_WM_TEMPLATE_CATEGORY" val="diagram"/>
  <p:tag name="KSO_WM_TEMPLATE_INDEX" val="20233144"/>
  <p:tag name="KSO_WM_UNIT_LAYERLEVEL" val="1_1_1"/>
  <p:tag name="KSO_WM_TAG_VERSION" val="3.0"/>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30.94653392088176,&quot;width&quot;:792.3539370078739}"/>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9,10,9,10,9,10]}"/>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3_2"/>
  <p:tag name="KSO_WM_TEMPLATE_CATEGORY" val="diagram"/>
  <p:tag name="KSO_WM_TEMPLATE_INDEX" val="20233144"/>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30.94653392088176,&quot;width&quot;:792.3539370078739}"/>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9,10,9,10,9,10]}"/>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3_1"/>
  <p:tag name="KSO_WM_TEMPLATE_CATEGORY" val="diagram"/>
  <p:tag name="KSO_WM_TEMPLATE_INDEX" val="20233144"/>
  <p:tag name="KSO_WM_UNIT_LAYERLEVEL" val="1_1_1"/>
  <p:tag name="KSO_WM_TAG_VERSION" val="3.0"/>
  <p:tag name="KSO_WM_UNIT_TYPE" val="l_h_d"/>
  <p:tag name="KSO_WM_UNIT_INDEX" val="1_3_1"/>
  <p:tag name="KSO_WM_UNIT_VALUE" val="599*382"/>
  <p:tag name="KSO_WM_DIAGRAM_MAX_ITEMCNT" val="4"/>
  <p:tag name="KSO_WM_DIAGRAM_MIN_ITEMCNT" val="2"/>
  <p:tag name="KSO_WM_DIAGRAM_VIRTUALLY_FRAME" val="{&quot;height&quot;:387.90047395313405,&quot;left&quot;:83.13535433070865,&quot;top&quot;:130.94653392088176,&quot;width&quot;:792.353937007873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27"/>
  <p:tag name="KSO_WM_DIAGRAM_USE_COLOR_VALUE" val="{&quot;color_scheme&quot;:1,&quot;color_type&quot;:1,&quot;theme_color_indexes&quot;:[9,10,9,10,9,10]}"/>
</p:tagLst>
</file>

<file path=ppt/tags/tag3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4_3*l_h_f*1_3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7.90047395313405,&quot;left&quot;:83.13535433070865,&quot;top&quot;:130.9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具体内容，文字是您思想的提炼，请尽量言简意赅的阐述观点，单击此处输入智能图形正文"/>
  <p:tag name="KSO_WM_UNIT_TEXT_FILL_FORE_SCHEMECOLOR_INDEX" val="1"/>
  <p:tag name="KSO_WM_UNIT_TEXT_FILL_TYPE" val="1"/>
  <p:tag name="KSO_WM_DIAGRAM_USE_COLOR_VALUE" val="{&quot;color_scheme&quot;:1,&quot;color_type&quot;:1,&quot;theme_color_indexes&quot;:[9,10,9,10,9,10]}"/>
</p:tagLst>
</file>

<file path=ppt/tags/tag398.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87.90047395313405,&quot;left&quot;:83.13535433070865,&quot;top&quot;:130.9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3_1"/>
  <p:tag name="KSO_WM_UNIT_INDEX" val="1_3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9,10,9,10,9,10]}"/>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3_1"/>
  <p:tag name="KSO_WM_TEMPLATE_CATEGORY" val="diagram"/>
  <p:tag name="KSO_WM_TEMPLATE_INDEX" val="20233144"/>
  <p:tag name="KSO_WM_UNIT_LAYERLEVEL" val="1_1_1"/>
  <p:tag name="KSO_WM_TAG_VERSION" val="3.0"/>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30.94653392088176,&quot;width&quot;:792.3539370078739}"/>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9,10,9,10,9,10]}"/>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4_2"/>
  <p:tag name="KSO_WM_TEMPLATE_CATEGORY" val="diagram"/>
  <p:tag name="KSO_WM_TEMPLATE_INDEX" val="20233144"/>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30.94653392088176,&quot;width&quot;:792.3539370078739}"/>
  <p:tag name="KSO_WM_DIAGRAM_COLOR_MATCH_VALUE" val="{&quot;shape&quot;:{&quot;fill&quot;:{&quot;gradient&quot;:[{&quot;brightness&quot;:0.4000000059604645,&quot;colorType&quot;:1,&quot;foreColorIndex&quot;:5,&quot;pos&quot;:0,&quot;transparency&quot;:1},{&quot;brightness&quot;:0.4000000059604645,&quot;colorType&quot;:1,&quot;foreColorIndex&quot;:5,&quot;pos&quot;:0.6499999761581421,&quot;transparency&quot;:0.800000011920929}],&quot;type&quot;:3},&quot;glow&quot;:{&quot;colorType&quot;:0},&quot;line&quot;:{&quot;type&quot;:0},&quot;shadow&quot;:{&quot;brightness&quot;:0,&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9,10,9,10,9,10]}"/>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d*1_4_1"/>
  <p:tag name="KSO_WM_TEMPLATE_CATEGORY" val="diagram"/>
  <p:tag name="KSO_WM_TEMPLATE_INDEX" val="20233144"/>
  <p:tag name="KSO_WM_UNIT_LAYERLEVEL" val="1_1_1"/>
  <p:tag name="KSO_WM_TAG_VERSION" val="3.0"/>
  <p:tag name="KSO_WM_UNIT_TYPE" val="l_h_d"/>
  <p:tag name="KSO_WM_UNIT_INDEX" val="1_4_1"/>
  <p:tag name="KSO_WM_UNIT_VALUE" val="599*382"/>
  <p:tag name="KSO_WM_DIAGRAM_MAX_ITEMCNT" val="4"/>
  <p:tag name="KSO_WM_DIAGRAM_MIN_ITEMCNT" val="2"/>
  <p:tag name="KSO_WM_DIAGRAM_VIRTUALLY_FRAME" val="{&quot;height&quot;:387.90047395313405,&quot;left&quot;:83.13535433070865,&quot;top&quot;:130.94653392088176,&quot;width&quot;:792.3539370078739}"/>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brightness&quot;:-0.25,&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SHAPE_GUID" val="31"/>
  <p:tag name="KSO_WM_DIAGRAM_USE_COLOR_VALUE" val="{&quot;color_scheme&quot;:1,&quot;color_type&quot;:1,&quot;theme_color_indexes&quot;:[9,10,9,10,9,10]}"/>
</p:tagLst>
</file>

<file path=ppt/tags/tag4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144_3*l_h_f*1_4_1"/>
  <p:tag name="KSO_WM_TEMPLATE_CATEGORY" val="diagram"/>
  <p:tag name="KSO_WM_TEMPLATE_INDEX" val="20233144"/>
  <p:tag name="KSO_WM_UNIT_LAYERLEVEL" val="1_1_1"/>
  <p:tag name="KSO_WM_TAG_VERSION" val="3.0"/>
  <p:tag name="KSO_WM_DIAGRAM_GROUP_CODE" val="l1-1"/>
  <p:tag name="KSO_WM_DIAGRAM_VERSION" val="3"/>
  <p:tag name="KSO_WM_DIAGRAM_COLOR_TRICK" val="1"/>
  <p:tag name="KSO_WM_DIAGRAM_COLOR_TEXT_CAN_REMOVE" val="n"/>
  <p:tag name="KSO_WM_UNIT_TEXT_TYPE" val="1"/>
  <p:tag name="KSO_WM_DIAGRAM_MAX_ITEMCNT" val="4"/>
  <p:tag name="KSO_WM_DIAGRAM_MIN_ITEMCNT" val="2"/>
  <p:tag name="KSO_WM_DIAGRAM_VIRTUALLY_FRAME" val="{&quot;height&quot;:387.90047395313405,&quot;left&quot;:83.13535433070865,&quot;top&quot;:130.9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输入正文内容，文字是您思想的提炼，请言简意赅的阐述观点，单击此处输入智能图形正文"/>
  <p:tag name="KSO_WM_UNIT_TEXT_FILL_FORE_SCHEMECOLOR_INDEX" val="1"/>
  <p:tag name="KSO_WM_UNIT_TEXT_FILL_TYPE" val="1"/>
  <p:tag name="KSO_WM_DIAGRAM_USE_COLOR_VALUE" val="{&quot;color_scheme&quot;:1,&quot;color_type&quot;:1,&quot;theme_color_indexes&quot;:[9,10,9,10,9,10]}"/>
</p:tagLst>
</file>

<file path=ppt/tags/tag403.xml><?xml version="1.0" encoding="utf-8"?>
<p:tagLst xmlns:p="http://schemas.openxmlformats.org/presentationml/2006/main">
  <p:tag name="KSO_WM_UNIT_ISCONTENTSTITLE" val="0"/>
  <p:tag name="KSO_WM_UNIT_ISNUMDGMTITLE" val="0"/>
  <p:tag name="KSO_WM_UNIT_NOCLEAR" val="0"/>
  <p:tag name="KSO_WM_UNIT_VALUE" val="8"/>
  <p:tag name="KSO_WM_UNIT_HIGHLIGHT" val="0"/>
  <p:tag name="KSO_WM_UNIT_COMPATIBLE" val="0"/>
  <p:tag name="KSO_WM_UNIT_DIAGRAM_ISNUMVISUAL" val="0"/>
  <p:tag name="KSO_WM_UNIT_DIAGRAM_ISREFERUNIT" val="0"/>
  <p:tag name="KSO_WM_UNIT_TYPE" val="l_h_a"/>
  <p:tag name="KSO_WM_TEMPLATE_CATEGORY" val="diagram"/>
  <p:tag name="KSO_WM_TEMPLATE_INDEX" val="20233144"/>
  <p:tag name="KSO_WM_UNIT_LAYERLEVEL" val="1_1_1"/>
  <p:tag name="KSO_WM_TAG_VERSION" val="3.0"/>
  <p:tag name="KSO_WM_DIAGRAM_MAX_ITEMCNT" val="4"/>
  <p:tag name="KSO_WM_DIAGRAM_MIN_ITEMCNT" val="2"/>
  <p:tag name="KSO_WM_DIAGRAM_VIRTUALLY_FRAME" val="{&quot;height&quot;:387.90047395313405,&quot;left&quot;:83.13535433070865,&quot;top&quot;:130.94653392088176,&quot;width&quot;:792.353937007873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144_3*l_h_a*1_4_1"/>
  <p:tag name="KSO_WM_UNIT_INDEX" val="1_4_1"/>
  <p:tag name="KSO_WM_DIAGRAM_GROUP_CODE" val="l1-1"/>
  <p:tag name="KSO_WM_UNIT_TEXT_TYPE" val="1"/>
  <p:tag name="KSO_WM_DIAGRAM_VERSION" val="3"/>
  <p:tag name="KSO_WM_DIAGRAM_COLOR_TRICK" val="1"/>
  <p:tag name="KSO_WM_DIAGRAM_COLOR_TEXT_CAN_REMOVE" val="n"/>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9,10,9,10,9,10]}"/>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4_3*l_h_i*1_4_1"/>
  <p:tag name="KSO_WM_TEMPLATE_CATEGORY" val="diagram"/>
  <p:tag name="KSO_WM_TEMPLATE_INDEX" val="20233144"/>
  <p:tag name="KSO_WM_UNIT_LAYERLEVEL" val="1_1_1"/>
  <p:tag name="KSO_WM_TAG_VERSION" val="3.0"/>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83.13535433070865,&quot;top&quot;:130.94653392088176,&quot;width&quot;:792.3539370078739}"/>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0.7400000095367432}],&quot;type&quot;:2},&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9,10,9,10,9,10]}"/>
</p:tagLst>
</file>

<file path=ppt/tags/tag405.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05281],&quot;70&quot;:[3322063]}"/>
</p:tagLst>
</file>

<file path=ppt/tags/tag406.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2_5*n_h_h_f*1_2_4_1"/>
  <p:tag name="KSO_WM_TEMPLATE_CATEGORY" val="diagram"/>
  <p:tag name="KSO_WM_TEMPLATE_INDEX" val="20231642"/>
  <p:tag name="KSO_WM_UNIT_LAYERLEVEL" val="1_1_1_1"/>
  <p:tag name="KSO_WM_TAG_VERSION" val="3.0"/>
  <p:tag name="KSO_WM_DIAGRAM_VERSION" val="3"/>
  <p:tag name="KSO_WM_DIAGRAM_COLOR_TRICK" val="1"/>
  <p:tag name="KSO_WM_DIAGRAM_COLOR_TEXT_CAN_REMOVE" val="n"/>
  <p:tag name="KSO_WM_UNIT_SUBTYPE" val="a"/>
  <p:tag name="KSO_WM_UNIT_NOCLEAR" val="0"/>
  <p:tag name="KSO_WM_UNIT_VALUE" val="96"/>
  <p:tag name="KSO_WM_DIAGRAM_GROUP_CODE" val="n1-1"/>
  <p:tag name="KSO_WM_UNIT_TYPE" val="n_h_h_f"/>
  <p:tag name="KSO_WM_UNIT_INDEX" val="1_2_4_1"/>
  <p:tag name="KSO_WM_DIAGRAM_MAX_ITEMCNT" val="6"/>
  <p:tag name="KSO_WM_DIAGRAM_MIN_ITEMCNT" val="2"/>
  <p:tag name="KSO_WM_DIAGRAM_VIRTUALLY_FRAME" val="{&quot;height&quot;:448.1,&quot;left&quot;:9.7,&quot;top&quot;:69.2,&quot;width&quot;:946.55}"/>
  <p:tag name="KSO_WM_DIAGRAM_COLOR_MATCH_VALUE" val="{&quot;shape&quot;:{&quot;fill&quot;:{&quot;gradient&quot;:[{&quot;brightness&quot;:0,&quot;colorType&quot;:1,&quot;foreColorIndex&quot;:6,&quot;pos&quot;:0,&quot;transparency&quot;:0.8999999761581421},{&quot;brightness&quot;:0,&quot;colorType&quot;:1,&quot;foreColorIndex&quot;:2,&quot;pos&quot;:1,&quot;transparency&quot;:1}],&quot;type&quot;:3},&quot;glow&quot;:{&quot;colorType&quot;:0},&quot;line&quot;:{&quot;gradient&quot;:[{&quot;brightness&quot;:0,&quot;colorType&quot;:1,&quot;foreColorIndex&quot;:14,&quot;pos&quot;:0,&quot;transparency&quot;:1},{&quot;brightness&quot;:0,&quot;colorType&quot;:1,&quot;foreColorIndex&quot;:6,&quot;pos&quot;:1,&quot;transparency&quot;:0.5}],&quot;type&quot;:2},&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项正文，文字是您思想的提炼，请尽量言简意赅的阐述"/>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2_5*n_h_h_f*1_2_6_1"/>
  <p:tag name="KSO_WM_TEMPLATE_CATEGORY" val="diagram"/>
  <p:tag name="KSO_WM_TEMPLATE_INDEX" val="20231642"/>
  <p:tag name="KSO_WM_UNIT_LAYERLEVEL" val="1_1_1_1"/>
  <p:tag name="KSO_WM_TAG_VERSION" val="3.0"/>
  <p:tag name="KSO_WM_DIAGRAM_VERSION" val="3"/>
  <p:tag name="KSO_WM_DIAGRAM_COLOR_TRICK" val="1"/>
  <p:tag name="KSO_WM_DIAGRAM_COLOR_TEXT_CAN_REMOVE" val="n"/>
  <p:tag name="KSO_WM_UNIT_SUBTYPE" val="a"/>
  <p:tag name="KSO_WM_UNIT_NOCLEAR" val="0"/>
  <p:tag name="KSO_WM_UNIT_VALUE" val="114"/>
  <p:tag name="KSO_WM_DIAGRAM_GROUP_CODE" val="n1-1"/>
  <p:tag name="KSO_WM_UNIT_TYPE" val="n_h_h_f"/>
  <p:tag name="KSO_WM_UNIT_INDEX" val="1_2_6_1"/>
  <p:tag name="KSO_WM_DIAGRAM_MAX_ITEMCNT" val="6"/>
  <p:tag name="KSO_WM_DIAGRAM_MIN_ITEMCNT" val="2"/>
  <p:tag name="KSO_WM_DIAGRAM_VIRTUALLY_FRAME" val="{&quot;height&quot;:448.1,&quot;left&quot;:9.7,&quot;top&quot;:69.2,&quot;width&quot;:946.55}"/>
  <p:tag name="KSO_WM_DIAGRAM_COLOR_MATCH_VALUE" val="{&quot;shape&quot;:{&quot;fill&quot;:{&quot;gradient&quot;:[{&quot;brightness&quot;:0,&quot;colorType&quot;:1,&quot;foreColorIndex&quot;:6,&quot;pos&quot;:0,&quot;transparency&quot;:0.8999999761581421},{&quot;brightness&quot;:0,&quot;colorType&quot;:1,&quot;foreColorIndex&quot;:2,&quot;pos&quot;:1,&quot;transparency&quot;:1}],&quot;type&quot;:3},&quot;glow&quot;:{&quot;colorType&quot;:0},&quot;line&quot;:{&quot;gradient&quot;:[{&quot;brightness&quot;:0,&quot;colorType&quot;:1,&quot;foreColorIndex&quot;:14,&quot;pos&quot;:0,&quot;transparency&quot;:1},{&quot;brightness&quot;:0,&quot;colorType&quot;:1,&quot;foreColorIndex&quot;:6,&quot;pos&quot;:1,&quot;transparency&quot;:0.5}],&quot;type&quot;:2},&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项正文，文字是您思想的提炼，请尽量言简意赅的阐述观点"/>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2_5*n_h_h_f*1_2_2_1"/>
  <p:tag name="KSO_WM_TEMPLATE_CATEGORY" val="diagram"/>
  <p:tag name="KSO_WM_TEMPLATE_INDEX" val="20231642"/>
  <p:tag name="KSO_WM_UNIT_LAYERLEVEL" val="1_1_1_1"/>
  <p:tag name="KSO_WM_TAG_VERSION" val="3.0"/>
  <p:tag name="KSO_WM_DIAGRAM_VERSION" val="3"/>
  <p:tag name="KSO_WM_DIAGRAM_COLOR_TRICK" val="1"/>
  <p:tag name="KSO_WM_DIAGRAM_COLOR_TEXT_CAN_REMOVE" val="n"/>
  <p:tag name="KSO_WM_UNIT_SUBTYPE" val="a"/>
  <p:tag name="KSO_WM_UNIT_NOCLEAR" val="0"/>
  <p:tag name="KSO_WM_UNIT_VALUE" val="114"/>
  <p:tag name="KSO_WM_DIAGRAM_GROUP_CODE" val="n1-1"/>
  <p:tag name="KSO_WM_UNIT_TYPE" val="n_h_h_f"/>
  <p:tag name="KSO_WM_UNIT_INDEX" val="1_2_2_1"/>
  <p:tag name="KSO_WM_DIAGRAM_MAX_ITEMCNT" val="6"/>
  <p:tag name="KSO_WM_DIAGRAM_MIN_ITEMCNT" val="2"/>
  <p:tag name="KSO_WM_DIAGRAM_VIRTUALLY_FRAME" val="{&quot;height&quot;:448.1,&quot;left&quot;:9.7,&quot;top&quot;:69.2,&quot;width&quot;:946.55}"/>
  <p:tag name="KSO_WM_DIAGRAM_COLOR_MATCH_VALUE" val="{&quot;shape&quot;:{&quot;fill&quot;:{&quot;gradient&quot;:[{&quot;brightness&quot;:0,&quot;colorType&quot;:1,&quot;foreColorIndex&quot;:6,&quot;pos&quot;:0,&quot;transparency&quot;:0.8999999761581421},{&quot;brightness&quot;:0,&quot;colorType&quot;:1,&quot;foreColorIndex&quot;:2,&quot;pos&quot;:1,&quot;transparency&quot;:1}],&quot;type&quot;:3},&quot;glow&quot;:{&quot;colorType&quot;:0},&quot;line&quot;:{&quot;gradient&quot;:[{&quot;brightness&quot;:0,&quot;colorType&quot;:1,&quot;foreColorIndex&quot;:14,&quot;pos&quot;:0,&quot;transparency&quot;:1},{&quot;brightness&quot;:0,&quot;colorType&quot;:1,&quot;foreColorIndex&quot;:6,&quot;pos&quot;:1,&quot;transparency&quot;:0.5}],&quot;type&quot;:2},&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项正文具体内容，文字是您思想的提炼，请尽量言简意赅的阐述观点"/>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2_5*n_h_h_f*1_2_5_1"/>
  <p:tag name="KSO_WM_TEMPLATE_CATEGORY" val="diagram"/>
  <p:tag name="KSO_WM_TEMPLATE_INDEX" val="20231642"/>
  <p:tag name="KSO_WM_UNIT_LAYERLEVEL" val="1_1_1_1"/>
  <p:tag name="KSO_WM_TAG_VERSION" val="3.0"/>
  <p:tag name="KSO_WM_DIAGRAM_VERSION" val="3"/>
  <p:tag name="KSO_WM_DIAGRAM_COLOR_TRICK" val="1"/>
  <p:tag name="KSO_WM_DIAGRAM_COLOR_TEXT_CAN_REMOVE" val="n"/>
  <p:tag name="KSO_WM_UNIT_SUBTYPE" val="a"/>
  <p:tag name="KSO_WM_UNIT_NOCLEAR" val="0"/>
  <p:tag name="KSO_WM_UNIT_VALUE" val="114"/>
  <p:tag name="KSO_WM_DIAGRAM_GROUP_CODE" val="n1-1"/>
  <p:tag name="KSO_WM_UNIT_TYPE" val="n_h_h_f"/>
  <p:tag name="KSO_WM_UNIT_INDEX" val="1_2_5_1"/>
  <p:tag name="KSO_WM_DIAGRAM_MAX_ITEMCNT" val="6"/>
  <p:tag name="KSO_WM_DIAGRAM_MIN_ITEMCNT" val="2"/>
  <p:tag name="KSO_WM_DIAGRAM_VIRTUALLY_FRAME" val="{&quot;height&quot;:448.1,&quot;left&quot;:9.7,&quot;top&quot;:69.2,&quot;width&quot;:946.55}"/>
  <p:tag name="KSO_WM_DIAGRAM_COLOR_MATCH_VALUE" val="{&quot;shape&quot;:{&quot;fill&quot;:{&quot;gradient&quot;:[{&quot;brightness&quot;:0,&quot;colorType&quot;:1,&quot;foreColorIndex&quot;:6,&quot;pos&quot;:0,&quot;transparency&quot;:0.8999999761581421},{&quot;brightness&quot;:0,&quot;colorType&quot;:1,&quot;foreColorIndex&quot;:2,&quot;pos&quot;:1,&quot;transparency&quot;:1}],&quot;type&quot;:3},&quot;glow&quot;:{&quot;colorType&quot;:0},&quot;line&quot;:{&quot;gradient&quot;:[{&quot;brightness&quot;:0,&quot;colorType&quot;:1,&quot;foreColorIndex&quot;:14,&quot;pos&quot;:0,&quot;transparency&quot;:1},{&quot;brightness&quot;:0,&quot;colorType&quot;:1,&quot;foreColorIndex&quot;:6,&quot;pos&quot;:1,&quot;transparency&quot;:0.5}],&quot;type&quot;:2},&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项正文具体内容，文字是您思想的提炼，请尽量言简意赅的阐述观点"/>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2_5*n_h_h_f*1_2_3_1"/>
  <p:tag name="KSO_WM_TEMPLATE_CATEGORY" val="diagram"/>
  <p:tag name="KSO_WM_TEMPLATE_INDEX" val="20231642"/>
  <p:tag name="KSO_WM_UNIT_LAYERLEVEL" val="1_1_1_1"/>
  <p:tag name="KSO_WM_TAG_VERSION" val="3.0"/>
  <p:tag name="KSO_WM_DIAGRAM_VERSION" val="3"/>
  <p:tag name="KSO_WM_DIAGRAM_COLOR_TRICK" val="1"/>
  <p:tag name="KSO_WM_DIAGRAM_COLOR_TEXT_CAN_REMOVE" val="n"/>
  <p:tag name="KSO_WM_UNIT_SUBTYPE" val="a"/>
  <p:tag name="KSO_WM_UNIT_NOCLEAR" val="0"/>
  <p:tag name="KSO_WM_UNIT_VALUE" val="96"/>
  <p:tag name="KSO_WM_DIAGRAM_GROUP_CODE" val="n1-1"/>
  <p:tag name="KSO_WM_UNIT_TYPE" val="n_h_h_f"/>
  <p:tag name="KSO_WM_UNIT_INDEX" val="1_2_3_1"/>
  <p:tag name="KSO_WM_DIAGRAM_MAX_ITEMCNT" val="6"/>
  <p:tag name="KSO_WM_DIAGRAM_MIN_ITEMCNT" val="2"/>
  <p:tag name="KSO_WM_DIAGRAM_VIRTUALLY_FRAME" val="{&quot;height&quot;:448.1,&quot;left&quot;:9.7,&quot;top&quot;:69.2,&quot;width&quot;:946.55}"/>
  <p:tag name="KSO_WM_DIAGRAM_COLOR_MATCH_VALUE" val="{&quot;shape&quot;:{&quot;fill&quot;:{&quot;gradient&quot;:[{&quot;brightness&quot;:0,&quot;colorType&quot;:1,&quot;foreColorIndex&quot;:6,&quot;pos&quot;:0,&quot;transparency&quot;:0.8999999761581421},{&quot;brightness&quot;:0,&quot;colorType&quot;:1,&quot;foreColorIndex&quot;:2,&quot;pos&quot;:1,&quot;transparency&quot;:1}],&quot;type&quot;:3},&quot;glow&quot;:{&quot;colorType&quot;:0},&quot;line&quot;:{&quot;gradient&quot;:[{&quot;brightness&quot;:0,&quot;colorType&quot;:1,&quot;foreColorIndex&quot;:14,&quot;pos&quot;:0,&quot;transparency&quot;:1},{&quot;brightness&quot;:0,&quot;colorType&quot;:1,&quot;foreColorIndex&quot;:6,&quot;pos&quot;:1,&quot;transparency&quot;:0.5}],&quot;type&quot;:2},&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项正文，文字是您思想的提炼，请尽量言简意赅的阐述"/>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2_5*n_h_h_f*1_2_1_1"/>
  <p:tag name="KSO_WM_TEMPLATE_CATEGORY" val="diagram"/>
  <p:tag name="KSO_WM_TEMPLATE_INDEX" val="20231642"/>
  <p:tag name="KSO_WM_UNIT_LAYERLEVEL" val="1_1_1_1"/>
  <p:tag name="KSO_WM_TAG_VERSION" val="3.0"/>
  <p:tag name="KSO_WM_DIAGRAM_VERSION" val="3"/>
  <p:tag name="KSO_WM_DIAGRAM_COLOR_TRICK" val="1"/>
  <p:tag name="KSO_WM_DIAGRAM_COLOR_TEXT_CAN_REMOVE" val="n"/>
  <p:tag name="KSO_WM_UNIT_SUBTYPE" val="a"/>
  <p:tag name="KSO_WM_UNIT_NOCLEAR" val="0"/>
  <p:tag name="KSO_WM_UNIT_VALUE" val="114"/>
  <p:tag name="KSO_WM_DIAGRAM_GROUP_CODE" val="n1-1"/>
  <p:tag name="KSO_WM_UNIT_TYPE" val="n_h_h_f"/>
  <p:tag name="KSO_WM_UNIT_INDEX" val="1_2_1_1"/>
  <p:tag name="KSO_WM_DIAGRAM_MAX_ITEMCNT" val="6"/>
  <p:tag name="KSO_WM_DIAGRAM_MIN_ITEMCNT" val="2"/>
  <p:tag name="KSO_WM_DIAGRAM_VIRTUALLY_FRAME" val="{&quot;height&quot;:448.1,&quot;left&quot;:9.7,&quot;top&quot;:69.2,&quot;width&quot;:946.55}"/>
  <p:tag name="KSO_WM_DIAGRAM_COLOR_MATCH_VALUE" val="{&quot;shape&quot;:{&quot;fill&quot;:{&quot;gradient&quot;:[{&quot;brightness&quot;:0,&quot;colorType&quot;:1,&quot;foreColorIndex&quot;:6,&quot;pos&quot;:0,&quot;transparency&quot;:0.8999999761581421},{&quot;brightness&quot;:0,&quot;colorType&quot;:1,&quot;foreColorIndex&quot;:2,&quot;pos&quot;:1,&quot;transparency&quot;:1}],&quot;type&quot;:3},&quot;glow&quot;:{&quot;colorType&quot;:0},&quot;line&quot;:{&quot;gradient&quot;:[{&quot;brightness&quot;:0,&quot;colorType&quot;:1,&quot;foreColorIndex&quot;:14,&quot;pos&quot;:0,&quot;transparency&quot;:1},{&quot;brightness&quot;:0,&quot;colorType&quot;:1,&quot;foreColorIndex&quot;:6,&quot;pos&quot;:1,&quot;transparency&quot;:0.5}],&quot;type&quot;:2},&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项正文，文字是您思想的提炼，请尽量言简意赅的阐述观点"/>
  <p:tag name="KSO_WM_UNIT_FILL_TYPE" val="3"/>
  <p:tag name="KSO_WM_UNIT_TEXT_FILL_FORE_SCHEMECOLOR_INDEX" val="1"/>
  <p:tag name="KSO_WM_UNIT_TEXT_FILL_TYPE" val="1"/>
  <p:tag name="KSO_WM_DIAGRAM_USE_COLOR_VALUE" val="{&quot;color_scheme&quot;:1,&quot;color_type&quot;:1,&quot;theme_color_indexes&quot;:[5,6,5,6,5,6]}"/>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2_5*n_h_i*1_1_2"/>
  <p:tag name="KSO_WM_TEMPLATE_CATEGORY" val="diagram"/>
  <p:tag name="KSO_WM_TEMPLATE_INDEX" val="2023164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2"/>
  <p:tag name="KSO_WM_DIAGRAM_MAX_ITEMCNT" val="6"/>
  <p:tag name="KSO_WM_DIAGRAM_MIN_ITEMCNT" val="2"/>
  <p:tag name="KSO_WM_DIAGRAM_VIRTUALLY_FRAME" val="{&quot;height&quot;:448.1,&quot;left&quot;:9.7,&quot;top&quot;:69.2,&quot;width&quot;:946.55}"/>
  <p:tag name="KSO_WM_DIAGRAM_COLOR_MATCH_VALUE" val="{&quot;shape&quot;:{&quot;fill&quot;:{&quot;gradient&quot;:[{&quot;brightness&quot;:0,&quot;colorType&quot;:1,&quot;foreColorIndex&quot;:6,&quot;pos&quot;:0,&quot;transparency&quot;:0.800000011920929},{&quot;brightness&quot;:0,&quot;colorType&quot;:1,&quot;foreColorIndex&quot;:5,&quot;pos&quot;:1,&quot;transparency&quot;:0.800000011920929}],&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42_5*n_h_i*1_1_1"/>
  <p:tag name="KSO_WM_TEMPLATE_CATEGORY" val="diagram"/>
  <p:tag name="KSO_WM_TEMPLATE_INDEX" val="20231642"/>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1"/>
  <p:tag name="KSO_WM_DIAGRAM_MAX_ITEMCNT" val="6"/>
  <p:tag name="KSO_WM_DIAGRAM_MIN_ITEMCNT" val="2"/>
  <p:tag name="KSO_WM_DIAGRAM_VIRTUALLY_FRAME" val="{&quot;height&quot;:448.1,&quot;left&quot;:9.7,&quot;top&quot;:69.2,&quot;width&quot;:946.55}"/>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type&quot;:0},&quot;shadow&quot;:{&quot;brightness&quot;:0,&quot;colorType&quot;:2,&quot;rgb&quot;:&quot;#000000&quot;,&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42_5*n_h_h_i*1_2_1_1"/>
  <p:tag name="KSO_WM_TEMPLATE_CATEGORY" val="diagram"/>
  <p:tag name="KSO_WM_TEMPLATE_INDEX" val="20231642"/>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48.1,&quot;left&quot;:9.7,&quot;top&quot;:69.2,&quot;width&quot;:946.55}"/>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type&quot;:0},&quot;shadow&quot;:{&quot;brightness&quot;:0.6000000238418579,&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DIAGRAM_USE_COLOR_VALUE" val="{&quot;color_scheme&quot;:1,&quot;color_type&quot;:1,&quot;theme_color_indexes&quot;:[5,6,5,6,5,6]}"/>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42_5*n_h_h_i*1_2_3_1"/>
  <p:tag name="KSO_WM_TEMPLATE_CATEGORY" val="diagram"/>
  <p:tag name="KSO_WM_TEMPLATE_INDEX" val="20231642"/>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48.1,&quot;left&quot;:9.7,&quot;top&quot;:69.2,&quot;width&quot;:946.55}"/>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type&quot;:0},&quot;shadow&quot;:{&quot;brightness&quot;:0.6000000238418579,&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DIAGRAM_USE_COLOR_VALUE" val="{&quot;color_scheme&quot;:1,&quot;color_type&quot;:1,&quot;theme_color_indexes&quot;:[5,6,5,6,5,6]}"/>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5_1"/>
  <p:tag name="KSO_WM_UNIT_ID" val="diagram20231642_5*n_h_h_i*1_2_5_1"/>
  <p:tag name="KSO_WM_TEMPLATE_CATEGORY" val="diagram"/>
  <p:tag name="KSO_WM_TEMPLATE_INDEX" val="20231642"/>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48.1,&quot;left&quot;:9.7,&quot;top&quot;:69.2,&quot;width&quot;:946.55}"/>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type&quot;:0},&quot;shadow&quot;:{&quot;brightness&quot;:0.6000000238418579,&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DIAGRAM_USE_COLOR_VALUE" val="{&quot;color_scheme&quot;:1,&quot;color_type&quot;:1,&quot;theme_color_indexes&quot;:[5,6,5,6,5,6]}"/>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42_5*n_h_h_i*1_2_2_1"/>
  <p:tag name="KSO_WM_TEMPLATE_CATEGORY" val="diagram"/>
  <p:tag name="KSO_WM_TEMPLATE_INDEX" val="20231642"/>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48.1,&quot;left&quot;:9.7,&quot;top&quot;:69.2,&quot;width&quot;:946.55}"/>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type&quot;:0},&quot;shadow&quot;:{&quot;brightness&quot;:0.6000000238418579,&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DIAGRAM_USE_COLOR_VALUE" val="{&quot;color_scheme&quot;:1,&quot;color_type&quot;:1,&quot;theme_color_indexes&quot;:[5,6,5,6,5,6]}"/>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6_1"/>
  <p:tag name="KSO_WM_UNIT_ID" val="diagram20231642_5*n_h_h_i*1_2_6_1"/>
  <p:tag name="KSO_WM_TEMPLATE_CATEGORY" val="diagram"/>
  <p:tag name="KSO_WM_TEMPLATE_INDEX" val="20231642"/>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48.1,&quot;left&quot;:9.7,&quot;top&quot;:69.2,&quot;width&quot;:946.55}"/>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type&quot;:0},&quot;shadow&quot;:{&quot;brightness&quot;:0.6000000238418579,&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DIAGRAM_USE_COLOR_VALUE" val="{&quot;color_scheme&quot;:1,&quot;color_type&quot;:1,&quot;theme_color_indexes&quot;:[5,6,5,6,5,6]}"/>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4_1"/>
  <p:tag name="KSO_WM_UNIT_ID" val="diagram20231642_5*n_h_h_i*1_2_4_1"/>
  <p:tag name="KSO_WM_TEMPLATE_CATEGORY" val="diagram"/>
  <p:tag name="KSO_WM_TEMPLATE_INDEX" val="20231642"/>
  <p:tag name="KSO_WM_UNIT_LAYERLEVEL" val="1_1_1_1"/>
  <p:tag name="KSO_WM_TAG_VERSION" val="3.0"/>
  <p:tag name="KSO_WM_UNIT_TEXT_FILL_FORE_SCHEMECOLOR_INDEX_BRIGHTNESS" val="0.15"/>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48.1,&quot;left&quot;:9.7,&quot;top&quot;:69.2,&quot;width&quot;:946.55}"/>
  <p:tag name="KSO_WM_DIAGRAM_COLOR_MATCH_VALUE" val="{&quot;shape&quot;:{&quot;fill&quot;:{&quot;gradient&quot;:[{&quot;brightness&quot;:0,&quot;colorType&quot;:1,&quot;foreColorIndex&quot;:6,&quot;pos&quot;:0,&quot;transparency&quot;:0},{&quot;brightness&quot;:0,&quot;colorType&quot;:1,&quot;foreColorIndex&quot;:5,&quot;pos&quot;:1,&quot;transparency&quot;:0}],&quot;type&quot;:3},&quot;glow&quot;:{&quot;colorType&quot;:0},&quot;line&quot;:{&quot;type&quot;:0},&quot;shadow&quot;:{&quot;brightness&quot;:0.6000000238418579,&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BEAUTIFY_FLAG" val="#wm#"/>
  <p:tag name="KSO_WM_UNIT_FILL_TYPE" val="3"/>
  <p:tag name="KSO_WM_DIAGRAM_USE_COLOR_VALUE" val="{&quot;color_scheme&quot;:1,&quot;color_type&quot;:1,&quot;theme_color_indexes&quot;:[5,6,5,6,5,6]}"/>
</p:tagLst>
</file>

<file path=ppt/tags/tag421.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 name="resource_record_key" val="{&quot;65&quot;:[20205281],&quot;70&quot;:[3318897]}"/>
</p:tagLst>
</file>

<file path=ppt/tags/tag4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3532_1*l_h_i*1_3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9,10,9,10,9,10]}"/>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3532_1*l_h_i*1_4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9,10,9,10,9,10]}"/>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3532_1*l_h_i*1_2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9,10,9,10,9,10]}"/>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3532_1*l_h_i*1_1_3"/>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DIAGRAM_USE_COLOR_VALUE" val="{&quot;color_scheme&quot;:1,&quot;color_type&quot;:1,&quot;theme_color_indexes&quot;:[9,10,9,10,9,10]}"/>
</p:tagLst>
</file>

<file path=ppt/tags/tag427.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532_1*l_h_d*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31"/>
  <p:tag name="KSO_WM_DIAGRAM_USE_COLOR_VALUE" val="{&quot;color_scheme&quot;:1,&quot;color_type&quot;:1,&quot;theme_color_indexes&quot;:[9,10,9,10,9,10]}"/>
</p:tagLst>
</file>

<file path=ppt/tags/tag428.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532_1*l_h_d*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1,&quot;foreColorIndex&quot;:5,&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27"/>
  <p:tag name="KSO_WM_DIAGRAM_USE_COLOR_VALUE" val="{&quot;color_scheme&quot;:1,&quot;color_type&quot;:1,&quot;theme_color_indexes&quot;:[9,10,9,10,9,10]}"/>
</p:tagLst>
</file>

<file path=ppt/tags/tag429.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532_1*l_h_d*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16"/>
  <p:tag name="KSO_WM_DIAGRAM_USE_COLOR_VALUE" val="{&quot;color_scheme&quot;:1,&quot;color_type&quot;:1,&quot;theme_color_indexes&quot;:[9,10,9,10,9,10]}"/>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VALUE" val="199*19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532_1*l_h_d*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solid&quot;:{&quot;brightness&quot;:-0.3499999940395355,&quot;colorType&quot;:1,&quot;foreColorIndex&quot;:14,&quot;transparency&quot;:0},&quot;type&quot;:1},&quot;glow&quot;:{&quot;colorType&quot;:0},&quot;line&quot;:{&quot;solidLine&quot;:{&quot;brightness&quot;:-0.3499999940395355,&quot;colorType&quot;:1,&quot;foreColorIndex&quot;:14,&quot;transparency&quot;:0.8999999761581421},&quot;type&quot;:1},&quot;shadow&quot;:{&quot;brightness&quot;:0,&quot;colorType&quot;:2,&quot;rgb&quot;:&quot;#000000&quot;,&quot;transparency&quot;:0.8799999952316284},&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35"/>
  <p:tag name="KSO_WM_UNIT_LINE_FORE_SCHEMECOLOR_INDEX" val="14"/>
  <p:tag name="MH_SHAPE_GUID" val="18"/>
  <p:tag name="KSO_WM_DIAGRAM_USE_COLOR_VALUE" val="{&quot;color_scheme&quot;:1,&quot;color_type&quot;:1,&quot;theme_color_indexes&quot;:[9,10,9,10,9,10]}"/>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3532_1*l_i*1_1"/>
  <p:tag name="KSO_WM_TEMPLATE_CATEGORY" val="diagram"/>
  <p:tag name="KSO_WM_TEMPLATE_INDEX" val="20233532"/>
  <p:tag name="KSO_WM_UNIT_LAYERLEVEL" val="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type&quot;:0},&quot;glow&quot;:{&quot;colorType&quot;:0},&quot;line&quot;:{&quot;solidLine&quot;:{&quot;brightness&quot;:0,&quot;colorType&quot;:1,&quot;foreColorIndex&quot;:13,&quot;transparency&quot;:0.8500000238418579},&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DIAGRAM_USE_COLOR_VALUE" val="{&quot;color_scheme&quot;:1,&quot;color_type&quot;:1,&quot;theme_color_indexes&quot;:[9,10,9,10,9,10]}"/>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532_1*l_h_i*1_1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9,10,9,10,9,10]}"/>
</p:tagLst>
</file>

<file path=ppt/tags/tag4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532_1*l_h_i*1_2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9,10,9,10,9,10]}"/>
</p:tagLst>
</file>

<file path=ppt/tags/tag4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532_1*l_h_i*1_3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DIAGRAM_USE_COLOR_VALUE" val="{&quot;color_scheme&quot;:1,&quot;color_type&quot;:1,&quot;theme_color_indexes&quot;:[9,10,9,10,9,10]}"/>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532_1*l_h_i*1_4_2"/>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solid&quot;:{&quot;brightness&quot;:0,&quot;colorType&quot;:2,&quot;rgb&quot;:&quot;#808080&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9,10,9,10,9,10]}"/>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532_1*l_h_i*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9,10,9,10,9,10]}"/>
</p:tagLst>
</file>

<file path=ppt/tags/tag43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532_1*l_h_f*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UNIT_VALUE" val="98"/>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USE_COLOR_VALUE" val="{&quot;color_scheme&quot;:1,&quot;color_type&quot;:1,&quot;theme_color_indexes&quot;:[9,10,9,10,9,10]}"/>
</p:tagLst>
</file>

<file path=ppt/tags/tag43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532_1*l_h_a*1_1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9,10,9,10,9,10]}"/>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532_1*l_h_i*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9,10,9,10,9,10]}"/>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532_1*l_h_f*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USE_COLOR_VALUE" val="{&quot;color_scheme&quot;:1,&quot;color_type&quot;:1,&quot;theme_color_indexes&quot;:[9,10,9,10,9,10]}"/>
</p:tagLst>
</file>

<file path=ppt/tags/tag4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532_1*l_h_a*1_2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9,10,9,10,9,10]}"/>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532_1*l_h_i*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9,10,9,10,9,10]}"/>
</p:tagLst>
</file>

<file path=ppt/tags/tag44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532_1*l_h_f*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UNIT_TEXT_FILL_FORE_SCHEMECOLOR_INDEX" val="1"/>
  <p:tag name="KSO_WM_UNIT_TEXT_FILL_TYPE" val="1"/>
  <p:tag name="KSO_WM_DIAGRAM_USE_COLOR_VALUE" val="{&quot;color_scheme&quot;:1,&quot;color_type&quot;:1,&quot;theme_color_indexes&quot;:[9,10,9,10,9,10]}"/>
</p:tagLst>
</file>

<file path=ppt/tags/tag4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532_1*l_h_a*1_4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UNIT_TEXT_FILL_FORE_SCHEMECOLOR_INDEX" val="1"/>
  <p:tag name="KSO_WM_UNIT_TEXT_FILL_TYPE" val="1"/>
  <p:tag name="KSO_WM_DIAGRAM_USE_COLOR_VALUE" val="{&quot;color_scheme&quot;:1,&quot;color_type&quot;:1,&quot;theme_color_indexes&quot;:[9,10,9,10,9,10]}"/>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532_1*l_h_i*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9,10,9,10,9,10]}"/>
</p:tagLst>
</file>

<file path=ppt/tags/tag44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532_1*l_h_f*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8"/>
  <p:tag name="KSO_WM_UNIT_TEXT_TYPE" val="1"/>
  <p:tag name="KSO_WM_UNIT_TEXT_LAYER_COUNT" val="1"/>
  <p:tag name="KSO_WM_BEAUTIFY_FLAG" val="#wm#"/>
  <p:tag name="KSO_WM_UNIT_PRESET_TEXT" val="单击此处输入您的项正文，文字是思想的提炼，请尽量言简意赅的阐述观点。单击此处输入您的项正文，文字是思想的提炼，请尽量言简意赅的阐述观点。单击此处输入您的项正文，文字是思想的提炼"/>
  <p:tag name="KSO_WM_DIAGRAM_USE_COLOR_VALUE" val="{&quot;color_scheme&quot;:1,&quot;color_type&quot;:1,&quot;theme_color_indexes&quot;:[9,10,9,10,9,10]}"/>
</p:tagLst>
</file>

<file path=ppt/tags/tag4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532_1*l_h_a*1_3_1"/>
  <p:tag name="KSO_WM_TEMPLATE_CATEGORY" val="diagram"/>
  <p:tag name="KSO_WM_TEMPLATE_INDEX" val="20233532"/>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387.90047395313405,&quot;left&quot;:81.35,&quot;top&quot;:111.64653392088175,&quot;width&quot;:793.262913385826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UNIT_TEXT_TYPE" val="1"/>
  <p:tag name="KSO_WM_BEAUTIFY_FLAG" val="#wm#"/>
  <p:tag name="KSO_WM_UNIT_PRESET_TEXT" val="单击添加标题"/>
  <p:tag name="KSO_WM_DIAGRAM_USE_COLOR_VALUE" val="{&quot;color_scheme&quot;:1,&quot;color_type&quot;:1,&quot;theme_color_indexes&quot;:[9,10,9,10,9,10]}"/>
</p:tagLst>
</file>

<file path=ppt/tags/tag448.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 name="resource_record_key" val="{&quot;65&quot;:[20205281],&quot;70&quot;:[3324552]}"/>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a*1"/>
  <p:tag name="KSO_WM_TEMPLATE_CATEGORY" val="diagram"/>
  <p:tag name="KSO_WM_TEMPLATE_INDEX" val="20233143"/>
  <p:tag name="KSO_WM_UNIT_LAYERLEVEL" val="1"/>
  <p:tag name="KSO_WM_TAG_VERSION" val="3.0"/>
  <p:tag name="KSO_WM_BEAUTIFY_FLAG" val="#wm#"/>
  <p:tag name="KSO_WM_UNIT_ISCONTENTSTITLE" val="0"/>
  <p:tag name="KSO_WM_UNIT_ISNUMDGMTITLE" val="0"/>
  <p:tag name="KSO_WM_UNIT_NOCLEAR" val="0"/>
  <p:tag name="KSO_WM_UNIT_VALUE" val="29"/>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2_1"/>
  <p:tag name="KSO_WM_DIAGRAM_MAX_ITEMCNT" val="5"/>
  <p:tag name="KSO_WM_DIAGRAM_MIN_ITEMCNT" val="2"/>
  <p:tag name="KSO_WM_DIAGRAM_VIRTUALLY_FRAME" val="{&quot;height&quot;:371.4754330708662,&quot;left&quot;:83.59992125984252,&quot;top&quot;:94.67456692913386,&quot;width&quot;:782.30007874015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LINE_FILL_TYPE" val="2"/>
  <p:tag name="KSO_WM_UNIT_USESOURCEFORMAT_APPLY"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4_1"/>
  <p:tag name="KSO_WM_DIAGRAM_MAX_ITEMCNT" val="5"/>
  <p:tag name="KSO_WM_DIAGRAM_MIN_ITEMCNT" val="2"/>
  <p:tag name="KSO_WM_DIAGRAM_VIRTUALLY_FRAME" val="{&quot;height&quot;:371.4754330708662,&quot;left&quot;:83.59992125984252,&quot;top&quot;:94.67456692913386,&quot;width&quot;:782.30007874015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UNIT_LINE_FILL_TYPE" val="2"/>
  <p:tag name="KSO_WM_UNIT_USESOURCEFORMAT_APPLY" val="1"/>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1_1"/>
  <p:tag name="KSO_WM_DIAGRAM_MAX_ITEMCNT" val="5"/>
  <p:tag name="KSO_WM_DIAGRAM_MIN_ITEMCNT" val="2"/>
  <p:tag name="KSO_WM_DIAGRAM_VIRTUALLY_FRAME" val="{&quot;height&quot;:371.4754330708662,&quot;left&quot;:83.59992125984252,&quot;top&quot;:94.67456692913386,&quot;width&quot;:782.30007874015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3_1"/>
  <p:tag name="KSO_WM_DIAGRAM_MAX_ITEMCNT" val="5"/>
  <p:tag name="KSO_WM_DIAGRAM_MIN_ITEMCNT" val="2"/>
  <p:tag name="KSO_WM_DIAGRAM_VIRTUALLY_FRAME" val="{&quot;height&quot;:371.4754330708662,&quot;left&quot;:83.59992125984252,&quot;top&quot;:94.67456692913386,&quot;width&quot;:782.30007874015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LINE_FILL_TYPE" val="2"/>
  <p:tag name="KSO_WM_UNIT_USESOURCEFORMAT_APPLY"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5_1"/>
  <p:tag name="KSO_WM_DIAGRAM_MAX_ITEMCNT" val="5"/>
  <p:tag name="KSO_WM_DIAGRAM_MIN_ITEMCNT" val="2"/>
  <p:tag name="KSO_WM_DIAGRAM_VIRTUALLY_FRAME" val="{&quot;height&quot;:371.4754330708662,&quot;left&quot;:83.59992125984252,&quot;top&quot;:94.67456692913386,&quot;width&quot;:782.300078740157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9"/>
  <p:tag name="KSO_WM_UNIT_LINE_FILL_TYPE" val="2"/>
  <p:tag name="KSO_WM_UNIT_USESOURCEFORMAT_APPLY" val="1"/>
</p:tagLst>
</file>

<file path=ppt/tags/tag455.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3_4*l_h_d*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4754330708662,&quot;left&quot;:83.59992125984252,&quot;top&quot;:94.67456692913386,&quot;width&quot;:782.30007874015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84968483\&quot;,\&quot;product_name\&quot;:\&quot;\&quot;,\&quot;intention_code\&quot;:\&quot;\&quot;}&quot;}*gallery_gallery_ai_v2.1.5_ONLINE*4209cb8cd8e68374d2b6c7435b40a140-slide-0"/>
  <p:tag name="KSO_WM_UNIT_LINE_FILL_TYPE" val="2"/>
  <p:tag name="KSO_WM_UNIT_USESOURCEFORMAT_APPLY" val="1"/>
</p:tagLst>
</file>

<file path=ppt/tags/tag456.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3_4*l_h_d*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4754330708662,&quot;left&quot;:83.59992125984252,&quot;top&quot;:94.67456692913386,&quot;width&quot;:782.30007874015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457.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143_4*l_h_d*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4754330708662,&quot;left&quot;:83.59992125984252,&quot;top&quot;:94.67456692913386,&quot;width&quot;:782.30007874015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391557537\&quot;,\&quot;product_name\&quot;:\&quot;\&quot;,\&quot;intention_code\&quot;:\&quot;\&quot;}&quot;}*gallery_gallery_ai_v2.1.5_ONLINE*4209cb8cd8e68374d2b6c7435b40a140-slide-0"/>
  <p:tag name="KSO_WM_UNIT_LINE_FILL_TYPE" val="2"/>
  <p:tag name="KSO_WM_UNIT_USESOURCEFORMAT_APPLY" val="1"/>
</p:tagLst>
</file>

<file path=ppt/tags/tag458.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143_4*l_h_d*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4754330708662,&quot;left&quot;:83.59992125984252,&quot;top&quot;:94.67456692913386,&quot;width&quot;:782.30007874015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136865952\&quot;,\&quot;product_name\&quot;:\&quot;\&quot;,\&quot;intention_code\&quot;:\&quot;\&quot;}&quot;}*gallery_gallery_ai_v2.1.5_ONLINE*4209cb8cd8e68374d2b6c7435b40a140-slide-0"/>
  <p:tag name="KSO_WM_UNIT_LINE_FILL_TYPE" val="2"/>
  <p:tag name="KSO_WM_UNIT_USESOURCEFORMAT_APPLY" val="1"/>
</p:tagLst>
</file>

<file path=ppt/tags/tag459.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UNIT_TYPE" val="l_h_d"/>
  <p:tag name="KSO_WM_UNIT_INDEX" val="1_5_1"/>
  <p:tag name="KSO_WM_UNIT_ID" val="diagram20233143_4*l_h_d*1_5_1"/>
  <p:tag name="KSO_WM_TEMPLATE_CATEGORY" val="diagram"/>
  <p:tag name="KSO_WM_TEMPLATE_INDEX" val="20233143"/>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1.4754330708662,&quot;left&quot;:83.59992125984252,&quot;top&quot;:94.67456692913386,&quot;width&quot;:782.30007874015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9"/>
  <p:tag name="KSO_WM_UNIT_LINE_FILL_TYPE" val="2"/>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43_4*l_h_a*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4754330708662,&quot;left&quot;:83.59992125984252,&quot;top&quot;:94.67456692913386,&quot;width&quot;:782.3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4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43_4*l_h_f*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4754330708662,&quot;left&quot;:83.59992125984252,&quot;top&quot;:94.67456692913386,&quot;width&quot;:782.3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43_4*l_h_a*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4754330708662,&quot;left&quot;:83.59992125984252,&quot;top&quot;:94.67456692913386,&quot;width&quot;:782.3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46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43_4*l_h_f*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4754330708662,&quot;left&quot;:83.59992125984252,&quot;top&quot;:94.67456692913386,&quot;width&quot;:782.3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3_4*l_h_a*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4754330708662,&quot;left&quot;:83.59992125984252,&quot;top&quot;:94.67456692913386,&quot;width&quot;:782.3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465.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3_4*l_h_f*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4754330708662,&quot;left&quot;:83.59992125984252,&quot;top&quot;:94.67456692913386,&quot;width&quot;:782.3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43_4*l_h_a*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4754330708662,&quot;left&quot;:83.59992125984252,&quot;top&quot;:94.67456692913386,&quot;width&quot;:782.3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4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43_4*l_h_f*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4754330708662,&quot;left&quot;:83.59992125984252,&quot;top&quot;:94.67456692913386,&quot;width&quot;:782.3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143_4*l_h_a*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4754330708662,&quot;left&quot;:83.59992125984252,&quot;top&quot;:94.67456692913386,&quot;width&quot;:782.3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46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143_4*l_h_f*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4754330708662,&quot;left&quot;:83.59992125984252,&quot;top&quot;:94.67456692913386,&quot;width&quot;:782.30007874015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BEAUTIFY_FLAG" val="#wm#"/>
  <p:tag name="KSO_WM_TEMPLATE_CATEGORY" val="diagram"/>
  <p:tag name="KSO_WM_TEMPLATE_INDEX" val="20233143"/>
  <p:tag name="KSO_WM_SLIDE_ID" val="diagram20233143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758.775*370.283"/>
  <p:tag name="KSO_WM_SLIDE_POSITION" val="101.1*127.023"/>
  <p:tag name="KSO_WM_SLIDE_SOURCE" val="WPPAIGenerateSlide"/>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a*1"/>
  <p:tag name="KSO_WM_TEMPLATE_CATEGORY" val="diagram"/>
  <p:tag name="KSO_WM_TEMPLATE_INDEX" val="20233143"/>
  <p:tag name="KSO_WM_UNIT_LAYERLEVEL" val="1"/>
  <p:tag name="KSO_WM_TAG_VERSION" val="3.0"/>
  <p:tag name="KSO_WM_BEAUTIFY_FLAG" val="#wm#"/>
  <p:tag name="KSO_WM_UNIT_ISCONTENTSTITLE" val="0"/>
  <p:tag name="KSO_WM_UNIT_ISNUMDGMTITLE" val="0"/>
  <p:tag name="KSO_WM_UNIT_NOCLEAR" val="0"/>
  <p:tag name="KSO_WM_UNIT_VALUE" val="29"/>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72.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1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1_1"/>
  <p:tag name="KSO_WM_TEMPLATE_INDEX" val="20231751"/>
  <p:tag name="KSO_WM_TAG_VERSION" val="3.0"/>
  <p:tag name="KSO_WM_DIAGRAM_VERSION" val="3"/>
  <p:tag name="KSO_WM_DIAGRAM_COLOR_TEXT_CAN_REMOVE" val="n"/>
  <p:tag name="KSO_WM_DIAGRAM_MAX_ITEMCNT" val="6"/>
  <p:tag name="KSO_WM_DIAGRAM_VIRTUALLY_FRAME" val="{&quot;height&quot;:398.92496062992126,&quot;left&quot;:49.4,&quot;top&quot;:90.92503937007872,&quot;width&quot;:857.8584960937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内容"/>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4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51_4*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98.92496062992126,&quot;left&quot;:49.4,&quot;top&quot;:90.92503937007872,&quot;width&quot;:857.8584960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74.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2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2_1"/>
  <p:tag name="KSO_WM_TEMPLATE_INDEX" val="20231751"/>
  <p:tag name="KSO_WM_TAG_VERSION" val="3.0"/>
  <p:tag name="KSO_WM_DIAGRAM_VERSION" val="3"/>
  <p:tag name="KSO_WM_DIAGRAM_COLOR_TEXT_CAN_REMOVE" val="n"/>
  <p:tag name="KSO_WM_DIAGRAM_MAX_ITEMCNT" val="6"/>
  <p:tag name="KSO_WM_DIAGRAM_VIRTUALLY_FRAME" val="{&quot;height&quot;:398.92496062992126,&quot;left&quot;:49.4,&quot;top&quot;:90.92503937007872,&quot;width&quot;:857.85849609375}"/>
  <p:tag name="KSO_WM_DIAGRAM_COLOR_MATCH_VALUE" val="{&quot;shape&quot;:{&quot;fill&quot;:{&quot;type&quot;:0},&quot;glow&quot;:{&quot;colorType&quot;:0},&quot;line&quot;:{&quot;solidLine&quot;:{&quot;brightness&quot;:0,&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简明扼要地阐述您的观点，根据需要可酌情增减文字"/>
  <p:tag name="KSO_WM_UNIT_LINE_FORE_SCHEMECOLOR_INDEX" val="6"/>
  <p:tag name="KSO_WM_UNIT_TEXT_FILL_FORE_SCHEMECOLOR_INDEX" val="1"/>
  <p:tag name="KSO_WM_UNIT_TEXT_FILL_TYPE" val="1"/>
  <p:tag name="KSO_WM_DIAGRAM_USE_COLOR_VALUE" val="{&quot;color_scheme&quot;:1,&quot;color_type&quot;:1,&quot;theme_color_indexes&quot;:[5,6,5,6,5,6]}"/>
</p:tagLst>
</file>

<file path=ppt/tags/tag4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51_4*l_h_a*1_2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98.92496062992126,&quot;left&quot;:49.4,&quot;top&quot;:90.92503937007872,&quot;width&quot;:857.858496093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476.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3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3_1"/>
  <p:tag name="KSO_WM_TEMPLATE_INDEX" val="20231751"/>
  <p:tag name="KSO_WM_TAG_VERSION" val="3.0"/>
  <p:tag name="KSO_WM_DIAGRAM_VERSION" val="3"/>
  <p:tag name="KSO_WM_DIAGRAM_COLOR_TEXT_CAN_REMOVE" val="n"/>
  <p:tag name="KSO_WM_DIAGRAM_MAX_ITEMCNT" val="6"/>
  <p:tag name="KSO_WM_DIAGRAM_VIRTUALLY_FRAME" val="{&quot;height&quot;:398.92496062992126,&quot;left&quot;:49.4,&quot;top&quot;:90.92503937007872,&quot;width&quot;:857.8584960937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可酌情增减文字"/>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4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51_4*l_h_a*1_3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98.92496062992126,&quot;left&quot;:49.4,&quot;top&quot;:90.92503937007872,&quot;width&quot;:857.8584960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78.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4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4_1"/>
  <p:tag name="KSO_WM_TEMPLATE_INDEX" val="20231751"/>
  <p:tag name="KSO_WM_TAG_VERSION" val="3.0"/>
  <p:tag name="KSO_WM_DIAGRAM_VERSION" val="3"/>
  <p:tag name="KSO_WM_DIAGRAM_COLOR_TEXT_CAN_REMOVE" val="n"/>
  <p:tag name="KSO_WM_DIAGRAM_MAX_ITEMCNT" val="6"/>
  <p:tag name="KSO_WM_DIAGRAM_VIRTUALLY_FRAME" val="{&quot;height&quot;:398.92496062992126,&quot;left&quot;:49.4,&quot;top&quot;:90.92503937007872,&quot;width&quot;:857.85849609375}"/>
  <p:tag name="KSO_WM_DIAGRAM_COLOR_MATCH_VALUE" val="{&quot;shape&quot;:{&quot;fill&quot;:{&quot;type&quot;:0},&quot;glow&quot;:{&quot;colorType&quot;:0},&quot;line&quot;:{&quot;solidLine&quot;:{&quot;brightness&quot;:0,&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
  <p:tag name="KSO_WM_UNIT_LINE_FORE_SCHEMECOLOR_INDEX" val="6"/>
  <p:tag name="KSO_WM_UNIT_TEXT_FILL_FORE_SCHEMECOLOR_INDEX" val="1"/>
  <p:tag name="KSO_WM_UNIT_TEXT_FILL_TYPE" val="1"/>
  <p:tag name="KSO_WM_DIAGRAM_USE_COLOR_VALUE" val="{&quot;color_scheme&quot;:1,&quot;color_type&quot;:1,&quot;theme_color_indexes&quot;:[5,6,5,6,5,6]}"/>
</p:tagLst>
</file>

<file path=ppt/tags/tag4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751_4*l_h_a*1_4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98.92496062992126,&quot;left&quot;:49.4,&quot;top&quot;:90.92503937007872,&quot;width&quot;:857.8584960937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color_type&quot;:1,&quot;theme_color_indexes&quot;:[5,6,5,6,5,6]}"/>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5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5_1"/>
  <p:tag name="KSO_WM_TEMPLATE_INDEX" val="20231751"/>
  <p:tag name="KSO_WM_TAG_VERSION" val="3.0"/>
  <p:tag name="KSO_WM_DIAGRAM_VERSION" val="3"/>
  <p:tag name="KSO_WM_DIAGRAM_COLOR_TEXT_CAN_REMOVE" val="n"/>
  <p:tag name="KSO_WM_DIAGRAM_MAX_ITEMCNT" val="6"/>
  <p:tag name="KSO_WM_DIAGRAM_VIRTUALLY_FRAME" val="{&quot;height&quot;:398.92496062992126,&quot;left&quot;:49.4,&quot;top&quot;:90.92503937007872,&quot;width&quot;:857.8584960937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4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1751_4*l_h_a*1_5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98.92496062992126,&quot;left&quot;:49.4,&quot;top&quot;:90.92503937007872,&quot;width&quot;:857.858496093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82.xml><?xml version="1.0" encoding="utf-8"?>
<p:tagLst xmlns:p="http://schemas.openxmlformats.org/presentationml/2006/main">
  <p:tag name="KSO_WM_BEAUTIFY_FLAG" val="#wm#"/>
  <p:tag name="KSO_WM_TEMPLATE_CATEGORY" val="diagram"/>
  <p:tag name="KSO_WM_TEMPLATE_INDEX" val="20233143"/>
  <p:tag name="KSO_WM_SLIDE_ID" val="diagram20233143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758.775*370.283"/>
  <p:tag name="KSO_WM_SLIDE_POSITION" val="101.1*127.023"/>
  <p:tag name="KSO_WM_SLIDE_SOURCE" val="WPPAIGenerateSlide"/>
  <p:tag name="resource_record_key" val="{&quot;65&quot;:[20205281],&quot;70&quot;:[3321640]}"/>
</p:tagLst>
</file>

<file path=ppt/tags/tag483.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1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1_1"/>
  <p:tag name="KSO_WM_TEMPLATE_INDEX" val="20231751"/>
  <p:tag name="KSO_WM_TAG_VERSION" val="3.0"/>
  <p:tag name="KSO_WM_DIAGRAM_VERSION" val="3"/>
  <p:tag name="KSO_WM_DIAGRAM_COLOR_TEXT_CAN_REMOVE" val="n"/>
  <p:tag name="KSO_WM_DIAGRAM_MAX_ITEMCNT" val="6"/>
  <p:tag name="KSO_WM_DIAGRAM_VIRTUALLY_FRAME" val="{&quot;height&quot;:471.9249606299212,&quot;left&quot;:35.35,&quot;top&quot;:29.625039370078742,&quot;width&quot;:890.1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内容"/>
  <p:tag name="KSO_WM_UNIT_LINE_FORE_SCHEMECOLOR_INDEX" val="5"/>
  <p:tag name="KSO_WM_UNIT_TEXT_FILL_FORE_SCHEMECOLOR_INDEX" val="1"/>
  <p:tag name="KSO_WM_UNIT_TEXT_FILL_TYPE" val="1"/>
  <p:tag name="KSO_WM_DIAGRAM_USE_COLOR_VALUE" val="{&quot;color_scheme&quot;:1,&quot;theme_color_indexes&quot;:[8,9,8,9,8,9]}"/>
</p:tagLst>
</file>

<file path=ppt/tags/tag4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51_4*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71.9249606299212,&quot;left&quot;:35.35,&quot;top&quot;:29.625039370078742,&quot;width&quot;:89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485.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2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2_1"/>
  <p:tag name="KSO_WM_TEMPLATE_INDEX" val="20231751"/>
  <p:tag name="KSO_WM_TAG_VERSION" val="3.0"/>
  <p:tag name="KSO_WM_DIAGRAM_VERSION" val="3"/>
  <p:tag name="KSO_WM_DIAGRAM_COLOR_TEXT_CAN_REMOVE" val="n"/>
  <p:tag name="KSO_WM_DIAGRAM_MAX_ITEMCNT" val="6"/>
  <p:tag name="KSO_WM_DIAGRAM_VIRTUALLY_FRAME" val="{&quot;height&quot;:471.9249606299212,&quot;left&quot;:35.35,&quot;top&quot;:29.625039370078742,&quot;width&quot;:890.15}"/>
  <p:tag name="KSO_WM_DIAGRAM_COLOR_MATCH_VALUE" val="{&quot;shape&quot;:{&quot;fill&quot;:{&quot;type&quot;:0},&quot;glow&quot;:{&quot;colorType&quot;:0},&quot;line&quot;:{&quot;solidLine&quot;:{&quot;brightness&quot;:0,&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简明扼要地阐述您的观点，根据需要可酌情增减文字"/>
  <p:tag name="KSO_WM_UNIT_LINE_FORE_SCHEMECOLOR_INDEX" val="6"/>
  <p:tag name="KSO_WM_UNIT_TEXT_FILL_FORE_SCHEMECOLOR_INDEX" val="1"/>
  <p:tag name="KSO_WM_UNIT_TEXT_FILL_TYPE" val="1"/>
  <p:tag name="KSO_WM_DIAGRAM_USE_COLOR_VALUE" val="{&quot;color_scheme&quot;:1,&quot;theme_color_indexes&quot;:[8,9,8,9,8,9]}"/>
</p:tagLst>
</file>

<file path=ppt/tags/tag4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51_4*l_h_a*1_2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71.9249606299212,&quot;left&quot;:35.35,&quot;top&quot;:29.625039370078742,&quot;width&quot;:890.1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theme_color_indexes&quot;:[8,9,8,9,8,9]}"/>
</p:tagLst>
</file>

<file path=ppt/tags/tag487.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3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3_1"/>
  <p:tag name="KSO_WM_TEMPLATE_INDEX" val="20231751"/>
  <p:tag name="KSO_WM_TAG_VERSION" val="3.0"/>
  <p:tag name="KSO_WM_DIAGRAM_VERSION" val="3"/>
  <p:tag name="KSO_WM_DIAGRAM_COLOR_TEXT_CAN_REMOVE" val="n"/>
  <p:tag name="KSO_WM_DIAGRAM_MAX_ITEMCNT" val="6"/>
  <p:tag name="KSO_WM_DIAGRAM_VIRTUALLY_FRAME" val="{&quot;height&quot;:471.9249606299212,&quot;left&quot;:35.35,&quot;top&quot;:29.625039370078742,&quot;width&quot;:890.1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可酌情增减文字"/>
  <p:tag name="KSO_WM_UNIT_LINE_FORE_SCHEMECOLOR_INDEX" val="5"/>
  <p:tag name="KSO_WM_UNIT_TEXT_FILL_FORE_SCHEMECOLOR_INDEX" val="1"/>
  <p:tag name="KSO_WM_UNIT_TEXT_FILL_TYPE" val="1"/>
  <p:tag name="KSO_WM_DIAGRAM_USE_COLOR_VALUE" val="{&quot;color_scheme&quot;:1,&quot;theme_color_indexes&quot;:[8,9,8,9,8,9]}"/>
</p:tagLst>
</file>

<file path=ppt/tags/tag4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51_4*l_h_a*1_3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71.9249606299212,&quot;left&quot;:35.35,&quot;top&quot;:29.625039370078742,&quot;width&quot;:89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489.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4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4_1"/>
  <p:tag name="KSO_WM_TEMPLATE_INDEX" val="20231751"/>
  <p:tag name="KSO_WM_TAG_VERSION" val="3.0"/>
  <p:tag name="KSO_WM_DIAGRAM_VERSION" val="3"/>
  <p:tag name="KSO_WM_DIAGRAM_COLOR_TEXT_CAN_REMOVE" val="n"/>
  <p:tag name="KSO_WM_DIAGRAM_MAX_ITEMCNT" val="6"/>
  <p:tag name="KSO_WM_DIAGRAM_VIRTUALLY_FRAME" val="{&quot;height&quot;:471.9249606299212,&quot;left&quot;:35.35,&quot;top&quot;:29.625039370078742,&quot;width&quot;:890.15}"/>
  <p:tag name="KSO_WM_DIAGRAM_COLOR_MATCH_VALUE" val="{&quot;shape&quot;:{&quot;fill&quot;:{&quot;type&quot;:0},&quot;glow&quot;:{&quot;colorType&quot;:0},&quot;line&quot;:{&quot;solidLine&quot;:{&quot;brightness&quot;:0,&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
  <p:tag name="KSO_WM_UNIT_LINE_FORE_SCHEMECOLOR_INDEX" val="6"/>
  <p:tag name="KSO_WM_UNIT_TEXT_FILL_FORE_SCHEMECOLOR_INDEX" val="1"/>
  <p:tag name="KSO_WM_UNIT_TEXT_FILL_TYPE" val="1"/>
  <p:tag name="KSO_WM_DIAGRAM_USE_COLOR_VALUE" val="{&quot;color_scheme&quot;:1,&quot;theme_color_indexes&quot;:[8,9,8,9,8,9]}"/>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751_4*l_h_a*1_4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71.9249606299212,&quot;left&quot;:35.35,&quot;top&quot;:29.625039370078742,&quot;width&quot;:890.1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theme_color_indexes&quot;:[8,9,8,9,8,9]}"/>
</p:tagLst>
</file>

<file path=ppt/tags/tag491.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5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5_1"/>
  <p:tag name="KSO_WM_TEMPLATE_INDEX" val="20231751"/>
  <p:tag name="KSO_WM_TAG_VERSION" val="3.0"/>
  <p:tag name="KSO_WM_DIAGRAM_VERSION" val="3"/>
  <p:tag name="KSO_WM_DIAGRAM_COLOR_TEXT_CAN_REMOVE" val="n"/>
  <p:tag name="KSO_WM_DIAGRAM_MAX_ITEMCNT" val="6"/>
  <p:tag name="KSO_WM_DIAGRAM_VIRTUALLY_FRAME" val="{&quot;height&quot;:471.9249606299212,&quot;left&quot;:35.35,&quot;top&quot;:29.625039370078742,&quot;width&quot;:890.1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
  <p:tag name="KSO_WM_UNIT_LINE_FORE_SCHEMECOLOR_INDEX" val="5"/>
  <p:tag name="KSO_WM_UNIT_TEXT_FILL_FORE_SCHEMECOLOR_INDEX" val="1"/>
  <p:tag name="KSO_WM_UNIT_TEXT_FILL_TYPE" val="1"/>
  <p:tag name="KSO_WM_DIAGRAM_USE_COLOR_VALUE" val="{&quot;color_scheme&quot;:1,&quot;theme_color_indexes&quot;:[8,9,8,9,8,9]}"/>
</p:tagLst>
</file>

<file path=ppt/tags/tag4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1751_4*l_h_a*1_5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471.9249606299212,&quot;left&quot;:35.35,&quot;top&quot;:29.625039370078742,&quot;width&quot;:890.1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theme_color_indexes&quot;:[8,9,8,9,8,9]}"/>
</p:tagLst>
</file>

<file path=ppt/tags/tag493.xml><?xml version="1.0" encoding="utf-8"?>
<p:tagLst xmlns:p="http://schemas.openxmlformats.org/presentationml/2006/main">
  <p:tag name="KSO_WM_BEAUTIFY_FLAG" val="#wm#"/>
  <p:tag name="KSO_WM_TEMPLATE_CATEGORY" val="diagram"/>
  <p:tag name="KSO_WM_TEMPLATE_INDEX" val="20233143"/>
  <p:tag name="KSO_WM_SLIDE_ID" val="diagram20233143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758.775*370.283"/>
  <p:tag name="KSO_WM_SLIDE_POSITION" val="101.1*127.023"/>
  <p:tag name="KSO_WM_SLIDE_SOURCE" val="WPPAIGenerateSlide"/>
  <p:tag name="resource_record_key" val="{&quot;65&quot;:[20205281],&quot;70&quot;:[3321640]}"/>
</p:tagLst>
</file>

<file path=ppt/tags/tag4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4.95,&quot;top&quot;:130.94653392088176,&quot;width&quot;:83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4.95,&quot;top&quot;:130.94653392088176,&quot;width&quot;:83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497.xml><?xml version="1.0" encoding="utf-8"?>
<p:tagLst xmlns:p="http://schemas.openxmlformats.org/presentationml/2006/main">
  <p:tag name="KSO_WM_DIAGRAM_VIRTUALLY_FRAME" val="{&quot;height&quot;:387.90047395313405,&quot;left&quot;:54.95,&quot;top&quot;:130.94653392088176,&quot;width&quot;:831.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46873812\&quot;,\&quot;product_name\&quot;:\&quot;\&quot;,\&quot;intention_code\&quot;:\&quot;\&quot;}&quot;}*gallery_gallery_ai_v2.1.5_ONLINE*747527ace5824f84fe595305c9d49781-slide-0"/>
  <p:tag name="KSO_WM_UNIT_LINE_FILL_TYPE" val="2"/>
  <p:tag name="KSO_WM_UNIT_USESOURCEFORMAT_APPLY" val="1"/>
</p:tagLst>
</file>

<file path=ppt/tags/tag498.xml><?xml version="1.0" encoding="utf-8"?>
<p:tagLst xmlns:p="http://schemas.openxmlformats.org/presentationml/2006/main">
  <p:tag name="KSO_WM_DIAGRAM_VIRTUALLY_FRAME" val="{&quot;height&quot;:387.90047395313405,&quot;left&quot;:54.95,&quot;top&quot;:130.94653392088176,&quot;width&quot;:831.6}"/>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499.xml><?xml version="1.0" encoding="utf-8"?>
<p:tagLst xmlns:p="http://schemas.openxmlformats.org/presentationml/2006/main">
  <p:tag name="KSO_WM_DIAGRAM_VIRTUALLY_FRAME" val="{&quot;height&quot;:387.90047395313405,&quot;left&quot;:54.95,&quot;top&quot;:130.94653392088176,&quot;width&quot;:831.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78785294\&quot;,\&quot;product_name\&quot;:\&quot;\&quot;,\&quot;intention_code\&quot;:\&quot;\&quot;}&quot;}*gallery_gallery_ai_v2.1.5_ONLINE*747527ace5824f84fe595305c9d49781-slide-0"/>
  <p:tag name="KSO_WM_UNIT_LINE_FILL_TYPE" val="2"/>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DIAGRAM_VIRTUALLY_FRAME" val="{&quot;height&quot;:387.90047395313405,&quot;left&quot;:54.95,&quot;top&quot;:130.94653392088176,&quot;width&quot;:831.6}"/>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5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4.95,&quot;top&quot;:130.94653392088176,&quot;width&quot;:83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4.95,&quot;top&quot;:130.94653392088176,&quot;width&quot;:83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503.xml><?xml version="1.0" encoding="utf-8"?>
<p:tagLst xmlns:p="http://schemas.openxmlformats.org/presentationml/2006/main">
  <p:tag name="KSO_WM_DIAGRAM_VIRTUALLY_FRAME" val="{&quot;height&quot;:387.90047395313405,&quot;left&quot;:54.95,&quot;top&quot;:130.94653392088176,&quot;width&quot;:831.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Lst>
</file>

<file path=ppt/tags/tag504.xml><?xml version="1.0" encoding="utf-8"?>
<p:tagLst xmlns:p="http://schemas.openxmlformats.org/presentationml/2006/main">
  <p:tag name="KSO_WM_DIAGRAM_VIRTUALLY_FRAME" val="{&quot;height&quot;:387.90047395313405,&quot;left&quot;:54.95,&quot;top&quot;:130.94653392088176,&quot;width&quot;:831.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5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4.95,&quot;top&quot;:130.94653392088176,&quot;width&quot;:83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4.95,&quot;top&quot;:130.94653392088176,&quot;width&quot;:83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507.xml><?xml version="1.0" encoding="utf-8"?>
<p:tagLst xmlns:p="http://schemas.openxmlformats.org/presentationml/2006/main">
  <p:tag name="KSO_WM_DIAGRAM_VIRTUALLY_FRAME" val="{&quot;height&quot;:387.90047395313405,&quot;left&quot;:54.95,&quot;top&quot;:130.94653392088176,&quot;width&quot;:831.6}"/>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KSO_WM_UNIT_LINE_FILL_TYPE" val="2"/>
  <p:tag name="KSO_WM_UNIT_USESOURCEFORMAT_APPLY" val="1"/>
</p:tagLst>
</file>

<file path=ppt/tags/tag508.xml><?xml version="1.0" encoding="utf-8"?>
<p:tagLst xmlns:p="http://schemas.openxmlformats.org/presentationml/2006/main">
  <p:tag name="KSO_WM_DIAGRAM_VIRTUALLY_FRAME" val="{&quot;height&quot;:387.90047395313405,&quot;left&quot;:54.95,&quot;top&quot;:130.94653392088176,&quot;width&quot;:831.6}"/>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5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4.95,&quot;top&quot;:130.94653392088176,&quot;width&quot;:83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4.95,&quot;top&quot;:130.94653392088176,&quot;width&quot;:83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51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5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773_1*a*1"/>
  <p:tag name="KSO_WM_TEMPLATE_CATEGORY" val="custom"/>
  <p:tag name="KSO_WM_TEMPLATE_INDEX" val="20231773"/>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773_1*i*1"/>
  <p:tag name="KSO_WM_TEMPLATE_CATEGORY" val="custom"/>
  <p:tag name="KSO_WM_TEMPLATE_INDEX" val="20231773"/>
  <p:tag name="KSO_WM_UNIT_LAYERLEVEL" val="1"/>
  <p:tag name="KSO_WM_TAG_VERSION" val="3.0"/>
  <p:tag name="KSO_WM_BEAUTIFY_FLAG" val="#wm#"/>
  <p:tag name="KSO_WM_UNIT_FILL_FORE_SCHEMECOLOR_INDEX" val="5"/>
  <p:tag name="KSO_WM_UNIT_SHADOW_SCHEMECOLOR_INDEX" val="5"/>
  <p:tag name="KSO_WM_UNIT_TEXT_FILL_FORE_SCHEMECOLOR_INDEX" val="2"/>
  <p:tag name="KSO_WM_UNIT_TEXT_FILL_TYPE" val="1"/>
  <p:tag name="KSO_WM_UNIT_USESOURCEFORMAT_APPLY" val="1"/>
</p:tagLst>
</file>

<file path=ppt/tags/tag514.xml><?xml version="1.0" encoding="utf-8"?>
<p:tagLst xmlns:p="http://schemas.openxmlformats.org/presentationml/2006/main">
  <p:tag name="KSO_WM_UNIT_VALUE" val="1908*107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73_1*d*1"/>
  <p:tag name="KSO_WM_TEMPLATE_CATEGORY" val="custom"/>
  <p:tag name="KSO_WM_TEMPLATE_INDEX" val="20231773"/>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KSO_WM_UNIT_FILL_FORE_SCHEMECOLOR_INDEX" val="5"/>
  <p:tag name="KSO_WM_UNIT_FILL_TYPE" val="1"/>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45_3*l_i*1_1"/>
  <p:tag name="KSO_WM_TEMPLATE_CATEGORY" val="diagram"/>
  <p:tag name="KSO_WM_TEMPLATE_INDEX" val="20235545"/>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5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45_3*l_h_f*1_1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45_3*l_h_a*1_1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45_3*l_h_f*1_2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45_3*l_h_a*1_2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545_3*l_h_f*1_3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545_3*l_h_a*1_3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545_3*l_h_f*1_4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545_3*l_h_a*1_4_1"/>
  <p:tag name="KSO_WM_TEMPLATE_CATEGORY" val="diagram"/>
  <p:tag name="KSO_WM_TEMPLATE_INDEX" val="20235545"/>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15,&quot;left&quot;:49.49775742926613,&quot;top&quot;:134.05,&quot;width&quot;:551.59897333044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24.xml><?xml version="1.0" encoding="utf-8"?>
<p:tagLst xmlns:p="http://schemas.openxmlformats.org/presentationml/2006/main">
  <p:tag name="KSO_WM_SLIDE_ID" val="custom20231773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73"/>
  <p:tag name="KSO_WM_SLIDE_TYPE" val="text"/>
  <p:tag name="KSO_WM_SLIDE_SUBTYPE" val="picTxt"/>
  <p:tag name="KSO_WM_SLIDE_SIZE" val="552.944*360.15"/>
  <p:tag name="KSO_WM_SLIDE_POSITION" val="49.2*134.0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525.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93.27999999999997,&quot;top&quot;:89.29999999999998,&quot;width&quot;:775.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257176783\&quot;,\&quot;product_name\&quot;:\&quot;\&quot;,\&quot;intention_code\&quot;:\&quot;\&quot;}&quot;}*gallery_gallery_ai_v2.1.5_ONLINE*2265e1d354e40fbf4723d03d7b95c1ef-slide-0"/>
  <p:tag name="KSO_WM_UNIT_LINE_FILL_TYPE" val="2"/>
  <p:tag name="KSO_WM_UNIT_USESOURCEFORMAT_APPLY"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93.27999999999997,&quot;top&quot;:89.29999999999998,&quot;width&quot;:775.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85303914\&quot;,\&quot;product_name\&quot;:\&quot;\&quot;,\&quot;intention_code\&quot;:\&quot;\&quot;}&quot;}*gallery_gallery_ai_v2.1.5_ONLINE*2265e1d354e40fbf4723d03d7b95c1ef-slide-0"/>
  <p:tag name="KSO_WM_UNIT_LINE_FILL_TYPE" val="2"/>
  <p:tag name="KSO_WM_UNIT_USESOURCEFORMAT_APPLY" val="1"/>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93.27999999999997,&quot;top&quot;:89.29999999999998,&quot;width&quot;:775.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3.27999999999997,&quot;top&quot;:89.29999999999998,&quot;width&quot;:775.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3.27999999999997,&quot;top&quot;:89.29999999999998,&quot;width&quot;:775.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3.27999999999997,&quot;top&quot;:89.29999999999998,&quot;width&quot;:775.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3.27999999999997,&quot;top&quot;:89.29999999999998,&quot;width&quot;:775.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3.27999999999997,&quot;top&quot;:89.29999999999998,&quot;width&quot;:775.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3.27999999999997,&quot;top&quot;:89.29999999999998,&quot;width&quot;:775.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35.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3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72_1*i*1"/>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72_1*i*2"/>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3272_1*i*3"/>
  <p:tag name="KSO_WM_TEMPLATE_CATEGORY" val="custom"/>
  <p:tag name="KSO_WM_TEMPLATE_INDEX" val="20233272"/>
  <p:tag name="KSO_WM_UNIT_LAYERLEVEL" val="1"/>
  <p:tag name="KSO_WM_TAG_VERSION" val="3.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3272_1*i*4"/>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33272_1*i*5"/>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33272_1*i*6"/>
  <p:tag name="KSO_WM_TEMPLATE_CATEGORY" val="custom"/>
  <p:tag name="KSO_WM_TEMPLATE_INDEX" val="20233272"/>
  <p:tag name="KSO_WM_UNIT_LAYERLEVEL" val="1"/>
  <p:tag name="KSO_WM_TAG_VERSION" val="3.0"/>
  <p:tag name="KSO_WM_BEAUTIFY_FLAG" val="#wm#"/>
  <p:tag name="KSO_WM_DIAGRAM_COLOR_MATCH_VALUE" val="{}"/>
  <p:tag name="KSO_WM_UNIT_FILL_FORE_SCHEMECOLOR_INDEX" val="5"/>
  <p:tag name="KSO_WM_UNIT_USESOURCEFORMAT_APPLY" val="1"/>
</p:tagLst>
</file>

<file path=ppt/tags/tag5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8_1*l_h_f*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8.04998696229222,&quot;top&quot;:131.99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8_1*l_h_a*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8.04998696229222,&quot;top&quot;:131.99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8_1*l_h_f*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添加文本具体内容，根据需要可酌情增减文字，以便观者理解您的思想。单击此处添加文本具体内容，简明扼要地阐述观点。单击此处添加文本具体内容，根据需要可酌情增减文字，以便观者理解您的思想。单击此处添加文本具体内容，简明扼要地阐述观点。单击此处添加文本具体内容，根据需要可酌情增减文字，以便观者理解您的思想。简明扼要地阐述观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8.04998696229222,&quot;top&quot;:131.99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8_1*l_h_a*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8.04998696229222,&quot;top&quot;:131.99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47.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48.xml><?xml version="1.0" encoding="utf-8"?>
<p:tagLst xmlns:p="http://schemas.openxmlformats.org/presentationml/2006/main">
  <p:tag name="KSO_WM_UNIT_TYPE" val="a"/>
  <p:tag name="KSO_WM_UNIT_INDEX" val="1"/>
  <p:tag name="KSO_WM_SLIDE_BACKGROUND_TYPE" val="general"/>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5_2*l_h_f*1_1_1"/>
  <p:tag name="KSO_WM_TEMPLATE_CATEGORY" val="diagram"/>
  <p:tag name="KSO_WM_TEMPLATE_INDEX" val="40492875"/>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添加正文具体内容，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VIRTUALLY_FRAME" val="{&quot;height&quot;:362.2708708034726,&quot;left&quot;:56.749993896484376,&quot;top&quot;:92.37637329101562,&quot;width&quot;:836.3500061035156}"/>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5_2*l_h_a*1_1_1"/>
  <p:tag name="KSO_WM_TEMPLATE_CATEGORY" val="diagram"/>
  <p:tag name="KSO_WM_TEMPLATE_INDEX" val="40492875"/>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PRESET_TEXT" val="单击此处编辑添加你的项目标题"/>
  <p:tag name="KSO_WM_UNIT_TEXT_FILL_FORE_SCHEMECOLOR_INDEX" val="1"/>
  <p:tag name="KSO_WM_UNIT_TEXT_FILL_TYPE" val="1"/>
  <p:tag name="KSO_WM_UNIT_TEXT_TYPE" val="1"/>
  <p:tag name="KSO_WM_DIAGRAM_VIRTUALLY_FRAME" val="{&quot;height&quot;:362.2708708034726,&quot;left&quot;:56.749993896484376,&quot;top&quot;:92.37637329101562,&quot;width&quot;:836.3500061035156}"/>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5_2*l_h_i*1_1_1"/>
  <p:tag name="KSO_WM_TEMPLATE_CATEGORY" val="diagram"/>
  <p:tag name="KSO_WM_TEMPLATE_INDEX" val="40492875"/>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VIRTUALLY_FRAME" val="{&quot;height&quot;:362.2708708034726,&quot;left&quot;:56.749993896484376,&quot;top&quot;:92.37637329101562,&quot;width&quot;:836.3500061035156}"/>
  <p:tag name="KSO_WM_DIAGRAM_MAX_ITEMCNT" val="6"/>
  <p:tag name="KSO_WM_DIAGRAM_MIN_ITEMCNT" val="2"/>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5_2*l_h_f*1_3_1"/>
  <p:tag name="KSO_WM_TEMPLATE_CATEGORY" val="diagram"/>
  <p:tag name="KSO_WM_TEMPLATE_INDEX" val="40492875"/>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PRESET_TEXT" val="单击添加正文具体内容，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VIRTUALLY_FRAME" val="{&quot;height&quot;:362.2708708034726,&quot;left&quot;:56.749993896484376,&quot;top&quot;:92.37637329101562,&quot;width&quot;:836.3500061035156}"/>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5_2*l_h_a*1_3_1"/>
  <p:tag name="KSO_WM_TEMPLATE_CATEGORY" val="diagram"/>
  <p:tag name="KSO_WM_TEMPLATE_INDEX" val="40492875"/>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单击此处编辑添加你的项目标题"/>
  <p:tag name="KSO_WM_UNIT_TEXT_FILL_FORE_SCHEMECOLOR_INDEX" val="1"/>
  <p:tag name="KSO_WM_UNIT_TEXT_FILL_TYPE" val="1"/>
  <p:tag name="KSO_WM_UNIT_TEXT_TYPE" val="1"/>
  <p:tag name="KSO_WM_DIAGRAM_VIRTUALLY_FRAME" val="{&quot;height&quot;:362.2708708034726,&quot;left&quot;:56.749993896484376,&quot;top&quot;:92.37637329101562,&quot;width&quot;:836.3500061035156}"/>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5_2*l_h_i*1_3_1"/>
  <p:tag name="KSO_WM_TEMPLATE_CATEGORY" val="diagram"/>
  <p:tag name="KSO_WM_TEMPLATE_INDEX" val="40492875"/>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VIRTUALLY_FRAME" val="{&quot;height&quot;:362.2708708034726,&quot;left&quot;:56.749993896484376,&quot;top&quot;:92.37637329101562,&quot;width&quot;:836.3500061035156}"/>
  <p:tag name="KSO_WM_DIAGRAM_MAX_ITEMCNT" val="6"/>
  <p:tag name="KSO_WM_DIAGRAM_MIN_ITEMCNT" val="2"/>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5_2*l_h_f*1_2_1"/>
  <p:tag name="KSO_WM_TEMPLATE_CATEGORY" val="diagram"/>
  <p:tag name="KSO_WM_TEMPLATE_INDEX" val="40492875"/>
  <p:tag name="KSO_WM_UNIT_LAYERLEVEL" val="1_1_1"/>
  <p:tag name="KSO_WM_TAG_VERSION" val="3.0"/>
  <p:tag name="KSO_WM_BEAUTIFY_FLAG" val="#wm#"/>
  <p:tag name="KSO_WM_UNIT_SUBTYPE" val="a"/>
  <p:tag name="KSO_WM_UNIT_TEXT_LAYER_COUNT" val="1"/>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PRESET_TEXT" val="单击添加正文，文字是您思想的提炼，为了最终演示发布的良好效果，请言简意赅的阐述观点。根据需要可酌情增减文字，以便观者准确理解您所传达的信息。文字是您思想的提炼，请言简的阐述观点。"/>
  <p:tag name="KSO_WM_UNIT_TEXT_FILL_FORE_SCHEMECOLOR_INDEX" val="1"/>
  <p:tag name="KSO_WM_UNIT_TEXT_FILL_TYPE" val="1"/>
  <p:tag name="KSO_WM_UNIT_TEXT_TYPE" val="1"/>
  <p:tag name="KSO_WM_DIAGRAM_VIRTUALLY_FRAME" val="{&quot;height&quot;:362.2708708034726,&quot;left&quot;:56.749993896484376,&quot;top&quot;:92.37637329101562,&quot;width&quot;:836.3500061035156}"/>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5_2*l_h_a*1_2_1"/>
  <p:tag name="KSO_WM_TEMPLATE_CATEGORY" val="diagram"/>
  <p:tag name="KSO_WM_TEMPLATE_INDEX" val="40492875"/>
  <p:tag name="KSO_WM_UNIT_LAYERLEVEL" val="1_1_1"/>
  <p:tag name="KSO_WM_TAG_VERSION" val="3.0"/>
  <p:tag name="KSO_WM_BEAUTIFY_FLAG" val="#wm#"/>
  <p:tag name="KSO_WM_UNIT_ISCONTENTSTITLE" val="0"/>
  <p:tag name="KSO_WM_UNIT_ISNUMDGMTITLE"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单击此处编辑添加你的项目标题"/>
  <p:tag name="KSO_WM_UNIT_TEXT_FILL_FORE_SCHEMECOLOR_INDEX" val="1"/>
  <p:tag name="KSO_WM_UNIT_TEXT_FILL_TYPE" val="1"/>
  <p:tag name="KSO_WM_UNIT_TEXT_TYPE" val="1"/>
  <p:tag name="KSO_WM_DIAGRAM_VIRTUALLY_FRAME" val="{&quot;height&quot;:362.2708708034726,&quot;left&quot;:56.749993896484376,&quot;top&quot;:92.37637329101562,&quot;width&quot;:836.3500061035156}"/>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75_2*l_h_i*1_2_1"/>
  <p:tag name="KSO_WM_TEMPLATE_CATEGORY" val="diagram"/>
  <p:tag name="KSO_WM_TEMPLATE_INDEX" val="40492875"/>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VIRTUALLY_FRAME" val="{&quot;height&quot;:362.2708708034726,&quot;left&quot;:56.749993896484376,&quot;top&quot;:92.37637329101562,&quot;width&quot;:836.3500061035156}"/>
  <p:tag name="KSO_WM_DIAGRAM_MAX_ITEMCNT" val="6"/>
  <p:tag name="KSO_WM_DIAGRAM_MIN_ITEMCNT" val="2"/>
  <p:tag name="KSO_WM_DIAGRAM_COLOR_MATCH_VALUE" val="{&quot;shape&quot;:{&quot;fill&quot;:{&quot;solid&quot;:{&quot;brightness&quot;:0.4000000059604645,&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5,6,5,6,5,6]}"/>
</p:tagLst>
</file>

<file path=ppt/tags/tag558.xml><?xml version="1.0" encoding="utf-8"?>
<p:tagLst xmlns:p="http://schemas.openxmlformats.org/presentationml/2006/main">
  <p:tag name="KSO_WM_BEAUTIFY_FLAG" val="#wm#"/>
  <p:tag name="KSO_WM_TEMPLATE_CATEGORY" val="custom"/>
  <p:tag name="KSO_WM_TEMPLATE_INDEX" val="20233272"/>
  <p:tag name="generateSigPptEx" val="1"/>
  <p:tag name="resource_record_key" val="{&quot;65&quot;:[20205281],&quot;70&quot;:[3426386]}"/>
</p:tagLst>
</file>

<file path=ppt/tags/tag559.xml><?xml version="1.0" encoding="utf-8"?>
<p:tagLst xmlns:p="http://schemas.openxmlformats.org/presentationml/2006/main">
  <p:tag name="KSO_WM_UNIT_TYPE" val="a"/>
  <p:tag name="KSO_WM_UNIT_INDEX" val="1"/>
  <p:tag name="KSO_WM_SLIDE_BACKGROUND_TYPE" val="general"/>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i*1_1_4"/>
  <p:tag name="KSO_WM_TEMPLATE_CATEGORY" val="diagram"/>
  <p:tag name="KSO_WM_TEMPLATE_INDEX" val="20230957"/>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4"/>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gradient&quot;:[{&quot;brightness&quot;:0.800000011920929,&quot;colorType&quot;:1,&quot;foreColorIndex&quot;:5,&quot;pos&quot;:0,&quot;transparency&quot;:1},{&quot;brightness&quot;:0.6000000238418579,&quot;colorType&quot;:1,&quot;foreColorIndex&quot;:5,&quot;pos&quot;:1,&quot;transparency&quot;:0.649999976158142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5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i*1_1_2"/>
  <p:tag name="KSO_WM_TEMPLATE_CATEGORY" val="diagram"/>
  <p:tag name="KSO_WM_TEMPLATE_INDEX" val="20230957"/>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2"/>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solid&quot;:{&quot;brightness&quot;:0.800000011920929,&quot;colorType&quot;:1,&quot;foreColorIndex&quot;:5,&quot;transparency&quot;:0.400000005960464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8"/>
  <p:tag name="KSO_WM_DIAGRAM_USE_COLOR_VALUE" val="{&quot;color_scheme&quot;:1,&quot;color_type&quot;:1,&quot;theme_color_indexes&quot;:[5,6,5,6,5,6]}"/>
</p:tagLst>
</file>

<file path=ppt/tags/tag5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0957_4*n_h_i*1_1_1"/>
  <p:tag name="KSO_WM_TEMPLATE_CATEGORY" val="diagram"/>
  <p:tag name="KSO_WM_TEMPLATE_INDEX" val="20230957"/>
  <p:tag name="KSO_WM_UNIT_LAYERLEVEL" val="1_1_1"/>
  <p:tag name="KSO_WM_TAG_VERSION" val="3.0"/>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gradient&quot;:[{&quot;brightness&quot;:0,&quot;colorType&quot;:1,&quot;foreColorIndex&quot;:5,&quot;pos&quot;:1,&quot;transparency&quot;:0},{&quot;brightness&quot;:0.20000000298023224,&quot;colorType&quot;:1,&quot;foreColorIndex&quot;:5,&quot;pos&quot;:0.5,&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5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57_4*n_h_h_a*1_2_2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5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57_4*n_h_h_a*1_2_3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5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57_4*n_h_h_a*1_2_1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5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5_1"/>
  <p:tag name="KSO_WM_UNIT_ID" val="diagram20230957_4*n_h_h_a*1_2_5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5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0957_4*n_h_h_a*1_2_4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项标题"/>
  <p:tag name="KSO_WM_UNIT_TEXT_FILL_FORE_SCHEMECOLOR_INDEX" val="1"/>
  <p:tag name="KSO_WM_UNIT_TEXT_FILL_TYPE" val="1"/>
  <p:tag name="KSO_WM_DIAGRAM_USE_COLOR_VALUE" val="{&quot;color_scheme&quot;:1,&quot;color_type&quot;:1,&quot;theme_color_indexes&quot;:[5,6,5,6,5,6]}"/>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4*n_h_x*1_1_1"/>
  <p:tag name="KSO_WM_TEMPLATE_CATEGORY" val="diagram"/>
  <p:tag name="KSO_WM_TEMPLATE_INDEX" val="20230957"/>
  <p:tag name="KSO_WM_UNIT_LAYERLEVEL" val="1_1_1"/>
  <p:tag name="KSO_WM_TAG_VERSION" val="3.0"/>
  <p:tag name="KSO_WM_BEAUTIFY_FLAG" val="#wm#"/>
  <p:tag name="KSO_WM_DIAGRAM_VERSION" val="3"/>
  <p:tag name="KSO_WM_DIAGRAM_COLOR_TRICK" val="1"/>
  <p:tag name="KSO_WM_DIAGRAM_COLOR_TEXT_CAN_REMOVE" val="n"/>
  <p:tag name="KSO_WM_UNIT_VALUE" val="111*120"/>
  <p:tag name="KSO_WM_UNIT_TYPE" val="n_h_x"/>
  <p:tag name="KSO_WM_UNIT_INDEX" val="1_1_1"/>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i*1_1_3"/>
  <p:tag name="KSO_WM_TEMPLATE_CATEGORY" val="diagram"/>
  <p:tag name="KSO_WM_TEMPLATE_INDEX" val="20230957"/>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3"/>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5,6,5,6,5,6]}"/>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2_2"/>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2"/>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gradient&quot;:[{&quot;brightness&quot;:0.20000000298023224,&quot;colorType&quot;:1,&quot;foreColorIndex&quot;:5,&quot;pos&quot;:0.5,&quot;transparency&quot;:0},{&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5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5_2"/>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5_2"/>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gradient&quot;:[{&quot;brightness&quot;:0.20000000298023224,&quot;colorType&quot;:1,&quot;foreColorIndex&quot;:5,&quot;pos&quot;:0.5,&quot;transparency&quot;:0},{&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5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3_2"/>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2"/>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gradient&quot;:[{&quot;brightness&quot;:0.20000000298023224,&quot;colorType&quot;:1,&quot;foreColorIndex&quot;:5,&quot;pos&quot;:0.5,&quot;transparency&quot;:0},{&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4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1"/>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gradient&quot;:[{&quot;brightness&quot;:0.20000000298023224,&quot;colorType&quot;:1,&quot;foreColorIndex&quot;:5,&quot;pos&quot;:0.5,&quot;transparency&quot;:0},{&quot;brightness&quot;:0,&quot;colorType&quot;:1,&quot;foreColorIndex&quot;:5,&quot;pos&quot;:1,&quot;transparency&quot;:0},{&quot;brightness&quot;:0.4000000059604645,&quot;colorType&quot;:1,&quot;foreColorIndex&quot;:5,&quot;pos&quot;:0,&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1_2"/>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2"/>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gradient&quot;:[{&quot;brightness&quot;:0,&quot;colorType&quot;:1,&quot;foreColorIndex&quot;:5,&quot;pos&quot;:0.5,&quot;transparency&quot;:0},{&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4*n_h_h_x*1_2_1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UNIT_VALUE" val="73*73"/>
  <p:tag name="KSO_WM_UNIT_TYPE" val="n_h_h_x"/>
  <p:tag name="KSO_WM_UNIT_INDEX" val="1_2_1_1"/>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4*n_h_h_x*1_2_2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UNIT_VALUE" val="73*73"/>
  <p:tag name="KSO_WM_UNIT_TYPE" val="n_h_h_x"/>
  <p:tag name="KSO_WM_UNIT_INDEX" val="1_2_2_1"/>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4*n_h_h_x*1_2_3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UNIT_VALUE" val="68*73"/>
  <p:tag name="KSO_WM_UNIT_TYPE" val="n_h_h_x"/>
  <p:tag name="KSO_WM_UNIT_INDEX" val="1_2_3_1"/>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4*n_h_h_x*1_2_4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UNIT_VALUE" val="70*73"/>
  <p:tag name="KSO_WM_UNIT_TYPE" val="n_h_h_x"/>
  <p:tag name="KSO_WM_UNIT_INDEX" val="1_2_4_1"/>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0957_4*n_h_h_x*1_2_5_1"/>
  <p:tag name="KSO_WM_TEMPLATE_CATEGORY" val="diagram"/>
  <p:tag name="KSO_WM_TEMPLATE_INDEX" val="20230957"/>
  <p:tag name="KSO_WM_UNIT_LAYERLEVEL" val="1_1_1_1"/>
  <p:tag name="KSO_WM_TAG_VERSION" val="3.0"/>
  <p:tag name="KSO_WM_BEAUTIFY_FLAG" val="#wm#"/>
  <p:tag name="KSO_WM_DIAGRAM_VERSION" val="3"/>
  <p:tag name="KSO_WM_DIAGRAM_COLOR_TRICK" val="1"/>
  <p:tag name="KSO_WM_DIAGRAM_COLOR_TEXT_CAN_REMOVE" val="n"/>
  <p:tag name="KSO_WM_UNIT_VALUE" val="49*72"/>
  <p:tag name="KSO_WM_UNIT_TYPE" val="n_h_h_x"/>
  <p:tag name="KSO_WM_UNIT_INDEX" val="1_2_5_1"/>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1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2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3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4_2"/>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2"/>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0957_4*n_h_h_i*1_2_5_1"/>
  <p:tag name="KSO_WM_TEMPLATE_CATEGORY" val="diagram"/>
  <p:tag name="KSO_WM_TEMPLATE_INDEX" val="20230957"/>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5_1"/>
  <p:tag name="KSO_WM_DIAGRAM_MAX_ITEMCNT" val="6"/>
  <p:tag name="KSO_WM_DIAGRAM_MIN_ITEMCNT" val="2"/>
  <p:tag name="KSO_WM_DIAGRAM_VIRTUALLY_FRAME" val="{&quot;height&quot;:399.17499389648435,&quot;left&quot;:51.649993896484375,&quot;top&quot;:112.37500610351563,&quot;width&quot;:851.2500061035156}"/>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0.6000000238418579,&quot;transparency&quot;:0}],&quot;type&quot;:2},&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5,6,5,6,5,6]}"/>
</p:tagLst>
</file>

<file path=ppt/tags/tag585.xml><?xml version="1.0" encoding="utf-8"?>
<p:tagLst xmlns:p="http://schemas.openxmlformats.org/presentationml/2006/main">
  <p:tag name="KSO_WM_BEAUTIFY_FLAG" val="#wm#"/>
  <p:tag name="KSO_WM_TEMPLATE_CATEGORY" val="custom"/>
  <p:tag name="KSO_WM_TEMPLATE_INDEX" val="20233272"/>
  <p:tag name="generateSigPptEx" val="1"/>
  <p:tag name="resource_record_key" val="{&quot;65&quot;:[20205281],&quot;70&quot;:[3426386,3312483]}"/>
</p:tagLst>
</file>

<file path=ppt/tags/tag5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532_1*a*1"/>
  <p:tag name="KSO_WM_TEMPLATE_CATEGORY" val="diagram"/>
  <p:tag name="KSO_WM_TEMPLATE_INDEX" val="20233532"/>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i*1_1_1"/>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57.68566363605964,&quot;left&quot;:50.9,&quot;top&quot;:50.950005655278936,&quot;width&quot;:869.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9,10,9,10,9,10]}"/>
</p:tagLst>
</file>

<file path=ppt/tags/tag5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5_3*l_h_f*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7.68566363605964,&quot;left&quot;:50.9,&quot;top&quot;:50.950005655278936,&quot;width&quot;:86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9,10,9,10,9,10]}"/>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1_1"/>
  <p:tag name="KSO_WM_UNIT_ID" val="diagram20233335_3*l_h_a*1_1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57.68566363605964,&quot;left&quot;:50.9,&quot;top&quot;:50.950005655278936,&quot;width&quot;:86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UNIT_TEXT_TYPE" val="1"/>
  <p:tag name="KSO_WM_DIAGRAM_USE_COLOR_VALUE" val="{&quot;color_scheme&quot;:1,&quot;color_type&quot;:1,&quot;theme_color_indexes&quot;:[9,10,9,10,9,10]}"/>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d*1_1_1"/>
  <p:tag name="KSO_WM_TEMPLATE_CATEGORY" val="diagram"/>
  <p:tag name="KSO_WM_TEMPLATE_INDEX" val="20233335"/>
  <p:tag name="KSO_WM_UNIT_LAYERLEVEL" val="1_1_1"/>
  <p:tag name="KSO_WM_TAG_VERSION" val="3.0"/>
  <p:tag name="KSO_WM_BEAUTIFY_FLAG" val="#wm#"/>
  <p:tag name="KSO_WM_UNIT_VALUE" val="514*514"/>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57.68566363605964,&quot;left&quot;:50.9,&quot;top&quot;:50.950005655278936,&quot;width&quot;:869.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SHAPE_GUID" val="20"/>
  <p:tag name="KSO_WM_DIAGRAM_USE_COLOR_VALUE" val="{&quot;color_scheme&quot;:1,&quot;color_type&quot;:1,&quot;theme_color_indexes&quot;:[9,10,9,10,9,10]}"/>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i*1_2_1"/>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57.68566363605964,&quot;left&quot;:50.9,&quot;top&quot;:50.950005655278936,&quot;width&quot;:869.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9,10,9,10,9,10]}"/>
</p:tagLst>
</file>

<file path=ppt/tags/tag5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5_3*l_h_f*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7.68566363605964,&quot;left&quot;:50.9,&quot;top&quot;:50.950005655278936,&quot;width&quot;:86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9,10,9,10,9,10]}"/>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2_1"/>
  <p:tag name="KSO_WM_UNIT_ID" val="diagram20233335_3*l_h_a*1_2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57.68566363605964,&quot;left&quot;:50.9,&quot;top&quot;:50.950005655278936,&quot;width&quot;:86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UNIT_TEXT_TYPE" val="1"/>
  <p:tag name="KSO_WM_DIAGRAM_USE_COLOR_VALUE" val="{&quot;color_scheme&quot;:1,&quot;color_type&quot;:1,&quot;theme_color_indexes&quot;:[9,10,9,10,9,10]}"/>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d*1_2_1"/>
  <p:tag name="KSO_WM_TEMPLATE_CATEGORY" val="diagram"/>
  <p:tag name="KSO_WM_TEMPLATE_INDEX" val="20233335"/>
  <p:tag name="KSO_WM_UNIT_LAYERLEVEL" val="1_1_1"/>
  <p:tag name="KSO_WM_TAG_VERSION" val="3.0"/>
  <p:tag name="KSO_WM_BEAUTIFY_FLAG" val="#wm#"/>
  <p:tag name="KSO_WM_UNIT_VALUE" val="514*514"/>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57.68566363605964,&quot;left&quot;:50.9,&quot;top&quot;:50.950005655278936,&quot;width&quot;:869.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SHAPE_GUID" val="21"/>
  <p:tag name="KSO_WM_DIAGRAM_USE_COLOR_VALUE" val="{&quot;color_scheme&quot;:1,&quot;color_type&quot;:1,&quot;theme_color_indexes&quot;:[9,10,9,10,9,10]}"/>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i*1_3_1"/>
  <p:tag name="KSO_WM_TEMPLATE_CATEGORY" val="diagram"/>
  <p:tag name="KSO_WM_TEMPLATE_INDEX" val="20233335"/>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57.68566363605964,&quot;left&quot;:50.9,&quot;top&quot;:50.950005655278936,&quot;width&quot;:869.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9,10,9,10,9,10]}"/>
</p:tagLst>
</file>

<file path=ppt/tags/tag5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5_3*l_h_f*1_3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7.68566363605964,&quot;left&quot;:50.9,&quot;top&quot;:50.950005655278936,&quot;width&quot;:86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9,10,9,10,9,10]}"/>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3_1"/>
  <p:tag name="KSO_WM_UNIT_ID" val="diagram20233335_3*l_h_a*1_3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57.68566363605964,&quot;left&quot;:50.9,&quot;top&quot;:50.950005655278936,&quot;width&quot;:86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7"/>
  <p:tag name="KSO_WM_UNIT_PRESET_TEXT" val="单击此处添加&#10;智能图形项标题"/>
  <p:tag name="KSO_WM_UNIT_TEXT_TYPE" val="1"/>
  <p:tag name="KSO_WM_DIAGRAM_USE_COLOR_VALUE" val="{&quot;color_scheme&quot;:1,&quot;color_type&quot;:1,&quot;theme_color_indexes&quot;:[9,10,9,10,9,10]}"/>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5_3*l_h_d*1_3_1"/>
  <p:tag name="KSO_WM_TEMPLATE_CATEGORY" val="diagram"/>
  <p:tag name="KSO_WM_TEMPLATE_INDEX" val="20233335"/>
  <p:tag name="KSO_WM_UNIT_LAYERLEVEL" val="1_1_1"/>
  <p:tag name="KSO_WM_TAG_VERSION" val="3.0"/>
  <p:tag name="KSO_WM_BEAUTIFY_FLAG" val="#wm#"/>
  <p:tag name="KSO_WM_UNIT_VALUE" val="514*514"/>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57.68566363605964,&quot;left&quot;:50.9,&quot;top&quot;:50.950005655278936,&quot;width&quot;:869.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SHAPE_GUID" val="19"/>
  <p:tag name="KSO_WM_DIAGRAM_USE_COLOR_VALUE" val="{&quot;color_scheme&quot;:1,&quot;color_type&quot;:1,&quot;theme_color_indexes&quot;:[9,10,9,10,9,10]}"/>
</p:tagLst>
</file>

<file path=ppt/tags/tag59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335_3*l_h_i*1_4_1"/>
  <p:tag name="KSO_WM_TEMPLATE_CATEGORY" val="diagram"/>
  <p:tag name="KSO_WM_TEMPLATE_INDEX" val="20233335"/>
  <p:tag name="KSO_WM_UNIT_LAYERLEVEL" val="1_1_1"/>
  <p:tag name="KSO_WM_TAG_VERSION" val="3.0"/>
  <p:tag name="KSO_WM_DIAGRAM_GROUP_CODE" val="l1-1"/>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57.68566363605964,&quot;left&quot;:50.9,&quot;top&quot;:50.950005655278936,&quot;width&quot;:869.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9,10,9,10,9,10]}"/>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5_3*l_h_f*1_4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7.68566363605964,&quot;left&quot;:50.9,&quot;top&quot;:50.950005655278936,&quot;width&quot;:86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正文，文字是思想的提炼，请言简意赅的阐述观点，单击此处输入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9,10,9,10,9,10]}"/>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a"/>
  <p:tag name="KSO_WM_UNIT_INDEX" val="1_4_1"/>
  <p:tag name="KSO_WM_UNIT_ID" val="diagram20233335_3*l_h_a*1_4_1"/>
  <p:tag name="KSO_WM_TEMPLATE_CATEGORY" val="diagram"/>
  <p:tag name="KSO_WM_TEMPLATE_INDEX" val="20233335"/>
  <p:tag name="KSO_WM_UNIT_LAYERLEVEL" val="1_1_1"/>
  <p:tag name="KSO_WM_TAG_VERSION" val="3.0"/>
  <p:tag name="KSO_WM_BEAUTIFY_FLAG" val="#wm#"/>
  <p:tag name="KSO_WM_UNIT_TEXT_FILL_FORE_SCHEMECOLOR_INDEX_BRIGHTNESS" val="0.15"/>
  <p:tag name="KSO_WM_UNIT_TEXT_FILL_TYPE" val="1"/>
  <p:tag name="KSO_WM_DIAGRAM_GROUP_CODE" val="l1-1"/>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4"/>
  <p:tag name="KSO_WM_DIAGRAM_MIN_ITEMCNT" val="2"/>
  <p:tag name="KSO_WM_DIAGRAM_VIRTUALLY_FRAME" val="{&quot;height&quot;:357.68566363605964,&quot;left&quot;:50.9,&quot;top&quot;:50.950005655278936,&quot;width&quot;:86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10;智能图形项标题"/>
  <p:tag name="KSO_WM_UNIT_TEXT_TYPE" val="1"/>
  <p:tag name="KSO_WM_DIAGRAM_USE_COLOR_VALUE" val="{&quot;color_scheme&quot;:1,&quot;color_type&quot;:1,&quot;theme_color_indexes&quot;:[9,10,9,10,9,10]}"/>
</p:tagLst>
</file>

<file path=ppt/tags/tag60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335_3*l_h_d*1_4_1"/>
  <p:tag name="KSO_WM_TEMPLATE_CATEGORY" val="diagram"/>
  <p:tag name="KSO_WM_TEMPLATE_INDEX" val="20233335"/>
  <p:tag name="KSO_WM_UNIT_LAYERLEVEL" val="1_1_1"/>
  <p:tag name="KSO_WM_TAG_VERSION" val="3.0"/>
  <p:tag name="KSO_WM_UNIT_VALUE" val="514*514"/>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2"/>
  <p:tag name="KSO_WM_DIAGRAM_VIRTUALLY_FRAME" val="{&quot;height&quot;:357.68566363605964,&quot;left&quot;:50.9,&quot;top&quot;:50.950005655278936,&quot;width&quot;:869.7}"/>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MH_SHAPE_GUID" val="18"/>
  <p:tag name="KSO_WM_DIAGRAM_USE_COLOR_VALUE" val="{&quot;color_scheme&quot;:1,&quot;color_type&quot;:1,&quot;theme_color_indexes&quot;:[9,10,9,10,9,10]}"/>
</p:tagLst>
</file>

<file path=ppt/tags/tag603.xml><?xml version="1.0" encoding="utf-8"?>
<p:tagLst xmlns:p="http://schemas.openxmlformats.org/presentationml/2006/main">
  <p:tag name="KSO_WM_SLIDE_ID" val="diagram20233532_1"/>
  <p:tag name="KSO_WM_TEMPLATE_SUBCATEGORY" val="0"/>
  <p:tag name="KSO_WM_TEMPLATE_MASTER_TYPE" val="0"/>
  <p:tag name="KSO_WM_TEMPLATE_COLOR_TYPE" val="0"/>
  <p:tag name="KSO_WM_SLIDE_TYPE" val="text"/>
  <p:tag name="KSO_WM_SLIDE_SUBTYPE" val="diag"/>
  <p:tag name="KSO_WM_SLIDE_ITEM_CNT" val="4"/>
  <p:tag name="KSO_WM_SLIDE_INDEX" val="1"/>
  <p:tag name="KSO_WM_SLIDE_SIZE" val="838.45*357.65"/>
  <p:tag name="KSO_WM_SLIDE_POSITION" val="57.3*107"/>
  <p:tag name="KSO_WM_DIAGRAM_GROUP_CODE" val="l1-1"/>
  <p:tag name="KSO_WM_SLIDE_DIAGTYPE" val="l"/>
  <p:tag name="KSO_WM_TAG_VERSION" val="3.0"/>
  <p:tag name="KSO_WM_BEAUTIFY_FLAG" val="#wm#"/>
  <p:tag name="KSO_WM_TEMPLATE_CATEGORY" val="diagram"/>
  <p:tag name="KSO_WM_TEMPLATE_INDEX" val="20233532"/>
  <p:tag name="KSO_WM_SLIDE_LAYOUT" val="a_l"/>
  <p:tag name="KSO_WM_SLIDE_LAYOUT_CNT" val="1_1"/>
  <p:tag name="KSO_WM_SPECIAL_SOURCE" val="bdnull"/>
  <p:tag name="KSO_WM_SLIDE_SOURCE" val="WPPAIGenerateSlide"/>
  <p:tag name="resource_record_key" val="{&quot;65&quot;:[20205281],&quot;70&quot;:[3323379]}"/>
</p:tagLst>
</file>

<file path=ppt/tags/tag604.xml><?xml version="1.0" encoding="utf-8"?>
<p:tagLst xmlns:p="http://schemas.openxmlformats.org/presentationml/2006/main">
  <p:tag name="KSO_WM_SLIDE_BACKGROUND_TYPE" val="general"/>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76.72999999999998,&quot;top&quot;:101.29999999999998,&quot;width&quot;:741.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76.72999999999998,&quot;top&quot;:101.29999999999998,&quot;width&quot;:741.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76.72999999999998,&quot;top&quot;:101.29999999999998,&quot;width&quot;:741.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6.72999999999998,&quot;top&quot;:101.29999999999998,&quot;width&quot;:741.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6.72999999999998,&quot;top&quot;:101.29999999999998,&quot;width&quot;:741.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6.72999999999998,&quot;top&quot;:101.29999999999998,&quot;width&quot;:741.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6.72999999999998,&quot;top&quot;:101.29999999999998,&quot;width&quot;:741.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6.72999999999998,&quot;top&quot;:101.29999999999998,&quot;width&quot;:741.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6.72999999999998,&quot;top&quot;:101.29999999999998,&quot;width&quot;:741.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14.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40*i*1"/>
  <p:tag name="KSO_WM_TEMPLATE_CATEGORY" val="custom"/>
  <p:tag name="KSO_WM_TEMPLATE_INDEX" val="20205281"/>
  <p:tag name="KSO_WM_UNIT_LAYERLEVEL" val="1"/>
  <p:tag name="KSO_WM_TAG_VERSION" val="1.0"/>
  <p:tag name="KSO_WM_BEAUTIFY_FLAG" val="#wm#"/>
  <p:tag name="KSO_WM_UNIT_BLOCK" val="0"/>
  <p:tag name="KSO_WM_UNIT_SM_LIMIT_TYPE" val="3"/>
  <p:tag name="KSO_WM_UNIT_DEC_AREA_ID" val="bf77e5e66e954209acbbdfed3b2f0e51"/>
  <p:tag name="KSO_WM_UNIT_DECORATE_INFO" val="{&quot;DecorateInfoH&quot;:{&quot;IsAbs&quot;:true},&quot;DecorateInfoW&quot;:{&quot;IsAbs&quot;:false},&quot;DecorateInfoX&quot;:{&quot;IsAbs&quot;:true,&quot;Pos&quot;:0},&quot;DecorateInfoY&quot;:{&quot;IsAbs&quot;:true,&quot;Pos&quot;:0},&quot;ReferentInfo&quot;:{&quot;Id&quot;:&quot;aec42960b0a84b6aa3cb2001661acd76&quot;,&quot;X&quot;:{&quot;Pos&quot;:0},&quot;Y&quot;:{&quot;Pos&quot;:2}},&quot;whChangeMode&quot;:0}"/>
  <p:tag name="KSO_WM_CHIP_GROUPID" val="5ebdf7a70ac41c4a0a525526"/>
  <p:tag name="KSO_WM_CHIP_XID" val="5ebdf7a70ac41c4a0a525527"/>
  <p:tag name="KSO_WM_CHIP_FILLAREA_FILL_RULE" val="{&quot;fill_align&quot;:&quot;cm&quot;,&quot;fill_mode&quot;:&quot;adaptive&quot;,&quot;sacle_strategy&quot;:&quot;smart&quot;}"/>
  <p:tag name="KSO_WM_UNIT_DEC_SUPPORTCHANGEPIC" val="0"/>
  <p:tag name="KSO_WM_UNIT_DEC_CHANGEPICRESERVED" val="0"/>
  <p:tag name="KSO_WM_ASSEMBLE_CHIP_INDEX" val="2b594f06fe0345a89c24a48b7525b6ef"/>
  <p:tag name="KSO_WM_UNIT_LINE_FORE_SCHEMECOLOR_INDEX_BRIGHTNESS" val="0.25"/>
  <p:tag name="KSO_WM_UNIT_LINE_FORE_SCHEMECOLOR_INDEX" val="13"/>
  <p:tag name="KSO_WM_UNIT_LINE_FILL_TYPE" val="2"/>
</p:tagLst>
</file>

<file path=ppt/tags/tag616.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5281_40*a*1"/>
  <p:tag name="KSO_WM_TEMPLATE_CATEGORY" val="custom"/>
  <p:tag name="KSO_WM_TEMPLATE_INDEX" val="20205281"/>
  <p:tag name="KSO_WM_UNIT_LAYERLEVEL" val="1"/>
  <p:tag name="KSO_WM_TAG_VERSION" val="1.0"/>
  <p:tag name="KSO_WM_BEAUTIFY_FLAG" val="#wm#"/>
  <p:tag name="KSO_WM_UNIT_PRESET_TEXT" val="谢谢观看"/>
  <p:tag name="KSO_WM_UNIT_DEFAULT_FONT" val="56;72;4"/>
  <p:tag name="KSO_WM_UNIT_BLOCK" val="0"/>
  <p:tag name="KSO_WM_UNIT_DEC_AREA_ID" val="aec42960b0a84b6aa3cb2001661acd76"/>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15"/>
  <p:tag name="KSO_WM_UNIT_TEXT_FILL_FORE_SCHEMECOLOR_INDEX" val="13"/>
  <p:tag name="KSO_WM_UNIT_TEXT_FILL_TYPE" val="1"/>
</p:tagLst>
</file>

<file path=ppt/tags/tag617.xml><?xml version="1.0" encoding="utf-8"?>
<p:tagLst xmlns:p="http://schemas.openxmlformats.org/presentationml/2006/main">
  <p:tag name="KSO_WM_SLIDE_ID" val="custom20205281_40"/>
  <p:tag name="KSO_WM_TEMPLATE_SUBCATEGORY" val="21"/>
  <p:tag name="KSO_WM_TEMPLATE_MASTER_TYPE" val="1"/>
  <p:tag name="KSO_WM_TEMPLATE_COLOR_TYPE" val="1"/>
  <p:tag name="KSO_WM_SLIDE_TYPE" val="endPage"/>
  <p:tag name="KSO_WM_SLIDE_SUBTYPE" val="pureTxt"/>
  <p:tag name="KSO_WM_SLIDE_ITEM_CNT" val="0"/>
  <p:tag name="KSO_WM_SLIDE_INDEX" val="40"/>
  <p:tag name="KSO_WM_TAG_VERSION" val="1.0"/>
  <p:tag name="KSO_WM_BEAUTIFY_FLAG" val="#wm#"/>
  <p:tag name="KSO_WM_TEMPLATE_CATEGORY" val="custom"/>
  <p:tag name="KSO_WM_TEMPLATE_INDEX" val="20205281"/>
  <p:tag name="KSO_WM_SLIDE_LAYOUT" val="a_b_f"/>
  <p:tag name="KSO_WM_SLIDE_LAYOUT_CNT" val="1_1_2"/>
  <p:tag name="KSO_WM_UNIT_SHOW_EDIT_AREA_INDICATION" val="1"/>
  <p:tag name="KSO_WM_TEMPLATE_THUMBS_INDEX" val="1、4、7、12、13、14、15、16、17、18、20、24、25、28、33、36、40、43、44"/>
  <p:tag name="KSO_WM_CHIP_INFOS" val="{&quot;layout_type&quot;:&quot;forleft&quot;,&quot;slide_type&quot;:[&quot;endPage&quot;],&quot;aspect_ratio&quot;:&quot;16:9&quot;}"/>
  <p:tag name="KSO_WM_CHIP_XID" val="5ec34a930ac41c4a0a525d3b"/>
  <p:tag name="KSO_WM_CHIP_FILLPROP" val="[[{&quot;fill_id&quot;:&quot;d4089bcb58db42069348158c66880bc0&quot;,&quot;fill_align&quot;:&quot;cm&quot;,&quot;text_align&quot;:&quot;lm&quot;,&quot;text_direction&quot;:&quot;horizontal&quot;,&quot;chip_types&quot;:[&quot;text&quot;,&quot;header&quot;]}]]"/>
  <p:tag name="KSO_WM_CHIP_DECFILLPROP" val="[]"/>
  <p:tag name="KSO_WM_CHIP_GROUPID" val="5ebf6661ddc3daf3fef3f760"/>
  <p:tag name="KSO_WM_SLIDE_LAYOUT_INFO" val="{&quot;id&quot;:&quot;2020-11-26T16:18:27&quot;,&quot;maxSize&quot;:{&quot;size1&quot;:44.20376654730903},&quot;minSize&quot;:{&quot;size1&quot;:33.50376654730903},&quot;normalSize&quot;:{&quot;size1&quot;:36.60376654730903},&quot;subLayout&quot;:[{&quot;id&quot;:&quot;2020-11-26T16:18:27&quot;,&quot;margin&quot;:{&quot;bottom&quot;:0.23982524871826172,&quot;left&quot;:2.434183359146118,&quot;right&quot;:18.714738845825195,&quot;top&quot;:4.947504997253418},&quot;type&quot;:0},{&quot;id&quot;:&quot;2020-11-26T16:18:27&quot;,&quot;maxSize&quot;:{&quot;size1&quot;:35.57606019583544},&quot;minSize&quot;:{&quot;size1&quot;:22.67606019583543},&quot;normalSize&quot;:{&quot;size1&quot;:30.576060195835435},&quot;subLayout&quot;:[{&quot;id&quot;:&quot;2020-11-26T16:18:27&quot;,&quot;margin&quot;:{&quot;bottom&quot;:0.48761552572250366,&quot;left&quot;:2.1166832447052,&quot;right&quot;:18.344324111938477,&quot;top&quot;:0.21349433064460754},&quot;type&quot;:0},{&quot;id&quot;:&quot;2020-11-26T16:18:27&quot;,&quot;margin&quot;:{&quot;bottom&quot;:4.947526931762695,&quot;left&quot;:2.1166832447052,&quot;right&quot;:18.344324111938477,&quot;top&quot;:0.6648091673851013},&quot;type&quot;:0}],&quot;type&quot;:0}],&quot;type&quot;:0}"/>
  <p:tag name="KSO_WM_SLIDE_BK_DARK_LIGHT" val="2"/>
  <p:tag name="KSO_WM_SLIDE_BACKGROUND_TYPE" val="general"/>
  <p:tag name="KSO_WM_SLIDE_SUPPORT_FEATURE_TYPE" val="0"/>
  <p:tag name="KSO_WM_CHIP_COLORING" val="1"/>
  <p:tag name="KSO_WM_TEMPLATE_ASSEMBLE_XID" val="5fbf64c69532eafaafd417f6"/>
  <p:tag name="KSO_WM_TEMPLATE_ASSEMBLE_GROUPID" val="5fbf1fd79532eafaafd2988c"/>
  <p:tag name="KSO_WM_SLIDE_SIZE" val="380*460"/>
  <p:tag name="KSO_WM_SLIDE_POSITION" val="60*39"/>
</p:tagLst>
</file>

<file path=ppt/tags/tag618.xml><?xml version="1.0" encoding="utf-8"?>
<p:tagLst xmlns:p="http://schemas.openxmlformats.org/presentationml/2006/main">
  <p:tag name="resource_record_key" val="{&quot;65&quot;:[20205281],&quot;70&quot;:[3318299,3426358,3325741,3325806,3312109,3324556,3327350,3324548,3319358,3325247,3326212,3426328,3319534,3322063,3318897,3324552,3321640,3426386,3312483,3323379]}"/>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5281_1*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d"/>
  <p:tag name="KSO_WM_UNIT_DEC_AREA_ID" val="06c5d36f0207429d8af4b9e5b769cbb5"/>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65b8a8e50694a7a827a5c8d0e8f4e9f"/>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家庭宠物养护手册"/>
  <p:tag name="KSO_WM_UNIT_BLOCK" val="0"/>
  <p:tag name="KSO_WM_UNIT_DEC_AREA_ID" val="4726afa3e65b4bf88819b5b759434b87"/>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15"/>
  <p:tag name="KSO_WM_UNIT_TEXT_FILL_FORE_SCHEMECOLOR_INDEX" val="13"/>
  <p:tag name="KSO_WM_UNIT_TEXT_FILL_TYPE" val="1"/>
  <p:tag name="KSO_WM_TEMPLATE_ASSEMBLE_XID" val="5fbf64c69532eafaafd417e2"/>
  <p:tag name="KSO_WM_TEMPLATE_ASSEMBLE_GROUPID" val="5fbf1fd79532eafaafd2988c"/>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b*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c980e97159444202a620411a5082c42f"/>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35"/>
  <p:tag name="KSO_WM_UNIT_TEXT_FILL_FORE_SCHEMECOLOR_INDEX" val="13"/>
  <p:tag name="KSO_WM_UNIT_TEXT_FILL_TYPE" val="1"/>
  <p:tag name="KSO_WM_TEMPLATE_ASSEMBLE_XID" val="5fbf64c69532eafaafd417e2"/>
  <p:tag name="KSO_WM_TEMPLATE_ASSEMBLE_GROUPID" val="5fbf1fd79532eafaafd2988c"/>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2*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e"/>
  <p:tag name="KSO_WM_UNIT_DEC_AREA_ID" val="1fa11bda226a455ca6ba1ba2585497f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c643b16711a471d8982d5266608e1e0"/>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e2a2e79d46dd450f80f23d091c2085c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c69c1f958fd46a3bf647e79ab38608b"/>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f47f2a8bcc064cf9a30c31cdd038da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9756d405b8c42e2962b15d8b4036fac"/>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 name="KSO_WM_TEMPLATE_ASSEMBLE_XID" val="5fbf64c69532eafaafd417d9"/>
  <p:tag name="KSO_WM_TEMPLATE_ASSEMBLE_GROUPID" val="5fbf1fd79532eafaafd2988c"/>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2*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e"/>
  <p:tag name="KSO_WM_UNIT_DEC_AREA_ID" val="043b782a0dd244e78b4d1220a3bc893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017524e0bcd14815adf38ab3bd711d8d"/>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21b15e502eb849d8b1767f4711a1e41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988fbcfd78487ba4274cc1691c4e8d"/>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5281_1*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d"/>
  <p:tag name="KSO_WM_UNIT_DEC_AREA_ID" val="06c5d36f0207429d8af4b9e5b769cbb5"/>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65b8a8e50694a7a827a5c8d0e8f4e9f"/>
</p:tagLst>
</file>

<file path=ppt/tags/tag85.xml><?xml version="1.0" encoding="utf-8"?>
<p:tagLst xmlns:p="http://schemas.openxmlformats.org/presentationml/2006/main">
  <p:tag name="KSO_WM_UNIT_ISCONTENTSTITLE" val="0"/>
  <p:tag name="KSO_WM_UNIT_ISNUMDGMTITLE" val="0"/>
  <p:tag name="KSO_WM_UNIT_NOCLEAR" val="0"/>
  <p:tag name="KSO_WM_UNIT_VALUE" val="40"/>
  <p:tag name="KSO_WM_UNIT_HIGHLIGHT" val="0"/>
  <p:tag name="KSO_WM_UNIT_COMPATIBLE" val="0"/>
  <p:tag name="KSO_WM_UNIT_DIAGRAM_ISNUMVISUAL" val="0"/>
  <p:tag name="KSO_WM_UNIT_DIAGRAM_ISREFERUNIT" val="0"/>
  <p:tag name="KSO_WM_UNIT_TYPE" val="b"/>
  <p:tag name="KSO_WM_UNIT_INDEX" val="1"/>
  <p:tag name="KSO_WM_UNIT_ID" val="custom20205281_1*b*1"/>
  <p:tag name="KSO_WM_TEMPLATE_CATEGORY" val="custom"/>
  <p:tag name="KSO_WM_TEMPLATE_INDEX" val="20205281"/>
  <p:tag name="KSO_WM_UNIT_LAYERLEVEL" val="1"/>
  <p:tag name="KSO_WM_TAG_VERSION" val="1.0"/>
  <p:tag name="KSO_WM_BEAUTIFY_FLAG" val="#wm#"/>
  <p:tag name="KSO_WM_UNIT_PRESET_TEXT" val="单击此处添加副标题内容"/>
  <p:tag name="KSO_WM_UNIT_DEFAULT_FONT" val="16;20;2"/>
  <p:tag name="KSO_WM_UNIT_BLOCK" val="0"/>
  <p:tag name="KSO_WM_UNIT_DEC_AREA_ID" val="b810483879e54c46abefc5c634957157"/>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35"/>
  <p:tag name="KSO_WM_UNIT_TEXT_FILL_FORE_SCHEMECOLOR_INDEX" val="13"/>
  <p:tag name="KSO_WM_UNIT_TEXT_FILL_TYPE" val="1"/>
  <p:tag name="KSO_WM_TEMPLATE_ASSEMBLE_XID" val="5fbf64c69532eafaafd417f6"/>
  <p:tag name="KSO_WM_TEMPLATE_ASSEMBLE_GROUPID" val="5fbf1fd79532eafaafd2988c"/>
</p:tagLst>
</file>

<file path=ppt/tags/tag86.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5281_1*a*1"/>
  <p:tag name="KSO_WM_TEMPLATE_CATEGORY" val="custom"/>
  <p:tag name="KSO_WM_TEMPLATE_INDEX" val="20205281"/>
  <p:tag name="KSO_WM_UNIT_LAYERLEVEL" val="1"/>
  <p:tag name="KSO_WM_TAG_VERSION" val="1.0"/>
  <p:tag name="KSO_WM_BEAUTIFY_FLAG" val="#wm#"/>
  <p:tag name="KSO_WM_UNIT_PRESET_TEXT" val="谢谢观看"/>
  <p:tag name="KSO_WM_UNIT_DEFAULT_FONT" val="56;72;4"/>
  <p:tag name="KSO_WM_UNIT_BLOCK" val="0"/>
  <p:tag name="KSO_WM_UNIT_DEC_AREA_ID" val="aec42960b0a84b6aa3cb2001661acd76"/>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15"/>
  <p:tag name="KSO_WM_UNIT_TEXT_FILL_FORE_SCHEMECOLOR_INDEX" val="13"/>
  <p:tag name="KSO_WM_UNIT_TEXT_FILL_TYPE" val="1"/>
  <p:tag name="KSO_WM_TEMPLATE_ASSEMBLE_XID" val="5fbf64c69532eafaafd417f6"/>
  <p:tag name="KSO_WM_TEMPLATE_ASSEMBLE_GROUPID" val="5fbf1fd79532eafaafd2988c"/>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1*i*2"/>
  <p:tag name="KSO_WM_TEMPLATE_CATEGORY" val="custom"/>
  <p:tag name="KSO_WM_TEMPLATE_INDEX" val="20205281"/>
  <p:tag name="KSO_WM_UNIT_LAYERLEVEL" val="1"/>
  <p:tag name="KSO_WM_TAG_VERSION" val="1.0"/>
  <p:tag name="KSO_WM_BEAUTIFY_FLAG" val="#wm#"/>
  <p:tag name="KSO_WM_UNIT_BLOCK" val="0"/>
  <p:tag name="KSO_WM_UNIT_SM_LIMIT_TYPE" val="2"/>
  <p:tag name="KSO_WM_UNIT_DEC_AREA_ID" val="ec338733915747c5898cdc64d8267ec6"/>
  <p:tag name="KSO_WM_UNIT_DECORATE_INFO" val="{&quot;DecorateInfoH&quot;:{&quot;IsAbs&quot;:true},&quot;DecorateInfoW&quot;:{&quot;IsAbs&quot;:true},&quot;DecorateInfoX&quot;:{&quot;IsAbs&quot;:true,&quot;Pos&quot;:1},&quot;DecorateInfoY&quot;:{&quot;IsAbs&quot;:true,&quot;Pos&quot;:1},&quot;ReferentInfo&quot;:{&quot;Id&quot;:&quot;b810483879e54c46abefc5c634957157&quot;,&quot;X&quot;:{&quot;Pos&quot;:1},&quot;Y&quot;:{&quot;Pos&quot;:1}},&quot;whChangeMode&quot;:0}"/>
  <p:tag name="KSO_WM_CHIP_GROUPID" val="5ebdf7a70ac41c4a0a525526"/>
  <p:tag name="KSO_WM_CHIP_XID" val="5ebdf7a70ac41c4a0a525527"/>
  <p:tag name="KSO_WM_CHIP_FILLAREA_FILL_RULE" val="{&quot;fill_align&quot;:&quot;cm&quot;,&quot;fill_mode&quot;:&quot;adaptive&quot;,&quot;sacle_strategy&quot;:&quot;smart&quot;}"/>
  <p:tag name="KSO_WM_UNIT_DEC_SUPPORTCHANGEPIC" val="0"/>
  <p:tag name="KSO_WM_UNIT_DEC_CHANGEPICRESERVED" val="0"/>
  <p:tag name="KSO_WM_ASSEMBLE_CHIP_INDEX" val="2b594f06fe0345a89c24a48b7525b6e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2"/>
  <p:tag name="KSO_WM_TEMPLATE_ASSEMBLE_XID" val="5fbf64c69532eafaafd417f6"/>
  <p:tag name="KSO_WM_TEMPLATE_ASSEMBLE_GROUPID" val="5fbf1fd79532eafaafd2988c"/>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 name="KSO_WM_SLIDE_BACKGROUND_TYPE" val="general"/>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 name="KSO_WM_SLIDE_BACKGROUND_TYPE" val="gener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BACKGROUND_TYPE" val="general"/>
</p:tagLst>
</file>

<file path=ppt/tags/tag91.xml><?xml version="1.0" encoding="utf-8"?>
<p:tagLst xmlns:p="http://schemas.openxmlformats.org/presentationml/2006/main">
  <p:tag name="KSO_WM_SLIDE_BACKGROUND_TYPE" val="general"/>
</p:tagLst>
</file>

<file path=ppt/tags/tag92.xml><?xml version="1.0" encoding="utf-8"?>
<p:tagLst xmlns:p="http://schemas.openxmlformats.org/presentationml/2006/main">
  <p:tag name="KSO_WM_SLIDE_BACKGROUND_TYPE" val="general"/>
</p:tagLst>
</file>

<file path=ppt/tags/tag93.xml><?xml version="1.0" encoding="utf-8"?>
<p:tagLst xmlns:p="http://schemas.openxmlformats.org/presentationml/2006/main">
  <p:tag name="KSO_WM_SLIDE_BACKGROUND_TYPE" val="general"/>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282bf67811bb4461922dd3d68ba82f6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f252fd6df6b489dad2b6ac9abcb4fa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f54931286f0e43ddae9192c4325a6fc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b021f661b864416bd54c67c479161cb"/>
  <p:tag name="KSO_WM_SLIDE_BACKGROUND_TYPE" val="frame"/>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12e9daf4cce4cfca13278d308d7b21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396a9770a24ed1a5eb2fcef81f862c"/>
  <p:tag name="KSO_WM_SLIDE_BACKGROUND_TYPE" val="frame"/>
</p:tagLst>
</file>

<file path=ppt/tags/tag97.xml><?xml version="1.0" encoding="utf-8"?>
<p:tagLst xmlns:p="http://schemas.openxmlformats.org/presentationml/2006/main">
  <p:tag name="KSO_WM_SLIDE_BACKGROUND_TYPE" val="frame"/>
</p:tagLst>
</file>

<file path=ppt/tags/tag98.xml><?xml version="1.0" encoding="utf-8"?>
<p:tagLst xmlns:p="http://schemas.openxmlformats.org/presentationml/2006/main">
  <p:tag name="KSO_WM_SLIDE_BACKGROUND_TYPE" val="frame"/>
</p:tagLst>
</file>

<file path=ppt/tags/tag99.xml><?xml version="1.0" encoding="utf-8"?>
<p:tagLst xmlns:p="http://schemas.openxmlformats.org/presentationml/2006/main">
  <p:tag name="KSO_WM_SLIDE_BACKGROUND_TYPE" val="frame"/>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汉仪旗黑-55简"/>
        <a:ea typeface="汉仪旗黑-55简"/>
        <a:cs typeface=""/>
      </a:majorFont>
      <a:minorFont>
        <a:latin typeface="汉仪旗黑-55简"/>
        <a:ea typeface="汉仪旗黑-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
      <a:dk1>
        <a:srgbClr val="000000"/>
      </a:dk1>
      <a:lt1>
        <a:srgbClr val="FFFFFF"/>
      </a:lt1>
      <a:dk2>
        <a:srgbClr val="D2EFEF"/>
      </a:dk2>
      <a:lt2>
        <a:srgbClr val="E8F6F7"/>
      </a:lt2>
      <a:accent1>
        <a:srgbClr val="84C1C3"/>
      </a:accent1>
      <a:accent2>
        <a:srgbClr val="7EB7D0"/>
      </a:accent2>
      <a:accent3>
        <a:srgbClr val="85ABD6"/>
      </a:accent3>
      <a:accent4>
        <a:srgbClr val="979CD1"/>
      </a:accent4>
      <a:accent5>
        <a:srgbClr val="AE8EBE"/>
      </a:accent5>
      <a:accent6>
        <a:srgbClr val="C283A1"/>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旗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旗黑-55简"/>
        <a:ea typeface=""/>
        <a:cs typeface=""/>
        <a:font script="Jpan" typeface="ＭＳ Ｐゴシック"/>
        <a:font script="Hang" typeface="맑은 고딕"/>
        <a:font script="Hans" typeface="汉仪旗黑-55简"/>
        <a:font script="Hant" typeface="新細明體"/>
        <a:font script="Arab" typeface="汉仪旗黑-55简"/>
        <a:font script="Hebr" typeface="汉仪旗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旗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旗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旗黑-55简"/>
        <a:ea typeface=""/>
        <a:cs typeface=""/>
        <a:font script="Jpan" typeface="ＭＳ Ｐゴシック"/>
        <a:font script="Hang" typeface="맑은 고딕"/>
        <a:font script="Hans" typeface="汉仪旗黑-55简"/>
        <a:font script="Hant" typeface="新細明體"/>
        <a:font script="Arab" typeface="汉仪旗黑-55简"/>
        <a:font script="Hebr" typeface="汉仪旗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旗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7876</Words>
  <Application>WPS 演示</Application>
  <PresentationFormat>宽屏</PresentationFormat>
  <Paragraphs>508</Paragraphs>
  <Slides>33</Slides>
  <Notes>4</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33</vt:i4>
      </vt:variant>
    </vt:vector>
  </HeadingPairs>
  <TitlesOfParts>
    <vt:vector size="51" baseType="lpstr">
      <vt:lpstr>Arial</vt:lpstr>
      <vt:lpstr>宋体</vt:lpstr>
      <vt:lpstr>Wingdings</vt:lpstr>
      <vt:lpstr>汉仪旗黑-55简</vt:lpstr>
      <vt:lpstr>Wingdings</vt:lpstr>
      <vt:lpstr>幼圆</vt:lpstr>
      <vt:lpstr>苹方-简</vt:lpstr>
      <vt:lpstr>汉仪乐喵体W</vt:lpstr>
      <vt:lpstr>微软雅黑</vt:lpstr>
      <vt:lpstr>汉仪旗黑</vt:lpstr>
      <vt:lpstr>宋体</vt:lpstr>
      <vt:lpstr>Arial Unicode MS</vt:lpstr>
      <vt:lpstr>微软雅黑</vt:lpstr>
      <vt:lpstr>汉仪乐喵体W</vt:lpstr>
      <vt:lpstr>汉仪旗黑-55简</vt:lpstr>
      <vt:lpstr>汉仪书宋二KW</vt:lpstr>
      <vt:lpstr>Office 主题​​</vt:lpstr>
      <vt:lpstr>3_Office 主题​​</vt:lpstr>
      <vt:lpstr>大学生职业生涯与就业指导</vt:lpstr>
      <vt:lpstr>第六章　 就业形势与政策</vt:lpstr>
      <vt:lpstr>PowerPoint 演示文稿</vt:lpstr>
      <vt:lpstr>PowerPoint 演示文稿</vt:lpstr>
      <vt:lpstr>第一节　 大学生就业形势分析</vt:lpstr>
      <vt:lpstr>PowerPoint 演示文稿</vt:lpstr>
      <vt:lpstr>（二）大学毕业生人数持续增加</vt:lpstr>
      <vt:lpstr>（三）对大学生 未就业分析</vt:lpstr>
      <vt:lpstr>PowerPoint 演示文稿</vt:lpstr>
      <vt:lpstr>PowerPoint 演示文稿</vt:lpstr>
      <vt:lpstr>（二）经济发展结构的优化导致大学生结构性就业矛盾升级</vt:lpstr>
      <vt:lpstr>PowerPoint 演示文稿</vt:lpstr>
      <vt:lpstr>PowerPoint 演示文稿</vt:lpstr>
      <vt:lpstr>（二）先就业，再择业，谋长远</vt:lpstr>
      <vt:lpstr>PowerPoint 演示文稿</vt:lpstr>
      <vt:lpstr>PowerPoint 演示文稿</vt:lpstr>
      <vt:lpstr>PowerPoint 演示文稿</vt:lpstr>
      <vt:lpstr>第二节　 大学生就业政策与制度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应征入伍的政治条件</vt:lpstr>
      <vt:lpstr>PowerPoint 演示文稿</vt:lpstr>
      <vt:lpstr>大学生应征入伍的年龄规定</vt:lpstr>
      <vt:lpstr>PowerPoint 演示文稿</vt:lpstr>
      <vt:lpstr>（五）高校毕业生应征入伍服义务兵役要经过哪些程序</vt:lpstr>
      <vt:lpstr>大学生士兵的教育优待政策</vt:lpstr>
      <vt:lpstr>PowerPoint 演示文稿</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无谓</cp:lastModifiedBy>
  <cp:revision>178</cp:revision>
  <dcterms:created xsi:type="dcterms:W3CDTF">2025-09-07T02:18:38Z</dcterms:created>
  <dcterms:modified xsi:type="dcterms:W3CDTF">2025-09-07T02:18:38Z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2052-12.1.22553.22553</vt:lpwstr>
  </property>
  <property fmtid="{D5CDD505-2E9C-101B-9397-08002B2CF9AE}" pid="3" name="ICV">
    <vt:lpwstr>3EDC7CAD803C16F1F6C1AB68590038E2_41</vt:lpwstr>
  </property>
  <property fmtid="{D5CDD505-2E9C-101B-9397-08002B2CF9AE}" pid="4" name="commondata">
    <vt:lpwstr>eyJoZGlkIjoiMTdkOWQxNWFmNzkyOGYyY2U1MjEyOGE1MzBiOTE4OWYifQ==</vt:lpwstr>
  </property>
  <property fmtid="{D5CDD505-2E9C-101B-9397-08002B2CF9AE}" pid="5" name="KSOTemplateUUID">
    <vt:lpwstr>v1.0_mb_gV+hYbaOjLAWsOziNVbiaw==</vt:lpwstr>
  </property>
</Properties>
</file>