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02.svg" ContentType="image/svg+xml"/>
  <Override PartName="/ppt/media/image104.svg" ContentType="image/svg+xml"/>
  <Override PartName="/ppt/media/image106.svg" ContentType="image/svg+xml"/>
  <Override PartName="/ppt/media/image108.svg" ContentType="image/svg+xml"/>
  <Override PartName="/ppt/media/image19.svg" ContentType="image/svg+xml"/>
  <Override PartName="/ppt/media/image21.svg" ContentType="image/svg+xml"/>
  <Override PartName="/ppt/media/image23.svg" ContentType="image/svg+xml"/>
  <Override PartName="/ppt/media/image25.svg" ContentType="image/svg+xml"/>
  <Override PartName="/ppt/media/image37.svg" ContentType="image/svg+xml"/>
  <Override PartName="/ppt/media/image39.svg" ContentType="image/svg+xml"/>
  <Override PartName="/ppt/media/image41.svg" ContentType="image/svg+xml"/>
  <Override PartName="/ppt/media/image50.svg" ContentType="image/svg+xml"/>
  <Override PartName="/ppt/media/image52.svg" ContentType="image/svg+xml"/>
  <Override PartName="/ppt/media/image54.svg" ContentType="image/svg+xml"/>
  <Override PartName="/ppt/media/image56.svg" ContentType="image/svg+xml"/>
  <Override PartName="/ppt/media/image58.svg" ContentType="image/svg+xml"/>
  <Override PartName="/ppt/media/image60.svg" ContentType="image/svg+xml"/>
  <Override PartName="/ppt/media/image62.svg" ContentType="image/svg+xml"/>
  <Override PartName="/ppt/media/image86.svg" ContentType="image/svg+xml"/>
  <Override PartName="/ppt/media/image88.svg" ContentType="image/svg+xml"/>
  <Override PartName="/ppt/media/image90.svg" ContentType="image/svg+xml"/>
  <Override PartName="/ppt/media/image92.svg" ContentType="image/svg+xml"/>
  <Override PartName="/ppt/media/image94.svg" ContentType="image/svg+xml"/>
  <Override PartName="/ppt/media/image9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0"/>
  </p:notesMasterIdLst>
  <p:handoutMasterIdLst>
    <p:handoutMasterId r:id="rId49"/>
  </p:handoutMasterIdLst>
  <p:sldIdLst>
    <p:sldId id="314" r:id="rId4"/>
    <p:sldId id="315" r:id="rId5"/>
    <p:sldId id="316" r:id="rId6"/>
    <p:sldId id="317" r:id="rId7"/>
    <p:sldId id="318" r:id="rId8"/>
    <p:sldId id="360" r:id="rId9"/>
    <p:sldId id="361" r:id="rId11"/>
    <p:sldId id="362" r:id="rId12"/>
    <p:sldId id="363" r:id="rId13"/>
    <p:sldId id="336" r:id="rId14"/>
    <p:sldId id="364" r:id="rId15"/>
    <p:sldId id="365" r:id="rId16"/>
    <p:sldId id="366" r:id="rId17"/>
    <p:sldId id="367" r:id="rId18"/>
    <p:sldId id="368" r:id="rId19"/>
    <p:sldId id="369" r:id="rId20"/>
    <p:sldId id="356" r:id="rId21"/>
    <p:sldId id="370" r:id="rId22"/>
    <p:sldId id="372" r:id="rId23"/>
    <p:sldId id="373" r:id="rId24"/>
    <p:sldId id="376" r:id="rId25"/>
    <p:sldId id="377" r:id="rId26"/>
    <p:sldId id="378" r:id="rId27"/>
    <p:sldId id="379" r:id="rId28"/>
    <p:sldId id="380" r:id="rId29"/>
    <p:sldId id="381" r:id="rId30"/>
    <p:sldId id="382" r:id="rId31"/>
    <p:sldId id="384" r:id="rId32"/>
    <p:sldId id="385" r:id="rId33"/>
    <p:sldId id="386" r:id="rId34"/>
    <p:sldId id="357" r:id="rId35"/>
    <p:sldId id="388" r:id="rId36"/>
    <p:sldId id="414" r:id="rId37"/>
    <p:sldId id="415" r:id="rId38"/>
    <p:sldId id="416" r:id="rId39"/>
    <p:sldId id="417" r:id="rId40"/>
    <p:sldId id="418" r:id="rId41"/>
    <p:sldId id="419" r:id="rId42"/>
    <p:sldId id="420" r:id="rId43"/>
    <p:sldId id="421" r:id="rId44"/>
    <p:sldId id="422" r:id="rId45"/>
    <p:sldId id="423" r:id="rId46"/>
    <p:sldId id="424" r:id="rId47"/>
    <p:sldId id="332" r:id="rId48"/>
  </p:sldIdLst>
  <p:sldSz cx="12192000" cy="6858000"/>
  <p:notesSz cx="6858000" cy="9144000"/>
  <p:embeddedFontLst>
    <p:embeddedFont>
      <p:font typeface="汉仪旗黑-55简" panose="00020600040101010101" charset="-128"/>
      <p:regular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8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89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788.xml"/><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68.xml"/><Relationship Id="rId3" Type="http://schemas.openxmlformats.org/officeDocument/2006/relationships/tags" Target="../tags/tag267.xml"/><Relationship Id="rId2" Type="http://schemas.openxmlformats.org/officeDocument/2006/relationships/tags" Target="../tags/tag266.xml"/><Relationship Id="rId1" Type="http://schemas.openxmlformats.org/officeDocument/2006/relationships/tags" Target="../tags/tag265.xml"/></Relationships>
</file>

<file path=ppt/slides/_rels/slide11.xml.rels><?xml version="1.0" encoding="UTF-8" standalone="yes"?>
<Relationships xmlns="http://schemas.openxmlformats.org/package/2006/relationships"><Relationship Id="rId9" Type="http://schemas.openxmlformats.org/officeDocument/2006/relationships/image" Target="../media/image31.jpeg"/><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image" Target="../media/image30.jpeg"/><Relationship Id="rId5" Type="http://schemas.openxmlformats.org/officeDocument/2006/relationships/tags" Target="../tags/tag273.xml"/><Relationship Id="rId4" Type="http://schemas.openxmlformats.org/officeDocument/2006/relationships/tags" Target="../tags/tag272.xml"/><Relationship Id="rId3" Type="http://schemas.openxmlformats.org/officeDocument/2006/relationships/tags" Target="../tags/tag271.xml"/><Relationship Id="rId24" Type="http://schemas.openxmlformats.org/officeDocument/2006/relationships/slideLayout" Target="../slideLayouts/slideLayout23.xml"/><Relationship Id="rId23" Type="http://schemas.openxmlformats.org/officeDocument/2006/relationships/tags" Target="../tags/tag287.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70.xml"/><Relationship Id="rId19" Type="http://schemas.openxmlformats.org/officeDocument/2006/relationships/image" Target="../media/image33.png"/><Relationship Id="rId18" Type="http://schemas.openxmlformats.org/officeDocument/2006/relationships/tags" Target="../tags/tag283.xml"/><Relationship Id="rId17" Type="http://schemas.openxmlformats.org/officeDocument/2006/relationships/tags" Target="../tags/tag282.xml"/><Relationship Id="rId16" Type="http://schemas.openxmlformats.org/officeDocument/2006/relationships/tags" Target="../tags/tag281.xml"/><Relationship Id="rId15" Type="http://schemas.openxmlformats.org/officeDocument/2006/relationships/tags" Target="../tags/tag280.xml"/><Relationship Id="rId14" Type="http://schemas.openxmlformats.org/officeDocument/2006/relationships/image" Target="../media/image32.jpeg"/><Relationship Id="rId13" Type="http://schemas.openxmlformats.org/officeDocument/2006/relationships/tags" Target="../tags/tag279.xml"/><Relationship Id="rId12" Type="http://schemas.openxmlformats.org/officeDocument/2006/relationships/tags" Target="../tags/tag278.xml"/><Relationship Id="rId11" Type="http://schemas.openxmlformats.org/officeDocument/2006/relationships/tags" Target="../tags/tag277.xml"/><Relationship Id="rId10" Type="http://schemas.openxmlformats.org/officeDocument/2006/relationships/tags" Target="../tags/tag276.xml"/><Relationship Id="rId1" Type="http://schemas.openxmlformats.org/officeDocument/2006/relationships/tags" Target="../tags/tag269.xml"/></Relationships>
</file>

<file path=ppt/slides/_rels/slide12.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tags" Target="../tags/tag294.xml"/><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image" Target="../media/image34.jpeg"/><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1" Type="http://schemas.openxmlformats.org/officeDocument/2006/relationships/slideLayout" Target="../slideLayouts/slideLayout23.xml"/><Relationship Id="rId10" Type="http://schemas.openxmlformats.org/officeDocument/2006/relationships/tags" Target="../tags/tag295.xml"/><Relationship Id="rId1" Type="http://schemas.openxmlformats.org/officeDocument/2006/relationships/tags" Target="../tags/tag288.xml"/></Relationships>
</file>

<file path=ppt/slides/_rels/slide13.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7" Type="http://schemas.openxmlformats.org/officeDocument/2006/relationships/slideLayout" Target="../slideLayouts/slideLayout23.xml"/><Relationship Id="rId26" Type="http://schemas.openxmlformats.org/officeDocument/2006/relationships/tags" Target="../tags/tag315.xml"/><Relationship Id="rId25" Type="http://schemas.openxmlformats.org/officeDocument/2006/relationships/image" Target="../media/image41.svg"/><Relationship Id="rId24" Type="http://schemas.openxmlformats.org/officeDocument/2006/relationships/image" Target="../media/image40.png"/><Relationship Id="rId23" Type="http://schemas.openxmlformats.org/officeDocument/2006/relationships/tags" Target="../tags/tag314.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313.xml"/><Relationship Id="rId2" Type="http://schemas.openxmlformats.org/officeDocument/2006/relationships/tags" Target="../tags/tag297.xml"/><Relationship Id="rId19" Type="http://schemas.openxmlformats.org/officeDocument/2006/relationships/image" Target="../media/image37.svg"/><Relationship Id="rId18" Type="http://schemas.openxmlformats.org/officeDocument/2006/relationships/image" Target="../media/image36.png"/><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image" Target="../media/image42.jpeg"/><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1" Type="http://schemas.openxmlformats.org/officeDocument/2006/relationships/slideLayout" Target="../slideLayouts/slideLayout23.xml"/><Relationship Id="rId20" Type="http://schemas.openxmlformats.org/officeDocument/2006/relationships/tags" Target="../tags/tag332.xml"/><Relationship Id="rId2" Type="http://schemas.openxmlformats.org/officeDocument/2006/relationships/tags" Target="../tags/tag317.xml"/><Relationship Id="rId19" Type="http://schemas.openxmlformats.org/officeDocument/2006/relationships/tags" Target="../tags/tag331.xml"/><Relationship Id="rId18" Type="http://schemas.openxmlformats.org/officeDocument/2006/relationships/tags" Target="../tags/tag330.xml"/><Relationship Id="rId17" Type="http://schemas.openxmlformats.org/officeDocument/2006/relationships/tags" Target="../tags/tag329.xml"/><Relationship Id="rId16" Type="http://schemas.openxmlformats.org/officeDocument/2006/relationships/image" Target="../media/image44.jpeg"/><Relationship Id="rId15" Type="http://schemas.openxmlformats.org/officeDocument/2006/relationships/tags" Target="../tags/tag328.xml"/><Relationship Id="rId14" Type="http://schemas.openxmlformats.org/officeDocument/2006/relationships/tags" Target="../tags/tag327.xml"/><Relationship Id="rId13" Type="http://schemas.openxmlformats.org/officeDocument/2006/relationships/tags" Target="../tags/tag326.xml"/><Relationship Id="rId12" Type="http://schemas.openxmlformats.org/officeDocument/2006/relationships/tags" Target="../tags/tag325.xml"/><Relationship Id="rId11" Type="http://schemas.openxmlformats.org/officeDocument/2006/relationships/image" Target="../media/image43.jpeg"/><Relationship Id="rId10" Type="http://schemas.openxmlformats.org/officeDocument/2006/relationships/tags" Target="../tags/tag324.xml"/><Relationship Id="rId1" Type="http://schemas.openxmlformats.org/officeDocument/2006/relationships/tags" Target="../tags/tag316.xml"/></Relationships>
</file>

<file path=ppt/slides/_rels/slide15.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image" Target="../media/image45.jpeg"/><Relationship Id="rId24" Type="http://schemas.openxmlformats.org/officeDocument/2006/relationships/slideLayout" Target="../slideLayouts/slideLayout23.xml"/><Relationship Id="rId23" Type="http://schemas.openxmlformats.org/officeDocument/2006/relationships/tags" Target="../tags/tag348.xml"/><Relationship Id="rId22" Type="http://schemas.openxmlformats.org/officeDocument/2006/relationships/image" Target="../media/image21.svg"/><Relationship Id="rId21" Type="http://schemas.openxmlformats.org/officeDocument/2006/relationships/image" Target="../media/image48.png"/><Relationship Id="rId20" Type="http://schemas.openxmlformats.org/officeDocument/2006/relationships/tags" Target="../tags/tag347.xml"/><Relationship Id="rId2" Type="http://schemas.openxmlformats.org/officeDocument/2006/relationships/tags" Target="../tags/tag334.xml"/><Relationship Id="rId19" Type="http://schemas.openxmlformats.org/officeDocument/2006/relationships/image" Target="../media/image23.svg"/><Relationship Id="rId18" Type="http://schemas.openxmlformats.org/officeDocument/2006/relationships/image" Target="../media/image47.png"/><Relationship Id="rId17" Type="http://schemas.openxmlformats.org/officeDocument/2006/relationships/tags" Target="../tags/tag346.xml"/><Relationship Id="rId16" Type="http://schemas.openxmlformats.org/officeDocument/2006/relationships/image" Target="../media/image19.svg"/><Relationship Id="rId15" Type="http://schemas.openxmlformats.org/officeDocument/2006/relationships/image" Target="../media/image46.png"/><Relationship Id="rId14" Type="http://schemas.openxmlformats.org/officeDocument/2006/relationships/tags" Target="../tags/tag345.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tags" Target="../tags/tag333.xml"/></Relationships>
</file>

<file path=ppt/slides/_rels/slide16.xml.rels><?xml version="1.0" encoding="UTF-8" standalone="yes"?>
<Relationships xmlns="http://schemas.openxmlformats.org/package/2006/relationships"><Relationship Id="rId9" Type="http://schemas.openxmlformats.org/officeDocument/2006/relationships/tags" Target="../tags/tag357.xml"/><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2" Type="http://schemas.openxmlformats.org/officeDocument/2006/relationships/slideLayout" Target="../slideLayouts/slideLayout23.xml"/><Relationship Id="rId11" Type="http://schemas.openxmlformats.org/officeDocument/2006/relationships/tags" Target="../tags/tag359.xml"/><Relationship Id="rId10" Type="http://schemas.openxmlformats.org/officeDocument/2006/relationships/tags" Target="../tags/tag358.xml"/><Relationship Id="rId1" Type="http://schemas.openxmlformats.org/officeDocument/2006/relationships/tags" Target="../tags/tag34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18.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2" Type="http://schemas.openxmlformats.org/officeDocument/2006/relationships/slideLayout" Target="../slideLayouts/slideLayout13.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4.xml"/></Relationships>
</file>

<file path=ppt/slides/_rels/slide19.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tags" Target="../tags/tag382.xml"/><Relationship Id="rId7" Type="http://schemas.openxmlformats.org/officeDocument/2006/relationships/tags" Target="../tags/tag381.xml"/><Relationship Id="rId6" Type="http://schemas.openxmlformats.org/officeDocument/2006/relationships/tags" Target="../tags/tag380.xml"/><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3" Type="http://schemas.openxmlformats.org/officeDocument/2006/relationships/slideLayout" Target="../slideLayouts/slideLayout13.xml"/><Relationship Id="rId22" Type="http://schemas.openxmlformats.org/officeDocument/2006/relationships/tags" Target="../tags/tag394.xml"/><Relationship Id="rId21" Type="http://schemas.openxmlformats.org/officeDocument/2006/relationships/tags" Target="../tags/tag393.xml"/><Relationship Id="rId20" Type="http://schemas.openxmlformats.org/officeDocument/2006/relationships/tags" Target="../tags/tag392.xml"/><Relationship Id="rId2" Type="http://schemas.openxmlformats.org/officeDocument/2006/relationships/tags" Target="../tags/tag376.xml"/><Relationship Id="rId19" Type="http://schemas.openxmlformats.org/officeDocument/2006/relationships/tags" Target="../tags/tag391.xml"/><Relationship Id="rId18" Type="http://schemas.openxmlformats.org/officeDocument/2006/relationships/tags" Target="../tags/tag390.xml"/><Relationship Id="rId17" Type="http://schemas.openxmlformats.org/officeDocument/2006/relationships/tags" Target="../tags/tag389.xml"/><Relationship Id="rId16" Type="http://schemas.openxmlformats.org/officeDocument/2006/relationships/tags" Target="../tags/tag388.xml"/><Relationship Id="rId15" Type="http://schemas.openxmlformats.org/officeDocument/2006/relationships/tags" Target="../tags/tag387.xml"/><Relationship Id="rId14" Type="http://schemas.openxmlformats.org/officeDocument/2006/relationships/tags" Target="../tags/tag386.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image" Target="../media/image50.svg"/><Relationship Id="rId10" Type="http://schemas.openxmlformats.org/officeDocument/2006/relationships/image" Target="../media/image49.png"/><Relationship Id="rId1" Type="http://schemas.openxmlformats.org/officeDocument/2006/relationships/tags" Target="../tags/tag37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4" Type="http://schemas.openxmlformats.org/officeDocument/2006/relationships/slideLayout" Target="../slideLayouts/slideLayout13.xml"/><Relationship Id="rId43" Type="http://schemas.openxmlformats.org/officeDocument/2006/relationships/tags" Target="../tags/tag425.xml"/><Relationship Id="rId42" Type="http://schemas.openxmlformats.org/officeDocument/2006/relationships/tags" Target="../tags/tag424.xml"/><Relationship Id="rId41" Type="http://schemas.openxmlformats.org/officeDocument/2006/relationships/tags" Target="../tags/tag423.xml"/><Relationship Id="rId40" Type="http://schemas.openxmlformats.org/officeDocument/2006/relationships/tags" Target="../tags/tag422.xml"/><Relationship Id="rId4" Type="http://schemas.openxmlformats.org/officeDocument/2006/relationships/tags" Target="../tags/tag398.xml"/><Relationship Id="rId39" Type="http://schemas.openxmlformats.org/officeDocument/2006/relationships/tags" Target="../tags/tag421.xml"/><Relationship Id="rId38" Type="http://schemas.openxmlformats.org/officeDocument/2006/relationships/tags" Target="../tags/tag420.xml"/><Relationship Id="rId37" Type="http://schemas.openxmlformats.org/officeDocument/2006/relationships/image" Target="../media/image62.svg"/><Relationship Id="rId36" Type="http://schemas.openxmlformats.org/officeDocument/2006/relationships/image" Target="../media/image61.png"/><Relationship Id="rId35" Type="http://schemas.openxmlformats.org/officeDocument/2006/relationships/tags" Target="../tags/tag419.xml"/><Relationship Id="rId34" Type="http://schemas.openxmlformats.org/officeDocument/2006/relationships/image" Target="../media/image60.svg"/><Relationship Id="rId33" Type="http://schemas.openxmlformats.org/officeDocument/2006/relationships/image" Target="../media/image59.png"/><Relationship Id="rId32" Type="http://schemas.openxmlformats.org/officeDocument/2006/relationships/tags" Target="../tags/tag418.xml"/><Relationship Id="rId31" Type="http://schemas.openxmlformats.org/officeDocument/2006/relationships/image" Target="../media/image58.svg"/><Relationship Id="rId30" Type="http://schemas.openxmlformats.org/officeDocument/2006/relationships/image" Target="../media/image57.png"/><Relationship Id="rId3" Type="http://schemas.openxmlformats.org/officeDocument/2006/relationships/tags" Target="../tags/tag397.xml"/><Relationship Id="rId29" Type="http://schemas.openxmlformats.org/officeDocument/2006/relationships/tags" Target="../tags/tag417.xml"/><Relationship Id="rId28" Type="http://schemas.openxmlformats.org/officeDocument/2006/relationships/image" Target="../media/image56.svg"/><Relationship Id="rId27" Type="http://schemas.openxmlformats.org/officeDocument/2006/relationships/image" Target="../media/image55.png"/><Relationship Id="rId26" Type="http://schemas.openxmlformats.org/officeDocument/2006/relationships/tags" Target="../tags/tag416.xml"/><Relationship Id="rId25" Type="http://schemas.openxmlformats.org/officeDocument/2006/relationships/image" Target="../media/image54.svg"/><Relationship Id="rId24" Type="http://schemas.openxmlformats.org/officeDocument/2006/relationships/image" Target="../media/image53.png"/><Relationship Id="rId23" Type="http://schemas.openxmlformats.org/officeDocument/2006/relationships/tags" Target="../tags/tag415.xml"/><Relationship Id="rId22" Type="http://schemas.openxmlformats.org/officeDocument/2006/relationships/tags" Target="../tags/tag414.xml"/><Relationship Id="rId21" Type="http://schemas.openxmlformats.org/officeDocument/2006/relationships/tags" Target="../tags/tag413.xml"/><Relationship Id="rId20" Type="http://schemas.openxmlformats.org/officeDocument/2006/relationships/tags" Target="../tags/tag412.xml"/><Relationship Id="rId2" Type="http://schemas.openxmlformats.org/officeDocument/2006/relationships/tags" Target="../tags/tag396.xml"/><Relationship Id="rId19" Type="http://schemas.openxmlformats.org/officeDocument/2006/relationships/tags" Target="../tags/tag411.xml"/><Relationship Id="rId18" Type="http://schemas.openxmlformats.org/officeDocument/2006/relationships/tags" Target="../tags/tag410.xml"/><Relationship Id="rId17" Type="http://schemas.openxmlformats.org/officeDocument/2006/relationships/tags" Target="../tags/tag409.xml"/><Relationship Id="rId16" Type="http://schemas.openxmlformats.org/officeDocument/2006/relationships/image" Target="../media/image52.svg"/><Relationship Id="rId15" Type="http://schemas.openxmlformats.org/officeDocument/2006/relationships/image" Target="../media/image51.png"/><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21.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tags" Target="../tags/tag430.xml"/><Relationship Id="rId4" Type="http://schemas.openxmlformats.org/officeDocument/2006/relationships/tags" Target="../tags/tag429.xml"/><Relationship Id="rId3" Type="http://schemas.openxmlformats.org/officeDocument/2006/relationships/tags" Target="../tags/tag428.xml"/><Relationship Id="rId23" Type="http://schemas.openxmlformats.org/officeDocument/2006/relationships/slideLayout" Target="../slideLayouts/slideLayout23.xml"/><Relationship Id="rId22" Type="http://schemas.openxmlformats.org/officeDocument/2006/relationships/tags" Target="../tags/tag443.xml"/><Relationship Id="rId21" Type="http://schemas.openxmlformats.org/officeDocument/2006/relationships/image" Target="../media/image66.jpeg"/><Relationship Id="rId20" Type="http://schemas.openxmlformats.org/officeDocument/2006/relationships/tags" Target="../tags/tag442.xml"/><Relationship Id="rId2" Type="http://schemas.openxmlformats.org/officeDocument/2006/relationships/tags" Target="../tags/tag427.xml"/><Relationship Id="rId19" Type="http://schemas.openxmlformats.org/officeDocument/2006/relationships/image" Target="../media/image65.jpeg"/><Relationship Id="rId18" Type="http://schemas.openxmlformats.org/officeDocument/2006/relationships/tags" Target="../tags/tag441.xml"/><Relationship Id="rId17" Type="http://schemas.openxmlformats.org/officeDocument/2006/relationships/image" Target="../media/image64.jpeg"/><Relationship Id="rId16" Type="http://schemas.openxmlformats.org/officeDocument/2006/relationships/tags" Target="../tags/tag440.xml"/><Relationship Id="rId15" Type="http://schemas.openxmlformats.org/officeDocument/2006/relationships/image" Target="../media/image63.jpeg"/><Relationship Id="rId14" Type="http://schemas.openxmlformats.org/officeDocument/2006/relationships/tags" Target="../tags/tag439.xml"/><Relationship Id="rId13" Type="http://schemas.openxmlformats.org/officeDocument/2006/relationships/tags" Target="../tags/tag438.xml"/><Relationship Id="rId12" Type="http://schemas.openxmlformats.org/officeDocument/2006/relationships/tags" Target="../tags/tag437.xml"/><Relationship Id="rId11" Type="http://schemas.openxmlformats.org/officeDocument/2006/relationships/tags" Target="../tags/tag436.xml"/><Relationship Id="rId10" Type="http://schemas.openxmlformats.org/officeDocument/2006/relationships/tags" Target="../tags/tag435.xml"/><Relationship Id="rId1" Type="http://schemas.openxmlformats.org/officeDocument/2006/relationships/tags" Target="../tags/tag426.xml"/></Relationships>
</file>

<file path=ppt/slides/_rels/slide22.xml.rels><?xml version="1.0" encoding="UTF-8" standalone="yes"?>
<Relationships xmlns="http://schemas.openxmlformats.org/package/2006/relationships"><Relationship Id="rId9" Type="http://schemas.openxmlformats.org/officeDocument/2006/relationships/tags" Target="../tags/tag452.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3" Type="http://schemas.openxmlformats.org/officeDocument/2006/relationships/slideLayout" Target="../slideLayouts/slideLayout23.xml"/><Relationship Id="rId22" Type="http://schemas.openxmlformats.org/officeDocument/2006/relationships/tags" Target="../tags/tag461.xml"/><Relationship Id="rId21" Type="http://schemas.openxmlformats.org/officeDocument/2006/relationships/image" Target="../media/image70.jpeg"/><Relationship Id="rId20" Type="http://schemas.openxmlformats.org/officeDocument/2006/relationships/tags" Target="../tags/tag460.xml"/><Relationship Id="rId2" Type="http://schemas.openxmlformats.org/officeDocument/2006/relationships/tags" Target="../tags/tag445.xml"/><Relationship Id="rId19" Type="http://schemas.openxmlformats.org/officeDocument/2006/relationships/image" Target="../media/image69.jpeg"/><Relationship Id="rId18" Type="http://schemas.openxmlformats.org/officeDocument/2006/relationships/tags" Target="../tags/tag459.xml"/><Relationship Id="rId17" Type="http://schemas.openxmlformats.org/officeDocument/2006/relationships/image" Target="../media/image68.jpeg"/><Relationship Id="rId16" Type="http://schemas.openxmlformats.org/officeDocument/2006/relationships/tags" Target="../tags/tag458.xml"/><Relationship Id="rId15" Type="http://schemas.openxmlformats.org/officeDocument/2006/relationships/image" Target="../media/image67.jpeg"/><Relationship Id="rId14" Type="http://schemas.openxmlformats.org/officeDocument/2006/relationships/tags" Target="../tags/tag457.xml"/><Relationship Id="rId13" Type="http://schemas.openxmlformats.org/officeDocument/2006/relationships/tags" Target="../tags/tag456.xml"/><Relationship Id="rId12" Type="http://schemas.openxmlformats.org/officeDocument/2006/relationships/tags" Target="../tags/tag455.xml"/><Relationship Id="rId11" Type="http://schemas.openxmlformats.org/officeDocument/2006/relationships/tags" Target="../tags/tag454.xml"/><Relationship Id="rId10" Type="http://schemas.openxmlformats.org/officeDocument/2006/relationships/tags" Target="../tags/tag453.xml"/><Relationship Id="rId1" Type="http://schemas.openxmlformats.org/officeDocument/2006/relationships/tags" Target="../tags/tag444.xml"/></Relationships>
</file>

<file path=ppt/slides/_rels/slide23.xml.rels><?xml version="1.0" encoding="UTF-8" standalone="yes"?>
<Relationships xmlns="http://schemas.openxmlformats.org/package/2006/relationships"><Relationship Id="rId9" Type="http://schemas.openxmlformats.org/officeDocument/2006/relationships/tags" Target="../tags/tag470.xml"/><Relationship Id="rId8" Type="http://schemas.openxmlformats.org/officeDocument/2006/relationships/tags" Target="../tags/tag469.xml"/><Relationship Id="rId7" Type="http://schemas.openxmlformats.org/officeDocument/2006/relationships/tags" Target="../tags/tag468.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7" Type="http://schemas.openxmlformats.org/officeDocument/2006/relationships/slideLayout" Target="../slideLayouts/slideLayout23.xml"/><Relationship Id="rId26" Type="http://schemas.openxmlformats.org/officeDocument/2006/relationships/tags" Target="../tags/tag483.xml"/><Relationship Id="rId25" Type="http://schemas.openxmlformats.org/officeDocument/2006/relationships/image" Target="../media/image74.jpeg"/><Relationship Id="rId24" Type="http://schemas.openxmlformats.org/officeDocument/2006/relationships/tags" Target="../tags/tag482.xml"/><Relationship Id="rId23" Type="http://schemas.openxmlformats.org/officeDocument/2006/relationships/tags" Target="../tags/tag481.xml"/><Relationship Id="rId22" Type="http://schemas.openxmlformats.org/officeDocument/2006/relationships/image" Target="../media/image73.jpeg"/><Relationship Id="rId21" Type="http://schemas.openxmlformats.org/officeDocument/2006/relationships/tags" Target="../tags/tag480.xml"/><Relationship Id="rId20" Type="http://schemas.openxmlformats.org/officeDocument/2006/relationships/tags" Target="../tags/tag479.xml"/><Relationship Id="rId2" Type="http://schemas.openxmlformats.org/officeDocument/2006/relationships/tags" Target="../tags/tag463.xml"/><Relationship Id="rId19" Type="http://schemas.openxmlformats.org/officeDocument/2006/relationships/tags" Target="../tags/tag478.xml"/><Relationship Id="rId18" Type="http://schemas.openxmlformats.org/officeDocument/2006/relationships/tags" Target="../tags/tag477.xml"/><Relationship Id="rId17" Type="http://schemas.openxmlformats.org/officeDocument/2006/relationships/image" Target="../media/image72.jpeg"/><Relationship Id="rId16" Type="http://schemas.openxmlformats.org/officeDocument/2006/relationships/tags" Target="../tags/tag476.xml"/><Relationship Id="rId15" Type="http://schemas.openxmlformats.org/officeDocument/2006/relationships/tags" Target="../tags/tag475.xml"/><Relationship Id="rId14" Type="http://schemas.openxmlformats.org/officeDocument/2006/relationships/tags" Target="../tags/tag474.xml"/><Relationship Id="rId13" Type="http://schemas.openxmlformats.org/officeDocument/2006/relationships/tags" Target="../tags/tag473.xml"/><Relationship Id="rId12" Type="http://schemas.openxmlformats.org/officeDocument/2006/relationships/image" Target="../media/image71.jpeg"/><Relationship Id="rId11" Type="http://schemas.openxmlformats.org/officeDocument/2006/relationships/tags" Target="../tags/tag472.xml"/><Relationship Id="rId10" Type="http://schemas.openxmlformats.org/officeDocument/2006/relationships/tags" Target="../tags/tag471.xml"/><Relationship Id="rId1" Type="http://schemas.openxmlformats.org/officeDocument/2006/relationships/tags" Target="../tags/tag462.xml"/></Relationships>
</file>

<file path=ppt/slides/_rels/slide24.xml.rels><?xml version="1.0" encoding="UTF-8" standalone="yes"?>
<Relationships xmlns="http://schemas.openxmlformats.org/package/2006/relationships"><Relationship Id="rId9" Type="http://schemas.openxmlformats.org/officeDocument/2006/relationships/tags" Target="../tags/tag492.xml"/><Relationship Id="rId8" Type="http://schemas.openxmlformats.org/officeDocument/2006/relationships/tags" Target="../tags/tag491.xml"/><Relationship Id="rId7" Type="http://schemas.openxmlformats.org/officeDocument/2006/relationships/tags" Target="../tags/tag490.xml"/><Relationship Id="rId6" Type="http://schemas.openxmlformats.org/officeDocument/2006/relationships/tags" Target="../tags/tag489.xml"/><Relationship Id="rId5" Type="http://schemas.openxmlformats.org/officeDocument/2006/relationships/tags" Target="../tags/tag488.xml"/><Relationship Id="rId4" Type="http://schemas.openxmlformats.org/officeDocument/2006/relationships/tags" Target="../tags/tag487.xml"/><Relationship Id="rId3" Type="http://schemas.openxmlformats.org/officeDocument/2006/relationships/tags" Target="../tags/tag486.xml"/><Relationship Id="rId2" Type="http://schemas.openxmlformats.org/officeDocument/2006/relationships/tags" Target="../tags/tag485.xml"/><Relationship Id="rId19" Type="http://schemas.openxmlformats.org/officeDocument/2006/relationships/slideLayout" Target="../slideLayouts/slideLayout23.xml"/><Relationship Id="rId18" Type="http://schemas.openxmlformats.org/officeDocument/2006/relationships/tags" Target="../tags/tag497.xml"/><Relationship Id="rId17" Type="http://schemas.openxmlformats.org/officeDocument/2006/relationships/image" Target="../media/image78.jpeg"/><Relationship Id="rId16" Type="http://schemas.openxmlformats.org/officeDocument/2006/relationships/tags" Target="../tags/tag496.xml"/><Relationship Id="rId15" Type="http://schemas.openxmlformats.org/officeDocument/2006/relationships/image" Target="../media/image77.png"/><Relationship Id="rId14" Type="http://schemas.openxmlformats.org/officeDocument/2006/relationships/tags" Target="../tags/tag495.xml"/><Relationship Id="rId13" Type="http://schemas.openxmlformats.org/officeDocument/2006/relationships/image" Target="../media/image76.png"/><Relationship Id="rId12" Type="http://schemas.openxmlformats.org/officeDocument/2006/relationships/tags" Target="../tags/tag494.xml"/><Relationship Id="rId11" Type="http://schemas.openxmlformats.org/officeDocument/2006/relationships/image" Target="../media/image75.jpeg"/><Relationship Id="rId10" Type="http://schemas.openxmlformats.org/officeDocument/2006/relationships/tags" Target="../tags/tag493.xml"/><Relationship Id="rId1" Type="http://schemas.openxmlformats.org/officeDocument/2006/relationships/tags" Target="../tags/tag484.xml"/></Relationships>
</file>

<file path=ppt/slides/_rels/slide25.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image" Target="../media/image80.jpeg"/><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image" Target="../media/image79.jpeg"/><Relationship Id="rId4" Type="http://schemas.openxmlformats.org/officeDocument/2006/relationships/tags" Target="../tags/tag501.xml"/><Relationship Id="rId3" Type="http://schemas.openxmlformats.org/officeDocument/2006/relationships/tags" Target="../tags/tag500.xml"/><Relationship Id="rId2" Type="http://schemas.openxmlformats.org/officeDocument/2006/relationships/tags" Target="../tags/tag499.xml"/><Relationship Id="rId13" Type="http://schemas.openxmlformats.org/officeDocument/2006/relationships/slideLayout" Target="../slideLayouts/slideLayout23.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8.xml"/></Relationships>
</file>

<file path=ppt/slides/_rels/slide26.xml.rels><?xml version="1.0" encoding="UTF-8" standalone="yes"?>
<Relationships xmlns="http://schemas.openxmlformats.org/package/2006/relationships"><Relationship Id="rId9" Type="http://schemas.openxmlformats.org/officeDocument/2006/relationships/tags" Target="../tags/tag513.xml"/><Relationship Id="rId8" Type="http://schemas.openxmlformats.org/officeDocument/2006/relationships/image" Target="../media/image83.jpeg"/><Relationship Id="rId7" Type="http://schemas.openxmlformats.org/officeDocument/2006/relationships/tags" Target="../tags/tag512.xml"/><Relationship Id="rId6" Type="http://schemas.openxmlformats.org/officeDocument/2006/relationships/image" Target="../media/image82.jpeg"/><Relationship Id="rId5" Type="http://schemas.openxmlformats.org/officeDocument/2006/relationships/tags" Target="../tags/tag511.xml"/><Relationship Id="rId4" Type="http://schemas.openxmlformats.org/officeDocument/2006/relationships/image" Target="../media/image81.jpeg"/><Relationship Id="rId3" Type="http://schemas.openxmlformats.org/officeDocument/2006/relationships/tags" Target="../tags/tag510.xml"/><Relationship Id="rId21" Type="http://schemas.openxmlformats.org/officeDocument/2006/relationships/notesSlide" Target="../notesSlides/notesSlide3.xml"/><Relationship Id="rId20" Type="http://schemas.openxmlformats.org/officeDocument/2006/relationships/slideLayout" Target="../slideLayouts/slideLayout23.xml"/><Relationship Id="rId2" Type="http://schemas.openxmlformats.org/officeDocument/2006/relationships/tags" Target="../tags/tag509.xml"/><Relationship Id="rId19" Type="http://schemas.openxmlformats.org/officeDocument/2006/relationships/tags" Target="../tags/tag522.xml"/><Relationship Id="rId18" Type="http://schemas.openxmlformats.org/officeDocument/2006/relationships/tags" Target="../tags/tag521.xml"/><Relationship Id="rId17" Type="http://schemas.openxmlformats.org/officeDocument/2006/relationships/tags" Target="../tags/tag520.xml"/><Relationship Id="rId16" Type="http://schemas.openxmlformats.org/officeDocument/2006/relationships/tags" Target="../tags/tag519.xml"/><Relationship Id="rId15" Type="http://schemas.openxmlformats.org/officeDocument/2006/relationships/tags" Target="../tags/tag518.xml"/><Relationship Id="rId14" Type="http://schemas.openxmlformats.org/officeDocument/2006/relationships/tags" Target="../tags/tag517.xml"/><Relationship Id="rId13" Type="http://schemas.openxmlformats.org/officeDocument/2006/relationships/tags" Target="../tags/tag516.xml"/><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image" Target="../media/image84.jpeg"/><Relationship Id="rId1" Type="http://schemas.openxmlformats.org/officeDocument/2006/relationships/tags" Target="../tags/tag508.xml"/></Relationships>
</file>

<file path=ppt/slides/_rels/slide27.xml.rels><?xml version="1.0" encoding="UTF-8" standalone="yes"?>
<Relationships xmlns="http://schemas.openxmlformats.org/package/2006/relationships"><Relationship Id="rId9" Type="http://schemas.openxmlformats.org/officeDocument/2006/relationships/tags" Target="../tags/tag529.xml"/><Relationship Id="rId8" Type="http://schemas.openxmlformats.org/officeDocument/2006/relationships/image" Target="../media/image86.svg"/><Relationship Id="rId7" Type="http://schemas.openxmlformats.org/officeDocument/2006/relationships/image" Target="../media/image85.png"/><Relationship Id="rId6" Type="http://schemas.openxmlformats.org/officeDocument/2006/relationships/tags" Target="../tags/tag528.xml"/><Relationship Id="rId5" Type="http://schemas.openxmlformats.org/officeDocument/2006/relationships/tags" Target="../tags/tag527.xml"/><Relationship Id="rId42" Type="http://schemas.openxmlformats.org/officeDocument/2006/relationships/notesSlide" Target="../notesSlides/notesSlide4.xml"/><Relationship Id="rId41" Type="http://schemas.openxmlformats.org/officeDocument/2006/relationships/slideLayout" Target="../slideLayouts/slideLayout23.xml"/><Relationship Id="rId40" Type="http://schemas.openxmlformats.org/officeDocument/2006/relationships/tags" Target="../tags/tag550.xml"/><Relationship Id="rId4" Type="http://schemas.openxmlformats.org/officeDocument/2006/relationships/tags" Target="../tags/tag526.xml"/><Relationship Id="rId39" Type="http://schemas.openxmlformats.org/officeDocument/2006/relationships/tags" Target="../tags/tag549.xml"/><Relationship Id="rId38" Type="http://schemas.openxmlformats.org/officeDocument/2006/relationships/tags" Target="../tags/tag548.xml"/><Relationship Id="rId37" Type="http://schemas.openxmlformats.org/officeDocument/2006/relationships/tags" Target="../tags/tag547.xml"/><Relationship Id="rId36" Type="http://schemas.openxmlformats.org/officeDocument/2006/relationships/tags" Target="../tags/tag546.xml"/><Relationship Id="rId35" Type="http://schemas.openxmlformats.org/officeDocument/2006/relationships/tags" Target="../tags/tag545.xml"/><Relationship Id="rId34" Type="http://schemas.openxmlformats.org/officeDocument/2006/relationships/tags" Target="../tags/tag544.xml"/><Relationship Id="rId33" Type="http://schemas.openxmlformats.org/officeDocument/2006/relationships/tags" Target="../tags/tag543.xml"/><Relationship Id="rId32" Type="http://schemas.openxmlformats.org/officeDocument/2006/relationships/tags" Target="../tags/tag542.xml"/><Relationship Id="rId31" Type="http://schemas.openxmlformats.org/officeDocument/2006/relationships/tags" Target="../tags/tag541.xml"/><Relationship Id="rId30" Type="http://schemas.openxmlformats.org/officeDocument/2006/relationships/tags" Target="../tags/tag540.xml"/><Relationship Id="rId3" Type="http://schemas.openxmlformats.org/officeDocument/2006/relationships/tags" Target="../tags/tag525.xml"/><Relationship Id="rId29" Type="http://schemas.openxmlformats.org/officeDocument/2006/relationships/image" Target="../media/image96.svg"/><Relationship Id="rId28" Type="http://schemas.openxmlformats.org/officeDocument/2006/relationships/image" Target="../media/image95.png"/><Relationship Id="rId27" Type="http://schemas.openxmlformats.org/officeDocument/2006/relationships/tags" Target="../tags/tag539.xml"/><Relationship Id="rId26" Type="http://schemas.openxmlformats.org/officeDocument/2006/relationships/image" Target="../media/image94.svg"/><Relationship Id="rId25" Type="http://schemas.openxmlformats.org/officeDocument/2006/relationships/image" Target="../media/image93.png"/><Relationship Id="rId24" Type="http://schemas.openxmlformats.org/officeDocument/2006/relationships/tags" Target="../tags/tag538.xml"/><Relationship Id="rId23" Type="http://schemas.openxmlformats.org/officeDocument/2006/relationships/image" Target="../media/image92.svg"/><Relationship Id="rId22" Type="http://schemas.openxmlformats.org/officeDocument/2006/relationships/image" Target="../media/image91.png"/><Relationship Id="rId21" Type="http://schemas.openxmlformats.org/officeDocument/2006/relationships/tags" Target="../tags/tag537.xml"/><Relationship Id="rId20" Type="http://schemas.openxmlformats.org/officeDocument/2006/relationships/image" Target="../media/image90.svg"/><Relationship Id="rId2" Type="http://schemas.openxmlformats.org/officeDocument/2006/relationships/tags" Target="../tags/tag524.xml"/><Relationship Id="rId19" Type="http://schemas.openxmlformats.org/officeDocument/2006/relationships/image" Target="../media/image89.png"/><Relationship Id="rId18" Type="http://schemas.openxmlformats.org/officeDocument/2006/relationships/tags" Target="../tags/tag536.xml"/><Relationship Id="rId17" Type="http://schemas.openxmlformats.org/officeDocument/2006/relationships/tags" Target="../tags/tag535.xml"/><Relationship Id="rId16" Type="http://schemas.openxmlformats.org/officeDocument/2006/relationships/image" Target="../media/image88.svg"/><Relationship Id="rId15" Type="http://schemas.openxmlformats.org/officeDocument/2006/relationships/image" Target="../media/image87.png"/><Relationship Id="rId14" Type="http://schemas.openxmlformats.org/officeDocument/2006/relationships/tags" Target="../tags/tag534.xml"/><Relationship Id="rId13" Type="http://schemas.openxmlformats.org/officeDocument/2006/relationships/tags" Target="../tags/tag533.xml"/><Relationship Id="rId12" Type="http://schemas.openxmlformats.org/officeDocument/2006/relationships/tags" Target="../tags/tag532.xml"/><Relationship Id="rId11" Type="http://schemas.openxmlformats.org/officeDocument/2006/relationships/tags" Target="../tags/tag531.xml"/><Relationship Id="rId10" Type="http://schemas.openxmlformats.org/officeDocument/2006/relationships/tags" Target="../tags/tag530.xml"/><Relationship Id="rId1" Type="http://schemas.openxmlformats.org/officeDocument/2006/relationships/tags" Target="../tags/tag523.xml"/></Relationships>
</file>

<file path=ppt/slides/_rels/slide28.xml.rels><?xml version="1.0" encoding="UTF-8" standalone="yes"?>
<Relationships xmlns="http://schemas.openxmlformats.org/package/2006/relationships"><Relationship Id="rId9" Type="http://schemas.openxmlformats.org/officeDocument/2006/relationships/image" Target="../media/image100.jpeg"/><Relationship Id="rId8" Type="http://schemas.openxmlformats.org/officeDocument/2006/relationships/tags" Target="../tags/tag555.xml"/><Relationship Id="rId7" Type="http://schemas.openxmlformats.org/officeDocument/2006/relationships/image" Target="../media/image99.jpeg"/><Relationship Id="rId6" Type="http://schemas.openxmlformats.org/officeDocument/2006/relationships/tags" Target="../tags/tag554.xml"/><Relationship Id="rId5" Type="http://schemas.openxmlformats.org/officeDocument/2006/relationships/image" Target="../media/image98.jpeg"/><Relationship Id="rId4" Type="http://schemas.openxmlformats.org/officeDocument/2006/relationships/tags" Target="../tags/tag553.xml"/><Relationship Id="rId3" Type="http://schemas.openxmlformats.org/officeDocument/2006/relationships/image" Target="../media/image97.jpeg"/><Relationship Id="rId20" Type="http://schemas.openxmlformats.org/officeDocument/2006/relationships/notesSlide" Target="../notesSlides/notesSlide5.xml"/><Relationship Id="rId2" Type="http://schemas.openxmlformats.org/officeDocument/2006/relationships/tags" Target="../tags/tag552.xml"/><Relationship Id="rId19" Type="http://schemas.openxmlformats.org/officeDocument/2006/relationships/slideLayout" Target="../slideLayouts/slideLayout23.xml"/><Relationship Id="rId18" Type="http://schemas.openxmlformats.org/officeDocument/2006/relationships/tags" Target="../tags/tag564.xml"/><Relationship Id="rId17" Type="http://schemas.openxmlformats.org/officeDocument/2006/relationships/tags" Target="../tags/tag563.xml"/><Relationship Id="rId16" Type="http://schemas.openxmlformats.org/officeDocument/2006/relationships/tags" Target="../tags/tag562.xml"/><Relationship Id="rId15" Type="http://schemas.openxmlformats.org/officeDocument/2006/relationships/tags" Target="../tags/tag561.xml"/><Relationship Id="rId14" Type="http://schemas.openxmlformats.org/officeDocument/2006/relationships/tags" Target="../tags/tag560.xml"/><Relationship Id="rId13" Type="http://schemas.openxmlformats.org/officeDocument/2006/relationships/tags" Target="../tags/tag559.xml"/><Relationship Id="rId12" Type="http://schemas.openxmlformats.org/officeDocument/2006/relationships/tags" Target="../tags/tag558.xml"/><Relationship Id="rId11" Type="http://schemas.openxmlformats.org/officeDocument/2006/relationships/tags" Target="../tags/tag557.xml"/><Relationship Id="rId10" Type="http://schemas.openxmlformats.org/officeDocument/2006/relationships/tags" Target="../tags/tag556.xml"/><Relationship Id="rId1" Type="http://schemas.openxmlformats.org/officeDocument/2006/relationships/tags" Target="../tags/tag551.xml"/></Relationships>
</file>

<file path=ppt/slides/_rels/slide29.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 Id="rId3" Type="http://schemas.openxmlformats.org/officeDocument/2006/relationships/tags" Target="../tags/tag567.xml"/><Relationship Id="rId27" Type="http://schemas.openxmlformats.org/officeDocument/2006/relationships/slideLayout" Target="../slideLayouts/slideLayout23.xml"/><Relationship Id="rId26" Type="http://schemas.openxmlformats.org/officeDocument/2006/relationships/tags" Target="../tags/tag582.xml"/><Relationship Id="rId25" Type="http://schemas.openxmlformats.org/officeDocument/2006/relationships/image" Target="../media/image108.svg"/><Relationship Id="rId24" Type="http://schemas.openxmlformats.org/officeDocument/2006/relationships/image" Target="../media/image107.png"/><Relationship Id="rId23" Type="http://schemas.openxmlformats.org/officeDocument/2006/relationships/tags" Target="../tags/tag581.xml"/><Relationship Id="rId22" Type="http://schemas.openxmlformats.org/officeDocument/2006/relationships/image" Target="../media/image106.svg"/><Relationship Id="rId21" Type="http://schemas.openxmlformats.org/officeDocument/2006/relationships/image" Target="../media/image105.png"/><Relationship Id="rId20" Type="http://schemas.openxmlformats.org/officeDocument/2006/relationships/tags" Target="../tags/tag580.xml"/><Relationship Id="rId2" Type="http://schemas.openxmlformats.org/officeDocument/2006/relationships/tags" Target="../tags/tag566.xml"/><Relationship Id="rId19" Type="http://schemas.openxmlformats.org/officeDocument/2006/relationships/image" Target="../media/image104.svg"/><Relationship Id="rId18" Type="http://schemas.openxmlformats.org/officeDocument/2006/relationships/image" Target="../media/image103.png"/><Relationship Id="rId17" Type="http://schemas.openxmlformats.org/officeDocument/2006/relationships/tags" Target="../tags/tag579.xml"/><Relationship Id="rId16" Type="http://schemas.openxmlformats.org/officeDocument/2006/relationships/image" Target="../media/image102.svg"/><Relationship Id="rId15" Type="http://schemas.openxmlformats.org/officeDocument/2006/relationships/image" Target="../media/image101.png"/><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tags" Target="../tags/tag56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tags" Target="../tags/tag585.xml"/><Relationship Id="rId2" Type="http://schemas.openxmlformats.org/officeDocument/2006/relationships/tags" Target="../tags/tag584.xml"/><Relationship Id="rId19" Type="http://schemas.openxmlformats.org/officeDocument/2006/relationships/slideLayout" Target="../slideLayouts/slideLayout23.xml"/><Relationship Id="rId18" Type="http://schemas.openxmlformats.org/officeDocument/2006/relationships/tags" Target="../tags/tag600.xml"/><Relationship Id="rId17" Type="http://schemas.openxmlformats.org/officeDocument/2006/relationships/tags" Target="../tags/tag599.xml"/><Relationship Id="rId16" Type="http://schemas.openxmlformats.org/officeDocument/2006/relationships/tags" Target="../tags/tag598.xml"/><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tags" Target="../tags/tag583.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04.xml"/><Relationship Id="rId3" Type="http://schemas.openxmlformats.org/officeDocument/2006/relationships/tags" Target="../tags/tag603.xml"/><Relationship Id="rId2" Type="http://schemas.openxmlformats.org/officeDocument/2006/relationships/tags" Target="../tags/tag602.xml"/><Relationship Id="rId1" Type="http://schemas.openxmlformats.org/officeDocument/2006/relationships/tags" Target="../tags/tag601.xml"/></Relationships>
</file>

<file path=ppt/slides/_rels/slide32.xml.rels><?xml version="1.0" encoding="UTF-8" standalone="yes"?>
<Relationships xmlns="http://schemas.openxmlformats.org/package/2006/relationships"><Relationship Id="rId9" Type="http://schemas.openxmlformats.org/officeDocument/2006/relationships/tags" Target="../tags/tag611.xml"/><Relationship Id="rId8" Type="http://schemas.openxmlformats.org/officeDocument/2006/relationships/image" Target="../media/image110.jpeg"/><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image" Target="../media/image109.jpeg"/><Relationship Id="rId4" Type="http://schemas.openxmlformats.org/officeDocument/2006/relationships/tags" Target="../tags/tag608.xml"/><Relationship Id="rId3" Type="http://schemas.openxmlformats.org/officeDocument/2006/relationships/tags" Target="../tags/tag607.xml"/><Relationship Id="rId23" Type="http://schemas.openxmlformats.org/officeDocument/2006/relationships/slideLayout" Target="../slideLayouts/slideLayout23.xml"/><Relationship Id="rId22" Type="http://schemas.openxmlformats.org/officeDocument/2006/relationships/tags" Target="../tags/tag622.xml"/><Relationship Id="rId21" Type="http://schemas.openxmlformats.org/officeDocument/2006/relationships/tags" Target="../tags/tag621.xml"/><Relationship Id="rId20" Type="http://schemas.openxmlformats.org/officeDocument/2006/relationships/tags" Target="../tags/tag620.xml"/><Relationship Id="rId2" Type="http://schemas.openxmlformats.org/officeDocument/2006/relationships/tags" Target="../tags/tag606.xml"/><Relationship Id="rId19" Type="http://schemas.openxmlformats.org/officeDocument/2006/relationships/tags" Target="../tags/tag619.xml"/><Relationship Id="rId18" Type="http://schemas.openxmlformats.org/officeDocument/2006/relationships/image" Target="../media/image112.jpeg"/><Relationship Id="rId17" Type="http://schemas.openxmlformats.org/officeDocument/2006/relationships/tags" Target="../tags/tag618.xml"/><Relationship Id="rId16" Type="http://schemas.openxmlformats.org/officeDocument/2006/relationships/tags" Target="../tags/tag617.xml"/><Relationship Id="rId15" Type="http://schemas.openxmlformats.org/officeDocument/2006/relationships/tags" Target="../tags/tag616.xml"/><Relationship Id="rId14" Type="http://schemas.openxmlformats.org/officeDocument/2006/relationships/tags" Target="../tags/tag615.xml"/><Relationship Id="rId13" Type="http://schemas.openxmlformats.org/officeDocument/2006/relationships/image" Target="../media/image111.jpeg"/><Relationship Id="rId12" Type="http://schemas.openxmlformats.org/officeDocument/2006/relationships/tags" Target="../tags/tag614.xml"/><Relationship Id="rId11" Type="http://schemas.openxmlformats.org/officeDocument/2006/relationships/tags" Target="../tags/tag613.xml"/><Relationship Id="rId10" Type="http://schemas.openxmlformats.org/officeDocument/2006/relationships/tags" Target="../tags/tag612.xml"/><Relationship Id="rId1" Type="http://schemas.openxmlformats.org/officeDocument/2006/relationships/tags" Target="../tags/tag605.xml"/></Relationships>
</file>

<file path=ppt/slides/_rels/slide33.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image" Target="../media/image113.jpeg"/><Relationship Id="rId13" Type="http://schemas.openxmlformats.org/officeDocument/2006/relationships/slideLayout" Target="../slideLayouts/slideLayout18.xml"/><Relationship Id="rId12" Type="http://schemas.openxmlformats.org/officeDocument/2006/relationships/tags" Target="../tags/tag633.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3.xml"/></Relationships>
</file>

<file path=ppt/slides/_rels/slide34.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image" Target="../media/image116.jpeg"/><Relationship Id="rId6" Type="http://schemas.openxmlformats.org/officeDocument/2006/relationships/tags" Target="../tags/tag637.xml"/><Relationship Id="rId5" Type="http://schemas.openxmlformats.org/officeDocument/2006/relationships/image" Target="../media/image115.jpeg"/><Relationship Id="rId4" Type="http://schemas.openxmlformats.org/officeDocument/2006/relationships/tags" Target="../tags/tag636.xml"/><Relationship Id="rId3" Type="http://schemas.openxmlformats.org/officeDocument/2006/relationships/image" Target="../media/image114.jpeg"/><Relationship Id="rId2" Type="http://schemas.openxmlformats.org/officeDocument/2006/relationships/tags" Target="../tags/tag635.xml"/><Relationship Id="rId16" Type="http://schemas.openxmlformats.org/officeDocument/2006/relationships/notesSlide" Target="../notesSlides/notesSlide6.xml"/><Relationship Id="rId15" Type="http://schemas.openxmlformats.org/officeDocument/2006/relationships/slideLayout" Target="../slideLayouts/slideLayout23.xml"/><Relationship Id="rId14" Type="http://schemas.openxmlformats.org/officeDocument/2006/relationships/tags" Target="../tags/tag644.xml"/><Relationship Id="rId13" Type="http://schemas.openxmlformats.org/officeDocument/2006/relationships/tags" Target="../tags/tag643.xml"/><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4.xml"/></Relationships>
</file>

<file path=ppt/slides/_rels/slide35.xml.rels><?xml version="1.0" encoding="UTF-8" standalone="yes"?>
<Relationships xmlns="http://schemas.openxmlformats.org/package/2006/relationships"><Relationship Id="rId9" Type="http://schemas.openxmlformats.org/officeDocument/2006/relationships/tags" Target="../tags/tag653.xml"/><Relationship Id="rId8" Type="http://schemas.openxmlformats.org/officeDocument/2006/relationships/tags" Target="../tags/tag652.xml"/><Relationship Id="rId7" Type="http://schemas.openxmlformats.org/officeDocument/2006/relationships/tags" Target="../tags/tag651.xml"/><Relationship Id="rId6" Type="http://schemas.openxmlformats.org/officeDocument/2006/relationships/tags" Target="../tags/tag650.xml"/><Relationship Id="rId5" Type="http://schemas.openxmlformats.org/officeDocument/2006/relationships/tags" Target="../tags/tag649.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8" Type="http://schemas.openxmlformats.org/officeDocument/2006/relationships/slideLayout" Target="../slideLayouts/slideLayout23.xml"/><Relationship Id="rId17" Type="http://schemas.openxmlformats.org/officeDocument/2006/relationships/tags" Target="../tags/tag661.xml"/><Relationship Id="rId16" Type="http://schemas.openxmlformats.org/officeDocument/2006/relationships/tags" Target="../tags/tag660.xml"/><Relationship Id="rId15" Type="http://schemas.openxmlformats.org/officeDocument/2006/relationships/tags" Target="../tags/tag659.xml"/><Relationship Id="rId14" Type="http://schemas.openxmlformats.org/officeDocument/2006/relationships/tags" Target="../tags/tag658.xml"/><Relationship Id="rId13" Type="http://schemas.openxmlformats.org/officeDocument/2006/relationships/tags" Target="../tags/tag657.xml"/><Relationship Id="rId12" Type="http://schemas.openxmlformats.org/officeDocument/2006/relationships/tags" Target="../tags/tag656.xml"/><Relationship Id="rId11" Type="http://schemas.openxmlformats.org/officeDocument/2006/relationships/tags" Target="../tags/tag655.xml"/><Relationship Id="rId10" Type="http://schemas.openxmlformats.org/officeDocument/2006/relationships/tags" Target="../tags/tag654.xml"/><Relationship Id="rId1" Type="http://schemas.openxmlformats.org/officeDocument/2006/relationships/tags" Target="../tags/tag645.xml"/></Relationships>
</file>

<file path=ppt/slides/_rels/slide36.xml.rels><?xml version="1.0" encoding="UTF-8" standalone="yes"?>
<Relationships xmlns="http://schemas.openxmlformats.org/package/2006/relationships"><Relationship Id="rId9" Type="http://schemas.openxmlformats.org/officeDocument/2006/relationships/image" Target="../media/image117.jpeg"/><Relationship Id="rId8" Type="http://schemas.openxmlformats.org/officeDocument/2006/relationships/tags" Target="../tags/tag669.xml"/><Relationship Id="rId7" Type="http://schemas.openxmlformats.org/officeDocument/2006/relationships/tags" Target="../tags/tag668.xml"/><Relationship Id="rId6" Type="http://schemas.openxmlformats.org/officeDocument/2006/relationships/tags" Target="../tags/tag667.xml"/><Relationship Id="rId5" Type="http://schemas.openxmlformats.org/officeDocument/2006/relationships/tags" Target="../tags/tag666.xml"/><Relationship Id="rId4" Type="http://schemas.openxmlformats.org/officeDocument/2006/relationships/tags" Target="../tags/tag665.xml"/><Relationship Id="rId3" Type="http://schemas.openxmlformats.org/officeDocument/2006/relationships/tags" Target="../tags/tag664.xml"/><Relationship Id="rId2" Type="http://schemas.openxmlformats.org/officeDocument/2006/relationships/tags" Target="../tags/tag663.xml"/><Relationship Id="rId15" Type="http://schemas.openxmlformats.org/officeDocument/2006/relationships/slideLayout" Target="../slideLayouts/slideLayout23.xml"/><Relationship Id="rId14" Type="http://schemas.openxmlformats.org/officeDocument/2006/relationships/tags" Target="../tags/tag672.xml"/><Relationship Id="rId13" Type="http://schemas.openxmlformats.org/officeDocument/2006/relationships/image" Target="../media/image119.jpeg"/><Relationship Id="rId12" Type="http://schemas.openxmlformats.org/officeDocument/2006/relationships/tags" Target="../tags/tag671.xml"/><Relationship Id="rId11" Type="http://schemas.openxmlformats.org/officeDocument/2006/relationships/image" Target="../media/image118.jpeg"/><Relationship Id="rId10" Type="http://schemas.openxmlformats.org/officeDocument/2006/relationships/tags" Target="../tags/tag670.xml"/><Relationship Id="rId1" Type="http://schemas.openxmlformats.org/officeDocument/2006/relationships/tags" Target="../tags/tag662.xml"/></Relationships>
</file>

<file path=ppt/slides/_rels/slide37.xml.rels><?xml version="1.0" encoding="UTF-8" standalone="yes"?>
<Relationships xmlns="http://schemas.openxmlformats.org/package/2006/relationships"><Relationship Id="rId9" Type="http://schemas.openxmlformats.org/officeDocument/2006/relationships/tags" Target="../tags/tag681.xml"/><Relationship Id="rId8" Type="http://schemas.openxmlformats.org/officeDocument/2006/relationships/tags" Target="../tags/tag680.xml"/><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 Type="http://schemas.openxmlformats.org/officeDocument/2006/relationships/tags" Target="../tags/tag674.xml"/><Relationship Id="rId13" Type="http://schemas.openxmlformats.org/officeDocument/2006/relationships/slideLayout" Target="../slideLayouts/slideLayout23.xml"/><Relationship Id="rId12" Type="http://schemas.openxmlformats.org/officeDocument/2006/relationships/tags" Target="../tags/tag684.xml"/><Relationship Id="rId11" Type="http://schemas.openxmlformats.org/officeDocument/2006/relationships/tags" Target="../tags/tag683.xml"/><Relationship Id="rId10" Type="http://schemas.openxmlformats.org/officeDocument/2006/relationships/tags" Target="../tags/tag682.xml"/><Relationship Id="rId1" Type="http://schemas.openxmlformats.org/officeDocument/2006/relationships/tags" Target="../tags/tag673.xml"/></Relationships>
</file>

<file path=ppt/slides/_rels/slide38.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image" Target="../media/image120.jpeg"/><Relationship Id="rId5" Type="http://schemas.openxmlformats.org/officeDocument/2006/relationships/tags" Target="../tags/tag689.xml"/><Relationship Id="rId4" Type="http://schemas.openxmlformats.org/officeDocument/2006/relationships/tags" Target="../tags/tag688.xml"/><Relationship Id="rId3" Type="http://schemas.openxmlformats.org/officeDocument/2006/relationships/tags" Target="../tags/tag687.xml"/><Relationship Id="rId21" Type="http://schemas.openxmlformats.org/officeDocument/2006/relationships/slideLayout" Target="../slideLayouts/slideLayout23.xml"/><Relationship Id="rId20" Type="http://schemas.openxmlformats.org/officeDocument/2006/relationships/tags" Target="../tags/tag701.xml"/><Relationship Id="rId2" Type="http://schemas.openxmlformats.org/officeDocument/2006/relationships/tags" Target="../tags/tag686.xml"/><Relationship Id="rId19" Type="http://schemas.openxmlformats.org/officeDocument/2006/relationships/tags" Target="../tags/tag700.xml"/><Relationship Id="rId18" Type="http://schemas.openxmlformats.org/officeDocument/2006/relationships/tags" Target="../tags/tag699.xml"/><Relationship Id="rId17" Type="http://schemas.openxmlformats.org/officeDocument/2006/relationships/tags" Target="../tags/tag698.xml"/><Relationship Id="rId16" Type="http://schemas.openxmlformats.org/officeDocument/2006/relationships/image" Target="../media/image122.jpeg"/><Relationship Id="rId15" Type="http://schemas.openxmlformats.org/officeDocument/2006/relationships/tags" Target="../tags/tag697.xml"/><Relationship Id="rId14" Type="http://schemas.openxmlformats.org/officeDocument/2006/relationships/tags" Target="../tags/tag696.xml"/><Relationship Id="rId13" Type="http://schemas.openxmlformats.org/officeDocument/2006/relationships/tags" Target="../tags/tag695.xml"/><Relationship Id="rId12" Type="http://schemas.openxmlformats.org/officeDocument/2006/relationships/tags" Target="../tags/tag694.xml"/><Relationship Id="rId11" Type="http://schemas.openxmlformats.org/officeDocument/2006/relationships/image" Target="../media/image121.jpeg"/><Relationship Id="rId10" Type="http://schemas.openxmlformats.org/officeDocument/2006/relationships/tags" Target="../tags/tag693.xml"/><Relationship Id="rId1" Type="http://schemas.openxmlformats.org/officeDocument/2006/relationships/tags" Target="../tags/tag685.xml"/></Relationships>
</file>

<file path=ppt/slides/_rels/slide39.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tags" Target="../tags/tag708.xml"/><Relationship Id="rId7" Type="http://schemas.openxmlformats.org/officeDocument/2006/relationships/tags" Target="../tags/tag707.xml"/><Relationship Id="rId6" Type="http://schemas.openxmlformats.org/officeDocument/2006/relationships/tags" Target="../tags/tag706.xml"/><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image" Target="../media/image123.jpeg"/><Relationship Id="rId24" Type="http://schemas.openxmlformats.org/officeDocument/2006/relationships/slideLayout" Target="../slideLayouts/slideLayout23.xml"/><Relationship Id="rId23" Type="http://schemas.openxmlformats.org/officeDocument/2006/relationships/tags" Target="../tags/tag717.xml"/><Relationship Id="rId22" Type="http://schemas.openxmlformats.org/officeDocument/2006/relationships/image" Target="../media/image21.svg"/><Relationship Id="rId21" Type="http://schemas.openxmlformats.org/officeDocument/2006/relationships/image" Target="../media/image48.png"/><Relationship Id="rId20" Type="http://schemas.openxmlformats.org/officeDocument/2006/relationships/tags" Target="../tags/tag716.xml"/><Relationship Id="rId2" Type="http://schemas.openxmlformats.org/officeDocument/2006/relationships/tags" Target="../tags/tag703.xml"/><Relationship Id="rId19" Type="http://schemas.openxmlformats.org/officeDocument/2006/relationships/image" Target="../media/image23.svg"/><Relationship Id="rId18" Type="http://schemas.openxmlformats.org/officeDocument/2006/relationships/image" Target="../media/image47.png"/><Relationship Id="rId17" Type="http://schemas.openxmlformats.org/officeDocument/2006/relationships/tags" Target="../tags/tag715.xml"/><Relationship Id="rId16" Type="http://schemas.openxmlformats.org/officeDocument/2006/relationships/image" Target="../media/image19.svg"/><Relationship Id="rId15" Type="http://schemas.openxmlformats.org/officeDocument/2006/relationships/image" Target="../media/image46.png"/><Relationship Id="rId14" Type="http://schemas.openxmlformats.org/officeDocument/2006/relationships/tags" Target="../tags/tag714.xml"/><Relationship Id="rId13" Type="http://schemas.openxmlformats.org/officeDocument/2006/relationships/tags" Target="../tags/tag713.xml"/><Relationship Id="rId12" Type="http://schemas.openxmlformats.org/officeDocument/2006/relationships/tags" Target="../tags/tag712.xml"/><Relationship Id="rId11" Type="http://schemas.openxmlformats.org/officeDocument/2006/relationships/tags" Target="../tags/tag711.xml"/><Relationship Id="rId10" Type="http://schemas.openxmlformats.org/officeDocument/2006/relationships/tags" Target="../tags/tag710.xml"/><Relationship Id="rId1" Type="http://schemas.openxmlformats.org/officeDocument/2006/relationships/tags" Target="../tags/tag702.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40.xml.rels><?xml version="1.0" encoding="UTF-8" standalone="yes"?>
<Relationships xmlns="http://schemas.openxmlformats.org/package/2006/relationships"><Relationship Id="rId9" Type="http://schemas.openxmlformats.org/officeDocument/2006/relationships/tags" Target="../tags/tag724.xml"/><Relationship Id="rId8" Type="http://schemas.openxmlformats.org/officeDocument/2006/relationships/image" Target="../media/image125.jpeg"/><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image" Target="../media/image124.jpeg"/><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8" Type="http://schemas.openxmlformats.org/officeDocument/2006/relationships/slideLayout" Target="../slideLayouts/slideLayout23.xml"/><Relationship Id="rId17" Type="http://schemas.openxmlformats.org/officeDocument/2006/relationships/tags" Target="../tags/tag731.xml"/><Relationship Id="rId16" Type="http://schemas.openxmlformats.org/officeDocument/2006/relationships/tags" Target="../tags/tag730.xml"/><Relationship Id="rId15" Type="http://schemas.openxmlformats.org/officeDocument/2006/relationships/tags" Target="../tags/tag729.xml"/><Relationship Id="rId14" Type="http://schemas.openxmlformats.org/officeDocument/2006/relationships/tags" Target="../tags/tag728.xml"/><Relationship Id="rId13" Type="http://schemas.openxmlformats.org/officeDocument/2006/relationships/image" Target="../media/image126.jpeg"/><Relationship Id="rId12" Type="http://schemas.openxmlformats.org/officeDocument/2006/relationships/tags" Target="../tags/tag727.xml"/><Relationship Id="rId11" Type="http://schemas.openxmlformats.org/officeDocument/2006/relationships/tags" Target="../tags/tag726.xml"/><Relationship Id="rId10" Type="http://schemas.openxmlformats.org/officeDocument/2006/relationships/tags" Target="../tags/tag725.xml"/><Relationship Id="rId1" Type="http://schemas.openxmlformats.org/officeDocument/2006/relationships/tags" Target="../tags/tag718.xml"/></Relationships>
</file>

<file path=ppt/slides/_rels/slide41.xml.rels><?xml version="1.0" encoding="UTF-8" standalone="yes"?>
<Relationships xmlns="http://schemas.openxmlformats.org/package/2006/relationships"><Relationship Id="rId9" Type="http://schemas.openxmlformats.org/officeDocument/2006/relationships/tags" Target="../tags/tag738.xml"/><Relationship Id="rId8" Type="http://schemas.openxmlformats.org/officeDocument/2006/relationships/image" Target="../media/image128.jpeg"/><Relationship Id="rId7" Type="http://schemas.openxmlformats.org/officeDocument/2006/relationships/tags" Target="../tags/tag737.xml"/><Relationship Id="rId6" Type="http://schemas.openxmlformats.org/officeDocument/2006/relationships/tags" Target="../tags/tag736.xml"/><Relationship Id="rId5" Type="http://schemas.openxmlformats.org/officeDocument/2006/relationships/image" Target="../media/image127.jpeg"/><Relationship Id="rId4" Type="http://schemas.openxmlformats.org/officeDocument/2006/relationships/tags" Target="../tags/tag735.xml"/><Relationship Id="rId3" Type="http://schemas.openxmlformats.org/officeDocument/2006/relationships/tags" Target="../tags/tag734.xml"/><Relationship Id="rId24" Type="http://schemas.openxmlformats.org/officeDocument/2006/relationships/slideLayout" Target="../slideLayouts/slideLayout23.xml"/><Relationship Id="rId23" Type="http://schemas.openxmlformats.org/officeDocument/2006/relationships/tags" Target="../tags/tag750.xml"/><Relationship Id="rId22" Type="http://schemas.openxmlformats.org/officeDocument/2006/relationships/tags" Target="../tags/tag749.xml"/><Relationship Id="rId21" Type="http://schemas.openxmlformats.org/officeDocument/2006/relationships/tags" Target="../tags/tag748.xml"/><Relationship Id="rId20" Type="http://schemas.openxmlformats.org/officeDocument/2006/relationships/tags" Target="../tags/tag747.xml"/><Relationship Id="rId2" Type="http://schemas.openxmlformats.org/officeDocument/2006/relationships/tags" Target="../tags/tag733.xml"/><Relationship Id="rId19" Type="http://schemas.openxmlformats.org/officeDocument/2006/relationships/tags" Target="../tags/tag746.xml"/><Relationship Id="rId18" Type="http://schemas.openxmlformats.org/officeDocument/2006/relationships/image" Target="../media/image130.jpeg"/><Relationship Id="rId17" Type="http://schemas.openxmlformats.org/officeDocument/2006/relationships/tags" Target="../tags/tag745.xml"/><Relationship Id="rId16" Type="http://schemas.openxmlformats.org/officeDocument/2006/relationships/tags" Target="../tags/tag744.xml"/><Relationship Id="rId15" Type="http://schemas.openxmlformats.org/officeDocument/2006/relationships/tags" Target="../tags/tag743.xml"/><Relationship Id="rId14" Type="http://schemas.openxmlformats.org/officeDocument/2006/relationships/tags" Target="../tags/tag742.xml"/><Relationship Id="rId13" Type="http://schemas.openxmlformats.org/officeDocument/2006/relationships/image" Target="../media/image129.jpeg"/><Relationship Id="rId12" Type="http://schemas.openxmlformats.org/officeDocument/2006/relationships/tags" Target="../tags/tag741.xml"/><Relationship Id="rId11" Type="http://schemas.openxmlformats.org/officeDocument/2006/relationships/tags" Target="../tags/tag740.xml"/><Relationship Id="rId10" Type="http://schemas.openxmlformats.org/officeDocument/2006/relationships/tags" Target="../tags/tag739.xml"/><Relationship Id="rId1" Type="http://schemas.openxmlformats.org/officeDocument/2006/relationships/tags" Target="../tags/tag732.xml"/></Relationships>
</file>

<file path=ppt/slides/_rels/slide42.xml.rels><?xml version="1.0" encoding="UTF-8" standalone="yes"?>
<Relationships xmlns="http://schemas.openxmlformats.org/package/2006/relationships"><Relationship Id="rId9" Type="http://schemas.openxmlformats.org/officeDocument/2006/relationships/tags" Target="../tags/tag758.xml"/><Relationship Id="rId8" Type="http://schemas.openxmlformats.org/officeDocument/2006/relationships/tags" Target="../tags/tag757.xml"/><Relationship Id="rId7" Type="http://schemas.openxmlformats.org/officeDocument/2006/relationships/tags" Target="../tags/tag756.xml"/><Relationship Id="rId6" Type="http://schemas.openxmlformats.org/officeDocument/2006/relationships/tags" Target="../tags/tag755.xml"/><Relationship Id="rId5" Type="http://schemas.openxmlformats.org/officeDocument/2006/relationships/tags" Target="../tags/tag754.xml"/><Relationship Id="rId4" Type="http://schemas.openxmlformats.org/officeDocument/2006/relationships/tags" Target="../tags/tag753.xml"/><Relationship Id="rId3" Type="http://schemas.openxmlformats.org/officeDocument/2006/relationships/image" Target="../media/image131.png"/><Relationship Id="rId23" Type="http://schemas.openxmlformats.org/officeDocument/2006/relationships/notesSlide" Target="../notesSlides/notesSlide7.xml"/><Relationship Id="rId22" Type="http://schemas.openxmlformats.org/officeDocument/2006/relationships/slideLayout" Target="../slideLayouts/slideLayout23.xml"/><Relationship Id="rId21" Type="http://schemas.openxmlformats.org/officeDocument/2006/relationships/tags" Target="../tags/tag770.xml"/><Relationship Id="rId20" Type="http://schemas.openxmlformats.org/officeDocument/2006/relationships/tags" Target="../tags/tag769.xml"/><Relationship Id="rId2" Type="http://schemas.openxmlformats.org/officeDocument/2006/relationships/tags" Target="../tags/tag752.xml"/><Relationship Id="rId19" Type="http://schemas.openxmlformats.org/officeDocument/2006/relationships/tags" Target="../tags/tag768.xml"/><Relationship Id="rId18" Type="http://schemas.openxmlformats.org/officeDocument/2006/relationships/tags" Target="../tags/tag767.xml"/><Relationship Id="rId17" Type="http://schemas.openxmlformats.org/officeDocument/2006/relationships/tags" Target="../tags/tag766.xml"/><Relationship Id="rId16" Type="http://schemas.openxmlformats.org/officeDocument/2006/relationships/tags" Target="../tags/tag765.xml"/><Relationship Id="rId15" Type="http://schemas.openxmlformats.org/officeDocument/2006/relationships/tags" Target="../tags/tag764.xml"/><Relationship Id="rId14" Type="http://schemas.openxmlformats.org/officeDocument/2006/relationships/tags" Target="../tags/tag763.xml"/><Relationship Id="rId13" Type="http://schemas.openxmlformats.org/officeDocument/2006/relationships/tags" Target="../tags/tag762.xml"/><Relationship Id="rId12" Type="http://schemas.openxmlformats.org/officeDocument/2006/relationships/tags" Target="../tags/tag761.xml"/><Relationship Id="rId11" Type="http://schemas.openxmlformats.org/officeDocument/2006/relationships/tags" Target="../tags/tag760.xml"/><Relationship Id="rId10" Type="http://schemas.openxmlformats.org/officeDocument/2006/relationships/tags" Target="../tags/tag759.xml"/><Relationship Id="rId1" Type="http://schemas.openxmlformats.org/officeDocument/2006/relationships/tags" Target="../tags/tag751.xml"/></Relationships>
</file>

<file path=ppt/slides/_rels/slide43.xml.rels><?xml version="1.0" encoding="UTF-8" standalone="yes"?>
<Relationships xmlns="http://schemas.openxmlformats.org/package/2006/relationships"><Relationship Id="rId9" Type="http://schemas.openxmlformats.org/officeDocument/2006/relationships/tags" Target="../tags/tag779.xml"/><Relationship Id="rId8" Type="http://schemas.openxmlformats.org/officeDocument/2006/relationships/tags" Target="../tags/tag778.xml"/><Relationship Id="rId7" Type="http://schemas.openxmlformats.org/officeDocument/2006/relationships/tags" Target="../tags/tag777.xml"/><Relationship Id="rId6" Type="http://schemas.openxmlformats.org/officeDocument/2006/relationships/tags" Target="../tags/tag776.xml"/><Relationship Id="rId5" Type="http://schemas.openxmlformats.org/officeDocument/2006/relationships/tags" Target="../tags/tag775.xml"/><Relationship Id="rId4" Type="http://schemas.openxmlformats.org/officeDocument/2006/relationships/tags" Target="../tags/tag774.xml"/><Relationship Id="rId3" Type="http://schemas.openxmlformats.org/officeDocument/2006/relationships/tags" Target="../tags/tag773.xml"/><Relationship Id="rId2" Type="http://schemas.openxmlformats.org/officeDocument/2006/relationships/tags" Target="../tags/tag772.xml"/><Relationship Id="rId15" Type="http://schemas.openxmlformats.org/officeDocument/2006/relationships/slideLayout" Target="../slideLayouts/slideLayout23.xml"/><Relationship Id="rId14" Type="http://schemas.openxmlformats.org/officeDocument/2006/relationships/tags" Target="../tags/tag784.xml"/><Relationship Id="rId13" Type="http://schemas.openxmlformats.org/officeDocument/2006/relationships/tags" Target="../tags/tag783.xml"/><Relationship Id="rId12" Type="http://schemas.openxmlformats.org/officeDocument/2006/relationships/tags" Target="../tags/tag782.xml"/><Relationship Id="rId11" Type="http://schemas.openxmlformats.org/officeDocument/2006/relationships/tags" Target="../tags/tag781.xml"/><Relationship Id="rId10" Type="http://schemas.openxmlformats.org/officeDocument/2006/relationships/tags" Target="../tags/tag780.xml"/><Relationship Id="rId1" Type="http://schemas.openxmlformats.org/officeDocument/2006/relationships/tags" Target="../tags/tag771.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787.xml"/><Relationship Id="rId3" Type="http://schemas.openxmlformats.org/officeDocument/2006/relationships/tags" Target="../tags/tag786.xml"/><Relationship Id="rId2" Type="http://schemas.openxmlformats.org/officeDocument/2006/relationships/tags" Target="../tags/tag785.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8.jpeg"/><Relationship Id="rId4" Type="http://schemas.openxmlformats.org/officeDocument/2006/relationships/tags" Target="../tags/tag186.xml"/><Relationship Id="rId36" Type="http://schemas.openxmlformats.org/officeDocument/2006/relationships/notesSlide" Target="../notesSlides/notesSlide1.xml"/><Relationship Id="rId35" Type="http://schemas.openxmlformats.org/officeDocument/2006/relationships/slideLayout" Target="../slideLayouts/slideLayout23.xml"/><Relationship Id="rId34" Type="http://schemas.openxmlformats.org/officeDocument/2006/relationships/tags" Target="../tags/tag212.xml"/><Relationship Id="rId33" Type="http://schemas.openxmlformats.org/officeDocument/2006/relationships/tags" Target="../tags/tag211.xml"/><Relationship Id="rId32" Type="http://schemas.openxmlformats.org/officeDocument/2006/relationships/tags" Target="../tags/tag210.xml"/><Relationship Id="rId31" Type="http://schemas.openxmlformats.org/officeDocument/2006/relationships/tags" Target="../tags/tag209.xml"/><Relationship Id="rId30" Type="http://schemas.openxmlformats.org/officeDocument/2006/relationships/tags" Target="../tags/tag208.xml"/><Relationship Id="rId3" Type="http://schemas.openxmlformats.org/officeDocument/2006/relationships/tags" Target="../tags/tag185.xml"/><Relationship Id="rId29" Type="http://schemas.openxmlformats.org/officeDocument/2006/relationships/image" Target="../media/image11.jpeg"/><Relationship Id="rId28" Type="http://schemas.openxmlformats.org/officeDocument/2006/relationships/tags" Target="../tags/tag207.xml"/><Relationship Id="rId27" Type="http://schemas.openxmlformats.org/officeDocument/2006/relationships/tags" Target="../tags/tag206.xml"/><Relationship Id="rId26" Type="http://schemas.openxmlformats.org/officeDocument/2006/relationships/tags" Target="../tags/tag205.xml"/><Relationship Id="rId25" Type="http://schemas.openxmlformats.org/officeDocument/2006/relationships/tags" Target="../tags/tag204.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image" Target="../media/image10.jpeg"/><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tags" Target="../tags/tag184.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image" Target="../media/image9.jpeg"/><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image" Target="../media/image13.jpeg"/><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image" Target="../media/image12.jpeg"/><Relationship Id="rId3" Type="http://schemas.openxmlformats.org/officeDocument/2006/relationships/tags" Target="../tags/tag215.xml"/><Relationship Id="rId25" Type="http://schemas.openxmlformats.org/officeDocument/2006/relationships/notesSlide" Target="../notesSlides/notesSlide2.xml"/><Relationship Id="rId24" Type="http://schemas.openxmlformats.org/officeDocument/2006/relationships/slideLayout" Target="../slideLayouts/slideLayout23.xml"/><Relationship Id="rId23" Type="http://schemas.openxmlformats.org/officeDocument/2006/relationships/tags" Target="../tags/tag230.xml"/><Relationship Id="rId22" Type="http://schemas.openxmlformats.org/officeDocument/2006/relationships/tags" Target="../tags/tag229.xml"/><Relationship Id="rId21" Type="http://schemas.openxmlformats.org/officeDocument/2006/relationships/tags" Target="../tags/tag228.xml"/><Relationship Id="rId20" Type="http://schemas.openxmlformats.org/officeDocument/2006/relationships/image" Target="../media/image16.jpeg"/><Relationship Id="rId2" Type="http://schemas.openxmlformats.org/officeDocument/2006/relationships/tags" Target="../tags/tag214.xml"/><Relationship Id="rId19" Type="http://schemas.openxmlformats.org/officeDocument/2006/relationships/tags" Target="../tags/tag227.xml"/><Relationship Id="rId18" Type="http://schemas.openxmlformats.org/officeDocument/2006/relationships/tags" Target="../tags/tag226.xml"/><Relationship Id="rId17" Type="http://schemas.openxmlformats.org/officeDocument/2006/relationships/tags" Target="../tags/tag225.xml"/><Relationship Id="rId16" Type="http://schemas.openxmlformats.org/officeDocument/2006/relationships/image" Target="../media/image15.jpeg"/><Relationship Id="rId15" Type="http://schemas.openxmlformats.org/officeDocument/2006/relationships/tags" Target="../tags/tag224.xml"/><Relationship Id="rId14" Type="http://schemas.openxmlformats.org/officeDocument/2006/relationships/tags" Target="../tags/tag223.xml"/><Relationship Id="rId13" Type="http://schemas.openxmlformats.org/officeDocument/2006/relationships/tags" Target="../tags/tag222.xml"/><Relationship Id="rId12" Type="http://schemas.openxmlformats.org/officeDocument/2006/relationships/image" Target="../media/image14.jpeg"/><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3.xml"/></Relationships>
</file>

<file path=ppt/slides/_rels/slide8.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0" Type="http://schemas.openxmlformats.org/officeDocument/2006/relationships/slideLayout" Target="../slideLayouts/slideLayout23.xml"/><Relationship Id="rId3" Type="http://schemas.openxmlformats.org/officeDocument/2006/relationships/image" Target="../media/image17.jpeg"/><Relationship Id="rId29" Type="http://schemas.openxmlformats.org/officeDocument/2006/relationships/tags" Target="../tags/tag250.xml"/><Relationship Id="rId28" Type="http://schemas.openxmlformats.org/officeDocument/2006/relationships/image" Target="../media/image25.svg"/><Relationship Id="rId27" Type="http://schemas.openxmlformats.org/officeDocument/2006/relationships/image" Target="../media/image24.png"/><Relationship Id="rId26" Type="http://schemas.openxmlformats.org/officeDocument/2006/relationships/tags" Target="../tags/tag249.xml"/><Relationship Id="rId25" Type="http://schemas.openxmlformats.org/officeDocument/2006/relationships/image" Target="../media/image23.svg"/><Relationship Id="rId24" Type="http://schemas.openxmlformats.org/officeDocument/2006/relationships/image" Target="../media/image22.png"/><Relationship Id="rId23" Type="http://schemas.openxmlformats.org/officeDocument/2006/relationships/tags" Target="../tags/tag248.xml"/><Relationship Id="rId22" Type="http://schemas.openxmlformats.org/officeDocument/2006/relationships/tags" Target="../tags/tag247.xml"/><Relationship Id="rId21" Type="http://schemas.openxmlformats.org/officeDocument/2006/relationships/tags" Target="../tags/tag246.xml"/><Relationship Id="rId20" Type="http://schemas.openxmlformats.org/officeDocument/2006/relationships/tags" Target="../tags/tag245.xml"/><Relationship Id="rId2" Type="http://schemas.openxmlformats.org/officeDocument/2006/relationships/tags" Target="../tags/tag232.xml"/><Relationship Id="rId19" Type="http://schemas.openxmlformats.org/officeDocument/2006/relationships/tags" Target="../tags/tag244.xml"/><Relationship Id="rId18" Type="http://schemas.openxmlformats.org/officeDocument/2006/relationships/tags" Target="../tags/tag243.xml"/><Relationship Id="rId17" Type="http://schemas.openxmlformats.org/officeDocument/2006/relationships/tags" Target="../tags/tag242.xml"/><Relationship Id="rId16" Type="http://schemas.openxmlformats.org/officeDocument/2006/relationships/image" Target="../media/image21.svg"/><Relationship Id="rId15" Type="http://schemas.openxmlformats.org/officeDocument/2006/relationships/image" Target="../media/image20.png"/><Relationship Id="rId14" Type="http://schemas.openxmlformats.org/officeDocument/2006/relationships/tags" Target="../tags/tag241.xml"/><Relationship Id="rId13" Type="http://schemas.openxmlformats.org/officeDocument/2006/relationships/tags" Target="../tags/tag240.xml"/><Relationship Id="rId12" Type="http://schemas.openxmlformats.org/officeDocument/2006/relationships/image" Target="../media/image19.svg"/><Relationship Id="rId11" Type="http://schemas.openxmlformats.org/officeDocument/2006/relationships/image" Target="../media/image18.png"/><Relationship Id="rId10" Type="http://schemas.openxmlformats.org/officeDocument/2006/relationships/tags" Target="../tags/tag239.xml"/><Relationship Id="rId1" Type="http://schemas.openxmlformats.org/officeDocument/2006/relationships/tags" Target="../tags/tag231.xml"/></Relationships>
</file>

<file path=ppt/slides/_rels/slide9.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tags" Target="../tags/tag258.xml"/><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9" Type="http://schemas.openxmlformats.org/officeDocument/2006/relationships/slideLayout" Target="../slideLayouts/slideLayout23.xml"/><Relationship Id="rId18" Type="http://schemas.openxmlformats.org/officeDocument/2006/relationships/tags" Target="../tags/tag264.xml"/><Relationship Id="rId17" Type="http://schemas.openxmlformats.org/officeDocument/2006/relationships/image" Target="../media/image29.jpeg"/><Relationship Id="rId16" Type="http://schemas.openxmlformats.org/officeDocument/2006/relationships/tags" Target="../tags/tag263.xml"/><Relationship Id="rId15" Type="http://schemas.openxmlformats.org/officeDocument/2006/relationships/image" Target="../media/image28.jpeg"/><Relationship Id="rId14" Type="http://schemas.openxmlformats.org/officeDocument/2006/relationships/tags" Target="../tags/tag262.xml"/><Relationship Id="rId13" Type="http://schemas.openxmlformats.org/officeDocument/2006/relationships/image" Target="../media/image27.jpeg"/><Relationship Id="rId12" Type="http://schemas.openxmlformats.org/officeDocument/2006/relationships/tags" Target="../tags/tag261.xml"/><Relationship Id="rId11" Type="http://schemas.openxmlformats.org/officeDocument/2006/relationships/image" Target="../media/image26.jpeg"/><Relationship Id="rId10" Type="http://schemas.openxmlformats.org/officeDocument/2006/relationships/tags" Target="../tags/tag260.xml"/><Relationship Id="rId1" Type="http://schemas.openxmlformats.org/officeDocument/2006/relationships/tags" Target="../tags/tag2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职业与专业</a:t>
            </a:r>
            <a:endParaRPr lang="zh-CN" altLang="en-US" sz="4400">
              <a:solidFill>
                <a:schemeClr val="accent1">
                  <a:lumMod val="50000"/>
                </a:schemeClr>
              </a:solidFill>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27100" y="317500"/>
            <a:ext cx="10852150" cy="644525"/>
          </a:xfrm>
        </p:spPr>
        <p:txBody>
          <a:bodyPr>
            <a:noAutofit/>
          </a:bodyPr>
          <a:p>
            <a:r>
              <a:rPr lang="zh-CN" altLang="en-US" sz="3600">
                <a:solidFill>
                  <a:schemeClr val="accent1">
                    <a:lumMod val="50000"/>
                  </a:schemeClr>
                </a:solidFill>
              </a:rPr>
              <a:t>一、专业概述</a:t>
            </a:r>
            <a:endParaRPr lang="zh-CN" altLang="en-US" sz="3600">
              <a:solidFill>
                <a:schemeClr val="accent1">
                  <a:lumMod val="50000"/>
                </a:schemeClr>
              </a:solidFill>
            </a:endParaRPr>
          </a:p>
        </p:txBody>
      </p:sp>
      <p:sp>
        <p:nvSpPr>
          <p:cNvPr id="22" name="标题 21"/>
          <p:cNvSpPr>
            <a:spLocks noGrp="1"/>
          </p:cNvSpPr>
          <p:nvPr>
            <p:custDataLst>
              <p:tags r:id="rId2"/>
            </p:custDataLst>
          </p:nvPr>
        </p:nvSpPr>
        <p:spPr>
          <a:xfrm>
            <a:off x="669882" y="96202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a:solidFill>
                  <a:schemeClr val="accent1">
                    <a:lumMod val="50000"/>
                  </a:schemeClr>
                </a:solidFill>
              </a:rPr>
              <a:t>（一）专业的定义</a:t>
            </a:r>
            <a:endParaRPr lang="zh-CN" altLang="en-US">
              <a:solidFill>
                <a:schemeClr val="accent1">
                  <a:lumMod val="50000"/>
                </a:schemeClr>
              </a:solidFill>
            </a:endParaRPr>
          </a:p>
        </p:txBody>
      </p:sp>
      <p:sp>
        <p:nvSpPr>
          <p:cNvPr id="2" name="矩形 5"/>
          <p:cNvSpPr/>
          <p:nvPr>
            <p:custDataLst>
              <p:tags r:id="rId3"/>
            </p:custDataLst>
          </p:nvPr>
        </p:nvSpPr>
        <p:spPr>
          <a:xfrm>
            <a:off x="656590" y="3533775"/>
            <a:ext cx="25704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专业与社会分工</a:t>
            </a:r>
            <a:endParaRPr lang="zh-CN" altLang="en-US" b="1" dirty="0">
              <a:solidFill>
                <a:schemeClr val="accent1"/>
              </a:solidFill>
              <a:latin typeface="+mn-ea"/>
              <a:cs typeface="+mn-ea"/>
            </a:endParaRPr>
          </a:p>
        </p:txBody>
      </p:sp>
      <p:sp>
        <p:nvSpPr>
          <p:cNvPr id="3" name="矩形 8"/>
          <p:cNvSpPr/>
          <p:nvPr>
            <p:custDataLst>
              <p:tags r:id="rId4"/>
            </p:custDataLst>
          </p:nvPr>
        </p:nvSpPr>
        <p:spPr>
          <a:xfrm>
            <a:off x="669925" y="4150995"/>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专业是根据社会分工需求划分的学业门类，为用人单位选用毕业生提供重要参考，同时影响教育政策规划和人才需求预测。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db884cf1-81ce-11f0-a33e-2a7cae7086f6.jpg@base@tag=imgScale&amp;m=1&amp;w=475&amp;h=738&amp;q=95db884cf1-81ce-11f0-a33e-2a7cae7086f6"/>
          <p:cNvPicPr>
            <a:picLocks noChangeAspect="1"/>
          </p:cNvPicPr>
          <p:nvPr>
            <p:custDataLst>
              <p:tags r:id="rId5"/>
            </p:custDataLst>
          </p:nvPr>
        </p:nvPicPr>
        <p:blipFill>
          <a:blip r:embed="rId6"/>
          <a:srcRect l="18204" r="18204"/>
          <a:stretch>
            <a:fillRect/>
          </a:stretch>
        </p:blipFill>
        <p:spPr>
          <a:xfrm>
            <a:off x="1342390" y="1534795"/>
            <a:ext cx="1199515" cy="18637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7"/>
            </p:custDataLst>
          </p:nvPr>
        </p:nvSpPr>
        <p:spPr>
          <a:xfrm>
            <a:off x="1056005" y="2190750"/>
            <a:ext cx="409575" cy="31559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db884d3c-81ce-11f0-a33e-2a7cae7086f6.jpg@base@tag=imgScale&amp;m=1&amp;w=475&amp;h=738&amp;q=95db884d3c-81ce-11f0-a33e-2a7cae7086f6"/>
          <p:cNvPicPr>
            <a:picLocks noChangeAspect="1"/>
          </p:cNvPicPr>
          <p:nvPr>
            <p:custDataLst>
              <p:tags r:id="rId8"/>
            </p:custDataLst>
          </p:nvPr>
        </p:nvPicPr>
        <p:blipFill>
          <a:blip r:embed="rId9"/>
          <a:srcRect l="17816" r="17816"/>
          <a:stretch>
            <a:fillRect/>
          </a:stretch>
        </p:blipFill>
        <p:spPr>
          <a:xfrm>
            <a:off x="3974465" y="1538605"/>
            <a:ext cx="1199515" cy="18637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10"/>
            </p:custDataLst>
          </p:nvPr>
        </p:nvSpPr>
        <p:spPr>
          <a:xfrm>
            <a:off x="3653790" y="2180590"/>
            <a:ext cx="409575" cy="31559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1"/>
            </p:custDataLst>
          </p:nvPr>
        </p:nvSpPr>
        <p:spPr>
          <a:xfrm>
            <a:off x="3295015" y="3529330"/>
            <a:ext cx="257048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高等教育的专业职能</a:t>
            </a:r>
            <a:endParaRPr lang="zh-CN" altLang="en-US" b="1">
              <a:solidFill>
                <a:schemeClr val="accent2"/>
              </a:solidFill>
              <a:latin typeface="+mn-ea"/>
              <a:cs typeface="+mn-ea"/>
            </a:endParaRPr>
          </a:p>
        </p:txBody>
      </p:sp>
      <p:sp>
        <p:nvSpPr>
          <p:cNvPr id="21" name="矩形 14"/>
          <p:cNvSpPr/>
          <p:nvPr>
            <p:custDataLst>
              <p:tags r:id="rId12"/>
            </p:custDataLst>
          </p:nvPr>
        </p:nvSpPr>
        <p:spPr>
          <a:xfrm>
            <a:off x="3308350" y="4156710"/>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高等教育的核心职能之一是提供专业教育，通过传授专业知识和特定技能，确保学生具备参与社会建设的能力。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db884d34-81ce-11f0-a33e-2a7cae7086f6.jpg@base@tag=imgScale&amp;m=1&amp;w=475&amp;h=738&amp;q=95db884d34-81ce-11f0-a33e-2a7cae7086f6"/>
          <p:cNvPicPr>
            <a:picLocks noChangeAspect="1"/>
          </p:cNvPicPr>
          <p:nvPr>
            <p:custDataLst>
              <p:tags r:id="rId13"/>
            </p:custDataLst>
          </p:nvPr>
        </p:nvPicPr>
        <p:blipFill>
          <a:blip r:embed="rId14"/>
          <a:srcRect l="1555" r="1555"/>
          <a:stretch>
            <a:fillRect/>
          </a:stretch>
        </p:blipFill>
        <p:spPr>
          <a:xfrm>
            <a:off x="6608445" y="1538605"/>
            <a:ext cx="1199515" cy="18637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5"/>
            </p:custDataLst>
          </p:nvPr>
        </p:nvSpPr>
        <p:spPr>
          <a:xfrm>
            <a:off x="6292215" y="2180590"/>
            <a:ext cx="409575" cy="31559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6"/>
            </p:custDataLst>
          </p:nvPr>
        </p:nvSpPr>
        <p:spPr>
          <a:xfrm>
            <a:off x="5912485" y="3529330"/>
            <a:ext cx="257048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专业教育的目标</a:t>
            </a:r>
            <a:endParaRPr lang="zh-CN" altLang="en-US" b="1">
              <a:solidFill>
                <a:schemeClr val="accent3"/>
              </a:solidFill>
              <a:latin typeface="+mn-ea"/>
              <a:cs typeface="+mn-ea"/>
            </a:endParaRPr>
          </a:p>
        </p:txBody>
      </p:sp>
      <p:sp>
        <p:nvSpPr>
          <p:cNvPr id="30" name="矩形 23"/>
          <p:cNvSpPr/>
          <p:nvPr>
            <p:custDataLst>
              <p:tags r:id="rId17"/>
            </p:custDataLst>
          </p:nvPr>
        </p:nvSpPr>
        <p:spPr>
          <a:xfrm>
            <a:off x="5918200" y="4156710"/>
            <a:ext cx="232664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专业教育旨在培养特定行业的专家，满足社会对工具性和实用性人才的需求，确保学生具备必要的专业知识和技能。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db884dba-81ce-11f0-a33e-2a7cae7086f6.png@base@tag=imgScale&amp;m=1&amp;w=475&amp;h=738&amp;q=95db884dba-81ce-11f0-a33e-2a7cae7086f6"/>
          <p:cNvPicPr>
            <a:picLocks noChangeAspect="1"/>
          </p:cNvPicPr>
          <p:nvPr>
            <p:custDataLst>
              <p:tags r:id="rId18"/>
            </p:custDataLst>
          </p:nvPr>
        </p:nvPicPr>
        <p:blipFill rotWithShape="1">
          <a:blip r:embed="rId19"/>
          <a:srcRect l="13819" r="13819"/>
          <a:stretch>
            <a:fillRect/>
          </a:stretch>
        </p:blipFill>
        <p:spPr>
          <a:xfrm>
            <a:off x="9168765" y="1534795"/>
            <a:ext cx="1199515" cy="18637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20"/>
            </p:custDataLst>
          </p:nvPr>
        </p:nvSpPr>
        <p:spPr>
          <a:xfrm>
            <a:off x="8909050" y="2190750"/>
            <a:ext cx="409575" cy="31559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1"/>
            </p:custDataLst>
          </p:nvPr>
        </p:nvSpPr>
        <p:spPr>
          <a:xfrm>
            <a:off x="8486775" y="3533775"/>
            <a:ext cx="25704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大学专业教育的核心内容</a:t>
            </a:r>
            <a:endParaRPr lang="zh-CN" altLang="en-US" b="1" dirty="0">
              <a:solidFill>
                <a:schemeClr val="accent4"/>
              </a:solidFill>
              <a:latin typeface="+mn-ea"/>
              <a:cs typeface="+mn-ea"/>
            </a:endParaRPr>
          </a:p>
        </p:txBody>
      </p:sp>
      <p:sp>
        <p:nvSpPr>
          <p:cNvPr id="34" name="矩形 25"/>
          <p:cNvSpPr/>
          <p:nvPr>
            <p:custDataLst>
              <p:tags r:id="rId22"/>
            </p:custDataLst>
          </p:nvPr>
        </p:nvSpPr>
        <p:spPr>
          <a:xfrm>
            <a:off x="8500110" y="4152265"/>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大学专业教育的核心内容涵盖工学、农学、医学、财经、法律、管理等领域，旨在培养能够胜任相关领域实际工作的专业人才。</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751797" y="54991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（二）大学生学好专业的意义</a:t>
            </a:r>
            <a:endParaRPr lang="zh-CN" altLang="en-US" sz="2800">
              <a:solidFill>
                <a:schemeClr val="accent1">
                  <a:lumMod val="50000"/>
                </a:schemeClr>
              </a:solidFill>
            </a:endParaRPr>
          </a:p>
        </p:txBody>
      </p:sp>
      <p:sp>
        <p:nvSpPr>
          <p:cNvPr id="2" name="Union_#color_$accent1_$accent2-804&amp;11218"/>
          <p:cNvSpPr/>
          <p:nvPr>
            <p:custDataLst>
              <p:tags r:id="rId2"/>
            </p:custDataLst>
          </p:nvPr>
        </p:nvSpPr>
        <p:spPr>
          <a:xfrm>
            <a:off x="1426845" y="1496695"/>
            <a:ext cx="4248150" cy="2468880"/>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1">
                  <a:lumMod val="75000"/>
                  <a:alpha val="100000"/>
                </a:schemeClr>
              </a:gs>
              <a:gs pos="100000">
                <a:schemeClr val="accent1">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mn-ea"/>
                <a:cs typeface="+mn-ea"/>
                <a:sym typeface="+mn-ea"/>
              </a:rPr>
              <a:t>坚实的专业知识和技能是求职的必要条件。无论从事何种工作，缺乏必要的专业知识和技能，不具备职业所需的技能，将难以履行岗位职责，完成工作任务。</a:t>
            </a:r>
            <a:endParaRPr lang="zh-CN" altLang="en-US" sz="1600">
              <a:solidFill>
                <a:srgbClr val="FFFFFF"/>
              </a:solidFill>
              <a:latin typeface="+mn-ea"/>
              <a:cs typeface="+mn-ea"/>
              <a:sym typeface="+mn-ea"/>
            </a:endParaRPr>
          </a:p>
        </p:txBody>
      </p:sp>
      <p:sp>
        <p:nvSpPr>
          <p:cNvPr id="6" name="Union_#color_$accent1_$accent2-824&amp;2655"/>
          <p:cNvSpPr/>
          <p:nvPr>
            <p:custDataLst>
              <p:tags r:id="rId3"/>
            </p:custDataLst>
          </p:nvPr>
        </p:nvSpPr>
        <p:spPr>
          <a:xfrm>
            <a:off x="6212205" y="1369060"/>
            <a:ext cx="4796790" cy="2596515"/>
          </a:xfrm>
          <a:custGeom>
            <a:avLst/>
            <a:gdLst/>
            <a:ahLst/>
            <a:cxnLst/>
            <a:rect l="l" t="t" r="r" b="b"/>
            <a:pathLst>
              <a:path w="4572000" h="2532888">
                <a:moveTo>
                  <a:pt x="256032" y="0"/>
                </a:moveTo>
                <a:cubicBezTo>
                  <a:pt x="109728" y="0"/>
                  <a:pt x="0" y="109728"/>
                  <a:pt x="0" y="256032"/>
                </a:cubicBezTo>
                <a:lnTo>
                  <a:pt x="0" y="2057400"/>
                </a:lnTo>
                <a:cubicBezTo>
                  <a:pt x="0" y="2194560"/>
                  <a:pt x="109728" y="2313432"/>
                  <a:pt x="256032" y="2313432"/>
                </a:cubicBezTo>
                <a:lnTo>
                  <a:pt x="649224" y="2313432"/>
                </a:lnTo>
                <a:lnTo>
                  <a:pt x="832104" y="2496312"/>
                </a:lnTo>
                <a:cubicBezTo>
                  <a:pt x="886968" y="2551176"/>
                  <a:pt x="960120" y="2551176"/>
                  <a:pt x="1014984" y="2496312"/>
                </a:cubicBezTo>
                <a:lnTo>
                  <a:pt x="1197864" y="2313432"/>
                </a:lnTo>
                <a:lnTo>
                  <a:pt x="4315968" y="2313432"/>
                </a:lnTo>
                <a:cubicBezTo>
                  <a:pt x="4462272" y="2313432"/>
                  <a:pt x="4572000" y="2194560"/>
                  <a:pt x="4572000" y="2057400"/>
                </a:cubicBezTo>
                <a:lnTo>
                  <a:pt x="4572000" y="256032"/>
                </a:lnTo>
                <a:cubicBezTo>
                  <a:pt x="4572000" y="109728"/>
                  <a:pt x="4462272" y="0"/>
                  <a:pt x="4315968" y="0"/>
                </a:cubicBezTo>
                <a:lnTo>
                  <a:pt x="256032" y="0"/>
                </a:lnTo>
              </a:path>
            </a:pathLst>
          </a:custGeom>
          <a:gradFill>
            <a:gsLst>
              <a:gs pos="0">
                <a:schemeClr val="accent2">
                  <a:lumMod val="75000"/>
                  <a:alpha val="100000"/>
                </a:schemeClr>
              </a:gs>
              <a:gs pos="100000">
                <a:schemeClr val="accent2">
                  <a:alpha val="100000"/>
                </a:schemeClr>
              </a:gs>
            </a:gsLst>
            <a:lin ang="20750833"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439200" tIns="396000" rIns="439200" bIns="0">
            <a:noAutofit/>
          </a:bodyPr>
          <a:p>
            <a:pPr algn="just">
              <a:lnSpc>
                <a:spcPct val="150000"/>
              </a:lnSpc>
            </a:pPr>
            <a:r>
              <a:rPr lang="zh-CN" altLang="en-US" sz="1600">
                <a:solidFill>
                  <a:srgbClr val="FFFFFF"/>
                </a:solidFill>
                <a:latin typeface="+mn-ea"/>
                <a:cs typeface="+mn-ea"/>
                <a:sym typeface="+mn-ea"/>
              </a:rPr>
              <a:t>大学生只有学好专业，才能顺利找到职业。而在职业“舞台”上，只有灵活运用专业知识，充分发挥专业特长，才能提高工作效率，出色地完成工作任务，使自己的人生价值得以实现。</a:t>
            </a:r>
            <a:endParaRPr lang="zh-CN" altLang="en-US" sz="1600">
              <a:solidFill>
                <a:srgbClr val="FFFFFF"/>
              </a:solidFill>
              <a:latin typeface="+mn-ea"/>
              <a:cs typeface="+mn-ea"/>
              <a:sym typeface="+mn-ea"/>
            </a:endParaRPr>
          </a:p>
        </p:txBody>
      </p:sp>
      <p:pic>
        <p:nvPicPr>
          <p:cNvPr id="7" name="图片 34" descr="/data/temp/310eb58b-81cf-11f0-841c-a2bf10e43f06.jpg@base@tag=imgScale&amp;m=1&amp;w=247&amp;h=247&amp;q=95310eb58b-81cf-11f0-841c-a2bf10e43f06"/>
          <p:cNvPicPr>
            <a:picLocks noChangeAspect="1"/>
          </p:cNvPicPr>
          <p:nvPr>
            <p:custDataLst>
              <p:tags r:id="rId4"/>
            </p:custDataLst>
          </p:nvPr>
        </p:nvPicPr>
        <p:blipFill>
          <a:blip r:embed="rId5"/>
          <a:srcRect l="13889" r="13889"/>
          <a:stretch>
            <a:fillRect/>
          </a:stretch>
        </p:blipFill>
        <p:spPr>
          <a:xfrm>
            <a:off x="1990065" y="4160033"/>
            <a:ext cx="801122" cy="801122"/>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8" name="矩形 2"/>
          <p:cNvSpPr/>
          <p:nvPr>
            <p:custDataLst>
              <p:tags r:id="rId6"/>
            </p:custDataLst>
          </p:nvPr>
        </p:nvSpPr>
        <p:spPr>
          <a:xfrm>
            <a:off x="2997189" y="4219545"/>
            <a:ext cx="2591947" cy="681573"/>
          </a:xfrm>
          <a:prstGeom prst="rect">
            <a:avLst/>
          </a:prstGeom>
          <a:noFill/>
        </p:spPr>
        <p:txBody>
          <a:bodyPr wrap="square" lIns="0" tIns="0" rIns="0" bIns="0" rtlCol="0" anchor="ctr" anchorCtr="0">
            <a:noAutofit/>
          </a:bodyPr>
          <a:p>
            <a:pPr>
              <a:spcBef>
                <a:spcPct val="0"/>
              </a:spcBef>
              <a:spcAft>
                <a:spcPct val="0"/>
              </a:spcAft>
            </a:pPr>
            <a:r>
              <a:rPr lang="zh-CN" altLang="en-US" sz="2400" b="1" dirty="0">
                <a:solidFill>
                  <a:schemeClr val="accent1"/>
                </a:solidFill>
                <a:latin typeface="+mn-ea"/>
                <a:cs typeface="+mn-ea"/>
                <a:sym typeface="+mn-ea"/>
              </a:rPr>
              <a:t>就业的必备条件</a:t>
            </a:r>
            <a:endParaRPr lang="zh-CN" altLang="en-US" sz="2400" b="1" dirty="0">
              <a:solidFill>
                <a:schemeClr val="accent1"/>
              </a:solidFill>
              <a:latin typeface="+mn-ea"/>
              <a:cs typeface="+mn-ea"/>
              <a:sym typeface="+mn-ea"/>
            </a:endParaRPr>
          </a:p>
        </p:txBody>
      </p:sp>
      <p:sp>
        <p:nvSpPr>
          <p:cNvPr id="10" name="矩形 4"/>
          <p:cNvSpPr/>
          <p:nvPr>
            <p:custDataLst>
              <p:tags r:id="rId7"/>
            </p:custDataLst>
          </p:nvPr>
        </p:nvSpPr>
        <p:spPr>
          <a:xfrm>
            <a:off x="7654290" y="4219575"/>
            <a:ext cx="2895600" cy="681355"/>
          </a:xfrm>
          <a:prstGeom prst="rect">
            <a:avLst/>
          </a:prstGeom>
          <a:noFill/>
        </p:spPr>
        <p:txBody>
          <a:bodyPr wrap="square" lIns="0" tIns="0" rIns="0" bIns="0" rtlCol="0" anchor="ctr" anchorCtr="0">
            <a:noAutofit/>
          </a:bodyPr>
          <a:p>
            <a:pPr>
              <a:spcBef>
                <a:spcPct val="0"/>
              </a:spcBef>
              <a:spcAft>
                <a:spcPct val="0"/>
              </a:spcAft>
            </a:pPr>
            <a:r>
              <a:rPr lang="zh-CN" altLang="en-US" sz="2400" b="1">
                <a:solidFill>
                  <a:schemeClr val="accent2"/>
                </a:solidFill>
                <a:latin typeface="+mn-ea"/>
                <a:cs typeface="+mn-ea"/>
                <a:sym typeface="+mn-ea"/>
              </a:rPr>
              <a:t>实现人生价值的基础</a:t>
            </a:r>
            <a:endParaRPr lang="zh-CN" altLang="en-US" sz="2400" b="1">
              <a:solidFill>
                <a:schemeClr val="accent2"/>
              </a:solidFill>
              <a:latin typeface="+mn-ea"/>
              <a:cs typeface="+mn-ea"/>
              <a:sym typeface="+mn-ea"/>
            </a:endParaRPr>
          </a:p>
        </p:txBody>
      </p:sp>
      <p:pic>
        <p:nvPicPr>
          <p:cNvPr id="11" name="图片 29" descr="/data/temp/310ebc74-81cf-11f0-841c-a2bf10e43f06.jpg@base@tag=imgScale&amp;m=1&amp;w=247&amp;h=247&amp;q=95310ebc74-81cf-11f0-841c-a2bf10e43f06"/>
          <p:cNvPicPr>
            <a:picLocks noChangeAspect="1"/>
          </p:cNvPicPr>
          <p:nvPr>
            <p:custDataLst>
              <p:tags r:id="rId8"/>
            </p:custDataLst>
          </p:nvPr>
        </p:nvPicPr>
        <p:blipFill>
          <a:blip r:embed="rId9"/>
          <a:srcRect l="33423"/>
          <a:stretch>
            <a:fillRect/>
          </a:stretch>
        </p:blipFill>
        <p:spPr>
          <a:xfrm>
            <a:off x="6676055" y="4160605"/>
            <a:ext cx="800549" cy="800549"/>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713740" y="161290"/>
            <a:ext cx="10968990" cy="1462405"/>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pPr indent="0">
              <a:lnSpc>
                <a:spcPct val="150000"/>
              </a:lnSpc>
            </a:pPr>
            <a:r>
              <a:rPr lang="zh-CN" altLang="en-US" sz="3600" dirty="0">
                <a:solidFill>
                  <a:schemeClr val="accent1">
                    <a:lumMod val="50000"/>
                  </a:schemeClr>
                </a:solidFill>
              </a:rPr>
              <a:t>二、专业与职业生涯发展的关联</a:t>
            </a:r>
            <a:endParaRPr lang="zh-CN" altLang="en-US" sz="3600" dirty="0">
              <a:solidFill>
                <a:schemeClr val="accent1">
                  <a:lumMod val="50000"/>
                </a:schemeClr>
              </a:solidFill>
            </a:endParaRPr>
          </a:p>
          <a:p>
            <a:pPr indent="0">
              <a:lnSpc>
                <a:spcPct val="150000"/>
              </a:lnSpc>
            </a:pPr>
            <a:r>
              <a:rPr lang="zh-CN" altLang="en-US" sz="2800" dirty="0">
                <a:solidFill>
                  <a:schemeClr val="accent1">
                    <a:lumMod val="50000"/>
                  </a:schemeClr>
                </a:solidFill>
              </a:rPr>
              <a:t>（一）专业包容职业</a:t>
            </a:r>
            <a:endParaRPr lang="zh-CN" altLang="en-US" sz="2800" dirty="0">
              <a:solidFill>
                <a:schemeClr val="accent1">
                  <a:lumMod val="50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1734398" y="231306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0" name="矩形 8"/>
          <p:cNvSpPr/>
          <p:nvPr>
            <p:custDataLst>
              <p:tags r:id="rId6"/>
            </p:custDataLst>
          </p:nvPr>
        </p:nvSpPr>
        <p:spPr>
          <a:xfrm>
            <a:off x="1677249" y="3558907"/>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963523" y="452408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个人的职业发展始终与所学专业领域保持一致，确保所选择的职业与学习的专业高度契合，有效实现学以致用。</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602104" y="231306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8" name="矩形 10"/>
          <p:cNvSpPr/>
          <p:nvPr>
            <p:custDataLst>
              <p:tags r:id="rId9"/>
            </p:custDataLst>
          </p:nvPr>
        </p:nvSpPr>
        <p:spPr>
          <a:xfrm>
            <a:off x="5544956" y="3550652"/>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31865" y="451583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通过将所学专业知识和技能应用于职业实践中，个人能够实现学以致用，提升工作效率和专业能力。</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470446" y="231306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36" name="矩形 12"/>
          <p:cNvSpPr/>
          <p:nvPr>
            <p:custDataLst>
              <p:tags r:id="rId12"/>
            </p:custDataLst>
          </p:nvPr>
        </p:nvSpPr>
        <p:spPr>
          <a:xfrm>
            <a:off x="9413297" y="3550652"/>
            <a:ext cx="1148785"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699572" y="451583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在专业领域内选择职业，意味着个人可以在其擅长和熟悉的领域内找到合适的工作，从而更好地发挥专业优势。</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963523" y="405864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专业与职业高度契合</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4831865" y="405864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学以致用的实现</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699572" y="405864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专业领域内的职业选择</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981408" y="2560707"/>
            <a:ext cx="542632" cy="539849"/>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7529" y="2586107"/>
            <a:ext cx="505642" cy="48897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40951" y="2560707"/>
            <a:ext cx="495323" cy="539847"/>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17" y="32575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（二）专业为核心，职业包容专业</a:t>
            </a:r>
            <a:endParaRPr lang="zh-CN" altLang="en-US" sz="2800">
              <a:solidFill>
                <a:schemeClr val="accent1">
                  <a:lumMod val="50000"/>
                </a:schemeClr>
              </a:solidFill>
            </a:endParaRPr>
          </a:p>
        </p:txBody>
      </p:sp>
      <p:sp>
        <p:nvSpPr>
          <p:cNvPr id="8" name="矩形 2"/>
          <p:cNvSpPr/>
          <p:nvPr>
            <p:custDataLst>
              <p:tags r:id="rId2"/>
            </p:custDataLst>
          </p:nvPr>
        </p:nvSpPr>
        <p:spPr>
          <a:xfrm>
            <a:off x="679450" y="2780665"/>
            <a:ext cx="336677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个人的职业发展应以所学专业为基础，确保在专业领域内有扎实的知识储备和技能，为职业发展打下坚实基础。</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679450" y="2204085"/>
            <a:ext cx="2880360" cy="37909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专业基础的职业发展</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679482" y="1356300"/>
            <a:ext cx="1325415" cy="991788"/>
          </a:xfrm>
          <a:prstGeom prst="rect">
            <a:avLst/>
          </a:prstGeom>
          <a:noFill/>
        </p:spPr>
        <p:txBody>
          <a:bodyPr wrap="none" lIns="0" tIns="0" rIns="0" bIns="0" rtlCol="0" anchor="ctr"/>
          <a:p>
            <a:pPr>
              <a:spcBef>
                <a:spcPct val="0"/>
              </a:spcBef>
              <a:spcAft>
                <a:spcPct val="0"/>
              </a:spcAft>
            </a:pPr>
            <a:r>
              <a:rPr lang="en-US" altLang="zh-CN" sz="4400" b="1" kern="0" dirty="0">
                <a:solidFill>
                  <a:schemeClr val="accent1"/>
                </a:solidFill>
                <a:latin typeface="+mn-ea"/>
                <a:cs typeface="+mn-ea"/>
              </a:rPr>
              <a:t>01</a:t>
            </a:r>
            <a:endParaRPr lang="en-US" altLang="zh-CN" sz="4400" b="1" kern="0" dirty="0">
              <a:solidFill>
                <a:schemeClr val="accent1"/>
              </a:solidFill>
              <a:latin typeface="+mn-ea"/>
              <a:cs typeface="+mn-ea"/>
            </a:endParaRPr>
          </a:p>
        </p:txBody>
      </p:sp>
      <p:pic>
        <p:nvPicPr>
          <p:cNvPr id="16" name="图片 29" descr="/data/temp/a8a1d86b-81cf-11f0-a062-faf29e621fcb.jpg@base@tag=imgScale&amp;m=1&amp;w=799&amp;h=422&amp;q=95a8a1d86b-81cf-11f0-a062-faf29e621fcb"/>
          <p:cNvPicPr>
            <a:picLocks noChangeAspect="1"/>
          </p:cNvPicPr>
          <p:nvPr>
            <p:custDataLst>
              <p:tags r:id="rId5"/>
            </p:custDataLst>
          </p:nvPr>
        </p:nvPicPr>
        <p:blipFill rotWithShape="1">
          <a:blip r:embed="rId6"/>
          <a:srcRect t="10423" b="10423"/>
          <a:stretch>
            <a:fillRect/>
          </a:stretch>
        </p:blipFill>
        <p:spPr>
          <a:xfrm>
            <a:off x="749332" y="4528572"/>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537710" y="2780665"/>
            <a:ext cx="3380105"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在保持专业基础的同时，个人应向相关领域进行拓展，突破专业限制，实现更广阔的职业发展空间。</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537710" y="2204085"/>
            <a:ext cx="2880360" cy="37909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突破专业限制的拓展</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537709" y="1356300"/>
            <a:ext cx="1325415" cy="991788"/>
          </a:xfrm>
          <a:prstGeom prst="rect">
            <a:avLst/>
          </a:prstGeom>
          <a:noFill/>
        </p:spPr>
        <p:txBody>
          <a:bodyPr wrap="none" lIns="0" tIns="0" rIns="0" bIns="0" rtlCol="0" anchor="ctr"/>
          <a:p>
            <a:pPr>
              <a:spcBef>
                <a:spcPct val="0"/>
              </a:spcBef>
              <a:spcAft>
                <a:spcPct val="0"/>
              </a:spcAft>
            </a:pPr>
            <a:r>
              <a:rPr lang="en-US" altLang="zh-CN" sz="4400" b="1" kern="0">
                <a:solidFill>
                  <a:schemeClr val="accent2"/>
                </a:solidFill>
                <a:latin typeface="+mn-ea"/>
                <a:cs typeface="+mn-ea"/>
              </a:rPr>
              <a:t>02</a:t>
            </a:r>
            <a:endParaRPr lang="en-US" altLang="zh-CN" sz="4400" b="1" kern="0">
              <a:solidFill>
                <a:schemeClr val="accent2"/>
              </a:solidFill>
              <a:latin typeface="+mn-ea"/>
              <a:cs typeface="+mn-ea"/>
            </a:endParaRPr>
          </a:p>
        </p:txBody>
      </p:sp>
      <p:pic>
        <p:nvPicPr>
          <p:cNvPr id="21" name="图片 30" descr="/data/temp/a8a1d973-81cf-11f0-a062-faf29e621fcb.jpg@base@tag=imgScale&amp;m=1&amp;w=799&amp;h=422&amp;q=95a8a1d973-81cf-11f0-a062-faf29e621fcb"/>
          <p:cNvPicPr>
            <a:picLocks noChangeAspect="1"/>
          </p:cNvPicPr>
          <p:nvPr>
            <p:custDataLst>
              <p:tags r:id="rId10"/>
            </p:custDataLst>
          </p:nvPr>
        </p:nvPicPr>
        <p:blipFill rotWithShape="1">
          <a:blip r:embed="rId11"/>
          <a:srcRect t="11173" b="11173"/>
          <a:stretch>
            <a:fillRect/>
          </a:stretch>
        </p:blipFill>
        <p:spPr>
          <a:xfrm>
            <a:off x="4607559" y="4528572"/>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395970" y="2780665"/>
            <a:ext cx="3266440" cy="876300"/>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除了专业课程外，个人应通过选修课程和自主学习来不断提升自身的职业技能，以适应职业发展的需要。</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395970" y="2204085"/>
            <a:ext cx="2880360" cy="37909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选修课程与自主学习</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395936" y="1356300"/>
            <a:ext cx="1325415" cy="991788"/>
          </a:xfrm>
          <a:prstGeom prst="rect">
            <a:avLst/>
          </a:prstGeom>
          <a:noFill/>
        </p:spPr>
        <p:txBody>
          <a:bodyPr wrap="none" lIns="0" tIns="0" rIns="0" bIns="0" rtlCol="0" anchor="ctr"/>
          <a:p>
            <a:pPr>
              <a:spcBef>
                <a:spcPct val="0"/>
              </a:spcBef>
              <a:spcAft>
                <a:spcPct val="0"/>
              </a:spcAft>
            </a:pPr>
            <a:r>
              <a:rPr lang="en-US" altLang="zh-CN" sz="4400" b="1" kern="0">
                <a:solidFill>
                  <a:schemeClr val="accent3"/>
                </a:solidFill>
                <a:latin typeface="+mn-ea"/>
                <a:cs typeface="+mn-ea"/>
              </a:rPr>
              <a:t>03</a:t>
            </a:r>
            <a:endParaRPr lang="en-US" altLang="zh-CN" sz="4400" b="1" kern="0">
              <a:solidFill>
                <a:schemeClr val="accent3"/>
              </a:solidFill>
              <a:latin typeface="+mn-ea"/>
              <a:cs typeface="+mn-ea"/>
            </a:endParaRPr>
          </a:p>
        </p:txBody>
      </p:sp>
      <p:pic>
        <p:nvPicPr>
          <p:cNvPr id="26" name="图片 31" descr="/data/temp/a8a1d913-81cf-11f0-a062-faf29e621fcb.jpg@base@tag=imgScale&amp;m=1&amp;w=799&amp;h=422&amp;q=95a8a1d913-81cf-11f0-a062-faf29e621fcb"/>
          <p:cNvPicPr>
            <a:picLocks noChangeAspect="1"/>
          </p:cNvPicPr>
          <p:nvPr>
            <p:custDataLst>
              <p:tags r:id="rId15"/>
            </p:custDataLst>
          </p:nvPr>
        </p:nvPicPr>
        <p:blipFill rotWithShape="1">
          <a:blip r:embed="rId16"/>
          <a:srcRect t="10485" b="10485"/>
          <a:stretch>
            <a:fillRect/>
          </a:stretch>
        </p:blipFill>
        <p:spPr>
          <a:xfrm>
            <a:off x="8465786" y="4528572"/>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544195" y="197542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392260" y="197542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248582" y="197542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（三）专业与职业交叉</a:t>
            </a:r>
            <a:endParaRPr lang="zh-CN" altLang="en-US" sz="2800">
              <a:solidFill>
                <a:schemeClr val="accent1">
                  <a:lumMod val="50000"/>
                </a:schemeClr>
              </a:solidFill>
            </a:endParaRPr>
          </a:p>
        </p:txBody>
      </p:sp>
      <p:pic>
        <p:nvPicPr>
          <p:cNvPr id="129" name="图片 128" descr="/data/temp/a7079592-81cf-11f0-90cd-d294207cb51f.jpg@base@tag=imgScale&amp;m=1&amp;w=1537&amp;h=1903&amp;q=95a7079592-81cf-11f0-90cd-d294207cb51f"/>
          <p:cNvPicPr>
            <a:picLocks noChangeAspect="1"/>
          </p:cNvPicPr>
          <p:nvPr>
            <p:custDataLst>
              <p:tags r:id="rId2"/>
            </p:custDataLst>
          </p:nvPr>
        </p:nvPicPr>
        <p:blipFill rotWithShape="1">
          <a:blip r:embed="rId3"/>
          <a:srcRect l="11548" r="772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35000" y="2129155"/>
            <a:ext cx="546036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在所学专业的基础上，个人应有侧重地向某一方向深入拓展，使专业在职业发展中继续发挥重要作用。</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基于专业的深入拓展</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5000" y="3749040"/>
            <a:ext cx="546100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个人应在职业生涯规划的引导下，扎实掌握本专业知识，并通过辅修或自主学习其他相关课程，拓宽专业视野和能力。</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职业生涯规划的引导</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5000" y="5368290"/>
            <a:ext cx="553656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为了进一步提升专业能力，个人应考虑辅修或自主学习与职业发展相关的其他课程，以适应不断变化的工作需求。</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辅修或自主学习相关课程</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24447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（四）专业与职业分离</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当个人计划从事的职业与所学专业基本无关时，需要考虑如何将专业优势转化为职业发展的助力。</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职业与所学专业不一致</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即使职业与所学专业不一致，专业学习中获得的某些技能和知识在职业发展中仍可能发挥作用，为个人提供竞争优势。</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专业在职业发展中的作用</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若专业方向无法调整以适应职业发展，个人应考虑辅修其他专业或通过其他途径补充和拓展相关知识与技能。</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调整专业方向或辅修其他专业</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职业环境</a:t>
            </a:r>
            <a:endParaRPr lang="zh-CN" altLang="en-US" sz="4400">
              <a:solidFill>
                <a:schemeClr val="accent1">
                  <a:lumMod val="50000"/>
                </a:schemeClr>
              </a:solidFill>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pPr indent="0">
              <a:lnSpc>
                <a:spcPct val="150000"/>
              </a:lnSpc>
            </a:pPr>
            <a:r>
              <a:rPr lang="zh-CN" altLang="en-US" sz="3600">
                <a:solidFill>
                  <a:schemeClr val="accent1">
                    <a:lumMod val="50000"/>
                  </a:schemeClr>
                </a:solidFill>
              </a:rPr>
              <a:t>一、探索宏观环境</a:t>
            </a:r>
            <a:br>
              <a:rPr lang="zh-CN" altLang="en-US" sz="2800">
                <a:solidFill>
                  <a:schemeClr val="accent1">
                    <a:lumMod val="50000"/>
                  </a:schemeClr>
                </a:solidFill>
              </a:rPr>
            </a:br>
            <a:r>
              <a:rPr lang="en-US" altLang="en-US" sz="2800">
                <a:solidFill>
                  <a:schemeClr val="accent1">
                    <a:lumMod val="50000"/>
                  </a:schemeClr>
                </a:solidFill>
              </a:rPr>
              <a:t>（一）政法环境</a:t>
            </a:r>
            <a:endParaRPr lang="en-US" altLang="en-US" sz="2800">
              <a:solidFill>
                <a:schemeClr val="accent1">
                  <a:lumMod val="50000"/>
                </a:schemeClr>
              </a:solidFill>
            </a:endParaRPr>
          </a:p>
        </p:txBody>
      </p:sp>
      <p:sp>
        <p:nvSpPr>
          <p:cNvPr id="9" name="矩形 8"/>
          <p:cNvSpPr/>
          <p:nvPr>
            <p:custDataLst>
              <p:tags r:id="rId2"/>
            </p:custDataLst>
          </p:nvPr>
        </p:nvSpPr>
        <p:spPr>
          <a:xfrm>
            <a:off x="8351353" y="3193869"/>
            <a:ext cx="3185253" cy="313492"/>
          </a:xfrm>
          <a:prstGeom prst="rect">
            <a:avLst/>
          </a:prstGeom>
          <a:noFill/>
        </p:spPr>
        <p:txBody>
          <a:bodyPr wrap="square" lIns="0" tIns="0" rIns="0" bIns="0" rtlCol="0" anchor="b">
            <a:noAutofit/>
          </a:bodyPr>
          <a:p>
            <a:pPr algn="just">
              <a:spcBef>
                <a:spcPct val="0"/>
              </a:spcBef>
              <a:spcAft>
                <a:spcPct val="0"/>
              </a:spcAft>
            </a:pPr>
            <a:r>
              <a:rPr lang="en-US" altLang="en-US" sz="2000" b="1">
                <a:solidFill>
                  <a:schemeClr val="accent5"/>
                </a:solidFill>
                <a:latin typeface="+mn-ea"/>
                <a:cs typeface="+mn-ea"/>
                <a:sym typeface="+mn-ea"/>
              </a:rPr>
              <a:t>3. </a:t>
            </a:r>
            <a:r>
              <a:rPr lang="zh-CN" altLang="en-US" sz="2000" b="1">
                <a:solidFill>
                  <a:schemeClr val="accent5"/>
                </a:solidFill>
                <a:latin typeface="+mn-ea"/>
                <a:cs typeface="+mn-ea"/>
                <a:sym typeface="+mn-ea"/>
              </a:rPr>
              <a:t>促进就业的相关服务</a:t>
            </a:r>
            <a:endParaRPr lang="zh-CN" altLang="en-US" sz="2000" b="1">
              <a:solidFill>
                <a:schemeClr val="accent5"/>
              </a:solidFill>
              <a:latin typeface="+mn-ea"/>
              <a:cs typeface="+mn-ea"/>
              <a:sym typeface="+mn-ea"/>
            </a:endParaRPr>
          </a:p>
        </p:txBody>
      </p:sp>
      <p:sp>
        <p:nvSpPr>
          <p:cNvPr id="10" name="矩形 9"/>
          <p:cNvSpPr/>
          <p:nvPr>
            <p:custDataLst>
              <p:tags r:id="rId3"/>
            </p:custDataLst>
          </p:nvPr>
        </p:nvSpPr>
        <p:spPr>
          <a:xfrm>
            <a:off x="8351653" y="3533909"/>
            <a:ext cx="3419977" cy="920616"/>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uFillTx/>
                <a:latin typeface="+mn-ea"/>
                <a:cs typeface="+mn-ea"/>
                <a:sym typeface="+mn-ea"/>
              </a:rPr>
              <a:t>人力资源和社会保障部门构建了全面覆盖城乡的公共就业人才服务体系，提供职位信息、政策咨询、就业指导、职业培训、就业见习、创业培训和创业服务、一对一重点帮扶等服务。</a:t>
            </a:r>
            <a:endParaRPr lang="zh-CN" altLang="en-US" sz="1600">
              <a:ln>
                <a:noFill/>
                <a:prstDash val="sysDot"/>
              </a:ln>
              <a:solidFill>
                <a:schemeClr val="tx1">
                  <a:lumMod val="85000"/>
                  <a:lumOff val="15000"/>
                </a:schemeClr>
              </a:solidFill>
              <a:uFillTx/>
              <a:latin typeface="+mn-ea"/>
              <a:cs typeface="+mn-ea"/>
              <a:sym typeface="+mn-ea"/>
            </a:endParaRPr>
          </a:p>
        </p:txBody>
      </p:sp>
      <p:sp>
        <p:nvSpPr>
          <p:cNvPr id="11" name="矩形 10"/>
          <p:cNvSpPr/>
          <p:nvPr>
            <p:custDataLst>
              <p:tags r:id="rId4"/>
            </p:custDataLst>
          </p:nvPr>
        </p:nvSpPr>
        <p:spPr>
          <a:xfrm>
            <a:off x="8135620" y="3242310"/>
            <a:ext cx="76835" cy="1119505"/>
          </a:xfrm>
          <a:prstGeom prst="rect">
            <a:avLst/>
          </a:prstGeom>
          <a:solidFill>
            <a:schemeClr val="accent5">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800">
              <a:solidFill>
                <a:schemeClr val="lt1"/>
              </a:solidFill>
              <a:latin typeface="+mn-ea"/>
            </a:endParaRPr>
          </a:p>
        </p:txBody>
      </p:sp>
      <p:sp>
        <p:nvSpPr>
          <p:cNvPr id="14" name="矩形 13"/>
          <p:cNvSpPr/>
          <p:nvPr>
            <p:custDataLst>
              <p:tags r:id="rId5"/>
            </p:custDataLst>
          </p:nvPr>
        </p:nvSpPr>
        <p:spPr>
          <a:xfrm>
            <a:off x="4520744" y="3193695"/>
            <a:ext cx="3419977" cy="313455"/>
          </a:xfrm>
          <a:prstGeom prst="rect">
            <a:avLst/>
          </a:prstGeom>
          <a:noFill/>
        </p:spPr>
        <p:txBody>
          <a:bodyPr wrap="square" lIns="0" tIns="0" rIns="0" bIns="0" rtlCol="0" anchor="b">
            <a:noAutofit/>
          </a:bodyPr>
          <a:p>
            <a:pPr algn="just">
              <a:spcBef>
                <a:spcPct val="0"/>
              </a:spcBef>
              <a:spcAft>
                <a:spcPct val="0"/>
              </a:spcAft>
            </a:pPr>
            <a:r>
              <a:rPr lang="en-US" altLang="en-US" sz="2000" b="1">
                <a:solidFill>
                  <a:schemeClr val="accent4"/>
                </a:solidFill>
                <a:latin typeface="+mn-ea"/>
                <a:cs typeface="+mn-ea"/>
                <a:sym typeface="+mn-ea"/>
              </a:rPr>
              <a:t>2. </a:t>
            </a:r>
            <a:r>
              <a:rPr lang="zh-CN" altLang="en-US" sz="2000" b="1">
                <a:solidFill>
                  <a:schemeClr val="accent4"/>
                </a:solidFill>
                <a:latin typeface="+mn-ea"/>
                <a:cs typeface="+mn-ea"/>
                <a:sym typeface="+mn-ea"/>
              </a:rPr>
              <a:t>就业扶持政策</a:t>
            </a:r>
            <a:endParaRPr lang="zh-CN" altLang="en-US" sz="2000" b="1">
              <a:solidFill>
                <a:schemeClr val="accent4"/>
              </a:solidFill>
              <a:latin typeface="+mn-ea"/>
              <a:cs typeface="+mn-ea"/>
              <a:sym typeface="+mn-ea"/>
            </a:endParaRPr>
          </a:p>
        </p:txBody>
      </p:sp>
      <p:sp>
        <p:nvSpPr>
          <p:cNvPr id="15" name="矩形 14"/>
          <p:cNvSpPr/>
          <p:nvPr>
            <p:custDataLst>
              <p:tags r:id="rId6"/>
            </p:custDataLst>
          </p:nvPr>
        </p:nvSpPr>
        <p:spPr>
          <a:xfrm>
            <a:off x="4520744" y="3533909"/>
            <a:ext cx="3419977" cy="920616"/>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uFillTx/>
                <a:latin typeface="+mn-ea"/>
                <a:cs typeface="+mn-ea"/>
                <a:sym typeface="+mn-ea"/>
              </a:rPr>
              <a:t>国家围绕稳定就业形势、提升就业质量，推出了一系列就业扶持政策，包括加大对企业稳岗扩岗的支持、强化对重点群体的就业帮扶、优化创业环境、加强职业技能培训和就业服务、完善就业兜底保障机制。</a:t>
            </a:r>
            <a:endParaRPr lang="zh-CN" altLang="en-US" sz="1600">
              <a:ln>
                <a:noFill/>
                <a:prstDash val="sysDot"/>
              </a:ln>
              <a:solidFill>
                <a:schemeClr val="tx1">
                  <a:lumMod val="85000"/>
                  <a:lumOff val="15000"/>
                </a:schemeClr>
              </a:solidFill>
              <a:uFillTx/>
              <a:latin typeface="+mn-ea"/>
              <a:cs typeface="+mn-ea"/>
              <a:sym typeface="+mn-ea"/>
            </a:endParaRPr>
          </a:p>
        </p:txBody>
      </p:sp>
      <p:sp>
        <p:nvSpPr>
          <p:cNvPr id="16" name="矩形 15"/>
          <p:cNvSpPr/>
          <p:nvPr>
            <p:custDataLst>
              <p:tags r:id="rId7"/>
            </p:custDataLst>
          </p:nvPr>
        </p:nvSpPr>
        <p:spPr>
          <a:xfrm>
            <a:off x="4356371" y="3242115"/>
            <a:ext cx="76453" cy="1119392"/>
          </a:xfrm>
          <a:prstGeom prst="rect">
            <a:avLst/>
          </a:prstGeom>
          <a:solidFill>
            <a:schemeClr val="accent4">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solidFill>
                <a:schemeClr val="lt1"/>
              </a:solidFill>
              <a:latin typeface="+mn-ea"/>
            </a:endParaRPr>
          </a:p>
        </p:txBody>
      </p:sp>
      <p:sp>
        <p:nvSpPr>
          <p:cNvPr id="21" name="矩形 20"/>
          <p:cNvSpPr/>
          <p:nvPr>
            <p:custDataLst>
              <p:tags r:id="rId8"/>
            </p:custDataLst>
          </p:nvPr>
        </p:nvSpPr>
        <p:spPr>
          <a:xfrm>
            <a:off x="689835" y="3193695"/>
            <a:ext cx="3419977" cy="313455"/>
          </a:xfrm>
          <a:prstGeom prst="rect">
            <a:avLst/>
          </a:prstGeom>
          <a:noFill/>
        </p:spPr>
        <p:txBody>
          <a:bodyPr wrap="square" lIns="0" tIns="0" rIns="0" bIns="0" rtlCol="0" anchor="b">
            <a:noAutofit/>
          </a:bodyPr>
          <a:p>
            <a:pPr algn="just">
              <a:spcBef>
                <a:spcPct val="0"/>
              </a:spcBef>
              <a:spcAft>
                <a:spcPct val="0"/>
              </a:spcAft>
            </a:pPr>
            <a:r>
              <a:rPr lang="en-US" altLang="en-US" sz="2000" b="1">
                <a:solidFill>
                  <a:schemeClr val="accent5"/>
                </a:solidFill>
                <a:latin typeface="+mn-ea"/>
                <a:cs typeface="+mn-ea"/>
                <a:sym typeface="+mn-ea"/>
              </a:rPr>
              <a:t>1. </a:t>
            </a:r>
            <a:r>
              <a:rPr lang="zh-CN" altLang="en-US" sz="2000" b="1">
                <a:solidFill>
                  <a:schemeClr val="accent5"/>
                </a:solidFill>
                <a:latin typeface="+mn-ea"/>
                <a:cs typeface="+mn-ea"/>
                <a:sym typeface="+mn-ea"/>
              </a:rPr>
              <a:t>我国大学生就业政策的变迁</a:t>
            </a:r>
            <a:endParaRPr lang="zh-CN" altLang="en-US" sz="2000" b="1">
              <a:solidFill>
                <a:schemeClr val="accent5"/>
              </a:solidFill>
              <a:latin typeface="+mn-ea"/>
              <a:cs typeface="+mn-ea"/>
              <a:sym typeface="+mn-ea"/>
            </a:endParaRPr>
          </a:p>
        </p:txBody>
      </p:sp>
      <p:sp>
        <p:nvSpPr>
          <p:cNvPr id="22" name="矩形 21"/>
          <p:cNvSpPr/>
          <p:nvPr>
            <p:custDataLst>
              <p:tags r:id="rId9"/>
            </p:custDataLst>
          </p:nvPr>
        </p:nvSpPr>
        <p:spPr>
          <a:xfrm>
            <a:off x="689835" y="3533909"/>
            <a:ext cx="3419977" cy="920616"/>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uFillTx/>
                <a:latin typeface="+mn-ea"/>
                <a:cs typeface="+mn-ea"/>
                <a:sym typeface="+mn-ea"/>
              </a:rPr>
              <a:t>我国大学生就业政策从改革开放初期的国家调配为主，逐渐转向市场导向，大学生开始拥有更多的就业自主权，促进了人才流动和优化配置，提高了就业满意度和职业发展空间。</a:t>
            </a:r>
            <a:endParaRPr lang="zh-CN" altLang="en-US" sz="1600">
              <a:ln>
                <a:noFill/>
                <a:prstDash val="sysDot"/>
              </a:ln>
              <a:solidFill>
                <a:schemeClr val="tx1">
                  <a:lumMod val="85000"/>
                  <a:lumOff val="15000"/>
                </a:schemeClr>
              </a:solidFill>
              <a:uFillTx/>
              <a:latin typeface="+mn-ea"/>
              <a:cs typeface="+mn-ea"/>
              <a:sym typeface="+mn-ea"/>
            </a:endParaRPr>
          </a:p>
        </p:txBody>
      </p:sp>
      <p:sp>
        <p:nvSpPr>
          <p:cNvPr id="23" name="矩形 22"/>
          <p:cNvSpPr/>
          <p:nvPr>
            <p:custDataLst>
              <p:tags r:id="rId10"/>
            </p:custDataLst>
          </p:nvPr>
        </p:nvSpPr>
        <p:spPr>
          <a:xfrm>
            <a:off x="525463" y="3242115"/>
            <a:ext cx="76453" cy="1119392"/>
          </a:xfrm>
          <a:prstGeom prst="rect">
            <a:avLst/>
          </a:prstGeom>
          <a:solidFill>
            <a:schemeClr val="accent5">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solidFill>
                <a:schemeClr val="lt1"/>
              </a:solidFill>
              <a:latin typeface="+mn-ea"/>
            </a:endParaRPr>
          </a:p>
        </p:txBody>
      </p:sp>
      <p:sp>
        <p:nvSpPr>
          <p:cNvPr id="3" name="文本框 2"/>
          <p:cNvSpPr txBox="1"/>
          <p:nvPr/>
        </p:nvSpPr>
        <p:spPr>
          <a:xfrm>
            <a:off x="525780" y="1507490"/>
            <a:ext cx="11245850" cy="1337945"/>
          </a:xfrm>
          <a:prstGeom prst="rect">
            <a:avLst/>
          </a:prstGeom>
          <a:noFill/>
        </p:spPr>
        <p:txBody>
          <a:bodyPr wrap="square" rtlCol="0">
            <a:spAutoFit/>
          </a:bodyPr>
          <a:p>
            <a:pPr indent="0" fontAlgn="auto">
              <a:lnSpc>
                <a:spcPct val="150000"/>
              </a:lnSpc>
            </a:pPr>
            <a:r>
              <a:rPr lang="zh-CN" altLang="en-US"/>
              <a:t>政法环境，即政治法律环境，作为国家治理的核心框架，包括了社会政治制度、政府方针政策以及法律法规体系的全面构建。在这一环境中，政治体制的稳定性、经济管理体制的完善性以及人才流动政策的明确性，都为职业选择和职业发展提供了关键的指导。</a:t>
            </a:r>
            <a:endParaRPr lang="zh-CN" altLang="en-US"/>
          </a:p>
        </p:txBody>
      </p:sp>
    </p:spTree>
    <p:custDataLst>
      <p:tags r:id="rId1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69882" y="137799"/>
            <a:ext cx="10852237" cy="441964"/>
          </a:xfrm>
        </p:spPr>
        <p:txBody>
          <a:bodyPr/>
          <a:p>
            <a:r>
              <a:rPr lang="en-US" altLang="en-US" sz="2800">
                <a:solidFill>
                  <a:schemeClr val="accent1">
                    <a:lumMod val="50000"/>
                  </a:schemeClr>
                </a:solidFill>
              </a:rPr>
              <a:t>（二）经济环境</a:t>
            </a:r>
            <a:endParaRPr lang="en-US" altLang="en-US" sz="2800">
              <a:solidFill>
                <a:schemeClr val="accent1">
                  <a:lumMod val="50000"/>
                </a:schemeClr>
              </a:solidFill>
            </a:endParaRPr>
          </a:p>
        </p:txBody>
      </p:sp>
      <p:sp>
        <p:nvSpPr>
          <p:cNvPr id="354" name="任意多边形: 形状 36"/>
          <p:cNvSpPr/>
          <p:nvPr>
            <p:custDataLst>
              <p:tags r:id="rId2"/>
            </p:custDataLst>
          </p:nvPr>
        </p:nvSpPr>
        <p:spPr>
          <a:xfrm flipH="1" flipV="1">
            <a:off x="5041900" y="3980815"/>
            <a:ext cx="6323330" cy="2347595"/>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 name="connsiteX0-33" fmla="*/ 0 w 5713901"/>
              <a:gd name="connsiteY0-34" fmla="*/ 1886721 h 1888309"/>
              <a:gd name="connsiteX1-35" fmla="*/ 2003688 w 5713901"/>
              <a:gd name="connsiteY1-36" fmla="*/ 1888309 h 1888309"/>
              <a:gd name="connsiteX2-37" fmla="*/ 3079394 w 5713901"/>
              <a:gd name="connsiteY2-38" fmla="*/ 0 h 1888309"/>
              <a:gd name="connsiteX3-39" fmla="*/ 5713901 w 5713901"/>
              <a:gd name="connsiteY3-40" fmla="*/ 0 h 1888309"/>
              <a:gd name="connsiteX0-41" fmla="*/ 0 w 5917101"/>
              <a:gd name="connsiteY0-42" fmla="*/ 1880371 h 1888309"/>
              <a:gd name="connsiteX1-43" fmla="*/ 2206888 w 5917101"/>
              <a:gd name="connsiteY1-44" fmla="*/ 1888309 h 1888309"/>
              <a:gd name="connsiteX2-45" fmla="*/ 3282594 w 5917101"/>
              <a:gd name="connsiteY2-46" fmla="*/ 0 h 1888309"/>
              <a:gd name="connsiteX3-47" fmla="*/ 5917101 w 5917101"/>
              <a:gd name="connsiteY3-48" fmla="*/ 0 h 1888309"/>
            </a:gdLst>
            <a:ahLst/>
            <a:cxnLst>
              <a:cxn ang="0">
                <a:pos x="connsiteX0-1" y="connsiteY0-2"/>
              </a:cxn>
              <a:cxn ang="0">
                <a:pos x="connsiteX1-3" y="connsiteY1-4"/>
              </a:cxn>
              <a:cxn ang="0">
                <a:pos x="connsiteX2-5" y="connsiteY2-6"/>
              </a:cxn>
              <a:cxn ang="0">
                <a:pos x="connsiteX3-7" y="connsiteY3-8"/>
              </a:cxn>
            </a:cxnLst>
            <a:rect l="l" t="t" r="r" b="b"/>
            <a:pathLst>
              <a:path w="5917101" h="1888309">
                <a:moveTo>
                  <a:pt x="0" y="1880371"/>
                </a:moveTo>
                <a:lnTo>
                  <a:pt x="2206888" y="1888309"/>
                </a:lnTo>
                <a:lnTo>
                  <a:pt x="3282594" y="0"/>
                </a:lnTo>
                <a:lnTo>
                  <a:pt x="5917101" y="0"/>
                </a:lnTo>
              </a:path>
            </a:pathLst>
          </a:custGeom>
          <a:ln w="25400">
            <a:gradFill flip="none" rotWithShape="1">
              <a:gsLst>
                <a:gs pos="0">
                  <a:schemeClr val="accent2">
                    <a:alpha val="0"/>
                  </a:schemeClr>
                </a:gs>
                <a:gs pos="46800">
                  <a:schemeClr val="accent2">
                    <a:alpha val="100000"/>
                  </a:schemeClr>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355" name="任意多边形: 形状 37"/>
          <p:cNvSpPr/>
          <p:nvPr>
            <p:custDataLst>
              <p:tags r:id="rId3"/>
            </p:custDataLst>
          </p:nvPr>
        </p:nvSpPr>
        <p:spPr>
          <a:xfrm flipH="1" flipV="1">
            <a:off x="2724330" y="3907510"/>
            <a:ext cx="8787763" cy="1670143"/>
          </a:xfrm>
          <a:custGeom>
            <a:avLst/>
            <a:gdLst>
              <a:gd name="connsiteX0" fmla="*/ 0 w 7638210"/>
              <a:gd name="connsiteY0" fmla="*/ 1425988 h 1425987"/>
              <a:gd name="connsiteX1" fmla="*/ 4674824 w 7638210"/>
              <a:gd name="connsiteY1" fmla="*/ 1425988 h 1425987"/>
              <a:gd name="connsiteX2" fmla="*/ 5507569 w 7638210"/>
              <a:gd name="connsiteY2" fmla="*/ 0 h 1425987"/>
              <a:gd name="connsiteX3" fmla="*/ 7638211 w 7638210"/>
              <a:gd name="connsiteY3" fmla="*/ 0 h 1425987"/>
              <a:gd name="connsiteX0-1" fmla="*/ 0 w 7841411"/>
              <a:gd name="connsiteY0-2" fmla="*/ 1432338 h 1432338"/>
              <a:gd name="connsiteX1-3" fmla="*/ 4878024 w 7841411"/>
              <a:gd name="connsiteY1-4" fmla="*/ 1425988 h 1432338"/>
              <a:gd name="connsiteX2-5" fmla="*/ 5710769 w 7841411"/>
              <a:gd name="connsiteY2-6" fmla="*/ 0 h 1432338"/>
              <a:gd name="connsiteX3-7" fmla="*/ 7841411 w 7841411"/>
              <a:gd name="connsiteY3-8" fmla="*/ 0 h 1432338"/>
              <a:gd name="connsiteX0-9" fmla="*/ 0 w 8222411"/>
              <a:gd name="connsiteY0-10" fmla="*/ 1432338 h 1432338"/>
              <a:gd name="connsiteX1-11" fmla="*/ 5259024 w 8222411"/>
              <a:gd name="connsiteY1-12" fmla="*/ 1425988 h 1432338"/>
              <a:gd name="connsiteX2-13" fmla="*/ 6091769 w 8222411"/>
              <a:gd name="connsiteY2-14" fmla="*/ 0 h 1432338"/>
              <a:gd name="connsiteX3-15" fmla="*/ 8222411 w 8222411"/>
              <a:gd name="connsiteY3-16" fmla="*/ 0 h 1432338"/>
            </a:gdLst>
            <a:ahLst/>
            <a:cxnLst>
              <a:cxn ang="0">
                <a:pos x="connsiteX0-1" y="connsiteY0-2"/>
              </a:cxn>
              <a:cxn ang="0">
                <a:pos x="connsiteX1-3" y="connsiteY1-4"/>
              </a:cxn>
              <a:cxn ang="0">
                <a:pos x="connsiteX2-5" y="connsiteY2-6"/>
              </a:cxn>
              <a:cxn ang="0">
                <a:pos x="connsiteX3-7" y="connsiteY3-8"/>
              </a:cxn>
            </a:cxnLst>
            <a:rect l="l" t="t" r="r" b="b"/>
            <a:pathLst>
              <a:path w="8222411" h="1432338">
                <a:moveTo>
                  <a:pt x="0" y="1432338"/>
                </a:moveTo>
                <a:lnTo>
                  <a:pt x="5259024" y="1425988"/>
                </a:lnTo>
                <a:lnTo>
                  <a:pt x="6091769" y="0"/>
                </a:lnTo>
                <a:lnTo>
                  <a:pt x="8222411" y="0"/>
                </a:lnTo>
              </a:path>
            </a:pathLst>
          </a:custGeom>
          <a:ln w="25400">
            <a:gradFill flip="none" rotWithShape="1">
              <a:gsLst>
                <a:gs pos="0">
                  <a:schemeClr val="accent2">
                    <a:alpha val="0"/>
                  </a:schemeClr>
                </a:gs>
                <a:gs pos="46800">
                  <a:schemeClr val="accent2">
                    <a:alpha val="100000"/>
                  </a:schemeClr>
                </a:gs>
                <a:gs pos="100000">
                  <a:schemeClr val="accent2">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356" name="任意多边形: 形状 32"/>
          <p:cNvSpPr/>
          <p:nvPr>
            <p:custDataLst>
              <p:tags r:id="rId4"/>
            </p:custDataLst>
          </p:nvPr>
        </p:nvSpPr>
        <p:spPr>
          <a:xfrm flipH="1">
            <a:off x="3905170" y="1631337"/>
            <a:ext cx="6343966" cy="2018288"/>
          </a:xfrm>
          <a:custGeom>
            <a:avLst/>
            <a:gdLst>
              <a:gd name="connsiteX0" fmla="*/ 0 w 5907575"/>
              <a:gd name="connsiteY0" fmla="*/ 1888309 h 1888308"/>
              <a:gd name="connsiteX1" fmla="*/ 2197363 w 5907575"/>
              <a:gd name="connsiteY1" fmla="*/ 1888309 h 1888308"/>
              <a:gd name="connsiteX2" fmla="*/ 3273069 w 5907575"/>
              <a:gd name="connsiteY2" fmla="*/ 0 h 1888308"/>
              <a:gd name="connsiteX3" fmla="*/ 5907576 w 5907575"/>
              <a:gd name="connsiteY3" fmla="*/ 0 h 1888308"/>
              <a:gd name="connsiteX0-1" fmla="*/ 0 w 4942376"/>
              <a:gd name="connsiteY0-2" fmla="*/ 1907359 h 1907359"/>
              <a:gd name="connsiteX1-3" fmla="*/ 1232163 w 4942376"/>
              <a:gd name="connsiteY1-4" fmla="*/ 1888309 h 1907359"/>
              <a:gd name="connsiteX2-5" fmla="*/ 2307869 w 4942376"/>
              <a:gd name="connsiteY2-6" fmla="*/ 0 h 1907359"/>
              <a:gd name="connsiteX3-7" fmla="*/ 4942376 w 4942376"/>
              <a:gd name="connsiteY3-8" fmla="*/ 0 h 1907359"/>
              <a:gd name="connsiteX0-9" fmla="*/ 0 w 4936026"/>
              <a:gd name="connsiteY0-10" fmla="*/ 1881959 h 1888309"/>
              <a:gd name="connsiteX1-11" fmla="*/ 1225813 w 4936026"/>
              <a:gd name="connsiteY1-12" fmla="*/ 1888309 h 1888309"/>
              <a:gd name="connsiteX2-13" fmla="*/ 2301519 w 4936026"/>
              <a:gd name="connsiteY2-14" fmla="*/ 0 h 1888309"/>
              <a:gd name="connsiteX3-15" fmla="*/ 4936026 w 4936026"/>
              <a:gd name="connsiteY3-16" fmla="*/ 0 h 1888309"/>
              <a:gd name="connsiteX0-17" fmla="*/ 0 w 4936026"/>
              <a:gd name="connsiteY0-18" fmla="*/ 1896246 h 1896246"/>
              <a:gd name="connsiteX1-19" fmla="*/ 1225813 w 4936026"/>
              <a:gd name="connsiteY1-20" fmla="*/ 1888309 h 1896246"/>
              <a:gd name="connsiteX2-21" fmla="*/ 2301519 w 4936026"/>
              <a:gd name="connsiteY2-22" fmla="*/ 0 h 1896246"/>
              <a:gd name="connsiteX3-23" fmla="*/ 4936026 w 4936026"/>
              <a:gd name="connsiteY3-24" fmla="*/ 0 h 1896246"/>
              <a:gd name="connsiteX0-25" fmla="*/ 0 w 4926501"/>
              <a:gd name="connsiteY0-26" fmla="*/ 1886721 h 1888309"/>
              <a:gd name="connsiteX1-27" fmla="*/ 1216288 w 4926501"/>
              <a:gd name="connsiteY1-28" fmla="*/ 1888309 h 1888309"/>
              <a:gd name="connsiteX2-29" fmla="*/ 2291994 w 4926501"/>
              <a:gd name="connsiteY2-30" fmla="*/ 0 h 1888309"/>
              <a:gd name="connsiteX3-31" fmla="*/ 4926501 w 4926501"/>
              <a:gd name="connsiteY3-32" fmla="*/ 0 h 1888309"/>
              <a:gd name="connsiteX0-33" fmla="*/ 0 w 5669451"/>
              <a:gd name="connsiteY0-34" fmla="*/ 1886721 h 1888309"/>
              <a:gd name="connsiteX1-35" fmla="*/ 1959238 w 5669451"/>
              <a:gd name="connsiteY1-36" fmla="*/ 1888309 h 1888309"/>
              <a:gd name="connsiteX2-37" fmla="*/ 3034944 w 5669451"/>
              <a:gd name="connsiteY2-38" fmla="*/ 0 h 1888309"/>
              <a:gd name="connsiteX3-39" fmla="*/ 5669451 w 5669451"/>
              <a:gd name="connsiteY3-40" fmla="*/ 0 h 1888309"/>
              <a:gd name="connsiteX0-41" fmla="*/ 0 w 5917101"/>
              <a:gd name="connsiteY0-42" fmla="*/ 1893071 h 1893071"/>
              <a:gd name="connsiteX1-43" fmla="*/ 2206888 w 5917101"/>
              <a:gd name="connsiteY1-44" fmla="*/ 1888309 h 1893071"/>
              <a:gd name="connsiteX2-45" fmla="*/ 3282594 w 5917101"/>
              <a:gd name="connsiteY2-46" fmla="*/ 0 h 1893071"/>
              <a:gd name="connsiteX3-47" fmla="*/ 5917101 w 5917101"/>
              <a:gd name="connsiteY3-48" fmla="*/ 0 h 1893071"/>
              <a:gd name="connsiteX0-49" fmla="*/ 0 w 5936151"/>
              <a:gd name="connsiteY0-50" fmla="*/ 1886721 h 1888309"/>
              <a:gd name="connsiteX1-51" fmla="*/ 2225938 w 5936151"/>
              <a:gd name="connsiteY1-52" fmla="*/ 1888309 h 1888309"/>
              <a:gd name="connsiteX2-53" fmla="*/ 3301644 w 5936151"/>
              <a:gd name="connsiteY2-54" fmla="*/ 0 h 1888309"/>
              <a:gd name="connsiteX3-55" fmla="*/ 5936151 w 5936151"/>
              <a:gd name="connsiteY3-56" fmla="*/ 0 h 1888309"/>
            </a:gdLst>
            <a:ahLst/>
            <a:cxnLst>
              <a:cxn ang="0">
                <a:pos x="connsiteX0-1" y="connsiteY0-2"/>
              </a:cxn>
              <a:cxn ang="0">
                <a:pos x="connsiteX1-3" y="connsiteY1-4"/>
              </a:cxn>
              <a:cxn ang="0">
                <a:pos x="connsiteX2-5" y="connsiteY2-6"/>
              </a:cxn>
              <a:cxn ang="0">
                <a:pos x="connsiteX3-7" y="connsiteY3-8"/>
              </a:cxn>
            </a:cxnLst>
            <a:rect l="l" t="t" r="r" b="b"/>
            <a:pathLst>
              <a:path w="5936151" h="1888309">
                <a:moveTo>
                  <a:pt x="0" y="1886721"/>
                </a:moveTo>
                <a:lnTo>
                  <a:pt x="2225938" y="1888309"/>
                </a:lnTo>
                <a:lnTo>
                  <a:pt x="3301644" y="0"/>
                </a:lnTo>
                <a:lnTo>
                  <a:pt x="5936151" y="0"/>
                </a:lnTo>
              </a:path>
            </a:pathLst>
          </a:custGeom>
          <a:ln w="25400">
            <a:gradFill flip="none" rotWithShape="1">
              <a:gsLst>
                <a:gs pos="0">
                  <a:schemeClr val="accent1">
                    <a:alpha val="0"/>
                  </a:schemeClr>
                </a:gs>
                <a:gs pos="46800">
                  <a:schemeClr val="accent1">
                    <a:alpha val="100000"/>
                  </a:schemeClr>
                </a:gs>
                <a:gs pos="100000">
                  <a:schemeClr val="accent1">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sp>
        <p:nvSpPr>
          <p:cNvPr id="357" name="任意多边形: 形状 34"/>
          <p:cNvSpPr/>
          <p:nvPr>
            <p:custDataLst>
              <p:tags r:id="rId5"/>
            </p:custDataLst>
          </p:nvPr>
        </p:nvSpPr>
        <p:spPr>
          <a:xfrm flipH="1">
            <a:off x="1591672" y="2067705"/>
            <a:ext cx="8794550" cy="1662678"/>
          </a:xfrm>
          <a:custGeom>
            <a:avLst/>
            <a:gdLst>
              <a:gd name="connsiteX0" fmla="*/ 0 w 7638210"/>
              <a:gd name="connsiteY0" fmla="*/ 1425988 h 1425987"/>
              <a:gd name="connsiteX1" fmla="*/ 4674824 w 7638210"/>
              <a:gd name="connsiteY1" fmla="*/ 1425988 h 1425987"/>
              <a:gd name="connsiteX2" fmla="*/ 5507569 w 7638210"/>
              <a:gd name="connsiteY2" fmla="*/ 0 h 1425987"/>
              <a:gd name="connsiteX3" fmla="*/ 7638211 w 7638210"/>
              <a:gd name="connsiteY3" fmla="*/ 0 h 1425987"/>
              <a:gd name="connsiteX0-1" fmla="*/ 0 w 7841411"/>
              <a:gd name="connsiteY0-2" fmla="*/ 1432338 h 1432338"/>
              <a:gd name="connsiteX1-3" fmla="*/ 4878024 w 7841411"/>
              <a:gd name="connsiteY1-4" fmla="*/ 1425988 h 1432338"/>
              <a:gd name="connsiteX2-5" fmla="*/ 5710769 w 7841411"/>
              <a:gd name="connsiteY2-6" fmla="*/ 0 h 1432338"/>
              <a:gd name="connsiteX3-7" fmla="*/ 7841411 w 7841411"/>
              <a:gd name="connsiteY3-8" fmla="*/ 0 h 1432338"/>
              <a:gd name="connsiteX0-9" fmla="*/ 0 w 8228761"/>
              <a:gd name="connsiteY0-10" fmla="*/ 1438688 h 1438688"/>
              <a:gd name="connsiteX1-11" fmla="*/ 5265374 w 8228761"/>
              <a:gd name="connsiteY1-12" fmla="*/ 1425988 h 1438688"/>
              <a:gd name="connsiteX2-13" fmla="*/ 6098119 w 8228761"/>
              <a:gd name="connsiteY2-14" fmla="*/ 0 h 1438688"/>
              <a:gd name="connsiteX3-15" fmla="*/ 8228761 w 8228761"/>
              <a:gd name="connsiteY3-16" fmla="*/ 0 h 1438688"/>
              <a:gd name="connsiteX0-17" fmla="*/ 0 w 8228761"/>
              <a:gd name="connsiteY0-18" fmla="*/ 1419638 h 1425988"/>
              <a:gd name="connsiteX1-19" fmla="*/ 5265374 w 8228761"/>
              <a:gd name="connsiteY1-20" fmla="*/ 1425988 h 1425988"/>
              <a:gd name="connsiteX2-21" fmla="*/ 6098119 w 8228761"/>
              <a:gd name="connsiteY2-22" fmla="*/ 0 h 1425988"/>
              <a:gd name="connsiteX3-23" fmla="*/ 8228761 w 8228761"/>
              <a:gd name="connsiteY3-24" fmla="*/ 0 h 1425988"/>
            </a:gdLst>
            <a:ahLst/>
            <a:cxnLst>
              <a:cxn ang="0">
                <a:pos x="connsiteX0-1" y="connsiteY0-2"/>
              </a:cxn>
              <a:cxn ang="0">
                <a:pos x="connsiteX1-3" y="connsiteY1-4"/>
              </a:cxn>
              <a:cxn ang="0">
                <a:pos x="connsiteX2-5" y="connsiteY2-6"/>
              </a:cxn>
              <a:cxn ang="0">
                <a:pos x="connsiteX3-7" y="connsiteY3-8"/>
              </a:cxn>
            </a:cxnLst>
            <a:rect l="l" t="t" r="r" b="b"/>
            <a:pathLst>
              <a:path w="8228761" h="1425988">
                <a:moveTo>
                  <a:pt x="0" y="1419638"/>
                </a:moveTo>
                <a:lnTo>
                  <a:pt x="5265374" y="1425988"/>
                </a:lnTo>
                <a:lnTo>
                  <a:pt x="6098119" y="0"/>
                </a:lnTo>
                <a:lnTo>
                  <a:pt x="8228761" y="0"/>
                </a:lnTo>
              </a:path>
            </a:pathLst>
          </a:custGeom>
          <a:ln w="25400">
            <a:gradFill flip="none" rotWithShape="1">
              <a:gsLst>
                <a:gs pos="0">
                  <a:schemeClr val="accent1">
                    <a:alpha val="0"/>
                  </a:schemeClr>
                </a:gs>
                <a:gs pos="46800">
                  <a:schemeClr val="accent1">
                    <a:alpha val="100000"/>
                  </a:schemeClr>
                </a:gs>
                <a:gs pos="100000">
                  <a:schemeClr val="accent1">
                    <a:alpha val="0"/>
                  </a:schemeClr>
                </a:gs>
              </a:gsLst>
              <a:lin ang="0" scaled="1"/>
              <a:tileRect/>
            </a:gradFill>
            <a:prstDash val="sysDot"/>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tx1"/>
              </a:solidFill>
              <a:sym typeface="+mn-ea"/>
            </a:endParaRPr>
          </a:p>
        </p:txBody>
      </p:sp>
      <p:cxnSp>
        <p:nvCxnSpPr>
          <p:cNvPr id="358" name="直接连接符 357"/>
          <p:cNvCxnSpPr/>
          <p:nvPr>
            <p:custDataLst>
              <p:tags r:id="rId6"/>
            </p:custDataLst>
          </p:nvPr>
        </p:nvCxnSpPr>
        <p:spPr>
          <a:xfrm flipH="1">
            <a:off x="1270674" y="3810463"/>
            <a:ext cx="9792835" cy="0"/>
          </a:xfrm>
          <a:prstGeom prst="line">
            <a:avLst/>
          </a:prstGeom>
          <a:noFill/>
          <a:ln w="25400" cap="flat" cmpd="sng" algn="ctr">
            <a:solidFill>
              <a:schemeClr val="accent1"/>
            </a:solidFill>
            <a:prstDash val="solid"/>
          </a:ln>
          <a:effectLst/>
        </p:spPr>
      </p:cxnSp>
      <p:sp>
        <p:nvSpPr>
          <p:cNvPr id="359" name="AutoShape 1"/>
          <p:cNvSpPr/>
          <p:nvPr>
            <p:custDataLst>
              <p:tags r:id="rId7"/>
            </p:custDataLst>
          </p:nvPr>
        </p:nvSpPr>
        <p:spPr bwMode="auto">
          <a:xfrm rot="12540000">
            <a:off x="10074725" y="3077528"/>
            <a:ext cx="1729185" cy="1684395"/>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gradFill flip="none" rotWithShape="0">
            <a:gsLst>
              <a:gs pos="12000">
                <a:schemeClr val="accent1">
                  <a:lumMod val="40000"/>
                  <a:lumOff val="60000"/>
                  <a:alpha val="100000"/>
                </a:schemeClr>
              </a:gs>
              <a:gs pos="33000">
                <a:schemeClr val="accent1">
                  <a:alpha val="100000"/>
                </a:schemeClr>
              </a:gs>
              <a:gs pos="71000">
                <a:schemeClr val="accent1">
                  <a:lumMod val="75000"/>
                  <a:alpha val="100000"/>
                </a:schemeClr>
              </a:gs>
            </a:gsLst>
            <a:lin ang="2700000" scaled="1"/>
            <a:tileRect/>
          </a:gradFill>
          <a:ln w="25400" cap="flat">
            <a:noFill/>
            <a:miter lim="800000"/>
            <a:headEnd type="none" w="med" len="med"/>
            <a:tailEnd type="none" w="med" len="med"/>
          </a:ln>
          <a:effectLst>
            <a:outerShdw blurRad="63500" dist="190500" dir="2400000" sx="102000" sy="102000" algn="ctr" rotWithShape="0">
              <a:schemeClr val="accent1">
                <a:alpha val="15000"/>
              </a:schemeClr>
            </a:outerShdw>
          </a:effectLst>
        </p:spPr>
        <p:txBody>
          <a:bodyPr lIns="0" tIns="0" rIns="0" bIns="0"/>
          <a:p>
            <a:endParaRPr lang="en-US" kern="0">
              <a:solidFill>
                <a:prstClr val="black"/>
              </a:solidFill>
              <a:latin typeface="等线" panose="02010600030101010101" charset="-122"/>
              <a:cs typeface="Arial" panose="020B0604020202090204"/>
              <a:sym typeface="Arial" panose="020B0604020202090204"/>
            </a:endParaRPr>
          </a:p>
        </p:txBody>
      </p:sp>
      <p:sp>
        <p:nvSpPr>
          <p:cNvPr id="360" name="AutoShape 1"/>
          <p:cNvSpPr/>
          <p:nvPr>
            <p:custDataLst>
              <p:tags r:id="rId8"/>
            </p:custDataLst>
          </p:nvPr>
        </p:nvSpPr>
        <p:spPr bwMode="auto">
          <a:xfrm rot="12540000">
            <a:off x="10516522" y="3444674"/>
            <a:ext cx="908026" cy="884273"/>
          </a:xfrm>
          <a:custGeom>
            <a:avLst/>
            <a:gdLst/>
            <a:ahLst/>
            <a:cxnLst/>
            <a:rect l="0" t="0" r="r" b="b"/>
            <a:pathLst>
              <a:path w="21600" h="21600">
                <a:moveTo>
                  <a:pt x="21600" y="14990"/>
                </a:moveTo>
                <a:cubicBezTo>
                  <a:pt x="21600" y="15126"/>
                  <a:pt x="21600" y="15263"/>
                  <a:pt x="21600" y="15399"/>
                </a:cubicBezTo>
                <a:cubicBezTo>
                  <a:pt x="21594" y="15445"/>
                  <a:pt x="21584" y="15490"/>
                  <a:pt x="21584" y="15536"/>
                </a:cubicBezTo>
                <a:cubicBezTo>
                  <a:pt x="21583" y="15866"/>
                  <a:pt x="21538" y="16191"/>
                  <a:pt x="21471" y="16513"/>
                </a:cubicBezTo>
                <a:cubicBezTo>
                  <a:pt x="21274" y="17469"/>
                  <a:pt x="20847" y="18299"/>
                  <a:pt x="20177" y="18995"/>
                </a:cubicBezTo>
                <a:cubicBezTo>
                  <a:pt x="19694" y="19496"/>
                  <a:pt x="19133" y="19885"/>
                  <a:pt x="18522" y="20201"/>
                </a:cubicBezTo>
                <a:cubicBezTo>
                  <a:pt x="17784" y="20582"/>
                  <a:pt x="17006" y="20844"/>
                  <a:pt x="16205" y="21041"/>
                </a:cubicBezTo>
                <a:cubicBezTo>
                  <a:pt x="15549" y="21201"/>
                  <a:pt x="14886" y="21315"/>
                  <a:pt x="14217" y="21398"/>
                </a:cubicBezTo>
                <a:cubicBezTo>
                  <a:pt x="13683" y="21465"/>
                  <a:pt x="13147" y="21516"/>
                  <a:pt x="12611" y="21540"/>
                </a:cubicBezTo>
                <a:cubicBezTo>
                  <a:pt x="12079" y="21565"/>
                  <a:pt x="11548" y="21574"/>
                  <a:pt x="11017" y="21590"/>
                </a:cubicBezTo>
                <a:cubicBezTo>
                  <a:pt x="10990" y="21591"/>
                  <a:pt x="10963" y="21597"/>
                  <a:pt x="10936" y="21600"/>
                </a:cubicBezTo>
                <a:cubicBezTo>
                  <a:pt x="10845" y="21600"/>
                  <a:pt x="10755" y="21600"/>
                  <a:pt x="10664" y="21600"/>
                </a:cubicBezTo>
                <a:cubicBezTo>
                  <a:pt x="10625" y="21597"/>
                  <a:pt x="10586" y="21591"/>
                  <a:pt x="10547" y="21590"/>
                </a:cubicBezTo>
                <a:cubicBezTo>
                  <a:pt x="9871" y="21583"/>
                  <a:pt x="9194" y="21560"/>
                  <a:pt x="8519" y="21510"/>
                </a:cubicBezTo>
                <a:cubicBezTo>
                  <a:pt x="7699" y="21448"/>
                  <a:pt x="6883" y="21349"/>
                  <a:pt x="6076" y="21190"/>
                </a:cubicBezTo>
                <a:cubicBezTo>
                  <a:pt x="5309" y="21038"/>
                  <a:pt x="4557" y="20834"/>
                  <a:pt x="3829" y="20540"/>
                </a:cubicBezTo>
                <a:cubicBezTo>
                  <a:pt x="3154" y="20267"/>
                  <a:pt x="2517" y="19924"/>
                  <a:pt x="1944" y="19461"/>
                </a:cubicBezTo>
                <a:cubicBezTo>
                  <a:pt x="1121" y="18795"/>
                  <a:pt x="541" y="17957"/>
                  <a:pt x="245" y="16918"/>
                </a:cubicBezTo>
                <a:cubicBezTo>
                  <a:pt x="130" y="16515"/>
                  <a:pt x="62" y="16103"/>
                  <a:pt x="34" y="15684"/>
                </a:cubicBezTo>
                <a:cubicBezTo>
                  <a:pt x="28" y="15595"/>
                  <a:pt x="12" y="15507"/>
                  <a:pt x="0" y="15418"/>
                </a:cubicBezTo>
                <a:cubicBezTo>
                  <a:pt x="0" y="15275"/>
                  <a:pt x="0" y="15132"/>
                  <a:pt x="0" y="14990"/>
                </a:cubicBezTo>
                <a:cubicBezTo>
                  <a:pt x="9" y="14932"/>
                  <a:pt x="24" y="14875"/>
                  <a:pt x="27" y="14816"/>
                </a:cubicBezTo>
                <a:cubicBezTo>
                  <a:pt x="62" y="14139"/>
                  <a:pt x="174" y="13473"/>
                  <a:pt x="337" y="12816"/>
                </a:cubicBezTo>
                <a:cubicBezTo>
                  <a:pt x="559" y="11922"/>
                  <a:pt x="866" y="11057"/>
                  <a:pt x="1225" y="10212"/>
                </a:cubicBezTo>
                <a:cubicBezTo>
                  <a:pt x="1746" y="8981"/>
                  <a:pt x="2363" y="7801"/>
                  <a:pt x="3036" y="6651"/>
                </a:cubicBezTo>
                <a:cubicBezTo>
                  <a:pt x="3688" y="5538"/>
                  <a:pt x="4394" y="4464"/>
                  <a:pt x="5204" y="3465"/>
                </a:cubicBezTo>
                <a:cubicBezTo>
                  <a:pt x="5753" y="2789"/>
                  <a:pt x="6344" y="2155"/>
                  <a:pt x="7010" y="1599"/>
                </a:cubicBezTo>
                <a:cubicBezTo>
                  <a:pt x="7544" y="1152"/>
                  <a:pt x="8116" y="766"/>
                  <a:pt x="8747" y="479"/>
                </a:cubicBezTo>
                <a:cubicBezTo>
                  <a:pt x="9265" y="244"/>
                  <a:pt x="9803" y="87"/>
                  <a:pt x="10368" y="32"/>
                </a:cubicBezTo>
                <a:cubicBezTo>
                  <a:pt x="10461" y="23"/>
                  <a:pt x="10553" y="11"/>
                  <a:pt x="10646" y="0"/>
                </a:cubicBezTo>
                <a:cubicBezTo>
                  <a:pt x="10755" y="0"/>
                  <a:pt x="10863" y="0"/>
                  <a:pt x="10972" y="0"/>
                </a:cubicBezTo>
                <a:cubicBezTo>
                  <a:pt x="10999" y="5"/>
                  <a:pt x="11025" y="13"/>
                  <a:pt x="11052" y="15"/>
                </a:cubicBezTo>
                <a:cubicBezTo>
                  <a:pt x="11211" y="33"/>
                  <a:pt x="11371" y="43"/>
                  <a:pt x="11529" y="68"/>
                </a:cubicBezTo>
                <a:cubicBezTo>
                  <a:pt x="12160" y="165"/>
                  <a:pt x="12750" y="387"/>
                  <a:pt x="13311" y="696"/>
                </a:cubicBezTo>
                <a:cubicBezTo>
                  <a:pt x="14032" y="1093"/>
                  <a:pt x="14670" y="1607"/>
                  <a:pt x="15261" y="2185"/>
                </a:cubicBezTo>
                <a:cubicBezTo>
                  <a:pt x="15902" y="2811"/>
                  <a:pt x="16477" y="3498"/>
                  <a:pt x="17005" y="4225"/>
                </a:cubicBezTo>
                <a:cubicBezTo>
                  <a:pt x="18227" y="5906"/>
                  <a:pt x="19254" y="7707"/>
                  <a:pt x="20128" y="9601"/>
                </a:cubicBezTo>
                <a:cubicBezTo>
                  <a:pt x="20596" y="10615"/>
                  <a:pt x="20991" y="11657"/>
                  <a:pt x="21264" y="12744"/>
                </a:cubicBezTo>
                <a:cubicBezTo>
                  <a:pt x="21441" y="13445"/>
                  <a:pt x="21573" y="14154"/>
                  <a:pt x="21585" y="14881"/>
                </a:cubicBezTo>
                <a:cubicBezTo>
                  <a:pt x="21586" y="14918"/>
                  <a:pt x="21595" y="14954"/>
                  <a:pt x="21600" y="14990"/>
                </a:cubicBezTo>
                <a:close/>
                <a:moveTo>
                  <a:pt x="21600" y="14990"/>
                </a:moveTo>
              </a:path>
            </a:pathLst>
          </a:custGeom>
          <a:solidFill>
            <a:srgbClr val="FFFFFF"/>
          </a:solidFill>
          <a:ln w="25400" cap="flat">
            <a:noFill/>
            <a:miter lim="800000"/>
            <a:headEnd type="none" w="med" len="med"/>
            <a:tailEnd type="none" w="med" len="med"/>
          </a:ln>
          <a:effectLst/>
        </p:spPr>
        <p:txBody>
          <a:bodyPr lIns="0" tIns="0" rIns="0" bIns="0"/>
          <a:p>
            <a:pPr marL="0" marR="0" lvl="0" indent="0" algn="l" defTabSz="914400" rtl="0" eaLnBrk="1" fontAlgn="auto" latinLnBrk="0" hangingPunct="1">
              <a:lnSpc>
                <a:spcPct val="100000"/>
              </a:lnSpc>
              <a:spcBef>
                <a:spcPts val="0"/>
              </a:spcBef>
              <a:spcAft>
                <a:spcPts val="0"/>
              </a:spcAft>
              <a:buClrTx/>
              <a:buSzTx/>
              <a:buFontTx/>
              <a:buNone/>
            </a:pPr>
            <a:endParaRPr kumimoji="0" lang="en-US" sz="1800" b="0" i="0" u="none" strike="noStrike" kern="0" cap="none" spc="0" normalizeH="0" baseline="0" noProof="0">
              <a:ln>
                <a:noFill/>
              </a:ln>
              <a:solidFill>
                <a:prstClr val="black"/>
              </a:solidFill>
              <a:effectLst/>
              <a:uLnTx/>
              <a:uFillTx/>
              <a:latin typeface="等线" panose="02010600030101010101" charset="-122"/>
              <a:ea typeface="+mn-ea"/>
              <a:cs typeface="Arial" panose="020B0604020202090204"/>
              <a:sym typeface="Arial" panose="020B0604020202090204"/>
            </a:endParaRPr>
          </a:p>
        </p:txBody>
      </p:sp>
      <p:pic>
        <p:nvPicPr>
          <p:cNvPr id="361" name="图形 5"/>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0844307" y="3716132"/>
            <a:ext cx="306011" cy="266707"/>
          </a:xfrm>
          <a:prstGeom prst="rect">
            <a:avLst/>
          </a:prstGeom>
          <a:effectLst>
            <a:outerShdw blurRad="76200" dist="38100" dir="8100000" algn="tr" rotWithShape="0">
              <a:schemeClr val="accent1">
                <a:lumMod val="75000"/>
                <a:alpha val="40000"/>
              </a:schemeClr>
            </a:outerShdw>
          </a:effectLst>
        </p:spPr>
      </p:pic>
      <p:sp>
        <p:nvSpPr>
          <p:cNvPr id="362" name="正文"/>
          <p:cNvSpPr txBox="1"/>
          <p:nvPr>
            <p:custDataLst>
              <p:tags r:id="rId12"/>
            </p:custDataLst>
          </p:nvPr>
        </p:nvSpPr>
        <p:spPr>
          <a:xfrm flipH="1">
            <a:off x="4734560" y="1713230"/>
            <a:ext cx="2148205" cy="1713865"/>
          </a:xfrm>
          <a:prstGeom prst="rect">
            <a:avLst/>
          </a:prstGeom>
          <a:noFill/>
        </p:spPr>
        <p:txBody>
          <a:bodyPr wrap="square" lIns="0" tIns="0" rIns="0" bIns="0" rtlCol="0" anchor="t" anchorCtr="0">
            <a:noAutofit/>
          </a:bodyPr>
          <a:p>
            <a:pPr indent="0" fontAlgn="auto">
              <a:lnSpc>
                <a:spcPct val="130000"/>
              </a:lnSpc>
            </a:pPr>
            <a:r>
              <a:rPr lang="zh-CN" altLang="en-US" sz="1600" spc="150" dirty="0">
                <a:solidFill>
                  <a:schemeClr val="tx1">
                    <a:lumMod val="85000"/>
                    <a:lumOff val="15000"/>
                  </a:schemeClr>
                </a:solidFill>
                <a:latin typeface="+mn-ea"/>
                <a:sym typeface="+mn-ea"/>
              </a:rPr>
              <a:t>经济增长速度直接影响就业市场的活跃度和职业机会的多寡，因此，了解经济增长趋势对于做出职业选择具有重要意义。</a:t>
            </a:r>
            <a:endParaRPr lang="zh-CN" altLang="en-US" sz="1600" spc="150" dirty="0">
              <a:solidFill>
                <a:schemeClr val="tx1">
                  <a:lumMod val="85000"/>
                  <a:lumOff val="15000"/>
                </a:schemeClr>
              </a:solidFill>
              <a:latin typeface="+mn-ea"/>
              <a:sym typeface="+mn-ea"/>
            </a:endParaRPr>
          </a:p>
        </p:txBody>
      </p:sp>
      <p:sp>
        <p:nvSpPr>
          <p:cNvPr id="363" name="标题"/>
          <p:cNvSpPr txBox="1"/>
          <p:nvPr>
            <p:custDataLst>
              <p:tags r:id="rId13"/>
            </p:custDataLst>
          </p:nvPr>
        </p:nvSpPr>
        <p:spPr>
          <a:xfrm flipH="1">
            <a:off x="4355465" y="909320"/>
            <a:ext cx="2630805" cy="626110"/>
          </a:xfrm>
          <a:prstGeom prst="rect">
            <a:avLst/>
          </a:prstGeom>
          <a:noFill/>
        </p:spPr>
        <p:txBody>
          <a:bodyPr wrap="square" lIns="0" tIns="0" rIns="0" bIns="0" rtlCol="0" anchor="b">
            <a:noAutofit/>
          </a:bodyPr>
          <a:p>
            <a:r>
              <a:rPr lang="zh-CN" altLang="en-US" b="1" spc="300" dirty="0">
                <a:gradFill>
                  <a:gsLst>
                    <a:gs pos="36000">
                      <a:schemeClr val="accent1">
                        <a:alpha val="100000"/>
                      </a:schemeClr>
                    </a:gs>
                    <a:gs pos="99999">
                      <a:schemeClr val="accent1">
                        <a:lumMod val="75000"/>
                        <a:alpha val="100000"/>
                      </a:schemeClr>
                    </a:gs>
                  </a:gsLst>
                  <a:lin ang="2700000" scaled="1"/>
                </a:gradFill>
                <a:latin typeface="+mn-ea"/>
              </a:rPr>
              <a:t>经济增长速度与职业选择的关系</a:t>
            </a:r>
            <a:endParaRPr lang="zh-CN" altLang="en-US" b="1" spc="300" dirty="0">
              <a:gradFill>
                <a:gsLst>
                  <a:gs pos="36000">
                    <a:schemeClr val="accent1">
                      <a:alpha val="100000"/>
                    </a:schemeClr>
                  </a:gs>
                  <a:gs pos="99999">
                    <a:schemeClr val="accent1">
                      <a:lumMod val="75000"/>
                      <a:alpha val="100000"/>
                    </a:schemeClr>
                  </a:gs>
                </a:gsLst>
                <a:lin ang="2700000" scaled="1"/>
              </a:gradFill>
              <a:latin typeface="+mn-ea"/>
            </a:endParaRPr>
          </a:p>
        </p:txBody>
      </p:sp>
      <p:sp>
        <p:nvSpPr>
          <p:cNvPr id="364" name="正文"/>
          <p:cNvSpPr txBox="1"/>
          <p:nvPr>
            <p:custDataLst>
              <p:tags r:id="rId14"/>
            </p:custDataLst>
          </p:nvPr>
        </p:nvSpPr>
        <p:spPr>
          <a:xfrm flipH="1">
            <a:off x="379730" y="2165350"/>
            <a:ext cx="3660140" cy="1548130"/>
          </a:xfrm>
          <a:prstGeom prst="rect">
            <a:avLst/>
          </a:prstGeom>
          <a:noFill/>
        </p:spPr>
        <p:txBody>
          <a:bodyPr wrap="square" lIns="0" tIns="0" rIns="0" bIns="0" rtlCol="0" anchor="t" anchorCtr="0">
            <a:noAutofit/>
          </a:bodyPr>
          <a:p>
            <a:pPr indent="0" fontAlgn="auto">
              <a:lnSpc>
                <a:spcPct val="130000"/>
              </a:lnSpc>
            </a:pPr>
            <a:r>
              <a:rPr lang="zh-CN" altLang="en-US" sz="1600" spc="150" dirty="0">
                <a:solidFill>
                  <a:schemeClr val="tx1">
                    <a:lumMod val="85000"/>
                    <a:lumOff val="15000"/>
                  </a:schemeClr>
                </a:solidFill>
                <a:latin typeface="+mn-ea"/>
                <a:sym typeface="+mn-ea"/>
              </a:rPr>
              <a:t>国家宏观经济的核心指标，如国民生产总值的增长趋势、利率水平、通货膨胀程度、失业率水平、居民可支配收入状况及汇率波动，是评估一个国家整体经济状况和增长趋势的关键。</a:t>
            </a:r>
            <a:endParaRPr lang="zh-CN" altLang="en-US" sz="1600" spc="150" dirty="0">
              <a:solidFill>
                <a:schemeClr val="tx1">
                  <a:lumMod val="85000"/>
                  <a:lumOff val="15000"/>
                </a:schemeClr>
              </a:solidFill>
              <a:latin typeface="+mn-ea"/>
              <a:sym typeface="+mn-ea"/>
            </a:endParaRPr>
          </a:p>
        </p:txBody>
      </p:sp>
      <p:sp>
        <p:nvSpPr>
          <p:cNvPr id="365" name="标题"/>
          <p:cNvSpPr txBox="1"/>
          <p:nvPr>
            <p:custDataLst>
              <p:tags r:id="rId15"/>
            </p:custDataLst>
          </p:nvPr>
        </p:nvSpPr>
        <p:spPr>
          <a:xfrm flipH="1">
            <a:off x="822960" y="1585595"/>
            <a:ext cx="3355975" cy="441960"/>
          </a:xfrm>
          <a:prstGeom prst="rect">
            <a:avLst/>
          </a:prstGeom>
          <a:noFill/>
        </p:spPr>
        <p:txBody>
          <a:bodyPr wrap="square" lIns="0" tIns="0" rIns="0" bIns="0" rtlCol="0" anchor="b">
            <a:noAutofit/>
          </a:bodyPr>
          <a:p>
            <a:r>
              <a:rPr lang="zh-CN" altLang="en-US" b="1" spc="300" dirty="0">
                <a:solidFill>
                  <a:schemeClr val="accent2">
                    <a:lumMod val="50000"/>
                  </a:schemeClr>
                </a:solidFill>
                <a:latin typeface="+mn-ea"/>
              </a:rPr>
              <a:t>国家宏观经济核心指标分析</a:t>
            </a:r>
            <a:endParaRPr lang="zh-CN" altLang="en-US" b="1" spc="300" dirty="0">
              <a:solidFill>
                <a:schemeClr val="accent2">
                  <a:lumMod val="50000"/>
                </a:schemeClr>
              </a:solidFill>
              <a:latin typeface="+mn-ea"/>
            </a:endParaRPr>
          </a:p>
        </p:txBody>
      </p:sp>
      <p:sp>
        <p:nvSpPr>
          <p:cNvPr id="366" name="正文"/>
          <p:cNvSpPr txBox="1"/>
          <p:nvPr>
            <p:custDataLst>
              <p:tags r:id="rId16"/>
            </p:custDataLst>
          </p:nvPr>
        </p:nvSpPr>
        <p:spPr>
          <a:xfrm flipH="1">
            <a:off x="5483225" y="4678680"/>
            <a:ext cx="2630170" cy="885190"/>
          </a:xfrm>
          <a:prstGeom prst="rect">
            <a:avLst/>
          </a:prstGeom>
          <a:noFill/>
        </p:spPr>
        <p:txBody>
          <a:bodyPr wrap="square" lIns="0" tIns="0" rIns="0" bIns="0" rtlCol="0" anchor="t" anchorCtr="0">
            <a:noAutofit/>
          </a:bodyPr>
          <a:p>
            <a:pPr indent="0" fontAlgn="auto">
              <a:lnSpc>
                <a:spcPct val="130000"/>
              </a:lnSpc>
            </a:pPr>
            <a:r>
              <a:rPr lang="zh-CN" altLang="en-US" sz="1600" spc="150" dirty="0">
                <a:solidFill>
                  <a:schemeClr val="tx1">
                    <a:lumMod val="85000"/>
                    <a:lumOff val="15000"/>
                  </a:schemeClr>
                </a:solidFill>
                <a:latin typeface="+mn-ea"/>
                <a:sym typeface="+mn-ea"/>
              </a:rPr>
              <a:t>经济活跃程度决定了职业发展的空间和速度，经济环境的繁荣可以为个人职业成长提供更多机会和更好的发展前景。</a:t>
            </a:r>
            <a:endParaRPr lang="zh-CN" altLang="en-US" sz="1600" spc="150" dirty="0">
              <a:solidFill>
                <a:schemeClr val="tx1">
                  <a:lumMod val="85000"/>
                  <a:lumOff val="15000"/>
                </a:schemeClr>
              </a:solidFill>
              <a:latin typeface="+mn-ea"/>
              <a:sym typeface="+mn-ea"/>
            </a:endParaRPr>
          </a:p>
        </p:txBody>
      </p:sp>
      <p:sp>
        <p:nvSpPr>
          <p:cNvPr id="367" name="标题"/>
          <p:cNvSpPr txBox="1"/>
          <p:nvPr>
            <p:custDataLst>
              <p:tags r:id="rId17"/>
            </p:custDataLst>
          </p:nvPr>
        </p:nvSpPr>
        <p:spPr>
          <a:xfrm flipH="1">
            <a:off x="5894070" y="3913505"/>
            <a:ext cx="2630170" cy="677545"/>
          </a:xfrm>
          <a:prstGeom prst="rect">
            <a:avLst/>
          </a:prstGeom>
          <a:noFill/>
        </p:spPr>
        <p:txBody>
          <a:bodyPr wrap="square" lIns="0" tIns="0" rIns="0" bIns="0" rtlCol="0" anchor="b">
            <a:noAutofit/>
          </a:bodyPr>
          <a:p>
            <a:r>
              <a:rPr lang="zh-CN" altLang="en-US" b="1" spc="300" dirty="0">
                <a:gradFill>
                  <a:gsLst>
                    <a:gs pos="36000">
                      <a:schemeClr val="accent2">
                        <a:alpha val="100000"/>
                      </a:schemeClr>
                    </a:gs>
                    <a:gs pos="99999">
                      <a:schemeClr val="accent2">
                        <a:lumMod val="75000"/>
                        <a:alpha val="100000"/>
                      </a:schemeClr>
                    </a:gs>
                  </a:gsLst>
                  <a:lin ang="2700000" scaled="1"/>
                </a:gradFill>
                <a:latin typeface="+mn-ea"/>
              </a:rPr>
              <a:t>经济活跃程度对职业发展的影响</a:t>
            </a:r>
            <a:endParaRPr lang="zh-CN" altLang="en-US" b="1" spc="300" dirty="0">
              <a:gradFill>
                <a:gsLst>
                  <a:gs pos="36000">
                    <a:schemeClr val="accent2">
                      <a:alpha val="100000"/>
                    </a:schemeClr>
                  </a:gs>
                  <a:gs pos="99999">
                    <a:schemeClr val="accent2">
                      <a:lumMod val="75000"/>
                      <a:alpha val="100000"/>
                    </a:schemeClr>
                  </a:gs>
                </a:gsLst>
                <a:lin ang="2700000" scaled="1"/>
              </a:gradFill>
              <a:latin typeface="+mn-ea"/>
            </a:endParaRPr>
          </a:p>
        </p:txBody>
      </p:sp>
      <p:sp>
        <p:nvSpPr>
          <p:cNvPr id="369" name="正文"/>
          <p:cNvSpPr txBox="1"/>
          <p:nvPr>
            <p:custDataLst>
              <p:tags r:id="rId18"/>
            </p:custDataLst>
          </p:nvPr>
        </p:nvSpPr>
        <p:spPr>
          <a:xfrm flipH="1">
            <a:off x="7811770" y="1395095"/>
            <a:ext cx="3032760" cy="1946910"/>
          </a:xfrm>
          <a:prstGeom prst="rect">
            <a:avLst/>
          </a:prstGeom>
          <a:noFill/>
        </p:spPr>
        <p:txBody>
          <a:bodyPr wrap="square" lIns="0" tIns="0" rIns="0" bIns="0" rtlCol="0" anchor="t" anchorCtr="0">
            <a:noAutofit/>
          </a:bodyPr>
          <a:p>
            <a:pPr indent="0" fontAlgn="auto">
              <a:lnSpc>
                <a:spcPct val="130000"/>
              </a:lnSpc>
            </a:pPr>
            <a:r>
              <a:rPr lang="zh-CN" altLang="en-US" sz="1600" spc="150" dirty="0">
                <a:solidFill>
                  <a:schemeClr val="tx1">
                    <a:lumMod val="85000"/>
                    <a:lumOff val="15000"/>
                  </a:schemeClr>
                </a:solidFill>
                <a:latin typeface="+mn-ea"/>
                <a:sym typeface="+mn-ea"/>
              </a:rPr>
              <a:t>大学生在规划职业生涯时，应全面考虑国家宏观经济和区域经济的状况，包括经济增长速度、经济活跃程度等因素，以便做出更符合经济环境的职业选择和发展规划。</a:t>
            </a:r>
            <a:endParaRPr lang="zh-CN" altLang="en-US" sz="1600" spc="150" dirty="0">
              <a:solidFill>
                <a:schemeClr val="tx1">
                  <a:lumMod val="85000"/>
                  <a:lumOff val="15000"/>
                </a:schemeClr>
              </a:solidFill>
              <a:latin typeface="+mn-ea"/>
              <a:sym typeface="+mn-ea"/>
            </a:endParaRPr>
          </a:p>
        </p:txBody>
      </p:sp>
      <p:sp>
        <p:nvSpPr>
          <p:cNvPr id="370" name="标题"/>
          <p:cNvSpPr txBox="1"/>
          <p:nvPr>
            <p:custDataLst>
              <p:tags r:id="rId19"/>
            </p:custDataLst>
          </p:nvPr>
        </p:nvSpPr>
        <p:spPr>
          <a:xfrm flipH="1">
            <a:off x="7491095" y="919480"/>
            <a:ext cx="3659505" cy="394335"/>
          </a:xfrm>
          <a:prstGeom prst="rect">
            <a:avLst/>
          </a:prstGeom>
          <a:noFill/>
        </p:spPr>
        <p:txBody>
          <a:bodyPr wrap="square" lIns="0" tIns="0" rIns="0" bIns="0" rtlCol="0" anchor="b">
            <a:noAutofit/>
          </a:bodyPr>
          <a:p>
            <a:r>
              <a:rPr lang="zh-CN" altLang="en-US" b="1" spc="300" dirty="0">
                <a:solidFill>
                  <a:schemeClr val="accent2">
                    <a:lumMod val="50000"/>
                  </a:schemeClr>
                </a:solidFill>
                <a:latin typeface="+mn-ea"/>
              </a:rPr>
              <a:t>大学生如何考虑经济环境因素</a:t>
            </a:r>
            <a:endParaRPr lang="zh-CN" altLang="en-US" b="1" spc="300" dirty="0">
              <a:solidFill>
                <a:schemeClr val="accent2">
                  <a:lumMod val="50000"/>
                </a:schemeClr>
              </a:solidFill>
              <a:latin typeface="+mn-ea"/>
            </a:endParaRPr>
          </a:p>
        </p:txBody>
      </p:sp>
      <p:sp>
        <p:nvSpPr>
          <p:cNvPr id="371" name="正文"/>
          <p:cNvSpPr txBox="1"/>
          <p:nvPr>
            <p:custDataLst>
              <p:tags r:id="rId20"/>
            </p:custDataLst>
          </p:nvPr>
        </p:nvSpPr>
        <p:spPr>
          <a:xfrm flipH="1">
            <a:off x="572135" y="4244340"/>
            <a:ext cx="4162425" cy="1316355"/>
          </a:xfrm>
          <a:prstGeom prst="rect">
            <a:avLst/>
          </a:prstGeom>
          <a:noFill/>
        </p:spPr>
        <p:txBody>
          <a:bodyPr wrap="square" lIns="0" tIns="0" rIns="0" bIns="0" rtlCol="0" anchor="t" anchorCtr="0">
            <a:noAutofit/>
          </a:bodyPr>
          <a:p>
            <a:pPr indent="0" fontAlgn="auto">
              <a:lnSpc>
                <a:spcPct val="130000"/>
              </a:lnSpc>
            </a:pPr>
            <a:r>
              <a:rPr lang="zh-CN" altLang="en-US" sz="1600" spc="150" dirty="0">
                <a:solidFill>
                  <a:schemeClr val="tx1">
                    <a:lumMod val="85000"/>
                    <a:lumOff val="15000"/>
                  </a:schemeClr>
                </a:solidFill>
                <a:latin typeface="+mn-ea"/>
                <a:sym typeface="+mn-ea"/>
              </a:rPr>
              <a:t>区域经济状况的分析关注特定地区的经济结构、产业布局、资源禀赋优势、经济发展水平和未来趋势，这些因素对地区内就业机会和职业发展路径具有重要影响。</a:t>
            </a:r>
            <a:endParaRPr lang="zh-CN" altLang="en-US" sz="1600" spc="150" dirty="0">
              <a:solidFill>
                <a:schemeClr val="tx1">
                  <a:lumMod val="85000"/>
                  <a:lumOff val="15000"/>
                </a:schemeClr>
              </a:solidFill>
              <a:latin typeface="+mn-ea"/>
              <a:sym typeface="+mn-ea"/>
            </a:endParaRPr>
          </a:p>
        </p:txBody>
      </p:sp>
      <p:sp>
        <p:nvSpPr>
          <p:cNvPr id="372" name="标题"/>
          <p:cNvSpPr txBox="1"/>
          <p:nvPr>
            <p:custDataLst>
              <p:tags r:id="rId21"/>
            </p:custDataLst>
          </p:nvPr>
        </p:nvSpPr>
        <p:spPr>
          <a:xfrm flipH="1">
            <a:off x="1591945" y="3826510"/>
            <a:ext cx="3237230" cy="393700"/>
          </a:xfrm>
          <a:prstGeom prst="rect">
            <a:avLst/>
          </a:prstGeom>
          <a:noFill/>
        </p:spPr>
        <p:txBody>
          <a:bodyPr wrap="square" lIns="0" tIns="0" rIns="0" bIns="0" rtlCol="0" anchor="b">
            <a:noAutofit/>
          </a:bodyPr>
          <a:p>
            <a:r>
              <a:rPr lang="zh-CN" altLang="en-US" b="1" spc="300" dirty="0">
                <a:gradFill>
                  <a:gsLst>
                    <a:gs pos="36000">
                      <a:schemeClr val="accent2">
                        <a:alpha val="100000"/>
                      </a:schemeClr>
                    </a:gs>
                    <a:gs pos="99999">
                      <a:schemeClr val="accent2">
                        <a:lumMod val="75000"/>
                        <a:alpha val="100000"/>
                      </a:schemeClr>
                    </a:gs>
                  </a:gsLst>
                  <a:lin ang="2700000" scaled="1"/>
                </a:gradFill>
                <a:latin typeface="+mn-ea"/>
              </a:rPr>
              <a:t>区域经济状况的详细考察</a:t>
            </a:r>
            <a:endParaRPr lang="zh-CN" altLang="en-US" b="1" spc="300" dirty="0">
              <a:gradFill>
                <a:gsLst>
                  <a:gs pos="36000">
                    <a:schemeClr val="accent2">
                      <a:alpha val="100000"/>
                    </a:schemeClr>
                  </a:gs>
                  <a:gs pos="99999">
                    <a:schemeClr val="accent2">
                      <a:lumMod val="75000"/>
                      <a:alpha val="100000"/>
                    </a:schemeClr>
                  </a:gs>
                </a:gsLst>
                <a:lin ang="2700000" scaled="1"/>
              </a:gradFill>
              <a:latin typeface="+mn-ea"/>
            </a:endParaRPr>
          </a:p>
        </p:txBody>
      </p:sp>
    </p:spTree>
    <p:custDataLst>
      <p:tags r:id="rId2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5805170" cy="1161415"/>
          </a:xfrm>
        </p:spPr>
        <p:txBody>
          <a:bodyPr>
            <a:normAutofit/>
          </a:bodyPr>
          <a:p>
            <a:pPr marL="0" indent="0" algn="l">
              <a:lnSpc>
                <a:spcPct val="100000"/>
              </a:lnSpc>
              <a:spcBef>
                <a:spcPts val="0"/>
              </a:spcBef>
              <a:spcAft>
                <a:spcPts val="0"/>
              </a:spcAft>
              <a:buSzPct val="100000"/>
              <a:buNone/>
            </a:pPr>
            <a:r>
              <a:rPr lang="zh-CN" altLang="en-US" sz="4000">
                <a:solidFill>
                  <a:schemeClr val="accent1">
                    <a:lumMod val="50000"/>
                  </a:schemeClr>
                </a:solidFill>
              </a:rPr>
              <a:t>第二章　职业探索</a:t>
            </a:r>
            <a:endParaRPr lang="zh-CN" altLang="en-US" sz="4000">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第一部分　职业生涯规划</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 name="椭圆 109"/>
          <p:cNvSpPr/>
          <p:nvPr>
            <p:custDataLst>
              <p:tags r:id="rId1"/>
            </p:custDataLst>
          </p:nvPr>
        </p:nvSpPr>
        <p:spPr>
          <a:xfrm>
            <a:off x="3858538" y="1386411"/>
            <a:ext cx="3619341" cy="3619341"/>
          </a:xfrm>
          <a:prstGeom prst="ellipse">
            <a:avLst/>
          </a:prstGeom>
          <a:gradFill>
            <a:gsLst>
              <a:gs pos="0">
                <a:schemeClr val="accent1">
                  <a:lumMod val="20000"/>
                  <a:lumOff val="80000"/>
                  <a:alpha val="0"/>
                </a:schemeClr>
              </a:gs>
              <a:gs pos="100000">
                <a:schemeClr val="accent1">
                  <a:lumMod val="40000"/>
                  <a:lumOff val="60000"/>
                  <a:alpha val="35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111" name="椭圆 110"/>
          <p:cNvSpPr/>
          <p:nvPr>
            <p:custDataLst>
              <p:tags r:id="rId2"/>
            </p:custDataLst>
          </p:nvPr>
        </p:nvSpPr>
        <p:spPr>
          <a:xfrm>
            <a:off x="4728051" y="2255923"/>
            <a:ext cx="1880315" cy="1880315"/>
          </a:xfrm>
          <a:prstGeom prst="ellipse">
            <a:avLst/>
          </a:prstGeom>
          <a:solidFill>
            <a:schemeClr val="accent1">
              <a:lumMod val="20000"/>
              <a:lumOff val="8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cs typeface="微软雅黑" charset="-122"/>
              <a:sym typeface="+mn-ea"/>
            </a:endParaRPr>
          </a:p>
        </p:txBody>
      </p:sp>
      <p:sp>
        <p:nvSpPr>
          <p:cNvPr id="112" name="椭圆 111"/>
          <p:cNvSpPr/>
          <p:nvPr>
            <p:custDataLst>
              <p:tags r:id="rId3"/>
            </p:custDataLst>
          </p:nvPr>
        </p:nvSpPr>
        <p:spPr>
          <a:xfrm>
            <a:off x="4855529" y="2382871"/>
            <a:ext cx="1626110" cy="1626110"/>
          </a:xfrm>
          <a:prstGeom prst="ellipse">
            <a:avLst/>
          </a:prstGeom>
          <a:gradFill>
            <a:gsLst>
              <a:gs pos="100000">
                <a:schemeClr val="accent1">
                  <a:alpha val="100000"/>
                </a:schemeClr>
              </a:gs>
              <a:gs pos="50000">
                <a:schemeClr val="accent1">
                  <a:lumMod val="80000"/>
                  <a:lumOff val="20000"/>
                  <a:alpha val="100000"/>
                </a:schemeClr>
              </a:gs>
              <a:gs pos="0">
                <a:schemeClr val="accent1">
                  <a:lumMod val="60000"/>
                  <a:lumOff val="40000"/>
                  <a:alpha val="100000"/>
                </a:schemeClr>
              </a:gs>
            </a:gsLst>
            <a:lin ang="16200000" scaled="0"/>
          </a:gra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mj-ea"/>
              <a:ea typeface="+mj-ea"/>
              <a:cs typeface="微软雅黑" charset="-122"/>
              <a:sym typeface="+mn-ea"/>
            </a:endParaRPr>
          </a:p>
        </p:txBody>
      </p:sp>
      <p:sp>
        <p:nvSpPr>
          <p:cNvPr id="113" name="矩形 112"/>
          <p:cNvSpPr/>
          <p:nvPr>
            <p:custDataLst>
              <p:tags r:id="rId4"/>
            </p:custDataLst>
          </p:nvPr>
        </p:nvSpPr>
        <p:spPr>
          <a:xfrm>
            <a:off x="7218680" y="1008380"/>
            <a:ext cx="4268470" cy="148272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通常情况下，在经济繁荣阶段，企业更倾向于提供优厚的薪酬和福利以吸引并保留人才；反之，在经济低迷时期，企业可能会削减薪酬和福利以减轻经营压力。</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14" name="矩形 113"/>
          <p:cNvSpPr/>
          <p:nvPr>
            <p:custDataLst>
              <p:tags r:id="rId5"/>
            </p:custDataLst>
          </p:nvPr>
        </p:nvSpPr>
        <p:spPr>
          <a:xfrm>
            <a:off x="7438896" y="503238"/>
            <a:ext cx="2793914" cy="462111"/>
          </a:xfrm>
          <a:prstGeom prst="rect">
            <a:avLst/>
          </a:prstGeom>
          <a:noFill/>
        </p:spPr>
        <p:txBody>
          <a:bodyPr wrap="square" lIns="0" tIns="0" rIns="0" bIns="0" rtlCol="0" anchor="b">
            <a:noAutofit/>
          </a:bodyPr>
          <a:lstStyle/>
          <a:p>
            <a:pPr>
              <a:spcBef>
                <a:spcPct val="0"/>
              </a:spcBef>
              <a:spcAft>
                <a:spcPct val="0"/>
              </a:spcAft>
            </a:pPr>
            <a:r>
              <a:rPr lang="en-US" altLang="zh-CN" sz="2000" b="1" dirty="0">
                <a:solidFill>
                  <a:schemeClr val="accent2"/>
                </a:solidFill>
                <a:latin typeface="+mn-ea"/>
                <a:cs typeface="+mn-ea"/>
              </a:rPr>
              <a:t>3. </a:t>
            </a:r>
            <a:r>
              <a:rPr lang="zh-CN" altLang="en-US" sz="2000" b="1" dirty="0">
                <a:solidFill>
                  <a:schemeClr val="accent2"/>
                </a:solidFill>
                <a:latin typeface="+mn-ea"/>
                <a:cs typeface="+mn-ea"/>
              </a:rPr>
              <a:t>薪资水平和福利待遇</a:t>
            </a:r>
            <a:endParaRPr lang="zh-CN" altLang="en-US" sz="2000" b="1" dirty="0">
              <a:solidFill>
                <a:schemeClr val="accent2"/>
              </a:solidFill>
              <a:latin typeface="+mn-ea"/>
              <a:cs typeface="+mn-ea"/>
            </a:endParaRPr>
          </a:p>
        </p:txBody>
      </p:sp>
      <p:sp>
        <p:nvSpPr>
          <p:cNvPr id="115" name="矩形 114"/>
          <p:cNvSpPr/>
          <p:nvPr>
            <p:custDataLst>
              <p:tags r:id="rId6"/>
            </p:custDataLst>
          </p:nvPr>
        </p:nvSpPr>
        <p:spPr>
          <a:xfrm>
            <a:off x="7336155" y="3154680"/>
            <a:ext cx="4462780" cy="109791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一般来说，经济发达地区的就业机会更多、薪资水平更高，但竞争也更加激烈；而经济欠发达地区的就业机会相对较少、薪资水平也相对较低。</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16" name="矩形 115"/>
          <p:cNvSpPr/>
          <p:nvPr>
            <p:custDataLst>
              <p:tags r:id="rId7"/>
            </p:custDataLst>
          </p:nvPr>
        </p:nvSpPr>
        <p:spPr>
          <a:xfrm>
            <a:off x="7358380" y="2695575"/>
            <a:ext cx="2581910" cy="399415"/>
          </a:xfrm>
          <a:prstGeom prst="rect">
            <a:avLst/>
          </a:prstGeom>
          <a:noFill/>
        </p:spPr>
        <p:txBody>
          <a:bodyPr wrap="square" lIns="0" tIns="0" rIns="0" bIns="0" rtlCol="0" anchor="b">
            <a:noAutofit/>
          </a:bodyPr>
          <a:lstStyle/>
          <a:p>
            <a:pPr>
              <a:spcBef>
                <a:spcPct val="0"/>
              </a:spcBef>
              <a:spcAft>
                <a:spcPct val="0"/>
              </a:spcAft>
            </a:pPr>
            <a:r>
              <a:rPr lang="en-US" altLang="zh-CN" sz="2000" b="1">
                <a:solidFill>
                  <a:schemeClr val="accent1"/>
                </a:solidFill>
                <a:latin typeface="+mn-ea"/>
                <a:cs typeface="+mn-ea"/>
              </a:rPr>
              <a:t>4. </a:t>
            </a:r>
            <a:r>
              <a:rPr lang="zh-CN" altLang="en-US" sz="2000" b="1">
                <a:solidFill>
                  <a:schemeClr val="accent1"/>
                </a:solidFill>
                <a:latin typeface="+mn-ea"/>
                <a:cs typeface="+mn-ea"/>
              </a:rPr>
              <a:t>就业区域的选择</a:t>
            </a:r>
            <a:endParaRPr lang="zh-CN" altLang="en-US" sz="2000" b="1">
              <a:solidFill>
                <a:schemeClr val="accent1"/>
              </a:solidFill>
              <a:latin typeface="+mn-ea"/>
              <a:cs typeface="+mn-ea"/>
            </a:endParaRPr>
          </a:p>
        </p:txBody>
      </p:sp>
      <p:sp>
        <p:nvSpPr>
          <p:cNvPr id="117" name="矩形 116"/>
          <p:cNvSpPr/>
          <p:nvPr>
            <p:custDataLst>
              <p:tags r:id="rId8"/>
            </p:custDataLst>
          </p:nvPr>
        </p:nvSpPr>
        <p:spPr>
          <a:xfrm>
            <a:off x="549275" y="965835"/>
            <a:ext cx="3528695" cy="259842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solidFill>
                  <a:schemeClr val="tx1">
                    <a:lumMod val="85000"/>
                    <a:lumOff val="15000"/>
                  </a:schemeClr>
                </a:solidFill>
                <a:latin typeface="+mn-ea"/>
                <a:cs typeface="+mn-ea"/>
              </a:rPr>
              <a:t>不同行业对大学生的需求存在明显的差异。一些传统行业如制造业、零售业等可能面临就业压力，而一些新兴行业如信息技术、人工智能、生物医药等则对人才的需求持续增长。这种行业需求的变化要求大学生在选择业和就业方向时更加关注市场动态和行业发展。</a:t>
            </a:r>
            <a:endParaRPr lang="zh-CN" altLang="en-US" sz="1600">
              <a:solidFill>
                <a:schemeClr val="tx1">
                  <a:lumMod val="85000"/>
                  <a:lumOff val="15000"/>
                </a:schemeClr>
              </a:solidFill>
              <a:latin typeface="+mn-ea"/>
              <a:cs typeface="+mn-ea"/>
            </a:endParaRPr>
          </a:p>
        </p:txBody>
      </p:sp>
      <p:sp>
        <p:nvSpPr>
          <p:cNvPr id="118" name="矩形 117"/>
          <p:cNvSpPr/>
          <p:nvPr>
            <p:custDataLst>
              <p:tags r:id="rId9"/>
            </p:custDataLst>
          </p:nvPr>
        </p:nvSpPr>
        <p:spPr>
          <a:xfrm>
            <a:off x="1193165" y="603885"/>
            <a:ext cx="2580640" cy="361950"/>
          </a:xfrm>
          <a:prstGeom prst="rect">
            <a:avLst/>
          </a:prstGeom>
          <a:noFill/>
        </p:spPr>
        <p:txBody>
          <a:bodyPr wrap="square" lIns="0" tIns="0" rIns="0" bIns="0" rtlCol="0" anchor="b">
            <a:noAutofit/>
          </a:bodyPr>
          <a:lstStyle/>
          <a:p>
            <a:pPr algn="l">
              <a:spcBef>
                <a:spcPct val="0"/>
              </a:spcBef>
              <a:spcAft>
                <a:spcPct val="0"/>
              </a:spcAft>
            </a:pPr>
            <a:r>
              <a:rPr lang="en-US" altLang="zh-CN" sz="2000" b="1" dirty="0">
                <a:solidFill>
                  <a:schemeClr val="accent1"/>
                </a:solidFill>
                <a:latin typeface="+mn-ea"/>
                <a:cs typeface="+mn-ea"/>
              </a:rPr>
              <a:t>2. </a:t>
            </a:r>
            <a:r>
              <a:rPr lang="zh-CN" altLang="en-US" sz="2000" b="1" dirty="0">
                <a:solidFill>
                  <a:schemeClr val="accent1"/>
                </a:solidFill>
                <a:latin typeface="+mn-ea"/>
                <a:cs typeface="+mn-ea"/>
              </a:rPr>
              <a:t>行业需求的变化</a:t>
            </a:r>
            <a:endParaRPr lang="zh-CN" altLang="en-US" sz="2000" b="1" dirty="0">
              <a:solidFill>
                <a:schemeClr val="accent1"/>
              </a:solidFill>
              <a:latin typeface="+mn-ea"/>
              <a:cs typeface="+mn-ea"/>
            </a:endParaRPr>
          </a:p>
        </p:txBody>
      </p:sp>
      <p:sp>
        <p:nvSpPr>
          <p:cNvPr id="119" name="矩形 118"/>
          <p:cNvSpPr/>
          <p:nvPr>
            <p:custDataLst>
              <p:tags r:id="rId10"/>
            </p:custDataLst>
          </p:nvPr>
        </p:nvSpPr>
        <p:spPr>
          <a:xfrm>
            <a:off x="643255" y="4363720"/>
            <a:ext cx="3921125" cy="77089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随着我国经济的持续增长和产业结构的不断优化，大学生就业市场总体呈现出积极的发展态势。然而，由于经济波动和不确定性因素的存在，就业市场也面临一些挑战，如竞争加剧、岗位需求变化等。</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20" name="矩形 119"/>
          <p:cNvSpPr/>
          <p:nvPr>
            <p:custDataLst>
              <p:tags r:id="rId11"/>
            </p:custDataLst>
          </p:nvPr>
        </p:nvSpPr>
        <p:spPr>
          <a:xfrm>
            <a:off x="643890" y="3721735"/>
            <a:ext cx="3129915" cy="593090"/>
          </a:xfrm>
          <a:prstGeom prst="rect">
            <a:avLst/>
          </a:prstGeom>
          <a:noFill/>
        </p:spPr>
        <p:txBody>
          <a:bodyPr wrap="square" lIns="0" tIns="0" rIns="0" bIns="0" rtlCol="0" anchor="b">
            <a:noAutofit/>
          </a:bodyPr>
          <a:lstStyle/>
          <a:p>
            <a:pPr algn="l">
              <a:spcBef>
                <a:spcPct val="0"/>
              </a:spcBef>
              <a:spcAft>
                <a:spcPct val="0"/>
              </a:spcAft>
            </a:pPr>
            <a:r>
              <a:rPr lang="en-US" altLang="zh-CN" sz="2000" b="1">
                <a:solidFill>
                  <a:schemeClr val="accent1"/>
                </a:solidFill>
                <a:latin typeface="+mn-ea"/>
                <a:cs typeface="+mn-ea"/>
              </a:rPr>
              <a:t>1. </a:t>
            </a:r>
            <a:r>
              <a:rPr lang="zh-CN" altLang="en-US" sz="2000" b="1">
                <a:solidFill>
                  <a:schemeClr val="accent1"/>
                </a:solidFill>
                <a:latin typeface="+mn-ea"/>
                <a:cs typeface="+mn-ea"/>
              </a:rPr>
              <a:t>就业市场的总体趋势</a:t>
            </a:r>
            <a:endParaRPr lang="zh-CN" altLang="en-US" sz="2000" b="1">
              <a:solidFill>
                <a:schemeClr val="accent1"/>
              </a:solidFill>
              <a:latin typeface="+mn-ea"/>
              <a:cs typeface="+mn-ea"/>
            </a:endParaRPr>
          </a:p>
        </p:txBody>
      </p:sp>
      <p:sp>
        <p:nvSpPr>
          <p:cNvPr id="121" name="矩形 120"/>
          <p:cNvSpPr/>
          <p:nvPr>
            <p:custDataLst>
              <p:tags r:id="rId12"/>
            </p:custDataLst>
          </p:nvPr>
        </p:nvSpPr>
        <p:spPr>
          <a:xfrm>
            <a:off x="6608316" y="4311998"/>
            <a:ext cx="2792852" cy="487076"/>
          </a:xfrm>
          <a:prstGeom prst="rect">
            <a:avLst/>
          </a:prstGeom>
          <a:noFill/>
        </p:spPr>
        <p:txBody>
          <a:bodyPr wrap="square" lIns="0" tIns="0" rIns="0" bIns="0" rtlCol="0" anchor="b">
            <a:noAutofit/>
          </a:bodyPr>
          <a:lstStyle/>
          <a:p>
            <a:pPr>
              <a:spcBef>
                <a:spcPct val="0"/>
              </a:spcBef>
              <a:spcAft>
                <a:spcPct val="0"/>
              </a:spcAft>
            </a:pPr>
            <a:r>
              <a:rPr lang="en-US" altLang="zh-CN" sz="2000" b="1">
                <a:solidFill>
                  <a:schemeClr val="accent2"/>
                </a:solidFill>
                <a:latin typeface="+mn-ea"/>
                <a:cs typeface="+mn-ea"/>
              </a:rPr>
              <a:t>5. </a:t>
            </a:r>
            <a:r>
              <a:rPr lang="zh-CN" altLang="en-US" sz="2000" b="1">
                <a:solidFill>
                  <a:schemeClr val="accent2"/>
                </a:solidFill>
                <a:latin typeface="+mn-ea"/>
                <a:cs typeface="+mn-ea"/>
              </a:rPr>
              <a:t>创业环境的改善</a:t>
            </a:r>
            <a:endParaRPr lang="zh-CN" altLang="en-US" sz="2000" b="1">
              <a:solidFill>
                <a:schemeClr val="accent2"/>
              </a:solidFill>
              <a:latin typeface="+mn-ea"/>
              <a:cs typeface="+mn-ea"/>
            </a:endParaRPr>
          </a:p>
        </p:txBody>
      </p:sp>
      <p:sp>
        <p:nvSpPr>
          <p:cNvPr id="122" name="矩形 121"/>
          <p:cNvSpPr/>
          <p:nvPr>
            <p:custDataLst>
              <p:tags r:id="rId13"/>
            </p:custDataLst>
          </p:nvPr>
        </p:nvSpPr>
        <p:spPr>
          <a:xfrm>
            <a:off x="6607810" y="4772660"/>
            <a:ext cx="4521835" cy="179895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solidFill>
                  <a:schemeClr val="tx1">
                    <a:lumMod val="85000"/>
                    <a:lumOff val="15000"/>
                  </a:schemeClr>
                </a:solidFill>
                <a:latin typeface="+mn-ea"/>
                <a:cs typeface="+mn-ea"/>
              </a:rPr>
              <a:t>创业不仅能够实现个人和社会的价值，还能促进就业和经济的增长。但是，创业同样伴随着许多挑战和风险，包括资金、技术、市场等多方面的难题。因此，大学生在创业之前必须做好充分的准备和规划，并寻求适当的支持与协助。</a:t>
            </a:r>
            <a:endParaRPr lang="zh-CN" altLang="en-US" sz="1600">
              <a:solidFill>
                <a:schemeClr val="tx1">
                  <a:lumMod val="85000"/>
                  <a:lumOff val="15000"/>
                </a:schemeClr>
              </a:solidFill>
              <a:latin typeface="+mn-ea"/>
              <a:cs typeface="+mn-ea"/>
            </a:endParaRPr>
          </a:p>
        </p:txBody>
      </p:sp>
      <p:pic>
        <p:nvPicPr>
          <p:cNvPr id="124" name="图片 11" descr="343439383331313b343532303032373bbfcdbba7b5b5b0b8"/>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488144" y="2793460"/>
            <a:ext cx="361358" cy="361358"/>
          </a:xfrm>
          <a:prstGeom prst="rect">
            <a:avLst/>
          </a:prstGeom>
        </p:spPr>
      </p:pic>
      <p:sp>
        <p:nvSpPr>
          <p:cNvPr id="125" name="椭圆 124"/>
          <p:cNvSpPr/>
          <p:nvPr>
            <p:custDataLst>
              <p:tags r:id="rId17"/>
            </p:custDataLst>
          </p:nvPr>
        </p:nvSpPr>
        <p:spPr>
          <a:xfrm rot="20872530">
            <a:off x="4213885" y="1772566"/>
            <a:ext cx="2874651" cy="2875182"/>
          </a:xfrm>
          <a:prstGeom prst="ellipse">
            <a:avLst/>
          </a:prstGeom>
          <a:noFill/>
          <a:ln>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charset="-122"/>
            </a:endParaRPr>
          </a:p>
        </p:txBody>
      </p:sp>
      <p:sp>
        <p:nvSpPr>
          <p:cNvPr id="126" name="椭圆 125"/>
          <p:cNvSpPr/>
          <p:nvPr>
            <p:custDataLst>
              <p:tags r:id="rId18"/>
            </p:custDataLst>
          </p:nvPr>
        </p:nvSpPr>
        <p:spPr>
          <a:xfrm>
            <a:off x="5802061" y="1587721"/>
            <a:ext cx="485482" cy="485482"/>
          </a:xfrm>
          <a:prstGeom prst="ellipse">
            <a:avLst/>
          </a:prstGeom>
          <a:gradFill>
            <a:gsLst>
              <a:gs pos="50000">
                <a:schemeClr val="accent2">
                  <a:lumMod val="80000"/>
                  <a:lumOff val="20000"/>
                  <a:alpha val="100000"/>
                </a:schemeClr>
              </a:gs>
              <a:gs pos="100000">
                <a:schemeClr val="accent2">
                  <a:alpha val="100000"/>
                </a:schemeClr>
              </a:gs>
              <a:gs pos="0">
                <a:schemeClr val="accent2">
                  <a:lumMod val="60000"/>
                  <a:lumOff val="40000"/>
                  <a:alpha val="100000"/>
                </a:schemeClr>
              </a:gs>
            </a:gsLst>
            <a:lin ang="18900000" scaled="0"/>
          </a:gradFill>
          <a:ln>
            <a:noFill/>
          </a:ln>
          <a:effectLst>
            <a:outerShdw blurRad="139700" dist="508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127" name="椭圆 126"/>
          <p:cNvSpPr/>
          <p:nvPr>
            <p:custDataLst>
              <p:tags r:id="rId19"/>
            </p:custDataLst>
          </p:nvPr>
        </p:nvSpPr>
        <p:spPr>
          <a:xfrm>
            <a:off x="4270189" y="3869064"/>
            <a:ext cx="485482" cy="485482"/>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128" name="椭圆 127"/>
          <p:cNvSpPr/>
          <p:nvPr>
            <p:custDataLst>
              <p:tags r:id="rId20"/>
            </p:custDataLst>
          </p:nvPr>
        </p:nvSpPr>
        <p:spPr>
          <a:xfrm>
            <a:off x="6850576" y="2923595"/>
            <a:ext cx="485482" cy="485482"/>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129" name="椭圆 128"/>
          <p:cNvSpPr/>
          <p:nvPr>
            <p:custDataLst>
              <p:tags r:id="rId21"/>
            </p:custDataLst>
          </p:nvPr>
        </p:nvSpPr>
        <p:spPr>
          <a:xfrm>
            <a:off x="5904044" y="4333831"/>
            <a:ext cx="485482" cy="485482"/>
          </a:xfrm>
          <a:prstGeom prst="ellipse">
            <a:avLst/>
          </a:prstGeom>
          <a:gradFill>
            <a:gsLst>
              <a:gs pos="50000">
                <a:schemeClr val="accent2">
                  <a:lumMod val="80000"/>
                  <a:lumOff val="20000"/>
                  <a:alpha val="100000"/>
                </a:schemeClr>
              </a:gs>
              <a:gs pos="100000">
                <a:schemeClr val="accent2">
                  <a:alpha val="100000"/>
                </a:schemeClr>
              </a:gs>
              <a:gs pos="0">
                <a:schemeClr val="accent2">
                  <a:lumMod val="60000"/>
                  <a:lumOff val="40000"/>
                  <a:alpha val="100000"/>
                </a:schemeClr>
              </a:gs>
            </a:gsLst>
            <a:lin ang="18900000" scaled="0"/>
          </a:gradFill>
          <a:ln>
            <a:noFill/>
          </a:ln>
          <a:effectLst>
            <a:outerShdw blurRad="139700" dist="508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130" name="椭圆 129"/>
          <p:cNvSpPr/>
          <p:nvPr>
            <p:custDataLst>
              <p:tags r:id="rId22"/>
            </p:custDataLst>
          </p:nvPr>
        </p:nvSpPr>
        <p:spPr>
          <a:xfrm>
            <a:off x="4207512" y="2172000"/>
            <a:ext cx="485482" cy="485482"/>
          </a:xfrm>
          <a:prstGeom prst="ellipse">
            <a:avLst/>
          </a:prstGeom>
          <a:gradFill>
            <a:gsLst>
              <a:gs pos="50000">
                <a:schemeClr val="accent1">
                  <a:alpha val="100000"/>
                </a:schemeClr>
              </a:gs>
              <a:gs pos="0">
                <a:schemeClr val="accent1">
                  <a:lumMod val="60000"/>
                  <a:lumOff val="40000"/>
                  <a:alpha val="100000"/>
                </a:schemeClr>
              </a:gs>
              <a:gs pos="100000">
                <a:schemeClr val="accent1">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cs typeface="微软雅黑" charset="-122"/>
              <a:sym typeface="+mn-ea"/>
            </a:endParaRPr>
          </a:p>
        </p:txBody>
      </p:sp>
      <p:pic>
        <p:nvPicPr>
          <p:cNvPr id="131" name="图片 16" descr="343439383331313b343532303033323bd3a6d3c3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323305" y="2283544"/>
            <a:ext cx="240905" cy="240905"/>
          </a:xfrm>
          <a:prstGeom prst="rect">
            <a:avLst/>
          </a:prstGeom>
        </p:spPr>
      </p:pic>
      <p:pic>
        <p:nvPicPr>
          <p:cNvPr id="132" name="图片 4" descr="343439383331313b34353230303230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919979" y="1698203"/>
            <a:ext cx="240905" cy="240905"/>
          </a:xfrm>
          <a:prstGeom prst="rect">
            <a:avLst/>
          </a:prstGeom>
        </p:spPr>
      </p:pic>
      <p:pic>
        <p:nvPicPr>
          <p:cNvPr id="133" name="图片 3" descr="343439383331313b343532303031393bd2b5bca8b9dcc0e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6971681" y="3048418"/>
            <a:ext cx="240905" cy="240905"/>
          </a:xfrm>
          <a:prstGeom prst="rect">
            <a:avLst/>
          </a:prstGeom>
        </p:spPr>
      </p:pic>
      <p:pic>
        <p:nvPicPr>
          <p:cNvPr id="134" name="图片 12" descr="343439383331313b343532303032383bbfcdbba7b9dcc0ed"/>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6021962" y="4454936"/>
            <a:ext cx="240905" cy="240905"/>
          </a:xfrm>
          <a:prstGeom prst="rect">
            <a:avLst/>
          </a:prstGeom>
        </p:spPr>
      </p:pic>
      <p:pic>
        <p:nvPicPr>
          <p:cNvPr id="135" name="图片 8" descr="343439383331313b343532303032343bb7a2b2bcb9dcc0ed"/>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367391" y="3960955"/>
            <a:ext cx="271018" cy="271018"/>
          </a:xfrm>
          <a:prstGeom prst="rect">
            <a:avLst/>
          </a:prstGeom>
        </p:spPr>
      </p:pic>
      <p:sp>
        <p:nvSpPr>
          <p:cNvPr id="136" name="弧形 135"/>
          <p:cNvSpPr/>
          <p:nvPr>
            <p:custDataLst>
              <p:tags r:id="rId38"/>
            </p:custDataLst>
          </p:nvPr>
        </p:nvSpPr>
        <p:spPr>
          <a:xfrm rot="15472530">
            <a:off x="4455564" y="2015307"/>
            <a:ext cx="2383326" cy="2383326"/>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137" name="弧形 136"/>
          <p:cNvSpPr/>
          <p:nvPr>
            <p:custDataLst>
              <p:tags r:id="rId39"/>
            </p:custDataLst>
          </p:nvPr>
        </p:nvSpPr>
        <p:spPr>
          <a:xfrm rot="19846689">
            <a:off x="4451846" y="2016369"/>
            <a:ext cx="2383326" cy="2383326"/>
          </a:xfrm>
          <a:prstGeom prst="arc">
            <a:avLst>
              <a:gd name="adj1" fmla="val 19666212"/>
              <a:gd name="adj2" fmla="val 778340"/>
            </a:avLst>
          </a:prstGeom>
          <a:ln w="6350">
            <a:gradFill>
              <a:gsLst>
                <a:gs pos="0">
                  <a:schemeClr val="accent2">
                    <a:alpha val="0"/>
                  </a:schemeClr>
                </a:gs>
                <a:gs pos="60000">
                  <a:schemeClr val="accent2">
                    <a:alpha val="100000"/>
                  </a:schemeClr>
                </a:gs>
              </a:gsLst>
              <a:lin ang="5400000" scaled="1"/>
            </a:gradFill>
            <a:prstDash val="dash"/>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138" name="弧形 137"/>
          <p:cNvSpPr/>
          <p:nvPr>
            <p:custDataLst>
              <p:tags r:id="rId40"/>
            </p:custDataLst>
          </p:nvPr>
        </p:nvSpPr>
        <p:spPr>
          <a:xfrm rot="2515112">
            <a:off x="4451846" y="2016369"/>
            <a:ext cx="2383326" cy="2383326"/>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139" name="弧形 138"/>
          <p:cNvSpPr/>
          <p:nvPr>
            <p:custDataLst>
              <p:tags r:id="rId41"/>
            </p:custDataLst>
          </p:nvPr>
        </p:nvSpPr>
        <p:spPr>
          <a:xfrm rot="6791490">
            <a:off x="4451846" y="2016369"/>
            <a:ext cx="2383326" cy="2383326"/>
          </a:xfrm>
          <a:prstGeom prst="arc">
            <a:avLst>
              <a:gd name="adj1" fmla="val 19666212"/>
              <a:gd name="adj2" fmla="val 778340"/>
            </a:avLst>
          </a:prstGeom>
          <a:ln w="6350">
            <a:gradFill>
              <a:gsLst>
                <a:gs pos="0">
                  <a:schemeClr val="accent2">
                    <a:alpha val="0"/>
                  </a:schemeClr>
                </a:gs>
                <a:gs pos="60000">
                  <a:schemeClr val="accent2">
                    <a:alpha val="100000"/>
                  </a:schemeClr>
                </a:gs>
              </a:gsLst>
              <a:lin ang="5400000" scaled="1"/>
            </a:gradFill>
            <a:prstDash val="dash"/>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140" name="弧形 139"/>
          <p:cNvSpPr/>
          <p:nvPr>
            <p:custDataLst>
              <p:tags r:id="rId42"/>
            </p:custDataLst>
          </p:nvPr>
        </p:nvSpPr>
        <p:spPr>
          <a:xfrm rot="11125367">
            <a:off x="4451846" y="2016369"/>
            <a:ext cx="2383326" cy="2383326"/>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Tree>
    <p:custDataLst>
      <p:tags r:id="rId4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25654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（三）科技环境</a:t>
            </a:r>
            <a:endParaRPr lang="zh-CN" altLang="en-US" sz="2800">
              <a:solidFill>
                <a:schemeClr val="accent1">
                  <a:lumMod val="50000"/>
                </a:schemeClr>
              </a:solidFill>
            </a:endParaRPr>
          </a:p>
        </p:txBody>
      </p:sp>
      <p:sp>
        <p:nvSpPr>
          <p:cNvPr id="295" name="矩形 294"/>
          <p:cNvSpPr/>
          <p:nvPr>
            <p:custDataLst>
              <p:tags r:id="rId2"/>
            </p:custDataLst>
          </p:nvPr>
        </p:nvSpPr>
        <p:spPr>
          <a:xfrm>
            <a:off x="669925" y="3803015"/>
            <a:ext cx="2613660" cy="138874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国家对科技开发的投资方向和支持重点是科技环境的重要组成部分，这些政策直接决定了哪些科技领域会得到资金和资源的优先支持，进而影响整个国家的科技创新能力和竞争力。</a:t>
            </a:r>
            <a:endParaRPr lang="zh-CN" altLang="en-US" sz="1600" dirty="0">
              <a:solidFill>
                <a:schemeClr val="tx1">
                  <a:lumMod val="85000"/>
                  <a:lumOff val="15000"/>
                </a:schemeClr>
              </a:solidFill>
              <a:latin typeface="+mn-ea"/>
              <a:cs typeface="+mn-ea"/>
              <a:sym typeface="+mn-ea"/>
            </a:endParaRPr>
          </a:p>
        </p:txBody>
      </p:sp>
      <p:sp>
        <p:nvSpPr>
          <p:cNvPr id="296" name="矩形 295"/>
          <p:cNvSpPr/>
          <p:nvPr>
            <p:custDataLst>
              <p:tags r:id="rId3"/>
            </p:custDataLst>
          </p:nvPr>
        </p:nvSpPr>
        <p:spPr>
          <a:xfrm>
            <a:off x="834610" y="3217790"/>
            <a:ext cx="2472642" cy="51726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dirty="0">
                <a:solidFill>
                  <a:schemeClr val="accent1"/>
                </a:solidFill>
                <a:latin typeface="+mn-ea"/>
                <a:cs typeface="+mn-ea"/>
                <a:sym typeface="+mn-ea"/>
              </a:rPr>
              <a:t>科技投资与支持重点</a:t>
            </a:r>
            <a:endParaRPr lang="zh-CN" altLang="en-US" sz="2000" b="1" dirty="0">
              <a:solidFill>
                <a:schemeClr val="accent1"/>
              </a:solidFill>
              <a:latin typeface="+mn-ea"/>
              <a:cs typeface="+mn-ea"/>
              <a:sym typeface="+mn-ea"/>
            </a:endParaRPr>
          </a:p>
        </p:txBody>
      </p:sp>
      <p:sp>
        <p:nvSpPr>
          <p:cNvPr id="297" name="Freeform 7397"/>
          <p:cNvSpPr/>
          <p:nvPr>
            <p:custDataLst>
              <p:tags r:id="rId4"/>
            </p:custDataLst>
          </p:nvPr>
        </p:nvSpPr>
        <p:spPr bwMode="auto">
          <a:xfrm rot="16200000">
            <a:off x="2053050" y="3342625"/>
            <a:ext cx="36400" cy="68521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aseline="-25000">
              <a:solidFill>
                <a:srgbClr val="FFFFFF"/>
              </a:solidFill>
              <a:sym typeface="+mn-ea"/>
            </a:endParaRPr>
          </a:p>
        </p:txBody>
      </p:sp>
      <p:sp>
        <p:nvSpPr>
          <p:cNvPr id="298" name="矩形 297"/>
          <p:cNvSpPr/>
          <p:nvPr>
            <p:custDataLst>
              <p:tags r:id="rId5"/>
            </p:custDataLst>
          </p:nvPr>
        </p:nvSpPr>
        <p:spPr>
          <a:xfrm>
            <a:off x="3543300" y="3801745"/>
            <a:ext cx="2500630" cy="138938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科技发展动态反映了当前科技领域的最新进展和趋势，例如人工智能、量子计算和生物技术等前沿科技的突破，这些动态不仅影响科技产业本身，也对其他行业产生深远的影响。</a:t>
            </a:r>
            <a:endParaRPr lang="zh-CN" altLang="en-US" sz="1600">
              <a:solidFill>
                <a:schemeClr val="tx1">
                  <a:lumMod val="85000"/>
                  <a:lumOff val="15000"/>
                </a:schemeClr>
              </a:solidFill>
              <a:latin typeface="+mn-ea"/>
              <a:cs typeface="+mn-ea"/>
              <a:sym typeface="+mn-ea"/>
            </a:endParaRPr>
          </a:p>
        </p:txBody>
      </p:sp>
      <p:sp>
        <p:nvSpPr>
          <p:cNvPr id="299" name="矩形 298"/>
          <p:cNvSpPr/>
          <p:nvPr>
            <p:custDataLst>
              <p:tags r:id="rId6"/>
            </p:custDataLst>
          </p:nvPr>
        </p:nvSpPr>
        <p:spPr>
          <a:xfrm>
            <a:off x="3595897" y="3218429"/>
            <a:ext cx="2472642" cy="51726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2"/>
                </a:solidFill>
                <a:latin typeface="+mn-ea"/>
                <a:cs typeface="+mn-ea"/>
                <a:sym typeface="+mn-ea"/>
              </a:rPr>
              <a:t>科技发展动态概述</a:t>
            </a:r>
            <a:endParaRPr lang="zh-CN" altLang="en-US" sz="2000" b="1">
              <a:solidFill>
                <a:schemeClr val="accent2"/>
              </a:solidFill>
              <a:latin typeface="+mn-ea"/>
              <a:cs typeface="+mn-ea"/>
              <a:sym typeface="+mn-ea"/>
            </a:endParaRPr>
          </a:p>
        </p:txBody>
      </p:sp>
      <p:sp>
        <p:nvSpPr>
          <p:cNvPr id="300" name="Freeform 7397"/>
          <p:cNvSpPr/>
          <p:nvPr>
            <p:custDataLst>
              <p:tags r:id="rId7"/>
            </p:custDataLst>
          </p:nvPr>
        </p:nvSpPr>
        <p:spPr bwMode="auto">
          <a:xfrm rot="16200000">
            <a:off x="4814337" y="3343263"/>
            <a:ext cx="36400" cy="68521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2">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aseline="-25000">
              <a:solidFill>
                <a:srgbClr val="FFFFFF"/>
              </a:solidFill>
              <a:sym typeface="+mn-ea"/>
            </a:endParaRPr>
          </a:p>
        </p:txBody>
      </p:sp>
      <p:sp>
        <p:nvSpPr>
          <p:cNvPr id="301" name="矩形 300"/>
          <p:cNvSpPr/>
          <p:nvPr>
            <p:custDataLst>
              <p:tags r:id="rId8"/>
            </p:custDataLst>
          </p:nvPr>
        </p:nvSpPr>
        <p:spPr>
          <a:xfrm>
            <a:off x="6380480" y="3801745"/>
            <a:ext cx="2425700" cy="138938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科技转移速度指的是新技术从研发到实际应用的转化速度。快速的科技转移能够加速新产品和服务的上市，促进经济增长，同时也为职业发展提供了新的机遇和挑战。</a:t>
            </a:r>
            <a:endParaRPr lang="zh-CN" altLang="en-US" sz="1600">
              <a:solidFill>
                <a:schemeClr val="tx1">
                  <a:lumMod val="85000"/>
                  <a:lumOff val="15000"/>
                </a:schemeClr>
              </a:solidFill>
              <a:latin typeface="+mn-ea"/>
              <a:cs typeface="+mn-ea"/>
              <a:sym typeface="+mn-ea"/>
            </a:endParaRPr>
          </a:p>
        </p:txBody>
      </p:sp>
      <p:sp>
        <p:nvSpPr>
          <p:cNvPr id="302" name="矩形 301"/>
          <p:cNvSpPr/>
          <p:nvPr>
            <p:custDataLst>
              <p:tags r:id="rId9"/>
            </p:custDataLst>
          </p:nvPr>
        </p:nvSpPr>
        <p:spPr>
          <a:xfrm>
            <a:off x="6357185" y="3218429"/>
            <a:ext cx="2472642" cy="51726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1"/>
                </a:solidFill>
                <a:latin typeface="+mn-ea"/>
                <a:cs typeface="+mn-ea"/>
                <a:sym typeface="+mn-ea"/>
              </a:rPr>
              <a:t>科技转移速度的影响</a:t>
            </a:r>
            <a:endParaRPr lang="zh-CN" altLang="en-US" sz="2000" b="1">
              <a:solidFill>
                <a:schemeClr val="accent1"/>
              </a:solidFill>
              <a:latin typeface="+mn-ea"/>
              <a:cs typeface="+mn-ea"/>
              <a:sym typeface="+mn-ea"/>
            </a:endParaRPr>
          </a:p>
        </p:txBody>
      </p:sp>
      <p:sp>
        <p:nvSpPr>
          <p:cNvPr id="303" name="Freeform 7397"/>
          <p:cNvSpPr/>
          <p:nvPr>
            <p:custDataLst>
              <p:tags r:id="rId10"/>
            </p:custDataLst>
          </p:nvPr>
        </p:nvSpPr>
        <p:spPr bwMode="auto">
          <a:xfrm rot="16200000">
            <a:off x="7575625" y="3343263"/>
            <a:ext cx="36400" cy="68521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aseline="-25000">
              <a:solidFill>
                <a:srgbClr val="FFFFFF"/>
              </a:solidFill>
              <a:sym typeface="+mn-ea"/>
            </a:endParaRPr>
          </a:p>
        </p:txBody>
      </p:sp>
      <p:sp>
        <p:nvSpPr>
          <p:cNvPr id="304" name="矩形 303"/>
          <p:cNvSpPr/>
          <p:nvPr>
            <p:custDataLst>
              <p:tags r:id="rId11"/>
            </p:custDataLst>
          </p:nvPr>
        </p:nvSpPr>
        <p:spPr>
          <a:xfrm>
            <a:off x="9095740" y="3801110"/>
            <a:ext cx="2647950" cy="1389380"/>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科技产业化程度分析涉及将科研成果转化为商业产品和服务的能力。高程度的产业化能够推动产业结构升级，创造新的就业机会，同时也要求劳动力市场上的个体不断提升自身技能以适应新的职业要求。</a:t>
            </a:r>
            <a:endParaRPr lang="zh-CN" altLang="en-US" sz="1600">
              <a:solidFill>
                <a:schemeClr val="tx1">
                  <a:lumMod val="85000"/>
                  <a:lumOff val="15000"/>
                </a:schemeClr>
              </a:solidFill>
              <a:latin typeface="+mn-ea"/>
              <a:cs typeface="+mn-ea"/>
              <a:sym typeface="+mn-ea"/>
            </a:endParaRPr>
          </a:p>
        </p:txBody>
      </p:sp>
      <p:sp>
        <p:nvSpPr>
          <p:cNvPr id="305" name="矩形 304"/>
          <p:cNvSpPr/>
          <p:nvPr>
            <p:custDataLst>
              <p:tags r:id="rId12"/>
            </p:custDataLst>
          </p:nvPr>
        </p:nvSpPr>
        <p:spPr>
          <a:xfrm>
            <a:off x="9119111" y="3217790"/>
            <a:ext cx="2472642" cy="517262"/>
          </a:xfrm>
          <a:prstGeom prst="rect">
            <a:avLst/>
          </a:prstGeom>
          <a:noFill/>
        </p:spPr>
        <p:txBody>
          <a:bodyPr wrap="square" lIns="0" tIns="0" rIns="0" bIns="0" rtlCol="0" anchor="ctr" anchorCtr="0">
            <a:noAutofit/>
          </a:bodyPr>
          <a:lstStyle/>
          <a:p>
            <a:pPr algn="ctr">
              <a:spcBef>
                <a:spcPct val="0"/>
              </a:spcBef>
              <a:spcAft>
                <a:spcPct val="0"/>
              </a:spcAft>
            </a:pPr>
            <a:r>
              <a:rPr lang="zh-CN" altLang="en-US" sz="2000" b="1">
                <a:solidFill>
                  <a:schemeClr val="accent2"/>
                </a:solidFill>
                <a:latin typeface="+mn-ea"/>
                <a:cs typeface="+mn-ea"/>
                <a:sym typeface="+mn-ea"/>
              </a:rPr>
              <a:t>科技产业化程度分析</a:t>
            </a:r>
            <a:endParaRPr lang="zh-CN" altLang="en-US" sz="2000" b="1">
              <a:solidFill>
                <a:schemeClr val="accent2"/>
              </a:solidFill>
              <a:latin typeface="+mn-ea"/>
              <a:cs typeface="+mn-ea"/>
              <a:sym typeface="+mn-ea"/>
            </a:endParaRPr>
          </a:p>
        </p:txBody>
      </p:sp>
      <p:sp>
        <p:nvSpPr>
          <p:cNvPr id="306" name="Freeform 7397"/>
          <p:cNvSpPr/>
          <p:nvPr>
            <p:custDataLst>
              <p:tags r:id="rId13"/>
            </p:custDataLst>
          </p:nvPr>
        </p:nvSpPr>
        <p:spPr bwMode="auto">
          <a:xfrm rot="16200000">
            <a:off x="10336913" y="3342625"/>
            <a:ext cx="36400" cy="685213"/>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2">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baseline="-25000">
              <a:solidFill>
                <a:srgbClr val="FFFFFF"/>
              </a:solidFill>
              <a:sym typeface="+mn-ea"/>
            </a:endParaRPr>
          </a:p>
        </p:txBody>
      </p:sp>
      <p:pic>
        <p:nvPicPr>
          <p:cNvPr id="307" name="图片 306" descr="/data/temp/01c17392-824e-11f0-a54b-da3c78d851eb.jpeg01c17392-824e-11f0-a54b-da3c78d851eb"/>
          <p:cNvPicPr>
            <a:picLocks noChangeAspect="1"/>
          </p:cNvPicPr>
          <p:nvPr>
            <p:custDataLst>
              <p:tags r:id="rId14"/>
            </p:custDataLst>
          </p:nvPr>
        </p:nvPicPr>
        <p:blipFill>
          <a:blip r:embed="rId15"/>
          <a:srcRect l="12526" r="12526"/>
          <a:stretch>
            <a:fillRect/>
          </a:stretch>
        </p:blipFill>
        <p:spPr>
          <a:xfrm>
            <a:off x="782245" y="858818"/>
            <a:ext cx="2577372" cy="2292558"/>
          </a:xfrm>
          <a:custGeom>
            <a:avLst/>
            <a:gdLst/>
            <a:ahLst/>
            <a:cxnLst>
              <a:cxn ang="3">
                <a:pos x="hc" y="t"/>
              </a:cxn>
              <a:cxn ang="cd2">
                <a:pos x="l" y="vc"/>
              </a:cxn>
              <a:cxn ang="cd4">
                <a:pos x="hc" y="b"/>
              </a:cxn>
              <a:cxn ang="0">
                <a:pos x="r" y="vc"/>
              </a:cxn>
            </a:cxnLst>
            <a:rect l="l" t="t" r="r" b="b"/>
            <a:pathLst>
              <a:path w="4257" h="3786">
                <a:moveTo>
                  <a:pt x="3686" y="0"/>
                </a:moveTo>
                <a:cubicBezTo>
                  <a:pt x="3686" y="3"/>
                  <a:pt x="3688" y="1"/>
                  <a:pt x="3690" y="0"/>
                </a:cubicBezTo>
                <a:cubicBezTo>
                  <a:pt x="3694" y="6"/>
                  <a:pt x="3696" y="20"/>
                  <a:pt x="3688" y="20"/>
                </a:cubicBezTo>
                <a:cubicBezTo>
                  <a:pt x="3680" y="21"/>
                  <a:pt x="3688" y="5"/>
                  <a:pt x="3677" y="9"/>
                </a:cubicBezTo>
                <a:cubicBezTo>
                  <a:pt x="3685" y="21"/>
                  <a:pt x="3674" y="41"/>
                  <a:pt x="3688" y="44"/>
                </a:cubicBezTo>
                <a:cubicBezTo>
                  <a:pt x="3696" y="45"/>
                  <a:pt x="3692" y="35"/>
                  <a:pt x="3702" y="38"/>
                </a:cubicBezTo>
                <a:lnTo>
                  <a:pt x="3702" y="58"/>
                </a:lnTo>
                <a:cubicBezTo>
                  <a:pt x="3687" y="61"/>
                  <a:pt x="3686" y="70"/>
                  <a:pt x="3684" y="80"/>
                </a:cubicBezTo>
                <a:cubicBezTo>
                  <a:pt x="3689" y="83"/>
                  <a:pt x="3693" y="70"/>
                  <a:pt x="3693" y="80"/>
                </a:cubicBezTo>
                <a:cubicBezTo>
                  <a:pt x="3677" y="103"/>
                  <a:pt x="3678" y="130"/>
                  <a:pt x="3672" y="154"/>
                </a:cubicBezTo>
                <a:cubicBezTo>
                  <a:pt x="3684" y="153"/>
                  <a:pt x="3682" y="166"/>
                  <a:pt x="3690" y="169"/>
                </a:cubicBezTo>
                <a:cubicBezTo>
                  <a:pt x="3709" y="176"/>
                  <a:pt x="3736" y="161"/>
                  <a:pt x="3748" y="181"/>
                </a:cubicBezTo>
                <a:lnTo>
                  <a:pt x="3748" y="174"/>
                </a:lnTo>
                <a:cubicBezTo>
                  <a:pt x="3761" y="182"/>
                  <a:pt x="3777" y="184"/>
                  <a:pt x="3792" y="178"/>
                </a:cubicBezTo>
                <a:cubicBezTo>
                  <a:pt x="3851" y="212"/>
                  <a:pt x="3962" y="199"/>
                  <a:pt x="4045" y="205"/>
                </a:cubicBezTo>
                <a:cubicBezTo>
                  <a:pt x="4047" y="207"/>
                  <a:pt x="4051" y="209"/>
                  <a:pt x="4054" y="210"/>
                </a:cubicBezTo>
                <a:cubicBezTo>
                  <a:pt x="4057" y="216"/>
                  <a:pt x="4059" y="222"/>
                  <a:pt x="4060" y="228"/>
                </a:cubicBezTo>
                <a:cubicBezTo>
                  <a:pt x="4077" y="226"/>
                  <a:pt x="4105" y="232"/>
                  <a:pt x="4109" y="247"/>
                </a:cubicBezTo>
                <a:cubicBezTo>
                  <a:pt x="4104" y="242"/>
                  <a:pt x="4097" y="241"/>
                  <a:pt x="4091" y="246"/>
                </a:cubicBezTo>
                <a:cubicBezTo>
                  <a:pt x="4091" y="250"/>
                  <a:pt x="4097" y="250"/>
                  <a:pt x="4100" y="253"/>
                </a:cubicBezTo>
                <a:cubicBezTo>
                  <a:pt x="4090" y="260"/>
                  <a:pt x="4093" y="262"/>
                  <a:pt x="4076" y="267"/>
                </a:cubicBezTo>
                <a:cubicBezTo>
                  <a:pt x="4078" y="272"/>
                  <a:pt x="4079" y="278"/>
                  <a:pt x="4089" y="277"/>
                </a:cubicBezTo>
                <a:cubicBezTo>
                  <a:pt x="4092" y="289"/>
                  <a:pt x="4081" y="286"/>
                  <a:pt x="4079" y="294"/>
                </a:cubicBezTo>
                <a:cubicBezTo>
                  <a:pt x="4076" y="301"/>
                  <a:pt x="4088" y="297"/>
                  <a:pt x="4085" y="305"/>
                </a:cubicBezTo>
                <a:cubicBezTo>
                  <a:pt x="4090" y="307"/>
                  <a:pt x="4096" y="306"/>
                  <a:pt x="4101" y="302"/>
                </a:cubicBezTo>
                <a:cubicBezTo>
                  <a:pt x="4106" y="308"/>
                  <a:pt x="4098" y="322"/>
                  <a:pt x="4103" y="331"/>
                </a:cubicBezTo>
                <a:cubicBezTo>
                  <a:pt x="4102" y="336"/>
                  <a:pt x="4089" y="327"/>
                  <a:pt x="4089" y="335"/>
                </a:cubicBezTo>
                <a:cubicBezTo>
                  <a:pt x="4089" y="342"/>
                  <a:pt x="4088" y="349"/>
                  <a:pt x="4097" y="349"/>
                </a:cubicBezTo>
                <a:cubicBezTo>
                  <a:pt x="4097" y="363"/>
                  <a:pt x="4091" y="371"/>
                  <a:pt x="4097" y="380"/>
                </a:cubicBezTo>
                <a:cubicBezTo>
                  <a:pt x="4091" y="378"/>
                  <a:pt x="4091" y="383"/>
                  <a:pt x="4085" y="381"/>
                </a:cubicBezTo>
                <a:cubicBezTo>
                  <a:pt x="4093" y="387"/>
                  <a:pt x="4087" y="386"/>
                  <a:pt x="4078" y="385"/>
                </a:cubicBezTo>
                <a:cubicBezTo>
                  <a:pt x="4076" y="393"/>
                  <a:pt x="4086" y="391"/>
                  <a:pt x="4089" y="395"/>
                </a:cubicBezTo>
                <a:cubicBezTo>
                  <a:pt x="4078" y="406"/>
                  <a:pt x="4086" y="424"/>
                  <a:pt x="4072" y="430"/>
                </a:cubicBezTo>
                <a:cubicBezTo>
                  <a:pt x="4074" y="453"/>
                  <a:pt x="4094" y="450"/>
                  <a:pt x="4106" y="463"/>
                </a:cubicBezTo>
                <a:cubicBezTo>
                  <a:pt x="4107" y="467"/>
                  <a:pt x="4103" y="467"/>
                  <a:pt x="4099" y="467"/>
                </a:cubicBezTo>
                <a:cubicBezTo>
                  <a:pt x="4100" y="471"/>
                  <a:pt x="4103" y="473"/>
                  <a:pt x="4108" y="473"/>
                </a:cubicBezTo>
                <a:cubicBezTo>
                  <a:pt x="4103" y="475"/>
                  <a:pt x="4098" y="477"/>
                  <a:pt x="4093" y="480"/>
                </a:cubicBezTo>
                <a:cubicBezTo>
                  <a:pt x="4102" y="486"/>
                  <a:pt x="4108" y="488"/>
                  <a:pt x="4110" y="502"/>
                </a:cubicBezTo>
                <a:cubicBezTo>
                  <a:pt x="4102" y="506"/>
                  <a:pt x="4103" y="503"/>
                  <a:pt x="4092" y="502"/>
                </a:cubicBezTo>
                <a:cubicBezTo>
                  <a:pt x="4087" y="502"/>
                  <a:pt x="4090" y="512"/>
                  <a:pt x="4082" y="508"/>
                </a:cubicBezTo>
                <a:cubicBezTo>
                  <a:pt x="4083" y="515"/>
                  <a:pt x="4089" y="518"/>
                  <a:pt x="4089" y="526"/>
                </a:cubicBezTo>
                <a:cubicBezTo>
                  <a:pt x="4102" y="522"/>
                  <a:pt x="4105" y="540"/>
                  <a:pt x="4116" y="544"/>
                </a:cubicBezTo>
                <a:cubicBezTo>
                  <a:pt x="4108" y="545"/>
                  <a:pt x="4097" y="550"/>
                  <a:pt x="4092" y="547"/>
                </a:cubicBezTo>
                <a:lnTo>
                  <a:pt x="4092" y="556"/>
                </a:lnTo>
                <a:cubicBezTo>
                  <a:pt x="4092" y="555"/>
                  <a:pt x="4118" y="561"/>
                  <a:pt x="4118" y="553"/>
                </a:cubicBezTo>
                <a:cubicBezTo>
                  <a:pt x="4123" y="555"/>
                  <a:pt x="4124" y="567"/>
                  <a:pt x="4121" y="569"/>
                </a:cubicBezTo>
                <a:cubicBezTo>
                  <a:pt x="4114" y="570"/>
                  <a:pt x="4119" y="561"/>
                  <a:pt x="4112" y="566"/>
                </a:cubicBezTo>
                <a:cubicBezTo>
                  <a:pt x="4110" y="577"/>
                  <a:pt x="4120" y="577"/>
                  <a:pt x="4125" y="583"/>
                </a:cubicBezTo>
                <a:cubicBezTo>
                  <a:pt x="4122" y="586"/>
                  <a:pt x="4121" y="589"/>
                  <a:pt x="4115" y="589"/>
                </a:cubicBezTo>
                <a:cubicBezTo>
                  <a:pt x="4106" y="591"/>
                  <a:pt x="4116" y="579"/>
                  <a:pt x="4106" y="581"/>
                </a:cubicBezTo>
                <a:cubicBezTo>
                  <a:pt x="4097" y="584"/>
                  <a:pt x="4117" y="599"/>
                  <a:pt x="4103" y="599"/>
                </a:cubicBezTo>
                <a:cubicBezTo>
                  <a:pt x="4110" y="607"/>
                  <a:pt x="4134" y="608"/>
                  <a:pt x="4137" y="597"/>
                </a:cubicBezTo>
                <a:cubicBezTo>
                  <a:pt x="4140" y="601"/>
                  <a:pt x="4129" y="609"/>
                  <a:pt x="4140" y="613"/>
                </a:cubicBezTo>
                <a:cubicBezTo>
                  <a:pt x="4140" y="626"/>
                  <a:pt x="4126" y="623"/>
                  <a:pt x="4125" y="634"/>
                </a:cubicBezTo>
                <a:cubicBezTo>
                  <a:pt x="4127" y="638"/>
                  <a:pt x="4130" y="640"/>
                  <a:pt x="4136" y="640"/>
                </a:cubicBezTo>
                <a:cubicBezTo>
                  <a:pt x="4136" y="637"/>
                  <a:pt x="4132" y="637"/>
                  <a:pt x="4129" y="637"/>
                </a:cubicBezTo>
                <a:cubicBezTo>
                  <a:pt x="4134" y="630"/>
                  <a:pt x="4151" y="637"/>
                  <a:pt x="4157" y="637"/>
                </a:cubicBezTo>
                <a:cubicBezTo>
                  <a:pt x="4157" y="643"/>
                  <a:pt x="4144" y="634"/>
                  <a:pt x="4147" y="643"/>
                </a:cubicBezTo>
                <a:cubicBezTo>
                  <a:pt x="4147" y="648"/>
                  <a:pt x="4156" y="642"/>
                  <a:pt x="4156" y="646"/>
                </a:cubicBezTo>
                <a:cubicBezTo>
                  <a:pt x="4156" y="649"/>
                  <a:pt x="4156" y="653"/>
                  <a:pt x="4156" y="657"/>
                </a:cubicBezTo>
                <a:cubicBezTo>
                  <a:pt x="4150" y="656"/>
                  <a:pt x="4148" y="660"/>
                  <a:pt x="4144" y="663"/>
                </a:cubicBezTo>
                <a:cubicBezTo>
                  <a:pt x="4136" y="664"/>
                  <a:pt x="4140" y="656"/>
                  <a:pt x="4136" y="655"/>
                </a:cubicBezTo>
                <a:cubicBezTo>
                  <a:pt x="4126" y="666"/>
                  <a:pt x="4132" y="692"/>
                  <a:pt x="4129" y="704"/>
                </a:cubicBezTo>
                <a:cubicBezTo>
                  <a:pt x="4139" y="708"/>
                  <a:pt x="4136" y="697"/>
                  <a:pt x="4144" y="698"/>
                </a:cubicBezTo>
                <a:cubicBezTo>
                  <a:pt x="4141" y="706"/>
                  <a:pt x="4153" y="699"/>
                  <a:pt x="4154" y="706"/>
                </a:cubicBezTo>
                <a:cubicBezTo>
                  <a:pt x="4156" y="713"/>
                  <a:pt x="4146" y="708"/>
                  <a:pt x="4149" y="717"/>
                </a:cubicBezTo>
                <a:cubicBezTo>
                  <a:pt x="4140" y="713"/>
                  <a:pt x="4129" y="716"/>
                  <a:pt x="4123" y="724"/>
                </a:cubicBezTo>
                <a:cubicBezTo>
                  <a:pt x="4124" y="729"/>
                  <a:pt x="4135" y="722"/>
                  <a:pt x="4141" y="727"/>
                </a:cubicBezTo>
                <a:cubicBezTo>
                  <a:pt x="4147" y="733"/>
                  <a:pt x="4137" y="726"/>
                  <a:pt x="4132" y="727"/>
                </a:cubicBezTo>
                <a:lnTo>
                  <a:pt x="4131" y="743"/>
                </a:lnTo>
                <a:cubicBezTo>
                  <a:pt x="4134" y="748"/>
                  <a:pt x="4145" y="750"/>
                  <a:pt x="4145" y="739"/>
                </a:cubicBezTo>
                <a:cubicBezTo>
                  <a:pt x="4160" y="736"/>
                  <a:pt x="4157" y="748"/>
                  <a:pt x="4169" y="748"/>
                </a:cubicBezTo>
                <a:cubicBezTo>
                  <a:pt x="4157" y="755"/>
                  <a:pt x="4151" y="771"/>
                  <a:pt x="4137" y="777"/>
                </a:cubicBezTo>
                <a:cubicBezTo>
                  <a:pt x="4136" y="770"/>
                  <a:pt x="4140" y="769"/>
                  <a:pt x="4140" y="764"/>
                </a:cubicBezTo>
                <a:cubicBezTo>
                  <a:pt x="4137" y="766"/>
                  <a:pt x="4136" y="770"/>
                  <a:pt x="4131" y="770"/>
                </a:cubicBezTo>
                <a:cubicBezTo>
                  <a:pt x="4134" y="780"/>
                  <a:pt x="4129" y="782"/>
                  <a:pt x="4134" y="790"/>
                </a:cubicBezTo>
                <a:cubicBezTo>
                  <a:pt x="4135" y="779"/>
                  <a:pt x="4147" y="782"/>
                  <a:pt x="4157" y="781"/>
                </a:cubicBezTo>
                <a:cubicBezTo>
                  <a:pt x="4143" y="782"/>
                  <a:pt x="4141" y="798"/>
                  <a:pt x="4126" y="798"/>
                </a:cubicBezTo>
                <a:cubicBezTo>
                  <a:pt x="4124" y="806"/>
                  <a:pt x="4143" y="800"/>
                  <a:pt x="4141" y="806"/>
                </a:cubicBezTo>
                <a:cubicBezTo>
                  <a:pt x="4140" y="813"/>
                  <a:pt x="4130" y="810"/>
                  <a:pt x="4133" y="821"/>
                </a:cubicBezTo>
                <a:cubicBezTo>
                  <a:pt x="4141" y="822"/>
                  <a:pt x="4147" y="821"/>
                  <a:pt x="4150" y="816"/>
                </a:cubicBezTo>
                <a:cubicBezTo>
                  <a:pt x="4159" y="819"/>
                  <a:pt x="4155" y="828"/>
                  <a:pt x="4152" y="836"/>
                </a:cubicBezTo>
                <a:cubicBezTo>
                  <a:pt x="4145" y="835"/>
                  <a:pt x="4138" y="836"/>
                  <a:pt x="4132" y="839"/>
                </a:cubicBezTo>
                <a:cubicBezTo>
                  <a:pt x="4126" y="849"/>
                  <a:pt x="4136" y="853"/>
                  <a:pt x="4132" y="857"/>
                </a:cubicBezTo>
                <a:cubicBezTo>
                  <a:pt x="4143" y="862"/>
                  <a:pt x="4153" y="867"/>
                  <a:pt x="4153" y="876"/>
                </a:cubicBezTo>
                <a:cubicBezTo>
                  <a:pt x="4150" y="880"/>
                  <a:pt x="4147" y="881"/>
                  <a:pt x="4144" y="878"/>
                </a:cubicBezTo>
                <a:cubicBezTo>
                  <a:pt x="4143" y="886"/>
                  <a:pt x="4152" y="885"/>
                  <a:pt x="4157" y="888"/>
                </a:cubicBezTo>
                <a:cubicBezTo>
                  <a:pt x="4153" y="896"/>
                  <a:pt x="4145" y="897"/>
                  <a:pt x="4155" y="904"/>
                </a:cubicBezTo>
                <a:cubicBezTo>
                  <a:pt x="4152" y="910"/>
                  <a:pt x="4152" y="920"/>
                  <a:pt x="4142" y="920"/>
                </a:cubicBezTo>
                <a:cubicBezTo>
                  <a:pt x="4141" y="924"/>
                  <a:pt x="4144" y="925"/>
                  <a:pt x="4147" y="925"/>
                </a:cubicBezTo>
                <a:cubicBezTo>
                  <a:pt x="4145" y="931"/>
                  <a:pt x="4137" y="928"/>
                  <a:pt x="4134" y="933"/>
                </a:cubicBezTo>
                <a:cubicBezTo>
                  <a:pt x="4173" y="949"/>
                  <a:pt x="4127" y="988"/>
                  <a:pt x="4143" y="1019"/>
                </a:cubicBezTo>
                <a:cubicBezTo>
                  <a:pt x="4140" y="1021"/>
                  <a:pt x="4136" y="1021"/>
                  <a:pt x="4132" y="1020"/>
                </a:cubicBezTo>
                <a:cubicBezTo>
                  <a:pt x="4132" y="1024"/>
                  <a:pt x="4130" y="1029"/>
                  <a:pt x="4133" y="1029"/>
                </a:cubicBezTo>
                <a:cubicBezTo>
                  <a:pt x="4131" y="1037"/>
                  <a:pt x="4126" y="1029"/>
                  <a:pt x="4122" y="1029"/>
                </a:cubicBezTo>
                <a:cubicBezTo>
                  <a:pt x="4121" y="1049"/>
                  <a:pt x="4114" y="1073"/>
                  <a:pt x="4129" y="1079"/>
                </a:cubicBezTo>
                <a:cubicBezTo>
                  <a:pt x="4136" y="1080"/>
                  <a:pt x="4136" y="1073"/>
                  <a:pt x="4146" y="1076"/>
                </a:cubicBezTo>
                <a:cubicBezTo>
                  <a:pt x="4151" y="1091"/>
                  <a:pt x="4125" y="1097"/>
                  <a:pt x="4117" y="1085"/>
                </a:cubicBezTo>
                <a:cubicBezTo>
                  <a:pt x="4107" y="1096"/>
                  <a:pt x="4128" y="1098"/>
                  <a:pt x="4127" y="1108"/>
                </a:cubicBezTo>
                <a:cubicBezTo>
                  <a:pt x="4122" y="1107"/>
                  <a:pt x="4117" y="1108"/>
                  <a:pt x="4117" y="1112"/>
                </a:cubicBezTo>
                <a:cubicBezTo>
                  <a:pt x="4115" y="1121"/>
                  <a:pt x="4125" y="1122"/>
                  <a:pt x="4125" y="1128"/>
                </a:cubicBezTo>
                <a:cubicBezTo>
                  <a:pt x="4125" y="1134"/>
                  <a:pt x="4115" y="1131"/>
                  <a:pt x="4115" y="1136"/>
                </a:cubicBezTo>
                <a:cubicBezTo>
                  <a:pt x="4115" y="1141"/>
                  <a:pt x="4125" y="1138"/>
                  <a:pt x="4129" y="1140"/>
                </a:cubicBezTo>
                <a:cubicBezTo>
                  <a:pt x="4125" y="1147"/>
                  <a:pt x="4119" y="1153"/>
                  <a:pt x="4115" y="1161"/>
                </a:cubicBezTo>
                <a:lnTo>
                  <a:pt x="4106" y="1161"/>
                </a:lnTo>
                <a:cubicBezTo>
                  <a:pt x="4103" y="1163"/>
                  <a:pt x="4102" y="1169"/>
                  <a:pt x="4099" y="1172"/>
                </a:cubicBezTo>
                <a:cubicBezTo>
                  <a:pt x="4103" y="1181"/>
                  <a:pt x="4119" y="1183"/>
                  <a:pt x="4134" y="1183"/>
                </a:cubicBezTo>
                <a:cubicBezTo>
                  <a:pt x="4134" y="1191"/>
                  <a:pt x="4134" y="1198"/>
                  <a:pt x="4126" y="1198"/>
                </a:cubicBezTo>
                <a:cubicBezTo>
                  <a:pt x="4138" y="1209"/>
                  <a:pt x="4121" y="1223"/>
                  <a:pt x="4133" y="1228"/>
                </a:cubicBezTo>
                <a:cubicBezTo>
                  <a:pt x="4132" y="1235"/>
                  <a:pt x="4127" y="1238"/>
                  <a:pt x="4125" y="1243"/>
                </a:cubicBezTo>
                <a:cubicBezTo>
                  <a:pt x="4113" y="1244"/>
                  <a:pt x="4113" y="1236"/>
                  <a:pt x="4107" y="1233"/>
                </a:cubicBezTo>
                <a:cubicBezTo>
                  <a:pt x="4106" y="1241"/>
                  <a:pt x="4116" y="1244"/>
                  <a:pt x="4106" y="1248"/>
                </a:cubicBezTo>
                <a:cubicBezTo>
                  <a:pt x="4113" y="1256"/>
                  <a:pt x="4114" y="1269"/>
                  <a:pt x="4120" y="1278"/>
                </a:cubicBezTo>
                <a:cubicBezTo>
                  <a:pt x="4120" y="1280"/>
                  <a:pt x="4119" y="1282"/>
                  <a:pt x="4118" y="1283"/>
                </a:cubicBezTo>
                <a:cubicBezTo>
                  <a:pt x="4115" y="1285"/>
                  <a:pt x="4112" y="1284"/>
                  <a:pt x="4110" y="1282"/>
                </a:cubicBezTo>
                <a:cubicBezTo>
                  <a:pt x="4110" y="1293"/>
                  <a:pt x="4129" y="1284"/>
                  <a:pt x="4133" y="1295"/>
                </a:cubicBezTo>
                <a:cubicBezTo>
                  <a:pt x="4136" y="1302"/>
                  <a:pt x="4129" y="1304"/>
                  <a:pt x="4133" y="1311"/>
                </a:cubicBezTo>
                <a:cubicBezTo>
                  <a:pt x="4137" y="1304"/>
                  <a:pt x="4142" y="1280"/>
                  <a:pt x="4149" y="1292"/>
                </a:cubicBezTo>
                <a:cubicBezTo>
                  <a:pt x="4150" y="1284"/>
                  <a:pt x="4143" y="1285"/>
                  <a:pt x="4141" y="1280"/>
                </a:cubicBezTo>
                <a:cubicBezTo>
                  <a:pt x="4138" y="1264"/>
                  <a:pt x="4159" y="1263"/>
                  <a:pt x="4169" y="1269"/>
                </a:cubicBezTo>
                <a:cubicBezTo>
                  <a:pt x="4165" y="1293"/>
                  <a:pt x="4166" y="1304"/>
                  <a:pt x="4182" y="1314"/>
                </a:cubicBezTo>
                <a:cubicBezTo>
                  <a:pt x="4179" y="1322"/>
                  <a:pt x="4173" y="1326"/>
                  <a:pt x="4169" y="1332"/>
                </a:cubicBezTo>
                <a:cubicBezTo>
                  <a:pt x="4178" y="1357"/>
                  <a:pt x="4149" y="1367"/>
                  <a:pt x="4136" y="1360"/>
                </a:cubicBezTo>
                <a:cubicBezTo>
                  <a:pt x="4138" y="1366"/>
                  <a:pt x="4153" y="1373"/>
                  <a:pt x="4158" y="1373"/>
                </a:cubicBezTo>
                <a:cubicBezTo>
                  <a:pt x="4186" y="1375"/>
                  <a:pt x="4184" y="1345"/>
                  <a:pt x="4207" y="1337"/>
                </a:cubicBezTo>
                <a:cubicBezTo>
                  <a:pt x="4213" y="1341"/>
                  <a:pt x="4220" y="1345"/>
                  <a:pt x="4227" y="1347"/>
                </a:cubicBezTo>
                <a:cubicBezTo>
                  <a:pt x="4224" y="1358"/>
                  <a:pt x="4219" y="1367"/>
                  <a:pt x="4205" y="1365"/>
                </a:cubicBezTo>
                <a:cubicBezTo>
                  <a:pt x="4205" y="1369"/>
                  <a:pt x="4205" y="1371"/>
                  <a:pt x="4205" y="1377"/>
                </a:cubicBezTo>
                <a:cubicBezTo>
                  <a:pt x="4205" y="1382"/>
                  <a:pt x="4213" y="1381"/>
                  <a:pt x="4216" y="1384"/>
                </a:cubicBezTo>
                <a:cubicBezTo>
                  <a:pt x="4217" y="1392"/>
                  <a:pt x="4207" y="1389"/>
                  <a:pt x="4204" y="1392"/>
                </a:cubicBezTo>
                <a:cubicBezTo>
                  <a:pt x="4207" y="1397"/>
                  <a:pt x="4217" y="1395"/>
                  <a:pt x="4222" y="1397"/>
                </a:cubicBezTo>
                <a:lnTo>
                  <a:pt x="4223" y="1397"/>
                </a:lnTo>
                <a:cubicBezTo>
                  <a:pt x="4223" y="1401"/>
                  <a:pt x="4225" y="1402"/>
                  <a:pt x="4225" y="1406"/>
                </a:cubicBezTo>
                <a:cubicBezTo>
                  <a:pt x="4224" y="1407"/>
                  <a:pt x="4222" y="1407"/>
                  <a:pt x="4220" y="1408"/>
                </a:cubicBezTo>
                <a:lnTo>
                  <a:pt x="4220" y="1404"/>
                </a:lnTo>
                <a:cubicBezTo>
                  <a:pt x="4218" y="1405"/>
                  <a:pt x="4215" y="1407"/>
                  <a:pt x="4213" y="1409"/>
                </a:cubicBezTo>
                <a:cubicBezTo>
                  <a:pt x="4212" y="1410"/>
                  <a:pt x="4210" y="1411"/>
                  <a:pt x="4209" y="1412"/>
                </a:cubicBezTo>
                <a:cubicBezTo>
                  <a:pt x="4209" y="1413"/>
                  <a:pt x="4209" y="1415"/>
                  <a:pt x="4209" y="1416"/>
                </a:cubicBezTo>
                <a:cubicBezTo>
                  <a:pt x="4207" y="1421"/>
                  <a:pt x="4205" y="1426"/>
                  <a:pt x="4202" y="1431"/>
                </a:cubicBezTo>
                <a:cubicBezTo>
                  <a:pt x="4191" y="1430"/>
                  <a:pt x="4186" y="1424"/>
                  <a:pt x="4189" y="1412"/>
                </a:cubicBezTo>
                <a:cubicBezTo>
                  <a:pt x="4185" y="1412"/>
                  <a:pt x="4181" y="1414"/>
                  <a:pt x="4179" y="1417"/>
                </a:cubicBezTo>
                <a:cubicBezTo>
                  <a:pt x="4182" y="1403"/>
                  <a:pt x="4185" y="1389"/>
                  <a:pt x="4187" y="1375"/>
                </a:cubicBezTo>
                <a:cubicBezTo>
                  <a:pt x="4180" y="1372"/>
                  <a:pt x="4173" y="1372"/>
                  <a:pt x="4166" y="1375"/>
                </a:cubicBezTo>
                <a:cubicBezTo>
                  <a:pt x="4162" y="1398"/>
                  <a:pt x="4146" y="1427"/>
                  <a:pt x="4162" y="1448"/>
                </a:cubicBezTo>
                <a:cubicBezTo>
                  <a:pt x="4161" y="1444"/>
                  <a:pt x="4164" y="1442"/>
                  <a:pt x="4169" y="1442"/>
                </a:cubicBezTo>
                <a:cubicBezTo>
                  <a:pt x="4179" y="1458"/>
                  <a:pt x="4169" y="1475"/>
                  <a:pt x="4169" y="1491"/>
                </a:cubicBezTo>
                <a:lnTo>
                  <a:pt x="4173" y="1491"/>
                </a:lnTo>
                <a:cubicBezTo>
                  <a:pt x="4175" y="1492"/>
                  <a:pt x="4177" y="1492"/>
                  <a:pt x="4179" y="1491"/>
                </a:cubicBezTo>
                <a:cubicBezTo>
                  <a:pt x="4186" y="1488"/>
                  <a:pt x="4188" y="1483"/>
                  <a:pt x="4195" y="1482"/>
                </a:cubicBezTo>
                <a:cubicBezTo>
                  <a:pt x="4198" y="1488"/>
                  <a:pt x="4200" y="1496"/>
                  <a:pt x="4210" y="1496"/>
                </a:cubicBezTo>
                <a:cubicBezTo>
                  <a:pt x="4203" y="1512"/>
                  <a:pt x="4201" y="1525"/>
                  <a:pt x="4186" y="1527"/>
                </a:cubicBezTo>
                <a:cubicBezTo>
                  <a:pt x="4192" y="1542"/>
                  <a:pt x="4212" y="1576"/>
                  <a:pt x="4184" y="1583"/>
                </a:cubicBezTo>
                <a:cubicBezTo>
                  <a:pt x="4179" y="1573"/>
                  <a:pt x="4182" y="1557"/>
                  <a:pt x="4168" y="1555"/>
                </a:cubicBezTo>
                <a:cubicBezTo>
                  <a:pt x="4169" y="1547"/>
                  <a:pt x="4171" y="1540"/>
                  <a:pt x="4178" y="1540"/>
                </a:cubicBezTo>
                <a:cubicBezTo>
                  <a:pt x="4174" y="1532"/>
                  <a:pt x="4162" y="1539"/>
                  <a:pt x="4155" y="1532"/>
                </a:cubicBezTo>
                <a:cubicBezTo>
                  <a:pt x="4157" y="1521"/>
                  <a:pt x="4161" y="1511"/>
                  <a:pt x="4167" y="1502"/>
                </a:cubicBezTo>
                <a:cubicBezTo>
                  <a:pt x="4154" y="1505"/>
                  <a:pt x="4141" y="1506"/>
                  <a:pt x="4127" y="1505"/>
                </a:cubicBezTo>
                <a:cubicBezTo>
                  <a:pt x="4130" y="1508"/>
                  <a:pt x="4133" y="1512"/>
                  <a:pt x="4135" y="1517"/>
                </a:cubicBezTo>
                <a:lnTo>
                  <a:pt x="4130" y="1517"/>
                </a:lnTo>
                <a:lnTo>
                  <a:pt x="4130" y="1524"/>
                </a:lnTo>
                <a:lnTo>
                  <a:pt x="4136" y="1524"/>
                </a:lnTo>
                <a:lnTo>
                  <a:pt x="4136" y="1519"/>
                </a:lnTo>
                <a:cubicBezTo>
                  <a:pt x="4136" y="1520"/>
                  <a:pt x="4136" y="1521"/>
                  <a:pt x="4137" y="1521"/>
                </a:cubicBezTo>
                <a:cubicBezTo>
                  <a:pt x="4135" y="1530"/>
                  <a:pt x="4128" y="1533"/>
                  <a:pt x="4128" y="1543"/>
                </a:cubicBezTo>
                <a:cubicBezTo>
                  <a:pt x="4124" y="1544"/>
                  <a:pt x="4120" y="1542"/>
                  <a:pt x="4117" y="1540"/>
                </a:cubicBezTo>
                <a:cubicBezTo>
                  <a:pt x="4113" y="1548"/>
                  <a:pt x="4117" y="1554"/>
                  <a:pt x="4107" y="1557"/>
                </a:cubicBezTo>
                <a:cubicBezTo>
                  <a:pt x="4120" y="1569"/>
                  <a:pt x="4141" y="1550"/>
                  <a:pt x="4158" y="1550"/>
                </a:cubicBezTo>
                <a:cubicBezTo>
                  <a:pt x="4165" y="1574"/>
                  <a:pt x="4151" y="1594"/>
                  <a:pt x="4172" y="1603"/>
                </a:cubicBezTo>
                <a:cubicBezTo>
                  <a:pt x="4167" y="1607"/>
                  <a:pt x="4160" y="1610"/>
                  <a:pt x="4157" y="1617"/>
                </a:cubicBezTo>
                <a:cubicBezTo>
                  <a:pt x="4162" y="1626"/>
                  <a:pt x="4162" y="1629"/>
                  <a:pt x="4162" y="1642"/>
                </a:cubicBezTo>
                <a:cubicBezTo>
                  <a:pt x="4174" y="1641"/>
                  <a:pt x="4170" y="1630"/>
                  <a:pt x="4168" y="1622"/>
                </a:cubicBezTo>
                <a:cubicBezTo>
                  <a:pt x="4179" y="1591"/>
                  <a:pt x="4208" y="1621"/>
                  <a:pt x="4200" y="1647"/>
                </a:cubicBezTo>
                <a:cubicBezTo>
                  <a:pt x="4208" y="1628"/>
                  <a:pt x="4216" y="1596"/>
                  <a:pt x="4237" y="1600"/>
                </a:cubicBezTo>
                <a:cubicBezTo>
                  <a:pt x="4231" y="1625"/>
                  <a:pt x="4213" y="1653"/>
                  <a:pt x="4231" y="1668"/>
                </a:cubicBezTo>
                <a:cubicBezTo>
                  <a:pt x="4231" y="1669"/>
                  <a:pt x="4231" y="1669"/>
                  <a:pt x="4231" y="1670"/>
                </a:cubicBezTo>
                <a:cubicBezTo>
                  <a:pt x="4230" y="1677"/>
                  <a:pt x="4221" y="1677"/>
                  <a:pt x="4223" y="1686"/>
                </a:cubicBezTo>
                <a:cubicBezTo>
                  <a:pt x="4238" y="1715"/>
                  <a:pt x="4230" y="1750"/>
                  <a:pt x="4204" y="1770"/>
                </a:cubicBezTo>
                <a:cubicBezTo>
                  <a:pt x="4202" y="1782"/>
                  <a:pt x="4218" y="1774"/>
                  <a:pt x="4218" y="1782"/>
                </a:cubicBezTo>
                <a:cubicBezTo>
                  <a:pt x="4219" y="1808"/>
                  <a:pt x="4260" y="1875"/>
                  <a:pt x="4223" y="1895"/>
                </a:cubicBezTo>
                <a:cubicBezTo>
                  <a:pt x="4219" y="1913"/>
                  <a:pt x="4213" y="1931"/>
                  <a:pt x="4204" y="1947"/>
                </a:cubicBezTo>
                <a:cubicBezTo>
                  <a:pt x="4194" y="1942"/>
                  <a:pt x="4190" y="1931"/>
                  <a:pt x="4193" y="1920"/>
                </a:cubicBezTo>
                <a:cubicBezTo>
                  <a:pt x="4172" y="1913"/>
                  <a:pt x="4164" y="1889"/>
                  <a:pt x="4160" y="1862"/>
                </a:cubicBezTo>
                <a:cubicBezTo>
                  <a:pt x="4111" y="1825"/>
                  <a:pt x="4142" y="1752"/>
                  <a:pt x="4135" y="1695"/>
                </a:cubicBezTo>
                <a:lnTo>
                  <a:pt x="4150" y="1694"/>
                </a:lnTo>
                <a:cubicBezTo>
                  <a:pt x="4144" y="1676"/>
                  <a:pt x="4131" y="1662"/>
                  <a:pt x="4115" y="1651"/>
                </a:cubicBezTo>
                <a:cubicBezTo>
                  <a:pt x="4108" y="1726"/>
                  <a:pt x="4106" y="1801"/>
                  <a:pt x="4109" y="1877"/>
                </a:cubicBezTo>
                <a:cubicBezTo>
                  <a:pt x="4116" y="2053"/>
                  <a:pt x="4126" y="2269"/>
                  <a:pt x="4152" y="2443"/>
                </a:cubicBezTo>
                <a:cubicBezTo>
                  <a:pt x="4146" y="2445"/>
                  <a:pt x="4140" y="2445"/>
                  <a:pt x="4134" y="2443"/>
                </a:cubicBezTo>
                <a:cubicBezTo>
                  <a:pt x="4134" y="2449"/>
                  <a:pt x="4135" y="2454"/>
                  <a:pt x="4132" y="2457"/>
                </a:cubicBezTo>
                <a:cubicBezTo>
                  <a:pt x="4124" y="2457"/>
                  <a:pt x="4116" y="2462"/>
                  <a:pt x="4113" y="2470"/>
                </a:cubicBezTo>
                <a:cubicBezTo>
                  <a:pt x="4119" y="2475"/>
                  <a:pt x="4119" y="2487"/>
                  <a:pt x="4129" y="2487"/>
                </a:cubicBezTo>
                <a:cubicBezTo>
                  <a:pt x="4122" y="2493"/>
                  <a:pt x="4121" y="2502"/>
                  <a:pt x="4126" y="2510"/>
                </a:cubicBezTo>
                <a:cubicBezTo>
                  <a:pt x="4122" y="2514"/>
                  <a:pt x="4116" y="2517"/>
                  <a:pt x="4110" y="2516"/>
                </a:cubicBezTo>
                <a:cubicBezTo>
                  <a:pt x="4108" y="2508"/>
                  <a:pt x="4104" y="2501"/>
                  <a:pt x="4095" y="2501"/>
                </a:cubicBezTo>
                <a:cubicBezTo>
                  <a:pt x="4092" y="2514"/>
                  <a:pt x="4094" y="2528"/>
                  <a:pt x="4101" y="2539"/>
                </a:cubicBezTo>
                <a:cubicBezTo>
                  <a:pt x="4093" y="2557"/>
                  <a:pt x="4086" y="2577"/>
                  <a:pt x="4078" y="2595"/>
                </a:cubicBezTo>
                <a:cubicBezTo>
                  <a:pt x="4065" y="2589"/>
                  <a:pt x="4061" y="2600"/>
                  <a:pt x="4053" y="2604"/>
                </a:cubicBezTo>
                <a:cubicBezTo>
                  <a:pt x="4053" y="2621"/>
                  <a:pt x="4050" y="2626"/>
                  <a:pt x="4050" y="2644"/>
                </a:cubicBezTo>
                <a:cubicBezTo>
                  <a:pt x="4057" y="2646"/>
                  <a:pt x="4064" y="2640"/>
                  <a:pt x="4067" y="2652"/>
                </a:cubicBezTo>
                <a:cubicBezTo>
                  <a:pt x="4069" y="2657"/>
                  <a:pt x="4056" y="2651"/>
                  <a:pt x="4058" y="2657"/>
                </a:cubicBezTo>
                <a:cubicBezTo>
                  <a:pt x="4074" y="2656"/>
                  <a:pt x="4084" y="2654"/>
                  <a:pt x="4091" y="2668"/>
                </a:cubicBezTo>
                <a:cubicBezTo>
                  <a:pt x="4086" y="2673"/>
                  <a:pt x="4083" y="2680"/>
                  <a:pt x="4084" y="2688"/>
                </a:cubicBezTo>
                <a:cubicBezTo>
                  <a:pt x="4090" y="2693"/>
                  <a:pt x="4104" y="2690"/>
                  <a:pt x="4106" y="2700"/>
                </a:cubicBezTo>
                <a:cubicBezTo>
                  <a:pt x="4083" y="2709"/>
                  <a:pt x="4074" y="2689"/>
                  <a:pt x="4056" y="2689"/>
                </a:cubicBezTo>
                <a:cubicBezTo>
                  <a:pt x="4052" y="2694"/>
                  <a:pt x="4056" y="2706"/>
                  <a:pt x="4056" y="2715"/>
                </a:cubicBezTo>
                <a:cubicBezTo>
                  <a:pt x="4046" y="2721"/>
                  <a:pt x="4031" y="2723"/>
                  <a:pt x="4026" y="2732"/>
                </a:cubicBezTo>
                <a:cubicBezTo>
                  <a:pt x="4050" y="2733"/>
                  <a:pt x="4058" y="2748"/>
                  <a:pt x="4080" y="2742"/>
                </a:cubicBezTo>
                <a:cubicBezTo>
                  <a:pt x="4074" y="2748"/>
                  <a:pt x="4087" y="2753"/>
                  <a:pt x="4088" y="2759"/>
                </a:cubicBezTo>
                <a:cubicBezTo>
                  <a:pt x="4112" y="2761"/>
                  <a:pt x="4134" y="2765"/>
                  <a:pt x="4135" y="2737"/>
                </a:cubicBezTo>
                <a:cubicBezTo>
                  <a:pt x="4146" y="2741"/>
                  <a:pt x="4147" y="2756"/>
                  <a:pt x="4156" y="2761"/>
                </a:cubicBezTo>
                <a:cubicBezTo>
                  <a:pt x="4169" y="2764"/>
                  <a:pt x="4183" y="2755"/>
                  <a:pt x="4191" y="2764"/>
                </a:cubicBezTo>
                <a:cubicBezTo>
                  <a:pt x="4191" y="2781"/>
                  <a:pt x="4191" y="2790"/>
                  <a:pt x="4192" y="2805"/>
                </a:cubicBezTo>
                <a:cubicBezTo>
                  <a:pt x="4185" y="2807"/>
                  <a:pt x="4182" y="2804"/>
                  <a:pt x="4178" y="2803"/>
                </a:cubicBezTo>
                <a:cubicBezTo>
                  <a:pt x="4174" y="2802"/>
                  <a:pt x="4177" y="2793"/>
                  <a:pt x="4172" y="2793"/>
                </a:cubicBezTo>
                <a:cubicBezTo>
                  <a:pt x="4169" y="2794"/>
                  <a:pt x="4166" y="2793"/>
                  <a:pt x="4163" y="2791"/>
                </a:cubicBezTo>
                <a:cubicBezTo>
                  <a:pt x="4169" y="2803"/>
                  <a:pt x="4154" y="2799"/>
                  <a:pt x="4155" y="2808"/>
                </a:cubicBezTo>
                <a:cubicBezTo>
                  <a:pt x="4168" y="2802"/>
                  <a:pt x="4163" y="2815"/>
                  <a:pt x="4168" y="2818"/>
                </a:cubicBezTo>
                <a:cubicBezTo>
                  <a:pt x="4183" y="2814"/>
                  <a:pt x="4199" y="2820"/>
                  <a:pt x="4209" y="2832"/>
                </a:cubicBezTo>
                <a:cubicBezTo>
                  <a:pt x="4198" y="2834"/>
                  <a:pt x="4206" y="2852"/>
                  <a:pt x="4199" y="2857"/>
                </a:cubicBezTo>
                <a:cubicBezTo>
                  <a:pt x="4214" y="2856"/>
                  <a:pt x="4206" y="2881"/>
                  <a:pt x="4205" y="2886"/>
                </a:cubicBezTo>
                <a:cubicBezTo>
                  <a:pt x="4214" y="2895"/>
                  <a:pt x="4230" y="2896"/>
                  <a:pt x="4239" y="2906"/>
                </a:cubicBezTo>
                <a:cubicBezTo>
                  <a:pt x="4241" y="2898"/>
                  <a:pt x="4257" y="2899"/>
                  <a:pt x="4257" y="2908"/>
                </a:cubicBezTo>
                <a:cubicBezTo>
                  <a:pt x="4247" y="2927"/>
                  <a:pt x="4228" y="2911"/>
                  <a:pt x="4216" y="2905"/>
                </a:cubicBezTo>
                <a:cubicBezTo>
                  <a:pt x="4206" y="2909"/>
                  <a:pt x="4204" y="2918"/>
                  <a:pt x="4194" y="2921"/>
                </a:cubicBezTo>
                <a:cubicBezTo>
                  <a:pt x="4183" y="2911"/>
                  <a:pt x="4170" y="2906"/>
                  <a:pt x="4156" y="2906"/>
                </a:cubicBezTo>
                <a:lnTo>
                  <a:pt x="4156" y="2915"/>
                </a:lnTo>
                <a:lnTo>
                  <a:pt x="4165" y="2915"/>
                </a:lnTo>
                <a:cubicBezTo>
                  <a:pt x="4170" y="2933"/>
                  <a:pt x="4156" y="2935"/>
                  <a:pt x="4159" y="2951"/>
                </a:cubicBezTo>
                <a:cubicBezTo>
                  <a:pt x="4172" y="2946"/>
                  <a:pt x="4173" y="2967"/>
                  <a:pt x="4180" y="2954"/>
                </a:cubicBezTo>
                <a:cubicBezTo>
                  <a:pt x="4180" y="2958"/>
                  <a:pt x="4173" y="2965"/>
                  <a:pt x="4180" y="2965"/>
                </a:cubicBezTo>
                <a:cubicBezTo>
                  <a:pt x="4186" y="2962"/>
                  <a:pt x="4188" y="2956"/>
                  <a:pt x="4195" y="2955"/>
                </a:cubicBezTo>
                <a:cubicBezTo>
                  <a:pt x="4203" y="2967"/>
                  <a:pt x="4219" y="2980"/>
                  <a:pt x="4206" y="2996"/>
                </a:cubicBezTo>
                <a:cubicBezTo>
                  <a:pt x="4197" y="2999"/>
                  <a:pt x="4187" y="2997"/>
                  <a:pt x="4180" y="2990"/>
                </a:cubicBezTo>
                <a:cubicBezTo>
                  <a:pt x="4185" y="3014"/>
                  <a:pt x="4170" y="3018"/>
                  <a:pt x="4180" y="3039"/>
                </a:cubicBezTo>
                <a:cubicBezTo>
                  <a:pt x="4166" y="3044"/>
                  <a:pt x="4171" y="3046"/>
                  <a:pt x="4161" y="3049"/>
                </a:cubicBezTo>
                <a:cubicBezTo>
                  <a:pt x="4159" y="3056"/>
                  <a:pt x="4166" y="3054"/>
                  <a:pt x="4166" y="3058"/>
                </a:cubicBezTo>
                <a:cubicBezTo>
                  <a:pt x="4161" y="3057"/>
                  <a:pt x="4156" y="3061"/>
                  <a:pt x="4155" y="3066"/>
                </a:cubicBezTo>
                <a:cubicBezTo>
                  <a:pt x="4165" y="3071"/>
                  <a:pt x="4153" y="3074"/>
                  <a:pt x="4161" y="3083"/>
                </a:cubicBezTo>
                <a:cubicBezTo>
                  <a:pt x="4155" y="3087"/>
                  <a:pt x="4154" y="3072"/>
                  <a:pt x="4152" y="3079"/>
                </a:cubicBezTo>
                <a:cubicBezTo>
                  <a:pt x="4155" y="3089"/>
                  <a:pt x="4153" y="3099"/>
                  <a:pt x="4147" y="3107"/>
                </a:cubicBezTo>
                <a:cubicBezTo>
                  <a:pt x="4150" y="3107"/>
                  <a:pt x="4153" y="3108"/>
                  <a:pt x="4155" y="3110"/>
                </a:cubicBezTo>
                <a:cubicBezTo>
                  <a:pt x="4160" y="3114"/>
                  <a:pt x="4160" y="3121"/>
                  <a:pt x="4156" y="3126"/>
                </a:cubicBezTo>
                <a:cubicBezTo>
                  <a:pt x="4153" y="3121"/>
                  <a:pt x="4152" y="3113"/>
                  <a:pt x="4146" y="3113"/>
                </a:cubicBezTo>
                <a:cubicBezTo>
                  <a:pt x="4143" y="3125"/>
                  <a:pt x="4141" y="3137"/>
                  <a:pt x="4140" y="3149"/>
                </a:cubicBezTo>
                <a:cubicBezTo>
                  <a:pt x="4143" y="3148"/>
                  <a:pt x="4142" y="3144"/>
                  <a:pt x="4144" y="3144"/>
                </a:cubicBezTo>
                <a:cubicBezTo>
                  <a:pt x="4144" y="3150"/>
                  <a:pt x="4150" y="3150"/>
                  <a:pt x="4150" y="3157"/>
                </a:cubicBezTo>
                <a:cubicBezTo>
                  <a:pt x="4139" y="3155"/>
                  <a:pt x="4131" y="3172"/>
                  <a:pt x="4139" y="3185"/>
                </a:cubicBezTo>
                <a:cubicBezTo>
                  <a:pt x="4138" y="3177"/>
                  <a:pt x="4144" y="3175"/>
                  <a:pt x="4147" y="3170"/>
                </a:cubicBezTo>
                <a:cubicBezTo>
                  <a:pt x="4152" y="3190"/>
                  <a:pt x="4135" y="3197"/>
                  <a:pt x="4140" y="3220"/>
                </a:cubicBezTo>
                <a:cubicBezTo>
                  <a:pt x="4131" y="3222"/>
                  <a:pt x="4127" y="3218"/>
                  <a:pt x="4119" y="3218"/>
                </a:cubicBezTo>
                <a:cubicBezTo>
                  <a:pt x="4119" y="3220"/>
                  <a:pt x="4117" y="3220"/>
                  <a:pt x="4117" y="3222"/>
                </a:cubicBezTo>
                <a:cubicBezTo>
                  <a:pt x="4117" y="3232"/>
                  <a:pt x="4128" y="3228"/>
                  <a:pt x="4132" y="3232"/>
                </a:cubicBezTo>
                <a:cubicBezTo>
                  <a:pt x="4127" y="3241"/>
                  <a:pt x="4143" y="3247"/>
                  <a:pt x="4143" y="3255"/>
                </a:cubicBezTo>
                <a:cubicBezTo>
                  <a:pt x="4144" y="3264"/>
                  <a:pt x="4135" y="3265"/>
                  <a:pt x="4136" y="3274"/>
                </a:cubicBezTo>
                <a:cubicBezTo>
                  <a:pt x="4128" y="3276"/>
                  <a:pt x="4132" y="3265"/>
                  <a:pt x="4124" y="3268"/>
                </a:cubicBezTo>
                <a:cubicBezTo>
                  <a:pt x="4123" y="3276"/>
                  <a:pt x="4109" y="3283"/>
                  <a:pt x="4117" y="3271"/>
                </a:cubicBezTo>
                <a:cubicBezTo>
                  <a:pt x="4111" y="3272"/>
                  <a:pt x="4110" y="3276"/>
                  <a:pt x="4107" y="3279"/>
                </a:cubicBezTo>
                <a:cubicBezTo>
                  <a:pt x="4110" y="3279"/>
                  <a:pt x="4112" y="3282"/>
                  <a:pt x="4112" y="3287"/>
                </a:cubicBezTo>
                <a:cubicBezTo>
                  <a:pt x="4107" y="3290"/>
                  <a:pt x="4103" y="3292"/>
                  <a:pt x="4101" y="3297"/>
                </a:cubicBezTo>
                <a:cubicBezTo>
                  <a:pt x="4111" y="3309"/>
                  <a:pt x="4110" y="3335"/>
                  <a:pt x="4129" y="3342"/>
                </a:cubicBezTo>
                <a:cubicBezTo>
                  <a:pt x="4125" y="3347"/>
                  <a:pt x="4118" y="3350"/>
                  <a:pt x="4116" y="3356"/>
                </a:cubicBezTo>
                <a:cubicBezTo>
                  <a:pt x="4118" y="3362"/>
                  <a:pt x="4127" y="3361"/>
                  <a:pt x="4127" y="3369"/>
                </a:cubicBezTo>
                <a:cubicBezTo>
                  <a:pt x="4119" y="3370"/>
                  <a:pt x="4117" y="3375"/>
                  <a:pt x="4119" y="3383"/>
                </a:cubicBezTo>
                <a:cubicBezTo>
                  <a:pt x="4108" y="3382"/>
                  <a:pt x="4103" y="3392"/>
                  <a:pt x="4108" y="3397"/>
                </a:cubicBezTo>
                <a:cubicBezTo>
                  <a:pt x="4115" y="3385"/>
                  <a:pt x="4127" y="3403"/>
                  <a:pt x="4134" y="3399"/>
                </a:cubicBezTo>
                <a:cubicBezTo>
                  <a:pt x="4138" y="3411"/>
                  <a:pt x="4125" y="3416"/>
                  <a:pt x="4138" y="3419"/>
                </a:cubicBezTo>
                <a:cubicBezTo>
                  <a:pt x="4134" y="3421"/>
                  <a:pt x="4138" y="3431"/>
                  <a:pt x="4132" y="3431"/>
                </a:cubicBezTo>
                <a:lnTo>
                  <a:pt x="4131" y="3418"/>
                </a:lnTo>
                <a:cubicBezTo>
                  <a:pt x="4121" y="3422"/>
                  <a:pt x="4125" y="3411"/>
                  <a:pt x="4117" y="3412"/>
                </a:cubicBezTo>
                <a:cubicBezTo>
                  <a:pt x="4115" y="3419"/>
                  <a:pt x="4109" y="3432"/>
                  <a:pt x="4117" y="3439"/>
                </a:cubicBezTo>
                <a:cubicBezTo>
                  <a:pt x="4120" y="3435"/>
                  <a:pt x="4128" y="3435"/>
                  <a:pt x="4135" y="3435"/>
                </a:cubicBezTo>
                <a:cubicBezTo>
                  <a:pt x="4135" y="3436"/>
                  <a:pt x="4136" y="3436"/>
                  <a:pt x="4136" y="3437"/>
                </a:cubicBezTo>
                <a:cubicBezTo>
                  <a:pt x="4143" y="3445"/>
                  <a:pt x="4141" y="3458"/>
                  <a:pt x="4133" y="3464"/>
                </a:cubicBezTo>
                <a:cubicBezTo>
                  <a:pt x="4130" y="3457"/>
                  <a:pt x="4123" y="3453"/>
                  <a:pt x="4116" y="3453"/>
                </a:cubicBezTo>
                <a:cubicBezTo>
                  <a:pt x="4116" y="3456"/>
                  <a:pt x="4112" y="3455"/>
                  <a:pt x="4112" y="3457"/>
                </a:cubicBezTo>
                <a:cubicBezTo>
                  <a:pt x="4121" y="3466"/>
                  <a:pt x="4122" y="3480"/>
                  <a:pt x="4115" y="3491"/>
                </a:cubicBezTo>
                <a:lnTo>
                  <a:pt x="4129" y="3489"/>
                </a:lnTo>
                <a:cubicBezTo>
                  <a:pt x="4128" y="3488"/>
                  <a:pt x="4128" y="3487"/>
                  <a:pt x="4128" y="3486"/>
                </a:cubicBezTo>
                <a:cubicBezTo>
                  <a:pt x="4128" y="3482"/>
                  <a:pt x="4132" y="3478"/>
                  <a:pt x="4137" y="3478"/>
                </a:cubicBezTo>
                <a:cubicBezTo>
                  <a:pt x="4144" y="3491"/>
                  <a:pt x="4134" y="3497"/>
                  <a:pt x="4144" y="3506"/>
                </a:cubicBezTo>
                <a:cubicBezTo>
                  <a:pt x="4127" y="3517"/>
                  <a:pt x="4135" y="3530"/>
                  <a:pt x="4145" y="3542"/>
                </a:cubicBezTo>
                <a:cubicBezTo>
                  <a:pt x="4142" y="3543"/>
                  <a:pt x="4136" y="3542"/>
                  <a:pt x="4136" y="3545"/>
                </a:cubicBezTo>
                <a:cubicBezTo>
                  <a:pt x="4140" y="3550"/>
                  <a:pt x="4148" y="3551"/>
                  <a:pt x="4149" y="3559"/>
                </a:cubicBezTo>
                <a:cubicBezTo>
                  <a:pt x="4144" y="3561"/>
                  <a:pt x="4140" y="3561"/>
                  <a:pt x="4135" y="3559"/>
                </a:cubicBezTo>
                <a:lnTo>
                  <a:pt x="4135" y="3558"/>
                </a:lnTo>
                <a:cubicBezTo>
                  <a:pt x="4134" y="3558"/>
                  <a:pt x="4132" y="3558"/>
                  <a:pt x="4130" y="3558"/>
                </a:cubicBezTo>
                <a:cubicBezTo>
                  <a:pt x="4127" y="3556"/>
                  <a:pt x="4124" y="3554"/>
                  <a:pt x="4120" y="3554"/>
                </a:cubicBezTo>
                <a:cubicBezTo>
                  <a:pt x="4120" y="3543"/>
                  <a:pt x="4114" y="3538"/>
                  <a:pt x="4122" y="3527"/>
                </a:cubicBezTo>
                <a:cubicBezTo>
                  <a:pt x="4110" y="3528"/>
                  <a:pt x="4107" y="3537"/>
                  <a:pt x="4102" y="3533"/>
                </a:cubicBezTo>
                <a:cubicBezTo>
                  <a:pt x="4102" y="3541"/>
                  <a:pt x="4110" y="3540"/>
                  <a:pt x="4113" y="3546"/>
                </a:cubicBezTo>
                <a:cubicBezTo>
                  <a:pt x="4110" y="3547"/>
                  <a:pt x="4101" y="3544"/>
                  <a:pt x="4101" y="3549"/>
                </a:cubicBezTo>
                <a:cubicBezTo>
                  <a:pt x="4107" y="3553"/>
                  <a:pt x="4101" y="3565"/>
                  <a:pt x="4117" y="3559"/>
                </a:cubicBezTo>
                <a:cubicBezTo>
                  <a:pt x="4117" y="3559"/>
                  <a:pt x="4117" y="3560"/>
                  <a:pt x="4117" y="3561"/>
                </a:cubicBezTo>
                <a:lnTo>
                  <a:pt x="4119" y="3561"/>
                </a:lnTo>
                <a:cubicBezTo>
                  <a:pt x="4121" y="3570"/>
                  <a:pt x="4112" y="3572"/>
                  <a:pt x="4110" y="3579"/>
                </a:cubicBezTo>
                <a:cubicBezTo>
                  <a:pt x="4099" y="3580"/>
                  <a:pt x="4089" y="3575"/>
                  <a:pt x="4083" y="3567"/>
                </a:cubicBezTo>
                <a:cubicBezTo>
                  <a:pt x="4074" y="3571"/>
                  <a:pt x="4079" y="3579"/>
                  <a:pt x="4068" y="3584"/>
                </a:cubicBezTo>
                <a:cubicBezTo>
                  <a:pt x="4062" y="3587"/>
                  <a:pt x="4052" y="3580"/>
                  <a:pt x="4043" y="3586"/>
                </a:cubicBezTo>
                <a:cubicBezTo>
                  <a:pt x="4034" y="3592"/>
                  <a:pt x="4028" y="3616"/>
                  <a:pt x="4021" y="3623"/>
                </a:cubicBezTo>
                <a:cubicBezTo>
                  <a:pt x="4013" y="3621"/>
                  <a:pt x="4006" y="3616"/>
                  <a:pt x="4001" y="3609"/>
                </a:cubicBezTo>
                <a:cubicBezTo>
                  <a:pt x="4000" y="3614"/>
                  <a:pt x="4003" y="3615"/>
                  <a:pt x="4003" y="3618"/>
                </a:cubicBezTo>
                <a:cubicBezTo>
                  <a:pt x="3996" y="3622"/>
                  <a:pt x="3985" y="3622"/>
                  <a:pt x="3985" y="3614"/>
                </a:cubicBezTo>
                <a:cubicBezTo>
                  <a:pt x="3983" y="3619"/>
                  <a:pt x="3978" y="3620"/>
                  <a:pt x="3973" y="3622"/>
                </a:cubicBezTo>
                <a:cubicBezTo>
                  <a:pt x="3972" y="3619"/>
                  <a:pt x="3966" y="3620"/>
                  <a:pt x="3969" y="3613"/>
                </a:cubicBezTo>
                <a:cubicBezTo>
                  <a:pt x="3955" y="3614"/>
                  <a:pt x="3942" y="3611"/>
                  <a:pt x="3930" y="3606"/>
                </a:cubicBezTo>
                <a:cubicBezTo>
                  <a:pt x="3919" y="3612"/>
                  <a:pt x="3895" y="3608"/>
                  <a:pt x="3881" y="3622"/>
                </a:cubicBezTo>
                <a:cubicBezTo>
                  <a:pt x="3884" y="3614"/>
                  <a:pt x="3876" y="3615"/>
                  <a:pt x="3877" y="3609"/>
                </a:cubicBezTo>
                <a:cubicBezTo>
                  <a:pt x="3877" y="3603"/>
                  <a:pt x="3886" y="3606"/>
                  <a:pt x="3886" y="3600"/>
                </a:cubicBezTo>
                <a:cubicBezTo>
                  <a:pt x="3876" y="3596"/>
                  <a:pt x="3884" y="3594"/>
                  <a:pt x="3884" y="3585"/>
                </a:cubicBezTo>
                <a:cubicBezTo>
                  <a:pt x="3871" y="3585"/>
                  <a:pt x="3878" y="3565"/>
                  <a:pt x="3871" y="3560"/>
                </a:cubicBezTo>
                <a:cubicBezTo>
                  <a:pt x="3861" y="3565"/>
                  <a:pt x="3853" y="3554"/>
                  <a:pt x="3846" y="3557"/>
                </a:cubicBezTo>
                <a:cubicBezTo>
                  <a:pt x="3839" y="3559"/>
                  <a:pt x="3846" y="3563"/>
                  <a:pt x="3841" y="3566"/>
                </a:cubicBezTo>
                <a:cubicBezTo>
                  <a:pt x="3835" y="3554"/>
                  <a:pt x="3827" y="3564"/>
                  <a:pt x="3818" y="3561"/>
                </a:cubicBezTo>
                <a:cubicBezTo>
                  <a:pt x="3816" y="3569"/>
                  <a:pt x="3821" y="3569"/>
                  <a:pt x="3820" y="3576"/>
                </a:cubicBezTo>
                <a:cubicBezTo>
                  <a:pt x="3812" y="3583"/>
                  <a:pt x="3806" y="3578"/>
                  <a:pt x="3804" y="3569"/>
                </a:cubicBezTo>
                <a:cubicBezTo>
                  <a:pt x="3804" y="3579"/>
                  <a:pt x="3803" y="3574"/>
                  <a:pt x="3797" y="3574"/>
                </a:cubicBezTo>
                <a:cubicBezTo>
                  <a:pt x="3799" y="3567"/>
                  <a:pt x="3801" y="3561"/>
                  <a:pt x="3802" y="3554"/>
                </a:cubicBezTo>
                <a:cubicBezTo>
                  <a:pt x="3799" y="3551"/>
                  <a:pt x="3792" y="3551"/>
                  <a:pt x="3786" y="3551"/>
                </a:cubicBezTo>
                <a:cubicBezTo>
                  <a:pt x="3778" y="3565"/>
                  <a:pt x="3759" y="3557"/>
                  <a:pt x="3747" y="3553"/>
                </a:cubicBezTo>
                <a:cubicBezTo>
                  <a:pt x="3747" y="3559"/>
                  <a:pt x="3748" y="3565"/>
                  <a:pt x="3740" y="3566"/>
                </a:cubicBezTo>
                <a:cubicBezTo>
                  <a:pt x="3731" y="3567"/>
                  <a:pt x="3734" y="3559"/>
                  <a:pt x="3726" y="3559"/>
                </a:cubicBezTo>
                <a:cubicBezTo>
                  <a:pt x="3701" y="3562"/>
                  <a:pt x="3674" y="3550"/>
                  <a:pt x="3652" y="3568"/>
                </a:cubicBezTo>
                <a:cubicBezTo>
                  <a:pt x="3641" y="3559"/>
                  <a:pt x="3638" y="3567"/>
                  <a:pt x="3625" y="3559"/>
                </a:cubicBezTo>
                <a:cubicBezTo>
                  <a:pt x="3620" y="3566"/>
                  <a:pt x="3628" y="3575"/>
                  <a:pt x="3615" y="3576"/>
                </a:cubicBezTo>
                <a:cubicBezTo>
                  <a:pt x="3615" y="3572"/>
                  <a:pt x="3621" y="3574"/>
                  <a:pt x="3620" y="3568"/>
                </a:cubicBezTo>
                <a:cubicBezTo>
                  <a:pt x="3608" y="3570"/>
                  <a:pt x="3611" y="3558"/>
                  <a:pt x="3602" y="3558"/>
                </a:cubicBezTo>
                <a:cubicBezTo>
                  <a:pt x="3600" y="3563"/>
                  <a:pt x="3596" y="3566"/>
                  <a:pt x="3592" y="3569"/>
                </a:cubicBezTo>
                <a:cubicBezTo>
                  <a:pt x="3582" y="3560"/>
                  <a:pt x="3570" y="3577"/>
                  <a:pt x="3555" y="3569"/>
                </a:cubicBezTo>
                <a:cubicBezTo>
                  <a:pt x="3554" y="3573"/>
                  <a:pt x="3555" y="3579"/>
                  <a:pt x="3548" y="3578"/>
                </a:cubicBezTo>
                <a:cubicBezTo>
                  <a:pt x="3542" y="3577"/>
                  <a:pt x="3544" y="3568"/>
                  <a:pt x="3537" y="3566"/>
                </a:cubicBezTo>
                <a:cubicBezTo>
                  <a:pt x="3530" y="3565"/>
                  <a:pt x="3531" y="3573"/>
                  <a:pt x="3526" y="3573"/>
                </a:cubicBezTo>
                <a:cubicBezTo>
                  <a:pt x="3525" y="3568"/>
                  <a:pt x="3523" y="3564"/>
                  <a:pt x="3521" y="3559"/>
                </a:cubicBezTo>
                <a:cubicBezTo>
                  <a:pt x="3515" y="3562"/>
                  <a:pt x="3497" y="3557"/>
                  <a:pt x="3507" y="3566"/>
                </a:cubicBezTo>
                <a:cubicBezTo>
                  <a:pt x="3500" y="3565"/>
                  <a:pt x="3492" y="3567"/>
                  <a:pt x="3489" y="3563"/>
                </a:cubicBezTo>
                <a:cubicBezTo>
                  <a:pt x="3487" y="3577"/>
                  <a:pt x="3466" y="3572"/>
                  <a:pt x="3461" y="3565"/>
                </a:cubicBezTo>
                <a:cubicBezTo>
                  <a:pt x="3461" y="3580"/>
                  <a:pt x="3424" y="3574"/>
                  <a:pt x="3435" y="3582"/>
                </a:cubicBezTo>
                <a:cubicBezTo>
                  <a:pt x="3413" y="3591"/>
                  <a:pt x="3389" y="3608"/>
                  <a:pt x="3357" y="3600"/>
                </a:cubicBezTo>
                <a:cubicBezTo>
                  <a:pt x="3358" y="3606"/>
                  <a:pt x="3353" y="3605"/>
                  <a:pt x="3354" y="3611"/>
                </a:cubicBezTo>
                <a:cubicBezTo>
                  <a:pt x="3363" y="3610"/>
                  <a:pt x="3371" y="3609"/>
                  <a:pt x="3380" y="3610"/>
                </a:cubicBezTo>
                <a:cubicBezTo>
                  <a:pt x="3383" y="3614"/>
                  <a:pt x="3389" y="3625"/>
                  <a:pt x="3380" y="3627"/>
                </a:cubicBezTo>
                <a:cubicBezTo>
                  <a:pt x="3362" y="3612"/>
                  <a:pt x="3345" y="3630"/>
                  <a:pt x="3325" y="3620"/>
                </a:cubicBezTo>
                <a:cubicBezTo>
                  <a:pt x="3316" y="3624"/>
                  <a:pt x="3311" y="3633"/>
                  <a:pt x="3313" y="3643"/>
                </a:cubicBezTo>
                <a:cubicBezTo>
                  <a:pt x="3325" y="3648"/>
                  <a:pt x="3335" y="3653"/>
                  <a:pt x="3336" y="3666"/>
                </a:cubicBezTo>
                <a:cubicBezTo>
                  <a:pt x="3309" y="3681"/>
                  <a:pt x="3265" y="3670"/>
                  <a:pt x="3241" y="3684"/>
                </a:cubicBezTo>
                <a:cubicBezTo>
                  <a:pt x="3248" y="3691"/>
                  <a:pt x="3249" y="3680"/>
                  <a:pt x="3257" y="3682"/>
                </a:cubicBezTo>
                <a:cubicBezTo>
                  <a:pt x="3257" y="3685"/>
                  <a:pt x="3258" y="3687"/>
                  <a:pt x="3260" y="3689"/>
                </a:cubicBezTo>
                <a:cubicBezTo>
                  <a:pt x="3259" y="3696"/>
                  <a:pt x="3250" y="3693"/>
                  <a:pt x="3250" y="3700"/>
                </a:cubicBezTo>
                <a:cubicBezTo>
                  <a:pt x="3256" y="3703"/>
                  <a:pt x="3259" y="3710"/>
                  <a:pt x="3257" y="3716"/>
                </a:cubicBezTo>
                <a:cubicBezTo>
                  <a:pt x="3254" y="3716"/>
                  <a:pt x="3254" y="3718"/>
                  <a:pt x="3252" y="3718"/>
                </a:cubicBezTo>
                <a:lnTo>
                  <a:pt x="3247" y="3718"/>
                </a:lnTo>
                <a:cubicBezTo>
                  <a:pt x="3232" y="3712"/>
                  <a:pt x="3216" y="3710"/>
                  <a:pt x="3199" y="3710"/>
                </a:cubicBezTo>
                <a:cubicBezTo>
                  <a:pt x="3196" y="3717"/>
                  <a:pt x="3194" y="3724"/>
                  <a:pt x="3191" y="3731"/>
                </a:cubicBezTo>
                <a:cubicBezTo>
                  <a:pt x="3190" y="3728"/>
                  <a:pt x="3189" y="3726"/>
                  <a:pt x="3187" y="3724"/>
                </a:cubicBezTo>
                <a:cubicBezTo>
                  <a:pt x="3182" y="3723"/>
                  <a:pt x="3181" y="3719"/>
                  <a:pt x="3177" y="3718"/>
                </a:cubicBezTo>
                <a:cubicBezTo>
                  <a:pt x="3174" y="3711"/>
                  <a:pt x="3172" y="3704"/>
                  <a:pt x="3172" y="3696"/>
                </a:cubicBezTo>
                <a:cubicBezTo>
                  <a:pt x="3163" y="3702"/>
                  <a:pt x="3155" y="3694"/>
                  <a:pt x="3145" y="3689"/>
                </a:cubicBezTo>
                <a:cubicBezTo>
                  <a:pt x="3144" y="3694"/>
                  <a:pt x="3122" y="3694"/>
                  <a:pt x="3125" y="3685"/>
                </a:cubicBezTo>
                <a:cubicBezTo>
                  <a:pt x="3119" y="3683"/>
                  <a:pt x="3124" y="3695"/>
                  <a:pt x="3115" y="3690"/>
                </a:cubicBezTo>
                <a:cubicBezTo>
                  <a:pt x="3105" y="3685"/>
                  <a:pt x="3104" y="3674"/>
                  <a:pt x="3091" y="3677"/>
                </a:cubicBezTo>
                <a:cubicBezTo>
                  <a:pt x="3086" y="3675"/>
                  <a:pt x="3091" y="3667"/>
                  <a:pt x="3091" y="3663"/>
                </a:cubicBezTo>
                <a:cubicBezTo>
                  <a:pt x="3086" y="3663"/>
                  <a:pt x="3079" y="3659"/>
                  <a:pt x="3077" y="3663"/>
                </a:cubicBezTo>
                <a:cubicBezTo>
                  <a:pt x="3076" y="3667"/>
                  <a:pt x="3085" y="3666"/>
                  <a:pt x="3088" y="3667"/>
                </a:cubicBezTo>
                <a:cubicBezTo>
                  <a:pt x="3081" y="3679"/>
                  <a:pt x="3071" y="3673"/>
                  <a:pt x="3061" y="3672"/>
                </a:cubicBezTo>
                <a:cubicBezTo>
                  <a:pt x="3058" y="3674"/>
                  <a:pt x="3057" y="3679"/>
                  <a:pt x="3053" y="3681"/>
                </a:cubicBezTo>
                <a:cubicBezTo>
                  <a:pt x="3043" y="3673"/>
                  <a:pt x="3032" y="3682"/>
                  <a:pt x="3024" y="3685"/>
                </a:cubicBezTo>
                <a:cubicBezTo>
                  <a:pt x="3025" y="3681"/>
                  <a:pt x="3022" y="3680"/>
                  <a:pt x="3024" y="3676"/>
                </a:cubicBezTo>
                <a:cubicBezTo>
                  <a:pt x="3015" y="3678"/>
                  <a:pt x="3009" y="3683"/>
                  <a:pt x="3000" y="3685"/>
                </a:cubicBezTo>
                <a:cubicBezTo>
                  <a:pt x="3007" y="3681"/>
                  <a:pt x="2999" y="3682"/>
                  <a:pt x="3000" y="3674"/>
                </a:cubicBezTo>
                <a:cubicBezTo>
                  <a:pt x="3002" y="3665"/>
                  <a:pt x="3012" y="3670"/>
                  <a:pt x="3014" y="3663"/>
                </a:cubicBezTo>
                <a:cubicBezTo>
                  <a:pt x="3007" y="3650"/>
                  <a:pt x="2999" y="3675"/>
                  <a:pt x="2996" y="3662"/>
                </a:cubicBezTo>
                <a:cubicBezTo>
                  <a:pt x="2991" y="3675"/>
                  <a:pt x="2970" y="3674"/>
                  <a:pt x="2958" y="3686"/>
                </a:cubicBezTo>
                <a:cubicBezTo>
                  <a:pt x="2949" y="3685"/>
                  <a:pt x="2951" y="3676"/>
                  <a:pt x="2939" y="3676"/>
                </a:cubicBezTo>
                <a:cubicBezTo>
                  <a:pt x="2938" y="3669"/>
                  <a:pt x="2945" y="3673"/>
                  <a:pt x="2949" y="3673"/>
                </a:cubicBezTo>
                <a:cubicBezTo>
                  <a:pt x="2951" y="3660"/>
                  <a:pt x="2937" y="3670"/>
                  <a:pt x="2927" y="3665"/>
                </a:cubicBezTo>
                <a:cubicBezTo>
                  <a:pt x="2919" y="3665"/>
                  <a:pt x="2929" y="3673"/>
                  <a:pt x="2921" y="3675"/>
                </a:cubicBezTo>
                <a:cubicBezTo>
                  <a:pt x="2912" y="3677"/>
                  <a:pt x="2895" y="3679"/>
                  <a:pt x="2894" y="3668"/>
                </a:cubicBezTo>
                <a:cubicBezTo>
                  <a:pt x="2885" y="3672"/>
                  <a:pt x="2875" y="3672"/>
                  <a:pt x="2866" y="3669"/>
                </a:cubicBezTo>
                <a:cubicBezTo>
                  <a:pt x="2870" y="3658"/>
                  <a:pt x="2851" y="3663"/>
                  <a:pt x="2853" y="3653"/>
                </a:cubicBezTo>
                <a:cubicBezTo>
                  <a:pt x="2849" y="3653"/>
                  <a:pt x="2850" y="3659"/>
                  <a:pt x="2847" y="3659"/>
                </a:cubicBezTo>
                <a:cubicBezTo>
                  <a:pt x="2838" y="3658"/>
                  <a:pt x="2847" y="3654"/>
                  <a:pt x="2847" y="3650"/>
                </a:cubicBezTo>
                <a:cubicBezTo>
                  <a:pt x="2839" y="3658"/>
                  <a:pt x="2833" y="3669"/>
                  <a:pt x="2831" y="3681"/>
                </a:cubicBezTo>
                <a:cubicBezTo>
                  <a:pt x="2809" y="3670"/>
                  <a:pt x="2776" y="3685"/>
                  <a:pt x="2763" y="3661"/>
                </a:cubicBezTo>
                <a:cubicBezTo>
                  <a:pt x="2759" y="3666"/>
                  <a:pt x="2758" y="3673"/>
                  <a:pt x="2759" y="3679"/>
                </a:cubicBezTo>
                <a:cubicBezTo>
                  <a:pt x="2749" y="3669"/>
                  <a:pt x="2742" y="3675"/>
                  <a:pt x="2727" y="3673"/>
                </a:cubicBezTo>
                <a:cubicBezTo>
                  <a:pt x="2722" y="3680"/>
                  <a:pt x="2727" y="3678"/>
                  <a:pt x="2727" y="3686"/>
                </a:cubicBezTo>
                <a:cubicBezTo>
                  <a:pt x="2705" y="3679"/>
                  <a:pt x="2682" y="3676"/>
                  <a:pt x="2659" y="3678"/>
                </a:cubicBezTo>
                <a:cubicBezTo>
                  <a:pt x="2654" y="3693"/>
                  <a:pt x="2631" y="3683"/>
                  <a:pt x="2640" y="3701"/>
                </a:cubicBezTo>
                <a:cubicBezTo>
                  <a:pt x="2635" y="3700"/>
                  <a:pt x="2634" y="3696"/>
                  <a:pt x="2627" y="3696"/>
                </a:cubicBezTo>
                <a:cubicBezTo>
                  <a:pt x="2625" y="3688"/>
                  <a:pt x="2629" y="3688"/>
                  <a:pt x="2625" y="3680"/>
                </a:cubicBezTo>
                <a:cubicBezTo>
                  <a:pt x="2618" y="3682"/>
                  <a:pt x="2608" y="3683"/>
                  <a:pt x="2608" y="3695"/>
                </a:cubicBezTo>
                <a:cubicBezTo>
                  <a:pt x="2598" y="3691"/>
                  <a:pt x="2586" y="3696"/>
                  <a:pt x="2586" y="3689"/>
                </a:cubicBezTo>
                <a:cubicBezTo>
                  <a:pt x="2587" y="3682"/>
                  <a:pt x="2595" y="3686"/>
                  <a:pt x="2599" y="3685"/>
                </a:cubicBezTo>
                <a:cubicBezTo>
                  <a:pt x="2603" y="3683"/>
                  <a:pt x="2603" y="3678"/>
                  <a:pt x="2606" y="3674"/>
                </a:cubicBezTo>
                <a:cubicBezTo>
                  <a:pt x="2603" y="3679"/>
                  <a:pt x="2591" y="3676"/>
                  <a:pt x="2587" y="3674"/>
                </a:cubicBezTo>
                <a:cubicBezTo>
                  <a:pt x="2582" y="3673"/>
                  <a:pt x="2584" y="3682"/>
                  <a:pt x="2582" y="3685"/>
                </a:cubicBezTo>
                <a:cubicBezTo>
                  <a:pt x="2570" y="3680"/>
                  <a:pt x="2563" y="3677"/>
                  <a:pt x="2554" y="3685"/>
                </a:cubicBezTo>
                <a:cubicBezTo>
                  <a:pt x="2548" y="3682"/>
                  <a:pt x="2550" y="3671"/>
                  <a:pt x="2541" y="3671"/>
                </a:cubicBezTo>
                <a:cubicBezTo>
                  <a:pt x="2538" y="3672"/>
                  <a:pt x="2542" y="3684"/>
                  <a:pt x="2532" y="3681"/>
                </a:cubicBezTo>
                <a:cubicBezTo>
                  <a:pt x="2522" y="3678"/>
                  <a:pt x="2524" y="3666"/>
                  <a:pt x="2511" y="3666"/>
                </a:cubicBezTo>
                <a:cubicBezTo>
                  <a:pt x="2504" y="3675"/>
                  <a:pt x="2491" y="3680"/>
                  <a:pt x="2488" y="3686"/>
                </a:cubicBezTo>
                <a:cubicBezTo>
                  <a:pt x="2481" y="3686"/>
                  <a:pt x="2474" y="3683"/>
                  <a:pt x="2468" y="3678"/>
                </a:cubicBezTo>
                <a:cubicBezTo>
                  <a:pt x="2469" y="3671"/>
                  <a:pt x="2474" y="3670"/>
                  <a:pt x="2474" y="3661"/>
                </a:cubicBezTo>
                <a:cubicBezTo>
                  <a:pt x="2467" y="3660"/>
                  <a:pt x="2461" y="3675"/>
                  <a:pt x="2462" y="3677"/>
                </a:cubicBezTo>
                <a:cubicBezTo>
                  <a:pt x="2459" y="3679"/>
                  <a:pt x="2454" y="3679"/>
                  <a:pt x="2450" y="3679"/>
                </a:cubicBezTo>
                <a:cubicBezTo>
                  <a:pt x="2448" y="3685"/>
                  <a:pt x="2452" y="3684"/>
                  <a:pt x="2448" y="3688"/>
                </a:cubicBezTo>
                <a:cubicBezTo>
                  <a:pt x="2440" y="3688"/>
                  <a:pt x="2435" y="3686"/>
                  <a:pt x="2430" y="3696"/>
                </a:cubicBezTo>
                <a:cubicBezTo>
                  <a:pt x="2421" y="3694"/>
                  <a:pt x="2415" y="3686"/>
                  <a:pt x="2415" y="3677"/>
                </a:cubicBezTo>
                <a:cubicBezTo>
                  <a:pt x="2408" y="3682"/>
                  <a:pt x="2401" y="3690"/>
                  <a:pt x="2392" y="3682"/>
                </a:cubicBezTo>
                <a:cubicBezTo>
                  <a:pt x="2388" y="3684"/>
                  <a:pt x="2386" y="3689"/>
                  <a:pt x="2382" y="3692"/>
                </a:cubicBezTo>
                <a:cubicBezTo>
                  <a:pt x="2372" y="3685"/>
                  <a:pt x="2372" y="3694"/>
                  <a:pt x="2359" y="3689"/>
                </a:cubicBezTo>
                <a:cubicBezTo>
                  <a:pt x="2357" y="3696"/>
                  <a:pt x="2362" y="3695"/>
                  <a:pt x="2357" y="3698"/>
                </a:cubicBezTo>
                <a:cubicBezTo>
                  <a:pt x="2352" y="3695"/>
                  <a:pt x="2356" y="3695"/>
                  <a:pt x="2357" y="3689"/>
                </a:cubicBezTo>
                <a:cubicBezTo>
                  <a:pt x="2324" y="3685"/>
                  <a:pt x="2309" y="3682"/>
                  <a:pt x="2276" y="3676"/>
                </a:cubicBezTo>
                <a:cubicBezTo>
                  <a:pt x="2275" y="3670"/>
                  <a:pt x="2273" y="3665"/>
                  <a:pt x="2269" y="3661"/>
                </a:cubicBezTo>
                <a:cubicBezTo>
                  <a:pt x="2263" y="3665"/>
                  <a:pt x="2258" y="3671"/>
                  <a:pt x="2254" y="3677"/>
                </a:cubicBezTo>
                <a:cubicBezTo>
                  <a:pt x="2245" y="3669"/>
                  <a:pt x="2227" y="3674"/>
                  <a:pt x="2221" y="3666"/>
                </a:cubicBezTo>
                <a:cubicBezTo>
                  <a:pt x="2211" y="3673"/>
                  <a:pt x="2200" y="3677"/>
                  <a:pt x="2188" y="3680"/>
                </a:cubicBezTo>
                <a:cubicBezTo>
                  <a:pt x="2188" y="3687"/>
                  <a:pt x="2195" y="3689"/>
                  <a:pt x="2191" y="3699"/>
                </a:cubicBezTo>
                <a:cubicBezTo>
                  <a:pt x="2180" y="3698"/>
                  <a:pt x="2174" y="3705"/>
                  <a:pt x="2168" y="3713"/>
                </a:cubicBezTo>
                <a:cubicBezTo>
                  <a:pt x="2161" y="3710"/>
                  <a:pt x="2162" y="3701"/>
                  <a:pt x="2163" y="3693"/>
                </a:cubicBezTo>
                <a:cubicBezTo>
                  <a:pt x="2163" y="3686"/>
                  <a:pt x="2172" y="3690"/>
                  <a:pt x="2174" y="3684"/>
                </a:cubicBezTo>
                <a:cubicBezTo>
                  <a:pt x="2167" y="3683"/>
                  <a:pt x="2167" y="3680"/>
                  <a:pt x="2167" y="3672"/>
                </a:cubicBezTo>
                <a:cubicBezTo>
                  <a:pt x="2158" y="3667"/>
                  <a:pt x="2156" y="3673"/>
                  <a:pt x="2150" y="3673"/>
                </a:cubicBezTo>
                <a:cubicBezTo>
                  <a:pt x="2155" y="3669"/>
                  <a:pt x="2152" y="3660"/>
                  <a:pt x="2141" y="3660"/>
                </a:cubicBezTo>
                <a:cubicBezTo>
                  <a:pt x="2137" y="3659"/>
                  <a:pt x="2138" y="3667"/>
                  <a:pt x="2137" y="3670"/>
                </a:cubicBezTo>
                <a:cubicBezTo>
                  <a:pt x="2124" y="3669"/>
                  <a:pt x="2123" y="3660"/>
                  <a:pt x="2113" y="3657"/>
                </a:cubicBezTo>
                <a:cubicBezTo>
                  <a:pt x="2102" y="3665"/>
                  <a:pt x="2070" y="3672"/>
                  <a:pt x="2070" y="3649"/>
                </a:cubicBezTo>
                <a:cubicBezTo>
                  <a:pt x="2074" y="3651"/>
                  <a:pt x="2078" y="3651"/>
                  <a:pt x="2082" y="3649"/>
                </a:cubicBezTo>
                <a:cubicBezTo>
                  <a:pt x="2080" y="3643"/>
                  <a:pt x="2066" y="3645"/>
                  <a:pt x="2060" y="3643"/>
                </a:cubicBezTo>
                <a:cubicBezTo>
                  <a:pt x="2061" y="3639"/>
                  <a:pt x="2061" y="3635"/>
                  <a:pt x="2060" y="3631"/>
                </a:cubicBezTo>
                <a:cubicBezTo>
                  <a:pt x="2051" y="3628"/>
                  <a:pt x="2054" y="3640"/>
                  <a:pt x="2045" y="3635"/>
                </a:cubicBezTo>
                <a:cubicBezTo>
                  <a:pt x="2051" y="3618"/>
                  <a:pt x="2036" y="3623"/>
                  <a:pt x="2025" y="3618"/>
                </a:cubicBezTo>
                <a:cubicBezTo>
                  <a:pt x="2017" y="3619"/>
                  <a:pt x="2024" y="3626"/>
                  <a:pt x="2018" y="3626"/>
                </a:cubicBezTo>
                <a:cubicBezTo>
                  <a:pt x="2013" y="3626"/>
                  <a:pt x="2019" y="3621"/>
                  <a:pt x="2013" y="3620"/>
                </a:cubicBezTo>
                <a:cubicBezTo>
                  <a:pt x="2006" y="3620"/>
                  <a:pt x="2008" y="3633"/>
                  <a:pt x="2001" y="3632"/>
                </a:cubicBezTo>
                <a:cubicBezTo>
                  <a:pt x="1993" y="3630"/>
                  <a:pt x="1992" y="3625"/>
                  <a:pt x="1989" y="3620"/>
                </a:cubicBezTo>
                <a:cubicBezTo>
                  <a:pt x="1984" y="3623"/>
                  <a:pt x="1982" y="3631"/>
                  <a:pt x="1975" y="3631"/>
                </a:cubicBezTo>
                <a:cubicBezTo>
                  <a:pt x="1962" y="3630"/>
                  <a:pt x="1966" y="3611"/>
                  <a:pt x="1973" y="3606"/>
                </a:cubicBezTo>
                <a:cubicBezTo>
                  <a:pt x="1980" y="3610"/>
                  <a:pt x="1988" y="3612"/>
                  <a:pt x="1996" y="3612"/>
                </a:cubicBezTo>
                <a:cubicBezTo>
                  <a:pt x="1997" y="3606"/>
                  <a:pt x="1996" y="3599"/>
                  <a:pt x="1992" y="3594"/>
                </a:cubicBezTo>
                <a:cubicBezTo>
                  <a:pt x="1973" y="3594"/>
                  <a:pt x="1934" y="3582"/>
                  <a:pt x="1938" y="3563"/>
                </a:cubicBezTo>
                <a:cubicBezTo>
                  <a:pt x="1928" y="3561"/>
                  <a:pt x="1932" y="3576"/>
                  <a:pt x="1932" y="3580"/>
                </a:cubicBezTo>
                <a:cubicBezTo>
                  <a:pt x="1930" y="3576"/>
                  <a:pt x="1927" y="3573"/>
                  <a:pt x="1919" y="3573"/>
                </a:cubicBezTo>
                <a:cubicBezTo>
                  <a:pt x="1925" y="3562"/>
                  <a:pt x="1913" y="3563"/>
                  <a:pt x="1910" y="3558"/>
                </a:cubicBezTo>
                <a:cubicBezTo>
                  <a:pt x="1898" y="3567"/>
                  <a:pt x="1891" y="3583"/>
                  <a:pt x="1878" y="3591"/>
                </a:cubicBezTo>
                <a:cubicBezTo>
                  <a:pt x="1864" y="3588"/>
                  <a:pt x="1860" y="3580"/>
                  <a:pt x="1854" y="3572"/>
                </a:cubicBezTo>
                <a:cubicBezTo>
                  <a:pt x="1857" y="3583"/>
                  <a:pt x="1853" y="3594"/>
                  <a:pt x="1843" y="3600"/>
                </a:cubicBezTo>
                <a:cubicBezTo>
                  <a:pt x="1845" y="3605"/>
                  <a:pt x="1853" y="3605"/>
                  <a:pt x="1850" y="3612"/>
                </a:cubicBezTo>
                <a:cubicBezTo>
                  <a:pt x="1841" y="3615"/>
                  <a:pt x="1822" y="3607"/>
                  <a:pt x="1827" y="3620"/>
                </a:cubicBezTo>
                <a:cubicBezTo>
                  <a:pt x="1813" y="3603"/>
                  <a:pt x="1802" y="3632"/>
                  <a:pt x="1780" y="3622"/>
                </a:cubicBezTo>
                <a:cubicBezTo>
                  <a:pt x="1773" y="3629"/>
                  <a:pt x="1766" y="3637"/>
                  <a:pt x="1761" y="3646"/>
                </a:cubicBezTo>
                <a:cubicBezTo>
                  <a:pt x="1756" y="3644"/>
                  <a:pt x="1751" y="3643"/>
                  <a:pt x="1745" y="3643"/>
                </a:cubicBezTo>
                <a:cubicBezTo>
                  <a:pt x="1744" y="3647"/>
                  <a:pt x="1744" y="3652"/>
                  <a:pt x="1745" y="3656"/>
                </a:cubicBezTo>
                <a:cubicBezTo>
                  <a:pt x="1762" y="3656"/>
                  <a:pt x="1778" y="3658"/>
                  <a:pt x="1794" y="3661"/>
                </a:cubicBezTo>
                <a:lnTo>
                  <a:pt x="1794" y="3663"/>
                </a:lnTo>
                <a:cubicBezTo>
                  <a:pt x="1784" y="3675"/>
                  <a:pt x="1785" y="3692"/>
                  <a:pt x="1796" y="3702"/>
                </a:cubicBezTo>
                <a:cubicBezTo>
                  <a:pt x="1796" y="3703"/>
                  <a:pt x="1797" y="3703"/>
                  <a:pt x="1797" y="3704"/>
                </a:cubicBezTo>
                <a:cubicBezTo>
                  <a:pt x="1797" y="3709"/>
                  <a:pt x="1793" y="3708"/>
                  <a:pt x="1793" y="3714"/>
                </a:cubicBezTo>
                <a:cubicBezTo>
                  <a:pt x="1776" y="3709"/>
                  <a:pt x="1766" y="3691"/>
                  <a:pt x="1743" y="3696"/>
                </a:cubicBezTo>
                <a:cubicBezTo>
                  <a:pt x="1742" y="3691"/>
                  <a:pt x="1741" y="3686"/>
                  <a:pt x="1736" y="3683"/>
                </a:cubicBezTo>
                <a:cubicBezTo>
                  <a:pt x="1727" y="3683"/>
                  <a:pt x="1718" y="3684"/>
                  <a:pt x="1715" y="3693"/>
                </a:cubicBezTo>
                <a:cubicBezTo>
                  <a:pt x="1719" y="3693"/>
                  <a:pt x="1733" y="3707"/>
                  <a:pt x="1722" y="3716"/>
                </a:cubicBezTo>
                <a:cubicBezTo>
                  <a:pt x="1712" y="3711"/>
                  <a:pt x="1701" y="3708"/>
                  <a:pt x="1689" y="3708"/>
                </a:cubicBezTo>
                <a:cubicBezTo>
                  <a:pt x="1690" y="3721"/>
                  <a:pt x="1709" y="3720"/>
                  <a:pt x="1710" y="3731"/>
                </a:cubicBezTo>
                <a:lnTo>
                  <a:pt x="1706" y="3731"/>
                </a:lnTo>
                <a:lnTo>
                  <a:pt x="1703" y="3731"/>
                </a:lnTo>
                <a:cubicBezTo>
                  <a:pt x="1693" y="3721"/>
                  <a:pt x="1677" y="3718"/>
                  <a:pt x="1663" y="3723"/>
                </a:cubicBezTo>
                <a:cubicBezTo>
                  <a:pt x="1661" y="3727"/>
                  <a:pt x="1664" y="3728"/>
                  <a:pt x="1663" y="3732"/>
                </a:cubicBezTo>
                <a:cubicBezTo>
                  <a:pt x="1654" y="3733"/>
                  <a:pt x="1650" y="3722"/>
                  <a:pt x="1647" y="3730"/>
                </a:cubicBezTo>
                <a:cubicBezTo>
                  <a:pt x="1644" y="3737"/>
                  <a:pt x="1654" y="3736"/>
                  <a:pt x="1651" y="3744"/>
                </a:cubicBezTo>
                <a:cubicBezTo>
                  <a:pt x="1636" y="3752"/>
                  <a:pt x="1624" y="3746"/>
                  <a:pt x="1609" y="3754"/>
                </a:cubicBezTo>
                <a:cubicBezTo>
                  <a:pt x="1607" y="3764"/>
                  <a:pt x="1615" y="3767"/>
                  <a:pt x="1612" y="3778"/>
                </a:cubicBezTo>
                <a:cubicBezTo>
                  <a:pt x="1607" y="3777"/>
                  <a:pt x="1603" y="3779"/>
                  <a:pt x="1600" y="3782"/>
                </a:cubicBezTo>
                <a:cubicBezTo>
                  <a:pt x="1587" y="3782"/>
                  <a:pt x="1575" y="3786"/>
                  <a:pt x="1564" y="3786"/>
                </a:cubicBezTo>
                <a:cubicBezTo>
                  <a:pt x="1553" y="3782"/>
                  <a:pt x="1551" y="3768"/>
                  <a:pt x="1549" y="3754"/>
                </a:cubicBezTo>
                <a:cubicBezTo>
                  <a:pt x="1569" y="3721"/>
                  <a:pt x="1594" y="3755"/>
                  <a:pt x="1621" y="3749"/>
                </a:cubicBezTo>
                <a:cubicBezTo>
                  <a:pt x="1602" y="3743"/>
                  <a:pt x="1600" y="3722"/>
                  <a:pt x="1603" y="3706"/>
                </a:cubicBezTo>
                <a:cubicBezTo>
                  <a:pt x="1601" y="3708"/>
                  <a:pt x="1598" y="3709"/>
                  <a:pt x="1595" y="3710"/>
                </a:cubicBezTo>
                <a:cubicBezTo>
                  <a:pt x="1583" y="3714"/>
                  <a:pt x="1570" y="3706"/>
                  <a:pt x="1566" y="3694"/>
                </a:cubicBezTo>
                <a:cubicBezTo>
                  <a:pt x="1549" y="3703"/>
                  <a:pt x="1521" y="3684"/>
                  <a:pt x="1512" y="3666"/>
                </a:cubicBezTo>
                <a:cubicBezTo>
                  <a:pt x="1491" y="3662"/>
                  <a:pt x="1471" y="3653"/>
                  <a:pt x="1453" y="3641"/>
                </a:cubicBezTo>
                <a:cubicBezTo>
                  <a:pt x="1446" y="3652"/>
                  <a:pt x="1431" y="3657"/>
                  <a:pt x="1431" y="3674"/>
                </a:cubicBezTo>
                <a:cubicBezTo>
                  <a:pt x="1427" y="3669"/>
                  <a:pt x="1417" y="3669"/>
                  <a:pt x="1417" y="3658"/>
                </a:cubicBezTo>
                <a:cubicBezTo>
                  <a:pt x="1413" y="3665"/>
                  <a:pt x="1411" y="3673"/>
                  <a:pt x="1400" y="3667"/>
                </a:cubicBezTo>
                <a:cubicBezTo>
                  <a:pt x="1396" y="3671"/>
                  <a:pt x="1402" y="3685"/>
                  <a:pt x="1390" y="3684"/>
                </a:cubicBezTo>
                <a:cubicBezTo>
                  <a:pt x="1386" y="3681"/>
                  <a:pt x="1389" y="3675"/>
                  <a:pt x="1386" y="3667"/>
                </a:cubicBezTo>
                <a:cubicBezTo>
                  <a:pt x="1377" y="3665"/>
                  <a:pt x="1369" y="3677"/>
                  <a:pt x="1364" y="3671"/>
                </a:cubicBezTo>
                <a:cubicBezTo>
                  <a:pt x="1357" y="3673"/>
                  <a:pt x="1361" y="3686"/>
                  <a:pt x="1353" y="3687"/>
                </a:cubicBezTo>
                <a:cubicBezTo>
                  <a:pt x="1346" y="3688"/>
                  <a:pt x="1345" y="3682"/>
                  <a:pt x="1337" y="3682"/>
                </a:cubicBezTo>
                <a:cubicBezTo>
                  <a:pt x="1328" y="3689"/>
                  <a:pt x="1332" y="3707"/>
                  <a:pt x="1324" y="3713"/>
                </a:cubicBezTo>
                <a:cubicBezTo>
                  <a:pt x="1318" y="3713"/>
                  <a:pt x="1322" y="3704"/>
                  <a:pt x="1318" y="3702"/>
                </a:cubicBezTo>
                <a:cubicBezTo>
                  <a:pt x="1316" y="3692"/>
                  <a:pt x="1328" y="3694"/>
                  <a:pt x="1325" y="3683"/>
                </a:cubicBezTo>
                <a:cubicBezTo>
                  <a:pt x="1307" y="3676"/>
                  <a:pt x="1293" y="3679"/>
                  <a:pt x="1288" y="3663"/>
                </a:cubicBezTo>
                <a:cubicBezTo>
                  <a:pt x="1275" y="3680"/>
                  <a:pt x="1300" y="3684"/>
                  <a:pt x="1298" y="3700"/>
                </a:cubicBezTo>
                <a:cubicBezTo>
                  <a:pt x="1298" y="3704"/>
                  <a:pt x="1279" y="3704"/>
                  <a:pt x="1279" y="3700"/>
                </a:cubicBezTo>
                <a:cubicBezTo>
                  <a:pt x="1273" y="3722"/>
                  <a:pt x="1304" y="3697"/>
                  <a:pt x="1318" y="3710"/>
                </a:cubicBezTo>
                <a:cubicBezTo>
                  <a:pt x="1313" y="3720"/>
                  <a:pt x="1304" y="3724"/>
                  <a:pt x="1299" y="3733"/>
                </a:cubicBezTo>
                <a:cubicBezTo>
                  <a:pt x="1291" y="3715"/>
                  <a:pt x="1273" y="3729"/>
                  <a:pt x="1260" y="3729"/>
                </a:cubicBezTo>
                <a:cubicBezTo>
                  <a:pt x="1260" y="3736"/>
                  <a:pt x="1260" y="3743"/>
                  <a:pt x="1260" y="3751"/>
                </a:cubicBezTo>
                <a:cubicBezTo>
                  <a:pt x="1248" y="3745"/>
                  <a:pt x="1251" y="3724"/>
                  <a:pt x="1242" y="3716"/>
                </a:cubicBezTo>
                <a:cubicBezTo>
                  <a:pt x="1237" y="3717"/>
                  <a:pt x="1230" y="3717"/>
                  <a:pt x="1231" y="3724"/>
                </a:cubicBezTo>
                <a:cubicBezTo>
                  <a:pt x="1226" y="3717"/>
                  <a:pt x="1224" y="3705"/>
                  <a:pt x="1214" y="3703"/>
                </a:cubicBezTo>
                <a:cubicBezTo>
                  <a:pt x="1205" y="3705"/>
                  <a:pt x="1204" y="3714"/>
                  <a:pt x="1200" y="3720"/>
                </a:cubicBezTo>
                <a:cubicBezTo>
                  <a:pt x="1199" y="3730"/>
                  <a:pt x="1209" y="3728"/>
                  <a:pt x="1209" y="3736"/>
                </a:cubicBezTo>
                <a:cubicBezTo>
                  <a:pt x="1205" y="3745"/>
                  <a:pt x="1205" y="3725"/>
                  <a:pt x="1195" y="3731"/>
                </a:cubicBezTo>
                <a:cubicBezTo>
                  <a:pt x="1199" y="3726"/>
                  <a:pt x="1199" y="3720"/>
                  <a:pt x="1195" y="3715"/>
                </a:cubicBezTo>
                <a:cubicBezTo>
                  <a:pt x="1189" y="3729"/>
                  <a:pt x="1186" y="3743"/>
                  <a:pt x="1186" y="3758"/>
                </a:cubicBezTo>
                <a:cubicBezTo>
                  <a:pt x="1179" y="3758"/>
                  <a:pt x="1173" y="3756"/>
                  <a:pt x="1171" y="3751"/>
                </a:cubicBezTo>
                <a:cubicBezTo>
                  <a:pt x="1170" y="3738"/>
                  <a:pt x="1185" y="3740"/>
                  <a:pt x="1187" y="3731"/>
                </a:cubicBezTo>
                <a:cubicBezTo>
                  <a:pt x="1185" y="3726"/>
                  <a:pt x="1179" y="3726"/>
                  <a:pt x="1170" y="3726"/>
                </a:cubicBezTo>
                <a:cubicBezTo>
                  <a:pt x="1170" y="3742"/>
                  <a:pt x="1149" y="3738"/>
                  <a:pt x="1147" y="3752"/>
                </a:cubicBezTo>
                <a:cubicBezTo>
                  <a:pt x="1141" y="3752"/>
                  <a:pt x="1145" y="3742"/>
                  <a:pt x="1143" y="3738"/>
                </a:cubicBezTo>
                <a:cubicBezTo>
                  <a:pt x="1129" y="3745"/>
                  <a:pt x="1123" y="3738"/>
                  <a:pt x="1118" y="3728"/>
                </a:cubicBezTo>
                <a:cubicBezTo>
                  <a:pt x="1109" y="3730"/>
                  <a:pt x="1110" y="3740"/>
                  <a:pt x="1102" y="3742"/>
                </a:cubicBezTo>
                <a:cubicBezTo>
                  <a:pt x="1088" y="3735"/>
                  <a:pt x="1066" y="3737"/>
                  <a:pt x="1067" y="3714"/>
                </a:cubicBezTo>
                <a:cubicBezTo>
                  <a:pt x="1054" y="3712"/>
                  <a:pt x="1056" y="3723"/>
                  <a:pt x="1051" y="3728"/>
                </a:cubicBezTo>
                <a:cubicBezTo>
                  <a:pt x="1045" y="3728"/>
                  <a:pt x="1049" y="3718"/>
                  <a:pt x="1048" y="3714"/>
                </a:cubicBezTo>
                <a:cubicBezTo>
                  <a:pt x="1044" y="3716"/>
                  <a:pt x="1034" y="3712"/>
                  <a:pt x="1034" y="3717"/>
                </a:cubicBezTo>
                <a:cubicBezTo>
                  <a:pt x="1024" y="3701"/>
                  <a:pt x="1010" y="3689"/>
                  <a:pt x="993" y="3681"/>
                </a:cubicBezTo>
                <a:cubicBezTo>
                  <a:pt x="1006" y="3672"/>
                  <a:pt x="995" y="3666"/>
                  <a:pt x="987" y="3657"/>
                </a:cubicBezTo>
                <a:cubicBezTo>
                  <a:pt x="984" y="3670"/>
                  <a:pt x="971" y="3673"/>
                  <a:pt x="963" y="3681"/>
                </a:cubicBezTo>
                <a:cubicBezTo>
                  <a:pt x="957" y="3677"/>
                  <a:pt x="965" y="3672"/>
                  <a:pt x="957" y="3667"/>
                </a:cubicBezTo>
                <a:cubicBezTo>
                  <a:pt x="959" y="3659"/>
                  <a:pt x="963" y="3670"/>
                  <a:pt x="968" y="3667"/>
                </a:cubicBezTo>
                <a:cubicBezTo>
                  <a:pt x="955" y="3660"/>
                  <a:pt x="942" y="3653"/>
                  <a:pt x="928" y="3647"/>
                </a:cubicBezTo>
                <a:cubicBezTo>
                  <a:pt x="938" y="3668"/>
                  <a:pt x="920" y="3670"/>
                  <a:pt x="910" y="3675"/>
                </a:cubicBezTo>
                <a:cubicBezTo>
                  <a:pt x="901" y="3671"/>
                  <a:pt x="907" y="3661"/>
                  <a:pt x="912" y="3656"/>
                </a:cubicBezTo>
                <a:cubicBezTo>
                  <a:pt x="900" y="3647"/>
                  <a:pt x="898" y="3668"/>
                  <a:pt x="888" y="3670"/>
                </a:cubicBezTo>
                <a:cubicBezTo>
                  <a:pt x="889" y="3676"/>
                  <a:pt x="894" y="3677"/>
                  <a:pt x="897" y="3681"/>
                </a:cubicBezTo>
                <a:cubicBezTo>
                  <a:pt x="893" y="3680"/>
                  <a:pt x="881" y="3677"/>
                  <a:pt x="878" y="3689"/>
                </a:cubicBezTo>
                <a:cubicBezTo>
                  <a:pt x="861" y="3681"/>
                  <a:pt x="867" y="3654"/>
                  <a:pt x="851" y="3639"/>
                </a:cubicBezTo>
                <a:cubicBezTo>
                  <a:pt x="834" y="3643"/>
                  <a:pt x="841" y="3673"/>
                  <a:pt x="844" y="3688"/>
                </a:cubicBezTo>
                <a:cubicBezTo>
                  <a:pt x="843" y="3693"/>
                  <a:pt x="837" y="3696"/>
                  <a:pt x="831" y="3696"/>
                </a:cubicBezTo>
                <a:cubicBezTo>
                  <a:pt x="818" y="3696"/>
                  <a:pt x="833" y="3684"/>
                  <a:pt x="825" y="3680"/>
                </a:cubicBezTo>
                <a:cubicBezTo>
                  <a:pt x="821" y="3681"/>
                  <a:pt x="819" y="3680"/>
                  <a:pt x="819" y="3678"/>
                </a:cubicBezTo>
                <a:cubicBezTo>
                  <a:pt x="813" y="3680"/>
                  <a:pt x="822" y="3682"/>
                  <a:pt x="816" y="3686"/>
                </a:cubicBezTo>
                <a:cubicBezTo>
                  <a:pt x="804" y="3683"/>
                  <a:pt x="799" y="3672"/>
                  <a:pt x="793" y="3663"/>
                </a:cubicBezTo>
                <a:cubicBezTo>
                  <a:pt x="801" y="3650"/>
                  <a:pt x="813" y="3661"/>
                  <a:pt x="823" y="3656"/>
                </a:cubicBezTo>
                <a:cubicBezTo>
                  <a:pt x="825" y="3645"/>
                  <a:pt x="816" y="3646"/>
                  <a:pt x="806" y="3646"/>
                </a:cubicBezTo>
                <a:cubicBezTo>
                  <a:pt x="806" y="3642"/>
                  <a:pt x="806" y="3639"/>
                  <a:pt x="806" y="3635"/>
                </a:cubicBezTo>
                <a:cubicBezTo>
                  <a:pt x="812" y="3629"/>
                  <a:pt x="820" y="3642"/>
                  <a:pt x="830" y="3640"/>
                </a:cubicBezTo>
                <a:cubicBezTo>
                  <a:pt x="829" y="3637"/>
                  <a:pt x="824" y="3637"/>
                  <a:pt x="821" y="3637"/>
                </a:cubicBezTo>
                <a:cubicBezTo>
                  <a:pt x="822" y="3629"/>
                  <a:pt x="828" y="3634"/>
                  <a:pt x="835" y="3634"/>
                </a:cubicBezTo>
                <a:cubicBezTo>
                  <a:pt x="832" y="3630"/>
                  <a:pt x="828" y="3627"/>
                  <a:pt x="826" y="3621"/>
                </a:cubicBezTo>
                <a:cubicBezTo>
                  <a:pt x="804" y="3619"/>
                  <a:pt x="803" y="3636"/>
                  <a:pt x="790" y="3641"/>
                </a:cubicBezTo>
                <a:cubicBezTo>
                  <a:pt x="779" y="3642"/>
                  <a:pt x="781" y="3631"/>
                  <a:pt x="770" y="3631"/>
                </a:cubicBezTo>
                <a:cubicBezTo>
                  <a:pt x="759" y="3647"/>
                  <a:pt x="738" y="3642"/>
                  <a:pt x="724" y="3632"/>
                </a:cubicBezTo>
                <a:cubicBezTo>
                  <a:pt x="711" y="3642"/>
                  <a:pt x="691" y="3657"/>
                  <a:pt x="674" y="3653"/>
                </a:cubicBezTo>
                <a:cubicBezTo>
                  <a:pt x="676" y="3647"/>
                  <a:pt x="686" y="3648"/>
                  <a:pt x="690" y="3645"/>
                </a:cubicBezTo>
                <a:cubicBezTo>
                  <a:pt x="688" y="3637"/>
                  <a:pt x="681" y="3633"/>
                  <a:pt x="679" y="3626"/>
                </a:cubicBezTo>
                <a:cubicBezTo>
                  <a:pt x="658" y="3630"/>
                  <a:pt x="647" y="3623"/>
                  <a:pt x="644" y="3608"/>
                </a:cubicBezTo>
                <a:cubicBezTo>
                  <a:pt x="633" y="3615"/>
                  <a:pt x="633" y="3618"/>
                  <a:pt x="619" y="3612"/>
                </a:cubicBezTo>
                <a:cubicBezTo>
                  <a:pt x="619" y="3625"/>
                  <a:pt x="616" y="3638"/>
                  <a:pt x="609" y="3650"/>
                </a:cubicBezTo>
                <a:cubicBezTo>
                  <a:pt x="607" y="3638"/>
                  <a:pt x="596" y="3634"/>
                  <a:pt x="584" y="3632"/>
                </a:cubicBezTo>
                <a:cubicBezTo>
                  <a:pt x="575" y="3650"/>
                  <a:pt x="541" y="3634"/>
                  <a:pt x="528" y="3636"/>
                </a:cubicBezTo>
                <a:cubicBezTo>
                  <a:pt x="525" y="3622"/>
                  <a:pt x="534" y="3619"/>
                  <a:pt x="535" y="3609"/>
                </a:cubicBezTo>
                <a:cubicBezTo>
                  <a:pt x="514" y="3593"/>
                  <a:pt x="483" y="3613"/>
                  <a:pt x="473" y="3589"/>
                </a:cubicBezTo>
                <a:cubicBezTo>
                  <a:pt x="467" y="3590"/>
                  <a:pt x="472" y="3601"/>
                  <a:pt x="471" y="3606"/>
                </a:cubicBezTo>
                <a:lnTo>
                  <a:pt x="460" y="3606"/>
                </a:lnTo>
                <a:cubicBezTo>
                  <a:pt x="452" y="3604"/>
                  <a:pt x="453" y="3592"/>
                  <a:pt x="451" y="3584"/>
                </a:cubicBezTo>
                <a:cubicBezTo>
                  <a:pt x="449" y="3598"/>
                  <a:pt x="436" y="3589"/>
                  <a:pt x="426" y="3588"/>
                </a:cubicBezTo>
                <a:cubicBezTo>
                  <a:pt x="427" y="3597"/>
                  <a:pt x="420" y="3597"/>
                  <a:pt x="412" y="3597"/>
                </a:cubicBezTo>
                <a:cubicBezTo>
                  <a:pt x="420" y="3582"/>
                  <a:pt x="432" y="3571"/>
                  <a:pt x="441" y="3558"/>
                </a:cubicBezTo>
                <a:cubicBezTo>
                  <a:pt x="423" y="3559"/>
                  <a:pt x="399" y="3562"/>
                  <a:pt x="380" y="3562"/>
                </a:cubicBezTo>
                <a:cubicBezTo>
                  <a:pt x="379" y="3569"/>
                  <a:pt x="393" y="3561"/>
                  <a:pt x="389" y="3570"/>
                </a:cubicBezTo>
                <a:cubicBezTo>
                  <a:pt x="366" y="3586"/>
                  <a:pt x="341" y="3596"/>
                  <a:pt x="314" y="3600"/>
                </a:cubicBezTo>
                <a:cubicBezTo>
                  <a:pt x="308" y="3595"/>
                  <a:pt x="308" y="3585"/>
                  <a:pt x="297" y="3592"/>
                </a:cubicBezTo>
                <a:cubicBezTo>
                  <a:pt x="298" y="3589"/>
                  <a:pt x="303" y="3588"/>
                  <a:pt x="303" y="3584"/>
                </a:cubicBezTo>
                <a:cubicBezTo>
                  <a:pt x="311" y="3580"/>
                  <a:pt x="305" y="3593"/>
                  <a:pt x="314" y="3589"/>
                </a:cubicBezTo>
                <a:cubicBezTo>
                  <a:pt x="314" y="3576"/>
                  <a:pt x="321" y="3565"/>
                  <a:pt x="332" y="3558"/>
                </a:cubicBezTo>
                <a:cubicBezTo>
                  <a:pt x="338" y="3558"/>
                  <a:pt x="334" y="3568"/>
                  <a:pt x="336" y="3572"/>
                </a:cubicBezTo>
                <a:cubicBezTo>
                  <a:pt x="347" y="3565"/>
                  <a:pt x="357" y="3573"/>
                  <a:pt x="372" y="3571"/>
                </a:cubicBezTo>
                <a:cubicBezTo>
                  <a:pt x="377" y="3561"/>
                  <a:pt x="371" y="3558"/>
                  <a:pt x="377" y="3549"/>
                </a:cubicBezTo>
                <a:cubicBezTo>
                  <a:pt x="368" y="3547"/>
                  <a:pt x="373" y="3558"/>
                  <a:pt x="366" y="3558"/>
                </a:cubicBezTo>
                <a:cubicBezTo>
                  <a:pt x="364" y="3557"/>
                  <a:pt x="363" y="3555"/>
                  <a:pt x="360" y="3555"/>
                </a:cubicBezTo>
                <a:cubicBezTo>
                  <a:pt x="356" y="3547"/>
                  <a:pt x="360" y="3544"/>
                  <a:pt x="351" y="3539"/>
                </a:cubicBezTo>
                <a:cubicBezTo>
                  <a:pt x="341" y="3542"/>
                  <a:pt x="348" y="3545"/>
                  <a:pt x="351" y="3550"/>
                </a:cubicBezTo>
                <a:cubicBezTo>
                  <a:pt x="330" y="3561"/>
                  <a:pt x="308" y="3549"/>
                  <a:pt x="287" y="3552"/>
                </a:cubicBezTo>
                <a:cubicBezTo>
                  <a:pt x="293" y="3540"/>
                  <a:pt x="279" y="3542"/>
                  <a:pt x="267" y="3542"/>
                </a:cubicBezTo>
                <a:cubicBezTo>
                  <a:pt x="267" y="3544"/>
                  <a:pt x="267" y="3547"/>
                  <a:pt x="267" y="3550"/>
                </a:cubicBezTo>
                <a:cubicBezTo>
                  <a:pt x="243" y="3551"/>
                  <a:pt x="242" y="3539"/>
                  <a:pt x="222" y="3549"/>
                </a:cubicBezTo>
                <a:cubicBezTo>
                  <a:pt x="222" y="3547"/>
                  <a:pt x="222" y="3546"/>
                  <a:pt x="222" y="3544"/>
                </a:cubicBezTo>
                <a:cubicBezTo>
                  <a:pt x="222" y="3542"/>
                  <a:pt x="222" y="3542"/>
                  <a:pt x="222" y="3542"/>
                </a:cubicBezTo>
                <a:cubicBezTo>
                  <a:pt x="226" y="3537"/>
                  <a:pt x="233" y="3536"/>
                  <a:pt x="231" y="3526"/>
                </a:cubicBezTo>
                <a:cubicBezTo>
                  <a:pt x="227" y="3527"/>
                  <a:pt x="224" y="3530"/>
                  <a:pt x="222" y="3533"/>
                </a:cubicBezTo>
                <a:cubicBezTo>
                  <a:pt x="218" y="3535"/>
                  <a:pt x="216" y="3541"/>
                  <a:pt x="220" y="3543"/>
                </a:cubicBezTo>
                <a:cubicBezTo>
                  <a:pt x="212" y="3543"/>
                  <a:pt x="205" y="3545"/>
                  <a:pt x="198" y="3549"/>
                </a:cubicBezTo>
                <a:cubicBezTo>
                  <a:pt x="192" y="3549"/>
                  <a:pt x="195" y="3539"/>
                  <a:pt x="190" y="3539"/>
                </a:cubicBezTo>
                <a:lnTo>
                  <a:pt x="187" y="3540"/>
                </a:lnTo>
                <a:cubicBezTo>
                  <a:pt x="185" y="3531"/>
                  <a:pt x="180" y="3523"/>
                  <a:pt x="173" y="3516"/>
                </a:cubicBezTo>
                <a:lnTo>
                  <a:pt x="186" y="3516"/>
                </a:lnTo>
                <a:lnTo>
                  <a:pt x="186" y="3486"/>
                </a:lnTo>
                <a:cubicBezTo>
                  <a:pt x="193" y="3487"/>
                  <a:pt x="200" y="3486"/>
                  <a:pt x="207" y="3484"/>
                </a:cubicBezTo>
                <a:cubicBezTo>
                  <a:pt x="206" y="3488"/>
                  <a:pt x="208" y="3492"/>
                  <a:pt x="212" y="3494"/>
                </a:cubicBezTo>
                <a:lnTo>
                  <a:pt x="210" y="3494"/>
                </a:lnTo>
                <a:cubicBezTo>
                  <a:pt x="209" y="3503"/>
                  <a:pt x="215" y="3504"/>
                  <a:pt x="216" y="3510"/>
                </a:cubicBezTo>
                <a:cubicBezTo>
                  <a:pt x="228" y="3509"/>
                  <a:pt x="237" y="3501"/>
                  <a:pt x="240" y="3490"/>
                </a:cubicBezTo>
                <a:cubicBezTo>
                  <a:pt x="234" y="3491"/>
                  <a:pt x="229" y="3492"/>
                  <a:pt x="223" y="3492"/>
                </a:cubicBezTo>
                <a:cubicBezTo>
                  <a:pt x="217" y="3485"/>
                  <a:pt x="209" y="3480"/>
                  <a:pt x="203" y="3473"/>
                </a:cubicBezTo>
                <a:cubicBezTo>
                  <a:pt x="214" y="3460"/>
                  <a:pt x="204" y="3439"/>
                  <a:pt x="214" y="3428"/>
                </a:cubicBezTo>
                <a:cubicBezTo>
                  <a:pt x="174" y="3428"/>
                  <a:pt x="175" y="3386"/>
                  <a:pt x="185" y="3355"/>
                </a:cubicBezTo>
                <a:cubicBezTo>
                  <a:pt x="191" y="3353"/>
                  <a:pt x="208" y="3361"/>
                  <a:pt x="203" y="3355"/>
                </a:cubicBezTo>
                <a:cubicBezTo>
                  <a:pt x="194" y="3355"/>
                  <a:pt x="191" y="3350"/>
                  <a:pt x="185" y="3347"/>
                </a:cubicBezTo>
                <a:cubicBezTo>
                  <a:pt x="187" y="3337"/>
                  <a:pt x="175" y="3337"/>
                  <a:pt x="185" y="3332"/>
                </a:cubicBezTo>
                <a:cubicBezTo>
                  <a:pt x="173" y="3333"/>
                  <a:pt x="173" y="3322"/>
                  <a:pt x="169" y="3315"/>
                </a:cubicBezTo>
                <a:cubicBezTo>
                  <a:pt x="185" y="3317"/>
                  <a:pt x="176" y="3294"/>
                  <a:pt x="185" y="3290"/>
                </a:cubicBezTo>
                <a:cubicBezTo>
                  <a:pt x="192" y="3295"/>
                  <a:pt x="188" y="3312"/>
                  <a:pt x="198" y="3315"/>
                </a:cubicBezTo>
                <a:cubicBezTo>
                  <a:pt x="203" y="3298"/>
                  <a:pt x="199" y="3274"/>
                  <a:pt x="175" y="3274"/>
                </a:cubicBezTo>
                <a:cubicBezTo>
                  <a:pt x="176" y="3300"/>
                  <a:pt x="157" y="3302"/>
                  <a:pt x="138" y="3292"/>
                </a:cubicBezTo>
                <a:cubicBezTo>
                  <a:pt x="137" y="3278"/>
                  <a:pt x="135" y="3275"/>
                  <a:pt x="143" y="3267"/>
                </a:cubicBezTo>
                <a:cubicBezTo>
                  <a:pt x="150" y="3269"/>
                  <a:pt x="164" y="3272"/>
                  <a:pt x="164" y="3262"/>
                </a:cubicBezTo>
                <a:cubicBezTo>
                  <a:pt x="164" y="3258"/>
                  <a:pt x="158" y="3260"/>
                  <a:pt x="159" y="3254"/>
                </a:cubicBezTo>
                <a:cubicBezTo>
                  <a:pt x="151" y="3251"/>
                  <a:pt x="146" y="3263"/>
                  <a:pt x="143" y="3257"/>
                </a:cubicBezTo>
                <a:cubicBezTo>
                  <a:pt x="143" y="3243"/>
                  <a:pt x="156" y="3242"/>
                  <a:pt x="164" y="3237"/>
                </a:cubicBezTo>
                <a:cubicBezTo>
                  <a:pt x="156" y="3228"/>
                  <a:pt x="163" y="3228"/>
                  <a:pt x="164" y="3217"/>
                </a:cubicBezTo>
                <a:cubicBezTo>
                  <a:pt x="154" y="3212"/>
                  <a:pt x="148" y="3202"/>
                  <a:pt x="146" y="3191"/>
                </a:cubicBezTo>
                <a:cubicBezTo>
                  <a:pt x="139" y="3188"/>
                  <a:pt x="133" y="3197"/>
                  <a:pt x="133" y="3191"/>
                </a:cubicBezTo>
                <a:cubicBezTo>
                  <a:pt x="132" y="3175"/>
                  <a:pt x="121" y="3169"/>
                  <a:pt x="120" y="3154"/>
                </a:cubicBezTo>
                <a:cubicBezTo>
                  <a:pt x="132" y="3149"/>
                  <a:pt x="133" y="3135"/>
                  <a:pt x="143" y="3130"/>
                </a:cubicBezTo>
                <a:cubicBezTo>
                  <a:pt x="128" y="3121"/>
                  <a:pt x="140" y="3100"/>
                  <a:pt x="128" y="3090"/>
                </a:cubicBezTo>
                <a:cubicBezTo>
                  <a:pt x="133" y="3085"/>
                  <a:pt x="136" y="3080"/>
                  <a:pt x="133" y="3072"/>
                </a:cubicBezTo>
                <a:cubicBezTo>
                  <a:pt x="143" y="3073"/>
                  <a:pt x="149" y="3070"/>
                  <a:pt x="149" y="3062"/>
                </a:cubicBezTo>
                <a:cubicBezTo>
                  <a:pt x="138" y="3060"/>
                  <a:pt x="129" y="3072"/>
                  <a:pt x="115" y="3065"/>
                </a:cubicBezTo>
                <a:cubicBezTo>
                  <a:pt x="138" y="3039"/>
                  <a:pt x="101" y="3012"/>
                  <a:pt x="112" y="2992"/>
                </a:cubicBezTo>
                <a:cubicBezTo>
                  <a:pt x="99" y="2994"/>
                  <a:pt x="85" y="2981"/>
                  <a:pt x="78" y="2992"/>
                </a:cubicBezTo>
                <a:cubicBezTo>
                  <a:pt x="79" y="2984"/>
                  <a:pt x="74" y="2981"/>
                  <a:pt x="76" y="2972"/>
                </a:cubicBezTo>
                <a:cubicBezTo>
                  <a:pt x="71" y="2970"/>
                  <a:pt x="60" y="2975"/>
                  <a:pt x="60" y="2969"/>
                </a:cubicBezTo>
                <a:cubicBezTo>
                  <a:pt x="64" y="2960"/>
                  <a:pt x="60" y="2950"/>
                  <a:pt x="63" y="2946"/>
                </a:cubicBezTo>
                <a:cubicBezTo>
                  <a:pt x="63" y="2951"/>
                  <a:pt x="65" y="2951"/>
                  <a:pt x="71" y="2951"/>
                </a:cubicBezTo>
                <a:cubicBezTo>
                  <a:pt x="66" y="2930"/>
                  <a:pt x="75" y="2925"/>
                  <a:pt x="63" y="2911"/>
                </a:cubicBezTo>
                <a:cubicBezTo>
                  <a:pt x="68" y="2901"/>
                  <a:pt x="72" y="2889"/>
                  <a:pt x="73" y="2878"/>
                </a:cubicBezTo>
                <a:cubicBezTo>
                  <a:pt x="62" y="2873"/>
                  <a:pt x="70" y="2888"/>
                  <a:pt x="60" y="2886"/>
                </a:cubicBezTo>
                <a:cubicBezTo>
                  <a:pt x="57" y="2882"/>
                  <a:pt x="55" y="2868"/>
                  <a:pt x="63" y="2868"/>
                </a:cubicBezTo>
                <a:cubicBezTo>
                  <a:pt x="69" y="2868"/>
                  <a:pt x="75" y="2871"/>
                  <a:pt x="78" y="2875"/>
                </a:cubicBezTo>
                <a:cubicBezTo>
                  <a:pt x="79" y="2870"/>
                  <a:pt x="85" y="2870"/>
                  <a:pt x="91" y="2870"/>
                </a:cubicBezTo>
                <a:cubicBezTo>
                  <a:pt x="88" y="2861"/>
                  <a:pt x="82" y="2853"/>
                  <a:pt x="73" y="2847"/>
                </a:cubicBezTo>
                <a:cubicBezTo>
                  <a:pt x="86" y="2849"/>
                  <a:pt x="86" y="2842"/>
                  <a:pt x="86" y="2832"/>
                </a:cubicBezTo>
                <a:cubicBezTo>
                  <a:pt x="80" y="2827"/>
                  <a:pt x="73" y="2824"/>
                  <a:pt x="78" y="2814"/>
                </a:cubicBezTo>
                <a:cubicBezTo>
                  <a:pt x="66" y="2813"/>
                  <a:pt x="63" y="2801"/>
                  <a:pt x="60" y="2789"/>
                </a:cubicBezTo>
                <a:cubicBezTo>
                  <a:pt x="61" y="2799"/>
                  <a:pt x="46" y="2792"/>
                  <a:pt x="47" y="2784"/>
                </a:cubicBezTo>
                <a:cubicBezTo>
                  <a:pt x="48" y="2776"/>
                  <a:pt x="60" y="2779"/>
                  <a:pt x="60" y="2769"/>
                </a:cubicBezTo>
                <a:cubicBezTo>
                  <a:pt x="58" y="2753"/>
                  <a:pt x="50" y="2756"/>
                  <a:pt x="52" y="2739"/>
                </a:cubicBezTo>
                <a:cubicBezTo>
                  <a:pt x="69" y="2733"/>
                  <a:pt x="69" y="2711"/>
                  <a:pt x="76" y="2696"/>
                </a:cubicBezTo>
                <a:cubicBezTo>
                  <a:pt x="73" y="2696"/>
                  <a:pt x="70" y="2694"/>
                  <a:pt x="69" y="2690"/>
                </a:cubicBezTo>
                <a:cubicBezTo>
                  <a:pt x="80" y="2694"/>
                  <a:pt x="89" y="2695"/>
                  <a:pt x="89" y="2682"/>
                </a:cubicBezTo>
                <a:cubicBezTo>
                  <a:pt x="83" y="2682"/>
                  <a:pt x="76" y="2681"/>
                  <a:pt x="70" y="2679"/>
                </a:cubicBezTo>
                <a:cubicBezTo>
                  <a:pt x="71" y="2677"/>
                  <a:pt x="71" y="2675"/>
                  <a:pt x="71" y="2674"/>
                </a:cubicBezTo>
                <a:cubicBezTo>
                  <a:pt x="70" y="2673"/>
                  <a:pt x="69" y="2673"/>
                  <a:pt x="67" y="2674"/>
                </a:cubicBezTo>
                <a:cubicBezTo>
                  <a:pt x="67" y="2672"/>
                  <a:pt x="67" y="2671"/>
                  <a:pt x="67" y="2670"/>
                </a:cubicBezTo>
                <a:cubicBezTo>
                  <a:pt x="58" y="2670"/>
                  <a:pt x="56" y="2678"/>
                  <a:pt x="44" y="2673"/>
                </a:cubicBezTo>
                <a:cubicBezTo>
                  <a:pt x="47" y="2682"/>
                  <a:pt x="34" y="2688"/>
                  <a:pt x="42" y="2692"/>
                </a:cubicBezTo>
                <a:lnTo>
                  <a:pt x="42" y="2687"/>
                </a:lnTo>
                <a:lnTo>
                  <a:pt x="46" y="2687"/>
                </a:lnTo>
                <a:cubicBezTo>
                  <a:pt x="52" y="2701"/>
                  <a:pt x="46" y="2713"/>
                  <a:pt x="28" y="2712"/>
                </a:cubicBezTo>
                <a:cubicBezTo>
                  <a:pt x="27" y="2697"/>
                  <a:pt x="26" y="2687"/>
                  <a:pt x="26" y="2677"/>
                </a:cubicBezTo>
                <a:cubicBezTo>
                  <a:pt x="14" y="2671"/>
                  <a:pt x="8" y="2660"/>
                  <a:pt x="4" y="2647"/>
                </a:cubicBezTo>
                <a:lnTo>
                  <a:pt x="0" y="2636"/>
                </a:lnTo>
                <a:lnTo>
                  <a:pt x="0" y="2634"/>
                </a:lnTo>
                <a:lnTo>
                  <a:pt x="4" y="2634"/>
                </a:lnTo>
                <a:cubicBezTo>
                  <a:pt x="4" y="2626"/>
                  <a:pt x="6" y="2619"/>
                  <a:pt x="6" y="2612"/>
                </a:cubicBezTo>
                <a:lnTo>
                  <a:pt x="29" y="2614"/>
                </a:lnTo>
                <a:cubicBezTo>
                  <a:pt x="28" y="2618"/>
                  <a:pt x="28" y="2621"/>
                  <a:pt x="28" y="2625"/>
                </a:cubicBezTo>
                <a:cubicBezTo>
                  <a:pt x="38" y="2628"/>
                  <a:pt x="49" y="2626"/>
                  <a:pt x="57" y="2619"/>
                </a:cubicBezTo>
                <a:cubicBezTo>
                  <a:pt x="56" y="2638"/>
                  <a:pt x="35" y="2634"/>
                  <a:pt x="31" y="2650"/>
                </a:cubicBezTo>
                <a:cubicBezTo>
                  <a:pt x="50" y="2660"/>
                  <a:pt x="71" y="2664"/>
                  <a:pt x="92" y="2661"/>
                </a:cubicBezTo>
                <a:cubicBezTo>
                  <a:pt x="91" y="2664"/>
                  <a:pt x="91" y="2668"/>
                  <a:pt x="91" y="2671"/>
                </a:cubicBezTo>
                <a:lnTo>
                  <a:pt x="113" y="2674"/>
                </a:lnTo>
                <a:cubicBezTo>
                  <a:pt x="116" y="2663"/>
                  <a:pt x="114" y="2657"/>
                  <a:pt x="107" y="2654"/>
                </a:cubicBezTo>
                <a:cubicBezTo>
                  <a:pt x="115" y="2648"/>
                  <a:pt x="117" y="2663"/>
                  <a:pt x="131" y="2659"/>
                </a:cubicBezTo>
                <a:cubicBezTo>
                  <a:pt x="126" y="2645"/>
                  <a:pt x="118" y="2645"/>
                  <a:pt x="118" y="2631"/>
                </a:cubicBezTo>
                <a:cubicBezTo>
                  <a:pt x="124" y="2636"/>
                  <a:pt x="131" y="2638"/>
                  <a:pt x="139" y="2638"/>
                </a:cubicBezTo>
                <a:cubicBezTo>
                  <a:pt x="146" y="2626"/>
                  <a:pt x="129" y="2633"/>
                  <a:pt x="132" y="2624"/>
                </a:cubicBezTo>
                <a:cubicBezTo>
                  <a:pt x="148" y="2625"/>
                  <a:pt x="149" y="2609"/>
                  <a:pt x="165" y="2610"/>
                </a:cubicBezTo>
                <a:cubicBezTo>
                  <a:pt x="166" y="2603"/>
                  <a:pt x="158" y="2603"/>
                  <a:pt x="158" y="2596"/>
                </a:cubicBezTo>
                <a:cubicBezTo>
                  <a:pt x="168" y="2601"/>
                  <a:pt x="164" y="2588"/>
                  <a:pt x="175" y="2592"/>
                </a:cubicBezTo>
                <a:cubicBezTo>
                  <a:pt x="176" y="2584"/>
                  <a:pt x="169" y="2582"/>
                  <a:pt x="162" y="2580"/>
                </a:cubicBezTo>
                <a:cubicBezTo>
                  <a:pt x="157" y="2582"/>
                  <a:pt x="145" y="2593"/>
                  <a:pt x="142" y="2580"/>
                </a:cubicBezTo>
                <a:cubicBezTo>
                  <a:pt x="160" y="2579"/>
                  <a:pt x="166" y="2566"/>
                  <a:pt x="183" y="2565"/>
                </a:cubicBezTo>
                <a:cubicBezTo>
                  <a:pt x="187" y="2557"/>
                  <a:pt x="174" y="2562"/>
                  <a:pt x="178" y="2554"/>
                </a:cubicBezTo>
                <a:cubicBezTo>
                  <a:pt x="190" y="2553"/>
                  <a:pt x="193" y="2560"/>
                  <a:pt x="202" y="2562"/>
                </a:cubicBezTo>
                <a:cubicBezTo>
                  <a:pt x="204" y="2550"/>
                  <a:pt x="225" y="2561"/>
                  <a:pt x="236" y="2559"/>
                </a:cubicBezTo>
                <a:cubicBezTo>
                  <a:pt x="223" y="2550"/>
                  <a:pt x="206" y="2548"/>
                  <a:pt x="191" y="2552"/>
                </a:cubicBezTo>
                <a:cubicBezTo>
                  <a:pt x="191" y="2547"/>
                  <a:pt x="187" y="2545"/>
                  <a:pt x="187" y="2538"/>
                </a:cubicBezTo>
                <a:cubicBezTo>
                  <a:pt x="201" y="2539"/>
                  <a:pt x="206" y="2530"/>
                  <a:pt x="215" y="2541"/>
                </a:cubicBezTo>
                <a:cubicBezTo>
                  <a:pt x="222" y="2533"/>
                  <a:pt x="239" y="2524"/>
                  <a:pt x="247" y="2528"/>
                </a:cubicBezTo>
                <a:cubicBezTo>
                  <a:pt x="244" y="2515"/>
                  <a:pt x="263" y="2521"/>
                  <a:pt x="266" y="2508"/>
                </a:cubicBezTo>
                <a:cubicBezTo>
                  <a:pt x="271" y="2514"/>
                  <a:pt x="279" y="2510"/>
                  <a:pt x="286" y="2510"/>
                </a:cubicBezTo>
                <a:cubicBezTo>
                  <a:pt x="284" y="2503"/>
                  <a:pt x="282" y="2497"/>
                  <a:pt x="273" y="2497"/>
                </a:cubicBezTo>
                <a:cubicBezTo>
                  <a:pt x="262" y="2507"/>
                  <a:pt x="256" y="2513"/>
                  <a:pt x="241" y="2511"/>
                </a:cubicBezTo>
                <a:cubicBezTo>
                  <a:pt x="244" y="2500"/>
                  <a:pt x="241" y="2494"/>
                  <a:pt x="234" y="2491"/>
                </a:cubicBezTo>
                <a:cubicBezTo>
                  <a:pt x="236" y="2488"/>
                  <a:pt x="239" y="2485"/>
                  <a:pt x="243" y="2484"/>
                </a:cubicBezTo>
                <a:cubicBezTo>
                  <a:pt x="243" y="2487"/>
                  <a:pt x="243" y="2491"/>
                  <a:pt x="243" y="2495"/>
                </a:cubicBezTo>
                <a:lnTo>
                  <a:pt x="257" y="2496"/>
                </a:lnTo>
                <a:cubicBezTo>
                  <a:pt x="260" y="2483"/>
                  <a:pt x="245" y="2483"/>
                  <a:pt x="245" y="2476"/>
                </a:cubicBezTo>
                <a:cubicBezTo>
                  <a:pt x="245" y="2469"/>
                  <a:pt x="271" y="2479"/>
                  <a:pt x="262" y="2472"/>
                </a:cubicBezTo>
                <a:cubicBezTo>
                  <a:pt x="253" y="2472"/>
                  <a:pt x="251" y="2466"/>
                  <a:pt x="246" y="2462"/>
                </a:cubicBezTo>
                <a:cubicBezTo>
                  <a:pt x="246" y="2459"/>
                  <a:pt x="246" y="2455"/>
                  <a:pt x="246" y="2451"/>
                </a:cubicBezTo>
                <a:lnTo>
                  <a:pt x="266" y="2453"/>
                </a:lnTo>
                <a:cubicBezTo>
                  <a:pt x="269" y="2449"/>
                  <a:pt x="271" y="2443"/>
                  <a:pt x="270" y="2437"/>
                </a:cubicBezTo>
                <a:cubicBezTo>
                  <a:pt x="261" y="2432"/>
                  <a:pt x="255" y="2445"/>
                  <a:pt x="253" y="2439"/>
                </a:cubicBezTo>
                <a:cubicBezTo>
                  <a:pt x="256" y="2427"/>
                  <a:pt x="268" y="2427"/>
                  <a:pt x="277" y="2422"/>
                </a:cubicBezTo>
                <a:cubicBezTo>
                  <a:pt x="272" y="2417"/>
                  <a:pt x="290" y="2398"/>
                  <a:pt x="277" y="2389"/>
                </a:cubicBezTo>
                <a:cubicBezTo>
                  <a:pt x="268" y="2392"/>
                  <a:pt x="277" y="2413"/>
                  <a:pt x="268" y="2416"/>
                </a:cubicBezTo>
                <a:cubicBezTo>
                  <a:pt x="264" y="2410"/>
                  <a:pt x="257" y="2408"/>
                  <a:pt x="249" y="2408"/>
                </a:cubicBezTo>
                <a:cubicBezTo>
                  <a:pt x="245" y="2398"/>
                  <a:pt x="242" y="2385"/>
                  <a:pt x="224" y="2385"/>
                </a:cubicBezTo>
                <a:cubicBezTo>
                  <a:pt x="228" y="2382"/>
                  <a:pt x="227" y="2374"/>
                  <a:pt x="234" y="2372"/>
                </a:cubicBezTo>
                <a:cubicBezTo>
                  <a:pt x="240" y="2371"/>
                  <a:pt x="255" y="2379"/>
                  <a:pt x="253" y="2369"/>
                </a:cubicBezTo>
                <a:cubicBezTo>
                  <a:pt x="235" y="2359"/>
                  <a:pt x="235" y="2350"/>
                  <a:pt x="235" y="2329"/>
                </a:cubicBezTo>
                <a:cubicBezTo>
                  <a:pt x="220" y="2331"/>
                  <a:pt x="205" y="2324"/>
                  <a:pt x="197" y="2312"/>
                </a:cubicBezTo>
                <a:cubicBezTo>
                  <a:pt x="217" y="2322"/>
                  <a:pt x="219" y="2310"/>
                  <a:pt x="237" y="2312"/>
                </a:cubicBezTo>
                <a:lnTo>
                  <a:pt x="238" y="2298"/>
                </a:lnTo>
                <a:cubicBezTo>
                  <a:pt x="226" y="2295"/>
                  <a:pt x="229" y="2308"/>
                  <a:pt x="220" y="2308"/>
                </a:cubicBezTo>
                <a:cubicBezTo>
                  <a:pt x="216" y="2302"/>
                  <a:pt x="204" y="2299"/>
                  <a:pt x="216" y="2294"/>
                </a:cubicBezTo>
                <a:cubicBezTo>
                  <a:pt x="203" y="2293"/>
                  <a:pt x="202" y="2288"/>
                  <a:pt x="193" y="2291"/>
                </a:cubicBezTo>
                <a:cubicBezTo>
                  <a:pt x="188" y="2276"/>
                  <a:pt x="188" y="2260"/>
                  <a:pt x="193" y="2245"/>
                </a:cubicBezTo>
                <a:cubicBezTo>
                  <a:pt x="178" y="2243"/>
                  <a:pt x="160" y="2259"/>
                  <a:pt x="148" y="2243"/>
                </a:cubicBezTo>
                <a:cubicBezTo>
                  <a:pt x="150" y="2237"/>
                  <a:pt x="150" y="2231"/>
                  <a:pt x="150" y="2224"/>
                </a:cubicBezTo>
                <a:cubicBezTo>
                  <a:pt x="145" y="2222"/>
                  <a:pt x="132" y="2226"/>
                  <a:pt x="133" y="2220"/>
                </a:cubicBezTo>
                <a:cubicBezTo>
                  <a:pt x="135" y="2214"/>
                  <a:pt x="135" y="2208"/>
                  <a:pt x="135" y="2201"/>
                </a:cubicBezTo>
                <a:cubicBezTo>
                  <a:pt x="158" y="2200"/>
                  <a:pt x="167" y="2185"/>
                  <a:pt x="190" y="2185"/>
                </a:cubicBezTo>
                <a:cubicBezTo>
                  <a:pt x="179" y="2182"/>
                  <a:pt x="169" y="2176"/>
                  <a:pt x="161" y="2168"/>
                </a:cubicBezTo>
                <a:cubicBezTo>
                  <a:pt x="162" y="2163"/>
                  <a:pt x="170" y="2167"/>
                  <a:pt x="170" y="2161"/>
                </a:cubicBezTo>
                <a:cubicBezTo>
                  <a:pt x="165" y="2159"/>
                  <a:pt x="149" y="2162"/>
                  <a:pt x="151" y="2156"/>
                </a:cubicBezTo>
                <a:cubicBezTo>
                  <a:pt x="153" y="2151"/>
                  <a:pt x="152" y="2138"/>
                  <a:pt x="156" y="2138"/>
                </a:cubicBezTo>
                <a:cubicBezTo>
                  <a:pt x="159" y="2138"/>
                  <a:pt x="160" y="2135"/>
                  <a:pt x="164" y="2136"/>
                </a:cubicBezTo>
                <a:cubicBezTo>
                  <a:pt x="163" y="2139"/>
                  <a:pt x="163" y="2143"/>
                  <a:pt x="163" y="2147"/>
                </a:cubicBezTo>
                <a:cubicBezTo>
                  <a:pt x="175" y="2143"/>
                  <a:pt x="183" y="2153"/>
                  <a:pt x="187" y="2143"/>
                </a:cubicBezTo>
                <a:cubicBezTo>
                  <a:pt x="174" y="2141"/>
                  <a:pt x="171" y="2134"/>
                  <a:pt x="174" y="2120"/>
                </a:cubicBezTo>
                <a:cubicBezTo>
                  <a:pt x="179" y="2118"/>
                  <a:pt x="183" y="2117"/>
                  <a:pt x="187" y="2115"/>
                </a:cubicBezTo>
                <a:cubicBezTo>
                  <a:pt x="185" y="2107"/>
                  <a:pt x="191" y="2107"/>
                  <a:pt x="192" y="2103"/>
                </a:cubicBezTo>
                <a:cubicBezTo>
                  <a:pt x="182" y="2104"/>
                  <a:pt x="190" y="2088"/>
                  <a:pt x="188" y="2082"/>
                </a:cubicBezTo>
                <a:cubicBezTo>
                  <a:pt x="201" y="2086"/>
                  <a:pt x="199" y="2073"/>
                  <a:pt x="211" y="2075"/>
                </a:cubicBezTo>
                <a:cubicBezTo>
                  <a:pt x="213" y="2054"/>
                  <a:pt x="217" y="2040"/>
                  <a:pt x="233" y="2043"/>
                </a:cubicBezTo>
                <a:cubicBezTo>
                  <a:pt x="226" y="2037"/>
                  <a:pt x="243" y="2034"/>
                  <a:pt x="241" y="2023"/>
                </a:cubicBezTo>
                <a:cubicBezTo>
                  <a:pt x="235" y="2018"/>
                  <a:pt x="226" y="2016"/>
                  <a:pt x="218" y="2018"/>
                </a:cubicBezTo>
                <a:cubicBezTo>
                  <a:pt x="227" y="2006"/>
                  <a:pt x="204" y="2007"/>
                  <a:pt x="211" y="1990"/>
                </a:cubicBezTo>
                <a:cubicBezTo>
                  <a:pt x="215" y="1992"/>
                  <a:pt x="220" y="1992"/>
                  <a:pt x="224" y="1990"/>
                </a:cubicBezTo>
                <a:cubicBezTo>
                  <a:pt x="230" y="1980"/>
                  <a:pt x="219" y="1976"/>
                  <a:pt x="223" y="1962"/>
                </a:cubicBezTo>
                <a:cubicBezTo>
                  <a:pt x="219" y="1956"/>
                  <a:pt x="214" y="1965"/>
                  <a:pt x="210" y="1959"/>
                </a:cubicBezTo>
                <a:cubicBezTo>
                  <a:pt x="205" y="1954"/>
                  <a:pt x="208" y="1940"/>
                  <a:pt x="208" y="1931"/>
                </a:cubicBezTo>
                <a:cubicBezTo>
                  <a:pt x="196" y="1930"/>
                  <a:pt x="190" y="1921"/>
                  <a:pt x="184" y="1921"/>
                </a:cubicBezTo>
                <a:cubicBezTo>
                  <a:pt x="190" y="1913"/>
                  <a:pt x="197" y="1907"/>
                  <a:pt x="206" y="1904"/>
                </a:cubicBezTo>
                <a:cubicBezTo>
                  <a:pt x="210" y="1907"/>
                  <a:pt x="214" y="1914"/>
                  <a:pt x="219" y="1909"/>
                </a:cubicBezTo>
                <a:cubicBezTo>
                  <a:pt x="218" y="1904"/>
                  <a:pt x="220" y="1907"/>
                  <a:pt x="222" y="1899"/>
                </a:cubicBezTo>
                <a:cubicBezTo>
                  <a:pt x="223" y="1891"/>
                  <a:pt x="209" y="1898"/>
                  <a:pt x="212" y="1889"/>
                </a:cubicBezTo>
                <a:cubicBezTo>
                  <a:pt x="212" y="1885"/>
                  <a:pt x="214" y="1884"/>
                  <a:pt x="214" y="1879"/>
                </a:cubicBezTo>
                <a:cubicBezTo>
                  <a:pt x="218" y="1881"/>
                  <a:pt x="223" y="1882"/>
                  <a:pt x="227" y="1882"/>
                </a:cubicBezTo>
                <a:cubicBezTo>
                  <a:pt x="221" y="1862"/>
                  <a:pt x="203" y="1860"/>
                  <a:pt x="211" y="1838"/>
                </a:cubicBezTo>
                <a:cubicBezTo>
                  <a:pt x="214" y="1833"/>
                  <a:pt x="229" y="1840"/>
                  <a:pt x="229" y="1831"/>
                </a:cubicBezTo>
                <a:cubicBezTo>
                  <a:pt x="227" y="1827"/>
                  <a:pt x="221" y="1827"/>
                  <a:pt x="219" y="1823"/>
                </a:cubicBezTo>
                <a:cubicBezTo>
                  <a:pt x="208" y="1823"/>
                  <a:pt x="211" y="1838"/>
                  <a:pt x="195" y="1833"/>
                </a:cubicBezTo>
                <a:cubicBezTo>
                  <a:pt x="194" y="1836"/>
                  <a:pt x="195" y="1849"/>
                  <a:pt x="192" y="1845"/>
                </a:cubicBezTo>
                <a:cubicBezTo>
                  <a:pt x="190" y="1842"/>
                  <a:pt x="183" y="1841"/>
                  <a:pt x="180" y="1837"/>
                </a:cubicBezTo>
                <a:cubicBezTo>
                  <a:pt x="186" y="1820"/>
                  <a:pt x="191" y="1810"/>
                  <a:pt x="199" y="1791"/>
                </a:cubicBezTo>
                <a:cubicBezTo>
                  <a:pt x="191" y="1788"/>
                  <a:pt x="191" y="1777"/>
                  <a:pt x="184" y="1773"/>
                </a:cubicBezTo>
                <a:cubicBezTo>
                  <a:pt x="186" y="1780"/>
                  <a:pt x="183" y="1781"/>
                  <a:pt x="176" y="1780"/>
                </a:cubicBezTo>
                <a:cubicBezTo>
                  <a:pt x="175" y="1770"/>
                  <a:pt x="180" y="1768"/>
                  <a:pt x="180" y="1760"/>
                </a:cubicBezTo>
                <a:cubicBezTo>
                  <a:pt x="156" y="1743"/>
                  <a:pt x="179" y="1704"/>
                  <a:pt x="177" y="1677"/>
                </a:cubicBezTo>
                <a:cubicBezTo>
                  <a:pt x="182" y="1672"/>
                  <a:pt x="186" y="1679"/>
                  <a:pt x="190" y="1682"/>
                </a:cubicBezTo>
                <a:cubicBezTo>
                  <a:pt x="192" y="1691"/>
                  <a:pt x="187" y="1692"/>
                  <a:pt x="187" y="1700"/>
                </a:cubicBezTo>
                <a:cubicBezTo>
                  <a:pt x="199" y="1703"/>
                  <a:pt x="202" y="1696"/>
                  <a:pt x="208" y="1693"/>
                </a:cubicBezTo>
                <a:cubicBezTo>
                  <a:pt x="208" y="1682"/>
                  <a:pt x="208" y="1671"/>
                  <a:pt x="201" y="1667"/>
                </a:cubicBezTo>
                <a:cubicBezTo>
                  <a:pt x="201" y="1670"/>
                  <a:pt x="201" y="1675"/>
                  <a:pt x="198" y="1675"/>
                </a:cubicBezTo>
                <a:cubicBezTo>
                  <a:pt x="202" y="1656"/>
                  <a:pt x="202" y="1636"/>
                  <a:pt x="200" y="1617"/>
                </a:cubicBezTo>
                <a:cubicBezTo>
                  <a:pt x="188" y="1620"/>
                  <a:pt x="184" y="1607"/>
                  <a:pt x="179" y="1617"/>
                </a:cubicBezTo>
                <a:cubicBezTo>
                  <a:pt x="163" y="1604"/>
                  <a:pt x="169" y="1577"/>
                  <a:pt x="174" y="1554"/>
                </a:cubicBezTo>
                <a:cubicBezTo>
                  <a:pt x="173" y="1548"/>
                  <a:pt x="163" y="1550"/>
                  <a:pt x="161" y="1546"/>
                </a:cubicBezTo>
                <a:cubicBezTo>
                  <a:pt x="176" y="1539"/>
                  <a:pt x="194" y="1540"/>
                  <a:pt x="208" y="1550"/>
                </a:cubicBezTo>
                <a:cubicBezTo>
                  <a:pt x="210" y="1543"/>
                  <a:pt x="216" y="1536"/>
                  <a:pt x="208" y="1532"/>
                </a:cubicBezTo>
                <a:cubicBezTo>
                  <a:pt x="195" y="1529"/>
                  <a:pt x="209" y="1543"/>
                  <a:pt x="202" y="1542"/>
                </a:cubicBezTo>
                <a:cubicBezTo>
                  <a:pt x="199" y="1541"/>
                  <a:pt x="197" y="1539"/>
                  <a:pt x="194" y="1537"/>
                </a:cubicBezTo>
                <a:cubicBezTo>
                  <a:pt x="198" y="1513"/>
                  <a:pt x="211" y="1498"/>
                  <a:pt x="207" y="1474"/>
                </a:cubicBezTo>
                <a:cubicBezTo>
                  <a:pt x="200" y="1477"/>
                  <a:pt x="187" y="1479"/>
                  <a:pt x="187" y="1469"/>
                </a:cubicBezTo>
                <a:cubicBezTo>
                  <a:pt x="192" y="1466"/>
                  <a:pt x="194" y="1460"/>
                  <a:pt x="202" y="1459"/>
                </a:cubicBezTo>
                <a:cubicBezTo>
                  <a:pt x="211" y="1458"/>
                  <a:pt x="203" y="1471"/>
                  <a:pt x="212" y="1469"/>
                </a:cubicBezTo>
                <a:cubicBezTo>
                  <a:pt x="222" y="1460"/>
                  <a:pt x="213" y="1446"/>
                  <a:pt x="206" y="1439"/>
                </a:cubicBezTo>
                <a:cubicBezTo>
                  <a:pt x="216" y="1441"/>
                  <a:pt x="219" y="1435"/>
                  <a:pt x="219" y="1427"/>
                </a:cubicBezTo>
                <a:cubicBezTo>
                  <a:pt x="210" y="1424"/>
                  <a:pt x="207" y="1440"/>
                  <a:pt x="201" y="1431"/>
                </a:cubicBezTo>
                <a:cubicBezTo>
                  <a:pt x="207" y="1425"/>
                  <a:pt x="214" y="1420"/>
                  <a:pt x="222" y="1417"/>
                </a:cubicBezTo>
                <a:cubicBezTo>
                  <a:pt x="210" y="1416"/>
                  <a:pt x="199" y="1413"/>
                  <a:pt x="188" y="1408"/>
                </a:cubicBezTo>
                <a:lnTo>
                  <a:pt x="188" y="1385"/>
                </a:lnTo>
                <a:cubicBezTo>
                  <a:pt x="197" y="1385"/>
                  <a:pt x="202" y="1383"/>
                  <a:pt x="204" y="1378"/>
                </a:cubicBezTo>
                <a:cubicBezTo>
                  <a:pt x="200" y="1377"/>
                  <a:pt x="191" y="1380"/>
                  <a:pt x="194" y="1372"/>
                </a:cubicBezTo>
                <a:cubicBezTo>
                  <a:pt x="195" y="1361"/>
                  <a:pt x="208" y="1363"/>
                  <a:pt x="210" y="1353"/>
                </a:cubicBezTo>
                <a:cubicBezTo>
                  <a:pt x="198" y="1348"/>
                  <a:pt x="180" y="1358"/>
                  <a:pt x="174" y="1344"/>
                </a:cubicBezTo>
                <a:cubicBezTo>
                  <a:pt x="179" y="1340"/>
                  <a:pt x="183" y="1336"/>
                  <a:pt x="188" y="1332"/>
                </a:cubicBezTo>
                <a:cubicBezTo>
                  <a:pt x="190" y="1320"/>
                  <a:pt x="176" y="1322"/>
                  <a:pt x="183" y="1312"/>
                </a:cubicBezTo>
                <a:cubicBezTo>
                  <a:pt x="174" y="1306"/>
                  <a:pt x="164" y="1316"/>
                  <a:pt x="163" y="1303"/>
                </a:cubicBezTo>
                <a:cubicBezTo>
                  <a:pt x="169" y="1300"/>
                  <a:pt x="180" y="1302"/>
                  <a:pt x="181" y="1294"/>
                </a:cubicBezTo>
                <a:cubicBezTo>
                  <a:pt x="173" y="1291"/>
                  <a:pt x="171" y="1283"/>
                  <a:pt x="166" y="1278"/>
                </a:cubicBezTo>
                <a:cubicBezTo>
                  <a:pt x="172" y="1273"/>
                  <a:pt x="180" y="1269"/>
                  <a:pt x="187" y="1267"/>
                </a:cubicBezTo>
                <a:cubicBezTo>
                  <a:pt x="176" y="1256"/>
                  <a:pt x="193" y="1244"/>
                  <a:pt x="206" y="1252"/>
                </a:cubicBezTo>
                <a:cubicBezTo>
                  <a:pt x="208" y="1244"/>
                  <a:pt x="202" y="1244"/>
                  <a:pt x="204" y="1237"/>
                </a:cubicBezTo>
                <a:cubicBezTo>
                  <a:pt x="208" y="1235"/>
                  <a:pt x="219" y="1240"/>
                  <a:pt x="219" y="1235"/>
                </a:cubicBezTo>
                <a:cubicBezTo>
                  <a:pt x="199" y="1235"/>
                  <a:pt x="215" y="1204"/>
                  <a:pt x="203" y="1196"/>
                </a:cubicBezTo>
                <a:cubicBezTo>
                  <a:pt x="208" y="1196"/>
                  <a:pt x="208" y="1200"/>
                  <a:pt x="210" y="1202"/>
                </a:cubicBezTo>
                <a:cubicBezTo>
                  <a:pt x="212" y="1193"/>
                  <a:pt x="200" y="1192"/>
                  <a:pt x="203" y="1186"/>
                </a:cubicBezTo>
                <a:cubicBezTo>
                  <a:pt x="206" y="1180"/>
                  <a:pt x="214" y="1178"/>
                  <a:pt x="214" y="1169"/>
                </a:cubicBezTo>
                <a:cubicBezTo>
                  <a:pt x="209" y="1153"/>
                  <a:pt x="211" y="1135"/>
                  <a:pt x="219" y="1120"/>
                </a:cubicBezTo>
                <a:lnTo>
                  <a:pt x="219" y="1119"/>
                </a:lnTo>
                <a:cubicBezTo>
                  <a:pt x="225" y="1108"/>
                  <a:pt x="228" y="1097"/>
                  <a:pt x="229" y="1085"/>
                </a:cubicBezTo>
                <a:cubicBezTo>
                  <a:pt x="226" y="1086"/>
                  <a:pt x="223" y="1085"/>
                  <a:pt x="221" y="1083"/>
                </a:cubicBezTo>
                <a:cubicBezTo>
                  <a:pt x="221" y="1081"/>
                  <a:pt x="221" y="1079"/>
                  <a:pt x="221" y="1078"/>
                </a:cubicBezTo>
                <a:cubicBezTo>
                  <a:pt x="218" y="1078"/>
                  <a:pt x="215" y="1078"/>
                  <a:pt x="212" y="1077"/>
                </a:cubicBezTo>
                <a:cubicBezTo>
                  <a:pt x="192" y="1073"/>
                  <a:pt x="179" y="1054"/>
                  <a:pt x="183" y="1034"/>
                </a:cubicBezTo>
                <a:cubicBezTo>
                  <a:pt x="174" y="1035"/>
                  <a:pt x="171" y="1039"/>
                  <a:pt x="162" y="1035"/>
                </a:cubicBezTo>
                <a:cubicBezTo>
                  <a:pt x="160" y="1025"/>
                  <a:pt x="166" y="1021"/>
                  <a:pt x="171" y="1017"/>
                </a:cubicBezTo>
                <a:cubicBezTo>
                  <a:pt x="176" y="1019"/>
                  <a:pt x="180" y="1021"/>
                  <a:pt x="180" y="1029"/>
                </a:cubicBezTo>
                <a:cubicBezTo>
                  <a:pt x="195" y="1023"/>
                  <a:pt x="186" y="1009"/>
                  <a:pt x="201" y="1007"/>
                </a:cubicBezTo>
                <a:cubicBezTo>
                  <a:pt x="188" y="998"/>
                  <a:pt x="172" y="994"/>
                  <a:pt x="156" y="996"/>
                </a:cubicBezTo>
                <a:cubicBezTo>
                  <a:pt x="156" y="984"/>
                  <a:pt x="160" y="975"/>
                  <a:pt x="172" y="973"/>
                </a:cubicBezTo>
                <a:cubicBezTo>
                  <a:pt x="160" y="968"/>
                  <a:pt x="171" y="956"/>
                  <a:pt x="181" y="962"/>
                </a:cubicBezTo>
                <a:cubicBezTo>
                  <a:pt x="180" y="957"/>
                  <a:pt x="183" y="949"/>
                  <a:pt x="175" y="952"/>
                </a:cubicBezTo>
                <a:cubicBezTo>
                  <a:pt x="177" y="942"/>
                  <a:pt x="195" y="947"/>
                  <a:pt x="203" y="947"/>
                </a:cubicBezTo>
                <a:cubicBezTo>
                  <a:pt x="195" y="936"/>
                  <a:pt x="169" y="947"/>
                  <a:pt x="158" y="939"/>
                </a:cubicBezTo>
                <a:cubicBezTo>
                  <a:pt x="156" y="929"/>
                  <a:pt x="167" y="925"/>
                  <a:pt x="156" y="919"/>
                </a:cubicBezTo>
                <a:cubicBezTo>
                  <a:pt x="161" y="900"/>
                  <a:pt x="178" y="897"/>
                  <a:pt x="195" y="893"/>
                </a:cubicBezTo>
                <a:cubicBezTo>
                  <a:pt x="190" y="875"/>
                  <a:pt x="184" y="858"/>
                  <a:pt x="177" y="842"/>
                </a:cubicBezTo>
                <a:cubicBezTo>
                  <a:pt x="157" y="851"/>
                  <a:pt x="160" y="828"/>
                  <a:pt x="142" y="828"/>
                </a:cubicBezTo>
                <a:cubicBezTo>
                  <a:pt x="144" y="817"/>
                  <a:pt x="153" y="818"/>
                  <a:pt x="141" y="813"/>
                </a:cubicBezTo>
                <a:cubicBezTo>
                  <a:pt x="148" y="808"/>
                  <a:pt x="156" y="805"/>
                  <a:pt x="164" y="806"/>
                </a:cubicBezTo>
                <a:cubicBezTo>
                  <a:pt x="167" y="798"/>
                  <a:pt x="171" y="791"/>
                  <a:pt x="175" y="785"/>
                </a:cubicBezTo>
                <a:cubicBezTo>
                  <a:pt x="139" y="798"/>
                  <a:pt x="125" y="771"/>
                  <a:pt x="146" y="747"/>
                </a:cubicBezTo>
                <a:cubicBezTo>
                  <a:pt x="138" y="743"/>
                  <a:pt x="133" y="735"/>
                  <a:pt x="133" y="726"/>
                </a:cubicBezTo>
                <a:cubicBezTo>
                  <a:pt x="141" y="712"/>
                  <a:pt x="155" y="734"/>
                  <a:pt x="161" y="721"/>
                </a:cubicBezTo>
                <a:cubicBezTo>
                  <a:pt x="159" y="713"/>
                  <a:pt x="149" y="715"/>
                  <a:pt x="140" y="715"/>
                </a:cubicBezTo>
                <a:cubicBezTo>
                  <a:pt x="155" y="709"/>
                  <a:pt x="165" y="671"/>
                  <a:pt x="144" y="675"/>
                </a:cubicBezTo>
                <a:cubicBezTo>
                  <a:pt x="152" y="670"/>
                  <a:pt x="147" y="664"/>
                  <a:pt x="140" y="663"/>
                </a:cubicBezTo>
                <a:cubicBezTo>
                  <a:pt x="147" y="658"/>
                  <a:pt x="157" y="662"/>
                  <a:pt x="157" y="649"/>
                </a:cubicBezTo>
                <a:cubicBezTo>
                  <a:pt x="145" y="648"/>
                  <a:pt x="135" y="642"/>
                  <a:pt x="127" y="634"/>
                </a:cubicBezTo>
                <a:cubicBezTo>
                  <a:pt x="126" y="621"/>
                  <a:pt x="134" y="615"/>
                  <a:pt x="146" y="612"/>
                </a:cubicBezTo>
                <a:cubicBezTo>
                  <a:pt x="138" y="601"/>
                  <a:pt x="140" y="578"/>
                  <a:pt x="129" y="571"/>
                </a:cubicBezTo>
                <a:cubicBezTo>
                  <a:pt x="130" y="561"/>
                  <a:pt x="139" y="556"/>
                  <a:pt x="147" y="552"/>
                </a:cubicBezTo>
                <a:cubicBezTo>
                  <a:pt x="135" y="539"/>
                  <a:pt x="150" y="534"/>
                  <a:pt x="145" y="522"/>
                </a:cubicBezTo>
                <a:cubicBezTo>
                  <a:pt x="128" y="523"/>
                  <a:pt x="117" y="518"/>
                  <a:pt x="116" y="503"/>
                </a:cubicBezTo>
                <a:cubicBezTo>
                  <a:pt x="132" y="499"/>
                  <a:pt x="129" y="516"/>
                  <a:pt x="145" y="511"/>
                </a:cubicBezTo>
                <a:cubicBezTo>
                  <a:pt x="155" y="512"/>
                  <a:pt x="146" y="498"/>
                  <a:pt x="157" y="500"/>
                </a:cubicBezTo>
                <a:cubicBezTo>
                  <a:pt x="145" y="494"/>
                  <a:pt x="133" y="503"/>
                  <a:pt x="125" y="495"/>
                </a:cubicBezTo>
                <a:cubicBezTo>
                  <a:pt x="128" y="491"/>
                  <a:pt x="130" y="487"/>
                  <a:pt x="132" y="482"/>
                </a:cubicBezTo>
                <a:cubicBezTo>
                  <a:pt x="135" y="488"/>
                  <a:pt x="150" y="479"/>
                  <a:pt x="153" y="485"/>
                </a:cubicBezTo>
                <a:cubicBezTo>
                  <a:pt x="148" y="477"/>
                  <a:pt x="162" y="464"/>
                  <a:pt x="176" y="458"/>
                </a:cubicBezTo>
                <a:cubicBezTo>
                  <a:pt x="170" y="443"/>
                  <a:pt x="150" y="457"/>
                  <a:pt x="143" y="461"/>
                </a:cubicBezTo>
                <a:cubicBezTo>
                  <a:pt x="139" y="462"/>
                  <a:pt x="135" y="460"/>
                  <a:pt x="132" y="457"/>
                </a:cubicBezTo>
                <a:cubicBezTo>
                  <a:pt x="131" y="449"/>
                  <a:pt x="144" y="452"/>
                  <a:pt x="144" y="444"/>
                </a:cubicBezTo>
                <a:cubicBezTo>
                  <a:pt x="151" y="445"/>
                  <a:pt x="153" y="453"/>
                  <a:pt x="165" y="449"/>
                </a:cubicBezTo>
                <a:cubicBezTo>
                  <a:pt x="164" y="438"/>
                  <a:pt x="154" y="437"/>
                  <a:pt x="145" y="433"/>
                </a:cubicBezTo>
                <a:cubicBezTo>
                  <a:pt x="164" y="425"/>
                  <a:pt x="157" y="409"/>
                  <a:pt x="169" y="399"/>
                </a:cubicBezTo>
                <a:cubicBezTo>
                  <a:pt x="159" y="394"/>
                  <a:pt x="145" y="395"/>
                  <a:pt x="145" y="378"/>
                </a:cubicBezTo>
                <a:cubicBezTo>
                  <a:pt x="149" y="374"/>
                  <a:pt x="160" y="376"/>
                  <a:pt x="160" y="369"/>
                </a:cubicBezTo>
                <a:cubicBezTo>
                  <a:pt x="161" y="363"/>
                  <a:pt x="155" y="365"/>
                  <a:pt x="156" y="357"/>
                </a:cubicBezTo>
                <a:cubicBezTo>
                  <a:pt x="151" y="353"/>
                  <a:pt x="150" y="358"/>
                  <a:pt x="143" y="358"/>
                </a:cubicBezTo>
                <a:cubicBezTo>
                  <a:pt x="143" y="355"/>
                  <a:pt x="143" y="351"/>
                  <a:pt x="140" y="351"/>
                </a:cubicBezTo>
                <a:cubicBezTo>
                  <a:pt x="142" y="349"/>
                  <a:pt x="165" y="347"/>
                  <a:pt x="164" y="359"/>
                </a:cubicBezTo>
                <a:cubicBezTo>
                  <a:pt x="174" y="351"/>
                  <a:pt x="163" y="341"/>
                  <a:pt x="156" y="337"/>
                </a:cubicBezTo>
                <a:cubicBezTo>
                  <a:pt x="158" y="335"/>
                  <a:pt x="158" y="332"/>
                  <a:pt x="158" y="329"/>
                </a:cubicBezTo>
                <a:cubicBezTo>
                  <a:pt x="169" y="341"/>
                  <a:pt x="158" y="311"/>
                  <a:pt x="166" y="309"/>
                </a:cubicBezTo>
                <a:cubicBezTo>
                  <a:pt x="164" y="298"/>
                  <a:pt x="153" y="297"/>
                  <a:pt x="144" y="293"/>
                </a:cubicBezTo>
                <a:cubicBezTo>
                  <a:pt x="147" y="285"/>
                  <a:pt x="155" y="282"/>
                  <a:pt x="155" y="272"/>
                </a:cubicBezTo>
                <a:cubicBezTo>
                  <a:pt x="164" y="274"/>
                  <a:pt x="172" y="274"/>
                  <a:pt x="181" y="272"/>
                </a:cubicBezTo>
                <a:cubicBezTo>
                  <a:pt x="178" y="269"/>
                  <a:pt x="176" y="264"/>
                  <a:pt x="175" y="260"/>
                </a:cubicBezTo>
                <a:cubicBezTo>
                  <a:pt x="188" y="265"/>
                  <a:pt x="195" y="279"/>
                  <a:pt x="190" y="293"/>
                </a:cubicBezTo>
                <a:cubicBezTo>
                  <a:pt x="206" y="298"/>
                  <a:pt x="211" y="313"/>
                  <a:pt x="224" y="322"/>
                </a:cubicBezTo>
                <a:cubicBezTo>
                  <a:pt x="225" y="320"/>
                  <a:pt x="227" y="319"/>
                  <a:pt x="230" y="320"/>
                </a:cubicBezTo>
                <a:cubicBezTo>
                  <a:pt x="230" y="309"/>
                  <a:pt x="240" y="300"/>
                  <a:pt x="244" y="284"/>
                </a:cubicBezTo>
                <a:cubicBezTo>
                  <a:pt x="231" y="281"/>
                  <a:pt x="235" y="268"/>
                  <a:pt x="219" y="268"/>
                </a:cubicBezTo>
                <a:cubicBezTo>
                  <a:pt x="216" y="254"/>
                  <a:pt x="219" y="233"/>
                  <a:pt x="200" y="236"/>
                </a:cubicBezTo>
                <a:cubicBezTo>
                  <a:pt x="193" y="247"/>
                  <a:pt x="214" y="239"/>
                  <a:pt x="212" y="247"/>
                </a:cubicBezTo>
                <a:cubicBezTo>
                  <a:pt x="199" y="248"/>
                  <a:pt x="186" y="247"/>
                  <a:pt x="174" y="245"/>
                </a:cubicBezTo>
                <a:cubicBezTo>
                  <a:pt x="175" y="238"/>
                  <a:pt x="181" y="235"/>
                  <a:pt x="194" y="241"/>
                </a:cubicBezTo>
                <a:lnTo>
                  <a:pt x="192" y="226"/>
                </a:lnTo>
                <a:cubicBezTo>
                  <a:pt x="174" y="232"/>
                  <a:pt x="179" y="212"/>
                  <a:pt x="167" y="211"/>
                </a:cubicBezTo>
                <a:cubicBezTo>
                  <a:pt x="166" y="206"/>
                  <a:pt x="174" y="208"/>
                  <a:pt x="178" y="208"/>
                </a:cubicBezTo>
                <a:cubicBezTo>
                  <a:pt x="178" y="210"/>
                  <a:pt x="178" y="213"/>
                  <a:pt x="178" y="215"/>
                </a:cubicBezTo>
                <a:cubicBezTo>
                  <a:pt x="185" y="215"/>
                  <a:pt x="190" y="213"/>
                  <a:pt x="192" y="204"/>
                </a:cubicBezTo>
                <a:cubicBezTo>
                  <a:pt x="183" y="193"/>
                  <a:pt x="178" y="186"/>
                  <a:pt x="182" y="172"/>
                </a:cubicBezTo>
                <a:cubicBezTo>
                  <a:pt x="192" y="176"/>
                  <a:pt x="199" y="174"/>
                  <a:pt x="202" y="168"/>
                </a:cubicBezTo>
                <a:cubicBezTo>
                  <a:pt x="206" y="170"/>
                  <a:pt x="208" y="173"/>
                  <a:pt x="209" y="177"/>
                </a:cubicBezTo>
                <a:lnTo>
                  <a:pt x="198" y="175"/>
                </a:lnTo>
                <a:cubicBezTo>
                  <a:pt x="197" y="180"/>
                  <a:pt x="195" y="184"/>
                  <a:pt x="195" y="188"/>
                </a:cubicBezTo>
                <a:cubicBezTo>
                  <a:pt x="208" y="193"/>
                  <a:pt x="210" y="178"/>
                  <a:pt x="217" y="179"/>
                </a:cubicBezTo>
                <a:cubicBezTo>
                  <a:pt x="224" y="179"/>
                  <a:pt x="211" y="204"/>
                  <a:pt x="219" y="196"/>
                </a:cubicBezTo>
                <a:cubicBezTo>
                  <a:pt x="220" y="187"/>
                  <a:pt x="226" y="186"/>
                  <a:pt x="231" y="182"/>
                </a:cubicBezTo>
                <a:lnTo>
                  <a:pt x="242" y="184"/>
                </a:lnTo>
                <a:cubicBezTo>
                  <a:pt x="240" y="190"/>
                  <a:pt x="239" y="196"/>
                  <a:pt x="238" y="203"/>
                </a:cubicBezTo>
                <a:cubicBezTo>
                  <a:pt x="240" y="206"/>
                  <a:pt x="247" y="208"/>
                  <a:pt x="254" y="208"/>
                </a:cubicBezTo>
                <a:cubicBezTo>
                  <a:pt x="260" y="200"/>
                  <a:pt x="247" y="192"/>
                  <a:pt x="254" y="192"/>
                </a:cubicBezTo>
                <a:cubicBezTo>
                  <a:pt x="265" y="196"/>
                  <a:pt x="264" y="209"/>
                  <a:pt x="268" y="217"/>
                </a:cubicBezTo>
                <a:cubicBezTo>
                  <a:pt x="274" y="214"/>
                  <a:pt x="292" y="233"/>
                  <a:pt x="302" y="221"/>
                </a:cubicBezTo>
                <a:cubicBezTo>
                  <a:pt x="300" y="213"/>
                  <a:pt x="276" y="219"/>
                  <a:pt x="276" y="210"/>
                </a:cubicBezTo>
                <a:cubicBezTo>
                  <a:pt x="282" y="206"/>
                  <a:pt x="285" y="200"/>
                  <a:pt x="285" y="193"/>
                </a:cubicBezTo>
                <a:cubicBezTo>
                  <a:pt x="297" y="190"/>
                  <a:pt x="310" y="188"/>
                  <a:pt x="313" y="171"/>
                </a:cubicBezTo>
                <a:cubicBezTo>
                  <a:pt x="315" y="175"/>
                  <a:pt x="323" y="175"/>
                  <a:pt x="325" y="181"/>
                </a:cubicBezTo>
                <a:cubicBezTo>
                  <a:pt x="326" y="188"/>
                  <a:pt x="315" y="201"/>
                  <a:pt x="326" y="201"/>
                </a:cubicBezTo>
                <a:cubicBezTo>
                  <a:pt x="338" y="185"/>
                  <a:pt x="347" y="186"/>
                  <a:pt x="369" y="188"/>
                </a:cubicBezTo>
                <a:cubicBezTo>
                  <a:pt x="371" y="169"/>
                  <a:pt x="378" y="157"/>
                  <a:pt x="390" y="153"/>
                </a:cubicBezTo>
                <a:cubicBezTo>
                  <a:pt x="377" y="171"/>
                  <a:pt x="389" y="174"/>
                  <a:pt x="385" y="191"/>
                </a:cubicBezTo>
                <a:lnTo>
                  <a:pt x="399" y="194"/>
                </a:lnTo>
                <a:cubicBezTo>
                  <a:pt x="404" y="183"/>
                  <a:pt x="391" y="184"/>
                  <a:pt x="391" y="175"/>
                </a:cubicBezTo>
                <a:cubicBezTo>
                  <a:pt x="397" y="173"/>
                  <a:pt x="402" y="160"/>
                  <a:pt x="406" y="173"/>
                </a:cubicBezTo>
                <a:cubicBezTo>
                  <a:pt x="408" y="162"/>
                  <a:pt x="413" y="161"/>
                  <a:pt x="411" y="152"/>
                </a:cubicBezTo>
                <a:cubicBezTo>
                  <a:pt x="426" y="148"/>
                  <a:pt x="443" y="150"/>
                  <a:pt x="458" y="156"/>
                </a:cubicBezTo>
                <a:cubicBezTo>
                  <a:pt x="460" y="141"/>
                  <a:pt x="446" y="122"/>
                  <a:pt x="464" y="113"/>
                </a:cubicBezTo>
                <a:lnTo>
                  <a:pt x="483" y="117"/>
                </a:lnTo>
                <a:cubicBezTo>
                  <a:pt x="486" y="112"/>
                  <a:pt x="483" y="101"/>
                  <a:pt x="489" y="101"/>
                </a:cubicBezTo>
                <a:lnTo>
                  <a:pt x="508" y="105"/>
                </a:lnTo>
                <a:cubicBezTo>
                  <a:pt x="507" y="127"/>
                  <a:pt x="521" y="138"/>
                  <a:pt x="519" y="160"/>
                </a:cubicBezTo>
                <a:cubicBezTo>
                  <a:pt x="523" y="149"/>
                  <a:pt x="530" y="140"/>
                  <a:pt x="539" y="134"/>
                </a:cubicBezTo>
                <a:cubicBezTo>
                  <a:pt x="545" y="135"/>
                  <a:pt x="539" y="143"/>
                  <a:pt x="546" y="143"/>
                </a:cubicBezTo>
                <a:cubicBezTo>
                  <a:pt x="549" y="138"/>
                  <a:pt x="547" y="122"/>
                  <a:pt x="553" y="125"/>
                </a:cubicBezTo>
                <a:cubicBezTo>
                  <a:pt x="558" y="128"/>
                  <a:pt x="572" y="128"/>
                  <a:pt x="571" y="132"/>
                </a:cubicBezTo>
                <a:cubicBezTo>
                  <a:pt x="571" y="135"/>
                  <a:pt x="574" y="136"/>
                  <a:pt x="572" y="140"/>
                </a:cubicBezTo>
                <a:lnTo>
                  <a:pt x="561" y="138"/>
                </a:lnTo>
                <a:cubicBezTo>
                  <a:pt x="562" y="149"/>
                  <a:pt x="552" y="156"/>
                  <a:pt x="561" y="160"/>
                </a:cubicBezTo>
                <a:cubicBezTo>
                  <a:pt x="565" y="149"/>
                  <a:pt x="573" y="145"/>
                  <a:pt x="589" y="152"/>
                </a:cubicBezTo>
                <a:cubicBezTo>
                  <a:pt x="594" y="146"/>
                  <a:pt x="583" y="139"/>
                  <a:pt x="592" y="139"/>
                </a:cubicBezTo>
                <a:cubicBezTo>
                  <a:pt x="587" y="147"/>
                  <a:pt x="599" y="145"/>
                  <a:pt x="604" y="147"/>
                </a:cubicBezTo>
                <a:cubicBezTo>
                  <a:pt x="607" y="136"/>
                  <a:pt x="610" y="124"/>
                  <a:pt x="601" y="121"/>
                </a:cubicBezTo>
                <a:cubicBezTo>
                  <a:pt x="607" y="121"/>
                  <a:pt x="613" y="121"/>
                  <a:pt x="619" y="119"/>
                </a:cubicBezTo>
                <a:cubicBezTo>
                  <a:pt x="615" y="137"/>
                  <a:pt x="630" y="123"/>
                  <a:pt x="635" y="123"/>
                </a:cubicBezTo>
                <a:cubicBezTo>
                  <a:pt x="638" y="143"/>
                  <a:pt x="674" y="129"/>
                  <a:pt x="688" y="141"/>
                </a:cubicBezTo>
                <a:cubicBezTo>
                  <a:pt x="697" y="142"/>
                  <a:pt x="698" y="130"/>
                  <a:pt x="707" y="132"/>
                </a:cubicBezTo>
                <a:lnTo>
                  <a:pt x="698" y="174"/>
                </a:lnTo>
                <a:cubicBezTo>
                  <a:pt x="709" y="171"/>
                  <a:pt x="721" y="181"/>
                  <a:pt x="726" y="175"/>
                </a:cubicBezTo>
                <a:lnTo>
                  <a:pt x="726" y="174"/>
                </a:lnTo>
                <a:lnTo>
                  <a:pt x="727" y="174"/>
                </a:lnTo>
                <a:cubicBezTo>
                  <a:pt x="727" y="174"/>
                  <a:pt x="727" y="174"/>
                  <a:pt x="727" y="174"/>
                </a:cubicBezTo>
                <a:lnTo>
                  <a:pt x="726" y="174"/>
                </a:lnTo>
                <a:lnTo>
                  <a:pt x="726" y="174"/>
                </a:lnTo>
                <a:cubicBezTo>
                  <a:pt x="725" y="172"/>
                  <a:pt x="719" y="155"/>
                  <a:pt x="729" y="151"/>
                </a:cubicBezTo>
                <a:cubicBezTo>
                  <a:pt x="746" y="157"/>
                  <a:pt x="757" y="146"/>
                  <a:pt x="762" y="155"/>
                </a:cubicBezTo>
                <a:cubicBezTo>
                  <a:pt x="762" y="161"/>
                  <a:pt x="752" y="155"/>
                  <a:pt x="748" y="155"/>
                </a:cubicBezTo>
                <a:cubicBezTo>
                  <a:pt x="745" y="164"/>
                  <a:pt x="759" y="165"/>
                  <a:pt x="768" y="167"/>
                </a:cubicBezTo>
                <a:cubicBezTo>
                  <a:pt x="771" y="163"/>
                  <a:pt x="767" y="150"/>
                  <a:pt x="775" y="152"/>
                </a:cubicBezTo>
                <a:cubicBezTo>
                  <a:pt x="782" y="153"/>
                  <a:pt x="793" y="154"/>
                  <a:pt x="796" y="159"/>
                </a:cubicBezTo>
                <a:cubicBezTo>
                  <a:pt x="802" y="156"/>
                  <a:pt x="801" y="143"/>
                  <a:pt x="810" y="145"/>
                </a:cubicBezTo>
                <a:cubicBezTo>
                  <a:pt x="807" y="155"/>
                  <a:pt x="813" y="159"/>
                  <a:pt x="815" y="165"/>
                </a:cubicBezTo>
                <a:cubicBezTo>
                  <a:pt x="827" y="161"/>
                  <a:pt x="843" y="163"/>
                  <a:pt x="851" y="153"/>
                </a:cubicBezTo>
                <a:cubicBezTo>
                  <a:pt x="876" y="164"/>
                  <a:pt x="920" y="163"/>
                  <a:pt x="927" y="185"/>
                </a:cubicBezTo>
                <a:cubicBezTo>
                  <a:pt x="933" y="176"/>
                  <a:pt x="942" y="173"/>
                  <a:pt x="949" y="165"/>
                </a:cubicBezTo>
                <a:cubicBezTo>
                  <a:pt x="944" y="157"/>
                  <a:pt x="936" y="165"/>
                  <a:pt x="933" y="159"/>
                </a:cubicBezTo>
                <a:cubicBezTo>
                  <a:pt x="932" y="163"/>
                  <a:pt x="932" y="169"/>
                  <a:pt x="928" y="169"/>
                </a:cubicBezTo>
                <a:cubicBezTo>
                  <a:pt x="932" y="154"/>
                  <a:pt x="938" y="141"/>
                  <a:pt x="949" y="137"/>
                </a:cubicBezTo>
                <a:cubicBezTo>
                  <a:pt x="964" y="140"/>
                  <a:pt x="944" y="163"/>
                  <a:pt x="953" y="160"/>
                </a:cubicBezTo>
                <a:cubicBezTo>
                  <a:pt x="954" y="157"/>
                  <a:pt x="954" y="153"/>
                  <a:pt x="957" y="153"/>
                </a:cubicBezTo>
                <a:cubicBezTo>
                  <a:pt x="955" y="163"/>
                  <a:pt x="950" y="174"/>
                  <a:pt x="961" y="176"/>
                </a:cubicBezTo>
                <a:cubicBezTo>
                  <a:pt x="968" y="176"/>
                  <a:pt x="965" y="162"/>
                  <a:pt x="968" y="156"/>
                </a:cubicBezTo>
                <a:cubicBezTo>
                  <a:pt x="965" y="155"/>
                  <a:pt x="960" y="155"/>
                  <a:pt x="960" y="151"/>
                </a:cubicBezTo>
                <a:cubicBezTo>
                  <a:pt x="967" y="143"/>
                  <a:pt x="962" y="137"/>
                  <a:pt x="967" y="133"/>
                </a:cubicBezTo>
                <a:cubicBezTo>
                  <a:pt x="982" y="132"/>
                  <a:pt x="977" y="144"/>
                  <a:pt x="990" y="144"/>
                </a:cubicBezTo>
                <a:cubicBezTo>
                  <a:pt x="991" y="138"/>
                  <a:pt x="995" y="139"/>
                  <a:pt x="998" y="137"/>
                </a:cubicBezTo>
                <a:cubicBezTo>
                  <a:pt x="993" y="133"/>
                  <a:pt x="984" y="129"/>
                  <a:pt x="992" y="124"/>
                </a:cubicBezTo>
                <a:cubicBezTo>
                  <a:pt x="980" y="123"/>
                  <a:pt x="973" y="128"/>
                  <a:pt x="961" y="124"/>
                </a:cubicBezTo>
                <a:lnTo>
                  <a:pt x="963" y="111"/>
                </a:lnTo>
                <a:lnTo>
                  <a:pt x="942" y="107"/>
                </a:lnTo>
                <a:cubicBezTo>
                  <a:pt x="939" y="116"/>
                  <a:pt x="941" y="134"/>
                  <a:pt x="926" y="126"/>
                </a:cubicBezTo>
                <a:cubicBezTo>
                  <a:pt x="926" y="139"/>
                  <a:pt x="915" y="154"/>
                  <a:pt x="909" y="149"/>
                </a:cubicBezTo>
                <a:cubicBezTo>
                  <a:pt x="923" y="139"/>
                  <a:pt x="920" y="112"/>
                  <a:pt x="914" y="100"/>
                </a:cubicBezTo>
                <a:cubicBezTo>
                  <a:pt x="900" y="106"/>
                  <a:pt x="909" y="121"/>
                  <a:pt x="914" y="128"/>
                </a:cubicBezTo>
                <a:cubicBezTo>
                  <a:pt x="903" y="124"/>
                  <a:pt x="891" y="124"/>
                  <a:pt x="880" y="129"/>
                </a:cubicBezTo>
                <a:cubicBezTo>
                  <a:pt x="880" y="124"/>
                  <a:pt x="875" y="121"/>
                  <a:pt x="877" y="115"/>
                </a:cubicBezTo>
                <a:cubicBezTo>
                  <a:pt x="873" y="118"/>
                  <a:pt x="854" y="120"/>
                  <a:pt x="849" y="112"/>
                </a:cubicBezTo>
                <a:cubicBezTo>
                  <a:pt x="868" y="110"/>
                  <a:pt x="857" y="84"/>
                  <a:pt x="864" y="68"/>
                </a:cubicBezTo>
                <a:cubicBezTo>
                  <a:pt x="850" y="60"/>
                  <a:pt x="853" y="77"/>
                  <a:pt x="845" y="78"/>
                </a:cubicBezTo>
                <a:lnTo>
                  <a:pt x="834" y="76"/>
                </a:lnTo>
                <a:cubicBezTo>
                  <a:pt x="835" y="71"/>
                  <a:pt x="837" y="66"/>
                  <a:pt x="837" y="61"/>
                </a:cubicBezTo>
                <a:cubicBezTo>
                  <a:pt x="838" y="62"/>
                  <a:pt x="838" y="64"/>
                  <a:pt x="838" y="65"/>
                </a:cubicBezTo>
                <a:cubicBezTo>
                  <a:pt x="872" y="51"/>
                  <a:pt x="914" y="71"/>
                  <a:pt x="951" y="74"/>
                </a:cubicBezTo>
                <a:cubicBezTo>
                  <a:pt x="960" y="65"/>
                  <a:pt x="973" y="62"/>
                  <a:pt x="986" y="65"/>
                </a:cubicBezTo>
                <a:cubicBezTo>
                  <a:pt x="986" y="72"/>
                  <a:pt x="993" y="72"/>
                  <a:pt x="993" y="78"/>
                </a:cubicBezTo>
                <a:cubicBezTo>
                  <a:pt x="996" y="75"/>
                  <a:pt x="997" y="70"/>
                  <a:pt x="997" y="65"/>
                </a:cubicBezTo>
                <a:cubicBezTo>
                  <a:pt x="1012" y="58"/>
                  <a:pt x="1010" y="74"/>
                  <a:pt x="1022" y="76"/>
                </a:cubicBezTo>
                <a:cubicBezTo>
                  <a:pt x="1032" y="74"/>
                  <a:pt x="1049" y="62"/>
                  <a:pt x="1057" y="74"/>
                </a:cubicBezTo>
                <a:cubicBezTo>
                  <a:pt x="1059" y="73"/>
                  <a:pt x="1059" y="69"/>
                  <a:pt x="1061" y="69"/>
                </a:cubicBezTo>
                <a:cubicBezTo>
                  <a:pt x="1065" y="77"/>
                  <a:pt x="1075" y="78"/>
                  <a:pt x="1084" y="81"/>
                </a:cubicBezTo>
                <a:cubicBezTo>
                  <a:pt x="1082" y="86"/>
                  <a:pt x="1082" y="91"/>
                  <a:pt x="1088" y="91"/>
                </a:cubicBezTo>
                <a:cubicBezTo>
                  <a:pt x="1088" y="88"/>
                  <a:pt x="1088" y="86"/>
                  <a:pt x="1088" y="84"/>
                </a:cubicBezTo>
                <a:cubicBezTo>
                  <a:pt x="1090" y="85"/>
                  <a:pt x="1091" y="87"/>
                  <a:pt x="1092" y="89"/>
                </a:cubicBezTo>
                <a:cubicBezTo>
                  <a:pt x="1099" y="87"/>
                  <a:pt x="1100" y="80"/>
                  <a:pt x="1104" y="76"/>
                </a:cubicBezTo>
                <a:cubicBezTo>
                  <a:pt x="1110" y="81"/>
                  <a:pt x="1110" y="92"/>
                  <a:pt x="1113" y="99"/>
                </a:cubicBezTo>
                <a:cubicBezTo>
                  <a:pt x="1117" y="99"/>
                  <a:pt x="1119" y="97"/>
                  <a:pt x="1122" y="97"/>
                </a:cubicBezTo>
                <a:lnTo>
                  <a:pt x="1117" y="120"/>
                </a:lnTo>
                <a:cubicBezTo>
                  <a:pt x="1122" y="113"/>
                  <a:pt x="1125" y="105"/>
                  <a:pt x="1126" y="97"/>
                </a:cubicBezTo>
                <a:lnTo>
                  <a:pt x="1127" y="97"/>
                </a:lnTo>
                <a:cubicBezTo>
                  <a:pt x="1126" y="109"/>
                  <a:pt x="1144" y="102"/>
                  <a:pt x="1143" y="115"/>
                </a:cubicBezTo>
                <a:lnTo>
                  <a:pt x="1150" y="115"/>
                </a:lnTo>
                <a:cubicBezTo>
                  <a:pt x="1148" y="118"/>
                  <a:pt x="1148" y="123"/>
                  <a:pt x="1148" y="127"/>
                </a:cubicBezTo>
                <a:cubicBezTo>
                  <a:pt x="1138" y="128"/>
                  <a:pt x="1129" y="127"/>
                  <a:pt x="1120" y="124"/>
                </a:cubicBezTo>
                <a:cubicBezTo>
                  <a:pt x="1119" y="129"/>
                  <a:pt x="1116" y="135"/>
                  <a:pt x="1116" y="140"/>
                </a:cubicBezTo>
                <a:cubicBezTo>
                  <a:pt x="1148" y="140"/>
                  <a:pt x="1149" y="161"/>
                  <a:pt x="1180" y="163"/>
                </a:cubicBezTo>
                <a:cubicBezTo>
                  <a:pt x="1180" y="169"/>
                  <a:pt x="1172" y="178"/>
                  <a:pt x="1182" y="178"/>
                </a:cubicBezTo>
                <a:cubicBezTo>
                  <a:pt x="1181" y="170"/>
                  <a:pt x="1182" y="163"/>
                  <a:pt x="1184" y="156"/>
                </a:cubicBezTo>
                <a:cubicBezTo>
                  <a:pt x="1199" y="164"/>
                  <a:pt x="1194" y="143"/>
                  <a:pt x="1206" y="147"/>
                </a:cubicBezTo>
                <a:cubicBezTo>
                  <a:pt x="1206" y="152"/>
                  <a:pt x="1213" y="153"/>
                  <a:pt x="1209" y="161"/>
                </a:cubicBezTo>
                <a:cubicBezTo>
                  <a:pt x="1229" y="160"/>
                  <a:pt x="1250" y="163"/>
                  <a:pt x="1270" y="168"/>
                </a:cubicBezTo>
                <a:cubicBezTo>
                  <a:pt x="1268" y="151"/>
                  <a:pt x="1220" y="164"/>
                  <a:pt x="1223" y="145"/>
                </a:cubicBezTo>
                <a:cubicBezTo>
                  <a:pt x="1233" y="146"/>
                  <a:pt x="1229" y="125"/>
                  <a:pt x="1237" y="122"/>
                </a:cubicBezTo>
                <a:lnTo>
                  <a:pt x="1271" y="129"/>
                </a:lnTo>
                <a:cubicBezTo>
                  <a:pt x="1270" y="132"/>
                  <a:pt x="1263" y="131"/>
                  <a:pt x="1260" y="131"/>
                </a:cubicBezTo>
                <a:cubicBezTo>
                  <a:pt x="1265" y="143"/>
                  <a:pt x="1279" y="126"/>
                  <a:pt x="1291" y="131"/>
                </a:cubicBezTo>
                <a:lnTo>
                  <a:pt x="1291" y="132"/>
                </a:lnTo>
                <a:cubicBezTo>
                  <a:pt x="1308" y="134"/>
                  <a:pt x="1287" y="160"/>
                  <a:pt x="1306" y="160"/>
                </a:cubicBezTo>
                <a:cubicBezTo>
                  <a:pt x="1295" y="164"/>
                  <a:pt x="1276" y="154"/>
                  <a:pt x="1277" y="174"/>
                </a:cubicBezTo>
                <a:cubicBezTo>
                  <a:pt x="1286" y="174"/>
                  <a:pt x="1291" y="177"/>
                  <a:pt x="1292" y="182"/>
                </a:cubicBezTo>
                <a:cubicBezTo>
                  <a:pt x="1299" y="176"/>
                  <a:pt x="1308" y="170"/>
                  <a:pt x="1316" y="162"/>
                </a:cubicBezTo>
                <a:cubicBezTo>
                  <a:pt x="1304" y="159"/>
                  <a:pt x="1304" y="147"/>
                  <a:pt x="1304" y="135"/>
                </a:cubicBezTo>
                <a:lnTo>
                  <a:pt x="1320" y="138"/>
                </a:lnTo>
                <a:cubicBezTo>
                  <a:pt x="1321" y="124"/>
                  <a:pt x="1342" y="106"/>
                  <a:pt x="1330" y="96"/>
                </a:cubicBezTo>
                <a:cubicBezTo>
                  <a:pt x="1322" y="97"/>
                  <a:pt x="1325" y="111"/>
                  <a:pt x="1322" y="117"/>
                </a:cubicBezTo>
                <a:cubicBezTo>
                  <a:pt x="1318" y="114"/>
                  <a:pt x="1306" y="117"/>
                  <a:pt x="1306" y="111"/>
                </a:cubicBezTo>
                <a:cubicBezTo>
                  <a:pt x="1306" y="110"/>
                  <a:pt x="1306" y="108"/>
                  <a:pt x="1306" y="107"/>
                </a:cubicBezTo>
                <a:cubicBezTo>
                  <a:pt x="1321" y="104"/>
                  <a:pt x="1320" y="87"/>
                  <a:pt x="1324" y="73"/>
                </a:cubicBezTo>
                <a:cubicBezTo>
                  <a:pt x="1328" y="73"/>
                  <a:pt x="1333" y="74"/>
                  <a:pt x="1337" y="76"/>
                </a:cubicBezTo>
                <a:cubicBezTo>
                  <a:pt x="1339" y="70"/>
                  <a:pt x="1344" y="68"/>
                  <a:pt x="1348" y="64"/>
                </a:cubicBezTo>
                <a:cubicBezTo>
                  <a:pt x="1355" y="66"/>
                  <a:pt x="1348" y="79"/>
                  <a:pt x="1355" y="82"/>
                </a:cubicBezTo>
                <a:cubicBezTo>
                  <a:pt x="1349" y="82"/>
                  <a:pt x="1350" y="77"/>
                  <a:pt x="1342" y="77"/>
                </a:cubicBezTo>
                <a:cubicBezTo>
                  <a:pt x="1344" y="99"/>
                  <a:pt x="1339" y="121"/>
                  <a:pt x="1329" y="140"/>
                </a:cubicBezTo>
                <a:cubicBezTo>
                  <a:pt x="1350" y="135"/>
                  <a:pt x="1329" y="167"/>
                  <a:pt x="1338" y="162"/>
                </a:cubicBezTo>
                <a:cubicBezTo>
                  <a:pt x="1339" y="159"/>
                  <a:pt x="1339" y="154"/>
                  <a:pt x="1343" y="154"/>
                </a:cubicBezTo>
                <a:cubicBezTo>
                  <a:pt x="1342" y="160"/>
                  <a:pt x="1347" y="162"/>
                  <a:pt x="1349" y="166"/>
                </a:cubicBezTo>
                <a:cubicBezTo>
                  <a:pt x="1344" y="165"/>
                  <a:pt x="1334" y="173"/>
                  <a:pt x="1339" y="173"/>
                </a:cubicBezTo>
                <a:cubicBezTo>
                  <a:pt x="1347" y="168"/>
                  <a:pt x="1349" y="183"/>
                  <a:pt x="1356" y="187"/>
                </a:cubicBezTo>
                <a:cubicBezTo>
                  <a:pt x="1354" y="203"/>
                  <a:pt x="1349" y="222"/>
                  <a:pt x="1361" y="230"/>
                </a:cubicBezTo>
                <a:cubicBezTo>
                  <a:pt x="1361" y="213"/>
                  <a:pt x="1376" y="221"/>
                  <a:pt x="1384" y="218"/>
                </a:cubicBezTo>
                <a:cubicBezTo>
                  <a:pt x="1385" y="208"/>
                  <a:pt x="1388" y="199"/>
                  <a:pt x="1393" y="192"/>
                </a:cubicBezTo>
                <a:cubicBezTo>
                  <a:pt x="1399" y="192"/>
                  <a:pt x="1405" y="189"/>
                  <a:pt x="1409" y="184"/>
                </a:cubicBezTo>
                <a:cubicBezTo>
                  <a:pt x="1409" y="195"/>
                  <a:pt x="1425" y="187"/>
                  <a:pt x="1432" y="190"/>
                </a:cubicBezTo>
                <a:cubicBezTo>
                  <a:pt x="1436" y="179"/>
                  <a:pt x="1427" y="180"/>
                  <a:pt x="1424" y="176"/>
                </a:cubicBezTo>
                <a:cubicBezTo>
                  <a:pt x="1434" y="170"/>
                  <a:pt x="1429" y="181"/>
                  <a:pt x="1443" y="179"/>
                </a:cubicBezTo>
                <a:lnTo>
                  <a:pt x="1443" y="192"/>
                </a:lnTo>
                <a:cubicBezTo>
                  <a:pt x="1449" y="200"/>
                  <a:pt x="1458" y="187"/>
                  <a:pt x="1460" y="198"/>
                </a:cubicBezTo>
                <a:cubicBezTo>
                  <a:pt x="1460" y="203"/>
                  <a:pt x="1452" y="199"/>
                  <a:pt x="1452" y="203"/>
                </a:cubicBezTo>
                <a:cubicBezTo>
                  <a:pt x="1495" y="217"/>
                  <a:pt x="1488" y="171"/>
                  <a:pt x="1502" y="152"/>
                </a:cubicBezTo>
                <a:cubicBezTo>
                  <a:pt x="1509" y="158"/>
                  <a:pt x="1495" y="156"/>
                  <a:pt x="1499" y="168"/>
                </a:cubicBezTo>
                <a:cubicBezTo>
                  <a:pt x="1502" y="168"/>
                  <a:pt x="1505" y="169"/>
                  <a:pt x="1505" y="174"/>
                </a:cubicBezTo>
                <a:cubicBezTo>
                  <a:pt x="1513" y="174"/>
                  <a:pt x="1511" y="164"/>
                  <a:pt x="1521" y="165"/>
                </a:cubicBezTo>
                <a:cubicBezTo>
                  <a:pt x="1530" y="180"/>
                  <a:pt x="1530" y="198"/>
                  <a:pt x="1521" y="212"/>
                </a:cubicBezTo>
                <a:lnTo>
                  <a:pt x="1521" y="193"/>
                </a:lnTo>
                <a:cubicBezTo>
                  <a:pt x="1516" y="192"/>
                  <a:pt x="1516" y="197"/>
                  <a:pt x="1513" y="199"/>
                </a:cubicBezTo>
                <a:cubicBezTo>
                  <a:pt x="1514" y="186"/>
                  <a:pt x="1508" y="189"/>
                  <a:pt x="1499" y="182"/>
                </a:cubicBezTo>
                <a:cubicBezTo>
                  <a:pt x="1503" y="200"/>
                  <a:pt x="1493" y="220"/>
                  <a:pt x="1499" y="231"/>
                </a:cubicBezTo>
                <a:cubicBezTo>
                  <a:pt x="1498" y="223"/>
                  <a:pt x="1500" y="221"/>
                  <a:pt x="1508" y="223"/>
                </a:cubicBezTo>
                <a:cubicBezTo>
                  <a:pt x="1501" y="243"/>
                  <a:pt x="1483" y="250"/>
                  <a:pt x="1484" y="277"/>
                </a:cubicBezTo>
                <a:cubicBezTo>
                  <a:pt x="1490" y="278"/>
                  <a:pt x="1491" y="282"/>
                  <a:pt x="1498" y="282"/>
                </a:cubicBezTo>
                <a:cubicBezTo>
                  <a:pt x="1501" y="274"/>
                  <a:pt x="1505" y="266"/>
                  <a:pt x="1509" y="259"/>
                </a:cubicBezTo>
                <a:cubicBezTo>
                  <a:pt x="1527" y="263"/>
                  <a:pt x="1498" y="278"/>
                  <a:pt x="1512" y="278"/>
                </a:cubicBezTo>
                <a:cubicBezTo>
                  <a:pt x="1513" y="278"/>
                  <a:pt x="1513" y="278"/>
                  <a:pt x="1514" y="278"/>
                </a:cubicBezTo>
                <a:cubicBezTo>
                  <a:pt x="1524" y="274"/>
                  <a:pt x="1530" y="262"/>
                  <a:pt x="1526" y="251"/>
                </a:cubicBezTo>
                <a:cubicBezTo>
                  <a:pt x="1534" y="251"/>
                  <a:pt x="1540" y="250"/>
                  <a:pt x="1543" y="246"/>
                </a:cubicBezTo>
                <a:cubicBezTo>
                  <a:pt x="1533" y="248"/>
                  <a:pt x="1538" y="233"/>
                  <a:pt x="1543" y="235"/>
                </a:cubicBezTo>
                <a:cubicBezTo>
                  <a:pt x="1543" y="238"/>
                  <a:pt x="1542" y="243"/>
                  <a:pt x="1546" y="243"/>
                </a:cubicBezTo>
                <a:cubicBezTo>
                  <a:pt x="1553" y="237"/>
                  <a:pt x="1560" y="231"/>
                  <a:pt x="1565" y="224"/>
                </a:cubicBezTo>
                <a:cubicBezTo>
                  <a:pt x="1567" y="234"/>
                  <a:pt x="1586" y="228"/>
                  <a:pt x="1590" y="237"/>
                </a:cubicBezTo>
                <a:cubicBezTo>
                  <a:pt x="1593" y="229"/>
                  <a:pt x="1604" y="231"/>
                  <a:pt x="1610" y="227"/>
                </a:cubicBezTo>
                <a:cubicBezTo>
                  <a:pt x="1617" y="230"/>
                  <a:pt x="1620" y="236"/>
                  <a:pt x="1632" y="235"/>
                </a:cubicBezTo>
                <a:cubicBezTo>
                  <a:pt x="1629" y="228"/>
                  <a:pt x="1645" y="224"/>
                  <a:pt x="1632" y="224"/>
                </a:cubicBezTo>
                <a:cubicBezTo>
                  <a:pt x="1632" y="226"/>
                  <a:pt x="1632" y="229"/>
                  <a:pt x="1629" y="229"/>
                </a:cubicBezTo>
                <a:cubicBezTo>
                  <a:pt x="1629" y="219"/>
                  <a:pt x="1618" y="217"/>
                  <a:pt x="1613" y="210"/>
                </a:cubicBezTo>
                <a:cubicBezTo>
                  <a:pt x="1620" y="203"/>
                  <a:pt x="1617" y="204"/>
                  <a:pt x="1610" y="199"/>
                </a:cubicBezTo>
                <a:cubicBezTo>
                  <a:pt x="1614" y="183"/>
                  <a:pt x="1635" y="194"/>
                  <a:pt x="1644" y="186"/>
                </a:cubicBezTo>
                <a:cubicBezTo>
                  <a:pt x="1647" y="177"/>
                  <a:pt x="1635" y="184"/>
                  <a:pt x="1638" y="175"/>
                </a:cubicBezTo>
                <a:cubicBezTo>
                  <a:pt x="1652" y="174"/>
                  <a:pt x="1661" y="156"/>
                  <a:pt x="1677" y="167"/>
                </a:cubicBezTo>
                <a:cubicBezTo>
                  <a:pt x="1677" y="153"/>
                  <a:pt x="1695" y="160"/>
                  <a:pt x="1700" y="153"/>
                </a:cubicBezTo>
                <a:cubicBezTo>
                  <a:pt x="1701" y="157"/>
                  <a:pt x="1701" y="159"/>
                  <a:pt x="1706" y="159"/>
                </a:cubicBezTo>
                <a:cubicBezTo>
                  <a:pt x="1700" y="165"/>
                  <a:pt x="1699" y="179"/>
                  <a:pt x="1695" y="189"/>
                </a:cubicBezTo>
                <a:cubicBezTo>
                  <a:pt x="1709" y="196"/>
                  <a:pt x="1706" y="173"/>
                  <a:pt x="1723" y="175"/>
                </a:cubicBezTo>
                <a:cubicBezTo>
                  <a:pt x="1716" y="186"/>
                  <a:pt x="1725" y="185"/>
                  <a:pt x="1725" y="197"/>
                </a:cubicBezTo>
                <a:lnTo>
                  <a:pt x="1740" y="197"/>
                </a:lnTo>
                <a:cubicBezTo>
                  <a:pt x="1745" y="185"/>
                  <a:pt x="1728" y="183"/>
                  <a:pt x="1734" y="181"/>
                </a:cubicBezTo>
                <a:cubicBezTo>
                  <a:pt x="1750" y="188"/>
                  <a:pt x="1751" y="179"/>
                  <a:pt x="1773" y="181"/>
                </a:cubicBezTo>
                <a:cubicBezTo>
                  <a:pt x="1776" y="192"/>
                  <a:pt x="1776" y="204"/>
                  <a:pt x="1773" y="216"/>
                </a:cubicBezTo>
                <a:cubicBezTo>
                  <a:pt x="1781" y="219"/>
                  <a:pt x="1790" y="222"/>
                  <a:pt x="1798" y="224"/>
                </a:cubicBezTo>
                <a:cubicBezTo>
                  <a:pt x="1797" y="214"/>
                  <a:pt x="1799" y="205"/>
                  <a:pt x="1804" y="197"/>
                </a:cubicBezTo>
                <a:cubicBezTo>
                  <a:pt x="1799" y="196"/>
                  <a:pt x="1794" y="197"/>
                  <a:pt x="1790" y="199"/>
                </a:cubicBezTo>
                <a:cubicBezTo>
                  <a:pt x="1789" y="182"/>
                  <a:pt x="1770" y="182"/>
                  <a:pt x="1776" y="159"/>
                </a:cubicBezTo>
                <a:cubicBezTo>
                  <a:pt x="1787" y="162"/>
                  <a:pt x="1790" y="156"/>
                  <a:pt x="1793" y="151"/>
                </a:cubicBezTo>
                <a:cubicBezTo>
                  <a:pt x="1797" y="156"/>
                  <a:pt x="1781" y="174"/>
                  <a:pt x="1801" y="174"/>
                </a:cubicBezTo>
                <a:cubicBezTo>
                  <a:pt x="1805" y="167"/>
                  <a:pt x="1808" y="160"/>
                  <a:pt x="1809" y="152"/>
                </a:cubicBezTo>
                <a:cubicBezTo>
                  <a:pt x="1814" y="153"/>
                  <a:pt x="1812" y="159"/>
                  <a:pt x="1812" y="163"/>
                </a:cubicBezTo>
                <a:cubicBezTo>
                  <a:pt x="1822" y="162"/>
                  <a:pt x="1837" y="152"/>
                  <a:pt x="1843" y="163"/>
                </a:cubicBezTo>
                <a:cubicBezTo>
                  <a:pt x="1849" y="159"/>
                  <a:pt x="1839" y="156"/>
                  <a:pt x="1846" y="155"/>
                </a:cubicBezTo>
                <a:cubicBezTo>
                  <a:pt x="1856" y="157"/>
                  <a:pt x="1851" y="174"/>
                  <a:pt x="1862" y="174"/>
                </a:cubicBezTo>
                <a:cubicBezTo>
                  <a:pt x="1868" y="172"/>
                  <a:pt x="1862" y="159"/>
                  <a:pt x="1868" y="158"/>
                </a:cubicBezTo>
                <a:cubicBezTo>
                  <a:pt x="1879" y="168"/>
                  <a:pt x="1894" y="161"/>
                  <a:pt x="1907" y="168"/>
                </a:cubicBezTo>
                <a:cubicBezTo>
                  <a:pt x="1911" y="159"/>
                  <a:pt x="1916" y="150"/>
                  <a:pt x="1921" y="141"/>
                </a:cubicBezTo>
                <a:cubicBezTo>
                  <a:pt x="1937" y="153"/>
                  <a:pt x="1957" y="157"/>
                  <a:pt x="1977" y="155"/>
                </a:cubicBezTo>
                <a:cubicBezTo>
                  <a:pt x="1982" y="143"/>
                  <a:pt x="1966" y="151"/>
                  <a:pt x="1969" y="141"/>
                </a:cubicBezTo>
                <a:cubicBezTo>
                  <a:pt x="1980" y="131"/>
                  <a:pt x="2003" y="141"/>
                  <a:pt x="2015" y="128"/>
                </a:cubicBezTo>
                <a:cubicBezTo>
                  <a:pt x="2020" y="135"/>
                  <a:pt x="2021" y="147"/>
                  <a:pt x="2029" y="151"/>
                </a:cubicBezTo>
                <a:cubicBezTo>
                  <a:pt x="2029" y="145"/>
                  <a:pt x="2031" y="139"/>
                  <a:pt x="2035" y="135"/>
                </a:cubicBezTo>
                <a:cubicBezTo>
                  <a:pt x="2040" y="139"/>
                  <a:pt x="2050" y="139"/>
                  <a:pt x="2057" y="141"/>
                </a:cubicBezTo>
                <a:cubicBezTo>
                  <a:pt x="2064" y="137"/>
                  <a:pt x="2060" y="121"/>
                  <a:pt x="2071" y="124"/>
                </a:cubicBezTo>
                <a:cubicBezTo>
                  <a:pt x="2083" y="127"/>
                  <a:pt x="2091" y="132"/>
                  <a:pt x="2102" y="135"/>
                </a:cubicBezTo>
                <a:cubicBezTo>
                  <a:pt x="2102" y="132"/>
                  <a:pt x="2103" y="130"/>
                  <a:pt x="2108" y="130"/>
                </a:cubicBezTo>
                <a:cubicBezTo>
                  <a:pt x="2112" y="119"/>
                  <a:pt x="2097" y="113"/>
                  <a:pt x="2105" y="108"/>
                </a:cubicBezTo>
                <a:cubicBezTo>
                  <a:pt x="2125" y="125"/>
                  <a:pt x="2146" y="110"/>
                  <a:pt x="2169" y="119"/>
                </a:cubicBezTo>
                <a:cubicBezTo>
                  <a:pt x="2167" y="129"/>
                  <a:pt x="2153" y="140"/>
                  <a:pt x="2169" y="146"/>
                </a:cubicBezTo>
                <a:cubicBezTo>
                  <a:pt x="2169" y="137"/>
                  <a:pt x="2171" y="129"/>
                  <a:pt x="2175" y="121"/>
                </a:cubicBezTo>
                <a:cubicBezTo>
                  <a:pt x="2179" y="122"/>
                  <a:pt x="2181" y="128"/>
                  <a:pt x="2186" y="124"/>
                </a:cubicBezTo>
                <a:cubicBezTo>
                  <a:pt x="2191" y="120"/>
                  <a:pt x="2189" y="110"/>
                  <a:pt x="2194" y="105"/>
                </a:cubicBezTo>
                <a:cubicBezTo>
                  <a:pt x="2201" y="116"/>
                  <a:pt x="2212" y="123"/>
                  <a:pt x="2225" y="124"/>
                </a:cubicBezTo>
                <a:cubicBezTo>
                  <a:pt x="2225" y="110"/>
                  <a:pt x="2265" y="111"/>
                  <a:pt x="2253" y="101"/>
                </a:cubicBezTo>
                <a:cubicBezTo>
                  <a:pt x="2258" y="100"/>
                  <a:pt x="2258" y="107"/>
                  <a:pt x="2264" y="103"/>
                </a:cubicBezTo>
                <a:cubicBezTo>
                  <a:pt x="2270" y="100"/>
                  <a:pt x="2268" y="89"/>
                  <a:pt x="2275" y="87"/>
                </a:cubicBezTo>
                <a:cubicBezTo>
                  <a:pt x="2298" y="84"/>
                  <a:pt x="2288" y="112"/>
                  <a:pt x="2312" y="111"/>
                </a:cubicBezTo>
                <a:cubicBezTo>
                  <a:pt x="2316" y="101"/>
                  <a:pt x="2344" y="88"/>
                  <a:pt x="2351" y="105"/>
                </a:cubicBezTo>
                <a:cubicBezTo>
                  <a:pt x="2360" y="100"/>
                  <a:pt x="2349" y="95"/>
                  <a:pt x="2354" y="92"/>
                </a:cubicBezTo>
                <a:cubicBezTo>
                  <a:pt x="2369" y="85"/>
                  <a:pt x="2380" y="107"/>
                  <a:pt x="2393" y="113"/>
                </a:cubicBezTo>
                <a:cubicBezTo>
                  <a:pt x="2389" y="98"/>
                  <a:pt x="2420" y="104"/>
                  <a:pt x="2418" y="113"/>
                </a:cubicBezTo>
                <a:cubicBezTo>
                  <a:pt x="2425" y="105"/>
                  <a:pt x="2428" y="93"/>
                  <a:pt x="2449" y="97"/>
                </a:cubicBezTo>
                <a:cubicBezTo>
                  <a:pt x="2450" y="103"/>
                  <a:pt x="2456" y="105"/>
                  <a:pt x="2454" y="113"/>
                </a:cubicBezTo>
                <a:cubicBezTo>
                  <a:pt x="2468" y="116"/>
                  <a:pt x="2469" y="105"/>
                  <a:pt x="2479" y="105"/>
                </a:cubicBezTo>
                <a:cubicBezTo>
                  <a:pt x="2498" y="122"/>
                  <a:pt x="2549" y="104"/>
                  <a:pt x="2544" y="138"/>
                </a:cubicBezTo>
                <a:cubicBezTo>
                  <a:pt x="2561" y="135"/>
                  <a:pt x="2579" y="135"/>
                  <a:pt x="2597" y="135"/>
                </a:cubicBezTo>
                <a:cubicBezTo>
                  <a:pt x="2591" y="139"/>
                  <a:pt x="2593" y="152"/>
                  <a:pt x="2588" y="158"/>
                </a:cubicBezTo>
                <a:cubicBezTo>
                  <a:pt x="2597" y="158"/>
                  <a:pt x="2616" y="153"/>
                  <a:pt x="2619" y="156"/>
                </a:cubicBezTo>
                <a:cubicBezTo>
                  <a:pt x="2612" y="158"/>
                  <a:pt x="2610" y="184"/>
                  <a:pt x="2619" y="186"/>
                </a:cubicBezTo>
                <a:cubicBezTo>
                  <a:pt x="2619" y="185"/>
                  <a:pt x="2619" y="185"/>
                  <a:pt x="2619" y="184"/>
                </a:cubicBezTo>
                <a:cubicBezTo>
                  <a:pt x="2620" y="179"/>
                  <a:pt x="2624" y="174"/>
                  <a:pt x="2630" y="175"/>
                </a:cubicBezTo>
                <a:cubicBezTo>
                  <a:pt x="2630" y="183"/>
                  <a:pt x="2633" y="191"/>
                  <a:pt x="2639" y="198"/>
                </a:cubicBezTo>
                <a:cubicBezTo>
                  <a:pt x="2651" y="194"/>
                  <a:pt x="2664" y="192"/>
                  <a:pt x="2678" y="190"/>
                </a:cubicBezTo>
                <a:cubicBezTo>
                  <a:pt x="2674" y="165"/>
                  <a:pt x="2701" y="161"/>
                  <a:pt x="2703" y="149"/>
                </a:cubicBezTo>
                <a:cubicBezTo>
                  <a:pt x="2718" y="149"/>
                  <a:pt x="2721" y="161"/>
                  <a:pt x="2728" y="168"/>
                </a:cubicBezTo>
                <a:cubicBezTo>
                  <a:pt x="2725" y="175"/>
                  <a:pt x="2717" y="178"/>
                  <a:pt x="2717" y="187"/>
                </a:cubicBezTo>
                <a:cubicBezTo>
                  <a:pt x="2728" y="187"/>
                  <a:pt x="2740" y="189"/>
                  <a:pt x="2750" y="193"/>
                </a:cubicBezTo>
                <a:cubicBezTo>
                  <a:pt x="2751" y="181"/>
                  <a:pt x="2745" y="163"/>
                  <a:pt x="2764" y="160"/>
                </a:cubicBezTo>
                <a:cubicBezTo>
                  <a:pt x="2746" y="142"/>
                  <a:pt x="2765" y="120"/>
                  <a:pt x="2767" y="98"/>
                </a:cubicBezTo>
                <a:cubicBezTo>
                  <a:pt x="2751" y="108"/>
                  <a:pt x="2733" y="114"/>
                  <a:pt x="2714" y="117"/>
                </a:cubicBezTo>
                <a:cubicBezTo>
                  <a:pt x="2713" y="126"/>
                  <a:pt x="2726" y="121"/>
                  <a:pt x="2723" y="133"/>
                </a:cubicBezTo>
                <a:cubicBezTo>
                  <a:pt x="2697" y="148"/>
                  <a:pt x="2683" y="124"/>
                  <a:pt x="2689" y="93"/>
                </a:cubicBezTo>
                <a:cubicBezTo>
                  <a:pt x="2696" y="88"/>
                  <a:pt x="2705" y="85"/>
                  <a:pt x="2714" y="84"/>
                </a:cubicBezTo>
                <a:cubicBezTo>
                  <a:pt x="2719" y="94"/>
                  <a:pt x="2734" y="92"/>
                  <a:pt x="2742" y="98"/>
                </a:cubicBezTo>
                <a:cubicBezTo>
                  <a:pt x="2745" y="86"/>
                  <a:pt x="2730" y="92"/>
                  <a:pt x="2734" y="79"/>
                </a:cubicBezTo>
                <a:cubicBezTo>
                  <a:pt x="2755" y="65"/>
                  <a:pt x="2779" y="57"/>
                  <a:pt x="2804" y="54"/>
                </a:cubicBezTo>
                <a:cubicBezTo>
                  <a:pt x="2807" y="64"/>
                  <a:pt x="2803" y="79"/>
                  <a:pt x="2811" y="83"/>
                </a:cubicBezTo>
                <a:cubicBezTo>
                  <a:pt x="2825" y="86"/>
                  <a:pt x="2854" y="93"/>
                  <a:pt x="2863" y="108"/>
                </a:cubicBezTo>
                <a:cubicBezTo>
                  <a:pt x="2860" y="114"/>
                  <a:pt x="2854" y="120"/>
                  <a:pt x="2847" y="123"/>
                </a:cubicBezTo>
                <a:cubicBezTo>
                  <a:pt x="2856" y="120"/>
                  <a:pt x="2849" y="130"/>
                  <a:pt x="2854" y="130"/>
                </a:cubicBezTo>
                <a:cubicBezTo>
                  <a:pt x="2860" y="125"/>
                  <a:pt x="2866" y="119"/>
                  <a:pt x="2870" y="112"/>
                </a:cubicBezTo>
                <a:cubicBezTo>
                  <a:pt x="2877" y="116"/>
                  <a:pt x="2876" y="128"/>
                  <a:pt x="2886" y="128"/>
                </a:cubicBezTo>
                <a:cubicBezTo>
                  <a:pt x="2890" y="123"/>
                  <a:pt x="2896" y="120"/>
                  <a:pt x="2893" y="110"/>
                </a:cubicBezTo>
                <a:cubicBezTo>
                  <a:pt x="2905" y="108"/>
                  <a:pt x="2906" y="118"/>
                  <a:pt x="2914" y="119"/>
                </a:cubicBezTo>
                <a:cubicBezTo>
                  <a:pt x="2913" y="116"/>
                  <a:pt x="2912" y="115"/>
                  <a:pt x="2912" y="110"/>
                </a:cubicBezTo>
                <a:cubicBezTo>
                  <a:pt x="2922" y="113"/>
                  <a:pt x="2926" y="123"/>
                  <a:pt x="2939" y="123"/>
                </a:cubicBezTo>
                <a:cubicBezTo>
                  <a:pt x="2939" y="116"/>
                  <a:pt x="2935" y="109"/>
                  <a:pt x="2942" y="117"/>
                </a:cubicBezTo>
                <a:cubicBezTo>
                  <a:pt x="2938" y="109"/>
                  <a:pt x="2939" y="100"/>
                  <a:pt x="2944" y="92"/>
                </a:cubicBezTo>
                <a:cubicBezTo>
                  <a:pt x="2954" y="91"/>
                  <a:pt x="2964" y="91"/>
                  <a:pt x="2974" y="92"/>
                </a:cubicBezTo>
                <a:cubicBezTo>
                  <a:pt x="2972" y="82"/>
                  <a:pt x="2952" y="89"/>
                  <a:pt x="2948" y="81"/>
                </a:cubicBezTo>
                <a:cubicBezTo>
                  <a:pt x="2963" y="80"/>
                  <a:pt x="2977" y="83"/>
                  <a:pt x="2990" y="88"/>
                </a:cubicBezTo>
                <a:cubicBezTo>
                  <a:pt x="2989" y="78"/>
                  <a:pt x="3004" y="84"/>
                  <a:pt x="3006" y="77"/>
                </a:cubicBezTo>
                <a:cubicBezTo>
                  <a:pt x="3013" y="81"/>
                  <a:pt x="2998" y="82"/>
                  <a:pt x="3006" y="86"/>
                </a:cubicBezTo>
                <a:cubicBezTo>
                  <a:pt x="3013" y="84"/>
                  <a:pt x="3018" y="80"/>
                  <a:pt x="3022" y="74"/>
                </a:cubicBezTo>
                <a:cubicBezTo>
                  <a:pt x="3029" y="77"/>
                  <a:pt x="3036" y="81"/>
                  <a:pt x="3043" y="86"/>
                </a:cubicBezTo>
                <a:cubicBezTo>
                  <a:pt x="3049" y="85"/>
                  <a:pt x="3055" y="84"/>
                  <a:pt x="3061" y="81"/>
                </a:cubicBezTo>
                <a:cubicBezTo>
                  <a:pt x="3061" y="70"/>
                  <a:pt x="3065" y="63"/>
                  <a:pt x="3075" y="63"/>
                </a:cubicBezTo>
                <a:cubicBezTo>
                  <a:pt x="3085" y="80"/>
                  <a:pt x="3105" y="62"/>
                  <a:pt x="3114" y="57"/>
                </a:cubicBezTo>
                <a:cubicBezTo>
                  <a:pt x="3115" y="60"/>
                  <a:pt x="3113" y="65"/>
                  <a:pt x="3116" y="65"/>
                </a:cubicBezTo>
                <a:cubicBezTo>
                  <a:pt x="3120" y="59"/>
                  <a:pt x="3125" y="54"/>
                  <a:pt x="3133" y="52"/>
                </a:cubicBezTo>
                <a:cubicBezTo>
                  <a:pt x="3133" y="58"/>
                  <a:pt x="3130" y="66"/>
                  <a:pt x="3139" y="63"/>
                </a:cubicBezTo>
                <a:cubicBezTo>
                  <a:pt x="3137" y="75"/>
                  <a:pt x="3142" y="80"/>
                  <a:pt x="3133" y="83"/>
                </a:cubicBezTo>
                <a:cubicBezTo>
                  <a:pt x="3140" y="82"/>
                  <a:pt x="3137" y="90"/>
                  <a:pt x="3144" y="88"/>
                </a:cubicBezTo>
                <a:cubicBezTo>
                  <a:pt x="3149" y="75"/>
                  <a:pt x="3158" y="65"/>
                  <a:pt x="3169" y="59"/>
                </a:cubicBezTo>
                <a:cubicBezTo>
                  <a:pt x="3170" y="63"/>
                  <a:pt x="3167" y="70"/>
                  <a:pt x="3174" y="68"/>
                </a:cubicBezTo>
                <a:lnTo>
                  <a:pt x="3174" y="59"/>
                </a:lnTo>
                <a:cubicBezTo>
                  <a:pt x="3182" y="67"/>
                  <a:pt x="3194" y="70"/>
                  <a:pt x="3206" y="68"/>
                </a:cubicBezTo>
                <a:cubicBezTo>
                  <a:pt x="3206" y="68"/>
                  <a:pt x="3206" y="69"/>
                  <a:pt x="3206" y="69"/>
                </a:cubicBezTo>
                <a:cubicBezTo>
                  <a:pt x="3205" y="75"/>
                  <a:pt x="3209" y="80"/>
                  <a:pt x="3215" y="81"/>
                </a:cubicBezTo>
                <a:cubicBezTo>
                  <a:pt x="3218" y="76"/>
                  <a:pt x="3224" y="75"/>
                  <a:pt x="3224" y="65"/>
                </a:cubicBezTo>
                <a:cubicBezTo>
                  <a:pt x="3222" y="68"/>
                  <a:pt x="3220" y="72"/>
                  <a:pt x="3213" y="70"/>
                </a:cubicBezTo>
                <a:cubicBezTo>
                  <a:pt x="3211" y="64"/>
                  <a:pt x="3208" y="63"/>
                  <a:pt x="3211" y="57"/>
                </a:cubicBezTo>
                <a:cubicBezTo>
                  <a:pt x="3218" y="54"/>
                  <a:pt x="3224" y="59"/>
                  <a:pt x="3231" y="59"/>
                </a:cubicBezTo>
                <a:cubicBezTo>
                  <a:pt x="3227" y="60"/>
                  <a:pt x="3227" y="68"/>
                  <a:pt x="3231" y="68"/>
                </a:cubicBezTo>
                <a:cubicBezTo>
                  <a:pt x="3234" y="60"/>
                  <a:pt x="3251" y="66"/>
                  <a:pt x="3251" y="54"/>
                </a:cubicBezTo>
                <a:cubicBezTo>
                  <a:pt x="3265" y="53"/>
                  <a:pt x="3276" y="54"/>
                  <a:pt x="3279" y="63"/>
                </a:cubicBezTo>
                <a:cubicBezTo>
                  <a:pt x="3284" y="61"/>
                  <a:pt x="3297" y="65"/>
                  <a:pt x="3297" y="61"/>
                </a:cubicBezTo>
                <a:cubicBezTo>
                  <a:pt x="3297" y="57"/>
                  <a:pt x="3290" y="60"/>
                  <a:pt x="3290" y="57"/>
                </a:cubicBezTo>
                <a:cubicBezTo>
                  <a:pt x="3296" y="54"/>
                  <a:pt x="3298" y="58"/>
                  <a:pt x="3300" y="54"/>
                </a:cubicBezTo>
                <a:cubicBezTo>
                  <a:pt x="3298" y="47"/>
                  <a:pt x="3280" y="57"/>
                  <a:pt x="3274" y="54"/>
                </a:cubicBezTo>
                <a:cubicBezTo>
                  <a:pt x="3268" y="52"/>
                  <a:pt x="3276" y="43"/>
                  <a:pt x="3272" y="43"/>
                </a:cubicBezTo>
                <a:cubicBezTo>
                  <a:pt x="3260" y="43"/>
                  <a:pt x="3261" y="42"/>
                  <a:pt x="3265" y="50"/>
                </a:cubicBezTo>
                <a:cubicBezTo>
                  <a:pt x="3238" y="37"/>
                  <a:pt x="3254" y="-4"/>
                  <a:pt x="3290" y="7"/>
                </a:cubicBezTo>
                <a:cubicBezTo>
                  <a:pt x="3293" y="22"/>
                  <a:pt x="3306" y="29"/>
                  <a:pt x="3300" y="45"/>
                </a:cubicBezTo>
                <a:cubicBezTo>
                  <a:pt x="3304" y="44"/>
                  <a:pt x="3309" y="52"/>
                  <a:pt x="3311" y="45"/>
                </a:cubicBezTo>
                <a:cubicBezTo>
                  <a:pt x="3302" y="46"/>
                  <a:pt x="3307" y="28"/>
                  <a:pt x="3311" y="28"/>
                </a:cubicBezTo>
                <a:cubicBezTo>
                  <a:pt x="3311" y="33"/>
                  <a:pt x="3312" y="37"/>
                  <a:pt x="3316" y="39"/>
                </a:cubicBezTo>
                <a:cubicBezTo>
                  <a:pt x="3320" y="34"/>
                  <a:pt x="3336" y="40"/>
                  <a:pt x="3336" y="30"/>
                </a:cubicBezTo>
                <a:cubicBezTo>
                  <a:pt x="3343" y="42"/>
                  <a:pt x="3366" y="24"/>
                  <a:pt x="3373" y="36"/>
                </a:cubicBezTo>
                <a:cubicBezTo>
                  <a:pt x="3366" y="14"/>
                  <a:pt x="3391" y="15"/>
                  <a:pt x="3394" y="10"/>
                </a:cubicBezTo>
                <a:cubicBezTo>
                  <a:pt x="3402" y="17"/>
                  <a:pt x="3406" y="28"/>
                  <a:pt x="3405" y="39"/>
                </a:cubicBezTo>
                <a:cubicBezTo>
                  <a:pt x="3396" y="41"/>
                  <a:pt x="3388" y="44"/>
                  <a:pt x="3380" y="48"/>
                </a:cubicBezTo>
                <a:cubicBezTo>
                  <a:pt x="3383" y="54"/>
                  <a:pt x="3388" y="51"/>
                  <a:pt x="3398" y="52"/>
                </a:cubicBezTo>
                <a:cubicBezTo>
                  <a:pt x="3399" y="62"/>
                  <a:pt x="3416" y="75"/>
                  <a:pt x="3424" y="63"/>
                </a:cubicBezTo>
                <a:cubicBezTo>
                  <a:pt x="3405" y="55"/>
                  <a:pt x="3433" y="41"/>
                  <a:pt x="3428" y="21"/>
                </a:cubicBezTo>
                <a:lnTo>
                  <a:pt x="3442" y="21"/>
                </a:lnTo>
                <a:cubicBezTo>
                  <a:pt x="3445" y="27"/>
                  <a:pt x="3438" y="39"/>
                  <a:pt x="3442" y="36"/>
                </a:cubicBezTo>
                <a:cubicBezTo>
                  <a:pt x="3446" y="34"/>
                  <a:pt x="3443" y="24"/>
                  <a:pt x="3454" y="28"/>
                </a:cubicBezTo>
                <a:lnTo>
                  <a:pt x="3454" y="45"/>
                </a:lnTo>
                <a:cubicBezTo>
                  <a:pt x="3467" y="40"/>
                  <a:pt x="3460" y="56"/>
                  <a:pt x="3465" y="59"/>
                </a:cubicBezTo>
                <a:cubicBezTo>
                  <a:pt x="3467" y="54"/>
                  <a:pt x="3468" y="48"/>
                  <a:pt x="3474" y="48"/>
                </a:cubicBezTo>
                <a:cubicBezTo>
                  <a:pt x="3478" y="55"/>
                  <a:pt x="3481" y="64"/>
                  <a:pt x="3483" y="72"/>
                </a:cubicBezTo>
                <a:cubicBezTo>
                  <a:pt x="3482" y="63"/>
                  <a:pt x="3491" y="65"/>
                  <a:pt x="3488" y="54"/>
                </a:cubicBezTo>
                <a:cubicBezTo>
                  <a:pt x="3506" y="63"/>
                  <a:pt x="3506" y="89"/>
                  <a:pt x="3523" y="99"/>
                </a:cubicBezTo>
                <a:cubicBezTo>
                  <a:pt x="3523" y="88"/>
                  <a:pt x="3526" y="89"/>
                  <a:pt x="3527" y="77"/>
                </a:cubicBezTo>
                <a:cubicBezTo>
                  <a:pt x="3539" y="74"/>
                  <a:pt x="3542" y="77"/>
                  <a:pt x="3555" y="74"/>
                </a:cubicBezTo>
                <a:cubicBezTo>
                  <a:pt x="3555" y="83"/>
                  <a:pt x="3562" y="87"/>
                  <a:pt x="3559" y="99"/>
                </a:cubicBezTo>
                <a:cubicBezTo>
                  <a:pt x="3550" y="100"/>
                  <a:pt x="3541" y="99"/>
                  <a:pt x="3532" y="97"/>
                </a:cubicBezTo>
                <a:cubicBezTo>
                  <a:pt x="3529" y="105"/>
                  <a:pt x="3516" y="102"/>
                  <a:pt x="3516" y="115"/>
                </a:cubicBezTo>
                <a:cubicBezTo>
                  <a:pt x="3511" y="112"/>
                  <a:pt x="3509" y="102"/>
                  <a:pt x="3500" y="99"/>
                </a:cubicBezTo>
                <a:cubicBezTo>
                  <a:pt x="3494" y="98"/>
                  <a:pt x="3497" y="106"/>
                  <a:pt x="3493" y="106"/>
                </a:cubicBezTo>
                <a:cubicBezTo>
                  <a:pt x="3489" y="102"/>
                  <a:pt x="3491" y="94"/>
                  <a:pt x="3483" y="94"/>
                </a:cubicBezTo>
                <a:cubicBezTo>
                  <a:pt x="3480" y="98"/>
                  <a:pt x="3477" y="103"/>
                  <a:pt x="3477" y="108"/>
                </a:cubicBezTo>
                <a:cubicBezTo>
                  <a:pt x="3483" y="110"/>
                  <a:pt x="3489" y="110"/>
                  <a:pt x="3495" y="108"/>
                </a:cubicBezTo>
                <a:cubicBezTo>
                  <a:pt x="3498" y="119"/>
                  <a:pt x="3490" y="131"/>
                  <a:pt x="3493" y="135"/>
                </a:cubicBezTo>
                <a:cubicBezTo>
                  <a:pt x="3497" y="125"/>
                  <a:pt x="3504" y="122"/>
                  <a:pt x="3518" y="117"/>
                </a:cubicBezTo>
                <a:cubicBezTo>
                  <a:pt x="3520" y="131"/>
                  <a:pt x="3511" y="144"/>
                  <a:pt x="3520" y="152"/>
                </a:cubicBezTo>
                <a:cubicBezTo>
                  <a:pt x="3537" y="148"/>
                  <a:pt x="3537" y="161"/>
                  <a:pt x="3548" y="164"/>
                </a:cubicBezTo>
                <a:cubicBezTo>
                  <a:pt x="3552" y="160"/>
                  <a:pt x="3558" y="158"/>
                  <a:pt x="3564" y="159"/>
                </a:cubicBezTo>
                <a:cubicBezTo>
                  <a:pt x="3558" y="153"/>
                  <a:pt x="3566" y="154"/>
                  <a:pt x="3566" y="148"/>
                </a:cubicBezTo>
                <a:cubicBezTo>
                  <a:pt x="3549" y="149"/>
                  <a:pt x="3544" y="133"/>
                  <a:pt x="3532" y="135"/>
                </a:cubicBezTo>
                <a:cubicBezTo>
                  <a:pt x="3541" y="129"/>
                  <a:pt x="3532" y="118"/>
                  <a:pt x="3536" y="111"/>
                </a:cubicBezTo>
                <a:cubicBezTo>
                  <a:pt x="3554" y="110"/>
                  <a:pt x="3571" y="106"/>
                  <a:pt x="3587" y="100"/>
                </a:cubicBezTo>
                <a:cubicBezTo>
                  <a:pt x="3587" y="97"/>
                  <a:pt x="3581" y="98"/>
                  <a:pt x="3582" y="94"/>
                </a:cubicBezTo>
                <a:cubicBezTo>
                  <a:pt x="3585" y="93"/>
                  <a:pt x="3586" y="91"/>
                  <a:pt x="3587" y="89"/>
                </a:cubicBezTo>
                <a:cubicBezTo>
                  <a:pt x="3591" y="95"/>
                  <a:pt x="3599" y="96"/>
                  <a:pt x="3605" y="94"/>
                </a:cubicBezTo>
                <a:cubicBezTo>
                  <a:pt x="3604" y="83"/>
                  <a:pt x="3602" y="72"/>
                  <a:pt x="3598" y="62"/>
                </a:cubicBezTo>
                <a:cubicBezTo>
                  <a:pt x="3609" y="61"/>
                  <a:pt x="3606" y="71"/>
                  <a:pt x="3612" y="73"/>
                </a:cubicBezTo>
                <a:cubicBezTo>
                  <a:pt x="3616" y="61"/>
                  <a:pt x="3628" y="65"/>
                  <a:pt x="3638" y="62"/>
                </a:cubicBezTo>
                <a:lnTo>
                  <a:pt x="3628" y="62"/>
                </a:lnTo>
                <a:cubicBezTo>
                  <a:pt x="3637" y="54"/>
                  <a:pt x="3641" y="42"/>
                  <a:pt x="3660" y="44"/>
                </a:cubicBezTo>
                <a:cubicBezTo>
                  <a:pt x="3662" y="29"/>
                  <a:pt x="3664" y="25"/>
                  <a:pt x="3665" y="9"/>
                </a:cubicBezTo>
                <a:cubicBezTo>
                  <a:pt x="3676" y="10"/>
                  <a:pt x="3683" y="7"/>
                  <a:pt x="3686" y="0"/>
                </a:cubicBezTo>
                <a:close/>
              </a:path>
            </a:pathLst>
          </a:custGeom>
          <a:solidFill>
            <a:schemeClr val="accent1"/>
          </a:solidFill>
          <a:ln>
            <a:noFill/>
          </a:ln>
        </p:spPr>
      </p:pic>
      <p:pic>
        <p:nvPicPr>
          <p:cNvPr id="308" name="图片 307" descr="/data/temp/01c17493-824e-11f0-a54b-da3c78d851eb.jpeg01c17493-824e-11f0-a54b-da3c78d851eb"/>
          <p:cNvPicPr>
            <a:picLocks noChangeAspect="1"/>
          </p:cNvPicPr>
          <p:nvPr>
            <p:custDataLst>
              <p:tags r:id="rId16"/>
            </p:custDataLst>
          </p:nvPr>
        </p:nvPicPr>
        <p:blipFill>
          <a:blip r:embed="rId17"/>
          <a:srcRect t="16140" b="16140"/>
          <a:stretch>
            <a:fillRect/>
          </a:stretch>
        </p:blipFill>
        <p:spPr>
          <a:xfrm>
            <a:off x="3543532" y="859457"/>
            <a:ext cx="2578011" cy="2292558"/>
          </a:xfrm>
          <a:custGeom>
            <a:avLst/>
            <a:gdLst/>
            <a:ahLst/>
            <a:cxnLst>
              <a:cxn ang="3">
                <a:pos x="hc" y="t"/>
              </a:cxn>
              <a:cxn ang="cd2">
                <a:pos x="l" y="vc"/>
              </a:cxn>
              <a:cxn ang="cd4">
                <a:pos x="hc" y="b"/>
              </a:cxn>
              <a:cxn ang="0">
                <a:pos x="r" y="vc"/>
              </a:cxn>
            </a:cxnLst>
            <a:rect l="l" t="t" r="r" b="b"/>
            <a:pathLst>
              <a:path w="4258" h="3786">
                <a:moveTo>
                  <a:pt x="3687" y="0"/>
                </a:moveTo>
                <a:cubicBezTo>
                  <a:pt x="3687" y="3"/>
                  <a:pt x="3689" y="1"/>
                  <a:pt x="3691" y="0"/>
                </a:cubicBezTo>
                <a:cubicBezTo>
                  <a:pt x="3694" y="6"/>
                  <a:pt x="3697" y="20"/>
                  <a:pt x="3689" y="20"/>
                </a:cubicBezTo>
                <a:cubicBezTo>
                  <a:pt x="3680" y="21"/>
                  <a:pt x="3689" y="5"/>
                  <a:pt x="3677" y="9"/>
                </a:cubicBezTo>
                <a:cubicBezTo>
                  <a:pt x="3686" y="21"/>
                  <a:pt x="3674" y="41"/>
                  <a:pt x="3689" y="44"/>
                </a:cubicBezTo>
                <a:cubicBezTo>
                  <a:pt x="3697" y="45"/>
                  <a:pt x="3692" y="35"/>
                  <a:pt x="3702" y="38"/>
                </a:cubicBezTo>
                <a:lnTo>
                  <a:pt x="3702" y="58"/>
                </a:lnTo>
                <a:cubicBezTo>
                  <a:pt x="3688" y="61"/>
                  <a:pt x="3687" y="70"/>
                  <a:pt x="3684" y="80"/>
                </a:cubicBezTo>
                <a:cubicBezTo>
                  <a:pt x="3690" y="83"/>
                  <a:pt x="3693" y="70"/>
                  <a:pt x="3693" y="80"/>
                </a:cubicBezTo>
                <a:cubicBezTo>
                  <a:pt x="3677" y="103"/>
                  <a:pt x="3679" y="130"/>
                  <a:pt x="3673" y="154"/>
                </a:cubicBezTo>
                <a:cubicBezTo>
                  <a:pt x="3684" y="153"/>
                  <a:pt x="3683" y="166"/>
                  <a:pt x="3691" y="169"/>
                </a:cubicBezTo>
                <a:cubicBezTo>
                  <a:pt x="3709" y="176"/>
                  <a:pt x="3737" y="161"/>
                  <a:pt x="3749" y="181"/>
                </a:cubicBezTo>
                <a:lnTo>
                  <a:pt x="3749" y="174"/>
                </a:lnTo>
                <a:cubicBezTo>
                  <a:pt x="3762" y="182"/>
                  <a:pt x="3778" y="184"/>
                  <a:pt x="3792" y="178"/>
                </a:cubicBezTo>
                <a:cubicBezTo>
                  <a:pt x="3852" y="212"/>
                  <a:pt x="3962" y="199"/>
                  <a:pt x="4045" y="205"/>
                </a:cubicBezTo>
                <a:cubicBezTo>
                  <a:pt x="4048" y="207"/>
                  <a:pt x="4051" y="209"/>
                  <a:pt x="4055" y="210"/>
                </a:cubicBezTo>
                <a:cubicBezTo>
                  <a:pt x="4058" y="216"/>
                  <a:pt x="4060" y="222"/>
                  <a:pt x="4061" y="228"/>
                </a:cubicBezTo>
                <a:cubicBezTo>
                  <a:pt x="4078" y="226"/>
                  <a:pt x="4105" y="232"/>
                  <a:pt x="4110" y="247"/>
                </a:cubicBezTo>
                <a:cubicBezTo>
                  <a:pt x="4105" y="242"/>
                  <a:pt x="4097" y="241"/>
                  <a:pt x="4092" y="246"/>
                </a:cubicBezTo>
                <a:cubicBezTo>
                  <a:pt x="4092" y="250"/>
                  <a:pt x="4097" y="250"/>
                  <a:pt x="4100" y="253"/>
                </a:cubicBezTo>
                <a:cubicBezTo>
                  <a:pt x="4091" y="260"/>
                  <a:pt x="4094" y="262"/>
                  <a:pt x="4077" y="267"/>
                </a:cubicBezTo>
                <a:cubicBezTo>
                  <a:pt x="4079" y="272"/>
                  <a:pt x="4080" y="278"/>
                  <a:pt x="4090" y="277"/>
                </a:cubicBezTo>
                <a:cubicBezTo>
                  <a:pt x="4092" y="289"/>
                  <a:pt x="4082" y="286"/>
                  <a:pt x="4079" y="294"/>
                </a:cubicBezTo>
                <a:cubicBezTo>
                  <a:pt x="4077" y="301"/>
                  <a:pt x="4088" y="297"/>
                  <a:pt x="4085" y="305"/>
                </a:cubicBezTo>
                <a:cubicBezTo>
                  <a:pt x="4091" y="307"/>
                  <a:pt x="4097" y="306"/>
                  <a:pt x="4102" y="302"/>
                </a:cubicBezTo>
                <a:cubicBezTo>
                  <a:pt x="4106" y="308"/>
                  <a:pt x="4098" y="322"/>
                  <a:pt x="4104" y="331"/>
                </a:cubicBezTo>
                <a:cubicBezTo>
                  <a:pt x="4102" y="336"/>
                  <a:pt x="4090" y="327"/>
                  <a:pt x="4090" y="335"/>
                </a:cubicBezTo>
                <a:cubicBezTo>
                  <a:pt x="4089" y="342"/>
                  <a:pt x="4088" y="349"/>
                  <a:pt x="4098" y="349"/>
                </a:cubicBezTo>
                <a:cubicBezTo>
                  <a:pt x="4098" y="363"/>
                  <a:pt x="4092" y="371"/>
                  <a:pt x="4098" y="380"/>
                </a:cubicBezTo>
                <a:cubicBezTo>
                  <a:pt x="4091" y="378"/>
                  <a:pt x="4091" y="383"/>
                  <a:pt x="4086" y="381"/>
                </a:cubicBezTo>
                <a:cubicBezTo>
                  <a:pt x="4093" y="387"/>
                  <a:pt x="4087" y="386"/>
                  <a:pt x="4079" y="385"/>
                </a:cubicBezTo>
                <a:cubicBezTo>
                  <a:pt x="4076" y="393"/>
                  <a:pt x="4086" y="391"/>
                  <a:pt x="4090" y="395"/>
                </a:cubicBezTo>
                <a:cubicBezTo>
                  <a:pt x="4079" y="406"/>
                  <a:pt x="4086" y="424"/>
                  <a:pt x="4073" y="430"/>
                </a:cubicBezTo>
                <a:cubicBezTo>
                  <a:pt x="4074" y="453"/>
                  <a:pt x="4095" y="450"/>
                  <a:pt x="4107" y="463"/>
                </a:cubicBezTo>
                <a:cubicBezTo>
                  <a:pt x="4108" y="467"/>
                  <a:pt x="4103" y="467"/>
                  <a:pt x="4100" y="467"/>
                </a:cubicBezTo>
                <a:cubicBezTo>
                  <a:pt x="4101" y="471"/>
                  <a:pt x="4104" y="473"/>
                  <a:pt x="4108" y="473"/>
                </a:cubicBezTo>
                <a:cubicBezTo>
                  <a:pt x="4103" y="475"/>
                  <a:pt x="4099" y="477"/>
                  <a:pt x="4094" y="480"/>
                </a:cubicBezTo>
                <a:cubicBezTo>
                  <a:pt x="4102" y="486"/>
                  <a:pt x="4108" y="488"/>
                  <a:pt x="4111" y="502"/>
                </a:cubicBezTo>
                <a:cubicBezTo>
                  <a:pt x="4102" y="506"/>
                  <a:pt x="4103" y="503"/>
                  <a:pt x="4092" y="502"/>
                </a:cubicBezTo>
                <a:cubicBezTo>
                  <a:pt x="4087" y="502"/>
                  <a:pt x="4091" y="512"/>
                  <a:pt x="4082" y="508"/>
                </a:cubicBezTo>
                <a:cubicBezTo>
                  <a:pt x="4084" y="515"/>
                  <a:pt x="4090" y="518"/>
                  <a:pt x="4090" y="526"/>
                </a:cubicBezTo>
                <a:cubicBezTo>
                  <a:pt x="4103" y="522"/>
                  <a:pt x="4105" y="540"/>
                  <a:pt x="4116" y="544"/>
                </a:cubicBezTo>
                <a:cubicBezTo>
                  <a:pt x="4109" y="545"/>
                  <a:pt x="4097" y="550"/>
                  <a:pt x="4093" y="547"/>
                </a:cubicBezTo>
                <a:lnTo>
                  <a:pt x="4093" y="556"/>
                </a:lnTo>
                <a:cubicBezTo>
                  <a:pt x="4093" y="555"/>
                  <a:pt x="4119" y="561"/>
                  <a:pt x="4119" y="553"/>
                </a:cubicBezTo>
                <a:cubicBezTo>
                  <a:pt x="4124" y="555"/>
                  <a:pt x="4124" y="567"/>
                  <a:pt x="4122" y="569"/>
                </a:cubicBezTo>
                <a:cubicBezTo>
                  <a:pt x="4114" y="570"/>
                  <a:pt x="4119" y="561"/>
                  <a:pt x="4113" y="566"/>
                </a:cubicBezTo>
                <a:cubicBezTo>
                  <a:pt x="4111" y="577"/>
                  <a:pt x="4121" y="577"/>
                  <a:pt x="4125" y="583"/>
                </a:cubicBezTo>
                <a:cubicBezTo>
                  <a:pt x="4123" y="586"/>
                  <a:pt x="4121" y="589"/>
                  <a:pt x="4116" y="589"/>
                </a:cubicBezTo>
                <a:cubicBezTo>
                  <a:pt x="4107" y="591"/>
                  <a:pt x="4116" y="579"/>
                  <a:pt x="4107" y="581"/>
                </a:cubicBezTo>
                <a:cubicBezTo>
                  <a:pt x="4098" y="584"/>
                  <a:pt x="4118" y="599"/>
                  <a:pt x="4103" y="599"/>
                </a:cubicBezTo>
                <a:cubicBezTo>
                  <a:pt x="4111" y="607"/>
                  <a:pt x="4134" y="608"/>
                  <a:pt x="4138" y="597"/>
                </a:cubicBezTo>
                <a:cubicBezTo>
                  <a:pt x="4141" y="601"/>
                  <a:pt x="4129" y="609"/>
                  <a:pt x="4141" y="613"/>
                </a:cubicBezTo>
                <a:cubicBezTo>
                  <a:pt x="4141" y="626"/>
                  <a:pt x="4127" y="623"/>
                  <a:pt x="4126" y="634"/>
                </a:cubicBezTo>
                <a:cubicBezTo>
                  <a:pt x="4127" y="638"/>
                  <a:pt x="4131" y="640"/>
                  <a:pt x="4137" y="640"/>
                </a:cubicBezTo>
                <a:cubicBezTo>
                  <a:pt x="4136" y="637"/>
                  <a:pt x="4133" y="637"/>
                  <a:pt x="4130" y="637"/>
                </a:cubicBezTo>
                <a:cubicBezTo>
                  <a:pt x="4134" y="630"/>
                  <a:pt x="4152" y="637"/>
                  <a:pt x="4158" y="637"/>
                </a:cubicBezTo>
                <a:cubicBezTo>
                  <a:pt x="4158" y="643"/>
                  <a:pt x="4145" y="634"/>
                  <a:pt x="4148" y="643"/>
                </a:cubicBezTo>
                <a:cubicBezTo>
                  <a:pt x="4148" y="648"/>
                  <a:pt x="4157" y="642"/>
                  <a:pt x="4157" y="646"/>
                </a:cubicBezTo>
                <a:cubicBezTo>
                  <a:pt x="4157" y="649"/>
                  <a:pt x="4157" y="653"/>
                  <a:pt x="4157" y="657"/>
                </a:cubicBezTo>
                <a:cubicBezTo>
                  <a:pt x="4150" y="656"/>
                  <a:pt x="4149" y="660"/>
                  <a:pt x="4145" y="663"/>
                </a:cubicBezTo>
                <a:cubicBezTo>
                  <a:pt x="4136" y="664"/>
                  <a:pt x="4141" y="656"/>
                  <a:pt x="4136" y="655"/>
                </a:cubicBezTo>
                <a:cubicBezTo>
                  <a:pt x="4126" y="666"/>
                  <a:pt x="4133" y="692"/>
                  <a:pt x="4130" y="704"/>
                </a:cubicBezTo>
                <a:cubicBezTo>
                  <a:pt x="4140" y="708"/>
                  <a:pt x="4137" y="697"/>
                  <a:pt x="4144" y="698"/>
                </a:cubicBezTo>
                <a:cubicBezTo>
                  <a:pt x="4141" y="706"/>
                  <a:pt x="4154" y="699"/>
                  <a:pt x="4155" y="706"/>
                </a:cubicBezTo>
                <a:cubicBezTo>
                  <a:pt x="4156" y="713"/>
                  <a:pt x="4147" y="708"/>
                  <a:pt x="4150" y="717"/>
                </a:cubicBezTo>
                <a:cubicBezTo>
                  <a:pt x="4140" y="713"/>
                  <a:pt x="4130" y="716"/>
                  <a:pt x="4124" y="724"/>
                </a:cubicBezTo>
                <a:cubicBezTo>
                  <a:pt x="4124" y="729"/>
                  <a:pt x="4136" y="722"/>
                  <a:pt x="4142" y="727"/>
                </a:cubicBezTo>
                <a:cubicBezTo>
                  <a:pt x="4148" y="733"/>
                  <a:pt x="4138" y="726"/>
                  <a:pt x="4133" y="727"/>
                </a:cubicBezTo>
                <a:lnTo>
                  <a:pt x="4131" y="743"/>
                </a:lnTo>
                <a:cubicBezTo>
                  <a:pt x="4135" y="748"/>
                  <a:pt x="4145" y="750"/>
                  <a:pt x="4145" y="739"/>
                </a:cubicBezTo>
                <a:cubicBezTo>
                  <a:pt x="4161" y="736"/>
                  <a:pt x="4158" y="748"/>
                  <a:pt x="4170" y="748"/>
                </a:cubicBezTo>
                <a:cubicBezTo>
                  <a:pt x="4157" y="755"/>
                  <a:pt x="4152" y="771"/>
                  <a:pt x="4138" y="777"/>
                </a:cubicBezTo>
                <a:cubicBezTo>
                  <a:pt x="4137" y="770"/>
                  <a:pt x="4141" y="769"/>
                  <a:pt x="4141" y="764"/>
                </a:cubicBezTo>
                <a:cubicBezTo>
                  <a:pt x="4138" y="766"/>
                  <a:pt x="4136" y="770"/>
                  <a:pt x="4131" y="770"/>
                </a:cubicBezTo>
                <a:cubicBezTo>
                  <a:pt x="4134" y="780"/>
                  <a:pt x="4130" y="782"/>
                  <a:pt x="4134" y="790"/>
                </a:cubicBezTo>
                <a:cubicBezTo>
                  <a:pt x="4135" y="779"/>
                  <a:pt x="4148" y="782"/>
                  <a:pt x="4158" y="781"/>
                </a:cubicBezTo>
                <a:cubicBezTo>
                  <a:pt x="4143" y="782"/>
                  <a:pt x="4142" y="798"/>
                  <a:pt x="4126" y="798"/>
                </a:cubicBezTo>
                <a:cubicBezTo>
                  <a:pt x="4125" y="806"/>
                  <a:pt x="4143" y="800"/>
                  <a:pt x="4142" y="806"/>
                </a:cubicBezTo>
                <a:cubicBezTo>
                  <a:pt x="4140" y="813"/>
                  <a:pt x="4131" y="810"/>
                  <a:pt x="4134" y="821"/>
                </a:cubicBezTo>
                <a:cubicBezTo>
                  <a:pt x="4142" y="822"/>
                  <a:pt x="4147" y="821"/>
                  <a:pt x="4150" y="816"/>
                </a:cubicBezTo>
                <a:cubicBezTo>
                  <a:pt x="4159" y="819"/>
                  <a:pt x="4155" y="828"/>
                  <a:pt x="4153" y="836"/>
                </a:cubicBezTo>
                <a:cubicBezTo>
                  <a:pt x="4146" y="835"/>
                  <a:pt x="4139" y="836"/>
                  <a:pt x="4132" y="839"/>
                </a:cubicBezTo>
                <a:cubicBezTo>
                  <a:pt x="4127" y="849"/>
                  <a:pt x="4137" y="853"/>
                  <a:pt x="4132" y="857"/>
                </a:cubicBezTo>
                <a:cubicBezTo>
                  <a:pt x="4143" y="862"/>
                  <a:pt x="4154" y="867"/>
                  <a:pt x="4154" y="876"/>
                </a:cubicBezTo>
                <a:cubicBezTo>
                  <a:pt x="4151" y="880"/>
                  <a:pt x="4147" y="881"/>
                  <a:pt x="4144" y="878"/>
                </a:cubicBezTo>
                <a:cubicBezTo>
                  <a:pt x="4144" y="886"/>
                  <a:pt x="4153" y="885"/>
                  <a:pt x="4157" y="888"/>
                </a:cubicBezTo>
                <a:cubicBezTo>
                  <a:pt x="4153" y="896"/>
                  <a:pt x="4145" y="897"/>
                  <a:pt x="4156" y="904"/>
                </a:cubicBezTo>
                <a:cubicBezTo>
                  <a:pt x="4153" y="910"/>
                  <a:pt x="4153" y="920"/>
                  <a:pt x="4143" y="920"/>
                </a:cubicBezTo>
                <a:cubicBezTo>
                  <a:pt x="4142" y="924"/>
                  <a:pt x="4145" y="925"/>
                  <a:pt x="4147" y="925"/>
                </a:cubicBezTo>
                <a:cubicBezTo>
                  <a:pt x="4146" y="931"/>
                  <a:pt x="4137" y="928"/>
                  <a:pt x="4135" y="933"/>
                </a:cubicBezTo>
                <a:cubicBezTo>
                  <a:pt x="4174" y="949"/>
                  <a:pt x="4128" y="988"/>
                  <a:pt x="4144" y="1019"/>
                </a:cubicBezTo>
                <a:cubicBezTo>
                  <a:pt x="4140" y="1021"/>
                  <a:pt x="4136" y="1021"/>
                  <a:pt x="4132" y="1020"/>
                </a:cubicBezTo>
                <a:cubicBezTo>
                  <a:pt x="4132" y="1024"/>
                  <a:pt x="4131" y="1029"/>
                  <a:pt x="4134" y="1029"/>
                </a:cubicBezTo>
                <a:cubicBezTo>
                  <a:pt x="4131" y="1037"/>
                  <a:pt x="4127" y="1029"/>
                  <a:pt x="4122" y="1029"/>
                </a:cubicBezTo>
                <a:cubicBezTo>
                  <a:pt x="4121" y="1049"/>
                  <a:pt x="4115" y="1073"/>
                  <a:pt x="4130" y="1079"/>
                </a:cubicBezTo>
                <a:cubicBezTo>
                  <a:pt x="4137" y="1080"/>
                  <a:pt x="4137" y="1073"/>
                  <a:pt x="4146" y="1076"/>
                </a:cubicBezTo>
                <a:cubicBezTo>
                  <a:pt x="4152" y="1091"/>
                  <a:pt x="4125" y="1097"/>
                  <a:pt x="4118" y="1085"/>
                </a:cubicBezTo>
                <a:cubicBezTo>
                  <a:pt x="4107" y="1096"/>
                  <a:pt x="4129" y="1098"/>
                  <a:pt x="4127" y="1108"/>
                </a:cubicBezTo>
                <a:cubicBezTo>
                  <a:pt x="4122" y="1107"/>
                  <a:pt x="4118" y="1108"/>
                  <a:pt x="4118" y="1112"/>
                </a:cubicBezTo>
                <a:cubicBezTo>
                  <a:pt x="4116" y="1121"/>
                  <a:pt x="4126" y="1122"/>
                  <a:pt x="4126" y="1128"/>
                </a:cubicBezTo>
                <a:cubicBezTo>
                  <a:pt x="4126" y="1134"/>
                  <a:pt x="4116" y="1131"/>
                  <a:pt x="4116" y="1136"/>
                </a:cubicBezTo>
                <a:cubicBezTo>
                  <a:pt x="4116" y="1141"/>
                  <a:pt x="4125" y="1138"/>
                  <a:pt x="4129" y="1140"/>
                </a:cubicBezTo>
                <a:cubicBezTo>
                  <a:pt x="4125" y="1147"/>
                  <a:pt x="4120" y="1153"/>
                  <a:pt x="4116" y="1161"/>
                </a:cubicBezTo>
                <a:lnTo>
                  <a:pt x="4107" y="1161"/>
                </a:lnTo>
                <a:cubicBezTo>
                  <a:pt x="4103" y="1163"/>
                  <a:pt x="4103" y="1169"/>
                  <a:pt x="4099" y="1172"/>
                </a:cubicBezTo>
                <a:cubicBezTo>
                  <a:pt x="4104" y="1181"/>
                  <a:pt x="4119" y="1183"/>
                  <a:pt x="4135" y="1183"/>
                </a:cubicBezTo>
                <a:cubicBezTo>
                  <a:pt x="4134" y="1191"/>
                  <a:pt x="4135" y="1198"/>
                  <a:pt x="4127" y="1198"/>
                </a:cubicBezTo>
                <a:cubicBezTo>
                  <a:pt x="4139" y="1209"/>
                  <a:pt x="4122" y="1223"/>
                  <a:pt x="4134" y="1228"/>
                </a:cubicBezTo>
                <a:cubicBezTo>
                  <a:pt x="4132" y="1235"/>
                  <a:pt x="4128" y="1238"/>
                  <a:pt x="4125" y="1243"/>
                </a:cubicBezTo>
                <a:cubicBezTo>
                  <a:pt x="4114" y="1244"/>
                  <a:pt x="4113" y="1236"/>
                  <a:pt x="4108" y="1233"/>
                </a:cubicBezTo>
                <a:cubicBezTo>
                  <a:pt x="4107" y="1241"/>
                  <a:pt x="4116" y="1244"/>
                  <a:pt x="4107" y="1248"/>
                </a:cubicBezTo>
                <a:cubicBezTo>
                  <a:pt x="4114" y="1256"/>
                  <a:pt x="4115" y="1269"/>
                  <a:pt x="4120" y="1278"/>
                </a:cubicBezTo>
                <a:cubicBezTo>
                  <a:pt x="4120" y="1280"/>
                  <a:pt x="4120" y="1282"/>
                  <a:pt x="4118" y="1283"/>
                </a:cubicBezTo>
                <a:cubicBezTo>
                  <a:pt x="4116" y="1285"/>
                  <a:pt x="4112" y="1284"/>
                  <a:pt x="4111" y="1282"/>
                </a:cubicBezTo>
                <a:cubicBezTo>
                  <a:pt x="4111" y="1293"/>
                  <a:pt x="4130" y="1284"/>
                  <a:pt x="4134" y="1295"/>
                </a:cubicBezTo>
                <a:cubicBezTo>
                  <a:pt x="4136" y="1302"/>
                  <a:pt x="4130" y="1304"/>
                  <a:pt x="4134" y="1311"/>
                </a:cubicBezTo>
                <a:cubicBezTo>
                  <a:pt x="4138" y="1304"/>
                  <a:pt x="4142" y="1280"/>
                  <a:pt x="4149" y="1292"/>
                </a:cubicBezTo>
                <a:cubicBezTo>
                  <a:pt x="4151" y="1284"/>
                  <a:pt x="4143" y="1285"/>
                  <a:pt x="4141" y="1280"/>
                </a:cubicBezTo>
                <a:cubicBezTo>
                  <a:pt x="4139" y="1264"/>
                  <a:pt x="4159" y="1263"/>
                  <a:pt x="4170" y="1269"/>
                </a:cubicBezTo>
                <a:cubicBezTo>
                  <a:pt x="4165" y="1293"/>
                  <a:pt x="4167" y="1304"/>
                  <a:pt x="4182" y="1314"/>
                </a:cubicBezTo>
                <a:cubicBezTo>
                  <a:pt x="4179" y="1322"/>
                  <a:pt x="4173" y="1326"/>
                  <a:pt x="4169" y="1332"/>
                </a:cubicBezTo>
                <a:cubicBezTo>
                  <a:pt x="4179" y="1357"/>
                  <a:pt x="4150" y="1367"/>
                  <a:pt x="4137" y="1360"/>
                </a:cubicBezTo>
                <a:cubicBezTo>
                  <a:pt x="4139" y="1366"/>
                  <a:pt x="4154" y="1373"/>
                  <a:pt x="4159" y="1373"/>
                </a:cubicBezTo>
                <a:cubicBezTo>
                  <a:pt x="4187" y="1375"/>
                  <a:pt x="4185" y="1345"/>
                  <a:pt x="4208" y="1337"/>
                </a:cubicBezTo>
                <a:cubicBezTo>
                  <a:pt x="4214" y="1341"/>
                  <a:pt x="4221" y="1345"/>
                  <a:pt x="4228" y="1347"/>
                </a:cubicBezTo>
                <a:cubicBezTo>
                  <a:pt x="4224" y="1358"/>
                  <a:pt x="4220" y="1367"/>
                  <a:pt x="4206" y="1365"/>
                </a:cubicBezTo>
                <a:cubicBezTo>
                  <a:pt x="4206" y="1369"/>
                  <a:pt x="4206" y="1371"/>
                  <a:pt x="4206" y="1377"/>
                </a:cubicBezTo>
                <a:cubicBezTo>
                  <a:pt x="4205" y="1382"/>
                  <a:pt x="4214" y="1381"/>
                  <a:pt x="4217" y="1384"/>
                </a:cubicBezTo>
                <a:cubicBezTo>
                  <a:pt x="4217" y="1392"/>
                  <a:pt x="4208" y="1389"/>
                  <a:pt x="4204" y="1392"/>
                </a:cubicBezTo>
                <a:cubicBezTo>
                  <a:pt x="4207" y="1397"/>
                  <a:pt x="4218" y="1395"/>
                  <a:pt x="4223" y="1397"/>
                </a:cubicBezTo>
                <a:lnTo>
                  <a:pt x="4224" y="1397"/>
                </a:lnTo>
                <a:cubicBezTo>
                  <a:pt x="4223" y="1401"/>
                  <a:pt x="4226" y="1402"/>
                  <a:pt x="4226" y="1406"/>
                </a:cubicBezTo>
                <a:cubicBezTo>
                  <a:pt x="4224" y="1407"/>
                  <a:pt x="4223" y="1407"/>
                  <a:pt x="4221" y="1408"/>
                </a:cubicBezTo>
                <a:lnTo>
                  <a:pt x="4221" y="1404"/>
                </a:lnTo>
                <a:cubicBezTo>
                  <a:pt x="4218" y="1405"/>
                  <a:pt x="4216" y="1407"/>
                  <a:pt x="4214" y="1409"/>
                </a:cubicBezTo>
                <a:cubicBezTo>
                  <a:pt x="4212" y="1410"/>
                  <a:pt x="4211" y="1411"/>
                  <a:pt x="4210" y="1412"/>
                </a:cubicBezTo>
                <a:cubicBezTo>
                  <a:pt x="4210" y="1413"/>
                  <a:pt x="4210" y="1415"/>
                  <a:pt x="4210" y="1416"/>
                </a:cubicBezTo>
                <a:cubicBezTo>
                  <a:pt x="4208" y="1421"/>
                  <a:pt x="4206" y="1426"/>
                  <a:pt x="4203" y="1431"/>
                </a:cubicBezTo>
                <a:cubicBezTo>
                  <a:pt x="4192" y="1430"/>
                  <a:pt x="4187" y="1424"/>
                  <a:pt x="4189" y="1412"/>
                </a:cubicBezTo>
                <a:cubicBezTo>
                  <a:pt x="4185" y="1412"/>
                  <a:pt x="4181" y="1414"/>
                  <a:pt x="4179" y="1417"/>
                </a:cubicBezTo>
                <a:cubicBezTo>
                  <a:pt x="4183" y="1403"/>
                  <a:pt x="4186" y="1389"/>
                  <a:pt x="4187" y="1375"/>
                </a:cubicBezTo>
                <a:cubicBezTo>
                  <a:pt x="4181" y="1372"/>
                  <a:pt x="4173" y="1372"/>
                  <a:pt x="4167" y="1375"/>
                </a:cubicBezTo>
                <a:cubicBezTo>
                  <a:pt x="4163" y="1398"/>
                  <a:pt x="4146" y="1427"/>
                  <a:pt x="4163" y="1448"/>
                </a:cubicBezTo>
                <a:cubicBezTo>
                  <a:pt x="4162" y="1444"/>
                  <a:pt x="4165" y="1442"/>
                  <a:pt x="4170" y="1442"/>
                </a:cubicBezTo>
                <a:cubicBezTo>
                  <a:pt x="4180" y="1458"/>
                  <a:pt x="4170" y="1475"/>
                  <a:pt x="4170" y="1491"/>
                </a:cubicBezTo>
                <a:lnTo>
                  <a:pt x="4174" y="1491"/>
                </a:lnTo>
                <a:cubicBezTo>
                  <a:pt x="4176" y="1492"/>
                  <a:pt x="4178" y="1492"/>
                  <a:pt x="4180" y="1491"/>
                </a:cubicBezTo>
                <a:cubicBezTo>
                  <a:pt x="4186" y="1488"/>
                  <a:pt x="4188" y="1483"/>
                  <a:pt x="4196" y="1482"/>
                </a:cubicBezTo>
                <a:cubicBezTo>
                  <a:pt x="4198" y="1488"/>
                  <a:pt x="4201" y="1496"/>
                  <a:pt x="4210" y="1496"/>
                </a:cubicBezTo>
                <a:cubicBezTo>
                  <a:pt x="4204" y="1512"/>
                  <a:pt x="4202" y="1525"/>
                  <a:pt x="4187" y="1527"/>
                </a:cubicBezTo>
                <a:cubicBezTo>
                  <a:pt x="4193" y="1542"/>
                  <a:pt x="4213" y="1576"/>
                  <a:pt x="4185" y="1583"/>
                </a:cubicBezTo>
                <a:cubicBezTo>
                  <a:pt x="4180" y="1573"/>
                  <a:pt x="4183" y="1557"/>
                  <a:pt x="4168" y="1555"/>
                </a:cubicBezTo>
                <a:cubicBezTo>
                  <a:pt x="4169" y="1547"/>
                  <a:pt x="4172" y="1540"/>
                  <a:pt x="4179" y="1540"/>
                </a:cubicBezTo>
                <a:cubicBezTo>
                  <a:pt x="4174" y="1532"/>
                  <a:pt x="4163" y="1539"/>
                  <a:pt x="4156" y="1532"/>
                </a:cubicBezTo>
                <a:cubicBezTo>
                  <a:pt x="4157" y="1521"/>
                  <a:pt x="4161" y="1511"/>
                  <a:pt x="4167" y="1502"/>
                </a:cubicBezTo>
                <a:cubicBezTo>
                  <a:pt x="4154" y="1505"/>
                  <a:pt x="4141" y="1506"/>
                  <a:pt x="4128" y="1505"/>
                </a:cubicBezTo>
                <a:cubicBezTo>
                  <a:pt x="4131" y="1508"/>
                  <a:pt x="4134" y="1512"/>
                  <a:pt x="4135" y="1517"/>
                </a:cubicBezTo>
                <a:lnTo>
                  <a:pt x="4131" y="1517"/>
                </a:lnTo>
                <a:lnTo>
                  <a:pt x="4131" y="1524"/>
                </a:lnTo>
                <a:lnTo>
                  <a:pt x="4136" y="1524"/>
                </a:lnTo>
                <a:lnTo>
                  <a:pt x="4136" y="1519"/>
                </a:lnTo>
                <a:cubicBezTo>
                  <a:pt x="4137" y="1520"/>
                  <a:pt x="4137" y="1521"/>
                  <a:pt x="4138" y="1521"/>
                </a:cubicBezTo>
                <a:cubicBezTo>
                  <a:pt x="4136" y="1530"/>
                  <a:pt x="4129" y="1533"/>
                  <a:pt x="4129" y="1543"/>
                </a:cubicBezTo>
                <a:cubicBezTo>
                  <a:pt x="4125" y="1544"/>
                  <a:pt x="4121" y="1542"/>
                  <a:pt x="4118" y="1540"/>
                </a:cubicBezTo>
                <a:cubicBezTo>
                  <a:pt x="4114" y="1548"/>
                  <a:pt x="4118" y="1554"/>
                  <a:pt x="4107" y="1557"/>
                </a:cubicBezTo>
                <a:cubicBezTo>
                  <a:pt x="4120" y="1569"/>
                  <a:pt x="4142" y="1550"/>
                  <a:pt x="4158" y="1550"/>
                </a:cubicBezTo>
                <a:cubicBezTo>
                  <a:pt x="4166" y="1574"/>
                  <a:pt x="4151" y="1594"/>
                  <a:pt x="4172" y="1603"/>
                </a:cubicBezTo>
                <a:cubicBezTo>
                  <a:pt x="4167" y="1607"/>
                  <a:pt x="4161" y="1610"/>
                  <a:pt x="4157" y="1617"/>
                </a:cubicBezTo>
                <a:cubicBezTo>
                  <a:pt x="4162" y="1626"/>
                  <a:pt x="4162" y="1629"/>
                  <a:pt x="4162" y="1642"/>
                </a:cubicBezTo>
                <a:cubicBezTo>
                  <a:pt x="4174" y="1641"/>
                  <a:pt x="4171" y="1630"/>
                  <a:pt x="4169" y="1622"/>
                </a:cubicBezTo>
                <a:cubicBezTo>
                  <a:pt x="4180" y="1591"/>
                  <a:pt x="4208" y="1621"/>
                  <a:pt x="4201" y="1647"/>
                </a:cubicBezTo>
                <a:cubicBezTo>
                  <a:pt x="4209" y="1628"/>
                  <a:pt x="4217" y="1596"/>
                  <a:pt x="4237" y="1600"/>
                </a:cubicBezTo>
                <a:cubicBezTo>
                  <a:pt x="4232" y="1625"/>
                  <a:pt x="4213" y="1653"/>
                  <a:pt x="4232" y="1668"/>
                </a:cubicBezTo>
                <a:cubicBezTo>
                  <a:pt x="4232" y="1669"/>
                  <a:pt x="4232" y="1669"/>
                  <a:pt x="4232" y="1670"/>
                </a:cubicBezTo>
                <a:cubicBezTo>
                  <a:pt x="4231" y="1677"/>
                  <a:pt x="4222" y="1677"/>
                  <a:pt x="4223" y="1686"/>
                </a:cubicBezTo>
                <a:cubicBezTo>
                  <a:pt x="4238" y="1715"/>
                  <a:pt x="4230" y="1750"/>
                  <a:pt x="4204" y="1770"/>
                </a:cubicBezTo>
                <a:cubicBezTo>
                  <a:pt x="4203" y="1782"/>
                  <a:pt x="4218" y="1774"/>
                  <a:pt x="4218" y="1782"/>
                </a:cubicBezTo>
                <a:cubicBezTo>
                  <a:pt x="4220" y="1808"/>
                  <a:pt x="4261" y="1875"/>
                  <a:pt x="4223" y="1895"/>
                </a:cubicBezTo>
                <a:cubicBezTo>
                  <a:pt x="4220" y="1913"/>
                  <a:pt x="4213" y="1931"/>
                  <a:pt x="4204" y="1947"/>
                </a:cubicBezTo>
                <a:cubicBezTo>
                  <a:pt x="4195" y="1942"/>
                  <a:pt x="4191" y="1931"/>
                  <a:pt x="4194" y="1920"/>
                </a:cubicBezTo>
                <a:cubicBezTo>
                  <a:pt x="4172" y="1913"/>
                  <a:pt x="4165" y="1889"/>
                  <a:pt x="4160" y="1862"/>
                </a:cubicBezTo>
                <a:cubicBezTo>
                  <a:pt x="4112" y="1825"/>
                  <a:pt x="4142" y="1752"/>
                  <a:pt x="4135" y="1695"/>
                </a:cubicBezTo>
                <a:lnTo>
                  <a:pt x="4151" y="1694"/>
                </a:lnTo>
                <a:cubicBezTo>
                  <a:pt x="4144" y="1676"/>
                  <a:pt x="4132" y="1662"/>
                  <a:pt x="4116" y="1651"/>
                </a:cubicBezTo>
                <a:cubicBezTo>
                  <a:pt x="4109" y="1726"/>
                  <a:pt x="4107" y="1801"/>
                  <a:pt x="4109" y="1877"/>
                </a:cubicBezTo>
                <a:cubicBezTo>
                  <a:pt x="4117" y="2053"/>
                  <a:pt x="4127" y="2269"/>
                  <a:pt x="4153" y="2443"/>
                </a:cubicBezTo>
                <a:cubicBezTo>
                  <a:pt x="4147" y="2445"/>
                  <a:pt x="4140" y="2445"/>
                  <a:pt x="4134" y="2443"/>
                </a:cubicBezTo>
                <a:cubicBezTo>
                  <a:pt x="4135" y="2449"/>
                  <a:pt x="4136" y="2454"/>
                  <a:pt x="4133" y="2457"/>
                </a:cubicBezTo>
                <a:cubicBezTo>
                  <a:pt x="4125" y="2457"/>
                  <a:pt x="4117" y="2462"/>
                  <a:pt x="4114" y="2470"/>
                </a:cubicBezTo>
                <a:cubicBezTo>
                  <a:pt x="4119" y="2475"/>
                  <a:pt x="4120" y="2487"/>
                  <a:pt x="4129" y="2487"/>
                </a:cubicBezTo>
                <a:cubicBezTo>
                  <a:pt x="4123" y="2493"/>
                  <a:pt x="4122" y="2502"/>
                  <a:pt x="4127" y="2510"/>
                </a:cubicBezTo>
                <a:cubicBezTo>
                  <a:pt x="4123" y="2514"/>
                  <a:pt x="4117" y="2517"/>
                  <a:pt x="4111" y="2516"/>
                </a:cubicBezTo>
                <a:cubicBezTo>
                  <a:pt x="4109" y="2508"/>
                  <a:pt x="4105" y="2501"/>
                  <a:pt x="4096" y="2501"/>
                </a:cubicBezTo>
                <a:cubicBezTo>
                  <a:pt x="4093" y="2514"/>
                  <a:pt x="4095" y="2528"/>
                  <a:pt x="4102" y="2539"/>
                </a:cubicBezTo>
                <a:cubicBezTo>
                  <a:pt x="4093" y="2557"/>
                  <a:pt x="4087" y="2577"/>
                  <a:pt x="4078" y="2595"/>
                </a:cubicBezTo>
                <a:cubicBezTo>
                  <a:pt x="4066" y="2589"/>
                  <a:pt x="4062" y="2600"/>
                  <a:pt x="4054" y="2604"/>
                </a:cubicBezTo>
                <a:cubicBezTo>
                  <a:pt x="4053" y="2621"/>
                  <a:pt x="4050" y="2626"/>
                  <a:pt x="4050" y="2644"/>
                </a:cubicBezTo>
                <a:cubicBezTo>
                  <a:pt x="4058" y="2646"/>
                  <a:pt x="4065" y="2640"/>
                  <a:pt x="4067" y="2652"/>
                </a:cubicBezTo>
                <a:cubicBezTo>
                  <a:pt x="4069" y="2657"/>
                  <a:pt x="4056" y="2651"/>
                  <a:pt x="4058" y="2657"/>
                </a:cubicBezTo>
                <a:cubicBezTo>
                  <a:pt x="4075" y="2656"/>
                  <a:pt x="4085" y="2654"/>
                  <a:pt x="4092" y="2668"/>
                </a:cubicBezTo>
                <a:cubicBezTo>
                  <a:pt x="4086" y="2673"/>
                  <a:pt x="4084" y="2680"/>
                  <a:pt x="4085" y="2688"/>
                </a:cubicBezTo>
                <a:cubicBezTo>
                  <a:pt x="4091" y="2693"/>
                  <a:pt x="4104" y="2690"/>
                  <a:pt x="4106" y="2700"/>
                </a:cubicBezTo>
                <a:cubicBezTo>
                  <a:pt x="4084" y="2709"/>
                  <a:pt x="4074" y="2689"/>
                  <a:pt x="4057" y="2689"/>
                </a:cubicBezTo>
                <a:cubicBezTo>
                  <a:pt x="4053" y="2694"/>
                  <a:pt x="4057" y="2706"/>
                  <a:pt x="4057" y="2715"/>
                </a:cubicBezTo>
                <a:cubicBezTo>
                  <a:pt x="4047" y="2721"/>
                  <a:pt x="4032" y="2723"/>
                  <a:pt x="4026" y="2732"/>
                </a:cubicBezTo>
                <a:cubicBezTo>
                  <a:pt x="4051" y="2733"/>
                  <a:pt x="4058" y="2748"/>
                  <a:pt x="4080" y="2742"/>
                </a:cubicBezTo>
                <a:cubicBezTo>
                  <a:pt x="4075" y="2748"/>
                  <a:pt x="4088" y="2753"/>
                  <a:pt x="4089" y="2759"/>
                </a:cubicBezTo>
                <a:cubicBezTo>
                  <a:pt x="4112" y="2761"/>
                  <a:pt x="4135" y="2765"/>
                  <a:pt x="4136" y="2737"/>
                </a:cubicBezTo>
                <a:cubicBezTo>
                  <a:pt x="4147" y="2741"/>
                  <a:pt x="4147" y="2756"/>
                  <a:pt x="4156" y="2761"/>
                </a:cubicBezTo>
                <a:cubicBezTo>
                  <a:pt x="4170" y="2764"/>
                  <a:pt x="4184" y="2755"/>
                  <a:pt x="4191" y="2764"/>
                </a:cubicBezTo>
                <a:cubicBezTo>
                  <a:pt x="4192" y="2781"/>
                  <a:pt x="4192" y="2790"/>
                  <a:pt x="4193" y="2805"/>
                </a:cubicBezTo>
                <a:cubicBezTo>
                  <a:pt x="4186" y="2807"/>
                  <a:pt x="4183" y="2804"/>
                  <a:pt x="4179" y="2803"/>
                </a:cubicBezTo>
                <a:cubicBezTo>
                  <a:pt x="4175" y="2802"/>
                  <a:pt x="4178" y="2793"/>
                  <a:pt x="4173" y="2793"/>
                </a:cubicBezTo>
                <a:cubicBezTo>
                  <a:pt x="4170" y="2794"/>
                  <a:pt x="4167" y="2793"/>
                  <a:pt x="4164" y="2791"/>
                </a:cubicBezTo>
                <a:cubicBezTo>
                  <a:pt x="4169" y="2803"/>
                  <a:pt x="4155" y="2799"/>
                  <a:pt x="4156" y="2808"/>
                </a:cubicBezTo>
                <a:cubicBezTo>
                  <a:pt x="4169" y="2802"/>
                  <a:pt x="4164" y="2815"/>
                  <a:pt x="4169" y="2818"/>
                </a:cubicBezTo>
                <a:cubicBezTo>
                  <a:pt x="4184" y="2814"/>
                  <a:pt x="4200" y="2820"/>
                  <a:pt x="4209" y="2832"/>
                </a:cubicBezTo>
                <a:cubicBezTo>
                  <a:pt x="4198" y="2834"/>
                  <a:pt x="4207" y="2852"/>
                  <a:pt x="4200" y="2857"/>
                </a:cubicBezTo>
                <a:cubicBezTo>
                  <a:pt x="4215" y="2856"/>
                  <a:pt x="4206" y="2881"/>
                  <a:pt x="4205" y="2886"/>
                </a:cubicBezTo>
                <a:cubicBezTo>
                  <a:pt x="4214" y="2895"/>
                  <a:pt x="4230" y="2896"/>
                  <a:pt x="4239" y="2906"/>
                </a:cubicBezTo>
                <a:cubicBezTo>
                  <a:pt x="4242" y="2898"/>
                  <a:pt x="4258" y="2899"/>
                  <a:pt x="4258" y="2908"/>
                </a:cubicBezTo>
                <a:cubicBezTo>
                  <a:pt x="4248" y="2927"/>
                  <a:pt x="4229" y="2911"/>
                  <a:pt x="4216" y="2905"/>
                </a:cubicBezTo>
                <a:cubicBezTo>
                  <a:pt x="4207" y="2909"/>
                  <a:pt x="4205" y="2918"/>
                  <a:pt x="4195" y="2921"/>
                </a:cubicBezTo>
                <a:cubicBezTo>
                  <a:pt x="4184" y="2911"/>
                  <a:pt x="4170" y="2906"/>
                  <a:pt x="4156" y="2906"/>
                </a:cubicBezTo>
                <a:lnTo>
                  <a:pt x="4156" y="2915"/>
                </a:lnTo>
                <a:lnTo>
                  <a:pt x="4165" y="2915"/>
                </a:lnTo>
                <a:cubicBezTo>
                  <a:pt x="4171" y="2933"/>
                  <a:pt x="4156" y="2935"/>
                  <a:pt x="4160" y="2951"/>
                </a:cubicBezTo>
                <a:cubicBezTo>
                  <a:pt x="4173" y="2946"/>
                  <a:pt x="4174" y="2967"/>
                  <a:pt x="4181" y="2954"/>
                </a:cubicBezTo>
                <a:cubicBezTo>
                  <a:pt x="4181" y="2958"/>
                  <a:pt x="4174" y="2965"/>
                  <a:pt x="4181" y="2965"/>
                </a:cubicBezTo>
                <a:cubicBezTo>
                  <a:pt x="4187" y="2962"/>
                  <a:pt x="4189" y="2956"/>
                  <a:pt x="4196" y="2955"/>
                </a:cubicBezTo>
                <a:cubicBezTo>
                  <a:pt x="4204" y="2967"/>
                  <a:pt x="4220" y="2980"/>
                  <a:pt x="4207" y="2996"/>
                </a:cubicBezTo>
                <a:cubicBezTo>
                  <a:pt x="4198" y="2999"/>
                  <a:pt x="4187" y="2997"/>
                  <a:pt x="4181" y="2990"/>
                </a:cubicBezTo>
                <a:cubicBezTo>
                  <a:pt x="4186" y="3014"/>
                  <a:pt x="4170" y="3018"/>
                  <a:pt x="4181" y="3039"/>
                </a:cubicBezTo>
                <a:cubicBezTo>
                  <a:pt x="4167" y="3044"/>
                  <a:pt x="4171" y="3046"/>
                  <a:pt x="4161" y="3049"/>
                </a:cubicBezTo>
                <a:cubicBezTo>
                  <a:pt x="4160" y="3056"/>
                  <a:pt x="4167" y="3054"/>
                  <a:pt x="4167" y="3058"/>
                </a:cubicBezTo>
                <a:cubicBezTo>
                  <a:pt x="4162" y="3057"/>
                  <a:pt x="4157" y="3061"/>
                  <a:pt x="4156" y="3066"/>
                </a:cubicBezTo>
                <a:cubicBezTo>
                  <a:pt x="4165" y="3071"/>
                  <a:pt x="4154" y="3074"/>
                  <a:pt x="4162" y="3083"/>
                </a:cubicBezTo>
                <a:cubicBezTo>
                  <a:pt x="4156" y="3087"/>
                  <a:pt x="4155" y="3072"/>
                  <a:pt x="4153" y="3079"/>
                </a:cubicBezTo>
                <a:cubicBezTo>
                  <a:pt x="4155" y="3089"/>
                  <a:pt x="4154" y="3099"/>
                  <a:pt x="4148" y="3107"/>
                </a:cubicBezTo>
                <a:cubicBezTo>
                  <a:pt x="4151" y="3107"/>
                  <a:pt x="4154" y="3108"/>
                  <a:pt x="4156" y="3110"/>
                </a:cubicBezTo>
                <a:cubicBezTo>
                  <a:pt x="4161" y="3114"/>
                  <a:pt x="4161" y="3121"/>
                  <a:pt x="4157" y="3126"/>
                </a:cubicBezTo>
                <a:cubicBezTo>
                  <a:pt x="4154" y="3121"/>
                  <a:pt x="4153" y="3113"/>
                  <a:pt x="4146" y="3113"/>
                </a:cubicBezTo>
                <a:cubicBezTo>
                  <a:pt x="4144" y="3125"/>
                  <a:pt x="4142" y="3137"/>
                  <a:pt x="4141" y="3149"/>
                </a:cubicBezTo>
                <a:cubicBezTo>
                  <a:pt x="4144" y="3148"/>
                  <a:pt x="4143" y="3144"/>
                  <a:pt x="4145" y="3144"/>
                </a:cubicBezTo>
                <a:cubicBezTo>
                  <a:pt x="4145" y="3150"/>
                  <a:pt x="4151" y="3150"/>
                  <a:pt x="4151" y="3157"/>
                </a:cubicBezTo>
                <a:cubicBezTo>
                  <a:pt x="4140" y="3155"/>
                  <a:pt x="4131" y="3172"/>
                  <a:pt x="4140" y="3185"/>
                </a:cubicBezTo>
                <a:cubicBezTo>
                  <a:pt x="4139" y="3177"/>
                  <a:pt x="4145" y="3175"/>
                  <a:pt x="4148" y="3170"/>
                </a:cubicBezTo>
                <a:cubicBezTo>
                  <a:pt x="4153" y="3190"/>
                  <a:pt x="4135" y="3197"/>
                  <a:pt x="4141" y="3220"/>
                </a:cubicBezTo>
                <a:cubicBezTo>
                  <a:pt x="4131" y="3222"/>
                  <a:pt x="4127" y="3218"/>
                  <a:pt x="4120" y="3218"/>
                </a:cubicBezTo>
                <a:cubicBezTo>
                  <a:pt x="4120" y="3220"/>
                  <a:pt x="4118" y="3220"/>
                  <a:pt x="4118" y="3222"/>
                </a:cubicBezTo>
                <a:cubicBezTo>
                  <a:pt x="4117" y="3232"/>
                  <a:pt x="4128" y="3228"/>
                  <a:pt x="4133" y="3232"/>
                </a:cubicBezTo>
                <a:cubicBezTo>
                  <a:pt x="4127" y="3241"/>
                  <a:pt x="4144" y="3247"/>
                  <a:pt x="4144" y="3255"/>
                </a:cubicBezTo>
                <a:cubicBezTo>
                  <a:pt x="4145" y="3264"/>
                  <a:pt x="4135" y="3265"/>
                  <a:pt x="4137" y="3274"/>
                </a:cubicBezTo>
                <a:cubicBezTo>
                  <a:pt x="4129" y="3276"/>
                  <a:pt x="4133" y="3265"/>
                  <a:pt x="4125" y="3268"/>
                </a:cubicBezTo>
                <a:cubicBezTo>
                  <a:pt x="4124" y="3276"/>
                  <a:pt x="4110" y="3283"/>
                  <a:pt x="4118" y="3271"/>
                </a:cubicBezTo>
                <a:cubicBezTo>
                  <a:pt x="4112" y="3272"/>
                  <a:pt x="4110" y="3276"/>
                  <a:pt x="4107" y="3279"/>
                </a:cubicBezTo>
                <a:cubicBezTo>
                  <a:pt x="4111" y="3279"/>
                  <a:pt x="4113" y="3282"/>
                  <a:pt x="4113" y="3287"/>
                </a:cubicBezTo>
                <a:cubicBezTo>
                  <a:pt x="4108" y="3290"/>
                  <a:pt x="4103" y="3292"/>
                  <a:pt x="4102" y="3297"/>
                </a:cubicBezTo>
                <a:cubicBezTo>
                  <a:pt x="4112" y="3309"/>
                  <a:pt x="4110" y="3335"/>
                  <a:pt x="4129" y="3342"/>
                </a:cubicBezTo>
                <a:cubicBezTo>
                  <a:pt x="4126" y="3347"/>
                  <a:pt x="4119" y="3350"/>
                  <a:pt x="4117" y="3356"/>
                </a:cubicBezTo>
                <a:cubicBezTo>
                  <a:pt x="4119" y="3362"/>
                  <a:pt x="4127" y="3361"/>
                  <a:pt x="4127" y="3369"/>
                </a:cubicBezTo>
                <a:cubicBezTo>
                  <a:pt x="4119" y="3370"/>
                  <a:pt x="4117" y="3375"/>
                  <a:pt x="4119" y="3383"/>
                </a:cubicBezTo>
                <a:cubicBezTo>
                  <a:pt x="4109" y="3382"/>
                  <a:pt x="4104" y="3392"/>
                  <a:pt x="4109" y="3397"/>
                </a:cubicBezTo>
                <a:cubicBezTo>
                  <a:pt x="4116" y="3385"/>
                  <a:pt x="4128" y="3403"/>
                  <a:pt x="4135" y="3399"/>
                </a:cubicBezTo>
                <a:cubicBezTo>
                  <a:pt x="4139" y="3411"/>
                  <a:pt x="4125" y="3416"/>
                  <a:pt x="4139" y="3419"/>
                </a:cubicBezTo>
                <a:cubicBezTo>
                  <a:pt x="4134" y="3421"/>
                  <a:pt x="4138" y="3431"/>
                  <a:pt x="4133" y="3431"/>
                </a:cubicBezTo>
                <a:lnTo>
                  <a:pt x="4132" y="3418"/>
                </a:lnTo>
                <a:cubicBezTo>
                  <a:pt x="4122" y="3422"/>
                  <a:pt x="4125" y="3411"/>
                  <a:pt x="4117" y="3412"/>
                </a:cubicBezTo>
                <a:cubicBezTo>
                  <a:pt x="4116" y="3419"/>
                  <a:pt x="4110" y="3432"/>
                  <a:pt x="4117" y="3439"/>
                </a:cubicBezTo>
                <a:cubicBezTo>
                  <a:pt x="4120" y="3435"/>
                  <a:pt x="4129" y="3435"/>
                  <a:pt x="4135" y="3435"/>
                </a:cubicBezTo>
                <a:cubicBezTo>
                  <a:pt x="4136" y="3436"/>
                  <a:pt x="4136" y="3436"/>
                  <a:pt x="4137" y="3437"/>
                </a:cubicBezTo>
                <a:cubicBezTo>
                  <a:pt x="4143" y="3445"/>
                  <a:pt x="4142" y="3458"/>
                  <a:pt x="4134" y="3464"/>
                </a:cubicBezTo>
                <a:cubicBezTo>
                  <a:pt x="4131" y="3457"/>
                  <a:pt x="4124" y="3453"/>
                  <a:pt x="4116" y="3453"/>
                </a:cubicBezTo>
                <a:cubicBezTo>
                  <a:pt x="4117" y="3456"/>
                  <a:pt x="4112" y="3455"/>
                  <a:pt x="4112" y="3457"/>
                </a:cubicBezTo>
                <a:cubicBezTo>
                  <a:pt x="4121" y="3466"/>
                  <a:pt x="4123" y="3480"/>
                  <a:pt x="4115" y="3491"/>
                </a:cubicBezTo>
                <a:lnTo>
                  <a:pt x="4129" y="3489"/>
                </a:lnTo>
                <a:cubicBezTo>
                  <a:pt x="4129" y="3488"/>
                  <a:pt x="4129" y="3487"/>
                  <a:pt x="4129" y="3486"/>
                </a:cubicBezTo>
                <a:cubicBezTo>
                  <a:pt x="4129" y="3482"/>
                  <a:pt x="4133" y="3478"/>
                  <a:pt x="4137" y="3478"/>
                </a:cubicBezTo>
                <a:cubicBezTo>
                  <a:pt x="4145" y="3491"/>
                  <a:pt x="4135" y="3497"/>
                  <a:pt x="4145" y="3506"/>
                </a:cubicBezTo>
                <a:cubicBezTo>
                  <a:pt x="4127" y="3517"/>
                  <a:pt x="4135" y="3530"/>
                  <a:pt x="4146" y="3542"/>
                </a:cubicBezTo>
                <a:cubicBezTo>
                  <a:pt x="4142" y="3543"/>
                  <a:pt x="4137" y="3542"/>
                  <a:pt x="4137" y="3545"/>
                </a:cubicBezTo>
                <a:cubicBezTo>
                  <a:pt x="4140" y="3550"/>
                  <a:pt x="4148" y="3551"/>
                  <a:pt x="4149" y="3559"/>
                </a:cubicBezTo>
                <a:cubicBezTo>
                  <a:pt x="4145" y="3561"/>
                  <a:pt x="4140" y="3561"/>
                  <a:pt x="4136" y="3559"/>
                </a:cubicBezTo>
                <a:lnTo>
                  <a:pt x="4136" y="3558"/>
                </a:lnTo>
                <a:cubicBezTo>
                  <a:pt x="4134" y="3558"/>
                  <a:pt x="4132" y="3558"/>
                  <a:pt x="4131" y="3558"/>
                </a:cubicBezTo>
                <a:cubicBezTo>
                  <a:pt x="4128" y="3556"/>
                  <a:pt x="4124" y="3554"/>
                  <a:pt x="4121" y="3554"/>
                </a:cubicBezTo>
                <a:cubicBezTo>
                  <a:pt x="4121" y="3543"/>
                  <a:pt x="4115" y="3538"/>
                  <a:pt x="4123" y="3527"/>
                </a:cubicBezTo>
                <a:cubicBezTo>
                  <a:pt x="4111" y="3528"/>
                  <a:pt x="4108" y="3537"/>
                  <a:pt x="4103" y="3533"/>
                </a:cubicBezTo>
                <a:cubicBezTo>
                  <a:pt x="4103" y="3541"/>
                  <a:pt x="4111" y="3540"/>
                  <a:pt x="4113" y="3546"/>
                </a:cubicBezTo>
                <a:cubicBezTo>
                  <a:pt x="4110" y="3547"/>
                  <a:pt x="4102" y="3544"/>
                  <a:pt x="4102" y="3549"/>
                </a:cubicBezTo>
                <a:cubicBezTo>
                  <a:pt x="4108" y="3553"/>
                  <a:pt x="4102" y="3565"/>
                  <a:pt x="4118" y="3559"/>
                </a:cubicBezTo>
                <a:cubicBezTo>
                  <a:pt x="4118" y="3559"/>
                  <a:pt x="4118" y="3560"/>
                  <a:pt x="4118" y="3561"/>
                </a:cubicBezTo>
                <a:lnTo>
                  <a:pt x="4120" y="3561"/>
                </a:lnTo>
                <a:cubicBezTo>
                  <a:pt x="4121" y="3570"/>
                  <a:pt x="4113" y="3572"/>
                  <a:pt x="4110" y="3579"/>
                </a:cubicBezTo>
                <a:cubicBezTo>
                  <a:pt x="4100" y="3580"/>
                  <a:pt x="4089" y="3575"/>
                  <a:pt x="4083" y="3567"/>
                </a:cubicBezTo>
                <a:cubicBezTo>
                  <a:pt x="4074" y="3571"/>
                  <a:pt x="4080" y="3579"/>
                  <a:pt x="4069" y="3584"/>
                </a:cubicBezTo>
                <a:cubicBezTo>
                  <a:pt x="4062" y="3587"/>
                  <a:pt x="4053" y="3580"/>
                  <a:pt x="4044" y="3586"/>
                </a:cubicBezTo>
                <a:cubicBezTo>
                  <a:pt x="4034" y="3592"/>
                  <a:pt x="4029" y="3616"/>
                  <a:pt x="4022" y="3623"/>
                </a:cubicBezTo>
                <a:cubicBezTo>
                  <a:pt x="4014" y="3621"/>
                  <a:pt x="4007" y="3616"/>
                  <a:pt x="4002" y="3609"/>
                </a:cubicBezTo>
                <a:cubicBezTo>
                  <a:pt x="4001" y="3614"/>
                  <a:pt x="4004" y="3615"/>
                  <a:pt x="4004" y="3618"/>
                </a:cubicBezTo>
                <a:cubicBezTo>
                  <a:pt x="3996" y="3622"/>
                  <a:pt x="3986" y="3622"/>
                  <a:pt x="3986" y="3614"/>
                </a:cubicBezTo>
                <a:cubicBezTo>
                  <a:pt x="3984" y="3619"/>
                  <a:pt x="3978" y="3620"/>
                  <a:pt x="3974" y="3622"/>
                </a:cubicBezTo>
                <a:cubicBezTo>
                  <a:pt x="3973" y="3619"/>
                  <a:pt x="3967" y="3620"/>
                  <a:pt x="3969" y="3613"/>
                </a:cubicBezTo>
                <a:cubicBezTo>
                  <a:pt x="3956" y="3614"/>
                  <a:pt x="3943" y="3611"/>
                  <a:pt x="3931" y="3606"/>
                </a:cubicBezTo>
                <a:cubicBezTo>
                  <a:pt x="3920" y="3612"/>
                  <a:pt x="3896" y="3608"/>
                  <a:pt x="3882" y="3622"/>
                </a:cubicBezTo>
                <a:cubicBezTo>
                  <a:pt x="3884" y="3614"/>
                  <a:pt x="3877" y="3615"/>
                  <a:pt x="3877" y="3609"/>
                </a:cubicBezTo>
                <a:cubicBezTo>
                  <a:pt x="3878" y="3603"/>
                  <a:pt x="3887" y="3606"/>
                  <a:pt x="3887" y="3600"/>
                </a:cubicBezTo>
                <a:cubicBezTo>
                  <a:pt x="3876" y="3596"/>
                  <a:pt x="3885" y="3594"/>
                  <a:pt x="3885" y="3585"/>
                </a:cubicBezTo>
                <a:cubicBezTo>
                  <a:pt x="3872" y="3585"/>
                  <a:pt x="3879" y="3565"/>
                  <a:pt x="3872" y="3560"/>
                </a:cubicBezTo>
                <a:cubicBezTo>
                  <a:pt x="3862" y="3565"/>
                  <a:pt x="3854" y="3554"/>
                  <a:pt x="3847" y="3557"/>
                </a:cubicBezTo>
                <a:cubicBezTo>
                  <a:pt x="3839" y="3559"/>
                  <a:pt x="3847" y="3563"/>
                  <a:pt x="3842" y="3566"/>
                </a:cubicBezTo>
                <a:cubicBezTo>
                  <a:pt x="3836" y="3554"/>
                  <a:pt x="3827" y="3564"/>
                  <a:pt x="3818" y="3561"/>
                </a:cubicBezTo>
                <a:cubicBezTo>
                  <a:pt x="3816" y="3569"/>
                  <a:pt x="3822" y="3569"/>
                  <a:pt x="3820" y="3576"/>
                </a:cubicBezTo>
                <a:cubicBezTo>
                  <a:pt x="3812" y="3583"/>
                  <a:pt x="3807" y="3578"/>
                  <a:pt x="3804" y="3569"/>
                </a:cubicBezTo>
                <a:cubicBezTo>
                  <a:pt x="3805" y="3579"/>
                  <a:pt x="3803" y="3574"/>
                  <a:pt x="3797" y="3574"/>
                </a:cubicBezTo>
                <a:cubicBezTo>
                  <a:pt x="3800" y="3567"/>
                  <a:pt x="3801" y="3561"/>
                  <a:pt x="3802" y="3554"/>
                </a:cubicBezTo>
                <a:cubicBezTo>
                  <a:pt x="3800" y="3551"/>
                  <a:pt x="3793" y="3551"/>
                  <a:pt x="3786" y="3551"/>
                </a:cubicBezTo>
                <a:cubicBezTo>
                  <a:pt x="3779" y="3565"/>
                  <a:pt x="3759" y="3557"/>
                  <a:pt x="3747" y="3553"/>
                </a:cubicBezTo>
                <a:cubicBezTo>
                  <a:pt x="3747" y="3559"/>
                  <a:pt x="3748" y="3565"/>
                  <a:pt x="3740" y="3566"/>
                </a:cubicBezTo>
                <a:cubicBezTo>
                  <a:pt x="3732" y="3567"/>
                  <a:pt x="3735" y="3559"/>
                  <a:pt x="3727" y="3559"/>
                </a:cubicBezTo>
                <a:cubicBezTo>
                  <a:pt x="3702" y="3562"/>
                  <a:pt x="3674" y="3550"/>
                  <a:pt x="3653" y="3568"/>
                </a:cubicBezTo>
                <a:cubicBezTo>
                  <a:pt x="3642" y="3559"/>
                  <a:pt x="3638" y="3567"/>
                  <a:pt x="3625" y="3559"/>
                </a:cubicBezTo>
                <a:cubicBezTo>
                  <a:pt x="3621" y="3566"/>
                  <a:pt x="3628" y="3575"/>
                  <a:pt x="3616" y="3576"/>
                </a:cubicBezTo>
                <a:cubicBezTo>
                  <a:pt x="3616" y="3572"/>
                  <a:pt x="3622" y="3574"/>
                  <a:pt x="3620" y="3568"/>
                </a:cubicBezTo>
                <a:cubicBezTo>
                  <a:pt x="3609" y="3570"/>
                  <a:pt x="3611" y="3558"/>
                  <a:pt x="3602" y="3558"/>
                </a:cubicBezTo>
                <a:cubicBezTo>
                  <a:pt x="3601" y="3563"/>
                  <a:pt x="3596" y="3566"/>
                  <a:pt x="3593" y="3569"/>
                </a:cubicBezTo>
                <a:cubicBezTo>
                  <a:pt x="3583" y="3560"/>
                  <a:pt x="3570" y="3577"/>
                  <a:pt x="3556" y="3569"/>
                </a:cubicBezTo>
                <a:cubicBezTo>
                  <a:pt x="3555" y="3573"/>
                  <a:pt x="3556" y="3579"/>
                  <a:pt x="3549" y="3578"/>
                </a:cubicBezTo>
                <a:cubicBezTo>
                  <a:pt x="3542" y="3577"/>
                  <a:pt x="3545" y="3568"/>
                  <a:pt x="3538" y="3566"/>
                </a:cubicBezTo>
                <a:cubicBezTo>
                  <a:pt x="3531" y="3565"/>
                  <a:pt x="3531" y="3573"/>
                  <a:pt x="3526" y="3573"/>
                </a:cubicBezTo>
                <a:cubicBezTo>
                  <a:pt x="3525" y="3568"/>
                  <a:pt x="3524" y="3564"/>
                  <a:pt x="3522" y="3559"/>
                </a:cubicBezTo>
                <a:cubicBezTo>
                  <a:pt x="3515" y="3562"/>
                  <a:pt x="3498" y="3557"/>
                  <a:pt x="3508" y="3566"/>
                </a:cubicBezTo>
                <a:cubicBezTo>
                  <a:pt x="3501" y="3565"/>
                  <a:pt x="3493" y="3567"/>
                  <a:pt x="3489" y="3563"/>
                </a:cubicBezTo>
                <a:cubicBezTo>
                  <a:pt x="3488" y="3577"/>
                  <a:pt x="3467" y="3572"/>
                  <a:pt x="3462" y="3565"/>
                </a:cubicBezTo>
                <a:cubicBezTo>
                  <a:pt x="3462" y="3580"/>
                  <a:pt x="3425" y="3574"/>
                  <a:pt x="3436" y="3582"/>
                </a:cubicBezTo>
                <a:cubicBezTo>
                  <a:pt x="3414" y="3591"/>
                  <a:pt x="3390" y="3608"/>
                  <a:pt x="3357" y="3600"/>
                </a:cubicBezTo>
                <a:cubicBezTo>
                  <a:pt x="3358" y="3606"/>
                  <a:pt x="3353" y="3605"/>
                  <a:pt x="3355" y="3611"/>
                </a:cubicBezTo>
                <a:cubicBezTo>
                  <a:pt x="3363" y="3610"/>
                  <a:pt x="3372" y="3609"/>
                  <a:pt x="3380" y="3610"/>
                </a:cubicBezTo>
                <a:cubicBezTo>
                  <a:pt x="3383" y="3614"/>
                  <a:pt x="3390" y="3625"/>
                  <a:pt x="3380" y="3627"/>
                </a:cubicBezTo>
                <a:cubicBezTo>
                  <a:pt x="3363" y="3612"/>
                  <a:pt x="3346" y="3630"/>
                  <a:pt x="3325" y="3620"/>
                </a:cubicBezTo>
                <a:cubicBezTo>
                  <a:pt x="3317" y="3624"/>
                  <a:pt x="3312" y="3633"/>
                  <a:pt x="3313" y="3643"/>
                </a:cubicBezTo>
                <a:cubicBezTo>
                  <a:pt x="3325" y="3648"/>
                  <a:pt x="3335" y="3653"/>
                  <a:pt x="3337" y="3666"/>
                </a:cubicBezTo>
                <a:cubicBezTo>
                  <a:pt x="3310" y="3681"/>
                  <a:pt x="3265" y="3670"/>
                  <a:pt x="3242" y="3684"/>
                </a:cubicBezTo>
                <a:cubicBezTo>
                  <a:pt x="3248" y="3691"/>
                  <a:pt x="3249" y="3680"/>
                  <a:pt x="3258" y="3682"/>
                </a:cubicBezTo>
                <a:cubicBezTo>
                  <a:pt x="3258" y="3685"/>
                  <a:pt x="3259" y="3687"/>
                  <a:pt x="3260" y="3689"/>
                </a:cubicBezTo>
                <a:cubicBezTo>
                  <a:pt x="3260" y="3696"/>
                  <a:pt x="3251" y="3693"/>
                  <a:pt x="3251" y="3700"/>
                </a:cubicBezTo>
                <a:cubicBezTo>
                  <a:pt x="3257" y="3703"/>
                  <a:pt x="3259" y="3710"/>
                  <a:pt x="3257" y="3716"/>
                </a:cubicBezTo>
                <a:cubicBezTo>
                  <a:pt x="3255" y="3716"/>
                  <a:pt x="3255" y="3718"/>
                  <a:pt x="3253" y="3718"/>
                </a:cubicBezTo>
                <a:lnTo>
                  <a:pt x="3248" y="3718"/>
                </a:lnTo>
                <a:cubicBezTo>
                  <a:pt x="3233" y="3712"/>
                  <a:pt x="3216" y="3710"/>
                  <a:pt x="3200" y="3710"/>
                </a:cubicBezTo>
                <a:cubicBezTo>
                  <a:pt x="3197" y="3717"/>
                  <a:pt x="3194" y="3724"/>
                  <a:pt x="3192" y="3731"/>
                </a:cubicBezTo>
                <a:cubicBezTo>
                  <a:pt x="3191" y="3728"/>
                  <a:pt x="3189" y="3726"/>
                  <a:pt x="3188" y="3724"/>
                </a:cubicBezTo>
                <a:cubicBezTo>
                  <a:pt x="3182" y="3723"/>
                  <a:pt x="3182" y="3719"/>
                  <a:pt x="3178" y="3718"/>
                </a:cubicBezTo>
                <a:cubicBezTo>
                  <a:pt x="3174" y="3711"/>
                  <a:pt x="3172" y="3704"/>
                  <a:pt x="3172" y="3696"/>
                </a:cubicBezTo>
                <a:cubicBezTo>
                  <a:pt x="3164" y="3702"/>
                  <a:pt x="3156" y="3694"/>
                  <a:pt x="3146" y="3689"/>
                </a:cubicBezTo>
                <a:cubicBezTo>
                  <a:pt x="3145" y="3694"/>
                  <a:pt x="3123" y="3694"/>
                  <a:pt x="3125" y="3685"/>
                </a:cubicBezTo>
                <a:cubicBezTo>
                  <a:pt x="3120" y="3683"/>
                  <a:pt x="3124" y="3695"/>
                  <a:pt x="3115" y="3690"/>
                </a:cubicBezTo>
                <a:cubicBezTo>
                  <a:pt x="3106" y="3685"/>
                  <a:pt x="3105" y="3674"/>
                  <a:pt x="3092" y="3677"/>
                </a:cubicBezTo>
                <a:cubicBezTo>
                  <a:pt x="3087" y="3675"/>
                  <a:pt x="3092" y="3667"/>
                  <a:pt x="3092" y="3663"/>
                </a:cubicBezTo>
                <a:cubicBezTo>
                  <a:pt x="3086" y="3663"/>
                  <a:pt x="3079" y="3659"/>
                  <a:pt x="3078" y="3663"/>
                </a:cubicBezTo>
                <a:cubicBezTo>
                  <a:pt x="3077" y="3667"/>
                  <a:pt x="3086" y="3666"/>
                  <a:pt x="3089" y="3667"/>
                </a:cubicBezTo>
                <a:cubicBezTo>
                  <a:pt x="3081" y="3679"/>
                  <a:pt x="3072" y="3673"/>
                  <a:pt x="3062" y="3672"/>
                </a:cubicBezTo>
                <a:cubicBezTo>
                  <a:pt x="3058" y="3674"/>
                  <a:pt x="3057" y="3679"/>
                  <a:pt x="3053" y="3681"/>
                </a:cubicBezTo>
                <a:cubicBezTo>
                  <a:pt x="3044" y="3673"/>
                  <a:pt x="3032" y="3682"/>
                  <a:pt x="3024" y="3685"/>
                </a:cubicBezTo>
                <a:cubicBezTo>
                  <a:pt x="3026" y="3681"/>
                  <a:pt x="3023" y="3680"/>
                  <a:pt x="3024" y="3676"/>
                </a:cubicBezTo>
                <a:cubicBezTo>
                  <a:pt x="3016" y="3678"/>
                  <a:pt x="3009" y="3683"/>
                  <a:pt x="3001" y="3685"/>
                </a:cubicBezTo>
                <a:cubicBezTo>
                  <a:pt x="3008" y="3681"/>
                  <a:pt x="3000" y="3682"/>
                  <a:pt x="3001" y="3674"/>
                </a:cubicBezTo>
                <a:cubicBezTo>
                  <a:pt x="3002" y="3665"/>
                  <a:pt x="3013" y="3670"/>
                  <a:pt x="3015" y="3663"/>
                </a:cubicBezTo>
                <a:cubicBezTo>
                  <a:pt x="3008" y="3650"/>
                  <a:pt x="2999" y="3675"/>
                  <a:pt x="2997" y="3662"/>
                </a:cubicBezTo>
                <a:cubicBezTo>
                  <a:pt x="2992" y="3675"/>
                  <a:pt x="2970" y="3674"/>
                  <a:pt x="2959" y="3686"/>
                </a:cubicBezTo>
                <a:cubicBezTo>
                  <a:pt x="2950" y="3685"/>
                  <a:pt x="2951" y="3676"/>
                  <a:pt x="2940" y="3676"/>
                </a:cubicBezTo>
                <a:cubicBezTo>
                  <a:pt x="2939" y="3669"/>
                  <a:pt x="2946" y="3673"/>
                  <a:pt x="2950" y="3673"/>
                </a:cubicBezTo>
                <a:cubicBezTo>
                  <a:pt x="2951" y="3660"/>
                  <a:pt x="2938" y="3670"/>
                  <a:pt x="2928" y="3665"/>
                </a:cubicBezTo>
                <a:cubicBezTo>
                  <a:pt x="2919" y="3665"/>
                  <a:pt x="2930" y="3673"/>
                  <a:pt x="2921" y="3675"/>
                </a:cubicBezTo>
                <a:cubicBezTo>
                  <a:pt x="2913" y="3677"/>
                  <a:pt x="2896" y="3679"/>
                  <a:pt x="2895" y="3668"/>
                </a:cubicBezTo>
                <a:cubicBezTo>
                  <a:pt x="2886" y="3672"/>
                  <a:pt x="2876" y="3672"/>
                  <a:pt x="2866" y="3669"/>
                </a:cubicBezTo>
                <a:cubicBezTo>
                  <a:pt x="2870" y="3658"/>
                  <a:pt x="2851" y="3663"/>
                  <a:pt x="2853" y="3653"/>
                </a:cubicBezTo>
                <a:cubicBezTo>
                  <a:pt x="2850" y="3653"/>
                  <a:pt x="2851" y="3659"/>
                  <a:pt x="2847" y="3659"/>
                </a:cubicBezTo>
                <a:cubicBezTo>
                  <a:pt x="2839" y="3658"/>
                  <a:pt x="2847" y="3654"/>
                  <a:pt x="2847" y="3650"/>
                </a:cubicBezTo>
                <a:cubicBezTo>
                  <a:pt x="2839" y="3658"/>
                  <a:pt x="2834" y="3669"/>
                  <a:pt x="2832" y="3681"/>
                </a:cubicBezTo>
                <a:cubicBezTo>
                  <a:pt x="2810" y="3670"/>
                  <a:pt x="2776" y="3685"/>
                  <a:pt x="2763" y="3661"/>
                </a:cubicBezTo>
                <a:cubicBezTo>
                  <a:pt x="2760" y="3666"/>
                  <a:pt x="2759" y="3673"/>
                  <a:pt x="2760" y="3679"/>
                </a:cubicBezTo>
                <a:cubicBezTo>
                  <a:pt x="2750" y="3669"/>
                  <a:pt x="2743" y="3675"/>
                  <a:pt x="2728" y="3673"/>
                </a:cubicBezTo>
                <a:cubicBezTo>
                  <a:pt x="2723" y="3680"/>
                  <a:pt x="2728" y="3678"/>
                  <a:pt x="2728" y="3686"/>
                </a:cubicBezTo>
                <a:cubicBezTo>
                  <a:pt x="2706" y="3679"/>
                  <a:pt x="2683" y="3676"/>
                  <a:pt x="2659" y="3678"/>
                </a:cubicBezTo>
                <a:cubicBezTo>
                  <a:pt x="2655" y="3693"/>
                  <a:pt x="2632" y="3683"/>
                  <a:pt x="2641" y="3701"/>
                </a:cubicBezTo>
                <a:cubicBezTo>
                  <a:pt x="2635" y="3700"/>
                  <a:pt x="2635" y="3696"/>
                  <a:pt x="2627" y="3696"/>
                </a:cubicBezTo>
                <a:cubicBezTo>
                  <a:pt x="2626" y="3688"/>
                  <a:pt x="2629" y="3688"/>
                  <a:pt x="2626" y="3680"/>
                </a:cubicBezTo>
                <a:cubicBezTo>
                  <a:pt x="2618" y="3682"/>
                  <a:pt x="2609" y="3683"/>
                  <a:pt x="2609" y="3695"/>
                </a:cubicBezTo>
                <a:cubicBezTo>
                  <a:pt x="2599" y="3691"/>
                  <a:pt x="2586" y="3696"/>
                  <a:pt x="2587" y="3689"/>
                </a:cubicBezTo>
                <a:cubicBezTo>
                  <a:pt x="2587" y="3682"/>
                  <a:pt x="2596" y="3686"/>
                  <a:pt x="2599" y="3685"/>
                </a:cubicBezTo>
                <a:cubicBezTo>
                  <a:pt x="2603" y="3683"/>
                  <a:pt x="2604" y="3678"/>
                  <a:pt x="2606" y="3674"/>
                </a:cubicBezTo>
                <a:cubicBezTo>
                  <a:pt x="2603" y="3679"/>
                  <a:pt x="2592" y="3676"/>
                  <a:pt x="2587" y="3674"/>
                </a:cubicBezTo>
                <a:cubicBezTo>
                  <a:pt x="2583" y="3673"/>
                  <a:pt x="2585" y="3682"/>
                  <a:pt x="2583" y="3685"/>
                </a:cubicBezTo>
                <a:cubicBezTo>
                  <a:pt x="2570" y="3680"/>
                  <a:pt x="2564" y="3677"/>
                  <a:pt x="2555" y="3685"/>
                </a:cubicBezTo>
                <a:cubicBezTo>
                  <a:pt x="2548" y="3682"/>
                  <a:pt x="2551" y="3671"/>
                  <a:pt x="2541" y="3671"/>
                </a:cubicBezTo>
                <a:cubicBezTo>
                  <a:pt x="2539" y="3672"/>
                  <a:pt x="2542" y="3684"/>
                  <a:pt x="2532" y="3681"/>
                </a:cubicBezTo>
                <a:cubicBezTo>
                  <a:pt x="2522" y="3678"/>
                  <a:pt x="2525" y="3666"/>
                  <a:pt x="2512" y="3666"/>
                </a:cubicBezTo>
                <a:cubicBezTo>
                  <a:pt x="2505" y="3675"/>
                  <a:pt x="2492" y="3680"/>
                  <a:pt x="2489" y="3686"/>
                </a:cubicBezTo>
                <a:cubicBezTo>
                  <a:pt x="2481" y="3686"/>
                  <a:pt x="2475" y="3683"/>
                  <a:pt x="2469" y="3678"/>
                </a:cubicBezTo>
                <a:cubicBezTo>
                  <a:pt x="2470" y="3671"/>
                  <a:pt x="2475" y="3670"/>
                  <a:pt x="2475" y="3661"/>
                </a:cubicBezTo>
                <a:cubicBezTo>
                  <a:pt x="2467" y="3660"/>
                  <a:pt x="2461" y="3675"/>
                  <a:pt x="2462" y="3677"/>
                </a:cubicBezTo>
                <a:cubicBezTo>
                  <a:pt x="2460" y="3679"/>
                  <a:pt x="2454" y="3679"/>
                  <a:pt x="2450" y="3679"/>
                </a:cubicBezTo>
                <a:cubicBezTo>
                  <a:pt x="2448" y="3685"/>
                  <a:pt x="2453" y="3684"/>
                  <a:pt x="2448" y="3688"/>
                </a:cubicBezTo>
                <a:cubicBezTo>
                  <a:pt x="2440" y="3688"/>
                  <a:pt x="2435" y="3686"/>
                  <a:pt x="2431" y="3696"/>
                </a:cubicBezTo>
                <a:cubicBezTo>
                  <a:pt x="2422" y="3694"/>
                  <a:pt x="2416" y="3686"/>
                  <a:pt x="2416" y="3677"/>
                </a:cubicBezTo>
                <a:cubicBezTo>
                  <a:pt x="2409" y="3682"/>
                  <a:pt x="2402" y="3690"/>
                  <a:pt x="2392" y="3682"/>
                </a:cubicBezTo>
                <a:cubicBezTo>
                  <a:pt x="2388" y="3684"/>
                  <a:pt x="2387" y="3689"/>
                  <a:pt x="2383" y="3692"/>
                </a:cubicBezTo>
                <a:cubicBezTo>
                  <a:pt x="2372" y="3685"/>
                  <a:pt x="2373" y="3694"/>
                  <a:pt x="2360" y="3689"/>
                </a:cubicBezTo>
                <a:cubicBezTo>
                  <a:pt x="2358" y="3696"/>
                  <a:pt x="2362" y="3695"/>
                  <a:pt x="2358" y="3698"/>
                </a:cubicBezTo>
                <a:cubicBezTo>
                  <a:pt x="2352" y="3695"/>
                  <a:pt x="2356" y="3695"/>
                  <a:pt x="2358" y="3689"/>
                </a:cubicBezTo>
                <a:cubicBezTo>
                  <a:pt x="2325" y="3685"/>
                  <a:pt x="2310" y="3682"/>
                  <a:pt x="2276" y="3676"/>
                </a:cubicBezTo>
                <a:cubicBezTo>
                  <a:pt x="2276" y="3670"/>
                  <a:pt x="2274" y="3665"/>
                  <a:pt x="2270" y="3661"/>
                </a:cubicBezTo>
                <a:cubicBezTo>
                  <a:pt x="2264" y="3665"/>
                  <a:pt x="2259" y="3671"/>
                  <a:pt x="2255" y="3677"/>
                </a:cubicBezTo>
                <a:cubicBezTo>
                  <a:pt x="2245" y="3669"/>
                  <a:pt x="2227" y="3674"/>
                  <a:pt x="2222" y="3666"/>
                </a:cubicBezTo>
                <a:cubicBezTo>
                  <a:pt x="2212" y="3673"/>
                  <a:pt x="2200" y="3677"/>
                  <a:pt x="2189" y="3680"/>
                </a:cubicBezTo>
                <a:cubicBezTo>
                  <a:pt x="2189" y="3687"/>
                  <a:pt x="2196" y="3689"/>
                  <a:pt x="2192" y="3699"/>
                </a:cubicBezTo>
                <a:cubicBezTo>
                  <a:pt x="2180" y="3698"/>
                  <a:pt x="2175" y="3705"/>
                  <a:pt x="2169" y="3713"/>
                </a:cubicBezTo>
                <a:cubicBezTo>
                  <a:pt x="2161" y="3710"/>
                  <a:pt x="2162" y="3701"/>
                  <a:pt x="2163" y="3693"/>
                </a:cubicBezTo>
                <a:cubicBezTo>
                  <a:pt x="2164" y="3686"/>
                  <a:pt x="2173" y="3690"/>
                  <a:pt x="2174" y="3684"/>
                </a:cubicBezTo>
                <a:cubicBezTo>
                  <a:pt x="2167" y="3683"/>
                  <a:pt x="2167" y="3680"/>
                  <a:pt x="2167" y="3672"/>
                </a:cubicBezTo>
                <a:cubicBezTo>
                  <a:pt x="2158" y="3667"/>
                  <a:pt x="2157" y="3673"/>
                  <a:pt x="2151" y="3673"/>
                </a:cubicBezTo>
                <a:cubicBezTo>
                  <a:pt x="2156" y="3669"/>
                  <a:pt x="2152" y="3660"/>
                  <a:pt x="2142" y="3660"/>
                </a:cubicBezTo>
                <a:cubicBezTo>
                  <a:pt x="2137" y="3659"/>
                  <a:pt x="2139" y="3667"/>
                  <a:pt x="2137" y="3670"/>
                </a:cubicBezTo>
                <a:cubicBezTo>
                  <a:pt x="2125" y="3669"/>
                  <a:pt x="2123" y="3660"/>
                  <a:pt x="2114" y="3657"/>
                </a:cubicBezTo>
                <a:cubicBezTo>
                  <a:pt x="2103" y="3665"/>
                  <a:pt x="2071" y="3672"/>
                  <a:pt x="2071" y="3649"/>
                </a:cubicBezTo>
                <a:cubicBezTo>
                  <a:pt x="2074" y="3651"/>
                  <a:pt x="2079" y="3651"/>
                  <a:pt x="2082" y="3649"/>
                </a:cubicBezTo>
                <a:cubicBezTo>
                  <a:pt x="2080" y="3643"/>
                  <a:pt x="2067" y="3645"/>
                  <a:pt x="2060" y="3643"/>
                </a:cubicBezTo>
                <a:cubicBezTo>
                  <a:pt x="2062" y="3639"/>
                  <a:pt x="2062" y="3635"/>
                  <a:pt x="2060" y="3631"/>
                </a:cubicBezTo>
                <a:cubicBezTo>
                  <a:pt x="2052" y="3628"/>
                  <a:pt x="2055" y="3640"/>
                  <a:pt x="2045" y="3635"/>
                </a:cubicBezTo>
                <a:cubicBezTo>
                  <a:pt x="2051" y="3618"/>
                  <a:pt x="2037" y="3623"/>
                  <a:pt x="2025" y="3618"/>
                </a:cubicBezTo>
                <a:cubicBezTo>
                  <a:pt x="2017" y="3619"/>
                  <a:pt x="2025" y="3626"/>
                  <a:pt x="2019" y="3626"/>
                </a:cubicBezTo>
                <a:cubicBezTo>
                  <a:pt x="2013" y="3626"/>
                  <a:pt x="2020" y="3621"/>
                  <a:pt x="2013" y="3620"/>
                </a:cubicBezTo>
                <a:cubicBezTo>
                  <a:pt x="2006" y="3620"/>
                  <a:pt x="2009" y="3633"/>
                  <a:pt x="2002" y="3632"/>
                </a:cubicBezTo>
                <a:cubicBezTo>
                  <a:pt x="1994" y="3630"/>
                  <a:pt x="1993" y="3625"/>
                  <a:pt x="1990" y="3620"/>
                </a:cubicBezTo>
                <a:cubicBezTo>
                  <a:pt x="1984" y="3623"/>
                  <a:pt x="1983" y="3631"/>
                  <a:pt x="1976" y="3631"/>
                </a:cubicBezTo>
                <a:cubicBezTo>
                  <a:pt x="1963" y="3630"/>
                  <a:pt x="1966" y="3611"/>
                  <a:pt x="1974" y="3606"/>
                </a:cubicBezTo>
                <a:cubicBezTo>
                  <a:pt x="1981" y="3610"/>
                  <a:pt x="1988" y="3612"/>
                  <a:pt x="1996" y="3612"/>
                </a:cubicBezTo>
                <a:cubicBezTo>
                  <a:pt x="1998" y="3606"/>
                  <a:pt x="1997" y="3599"/>
                  <a:pt x="1993" y="3594"/>
                </a:cubicBezTo>
                <a:cubicBezTo>
                  <a:pt x="1974" y="3594"/>
                  <a:pt x="1935" y="3582"/>
                  <a:pt x="1938" y="3563"/>
                </a:cubicBezTo>
                <a:cubicBezTo>
                  <a:pt x="1929" y="3561"/>
                  <a:pt x="1932" y="3576"/>
                  <a:pt x="1932" y="3580"/>
                </a:cubicBezTo>
                <a:cubicBezTo>
                  <a:pt x="1931" y="3576"/>
                  <a:pt x="1927" y="3573"/>
                  <a:pt x="1920" y="3573"/>
                </a:cubicBezTo>
                <a:cubicBezTo>
                  <a:pt x="1925" y="3562"/>
                  <a:pt x="1914" y="3563"/>
                  <a:pt x="1911" y="3558"/>
                </a:cubicBezTo>
                <a:cubicBezTo>
                  <a:pt x="1899" y="3567"/>
                  <a:pt x="1892" y="3583"/>
                  <a:pt x="1879" y="3591"/>
                </a:cubicBezTo>
                <a:cubicBezTo>
                  <a:pt x="1865" y="3588"/>
                  <a:pt x="1860" y="3580"/>
                  <a:pt x="1854" y="3572"/>
                </a:cubicBezTo>
                <a:cubicBezTo>
                  <a:pt x="1858" y="3583"/>
                  <a:pt x="1854" y="3594"/>
                  <a:pt x="1844" y="3600"/>
                </a:cubicBezTo>
                <a:cubicBezTo>
                  <a:pt x="1846" y="3605"/>
                  <a:pt x="1853" y="3605"/>
                  <a:pt x="1851" y="3612"/>
                </a:cubicBezTo>
                <a:cubicBezTo>
                  <a:pt x="1842" y="3615"/>
                  <a:pt x="1823" y="3607"/>
                  <a:pt x="1827" y="3620"/>
                </a:cubicBezTo>
                <a:cubicBezTo>
                  <a:pt x="1813" y="3603"/>
                  <a:pt x="1802" y="3632"/>
                  <a:pt x="1781" y="3622"/>
                </a:cubicBezTo>
                <a:cubicBezTo>
                  <a:pt x="1773" y="3629"/>
                  <a:pt x="1767" y="3637"/>
                  <a:pt x="1762" y="3646"/>
                </a:cubicBezTo>
                <a:cubicBezTo>
                  <a:pt x="1757" y="3644"/>
                  <a:pt x="1752" y="3643"/>
                  <a:pt x="1746" y="3643"/>
                </a:cubicBezTo>
                <a:cubicBezTo>
                  <a:pt x="1744" y="3647"/>
                  <a:pt x="1744" y="3652"/>
                  <a:pt x="1746" y="3656"/>
                </a:cubicBezTo>
                <a:cubicBezTo>
                  <a:pt x="1762" y="3656"/>
                  <a:pt x="1778" y="3658"/>
                  <a:pt x="1794" y="3661"/>
                </a:cubicBezTo>
                <a:lnTo>
                  <a:pt x="1794" y="3663"/>
                </a:lnTo>
                <a:cubicBezTo>
                  <a:pt x="1785" y="3675"/>
                  <a:pt x="1786" y="3692"/>
                  <a:pt x="1796" y="3702"/>
                </a:cubicBezTo>
                <a:cubicBezTo>
                  <a:pt x="1797" y="3703"/>
                  <a:pt x="1797" y="3703"/>
                  <a:pt x="1798" y="3704"/>
                </a:cubicBezTo>
                <a:cubicBezTo>
                  <a:pt x="1798" y="3709"/>
                  <a:pt x="1794" y="3708"/>
                  <a:pt x="1794" y="3714"/>
                </a:cubicBezTo>
                <a:cubicBezTo>
                  <a:pt x="1777" y="3709"/>
                  <a:pt x="1767" y="3691"/>
                  <a:pt x="1744" y="3696"/>
                </a:cubicBezTo>
                <a:cubicBezTo>
                  <a:pt x="1742" y="3691"/>
                  <a:pt x="1741" y="3686"/>
                  <a:pt x="1737" y="3683"/>
                </a:cubicBezTo>
                <a:cubicBezTo>
                  <a:pt x="1728" y="3683"/>
                  <a:pt x="1719" y="3684"/>
                  <a:pt x="1716" y="3693"/>
                </a:cubicBezTo>
                <a:cubicBezTo>
                  <a:pt x="1720" y="3693"/>
                  <a:pt x="1733" y="3707"/>
                  <a:pt x="1723" y="3716"/>
                </a:cubicBezTo>
                <a:cubicBezTo>
                  <a:pt x="1713" y="3711"/>
                  <a:pt x="1701" y="3708"/>
                  <a:pt x="1689" y="3708"/>
                </a:cubicBezTo>
                <a:cubicBezTo>
                  <a:pt x="1690" y="3721"/>
                  <a:pt x="1709" y="3720"/>
                  <a:pt x="1711" y="3731"/>
                </a:cubicBezTo>
                <a:lnTo>
                  <a:pt x="1706" y="3731"/>
                </a:lnTo>
                <a:lnTo>
                  <a:pt x="1704" y="3731"/>
                </a:lnTo>
                <a:cubicBezTo>
                  <a:pt x="1693" y="3721"/>
                  <a:pt x="1677" y="3718"/>
                  <a:pt x="1663" y="3723"/>
                </a:cubicBezTo>
                <a:cubicBezTo>
                  <a:pt x="1662" y="3727"/>
                  <a:pt x="1664" y="3728"/>
                  <a:pt x="1663" y="3732"/>
                </a:cubicBezTo>
                <a:cubicBezTo>
                  <a:pt x="1655" y="3733"/>
                  <a:pt x="1650" y="3722"/>
                  <a:pt x="1647" y="3730"/>
                </a:cubicBezTo>
                <a:cubicBezTo>
                  <a:pt x="1645" y="3737"/>
                  <a:pt x="1654" y="3736"/>
                  <a:pt x="1652" y="3744"/>
                </a:cubicBezTo>
                <a:cubicBezTo>
                  <a:pt x="1637" y="3752"/>
                  <a:pt x="1624" y="3746"/>
                  <a:pt x="1610" y="3754"/>
                </a:cubicBezTo>
                <a:cubicBezTo>
                  <a:pt x="1608" y="3764"/>
                  <a:pt x="1615" y="3767"/>
                  <a:pt x="1612" y="3778"/>
                </a:cubicBezTo>
                <a:cubicBezTo>
                  <a:pt x="1608" y="3777"/>
                  <a:pt x="1604" y="3779"/>
                  <a:pt x="1601" y="3782"/>
                </a:cubicBezTo>
                <a:cubicBezTo>
                  <a:pt x="1588" y="3782"/>
                  <a:pt x="1575" y="3786"/>
                  <a:pt x="1565" y="3786"/>
                </a:cubicBezTo>
                <a:cubicBezTo>
                  <a:pt x="1554" y="3782"/>
                  <a:pt x="1551" y="3768"/>
                  <a:pt x="1549" y="3754"/>
                </a:cubicBezTo>
                <a:cubicBezTo>
                  <a:pt x="1569" y="3721"/>
                  <a:pt x="1595" y="3755"/>
                  <a:pt x="1622" y="3749"/>
                </a:cubicBezTo>
                <a:cubicBezTo>
                  <a:pt x="1602" y="3743"/>
                  <a:pt x="1601" y="3722"/>
                  <a:pt x="1604" y="3706"/>
                </a:cubicBezTo>
                <a:cubicBezTo>
                  <a:pt x="1601" y="3708"/>
                  <a:pt x="1599" y="3709"/>
                  <a:pt x="1596" y="3710"/>
                </a:cubicBezTo>
                <a:cubicBezTo>
                  <a:pt x="1583" y="3714"/>
                  <a:pt x="1570" y="3706"/>
                  <a:pt x="1567" y="3694"/>
                </a:cubicBezTo>
                <a:cubicBezTo>
                  <a:pt x="1549" y="3703"/>
                  <a:pt x="1522" y="3684"/>
                  <a:pt x="1513" y="3666"/>
                </a:cubicBezTo>
                <a:cubicBezTo>
                  <a:pt x="1492" y="3662"/>
                  <a:pt x="1471" y="3653"/>
                  <a:pt x="1453" y="3641"/>
                </a:cubicBezTo>
                <a:cubicBezTo>
                  <a:pt x="1446" y="3652"/>
                  <a:pt x="1432" y="3657"/>
                  <a:pt x="1432" y="3674"/>
                </a:cubicBezTo>
                <a:cubicBezTo>
                  <a:pt x="1427" y="3669"/>
                  <a:pt x="1417" y="3669"/>
                  <a:pt x="1417" y="3658"/>
                </a:cubicBezTo>
                <a:cubicBezTo>
                  <a:pt x="1413" y="3665"/>
                  <a:pt x="1412" y="3673"/>
                  <a:pt x="1401" y="3667"/>
                </a:cubicBezTo>
                <a:cubicBezTo>
                  <a:pt x="1396" y="3671"/>
                  <a:pt x="1402" y="3685"/>
                  <a:pt x="1390" y="3684"/>
                </a:cubicBezTo>
                <a:cubicBezTo>
                  <a:pt x="1387" y="3681"/>
                  <a:pt x="1390" y="3675"/>
                  <a:pt x="1387" y="3667"/>
                </a:cubicBezTo>
                <a:cubicBezTo>
                  <a:pt x="1377" y="3665"/>
                  <a:pt x="1370" y="3677"/>
                  <a:pt x="1365" y="3671"/>
                </a:cubicBezTo>
                <a:cubicBezTo>
                  <a:pt x="1358" y="3673"/>
                  <a:pt x="1362" y="3686"/>
                  <a:pt x="1354" y="3687"/>
                </a:cubicBezTo>
                <a:cubicBezTo>
                  <a:pt x="1346" y="3688"/>
                  <a:pt x="1345" y="3682"/>
                  <a:pt x="1337" y="3682"/>
                </a:cubicBezTo>
                <a:cubicBezTo>
                  <a:pt x="1329" y="3689"/>
                  <a:pt x="1333" y="3707"/>
                  <a:pt x="1324" y="3713"/>
                </a:cubicBezTo>
                <a:cubicBezTo>
                  <a:pt x="1318" y="3713"/>
                  <a:pt x="1322" y="3704"/>
                  <a:pt x="1318" y="3702"/>
                </a:cubicBezTo>
                <a:cubicBezTo>
                  <a:pt x="1316" y="3692"/>
                  <a:pt x="1329" y="3694"/>
                  <a:pt x="1326" y="3683"/>
                </a:cubicBezTo>
                <a:cubicBezTo>
                  <a:pt x="1308" y="3676"/>
                  <a:pt x="1294" y="3679"/>
                  <a:pt x="1289" y="3663"/>
                </a:cubicBezTo>
                <a:cubicBezTo>
                  <a:pt x="1275" y="3680"/>
                  <a:pt x="1300" y="3684"/>
                  <a:pt x="1299" y="3700"/>
                </a:cubicBezTo>
                <a:cubicBezTo>
                  <a:pt x="1298" y="3704"/>
                  <a:pt x="1279" y="3704"/>
                  <a:pt x="1279" y="3700"/>
                </a:cubicBezTo>
                <a:cubicBezTo>
                  <a:pt x="1274" y="3722"/>
                  <a:pt x="1305" y="3697"/>
                  <a:pt x="1319" y="3710"/>
                </a:cubicBezTo>
                <a:cubicBezTo>
                  <a:pt x="1314" y="3720"/>
                  <a:pt x="1304" y="3724"/>
                  <a:pt x="1300" y="3733"/>
                </a:cubicBezTo>
                <a:cubicBezTo>
                  <a:pt x="1292" y="3715"/>
                  <a:pt x="1274" y="3729"/>
                  <a:pt x="1261" y="3729"/>
                </a:cubicBezTo>
                <a:cubicBezTo>
                  <a:pt x="1261" y="3736"/>
                  <a:pt x="1261" y="3743"/>
                  <a:pt x="1261" y="3751"/>
                </a:cubicBezTo>
                <a:cubicBezTo>
                  <a:pt x="1249" y="3745"/>
                  <a:pt x="1252" y="3724"/>
                  <a:pt x="1243" y="3716"/>
                </a:cubicBezTo>
                <a:cubicBezTo>
                  <a:pt x="1237" y="3717"/>
                  <a:pt x="1231" y="3717"/>
                  <a:pt x="1232" y="3724"/>
                </a:cubicBezTo>
                <a:cubicBezTo>
                  <a:pt x="1226" y="3717"/>
                  <a:pt x="1225" y="3705"/>
                  <a:pt x="1214" y="3703"/>
                </a:cubicBezTo>
                <a:cubicBezTo>
                  <a:pt x="1205" y="3705"/>
                  <a:pt x="1205" y="3714"/>
                  <a:pt x="1201" y="3720"/>
                </a:cubicBezTo>
                <a:cubicBezTo>
                  <a:pt x="1199" y="3730"/>
                  <a:pt x="1210" y="3728"/>
                  <a:pt x="1210" y="3736"/>
                </a:cubicBezTo>
                <a:cubicBezTo>
                  <a:pt x="1206" y="3745"/>
                  <a:pt x="1206" y="3725"/>
                  <a:pt x="1196" y="3731"/>
                </a:cubicBezTo>
                <a:cubicBezTo>
                  <a:pt x="1200" y="3726"/>
                  <a:pt x="1200" y="3720"/>
                  <a:pt x="1196" y="3715"/>
                </a:cubicBezTo>
                <a:cubicBezTo>
                  <a:pt x="1189" y="3729"/>
                  <a:pt x="1186" y="3743"/>
                  <a:pt x="1186" y="3758"/>
                </a:cubicBezTo>
                <a:cubicBezTo>
                  <a:pt x="1180" y="3758"/>
                  <a:pt x="1174" y="3756"/>
                  <a:pt x="1172" y="3751"/>
                </a:cubicBezTo>
                <a:cubicBezTo>
                  <a:pt x="1170" y="3738"/>
                  <a:pt x="1185" y="3740"/>
                  <a:pt x="1188" y="3731"/>
                </a:cubicBezTo>
                <a:cubicBezTo>
                  <a:pt x="1185" y="3726"/>
                  <a:pt x="1179" y="3726"/>
                  <a:pt x="1171" y="3726"/>
                </a:cubicBezTo>
                <a:cubicBezTo>
                  <a:pt x="1171" y="3742"/>
                  <a:pt x="1150" y="3738"/>
                  <a:pt x="1148" y="3752"/>
                </a:cubicBezTo>
                <a:cubicBezTo>
                  <a:pt x="1141" y="3752"/>
                  <a:pt x="1146" y="3742"/>
                  <a:pt x="1144" y="3738"/>
                </a:cubicBezTo>
                <a:cubicBezTo>
                  <a:pt x="1130" y="3745"/>
                  <a:pt x="1124" y="3738"/>
                  <a:pt x="1119" y="3728"/>
                </a:cubicBezTo>
                <a:cubicBezTo>
                  <a:pt x="1110" y="3730"/>
                  <a:pt x="1110" y="3740"/>
                  <a:pt x="1102" y="3742"/>
                </a:cubicBezTo>
                <a:cubicBezTo>
                  <a:pt x="1089" y="3735"/>
                  <a:pt x="1066" y="3737"/>
                  <a:pt x="1068" y="3714"/>
                </a:cubicBezTo>
                <a:cubicBezTo>
                  <a:pt x="1055" y="3712"/>
                  <a:pt x="1057" y="3723"/>
                  <a:pt x="1051" y="3728"/>
                </a:cubicBezTo>
                <a:cubicBezTo>
                  <a:pt x="1046" y="3728"/>
                  <a:pt x="1050" y="3718"/>
                  <a:pt x="1048" y="3714"/>
                </a:cubicBezTo>
                <a:cubicBezTo>
                  <a:pt x="1044" y="3716"/>
                  <a:pt x="1034" y="3712"/>
                  <a:pt x="1034" y="3717"/>
                </a:cubicBezTo>
                <a:cubicBezTo>
                  <a:pt x="1025" y="3701"/>
                  <a:pt x="1011" y="3689"/>
                  <a:pt x="994" y="3681"/>
                </a:cubicBezTo>
                <a:cubicBezTo>
                  <a:pt x="1007" y="3672"/>
                  <a:pt x="996" y="3666"/>
                  <a:pt x="987" y="3657"/>
                </a:cubicBezTo>
                <a:cubicBezTo>
                  <a:pt x="985" y="3670"/>
                  <a:pt x="972" y="3673"/>
                  <a:pt x="964" y="3681"/>
                </a:cubicBezTo>
                <a:cubicBezTo>
                  <a:pt x="958" y="3677"/>
                  <a:pt x="965" y="3672"/>
                  <a:pt x="958" y="3667"/>
                </a:cubicBezTo>
                <a:cubicBezTo>
                  <a:pt x="959" y="3659"/>
                  <a:pt x="964" y="3670"/>
                  <a:pt x="969" y="3667"/>
                </a:cubicBezTo>
                <a:cubicBezTo>
                  <a:pt x="956" y="3660"/>
                  <a:pt x="943" y="3653"/>
                  <a:pt x="929" y="3647"/>
                </a:cubicBezTo>
                <a:cubicBezTo>
                  <a:pt x="939" y="3668"/>
                  <a:pt x="920" y="3670"/>
                  <a:pt x="911" y="3675"/>
                </a:cubicBezTo>
                <a:cubicBezTo>
                  <a:pt x="901" y="3671"/>
                  <a:pt x="908" y="3661"/>
                  <a:pt x="912" y="3656"/>
                </a:cubicBezTo>
                <a:cubicBezTo>
                  <a:pt x="900" y="3647"/>
                  <a:pt x="899" y="3668"/>
                  <a:pt x="889" y="3670"/>
                </a:cubicBezTo>
                <a:cubicBezTo>
                  <a:pt x="890" y="3676"/>
                  <a:pt x="895" y="3677"/>
                  <a:pt x="898" y="3681"/>
                </a:cubicBezTo>
                <a:cubicBezTo>
                  <a:pt x="894" y="3680"/>
                  <a:pt x="881" y="3677"/>
                  <a:pt x="879" y="3689"/>
                </a:cubicBezTo>
                <a:cubicBezTo>
                  <a:pt x="861" y="3681"/>
                  <a:pt x="868" y="3654"/>
                  <a:pt x="852" y="3639"/>
                </a:cubicBezTo>
                <a:cubicBezTo>
                  <a:pt x="835" y="3643"/>
                  <a:pt x="841" y="3673"/>
                  <a:pt x="845" y="3688"/>
                </a:cubicBezTo>
                <a:cubicBezTo>
                  <a:pt x="843" y="3693"/>
                  <a:pt x="838" y="3696"/>
                  <a:pt x="831" y="3696"/>
                </a:cubicBezTo>
                <a:cubicBezTo>
                  <a:pt x="819" y="3696"/>
                  <a:pt x="834" y="3684"/>
                  <a:pt x="825" y="3680"/>
                </a:cubicBezTo>
                <a:cubicBezTo>
                  <a:pt x="822" y="3681"/>
                  <a:pt x="819" y="3680"/>
                  <a:pt x="819" y="3678"/>
                </a:cubicBezTo>
                <a:cubicBezTo>
                  <a:pt x="813" y="3680"/>
                  <a:pt x="823" y="3682"/>
                  <a:pt x="817" y="3686"/>
                </a:cubicBezTo>
                <a:cubicBezTo>
                  <a:pt x="804" y="3683"/>
                  <a:pt x="799" y="3672"/>
                  <a:pt x="793" y="3663"/>
                </a:cubicBezTo>
                <a:cubicBezTo>
                  <a:pt x="802" y="3650"/>
                  <a:pt x="814" y="3661"/>
                  <a:pt x="824" y="3656"/>
                </a:cubicBezTo>
                <a:cubicBezTo>
                  <a:pt x="826" y="3645"/>
                  <a:pt x="817" y="3646"/>
                  <a:pt x="807" y="3646"/>
                </a:cubicBezTo>
                <a:cubicBezTo>
                  <a:pt x="807" y="3642"/>
                  <a:pt x="807" y="3639"/>
                  <a:pt x="807" y="3635"/>
                </a:cubicBezTo>
                <a:cubicBezTo>
                  <a:pt x="812" y="3629"/>
                  <a:pt x="820" y="3642"/>
                  <a:pt x="830" y="3640"/>
                </a:cubicBezTo>
                <a:cubicBezTo>
                  <a:pt x="829" y="3637"/>
                  <a:pt x="825" y="3637"/>
                  <a:pt x="821" y="3637"/>
                </a:cubicBezTo>
                <a:cubicBezTo>
                  <a:pt x="823" y="3629"/>
                  <a:pt x="829" y="3634"/>
                  <a:pt x="835" y="3634"/>
                </a:cubicBezTo>
                <a:cubicBezTo>
                  <a:pt x="833" y="3630"/>
                  <a:pt x="828" y="3627"/>
                  <a:pt x="827" y="3621"/>
                </a:cubicBezTo>
                <a:cubicBezTo>
                  <a:pt x="805" y="3619"/>
                  <a:pt x="804" y="3636"/>
                  <a:pt x="791" y="3641"/>
                </a:cubicBezTo>
                <a:cubicBezTo>
                  <a:pt x="780" y="3642"/>
                  <a:pt x="782" y="3631"/>
                  <a:pt x="771" y="3631"/>
                </a:cubicBezTo>
                <a:cubicBezTo>
                  <a:pt x="759" y="3647"/>
                  <a:pt x="739" y="3642"/>
                  <a:pt x="724" y="3632"/>
                </a:cubicBezTo>
                <a:cubicBezTo>
                  <a:pt x="712" y="3642"/>
                  <a:pt x="692" y="3657"/>
                  <a:pt x="675" y="3653"/>
                </a:cubicBezTo>
                <a:cubicBezTo>
                  <a:pt x="677" y="3647"/>
                  <a:pt x="687" y="3648"/>
                  <a:pt x="691" y="3645"/>
                </a:cubicBezTo>
                <a:cubicBezTo>
                  <a:pt x="688" y="3637"/>
                  <a:pt x="682" y="3633"/>
                  <a:pt x="679" y="3626"/>
                </a:cubicBezTo>
                <a:cubicBezTo>
                  <a:pt x="658" y="3630"/>
                  <a:pt x="647" y="3623"/>
                  <a:pt x="645" y="3608"/>
                </a:cubicBezTo>
                <a:cubicBezTo>
                  <a:pt x="634" y="3615"/>
                  <a:pt x="634" y="3618"/>
                  <a:pt x="620" y="3612"/>
                </a:cubicBezTo>
                <a:cubicBezTo>
                  <a:pt x="620" y="3625"/>
                  <a:pt x="616" y="3638"/>
                  <a:pt x="610" y="3650"/>
                </a:cubicBezTo>
                <a:cubicBezTo>
                  <a:pt x="608" y="3638"/>
                  <a:pt x="597" y="3634"/>
                  <a:pt x="584" y="3632"/>
                </a:cubicBezTo>
                <a:cubicBezTo>
                  <a:pt x="575" y="3650"/>
                  <a:pt x="542" y="3634"/>
                  <a:pt x="529" y="3636"/>
                </a:cubicBezTo>
                <a:cubicBezTo>
                  <a:pt x="525" y="3622"/>
                  <a:pt x="535" y="3619"/>
                  <a:pt x="536" y="3609"/>
                </a:cubicBezTo>
                <a:cubicBezTo>
                  <a:pt x="514" y="3593"/>
                  <a:pt x="483" y="3613"/>
                  <a:pt x="474" y="3589"/>
                </a:cubicBezTo>
                <a:cubicBezTo>
                  <a:pt x="468" y="3590"/>
                  <a:pt x="473" y="3601"/>
                  <a:pt x="472" y="3606"/>
                </a:cubicBezTo>
                <a:lnTo>
                  <a:pt x="460" y="3606"/>
                </a:lnTo>
                <a:cubicBezTo>
                  <a:pt x="453" y="3604"/>
                  <a:pt x="454" y="3592"/>
                  <a:pt x="451" y="3584"/>
                </a:cubicBezTo>
                <a:cubicBezTo>
                  <a:pt x="450" y="3598"/>
                  <a:pt x="437" y="3589"/>
                  <a:pt x="426" y="3588"/>
                </a:cubicBezTo>
                <a:cubicBezTo>
                  <a:pt x="428" y="3597"/>
                  <a:pt x="421" y="3597"/>
                  <a:pt x="412" y="3597"/>
                </a:cubicBezTo>
                <a:cubicBezTo>
                  <a:pt x="421" y="3582"/>
                  <a:pt x="433" y="3571"/>
                  <a:pt x="442" y="3558"/>
                </a:cubicBezTo>
                <a:cubicBezTo>
                  <a:pt x="423" y="3559"/>
                  <a:pt x="400" y="3562"/>
                  <a:pt x="381" y="3562"/>
                </a:cubicBezTo>
                <a:cubicBezTo>
                  <a:pt x="380" y="3569"/>
                  <a:pt x="393" y="3561"/>
                  <a:pt x="389" y="3570"/>
                </a:cubicBezTo>
                <a:cubicBezTo>
                  <a:pt x="367" y="3586"/>
                  <a:pt x="342" y="3596"/>
                  <a:pt x="315" y="3600"/>
                </a:cubicBezTo>
                <a:cubicBezTo>
                  <a:pt x="309" y="3595"/>
                  <a:pt x="309" y="3585"/>
                  <a:pt x="298" y="3592"/>
                </a:cubicBezTo>
                <a:cubicBezTo>
                  <a:pt x="298" y="3589"/>
                  <a:pt x="303" y="3588"/>
                  <a:pt x="303" y="3584"/>
                </a:cubicBezTo>
                <a:cubicBezTo>
                  <a:pt x="312" y="3580"/>
                  <a:pt x="305" y="3593"/>
                  <a:pt x="314" y="3589"/>
                </a:cubicBezTo>
                <a:cubicBezTo>
                  <a:pt x="315" y="3576"/>
                  <a:pt x="322" y="3565"/>
                  <a:pt x="333" y="3558"/>
                </a:cubicBezTo>
                <a:cubicBezTo>
                  <a:pt x="339" y="3558"/>
                  <a:pt x="334" y="3568"/>
                  <a:pt x="336" y="3572"/>
                </a:cubicBezTo>
                <a:cubicBezTo>
                  <a:pt x="348" y="3565"/>
                  <a:pt x="358" y="3573"/>
                  <a:pt x="372" y="3571"/>
                </a:cubicBezTo>
                <a:cubicBezTo>
                  <a:pt x="377" y="3561"/>
                  <a:pt x="371" y="3558"/>
                  <a:pt x="377" y="3549"/>
                </a:cubicBezTo>
                <a:cubicBezTo>
                  <a:pt x="368" y="3547"/>
                  <a:pt x="374" y="3558"/>
                  <a:pt x="367" y="3558"/>
                </a:cubicBezTo>
                <a:cubicBezTo>
                  <a:pt x="364" y="3557"/>
                  <a:pt x="363" y="3555"/>
                  <a:pt x="361" y="3555"/>
                </a:cubicBezTo>
                <a:cubicBezTo>
                  <a:pt x="356" y="3547"/>
                  <a:pt x="361" y="3544"/>
                  <a:pt x="352" y="3539"/>
                </a:cubicBezTo>
                <a:cubicBezTo>
                  <a:pt x="342" y="3542"/>
                  <a:pt x="349" y="3545"/>
                  <a:pt x="352" y="3550"/>
                </a:cubicBezTo>
                <a:cubicBezTo>
                  <a:pt x="331" y="3561"/>
                  <a:pt x="309" y="3549"/>
                  <a:pt x="287" y="3552"/>
                </a:cubicBezTo>
                <a:cubicBezTo>
                  <a:pt x="294" y="3540"/>
                  <a:pt x="280" y="3542"/>
                  <a:pt x="268" y="3542"/>
                </a:cubicBezTo>
                <a:cubicBezTo>
                  <a:pt x="268" y="3544"/>
                  <a:pt x="268" y="3547"/>
                  <a:pt x="268" y="3550"/>
                </a:cubicBezTo>
                <a:cubicBezTo>
                  <a:pt x="243" y="3551"/>
                  <a:pt x="243" y="3539"/>
                  <a:pt x="223" y="3549"/>
                </a:cubicBezTo>
                <a:cubicBezTo>
                  <a:pt x="222" y="3547"/>
                  <a:pt x="222" y="3546"/>
                  <a:pt x="223" y="3544"/>
                </a:cubicBezTo>
                <a:cubicBezTo>
                  <a:pt x="223" y="3542"/>
                  <a:pt x="223" y="3542"/>
                  <a:pt x="223" y="3542"/>
                </a:cubicBezTo>
                <a:cubicBezTo>
                  <a:pt x="226" y="3537"/>
                  <a:pt x="234" y="3536"/>
                  <a:pt x="232" y="3526"/>
                </a:cubicBezTo>
                <a:cubicBezTo>
                  <a:pt x="228" y="3527"/>
                  <a:pt x="225" y="3530"/>
                  <a:pt x="222" y="3533"/>
                </a:cubicBezTo>
                <a:cubicBezTo>
                  <a:pt x="218" y="3535"/>
                  <a:pt x="217" y="3541"/>
                  <a:pt x="220" y="3543"/>
                </a:cubicBezTo>
                <a:cubicBezTo>
                  <a:pt x="213" y="3543"/>
                  <a:pt x="205" y="3545"/>
                  <a:pt x="199" y="3549"/>
                </a:cubicBezTo>
                <a:cubicBezTo>
                  <a:pt x="193" y="3549"/>
                  <a:pt x="196" y="3539"/>
                  <a:pt x="190" y="3539"/>
                </a:cubicBezTo>
                <a:lnTo>
                  <a:pt x="188" y="3540"/>
                </a:lnTo>
                <a:cubicBezTo>
                  <a:pt x="185" y="3531"/>
                  <a:pt x="180" y="3523"/>
                  <a:pt x="174" y="3516"/>
                </a:cubicBezTo>
                <a:lnTo>
                  <a:pt x="187" y="3516"/>
                </a:lnTo>
                <a:lnTo>
                  <a:pt x="187" y="3486"/>
                </a:lnTo>
                <a:cubicBezTo>
                  <a:pt x="194" y="3487"/>
                  <a:pt x="201" y="3486"/>
                  <a:pt x="207" y="3484"/>
                </a:cubicBezTo>
                <a:cubicBezTo>
                  <a:pt x="207" y="3488"/>
                  <a:pt x="209" y="3492"/>
                  <a:pt x="212" y="3494"/>
                </a:cubicBezTo>
                <a:lnTo>
                  <a:pt x="211" y="3494"/>
                </a:lnTo>
                <a:cubicBezTo>
                  <a:pt x="210" y="3503"/>
                  <a:pt x="215" y="3504"/>
                  <a:pt x="217" y="3510"/>
                </a:cubicBezTo>
                <a:cubicBezTo>
                  <a:pt x="228" y="3509"/>
                  <a:pt x="237" y="3501"/>
                  <a:pt x="240" y="3490"/>
                </a:cubicBezTo>
                <a:cubicBezTo>
                  <a:pt x="235" y="3491"/>
                  <a:pt x="229" y="3492"/>
                  <a:pt x="224" y="3492"/>
                </a:cubicBezTo>
                <a:cubicBezTo>
                  <a:pt x="218" y="3485"/>
                  <a:pt x="210" y="3480"/>
                  <a:pt x="204" y="3473"/>
                </a:cubicBezTo>
                <a:cubicBezTo>
                  <a:pt x="214" y="3460"/>
                  <a:pt x="205" y="3439"/>
                  <a:pt x="214" y="3428"/>
                </a:cubicBezTo>
                <a:cubicBezTo>
                  <a:pt x="174" y="3428"/>
                  <a:pt x="176" y="3386"/>
                  <a:pt x="186" y="3355"/>
                </a:cubicBezTo>
                <a:cubicBezTo>
                  <a:pt x="192" y="3353"/>
                  <a:pt x="209" y="3361"/>
                  <a:pt x="204" y="3355"/>
                </a:cubicBezTo>
                <a:cubicBezTo>
                  <a:pt x="195" y="3355"/>
                  <a:pt x="192" y="3350"/>
                  <a:pt x="186" y="3347"/>
                </a:cubicBezTo>
                <a:cubicBezTo>
                  <a:pt x="187" y="3337"/>
                  <a:pt x="176" y="3337"/>
                  <a:pt x="186" y="3332"/>
                </a:cubicBezTo>
                <a:cubicBezTo>
                  <a:pt x="174" y="3333"/>
                  <a:pt x="174" y="3322"/>
                  <a:pt x="170" y="3315"/>
                </a:cubicBezTo>
                <a:cubicBezTo>
                  <a:pt x="186" y="3317"/>
                  <a:pt x="177" y="3294"/>
                  <a:pt x="186" y="3290"/>
                </a:cubicBezTo>
                <a:cubicBezTo>
                  <a:pt x="193" y="3295"/>
                  <a:pt x="189" y="3312"/>
                  <a:pt x="199" y="3315"/>
                </a:cubicBezTo>
                <a:cubicBezTo>
                  <a:pt x="203" y="3298"/>
                  <a:pt x="200" y="3274"/>
                  <a:pt x="175" y="3274"/>
                </a:cubicBezTo>
                <a:cubicBezTo>
                  <a:pt x="176" y="3300"/>
                  <a:pt x="157" y="3302"/>
                  <a:pt x="139" y="3292"/>
                </a:cubicBezTo>
                <a:cubicBezTo>
                  <a:pt x="138" y="3278"/>
                  <a:pt x="136" y="3275"/>
                  <a:pt x="144" y="3267"/>
                </a:cubicBezTo>
                <a:cubicBezTo>
                  <a:pt x="151" y="3269"/>
                  <a:pt x="165" y="3272"/>
                  <a:pt x="165" y="3262"/>
                </a:cubicBezTo>
                <a:cubicBezTo>
                  <a:pt x="164" y="3258"/>
                  <a:pt x="158" y="3260"/>
                  <a:pt x="160" y="3254"/>
                </a:cubicBezTo>
                <a:cubicBezTo>
                  <a:pt x="152" y="3251"/>
                  <a:pt x="146" y="3263"/>
                  <a:pt x="144" y="3257"/>
                </a:cubicBezTo>
                <a:cubicBezTo>
                  <a:pt x="144" y="3243"/>
                  <a:pt x="156" y="3242"/>
                  <a:pt x="165" y="3237"/>
                </a:cubicBezTo>
                <a:cubicBezTo>
                  <a:pt x="157" y="3228"/>
                  <a:pt x="164" y="3228"/>
                  <a:pt x="165" y="3217"/>
                </a:cubicBezTo>
                <a:cubicBezTo>
                  <a:pt x="155" y="3212"/>
                  <a:pt x="148" y="3202"/>
                  <a:pt x="146" y="3191"/>
                </a:cubicBezTo>
                <a:cubicBezTo>
                  <a:pt x="140" y="3188"/>
                  <a:pt x="134" y="3197"/>
                  <a:pt x="134" y="3191"/>
                </a:cubicBezTo>
                <a:cubicBezTo>
                  <a:pt x="133" y="3175"/>
                  <a:pt x="122" y="3169"/>
                  <a:pt x="120" y="3154"/>
                </a:cubicBezTo>
                <a:cubicBezTo>
                  <a:pt x="132" y="3149"/>
                  <a:pt x="134" y="3135"/>
                  <a:pt x="144" y="3130"/>
                </a:cubicBezTo>
                <a:cubicBezTo>
                  <a:pt x="128" y="3121"/>
                  <a:pt x="141" y="3100"/>
                  <a:pt x="128" y="3090"/>
                </a:cubicBezTo>
                <a:cubicBezTo>
                  <a:pt x="134" y="3085"/>
                  <a:pt x="137" y="3080"/>
                  <a:pt x="134" y="3072"/>
                </a:cubicBezTo>
                <a:cubicBezTo>
                  <a:pt x="143" y="3073"/>
                  <a:pt x="149" y="3070"/>
                  <a:pt x="149" y="3062"/>
                </a:cubicBezTo>
                <a:cubicBezTo>
                  <a:pt x="139" y="3060"/>
                  <a:pt x="130" y="3072"/>
                  <a:pt x="115" y="3065"/>
                </a:cubicBezTo>
                <a:cubicBezTo>
                  <a:pt x="138" y="3039"/>
                  <a:pt x="102" y="3012"/>
                  <a:pt x="113" y="2992"/>
                </a:cubicBezTo>
                <a:cubicBezTo>
                  <a:pt x="100" y="2994"/>
                  <a:pt x="85" y="2981"/>
                  <a:pt x="79" y="2992"/>
                </a:cubicBezTo>
                <a:cubicBezTo>
                  <a:pt x="80" y="2984"/>
                  <a:pt x="74" y="2981"/>
                  <a:pt x="76" y="2972"/>
                </a:cubicBezTo>
                <a:cubicBezTo>
                  <a:pt x="72" y="2970"/>
                  <a:pt x="61" y="2975"/>
                  <a:pt x="61" y="2969"/>
                </a:cubicBezTo>
                <a:cubicBezTo>
                  <a:pt x="65" y="2960"/>
                  <a:pt x="60" y="2950"/>
                  <a:pt x="64" y="2946"/>
                </a:cubicBezTo>
                <a:cubicBezTo>
                  <a:pt x="63" y="2951"/>
                  <a:pt x="66" y="2951"/>
                  <a:pt x="71" y="2951"/>
                </a:cubicBezTo>
                <a:cubicBezTo>
                  <a:pt x="66" y="2930"/>
                  <a:pt x="76" y="2925"/>
                  <a:pt x="64" y="2911"/>
                </a:cubicBezTo>
                <a:cubicBezTo>
                  <a:pt x="69" y="2901"/>
                  <a:pt x="73" y="2889"/>
                  <a:pt x="74" y="2878"/>
                </a:cubicBezTo>
                <a:cubicBezTo>
                  <a:pt x="62" y="2873"/>
                  <a:pt x="70" y="2888"/>
                  <a:pt x="61" y="2886"/>
                </a:cubicBezTo>
                <a:cubicBezTo>
                  <a:pt x="57" y="2882"/>
                  <a:pt x="56" y="2868"/>
                  <a:pt x="64" y="2868"/>
                </a:cubicBezTo>
                <a:cubicBezTo>
                  <a:pt x="70" y="2868"/>
                  <a:pt x="75" y="2871"/>
                  <a:pt x="79" y="2875"/>
                </a:cubicBezTo>
                <a:cubicBezTo>
                  <a:pt x="80" y="2870"/>
                  <a:pt x="86" y="2870"/>
                  <a:pt x="92" y="2870"/>
                </a:cubicBezTo>
                <a:cubicBezTo>
                  <a:pt x="89" y="2861"/>
                  <a:pt x="82" y="2853"/>
                  <a:pt x="74" y="2847"/>
                </a:cubicBezTo>
                <a:cubicBezTo>
                  <a:pt x="87" y="2849"/>
                  <a:pt x="87" y="2842"/>
                  <a:pt x="87" y="2832"/>
                </a:cubicBezTo>
                <a:cubicBezTo>
                  <a:pt x="81" y="2827"/>
                  <a:pt x="73" y="2824"/>
                  <a:pt x="79" y="2814"/>
                </a:cubicBezTo>
                <a:cubicBezTo>
                  <a:pt x="67" y="2813"/>
                  <a:pt x="64" y="2801"/>
                  <a:pt x="61" y="2789"/>
                </a:cubicBezTo>
                <a:cubicBezTo>
                  <a:pt x="62" y="2799"/>
                  <a:pt x="47" y="2792"/>
                  <a:pt x="48" y="2784"/>
                </a:cubicBezTo>
                <a:cubicBezTo>
                  <a:pt x="49" y="2776"/>
                  <a:pt x="61" y="2779"/>
                  <a:pt x="61" y="2769"/>
                </a:cubicBezTo>
                <a:cubicBezTo>
                  <a:pt x="59" y="2753"/>
                  <a:pt x="51" y="2756"/>
                  <a:pt x="53" y="2739"/>
                </a:cubicBezTo>
                <a:cubicBezTo>
                  <a:pt x="69" y="2733"/>
                  <a:pt x="70" y="2711"/>
                  <a:pt x="76" y="2696"/>
                </a:cubicBezTo>
                <a:cubicBezTo>
                  <a:pt x="73" y="2696"/>
                  <a:pt x="71" y="2694"/>
                  <a:pt x="70" y="2690"/>
                </a:cubicBezTo>
                <a:cubicBezTo>
                  <a:pt x="80" y="2694"/>
                  <a:pt x="90" y="2695"/>
                  <a:pt x="90" y="2682"/>
                </a:cubicBezTo>
                <a:cubicBezTo>
                  <a:pt x="83" y="2682"/>
                  <a:pt x="77" y="2681"/>
                  <a:pt x="70" y="2679"/>
                </a:cubicBezTo>
                <a:cubicBezTo>
                  <a:pt x="71" y="2677"/>
                  <a:pt x="71" y="2675"/>
                  <a:pt x="71" y="2674"/>
                </a:cubicBezTo>
                <a:cubicBezTo>
                  <a:pt x="70" y="2673"/>
                  <a:pt x="69" y="2673"/>
                  <a:pt x="68" y="2674"/>
                </a:cubicBezTo>
                <a:cubicBezTo>
                  <a:pt x="68" y="2672"/>
                  <a:pt x="68" y="2671"/>
                  <a:pt x="68" y="2670"/>
                </a:cubicBezTo>
                <a:cubicBezTo>
                  <a:pt x="59" y="2670"/>
                  <a:pt x="57" y="2678"/>
                  <a:pt x="45" y="2673"/>
                </a:cubicBezTo>
                <a:cubicBezTo>
                  <a:pt x="47" y="2682"/>
                  <a:pt x="35" y="2688"/>
                  <a:pt x="43" y="2692"/>
                </a:cubicBezTo>
                <a:lnTo>
                  <a:pt x="43" y="2687"/>
                </a:lnTo>
                <a:lnTo>
                  <a:pt x="47" y="2687"/>
                </a:lnTo>
                <a:cubicBezTo>
                  <a:pt x="52" y="2701"/>
                  <a:pt x="46" y="2713"/>
                  <a:pt x="29" y="2712"/>
                </a:cubicBezTo>
                <a:cubicBezTo>
                  <a:pt x="28" y="2697"/>
                  <a:pt x="26" y="2687"/>
                  <a:pt x="26" y="2677"/>
                </a:cubicBezTo>
                <a:cubicBezTo>
                  <a:pt x="10" y="2669"/>
                  <a:pt x="5" y="2651"/>
                  <a:pt x="0" y="2634"/>
                </a:cubicBezTo>
                <a:lnTo>
                  <a:pt x="4" y="2634"/>
                </a:lnTo>
                <a:cubicBezTo>
                  <a:pt x="5" y="2626"/>
                  <a:pt x="7" y="2619"/>
                  <a:pt x="7" y="2612"/>
                </a:cubicBezTo>
                <a:lnTo>
                  <a:pt x="30" y="2614"/>
                </a:lnTo>
                <a:cubicBezTo>
                  <a:pt x="29" y="2618"/>
                  <a:pt x="29" y="2621"/>
                  <a:pt x="29" y="2625"/>
                </a:cubicBezTo>
                <a:cubicBezTo>
                  <a:pt x="39" y="2628"/>
                  <a:pt x="50" y="2626"/>
                  <a:pt x="58" y="2619"/>
                </a:cubicBezTo>
                <a:cubicBezTo>
                  <a:pt x="56" y="2638"/>
                  <a:pt x="35" y="2634"/>
                  <a:pt x="32" y="2650"/>
                </a:cubicBezTo>
                <a:cubicBezTo>
                  <a:pt x="50" y="2660"/>
                  <a:pt x="72" y="2664"/>
                  <a:pt x="93" y="2661"/>
                </a:cubicBezTo>
                <a:cubicBezTo>
                  <a:pt x="91" y="2664"/>
                  <a:pt x="91" y="2668"/>
                  <a:pt x="91" y="2671"/>
                </a:cubicBezTo>
                <a:lnTo>
                  <a:pt x="114" y="2674"/>
                </a:lnTo>
                <a:cubicBezTo>
                  <a:pt x="117" y="2663"/>
                  <a:pt x="114" y="2657"/>
                  <a:pt x="107" y="2654"/>
                </a:cubicBezTo>
                <a:cubicBezTo>
                  <a:pt x="116" y="2648"/>
                  <a:pt x="117" y="2663"/>
                  <a:pt x="132" y="2659"/>
                </a:cubicBezTo>
                <a:cubicBezTo>
                  <a:pt x="126" y="2645"/>
                  <a:pt x="118" y="2645"/>
                  <a:pt x="118" y="2631"/>
                </a:cubicBezTo>
                <a:cubicBezTo>
                  <a:pt x="124" y="2636"/>
                  <a:pt x="132" y="2638"/>
                  <a:pt x="140" y="2638"/>
                </a:cubicBezTo>
                <a:cubicBezTo>
                  <a:pt x="146" y="2626"/>
                  <a:pt x="129" y="2633"/>
                  <a:pt x="133" y="2624"/>
                </a:cubicBezTo>
                <a:cubicBezTo>
                  <a:pt x="149" y="2625"/>
                  <a:pt x="149" y="2609"/>
                  <a:pt x="165" y="2610"/>
                </a:cubicBezTo>
                <a:cubicBezTo>
                  <a:pt x="166" y="2603"/>
                  <a:pt x="158" y="2603"/>
                  <a:pt x="158" y="2596"/>
                </a:cubicBezTo>
                <a:cubicBezTo>
                  <a:pt x="169" y="2601"/>
                  <a:pt x="164" y="2588"/>
                  <a:pt x="175" y="2592"/>
                </a:cubicBezTo>
                <a:cubicBezTo>
                  <a:pt x="177" y="2584"/>
                  <a:pt x="169" y="2582"/>
                  <a:pt x="162" y="2580"/>
                </a:cubicBezTo>
                <a:cubicBezTo>
                  <a:pt x="157" y="2582"/>
                  <a:pt x="145" y="2593"/>
                  <a:pt x="143" y="2580"/>
                </a:cubicBezTo>
                <a:cubicBezTo>
                  <a:pt x="160" y="2579"/>
                  <a:pt x="167" y="2566"/>
                  <a:pt x="184" y="2565"/>
                </a:cubicBezTo>
                <a:cubicBezTo>
                  <a:pt x="188" y="2557"/>
                  <a:pt x="175" y="2562"/>
                  <a:pt x="179" y="2554"/>
                </a:cubicBezTo>
                <a:cubicBezTo>
                  <a:pt x="191" y="2553"/>
                  <a:pt x="193" y="2560"/>
                  <a:pt x="202" y="2562"/>
                </a:cubicBezTo>
                <a:cubicBezTo>
                  <a:pt x="205" y="2550"/>
                  <a:pt x="226" y="2561"/>
                  <a:pt x="236" y="2559"/>
                </a:cubicBezTo>
                <a:cubicBezTo>
                  <a:pt x="223" y="2550"/>
                  <a:pt x="207" y="2548"/>
                  <a:pt x="192" y="2552"/>
                </a:cubicBezTo>
                <a:cubicBezTo>
                  <a:pt x="191" y="2547"/>
                  <a:pt x="188" y="2545"/>
                  <a:pt x="188" y="2538"/>
                </a:cubicBezTo>
                <a:cubicBezTo>
                  <a:pt x="201" y="2539"/>
                  <a:pt x="206" y="2530"/>
                  <a:pt x="216" y="2541"/>
                </a:cubicBezTo>
                <a:cubicBezTo>
                  <a:pt x="222" y="2533"/>
                  <a:pt x="240" y="2524"/>
                  <a:pt x="248" y="2528"/>
                </a:cubicBezTo>
                <a:cubicBezTo>
                  <a:pt x="245" y="2515"/>
                  <a:pt x="264" y="2521"/>
                  <a:pt x="267" y="2508"/>
                </a:cubicBezTo>
                <a:cubicBezTo>
                  <a:pt x="271" y="2514"/>
                  <a:pt x="280" y="2510"/>
                  <a:pt x="286" y="2510"/>
                </a:cubicBezTo>
                <a:cubicBezTo>
                  <a:pt x="285" y="2503"/>
                  <a:pt x="282" y="2497"/>
                  <a:pt x="273" y="2497"/>
                </a:cubicBezTo>
                <a:cubicBezTo>
                  <a:pt x="263" y="2507"/>
                  <a:pt x="256" y="2513"/>
                  <a:pt x="241" y="2511"/>
                </a:cubicBezTo>
                <a:cubicBezTo>
                  <a:pt x="244" y="2500"/>
                  <a:pt x="242" y="2494"/>
                  <a:pt x="235" y="2491"/>
                </a:cubicBezTo>
                <a:cubicBezTo>
                  <a:pt x="237" y="2488"/>
                  <a:pt x="240" y="2485"/>
                  <a:pt x="244" y="2484"/>
                </a:cubicBezTo>
                <a:cubicBezTo>
                  <a:pt x="244" y="2487"/>
                  <a:pt x="244" y="2491"/>
                  <a:pt x="244" y="2495"/>
                </a:cubicBezTo>
                <a:lnTo>
                  <a:pt x="258" y="2496"/>
                </a:lnTo>
                <a:cubicBezTo>
                  <a:pt x="261" y="2483"/>
                  <a:pt x="246" y="2483"/>
                  <a:pt x="246" y="2476"/>
                </a:cubicBezTo>
                <a:cubicBezTo>
                  <a:pt x="245" y="2469"/>
                  <a:pt x="272" y="2479"/>
                  <a:pt x="263" y="2472"/>
                </a:cubicBezTo>
                <a:cubicBezTo>
                  <a:pt x="253" y="2472"/>
                  <a:pt x="251" y="2466"/>
                  <a:pt x="247" y="2462"/>
                </a:cubicBezTo>
                <a:cubicBezTo>
                  <a:pt x="247" y="2459"/>
                  <a:pt x="247" y="2455"/>
                  <a:pt x="247" y="2451"/>
                </a:cubicBezTo>
                <a:lnTo>
                  <a:pt x="266" y="2453"/>
                </a:lnTo>
                <a:cubicBezTo>
                  <a:pt x="270" y="2449"/>
                  <a:pt x="271" y="2443"/>
                  <a:pt x="271" y="2437"/>
                </a:cubicBezTo>
                <a:cubicBezTo>
                  <a:pt x="261" y="2432"/>
                  <a:pt x="255" y="2445"/>
                  <a:pt x="254" y="2439"/>
                </a:cubicBezTo>
                <a:cubicBezTo>
                  <a:pt x="256" y="2427"/>
                  <a:pt x="269" y="2427"/>
                  <a:pt x="277" y="2422"/>
                </a:cubicBezTo>
                <a:cubicBezTo>
                  <a:pt x="273" y="2417"/>
                  <a:pt x="291" y="2398"/>
                  <a:pt x="277" y="2389"/>
                </a:cubicBezTo>
                <a:cubicBezTo>
                  <a:pt x="269" y="2392"/>
                  <a:pt x="277" y="2413"/>
                  <a:pt x="269" y="2416"/>
                </a:cubicBezTo>
                <a:cubicBezTo>
                  <a:pt x="264" y="2410"/>
                  <a:pt x="257" y="2408"/>
                  <a:pt x="250" y="2408"/>
                </a:cubicBezTo>
                <a:cubicBezTo>
                  <a:pt x="246" y="2398"/>
                  <a:pt x="243" y="2385"/>
                  <a:pt x="224" y="2385"/>
                </a:cubicBezTo>
                <a:cubicBezTo>
                  <a:pt x="229" y="2382"/>
                  <a:pt x="228" y="2374"/>
                  <a:pt x="234" y="2372"/>
                </a:cubicBezTo>
                <a:cubicBezTo>
                  <a:pt x="240" y="2371"/>
                  <a:pt x="255" y="2379"/>
                  <a:pt x="254" y="2369"/>
                </a:cubicBezTo>
                <a:cubicBezTo>
                  <a:pt x="236" y="2359"/>
                  <a:pt x="236" y="2350"/>
                  <a:pt x="236" y="2329"/>
                </a:cubicBezTo>
                <a:cubicBezTo>
                  <a:pt x="221" y="2331"/>
                  <a:pt x="206" y="2324"/>
                  <a:pt x="198" y="2312"/>
                </a:cubicBezTo>
                <a:cubicBezTo>
                  <a:pt x="218" y="2322"/>
                  <a:pt x="219" y="2310"/>
                  <a:pt x="237" y="2312"/>
                </a:cubicBezTo>
                <a:lnTo>
                  <a:pt x="239" y="2298"/>
                </a:lnTo>
                <a:cubicBezTo>
                  <a:pt x="227" y="2295"/>
                  <a:pt x="229" y="2308"/>
                  <a:pt x="221" y="2308"/>
                </a:cubicBezTo>
                <a:cubicBezTo>
                  <a:pt x="217" y="2302"/>
                  <a:pt x="204" y="2299"/>
                  <a:pt x="217" y="2294"/>
                </a:cubicBezTo>
                <a:cubicBezTo>
                  <a:pt x="204" y="2293"/>
                  <a:pt x="203" y="2288"/>
                  <a:pt x="193" y="2291"/>
                </a:cubicBezTo>
                <a:cubicBezTo>
                  <a:pt x="188" y="2276"/>
                  <a:pt x="188" y="2260"/>
                  <a:pt x="193" y="2245"/>
                </a:cubicBezTo>
                <a:cubicBezTo>
                  <a:pt x="178" y="2243"/>
                  <a:pt x="160" y="2259"/>
                  <a:pt x="149" y="2243"/>
                </a:cubicBezTo>
                <a:cubicBezTo>
                  <a:pt x="150" y="2237"/>
                  <a:pt x="150" y="2231"/>
                  <a:pt x="150" y="2224"/>
                </a:cubicBezTo>
                <a:cubicBezTo>
                  <a:pt x="146" y="2222"/>
                  <a:pt x="132" y="2226"/>
                  <a:pt x="134" y="2220"/>
                </a:cubicBezTo>
                <a:cubicBezTo>
                  <a:pt x="136" y="2214"/>
                  <a:pt x="136" y="2208"/>
                  <a:pt x="136" y="2201"/>
                </a:cubicBezTo>
                <a:cubicBezTo>
                  <a:pt x="158" y="2200"/>
                  <a:pt x="167" y="2185"/>
                  <a:pt x="191" y="2185"/>
                </a:cubicBezTo>
                <a:cubicBezTo>
                  <a:pt x="180" y="2182"/>
                  <a:pt x="170" y="2176"/>
                  <a:pt x="162" y="2168"/>
                </a:cubicBezTo>
                <a:cubicBezTo>
                  <a:pt x="162" y="2163"/>
                  <a:pt x="171" y="2167"/>
                  <a:pt x="171" y="2161"/>
                </a:cubicBezTo>
                <a:cubicBezTo>
                  <a:pt x="165" y="2159"/>
                  <a:pt x="149" y="2162"/>
                  <a:pt x="152" y="2156"/>
                </a:cubicBezTo>
                <a:cubicBezTo>
                  <a:pt x="154" y="2151"/>
                  <a:pt x="153" y="2138"/>
                  <a:pt x="156" y="2138"/>
                </a:cubicBezTo>
                <a:cubicBezTo>
                  <a:pt x="160" y="2138"/>
                  <a:pt x="160" y="2135"/>
                  <a:pt x="165" y="2136"/>
                </a:cubicBezTo>
                <a:cubicBezTo>
                  <a:pt x="164" y="2139"/>
                  <a:pt x="164" y="2143"/>
                  <a:pt x="164" y="2147"/>
                </a:cubicBezTo>
                <a:cubicBezTo>
                  <a:pt x="175" y="2143"/>
                  <a:pt x="184" y="2153"/>
                  <a:pt x="187" y="2143"/>
                </a:cubicBezTo>
                <a:cubicBezTo>
                  <a:pt x="175" y="2141"/>
                  <a:pt x="171" y="2134"/>
                  <a:pt x="175" y="2120"/>
                </a:cubicBezTo>
                <a:cubicBezTo>
                  <a:pt x="179" y="2118"/>
                  <a:pt x="183" y="2117"/>
                  <a:pt x="187" y="2115"/>
                </a:cubicBezTo>
                <a:cubicBezTo>
                  <a:pt x="185" y="2107"/>
                  <a:pt x="192" y="2107"/>
                  <a:pt x="193" y="2103"/>
                </a:cubicBezTo>
                <a:cubicBezTo>
                  <a:pt x="183" y="2104"/>
                  <a:pt x="190" y="2088"/>
                  <a:pt x="188" y="2082"/>
                </a:cubicBezTo>
                <a:cubicBezTo>
                  <a:pt x="202" y="2086"/>
                  <a:pt x="199" y="2073"/>
                  <a:pt x="212" y="2075"/>
                </a:cubicBezTo>
                <a:cubicBezTo>
                  <a:pt x="214" y="2054"/>
                  <a:pt x="218" y="2040"/>
                  <a:pt x="234" y="2043"/>
                </a:cubicBezTo>
                <a:cubicBezTo>
                  <a:pt x="226" y="2037"/>
                  <a:pt x="244" y="2034"/>
                  <a:pt x="242" y="2023"/>
                </a:cubicBezTo>
                <a:cubicBezTo>
                  <a:pt x="235" y="2018"/>
                  <a:pt x="227" y="2016"/>
                  <a:pt x="219" y="2018"/>
                </a:cubicBezTo>
                <a:cubicBezTo>
                  <a:pt x="228" y="2006"/>
                  <a:pt x="204" y="2007"/>
                  <a:pt x="212" y="1990"/>
                </a:cubicBezTo>
                <a:cubicBezTo>
                  <a:pt x="216" y="1992"/>
                  <a:pt x="221" y="1992"/>
                  <a:pt x="225" y="1990"/>
                </a:cubicBezTo>
                <a:cubicBezTo>
                  <a:pt x="230" y="1980"/>
                  <a:pt x="219" y="1976"/>
                  <a:pt x="223" y="1962"/>
                </a:cubicBezTo>
                <a:cubicBezTo>
                  <a:pt x="220" y="1956"/>
                  <a:pt x="215" y="1965"/>
                  <a:pt x="210" y="1959"/>
                </a:cubicBezTo>
                <a:cubicBezTo>
                  <a:pt x="206" y="1954"/>
                  <a:pt x="208" y="1940"/>
                  <a:pt x="208" y="1931"/>
                </a:cubicBezTo>
                <a:cubicBezTo>
                  <a:pt x="197" y="1930"/>
                  <a:pt x="190" y="1921"/>
                  <a:pt x="185" y="1921"/>
                </a:cubicBezTo>
                <a:cubicBezTo>
                  <a:pt x="190" y="1913"/>
                  <a:pt x="198" y="1907"/>
                  <a:pt x="207" y="1904"/>
                </a:cubicBezTo>
                <a:cubicBezTo>
                  <a:pt x="211" y="1907"/>
                  <a:pt x="214" y="1914"/>
                  <a:pt x="219" y="1909"/>
                </a:cubicBezTo>
                <a:cubicBezTo>
                  <a:pt x="219" y="1904"/>
                  <a:pt x="221" y="1907"/>
                  <a:pt x="222" y="1899"/>
                </a:cubicBezTo>
                <a:cubicBezTo>
                  <a:pt x="224" y="1891"/>
                  <a:pt x="209" y="1898"/>
                  <a:pt x="212" y="1889"/>
                </a:cubicBezTo>
                <a:cubicBezTo>
                  <a:pt x="213" y="1885"/>
                  <a:pt x="215" y="1884"/>
                  <a:pt x="215" y="1879"/>
                </a:cubicBezTo>
                <a:cubicBezTo>
                  <a:pt x="219" y="1881"/>
                  <a:pt x="223" y="1882"/>
                  <a:pt x="228" y="1882"/>
                </a:cubicBezTo>
                <a:cubicBezTo>
                  <a:pt x="222" y="1862"/>
                  <a:pt x="204" y="1860"/>
                  <a:pt x="211" y="1838"/>
                </a:cubicBezTo>
                <a:cubicBezTo>
                  <a:pt x="215" y="1833"/>
                  <a:pt x="230" y="1840"/>
                  <a:pt x="230" y="1831"/>
                </a:cubicBezTo>
                <a:cubicBezTo>
                  <a:pt x="228" y="1827"/>
                  <a:pt x="222" y="1827"/>
                  <a:pt x="219" y="1823"/>
                </a:cubicBezTo>
                <a:cubicBezTo>
                  <a:pt x="208" y="1823"/>
                  <a:pt x="212" y="1838"/>
                  <a:pt x="196" y="1833"/>
                </a:cubicBezTo>
                <a:cubicBezTo>
                  <a:pt x="195" y="1836"/>
                  <a:pt x="196" y="1849"/>
                  <a:pt x="193" y="1845"/>
                </a:cubicBezTo>
                <a:cubicBezTo>
                  <a:pt x="190" y="1842"/>
                  <a:pt x="183" y="1841"/>
                  <a:pt x="180" y="1837"/>
                </a:cubicBezTo>
                <a:cubicBezTo>
                  <a:pt x="187" y="1820"/>
                  <a:pt x="192" y="1810"/>
                  <a:pt x="200" y="1791"/>
                </a:cubicBezTo>
                <a:cubicBezTo>
                  <a:pt x="192" y="1788"/>
                  <a:pt x="192" y="1777"/>
                  <a:pt x="185" y="1773"/>
                </a:cubicBezTo>
                <a:cubicBezTo>
                  <a:pt x="186" y="1780"/>
                  <a:pt x="184" y="1781"/>
                  <a:pt x="177" y="1780"/>
                </a:cubicBezTo>
                <a:cubicBezTo>
                  <a:pt x="175" y="1770"/>
                  <a:pt x="180" y="1768"/>
                  <a:pt x="180" y="1760"/>
                </a:cubicBezTo>
                <a:cubicBezTo>
                  <a:pt x="156" y="1743"/>
                  <a:pt x="179" y="1704"/>
                  <a:pt x="178" y="1677"/>
                </a:cubicBezTo>
                <a:cubicBezTo>
                  <a:pt x="183" y="1672"/>
                  <a:pt x="187" y="1679"/>
                  <a:pt x="191" y="1682"/>
                </a:cubicBezTo>
                <a:cubicBezTo>
                  <a:pt x="193" y="1691"/>
                  <a:pt x="188" y="1692"/>
                  <a:pt x="188" y="1700"/>
                </a:cubicBezTo>
                <a:cubicBezTo>
                  <a:pt x="200" y="1703"/>
                  <a:pt x="202" y="1696"/>
                  <a:pt x="209" y="1693"/>
                </a:cubicBezTo>
                <a:cubicBezTo>
                  <a:pt x="208" y="1682"/>
                  <a:pt x="209" y="1671"/>
                  <a:pt x="202" y="1667"/>
                </a:cubicBezTo>
                <a:cubicBezTo>
                  <a:pt x="201" y="1670"/>
                  <a:pt x="202" y="1675"/>
                  <a:pt x="199" y="1675"/>
                </a:cubicBezTo>
                <a:cubicBezTo>
                  <a:pt x="202" y="1656"/>
                  <a:pt x="203" y="1636"/>
                  <a:pt x="201" y="1617"/>
                </a:cubicBezTo>
                <a:cubicBezTo>
                  <a:pt x="189" y="1620"/>
                  <a:pt x="185" y="1607"/>
                  <a:pt x="180" y="1617"/>
                </a:cubicBezTo>
                <a:cubicBezTo>
                  <a:pt x="164" y="1604"/>
                  <a:pt x="169" y="1577"/>
                  <a:pt x="174" y="1554"/>
                </a:cubicBezTo>
                <a:cubicBezTo>
                  <a:pt x="174" y="1548"/>
                  <a:pt x="164" y="1550"/>
                  <a:pt x="161" y="1546"/>
                </a:cubicBezTo>
                <a:cubicBezTo>
                  <a:pt x="177" y="1539"/>
                  <a:pt x="194" y="1540"/>
                  <a:pt x="208" y="1550"/>
                </a:cubicBezTo>
                <a:cubicBezTo>
                  <a:pt x="211" y="1543"/>
                  <a:pt x="217" y="1536"/>
                  <a:pt x="208" y="1532"/>
                </a:cubicBezTo>
                <a:cubicBezTo>
                  <a:pt x="196" y="1529"/>
                  <a:pt x="209" y="1543"/>
                  <a:pt x="203" y="1542"/>
                </a:cubicBezTo>
                <a:cubicBezTo>
                  <a:pt x="200" y="1541"/>
                  <a:pt x="197" y="1539"/>
                  <a:pt x="195" y="1537"/>
                </a:cubicBezTo>
                <a:cubicBezTo>
                  <a:pt x="198" y="1513"/>
                  <a:pt x="211" y="1498"/>
                  <a:pt x="207" y="1474"/>
                </a:cubicBezTo>
                <a:cubicBezTo>
                  <a:pt x="201" y="1477"/>
                  <a:pt x="187" y="1479"/>
                  <a:pt x="187" y="1469"/>
                </a:cubicBezTo>
                <a:cubicBezTo>
                  <a:pt x="193" y="1466"/>
                  <a:pt x="195" y="1460"/>
                  <a:pt x="203" y="1459"/>
                </a:cubicBezTo>
                <a:cubicBezTo>
                  <a:pt x="211" y="1458"/>
                  <a:pt x="203" y="1471"/>
                  <a:pt x="213" y="1469"/>
                </a:cubicBezTo>
                <a:cubicBezTo>
                  <a:pt x="222" y="1460"/>
                  <a:pt x="214" y="1446"/>
                  <a:pt x="206" y="1439"/>
                </a:cubicBezTo>
                <a:cubicBezTo>
                  <a:pt x="217" y="1441"/>
                  <a:pt x="220" y="1435"/>
                  <a:pt x="220" y="1427"/>
                </a:cubicBezTo>
                <a:cubicBezTo>
                  <a:pt x="211" y="1424"/>
                  <a:pt x="208" y="1440"/>
                  <a:pt x="201" y="1431"/>
                </a:cubicBezTo>
                <a:cubicBezTo>
                  <a:pt x="207" y="1425"/>
                  <a:pt x="215" y="1420"/>
                  <a:pt x="222" y="1417"/>
                </a:cubicBezTo>
                <a:cubicBezTo>
                  <a:pt x="211" y="1416"/>
                  <a:pt x="200" y="1413"/>
                  <a:pt x="189" y="1408"/>
                </a:cubicBezTo>
                <a:lnTo>
                  <a:pt x="189" y="1385"/>
                </a:lnTo>
                <a:cubicBezTo>
                  <a:pt x="197" y="1385"/>
                  <a:pt x="202" y="1383"/>
                  <a:pt x="205" y="1378"/>
                </a:cubicBezTo>
                <a:cubicBezTo>
                  <a:pt x="200" y="1377"/>
                  <a:pt x="192" y="1380"/>
                  <a:pt x="195" y="1372"/>
                </a:cubicBezTo>
                <a:cubicBezTo>
                  <a:pt x="195" y="1361"/>
                  <a:pt x="209" y="1363"/>
                  <a:pt x="211" y="1353"/>
                </a:cubicBezTo>
                <a:cubicBezTo>
                  <a:pt x="198" y="1348"/>
                  <a:pt x="180" y="1358"/>
                  <a:pt x="175" y="1344"/>
                </a:cubicBezTo>
                <a:cubicBezTo>
                  <a:pt x="179" y="1340"/>
                  <a:pt x="184" y="1336"/>
                  <a:pt x="188" y="1332"/>
                </a:cubicBezTo>
                <a:cubicBezTo>
                  <a:pt x="191" y="1320"/>
                  <a:pt x="177" y="1322"/>
                  <a:pt x="184" y="1312"/>
                </a:cubicBezTo>
                <a:cubicBezTo>
                  <a:pt x="175" y="1306"/>
                  <a:pt x="165" y="1316"/>
                  <a:pt x="163" y="1303"/>
                </a:cubicBezTo>
                <a:cubicBezTo>
                  <a:pt x="169" y="1300"/>
                  <a:pt x="180" y="1302"/>
                  <a:pt x="182" y="1294"/>
                </a:cubicBezTo>
                <a:cubicBezTo>
                  <a:pt x="174" y="1291"/>
                  <a:pt x="172" y="1283"/>
                  <a:pt x="167" y="1278"/>
                </a:cubicBezTo>
                <a:cubicBezTo>
                  <a:pt x="173" y="1273"/>
                  <a:pt x="180" y="1269"/>
                  <a:pt x="188" y="1267"/>
                </a:cubicBezTo>
                <a:cubicBezTo>
                  <a:pt x="177" y="1256"/>
                  <a:pt x="194" y="1244"/>
                  <a:pt x="207" y="1252"/>
                </a:cubicBezTo>
                <a:cubicBezTo>
                  <a:pt x="209" y="1244"/>
                  <a:pt x="202" y="1244"/>
                  <a:pt x="204" y="1237"/>
                </a:cubicBezTo>
                <a:cubicBezTo>
                  <a:pt x="209" y="1235"/>
                  <a:pt x="220" y="1240"/>
                  <a:pt x="220" y="1235"/>
                </a:cubicBezTo>
                <a:cubicBezTo>
                  <a:pt x="199" y="1235"/>
                  <a:pt x="216" y="1204"/>
                  <a:pt x="203" y="1196"/>
                </a:cubicBezTo>
                <a:cubicBezTo>
                  <a:pt x="208" y="1196"/>
                  <a:pt x="208" y="1200"/>
                  <a:pt x="211" y="1202"/>
                </a:cubicBezTo>
                <a:cubicBezTo>
                  <a:pt x="213" y="1193"/>
                  <a:pt x="200" y="1192"/>
                  <a:pt x="203" y="1186"/>
                </a:cubicBezTo>
                <a:cubicBezTo>
                  <a:pt x="207" y="1180"/>
                  <a:pt x="214" y="1178"/>
                  <a:pt x="214" y="1169"/>
                </a:cubicBezTo>
                <a:cubicBezTo>
                  <a:pt x="209" y="1153"/>
                  <a:pt x="211" y="1135"/>
                  <a:pt x="220" y="1120"/>
                </a:cubicBezTo>
                <a:lnTo>
                  <a:pt x="220" y="1119"/>
                </a:lnTo>
                <a:cubicBezTo>
                  <a:pt x="225" y="1108"/>
                  <a:pt x="229" y="1097"/>
                  <a:pt x="230" y="1085"/>
                </a:cubicBezTo>
                <a:cubicBezTo>
                  <a:pt x="227" y="1086"/>
                  <a:pt x="224" y="1085"/>
                  <a:pt x="221" y="1083"/>
                </a:cubicBezTo>
                <a:cubicBezTo>
                  <a:pt x="221" y="1081"/>
                  <a:pt x="221" y="1079"/>
                  <a:pt x="221" y="1078"/>
                </a:cubicBezTo>
                <a:cubicBezTo>
                  <a:pt x="218" y="1078"/>
                  <a:pt x="215" y="1078"/>
                  <a:pt x="212" y="1077"/>
                </a:cubicBezTo>
                <a:cubicBezTo>
                  <a:pt x="192" y="1073"/>
                  <a:pt x="179" y="1054"/>
                  <a:pt x="183" y="1034"/>
                </a:cubicBezTo>
                <a:cubicBezTo>
                  <a:pt x="174" y="1035"/>
                  <a:pt x="171" y="1039"/>
                  <a:pt x="163" y="1035"/>
                </a:cubicBezTo>
                <a:cubicBezTo>
                  <a:pt x="160" y="1025"/>
                  <a:pt x="166" y="1021"/>
                  <a:pt x="172" y="1017"/>
                </a:cubicBezTo>
                <a:cubicBezTo>
                  <a:pt x="176" y="1019"/>
                  <a:pt x="180" y="1021"/>
                  <a:pt x="180" y="1029"/>
                </a:cubicBezTo>
                <a:cubicBezTo>
                  <a:pt x="195" y="1023"/>
                  <a:pt x="187" y="1009"/>
                  <a:pt x="201" y="1007"/>
                </a:cubicBezTo>
                <a:cubicBezTo>
                  <a:pt x="188" y="998"/>
                  <a:pt x="172" y="994"/>
                  <a:pt x="157" y="996"/>
                </a:cubicBezTo>
                <a:cubicBezTo>
                  <a:pt x="156" y="984"/>
                  <a:pt x="160" y="975"/>
                  <a:pt x="172" y="973"/>
                </a:cubicBezTo>
                <a:cubicBezTo>
                  <a:pt x="161" y="968"/>
                  <a:pt x="172" y="956"/>
                  <a:pt x="182" y="962"/>
                </a:cubicBezTo>
                <a:cubicBezTo>
                  <a:pt x="181" y="957"/>
                  <a:pt x="183" y="949"/>
                  <a:pt x="176" y="952"/>
                </a:cubicBezTo>
                <a:cubicBezTo>
                  <a:pt x="178" y="942"/>
                  <a:pt x="196" y="947"/>
                  <a:pt x="203" y="947"/>
                </a:cubicBezTo>
                <a:cubicBezTo>
                  <a:pt x="196" y="936"/>
                  <a:pt x="169" y="947"/>
                  <a:pt x="159" y="939"/>
                </a:cubicBezTo>
                <a:cubicBezTo>
                  <a:pt x="157" y="929"/>
                  <a:pt x="167" y="925"/>
                  <a:pt x="157" y="919"/>
                </a:cubicBezTo>
                <a:cubicBezTo>
                  <a:pt x="161" y="900"/>
                  <a:pt x="179" y="897"/>
                  <a:pt x="196" y="893"/>
                </a:cubicBezTo>
                <a:cubicBezTo>
                  <a:pt x="191" y="875"/>
                  <a:pt x="185" y="858"/>
                  <a:pt x="178" y="842"/>
                </a:cubicBezTo>
                <a:cubicBezTo>
                  <a:pt x="157" y="851"/>
                  <a:pt x="160" y="828"/>
                  <a:pt x="143" y="828"/>
                </a:cubicBezTo>
                <a:cubicBezTo>
                  <a:pt x="145" y="817"/>
                  <a:pt x="154" y="818"/>
                  <a:pt x="142" y="813"/>
                </a:cubicBezTo>
                <a:cubicBezTo>
                  <a:pt x="148" y="808"/>
                  <a:pt x="157" y="805"/>
                  <a:pt x="165" y="806"/>
                </a:cubicBezTo>
                <a:cubicBezTo>
                  <a:pt x="168" y="798"/>
                  <a:pt x="171" y="791"/>
                  <a:pt x="176" y="785"/>
                </a:cubicBezTo>
                <a:cubicBezTo>
                  <a:pt x="139" y="798"/>
                  <a:pt x="125" y="771"/>
                  <a:pt x="146" y="747"/>
                </a:cubicBezTo>
                <a:cubicBezTo>
                  <a:pt x="138" y="743"/>
                  <a:pt x="134" y="735"/>
                  <a:pt x="134" y="726"/>
                </a:cubicBezTo>
                <a:cubicBezTo>
                  <a:pt x="142" y="712"/>
                  <a:pt x="155" y="734"/>
                  <a:pt x="162" y="721"/>
                </a:cubicBezTo>
                <a:cubicBezTo>
                  <a:pt x="160" y="713"/>
                  <a:pt x="149" y="715"/>
                  <a:pt x="141" y="715"/>
                </a:cubicBezTo>
                <a:cubicBezTo>
                  <a:pt x="156" y="709"/>
                  <a:pt x="166" y="671"/>
                  <a:pt x="144" y="675"/>
                </a:cubicBezTo>
                <a:cubicBezTo>
                  <a:pt x="153" y="670"/>
                  <a:pt x="148" y="664"/>
                  <a:pt x="141" y="663"/>
                </a:cubicBezTo>
                <a:cubicBezTo>
                  <a:pt x="147" y="658"/>
                  <a:pt x="157" y="662"/>
                  <a:pt x="157" y="649"/>
                </a:cubicBezTo>
                <a:cubicBezTo>
                  <a:pt x="146" y="648"/>
                  <a:pt x="135" y="642"/>
                  <a:pt x="127" y="634"/>
                </a:cubicBezTo>
                <a:cubicBezTo>
                  <a:pt x="127" y="621"/>
                  <a:pt x="135" y="615"/>
                  <a:pt x="146" y="612"/>
                </a:cubicBezTo>
                <a:cubicBezTo>
                  <a:pt x="138" y="601"/>
                  <a:pt x="141" y="578"/>
                  <a:pt x="129" y="571"/>
                </a:cubicBezTo>
                <a:cubicBezTo>
                  <a:pt x="131" y="561"/>
                  <a:pt x="139" y="556"/>
                  <a:pt x="148" y="552"/>
                </a:cubicBezTo>
                <a:cubicBezTo>
                  <a:pt x="136" y="539"/>
                  <a:pt x="151" y="534"/>
                  <a:pt x="145" y="522"/>
                </a:cubicBezTo>
                <a:cubicBezTo>
                  <a:pt x="129" y="523"/>
                  <a:pt x="117" y="518"/>
                  <a:pt x="116" y="503"/>
                </a:cubicBezTo>
                <a:cubicBezTo>
                  <a:pt x="132" y="499"/>
                  <a:pt x="130" y="516"/>
                  <a:pt x="146" y="511"/>
                </a:cubicBezTo>
                <a:cubicBezTo>
                  <a:pt x="156" y="512"/>
                  <a:pt x="146" y="498"/>
                  <a:pt x="157" y="500"/>
                </a:cubicBezTo>
                <a:cubicBezTo>
                  <a:pt x="145" y="494"/>
                  <a:pt x="134" y="503"/>
                  <a:pt x="126" y="495"/>
                </a:cubicBezTo>
                <a:cubicBezTo>
                  <a:pt x="129" y="491"/>
                  <a:pt x="131" y="487"/>
                  <a:pt x="133" y="482"/>
                </a:cubicBezTo>
                <a:cubicBezTo>
                  <a:pt x="136" y="488"/>
                  <a:pt x="151" y="479"/>
                  <a:pt x="153" y="485"/>
                </a:cubicBezTo>
                <a:cubicBezTo>
                  <a:pt x="148" y="477"/>
                  <a:pt x="162" y="464"/>
                  <a:pt x="177" y="458"/>
                </a:cubicBezTo>
                <a:cubicBezTo>
                  <a:pt x="171" y="443"/>
                  <a:pt x="151" y="457"/>
                  <a:pt x="143" y="461"/>
                </a:cubicBezTo>
                <a:cubicBezTo>
                  <a:pt x="139" y="462"/>
                  <a:pt x="135" y="460"/>
                  <a:pt x="133" y="457"/>
                </a:cubicBezTo>
                <a:cubicBezTo>
                  <a:pt x="131" y="449"/>
                  <a:pt x="144" y="452"/>
                  <a:pt x="144" y="444"/>
                </a:cubicBezTo>
                <a:cubicBezTo>
                  <a:pt x="152" y="445"/>
                  <a:pt x="153" y="453"/>
                  <a:pt x="166" y="449"/>
                </a:cubicBezTo>
                <a:cubicBezTo>
                  <a:pt x="164" y="438"/>
                  <a:pt x="154" y="437"/>
                  <a:pt x="146" y="433"/>
                </a:cubicBezTo>
                <a:cubicBezTo>
                  <a:pt x="164" y="425"/>
                  <a:pt x="158" y="409"/>
                  <a:pt x="169" y="399"/>
                </a:cubicBezTo>
                <a:cubicBezTo>
                  <a:pt x="160" y="394"/>
                  <a:pt x="146" y="395"/>
                  <a:pt x="146" y="378"/>
                </a:cubicBezTo>
                <a:cubicBezTo>
                  <a:pt x="149" y="374"/>
                  <a:pt x="160" y="376"/>
                  <a:pt x="161" y="369"/>
                </a:cubicBezTo>
                <a:cubicBezTo>
                  <a:pt x="161" y="363"/>
                  <a:pt x="156" y="365"/>
                  <a:pt x="157" y="357"/>
                </a:cubicBezTo>
                <a:cubicBezTo>
                  <a:pt x="152" y="353"/>
                  <a:pt x="150" y="358"/>
                  <a:pt x="144" y="358"/>
                </a:cubicBezTo>
                <a:cubicBezTo>
                  <a:pt x="144" y="355"/>
                  <a:pt x="144" y="351"/>
                  <a:pt x="141" y="351"/>
                </a:cubicBezTo>
                <a:cubicBezTo>
                  <a:pt x="143" y="349"/>
                  <a:pt x="166" y="347"/>
                  <a:pt x="164" y="359"/>
                </a:cubicBezTo>
                <a:cubicBezTo>
                  <a:pt x="175" y="351"/>
                  <a:pt x="164" y="341"/>
                  <a:pt x="157" y="337"/>
                </a:cubicBezTo>
                <a:cubicBezTo>
                  <a:pt x="158" y="335"/>
                  <a:pt x="159" y="332"/>
                  <a:pt x="159" y="329"/>
                </a:cubicBezTo>
                <a:cubicBezTo>
                  <a:pt x="169" y="341"/>
                  <a:pt x="159" y="311"/>
                  <a:pt x="167" y="309"/>
                </a:cubicBezTo>
                <a:cubicBezTo>
                  <a:pt x="165" y="298"/>
                  <a:pt x="153" y="297"/>
                  <a:pt x="145" y="293"/>
                </a:cubicBezTo>
                <a:cubicBezTo>
                  <a:pt x="147" y="285"/>
                  <a:pt x="156" y="282"/>
                  <a:pt x="156" y="272"/>
                </a:cubicBezTo>
                <a:cubicBezTo>
                  <a:pt x="164" y="274"/>
                  <a:pt x="173" y="274"/>
                  <a:pt x="182" y="272"/>
                </a:cubicBezTo>
                <a:cubicBezTo>
                  <a:pt x="179" y="269"/>
                  <a:pt x="177" y="264"/>
                  <a:pt x="176" y="260"/>
                </a:cubicBezTo>
                <a:cubicBezTo>
                  <a:pt x="189" y="265"/>
                  <a:pt x="195" y="279"/>
                  <a:pt x="191" y="293"/>
                </a:cubicBezTo>
                <a:cubicBezTo>
                  <a:pt x="207" y="298"/>
                  <a:pt x="212" y="313"/>
                  <a:pt x="225" y="322"/>
                </a:cubicBezTo>
                <a:cubicBezTo>
                  <a:pt x="226" y="320"/>
                  <a:pt x="228" y="319"/>
                  <a:pt x="231" y="320"/>
                </a:cubicBezTo>
                <a:cubicBezTo>
                  <a:pt x="231" y="309"/>
                  <a:pt x="241" y="300"/>
                  <a:pt x="244" y="284"/>
                </a:cubicBezTo>
                <a:cubicBezTo>
                  <a:pt x="232" y="281"/>
                  <a:pt x="236" y="268"/>
                  <a:pt x="219" y="268"/>
                </a:cubicBezTo>
                <a:cubicBezTo>
                  <a:pt x="216" y="254"/>
                  <a:pt x="220" y="233"/>
                  <a:pt x="200" y="236"/>
                </a:cubicBezTo>
                <a:cubicBezTo>
                  <a:pt x="193" y="247"/>
                  <a:pt x="214" y="239"/>
                  <a:pt x="212" y="247"/>
                </a:cubicBezTo>
                <a:cubicBezTo>
                  <a:pt x="200" y="248"/>
                  <a:pt x="187" y="247"/>
                  <a:pt x="174" y="245"/>
                </a:cubicBezTo>
                <a:cubicBezTo>
                  <a:pt x="176" y="238"/>
                  <a:pt x="182" y="235"/>
                  <a:pt x="194" y="241"/>
                </a:cubicBezTo>
                <a:lnTo>
                  <a:pt x="193" y="226"/>
                </a:lnTo>
                <a:cubicBezTo>
                  <a:pt x="175" y="232"/>
                  <a:pt x="179" y="212"/>
                  <a:pt x="168" y="211"/>
                </a:cubicBezTo>
                <a:cubicBezTo>
                  <a:pt x="167" y="206"/>
                  <a:pt x="174" y="208"/>
                  <a:pt x="178" y="208"/>
                </a:cubicBezTo>
                <a:cubicBezTo>
                  <a:pt x="178" y="210"/>
                  <a:pt x="178" y="213"/>
                  <a:pt x="178" y="215"/>
                </a:cubicBezTo>
                <a:cubicBezTo>
                  <a:pt x="185" y="215"/>
                  <a:pt x="191" y="213"/>
                  <a:pt x="192" y="204"/>
                </a:cubicBezTo>
                <a:cubicBezTo>
                  <a:pt x="184" y="193"/>
                  <a:pt x="178" y="186"/>
                  <a:pt x="182" y="172"/>
                </a:cubicBezTo>
                <a:cubicBezTo>
                  <a:pt x="193" y="176"/>
                  <a:pt x="199" y="174"/>
                  <a:pt x="203" y="168"/>
                </a:cubicBezTo>
                <a:cubicBezTo>
                  <a:pt x="206" y="170"/>
                  <a:pt x="209" y="173"/>
                  <a:pt x="209" y="177"/>
                </a:cubicBezTo>
                <a:lnTo>
                  <a:pt x="199" y="175"/>
                </a:lnTo>
                <a:cubicBezTo>
                  <a:pt x="198" y="180"/>
                  <a:pt x="196" y="184"/>
                  <a:pt x="196" y="188"/>
                </a:cubicBezTo>
                <a:cubicBezTo>
                  <a:pt x="208" y="193"/>
                  <a:pt x="211" y="178"/>
                  <a:pt x="218" y="179"/>
                </a:cubicBezTo>
                <a:cubicBezTo>
                  <a:pt x="225" y="179"/>
                  <a:pt x="211" y="204"/>
                  <a:pt x="220" y="196"/>
                </a:cubicBezTo>
                <a:cubicBezTo>
                  <a:pt x="221" y="187"/>
                  <a:pt x="227" y="186"/>
                  <a:pt x="231" y="182"/>
                </a:cubicBezTo>
                <a:lnTo>
                  <a:pt x="242" y="184"/>
                </a:lnTo>
                <a:cubicBezTo>
                  <a:pt x="241" y="190"/>
                  <a:pt x="240" y="196"/>
                  <a:pt x="238" y="203"/>
                </a:cubicBezTo>
                <a:cubicBezTo>
                  <a:pt x="241" y="206"/>
                  <a:pt x="247" y="208"/>
                  <a:pt x="254" y="208"/>
                </a:cubicBezTo>
                <a:cubicBezTo>
                  <a:pt x="261" y="200"/>
                  <a:pt x="247" y="192"/>
                  <a:pt x="254" y="192"/>
                </a:cubicBezTo>
                <a:cubicBezTo>
                  <a:pt x="265" y="196"/>
                  <a:pt x="265" y="209"/>
                  <a:pt x="269" y="217"/>
                </a:cubicBezTo>
                <a:cubicBezTo>
                  <a:pt x="274" y="214"/>
                  <a:pt x="292" y="233"/>
                  <a:pt x="302" y="221"/>
                </a:cubicBezTo>
                <a:cubicBezTo>
                  <a:pt x="301" y="213"/>
                  <a:pt x="276" y="219"/>
                  <a:pt x="276" y="210"/>
                </a:cubicBezTo>
                <a:cubicBezTo>
                  <a:pt x="282" y="206"/>
                  <a:pt x="286" y="200"/>
                  <a:pt x="286" y="193"/>
                </a:cubicBezTo>
                <a:cubicBezTo>
                  <a:pt x="298" y="190"/>
                  <a:pt x="311" y="188"/>
                  <a:pt x="313" y="171"/>
                </a:cubicBezTo>
                <a:cubicBezTo>
                  <a:pt x="316" y="175"/>
                  <a:pt x="324" y="175"/>
                  <a:pt x="325" y="181"/>
                </a:cubicBezTo>
                <a:cubicBezTo>
                  <a:pt x="327" y="188"/>
                  <a:pt x="316" y="201"/>
                  <a:pt x="327" y="201"/>
                </a:cubicBezTo>
                <a:cubicBezTo>
                  <a:pt x="339" y="185"/>
                  <a:pt x="348" y="186"/>
                  <a:pt x="370" y="188"/>
                </a:cubicBezTo>
                <a:cubicBezTo>
                  <a:pt x="372" y="169"/>
                  <a:pt x="379" y="157"/>
                  <a:pt x="391" y="153"/>
                </a:cubicBezTo>
                <a:cubicBezTo>
                  <a:pt x="378" y="171"/>
                  <a:pt x="390" y="174"/>
                  <a:pt x="386" y="191"/>
                </a:cubicBezTo>
                <a:lnTo>
                  <a:pt x="400" y="194"/>
                </a:lnTo>
                <a:cubicBezTo>
                  <a:pt x="405" y="183"/>
                  <a:pt x="392" y="184"/>
                  <a:pt x="392" y="175"/>
                </a:cubicBezTo>
                <a:cubicBezTo>
                  <a:pt x="398" y="173"/>
                  <a:pt x="403" y="160"/>
                  <a:pt x="407" y="173"/>
                </a:cubicBezTo>
                <a:cubicBezTo>
                  <a:pt x="409" y="162"/>
                  <a:pt x="414" y="161"/>
                  <a:pt x="411" y="152"/>
                </a:cubicBezTo>
                <a:cubicBezTo>
                  <a:pt x="427" y="148"/>
                  <a:pt x="443" y="150"/>
                  <a:pt x="458" y="156"/>
                </a:cubicBezTo>
                <a:cubicBezTo>
                  <a:pt x="461" y="141"/>
                  <a:pt x="447" y="122"/>
                  <a:pt x="465" y="113"/>
                </a:cubicBezTo>
                <a:lnTo>
                  <a:pt x="484" y="117"/>
                </a:lnTo>
                <a:cubicBezTo>
                  <a:pt x="486" y="112"/>
                  <a:pt x="484" y="101"/>
                  <a:pt x="490" y="101"/>
                </a:cubicBezTo>
                <a:lnTo>
                  <a:pt x="509" y="105"/>
                </a:lnTo>
                <a:cubicBezTo>
                  <a:pt x="507" y="127"/>
                  <a:pt x="522" y="138"/>
                  <a:pt x="520" y="160"/>
                </a:cubicBezTo>
                <a:cubicBezTo>
                  <a:pt x="524" y="149"/>
                  <a:pt x="531" y="140"/>
                  <a:pt x="540" y="134"/>
                </a:cubicBezTo>
                <a:cubicBezTo>
                  <a:pt x="545" y="135"/>
                  <a:pt x="540" y="143"/>
                  <a:pt x="546" y="143"/>
                </a:cubicBezTo>
                <a:cubicBezTo>
                  <a:pt x="549" y="138"/>
                  <a:pt x="548" y="122"/>
                  <a:pt x="553" y="125"/>
                </a:cubicBezTo>
                <a:cubicBezTo>
                  <a:pt x="559" y="128"/>
                  <a:pt x="572" y="128"/>
                  <a:pt x="572" y="132"/>
                </a:cubicBezTo>
                <a:cubicBezTo>
                  <a:pt x="571" y="135"/>
                  <a:pt x="574" y="136"/>
                  <a:pt x="573" y="140"/>
                </a:cubicBezTo>
                <a:lnTo>
                  <a:pt x="562" y="138"/>
                </a:lnTo>
                <a:cubicBezTo>
                  <a:pt x="563" y="149"/>
                  <a:pt x="553" y="156"/>
                  <a:pt x="562" y="160"/>
                </a:cubicBezTo>
                <a:cubicBezTo>
                  <a:pt x="566" y="149"/>
                  <a:pt x="574" y="145"/>
                  <a:pt x="589" y="152"/>
                </a:cubicBezTo>
                <a:cubicBezTo>
                  <a:pt x="594" y="146"/>
                  <a:pt x="584" y="139"/>
                  <a:pt x="592" y="139"/>
                </a:cubicBezTo>
                <a:cubicBezTo>
                  <a:pt x="588" y="147"/>
                  <a:pt x="600" y="145"/>
                  <a:pt x="605" y="147"/>
                </a:cubicBezTo>
                <a:cubicBezTo>
                  <a:pt x="608" y="136"/>
                  <a:pt x="611" y="124"/>
                  <a:pt x="602" y="121"/>
                </a:cubicBezTo>
                <a:cubicBezTo>
                  <a:pt x="607" y="121"/>
                  <a:pt x="613" y="121"/>
                  <a:pt x="619" y="119"/>
                </a:cubicBezTo>
                <a:cubicBezTo>
                  <a:pt x="615" y="137"/>
                  <a:pt x="631" y="123"/>
                  <a:pt x="636" y="123"/>
                </a:cubicBezTo>
                <a:cubicBezTo>
                  <a:pt x="638" y="143"/>
                  <a:pt x="675" y="129"/>
                  <a:pt x="689" y="141"/>
                </a:cubicBezTo>
                <a:cubicBezTo>
                  <a:pt x="698" y="142"/>
                  <a:pt x="698" y="130"/>
                  <a:pt x="708" y="132"/>
                </a:cubicBezTo>
                <a:lnTo>
                  <a:pt x="699" y="174"/>
                </a:lnTo>
                <a:cubicBezTo>
                  <a:pt x="710" y="171"/>
                  <a:pt x="722" y="181"/>
                  <a:pt x="726" y="175"/>
                </a:cubicBezTo>
                <a:lnTo>
                  <a:pt x="727" y="174"/>
                </a:lnTo>
                <a:lnTo>
                  <a:pt x="727" y="174"/>
                </a:lnTo>
                <a:cubicBezTo>
                  <a:pt x="727" y="174"/>
                  <a:pt x="727" y="174"/>
                  <a:pt x="727" y="174"/>
                </a:cubicBezTo>
                <a:lnTo>
                  <a:pt x="727" y="174"/>
                </a:lnTo>
                <a:lnTo>
                  <a:pt x="727" y="174"/>
                </a:lnTo>
                <a:cubicBezTo>
                  <a:pt x="726" y="172"/>
                  <a:pt x="719" y="155"/>
                  <a:pt x="730" y="151"/>
                </a:cubicBezTo>
                <a:cubicBezTo>
                  <a:pt x="746" y="157"/>
                  <a:pt x="758" y="146"/>
                  <a:pt x="763" y="155"/>
                </a:cubicBezTo>
                <a:cubicBezTo>
                  <a:pt x="762" y="161"/>
                  <a:pt x="753" y="155"/>
                  <a:pt x="749" y="155"/>
                </a:cubicBezTo>
                <a:cubicBezTo>
                  <a:pt x="746" y="164"/>
                  <a:pt x="759" y="165"/>
                  <a:pt x="769" y="167"/>
                </a:cubicBezTo>
                <a:cubicBezTo>
                  <a:pt x="771" y="163"/>
                  <a:pt x="767" y="150"/>
                  <a:pt x="775" y="152"/>
                </a:cubicBezTo>
                <a:cubicBezTo>
                  <a:pt x="783" y="153"/>
                  <a:pt x="793" y="154"/>
                  <a:pt x="796" y="159"/>
                </a:cubicBezTo>
                <a:cubicBezTo>
                  <a:pt x="803" y="156"/>
                  <a:pt x="802" y="143"/>
                  <a:pt x="811" y="145"/>
                </a:cubicBezTo>
                <a:cubicBezTo>
                  <a:pt x="807" y="155"/>
                  <a:pt x="814" y="159"/>
                  <a:pt x="815" y="165"/>
                </a:cubicBezTo>
                <a:cubicBezTo>
                  <a:pt x="827" y="161"/>
                  <a:pt x="844" y="163"/>
                  <a:pt x="852" y="153"/>
                </a:cubicBezTo>
                <a:cubicBezTo>
                  <a:pt x="876" y="164"/>
                  <a:pt x="920" y="163"/>
                  <a:pt x="928" y="185"/>
                </a:cubicBezTo>
                <a:cubicBezTo>
                  <a:pt x="933" y="176"/>
                  <a:pt x="943" y="173"/>
                  <a:pt x="949" y="165"/>
                </a:cubicBezTo>
                <a:cubicBezTo>
                  <a:pt x="945" y="157"/>
                  <a:pt x="937" y="165"/>
                  <a:pt x="934" y="159"/>
                </a:cubicBezTo>
                <a:cubicBezTo>
                  <a:pt x="932" y="163"/>
                  <a:pt x="932" y="169"/>
                  <a:pt x="928" y="169"/>
                </a:cubicBezTo>
                <a:cubicBezTo>
                  <a:pt x="933" y="154"/>
                  <a:pt x="938" y="141"/>
                  <a:pt x="950" y="137"/>
                </a:cubicBezTo>
                <a:cubicBezTo>
                  <a:pt x="965" y="140"/>
                  <a:pt x="945" y="163"/>
                  <a:pt x="953" y="160"/>
                </a:cubicBezTo>
                <a:cubicBezTo>
                  <a:pt x="954" y="157"/>
                  <a:pt x="954" y="153"/>
                  <a:pt x="958" y="153"/>
                </a:cubicBezTo>
                <a:cubicBezTo>
                  <a:pt x="956" y="163"/>
                  <a:pt x="951" y="174"/>
                  <a:pt x="961" y="176"/>
                </a:cubicBezTo>
                <a:cubicBezTo>
                  <a:pt x="969" y="176"/>
                  <a:pt x="966" y="162"/>
                  <a:pt x="969" y="156"/>
                </a:cubicBezTo>
                <a:cubicBezTo>
                  <a:pt x="965" y="155"/>
                  <a:pt x="961" y="155"/>
                  <a:pt x="961" y="151"/>
                </a:cubicBezTo>
                <a:cubicBezTo>
                  <a:pt x="968" y="143"/>
                  <a:pt x="963" y="137"/>
                  <a:pt x="968" y="133"/>
                </a:cubicBezTo>
                <a:cubicBezTo>
                  <a:pt x="983" y="132"/>
                  <a:pt x="978" y="144"/>
                  <a:pt x="991" y="144"/>
                </a:cubicBezTo>
                <a:cubicBezTo>
                  <a:pt x="992" y="138"/>
                  <a:pt x="996" y="139"/>
                  <a:pt x="998" y="137"/>
                </a:cubicBezTo>
                <a:cubicBezTo>
                  <a:pt x="994" y="133"/>
                  <a:pt x="985" y="129"/>
                  <a:pt x="992" y="124"/>
                </a:cubicBezTo>
                <a:cubicBezTo>
                  <a:pt x="981" y="123"/>
                  <a:pt x="974" y="128"/>
                  <a:pt x="961" y="124"/>
                </a:cubicBezTo>
                <a:lnTo>
                  <a:pt x="964" y="111"/>
                </a:lnTo>
                <a:lnTo>
                  <a:pt x="942" y="107"/>
                </a:lnTo>
                <a:cubicBezTo>
                  <a:pt x="939" y="116"/>
                  <a:pt x="941" y="134"/>
                  <a:pt x="926" y="126"/>
                </a:cubicBezTo>
                <a:cubicBezTo>
                  <a:pt x="927" y="139"/>
                  <a:pt x="915" y="154"/>
                  <a:pt x="910" y="149"/>
                </a:cubicBezTo>
                <a:cubicBezTo>
                  <a:pt x="923" y="139"/>
                  <a:pt x="920" y="112"/>
                  <a:pt x="915" y="100"/>
                </a:cubicBezTo>
                <a:cubicBezTo>
                  <a:pt x="901" y="106"/>
                  <a:pt x="910" y="121"/>
                  <a:pt x="915" y="128"/>
                </a:cubicBezTo>
                <a:cubicBezTo>
                  <a:pt x="904" y="124"/>
                  <a:pt x="891" y="124"/>
                  <a:pt x="880" y="129"/>
                </a:cubicBezTo>
                <a:cubicBezTo>
                  <a:pt x="880" y="124"/>
                  <a:pt x="876" y="121"/>
                  <a:pt x="878" y="115"/>
                </a:cubicBezTo>
                <a:cubicBezTo>
                  <a:pt x="873" y="118"/>
                  <a:pt x="855" y="120"/>
                  <a:pt x="850" y="112"/>
                </a:cubicBezTo>
                <a:cubicBezTo>
                  <a:pt x="868" y="110"/>
                  <a:pt x="858" y="84"/>
                  <a:pt x="865" y="68"/>
                </a:cubicBezTo>
                <a:cubicBezTo>
                  <a:pt x="851" y="60"/>
                  <a:pt x="854" y="77"/>
                  <a:pt x="846" y="78"/>
                </a:cubicBezTo>
                <a:lnTo>
                  <a:pt x="835" y="76"/>
                </a:lnTo>
                <a:cubicBezTo>
                  <a:pt x="836" y="71"/>
                  <a:pt x="838" y="66"/>
                  <a:pt x="838" y="61"/>
                </a:cubicBezTo>
                <a:cubicBezTo>
                  <a:pt x="839" y="62"/>
                  <a:pt x="839" y="64"/>
                  <a:pt x="839" y="65"/>
                </a:cubicBezTo>
                <a:cubicBezTo>
                  <a:pt x="872" y="51"/>
                  <a:pt x="915" y="71"/>
                  <a:pt x="952" y="74"/>
                </a:cubicBezTo>
                <a:cubicBezTo>
                  <a:pt x="961" y="65"/>
                  <a:pt x="974" y="62"/>
                  <a:pt x="986" y="65"/>
                </a:cubicBezTo>
                <a:cubicBezTo>
                  <a:pt x="986" y="72"/>
                  <a:pt x="993" y="72"/>
                  <a:pt x="993" y="78"/>
                </a:cubicBezTo>
                <a:cubicBezTo>
                  <a:pt x="996" y="75"/>
                  <a:pt x="998" y="70"/>
                  <a:pt x="998" y="65"/>
                </a:cubicBezTo>
                <a:cubicBezTo>
                  <a:pt x="1013" y="58"/>
                  <a:pt x="1011" y="74"/>
                  <a:pt x="1023" y="76"/>
                </a:cubicBezTo>
                <a:cubicBezTo>
                  <a:pt x="1032" y="74"/>
                  <a:pt x="1049" y="62"/>
                  <a:pt x="1057" y="74"/>
                </a:cubicBezTo>
                <a:cubicBezTo>
                  <a:pt x="1060" y="73"/>
                  <a:pt x="1059" y="69"/>
                  <a:pt x="1062" y="69"/>
                </a:cubicBezTo>
                <a:cubicBezTo>
                  <a:pt x="1066" y="77"/>
                  <a:pt x="1076" y="78"/>
                  <a:pt x="1084" y="81"/>
                </a:cubicBezTo>
                <a:cubicBezTo>
                  <a:pt x="1083" y="86"/>
                  <a:pt x="1082" y="91"/>
                  <a:pt x="1088" y="91"/>
                </a:cubicBezTo>
                <a:cubicBezTo>
                  <a:pt x="1088" y="88"/>
                  <a:pt x="1088" y="86"/>
                  <a:pt x="1088" y="84"/>
                </a:cubicBezTo>
                <a:cubicBezTo>
                  <a:pt x="1090" y="85"/>
                  <a:pt x="1092" y="87"/>
                  <a:pt x="1093" y="89"/>
                </a:cubicBezTo>
                <a:cubicBezTo>
                  <a:pt x="1099" y="87"/>
                  <a:pt x="1101" y="80"/>
                  <a:pt x="1104" y="76"/>
                </a:cubicBezTo>
                <a:cubicBezTo>
                  <a:pt x="1111" y="81"/>
                  <a:pt x="1111" y="92"/>
                  <a:pt x="1114" y="99"/>
                </a:cubicBezTo>
                <a:cubicBezTo>
                  <a:pt x="1118" y="99"/>
                  <a:pt x="1119" y="97"/>
                  <a:pt x="1123" y="97"/>
                </a:cubicBezTo>
                <a:lnTo>
                  <a:pt x="1118" y="120"/>
                </a:lnTo>
                <a:cubicBezTo>
                  <a:pt x="1123" y="113"/>
                  <a:pt x="1125" y="105"/>
                  <a:pt x="1126" y="97"/>
                </a:cubicBezTo>
                <a:lnTo>
                  <a:pt x="1127" y="97"/>
                </a:lnTo>
                <a:cubicBezTo>
                  <a:pt x="1127" y="109"/>
                  <a:pt x="1145" y="102"/>
                  <a:pt x="1144" y="115"/>
                </a:cubicBezTo>
                <a:lnTo>
                  <a:pt x="1151" y="115"/>
                </a:lnTo>
                <a:cubicBezTo>
                  <a:pt x="1149" y="118"/>
                  <a:pt x="1148" y="123"/>
                  <a:pt x="1148" y="127"/>
                </a:cubicBezTo>
                <a:cubicBezTo>
                  <a:pt x="1139" y="128"/>
                  <a:pt x="1129" y="127"/>
                  <a:pt x="1120" y="124"/>
                </a:cubicBezTo>
                <a:cubicBezTo>
                  <a:pt x="1119" y="129"/>
                  <a:pt x="1117" y="135"/>
                  <a:pt x="1117" y="140"/>
                </a:cubicBezTo>
                <a:cubicBezTo>
                  <a:pt x="1148" y="140"/>
                  <a:pt x="1150" y="161"/>
                  <a:pt x="1180" y="163"/>
                </a:cubicBezTo>
                <a:cubicBezTo>
                  <a:pt x="1180" y="169"/>
                  <a:pt x="1173" y="178"/>
                  <a:pt x="1183" y="178"/>
                </a:cubicBezTo>
                <a:cubicBezTo>
                  <a:pt x="1182" y="170"/>
                  <a:pt x="1182" y="163"/>
                  <a:pt x="1185" y="156"/>
                </a:cubicBezTo>
                <a:cubicBezTo>
                  <a:pt x="1200" y="164"/>
                  <a:pt x="1195" y="143"/>
                  <a:pt x="1207" y="147"/>
                </a:cubicBezTo>
                <a:cubicBezTo>
                  <a:pt x="1207" y="152"/>
                  <a:pt x="1213" y="153"/>
                  <a:pt x="1209" y="161"/>
                </a:cubicBezTo>
                <a:cubicBezTo>
                  <a:pt x="1230" y="160"/>
                  <a:pt x="1251" y="163"/>
                  <a:pt x="1271" y="168"/>
                </a:cubicBezTo>
                <a:cubicBezTo>
                  <a:pt x="1269" y="151"/>
                  <a:pt x="1221" y="164"/>
                  <a:pt x="1224" y="145"/>
                </a:cubicBezTo>
                <a:cubicBezTo>
                  <a:pt x="1234" y="146"/>
                  <a:pt x="1229" y="125"/>
                  <a:pt x="1237" y="122"/>
                </a:cubicBezTo>
                <a:lnTo>
                  <a:pt x="1272" y="129"/>
                </a:lnTo>
                <a:cubicBezTo>
                  <a:pt x="1270" y="132"/>
                  <a:pt x="1263" y="131"/>
                  <a:pt x="1260" y="131"/>
                </a:cubicBezTo>
                <a:cubicBezTo>
                  <a:pt x="1265" y="143"/>
                  <a:pt x="1280" y="126"/>
                  <a:pt x="1292" y="131"/>
                </a:cubicBezTo>
                <a:lnTo>
                  <a:pt x="1292" y="132"/>
                </a:lnTo>
                <a:cubicBezTo>
                  <a:pt x="1309" y="134"/>
                  <a:pt x="1287" y="160"/>
                  <a:pt x="1306" y="160"/>
                </a:cubicBezTo>
                <a:cubicBezTo>
                  <a:pt x="1296" y="164"/>
                  <a:pt x="1276" y="154"/>
                  <a:pt x="1278" y="174"/>
                </a:cubicBezTo>
                <a:cubicBezTo>
                  <a:pt x="1287" y="174"/>
                  <a:pt x="1291" y="177"/>
                  <a:pt x="1293" y="182"/>
                </a:cubicBezTo>
                <a:cubicBezTo>
                  <a:pt x="1300" y="176"/>
                  <a:pt x="1308" y="170"/>
                  <a:pt x="1316" y="162"/>
                </a:cubicBezTo>
                <a:cubicBezTo>
                  <a:pt x="1305" y="159"/>
                  <a:pt x="1305" y="147"/>
                  <a:pt x="1305" y="135"/>
                </a:cubicBezTo>
                <a:lnTo>
                  <a:pt x="1321" y="138"/>
                </a:lnTo>
                <a:cubicBezTo>
                  <a:pt x="1322" y="124"/>
                  <a:pt x="1343" y="106"/>
                  <a:pt x="1330" y="96"/>
                </a:cubicBezTo>
                <a:cubicBezTo>
                  <a:pt x="1323" y="97"/>
                  <a:pt x="1326" y="111"/>
                  <a:pt x="1323" y="117"/>
                </a:cubicBezTo>
                <a:cubicBezTo>
                  <a:pt x="1319" y="114"/>
                  <a:pt x="1307" y="117"/>
                  <a:pt x="1307" y="111"/>
                </a:cubicBezTo>
                <a:cubicBezTo>
                  <a:pt x="1307" y="110"/>
                  <a:pt x="1307" y="108"/>
                  <a:pt x="1307" y="107"/>
                </a:cubicBezTo>
                <a:cubicBezTo>
                  <a:pt x="1321" y="104"/>
                  <a:pt x="1321" y="87"/>
                  <a:pt x="1324" y="73"/>
                </a:cubicBezTo>
                <a:cubicBezTo>
                  <a:pt x="1329" y="73"/>
                  <a:pt x="1333" y="74"/>
                  <a:pt x="1337" y="76"/>
                </a:cubicBezTo>
                <a:cubicBezTo>
                  <a:pt x="1340" y="70"/>
                  <a:pt x="1345" y="68"/>
                  <a:pt x="1348" y="64"/>
                </a:cubicBezTo>
                <a:cubicBezTo>
                  <a:pt x="1356" y="66"/>
                  <a:pt x="1348" y="79"/>
                  <a:pt x="1356" y="82"/>
                </a:cubicBezTo>
                <a:cubicBezTo>
                  <a:pt x="1349" y="82"/>
                  <a:pt x="1351" y="77"/>
                  <a:pt x="1343" y="77"/>
                </a:cubicBezTo>
                <a:cubicBezTo>
                  <a:pt x="1345" y="99"/>
                  <a:pt x="1340" y="121"/>
                  <a:pt x="1329" y="140"/>
                </a:cubicBezTo>
                <a:cubicBezTo>
                  <a:pt x="1350" y="135"/>
                  <a:pt x="1330" y="167"/>
                  <a:pt x="1339" y="162"/>
                </a:cubicBezTo>
                <a:cubicBezTo>
                  <a:pt x="1340" y="159"/>
                  <a:pt x="1340" y="154"/>
                  <a:pt x="1343" y="154"/>
                </a:cubicBezTo>
                <a:cubicBezTo>
                  <a:pt x="1343" y="160"/>
                  <a:pt x="1347" y="162"/>
                  <a:pt x="1349" y="166"/>
                </a:cubicBezTo>
                <a:cubicBezTo>
                  <a:pt x="1345" y="165"/>
                  <a:pt x="1334" y="173"/>
                  <a:pt x="1339" y="173"/>
                </a:cubicBezTo>
                <a:cubicBezTo>
                  <a:pt x="1348" y="168"/>
                  <a:pt x="1350" y="183"/>
                  <a:pt x="1356" y="187"/>
                </a:cubicBezTo>
                <a:cubicBezTo>
                  <a:pt x="1355" y="203"/>
                  <a:pt x="1350" y="222"/>
                  <a:pt x="1361" y="230"/>
                </a:cubicBezTo>
                <a:cubicBezTo>
                  <a:pt x="1361" y="213"/>
                  <a:pt x="1377" y="221"/>
                  <a:pt x="1385" y="218"/>
                </a:cubicBezTo>
                <a:cubicBezTo>
                  <a:pt x="1385" y="208"/>
                  <a:pt x="1388" y="199"/>
                  <a:pt x="1393" y="192"/>
                </a:cubicBezTo>
                <a:cubicBezTo>
                  <a:pt x="1400" y="192"/>
                  <a:pt x="1405" y="189"/>
                  <a:pt x="1409" y="184"/>
                </a:cubicBezTo>
                <a:cubicBezTo>
                  <a:pt x="1409" y="195"/>
                  <a:pt x="1426" y="187"/>
                  <a:pt x="1433" y="190"/>
                </a:cubicBezTo>
                <a:cubicBezTo>
                  <a:pt x="1436" y="179"/>
                  <a:pt x="1428" y="180"/>
                  <a:pt x="1424" y="176"/>
                </a:cubicBezTo>
                <a:cubicBezTo>
                  <a:pt x="1435" y="170"/>
                  <a:pt x="1430" y="181"/>
                  <a:pt x="1444" y="179"/>
                </a:cubicBezTo>
                <a:lnTo>
                  <a:pt x="1444" y="192"/>
                </a:lnTo>
                <a:cubicBezTo>
                  <a:pt x="1450" y="200"/>
                  <a:pt x="1459" y="187"/>
                  <a:pt x="1461" y="198"/>
                </a:cubicBezTo>
                <a:cubicBezTo>
                  <a:pt x="1461" y="203"/>
                  <a:pt x="1452" y="199"/>
                  <a:pt x="1452" y="203"/>
                </a:cubicBezTo>
                <a:cubicBezTo>
                  <a:pt x="1496" y="217"/>
                  <a:pt x="1488" y="171"/>
                  <a:pt x="1503" y="152"/>
                </a:cubicBezTo>
                <a:cubicBezTo>
                  <a:pt x="1509" y="158"/>
                  <a:pt x="1495" y="156"/>
                  <a:pt x="1500" y="168"/>
                </a:cubicBezTo>
                <a:cubicBezTo>
                  <a:pt x="1503" y="168"/>
                  <a:pt x="1505" y="169"/>
                  <a:pt x="1505" y="174"/>
                </a:cubicBezTo>
                <a:cubicBezTo>
                  <a:pt x="1514" y="174"/>
                  <a:pt x="1512" y="164"/>
                  <a:pt x="1522" y="165"/>
                </a:cubicBezTo>
                <a:cubicBezTo>
                  <a:pt x="1531" y="180"/>
                  <a:pt x="1531" y="198"/>
                  <a:pt x="1522" y="212"/>
                </a:cubicBezTo>
                <a:lnTo>
                  <a:pt x="1522" y="193"/>
                </a:lnTo>
                <a:cubicBezTo>
                  <a:pt x="1517" y="192"/>
                  <a:pt x="1517" y="197"/>
                  <a:pt x="1514" y="199"/>
                </a:cubicBezTo>
                <a:cubicBezTo>
                  <a:pt x="1515" y="186"/>
                  <a:pt x="1509" y="189"/>
                  <a:pt x="1500" y="182"/>
                </a:cubicBezTo>
                <a:cubicBezTo>
                  <a:pt x="1503" y="200"/>
                  <a:pt x="1494" y="220"/>
                  <a:pt x="1500" y="231"/>
                </a:cubicBezTo>
                <a:cubicBezTo>
                  <a:pt x="1498" y="223"/>
                  <a:pt x="1501" y="221"/>
                  <a:pt x="1508" y="223"/>
                </a:cubicBezTo>
                <a:cubicBezTo>
                  <a:pt x="1501" y="243"/>
                  <a:pt x="1483" y="250"/>
                  <a:pt x="1485" y="277"/>
                </a:cubicBezTo>
                <a:cubicBezTo>
                  <a:pt x="1490" y="278"/>
                  <a:pt x="1492" y="282"/>
                  <a:pt x="1499" y="282"/>
                </a:cubicBezTo>
                <a:cubicBezTo>
                  <a:pt x="1502" y="274"/>
                  <a:pt x="1505" y="266"/>
                  <a:pt x="1510" y="259"/>
                </a:cubicBezTo>
                <a:cubicBezTo>
                  <a:pt x="1528" y="263"/>
                  <a:pt x="1499" y="278"/>
                  <a:pt x="1513" y="278"/>
                </a:cubicBezTo>
                <a:cubicBezTo>
                  <a:pt x="1513" y="278"/>
                  <a:pt x="1514" y="278"/>
                  <a:pt x="1514" y="278"/>
                </a:cubicBezTo>
                <a:cubicBezTo>
                  <a:pt x="1525" y="274"/>
                  <a:pt x="1531" y="262"/>
                  <a:pt x="1527" y="251"/>
                </a:cubicBezTo>
                <a:cubicBezTo>
                  <a:pt x="1535" y="251"/>
                  <a:pt x="1541" y="250"/>
                  <a:pt x="1544" y="246"/>
                </a:cubicBezTo>
                <a:cubicBezTo>
                  <a:pt x="1533" y="248"/>
                  <a:pt x="1538" y="233"/>
                  <a:pt x="1544" y="235"/>
                </a:cubicBezTo>
                <a:cubicBezTo>
                  <a:pt x="1544" y="238"/>
                  <a:pt x="1543" y="243"/>
                  <a:pt x="1546" y="243"/>
                </a:cubicBezTo>
                <a:cubicBezTo>
                  <a:pt x="1554" y="237"/>
                  <a:pt x="1560" y="231"/>
                  <a:pt x="1566" y="224"/>
                </a:cubicBezTo>
                <a:cubicBezTo>
                  <a:pt x="1568" y="234"/>
                  <a:pt x="1587" y="228"/>
                  <a:pt x="1591" y="237"/>
                </a:cubicBezTo>
                <a:cubicBezTo>
                  <a:pt x="1593" y="229"/>
                  <a:pt x="1605" y="231"/>
                  <a:pt x="1611" y="227"/>
                </a:cubicBezTo>
                <a:cubicBezTo>
                  <a:pt x="1617" y="230"/>
                  <a:pt x="1621" y="236"/>
                  <a:pt x="1633" y="235"/>
                </a:cubicBezTo>
                <a:cubicBezTo>
                  <a:pt x="1630" y="228"/>
                  <a:pt x="1646" y="224"/>
                  <a:pt x="1633" y="224"/>
                </a:cubicBezTo>
                <a:cubicBezTo>
                  <a:pt x="1632" y="226"/>
                  <a:pt x="1633" y="229"/>
                  <a:pt x="1630" y="229"/>
                </a:cubicBezTo>
                <a:cubicBezTo>
                  <a:pt x="1629" y="219"/>
                  <a:pt x="1619" y="217"/>
                  <a:pt x="1613" y="210"/>
                </a:cubicBezTo>
                <a:cubicBezTo>
                  <a:pt x="1620" y="203"/>
                  <a:pt x="1618" y="204"/>
                  <a:pt x="1611" y="199"/>
                </a:cubicBezTo>
                <a:cubicBezTo>
                  <a:pt x="1615" y="183"/>
                  <a:pt x="1635" y="194"/>
                  <a:pt x="1644" y="186"/>
                </a:cubicBezTo>
                <a:cubicBezTo>
                  <a:pt x="1648" y="177"/>
                  <a:pt x="1635" y="184"/>
                  <a:pt x="1639" y="175"/>
                </a:cubicBezTo>
                <a:cubicBezTo>
                  <a:pt x="1652" y="174"/>
                  <a:pt x="1661" y="156"/>
                  <a:pt x="1678" y="167"/>
                </a:cubicBezTo>
                <a:cubicBezTo>
                  <a:pt x="1678" y="153"/>
                  <a:pt x="1696" y="160"/>
                  <a:pt x="1701" y="153"/>
                </a:cubicBezTo>
                <a:cubicBezTo>
                  <a:pt x="1701" y="157"/>
                  <a:pt x="1702" y="159"/>
                  <a:pt x="1707" y="159"/>
                </a:cubicBezTo>
                <a:cubicBezTo>
                  <a:pt x="1700" y="165"/>
                  <a:pt x="1700" y="179"/>
                  <a:pt x="1695" y="189"/>
                </a:cubicBezTo>
                <a:cubicBezTo>
                  <a:pt x="1710" y="196"/>
                  <a:pt x="1707" y="173"/>
                  <a:pt x="1723" y="175"/>
                </a:cubicBezTo>
                <a:cubicBezTo>
                  <a:pt x="1717" y="186"/>
                  <a:pt x="1726" y="185"/>
                  <a:pt x="1726" y="197"/>
                </a:cubicBezTo>
                <a:lnTo>
                  <a:pt x="1740" y="197"/>
                </a:lnTo>
                <a:cubicBezTo>
                  <a:pt x="1746" y="185"/>
                  <a:pt x="1728" y="183"/>
                  <a:pt x="1734" y="181"/>
                </a:cubicBezTo>
                <a:cubicBezTo>
                  <a:pt x="1750" y="188"/>
                  <a:pt x="1752" y="179"/>
                  <a:pt x="1774" y="181"/>
                </a:cubicBezTo>
                <a:cubicBezTo>
                  <a:pt x="1777" y="192"/>
                  <a:pt x="1777" y="204"/>
                  <a:pt x="1774" y="216"/>
                </a:cubicBezTo>
                <a:cubicBezTo>
                  <a:pt x="1782" y="219"/>
                  <a:pt x="1790" y="222"/>
                  <a:pt x="1799" y="224"/>
                </a:cubicBezTo>
                <a:cubicBezTo>
                  <a:pt x="1797" y="214"/>
                  <a:pt x="1799" y="205"/>
                  <a:pt x="1804" y="197"/>
                </a:cubicBezTo>
                <a:cubicBezTo>
                  <a:pt x="1799" y="196"/>
                  <a:pt x="1794" y="197"/>
                  <a:pt x="1790" y="199"/>
                </a:cubicBezTo>
                <a:cubicBezTo>
                  <a:pt x="1789" y="182"/>
                  <a:pt x="1771" y="182"/>
                  <a:pt x="1777" y="159"/>
                </a:cubicBezTo>
                <a:cubicBezTo>
                  <a:pt x="1788" y="162"/>
                  <a:pt x="1790" y="156"/>
                  <a:pt x="1793" y="151"/>
                </a:cubicBezTo>
                <a:cubicBezTo>
                  <a:pt x="1798" y="156"/>
                  <a:pt x="1782" y="174"/>
                  <a:pt x="1802" y="174"/>
                </a:cubicBezTo>
                <a:cubicBezTo>
                  <a:pt x="1806" y="167"/>
                  <a:pt x="1808" y="160"/>
                  <a:pt x="1810" y="152"/>
                </a:cubicBezTo>
                <a:cubicBezTo>
                  <a:pt x="1814" y="153"/>
                  <a:pt x="1813" y="159"/>
                  <a:pt x="1813" y="163"/>
                </a:cubicBezTo>
                <a:cubicBezTo>
                  <a:pt x="1822" y="162"/>
                  <a:pt x="1838" y="152"/>
                  <a:pt x="1843" y="163"/>
                </a:cubicBezTo>
                <a:cubicBezTo>
                  <a:pt x="1849" y="159"/>
                  <a:pt x="1840" y="156"/>
                  <a:pt x="1846" y="155"/>
                </a:cubicBezTo>
                <a:cubicBezTo>
                  <a:pt x="1857" y="157"/>
                  <a:pt x="1852" y="174"/>
                  <a:pt x="1863" y="174"/>
                </a:cubicBezTo>
                <a:cubicBezTo>
                  <a:pt x="1869" y="172"/>
                  <a:pt x="1862" y="159"/>
                  <a:pt x="1869" y="158"/>
                </a:cubicBezTo>
                <a:cubicBezTo>
                  <a:pt x="1880" y="168"/>
                  <a:pt x="1894" y="161"/>
                  <a:pt x="1908" y="168"/>
                </a:cubicBezTo>
                <a:cubicBezTo>
                  <a:pt x="1912" y="159"/>
                  <a:pt x="1916" y="150"/>
                  <a:pt x="1922" y="141"/>
                </a:cubicBezTo>
                <a:cubicBezTo>
                  <a:pt x="1938" y="153"/>
                  <a:pt x="1958" y="157"/>
                  <a:pt x="1978" y="155"/>
                </a:cubicBezTo>
                <a:cubicBezTo>
                  <a:pt x="1983" y="143"/>
                  <a:pt x="1966" y="151"/>
                  <a:pt x="1969" y="141"/>
                </a:cubicBezTo>
                <a:cubicBezTo>
                  <a:pt x="1980" y="131"/>
                  <a:pt x="2004" y="141"/>
                  <a:pt x="2016" y="128"/>
                </a:cubicBezTo>
                <a:cubicBezTo>
                  <a:pt x="2021" y="135"/>
                  <a:pt x="2021" y="147"/>
                  <a:pt x="2030" y="151"/>
                </a:cubicBezTo>
                <a:cubicBezTo>
                  <a:pt x="2030" y="145"/>
                  <a:pt x="2032" y="139"/>
                  <a:pt x="2036" y="135"/>
                </a:cubicBezTo>
                <a:cubicBezTo>
                  <a:pt x="2041" y="139"/>
                  <a:pt x="2050" y="139"/>
                  <a:pt x="2058" y="141"/>
                </a:cubicBezTo>
                <a:cubicBezTo>
                  <a:pt x="2065" y="137"/>
                  <a:pt x="2061" y="121"/>
                  <a:pt x="2072" y="124"/>
                </a:cubicBezTo>
                <a:cubicBezTo>
                  <a:pt x="2083" y="127"/>
                  <a:pt x="2092" y="132"/>
                  <a:pt x="2103" y="135"/>
                </a:cubicBezTo>
                <a:cubicBezTo>
                  <a:pt x="2103" y="132"/>
                  <a:pt x="2104" y="130"/>
                  <a:pt x="2108" y="130"/>
                </a:cubicBezTo>
                <a:cubicBezTo>
                  <a:pt x="2113" y="119"/>
                  <a:pt x="2098" y="113"/>
                  <a:pt x="2105" y="108"/>
                </a:cubicBezTo>
                <a:cubicBezTo>
                  <a:pt x="2125" y="125"/>
                  <a:pt x="2146" y="110"/>
                  <a:pt x="2170" y="119"/>
                </a:cubicBezTo>
                <a:cubicBezTo>
                  <a:pt x="2168" y="129"/>
                  <a:pt x="2153" y="140"/>
                  <a:pt x="2170" y="146"/>
                </a:cubicBezTo>
                <a:cubicBezTo>
                  <a:pt x="2170" y="137"/>
                  <a:pt x="2172" y="129"/>
                  <a:pt x="2175" y="121"/>
                </a:cubicBezTo>
                <a:cubicBezTo>
                  <a:pt x="2179" y="122"/>
                  <a:pt x="2182" y="128"/>
                  <a:pt x="2187" y="124"/>
                </a:cubicBezTo>
                <a:cubicBezTo>
                  <a:pt x="2191" y="120"/>
                  <a:pt x="2190" y="110"/>
                  <a:pt x="2195" y="105"/>
                </a:cubicBezTo>
                <a:cubicBezTo>
                  <a:pt x="2201" y="116"/>
                  <a:pt x="2213" y="123"/>
                  <a:pt x="2226" y="124"/>
                </a:cubicBezTo>
                <a:cubicBezTo>
                  <a:pt x="2226" y="110"/>
                  <a:pt x="2266" y="111"/>
                  <a:pt x="2254" y="101"/>
                </a:cubicBezTo>
                <a:cubicBezTo>
                  <a:pt x="2259" y="100"/>
                  <a:pt x="2259" y="107"/>
                  <a:pt x="2265" y="103"/>
                </a:cubicBezTo>
                <a:cubicBezTo>
                  <a:pt x="2271" y="100"/>
                  <a:pt x="2269" y="89"/>
                  <a:pt x="2276" y="87"/>
                </a:cubicBezTo>
                <a:cubicBezTo>
                  <a:pt x="2299" y="84"/>
                  <a:pt x="2289" y="112"/>
                  <a:pt x="2312" y="111"/>
                </a:cubicBezTo>
                <a:cubicBezTo>
                  <a:pt x="2317" y="101"/>
                  <a:pt x="2344" y="88"/>
                  <a:pt x="2351" y="105"/>
                </a:cubicBezTo>
                <a:cubicBezTo>
                  <a:pt x="2361" y="100"/>
                  <a:pt x="2350" y="95"/>
                  <a:pt x="2354" y="92"/>
                </a:cubicBezTo>
                <a:cubicBezTo>
                  <a:pt x="2370" y="85"/>
                  <a:pt x="2381" y="107"/>
                  <a:pt x="2393" y="113"/>
                </a:cubicBezTo>
                <a:cubicBezTo>
                  <a:pt x="2390" y="98"/>
                  <a:pt x="2420" y="104"/>
                  <a:pt x="2418" y="113"/>
                </a:cubicBezTo>
                <a:cubicBezTo>
                  <a:pt x="2426" y="105"/>
                  <a:pt x="2429" y="93"/>
                  <a:pt x="2449" y="97"/>
                </a:cubicBezTo>
                <a:cubicBezTo>
                  <a:pt x="2451" y="103"/>
                  <a:pt x="2456" y="105"/>
                  <a:pt x="2455" y="113"/>
                </a:cubicBezTo>
                <a:cubicBezTo>
                  <a:pt x="2469" y="116"/>
                  <a:pt x="2470" y="105"/>
                  <a:pt x="2480" y="105"/>
                </a:cubicBezTo>
                <a:cubicBezTo>
                  <a:pt x="2499" y="122"/>
                  <a:pt x="2549" y="104"/>
                  <a:pt x="2544" y="138"/>
                </a:cubicBezTo>
                <a:cubicBezTo>
                  <a:pt x="2562" y="135"/>
                  <a:pt x="2580" y="135"/>
                  <a:pt x="2597" y="135"/>
                </a:cubicBezTo>
                <a:cubicBezTo>
                  <a:pt x="2591" y="139"/>
                  <a:pt x="2594" y="152"/>
                  <a:pt x="2589" y="158"/>
                </a:cubicBezTo>
                <a:cubicBezTo>
                  <a:pt x="2598" y="158"/>
                  <a:pt x="2616" y="153"/>
                  <a:pt x="2620" y="156"/>
                </a:cubicBezTo>
                <a:cubicBezTo>
                  <a:pt x="2612" y="158"/>
                  <a:pt x="2610" y="184"/>
                  <a:pt x="2620" y="186"/>
                </a:cubicBezTo>
                <a:cubicBezTo>
                  <a:pt x="2620" y="185"/>
                  <a:pt x="2620" y="185"/>
                  <a:pt x="2620" y="184"/>
                </a:cubicBezTo>
                <a:cubicBezTo>
                  <a:pt x="2620" y="179"/>
                  <a:pt x="2625" y="174"/>
                  <a:pt x="2631" y="175"/>
                </a:cubicBezTo>
                <a:cubicBezTo>
                  <a:pt x="2631" y="183"/>
                  <a:pt x="2634" y="191"/>
                  <a:pt x="2639" y="198"/>
                </a:cubicBezTo>
                <a:cubicBezTo>
                  <a:pt x="2652" y="194"/>
                  <a:pt x="2665" y="192"/>
                  <a:pt x="2678" y="190"/>
                </a:cubicBezTo>
                <a:cubicBezTo>
                  <a:pt x="2675" y="165"/>
                  <a:pt x="2702" y="161"/>
                  <a:pt x="2703" y="149"/>
                </a:cubicBezTo>
                <a:cubicBezTo>
                  <a:pt x="2718" y="149"/>
                  <a:pt x="2721" y="161"/>
                  <a:pt x="2729" y="168"/>
                </a:cubicBezTo>
                <a:cubicBezTo>
                  <a:pt x="2726" y="175"/>
                  <a:pt x="2718" y="178"/>
                  <a:pt x="2718" y="187"/>
                </a:cubicBezTo>
                <a:cubicBezTo>
                  <a:pt x="2729" y="187"/>
                  <a:pt x="2740" y="189"/>
                  <a:pt x="2751" y="193"/>
                </a:cubicBezTo>
                <a:cubicBezTo>
                  <a:pt x="2751" y="181"/>
                  <a:pt x="2746" y="163"/>
                  <a:pt x="2765" y="160"/>
                </a:cubicBezTo>
                <a:cubicBezTo>
                  <a:pt x="2747" y="142"/>
                  <a:pt x="2766" y="120"/>
                  <a:pt x="2768" y="98"/>
                </a:cubicBezTo>
                <a:cubicBezTo>
                  <a:pt x="2751" y="108"/>
                  <a:pt x="2733" y="114"/>
                  <a:pt x="2715" y="117"/>
                </a:cubicBezTo>
                <a:cubicBezTo>
                  <a:pt x="2714" y="126"/>
                  <a:pt x="2727" y="121"/>
                  <a:pt x="2723" y="133"/>
                </a:cubicBezTo>
                <a:cubicBezTo>
                  <a:pt x="2697" y="148"/>
                  <a:pt x="2684" y="124"/>
                  <a:pt x="2689" y="93"/>
                </a:cubicBezTo>
                <a:cubicBezTo>
                  <a:pt x="2697" y="88"/>
                  <a:pt x="2706" y="85"/>
                  <a:pt x="2715" y="84"/>
                </a:cubicBezTo>
                <a:cubicBezTo>
                  <a:pt x="2719" y="94"/>
                  <a:pt x="2735" y="92"/>
                  <a:pt x="2743" y="98"/>
                </a:cubicBezTo>
                <a:cubicBezTo>
                  <a:pt x="2746" y="86"/>
                  <a:pt x="2730" y="92"/>
                  <a:pt x="2734" y="79"/>
                </a:cubicBezTo>
                <a:cubicBezTo>
                  <a:pt x="2755" y="65"/>
                  <a:pt x="2779" y="57"/>
                  <a:pt x="2805" y="54"/>
                </a:cubicBezTo>
                <a:cubicBezTo>
                  <a:pt x="2807" y="64"/>
                  <a:pt x="2804" y="79"/>
                  <a:pt x="2811" y="83"/>
                </a:cubicBezTo>
                <a:cubicBezTo>
                  <a:pt x="2826" y="86"/>
                  <a:pt x="2855" y="93"/>
                  <a:pt x="2864" y="108"/>
                </a:cubicBezTo>
                <a:cubicBezTo>
                  <a:pt x="2860" y="114"/>
                  <a:pt x="2855" y="120"/>
                  <a:pt x="2848" y="123"/>
                </a:cubicBezTo>
                <a:cubicBezTo>
                  <a:pt x="2856" y="120"/>
                  <a:pt x="2849" y="130"/>
                  <a:pt x="2855" y="130"/>
                </a:cubicBezTo>
                <a:cubicBezTo>
                  <a:pt x="2861" y="125"/>
                  <a:pt x="2866" y="119"/>
                  <a:pt x="2871" y="112"/>
                </a:cubicBezTo>
                <a:cubicBezTo>
                  <a:pt x="2877" y="116"/>
                  <a:pt x="2877" y="128"/>
                  <a:pt x="2887" y="128"/>
                </a:cubicBezTo>
                <a:cubicBezTo>
                  <a:pt x="2890" y="123"/>
                  <a:pt x="2896" y="120"/>
                  <a:pt x="2894" y="110"/>
                </a:cubicBezTo>
                <a:cubicBezTo>
                  <a:pt x="2906" y="108"/>
                  <a:pt x="2906" y="118"/>
                  <a:pt x="2915" y="119"/>
                </a:cubicBezTo>
                <a:cubicBezTo>
                  <a:pt x="2914" y="116"/>
                  <a:pt x="2912" y="115"/>
                  <a:pt x="2912" y="110"/>
                </a:cubicBezTo>
                <a:cubicBezTo>
                  <a:pt x="2923" y="113"/>
                  <a:pt x="2926" y="123"/>
                  <a:pt x="2940" y="123"/>
                </a:cubicBezTo>
                <a:cubicBezTo>
                  <a:pt x="2940" y="116"/>
                  <a:pt x="2935" y="109"/>
                  <a:pt x="2942" y="117"/>
                </a:cubicBezTo>
                <a:cubicBezTo>
                  <a:pt x="2939" y="109"/>
                  <a:pt x="2940" y="100"/>
                  <a:pt x="2945" y="92"/>
                </a:cubicBezTo>
                <a:cubicBezTo>
                  <a:pt x="2954" y="91"/>
                  <a:pt x="2964" y="91"/>
                  <a:pt x="2974" y="92"/>
                </a:cubicBezTo>
                <a:cubicBezTo>
                  <a:pt x="2972" y="82"/>
                  <a:pt x="2953" y="89"/>
                  <a:pt x="2949" y="81"/>
                </a:cubicBezTo>
                <a:cubicBezTo>
                  <a:pt x="2963" y="80"/>
                  <a:pt x="2977" y="83"/>
                  <a:pt x="2990" y="88"/>
                </a:cubicBezTo>
                <a:cubicBezTo>
                  <a:pt x="2990" y="78"/>
                  <a:pt x="3005" y="84"/>
                  <a:pt x="3007" y="77"/>
                </a:cubicBezTo>
                <a:cubicBezTo>
                  <a:pt x="3014" y="81"/>
                  <a:pt x="2998" y="82"/>
                  <a:pt x="3007" y="86"/>
                </a:cubicBezTo>
                <a:cubicBezTo>
                  <a:pt x="3013" y="84"/>
                  <a:pt x="3019" y="80"/>
                  <a:pt x="3023" y="74"/>
                </a:cubicBezTo>
                <a:cubicBezTo>
                  <a:pt x="3030" y="77"/>
                  <a:pt x="3037" y="81"/>
                  <a:pt x="3043" y="86"/>
                </a:cubicBezTo>
                <a:cubicBezTo>
                  <a:pt x="3050" y="85"/>
                  <a:pt x="3056" y="84"/>
                  <a:pt x="3062" y="81"/>
                </a:cubicBezTo>
                <a:cubicBezTo>
                  <a:pt x="3061" y="70"/>
                  <a:pt x="3066" y="63"/>
                  <a:pt x="3076" y="63"/>
                </a:cubicBezTo>
                <a:cubicBezTo>
                  <a:pt x="3085" y="80"/>
                  <a:pt x="3106" y="62"/>
                  <a:pt x="3115" y="57"/>
                </a:cubicBezTo>
                <a:cubicBezTo>
                  <a:pt x="3115" y="60"/>
                  <a:pt x="3114" y="65"/>
                  <a:pt x="3117" y="65"/>
                </a:cubicBezTo>
                <a:cubicBezTo>
                  <a:pt x="3120" y="59"/>
                  <a:pt x="3126" y="54"/>
                  <a:pt x="3133" y="52"/>
                </a:cubicBezTo>
                <a:cubicBezTo>
                  <a:pt x="3133" y="58"/>
                  <a:pt x="3131" y="66"/>
                  <a:pt x="3140" y="63"/>
                </a:cubicBezTo>
                <a:cubicBezTo>
                  <a:pt x="3137" y="75"/>
                  <a:pt x="3143" y="80"/>
                  <a:pt x="3133" y="83"/>
                </a:cubicBezTo>
                <a:cubicBezTo>
                  <a:pt x="3140" y="82"/>
                  <a:pt x="3137" y="90"/>
                  <a:pt x="3145" y="88"/>
                </a:cubicBezTo>
                <a:cubicBezTo>
                  <a:pt x="3149" y="75"/>
                  <a:pt x="3158" y="65"/>
                  <a:pt x="3170" y="59"/>
                </a:cubicBezTo>
                <a:cubicBezTo>
                  <a:pt x="3170" y="63"/>
                  <a:pt x="3168" y="70"/>
                  <a:pt x="3174" y="68"/>
                </a:cubicBezTo>
                <a:lnTo>
                  <a:pt x="3174" y="59"/>
                </a:lnTo>
                <a:cubicBezTo>
                  <a:pt x="3183" y="67"/>
                  <a:pt x="3195" y="70"/>
                  <a:pt x="3207" y="68"/>
                </a:cubicBezTo>
                <a:cubicBezTo>
                  <a:pt x="3206" y="68"/>
                  <a:pt x="3206" y="69"/>
                  <a:pt x="3206" y="69"/>
                </a:cubicBezTo>
                <a:cubicBezTo>
                  <a:pt x="3206" y="75"/>
                  <a:pt x="3210" y="80"/>
                  <a:pt x="3216" y="81"/>
                </a:cubicBezTo>
                <a:cubicBezTo>
                  <a:pt x="3219" y="76"/>
                  <a:pt x="3225" y="75"/>
                  <a:pt x="3225" y="65"/>
                </a:cubicBezTo>
                <a:cubicBezTo>
                  <a:pt x="3222" y="68"/>
                  <a:pt x="3221" y="72"/>
                  <a:pt x="3214" y="70"/>
                </a:cubicBezTo>
                <a:cubicBezTo>
                  <a:pt x="3211" y="64"/>
                  <a:pt x="3208" y="63"/>
                  <a:pt x="3211" y="57"/>
                </a:cubicBezTo>
                <a:cubicBezTo>
                  <a:pt x="3219" y="54"/>
                  <a:pt x="3225" y="59"/>
                  <a:pt x="3231" y="59"/>
                </a:cubicBezTo>
                <a:cubicBezTo>
                  <a:pt x="3227" y="60"/>
                  <a:pt x="3228" y="68"/>
                  <a:pt x="3231" y="68"/>
                </a:cubicBezTo>
                <a:cubicBezTo>
                  <a:pt x="3235" y="60"/>
                  <a:pt x="3252" y="66"/>
                  <a:pt x="3252" y="54"/>
                </a:cubicBezTo>
                <a:cubicBezTo>
                  <a:pt x="3266" y="53"/>
                  <a:pt x="3276" y="54"/>
                  <a:pt x="3280" y="63"/>
                </a:cubicBezTo>
                <a:cubicBezTo>
                  <a:pt x="3285" y="61"/>
                  <a:pt x="3298" y="65"/>
                  <a:pt x="3298" y="61"/>
                </a:cubicBezTo>
                <a:cubicBezTo>
                  <a:pt x="3298" y="57"/>
                  <a:pt x="3291" y="60"/>
                  <a:pt x="3291" y="57"/>
                </a:cubicBezTo>
                <a:cubicBezTo>
                  <a:pt x="3297" y="54"/>
                  <a:pt x="3298" y="58"/>
                  <a:pt x="3300" y="54"/>
                </a:cubicBezTo>
                <a:cubicBezTo>
                  <a:pt x="3298" y="47"/>
                  <a:pt x="3281" y="57"/>
                  <a:pt x="3275" y="54"/>
                </a:cubicBezTo>
                <a:cubicBezTo>
                  <a:pt x="3269" y="52"/>
                  <a:pt x="3277" y="43"/>
                  <a:pt x="3273" y="43"/>
                </a:cubicBezTo>
                <a:cubicBezTo>
                  <a:pt x="3260" y="43"/>
                  <a:pt x="3262" y="42"/>
                  <a:pt x="3266" y="50"/>
                </a:cubicBezTo>
                <a:cubicBezTo>
                  <a:pt x="3239" y="37"/>
                  <a:pt x="3254" y="-4"/>
                  <a:pt x="3291" y="7"/>
                </a:cubicBezTo>
                <a:cubicBezTo>
                  <a:pt x="3294" y="22"/>
                  <a:pt x="3307" y="29"/>
                  <a:pt x="3300" y="45"/>
                </a:cubicBezTo>
                <a:cubicBezTo>
                  <a:pt x="3304" y="44"/>
                  <a:pt x="3310" y="52"/>
                  <a:pt x="3312" y="45"/>
                </a:cubicBezTo>
                <a:cubicBezTo>
                  <a:pt x="3303" y="46"/>
                  <a:pt x="3307" y="28"/>
                  <a:pt x="3312" y="28"/>
                </a:cubicBezTo>
                <a:cubicBezTo>
                  <a:pt x="3311" y="33"/>
                  <a:pt x="3313" y="37"/>
                  <a:pt x="3316" y="39"/>
                </a:cubicBezTo>
                <a:cubicBezTo>
                  <a:pt x="3321" y="34"/>
                  <a:pt x="3337" y="40"/>
                  <a:pt x="3337" y="30"/>
                </a:cubicBezTo>
                <a:cubicBezTo>
                  <a:pt x="3343" y="42"/>
                  <a:pt x="3367" y="24"/>
                  <a:pt x="3374" y="36"/>
                </a:cubicBezTo>
                <a:cubicBezTo>
                  <a:pt x="3367" y="14"/>
                  <a:pt x="3392" y="15"/>
                  <a:pt x="3394" y="10"/>
                </a:cubicBezTo>
                <a:cubicBezTo>
                  <a:pt x="3402" y="17"/>
                  <a:pt x="3406" y="28"/>
                  <a:pt x="3406" y="39"/>
                </a:cubicBezTo>
                <a:cubicBezTo>
                  <a:pt x="3397" y="41"/>
                  <a:pt x="3389" y="44"/>
                  <a:pt x="3381" y="48"/>
                </a:cubicBezTo>
                <a:cubicBezTo>
                  <a:pt x="3384" y="54"/>
                  <a:pt x="3388" y="51"/>
                  <a:pt x="3399" y="52"/>
                </a:cubicBezTo>
                <a:cubicBezTo>
                  <a:pt x="3400" y="62"/>
                  <a:pt x="3416" y="75"/>
                  <a:pt x="3424" y="63"/>
                </a:cubicBezTo>
                <a:cubicBezTo>
                  <a:pt x="3406" y="55"/>
                  <a:pt x="3433" y="41"/>
                  <a:pt x="3429" y="21"/>
                </a:cubicBezTo>
                <a:lnTo>
                  <a:pt x="3443" y="21"/>
                </a:lnTo>
                <a:cubicBezTo>
                  <a:pt x="3445" y="27"/>
                  <a:pt x="3439" y="39"/>
                  <a:pt x="3443" y="36"/>
                </a:cubicBezTo>
                <a:cubicBezTo>
                  <a:pt x="3447" y="34"/>
                  <a:pt x="3443" y="24"/>
                  <a:pt x="3454" y="28"/>
                </a:cubicBezTo>
                <a:lnTo>
                  <a:pt x="3454" y="45"/>
                </a:lnTo>
                <a:cubicBezTo>
                  <a:pt x="3468" y="40"/>
                  <a:pt x="3460" y="56"/>
                  <a:pt x="3466" y="59"/>
                </a:cubicBezTo>
                <a:cubicBezTo>
                  <a:pt x="3467" y="54"/>
                  <a:pt x="3469" y="48"/>
                  <a:pt x="3475" y="48"/>
                </a:cubicBezTo>
                <a:cubicBezTo>
                  <a:pt x="3479" y="55"/>
                  <a:pt x="3482" y="64"/>
                  <a:pt x="3484" y="72"/>
                </a:cubicBezTo>
                <a:cubicBezTo>
                  <a:pt x="3482" y="63"/>
                  <a:pt x="3491" y="65"/>
                  <a:pt x="3489" y="54"/>
                </a:cubicBezTo>
                <a:cubicBezTo>
                  <a:pt x="3507" y="63"/>
                  <a:pt x="3507" y="89"/>
                  <a:pt x="3523" y="99"/>
                </a:cubicBezTo>
                <a:cubicBezTo>
                  <a:pt x="3523" y="88"/>
                  <a:pt x="3526" y="89"/>
                  <a:pt x="3528" y="77"/>
                </a:cubicBezTo>
                <a:cubicBezTo>
                  <a:pt x="3539" y="74"/>
                  <a:pt x="3542" y="77"/>
                  <a:pt x="3555" y="74"/>
                </a:cubicBezTo>
                <a:cubicBezTo>
                  <a:pt x="3556" y="83"/>
                  <a:pt x="3563" y="87"/>
                  <a:pt x="3560" y="99"/>
                </a:cubicBezTo>
                <a:cubicBezTo>
                  <a:pt x="3551" y="100"/>
                  <a:pt x="3541" y="99"/>
                  <a:pt x="3532" y="97"/>
                </a:cubicBezTo>
                <a:cubicBezTo>
                  <a:pt x="3530" y="105"/>
                  <a:pt x="3516" y="102"/>
                  <a:pt x="3516" y="115"/>
                </a:cubicBezTo>
                <a:cubicBezTo>
                  <a:pt x="3512" y="112"/>
                  <a:pt x="3510" y="102"/>
                  <a:pt x="3500" y="99"/>
                </a:cubicBezTo>
                <a:cubicBezTo>
                  <a:pt x="3495" y="98"/>
                  <a:pt x="3498" y="106"/>
                  <a:pt x="3493" y="106"/>
                </a:cubicBezTo>
                <a:cubicBezTo>
                  <a:pt x="3490" y="102"/>
                  <a:pt x="3491" y="94"/>
                  <a:pt x="3484" y="94"/>
                </a:cubicBezTo>
                <a:cubicBezTo>
                  <a:pt x="3480" y="98"/>
                  <a:pt x="3478" y="103"/>
                  <a:pt x="3477" y="108"/>
                </a:cubicBezTo>
                <a:cubicBezTo>
                  <a:pt x="3483" y="110"/>
                  <a:pt x="3490" y="110"/>
                  <a:pt x="3496" y="108"/>
                </a:cubicBezTo>
                <a:cubicBezTo>
                  <a:pt x="3499" y="119"/>
                  <a:pt x="3491" y="131"/>
                  <a:pt x="3493" y="135"/>
                </a:cubicBezTo>
                <a:cubicBezTo>
                  <a:pt x="3498" y="125"/>
                  <a:pt x="3505" y="122"/>
                  <a:pt x="3519" y="117"/>
                </a:cubicBezTo>
                <a:cubicBezTo>
                  <a:pt x="3521" y="131"/>
                  <a:pt x="3512" y="144"/>
                  <a:pt x="3521" y="152"/>
                </a:cubicBezTo>
                <a:cubicBezTo>
                  <a:pt x="3538" y="148"/>
                  <a:pt x="3538" y="161"/>
                  <a:pt x="3549" y="164"/>
                </a:cubicBezTo>
                <a:cubicBezTo>
                  <a:pt x="3553" y="160"/>
                  <a:pt x="3559" y="158"/>
                  <a:pt x="3564" y="159"/>
                </a:cubicBezTo>
                <a:cubicBezTo>
                  <a:pt x="3558" y="153"/>
                  <a:pt x="3567" y="154"/>
                  <a:pt x="3567" y="148"/>
                </a:cubicBezTo>
                <a:cubicBezTo>
                  <a:pt x="3549" y="149"/>
                  <a:pt x="3544" y="133"/>
                  <a:pt x="3532" y="135"/>
                </a:cubicBezTo>
                <a:cubicBezTo>
                  <a:pt x="3542" y="129"/>
                  <a:pt x="3532" y="118"/>
                  <a:pt x="3537" y="111"/>
                </a:cubicBezTo>
                <a:cubicBezTo>
                  <a:pt x="3554" y="110"/>
                  <a:pt x="3571" y="106"/>
                  <a:pt x="3588" y="100"/>
                </a:cubicBezTo>
                <a:cubicBezTo>
                  <a:pt x="3587" y="97"/>
                  <a:pt x="3582" y="98"/>
                  <a:pt x="3583" y="94"/>
                </a:cubicBezTo>
                <a:cubicBezTo>
                  <a:pt x="3585" y="93"/>
                  <a:pt x="3587" y="91"/>
                  <a:pt x="3588" y="89"/>
                </a:cubicBezTo>
                <a:cubicBezTo>
                  <a:pt x="3592" y="95"/>
                  <a:pt x="3599" y="96"/>
                  <a:pt x="3606" y="94"/>
                </a:cubicBezTo>
                <a:cubicBezTo>
                  <a:pt x="3605" y="83"/>
                  <a:pt x="3603" y="72"/>
                  <a:pt x="3599" y="62"/>
                </a:cubicBezTo>
                <a:cubicBezTo>
                  <a:pt x="3609" y="61"/>
                  <a:pt x="3607" y="71"/>
                  <a:pt x="3613" y="73"/>
                </a:cubicBezTo>
                <a:cubicBezTo>
                  <a:pt x="3617" y="61"/>
                  <a:pt x="3629" y="65"/>
                  <a:pt x="3638" y="62"/>
                </a:cubicBezTo>
                <a:lnTo>
                  <a:pt x="3629" y="62"/>
                </a:lnTo>
                <a:cubicBezTo>
                  <a:pt x="3638" y="54"/>
                  <a:pt x="3642" y="42"/>
                  <a:pt x="3661" y="44"/>
                </a:cubicBezTo>
                <a:cubicBezTo>
                  <a:pt x="3663" y="29"/>
                  <a:pt x="3664" y="25"/>
                  <a:pt x="3666" y="9"/>
                </a:cubicBezTo>
                <a:cubicBezTo>
                  <a:pt x="3677" y="10"/>
                  <a:pt x="3684" y="7"/>
                  <a:pt x="3687" y="0"/>
                </a:cubicBezTo>
                <a:close/>
              </a:path>
            </a:pathLst>
          </a:custGeom>
          <a:solidFill>
            <a:schemeClr val="accent2"/>
          </a:solidFill>
          <a:ln>
            <a:noFill/>
          </a:ln>
        </p:spPr>
      </p:pic>
      <p:pic>
        <p:nvPicPr>
          <p:cNvPr id="309" name="图片 308" descr="/data/temp/01c174c7-824e-11f0-a54b-da3c78d851eb.jpeg01c174c7-824e-11f0-a54b-da3c78d851eb"/>
          <p:cNvPicPr>
            <a:picLocks noChangeAspect="1"/>
          </p:cNvPicPr>
          <p:nvPr>
            <p:custDataLst>
              <p:tags r:id="rId18"/>
            </p:custDataLst>
          </p:nvPr>
        </p:nvPicPr>
        <p:blipFill>
          <a:blip r:embed="rId19"/>
          <a:srcRect l="12516" r="12516"/>
          <a:stretch>
            <a:fillRect/>
          </a:stretch>
        </p:blipFill>
        <p:spPr>
          <a:xfrm>
            <a:off x="6304820" y="859457"/>
            <a:ext cx="2578011" cy="2292558"/>
          </a:xfrm>
          <a:custGeom>
            <a:avLst/>
            <a:gdLst/>
            <a:ahLst/>
            <a:cxnLst>
              <a:cxn ang="3">
                <a:pos x="hc" y="t"/>
              </a:cxn>
              <a:cxn ang="cd2">
                <a:pos x="l" y="vc"/>
              </a:cxn>
              <a:cxn ang="cd4">
                <a:pos x="hc" y="b"/>
              </a:cxn>
              <a:cxn ang="0">
                <a:pos x="r" y="vc"/>
              </a:cxn>
            </a:cxnLst>
            <a:rect l="l" t="t" r="r" b="b"/>
            <a:pathLst>
              <a:path w="4258" h="3786">
                <a:moveTo>
                  <a:pt x="3687" y="0"/>
                </a:moveTo>
                <a:cubicBezTo>
                  <a:pt x="3687" y="3"/>
                  <a:pt x="3689" y="1"/>
                  <a:pt x="3691" y="0"/>
                </a:cubicBezTo>
                <a:cubicBezTo>
                  <a:pt x="3694" y="6"/>
                  <a:pt x="3697" y="20"/>
                  <a:pt x="3689" y="20"/>
                </a:cubicBezTo>
                <a:cubicBezTo>
                  <a:pt x="3680" y="21"/>
                  <a:pt x="3689" y="5"/>
                  <a:pt x="3677" y="9"/>
                </a:cubicBezTo>
                <a:cubicBezTo>
                  <a:pt x="3686" y="21"/>
                  <a:pt x="3674" y="41"/>
                  <a:pt x="3689" y="44"/>
                </a:cubicBezTo>
                <a:cubicBezTo>
                  <a:pt x="3697" y="45"/>
                  <a:pt x="3692" y="35"/>
                  <a:pt x="3702" y="38"/>
                </a:cubicBezTo>
                <a:lnTo>
                  <a:pt x="3702" y="58"/>
                </a:lnTo>
                <a:cubicBezTo>
                  <a:pt x="3688" y="61"/>
                  <a:pt x="3687" y="70"/>
                  <a:pt x="3684" y="80"/>
                </a:cubicBezTo>
                <a:cubicBezTo>
                  <a:pt x="3690" y="83"/>
                  <a:pt x="3693" y="70"/>
                  <a:pt x="3693" y="80"/>
                </a:cubicBezTo>
                <a:cubicBezTo>
                  <a:pt x="3677" y="103"/>
                  <a:pt x="3679" y="130"/>
                  <a:pt x="3673" y="154"/>
                </a:cubicBezTo>
                <a:cubicBezTo>
                  <a:pt x="3684" y="153"/>
                  <a:pt x="3683" y="166"/>
                  <a:pt x="3691" y="169"/>
                </a:cubicBezTo>
                <a:cubicBezTo>
                  <a:pt x="3709" y="176"/>
                  <a:pt x="3737" y="161"/>
                  <a:pt x="3749" y="181"/>
                </a:cubicBezTo>
                <a:lnTo>
                  <a:pt x="3749" y="174"/>
                </a:lnTo>
                <a:cubicBezTo>
                  <a:pt x="3762" y="182"/>
                  <a:pt x="3778" y="184"/>
                  <a:pt x="3792" y="178"/>
                </a:cubicBezTo>
                <a:cubicBezTo>
                  <a:pt x="3852" y="212"/>
                  <a:pt x="3962" y="199"/>
                  <a:pt x="4045" y="205"/>
                </a:cubicBezTo>
                <a:cubicBezTo>
                  <a:pt x="4048" y="207"/>
                  <a:pt x="4051" y="209"/>
                  <a:pt x="4055" y="210"/>
                </a:cubicBezTo>
                <a:cubicBezTo>
                  <a:pt x="4058" y="216"/>
                  <a:pt x="4060" y="222"/>
                  <a:pt x="4061" y="228"/>
                </a:cubicBezTo>
                <a:cubicBezTo>
                  <a:pt x="4078" y="226"/>
                  <a:pt x="4105" y="232"/>
                  <a:pt x="4110" y="247"/>
                </a:cubicBezTo>
                <a:cubicBezTo>
                  <a:pt x="4105" y="242"/>
                  <a:pt x="4097" y="241"/>
                  <a:pt x="4092" y="246"/>
                </a:cubicBezTo>
                <a:cubicBezTo>
                  <a:pt x="4092" y="250"/>
                  <a:pt x="4097" y="250"/>
                  <a:pt x="4100" y="253"/>
                </a:cubicBezTo>
                <a:cubicBezTo>
                  <a:pt x="4091" y="260"/>
                  <a:pt x="4094" y="262"/>
                  <a:pt x="4077" y="267"/>
                </a:cubicBezTo>
                <a:cubicBezTo>
                  <a:pt x="4079" y="272"/>
                  <a:pt x="4080" y="278"/>
                  <a:pt x="4090" y="277"/>
                </a:cubicBezTo>
                <a:cubicBezTo>
                  <a:pt x="4092" y="289"/>
                  <a:pt x="4082" y="286"/>
                  <a:pt x="4079" y="294"/>
                </a:cubicBezTo>
                <a:cubicBezTo>
                  <a:pt x="4077" y="301"/>
                  <a:pt x="4088" y="297"/>
                  <a:pt x="4085" y="305"/>
                </a:cubicBezTo>
                <a:cubicBezTo>
                  <a:pt x="4091" y="307"/>
                  <a:pt x="4097" y="306"/>
                  <a:pt x="4102" y="302"/>
                </a:cubicBezTo>
                <a:cubicBezTo>
                  <a:pt x="4106" y="308"/>
                  <a:pt x="4098" y="322"/>
                  <a:pt x="4104" y="331"/>
                </a:cubicBezTo>
                <a:cubicBezTo>
                  <a:pt x="4102" y="336"/>
                  <a:pt x="4090" y="327"/>
                  <a:pt x="4090" y="335"/>
                </a:cubicBezTo>
                <a:cubicBezTo>
                  <a:pt x="4089" y="342"/>
                  <a:pt x="4088" y="349"/>
                  <a:pt x="4098" y="349"/>
                </a:cubicBezTo>
                <a:cubicBezTo>
                  <a:pt x="4098" y="363"/>
                  <a:pt x="4092" y="371"/>
                  <a:pt x="4098" y="380"/>
                </a:cubicBezTo>
                <a:cubicBezTo>
                  <a:pt x="4091" y="378"/>
                  <a:pt x="4091" y="383"/>
                  <a:pt x="4086" y="381"/>
                </a:cubicBezTo>
                <a:cubicBezTo>
                  <a:pt x="4093" y="387"/>
                  <a:pt x="4087" y="386"/>
                  <a:pt x="4079" y="385"/>
                </a:cubicBezTo>
                <a:cubicBezTo>
                  <a:pt x="4076" y="393"/>
                  <a:pt x="4086" y="391"/>
                  <a:pt x="4090" y="395"/>
                </a:cubicBezTo>
                <a:cubicBezTo>
                  <a:pt x="4079" y="406"/>
                  <a:pt x="4086" y="424"/>
                  <a:pt x="4073" y="430"/>
                </a:cubicBezTo>
                <a:cubicBezTo>
                  <a:pt x="4074" y="453"/>
                  <a:pt x="4095" y="450"/>
                  <a:pt x="4107" y="463"/>
                </a:cubicBezTo>
                <a:cubicBezTo>
                  <a:pt x="4108" y="467"/>
                  <a:pt x="4103" y="467"/>
                  <a:pt x="4100" y="467"/>
                </a:cubicBezTo>
                <a:cubicBezTo>
                  <a:pt x="4101" y="471"/>
                  <a:pt x="4104" y="473"/>
                  <a:pt x="4108" y="473"/>
                </a:cubicBezTo>
                <a:cubicBezTo>
                  <a:pt x="4103" y="475"/>
                  <a:pt x="4099" y="477"/>
                  <a:pt x="4094" y="480"/>
                </a:cubicBezTo>
                <a:cubicBezTo>
                  <a:pt x="4102" y="486"/>
                  <a:pt x="4108" y="488"/>
                  <a:pt x="4111" y="502"/>
                </a:cubicBezTo>
                <a:cubicBezTo>
                  <a:pt x="4102" y="506"/>
                  <a:pt x="4103" y="503"/>
                  <a:pt x="4092" y="502"/>
                </a:cubicBezTo>
                <a:cubicBezTo>
                  <a:pt x="4087" y="502"/>
                  <a:pt x="4091" y="512"/>
                  <a:pt x="4082" y="508"/>
                </a:cubicBezTo>
                <a:cubicBezTo>
                  <a:pt x="4084" y="515"/>
                  <a:pt x="4090" y="518"/>
                  <a:pt x="4090" y="526"/>
                </a:cubicBezTo>
                <a:cubicBezTo>
                  <a:pt x="4103" y="522"/>
                  <a:pt x="4105" y="540"/>
                  <a:pt x="4116" y="544"/>
                </a:cubicBezTo>
                <a:cubicBezTo>
                  <a:pt x="4109" y="545"/>
                  <a:pt x="4097" y="550"/>
                  <a:pt x="4093" y="547"/>
                </a:cubicBezTo>
                <a:lnTo>
                  <a:pt x="4093" y="556"/>
                </a:lnTo>
                <a:cubicBezTo>
                  <a:pt x="4093" y="555"/>
                  <a:pt x="4119" y="561"/>
                  <a:pt x="4119" y="553"/>
                </a:cubicBezTo>
                <a:cubicBezTo>
                  <a:pt x="4124" y="555"/>
                  <a:pt x="4124" y="567"/>
                  <a:pt x="4122" y="569"/>
                </a:cubicBezTo>
                <a:cubicBezTo>
                  <a:pt x="4114" y="570"/>
                  <a:pt x="4119" y="561"/>
                  <a:pt x="4113" y="566"/>
                </a:cubicBezTo>
                <a:cubicBezTo>
                  <a:pt x="4111" y="577"/>
                  <a:pt x="4121" y="577"/>
                  <a:pt x="4125" y="583"/>
                </a:cubicBezTo>
                <a:cubicBezTo>
                  <a:pt x="4123" y="586"/>
                  <a:pt x="4121" y="589"/>
                  <a:pt x="4116" y="589"/>
                </a:cubicBezTo>
                <a:cubicBezTo>
                  <a:pt x="4107" y="591"/>
                  <a:pt x="4116" y="579"/>
                  <a:pt x="4107" y="581"/>
                </a:cubicBezTo>
                <a:cubicBezTo>
                  <a:pt x="4098" y="584"/>
                  <a:pt x="4118" y="599"/>
                  <a:pt x="4103" y="599"/>
                </a:cubicBezTo>
                <a:cubicBezTo>
                  <a:pt x="4111" y="607"/>
                  <a:pt x="4134" y="608"/>
                  <a:pt x="4138" y="597"/>
                </a:cubicBezTo>
                <a:cubicBezTo>
                  <a:pt x="4141" y="601"/>
                  <a:pt x="4129" y="609"/>
                  <a:pt x="4141" y="613"/>
                </a:cubicBezTo>
                <a:cubicBezTo>
                  <a:pt x="4141" y="626"/>
                  <a:pt x="4127" y="623"/>
                  <a:pt x="4126" y="634"/>
                </a:cubicBezTo>
                <a:cubicBezTo>
                  <a:pt x="4127" y="638"/>
                  <a:pt x="4131" y="640"/>
                  <a:pt x="4137" y="640"/>
                </a:cubicBezTo>
                <a:cubicBezTo>
                  <a:pt x="4136" y="637"/>
                  <a:pt x="4133" y="637"/>
                  <a:pt x="4130" y="637"/>
                </a:cubicBezTo>
                <a:cubicBezTo>
                  <a:pt x="4134" y="630"/>
                  <a:pt x="4152" y="637"/>
                  <a:pt x="4158" y="637"/>
                </a:cubicBezTo>
                <a:cubicBezTo>
                  <a:pt x="4158" y="643"/>
                  <a:pt x="4145" y="634"/>
                  <a:pt x="4148" y="643"/>
                </a:cubicBezTo>
                <a:cubicBezTo>
                  <a:pt x="4148" y="648"/>
                  <a:pt x="4157" y="642"/>
                  <a:pt x="4157" y="646"/>
                </a:cubicBezTo>
                <a:cubicBezTo>
                  <a:pt x="4157" y="649"/>
                  <a:pt x="4157" y="653"/>
                  <a:pt x="4157" y="657"/>
                </a:cubicBezTo>
                <a:cubicBezTo>
                  <a:pt x="4150" y="656"/>
                  <a:pt x="4149" y="660"/>
                  <a:pt x="4145" y="663"/>
                </a:cubicBezTo>
                <a:cubicBezTo>
                  <a:pt x="4136" y="664"/>
                  <a:pt x="4141" y="656"/>
                  <a:pt x="4136" y="655"/>
                </a:cubicBezTo>
                <a:cubicBezTo>
                  <a:pt x="4126" y="666"/>
                  <a:pt x="4133" y="692"/>
                  <a:pt x="4130" y="704"/>
                </a:cubicBezTo>
                <a:cubicBezTo>
                  <a:pt x="4140" y="708"/>
                  <a:pt x="4137" y="697"/>
                  <a:pt x="4144" y="698"/>
                </a:cubicBezTo>
                <a:cubicBezTo>
                  <a:pt x="4141" y="706"/>
                  <a:pt x="4154" y="699"/>
                  <a:pt x="4155" y="706"/>
                </a:cubicBezTo>
                <a:cubicBezTo>
                  <a:pt x="4156" y="713"/>
                  <a:pt x="4147" y="708"/>
                  <a:pt x="4150" y="717"/>
                </a:cubicBezTo>
                <a:cubicBezTo>
                  <a:pt x="4140" y="713"/>
                  <a:pt x="4130" y="716"/>
                  <a:pt x="4124" y="724"/>
                </a:cubicBezTo>
                <a:cubicBezTo>
                  <a:pt x="4124" y="729"/>
                  <a:pt x="4136" y="722"/>
                  <a:pt x="4142" y="727"/>
                </a:cubicBezTo>
                <a:cubicBezTo>
                  <a:pt x="4148" y="733"/>
                  <a:pt x="4138" y="726"/>
                  <a:pt x="4133" y="727"/>
                </a:cubicBezTo>
                <a:lnTo>
                  <a:pt x="4131" y="743"/>
                </a:lnTo>
                <a:cubicBezTo>
                  <a:pt x="4135" y="748"/>
                  <a:pt x="4145" y="750"/>
                  <a:pt x="4145" y="739"/>
                </a:cubicBezTo>
                <a:cubicBezTo>
                  <a:pt x="4161" y="736"/>
                  <a:pt x="4158" y="748"/>
                  <a:pt x="4170" y="748"/>
                </a:cubicBezTo>
                <a:cubicBezTo>
                  <a:pt x="4157" y="755"/>
                  <a:pt x="4152" y="771"/>
                  <a:pt x="4138" y="777"/>
                </a:cubicBezTo>
                <a:cubicBezTo>
                  <a:pt x="4137" y="770"/>
                  <a:pt x="4141" y="769"/>
                  <a:pt x="4141" y="764"/>
                </a:cubicBezTo>
                <a:cubicBezTo>
                  <a:pt x="4138" y="766"/>
                  <a:pt x="4136" y="770"/>
                  <a:pt x="4131" y="770"/>
                </a:cubicBezTo>
                <a:cubicBezTo>
                  <a:pt x="4134" y="780"/>
                  <a:pt x="4130" y="782"/>
                  <a:pt x="4134" y="790"/>
                </a:cubicBezTo>
                <a:cubicBezTo>
                  <a:pt x="4135" y="779"/>
                  <a:pt x="4148" y="782"/>
                  <a:pt x="4158" y="781"/>
                </a:cubicBezTo>
                <a:cubicBezTo>
                  <a:pt x="4143" y="782"/>
                  <a:pt x="4142" y="798"/>
                  <a:pt x="4126" y="798"/>
                </a:cubicBezTo>
                <a:cubicBezTo>
                  <a:pt x="4125" y="806"/>
                  <a:pt x="4143" y="800"/>
                  <a:pt x="4142" y="806"/>
                </a:cubicBezTo>
                <a:cubicBezTo>
                  <a:pt x="4140" y="813"/>
                  <a:pt x="4131" y="810"/>
                  <a:pt x="4134" y="821"/>
                </a:cubicBezTo>
                <a:cubicBezTo>
                  <a:pt x="4142" y="822"/>
                  <a:pt x="4147" y="821"/>
                  <a:pt x="4150" y="816"/>
                </a:cubicBezTo>
                <a:cubicBezTo>
                  <a:pt x="4159" y="819"/>
                  <a:pt x="4155" y="828"/>
                  <a:pt x="4153" y="836"/>
                </a:cubicBezTo>
                <a:cubicBezTo>
                  <a:pt x="4146" y="835"/>
                  <a:pt x="4139" y="836"/>
                  <a:pt x="4132" y="839"/>
                </a:cubicBezTo>
                <a:cubicBezTo>
                  <a:pt x="4127" y="849"/>
                  <a:pt x="4137" y="853"/>
                  <a:pt x="4132" y="857"/>
                </a:cubicBezTo>
                <a:cubicBezTo>
                  <a:pt x="4143" y="862"/>
                  <a:pt x="4154" y="867"/>
                  <a:pt x="4154" y="876"/>
                </a:cubicBezTo>
                <a:cubicBezTo>
                  <a:pt x="4151" y="880"/>
                  <a:pt x="4147" y="881"/>
                  <a:pt x="4144" y="878"/>
                </a:cubicBezTo>
                <a:cubicBezTo>
                  <a:pt x="4144" y="886"/>
                  <a:pt x="4153" y="885"/>
                  <a:pt x="4157" y="888"/>
                </a:cubicBezTo>
                <a:cubicBezTo>
                  <a:pt x="4153" y="896"/>
                  <a:pt x="4145" y="897"/>
                  <a:pt x="4156" y="904"/>
                </a:cubicBezTo>
                <a:cubicBezTo>
                  <a:pt x="4153" y="910"/>
                  <a:pt x="4153" y="920"/>
                  <a:pt x="4143" y="920"/>
                </a:cubicBezTo>
                <a:cubicBezTo>
                  <a:pt x="4142" y="924"/>
                  <a:pt x="4145" y="925"/>
                  <a:pt x="4147" y="925"/>
                </a:cubicBezTo>
                <a:cubicBezTo>
                  <a:pt x="4146" y="931"/>
                  <a:pt x="4137" y="928"/>
                  <a:pt x="4135" y="933"/>
                </a:cubicBezTo>
                <a:cubicBezTo>
                  <a:pt x="4174" y="949"/>
                  <a:pt x="4128" y="988"/>
                  <a:pt x="4144" y="1019"/>
                </a:cubicBezTo>
                <a:cubicBezTo>
                  <a:pt x="4140" y="1021"/>
                  <a:pt x="4136" y="1021"/>
                  <a:pt x="4132" y="1020"/>
                </a:cubicBezTo>
                <a:cubicBezTo>
                  <a:pt x="4132" y="1024"/>
                  <a:pt x="4131" y="1029"/>
                  <a:pt x="4134" y="1029"/>
                </a:cubicBezTo>
                <a:cubicBezTo>
                  <a:pt x="4131" y="1037"/>
                  <a:pt x="4127" y="1029"/>
                  <a:pt x="4122" y="1029"/>
                </a:cubicBezTo>
                <a:cubicBezTo>
                  <a:pt x="4121" y="1049"/>
                  <a:pt x="4115" y="1073"/>
                  <a:pt x="4130" y="1079"/>
                </a:cubicBezTo>
                <a:cubicBezTo>
                  <a:pt x="4137" y="1080"/>
                  <a:pt x="4137" y="1073"/>
                  <a:pt x="4146" y="1076"/>
                </a:cubicBezTo>
                <a:cubicBezTo>
                  <a:pt x="4152" y="1091"/>
                  <a:pt x="4125" y="1097"/>
                  <a:pt x="4118" y="1085"/>
                </a:cubicBezTo>
                <a:cubicBezTo>
                  <a:pt x="4107" y="1096"/>
                  <a:pt x="4129" y="1098"/>
                  <a:pt x="4127" y="1108"/>
                </a:cubicBezTo>
                <a:cubicBezTo>
                  <a:pt x="4122" y="1107"/>
                  <a:pt x="4118" y="1108"/>
                  <a:pt x="4118" y="1112"/>
                </a:cubicBezTo>
                <a:cubicBezTo>
                  <a:pt x="4116" y="1121"/>
                  <a:pt x="4126" y="1122"/>
                  <a:pt x="4126" y="1128"/>
                </a:cubicBezTo>
                <a:cubicBezTo>
                  <a:pt x="4126" y="1134"/>
                  <a:pt x="4116" y="1131"/>
                  <a:pt x="4116" y="1136"/>
                </a:cubicBezTo>
                <a:cubicBezTo>
                  <a:pt x="4116" y="1141"/>
                  <a:pt x="4125" y="1138"/>
                  <a:pt x="4129" y="1140"/>
                </a:cubicBezTo>
                <a:cubicBezTo>
                  <a:pt x="4125" y="1147"/>
                  <a:pt x="4120" y="1153"/>
                  <a:pt x="4116" y="1161"/>
                </a:cubicBezTo>
                <a:lnTo>
                  <a:pt x="4107" y="1161"/>
                </a:lnTo>
                <a:cubicBezTo>
                  <a:pt x="4103" y="1163"/>
                  <a:pt x="4103" y="1169"/>
                  <a:pt x="4099" y="1172"/>
                </a:cubicBezTo>
                <a:cubicBezTo>
                  <a:pt x="4104" y="1181"/>
                  <a:pt x="4119" y="1183"/>
                  <a:pt x="4135" y="1183"/>
                </a:cubicBezTo>
                <a:cubicBezTo>
                  <a:pt x="4134" y="1191"/>
                  <a:pt x="4135" y="1198"/>
                  <a:pt x="4127" y="1198"/>
                </a:cubicBezTo>
                <a:cubicBezTo>
                  <a:pt x="4139" y="1209"/>
                  <a:pt x="4122" y="1223"/>
                  <a:pt x="4134" y="1228"/>
                </a:cubicBezTo>
                <a:cubicBezTo>
                  <a:pt x="4132" y="1235"/>
                  <a:pt x="4128" y="1238"/>
                  <a:pt x="4125" y="1243"/>
                </a:cubicBezTo>
                <a:cubicBezTo>
                  <a:pt x="4114" y="1244"/>
                  <a:pt x="4113" y="1236"/>
                  <a:pt x="4108" y="1233"/>
                </a:cubicBezTo>
                <a:cubicBezTo>
                  <a:pt x="4107" y="1241"/>
                  <a:pt x="4116" y="1244"/>
                  <a:pt x="4107" y="1248"/>
                </a:cubicBezTo>
                <a:cubicBezTo>
                  <a:pt x="4114" y="1256"/>
                  <a:pt x="4115" y="1269"/>
                  <a:pt x="4120" y="1278"/>
                </a:cubicBezTo>
                <a:cubicBezTo>
                  <a:pt x="4120" y="1280"/>
                  <a:pt x="4120" y="1282"/>
                  <a:pt x="4118" y="1283"/>
                </a:cubicBezTo>
                <a:cubicBezTo>
                  <a:pt x="4116" y="1285"/>
                  <a:pt x="4112" y="1284"/>
                  <a:pt x="4111" y="1282"/>
                </a:cubicBezTo>
                <a:cubicBezTo>
                  <a:pt x="4111" y="1293"/>
                  <a:pt x="4130" y="1284"/>
                  <a:pt x="4134" y="1295"/>
                </a:cubicBezTo>
                <a:cubicBezTo>
                  <a:pt x="4136" y="1302"/>
                  <a:pt x="4130" y="1304"/>
                  <a:pt x="4134" y="1311"/>
                </a:cubicBezTo>
                <a:cubicBezTo>
                  <a:pt x="4138" y="1304"/>
                  <a:pt x="4142" y="1280"/>
                  <a:pt x="4149" y="1292"/>
                </a:cubicBezTo>
                <a:cubicBezTo>
                  <a:pt x="4151" y="1284"/>
                  <a:pt x="4143" y="1285"/>
                  <a:pt x="4141" y="1280"/>
                </a:cubicBezTo>
                <a:cubicBezTo>
                  <a:pt x="4139" y="1264"/>
                  <a:pt x="4159" y="1263"/>
                  <a:pt x="4170" y="1269"/>
                </a:cubicBezTo>
                <a:cubicBezTo>
                  <a:pt x="4165" y="1293"/>
                  <a:pt x="4167" y="1304"/>
                  <a:pt x="4182" y="1314"/>
                </a:cubicBezTo>
                <a:cubicBezTo>
                  <a:pt x="4179" y="1322"/>
                  <a:pt x="4173" y="1326"/>
                  <a:pt x="4169" y="1332"/>
                </a:cubicBezTo>
                <a:cubicBezTo>
                  <a:pt x="4179" y="1357"/>
                  <a:pt x="4150" y="1367"/>
                  <a:pt x="4137" y="1360"/>
                </a:cubicBezTo>
                <a:cubicBezTo>
                  <a:pt x="4139" y="1366"/>
                  <a:pt x="4154" y="1373"/>
                  <a:pt x="4159" y="1373"/>
                </a:cubicBezTo>
                <a:cubicBezTo>
                  <a:pt x="4187" y="1375"/>
                  <a:pt x="4185" y="1345"/>
                  <a:pt x="4208" y="1337"/>
                </a:cubicBezTo>
                <a:cubicBezTo>
                  <a:pt x="4214" y="1341"/>
                  <a:pt x="4221" y="1345"/>
                  <a:pt x="4228" y="1347"/>
                </a:cubicBezTo>
                <a:cubicBezTo>
                  <a:pt x="4224" y="1358"/>
                  <a:pt x="4220" y="1367"/>
                  <a:pt x="4206" y="1365"/>
                </a:cubicBezTo>
                <a:cubicBezTo>
                  <a:pt x="4206" y="1369"/>
                  <a:pt x="4206" y="1371"/>
                  <a:pt x="4206" y="1377"/>
                </a:cubicBezTo>
                <a:cubicBezTo>
                  <a:pt x="4205" y="1382"/>
                  <a:pt x="4214" y="1381"/>
                  <a:pt x="4217" y="1384"/>
                </a:cubicBezTo>
                <a:cubicBezTo>
                  <a:pt x="4217" y="1392"/>
                  <a:pt x="4208" y="1389"/>
                  <a:pt x="4204" y="1392"/>
                </a:cubicBezTo>
                <a:cubicBezTo>
                  <a:pt x="4207" y="1397"/>
                  <a:pt x="4218" y="1395"/>
                  <a:pt x="4223" y="1397"/>
                </a:cubicBezTo>
                <a:lnTo>
                  <a:pt x="4224" y="1397"/>
                </a:lnTo>
                <a:cubicBezTo>
                  <a:pt x="4223" y="1401"/>
                  <a:pt x="4226" y="1402"/>
                  <a:pt x="4226" y="1406"/>
                </a:cubicBezTo>
                <a:cubicBezTo>
                  <a:pt x="4224" y="1407"/>
                  <a:pt x="4223" y="1407"/>
                  <a:pt x="4221" y="1408"/>
                </a:cubicBezTo>
                <a:lnTo>
                  <a:pt x="4221" y="1404"/>
                </a:lnTo>
                <a:cubicBezTo>
                  <a:pt x="4218" y="1405"/>
                  <a:pt x="4216" y="1407"/>
                  <a:pt x="4214" y="1409"/>
                </a:cubicBezTo>
                <a:cubicBezTo>
                  <a:pt x="4212" y="1410"/>
                  <a:pt x="4211" y="1411"/>
                  <a:pt x="4210" y="1412"/>
                </a:cubicBezTo>
                <a:cubicBezTo>
                  <a:pt x="4210" y="1413"/>
                  <a:pt x="4210" y="1415"/>
                  <a:pt x="4210" y="1416"/>
                </a:cubicBezTo>
                <a:cubicBezTo>
                  <a:pt x="4208" y="1421"/>
                  <a:pt x="4206" y="1426"/>
                  <a:pt x="4203" y="1431"/>
                </a:cubicBezTo>
                <a:cubicBezTo>
                  <a:pt x="4192" y="1430"/>
                  <a:pt x="4187" y="1424"/>
                  <a:pt x="4189" y="1412"/>
                </a:cubicBezTo>
                <a:cubicBezTo>
                  <a:pt x="4185" y="1412"/>
                  <a:pt x="4181" y="1414"/>
                  <a:pt x="4179" y="1417"/>
                </a:cubicBezTo>
                <a:cubicBezTo>
                  <a:pt x="4183" y="1403"/>
                  <a:pt x="4186" y="1389"/>
                  <a:pt x="4187" y="1375"/>
                </a:cubicBezTo>
                <a:cubicBezTo>
                  <a:pt x="4181" y="1372"/>
                  <a:pt x="4173" y="1372"/>
                  <a:pt x="4167" y="1375"/>
                </a:cubicBezTo>
                <a:cubicBezTo>
                  <a:pt x="4163" y="1398"/>
                  <a:pt x="4146" y="1427"/>
                  <a:pt x="4163" y="1448"/>
                </a:cubicBezTo>
                <a:cubicBezTo>
                  <a:pt x="4162" y="1444"/>
                  <a:pt x="4165" y="1442"/>
                  <a:pt x="4170" y="1442"/>
                </a:cubicBezTo>
                <a:cubicBezTo>
                  <a:pt x="4180" y="1458"/>
                  <a:pt x="4170" y="1475"/>
                  <a:pt x="4170" y="1491"/>
                </a:cubicBezTo>
                <a:lnTo>
                  <a:pt x="4174" y="1491"/>
                </a:lnTo>
                <a:cubicBezTo>
                  <a:pt x="4176" y="1492"/>
                  <a:pt x="4178" y="1492"/>
                  <a:pt x="4180" y="1491"/>
                </a:cubicBezTo>
                <a:cubicBezTo>
                  <a:pt x="4186" y="1488"/>
                  <a:pt x="4188" y="1483"/>
                  <a:pt x="4196" y="1482"/>
                </a:cubicBezTo>
                <a:cubicBezTo>
                  <a:pt x="4198" y="1488"/>
                  <a:pt x="4201" y="1496"/>
                  <a:pt x="4210" y="1496"/>
                </a:cubicBezTo>
                <a:cubicBezTo>
                  <a:pt x="4204" y="1512"/>
                  <a:pt x="4202" y="1525"/>
                  <a:pt x="4187" y="1527"/>
                </a:cubicBezTo>
                <a:cubicBezTo>
                  <a:pt x="4193" y="1542"/>
                  <a:pt x="4213" y="1576"/>
                  <a:pt x="4185" y="1583"/>
                </a:cubicBezTo>
                <a:cubicBezTo>
                  <a:pt x="4180" y="1573"/>
                  <a:pt x="4183" y="1557"/>
                  <a:pt x="4168" y="1555"/>
                </a:cubicBezTo>
                <a:cubicBezTo>
                  <a:pt x="4169" y="1547"/>
                  <a:pt x="4172" y="1540"/>
                  <a:pt x="4179" y="1540"/>
                </a:cubicBezTo>
                <a:cubicBezTo>
                  <a:pt x="4174" y="1532"/>
                  <a:pt x="4163" y="1539"/>
                  <a:pt x="4156" y="1532"/>
                </a:cubicBezTo>
                <a:cubicBezTo>
                  <a:pt x="4157" y="1521"/>
                  <a:pt x="4161" y="1511"/>
                  <a:pt x="4167" y="1502"/>
                </a:cubicBezTo>
                <a:cubicBezTo>
                  <a:pt x="4154" y="1505"/>
                  <a:pt x="4141" y="1506"/>
                  <a:pt x="4128" y="1505"/>
                </a:cubicBezTo>
                <a:cubicBezTo>
                  <a:pt x="4131" y="1508"/>
                  <a:pt x="4134" y="1512"/>
                  <a:pt x="4135" y="1517"/>
                </a:cubicBezTo>
                <a:lnTo>
                  <a:pt x="4131" y="1517"/>
                </a:lnTo>
                <a:lnTo>
                  <a:pt x="4131" y="1524"/>
                </a:lnTo>
                <a:lnTo>
                  <a:pt x="4136" y="1524"/>
                </a:lnTo>
                <a:lnTo>
                  <a:pt x="4136" y="1519"/>
                </a:lnTo>
                <a:cubicBezTo>
                  <a:pt x="4137" y="1520"/>
                  <a:pt x="4137" y="1521"/>
                  <a:pt x="4138" y="1521"/>
                </a:cubicBezTo>
                <a:cubicBezTo>
                  <a:pt x="4136" y="1530"/>
                  <a:pt x="4129" y="1533"/>
                  <a:pt x="4129" y="1543"/>
                </a:cubicBezTo>
                <a:cubicBezTo>
                  <a:pt x="4125" y="1544"/>
                  <a:pt x="4121" y="1542"/>
                  <a:pt x="4118" y="1540"/>
                </a:cubicBezTo>
                <a:cubicBezTo>
                  <a:pt x="4114" y="1548"/>
                  <a:pt x="4118" y="1554"/>
                  <a:pt x="4107" y="1557"/>
                </a:cubicBezTo>
                <a:cubicBezTo>
                  <a:pt x="4120" y="1569"/>
                  <a:pt x="4142" y="1550"/>
                  <a:pt x="4158" y="1550"/>
                </a:cubicBezTo>
                <a:cubicBezTo>
                  <a:pt x="4166" y="1574"/>
                  <a:pt x="4151" y="1594"/>
                  <a:pt x="4172" y="1603"/>
                </a:cubicBezTo>
                <a:cubicBezTo>
                  <a:pt x="4167" y="1607"/>
                  <a:pt x="4161" y="1610"/>
                  <a:pt x="4157" y="1617"/>
                </a:cubicBezTo>
                <a:cubicBezTo>
                  <a:pt x="4162" y="1626"/>
                  <a:pt x="4162" y="1629"/>
                  <a:pt x="4162" y="1642"/>
                </a:cubicBezTo>
                <a:cubicBezTo>
                  <a:pt x="4174" y="1641"/>
                  <a:pt x="4171" y="1630"/>
                  <a:pt x="4169" y="1622"/>
                </a:cubicBezTo>
                <a:cubicBezTo>
                  <a:pt x="4180" y="1591"/>
                  <a:pt x="4208" y="1621"/>
                  <a:pt x="4201" y="1647"/>
                </a:cubicBezTo>
                <a:cubicBezTo>
                  <a:pt x="4209" y="1628"/>
                  <a:pt x="4217" y="1596"/>
                  <a:pt x="4237" y="1600"/>
                </a:cubicBezTo>
                <a:cubicBezTo>
                  <a:pt x="4232" y="1625"/>
                  <a:pt x="4213" y="1653"/>
                  <a:pt x="4232" y="1668"/>
                </a:cubicBezTo>
                <a:cubicBezTo>
                  <a:pt x="4232" y="1669"/>
                  <a:pt x="4232" y="1669"/>
                  <a:pt x="4232" y="1670"/>
                </a:cubicBezTo>
                <a:cubicBezTo>
                  <a:pt x="4231" y="1677"/>
                  <a:pt x="4222" y="1677"/>
                  <a:pt x="4223" y="1686"/>
                </a:cubicBezTo>
                <a:cubicBezTo>
                  <a:pt x="4238" y="1715"/>
                  <a:pt x="4230" y="1750"/>
                  <a:pt x="4204" y="1770"/>
                </a:cubicBezTo>
                <a:cubicBezTo>
                  <a:pt x="4203" y="1782"/>
                  <a:pt x="4218" y="1774"/>
                  <a:pt x="4218" y="1782"/>
                </a:cubicBezTo>
                <a:cubicBezTo>
                  <a:pt x="4220" y="1808"/>
                  <a:pt x="4261" y="1875"/>
                  <a:pt x="4223" y="1895"/>
                </a:cubicBezTo>
                <a:cubicBezTo>
                  <a:pt x="4220" y="1913"/>
                  <a:pt x="4213" y="1931"/>
                  <a:pt x="4204" y="1947"/>
                </a:cubicBezTo>
                <a:cubicBezTo>
                  <a:pt x="4195" y="1942"/>
                  <a:pt x="4191" y="1931"/>
                  <a:pt x="4194" y="1920"/>
                </a:cubicBezTo>
                <a:cubicBezTo>
                  <a:pt x="4172" y="1913"/>
                  <a:pt x="4165" y="1889"/>
                  <a:pt x="4160" y="1862"/>
                </a:cubicBezTo>
                <a:cubicBezTo>
                  <a:pt x="4112" y="1825"/>
                  <a:pt x="4142" y="1752"/>
                  <a:pt x="4135" y="1695"/>
                </a:cubicBezTo>
                <a:lnTo>
                  <a:pt x="4151" y="1694"/>
                </a:lnTo>
                <a:cubicBezTo>
                  <a:pt x="4144" y="1676"/>
                  <a:pt x="4132" y="1662"/>
                  <a:pt x="4116" y="1651"/>
                </a:cubicBezTo>
                <a:cubicBezTo>
                  <a:pt x="4109" y="1726"/>
                  <a:pt x="4107" y="1801"/>
                  <a:pt x="4109" y="1877"/>
                </a:cubicBezTo>
                <a:cubicBezTo>
                  <a:pt x="4117" y="2053"/>
                  <a:pt x="4127" y="2269"/>
                  <a:pt x="4153" y="2443"/>
                </a:cubicBezTo>
                <a:cubicBezTo>
                  <a:pt x="4147" y="2445"/>
                  <a:pt x="4140" y="2445"/>
                  <a:pt x="4134" y="2443"/>
                </a:cubicBezTo>
                <a:cubicBezTo>
                  <a:pt x="4135" y="2449"/>
                  <a:pt x="4136" y="2454"/>
                  <a:pt x="4133" y="2457"/>
                </a:cubicBezTo>
                <a:cubicBezTo>
                  <a:pt x="4125" y="2457"/>
                  <a:pt x="4117" y="2462"/>
                  <a:pt x="4114" y="2470"/>
                </a:cubicBezTo>
                <a:cubicBezTo>
                  <a:pt x="4119" y="2475"/>
                  <a:pt x="4120" y="2487"/>
                  <a:pt x="4129" y="2487"/>
                </a:cubicBezTo>
                <a:cubicBezTo>
                  <a:pt x="4123" y="2493"/>
                  <a:pt x="4122" y="2502"/>
                  <a:pt x="4127" y="2510"/>
                </a:cubicBezTo>
                <a:cubicBezTo>
                  <a:pt x="4123" y="2514"/>
                  <a:pt x="4117" y="2517"/>
                  <a:pt x="4111" y="2516"/>
                </a:cubicBezTo>
                <a:cubicBezTo>
                  <a:pt x="4109" y="2508"/>
                  <a:pt x="4105" y="2501"/>
                  <a:pt x="4096" y="2501"/>
                </a:cubicBezTo>
                <a:cubicBezTo>
                  <a:pt x="4093" y="2514"/>
                  <a:pt x="4095" y="2528"/>
                  <a:pt x="4102" y="2539"/>
                </a:cubicBezTo>
                <a:cubicBezTo>
                  <a:pt x="4093" y="2557"/>
                  <a:pt x="4087" y="2577"/>
                  <a:pt x="4078" y="2595"/>
                </a:cubicBezTo>
                <a:cubicBezTo>
                  <a:pt x="4066" y="2589"/>
                  <a:pt x="4062" y="2600"/>
                  <a:pt x="4054" y="2604"/>
                </a:cubicBezTo>
                <a:cubicBezTo>
                  <a:pt x="4053" y="2621"/>
                  <a:pt x="4050" y="2626"/>
                  <a:pt x="4050" y="2644"/>
                </a:cubicBezTo>
                <a:cubicBezTo>
                  <a:pt x="4058" y="2646"/>
                  <a:pt x="4065" y="2640"/>
                  <a:pt x="4067" y="2652"/>
                </a:cubicBezTo>
                <a:cubicBezTo>
                  <a:pt x="4069" y="2657"/>
                  <a:pt x="4056" y="2651"/>
                  <a:pt x="4058" y="2657"/>
                </a:cubicBezTo>
                <a:cubicBezTo>
                  <a:pt x="4075" y="2656"/>
                  <a:pt x="4085" y="2654"/>
                  <a:pt x="4092" y="2668"/>
                </a:cubicBezTo>
                <a:cubicBezTo>
                  <a:pt x="4086" y="2673"/>
                  <a:pt x="4084" y="2680"/>
                  <a:pt x="4085" y="2688"/>
                </a:cubicBezTo>
                <a:cubicBezTo>
                  <a:pt x="4091" y="2693"/>
                  <a:pt x="4104" y="2690"/>
                  <a:pt x="4106" y="2700"/>
                </a:cubicBezTo>
                <a:cubicBezTo>
                  <a:pt x="4084" y="2709"/>
                  <a:pt x="4074" y="2689"/>
                  <a:pt x="4057" y="2689"/>
                </a:cubicBezTo>
                <a:cubicBezTo>
                  <a:pt x="4053" y="2694"/>
                  <a:pt x="4057" y="2706"/>
                  <a:pt x="4057" y="2715"/>
                </a:cubicBezTo>
                <a:cubicBezTo>
                  <a:pt x="4047" y="2721"/>
                  <a:pt x="4032" y="2723"/>
                  <a:pt x="4026" y="2732"/>
                </a:cubicBezTo>
                <a:cubicBezTo>
                  <a:pt x="4051" y="2733"/>
                  <a:pt x="4058" y="2748"/>
                  <a:pt x="4080" y="2742"/>
                </a:cubicBezTo>
                <a:cubicBezTo>
                  <a:pt x="4075" y="2748"/>
                  <a:pt x="4088" y="2753"/>
                  <a:pt x="4089" y="2759"/>
                </a:cubicBezTo>
                <a:cubicBezTo>
                  <a:pt x="4112" y="2761"/>
                  <a:pt x="4135" y="2765"/>
                  <a:pt x="4136" y="2737"/>
                </a:cubicBezTo>
                <a:cubicBezTo>
                  <a:pt x="4147" y="2741"/>
                  <a:pt x="4147" y="2756"/>
                  <a:pt x="4156" y="2761"/>
                </a:cubicBezTo>
                <a:cubicBezTo>
                  <a:pt x="4170" y="2764"/>
                  <a:pt x="4184" y="2755"/>
                  <a:pt x="4191" y="2764"/>
                </a:cubicBezTo>
                <a:cubicBezTo>
                  <a:pt x="4192" y="2781"/>
                  <a:pt x="4192" y="2790"/>
                  <a:pt x="4193" y="2805"/>
                </a:cubicBezTo>
                <a:cubicBezTo>
                  <a:pt x="4186" y="2807"/>
                  <a:pt x="4183" y="2804"/>
                  <a:pt x="4179" y="2803"/>
                </a:cubicBezTo>
                <a:cubicBezTo>
                  <a:pt x="4175" y="2802"/>
                  <a:pt x="4178" y="2793"/>
                  <a:pt x="4173" y="2793"/>
                </a:cubicBezTo>
                <a:cubicBezTo>
                  <a:pt x="4170" y="2794"/>
                  <a:pt x="4167" y="2793"/>
                  <a:pt x="4164" y="2791"/>
                </a:cubicBezTo>
                <a:cubicBezTo>
                  <a:pt x="4169" y="2803"/>
                  <a:pt x="4155" y="2799"/>
                  <a:pt x="4156" y="2808"/>
                </a:cubicBezTo>
                <a:cubicBezTo>
                  <a:pt x="4169" y="2802"/>
                  <a:pt x="4164" y="2815"/>
                  <a:pt x="4169" y="2818"/>
                </a:cubicBezTo>
                <a:cubicBezTo>
                  <a:pt x="4184" y="2814"/>
                  <a:pt x="4200" y="2820"/>
                  <a:pt x="4209" y="2832"/>
                </a:cubicBezTo>
                <a:cubicBezTo>
                  <a:pt x="4198" y="2834"/>
                  <a:pt x="4207" y="2852"/>
                  <a:pt x="4200" y="2857"/>
                </a:cubicBezTo>
                <a:cubicBezTo>
                  <a:pt x="4215" y="2856"/>
                  <a:pt x="4206" y="2881"/>
                  <a:pt x="4205" y="2886"/>
                </a:cubicBezTo>
                <a:cubicBezTo>
                  <a:pt x="4214" y="2895"/>
                  <a:pt x="4230" y="2896"/>
                  <a:pt x="4239" y="2906"/>
                </a:cubicBezTo>
                <a:cubicBezTo>
                  <a:pt x="4242" y="2898"/>
                  <a:pt x="4258" y="2899"/>
                  <a:pt x="4258" y="2908"/>
                </a:cubicBezTo>
                <a:cubicBezTo>
                  <a:pt x="4248" y="2927"/>
                  <a:pt x="4229" y="2911"/>
                  <a:pt x="4216" y="2905"/>
                </a:cubicBezTo>
                <a:cubicBezTo>
                  <a:pt x="4207" y="2909"/>
                  <a:pt x="4205" y="2918"/>
                  <a:pt x="4195" y="2921"/>
                </a:cubicBezTo>
                <a:cubicBezTo>
                  <a:pt x="4184" y="2911"/>
                  <a:pt x="4170" y="2906"/>
                  <a:pt x="4156" y="2906"/>
                </a:cubicBezTo>
                <a:lnTo>
                  <a:pt x="4156" y="2915"/>
                </a:lnTo>
                <a:lnTo>
                  <a:pt x="4165" y="2915"/>
                </a:lnTo>
                <a:cubicBezTo>
                  <a:pt x="4171" y="2933"/>
                  <a:pt x="4156" y="2935"/>
                  <a:pt x="4160" y="2951"/>
                </a:cubicBezTo>
                <a:cubicBezTo>
                  <a:pt x="4173" y="2946"/>
                  <a:pt x="4174" y="2967"/>
                  <a:pt x="4181" y="2954"/>
                </a:cubicBezTo>
                <a:cubicBezTo>
                  <a:pt x="4181" y="2958"/>
                  <a:pt x="4174" y="2965"/>
                  <a:pt x="4181" y="2965"/>
                </a:cubicBezTo>
                <a:cubicBezTo>
                  <a:pt x="4187" y="2962"/>
                  <a:pt x="4189" y="2956"/>
                  <a:pt x="4196" y="2955"/>
                </a:cubicBezTo>
                <a:cubicBezTo>
                  <a:pt x="4204" y="2967"/>
                  <a:pt x="4220" y="2980"/>
                  <a:pt x="4207" y="2996"/>
                </a:cubicBezTo>
                <a:cubicBezTo>
                  <a:pt x="4198" y="2999"/>
                  <a:pt x="4187" y="2997"/>
                  <a:pt x="4181" y="2990"/>
                </a:cubicBezTo>
                <a:cubicBezTo>
                  <a:pt x="4186" y="3014"/>
                  <a:pt x="4170" y="3018"/>
                  <a:pt x="4181" y="3039"/>
                </a:cubicBezTo>
                <a:cubicBezTo>
                  <a:pt x="4167" y="3044"/>
                  <a:pt x="4171" y="3046"/>
                  <a:pt x="4161" y="3049"/>
                </a:cubicBezTo>
                <a:cubicBezTo>
                  <a:pt x="4160" y="3056"/>
                  <a:pt x="4167" y="3054"/>
                  <a:pt x="4167" y="3058"/>
                </a:cubicBezTo>
                <a:cubicBezTo>
                  <a:pt x="4162" y="3057"/>
                  <a:pt x="4157" y="3061"/>
                  <a:pt x="4156" y="3066"/>
                </a:cubicBezTo>
                <a:cubicBezTo>
                  <a:pt x="4165" y="3071"/>
                  <a:pt x="4154" y="3074"/>
                  <a:pt x="4162" y="3083"/>
                </a:cubicBezTo>
                <a:cubicBezTo>
                  <a:pt x="4156" y="3087"/>
                  <a:pt x="4155" y="3072"/>
                  <a:pt x="4153" y="3079"/>
                </a:cubicBezTo>
                <a:cubicBezTo>
                  <a:pt x="4155" y="3089"/>
                  <a:pt x="4154" y="3099"/>
                  <a:pt x="4148" y="3107"/>
                </a:cubicBezTo>
                <a:cubicBezTo>
                  <a:pt x="4151" y="3107"/>
                  <a:pt x="4154" y="3108"/>
                  <a:pt x="4156" y="3110"/>
                </a:cubicBezTo>
                <a:cubicBezTo>
                  <a:pt x="4161" y="3114"/>
                  <a:pt x="4161" y="3121"/>
                  <a:pt x="4157" y="3126"/>
                </a:cubicBezTo>
                <a:cubicBezTo>
                  <a:pt x="4154" y="3121"/>
                  <a:pt x="4153" y="3113"/>
                  <a:pt x="4146" y="3113"/>
                </a:cubicBezTo>
                <a:cubicBezTo>
                  <a:pt x="4144" y="3125"/>
                  <a:pt x="4142" y="3137"/>
                  <a:pt x="4141" y="3149"/>
                </a:cubicBezTo>
                <a:cubicBezTo>
                  <a:pt x="4144" y="3148"/>
                  <a:pt x="4143" y="3144"/>
                  <a:pt x="4145" y="3144"/>
                </a:cubicBezTo>
                <a:cubicBezTo>
                  <a:pt x="4145" y="3150"/>
                  <a:pt x="4151" y="3150"/>
                  <a:pt x="4151" y="3157"/>
                </a:cubicBezTo>
                <a:cubicBezTo>
                  <a:pt x="4140" y="3155"/>
                  <a:pt x="4131" y="3172"/>
                  <a:pt x="4140" y="3185"/>
                </a:cubicBezTo>
                <a:cubicBezTo>
                  <a:pt x="4139" y="3177"/>
                  <a:pt x="4145" y="3175"/>
                  <a:pt x="4148" y="3170"/>
                </a:cubicBezTo>
                <a:cubicBezTo>
                  <a:pt x="4153" y="3190"/>
                  <a:pt x="4135" y="3197"/>
                  <a:pt x="4141" y="3220"/>
                </a:cubicBezTo>
                <a:cubicBezTo>
                  <a:pt x="4131" y="3222"/>
                  <a:pt x="4127" y="3218"/>
                  <a:pt x="4120" y="3218"/>
                </a:cubicBezTo>
                <a:cubicBezTo>
                  <a:pt x="4120" y="3220"/>
                  <a:pt x="4118" y="3220"/>
                  <a:pt x="4118" y="3222"/>
                </a:cubicBezTo>
                <a:cubicBezTo>
                  <a:pt x="4117" y="3232"/>
                  <a:pt x="4128" y="3228"/>
                  <a:pt x="4133" y="3232"/>
                </a:cubicBezTo>
                <a:cubicBezTo>
                  <a:pt x="4127" y="3241"/>
                  <a:pt x="4144" y="3247"/>
                  <a:pt x="4144" y="3255"/>
                </a:cubicBezTo>
                <a:cubicBezTo>
                  <a:pt x="4145" y="3264"/>
                  <a:pt x="4135" y="3265"/>
                  <a:pt x="4137" y="3274"/>
                </a:cubicBezTo>
                <a:cubicBezTo>
                  <a:pt x="4129" y="3276"/>
                  <a:pt x="4133" y="3265"/>
                  <a:pt x="4125" y="3268"/>
                </a:cubicBezTo>
                <a:cubicBezTo>
                  <a:pt x="4124" y="3276"/>
                  <a:pt x="4110" y="3283"/>
                  <a:pt x="4118" y="3271"/>
                </a:cubicBezTo>
                <a:cubicBezTo>
                  <a:pt x="4112" y="3272"/>
                  <a:pt x="4110" y="3276"/>
                  <a:pt x="4107" y="3279"/>
                </a:cubicBezTo>
                <a:cubicBezTo>
                  <a:pt x="4111" y="3279"/>
                  <a:pt x="4113" y="3282"/>
                  <a:pt x="4113" y="3287"/>
                </a:cubicBezTo>
                <a:cubicBezTo>
                  <a:pt x="4108" y="3290"/>
                  <a:pt x="4103" y="3292"/>
                  <a:pt x="4102" y="3297"/>
                </a:cubicBezTo>
                <a:cubicBezTo>
                  <a:pt x="4112" y="3309"/>
                  <a:pt x="4110" y="3335"/>
                  <a:pt x="4129" y="3342"/>
                </a:cubicBezTo>
                <a:cubicBezTo>
                  <a:pt x="4126" y="3347"/>
                  <a:pt x="4119" y="3350"/>
                  <a:pt x="4117" y="3356"/>
                </a:cubicBezTo>
                <a:cubicBezTo>
                  <a:pt x="4119" y="3362"/>
                  <a:pt x="4127" y="3361"/>
                  <a:pt x="4127" y="3369"/>
                </a:cubicBezTo>
                <a:cubicBezTo>
                  <a:pt x="4119" y="3370"/>
                  <a:pt x="4117" y="3375"/>
                  <a:pt x="4119" y="3383"/>
                </a:cubicBezTo>
                <a:cubicBezTo>
                  <a:pt x="4109" y="3382"/>
                  <a:pt x="4104" y="3392"/>
                  <a:pt x="4109" y="3397"/>
                </a:cubicBezTo>
                <a:cubicBezTo>
                  <a:pt x="4116" y="3385"/>
                  <a:pt x="4128" y="3403"/>
                  <a:pt x="4135" y="3399"/>
                </a:cubicBezTo>
                <a:cubicBezTo>
                  <a:pt x="4139" y="3411"/>
                  <a:pt x="4125" y="3416"/>
                  <a:pt x="4139" y="3419"/>
                </a:cubicBezTo>
                <a:cubicBezTo>
                  <a:pt x="4134" y="3421"/>
                  <a:pt x="4138" y="3431"/>
                  <a:pt x="4133" y="3431"/>
                </a:cubicBezTo>
                <a:lnTo>
                  <a:pt x="4132" y="3418"/>
                </a:lnTo>
                <a:cubicBezTo>
                  <a:pt x="4122" y="3422"/>
                  <a:pt x="4125" y="3411"/>
                  <a:pt x="4117" y="3412"/>
                </a:cubicBezTo>
                <a:cubicBezTo>
                  <a:pt x="4116" y="3419"/>
                  <a:pt x="4110" y="3432"/>
                  <a:pt x="4117" y="3439"/>
                </a:cubicBezTo>
                <a:cubicBezTo>
                  <a:pt x="4120" y="3435"/>
                  <a:pt x="4129" y="3435"/>
                  <a:pt x="4135" y="3435"/>
                </a:cubicBezTo>
                <a:cubicBezTo>
                  <a:pt x="4136" y="3436"/>
                  <a:pt x="4136" y="3436"/>
                  <a:pt x="4137" y="3437"/>
                </a:cubicBezTo>
                <a:cubicBezTo>
                  <a:pt x="4143" y="3445"/>
                  <a:pt x="4142" y="3458"/>
                  <a:pt x="4134" y="3464"/>
                </a:cubicBezTo>
                <a:cubicBezTo>
                  <a:pt x="4131" y="3457"/>
                  <a:pt x="4124" y="3453"/>
                  <a:pt x="4116" y="3453"/>
                </a:cubicBezTo>
                <a:cubicBezTo>
                  <a:pt x="4117" y="3456"/>
                  <a:pt x="4112" y="3455"/>
                  <a:pt x="4112" y="3457"/>
                </a:cubicBezTo>
                <a:cubicBezTo>
                  <a:pt x="4121" y="3466"/>
                  <a:pt x="4123" y="3480"/>
                  <a:pt x="4115" y="3491"/>
                </a:cubicBezTo>
                <a:lnTo>
                  <a:pt x="4129" y="3489"/>
                </a:lnTo>
                <a:cubicBezTo>
                  <a:pt x="4129" y="3488"/>
                  <a:pt x="4129" y="3487"/>
                  <a:pt x="4129" y="3486"/>
                </a:cubicBezTo>
                <a:cubicBezTo>
                  <a:pt x="4129" y="3482"/>
                  <a:pt x="4133" y="3478"/>
                  <a:pt x="4137" y="3478"/>
                </a:cubicBezTo>
                <a:cubicBezTo>
                  <a:pt x="4145" y="3491"/>
                  <a:pt x="4135" y="3497"/>
                  <a:pt x="4145" y="3506"/>
                </a:cubicBezTo>
                <a:cubicBezTo>
                  <a:pt x="4127" y="3517"/>
                  <a:pt x="4135" y="3530"/>
                  <a:pt x="4146" y="3542"/>
                </a:cubicBezTo>
                <a:cubicBezTo>
                  <a:pt x="4142" y="3543"/>
                  <a:pt x="4137" y="3542"/>
                  <a:pt x="4137" y="3545"/>
                </a:cubicBezTo>
                <a:cubicBezTo>
                  <a:pt x="4140" y="3550"/>
                  <a:pt x="4148" y="3551"/>
                  <a:pt x="4149" y="3559"/>
                </a:cubicBezTo>
                <a:cubicBezTo>
                  <a:pt x="4145" y="3561"/>
                  <a:pt x="4140" y="3561"/>
                  <a:pt x="4136" y="3559"/>
                </a:cubicBezTo>
                <a:lnTo>
                  <a:pt x="4136" y="3558"/>
                </a:lnTo>
                <a:cubicBezTo>
                  <a:pt x="4134" y="3558"/>
                  <a:pt x="4132" y="3558"/>
                  <a:pt x="4131" y="3558"/>
                </a:cubicBezTo>
                <a:cubicBezTo>
                  <a:pt x="4128" y="3556"/>
                  <a:pt x="4124" y="3554"/>
                  <a:pt x="4121" y="3554"/>
                </a:cubicBezTo>
                <a:cubicBezTo>
                  <a:pt x="4121" y="3543"/>
                  <a:pt x="4115" y="3538"/>
                  <a:pt x="4123" y="3527"/>
                </a:cubicBezTo>
                <a:cubicBezTo>
                  <a:pt x="4111" y="3528"/>
                  <a:pt x="4108" y="3537"/>
                  <a:pt x="4103" y="3533"/>
                </a:cubicBezTo>
                <a:cubicBezTo>
                  <a:pt x="4103" y="3541"/>
                  <a:pt x="4111" y="3540"/>
                  <a:pt x="4113" y="3546"/>
                </a:cubicBezTo>
                <a:cubicBezTo>
                  <a:pt x="4110" y="3547"/>
                  <a:pt x="4102" y="3544"/>
                  <a:pt x="4102" y="3549"/>
                </a:cubicBezTo>
                <a:cubicBezTo>
                  <a:pt x="4108" y="3553"/>
                  <a:pt x="4102" y="3565"/>
                  <a:pt x="4118" y="3559"/>
                </a:cubicBezTo>
                <a:cubicBezTo>
                  <a:pt x="4118" y="3559"/>
                  <a:pt x="4118" y="3560"/>
                  <a:pt x="4118" y="3561"/>
                </a:cubicBezTo>
                <a:lnTo>
                  <a:pt x="4120" y="3561"/>
                </a:lnTo>
                <a:cubicBezTo>
                  <a:pt x="4121" y="3570"/>
                  <a:pt x="4113" y="3572"/>
                  <a:pt x="4110" y="3579"/>
                </a:cubicBezTo>
                <a:cubicBezTo>
                  <a:pt x="4100" y="3580"/>
                  <a:pt x="4089" y="3575"/>
                  <a:pt x="4083" y="3567"/>
                </a:cubicBezTo>
                <a:cubicBezTo>
                  <a:pt x="4074" y="3571"/>
                  <a:pt x="4080" y="3579"/>
                  <a:pt x="4069" y="3584"/>
                </a:cubicBezTo>
                <a:cubicBezTo>
                  <a:pt x="4062" y="3587"/>
                  <a:pt x="4053" y="3580"/>
                  <a:pt x="4044" y="3586"/>
                </a:cubicBezTo>
                <a:cubicBezTo>
                  <a:pt x="4034" y="3592"/>
                  <a:pt x="4029" y="3616"/>
                  <a:pt x="4022" y="3623"/>
                </a:cubicBezTo>
                <a:cubicBezTo>
                  <a:pt x="4014" y="3621"/>
                  <a:pt x="4007" y="3616"/>
                  <a:pt x="4002" y="3609"/>
                </a:cubicBezTo>
                <a:cubicBezTo>
                  <a:pt x="4001" y="3614"/>
                  <a:pt x="4004" y="3615"/>
                  <a:pt x="4004" y="3618"/>
                </a:cubicBezTo>
                <a:cubicBezTo>
                  <a:pt x="3996" y="3622"/>
                  <a:pt x="3986" y="3622"/>
                  <a:pt x="3986" y="3614"/>
                </a:cubicBezTo>
                <a:cubicBezTo>
                  <a:pt x="3984" y="3619"/>
                  <a:pt x="3978" y="3620"/>
                  <a:pt x="3974" y="3622"/>
                </a:cubicBezTo>
                <a:cubicBezTo>
                  <a:pt x="3973" y="3619"/>
                  <a:pt x="3967" y="3620"/>
                  <a:pt x="3969" y="3613"/>
                </a:cubicBezTo>
                <a:cubicBezTo>
                  <a:pt x="3956" y="3614"/>
                  <a:pt x="3943" y="3611"/>
                  <a:pt x="3931" y="3606"/>
                </a:cubicBezTo>
                <a:cubicBezTo>
                  <a:pt x="3920" y="3612"/>
                  <a:pt x="3896" y="3608"/>
                  <a:pt x="3882" y="3622"/>
                </a:cubicBezTo>
                <a:cubicBezTo>
                  <a:pt x="3884" y="3614"/>
                  <a:pt x="3877" y="3615"/>
                  <a:pt x="3877" y="3609"/>
                </a:cubicBezTo>
                <a:cubicBezTo>
                  <a:pt x="3878" y="3603"/>
                  <a:pt x="3887" y="3606"/>
                  <a:pt x="3887" y="3600"/>
                </a:cubicBezTo>
                <a:cubicBezTo>
                  <a:pt x="3876" y="3596"/>
                  <a:pt x="3885" y="3594"/>
                  <a:pt x="3885" y="3585"/>
                </a:cubicBezTo>
                <a:cubicBezTo>
                  <a:pt x="3872" y="3585"/>
                  <a:pt x="3879" y="3565"/>
                  <a:pt x="3872" y="3560"/>
                </a:cubicBezTo>
                <a:cubicBezTo>
                  <a:pt x="3862" y="3565"/>
                  <a:pt x="3854" y="3554"/>
                  <a:pt x="3847" y="3557"/>
                </a:cubicBezTo>
                <a:cubicBezTo>
                  <a:pt x="3839" y="3559"/>
                  <a:pt x="3847" y="3563"/>
                  <a:pt x="3842" y="3566"/>
                </a:cubicBezTo>
                <a:cubicBezTo>
                  <a:pt x="3836" y="3554"/>
                  <a:pt x="3827" y="3564"/>
                  <a:pt x="3818" y="3561"/>
                </a:cubicBezTo>
                <a:cubicBezTo>
                  <a:pt x="3816" y="3569"/>
                  <a:pt x="3822" y="3569"/>
                  <a:pt x="3820" y="3576"/>
                </a:cubicBezTo>
                <a:cubicBezTo>
                  <a:pt x="3812" y="3583"/>
                  <a:pt x="3807" y="3578"/>
                  <a:pt x="3804" y="3569"/>
                </a:cubicBezTo>
                <a:cubicBezTo>
                  <a:pt x="3805" y="3579"/>
                  <a:pt x="3803" y="3574"/>
                  <a:pt x="3797" y="3574"/>
                </a:cubicBezTo>
                <a:cubicBezTo>
                  <a:pt x="3800" y="3567"/>
                  <a:pt x="3801" y="3561"/>
                  <a:pt x="3802" y="3554"/>
                </a:cubicBezTo>
                <a:cubicBezTo>
                  <a:pt x="3800" y="3551"/>
                  <a:pt x="3793" y="3551"/>
                  <a:pt x="3786" y="3551"/>
                </a:cubicBezTo>
                <a:cubicBezTo>
                  <a:pt x="3779" y="3565"/>
                  <a:pt x="3759" y="3557"/>
                  <a:pt x="3747" y="3553"/>
                </a:cubicBezTo>
                <a:cubicBezTo>
                  <a:pt x="3747" y="3559"/>
                  <a:pt x="3748" y="3565"/>
                  <a:pt x="3740" y="3566"/>
                </a:cubicBezTo>
                <a:cubicBezTo>
                  <a:pt x="3732" y="3567"/>
                  <a:pt x="3735" y="3559"/>
                  <a:pt x="3727" y="3559"/>
                </a:cubicBezTo>
                <a:cubicBezTo>
                  <a:pt x="3702" y="3562"/>
                  <a:pt x="3674" y="3550"/>
                  <a:pt x="3653" y="3568"/>
                </a:cubicBezTo>
                <a:cubicBezTo>
                  <a:pt x="3642" y="3559"/>
                  <a:pt x="3638" y="3567"/>
                  <a:pt x="3625" y="3559"/>
                </a:cubicBezTo>
                <a:cubicBezTo>
                  <a:pt x="3621" y="3566"/>
                  <a:pt x="3628" y="3575"/>
                  <a:pt x="3616" y="3576"/>
                </a:cubicBezTo>
                <a:cubicBezTo>
                  <a:pt x="3616" y="3572"/>
                  <a:pt x="3622" y="3574"/>
                  <a:pt x="3620" y="3568"/>
                </a:cubicBezTo>
                <a:cubicBezTo>
                  <a:pt x="3609" y="3570"/>
                  <a:pt x="3611" y="3558"/>
                  <a:pt x="3602" y="3558"/>
                </a:cubicBezTo>
                <a:cubicBezTo>
                  <a:pt x="3601" y="3563"/>
                  <a:pt x="3596" y="3566"/>
                  <a:pt x="3593" y="3569"/>
                </a:cubicBezTo>
                <a:cubicBezTo>
                  <a:pt x="3583" y="3560"/>
                  <a:pt x="3570" y="3577"/>
                  <a:pt x="3556" y="3569"/>
                </a:cubicBezTo>
                <a:cubicBezTo>
                  <a:pt x="3555" y="3573"/>
                  <a:pt x="3556" y="3579"/>
                  <a:pt x="3549" y="3578"/>
                </a:cubicBezTo>
                <a:cubicBezTo>
                  <a:pt x="3542" y="3577"/>
                  <a:pt x="3545" y="3568"/>
                  <a:pt x="3538" y="3566"/>
                </a:cubicBezTo>
                <a:cubicBezTo>
                  <a:pt x="3531" y="3565"/>
                  <a:pt x="3531" y="3573"/>
                  <a:pt x="3526" y="3573"/>
                </a:cubicBezTo>
                <a:cubicBezTo>
                  <a:pt x="3525" y="3568"/>
                  <a:pt x="3524" y="3564"/>
                  <a:pt x="3522" y="3559"/>
                </a:cubicBezTo>
                <a:cubicBezTo>
                  <a:pt x="3515" y="3562"/>
                  <a:pt x="3498" y="3557"/>
                  <a:pt x="3508" y="3566"/>
                </a:cubicBezTo>
                <a:cubicBezTo>
                  <a:pt x="3501" y="3565"/>
                  <a:pt x="3493" y="3567"/>
                  <a:pt x="3489" y="3563"/>
                </a:cubicBezTo>
                <a:cubicBezTo>
                  <a:pt x="3488" y="3577"/>
                  <a:pt x="3467" y="3572"/>
                  <a:pt x="3462" y="3565"/>
                </a:cubicBezTo>
                <a:cubicBezTo>
                  <a:pt x="3462" y="3580"/>
                  <a:pt x="3425" y="3574"/>
                  <a:pt x="3436" y="3582"/>
                </a:cubicBezTo>
                <a:cubicBezTo>
                  <a:pt x="3414" y="3591"/>
                  <a:pt x="3390" y="3608"/>
                  <a:pt x="3357" y="3600"/>
                </a:cubicBezTo>
                <a:cubicBezTo>
                  <a:pt x="3358" y="3606"/>
                  <a:pt x="3353" y="3605"/>
                  <a:pt x="3355" y="3611"/>
                </a:cubicBezTo>
                <a:cubicBezTo>
                  <a:pt x="3363" y="3610"/>
                  <a:pt x="3372" y="3609"/>
                  <a:pt x="3380" y="3610"/>
                </a:cubicBezTo>
                <a:cubicBezTo>
                  <a:pt x="3383" y="3614"/>
                  <a:pt x="3390" y="3625"/>
                  <a:pt x="3380" y="3627"/>
                </a:cubicBezTo>
                <a:cubicBezTo>
                  <a:pt x="3363" y="3612"/>
                  <a:pt x="3346" y="3630"/>
                  <a:pt x="3325" y="3620"/>
                </a:cubicBezTo>
                <a:cubicBezTo>
                  <a:pt x="3317" y="3624"/>
                  <a:pt x="3312" y="3633"/>
                  <a:pt x="3313" y="3643"/>
                </a:cubicBezTo>
                <a:cubicBezTo>
                  <a:pt x="3325" y="3648"/>
                  <a:pt x="3335" y="3653"/>
                  <a:pt x="3337" y="3666"/>
                </a:cubicBezTo>
                <a:cubicBezTo>
                  <a:pt x="3310" y="3681"/>
                  <a:pt x="3265" y="3670"/>
                  <a:pt x="3242" y="3684"/>
                </a:cubicBezTo>
                <a:cubicBezTo>
                  <a:pt x="3248" y="3691"/>
                  <a:pt x="3249" y="3680"/>
                  <a:pt x="3258" y="3682"/>
                </a:cubicBezTo>
                <a:cubicBezTo>
                  <a:pt x="3258" y="3685"/>
                  <a:pt x="3259" y="3687"/>
                  <a:pt x="3260" y="3689"/>
                </a:cubicBezTo>
                <a:cubicBezTo>
                  <a:pt x="3260" y="3696"/>
                  <a:pt x="3251" y="3693"/>
                  <a:pt x="3251" y="3700"/>
                </a:cubicBezTo>
                <a:cubicBezTo>
                  <a:pt x="3257" y="3703"/>
                  <a:pt x="3259" y="3710"/>
                  <a:pt x="3257" y="3716"/>
                </a:cubicBezTo>
                <a:cubicBezTo>
                  <a:pt x="3255" y="3716"/>
                  <a:pt x="3255" y="3718"/>
                  <a:pt x="3253" y="3718"/>
                </a:cubicBezTo>
                <a:lnTo>
                  <a:pt x="3248" y="3718"/>
                </a:lnTo>
                <a:cubicBezTo>
                  <a:pt x="3233" y="3712"/>
                  <a:pt x="3216" y="3710"/>
                  <a:pt x="3200" y="3710"/>
                </a:cubicBezTo>
                <a:cubicBezTo>
                  <a:pt x="3197" y="3717"/>
                  <a:pt x="3194" y="3724"/>
                  <a:pt x="3192" y="3731"/>
                </a:cubicBezTo>
                <a:cubicBezTo>
                  <a:pt x="3191" y="3728"/>
                  <a:pt x="3189" y="3726"/>
                  <a:pt x="3188" y="3724"/>
                </a:cubicBezTo>
                <a:cubicBezTo>
                  <a:pt x="3182" y="3723"/>
                  <a:pt x="3182" y="3719"/>
                  <a:pt x="3178" y="3718"/>
                </a:cubicBezTo>
                <a:cubicBezTo>
                  <a:pt x="3174" y="3711"/>
                  <a:pt x="3172" y="3704"/>
                  <a:pt x="3172" y="3696"/>
                </a:cubicBezTo>
                <a:cubicBezTo>
                  <a:pt x="3164" y="3702"/>
                  <a:pt x="3156" y="3694"/>
                  <a:pt x="3146" y="3689"/>
                </a:cubicBezTo>
                <a:cubicBezTo>
                  <a:pt x="3145" y="3694"/>
                  <a:pt x="3123" y="3694"/>
                  <a:pt x="3125" y="3685"/>
                </a:cubicBezTo>
                <a:cubicBezTo>
                  <a:pt x="3120" y="3683"/>
                  <a:pt x="3124" y="3695"/>
                  <a:pt x="3115" y="3690"/>
                </a:cubicBezTo>
                <a:cubicBezTo>
                  <a:pt x="3106" y="3685"/>
                  <a:pt x="3105" y="3674"/>
                  <a:pt x="3092" y="3677"/>
                </a:cubicBezTo>
                <a:cubicBezTo>
                  <a:pt x="3087" y="3675"/>
                  <a:pt x="3092" y="3667"/>
                  <a:pt x="3092" y="3663"/>
                </a:cubicBezTo>
                <a:cubicBezTo>
                  <a:pt x="3086" y="3663"/>
                  <a:pt x="3079" y="3659"/>
                  <a:pt x="3078" y="3663"/>
                </a:cubicBezTo>
                <a:cubicBezTo>
                  <a:pt x="3077" y="3667"/>
                  <a:pt x="3086" y="3666"/>
                  <a:pt x="3089" y="3667"/>
                </a:cubicBezTo>
                <a:cubicBezTo>
                  <a:pt x="3081" y="3679"/>
                  <a:pt x="3072" y="3673"/>
                  <a:pt x="3062" y="3672"/>
                </a:cubicBezTo>
                <a:cubicBezTo>
                  <a:pt x="3058" y="3674"/>
                  <a:pt x="3057" y="3679"/>
                  <a:pt x="3053" y="3681"/>
                </a:cubicBezTo>
                <a:cubicBezTo>
                  <a:pt x="3044" y="3673"/>
                  <a:pt x="3032" y="3682"/>
                  <a:pt x="3024" y="3685"/>
                </a:cubicBezTo>
                <a:cubicBezTo>
                  <a:pt x="3026" y="3681"/>
                  <a:pt x="3023" y="3680"/>
                  <a:pt x="3024" y="3676"/>
                </a:cubicBezTo>
                <a:cubicBezTo>
                  <a:pt x="3016" y="3678"/>
                  <a:pt x="3009" y="3683"/>
                  <a:pt x="3001" y="3685"/>
                </a:cubicBezTo>
                <a:cubicBezTo>
                  <a:pt x="3008" y="3681"/>
                  <a:pt x="3000" y="3682"/>
                  <a:pt x="3001" y="3674"/>
                </a:cubicBezTo>
                <a:cubicBezTo>
                  <a:pt x="3002" y="3665"/>
                  <a:pt x="3013" y="3670"/>
                  <a:pt x="3015" y="3663"/>
                </a:cubicBezTo>
                <a:cubicBezTo>
                  <a:pt x="3008" y="3650"/>
                  <a:pt x="2999" y="3675"/>
                  <a:pt x="2997" y="3662"/>
                </a:cubicBezTo>
                <a:cubicBezTo>
                  <a:pt x="2992" y="3675"/>
                  <a:pt x="2970" y="3674"/>
                  <a:pt x="2959" y="3686"/>
                </a:cubicBezTo>
                <a:cubicBezTo>
                  <a:pt x="2950" y="3685"/>
                  <a:pt x="2951" y="3676"/>
                  <a:pt x="2940" y="3676"/>
                </a:cubicBezTo>
                <a:cubicBezTo>
                  <a:pt x="2939" y="3669"/>
                  <a:pt x="2946" y="3673"/>
                  <a:pt x="2950" y="3673"/>
                </a:cubicBezTo>
                <a:cubicBezTo>
                  <a:pt x="2951" y="3660"/>
                  <a:pt x="2938" y="3670"/>
                  <a:pt x="2928" y="3665"/>
                </a:cubicBezTo>
                <a:cubicBezTo>
                  <a:pt x="2919" y="3665"/>
                  <a:pt x="2930" y="3673"/>
                  <a:pt x="2921" y="3675"/>
                </a:cubicBezTo>
                <a:cubicBezTo>
                  <a:pt x="2913" y="3677"/>
                  <a:pt x="2896" y="3679"/>
                  <a:pt x="2895" y="3668"/>
                </a:cubicBezTo>
                <a:cubicBezTo>
                  <a:pt x="2886" y="3672"/>
                  <a:pt x="2876" y="3672"/>
                  <a:pt x="2866" y="3669"/>
                </a:cubicBezTo>
                <a:cubicBezTo>
                  <a:pt x="2870" y="3658"/>
                  <a:pt x="2851" y="3663"/>
                  <a:pt x="2853" y="3653"/>
                </a:cubicBezTo>
                <a:cubicBezTo>
                  <a:pt x="2850" y="3653"/>
                  <a:pt x="2851" y="3659"/>
                  <a:pt x="2847" y="3659"/>
                </a:cubicBezTo>
                <a:cubicBezTo>
                  <a:pt x="2839" y="3658"/>
                  <a:pt x="2847" y="3654"/>
                  <a:pt x="2847" y="3650"/>
                </a:cubicBezTo>
                <a:cubicBezTo>
                  <a:pt x="2839" y="3658"/>
                  <a:pt x="2834" y="3669"/>
                  <a:pt x="2832" y="3681"/>
                </a:cubicBezTo>
                <a:cubicBezTo>
                  <a:pt x="2810" y="3670"/>
                  <a:pt x="2776" y="3685"/>
                  <a:pt x="2763" y="3661"/>
                </a:cubicBezTo>
                <a:cubicBezTo>
                  <a:pt x="2760" y="3666"/>
                  <a:pt x="2759" y="3673"/>
                  <a:pt x="2760" y="3679"/>
                </a:cubicBezTo>
                <a:cubicBezTo>
                  <a:pt x="2750" y="3669"/>
                  <a:pt x="2743" y="3675"/>
                  <a:pt x="2728" y="3673"/>
                </a:cubicBezTo>
                <a:cubicBezTo>
                  <a:pt x="2723" y="3680"/>
                  <a:pt x="2728" y="3678"/>
                  <a:pt x="2728" y="3686"/>
                </a:cubicBezTo>
                <a:cubicBezTo>
                  <a:pt x="2706" y="3679"/>
                  <a:pt x="2683" y="3676"/>
                  <a:pt x="2659" y="3678"/>
                </a:cubicBezTo>
                <a:cubicBezTo>
                  <a:pt x="2655" y="3693"/>
                  <a:pt x="2632" y="3683"/>
                  <a:pt x="2641" y="3701"/>
                </a:cubicBezTo>
                <a:cubicBezTo>
                  <a:pt x="2635" y="3700"/>
                  <a:pt x="2635" y="3696"/>
                  <a:pt x="2627" y="3696"/>
                </a:cubicBezTo>
                <a:cubicBezTo>
                  <a:pt x="2626" y="3688"/>
                  <a:pt x="2629" y="3688"/>
                  <a:pt x="2626" y="3680"/>
                </a:cubicBezTo>
                <a:cubicBezTo>
                  <a:pt x="2618" y="3682"/>
                  <a:pt x="2609" y="3683"/>
                  <a:pt x="2609" y="3695"/>
                </a:cubicBezTo>
                <a:cubicBezTo>
                  <a:pt x="2599" y="3691"/>
                  <a:pt x="2586" y="3696"/>
                  <a:pt x="2587" y="3689"/>
                </a:cubicBezTo>
                <a:cubicBezTo>
                  <a:pt x="2587" y="3682"/>
                  <a:pt x="2596" y="3686"/>
                  <a:pt x="2599" y="3685"/>
                </a:cubicBezTo>
                <a:cubicBezTo>
                  <a:pt x="2603" y="3683"/>
                  <a:pt x="2604" y="3678"/>
                  <a:pt x="2606" y="3674"/>
                </a:cubicBezTo>
                <a:cubicBezTo>
                  <a:pt x="2603" y="3679"/>
                  <a:pt x="2592" y="3676"/>
                  <a:pt x="2587" y="3674"/>
                </a:cubicBezTo>
                <a:cubicBezTo>
                  <a:pt x="2583" y="3673"/>
                  <a:pt x="2585" y="3682"/>
                  <a:pt x="2583" y="3685"/>
                </a:cubicBezTo>
                <a:cubicBezTo>
                  <a:pt x="2570" y="3680"/>
                  <a:pt x="2564" y="3677"/>
                  <a:pt x="2555" y="3685"/>
                </a:cubicBezTo>
                <a:cubicBezTo>
                  <a:pt x="2548" y="3682"/>
                  <a:pt x="2551" y="3671"/>
                  <a:pt x="2541" y="3671"/>
                </a:cubicBezTo>
                <a:cubicBezTo>
                  <a:pt x="2539" y="3672"/>
                  <a:pt x="2542" y="3684"/>
                  <a:pt x="2532" y="3681"/>
                </a:cubicBezTo>
                <a:cubicBezTo>
                  <a:pt x="2522" y="3678"/>
                  <a:pt x="2525" y="3666"/>
                  <a:pt x="2512" y="3666"/>
                </a:cubicBezTo>
                <a:cubicBezTo>
                  <a:pt x="2505" y="3675"/>
                  <a:pt x="2492" y="3680"/>
                  <a:pt x="2489" y="3686"/>
                </a:cubicBezTo>
                <a:cubicBezTo>
                  <a:pt x="2481" y="3686"/>
                  <a:pt x="2475" y="3683"/>
                  <a:pt x="2469" y="3678"/>
                </a:cubicBezTo>
                <a:cubicBezTo>
                  <a:pt x="2470" y="3671"/>
                  <a:pt x="2475" y="3670"/>
                  <a:pt x="2475" y="3661"/>
                </a:cubicBezTo>
                <a:cubicBezTo>
                  <a:pt x="2467" y="3660"/>
                  <a:pt x="2461" y="3675"/>
                  <a:pt x="2462" y="3677"/>
                </a:cubicBezTo>
                <a:cubicBezTo>
                  <a:pt x="2460" y="3679"/>
                  <a:pt x="2454" y="3679"/>
                  <a:pt x="2450" y="3679"/>
                </a:cubicBezTo>
                <a:cubicBezTo>
                  <a:pt x="2448" y="3685"/>
                  <a:pt x="2453" y="3684"/>
                  <a:pt x="2448" y="3688"/>
                </a:cubicBezTo>
                <a:cubicBezTo>
                  <a:pt x="2440" y="3688"/>
                  <a:pt x="2435" y="3686"/>
                  <a:pt x="2431" y="3696"/>
                </a:cubicBezTo>
                <a:cubicBezTo>
                  <a:pt x="2422" y="3694"/>
                  <a:pt x="2416" y="3686"/>
                  <a:pt x="2416" y="3677"/>
                </a:cubicBezTo>
                <a:cubicBezTo>
                  <a:pt x="2409" y="3682"/>
                  <a:pt x="2402" y="3690"/>
                  <a:pt x="2392" y="3682"/>
                </a:cubicBezTo>
                <a:cubicBezTo>
                  <a:pt x="2388" y="3684"/>
                  <a:pt x="2387" y="3689"/>
                  <a:pt x="2383" y="3692"/>
                </a:cubicBezTo>
                <a:cubicBezTo>
                  <a:pt x="2372" y="3685"/>
                  <a:pt x="2373" y="3694"/>
                  <a:pt x="2360" y="3689"/>
                </a:cubicBezTo>
                <a:cubicBezTo>
                  <a:pt x="2358" y="3696"/>
                  <a:pt x="2362" y="3695"/>
                  <a:pt x="2358" y="3698"/>
                </a:cubicBezTo>
                <a:cubicBezTo>
                  <a:pt x="2352" y="3695"/>
                  <a:pt x="2356" y="3695"/>
                  <a:pt x="2358" y="3689"/>
                </a:cubicBezTo>
                <a:cubicBezTo>
                  <a:pt x="2325" y="3685"/>
                  <a:pt x="2310" y="3682"/>
                  <a:pt x="2276" y="3676"/>
                </a:cubicBezTo>
                <a:cubicBezTo>
                  <a:pt x="2276" y="3670"/>
                  <a:pt x="2274" y="3665"/>
                  <a:pt x="2270" y="3661"/>
                </a:cubicBezTo>
                <a:cubicBezTo>
                  <a:pt x="2264" y="3665"/>
                  <a:pt x="2259" y="3671"/>
                  <a:pt x="2255" y="3677"/>
                </a:cubicBezTo>
                <a:cubicBezTo>
                  <a:pt x="2245" y="3669"/>
                  <a:pt x="2227" y="3674"/>
                  <a:pt x="2222" y="3666"/>
                </a:cubicBezTo>
                <a:cubicBezTo>
                  <a:pt x="2212" y="3673"/>
                  <a:pt x="2200" y="3677"/>
                  <a:pt x="2189" y="3680"/>
                </a:cubicBezTo>
                <a:cubicBezTo>
                  <a:pt x="2189" y="3687"/>
                  <a:pt x="2196" y="3689"/>
                  <a:pt x="2192" y="3699"/>
                </a:cubicBezTo>
                <a:cubicBezTo>
                  <a:pt x="2180" y="3698"/>
                  <a:pt x="2175" y="3705"/>
                  <a:pt x="2169" y="3713"/>
                </a:cubicBezTo>
                <a:cubicBezTo>
                  <a:pt x="2161" y="3710"/>
                  <a:pt x="2162" y="3701"/>
                  <a:pt x="2163" y="3693"/>
                </a:cubicBezTo>
                <a:cubicBezTo>
                  <a:pt x="2164" y="3686"/>
                  <a:pt x="2173" y="3690"/>
                  <a:pt x="2174" y="3684"/>
                </a:cubicBezTo>
                <a:cubicBezTo>
                  <a:pt x="2167" y="3683"/>
                  <a:pt x="2167" y="3680"/>
                  <a:pt x="2167" y="3672"/>
                </a:cubicBezTo>
                <a:cubicBezTo>
                  <a:pt x="2158" y="3667"/>
                  <a:pt x="2157" y="3673"/>
                  <a:pt x="2151" y="3673"/>
                </a:cubicBezTo>
                <a:cubicBezTo>
                  <a:pt x="2156" y="3669"/>
                  <a:pt x="2152" y="3660"/>
                  <a:pt x="2142" y="3660"/>
                </a:cubicBezTo>
                <a:cubicBezTo>
                  <a:pt x="2137" y="3659"/>
                  <a:pt x="2139" y="3667"/>
                  <a:pt x="2137" y="3670"/>
                </a:cubicBezTo>
                <a:cubicBezTo>
                  <a:pt x="2125" y="3669"/>
                  <a:pt x="2123" y="3660"/>
                  <a:pt x="2114" y="3657"/>
                </a:cubicBezTo>
                <a:cubicBezTo>
                  <a:pt x="2103" y="3665"/>
                  <a:pt x="2071" y="3672"/>
                  <a:pt x="2071" y="3649"/>
                </a:cubicBezTo>
                <a:cubicBezTo>
                  <a:pt x="2074" y="3651"/>
                  <a:pt x="2079" y="3651"/>
                  <a:pt x="2082" y="3649"/>
                </a:cubicBezTo>
                <a:cubicBezTo>
                  <a:pt x="2080" y="3643"/>
                  <a:pt x="2067" y="3645"/>
                  <a:pt x="2060" y="3643"/>
                </a:cubicBezTo>
                <a:cubicBezTo>
                  <a:pt x="2062" y="3639"/>
                  <a:pt x="2062" y="3635"/>
                  <a:pt x="2060" y="3631"/>
                </a:cubicBezTo>
                <a:cubicBezTo>
                  <a:pt x="2052" y="3628"/>
                  <a:pt x="2055" y="3640"/>
                  <a:pt x="2045" y="3635"/>
                </a:cubicBezTo>
                <a:cubicBezTo>
                  <a:pt x="2051" y="3618"/>
                  <a:pt x="2037" y="3623"/>
                  <a:pt x="2025" y="3618"/>
                </a:cubicBezTo>
                <a:cubicBezTo>
                  <a:pt x="2017" y="3619"/>
                  <a:pt x="2025" y="3626"/>
                  <a:pt x="2019" y="3626"/>
                </a:cubicBezTo>
                <a:cubicBezTo>
                  <a:pt x="2013" y="3626"/>
                  <a:pt x="2020" y="3621"/>
                  <a:pt x="2013" y="3620"/>
                </a:cubicBezTo>
                <a:cubicBezTo>
                  <a:pt x="2006" y="3620"/>
                  <a:pt x="2009" y="3633"/>
                  <a:pt x="2002" y="3632"/>
                </a:cubicBezTo>
                <a:cubicBezTo>
                  <a:pt x="1994" y="3630"/>
                  <a:pt x="1993" y="3625"/>
                  <a:pt x="1990" y="3620"/>
                </a:cubicBezTo>
                <a:cubicBezTo>
                  <a:pt x="1984" y="3623"/>
                  <a:pt x="1983" y="3631"/>
                  <a:pt x="1976" y="3631"/>
                </a:cubicBezTo>
                <a:cubicBezTo>
                  <a:pt x="1963" y="3630"/>
                  <a:pt x="1966" y="3611"/>
                  <a:pt x="1974" y="3606"/>
                </a:cubicBezTo>
                <a:cubicBezTo>
                  <a:pt x="1981" y="3610"/>
                  <a:pt x="1988" y="3612"/>
                  <a:pt x="1996" y="3612"/>
                </a:cubicBezTo>
                <a:cubicBezTo>
                  <a:pt x="1998" y="3606"/>
                  <a:pt x="1997" y="3599"/>
                  <a:pt x="1993" y="3594"/>
                </a:cubicBezTo>
                <a:cubicBezTo>
                  <a:pt x="1974" y="3594"/>
                  <a:pt x="1935" y="3582"/>
                  <a:pt x="1938" y="3563"/>
                </a:cubicBezTo>
                <a:cubicBezTo>
                  <a:pt x="1929" y="3561"/>
                  <a:pt x="1932" y="3576"/>
                  <a:pt x="1932" y="3580"/>
                </a:cubicBezTo>
                <a:cubicBezTo>
                  <a:pt x="1931" y="3576"/>
                  <a:pt x="1927" y="3573"/>
                  <a:pt x="1920" y="3573"/>
                </a:cubicBezTo>
                <a:cubicBezTo>
                  <a:pt x="1925" y="3562"/>
                  <a:pt x="1914" y="3563"/>
                  <a:pt x="1911" y="3558"/>
                </a:cubicBezTo>
                <a:cubicBezTo>
                  <a:pt x="1899" y="3567"/>
                  <a:pt x="1892" y="3583"/>
                  <a:pt x="1879" y="3591"/>
                </a:cubicBezTo>
                <a:cubicBezTo>
                  <a:pt x="1865" y="3588"/>
                  <a:pt x="1860" y="3580"/>
                  <a:pt x="1854" y="3572"/>
                </a:cubicBezTo>
                <a:cubicBezTo>
                  <a:pt x="1858" y="3583"/>
                  <a:pt x="1854" y="3594"/>
                  <a:pt x="1844" y="3600"/>
                </a:cubicBezTo>
                <a:cubicBezTo>
                  <a:pt x="1846" y="3605"/>
                  <a:pt x="1853" y="3605"/>
                  <a:pt x="1851" y="3612"/>
                </a:cubicBezTo>
                <a:cubicBezTo>
                  <a:pt x="1842" y="3615"/>
                  <a:pt x="1823" y="3607"/>
                  <a:pt x="1828" y="3620"/>
                </a:cubicBezTo>
                <a:cubicBezTo>
                  <a:pt x="1813" y="3603"/>
                  <a:pt x="1802" y="3632"/>
                  <a:pt x="1781" y="3622"/>
                </a:cubicBezTo>
                <a:cubicBezTo>
                  <a:pt x="1773" y="3629"/>
                  <a:pt x="1767" y="3637"/>
                  <a:pt x="1762" y="3646"/>
                </a:cubicBezTo>
                <a:cubicBezTo>
                  <a:pt x="1757" y="3644"/>
                  <a:pt x="1752" y="3643"/>
                  <a:pt x="1746" y="3643"/>
                </a:cubicBezTo>
                <a:cubicBezTo>
                  <a:pt x="1744" y="3647"/>
                  <a:pt x="1744" y="3652"/>
                  <a:pt x="1746" y="3656"/>
                </a:cubicBezTo>
                <a:cubicBezTo>
                  <a:pt x="1762" y="3656"/>
                  <a:pt x="1778" y="3658"/>
                  <a:pt x="1794" y="3661"/>
                </a:cubicBezTo>
                <a:lnTo>
                  <a:pt x="1794" y="3663"/>
                </a:lnTo>
                <a:cubicBezTo>
                  <a:pt x="1785" y="3675"/>
                  <a:pt x="1786" y="3692"/>
                  <a:pt x="1796" y="3702"/>
                </a:cubicBezTo>
                <a:cubicBezTo>
                  <a:pt x="1797" y="3703"/>
                  <a:pt x="1797" y="3703"/>
                  <a:pt x="1798" y="3704"/>
                </a:cubicBezTo>
                <a:cubicBezTo>
                  <a:pt x="1798" y="3709"/>
                  <a:pt x="1794" y="3708"/>
                  <a:pt x="1794" y="3714"/>
                </a:cubicBezTo>
                <a:cubicBezTo>
                  <a:pt x="1777" y="3709"/>
                  <a:pt x="1767" y="3691"/>
                  <a:pt x="1744" y="3696"/>
                </a:cubicBezTo>
                <a:cubicBezTo>
                  <a:pt x="1742" y="3691"/>
                  <a:pt x="1741" y="3686"/>
                  <a:pt x="1737" y="3683"/>
                </a:cubicBezTo>
                <a:cubicBezTo>
                  <a:pt x="1728" y="3683"/>
                  <a:pt x="1719" y="3684"/>
                  <a:pt x="1716" y="3693"/>
                </a:cubicBezTo>
                <a:cubicBezTo>
                  <a:pt x="1720" y="3693"/>
                  <a:pt x="1733" y="3707"/>
                  <a:pt x="1723" y="3716"/>
                </a:cubicBezTo>
                <a:cubicBezTo>
                  <a:pt x="1713" y="3711"/>
                  <a:pt x="1701" y="3708"/>
                  <a:pt x="1689" y="3708"/>
                </a:cubicBezTo>
                <a:cubicBezTo>
                  <a:pt x="1690" y="3721"/>
                  <a:pt x="1709" y="3720"/>
                  <a:pt x="1711" y="3731"/>
                </a:cubicBezTo>
                <a:lnTo>
                  <a:pt x="1706" y="3731"/>
                </a:lnTo>
                <a:lnTo>
                  <a:pt x="1704" y="3731"/>
                </a:lnTo>
                <a:cubicBezTo>
                  <a:pt x="1693" y="3721"/>
                  <a:pt x="1677" y="3718"/>
                  <a:pt x="1663" y="3723"/>
                </a:cubicBezTo>
                <a:cubicBezTo>
                  <a:pt x="1662" y="3727"/>
                  <a:pt x="1664" y="3728"/>
                  <a:pt x="1663" y="3732"/>
                </a:cubicBezTo>
                <a:cubicBezTo>
                  <a:pt x="1655" y="3733"/>
                  <a:pt x="1650" y="3722"/>
                  <a:pt x="1647" y="3730"/>
                </a:cubicBezTo>
                <a:cubicBezTo>
                  <a:pt x="1645" y="3737"/>
                  <a:pt x="1654" y="3736"/>
                  <a:pt x="1652" y="3744"/>
                </a:cubicBezTo>
                <a:cubicBezTo>
                  <a:pt x="1637" y="3752"/>
                  <a:pt x="1624" y="3746"/>
                  <a:pt x="1610" y="3754"/>
                </a:cubicBezTo>
                <a:cubicBezTo>
                  <a:pt x="1608" y="3764"/>
                  <a:pt x="1615" y="3767"/>
                  <a:pt x="1612" y="3778"/>
                </a:cubicBezTo>
                <a:cubicBezTo>
                  <a:pt x="1608" y="3777"/>
                  <a:pt x="1604" y="3779"/>
                  <a:pt x="1601" y="3782"/>
                </a:cubicBezTo>
                <a:cubicBezTo>
                  <a:pt x="1588" y="3782"/>
                  <a:pt x="1575" y="3786"/>
                  <a:pt x="1565" y="3786"/>
                </a:cubicBezTo>
                <a:cubicBezTo>
                  <a:pt x="1554" y="3782"/>
                  <a:pt x="1551" y="3768"/>
                  <a:pt x="1549" y="3754"/>
                </a:cubicBezTo>
                <a:cubicBezTo>
                  <a:pt x="1569" y="3721"/>
                  <a:pt x="1595" y="3755"/>
                  <a:pt x="1622" y="3749"/>
                </a:cubicBezTo>
                <a:cubicBezTo>
                  <a:pt x="1602" y="3743"/>
                  <a:pt x="1601" y="3722"/>
                  <a:pt x="1604" y="3706"/>
                </a:cubicBezTo>
                <a:cubicBezTo>
                  <a:pt x="1601" y="3708"/>
                  <a:pt x="1599" y="3709"/>
                  <a:pt x="1596" y="3710"/>
                </a:cubicBezTo>
                <a:cubicBezTo>
                  <a:pt x="1583" y="3714"/>
                  <a:pt x="1570" y="3706"/>
                  <a:pt x="1567" y="3694"/>
                </a:cubicBezTo>
                <a:cubicBezTo>
                  <a:pt x="1549" y="3703"/>
                  <a:pt x="1522" y="3684"/>
                  <a:pt x="1513" y="3666"/>
                </a:cubicBezTo>
                <a:cubicBezTo>
                  <a:pt x="1492" y="3662"/>
                  <a:pt x="1471" y="3653"/>
                  <a:pt x="1453" y="3641"/>
                </a:cubicBezTo>
                <a:cubicBezTo>
                  <a:pt x="1446" y="3652"/>
                  <a:pt x="1432" y="3657"/>
                  <a:pt x="1432" y="3674"/>
                </a:cubicBezTo>
                <a:cubicBezTo>
                  <a:pt x="1427" y="3669"/>
                  <a:pt x="1417" y="3669"/>
                  <a:pt x="1417" y="3658"/>
                </a:cubicBezTo>
                <a:cubicBezTo>
                  <a:pt x="1413" y="3665"/>
                  <a:pt x="1412" y="3673"/>
                  <a:pt x="1401" y="3667"/>
                </a:cubicBezTo>
                <a:cubicBezTo>
                  <a:pt x="1396" y="3671"/>
                  <a:pt x="1402" y="3685"/>
                  <a:pt x="1390" y="3684"/>
                </a:cubicBezTo>
                <a:cubicBezTo>
                  <a:pt x="1387" y="3681"/>
                  <a:pt x="1390" y="3675"/>
                  <a:pt x="1387" y="3667"/>
                </a:cubicBezTo>
                <a:cubicBezTo>
                  <a:pt x="1377" y="3665"/>
                  <a:pt x="1370" y="3677"/>
                  <a:pt x="1365" y="3671"/>
                </a:cubicBezTo>
                <a:cubicBezTo>
                  <a:pt x="1358" y="3673"/>
                  <a:pt x="1362" y="3686"/>
                  <a:pt x="1354" y="3687"/>
                </a:cubicBezTo>
                <a:cubicBezTo>
                  <a:pt x="1346" y="3688"/>
                  <a:pt x="1345" y="3682"/>
                  <a:pt x="1337" y="3682"/>
                </a:cubicBezTo>
                <a:cubicBezTo>
                  <a:pt x="1329" y="3689"/>
                  <a:pt x="1333" y="3707"/>
                  <a:pt x="1324" y="3713"/>
                </a:cubicBezTo>
                <a:cubicBezTo>
                  <a:pt x="1318" y="3713"/>
                  <a:pt x="1322" y="3704"/>
                  <a:pt x="1318" y="3702"/>
                </a:cubicBezTo>
                <a:cubicBezTo>
                  <a:pt x="1316" y="3692"/>
                  <a:pt x="1329" y="3694"/>
                  <a:pt x="1326" y="3683"/>
                </a:cubicBezTo>
                <a:cubicBezTo>
                  <a:pt x="1308" y="3676"/>
                  <a:pt x="1294" y="3679"/>
                  <a:pt x="1289" y="3663"/>
                </a:cubicBezTo>
                <a:cubicBezTo>
                  <a:pt x="1275" y="3680"/>
                  <a:pt x="1300" y="3684"/>
                  <a:pt x="1299" y="3700"/>
                </a:cubicBezTo>
                <a:cubicBezTo>
                  <a:pt x="1298" y="3704"/>
                  <a:pt x="1279" y="3704"/>
                  <a:pt x="1279" y="3700"/>
                </a:cubicBezTo>
                <a:cubicBezTo>
                  <a:pt x="1274" y="3722"/>
                  <a:pt x="1305" y="3697"/>
                  <a:pt x="1319" y="3710"/>
                </a:cubicBezTo>
                <a:cubicBezTo>
                  <a:pt x="1314" y="3720"/>
                  <a:pt x="1304" y="3724"/>
                  <a:pt x="1300" y="3733"/>
                </a:cubicBezTo>
                <a:cubicBezTo>
                  <a:pt x="1292" y="3715"/>
                  <a:pt x="1274" y="3729"/>
                  <a:pt x="1261" y="3729"/>
                </a:cubicBezTo>
                <a:cubicBezTo>
                  <a:pt x="1261" y="3736"/>
                  <a:pt x="1261" y="3743"/>
                  <a:pt x="1261" y="3751"/>
                </a:cubicBezTo>
                <a:cubicBezTo>
                  <a:pt x="1249" y="3745"/>
                  <a:pt x="1252" y="3724"/>
                  <a:pt x="1243" y="3716"/>
                </a:cubicBezTo>
                <a:cubicBezTo>
                  <a:pt x="1237" y="3717"/>
                  <a:pt x="1231" y="3717"/>
                  <a:pt x="1232" y="3724"/>
                </a:cubicBezTo>
                <a:cubicBezTo>
                  <a:pt x="1226" y="3717"/>
                  <a:pt x="1225" y="3705"/>
                  <a:pt x="1214" y="3703"/>
                </a:cubicBezTo>
                <a:cubicBezTo>
                  <a:pt x="1205" y="3705"/>
                  <a:pt x="1205" y="3714"/>
                  <a:pt x="1201" y="3720"/>
                </a:cubicBezTo>
                <a:cubicBezTo>
                  <a:pt x="1199" y="3730"/>
                  <a:pt x="1210" y="3728"/>
                  <a:pt x="1210" y="3736"/>
                </a:cubicBezTo>
                <a:cubicBezTo>
                  <a:pt x="1206" y="3745"/>
                  <a:pt x="1206" y="3725"/>
                  <a:pt x="1196" y="3731"/>
                </a:cubicBezTo>
                <a:cubicBezTo>
                  <a:pt x="1200" y="3726"/>
                  <a:pt x="1200" y="3720"/>
                  <a:pt x="1196" y="3715"/>
                </a:cubicBezTo>
                <a:cubicBezTo>
                  <a:pt x="1189" y="3729"/>
                  <a:pt x="1186" y="3743"/>
                  <a:pt x="1186" y="3758"/>
                </a:cubicBezTo>
                <a:cubicBezTo>
                  <a:pt x="1180" y="3758"/>
                  <a:pt x="1174" y="3756"/>
                  <a:pt x="1172" y="3751"/>
                </a:cubicBezTo>
                <a:cubicBezTo>
                  <a:pt x="1170" y="3738"/>
                  <a:pt x="1185" y="3740"/>
                  <a:pt x="1188" y="3731"/>
                </a:cubicBezTo>
                <a:cubicBezTo>
                  <a:pt x="1185" y="3726"/>
                  <a:pt x="1179" y="3726"/>
                  <a:pt x="1171" y="3726"/>
                </a:cubicBezTo>
                <a:cubicBezTo>
                  <a:pt x="1171" y="3742"/>
                  <a:pt x="1150" y="3738"/>
                  <a:pt x="1148" y="3752"/>
                </a:cubicBezTo>
                <a:cubicBezTo>
                  <a:pt x="1141" y="3752"/>
                  <a:pt x="1146" y="3742"/>
                  <a:pt x="1144" y="3738"/>
                </a:cubicBezTo>
                <a:cubicBezTo>
                  <a:pt x="1130" y="3745"/>
                  <a:pt x="1124" y="3738"/>
                  <a:pt x="1119" y="3728"/>
                </a:cubicBezTo>
                <a:cubicBezTo>
                  <a:pt x="1110" y="3730"/>
                  <a:pt x="1110" y="3740"/>
                  <a:pt x="1102" y="3742"/>
                </a:cubicBezTo>
                <a:cubicBezTo>
                  <a:pt x="1089" y="3735"/>
                  <a:pt x="1066" y="3737"/>
                  <a:pt x="1068" y="3714"/>
                </a:cubicBezTo>
                <a:cubicBezTo>
                  <a:pt x="1055" y="3712"/>
                  <a:pt x="1057" y="3723"/>
                  <a:pt x="1051" y="3728"/>
                </a:cubicBezTo>
                <a:cubicBezTo>
                  <a:pt x="1046" y="3728"/>
                  <a:pt x="1050" y="3718"/>
                  <a:pt x="1048" y="3714"/>
                </a:cubicBezTo>
                <a:cubicBezTo>
                  <a:pt x="1044" y="3716"/>
                  <a:pt x="1034" y="3712"/>
                  <a:pt x="1034" y="3717"/>
                </a:cubicBezTo>
                <a:cubicBezTo>
                  <a:pt x="1025" y="3701"/>
                  <a:pt x="1011" y="3689"/>
                  <a:pt x="994" y="3681"/>
                </a:cubicBezTo>
                <a:cubicBezTo>
                  <a:pt x="1007" y="3672"/>
                  <a:pt x="996" y="3666"/>
                  <a:pt x="987" y="3657"/>
                </a:cubicBezTo>
                <a:cubicBezTo>
                  <a:pt x="985" y="3670"/>
                  <a:pt x="972" y="3673"/>
                  <a:pt x="964" y="3681"/>
                </a:cubicBezTo>
                <a:cubicBezTo>
                  <a:pt x="958" y="3677"/>
                  <a:pt x="965" y="3672"/>
                  <a:pt x="958" y="3667"/>
                </a:cubicBezTo>
                <a:cubicBezTo>
                  <a:pt x="959" y="3659"/>
                  <a:pt x="964" y="3670"/>
                  <a:pt x="969" y="3667"/>
                </a:cubicBezTo>
                <a:cubicBezTo>
                  <a:pt x="956" y="3660"/>
                  <a:pt x="943" y="3653"/>
                  <a:pt x="929" y="3647"/>
                </a:cubicBezTo>
                <a:cubicBezTo>
                  <a:pt x="939" y="3668"/>
                  <a:pt x="920" y="3670"/>
                  <a:pt x="911" y="3675"/>
                </a:cubicBezTo>
                <a:cubicBezTo>
                  <a:pt x="901" y="3671"/>
                  <a:pt x="908" y="3661"/>
                  <a:pt x="912" y="3656"/>
                </a:cubicBezTo>
                <a:cubicBezTo>
                  <a:pt x="900" y="3647"/>
                  <a:pt x="899" y="3668"/>
                  <a:pt x="889" y="3670"/>
                </a:cubicBezTo>
                <a:cubicBezTo>
                  <a:pt x="890" y="3676"/>
                  <a:pt x="895" y="3677"/>
                  <a:pt x="898" y="3681"/>
                </a:cubicBezTo>
                <a:cubicBezTo>
                  <a:pt x="894" y="3680"/>
                  <a:pt x="881" y="3677"/>
                  <a:pt x="879" y="3689"/>
                </a:cubicBezTo>
                <a:cubicBezTo>
                  <a:pt x="861" y="3681"/>
                  <a:pt x="868" y="3654"/>
                  <a:pt x="852" y="3639"/>
                </a:cubicBezTo>
                <a:cubicBezTo>
                  <a:pt x="835" y="3643"/>
                  <a:pt x="841" y="3673"/>
                  <a:pt x="845" y="3688"/>
                </a:cubicBezTo>
                <a:cubicBezTo>
                  <a:pt x="843" y="3693"/>
                  <a:pt x="838" y="3696"/>
                  <a:pt x="831" y="3696"/>
                </a:cubicBezTo>
                <a:cubicBezTo>
                  <a:pt x="819" y="3696"/>
                  <a:pt x="834" y="3684"/>
                  <a:pt x="825" y="3680"/>
                </a:cubicBezTo>
                <a:cubicBezTo>
                  <a:pt x="822" y="3681"/>
                  <a:pt x="819" y="3680"/>
                  <a:pt x="819" y="3678"/>
                </a:cubicBezTo>
                <a:cubicBezTo>
                  <a:pt x="813" y="3680"/>
                  <a:pt x="823" y="3682"/>
                  <a:pt x="817" y="3686"/>
                </a:cubicBezTo>
                <a:cubicBezTo>
                  <a:pt x="804" y="3683"/>
                  <a:pt x="799" y="3672"/>
                  <a:pt x="793" y="3663"/>
                </a:cubicBezTo>
                <a:cubicBezTo>
                  <a:pt x="802" y="3650"/>
                  <a:pt x="814" y="3661"/>
                  <a:pt x="824" y="3656"/>
                </a:cubicBezTo>
                <a:cubicBezTo>
                  <a:pt x="826" y="3645"/>
                  <a:pt x="817" y="3646"/>
                  <a:pt x="807" y="3646"/>
                </a:cubicBezTo>
                <a:cubicBezTo>
                  <a:pt x="807" y="3642"/>
                  <a:pt x="807" y="3639"/>
                  <a:pt x="807" y="3635"/>
                </a:cubicBezTo>
                <a:cubicBezTo>
                  <a:pt x="812" y="3629"/>
                  <a:pt x="820" y="3642"/>
                  <a:pt x="830" y="3640"/>
                </a:cubicBezTo>
                <a:cubicBezTo>
                  <a:pt x="829" y="3637"/>
                  <a:pt x="825" y="3637"/>
                  <a:pt x="821" y="3637"/>
                </a:cubicBezTo>
                <a:cubicBezTo>
                  <a:pt x="823" y="3629"/>
                  <a:pt x="829" y="3634"/>
                  <a:pt x="835" y="3634"/>
                </a:cubicBezTo>
                <a:cubicBezTo>
                  <a:pt x="833" y="3630"/>
                  <a:pt x="828" y="3627"/>
                  <a:pt x="827" y="3621"/>
                </a:cubicBezTo>
                <a:cubicBezTo>
                  <a:pt x="805" y="3619"/>
                  <a:pt x="804" y="3636"/>
                  <a:pt x="791" y="3641"/>
                </a:cubicBezTo>
                <a:cubicBezTo>
                  <a:pt x="780" y="3642"/>
                  <a:pt x="782" y="3631"/>
                  <a:pt x="771" y="3631"/>
                </a:cubicBezTo>
                <a:cubicBezTo>
                  <a:pt x="759" y="3647"/>
                  <a:pt x="739" y="3642"/>
                  <a:pt x="724" y="3632"/>
                </a:cubicBezTo>
                <a:cubicBezTo>
                  <a:pt x="712" y="3642"/>
                  <a:pt x="692" y="3657"/>
                  <a:pt x="675" y="3653"/>
                </a:cubicBezTo>
                <a:cubicBezTo>
                  <a:pt x="677" y="3647"/>
                  <a:pt x="687" y="3648"/>
                  <a:pt x="691" y="3645"/>
                </a:cubicBezTo>
                <a:cubicBezTo>
                  <a:pt x="688" y="3637"/>
                  <a:pt x="682" y="3633"/>
                  <a:pt x="679" y="3626"/>
                </a:cubicBezTo>
                <a:cubicBezTo>
                  <a:pt x="658" y="3630"/>
                  <a:pt x="647" y="3623"/>
                  <a:pt x="645" y="3608"/>
                </a:cubicBezTo>
                <a:cubicBezTo>
                  <a:pt x="634" y="3615"/>
                  <a:pt x="634" y="3618"/>
                  <a:pt x="620" y="3612"/>
                </a:cubicBezTo>
                <a:cubicBezTo>
                  <a:pt x="620" y="3625"/>
                  <a:pt x="616" y="3638"/>
                  <a:pt x="610" y="3650"/>
                </a:cubicBezTo>
                <a:cubicBezTo>
                  <a:pt x="608" y="3638"/>
                  <a:pt x="597" y="3634"/>
                  <a:pt x="584" y="3632"/>
                </a:cubicBezTo>
                <a:cubicBezTo>
                  <a:pt x="575" y="3650"/>
                  <a:pt x="542" y="3634"/>
                  <a:pt x="529" y="3636"/>
                </a:cubicBezTo>
                <a:cubicBezTo>
                  <a:pt x="525" y="3622"/>
                  <a:pt x="535" y="3619"/>
                  <a:pt x="536" y="3609"/>
                </a:cubicBezTo>
                <a:cubicBezTo>
                  <a:pt x="514" y="3593"/>
                  <a:pt x="483" y="3613"/>
                  <a:pt x="474" y="3589"/>
                </a:cubicBezTo>
                <a:cubicBezTo>
                  <a:pt x="468" y="3590"/>
                  <a:pt x="473" y="3601"/>
                  <a:pt x="472" y="3606"/>
                </a:cubicBezTo>
                <a:lnTo>
                  <a:pt x="460" y="3606"/>
                </a:lnTo>
                <a:cubicBezTo>
                  <a:pt x="453" y="3604"/>
                  <a:pt x="454" y="3592"/>
                  <a:pt x="451" y="3584"/>
                </a:cubicBezTo>
                <a:cubicBezTo>
                  <a:pt x="450" y="3598"/>
                  <a:pt x="437" y="3589"/>
                  <a:pt x="426" y="3588"/>
                </a:cubicBezTo>
                <a:cubicBezTo>
                  <a:pt x="428" y="3597"/>
                  <a:pt x="421" y="3597"/>
                  <a:pt x="412" y="3597"/>
                </a:cubicBezTo>
                <a:cubicBezTo>
                  <a:pt x="421" y="3582"/>
                  <a:pt x="433" y="3571"/>
                  <a:pt x="442" y="3558"/>
                </a:cubicBezTo>
                <a:cubicBezTo>
                  <a:pt x="423" y="3559"/>
                  <a:pt x="400" y="3562"/>
                  <a:pt x="381" y="3562"/>
                </a:cubicBezTo>
                <a:cubicBezTo>
                  <a:pt x="380" y="3569"/>
                  <a:pt x="393" y="3561"/>
                  <a:pt x="389" y="3570"/>
                </a:cubicBezTo>
                <a:cubicBezTo>
                  <a:pt x="367" y="3586"/>
                  <a:pt x="342" y="3596"/>
                  <a:pt x="315" y="3600"/>
                </a:cubicBezTo>
                <a:cubicBezTo>
                  <a:pt x="309" y="3595"/>
                  <a:pt x="309" y="3585"/>
                  <a:pt x="298" y="3592"/>
                </a:cubicBezTo>
                <a:cubicBezTo>
                  <a:pt x="298" y="3589"/>
                  <a:pt x="303" y="3588"/>
                  <a:pt x="303" y="3584"/>
                </a:cubicBezTo>
                <a:cubicBezTo>
                  <a:pt x="312" y="3580"/>
                  <a:pt x="305" y="3593"/>
                  <a:pt x="314" y="3589"/>
                </a:cubicBezTo>
                <a:cubicBezTo>
                  <a:pt x="315" y="3576"/>
                  <a:pt x="322" y="3565"/>
                  <a:pt x="333" y="3558"/>
                </a:cubicBezTo>
                <a:cubicBezTo>
                  <a:pt x="339" y="3558"/>
                  <a:pt x="334" y="3568"/>
                  <a:pt x="336" y="3572"/>
                </a:cubicBezTo>
                <a:cubicBezTo>
                  <a:pt x="348" y="3565"/>
                  <a:pt x="358" y="3573"/>
                  <a:pt x="372" y="3571"/>
                </a:cubicBezTo>
                <a:cubicBezTo>
                  <a:pt x="377" y="3561"/>
                  <a:pt x="371" y="3558"/>
                  <a:pt x="377" y="3549"/>
                </a:cubicBezTo>
                <a:cubicBezTo>
                  <a:pt x="368" y="3547"/>
                  <a:pt x="374" y="3558"/>
                  <a:pt x="367" y="3558"/>
                </a:cubicBezTo>
                <a:cubicBezTo>
                  <a:pt x="364" y="3557"/>
                  <a:pt x="363" y="3555"/>
                  <a:pt x="361" y="3555"/>
                </a:cubicBezTo>
                <a:cubicBezTo>
                  <a:pt x="356" y="3547"/>
                  <a:pt x="361" y="3544"/>
                  <a:pt x="352" y="3539"/>
                </a:cubicBezTo>
                <a:cubicBezTo>
                  <a:pt x="342" y="3542"/>
                  <a:pt x="349" y="3545"/>
                  <a:pt x="352" y="3550"/>
                </a:cubicBezTo>
                <a:cubicBezTo>
                  <a:pt x="331" y="3561"/>
                  <a:pt x="309" y="3549"/>
                  <a:pt x="287" y="3552"/>
                </a:cubicBezTo>
                <a:cubicBezTo>
                  <a:pt x="294" y="3540"/>
                  <a:pt x="280" y="3542"/>
                  <a:pt x="268" y="3542"/>
                </a:cubicBezTo>
                <a:cubicBezTo>
                  <a:pt x="268" y="3544"/>
                  <a:pt x="268" y="3547"/>
                  <a:pt x="268" y="3550"/>
                </a:cubicBezTo>
                <a:cubicBezTo>
                  <a:pt x="243" y="3551"/>
                  <a:pt x="243" y="3539"/>
                  <a:pt x="223" y="3549"/>
                </a:cubicBezTo>
                <a:cubicBezTo>
                  <a:pt x="222" y="3547"/>
                  <a:pt x="222" y="3546"/>
                  <a:pt x="223" y="3544"/>
                </a:cubicBezTo>
                <a:cubicBezTo>
                  <a:pt x="223" y="3542"/>
                  <a:pt x="223" y="3542"/>
                  <a:pt x="223" y="3542"/>
                </a:cubicBezTo>
                <a:cubicBezTo>
                  <a:pt x="226" y="3537"/>
                  <a:pt x="234" y="3536"/>
                  <a:pt x="232" y="3526"/>
                </a:cubicBezTo>
                <a:cubicBezTo>
                  <a:pt x="228" y="3527"/>
                  <a:pt x="225" y="3530"/>
                  <a:pt x="222" y="3533"/>
                </a:cubicBezTo>
                <a:cubicBezTo>
                  <a:pt x="218" y="3535"/>
                  <a:pt x="217" y="3541"/>
                  <a:pt x="220" y="3543"/>
                </a:cubicBezTo>
                <a:cubicBezTo>
                  <a:pt x="213" y="3543"/>
                  <a:pt x="205" y="3545"/>
                  <a:pt x="199" y="3549"/>
                </a:cubicBezTo>
                <a:cubicBezTo>
                  <a:pt x="193" y="3549"/>
                  <a:pt x="196" y="3539"/>
                  <a:pt x="190" y="3539"/>
                </a:cubicBezTo>
                <a:lnTo>
                  <a:pt x="188" y="3540"/>
                </a:lnTo>
                <a:cubicBezTo>
                  <a:pt x="185" y="3531"/>
                  <a:pt x="180" y="3523"/>
                  <a:pt x="174" y="3516"/>
                </a:cubicBezTo>
                <a:lnTo>
                  <a:pt x="187" y="3516"/>
                </a:lnTo>
                <a:lnTo>
                  <a:pt x="187" y="3486"/>
                </a:lnTo>
                <a:cubicBezTo>
                  <a:pt x="194" y="3487"/>
                  <a:pt x="201" y="3486"/>
                  <a:pt x="207" y="3484"/>
                </a:cubicBezTo>
                <a:cubicBezTo>
                  <a:pt x="207" y="3488"/>
                  <a:pt x="209" y="3492"/>
                  <a:pt x="212" y="3494"/>
                </a:cubicBezTo>
                <a:lnTo>
                  <a:pt x="211" y="3494"/>
                </a:lnTo>
                <a:cubicBezTo>
                  <a:pt x="210" y="3503"/>
                  <a:pt x="215" y="3504"/>
                  <a:pt x="217" y="3510"/>
                </a:cubicBezTo>
                <a:cubicBezTo>
                  <a:pt x="228" y="3509"/>
                  <a:pt x="237" y="3501"/>
                  <a:pt x="240" y="3490"/>
                </a:cubicBezTo>
                <a:cubicBezTo>
                  <a:pt x="235" y="3491"/>
                  <a:pt x="229" y="3492"/>
                  <a:pt x="224" y="3492"/>
                </a:cubicBezTo>
                <a:cubicBezTo>
                  <a:pt x="218" y="3485"/>
                  <a:pt x="210" y="3480"/>
                  <a:pt x="204" y="3473"/>
                </a:cubicBezTo>
                <a:cubicBezTo>
                  <a:pt x="214" y="3460"/>
                  <a:pt x="205" y="3439"/>
                  <a:pt x="214" y="3428"/>
                </a:cubicBezTo>
                <a:cubicBezTo>
                  <a:pt x="174" y="3428"/>
                  <a:pt x="176" y="3386"/>
                  <a:pt x="186" y="3355"/>
                </a:cubicBezTo>
                <a:cubicBezTo>
                  <a:pt x="192" y="3353"/>
                  <a:pt x="209" y="3361"/>
                  <a:pt x="204" y="3355"/>
                </a:cubicBezTo>
                <a:cubicBezTo>
                  <a:pt x="195" y="3355"/>
                  <a:pt x="192" y="3350"/>
                  <a:pt x="186" y="3347"/>
                </a:cubicBezTo>
                <a:cubicBezTo>
                  <a:pt x="187" y="3337"/>
                  <a:pt x="176" y="3337"/>
                  <a:pt x="186" y="3332"/>
                </a:cubicBezTo>
                <a:cubicBezTo>
                  <a:pt x="174" y="3333"/>
                  <a:pt x="174" y="3322"/>
                  <a:pt x="170" y="3315"/>
                </a:cubicBezTo>
                <a:cubicBezTo>
                  <a:pt x="186" y="3317"/>
                  <a:pt x="177" y="3294"/>
                  <a:pt x="186" y="3290"/>
                </a:cubicBezTo>
                <a:cubicBezTo>
                  <a:pt x="193" y="3295"/>
                  <a:pt x="189" y="3312"/>
                  <a:pt x="199" y="3315"/>
                </a:cubicBezTo>
                <a:cubicBezTo>
                  <a:pt x="203" y="3298"/>
                  <a:pt x="200" y="3274"/>
                  <a:pt x="175" y="3274"/>
                </a:cubicBezTo>
                <a:cubicBezTo>
                  <a:pt x="176" y="3300"/>
                  <a:pt x="157" y="3302"/>
                  <a:pt x="139" y="3292"/>
                </a:cubicBezTo>
                <a:cubicBezTo>
                  <a:pt x="138" y="3278"/>
                  <a:pt x="136" y="3275"/>
                  <a:pt x="144" y="3267"/>
                </a:cubicBezTo>
                <a:cubicBezTo>
                  <a:pt x="151" y="3269"/>
                  <a:pt x="165" y="3272"/>
                  <a:pt x="165" y="3262"/>
                </a:cubicBezTo>
                <a:cubicBezTo>
                  <a:pt x="164" y="3258"/>
                  <a:pt x="158" y="3260"/>
                  <a:pt x="160" y="3254"/>
                </a:cubicBezTo>
                <a:cubicBezTo>
                  <a:pt x="152" y="3251"/>
                  <a:pt x="146" y="3263"/>
                  <a:pt x="144" y="3257"/>
                </a:cubicBezTo>
                <a:cubicBezTo>
                  <a:pt x="144" y="3243"/>
                  <a:pt x="156" y="3242"/>
                  <a:pt x="165" y="3237"/>
                </a:cubicBezTo>
                <a:cubicBezTo>
                  <a:pt x="157" y="3228"/>
                  <a:pt x="164" y="3228"/>
                  <a:pt x="165" y="3217"/>
                </a:cubicBezTo>
                <a:cubicBezTo>
                  <a:pt x="155" y="3212"/>
                  <a:pt x="148" y="3202"/>
                  <a:pt x="146" y="3191"/>
                </a:cubicBezTo>
                <a:cubicBezTo>
                  <a:pt x="140" y="3188"/>
                  <a:pt x="134" y="3197"/>
                  <a:pt x="134" y="3191"/>
                </a:cubicBezTo>
                <a:cubicBezTo>
                  <a:pt x="133" y="3175"/>
                  <a:pt x="122" y="3169"/>
                  <a:pt x="120" y="3154"/>
                </a:cubicBezTo>
                <a:cubicBezTo>
                  <a:pt x="132" y="3149"/>
                  <a:pt x="134" y="3135"/>
                  <a:pt x="144" y="3130"/>
                </a:cubicBezTo>
                <a:cubicBezTo>
                  <a:pt x="128" y="3121"/>
                  <a:pt x="141" y="3100"/>
                  <a:pt x="128" y="3090"/>
                </a:cubicBezTo>
                <a:cubicBezTo>
                  <a:pt x="134" y="3085"/>
                  <a:pt x="137" y="3080"/>
                  <a:pt x="134" y="3072"/>
                </a:cubicBezTo>
                <a:cubicBezTo>
                  <a:pt x="143" y="3073"/>
                  <a:pt x="149" y="3070"/>
                  <a:pt x="149" y="3062"/>
                </a:cubicBezTo>
                <a:cubicBezTo>
                  <a:pt x="139" y="3060"/>
                  <a:pt x="130" y="3072"/>
                  <a:pt x="115" y="3065"/>
                </a:cubicBezTo>
                <a:cubicBezTo>
                  <a:pt x="138" y="3039"/>
                  <a:pt x="102" y="3012"/>
                  <a:pt x="113" y="2992"/>
                </a:cubicBezTo>
                <a:cubicBezTo>
                  <a:pt x="100" y="2994"/>
                  <a:pt x="85" y="2981"/>
                  <a:pt x="79" y="2992"/>
                </a:cubicBezTo>
                <a:cubicBezTo>
                  <a:pt x="80" y="2984"/>
                  <a:pt x="74" y="2981"/>
                  <a:pt x="76" y="2972"/>
                </a:cubicBezTo>
                <a:cubicBezTo>
                  <a:pt x="72" y="2970"/>
                  <a:pt x="61" y="2975"/>
                  <a:pt x="61" y="2969"/>
                </a:cubicBezTo>
                <a:cubicBezTo>
                  <a:pt x="65" y="2960"/>
                  <a:pt x="60" y="2950"/>
                  <a:pt x="64" y="2946"/>
                </a:cubicBezTo>
                <a:cubicBezTo>
                  <a:pt x="63" y="2951"/>
                  <a:pt x="66" y="2951"/>
                  <a:pt x="71" y="2951"/>
                </a:cubicBezTo>
                <a:cubicBezTo>
                  <a:pt x="66" y="2930"/>
                  <a:pt x="76" y="2925"/>
                  <a:pt x="64" y="2911"/>
                </a:cubicBezTo>
                <a:cubicBezTo>
                  <a:pt x="69" y="2901"/>
                  <a:pt x="73" y="2889"/>
                  <a:pt x="74" y="2878"/>
                </a:cubicBezTo>
                <a:cubicBezTo>
                  <a:pt x="62" y="2873"/>
                  <a:pt x="70" y="2888"/>
                  <a:pt x="61" y="2886"/>
                </a:cubicBezTo>
                <a:cubicBezTo>
                  <a:pt x="57" y="2882"/>
                  <a:pt x="56" y="2868"/>
                  <a:pt x="64" y="2868"/>
                </a:cubicBezTo>
                <a:cubicBezTo>
                  <a:pt x="70" y="2868"/>
                  <a:pt x="75" y="2871"/>
                  <a:pt x="79" y="2875"/>
                </a:cubicBezTo>
                <a:cubicBezTo>
                  <a:pt x="80" y="2870"/>
                  <a:pt x="86" y="2870"/>
                  <a:pt x="92" y="2870"/>
                </a:cubicBezTo>
                <a:cubicBezTo>
                  <a:pt x="89" y="2861"/>
                  <a:pt x="82" y="2853"/>
                  <a:pt x="74" y="2847"/>
                </a:cubicBezTo>
                <a:cubicBezTo>
                  <a:pt x="87" y="2849"/>
                  <a:pt x="87" y="2842"/>
                  <a:pt x="87" y="2832"/>
                </a:cubicBezTo>
                <a:cubicBezTo>
                  <a:pt x="81" y="2827"/>
                  <a:pt x="73" y="2824"/>
                  <a:pt x="79" y="2814"/>
                </a:cubicBezTo>
                <a:cubicBezTo>
                  <a:pt x="67" y="2813"/>
                  <a:pt x="64" y="2801"/>
                  <a:pt x="61" y="2789"/>
                </a:cubicBezTo>
                <a:cubicBezTo>
                  <a:pt x="62" y="2799"/>
                  <a:pt x="47" y="2792"/>
                  <a:pt x="48" y="2784"/>
                </a:cubicBezTo>
                <a:cubicBezTo>
                  <a:pt x="49" y="2776"/>
                  <a:pt x="61" y="2779"/>
                  <a:pt x="61" y="2769"/>
                </a:cubicBezTo>
                <a:cubicBezTo>
                  <a:pt x="59" y="2753"/>
                  <a:pt x="51" y="2756"/>
                  <a:pt x="53" y="2739"/>
                </a:cubicBezTo>
                <a:cubicBezTo>
                  <a:pt x="69" y="2733"/>
                  <a:pt x="70" y="2711"/>
                  <a:pt x="76" y="2696"/>
                </a:cubicBezTo>
                <a:cubicBezTo>
                  <a:pt x="73" y="2696"/>
                  <a:pt x="71" y="2694"/>
                  <a:pt x="70" y="2690"/>
                </a:cubicBezTo>
                <a:cubicBezTo>
                  <a:pt x="80" y="2694"/>
                  <a:pt x="90" y="2695"/>
                  <a:pt x="90" y="2682"/>
                </a:cubicBezTo>
                <a:cubicBezTo>
                  <a:pt x="83" y="2682"/>
                  <a:pt x="77" y="2681"/>
                  <a:pt x="70" y="2679"/>
                </a:cubicBezTo>
                <a:cubicBezTo>
                  <a:pt x="71" y="2677"/>
                  <a:pt x="71" y="2675"/>
                  <a:pt x="71" y="2674"/>
                </a:cubicBezTo>
                <a:cubicBezTo>
                  <a:pt x="70" y="2673"/>
                  <a:pt x="69" y="2673"/>
                  <a:pt x="68" y="2674"/>
                </a:cubicBezTo>
                <a:cubicBezTo>
                  <a:pt x="68" y="2672"/>
                  <a:pt x="68" y="2671"/>
                  <a:pt x="68" y="2670"/>
                </a:cubicBezTo>
                <a:cubicBezTo>
                  <a:pt x="59" y="2670"/>
                  <a:pt x="57" y="2678"/>
                  <a:pt x="45" y="2673"/>
                </a:cubicBezTo>
                <a:cubicBezTo>
                  <a:pt x="47" y="2682"/>
                  <a:pt x="35" y="2688"/>
                  <a:pt x="43" y="2692"/>
                </a:cubicBezTo>
                <a:lnTo>
                  <a:pt x="43" y="2687"/>
                </a:lnTo>
                <a:lnTo>
                  <a:pt x="47" y="2687"/>
                </a:lnTo>
                <a:cubicBezTo>
                  <a:pt x="52" y="2701"/>
                  <a:pt x="46" y="2713"/>
                  <a:pt x="29" y="2712"/>
                </a:cubicBezTo>
                <a:cubicBezTo>
                  <a:pt x="28" y="2697"/>
                  <a:pt x="26" y="2687"/>
                  <a:pt x="26" y="2677"/>
                </a:cubicBezTo>
                <a:cubicBezTo>
                  <a:pt x="10" y="2669"/>
                  <a:pt x="5" y="2651"/>
                  <a:pt x="0" y="2634"/>
                </a:cubicBezTo>
                <a:lnTo>
                  <a:pt x="4" y="2634"/>
                </a:lnTo>
                <a:cubicBezTo>
                  <a:pt x="5" y="2626"/>
                  <a:pt x="7" y="2619"/>
                  <a:pt x="7" y="2612"/>
                </a:cubicBezTo>
                <a:lnTo>
                  <a:pt x="30" y="2614"/>
                </a:lnTo>
                <a:cubicBezTo>
                  <a:pt x="29" y="2618"/>
                  <a:pt x="29" y="2621"/>
                  <a:pt x="29" y="2625"/>
                </a:cubicBezTo>
                <a:cubicBezTo>
                  <a:pt x="39" y="2628"/>
                  <a:pt x="50" y="2626"/>
                  <a:pt x="58" y="2619"/>
                </a:cubicBezTo>
                <a:cubicBezTo>
                  <a:pt x="56" y="2638"/>
                  <a:pt x="35" y="2634"/>
                  <a:pt x="32" y="2650"/>
                </a:cubicBezTo>
                <a:cubicBezTo>
                  <a:pt x="50" y="2660"/>
                  <a:pt x="72" y="2664"/>
                  <a:pt x="93" y="2661"/>
                </a:cubicBezTo>
                <a:cubicBezTo>
                  <a:pt x="91" y="2664"/>
                  <a:pt x="91" y="2668"/>
                  <a:pt x="91" y="2671"/>
                </a:cubicBezTo>
                <a:lnTo>
                  <a:pt x="114" y="2674"/>
                </a:lnTo>
                <a:cubicBezTo>
                  <a:pt x="117" y="2663"/>
                  <a:pt x="114" y="2657"/>
                  <a:pt x="107" y="2654"/>
                </a:cubicBezTo>
                <a:cubicBezTo>
                  <a:pt x="116" y="2648"/>
                  <a:pt x="117" y="2663"/>
                  <a:pt x="132" y="2659"/>
                </a:cubicBezTo>
                <a:cubicBezTo>
                  <a:pt x="126" y="2645"/>
                  <a:pt x="118" y="2645"/>
                  <a:pt x="118" y="2631"/>
                </a:cubicBezTo>
                <a:cubicBezTo>
                  <a:pt x="124" y="2636"/>
                  <a:pt x="132" y="2638"/>
                  <a:pt x="140" y="2638"/>
                </a:cubicBezTo>
                <a:cubicBezTo>
                  <a:pt x="146" y="2626"/>
                  <a:pt x="129" y="2633"/>
                  <a:pt x="133" y="2624"/>
                </a:cubicBezTo>
                <a:cubicBezTo>
                  <a:pt x="149" y="2625"/>
                  <a:pt x="149" y="2609"/>
                  <a:pt x="165" y="2610"/>
                </a:cubicBezTo>
                <a:cubicBezTo>
                  <a:pt x="166" y="2603"/>
                  <a:pt x="158" y="2603"/>
                  <a:pt x="158" y="2596"/>
                </a:cubicBezTo>
                <a:cubicBezTo>
                  <a:pt x="169" y="2601"/>
                  <a:pt x="164" y="2588"/>
                  <a:pt x="175" y="2592"/>
                </a:cubicBezTo>
                <a:cubicBezTo>
                  <a:pt x="177" y="2584"/>
                  <a:pt x="169" y="2582"/>
                  <a:pt x="162" y="2580"/>
                </a:cubicBezTo>
                <a:cubicBezTo>
                  <a:pt x="157" y="2582"/>
                  <a:pt x="145" y="2593"/>
                  <a:pt x="143" y="2580"/>
                </a:cubicBezTo>
                <a:cubicBezTo>
                  <a:pt x="160" y="2579"/>
                  <a:pt x="167" y="2566"/>
                  <a:pt x="184" y="2565"/>
                </a:cubicBezTo>
                <a:cubicBezTo>
                  <a:pt x="188" y="2557"/>
                  <a:pt x="175" y="2562"/>
                  <a:pt x="179" y="2554"/>
                </a:cubicBezTo>
                <a:cubicBezTo>
                  <a:pt x="191" y="2553"/>
                  <a:pt x="193" y="2560"/>
                  <a:pt x="202" y="2562"/>
                </a:cubicBezTo>
                <a:cubicBezTo>
                  <a:pt x="205" y="2550"/>
                  <a:pt x="226" y="2561"/>
                  <a:pt x="236" y="2559"/>
                </a:cubicBezTo>
                <a:cubicBezTo>
                  <a:pt x="223" y="2550"/>
                  <a:pt x="207" y="2548"/>
                  <a:pt x="192" y="2552"/>
                </a:cubicBezTo>
                <a:cubicBezTo>
                  <a:pt x="191" y="2547"/>
                  <a:pt x="188" y="2545"/>
                  <a:pt x="188" y="2538"/>
                </a:cubicBezTo>
                <a:cubicBezTo>
                  <a:pt x="201" y="2539"/>
                  <a:pt x="206" y="2530"/>
                  <a:pt x="216" y="2541"/>
                </a:cubicBezTo>
                <a:cubicBezTo>
                  <a:pt x="222" y="2533"/>
                  <a:pt x="240" y="2524"/>
                  <a:pt x="248" y="2528"/>
                </a:cubicBezTo>
                <a:cubicBezTo>
                  <a:pt x="245" y="2515"/>
                  <a:pt x="264" y="2521"/>
                  <a:pt x="267" y="2508"/>
                </a:cubicBezTo>
                <a:cubicBezTo>
                  <a:pt x="271" y="2514"/>
                  <a:pt x="280" y="2510"/>
                  <a:pt x="286" y="2510"/>
                </a:cubicBezTo>
                <a:cubicBezTo>
                  <a:pt x="285" y="2503"/>
                  <a:pt x="282" y="2497"/>
                  <a:pt x="273" y="2497"/>
                </a:cubicBezTo>
                <a:cubicBezTo>
                  <a:pt x="263" y="2507"/>
                  <a:pt x="256" y="2513"/>
                  <a:pt x="241" y="2511"/>
                </a:cubicBezTo>
                <a:cubicBezTo>
                  <a:pt x="244" y="2500"/>
                  <a:pt x="242" y="2494"/>
                  <a:pt x="235" y="2491"/>
                </a:cubicBezTo>
                <a:cubicBezTo>
                  <a:pt x="237" y="2488"/>
                  <a:pt x="240" y="2485"/>
                  <a:pt x="244" y="2484"/>
                </a:cubicBezTo>
                <a:cubicBezTo>
                  <a:pt x="244" y="2487"/>
                  <a:pt x="244" y="2491"/>
                  <a:pt x="244" y="2495"/>
                </a:cubicBezTo>
                <a:lnTo>
                  <a:pt x="258" y="2496"/>
                </a:lnTo>
                <a:cubicBezTo>
                  <a:pt x="261" y="2483"/>
                  <a:pt x="246" y="2483"/>
                  <a:pt x="246" y="2476"/>
                </a:cubicBezTo>
                <a:cubicBezTo>
                  <a:pt x="245" y="2469"/>
                  <a:pt x="272" y="2479"/>
                  <a:pt x="263" y="2472"/>
                </a:cubicBezTo>
                <a:cubicBezTo>
                  <a:pt x="253" y="2472"/>
                  <a:pt x="251" y="2466"/>
                  <a:pt x="247" y="2462"/>
                </a:cubicBezTo>
                <a:cubicBezTo>
                  <a:pt x="247" y="2459"/>
                  <a:pt x="247" y="2455"/>
                  <a:pt x="247" y="2451"/>
                </a:cubicBezTo>
                <a:lnTo>
                  <a:pt x="266" y="2453"/>
                </a:lnTo>
                <a:cubicBezTo>
                  <a:pt x="270" y="2449"/>
                  <a:pt x="271" y="2443"/>
                  <a:pt x="271" y="2437"/>
                </a:cubicBezTo>
                <a:cubicBezTo>
                  <a:pt x="261" y="2432"/>
                  <a:pt x="255" y="2445"/>
                  <a:pt x="254" y="2439"/>
                </a:cubicBezTo>
                <a:cubicBezTo>
                  <a:pt x="256" y="2427"/>
                  <a:pt x="269" y="2427"/>
                  <a:pt x="277" y="2422"/>
                </a:cubicBezTo>
                <a:cubicBezTo>
                  <a:pt x="273" y="2417"/>
                  <a:pt x="291" y="2398"/>
                  <a:pt x="277" y="2389"/>
                </a:cubicBezTo>
                <a:cubicBezTo>
                  <a:pt x="269" y="2392"/>
                  <a:pt x="277" y="2413"/>
                  <a:pt x="269" y="2416"/>
                </a:cubicBezTo>
                <a:cubicBezTo>
                  <a:pt x="264" y="2410"/>
                  <a:pt x="257" y="2408"/>
                  <a:pt x="250" y="2408"/>
                </a:cubicBezTo>
                <a:cubicBezTo>
                  <a:pt x="246" y="2398"/>
                  <a:pt x="243" y="2385"/>
                  <a:pt x="224" y="2385"/>
                </a:cubicBezTo>
                <a:cubicBezTo>
                  <a:pt x="229" y="2382"/>
                  <a:pt x="228" y="2374"/>
                  <a:pt x="234" y="2372"/>
                </a:cubicBezTo>
                <a:cubicBezTo>
                  <a:pt x="240" y="2371"/>
                  <a:pt x="255" y="2379"/>
                  <a:pt x="254" y="2369"/>
                </a:cubicBezTo>
                <a:cubicBezTo>
                  <a:pt x="236" y="2359"/>
                  <a:pt x="236" y="2350"/>
                  <a:pt x="236" y="2329"/>
                </a:cubicBezTo>
                <a:cubicBezTo>
                  <a:pt x="221" y="2331"/>
                  <a:pt x="206" y="2324"/>
                  <a:pt x="198" y="2312"/>
                </a:cubicBezTo>
                <a:cubicBezTo>
                  <a:pt x="218" y="2322"/>
                  <a:pt x="219" y="2310"/>
                  <a:pt x="237" y="2312"/>
                </a:cubicBezTo>
                <a:lnTo>
                  <a:pt x="239" y="2298"/>
                </a:lnTo>
                <a:cubicBezTo>
                  <a:pt x="227" y="2295"/>
                  <a:pt x="229" y="2308"/>
                  <a:pt x="221" y="2308"/>
                </a:cubicBezTo>
                <a:cubicBezTo>
                  <a:pt x="217" y="2302"/>
                  <a:pt x="204" y="2299"/>
                  <a:pt x="217" y="2294"/>
                </a:cubicBezTo>
                <a:cubicBezTo>
                  <a:pt x="204" y="2293"/>
                  <a:pt x="203" y="2288"/>
                  <a:pt x="193" y="2291"/>
                </a:cubicBezTo>
                <a:cubicBezTo>
                  <a:pt x="188" y="2276"/>
                  <a:pt x="188" y="2260"/>
                  <a:pt x="193" y="2245"/>
                </a:cubicBezTo>
                <a:cubicBezTo>
                  <a:pt x="178" y="2243"/>
                  <a:pt x="160" y="2259"/>
                  <a:pt x="149" y="2243"/>
                </a:cubicBezTo>
                <a:cubicBezTo>
                  <a:pt x="150" y="2237"/>
                  <a:pt x="150" y="2231"/>
                  <a:pt x="150" y="2224"/>
                </a:cubicBezTo>
                <a:cubicBezTo>
                  <a:pt x="146" y="2222"/>
                  <a:pt x="132" y="2226"/>
                  <a:pt x="134" y="2220"/>
                </a:cubicBezTo>
                <a:cubicBezTo>
                  <a:pt x="136" y="2214"/>
                  <a:pt x="136" y="2208"/>
                  <a:pt x="136" y="2201"/>
                </a:cubicBezTo>
                <a:cubicBezTo>
                  <a:pt x="158" y="2200"/>
                  <a:pt x="167" y="2185"/>
                  <a:pt x="191" y="2185"/>
                </a:cubicBezTo>
                <a:cubicBezTo>
                  <a:pt x="180" y="2182"/>
                  <a:pt x="170" y="2176"/>
                  <a:pt x="162" y="2168"/>
                </a:cubicBezTo>
                <a:cubicBezTo>
                  <a:pt x="162" y="2163"/>
                  <a:pt x="171" y="2167"/>
                  <a:pt x="171" y="2161"/>
                </a:cubicBezTo>
                <a:cubicBezTo>
                  <a:pt x="165" y="2159"/>
                  <a:pt x="149" y="2162"/>
                  <a:pt x="152" y="2156"/>
                </a:cubicBezTo>
                <a:cubicBezTo>
                  <a:pt x="154" y="2151"/>
                  <a:pt x="153" y="2138"/>
                  <a:pt x="156" y="2138"/>
                </a:cubicBezTo>
                <a:cubicBezTo>
                  <a:pt x="160" y="2138"/>
                  <a:pt x="160" y="2135"/>
                  <a:pt x="165" y="2136"/>
                </a:cubicBezTo>
                <a:cubicBezTo>
                  <a:pt x="164" y="2139"/>
                  <a:pt x="164" y="2143"/>
                  <a:pt x="164" y="2147"/>
                </a:cubicBezTo>
                <a:cubicBezTo>
                  <a:pt x="175" y="2143"/>
                  <a:pt x="184" y="2153"/>
                  <a:pt x="187" y="2143"/>
                </a:cubicBezTo>
                <a:cubicBezTo>
                  <a:pt x="175" y="2141"/>
                  <a:pt x="171" y="2134"/>
                  <a:pt x="175" y="2120"/>
                </a:cubicBezTo>
                <a:cubicBezTo>
                  <a:pt x="179" y="2118"/>
                  <a:pt x="183" y="2117"/>
                  <a:pt x="187" y="2115"/>
                </a:cubicBezTo>
                <a:cubicBezTo>
                  <a:pt x="185" y="2107"/>
                  <a:pt x="192" y="2107"/>
                  <a:pt x="193" y="2103"/>
                </a:cubicBezTo>
                <a:cubicBezTo>
                  <a:pt x="183" y="2104"/>
                  <a:pt x="190" y="2088"/>
                  <a:pt x="188" y="2082"/>
                </a:cubicBezTo>
                <a:cubicBezTo>
                  <a:pt x="202" y="2086"/>
                  <a:pt x="199" y="2073"/>
                  <a:pt x="212" y="2075"/>
                </a:cubicBezTo>
                <a:cubicBezTo>
                  <a:pt x="214" y="2054"/>
                  <a:pt x="218" y="2040"/>
                  <a:pt x="234" y="2043"/>
                </a:cubicBezTo>
                <a:cubicBezTo>
                  <a:pt x="226" y="2037"/>
                  <a:pt x="244" y="2034"/>
                  <a:pt x="242" y="2023"/>
                </a:cubicBezTo>
                <a:cubicBezTo>
                  <a:pt x="235" y="2018"/>
                  <a:pt x="227" y="2016"/>
                  <a:pt x="219" y="2018"/>
                </a:cubicBezTo>
                <a:cubicBezTo>
                  <a:pt x="228" y="2006"/>
                  <a:pt x="204" y="2007"/>
                  <a:pt x="212" y="1990"/>
                </a:cubicBezTo>
                <a:cubicBezTo>
                  <a:pt x="216" y="1992"/>
                  <a:pt x="221" y="1992"/>
                  <a:pt x="225" y="1990"/>
                </a:cubicBezTo>
                <a:cubicBezTo>
                  <a:pt x="230" y="1980"/>
                  <a:pt x="219" y="1976"/>
                  <a:pt x="223" y="1962"/>
                </a:cubicBezTo>
                <a:cubicBezTo>
                  <a:pt x="220" y="1956"/>
                  <a:pt x="215" y="1965"/>
                  <a:pt x="210" y="1959"/>
                </a:cubicBezTo>
                <a:cubicBezTo>
                  <a:pt x="206" y="1954"/>
                  <a:pt x="208" y="1940"/>
                  <a:pt x="208" y="1931"/>
                </a:cubicBezTo>
                <a:cubicBezTo>
                  <a:pt x="197" y="1930"/>
                  <a:pt x="190" y="1921"/>
                  <a:pt x="185" y="1921"/>
                </a:cubicBezTo>
                <a:cubicBezTo>
                  <a:pt x="190" y="1913"/>
                  <a:pt x="198" y="1907"/>
                  <a:pt x="207" y="1904"/>
                </a:cubicBezTo>
                <a:cubicBezTo>
                  <a:pt x="211" y="1907"/>
                  <a:pt x="214" y="1914"/>
                  <a:pt x="219" y="1909"/>
                </a:cubicBezTo>
                <a:cubicBezTo>
                  <a:pt x="219" y="1904"/>
                  <a:pt x="221" y="1907"/>
                  <a:pt x="222" y="1899"/>
                </a:cubicBezTo>
                <a:cubicBezTo>
                  <a:pt x="224" y="1891"/>
                  <a:pt x="209" y="1898"/>
                  <a:pt x="212" y="1889"/>
                </a:cubicBezTo>
                <a:cubicBezTo>
                  <a:pt x="213" y="1885"/>
                  <a:pt x="215" y="1884"/>
                  <a:pt x="215" y="1879"/>
                </a:cubicBezTo>
                <a:cubicBezTo>
                  <a:pt x="219" y="1881"/>
                  <a:pt x="223" y="1882"/>
                  <a:pt x="228" y="1882"/>
                </a:cubicBezTo>
                <a:cubicBezTo>
                  <a:pt x="222" y="1862"/>
                  <a:pt x="204" y="1860"/>
                  <a:pt x="211" y="1838"/>
                </a:cubicBezTo>
                <a:cubicBezTo>
                  <a:pt x="215" y="1833"/>
                  <a:pt x="230" y="1840"/>
                  <a:pt x="230" y="1831"/>
                </a:cubicBezTo>
                <a:cubicBezTo>
                  <a:pt x="228" y="1827"/>
                  <a:pt x="222" y="1827"/>
                  <a:pt x="219" y="1823"/>
                </a:cubicBezTo>
                <a:cubicBezTo>
                  <a:pt x="208" y="1823"/>
                  <a:pt x="212" y="1838"/>
                  <a:pt x="196" y="1833"/>
                </a:cubicBezTo>
                <a:cubicBezTo>
                  <a:pt x="195" y="1836"/>
                  <a:pt x="196" y="1849"/>
                  <a:pt x="193" y="1845"/>
                </a:cubicBezTo>
                <a:cubicBezTo>
                  <a:pt x="190" y="1842"/>
                  <a:pt x="183" y="1841"/>
                  <a:pt x="180" y="1837"/>
                </a:cubicBezTo>
                <a:cubicBezTo>
                  <a:pt x="187" y="1820"/>
                  <a:pt x="192" y="1810"/>
                  <a:pt x="200" y="1791"/>
                </a:cubicBezTo>
                <a:cubicBezTo>
                  <a:pt x="192" y="1788"/>
                  <a:pt x="192" y="1777"/>
                  <a:pt x="185" y="1773"/>
                </a:cubicBezTo>
                <a:cubicBezTo>
                  <a:pt x="186" y="1780"/>
                  <a:pt x="184" y="1781"/>
                  <a:pt x="177" y="1780"/>
                </a:cubicBezTo>
                <a:cubicBezTo>
                  <a:pt x="175" y="1770"/>
                  <a:pt x="180" y="1768"/>
                  <a:pt x="180" y="1760"/>
                </a:cubicBezTo>
                <a:cubicBezTo>
                  <a:pt x="156" y="1743"/>
                  <a:pt x="179" y="1704"/>
                  <a:pt x="178" y="1677"/>
                </a:cubicBezTo>
                <a:cubicBezTo>
                  <a:pt x="183" y="1672"/>
                  <a:pt x="187" y="1679"/>
                  <a:pt x="191" y="1682"/>
                </a:cubicBezTo>
                <a:cubicBezTo>
                  <a:pt x="193" y="1691"/>
                  <a:pt x="188" y="1692"/>
                  <a:pt x="188" y="1700"/>
                </a:cubicBezTo>
                <a:cubicBezTo>
                  <a:pt x="200" y="1703"/>
                  <a:pt x="202" y="1696"/>
                  <a:pt x="209" y="1693"/>
                </a:cubicBezTo>
                <a:cubicBezTo>
                  <a:pt x="208" y="1682"/>
                  <a:pt x="209" y="1671"/>
                  <a:pt x="202" y="1667"/>
                </a:cubicBezTo>
                <a:cubicBezTo>
                  <a:pt x="201" y="1670"/>
                  <a:pt x="202" y="1675"/>
                  <a:pt x="199" y="1675"/>
                </a:cubicBezTo>
                <a:cubicBezTo>
                  <a:pt x="202" y="1656"/>
                  <a:pt x="203" y="1636"/>
                  <a:pt x="201" y="1617"/>
                </a:cubicBezTo>
                <a:cubicBezTo>
                  <a:pt x="189" y="1620"/>
                  <a:pt x="185" y="1607"/>
                  <a:pt x="180" y="1617"/>
                </a:cubicBezTo>
                <a:cubicBezTo>
                  <a:pt x="164" y="1604"/>
                  <a:pt x="169" y="1577"/>
                  <a:pt x="174" y="1554"/>
                </a:cubicBezTo>
                <a:cubicBezTo>
                  <a:pt x="174" y="1548"/>
                  <a:pt x="164" y="1550"/>
                  <a:pt x="161" y="1546"/>
                </a:cubicBezTo>
                <a:cubicBezTo>
                  <a:pt x="177" y="1539"/>
                  <a:pt x="194" y="1540"/>
                  <a:pt x="208" y="1550"/>
                </a:cubicBezTo>
                <a:cubicBezTo>
                  <a:pt x="211" y="1543"/>
                  <a:pt x="217" y="1536"/>
                  <a:pt x="208" y="1532"/>
                </a:cubicBezTo>
                <a:cubicBezTo>
                  <a:pt x="196" y="1529"/>
                  <a:pt x="209" y="1543"/>
                  <a:pt x="203" y="1542"/>
                </a:cubicBezTo>
                <a:cubicBezTo>
                  <a:pt x="200" y="1541"/>
                  <a:pt x="197" y="1539"/>
                  <a:pt x="195" y="1537"/>
                </a:cubicBezTo>
                <a:cubicBezTo>
                  <a:pt x="198" y="1513"/>
                  <a:pt x="211" y="1498"/>
                  <a:pt x="207" y="1474"/>
                </a:cubicBezTo>
                <a:cubicBezTo>
                  <a:pt x="201" y="1477"/>
                  <a:pt x="187" y="1479"/>
                  <a:pt x="187" y="1469"/>
                </a:cubicBezTo>
                <a:cubicBezTo>
                  <a:pt x="193" y="1466"/>
                  <a:pt x="195" y="1460"/>
                  <a:pt x="203" y="1459"/>
                </a:cubicBezTo>
                <a:cubicBezTo>
                  <a:pt x="211" y="1458"/>
                  <a:pt x="203" y="1471"/>
                  <a:pt x="213" y="1469"/>
                </a:cubicBezTo>
                <a:cubicBezTo>
                  <a:pt x="222" y="1460"/>
                  <a:pt x="214" y="1446"/>
                  <a:pt x="206" y="1439"/>
                </a:cubicBezTo>
                <a:cubicBezTo>
                  <a:pt x="217" y="1441"/>
                  <a:pt x="220" y="1435"/>
                  <a:pt x="220" y="1427"/>
                </a:cubicBezTo>
                <a:cubicBezTo>
                  <a:pt x="211" y="1424"/>
                  <a:pt x="208" y="1440"/>
                  <a:pt x="201" y="1431"/>
                </a:cubicBezTo>
                <a:cubicBezTo>
                  <a:pt x="207" y="1425"/>
                  <a:pt x="215" y="1420"/>
                  <a:pt x="222" y="1417"/>
                </a:cubicBezTo>
                <a:cubicBezTo>
                  <a:pt x="211" y="1416"/>
                  <a:pt x="200" y="1413"/>
                  <a:pt x="189" y="1408"/>
                </a:cubicBezTo>
                <a:lnTo>
                  <a:pt x="189" y="1385"/>
                </a:lnTo>
                <a:cubicBezTo>
                  <a:pt x="197" y="1385"/>
                  <a:pt x="202" y="1383"/>
                  <a:pt x="205" y="1378"/>
                </a:cubicBezTo>
                <a:cubicBezTo>
                  <a:pt x="200" y="1377"/>
                  <a:pt x="192" y="1380"/>
                  <a:pt x="195" y="1372"/>
                </a:cubicBezTo>
                <a:cubicBezTo>
                  <a:pt x="195" y="1361"/>
                  <a:pt x="209" y="1363"/>
                  <a:pt x="211" y="1353"/>
                </a:cubicBezTo>
                <a:cubicBezTo>
                  <a:pt x="198" y="1348"/>
                  <a:pt x="180" y="1358"/>
                  <a:pt x="175" y="1344"/>
                </a:cubicBezTo>
                <a:cubicBezTo>
                  <a:pt x="179" y="1340"/>
                  <a:pt x="184" y="1336"/>
                  <a:pt x="188" y="1332"/>
                </a:cubicBezTo>
                <a:cubicBezTo>
                  <a:pt x="191" y="1320"/>
                  <a:pt x="177" y="1322"/>
                  <a:pt x="184" y="1312"/>
                </a:cubicBezTo>
                <a:cubicBezTo>
                  <a:pt x="175" y="1306"/>
                  <a:pt x="165" y="1316"/>
                  <a:pt x="163" y="1303"/>
                </a:cubicBezTo>
                <a:cubicBezTo>
                  <a:pt x="169" y="1300"/>
                  <a:pt x="180" y="1302"/>
                  <a:pt x="182" y="1294"/>
                </a:cubicBezTo>
                <a:cubicBezTo>
                  <a:pt x="174" y="1291"/>
                  <a:pt x="172" y="1283"/>
                  <a:pt x="167" y="1278"/>
                </a:cubicBezTo>
                <a:cubicBezTo>
                  <a:pt x="173" y="1273"/>
                  <a:pt x="180" y="1269"/>
                  <a:pt x="188" y="1267"/>
                </a:cubicBezTo>
                <a:cubicBezTo>
                  <a:pt x="177" y="1256"/>
                  <a:pt x="194" y="1244"/>
                  <a:pt x="207" y="1252"/>
                </a:cubicBezTo>
                <a:cubicBezTo>
                  <a:pt x="209" y="1244"/>
                  <a:pt x="202" y="1244"/>
                  <a:pt x="204" y="1237"/>
                </a:cubicBezTo>
                <a:cubicBezTo>
                  <a:pt x="209" y="1235"/>
                  <a:pt x="220" y="1240"/>
                  <a:pt x="220" y="1235"/>
                </a:cubicBezTo>
                <a:cubicBezTo>
                  <a:pt x="199" y="1235"/>
                  <a:pt x="216" y="1204"/>
                  <a:pt x="203" y="1196"/>
                </a:cubicBezTo>
                <a:cubicBezTo>
                  <a:pt x="208" y="1196"/>
                  <a:pt x="208" y="1200"/>
                  <a:pt x="211" y="1202"/>
                </a:cubicBezTo>
                <a:cubicBezTo>
                  <a:pt x="213" y="1193"/>
                  <a:pt x="200" y="1192"/>
                  <a:pt x="203" y="1186"/>
                </a:cubicBezTo>
                <a:cubicBezTo>
                  <a:pt x="207" y="1180"/>
                  <a:pt x="214" y="1178"/>
                  <a:pt x="214" y="1169"/>
                </a:cubicBezTo>
                <a:cubicBezTo>
                  <a:pt x="209" y="1153"/>
                  <a:pt x="211" y="1135"/>
                  <a:pt x="220" y="1120"/>
                </a:cubicBezTo>
                <a:lnTo>
                  <a:pt x="220" y="1119"/>
                </a:lnTo>
                <a:cubicBezTo>
                  <a:pt x="225" y="1108"/>
                  <a:pt x="229" y="1097"/>
                  <a:pt x="230" y="1085"/>
                </a:cubicBezTo>
                <a:cubicBezTo>
                  <a:pt x="227" y="1086"/>
                  <a:pt x="224" y="1085"/>
                  <a:pt x="221" y="1083"/>
                </a:cubicBezTo>
                <a:cubicBezTo>
                  <a:pt x="221" y="1081"/>
                  <a:pt x="221" y="1079"/>
                  <a:pt x="221" y="1078"/>
                </a:cubicBezTo>
                <a:cubicBezTo>
                  <a:pt x="218" y="1078"/>
                  <a:pt x="215" y="1078"/>
                  <a:pt x="212" y="1077"/>
                </a:cubicBezTo>
                <a:cubicBezTo>
                  <a:pt x="192" y="1073"/>
                  <a:pt x="179" y="1054"/>
                  <a:pt x="183" y="1034"/>
                </a:cubicBezTo>
                <a:cubicBezTo>
                  <a:pt x="174" y="1035"/>
                  <a:pt x="171" y="1039"/>
                  <a:pt x="163" y="1035"/>
                </a:cubicBezTo>
                <a:cubicBezTo>
                  <a:pt x="160" y="1025"/>
                  <a:pt x="166" y="1021"/>
                  <a:pt x="172" y="1017"/>
                </a:cubicBezTo>
                <a:cubicBezTo>
                  <a:pt x="176" y="1019"/>
                  <a:pt x="180" y="1021"/>
                  <a:pt x="180" y="1029"/>
                </a:cubicBezTo>
                <a:cubicBezTo>
                  <a:pt x="195" y="1023"/>
                  <a:pt x="187" y="1009"/>
                  <a:pt x="201" y="1007"/>
                </a:cubicBezTo>
                <a:cubicBezTo>
                  <a:pt x="188" y="998"/>
                  <a:pt x="172" y="994"/>
                  <a:pt x="157" y="996"/>
                </a:cubicBezTo>
                <a:cubicBezTo>
                  <a:pt x="156" y="984"/>
                  <a:pt x="160" y="975"/>
                  <a:pt x="172" y="973"/>
                </a:cubicBezTo>
                <a:cubicBezTo>
                  <a:pt x="161" y="968"/>
                  <a:pt x="172" y="956"/>
                  <a:pt x="182" y="962"/>
                </a:cubicBezTo>
                <a:cubicBezTo>
                  <a:pt x="181" y="957"/>
                  <a:pt x="183" y="949"/>
                  <a:pt x="176" y="952"/>
                </a:cubicBezTo>
                <a:cubicBezTo>
                  <a:pt x="178" y="942"/>
                  <a:pt x="196" y="947"/>
                  <a:pt x="203" y="947"/>
                </a:cubicBezTo>
                <a:cubicBezTo>
                  <a:pt x="196" y="936"/>
                  <a:pt x="169" y="947"/>
                  <a:pt x="159" y="939"/>
                </a:cubicBezTo>
                <a:cubicBezTo>
                  <a:pt x="157" y="929"/>
                  <a:pt x="167" y="925"/>
                  <a:pt x="157" y="919"/>
                </a:cubicBezTo>
                <a:cubicBezTo>
                  <a:pt x="161" y="900"/>
                  <a:pt x="179" y="897"/>
                  <a:pt x="196" y="893"/>
                </a:cubicBezTo>
                <a:cubicBezTo>
                  <a:pt x="191" y="875"/>
                  <a:pt x="185" y="858"/>
                  <a:pt x="178" y="842"/>
                </a:cubicBezTo>
                <a:cubicBezTo>
                  <a:pt x="157" y="851"/>
                  <a:pt x="160" y="828"/>
                  <a:pt x="143" y="828"/>
                </a:cubicBezTo>
                <a:cubicBezTo>
                  <a:pt x="145" y="817"/>
                  <a:pt x="154" y="818"/>
                  <a:pt x="142" y="813"/>
                </a:cubicBezTo>
                <a:cubicBezTo>
                  <a:pt x="148" y="808"/>
                  <a:pt x="157" y="805"/>
                  <a:pt x="165" y="806"/>
                </a:cubicBezTo>
                <a:cubicBezTo>
                  <a:pt x="168" y="798"/>
                  <a:pt x="171" y="791"/>
                  <a:pt x="176" y="785"/>
                </a:cubicBezTo>
                <a:cubicBezTo>
                  <a:pt x="139" y="798"/>
                  <a:pt x="125" y="771"/>
                  <a:pt x="146" y="747"/>
                </a:cubicBezTo>
                <a:cubicBezTo>
                  <a:pt x="138" y="743"/>
                  <a:pt x="134" y="735"/>
                  <a:pt x="134" y="726"/>
                </a:cubicBezTo>
                <a:cubicBezTo>
                  <a:pt x="142" y="712"/>
                  <a:pt x="155" y="734"/>
                  <a:pt x="162" y="721"/>
                </a:cubicBezTo>
                <a:cubicBezTo>
                  <a:pt x="160" y="713"/>
                  <a:pt x="149" y="715"/>
                  <a:pt x="141" y="715"/>
                </a:cubicBezTo>
                <a:cubicBezTo>
                  <a:pt x="156" y="709"/>
                  <a:pt x="166" y="671"/>
                  <a:pt x="144" y="675"/>
                </a:cubicBezTo>
                <a:cubicBezTo>
                  <a:pt x="153" y="670"/>
                  <a:pt x="148" y="664"/>
                  <a:pt x="141" y="663"/>
                </a:cubicBezTo>
                <a:cubicBezTo>
                  <a:pt x="147" y="658"/>
                  <a:pt x="157" y="662"/>
                  <a:pt x="157" y="649"/>
                </a:cubicBezTo>
                <a:cubicBezTo>
                  <a:pt x="146" y="648"/>
                  <a:pt x="135" y="642"/>
                  <a:pt x="127" y="634"/>
                </a:cubicBezTo>
                <a:cubicBezTo>
                  <a:pt x="127" y="621"/>
                  <a:pt x="135" y="615"/>
                  <a:pt x="146" y="612"/>
                </a:cubicBezTo>
                <a:cubicBezTo>
                  <a:pt x="138" y="601"/>
                  <a:pt x="141" y="578"/>
                  <a:pt x="129" y="571"/>
                </a:cubicBezTo>
                <a:cubicBezTo>
                  <a:pt x="131" y="561"/>
                  <a:pt x="139" y="556"/>
                  <a:pt x="148" y="552"/>
                </a:cubicBezTo>
                <a:cubicBezTo>
                  <a:pt x="136" y="539"/>
                  <a:pt x="151" y="534"/>
                  <a:pt x="145" y="522"/>
                </a:cubicBezTo>
                <a:cubicBezTo>
                  <a:pt x="129" y="523"/>
                  <a:pt x="117" y="518"/>
                  <a:pt x="116" y="503"/>
                </a:cubicBezTo>
                <a:cubicBezTo>
                  <a:pt x="132" y="499"/>
                  <a:pt x="130" y="516"/>
                  <a:pt x="146" y="511"/>
                </a:cubicBezTo>
                <a:cubicBezTo>
                  <a:pt x="156" y="512"/>
                  <a:pt x="146" y="498"/>
                  <a:pt x="157" y="500"/>
                </a:cubicBezTo>
                <a:cubicBezTo>
                  <a:pt x="145" y="494"/>
                  <a:pt x="134" y="503"/>
                  <a:pt x="126" y="495"/>
                </a:cubicBezTo>
                <a:cubicBezTo>
                  <a:pt x="129" y="491"/>
                  <a:pt x="131" y="487"/>
                  <a:pt x="133" y="482"/>
                </a:cubicBezTo>
                <a:cubicBezTo>
                  <a:pt x="136" y="488"/>
                  <a:pt x="151" y="479"/>
                  <a:pt x="153" y="485"/>
                </a:cubicBezTo>
                <a:cubicBezTo>
                  <a:pt x="148" y="477"/>
                  <a:pt x="162" y="464"/>
                  <a:pt x="177" y="458"/>
                </a:cubicBezTo>
                <a:cubicBezTo>
                  <a:pt x="171" y="443"/>
                  <a:pt x="151" y="457"/>
                  <a:pt x="143" y="461"/>
                </a:cubicBezTo>
                <a:cubicBezTo>
                  <a:pt x="139" y="462"/>
                  <a:pt x="135" y="460"/>
                  <a:pt x="133" y="457"/>
                </a:cubicBezTo>
                <a:cubicBezTo>
                  <a:pt x="131" y="449"/>
                  <a:pt x="144" y="452"/>
                  <a:pt x="144" y="444"/>
                </a:cubicBezTo>
                <a:cubicBezTo>
                  <a:pt x="152" y="445"/>
                  <a:pt x="153" y="453"/>
                  <a:pt x="166" y="449"/>
                </a:cubicBezTo>
                <a:cubicBezTo>
                  <a:pt x="164" y="438"/>
                  <a:pt x="154" y="437"/>
                  <a:pt x="146" y="433"/>
                </a:cubicBezTo>
                <a:cubicBezTo>
                  <a:pt x="164" y="425"/>
                  <a:pt x="158" y="409"/>
                  <a:pt x="169" y="399"/>
                </a:cubicBezTo>
                <a:cubicBezTo>
                  <a:pt x="160" y="394"/>
                  <a:pt x="146" y="395"/>
                  <a:pt x="146" y="378"/>
                </a:cubicBezTo>
                <a:cubicBezTo>
                  <a:pt x="149" y="374"/>
                  <a:pt x="160" y="376"/>
                  <a:pt x="161" y="369"/>
                </a:cubicBezTo>
                <a:cubicBezTo>
                  <a:pt x="161" y="363"/>
                  <a:pt x="156" y="365"/>
                  <a:pt x="157" y="357"/>
                </a:cubicBezTo>
                <a:cubicBezTo>
                  <a:pt x="152" y="353"/>
                  <a:pt x="150" y="358"/>
                  <a:pt x="144" y="358"/>
                </a:cubicBezTo>
                <a:cubicBezTo>
                  <a:pt x="144" y="355"/>
                  <a:pt x="144" y="351"/>
                  <a:pt x="141" y="351"/>
                </a:cubicBezTo>
                <a:cubicBezTo>
                  <a:pt x="143" y="349"/>
                  <a:pt x="166" y="347"/>
                  <a:pt x="164" y="359"/>
                </a:cubicBezTo>
                <a:cubicBezTo>
                  <a:pt x="175" y="351"/>
                  <a:pt x="164" y="341"/>
                  <a:pt x="157" y="337"/>
                </a:cubicBezTo>
                <a:cubicBezTo>
                  <a:pt x="158" y="335"/>
                  <a:pt x="159" y="332"/>
                  <a:pt x="159" y="329"/>
                </a:cubicBezTo>
                <a:cubicBezTo>
                  <a:pt x="169" y="341"/>
                  <a:pt x="159" y="311"/>
                  <a:pt x="167" y="309"/>
                </a:cubicBezTo>
                <a:cubicBezTo>
                  <a:pt x="165" y="298"/>
                  <a:pt x="153" y="297"/>
                  <a:pt x="145" y="293"/>
                </a:cubicBezTo>
                <a:cubicBezTo>
                  <a:pt x="147" y="285"/>
                  <a:pt x="156" y="282"/>
                  <a:pt x="156" y="272"/>
                </a:cubicBezTo>
                <a:cubicBezTo>
                  <a:pt x="164" y="274"/>
                  <a:pt x="173" y="274"/>
                  <a:pt x="182" y="272"/>
                </a:cubicBezTo>
                <a:cubicBezTo>
                  <a:pt x="179" y="269"/>
                  <a:pt x="177" y="264"/>
                  <a:pt x="176" y="260"/>
                </a:cubicBezTo>
                <a:cubicBezTo>
                  <a:pt x="189" y="265"/>
                  <a:pt x="195" y="279"/>
                  <a:pt x="191" y="293"/>
                </a:cubicBezTo>
                <a:cubicBezTo>
                  <a:pt x="207" y="298"/>
                  <a:pt x="212" y="313"/>
                  <a:pt x="225" y="322"/>
                </a:cubicBezTo>
                <a:cubicBezTo>
                  <a:pt x="226" y="320"/>
                  <a:pt x="228" y="319"/>
                  <a:pt x="231" y="320"/>
                </a:cubicBezTo>
                <a:cubicBezTo>
                  <a:pt x="231" y="309"/>
                  <a:pt x="241" y="300"/>
                  <a:pt x="244" y="284"/>
                </a:cubicBezTo>
                <a:cubicBezTo>
                  <a:pt x="232" y="281"/>
                  <a:pt x="236" y="268"/>
                  <a:pt x="219" y="268"/>
                </a:cubicBezTo>
                <a:cubicBezTo>
                  <a:pt x="216" y="254"/>
                  <a:pt x="220" y="233"/>
                  <a:pt x="200" y="236"/>
                </a:cubicBezTo>
                <a:cubicBezTo>
                  <a:pt x="193" y="247"/>
                  <a:pt x="214" y="239"/>
                  <a:pt x="212" y="247"/>
                </a:cubicBezTo>
                <a:cubicBezTo>
                  <a:pt x="200" y="248"/>
                  <a:pt x="187" y="247"/>
                  <a:pt x="174" y="245"/>
                </a:cubicBezTo>
                <a:cubicBezTo>
                  <a:pt x="176" y="238"/>
                  <a:pt x="182" y="235"/>
                  <a:pt x="194" y="241"/>
                </a:cubicBezTo>
                <a:lnTo>
                  <a:pt x="193" y="226"/>
                </a:lnTo>
                <a:cubicBezTo>
                  <a:pt x="175" y="232"/>
                  <a:pt x="179" y="212"/>
                  <a:pt x="168" y="211"/>
                </a:cubicBezTo>
                <a:cubicBezTo>
                  <a:pt x="167" y="206"/>
                  <a:pt x="174" y="208"/>
                  <a:pt x="178" y="208"/>
                </a:cubicBezTo>
                <a:cubicBezTo>
                  <a:pt x="178" y="210"/>
                  <a:pt x="178" y="213"/>
                  <a:pt x="178" y="215"/>
                </a:cubicBezTo>
                <a:cubicBezTo>
                  <a:pt x="185" y="215"/>
                  <a:pt x="191" y="213"/>
                  <a:pt x="192" y="204"/>
                </a:cubicBezTo>
                <a:cubicBezTo>
                  <a:pt x="184" y="193"/>
                  <a:pt x="178" y="186"/>
                  <a:pt x="182" y="172"/>
                </a:cubicBezTo>
                <a:cubicBezTo>
                  <a:pt x="193" y="176"/>
                  <a:pt x="199" y="174"/>
                  <a:pt x="203" y="168"/>
                </a:cubicBezTo>
                <a:cubicBezTo>
                  <a:pt x="206" y="170"/>
                  <a:pt x="209" y="173"/>
                  <a:pt x="209" y="177"/>
                </a:cubicBezTo>
                <a:lnTo>
                  <a:pt x="199" y="175"/>
                </a:lnTo>
                <a:cubicBezTo>
                  <a:pt x="198" y="180"/>
                  <a:pt x="196" y="184"/>
                  <a:pt x="196" y="188"/>
                </a:cubicBezTo>
                <a:cubicBezTo>
                  <a:pt x="208" y="193"/>
                  <a:pt x="211" y="178"/>
                  <a:pt x="218" y="179"/>
                </a:cubicBezTo>
                <a:cubicBezTo>
                  <a:pt x="225" y="179"/>
                  <a:pt x="211" y="204"/>
                  <a:pt x="220" y="196"/>
                </a:cubicBezTo>
                <a:cubicBezTo>
                  <a:pt x="221" y="187"/>
                  <a:pt x="227" y="186"/>
                  <a:pt x="231" y="182"/>
                </a:cubicBezTo>
                <a:lnTo>
                  <a:pt x="242" y="184"/>
                </a:lnTo>
                <a:cubicBezTo>
                  <a:pt x="241" y="190"/>
                  <a:pt x="240" y="196"/>
                  <a:pt x="238" y="203"/>
                </a:cubicBezTo>
                <a:cubicBezTo>
                  <a:pt x="241" y="206"/>
                  <a:pt x="247" y="208"/>
                  <a:pt x="254" y="208"/>
                </a:cubicBezTo>
                <a:cubicBezTo>
                  <a:pt x="261" y="200"/>
                  <a:pt x="247" y="192"/>
                  <a:pt x="254" y="192"/>
                </a:cubicBezTo>
                <a:cubicBezTo>
                  <a:pt x="265" y="196"/>
                  <a:pt x="265" y="209"/>
                  <a:pt x="269" y="217"/>
                </a:cubicBezTo>
                <a:cubicBezTo>
                  <a:pt x="274" y="214"/>
                  <a:pt x="292" y="233"/>
                  <a:pt x="302" y="221"/>
                </a:cubicBezTo>
                <a:cubicBezTo>
                  <a:pt x="301" y="213"/>
                  <a:pt x="276" y="219"/>
                  <a:pt x="276" y="210"/>
                </a:cubicBezTo>
                <a:cubicBezTo>
                  <a:pt x="282" y="206"/>
                  <a:pt x="286" y="200"/>
                  <a:pt x="286" y="193"/>
                </a:cubicBezTo>
                <a:cubicBezTo>
                  <a:pt x="298" y="190"/>
                  <a:pt x="311" y="188"/>
                  <a:pt x="313" y="171"/>
                </a:cubicBezTo>
                <a:cubicBezTo>
                  <a:pt x="316" y="175"/>
                  <a:pt x="324" y="175"/>
                  <a:pt x="325" y="181"/>
                </a:cubicBezTo>
                <a:cubicBezTo>
                  <a:pt x="327" y="188"/>
                  <a:pt x="316" y="201"/>
                  <a:pt x="327" y="201"/>
                </a:cubicBezTo>
                <a:cubicBezTo>
                  <a:pt x="339" y="185"/>
                  <a:pt x="348" y="186"/>
                  <a:pt x="370" y="188"/>
                </a:cubicBezTo>
                <a:cubicBezTo>
                  <a:pt x="372" y="169"/>
                  <a:pt x="379" y="157"/>
                  <a:pt x="391" y="153"/>
                </a:cubicBezTo>
                <a:cubicBezTo>
                  <a:pt x="378" y="171"/>
                  <a:pt x="390" y="174"/>
                  <a:pt x="386" y="191"/>
                </a:cubicBezTo>
                <a:lnTo>
                  <a:pt x="400" y="194"/>
                </a:lnTo>
                <a:cubicBezTo>
                  <a:pt x="405" y="183"/>
                  <a:pt x="392" y="184"/>
                  <a:pt x="392" y="175"/>
                </a:cubicBezTo>
                <a:cubicBezTo>
                  <a:pt x="398" y="173"/>
                  <a:pt x="403" y="160"/>
                  <a:pt x="407" y="173"/>
                </a:cubicBezTo>
                <a:cubicBezTo>
                  <a:pt x="409" y="162"/>
                  <a:pt x="414" y="161"/>
                  <a:pt x="411" y="152"/>
                </a:cubicBezTo>
                <a:cubicBezTo>
                  <a:pt x="427" y="148"/>
                  <a:pt x="443" y="150"/>
                  <a:pt x="458" y="156"/>
                </a:cubicBezTo>
                <a:cubicBezTo>
                  <a:pt x="461" y="141"/>
                  <a:pt x="447" y="122"/>
                  <a:pt x="465" y="113"/>
                </a:cubicBezTo>
                <a:lnTo>
                  <a:pt x="484" y="117"/>
                </a:lnTo>
                <a:cubicBezTo>
                  <a:pt x="486" y="112"/>
                  <a:pt x="484" y="101"/>
                  <a:pt x="490" y="101"/>
                </a:cubicBezTo>
                <a:lnTo>
                  <a:pt x="509" y="105"/>
                </a:lnTo>
                <a:cubicBezTo>
                  <a:pt x="507" y="127"/>
                  <a:pt x="522" y="138"/>
                  <a:pt x="520" y="160"/>
                </a:cubicBezTo>
                <a:cubicBezTo>
                  <a:pt x="524" y="149"/>
                  <a:pt x="531" y="140"/>
                  <a:pt x="540" y="134"/>
                </a:cubicBezTo>
                <a:cubicBezTo>
                  <a:pt x="545" y="135"/>
                  <a:pt x="540" y="143"/>
                  <a:pt x="546" y="143"/>
                </a:cubicBezTo>
                <a:cubicBezTo>
                  <a:pt x="549" y="138"/>
                  <a:pt x="548" y="122"/>
                  <a:pt x="553" y="125"/>
                </a:cubicBezTo>
                <a:cubicBezTo>
                  <a:pt x="559" y="128"/>
                  <a:pt x="572" y="128"/>
                  <a:pt x="572" y="132"/>
                </a:cubicBezTo>
                <a:cubicBezTo>
                  <a:pt x="571" y="135"/>
                  <a:pt x="574" y="136"/>
                  <a:pt x="573" y="140"/>
                </a:cubicBezTo>
                <a:lnTo>
                  <a:pt x="562" y="138"/>
                </a:lnTo>
                <a:cubicBezTo>
                  <a:pt x="563" y="149"/>
                  <a:pt x="553" y="156"/>
                  <a:pt x="562" y="160"/>
                </a:cubicBezTo>
                <a:cubicBezTo>
                  <a:pt x="566" y="149"/>
                  <a:pt x="574" y="145"/>
                  <a:pt x="589" y="152"/>
                </a:cubicBezTo>
                <a:cubicBezTo>
                  <a:pt x="594" y="146"/>
                  <a:pt x="584" y="139"/>
                  <a:pt x="592" y="139"/>
                </a:cubicBezTo>
                <a:cubicBezTo>
                  <a:pt x="588" y="147"/>
                  <a:pt x="600" y="145"/>
                  <a:pt x="605" y="147"/>
                </a:cubicBezTo>
                <a:cubicBezTo>
                  <a:pt x="608" y="136"/>
                  <a:pt x="611" y="124"/>
                  <a:pt x="602" y="121"/>
                </a:cubicBezTo>
                <a:cubicBezTo>
                  <a:pt x="607" y="121"/>
                  <a:pt x="613" y="121"/>
                  <a:pt x="619" y="119"/>
                </a:cubicBezTo>
                <a:cubicBezTo>
                  <a:pt x="615" y="137"/>
                  <a:pt x="631" y="123"/>
                  <a:pt x="636" y="123"/>
                </a:cubicBezTo>
                <a:cubicBezTo>
                  <a:pt x="638" y="143"/>
                  <a:pt x="675" y="129"/>
                  <a:pt x="689" y="141"/>
                </a:cubicBezTo>
                <a:cubicBezTo>
                  <a:pt x="698" y="142"/>
                  <a:pt x="698" y="130"/>
                  <a:pt x="708" y="132"/>
                </a:cubicBezTo>
                <a:lnTo>
                  <a:pt x="699" y="174"/>
                </a:lnTo>
                <a:cubicBezTo>
                  <a:pt x="710" y="171"/>
                  <a:pt x="722" y="181"/>
                  <a:pt x="726" y="175"/>
                </a:cubicBezTo>
                <a:lnTo>
                  <a:pt x="727" y="174"/>
                </a:lnTo>
                <a:lnTo>
                  <a:pt x="727" y="174"/>
                </a:lnTo>
                <a:cubicBezTo>
                  <a:pt x="727" y="174"/>
                  <a:pt x="727" y="174"/>
                  <a:pt x="727" y="174"/>
                </a:cubicBezTo>
                <a:lnTo>
                  <a:pt x="727" y="174"/>
                </a:lnTo>
                <a:lnTo>
                  <a:pt x="727" y="174"/>
                </a:lnTo>
                <a:cubicBezTo>
                  <a:pt x="726" y="172"/>
                  <a:pt x="719" y="155"/>
                  <a:pt x="730" y="151"/>
                </a:cubicBezTo>
                <a:cubicBezTo>
                  <a:pt x="746" y="157"/>
                  <a:pt x="758" y="146"/>
                  <a:pt x="763" y="155"/>
                </a:cubicBezTo>
                <a:cubicBezTo>
                  <a:pt x="762" y="161"/>
                  <a:pt x="753" y="155"/>
                  <a:pt x="749" y="155"/>
                </a:cubicBezTo>
                <a:cubicBezTo>
                  <a:pt x="746" y="164"/>
                  <a:pt x="759" y="165"/>
                  <a:pt x="769" y="167"/>
                </a:cubicBezTo>
                <a:cubicBezTo>
                  <a:pt x="771" y="163"/>
                  <a:pt x="767" y="150"/>
                  <a:pt x="775" y="152"/>
                </a:cubicBezTo>
                <a:cubicBezTo>
                  <a:pt x="783" y="153"/>
                  <a:pt x="793" y="154"/>
                  <a:pt x="796" y="159"/>
                </a:cubicBezTo>
                <a:cubicBezTo>
                  <a:pt x="803" y="156"/>
                  <a:pt x="802" y="143"/>
                  <a:pt x="811" y="145"/>
                </a:cubicBezTo>
                <a:cubicBezTo>
                  <a:pt x="807" y="155"/>
                  <a:pt x="814" y="159"/>
                  <a:pt x="815" y="165"/>
                </a:cubicBezTo>
                <a:cubicBezTo>
                  <a:pt x="827" y="161"/>
                  <a:pt x="844" y="163"/>
                  <a:pt x="852" y="153"/>
                </a:cubicBezTo>
                <a:cubicBezTo>
                  <a:pt x="876" y="164"/>
                  <a:pt x="920" y="163"/>
                  <a:pt x="928" y="185"/>
                </a:cubicBezTo>
                <a:cubicBezTo>
                  <a:pt x="933" y="176"/>
                  <a:pt x="943" y="173"/>
                  <a:pt x="949" y="165"/>
                </a:cubicBezTo>
                <a:cubicBezTo>
                  <a:pt x="945" y="157"/>
                  <a:pt x="937" y="165"/>
                  <a:pt x="934" y="159"/>
                </a:cubicBezTo>
                <a:cubicBezTo>
                  <a:pt x="932" y="163"/>
                  <a:pt x="932" y="169"/>
                  <a:pt x="928" y="169"/>
                </a:cubicBezTo>
                <a:cubicBezTo>
                  <a:pt x="933" y="154"/>
                  <a:pt x="938" y="141"/>
                  <a:pt x="950" y="137"/>
                </a:cubicBezTo>
                <a:cubicBezTo>
                  <a:pt x="965" y="140"/>
                  <a:pt x="945" y="163"/>
                  <a:pt x="953" y="160"/>
                </a:cubicBezTo>
                <a:cubicBezTo>
                  <a:pt x="954" y="157"/>
                  <a:pt x="954" y="153"/>
                  <a:pt x="958" y="153"/>
                </a:cubicBezTo>
                <a:cubicBezTo>
                  <a:pt x="956" y="163"/>
                  <a:pt x="951" y="174"/>
                  <a:pt x="961" y="176"/>
                </a:cubicBezTo>
                <a:cubicBezTo>
                  <a:pt x="969" y="176"/>
                  <a:pt x="966" y="162"/>
                  <a:pt x="969" y="156"/>
                </a:cubicBezTo>
                <a:cubicBezTo>
                  <a:pt x="965" y="155"/>
                  <a:pt x="961" y="155"/>
                  <a:pt x="961" y="151"/>
                </a:cubicBezTo>
                <a:cubicBezTo>
                  <a:pt x="968" y="143"/>
                  <a:pt x="963" y="137"/>
                  <a:pt x="968" y="133"/>
                </a:cubicBezTo>
                <a:cubicBezTo>
                  <a:pt x="983" y="132"/>
                  <a:pt x="978" y="144"/>
                  <a:pt x="991" y="144"/>
                </a:cubicBezTo>
                <a:cubicBezTo>
                  <a:pt x="992" y="138"/>
                  <a:pt x="996" y="139"/>
                  <a:pt x="998" y="137"/>
                </a:cubicBezTo>
                <a:cubicBezTo>
                  <a:pt x="994" y="133"/>
                  <a:pt x="985" y="129"/>
                  <a:pt x="992" y="124"/>
                </a:cubicBezTo>
                <a:cubicBezTo>
                  <a:pt x="981" y="123"/>
                  <a:pt x="974" y="128"/>
                  <a:pt x="961" y="124"/>
                </a:cubicBezTo>
                <a:lnTo>
                  <a:pt x="964" y="111"/>
                </a:lnTo>
                <a:lnTo>
                  <a:pt x="942" y="107"/>
                </a:lnTo>
                <a:cubicBezTo>
                  <a:pt x="939" y="116"/>
                  <a:pt x="941" y="134"/>
                  <a:pt x="926" y="126"/>
                </a:cubicBezTo>
                <a:cubicBezTo>
                  <a:pt x="927" y="139"/>
                  <a:pt x="915" y="154"/>
                  <a:pt x="910" y="149"/>
                </a:cubicBezTo>
                <a:cubicBezTo>
                  <a:pt x="923" y="139"/>
                  <a:pt x="920" y="112"/>
                  <a:pt x="915" y="100"/>
                </a:cubicBezTo>
                <a:cubicBezTo>
                  <a:pt x="901" y="106"/>
                  <a:pt x="910" y="121"/>
                  <a:pt x="915" y="128"/>
                </a:cubicBezTo>
                <a:cubicBezTo>
                  <a:pt x="904" y="124"/>
                  <a:pt x="891" y="124"/>
                  <a:pt x="880" y="129"/>
                </a:cubicBezTo>
                <a:cubicBezTo>
                  <a:pt x="880" y="124"/>
                  <a:pt x="876" y="121"/>
                  <a:pt x="878" y="115"/>
                </a:cubicBezTo>
                <a:cubicBezTo>
                  <a:pt x="873" y="118"/>
                  <a:pt x="855" y="120"/>
                  <a:pt x="850" y="112"/>
                </a:cubicBezTo>
                <a:cubicBezTo>
                  <a:pt x="868" y="110"/>
                  <a:pt x="858" y="84"/>
                  <a:pt x="865" y="68"/>
                </a:cubicBezTo>
                <a:cubicBezTo>
                  <a:pt x="851" y="60"/>
                  <a:pt x="854" y="77"/>
                  <a:pt x="846" y="78"/>
                </a:cubicBezTo>
                <a:lnTo>
                  <a:pt x="835" y="76"/>
                </a:lnTo>
                <a:cubicBezTo>
                  <a:pt x="836" y="71"/>
                  <a:pt x="838" y="66"/>
                  <a:pt x="838" y="61"/>
                </a:cubicBezTo>
                <a:cubicBezTo>
                  <a:pt x="839" y="62"/>
                  <a:pt x="839" y="64"/>
                  <a:pt x="839" y="65"/>
                </a:cubicBezTo>
                <a:cubicBezTo>
                  <a:pt x="872" y="51"/>
                  <a:pt x="915" y="71"/>
                  <a:pt x="952" y="74"/>
                </a:cubicBezTo>
                <a:cubicBezTo>
                  <a:pt x="961" y="65"/>
                  <a:pt x="974" y="62"/>
                  <a:pt x="986" y="65"/>
                </a:cubicBezTo>
                <a:cubicBezTo>
                  <a:pt x="986" y="72"/>
                  <a:pt x="993" y="72"/>
                  <a:pt x="993" y="78"/>
                </a:cubicBezTo>
                <a:cubicBezTo>
                  <a:pt x="996" y="75"/>
                  <a:pt x="998" y="70"/>
                  <a:pt x="998" y="65"/>
                </a:cubicBezTo>
                <a:cubicBezTo>
                  <a:pt x="1013" y="58"/>
                  <a:pt x="1011" y="74"/>
                  <a:pt x="1023" y="76"/>
                </a:cubicBezTo>
                <a:cubicBezTo>
                  <a:pt x="1032" y="74"/>
                  <a:pt x="1049" y="62"/>
                  <a:pt x="1057" y="74"/>
                </a:cubicBezTo>
                <a:cubicBezTo>
                  <a:pt x="1060" y="73"/>
                  <a:pt x="1059" y="69"/>
                  <a:pt x="1062" y="69"/>
                </a:cubicBezTo>
                <a:cubicBezTo>
                  <a:pt x="1066" y="77"/>
                  <a:pt x="1076" y="78"/>
                  <a:pt x="1084" y="81"/>
                </a:cubicBezTo>
                <a:cubicBezTo>
                  <a:pt x="1083" y="86"/>
                  <a:pt x="1082" y="91"/>
                  <a:pt x="1088" y="91"/>
                </a:cubicBezTo>
                <a:cubicBezTo>
                  <a:pt x="1088" y="88"/>
                  <a:pt x="1088" y="86"/>
                  <a:pt x="1088" y="84"/>
                </a:cubicBezTo>
                <a:cubicBezTo>
                  <a:pt x="1090" y="85"/>
                  <a:pt x="1092" y="87"/>
                  <a:pt x="1093" y="89"/>
                </a:cubicBezTo>
                <a:cubicBezTo>
                  <a:pt x="1099" y="87"/>
                  <a:pt x="1101" y="80"/>
                  <a:pt x="1104" y="76"/>
                </a:cubicBezTo>
                <a:cubicBezTo>
                  <a:pt x="1111" y="81"/>
                  <a:pt x="1111" y="92"/>
                  <a:pt x="1114" y="99"/>
                </a:cubicBezTo>
                <a:cubicBezTo>
                  <a:pt x="1118" y="99"/>
                  <a:pt x="1119" y="97"/>
                  <a:pt x="1123" y="97"/>
                </a:cubicBezTo>
                <a:lnTo>
                  <a:pt x="1118" y="120"/>
                </a:lnTo>
                <a:cubicBezTo>
                  <a:pt x="1123" y="113"/>
                  <a:pt x="1125" y="105"/>
                  <a:pt x="1126" y="97"/>
                </a:cubicBezTo>
                <a:lnTo>
                  <a:pt x="1127" y="97"/>
                </a:lnTo>
                <a:cubicBezTo>
                  <a:pt x="1127" y="109"/>
                  <a:pt x="1145" y="102"/>
                  <a:pt x="1144" y="115"/>
                </a:cubicBezTo>
                <a:lnTo>
                  <a:pt x="1151" y="115"/>
                </a:lnTo>
                <a:cubicBezTo>
                  <a:pt x="1149" y="118"/>
                  <a:pt x="1148" y="123"/>
                  <a:pt x="1148" y="127"/>
                </a:cubicBezTo>
                <a:cubicBezTo>
                  <a:pt x="1139" y="128"/>
                  <a:pt x="1129" y="127"/>
                  <a:pt x="1120" y="124"/>
                </a:cubicBezTo>
                <a:cubicBezTo>
                  <a:pt x="1119" y="129"/>
                  <a:pt x="1117" y="135"/>
                  <a:pt x="1117" y="140"/>
                </a:cubicBezTo>
                <a:cubicBezTo>
                  <a:pt x="1148" y="140"/>
                  <a:pt x="1150" y="161"/>
                  <a:pt x="1180" y="163"/>
                </a:cubicBezTo>
                <a:cubicBezTo>
                  <a:pt x="1180" y="169"/>
                  <a:pt x="1173" y="178"/>
                  <a:pt x="1183" y="178"/>
                </a:cubicBezTo>
                <a:cubicBezTo>
                  <a:pt x="1182" y="170"/>
                  <a:pt x="1182" y="163"/>
                  <a:pt x="1185" y="156"/>
                </a:cubicBezTo>
                <a:cubicBezTo>
                  <a:pt x="1200" y="164"/>
                  <a:pt x="1195" y="143"/>
                  <a:pt x="1207" y="147"/>
                </a:cubicBezTo>
                <a:cubicBezTo>
                  <a:pt x="1207" y="152"/>
                  <a:pt x="1213" y="153"/>
                  <a:pt x="1209" y="161"/>
                </a:cubicBezTo>
                <a:cubicBezTo>
                  <a:pt x="1230" y="160"/>
                  <a:pt x="1251" y="163"/>
                  <a:pt x="1271" y="168"/>
                </a:cubicBezTo>
                <a:cubicBezTo>
                  <a:pt x="1269" y="151"/>
                  <a:pt x="1221" y="164"/>
                  <a:pt x="1224" y="145"/>
                </a:cubicBezTo>
                <a:cubicBezTo>
                  <a:pt x="1234" y="146"/>
                  <a:pt x="1229" y="125"/>
                  <a:pt x="1237" y="122"/>
                </a:cubicBezTo>
                <a:lnTo>
                  <a:pt x="1272" y="129"/>
                </a:lnTo>
                <a:cubicBezTo>
                  <a:pt x="1270" y="132"/>
                  <a:pt x="1263" y="131"/>
                  <a:pt x="1260" y="131"/>
                </a:cubicBezTo>
                <a:cubicBezTo>
                  <a:pt x="1265" y="143"/>
                  <a:pt x="1280" y="126"/>
                  <a:pt x="1292" y="131"/>
                </a:cubicBezTo>
                <a:lnTo>
                  <a:pt x="1292" y="132"/>
                </a:lnTo>
                <a:cubicBezTo>
                  <a:pt x="1309" y="134"/>
                  <a:pt x="1287" y="160"/>
                  <a:pt x="1306" y="160"/>
                </a:cubicBezTo>
                <a:cubicBezTo>
                  <a:pt x="1296" y="164"/>
                  <a:pt x="1276" y="154"/>
                  <a:pt x="1278" y="174"/>
                </a:cubicBezTo>
                <a:cubicBezTo>
                  <a:pt x="1287" y="174"/>
                  <a:pt x="1291" y="177"/>
                  <a:pt x="1293" y="182"/>
                </a:cubicBezTo>
                <a:cubicBezTo>
                  <a:pt x="1300" y="176"/>
                  <a:pt x="1308" y="170"/>
                  <a:pt x="1316" y="162"/>
                </a:cubicBezTo>
                <a:cubicBezTo>
                  <a:pt x="1305" y="159"/>
                  <a:pt x="1305" y="147"/>
                  <a:pt x="1305" y="135"/>
                </a:cubicBezTo>
                <a:lnTo>
                  <a:pt x="1321" y="138"/>
                </a:lnTo>
                <a:cubicBezTo>
                  <a:pt x="1322" y="124"/>
                  <a:pt x="1343" y="106"/>
                  <a:pt x="1330" y="96"/>
                </a:cubicBezTo>
                <a:cubicBezTo>
                  <a:pt x="1323" y="97"/>
                  <a:pt x="1326" y="111"/>
                  <a:pt x="1323" y="117"/>
                </a:cubicBezTo>
                <a:cubicBezTo>
                  <a:pt x="1319" y="114"/>
                  <a:pt x="1307" y="117"/>
                  <a:pt x="1307" y="111"/>
                </a:cubicBezTo>
                <a:cubicBezTo>
                  <a:pt x="1307" y="110"/>
                  <a:pt x="1307" y="108"/>
                  <a:pt x="1307" y="107"/>
                </a:cubicBezTo>
                <a:cubicBezTo>
                  <a:pt x="1321" y="104"/>
                  <a:pt x="1321" y="87"/>
                  <a:pt x="1324" y="73"/>
                </a:cubicBezTo>
                <a:cubicBezTo>
                  <a:pt x="1329" y="73"/>
                  <a:pt x="1333" y="74"/>
                  <a:pt x="1337" y="76"/>
                </a:cubicBezTo>
                <a:cubicBezTo>
                  <a:pt x="1340" y="70"/>
                  <a:pt x="1345" y="68"/>
                  <a:pt x="1348" y="64"/>
                </a:cubicBezTo>
                <a:cubicBezTo>
                  <a:pt x="1356" y="66"/>
                  <a:pt x="1348" y="79"/>
                  <a:pt x="1356" y="82"/>
                </a:cubicBezTo>
                <a:cubicBezTo>
                  <a:pt x="1349" y="82"/>
                  <a:pt x="1351" y="77"/>
                  <a:pt x="1343" y="77"/>
                </a:cubicBezTo>
                <a:cubicBezTo>
                  <a:pt x="1345" y="99"/>
                  <a:pt x="1340" y="121"/>
                  <a:pt x="1329" y="140"/>
                </a:cubicBezTo>
                <a:cubicBezTo>
                  <a:pt x="1350" y="135"/>
                  <a:pt x="1330" y="167"/>
                  <a:pt x="1339" y="162"/>
                </a:cubicBezTo>
                <a:cubicBezTo>
                  <a:pt x="1340" y="159"/>
                  <a:pt x="1340" y="154"/>
                  <a:pt x="1343" y="154"/>
                </a:cubicBezTo>
                <a:cubicBezTo>
                  <a:pt x="1343" y="160"/>
                  <a:pt x="1347" y="162"/>
                  <a:pt x="1349" y="166"/>
                </a:cubicBezTo>
                <a:cubicBezTo>
                  <a:pt x="1345" y="165"/>
                  <a:pt x="1334" y="173"/>
                  <a:pt x="1339" y="173"/>
                </a:cubicBezTo>
                <a:cubicBezTo>
                  <a:pt x="1348" y="168"/>
                  <a:pt x="1350" y="183"/>
                  <a:pt x="1356" y="187"/>
                </a:cubicBezTo>
                <a:cubicBezTo>
                  <a:pt x="1355" y="203"/>
                  <a:pt x="1350" y="222"/>
                  <a:pt x="1361" y="230"/>
                </a:cubicBezTo>
                <a:cubicBezTo>
                  <a:pt x="1361" y="213"/>
                  <a:pt x="1377" y="221"/>
                  <a:pt x="1385" y="218"/>
                </a:cubicBezTo>
                <a:cubicBezTo>
                  <a:pt x="1385" y="208"/>
                  <a:pt x="1388" y="199"/>
                  <a:pt x="1393" y="192"/>
                </a:cubicBezTo>
                <a:cubicBezTo>
                  <a:pt x="1400" y="192"/>
                  <a:pt x="1405" y="189"/>
                  <a:pt x="1409" y="184"/>
                </a:cubicBezTo>
                <a:cubicBezTo>
                  <a:pt x="1409" y="195"/>
                  <a:pt x="1426" y="187"/>
                  <a:pt x="1433" y="190"/>
                </a:cubicBezTo>
                <a:cubicBezTo>
                  <a:pt x="1436" y="179"/>
                  <a:pt x="1428" y="180"/>
                  <a:pt x="1424" y="176"/>
                </a:cubicBezTo>
                <a:cubicBezTo>
                  <a:pt x="1435" y="170"/>
                  <a:pt x="1430" y="181"/>
                  <a:pt x="1444" y="179"/>
                </a:cubicBezTo>
                <a:lnTo>
                  <a:pt x="1444" y="192"/>
                </a:lnTo>
                <a:cubicBezTo>
                  <a:pt x="1450" y="200"/>
                  <a:pt x="1459" y="187"/>
                  <a:pt x="1461" y="198"/>
                </a:cubicBezTo>
                <a:cubicBezTo>
                  <a:pt x="1461" y="203"/>
                  <a:pt x="1452" y="199"/>
                  <a:pt x="1452" y="203"/>
                </a:cubicBezTo>
                <a:cubicBezTo>
                  <a:pt x="1496" y="217"/>
                  <a:pt x="1488" y="171"/>
                  <a:pt x="1503" y="152"/>
                </a:cubicBezTo>
                <a:cubicBezTo>
                  <a:pt x="1509" y="158"/>
                  <a:pt x="1495" y="156"/>
                  <a:pt x="1500" y="168"/>
                </a:cubicBezTo>
                <a:cubicBezTo>
                  <a:pt x="1503" y="168"/>
                  <a:pt x="1505" y="169"/>
                  <a:pt x="1505" y="174"/>
                </a:cubicBezTo>
                <a:cubicBezTo>
                  <a:pt x="1514" y="174"/>
                  <a:pt x="1512" y="164"/>
                  <a:pt x="1522" y="165"/>
                </a:cubicBezTo>
                <a:cubicBezTo>
                  <a:pt x="1531" y="180"/>
                  <a:pt x="1531" y="198"/>
                  <a:pt x="1522" y="212"/>
                </a:cubicBezTo>
                <a:lnTo>
                  <a:pt x="1522" y="193"/>
                </a:lnTo>
                <a:cubicBezTo>
                  <a:pt x="1517" y="192"/>
                  <a:pt x="1517" y="197"/>
                  <a:pt x="1514" y="199"/>
                </a:cubicBezTo>
                <a:cubicBezTo>
                  <a:pt x="1515" y="186"/>
                  <a:pt x="1509" y="189"/>
                  <a:pt x="1500" y="182"/>
                </a:cubicBezTo>
                <a:cubicBezTo>
                  <a:pt x="1503" y="200"/>
                  <a:pt x="1494" y="220"/>
                  <a:pt x="1500" y="231"/>
                </a:cubicBezTo>
                <a:cubicBezTo>
                  <a:pt x="1498" y="223"/>
                  <a:pt x="1501" y="221"/>
                  <a:pt x="1508" y="223"/>
                </a:cubicBezTo>
                <a:cubicBezTo>
                  <a:pt x="1501" y="243"/>
                  <a:pt x="1483" y="250"/>
                  <a:pt x="1485" y="277"/>
                </a:cubicBezTo>
                <a:cubicBezTo>
                  <a:pt x="1490" y="278"/>
                  <a:pt x="1492" y="282"/>
                  <a:pt x="1499" y="282"/>
                </a:cubicBezTo>
                <a:cubicBezTo>
                  <a:pt x="1502" y="274"/>
                  <a:pt x="1505" y="266"/>
                  <a:pt x="1510" y="259"/>
                </a:cubicBezTo>
                <a:cubicBezTo>
                  <a:pt x="1528" y="263"/>
                  <a:pt x="1499" y="278"/>
                  <a:pt x="1513" y="278"/>
                </a:cubicBezTo>
                <a:cubicBezTo>
                  <a:pt x="1513" y="278"/>
                  <a:pt x="1514" y="278"/>
                  <a:pt x="1514" y="278"/>
                </a:cubicBezTo>
                <a:cubicBezTo>
                  <a:pt x="1525" y="274"/>
                  <a:pt x="1531" y="262"/>
                  <a:pt x="1527" y="251"/>
                </a:cubicBezTo>
                <a:cubicBezTo>
                  <a:pt x="1535" y="251"/>
                  <a:pt x="1541" y="250"/>
                  <a:pt x="1544" y="246"/>
                </a:cubicBezTo>
                <a:cubicBezTo>
                  <a:pt x="1533" y="248"/>
                  <a:pt x="1538" y="233"/>
                  <a:pt x="1544" y="235"/>
                </a:cubicBezTo>
                <a:cubicBezTo>
                  <a:pt x="1544" y="238"/>
                  <a:pt x="1543" y="243"/>
                  <a:pt x="1546" y="243"/>
                </a:cubicBezTo>
                <a:cubicBezTo>
                  <a:pt x="1554" y="237"/>
                  <a:pt x="1560" y="231"/>
                  <a:pt x="1566" y="224"/>
                </a:cubicBezTo>
                <a:cubicBezTo>
                  <a:pt x="1568" y="234"/>
                  <a:pt x="1587" y="228"/>
                  <a:pt x="1591" y="237"/>
                </a:cubicBezTo>
                <a:cubicBezTo>
                  <a:pt x="1593" y="229"/>
                  <a:pt x="1605" y="231"/>
                  <a:pt x="1611" y="227"/>
                </a:cubicBezTo>
                <a:cubicBezTo>
                  <a:pt x="1617" y="230"/>
                  <a:pt x="1621" y="236"/>
                  <a:pt x="1633" y="235"/>
                </a:cubicBezTo>
                <a:cubicBezTo>
                  <a:pt x="1630" y="228"/>
                  <a:pt x="1646" y="224"/>
                  <a:pt x="1633" y="224"/>
                </a:cubicBezTo>
                <a:cubicBezTo>
                  <a:pt x="1632" y="226"/>
                  <a:pt x="1633" y="229"/>
                  <a:pt x="1630" y="229"/>
                </a:cubicBezTo>
                <a:cubicBezTo>
                  <a:pt x="1629" y="219"/>
                  <a:pt x="1619" y="217"/>
                  <a:pt x="1613" y="210"/>
                </a:cubicBezTo>
                <a:cubicBezTo>
                  <a:pt x="1620" y="203"/>
                  <a:pt x="1618" y="204"/>
                  <a:pt x="1611" y="199"/>
                </a:cubicBezTo>
                <a:cubicBezTo>
                  <a:pt x="1615" y="183"/>
                  <a:pt x="1635" y="194"/>
                  <a:pt x="1644" y="186"/>
                </a:cubicBezTo>
                <a:cubicBezTo>
                  <a:pt x="1648" y="177"/>
                  <a:pt x="1635" y="184"/>
                  <a:pt x="1639" y="175"/>
                </a:cubicBezTo>
                <a:cubicBezTo>
                  <a:pt x="1652" y="174"/>
                  <a:pt x="1661" y="156"/>
                  <a:pt x="1678" y="167"/>
                </a:cubicBezTo>
                <a:cubicBezTo>
                  <a:pt x="1678" y="153"/>
                  <a:pt x="1696" y="160"/>
                  <a:pt x="1701" y="153"/>
                </a:cubicBezTo>
                <a:cubicBezTo>
                  <a:pt x="1701" y="157"/>
                  <a:pt x="1702" y="159"/>
                  <a:pt x="1707" y="159"/>
                </a:cubicBezTo>
                <a:cubicBezTo>
                  <a:pt x="1700" y="165"/>
                  <a:pt x="1700" y="179"/>
                  <a:pt x="1695" y="189"/>
                </a:cubicBezTo>
                <a:cubicBezTo>
                  <a:pt x="1710" y="196"/>
                  <a:pt x="1707" y="173"/>
                  <a:pt x="1723" y="175"/>
                </a:cubicBezTo>
                <a:cubicBezTo>
                  <a:pt x="1717" y="186"/>
                  <a:pt x="1726" y="185"/>
                  <a:pt x="1726" y="197"/>
                </a:cubicBezTo>
                <a:lnTo>
                  <a:pt x="1740" y="197"/>
                </a:lnTo>
                <a:cubicBezTo>
                  <a:pt x="1746" y="185"/>
                  <a:pt x="1728" y="183"/>
                  <a:pt x="1734" y="181"/>
                </a:cubicBezTo>
                <a:cubicBezTo>
                  <a:pt x="1750" y="188"/>
                  <a:pt x="1752" y="179"/>
                  <a:pt x="1774" y="181"/>
                </a:cubicBezTo>
                <a:cubicBezTo>
                  <a:pt x="1777" y="192"/>
                  <a:pt x="1777" y="204"/>
                  <a:pt x="1774" y="216"/>
                </a:cubicBezTo>
                <a:cubicBezTo>
                  <a:pt x="1782" y="219"/>
                  <a:pt x="1790" y="222"/>
                  <a:pt x="1799" y="224"/>
                </a:cubicBezTo>
                <a:cubicBezTo>
                  <a:pt x="1797" y="214"/>
                  <a:pt x="1799" y="205"/>
                  <a:pt x="1804" y="197"/>
                </a:cubicBezTo>
                <a:cubicBezTo>
                  <a:pt x="1799" y="196"/>
                  <a:pt x="1794" y="197"/>
                  <a:pt x="1790" y="199"/>
                </a:cubicBezTo>
                <a:cubicBezTo>
                  <a:pt x="1789" y="182"/>
                  <a:pt x="1771" y="182"/>
                  <a:pt x="1777" y="159"/>
                </a:cubicBezTo>
                <a:cubicBezTo>
                  <a:pt x="1788" y="162"/>
                  <a:pt x="1790" y="156"/>
                  <a:pt x="1793" y="151"/>
                </a:cubicBezTo>
                <a:cubicBezTo>
                  <a:pt x="1798" y="156"/>
                  <a:pt x="1782" y="174"/>
                  <a:pt x="1802" y="174"/>
                </a:cubicBezTo>
                <a:cubicBezTo>
                  <a:pt x="1806" y="167"/>
                  <a:pt x="1808" y="160"/>
                  <a:pt x="1810" y="152"/>
                </a:cubicBezTo>
                <a:cubicBezTo>
                  <a:pt x="1814" y="153"/>
                  <a:pt x="1813" y="159"/>
                  <a:pt x="1813" y="163"/>
                </a:cubicBezTo>
                <a:cubicBezTo>
                  <a:pt x="1822" y="162"/>
                  <a:pt x="1838" y="152"/>
                  <a:pt x="1843" y="163"/>
                </a:cubicBezTo>
                <a:cubicBezTo>
                  <a:pt x="1849" y="159"/>
                  <a:pt x="1840" y="156"/>
                  <a:pt x="1846" y="155"/>
                </a:cubicBezTo>
                <a:cubicBezTo>
                  <a:pt x="1857" y="157"/>
                  <a:pt x="1852" y="174"/>
                  <a:pt x="1863" y="174"/>
                </a:cubicBezTo>
                <a:cubicBezTo>
                  <a:pt x="1869" y="172"/>
                  <a:pt x="1862" y="159"/>
                  <a:pt x="1869" y="158"/>
                </a:cubicBezTo>
                <a:cubicBezTo>
                  <a:pt x="1880" y="168"/>
                  <a:pt x="1894" y="161"/>
                  <a:pt x="1908" y="168"/>
                </a:cubicBezTo>
                <a:cubicBezTo>
                  <a:pt x="1912" y="159"/>
                  <a:pt x="1916" y="150"/>
                  <a:pt x="1922" y="141"/>
                </a:cubicBezTo>
                <a:cubicBezTo>
                  <a:pt x="1938" y="153"/>
                  <a:pt x="1958" y="157"/>
                  <a:pt x="1978" y="155"/>
                </a:cubicBezTo>
                <a:cubicBezTo>
                  <a:pt x="1983" y="143"/>
                  <a:pt x="1966" y="151"/>
                  <a:pt x="1969" y="141"/>
                </a:cubicBezTo>
                <a:cubicBezTo>
                  <a:pt x="1980" y="131"/>
                  <a:pt x="2004" y="141"/>
                  <a:pt x="2016" y="128"/>
                </a:cubicBezTo>
                <a:cubicBezTo>
                  <a:pt x="2021" y="135"/>
                  <a:pt x="2021" y="147"/>
                  <a:pt x="2030" y="151"/>
                </a:cubicBezTo>
                <a:cubicBezTo>
                  <a:pt x="2030" y="145"/>
                  <a:pt x="2032" y="139"/>
                  <a:pt x="2036" y="135"/>
                </a:cubicBezTo>
                <a:cubicBezTo>
                  <a:pt x="2041" y="139"/>
                  <a:pt x="2050" y="139"/>
                  <a:pt x="2058" y="141"/>
                </a:cubicBezTo>
                <a:cubicBezTo>
                  <a:pt x="2065" y="137"/>
                  <a:pt x="2061" y="121"/>
                  <a:pt x="2072" y="124"/>
                </a:cubicBezTo>
                <a:cubicBezTo>
                  <a:pt x="2083" y="127"/>
                  <a:pt x="2092" y="132"/>
                  <a:pt x="2103" y="135"/>
                </a:cubicBezTo>
                <a:cubicBezTo>
                  <a:pt x="2103" y="132"/>
                  <a:pt x="2104" y="130"/>
                  <a:pt x="2108" y="130"/>
                </a:cubicBezTo>
                <a:cubicBezTo>
                  <a:pt x="2113" y="119"/>
                  <a:pt x="2098" y="113"/>
                  <a:pt x="2105" y="108"/>
                </a:cubicBezTo>
                <a:cubicBezTo>
                  <a:pt x="2125" y="125"/>
                  <a:pt x="2146" y="110"/>
                  <a:pt x="2170" y="119"/>
                </a:cubicBezTo>
                <a:cubicBezTo>
                  <a:pt x="2168" y="129"/>
                  <a:pt x="2153" y="140"/>
                  <a:pt x="2170" y="146"/>
                </a:cubicBezTo>
                <a:cubicBezTo>
                  <a:pt x="2170" y="137"/>
                  <a:pt x="2172" y="129"/>
                  <a:pt x="2175" y="121"/>
                </a:cubicBezTo>
                <a:cubicBezTo>
                  <a:pt x="2179" y="122"/>
                  <a:pt x="2182" y="128"/>
                  <a:pt x="2187" y="124"/>
                </a:cubicBezTo>
                <a:cubicBezTo>
                  <a:pt x="2191" y="120"/>
                  <a:pt x="2190" y="110"/>
                  <a:pt x="2195" y="105"/>
                </a:cubicBezTo>
                <a:cubicBezTo>
                  <a:pt x="2201" y="116"/>
                  <a:pt x="2213" y="123"/>
                  <a:pt x="2226" y="124"/>
                </a:cubicBezTo>
                <a:cubicBezTo>
                  <a:pt x="2226" y="110"/>
                  <a:pt x="2266" y="111"/>
                  <a:pt x="2254" y="101"/>
                </a:cubicBezTo>
                <a:cubicBezTo>
                  <a:pt x="2259" y="100"/>
                  <a:pt x="2259" y="107"/>
                  <a:pt x="2265" y="103"/>
                </a:cubicBezTo>
                <a:cubicBezTo>
                  <a:pt x="2271" y="100"/>
                  <a:pt x="2269" y="89"/>
                  <a:pt x="2276" y="87"/>
                </a:cubicBezTo>
                <a:cubicBezTo>
                  <a:pt x="2299" y="84"/>
                  <a:pt x="2289" y="112"/>
                  <a:pt x="2312" y="111"/>
                </a:cubicBezTo>
                <a:cubicBezTo>
                  <a:pt x="2317" y="101"/>
                  <a:pt x="2344" y="88"/>
                  <a:pt x="2351" y="105"/>
                </a:cubicBezTo>
                <a:cubicBezTo>
                  <a:pt x="2361" y="100"/>
                  <a:pt x="2350" y="95"/>
                  <a:pt x="2354" y="92"/>
                </a:cubicBezTo>
                <a:cubicBezTo>
                  <a:pt x="2370" y="85"/>
                  <a:pt x="2381" y="107"/>
                  <a:pt x="2393" y="113"/>
                </a:cubicBezTo>
                <a:cubicBezTo>
                  <a:pt x="2390" y="98"/>
                  <a:pt x="2420" y="104"/>
                  <a:pt x="2418" y="113"/>
                </a:cubicBezTo>
                <a:cubicBezTo>
                  <a:pt x="2426" y="105"/>
                  <a:pt x="2429" y="93"/>
                  <a:pt x="2449" y="97"/>
                </a:cubicBezTo>
                <a:cubicBezTo>
                  <a:pt x="2451" y="103"/>
                  <a:pt x="2456" y="105"/>
                  <a:pt x="2455" y="113"/>
                </a:cubicBezTo>
                <a:cubicBezTo>
                  <a:pt x="2469" y="116"/>
                  <a:pt x="2470" y="105"/>
                  <a:pt x="2480" y="105"/>
                </a:cubicBezTo>
                <a:cubicBezTo>
                  <a:pt x="2499" y="122"/>
                  <a:pt x="2549" y="104"/>
                  <a:pt x="2544" y="138"/>
                </a:cubicBezTo>
                <a:cubicBezTo>
                  <a:pt x="2562" y="135"/>
                  <a:pt x="2580" y="135"/>
                  <a:pt x="2597" y="135"/>
                </a:cubicBezTo>
                <a:cubicBezTo>
                  <a:pt x="2591" y="139"/>
                  <a:pt x="2594" y="152"/>
                  <a:pt x="2589" y="158"/>
                </a:cubicBezTo>
                <a:cubicBezTo>
                  <a:pt x="2598" y="158"/>
                  <a:pt x="2616" y="153"/>
                  <a:pt x="2620" y="156"/>
                </a:cubicBezTo>
                <a:cubicBezTo>
                  <a:pt x="2612" y="158"/>
                  <a:pt x="2610" y="184"/>
                  <a:pt x="2620" y="186"/>
                </a:cubicBezTo>
                <a:cubicBezTo>
                  <a:pt x="2620" y="185"/>
                  <a:pt x="2620" y="185"/>
                  <a:pt x="2620" y="184"/>
                </a:cubicBezTo>
                <a:cubicBezTo>
                  <a:pt x="2620" y="179"/>
                  <a:pt x="2625" y="174"/>
                  <a:pt x="2631" y="175"/>
                </a:cubicBezTo>
                <a:cubicBezTo>
                  <a:pt x="2631" y="183"/>
                  <a:pt x="2634" y="191"/>
                  <a:pt x="2639" y="198"/>
                </a:cubicBezTo>
                <a:cubicBezTo>
                  <a:pt x="2652" y="194"/>
                  <a:pt x="2665" y="192"/>
                  <a:pt x="2678" y="190"/>
                </a:cubicBezTo>
                <a:cubicBezTo>
                  <a:pt x="2675" y="165"/>
                  <a:pt x="2702" y="161"/>
                  <a:pt x="2703" y="149"/>
                </a:cubicBezTo>
                <a:cubicBezTo>
                  <a:pt x="2718" y="149"/>
                  <a:pt x="2721" y="161"/>
                  <a:pt x="2729" y="168"/>
                </a:cubicBezTo>
                <a:cubicBezTo>
                  <a:pt x="2726" y="175"/>
                  <a:pt x="2718" y="178"/>
                  <a:pt x="2718" y="187"/>
                </a:cubicBezTo>
                <a:cubicBezTo>
                  <a:pt x="2729" y="187"/>
                  <a:pt x="2740" y="189"/>
                  <a:pt x="2751" y="193"/>
                </a:cubicBezTo>
                <a:cubicBezTo>
                  <a:pt x="2751" y="181"/>
                  <a:pt x="2746" y="163"/>
                  <a:pt x="2765" y="160"/>
                </a:cubicBezTo>
                <a:cubicBezTo>
                  <a:pt x="2747" y="142"/>
                  <a:pt x="2766" y="120"/>
                  <a:pt x="2768" y="98"/>
                </a:cubicBezTo>
                <a:cubicBezTo>
                  <a:pt x="2751" y="108"/>
                  <a:pt x="2733" y="114"/>
                  <a:pt x="2715" y="117"/>
                </a:cubicBezTo>
                <a:cubicBezTo>
                  <a:pt x="2714" y="126"/>
                  <a:pt x="2727" y="121"/>
                  <a:pt x="2723" y="133"/>
                </a:cubicBezTo>
                <a:cubicBezTo>
                  <a:pt x="2697" y="148"/>
                  <a:pt x="2684" y="124"/>
                  <a:pt x="2689" y="93"/>
                </a:cubicBezTo>
                <a:cubicBezTo>
                  <a:pt x="2697" y="88"/>
                  <a:pt x="2706" y="85"/>
                  <a:pt x="2715" y="84"/>
                </a:cubicBezTo>
                <a:cubicBezTo>
                  <a:pt x="2719" y="94"/>
                  <a:pt x="2735" y="92"/>
                  <a:pt x="2743" y="98"/>
                </a:cubicBezTo>
                <a:cubicBezTo>
                  <a:pt x="2746" y="86"/>
                  <a:pt x="2730" y="92"/>
                  <a:pt x="2734" y="79"/>
                </a:cubicBezTo>
                <a:cubicBezTo>
                  <a:pt x="2755" y="65"/>
                  <a:pt x="2779" y="57"/>
                  <a:pt x="2805" y="54"/>
                </a:cubicBezTo>
                <a:cubicBezTo>
                  <a:pt x="2807" y="64"/>
                  <a:pt x="2804" y="79"/>
                  <a:pt x="2811" y="83"/>
                </a:cubicBezTo>
                <a:cubicBezTo>
                  <a:pt x="2826" y="86"/>
                  <a:pt x="2855" y="93"/>
                  <a:pt x="2864" y="108"/>
                </a:cubicBezTo>
                <a:cubicBezTo>
                  <a:pt x="2860" y="114"/>
                  <a:pt x="2855" y="120"/>
                  <a:pt x="2848" y="123"/>
                </a:cubicBezTo>
                <a:cubicBezTo>
                  <a:pt x="2856" y="120"/>
                  <a:pt x="2849" y="130"/>
                  <a:pt x="2855" y="130"/>
                </a:cubicBezTo>
                <a:cubicBezTo>
                  <a:pt x="2861" y="125"/>
                  <a:pt x="2866" y="119"/>
                  <a:pt x="2871" y="112"/>
                </a:cubicBezTo>
                <a:cubicBezTo>
                  <a:pt x="2877" y="116"/>
                  <a:pt x="2877" y="128"/>
                  <a:pt x="2887" y="128"/>
                </a:cubicBezTo>
                <a:cubicBezTo>
                  <a:pt x="2890" y="123"/>
                  <a:pt x="2896" y="120"/>
                  <a:pt x="2894" y="110"/>
                </a:cubicBezTo>
                <a:cubicBezTo>
                  <a:pt x="2906" y="108"/>
                  <a:pt x="2906" y="118"/>
                  <a:pt x="2915" y="119"/>
                </a:cubicBezTo>
                <a:cubicBezTo>
                  <a:pt x="2914" y="116"/>
                  <a:pt x="2912" y="115"/>
                  <a:pt x="2912" y="110"/>
                </a:cubicBezTo>
                <a:cubicBezTo>
                  <a:pt x="2923" y="113"/>
                  <a:pt x="2926" y="123"/>
                  <a:pt x="2940" y="123"/>
                </a:cubicBezTo>
                <a:cubicBezTo>
                  <a:pt x="2940" y="116"/>
                  <a:pt x="2935" y="109"/>
                  <a:pt x="2942" y="117"/>
                </a:cubicBezTo>
                <a:cubicBezTo>
                  <a:pt x="2939" y="109"/>
                  <a:pt x="2940" y="100"/>
                  <a:pt x="2945" y="92"/>
                </a:cubicBezTo>
                <a:cubicBezTo>
                  <a:pt x="2954" y="91"/>
                  <a:pt x="2964" y="91"/>
                  <a:pt x="2974" y="92"/>
                </a:cubicBezTo>
                <a:cubicBezTo>
                  <a:pt x="2972" y="82"/>
                  <a:pt x="2953" y="89"/>
                  <a:pt x="2949" y="81"/>
                </a:cubicBezTo>
                <a:cubicBezTo>
                  <a:pt x="2963" y="80"/>
                  <a:pt x="2977" y="83"/>
                  <a:pt x="2990" y="88"/>
                </a:cubicBezTo>
                <a:cubicBezTo>
                  <a:pt x="2990" y="78"/>
                  <a:pt x="3005" y="84"/>
                  <a:pt x="3007" y="77"/>
                </a:cubicBezTo>
                <a:cubicBezTo>
                  <a:pt x="3014" y="81"/>
                  <a:pt x="2998" y="82"/>
                  <a:pt x="3007" y="86"/>
                </a:cubicBezTo>
                <a:cubicBezTo>
                  <a:pt x="3013" y="84"/>
                  <a:pt x="3019" y="80"/>
                  <a:pt x="3023" y="74"/>
                </a:cubicBezTo>
                <a:cubicBezTo>
                  <a:pt x="3030" y="77"/>
                  <a:pt x="3037" y="81"/>
                  <a:pt x="3043" y="86"/>
                </a:cubicBezTo>
                <a:cubicBezTo>
                  <a:pt x="3050" y="85"/>
                  <a:pt x="3056" y="84"/>
                  <a:pt x="3062" y="81"/>
                </a:cubicBezTo>
                <a:cubicBezTo>
                  <a:pt x="3061" y="70"/>
                  <a:pt x="3066" y="63"/>
                  <a:pt x="3076" y="63"/>
                </a:cubicBezTo>
                <a:cubicBezTo>
                  <a:pt x="3085" y="80"/>
                  <a:pt x="3106" y="62"/>
                  <a:pt x="3115" y="57"/>
                </a:cubicBezTo>
                <a:cubicBezTo>
                  <a:pt x="3115" y="60"/>
                  <a:pt x="3114" y="65"/>
                  <a:pt x="3117" y="65"/>
                </a:cubicBezTo>
                <a:cubicBezTo>
                  <a:pt x="3120" y="59"/>
                  <a:pt x="3126" y="54"/>
                  <a:pt x="3133" y="52"/>
                </a:cubicBezTo>
                <a:cubicBezTo>
                  <a:pt x="3133" y="58"/>
                  <a:pt x="3131" y="66"/>
                  <a:pt x="3140" y="63"/>
                </a:cubicBezTo>
                <a:cubicBezTo>
                  <a:pt x="3137" y="75"/>
                  <a:pt x="3143" y="80"/>
                  <a:pt x="3133" y="83"/>
                </a:cubicBezTo>
                <a:cubicBezTo>
                  <a:pt x="3140" y="82"/>
                  <a:pt x="3137" y="90"/>
                  <a:pt x="3145" y="88"/>
                </a:cubicBezTo>
                <a:cubicBezTo>
                  <a:pt x="3149" y="75"/>
                  <a:pt x="3158" y="65"/>
                  <a:pt x="3170" y="59"/>
                </a:cubicBezTo>
                <a:cubicBezTo>
                  <a:pt x="3170" y="63"/>
                  <a:pt x="3168" y="70"/>
                  <a:pt x="3174" y="68"/>
                </a:cubicBezTo>
                <a:lnTo>
                  <a:pt x="3174" y="59"/>
                </a:lnTo>
                <a:cubicBezTo>
                  <a:pt x="3183" y="67"/>
                  <a:pt x="3195" y="70"/>
                  <a:pt x="3207" y="68"/>
                </a:cubicBezTo>
                <a:cubicBezTo>
                  <a:pt x="3206" y="68"/>
                  <a:pt x="3206" y="69"/>
                  <a:pt x="3206" y="69"/>
                </a:cubicBezTo>
                <a:cubicBezTo>
                  <a:pt x="3206" y="75"/>
                  <a:pt x="3210" y="80"/>
                  <a:pt x="3216" y="81"/>
                </a:cubicBezTo>
                <a:cubicBezTo>
                  <a:pt x="3219" y="76"/>
                  <a:pt x="3225" y="75"/>
                  <a:pt x="3225" y="65"/>
                </a:cubicBezTo>
                <a:cubicBezTo>
                  <a:pt x="3222" y="68"/>
                  <a:pt x="3221" y="72"/>
                  <a:pt x="3214" y="70"/>
                </a:cubicBezTo>
                <a:cubicBezTo>
                  <a:pt x="3211" y="64"/>
                  <a:pt x="3208" y="63"/>
                  <a:pt x="3211" y="57"/>
                </a:cubicBezTo>
                <a:cubicBezTo>
                  <a:pt x="3219" y="54"/>
                  <a:pt x="3225" y="59"/>
                  <a:pt x="3231" y="59"/>
                </a:cubicBezTo>
                <a:cubicBezTo>
                  <a:pt x="3227" y="60"/>
                  <a:pt x="3228" y="68"/>
                  <a:pt x="3231" y="68"/>
                </a:cubicBezTo>
                <a:cubicBezTo>
                  <a:pt x="3235" y="60"/>
                  <a:pt x="3252" y="66"/>
                  <a:pt x="3252" y="54"/>
                </a:cubicBezTo>
                <a:cubicBezTo>
                  <a:pt x="3266" y="53"/>
                  <a:pt x="3276" y="54"/>
                  <a:pt x="3280" y="63"/>
                </a:cubicBezTo>
                <a:cubicBezTo>
                  <a:pt x="3285" y="61"/>
                  <a:pt x="3298" y="65"/>
                  <a:pt x="3298" y="61"/>
                </a:cubicBezTo>
                <a:cubicBezTo>
                  <a:pt x="3298" y="57"/>
                  <a:pt x="3291" y="60"/>
                  <a:pt x="3291" y="57"/>
                </a:cubicBezTo>
                <a:cubicBezTo>
                  <a:pt x="3297" y="54"/>
                  <a:pt x="3298" y="58"/>
                  <a:pt x="3300" y="54"/>
                </a:cubicBezTo>
                <a:cubicBezTo>
                  <a:pt x="3298" y="47"/>
                  <a:pt x="3281" y="57"/>
                  <a:pt x="3275" y="54"/>
                </a:cubicBezTo>
                <a:cubicBezTo>
                  <a:pt x="3269" y="52"/>
                  <a:pt x="3277" y="43"/>
                  <a:pt x="3273" y="43"/>
                </a:cubicBezTo>
                <a:cubicBezTo>
                  <a:pt x="3260" y="43"/>
                  <a:pt x="3262" y="42"/>
                  <a:pt x="3266" y="50"/>
                </a:cubicBezTo>
                <a:cubicBezTo>
                  <a:pt x="3239" y="37"/>
                  <a:pt x="3254" y="-4"/>
                  <a:pt x="3291" y="7"/>
                </a:cubicBezTo>
                <a:cubicBezTo>
                  <a:pt x="3294" y="22"/>
                  <a:pt x="3307" y="29"/>
                  <a:pt x="3300" y="45"/>
                </a:cubicBezTo>
                <a:cubicBezTo>
                  <a:pt x="3304" y="44"/>
                  <a:pt x="3310" y="52"/>
                  <a:pt x="3312" y="45"/>
                </a:cubicBezTo>
                <a:cubicBezTo>
                  <a:pt x="3303" y="46"/>
                  <a:pt x="3307" y="28"/>
                  <a:pt x="3312" y="28"/>
                </a:cubicBezTo>
                <a:cubicBezTo>
                  <a:pt x="3311" y="33"/>
                  <a:pt x="3313" y="37"/>
                  <a:pt x="3316" y="39"/>
                </a:cubicBezTo>
                <a:cubicBezTo>
                  <a:pt x="3321" y="34"/>
                  <a:pt x="3337" y="40"/>
                  <a:pt x="3337" y="30"/>
                </a:cubicBezTo>
                <a:cubicBezTo>
                  <a:pt x="3343" y="42"/>
                  <a:pt x="3367" y="24"/>
                  <a:pt x="3374" y="36"/>
                </a:cubicBezTo>
                <a:cubicBezTo>
                  <a:pt x="3367" y="14"/>
                  <a:pt x="3392" y="15"/>
                  <a:pt x="3394" y="10"/>
                </a:cubicBezTo>
                <a:cubicBezTo>
                  <a:pt x="3402" y="17"/>
                  <a:pt x="3406" y="28"/>
                  <a:pt x="3406" y="39"/>
                </a:cubicBezTo>
                <a:cubicBezTo>
                  <a:pt x="3397" y="41"/>
                  <a:pt x="3389" y="44"/>
                  <a:pt x="3381" y="48"/>
                </a:cubicBezTo>
                <a:cubicBezTo>
                  <a:pt x="3384" y="54"/>
                  <a:pt x="3388" y="51"/>
                  <a:pt x="3399" y="52"/>
                </a:cubicBezTo>
                <a:cubicBezTo>
                  <a:pt x="3400" y="62"/>
                  <a:pt x="3416" y="75"/>
                  <a:pt x="3424" y="63"/>
                </a:cubicBezTo>
                <a:cubicBezTo>
                  <a:pt x="3406" y="55"/>
                  <a:pt x="3433" y="41"/>
                  <a:pt x="3429" y="21"/>
                </a:cubicBezTo>
                <a:lnTo>
                  <a:pt x="3443" y="21"/>
                </a:lnTo>
                <a:cubicBezTo>
                  <a:pt x="3445" y="27"/>
                  <a:pt x="3439" y="39"/>
                  <a:pt x="3443" y="36"/>
                </a:cubicBezTo>
                <a:cubicBezTo>
                  <a:pt x="3447" y="34"/>
                  <a:pt x="3443" y="24"/>
                  <a:pt x="3454" y="28"/>
                </a:cubicBezTo>
                <a:lnTo>
                  <a:pt x="3454" y="45"/>
                </a:lnTo>
                <a:cubicBezTo>
                  <a:pt x="3468" y="40"/>
                  <a:pt x="3460" y="56"/>
                  <a:pt x="3466" y="59"/>
                </a:cubicBezTo>
                <a:cubicBezTo>
                  <a:pt x="3467" y="54"/>
                  <a:pt x="3469" y="48"/>
                  <a:pt x="3475" y="48"/>
                </a:cubicBezTo>
                <a:cubicBezTo>
                  <a:pt x="3479" y="55"/>
                  <a:pt x="3482" y="64"/>
                  <a:pt x="3484" y="72"/>
                </a:cubicBezTo>
                <a:cubicBezTo>
                  <a:pt x="3482" y="63"/>
                  <a:pt x="3491" y="65"/>
                  <a:pt x="3489" y="54"/>
                </a:cubicBezTo>
                <a:cubicBezTo>
                  <a:pt x="3507" y="63"/>
                  <a:pt x="3507" y="89"/>
                  <a:pt x="3523" y="99"/>
                </a:cubicBezTo>
                <a:cubicBezTo>
                  <a:pt x="3523" y="88"/>
                  <a:pt x="3526" y="89"/>
                  <a:pt x="3528" y="77"/>
                </a:cubicBezTo>
                <a:cubicBezTo>
                  <a:pt x="3539" y="74"/>
                  <a:pt x="3542" y="77"/>
                  <a:pt x="3555" y="74"/>
                </a:cubicBezTo>
                <a:cubicBezTo>
                  <a:pt x="3556" y="83"/>
                  <a:pt x="3563" y="87"/>
                  <a:pt x="3560" y="99"/>
                </a:cubicBezTo>
                <a:cubicBezTo>
                  <a:pt x="3551" y="100"/>
                  <a:pt x="3541" y="99"/>
                  <a:pt x="3532" y="97"/>
                </a:cubicBezTo>
                <a:cubicBezTo>
                  <a:pt x="3530" y="105"/>
                  <a:pt x="3516" y="102"/>
                  <a:pt x="3516" y="115"/>
                </a:cubicBezTo>
                <a:cubicBezTo>
                  <a:pt x="3512" y="112"/>
                  <a:pt x="3510" y="102"/>
                  <a:pt x="3500" y="99"/>
                </a:cubicBezTo>
                <a:cubicBezTo>
                  <a:pt x="3495" y="98"/>
                  <a:pt x="3498" y="106"/>
                  <a:pt x="3493" y="106"/>
                </a:cubicBezTo>
                <a:cubicBezTo>
                  <a:pt x="3490" y="102"/>
                  <a:pt x="3491" y="94"/>
                  <a:pt x="3484" y="94"/>
                </a:cubicBezTo>
                <a:cubicBezTo>
                  <a:pt x="3480" y="98"/>
                  <a:pt x="3478" y="103"/>
                  <a:pt x="3477" y="108"/>
                </a:cubicBezTo>
                <a:cubicBezTo>
                  <a:pt x="3483" y="110"/>
                  <a:pt x="3490" y="110"/>
                  <a:pt x="3496" y="108"/>
                </a:cubicBezTo>
                <a:cubicBezTo>
                  <a:pt x="3499" y="119"/>
                  <a:pt x="3491" y="131"/>
                  <a:pt x="3493" y="135"/>
                </a:cubicBezTo>
                <a:cubicBezTo>
                  <a:pt x="3498" y="125"/>
                  <a:pt x="3505" y="122"/>
                  <a:pt x="3519" y="117"/>
                </a:cubicBezTo>
                <a:cubicBezTo>
                  <a:pt x="3521" y="131"/>
                  <a:pt x="3512" y="144"/>
                  <a:pt x="3521" y="152"/>
                </a:cubicBezTo>
                <a:cubicBezTo>
                  <a:pt x="3538" y="148"/>
                  <a:pt x="3538" y="161"/>
                  <a:pt x="3549" y="164"/>
                </a:cubicBezTo>
                <a:cubicBezTo>
                  <a:pt x="3553" y="160"/>
                  <a:pt x="3559" y="158"/>
                  <a:pt x="3564" y="159"/>
                </a:cubicBezTo>
                <a:cubicBezTo>
                  <a:pt x="3558" y="153"/>
                  <a:pt x="3567" y="154"/>
                  <a:pt x="3567" y="148"/>
                </a:cubicBezTo>
                <a:cubicBezTo>
                  <a:pt x="3549" y="149"/>
                  <a:pt x="3544" y="133"/>
                  <a:pt x="3532" y="135"/>
                </a:cubicBezTo>
                <a:cubicBezTo>
                  <a:pt x="3542" y="129"/>
                  <a:pt x="3532" y="118"/>
                  <a:pt x="3537" y="111"/>
                </a:cubicBezTo>
                <a:cubicBezTo>
                  <a:pt x="3554" y="110"/>
                  <a:pt x="3571" y="106"/>
                  <a:pt x="3588" y="100"/>
                </a:cubicBezTo>
                <a:cubicBezTo>
                  <a:pt x="3587" y="97"/>
                  <a:pt x="3582" y="98"/>
                  <a:pt x="3583" y="94"/>
                </a:cubicBezTo>
                <a:cubicBezTo>
                  <a:pt x="3585" y="93"/>
                  <a:pt x="3587" y="91"/>
                  <a:pt x="3588" y="89"/>
                </a:cubicBezTo>
                <a:cubicBezTo>
                  <a:pt x="3592" y="95"/>
                  <a:pt x="3599" y="96"/>
                  <a:pt x="3606" y="94"/>
                </a:cubicBezTo>
                <a:cubicBezTo>
                  <a:pt x="3605" y="83"/>
                  <a:pt x="3603" y="72"/>
                  <a:pt x="3599" y="62"/>
                </a:cubicBezTo>
                <a:cubicBezTo>
                  <a:pt x="3609" y="61"/>
                  <a:pt x="3607" y="71"/>
                  <a:pt x="3613" y="73"/>
                </a:cubicBezTo>
                <a:cubicBezTo>
                  <a:pt x="3617" y="61"/>
                  <a:pt x="3629" y="65"/>
                  <a:pt x="3638" y="62"/>
                </a:cubicBezTo>
                <a:lnTo>
                  <a:pt x="3629" y="62"/>
                </a:lnTo>
                <a:cubicBezTo>
                  <a:pt x="3638" y="54"/>
                  <a:pt x="3642" y="42"/>
                  <a:pt x="3661" y="44"/>
                </a:cubicBezTo>
                <a:cubicBezTo>
                  <a:pt x="3663" y="29"/>
                  <a:pt x="3664" y="25"/>
                  <a:pt x="3666" y="9"/>
                </a:cubicBezTo>
                <a:cubicBezTo>
                  <a:pt x="3677" y="10"/>
                  <a:pt x="3684" y="7"/>
                  <a:pt x="3687" y="0"/>
                </a:cubicBezTo>
                <a:close/>
              </a:path>
            </a:pathLst>
          </a:custGeom>
          <a:solidFill>
            <a:schemeClr val="accent1"/>
          </a:solidFill>
          <a:ln>
            <a:noFill/>
          </a:ln>
        </p:spPr>
      </p:pic>
      <p:pic>
        <p:nvPicPr>
          <p:cNvPr id="310" name="图片 309" descr="/data/temp/01c1758d-824e-11f0-a54b-da3c78d851eb.jpeg01c1758d-824e-11f0-a54b-da3c78d851eb"/>
          <p:cNvPicPr>
            <a:picLocks noChangeAspect="1"/>
          </p:cNvPicPr>
          <p:nvPr>
            <p:custDataLst>
              <p:tags r:id="rId20"/>
            </p:custDataLst>
          </p:nvPr>
        </p:nvPicPr>
        <p:blipFill>
          <a:blip r:embed="rId21"/>
          <a:srcRect l="12641" r="12641"/>
          <a:stretch>
            <a:fillRect/>
          </a:stretch>
        </p:blipFill>
        <p:spPr>
          <a:xfrm>
            <a:off x="9066107" y="858818"/>
            <a:ext cx="2578011" cy="2292558"/>
          </a:xfrm>
          <a:custGeom>
            <a:avLst/>
            <a:gdLst/>
            <a:ahLst/>
            <a:cxnLst>
              <a:cxn ang="3">
                <a:pos x="hc" y="t"/>
              </a:cxn>
              <a:cxn ang="cd2">
                <a:pos x="l" y="vc"/>
              </a:cxn>
              <a:cxn ang="cd4">
                <a:pos x="hc" y="b"/>
              </a:cxn>
              <a:cxn ang="0">
                <a:pos x="r" y="vc"/>
              </a:cxn>
            </a:cxnLst>
            <a:rect l="l" t="t" r="r" b="b"/>
            <a:pathLst>
              <a:path w="4258" h="3786">
                <a:moveTo>
                  <a:pt x="3687" y="0"/>
                </a:moveTo>
                <a:cubicBezTo>
                  <a:pt x="3687" y="3"/>
                  <a:pt x="3689" y="1"/>
                  <a:pt x="3691" y="0"/>
                </a:cubicBezTo>
                <a:cubicBezTo>
                  <a:pt x="3694" y="6"/>
                  <a:pt x="3697" y="20"/>
                  <a:pt x="3689" y="20"/>
                </a:cubicBezTo>
                <a:cubicBezTo>
                  <a:pt x="3680" y="21"/>
                  <a:pt x="3689" y="5"/>
                  <a:pt x="3677" y="9"/>
                </a:cubicBezTo>
                <a:cubicBezTo>
                  <a:pt x="3686" y="21"/>
                  <a:pt x="3674" y="41"/>
                  <a:pt x="3689" y="44"/>
                </a:cubicBezTo>
                <a:cubicBezTo>
                  <a:pt x="3697" y="45"/>
                  <a:pt x="3692" y="35"/>
                  <a:pt x="3702" y="38"/>
                </a:cubicBezTo>
                <a:lnTo>
                  <a:pt x="3702" y="58"/>
                </a:lnTo>
                <a:cubicBezTo>
                  <a:pt x="3688" y="61"/>
                  <a:pt x="3687" y="70"/>
                  <a:pt x="3684" y="80"/>
                </a:cubicBezTo>
                <a:cubicBezTo>
                  <a:pt x="3690" y="83"/>
                  <a:pt x="3693" y="70"/>
                  <a:pt x="3693" y="80"/>
                </a:cubicBezTo>
                <a:cubicBezTo>
                  <a:pt x="3677" y="103"/>
                  <a:pt x="3679" y="130"/>
                  <a:pt x="3673" y="154"/>
                </a:cubicBezTo>
                <a:cubicBezTo>
                  <a:pt x="3684" y="153"/>
                  <a:pt x="3683" y="166"/>
                  <a:pt x="3691" y="169"/>
                </a:cubicBezTo>
                <a:cubicBezTo>
                  <a:pt x="3709" y="176"/>
                  <a:pt x="3737" y="161"/>
                  <a:pt x="3749" y="181"/>
                </a:cubicBezTo>
                <a:lnTo>
                  <a:pt x="3749" y="174"/>
                </a:lnTo>
                <a:cubicBezTo>
                  <a:pt x="3762" y="182"/>
                  <a:pt x="3778" y="184"/>
                  <a:pt x="3792" y="178"/>
                </a:cubicBezTo>
                <a:cubicBezTo>
                  <a:pt x="3852" y="212"/>
                  <a:pt x="3962" y="199"/>
                  <a:pt x="4045" y="205"/>
                </a:cubicBezTo>
                <a:cubicBezTo>
                  <a:pt x="4048" y="207"/>
                  <a:pt x="4051" y="209"/>
                  <a:pt x="4055" y="210"/>
                </a:cubicBezTo>
                <a:cubicBezTo>
                  <a:pt x="4058" y="216"/>
                  <a:pt x="4060" y="222"/>
                  <a:pt x="4061" y="228"/>
                </a:cubicBezTo>
                <a:cubicBezTo>
                  <a:pt x="4078" y="226"/>
                  <a:pt x="4105" y="232"/>
                  <a:pt x="4110" y="247"/>
                </a:cubicBezTo>
                <a:cubicBezTo>
                  <a:pt x="4105" y="242"/>
                  <a:pt x="4097" y="241"/>
                  <a:pt x="4092" y="246"/>
                </a:cubicBezTo>
                <a:cubicBezTo>
                  <a:pt x="4092" y="250"/>
                  <a:pt x="4097" y="250"/>
                  <a:pt x="4100" y="253"/>
                </a:cubicBezTo>
                <a:cubicBezTo>
                  <a:pt x="4091" y="260"/>
                  <a:pt x="4094" y="262"/>
                  <a:pt x="4077" y="267"/>
                </a:cubicBezTo>
                <a:cubicBezTo>
                  <a:pt x="4079" y="272"/>
                  <a:pt x="4080" y="278"/>
                  <a:pt x="4090" y="277"/>
                </a:cubicBezTo>
                <a:cubicBezTo>
                  <a:pt x="4092" y="289"/>
                  <a:pt x="4082" y="286"/>
                  <a:pt x="4079" y="294"/>
                </a:cubicBezTo>
                <a:cubicBezTo>
                  <a:pt x="4077" y="301"/>
                  <a:pt x="4088" y="297"/>
                  <a:pt x="4085" y="305"/>
                </a:cubicBezTo>
                <a:cubicBezTo>
                  <a:pt x="4091" y="307"/>
                  <a:pt x="4097" y="306"/>
                  <a:pt x="4102" y="302"/>
                </a:cubicBezTo>
                <a:cubicBezTo>
                  <a:pt x="4106" y="308"/>
                  <a:pt x="4098" y="322"/>
                  <a:pt x="4104" y="331"/>
                </a:cubicBezTo>
                <a:cubicBezTo>
                  <a:pt x="4102" y="336"/>
                  <a:pt x="4090" y="327"/>
                  <a:pt x="4090" y="335"/>
                </a:cubicBezTo>
                <a:cubicBezTo>
                  <a:pt x="4089" y="342"/>
                  <a:pt x="4088" y="349"/>
                  <a:pt x="4098" y="349"/>
                </a:cubicBezTo>
                <a:cubicBezTo>
                  <a:pt x="4098" y="363"/>
                  <a:pt x="4092" y="371"/>
                  <a:pt x="4098" y="380"/>
                </a:cubicBezTo>
                <a:cubicBezTo>
                  <a:pt x="4091" y="378"/>
                  <a:pt x="4091" y="383"/>
                  <a:pt x="4086" y="381"/>
                </a:cubicBezTo>
                <a:cubicBezTo>
                  <a:pt x="4093" y="387"/>
                  <a:pt x="4087" y="386"/>
                  <a:pt x="4079" y="385"/>
                </a:cubicBezTo>
                <a:cubicBezTo>
                  <a:pt x="4076" y="393"/>
                  <a:pt x="4086" y="391"/>
                  <a:pt x="4090" y="395"/>
                </a:cubicBezTo>
                <a:cubicBezTo>
                  <a:pt x="4079" y="406"/>
                  <a:pt x="4086" y="424"/>
                  <a:pt x="4073" y="430"/>
                </a:cubicBezTo>
                <a:cubicBezTo>
                  <a:pt x="4074" y="453"/>
                  <a:pt x="4095" y="450"/>
                  <a:pt x="4107" y="463"/>
                </a:cubicBezTo>
                <a:cubicBezTo>
                  <a:pt x="4108" y="467"/>
                  <a:pt x="4103" y="467"/>
                  <a:pt x="4100" y="467"/>
                </a:cubicBezTo>
                <a:cubicBezTo>
                  <a:pt x="4101" y="471"/>
                  <a:pt x="4104" y="473"/>
                  <a:pt x="4108" y="473"/>
                </a:cubicBezTo>
                <a:cubicBezTo>
                  <a:pt x="4103" y="475"/>
                  <a:pt x="4099" y="477"/>
                  <a:pt x="4094" y="480"/>
                </a:cubicBezTo>
                <a:cubicBezTo>
                  <a:pt x="4102" y="486"/>
                  <a:pt x="4108" y="488"/>
                  <a:pt x="4111" y="502"/>
                </a:cubicBezTo>
                <a:cubicBezTo>
                  <a:pt x="4102" y="506"/>
                  <a:pt x="4103" y="503"/>
                  <a:pt x="4092" y="502"/>
                </a:cubicBezTo>
                <a:cubicBezTo>
                  <a:pt x="4087" y="502"/>
                  <a:pt x="4091" y="512"/>
                  <a:pt x="4082" y="508"/>
                </a:cubicBezTo>
                <a:cubicBezTo>
                  <a:pt x="4084" y="515"/>
                  <a:pt x="4090" y="518"/>
                  <a:pt x="4090" y="526"/>
                </a:cubicBezTo>
                <a:cubicBezTo>
                  <a:pt x="4103" y="522"/>
                  <a:pt x="4105" y="540"/>
                  <a:pt x="4116" y="544"/>
                </a:cubicBezTo>
                <a:cubicBezTo>
                  <a:pt x="4109" y="545"/>
                  <a:pt x="4097" y="550"/>
                  <a:pt x="4093" y="547"/>
                </a:cubicBezTo>
                <a:lnTo>
                  <a:pt x="4093" y="556"/>
                </a:lnTo>
                <a:cubicBezTo>
                  <a:pt x="4093" y="555"/>
                  <a:pt x="4119" y="561"/>
                  <a:pt x="4119" y="553"/>
                </a:cubicBezTo>
                <a:cubicBezTo>
                  <a:pt x="4124" y="555"/>
                  <a:pt x="4124" y="567"/>
                  <a:pt x="4122" y="569"/>
                </a:cubicBezTo>
                <a:cubicBezTo>
                  <a:pt x="4114" y="570"/>
                  <a:pt x="4119" y="561"/>
                  <a:pt x="4113" y="566"/>
                </a:cubicBezTo>
                <a:cubicBezTo>
                  <a:pt x="4111" y="577"/>
                  <a:pt x="4121" y="577"/>
                  <a:pt x="4125" y="583"/>
                </a:cubicBezTo>
                <a:cubicBezTo>
                  <a:pt x="4123" y="586"/>
                  <a:pt x="4121" y="589"/>
                  <a:pt x="4116" y="589"/>
                </a:cubicBezTo>
                <a:cubicBezTo>
                  <a:pt x="4107" y="591"/>
                  <a:pt x="4116" y="579"/>
                  <a:pt x="4107" y="581"/>
                </a:cubicBezTo>
                <a:cubicBezTo>
                  <a:pt x="4098" y="584"/>
                  <a:pt x="4118" y="599"/>
                  <a:pt x="4103" y="599"/>
                </a:cubicBezTo>
                <a:cubicBezTo>
                  <a:pt x="4111" y="607"/>
                  <a:pt x="4134" y="608"/>
                  <a:pt x="4138" y="597"/>
                </a:cubicBezTo>
                <a:cubicBezTo>
                  <a:pt x="4141" y="601"/>
                  <a:pt x="4129" y="609"/>
                  <a:pt x="4141" y="613"/>
                </a:cubicBezTo>
                <a:cubicBezTo>
                  <a:pt x="4141" y="626"/>
                  <a:pt x="4127" y="623"/>
                  <a:pt x="4126" y="634"/>
                </a:cubicBezTo>
                <a:cubicBezTo>
                  <a:pt x="4127" y="638"/>
                  <a:pt x="4131" y="640"/>
                  <a:pt x="4137" y="640"/>
                </a:cubicBezTo>
                <a:cubicBezTo>
                  <a:pt x="4136" y="637"/>
                  <a:pt x="4133" y="637"/>
                  <a:pt x="4130" y="637"/>
                </a:cubicBezTo>
                <a:cubicBezTo>
                  <a:pt x="4134" y="630"/>
                  <a:pt x="4152" y="637"/>
                  <a:pt x="4158" y="637"/>
                </a:cubicBezTo>
                <a:cubicBezTo>
                  <a:pt x="4158" y="643"/>
                  <a:pt x="4145" y="634"/>
                  <a:pt x="4148" y="643"/>
                </a:cubicBezTo>
                <a:cubicBezTo>
                  <a:pt x="4148" y="648"/>
                  <a:pt x="4157" y="642"/>
                  <a:pt x="4157" y="646"/>
                </a:cubicBezTo>
                <a:cubicBezTo>
                  <a:pt x="4157" y="649"/>
                  <a:pt x="4157" y="653"/>
                  <a:pt x="4157" y="657"/>
                </a:cubicBezTo>
                <a:cubicBezTo>
                  <a:pt x="4150" y="656"/>
                  <a:pt x="4149" y="660"/>
                  <a:pt x="4145" y="663"/>
                </a:cubicBezTo>
                <a:cubicBezTo>
                  <a:pt x="4136" y="664"/>
                  <a:pt x="4141" y="656"/>
                  <a:pt x="4136" y="655"/>
                </a:cubicBezTo>
                <a:cubicBezTo>
                  <a:pt x="4126" y="666"/>
                  <a:pt x="4133" y="692"/>
                  <a:pt x="4130" y="704"/>
                </a:cubicBezTo>
                <a:cubicBezTo>
                  <a:pt x="4140" y="708"/>
                  <a:pt x="4137" y="697"/>
                  <a:pt x="4144" y="698"/>
                </a:cubicBezTo>
                <a:cubicBezTo>
                  <a:pt x="4141" y="706"/>
                  <a:pt x="4154" y="699"/>
                  <a:pt x="4155" y="706"/>
                </a:cubicBezTo>
                <a:cubicBezTo>
                  <a:pt x="4156" y="713"/>
                  <a:pt x="4147" y="708"/>
                  <a:pt x="4150" y="717"/>
                </a:cubicBezTo>
                <a:cubicBezTo>
                  <a:pt x="4140" y="713"/>
                  <a:pt x="4130" y="716"/>
                  <a:pt x="4124" y="724"/>
                </a:cubicBezTo>
                <a:cubicBezTo>
                  <a:pt x="4124" y="729"/>
                  <a:pt x="4136" y="722"/>
                  <a:pt x="4142" y="727"/>
                </a:cubicBezTo>
                <a:cubicBezTo>
                  <a:pt x="4148" y="733"/>
                  <a:pt x="4138" y="726"/>
                  <a:pt x="4133" y="727"/>
                </a:cubicBezTo>
                <a:lnTo>
                  <a:pt x="4131" y="743"/>
                </a:lnTo>
                <a:cubicBezTo>
                  <a:pt x="4135" y="748"/>
                  <a:pt x="4145" y="750"/>
                  <a:pt x="4145" y="739"/>
                </a:cubicBezTo>
                <a:cubicBezTo>
                  <a:pt x="4161" y="736"/>
                  <a:pt x="4158" y="748"/>
                  <a:pt x="4170" y="748"/>
                </a:cubicBezTo>
                <a:cubicBezTo>
                  <a:pt x="4157" y="755"/>
                  <a:pt x="4152" y="771"/>
                  <a:pt x="4138" y="777"/>
                </a:cubicBezTo>
                <a:cubicBezTo>
                  <a:pt x="4137" y="770"/>
                  <a:pt x="4141" y="769"/>
                  <a:pt x="4141" y="764"/>
                </a:cubicBezTo>
                <a:cubicBezTo>
                  <a:pt x="4138" y="766"/>
                  <a:pt x="4136" y="770"/>
                  <a:pt x="4131" y="770"/>
                </a:cubicBezTo>
                <a:cubicBezTo>
                  <a:pt x="4134" y="780"/>
                  <a:pt x="4130" y="782"/>
                  <a:pt x="4134" y="790"/>
                </a:cubicBezTo>
                <a:cubicBezTo>
                  <a:pt x="4135" y="779"/>
                  <a:pt x="4148" y="782"/>
                  <a:pt x="4158" y="781"/>
                </a:cubicBezTo>
                <a:cubicBezTo>
                  <a:pt x="4143" y="782"/>
                  <a:pt x="4142" y="798"/>
                  <a:pt x="4126" y="798"/>
                </a:cubicBezTo>
                <a:cubicBezTo>
                  <a:pt x="4125" y="806"/>
                  <a:pt x="4143" y="800"/>
                  <a:pt x="4142" y="806"/>
                </a:cubicBezTo>
                <a:cubicBezTo>
                  <a:pt x="4140" y="813"/>
                  <a:pt x="4131" y="810"/>
                  <a:pt x="4134" y="821"/>
                </a:cubicBezTo>
                <a:cubicBezTo>
                  <a:pt x="4142" y="822"/>
                  <a:pt x="4147" y="821"/>
                  <a:pt x="4150" y="816"/>
                </a:cubicBezTo>
                <a:cubicBezTo>
                  <a:pt x="4159" y="819"/>
                  <a:pt x="4155" y="828"/>
                  <a:pt x="4153" y="836"/>
                </a:cubicBezTo>
                <a:cubicBezTo>
                  <a:pt x="4146" y="835"/>
                  <a:pt x="4139" y="836"/>
                  <a:pt x="4132" y="839"/>
                </a:cubicBezTo>
                <a:cubicBezTo>
                  <a:pt x="4127" y="849"/>
                  <a:pt x="4137" y="853"/>
                  <a:pt x="4132" y="857"/>
                </a:cubicBezTo>
                <a:cubicBezTo>
                  <a:pt x="4143" y="862"/>
                  <a:pt x="4154" y="867"/>
                  <a:pt x="4154" y="876"/>
                </a:cubicBezTo>
                <a:cubicBezTo>
                  <a:pt x="4151" y="880"/>
                  <a:pt x="4147" y="881"/>
                  <a:pt x="4144" y="878"/>
                </a:cubicBezTo>
                <a:cubicBezTo>
                  <a:pt x="4144" y="886"/>
                  <a:pt x="4153" y="885"/>
                  <a:pt x="4157" y="888"/>
                </a:cubicBezTo>
                <a:cubicBezTo>
                  <a:pt x="4153" y="896"/>
                  <a:pt x="4145" y="897"/>
                  <a:pt x="4156" y="904"/>
                </a:cubicBezTo>
                <a:cubicBezTo>
                  <a:pt x="4153" y="910"/>
                  <a:pt x="4153" y="920"/>
                  <a:pt x="4143" y="920"/>
                </a:cubicBezTo>
                <a:cubicBezTo>
                  <a:pt x="4142" y="924"/>
                  <a:pt x="4145" y="925"/>
                  <a:pt x="4147" y="925"/>
                </a:cubicBezTo>
                <a:cubicBezTo>
                  <a:pt x="4146" y="931"/>
                  <a:pt x="4137" y="928"/>
                  <a:pt x="4135" y="933"/>
                </a:cubicBezTo>
                <a:cubicBezTo>
                  <a:pt x="4174" y="949"/>
                  <a:pt x="4128" y="988"/>
                  <a:pt x="4144" y="1019"/>
                </a:cubicBezTo>
                <a:cubicBezTo>
                  <a:pt x="4140" y="1021"/>
                  <a:pt x="4136" y="1021"/>
                  <a:pt x="4132" y="1020"/>
                </a:cubicBezTo>
                <a:cubicBezTo>
                  <a:pt x="4132" y="1024"/>
                  <a:pt x="4131" y="1029"/>
                  <a:pt x="4134" y="1029"/>
                </a:cubicBezTo>
                <a:cubicBezTo>
                  <a:pt x="4131" y="1037"/>
                  <a:pt x="4127" y="1029"/>
                  <a:pt x="4122" y="1029"/>
                </a:cubicBezTo>
                <a:cubicBezTo>
                  <a:pt x="4121" y="1049"/>
                  <a:pt x="4115" y="1073"/>
                  <a:pt x="4130" y="1079"/>
                </a:cubicBezTo>
                <a:cubicBezTo>
                  <a:pt x="4137" y="1080"/>
                  <a:pt x="4137" y="1073"/>
                  <a:pt x="4146" y="1076"/>
                </a:cubicBezTo>
                <a:cubicBezTo>
                  <a:pt x="4152" y="1091"/>
                  <a:pt x="4125" y="1097"/>
                  <a:pt x="4118" y="1085"/>
                </a:cubicBezTo>
                <a:cubicBezTo>
                  <a:pt x="4107" y="1096"/>
                  <a:pt x="4129" y="1098"/>
                  <a:pt x="4127" y="1108"/>
                </a:cubicBezTo>
                <a:cubicBezTo>
                  <a:pt x="4122" y="1107"/>
                  <a:pt x="4118" y="1108"/>
                  <a:pt x="4118" y="1112"/>
                </a:cubicBezTo>
                <a:cubicBezTo>
                  <a:pt x="4116" y="1121"/>
                  <a:pt x="4126" y="1122"/>
                  <a:pt x="4126" y="1128"/>
                </a:cubicBezTo>
                <a:cubicBezTo>
                  <a:pt x="4126" y="1134"/>
                  <a:pt x="4116" y="1131"/>
                  <a:pt x="4116" y="1136"/>
                </a:cubicBezTo>
                <a:cubicBezTo>
                  <a:pt x="4116" y="1141"/>
                  <a:pt x="4125" y="1138"/>
                  <a:pt x="4129" y="1140"/>
                </a:cubicBezTo>
                <a:cubicBezTo>
                  <a:pt x="4125" y="1147"/>
                  <a:pt x="4120" y="1153"/>
                  <a:pt x="4116" y="1161"/>
                </a:cubicBezTo>
                <a:lnTo>
                  <a:pt x="4107" y="1161"/>
                </a:lnTo>
                <a:cubicBezTo>
                  <a:pt x="4103" y="1163"/>
                  <a:pt x="4103" y="1169"/>
                  <a:pt x="4099" y="1172"/>
                </a:cubicBezTo>
                <a:cubicBezTo>
                  <a:pt x="4104" y="1181"/>
                  <a:pt x="4119" y="1183"/>
                  <a:pt x="4135" y="1183"/>
                </a:cubicBezTo>
                <a:cubicBezTo>
                  <a:pt x="4134" y="1191"/>
                  <a:pt x="4135" y="1198"/>
                  <a:pt x="4127" y="1198"/>
                </a:cubicBezTo>
                <a:cubicBezTo>
                  <a:pt x="4139" y="1209"/>
                  <a:pt x="4122" y="1223"/>
                  <a:pt x="4134" y="1228"/>
                </a:cubicBezTo>
                <a:cubicBezTo>
                  <a:pt x="4132" y="1235"/>
                  <a:pt x="4128" y="1238"/>
                  <a:pt x="4125" y="1243"/>
                </a:cubicBezTo>
                <a:cubicBezTo>
                  <a:pt x="4114" y="1244"/>
                  <a:pt x="4113" y="1236"/>
                  <a:pt x="4108" y="1233"/>
                </a:cubicBezTo>
                <a:cubicBezTo>
                  <a:pt x="4107" y="1241"/>
                  <a:pt x="4116" y="1244"/>
                  <a:pt x="4107" y="1248"/>
                </a:cubicBezTo>
                <a:cubicBezTo>
                  <a:pt x="4114" y="1256"/>
                  <a:pt x="4115" y="1269"/>
                  <a:pt x="4120" y="1278"/>
                </a:cubicBezTo>
                <a:cubicBezTo>
                  <a:pt x="4120" y="1280"/>
                  <a:pt x="4120" y="1282"/>
                  <a:pt x="4118" y="1283"/>
                </a:cubicBezTo>
                <a:cubicBezTo>
                  <a:pt x="4116" y="1285"/>
                  <a:pt x="4112" y="1284"/>
                  <a:pt x="4111" y="1282"/>
                </a:cubicBezTo>
                <a:cubicBezTo>
                  <a:pt x="4111" y="1293"/>
                  <a:pt x="4130" y="1284"/>
                  <a:pt x="4134" y="1295"/>
                </a:cubicBezTo>
                <a:cubicBezTo>
                  <a:pt x="4136" y="1302"/>
                  <a:pt x="4130" y="1304"/>
                  <a:pt x="4134" y="1311"/>
                </a:cubicBezTo>
                <a:cubicBezTo>
                  <a:pt x="4138" y="1304"/>
                  <a:pt x="4142" y="1280"/>
                  <a:pt x="4149" y="1292"/>
                </a:cubicBezTo>
                <a:cubicBezTo>
                  <a:pt x="4151" y="1284"/>
                  <a:pt x="4143" y="1285"/>
                  <a:pt x="4141" y="1280"/>
                </a:cubicBezTo>
                <a:cubicBezTo>
                  <a:pt x="4139" y="1264"/>
                  <a:pt x="4159" y="1263"/>
                  <a:pt x="4170" y="1269"/>
                </a:cubicBezTo>
                <a:cubicBezTo>
                  <a:pt x="4165" y="1293"/>
                  <a:pt x="4167" y="1304"/>
                  <a:pt x="4182" y="1314"/>
                </a:cubicBezTo>
                <a:cubicBezTo>
                  <a:pt x="4179" y="1322"/>
                  <a:pt x="4173" y="1326"/>
                  <a:pt x="4169" y="1332"/>
                </a:cubicBezTo>
                <a:cubicBezTo>
                  <a:pt x="4179" y="1357"/>
                  <a:pt x="4150" y="1367"/>
                  <a:pt x="4137" y="1360"/>
                </a:cubicBezTo>
                <a:cubicBezTo>
                  <a:pt x="4139" y="1366"/>
                  <a:pt x="4154" y="1373"/>
                  <a:pt x="4159" y="1373"/>
                </a:cubicBezTo>
                <a:cubicBezTo>
                  <a:pt x="4187" y="1375"/>
                  <a:pt x="4185" y="1345"/>
                  <a:pt x="4208" y="1337"/>
                </a:cubicBezTo>
                <a:cubicBezTo>
                  <a:pt x="4214" y="1341"/>
                  <a:pt x="4221" y="1345"/>
                  <a:pt x="4228" y="1347"/>
                </a:cubicBezTo>
                <a:cubicBezTo>
                  <a:pt x="4224" y="1358"/>
                  <a:pt x="4220" y="1367"/>
                  <a:pt x="4206" y="1365"/>
                </a:cubicBezTo>
                <a:cubicBezTo>
                  <a:pt x="4206" y="1369"/>
                  <a:pt x="4206" y="1371"/>
                  <a:pt x="4206" y="1377"/>
                </a:cubicBezTo>
                <a:cubicBezTo>
                  <a:pt x="4205" y="1382"/>
                  <a:pt x="4214" y="1381"/>
                  <a:pt x="4217" y="1384"/>
                </a:cubicBezTo>
                <a:cubicBezTo>
                  <a:pt x="4217" y="1392"/>
                  <a:pt x="4208" y="1389"/>
                  <a:pt x="4204" y="1392"/>
                </a:cubicBezTo>
                <a:cubicBezTo>
                  <a:pt x="4207" y="1397"/>
                  <a:pt x="4218" y="1395"/>
                  <a:pt x="4223" y="1397"/>
                </a:cubicBezTo>
                <a:lnTo>
                  <a:pt x="4224" y="1397"/>
                </a:lnTo>
                <a:cubicBezTo>
                  <a:pt x="4223" y="1401"/>
                  <a:pt x="4226" y="1402"/>
                  <a:pt x="4226" y="1406"/>
                </a:cubicBezTo>
                <a:cubicBezTo>
                  <a:pt x="4224" y="1407"/>
                  <a:pt x="4223" y="1407"/>
                  <a:pt x="4221" y="1408"/>
                </a:cubicBezTo>
                <a:lnTo>
                  <a:pt x="4221" y="1404"/>
                </a:lnTo>
                <a:cubicBezTo>
                  <a:pt x="4218" y="1405"/>
                  <a:pt x="4216" y="1407"/>
                  <a:pt x="4214" y="1409"/>
                </a:cubicBezTo>
                <a:cubicBezTo>
                  <a:pt x="4212" y="1410"/>
                  <a:pt x="4211" y="1411"/>
                  <a:pt x="4210" y="1412"/>
                </a:cubicBezTo>
                <a:cubicBezTo>
                  <a:pt x="4210" y="1413"/>
                  <a:pt x="4210" y="1415"/>
                  <a:pt x="4210" y="1416"/>
                </a:cubicBezTo>
                <a:cubicBezTo>
                  <a:pt x="4208" y="1421"/>
                  <a:pt x="4206" y="1426"/>
                  <a:pt x="4203" y="1431"/>
                </a:cubicBezTo>
                <a:cubicBezTo>
                  <a:pt x="4192" y="1430"/>
                  <a:pt x="4187" y="1424"/>
                  <a:pt x="4189" y="1412"/>
                </a:cubicBezTo>
                <a:cubicBezTo>
                  <a:pt x="4185" y="1412"/>
                  <a:pt x="4181" y="1414"/>
                  <a:pt x="4179" y="1417"/>
                </a:cubicBezTo>
                <a:cubicBezTo>
                  <a:pt x="4183" y="1403"/>
                  <a:pt x="4186" y="1389"/>
                  <a:pt x="4187" y="1375"/>
                </a:cubicBezTo>
                <a:cubicBezTo>
                  <a:pt x="4181" y="1372"/>
                  <a:pt x="4173" y="1372"/>
                  <a:pt x="4167" y="1375"/>
                </a:cubicBezTo>
                <a:cubicBezTo>
                  <a:pt x="4163" y="1398"/>
                  <a:pt x="4146" y="1427"/>
                  <a:pt x="4163" y="1448"/>
                </a:cubicBezTo>
                <a:cubicBezTo>
                  <a:pt x="4162" y="1444"/>
                  <a:pt x="4165" y="1442"/>
                  <a:pt x="4170" y="1442"/>
                </a:cubicBezTo>
                <a:cubicBezTo>
                  <a:pt x="4180" y="1458"/>
                  <a:pt x="4170" y="1475"/>
                  <a:pt x="4170" y="1491"/>
                </a:cubicBezTo>
                <a:lnTo>
                  <a:pt x="4174" y="1491"/>
                </a:lnTo>
                <a:cubicBezTo>
                  <a:pt x="4176" y="1492"/>
                  <a:pt x="4178" y="1492"/>
                  <a:pt x="4180" y="1491"/>
                </a:cubicBezTo>
                <a:cubicBezTo>
                  <a:pt x="4186" y="1488"/>
                  <a:pt x="4188" y="1483"/>
                  <a:pt x="4196" y="1482"/>
                </a:cubicBezTo>
                <a:cubicBezTo>
                  <a:pt x="4198" y="1488"/>
                  <a:pt x="4201" y="1496"/>
                  <a:pt x="4210" y="1496"/>
                </a:cubicBezTo>
                <a:cubicBezTo>
                  <a:pt x="4204" y="1512"/>
                  <a:pt x="4202" y="1525"/>
                  <a:pt x="4187" y="1527"/>
                </a:cubicBezTo>
                <a:cubicBezTo>
                  <a:pt x="4193" y="1542"/>
                  <a:pt x="4213" y="1576"/>
                  <a:pt x="4185" y="1583"/>
                </a:cubicBezTo>
                <a:cubicBezTo>
                  <a:pt x="4180" y="1573"/>
                  <a:pt x="4183" y="1557"/>
                  <a:pt x="4168" y="1555"/>
                </a:cubicBezTo>
                <a:cubicBezTo>
                  <a:pt x="4169" y="1547"/>
                  <a:pt x="4172" y="1540"/>
                  <a:pt x="4179" y="1540"/>
                </a:cubicBezTo>
                <a:cubicBezTo>
                  <a:pt x="4174" y="1532"/>
                  <a:pt x="4163" y="1539"/>
                  <a:pt x="4156" y="1532"/>
                </a:cubicBezTo>
                <a:cubicBezTo>
                  <a:pt x="4157" y="1521"/>
                  <a:pt x="4161" y="1511"/>
                  <a:pt x="4167" y="1502"/>
                </a:cubicBezTo>
                <a:cubicBezTo>
                  <a:pt x="4154" y="1505"/>
                  <a:pt x="4141" y="1506"/>
                  <a:pt x="4128" y="1505"/>
                </a:cubicBezTo>
                <a:cubicBezTo>
                  <a:pt x="4131" y="1508"/>
                  <a:pt x="4134" y="1512"/>
                  <a:pt x="4135" y="1517"/>
                </a:cubicBezTo>
                <a:lnTo>
                  <a:pt x="4131" y="1517"/>
                </a:lnTo>
                <a:lnTo>
                  <a:pt x="4131" y="1524"/>
                </a:lnTo>
                <a:lnTo>
                  <a:pt x="4136" y="1524"/>
                </a:lnTo>
                <a:lnTo>
                  <a:pt x="4136" y="1519"/>
                </a:lnTo>
                <a:cubicBezTo>
                  <a:pt x="4137" y="1520"/>
                  <a:pt x="4137" y="1521"/>
                  <a:pt x="4138" y="1521"/>
                </a:cubicBezTo>
                <a:cubicBezTo>
                  <a:pt x="4136" y="1530"/>
                  <a:pt x="4129" y="1533"/>
                  <a:pt x="4129" y="1543"/>
                </a:cubicBezTo>
                <a:cubicBezTo>
                  <a:pt x="4125" y="1544"/>
                  <a:pt x="4121" y="1542"/>
                  <a:pt x="4118" y="1540"/>
                </a:cubicBezTo>
                <a:cubicBezTo>
                  <a:pt x="4114" y="1548"/>
                  <a:pt x="4118" y="1554"/>
                  <a:pt x="4107" y="1557"/>
                </a:cubicBezTo>
                <a:cubicBezTo>
                  <a:pt x="4120" y="1569"/>
                  <a:pt x="4142" y="1550"/>
                  <a:pt x="4158" y="1550"/>
                </a:cubicBezTo>
                <a:cubicBezTo>
                  <a:pt x="4166" y="1574"/>
                  <a:pt x="4151" y="1594"/>
                  <a:pt x="4172" y="1603"/>
                </a:cubicBezTo>
                <a:cubicBezTo>
                  <a:pt x="4167" y="1607"/>
                  <a:pt x="4161" y="1610"/>
                  <a:pt x="4157" y="1617"/>
                </a:cubicBezTo>
                <a:cubicBezTo>
                  <a:pt x="4162" y="1626"/>
                  <a:pt x="4162" y="1629"/>
                  <a:pt x="4162" y="1642"/>
                </a:cubicBezTo>
                <a:cubicBezTo>
                  <a:pt x="4174" y="1641"/>
                  <a:pt x="4171" y="1630"/>
                  <a:pt x="4169" y="1622"/>
                </a:cubicBezTo>
                <a:cubicBezTo>
                  <a:pt x="4180" y="1591"/>
                  <a:pt x="4208" y="1621"/>
                  <a:pt x="4201" y="1647"/>
                </a:cubicBezTo>
                <a:cubicBezTo>
                  <a:pt x="4209" y="1628"/>
                  <a:pt x="4217" y="1596"/>
                  <a:pt x="4237" y="1600"/>
                </a:cubicBezTo>
                <a:cubicBezTo>
                  <a:pt x="4232" y="1625"/>
                  <a:pt x="4213" y="1653"/>
                  <a:pt x="4232" y="1668"/>
                </a:cubicBezTo>
                <a:cubicBezTo>
                  <a:pt x="4232" y="1669"/>
                  <a:pt x="4232" y="1669"/>
                  <a:pt x="4232" y="1670"/>
                </a:cubicBezTo>
                <a:cubicBezTo>
                  <a:pt x="4231" y="1677"/>
                  <a:pt x="4222" y="1677"/>
                  <a:pt x="4223" y="1686"/>
                </a:cubicBezTo>
                <a:cubicBezTo>
                  <a:pt x="4238" y="1715"/>
                  <a:pt x="4230" y="1750"/>
                  <a:pt x="4204" y="1770"/>
                </a:cubicBezTo>
                <a:cubicBezTo>
                  <a:pt x="4203" y="1782"/>
                  <a:pt x="4218" y="1774"/>
                  <a:pt x="4218" y="1782"/>
                </a:cubicBezTo>
                <a:cubicBezTo>
                  <a:pt x="4220" y="1808"/>
                  <a:pt x="4261" y="1875"/>
                  <a:pt x="4223" y="1895"/>
                </a:cubicBezTo>
                <a:cubicBezTo>
                  <a:pt x="4220" y="1913"/>
                  <a:pt x="4213" y="1931"/>
                  <a:pt x="4204" y="1947"/>
                </a:cubicBezTo>
                <a:cubicBezTo>
                  <a:pt x="4195" y="1942"/>
                  <a:pt x="4191" y="1931"/>
                  <a:pt x="4194" y="1920"/>
                </a:cubicBezTo>
                <a:cubicBezTo>
                  <a:pt x="4172" y="1913"/>
                  <a:pt x="4165" y="1889"/>
                  <a:pt x="4160" y="1862"/>
                </a:cubicBezTo>
                <a:cubicBezTo>
                  <a:pt x="4112" y="1825"/>
                  <a:pt x="4142" y="1752"/>
                  <a:pt x="4135" y="1695"/>
                </a:cubicBezTo>
                <a:lnTo>
                  <a:pt x="4151" y="1694"/>
                </a:lnTo>
                <a:cubicBezTo>
                  <a:pt x="4144" y="1676"/>
                  <a:pt x="4132" y="1662"/>
                  <a:pt x="4116" y="1651"/>
                </a:cubicBezTo>
                <a:cubicBezTo>
                  <a:pt x="4109" y="1726"/>
                  <a:pt x="4107" y="1801"/>
                  <a:pt x="4109" y="1877"/>
                </a:cubicBezTo>
                <a:cubicBezTo>
                  <a:pt x="4117" y="2053"/>
                  <a:pt x="4127" y="2269"/>
                  <a:pt x="4153" y="2443"/>
                </a:cubicBezTo>
                <a:cubicBezTo>
                  <a:pt x="4147" y="2445"/>
                  <a:pt x="4140" y="2445"/>
                  <a:pt x="4134" y="2443"/>
                </a:cubicBezTo>
                <a:cubicBezTo>
                  <a:pt x="4135" y="2449"/>
                  <a:pt x="4136" y="2454"/>
                  <a:pt x="4133" y="2457"/>
                </a:cubicBezTo>
                <a:cubicBezTo>
                  <a:pt x="4125" y="2457"/>
                  <a:pt x="4117" y="2462"/>
                  <a:pt x="4114" y="2470"/>
                </a:cubicBezTo>
                <a:cubicBezTo>
                  <a:pt x="4119" y="2475"/>
                  <a:pt x="4120" y="2487"/>
                  <a:pt x="4129" y="2487"/>
                </a:cubicBezTo>
                <a:cubicBezTo>
                  <a:pt x="4123" y="2493"/>
                  <a:pt x="4122" y="2502"/>
                  <a:pt x="4127" y="2510"/>
                </a:cubicBezTo>
                <a:cubicBezTo>
                  <a:pt x="4123" y="2514"/>
                  <a:pt x="4117" y="2517"/>
                  <a:pt x="4111" y="2516"/>
                </a:cubicBezTo>
                <a:cubicBezTo>
                  <a:pt x="4109" y="2508"/>
                  <a:pt x="4105" y="2501"/>
                  <a:pt x="4096" y="2501"/>
                </a:cubicBezTo>
                <a:cubicBezTo>
                  <a:pt x="4093" y="2514"/>
                  <a:pt x="4095" y="2528"/>
                  <a:pt x="4102" y="2539"/>
                </a:cubicBezTo>
                <a:cubicBezTo>
                  <a:pt x="4093" y="2557"/>
                  <a:pt x="4087" y="2577"/>
                  <a:pt x="4078" y="2595"/>
                </a:cubicBezTo>
                <a:cubicBezTo>
                  <a:pt x="4066" y="2589"/>
                  <a:pt x="4062" y="2600"/>
                  <a:pt x="4054" y="2604"/>
                </a:cubicBezTo>
                <a:cubicBezTo>
                  <a:pt x="4053" y="2621"/>
                  <a:pt x="4050" y="2626"/>
                  <a:pt x="4050" y="2644"/>
                </a:cubicBezTo>
                <a:cubicBezTo>
                  <a:pt x="4058" y="2646"/>
                  <a:pt x="4065" y="2640"/>
                  <a:pt x="4067" y="2652"/>
                </a:cubicBezTo>
                <a:cubicBezTo>
                  <a:pt x="4069" y="2657"/>
                  <a:pt x="4056" y="2651"/>
                  <a:pt x="4058" y="2657"/>
                </a:cubicBezTo>
                <a:cubicBezTo>
                  <a:pt x="4075" y="2656"/>
                  <a:pt x="4085" y="2654"/>
                  <a:pt x="4092" y="2668"/>
                </a:cubicBezTo>
                <a:cubicBezTo>
                  <a:pt x="4086" y="2673"/>
                  <a:pt x="4084" y="2680"/>
                  <a:pt x="4085" y="2688"/>
                </a:cubicBezTo>
                <a:cubicBezTo>
                  <a:pt x="4091" y="2693"/>
                  <a:pt x="4104" y="2690"/>
                  <a:pt x="4106" y="2700"/>
                </a:cubicBezTo>
                <a:cubicBezTo>
                  <a:pt x="4084" y="2709"/>
                  <a:pt x="4074" y="2689"/>
                  <a:pt x="4057" y="2689"/>
                </a:cubicBezTo>
                <a:cubicBezTo>
                  <a:pt x="4053" y="2694"/>
                  <a:pt x="4057" y="2706"/>
                  <a:pt x="4057" y="2715"/>
                </a:cubicBezTo>
                <a:cubicBezTo>
                  <a:pt x="4047" y="2721"/>
                  <a:pt x="4032" y="2723"/>
                  <a:pt x="4026" y="2732"/>
                </a:cubicBezTo>
                <a:cubicBezTo>
                  <a:pt x="4051" y="2733"/>
                  <a:pt x="4058" y="2748"/>
                  <a:pt x="4080" y="2742"/>
                </a:cubicBezTo>
                <a:cubicBezTo>
                  <a:pt x="4075" y="2748"/>
                  <a:pt x="4088" y="2753"/>
                  <a:pt x="4089" y="2759"/>
                </a:cubicBezTo>
                <a:cubicBezTo>
                  <a:pt x="4112" y="2761"/>
                  <a:pt x="4135" y="2765"/>
                  <a:pt x="4136" y="2737"/>
                </a:cubicBezTo>
                <a:cubicBezTo>
                  <a:pt x="4147" y="2741"/>
                  <a:pt x="4147" y="2756"/>
                  <a:pt x="4156" y="2761"/>
                </a:cubicBezTo>
                <a:cubicBezTo>
                  <a:pt x="4170" y="2764"/>
                  <a:pt x="4184" y="2755"/>
                  <a:pt x="4191" y="2764"/>
                </a:cubicBezTo>
                <a:cubicBezTo>
                  <a:pt x="4192" y="2781"/>
                  <a:pt x="4192" y="2790"/>
                  <a:pt x="4193" y="2805"/>
                </a:cubicBezTo>
                <a:cubicBezTo>
                  <a:pt x="4186" y="2807"/>
                  <a:pt x="4183" y="2804"/>
                  <a:pt x="4179" y="2803"/>
                </a:cubicBezTo>
                <a:cubicBezTo>
                  <a:pt x="4175" y="2802"/>
                  <a:pt x="4178" y="2793"/>
                  <a:pt x="4173" y="2793"/>
                </a:cubicBezTo>
                <a:cubicBezTo>
                  <a:pt x="4170" y="2794"/>
                  <a:pt x="4167" y="2793"/>
                  <a:pt x="4164" y="2791"/>
                </a:cubicBezTo>
                <a:cubicBezTo>
                  <a:pt x="4169" y="2803"/>
                  <a:pt x="4155" y="2799"/>
                  <a:pt x="4156" y="2808"/>
                </a:cubicBezTo>
                <a:cubicBezTo>
                  <a:pt x="4169" y="2802"/>
                  <a:pt x="4164" y="2815"/>
                  <a:pt x="4169" y="2818"/>
                </a:cubicBezTo>
                <a:cubicBezTo>
                  <a:pt x="4184" y="2814"/>
                  <a:pt x="4200" y="2820"/>
                  <a:pt x="4209" y="2832"/>
                </a:cubicBezTo>
                <a:cubicBezTo>
                  <a:pt x="4198" y="2834"/>
                  <a:pt x="4207" y="2852"/>
                  <a:pt x="4200" y="2857"/>
                </a:cubicBezTo>
                <a:cubicBezTo>
                  <a:pt x="4215" y="2856"/>
                  <a:pt x="4206" y="2881"/>
                  <a:pt x="4205" y="2886"/>
                </a:cubicBezTo>
                <a:cubicBezTo>
                  <a:pt x="4214" y="2895"/>
                  <a:pt x="4230" y="2896"/>
                  <a:pt x="4239" y="2906"/>
                </a:cubicBezTo>
                <a:cubicBezTo>
                  <a:pt x="4242" y="2898"/>
                  <a:pt x="4258" y="2899"/>
                  <a:pt x="4258" y="2908"/>
                </a:cubicBezTo>
                <a:cubicBezTo>
                  <a:pt x="4248" y="2927"/>
                  <a:pt x="4229" y="2911"/>
                  <a:pt x="4216" y="2905"/>
                </a:cubicBezTo>
                <a:cubicBezTo>
                  <a:pt x="4207" y="2909"/>
                  <a:pt x="4205" y="2918"/>
                  <a:pt x="4195" y="2921"/>
                </a:cubicBezTo>
                <a:cubicBezTo>
                  <a:pt x="4184" y="2911"/>
                  <a:pt x="4170" y="2906"/>
                  <a:pt x="4156" y="2906"/>
                </a:cubicBezTo>
                <a:lnTo>
                  <a:pt x="4156" y="2915"/>
                </a:lnTo>
                <a:lnTo>
                  <a:pt x="4165" y="2915"/>
                </a:lnTo>
                <a:cubicBezTo>
                  <a:pt x="4171" y="2933"/>
                  <a:pt x="4156" y="2935"/>
                  <a:pt x="4160" y="2951"/>
                </a:cubicBezTo>
                <a:cubicBezTo>
                  <a:pt x="4173" y="2946"/>
                  <a:pt x="4174" y="2967"/>
                  <a:pt x="4181" y="2954"/>
                </a:cubicBezTo>
                <a:cubicBezTo>
                  <a:pt x="4181" y="2958"/>
                  <a:pt x="4174" y="2965"/>
                  <a:pt x="4181" y="2965"/>
                </a:cubicBezTo>
                <a:cubicBezTo>
                  <a:pt x="4187" y="2962"/>
                  <a:pt x="4189" y="2956"/>
                  <a:pt x="4196" y="2955"/>
                </a:cubicBezTo>
                <a:cubicBezTo>
                  <a:pt x="4204" y="2967"/>
                  <a:pt x="4220" y="2980"/>
                  <a:pt x="4207" y="2996"/>
                </a:cubicBezTo>
                <a:cubicBezTo>
                  <a:pt x="4198" y="2999"/>
                  <a:pt x="4187" y="2997"/>
                  <a:pt x="4181" y="2990"/>
                </a:cubicBezTo>
                <a:cubicBezTo>
                  <a:pt x="4186" y="3014"/>
                  <a:pt x="4170" y="3018"/>
                  <a:pt x="4181" y="3039"/>
                </a:cubicBezTo>
                <a:cubicBezTo>
                  <a:pt x="4167" y="3044"/>
                  <a:pt x="4171" y="3046"/>
                  <a:pt x="4161" y="3049"/>
                </a:cubicBezTo>
                <a:cubicBezTo>
                  <a:pt x="4160" y="3056"/>
                  <a:pt x="4167" y="3054"/>
                  <a:pt x="4167" y="3058"/>
                </a:cubicBezTo>
                <a:cubicBezTo>
                  <a:pt x="4162" y="3057"/>
                  <a:pt x="4157" y="3061"/>
                  <a:pt x="4156" y="3066"/>
                </a:cubicBezTo>
                <a:cubicBezTo>
                  <a:pt x="4165" y="3071"/>
                  <a:pt x="4154" y="3074"/>
                  <a:pt x="4162" y="3083"/>
                </a:cubicBezTo>
                <a:cubicBezTo>
                  <a:pt x="4156" y="3087"/>
                  <a:pt x="4155" y="3072"/>
                  <a:pt x="4153" y="3079"/>
                </a:cubicBezTo>
                <a:cubicBezTo>
                  <a:pt x="4155" y="3089"/>
                  <a:pt x="4154" y="3099"/>
                  <a:pt x="4148" y="3107"/>
                </a:cubicBezTo>
                <a:cubicBezTo>
                  <a:pt x="4151" y="3107"/>
                  <a:pt x="4154" y="3108"/>
                  <a:pt x="4156" y="3110"/>
                </a:cubicBezTo>
                <a:cubicBezTo>
                  <a:pt x="4161" y="3114"/>
                  <a:pt x="4161" y="3121"/>
                  <a:pt x="4157" y="3126"/>
                </a:cubicBezTo>
                <a:cubicBezTo>
                  <a:pt x="4154" y="3121"/>
                  <a:pt x="4153" y="3113"/>
                  <a:pt x="4146" y="3113"/>
                </a:cubicBezTo>
                <a:cubicBezTo>
                  <a:pt x="4144" y="3125"/>
                  <a:pt x="4142" y="3137"/>
                  <a:pt x="4141" y="3149"/>
                </a:cubicBezTo>
                <a:cubicBezTo>
                  <a:pt x="4144" y="3148"/>
                  <a:pt x="4143" y="3144"/>
                  <a:pt x="4145" y="3144"/>
                </a:cubicBezTo>
                <a:cubicBezTo>
                  <a:pt x="4145" y="3150"/>
                  <a:pt x="4151" y="3150"/>
                  <a:pt x="4151" y="3157"/>
                </a:cubicBezTo>
                <a:cubicBezTo>
                  <a:pt x="4140" y="3155"/>
                  <a:pt x="4131" y="3172"/>
                  <a:pt x="4140" y="3185"/>
                </a:cubicBezTo>
                <a:cubicBezTo>
                  <a:pt x="4139" y="3177"/>
                  <a:pt x="4145" y="3175"/>
                  <a:pt x="4148" y="3170"/>
                </a:cubicBezTo>
                <a:cubicBezTo>
                  <a:pt x="4153" y="3190"/>
                  <a:pt x="4135" y="3197"/>
                  <a:pt x="4141" y="3220"/>
                </a:cubicBezTo>
                <a:cubicBezTo>
                  <a:pt x="4131" y="3222"/>
                  <a:pt x="4127" y="3218"/>
                  <a:pt x="4120" y="3218"/>
                </a:cubicBezTo>
                <a:cubicBezTo>
                  <a:pt x="4120" y="3220"/>
                  <a:pt x="4118" y="3220"/>
                  <a:pt x="4118" y="3222"/>
                </a:cubicBezTo>
                <a:cubicBezTo>
                  <a:pt x="4117" y="3232"/>
                  <a:pt x="4128" y="3228"/>
                  <a:pt x="4133" y="3232"/>
                </a:cubicBezTo>
                <a:cubicBezTo>
                  <a:pt x="4127" y="3241"/>
                  <a:pt x="4144" y="3247"/>
                  <a:pt x="4144" y="3255"/>
                </a:cubicBezTo>
                <a:cubicBezTo>
                  <a:pt x="4145" y="3264"/>
                  <a:pt x="4135" y="3265"/>
                  <a:pt x="4137" y="3274"/>
                </a:cubicBezTo>
                <a:cubicBezTo>
                  <a:pt x="4129" y="3276"/>
                  <a:pt x="4133" y="3265"/>
                  <a:pt x="4125" y="3268"/>
                </a:cubicBezTo>
                <a:cubicBezTo>
                  <a:pt x="4124" y="3276"/>
                  <a:pt x="4110" y="3283"/>
                  <a:pt x="4118" y="3271"/>
                </a:cubicBezTo>
                <a:cubicBezTo>
                  <a:pt x="4112" y="3272"/>
                  <a:pt x="4110" y="3276"/>
                  <a:pt x="4107" y="3279"/>
                </a:cubicBezTo>
                <a:cubicBezTo>
                  <a:pt x="4111" y="3279"/>
                  <a:pt x="4113" y="3282"/>
                  <a:pt x="4113" y="3287"/>
                </a:cubicBezTo>
                <a:cubicBezTo>
                  <a:pt x="4108" y="3290"/>
                  <a:pt x="4103" y="3292"/>
                  <a:pt x="4102" y="3297"/>
                </a:cubicBezTo>
                <a:cubicBezTo>
                  <a:pt x="4112" y="3309"/>
                  <a:pt x="4110" y="3335"/>
                  <a:pt x="4129" y="3342"/>
                </a:cubicBezTo>
                <a:cubicBezTo>
                  <a:pt x="4126" y="3347"/>
                  <a:pt x="4119" y="3350"/>
                  <a:pt x="4117" y="3356"/>
                </a:cubicBezTo>
                <a:cubicBezTo>
                  <a:pt x="4119" y="3362"/>
                  <a:pt x="4127" y="3361"/>
                  <a:pt x="4127" y="3369"/>
                </a:cubicBezTo>
                <a:cubicBezTo>
                  <a:pt x="4119" y="3370"/>
                  <a:pt x="4117" y="3375"/>
                  <a:pt x="4119" y="3383"/>
                </a:cubicBezTo>
                <a:cubicBezTo>
                  <a:pt x="4109" y="3382"/>
                  <a:pt x="4104" y="3392"/>
                  <a:pt x="4109" y="3397"/>
                </a:cubicBezTo>
                <a:cubicBezTo>
                  <a:pt x="4116" y="3385"/>
                  <a:pt x="4128" y="3403"/>
                  <a:pt x="4135" y="3399"/>
                </a:cubicBezTo>
                <a:cubicBezTo>
                  <a:pt x="4139" y="3411"/>
                  <a:pt x="4125" y="3416"/>
                  <a:pt x="4139" y="3419"/>
                </a:cubicBezTo>
                <a:cubicBezTo>
                  <a:pt x="4134" y="3421"/>
                  <a:pt x="4138" y="3431"/>
                  <a:pt x="4133" y="3431"/>
                </a:cubicBezTo>
                <a:lnTo>
                  <a:pt x="4132" y="3418"/>
                </a:lnTo>
                <a:cubicBezTo>
                  <a:pt x="4122" y="3422"/>
                  <a:pt x="4125" y="3411"/>
                  <a:pt x="4117" y="3412"/>
                </a:cubicBezTo>
                <a:cubicBezTo>
                  <a:pt x="4116" y="3419"/>
                  <a:pt x="4110" y="3432"/>
                  <a:pt x="4117" y="3439"/>
                </a:cubicBezTo>
                <a:cubicBezTo>
                  <a:pt x="4120" y="3435"/>
                  <a:pt x="4129" y="3435"/>
                  <a:pt x="4135" y="3435"/>
                </a:cubicBezTo>
                <a:cubicBezTo>
                  <a:pt x="4136" y="3436"/>
                  <a:pt x="4136" y="3436"/>
                  <a:pt x="4137" y="3437"/>
                </a:cubicBezTo>
                <a:cubicBezTo>
                  <a:pt x="4143" y="3445"/>
                  <a:pt x="4142" y="3458"/>
                  <a:pt x="4134" y="3464"/>
                </a:cubicBezTo>
                <a:cubicBezTo>
                  <a:pt x="4131" y="3457"/>
                  <a:pt x="4124" y="3453"/>
                  <a:pt x="4116" y="3453"/>
                </a:cubicBezTo>
                <a:cubicBezTo>
                  <a:pt x="4117" y="3456"/>
                  <a:pt x="4112" y="3455"/>
                  <a:pt x="4112" y="3457"/>
                </a:cubicBezTo>
                <a:cubicBezTo>
                  <a:pt x="4121" y="3466"/>
                  <a:pt x="4123" y="3480"/>
                  <a:pt x="4115" y="3491"/>
                </a:cubicBezTo>
                <a:lnTo>
                  <a:pt x="4129" y="3489"/>
                </a:lnTo>
                <a:cubicBezTo>
                  <a:pt x="4129" y="3488"/>
                  <a:pt x="4129" y="3487"/>
                  <a:pt x="4129" y="3486"/>
                </a:cubicBezTo>
                <a:cubicBezTo>
                  <a:pt x="4129" y="3482"/>
                  <a:pt x="4133" y="3478"/>
                  <a:pt x="4137" y="3478"/>
                </a:cubicBezTo>
                <a:cubicBezTo>
                  <a:pt x="4145" y="3491"/>
                  <a:pt x="4135" y="3497"/>
                  <a:pt x="4145" y="3506"/>
                </a:cubicBezTo>
                <a:cubicBezTo>
                  <a:pt x="4127" y="3517"/>
                  <a:pt x="4135" y="3530"/>
                  <a:pt x="4146" y="3542"/>
                </a:cubicBezTo>
                <a:cubicBezTo>
                  <a:pt x="4142" y="3543"/>
                  <a:pt x="4137" y="3542"/>
                  <a:pt x="4137" y="3545"/>
                </a:cubicBezTo>
                <a:cubicBezTo>
                  <a:pt x="4140" y="3550"/>
                  <a:pt x="4148" y="3551"/>
                  <a:pt x="4149" y="3559"/>
                </a:cubicBezTo>
                <a:cubicBezTo>
                  <a:pt x="4145" y="3561"/>
                  <a:pt x="4140" y="3561"/>
                  <a:pt x="4136" y="3559"/>
                </a:cubicBezTo>
                <a:lnTo>
                  <a:pt x="4136" y="3558"/>
                </a:lnTo>
                <a:cubicBezTo>
                  <a:pt x="4134" y="3558"/>
                  <a:pt x="4132" y="3558"/>
                  <a:pt x="4131" y="3558"/>
                </a:cubicBezTo>
                <a:cubicBezTo>
                  <a:pt x="4128" y="3556"/>
                  <a:pt x="4124" y="3554"/>
                  <a:pt x="4121" y="3554"/>
                </a:cubicBezTo>
                <a:cubicBezTo>
                  <a:pt x="4121" y="3543"/>
                  <a:pt x="4115" y="3538"/>
                  <a:pt x="4123" y="3527"/>
                </a:cubicBezTo>
                <a:cubicBezTo>
                  <a:pt x="4111" y="3528"/>
                  <a:pt x="4108" y="3537"/>
                  <a:pt x="4103" y="3533"/>
                </a:cubicBezTo>
                <a:cubicBezTo>
                  <a:pt x="4103" y="3541"/>
                  <a:pt x="4111" y="3540"/>
                  <a:pt x="4113" y="3546"/>
                </a:cubicBezTo>
                <a:cubicBezTo>
                  <a:pt x="4110" y="3547"/>
                  <a:pt x="4102" y="3544"/>
                  <a:pt x="4102" y="3549"/>
                </a:cubicBezTo>
                <a:cubicBezTo>
                  <a:pt x="4108" y="3553"/>
                  <a:pt x="4102" y="3565"/>
                  <a:pt x="4118" y="3559"/>
                </a:cubicBezTo>
                <a:cubicBezTo>
                  <a:pt x="4118" y="3559"/>
                  <a:pt x="4118" y="3560"/>
                  <a:pt x="4118" y="3561"/>
                </a:cubicBezTo>
                <a:lnTo>
                  <a:pt x="4120" y="3561"/>
                </a:lnTo>
                <a:cubicBezTo>
                  <a:pt x="4121" y="3570"/>
                  <a:pt x="4113" y="3572"/>
                  <a:pt x="4110" y="3579"/>
                </a:cubicBezTo>
                <a:cubicBezTo>
                  <a:pt x="4100" y="3580"/>
                  <a:pt x="4089" y="3575"/>
                  <a:pt x="4083" y="3567"/>
                </a:cubicBezTo>
                <a:cubicBezTo>
                  <a:pt x="4074" y="3571"/>
                  <a:pt x="4080" y="3579"/>
                  <a:pt x="4069" y="3584"/>
                </a:cubicBezTo>
                <a:cubicBezTo>
                  <a:pt x="4062" y="3587"/>
                  <a:pt x="4053" y="3580"/>
                  <a:pt x="4044" y="3586"/>
                </a:cubicBezTo>
                <a:cubicBezTo>
                  <a:pt x="4034" y="3592"/>
                  <a:pt x="4029" y="3616"/>
                  <a:pt x="4022" y="3623"/>
                </a:cubicBezTo>
                <a:cubicBezTo>
                  <a:pt x="4014" y="3621"/>
                  <a:pt x="4007" y="3616"/>
                  <a:pt x="4002" y="3609"/>
                </a:cubicBezTo>
                <a:cubicBezTo>
                  <a:pt x="4001" y="3614"/>
                  <a:pt x="4004" y="3615"/>
                  <a:pt x="4004" y="3618"/>
                </a:cubicBezTo>
                <a:cubicBezTo>
                  <a:pt x="3996" y="3622"/>
                  <a:pt x="3986" y="3622"/>
                  <a:pt x="3986" y="3614"/>
                </a:cubicBezTo>
                <a:cubicBezTo>
                  <a:pt x="3984" y="3619"/>
                  <a:pt x="3978" y="3620"/>
                  <a:pt x="3974" y="3622"/>
                </a:cubicBezTo>
                <a:cubicBezTo>
                  <a:pt x="3973" y="3619"/>
                  <a:pt x="3967" y="3620"/>
                  <a:pt x="3969" y="3613"/>
                </a:cubicBezTo>
                <a:cubicBezTo>
                  <a:pt x="3956" y="3614"/>
                  <a:pt x="3943" y="3611"/>
                  <a:pt x="3931" y="3606"/>
                </a:cubicBezTo>
                <a:cubicBezTo>
                  <a:pt x="3920" y="3612"/>
                  <a:pt x="3896" y="3608"/>
                  <a:pt x="3882" y="3622"/>
                </a:cubicBezTo>
                <a:cubicBezTo>
                  <a:pt x="3884" y="3614"/>
                  <a:pt x="3877" y="3615"/>
                  <a:pt x="3877" y="3609"/>
                </a:cubicBezTo>
                <a:cubicBezTo>
                  <a:pt x="3878" y="3603"/>
                  <a:pt x="3887" y="3606"/>
                  <a:pt x="3887" y="3600"/>
                </a:cubicBezTo>
                <a:cubicBezTo>
                  <a:pt x="3876" y="3596"/>
                  <a:pt x="3885" y="3594"/>
                  <a:pt x="3885" y="3585"/>
                </a:cubicBezTo>
                <a:cubicBezTo>
                  <a:pt x="3872" y="3585"/>
                  <a:pt x="3879" y="3565"/>
                  <a:pt x="3872" y="3560"/>
                </a:cubicBezTo>
                <a:cubicBezTo>
                  <a:pt x="3862" y="3565"/>
                  <a:pt x="3854" y="3554"/>
                  <a:pt x="3847" y="3557"/>
                </a:cubicBezTo>
                <a:cubicBezTo>
                  <a:pt x="3839" y="3559"/>
                  <a:pt x="3847" y="3563"/>
                  <a:pt x="3842" y="3566"/>
                </a:cubicBezTo>
                <a:cubicBezTo>
                  <a:pt x="3836" y="3554"/>
                  <a:pt x="3827" y="3564"/>
                  <a:pt x="3818" y="3561"/>
                </a:cubicBezTo>
                <a:cubicBezTo>
                  <a:pt x="3816" y="3569"/>
                  <a:pt x="3822" y="3569"/>
                  <a:pt x="3820" y="3576"/>
                </a:cubicBezTo>
                <a:cubicBezTo>
                  <a:pt x="3812" y="3583"/>
                  <a:pt x="3807" y="3578"/>
                  <a:pt x="3804" y="3569"/>
                </a:cubicBezTo>
                <a:cubicBezTo>
                  <a:pt x="3805" y="3579"/>
                  <a:pt x="3803" y="3574"/>
                  <a:pt x="3797" y="3574"/>
                </a:cubicBezTo>
                <a:cubicBezTo>
                  <a:pt x="3800" y="3567"/>
                  <a:pt x="3801" y="3561"/>
                  <a:pt x="3802" y="3554"/>
                </a:cubicBezTo>
                <a:cubicBezTo>
                  <a:pt x="3800" y="3551"/>
                  <a:pt x="3793" y="3551"/>
                  <a:pt x="3786" y="3551"/>
                </a:cubicBezTo>
                <a:cubicBezTo>
                  <a:pt x="3779" y="3565"/>
                  <a:pt x="3759" y="3557"/>
                  <a:pt x="3747" y="3553"/>
                </a:cubicBezTo>
                <a:cubicBezTo>
                  <a:pt x="3747" y="3559"/>
                  <a:pt x="3748" y="3565"/>
                  <a:pt x="3740" y="3566"/>
                </a:cubicBezTo>
                <a:cubicBezTo>
                  <a:pt x="3732" y="3567"/>
                  <a:pt x="3735" y="3559"/>
                  <a:pt x="3727" y="3559"/>
                </a:cubicBezTo>
                <a:cubicBezTo>
                  <a:pt x="3702" y="3562"/>
                  <a:pt x="3674" y="3550"/>
                  <a:pt x="3653" y="3568"/>
                </a:cubicBezTo>
                <a:cubicBezTo>
                  <a:pt x="3642" y="3559"/>
                  <a:pt x="3638" y="3567"/>
                  <a:pt x="3625" y="3559"/>
                </a:cubicBezTo>
                <a:cubicBezTo>
                  <a:pt x="3621" y="3566"/>
                  <a:pt x="3628" y="3575"/>
                  <a:pt x="3616" y="3576"/>
                </a:cubicBezTo>
                <a:cubicBezTo>
                  <a:pt x="3616" y="3572"/>
                  <a:pt x="3622" y="3574"/>
                  <a:pt x="3620" y="3568"/>
                </a:cubicBezTo>
                <a:cubicBezTo>
                  <a:pt x="3609" y="3570"/>
                  <a:pt x="3611" y="3558"/>
                  <a:pt x="3602" y="3558"/>
                </a:cubicBezTo>
                <a:cubicBezTo>
                  <a:pt x="3601" y="3563"/>
                  <a:pt x="3596" y="3566"/>
                  <a:pt x="3593" y="3569"/>
                </a:cubicBezTo>
                <a:cubicBezTo>
                  <a:pt x="3583" y="3560"/>
                  <a:pt x="3570" y="3577"/>
                  <a:pt x="3556" y="3569"/>
                </a:cubicBezTo>
                <a:cubicBezTo>
                  <a:pt x="3555" y="3573"/>
                  <a:pt x="3556" y="3579"/>
                  <a:pt x="3549" y="3578"/>
                </a:cubicBezTo>
                <a:cubicBezTo>
                  <a:pt x="3542" y="3577"/>
                  <a:pt x="3545" y="3568"/>
                  <a:pt x="3538" y="3566"/>
                </a:cubicBezTo>
                <a:cubicBezTo>
                  <a:pt x="3531" y="3565"/>
                  <a:pt x="3531" y="3573"/>
                  <a:pt x="3526" y="3573"/>
                </a:cubicBezTo>
                <a:cubicBezTo>
                  <a:pt x="3525" y="3568"/>
                  <a:pt x="3524" y="3564"/>
                  <a:pt x="3522" y="3559"/>
                </a:cubicBezTo>
                <a:cubicBezTo>
                  <a:pt x="3515" y="3562"/>
                  <a:pt x="3498" y="3557"/>
                  <a:pt x="3508" y="3566"/>
                </a:cubicBezTo>
                <a:cubicBezTo>
                  <a:pt x="3501" y="3565"/>
                  <a:pt x="3493" y="3567"/>
                  <a:pt x="3489" y="3563"/>
                </a:cubicBezTo>
                <a:cubicBezTo>
                  <a:pt x="3488" y="3577"/>
                  <a:pt x="3467" y="3572"/>
                  <a:pt x="3462" y="3565"/>
                </a:cubicBezTo>
                <a:cubicBezTo>
                  <a:pt x="3462" y="3580"/>
                  <a:pt x="3425" y="3574"/>
                  <a:pt x="3436" y="3582"/>
                </a:cubicBezTo>
                <a:cubicBezTo>
                  <a:pt x="3414" y="3591"/>
                  <a:pt x="3390" y="3608"/>
                  <a:pt x="3357" y="3600"/>
                </a:cubicBezTo>
                <a:cubicBezTo>
                  <a:pt x="3358" y="3606"/>
                  <a:pt x="3353" y="3605"/>
                  <a:pt x="3355" y="3611"/>
                </a:cubicBezTo>
                <a:cubicBezTo>
                  <a:pt x="3363" y="3610"/>
                  <a:pt x="3372" y="3609"/>
                  <a:pt x="3380" y="3610"/>
                </a:cubicBezTo>
                <a:cubicBezTo>
                  <a:pt x="3383" y="3614"/>
                  <a:pt x="3390" y="3625"/>
                  <a:pt x="3380" y="3627"/>
                </a:cubicBezTo>
                <a:cubicBezTo>
                  <a:pt x="3363" y="3612"/>
                  <a:pt x="3346" y="3630"/>
                  <a:pt x="3325" y="3620"/>
                </a:cubicBezTo>
                <a:cubicBezTo>
                  <a:pt x="3317" y="3624"/>
                  <a:pt x="3312" y="3633"/>
                  <a:pt x="3313" y="3643"/>
                </a:cubicBezTo>
                <a:cubicBezTo>
                  <a:pt x="3325" y="3648"/>
                  <a:pt x="3335" y="3653"/>
                  <a:pt x="3337" y="3666"/>
                </a:cubicBezTo>
                <a:cubicBezTo>
                  <a:pt x="3310" y="3681"/>
                  <a:pt x="3265" y="3670"/>
                  <a:pt x="3242" y="3684"/>
                </a:cubicBezTo>
                <a:cubicBezTo>
                  <a:pt x="3248" y="3691"/>
                  <a:pt x="3249" y="3680"/>
                  <a:pt x="3258" y="3682"/>
                </a:cubicBezTo>
                <a:cubicBezTo>
                  <a:pt x="3258" y="3685"/>
                  <a:pt x="3259" y="3687"/>
                  <a:pt x="3260" y="3689"/>
                </a:cubicBezTo>
                <a:cubicBezTo>
                  <a:pt x="3260" y="3696"/>
                  <a:pt x="3251" y="3693"/>
                  <a:pt x="3251" y="3700"/>
                </a:cubicBezTo>
                <a:cubicBezTo>
                  <a:pt x="3257" y="3703"/>
                  <a:pt x="3259" y="3710"/>
                  <a:pt x="3257" y="3716"/>
                </a:cubicBezTo>
                <a:cubicBezTo>
                  <a:pt x="3255" y="3716"/>
                  <a:pt x="3255" y="3718"/>
                  <a:pt x="3253" y="3718"/>
                </a:cubicBezTo>
                <a:lnTo>
                  <a:pt x="3248" y="3718"/>
                </a:lnTo>
                <a:cubicBezTo>
                  <a:pt x="3233" y="3712"/>
                  <a:pt x="3216" y="3710"/>
                  <a:pt x="3200" y="3710"/>
                </a:cubicBezTo>
                <a:cubicBezTo>
                  <a:pt x="3197" y="3717"/>
                  <a:pt x="3194" y="3724"/>
                  <a:pt x="3192" y="3731"/>
                </a:cubicBezTo>
                <a:cubicBezTo>
                  <a:pt x="3191" y="3728"/>
                  <a:pt x="3189" y="3726"/>
                  <a:pt x="3188" y="3724"/>
                </a:cubicBezTo>
                <a:cubicBezTo>
                  <a:pt x="3182" y="3723"/>
                  <a:pt x="3182" y="3719"/>
                  <a:pt x="3178" y="3718"/>
                </a:cubicBezTo>
                <a:cubicBezTo>
                  <a:pt x="3174" y="3711"/>
                  <a:pt x="3172" y="3704"/>
                  <a:pt x="3172" y="3696"/>
                </a:cubicBezTo>
                <a:cubicBezTo>
                  <a:pt x="3164" y="3702"/>
                  <a:pt x="3156" y="3694"/>
                  <a:pt x="3146" y="3689"/>
                </a:cubicBezTo>
                <a:cubicBezTo>
                  <a:pt x="3145" y="3694"/>
                  <a:pt x="3123" y="3694"/>
                  <a:pt x="3125" y="3685"/>
                </a:cubicBezTo>
                <a:cubicBezTo>
                  <a:pt x="3120" y="3683"/>
                  <a:pt x="3124" y="3695"/>
                  <a:pt x="3115" y="3690"/>
                </a:cubicBezTo>
                <a:cubicBezTo>
                  <a:pt x="3106" y="3685"/>
                  <a:pt x="3105" y="3674"/>
                  <a:pt x="3092" y="3677"/>
                </a:cubicBezTo>
                <a:cubicBezTo>
                  <a:pt x="3087" y="3675"/>
                  <a:pt x="3092" y="3667"/>
                  <a:pt x="3092" y="3663"/>
                </a:cubicBezTo>
                <a:cubicBezTo>
                  <a:pt x="3086" y="3663"/>
                  <a:pt x="3079" y="3659"/>
                  <a:pt x="3078" y="3663"/>
                </a:cubicBezTo>
                <a:cubicBezTo>
                  <a:pt x="3077" y="3667"/>
                  <a:pt x="3086" y="3666"/>
                  <a:pt x="3089" y="3667"/>
                </a:cubicBezTo>
                <a:cubicBezTo>
                  <a:pt x="3081" y="3679"/>
                  <a:pt x="3072" y="3673"/>
                  <a:pt x="3062" y="3672"/>
                </a:cubicBezTo>
                <a:cubicBezTo>
                  <a:pt x="3058" y="3674"/>
                  <a:pt x="3057" y="3679"/>
                  <a:pt x="3053" y="3681"/>
                </a:cubicBezTo>
                <a:cubicBezTo>
                  <a:pt x="3044" y="3673"/>
                  <a:pt x="3032" y="3682"/>
                  <a:pt x="3024" y="3685"/>
                </a:cubicBezTo>
                <a:cubicBezTo>
                  <a:pt x="3026" y="3681"/>
                  <a:pt x="3023" y="3680"/>
                  <a:pt x="3024" y="3676"/>
                </a:cubicBezTo>
                <a:cubicBezTo>
                  <a:pt x="3016" y="3678"/>
                  <a:pt x="3009" y="3683"/>
                  <a:pt x="3001" y="3685"/>
                </a:cubicBezTo>
                <a:cubicBezTo>
                  <a:pt x="3008" y="3681"/>
                  <a:pt x="3000" y="3682"/>
                  <a:pt x="3001" y="3674"/>
                </a:cubicBezTo>
                <a:cubicBezTo>
                  <a:pt x="3002" y="3665"/>
                  <a:pt x="3013" y="3670"/>
                  <a:pt x="3015" y="3663"/>
                </a:cubicBezTo>
                <a:cubicBezTo>
                  <a:pt x="3008" y="3650"/>
                  <a:pt x="2999" y="3675"/>
                  <a:pt x="2997" y="3662"/>
                </a:cubicBezTo>
                <a:cubicBezTo>
                  <a:pt x="2992" y="3675"/>
                  <a:pt x="2970" y="3674"/>
                  <a:pt x="2959" y="3686"/>
                </a:cubicBezTo>
                <a:cubicBezTo>
                  <a:pt x="2950" y="3685"/>
                  <a:pt x="2951" y="3676"/>
                  <a:pt x="2940" y="3676"/>
                </a:cubicBezTo>
                <a:cubicBezTo>
                  <a:pt x="2939" y="3669"/>
                  <a:pt x="2946" y="3673"/>
                  <a:pt x="2950" y="3673"/>
                </a:cubicBezTo>
                <a:cubicBezTo>
                  <a:pt x="2951" y="3660"/>
                  <a:pt x="2938" y="3670"/>
                  <a:pt x="2928" y="3665"/>
                </a:cubicBezTo>
                <a:cubicBezTo>
                  <a:pt x="2919" y="3665"/>
                  <a:pt x="2930" y="3673"/>
                  <a:pt x="2921" y="3675"/>
                </a:cubicBezTo>
                <a:cubicBezTo>
                  <a:pt x="2913" y="3677"/>
                  <a:pt x="2896" y="3679"/>
                  <a:pt x="2895" y="3668"/>
                </a:cubicBezTo>
                <a:cubicBezTo>
                  <a:pt x="2886" y="3672"/>
                  <a:pt x="2876" y="3672"/>
                  <a:pt x="2866" y="3669"/>
                </a:cubicBezTo>
                <a:cubicBezTo>
                  <a:pt x="2870" y="3658"/>
                  <a:pt x="2851" y="3663"/>
                  <a:pt x="2853" y="3653"/>
                </a:cubicBezTo>
                <a:cubicBezTo>
                  <a:pt x="2850" y="3653"/>
                  <a:pt x="2851" y="3659"/>
                  <a:pt x="2847" y="3659"/>
                </a:cubicBezTo>
                <a:cubicBezTo>
                  <a:pt x="2839" y="3658"/>
                  <a:pt x="2847" y="3654"/>
                  <a:pt x="2847" y="3650"/>
                </a:cubicBezTo>
                <a:cubicBezTo>
                  <a:pt x="2839" y="3658"/>
                  <a:pt x="2834" y="3669"/>
                  <a:pt x="2832" y="3681"/>
                </a:cubicBezTo>
                <a:cubicBezTo>
                  <a:pt x="2810" y="3670"/>
                  <a:pt x="2776" y="3685"/>
                  <a:pt x="2763" y="3661"/>
                </a:cubicBezTo>
                <a:cubicBezTo>
                  <a:pt x="2760" y="3666"/>
                  <a:pt x="2759" y="3673"/>
                  <a:pt x="2760" y="3679"/>
                </a:cubicBezTo>
                <a:cubicBezTo>
                  <a:pt x="2750" y="3669"/>
                  <a:pt x="2743" y="3675"/>
                  <a:pt x="2728" y="3673"/>
                </a:cubicBezTo>
                <a:cubicBezTo>
                  <a:pt x="2723" y="3680"/>
                  <a:pt x="2728" y="3678"/>
                  <a:pt x="2728" y="3686"/>
                </a:cubicBezTo>
                <a:cubicBezTo>
                  <a:pt x="2706" y="3679"/>
                  <a:pt x="2683" y="3676"/>
                  <a:pt x="2659" y="3678"/>
                </a:cubicBezTo>
                <a:cubicBezTo>
                  <a:pt x="2655" y="3693"/>
                  <a:pt x="2632" y="3683"/>
                  <a:pt x="2641" y="3701"/>
                </a:cubicBezTo>
                <a:cubicBezTo>
                  <a:pt x="2635" y="3700"/>
                  <a:pt x="2635" y="3696"/>
                  <a:pt x="2627" y="3696"/>
                </a:cubicBezTo>
                <a:cubicBezTo>
                  <a:pt x="2626" y="3688"/>
                  <a:pt x="2629" y="3688"/>
                  <a:pt x="2626" y="3680"/>
                </a:cubicBezTo>
                <a:cubicBezTo>
                  <a:pt x="2618" y="3682"/>
                  <a:pt x="2609" y="3683"/>
                  <a:pt x="2609" y="3695"/>
                </a:cubicBezTo>
                <a:cubicBezTo>
                  <a:pt x="2599" y="3691"/>
                  <a:pt x="2586" y="3696"/>
                  <a:pt x="2587" y="3689"/>
                </a:cubicBezTo>
                <a:cubicBezTo>
                  <a:pt x="2587" y="3682"/>
                  <a:pt x="2596" y="3686"/>
                  <a:pt x="2599" y="3685"/>
                </a:cubicBezTo>
                <a:cubicBezTo>
                  <a:pt x="2603" y="3683"/>
                  <a:pt x="2604" y="3678"/>
                  <a:pt x="2606" y="3674"/>
                </a:cubicBezTo>
                <a:cubicBezTo>
                  <a:pt x="2603" y="3679"/>
                  <a:pt x="2592" y="3676"/>
                  <a:pt x="2587" y="3674"/>
                </a:cubicBezTo>
                <a:cubicBezTo>
                  <a:pt x="2583" y="3673"/>
                  <a:pt x="2585" y="3682"/>
                  <a:pt x="2583" y="3685"/>
                </a:cubicBezTo>
                <a:cubicBezTo>
                  <a:pt x="2570" y="3680"/>
                  <a:pt x="2564" y="3677"/>
                  <a:pt x="2555" y="3685"/>
                </a:cubicBezTo>
                <a:cubicBezTo>
                  <a:pt x="2548" y="3682"/>
                  <a:pt x="2551" y="3671"/>
                  <a:pt x="2541" y="3671"/>
                </a:cubicBezTo>
                <a:cubicBezTo>
                  <a:pt x="2539" y="3672"/>
                  <a:pt x="2542" y="3684"/>
                  <a:pt x="2532" y="3681"/>
                </a:cubicBezTo>
                <a:cubicBezTo>
                  <a:pt x="2522" y="3678"/>
                  <a:pt x="2525" y="3666"/>
                  <a:pt x="2512" y="3666"/>
                </a:cubicBezTo>
                <a:cubicBezTo>
                  <a:pt x="2505" y="3675"/>
                  <a:pt x="2492" y="3680"/>
                  <a:pt x="2489" y="3686"/>
                </a:cubicBezTo>
                <a:cubicBezTo>
                  <a:pt x="2481" y="3686"/>
                  <a:pt x="2475" y="3683"/>
                  <a:pt x="2469" y="3678"/>
                </a:cubicBezTo>
                <a:cubicBezTo>
                  <a:pt x="2470" y="3671"/>
                  <a:pt x="2475" y="3670"/>
                  <a:pt x="2475" y="3661"/>
                </a:cubicBezTo>
                <a:cubicBezTo>
                  <a:pt x="2467" y="3660"/>
                  <a:pt x="2461" y="3675"/>
                  <a:pt x="2462" y="3677"/>
                </a:cubicBezTo>
                <a:cubicBezTo>
                  <a:pt x="2460" y="3679"/>
                  <a:pt x="2454" y="3679"/>
                  <a:pt x="2450" y="3679"/>
                </a:cubicBezTo>
                <a:cubicBezTo>
                  <a:pt x="2448" y="3685"/>
                  <a:pt x="2453" y="3684"/>
                  <a:pt x="2448" y="3688"/>
                </a:cubicBezTo>
                <a:cubicBezTo>
                  <a:pt x="2440" y="3688"/>
                  <a:pt x="2435" y="3686"/>
                  <a:pt x="2431" y="3696"/>
                </a:cubicBezTo>
                <a:cubicBezTo>
                  <a:pt x="2422" y="3694"/>
                  <a:pt x="2416" y="3686"/>
                  <a:pt x="2416" y="3677"/>
                </a:cubicBezTo>
                <a:cubicBezTo>
                  <a:pt x="2409" y="3682"/>
                  <a:pt x="2402" y="3690"/>
                  <a:pt x="2392" y="3682"/>
                </a:cubicBezTo>
                <a:cubicBezTo>
                  <a:pt x="2388" y="3684"/>
                  <a:pt x="2387" y="3689"/>
                  <a:pt x="2383" y="3692"/>
                </a:cubicBezTo>
                <a:cubicBezTo>
                  <a:pt x="2372" y="3685"/>
                  <a:pt x="2373" y="3694"/>
                  <a:pt x="2360" y="3689"/>
                </a:cubicBezTo>
                <a:cubicBezTo>
                  <a:pt x="2358" y="3696"/>
                  <a:pt x="2362" y="3695"/>
                  <a:pt x="2358" y="3698"/>
                </a:cubicBezTo>
                <a:cubicBezTo>
                  <a:pt x="2352" y="3695"/>
                  <a:pt x="2356" y="3695"/>
                  <a:pt x="2358" y="3689"/>
                </a:cubicBezTo>
                <a:cubicBezTo>
                  <a:pt x="2325" y="3685"/>
                  <a:pt x="2310" y="3682"/>
                  <a:pt x="2276" y="3676"/>
                </a:cubicBezTo>
                <a:cubicBezTo>
                  <a:pt x="2276" y="3670"/>
                  <a:pt x="2274" y="3665"/>
                  <a:pt x="2270" y="3661"/>
                </a:cubicBezTo>
                <a:cubicBezTo>
                  <a:pt x="2264" y="3665"/>
                  <a:pt x="2259" y="3671"/>
                  <a:pt x="2255" y="3677"/>
                </a:cubicBezTo>
                <a:cubicBezTo>
                  <a:pt x="2245" y="3669"/>
                  <a:pt x="2227" y="3674"/>
                  <a:pt x="2222" y="3666"/>
                </a:cubicBezTo>
                <a:cubicBezTo>
                  <a:pt x="2212" y="3673"/>
                  <a:pt x="2200" y="3677"/>
                  <a:pt x="2189" y="3680"/>
                </a:cubicBezTo>
                <a:cubicBezTo>
                  <a:pt x="2189" y="3687"/>
                  <a:pt x="2196" y="3689"/>
                  <a:pt x="2192" y="3699"/>
                </a:cubicBezTo>
                <a:cubicBezTo>
                  <a:pt x="2180" y="3698"/>
                  <a:pt x="2175" y="3705"/>
                  <a:pt x="2169" y="3713"/>
                </a:cubicBezTo>
                <a:cubicBezTo>
                  <a:pt x="2161" y="3710"/>
                  <a:pt x="2162" y="3701"/>
                  <a:pt x="2163" y="3693"/>
                </a:cubicBezTo>
                <a:cubicBezTo>
                  <a:pt x="2164" y="3686"/>
                  <a:pt x="2173" y="3690"/>
                  <a:pt x="2174" y="3684"/>
                </a:cubicBezTo>
                <a:cubicBezTo>
                  <a:pt x="2167" y="3683"/>
                  <a:pt x="2167" y="3680"/>
                  <a:pt x="2167" y="3672"/>
                </a:cubicBezTo>
                <a:cubicBezTo>
                  <a:pt x="2158" y="3667"/>
                  <a:pt x="2157" y="3673"/>
                  <a:pt x="2151" y="3673"/>
                </a:cubicBezTo>
                <a:cubicBezTo>
                  <a:pt x="2156" y="3669"/>
                  <a:pt x="2152" y="3660"/>
                  <a:pt x="2142" y="3660"/>
                </a:cubicBezTo>
                <a:cubicBezTo>
                  <a:pt x="2137" y="3659"/>
                  <a:pt x="2139" y="3667"/>
                  <a:pt x="2137" y="3670"/>
                </a:cubicBezTo>
                <a:cubicBezTo>
                  <a:pt x="2125" y="3669"/>
                  <a:pt x="2123" y="3660"/>
                  <a:pt x="2114" y="3657"/>
                </a:cubicBezTo>
                <a:cubicBezTo>
                  <a:pt x="2103" y="3665"/>
                  <a:pt x="2071" y="3672"/>
                  <a:pt x="2071" y="3649"/>
                </a:cubicBezTo>
                <a:cubicBezTo>
                  <a:pt x="2074" y="3651"/>
                  <a:pt x="2079" y="3651"/>
                  <a:pt x="2082" y="3649"/>
                </a:cubicBezTo>
                <a:cubicBezTo>
                  <a:pt x="2080" y="3643"/>
                  <a:pt x="2067" y="3645"/>
                  <a:pt x="2060" y="3643"/>
                </a:cubicBezTo>
                <a:cubicBezTo>
                  <a:pt x="2062" y="3639"/>
                  <a:pt x="2062" y="3635"/>
                  <a:pt x="2060" y="3631"/>
                </a:cubicBezTo>
                <a:cubicBezTo>
                  <a:pt x="2052" y="3628"/>
                  <a:pt x="2055" y="3640"/>
                  <a:pt x="2045" y="3635"/>
                </a:cubicBezTo>
                <a:cubicBezTo>
                  <a:pt x="2051" y="3618"/>
                  <a:pt x="2037" y="3623"/>
                  <a:pt x="2025" y="3618"/>
                </a:cubicBezTo>
                <a:cubicBezTo>
                  <a:pt x="2017" y="3619"/>
                  <a:pt x="2025" y="3626"/>
                  <a:pt x="2019" y="3626"/>
                </a:cubicBezTo>
                <a:cubicBezTo>
                  <a:pt x="2013" y="3626"/>
                  <a:pt x="2020" y="3621"/>
                  <a:pt x="2013" y="3620"/>
                </a:cubicBezTo>
                <a:cubicBezTo>
                  <a:pt x="2006" y="3620"/>
                  <a:pt x="2009" y="3633"/>
                  <a:pt x="2002" y="3632"/>
                </a:cubicBezTo>
                <a:cubicBezTo>
                  <a:pt x="1994" y="3630"/>
                  <a:pt x="1993" y="3625"/>
                  <a:pt x="1990" y="3620"/>
                </a:cubicBezTo>
                <a:cubicBezTo>
                  <a:pt x="1984" y="3623"/>
                  <a:pt x="1983" y="3631"/>
                  <a:pt x="1976" y="3631"/>
                </a:cubicBezTo>
                <a:cubicBezTo>
                  <a:pt x="1963" y="3630"/>
                  <a:pt x="1966" y="3611"/>
                  <a:pt x="1974" y="3606"/>
                </a:cubicBezTo>
                <a:cubicBezTo>
                  <a:pt x="1981" y="3610"/>
                  <a:pt x="1988" y="3612"/>
                  <a:pt x="1996" y="3612"/>
                </a:cubicBezTo>
                <a:cubicBezTo>
                  <a:pt x="1998" y="3606"/>
                  <a:pt x="1997" y="3599"/>
                  <a:pt x="1993" y="3594"/>
                </a:cubicBezTo>
                <a:cubicBezTo>
                  <a:pt x="1974" y="3594"/>
                  <a:pt x="1935" y="3582"/>
                  <a:pt x="1938" y="3563"/>
                </a:cubicBezTo>
                <a:cubicBezTo>
                  <a:pt x="1929" y="3561"/>
                  <a:pt x="1932" y="3576"/>
                  <a:pt x="1932" y="3580"/>
                </a:cubicBezTo>
                <a:cubicBezTo>
                  <a:pt x="1931" y="3576"/>
                  <a:pt x="1927" y="3573"/>
                  <a:pt x="1920" y="3573"/>
                </a:cubicBezTo>
                <a:cubicBezTo>
                  <a:pt x="1925" y="3562"/>
                  <a:pt x="1914" y="3563"/>
                  <a:pt x="1911" y="3558"/>
                </a:cubicBezTo>
                <a:cubicBezTo>
                  <a:pt x="1899" y="3567"/>
                  <a:pt x="1892" y="3583"/>
                  <a:pt x="1879" y="3591"/>
                </a:cubicBezTo>
                <a:cubicBezTo>
                  <a:pt x="1865" y="3588"/>
                  <a:pt x="1860" y="3580"/>
                  <a:pt x="1854" y="3572"/>
                </a:cubicBezTo>
                <a:cubicBezTo>
                  <a:pt x="1858" y="3583"/>
                  <a:pt x="1854" y="3594"/>
                  <a:pt x="1844" y="3600"/>
                </a:cubicBezTo>
                <a:cubicBezTo>
                  <a:pt x="1846" y="3605"/>
                  <a:pt x="1853" y="3605"/>
                  <a:pt x="1851" y="3612"/>
                </a:cubicBezTo>
                <a:cubicBezTo>
                  <a:pt x="1842" y="3615"/>
                  <a:pt x="1823" y="3607"/>
                  <a:pt x="1828" y="3620"/>
                </a:cubicBezTo>
                <a:cubicBezTo>
                  <a:pt x="1813" y="3603"/>
                  <a:pt x="1802" y="3632"/>
                  <a:pt x="1781" y="3622"/>
                </a:cubicBezTo>
                <a:cubicBezTo>
                  <a:pt x="1773" y="3629"/>
                  <a:pt x="1767" y="3637"/>
                  <a:pt x="1762" y="3646"/>
                </a:cubicBezTo>
                <a:cubicBezTo>
                  <a:pt x="1757" y="3644"/>
                  <a:pt x="1752" y="3643"/>
                  <a:pt x="1746" y="3643"/>
                </a:cubicBezTo>
                <a:cubicBezTo>
                  <a:pt x="1744" y="3647"/>
                  <a:pt x="1744" y="3652"/>
                  <a:pt x="1746" y="3656"/>
                </a:cubicBezTo>
                <a:cubicBezTo>
                  <a:pt x="1762" y="3656"/>
                  <a:pt x="1778" y="3658"/>
                  <a:pt x="1794" y="3661"/>
                </a:cubicBezTo>
                <a:lnTo>
                  <a:pt x="1794" y="3663"/>
                </a:lnTo>
                <a:cubicBezTo>
                  <a:pt x="1785" y="3675"/>
                  <a:pt x="1786" y="3692"/>
                  <a:pt x="1796" y="3702"/>
                </a:cubicBezTo>
                <a:cubicBezTo>
                  <a:pt x="1797" y="3703"/>
                  <a:pt x="1797" y="3703"/>
                  <a:pt x="1798" y="3704"/>
                </a:cubicBezTo>
                <a:cubicBezTo>
                  <a:pt x="1798" y="3709"/>
                  <a:pt x="1794" y="3708"/>
                  <a:pt x="1794" y="3714"/>
                </a:cubicBezTo>
                <a:cubicBezTo>
                  <a:pt x="1777" y="3709"/>
                  <a:pt x="1767" y="3691"/>
                  <a:pt x="1744" y="3696"/>
                </a:cubicBezTo>
                <a:cubicBezTo>
                  <a:pt x="1742" y="3691"/>
                  <a:pt x="1741" y="3686"/>
                  <a:pt x="1737" y="3683"/>
                </a:cubicBezTo>
                <a:cubicBezTo>
                  <a:pt x="1728" y="3683"/>
                  <a:pt x="1719" y="3684"/>
                  <a:pt x="1716" y="3693"/>
                </a:cubicBezTo>
                <a:cubicBezTo>
                  <a:pt x="1720" y="3693"/>
                  <a:pt x="1733" y="3707"/>
                  <a:pt x="1723" y="3716"/>
                </a:cubicBezTo>
                <a:cubicBezTo>
                  <a:pt x="1713" y="3711"/>
                  <a:pt x="1701" y="3708"/>
                  <a:pt x="1689" y="3708"/>
                </a:cubicBezTo>
                <a:cubicBezTo>
                  <a:pt x="1690" y="3721"/>
                  <a:pt x="1709" y="3720"/>
                  <a:pt x="1711" y="3731"/>
                </a:cubicBezTo>
                <a:lnTo>
                  <a:pt x="1706" y="3731"/>
                </a:lnTo>
                <a:lnTo>
                  <a:pt x="1704" y="3731"/>
                </a:lnTo>
                <a:cubicBezTo>
                  <a:pt x="1693" y="3721"/>
                  <a:pt x="1677" y="3718"/>
                  <a:pt x="1663" y="3723"/>
                </a:cubicBezTo>
                <a:cubicBezTo>
                  <a:pt x="1662" y="3727"/>
                  <a:pt x="1664" y="3728"/>
                  <a:pt x="1663" y="3732"/>
                </a:cubicBezTo>
                <a:cubicBezTo>
                  <a:pt x="1655" y="3733"/>
                  <a:pt x="1650" y="3722"/>
                  <a:pt x="1647" y="3730"/>
                </a:cubicBezTo>
                <a:cubicBezTo>
                  <a:pt x="1645" y="3737"/>
                  <a:pt x="1654" y="3736"/>
                  <a:pt x="1652" y="3744"/>
                </a:cubicBezTo>
                <a:cubicBezTo>
                  <a:pt x="1637" y="3752"/>
                  <a:pt x="1624" y="3746"/>
                  <a:pt x="1610" y="3754"/>
                </a:cubicBezTo>
                <a:cubicBezTo>
                  <a:pt x="1608" y="3764"/>
                  <a:pt x="1615" y="3767"/>
                  <a:pt x="1612" y="3778"/>
                </a:cubicBezTo>
                <a:cubicBezTo>
                  <a:pt x="1608" y="3777"/>
                  <a:pt x="1604" y="3779"/>
                  <a:pt x="1601" y="3782"/>
                </a:cubicBezTo>
                <a:cubicBezTo>
                  <a:pt x="1588" y="3782"/>
                  <a:pt x="1575" y="3786"/>
                  <a:pt x="1565" y="3786"/>
                </a:cubicBezTo>
                <a:cubicBezTo>
                  <a:pt x="1554" y="3782"/>
                  <a:pt x="1551" y="3768"/>
                  <a:pt x="1549" y="3754"/>
                </a:cubicBezTo>
                <a:cubicBezTo>
                  <a:pt x="1569" y="3721"/>
                  <a:pt x="1595" y="3755"/>
                  <a:pt x="1622" y="3749"/>
                </a:cubicBezTo>
                <a:cubicBezTo>
                  <a:pt x="1602" y="3743"/>
                  <a:pt x="1601" y="3722"/>
                  <a:pt x="1604" y="3706"/>
                </a:cubicBezTo>
                <a:cubicBezTo>
                  <a:pt x="1601" y="3708"/>
                  <a:pt x="1599" y="3709"/>
                  <a:pt x="1596" y="3710"/>
                </a:cubicBezTo>
                <a:cubicBezTo>
                  <a:pt x="1583" y="3714"/>
                  <a:pt x="1570" y="3706"/>
                  <a:pt x="1567" y="3694"/>
                </a:cubicBezTo>
                <a:cubicBezTo>
                  <a:pt x="1549" y="3703"/>
                  <a:pt x="1522" y="3684"/>
                  <a:pt x="1513" y="3666"/>
                </a:cubicBezTo>
                <a:cubicBezTo>
                  <a:pt x="1492" y="3662"/>
                  <a:pt x="1471" y="3653"/>
                  <a:pt x="1453" y="3641"/>
                </a:cubicBezTo>
                <a:cubicBezTo>
                  <a:pt x="1446" y="3652"/>
                  <a:pt x="1432" y="3657"/>
                  <a:pt x="1432" y="3674"/>
                </a:cubicBezTo>
                <a:cubicBezTo>
                  <a:pt x="1427" y="3669"/>
                  <a:pt x="1417" y="3669"/>
                  <a:pt x="1417" y="3658"/>
                </a:cubicBezTo>
                <a:cubicBezTo>
                  <a:pt x="1413" y="3665"/>
                  <a:pt x="1412" y="3673"/>
                  <a:pt x="1401" y="3667"/>
                </a:cubicBezTo>
                <a:cubicBezTo>
                  <a:pt x="1396" y="3671"/>
                  <a:pt x="1402" y="3685"/>
                  <a:pt x="1390" y="3684"/>
                </a:cubicBezTo>
                <a:cubicBezTo>
                  <a:pt x="1387" y="3681"/>
                  <a:pt x="1390" y="3675"/>
                  <a:pt x="1387" y="3667"/>
                </a:cubicBezTo>
                <a:cubicBezTo>
                  <a:pt x="1377" y="3665"/>
                  <a:pt x="1370" y="3677"/>
                  <a:pt x="1365" y="3671"/>
                </a:cubicBezTo>
                <a:cubicBezTo>
                  <a:pt x="1358" y="3673"/>
                  <a:pt x="1362" y="3686"/>
                  <a:pt x="1354" y="3687"/>
                </a:cubicBezTo>
                <a:cubicBezTo>
                  <a:pt x="1346" y="3688"/>
                  <a:pt x="1345" y="3682"/>
                  <a:pt x="1337" y="3682"/>
                </a:cubicBezTo>
                <a:cubicBezTo>
                  <a:pt x="1329" y="3689"/>
                  <a:pt x="1333" y="3707"/>
                  <a:pt x="1324" y="3713"/>
                </a:cubicBezTo>
                <a:cubicBezTo>
                  <a:pt x="1318" y="3713"/>
                  <a:pt x="1322" y="3704"/>
                  <a:pt x="1318" y="3702"/>
                </a:cubicBezTo>
                <a:cubicBezTo>
                  <a:pt x="1316" y="3692"/>
                  <a:pt x="1329" y="3694"/>
                  <a:pt x="1326" y="3683"/>
                </a:cubicBezTo>
                <a:cubicBezTo>
                  <a:pt x="1308" y="3676"/>
                  <a:pt x="1294" y="3679"/>
                  <a:pt x="1289" y="3663"/>
                </a:cubicBezTo>
                <a:cubicBezTo>
                  <a:pt x="1275" y="3680"/>
                  <a:pt x="1300" y="3684"/>
                  <a:pt x="1299" y="3700"/>
                </a:cubicBezTo>
                <a:cubicBezTo>
                  <a:pt x="1298" y="3704"/>
                  <a:pt x="1279" y="3704"/>
                  <a:pt x="1279" y="3700"/>
                </a:cubicBezTo>
                <a:cubicBezTo>
                  <a:pt x="1274" y="3722"/>
                  <a:pt x="1305" y="3697"/>
                  <a:pt x="1319" y="3710"/>
                </a:cubicBezTo>
                <a:cubicBezTo>
                  <a:pt x="1314" y="3720"/>
                  <a:pt x="1304" y="3724"/>
                  <a:pt x="1300" y="3733"/>
                </a:cubicBezTo>
                <a:cubicBezTo>
                  <a:pt x="1292" y="3715"/>
                  <a:pt x="1274" y="3729"/>
                  <a:pt x="1261" y="3729"/>
                </a:cubicBezTo>
                <a:cubicBezTo>
                  <a:pt x="1261" y="3736"/>
                  <a:pt x="1261" y="3743"/>
                  <a:pt x="1261" y="3751"/>
                </a:cubicBezTo>
                <a:cubicBezTo>
                  <a:pt x="1249" y="3745"/>
                  <a:pt x="1252" y="3724"/>
                  <a:pt x="1243" y="3716"/>
                </a:cubicBezTo>
                <a:cubicBezTo>
                  <a:pt x="1237" y="3717"/>
                  <a:pt x="1231" y="3717"/>
                  <a:pt x="1232" y="3724"/>
                </a:cubicBezTo>
                <a:cubicBezTo>
                  <a:pt x="1226" y="3717"/>
                  <a:pt x="1225" y="3705"/>
                  <a:pt x="1214" y="3703"/>
                </a:cubicBezTo>
                <a:cubicBezTo>
                  <a:pt x="1205" y="3705"/>
                  <a:pt x="1205" y="3714"/>
                  <a:pt x="1201" y="3720"/>
                </a:cubicBezTo>
                <a:cubicBezTo>
                  <a:pt x="1199" y="3730"/>
                  <a:pt x="1210" y="3728"/>
                  <a:pt x="1210" y="3736"/>
                </a:cubicBezTo>
                <a:cubicBezTo>
                  <a:pt x="1206" y="3745"/>
                  <a:pt x="1206" y="3725"/>
                  <a:pt x="1196" y="3731"/>
                </a:cubicBezTo>
                <a:cubicBezTo>
                  <a:pt x="1200" y="3726"/>
                  <a:pt x="1200" y="3720"/>
                  <a:pt x="1196" y="3715"/>
                </a:cubicBezTo>
                <a:cubicBezTo>
                  <a:pt x="1189" y="3729"/>
                  <a:pt x="1186" y="3743"/>
                  <a:pt x="1186" y="3758"/>
                </a:cubicBezTo>
                <a:cubicBezTo>
                  <a:pt x="1180" y="3758"/>
                  <a:pt x="1174" y="3756"/>
                  <a:pt x="1172" y="3751"/>
                </a:cubicBezTo>
                <a:cubicBezTo>
                  <a:pt x="1170" y="3738"/>
                  <a:pt x="1185" y="3740"/>
                  <a:pt x="1188" y="3731"/>
                </a:cubicBezTo>
                <a:cubicBezTo>
                  <a:pt x="1185" y="3726"/>
                  <a:pt x="1179" y="3726"/>
                  <a:pt x="1171" y="3726"/>
                </a:cubicBezTo>
                <a:cubicBezTo>
                  <a:pt x="1171" y="3742"/>
                  <a:pt x="1150" y="3738"/>
                  <a:pt x="1148" y="3752"/>
                </a:cubicBezTo>
                <a:cubicBezTo>
                  <a:pt x="1141" y="3752"/>
                  <a:pt x="1146" y="3742"/>
                  <a:pt x="1144" y="3738"/>
                </a:cubicBezTo>
                <a:cubicBezTo>
                  <a:pt x="1130" y="3745"/>
                  <a:pt x="1124" y="3738"/>
                  <a:pt x="1119" y="3728"/>
                </a:cubicBezTo>
                <a:cubicBezTo>
                  <a:pt x="1110" y="3730"/>
                  <a:pt x="1110" y="3740"/>
                  <a:pt x="1102" y="3742"/>
                </a:cubicBezTo>
                <a:cubicBezTo>
                  <a:pt x="1089" y="3735"/>
                  <a:pt x="1066" y="3737"/>
                  <a:pt x="1068" y="3714"/>
                </a:cubicBezTo>
                <a:cubicBezTo>
                  <a:pt x="1055" y="3712"/>
                  <a:pt x="1057" y="3723"/>
                  <a:pt x="1051" y="3728"/>
                </a:cubicBezTo>
                <a:cubicBezTo>
                  <a:pt x="1046" y="3728"/>
                  <a:pt x="1050" y="3718"/>
                  <a:pt x="1048" y="3714"/>
                </a:cubicBezTo>
                <a:cubicBezTo>
                  <a:pt x="1044" y="3716"/>
                  <a:pt x="1034" y="3712"/>
                  <a:pt x="1034" y="3717"/>
                </a:cubicBezTo>
                <a:cubicBezTo>
                  <a:pt x="1025" y="3701"/>
                  <a:pt x="1011" y="3689"/>
                  <a:pt x="994" y="3681"/>
                </a:cubicBezTo>
                <a:cubicBezTo>
                  <a:pt x="1007" y="3672"/>
                  <a:pt x="996" y="3666"/>
                  <a:pt x="987" y="3657"/>
                </a:cubicBezTo>
                <a:cubicBezTo>
                  <a:pt x="985" y="3670"/>
                  <a:pt x="972" y="3673"/>
                  <a:pt x="964" y="3681"/>
                </a:cubicBezTo>
                <a:cubicBezTo>
                  <a:pt x="958" y="3677"/>
                  <a:pt x="965" y="3672"/>
                  <a:pt x="958" y="3667"/>
                </a:cubicBezTo>
                <a:cubicBezTo>
                  <a:pt x="959" y="3659"/>
                  <a:pt x="964" y="3670"/>
                  <a:pt x="969" y="3667"/>
                </a:cubicBezTo>
                <a:cubicBezTo>
                  <a:pt x="956" y="3660"/>
                  <a:pt x="943" y="3653"/>
                  <a:pt x="929" y="3647"/>
                </a:cubicBezTo>
                <a:cubicBezTo>
                  <a:pt x="939" y="3668"/>
                  <a:pt x="920" y="3670"/>
                  <a:pt x="911" y="3675"/>
                </a:cubicBezTo>
                <a:cubicBezTo>
                  <a:pt x="901" y="3671"/>
                  <a:pt x="908" y="3661"/>
                  <a:pt x="912" y="3656"/>
                </a:cubicBezTo>
                <a:cubicBezTo>
                  <a:pt x="900" y="3647"/>
                  <a:pt x="899" y="3668"/>
                  <a:pt x="889" y="3670"/>
                </a:cubicBezTo>
                <a:cubicBezTo>
                  <a:pt x="890" y="3676"/>
                  <a:pt x="895" y="3677"/>
                  <a:pt x="898" y="3681"/>
                </a:cubicBezTo>
                <a:cubicBezTo>
                  <a:pt x="894" y="3680"/>
                  <a:pt x="881" y="3677"/>
                  <a:pt x="879" y="3689"/>
                </a:cubicBezTo>
                <a:cubicBezTo>
                  <a:pt x="861" y="3681"/>
                  <a:pt x="868" y="3654"/>
                  <a:pt x="852" y="3639"/>
                </a:cubicBezTo>
                <a:cubicBezTo>
                  <a:pt x="835" y="3643"/>
                  <a:pt x="841" y="3673"/>
                  <a:pt x="845" y="3688"/>
                </a:cubicBezTo>
                <a:cubicBezTo>
                  <a:pt x="843" y="3693"/>
                  <a:pt x="838" y="3696"/>
                  <a:pt x="831" y="3696"/>
                </a:cubicBezTo>
                <a:cubicBezTo>
                  <a:pt x="819" y="3696"/>
                  <a:pt x="834" y="3684"/>
                  <a:pt x="825" y="3680"/>
                </a:cubicBezTo>
                <a:cubicBezTo>
                  <a:pt x="822" y="3681"/>
                  <a:pt x="819" y="3680"/>
                  <a:pt x="819" y="3678"/>
                </a:cubicBezTo>
                <a:cubicBezTo>
                  <a:pt x="813" y="3680"/>
                  <a:pt x="823" y="3682"/>
                  <a:pt x="817" y="3686"/>
                </a:cubicBezTo>
                <a:cubicBezTo>
                  <a:pt x="804" y="3683"/>
                  <a:pt x="799" y="3672"/>
                  <a:pt x="793" y="3663"/>
                </a:cubicBezTo>
                <a:cubicBezTo>
                  <a:pt x="802" y="3650"/>
                  <a:pt x="814" y="3661"/>
                  <a:pt x="824" y="3656"/>
                </a:cubicBezTo>
                <a:cubicBezTo>
                  <a:pt x="826" y="3645"/>
                  <a:pt x="817" y="3646"/>
                  <a:pt x="807" y="3646"/>
                </a:cubicBezTo>
                <a:cubicBezTo>
                  <a:pt x="807" y="3642"/>
                  <a:pt x="807" y="3639"/>
                  <a:pt x="807" y="3635"/>
                </a:cubicBezTo>
                <a:cubicBezTo>
                  <a:pt x="812" y="3629"/>
                  <a:pt x="820" y="3642"/>
                  <a:pt x="830" y="3640"/>
                </a:cubicBezTo>
                <a:cubicBezTo>
                  <a:pt x="829" y="3637"/>
                  <a:pt x="825" y="3637"/>
                  <a:pt x="821" y="3637"/>
                </a:cubicBezTo>
                <a:cubicBezTo>
                  <a:pt x="823" y="3629"/>
                  <a:pt x="829" y="3634"/>
                  <a:pt x="835" y="3634"/>
                </a:cubicBezTo>
                <a:cubicBezTo>
                  <a:pt x="833" y="3630"/>
                  <a:pt x="828" y="3627"/>
                  <a:pt x="827" y="3621"/>
                </a:cubicBezTo>
                <a:cubicBezTo>
                  <a:pt x="805" y="3619"/>
                  <a:pt x="804" y="3636"/>
                  <a:pt x="791" y="3641"/>
                </a:cubicBezTo>
                <a:cubicBezTo>
                  <a:pt x="780" y="3642"/>
                  <a:pt x="782" y="3631"/>
                  <a:pt x="771" y="3631"/>
                </a:cubicBezTo>
                <a:cubicBezTo>
                  <a:pt x="759" y="3647"/>
                  <a:pt x="739" y="3642"/>
                  <a:pt x="724" y="3632"/>
                </a:cubicBezTo>
                <a:cubicBezTo>
                  <a:pt x="712" y="3642"/>
                  <a:pt x="692" y="3657"/>
                  <a:pt x="675" y="3653"/>
                </a:cubicBezTo>
                <a:cubicBezTo>
                  <a:pt x="677" y="3647"/>
                  <a:pt x="687" y="3648"/>
                  <a:pt x="691" y="3645"/>
                </a:cubicBezTo>
                <a:cubicBezTo>
                  <a:pt x="688" y="3637"/>
                  <a:pt x="682" y="3633"/>
                  <a:pt x="679" y="3626"/>
                </a:cubicBezTo>
                <a:cubicBezTo>
                  <a:pt x="658" y="3630"/>
                  <a:pt x="647" y="3623"/>
                  <a:pt x="645" y="3608"/>
                </a:cubicBezTo>
                <a:cubicBezTo>
                  <a:pt x="634" y="3615"/>
                  <a:pt x="634" y="3618"/>
                  <a:pt x="620" y="3612"/>
                </a:cubicBezTo>
                <a:cubicBezTo>
                  <a:pt x="620" y="3625"/>
                  <a:pt x="616" y="3638"/>
                  <a:pt x="610" y="3650"/>
                </a:cubicBezTo>
                <a:cubicBezTo>
                  <a:pt x="608" y="3638"/>
                  <a:pt x="597" y="3634"/>
                  <a:pt x="584" y="3632"/>
                </a:cubicBezTo>
                <a:cubicBezTo>
                  <a:pt x="575" y="3650"/>
                  <a:pt x="542" y="3634"/>
                  <a:pt x="529" y="3636"/>
                </a:cubicBezTo>
                <a:cubicBezTo>
                  <a:pt x="525" y="3622"/>
                  <a:pt x="535" y="3619"/>
                  <a:pt x="536" y="3609"/>
                </a:cubicBezTo>
                <a:cubicBezTo>
                  <a:pt x="514" y="3593"/>
                  <a:pt x="483" y="3613"/>
                  <a:pt x="474" y="3589"/>
                </a:cubicBezTo>
                <a:cubicBezTo>
                  <a:pt x="468" y="3590"/>
                  <a:pt x="473" y="3601"/>
                  <a:pt x="472" y="3606"/>
                </a:cubicBezTo>
                <a:lnTo>
                  <a:pt x="460" y="3606"/>
                </a:lnTo>
                <a:cubicBezTo>
                  <a:pt x="453" y="3604"/>
                  <a:pt x="454" y="3592"/>
                  <a:pt x="451" y="3584"/>
                </a:cubicBezTo>
                <a:cubicBezTo>
                  <a:pt x="450" y="3598"/>
                  <a:pt x="437" y="3589"/>
                  <a:pt x="426" y="3588"/>
                </a:cubicBezTo>
                <a:cubicBezTo>
                  <a:pt x="428" y="3597"/>
                  <a:pt x="421" y="3597"/>
                  <a:pt x="412" y="3597"/>
                </a:cubicBezTo>
                <a:cubicBezTo>
                  <a:pt x="421" y="3582"/>
                  <a:pt x="433" y="3571"/>
                  <a:pt x="442" y="3558"/>
                </a:cubicBezTo>
                <a:cubicBezTo>
                  <a:pt x="423" y="3559"/>
                  <a:pt x="400" y="3562"/>
                  <a:pt x="381" y="3562"/>
                </a:cubicBezTo>
                <a:cubicBezTo>
                  <a:pt x="380" y="3569"/>
                  <a:pt x="393" y="3561"/>
                  <a:pt x="389" y="3570"/>
                </a:cubicBezTo>
                <a:cubicBezTo>
                  <a:pt x="367" y="3586"/>
                  <a:pt x="342" y="3596"/>
                  <a:pt x="315" y="3600"/>
                </a:cubicBezTo>
                <a:cubicBezTo>
                  <a:pt x="309" y="3595"/>
                  <a:pt x="309" y="3585"/>
                  <a:pt x="298" y="3592"/>
                </a:cubicBezTo>
                <a:cubicBezTo>
                  <a:pt x="298" y="3589"/>
                  <a:pt x="303" y="3588"/>
                  <a:pt x="303" y="3584"/>
                </a:cubicBezTo>
                <a:cubicBezTo>
                  <a:pt x="312" y="3580"/>
                  <a:pt x="305" y="3593"/>
                  <a:pt x="314" y="3589"/>
                </a:cubicBezTo>
                <a:cubicBezTo>
                  <a:pt x="315" y="3576"/>
                  <a:pt x="322" y="3565"/>
                  <a:pt x="333" y="3558"/>
                </a:cubicBezTo>
                <a:cubicBezTo>
                  <a:pt x="339" y="3558"/>
                  <a:pt x="334" y="3568"/>
                  <a:pt x="336" y="3572"/>
                </a:cubicBezTo>
                <a:cubicBezTo>
                  <a:pt x="348" y="3565"/>
                  <a:pt x="358" y="3573"/>
                  <a:pt x="372" y="3571"/>
                </a:cubicBezTo>
                <a:cubicBezTo>
                  <a:pt x="377" y="3561"/>
                  <a:pt x="371" y="3558"/>
                  <a:pt x="377" y="3549"/>
                </a:cubicBezTo>
                <a:cubicBezTo>
                  <a:pt x="368" y="3547"/>
                  <a:pt x="374" y="3558"/>
                  <a:pt x="367" y="3558"/>
                </a:cubicBezTo>
                <a:cubicBezTo>
                  <a:pt x="364" y="3557"/>
                  <a:pt x="363" y="3555"/>
                  <a:pt x="361" y="3555"/>
                </a:cubicBezTo>
                <a:cubicBezTo>
                  <a:pt x="356" y="3547"/>
                  <a:pt x="361" y="3544"/>
                  <a:pt x="352" y="3539"/>
                </a:cubicBezTo>
                <a:cubicBezTo>
                  <a:pt x="342" y="3542"/>
                  <a:pt x="349" y="3545"/>
                  <a:pt x="352" y="3550"/>
                </a:cubicBezTo>
                <a:cubicBezTo>
                  <a:pt x="331" y="3561"/>
                  <a:pt x="309" y="3549"/>
                  <a:pt x="287" y="3552"/>
                </a:cubicBezTo>
                <a:cubicBezTo>
                  <a:pt x="294" y="3540"/>
                  <a:pt x="280" y="3542"/>
                  <a:pt x="268" y="3542"/>
                </a:cubicBezTo>
                <a:cubicBezTo>
                  <a:pt x="268" y="3544"/>
                  <a:pt x="268" y="3547"/>
                  <a:pt x="268" y="3550"/>
                </a:cubicBezTo>
                <a:cubicBezTo>
                  <a:pt x="243" y="3551"/>
                  <a:pt x="243" y="3539"/>
                  <a:pt x="223" y="3549"/>
                </a:cubicBezTo>
                <a:cubicBezTo>
                  <a:pt x="222" y="3547"/>
                  <a:pt x="222" y="3546"/>
                  <a:pt x="223" y="3544"/>
                </a:cubicBezTo>
                <a:cubicBezTo>
                  <a:pt x="223" y="3542"/>
                  <a:pt x="223" y="3542"/>
                  <a:pt x="223" y="3542"/>
                </a:cubicBezTo>
                <a:cubicBezTo>
                  <a:pt x="226" y="3537"/>
                  <a:pt x="234" y="3536"/>
                  <a:pt x="232" y="3526"/>
                </a:cubicBezTo>
                <a:cubicBezTo>
                  <a:pt x="228" y="3527"/>
                  <a:pt x="225" y="3530"/>
                  <a:pt x="222" y="3533"/>
                </a:cubicBezTo>
                <a:cubicBezTo>
                  <a:pt x="218" y="3535"/>
                  <a:pt x="217" y="3541"/>
                  <a:pt x="220" y="3543"/>
                </a:cubicBezTo>
                <a:cubicBezTo>
                  <a:pt x="213" y="3543"/>
                  <a:pt x="205" y="3545"/>
                  <a:pt x="199" y="3549"/>
                </a:cubicBezTo>
                <a:cubicBezTo>
                  <a:pt x="193" y="3549"/>
                  <a:pt x="196" y="3539"/>
                  <a:pt x="190" y="3539"/>
                </a:cubicBezTo>
                <a:lnTo>
                  <a:pt x="188" y="3540"/>
                </a:lnTo>
                <a:cubicBezTo>
                  <a:pt x="185" y="3531"/>
                  <a:pt x="180" y="3523"/>
                  <a:pt x="174" y="3516"/>
                </a:cubicBezTo>
                <a:lnTo>
                  <a:pt x="187" y="3516"/>
                </a:lnTo>
                <a:lnTo>
                  <a:pt x="187" y="3486"/>
                </a:lnTo>
                <a:cubicBezTo>
                  <a:pt x="194" y="3487"/>
                  <a:pt x="201" y="3486"/>
                  <a:pt x="207" y="3484"/>
                </a:cubicBezTo>
                <a:cubicBezTo>
                  <a:pt x="207" y="3488"/>
                  <a:pt x="209" y="3492"/>
                  <a:pt x="212" y="3494"/>
                </a:cubicBezTo>
                <a:lnTo>
                  <a:pt x="211" y="3494"/>
                </a:lnTo>
                <a:cubicBezTo>
                  <a:pt x="210" y="3503"/>
                  <a:pt x="215" y="3504"/>
                  <a:pt x="217" y="3510"/>
                </a:cubicBezTo>
                <a:cubicBezTo>
                  <a:pt x="228" y="3509"/>
                  <a:pt x="237" y="3501"/>
                  <a:pt x="240" y="3490"/>
                </a:cubicBezTo>
                <a:cubicBezTo>
                  <a:pt x="235" y="3491"/>
                  <a:pt x="229" y="3492"/>
                  <a:pt x="224" y="3492"/>
                </a:cubicBezTo>
                <a:cubicBezTo>
                  <a:pt x="218" y="3485"/>
                  <a:pt x="210" y="3480"/>
                  <a:pt x="204" y="3473"/>
                </a:cubicBezTo>
                <a:cubicBezTo>
                  <a:pt x="214" y="3460"/>
                  <a:pt x="205" y="3439"/>
                  <a:pt x="214" y="3428"/>
                </a:cubicBezTo>
                <a:cubicBezTo>
                  <a:pt x="174" y="3428"/>
                  <a:pt x="176" y="3386"/>
                  <a:pt x="186" y="3355"/>
                </a:cubicBezTo>
                <a:cubicBezTo>
                  <a:pt x="192" y="3353"/>
                  <a:pt x="209" y="3361"/>
                  <a:pt x="204" y="3355"/>
                </a:cubicBezTo>
                <a:cubicBezTo>
                  <a:pt x="195" y="3355"/>
                  <a:pt x="192" y="3350"/>
                  <a:pt x="186" y="3347"/>
                </a:cubicBezTo>
                <a:cubicBezTo>
                  <a:pt x="187" y="3337"/>
                  <a:pt x="176" y="3337"/>
                  <a:pt x="186" y="3332"/>
                </a:cubicBezTo>
                <a:cubicBezTo>
                  <a:pt x="174" y="3333"/>
                  <a:pt x="174" y="3322"/>
                  <a:pt x="170" y="3315"/>
                </a:cubicBezTo>
                <a:cubicBezTo>
                  <a:pt x="186" y="3317"/>
                  <a:pt x="177" y="3294"/>
                  <a:pt x="186" y="3290"/>
                </a:cubicBezTo>
                <a:cubicBezTo>
                  <a:pt x="193" y="3295"/>
                  <a:pt x="189" y="3312"/>
                  <a:pt x="199" y="3315"/>
                </a:cubicBezTo>
                <a:cubicBezTo>
                  <a:pt x="203" y="3298"/>
                  <a:pt x="200" y="3274"/>
                  <a:pt x="175" y="3274"/>
                </a:cubicBezTo>
                <a:cubicBezTo>
                  <a:pt x="176" y="3300"/>
                  <a:pt x="157" y="3302"/>
                  <a:pt x="139" y="3292"/>
                </a:cubicBezTo>
                <a:cubicBezTo>
                  <a:pt x="138" y="3278"/>
                  <a:pt x="136" y="3275"/>
                  <a:pt x="144" y="3267"/>
                </a:cubicBezTo>
                <a:cubicBezTo>
                  <a:pt x="151" y="3269"/>
                  <a:pt x="165" y="3272"/>
                  <a:pt x="165" y="3262"/>
                </a:cubicBezTo>
                <a:cubicBezTo>
                  <a:pt x="164" y="3258"/>
                  <a:pt x="158" y="3260"/>
                  <a:pt x="160" y="3254"/>
                </a:cubicBezTo>
                <a:cubicBezTo>
                  <a:pt x="152" y="3251"/>
                  <a:pt x="146" y="3263"/>
                  <a:pt x="144" y="3257"/>
                </a:cubicBezTo>
                <a:cubicBezTo>
                  <a:pt x="144" y="3243"/>
                  <a:pt x="156" y="3242"/>
                  <a:pt x="165" y="3237"/>
                </a:cubicBezTo>
                <a:cubicBezTo>
                  <a:pt x="157" y="3228"/>
                  <a:pt x="164" y="3228"/>
                  <a:pt x="165" y="3217"/>
                </a:cubicBezTo>
                <a:cubicBezTo>
                  <a:pt x="155" y="3212"/>
                  <a:pt x="148" y="3202"/>
                  <a:pt x="146" y="3191"/>
                </a:cubicBezTo>
                <a:cubicBezTo>
                  <a:pt x="140" y="3188"/>
                  <a:pt x="134" y="3197"/>
                  <a:pt x="134" y="3191"/>
                </a:cubicBezTo>
                <a:cubicBezTo>
                  <a:pt x="133" y="3175"/>
                  <a:pt x="122" y="3169"/>
                  <a:pt x="120" y="3154"/>
                </a:cubicBezTo>
                <a:cubicBezTo>
                  <a:pt x="132" y="3149"/>
                  <a:pt x="134" y="3135"/>
                  <a:pt x="144" y="3130"/>
                </a:cubicBezTo>
                <a:cubicBezTo>
                  <a:pt x="128" y="3121"/>
                  <a:pt x="141" y="3100"/>
                  <a:pt x="128" y="3090"/>
                </a:cubicBezTo>
                <a:cubicBezTo>
                  <a:pt x="134" y="3085"/>
                  <a:pt x="137" y="3080"/>
                  <a:pt x="134" y="3072"/>
                </a:cubicBezTo>
                <a:cubicBezTo>
                  <a:pt x="143" y="3073"/>
                  <a:pt x="149" y="3070"/>
                  <a:pt x="149" y="3062"/>
                </a:cubicBezTo>
                <a:cubicBezTo>
                  <a:pt x="139" y="3060"/>
                  <a:pt x="130" y="3072"/>
                  <a:pt x="115" y="3065"/>
                </a:cubicBezTo>
                <a:cubicBezTo>
                  <a:pt x="138" y="3039"/>
                  <a:pt x="102" y="3012"/>
                  <a:pt x="113" y="2992"/>
                </a:cubicBezTo>
                <a:cubicBezTo>
                  <a:pt x="100" y="2994"/>
                  <a:pt x="85" y="2981"/>
                  <a:pt x="79" y="2992"/>
                </a:cubicBezTo>
                <a:cubicBezTo>
                  <a:pt x="80" y="2984"/>
                  <a:pt x="74" y="2981"/>
                  <a:pt x="76" y="2972"/>
                </a:cubicBezTo>
                <a:cubicBezTo>
                  <a:pt x="72" y="2970"/>
                  <a:pt x="61" y="2975"/>
                  <a:pt x="61" y="2969"/>
                </a:cubicBezTo>
                <a:cubicBezTo>
                  <a:pt x="65" y="2960"/>
                  <a:pt x="60" y="2950"/>
                  <a:pt x="64" y="2946"/>
                </a:cubicBezTo>
                <a:cubicBezTo>
                  <a:pt x="63" y="2951"/>
                  <a:pt x="66" y="2951"/>
                  <a:pt x="71" y="2951"/>
                </a:cubicBezTo>
                <a:cubicBezTo>
                  <a:pt x="66" y="2930"/>
                  <a:pt x="76" y="2925"/>
                  <a:pt x="64" y="2911"/>
                </a:cubicBezTo>
                <a:cubicBezTo>
                  <a:pt x="69" y="2901"/>
                  <a:pt x="73" y="2889"/>
                  <a:pt x="74" y="2878"/>
                </a:cubicBezTo>
                <a:cubicBezTo>
                  <a:pt x="62" y="2873"/>
                  <a:pt x="70" y="2888"/>
                  <a:pt x="61" y="2886"/>
                </a:cubicBezTo>
                <a:cubicBezTo>
                  <a:pt x="57" y="2882"/>
                  <a:pt x="56" y="2868"/>
                  <a:pt x="64" y="2868"/>
                </a:cubicBezTo>
                <a:cubicBezTo>
                  <a:pt x="70" y="2868"/>
                  <a:pt x="75" y="2871"/>
                  <a:pt x="79" y="2875"/>
                </a:cubicBezTo>
                <a:cubicBezTo>
                  <a:pt x="80" y="2870"/>
                  <a:pt x="86" y="2870"/>
                  <a:pt x="92" y="2870"/>
                </a:cubicBezTo>
                <a:cubicBezTo>
                  <a:pt x="89" y="2861"/>
                  <a:pt x="82" y="2853"/>
                  <a:pt x="74" y="2847"/>
                </a:cubicBezTo>
                <a:cubicBezTo>
                  <a:pt x="87" y="2849"/>
                  <a:pt x="87" y="2842"/>
                  <a:pt x="87" y="2832"/>
                </a:cubicBezTo>
                <a:cubicBezTo>
                  <a:pt x="81" y="2827"/>
                  <a:pt x="73" y="2824"/>
                  <a:pt x="79" y="2814"/>
                </a:cubicBezTo>
                <a:cubicBezTo>
                  <a:pt x="67" y="2813"/>
                  <a:pt x="64" y="2801"/>
                  <a:pt x="61" y="2789"/>
                </a:cubicBezTo>
                <a:cubicBezTo>
                  <a:pt x="62" y="2799"/>
                  <a:pt x="47" y="2792"/>
                  <a:pt x="48" y="2784"/>
                </a:cubicBezTo>
                <a:cubicBezTo>
                  <a:pt x="49" y="2776"/>
                  <a:pt x="61" y="2779"/>
                  <a:pt x="61" y="2769"/>
                </a:cubicBezTo>
                <a:cubicBezTo>
                  <a:pt x="59" y="2753"/>
                  <a:pt x="51" y="2756"/>
                  <a:pt x="53" y="2739"/>
                </a:cubicBezTo>
                <a:cubicBezTo>
                  <a:pt x="69" y="2733"/>
                  <a:pt x="70" y="2711"/>
                  <a:pt x="76" y="2696"/>
                </a:cubicBezTo>
                <a:cubicBezTo>
                  <a:pt x="73" y="2696"/>
                  <a:pt x="71" y="2694"/>
                  <a:pt x="70" y="2690"/>
                </a:cubicBezTo>
                <a:cubicBezTo>
                  <a:pt x="80" y="2694"/>
                  <a:pt x="90" y="2695"/>
                  <a:pt x="90" y="2682"/>
                </a:cubicBezTo>
                <a:cubicBezTo>
                  <a:pt x="83" y="2682"/>
                  <a:pt x="77" y="2681"/>
                  <a:pt x="70" y="2679"/>
                </a:cubicBezTo>
                <a:cubicBezTo>
                  <a:pt x="71" y="2677"/>
                  <a:pt x="71" y="2675"/>
                  <a:pt x="71" y="2674"/>
                </a:cubicBezTo>
                <a:cubicBezTo>
                  <a:pt x="70" y="2673"/>
                  <a:pt x="69" y="2673"/>
                  <a:pt x="68" y="2674"/>
                </a:cubicBezTo>
                <a:cubicBezTo>
                  <a:pt x="68" y="2672"/>
                  <a:pt x="68" y="2671"/>
                  <a:pt x="68" y="2670"/>
                </a:cubicBezTo>
                <a:cubicBezTo>
                  <a:pt x="59" y="2670"/>
                  <a:pt x="57" y="2678"/>
                  <a:pt x="45" y="2673"/>
                </a:cubicBezTo>
                <a:cubicBezTo>
                  <a:pt x="47" y="2682"/>
                  <a:pt x="35" y="2688"/>
                  <a:pt x="43" y="2692"/>
                </a:cubicBezTo>
                <a:lnTo>
                  <a:pt x="43" y="2687"/>
                </a:lnTo>
                <a:lnTo>
                  <a:pt x="47" y="2687"/>
                </a:lnTo>
                <a:cubicBezTo>
                  <a:pt x="52" y="2701"/>
                  <a:pt x="46" y="2713"/>
                  <a:pt x="29" y="2712"/>
                </a:cubicBezTo>
                <a:cubicBezTo>
                  <a:pt x="28" y="2697"/>
                  <a:pt x="26" y="2687"/>
                  <a:pt x="26" y="2677"/>
                </a:cubicBezTo>
                <a:cubicBezTo>
                  <a:pt x="10" y="2669"/>
                  <a:pt x="5" y="2651"/>
                  <a:pt x="0" y="2634"/>
                </a:cubicBezTo>
                <a:lnTo>
                  <a:pt x="4" y="2634"/>
                </a:lnTo>
                <a:cubicBezTo>
                  <a:pt x="5" y="2626"/>
                  <a:pt x="7" y="2619"/>
                  <a:pt x="7" y="2612"/>
                </a:cubicBezTo>
                <a:lnTo>
                  <a:pt x="30" y="2614"/>
                </a:lnTo>
                <a:cubicBezTo>
                  <a:pt x="29" y="2618"/>
                  <a:pt x="29" y="2621"/>
                  <a:pt x="29" y="2625"/>
                </a:cubicBezTo>
                <a:cubicBezTo>
                  <a:pt x="39" y="2628"/>
                  <a:pt x="50" y="2626"/>
                  <a:pt x="58" y="2619"/>
                </a:cubicBezTo>
                <a:cubicBezTo>
                  <a:pt x="56" y="2638"/>
                  <a:pt x="35" y="2634"/>
                  <a:pt x="32" y="2650"/>
                </a:cubicBezTo>
                <a:cubicBezTo>
                  <a:pt x="50" y="2660"/>
                  <a:pt x="72" y="2664"/>
                  <a:pt x="93" y="2661"/>
                </a:cubicBezTo>
                <a:cubicBezTo>
                  <a:pt x="91" y="2664"/>
                  <a:pt x="91" y="2668"/>
                  <a:pt x="91" y="2671"/>
                </a:cubicBezTo>
                <a:lnTo>
                  <a:pt x="114" y="2674"/>
                </a:lnTo>
                <a:cubicBezTo>
                  <a:pt x="117" y="2663"/>
                  <a:pt x="114" y="2657"/>
                  <a:pt x="107" y="2654"/>
                </a:cubicBezTo>
                <a:cubicBezTo>
                  <a:pt x="116" y="2648"/>
                  <a:pt x="117" y="2663"/>
                  <a:pt x="132" y="2659"/>
                </a:cubicBezTo>
                <a:cubicBezTo>
                  <a:pt x="126" y="2645"/>
                  <a:pt x="118" y="2645"/>
                  <a:pt x="118" y="2631"/>
                </a:cubicBezTo>
                <a:cubicBezTo>
                  <a:pt x="124" y="2636"/>
                  <a:pt x="132" y="2638"/>
                  <a:pt x="140" y="2638"/>
                </a:cubicBezTo>
                <a:cubicBezTo>
                  <a:pt x="146" y="2626"/>
                  <a:pt x="129" y="2633"/>
                  <a:pt x="133" y="2624"/>
                </a:cubicBezTo>
                <a:cubicBezTo>
                  <a:pt x="149" y="2625"/>
                  <a:pt x="149" y="2609"/>
                  <a:pt x="165" y="2610"/>
                </a:cubicBezTo>
                <a:cubicBezTo>
                  <a:pt x="166" y="2603"/>
                  <a:pt x="158" y="2603"/>
                  <a:pt x="158" y="2596"/>
                </a:cubicBezTo>
                <a:cubicBezTo>
                  <a:pt x="169" y="2601"/>
                  <a:pt x="164" y="2588"/>
                  <a:pt x="175" y="2592"/>
                </a:cubicBezTo>
                <a:cubicBezTo>
                  <a:pt x="177" y="2584"/>
                  <a:pt x="169" y="2582"/>
                  <a:pt x="162" y="2580"/>
                </a:cubicBezTo>
                <a:cubicBezTo>
                  <a:pt x="157" y="2582"/>
                  <a:pt x="145" y="2593"/>
                  <a:pt x="143" y="2580"/>
                </a:cubicBezTo>
                <a:cubicBezTo>
                  <a:pt x="160" y="2579"/>
                  <a:pt x="167" y="2566"/>
                  <a:pt x="184" y="2565"/>
                </a:cubicBezTo>
                <a:cubicBezTo>
                  <a:pt x="188" y="2557"/>
                  <a:pt x="175" y="2562"/>
                  <a:pt x="179" y="2554"/>
                </a:cubicBezTo>
                <a:cubicBezTo>
                  <a:pt x="191" y="2553"/>
                  <a:pt x="193" y="2560"/>
                  <a:pt x="202" y="2562"/>
                </a:cubicBezTo>
                <a:cubicBezTo>
                  <a:pt x="205" y="2550"/>
                  <a:pt x="226" y="2561"/>
                  <a:pt x="236" y="2559"/>
                </a:cubicBezTo>
                <a:cubicBezTo>
                  <a:pt x="223" y="2550"/>
                  <a:pt x="207" y="2548"/>
                  <a:pt x="192" y="2552"/>
                </a:cubicBezTo>
                <a:cubicBezTo>
                  <a:pt x="191" y="2547"/>
                  <a:pt x="188" y="2545"/>
                  <a:pt x="188" y="2538"/>
                </a:cubicBezTo>
                <a:cubicBezTo>
                  <a:pt x="201" y="2539"/>
                  <a:pt x="206" y="2530"/>
                  <a:pt x="216" y="2541"/>
                </a:cubicBezTo>
                <a:cubicBezTo>
                  <a:pt x="222" y="2533"/>
                  <a:pt x="240" y="2524"/>
                  <a:pt x="248" y="2528"/>
                </a:cubicBezTo>
                <a:cubicBezTo>
                  <a:pt x="245" y="2515"/>
                  <a:pt x="264" y="2521"/>
                  <a:pt x="267" y="2508"/>
                </a:cubicBezTo>
                <a:cubicBezTo>
                  <a:pt x="271" y="2514"/>
                  <a:pt x="280" y="2510"/>
                  <a:pt x="286" y="2510"/>
                </a:cubicBezTo>
                <a:cubicBezTo>
                  <a:pt x="285" y="2503"/>
                  <a:pt x="282" y="2497"/>
                  <a:pt x="273" y="2497"/>
                </a:cubicBezTo>
                <a:cubicBezTo>
                  <a:pt x="263" y="2507"/>
                  <a:pt x="256" y="2513"/>
                  <a:pt x="241" y="2511"/>
                </a:cubicBezTo>
                <a:cubicBezTo>
                  <a:pt x="244" y="2500"/>
                  <a:pt x="242" y="2494"/>
                  <a:pt x="235" y="2491"/>
                </a:cubicBezTo>
                <a:cubicBezTo>
                  <a:pt x="237" y="2488"/>
                  <a:pt x="240" y="2485"/>
                  <a:pt x="244" y="2484"/>
                </a:cubicBezTo>
                <a:cubicBezTo>
                  <a:pt x="244" y="2487"/>
                  <a:pt x="244" y="2491"/>
                  <a:pt x="244" y="2495"/>
                </a:cubicBezTo>
                <a:lnTo>
                  <a:pt x="258" y="2496"/>
                </a:lnTo>
                <a:cubicBezTo>
                  <a:pt x="261" y="2483"/>
                  <a:pt x="246" y="2483"/>
                  <a:pt x="246" y="2476"/>
                </a:cubicBezTo>
                <a:cubicBezTo>
                  <a:pt x="245" y="2469"/>
                  <a:pt x="272" y="2479"/>
                  <a:pt x="263" y="2472"/>
                </a:cubicBezTo>
                <a:cubicBezTo>
                  <a:pt x="253" y="2472"/>
                  <a:pt x="251" y="2466"/>
                  <a:pt x="247" y="2462"/>
                </a:cubicBezTo>
                <a:cubicBezTo>
                  <a:pt x="247" y="2459"/>
                  <a:pt x="247" y="2455"/>
                  <a:pt x="247" y="2451"/>
                </a:cubicBezTo>
                <a:lnTo>
                  <a:pt x="266" y="2453"/>
                </a:lnTo>
                <a:cubicBezTo>
                  <a:pt x="270" y="2449"/>
                  <a:pt x="271" y="2443"/>
                  <a:pt x="271" y="2437"/>
                </a:cubicBezTo>
                <a:cubicBezTo>
                  <a:pt x="261" y="2432"/>
                  <a:pt x="255" y="2445"/>
                  <a:pt x="254" y="2439"/>
                </a:cubicBezTo>
                <a:cubicBezTo>
                  <a:pt x="256" y="2427"/>
                  <a:pt x="269" y="2427"/>
                  <a:pt x="277" y="2422"/>
                </a:cubicBezTo>
                <a:cubicBezTo>
                  <a:pt x="273" y="2417"/>
                  <a:pt x="291" y="2398"/>
                  <a:pt x="277" y="2389"/>
                </a:cubicBezTo>
                <a:cubicBezTo>
                  <a:pt x="269" y="2392"/>
                  <a:pt x="277" y="2413"/>
                  <a:pt x="269" y="2416"/>
                </a:cubicBezTo>
                <a:cubicBezTo>
                  <a:pt x="264" y="2410"/>
                  <a:pt x="257" y="2408"/>
                  <a:pt x="250" y="2408"/>
                </a:cubicBezTo>
                <a:cubicBezTo>
                  <a:pt x="246" y="2398"/>
                  <a:pt x="243" y="2385"/>
                  <a:pt x="224" y="2385"/>
                </a:cubicBezTo>
                <a:cubicBezTo>
                  <a:pt x="229" y="2382"/>
                  <a:pt x="228" y="2374"/>
                  <a:pt x="234" y="2372"/>
                </a:cubicBezTo>
                <a:cubicBezTo>
                  <a:pt x="240" y="2371"/>
                  <a:pt x="255" y="2379"/>
                  <a:pt x="254" y="2369"/>
                </a:cubicBezTo>
                <a:cubicBezTo>
                  <a:pt x="236" y="2359"/>
                  <a:pt x="236" y="2350"/>
                  <a:pt x="236" y="2329"/>
                </a:cubicBezTo>
                <a:cubicBezTo>
                  <a:pt x="221" y="2331"/>
                  <a:pt x="206" y="2324"/>
                  <a:pt x="198" y="2312"/>
                </a:cubicBezTo>
                <a:cubicBezTo>
                  <a:pt x="218" y="2322"/>
                  <a:pt x="219" y="2310"/>
                  <a:pt x="237" y="2312"/>
                </a:cubicBezTo>
                <a:lnTo>
                  <a:pt x="239" y="2298"/>
                </a:lnTo>
                <a:cubicBezTo>
                  <a:pt x="227" y="2295"/>
                  <a:pt x="229" y="2308"/>
                  <a:pt x="221" y="2308"/>
                </a:cubicBezTo>
                <a:cubicBezTo>
                  <a:pt x="217" y="2302"/>
                  <a:pt x="204" y="2299"/>
                  <a:pt x="217" y="2294"/>
                </a:cubicBezTo>
                <a:cubicBezTo>
                  <a:pt x="204" y="2293"/>
                  <a:pt x="203" y="2288"/>
                  <a:pt x="193" y="2291"/>
                </a:cubicBezTo>
                <a:cubicBezTo>
                  <a:pt x="188" y="2276"/>
                  <a:pt x="188" y="2260"/>
                  <a:pt x="193" y="2245"/>
                </a:cubicBezTo>
                <a:cubicBezTo>
                  <a:pt x="178" y="2243"/>
                  <a:pt x="160" y="2259"/>
                  <a:pt x="149" y="2243"/>
                </a:cubicBezTo>
                <a:cubicBezTo>
                  <a:pt x="150" y="2237"/>
                  <a:pt x="150" y="2231"/>
                  <a:pt x="150" y="2224"/>
                </a:cubicBezTo>
                <a:cubicBezTo>
                  <a:pt x="146" y="2222"/>
                  <a:pt x="132" y="2226"/>
                  <a:pt x="134" y="2220"/>
                </a:cubicBezTo>
                <a:cubicBezTo>
                  <a:pt x="136" y="2214"/>
                  <a:pt x="136" y="2208"/>
                  <a:pt x="136" y="2201"/>
                </a:cubicBezTo>
                <a:cubicBezTo>
                  <a:pt x="158" y="2200"/>
                  <a:pt x="167" y="2185"/>
                  <a:pt x="191" y="2185"/>
                </a:cubicBezTo>
                <a:cubicBezTo>
                  <a:pt x="180" y="2182"/>
                  <a:pt x="170" y="2176"/>
                  <a:pt x="162" y="2168"/>
                </a:cubicBezTo>
                <a:cubicBezTo>
                  <a:pt x="162" y="2163"/>
                  <a:pt x="171" y="2167"/>
                  <a:pt x="171" y="2161"/>
                </a:cubicBezTo>
                <a:cubicBezTo>
                  <a:pt x="165" y="2159"/>
                  <a:pt x="149" y="2162"/>
                  <a:pt x="152" y="2156"/>
                </a:cubicBezTo>
                <a:cubicBezTo>
                  <a:pt x="154" y="2151"/>
                  <a:pt x="153" y="2138"/>
                  <a:pt x="156" y="2138"/>
                </a:cubicBezTo>
                <a:cubicBezTo>
                  <a:pt x="160" y="2138"/>
                  <a:pt x="160" y="2135"/>
                  <a:pt x="165" y="2136"/>
                </a:cubicBezTo>
                <a:cubicBezTo>
                  <a:pt x="164" y="2139"/>
                  <a:pt x="164" y="2143"/>
                  <a:pt x="164" y="2147"/>
                </a:cubicBezTo>
                <a:cubicBezTo>
                  <a:pt x="175" y="2143"/>
                  <a:pt x="184" y="2153"/>
                  <a:pt x="187" y="2143"/>
                </a:cubicBezTo>
                <a:cubicBezTo>
                  <a:pt x="175" y="2141"/>
                  <a:pt x="171" y="2134"/>
                  <a:pt x="175" y="2120"/>
                </a:cubicBezTo>
                <a:cubicBezTo>
                  <a:pt x="179" y="2118"/>
                  <a:pt x="183" y="2117"/>
                  <a:pt x="187" y="2115"/>
                </a:cubicBezTo>
                <a:cubicBezTo>
                  <a:pt x="185" y="2107"/>
                  <a:pt x="192" y="2107"/>
                  <a:pt x="193" y="2103"/>
                </a:cubicBezTo>
                <a:cubicBezTo>
                  <a:pt x="183" y="2104"/>
                  <a:pt x="190" y="2088"/>
                  <a:pt x="188" y="2082"/>
                </a:cubicBezTo>
                <a:cubicBezTo>
                  <a:pt x="202" y="2086"/>
                  <a:pt x="199" y="2073"/>
                  <a:pt x="212" y="2075"/>
                </a:cubicBezTo>
                <a:cubicBezTo>
                  <a:pt x="214" y="2054"/>
                  <a:pt x="218" y="2040"/>
                  <a:pt x="234" y="2043"/>
                </a:cubicBezTo>
                <a:cubicBezTo>
                  <a:pt x="226" y="2037"/>
                  <a:pt x="244" y="2034"/>
                  <a:pt x="242" y="2023"/>
                </a:cubicBezTo>
                <a:cubicBezTo>
                  <a:pt x="235" y="2018"/>
                  <a:pt x="227" y="2016"/>
                  <a:pt x="219" y="2018"/>
                </a:cubicBezTo>
                <a:cubicBezTo>
                  <a:pt x="228" y="2006"/>
                  <a:pt x="204" y="2007"/>
                  <a:pt x="212" y="1990"/>
                </a:cubicBezTo>
                <a:cubicBezTo>
                  <a:pt x="216" y="1992"/>
                  <a:pt x="221" y="1992"/>
                  <a:pt x="225" y="1990"/>
                </a:cubicBezTo>
                <a:cubicBezTo>
                  <a:pt x="230" y="1980"/>
                  <a:pt x="219" y="1976"/>
                  <a:pt x="223" y="1962"/>
                </a:cubicBezTo>
                <a:cubicBezTo>
                  <a:pt x="220" y="1956"/>
                  <a:pt x="215" y="1965"/>
                  <a:pt x="210" y="1959"/>
                </a:cubicBezTo>
                <a:cubicBezTo>
                  <a:pt x="206" y="1954"/>
                  <a:pt x="208" y="1940"/>
                  <a:pt x="208" y="1931"/>
                </a:cubicBezTo>
                <a:cubicBezTo>
                  <a:pt x="197" y="1930"/>
                  <a:pt x="190" y="1921"/>
                  <a:pt x="185" y="1921"/>
                </a:cubicBezTo>
                <a:cubicBezTo>
                  <a:pt x="190" y="1913"/>
                  <a:pt x="198" y="1907"/>
                  <a:pt x="207" y="1904"/>
                </a:cubicBezTo>
                <a:cubicBezTo>
                  <a:pt x="211" y="1907"/>
                  <a:pt x="214" y="1914"/>
                  <a:pt x="219" y="1909"/>
                </a:cubicBezTo>
                <a:cubicBezTo>
                  <a:pt x="219" y="1904"/>
                  <a:pt x="221" y="1907"/>
                  <a:pt x="222" y="1899"/>
                </a:cubicBezTo>
                <a:cubicBezTo>
                  <a:pt x="224" y="1891"/>
                  <a:pt x="209" y="1898"/>
                  <a:pt x="212" y="1889"/>
                </a:cubicBezTo>
                <a:cubicBezTo>
                  <a:pt x="213" y="1885"/>
                  <a:pt x="215" y="1884"/>
                  <a:pt x="215" y="1879"/>
                </a:cubicBezTo>
                <a:cubicBezTo>
                  <a:pt x="219" y="1881"/>
                  <a:pt x="223" y="1882"/>
                  <a:pt x="228" y="1882"/>
                </a:cubicBezTo>
                <a:cubicBezTo>
                  <a:pt x="222" y="1862"/>
                  <a:pt x="204" y="1860"/>
                  <a:pt x="211" y="1838"/>
                </a:cubicBezTo>
                <a:cubicBezTo>
                  <a:pt x="215" y="1833"/>
                  <a:pt x="230" y="1840"/>
                  <a:pt x="230" y="1831"/>
                </a:cubicBezTo>
                <a:cubicBezTo>
                  <a:pt x="228" y="1827"/>
                  <a:pt x="222" y="1827"/>
                  <a:pt x="219" y="1823"/>
                </a:cubicBezTo>
                <a:cubicBezTo>
                  <a:pt x="208" y="1823"/>
                  <a:pt x="212" y="1838"/>
                  <a:pt x="196" y="1833"/>
                </a:cubicBezTo>
                <a:cubicBezTo>
                  <a:pt x="195" y="1836"/>
                  <a:pt x="196" y="1849"/>
                  <a:pt x="193" y="1845"/>
                </a:cubicBezTo>
                <a:cubicBezTo>
                  <a:pt x="190" y="1842"/>
                  <a:pt x="183" y="1841"/>
                  <a:pt x="180" y="1837"/>
                </a:cubicBezTo>
                <a:cubicBezTo>
                  <a:pt x="187" y="1820"/>
                  <a:pt x="192" y="1810"/>
                  <a:pt x="200" y="1791"/>
                </a:cubicBezTo>
                <a:cubicBezTo>
                  <a:pt x="192" y="1788"/>
                  <a:pt x="192" y="1777"/>
                  <a:pt x="185" y="1773"/>
                </a:cubicBezTo>
                <a:cubicBezTo>
                  <a:pt x="186" y="1780"/>
                  <a:pt x="184" y="1781"/>
                  <a:pt x="177" y="1780"/>
                </a:cubicBezTo>
                <a:cubicBezTo>
                  <a:pt x="175" y="1770"/>
                  <a:pt x="180" y="1768"/>
                  <a:pt x="180" y="1760"/>
                </a:cubicBezTo>
                <a:cubicBezTo>
                  <a:pt x="156" y="1743"/>
                  <a:pt x="179" y="1704"/>
                  <a:pt x="178" y="1677"/>
                </a:cubicBezTo>
                <a:cubicBezTo>
                  <a:pt x="183" y="1672"/>
                  <a:pt x="187" y="1679"/>
                  <a:pt x="191" y="1682"/>
                </a:cubicBezTo>
                <a:cubicBezTo>
                  <a:pt x="193" y="1691"/>
                  <a:pt x="188" y="1692"/>
                  <a:pt x="188" y="1700"/>
                </a:cubicBezTo>
                <a:cubicBezTo>
                  <a:pt x="200" y="1703"/>
                  <a:pt x="202" y="1696"/>
                  <a:pt x="209" y="1693"/>
                </a:cubicBezTo>
                <a:cubicBezTo>
                  <a:pt x="208" y="1682"/>
                  <a:pt x="209" y="1671"/>
                  <a:pt x="202" y="1667"/>
                </a:cubicBezTo>
                <a:cubicBezTo>
                  <a:pt x="201" y="1670"/>
                  <a:pt x="202" y="1675"/>
                  <a:pt x="199" y="1675"/>
                </a:cubicBezTo>
                <a:cubicBezTo>
                  <a:pt x="202" y="1656"/>
                  <a:pt x="203" y="1636"/>
                  <a:pt x="201" y="1617"/>
                </a:cubicBezTo>
                <a:cubicBezTo>
                  <a:pt x="189" y="1620"/>
                  <a:pt x="185" y="1607"/>
                  <a:pt x="180" y="1617"/>
                </a:cubicBezTo>
                <a:cubicBezTo>
                  <a:pt x="164" y="1604"/>
                  <a:pt x="169" y="1577"/>
                  <a:pt x="174" y="1554"/>
                </a:cubicBezTo>
                <a:cubicBezTo>
                  <a:pt x="174" y="1548"/>
                  <a:pt x="164" y="1550"/>
                  <a:pt x="161" y="1546"/>
                </a:cubicBezTo>
                <a:cubicBezTo>
                  <a:pt x="177" y="1539"/>
                  <a:pt x="194" y="1540"/>
                  <a:pt x="208" y="1550"/>
                </a:cubicBezTo>
                <a:cubicBezTo>
                  <a:pt x="211" y="1543"/>
                  <a:pt x="217" y="1536"/>
                  <a:pt x="208" y="1532"/>
                </a:cubicBezTo>
                <a:cubicBezTo>
                  <a:pt x="196" y="1529"/>
                  <a:pt x="209" y="1543"/>
                  <a:pt x="203" y="1542"/>
                </a:cubicBezTo>
                <a:cubicBezTo>
                  <a:pt x="200" y="1541"/>
                  <a:pt x="197" y="1539"/>
                  <a:pt x="195" y="1537"/>
                </a:cubicBezTo>
                <a:cubicBezTo>
                  <a:pt x="198" y="1513"/>
                  <a:pt x="211" y="1498"/>
                  <a:pt x="207" y="1474"/>
                </a:cubicBezTo>
                <a:cubicBezTo>
                  <a:pt x="201" y="1477"/>
                  <a:pt x="187" y="1479"/>
                  <a:pt x="187" y="1469"/>
                </a:cubicBezTo>
                <a:cubicBezTo>
                  <a:pt x="193" y="1466"/>
                  <a:pt x="195" y="1460"/>
                  <a:pt x="203" y="1459"/>
                </a:cubicBezTo>
                <a:cubicBezTo>
                  <a:pt x="211" y="1458"/>
                  <a:pt x="203" y="1471"/>
                  <a:pt x="213" y="1469"/>
                </a:cubicBezTo>
                <a:cubicBezTo>
                  <a:pt x="222" y="1460"/>
                  <a:pt x="214" y="1446"/>
                  <a:pt x="206" y="1439"/>
                </a:cubicBezTo>
                <a:cubicBezTo>
                  <a:pt x="217" y="1441"/>
                  <a:pt x="220" y="1435"/>
                  <a:pt x="220" y="1427"/>
                </a:cubicBezTo>
                <a:cubicBezTo>
                  <a:pt x="211" y="1424"/>
                  <a:pt x="208" y="1440"/>
                  <a:pt x="201" y="1431"/>
                </a:cubicBezTo>
                <a:cubicBezTo>
                  <a:pt x="207" y="1425"/>
                  <a:pt x="215" y="1420"/>
                  <a:pt x="222" y="1417"/>
                </a:cubicBezTo>
                <a:cubicBezTo>
                  <a:pt x="211" y="1416"/>
                  <a:pt x="200" y="1413"/>
                  <a:pt x="189" y="1408"/>
                </a:cubicBezTo>
                <a:lnTo>
                  <a:pt x="189" y="1385"/>
                </a:lnTo>
                <a:cubicBezTo>
                  <a:pt x="197" y="1385"/>
                  <a:pt x="202" y="1383"/>
                  <a:pt x="205" y="1378"/>
                </a:cubicBezTo>
                <a:cubicBezTo>
                  <a:pt x="200" y="1377"/>
                  <a:pt x="192" y="1380"/>
                  <a:pt x="195" y="1372"/>
                </a:cubicBezTo>
                <a:cubicBezTo>
                  <a:pt x="195" y="1361"/>
                  <a:pt x="209" y="1363"/>
                  <a:pt x="211" y="1353"/>
                </a:cubicBezTo>
                <a:cubicBezTo>
                  <a:pt x="198" y="1348"/>
                  <a:pt x="180" y="1358"/>
                  <a:pt x="175" y="1344"/>
                </a:cubicBezTo>
                <a:cubicBezTo>
                  <a:pt x="179" y="1340"/>
                  <a:pt x="184" y="1336"/>
                  <a:pt x="188" y="1332"/>
                </a:cubicBezTo>
                <a:cubicBezTo>
                  <a:pt x="191" y="1320"/>
                  <a:pt x="177" y="1322"/>
                  <a:pt x="184" y="1312"/>
                </a:cubicBezTo>
                <a:cubicBezTo>
                  <a:pt x="175" y="1306"/>
                  <a:pt x="165" y="1316"/>
                  <a:pt x="163" y="1303"/>
                </a:cubicBezTo>
                <a:cubicBezTo>
                  <a:pt x="169" y="1300"/>
                  <a:pt x="180" y="1302"/>
                  <a:pt x="182" y="1294"/>
                </a:cubicBezTo>
                <a:cubicBezTo>
                  <a:pt x="174" y="1291"/>
                  <a:pt x="172" y="1283"/>
                  <a:pt x="167" y="1278"/>
                </a:cubicBezTo>
                <a:cubicBezTo>
                  <a:pt x="173" y="1273"/>
                  <a:pt x="180" y="1269"/>
                  <a:pt x="188" y="1267"/>
                </a:cubicBezTo>
                <a:cubicBezTo>
                  <a:pt x="177" y="1256"/>
                  <a:pt x="194" y="1244"/>
                  <a:pt x="207" y="1252"/>
                </a:cubicBezTo>
                <a:cubicBezTo>
                  <a:pt x="209" y="1244"/>
                  <a:pt x="202" y="1244"/>
                  <a:pt x="204" y="1237"/>
                </a:cubicBezTo>
                <a:cubicBezTo>
                  <a:pt x="209" y="1235"/>
                  <a:pt x="220" y="1240"/>
                  <a:pt x="220" y="1235"/>
                </a:cubicBezTo>
                <a:cubicBezTo>
                  <a:pt x="199" y="1235"/>
                  <a:pt x="216" y="1204"/>
                  <a:pt x="203" y="1196"/>
                </a:cubicBezTo>
                <a:cubicBezTo>
                  <a:pt x="208" y="1196"/>
                  <a:pt x="208" y="1200"/>
                  <a:pt x="211" y="1202"/>
                </a:cubicBezTo>
                <a:cubicBezTo>
                  <a:pt x="213" y="1193"/>
                  <a:pt x="200" y="1192"/>
                  <a:pt x="203" y="1186"/>
                </a:cubicBezTo>
                <a:cubicBezTo>
                  <a:pt x="207" y="1180"/>
                  <a:pt x="214" y="1178"/>
                  <a:pt x="214" y="1169"/>
                </a:cubicBezTo>
                <a:cubicBezTo>
                  <a:pt x="209" y="1153"/>
                  <a:pt x="211" y="1135"/>
                  <a:pt x="220" y="1120"/>
                </a:cubicBezTo>
                <a:lnTo>
                  <a:pt x="220" y="1119"/>
                </a:lnTo>
                <a:cubicBezTo>
                  <a:pt x="225" y="1108"/>
                  <a:pt x="229" y="1097"/>
                  <a:pt x="230" y="1085"/>
                </a:cubicBezTo>
                <a:cubicBezTo>
                  <a:pt x="227" y="1086"/>
                  <a:pt x="224" y="1085"/>
                  <a:pt x="221" y="1083"/>
                </a:cubicBezTo>
                <a:cubicBezTo>
                  <a:pt x="221" y="1081"/>
                  <a:pt x="221" y="1079"/>
                  <a:pt x="221" y="1078"/>
                </a:cubicBezTo>
                <a:cubicBezTo>
                  <a:pt x="218" y="1078"/>
                  <a:pt x="215" y="1078"/>
                  <a:pt x="212" y="1077"/>
                </a:cubicBezTo>
                <a:cubicBezTo>
                  <a:pt x="192" y="1073"/>
                  <a:pt x="179" y="1054"/>
                  <a:pt x="183" y="1034"/>
                </a:cubicBezTo>
                <a:cubicBezTo>
                  <a:pt x="174" y="1035"/>
                  <a:pt x="171" y="1039"/>
                  <a:pt x="163" y="1035"/>
                </a:cubicBezTo>
                <a:cubicBezTo>
                  <a:pt x="160" y="1025"/>
                  <a:pt x="166" y="1021"/>
                  <a:pt x="172" y="1017"/>
                </a:cubicBezTo>
                <a:cubicBezTo>
                  <a:pt x="176" y="1019"/>
                  <a:pt x="180" y="1021"/>
                  <a:pt x="180" y="1029"/>
                </a:cubicBezTo>
                <a:cubicBezTo>
                  <a:pt x="195" y="1023"/>
                  <a:pt x="187" y="1009"/>
                  <a:pt x="201" y="1007"/>
                </a:cubicBezTo>
                <a:cubicBezTo>
                  <a:pt x="188" y="998"/>
                  <a:pt x="172" y="994"/>
                  <a:pt x="157" y="996"/>
                </a:cubicBezTo>
                <a:cubicBezTo>
                  <a:pt x="156" y="984"/>
                  <a:pt x="160" y="975"/>
                  <a:pt x="172" y="973"/>
                </a:cubicBezTo>
                <a:cubicBezTo>
                  <a:pt x="161" y="968"/>
                  <a:pt x="172" y="956"/>
                  <a:pt x="182" y="962"/>
                </a:cubicBezTo>
                <a:cubicBezTo>
                  <a:pt x="181" y="957"/>
                  <a:pt x="183" y="949"/>
                  <a:pt x="176" y="952"/>
                </a:cubicBezTo>
                <a:cubicBezTo>
                  <a:pt x="178" y="942"/>
                  <a:pt x="196" y="947"/>
                  <a:pt x="203" y="947"/>
                </a:cubicBezTo>
                <a:cubicBezTo>
                  <a:pt x="196" y="936"/>
                  <a:pt x="169" y="947"/>
                  <a:pt x="159" y="939"/>
                </a:cubicBezTo>
                <a:cubicBezTo>
                  <a:pt x="157" y="929"/>
                  <a:pt x="167" y="925"/>
                  <a:pt x="157" y="919"/>
                </a:cubicBezTo>
                <a:cubicBezTo>
                  <a:pt x="161" y="900"/>
                  <a:pt x="179" y="897"/>
                  <a:pt x="196" y="893"/>
                </a:cubicBezTo>
                <a:cubicBezTo>
                  <a:pt x="191" y="875"/>
                  <a:pt x="185" y="858"/>
                  <a:pt x="178" y="842"/>
                </a:cubicBezTo>
                <a:cubicBezTo>
                  <a:pt x="157" y="851"/>
                  <a:pt x="160" y="828"/>
                  <a:pt x="143" y="828"/>
                </a:cubicBezTo>
                <a:cubicBezTo>
                  <a:pt x="145" y="817"/>
                  <a:pt x="154" y="818"/>
                  <a:pt x="142" y="813"/>
                </a:cubicBezTo>
                <a:cubicBezTo>
                  <a:pt x="148" y="808"/>
                  <a:pt x="157" y="805"/>
                  <a:pt x="165" y="806"/>
                </a:cubicBezTo>
                <a:cubicBezTo>
                  <a:pt x="168" y="798"/>
                  <a:pt x="171" y="791"/>
                  <a:pt x="176" y="785"/>
                </a:cubicBezTo>
                <a:cubicBezTo>
                  <a:pt x="139" y="798"/>
                  <a:pt x="125" y="771"/>
                  <a:pt x="146" y="747"/>
                </a:cubicBezTo>
                <a:cubicBezTo>
                  <a:pt x="138" y="743"/>
                  <a:pt x="134" y="735"/>
                  <a:pt x="134" y="726"/>
                </a:cubicBezTo>
                <a:cubicBezTo>
                  <a:pt x="142" y="712"/>
                  <a:pt x="155" y="734"/>
                  <a:pt x="162" y="721"/>
                </a:cubicBezTo>
                <a:cubicBezTo>
                  <a:pt x="160" y="713"/>
                  <a:pt x="149" y="715"/>
                  <a:pt x="141" y="715"/>
                </a:cubicBezTo>
                <a:cubicBezTo>
                  <a:pt x="156" y="709"/>
                  <a:pt x="166" y="671"/>
                  <a:pt x="144" y="675"/>
                </a:cubicBezTo>
                <a:cubicBezTo>
                  <a:pt x="153" y="670"/>
                  <a:pt x="148" y="664"/>
                  <a:pt x="141" y="663"/>
                </a:cubicBezTo>
                <a:cubicBezTo>
                  <a:pt x="147" y="658"/>
                  <a:pt x="157" y="662"/>
                  <a:pt x="157" y="649"/>
                </a:cubicBezTo>
                <a:cubicBezTo>
                  <a:pt x="146" y="648"/>
                  <a:pt x="135" y="642"/>
                  <a:pt x="127" y="634"/>
                </a:cubicBezTo>
                <a:cubicBezTo>
                  <a:pt x="127" y="621"/>
                  <a:pt x="135" y="615"/>
                  <a:pt x="146" y="612"/>
                </a:cubicBezTo>
                <a:cubicBezTo>
                  <a:pt x="138" y="601"/>
                  <a:pt x="141" y="578"/>
                  <a:pt x="129" y="571"/>
                </a:cubicBezTo>
                <a:cubicBezTo>
                  <a:pt x="131" y="561"/>
                  <a:pt x="139" y="556"/>
                  <a:pt x="148" y="552"/>
                </a:cubicBezTo>
                <a:cubicBezTo>
                  <a:pt x="136" y="539"/>
                  <a:pt x="151" y="534"/>
                  <a:pt x="145" y="522"/>
                </a:cubicBezTo>
                <a:cubicBezTo>
                  <a:pt x="129" y="523"/>
                  <a:pt x="117" y="518"/>
                  <a:pt x="116" y="503"/>
                </a:cubicBezTo>
                <a:cubicBezTo>
                  <a:pt x="132" y="499"/>
                  <a:pt x="130" y="516"/>
                  <a:pt x="146" y="511"/>
                </a:cubicBezTo>
                <a:cubicBezTo>
                  <a:pt x="156" y="512"/>
                  <a:pt x="146" y="498"/>
                  <a:pt x="157" y="500"/>
                </a:cubicBezTo>
                <a:cubicBezTo>
                  <a:pt x="145" y="494"/>
                  <a:pt x="134" y="503"/>
                  <a:pt x="126" y="495"/>
                </a:cubicBezTo>
                <a:cubicBezTo>
                  <a:pt x="129" y="491"/>
                  <a:pt x="131" y="487"/>
                  <a:pt x="133" y="482"/>
                </a:cubicBezTo>
                <a:cubicBezTo>
                  <a:pt x="136" y="488"/>
                  <a:pt x="151" y="479"/>
                  <a:pt x="153" y="485"/>
                </a:cubicBezTo>
                <a:cubicBezTo>
                  <a:pt x="148" y="477"/>
                  <a:pt x="162" y="464"/>
                  <a:pt x="177" y="458"/>
                </a:cubicBezTo>
                <a:cubicBezTo>
                  <a:pt x="171" y="443"/>
                  <a:pt x="151" y="457"/>
                  <a:pt x="143" y="461"/>
                </a:cubicBezTo>
                <a:cubicBezTo>
                  <a:pt x="139" y="462"/>
                  <a:pt x="135" y="460"/>
                  <a:pt x="133" y="457"/>
                </a:cubicBezTo>
                <a:cubicBezTo>
                  <a:pt x="131" y="449"/>
                  <a:pt x="144" y="452"/>
                  <a:pt x="144" y="444"/>
                </a:cubicBezTo>
                <a:cubicBezTo>
                  <a:pt x="152" y="445"/>
                  <a:pt x="153" y="453"/>
                  <a:pt x="166" y="449"/>
                </a:cubicBezTo>
                <a:cubicBezTo>
                  <a:pt x="164" y="438"/>
                  <a:pt x="154" y="437"/>
                  <a:pt x="146" y="433"/>
                </a:cubicBezTo>
                <a:cubicBezTo>
                  <a:pt x="164" y="425"/>
                  <a:pt x="158" y="409"/>
                  <a:pt x="169" y="399"/>
                </a:cubicBezTo>
                <a:cubicBezTo>
                  <a:pt x="160" y="394"/>
                  <a:pt x="146" y="395"/>
                  <a:pt x="146" y="378"/>
                </a:cubicBezTo>
                <a:cubicBezTo>
                  <a:pt x="149" y="374"/>
                  <a:pt x="160" y="376"/>
                  <a:pt x="161" y="369"/>
                </a:cubicBezTo>
                <a:cubicBezTo>
                  <a:pt x="161" y="363"/>
                  <a:pt x="156" y="365"/>
                  <a:pt x="157" y="357"/>
                </a:cubicBezTo>
                <a:cubicBezTo>
                  <a:pt x="152" y="353"/>
                  <a:pt x="150" y="358"/>
                  <a:pt x="144" y="358"/>
                </a:cubicBezTo>
                <a:cubicBezTo>
                  <a:pt x="144" y="355"/>
                  <a:pt x="144" y="351"/>
                  <a:pt x="141" y="351"/>
                </a:cubicBezTo>
                <a:cubicBezTo>
                  <a:pt x="143" y="349"/>
                  <a:pt x="166" y="347"/>
                  <a:pt x="164" y="359"/>
                </a:cubicBezTo>
                <a:cubicBezTo>
                  <a:pt x="175" y="351"/>
                  <a:pt x="164" y="341"/>
                  <a:pt x="157" y="337"/>
                </a:cubicBezTo>
                <a:cubicBezTo>
                  <a:pt x="158" y="335"/>
                  <a:pt x="159" y="332"/>
                  <a:pt x="159" y="329"/>
                </a:cubicBezTo>
                <a:cubicBezTo>
                  <a:pt x="169" y="341"/>
                  <a:pt x="159" y="311"/>
                  <a:pt x="167" y="309"/>
                </a:cubicBezTo>
                <a:cubicBezTo>
                  <a:pt x="165" y="298"/>
                  <a:pt x="153" y="297"/>
                  <a:pt x="145" y="293"/>
                </a:cubicBezTo>
                <a:cubicBezTo>
                  <a:pt x="147" y="285"/>
                  <a:pt x="156" y="282"/>
                  <a:pt x="156" y="272"/>
                </a:cubicBezTo>
                <a:cubicBezTo>
                  <a:pt x="164" y="274"/>
                  <a:pt x="173" y="274"/>
                  <a:pt x="182" y="272"/>
                </a:cubicBezTo>
                <a:cubicBezTo>
                  <a:pt x="179" y="269"/>
                  <a:pt x="177" y="264"/>
                  <a:pt x="176" y="260"/>
                </a:cubicBezTo>
                <a:cubicBezTo>
                  <a:pt x="189" y="265"/>
                  <a:pt x="195" y="279"/>
                  <a:pt x="191" y="293"/>
                </a:cubicBezTo>
                <a:cubicBezTo>
                  <a:pt x="207" y="298"/>
                  <a:pt x="212" y="313"/>
                  <a:pt x="225" y="322"/>
                </a:cubicBezTo>
                <a:cubicBezTo>
                  <a:pt x="226" y="320"/>
                  <a:pt x="228" y="319"/>
                  <a:pt x="231" y="320"/>
                </a:cubicBezTo>
                <a:cubicBezTo>
                  <a:pt x="231" y="309"/>
                  <a:pt x="241" y="300"/>
                  <a:pt x="244" y="284"/>
                </a:cubicBezTo>
                <a:cubicBezTo>
                  <a:pt x="232" y="281"/>
                  <a:pt x="236" y="268"/>
                  <a:pt x="219" y="268"/>
                </a:cubicBezTo>
                <a:cubicBezTo>
                  <a:pt x="216" y="254"/>
                  <a:pt x="220" y="233"/>
                  <a:pt x="200" y="236"/>
                </a:cubicBezTo>
                <a:cubicBezTo>
                  <a:pt x="193" y="247"/>
                  <a:pt x="214" y="239"/>
                  <a:pt x="212" y="247"/>
                </a:cubicBezTo>
                <a:cubicBezTo>
                  <a:pt x="200" y="248"/>
                  <a:pt x="187" y="247"/>
                  <a:pt x="174" y="245"/>
                </a:cubicBezTo>
                <a:cubicBezTo>
                  <a:pt x="176" y="238"/>
                  <a:pt x="182" y="235"/>
                  <a:pt x="194" y="241"/>
                </a:cubicBezTo>
                <a:lnTo>
                  <a:pt x="193" y="226"/>
                </a:lnTo>
                <a:cubicBezTo>
                  <a:pt x="175" y="232"/>
                  <a:pt x="179" y="212"/>
                  <a:pt x="168" y="211"/>
                </a:cubicBezTo>
                <a:cubicBezTo>
                  <a:pt x="167" y="206"/>
                  <a:pt x="174" y="208"/>
                  <a:pt x="178" y="208"/>
                </a:cubicBezTo>
                <a:cubicBezTo>
                  <a:pt x="178" y="210"/>
                  <a:pt x="178" y="213"/>
                  <a:pt x="178" y="215"/>
                </a:cubicBezTo>
                <a:cubicBezTo>
                  <a:pt x="185" y="215"/>
                  <a:pt x="191" y="213"/>
                  <a:pt x="192" y="204"/>
                </a:cubicBezTo>
                <a:cubicBezTo>
                  <a:pt x="184" y="193"/>
                  <a:pt x="178" y="186"/>
                  <a:pt x="182" y="172"/>
                </a:cubicBezTo>
                <a:cubicBezTo>
                  <a:pt x="193" y="176"/>
                  <a:pt x="199" y="174"/>
                  <a:pt x="203" y="168"/>
                </a:cubicBezTo>
                <a:cubicBezTo>
                  <a:pt x="206" y="170"/>
                  <a:pt x="209" y="173"/>
                  <a:pt x="209" y="177"/>
                </a:cubicBezTo>
                <a:lnTo>
                  <a:pt x="199" y="175"/>
                </a:lnTo>
                <a:cubicBezTo>
                  <a:pt x="198" y="180"/>
                  <a:pt x="196" y="184"/>
                  <a:pt x="196" y="188"/>
                </a:cubicBezTo>
                <a:cubicBezTo>
                  <a:pt x="208" y="193"/>
                  <a:pt x="211" y="178"/>
                  <a:pt x="218" y="179"/>
                </a:cubicBezTo>
                <a:cubicBezTo>
                  <a:pt x="225" y="179"/>
                  <a:pt x="211" y="204"/>
                  <a:pt x="220" y="196"/>
                </a:cubicBezTo>
                <a:cubicBezTo>
                  <a:pt x="221" y="187"/>
                  <a:pt x="227" y="186"/>
                  <a:pt x="231" y="182"/>
                </a:cubicBezTo>
                <a:lnTo>
                  <a:pt x="242" y="184"/>
                </a:lnTo>
                <a:cubicBezTo>
                  <a:pt x="241" y="190"/>
                  <a:pt x="240" y="196"/>
                  <a:pt x="238" y="203"/>
                </a:cubicBezTo>
                <a:cubicBezTo>
                  <a:pt x="241" y="206"/>
                  <a:pt x="247" y="208"/>
                  <a:pt x="254" y="208"/>
                </a:cubicBezTo>
                <a:cubicBezTo>
                  <a:pt x="261" y="200"/>
                  <a:pt x="247" y="192"/>
                  <a:pt x="254" y="192"/>
                </a:cubicBezTo>
                <a:cubicBezTo>
                  <a:pt x="265" y="196"/>
                  <a:pt x="265" y="209"/>
                  <a:pt x="269" y="217"/>
                </a:cubicBezTo>
                <a:cubicBezTo>
                  <a:pt x="274" y="214"/>
                  <a:pt x="292" y="233"/>
                  <a:pt x="302" y="221"/>
                </a:cubicBezTo>
                <a:cubicBezTo>
                  <a:pt x="301" y="213"/>
                  <a:pt x="276" y="219"/>
                  <a:pt x="276" y="210"/>
                </a:cubicBezTo>
                <a:cubicBezTo>
                  <a:pt x="282" y="206"/>
                  <a:pt x="286" y="200"/>
                  <a:pt x="286" y="193"/>
                </a:cubicBezTo>
                <a:cubicBezTo>
                  <a:pt x="298" y="190"/>
                  <a:pt x="311" y="188"/>
                  <a:pt x="313" y="171"/>
                </a:cubicBezTo>
                <a:cubicBezTo>
                  <a:pt x="316" y="175"/>
                  <a:pt x="324" y="175"/>
                  <a:pt x="325" y="181"/>
                </a:cubicBezTo>
                <a:cubicBezTo>
                  <a:pt x="327" y="188"/>
                  <a:pt x="316" y="201"/>
                  <a:pt x="327" y="201"/>
                </a:cubicBezTo>
                <a:cubicBezTo>
                  <a:pt x="339" y="185"/>
                  <a:pt x="348" y="186"/>
                  <a:pt x="370" y="188"/>
                </a:cubicBezTo>
                <a:cubicBezTo>
                  <a:pt x="372" y="169"/>
                  <a:pt x="379" y="157"/>
                  <a:pt x="391" y="153"/>
                </a:cubicBezTo>
                <a:cubicBezTo>
                  <a:pt x="378" y="171"/>
                  <a:pt x="390" y="174"/>
                  <a:pt x="386" y="191"/>
                </a:cubicBezTo>
                <a:lnTo>
                  <a:pt x="400" y="194"/>
                </a:lnTo>
                <a:cubicBezTo>
                  <a:pt x="405" y="183"/>
                  <a:pt x="392" y="184"/>
                  <a:pt x="392" y="175"/>
                </a:cubicBezTo>
                <a:cubicBezTo>
                  <a:pt x="398" y="173"/>
                  <a:pt x="403" y="160"/>
                  <a:pt x="407" y="173"/>
                </a:cubicBezTo>
                <a:cubicBezTo>
                  <a:pt x="409" y="162"/>
                  <a:pt x="414" y="161"/>
                  <a:pt x="411" y="152"/>
                </a:cubicBezTo>
                <a:cubicBezTo>
                  <a:pt x="427" y="148"/>
                  <a:pt x="443" y="150"/>
                  <a:pt x="458" y="156"/>
                </a:cubicBezTo>
                <a:cubicBezTo>
                  <a:pt x="461" y="141"/>
                  <a:pt x="447" y="122"/>
                  <a:pt x="465" y="113"/>
                </a:cubicBezTo>
                <a:lnTo>
                  <a:pt x="484" y="117"/>
                </a:lnTo>
                <a:cubicBezTo>
                  <a:pt x="486" y="112"/>
                  <a:pt x="484" y="101"/>
                  <a:pt x="490" y="101"/>
                </a:cubicBezTo>
                <a:lnTo>
                  <a:pt x="509" y="105"/>
                </a:lnTo>
                <a:cubicBezTo>
                  <a:pt x="507" y="127"/>
                  <a:pt x="522" y="138"/>
                  <a:pt x="520" y="160"/>
                </a:cubicBezTo>
                <a:cubicBezTo>
                  <a:pt x="524" y="149"/>
                  <a:pt x="531" y="140"/>
                  <a:pt x="540" y="134"/>
                </a:cubicBezTo>
                <a:cubicBezTo>
                  <a:pt x="545" y="135"/>
                  <a:pt x="540" y="143"/>
                  <a:pt x="546" y="143"/>
                </a:cubicBezTo>
                <a:cubicBezTo>
                  <a:pt x="549" y="138"/>
                  <a:pt x="548" y="122"/>
                  <a:pt x="553" y="125"/>
                </a:cubicBezTo>
                <a:cubicBezTo>
                  <a:pt x="559" y="128"/>
                  <a:pt x="572" y="128"/>
                  <a:pt x="572" y="132"/>
                </a:cubicBezTo>
                <a:cubicBezTo>
                  <a:pt x="571" y="135"/>
                  <a:pt x="574" y="136"/>
                  <a:pt x="573" y="140"/>
                </a:cubicBezTo>
                <a:lnTo>
                  <a:pt x="562" y="138"/>
                </a:lnTo>
                <a:cubicBezTo>
                  <a:pt x="563" y="149"/>
                  <a:pt x="553" y="156"/>
                  <a:pt x="562" y="160"/>
                </a:cubicBezTo>
                <a:cubicBezTo>
                  <a:pt x="566" y="149"/>
                  <a:pt x="574" y="145"/>
                  <a:pt x="589" y="152"/>
                </a:cubicBezTo>
                <a:cubicBezTo>
                  <a:pt x="594" y="146"/>
                  <a:pt x="584" y="139"/>
                  <a:pt x="592" y="139"/>
                </a:cubicBezTo>
                <a:cubicBezTo>
                  <a:pt x="588" y="147"/>
                  <a:pt x="600" y="145"/>
                  <a:pt x="605" y="147"/>
                </a:cubicBezTo>
                <a:cubicBezTo>
                  <a:pt x="608" y="136"/>
                  <a:pt x="611" y="124"/>
                  <a:pt x="602" y="121"/>
                </a:cubicBezTo>
                <a:cubicBezTo>
                  <a:pt x="607" y="121"/>
                  <a:pt x="613" y="121"/>
                  <a:pt x="619" y="119"/>
                </a:cubicBezTo>
                <a:cubicBezTo>
                  <a:pt x="615" y="137"/>
                  <a:pt x="631" y="123"/>
                  <a:pt x="636" y="123"/>
                </a:cubicBezTo>
                <a:cubicBezTo>
                  <a:pt x="638" y="143"/>
                  <a:pt x="675" y="129"/>
                  <a:pt x="689" y="141"/>
                </a:cubicBezTo>
                <a:cubicBezTo>
                  <a:pt x="698" y="142"/>
                  <a:pt x="698" y="130"/>
                  <a:pt x="708" y="132"/>
                </a:cubicBezTo>
                <a:lnTo>
                  <a:pt x="699" y="174"/>
                </a:lnTo>
                <a:cubicBezTo>
                  <a:pt x="710" y="171"/>
                  <a:pt x="722" y="181"/>
                  <a:pt x="726" y="175"/>
                </a:cubicBezTo>
                <a:lnTo>
                  <a:pt x="727" y="174"/>
                </a:lnTo>
                <a:lnTo>
                  <a:pt x="727" y="174"/>
                </a:lnTo>
                <a:cubicBezTo>
                  <a:pt x="727" y="174"/>
                  <a:pt x="727" y="174"/>
                  <a:pt x="727" y="174"/>
                </a:cubicBezTo>
                <a:lnTo>
                  <a:pt x="727" y="174"/>
                </a:lnTo>
                <a:lnTo>
                  <a:pt x="727" y="174"/>
                </a:lnTo>
                <a:cubicBezTo>
                  <a:pt x="726" y="172"/>
                  <a:pt x="719" y="155"/>
                  <a:pt x="730" y="151"/>
                </a:cubicBezTo>
                <a:cubicBezTo>
                  <a:pt x="746" y="157"/>
                  <a:pt x="758" y="146"/>
                  <a:pt x="763" y="155"/>
                </a:cubicBezTo>
                <a:cubicBezTo>
                  <a:pt x="762" y="161"/>
                  <a:pt x="753" y="155"/>
                  <a:pt x="749" y="155"/>
                </a:cubicBezTo>
                <a:cubicBezTo>
                  <a:pt x="746" y="164"/>
                  <a:pt x="759" y="165"/>
                  <a:pt x="769" y="167"/>
                </a:cubicBezTo>
                <a:cubicBezTo>
                  <a:pt x="771" y="163"/>
                  <a:pt x="767" y="150"/>
                  <a:pt x="775" y="152"/>
                </a:cubicBezTo>
                <a:cubicBezTo>
                  <a:pt x="783" y="153"/>
                  <a:pt x="793" y="154"/>
                  <a:pt x="796" y="159"/>
                </a:cubicBezTo>
                <a:cubicBezTo>
                  <a:pt x="803" y="156"/>
                  <a:pt x="802" y="143"/>
                  <a:pt x="811" y="145"/>
                </a:cubicBezTo>
                <a:cubicBezTo>
                  <a:pt x="807" y="155"/>
                  <a:pt x="814" y="159"/>
                  <a:pt x="815" y="165"/>
                </a:cubicBezTo>
                <a:cubicBezTo>
                  <a:pt x="827" y="161"/>
                  <a:pt x="844" y="163"/>
                  <a:pt x="852" y="153"/>
                </a:cubicBezTo>
                <a:cubicBezTo>
                  <a:pt x="876" y="164"/>
                  <a:pt x="920" y="163"/>
                  <a:pt x="928" y="185"/>
                </a:cubicBezTo>
                <a:cubicBezTo>
                  <a:pt x="933" y="176"/>
                  <a:pt x="943" y="173"/>
                  <a:pt x="949" y="165"/>
                </a:cubicBezTo>
                <a:cubicBezTo>
                  <a:pt x="945" y="157"/>
                  <a:pt x="937" y="165"/>
                  <a:pt x="934" y="159"/>
                </a:cubicBezTo>
                <a:cubicBezTo>
                  <a:pt x="932" y="163"/>
                  <a:pt x="932" y="169"/>
                  <a:pt x="928" y="169"/>
                </a:cubicBezTo>
                <a:cubicBezTo>
                  <a:pt x="933" y="154"/>
                  <a:pt x="938" y="141"/>
                  <a:pt x="950" y="137"/>
                </a:cubicBezTo>
                <a:cubicBezTo>
                  <a:pt x="965" y="140"/>
                  <a:pt x="945" y="163"/>
                  <a:pt x="953" y="160"/>
                </a:cubicBezTo>
                <a:cubicBezTo>
                  <a:pt x="954" y="157"/>
                  <a:pt x="954" y="153"/>
                  <a:pt x="958" y="153"/>
                </a:cubicBezTo>
                <a:cubicBezTo>
                  <a:pt x="956" y="163"/>
                  <a:pt x="951" y="174"/>
                  <a:pt x="961" y="176"/>
                </a:cubicBezTo>
                <a:cubicBezTo>
                  <a:pt x="969" y="176"/>
                  <a:pt x="966" y="162"/>
                  <a:pt x="969" y="156"/>
                </a:cubicBezTo>
                <a:cubicBezTo>
                  <a:pt x="965" y="155"/>
                  <a:pt x="961" y="155"/>
                  <a:pt x="961" y="151"/>
                </a:cubicBezTo>
                <a:cubicBezTo>
                  <a:pt x="968" y="143"/>
                  <a:pt x="963" y="137"/>
                  <a:pt x="968" y="133"/>
                </a:cubicBezTo>
                <a:cubicBezTo>
                  <a:pt x="983" y="132"/>
                  <a:pt x="978" y="144"/>
                  <a:pt x="991" y="144"/>
                </a:cubicBezTo>
                <a:cubicBezTo>
                  <a:pt x="992" y="138"/>
                  <a:pt x="996" y="139"/>
                  <a:pt x="998" y="137"/>
                </a:cubicBezTo>
                <a:cubicBezTo>
                  <a:pt x="994" y="133"/>
                  <a:pt x="985" y="129"/>
                  <a:pt x="992" y="124"/>
                </a:cubicBezTo>
                <a:cubicBezTo>
                  <a:pt x="981" y="123"/>
                  <a:pt x="974" y="128"/>
                  <a:pt x="961" y="124"/>
                </a:cubicBezTo>
                <a:lnTo>
                  <a:pt x="964" y="111"/>
                </a:lnTo>
                <a:lnTo>
                  <a:pt x="942" y="107"/>
                </a:lnTo>
                <a:cubicBezTo>
                  <a:pt x="939" y="116"/>
                  <a:pt x="941" y="134"/>
                  <a:pt x="926" y="126"/>
                </a:cubicBezTo>
                <a:cubicBezTo>
                  <a:pt x="927" y="139"/>
                  <a:pt x="915" y="154"/>
                  <a:pt x="910" y="149"/>
                </a:cubicBezTo>
                <a:cubicBezTo>
                  <a:pt x="923" y="139"/>
                  <a:pt x="920" y="112"/>
                  <a:pt x="915" y="100"/>
                </a:cubicBezTo>
                <a:cubicBezTo>
                  <a:pt x="901" y="106"/>
                  <a:pt x="910" y="121"/>
                  <a:pt x="915" y="128"/>
                </a:cubicBezTo>
                <a:cubicBezTo>
                  <a:pt x="904" y="124"/>
                  <a:pt x="891" y="124"/>
                  <a:pt x="880" y="129"/>
                </a:cubicBezTo>
                <a:cubicBezTo>
                  <a:pt x="880" y="124"/>
                  <a:pt x="876" y="121"/>
                  <a:pt x="878" y="115"/>
                </a:cubicBezTo>
                <a:cubicBezTo>
                  <a:pt x="873" y="118"/>
                  <a:pt x="855" y="120"/>
                  <a:pt x="850" y="112"/>
                </a:cubicBezTo>
                <a:cubicBezTo>
                  <a:pt x="868" y="110"/>
                  <a:pt x="858" y="84"/>
                  <a:pt x="865" y="68"/>
                </a:cubicBezTo>
                <a:cubicBezTo>
                  <a:pt x="851" y="60"/>
                  <a:pt x="854" y="77"/>
                  <a:pt x="846" y="78"/>
                </a:cubicBezTo>
                <a:lnTo>
                  <a:pt x="835" y="76"/>
                </a:lnTo>
                <a:cubicBezTo>
                  <a:pt x="836" y="71"/>
                  <a:pt x="838" y="66"/>
                  <a:pt x="838" y="61"/>
                </a:cubicBezTo>
                <a:cubicBezTo>
                  <a:pt x="839" y="62"/>
                  <a:pt x="839" y="64"/>
                  <a:pt x="839" y="65"/>
                </a:cubicBezTo>
                <a:cubicBezTo>
                  <a:pt x="872" y="51"/>
                  <a:pt x="915" y="71"/>
                  <a:pt x="952" y="74"/>
                </a:cubicBezTo>
                <a:cubicBezTo>
                  <a:pt x="961" y="65"/>
                  <a:pt x="974" y="62"/>
                  <a:pt x="986" y="65"/>
                </a:cubicBezTo>
                <a:cubicBezTo>
                  <a:pt x="986" y="72"/>
                  <a:pt x="993" y="72"/>
                  <a:pt x="993" y="78"/>
                </a:cubicBezTo>
                <a:cubicBezTo>
                  <a:pt x="996" y="75"/>
                  <a:pt x="998" y="70"/>
                  <a:pt x="998" y="65"/>
                </a:cubicBezTo>
                <a:cubicBezTo>
                  <a:pt x="1013" y="58"/>
                  <a:pt x="1011" y="74"/>
                  <a:pt x="1023" y="76"/>
                </a:cubicBezTo>
                <a:cubicBezTo>
                  <a:pt x="1032" y="74"/>
                  <a:pt x="1049" y="62"/>
                  <a:pt x="1057" y="74"/>
                </a:cubicBezTo>
                <a:cubicBezTo>
                  <a:pt x="1060" y="73"/>
                  <a:pt x="1059" y="69"/>
                  <a:pt x="1062" y="69"/>
                </a:cubicBezTo>
                <a:cubicBezTo>
                  <a:pt x="1066" y="77"/>
                  <a:pt x="1076" y="78"/>
                  <a:pt x="1084" y="81"/>
                </a:cubicBezTo>
                <a:cubicBezTo>
                  <a:pt x="1083" y="86"/>
                  <a:pt x="1082" y="91"/>
                  <a:pt x="1088" y="91"/>
                </a:cubicBezTo>
                <a:cubicBezTo>
                  <a:pt x="1088" y="88"/>
                  <a:pt x="1088" y="86"/>
                  <a:pt x="1088" y="84"/>
                </a:cubicBezTo>
                <a:cubicBezTo>
                  <a:pt x="1090" y="85"/>
                  <a:pt x="1092" y="87"/>
                  <a:pt x="1093" y="89"/>
                </a:cubicBezTo>
                <a:cubicBezTo>
                  <a:pt x="1099" y="87"/>
                  <a:pt x="1101" y="80"/>
                  <a:pt x="1105" y="76"/>
                </a:cubicBezTo>
                <a:cubicBezTo>
                  <a:pt x="1111" y="81"/>
                  <a:pt x="1111" y="92"/>
                  <a:pt x="1114" y="99"/>
                </a:cubicBezTo>
                <a:cubicBezTo>
                  <a:pt x="1118" y="99"/>
                  <a:pt x="1119" y="97"/>
                  <a:pt x="1123" y="97"/>
                </a:cubicBezTo>
                <a:lnTo>
                  <a:pt x="1118" y="120"/>
                </a:lnTo>
                <a:cubicBezTo>
                  <a:pt x="1123" y="113"/>
                  <a:pt x="1125" y="105"/>
                  <a:pt x="1126" y="97"/>
                </a:cubicBezTo>
                <a:lnTo>
                  <a:pt x="1127" y="97"/>
                </a:lnTo>
                <a:cubicBezTo>
                  <a:pt x="1127" y="109"/>
                  <a:pt x="1145" y="102"/>
                  <a:pt x="1144" y="115"/>
                </a:cubicBezTo>
                <a:lnTo>
                  <a:pt x="1151" y="115"/>
                </a:lnTo>
                <a:cubicBezTo>
                  <a:pt x="1149" y="118"/>
                  <a:pt x="1148" y="123"/>
                  <a:pt x="1148" y="127"/>
                </a:cubicBezTo>
                <a:cubicBezTo>
                  <a:pt x="1139" y="128"/>
                  <a:pt x="1129" y="127"/>
                  <a:pt x="1120" y="124"/>
                </a:cubicBezTo>
                <a:cubicBezTo>
                  <a:pt x="1119" y="129"/>
                  <a:pt x="1117" y="135"/>
                  <a:pt x="1117" y="140"/>
                </a:cubicBezTo>
                <a:cubicBezTo>
                  <a:pt x="1148" y="140"/>
                  <a:pt x="1150" y="161"/>
                  <a:pt x="1180" y="163"/>
                </a:cubicBezTo>
                <a:cubicBezTo>
                  <a:pt x="1180" y="169"/>
                  <a:pt x="1173" y="178"/>
                  <a:pt x="1183" y="178"/>
                </a:cubicBezTo>
                <a:cubicBezTo>
                  <a:pt x="1182" y="170"/>
                  <a:pt x="1182" y="163"/>
                  <a:pt x="1185" y="156"/>
                </a:cubicBezTo>
                <a:cubicBezTo>
                  <a:pt x="1200" y="164"/>
                  <a:pt x="1195" y="143"/>
                  <a:pt x="1207" y="147"/>
                </a:cubicBezTo>
                <a:cubicBezTo>
                  <a:pt x="1207" y="152"/>
                  <a:pt x="1213" y="153"/>
                  <a:pt x="1209" y="161"/>
                </a:cubicBezTo>
                <a:cubicBezTo>
                  <a:pt x="1230" y="160"/>
                  <a:pt x="1251" y="163"/>
                  <a:pt x="1271" y="168"/>
                </a:cubicBezTo>
                <a:cubicBezTo>
                  <a:pt x="1269" y="151"/>
                  <a:pt x="1221" y="164"/>
                  <a:pt x="1224" y="145"/>
                </a:cubicBezTo>
                <a:cubicBezTo>
                  <a:pt x="1234" y="146"/>
                  <a:pt x="1229" y="125"/>
                  <a:pt x="1237" y="122"/>
                </a:cubicBezTo>
                <a:lnTo>
                  <a:pt x="1272" y="129"/>
                </a:lnTo>
                <a:cubicBezTo>
                  <a:pt x="1270" y="132"/>
                  <a:pt x="1263" y="131"/>
                  <a:pt x="1260" y="131"/>
                </a:cubicBezTo>
                <a:cubicBezTo>
                  <a:pt x="1265" y="143"/>
                  <a:pt x="1280" y="126"/>
                  <a:pt x="1292" y="131"/>
                </a:cubicBezTo>
                <a:lnTo>
                  <a:pt x="1292" y="132"/>
                </a:lnTo>
                <a:cubicBezTo>
                  <a:pt x="1309" y="134"/>
                  <a:pt x="1287" y="160"/>
                  <a:pt x="1306" y="160"/>
                </a:cubicBezTo>
                <a:cubicBezTo>
                  <a:pt x="1296" y="164"/>
                  <a:pt x="1276" y="154"/>
                  <a:pt x="1278" y="174"/>
                </a:cubicBezTo>
                <a:cubicBezTo>
                  <a:pt x="1287" y="174"/>
                  <a:pt x="1291" y="177"/>
                  <a:pt x="1293" y="182"/>
                </a:cubicBezTo>
                <a:cubicBezTo>
                  <a:pt x="1300" y="176"/>
                  <a:pt x="1308" y="170"/>
                  <a:pt x="1316" y="162"/>
                </a:cubicBezTo>
                <a:cubicBezTo>
                  <a:pt x="1305" y="159"/>
                  <a:pt x="1305" y="147"/>
                  <a:pt x="1305" y="135"/>
                </a:cubicBezTo>
                <a:lnTo>
                  <a:pt x="1321" y="138"/>
                </a:lnTo>
                <a:cubicBezTo>
                  <a:pt x="1322" y="124"/>
                  <a:pt x="1343" y="106"/>
                  <a:pt x="1330" y="96"/>
                </a:cubicBezTo>
                <a:cubicBezTo>
                  <a:pt x="1323" y="97"/>
                  <a:pt x="1326" y="111"/>
                  <a:pt x="1323" y="117"/>
                </a:cubicBezTo>
                <a:cubicBezTo>
                  <a:pt x="1319" y="114"/>
                  <a:pt x="1307" y="117"/>
                  <a:pt x="1307" y="111"/>
                </a:cubicBezTo>
                <a:cubicBezTo>
                  <a:pt x="1307" y="110"/>
                  <a:pt x="1307" y="108"/>
                  <a:pt x="1307" y="107"/>
                </a:cubicBezTo>
                <a:cubicBezTo>
                  <a:pt x="1321" y="104"/>
                  <a:pt x="1321" y="87"/>
                  <a:pt x="1324" y="73"/>
                </a:cubicBezTo>
                <a:cubicBezTo>
                  <a:pt x="1329" y="73"/>
                  <a:pt x="1333" y="74"/>
                  <a:pt x="1337" y="76"/>
                </a:cubicBezTo>
                <a:cubicBezTo>
                  <a:pt x="1340" y="70"/>
                  <a:pt x="1345" y="68"/>
                  <a:pt x="1348" y="64"/>
                </a:cubicBezTo>
                <a:cubicBezTo>
                  <a:pt x="1356" y="66"/>
                  <a:pt x="1348" y="79"/>
                  <a:pt x="1356" y="82"/>
                </a:cubicBezTo>
                <a:cubicBezTo>
                  <a:pt x="1349" y="82"/>
                  <a:pt x="1351" y="77"/>
                  <a:pt x="1343" y="77"/>
                </a:cubicBezTo>
                <a:cubicBezTo>
                  <a:pt x="1345" y="99"/>
                  <a:pt x="1340" y="121"/>
                  <a:pt x="1329" y="140"/>
                </a:cubicBezTo>
                <a:cubicBezTo>
                  <a:pt x="1350" y="135"/>
                  <a:pt x="1330" y="167"/>
                  <a:pt x="1339" y="162"/>
                </a:cubicBezTo>
                <a:cubicBezTo>
                  <a:pt x="1340" y="159"/>
                  <a:pt x="1340" y="154"/>
                  <a:pt x="1343" y="154"/>
                </a:cubicBezTo>
                <a:cubicBezTo>
                  <a:pt x="1343" y="160"/>
                  <a:pt x="1347" y="162"/>
                  <a:pt x="1349" y="166"/>
                </a:cubicBezTo>
                <a:cubicBezTo>
                  <a:pt x="1345" y="165"/>
                  <a:pt x="1334" y="173"/>
                  <a:pt x="1339" y="173"/>
                </a:cubicBezTo>
                <a:cubicBezTo>
                  <a:pt x="1348" y="168"/>
                  <a:pt x="1350" y="183"/>
                  <a:pt x="1356" y="187"/>
                </a:cubicBezTo>
                <a:cubicBezTo>
                  <a:pt x="1355" y="203"/>
                  <a:pt x="1350" y="222"/>
                  <a:pt x="1361" y="230"/>
                </a:cubicBezTo>
                <a:cubicBezTo>
                  <a:pt x="1361" y="213"/>
                  <a:pt x="1377" y="221"/>
                  <a:pt x="1385" y="218"/>
                </a:cubicBezTo>
                <a:cubicBezTo>
                  <a:pt x="1385" y="208"/>
                  <a:pt x="1388" y="199"/>
                  <a:pt x="1393" y="192"/>
                </a:cubicBezTo>
                <a:cubicBezTo>
                  <a:pt x="1400" y="192"/>
                  <a:pt x="1405" y="189"/>
                  <a:pt x="1409" y="184"/>
                </a:cubicBezTo>
                <a:cubicBezTo>
                  <a:pt x="1409" y="195"/>
                  <a:pt x="1426" y="187"/>
                  <a:pt x="1433" y="190"/>
                </a:cubicBezTo>
                <a:cubicBezTo>
                  <a:pt x="1436" y="179"/>
                  <a:pt x="1428" y="180"/>
                  <a:pt x="1424" y="176"/>
                </a:cubicBezTo>
                <a:cubicBezTo>
                  <a:pt x="1435" y="170"/>
                  <a:pt x="1430" y="181"/>
                  <a:pt x="1444" y="179"/>
                </a:cubicBezTo>
                <a:lnTo>
                  <a:pt x="1444" y="192"/>
                </a:lnTo>
                <a:cubicBezTo>
                  <a:pt x="1450" y="200"/>
                  <a:pt x="1459" y="187"/>
                  <a:pt x="1461" y="198"/>
                </a:cubicBezTo>
                <a:cubicBezTo>
                  <a:pt x="1461" y="203"/>
                  <a:pt x="1452" y="199"/>
                  <a:pt x="1452" y="203"/>
                </a:cubicBezTo>
                <a:cubicBezTo>
                  <a:pt x="1496" y="217"/>
                  <a:pt x="1488" y="171"/>
                  <a:pt x="1503" y="152"/>
                </a:cubicBezTo>
                <a:cubicBezTo>
                  <a:pt x="1509" y="158"/>
                  <a:pt x="1495" y="156"/>
                  <a:pt x="1500" y="168"/>
                </a:cubicBezTo>
                <a:cubicBezTo>
                  <a:pt x="1503" y="168"/>
                  <a:pt x="1505" y="169"/>
                  <a:pt x="1505" y="174"/>
                </a:cubicBezTo>
                <a:cubicBezTo>
                  <a:pt x="1514" y="174"/>
                  <a:pt x="1512" y="164"/>
                  <a:pt x="1522" y="165"/>
                </a:cubicBezTo>
                <a:cubicBezTo>
                  <a:pt x="1531" y="180"/>
                  <a:pt x="1531" y="198"/>
                  <a:pt x="1522" y="212"/>
                </a:cubicBezTo>
                <a:lnTo>
                  <a:pt x="1522" y="193"/>
                </a:lnTo>
                <a:cubicBezTo>
                  <a:pt x="1517" y="192"/>
                  <a:pt x="1517" y="197"/>
                  <a:pt x="1514" y="199"/>
                </a:cubicBezTo>
                <a:cubicBezTo>
                  <a:pt x="1515" y="186"/>
                  <a:pt x="1509" y="189"/>
                  <a:pt x="1500" y="182"/>
                </a:cubicBezTo>
                <a:cubicBezTo>
                  <a:pt x="1503" y="200"/>
                  <a:pt x="1494" y="220"/>
                  <a:pt x="1500" y="231"/>
                </a:cubicBezTo>
                <a:cubicBezTo>
                  <a:pt x="1498" y="223"/>
                  <a:pt x="1501" y="221"/>
                  <a:pt x="1508" y="223"/>
                </a:cubicBezTo>
                <a:cubicBezTo>
                  <a:pt x="1501" y="243"/>
                  <a:pt x="1483" y="250"/>
                  <a:pt x="1485" y="277"/>
                </a:cubicBezTo>
                <a:cubicBezTo>
                  <a:pt x="1490" y="278"/>
                  <a:pt x="1492" y="282"/>
                  <a:pt x="1499" y="282"/>
                </a:cubicBezTo>
                <a:cubicBezTo>
                  <a:pt x="1502" y="274"/>
                  <a:pt x="1505" y="266"/>
                  <a:pt x="1510" y="259"/>
                </a:cubicBezTo>
                <a:cubicBezTo>
                  <a:pt x="1528" y="263"/>
                  <a:pt x="1499" y="278"/>
                  <a:pt x="1513" y="278"/>
                </a:cubicBezTo>
                <a:cubicBezTo>
                  <a:pt x="1513" y="278"/>
                  <a:pt x="1514" y="278"/>
                  <a:pt x="1514" y="278"/>
                </a:cubicBezTo>
                <a:cubicBezTo>
                  <a:pt x="1525" y="274"/>
                  <a:pt x="1531" y="262"/>
                  <a:pt x="1527" y="251"/>
                </a:cubicBezTo>
                <a:cubicBezTo>
                  <a:pt x="1535" y="251"/>
                  <a:pt x="1541" y="250"/>
                  <a:pt x="1544" y="246"/>
                </a:cubicBezTo>
                <a:cubicBezTo>
                  <a:pt x="1533" y="248"/>
                  <a:pt x="1538" y="233"/>
                  <a:pt x="1544" y="235"/>
                </a:cubicBezTo>
                <a:cubicBezTo>
                  <a:pt x="1544" y="238"/>
                  <a:pt x="1543" y="243"/>
                  <a:pt x="1546" y="243"/>
                </a:cubicBezTo>
                <a:cubicBezTo>
                  <a:pt x="1554" y="237"/>
                  <a:pt x="1560" y="231"/>
                  <a:pt x="1566" y="224"/>
                </a:cubicBezTo>
                <a:cubicBezTo>
                  <a:pt x="1568" y="234"/>
                  <a:pt x="1587" y="228"/>
                  <a:pt x="1591" y="237"/>
                </a:cubicBezTo>
                <a:cubicBezTo>
                  <a:pt x="1593" y="229"/>
                  <a:pt x="1605" y="231"/>
                  <a:pt x="1611" y="227"/>
                </a:cubicBezTo>
                <a:cubicBezTo>
                  <a:pt x="1617" y="230"/>
                  <a:pt x="1621" y="236"/>
                  <a:pt x="1633" y="235"/>
                </a:cubicBezTo>
                <a:cubicBezTo>
                  <a:pt x="1630" y="228"/>
                  <a:pt x="1646" y="224"/>
                  <a:pt x="1633" y="224"/>
                </a:cubicBezTo>
                <a:cubicBezTo>
                  <a:pt x="1632" y="226"/>
                  <a:pt x="1633" y="229"/>
                  <a:pt x="1630" y="229"/>
                </a:cubicBezTo>
                <a:cubicBezTo>
                  <a:pt x="1629" y="219"/>
                  <a:pt x="1619" y="217"/>
                  <a:pt x="1613" y="210"/>
                </a:cubicBezTo>
                <a:cubicBezTo>
                  <a:pt x="1620" y="203"/>
                  <a:pt x="1618" y="204"/>
                  <a:pt x="1611" y="199"/>
                </a:cubicBezTo>
                <a:cubicBezTo>
                  <a:pt x="1615" y="183"/>
                  <a:pt x="1635" y="194"/>
                  <a:pt x="1644" y="186"/>
                </a:cubicBezTo>
                <a:cubicBezTo>
                  <a:pt x="1648" y="177"/>
                  <a:pt x="1635" y="184"/>
                  <a:pt x="1639" y="175"/>
                </a:cubicBezTo>
                <a:cubicBezTo>
                  <a:pt x="1652" y="174"/>
                  <a:pt x="1661" y="156"/>
                  <a:pt x="1678" y="167"/>
                </a:cubicBezTo>
                <a:cubicBezTo>
                  <a:pt x="1678" y="153"/>
                  <a:pt x="1696" y="160"/>
                  <a:pt x="1701" y="153"/>
                </a:cubicBezTo>
                <a:cubicBezTo>
                  <a:pt x="1701" y="157"/>
                  <a:pt x="1702" y="159"/>
                  <a:pt x="1707" y="159"/>
                </a:cubicBezTo>
                <a:cubicBezTo>
                  <a:pt x="1700" y="165"/>
                  <a:pt x="1700" y="179"/>
                  <a:pt x="1695" y="189"/>
                </a:cubicBezTo>
                <a:cubicBezTo>
                  <a:pt x="1710" y="196"/>
                  <a:pt x="1707" y="173"/>
                  <a:pt x="1723" y="175"/>
                </a:cubicBezTo>
                <a:cubicBezTo>
                  <a:pt x="1717" y="186"/>
                  <a:pt x="1726" y="185"/>
                  <a:pt x="1726" y="197"/>
                </a:cubicBezTo>
                <a:lnTo>
                  <a:pt x="1740" y="197"/>
                </a:lnTo>
                <a:cubicBezTo>
                  <a:pt x="1746" y="185"/>
                  <a:pt x="1728" y="183"/>
                  <a:pt x="1734" y="181"/>
                </a:cubicBezTo>
                <a:cubicBezTo>
                  <a:pt x="1750" y="188"/>
                  <a:pt x="1752" y="179"/>
                  <a:pt x="1774" y="181"/>
                </a:cubicBezTo>
                <a:cubicBezTo>
                  <a:pt x="1777" y="192"/>
                  <a:pt x="1777" y="204"/>
                  <a:pt x="1774" y="216"/>
                </a:cubicBezTo>
                <a:cubicBezTo>
                  <a:pt x="1782" y="219"/>
                  <a:pt x="1790" y="222"/>
                  <a:pt x="1799" y="224"/>
                </a:cubicBezTo>
                <a:cubicBezTo>
                  <a:pt x="1797" y="214"/>
                  <a:pt x="1799" y="205"/>
                  <a:pt x="1804" y="197"/>
                </a:cubicBezTo>
                <a:cubicBezTo>
                  <a:pt x="1799" y="196"/>
                  <a:pt x="1794" y="197"/>
                  <a:pt x="1790" y="199"/>
                </a:cubicBezTo>
                <a:cubicBezTo>
                  <a:pt x="1789" y="182"/>
                  <a:pt x="1771" y="182"/>
                  <a:pt x="1777" y="159"/>
                </a:cubicBezTo>
                <a:cubicBezTo>
                  <a:pt x="1788" y="162"/>
                  <a:pt x="1790" y="156"/>
                  <a:pt x="1793" y="151"/>
                </a:cubicBezTo>
                <a:cubicBezTo>
                  <a:pt x="1798" y="156"/>
                  <a:pt x="1782" y="174"/>
                  <a:pt x="1802" y="174"/>
                </a:cubicBezTo>
                <a:cubicBezTo>
                  <a:pt x="1806" y="167"/>
                  <a:pt x="1808" y="160"/>
                  <a:pt x="1810" y="152"/>
                </a:cubicBezTo>
                <a:cubicBezTo>
                  <a:pt x="1814" y="153"/>
                  <a:pt x="1813" y="159"/>
                  <a:pt x="1813" y="163"/>
                </a:cubicBezTo>
                <a:cubicBezTo>
                  <a:pt x="1822" y="162"/>
                  <a:pt x="1838" y="152"/>
                  <a:pt x="1843" y="163"/>
                </a:cubicBezTo>
                <a:cubicBezTo>
                  <a:pt x="1849" y="159"/>
                  <a:pt x="1840" y="156"/>
                  <a:pt x="1846" y="155"/>
                </a:cubicBezTo>
                <a:cubicBezTo>
                  <a:pt x="1857" y="157"/>
                  <a:pt x="1852" y="174"/>
                  <a:pt x="1863" y="174"/>
                </a:cubicBezTo>
                <a:cubicBezTo>
                  <a:pt x="1869" y="172"/>
                  <a:pt x="1862" y="159"/>
                  <a:pt x="1869" y="158"/>
                </a:cubicBezTo>
                <a:cubicBezTo>
                  <a:pt x="1880" y="168"/>
                  <a:pt x="1894" y="161"/>
                  <a:pt x="1908" y="168"/>
                </a:cubicBezTo>
                <a:cubicBezTo>
                  <a:pt x="1912" y="159"/>
                  <a:pt x="1916" y="150"/>
                  <a:pt x="1922" y="141"/>
                </a:cubicBezTo>
                <a:cubicBezTo>
                  <a:pt x="1938" y="153"/>
                  <a:pt x="1958" y="157"/>
                  <a:pt x="1978" y="155"/>
                </a:cubicBezTo>
                <a:cubicBezTo>
                  <a:pt x="1983" y="143"/>
                  <a:pt x="1966" y="151"/>
                  <a:pt x="1969" y="141"/>
                </a:cubicBezTo>
                <a:cubicBezTo>
                  <a:pt x="1980" y="131"/>
                  <a:pt x="2004" y="141"/>
                  <a:pt x="2016" y="128"/>
                </a:cubicBezTo>
                <a:cubicBezTo>
                  <a:pt x="2021" y="135"/>
                  <a:pt x="2021" y="147"/>
                  <a:pt x="2030" y="151"/>
                </a:cubicBezTo>
                <a:cubicBezTo>
                  <a:pt x="2030" y="145"/>
                  <a:pt x="2032" y="139"/>
                  <a:pt x="2036" y="135"/>
                </a:cubicBezTo>
                <a:cubicBezTo>
                  <a:pt x="2041" y="139"/>
                  <a:pt x="2050" y="139"/>
                  <a:pt x="2058" y="141"/>
                </a:cubicBezTo>
                <a:cubicBezTo>
                  <a:pt x="2065" y="137"/>
                  <a:pt x="2061" y="121"/>
                  <a:pt x="2072" y="124"/>
                </a:cubicBezTo>
                <a:cubicBezTo>
                  <a:pt x="2083" y="127"/>
                  <a:pt x="2092" y="132"/>
                  <a:pt x="2103" y="135"/>
                </a:cubicBezTo>
                <a:cubicBezTo>
                  <a:pt x="2103" y="132"/>
                  <a:pt x="2104" y="130"/>
                  <a:pt x="2108" y="130"/>
                </a:cubicBezTo>
                <a:cubicBezTo>
                  <a:pt x="2113" y="119"/>
                  <a:pt x="2098" y="113"/>
                  <a:pt x="2105" y="108"/>
                </a:cubicBezTo>
                <a:cubicBezTo>
                  <a:pt x="2125" y="125"/>
                  <a:pt x="2146" y="110"/>
                  <a:pt x="2170" y="119"/>
                </a:cubicBezTo>
                <a:cubicBezTo>
                  <a:pt x="2168" y="129"/>
                  <a:pt x="2153" y="140"/>
                  <a:pt x="2170" y="146"/>
                </a:cubicBezTo>
                <a:cubicBezTo>
                  <a:pt x="2170" y="137"/>
                  <a:pt x="2172" y="129"/>
                  <a:pt x="2175" y="121"/>
                </a:cubicBezTo>
                <a:cubicBezTo>
                  <a:pt x="2179" y="122"/>
                  <a:pt x="2182" y="128"/>
                  <a:pt x="2187" y="124"/>
                </a:cubicBezTo>
                <a:cubicBezTo>
                  <a:pt x="2191" y="120"/>
                  <a:pt x="2190" y="110"/>
                  <a:pt x="2195" y="105"/>
                </a:cubicBezTo>
                <a:cubicBezTo>
                  <a:pt x="2201" y="116"/>
                  <a:pt x="2213" y="123"/>
                  <a:pt x="2226" y="124"/>
                </a:cubicBezTo>
                <a:cubicBezTo>
                  <a:pt x="2226" y="110"/>
                  <a:pt x="2266" y="111"/>
                  <a:pt x="2254" y="101"/>
                </a:cubicBezTo>
                <a:cubicBezTo>
                  <a:pt x="2259" y="100"/>
                  <a:pt x="2259" y="107"/>
                  <a:pt x="2265" y="103"/>
                </a:cubicBezTo>
                <a:cubicBezTo>
                  <a:pt x="2271" y="100"/>
                  <a:pt x="2269" y="89"/>
                  <a:pt x="2276" y="87"/>
                </a:cubicBezTo>
                <a:cubicBezTo>
                  <a:pt x="2299" y="84"/>
                  <a:pt x="2289" y="112"/>
                  <a:pt x="2312" y="111"/>
                </a:cubicBezTo>
                <a:cubicBezTo>
                  <a:pt x="2317" y="101"/>
                  <a:pt x="2344" y="88"/>
                  <a:pt x="2351" y="105"/>
                </a:cubicBezTo>
                <a:cubicBezTo>
                  <a:pt x="2361" y="100"/>
                  <a:pt x="2350" y="95"/>
                  <a:pt x="2354" y="92"/>
                </a:cubicBezTo>
                <a:cubicBezTo>
                  <a:pt x="2370" y="85"/>
                  <a:pt x="2381" y="107"/>
                  <a:pt x="2393" y="113"/>
                </a:cubicBezTo>
                <a:cubicBezTo>
                  <a:pt x="2390" y="98"/>
                  <a:pt x="2420" y="104"/>
                  <a:pt x="2418" y="113"/>
                </a:cubicBezTo>
                <a:cubicBezTo>
                  <a:pt x="2426" y="105"/>
                  <a:pt x="2429" y="93"/>
                  <a:pt x="2449" y="97"/>
                </a:cubicBezTo>
                <a:cubicBezTo>
                  <a:pt x="2451" y="103"/>
                  <a:pt x="2456" y="105"/>
                  <a:pt x="2455" y="113"/>
                </a:cubicBezTo>
                <a:cubicBezTo>
                  <a:pt x="2469" y="116"/>
                  <a:pt x="2470" y="105"/>
                  <a:pt x="2480" y="105"/>
                </a:cubicBezTo>
                <a:cubicBezTo>
                  <a:pt x="2499" y="122"/>
                  <a:pt x="2549" y="104"/>
                  <a:pt x="2544" y="138"/>
                </a:cubicBezTo>
                <a:cubicBezTo>
                  <a:pt x="2562" y="135"/>
                  <a:pt x="2580" y="135"/>
                  <a:pt x="2597" y="135"/>
                </a:cubicBezTo>
                <a:cubicBezTo>
                  <a:pt x="2591" y="139"/>
                  <a:pt x="2594" y="152"/>
                  <a:pt x="2589" y="158"/>
                </a:cubicBezTo>
                <a:cubicBezTo>
                  <a:pt x="2598" y="158"/>
                  <a:pt x="2616" y="153"/>
                  <a:pt x="2620" y="156"/>
                </a:cubicBezTo>
                <a:cubicBezTo>
                  <a:pt x="2612" y="158"/>
                  <a:pt x="2610" y="184"/>
                  <a:pt x="2620" y="186"/>
                </a:cubicBezTo>
                <a:cubicBezTo>
                  <a:pt x="2620" y="185"/>
                  <a:pt x="2620" y="185"/>
                  <a:pt x="2620" y="184"/>
                </a:cubicBezTo>
                <a:cubicBezTo>
                  <a:pt x="2620" y="179"/>
                  <a:pt x="2625" y="174"/>
                  <a:pt x="2631" y="175"/>
                </a:cubicBezTo>
                <a:cubicBezTo>
                  <a:pt x="2631" y="183"/>
                  <a:pt x="2634" y="191"/>
                  <a:pt x="2639" y="198"/>
                </a:cubicBezTo>
                <a:cubicBezTo>
                  <a:pt x="2652" y="194"/>
                  <a:pt x="2665" y="192"/>
                  <a:pt x="2678" y="190"/>
                </a:cubicBezTo>
                <a:cubicBezTo>
                  <a:pt x="2675" y="165"/>
                  <a:pt x="2702" y="161"/>
                  <a:pt x="2703" y="149"/>
                </a:cubicBezTo>
                <a:cubicBezTo>
                  <a:pt x="2718" y="149"/>
                  <a:pt x="2721" y="161"/>
                  <a:pt x="2729" y="168"/>
                </a:cubicBezTo>
                <a:cubicBezTo>
                  <a:pt x="2726" y="175"/>
                  <a:pt x="2718" y="178"/>
                  <a:pt x="2718" y="187"/>
                </a:cubicBezTo>
                <a:cubicBezTo>
                  <a:pt x="2729" y="187"/>
                  <a:pt x="2740" y="189"/>
                  <a:pt x="2751" y="193"/>
                </a:cubicBezTo>
                <a:cubicBezTo>
                  <a:pt x="2751" y="181"/>
                  <a:pt x="2746" y="163"/>
                  <a:pt x="2765" y="160"/>
                </a:cubicBezTo>
                <a:cubicBezTo>
                  <a:pt x="2747" y="142"/>
                  <a:pt x="2766" y="120"/>
                  <a:pt x="2768" y="98"/>
                </a:cubicBezTo>
                <a:cubicBezTo>
                  <a:pt x="2751" y="108"/>
                  <a:pt x="2733" y="114"/>
                  <a:pt x="2715" y="117"/>
                </a:cubicBezTo>
                <a:cubicBezTo>
                  <a:pt x="2714" y="126"/>
                  <a:pt x="2727" y="121"/>
                  <a:pt x="2723" y="133"/>
                </a:cubicBezTo>
                <a:cubicBezTo>
                  <a:pt x="2697" y="148"/>
                  <a:pt x="2684" y="124"/>
                  <a:pt x="2689" y="93"/>
                </a:cubicBezTo>
                <a:cubicBezTo>
                  <a:pt x="2697" y="88"/>
                  <a:pt x="2706" y="85"/>
                  <a:pt x="2715" y="84"/>
                </a:cubicBezTo>
                <a:cubicBezTo>
                  <a:pt x="2719" y="94"/>
                  <a:pt x="2735" y="92"/>
                  <a:pt x="2743" y="98"/>
                </a:cubicBezTo>
                <a:cubicBezTo>
                  <a:pt x="2746" y="86"/>
                  <a:pt x="2730" y="92"/>
                  <a:pt x="2734" y="79"/>
                </a:cubicBezTo>
                <a:cubicBezTo>
                  <a:pt x="2755" y="65"/>
                  <a:pt x="2779" y="57"/>
                  <a:pt x="2805" y="54"/>
                </a:cubicBezTo>
                <a:cubicBezTo>
                  <a:pt x="2807" y="64"/>
                  <a:pt x="2804" y="79"/>
                  <a:pt x="2811" y="83"/>
                </a:cubicBezTo>
                <a:cubicBezTo>
                  <a:pt x="2826" y="86"/>
                  <a:pt x="2855" y="93"/>
                  <a:pt x="2864" y="108"/>
                </a:cubicBezTo>
                <a:cubicBezTo>
                  <a:pt x="2860" y="114"/>
                  <a:pt x="2855" y="120"/>
                  <a:pt x="2848" y="123"/>
                </a:cubicBezTo>
                <a:cubicBezTo>
                  <a:pt x="2856" y="120"/>
                  <a:pt x="2849" y="130"/>
                  <a:pt x="2855" y="130"/>
                </a:cubicBezTo>
                <a:cubicBezTo>
                  <a:pt x="2861" y="125"/>
                  <a:pt x="2866" y="119"/>
                  <a:pt x="2871" y="112"/>
                </a:cubicBezTo>
                <a:cubicBezTo>
                  <a:pt x="2877" y="116"/>
                  <a:pt x="2877" y="128"/>
                  <a:pt x="2887" y="128"/>
                </a:cubicBezTo>
                <a:cubicBezTo>
                  <a:pt x="2890" y="123"/>
                  <a:pt x="2896" y="120"/>
                  <a:pt x="2894" y="110"/>
                </a:cubicBezTo>
                <a:cubicBezTo>
                  <a:pt x="2906" y="108"/>
                  <a:pt x="2906" y="118"/>
                  <a:pt x="2915" y="119"/>
                </a:cubicBezTo>
                <a:cubicBezTo>
                  <a:pt x="2914" y="116"/>
                  <a:pt x="2912" y="115"/>
                  <a:pt x="2912" y="110"/>
                </a:cubicBezTo>
                <a:cubicBezTo>
                  <a:pt x="2923" y="113"/>
                  <a:pt x="2926" y="123"/>
                  <a:pt x="2940" y="123"/>
                </a:cubicBezTo>
                <a:cubicBezTo>
                  <a:pt x="2940" y="116"/>
                  <a:pt x="2935" y="109"/>
                  <a:pt x="2942" y="117"/>
                </a:cubicBezTo>
                <a:cubicBezTo>
                  <a:pt x="2939" y="109"/>
                  <a:pt x="2940" y="100"/>
                  <a:pt x="2945" y="92"/>
                </a:cubicBezTo>
                <a:cubicBezTo>
                  <a:pt x="2954" y="91"/>
                  <a:pt x="2964" y="91"/>
                  <a:pt x="2974" y="92"/>
                </a:cubicBezTo>
                <a:cubicBezTo>
                  <a:pt x="2972" y="82"/>
                  <a:pt x="2953" y="89"/>
                  <a:pt x="2949" y="81"/>
                </a:cubicBezTo>
                <a:cubicBezTo>
                  <a:pt x="2963" y="80"/>
                  <a:pt x="2977" y="83"/>
                  <a:pt x="2990" y="88"/>
                </a:cubicBezTo>
                <a:cubicBezTo>
                  <a:pt x="2990" y="78"/>
                  <a:pt x="3005" y="84"/>
                  <a:pt x="3007" y="77"/>
                </a:cubicBezTo>
                <a:cubicBezTo>
                  <a:pt x="3014" y="81"/>
                  <a:pt x="2998" y="82"/>
                  <a:pt x="3007" y="86"/>
                </a:cubicBezTo>
                <a:cubicBezTo>
                  <a:pt x="3013" y="84"/>
                  <a:pt x="3019" y="80"/>
                  <a:pt x="3023" y="74"/>
                </a:cubicBezTo>
                <a:cubicBezTo>
                  <a:pt x="3030" y="77"/>
                  <a:pt x="3037" y="81"/>
                  <a:pt x="3043" y="86"/>
                </a:cubicBezTo>
                <a:cubicBezTo>
                  <a:pt x="3050" y="85"/>
                  <a:pt x="3056" y="84"/>
                  <a:pt x="3062" y="81"/>
                </a:cubicBezTo>
                <a:cubicBezTo>
                  <a:pt x="3061" y="70"/>
                  <a:pt x="3066" y="63"/>
                  <a:pt x="3076" y="63"/>
                </a:cubicBezTo>
                <a:cubicBezTo>
                  <a:pt x="3085" y="80"/>
                  <a:pt x="3106" y="62"/>
                  <a:pt x="3115" y="57"/>
                </a:cubicBezTo>
                <a:cubicBezTo>
                  <a:pt x="3115" y="60"/>
                  <a:pt x="3114" y="65"/>
                  <a:pt x="3117" y="65"/>
                </a:cubicBezTo>
                <a:cubicBezTo>
                  <a:pt x="3120" y="59"/>
                  <a:pt x="3126" y="54"/>
                  <a:pt x="3133" y="52"/>
                </a:cubicBezTo>
                <a:cubicBezTo>
                  <a:pt x="3133" y="58"/>
                  <a:pt x="3131" y="66"/>
                  <a:pt x="3140" y="63"/>
                </a:cubicBezTo>
                <a:cubicBezTo>
                  <a:pt x="3137" y="75"/>
                  <a:pt x="3143" y="80"/>
                  <a:pt x="3133" y="83"/>
                </a:cubicBezTo>
                <a:cubicBezTo>
                  <a:pt x="3140" y="82"/>
                  <a:pt x="3137" y="90"/>
                  <a:pt x="3145" y="88"/>
                </a:cubicBezTo>
                <a:cubicBezTo>
                  <a:pt x="3149" y="75"/>
                  <a:pt x="3158" y="65"/>
                  <a:pt x="3170" y="59"/>
                </a:cubicBezTo>
                <a:cubicBezTo>
                  <a:pt x="3170" y="63"/>
                  <a:pt x="3168" y="70"/>
                  <a:pt x="3174" y="68"/>
                </a:cubicBezTo>
                <a:lnTo>
                  <a:pt x="3174" y="59"/>
                </a:lnTo>
                <a:cubicBezTo>
                  <a:pt x="3183" y="67"/>
                  <a:pt x="3195" y="70"/>
                  <a:pt x="3207" y="68"/>
                </a:cubicBezTo>
                <a:cubicBezTo>
                  <a:pt x="3206" y="68"/>
                  <a:pt x="3206" y="69"/>
                  <a:pt x="3206" y="69"/>
                </a:cubicBezTo>
                <a:cubicBezTo>
                  <a:pt x="3206" y="75"/>
                  <a:pt x="3210" y="80"/>
                  <a:pt x="3216" y="81"/>
                </a:cubicBezTo>
                <a:cubicBezTo>
                  <a:pt x="3219" y="76"/>
                  <a:pt x="3225" y="75"/>
                  <a:pt x="3225" y="65"/>
                </a:cubicBezTo>
                <a:cubicBezTo>
                  <a:pt x="3222" y="68"/>
                  <a:pt x="3221" y="72"/>
                  <a:pt x="3214" y="70"/>
                </a:cubicBezTo>
                <a:cubicBezTo>
                  <a:pt x="3211" y="64"/>
                  <a:pt x="3208" y="63"/>
                  <a:pt x="3211" y="57"/>
                </a:cubicBezTo>
                <a:cubicBezTo>
                  <a:pt x="3219" y="54"/>
                  <a:pt x="3225" y="59"/>
                  <a:pt x="3231" y="59"/>
                </a:cubicBezTo>
                <a:cubicBezTo>
                  <a:pt x="3227" y="60"/>
                  <a:pt x="3228" y="68"/>
                  <a:pt x="3231" y="68"/>
                </a:cubicBezTo>
                <a:cubicBezTo>
                  <a:pt x="3235" y="60"/>
                  <a:pt x="3252" y="66"/>
                  <a:pt x="3252" y="54"/>
                </a:cubicBezTo>
                <a:cubicBezTo>
                  <a:pt x="3266" y="53"/>
                  <a:pt x="3276" y="54"/>
                  <a:pt x="3280" y="63"/>
                </a:cubicBezTo>
                <a:cubicBezTo>
                  <a:pt x="3285" y="61"/>
                  <a:pt x="3298" y="65"/>
                  <a:pt x="3298" y="61"/>
                </a:cubicBezTo>
                <a:cubicBezTo>
                  <a:pt x="3298" y="57"/>
                  <a:pt x="3291" y="60"/>
                  <a:pt x="3291" y="57"/>
                </a:cubicBezTo>
                <a:cubicBezTo>
                  <a:pt x="3297" y="54"/>
                  <a:pt x="3298" y="58"/>
                  <a:pt x="3300" y="54"/>
                </a:cubicBezTo>
                <a:cubicBezTo>
                  <a:pt x="3298" y="47"/>
                  <a:pt x="3281" y="57"/>
                  <a:pt x="3275" y="54"/>
                </a:cubicBezTo>
                <a:cubicBezTo>
                  <a:pt x="3269" y="52"/>
                  <a:pt x="3277" y="43"/>
                  <a:pt x="3273" y="43"/>
                </a:cubicBezTo>
                <a:cubicBezTo>
                  <a:pt x="3260" y="43"/>
                  <a:pt x="3262" y="42"/>
                  <a:pt x="3266" y="50"/>
                </a:cubicBezTo>
                <a:cubicBezTo>
                  <a:pt x="3239" y="37"/>
                  <a:pt x="3254" y="-4"/>
                  <a:pt x="3291" y="7"/>
                </a:cubicBezTo>
                <a:cubicBezTo>
                  <a:pt x="3294" y="22"/>
                  <a:pt x="3307" y="29"/>
                  <a:pt x="3300" y="45"/>
                </a:cubicBezTo>
                <a:cubicBezTo>
                  <a:pt x="3304" y="44"/>
                  <a:pt x="3310" y="52"/>
                  <a:pt x="3312" y="45"/>
                </a:cubicBezTo>
                <a:cubicBezTo>
                  <a:pt x="3303" y="46"/>
                  <a:pt x="3307" y="28"/>
                  <a:pt x="3312" y="28"/>
                </a:cubicBezTo>
                <a:cubicBezTo>
                  <a:pt x="3311" y="33"/>
                  <a:pt x="3313" y="37"/>
                  <a:pt x="3316" y="39"/>
                </a:cubicBezTo>
                <a:cubicBezTo>
                  <a:pt x="3321" y="34"/>
                  <a:pt x="3337" y="40"/>
                  <a:pt x="3337" y="30"/>
                </a:cubicBezTo>
                <a:cubicBezTo>
                  <a:pt x="3343" y="42"/>
                  <a:pt x="3367" y="24"/>
                  <a:pt x="3374" y="36"/>
                </a:cubicBezTo>
                <a:cubicBezTo>
                  <a:pt x="3367" y="14"/>
                  <a:pt x="3392" y="15"/>
                  <a:pt x="3394" y="10"/>
                </a:cubicBezTo>
                <a:cubicBezTo>
                  <a:pt x="3402" y="17"/>
                  <a:pt x="3406" y="28"/>
                  <a:pt x="3406" y="39"/>
                </a:cubicBezTo>
                <a:cubicBezTo>
                  <a:pt x="3397" y="41"/>
                  <a:pt x="3389" y="44"/>
                  <a:pt x="3381" y="48"/>
                </a:cubicBezTo>
                <a:cubicBezTo>
                  <a:pt x="3384" y="54"/>
                  <a:pt x="3388" y="51"/>
                  <a:pt x="3399" y="52"/>
                </a:cubicBezTo>
                <a:cubicBezTo>
                  <a:pt x="3400" y="62"/>
                  <a:pt x="3416" y="75"/>
                  <a:pt x="3424" y="63"/>
                </a:cubicBezTo>
                <a:cubicBezTo>
                  <a:pt x="3406" y="55"/>
                  <a:pt x="3433" y="41"/>
                  <a:pt x="3429" y="21"/>
                </a:cubicBezTo>
                <a:lnTo>
                  <a:pt x="3443" y="21"/>
                </a:lnTo>
                <a:cubicBezTo>
                  <a:pt x="3445" y="27"/>
                  <a:pt x="3439" y="39"/>
                  <a:pt x="3443" y="36"/>
                </a:cubicBezTo>
                <a:cubicBezTo>
                  <a:pt x="3447" y="34"/>
                  <a:pt x="3443" y="24"/>
                  <a:pt x="3454" y="28"/>
                </a:cubicBezTo>
                <a:lnTo>
                  <a:pt x="3454" y="45"/>
                </a:lnTo>
                <a:cubicBezTo>
                  <a:pt x="3468" y="40"/>
                  <a:pt x="3460" y="56"/>
                  <a:pt x="3466" y="59"/>
                </a:cubicBezTo>
                <a:cubicBezTo>
                  <a:pt x="3467" y="54"/>
                  <a:pt x="3469" y="48"/>
                  <a:pt x="3475" y="48"/>
                </a:cubicBezTo>
                <a:cubicBezTo>
                  <a:pt x="3479" y="55"/>
                  <a:pt x="3482" y="64"/>
                  <a:pt x="3484" y="72"/>
                </a:cubicBezTo>
                <a:cubicBezTo>
                  <a:pt x="3482" y="63"/>
                  <a:pt x="3491" y="65"/>
                  <a:pt x="3489" y="54"/>
                </a:cubicBezTo>
                <a:cubicBezTo>
                  <a:pt x="3507" y="63"/>
                  <a:pt x="3507" y="89"/>
                  <a:pt x="3523" y="99"/>
                </a:cubicBezTo>
                <a:cubicBezTo>
                  <a:pt x="3523" y="88"/>
                  <a:pt x="3526" y="89"/>
                  <a:pt x="3528" y="77"/>
                </a:cubicBezTo>
                <a:cubicBezTo>
                  <a:pt x="3539" y="74"/>
                  <a:pt x="3542" y="77"/>
                  <a:pt x="3555" y="74"/>
                </a:cubicBezTo>
                <a:cubicBezTo>
                  <a:pt x="3556" y="83"/>
                  <a:pt x="3563" y="87"/>
                  <a:pt x="3560" y="99"/>
                </a:cubicBezTo>
                <a:cubicBezTo>
                  <a:pt x="3551" y="100"/>
                  <a:pt x="3541" y="99"/>
                  <a:pt x="3532" y="97"/>
                </a:cubicBezTo>
                <a:cubicBezTo>
                  <a:pt x="3530" y="105"/>
                  <a:pt x="3516" y="102"/>
                  <a:pt x="3516" y="115"/>
                </a:cubicBezTo>
                <a:cubicBezTo>
                  <a:pt x="3512" y="112"/>
                  <a:pt x="3510" y="102"/>
                  <a:pt x="3500" y="99"/>
                </a:cubicBezTo>
                <a:cubicBezTo>
                  <a:pt x="3495" y="98"/>
                  <a:pt x="3498" y="106"/>
                  <a:pt x="3493" y="106"/>
                </a:cubicBezTo>
                <a:cubicBezTo>
                  <a:pt x="3490" y="102"/>
                  <a:pt x="3491" y="94"/>
                  <a:pt x="3484" y="94"/>
                </a:cubicBezTo>
                <a:cubicBezTo>
                  <a:pt x="3480" y="98"/>
                  <a:pt x="3478" y="103"/>
                  <a:pt x="3477" y="108"/>
                </a:cubicBezTo>
                <a:cubicBezTo>
                  <a:pt x="3483" y="110"/>
                  <a:pt x="3490" y="110"/>
                  <a:pt x="3496" y="108"/>
                </a:cubicBezTo>
                <a:cubicBezTo>
                  <a:pt x="3499" y="119"/>
                  <a:pt x="3491" y="131"/>
                  <a:pt x="3493" y="135"/>
                </a:cubicBezTo>
                <a:cubicBezTo>
                  <a:pt x="3498" y="125"/>
                  <a:pt x="3505" y="122"/>
                  <a:pt x="3519" y="117"/>
                </a:cubicBezTo>
                <a:cubicBezTo>
                  <a:pt x="3521" y="131"/>
                  <a:pt x="3512" y="144"/>
                  <a:pt x="3521" y="152"/>
                </a:cubicBezTo>
                <a:cubicBezTo>
                  <a:pt x="3538" y="148"/>
                  <a:pt x="3538" y="161"/>
                  <a:pt x="3549" y="164"/>
                </a:cubicBezTo>
                <a:cubicBezTo>
                  <a:pt x="3553" y="160"/>
                  <a:pt x="3559" y="158"/>
                  <a:pt x="3564" y="159"/>
                </a:cubicBezTo>
                <a:cubicBezTo>
                  <a:pt x="3558" y="153"/>
                  <a:pt x="3567" y="154"/>
                  <a:pt x="3567" y="148"/>
                </a:cubicBezTo>
                <a:cubicBezTo>
                  <a:pt x="3549" y="149"/>
                  <a:pt x="3544" y="133"/>
                  <a:pt x="3532" y="135"/>
                </a:cubicBezTo>
                <a:cubicBezTo>
                  <a:pt x="3542" y="129"/>
                  <a:pt x="3532" y="118"/>
                  <a:pt x="3537" y="111"/>
                </a:cubicBezTo>
                <a:cubicBezTo>
                  <a:pt x="3554" y="110"/>
                  <a:pt x="3571" y="106"/>
                  <a:pt x="3588" y="100"/>
                </a:cubicBezTo>
                <a:cubicBezTo>
                  <a:pt x="3587" y="97"/>
                  <a:pt x="3582" y="98"/>
                  <a:pt x="3583" y="94"/>
                </a:cubicBezTo>
                <a:cubicBezTo>
                  <a:pt x="3585" y="93"/>
                  <a:pt x="3587" y="91"/>
                  <a:pt x="3588" y="89"/>
                </a:cubicBezTo>
                <a:cubicBezTo>
                  <a:pt x="3592" y="95"/>
                  <a:pt x="3599" y="96"/>
                  <a:pt x="3606" y="94"/>
                </a:cubicBezTo>
                <a:cubicBezTo>
                  <a:pt x="3605" y="83"/>
                  <a:pt x="3603" y="72"/>
                  <a:pt x="3599" y="62"/>
                </a:cubicBezTo>
                <a:cubicBezTo>
                  <a:pt x="3609" y="61"/>
                  <a:pt x="3607" y="71"/>
                  <a:pt x="3613" y="73"/>
                </a:cubicBezTo>
                <a:cubicBezTo>
                  <a:pt x="3617" y="61"/>
                  <a:pt x="3629" y="65"/>
                  <a:pt x="3638" y="62"/>
                </a:cubicBezTo>
                <a:lnTo>
                  <a:pt x="3629" y="62"/>
                </a:lnTo>
                <a:cubicBezTo>
                  <a:pt x="3638" y="54"/>
                  <a:pt x="3642" y="42"/>
                  <a:pt x="3661" y="44"/>
                </a:cubicBezTo>
                <a:cubicBezTo>
                  <a:pt x="3663" y="29"/>
                  <a:pt x="3664" y="25"/>
                  <a:pt x="3666" y="9"/>
                </a:cubicBezTo>
                <a:cubicBezTo>
                  <a:pt x="3677" y="10"/>
                  <a:pt x="3684" y="7"/>
                  <a:pt x="3687" y="0"/>
                </a:cubicBezTo>
                <a:close/>
              </a:path>
            </a:pathLst>
          </a:custGeom>
          <a:solidFill>
            <a:schemeClr val="accent2"/>
          </a:solidFill>
          <a:ln>
            <a:no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（四）教育环境</a:t>
            </a:r>
            <a:endParaRPr lang="zh-CN" altLang="en-US" sz="2800">
              <a:solidFill>
                <a:schemeClr val="accent1">
                  <a:lumMod val="50000"/>
                </a:schemeClr>
              </a:solidFill>
            </a:endParaRPr>
          </a:p>
        </p:txBody>
      </p:sp>
      <p:sp>
        <p:nvSpPr>
          <p:cNvPr id="12" name="任意多边形: 形状 1"/>
          <p:cNvSpPr/>
          <p:nvPr>
            <p:custDataLst>
              <p:tags r:id="rId2"/>
            </p:custDataLst>
          </p:nvPr>
        </p:nvSpPr>
        <p:spPr>
          <a:xfrm>
            <a:off x="708025" y="1057275"/>
            <a:ext cx="1732280" cy="1242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485775" y="3349625"/>
            <a:ext cx="234632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价值观作为文化环境分析的核心要素，对个人职业选择产生深远影响。个人的职业选择深受其价值观的影响，这些价值观不仅关系到个体的职业幸福感与认同感，还对其职业发展轨迹产生深远影响。</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415290" y="27273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价值观的核心作用</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72555" y="1057275"/>
            <a:ext cx="1732280" cy="1242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180455" y="3349625"/>
            <a:ext cx="249555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由于大学生普遍缺乏足够的社会经验和实践历练，他们在职业选择时往往难以全面且成熟的把握社会现实，导致个体差异显著。这种差异不仅体现在职业选择上，也反映在对职业发展路径的规划上。</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179820" y="27273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大学生职业选择的个体差异</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90290" y="1057275"/>
            <a:ext cx="1732280" cy="1242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350895" y="3349625"/>
            <a:ext cx="246316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社会价值观念通过影响个体的价值观念，从而引导其职业选择的方向。这种文化环境中的价值观成为个体职业选择的重要参考，影响着个体对职业的期望和追求。</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297555" y="27273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社会价值观的引导作用</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35770" y="1057275"/>
            <a:ext cx="1732280" cy="1242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229090" y="3349625"/>
            <a:ext cx="234569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社会舆论对大学生职业生涯的影响尤为显著。大学生在职业选择过程中易受各种社会舆论的影响，有时甚至会被误导，这说明社会舆论在职业选择中扮演了重要角色。</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043035" y="2727325"/>
            <a:ext cx="2345690"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社会舆论对职业选择的影响</a:t>
            </a:r>
            <a:endParaRPr lang="zh-CN" altLang="en-US" b="1" kern="0">
              <a:solidFill>
                <a:schemeClr val="accent4"/>
              </a:solidFill>
              <a:latin typeface="+mn-ea"/>
              <a:cs typeface="+mn-ea"/>
            </a:endParaRPr>
          </a:p>
        </p:txBody>
      </p:sp>
      <p:pic>
        <p:nvPicPr>
          <p:cNvPr id="24" name="图片 48" descr="/data/temp/23e73d7e-81d4-11f0-b20b-da13acb181a9.jpg@base@tag=imgScale&amp;m=1&amp;w=578&amp;h=478&amp;q=9523e73d7e-81d4-11f0-b20b-da13acb181a9"/>
          <p:cNvPicPr>
            <a:picLocks noChangeAspect="1"/>
          </p:cNvPicPr>
          <p:nvPr>
            <p:custDataLst>
              <p:tags r:id="rId14"/>
            </p:custDataLst>
          </p:nvPr>
        </p:nvPicPr>
        <p:blipFill rotWithShape="1">
          <a:blip r:embed="rId15"/>
          <a:srcRect l="9681" r="9681"/>
          <a:stretch>
            <a:fillRect/>
          </a:stretch>
        </p:blipFill>
        <p:spPr>
          <a:xfrm>
            <a:off x="750570" y="1119505"/>
            <a:ext cx="1675130" cy="13849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23e73e01-81d4-11f0-b20b-da13acb181a9.jpg@base@tag=imgScale&amp;m=1&amp;w=578&amp;h=478&amp;q=9523e73e01-81d4-11f0-b20b-da13acb181a9"/>
          <p:cNvPicPr>
            <a:picLocks noChangeAspect="1"/>
          </p:cNvPicPr>
          <p:nvPr>
            <p:custDataLst>
              <p:tags r:id="rId16"/>
            </p:custDataLst>
          </p:nvPr>
        </p:nvPicPr>
        <p:blipFill rotWithShape="1">
          <a:blip r:embed="rId17"/>
          <a:srcRect l="10042" r="13668" b="5392"/>
          <a:stretch>
            <a:fillRect/>
          </a:stretch>
        </p:blipFill>
        <p:spPr>
          <a:xfrm>
            <a:off x="3632835" y="1119505"/>
            <a:ext cx="1675130" cy="13849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23e73d16-81d4-11f0-b20b-da13acb181a9.jpg@base@tag=imgScale&amp;m=1&amp;w=578&amp;h=478&amp;q=9523e73d16-81d4-11f0-b20b-da13acb181a9"/>
          <p:cNvPicPr>
            <a:picLocks noChangeAspect="1"/>
          </p:cNvPicPr>
          <p:nvPr>
            <p:custDataLst>
              <p:tags r:id="rId18"/>
            </p:custDataLst>
          </p:nvPr>
        </p:nvPicPr>
        <p:blipFill rotWithShape="1">
          <a:blip r:embed="rId19"/>
          <a:srcRect l="9681" r="9681"/>
          <a:stretch>
            <a:fillRect/>
          </a:stretch>
        </p:blipFill>
        <p:spPr>
          <a:xfrm>
            <a:off x="6515100" y="1119505"/>
            <a:ext cx="1675130" cy="13849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23e7405d-81d4-11f0-b20b-da13acb181a9.jpg@base@tag=imgScale&amp;m=1&amp;w=578&amp;h=478&amp;q=9523e7405d-81d4-11f0-b20b-da13acb181a9"/>
          <p:cNvPicPr>
            <a:picLocks noChangeAspect="1"/>
          </p:cNvPicPr>
          <p:nvPr>
            <p:custDataLst>
              <p:tags r:id="rId20"/>
            </p:custDataLst>
          </p:nvPr>
        </p:nvPicPr>
        <p:blipFill rotWithShape="1">
          <a:blip r:embed="rId21"/>
          <a:srcRect t="25105" r="39774" b="209"/>
          <a:stretch>
            <a:fillRect/>
          </a:stretch>
        </p:blipFill>
        <p:spPr>
          <a:xfrm>
            <a:off x="9378315" y="1119505"/>
            <a:ext cx="1675130" cy="13849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23527" y="36258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（五）人口环境</a:t>
            </a:r>
            <a:endParaRPr lang="zh-CN" altLang="en-US" sz="2800">
              <a:solidFill>
                <a:schemeClr val="accent1">
                  <a:lumMod val="50000"/>
                </a:schemeClr>
              </a:solidFill>
            </a:endParaRPr>
          </a:p>
        </p:txBody>
      </p:sp>
      <p:sp>
        <p:nvSpPr>
          <p:cNvPr id="43" name="矩形 42"/>
          <p:cNvSpPr/>
          <p:nvPr>
            <p:custDataLst>
              <p:tags r:id="rId2"/>
            </p:custDataLst>
          </p:nvPr>
        </p:nvSpPr>
        <p:spPr>
          <a:xfrm>
            <a:off x="669290" y="4529455"/>
            <a:ext cx="2466975" cy="114236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随着全球范围内老龄化的普遍现象，中国面临的老龄化形势尤为严峻，这将对劳动力市场、社会保障体系及经济发展产生重大影响。</a:t>
            </a:r>
            <a:endParaRPr lang="zh-CN" altLang="en-US" sz="1600" kern="0" dirty="0">
              <a:solidFill>
                <a:schemeClr val="tx1">
                  <a:lumMod val="85000"/>
                  <a:lumOff val="15000"/>
                </a:schemeClr>
              </a:solidFill>
              <a:latin typeface="+mn-ea"/>
              <a:cs typeface="+mn-ea"/>
            </a:endParaRPr>
          </a:p>
        </p:txBody>
      </p:sp>
      <p:sp>
        <p:nvSpPr>
          <p:cNvPr id="44" name="矩形 43"/>
          <p:cNvSpPr/>
          <p:nvPr>
            <p:custDataLst>
              <p:tags r:id="rId3"/>
            </p:custDataLst>
          </p:nvPr>
        </p:nvSpPr>
        <p:spPr>
          <a:xfrm>
            <a:off x="512445" y="3874135"/>
            <a:ext cx="2617470" cy="441960"/>
          </a:xfrm>
          <a:prstGeom prst="rect">
            <a:avLst/>
          </a:prstGeom>
          <a:noFill/>
        </p:spPr>
        <p:txBody>
          <a:bodyPr wrap="square" lIns="0" tIns="0" rIns="0" bIns="0" rtlCol="0" anchor="b">
            <a:noAutofit/>
          </a:bodyPr>
          <a:lstStyle/>
          <a:p>
            <a:pPr algn="ctr">
              <a:spcBef>
                <a:spcPct val="0"/>
              </a:spcBef>
              <a:spcAft>
                <a:spcPct val="0"/>
              </a:spcAft>
            </a:pPr>
            <a:r>
              <a:rPr lang="zh-CN" altLang="en-US" b="1" kern="0">
                <a:solidFill>
                  <a:schemeClr val="accent1"/>
                </a:solidFill>
                <a:latin typeface="+mn-ea"/>
                <a:cs typeface="+mn-ea"/>
              </a:rPr>
              <a:t>老龄社会的提前到来</a:t>
            </a:r>
            <a:endParaRPr lang="zh-CN" altLang="en-US" b="1" kern="0">
              <a:solidFill>
                <a:schemeClr val="accent1"/>
              </a:solidFill>
              <a:latin typeface="+mn-ea"/>
              <a:cs typeface="+mn-ea"/>
            </a:endParaRPr>
          </a:p>
        </p:txBody>
      </p:sp>
      <p:sp>
        <p:nvSpPr>
          <p:cNvPr id="45" name="矩形 44"/>
          <p:cNvSpPr/>
          <p:nvPr>
            <p:custDataLst>
              <p:tags r:id="rId4"/>
            </p:custDataLst>
          </p:nvPr>
        </p:nvSpPr>
        <p:spPr>
          <a:xfrm>
            <a:off x="3515360" y="4529455"/>
            <a:ext cx="2446020" cy="114236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过去几十年中国经济增长得益于丰富的人力资源优势，但人口结构变化导致人口红利减弱，为大学生就业和职业发展带来新挑战。</a:t>
            </a:r>
            <a:endParaRPr lang="zh-CN" altLang="en-US" sz="1600" kern="0" dirty="0">
              <a:solidFill>
                <a:schemeClr val="tx1">
                  <a:lumMod val="85000"/>
                  <a:lumOff val="15000"/>
                </a:schemeClr>
              </a:solidFill>
              <a:latin typeface="+mn-ea"/>
              <a:cs typeface="+mn-ea"/>
            </a:endParaRPr>
          </a:p>
        </p:txBody>
      </p:sp>
      <p:sp>
        <p:nvSpPr>
          <p:cNvPr id="46" name="矩形 45"/>
          <p:cNvSpPr/>
          <p:nvPr>
            <p:custDataLst>
              <p:tags r:id="rId5"/>
            </p:custDataLst>
          </p:nvPr>
        </p:nvSpPr>
        <p:spPr>
          <a:xfrm>
            <a:off x="3288665" y="3874135"/>
            <a:ext cx="2617470" cy="441960"/>
          </a:xfrm>
          <a:prstGeom prst="rect">
            <a:avLst/>
          </a:prstGeom>
          <a:noFill/>
        </p:spPr>
        <p:txBody>
          <a:bodyPr wrap="square" lIns="0" tIns="0" rIns="0" bIns="0" rtlCol="0" anchor="b">
            <a:noAutofit/>
          </a:bodyPr>
          <a:lstStyle/>
          <a:p>
            <a:pPr algn="ctr">
              <a:spcBef>
                <a:spcPct val="0"/>
              </a:spcBef>
              <a:spcAft>
                <a:spcPct val="0"/>
              </a:spcAft>
            </a:pPr>
            <a:r>
              <a:rPr lang="zh-CN" altLang="en-US" b="1" kern="0" dirty="0">
                <a:solidFill>
                  <a:schemeClr val="accent2"/>
                </a:solidFill>
                <a:latin typeface="+mn-ea"/>
                <a:cs typeface="+mn-ea"/>
              </a:rPr>
              <a:t>人口红利的逐渐消失</a:t>
            </a:r>
            <a:endParaRPr lang="zh-CN" altLang="en-US" b="1" kern="0" dirty="0">
              <a:solidFill>
                <a:schemeClr val="accent2"/>
              </a:solidFill>
              <a:latin typeface="+mn-ea"/>
              <a:cs typeface="+mn-ea"/>
            </a:endParaRPr>
          </a:p>
        </p:txBody>
      </p:sp>
      <p:sp>
        <p:nvSpPr>
          <p:cNvPr id="47" name="矩形 46"/>
          <p:cNvSpPr/>
          <p:nvPr>
            <p:custDataLst>
              <p:tags r:id="rId6"/>
            </p:custDataLst>
          </p:nvPr>
        </p:nvSpPr>
        <p:spPr>
          <a:xfrm>
            <a:off x="6419850" y="4529455"/>
            <a:ext cx="2446020" cy="1142365"/>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面对人口老龄化和人口红利的消退，人才争夺战将更侧重于质量提升而非数量增加，大学生需在职业道路上成为“通才”与“专才”。</a:t>
            </a:r>
            <a:endParaRPr lang="zh-CN" altLang="en-US" sz="1600" kern="0">
              <a:solidFill>
                <a:schemeClr val="tx1">
                  <a:lumMod val="85000"/>
                  <a:lumOff val="15000"/>
                </a:schemeClr>
              </a:solidFill>
              <a:latin typeface="+mn-ea"/>
              <a:cs typeface="+mn-ea"/>
            </a:endParaRPr>
          </a:p>
        </p:txBody>
      </p:sp>
      <p:sp>
        <p:nvSpPr>
          <p:cNvPr id="48" name="矩形 47"/>
          <p:cNvSpPr/>
          <p:nvPr>
            <p:custDataLst>
              <p:tags r:id="rId7"/>
            </p:custDataLst>
          </p:nvPr>
        </p:nvSpPr>
        <p:spPr>
          <a:xfrm>
            <a:off x="6070600" y="3874135"/>
            <a:ext cx="2617470" cy="441960"/>
          </a:xfrm>
          <a:prstGeom prst="rect">
            <a:avLst/>
          </a:prstGeom>
          <a:noFill/>
        </p:spPr>
        <p:txBody>
          <a:bodyPr wrap="square" lIns="0" tIns="0" rIns="0" bIns="0" rtlCol="0" anchor="b">
            <a:noAutofit/>
          </a:bodyPr>
          <a:lstStyle/>
          <a:p>
            <a:pPr algn="ctr">
              <a:spcBef>
                <a:spcPct val="0"/>
              </a:spcBef>
              <a:spcAft>
                <a:spcPct val="0"/>
              </a:spcAft>
            </a:pPr>
            <a:r>
              <a:rPr lang="zh-CN" altLang="en-US" b="1" kern="0">
                <a:solidFill>
                  <a:schemeClr val="accent1"/>
                </a:solidFill>
                <a:latin typeface="+mn-ea"/>
                <a:cs typeface="+mn-ea"/>
              </a:rPr>
              <a:t>人才流动的频繁趋势</a:t>
            </a:r>
            <a:endParaRPr lang="zh-CN" altLang="en-US" b="1" kern="0">
              <a:solidFill>
                <a:schemeClr val="accent1"/>
              </a:solidFill>
              <a:latin typeface="+mn-ea"/>
              <a:cs typeface="+mn-ea"/>
            </a:endParaRPr>
          </a:p>
        </p:txBody>
      </p:sp>
      <p:sp>
        <p:nvSpPr>
          <p:cNvPr id="49" name="矩形 48"/>
          <p:cNvSpPr/>
          <p:nvPr>
            <p:custDataLst>
              <p:tags r:id="rId8"/>
            </p:custDataLst>
          </p:nvPr>
        </p:nvSpPr>
        <p:spPr>
          <a:xfrm>
            <a:off x="9195763" y="4529669"/>
            <a:ext cx="2267964" cy="1142648"/>
          </a:xfrm>
          <a:prstGeom prst="rect">
            <a:avLst/>
          </a:prstGeom>
          <a:noFill/>
        </p:spPr>
        <p:txBody>
          <a:bodyPr wrap="square" lIns="0" tIns="0" rIns="0" bIns="0" rtlCol="0" anchor="t" anchorCtr="0">
            <a:noAutofit/>
          </a:bodyPr>
          <a:lstStyle/>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大学生在规划职业生涯时，需考虑人口老龄化、人口红利消失和人才流动趋势，制定相应策略以应对未来职业挑战。</a:t>
            </a:r>
            <a:endParaRPr lang="zh-CN" altLang="en-US" sz="1600" kern="0">
              <a:solidFill>
                <a:schemeClr val="tx1">
                  <a:lumMod val="85000"/>
                  <a:lumOff val="15000"/>
                </a:schemeClr>
              </a:solidFill>
              <a:latin typeface="+mn-ea"/>
              <a:cs typeface="+mn-ea"/>
            </a:endParaRPr>
          </a:p>
        </p:txBody>
      </p:sp>
      <p:sp>
        <p:nvSpPr>
          <p:cNvPr id="50" name="矩形 49"/>
          <p:cNvSpPr/>
          <p:nvPr>
            <p:custDataLst>
              <p:tags r:id="rId9"/>
            </p:custDataLst>
          </p:nvPr>
        </p:nvSpPr>
        <p:spPr>
          <a:xfrm>
            <a:off x="8846820" y="3874135"/>
            <a:ext cx="2617470" cy="441960"/>
          </a:xfrm>
          <a:prstGeom prst="rect">
            <a:avLst/>
          </a:prstGeom>
          <a:noFill/>
        </p:spPr>
        <p:txBody>
          <a:bodyPr wrap="square" lIns="0" tIns="0" rIns="0" bIns="0" rtlCol="0" anchor="b">
            <a:noAutofit/>
          </a:bodyPr>
          <a:lstStyle/>
          <a:p>
            <a:pPr algn="ctr">
              <a:spcBef>
                <a:spcPct val="0"/>
              </a:spcBef>
              <a:spcAft>
                <a:spcPct val="0"/>
              </a:spcAft>
            </a:pPr>
            <a:r>
              <a:rPr lang="zh-CN" altLang="en-US" b="1" kern="0">
                <a:solidFill>
                  <a:schemeClr val="accent2"/>
                </a:solidFill>
                <a:latin typeface="+mn-ea"/>
                <a:cs typeface="+mn-ea"/>
              </a:rPr>
              <a:t>职业生涯规划的应对策略</a:t>
            </a:r>
            <a:endParaRPr lang="zh-CN" altLang="en-US" b="1" kern="0">
              <a:solidFill>
                <a:schemeClr val="accent2"/>
              </a:solidFill>
              <a:latin typeface="+mn-ea"/>
              <a:cs typeface="+mn-ea"/>
            </a:endParaRPr>
          </a:p>
        </p:txBody>
      </p:sp>
      <p:sp>
        <p:nvSpPr>
          <p:cNvPr id="51" name="任意多边形 50"/>
          <p:cNvSpPr/>
          <p:nvPr>
            <p:custDataLst>
              <p:tags r:id="rId10"/>
            </p:custDataLst>
          </p:nvPr>
        </p:nvSpPr>
        <p:spPr>
          <a:xfrm>
            <a:off x="878840" y="1366520"/>
            <a:ext cx="2071370" cy="214185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1">
                    <a:alpha val="0"/>
                  </a:schemeClr>
                </a:gs>
                <a:gs pos="100000">
                  <a:schemeClr val="accent1">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53" name="图片 52" descr="/data/temp/35c5d903-824e-11f0-a1df-0e26bfc1b724.jpeg35c5d903-824e-11f0-a1df-0e26bfc1b724"/>
          <p:cNvPicPr>
            <a:picLocks noChangeAspect="1"/>
          </p:cNvPicPr>
          <p:nvPr>
            <p:custDataLst>
              <p:tags r:id="rId11"/>
            </p:custDataLst>
          </p:nvPr>
        </p:nvPicPr>
        <p:blipFill>
          <a:blip r:embed="rId12"/>
          <a:srcRect t="11528" b="11528"/>
          <a:stretch>
            <a:fillRect/>
          </a:stretch>
        </p:blipFill>
        <p:spPr>
          <a:xfrm>
            <a:off x="912495" y="1444625"/>
            <a:ext cx="1983105" cy="228917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1"/>
          </a:solidFill>
          <a:ln w="6350">
            <a:solidFill>
              <a:schemeClr val="accent1">
                <a:alpha val="20000"/>
              </a:schemeClr>
            </a:solidFill>
          </a:ln>
        </p:spPr>
      </p:pic>
      <p:sp>
        <p:nvSpPr>
          <p:cNvPr id="54" name="任意多边形: 形状 45"/>
          <p:cNvSpPr/>
          <p:nvPr>
            <p:custDataLst>
              <p:tags r:id="rId13"/>
            </p:custDataLst>
          </p:nvPr>
        </p:nvSpPr>
        <p:spPr>
          <a:xfrm rot="19800000">
            <a:off x="1028700" y="1646555"/>
            <a:ext cx="591185" cy="76200"/>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56" name="任意多边形: 形状 45"/>
          <p:cNvSpPr/>
          <p:nvPr>
            <p:custDataLst>
              <p:tags r:id="rId14"/>
            </p:custDataLst>
          </p:nvPr>
        </p:nvSpPr>
        <p:spPr>
          <a:xfrm rot="19800000">
            <a:off x="3804285" y="1646555"/>
            <a:ext cx="591185" cy="76200"/>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2"/>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57" name="任意多边形 56"/>
          <p:cNvSpPr/>
          <p:nvPr>
            <p:custDataLst>
              <p:tags r:id="rId15"/>
            </p:custDataLst>
          </p:nvPr>
        </p:nvSpPr>
        <p:spPr>
          <a:xfrm>
            <a:off x="3655060" y="1366520"/>
            <a:ext cx="2071370" cy="214185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2">
                    <a:alpha val="0"/>
                  </a:schemeClr>
                </a:gs>
                <a:gs pos="100000">
                  <a:schemeClr val="accent2">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59" name="图片 58" descr="/data/temp/35c5dc85-824e-11f0-a1df-0e26bfc1b724.jpeg35c5dc85-824e-11f0-a1df-0e26bfc1b724"/>
          <p:cNvPicPr>
            <a:picLocks noChangeAspect="1"/>
          </p:cNvPicPr>
          <p:nvPr>
            <p:custDataLst>
              <p:tags r:id="rId16"/>
            </p:custDataLst>
          </p:nvPr>
        </p:nvPicPr>
        <p:blipFill>
          <a:blip r:embed="rId17"/>
          <a:srcRect l="21119" r="21119"/>
          <a:stretch>
            <a:fillRect/>
          </a:stretch>
        </p:blipFill>
        <p:spPr>
          <a:xfrm>
            <a:off x="3688715" y="1444625"/>
            <a:ext cx="1983105" cy="228917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2"/>
          </a:solidFill>
          <a:ln w="6350">
            <a:solidFill>
              <a:schemeClr val="accent2">
                <a:alpha val="20000"/>
              </a:schemeClr>
            </a:solidFill>
          </a:ln>
        </p:spPr>
      </p:pic>
      <p:sp>
        <p:nvSpPr>
          <p:cNvPr id="60" name="任意多边形: 形状 45"/>
          <p:cNvSpPr/>
          <p:nvPr>
            <p:custDataLst>
              <p:tags r:id="rId18"/>
            </p:custDataLst>
          </p:nvPr>
        </p:nvSpPr>
        <p:spPr>
          <a:xfrm rot="19800000">
            <a:off x="6586220" y="1646555"/>
            <a:ext cx="591185" cy="76200"/>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1"/>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61" name="任意多边形 60"/>
          <p:cNvSpPr/>
          <p:nvPr>
            <p:custDataLst>
              <p:tags r:id="rId19"/>
            </p:custDataLst>
          </p:nvPr>
        </p:nvSpPr>
        <p:spPr>
          <a:xfrm>
            <a:off x="6436995" y="1366520"/>
            <a:ext cx="2071370" cy="214185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1">
                    <a:alpha val="0"/>
                  </a:schemeClr>
                </a:gs>
                <a:gs pos="100000">
                  <a:schemeClr val="accent1">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sp>
        <p:nvSpPr>
          <p:cNvPr id="62" name="任意多边形 61"/>
          <p:cNvSpPr/>
          <p:nvPr>
            <p:custDataLst>
              <p:tags r:id="rId20"/>
            </p:custDataLst>
          </p:nvPr>
        </p:nvSpPr>
        <p:spPr>
          <a:xfrm>
            <a:off x="9212580" y="1366520"/>
            <a:ext cx="2071370" cy="214185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noFill/>
          <a:ln w="6350">
            <a:gradFill>
              <a:gsLst>
                <a:gs pos="0">
                  <a:schemeClr val="accent2">
                    <a:alpha val="0"/>
                  </a:schemeClr>
                </a:gs>
                <a:gs pos="100000">
                  <a:schemeClr val="accent2">
                    <a:alpha val="100000"/>
                  </a:schemeClr>
                </a:gs>
              </a:gsLst>
              <a:lin ang="16200000" scaled="1"/>
            </a:gra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solidFill>
                <a:schemeClr val="lt1"/>
              </a:solidFill>
              <a:latin typeface="MiSans Normal" panose="00000500000000000000" charset="-122"/>
              <a:ea typeface="MiSans Normal" panose="00000500000000000000" charset="-122"/>
              <a:sym typeface="MiSans Normal" panose="00000500000000000000" charset="-122"/>
            </a:endParaRPr>
          </a:p>
        </p:txBody>
      </p:sp>
      <p:pic>
        <p:nvPicPr>
          <p:cNvPr id="63" name="图片 62" descr="/data/temp/35c5dede-824e-11f0-a1df-0e26bfc1b724.jpeg35c5dede-824e-11f0-a1df-0e26bfc1b724"/>
          <p:cNvPicPr>
            <a:picLocks noChangeAspect="1"/>
          </p:cNvPicPr>
          <p:nvPr>
            <p:custDataLst>
              <p:tags r:id="rId21"/>
            </p:custDataLst>
          </p:nvPr>
        </p:nvPicPr>
        <p:blipFill>
          <a:blip r:embed="rId22"/>
          <a:srcRect l="25644" r="25644"/>
          <a:stretch>
            <a:fillRect/>
          </a:stretch>
        </p:blipFill>
        <p:spPr>
          <a:xfrm>
            <a:off x="9246235" y="1444625"/>
            <a:ext cx="1983105" cy="228917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2"/>
          </a:solidFill>
          <a:ln w="6350">
            <a:solidFill>
              <a:schemeClr val="accent2">
                <a:alpha val="20000"/>
              </a:schemeClr>
            </a:solidFill>
          </a:ln>
        </p:spPr>
      </p:pic>
      <p:sp>
        <p:nvSpPr>
          <p:cNvPr id="64" name="任意多边形: 形状 45"/>
          <p:cNvSpPr/>
          <p:nvPr>
            <p:custDataLst>
              <p:tags r:id="rId23"/>
            </p:custDataLst>
          </p:nvPr>
        </p:nvSpPr>
        <p:spPr>
          <a:xfrm rot="19800000">
            <a:off x="9362440" y="1646555"/>
            <a:ext cx="591185" cy="76200"/>
          </a:xfrm>
          <a:custGeom>
            <a:avLst/>
            <a:gdLst>
              <a:gd name="connsiteX0" fmla="*/ 566519 w 619363"/>
              <a:gd name="connsiteY0" fmla="*/ 0 h 74592"/>
              <a:gd name="connsiteX1" fmla="*/ 619363 w 619363"/>
              <a:gd name="connsiteY1" fmla="*/ 74592 h 74592"/>
              <a:gd name="connsiteX2" fmla="*/ 0 w 619363"/>
              <a:gd name="connsiteY2" fmla="*/ 72179 h 74592"/>
              <a:gd name="connsiteX3" fmla="*/ 59512 w 619363"/>
              <a:gd name="connsiteY3" fmla="*/ 30019 h 74592"/>
              <a:gd name="connsiteX4" fmla="*/ 365577 w 619363"/>
              <a:gd name="connsiteY4" fmla="*/ 27228 h 74592"/>
              <a:gd name="connsiteX5" fmla="*/ 401977 w 619363"/>
              <a:gd name="connsiteY5" fmla="*/ 1441 h 74592"/>
              <a:gd name="connsiteX6" fmla="*/ 566519 w 619363"/>
              <a:gd name="connsiteY6" fmla="*/ 0 h 74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363" h="74592">
                <a:moveTo>
                  <a:pt x="566519" y="0"/>
                </a:moveTo>
                <a:lnTo>
                  <a:pt x="619363" y="74592"/>
                </a:lnTo>
                <a:lnTo>
                  <a:pt x="0" y="72179"/>
                </a:lnTo>
                <a:lnTo>
                  <a:pt x="59512" y="30019"/>
                </a:lnTo>
                <a:lnTo>
                  <a:pt x="365577" y="27228"/>
                </a:lnTo>
                <a:lnTo>
                  <a:pt x="401977" y="1441"/>
                </a:lnTo>
                <a:lnTo>
                  <a:pt x="566519" y="0"/>
                </a:lnTo>
                <a:close/>
              </a:path>
            </a:pathLst>
          </a:custGeom>
          <a:solidFill>
            <a:schemeClr val="accent2"/>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pic>
        <p:nvPicPr>
          <p:cNvPr id="65" name="图片 64" descr="/data/temp/35c5de1c-824e-11f0-a1df-0e26bfc1b724.jpeg35c5de1c-824e-11f0-a1df-0e26bfc1b724"/>
          <p:cNvPicPr>
            <a:picLocks noChangeAspect="1"/>
          </p:cNvPicPr>
          <p:nvPr>
            <p:custDataLst>
              <p:tags r:id="rId24"/>
            </p:custDataLst>
          </p:nvPr>
        </p:nvPicPr>
        <p:blipFill>
          <a:blip r:embed="rId25"/>
          <a:srcRect l="21119" r="21119"/>
          <a:stretch>
            <a:fillRect/>
          </a:stretch>
        </p:blipFill>
        <p:spPr>
          <a:xfrm>
            <a:off x="6470650" y="1444625"/>
            <a:ext cx="1983105" cy="2289175"/>
          </a:xfrm>
          <a:custGeom>
            <a:avLst/>
            <a:gdLst/>
            <a:ahLst/>
            <a:cxnLst>
              <a:cxn ang="3">
                <a:pos x="hc" y="t"/>
              </a:cxn>
              <a:cxn ang="cd2">
                <a:pos x="l" y="vc"/>
              </a:cxn>
              <a:cxn ang="cd4">
                <a:pos x="hc" y="b"/>
              </a:cxn>
              <a:cxn ang="0">
                <a:pos x="r" y="vc"/>
              </a:cxn>
            </a:cxnLst>
            <a:rect l="l" t="t" r="r" b="b"/>
            <a:pathLst>
              <a:path w="3574" h="4125">
                <a:moveTo>
                  <a:pt x="1787" y="0"/>
                </a:moveTo>
                <a:lnTo>
                  <a:pt x="3574" y="1032"/>
                </a:lnTo>
                <a:lnTo>
                  <a:pt x="3574" y="1328"/>
                </a:lnTo>
                <a:lnTo>
                  <a:pt x="3509" y="1393"/>
                </a:lnTo>
                <a:lnTo>
                  <a:pt x="3509" y="2382"/>
                </a:lnTo>
                <a:lnTo>
                  <a:pt x="3574" y="2447"/>
                </a:lnTo>
                <a:lnTo>
                  <a:pt x="3574" y="3094"/>
                </a:lnTo>
                <a:lnTo>
                  <a:pt x="1787" y="4125"/>
                </a:lnTo>
                <a:lnTo>
                  <a:pt x="0" y="3094"/>
                </a:lnTo>
                <a:lnTo>
                  <a:pt x="0" y="2441"/>
                </a:lnTo>
                <a:lnTo>
                  <a:pt x="65" y="2376"/>
                </a:lnTo>
                <a:lnTo>
                  <a:pt x="65" y="1726"/>
                </a:lnTo>
                <a:lnTo>
                  <a:pt x="0" y="1661"/>
                </a:lnTo>
                <a:lnTo>
                  <a:pt x="0" y="1032"/>
                </a:lnTo>
                <a:lnTo>
                  <a:pt x="1787" y="0"/>
                </a:lnTo>
                <a:close/>
              </a:path>
            </a:pathLst>
          </a:custGeom>
          <a:solidFill>
            <a:schemeClr val="accent1"/>
          </a:solidFill>
          <a:ln w="6350">
            <a:solidFill>
              <a:schemeClr val="accent1">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26797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（六）自然环境</a:t>
            </a:r>
            <a:endParaRPr lang="zh-CN" altLang="en-US" sz="2800">
              <a:solidFill>
                <a:schemeClr val="accent1">
                  <a:lumMod val="50000"/>
                </a:schemeClr>
              </a:solidFill>
            </a:endParaRPr>
          </a:p>
        </p:txBody>
      </p:sp>
      <p:sp>
        <p:nvSpPr>
          <p:cNvPr id="2" name="矩形 2"/>
          <p:cNvSpPr/>
          <p:nvPr>
            <p:custDataLst>
              <p:tags r:id="rId2"/>
            </p:custDataLst>
          </p:nvPr>
        </p:nvSpPr>
        <p:spPr>
          <a:xfrm>
            <a:off x="777915" y="204495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自然环境对人类的生存与发展具有直接影响，职场人士需与之紧密互动。</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777915" y="138833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自然环境对职场的影响</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777915" y="434567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新时代的大学生应把握环境保护的历史性机遇，积极参与生态环境保护。</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777915" y="368016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大学生参与环保的机遇</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90987" y="205638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建设生态文明关系到人民福祉，是中国实现民族未来和中国梦的重要组成部分。</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90987" y="138833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生态文明建设的重要性</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90987" y="434567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大学生应通过实践绿色创业和绿色就业的理念，为实现可持续发展目标贡献力量。</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90987" y="368143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绿色创业与就业的前景</a:t>
            </a:r>
            <a:endParaRPr lang="zh-CN" altLang="en-US" sz="2400" b="1">
              <a:solidFill>
                <a:schemeClr val="accent4"/>
              </a:solidFill>
              <a:latin typeface="+mn-ea"/>
              <a:cs typeface="+mn-ea"/>
            </a:endParaRPr>
          </a:p>
        </p:txBody>
      </p:sp>
      <p:pic>
        <p:nvPicPr>
          <p:cNvPr id="19" name="图片 22" descr="/data/temp/1837cc22-81d5-11f0-b20b-da13acb181a9.jpg@base@tag=imgScale&amp;m=1&amp;w=450&amp;h=450&amp;q=951837cc22-81d5-11f0-b20b-da13acb181a9"/>
          <p:cNvPicPr>
            <a:picLocks noChangeAspect="1"/>
          </p:cNvPicPr>
          <p:nvPr>
            <p:custDataLst>
              <p:tags r:id="rId10"/>
            </p:custDataLst>
          </p:nvPr>
        </p:nvPicPr>
        <p:blipFill rotWithShape="1">
          <a:blip r:embed="rId11"/>
          <a:srcRect l="16667" r="16667"/>
          <a:stretch>
            <a:fillRect/>
          </a:stretch>
        </p:blipFill>
        <p:spPr>
          <a:xfrm>
            <a:off x="4400141" y="148930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1837cc69-81d5-11f0-b20b-da13acb181a9.png@base@tag=imgScale&amp;m=1&amp;w=450&amp;h=450&amp;q=951837cc69-81d5-11f0-b20b-da13acb181a9"/>
          <p:cNvPicPr>
            <a:picLocks noChangeAspect="1"/>
          </p:cNvPicPr>
          <p:nvPr>
            <p:custDataLst>
              <p:tags r:id="rId12"/>
            </p:custDataLst>
          </p:nvPr>
        </p:nvPicPr>
        <p:blipFill rotWithShape="1">
          <a:blip r:embed="rId13"/>
          <a:srcRect l="3021" r="3229"/>
          <a:stretch>
            <a:fillRect/>
          </a:stretch>
        </p:blipFill>
        <p:spPr>
          <a:xfrm>
            <a:off x="6360487" y="148930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1837cbd5-81d5-11f0-b20b-da13acb181a9.png@base@tag=imgScale&amp;m=1&amp;w=450&amp;h=450&amp;q=951837cbd5-81d5-11f0-b20b-da13acb181a9"/>
          <p:cNvPicPr>
            <a:picLocks noChangeAspect="1"/>
          </p:cNvPicPr>
          <p:nvPr>
            <p:custDataLst>
              <p:tags r:id="rId14"/>
            </p:custDataLst>
          </p:nvPr>
        </p:nvPicPr>
        <p:blipFill>
          <a:blip r:embed="rId15"/>
          <a:srcRect l="15909" r="15909"/>
          <a:stretch>
            <a:fillRect/>
          </a:stretch>
        </p:blipFill>
        <p:spPr>
          <a:xfrm>
            <a:off x="4405222" y="364841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1837ccba-81d5-11f0-b20b-da13acb181a9.jpg@base@tag=imgScale&amp;m=1&amp;w=450&amp;h=450&amp;q=951837ccba-81d5-11f0-b20b-da13acb181a9"/>
          <p:cNvPicPr>
            <a:picLocks noChangeAspect="1"/>
          </p:cNvPicPr>
          <p:nvPr>
            <p:custDataLst>
              <p:tags r:id="rId16"/>
            </p:custDataLst>
          </p:nvPr>
        </p:nvPicPr>
        <p:blipFill>
          <a:blip r:embed="rId17"/>
          <a:srcRect l="16667" r="16667"/>
          <a:stretch>
            <a:fillRect/>
          </a:stretch>
        </p:blipFill>
        <p:spPr>
          <a:xfrm>
            <a:off x="6360487" y="364841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（七）行业环境</a:t>
            </a:r>
            <a:endParaRPr lang="zh-CN" altLang="en-US" sz="2800">
              <a:solidFill>
                <a:schemeClr val="accent1">
                  <a:lumMod val="50000"/>
                </a:schemeClr>
              </a:solidFill>
            </a:endParaRPr>
          </a:p>
        </p:txBody>
      </p:sp>
      <p:sp>
        <p:nvSpPr>
          <p:cNvPr id="2" name="矩形 5"/>
          <p:cNvSpPr/>
          <p:nvPr>
            <p:custDataLst>
              <p:tags r:id="rId2"/>
            </p:custDataLst>
          </p:nvPr>
        </p:nvSpPr>
        <p:spPr>
          <a:xfrm>
            <a:off x="1962150" y="2990850"/>
            <a:ext cx="2600960" cy="4826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行业规范及标准</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671320" y="3582035"/>
            <a:ext cx="4222115" cy="1564005"/>
          </a:xfrm>
          <a:prstGeom prst="rect">
            <a:avLst/>
          </a:prstGeom>
          <a:noFill/>
        </p:spPr>
        <p:txBody>
          <a:bodyPr wrap="square" lIns="0" tIns="0" rIns="0" bIns="0" rtlCol="0" anchor="t" anchorCtr="0">
            <a:noAutofit/>
          </a:bodyPr>
          <a:p>
            <a:pPr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各个行业领域中，都存在明确或隐含的行业规范与标准。这些规范和标准可能直接来自国家的法规，或者是由行业内部共同认可的准则。它们不仅规定了从业者必须遵守的最低标准，也确立了行业人才素质的最低门槛。因此，对于那些渴望进入特定行业的人士而言，深入学习并掌握这些行业规范和标准是至关重要的。</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一位女商人的手正在沿着上升的图形排列木制玩具。业务成长成功过程的概念"/>
          <p:cNvPicPr>
            <a:picLocks noChangeAspect="1"/>
          </p:cNvPicPr>
          <p:nvPr>
            <p:custDataLst>
              <p:tags r:id="rId4"/>
            </p:custDataLst>
          </p:nvPr>
        </p:nvPicPr>
        <p:blipFill>
          <a:blip r:embed="rId5"/>
          <a:srcRect l="29692" r="29692"/>
          <a:stretch>
            <a:fillRect/>
          </a:stretch>
        </p:blipFill>
        <p:spPr>
          <a:xfrm>
            <a:off x="2633980" y="869315"/>
            <a:ext cx="1365250" cy="21215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322830" y="1582420"/>
            <a:ext cx="485775" cy="49085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a7f9f839-81d5-11f0-a062-faf29e621fcb.jpg@base@tag=imgScale&amp;m=1&amp;w=485&amp;h=753&amp;q=95a7f9f839-81d5-11f0-a062-faf29e621fcb"/>
          <p:cNvPicPr>
            <a:picLocks noChangeAspect="1"/>
          </p:cNvPicPr>
          <p:nvPr>
            <p:custDataLst>
              <p:tags r:id="rId7"/>
            </p:custDataLst>
          </p:nvPr>
        </p:nvPicPr>
        <p:blipFill>
          <a:blip r:embed="rId8"/>
          <a:srcRect l="15873" r="20100"/>
          <a:stretch>
            <a:fillRect/>
          </a:stretch>
        </p:blipFill>
        <p:spPr>
          <a:xfrm>
            <a:off x="8011795" y="869315"/>
            <a:ext cx="1365250" cy="21215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7692390" y="1582420"/>
            <a:ext cx="485775" cy="49085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7502525" y="3099435"/>
            <a:ext cx="2600960" cy="482600"/>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行业发展的基本情况</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544945" y="3582035"/>
            <a:ext cx="4328160" cy="1564005"/>
          </a:xfrm>
          <a:prstGeom prst="rect">
            <a:avLst/>
          </a:prstGeom>
          <a:noFill/>
        </p:spPr>
        <p:txBody>
          <a:bodyPr wrap="square" lIns="0" tIns="0" rIns="0" bIns="0" rtlCol="0" anchor="t" anchorCtr="0">
            <a:noAutofit/>
          </a:bodyPr>
          <a:p>
            <a:pPr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审视行业环境的现状与未来时，我们必须综合考量社会大背景的演变以及整体发展趋势。科技的迅猛发展，宛如一股不可遏制的潮流，正在深刻地重塑行业的格局。一方面，随着技术的不断更新迭代，一些传统行业可能逐渐衰退，甚至可能面临萎缩乃至消亡的命运。然而，另一方面，新的科技浪潮也为众多新兴行业开辟了无限的潜</a:t>
            </a:r>
            <a:endParaRPr lang="zh-CN" altLang="en-US" sz="1600" dirty="0">
              <a:ln>
                <a:noFill/>
                <a:prstDash val="sysDot"/>
              </a:ln>
              <a:solidFill>
                <a:schemeClr val="tx1">
                  <a:lumMod val="85000"/>
                  <a:lumOff val="15000"/>
                </a:schemeClr>
              </a:solidFill>
              <a:latin typeface="+mn-ea"/>
              <a:cs typeface="+mn-ea"/>
            </a:endParaRPr>
          </a:p>
          <a:p>
            <a:pPr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力和广阔的发展空间。</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007745" y="277495"/>
            <a:ext cx="10514330" cy="607695"/>
          </a:xfrm>
        </p:spPr>
        <p:txBody>
          <a:bodyPr>
            <a:noAutofit/>
          </a:bodyPr>
          <a:p>
            <a:r>
              <a:rPr lang="zh-CN" altLang="en-US" sz="3600">
                <a:solidFill>
                  <a:schemeClr val="accent1">
                    <a:lumMod val="50000"/>
                  </a:schemeClr>
                </a:solidFill>
              </a:rPr>
              <a:t>二、探索微观环境</a:t>
            </a:r>
            <a:endParaRPr lang="zh-CN" altLang="en-US" sz="3600">
              <a:solidFill>
                <a:schemeClr val="accent1">
                  <a:lumMod val="50000"/>
                </a:schemeClr>
              </a:solidFill>
            </a:endParaRPr>
          </a:p>
        </p:txBody>
      </p:sp>
      <p:sp>
        <p:nvSpPr>
          <p:cNvPr id="10" name="标题 5"/>
          <p:cNvSpPr>
            <a:spLocks noGrp="1"/>
          </p:cNvSpPr>
          <p:nvPr>
            <p:custDataLst>
              <p:tags r:id="rId2"/>
            </p:custDataLst>
          </p:nvPr>
        </p:nvSpPr>
        <p:spPr>
          <a:xfrm>
            <a:off x="1007745" y="885190"/>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（一）企业环境</a:t>
            </a:r>
            <a:endParaRPr lang="zh-CN" altLang="en-US" sz="2800" spc="0" dirty="0">
              <a:solidFill>
                <a:schemeClr val="accent1">
                  <a:lumMod val="50000"/>
                </a:schemeClr>
              </a:solidFill>
              <a:uFillTx/>
            </a:endParaRPr>
          </a:p>
        </p:txBody>
      </p:sp>
      <p:pic>
        <p:nvPicPr>
          <p:cNvPr id="2" name="图片 4" descr="/data/temp/fff725de-81d6-11f0-b571-1ec3db9529f4.jpg@base@tag=imgScale&amp;m=1&amp;w=509&amp;h=273&amp;q=95fff725de-81d6-11f0-b571-1ec3db9529f4"/>
          <p:cNvPicPr>
            <a:picLocks noChangeAspect="1"/>
          </p:cNvPicPr>
          <p:nvPr>
            <p:custDataLst>
              <p:tags r:id="rId3"/>
            </p:custDataLst>
          </p:nvPr>
        </p:nvPicPr>
        <p:blipFill>
          <a:blip r:embed="rId4"/>
          <a:srcRect r="19603" b="1465"/>
          <a:stretch>
            <a:fillRect/>
          </a:stretch>
        </p:blipFill>
        <p:spPr>
          <a:xfrm>
            <a:off x="1184656" y="275621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fff72597-81d6-11f0-b571-1ec3db9529f4.jpg@base@tag=imgScale&amp;m=1&amp;w=509&amp;h=273&amp;q=95fff72597-81d6-11f0-b571-1ec3db9529f4"/>
          <p:cNvPicPr>
            <a:picLocks noChangeAspect="1"/>
          </p:cNvPicPr>
          <p:nvPr>
            <p:custDataLst>
              <p:tags r:id="rId5"/>
            </p:custDataLst>
          </p:nvPr>
        </p:nvPicPr>
        <p:blipFill>
          <a:blip r:embed="rId6"/>
          <a:srcRect t="9638" b="9638"/>
          <a:stretch>
            <a:fillRect/>
          </a:stretch>
        </p:blipFill>
        <p:spPr>
          <a:xfrm>
            <a:off x="1184656" y="395503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fff7264e-81d6-11f0-b571-1ec3db9529f4.jpg@base@tag=imgScale&amp;m=1&amp;w=509&amp;h=273&amp;q=95fff7264e-81d6-11f0-b571-1ec3db9529f4"/>
          <p:cNvPicPr>
            <a:picLocks noChangeAspect="1"/>
          </p:cNvPicPr>
          <p:nvPr>
            <p:custDataLst>
              <p:tags r:id="rId7"/>
            </p:custDataLst>
          </p:nvPr>
        </p:nvPicPr>
        <p:blipFill rotWithShape="1">
          <a:blip r:embed="rId8"/>
          <a:srcRect t="8557" b="8557"/>
          <a:stretch>
            <a:fillRect/>
          </a:stretch>
        </p:blipFill>
        <p:spPr>
          <a:xfrm>
            <a:off x="1184656" y="515385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fff7256d-81d6-11f0-b571-1ec3db9529f4.jpg@base@tag=imgScale&amp;m=1&amp;w=508&amp;h=273&amp;q=95fff7256d-81d6-11f0-b571-1ec3db9529f4"/>
          <p:cNvPicPr>
            <a:picLocks noChangeAspect="1"/>
          </p:cNvPicPr>
          <p:nvPr>
            <p:custDataLst>
              <p:tags r:id="rId9"/>
            </p:custDataLst>
          </p:nvPr>
        </p:nvPicPr>
        <p:blipFill>
          <a:blip r:embed="rId10"/>
          <a:srcRect t="9780" b="9781"/>
          <a:stretch>
            <a:fillRect/>
          </a:stretch>
        </p:blipFill>
        <p:spPr>
          <a:xfrm>
            <a:off x="1184656" y="155612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1"/>
            </p:custDataLst>
          </p:nvPr>
        </p:nvSpPr>
        <p:spPr>
          <a:xfrm>
            <a:off x="3251200" y="1933575"/>
            <a:ext cx="78974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职场人士的个人成长与企业的发展紧密相连，企业文化与社会价值取向相契合时，能激发毕业生的职业热情和成长。</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2"/>
            </p:custDataLst>
          </p:nvPr>
        </p:nvSpPr>
        <p:spPr>
          <a:xfrm>
            <a:off x="3251200" y="1598295"/>
            <a:ext cx="78974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企业环境与职业激励</a:t>
            </a:r>
            <a:endParaRPr lang="zh-CN" altLang="en-US" sz="2000" b="1">
              <a:solidFill>
                <a:schemeClr val="accent1"/>
              </a:solidFill>
              <a:latin typeface="+mn-ea"/>
              <a:cs typeface="+mn-ea"/>
            </a:endParaRPr>
          </a:p>
        </p:txBody>
      </p:sp>
      <p:sp>
        <p:nvSpPr>
          <p:cNvPr id="11" name="矩形 40"/>
          <p:cNvSpPr/>
          <p:nvPr>
            <p:custDataLst>
              <p:tags r:id="rId13"/>
            </p:custDataLst>
          </p:nvPr>
        </p:nvSpPr>
        <p:spPr>
          <a:xfrm>
            <a:off x="3251200" y="3132455"/>
            <a:ext cx="78974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当企业文化与社会价值取向相契合，企业成员间关系和谐时，个人将深刻感受到集体的归属感，从而拥有广阔的职业发展空间。</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4"/>
            </p:custDataLst>
          </p:nvPr>
        </p:nvSpPr>
        <p:spPr>
          <a:xfrm>
            <a:off x="3251200" y="2796540"/>
            <a:ext cx="78974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企业文化与归属感</a:t>
            </a:r>
            <a:endParaRPr lang="zh-CN" altLang="en-US" sz="2000" b="1">
              <a:solidFill>
                <a:schemeClr val="accent2"/>
              </a:solidFill>
              <a:latin typeface="+mn-ea"/>
              <a:cs typeface="+mn-ea"/>
            </a:endParaRPr>
          </a:p>
        </p:txBody>
      </p:sp>
      <p:sp>
        <p:nvSpPr>
          <p:cNvPr id="14" name="矩形 44"/>
          <p:cNvSpPr/>
          <p:nvPr>
            <p:custDataLst>
              <p:tags r:id="rId15"/>
            </p:custDataLst>
          </p:nvPr>
        </p:nvSpPr>
        <p:spPr>
          <a:xfrm>
            <a:off x="3251200" y="4331335"/>
            <a:ext cx="78974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领导层展现出卓越的沟通技巧与宽容心态，有助于增强员工的归属感和职业发展，为个人提供更宽广的职业成长路径。</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6"/>
            </p:custDataLst>
          </p:nvPr>
        </p:nvSpPr>
        <p:spPr>
          <a:xfrm>
            <a:off x="3251200" y="3995420"/>
            <a:ext cx="78974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领导层的作用</a:t>
            </a:r>
            <a:endParaRPr lang="zh-CN" altLang="en-US" sz="2000" b="1">
              <a:solidFill>
                <a:schemeClr val="accent3"/>
              </a:solidFill>
              <a:latin typeface="+mn-ea"/>
              <a:cs typeface="+mn-ea"/>
            </a:endParaRPr>
          </a:p>
        </p:txBody>
      </p:sp>
      <p:sp>
        <p:nvSpPr>
          <p:cNvPr id="16" name="矩形 48"/>
          <p:cNvSpPr/>
          <p:nvPr>
            <p:custDataLst>
              <p:tags r:id="rId17"/>
            </p:custDataLst>
          </p:nvPr>
        </p:nvSpPr>
        <p:spPr>
          <a:xfrm>
            <a:off x="3251200" y="5530215"/>
            <a:ext cx="789749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对于大学毕业生而言，深入分析和理解企业环境至关重要，这有助于他们准确了解企业当前的发展状况和洞察未来的前景方向。</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8"/>
            </p:custDataLst>
          </p:nvPr>
        </p:nvSpPr>
        <p:spPr>
          <a:xfrm>
            <a:off x="3251200" y="5194300"/>
            <a:ext cx="789749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分析企业环境的重要性</a:t>
            </a:r>
            <a:endParaRPr lang="zh-CN" altLang="en-US" sz="2000" b="1">
              <a:solidFill>
                <a:schemeClr val="accent4"/>
              </a:solidFill>
              <a:latin typeface="+mn-ea"/>
              <a:cs typeface="+mn-ea"/>
            </a:endParaRPr>
          </a:p>
        </p:txBody>
      </p:sp>
    </p:spTree>
    <p:custDataLst>
      <p:tags r:id="rId1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任意多边形: 形状 78"/>
          <p:cNvSpPr/>
          <p:nvPr>
            <p:custDataLst>
              <p:tags r:id="rId1"/>
            </p:custDataLst>
          </p:nvPr>
        </p:nvSpPr>
        <p:spPr>
          <a:xfrm rot="3600000">
            <a:off x="5665788" y="1257618"/>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80" name="等腰三角形 79"/>
          <p:cNvSpPr/>
          <p:nvPr>
            <p:custDataLst>
              <p:tags r:id="rId2"/>
            </p:custDataLst>
          </p:nvPr>
        </p:nvSpPr>
        <p:spPr>
          <a:xfrm rot="9210463">
            <a:off x="5685473" y="136366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43" name="任意多边形: 形状 42"/>
          <p:cNvSpPr/>
          <p:nvPr>
            <p:custDataLst>
              <p:tags r:id="rId3"/>
            </p:custDataLst>
          </p:nvPr>
        </p:nvSpPr>
        <p:spPr>
          <a:xfrm rot="7920000">
            <a:off x="6523673" y="2634933"/>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56" name="任意多边形: 形状 55"/>
          <p:cNvSpPr/>
          <p:nvPr>
            <p:custDataLst>
              <p:tags r:id="rId4"/>
            </p:custDataLst>
          </p:nvPr>
        </p:nvSpPr>
        <p:spPr>
          <a:xfrm rot="16560000">
            <a:off x="3950653" y="3216593"/>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65" name="任意多边形: 形状 64"/>
          <p:cNvSpPr/>
          <p:nvPr>
            <p:custDataLst>
              <p:tags r:id="rId5"/>
            </p:custDataLst>
          </p:nvPr>
        </p:nvSpPr>
        <p:spPr>
          <a:xfrm rot="20880000">
            <a:off x="4077018" y="1624648"/>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pic>
        <p:nvPicPr>
          <p:cNvPr id="35" name="图片 19" descr="343439383331313b343532303033353bc4dcd0a7b7fecef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7149148" y="3400108"/>
            <a:ext cx="360000" cy="360000"/>
          </a:xfrm>
          <a:prstGeom prst="rect">
            <a:avLst/>
          </a:prstGeom>
        </p:spPr>
      </p:pic>
      <p:sp>
        <p:nvSpPr>
          <p:cNvPr id="50" name="任意多边形: 形状 49"/>
          <p:cNvSpPr/>
          <p:nvPr>
            <p:custDataLst>
              <p:tags r:id="rId9"/>
            </p:custDataLst>
          </p:nvPr>
        </p:nvSpPr>
        <p:spPr>
          <a:xfrm rot="12240000">
            <a:off x="5437823" y="3807142"/>
            <a:ext cx="1617081" cy="1408900"/>
          </a:xfrm>
          <a:custGeom>
            <a:avLst/>
            <a:gdLst>
              <a:gd name="connsiteX0" fmla="*/ 26 w 1721896"/>
              <a:gd name="connsiteY0" fmla="*/ 529544 h 1492186"/>
              <a:gd name="connsiteX1" fmla="*/ 42483 w 1721896"/>
              <a:gd name="connsiteY1" fmla="*/ 463381 h 1492186"/>
              <a:gd name="connsiteX2" fmla="*/ 973106 w 1721896"/>
              <a:gd name="connsiteY2" fmla="*/ 4277 h 1492186"/>
              <a:gd name="connsiteX3" fmla="*/ 1044405 w 1721896"/>
              <a:gd name="connsiteY3" fmla="*/ 6290 h 1492186"/>
              <a:gd name="connsiteX4" fmla="*/ 1598243 w 1721896"/>
              <a:gd name="connsiteY4" fmla="*/ 319997 h 1492186"/>
              <a:gd name="connsiteX5" fmla="*/ 1636674 w 1721896"/>
              <a:gd name="connsiteY5" fmla="*/ 380093 h 1492186"/>
              <a:gd name="connsiteX6" fmla="*/ 1721434 w 1721896"/>
              <a:gd name="connsiteY6" fmla="*/ 1414333 h 1492186"/>
              <a:gd name="connsiteX7" fmla="*/ 1686522 w 1721896"/>
              <a:gd name="connsiteY7" fmla="*/ 1484813 h 1492186"/>
              <a:gd name="connsiteX8" fmla="*/ 1607936 w 1721896"/>
              <a:gd name="connsiteY8" fmla="*/ 1486906 h 1492186"/>
              <a:gd name="connsiteX9" fmla="*/ 38670 w 1721896"/>
              <a:gd name="connsiteY9" fmla="*/ 598038 h 1492186"/>
              <a:gd name="connsiteX10" fmla="*/ 26 w 1721896"/>
              <a:gd name="connsiteY10" fmla="*/ 529544 h 1492186"/>
              <a:gd name="connsiteX0-1" fmla="*/ 26 w 1721896"/>
              <a:gd name="connsiteY0-2" fmla="*/ 529544 h 1492186"/>
              <a:gd name="connsiteX1-3" fmla="*/ 42483 w 1721896"/>
              <a:gd name="connsiteY1-4" fmla="*/ 463381 h 1492186"/>
              <a:gd name="connsiteX2-5" fmla="*/ 973106 w 1721896"/>
              <a:gd name="connsiteY2-6" fmla="*/ 4277 h 1492186"/>
              <a:gd name="connsiteX3-7" fmla="*/ 1044405 w 1721896"/>
              <a:gd name="connsiteY3-8" fmla="*/ 6290 h 1492186"/>
              <a:gd name="connsiteX4-9" fmla="*/ 1598243 w 1721896"/>
              <a:gd name="connsiteY4-10" fmla="*/ 319997 h 1492186"/>
              <a:gd name="connsiteX5-11" fmla="*/ 1636674 w 1721896"/>
              <a:gd name="connsiteY5-12" fmla="*/ 380093 h 1492186"/>
              <a:gd name="connsiteX6-13" fmla="*/ 1721434 w 1721896"/>
              <a:gd name="connsiteY6-14" fmla="*/ 1414333 h 1492186"/>
              <a:gd name="connsiteX7-15" fmla="*/ 1686522 w 1721896"/>
              <a:gd name="connsiteY7-16" fmla="*/ 1484813 h 1492186"/>
              <a:gd name="connsiteX8-17" fmla="*/ 1607936 w 1721896"/>
              <a:gd name="connsiteY8-18" fmla="*/ 1486906 h 1492186"/>
              <a:gd name="connsiteX9-19" fmla="*/ 38670 w 1721896"/>
              <a:gd name="connsiteY9-20" fmla="*/ 598038 h 1492186"/>
              <a:gd name="connsiteX10-21" fmla="*/ 26 w 1721896"/>
              <a:gd name="connsiteY10-22" fmla="*/ 529544 h 1492186"/>
              <a:gd name="connsiteX0-23" fmla="*/ 26 w 1721896"/>
              <a:gd name="connsiteY0-24" fmla="*/ 529544 h 1492186"/>
              <a:gd name="connsiteX1-25" fmla="*/ 42483 w 1721896"/>
              <a:gd name="connsiteY1-26" fmla="*/ 463381 h 1492186"/>
              <a:gd name="connsiteX2-27" fmla="*/ 973106 w 1721896"/>
              <a:gd name="connsiteY2-28" fmla="*/ 4277 h 1492186"/>
              <a:gd name="connsiteX3-29" fmla="*/ 1044405 w 1721896"/>
              <a:gd name="connsiteY3-30" fmla="*/ 6290 h 1492186"/>
              <a:gd name="connsiteX4-31" fmla="*/ 1598243 w 1721896"/>
              <a:gd name="connsiteY4-32" fmla="*/ 319997 h 1492186"/>
              <a:gd name="connsiteX5-33" fmla="*/ 1636674 w 1721896"/>
              <a:gd name="connsiteY5-34" fmla="*/ 380093 h 1492186"/>
              <a:gd name="connsiteX6-35" fmla="*/ 1721434 w 1721896"/>
              <a:gd name="connsiteY6-36" fmla="*/ 1414333 h 1492186"/>
              <a:gd name="connsiteX7-37" fmla="*/ 1686522 w 1721896"/>
              <a:gd name="connsiteY7-38" fmla="*/ 1484813 h 1492186"/>
              <a:gd name="connsiteX8-39" fmla="*/ 1607936 w 1721896"/>
              <a:gd name="connsiteY8-40" fmla="*/ 1486906 h 1492186"/>
              <a:gd name="connsiteX9-41" fmla="*/ 38670 w 1721896"/>
              <a:gd name="connsiteY9-42" fmla="*/ 598038 h 1492186"/>
              <a:gd name="connsiteX10-43" fmla="*/ 26 w 1721896"/>
              <a:gd name="connsiteY10-44" fmla="*/ 529544 h 1492186"/>
              <a:gd name="connsiteX0-45" fmla="*/ 26 w 1721896"/>
              <a:gd name="connsiteY0-46" fmla="*/ 529544 h 1492186"/>
              <a:gd name="connsiteX1-47" fmla="*/ 42483 w 1721896"/>
              <a:gd name="connsiteY1-48" fmla="*/ 463381 h 1492186"/>
              <a:gd name="connsiteX2-49" fmla="*/ 973106 w 1721896"/>
              <a:gd name="connsiteY2-50" fmla="*/ 4277 h 1492186"/>
              <a:gd name="connsiteX3-51" fmla="*/ 1044405 w 1721896"/>
              <a:gd name="connsiteY3-52" fmla="*/ 6290 h 1492186"/>
              <a:gd name="connsiteX4-53" fmla="*/ 1598243 w 1721896"/>
              <a:gd name="connsiteY4-54" fmla="*/ 319997 h 1492186"/>
              <a:gd name="connsiteX5-55" fmla="*/ 1636674 w 1721896"/>
              <a:gd name="connsiteY5-56" fmla="*/ 380093 h 1492186"/>
              <a:gd name="connsiteX6-57" fmla="*/ 1721434 w 1721896"/>
              <a:gd name="connsiteY6-58" fmla="*/ 1414333 h 1492186"/>
              <a:gd name="connsiteX7-59" fmla="*/ 1686522 w 1721896"/>
              <a:gd name="connsiteY7-60" fmla="*/ 1484813 h 1492186"/>
              <a:gd name="connsiteX8-61" fmla="*/ 1607936 w 1721896"/>
              <a:gd name="connsiteY8-62" fmla="*/ 1486906 h 1492186"/>
              <a:gd name="connsiteX9-63" fmla="*/ 38670 w 1721896"/>
              <a:gd name="connsiteY9-64" fmla="*/ 598038 h 1492186"/>
              <a:gd name="connsiteX10-65" fmla="*/ 26 w 1721896"/>
              <a:gd name="connsiteY10-66" fmla="*/ 529544 h 1492186"/>
              <a:gd name="connsiteX0-67" fmla="*/ 26 w 1721896"/>
              <a:gd name="connsiteY0-68" fmla="*/ 529857 h 1492499"/>
              <a:gd name="connsiteX1-69" fmla="*/ 42483 w 1721896"/>
              <a:gd name="connsiteY1-70" fmla="*/ 463694 h 1492499"/>
              <a:gd name="connsiteX2-71" fmla="*/ 973106 w 1721896"/>
              <a:gd name="connsiteY2-72" fmla="*/ 4590 h 1492499"/>
              <a:gd name="connsiteX3-73" fmla="*/ 1044405 w 1721896"/>
              <a:gd name="connsiteY3-74" fmla="*/ 6603 h 1492499"/>
              <a:gd name="connsiteX4-75" fmla="*/ 1598243 w 1721896"/>
              <a:gd name="connsiteY4-76" fmla="*/ 320310 h 1492499"/>
              <a:gd name="connsiteX5-77" fmla="*/ 1636674 w 1721896"/>
              <a:gd name="connsiteY5-78" fmla="*/ 380406 h 1492499"/>
              <a:gd name="connsiteX6-79" fmla="*/ 1721434 w 1721896"/>
              <a:gd name="connsiteY6-80" fmla="*/ 1414646 h 1492499"/>
              <a:gd name="connsiteX7-81" fmla="*/ 1686522 w 1721896"/>
              <a:gd name="connsiteY7-82" fmla="*/ 1485126 h 1492499"/>
              <a:gd name="connsiteX8-83" fmla="*/ 1607936 w 1721896"/>
              <a:gd name="connsiteY8-84" fmla="*/ 1487219 h 1492499"/>
              <a:gd name="connsiteX9-85" fmla="*/ 38670 w 1721896"/>
              <a:gd name="connsiteY9-86" fmla="*/ 598351 h 1492499"/>
              <a:gd name="connsiteX10-87" fmla="*/ 26 w 1721896"/>
              <a:gd name="connsiteY10-88" fmla="*/ 529857 h 1492499"/>
              <a:gd name="connsiteX0-89" fmla="*/ 26 w 1721896"/>
              <a:gd name="connsiteY0-90" fmla="*/ 533323 h 1495965"/>
              <a:gd name="connsiteX1-91" fmla="*/ 42483 w 1721896"/>
              <a:gd name="connsiteY1-92" fmla="*/ 467160 h 1495965"/>
              <a:gd name="connsiteX2-93" fmla="*/ 973106 w 1721896"/>
              <a:gd name="connsiteY2-94" fmla="*/ 8056 h 1495965"/>
              <a:gd name="connsiteX3-95" fmla="*/ 1044405 w 1721896"/>
              <a:gd name="connsiteY3-96" fmla="*/ 10069 h 1495965"/>
              <a:gd name="connsiteX4-97" fmla="*/ 1598243 w 1721896"/>
              <a:gd name="connsiteY4-98" fmla="*/ 323776 h 1495965"/>
              <a:gd name="connsiteX5-99" fmla="*/ 1636674 w 1721896"/>
              <a:gd name="connsiteY5-100" fmla="*/ 383872 h 1495965"/>
              <a:gd name="connsiteX6-101" fmla="*/ 1721434 w 1721896"/>
              <a:gd name="connsiteY6-102" fmla="*/ 1418112 h 1495965"/>
              <a:gd name="connsiteX7-103" fmla="*/ 1686522 w 1721896"/>
              <a:gd name="connsiteY7-104" fmla="*/ 1488592 h 1495965"/>
              <a:gd name="connsiteX8-105" fmla="*/ 1607936 w 1721896"/>
              <a:gd name="connsiteY8-106" fmla="*/ 1490685 h 1495965"/>
              <a:gd name="connsiteX9-107" fmla="*/ 38670 w 1721896"/>
              <a:gd name="connsiteY9-108" fmla="*/ 601817 h 1495965"/>
              <a:gd name="connsiteX10-109" fmla="*/ 26 w 1721896"/>
              <a:gd name="connsiteY10-110" fmla="*/ 533323 h 1495965"/>
              <a:gd name="connsiteX0-111" fmla="*/ 26 w 1721896"/>
              <a:gd name="connsiteY0-112" fmla="*/ 533323 h 1495965"/>
              <a:gd name="connsiteX1-113" fmla="*/ 42483 w 1721896"/>
              <a:gd name="connsiteY1-114" fmla="*/ 467160 h 1495965"/>
              <a:gd name="connsiteX2-115" fmla="*/ 973106 w 1721896"/>
              <a:gd name="connsiteY2-116" fmla="*/ 8056 h 1495965"/>
              <a:gd name="connsiteX3-117" fmla="*/ 1044405 w 1721896"/>
              <a:gd name="connsiteY3-118" fmla="*/ 10069 h 1495965"/>
              <a:gd name="connsiteX4-119" fmla="*/ 1598243 w 1721896"/>
              <a:gd name="connsiteY4-120" fmla="*/ 323776 h 1495965"/>
              <a:gd name="connsiteX5-121" fmla="*/ 1636674 w 1721896"/>
              <a:gd name="connsiteY5-122" fmla="*/ 383872 h 1495965"/>
              <a:gd name="connsiteX6-123" fmla="*/ 1721434 w 1721896"/>
              <a:gd name="connsiteY6-124" fmla="*/ 1418112 h 1495965"/>
              <a:gd name="connsiteX7-125" fmla="*/ 1686522 w 1721896"/>
              <a:gd name="connsiteY7-126" fmla="*/ 1488592 h 1495965"/>
              <a:gd name="connsiteX8-127" fmla="*/ 1607936 w 1721896"/>
              <a:gd name="connsiteY8-128" fmla="*/ 1490685 h 1495965"/>
              <a:gd name="connsiteX9-129" fmla="*/ 38670 w 1721896"/>
              <a:gd name="connsiteY9-130" fmla="*/ 601817 h 1495965"/>
              <a:gd name="connsiteX10-131" fmla="*/ 26 w 1721896"/>
              <a:gd name="connsiteY10-132" fmla="*/ 533323 h 1495965"/>
              <a:gd name="connsiteX0-133" fmla="*/ 26 w 1721896"/>
              <a:gd name="connsiteY0-134" fmla="*/ 533323 h 1495965"/>
              <a:gd name="connsiteX1-135" fmla="*/ 42483 w 1721896"/>
              <a:gd name="connsiteY1-136" fmla="*/ 467160 h 1495965"/>
              <a:gd name="connsiteX2-137" fmla="*/ 973106 w 1721896"/>
              <a:gd name="connsiteY2-138" fmla="*/ 8056 h 1495965"/>
              <a:gd name="connsiteX3-139" fmla="*/ 1044405 w 1721896"/>
              <a:gd name="connsiteY3-140" fmla="*/ 10069 h 1495965"/>
              <a:gd name="connsiteX4-141" fmla="*/ 1598243 w 1721896"/>
              <a:gd name="connsiteY4-142" fmla="*/ 323776 h 1495965"/>
              <a:gd name="connsiteX5-143" fmla="*/ 1636674 w 1721896"/>
              <a:gd name="connsiteY5-144" fmla="*/ 383872 h 1495965"/>
              <a:gd name="connsiteX6-145" fmla="*/ 1721434 w 1721896"/>
              <a:gd name="connsiteY6-146" fmla="*/ 1418112 h 1495965"/>
              <a:gd name="connsiteX7-147" fmla="*/ 1686522 w 1721896"/>
              <a:gd name="connsiteY7-148" fmla="*/ 1488592 h 1495965"/>
              <a:gd name="connsiteX8-149" fmla="*/ 1607936 w 1721896"/>
              <a:gd name="connsiteY8-150" fmla="*/ 1490685 h 1495965"/>
              <a:gd name="connsiteX9-151" fmla="*/ 38670 w 1721896"/>
              <a:gd name="connsiteY9-152" fmla="*/ 601817 h 1495965"/>
              <a:gd name="connsiteX10-153" fmla="*/ 26 w 1721896"/>
              <a:gd name="connsiteY10-154" fmla="*/ 533323 h 1495965"/>
              <a:gd name="connsiteX0-155" fmla="*/ 26 w 1721896"/>
              <a:gd name="connsiteY0-156" fmla="*/ 533323 h 1495965"/>
              <a:gd name="connsiteX1-157" fmla="*/ 42483 w 1721896"/>
              <a:gd name="connsiteY1-158" fmla="*/ 467160 h 1495965"/>
              <a:gd name="connsiteX2-159" fmla="*/ 973106 w 1721896"/>
              <a:gd name="connsiteY2-160" fmla="*/ 8056 h 1495965"/>
              <a:gd name="connsiteX3-161" fmla="*/ 1044405 w 1721896"/>
              <a:gd name="connsiteY3-162" fmla="*/ 10069 h 1495965"/>
              <a:gd name="connsiteX4-163" fmla="*/ 1598243 w 1721896"/>
              <a:gd name="connsiteY4-164" fmla="*/ 323776 h 1495965"/>
              <a:gd name="connsiteX5-165" fmla="*/ 1636674 w 1721896"/>
              <a:gd name="connsiteY5-166" fmla="*/ 383872 h 1495965"/>
              <a:gd name="connsiteX6-167" fmla="*/ 1721434 w 1721896"/>
              <a:gd name="connsiteY6-168" fmla="*/ 1418112 h 1495965"/>
              <a:gd name="connsiteX7-169" fmla="*/ 1686522 w 1721896"/>
              <a:gd name="connsiteY7-170" fmla="*/ 1488592 h 1495965"/>
              <a:gd name="connsiteX8-171" fmla="*/ 1607936 w 1721896"/>
              <a:gd name="connsiteY8-172" fmla="*/ 1490685 h 1495965"/>
              <a:gd name="connsiteX9-173" fmla="*/ 38670 w 1721896"/>
              <a:gd name="connsiteY9-174" fmla="*/ 601817 h 1495965"/>
              <a:gd name="connsiteX10-175" fmla="*/ 26 w 1721896"/>
              <a:gd name="connsiteY10-176" fmla="*/ 533323 h 1495965"/>
              <a:gd name="connsiteX0-177" fmla="*/ 26 w 1721896"/>
              <a:gd name="connsiteY0-178" fmla="*/ 533323 h 1495965"/>
              <a:gd name="connsiteX1-179" fmla="*/ 42483 w 1721896"/>
              <a:gd name="connsiteY1-180" fmla="*/ 467160 h 1495965"/>
              <a:gd name="connsiteX2-181" fmla="*/ 973106 w 1721896"/>
              <a:gd name="connsiteY2-182" fmla="*/ 8056 h 1495965"/>
              <a:gd name="connsiteX3-183" fmla="*/ 1044405 w 1721896"/>
              <a:gd name="connsiteY3-184" fmla="*/ 10069 h 1495965"/>
              <a:gd name="connsiteX4-185" fmla="*/ 1598243 w 1721896"/>
              <a:gd name="connsiteY4-186" fmla="*/ 323776 h 1495965"/>
              <a:gd name="connsiteX5-187" fmla="*/ 1636674 w 1721896"/>
              <a:gd name="connsiteY5-188" fmla="*/ 383872 h 1495965"/>
              <a:gd name="connsiteX6-189" fmla="*/ 1721434 w 1721896"/>
              <a:gd name="connsiteY6-190" fmla="*/ 1418112 h 1495965"/>
              <a:gd name="connsiteX7-191" fmla="*/ 1686522 w 1721896"/>
              <a:gd name="connsiteY7-192" fmla="*/ 1488592 h 1495965"/>
              <a:gd name="connsiteX8-193" fmla="*/ 1607936 w 1721896"/>
              <a:gd name="connsiteY8-194" fmla="*/ 1490685 h 1495965"/>
              <a:gd name="connsiteX9-195" fmla="*/ 38670 w 1721896"/>
              <a:gd name="connsiteY9-196" fmla="*/ 601817 h 1495965"/>
              <a:gd name="connsiteX10-197" fmla="*/ 26 w 1721896"/>
              <a:gd name="connsiteY10-198" fmla="*/ 533323 h 1495965"/>
              <a:gd name="connsiteX0-199" fmla="*/ 26 w 1721474"/>
              <a:gd name="connsiteY0-200" fmla="*/ 533323 h 1495965"/>
              <a:gd name="connsiteX1-201" fmla="*/ 42483 w 1721474"/>
              <a:gd name="connsiteY1-202" fmla="*/ 467160 h 1495965"/>
              <a:gd name="connsiteX2-203" fmla="*/ 973106 w 1721474"/>
              <a:gd name="connsiteY2-204" fmla="*/ 8056 h 1495965"/>
              <a:gd name="connsiteX3-205" fmla="*/ 1044405 w 1721474"/>
              <a:gd name="connsiteY3-206" fmla="*/ 10069 h 1495965"/>
              <a:gd name="connsiteX4-207" fmla="*/ 1598243 w 1721474"/>
              <a:gd name="connsiteY4-208" fmla="*/ 323776 h 1495965"/>
              <a:gd name="connsiteX5-209" fmla="*/ 1636674 w 1721474"/>
              <a:gd name="connsiteY5-210" fmla="*/ 383872 h 1495965"/>
              <a:gd name="connsiteX6-211" fmla="*/ 1721434 w 1721474"/>
              <a:gd name="connsiteY6-212" fmla="*/ 1418112 h 1495965"/>
              <a:gd name="connsiteX7-213" fmla="*/ 1686522 w 1721474"/>
              <a:gd name="connsiteY7-214" fmla="*/ 1488592 h 1495965"/>
              <a:gd name="connsiteX8-215" fmla="*/ 1607936 w 1721474"/>
              <a:gd name="connsiteY8-216" fmla="*/ 1490685 h 1495965"/>
              <a:gd name="connsiteX9-217" fmla="*/ 38670 w 1721474"/>
              <a:gd name="connsiteY9-218" fmla="*/ 601817 h 1495965"/>
              <a:gd name="connsiteX10-219" fmla="*/ 26 w 1721474"/>
              <a:gd name="connsiteY10-220" fmla="*/ 533323 h 1495965"/>
              <a:gd name="connsiteX0-221" fmla="*/ 26 w 1721434"/>
              <a:gd name="connsiteY0-222" fmla="*/ 533323 h 1495965"/>
              <a:gd name="connsiteX1-223" fmla="*/ 42483 w 1721434"/>
              <a:gd name="connsiteY1-224" fmla="*/ 467160 h 1495965"/>
              <a:gd name="connsiteX2-225" fmla="*/ 973106 w 1721434"/>
              <a:gd name="connsiteY2-226" fmla="*/ 8056 h 1495965"/>
              <a:gd name="connsiteX3-227" fmla="*/ 1044405 w 1721434"/>
              <a:gd name="connsiteY3-228" fmla="*/ 10069 h 1495965"/>
              <a:gd name="connsiteX4-229" fmla="*/ 1598243 w 1721434"/>
              <a:gd name="connsiteY4-230" fmla="*/ 323776 h 1495965"/>
              <a:gd name="connsiteX5-231" fmla="*/ 1636674 w 1721434"/>
              <a:gd name="connsiteY5-232" fmla="*/ 383872 h 1495965"/>
              <a:gd name="connsiteX6-233" fmla="*/ 1721434 w 1721434"/>
              <a:gd name="connsiteY6-234" fmla="*/ 1418112 h 1495965"/>
              <a:gd name="connsiteX7-235" fmla="*/ 1686522 w 1721434"/>
              <a:gd name="connsiteY7-236" fmla="*/ 1488592 h 1495965"/>
              <a:gd name="connsiteX8-237" fmla="*/ 1607936 w 1721434"/>
              <a:gd name="connsiteY8-238" fmla="*/ 1490685 h 1495965"/>
              <a:gd name="connsiteX9-239" fmla="*/ 38670 w 1721434"/>
              <a:gd name="connsiteY9-240" fmla="*/ 601817 h 1495965"/>
              <a:gd name="connsiteX10-241" fmla="*/ 26 w 1721434"/>
              <a:gd name="connsiteY10-242" fmla="*/ 533323 h 1495965"/>
              <a:gd name="connsiteX0-243" fmla="*/ 26 w 1721492"/>
              <a:gd name="connsiteY0-244" fmla="*/ 533323 h 1495965"/>
              <a:gd name="connsiteX1-245" fmla="*/ 42483 w 1721492"/>
              <a:gd name="connsiteY1-246" fmla="*/ 467160 h 1495965"/>
              <a:gd name="connsiteX2-247" fmla="*/ 973106 w 1721492"/>
              <a:gd name="connsiteY2-248" fmla="*/ 8056 h 1495965"/>
              <a:gd name="connsiteX3-249" fmla="*/ 1044405 w 1721492"/>
              <a:gd name="connsiteY3-250" fmla="*/ 10069 h 1495965"/>
              <a:gd name="connsiteX4-251" fmla="*/ 1598243 w 1721492"/>
              <a:gd name="connsiteY4-252" fmla="*/ 323776 h 1495965"/>
              <a:gd name="connsiteX5-253" fmla="*/ 1636674 w 1721492"/>
              <a:gd name="connsiteY5-254" fmla="*/ 383872 h 1495965"/>
              <a:gd name="connsiteX6-255" fmla="*/ 1721434 w 1721492"/>
              <a:gd name="connsiteY6-256" fmla="*/ 1418112 h 1495965"/>
              <a:gd name="connsiteX7-257" fmla="*/ 1686522 w 1721492"/>
              <a:gd name="connsiteY7-258" fmla="*/ 1488592 h 1495965"/>
              <a:gd name="connsiteX8-259" fmla="*/ 1607936 w 1721492"/>
              <a:gd name="connsiteY8-260" fmla="*/ 1490685 h 1495965"/>
              <a:gd name="connsiteX9-261" fmla="*/ 38670 w 1721492"/>
              <a:gd name="connsiteY9-262" fmla="*/ 601817 h 1495965"/>
              <a:gd name="connsiteX10-263" fmla="*/ 26 w 1721492"/>
              <a:gd name="connsiteY10-264" fmla="*/ 533323 h 1495965"/>
              <a:gd name="connsiteX0-265" fmla="*/ 26 w 1721649"/>
              <a:gd name="connsiteY0-266" fmla="*/ 533323 h 1495965"/>
              <a:gd name="connsiteX1-267" fmla="*/ 42483 w 1721649"/>
              <a:gd name="connsiteY1-268" fmla="*/ 467160 h 1495965"/>
              <a:gd name="connsiteX2-269" fmla="*/ 973106 w 1721649"/>
              <a:gd name="connsiteY2-270" fmla="*/ 8056 h 1495965"/>
              <a:gd name="connsiteX3-271" fmla="*/ 1044405 w 1721649"/>
              <a:gd name="connsiteY3-272" fmla="*/ 10069 h 1495965"/>
              <a:gd name="connsiteX4-273" fmla="*/ 1598243 w 1721649"/>
              <a:gd name="connsiteY4-274" fmla="*/ 323776 h 1495965"/>
              <a:gd name="connsiteX5-275" fmla="*/ 1636674 w 1721649"/>
              <a:gd name="connsiteY5-276" fmla="*/ 383872 h 1495965"/>
              <a:gd name="connsiteX6-277" fmla="*/ 1721434 w 1721649"/>
              <a:gd name="connsiteY6-278" fmla="*/ 1418112 h 1495965"/>
              <a:gd name="connsiteX7-279" fmla="*/ 1686522 w 1721649"/>
              <a:gd name="connsiteY7-280" fmla="*/ 1488592 h 1495965"/>
              <a:gd name="connsiteX8-281" fmla="*/ 1607936 w 1721649"/>
              <a:gd name="connsiteY8-282" fmla="*/ 1490685 h 1495965"/>
              <a:gd name="connsiteX9-283" fmla="*/ 38670 w 1721649"/>
              <a:gd name="connsiteY9-284" fmla="*/ 601817 h 1495965"/>
              <a:gd name="connsiteX10-285" fmla="*/ 26 w 1721649"/>
              <a:gd name="connsiteY10-286" fmla="*/ 533323 h 1495965"/>
              <a:gd name="connsiteX0-287" fmla="*/ 26 w 1721649"/>
              <a:gd name="connsiteY0-288" fmla="*/ 533323 h 1495580"/>
              <a:gd name="connsiteX1-289" fmla="*/ 42483 w 1721649"/>
              <a:gd name="connsiteY1-290" fmla="*/ 467160 h 1495580"/>
              <a:gd name="connsiteX2-291" fmla="*/ 973106 w 1721649"/>
              <a:gd name="connsiteY2-292" fmla="*/ 8056 h 1495580"/>
              <a:gd name="connsiteX3-293" fmla="*/ 1044405 w 1721649"/>
              <a:gd name="connsiteY3-294" fmla="*/ 10069 h 1495580"/>
              <a:gd name="connsiteX4-295" fmla="*/ 1598243 w 1721649"/>
              <a:gd name="connsiteY4-296" fmla="*/ 323776 h 1495580"/>
              <a:gd name="connsiteX5-297" fmla="*/ 1636674 w 1721649"/>
              <a:gd name="connsiteY5-298" fmla="*/ 383872 h 1495580"/>
              <a:gd name="connsiteX6-299" fmla="*/ 1721434 w 1721649"/>
              <a:gd name="connsiteY6-300" fmla="*/ 1418112 h 1495580"/>
              <a:gd name="connsiteX7-301" fmla="*/ 1686522 w 1721649"/>
              <a:gd name="connsiteY7-302" fmla="*/ 1488592 h 1495580"/>
              <a:gd name="connsiteX8-303" fmla="*/ 1607936 w 1721649"/>
              <a:gd name="connsiteY8-304" fmla="*/ 1490685 h 1495580"/>
              <a:gd name="connsiteX9-305" fmla="*/ 38670 w 1721649"/>
              <a:gd name="connsiteY9-306" fmla="*/ 601817 h 1495580"/>
              <a:gd name="connsiteX10-307" fmla="*/ 26 w 1721649"/>
              <a:gd name="connsiteY10-308" fmla="*/ 533323 h 1495580"/>
              <a:gd name="connsiteX0-309" fmla="*/ 26 w 1721649"/>
              <a:gd name="connsiteY0-310" fmla="*/ 533323 h 1500006"/>
              <a:gd name="connsiteX1-311" fmla="*/ 42483 w 1721649"/>
              <a:gd name="connsiteY1-312" fmla="*/ 467160 h 1500006"/>
              <a:gd name="connsiteX2-313" fmla="*/ 973106 w 1721649"/>
              <a:gd name="connsiteY2-314" fmla="*/ 8056 h 1500006"/>
              <a:gd name="connsiteX3-315" fmla="*/ 1044405 w 1721649"/>
              <a:gd name="connsiteY3-316" fmla="*/ 10069 h 1500006"/>
              <a:gd name="connsiteX4-317" fmla="*/ 1598243 w 1721649"/>
              <a:gd name="connsiteY4-318" fmla="*/ 323776 h 1500006"/>
              <a:gd name="connsiteX5-319" fmla="*/ 1636674 w 1721649"/>
              <a:gd name="connsiteY5-320" fmla="*/ 383872 h 1500006"/>
              <a:gd name="connsiteX6-321" fmla="*/ 1721434 w 1721649"/>
              <a:gd name="connsiteY6-322" fmla="*/ 1418112 h 1500006"/>
              <a:gd name="connsiteX7-323" fmla="*/ 1686522 w 1721649"/>
              <a:gd name="connsiteY7-324" fmla="*/ 1488592 h 1500006"/>
              <a:gd name="connsiteX8-325" fmla="*/ 1607936 w 1721649"/>
              <a:gd name="connsiteY8-326" fmla="*/ 1490685 h 1500006"/>
              <a:gd name="connsiteX9-327" fmla="*/ 38670 w 1721649"/>
              <a:gd name="connsiteY9-328" fmla="*/ 601817 h 1500006"/>
              <a:gd name="connsiteX10-329" fmla="*/ 26 w 1721649"/>
              <a:gd name="connsiteY10-330" fmla="*/ 533323 h 1500006"/>
              <a:gd name="connsiteX0-331" fmla="*/ 26 w 1721649"/>
              <a:gd name="connsiteY0-332" fmla="*/ 533323 h 1500006"/>
              <a:gd name="connsiteX1-333" fmla="*/ 42483 w 1721649"/>
              <a:gd name="connsiteY1-334" fmla="*/ 467160 h 1500006"/>
              <a:gd name="connsiteX2-335" fmla="*/ 973106 w 1721649"/>
              <a:gd name="connsiteY2-336" fmla="*/ 8056 h 1500006"/>
              <a:gd name="connsiteX3-337" fmla="*/ 1044405 w 1721649"/>
              <a:gd name="connsiteY3-338" fmla="*/ 10069 h 1500006"/>
              <a:gd name="connsiteX4-339" fmla="*/ 1598243 w 1721649"/>
              <a:gd name="connsiteY4-340" fmla="*/ 323776 h 1500006"/>
              <a:gd name="connsiteX5-341" fmla="*/ 1636674 w 1721649"/>
              <a:gd name="connsiteY5-342" fmla="*/ 383872 h 1500006"/>
              <a:gd name="connsiteX6-343" fmla="*/ 1721434 w 1721649"/>
              <a:gd name="connsiteY6-344" fmla="*/ 1418112 h 1500006"/>
              <a:gd name="connsiteX7-345" fmla="*/ 1686522 w 1721649"/>
              <a:gd name="connsiteY7-346" fmla="*/ 1488592 h 1500006"/>
              <a:gd name="connsiteX8-347" fmla="*/ 1607936 w 1721649"/>
              <a:gd name="connsiteY8-348" fmla="*/ 1490685 h 1500006"/>
              <a:gd name="connsiteX9-349" fmla="*/ 38670 w 1721649"/>
              <a:gd name="connsiteY9-350" fmla="*/ 601817 h 1500006"/>
              <a:gd name="connsiteX10-351" fmla="*/ 26 w 1721649"/>
              <a:gd name="connsiteY10-352" fmla="*/ 533323 h 1500006"/>
              <a:gd name="connsiteX0-353" fmla="*/ 26 w 1721649"/>
              <a:gd name="connsiteY0-354" fmla="*/ 533323 h 1500006"/>
              <a:gd name="connsiteX1-355" fmla="*/ 42483 w 1721649"/>
              <a:gd name="connsiteY1-356" fmla="*/ 467160 h 1500006"/>
              <a:gd name="connsiteX2-357" fmla="*/ 973106 w 1721649"/>
              <a:gd name="connsiteY2-358" fmla="*/ 8056 h 1500006"/>
              <a:gd name="connsiteX3-359" fmla="*/ 1044405 w 1721649"/>
              <a:gd name="connsiteY3-360" fmla="*/ 10069 h 1500006"/>
              <a:gd name="connsiteX4-361" fmla="*/ 1598243 w 1721649"/>
              <a:gd name="connsiteY4-362" fmla="*/ 323776 h 1500006"/>
              <a:gd name="connsiteX5-363" fmla="*/ 1636674 w 1721649"/>
              <a:gd name="connsiteY5-364" fmla="*/ 383872 h 1500006"/>
              <a:gd name="connsiteX6-365" fmla="*/ 1721434 w 1721649"/>
              <a:gd name="connsiteY6-366" fmla="*/ 1418112 h 1500006"/>
              <a:gd name="connsiteX7-367" fmla="*/ 1686522 w 1721649"/>
              <a:gd name="connsiteY7-368" fmla="*/ 1488592 h 1500006"/>
              <a:gd name="connsiteX8-369" fmla="*/ 1607936 w 1721649"/>
              <a:gd name="connsiteY8-370" fmla="*/ 1490685 h 1500006"/>
              <a:gd name="connsiteX9-371" fmla="*/ 38670 w 1721649"/>
              <a:gd name="connsiteY9-372" fmla="*/ 601817 h 1500006"/>
              <a:gd name="connsiteX10-373" fmla="*/ 26 w 1721649"/>
              <a:gd name="connsiteY10-374" fmla="*/ 533323 h 1500006"/>
              <a:gd name="connsiteX0-375" fmla="*/ 26 w 1721649"/>
              <a:gd name="connsiteY0-376" fmla="*/ 533323 h 1500006"/>
              <a:gd name="connsiteX1-377" fmla="*/ 42483 w 1721649"/>
              <a:gd name="connsiteY1-378" fmla="*/ 467160 h 1500006"/>
              <a:gd name="connsiteX2-379" fmla="*/ 973106 w 1721649"/>
              <a:gd name="connsiteY2-380" fmla="*/ 8056 h 1500006"/>
              <a:gd name="connsiteX3-381" fmla="*/ 1044405 w 1721649"/>
              <a:gd name="connsiteY3-382" fmla="*/ 10069 h 1500006"/>
              <a:gd name="connsiteX4-383" fmla="*/ 1598243 w 1721649"/>
              <a:gd name="connsiteY4-384" fmla="*/ 323776 h 1500006"/>
              <a:gd name="connsiteX5-385" fmla="*/ 1636674 w 1721649"/>
              <a:gd name="connsiteY5-386" fmla="*/ 383872 h 1500006"/>
              <a:gd name="connsiteX6-387" fmla="*/ 1721434 w 1721649"/>
              <a:gd name="connsiteY6-388" fmla="*/ 1418112 h 1500006"/>
              <a:gd name="connsiteX7-389" fmla="*/ 1686522 w 1721649"/>
              <a:gd name="connsiteY7-390" fmla="*/ 1488592 h 1500006"/>
              <a:gd name="connsiteX8-391" fmla="*/ 1607936 w 1721649"/>
              <a:gd name="connsiteY8-392" fmla="*/ 1490685 h 1500006"/>
              <a:gd name="connsiteX9-393" fmla="*/ 38670 w 1721649"/>
              <a:gd name="connsiteY9-394" fmla="*/ 601817 h 1500006"/>
              <a:gd name="connsiteX10-395" fmla="*/ 26 w 1721649"/>
              <a:gd name="connsiteY10-396" fmla="*/ 533323 h 15000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721649" h="1500006">
                <a:moveTo>
                  <a:pt x="26" y="533323"/>
                </a:moveTo>
                <a:cubicBezTo>
                  <a:pt x="789" y="506604"/>
                  <a:pt x="18511" y="478986"/>
                  <a:pt x="42483" y="467160"/>
                </a:cubicBezTo>
                <a:cubicBezTo>
                  <a:pt x="42483" y="467160"/>
                  <a:pt x="973106" y="8056"/>
                  <a:pt x="973106" y="8056"/>
                </a:cubicBezTo>
                <a:cubicBezTo>
                  <a:pt x="996206" y="-3340"/>
                  <a:pt x="1021993" y="-2625"/>
                  <a:pt x="1044405" y="10069"/>
                </a:cubicBezTo>
                <a:cubicBezTo>
                  <a:pt x="1044405" y="10070"/>
                  <a:pt x="1598243" y="323777"/>
                  <a:pt x="1598243" y="323776"/>
                </a:cubicBezTo>
                <a:cubicBezTo>
                  <a:pt x="1620655" y="336471"/>
                  <a:pt x="1634570" y="358201"/>
                  <a:pt x="1636674" y="383872"/>
                </a:cubicBezTo>
                <a:cubicBezTo>
                  <a:pt x="1636674" y="383873"/>
                  <a:pt x="1721434" y="1418113"/>
                  <a:pt x="1721434" y="1418112"/>
                </a:cubicBezTo>
                <a:cubicBezTo>
                  <a:pt x="1723617" y="1444753"/>
                  <a:pt x="1709046" y="1474201"/>
                  <a:pt x="1686522" y="1488592"/>
                </a:cubicBezTo>
                <a:cubicBezTo>
                  <a:pt x="1663998" y="1502986"/>
                  <a:pt x="1631195" y="1503860"/>
                  <a:pt x="1607936" y="1490685"/>
                </a:cubicBezTo>
                <a:cubicBezTo>
                  <a:pt x="1607936" y="1490686"/>
                  <a:pt x="38670" y="601818"/>
                  <a:pt x="38670" y="601817"/>
                </a:cubicBezTo>
                <a:cubicBezTo>
                  <a:pt x="15411" y="588644"/>
                  <a:pt x="-736" y="560042"/>
                  <a:pt x="26" y="533323"/>
                </a:cubicBezTo>
                <a:close/>
              </a:path>
            </a:pathLst>
          </a:custGeom>
          <a:gradFill>
            <a:gsLst>
              <a:gs pos="75000">
                <a:srgbClr val="376FFF"/>
              </a:gs>
              <a:gs pos="0">
                <a:srgbClr val="376FFF">
                  <a:lumMod val="60000"/>
                  <a:lumOff val="40000"/>
                </a:srgbClr>
              </a:gs>
            </a:gsLst>
            <a:lin ang="6600000" scaled="0"/>
          </a:gradFill>
          <a:ln w="12700" cap="flat" cmpd="sng" algn="ctr">
            <a:noFill/>
            <a:prstDash val="solid"/>
            <a:miter lim="800000"/>
          </a:ln>
          <a:effectLst/>
        </p:spPr>
        <p:style>
          <a:lnRef idx="2">
            <a:srgbClr val="376FFF">
              <a:shade val="50000"/>
            </a:srgbClr>
          </a:lnRef>
          <a:fillRef idx="1">
            <a:srgbClr val="376FFF"/>
          </a:fillRef>
          <a:effectRef idx="0">
            <a:srgbClr val="376FFF"/>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44" name="等腰三角形 43"/>
          <p:cNvSpPr/>
          <p:nvPr>
            <p:custDataLst>
              <p:tags r:id="rId10"/>
            </p:custDataLst>
          </p:nvPr>
        </p:nvSpPr>
        <p:spPr>
          <a:xfrm rot="13530463">
            <a:off x="7187248" y="251428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51" name="等腰三角形 50"/>
          <p:cNvSpPr/>
          <p:nvPr>
            <p:custDataLst>
              <p:tags r:id="rId11"/>
            </p:custDataLst>
          </p:nvPr>
        </p:nvSpPr>
        <p:spPr>
          <a:xfrm rot="17850463">
            <a:off x="6516053" y="4228148"/>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57" name="等腰三角形 56"/>
          <p:cNvSpPr/>
          <p:nvPr>
            <p:custDataLst>
              <p:tags r:id="rId12"/>
            </p:custDataLst>
          </p:nvPr>
        </p:nvSpPr>
        <p:spPr>
          <a:xfrm rot="570463">
            <a:off x="4641533" y="419957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sp>
        <p:nvSpPr>
          <p:cNvPr id="66" name="等腰三角形 65"/>
          <p:cNvSpPr/>
          <p:nvPr>
            <p:custDataLst>
              <p:tags r:id="rId13"/>
            </p:custDataLst>
          </p:nvPr>
        </p:nvSpPr>
        <p:spPr>
          <a:xfrm rot="4890463">
            <a:off x="4113848" y="2412683"/>
            <a:ext cx="621130" cy="537857"/>
          </a:xfrm>
          <a:prstGeom prst="triangle">
            <a:avLst>
              <a:gd name="adj" fmla="val 42509"/>
            </a:avLst>
          </a:prstGeom>
          <a:solidFill>
            <a:srgbClr val="376FFF">
              <a:lumMod val="30000"/>
              <a:lumOff val="70000"/>
              <a:alpha val="40000"/>
            </a:srgbClr>
          </a:solidFill>
          <a:ln w="3175" cap="flat" cmpd="sng" algn="ctr">
            <a:noFill/>
            <a:prstDash val="solid"/>
            <a:miter lim="800000"/>
          </a:ln>
          <a:effectLst/>
        </p:spPr>
        <p:style>
          <a:lnRef idx="2">
            <a:srgbClr val="376FFF"/>
          </a:lnRef>
          <a:fillRef idx="0">
            <a:srgbClr val="FFFFFF"/>
          </a:fillRef>
          <a:effectRef idx="0">
            <a:srgbClr val="FFFFFF"/>
          </a:effectRef>
          <a:fontRef idx="minor">
            <a:srgbClr val="000000"/>
          </a:fontRef>
        </p:style>
        <p:txBody>
          <a:bodyPr vertOverflow="overflow" horzOverflow="overflow" vert="horz" wrap="square" numCol="1" spcCol="0" rtlCol="0" fromWordArt="0" anchor="t" anchorCtr="0" forceAA="0" compatLnSpc="1">
            <a:noAutofit/>
          </a:bodyPr>
          <a:p>
            <a:pPr algn="ctr">
              <a:lnSpc>
                <a:spcPct val="150000"/>
              </a:lnSpc>
            </a:pPr>
            <a:endParaRPr lang="zh-CN" altLang="en-US" sz="1000">
              <a:solidFill>
                <a:srgbClr val="376FFF"/>
              </a:solidFill>
            </a:endParaRPr>
          </a:p>
        </p:txBody>
      </p:sp>
      <p:pic>
        <p:nvPicPr>
          <p:cNvPr id="36" name="图片 5" descr="343439383331313b343532303032323bb2fac6b7d5b9cabe"/>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875973" y="4432618"/>
            <a:ext cx="378000" cy="378000"/>
          </a:xfrm>
          <a:prstGeom prst="rect">
            <a:avLst/>
          </a:prstGeom>
        </p:spPr>
      </p:pic>
      <p:sp>
        <p:nvSpPr>
          <p:cNvPr id="37" name="椭圆 36"/>
          <p:cNvSpPr/>
          <p:nvPr>
            <p:custDataLst>
              <p:tags r:id="rId17"/>
            </p:custDataLst>
          </p:nvPr>
        </p:nvSpPr>
        <p:spPr>
          <a:xfrm>
            <a:off x="5221288" y="2481898"/>
            <a:ext cx="1454119" cy="1454119"/>
          </a:xfrm>
          <a:prstGeom prst="ellipse">
            <a:avLst/>
          </a:prstGeom>
          <a:solidFill>
            <a:srgbClr val="FFFFFF"/>
          </a:solidFill>
          <a:ln w="12700" cap="flat" cmpd="sng" algn="ctr">
            <a:noFill/>
            <a:prstDash val="solid"/>
            <a:miter lim="800000"/>
          </a:ln>
          <a:effectLst>
            <a:outerShdw blurRad="63500" sx="102000" sy="102000" algn="ctr" rotWithShape="0">
              <a:srgbClr val="376FFF">
                <a:alpha val="40000"/>
              </a:srgbClr>
            </a:outerShdw>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pic>
        <p:nvPicPr>
          <p:cNvPr id="39" name="图片 10" descr="343439383331313b343532303032363bd4f6d6b5b7fecef1"/>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4487228" y="3550603"/>
            <a:ext cx="378000" cy="378000"/>
          </a:xfrm>
          <a:prstGeom prst="rect">
            <a:avLst/>
          </a:prstGeom>
        </p:spPr>
      </p:pic>
      <p:pic>
        <p:nvPicPr>
          <p:cNvPr id="30" name="图片 23" descr="343439383331313b343532303034303bcffacadbb9dcc0ed"/>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694998" y="2955608"/>
            <a:ext cx="507201" cy="507201"/>
          </a:xfrm>
          <a:prstGeom prst="rect">
            <a:avLst/>
          </a:prstGeom>
        </p:spPr>
      </p:pic>
      <p:pic>
        <p:nvPicPr>
          <p:cNvPr id="31" name="图片 20" descr="343439383331313b343532303033373bd5cbbba7d0c5cfa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836478" y="1982788"/>
            <a:ext cx="360000" cy="360000"/>
          </a:xfrm>
          <a:prstGeom prst="rect">
            <a:avLst/>
          </a:prstGeom>
        </p:spPr>
      </p:pic>
      <p:pic>
        <p:nvPicPr>
          <p:cNvPr id="33" name="图片 8" descr="343439383331313b343532303032343bb7a2b2bcb9dcc0ed"/>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506528" y="1878013"/>
            <a:ext cx="378000" cy="378000"/>
          </a:xfrm>
          <a:prstGeom prst="rect">
            <a:avLst/>
          </a:prstGeom>
        </p:spPr>
      </p:pic>
      <p:sp>
        <p:nvSpPr>
          <p:cNvPr id="12" name="正文"/>
          <p:cNvSpPr txBox="1"/>
          <p:nvPr>
            <p:custDataLst>
              <p:tags r:id="rId30"/>
            </p:custDataLst>
          </p:nvPr>
        </p:nvSpPr>
        <p:spPr>
          <a:xfrm>
            <a:off x="7508875" y="4896485"/>
            <a:ext cx="4126230" cy="1453515"/>
          </a:xfrm>
          <a:prstGeom prst="rect">
            <a:avLst/>
          </a:prstGeom>
          <a:noFill/>
        </p:spPr>
        <p:txBody>
          <a:bodyPr wrap="square" lIns="0" tIns="0" rIns="0" bIns="0" rtlCol="0" anchor="t" anchorCtr="0">
            <a:noAutofit/>
          </a:bodyPr>
          <a:p>
            <a:pPr indent="0" algn="l" fontAlgn="auto">
              <a:lnSpc>
                <a:spcPct val="150000"/>
              </a:lnSpc>
            </a:pPr>
            <a:r>
              <a:rPr lang="zh-CN" altLang="en-US" sz="1600" spc="150" dirty="0">
                <a:solidFill>
                  <a:srgbClr val="0070C0"/>
                </a:solidFill>
                <a:latin typeface="+mn-ea"/>
              </a:rPr>
              <a:t>企业文化</a:t>
            </a:r>
            <a:endParaRPr lang="zh-CN" altLang="en-US" sz="1600" spc="150" dirty="0">
              <a:solidFill>
                <a:srgbClr val="0070C0"/>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企业文化是全体员工在长期的生产经营活动中形成并共同遵循的最高目标、价值</a:t>
            </a:r>
            <a:endParaRPr lang="zh-CN" altLang="en-US" sz="1600" spc="150" dirty="0">
              <a:solidFill>
                <a:srgbClr val="000000">
                  <a:lumMod val="85000"/>
                  <a:lumOff val="15000"/>
                </a:srgbClr>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标准、基本信念和行为规范。</a:t>
            </a:r>
            <a:endParaRPr lang="zh-CN" altLang="en-US" sz="1600" spc="150" dirty="0">
              <a:solidFill>
                <a:srgbClr val="000000">
                  <a:lumMod val="85000"/>
                  <a:lumOff val="15000"/>
                </a:srgbClr>
              </a:solidFill>
              <a:latin typeface="+mn-ea"/>
            </a:endParaRPr>
          </a:p>
        </p:txBody>
      </p:sp>
      <p:sp>
        <p:nvSpPr>
          <p:cNvPr id="18" name="正文"/>
          <p:cNvSpPr txBox="1"/>
          <p:nvPr>
            <p:custDataLst>
              <p:tags r:id="rId31"/>
            </p:custDataLst>
          </p:nvPr>
        </p:nvSpPr>
        <p:spPr>
          <a:xfrm>
            <a:off x="8373745" y="2417445"/>
            <a:ext cx="3622675" cy="775970"/>
          </a:xfrm>
          <a:prstGeom prst="rect">
            <a:avLst/>
          </a:prstGeom>
          <a:noFill/>
        </p:spPr>
        <p:txBody>
          <a:bodyPr wrap="square" lIns="0" tIns="0" rIns="0" bIns="0" rtlCol="0" anchor="t" anchorCtr="0">
            <a:noAutofit/>
          </a:bodyPr>
          <a:p>
            <a:pPr indent="0" algn="l" fontAlgn="auto">
              <a:lnSpc>
                <a:spcPct val="150000"/>
              </a:lnSpc>
            </a:pPr>
            <a:r>
              <a:rPr lang="zh-CN" altLang="en-US" sz="1600" spc="150" dirty="0">
                <a:solidFill>
                  <a:srgbClr val="0070C0"/>
                </a:solidFill>
                <a:latin typeface="+mn-ea"/>
              </a:rPr>
              <a:t>企业的发展阶段</a:t>
            </a:r>
            <a:endParaRPr lang="zh-CN" altLang="en-US" sz="1600" spc="150" dirty="0">
              <a:solidFill>
                <a:srgbClr val="0070C0"/>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对于那些正处于起步和扩张阶段的公司而言，由于公司规模较小、员工数量有限，职责分工往往不够明确。因此，他们更倾向于招聘那些具备多领域技能和全面素质的全能型人才。</a:t>
            </a:r>
            <a:endParaRPr lang="zh-CN" altLang="en-US" sz="1600" spc="150" dirty="0">
              <a:solidFill>
                <a:srgbClr val="000000">
                  <a:lumMod val="85000"/>
                  <a:lumOff val="15000"/>
                </a:srgbClr>
              </a:solidFill>
              <a:latin typeface="+mn-ea"/>
            </a:endParaRPr>
          </a:p>
        </p:txBody>
      </p:sp>
      <p:sp>
        <p:nvSpPr>
          <p:cNvPr id="19" name="正文"/>
          <p:cNvSpPr txBox="1"/>
          <p:nvPr>
            <p:custDataLst>
              <p:tags r:id="rId32"/>
            </p:custDataLst>
          </p:nvPr>
        </p:nvSpPr>
        <p:spPr>
          <a:xfrm>
            <a:off x="7568565" y="375285"/>
            <a:ext cx="4356100" cy="1790700"/>
          </a:xfrm>
          <a:prstGeom prst="rect">
            <a:avLst/>
          </a:prstGeom>
          <a:noFill/>
        </p:spPr>
        <p:txBody>
          <a:bodyPr wrap="square" lIns="0" tIns="0" rIns="0" bIns="0" rtlCol="0" anchor="t" anchorCtr="0">
            <a:noAutofit/>
          </a:bodyPr>
          <a:p>
            <a:pPr indent="0" algn="l" fontAlgn="auto">
              <a:lnSpc>
                <a:spcPct val="150000"/>
              </a:lnSpc>
            </a:pPr>
            <a:r>
              <a:rPr lang="zh-CN" altLang="en-US" sz="1600" spc="150" dirty="0">
                <a:solidFill>
                  <a:srgbClr val="0070C0"/>
                </a:solidFill>
                <a:latin typeface="+mn-ea"/>
              </a:rPr>
              <a:t>企业的制度</a:t>
            </a:r>
            <a:endParaRPr lang="zh-CN" altLang="en-US" sz="1600" spc="150" dirty="0">
              <a:solidFill>
                <a:srgbClr val="0070C0"/>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员工在企业中的职业成长，归根到底要靠企业的管理制度来保障，这些制度涵盖了恰当的教育训练体系、职位晋升机制、业绩评估体系、激励与惩罚体系、薪酬结构等。</a:t>
            </a:r>
            <a:endParaRPr lang="zh-CN" altLang="en-US" sz="1600" spc="150" dirty="0">
              <a:solidFill>
                <a:srgbClr val="000000">
                  <a:lumMod val="85000"/>
                  <a:lumOff val="15000"/>
                </a:srgbClr>
              </a:solidFill>
              <a:latin typeface="+mn-ea"/>
            </a:endParaRPr>
          </a:p>
        </p:txBody>
      </p:sp>
      <p:sp>
        <p:nvSpPr>
          <p:cNvPr id="20" name="矩形 19"/>
          <p:cNvSpPr/>
          <p:nvPr>
            <p:custDataLst>
              <p:tags r:id="rId33"/>
            </p:custDataLst>
          </p:nvPr>
        </p:nvSpPr>
        <p:spPr>
          <a:xfrm>
            <a:off x="6940868" y="468313"/>
            <a:ext cx="567690" cy="340360"/>
          </a:xfrm>
          <a:prstGeom prst="rect">
            <a:avLst/>
          </a:prstGeom>
          <a:no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none" lIns="0" tIns="0" rIns="0" bIns="0" rtlCol="0" anchor="b">
            <a:normAutofit lnSpcReduction="20000"/>
          </a:bodyPr>
          <a:p>
            <a:r>
              <a:rPr lang="en-US" altLang="zh-CN" sz="2400" b="1" kern="0" dirty="0">
                <a:solidFill>
                  <a:srgbClr val="376FFF"/>
                </a:solidFill>
                <a:cs typeface="+mn-lt"/>
              </a:rPr>
              <a:t>02</a:t>
            </a:r>
            <a:endParaRPr lang="en-US" altLang="zh-CN" sz="2400" b="1" kern="0" dirty="0">
              <a:solidFill>
                <a:srgbClr val="376FFF"/>
              </a:solidFill>
              <a:cs typeface="+mn-lt"/>
            </a:endParaRPr>
          </a:p>
        </p:txBody>
      </p:sp>
      <p:sp>
        <p:nvSpPr>
          <p:cNvPr id="21" name="矩形 20"/>
          <p:cNvSpPr/>
          <p:nvPr>
            <p:custDataLst>
              <p:tags r:id="rId34"/>
            </p:custDataLst>
          </p:nvPr>
        </p:nvSpPr>
        <p:spPr>
          <a:xfrm>
            <a:off x="7906703" y="2481898"/>
            <a:ext cx="567690" cy="340360"/>
          </a:xfrm>
          <a:prstGeom prst="rect">
            <a:avLst/>
          </a:prstGeom>
          <a:no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none" lIns="0" tIns="0" rIns="0" bIns="0" rtlCol="0" anchor="b">
            <a:normAutofit lnSpcReduction="20000"/>
          </a:bodyPr>
          <a:p>
            <a:r>
              <a:rPr lang="en-US" altLang="zh-CN" sz="2400" b="1" kern="0" dirty="0">
                <a:solidFill>
                  <a:srgbClr val="376FFF"/>
                </a:solidFill>
                <a:cs typeface="+mn-lt"/>
              </a:rPr>
              <a:t>03</a:t>
            </a:r>
            <a:endParaRPr lang="en-US" altLang="zh-CN" sz="2400" b="1" kern="0" dirty="0">
              <a:solidFill>
                <a:srgbClr val="376FFF"/>
              </a:solidFill>
              <a:cs typeface="+mn-lt"/>
            </a:endParaRPr>
          </a:p>
        </p:txBody>
      </p:sp>
      <p:sp>
        <p:nvSpPr>
          <p:cNvPr id="22" name="矩形 21"/>
          <p:cNvSpPr/>
          <p:nvPr>
            <p:custDataLst>
              <p:tags r:id="rId35"/>
            </p:custDataLst>
          </p:nvPr>
        </p:nvSpPr>
        <p:spPr>
          <a:xfrm>
            <a:off x="7088188" y="5007293"/>
            <a:ext cx="567690" cy="340360"/>
          </a:xfrm>
          <a:prstGeom prst="rect">
            <a:avLst/>
          </a:prstGeom>
          <a:no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none" lIns="0" tIns="0" rIns="0" bIns="0" rtlCol="0" anchor="b">
            <a:normAutofit lnSpcReduction="20000"/>
          </a:bodyPr>
          <a:p>
            <a:r>
              <a:rPr lang="en-US" altLang="zh-CN" sz="2400" b="1" kern="0" dirty="0">
                <a:solidFill>
                  <a:srgbClr val="376FFF"/>
                </a:solidFill>
                <a:cs typeface="+mn-lt"/>
              </a:rPr>
              <a:t>04</a:t>
            </a:r>
            <a:endParaRPr lang="en-US" altLang="zh-CN" sz="2400" b="1" kern="0" dirty="0">
              <a:solidFill>
                <a:srgbClr val="376FFF"/>
              </a:solidFill>
              <a:cs typeface="+mn-lt"/>
            </a:endParaRPr>
          </a:p>
        </p:txBody>
      </p:sp>
      <p:sp>
        <p:nvSpPr>
          <p:cNvPr id="23" name="正文"/>
          <p:cNvSpPr txBox="1"/>
          <p:nvPr>
            <p:custDataLst>
              <p:tags r:id="rId36"/>
            </p:custDataLst>
          </p:nvPr>
        </p:nvSpPr>
        <p:spPr>
          <a:xfrm>
            <a:off x="276860" y="1471930"/>
            <a:ext cx="3552825" cy="1452880"/>
          </a:xfrm>
          <a:prstGeom prst="rect">
            <a:avLst/>
          </a:prstGeom>
          <a:noFill/>
        </p:spPr>
        <p:txBody>
          <a:bodyPr wrap="square" lIns="0" tIns="0" rIns="0" bIns="0" rtlCol="0" anchor="t" anchorCtr="0">
            <a:noAutofit/>
          </a:bodyPr>
          <a:p>
            <a:pPr indent="0" algn="l" fontAlgn="auto">
              <a:lnSpc>
                <a:spcPct val="150000"/>
              </a:lnSpc>
            </a:pPr>
            <a:r>
              <a:rPr lang="zh-CN" altLang="en-US" sz="1600" spc="150" dirty="0">
                <a:solidFill>
                  <a:srgbClr val="0070C0"/>
                </a:solidFill>
                <a:latin typeface="+mn-ea"/>
              </a:rPr>
              <a:t>企业的性质</a:t>
            </a:r>
            <a:endParaRPr lang="zh-CN" altLang="en-US" sz="1600" spc="150" dirty="0">
              <a:solidFill>
                <a:srgbClr val="0070C0"/>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企业是行业的基层组织。不同性质的企业在人才需求和薪酬待遇方面都有所不同。</a:t>
            </a:r>
            <a:endParaRPr lang="zh-CN" altLang="en-US" sz="1600" spc="150" dirty="0">
              <a:solidFill>
                <a:srgbClr val="000000">
                  <a:lumMod val="85000"/>
                  <a:lumOff val="15000"/>
                </a:srgbClr>
              </a:solidFill>
              <a:latin typeface="+mn-ea"/>
            </a:endParaRPr>
          </a:p>
        </p:txBody>
      </p:sp>
      <p:sp>
        <p:nvSpPr>
          <p:cNvPr id="24" name="正文"/>
          <p:cNvSpPr txBox="1"/>
          <p:nvPr>
            <p:custDataLst>
              <p:tags r:id="rId37"/>
            </p:custDataLst>
          </p:nvPr>
        </p:nvSpPr>
        <p:spPr>
          <a:xfrm>
            <a:off x="277495" y="3759835"/>
            <a:ext cx="3402330" cy="1955165"/>
          </a:xfrm>
          <a:prstGeom prst="rect">
            <a:avLst/>
          </a:prstGeom>
          <a:noFill/>
        </p:spPr>
        <p:txBody>
          <a:bodyPr wrap="square" lIns="0" tIns="0" rIns="0" bIns="0" rtlCol="0" anchor="t" anchorCtr="0">
            <a:noAutofit/>
          </a:bodyPr>
          <a:p>
            <a:pPr indent="0" algn="l" fontAlgn="auto">
              <a:lnSpc>
                <a:spcPct val="150000"/>
              </a:lnSpc>
            </a:pPr>
            <a:r>
              <a:rPr lang="zh-CN" altLang="en-US" sz="1600" spc="150" dirty="0">
                <a:solidFill>
                  <a:srgbClr val="0070C0"/>
                </a:solidFill>
                <a:latin typeface="+mn-ea"/>
              </a:rPr>
              <a:t>企业领导人</a:t>
            </a:r>
            <a:endParaRPr lang="zh-CN" altLang="en-US" sz="1600" spc="150" dirty="0">
              <a:solidFill>
                <a:srgbClr val="0070C0"/>
              </a:solidFill>
              <a:latin typeface="+mn-ea"/>
            </a:endParaRPr>
          </a:p>
          <a:p>
            <a:pPr indent="0" algn="l" fontAlgn="auto">
              <a:lnSpc>
                <a:spcPct val="150000"/>
              </a:lnSpc>
            </a:pPr>
            <a:r>
              <a:rPr lang="zh-CN" altLang="en-US" sz="1600" spc="150" dirty="0">
                <a:solidFill>
                  <a:srgbClr val="000000">
                    <a:lumMod val="85000"/>
                    <a:lumOff val="15000"/>
                  </a:srgbClr>
                </a:solidFill>
                <a:latin typeface="+mn-ea"/>
              </a:rPr>
              <a:t>企业文化和管理风格的形成，直接受到领导者的素质和价值观的影响。企业高层领导的愿景和才能，是推动企业持续进步的核心动力。</a:t>
            </a:r>
            <a:endParaRPr lang="zh-CN" altLang="en-US" sz="1600" spc="150" dirty="0">
              <a:solidFill>
                <a:srgbClr val="000000">
                  <a:lumMod val="85000"/>
                  <a:lumOff val="15000"/>
                </a:srgbClr>
              </a:solidFill>
              <a:latin typeface="+mn-ea"/>
            </a:endParaRPr>
          </a:p>
        </p:txBody>
      </p:sp>
      <p:sp>
        <p:nvSpPr>
          <p:cNvPr id="97" name="矩形 96"/>
          <p:cNvSpPr/>
          <p:nvPr>
            <p:custDataLst>
              <p:tags r:id="rId38"/>
            </p:custDataLst>
          </p:nvPr>
        </p:nvSpPr>
        <p:spPr>
          <a:xfrm>
            <a:off x="2631758" y="1530668"/>
            <a:ext cx="567690" cy="340360"/>
          </a:xfrm>
          <a:prstGeom prst="rect">
            <a:avLst/>
          </a:prstGeom>
          <a:no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none" lIns="0" tIns="0" rIns="0" bIns="0" rtlCol="0" anchor="b">
            <a:normAutofit lnSpcReduction="20000"/>
          </a:bodyPr>
          <a:p>
            <a:pPr algn="r"/>
            <a:r>
              <a:rPr lang="en-US" altLang="zh-CN" sz="2400" b="1" kern="0" dirty="0">
                <a:solidFill>
                  <a:srgbClr val="376FFF"/>
                </a:solidFill>
                <a:cs typeface="+mn-lt"/>
              </a:rPr>
              <a:t>01</a:t>
            </a:r>
            <a:endParaRPr lang="en-US" altLang="zh-CN" sz="2400" b="1" kern="0" dirty="0">
              <a:solidFill>
                <a:srgbClr val="376FFF"/>
              </a:solidFill>
              <a:cs typeface="+mn-lt"/>
            </a:endParaRPr>
          </a:p>
        </p:txBody>
      </p:sp>
      <p:sp>
        <p:nvSpPr>
          <p:cNvPr id="103" name="矩形 102"/>
          <p:cNvSpPr/>
          <p:nvPr>
            <p:custDataLst>
              <p:tags r:id="rId39"/>
            </p:custDataLst>
          </p:nvPr>
        </p:nvSpPr>
        <p:spPr>
          <a:xfrm>
            <a:off x="2631758" y="3847783"/>
            <a:ext cx="567690" cy="340360"/>
          </a:xfrm>
          <a:prstGeom prst="rect">
            <a:avLst/>
          </a:prstGeom>
          <a:no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wrap="none" lIns="0" tIns="0" rIns="0" bIns="0" rtlCol="0" anchor="b">
            <a:normAutofit lnSpcReduction="20000"/>
          </a:bodyPr>
          <a:p>
            <a:pPr algn="r"/>
            <a:r>
              <a:rPr lang="en-US" altLang="zh-CN" sz="2400" b="1" kern="0" dirty="0">
                <a:solidFill>
                  <a:srgbClr val="376FFF"/>
                </a:solidFill>
                <a:cs typeface="+mn-lt"/>
              </a:rPr>
              <a:t>05</a:t>
            </a:r>
            <a:endParaRPr lang="en-US" altLang="zh-CN" sz="2400" b="1" kern="0" dirty="0">
              <a:solidFill>
                <a:srgbClr val="376FFF"/>
              </a:solidFill>
              <a:cs typeface="+mn-lt"/>
            </a:endParaRPr>
          </a:p>
        </p:txBody>
      </p:sp>
    </p:spTree>
    <p:custDataLst>
      <p:tags r:id="rId40"/>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80110" y="339725"/>
            <a:ext cx="3378835" cy="6076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（二）学校环境</a:t>
            </a:r>
            <a:endParaRPr lang="zh-CN" altLang="en-US" sz="2800" spc="0" dirty="0">
              <a:solidFill>
                <a:schemeClr val="accent1">
                  <a:lumMod val="50000"/>
                </a:schemeClr>
              </a:solidFill>
              <a:uFillTx/>
            </a:endParaRPr>
          </a:p>
        </p:txBody>
      </p:sp>
      <p:pic>
        <p:nvPicPr>
          <p:cNvPr id="2" name="图片 4" descr="/data/temp/39ca0c96-81d8-11f0-a062-faf29e621fcb.jpg@base@tag=imgScale&amp;m=1&amp;w=509&amp;h=273&amp;q=9539ca0c96-81d8-11f0-a062-faf29e621fcb"/>
          <p:cNvPicPr>
            <a:picLocks noChangeAspect="1"/>
          </p:cNvPicPr>
          <p:nvPr>
            <p:custDataLst>
              <p:tags r:id="rId2"/>
            </p:custDataLst>
          </p:nvPr>
        </p:nvPicPr>
        <p:blipFill>
          <a:blip r:embed="rId3"/>
          <a:srcRect t="2371" b="2371"/>
          <a:stretch>
            <a:fillRect/>
          </a:stretch>
        </p:blipFill>
        <p:spPr>
          <a:xfrm>
            <a:off x="1254506" y="251110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39ca0c54-81d8-11f0-a062-faf29e621fcb.jpg@base@tag=imgScale&amp;m=1&amp;w=509&amp;h=273&amp;q=9539ca0c54-81d8-11f0-a062-faf29e621fcb"/>
          <p:cNvPicPr>
            <a:picLocks noChangeAspect="1"/>
          </p:cNvPicPr>
          <p:nvPr>
            <p:custDataLst>
              <p:tags r:id="rId4"/>
            </p:custDataLst>
          </p:nvPr>
        </p:nvPicPr>
        <p:blipFill>
          <a:blip r:embed="rId5"/>
          <a:srcRect l="2268" t="6748" b="154"/>
          <a:stretch>
            <a:fillRect/>
          </a:stretch>
        </p:blipFill>
        <p:spPr>
          <a:xfrm>
            <a:off x="1254506" y="370992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39ca0efe-81d8-11f0-a062-faf29e621fcb.jpg@base@tag=imgScale&amp;m=1&amp;w=509&amp;h=273&amp;q=9539ca0efe-81d8-11f0-a062-faf29e621fcb"/>
          <p:cNvPicPr>
            <a:picLocks noChangeAspect="1"/>
          </p:cNvPicPr>
          <p:nvPr>
            <p:custDataLst>
              <p:tags r:id="rId6"/>
            </p:custDataLst>
          </p:nvPr>
        </p:nvPicPr>
        <p:blipFill rotWithShape="1">
          <a:blip r:embed="rId7"/>
          <a:srcRect t="9834" b="9834"/>
          <a:stretch>
            <a:fillRect/>
          </a:stretch>
        </p:blipFill>
        <p:spPr>
          <a:xfrm>
            <a:off x="1254506" y="490874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39ca0c93-81d8-11f0-a062-faf29e621fcb.jpg@base@tag=imgScale&amp;m=1&amp;w=508&amp;h=273&amp;q=9539ca0c93-81d8-11f0-a062-faf29e621fcb"/>
          <p:cNvPicPr>
            <a:picLocks noChangeAspect="1"/>
          </p:cNvPicPr>
          <p:nvPr>
            <p:custDataLst>
              <p:tags r:id="rId8"/>
            </p:custDataLst>
          </p:nvPr>
        </p:nvPicPr>
        <p:blipFill>
          <a:blip r:embed="rId9"/>
          <a:srcRect b="19364"/>
          <a:stretch>
            <a:fillRect/>
          </a:stretch>
        </p:blipFill>
        <p:spPr>
          <a:xfrm>
            <a:off x="1254506" y="131101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321050" y="1688465"/>
            <a:ext cx="820039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办学理念作为学校的核心灵魂，通过校训、校风、校规等多维度体现，对内凝聚师生力量，对外展现学校核心竞争力和品牌效应。</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321050" y="1353185"/>
            <a:ext cx="820039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办学理念的核心作用</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321050" y="2887345"/>
            <a:ext cx="820039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面对就业形势和高等教育扩招压力，高校需注重内部建设与外部形象，突出办学特色，以毕业生能力素质获得用人单位认可。</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321050" y="2551430"/>
            <a:ext cx="820039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教学特色与专业优势</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321050" y="4086225"/>
            <a:ext cx="820039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精心设计的课程设置能够满足社会需求，为学生提供与就业市场紧密相关的知识和技能。</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321050" y="3750310"/>
            <a:ext cx="820039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课程设置的重要性</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321050" y="5285105"/>
            <a:ext cx="820039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学校的社会影响力体现在其毕业生就业率上，反映了用人单位对学校毕业生能力素质的高度认可。</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321050" y="4949190"/>
            <a:ext cx="820039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学校社会影响力的体现</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（三）院系环境</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837614" y="175082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260308" y="175082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5837614" y="339948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260308" y="339948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057515" y="1599565"/>
            <a:ext cx="3418840"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院系负责教学活动和学生管理，通过优化教学实践过程，合理设置专业和调整知识结构，强化专业概念与时俱进，以及改革课堂教学模式，注重职业技能、实践能力和创新能力的培养。</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057712" y="114276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教学活动与学生管理</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057515" y="4141470"/>
            <a:ext cx="3418840"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为了提高人才培养质量，院系需紧跟时代步伐，结合市场需求对专业设置和课程内容进行优化调整，更新学生的知识体系，并着重培养学生的合作能力、社交能力、应变能力和心理承受能力等非技术性职业能力。</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057712" y="368488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专业设置与课程优化</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656121" y="1599283"/>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院系作为高等院校二级管理模式的执行主体，聚焦于专业建设，确保专业设置和课程内容与市场需求同步，以培养具备职业素养、专业技能和操作能力的高素质人才。</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656121" y="114276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院系在专业建设中的作用</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656121" y="4141409"/>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院系加强对毕业生的就业指导，帮助他们更好地适应就业市场，并鼓励学生积极参与社会实践，将理论知识与实际工作相结合，增强社会认知，积累工作经验。</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656121" y="3684888"/>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就业指导与社会实践</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582698" y="249591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579541" y="414140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005393" y="414456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002235" y="249275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521970"/>
          </a:xfrm>
          <a:prstGeom prst="rect">
            <a:avLst/>
          </a:prstGeom>
          <a:noFill/>
        </p:spPr>
        <p:txBody>
          <a:bodyPr wrap="square" rtlCol="0">
            <a:spAutoFit/>
          </a:bodyPr>
          <a:p>
            <a:r>
              <a:rPr lang="zh-CN" altLang="en-US" sz="2800">
                <a:solidFill>
                  <a:schemeClr val="dk1"/>
                </a:solidFill>
                <a:latin typeface="Arial" panose="020B0604020202090204" pitchFamily="34" charset="0"/>
                <a:ea typeface="幼圆" charset="0"/>
                <a:sym typeface="+mn-ea"/>
              </a:rPr>
              <a:t>第一节　职业与行业</a:t>
            </a:r>
            <a:endParaRPr lang="zh-CN" altLang="en-US" sz="2800">
              <a:solidFill>
                <a:schemeClr val="dk1"/>
              </a:solidFill>
              <a:latin typeface="Arial" panose="020B0604020202090204" pitchFamily="34" charset="0"/>
              <a:ea typeface="幼圆" charset="0"/>
              <a:sym typeface="+mn-ea"/>
            </a:endParaRPr>
          </a:p>
        </p:txBody>
      </p:sp>
      <p:sp>
        <p:nvSpPr>
          <p:cNvPr id="4" name="文本框 3"/>
          <p:cNvSpPr txBox="1"/>
          <p:nvPr/>
        </p:nvSpPr>
        <p:spPr>
          <a:xfrm>
            <a:off x="5548630" y="2472690"/>
            <a:ext cx="5710555" cy="521970"/>
          </a:xfrm>
          <a:prstGeom prst="rect">
            <a:avLst/>
          </a:prstGeom>
          <a:noFill/>
        </p:spPr>
        <p:txBody>
          <a:bodyPr wrap="square" rtlCol="0">
            <a:spAutoFit/>
          </a:bodyPr>
          <a:p>
            <a:pPr marL="0" lvl="0" indent="0" algn="l">
              <a:lnSpc>
                <a:spcPct val="100000"/>
              </a:lnSpc>
              <a:spcBef>
                <a:spcPts val="0"/>
              </a:spcBef>
              <a:spcAft>
                <a:spcPts val="0"/>
              </a:spcAft>
              <a:buSzPct val="100000"/>
              <a:buNone/>
            </a:pPr>
            <a:r>
              <a:rPr lang="zh-CN" altLang="en-US" sz="2800">
                <a:solidFill>
                  <a:schemeClr val="dk1"/>
                </a:solidFill>
                <a:latin typeface="Arial" panose="020B0604020202090204" pitchFamily="34" charset="0"/>
                <a:ea typeface="幼圆" charset="0"/>
                <a:sym typeface="+mn-ea"/>
              </a:rPr>
              <a:t>第二节　职业与专业</a:t>
            </a:r>
            <a:endParaRPr lang="zh-CN" altLang="en-US" sz="2800">
              <a:solidFill>
                <a:schemeClr val="dk1"/>
              </a:solidFill>
              <a:latin typeface="Arial" panose="020B0604020202090204" pitchFamily="34" charset="0"/>
              <a:ea typeface="幼圆" charset="0"/>
              <a:sym typeface="+mn-ea"/>
            </a:endParaRPr>
          </a:p>
        </p:txBody>
      </p:sp>
      <p:sp>
        <p:nvSpPr>
          <p:cNvPr id="5" name="文本框 4"/>
          <p:cNvSpPr txBox="1"/>
          <p:nvPr/>
        </p:nvSpPr>
        <p:spPr>
          <a:xfrm>
            <a:off x="5548630" y="4323080"/>
            <a:ext cx="5710555" cy="521970"/>
          </a:xfrm>
          <a:prstGeom prst="rect">
            <a:avLst/>
          </a:prstGeom>
          <a:noFill/>
        </p:spPr>
        <p:txBody>
          <a:bodyPr wrap="square" rtlCol="0">
            <a:spAutoFit/>
          </a:bodyPr>
          <a:p>
            <a:r>
              <a:rPr lang="zh-CN" altLang="en-US" sz="2800">
                <a:solidFill>
                  <a:schemeClr val="dk1"/>
                </a:solidFill>
                <a:latin typeface="Arial" panose="020B0604020202090204" pitchFamily="34" charset="0"/>
                <a:ea typeface="幼圆" charset="0"/>
                <a:sym typeface="+mn-ea"/>
              </a:rPr>
              <a:t>第四节　职业选择</a:t>
            </a:r>
            <a:endParaRPr lang="zh-CN" altLang="en-US" sz="2800">
              <a:solidFill>
                <a:schemeClr val="dk1"/>
              </a:solidFill>
              <a:latin typeface="Arial" panose="020B0604020202090204" pitchFamily="34" charset="0"/>
              <a:ea typeface="幼圆" charset="0"/>
              <a:sym typeface="+mn-ea"/>
            </a:endParaRPr>
          </a:p>
        </p:txBody>
      </p:sp>
      <p:sp>
        <p:nvSpPr>
          <p:cNvPr id="6" name="文本框 5"/>
          <p:cNvSpPr txBox="1"/>
          <p:nvPr/>
        </p:nvSpPr>
        <p:spPr>
          <a:xfrm>
            <a:off x="5548630" y="3397885"/>
            <a:ext cx="5710555" cy="521970"/>
          </a:xfrm>
          <a:prstGeom prst="rect">
            <a:avLst/>
          </a:prstGeom>
          <a:noFill/>
        </p:spPr>
        <p:txBody>
          <a:bodyPr wrap="square" rtlCol="0">
            <a:spAutoFit/>
          </a:bodyPr>
          <a:p>
            <a:r>
              <a:rPr lang="zh-CN" altLang="en-US" sz="2800">
                <a:solidFill>
                  <a:schemeClr val="dk1"/>
                </a:solidFill>
                <a:latin typeface="Arial" panose="020B0604020202090204" pitchFamily="34" charset="0"/>
                <a:ea typeface="幼圆" charset="0"/>
                <a:sym typeface="+mn-ea"/>
              </a:rPr>
              <a:t>第三节　职业环境</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（四）家庭环境</a:t>
            </a:r>
            <a:endParaRPr lang="en-US" altLang="en-US" sz="2800">
              <a:solidFill>
                <a:schemeClr val="accent1">
                  <a:lumMod val="50000"/>
                </a:schemeClr>
              </a:solidFill>
            </a:endParaRPr>
          </a:p>
        </p:txBody>
      </p:sp>
      <p:sp>
        <p:nvSpPr>
          <p:cNvPr id="41" name="矩形 40"/>
          <p:cNvSpPr/>
          <p:nvPr>
            <p:custDataLst>
              <p:tags r:id="rId2"/>
            </p:custDataLst>
          </p:nvPr>
        </p:nvSpPr>
        <p:spPr>
          <a:xfrm>
            <a:off x="572770" y="1144270"/>
            <a:ext cx="5410200" cy="2153920"/>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44" name="矩形 43"/>
          <p:cNvSpPr/>
          <p:nvPr>
            <p:custDataLst>
              <p:tags r:id="rId3"/>
            </p:custDataLst>
          </p:nvPr>
        </p:nvSpPr>
        <p:spPr>
          <a:xfrm rot="5400000">
            <a:off x="3265170" y="-1547177"/>
            <a:ext cx="288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5" name="矩形 44"/>
          <p:cNvSpPr/>
          <p:nvPr>
            <p:custDataLst>
              <p:tags r:id="rId4"/>
            </p:custDataLst>
          </p:nvPr>
        </p:nvSpPr>
        <p:spPr>
          <a:xfrm>
            <a:off x="796925" y="1250633"/>
            <a:ext cx="4963795" cy="304800"/>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家庭教育与职业知识传承</a:t>
            </a:r>
            <a:endParaRPr lang="zh-CN" altLang="en-US" sz="2000" b="1">
              <a:solidFill>
                <a:schemeClr val="accent1"/>
              </a:solidFill>
              <a:latin typeface="+mn-ea"/>
              <a:cs typeface="+mn-ea"/>
              <a:sym typeface="+mn-ea"/>
            </a:endParaRPr>
          </a:p>
        </p:txBody>
      </p:sp>
      <p:sp>
        <p:nvSpPr>
          <p:cNvPr id="46" name="矩形 45"/>
          <p:cNvSpPr/>
          <p:nvPr>
            <p:custDataLst>
              <p:tags r:id="rId5"/>
            </p:custDataLst>
          </p:nvPr>
        </p:nvSpPr>
        <p:spPr>
          <a:xfrm>
            <a:off x="796290" y="1595438"/>
            <a:ext cx="4963795" cy="75946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家庭教育在个体成长过程中扮演着关键角色，家庭环境对个体的价值观和行为模式产生深刻影响，家庭成员间的职业知识和技能传承，以及职业价值观的熏陶，对个体职业倾向和就业机会有着不可忽视的作用。</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6"/>
            </p:custDataLst>
          </p:nvPr>
        </p:nvSpPr>
        <p:spPr>
          <a:xfrm>
            <a:off x="6144260" y="1144270"/>
            <a:ext cx="5410200" cy="2153920"/>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12" name="矩形 11"/>
          <p:cNvSpPr/>
          <p:nvPr>
            <p:custDataLst>
              <p:tags r:id="rId7"/>
            </p:custDataLst>
          </p:nvPr>
        </p:nvSpPr>
        <p:spPr>
          <a:xfrm rot="5400000">
            <a:off x="8836660" y="-1547177"/>
            <a:ext cx="288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矩形 19"/>
          <p:cNvSpPr/>
          <p:nvPr>
            <p:custDataLst>
              <p:tags r:id="rId8"/>
            </p:custDataLst>
          </p:nvPr>
        </p:nvSpPr>
        <p:spPr>
          <a:xfrm>
            <a:off x="6368415" y="1250633"/>
            <a:ext cx="4963795" cy="304800"/>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家庭经济状况与职业风险态度</a:t>
            </a:r>
            <a:endParaRPr lang="zh-CN" altLang="en-US" sz="2000" b="1">
              <a:solidFill>
                <a:schemeClr val="accent1"/>
              </a:solidFill>
              <a:latin typeface="+mn-ea"/>
              <a:cs typeface="+mn-ea"/>
              <a:sym typeface="+mn-ea"/>
            </a:endParaRPr>
          </a:p>
        </p:txBody>
      </p:sp>
      <p:sp>
        <p:nvSpPr>
          <p:cNvPr id="21" name="矩形 20"/>
          <p:cNvSpPr/>
          <p:nvPr>
            <p:custDataLst>
              <p:tags r:id="rId9"/>
            </p:custDataLst>
          </p:nvPr>
        </p:nvSpPr>
        <p:spPr>
          <a:xfrm>
            <a:off x="6367780" y="1595438"/>
            <a:ext cx="4963795" cy="75946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家庭经济状况的差异影响毕业生的职业风险态度，低收入家庭的毕业生更倾向于选择稳定、风险较小的职业，而高收入家庭的毕业生则更偏好高风险高收入的职业。</a:t>
            </a:r>
            <a:endParaRPr lang="zh-CN" altLang="en-US" sz="160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10"/>
            </p:custDataLst>
          </p:nvPr>
        </p:nvSpPr>
        <p:spPr>
          <a:xfrm>
            <a:off x="570230" y="3855720"/>
            <a:ext cx="5410200" cy="1663700"/>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28" name="矩形 27"/>
          <p:cNvSpPr/>
          <p:nvPr>
            <p:custDataLst>
              <p:tags r:id="rId11"/>
            </p:custDataLst>
          </p:nvPr>
        </p:nvSpPr>
        <p:spPr>
          <a:xfrm rot="5400000">
            <a:off x="3262630" y="1164273"/>
            <a:ext cx="288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9" name="矩形 28"/>
          <p:cNvSpPr/>
          <p:nvPr>
            <p:custDataLst>
              <p:tags r:id="rId12"/>
            </p:custDataLst>
          </p:nvPr>
        </p:nvSpPr>
        <p:spPr>
          <a:xfrm>
            <a:off x="794385" y="3962718"/>
            <a:ext cx="4963795" cy="304800"/>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父母期望与子女职业选择</a:t>
            </a:r>
            <a:endParaRPr lang="zh-CN" altLang="en-US" sz="2000" b="1">
              <a:solidFill>
                <a:schemeClr val="accent1"/>
              </a:solidFill>
              <a:latin typeface="+mn-ea"/>
              <a:cs typeface="+mn-ea"/>
              <a:sym typeface="+mn-ea"/>
            </a:endParaRPr>
          </a:p>
        </p:txBody>
      </p:sp>
      <p:sp>
        <p:nvSpPr>
          <p:cNvPr id="30" name="矩形 29"/>
          <p:cNvSpPr/>
          <p:nvPr>
            <p:custDataLst>
              <p:tags r:id="rId13"/>
            </p:custDataLst>
          </p:nvPr>
        </p:nvSpPr>
        <p:spPr>
          <a:xfrm>
            <a:off x="793750" y="4307523"/>
            <a:ext cx="4963795" cy="75946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父母对孩子的教育和就业期望值，以及家庭的社会经济地位，都在潜移默化中影响孩子的职业选择，这种影响虽不易察觉，但对孩子的职业生涯具有决定性作用。</a:t>
            </a:r>
            <a:endParaRPr lang="zh-CN" altLang="en-US" sz="1600">
              <a:ln>
                <a:noFill/>
                <a:prstDash val="sysDot"/>
              </a:ln>
              <a:solidFill>
                <a:schemeClr val="tx1">
                  <a:lumMod val="85000"/>
                  <a:lumOff val="15000"/>
                </a:schemeClr>
              </a:solidFill>
              <a:latin typeface="+mn-ea"/>
              <a:cs typeface="+mn-ea"/>
              <a:sym typeface="+mn-ea"/>
            </a:endParaRPr>
          </a:p>
        </p:txBody>
      </p:sp>
      <p:sp>
        <p:nvSpPr>
          <p:cNvPr id="31" name="矩形 30"/>
          <p:cNvSpPr/>
          <p:nvPr>
            <p:custDataLst>
              <p:tags r:id="rId14"/>
            </p:custDataLst>
          </p:nvPr>
        </p:nvSpPr>
        <p:spPr>
          <a:xfrm>
            <a:off x="6141720" y="3855720"/>
            <a:ext cx="5410200" cy="1663700"/>
          </a:xfrm>
          <a:prstGeom prst="rect">
            <a:avLst/>
          </a:prstGeom>
          <a:solidFill>
            <a:schemeClr val="accent1">
              <a:lumMod val="60000"/>
              <a:lumOff val="40000"/>
              <a:alpha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32" name="矩形 31"/>
          <p:cNvSpPr/>
          <p:nvPr>
            <p:custDataLst>
              <p:tags r:id="rId15"/>
            </p:custDataLst>
          </p:nvPr>
        </p:nvSpPr>
        <p:spPr>
          <a:xfrm rot="5400000">
            <a:off x="8834120" y="1164273"/>
            <a:ext cx="28800" cy="540829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3" name="矩形 32"/>
          <p:cNvSpPr/>
          <p:nvPr>
            <p:custDataLst>
              <p:tags r:id="rId16"/>
            </p:custDataLst>
          </p:nvPr>
        </p:nvSpPr>
        <p:spPr>
          <a:xfrm>
            <a:off x="6365875" y="3962718"/>
            <a:ext cx="4963795" cy="304800"/>
          </a:xfrm>
          <a:prstGeom prst="rect">
            <a:avLst/>
          </a:prstGeom>
          <a:noFill/>
        </p:spPr>
        <p:txBody>
          <a:bodyPr wrap="square" lIns="0" tIns="0" rIns="0" bIns="0" rtlCol="0" anchor="b">
            <a:noAutofit/>
          </a:bodyPr>
          <a:p>
            <a:pPr algn="just">
              <a:spcBef>
                <a:spcPct val="0"/>
              </a:spcBef>
              <a:spcAft>
                <a:spcPct val="0"/>
              </a:spcAft>
            </a:pPr>
            <a:r>
              <a:rPr lang="zh-CN" altLang="en-US" sz="2000" b="1">
                <a:solidFill>
                  <a:schemeClr val="accent1"/>
                </a:solidFill>
                <a:latin typeface="+mn-ea"/>
                <a:cs typeface="+mn-ea"/>
                <a:sym typeface="+mn-ea"/>
              </a:rPr>
              <a:t>家庭社会经济地位的作用</a:t>
            </a:r>
            <a:endParaRPr lang="zh-CN" altLang="en-US" sz="2000" b="1">
              <a:solidFill>
                <a:schemeClr val="accent1"/>
              </a:solidFill>
              <a:latin typeface="+mn-ea"/>
              <a:cs typeface="+mn-ea"/>
              <a:sym typeface="+mn-ea"/>
            </a:endParaRPr>
          </a:p>
        </p:txBody>
      </p:sp>
      <p:sp>
        <p:nvSpPr>
          <p:cNvPr id="34" name="矩形 33"/>
          <p:cNvSpPr/>
          <p:nvPr>
            <p:custDataLst>
              <p:tags r:id="rId17"/>
            </p:custDataLst>
          </p:nvPr>
        </p:nvSpPr>
        <p:spPr>
          <a:xfrm>
            <a:off x="6365240" y="4307523"/>
            <a:ext cx="4963795" cy="759460"/>
          </a:xfrm>
          <a:prstGeom prst="rect">
            <a:avLst/>
          </a:prstGeom>
          <a:noFill/>
        </p:spPr>
        <p:txBody>
          <a:bodyPr wrap="square" lIns="0" tIns="0" rIns="0" bIns="0" rtlCol="0" anchor="t" anchorCtr="0">
            <a:noAutofit/>
          </a:bodyPr>
          <a:p>
            <a:pPr indent="0" algn="just" fontAlgn="auto">
              <a:lnSpc>
                <a:spcPct val="13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家庭社会经济地位对个体的职业选择和就业机会具有重要影响，社会经济地位较高的家庭能够为子女提供更多的资源和机会，从而影响其职业发展路径。</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第四节　</a:t>
            </a:r>
            <a:br>
              <a:rPr lang="zh-CN" altLang="en-US" sz="4400">
                <a:solidFill>
                  <a:schemeClr val="accent1">
                    <a:lumMod val="50000"/>
                  </a:schemeClr>
                </a:solidFill>
              </a:rPr>
            </a:br>
            <a:r>
              <a:rPr lang="zh-CN" altLang="en-US" sz="4400">
                <a:solidFill>
                  <a:schemeClr val="accent1">
                    <a:lumMod val="50000"/>
                  </a:schemeClr>
                </a:solidFill>
              </a:rPr>
              <a:t>职业选择</a:t>
            </a:r>
            <a:endParaRPr lang="zh-CN" altLang="en-US" sz="4400">
              <a:solidFill>
                <a:schemeClr val="accent1">
                  <a:lumMod val="50000"/>
                </a:schemeClr>
              </a:solidFill>
            </a:endParaRPr>
          </a:p>
        </p:txBody>
      </p:sp>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一、职业选择的内涵</a:t>
            </a:r>
            <a:endParaRPr lang="zh-CN" altLang="en-US" sz="3600">
              <a:solidFill>
                <a:schemeClr val="accent1">
                  <a:lumMod val="50000"/>
                </a:schemeClr>
              </a:solidFill>
            </a:endParaRPr>
          </a:p>
        </p:txBody>
      </p:sp>
      <p:sp>
        <p:nvSpPr>
          <p:cNvPr id="2" name="矩形 5"/>
          <p:cNvSpPr/>
          <p:nvPr>
            <p:custDataLst>
              <p:tags r:id="rId2"/>
            </p:custDataLst>
          </p:nvPr>
        </p:nvSpPr>
        <p:spPr>
          <a:xfrm>
            <a:off x="669925" y="3460115"/>
            <a:ext cx="257111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职业选择的定义</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71041" y="406696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职业选择是指个人根据自己的兴趣、能力、特点等素质，从社会现有职业中挑选适合自己的职业，包括从业前的选择和从业后的择业变换。</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企业商业、创业与经济繁荣概念拼贴"/>
          <p:cNvPicPr>
            <a:picLocks noChangeAspect="1"/>
          </p:cNvPicPr>
          <p:nvPr>
            <p:custDataLst>
              <p:tags r:id="rId4"/>
            </p:custDataLst>
          </p:nvPr>
        </p:nvPicPr>
        <p:blipFill>
          <a:blip r:embed="rId5"/>
          <a:srcRect l="28563" r="28563"/>
          <a:stretch>
            <a:fillRect/>
          </a:stretch>
        </p:blipFill>
        <p:spPr>
          <a:xfrm>
            <a:off x="1342390" y="1289685"/>
            <a:ext cx="1316355" cy="20453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1945640"/>
            <a:ext cx="445135" cy="44958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商业人士在研讨会上鼓掌的背影。"/>
          <p:cNvPicPr>
            <a:picLocks noChangeAspect="1"/>
          </p:cNvPicPr>
          <p:nvPr>
            <p:custDataLst>
              <p:tags r:id="rId7"/>
            </p:custDataLst>
          </p:nvPr>
        </p:nvPicPr>
        <p:blipFill>
          <a:blip r:embed="rId8"/>
          <a:srcRect l="28563" r="28563"/>
          <a:stretch>
            <a:fillRect/>
          </a:stretch>
        </p:blipFill>
        <p:spPr>
          <a:xfrm>
            <a:off x="3974465" y="1293495"/>
            <a:ext cx="1316355" cy="20453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1935480"/>
            <a:ext cx="445135" cy="44958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08350" y="3455670"/>
            <a:ext cx="25711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个人与职业的相互作用</a:t>
            </a:r>
            <a:endParaRPr lang="zh-CN" altLang="en-US" b="1">
              <a:solidFill>
                <a:schemeClr val="accent2"/>
              </a:solidFill>
              <a:latin typeface="+mn-ea"/>
              <a:cs typeface="+mn-ea"/>
            </a:endParaRPr>
          </a:p>
        </p:txBody>
      </p:sp>
      <p:sp>
        <p:nvSpPr>
          <p:cNvPr id="21" name="矩形 14"/>
          <p:cNvSpPr/>
          <p:nvPr>
            <p:custDataLst>
              <p:tags r:id="rId11"/>
            </p:custDataLst>
          </p:nvPr>
        </p:nvSpPr>
        <p:spPr>
          <a:xfrm>
            <a:off x="3509764" y="407267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职业选择是个人与职业相互挑选、适应的过程，涉及个人内在因素与外部职业客观因素的相互作用，以及人与社会的调适发展。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73bc2e3b-81d9-11f0-b726-46fbd4533e34.jpg@base@tag=imgScale&amp;m=1&amp;w=475&amp;h=738&amp;q=9573bc2e3b-81d9-11f0-b726-46fbd4533e34"/>
          <p:cNvPicPr>
            <a:picLocks noChangeAspect="1"/>
          </p:cNvPicPr>
          <p:nvPr>
            <p:custDataLst>
              <p:tags r:id="rId12"/>
            </p:custDataLst>
          </p:nvPr>
        </p:nvPicPr>
        <p:blipFill>
          <a:blip r:embed="rId13"/>
          <a:srcRect l="17816" r="17816"/>
          <a:stretch>
            <a:fillRect/>
          </a:stretch>
        </p:blipFill>
        <p:spPr>
          <a:xfrm>
            <a:off x="6608445" y="1293495"/>
            <a:ext cx="1316355" cy="20453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1935480"/>
            <a:ext cx="445135" cy="44958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25820" y="3455670"/>
            <a:ext cx="257111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职业选择的两个层面</a:t>
            </a:r>
            <a:endParaRPr lang="zh-CN" altLang="en-US" b="1">
              <a:solidFill>
                <a:schemeClr val="accent3"/>
              </a:solidFill>
              <a:latin typeface="+mn-ea"/>
              <a:cs typeface="+mn-ea"/>
            </a:endParaRPr>
          </a:p>
        </p:txBody>
      </p:sp>
      <p:sp>
        <p:nvSpPr>
          <p:cNvPr id="30" name="矩形 23"/>
          <p:cNvSpPr/>
          <p:nvPr>
            <p:custDataLst>
              <p:tags r:id="rId16"/>
            </p:custDataLst>
          </p:nvPr>
        </p:nvSpPr>
        <p:spPr>
          <a:xfrm>
            <a:off x="6119908" y="407267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职业选择包括个人对职业的主观挑选和职业对个人的客观筛选，人是职业的主体，职业是人的客体。</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改变从我开始"/>
          <p:cNvPicPr>
            <a:picLocks noChangeAspect="1"/>
          </p:cNvPicPr>
          <p:nvPr>
            <p:custDataLst>
              <p:tags r:id="rId17"/>
            </p:custDataLst>
          </p:nvPr>
        </p:nvPicPr>
        <p:blipFill rotWithShape="1">
          <a:blip r:embed="rId18"/>
          <a:srcRect l="33049" r="33049"/>
          <a:stretch>
            <a:fillRect/>
          </a:stretch>
        </p:blipFill>
        <p:spPr>
          <a:xfrm>
            <a:off x="9168765" y="1289685"/>
            <a:ext cx="1316355" cy="204533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1945640"/>
            <a:ext cx="445135" cy="44958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500110" y="3460115"/>
            <a:ext cx="29641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职业选择对个人发展的影响</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01474" y="406823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个人职业选择的恰当性关系到个人意愿和兴趣的满足、自身才能的发挥以及对社会贡献的大小，是个人成为社会活动主体、实现人生价值的关键环节。</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6e0677cf-824b-11f0-8cf0-ca6f177bebdb.jpg@base@tag=imgScale&amp;m=1&amp;w=3384&amp;h=952&amp;q=956e0677cf-824b-11f0-8cf0-ca6f177bebdb"/>
          <p:cNvPicPr>
            <a:picLocks noChangeAspect="1"/>
          </p:cNvPicPr>
          <p:nvPr>
            <p:custDataLst>
              <p:tags r:id="rId1"/>
            </p:custDataLst>
          </p:nvPr>
        </p:nvPicPr>
        <p:blipFill>
          <a:blip r:embed="rId2"/>
          <a:srcRect l="5026" r="4203"/>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charset="-122"/>
            </a:endParaRPr>
          </a:p>
        </p:txBody>
      </p:sp>
      <p:sp>
        <p:nvSpPr>
          <p:cNvPr id="17" name="标题 16"/>
          <p:cNvSpPr>
            <a:spLocks noGrp="1"/>
          </p:cNvSpPr>
          <p:nvPr>
            <p:ph type="title"/>
            <p:custDataLst>
              <p:tags r:id="rId4"/>
            </p:custDataLst>
          </p:nvPr>
        </p:nvSpPr>
        <p:spPr>
          <a:xfrm>
            <a:off x="875030" y="3789680"/>
            <a:ext cx="9474200" cy="462915"/>
          </a:xfrm>
        </p:spPr>
        <p:txBody>
          <a:bodyPr anchor="ctr" anchorCtr="0">
            <a:noAutofit/>
          </a:bodyPr>
          <a:lstStyle/>
          <a:p>
            <a:r>
              <a:rPr lang="zh-CN" altLang="en-US" sz="2800">
                <a:solidFill>
                  <a:schemeClr val="accent1">
                    <a:lumMod val="50000"/>
                  </a:schemeClr>
                </a:solidFill>
              </a:rPr>
              <a:t>（一）选择性</a:t>
            </a:r>
            <a:endParaRPr lang="zh-CN" altLang="en-US" sz="2800">
              <a:solidFill>
                <a:schemeClr val="accent1">
                  <a:lumMod val="50000"/>
                </a:schemeClr>
              </a:solidFill>
            </a:endParaRPr>
          </a:p>
        </p:txBody>
      </p:sp>
      <p:sp>
        <p:nvSpPr>
          <p:cNvPr id="4" name="矩形 3"/>
          <p:cNvSpPr/>
          <p:nvPr>
            <p:custDataLst>
              <p:tags r:id="rId5"/>
            </p:custDataLst>
          </p:nvPr>
        </p:nvSpPr>
        <p:spPr>
          <a:xfrm>
            <a:off x="152717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选择性是职业选择的核心，它体现了劳动者在职业选择中的主动性和自主权。</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选择性的定义</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0"/>
            <a:ext cx="284543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在职业选择中，劳动者个体是主体，而职业本身则是客体，两者之间的互动构成了选择过程。</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劳动者个体与职业客体</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940300"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职业选择属于自由择业范畴，意味着劳动者可以根据个人意愿和市场需求选择职业。</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自由择业的性质</a:t>
            </a:r>
            <a:endParaRPr lang="zh-CN" altLang="en-US" sz="2000" b="1">
              <a:solidFill>
                <a:schemeClr val="accent2"/>
              </a:solidFill>
              <a:latin typeface="+mn-ea"/>
              <a:cs typeface="+mn-ea"/>
              <a:sym typeface="+mn-ea"/>
            </a:endParaRPr>
          </a:p>
        </p:txBody>
      </p:sp>
      <p:sp>
        <p:nvSpPr>
          <p:cNvPr id="3" name="标题 5"/>
          <p:cNvSpPr>
            <a:spLocks noGrp="1"/>
          </p:cNvSpPr>
          <p:nvPr>
            <p:custDataLst>
              <p:tags r:id="rId11"/>
            </p:custDataLst>
          </p:nvPr>
        </p:nvSpPr>
        <p:spPr>
          <a:xfrm>
            <a:off x="875030" y="3141345"/>
            <a:ext cx="5247005" cy="575310"/>
          </a:xfrm>
          <a:prstGeom prst="rect">
            <a:avLst/>
          </a:prstGeom>
        </p:spPr>
        <p:txBody>
          <a:bodyPr vert="horz" wrap="square" lIns="0" tIns="0" rIns="0" bIns="0" rtlCol="0" anchor="t" anchorCtr="0">
            <a:normAutofit lnSpcReduction="10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二、职业选择的特征</a:t>
            </a:r>
            <a:endParaRPr lang="zh-CN" altLang="en-US" sz="3600" spc="0" dirty="0">
              <a:solidFill>
                <a:schemeClr val="accent1">
                  <a:lumMod val="50000"/>
                </a:schemeClr>
              </a:solidFill>
              <a:uFillTx/>
            </a:endParaRPr>
          </a:p>
        </p:txBody>
      </p:sp>
    </p:spTree>
    <p:custDataLst>
      <p:tags r:id="rId1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68045" y="419735"/>
            <a:ext cx="5094605" cy="5060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（二）心理选择过程</a:t>
            </a:r>
            <a:endParaRPr lang="zh-CN" altLang="en-US" sz="2800" spc="0" dirty="0">
              <a:solidFill>
                <a:schemeClr val="accent1">
                  <a:lumMod val="50000"/>
                </a:schemeClr>
              </a:solidFill>
              <a:uFillTx/>
            </a:endParaRPr>
          </a:p>
        </p:txBody>
      </p:sp>
      <p:pic>
        <p:nvPicPr>
          <p:cNvPr id="2" name="图片 4" descr="/data/temp/6e445b60-824b-11f0-bafb-bedcae0cfa2e.jpg@base@tag=imgScale&amp;m=1&amp;w=690&amp;h=370&amp;q=956e445b60-824b-11f0-bafb-bedcae0cfa2e"/>
          <p:cNvPicPr>
            <a:picLocks noChangeAspect="1"/>
          </p:cNvPicPr>
          <p:nvPr>
            <p:custDataLst>
              <p:tags r:id="rId2"/>
            </p:custDataLst>
          </p:nvPr>
        </p:nvPicPr>
        <p:blipFill>
          <a:blip r:embed="rId3"/>
          <a:srcRect t="12762" b="6816"/>
          <a:stretch>
            <a:fillRect/>
          </a:stretch>
        </p:blipFill>
        <p:spPr>
          <a:xfrm>
            <a:off x="1067181" y="290317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6e445d89-824b-11f0-bafb-bedcae0cfa2e.jpg@base@tag=imgScale&amp;m=1&amp;w=690&amp;h=370&amp;q=956e445d89-824b-11f0-bafb-bedcae0cfa2e"/>
          <p:cNvPicPr>
            <a:picLocks noChangeAspect="1"/>
          </p:cNvPicPr>
          <p:nvPr>
            <p:custDataLst>
              <p:tags r:id="rId4"/>
            </p:custDataLst>
          </p:nvPr>
        </p:nvPicPr>
        <p:blipFill>
          <a:blip r:embed="rId5"/>
          <a:srcRect l="10017" r="10017"/>
          <a:stretch>
            <a:fillRect/>
          </a:stretch>
        </p:blipFill>
        <p:spPr>
          <a:xfrm>
            <a:off x="1067181" y="452767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6e445b22-824b-11f0-bafb-bedcae0cfa2e.jpg@base@tag=imgScale&amp;m=1&amp;w=690&amp;h=370&amp;q=956e445b22-824b-11f0-bafb-bedcae0cfa2e"/>
          <p:cNvPicPr>
            <a:picLocks noChangeAspect="1"/>
          </p:cNvPicPr>
          <p:nvPr>
            <p:custDataLst>
              <p:tags r:id="rId6"/>
            </p:custDataLst>
          </p:nvPr>
        </p:nvPicPr>
        <p:blipFill>
          <a:blip r:embed="rId7"/>
          <a:srcRect t="5222" b="5222"/>
          <a:stretch>
            <a:fillRect/>
          </a:stretch>
        </p:blipFill>
        <p:spPr>
          <a:xfrm>
            <a:off x="1067181" y="127677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753485" y="1570990"/>
            <a:ext cx="754570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心理选择过程是职业选择的内在驱动力，它涉及个人价值观、兴趣和期望的综合考量。</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753485" y="1276985"/>
            <a:ext cx="754570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职业选择的心理基础</a:t>
            </a:r>
            <a:endParaRPr lang="zh-CN" altLang="en-US" b="1">
              <a:solidFill>
                <a:schemeClr val="accent1"/>
              </a:solidFill>
              <a:latin typeface="+mn-ea"/>
              <a:cs typeface="+mn-ea"/>
            </a:endParaRPr>
          </a:p>
        </p:txBody>
      </p:sp>
      <p:sp>
        <p:nvSpPr>
          <p:cNvPr id="9" name="矩形 40"/>
          <p:cNvSpPr/>
          <p:nvPr>
            <p:custDataLst>
              <p:tags r:id="rId10"/>
            </p:custDataLst>
          </p:nvPr>
        </p:nvSpPr>
        <p:spPr>
          <a:xfrm>
            <a:off x="3753485" y="3195955"/>
            <a:ext cx="754570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个人的兴趣和爱好是职业选择的重要参考，它们通常决定了劳动者对某类职业的偏好。</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753485" y="2901315"/>
            <a:ext cx="754570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兴趣与爱好的匹配</a:t>
            </a:r>
            <a:endParaRPr lang="zh-CN" altLang="en-US" b="1">
              <a:solidFill>
                <a:schemeClr val="accent2"/>
              </a:solidFill>
              <a:latin typeface="+mn-ea"/>
              <a:cs typeface="+mn-ea"/>
            </a:endParaRPr>
          </a:p>
        </p:txBody>
      </p:sp>
      <p:sp>
        <p:nvSpPr>
          <p:cNvPr id="13" name="矩形 44"/>
          <p:cNvSpPr/>
          <p:nvPr>
            <p:custDataLst>
              <p:tags r:id="rId12"/>
            </p:custDataLst>
          </p:nvPr>
        </p:nvSpPr>
        <p:spPr>
          <a:xfrm>
            <a:off x="3753485" y="4820285"/>
            <a:ext cx="754570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在心理选择过程中，个人需要在内心形成对职业的确定性，这有助于他们在职业选择时做出更坚定的决策。</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753485" y="4525645"/>
            <a:ext cx="754570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心理确定性的形成</a:t>
            </a:r>
            <a:endParaRPr lang="zh-CN" altLang="en-US" b="1">
              <a:solidFill>
                <a:schemeClr val="accent3"/>
              </a:solidFill>
              <a:latin typeface="+mn-ea"/>
              <a:cs typeface="+mn-ea"/>
            </a:endParaRPr>
          </a:p>
        </p:txBody>
      </p:sp>
    </p:spTree>
    <p:custDataLst>
      <p:tags r:id="rId14"/>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2076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（三）职业比较过程</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职业选择过程涉及对不同职业的比较和权衡，通过取舍来确定最适合自己的职业路径。</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职业选择的比较取舍</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没有比较就没有选择，比较过程对于明确职业目标和期望至关重要。</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比较过程的必要性</a:t>
            </a:r>
            <a:endParaRPr lang="zh-CN" altLang="en-US" sz="22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在比较过程中，个人会根据自己的价值观、能力和市场情况设定决策标准，以指导职业选择。</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职业选择的决策标准</a:t>
            </a:r>
            <a:endParaRPr lang="zh-CN" altLang="en-US" sz="22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786722" y="3035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（四）能力衡量过程</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个人需要对自己的职业能力进行客观评估，以确定自己是否适合某项职业。</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职业能力的自我评估</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能力与职业的适配性是职业选择成功与否的关键因素，它决定了个人在职业中的表现和满意度。</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能力与职业的适配性</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分析职业要求是衡量个人能力与职业适配性的关键步骤，它帮助个人了解职业所需的具体技能和资质。</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职业要求的分析</a:t>
            </a:r>
            <a:endParaRPr lang="zh-CN" altLang="en-US" sz="2400" b="1">
              <a:solidFill>
                <a:schemeClr val="accent2"/>
              </a:solidFill>
              <a:latin typeface="+mn-ea"/>
              <a:cs typeface="+mn-ea"/>
            </a:endParaRPr>
          </a:p>
        </p:txBody>
      </p:sp>
      <p:pic>
        <p:nvPicPr>
          <p:cNvPr id="25" name="图片 24" descr="/data/temp/6d2a7e9c-824b-11f0-bc6d-9a8032114437.jpg@base@tag=imgScale&amp;m=1&amp;w=450&amp;h=450&amp;q=956d2a7e9c-824b-11f0-bc6d-9a8032114437"/>
          <p:cNvPicPr>
            <a:picLocks noChangeAspect="1"/>
          </p:cNvPicPr>
          <p:nvPr>
            <p:custDataLst>
              <p:tags r:id="rId8"/>
            </p:custDataLst>
          </p:nvPr>
        </p:nvPicPr>
        <p:blipFill rotWithShape="1">
          <a:blip r:embed="rId9"/>
          <a:srcRect l="18546" r="14688"/>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6d2a8696-824b-11f0-bc6d-9a8032114437.jpg@base@tag=imgScale&amp;m=1&amp;w=450&amp;h=450&amp;q=956d2a8696-824b-11f0-bc6d-9a8032114437"/>
          <p:cNvPicPr>
            <a:picLocks noChangeAspect="1"/>
          </p:cNvPicPr>
          <p:nvPr>
            <p:custDataLst>
              <p:tags r:id="rId10"/>
            </p:custDataLst>
          </p:nvPr>
        </p:nvPicPr>
        <p:blipFill rotWithShape="1">
          <a:blip r:embed="rId11"/>
          <a:srcRect/>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6d2a90ed-824b-11f0-bc6d-9a8032114437.jpg@base@tag=imgScale&amp;m=1&amp;w=450&amp;h=450&amp;q=956d2a90ed-824b-11f0-bc6d-9a8032114437"/>
          <p:cNvPicPr>
            <a:picLocks noChangeAspect="1"/>
          </p:cNvPicPr>
          <p:nvPr>
            <p:custDataLst>
              <p:tags r:id="rId12"/>
            </p:custDataLst>
          </p:nvPr>
        </p:nvPicPr>
        <p:blipFill>
          <a:blip r:embed="rId13"/>
          <a:srcRect l="13533" r="13533"/>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83820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（一）有利于劳动要素与物质要素的良性结合</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个人选择职业能够自主地与物质要素结合，符合人的能动性主体生产要素的要求，有利于个人就业和生产要素的双向优化配置。</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个人选择职业的重要性</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个人职业选择体现了劳动要素的能动性，通过自主选择职业，个人能够更好地实现与物质要素的结合，从而提高就业质量和生产效率。</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劳动要素的能动性体现</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个人能够根据自身条件和市场需求，选择合适的职业，这有助于实现劳动要素与物质要素的良性结合，促进生产要素的双向优化配置。</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双向优化配置的实现</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2" name="标题 21"/>
          <p:cNvSpPr>
            <a:spLocks noGrp="1"/>
          </p:cNvSpPr>
          <p:nvPr>
            <p:custDataLst>
              <p:tags r:id="rId11"/>
            </p:custDataLst>
          </p:nvPr>
        </p:nvSpPr>
        <p:spPr>
          <a:xfrm>
            <a:off x="798830" y="172085"/>
            <a:ext cx="10852150" cy="58420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三、职业选择的作用</a:t>
            </a:r>
            <a:endParaRPr lang="zh-CN" altLang="en-US" sz="3600">
              <a:solidFill>
                <a:schemeClr val="accent1">
                  <a:lumMod val="50000"/>
                </a:schemeClr>
              </a:solidFill>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17" y="28003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（二）有利于取得较大的经济效益</a:t>
            </a:r>
            <a:endParaRPr lang="zh-CN" altLang="en-US" sz="2800">
              <a:solidFill>
                <a:schemeClr val="accent1">
                  <a:lumMod val="50000"/>
                </a:schemeClr>
              </a:solidFill>
            </a:endParaRPr>
          </a:p>
        </p:txBody>
      </p:sp>
      <p:sp>
        <p:nvSpPr>
          <p:cNvPr id="8" name="矩形 2"/>
          <p:cNvSpPr/>
          <p:nvPr>
            <p:custDataLst>
              <p:tags r:id="rId2"/>
            </p:custDataLst>
          </p:nvPr>
        </p:nvSpPr>
        <p:spPr>
          <a:xfrm>
            <a:off x="924592" y="28488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合理的职业选择能够使个人较快地适应岗位，提高工作效率，从而有助于提高经济效益。</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74757" y="209499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职业选择与岗位适应性</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24592" y="1227395"/>
            <a:ext cx="1325415" cy="991788"/>
          </a:xfrm>
          <a:prstGeom prst="rect">
            <a:avLst/>
          </a:prstGeom>
          <a:noFill/>
        </p:spPr>
        <p:txBody>
          <a:bodyPr wrap="none" lIns="0" tIns="0" rIns="0" bIns="0" rtlCol="0" anchor="ctr"/>
          <a:p>
            <a:pPr>
              <a:spcBef>
                <a:spcPct val="0"/>
              </a:spcBef>
              <a:spcAft>
                <a:spcPct val="0"/>
              </a:spcAft>
            </a:pPr>
            <a:r>
              <a:rPr lang="en-US" altLang="zh-CN" sz="4400" b="1" kern="0" dirty="0">
                <a:solidFill>
                  <a:schemeClr val="accent1"/>
                </a:solidFill>
                <a:latin typeface="+mn-ea"/>
                <a:cs typeface="+mn-ea"/>
              </a:rPr>
              <a:t>01</a:t>
            </a:r>
            <a:endParaRPr lang="en-US" altLang="zh-CN" sz="4400" b="1" kern="0" dirty="0">
              <a:solidFill>
                <a:schemeClr val="accent1"/>
              </a:solidFill>
              <a:latin typeface="+mn-ea"/>
              <a:cs typeface="+mn-ea"/>
            </a:endParaRPr>
          </a:p>
        </p:txBody>
      </p:sp>
      <p:pic>
        <p:nvPicPr>
          <p:cNvPr id="16" name="图片 29" descr="商人在城市握手-商务礼仪，c"/>
          <p:cNvPicPr>
            <a:picLocks noChangeAspect="1"/>
          </p:cNvPicPr>
          <p:nvPr>
            <p:custDataLst>
              <p:tags r:id="rId5"/>
            </p:custDataLst>
          </p:nvPr>
        </p:nvPicPr>
        <p:blipFill rotWithShape="1">
          <a:blip r:embed="rId6"/>
          <a:srcRect t="10418" b="10418"/>
          <a:stretch>
            <a:fillRect/>
          </a:stretch>
        </p:blipFill>
        <p:spPr>
          <a:xfrm>
            <a:off x="924592" y="444665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782819" y="28488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当人们处于适合的岗位时，劳动积极性提高，进而提升劳动效率，减少资源浪费，增加经济效益。</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832984" y="2094992"/>
            <a:ext cx="2880444"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劳动积极性与效率提升</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82819" y="1227395"/>
            <a:ext cx="1325415" cy="991788"/>
          </a:xfrm>
          <a:prstGeom prst="rect">
            <a:avLst/>
          </a:prstGeom>
          <a:noFill/>
        </p:spPr>
        <p:txBody>
          <a:bodyPr wrap="none" lIns="0" tIns="0" rIns="0" bIns="0" rtlCol="0" anchor="ctr"/>
          <a:p>
            <a:pPr>
              <a:spcBef>
                <a:spcPct val="0"/>
              </a:spcBef>
              <a:spcAft>
                <a:spcPct val="0"/>
              </a:spcAft>
            </a:pPr>
            <a:r>
              <a:rPr lang="en-US" altLang="zh-CN" sz="4400" b="1" kern="0">
                <a:solidFill>
                  <a:schemeClr val="accent2"/>
                </a:solidFill>
                <a:latin typeface="+mn-ea"/>
                <a:cs typeface="+mn-ea"/>
              </a:rPr>
              <a:t>02</a:t>
            </a:r>
            <a:endParaRPr lang="en-US" altLang="zh-CN" sz="4400" b="1" kern="0">
              <a:solidFill>
                <a:schemeClr val="accent2"/>
              </a:solidFill>
              <a:latin typeface="+mn-ea"/>
              <a:cs typeface="+mn-ea"/>
            </a:endParaRPr>
          </a:p>
        </p:txBody>
      </p:sp>
      <p:pic>
        <p:nvPicPr>
          <p:cNvPr id="21" name="图片 30" descr="/data/temp/3000a11f-824c-11f0-8442-e63d82395825.jpg@base@tag=imgScale&amp;m=1&amp;w=799&amp;h=422&amp;q=953000a11f-824c-11f0-8442-e63d82395825"/>
          <p:cNvPicPr>
            <a:picLocks noChangeAspect="1"/>
          </p:cNvPicPr>
          <p:nvPr>
            <p:custDataLst>
              <p:tags r:id="rId10"/>
            </p:custDataLst>
          </p:nvPr>
        </p:nvPicPr>
        <p:blipFill rotWithShape="1">
          <a:blip r:embed="rId11"/>
          <a:srcRect t="20846"/>
          <a:stretch>
            <a:fillRect/>
          </a:stretch>
        </p:blipFill>
        <p:spPr>
          <a:xfrm>
            <a:off x="4782819" y="444665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641046" y="284884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通过职业选择减少岗位不适应现象，避免因人员与岗位不匹配造成的效率低下和资源浪费，从而提高整体经济效益。</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691211" y="2094992"/>
            <a:ext cx="2880443" cy="59120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减少岗位不适应的浪费</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41046" y="1227395"/>
            <a:ext cx="1325415" cy="991788"/>
          </a:xfrm>
          <a:prstGeom prst="rect">
            <a:avLst/>
          </a:prstGeom>
          <a:noFill/>
        </p:spPr>
        <p:txBody>
          <a:bodyPr wrap="none" lIns="0" tIns="0" rIns="0" bIns="0" rtlCol="0" anchor="ctr"/>
          <a:p>
            <a:pPr>
              <a:spcBef>
                <a:spcPct val="0"/>
              </a:spcBef>
              <a:spcAft>
                <a:spcPct val="0"/>
              </a:spcAft>
            </a:pPr>
            <a:r>
              <a:rPr lang="en-US" altLang="zh-CN" sz="4400" b="1" kern="0">
                <a:solidFill>
                  <a:schemeClr val="accent3"/>
                </a:solidFill>
                <a:latin typeface="+mn-ea"/>
                <a:cs typeface="+mn-ea"/>
              </a:rPr>
              <a:t>03</a:t>
            </a:r>
            <a:endParaRPr lang="en-US" altLang="zh-CN" sz="4400" b="1" kern="0">
              <a:solidFill>
                <a:schemeClr val="accent3"/>
              </a:solidFill>
              <a:latin typeface="+mn-ea"/>
              <a:cs typeface="+mn-ea"/>
            </a:endParaRPr>
          </a:p>
        </p:txBody>
      </p:sp>
      <p:pic>
        <p:nvPicPr>
          <p:cNvPr id="26" name="图片 31" descr="从财务文件中分析商业人员计划策略"/>
          <p:cNvPicPr>
            <a:picLocks noChangeAspect="1"/>
          </p:cNvPicPr>
          <p:nvPr>
            <p:custDataLst>
              <p:tags r:id="rId15"/>
            </p:custDataLst>
          </p:nvPr>
        </p:nvPicPr>
        <p:blipFill rotWithShape="1">
          <a:blip r:embed="rId16"/>
          <a:srcRect t="10418" b="10418"/>
          <a:stretch>
            <a:fillRect/>
          </a:stretch>
        </p:blipFill>
        <p:spPr>
          <a:xfrm>
            <a:off x="8641046" y="444665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719455" y="157791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67520" y="157791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23842" y="157791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（三）有利于达到多方面的社会效益</a:t>
            </a:r>
            <a:endParaRPr lang="zh-CN" altLang="en-US" sz="2800">
              <a:solidFill>
                <a:schemeClr val="accent1">
                  <a:lumMod val="50000"/>
                </a:schemeClr>
              </a:solidFill>
            </a:endParaRPr>
          </a:p>
        </p:txBody>
      </p:sp>
      <p:pic>
        <p:nvPicPr>
          <p:cNvPr id="129" name="图片 128"/>
          <p:cNvPicPr>
            <a:picLocks noChangeAspect="1"/>
          </p:cNvPicPr>
          <p:nvPr>
            <p:custDataLst>
              <p:tags r:id="rId2"/>
            </p:custDataLst>
          </p:nvPr>
        </p:nvPicPr>
        <p:blipFill rotWithShape="1">
          <a:blip r:embed="rId3"/>
          <a:srcRect/>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5000" y="2129155"/>
            <a:ext cx="533590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职业选择有助于实现机会均等，让每个人都有机会根据自己的能力和兴趣找到适合的工作，减少社会不公。</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职业选择与机会均等</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5000" y="3749040"/>
            <a:ext cx="533654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强化职业选择可以减少因职业不匹配导致的社会问题，促进社会稳定，并有助于形成积极向上的社会风气。</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社会问题的减少与稳定</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5000" y="5368290"/>
            <a:ext cx="5337175"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职业选择的自由度提升有助于培养积极的社会风气，鼓励人们通过努力工作实现个人价值，促进社会整体的向上流动。</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积极社会风气的培养</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06570" y="612140"/>
            <a:ext cx="7782560"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了解行业划分的标准和依据，熟悉《国民经济行业分类》国家标准及其修订情况。</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理解专业的定义、意义以及与职业生涯发展的关联。</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认识职业环境的构成要素，包括宏观环境和微观环境。</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了解职业选择的内涵、特征、作用和类型。</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能够运用所学知识，对自己感兴趣的行业进行分析和判断。</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具备对职业环境进行分析的能力，能够综合考虑宏观和微观环境因素，为个人职业选择提供合理建议。</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能够在职业选择过程中，正确评估自身条件与职业要求的匹配度，做出适合自己的职业决策。</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树立正确的职业意识和职业态度，培养对职业的热爱和责任感。</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增强自我认知能力，提高对自身特点和优势的了解，以便更好地适应职业发展需求。</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培养对宏观环境变化的敏锐洞察力和社会责任感，关注国家政策和社会发展趋势，为个人职业发展与社会需求相结合奠定基础。</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12427" y="2914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（四）有利于促进人的发展</a:t>
            </a:r>
            <a:endParaRPr lang="zh-CN" altLang="en-US" sz="2800">
              <a:solidFill>
                <a:schemeClr val="accent1">
                  <a:lumMod val="50000"/>
                </a:schemeClr>
              </a:solidFill>
            </a:endParaRPr>
          </a:p>
        </p:txBody>
      </p:sp>
      <p:sp>
        <p:nvSpPr>
          <p:cNvPr id="2" name="矩形 5"/>
          <p:cNvSpPr/>
          <p:nvPr>
            <p:custDataLst>
              <p:tags r:id="rId2"/>
            </p:custDataLst>
          </p:nvPr>
        </p:nvSpPr>
        <p:spPr>
          <a:xfrm>
            <a:off x="2042525" y="352663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职业选择与生活态度</a:t>
            </a:r>
            <a:endParaRPr lang="zh-CN" altLang="en-US" b="1">
              <a:solidFill>
                <a:schemeClr val="accent1"/>
              </a:solidFill>
              <a:latin typeface="+mn-ea"/>
              <a:cs typeface="+mn-ea"/>
            </a:endParaRPr>
          </a:p>
        </p:txBody>
      </p:sp>
      <p:sp>
        <p:nvSpPr>
          <p:cNvPr id="3" name="矩形 8"/>
          <p:cNvSpPr/>
          <p:nvPr>
            <p:custDataLst>
              <p:tags r:id="rId3"/>
            </p:custDataLst>
          </p:nvPr>
        </p:nvSpPr>
        <p:spPr>
          <a:xfrm>
            <a:off x="2041890" y="416057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职业选择有助于培养积极的生活态度，使个人能够根据自己的兴趣和市场需求努力学习和工作，实现个人价值。</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30183c68-824c-11f0-af0c-aa0f7ce35e00.jpg@base@tag=imgScale&amp;m=1&amp;w=485&amp;h=753&amp;q=9530183c68-824c-11f0-af0c-aa0f7ce35e00"/>
          <p:cNvPicPr>
            <a:picLocks noChangeAspect="1"/>
          </p:cNvPicPr>
          <p:nvPr>
            <p:custDataLst>
              <p:tags r:id="rId4"/>
            </p:custDataLst>
          </p:nvPr>
        </p:nvPicPr>
        <p:blipFill>
          <a:blip r:embed="rId5"/>
          <a:srcRect l="17816" r="17816"/>
          <a:stretch>
            <a:fillRect/>
          </a:stretch>
        </p:blipFill>
        <p:spPr>
          <a:xfrm>
            <a:off x="2354580" y="1090930"/>
            <a:ext cx="1468120" cy="22802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795" y="1803400"/>
            <a:ext cx="527050" cy="52260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手持教棒和教材的女教师"/>
          <p:cNvPicPr>
            <a:picLocks noChangeAspect="1"/>
          </p:cNvPicPr>
          <p:nvPr>
            <p:custDataLst>
              <p:tags r:id="rId7"/>
            </p:custDataLst>
          </p:nvPr>
        </p:nvPicPr>
        <p:blipFill>
          <a:blip r:embed="rId8"/>
          <a:srcRect l="1699" r="1699"/>
          <a:stretch>
            <a:fillRect/>
          </a:stretch>
        </p:blipFill>
        <p:spPr>
          <a:xfrm>
            <a:off x="5257800" y="1090930"/>
            <a:ext cx="1468120" cy="22802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4110" y="1803400"/>
            <a:ext cx="527050" cy="52260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953279" y="352282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自立自主精神的培养</a:t>
            </a:r>
            <a:endParaRPr lang="zh-CN" altLang="en-US" b="1">
              <a:solidFill>
                <a:schemeClr val="accent2"/>
              </a:solidFill>
              <a:latin typeface="+mn-ea"/>
              <a:cs typeface="+mn-ea"/>
            </a:endParaRPr>
          </a:p>
        </p:txBody>
      </p:sp>
      <p:sp>
        <p:nvSpPr>
          <p:cNvPr id="21" name="矩形 12"/>
          <p:cNvSpPr/>
          <p:nvPr>
            <p:custDataLst>
              <p:tags r:id="rId11"/>
            </p:custDataLst>
          </p:nvPr>
        </p:nvSpPr>
        <p:spPr>
          <a:xfrm>
            <a:off x="4952644" y="415676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通过职业选择，个人能够培养自立和自主的精神，增强个人对社会的适应能力和解决问题的能力。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工作工具挂在车间的墙上"/>
          <p:cNvPicPr>
            <a:picLocks noChangeAspect="1"/>
          </p:cNvPicPr>
          <p:nvPr>
            <p:custDataLst>
              <p:tags r:id="rId12"/>
            </p:custDataLst>
          </p:nvPr>
        </p:nvPicPr>
        <p:blipFill>
          <a:blip r:embed="rId13"/>
          <a:srcRect l="28517" r="28517"/>
          <a:stretch>
            <a:fillRect/>
          </a:stretch>
        </p:blipFill>
        <p:spPr>
          <a:xfrm>
            <a:off x="8160385" y="1094740"/>
            <a:ext cx="1468120" cy="22802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710" y="1793875"/>
            <a:ext cx="527050" cy="52260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29525" y="3522980"/>
            <a:ext cx="292735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个人能力与进取精神的提升</a:t>
            </a:r>
            <a:endParaRPr lang="zh-CN" altLang="en-US" b="1">
              <a:solidFill>
                <a:schemeClr val="accent3"/>
              </a:solidFill>
              <a:latin typeface="+mn-ea"/>
              <a:cs typeface="+mn-ea"/>
            </a:endParaRPr>
          </a:p>
        </p:txBody>
      </p:sp>
      <p:sp>
        <p:nvSpPr>
          <p:cNvPr id="30" name="矩形 14"/>
          <p:cNvSpPr/>
          <p:nvPr>
            <p:custDataLst>
              <p:tags r:id="rId16"/>
            </p:custDataLst>
          </p:nvPr>
        </p:nvSpPr>
        <p:spPr>
          <a:xfrm>
            <a:off x="7862762" y="415676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职业选择激励个人根据社会需求和个人条件提升文化水平和专业能力，激发进取精神，鼓励通过学习和劳动取得成就，促进全面发展。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74657" y="81661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（一）标准型选择</a:t>
            </a:r>
            <a:endParaRPr lang="zh-CN" altLang="en-US" sz="2800">
              <a:solidFill>
                <a:schemeClr val="accent1">
                  <a:lumMod val="50000"/>
                </a:schemeClr>
              </a:solidFill>
            </a:endParaRPr>
          </a:p>
        </p:txBody>
      </p:sp>
      <p:sp>
        <p:nvSpPr>
          <p:cNvPr id="2" name="矩形 5"/>
          <p:cNvSpPr/>
          <p:nvPr>
            <p:custDataLst>
              <p:tags r:id="rId2"/>
            </p:custDataLst>
          </p:nvPr>
        </p:nvSpPr>
        <p:spPr>
          <a:xfrm>
            <a:off x="844550" y="3418205"/>
            <a:ext cx="233172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职业准备的重要性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08201" y="402441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在标准型职业生涯选择中，职业准备是基础，它为个人提供了必要的技能和知识，帮助他们顺利完成职业选择，进入职业适应期，并最终达到职业稳定。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59001ba0-824d-11f0-8442-e63d82395825.jpg@base@tag=imgScale&amp;m=1&amp;w=475&amp;h=738&amp;q=9559001ba0-824d-11f0-8442-e63d82395825"/>
          <p:cNvPicPr>
            <a:picLocks noChangeAspect="1"/>
          </p:cNvPicPr>
          <p:nvPr>
            <p:custDataLst>
              <p:tags r:id="rId4"/>
            </p:custDataLst>
          </p:nvPr>
        </p:nvPicPr>
        <p:blipFill>
          <a:blip r:embed="rId5"/>
          <a:srcRect l="17816" r="17816"/>
          <a:stretch>
            <a:fillRect/>
          </a:stretch>
        </p:blipFill>
        <p:spPr>
          <a:xfrm>
            <a:off x="1407160" y="1394460"/>
            <a:ext cx="1222375" cy="189928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20775" y="2050415"/>
            <a:ext cx="417195" cy="3968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59002051-824d-11f0-8442-e63d82395825.jpg@base@tag=imgScale&amp;m=1&amp;w=475&amp;h=738&amp;q=9559002051-824d-11f0-8442-e63d82395825"/>
          <p:cNvPicPr>
            <a:picLocks noChangeAspect="1"/>
          </p:cNvPicPr>
          <p:nvPr>
            <p:custDataLst>
              <p:tags r:id="rId7"/>
            </p:custDataLst>
          </p:nvPr>
        </p:nvPicPr>
        <p:blipFill>
          <a:blip r:embed="rId8"/>
          <a:srcRect l="17816" r="17816"/>
          <a:stretch>
            <a:fillRect/>
          </a:stretch>
        </p:blipFill>
        <p:spPr>
          <a:xfrm>
            <a:off x="4039235" y="1398270"/>
            <a:ext cx="1222375" cy="189928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18560" y="2040255"/>
            <a:ext cx="417195" cy="3968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82975" y="3413760"/>
            <a:ext cx="233172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职业选择的策略</a:t>
            </a:r>
            <a:endParaRPr lang="zh-CN" altLang="en-US" b="1">
              <a:solidFill>
                <a:schemeClr val="accent2"/>
              </a:solidFill>
              <a:latin typeface="+mn-ea"/>
              <a:cs typeface="+mn-ea"/>
            </a:endParaRPr>
          </a:p>
        </p:txBody>
      </p:sp>
      <p:sp>
        <p:nvSpPr>
          <p:cNvPr id="21" name="矩形 14"/>
          <p:cNvSpPr/>
          <p:nvPr>
            <p:custDataLst>
              <p:tags r:id="rId11"/>
            </p:custDataLst>
          </p:nvPr>
        </p:nvSpPr>
        <p:spPr>
          <a:xfrm>
            <a:off x="3646924" y="403013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选择合适的职业策略对于职业成功至关重要，它涉及到个人兴趣、能力、价值观与市场需求的匹配，以及对未来职业发展趋势的预测。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9002893-824d-11f0-8442-e63d82395825.jpg@base@tag=imgScale&amp;m=1&amp;w=475&amp;h=738&amp;q=9559002893-824d-11f0-8442-e63d82395825"/>
          <p:cNvPicPr>
            <a:picLocks noChangeAspect="1"/>
          </p:cNvPicPr>
          <p:nvPr>
            <p:custDataLst>
              <p:tags r:id="rId12"/>
            </p:custDataLst>
          </p:nvPr>
        </p:nvPicPr>
        <p:blipFill>
          <a:blip r:embed="rId13"/>
          <a:srcRect l="13548" r="13548"/>
          <a:stretch>
            <a:fillRect/>
          </a:stretch>
        </p:blipFill>
        <p:spPr>
          <a:xfrm>
            <a:off x="6673215" y="1398270"/>
            <a:ext cx="1222375" cy="189928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56985" y="2040255"/>
            <a:ext cx="417195" cy="39687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00445" y="3413760"/>
            <a:ext cx="233172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职业适应期的挑战</a:t>
            </a:r>
            <a:endParaRPr lang="zh-CN" altLang="en-US" b="1">
              <a:solidFill>
                <a:schemeClr val="accent3"/>
              </a:solidFill>
              <a:latin typeface="+mn-ea"/>
              <a:cs typeface="+mn-ea"/>
            </a:endParaRPr>
          </a:p>
        </p:txBody>
      </p:sp>
      <p:sp>
        <p:nvSpPr>
          <p:cNvPr id="30" name="矩形 23"/>
          <p:cNvSpPr/>
          <p:nvPr>
            <p:custDataLst>
              <p:tags r:id="rId16"/>
            </p:custDataLst>
          </p:nvPr>
        </p:nvSpPr>
        <p:spPr>
          <a:xfrm>
            <a:off x="6257068" y="403013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职业适应期是职业生涯中的关键阶段，个人需要克服新环境带来的挑战，如工作技能的提升、人际关系的建立和工作压力的管理。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59002c7e-824d-11f0-8442-e63d82395825.jpg@base@tag=imgScale&amp;m=1&amp;w=475&amp;h=738&amp;q=9559002c7e-824d-11f0-8442-e63d82395825"/>
          <p:cNvPicPr>
            <a:picLocks noChangeAspect="1"/>
          </p:cNvPicPr>
          <p:nvPr>
            <p:custDataLst>
              <p:tags r:id="rId17"/>
            </p:custDataLst>
          </p:nvPr>
        </p:nvPicPr>
        <p:blipFill rotWithShape="1">
          <a:blip r:embed="rId18"/>
          <a:srcRect l="7111" r="7111"/>
          <a:stretch>
            <a:fillRect/>
          </a:stretch>
        </p:blipFill>
        <p:spPr>
          <a:xfrm>
            <a:off x="9233535" y="1394460"/>
            <a:ext cx="1222375" cy="189928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73820" y="2050415"/>
            <a:ext cx="417195" cy="39687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74735" y="3418205"/>
            <a:ext cx="233172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进入职业稳定期的标志</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38634" y="402568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职业稳定期的标志包括对工作内容的熟练掌握、对工作环境的适应、职业满意度的提升以及对未来职业发展的明确规划。</a:t>
            </a:r>
            <a:endParaRPr lang="zh-CN" altLang="en-US" sz="1600" dirty="0">
              <a:ln>
                <a:noFill/>
                <a:prstDash val="sysDot"/>
              </a:ln>
              <a:solidFill>
                <a:schemeClr val="tx1">
                  <a:lumMod val="85000"/>
                  <a:lumOff val="15000"/>
                </a:schemeClr>
              </a:solidFill>
              <a:latin typeface="+mn-ea"/>
              <a:cs typeface="+mn-ea"/>
              <a:sym typeface="+mn-ea"/>
            </a:endParaRPr>
          </a:p>
        </p:txBody>
      </p:sp>
      <p:sp>
        <p:nvSpPr>
          <p:cNvPr id="4" name="标题 16"/>
          <p:cNvSpPr>
            <a:spLocks noGrp="1"/>
          </p:cNvSpPr>
          <p:nvPr>
            <p:custDataLst>
              <p:tags r:id="rId22"/>
            </p:custDataLst>
          </p:nvPr>
        </p:nvSpPr>
        <p:spPr>
          <a:xfrm>
            <a:off x="879475" y="147320"/>
            <a:ext cx="10642600" cy="60896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四、职业选择的类型</a:t>
            </a:r>
            <a:endParaRPr lang="zh-CN" altLang="en-US" sz="3600">
              <a:solidFill>
                <a:schemeClr val="accent1">
                  <a:lumMod val="50000"/>
                </a:schemeClr>
              </a:solidFill>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建筑"/>
          <p:cNvPicPr>
            <a:picLocks noChangeAspect="1"/>
          </p:cNvPicPr>
          <p:nvPr>
            <p:custDataLst>
              <p:tags r:id="rId2"/>
            </p:custDataLst>
          </p:nvPr>
        </p:nvPicPr>
        <p:blipFill>
          <a:blip r:embed="rId3"/>
          <a:srcRect/>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（二）先期确定型选择</a:t>
            </a:r>
            <a:endParaRPr lang="zh-CN" altLang="en-US" sz="2800">
              <a:solidFill>
                <a:schemeClr val="accent1">
                  <a:lumMod val="50000"/>
                </a:schemeClr>
              </a:solidFill>
            </a:endParaRPr>
          </a:p>
        </p:txBody>
      </p:sp>
      <p:sp>
        <p:nvSpPr>
          <p:cNvPr id="3" name="边界"/>
          <p:cNvSpPr/>
          <p:nvPr>
            <p:custDataLst>
              <p:tags r:id="rId5"/>
            </p:custDataLst>
          </p:nvPr>
        </p:nvSpPr>
        <p:spPr>
          <a:xfrm>
            <a:off x="587375" y="1323975"/>
            <a:ext cx="584390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87375" y="1317625"/>
            <a:ext cx="46037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86155" y="1318260"/>
            <a:ext cx="53955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职业和专业教育的作用</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84885" y="1672590"/>
            <a:ext cx="53955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职业和专业教育为个人提供了明确的职业方向和必要的专业技能，帮助他们在职业准备阶段就确定自己的职业路径。</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27912" y="1732976"/>
            <a:ext cx="8890" cy="682625"/>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87375" y="2540000"/>
            <a:ext cx="46037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86155" y="2540635"/>
            <a:ext cx="53955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职业路径的早期确定</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84885" y="2895600"/>
            <a:ext cx="53955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在先期确定型选择中，个人在教育阶段就确定了未来的职业方向，这有助于他们更有针对性地进行职业准备和规划。</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27912" y="2955090"/>
            <a:ext cx="8890" cy="682625"/>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87375" y="3763010"/>
            <a:ext cx="46037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86155" y="3763645"/>
            <a:ext cx="53955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教育与职业介绍服务的匹配</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84885" y="4117975"/>
            <a:ext cx="53955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教育和培训机构提供的职业介绍服务能够与学生的职业教育相结合，为他们提供与所学专业相匹配的工作机会。</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27912" y="4178474"/>
            <a:ext cx="8890" cy="682625"/>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87375" y="4986020"/>
            <a:ext cx="46037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86155" y="4986655"/>
            <a:ext cx="53955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先期确定型选择的优势</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84885" y="5340985"/>
            <a:ext cx="53955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先期确定型选择的优势在于它能够减少职业探索的时间和成本，使个人能够更快地进入职业稳定期，并在早期就建立起专业网络。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（三）反复型选择</a:t>
            </a:r>
            <a:endParaRPr lang="zh-CN" altLang="en-US" sz="2800">
              <a:solidFill>
                <a:schemeClr val="accent1">
                  <a:lumMod val="50000"/>
                </a:schemeClr>
              </a:solidFill>
            </a:endParaRPr>
          </a:p>
        </p:txBody>
      </p:sp>
      <p:sp>
        <p:nvSpPr>
          <p:cNvPr id="72" name="圆角矩形 9"/>
          <p:cNvSpPr/>
          <p:nvPr>
            <p:custDataLst>
              <p:tags r:id="rId2"/>
            </p:custDataLst>
          </p:nvPr>
        </p:nvSpPr>
        <p:spPr>
          <a:xfrm>
            <a:off x="1453859" y="1350988"/>
            <a:ext cx="9276747" cy="865536"/>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3" name="圆角矩形 72"/>
          <p:cNvSpPr/>
          <p:nvPr>
            <p:custDataLst>
              <p:tags r:id="rId3"/>
            </p:custDataLst>
          </p:nvPr>
        </p:nvSpPr>
        <p:spPr>
          <a:xfrm flipH="1">
            <a:off x="1623933" y="1467257"/>
            <a:ext cx="1937603" cy="63296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dirty="0">
                <a:solidFill>
                  <a:schemeClr val="lt1"/>
                </a:solidFill>
                <a:latin typeface="+mn-ea"/>
                <a:cs typeface="+mn-ea"/>
                <a:sym typeface="+mn-ea"/>
              </a:rPr>
              <a:t>职业适应失败的原因</a:t>
            </a:r>
            <a:endParaRPr lang="zh-CN" altLang="en-US" b="1" dirty="0">
              <a:solidFill>
                <a:schemeClr val="lt1"/>
              </a:solidFill>
              <a:latin typeface="+mn-ea"/>
              <a:cs typeface="+mn-ea"/>
              <a:sym typeface="+mn-ea"/>
            </a:endParaRPr>
          </a:p>
        </p:txBody>
      </p:sp>
      <p:sp>
        <p:nvSpPr>
          <p:cNvPr id="74" name="矩形 73"/>
          <p:cNvSpPr/>
          <p:nvPr>
            <p:custDataLst>
              <p:tags r:id="rId4"/>
            </p:custDataLst>
          </p:nvPr>
        </p:nvSpPr>
        <p:spPr>
          <a:xfrm>
            <a:off x="3928277" y="1389951"/>
            <a:ext cx="6521681" cy="78721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职业适应失败可能源于个人技能与工作要求不匹配、期望与现实的差距、工作环境不适应或个人心理因素等。</a:t>
            </a:r>
            <a:endParaRPr lang="zh-CN" altLang="en-US" sz="1600">
              <a:solidFill>
                <a:schemeClr val="tx1">
                  <a:lumMod val="85000"/>
                  <a:lumOff val="15000"/>
                </a:schemeClr>
              </a:solidFill>
              <a:latin typeface="+mn-ea"/>
              <a:cs typeface="+mn-ea"/>
            </a:endParaRPr>
          </a:p>
        </p:txBody>
      </p:sp>
      <p:sp>
        <p:nvSpPr>
          <p:cNvPr id="76" name="圆角矩形 9"/>
          <p:cNvSpPr/>
          <p:nvPr>
            <p:custDataLst>
              <p:tags r:id="rId5"/>
            </p:custDataLst>
          </p:nvPr>
        </p:nvSpPr>
        <p:spPr>
          <a:xfrm>
            <a:off x="1453859" y="2572427"/>
            <a:ext cx="9276747" cy="865536"/>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77" name="圆角矩形 76"/>
          <p:cNvSpPr/>
          <p:nvPr>
            <p:custDataLst>
              <p:tags r:id="rId6"/>
            </p:custDataLst>
          </p:nvPr>
        </p:nvSpPr>
        <p:spPr>
          <a:xfrm flipH="1">
            <a:off x="1623933" y="2688695"/>
            <a:ext cx="1937603" cy="63296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职业期望与现实的差距</a:t>
            </a:r>
            <a:endParaRPr lang="zh-CN" altLang="en-US" b="1">
              <a:solidFill>
                <a:schemeClr val="lt1"/>
              </a:solidFill>
              <a:latin typeface="+mn-ea"/>
              <a:cs typeface="+mn-ea"/>
              <a:sym typeface="+mn-ea"/>
            </a:endParaRPr>
          </a:p>
        </p:txBody>
      </p:sp>
      <p:sp>
        <p:nvSpPr>
          <p:cNvPr id="78" name="矩形 77"/>
          <p:cNvSpPr/>
          <p:nvPr>
            <p:custDataLst>
              <p:tags r:id="rId7"/>
            </p:custDataLst>
          </p:nvPr>
        </p:nvSpPr>
        <p:spPr>
          <a:xfrm>
            <a:off x="3928277" y="2612007"/>
            <a:ext cx="6521681" cy="78721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当个人的职业期望与实际工作情况存在较大差距时，可能会导致职业适应失败，从而引发二次甚至多次职业选择。</a:t>
            </a:r>
            <a:endParaRPr lang="zh-CN" altLang="en-US" sz="1600">
              <a:solidFill>
                <a:schemeClr val="tx1">
                  <a:lumMod val="85000"/>
                  <a:lumOff val="15000"/>
                </a:schemeClr>
              </a:solidFill>
              <a:latin typeface="+mn-ea"/>
              <a:cs typeface="+mn-ea"/>
            </a:endParaRPr>
          </a:p>
        </p:txBody>
      </p:sp>
      <p:sp>
        <p:nvSpPr>
          <p:cNvPr id="80" name="圆角矩形 79"/>
          <p:cNvSpPr/>
          <p:nvPr>
            <p:custDataLst>
              <p:tags r:id="rId8"/>
            </p:custDataLst>
          </p:nvPr>
        </p:nvSpPr>
        <p:spPr>
          <a:xfrm>
            <a:off x="1453859" y="3794483"/>
            <a:ext cx="9276747" cy="865536"/>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81" name="圆角矩形 80"/>
          <p:cNvSpPr/>
          <p:nvPr>
            <p:custDataLst>
              <p:tags r:id="rId9"/>
            </p:custDataLst>
          </p:nvPr>
        </p:nvSpPr>
        <p:spPr>
          <a:xfrm flipH="1">
            <a:off x="1623933" y="3910752"/>
            <a:ext cx="1937603" cy="63296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二次选择的必要性</a:t>
            </a:r>
            <a:endParaRPr lang="zh-CN" altLang="en-US" b="1">
              <a:solidFill>
                <a:schemeClr val="lt1"/>
              </a:solidFill>
              <a:latin typeface="+mn-ea"/>
              <a:cs typeface="+mn-ea"/>
              <a:sym typeface="+mn-ea"/>
            </a:endParaRPr>
          </a:p>
        </p:txBody>
      </p:sp>
      <p:sp>
        <p:nvSpPr>
          <p:cNvPr id="82" name="矩形 81"/>
          <p:cNvSpPr/>
          <p:nvPr>
            <p:custDataLst>
              <p:tags r:id="rId10"/>
            </p:custDataLst>
          </p:nvPr>
        </p:nvSpPr>
        <p:spPr>
          <a:xfrm>
            <a:off x="3928277" y="3833446"/>
            <a:ext cx="6521681" cy="78721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在反复型选择中，二次选择是必要的，因为它可以帮助个人重新定位职业方向，找到更适合自己的工作，从而提高职业满意度。</a:t>
            </a:r>
            <a:endParaRPr lang="zh-CN" altLang="en-US" sz="1600">
              <a:solidFill>
                <a:schemeClr val="tx1">
                  <a:lumMod val="85000"/>
                  <a:lumOff val="15000"/>
                </a:schemeClr>
              </a:solidFill>
              <a:latin typeface="+mn-ea"/>
              <a:cs typeface="+mn-ea"/>
            </a:endParaRPr>
          </a:p>
        </p:txBody>
      </p:sp>
      <p:sp>
        <p:nvSpPr>
          <p:cNvPr id="84" name="圆角矩形 83"/>
          <p:cNvSpPr/>
          <p:nvPr>
            <p:custDataLst>
              <p:tags r:id="rId11"/>
            </p:custDataLst>
          </p:nvPr>
        </p:nvSpPr>
        <p:spPr>
          <a:xfrm>
            <a:off x="1453859" y="5016540"/>
            <a:ext cx="9276747" cy="865536"/>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85" name="圆角矩形 84"/>
          <p:cNvSpPr/>
          <p:nvPr>
            <p:custDataLst>
              <p:tags r:id="rId12"/>
            </p:custDataLst>
          </p:nvPr>
        </p:nvSpPr>
        <p:spPr>
          <a:xfrm flipH="1">
            <a:off x="1623933" y="5132809"/>
            <a:ext cx="1937603" cy="63296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b="1">
                <a:solidFill>
                  <a:schemeClr val="lt1"/>
                </a:solidFill>
                <a:latin typeface="+mn-ea"/>
                <a:cs typeface="+mn-ea"/>
                <a:sym typeface="+mn-ea"/>
              </a:rPr>
              <a:t>多次选择对职业发展的影响</a:t>
            </a:r>
            <a:endParaRPr lang="zh-CN" altLang="en-US" b="1">
              <a:solidFill>
                <a:schemeClr val="lt1"/>
              </a:solidFill>
              <a:latin typeface="+mn-ea"/>
              <a:cs typeface="+mn-ea"/>
              <a:sym typeface="+mn-ea"/>
            </a:endParaRPr>
          </a:p>
        </p:txBody>
      </p:sp>
      <p:sp>
        <p:nvSpPr>
          <p:cNvPr id="86" name="矩形 85"/>
          <p:cNvSpPr/>
          <p:nvPr>
            <p:custDataLst>
              <p:tags r:id="rId13"/>
            </p:custDataLst>
          </p:nvPr>
        </p:nvSpPr>
        <p:spPr>
          <a:xfrm>
            <a:off x="3928277" y="5055503"/>
            <a:ext cx="6521681" cy="787218"/>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多次职业选择虽然可能带来不稳定感，但也为个人提供了重新评估和调整职业目标的机会，有助于他们最终找到满意的职业路径。</a:t>
            </a:r>
            <a:endParaRPr lang="zh-CN" altLang="en-US" sz="1600">
              <a:solidFill>
                <a:schemeClr val="tx1">
                  <a:lumMod val="85000"/>
                  <a:lumOff val="15000"/>
                </a:schemeClr>
              </a:solidFill>
              <a:latin typeface="+mn-ea"/>
              <a:cs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职业与行业</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56615" y="30289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一、行业的划分</a:t>
            </a:r>
            <a:endParaRPr lang="zh-CN" altLang="en-US" sz="3600" spc="0" dirty="0">
              <a:solidFill>
                <a:schemeClr val="accent1">
                  <a:lumMod val="50000"/>
                </a:schemeClr>
              </a:solidFill>
              <a:uFillTx/>
            </a:endParaRPr>
          </a:p>
        </p:txBody>
      </p:sp>
      <p:sp>
        <p:nvSpPr>
          <p:cNvPr id="12" name="矩形 11"/>
          <p:cNvSpPr/>
          <p:nvPr>
            <p:custDataLst>
              <p:tags r:id="rId2"/>
            </p:custDataLst>
          </p:nvPr>
        </p:nvSpPr>
        <p:spPr>
          <a:xfrm>
            <a:off x="8236726" y="3925933"/>
            <a:ext cx="2652931" cy="1155827"/>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GB/T 4754—2017</a:t>
            </a:r>
            <a:r>
              <a:rPr lang="zh-CN" altLang="en-US" sz="1600" dirty="0">
                <a:ln>
                  <a:noFill/>
                  <a:prstDash val="sysDot"/>
                </a:ln>
                <a:solidFill>
                  <a:schemeClr val="tx1">
                    <a:lumMod val="85000"/>
                    <a:lumOff val="15000"/>
                  </a:schemeClr>
                </a:solidFill>
                <a:latin typeface="+mn-ea"/>
                <a:cs typeface="+mn-ea"/>
              </a:rPr>
              <a:t>《国民经济行业分类》国家标准由国家统计局起草，</a:t>
            </a:r>
            <a:r>
              <a:rPr lang="en-US" altLang="zh-CN" sz="1600" dirty="0">
                <a:ln>
                  <a:noFill/>
                  <a:prstDash val="sysDot"/>
                </a:ln>
                <a:solidFill>
                  <a:schemeClr val="tx1">
                    <a:lumMod val="85000"/>
                    <a:lumOff val="15000"/>
                  </a:schemeClr>
                </a:solidFill>
                <a:latin typeface="+mn-ea"/>
                <a:cs typeface="+mn-ea"/>
              </a:rPr>
              <a:t>2017</a:t>
            </a:r>
            <a:r>
              <a:rPr lang="zh-CN" altLang="en-US" sz="1600" dirty="0">
                <a:ln>
                  <a:noFill/>
                  <a:prstDash val="sysDot"/>
                </a:ln>
                <a:solidFill>
                  <a:schemeClr val="tx1">
                    <a:lumMod val="85000"/>
                    <a:lumOff val="15000"/>
                  </a:schemeClr>
                </a:solidFill>
                <a:latin typeface="+mn-ea"/>
                <a:cs typeface="+mn-ea"/>
              </a:rPr>
              <a:t>年</a:t>
            </a:r>
            <a:r>
              <a:rPr lang="en-US" altLang="zh-CN" sz="1600" dirty="0">
                <a:ln>
                  <a:noFill/>
                  <a:prstDash val="sysDot"/>
                </a:ln>
                <a:solidFill>
                  <a:schemeClr val="tx1">
                    <a:lumMod val="85000"/>
                    <a:lumOff val="15000"/>
                  </a:schemeClr>
                </a:solidFill>
                <a:latin typeface="+mn-ea"/>
                <a:cs typeface="+mn-ea"/>
              </a:rPr>
              <a:t>10</a:t>
            </a:r>
            <a:r>
              <a:rPr lang="zh-CN" altLang="en-US" sz="1600" dirty="0">
                <a:ln>
                  <a:noFill/>
                  <a:prstDash val="sysDot"/>
                </a:ln>
                <a:solidFill>
                  <a:schemeClr val="tx1">
                    <a:lumMod val="85000"/>
                    <a:lumOff val="15000"/>
                  </a:schemeClr>
                </a:solidFill>
                <a:latin typeface="+mn-ea"/>
                <a:cs typeface="+mn-ea"/>
              </a:rPr>
              <a:t>月</a:t>
            </a:r>
            <a:r>
              <a:rPr lang="en-US" altLang="zh-CN" sz="1600" dirty="0">
                <a:ln>
                  <a:noFill/>
                  <a:prstDash val="sysDot"/>
                </a:ln>
                <a:solidFill>
                  <a:schemeClr val="tx1">
                    <a:lumMod val="85000"/>
                    <a:lumOff val="15000"/>
                  </a:schemeClr>
                </a:solidFill>
                <a:latin typeface="+mn-ea"/>
                <a:cs typeface="+mn-ea"/>
              </a:rPr>
              <a:t>1</a:t>
            </a:r>
            <a:r>
              <a:rPr lang="zh-CN" altLang="en-US" sz="1600" dirty="0">
                <a:ln>
                  <a:noFill/>
                  <a:prstDash val="sysDot"/>
                </a:ln>
                <a:solidFill>
                  <a:schemeClr val="tx1">
                    <a:lumMod val="85000"/>
                    <a:lumOff val="15000"/>
                  </a:schemeClr>
                </a:solidFill>
                <a:latin typeface="+mn-ea"/>
                <a:cs typeface="+mn-ea"/>
              </a:rPr>
              <a:t>日正式实施，体现了行业分类标准的持续更新。</a:t>
            </a:r>
            <a:endParaRPr lang="zh-CN" altLang="en-US" sz="1600" dirty="0">
              <a:ln>
                <a:noFill/>
                <a:prstDash val="sysDot"/>
              </a:ln>
              <a:solidFill>
                <a:schemeClr val="tx1">
                  <a:lumMod val="85000"/>
                  <a:lumOff val="15000"/>
                </a:schemeClr>
              </a:solidFill>
              <a:latin typeface="+mn-ea"/>
              <a:cs typeface="+mn-ea"/>
            </a:endParaRPr>
          </a:p>
        </p:txBody>
      </p:sp>
      <p:sp>
        <p:nvSpPr>
          <p:cNvPr id="20" name="矩形 19"/>
          <p:cNvSpPr/>
          <p:nvPr>
            <p:custDataLst>
              <p:tags r:id="rId3"/>
            </p:custDataLst>
          </p:nvPr>
        </p:nvSpPr>
        <p:spPr>
          <a:xfrm>
            <a:off x="8728075" y="3195320"/>
            <a:ext cx="2161540" cy="60706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en-US" altLang="en-US" b="1" dirty="0">
                <a:solidFill>
                  <a:schemeClr val="accent2"/>
                </a:solidFill>
                <a:latin typeface="+mn-ea"/>
                <a:cs typeface="+mn-ea"/>
                <a:sym typeface="+mn-ea"/>
              </a:rPr>
              <a:t>GB/T 4754—2017</a:t>
            </a:r>
            <a:r>
              <a:rPr lang="zh-CN" altLang="en-US" b="1" dirty="0">
                <a:solidFill>
                  <a:schemeClr val="accent2"/>
                </a:solidFill>
                <a:latin typeface="+mn-ea"/>
                <a:cs typeface="+mn-ea"/>
                <a:sym typeface="+mn-ea"/>
              </a:rPr>
              <a:t>标准概述</a:t>
            </a:r>
            <a:endParaRPr lang="zh-CN" altLang="en-US" b="1" dirty="0">
              <a:solidFill>
                <a:schemeClr val="accent2"/>
              </a:solidFill>
              <a:latin typeface="+mn-ea"/>
              <a:cs typeface="+mn-ea"/>
              <a:sym typeface="+mn-ea"/>
            </a:endParaRPr>
          </a:p>
        </p:txBody>
      </p:sp>
      <p:pic>
        <p:nvPicPr>
          <p:cNvPr id="21" name="图片 20" descr="/data/temp/1f0b00ea-8249-11f0-b772-3a0f57a80b30.jpeg1f0b00ea-8249-11f0-b772-3a0f57a80b30"/>
          <p:cNvPicPr>
            <a:picLocks noChangeAspect="1"/>
          </p:cNvPicPr>
          <p:nvPr>
            <p:custDataLst>
              <p:tags r:id="rId4"/>
            </p:custDataLst>
          </p:nvPr>
        </p:nvPicPr>
        <p:blipFill>
          <a:blip r:embed="rId5"/>
          <a:srcRect l="11575" r="11575"/>
          <a:stretch>
            <a:fillRect/>
          </a:stretch>
        </p:blipFill>
        <p:spPr>
          <a:xfrm>
            <a:off x="6390615" y="3069170"/>
            <a:ext cx="1562506" cy="1353815"/>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22" name="任意多边形: 形状 68"/>
          <p:cNvSpPr/>
          <p:nvPr>
            <p:custDataLst>
              <p:tags r:id="rId6"/>
            </p:custDataLst>
          </p:nvPr>
        </p:nvSpPr>
        <p:spPr>
          <a:xfrm>
            <a:off x="6237218" y="2922314"/>
            <a:ext cx="1869300" cy="1648123"/>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23" name="任意多边形: 形状 254"/>
          <p:cNvSpPr/>
          <p:nvPr>
            <p:custDataLst>
              <p:tags r:id="rId7"/>
            </p:custDataLst>
          </p:nvPr>
        </p:nvSpPr>
        <p:spPr>
          <a:xfrm flipV="1">
            <a:off x="8094626" y="3745781"/>
            <a:ext cx="2790275" cy="139722"/>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等腰三角形 23"/>
          <p:cNvSpPr/>
          <p:nvPr>
            <p:custDataLst>
              <p:tags r:id="rId8"/>
            </p:custDataLst>
          </p:nvPr>
        </p:nvSpPr>
        <p:spPr>
          <a:xfrm rot="16200000" flipV="1">
            <a:off x="8161217" y="3798102"/>
            <a:ext cx="101075" cy="101075"/>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等腰三角形 28"/>
          <p:cNvSpPr/>
          <p:nvPr>
            <p:custDataLst>
              <p:tags r:id="rId9"/>
            </p:custDataLst>
          </p:nvPr>
        </p:nvSpPr>
        <p:spPr>
          <a:xfrm rot="16200000" flipV="1">
            <a:off x="8337802" y="3798102"/>
            <a:ext cx="101075" cy="101075"/>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矩形 49"/>
          <p:cNvSpPr/>
          <p:nvPr>
            <p:custDataLst>
              <p:tags r:id="rId10"/>
            </p:custDataLst>
          </p:nvPr>
        </p:nvSpPr>
        <p:spPr>
          <a:xfrm>
            <a:off x="8233159" y="1252787"/>
            <a:ext cx="2648175" cy="404301"/>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b="1">
                <a:solidFill>
                  <a:schemeClr val="accent2"/>
                </a:solidFill>
                <a:latin typeface="+mn-ea"/>
                <a:cs typeface="+mn-ea"/>
                <a:sym typeface="+mn-ea"/>
              </a:rPr>
              <a:t>行业分类的重要性</a:t>
            </a:r>
            <a:endParaRPr lang="zh-CN" altLang="en-US" b="1">
              <a:solidFill>
                <a:schemeClr val="accent2"/>
              </a:solidFill>
              <a:latin typeface="+mn-ea"/>
              <a:cs typeface="+mn-ea"/>
              <a:sym typeface="+mn-ea"/>
            </a:endParaRPr>
          </a:p>
        </p:txBody>
      </p:sp>
      <p:sp>
        <p:nvSpPr>
          <p:cNvPr id="51" name="矩形 50"/>
          <p:cNvSpPr/>
          <p:nvPr>
            <p:custDataLst>
              <p:tags r:id="rId11"/>
            </p:custDataLst>
          </p:nvPr>
        </p:nvSpPr>
        <p:spPr>
          <a:xfrm>
            <a:off x="8233410" y="1747520"/>
            <a:ext cx="2970530" cy="1155700"/>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行业分类对于国民经济的管理和统计至关重要，有助于明确产业界限，为政策制定、资源配置、市场分析提供基础数据。</a:t>
            </a:r>
            <a:endParaRPr lang="zh-CN" altLang="en-US" sz="1600" dirty="0">
              <a:ln>
                <a:noFill/>
                <a:prstDash val="sysDot"/>
              </a:ln>
              <a:solidFill>
                <a:schemeClr val="tx1">
                  <a:lumMod val="85000"/>
                  <a:lumOff val="15000"/>
                </a:schemeClr>
              </a:solidFill>
              <a:latin typeface="+mn-ea"/>
              <a:cs typeface="+mn-ea"/>
            </a:endParaRPr>
          </a:p>
        </p:txBody>
      </p:sp>
      <p:pic>
        <p:nvPicPr>
          <p:cNvPr id="52" name="图片 51" descr="/data/temp/1f0afd25-8249-11f0-b772-3a0f57a80b30.jpeg1f0afd25-8249-11f0-b772-3a0f57a80b30"/>
          <p:cNvPicPr>
            <a:picLocks noChangeAspect="1"/>
          </p:cNvPicPr>
          <p:nvPr>
            <p:custDataLst>
              <p:tags r:id="rId12"/>
            </p:custDataLst>
          </p:nvPr>
        </p:nvPicPr>
        <p:blipFill>
          <a:blip r:embed="rId13"/>
          <a:srcRect l="11575" r="11575"/>
          <a:stretch>
            <a:fillRect/>
          </a:stretch>
        </p:blipFill>
        <p:spPr>
          <a:xfrm>
            <a:off x="6262189" y="1234950"/>
            <a:ext cx="1562506" cy="1353815"/>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53" name="任意多边形: 形状 68"/>
          <p:cNvSpPr/>
          <p:nvPr>
            <p:custDataLst>
              <p:tags r:id="rId14"/>
            </p:custDataLst>
          </p:nvPr>
        </p:nvSpPr>
        <p:spPr>
          <a:xfrm>
            <a:off x="6108793" y="1088093"/>
            <a:ext cx="1869300" cy="1648123"/>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任意多边形: 形状 254"/>
          <p:cNvSpPr/>
          <p:nvPr>
            <p:custDataLst>
              <p:tags r:id="rId15"/>
            </p:custDataLst>
          </p:nvPr>
        </p:nvSpPr>
        <p:spPr>
          <a:xfrm flipV="1">
            <a:off x="7797346" y="1607739"/>
            <a:ext cx="3083988" cy="139722"/>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5" name="等腰三角形 54"/>
          <p:cNvSpPr/>
          <p:nvPr>
            <p:custDataLst>
              <p:tags r:id="rId16"/>
            </p:custDataLst>
          </p:nvPr>
        </p:nvSpPr>
        <p:spPr>
          <a:xfrm rot="16200000" flipV="1">
            <a:off x="7950743" y="1657088"/>
            <a:ext cx="101075" cy="101075"/>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等腰三角形 55"/>
          <p:cNvSpPr/>
          <p:nvPr>
            <p:custDataLst>
              <p:tags r:id="rId17"/>
            </p:custDataLst>
          </p:nvPr>
        </p:nvSpPr>
        <p:spPr>
          <a:xfrm rot="16200000" flipV="1">
            <a:off x="8127327" y="1657088"/>
            <a:ext cx="101075" cy="101075"/>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7" name="任意多边形: 形状 254"/>
          <p:cNvSpPr/>
          <p:nvPr>
            <p:custDataLst>
              <p:tags r:id="rId18"/>
            </p:custDataLst>
          </p:nvPr>
        </p:nvSpPr>
        <p:spPr>
          <a:xfrm flipH="1" flipV="1">
            <a:off x="1549699" y="4337369"/>
            <a:ext cx="2949617" cy="139722"/>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8" name="矩形 57"/>
          <p:cNvSpPr/>
          <p:nvPr>
            <p:custDataLst>
              <p:tags r:id="rId19"/>
            </p:custDataLst>
          </p:nvPr>
        </p:nvSpPr>
        <p:spPr>
          <a:xfrm>
            <a:off x="1549699" y="3988362"/>
            <a:ext cx="2652931" cy="404301"/>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1"/>
                </a:solidFill>
                <a:latin typeface="+mn-ea"/>
                <a:cs typeface="+mn-ea"/>
                <a:sym typeface="+mn-ea"/>
              </a:rPr>
              <a:t>国家标准的演变历程</a:t>
            </a:r>
            <a:endParaRPr lang="zh-CN" altLang="en-US" b="1">
              <a:solidFill>
                <a:schemeClr val="accent1"/>
              </a:solidFill>
              <a:latin typeface="+mn-ea"/>
              <a:cs typeface="+mn-ea"/>
              <a:sym typeface="+mn-ea"/>
            </a:endParaRPr>
          </a:p>
        </p:txBody>
      </p:sp>
      <p:sp>
        <p:nvSpPr>
          <p:cNvPr id="59" name="矩形 58"/>
          <p:cNvSpPr/>
          <p:nvPr>
            <p:custDataLst>
              <p:tags r:id="rId20"/>
            </p:custDataLst>
          </p:nvPr>
        </p:nvSpPr>
        <p:spPr>
          <a:xfrm>
            <a:off x="1549105" y="4516332"/>
            <a:ext cx="2652931" cy="11558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300" dirty="0">
                <a:ln>
                  <a:noFill/>
                  <a:prstDash val="sysDot"/>
                </a:ln>
                <a:solidFill>
                  <a:schemeClr val="tx1">
                    <a:lumMod val="85000"/>
                    <a:lumOff val="15000"/>
                  </a:schemeClr>
                </a:solidFill>
                <a:latin typeface="+mn-ea"/>
                <a:cs typeface="+mn-ea"/>
              </a:rPr>
              <a:t>《国民经济行业分类》国家标准自</a:t>
            </a:r>
            <a:r>
              <a:rPr lang="en-US" altLang="zh-CN" sz="1300" dirty="0">
                <a:ln>
                  <a:noFill/>
                  <a:prstDash val="sysDot"/>
                </a:ln>
                <a:solidFill>
                  <a:schemeClr val="tx1">
                    <a:lumMod val="85000"/>
                    <a:lumOff val="15000"/>
                  </a:schemeClr>
                </a:solidFill>
                <a:latin typeface="+mn-ea"/>
                <a:cs typeface="+mn-ea"/>
              </a:rPr>
              <a:t>1984</a:t>
            </a:r>
            <a:r>
              <a:rPr lang="zh-CN" altLang="en-US" sz="1300" dirty="0">
                <a:ln>
                  <a:noFill/>
                  <a:prstDash val="sysDot"/>
                </a:ln>
                <a:solidFill>
                  <a:schemeClr val="tx1">
                    <a:lumMod val="85000"/>
                    <a:lumOff val="15000"/>
                  </a:schemeClr>
                </a:solidFill>
                <a:latin typeface="+mn-ea"/>
                <a:cs typeface="+mn-ea"/>
              </a:rPr>
              <a:t>年首次发布以来，经历了多次修订，以适应经济社会的发展和变化。</a:t>
            </a:r>
            <a:endParaRPr lang="zh-CN" altLang="en-US" sz="1300" dirty="0">
              <a:ln>
                <a:noFill/>
                <a:prstDash val="sysDot"/>
              </a:ln>
              <a:solidFill>
                <a:schemeClr val="tx1">
                  <a:lumMod val="85000"/>
                  <a:lumOff val="15000"/>
                </a:schemeClr>
              </a:solidFill>
              <a:latin typeface="+mn-ea"/>
              <a:cs typeface="+mn-ea"/>
            </a:endParaRPr>
          </a:p>
        </p:txBody>
      </p:sp>
      <p:pic>
        <p:nvPicPr>
          <p:cNvPr id="60" name="图片 59" descr="/data/temp/1f0affc9-8249-11f0-b772-3a0f57a80b30.jpeg1f0affc9-8249-11f0-b772-3a0f57a80b30"/>
          <p:cNvPicPr>
            <a:picLocks noChangeAspect="1"/>
          </p:cNvPicPr>
          <p:nvPr>
            <p:custDataLst>
              <p:tags r:id="rId21"/>
            </p:custDataLst>
          </p:nvPr>
        </p:nvPicPr>
        <p:blipFill>
          <a:blip r:embed="rId22"/>
          <a:srcRect l="11481" r="11481"/>
          <a:stretch>
            <a:fillRect/>
          </a:stretch>
        </p:blipFill>
        <p:spPr>
          <a:xfrm>
            <a:off x="4602770" y="3745781"/>
            <a:ext cx="1562506" cy="1353815"/>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61" name="任意多边形: 形状 68"/>
          <p:cNvSpPr/>
          <p:nvPr>
            <p:custDataLst>
              <p:tags r:id="rId23"/>
            </p:custDataLst>
          </p:nvPr>
        </p:nvSpPr>
        <p:spPr>
          <a:xfrm>
            <a:off x="4449373" y="3598924"/>
            <a:ext cx="1869300" cy="1648123"/>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等腰三角形 61"/>
          <p:cNvSpPr/>
          <p:nvPr>
            <p:custDataLst>
              <p:tags r:id="rId24"/>
            </p:custDataLst>
          </p:nvPr>
        </p:nvSpPr>
        <p:spPr>
          <a:xfrm rot="5400000" flipV="1">
            <a:off x="4312624" y="4375421"/>
            <a:ext cx="101075" cy="101075"/>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3" name="等腰三角形 62"/>
          <p:cNvSpPr/>
          <p:nvPr>
            <p:custDataLst>
              <p:tags r:id="rId25"/>
            </p:custDataLst>
          </p:nvPr>
        </p:nvSpPr>
        <p:spPr>
          <a:xfrm rot="5400000" flipV="1">
            <a:off x="4136039" y="4375421"/>
            <a:ext cx="101075" cy="101075"/>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4" name="矩形 63"/>
          <p:cNvSpPr/>
          <p:nvPr>
            <p:custDataLst>
              <p:tags r:id="rId26"/>
            </p:custDataLst>
          </p:nvPr>
        </p:nvSpPr>
        <p:spPr>
          <a:xfrm>
            <a:off x="1549699" y="1580984"/>
            <a:ext cx="2652931" cy="404301"/>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1"/>
                </a:solidFill>
                <a:latin typeface="+mn-ea"/>
                <a:cs typeface="+mn-ea"/>
                <a:sym typeface="+mn-ea"/>
              </a:rPr>
              <a:t>行业与产业的定义</a:t>
            </a:r>
            <a:endParaRPr lang="zh-CN" altLang="en-US" b="1">
              <a:solidFill>
                <a:schemeClr val="accent1"/>
              </a:solidFill>
              <a:latin typeface="+mn-ea"/>
              <a:cs typeface="+mn-ea"/>
              <a:sym typeface="+mn-ea"/>
            </a:endParaRPr>
          </a:p>
        </p:txBody>
      </p:sp>
      <p:sp>
        <p:nvSpPr>
          <p:cNvPr id="65" name="矩形 64"/>
          <p:cNvSpPr/>
          <p:nvPr>
            <p:custDataLst>
              <p:tags r:id="rId27"/>
            </p:custDataLst>
          </p:nvPr>
        </p:nvSpPr>
        <p:spPr>
          <a:xfrm>
            <a:off x="1549105" y="2115495"/>
            <a:ext cx="2652336" cy="1155827"/>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行业是国民经济中各个具体产业部门的统称，如工业、农业、服务业等，而“产业”在泛指时与“行业”通用。</a:t>
            </a:r>
            <a:endParaRPr lang="zh-CN" altLang="en-US" sz="1600" dirty="0">
              <a:ln>
                <a:noFill/>
                <a:prstDash val="sysDot"/>
              </a:ln>
              <a:solidFill>
                <a:schemeClr val="tx1">
                  <a:lumMod val="85000"/>
                  <a:lumOff val="15000"/>
                </a:schemeClr>
              </a:solidFill>
              <a:latin typeface="+mn-ea"/>
              <a:cs typeface="+mn-ea"/>
            </a:endParaRPr>
          </a:p>
        </p:txBody>
      </p:sp>
      <p:pic>
        <p:nvPicPr>
          <p:cNvPr id="66" name="图片 65" descr="/data/temp/1f0afbee-8249-11f0-b772-3a0f57a80b30.jpeg1f0afbee-8249-11f0-b772-3a0f57a80b30"/>
          <p:cNvPicPr>
            <a:picLocks noChangeAspect="1"/>
          </p:cNvPicPr>
          <p:nvPr>
            <p:custDataLst>
              <p:tags r:id="rId28"/>
            </p:custDataLst>
          </p:nvPr>
        </p:nvPicPr>
        <p:blipFill>
          <a:blip r:embed="rId29"/>
          <a:srcRect l="20933" r="20933"/>
          <a:stretch>
            <a:fillRect/>
          </a:stretch>
        </p:blipFill>
        <p:spPr>
          <a:xfrm>
            <a:off x="4477912" y="1902642"/>
            <a:ext cx="1562506" cy="1353815"/>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1">
                <a:alpha val="70000"/>
              </a:schemeClr>
            </a:solidFill>
          </a:ln>
        </p:spPr>
      </p:pic>
      <p:sp>
        <p:nvSpPr>
          <p:cNvPr id="67" name="任意多边形: 形状 68"/>
          <p:cNvSpPr/>
          <p:nvPr>
            <p:custDataLst>
              <p:tags r:id="rId30"/>
            </p:custDataLst>
          </p:nvPr>
        </p:nvSpPr>
        <p:spPr>
          <a:xfrm>
            <a:off x="4324515" y="1755785"/>
            <a:ext cx="1869300" cy="1648123"/>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1">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任意多边形: 形状 254"/>
          <p:cNvSpPr/>
          <p:nvPr>
            <p:custDataLst>
              <p:tags r:id="rId31"/>
            </p:custDataLst>
          </p:nvPr>
        </p:nvSpPr>
        <p:spPr>
          <a:xfrm flipH="1" flipV="1">
            <a:off x="1549699" y="1921668"/>
            <a:ext cx="3163064" cy="145073"/>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1">
                    <a:alpha val="36000"/>
                  </a:schemeClr>
                </a:gs>
                <a:gs pos="100000">
                  <a:schemeClr val="accent1">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9" name="等腰三角形 68"/>
          <p:cNvSpPr/>
          <p:nvPr>
            <p:custDataLst>
              <p:tags r:id="rId32"/>
            </p:custDataLst>
          </p:nvPr>
        </p:nvSpPr>
        <p:spPr>
          <a:xfrm rot="5400000" flipV="1">
            <a:off x="4477912" y="1968043"/>
            <a:ext cx="101075" cy="101075"/>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0" name="等腰三角形 69"/>
          <p:cNvSpPr/>
          <p:nvPr>
            <p:custDataLst>
              <p:tags r:id="rId33"/>
            </p:custDataLst>
          </p:nvPr>
        </p:nvSpPr>
        <p:spPr>
          <a:xfrm rot="5400000" flipV="1">
            <a:off x="4301327" y="1968043"/>
            <a:ext cx="101075" cy="101075"/>
          </a:xfrm>
          <a:prstGeom prst="triangl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3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868680" y="222250"/>
            <a:ext cx="5761355" cy="663575"/>
          </a:xfrm>
        </p:spPr>
        <p:txBody>
          <a:bodyPr>
            <a:noAutofit/>
          </a:bodyPr>
          <a:p>
            <a:r>
              <a:rPr lang="zh-CN" altLang="en-US" sz="3600">
                <a:solidFill>
                  <a:schemeClr val="accent1">
                    <a:lumMod val="50000"/>
                  </a:schemeClr>
                </a:solidFill>
              </a:rPr>
              <a:t>二、如何确定行业</a:t>
            </a:r>
            <a:endParaRPr lang="zh-CN" altLang="en-US" sz="3600">
              <a:solidFill>
                <a:schemeClr val="accent1">
                  <a:lumMod val="50000"/>
                </a:schemeClr>
              </a:solidFill>
            </a:endParaRPr>
          </a:p>
        </p:txBody>
      </p:sp>
      <p:sp>
        <p:nvSpPr>
          <p:cNvPr id="10" name="标题 5"/>
          <p:cNvSpPr>
            <a:spLocks noGrp="1"/>
          </p:cNvSpPr>
          <p:nvPr>
            <p:custDataLst>
              <p:tags r:id="rId2"/>
            </p:custDataLst>
          </p:nvPr>
        </p:nvSpPr>
        <p:spPr>
          <a:xfrm>
            <a:off x="868680" y="871220"/>
            <a:ext cx="3378835" cy="57531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（一）自我特征</a:t>
            </a:r>
            <a:endParaRPr lang="zh-CN" altLang="en-US" sz="2800" spc="0" dirty="0">
              <a:solidFill>
                <a:schemeClr val="accent1">
                  <a:lumMod val="50000"/>
                </a:schemeClr>
              </a:solidFill>
              <a:uFillTx/>
            </a:endParaRPr>
          </a:p>
        </p:txBody>
      </p:sp>
      <p:pic>
        <p:nvPicPr>
          <p:cNvPr id="2" name="图片 35" descr="/data/temp/e87f3214-81cd-11f0-92ca-aa2ce86bff85.jpg@base@tag=imgScale&amp;m=1&amp;w=390&amp;h=209&amp;q=95e87f3214-81cd-11f0-92ca-aa2ce86bff85"/>
          <p:cNvPicPr>
            <a:picLocks noChangeAspect="1"/>
          </p:cNvPicPr>
          <p:nvPr>
            <p:custDataLst>
              <p:tags r:id="rId3"/>
            </p:custDataLst>
          </p:nvPr>
        </p:nvPicPr>
        <p:blipFill>
          <a:blip r:embed="rId4"/>
          <a:srcRect t="2974" b="2974"/>
          <a:stretch>
            <a:fillRect/>
          </a:stretch>
        </p:blipFill>
        <p:spPr>
          <a:xfrm>
            <a:off x="1057623" y="1543050"/>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5"/>
            </p:custDataLst>
          </p:nvPr>
        </p:nvSpPr>
        <p:spPr>
          <a:xfrm>
            <a:off x="2644775" y="1814195"/>
            <a:ext cx="8876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根据个人兴趣选择行业，如喜欢帮助他人的可考虑咨询或服务行业，而对新鲜事物感兴趣的人适合广告行业。</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6"/>
            </p:custDataLst>
          </p:nvPr>
        </p:nvSpPr>
        <p:spPr>
          <a:xfrm>
            <a:off x="2644775" y="1574800"/>
            <a:ext cx="8876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兴趣与职业匹配</a:t>
            </a:r>
            <a:endParaRPr lang="zh-CN" altLang="en-US" sz="1600" b="1">
              <a:solidFill>
                <a:schemeClr val="accent1"/>
              </a:solidFill>
              <a:latin typeface="+mn-ea"/>
              <a:cs typeface="+mn-ea"/>
            </a:endParaRPr>
          </a:p>
        </p:txBody>
      </p:sp>
      <p:pic>
        <p:nvPicPr>
          <p:cNvPr id="7" name="图片 4" descr="/data/temp/e87f3238-81cd-11f0-92ca-aa2ce86bff85.jpg@base@tag=imgScale&amp;m=1&amp;w=390&amp;h=209&amp;q=95e87f3238-81cd-11f0-92ca-aa2ce86bff85"/>
          <p:cNvPicPr>
            <a:picLocks noChangeAspect="1"/>
          </p:cNvPicPr>
          <p:nvPr>
            <p:custDataLst>
              <p:tags r:id="rId7"/>
            </p:custDataLst>
          </p:nvPr>
        </p:nvPicPr>
        <p:blipFill>
          <a:blip r:embed="rId8"/>
          <a:srcRect t="9595" b="9595"/>
          <a:stretch>
            <a:fillRect/>
          </a:stretch>
        </p:blipFill>
        <p:spPr>
          <a:xfrm>
            <a:off x="1057623" y="250155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9"/>
            </p:custDataLst>
          </p:nvPr>
        </p:nvSpPr>
        <p:spPr>
          <a:xfrm>
            <a:off x="2644775" y="2771775"/>
            <a:ext cx="8876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性格特质决定职业适应性，例如全心全意为客户提供解决方案的人适合服务行业，而富有创新精神的人适合创意要求高的广告行业。</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10"/>
            </p:custDataLst>
          </p:nvPr>
        </p:nvSpPr>
        <p:spPr>
          <a:xfrm>
            <a:off x="2644775" y="2533650"/>
            <a:ext cx="8876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2"/>
                </a:solidFill>
                <a:latin typeface="+mn-ea"/>
                <a:cs typeface="+mn-ea"/>
              </a:rPr>
              <a:t>性格对职业的影响</a:t>
            </a:r>
            <a:endParaRPr lang="zh-CN" altLang="en-US" sz="1600" b="1">
              <a:solidFill>
                <a:schemeClr val="accent2"/>
              </a:solidFill>
              <a:latin typeface="+mn-ea"/>
              <a:cs typeface="+mn-ea"/>
            </a:endParaRPr>
          </a:p>
        </p:txBody>
      </p:sp>
      <p:pic>
        <p:nvPicPr>
          <p:cNvPr id="11" name="图片 11" descr="/data/temp/e87f3366-81cd-11f0-92ca-aa2ce86bff85.jpg@base@tag=imgScale&amp;m=1&amp;w=390&amp;h=209&amp;q=95e87f3366-81cd-11f0-92ca-aa2ce86bff85"/>
          <p:cNvPicPr>
            <a:picLocks noChangeAspect="1"/>
          </p:cNvPicPr>
          <p:nvPr>
            <p:custDataLst>
              <p:tags r:id="rId11"/>
            </p:custDataLst>
          </p:nvPr>
        </p:nvPicPr>
        <p:blipFill>
          <a:blip r:embed="rId12"/>
          <a:srcRect t="9006" b="10441"/>
          <a:stretch>
            <a:fillRect/>
          </a:stretch>
        </p:blipFill>
        <p:spPr>
          <a:xfrm>
            <a:off x="1057623" y="3458798"/>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3"/>
            </p:custDataLst>
          </p:nvPr>
        </p:nvSpPr>
        <p:spPr>
          <a:xfrm>
            <a:off x="2644775" y="3728720"/>
            <a:ext cx="8876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不同工作环境对气质有不同要求，例如广告行业需要能适应高效和跳跃的工作氛围。</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4"/>
            </p:custDataLst>
          </p:nvPr>
        </p:nvSpPr>
        <p:spPr>
          <a:xfrm>
            <a:off x="2644775" y="3489960"/>
            <a:ext cx="8876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3"/>
                </a:solidFill>
                <a:latin typeface="+mn-ea"/>
                <a:cs typeface="+mn-ea"/>
              </a:rPr>
              <a:t>气质与工作环境适应</a:t>
            </a:r>
            <a:endParaRPr lang="zh-CN" altLang="en-US" sz="1600" b="1">
              <a:solidFill>
                <a:schemeClr val="accent3"/>
              </a:solidFill>
              <a:latin typeface="+mn-ea"/>
              <a:cs typeface="+mn-ea"/>
            </a:endParaRPr>
          </a:p>
        </p:txBody>
      </p:sp>
      <p:pic>
        <p:nvPicPr>
          <p:cNvPr id="15" name="图片 5" descr="/data/temp/e87f335f-81cd-11f0-92ca-aa2ce86bff85.jpg@base@tag=imgScale&amp;m=1&amp;w=390&amp;h=209&amp;q=95e87f335f-81cd-11f0-92ca-aa2ce86bff85"/>
          <p:cNvPicPr>
            <a:picLocks noChangeAspect="1"/>
          </p:cNvPicPr>
          <p:nvPr>
            <p:custDataLst>
              <p:tags r:id="rId15"/>
            </p:custDataLst>
          </p:nvPr>
        </p:nvPicPr>
        <p:blipFill rotWithShape="1">
          <a:blip r:embed="rId16"/>
          <a:srcRect t="9723" b="9723"/>
          <a:stretch>
            <a:fillRect/>
          </a:stretch>
        </p:blipFill>
        <p:spPr>
          <a:xfrm>
            <a:off x="1057623" y="4416036"/>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7"/>
            </p:custDataLst>
          </p:nvPr>
        </p:nvSpPr>
        <p:spPr>
          <a:xfrm>
            <a:off x="2644775" y="4686300"/>
            <a:ext cx="8876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个人价值观影响职业选择，如追求社会贡献的人可能更倾向于选择能帮助他人的行业。</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8"/>
            </p:custDataLst>
          </p:nvPr>
        </p:nvSpPr>
        <p:spPr>
          <a:xfrm>
            <a:off x="2644775" y="4446905"/>
            <a:ext cx="8876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价值观与职业定位</a:t>
            </a:r>
            <a:endParaRPr lang="zh-CN" altLang="en-US" sz="1600" b="1">
              <a:solidFill>
                <a:schemeClr val="accent4"/>
              </a:solidFill>
              <a:latin typeface="+mn-ea"/>
              <a:cs typeface="+mn-ea"/>
            </a:endParaRPr>
          </a:p>
        </p:txBody>
      </p:sp>
      <p:pic>
        <p:nvPicPr>
          <p:cNvPr id="18" name="图片 9" descr="/data/temp/e87f3397-81cd-11f0-92ca-aa2ce86bff85.jpg@base@tag=imgScale&amp;m=1&amp;w=390&amp;h=209&amp;q=95e87f3397-81cd-11f0-92ca-aa2ce86bff85"/>
          <p:cNvPicPr>
            <a:picLocks noChangeAspect="1"/>
          </p:cNvPicPr>
          <p:nvPr>
            <p:custDataLst>
              <p:tags r:id="rId19"/>
            </p:custDataLst>
          </p:nvPr>
        </p:nvPicPr>
        <p:blipFill rotWithShape="1">
          <a:blip r:embed="rId20"/>
          <a:srcRect t="13187" b="13187"/>
          <a:stretch>
            <a:fillRect/>
          </a:stretch>
        </p:blipFill>
        <p:spPr>
          <a:xfrm>
            <a:off x="1057623" y="537327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1"/>
            </p:custDataLst>
          </p:nvPr>
        </p:nvSpPr>
        <p:spPr>
          <a:xfrm>
            <a:off x="2644775" y="5643245"/>
            <a:ext cx="887603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能力是职业发展的关键，个人应根据自身能力选择适合的职业路径，并在该领域内寻求发展。</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2"/>
            </p:custDataLst>
          </p:nvPr>
        </p:nvSpPr>
        <p:spPr>
          <a:xfrm>
            <a:off x="2644775" y="5404485"/>
            <a:ext cx="887603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5"/>
                </a:solidFill>
                <a:latin typeface="+mn-ea"/>
                <a:cs typeface="+mn-ea"/>
              </a:rPr>
              <a:t>能力与职业发展</a:t>
            </a:r>
            <a:endParaRPr lang="zh-CN" altLang="en-US" sz="1600" b="1">
              <a:solidFill>
                <a:schemeClr val="accent5"/>
              </a:solidFill>
              <a:latin typeface="+mn-ea"/>
              <a:cs typeface="+mn-ea"/>
            </a:endParaRPr>
          </a:p>
        </p:txBody>
      </p:sp>
    </p:spTree>
    <p:custDataLst>
      <p:tags r:id="rId2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（二）专业</a:t>
            </a:r>
            <a:endParaRPr lang="zh-CN" altLang="en-US" sz="2800">
              <a:solidFill>
                <a:schemeClr val="accent1">
                  <a:lumMod val="50000"/>
                </a:schemeClr>
              </a:solidFill>
            </a:endParaRPr>
          </a:p>
        </p:txBody>
      </p:sp>
      <p:pic>
        <p:nvPicPr>
          <p:cNvPr id="129" name="图片 128" descr="/data/temp/e87e6aea-81cd-11f0-bafb-bedcae0cfa2e.jpg@base@tag=imgScale&amp;m=1&amp;w=1537&amp;h=1903&amp;q=95e87e6aea-81cd-11f0-bafb-bedcae0cfa2e"/>
          <p:cNvPicPr>
            <a:picLocks noChangeAspect="1"/>
          </p:cNvPicPr>
          <p:nvPr>
            <p:custDataLst>
              <p:tags r:id="rId2"/>
            </p:custDataLst>
          </p:nvPr>
        </p:nvPicPr>
        <p:blipFill rotWithShape="1">
          <a:blip r:embed="rId3"/>
          <a:srcRect t="3547" b="3547"/>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0715" y="2348865"/>
            <a:ext cx="25584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专业知识是社会识别个人的重要依据，尤其对于缺乏工作经验的大学生来说，专业知识显得尤为重要。</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30906" y="1969865"/>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专业知识的重要性</a:t>
            </a:r>
            <a:endParaRPr lang="zh-CN" altLang="en-US" sz="16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648075" y="2348865"/>
            <a:ext cx="25584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专业技能是刚毕业大学生获得社会认可的主要方式，有助于在求职时脱颖而出。</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35798"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专业技能与社会识别</a:t>
            </a:r>
            <a:endParaRPr lang="zh-CN" altLang="en-US" sz="16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0715" y="4714240"/>
            <a:ext cx="24504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即使对所学专业不满，学生也应努力掌握专业知识，同时可以考虑在专业领域内寻找更符合个人特质的职位。</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741" y="425301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面对专业不满的策略</a:t>
            </a:r>
            <a:endParaRPr lang="zh-CN" altLang="en-US" sz="16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630295" y="4714240"/>
            <a:ext cx="24504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在专业领域内灵活选择职业，可以结合个人特质和兴趣，寻找更合适的工作机会。</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5473" y="423078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专业领域内的灵活选择</a:t>
            </a:r>
            <a:endParaRPr lang="zh-CN" altLang="en-US" sz="16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17" y="27368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（三）行业发展前景</a:t>
            </a:r>
            <a:endParaRPr lang="zh-CN" altLang="en-US" sz="2800">
              <a:solidFill>
                <a:schemeClr val="accent1">
                  <a:lumMod val="50000"/>
                </a:schemeClr>
              </a:solidFill>
            </a:endParaRPr>
          </a:p>
        </p:txBody>
      </p:sp>
      <p:sp>
        <p:nvSpPr>
          <p:cNvPr id="2" name="矩形 2"/>
          <p:cNvSpPr/>
          <p:nvPr>
            <p:custDataLst>
              <p:tags r:id="rId2"/>
            </p:custDataLst>
          </p:nvPr>
        </p:nvSpPr>
        <p:spPr>
          <a:xfrm>
            <a:off x="696000" y="18931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随着科技进步，某些行业可能衰退，而朝阳产业正在崛起，关注行业趋势对职业规划至关重要。</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2365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关注行业发展趋势</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1939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朝阳产业通常提供更多的职业机会和发展潜力，是职业规划时应优先考虑的方向。</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5283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朝阳产业与职业机会</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19046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国家政策对行业有重要影响，明确政策导向有助于识别哪些行业有发展潜力，哪些可能受限。</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2365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国家政策对行业的导向</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1939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关注产业结构变化和人才需求，有助于大学生提前准备，把握未来就业市场的需求。</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5296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产业结构变化与人才需求</a:t>
            </a:r>
            <a:endParaRPr lang="zh-CN" altLang="en-US" sz="2200" b="1">
              <a:solidFill>
                <a:schemeClr val="accent4"/>
              </a:solidFill>
              <a:latin typeface="+mn-ea"/>
              <a:cs typeface="+mn-ea"/>
            </a:endParaRPr>
          </a:p>
        </p:txBody>
      </p:sp>
      <p:pic>
        <p:nvPicPr>
          <p:cNvPr id="19" name="图片 22" descr="/data/temp/e8ac500a-81cd-11f0-b20b-da13acb181a9.jpg@base@tag=imgScale&amp;m=1&amp;w=450&amp;h=450&amp;q=95e8ac500a-81cd-11f0-b20b-da13acb181a9"/>
          <p:cNvPicPr>
            <a:picLocks noChangeAspect="1"/>
          </p:cNvPicPr>
          <p:nvPr>
            <p:custDataLst>
              <p:tags r:id="rId10"/>
            </p:custDataLst>
          </p:nvPr>
        </p:nvPicPr>
        <p:blipFill rotWithShape="1">
          <a:blip r:embed="rId11"/>
          <a:srcRect l="16667" r="16667"/>
          <a:stretch>
            <a:fillRect/>
          </a:stretch>
        </p:blipFill>
        <p:spPr>
          <a:xfrm>
            <a:off x="4318226" y="13375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e8ac50b0-81cd-11f0-b20b-da13acb181a9.jpg@base@tag=imgScale&amp;m=1&amp;w=450&amp;h=450&amp;q=95e8ac50b0-81cd-11f0-b20b-da13acb181a9"/>
          <p:cNvPicPr>
            <a:picLocks noChangeAspect="1"/>
          </p:cNvPicPr>
          <p:nvPr>
            <p:custDataLst>
              <p:tags r:id="rId12"/>
            </p:custDataLst>
          </p:nvPr>
        </p:nvPicPr>
        <p:blipFill rotWithShape="1">
          <a:blip r:embed="rId13"/>
          <a:srcRect l="12748" r="12748"/>
          <a:stretch>
            <a:fillRect/>
          </a:stretch>
        </p:blipFill>
        <p:spPr>
          <a:xfrm>
            <a:off x="6278572" y="13375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e8ac5187-81cd-11f0-b20b-da13acb181a9.jpg@base@tag=imgScale&amp;m=1&amp;w=450&amp;h=450&amp;q=95e8ac5187-81cd-11f0-b20b-da13acb181a9"/>
          <p:cNvPicPr>
            <a:picLocks noChangeAspect="1"/>
          </p:cNvPicPr>
          <p:nvPr>
            <p:custDataLst>
              <p:tags r:id="rId14"/>
            </p:custDataLst>
          </p:nvPr>
        </p:nvPicPr>
        <p:blipFill>
          <a:blip r:embed="rId15"/>
          <a:srcRect l="31298"/>
          <a:stretch>
            <a:fillRect/>
          </a:stretch>
        </p:blipFill>
        <p:spPr>
          <a:xfrm>
            <a:off x="4323307" y="34966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e8ac512d-81cd-11f0-b20b-da13acb181a9.jpg@base@tag=imgScale&amp;m=1&amp;w=450&amp;h=450&amp;q=95e8ac512d-81cd-11f0-b20b-da13acb181a9"/>
          <p:cNvPicPr>
            <a:picLocks noChangeAspect="1"/>
          </p:cNvPicPr>
          <p:nvPr>
            <p:custDataLst>
              <p:tags r:id="rId16"/>
            </p:custDataLst>
          </p:nvPr>
        </p:nvPicPr>
        <p:blipFill>
          <a:blip r:embed="rId17"/>
          <a:srcRect l="16667" r="16667"/>
          <a:stretch>
            <a:fillRect/>
          </a:stretch>
        </p:blipFill>
        <p:spPr>
          <a:xfrm>
            <a:off x="6278572" y="34966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4"/>
  <p:tag name="KSO_WM_DIAGRAM_USE_COLOR_VALUE" val="{&quot;color_scheme&quot;:1,&quot;color_type&quot;:1,&quot;theme_color_indexes&quot;:[5,6,5,6,5,6]}"/>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
  <p:tag name="KSO_WM_DIAGRAM_USE_COLOR_VALUE" val="{&quot;color_scheme&quot;:1,&quot;color_type&quot;:1,&quot;theme_color_indexes&quot;:[5,6,5,6,5,6]}"/>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
  <p:tag name="KSO_WM_DIAGRAM_USE_COLOR_VALUE" val="{&quot;color_scheme&quot;:1,&quot;color_type&quot;:1,&quot;theme_color_indexes&quot;:[5,6,5,6,5,6]}"/>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color_type&quot;:1,&quot;theme_color_indexes&quot;:[5,6,5,6,5,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7"/>
  <p:tag name="KSO_WM_DIAGRAM_USE_COLOR_VALUE" val="{&quot;color_scheme&quot;:1,&quot;color_type&quot;:1,&quot;theme_color_indexes&quot;:[5,6,5,6,5,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60.9733858267717,&quot;left&quot;:70.32999999999993,&quot;top&quot;:85.67661417322834,&quot;width&quot;:839.3700000000001}"/>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21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5806]}"/>
</p:tagLst>
</file>

<file path=ppt/tags/tag213.xml><?xml version="1.0" encoding="utf-8"?>
<p:tagLst xmlns:p="http://schemas.openxmlformats.org/presentationml/2006/main">
  <p:tag name="KSO_WM_SLIDE_BACKGROUND_TYPE" val="general"/>
</p:tagLst>
</file>

<file path=ppt/tags/tag21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11124/0c053c4d5d665e0352931f5e3c7e2d6c.jpg@base@tag=imgScale&amp;m=1&amp;w=390&amp;h=209&amp;q=95&quot;}*gallery__ai_v2.1.5_ONLINE*850e20d9285e612b3a7f33d5becfcbea-slide-0"/>
  <p:tag name="KSO_WM_UNIT_LINE_FILL_TYPE" val="2"/>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4/be662a4545a91fb45c0698b6fec0ea50.jpg@base@tag=imgScale&amp;m=1&amp;w=390&amp;h=209&amp;q=95&quot;}*gallery__ai_v2.1.5_ONLINE*850e20d9285e612b3a7f33d5becfcbea-slide-0"/>
  <p:tag name="KSO_WM_UNIT_LINE_FILL_TYPE" val="2"/>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2/abf6ba962ced11ae5aeeda117a8f01dd.jpg@base@tag=imgScale&amp;m=1&amp;w=390&amp;h=209&amp;q=95&quot;}*gallery__ai_v2.1.5_ONLINE*850e20d9285e612b3a7f33d5becfcbea-slide-0"/>
  <p:tag name="KSO_WM_UNIT_LINE_FILL_TYPE" val="2"/>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7/2d82e9fb442e4a6380d0a67019005976.jpg@base@tag=imgScale&amp;m=1&amp;w=390&amp;h=209&amp;q=95&quot;}*gallery__ai_v2.1.5_ONLINE*850e20d9285e612b3a7f33d5becfcbea-slide-0"/>
  <p:tag name="KSO_WM_UNIT_LINE_FILL_TYPE" val="2"/>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0831/93e5ee7f013be50b701c3ebf48291100.jpg@base@tag=imgScale&amp;m=1&amp;w=390&amp;h=209&amp;q=95&quot;}*gallery__ai_v2.1.5_ONLINE*850e20d9285e612b3a7f33d5becfcbea-slide-0"/>
  <p:tag name="KSO_WM_UNIT_LINE_FILL_TYPE" val="2"/>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3.18000870500691,&quot;top&quot;:121.49999999999997,&quot;width&quot;:823.9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23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3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011/0df64824f8d714fc1a6071e4ade23374.jpg@base@tag=imgScale&amp;m=1&amp;w=1537&amp;h=1903&amp;q=95&quot;}*gallery__ai_v2.1.5_ONLINE*c036541a2a2ad9ec065f69bad93fe892-slide-0"/>
  <p:tag name="KSO_WM_UNIT_FILL_FORE_SCHEMECOLOR_INDEX" val="5"/>
  <p:tag name="KSO_WM_UNIT_FILL_TYPE" val="1"/>
  <p:tag name="KSO_WM_UNIT_LINE_FORE_SCHEMECOLOR_INDEX" val="5"/>
  <p:tag name="KSO_WM_UNIT_LINE_FILL_TYPE" val="2"/>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55.79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25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8/939b0ef7e0fd1aec5e1ed9ee243d3225.jpg@base@tag=imgScale&amp;m=1&amp;w=450&amp;h=450&amp;q=95&quot;}*gallery__ai_v2.1.5_ONLINE*ad9f833d008492dfb286189150ec2604-slide-0"/>
  <p:tag name="KSO_WM_UNIT_LINE_FILL_TYPE" val="2"/>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0601/08a7558be7524dc8df34ff530251c7a8.jpg@base@tag=imgScale&amp;m=1&amp;w=450&amp;h=450&amp;q=95&quot;}*gallery__ai_v2.1.5_ONLINE*ad9f833d008492dfb286189150ec2604-slide-0"/>
  <p:tag name="KSO_WM_UNIT_LINE_FILL_TYPE" val="2"/>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30727/3eaacfc5e973809d58d071ed0285019b.jpg@base@tag=imgScale&amp;m=1&amp;w=450&amp;h=450&amp;q=95&quot;}*gallery__ai_v2.1.5_ONLINE*ad9f833d008492dfb286189150ec2604-slide-0"/>
  <p:tag name="KSO_WM_UNIT_LINE_FILL_TYPE" val="2"/>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15/b05aefa24b7a723349986cadfd761947.jpg@base@tag=imgScale&amp;m=1&amp;w=450&amp;h=450&amp;q=95&quot;}*gallery__ai_v2.1.5_ONLINE*ad9f833d008492dfb286189150ec2604-slide-0"/>
  <p:tag name="KSO_WM_UNIT_LINE_FILL_TYPE" val="2"/>
  <p:tag name="KSO_WM_UNIT_USESOURCEFORMAT_APPLY" val="1"/>
</p:tagLst>
</file>

<file path=ppt/tags/tag26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268.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269.xml><?xml version="1.0" encoding="utf-8"?>
<p:tagLst xmlns:p="http://schemas.openxmlformats.org/presentationml/2006/main">
  <p:tag name="KSO_WM_SLIDE_BACKGROUND_TYPE" val="general"/>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73.xml><?xml version="1.0" encoding="utf-8"?>
<p:tagLst xmlns:p="http://schemas.openxmlformats.org/presentationml/2006/main">
  <p:tag name="KSO_WM_DIAGRAM_VIRTUALLY_FRAME" val="{&quot;height&quot;:351.0970078740158,&quot;left&quot;:51.7,&quot;top&quot;:120.85,&quot;width&quot;:85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11222/65297ce16a4f9fcd196eb51b8dc92da0.jpg@base@tag=imgScale&amp;m=1&amp;w=475&amp;h=738&amp;q=95&quot;}*gallery__ai_v2.1.5_ONLINE*378206c37c13cfb0fa260446e66b6433-slide-0"/>
  <p:tag name="KSO_WM_UNIT_LINE_FILL_TYPE" val="2"/>
  <p:tag name="KSO_WM_UNIT_USESOURCEFORMAT_APPLY" val="1"/>
</p:tagLst>
</file>

<file path=ppt/tags/tag274.xml><?xml version="1.0" encoding="utf-8"?>
<p:tagLst xmlns:p="http://schemas.openxmlformats.org/presentationml/2006/main">
  <p:tag name="KSO_WM_DIAGRAM_VIRTUALLY_FRAME" val="{&quot;height&quot;:351.0970078740158,&quot;left&quot;:51.7,&quot;top&quot;:120.85,&quot;width&quot;:855.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75.xml><?xml version="1.0" encoding="utf-8"?>
<p:tagLst xmlns:p="http://schemas.openxmlformats.org/presentationml/2006/main">
  <p:tag name="KSO_WM_DIAGRAM_VIRTUALLY_FRAME" val="{&quot;height&quot;:351.0970078740158,&quot;left&quot;:51.7,&quot;top&quot;:120.85,&quot;width&quot;:85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20320/32bf55b399e5caad7373dbf51690990f.jpg@base@tag=imgScale&amp;m=1&amp;w=475&amp;h=738&amp;q=95&quot;}*gallery__ai_v2.1.5_ONLINE*378206c37c13cfb0fa260446e66b6433-slide-0"/>
  <p:tag name="KSO_WM_UNIT_LINE_FILL_TYPE" val="2"/>
  <p:tag name="KSO_WM_UNIT_USESOURCEFORMAT_APPLY" val="1"/>
</p:tagLst>
</file>

<file path=ppt/tags/tag276.xml><?xml version="1.0" encoding="utf-8"?>
<p:tagLst xmlns:p="http://schemas.openxmlformats.org/presentationml/2006/main">
  <p:tag name="KSO_WM_DIAGRAM_VIRTUALLY_FRAME" val="{&quot;height&quot;:351.0970078740158,&quot;left&quot;:51.7,&quot;top&quot;:120.85,&quot;width&quot;:855.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DIAGRAM_VIRTUALLY_FRAME" val="{&quot;height&quot;:351.0970078740158,&quot;left&quot;:51.7,&quot;top&quot;:120.85,&quot;width&quot;:85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910/ffef4a7ffb76d5fb6fca116a1203b9cf.jpg@base@tag=imgScale&amp;m=1&amp;w=475&amp;h=738&amp;q=95&quot;}*gallery__ai_v2.1.5_ONLINE*378206c37c13cfb0fa260446e66b6433-slide-0"/>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IRTUALLY_FRAME" val="{&quot;height&quot;:351.0970078740158,&quot;left&quot;:51.7,&quot;top&quot;:120.85,&quot;width&quot;:855.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DIAGRAM_VIRTUALLY_FRAME" val="{&quot;height&quot;:351.0970078740158,&quot;left&quot;:51.7,&quot;top&quot;:120.85,&quot;width&quot;:85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50407/0820d6a03724437526b0e5cf496f7f99.png@base@tag=imgScale&amp;m=1&amp;w=475&amp;h=738&amp;q=95&quot;}*gallery__ai_v2.1.5_ONLINE*378206c37c13cfb0fa260446e66b6433-slide-0"/>
  <p:tag name="KSO_WM_UNIT_LINE_FILL_TYPE" val="2"/>
  <p:tag name="KSO_WM_UNIT_USESOURCEFORMAT_APPLY" val="1"/>
</p:tagLst>
</file>

<file path=ppt/tags/tag284.xml><?xml version="1.0" encoding="utf-8"?>
<p:tagLst xmlns:p="http://schemas.openxmlformats.org/presentationml/2006/main">
  <p:tag name="KSO_WM_DIAGRAM_VIRTUALLY_FRAME" val="{&quot;height&quot;:351.0970078740158,&quot;left&quot;:51.7,&quot;top&quot;:120.85,&quot;width&quot;:855.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1.0970078740158,&quot;left&quot;:51.7,&quot;top&quot;:120.85,&quot;width&quot;: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8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8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54"/>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1*l_h_f*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2.842125984252,&quot;left&quot;:84.54503937007877,&quot;top&quot;:107.8,&quot;width&quot;:782.304960629921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单击此处添加文本具体内容"/>
  <p:tag name="KSO_WM_UNIT_FILL_TYPE" val="3"/>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NUMDGMTITLE" val="0"/>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1*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2.842125984252,&quot;left&quot;:84.54503937007877,&quot;top&quot;:107.8,&quot;width&quot;:782.3049606299212}"/>
  <p:tag name="KSO_WM_UNIT_VALUE" val="5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 name="KSO_WM_UNIT_USESOURCEFORMAT_APPLY" val="1"/>
</p:tagLst>
</file>

<file path=ppt/tags/tag291.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1*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2.842125984252,&quot;left&quot;:84.54503937007877,&quot;top&quot;:107.8,&quot;width&quot;:782.304960629921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http://wps-cdn-docer.ks3-cn-beijing-internal.ksyuncs.com/wps_cdn_docer/storage/20241102/3430d0531a8a17c22e341893285fb428.jpg@base@tag=imgScale&amp;m=1&amp;w=247&amp;h=247&amp;q=95&quot;}*gallery__ai_v2.1.5_ONLINE*5aff55bda9e606e990153617639164b7-slide-0"/>
  <p:tag name="KSO_WM_UNIT_LINE_FILL_TYPE" val="2"/>
  <p:tag name="KSO_WM_UNIT_USESOURCEFORMAT_APPLY" val="1"/>
</p:tagLst>
</file>

<file path=ppt/tags/tag2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1*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2.842125984252,&quot;left&quot;:84.54503937007877,&quot;top&quot;:107.8,&quot;width&quot;:782.30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2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1*l_h_a*1_2_1"/>
  <p:tag name="KSO_WM_TEMPLATE_CATEGORY" val="diagram"/>
  <p:tag name="KSO_WM_TEMPLATE_INDEX" val="20232474"/>
  <p:tag name="KSO_WM_UNIT_LAYERLEVEL" val="1_1_1"/>
  <p:tag name="KSO_WM_TAG_VERSION" val="3.0"/>
  <p:tag name="KSO_WM_UNIT_VALUE" val="12"/>
  <p:tag name="KSO_WM_DIAGRAM_MAX_ITEMCNT" val="4"/>
  <p:tag name="KSO_WM_DIAGRAM_MIN_ITEMCNT" val="2"/>
  <p:tag name="KSO_WM_DIAGRAM_VIRTUALLY_FRAME" val="{&quot;height&quot;:282.842125984252,&quot;left&quot;:84.54503937007877,&quot;top&quot;:107.8,&quot;width&quot;:782.30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294.xml><?xml version="1.0" encoding="utf-8"?>
<p:tagLst xmlns:p="http://schemas.openxmlformats.org/presentationml/2006/main">
  <p:tag name="KSO_WM_DIAGRAM_VERSION" val="3"/>
  <p:tag name="KSO_WM_DIAGRAM_COLOR_TRICK" val="1"/>
  <p:tag name="KSO_WM_DIAGRAM_COLOR_TEXT_CAN_REMOVE" val="n"/>
  <p:tag name="KSO_WM_UNIT_VALUE" val="247*2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1*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2.842125984252,&quot;left&quot;:84.54503937007877,&quot;top&quot;:107.8,&quot;width&quot;:782.304960629921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http://wps-cdn-docer.ks3-cn-beijing-internal.ksyuncs.com/wps_cdn_docer/storage/20240301/9dd2a3d08fd03fef9ef7160ece9f96a3.jpg@base@tag=imgScale&amp;m=1&amp;w=247&amp;h=247&amp;q=95&quot;}*gallery__ai_v2.1.5_ONLINE*5aff55bda9e606e990153617639164b7-slide-0"/>
  <p:tag name="KSO_WM_UNIT_LINE_FILL_TYPE" val="2"/>
  <p:tag name="KSO_WM_UNIT_USESOURCEFORMAT_APPLY" val="1"/>
</p:tagLst>
</file>

<file path=ppt/tags/tag295.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2474"/>
  <p:tag name="KSO_WM_SLIDE_TYPE" val="text"/>
  <p:tag name="KSO_WM_SLIDE_SUBTYPE" val="diag"/>
  <p:tag name="KSO_WM_SLIDE_SIZE" val="766.91*286.45"/>
  <p:tag name="KSO_WM_SLIDE_POSITION" val="96.545*148.7"/>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3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10712/6d7b472a29e01b756b9ed640c2abb58d.jpg@base@tag=imgScale&amp;m=1&amp;w=799&amp;h=422&amp;q=95&quot;}*gallery__ai_3.0.1_online*cb4c0a8ba25a8de76bec19e8c783757e-slide-0"/>
  <p:tag name="KSO_WM_UNIT_LINE_FILL_TYPE" val="2"/>
  <p:tag name="KSO_WM_UNIT_USESOURCEFORMAT_APPLY" val="1"/>
</p:tagLst>
</file>

<file path=ppt/tags/tag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3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29/6136e15e090724fec41c6cc74ec51aa4.jpg@base@tag=imgScale&amp;m=1&amp;w=799&amp;h=422&amp;q=95&quot;}*gallery__ai_3.0.1_online*cb4c0a8ba25a8de76bec19e8c783757e-slide-0"/>
  <p:tag name="KSO_WM_UNIT_LINE_FILL_TYPE" val="2"/>
  <p:tag name="KSO_WM_UNIT_USESOURCEFORMAT_APPLY" val="1"/>
</p:tagLst>
</file>

<file path=ppt/tags/tag3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918/dfa5bebf71e94498f6a4b7b13dcd7a15.jpg@base@tag=imgScale&amp;m=1&amp;w=799&amp;h=422&amp;q=95&quot;}*gallery__ai_3.0.1_online*cb4c0a8ba25a8de76bec19e8c783757e-slide-0"/>
  <p:tag name="KSO_WM_UNIT_LINE_FILL_TYPE" val="2"/>
  <p:tag name="KSO_WM_UNIT_USESOURCEFORMAT_APPLY" val="1"/>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96.575358855297,&quot;left&quot;:42.85,&quot;top&quot;:106.79527559055119,&quot;width&quot;:875.4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332.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3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33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121/986eb2af18034183026d9816db0be515.jpg@base@tag=imgScale&amp;m=1&amp;w=1537&amp;h=1903&amp;q=95&quot;}*gallery__ai_v2.1.5_ONLINE*7dc5b5f695eac30ff69630b40fe786fe-slide-0"/>
  <p:tag name="KSO_WM_UNIT_FILL_FORE_SCHEMECOLOR_INDEX" val="5"/>
  <p:tag name="KSO_WM_UNIT_FILL_TYPE" val="1"/>
  <p:tag name="KSO_WM_UNIT_LINE_FORE_SCHEMECOLOR_INDEX" val="5"/>
  <p:tag name="KSO_WM_UNIT_LINE_FILL_TYPE" val="2"/>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35.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3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63.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64.xml><?xml version="1.0" encoding="utf-8"?>
<p:tagLst xmlns:p="http://schemas.openxmlformats.org/presentationml/2006/main">
  <p:tag name="KSO_WM_UNIT_TYPE" val="a"/>
  <p:tag name="KSO_WM_UNIT_INDEX" val="1"/>
</p:tagLst>
</file>

<file path=ppt/tags/tag365.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40492879_4*l_h_a*1_4_1"/>
  <p:tag name="KSO_WM_TEMPLATE_CATEGORY" val="diagram"/>
  <p:tag name="KSO_WM_TEMPLATE_INDEX" val="40492879"/>
  <p:tag name="KSO_WM_UNIT_LAYERLEVEL" val="1_1_1"/>
  <p:tag name="KSO_WM_TAG_VERSION" val="3.0"/>
  <p:tag name="KSO_WM_BEAUTIFY_FLAG" val="#wm#"/>
  <p:tag name="KSO_WM_UNIT_PRESET_TEXT" val="单击此处添加项目标题"/>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66.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40492879_4*l_h_f*1_4_1"/>
  <p:tag name="KSO_WM_TEMPLATE_CATEGORY" val="diagram"/>
  <p:tag name="KSO_WM_TEMPLATE_INDEX" val="40492879"/>
  <p:tag name="KSO_WM_UNIT_LAYERLEVEL" val="1_1_1"/>
  <p:tag name="KSO_WM_TAG_VERSION" val="3.0"/>
  <p:tag name="KSO_WM_BEAUTIFY_FLAG" val="#wm#"/>
  <p:tag name="KSO_WM_UNIT_PRESET_TEXT" val="单击此处添加文本具体内容，请尽量简明扼要地阐述您的内容观点。可酌情增减文字，以便观者能够准确地理解您传达的思想。"/>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67.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40492879_4*l_h_i*1_4_1"/>
  <p:tag name="KSO_WM_TEMPLATE_CATEGORY" val="diagram"/>
  <p:tag name="KSO_WM_TEMPLATE_INDEX" val="40492879"/>
  <p:tag name="KSO_WM_UNIT_LAYERLEVEL" val="1_1_1"/>
  <p:tag name="KSO_WM_TAG_VERSION" val="3.0"/>
  <p:tag name="KSO_WM_BEAUTIFY_FLAG" val="#wm#"/>
  <p:tag name="KSO_WM_UNIT_FILL_TYPE" val="1"/>
  <p:tag name="KSO_WM_UNIT_FILL_FORE_SCHEMECOLOR_INDEX" val="5"/>
  <p:tag name="KSO_WM_UNIT_FILL_FORE_SCHEMECOLOR_INDEX_BRIGHTNESS" val="0.4"/>
  <p:tag name="KSO_WM_DIAGRAM_MAX_ITEMCNT" val="8"/>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68.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879_4*l_h_a*1_3_1"/>
  <p:tag name="KSO_WM_TEMPLATE_CATEGORY" val="diagram"/>
  <p:tag name="KSO_WM_TEMPLATE_INDEX" val="40492879"/>
  <p:tag name="KSO_WM_UNIT_LAYERLEVEL" val="1_1_1"/>
  <p:tag name="KSO_WM_TAG_VERSION" val="3.0"/>
  <p:tag name="KSO_WM_BEAUTIFY_FLAG" val="#wm#"/>
  <p:tag name="KSO_WM_UNIT_PRESET_TEXT" val="单击此处添加项目标题"/>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69.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879_4*l_h_f*1_3_1"/>
  <p:tag name="KSO_WM_TEMPLATE_CATEGORY" val="diagram"/>
  <p:tag name="KSO_WM_TEMPLATE_INDEX" val="40492879"/>
  <p:tag name="KSO_WM_UNIT_LAYERLEVEL" val="1_1_1"/>
  <p:tag name="KSO_WM_TAG_VERSION" val="3.0"/>
  <p:tag name="KSO_WM_BEAUTIFY_FLAG" val="#wm#"/>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879_4*l_h_i*1_3_1"/>
  <p:tag name="KSO_WM_TEMPLATE_CATEGORY" val="diagram"/>
  <p:tag name="KSO_WM_TEMPLATE_INDEX" val="40492879"/>
  <p:tag name="KSO_WM_UNIT_LAYERLEVEL" val="1_1_1"/>
  <p:tag name="KSO_WM_TAG_VERSION" val="3.0"/>
  <p:tag name="KSO_WM_BEAUTIFY_FLAG" val="#wm#"/>
  <p:tag name="KSO_WM_UNIT_FILL_TYPE" val="1"/>
  <p:tag name="KSO_WM_UNIT_FILL_FORE_SCHEMECOLOR_INDEX" val="5"/>
  <p:tag name="KSO_WM_UNIT_FILL_FORE_SCHEMECOLOR_INDEX_BRIGHTNESS" val="0.4"/>
  <p:tag name="KSO_WM_DIAGRAM_MAX_ITEMCNT" val="8"/>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71.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879_4*l_h_a*1_2_1"/>
  <p:tag name="KSO_WM_TEMPLATE_CATEGORY" val="diagram"/>
  <p:tag name="KSO_WM_TEMPLATE_INDEX" val="40492879"/>
  <p:tag name="KSO_WM_UNIT_LAYERLEVEL" val="1_1_1"/>
  <p:tag name="KSO_WM_TAG_VERSION" val="3.0"/>
  <p:tag name="KSO_WM_BEAUTIFY_FLAG" val="#wm#"/>
  <p:tag name="KSO_WM_UNIT_PRESET_TEXT" val="单击此处添加项目标题"/>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72.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879_4*l_h_f*1_2_1"/>
  <p:tag name="KSO_WM_TEMPLATE_CATEGORY" val="diagram"/>
  <p:tag name="KSO_WM_TEMPLATE_INDEX" val="40492879"/>
  <p:tag name="KSO_WM_UNIT_LAYERLEVEL" val="1_1_1"/>
  <p:tag name="KSO_WM_TAG_VERSION" val="3.0"/>
  <p:tag name="KSO_WM_BEAUTIFY_FLAG" val="#wm#"/>
  <p:tag name="KSO_WM_UNIT_PRESET_TEXT" val="单击此处添加文本具体内容，请尽量简明扼要地阐述您的内容观点。可酌情增减文字，以便观者能够准确地理解您传达的思想。"/>
  <p:tag name="KSO_WM_UNIT_TEXT_FILL_FORE_SCHEMECOLOR_INDEX" val="1"/>
  <p:tag name="KSO_WM_UNIT_TEXT_FILL_TYPE" val="1"/>
  <p:tag name="KSO_WM_UNIT_TEXT_TYPE" val="1"/>
  <p:tag name="KSO_WM_DIAGRAM_MAX_ITEMCNT" val="8"/>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73.xml><?xml version="1.0" encoding="utf-8"?>
<p:tagLst xmlns:p="http://schemas.openxmlformats.org/presentationml/2006/main">
  <p:tag name="KSO_WM_DIAGRAM_VIRTUALLY_FRAME" val="{&quot;height&quot;:196.62503937007878,&quot;left&quot;:41.375,&quot;top&quot;:241.05,&quot;width&quot;:885.5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879_4*l_h_i*1_2_1"/>
  <p:tag name="KSO_WM_TEMPLATE_CATEGORY" val="diagram"/>
  <p:tag name="KSO_WM_TEMPLATE_INDEX" val="40492879"/>
  <p:tag name="KSO_WM_UNIT_LAYERLEVEL" val="1_1_1"/>
  <p:tag name="KSO_WM_TAG_VERSION" val="3.0"/>
  <p:tag name="KSO_WM_BEAUTIFY_FLAG" val="#wm#"/>
  <p:tag name="KSO_WM_UNIT_FILL_TYPE" val="1"/>
  <p:tag name="KSO_WM_UNIT_FILL_FORE_SCHEMECOLOR_INDEX" val="5"/>
  <p:tag name="KSO_WM_UNIT_FILL_FORE_SCHEMECOLOR_INDEX_BRIGHTNESS" val="0.4"/>
  <p:tag name="KSO_WM_DIAGRAM_MAX_ITEMCNT" val="8"/>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8,9,8,9,8,9]}"/>
</p:tagLst>
</file>

<file path=ppt/tags/tag374.xml><?xml version="1.0" encoding="utf-8"?>
<p:tagLst xmlns:p="http://schemas.openxmlformats.org/presentationml/2006/main">
  <p:tag name="KSO_WM_BEAUTIFY_FLAG" val="#wm#"/>
  <p:tag name="KSO_WM_TEMPLATE_CATEGORY" val="custom"/>
  <p:tag name="KSO_WM_TEMPLATE_INDEX" val="20205081"/>
  <p:tag name="generateSigPptEx" val="1"/>
  <p:tag name="resource_record_key" val="{&quot;65&quot;:[20205281],&quot;70&quot;:[3426358]}"/>
</p:tagLst>
</file>

<file path=ppt/tags/tag375.xml><?xml version="1.0" encoding="utf-8"?>
<p:tagLst xmlns:p="http://schemas.openxmlformats.org/presentationml/2006/main">
  <p:tag name="KSO_WM_UNIT_TYPE" val="a"/>
  <p:tag name="KSO_WM_UNIT_INDEX"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h_i*2_4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2_4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h_i*2_2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2_2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h_i*2_3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2_3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h_i*2_1_1"/>
  <p:tag name="KSO_WM_TEMPLATE_CATEGORY" val="diagram"/>
  <p:tag name="KSO_WM_TEMPLATE_INDEX" val="20236917"/>
  <p:tag name="KSO_WM_UNIT_LAYERLEVEL" val="1_1_1"/>
  <p:tag name="KSO_WM_TAG_VERSION" val="3.0"/>
  <p:tag name="KSO_WM_BEAUTIFY_FLAG" val="#wm#"/>
  <p:tag name="KSO_WM_DIAGRAM_GROUP_CODE" val="l1-1"/>
  <p:tag name="KSO_WM_UNIT_TYPE" val="l_h_i"/>
  <p:tag name="KSO_WM_UNIT_INDEX" val="2_1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46799999475479126,&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i*2_1"/>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2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5,6,5,6,5,6]}"/>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i*2_2"/>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2_2"/>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gradient&quot;:[{&quot;brightness&quot;:0.6000000238418579,&quot;colorType&quot;:1,&quot;foreColorIndex&quot;:5,&quot;pos&quot;:0.11999999731779099,&quot;transparency&quot;:0},{&quot;brightness&quot;:0,&quot;colorType&quot;:1,&quot;foreColorIndex&quot;:5,&quot;pos&quot;:0.33000001311302185,&quot;transparency&quot;:0},{&quot;brightness&quot;:-0.25,&quot;colorType&quot;:1,&quot;foreColorIndex&quot;:5,&quot;pos&quot;:0.7099999785423279,&quot;transparency&quot;:0}],&quot;type&quot;:3},&quot;glow&quot;:{&quot;colorType&quot;:0},&quot;line&quot;:{&quot;type&quot;:0},&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i*2_3"/>
  <p:tag name="KSO_WM_TEMPLATE_CATEGORY" val="diagram"/>
  <p:tag name="KSO_WM_TEMPLATE_INDEX" val="20236917"/>
  <p:tag name="KSO_WM_UNIT_LAYERLEVEL" val="1_1"/>
  <p:tag name="KSO_WM_TAG_VERSION" val="3.0"/>
  <p:tag name="KSO_WM_BEAUTIFY_FLAG" val="#wm#"/>
  <p:tag name="KSO_WM_DIAGRAM_GROUP_CODE" val="l1-1"/>
  <p:tag name="KSO_WM_UNIT_TYPE" val="l_i"/>
  <p:tag name="KSO_WM_UNIT_INDEX" val="2_3"/>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17_4*l_x*2_1"/>
  <p:tag name="KSO_WM_TEMPLATE_CATEGORY" val="diagram"/>
  <p:tag name="KSO_WM_TEMPLATE_INDEX" val="20236917"/>
  <p:tag name="KSO_WM_UNIT_LAYERLEVEL" val="1_1"/>
  <p:tag name="KSO_WM_TAG_VERSION" val="3.0"/>
  <p:tag name="KSO_WM_BEAUTIFY_FLAG" val="#wm#"/>
  <p:tag name="KSO_WM_DIAGRAM_GROUP_CODE" val="l1-1"/>
  <p:tag name="KSO_WM_UNIT_TYPE" val="l_x"/>
  <p:tag name="KSO_WM_UNIT_INDEX" val="2_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UNIT_VALUE" val="69*79"/>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3_1"/>
  <p:tag name="KSO_WM_UNIT_ID" val="diagram20236917_4*l_h_f*2_3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3_1"/>
  <p:tag name="KSO_WM_UNIT_ID" val="diagram20236917_4*l_h_a*2_3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1_1"/>
  <p:tag name="KSO_WM_UNIT_ID" val="diagram20236917_4*l_h_f*2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1_1"/>
  <p:tag name="KSO_WM_UNIT_ID" val="diagram20236917_4*l_h_a*2_1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4_1"/>
  <p:tag name="KSO_WM_UNIT_ID" val="diagram20236917_4*l_h_f*2_4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4_1"/>
  <p:tag name="KSO_WM_UNIT_ID" val="diagram20236917_4*l_h_a*2_4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5_1"/>
  <p:tag name="KSO_WM_UNIT_ID" val="diagram20236917_4*l_h_f*2_5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5_1"/>
  <p:tag name="KSO_WM_UNIT_ID" val="diagram20236917_4*l_h_a*2_5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2_1"/>
  <p:tag name="KSO_WM_UNIT_ID" val="diagram20236917_4*l_h_f*2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3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2_2_1"/>
  <p:tag name="KSO_WM_UNIT_ID" val="diagram20236917_4*l_h_a*2_2_1"/>
  <p:tag name="KSO_WM_TEMPLATE_CATEGORY" val="diagram"/>
  <p:tag name="KSO_WM_TEMPLATE_INDEX" val="2023691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426.7,&quot;left&quot;:29.85,&quot;top&quot;:71.6,&quot;width&quot;:923.2061093930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36000001430511475,&quot;transparency&quot;:0},{&quot;brightness&quot;:-0.25,&quot;colorType&quot;:1,&quot;foreColorIndex&quot;:5,&quot;pos&quot;:0.9999899864196777,&quot;transparency&quot;:0}],&quot;type&quot;:3},&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3"/>
  <p:tag name="KSO_WM_UNIT_TEXT_FILL_TYPE" val="3"/>
  <p:tag name="KSO_WM_UNIT_TEXT_TYPE" val="1"/>
  <p:tag name="KSO_WM_DIAGRAM_USE_COLOR_VALUE" val="{&quot;color_scheme&quot;:1,&quot;color_type&quot;:1,&quot;theme_color_indexes&quot;:[5,6,5,6,5,6]}"/>
</p:tagLst>
</file>

<file path=ppt/tags/tag394.xml><?xml version="1.0" encoding="utf-8"?>
<p:tagLst xmlns:p="http://schemas.openxmlformats.org/presentationml/2006/main">
  <p:tag name="KSO_WM_BEAUTIFY_FLAG" val="#wm#"/>
  <p:tag name="KSO_WM_TEMPLATE_CATEGORY" val="custom"/>
  <p:tag name="KSO_WM_TEMPLATE_INDEX" val="20205081"/>
  <p:tag name="resource_record_key" val="{&quot;65&quot;:[20205281],&quot;70&quot;:[3312109,3324556,3327350]}"/>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4"/>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800000011920929,&quot;colorType&quot;:1,&quot;foreColorIndex&quot;:5,&quot;pos&quot;:0,&quot;transparency&quot;:1},{&quot;brightness&quot;:0.6000000238418579,&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2"/>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3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57_4*n_h_i*1_1_1"/>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57_4*n_h_h_f*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添加文本具体内容，简明扼要地阐述您的观点"/>
  <p:tag name="KSO_WM_UNIT_TEXT_FILL_FORE_SCHEMECOLOR_INDEX" val="1"/>
  <p:tag name="KSO_WM_UNIT_TEXT_FILL_TYPE" val="1"/>
  <p:tag name="KSO_WM_DIAGRAM_USE_COLOR_VALUE" val="{&quot;color_scheme&quot;:1,&quot;color_type&quot;:1,&quot;theme_color_indexes&quot;:[5,6,5,6,5,6]}"/>
</p:tagLst>
</file>

<file path=ppt/tags/tag3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57_4*n_h_h_a*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57_4*n_h_h_f*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57_4*n_h_h_a*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57_4*n_h_h_f*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0957_4*n_h_h_f*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0957_4*n_h_h_a*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57_4*n_h_h_a*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4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0957_4*n_h_h_f*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项正文，文字是您思想的提炼"/>
  <p:tag name="KSO_WM_UNIT_TEXT_FILL_FORE_SCHEMECOLOR_INDEX" val="1"/>
  <p:tag name="KSO_WM_UNIT_TEXT_FILL_TYPE" val="1"/>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x*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UNIT_VALUE" val="111*120"/>
  <p:tag name="KSO_WM_UNIT_TYPE" val="n_h_x"/>
  <p:tag name="KSO_WM_UNIT_INDEX" val="1_1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3"/>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gradient&quot;:[{&quot;brightness&quot;:0,&quot;colorType&quot;:1,&quot;foreColorIndex&quot;:5,&quot;pos&quot;:0.5,&quot;transparency&quot;:0},{&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1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2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68*73"/>
  <p:tag name="KSO_WM_UNIT_TYPE" val="n_h_h_x"/>
  <p:tag name="KSO_WM_UNIT_INDEX" val="1_2_3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4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0*73"/>
  <p:tag name="KSO_WM_UNIT_TYPE" val="n_h_h_x"/>
  <p:tag name="KSO_WM_UNIT_INDEX" val="1_2_4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5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49*72"/>
  <p:tag name="KSO_WM_UNIT_TYPE" val="n_h_h_x"/>
  <p:tag name="KSO_WM_UNIT_INDEX" val="1_2_5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477.8249938964844,&quot;left&quot;:19.2,&quot;top&quot;:39.625006103515624,&quot;width&quot;:921.9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425.xml><?xml version="1.0" encoding="utf-8"?>
<p:tagLst xmlns:p="http://schemas.openxmlformats.org/presentationml/2006/main">
  <p:tag name="KSO_WM_BEAUTIFY_FLAG" val="#wm#"/>
  <p:tag name="KSO_WM_TEMPLATE_CATEGORY" val="custom"/>
  <p:tag name="KSO_WM_TEMPLATE_INDEX" val="20205081"/>
  <p:tag name="resource_record_key" val="{&quot;65&quot;:[20205281],&quot;70&quot;:[3312483]}"/>
</p:tagLst>
</file>

<file path=ppt/tags/tag4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0"/>
  <p:tag name="KSO_WM_UNIT_ID" val="diagram20234716_3*l_h_f*2_1_1"/>
  <p:tag name="KSO_WM_UNIT_INDEX" val="2_1_1"/>
  <p:tag name="KSO_WM_DIAGRAM_GROUP_CODE" val="l1-1"/>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您的文本具体内容，简明扼要地阐述您的内容观点。根据需要可酌情增减。"/>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ID" val="diagram20234716_3*l_h_a*2_1_1"/>
  <p:tag name="KSO_WM_UNIT_INDEX" val="2_1_1"/>
  <p:tag name="KSO_WM_DIAGRAM_GROUP_CODE" val="l1-1"/>
  <p:tag name="KSO_WM_DIAGRAM_VERSION" val="3"/>
  <p:tag name="KSO_WM_DIAGRAM_COLOR_TRICK" val="1"/>
  <p:tag name="KSO_WM_DIAGRAM_COLOR_TEXT_CAN_REMOVE" val="n"/>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i*2_1_1"/>
  <p:tag name="KSO_WM_TEMPLATE_CATEGORY" val="diagram"/>
  <p:tag name="KSO_WM_TEMPLATE_INDEX" val="20234716"/>
  <p:tag name="KSO_WM_UNIT_LAYERLEVEL" val="1_1_1"/>
  <p:tag name="KSO_WM_TAG_VERSION" val="3.0"/>
  <p:tag name="KSO_WM_UNIT_TYPE" val="l_h_i"/>
  <p:tag name="KSO_WM_UNIT_INDEX" val="2_1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716_3*l_h_f*2_2_1"/>
  <p:tag name="KSO_WM_UNIT_INDEX" val="2_2_1"/>
  <p:tag name="KSO_WM_DIAGRAM_GROUP_CODE" val="l1-1"/>
  <p:tag name="KSO_WM_UNIT_VALUE" val="8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您的文本具体内容，简明扼要地阐述您的内容观点。根据您的需求可酌情增减。"/>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716_3*l_h_a*2_2_1"/>
  <p:tag name="KSO_WM_UNIT_INDEX" val="2_2_1"/>
  <p:tag name="KSO_WM_DIAGRAM_GROUP_CODE" val="l1-1"/>
  <p:tag name="KSO_WM_UNIT_VALUE" val="10"/>
  <p:tag name="KSO_WM_DIAGRAM_VERSION" val="3"/>
  <p:tag name="KSO_WM_DIAGRAM_COLOR_TRICK" val="1"/>
  <p:tag name="KSO_WM_DIAGRAM_COLOR_TEXT_CAN_REMOVE" val="n"/>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i*2_2_1"/>
  <p:tag name="KSO_WM_TEMPLATE_CATEGORY" val="diagram"/>
  <p:tag name="KSO_WM_TEMPLATE_INDEX" val="20234716"/>
  <p:tag name="KSO_WM_UNIT_LAYERLEVEL" val="1_1_1"/>
  <p:tag name="KSO_WM_TAG_VERSION" val="3.0"/>
  <p:tag name="KSO_WM_UNIT_TYPE" val="l_h_i"/>
  <p:tag name="KSO_WM_UNIT_INDEX" val="2_2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0"/>
  <p:tag name="KSO_WM_UNIT_ID" val="diagram20234716_3*l_h_f*2_3_1"/>
  <p:tag name="KSO_WM_UNIT_INDEX" val="2_3_1"/>
  <p:tag name="KSO_WM_DIAGRAM_GROUP_CODE" val="l1-1"/>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您的文本具体内容，简明扼要地阐述您的内容观点。根据需要可酌情增减，添加文本内容。"/>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ID" val="diagram20234716_3*l_h_a*2_3_1"/>
  <p:tag name="KSO_WM_UNIT_INDEX" val="2_3_1"/>
  <p:tag name="KSO_WM_DIAGRAM_GROUP_CODE" val="l1-1"/>
  <p:tag name="KSO_WM_DIAGRAM_VERSION" val="3"/>
  <p:tag name="KSO_WM_DIAGRAM_COLOR_TRICK" val="1"/>
  <p:tag name="KSO_WM_DIAGRAM_COLOR_TEXT_CAN_REMOVE" val="n"/>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i*2_3_1"/>
  <p:tag name="KSO_WM_TEMPLATE_CATEGORY" val="diagram"/>
  <p:tag name="KSO_WM_TEMPLATE_INDEX" val="20234716"/>
  <p:tag name="KSO_WM_UNIT_LAYERLEVEL" val="1_1_1"/>
  <p:tag name="KSO_WM_TAG_VERSION" val="3.0"/>
  <p:tag name="KSO_WM_UNIT_TYPE" val="l_h_i"/>
  <p:tag name="KSO_WM_UNIT_INDEX" val="2_3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716_3*l_h_f*2_4_1"/>
  <p:tag name="KSO_WM_UNIT_INDEX" val="2_4_1"/>
  <p:tag name="KSO_WM_DIAGRAM_GROUP_CODE" val="l1-1"/>
  <p:tag name="KSO_WM_UNIT_VALUE" val="80"/>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此处添加您的文本具体内容，简明扼要地阐述您的内容观点。根据您的需要可酌情增减。"/>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4716"/>
  <p:tag name="KSO_WM_UNIT_LAYERLEVEL" val="1_1_1"/>
  <p:tag name="KSO_WM_TAG_VERSION" val="3.0"/>
  <p:tag name="KSO_WM_DIAGRAM_MAX_ITEMCNT" val="4"/>
  <p:tag name="KSO_WM_DIAGRAM_MIN_ITEMCNT" val="2"/>
  <p:tag name="KSO_WM_DIAGRAM_VIRTUALLY_FRAME" val="{&quot;height&quot;:382.54503937007877,&quot;left&quot;:42.8,&quot;top&quot;:67.62346456692913,&quot;width&quot;:881.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4716_3*l_h_a*2_4_1"/>
  <p:tag name="KSO_WM_UNIT_INDEX" val="2_4_1"/>
  <p:tag name="KSO_WM_DIAGRAM_GROUP_CODE" val="l1-1"/>
  <p:tag name="KSO_WM_UNIT_VALUE" val="10"/>
  <p:tag name="KSO_WM_DIAGRAM_VERSION" val="3"/>
  <p:tag name="KSO_WM_DIAGRAM_COLOR_TRICK" val="1"/>
  <p:tag name="KSO_WM_DIAGRAM_COLOR_TEXT_CAN_REMOVE" val="n"/>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i*2_4_1"/>
  <p:tag name="KSO_WM_TEMPLATE_CATEGORY" val="diagram"/>
  <p:tag name="KSO_WM_TEMPLATE_INDEX" val="20234716"/>
  <p:tag name="KSO_WM_UNIT_LAYERLEVEL" val="1_1_1"/>
  <p:tag name="KSO_WM_TAG_VERSION" val="3.0"/>
  <p:tag name="KSO_WM_UNIT_TYPE" val="l_h_i"/>
  <p:tag name="KSO_WM_UNIT_INDEX" val="2_4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d*2_1_1"/>
  <p:tag name="KSO_WM_TEMPLATE_CATEGORY" val="diagram"/>
  <p:tag name="KSO_WM_TEMPLATE_INDEX" val="20234716"/>
  <p:tag name="KSO_WM_UNIT_LAYERLEVEL" val="1_1_1"/>
  <p:tag name="KSO_WM_TAG_VERSION" val="3.0"/>
  <p:tag name="KSO_WM_UNIT_VALUE" val="633*711"/>
  <p:tag name="KSO_WM_UNIT_TYPE" val="l_h_d"/>
  <p:tag name="KSO_WM_UNIT_INDEX" val="2_1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PICTURE_SUBTYPE" val="b"/>
  <p:tag name="KSO_WM_UNIT_FILL_TYPE" val="1"/>
  <p:tag name="KSO_WM_UNIT_FILL_FORE_SCHEMECOLOR_INDEX" val="5"/>
  <p:tag name="KSO_WM_UNIT_FILL_FORE_SCHEMECOLOR_INDEX_BRIGHTNESS" val="0"/>
  <p:tag name="KSO_WM_UNIT_LINE_FORE_SCHEMECOLOR_INDEX" val="-2"/>
  <p:tag name="MH_SHAPE_GUID" val="117"/>
  <p:tag name="KSO_WM_DIAGRAM_USE_COLOR_VALUE" val="{&quot;color_scheme&quot;:1,&quot;color_type&quot;:1,&quot;theme_color_indexes&quot;:[5,6,5,6,5,6]}"/>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d*2_2_1"/>
  <p:tag name="KSO_WM_TEMPLATE_CATEGORY" val="diagram"/>
  <p:tag name="KSO_WM_TEMPLATE_INDEX" val="20234716"/>
  <p:tag name="KSO_WM_UNIT_LAYERLEVEL" val="1_1_1"/>
  <p:tag name="KSO_WM_TAG_VERSION" val="3.0"/>
  <p:tag name="KSO_WM_UNIT_VALUE" val="633*712"/>
  <p:tag name="KSO_WM_UNIT_TYPE" val="l_h_d"/>
  <p:tag name="KSO_WM_UNIT_INDEX" val="2_2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PICTURE_SUBTYPE" val="b"/>
  <p:tag name="KSO_WM_UNIT_FILL_TYPE" val="1"/>
  <p:tag name="KSO_WM_UNIT_FILL_FORE_SCHEMECOLOR_INDEX" val="5"/>
  <p:tag name="KSO_WM_UNIT_FILL_FORE_SCHEMECOLOR_INDEX_BRIGHTNESS" val="0"/>
  <p:tag name="KSO_WM_UNIT_LINE_FORE_SCHEMECOLOR_INDEX" val="-2"/>
  <p:tag name="MH_SHAPE_GUID" val="116"/>
  <p:tag name="KSO_WM_DIAGRAM_USE_COLOR_VALUE" val="{&quot;color_scheme&quot;:1,&quot;color_type&quot;:1,&quot;theme_color_indexes&quot;:[5,6,5,6,5,6]}"/>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d*2_3_1"/>
  <p:tag name="KSO_WM_TEMPLATE_CATEGORY" val="diagram"/>
  <p:tag name="KSO_WM_TEMPLATE_INDEX" val="20234716"/>
  <p:tag name="KSO_WM_UNIT_LAYERLEVEL" val="1_1_1"/>
  <p:tag name="KSO_WM_TAG_VERSION" val="3.0"/>
  <p:tag name="KSO_WM_UNIT_VALUE" val="633*712"/>
  <p:tag name="KSO_WM_UNIT_TYPE" val="l_h_d"/>
  <p:tag name="KSO_WM_UNIT_INDEX" val="2_3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PICTURE_SUBTYPE" val="b"/>
  <p:tag name="KSO_WM_UNIT_FILL_TYPE" val="1"/>
  <p:tag name="KSO_WM_UNIT_FILL_FORE_SCHEMECOLOR_INDEX" val="5"/>
  <p:tag name="KSO_WM_UNIT_FILL_FORE_SCHEMECOLOR_INDEX_BRIGHTNESS" val="0"/>
  <p:tag name="KSO_WM_UNIT_LINE_FORE_SCHEMECOLOR_INDEX" val="-2"/>
  <p:tag name="MH_SHAPE_GUID" val="114"/>
  <p:tag name="KSO_WM_DIAGRAM_USE_COLOR_VALUE" val="{&quot;color_scheme&quot;:1,&quot;color_type&quot;:1,&quot;theme_color_indexes&quot;:[5,6,5,6,5,6]}"/>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716_3*l_h_d*2_4_1"/>
  <p:tag name="KSO_WM_TEMPLATE_CATEGORY" val="diagram"/>
  <p:tag name="KSO_WM_TEMPLATE_INDEX" val="20234716"/>
  <p:tag name="KSO_WM_UNIT_LAYERLEVEL" val="1_1_1"/>
  <p:tag name="KSO_WM_TAG_VERSION" val="3.0"/>
  <p:tag name="KSO_WM_UNIT_VALUE" val="633*712"/>
  <p:tag name="KSO_WM_UNIT_TYPE" val="l_h_d"/>
  <p:tag name="KSO_WM_UNIT_INDEX" val="2_4_1"/>
  <p:tag name="KSO_WM_DIAGRAM_VERSION" val="3"/>
  <p:tag name="KSO_WM_DIAGRAM_COLOR_TRICK" val="1"/>
  <p:tag name="KSO_WM_DIAGRAM_COLOR_TEXT_CAN_REMOVE" val="n"/>
  <p:tag name="KSO_WM_DIAGRAM_VIRTUALLY_FRAME" val="{&quot;height&quot;:382.54503937007877,&quot;left&quot;:42.8,&quot;top&quot;:67.62346456692913,&quot;width&quot;:881.9}"/>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PICTURE_SUBTYPE" val="b"/>
  <p:tag name="KSO_WM_UNIT_FILL_TYPE" val="1"/>
  <p:tag name="KSO_WM_UNIT_FILL_FORE_SCHEMECOLOR_INDEX" val="5"/>
  <p:tag name="KSO_WM_UNIT_FILL_FORE_SCHEMECOLOR_INDEX_BRIGHTNESS" val="0"/>
  <p:tag name="KSO_WM_UNIT_LINE_FORE_SCHEMECOLOR_INDEX" val="-2"/>
  <p:tag name="MH_SHAPE_GUID" val="113"/>
  <p:tag name="KSO_WM_DIAGRAM_USE_COLOR_VALUE" val="{&quot;color_scheme&quot;:1,&quot;color_type&quot;:1,&quot;theme_color_indexes&quot;:[5,6,5,6,5,6]}"/>
</p:tagLst>
</file>

<file path=ppt/tags/tag443.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6212,3324548,3325247]}"/>
</p:tagLst>
</file>

<file path=ppt/tags/tag4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6.42200563090046,&quot;left&quot;:32.7,&quot;top&quot;:83.25,&quot;width&quot;:88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00310/437a2a7f0f52d066eb571d890c3356f7.jpg@base@tag=imgScale&amp;m=1&amp;w=578&amp;h=478&amp;q=95&quot;}*gallery__ai_v2.1.5_ONLINE*e6e6b10d22885794cb81a3ae827833b2-slide-0"/>
  <p:tag name="KSO_WM_UNIT_FILL_FORE_SCHEMECOLOR_INDEX" val="5"/>
  <p:tag name="KSO_WM_UNIT_FILL_TYPE" val="1"/>
  <p:tag name="KSO_WM_UNIT_LINE_FILL_TYPE" val="2"/>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8/41db09d21f619b3f2781155046c19579.jpg@base@tag=imgScale&amp;m=1&amp;w=578&amp;h=478&amp;q=95&quot;}*gallery__ai_v2.1.5_ONLINE*e6e6b10d22885794cb81a3ae827833b2-slide-0"/>
  <p:tag name="KSO_WM_UNIT_FILL_FORE_SCHEMECOLOR_INDEX" val="6"/>
  <p:tag name="KSO_WM_UNIT_FILL_TYPE" val="1"/>
  <p:tag name="KSO_WM_UNIT_LINE_FILL_TYPE" val="2"/>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3/2e1873512a7a2af44a18c28094c22cc8.jpg@base@tag=imgScale&amp;m=1&amp;w=578&amp;h=478&amp;q=95&quot;}*gallery__ai_v2.1.5_ONLINE*e6e6b10d22885794cb81a3ae827833b2-slide-0"/>
  <p:tag name="KSO_WM_UNIT_FILL_FORE_SCHEMECOLOR_INDEX" val="7"/>
  <p:tag name="KSO_WM_UNIT_FILL_TYPE" val="1"/>
  <p:tag name="KSO_WM_UNIT_LINE_FILL_TYPE" val="2"/>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16.42200563090046,&quot;left&quot;:32.7,&quot;top&quot;:83.25,&quot;width&quot;:887.6}"/>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0911/4aa61db67e4c0204f24bc8e9799402a5.jpg@base@tag=imgScale&amp;m=1&amp;w=578&amp;h=478&amp;q=95&quot;}*gallery__ai_v2.1.5_ONLINE*e6e6b10d22885794cb81a3ae827833b2-slide-0"/>
  <p:tag name="KSO_WM_UNIT_FILL_FORE_SCHEMECOLOR_INDEX" val="8"/>
  <p:tag name="KSO_WM_UNIT_FILL_TYPE" val="1"/>
  <p:tag name="KSO_WM_UNIT_LINE_FILL_TYPE" val="2"/>
  <p:tag name="KSO_WM_UNIT_USESOURCEFORMAT_APPLY" val="1"/>
</p:tagLst>
</file>

<file path=ppt/tags/tag461.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Lst>
</file>

<file path=ppt/tags/tag4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1_1"/>
  <p:tag name="KSO_WM_UNIT_ID" val="diagram20234818_3*l_h_f*2_1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具体内容，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2_1_1"/>
  <p:tag name="KSO_WM_UNIT_ID" val="diagram20234818_3*l_h_a*2_1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2_1"/>
  <p:tag name="KSO_WM_UNIT_ID" val="diagram20234818_3*l_h_f*2_2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2_2_1"/>
  <p:tag name="KSO_WM_UNIT_ID" val="diagram20234818_3*l_h_a*2_2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3_1"/>
  <p:tag name="KSO_WM_UNIT_ID" val="diagram20234818_3*l_h_f*2_3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具体内容，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2_3_1"/>
  <p:tag name="KSO_WM_UNIT_ID" val="diagram20234818_3*l_h_a*2_3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2_4_1"/>
  <p:tag name="KSO_WM_UNIT_ID" val="diagram20234818_3*l_h_f*2_4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2_4_1"/>
  <p:tag name="KSO_WM_UNIT_ID" val="diagram20234818_3*l_h_a*2_4_1"/>
  <p:tag name="KSO_WM_TEMPLATE_CATEGORY" val="diagram"/>
  <p:tag name="KSO_WM_TEMPLATE_INDEX" val="20234818"/>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LINE_FORE_SCHEMECOLOR_INDEX" val="-2"/>
  <p:tag name="KSO_WM_UNIT_TEXT_FILL_FORE_SCHEMECOLOR_INDEX" val="1"/>
  <p:tag name="KSO_WM_UNIT_TEXT_FILL_TYPE" val="1"/>
  <p:tag name="KSO_WM_DIAGRAM_USE_COLOR_VALUE" val="{&quot;color_scheme&quot;:1,&quot;color_type&quot;:1,&quot;theme_color_indexes&quot;:[5,6,5,6,5,6]}"/>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1_2"/>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1_2"/>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d*2_1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VALUE" val="727*630"/>
  <p:tag name="KSO_WM_UNIT_TYPE" val="l_h_d"/>
  <p:tag name="KSO_WM_UNIT_INDEX" val="2_1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5,6,5,6,5,6]}"/>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1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1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2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2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2_2"/>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2_2"/>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d*2_2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VALUE" val="727*630"/>
  <p:tag name="KSO_WM_UNIT_TYPE" val="l_h_d"/>
  <p:tag name="KSO_WM_UNIT_INDEX" val="2_2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5,6,5,6,5,6]}"/>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3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3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3_2"/>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3_2"/>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4_2"/>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4_2"/>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2"/>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d*2_4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VALUE" val="727*630"/>
  <p:tag name="KSO_WM_UNIT_TYPE" val="l_h_d"/>
  <p:tag name="KSO_WM_UNIT_INDEX" val="2_4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31"/>
  <p:tag name="KSO_WM_DIAGRAM_USE_COLOR_VALUE" val="{&quot;color_scheme&quot;:1,&quot;color_type&quot;:1,&quot;theme_color_indexes&quot;:[5,6,5,6,5,6]}"/>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i*2_4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TYPE" val="l_h_i"/>
  <p:tag name="KSO_WM_UNIT_INDEX" val="2_4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5,6,5,6,5,6]}"/>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18_3*l_h_d*2_3_1"/>
  <p:tag name="KSO_WM_TEMPLATE_CATEGORY" val="diagram"/>
  <p:tag name="KSO_WM_TEMPLATE_INDEX" val="20234818"/>
  <p:tag name="KSO_WM_UNIT_LAYERLEVEL" val="1_1_1"/>
  <p:tag name="KSO_WM_TAG_VERSION" val="3.0"/>
  <p:tag name="KSO_WM_DIAGRAM_VERSION" val="3"/>
  <p:tag name="KSO_WM_DIAGRAM_COLOR_TRICK" val="1"/>
  <p:tag name="KSO_WM_DIAGRAM_COLOR_TEXT_CAN_REMOVE" val="n"/>
  <p:tag name="KSO_WM_UNIT_VALUE" val="727*630"/>
  <p:tag name="KSO_WM_UNIT_TYPE" val="l_h_d"/>
  <p:tag name="KSO_WM_UNIT_INDEX" val="2_3_1"/>
  <p:tag name="KSO_WM_DIAGRAM_MAX_ITEMCNT" val="4"/>
  <p:tag name="KSO_WM_DIAGRAM_MIN_ITEMCNT" val="2"/>
  <p:tag name="KSO_WM_DIAGRAM_VIRTUALLY_FRAME" val="{&quot;height&quot;:373.1470078740158,&quot;left&quot;:40.35,&quot;top&quot;:107.1,&quot;width&quot;:885.5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5,6,5,6,5,6]}"/>
</p:tagLst>
</file>

<file path=ppt/tags/tag4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6212]}"/>
</p:tagLst>
</file>

<file path=ppt/tags/tag48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8/cc8dc7f71eabffe686b31e04864a1203.jpg@base@tag=imgScale&amp;m=1&amp;w=450&amp;h=450&amp;q=95&quot;}*gallery__ai_v2.1.5_ONLINE*85f34d5a5506e0d6314974e02fb53eb6-slide-0"/>
  <p:tag name="KSO_WM_UNIT_LINE_FILL_TYPE" val="2"/>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docer-property.ks3-cn-beijing-internal.ksyuncs.com/picture/4622027563/dcba945763b78ad910ebed6facf52ac7.png%40base%40tag%3DimgScale%26m%3D1%26w%3D450%26h%3D450%26q%3D95?Expires=1756141867&amp;AWSAccessKeyId=AKLTsJGQRfhZT6rHyuTiDsF7Q&amp;Signature=Gf4cimz9noJUTavaqeIU4FMgY9A%3D&quot;}*gallery__ai_v2.1.5_ONLINE*85f34d5a5506e0d6314974e02fb53eb6-slide-0"/>
  <p:tag name="KSO_WM_UNIT_LINE_FILL_TYPE" val="2"/>
  <p:tag name="KSO_WM_UNIT_USESOURCEFORMAT_APPLY" val="1"/>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docer-property.ks3-cn-beijing-internal.ksyuncs.com/picture/4622022397/59b369b6f46d48f5717c9e6737bb56e5.png%40base%40tag%3DimgScale%26m%3D1%26w%3D450%26h%3D450%26q%3D95?Expires=1756141867&amp;AWSAccessKeyId=AKLTsJGQRfhZT6rHyuTiDsF7Q&amp;Signature=7TfXeZgmiYv06JbAlU8f%2BE8bDB8%3D&quot;}*gallery__ai_v2.1.5_ONLINE*85f34d5a5506e0d6314974e02fb53eb6-slide-0"/>
  <p:tag name="KSO_WM_UNIT_LINE_FILL_TYPE" val="2"/>
  <p:tag name="KSO_WM_UNIT_USESOURCEFORMAT_APPLY"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61.2531496062992,&quot;top&quot;:109.3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9/811c2101b407e7497bc81e7018161076.jpg@base@tag=imgScale&amp;m=1&amp;w=450&amp;h=450&amp;q=95&quot;}*gallery__ai_v2.1.5_ONLINE*85f34d5a5506e0d6314974e02fb53eb6-slide-0"/>
  <p:tag name="KSO_WM_UNIT_LINE_FILL_TYPE" val="2"/>
  <p:tag name="KSO_WM_UNIT_USESOURCEFORMAT_APPLY" val="1"/>
</p:tagLst>
</file>

<file path=ppt/tags/tag49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9.43535433070865,&quot;top&quot;:68.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9.43535433070865,&quot;top&quot;:68.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01.xml><?xml version="1.0" encoding="utf-8"?>
<p:tagLst xmlns:p="http://schemas.openxmlformats.org/presentationml/2006/main">
  <p:tag name="KSO_WM_DIAGRAM_VIRTUALLY_FRAME" val="{&quot;height&quot;:387.8813400948663,&quot;left&quot;:79.43535433070865,&quot;top&quot;:68.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502.xml><?xml version="1.0" encoding="utf-8"?>
<p:tagLst xmlns:p="http://schemas.openxmlformats.org/presentationml/2006/main">
  <p:tag name="KSO_WM_DIAGRAM_VIRTUALLY_FRAME" val="{&quot;height&quot;:387.8813400948663,&quot;left&quot;:79.43535433070865,&quot;top&quot;:68.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03.xml><?xml version="1.0" encoding="utf-8"?>
<p:tagLst xmlns:p="http://schemas.openxmlformats.org/presentationml/2006/main">
  <p:tag name="KSO_WM_DIAGRAM_VIRTUALLY_FRAME" val="{&quot;height&quot;:387.8813400948663,&quot;left&quot;:79.43535433070865,&quot;top&quot;:68.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012/bb51c63e8ac58e8fc9bade84d5957756.jpg@base@tag=imgScale&amp;m=1&amp;w=485&amp;h=753&amp;q=95&quot;}*gallery__ai_v2.1.5_ONLINE*57fbf44056cdd2efeda22a664438495e-slide-0"/>
  <p:tag name="KSO_WM_UNIT_LINE_FILL_TYPE" val="2"/>
  <p:tag name="KSO_WM_UNIT_USESOURCEFORMAT_APPLY" val="1"/>
</p:tagLst>
</file>

<file path=ppt/tags/tag504.xml><?xml version="1.0" encoding="utf-8"?>
<p:tagLst xmlns:p="http://schemas.openxmlformats.org/presentationml/2006/main">
  <p:tag name="KSO_WM_DIAGRAM_VIRTUALLY_FRAME" val="{&quot;height&quot;:387.8813400948663,&quot;left&quot;:79.43535433070865,&quot;top&quot;:68.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9.43535433070865,&quot;top&quot;:68.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79.43535433070865,&quot;top&quot;:68.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0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08.xml><?xml version="1.0" encoding="utf-8"?>
<p:tagLst xmlns:p="http://schemas.openxmlformats.org/presentationml/2006/main">
  <p:tag name="KSO_WM_SLIDE_BACKGROUND_TYPE" val="general"/>
</p:tagLst>
</file>

<file path=ppt/tags/tag50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21202/384222f2e0ffaa4f16d4214836f3754f.jpg@base@tag=imgScale&amp;m=1&amp;w=509&amp;h=273&amp;q=95&quot;}*gallery__ai_3.0.1_online*6d6ccaafc3bc941e1692e7738f188f99-slide-0"/>
  <p:tag name="KSO_WM_UNIT_LINE_FILL_TYPE" val="2"/>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5/ce975ca92ff6f97c9109546452fed18c.jpg@base@tag=imgScale&amp;m=1&amp;w=509&amp;h=273&amp;q=95&quot;}*gallery__ai_3.0.1_online*6d6ccaafc3bc941e1692e7738f188f99-slide-0"/>
  <p:tag name="KSO_WM_UNIT_LINE_FILL_TYPE" val="2"/>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0907/c8058f4400e57972e85c34d76be98fe6.jpg@base@tag=imgScale&amp;m=1&amp;w=509&amp;h=273&amp;q=95&quot;}*gallery__ai_3.0.1_online*6d6ccaafc3bc941e1692e7738f188f99-slide-0"/>
  <p:tag name="KSO_WM_UNIT_LINE_FILL_TYPE" val="2"/>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1207/2bf00a9b5e073ff75d2d0a8ef5a5b9d0.jpg@base@tag=imgScale&amp;m=1&amp;w=508&amp;h=273&amp;q=95&quot;}*gallery__ai_3.0.1_online*6d6ccaafc3bc941e1692e7738f188f99-slide-0"/>
  <p:tag name="KSO_WM_UNIT_LINE_FILL_TYPE" val="2"/>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122.39999999999998,&quot;width&quot;:784.5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2_3"/>
  <p:tag name="KSO_WM_TEMPLATE_CATEGORY" val="diagram"/>
  <p:tag name="KSO_WM_TEMPLATE_INDEX" val="20234393"/>
  <p:tag name="KSO_WM_UNIT_LAYERLEVEL" val="1_1_1"/>
  <p:tag name="KSO_WM_TAG_VERSION" val="3.0"/>
  <p:tag name="KSO_WM_DIAGRAM_GROUP_CODE" val="q1-1"/>
  <p:tag name="KSO_WM_UNIT_TYPE" val="q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2_2"/>
  <p:tag name="KSO_WM_TEMPLATE_CATEGORY" val="diagram"/>
  <p:tag name="KSO_WM_TEMPLATE_INDEX" val="20234393"/>
  <p:tag name="KSO_WM_UNIT_LAYERLEVEL" val="1_1_1"/>
  <p:tag name="KSO_WM_TAG_VERSION" val="3.0"/>
  <p:tag name="KSO_WM_DIAGRAM_GROUP_CODE" val="q1-1"/>
  <p:tag name="KSO_WM_UNIT_TYPE" val="q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3_3"/>
  <p:tag name="KSO_WM_TEMPLATE_CATEGORY" val="diagram"/>
  <p:tag name="KSO_WM_TEMPLATE_INDEX" val="20234393"/>
  <p:tag name="KSO_WM_UNIT_LAYERLEVEL" val="1_1_1"/>
  <p:tag name="KSO_WM_TAG_VERSION" val="3.0"/>
  <p:tag name="KSO_WM_DIAGRAM_GROUP_CODE" val="q1-1"/>
  <p:tag name="KSO_WM_UNIT_TYPE" val="q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5_3"/>
  <p:tag name="KSO_WM_TEMPLATE_CATEGORY" val="diagram"/>
  <p:tag name="KSO_WM_TEMPLATE_INDEX" val="20234393"/>
  <p:tag name="KSO_WM_UNIT_LAYERLEVEL" val="1_1_1"/>
  <p:tag name="KSO_WM_TAG_VERSION" val="3.0"/>
  <p:tag name="KSO_WM_DIAGRAM_GROUP_CODE" val="q1-1"/>
  <p:tag name="KSO_WM_UNIT_TYPE" val="q_h_i"/>
  <p:tag name="KSO_WM_UNIT_INDEX" val="1_5_3"/>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1_3"/>
  <p:tag name="KSO_WM_TEMPLATE_CATEGORY" val="diagram"/>
  <p:tag name="KSO_WM_TEMPLATE_INDEX" val="20234393"/>
  <p:tag name="KSO_WM_UNIT_LAYERLEVEL" val="1_1_1"/>
  <p:tag name="KSO_WM_TAG_VERSION" val="3.0"/>
  <p:tag name="KSO_WM_DIAGRAM_GROUP_CODE" val="q1-1"/>
  <p:tag name="KSO_WM_UNIT_TYPE" val="q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x*1_3_1"/>
  <p:tag name="KSO_WM_TEMPLATE_CATEGORY" val="diagram"/>
  <p:tag name="KSO_WM_TEMPLATE_INDEX" val="20234393"/>
  <p:tag name="KSO_WM_UNIT_LAYERLEVEL" val="1_1_1"/>
  <p:tag name="KSO_WM_TAG_VERSION" val="3.0"/>
  <p:tag name="KSO_WM_UNIT_VALUE" val="94*84"/>
  <p:tag name="KSO_WM_DIAGRAM_GROUP_CODE" val="q1-1"/>
  <p:tag name="KSO_WM_UNIT_TYPE" val="q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4_3"/>
  <p:tag name="KSO_WM_TEMPLATE_CATEGORY" val="diagram"/>
  <p:tag name="KSO_WM_TEMPLATE_INDEX" val="20234393"/>
  <p:tag name="KSO_WM_UNIT_LAYERLEVEL" val="1_1_1"/>
  <p:tag name="KSO_WM_TAG_VERSION" val="3.0"/>
  <p:tag name="KSO_WM_DIAGRAM_GROUP_CODE" val="q1-1"/>
  <p:tag name="KSO_WM_UNIT_TYPE" val="q_h_i"/>
  <p:tag name="KSO_WM_UNIT_INDEX" val="1_4_3"/>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75,&quot;transparency&quot;:0},{&quot;brightness&quot;:0.4000000059604645,&quot;colorType&quot;:1,&quot;foreColorIndex&quot;:5,&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3_2"/>
  <p:tag name="KSO_WM_TEMPLATE_CATEGORY" val="diagram"/>
  <p:tag name="KSO_WM_TEMPLATE_INDEX" val="20234393"/>
  <p:tag name="KSO_WM_UNIT_LAYERLEVEL" val="1_1_1"/>
  <p:tag name="KSO_WM_TAG_VERSION" val="3.0"/>
  <p:tag name="KSO_WM_DIAGRAM_GROUP_CODE" val="q1-1"/>
  <p:tag name="KSO_WM_UNIT_TYPE" val="q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4_2"/>
  <p:tag name="KSO_WM_TEMPLATE_CATEGORY" val="diagram"/>
  <p:tag name="KSO_WM_TEMPLATE_INDEX" val="20234393"/>
  <p:tag name="KSO_WM_UNIT_LAYERLEVEL" val="1_1_1"/>
  <p:tag name="KSO_WM_TAG_VERSION" val="3.0"/>
  <p:tag name="KSO_WM_DIAGRAM_GROUP_CODE" val="q1-1"/>
  <p:tag name="KSO_WM_UNIT_TYPE" val="q_h_i"/>
  <p:tag name="KSO_WM_UNIT_INDEX" val="1_4_2"/>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5_2"/>
  <p:tag name="KSO_WM_TEMPLATE_CATEGORY" val="diagram"/>
  <p:tag name="KSO_WM_TEMPLATE_INDEX" val="20234393"/>
  <p:tag name="KSO_WM_UNIT_LAYERLEVEL" val="1_1_1"/>
  <p:tag name="KSO_WM_TAG_VERSION" val="3.0"/>
  <p:tag name="KSO_WM_DIAGRAM_GROUP_CODE" val="q1-1"/>
  <p:tag name="KSO_WM_UNIT_TYPE" val="q_h_i"/>
  <p:tag name="KSO_WM_UNIT_INDEX" val="1_5_2"/>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i*1_1_2"/>
  <p:tag name="KSO_WM_TEMPLATE_CATEGORY" val="diagram"/>
  <p:tag name="KSO_WM_TEMPLATE_INDEX" val="20234393"/>
  <p:tag name="KSO_WM_UNIT_LAYERLEVEL" val="1_1_1"/>
  <p:tag name="KSO_WM_TAG_VERSION" val="3.0"/>
  <p:tag name="KSO_WM_DIAGRAM_GROUP_CODE" val="q1-1"/>
  <p:tag name="KSO_WM_UNIT_TYPE" val="q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699999988079071,&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7"/>
  <p:tag name="KSO_WM_DIAGRAM_USE_COLOR_VALUE" val="{&quot;color_scheme&quot;:1,&quot;color_type&quot;:1,&quot;theme_color_indexes&quot;:[]}"/>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x*1_4_1"/>
  <p:tag name="KSO_WM_TEMPLATE_CATEGORY" val="diagram"/>
  <p:tag name="KSO_WM_TEMPLATE_INDEX" val="20234393"/>
  <p:tag name="KSO_WM_UNIT_LAYERLEVEL" val="1_1_1"/>
  <p:tag name="KSO_WM_TAG_VERSION" val="3.0"/>
  <p:tag name="KSO_WM_UNIT_VALUE" val="77*94"/>
  <p:tag name="KSO_WM_DIAGRAM_GROUP_CODE" val="q1-1"/>
  <p:tag name="KSO_WM_UNIT_TYPE" val="q_h_x"/>
  <p:tag name="KSO_WM_UNIT_INDEX" val="1_4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i*1_1"/>
  <p:tag name="KSO_WM_TEMPLATE_CATEGORY" val="diagram"/>
  <p:tag name="KSO_WM_TEMPLATE_INDEX" val="20234393"/>
  <p:tag name="KSO_WM_UNIT_LAYERLEVEL" val="1_1"/>
  <p:tag name="KSO_WM_TAG_VERSION" val="3.0"/>
  <p:tag name="KSO_WM_DIAGRAM_GROUP_CODE" val="q1-1"/>
  <p:tag name="KSO_WM_UNIT_TYPE" val="q_i"/>
  <p:tag name="KSO_WM_UNIT_INDEX" val="1_1"/>
  <p:tag name="KSO_WM_DIAGRAM_VERSION" val="3"/>
  <p:tag name="KSO_WM_DIAGRAM_COLOR_TRICK" val="1"/>
  <p:tag name="KSO_WM_DIAGRAM_COLOR_TEXT_CAN_REMOVE" val="n"/>
  <p:tag name="KSO_WM_UNIT_FILL_FORE_SCHEMECOLOR_INDEX" val="2"/>
  <p:tag name="KSO_WM_UNIT_FILL_FORE_SCHEMECOLOR_INDEX_BRIGHTNESS" val="0"/>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x*1_5_1"/>
  <p:tag name="KSO_WM_TEMPLATE_CATEGORY" val="diagram"/>
  <p:tag name="KSO_WM_TEMPLATE_INDEX" val="20234393"/>
  <p:tag name="KSO_WM_UNIT_LAYERLEVEL" val="1_1_1"/>
  <p:tag name="KSO_WM_TAG_VERSION" val="3.0"/>
  <p:tag name="KSO_WM_UNIT_VALUE" val="12*12"/>
  <p:tag name="KSO_WM_DIAGRAM_GROUP_CODE" val="q1-1"/>
  <p:tag name="KSO_WM_UNIT_TYPE" val="q_h_x"/>
  <p:tag name="KSO_WM_UNIT_INDEX" val="1_5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x*1_1"/>
  <p:tag name="KSO_WM_TEMPLATE_CATEGORY" val="diagram"/>
  <p:tag name="KSO_WM_TEMPLATE_INDEX" val="20234393"/>
  <p:tag name="KSO_WM_UNIT_LAYERLEVEL" val="1_1"/>
  <p:tag name="KSO_WM_TAG_VERSION" val="3.0"/>
  <p:tag name="KSO_WM_UNIT_VALUE" val="141*141"/>
  <p:tag name="KSO_WM_DIAGRAM_GROUP_CODE" val="q1-1"/>
  <p:tag name="KSO_WM_UNIT_TYPE" val="q_x"/>
  <p:tag name="KSO_WM_UNIT_INDEX" val="1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x*1_1_1"/>
  <p:tag name="KSO_WM_TEMPLATE_CATEGORY" val="diagram"/>
  <p:tag name="KSO_WM_TEMPLATE_INDEX" val="20234393"/>
  <p:tag name="KSO_WM_UNIT_LAYERLEVEL" val="1_1_1"/>
  <p:tag name="KSO_WM_TAG_VERSION" val="3.0"/>
  <p:tag name="KSO_WM_UNIT_VALUE" val="67*94"/>
  <p:tag name="KSO_WM_DIAGRAM_GROUP_CODE" val="q1-1"/>
  <p:tag name="KSO_WM_UNIT_TYPE" val="q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393_4*q_h_x*1_2_1"/>
  <p:tag name="KSO_WM_TEMPLATE_CATEGORY" val="diagram"/>
  <p:tag name="KSO_WM_TEMPLATE_INDEX" val="20234393"/>
  <p:tag name="KSO_WM_UNIT_LAYERLEVEL" val="1_1_1"/>
  <p:tag name="KSO_WM_TAG_VERSION" val="3.0"/>
  <p:tag name="KSO_WM_UNIT_VALUE" val="64*94"/>
  <p:tag name="KSO_WM_DIAGRAM_GROUP_CODE" val="q1-1"/>
  <p:tag name="KSO_WM_UNIT_TYPE" val="q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486.35,&quot;left&quot;:20,&quot;top&quot;:29.55,&quot;width&quot;:942.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4_1"/>
  <p:tag name="KSO_WM_UNIT_ID" val="diagram20234393_4*q_h_f*1_4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3_1"/>
  <p:tag name="KSO_WM_UNIT_ID" val="diagram20234393_4*q_h_f*1_3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2_1"/>
  <p:tag name="KSO_WM_UNIT_ID" val="diagram20234393_4*q_h_f*1_2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2_1"/>
  <p:tag name="KSO_WM_UNIT_ID" val="diagram20234393_4*q_h_i*1_2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3_1"/>
  <p:tag name="KSO_WM_UNIT_ID" val="diagram20234393_4*q_h_i*1_3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4_1"/>
  <p:tag name="KSO_WM_UNIT_ID" val="diagram20234393_4*q_h_i*1_4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1_1"/>
  <p:tag name="KSO_WM_UNIT_ID" val="diagram20234393_4*q_h_f*1_1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q_h_f"/>
  <p:tag name="KSO_WM_UNIT_INDEX" val="1_5_1"/>
  <p:tag name="KSO_WM_UNIT_ID" val="diagram20234393_4*q_h_f*1_5_1"/>
  <p:tag name="KSO_WM_TEMPLATE_CATEGORY" val="diagram"/>
  <p:tag name="KSO_WM_TEMPLATE_INDEX" val="20234393"/>
  <p:tag name="KSO_WM_UNIT_LAYERLEVEL" val="1_1_1"/>
  <p:tag name="KSO_WM_TAG_VERSION" val="3.0"/>
  <p:tag name="KSO_WM_BEAUTIFY_FLAG" val="#wm#"/>
  <p:tag name="KSO_WM_UNIT_TEXT_LAYER_COUNT" val="1"/>
  <p:tag name="KSO_WM_DIAGRAM_GROUP_CODE" val="q1-1"/>
  <p:tag name="KSO_WM_DIAGRAM_VERSION" val="3"/>
  <p:tag name="KSO_WM_DIAGRAM_COLOR_TRICK" val="1"/>
  <p:tag name="KSO_WM_DIAGRAM_COLOR_TEXT_CAN_REMOVE" val="n"/>
  <p:tag name="KSO_WM_UNIT_PRESET_TEXT" val="单击此处添加文本内容，简明扼要地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1_1"/>
  <p:tag name="KSO_WM_UNIT_ID" val="diagram20234393_4*q_h_i*1_1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q_h_i"/>
  <p:tag name="KSO_WM_UNIT_INDEX" val="1_5_1"/>
  <p:tag name="KSO_WM_UNIT_ID" val="diagram20234393_4*q_h_i*1_5_1"/>
  <p:tag name="KSO_WM_TEMPLATE_CATEGORY" val="diagram"/>
  <p:tag name="KSO_WM_TEMPLATE_INDEX" val="2023439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q1-1"/>
  <p:tag name="KSO_WM_DIAGRAM_MAX_ITEMCNT" val="6"/>
  <p:tag name="KSO_WM_DIAGRAM_MIN_ITEMCNT" val="2"/>
  <p:tag name="KSO_WM_DIAGRAM_VIRTUALLY_FRAME" val="{&quot;height&quot;:486.35,&quot;left&quot;:20,&quot;top&quot;:29.55,&quot;width&quot;:94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5741]}"/>
</p:tagLst>
</file>

<file path=ppt/tags/tag55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9/3235de8051d08559fd0da624ec94e0cd.jpg@base@tag=imgScale&amp;m=1&amp;w=509&amp;h=273&amp;q=95&quot;}*gallery__ai_v2.1.5_ONLINE*72c6afde4c8d3024f8b539b258df1897-slide-0"/>
  <p:tag name="KSO_WM_UNIT_LINE_FILL_TYPE" val="2"/>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3/022662adfc674e606204d354513ab589.jpg@base@tag=imgScale&amp;m=1&amp;w=509&amp;h=273&amp;q=95&quot;}*gallery__ai_v2.1.5_ONLINE*72c6afde4c8d3024f8b539b258df1897-slide-0"/>
  <p:tag name="KSO_WM_UNIT_LINE_FILL_TYPE" val="2"/>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4/2b8a4a0ebb8105544301e107b47b8e7c.jpg@base@tag=imgScale&amp;m=1&amp;w=509&amp;h=273&amp;q=95&quot;}*gallery__ai_v2.1.5_ONLINE*72c6afde4c8d3024f8b539b258df1897-slide-0"/>
  <p:tag name="KSO_WM_UNIT_LINE_FILL_TYPE" val="2"/>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21225/628e8a8b53dd97eaee9d47f6d8fcc321.jpg@base@tag=imgScale&amp;m=1&amp;w=508&amp;h=273&amp;q=95&quot;}*gallery__ai_v2.1.5_ONLINE*72c6afde4c8d3024f8b539b258df1897-slide-0"/>
  <p:tag name="KSO_WM_UNIT_LINE_FILL_TYPE" val="2"/>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8.77999999999997,&quot;top&quot;:103.09999999999998,&quot;width&quot;:808.4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4.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5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6.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5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8.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79.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81.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9.276614173228346,&quot;top&quot;:89.9811811023622,&quot;width&quot;:854.373385826771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82.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83.xml><?xml version="1.0" encoding="utf-8"?>
<p:tagLst xmlns:p="http://schemas.openxmlformats.org/presentationml/2006/main">
  <p:tag name="KSO_WM_UNIT_TYPE" val="a"/>
  <p:tag name="KSO_WM_UNIT_INDEX" val="1"/>
  <p:tag name="KSO_WM_SLIDE_BACKGROUND_TYPE" val="general"/>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1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1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2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2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3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3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1"/>
  <p:tag name="KSO_WM_UNIT_FILL_FORE_SCHEMECOLOR_INDEX" val="5"/>
  <p:tag name="KSO_WM_UNIT_FILL_FORE_SCHEMECOLOR_INDEX_BRIGHTNESS" val="0.4"/>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4000000059604645,&quot;colorType&quot;:1,&quot;foreColorIndex&quot;:5,&quot;transparency&quot;:0.899999976158142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i*1_4_2"/>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a*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单击此处编辑添加你的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1_3*l_h_f*1_4_1"/>
  <p:tag name="KSO_WM_TEMPLATE_CATEGORY" val="diagram"/>
  <p:tag name="KSO_WM_TEMPLATE_INDEX" val="40495161"/>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383.23381889763783,&quot;left&quot;:44.331268310546875,&quot;top&quot;:89.96618110236217,&quot;width&quot;:865.83746337890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BEAUTIFY_FLAG" val="#wm#"/>
  <p:tag name="KSO_WM_TEMPLATE_CATEGORY" val="diagram"/>
  <p:tag name="KSO_WM_TEMPLATE_INDEX" val="20233203"/>
  <p:tag name="generateSigPptEx" val="1"/>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604.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60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08.xml><?xml version="1.0" encoding="utf-8"?>
<p:tagLst xmlns:p="http://schemas.openxmlformats.org/presentationml/2006/main">
  <p:tag name="KSO_WM_DIAGRAM_VIRTUALLY_FRAME" val="{&quot;height&quot;:417.2970078740158,&quot;left&quot;:52.75,&quot;top&quot;:101.55,&quot;width&quot;:85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09.xml><?xml version="1.0" encoding="utf-8"?>
<p:tagLst xmlns:p="http://schemas.openxmlformats.org/presentationml/2006/main">
  <p:tag name="KSO_WM_DIAGRAM_VIRTUALLY_FRAME" val="{&quot;height&quot;:417.2970078740158,&quot;left&quot;:52.75,&quot;top&quot;:101.55,&quot;width&quot;:854.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DIAGRAM_VIRTUALLY_FRAME" val="{&quot;height&quot;:417.2970078740158,&quot;left&quot;:52.75,&quot;top&quot;:101.55,&quot;width&quot;:85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611.xml><?xml version="1.0" encoding="utf-8"?>
<p:tagLst xmlns:p="http://schemas.openxmlformats.org/presentationml/2006/main">
  <p:tag name="KSO_WM_DIAGRAM_VIRTUALLY_FRAME" val="{&quot;height&quot;:417.2970078740158,&quot;left&quot;:52.75,&quot;top&quot;:101.55,&quot;width&quot;:854.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6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14.xml><?xml version="1.0" encoding="utf-8"?>
<p:tagLst xmlns:p="http://schemas.openxmlformats.org/presentationml/2006/main">
  <p:tag name="KSO_WM_DIAGRAM_VIRTUALLY_FRAME" val="{&quot;height&quot;:417.2970078740158,&quot;left&quot;:52.75,&quot;top&quot;:101.55,&quot;width&quot;:85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121/14b3de13c8d4046540908f3fd81674a7.jpg@base@tag=imgScale&amp;m=1&amp;w=475&amp;h=738&amp;q=95&quot;}*gallery__ai_v2.1.5_ONLINE*cb37ea1a93f80c51248b2301504b209a-slide-0"/>
  <p:tag name="KSO_WM_UNIT_LINE_FILL_TYPE" val="2"/>
  <p:tag name="KSO_WM_UNIT_USESOURCEFORMAT_APPLY" val="1"/>
</p:tagLst>
</file>

<file path=ppt/tags/tag615.xml><?xml version="1.0" encoding="utf-8"?>
<p:tagLst xmlns:p="http://schemas.openxmlformats.org/presentationml/2006/main">
  <p:tag name="KSO_WM_DIAGRAM_VIRTUALLY_FRAME" val="{&quot;height&quot;:417.2970078740158,&quot;left&quot;:52.75,&quot;top&quot;:101.55,&quot;width&quot;:854.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6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18.xml><?xml version="1.0" encoding="utf-8"?>
<p:tagLst xmlns:p="http://schemas.openxmlformats.org/presentationml/2006/main">
  <p:tag name="KSO_WM_DIAGRAM_VIRTUALLY_FRAME" val="{&quot;height&quot;:417.2970078740158,&quot;left&quot;:52.75,&quot;top&quot;:101.55,&quot;width&quot;:854.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619.xml><?xml version="1.0" encoding="utf-8"?>
<p:tagLst xmlns:p="http://schemas.openxmlformats.org/presentationml/2006/main">
  <p:tag name="KSO_WM_DIAGRAM_VIRTUALLY_FRAME" val="{&quot;height&quot;:417.2970078740158,&quot;left&quot;:52.75,&quot;top&quot;:101.55,&quot;width&quot;:854.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970078740158,&quot;left&quot;:52.75,&quot;top&quot;:101.55,&quot;width&quot;:85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2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2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http://wps-cdn-docer.ks3-cn-beijing-internal.ksyuncs.com/wps_cdn_docer/storage/20230908/407a759207acfcd0a26467a9f279c534.jpg@base@tag=imgScale&amp;m=1&amp;w=3384&amp;h=952&amp;q=95&quot;}*gallery__ai_v2.1.5_ONLINE*7ffaf3486ed97045fad2b09f6f36602a-slide-0"/>
  <p:tag name="KSO_WM_UNIT_FILL_FORE_SCHEMECOLOR_INDEX" val="5"/>
  <p:tag name="KSO_WM_UNIT_FILL_TYPE" val="1"/>
</p:tagLst>
</file>

<file path=ppt/tags/tag6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6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6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33.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3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1/447a1e8326f0887c96a73db11e08369d.jpg@base@tag=imgScale&amp;m=1&amp;w=690&amp;h=370&amp;q=95&quot;}*gallery__ai_v2.1.5_ONLINE*ad0be43b5e215366ee11b8e1eed0f703-slide-0"/>
  <p:tag name="KSO_WM_UNIT_LINE_FILL_TYPE" val="2"/>
  <p:tag name="KSO_WM_UNIT_USESOURCEFORMAT_APPLY" val="1"/>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19/227988946f82c2c7cb92898769371c3e.jpg@base@tag=imgScale&amp;m=1&amp;w=690&amp;h=370&amp;q=95&quot;}*gallery__ai_v2.1.5_ONLINE*ad0be43b5e215366ee11b8e1eed0f703-slide-0"/>
  <p:tag name="KSO_WM_UNIT_LINE_FILL_TYPE" val="2"/>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3/99bd1addbf315ae0d5a43b70b2062665.jpg@base@tag=imgScale&amp;m=1&amp;w=690&amp;h=370&amp;q=95&quot;}*gallery__ai_v2.1.5_ONLINE*ad0be43b5e215366ee11b8e1eed0f703-slide-0"/>
  <p:tag name="KSO_WM_UNIT_LINE_FILL_TYPE" val="2"/>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2999999999997,&quot;top&quot;:100.39999999999998,&quot;width&quot;:805.6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4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6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6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6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6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6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6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4/647bcd55702ae7d96b1965d0da205ba6.jpg@base@tag=imgScale&amp;m=1&amp;w=450&amp;h=450&amp;q=95&quot;}*gallery__ai_3.0.1_online*f6a183ae6dde363c07cf155ea76474ee-slide-0"/>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1/af53d367c3045c660a1d34636df9d05c.jpg@base@tag=imgScale&amp;m=1&amp;w=450&amp;h=450&amp;q=95&quot;}*gallery__ai_3.0.1_online*f6a183ae6dde363c07cf155ea76474ee-slide-0"/>
  <p:tag name="KSO_WM_UNIT_LINE_FILL_TYPE" val="2"/>
  <p:tag name="KSO_WM_UNIT_USESOURCEFORMAT_APPLY" val="1"/>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0129/dff01ab445133bb1b3c0ef584ae31367.jpg@base@tag=imgScale&amp;m=1&amp;w=450&amp;h=450&amp;q=95&quot;}*gallery__ai_3.0.1_online*f6a183ae6dde363c07cf155ea76474ee-slide-0"/>
  <p:tag name="KSO_WM_UNIT_LINE_FILL_TYPE" val="2"/>
  <p:tag name="KSO_WM_UNIT_USESOURCEFORMAT_APPLY" val="1"/>
</p:tagLst>
</file>

<file path=ppt/tags/tag67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8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6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6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6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29/9a3cacce38ae426cb1c54f067542e521.jpg@base@tag=imgScale&amp;m=1&amp;w=799&amp;h=422&amp;q=95&quot;}*gallery__ai_v2.1.5_ONLINE*35bc7cc9c58c78e0c2ba6094f8c39c33-slide-0"/>
  <p:tag name="KSO_WM_UNIT_LINE_FILL_TYPE" val="2"/>
  <p:tag name="KSO_WM_UNIT_USESOURCEFORMAT_APPLY" val="1"/>
</p:tagLst>
</file>

<file path=ppt/tags/tag6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6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6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75.425358855297,&quot;left&quot;:56.65,&quot;top&quot;:96.64527559055118,&quot;width&quot;:854.5038582677165}"/>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0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0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70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20.2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1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7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21.xml><?xml version="1.0" encoding="utf-8"?>
<p:tagLst xmlns:p="http://schemas.openxmlformats.org/presentationml/2006/main">
  <p:tag name="KSO_WM_DIAGRAM_VIRTUALLY_FRAME" val="{&quot;height&quot;:432.9279527559055,&quot;left&quot;:83.13535433070865,&quot;top&quot;:85.9,&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21/b680b6b3f5cfdf7007cd07e1be7098ba.jpg@base@tag=imgScale&amp;m=1&amp;w=485&amp;h=753&amp;q=95&quot;}*gallery__ai_v2.1.5_ONLINE*8d53b811c9fb1153666bcf458ed37f31-slide-0"/>
  <p:tag name="KSO_WM_UNIT_LINE_FILL_TYPE" val="2"/>
  <p:tag name="KSO_WM_UNIT_USESOURCEFORMAT_APPLY" val="1"/>
</p:tagLst>
</file>

<file path=ppt/tags/tag722.xml><?xml version="1.0" encoding="utf-8"?>
<p:tagLst xmlns:p="http://schemas.openxmlformats.org/presentationml/2006/main">
  <p:tag name="KSO_WM_DIAGRAM_VIRTUALLY_FRAME" val="{&quot;height&quot;:432.9279527559055,&quot;left&quot;:83.13535433070865,&quot;top&quot;:85.9,&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23.xml><?xml version="1.0" encoding="utf-8"?>
<p:tagLst xmlns:p="http://schemas.openxmlformats.org/presentationml/2006/main">
  <p:tag name="KSO_WM_DIAGRAM_VIRTUALLY_FRAME" val="{&quot;height&quot;:432.9279527559055,&quot;left&quot;:83.13535433070865,&quot;top&quot;:85.9,&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724.xml><?xml version="1.0" encoding="utf-8"?>
<p:tagLst xmlns:p="http://schemas.openxmlformats.org/presentationml/2006/main">
  <p:tag name="KSO_WM_DIAGRAM_VIRTUALLY_FRAME" val="{&quot;height&quot;:432.9279527559055,&quot;left&quot;:83.13535433070865,&quot;top&quot;:85.9,&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27.xml><?xml version="1.0" encoding="utf-8"?>
<p:tagLst xmlns:p="http://schemas.openxmlformats.org/presentationml/2006/main">
  <p:tag name="KSO_WM_DIAGRAM_VIRTUALLY_FRAME" val="{&quot;height&quot;:432.9279527559055,&quot;left&quot;:83.13535433070865,&quot;top&quot;:85.9,&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728.xml><?xml version="1.0" encoding="utf-8"?>
<p:tagLst xmlns:p="http://schemas.openxmlformats.org/presentationml/2006/main">
  <p:tag name="KSO_WM_DIAGRAM_VIRTUALLY_FRAME" val="{&quot;height&quot;:432.9279527559055,&quot;left&quot;:83.13535433070865,&quot;top&quot;:85.9,&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7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279527559055,&quot;left&quot;:83.13535433070865,&quot;top&quot;:85.9,&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3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35.xml><?xml version="1.0" encoding="utf-8"?>
<p:tagLst xmlns:p="http://schemas.openxmlformats.org/presentationml/2006/main">
  <p:tag name="KSO_WM_DIAGRAM_VIRTUALLY_FRAME" val="{&quot;height&quot;:393.3970078740158,&quot;left&quot;:61,&quot;top&quot;:109.8,&quot;width&quot;:827.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205/4e77097129527e90dccc2b4ee5b9a3de.jpg@base@tag=imgScale&amp;m=1&amp;w=475&amp;h=738&amp;q=95&quot;}*gallery__ai_v2.1.5_ONLINE*11070ff08f306b03b909b4eb9c4ae3a3-slide-0"/>
  <p:tag name="KSO_WM_UNIT_LINE_FILL_TYPE" val="2"/>
  <p:tag name="KSO_WM_UNIT_USESOURCEFORMAT_APPLY" val="1"/>
</p:tagLst>
</file>

<file path=ppt/tags/tag736.xml><?xml version="1.0" encoding="utf-8"?>
<p:tagLst xmlns:p="http://schemas.openxmlformats.org/presentationml/2006/main">
  <p:tag name="KSO_WM_DIAGRAM_VIRTUALLY_FRAME" val="{&quot;height&quot;:393.3970078740158,&quot;left&quot;:61,&quot;top&quot;:109.8,&quot;width&quot;:827.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37.xml><?xml version="1.0" encoding="utf-8"?>
<p:tagLst xmlns:p="http://schemas.openxmlformats.org/presentationml/2006/main">
  <p:tag name="KSO_WM_DIAGRAM_VIRTUALLY_FRAME" val="{&quot;height&quot;:393.3970078740158,&quot;left&quot;:61,&quot;top&quot;:109.8,&quot;width&quot;:827.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226/8530714a16390721846df7dd6da201e8.jpg@base@tag=imgScale&amp;m=1&amp;w=475&amp;h=738&amp;q=95&quot;}*gallery__ai_v2.1.5_ONLINE*11070ff08f306b03b909b4eb9c4ae3a3-slide-0"/>
  <p:tag name="KSO_WM_UNIT_LINE_FILL_TYPE" val="2"/>
  <p:tag name="KSO_WM_UNIT_USESOURCEFORMAT_APPLY" val="1"/>
</p:tagLst>
</file>

<file path=ppt/tags/tag738.xml><?xml version="1.0" encoding="utf-8"?>
<p:tagLst xmlns:p="http://schemas.openxmlformats.org/presentationml/2006/main">
  <p:tag name="KSO_WM_DIAGRAM_VIRTUALLY_FRAME" val="{&quot;height&quot;:393.3970078740158,&quot;left&quot;:61,&quot;top&quot;:109.8,&quot;width&quot;:827.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41.xml><?xml version="1.0" encoding="utf-8"?>
<p:tagLst xmlns:p="http://schemas.openxmlformats.org/presentationml/2006/main">
  <p:tag name="KSO_WM_DIAGRAM_VIRTUALLY_FRAME" val="{&quot;height&quot;:393.3970078740158,&quot;left&quot;:61,&quot;top&quot;:109.8,&quot;width&quot;:827.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016/8d682bbad72f42fba9e5353aabf678bd.jpg@base@tag=imgScale&amp;m=1&amp;w=475&amp;h=738&amp;q=95&quot;}*gallery__ai_v2.1.5_ONLINE*11070ff08f306b03b909b4eb9c4ae3a3-slide-0"/>
  <p:tag name="KSO_WM_UNIT_LINE_FILL_TYPE" val="2"/>
  <p:tag name="KSO_WM_UNIT_USESOURCEFORMAT_APPLY" val="1"/>
</p:tagLst>
</file>

<file path=ppt/tags/tag742.xml><?xml version="1.0" encoding="utf-8"?>
<p:tagLst xmlns:p="http://schemas.openxmlformats.org/presentationml/2006/main">
  <p:tag name="KSO_WM_DIAGRAM_VIRTUALLY_FRAME" val="{&quot;height&quot;:393.3970078740158,&quot;left&quot;:61,&quot;top&quot;:109.8,&quot;width&quot;:827.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7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45.xml><?xml version="1.0" encoding="utf-8"?>
<p:tagLst xmlns:p="http://schemas.openxmlformats.org/presentationml/2006/main">
  <p:tag name="KSO_WM_DIAGRAM_VIRTUALLY_FRAME" val="{&quot;height&quot;:393.3970078740158,&quot;left&quot;:61,&quot;top&quot;:109.8,&quot;width&quot;:827.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008/a84f7777789c70db441542774cf7ec08.jpg@base@tag=imgScale&amp;m=1&amp;w=475&amp;h=738&amp;q=95&quot;}*gallery__ai_v2.1.5_ONLINE*11070ff08f306b03b909b4eb9c4ae3a3-slide-0"/>
  <p:tag name="KSO_WM_UNIT_LINE_FILL_TYPE" val="2"/>
  <p:tag name="KSO_WM_UNIT_USESOURCEFORMAT_APPLY" val="1"/>
</p:tagLst>
</file>

<file path=ppt/tags/tag746.xml><?xml version="1.0" encoding="utf-8"?>
<p:tagLst xmlns:p="http://schemas.openxmlformats.org/presentationml/2006/main">
  <p:tag name="KSO_WM_DIAGRAM_VIRTUALLY_FRAME" val="{&quot;height&quot;:393.3970078740158,&quot;left&quot;:61,&quot;top&quot;:109.8,&quot;width&quot;:827.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7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3.3970078740158,&quot;left&quot;:61,&quot;top&quot;:109.8,&quot;width&quot;:827.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5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52.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7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04.79999999999995,&quot;left&quot;:46.25,&quot;top&quot;:103.30000000000004,&quot;width&quot;:4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7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77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7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7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2*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2*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7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7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2*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2*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7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7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2*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2*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2*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color_type&quot;:1,&quot;theme_color_indexes&quot;:[5,6,5,6,5,6]}"/>
</p:tagLst>
</file>

<file path=ppt/tags/tag7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2*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2*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72.1553962204017,&quot;left&quot;:64.61149606299213,&quot;top&quot;:98.72448818897638,&quot;width&quot;:780.34236220472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color_type&quot;:1,&quot;theme_color_indexes&quot;:[5,6,5,6,5,6]}"/>
</p:tagLst>
</file>

<file path=ppt/tags/tag78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 name="resource_record_key" val="{&quot;65&quot;:[20205281],&quot;70&quot;:[3319358]}"/>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7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787.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788.xml><?xml version="1.0" encoding="utf-8"?>
<p:tagLst xmlns:p="http://schemas.openxmlformats.org/presentationml/2006/main">
  <p:tag name="resource_record_key" val="{&quot;65&quot;:[20205281],&quot;70&quot;:[3318299,3426358,3312483,3325741,3325806,3312109,3324556,3327350,3324548,3319358,3325247,332621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9551</Words>
  <Application>WPS 演示</Application>
  <PresentationFormat>宽屏</PresentationFormat>
  <Paragraphs>718</Paragraphs>
  <Slides>44</Slides>
  <Notes>4</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44</vt:i4>
      </vt:variant>
    </vt:vector>
  </HeadingPairs>
  <TitlesOfParts>
    <vt:vector size="68"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等线</vt:lpstr>
      <vt:lpstr>Arial</vt:lpstr>
      <vt:lpstr>MiSans Normal</vt:lpstr>
      <vt:lpstr>汉仪中等线KW</vt:lpstr>
      <vt:lpstr>MiSans Normal</vt:lpstr>
      <vt:lpstr>微软雅黑</vt:lpstr>
      <vt:lpstr>汉仪乐喵体W</vt:lpstr>
      <vt:lpstr>汉仪旗黑-55简</vt:lpstr>
      <vt:lpstr>等线</vt:lpstr>
      <vt:lpstr>汉仪书宋二KW</vt:lpstr>
      <vt:lpstr>Office 主题​​</vt:lpstr>
      <vt:lpstr>3_Office 主题​​</vt:lpstr>
      <vt:lpstr>大学生职业生涯与就业指导</vt:lpstr>
      <vt:lpstr>第二章　职业探索</vt:lpstr>
      <vt:lpstr>PowerPoint 演示文稿</vt:lpstr>
      <vt:lpstr>PowerPoint 演示文稿</vt:lpstr>
      <vt:lpstr>第一节　 职业与行业</vt:lpstr>
      <vt:lpstr>PowerPoint 演示文稿</vt:lpstr>
      <vt:lpstr>二、如何确定行业</vt:lpstr>
      <vt:lpstr>（二）专业</vt:lpstr>
      <vt:lpstr>PowerPoint 演示文稿</vt:lpstr>
      <vt:lpstr>第二节　 职业与专业</vt:lpstr>
      <vt:lpstr>一、专业概述</vt:lpstr>
      <vt:lpstr>PowerPoint 演示文稿</vt:lpstr>
      <vt:lpstr>PowerPoint 演示文稿</vt:lpstr>
      <vt:lpstr>PowerPoint 演示文稿</vt:lpstr>
      <vt:lpstr>（三）专业与职业交叉</vt:lpstr>
      <vt:lpstr>PowerPoint 演示文稿</vt:lpstr>
      <vt:lpstr>第三节　 职业环境</vt:lpstr>
      <vt:lpstr>一、探索宏观环境 （一）政法环境</vt:lpstr>
      <vt:lpstr>（二）经济环境</vt:lpstr>
      <vt:lpstr>PowerPoint 演示文稿</vt:lpstr>
      <vt:lpstr>PowerPoint 演示文稿</vt:lpstr>
      <vt:lpstr>PowerPoint 演示文稿</vt:lpstr>
      <vt:lpstr>PowerPoint 演示文稿</vt:lpstr>
      <vt:lpstr>PowerPoint 演示文稿</vt:lpstr>
      <vt:lpstr>PowerPoint 演示文稿</vt:lpstr>
      <vt:lpstr>二、探索微观环境</vt:lpstr>
      <vt:lpstr>PowerPoint 演示文稿</vt:lpstr>
      <vt:lpstr>PowerPoint 演示文稿</vt:lpstr>
      <vt:lpstr>PowerPoint 演示文稿</vt:lpstr>
      <vt:lpstr>（四）家庭环境</vt:lpstr>
      <vt:lpstr>第四节　 职业选择</vt:lpstr>
      <vt:lpstr>PowerPoint 演示文稿</vt:lpstr>
      <vt:lpstr>（一）选择性</vt:lpstr>
      <vt:lpstr>PowerPoint 演示文稿</vt:lpstr>
      <vt:lpstr>PowerPoint 演示文稿</vt:lpstr>
      <vt:lpstr>PowerPoint 演示文稿</vt:lpstr>
      <vt:lpstr>PowerPoint 演示文稿</vt:lpstr>
      <vt:lpstr>PowerPoint 演示文稿</vt:lpstr>
      <vt:lpstr>（三）有利于达到多方面的社会效益</vt:lpstr>
      <vt:lpstr>PowerPoint 演示文稿</vt:lpstr>
      <vt:lpstr>PowerPoint 演示文稿</vt:lpstr>
      <vt:lpstr>（二）先期确定型选择</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174</cp:revision>
  <dcterms:created xsi:type="dcterms:W3CDTF">2025-09-07T08:06:52Z</dcterms:created>
  <dcterms:modified xsi:type="dcterms:W3CDTF">2025-09-07T08:06:52Z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