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17.svg" ContentType="image/svg+xml"/>
  <Override PartName="/ppt/media/image31.svg" ContentType="image/svg+xml"/>
  <Override PartName="/ppt/media/image32.svg" ContentType="image/svg+xml"/>
  <Override PartName="/ppt/media/image34.svg" ContentType="image/svg+xml"/>
  <Override PartName="/ppt/media/image36.svg" ContentType="image/svg+xml"/>
  <Override PartName="/ppt/media/image59.svg" ContentType="image/svg+xml"/>
  <Override PartName="/ppt/media/image61.svg" ContentType="image/svg+xml"/>
  <Override PartName="/ppt/media/image63.svg" ContentType="image/svg+xml"/>
  <Override PartName="/ppt/media/image64.svg" ContentType="image/svg+xml"/>
  <Override PartName="/ppt/media/image66.svg" ContentType="image/svg+xml"/>
  <Override PartName="/ppt/media/image6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0"/>
  </p:notesMasterIdLst>
  <p:handoutMasterIdLst>
    <p:handoutMasterId r:id="rId37"/>
  </p:handoutMasterIdLst>
  <p:sldIdLst>
    <p:sldId id="314" r:id="rId4"/>
    <p:sldId id="315" r:id="rId5"/>
    <p:sldId id="316" r:id="rId6"/>
    <p:sldId id="317" r:id="rId7"/>
    <p:sldId id="318" r:id="rId8"/>
    <p:sldId id="371" r:id="rId9"/>
    <p:sldId id="372" r:id="rId11"/>
    <p:sldId id="373" r:id="rId12"/>
    <p:sldId id="374" r:id="rId13"/>
    <p:sldId id="375" r:id="rId14"/>
    <p:sldId id="336" r:id="rId15"/>
    <p:sldId id="388" r:id="rId16"/>
    <p:sldId id="389" r:id="rId17"/>
    <p:sldId id="390" r:id="rId18"/>
    <p:sldId id="391" r:id="rId19"/>
    <p:sldId id="385" r:id="rId20"/>
    <p:sldId id="386" r:id="rId21"/>
    <p:sldId id="387" r:id="rId22"/>
    <p:sldId id="383" r:id="rId23"/>
    <p:sldId id="356" r:id="rId24"/>
    <p:sldId id="370" r:id="rId25"/>
    <p:sldId id="392" r:id="rId26"/>
    <p:sldId id="393" r:id="rId27"/>
    <p:sldId id="394" r:id="rId28"/>
    <p:sldId id="395" r:id="rId29"/>
    <p:sldId id="396" r:id="rId30"/>
    <p:sldId id="397" r:id="rId31"/>
    <p:sldId id="398" r:id="rId32"/>
    <p:sldId id="399" r:id="rId33"/>
    <p:sldId id="400" r:id="rId34"/>
    <p:sldId id="401" r:id="rId35"/>
    <p:sldId id="332" r:id="rId36"/>
  </p:sldIdLst>
  <p:sldSz cx="12192000" cy="6858000"/>
  <p:notesSz cx="6858000" cy="9144000"/>
  <p:embeddedFontLst>
    <p:embeddedFont>
      <p:font typeface="汉仪旗黑-55简" panose="00020600040101010101" charset="-128"/>
      <p:regular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8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89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544.xml"/><Relationship Id="rId42" Type="http://schemas.openxmlformats.org/officeDocument/2006/relationships/font" Target="fonts/font1.fntdata"/><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76.xml"/><Relationship Id="rId8" Type="http://schemas.openxmlformats.org/officeDocument/2006/relationships/image" Target="../media/image27.jpeg"/><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26.jpeg"/><Relationship Id="rId4" Type="http://schemas.openxmlformats.org/officeDocument/2006/relationships/tags" Target="../tags/tag273.xml"/><Relationship Id="rId3" Type="http://schemas.openxmlformats.org/officeDocument/2006/relationships/tags" Target="../tags/tag272.xml"/><Relationship Id="rId23" Type="http://schemas.openxmlformats.org/officeDocument/2006/relationships/slideLayout" Target="../slideLayouts/slideLayout23.xml"/><Relationship Id="rId22" Type="http://schemas.openxmlformats.org/officeDocument/2006/relationships/tags" Target="../tags/tag287.xml"/><Relationship Id="rId21" Type="http://schemas.openxmlformats.org/officeDocument/2006/relationships/tags" Target="../tags/tag286.xml"/><Relationship Id="rId20" Type="http://schemas.openxmlformats.org/officeDocument/2006/relationships/tags" Target="../tags/tag285.xml"/><Relationship Id="rId2" Type="http://schemas.openxmlformats.org/officeDocument/2006/relationships/tags" Target="../tags/tag271.xml"/><Relationship Id="rId19" Type="http://schemas.openxmlformats.org/officeDocument/2006/relationships/tags" Target="../tags/tag284.xml"/><Relationship Id="rId18" Type="http://schemas.openxmlformats.org/officeDocument/2006/relationships/image" Target="../media/image29.jpeg"/><Relationship Id="rId17" Type="http://schemas.openxmlformats.org/officeDocument/2006/relationships/tags" Target="../tags/tag283.xml"/><Relationship Id="rId16" Type="http://schemas.openxmlformats.org/officeDocument/2006/relationships/tags" Target="../tags/tag282.xml"/><Relationship Id="rId15" Type="http://schemas.openxmlformats.org/officeDocument/2006/relationships/tags" Target="../tags/tag281.xml"/><Relationship Id="rId14" Type="http://schemas.openxmlformats.org/officeDocument/2006/relationships/tags" Target="../tags/tag280.xml"/><Relationship Id="rId13" Type="http://schemas.openxmlformats.org/officeDocument/2006/relationships/image" Target="../media/image28.jpeg"/><Relationship Id="rId12" Type="http://schemas.openxmlformats.org/officeDocument/2006/relationships/tags" Target="../tags/tag279.xml"/><Relationship Id="rId11" Type="http://schemas.openxmlformats.org/officeDocument/2006/relationships/tags" Target="../tags/tag278.xml"/><Relationship Id="rId10" Type="http://schemas.openxmlformats.org/officeDocument/2006/relationships/tags" Target="../tags/tag277.xml"/><Relationship Id="rId1" Type="http://schemas.openxmlformats.org/officeDocument/2006/relationships/tags" Target="../tags/tag270.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tags" Target="../tags/tag288.xml"/></Relationships>
</file>

<file path=ppt/slides/_rels/slide12.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0" Type="http://schemas.openxmlformats.org/officeDocument/2006/relationships/slideLayout" Target="../slideLayouts/slideLayout23.xml"/><Relationship Id="rId3" Type="http://schemas.openxmlformats.org/officeDocument/2006/relationships/image" Target="../media/image30.jpeg"/><Relationship Id="rId29" Type="http://schemas.openxmlformats.org/officeDocument/2006/relationships/tags" Target="../tags/tag311.xml"/><Relationship Id="rId28" Type="http://schemas.openxmlformats.org/officeDocument/2006/relationships/image" Target="../media/image36.svg"/><Relationship Id="rId27" Type="http://schemas.openxmlformats.org/officeDocument/2006/relationships/image" Target="../media/image35.png"/><Relationship Id="rId26" Type="http://schemas.openxmlformats.org/officeDocument/2006/relationships/tags" Target="../tags/tag310.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309.xml"/><Relationship Id="rId22" Type="http://schemas.openxmlformats.org/officeDocument/2006/relationships/tags" Target="../tags/tag308.xml"/><Relationship Id="rId21" Type="http://schemas.openxmlformats.org/officeDocument/2006/relationships/tags" Target="../tags/tag307.xml"/><Relationship Id="rId20" Type="http://schemas.openxmlformats.org/officeDocument/2006/relationships/tags" Target="../tags/tag306.xml"/><Relationship Id="rId2" Type="http://schemas.openxmlformats.org/officeDocument/2006/relationships/tags" Target="../tags/tag293.xml"/><Relationship Id="rId19" Type="http://schemas.openxmlformats.org/officeDocument/2006/relationships/tags" Target="../tags/tag305.xml"/><Relationship Id="rId18" Type="http://schemas.openxmlformats.org/officeDocument/2006/relationships/tags" Target="../tags/tag304.xml"/><Relationship Id="rId17" Type="http://schemas.openxmlformats.org/officeDocument/2006/relationships/tags" Target="../tags/tag303.xml"/><Relationship Id="rId16" Type="http://schemas.openxmlformats.org/officeDocument/2006/relationships/image" Target="../media/image32.svg"/><Relationship Id="rId15" Type="http://schemas.openxmlformats.org/officeDocument/2006/relationships/image" Target="../media/image8.png"/><Relationship Id="rId14" Type="http://schemas.openxmlformats.org/officeDocument/2006/relationships/tags" Target="../tags/tag302.xml"/><Relationship Id="rId13" Type="http://schemas.openxmlformats.org/officeDocument/2006/relationships/tags" Target="../tags/tag301.xml"/><Relationship Id="rId12" Type="http://schemas.openxmlformats.org/officeDocument/2006/relationships/image" Target="../media/image31.svg"/><Relationship Id="rId11" Type="http://schemas.openxmlformats.org/officeDocument/2006/relationships/image" Target="../media/image10.png"/><Relationship Id="rId10" Type="http://schemas.openxmlformats.org/officeDocument/2006/relationships/tags" Target="../tags/tag300.xml"/><Relationship Id="rId1" Type="http://schemas.openxmlformats.org/officeDocument/2006/relationships/tags" Target="../tags/tag292.xml"/></Relationships>
</file>

<file path=ppt/slides/_rels/slide13.xml.rels><?xml version="1.0" encoding="UTF-8" standalone="yes"?>
<Relationships xmlns="http://schemas.openxmlformats.org/package/2006/relationships"><Relationship Id="rId9" Type="http://schemas.openxmlformats.org/officeDocument/2006/relationships/tags" Target="../tags/tag318.xml"/><Relationship Id="rId8" Type="http://schemas.openxmlformats.org/officeDocument/2006/relationships/image" Target="../media/image38.jpeg"/><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image" Target="../media/image37.jpeg"/><Relationship Id="rId4" Type="http://schemas.openxmlformats.org/officeDocument/2006/relationships/tags" Target="../tags/tag315.xml"/><Relationship Id="rId3" Type="http://schemas.openxmlformats.org/officeDocument/2006/relationships/tags" Target="../tags/tag314.xml"/><Relationship Id="rId2" Type="http://schemas.openxmlformats.org/officeDocument/2006/relationships/tags" Target="../tags/tag313.xml"/><Relationship Id="rId18" Type="http://schemas.openxmlformats.org/officeDocument/2006/relationships/slideLayout" Target="../slideLayouts/slideLayout23.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image" Target="../media/image39.jpeg"/><Relationship Id="rId12" Type="http://schemas.openxmlformats.org/officeDocument/2006/relationships/tags" Target="../tags/tag321.xml"/><Relationship Id="rId11" Type="http://schemas.openxmlformats.org/officeDocument/2006/relationships/tags" Target="../tags/tag320.xml"/><Relationship Id="rId10" Type="http://schemas.openxmlformats.org/officeDocument/2006/relationships/tags" Target="../tags/tag319.xml"/><Relationship Id="rId1" Type="http://schemas.openxmlformats.org/officeDocument/2006/relationships/tags" Target="../tags/tag312.xml"/></Relationships>
</file>

<file path=ppt/slides/_rels/slide14.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8" Type="http://schemas.openxmlformats.org/officeDocument/2006/relationships/slideLayout" Target="../slideLayouts/slideLayout23.xml"/><Relationship Id="rId17" Type="http://schemas.openxmlformats.org/officeDocument/2006/relationships/tags" Target="../tags/tag342.xml"/><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tags" Target="../tags/tag326.xml"/></Relationships>
</file>

<file path=ppt/slides/_rels/slide15.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2" Type="http://schemas.openxmlformats.org/officeDocument/2006/relationships/slideLayout" Target="../slideLayouts/slideLayout23.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16.xml.rels><?xml version="1.0" encoding="UTF-8" standalone="yes"?>
<Relationships xmlns="http://schemas.openxmlformats.org/package/2006/relationships"><Relationship Id="rId9" Type="http://schemas.openxmlformats.org/officeDocument/2006/relationships/image" Target="../media/image43.jpeg"/><Relationship Id="rId8" Type="http://schemas.openxmlformats.org/officeDocument/2006/relationships/tags" Target="../tags/tag358.xml"/><Relationship Id="rId7" Type="http://schemas.openxmlformats.org/officeDocument/2006/relationships/image" Target="../media/image42.jpeg"/><Relationship Id="rId6" Type="http://schemas.openxmlformats.org/officeDocument/2006/relationships/tags" Target="../tags/tag357.xml"/><Relationship Id="rId5" Type="http://schemas.openxmlformats.org/officeDocument/2006/relationships/image" Target="../media/image41.jpeg"/><Relationship Id="rId4" Type="http://schemas.openxmlformats.org/officeDocument/2006/relationships/tags" Target="../tags/tag356.xml"/><Relationship Id="rId3" Type="http://schemas.openxmlformats.org/officeDocument/2006/relationships/image" Target="../media/image40.jpeg"/><Relationship Id="rId20" Type="http://schemas.openxmlformats.org/officeDocument/2006/relationships/notesSlide" Target="../notesSlides/notesSlide2.xml"/><Relationship Id="rId2" Type="http://schemas.openxmlformats.org/officeDocument/2006/relationships/tags" Target="../tags/tag355.xml"/><Relationship Id="rId19" Type="http://schemas.openxmlformats.org/officeDocument/2006/relationships/slideLayout" Target="../slideLayouts/slideLayout18.xml"/><Relationship Id="rId18" Type="http://schemas.openxmlformats.org/officeDocument/2006/relationships/tags" Target="../tags/tag367.xml"/><Relationship Id="rId17" Type="http://schemas.openxmlformats.org/officeDocument/2006/relationships/tags" Target="../tags/tag366.xml"/><Relationship Id="rId16" Type="http://schemas.openxmlformats.org/officeDocument/2006/relationships/tags" Target="../tags/tag365.xml"/><Relationship Id="rId15" Type="http://schemas.openxmlformats.org/officeDocument/2006/relationships/tags" Target="../tags/tag364.xml"/><Relationship Id="rId14" Type="http://schemas.openxmlformats.org/officeDocument/2006/relationships/tags" Target="../tags/tag363.xml"/><Relationship Id="rId13" Type="http://schemas.openxmlformats.org/officeDocument/2006/relationships/tags" Target="../tags/tag362.xml"/><Relationship Id="rId12" Type="http://schemas.openxmlformats.org/officeDocument/2006/relationships/tags" Target="../tags/tag361.xml"/><Relationship Id="rId11" Type="http://schemas.openxmlformats.org/officeDocument/2006/relationships/tags" Target="../tags/tag360.xml"/><Relationship Id="rId10" Type="http://schemas.openxmlformats.org/officeDocument/2006/relationships/tags" Target="../tags/tag359.xml"/><Relationship Id="rId1" Type="http://schemas.openxmlformats.org/officeDocument/2006/relationships/tags" Target="../tags/tag354.xml"/></Relationships>
</file>

<file path=ppt/slides/_rels/slide17.xml.rels><?xml version="1.0" encoding="UTF-8" standalone="yes"?>
<Relationships xmlns="http://schemas.openxmlformats.org/package/2006/relationships"><Relationship Id="rId9" Type="http://schemas.openxmlformats.org/officeDocument/2006/relationships/tags" Target="../tags/tag375.xml"/><Relationship Id="rId8" Type="http://schemas.openxmlformats.org/officeDocument/2006/relationships/tags" Target="../tags/tag374.xml"/><Relationship Id="rId7" Type="http://schemas.openxmlformats.org/officeDocument/2006/relationships/tags" Target="../tags/tag373.xml"/><Relationship Id="rId6" Type="http://schemas.openxmlformats.org/officeDocument/2006/relationships/tags" Target="../tags/tag372.xml"/><Relationship Id="rId5" Type="http://schemas.openxmlformats.org/officeDocument/2006/relationships/tags" Target="../tags/tag371.xml"/><Relationship Id="rId4" Type="http://schemas.openxmlformats.org/officeDocument/2006/relationships/image" Target="../media/image44.jpeg"/><Relationship Id="rId3" Type="http://schemas.openxmlformats.org/officeDocument/2006/relationships/tags" Target="../tags/tag370.xml"/><Relationship Id="rId24" Type="http://schemas.openxmlformats.org/officeDocument/2006/relationships/notesSlide" Target="../notesSlides/notesSlide3.xml"/><Relationship Id="rId23" Type="http://schemas.openxmlformats.org/officeDocument/2006/relationships/slideLayout" Target="../slideLayouts/slideLayout18.xml"/><Relationship Id="rId22" Type="http://schemas.openxmlformats.org/officeDocument/2006/relationships/tags" Target="../tags/tag388.xml"/><Relationship Id="rId21" Type="http://schemas.openxmlformats.org/officeDocument/2006/relationships/tags" Target="../tags/tag387.xml"/><Relationship Id="rId20" Type="http://schemas.openxmlformats.org/officeDocument/2006/relationships/tags" Target="../tags/tag386.xml"/><Relationship Id="rId2" Type="http://schemas.openxmlformats.org/officeDocument/2006/relationships/tags" Target="../tags/tag369.xml"/><Relationship Id="rId19" Type="http://schemas.openxmlformats.org/officeDocument/2006/relationships/tags" Target="../tags/tag385.xml"/><Relationship Id="rId18" Type="http://schemas.openxmlformats.org/officeDocument/2006/relationships/tags" Target="../tags/tag384.xml"/><Relationship Id="rId17" Type="http://schemas.openxmlformats.org/officeDocument/2006/relationships/tags" Target="../tags/tag383.xml"/><Relationship Id="rId16" Type="http://schemas.openxmlformats.org/officeDocument/2006/relationships/tags" Target="../tags/tag382.xml"/><Relationship Id="rId15" Type="http://schemas.openxmlformats.org/officeDocument/2006/relationships/tags" Target="../tags/tag381.xml"/><Relationship Id="rId14" Type="http://schemas.openxmlformats.org/officeDocument/2006/relationships/tags" Target="../tags/tag380.xml"/><Relationship Id="rId13" Type="http://schemas.openxmlformats.org/officeDocument/2006/relationships/tags" Target="../tags/tag379.xml"/><Relationship Id="rId12" Type="http://schemas.openxmlformats.org/officeDocument/2006/relationships/tags" Target="../tags/tag378.xml"/><Relationship Id="rId11" Type="http://schemas.openxmlformats.org/officeDocument/2006/relationships/tags" Target="../tags/tag377.xml"/><Relationship Id="rId10" Type="http://schemas.openxmlformats.org/officeDocument/2006/relationships/tags" Target="../tags/tag376.xml"/><Relationship Id="rId1" Type="http://schemas.openxmlformats.org/officeDocument/2006/relationships/tags" Target="../tags/tag368.xml"/></Relationships>
</file>

<file path=ppt/slides/_rels/slide18.xml.rels><?xml version="1.0" encoding="UTF-8" standalone="yes"?>
<Relationships xmlns="http://schemas.openxmlformats.org/package/2006/relationships"><Relationship Id="rId9" Type="http://schemas.openxmlformats.org/officeDocument/2006/relationships/tags" Target="../tags/tag397.xml"/><Relationship Id="rId8" Type="http://schemas.openxmlformats.org/officeDocument/2006/relationships/tags" Target="../tags/tag396.xml"/><Relationship Id="rId7" Type="http://schemas.openxmlformats.org/officeDocument/2006/relationships/tags" Target="../tags/tag395.xml"/><Relationship Id="rId6" Type="http://schemas.openxmlformats.org/officeDocument/2006/relationships/tags" Target="../tags/tag394.xml"/><Relationship Id="rId5" Type="http://schemas.openxmlformats.org/officeDocument/2006/relationships/tags" Target="../tags/tag393.xml"/><Relationship Id="rId4" Type="http://schemas.openxmlformats.org/officeDocument/2006/relationships/tags" Target="../tags/tag392.xml"/><Relationship Id="rId3" Type="http://schemas.openxmlformats.org/officeDocument/2006/relationships/tags" Target="../tags/tag391.xml"/><Relationship Id="rId2" Type="http://schemas.openxmlformats.org/officeDocument/2006/relationships/tags" Target="../tags/tag390.xml"/><Relationship Id="rId19" Type="http://schemas.openxmlformats.org/officeDocument/2006/relationships/slideLayout" Target="../slideLayouts/slideLayout18.xml"/><Relationship Id="rId18" Type="http://schemas.openxmlformats.org/officeDocument/2006/relationships/tags" Target="../tags/tag402.xml"/><Relationship Id="rId17" Type="http://schemas.openxmlformats.org/officeDocument/2006/relationships/image" Target="../media/image48.jpeg"/><Relationship Id="rId16" Type="http://schemas.openxmlformats.org/officeDocument/2006/relationships/tags" Target="../tags/tag401.xml"/><Relationship Id="rId15" Type="http://schemas.openxmlformats.org/officeDocument/2006/relationships/image" Target="../media/image47.jpeg"/><Relationship Id="rId14" Type="http://schemas.openxmlformats.org/officeDocument/2006/relationships/tags" Target="../tags/tag400.xml"/><Relationship Id="rId13" Type="http://schemas.openxmlformats.org/officeDocument/2006/relationships/image" Target="../media/image46.jpeg"/><Relationship Id="rId12" Type="http://schemas.openxmlformats.org/officeDocument/2006/relationships/tags" Target="../tags/tag399.xml"/><Relationship Id="rId11" Type="http://schemas.openxmlformats.org/officeDocument/2006/relationships/image" Target="../media/image45.jpeg"/><Relationship Id="rId10" Type="http://schemas.openxmlformats.org/officeDocument/2006/relationships/tags" Target="../tags/tag398.xml"/><Relationship Id="rId1" Type="http://schemas.openxmlformats.org/officeDocument/2006/relationships/tags" Target="../tags/tag389.xml"/></Relationships>
</file>

<file path=ppt/slides/_rels/slide19.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image" Target="../media/image49.jpeg"/><Relationship Id="rId3" Type="http://schemas.openxmlformats.org/officeDocument/2006/relationships/tags" Target="../tags/tag405.xml"/><Relationship Id="rId2" Type="http://schemas.openxmlformats.org/officeDocument/2006/relationships/tags" Target="../tags/tag404.xml"/><Relationship Id="rId12" Type="http://schemas.openxmlformats.org/officeDocument/2006/relationships/slideLayout" Target="../slideLayouts/slideLayout23.xml"/><Relationship Id="rId11" Type="http://schemas.openxmlformats.org/officeDocument/2006/relationships/tags" Target="../tags/tag411.xml"/><Relationship Id="rId10" Type="http://schemas.openxmlformats.org/officeDocument/2006/relationships/image" Target="../media/image50.jpeg"/><Relationship Id="rId1" Type="http://schemas.openxmlformats.org/officeDocument/2006/relationships/tags" Target="../tags/tag403.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417.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tags" Target="../tags/tag416.xml"/></Relationships>
</file>

<file path=ppt/slides/_rels/slide22.xml.rels><?xml version="1.0" encoding="UTF-8" standalone="yes"?>
<Relationships xmlns="http://schemas.openxmlformats.org/package/2006/relationships"><Relationship Id="rId9" Type="http://schemas.openxmlformats.org/officeDocument/2006/relationships/tags" Target="../tags/tag425.xml"/><Relationship Id="rId8" Type="http://schemas.openxmlformats.org/officeDocument/2006/relationships/tags" Target="../tags/tag424.xml"/><Relationship Id="rId7" Type="http://schemas.openxmlformats.org/officeDocument/2006/relationships/tags" Target="../tags/tag423.xml"/><Relationship Id="rId6" Type="http://schemas.openxmlformats.org/officeDocument/2006/relationships/tags" Target="../tags/tag422.xml"/><Relationship Id="rId5" Type="http://schemas.openxmlformats.org/officeDocument/2006/relationships/tags" Target="../tags/tag421.xml"/><Relationship Id="rId4" Type="http://schemas.openxmlformats.org/officeDocument/2006/relationships/tags" Target="../tags/tag420.xml"/><Relationship Id="rId30" Type="http://schemas.openxmlformats.org/officeDocument/2006/relationships/slideLayout" Target="../slideLayouts/slideLayout23.xml"/><Relationship Id="rId3" Type="http://schemas.openxmlformats.org/officeDocument/2006/relationships/image" Target="../media/image53.jpeg"/><Relationship Id="rId29" Type="http://schemas.openxmlformats.org/officeDocument/2006/relationships/tags" Target="../tags/tag437.xml"/><Relationship Id="rId28" Type="http://schemas.openxmlformats.org/officeDocument/2006/relationships/image" Target="../media/image36.svg"/><Relationship Id="rId27" Type="http://schemas.openxmlformats.org/officeDocument/2006/relationships/image" Target="../media/image35.png"/><Relationship Id="rId26" Type="http://schemas.openxmlformats.org/officeDocument/2006/relationships/tags" Target="../tags/tag436.xml"/><Relationship Id="rId25" Type="http://schemas.openxmlformats.org/officeDocument/2006/relationships/image" Target="../media/image34.svg"/><Relationship Id="rId24" Type="http://schemas.openxmlformats.org/officeDocument/2006/relationships/image" Target="../media/image33.png"/><Relationship Id="rId23" Type="http://schemas.openxmlformats.org/officeDocument/2006/relationships/tags" Target="../tags/tag435.xml"/><Relationship Id="rId22" Type="http://schemas.openxmlformats.org/officeDocument/2006/relationships/tags" Target="../tags/tag434.xml"/><Relationship Id="rId21" Type="http://schemas.openxmlformats.org/officeDocument/2006/relationships/tags" Target="../tags/tag433.xml"/><Relationship Id="rId20" Type="http://schemas.openxmlformats.org/officeDocument/2006/relationships/tags" Target="../tags/tag432.xml"/><Relationship Id="rId2" Type="http://schemas.openxmlformats.org/officeDocument/2006/relationships/tags" Target="../tags/tag419.xml"/><Relationship Id="rId19" Type="http://schemas.openxmlformats.org/officeDocument/2006/relationships/tags" Target="../tags/tag431.xml"/><Relationship Id="rId18" Type="http://schemas.openxmlformats.org/officeDocument/2006/relationships/tags" Target="../tags/tag430.xml"/><Relationship Id="rId17" Type="http://schemas.openxmlformats.org/officeDocument/2006/relationships/tags" Target="../tags/tag429.xml"/><Relationship Id="rId16" Type="http://schemas.openxmlformats.org/officeDocument/2006/relationships/image" Target="../media/image32.svg"/><Relationship Id="rId15" Type="http://schemas.openxmlformats.org/officeDocument/2006/relationships/image" Target="../media/image8.png"/><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image" Target="../media/image31.svg"/><Relationship Id="rId11" Type="http://schemas.openxmlformats.org/officeDocument/2006/relationships/image" Target="../media/image10.png"/><Relationship Id="rId10" Type="http://schemas.openxmlformats.org/officeDocument/2006/relationships/tags" Target="../tags/tag426.xml"/><Relationship Id="rId1" Type="http://schemas.openxmlformats.org/officeDocument/2006/relationships/tags" Target="../tags/tag418.xml"/></Relationships>
</file>

<file path=ppt/slides/_rels/slide23.xml.rels><?xml version="1.0" encoding="UTF-8" standalone="yes"?>
<Relationships xmlns="http://schemas.openxmlformats.org/package/2006/relationships"><Relationship Id="rId9" Type="http://schemas.openxmlformats.org/officeDocument/2006/relationships/tags" Target="../tags/tag443.xml"/><Relationship Id="rId8" Type="http://schemas.openxmlformats.org/officeDocument/2006/relationships/tags" Target="../tags/tag442.xml"/><Relationship Id="rId7" Type="http://schemas.openxmlformats.org/officeDocument/2006/relationships/image" Target="../media/image56.jpeg"/><Relationship Id="rId6" Type="http://schemas.openxmlformats.org/officeDocument/2006/relationships/tags" Target="../tags/tag441.xml"/><Relationship Id="rId5" Type="http://schemas.openxmlformats.org/officeDocument/2006/relationships/image" Target="../media/image55.jpeg"/><Relationship Id="rId4" Type="http://schemas.openxmlformats.org/officeDocument/2006/relationships/tags" Target="../tags/tag440.xml"/><Relationship Id="rId3" Type="http://schemas.openxmlformats.org/officeDocument/2006/relationships/image" Target="../media/image54.jpeg"/><Relationship Id="rId2" Type="http://schemas.openxmlformats.org/officeDocument/2006/relationships/tags" Target="../tags/tag439.xml"/><Relationship Id="rId16" Type="http://schemas.openxmlformats.org/officeDocument/2006/relationships/notesSlide" Target="../notesSlides/notesSlide4.xml"/><Relationship Id="rId15" Type="http://schemas.openxmlformats.org/officeDocument/2006/relationships/slideLayout" Target="../slideLayouts/slideLayout23.xml"/><Relationship Id="rId14" Type="http://schemas.openxmlformats.org/officeDocument/2006/relationships/tags" Target="../tags/tag448.xml"/><Relationship Id="rId13" Type="http://schemas.openxmlformats.org/officeDocument/2006/relationships/tags" Target="../tags/tag447.xml"/><Relationship Id="rId12" Type="http://schemas.openxmlformats.org/officeDocument/2006/relationships/tags" Target="../tags/tag446.xml"/><Relationship Id="rId11" Type="http://schemas.openxmlformats.org/officeDocument/2006/relationships/tags" Target="../tags/tag445.xml"/><Relationship Id="rId10" Type="http://schemas.openxmlformats.org/officeDocument/2006/relationships/tags" Target="../tags/tag444.xml"/><Relationship Id="rId1" Type="http://schemas.openxmlformats.org/officeDocument/2006/relationships/tags" Target="../tags/tag438.xml"/></Relationships>
</file>

<file path=ppt/slides/_rels/slide24.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image" Target="../media/image57.jpeg"/><Relationship Id="rId2" Type="http://schemas.openxmlformats.org/officeDocument/2006/relationships/tags" Target="../tags/tag450.xml"/><Relationship Id="rId17" Type="http://schemas.openxmlformats.org/officeDocument/2006/relationships/notesSlide" Target="../notesSlides/notesSlide5.xml"/><Relationship Id="rId16" Type="http://schemas.openxmlformats.org/officeDocument/2006/relationships/slideLayout" Target="../slideLayouts/slideLayout23.xml"/><Relationship Id="rId15" Type="http://schemas.openxmlformats.org/officeDocument/2006/relationships/tags" Target="../tags/tag462.xml"/><Relationship Id="rId14" Type="http://schemas.openxmlformats.org/officeDocument/2006/relationships/tags" Target="../tags/tag461.xml"/><Relationship Id="rId13" Type="http://schemas.openxmlformats.org/officeDocument/2006/relationships/tags" Target="../tags/tag460.xml"/><Relationship Id="rId12" Type="http://schemas.openxmlformats.org/officeDocument/2006/relationships/tags" Target="../tags/tag459.xml"/><Relationship Id="rId11" Type="http://schemas.openxmlformats.org/officeDocument/2006/relationships/tags" Target="../tags/tag458.xml"/><Relationship Id="rId10" Type="http://schemas.openxmlformats.org/officeDocument/2006/relationships/tags" Target="../tags/tag457.xml"/><Relationship Id="rId1" Type="http://schemas.openxmlformats.org/officeDocument/2006/relationships/tags" Target="../tags/tag449.xml"/></Relationships>
</file>

<file path=ppt/slides/_rels/slide25.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image" Target="../media/image59.svg"/><Relationship Id="rId7" Type="http://schemas.openxmlformats.org/officeDocument/2006/relationships/image" Target="../media/image58.png"/><Relationship Id="rId6" Type="http://schemas.openxmlformats.org/officeDocument/2006/relationships/tags" Target="../tags/tag468.xml"/><Relationship Id="rId5" Type="http://schemas.openxmlformats.org/officeDocument/2006/relationships/tags" Target="../tags/tag467.xml"/><Relationship Id="rId4" Type="http://schemas.openxmlformats.org/officeDocument/2006/relationships/tags" Target="../tags/tag466.xml"/><Relationship Id="rId3" Type="http://schemas.openxmlformats.org/officeDocument/2006/relationships/tags" Target="../tags/tag465.xml"/><Relationship Id="rId23" Type="http://schemas.openxmlformats.org/officeDocument/2006/relationships/slideLayout" Target="../slideLayouts/slideLayout23.xml"/><Relationship Id="rId22" Type="http://schemas.openxmlformats.org/officeDocument/2006/relationships/tags" Target="../tags/tag476.xml"/><Relationship Id="rId21" Type="http://schemas.openxmlformats.org/officeDocument/2006/relationships/tags" Target="../tags/tag475.xml"/><Relationship Id="rId20" Type="http://schemas.openxmlformats.org/officeDocument/2006/relationships/tags" Target="../tags/tag474.xml"/><Relationship Id="rId2" Type="http://schemas.openxmlformats.org/officeDocument/2006/relationships/tags" Target="../tags/tag464.xml"/><Relationship Id="rId19" Type="http://schemas.openxmlformats.org/officeDocument/2006/relationships/tags" Target="../tags/tag473.xml"/><Relationship Id="rId18" Type="http://schemas.openxmlformats.org/officeDocument/2006/relationships/tags" Target="../tags/tag472.xml"/><Relationship Id="rId17" Type="http://schemas.openxmlformats.org/officeDocument/2006/relationships/image" Target="../media/image64.svg"/><Relationship Id="rId16" Type="http://schemas.openxmlformats.org/officeDocument/2006/relationships/image" Target="../media/image8.png"/><Relationship Id="rId15" Type="http://schemas.openxmlformats.org/officeDocument/2006/relationships/tags" Target="../tags/tag471.xml"/><Relationship Id="rId14" Type="http://schemas.openxmlformats.org/officeDocument/2006/relationships/image" Target="../media/image63.svg"/><Relationship Id="rId13" Type="http://schemas.openxmlformats.org/officeDocument/2006/relationships/image" Target="../media/image62.png"/><Relationship Id="rId12" Type="http://schemas.openxmlformats.org/officeDocument/2006/relationships/tags" Target="../tags/tag470.xml"/><Relationship Id="rId11" Type="http://schemas.openxmlformats.org/officeDocument/2006/relationships/image" Target="../media/image61.svg"/><Relationship Id="rId10" Type="http://schemas.openxmlformats.org/officeDocument/2006/relationships/image" Target="../media/image60.png"/><Relationship Id="rId1" Type="http://schemas.openxmlformats.org/officeDocument/2006/relationships/tags" Target="../tags/tag463.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484.xml"/><Relationship Id="rId7" Type="http://schemas.openxmlformats.org/officeDocument/2006/relationships/tags" Target="../tags/tag483.xml"/><Relationship Id="rId6" Type="http://schemas.openxmlformats.org/officeDocument/2006/relationships/tags" Target="../tags/tag482.xml"/><Relationship Id="rId5" Type="http://schemas.openxmlformats.org/officeDocument/2006/relationships/tags" Target="../tags/tag481.xml"/><Relationship Id="rId4" Type="http://schemas.openxmlformats.org/officeDocument/2006/relationships/tags" Target="../tags/tag480.xml"/><Relationship Id="rId3" Type="http://schemas.openxmlformats.org/officeDocument/2006/relationships/tags" Target="../tags/tag479.xml"/><Relationship Id="rId2" Type="http://schemas.openxmlformats.org/officeDocument/2006/relationships/tags" Target="../tags/tag478.xml"/><Relationship Id="rId1" Type="http://schemas.openxmlformats.org/officeDocument/2006/relationships/tags" Target="../tags/tag477.xml"/></Relationships>
</file>

<file path=ppt/slides/_rels/slide27.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5" Type="http://schemas.openxmlformats.org/officeDocument/2006/relationships/slideLayout" Target="../slideLayouts/slideLayout23.xml"/><Relationship Id="rId14" Type="http://schemas.openxmlformats.org/officeDocument/2006/relationships/tags" Target="../tags/tag494.xml"/><Relationship Id="rId13" Type="http://schemas.openxmlformats.org/officeDocument/2006/relationships/image" Target="../media/image68.svg"/><Relationship Id="rId12" Type="http://schemas.openxmlformats.org/officeDocument/2006/relationships/image" Target="../media/image67.png"/><Relationship Id="rId11" Type="http://schemas.openxmlformats.org/officeDocument/2006/relationships/tags" Target="../tags/tag493.xml"/><Relationship Id="rId10" Type="http://schemas.openxmlformats.org/officeDocument/2006/relationships/image" Target="../media/image66.svg"/><Relationship Id="rId1" Type="http://schemas.openxmlformats.org/officeDocument/2006/relationships/tags" Target="../tags/tag485.xml"/></Relationships>
</file>

<file path=ppt/slides/_rels/slide28.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image" Target="../media/image69.jpeg"/><Relationship Id="rId2" Type="http://schemas.openxmlformats.org/officeDocument/2006/relationships/tags" Target="../tags/tag496.xml"/><Relationship Id="rId14" Type="http://schemas.openxmlformats.org/officeDocument/2006/relationships/notesSlide" Target="../notesSlides/notesSlide6.xml"/><Relationship Id="rId13" Type="http://schemas.openxmlformats.org/officeDocument/2006/relationships/slideLayout" Target="../slideLayouts/slideLayout23.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tags" Target="../tags/tag495.xml"/></Relationships>
</file>

<file path=ppt/slides/_rels/slide29.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image" Target="../media/image72.jpeg"/><Relationship Id="rId6" Type="http://schemas.openxmlformats.org/officeDocument/2006/relationships/tags" Target="../tags/tag509.xml"/><Relationship Id="rId5" Type="http://schemas.openxmlformats.org/officeDocument/2006/relationships/image" Target="../media/image71.jpeg"/><Relationship Id="rId4" Type="http://schemas.openxmlformats.org/officeDocument/2006/relationships/tags" Target="../tags/tag508.xml"/><Relationship Id="rId3" Type="http://schemas.openxmlformats.org/officeDocument/2006/relationships/image" Target="../media/image70.jpeg"/><Relationship Id="rId2" Type="http://schemas.openxmlformats.org/officeDocument/2006/relationships/tags" Target="../tags/tag507.xml"/><Relationship Id="rId16" Type="http://schemas.openxmlformats.org/officeDocument/2006/relationships/notesSlide" Target="../notesSlides/notesSlide7.xml"/><Relationship Id="rId15" Type="http://schemas.openxmlformats.org/officeDocument/2006/relationships/slideLayout" Target="../slideLayouts/slideLayout23.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tags" Target="../tags/tag523.xml"/><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 Id="rId3" Type="http://schemas.openxmlformats.org/officeDocument/2006/relationships/image" Target="../media/image73.jpeg"/><Relationship Id="rId24" Type="http://schemas.openxmlformats.org/officeDocument/2006/relationships/slideLayout" Target="../slideLayouts/slideLayout23.xml"/><Relationship Id="rId23" Type="http://schemas.openxmlformats.org/officeDocument/2006/relationships/tags" Target="../tags/tag532.xml"/><Relationship Id="rId22" Type="http://schemas.openxmlformats.org/officeDocument/2006/relationships/image" Target="../media/image32.svg"/><Relationship Id="rId21" Type="http://schemas.openxmlformats.org/officeDocument/2006/relationships/image" Target="../media/image8.png"/><Relationship Id="rId20" Type="http://schemas.openxmlformats.org/officeDocument/2006/relationships/tags" Target="../tags/tag531.xml"/><Relationship Id="rId2" Type="http://schemas.openxmlformats.org/officeDocument/2006/relationships/tags" Target="../tags/tag518.xml"/><Relationship Id="rId19" Type="http://schemas.openxmlformats.org/officeDocument/2006/relationships/image" Target="../media/image34.svg"/><Relationship Id="rId18" Type="http://schemas.openxmlformats.org/officeDocument/2006/relationships/image" Target="../media/image33.png"/><Relationship Id="rId17" Type="http://schemas.openxmlformats.org/officeDocument/2006/relationships/tags" Target="../tags/tag530.xml"/><Relationship Id="rId16" Type="http://schemas.openxmlformats.org/officeDocument/2006/relationships/image" Target="../media/image31.svg"/><Relationship Id="rId15" Type="http://schemas.openxmlformats.org/officeDocument/2006/relationships/image" Target="../media/image10.png"/><Relationship Id="rId14" Type="http://schemas.openxmlformats.org/officeDocument/2006/relationships/tags" Target="../tags/tag529.xml"/><Relationship Id="rId13" Type="http://schemas.openxmlformats.org/officeDocument/2006/relationships/tags" Target="../tags/tag528.xml"/><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7.xml"/></Relationships>
</file>

<file path=ppt/slides/_rels/slide31.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image" Target="../media/image75.jpeg"/><Relationship Id="rId6" Type="http://schemas.openxmlformats.org/officeDocument/2006/relationships/tags" Target="../tags/tag537.xml"/><Relationship Id="rId5" Type="http://schemas.openxmlformats.org/officeDocument/2006/relationships/image" Target="../media/image74.jpeg"/><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2" Type="http://schemas.openxmlformats.org/officeDocument/2006/relationships/notesSlide" Target="../notesSlides/notesSlide8.xml"/><Relationship Id="rId11" Type="http://schemas.openxmlformats.org/officeDocument/2006/relationships/slideLayout" Target="../slideLayouts/slideLayout23.xml"/><Relationship Id="rId10" Type="http://schemas.openxmlformats.org/officeDocument/2006/relationships/tags" Target="../tags/tag540.xml"/><Relationship Id="rId1" Type="http://schemas.openxmlformats.org/officeDocument/2006/relationships/tags" Target="../tags/tag53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543.xml"/><Relationship Id="rId3" Type="http://schemas.openxmlformats.org/officeDocument/2006/relationships/tags" Target="../tags/tag542.xml"/><Relationship Id="rId2" Type="http://schemas.openxmlformats.org/officeDocument/2006/relationships/tags" Target="../tags/tag541.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0" Type="http://schemas.openxmlformats.org/officeDocument/2006/relationships/notesSlide" Target="../notesSlides/notesSlide1.xml"/><Relationship Id="rId3" Type="http://schemas.openxmlformats.org/officeDocument/2006/relationships/tags" Target="../tags/tag185.xml"/><Relationship Id="rId29" Type="http://schemas.openxmlformats.org/officeDocument/2006/relationships/slideLayout" Target="../slideLayouts/slideLayout18.xml"/><Relationship Id="rId28" Type="http://schemas.openxmlformats.org/officeDocument/2006/relationships/tags" Target="../tags/tag210.xml"/><Relationship Id="rId27" Type="http://schemas.openxmlformats.org/officeDocument/2006/relationships/tags" Target="../tags/tag209.xml"/><Relationship Id="rId26" Type="http://schemas.openxmlformats.org/officeDocument/2006/relationships/tags" Target="../tags/tag208.xml"/><Relationship Id="rId25" Type="http://schemas.openxmlformats.org/officeDocument/2006/relationships/tags" Target="../tags/tag207.xml"/><Relationship Id="rId24" Type="http://schemas.openxmlformats.org/officeDocument/2006/relationships/tags" Target="../tags/tag206.xml"/><Relationship Id="rId23" Type="http://schemas.openxmlformats.org/officeDocument/2006/relationships/tags" Target="../tags/tag205.xml"/><Relationship Id="rId22" Type="http://schemas.openxmlformats.org/officeDocument/2006/relationships/tags" Target="../tags/tag204.xml"/><Relationship Id="rId21" Type="http://schemas.openxmlformats.org/officeDocument/2006/relationships/tags" Target="../tags/tag203.xml"/><Relationship Id="rId20" Type="http://schemas.openxmlformats.org/officeDocument/2006/relationships/tags" Target="../tags/tag202.xml"/><Relationship Id="rId2" Type="http://schemas.openxmlformats.org/officeDocument/2006/relationships/tags" Target="../tags/tag184.xml"/><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19.xml"/><Relationship Id="rId8" Type="http://schemas.openxmlformats.org/officeDocument/2006/relationships/tags" Target="../tags/tag218.xml"/><Relationship Id="rId7" Type="http://schemas.openxmlformats.org/officeDocument/2006/relationships/tags" Target="../tags/tag217.xml"/><Relationship Id="rId6" Type="http://schemas.openxmlformats.org/officeDocument/2006/relationships/tags" Target="../tags/tag216.xml"/><Relationship Id="rId5" Type="http://schemas.openxmlformats.org/officeDocument/2006/relationships/tags" Target="../tags/tag215.xml"/><Relationship Id="rId4" Type="http://schemas.openxmlformats.org/officeDocument/2006/relationships/tags" Target="../tags/tag214.xml"/><Relationship Id="rId38" Type="http://schemas.openxmlformats.org/officeDocument/2006/relationships/slideLayout" Target="../slideLayouts/slideLayout23.xml"/><Relationship Id="rId37" Type="http://schemas.openxmlformats.org/officeDocument/2006/relationships/tags" Target="../tags/tag237.xml"/><Relationship Id="rId36" Type="http://schemas.openxmlformats.org/officeDocument/2006/relationships/image" Target="../media/image17.svg"/><Relationship Id="rId35" Type="http://schemas.openxmlformats.org/officeDocument/2006/relationships/image" Target="../media/image16.png"/><Relationship Id="rId34" Type="http://schemas.openxmlformats.org/officeDocument/2006/relationships/tags" Target="../tags/tag236.xml"/><Relationship Id="rId33" Type="http://schemas.openxmlformats.org/officeDocument/2006/relationships/image" Target="../media/image15.svg"/><Relationship Id="rId32" Type="http://schemas.openxmlformats.org/officeDocument/2006/relationships/image" Target="../media/image14.png"/><Relationship Id="rId31" Type="http://schemas.openxmlformats.org/officeDocument/2006/relationships/tags" Target="../tags/tag235.xml"/><Relationship Id="rId30" Type="http://schemas.openxmlformats.org/officeDocument/2006/relationships/tags" Target="../tags/tag234.xml"/><Relationship Id="rId3" Type="http://schemas.openxmlformats.org/officeDocument/2006/relationships/tags" Target="../tags/tag213.xml"/><Relationship Id="rId29" Type="http://schemas.openxmlformats.org/officeDocument/2006/relationships/image" Target="../media/image13.svg"/><Relationship Id="rId28" Type="http://schemas.openxmlformats.org/officeDocument/2006/relationships/image" Target="../media/image12.png"/><Relationship Id="rId27" Type="http://schemas.openxmlformats.org/officeDocument/2006/relationships/tags" Target="../tags/tag233.xml"/><Relationship Id="rId26" Type="http://schemas.openxmlformats.org/officeDocument/2006/relationships/image" Target="../media/image11.svg"/><Relationship Id="rId25" Type="http://schemas.openxmlformats.org/officeDocument/2006/relationships/image" Target="../media/image10.png"/><Relationship Id="rId24" Type="http://schemas.openxmlformats.org/officeDocument/2006/relationships/tags" Target="../tags/tag232.xml"/><Relationship Id="rId23" Type="http://schemas.openxmlformats.org/officeDocument/2006/relationships/image" Target="../media/image9.svg"/><Relationship Id="rId22" Type="http://schemas.openxmlformats.org/officeDocument/2006/relationships/image" Target="../media/image8.png"/><Relationship Id="rId21" Type="http://schemas.openxmlformats.org/officeDocument/2006/relationships/tags" Target="../tags/tag231.xml"/><Relationship Id="rId20" Type="http://schemas.openxmlformats.org/officeDocument/2006/relationships/tags" Target="../tags/tag230.xml"/><Relationship Id="rId2" Type="http://schemas.openxmlformats.org/officeDocument/2006/relationships/tags" Target="../tags/tag212.xml"/><Relationship Id="rId19" Type="http://schemas.openxmlformats.org/officeDocument/2006/relationships/tags" Target="../tags/tag229.xml"/><Relationship Id="rId18" Type="http://schemas.openxmlformats.org/officeDocument/2006/relationships/tags" Target="../tags/tag228.xml"/><Relationship Id="rId17" Type="http://schemas.openxmlformats.org/officeDocument/2006/relationships/tags" Target="../tags/tag227.xml"/><Relationship Id="rId16" Type="http://schemas.openxmlformats.org/officeDocument/2006/relationships/tags" Target="../tags/tag226.xml"/><Relationship Id="rId15" Type="http://schemas.openxmlformats.org/officeDocument/2006/relationships/tags" Target="../tags/tag225.xml"/><Relationship Id="rId14" Type="http://schemas.openxmlformats.org/officeDocument/2006/relationships/tags" Target="../tags/tag224.xml"/><Relationship Id="rId13" Type="http://schemas.openxmlformats.org/officeDocument/2006/relationships/tags" Target="../tags/tag223.xml"/><Relationship Id="rId12" Type="http://schemas.openxmlformats.org/officeDocument/2006/relationships/tags" Target="../tags/tag222.xml"/><Relationship Id="rId11" Type="http://schemas.openxmlformats.org/officeDocument/2006/relationships/tags" Target="../tags/tag221.xml"/><Relationship Id="rId10" Type="http://schemas.openxmlformats.org/officeDocument/2006/relationships/tags" Target="../tags/tag220.xml"/><Relationship Id="rId1" Type="http://schemas.openxmlformats.org/officeDocument/2006/relationships/tags" Target="../tags/tag211.xml"/></Relationships>
</file>

<file path=ppt/slides/_rels/slide8.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image" Target="../media/image19.jpeg"/><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image" Target="../media/image18.jpeg"/><Relationship Id="rId4" Type="http://schemas.openxmlformats.org/officeDocument/2006/relationships/tags" Target="../tags/tag241.xml"/><Relationship Id="rId3" Type="http://schemas.openxmlformats.org/officeDocument/2006/relationships/tags" Target="../tags/tag240.xml"/><Relationship Id="rId23" Type="http://schemas.openxmlformats.org/officeDocument/2006/relationships/slideLayout" Target="../slideLayouts/slideLayout23.xml"/><Relationship Id="rId22" Type="http://schemas.openxmlformats.org/officeDocument/2006/relationships/tags" Target="../tags/tag255.xml"/><Relationship Id="rId21" Type="http://schemas.openxmlformats.org/officeDocument/2006/relationships/tags" Target="../tags/tag254.xml"/><Relationship Id="rId20" Type="http://schemas.openxmlformats.org/officeDocument/2006/relationships/tags" Target="../tags/tag253.xml"/><Relationship Id="rId2" Type="http://schemas.openxmlformats.org/officeDocument/2006/relationships/tags" Target="../tags/tag239.xml"/><Relationship Id="rId19" Type="http://schemas.openxmlformats.org/officeDocument/2006/relationships/tags" Target="../tags/tag252.xml"/><Relationship Id="rId18" Type="http://schemas.openxmlformats.org/officeDocument/2006/relationships/image" Target="../media/image21.jpeg"/><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image" Target="../media/image20.jpeg"/><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tags" Target="../tags/tag238.xml"/></Relationships>
</file>

<file path=ppt/slides/_rels/slide9.xml.rels><?xml version="1.0" encoding="UTF-8" standalone="yes"?>
<Relationships xmlns="http://schemas.openxmlformats.org/package/2006/relationships"><Relationship Id="rId9" Type="http://schemas.openxmlformats.org/officeDocument/2006/relationships/image" Target="../media/image25.jpeg"/><Relationship Id="rId8" Type="http://schemas.openxmlformats.org/officeDocument/2006/relationships/tags" Target="../tags/tag260.xml"/><Relationship Id="rId7" Type="http://schemas.openxmlformats.org/officeDocument/2006/relationships/image" Target="../media/image24.jpeg"/><Relationship Id="rId6" Type="http://schemas.openxmlformats.org/officeDocument/2006/relationships/tags" Target="../tags/tag259.xml"/><Relationship Id="rId5" Type="http://schemas.openxmlformats.org/officeDocument/2006/relationships/image" Target="../media/image23.jpeg"/><Relationship Id="rId4" Type="http://schemas.openxmlformats.org/officeDocument/2006/relationships/tags" Target="../tags/tag258.xml"/><Relationship Id="rId3" Type="http://schemas.openxmlformats.org/officeDocument/2006/relationships/image" Target="../media/image22.jpeg"/><Relationship Id="rId2" Type="http://schemas.openxmlformats.org/officeDocument/2006/relationships/tags" Target="../tags/tag257.xml"/><Relationship Id="rId19" Type="http://schemas.openxmlformats.org/officeDocument/2006/relationships/slideLayout" Target="../slideLayouts/slideLayout23.xml"/><Relationship Id="rId18" Type="http://schemas.openxmlformats.org/officeDocument/2006/relationships/tags" Target="../tags/tag269.xml"/><Relationship Id="rId17" Type="http://schemas.openxmlformats.org/officeDocument/2006/relationships/tags" Target="../tags/tag268.xml"/><Relationship Id="rId16" Type="http://schemas.openxmlformats.org/officeDocument/2006/relationships/tags" Target="../tags/tag267.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21647" y="2984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（二）招聘会求职技巧</a:t>
            </a:r>
            <a:endParaRPr lang="zh-CN" altLang="en-US" sz="2800">
              <a:solidFill>
                <a:schemeClr val="accent1">
                  <a:lumMod val="50000"/>
                </a:schemeClr>
              </a:solidFill>
            </a:endParaRPr>
          </a:p>
        </p:txBody>
      </p:sp>
      <p:sp>
        <p:nvSpPr>
          <p:cNvPr id="2" name="矩形 5"/>
          <p:cNvSpPr/>
          <p:nvPr>
            <p:custDataLst>
              <p:tags r:id="rId2"/>
            </p:custDataLst>
          </p:nvPr>
        </p:nvSpPr>
        <p:spPr>
          <a:xfrm>
            <a:off x="1003756" y="294676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第一印象至关重要</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03605" y="3666490"/>
            <a:ext cx="22675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在招聘会上，第一印象至关重要，求职者应满怀自信和热情，握手要坚定有力，眼睛直视对方，注意言谈举止，衣着得体，自然大方，以给招聘人员留下良好印象。</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4daa017-8bba-11f0-9b07-ba336dac0e20.jpg@base@tag=imgScale&amp;m=1&amp;w=475&amp;h=738&amp;q=9564daa017-8bba-11f0-9b07-ba336dac0e20"/>
          <p:cNvPicPr>
            <a:picLocks noChangeAspect="1"/>
          </p:cNvPicPr>
          <p:nvPr>
            <p:custDataLst>
              <p:tags r:id="rId4"/>
            </p:custDataLst>
          </p:nvPr>
        </p:nvPicPr>
        <p:blipFill>
          <a:blip r:embed="rId5"/>
          <a:srcRect l="16881" t="11080" r="2355" b="5330"/>
          <a:stretch>
            <a:fillRect/>
          </a:stretch>
        </p:blipFill>
        <p:spPr>
          <a:xfrm>
            <a:off x="1365885" y="1090930"/>
            <a:ext cx="1134745" cy="176339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79500" y="1746885"/>
            <a:ext cx="377190" cy="38735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64da9f9f-8bba-11f0-9b07-ba336dac0e20.jpg@base@tag=imgScale&amp;m=1&amp;w=475&amp;h=738&amp;q=9564da9f9f-8bba-11f0-9b07-ba336dac0e20"/>
          <p:cNvPicPr>
            <a:picLocks noChangeAspect="1"/>
          </p:cNvPicPr>
          <p:nvPr>
            <p:custDataLst>
              <p:tags r:id="rId7"/>
            </p:custDataLst>
          </p:nvPr>
        </p:nvPicPr>
        <p:blipFill>
          <a:blip r:embed="rId8"/>
          <a:srcRect l="21384" r="21384"/>
          <a:stretch>
            <a:fillRect/>
          </a:stretch>
        </p:blipFill>
        <p:spPr>
          <a:xfrm>
            <a:off x="3997960" y="1094740"/>
            <a:ext cx="1134745" cy="176339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77285" y="1736725"/>
            <a:ext cx="377190" cy="38735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42479" y="294231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了解招聘信息并诚恳交谈</a:t>
            </a:r>
            <a:endParaRPr lang="zh-CN" altLang="en-US" b="1">
              <a:solidFill>
                <a:schemeClr val="accent2"/>
              </a:solidFill>
              <a:latin typeface="+mn-ea"/>
              <a:cs typeface="+mn-ea"/>
            </a:endParaRPr>
          </a:p>
        </p:txBody>
      </p:sp>
      <p:sp>
        <p:nvSpPr>
          <p:cNvPr id="21" name="矩形 14"/>
          <p:cNvSpPr/>
          <p:nvPr>
            <p:custDataLst>
              <p:tags r:id="rId11"/>
            </p:custDataLst>
          </p:nvPr>
        </p:nvSpPr>
        <p:spPr>
          <a:xfrm>
            <a:off x="3641844" y="36719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在与招聘人员交谈前，求职者应先到招聘单位的展台前了解招聘信息，然后诚恳地交谈，简要地介绍自己，当招聘人员表现出一定的兴趣时，可以适时地留下简历。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4daa1d6-8bba-11f0-9b07-ba336dac0e20.jpg@base@tag=imgScale&amp;m=1&amp;w=475&amp;h=738&amp;q=9564daa1d6-8bba-11f0-9b07-ba336dac0e20"/>
          <p:cNvPicPr>
            <a:picLocks noChangeAspect="1"/>
          </p:cNvPicPr>
          <p:nvPr>
            <p:custDataLst>
              <p:tags r:id="rId12"/>
            </p:custDataLst>
          </p:nvPr>
        </p:nvPicPr>
        <p:blipFill>
          <a:blip r:embed="rId13"/>
          <a:srcRect l="17816" r="17816"/>
          <a:stretch>
            <a:fillRect/>
          </a:stretch>
        </p:blipFill>
        <p:spPr>
          <a:xfrm>
            <a:off x="6631940" y="1094740"/>
            <a:ext cx="1134745" cy="176339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5710" y="1736725"/>
            <a:ext cx="377190" cy="38735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59609" y="294231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展示与招聘条件相吻合的能力</a:t>
            </a:r>
            <a:endParaRPr lang="zh-CN" altLang="en-US" b="1">
              <a:solidFill>
                <a:schemeClr val="accent3"/>
              </a:solidFill>
              <a:latin typeface="+mn-ea"/>
              <a:cs typeface="+mn-ea"/>
            </a:endParaRPr>
          </a:p>
        </p:txBody>
      </p:sp>
      <p:sp>
        <p:nvSpPr>
          <p:cNvPr id="30" name="矩形 23"/>
          <p:cNvSpPr/>
          <p:nvPr>
            <p:custDataLst>
              <p:tags r:id="rId16"/>
            </p:custDataLst>
          </p:nvPr>
        </p:nvSpPr>
        <p:spPr>
          <a:xfrm>
            <a:off x="6251988" y="36719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在与招聘人员的交谈中，求职者应尽量展示一些自己曾经做过的与招聘要求有关的具体案例，以及在案例中自己的角色和所做的成绩等，以突出展示自身与招聘条件相吻合的能力。</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64daa531-8bba-11f0-9b07-ba336dac0e20.jpg@base@tag=imgScale&amp;m=1&amp;w=475&amp;h=738&amp;q=9564daa531-8bba-11f0-9b07-ba336dac0e20"/>
          <p:cNvPicPr>
            <a:picLocks noChangeAspect="1"/>
          </p:cNvPicPr>
          <p:nvPr>
            <p:custDataLst>
              <p:tags r:id="rId17"/>
            </p:custDataLst>
          </p:nvPr>
        </p:nvPicPr>
        <p:blipFill rotWithShape="1">
          <a:blip r:embed="rId18"/>
          <a:srcRect l="10973" r="10973"/>
          <a:stretch>
            <a:fillRect/>
          </a:stretch>
        </p:blipFill>
        <p:spPr>
          <a:xfrm>
            <a:off x="9192260" y="1090930"/>
            <a:ext cx="1134745" cy="176339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32545" y="1746885"/>
            <a:ext cx="377190" cy="38735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34189" y="294676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注意态度和言谈举止</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33554" y="36675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在招聘会上，与每位招聘人员的谈话都相当于面试，因此无论从态度上还是言谈举止上，求职者都要以面试的标准来要求自己，时刻注意保持良好的态度和言谈举止。</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面试与笔试技巧训练</a:t>
            </a:r>
            <a:endParaRPr lang="zh-CN" altLang="en-US" sz="4400">
              <a:solidFill>
                <a:schemeClr val="accent1">
                  <a:lumMod val="50000"/>
                </a:schemeClr>
              </a:solidFill>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50000"/>
                  </a:schemeClr>
                </a:solidFill>
              </a:rPr>
              <a:t>一、面试技巧</a:t>
            </a:r>
            <a:br>
              <a:rPr lang="zh-CN" altLang="en-US" sz="3600">
                <a:solidFill>
                  <a:schemeClr val="accent1">
                    <a:lumMod val="50000"/>
                  </a:schemeClr>
                </a:solidFill>
              </a:rPr>
            </a:br>
            <a:r>
              <a:rPr lang="zh-CN" altLang="en-US" sz="2800">
                <a:solidFill>
                  <a:schemeClr val="accent1">
                    <a:lumMod val="50000"/>
                  </a:schemeClr>
                </a:solidFill>
              </a:rPr>
              <a:t>（一）彬彬有礼、态度诚恳地进入面试场地</a:t>
            </a:r>
            <a:endParaRPr lang="zh-CN" altLang="en-US" sz="2800">
              <a:solidFill>
                <a:schemeClr val="accent1">
                  <a:lumMod val="50000"/>
                </a:schemeClr>
              </a:solidFill>
            </a:endParaRPr>
          </a:p>
        </p:txBody>
      </p:sp>
      <p:pic>
        <p:nvPicPr>
          <p:cNvPr id="129" name="图片 128" descr="/data/temp/e91af18c-8bbc-11f0-87bb-3e760ab6b8b9.jpg@base@tag=imgScale&amp;m=1&amp;w=1537&amp;h=1903&amp;q=95e91af18c-8bbc-11f0-87bb-3e760ab6b8b9"/>
          <p:cNvPicPr>
            <a:picLocks noChangeAspect="1"/>
          </p:cNvPicPr>
          <p:nvPr>
            <p:custDataLst>
              <p:tags r:id="rId2"/>
            </p:custDataLst>
          </p:nvPr>
        </p:nvPicPr>
        <p:blipFill rotWithShape="1">
          <a:blip r:embed="rId3"/>
          <a:srcRect t="11986" b="545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530225" y="2348865"/>
            <a:ext cx="250888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进入面试场地时，求职者应保持抬头挺胸的姿态和饱满的精神状态，展现出积极向上的形象。</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40431"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保持良好姿态与精神状态</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5" y="2378710"/>
            <a:ext cx="250825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面试者应面带微笑，保持镇定，按照招聘人员的指示行动，避免过分紧张或拘谨。</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36433"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面带微笑，遵循指示行动</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520700" y="4691380"/>
            <a:ext cx="240792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当有人敬茶时，应双手接过并表示感谢，若不需饮茶，礼貌地拒绝。招聘者请入座时，应先道谢，然后到指定位置就座。</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465" y="4269740"/>
            <a:ext cx="240792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礼貌回应敬茶与入座</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416935" y="4691380"/>
            <a:ext cx="240792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非语言交流，如目光接触、身体姿势、语调等，占个人印象的</a:t>
            </a:r>
            <a:r>
              <a:rPr lang="en-US" altLang="zh-CN" sz="1600" kern="0" dirty="0">
                <a:ln>
                  <a:noFill/>
                  <a:prstDash val="sysDot"/>
                </a:ln>
                <a:solidFill>
                  <a:schemeClr val="tx1">
                    <a:lumMod val="85000"/>
                    <a:lumOff val="15000"/>
                  </a:schemeClr>
                </a:solidFill>
                <a:latin typeface="+mn-ea"/>
                <a:sym typeface="+mn-ea"/>
              </a:rPr>
              <a:t>93%</a:t>
            </a:r>
            <a:r>
              <a:rPr lang="zh-CN" altLang="en-US" sz="1600" kern="0" dirty="0">
                <a:ln>
                  <a:noFill/>
                  <a:prstDash val="sysDot"/>
                </a:ln>
                <a:solidFill>
                  <a:schemeClr val="tx1">
                    <a:lumMod val="85000"/>
                    <a:lumOff val="15000"/>
                  </a:schemeClr>
                </a:solidFill>
                <a:latin typeface="+mn-ea"/>
                <a:sym typeface="+mn-ea"/>
              </a:rPr>
              <a:t>，因此在面试中恰当使用非语言交流技巧至关重要。</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700" y="4269740"/>
            <a:ext cx="252666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非语言交流的重要性</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704807" y="3168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（二）求职者应当与招聘者保持目光接触</a:t>
            </a:r>
            <a:endParaRPr lang="zh-CN" altLang="en-US" sz="2800">
              <a:solidFill>
                <a:schemeClr val="accent1">
                  <a:lumMod val="50000"/>
                </a:schemeClr>
              </a:solidFill>
            </a:endParaRPr>
          </a:p>
        </p:txBody>
      </p:sp>
      <p:sp>
        <p:nvSpPr>
          <p:cNvPr id="2" name="矩形 5"/>
          <p:cNvSpPr/>
          <p:nvPr>
            <p:custDataLst>
              <p:tags r:id="rId2"/>
            </p:custDataLst>
          </p:nvPr>
        </p:nvSpPr>
        <p:spPr>
          <a:xfrm>
            <a:off x="2142855" y="357362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保持适当的目光接触</a:t>
            </a:r>
            <a:endParaRPr lang="zh-CN" altLang="en-US" b="1">
              <a:solidFill>
                <a:schemeClr val="accent1"/>
              </a:solidFill>
              <a:latin typeface="+mn-ea"/>
              <a:cs typeface="+mn-ea"/>
            </a:endParaRPr>
          </a:p>
        </p:txBody>
      </p:sp>
      <p:sp>
        <p:nvSpPr>
          <p:cNvPr id="3" name="矩形 8"/>
          <p:cNvSpPr/>
          <p:nvPr>
            <p:custDataLst>
              <p:tags r:id="rId3"/>
            </p:custDataLst>
          </p:nvPr>
        </p:nvSpPr>
        <p:spPr>
          <a:xfrm>
            <a:off x="1933575" y="4196715"/>
            <a:ext cx="23202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求职者应与招聘者保持适当的目光接触，注视鼻梁处约</a:t>
            </a:r>
            <a:r>
              <a:rPr lang="en-US" altLang="zh-CN" sz="1600" dirty="0">
                <a:ln>
                  <a:noFill/>
                  <a:prstDash val="sysDot"/>
                </a:ln>
                <a:solidFill>
                  <a:schemeClr val="tx1">
                    <a:lumMod val="85000"/>
                    <a:lumOff val="15000"/>
                  </a:schemeClr>
                </a:solidFill>
                <a:latin typeface="+mn-ea"/>
                <a:cs typeface="+mn-ea"/>
                <a:sym typeface="+mn-ea"/>
              </a:rPr>
              <a:t>15</a:t>
            </a:r>
            <a:r>
              <a:rPr lang="zh-CN" altLang="en-US" sz="1600" dirty="0">
                <a:ln>
                  <a:noFill/>
                  <a:prstDash val="sysDot"/>
                </a:ln>
                <a:solidFill>
                  <a:schemeClr val="tx1">
                    <a:lumMod val="85000"/>
                    <a:lumOff val="15000"/>
                  </a:schemeClr>
                </a:solidFill>
                <a:latin typeface="+mn-ea"/>
                <a:cs typeface="+mn-ea"/>
                <a:sym typeface="+mn-ea"/>
              </a:rPr>
              <a:t>秒，然后自然地看向其他地方，如招聘者的手，以显示尊重。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aba6c66-8bbc-11f0-934b-1aa1a8361f8f.jpg@base@tag=imgScale&amp;m=1&amp;w=485&amp;h=753&amp;q=95eaba6c66-8bbc-11f0-934b-1aa1a8361f8f"/>
          <p:cNvPicPr>
            <a:picLocks noChangeAspect="1"/>
          </p:cNvPicPr>
          <p:nvPr>
            <p:custDataLst>
              <p:tags r:id="rId4"/>
            </p:custDataLst>
          </p:nvPr>
        </p:nvPicPr>
        <p:blipFill>
          <a:blip r:embed="rId5"/>
          <a:srcRect l="13747" r="3438"/>
          <a:stretch>
            <a:fillRect/>
          </a:stretch>
        </p:blipFill>
        <p:spPr>
          <a:xfrm>
            <a:off x="2633980" y="1289685"/>
            <a:ext cx="1227455" cy="190754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322195" y="2002155"/>
            <a:ext cx="396875" cy="44132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eaba6c4c-8bbc-11f0-934b-1aa1a8361f8f.jpg@base@tag=imgScale&amp;m=1&amp;w=485&amp;h=753&amp;q=95eaba6c4c-8bbc-11f0-934b-1aa1a8361f8f"/>
          <p:cNvPicPr>
            <a:picLocks noChangeAspect="1"/>
          </p:cNvPicPr>
          <p:nvPr>
            <p:custDataLst>
              <p:tags r:id="rId7"/>
            </p:custDataLst>
          </p:nvPr>
        </p:nvPicPr>
        <p:blipFill>
          <a:blip r:embed="rId8"/>
          <a:srcRect l="1691" r="1691"/>
          <a:stretch>
            <a:fillRect/>
          </a:stretch>
        </p:blipFill>
        <p:spPr>
          <a:xfrm>
            <a:off x="5537200" y="1289685"/>
            <a:ext cx="1227455" cy="190754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5223510" y="2002155"/>
            <a:ext cx="396875" cy="44132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5053609" y="356981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避免目光游离与闪烁</a:t>
            </a:r>
            <a:endParaRPr lang="zh-CN" altLang="en-US" b="1">
              <a:solidFill>
                <a:schemeClr val="accent2"/>
              </a:solidFill>
              <a:latin typeface="+mn-ea"/>
              <a:cs typeface="+mn-ea"/>
            </a:endParaRPr>
          </a:p>
        </p:txBody>
      </p:sp>
      <p:sp>
        <p:nvSpPr>
          <p:cNvPr id="21" name="矩形 12"/>
          <p:cNvSpPr/>
          <p:nvPr>
            <p:custDataLst>
              <p:tags r:id="rId11"/>
            </p:custDataLst>
          </p:nvPr>
        </p:nvSpPr>
        <p:spPr>
          <a:xfrm>
            <a:off x="4995824" y="419295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切忌目光游离或闪烁，这可能被误解为缺乏自信，影响面试官对求职者的印象。</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eaba6c41-8bbc-11f0-934b-1aa1a8361f8f.jpg@base@tag=imgScale&amp;m=1&amp;w=485&amp;h=753&amp;q=95eaba6c41-8bbc-11f0-934b-1aa1a8361f8f"/>
          <p:cNvPicPr>
            <a:picLocks noChangeAspect="1"/>
          </p:cNvPicPr>
          <p:nvPr>
            <p:custDataLst>
              <p:tags r:id="rId12"/>
            </p:custDataLst>
          </p:nvPr>
        </p:nvPicPr>
        <p:blipFill>
          <a:blip r:embed="rId13"/>
          <a:srcRect l="5361" t="2261" r="206"/>
          <a:stretch>
            <a:fillRect/>
          </a:stretch>
        </p:blipFill>
        <p:spPr>
          <a:xfrm>
            <a:off x="8439785" y="1293495"/>
            <a:ext cx="1227455" cy="190754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8119110" y="1992630"/>
            <a:ext cx="396875" cy="44132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963727" y="356981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目光接触的正确方法</a:t>
            </a:r>
            <a:endParaRPr lang="zh-CN" altLang="en-US" b="1">
              <a:solidFill>
                <a:schemeClr val="accent3"/>
              </a:solidFill>
              <a:latin typeface="+mn-ea"/>
              <a:cs typeface="+mn-ea"/>
            </a:endParaRPr>
          </a:p>
        </p:txBody>
      </p:sp>
      <p:sp>
        <p:nvSpPr>
          <p:cNvPr id="30" name="矩形 14"/>
          <p:cNvSpPr/>
          <p:nvPr>
            <p:custDataLst>
              <p:tags r:id="rId16"/>
            </p:custDataLst>
          </p:nvPr>
        </p:nvSpPr>
        <p:spPr>
          <a:xfrm>
            <a:off x="7905942" y="419295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正确的目光接触技巧包括有节制地注视招聘者，每次</a:t>
            </a:r>
            <a:r>
              <a:rPr lang="en-US" altLang="zh-CN" sz="1600" dirty="0">
                <a:ln>
                  <a:noFill/>
                  <a:prstDash val="sysDot"/>
                </a:ln>
                <a:solidFill>
                  <a:schemeClr val="tx1">
                    <a:lumMod val="85000"/>
                    <a:lumOff val="15000"/>
                  </a:schemeClr>
                </a:solidFill>
                <a:latin typeface="+mn-ea"/>
                <a:cs typeface="+mn-ea"/>
                <a:sym typeface="+mn-ea"/>
              </a:rPr>
              <a:t>15</a:t>
            </a:r>
            <a:r>
              <a:rPr lang="zh-CN" altLang="en-US" sz="1600" dirty="0">
                <a:ln>
                  <a:noFill/>
                  <a:prstDash val="sysDot"/>
                </a:ln>
                <a:solidFill>
                  <a:schemeClr val="tx1">
                    <a:lumMod val="85000"/>
                    <a:lumOff val="15000"/>
                  </a:schemeClr>
                </a:solidFill>
                <a:latin typeface="+mn-ea"/>
                <a:cs typeface="+mn-ea"/>
                <a:sym typeface="+mn-ea"/>
              </a:rPr>
              <a:t>秒左右，然后自然地转向其他地方，每隔</a:t>
            </a:r>
            <a:r>
              <a:rPr lang="en-US" altLang="zh-CN" sz="1600" dirty="0">
                <a:ln>
                  <a:noFill/>
                  <a:prstDash val="sysDot"/>
                </a:ln>
                <a:solidFill>
                  <a:schemeClr val="tx1">
                    <a:lumMod val="85000"/>
                    <a:lumOff val="15000"/>
                  </a:schemeClr>
                </a:solidFill>
                <a:latin typeface="+mn-ea"/>
                <a:cs typeface="+mn-ea"/>
                <a:sym typeface="+mn-ea"/>
              </a:rPr>
              <a:t>30</a:t>
            </a:r>
            <a:r>
              <a:rPr lang="zh-CN" altLang="en-US" sz="1600" dirty="0">
                <a:ln>
                  <a:noFill/>
                  <a:prstDash val="sysDot"/>
                </a:ln>
                <a:solidFill>
                  <a:schemeClr val="tx1">
                    <a:lumMod val="85000"/>
                    <a:lumOff val="15000"/>
                  </a:schemeClr>
                </a:solidFill>
                <a:latin typeface="+mn-ea"/>
                <a:cs typeface="+mn-ea"/>
                <a:sym typeface="+mn-ea"/>
              </a:rPr>
              <a:t>秒左右再望向招聘者的鼻梁处。</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96552" y="22669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（三）与人交谈时不要有过多的动作</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在面试交谈中，避免频繁耸肩、过度手舞足蹈等不适当的身体语言，以免分散招聘者的注意力。</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控制不必要的身体动作</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手势的使用应适度，仅在必要时用以辅助表达，避免过多或不恰当的手势影响沟通效果。</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手势使用的适度性</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面试时应保持坐姿端正，表情亲切自然，以展现出求职者的专业性和自信。</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保持坐姿端正与表情自然</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903562" y="29273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（四）交谈自信</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求职者在面试交谈中应控制语气和语调，保持音调平静，音量适中，避免尖声尖气或有气无力。</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控制语气和语调</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回答问题时，应避免使用“嗯、啊、然后”等无意义的口头禅，这些口头禅会显得求职者在自我表达方面不专业。</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避免使用无意义的口头禅</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为了提高面试中的沟通技巧，求职者应在面试前与同伴进行角色扮演练习，熟悉自我介绍和问题回答策略，并研究招聘官的视角和关注点。</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演讲与交谈技巧的练习方法</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67640"/>
            <a:ext cx="7442835" cy="1443990"/>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二、笔试的类型与内容</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（一）笔试的类型</a:t>
            </a:r>
            <a:endParaRPr lang="zh-CN" altLang="en-US" sz="2800" spc="0" dirty="0">
              <a:solidFill>
                <a:schemeClr val="accent1">
                  <a:lumMod val="50000"/>
                </a:schemeClr>
              </a:solidFill>
              <a:uFillTx/>
            </a:endParaRPr>
          </a:p>
          <a:p>
            <a:pPr indent="0" algn="l">
              <a:lnSpc>
                <a:spcPct val="110000"/>
              </a:lnSpc>
            </a:pPr>
            <a:r>
              <a:rPr lang="en-US" altLang="en-US" sz="2400" spc="0" dirty="0">
                <a:solidFill>
                  <a:schemeClr val="accent1">
                    <a:lumMod val="50000"/>
                  </a:schemeClr>
                </a:solidFill>
                <a:uFillTx/>
              </a:rPr>
              <a:t>1. </a:t>
            </a:r>
            <a:r>
              <a:rPr lang="zh-CN" altLang="en-US" sz="2400" spc="0" dirty="0">
                <a:solidFill>
                  <a:schemeClr val="accent1">
                    <a:lumMod val="50000"/>
                  </a:schemeClr>
                </a:solidFill>
                <a:uFillTx/>
              </a:rPr>
              <a:t>专业考试</a:t>
            </a:r>
            <a:endParaRPr lang="zh-CN" altLang="en-US" sz="2400" spc="0" dirty="0">
              <a:solidFill>
                <a:schemeClr val="accent1">
                  <a:lumMod val="50000"/>
                </a:schemeClr>
              </a:solidFill>
              <a:uFillTx/>
            </a:endParaRPr>
          </a:p>
        </p:txBody>
      </p:sp>
      <p:pic>
        <p:nvPicPr>
          <p:cNvPr id="2" name="图片 4" descr="/data/temp/352150b2-8bbc-11f0-a022-d6f3ff9b8390.jpg@base@tag=imgScale&amp;m=1&amp;w=509&amp;h=273&amp;q=95352150b2-8bbc-11f0-a022-d6f3ff9b8390"/>
          <p:cNvPicPr>
            <a:picLocks noChangeAspect="1"/>
          </p:cNvPicPr>
          <p:nvPr>
            <p:custDataLst>
              <p:tags r:id="rId2"/>
            </p:custDataLst>
          </p:nvPr>
        </p:nvPicPr>
        <p:blipFill>
          <a:blip r:embed="rId3"/>
          <a:srcRect t="9736" b="9736"/>
          <a:stretch>
            <a:fillRect/>
          </a:stretch>
        </p:blipFill>
        <p:spPr>
          <a:xfrm>
            <a:off x="764286" y="302545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35215197-8bbc-11f0-a022-d6f3ff9b8390.jpg@base@tag=imgScale&amp;m=1&amp;w=509&amp;h=273&amp;q=9535215197-8bbc-11f0-a022-d6f3ff9b8390"/>
          <p:cNvPicPr>
            <a:picLocks noChangeAspect="1"/>
          </p:cNvPicPr>
          <p:nvPr>
            <p:custDataLst>
              <p:tags r:id="rId4"/>
            </p:custDataLst>
          </p:nvPr>
        </p:nvPicPr>
        <p:blipFill>
          <a:blip r:embed="rId5"/>
          <a:srcRect t="19079"/>
          <a:stretch>
            <a:fillRect/>
          </a:stretch>
        </p:blipFill>
        <p:spPr>
          <a:xfrm>
            <a:off x="764286" y="422427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352151ec-8bbc-11f0-a022-d6f3ff9b8390.jpg@base@tag=imgScale&amp;m=1&amp;w=509&amp;h=273&amp;q=95352151ec-8bbc-11f0-a022-d6f3ff9b8390"/>
          <p:cNvPicPr>
            <a:picLocks noChangeAspect="1"/>
          </p:cNvPicPr>
          <p:nvPr>
            <p:custDataLst>
              <p:tags r:id="rId6"/>
            </p:custDataLst>
          </p:nvPr>
        </p:nvPicPr>
        <p:blipFill rotWithShape="1">
          <a:blip r:embed="rId7"/>
          <a:srcRect t="9736" b="9736"/>
          <a:stretch>
            <a:fillRect/>
          </a:stretch>
        </p:blipFill>
        <p:spPr>
          <a:xfrm>
            <a:off x="764286" y="542309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35215052-8bbc-11f0-a022-d6f3ff9b8390.jpg@base@tag=imgScale&amp;m=1&amp;w=508&amp;h=273&amp;q=9535215052-8bbc-11f0-a022-d6f3ff9b8390"/>
          <p:cNvPicPr>
            <a:picLocks noChangeAspect="1"/>
          </p:cNvPicPr>
          <p:nvPr>
            <p:custDataLst>
              <p:tags r:id="rId8"/>
            </p:custDataLst>
          </p:nvPr>
        </p:nvPicPr>
        <p:blipFill>
          <a:blip r:embed="rId9"/>
          <a:srcRect b="19364"/>
          <a:stretch>
            <a:fillRect/>
          </a:stretch>
        </p:blipFill>
        <p:spPr>
          <a:xfrm>
            <a:off x="764286" y="182536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830830" y="2202815"/>
            <a:ext cx="82702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专业考试评估应聘者是否具备担任特定职位所需的专业知识水平和实践技能，是用人单位筛选合适人才的重要手段。</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830830" y="1867535"/>
            <a:ext cx="82702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考试目的与重要性</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830830" y="3401695"/>
            <a:ext cx="82702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不同用人单位根据职位需求考核应聘者特定领域的知识，如外资外贸企业考核外语能力，公检法机关测试法律知识。</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830830" y="3065780"/>
            <a:ext cx="82702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考试内容概述</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830830" y="4600575"/>
            <a:ext cx="82702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专业考试通常具有很强的专业性，形式多样，可能包括笔试、实操或案例分析等。</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830830" y="4264660"/>
            <a:ext cx="82702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考试形式与特点</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830830" y="5799455"/>
            <a:ext cx="82702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应聘者应根据职位要求针对性地准备，强化专业知识和实践技能，同时了解考试形式和可能的题型。</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830830" y="5463540"/>
            <a:ext cx="82702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应对专业考试的策略</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28650" y="246380"/>
            <a:ext cx="6964680" cy="506095"/>
          </a:xfrm>
        </p:spPr>
        <p:txBody>
          <a:bodyPr/>
          <a:lstStyle/>
          <a:p>
            <a:r>
              <a:rPr lang="en-US" altLang="en-US">
                <a:solidFill>
                  <a:schemeClr val="accent1">
                    <a:lumMod val="50000"/>
                  </a:schemeClr>
                </a:solidFill>
              </a:rPr>
              <a:t>2.</a:t>
            </a:r>
            <a:r>
              <a:rPr lang="zh-CN" altLang="en-US">
                <a:solidFill>
                  <a:schemeClr val="accent1">
                    <a:lumMod val="50000"/>
                  </a:schemeClr>
                </a:solidFill>
              </a:rPr>
              <a:t>智力测试</a:t>
            </a:r>
            <a:endParaRPr lang="zh-CN" altLang="en-US">
              <a:solidFill>
                <a:schemeClr val="accent1">
                  <a:lumMod val="50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创新技术在现代医院手术室未来的医疗界面概念密切监测患者的健康状况"/>
          <p:cNvPicPr>
            <a:picLocks noChangeAspect="1"/>
          </p:cNvPicPr>
          <p:nvPr>
            <p:custDataLst>
              <p:tags r:id="rId3"/>
            </p:custDataLst>
          </p:nvPr>
        </p:nvPicPr>
        <p:blipFill>
          <a:blip r:embed="rId4"/>
          <a:srcRect l="31219" r="31219"/>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28622" y="1705241"/>
            <a:ext cx="7005167" cy="4568927"/>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sp>
        <p:nvSpPr>
          <p:cNvPr id="7" name="正文"/>
          <p:cNvSpPr txBox="1"/>
          <p:nvPr>
            <p:custDataLst>
              <p:tags r:id="rId6"/>
            </p:custDataLst>
          </p:nvPr>
        </p:nvSpPr>
        <p:spPr>
          <a:xfrm>
            <a:off x="627987" y="1120775"/>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排除法通过排除无关答案缩小选择范围，提高解题效率，适用于多种问题解决场景。</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27987" y="886715"/>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1"/>
                </a:solidFill>
                <a:uFillTx/>
                <a:latin typeface="+mn-ea"/>
                <a:sym typeface="+mn-ea"/>
              </a:rPr>
              <a:t>排除法的应用</a:t>
            </a:r>
            <a:endParaRPr lang="zh-CN" altLang="en-US" b="1" dirty="0">
              <a:solidFill>
                <a:schemeClr val="accent1"/>
              </a:solidFill>
              <a:uFillTx/>
              <a:latin typeface="+mn-ea"/>
              <a:sym typeface="+mn-ea"/>
            </a:endParaRPr>
          </a:p>
        </p:txBody>
      </p:sp>
      <p:sp>
        <p:nvSpPr>
          <p:cNvPr id="10" name="正文"/>
          <p:cNvSpPr txBox="1"/>
          <p:nvPr>
            <p:custDataLst>
              <p:tags r:id="rId8"/>
            </p:custDataLst>
          </p:nvPr>
        </p:nvSpPr>
        <p:spPr>
          <a:xfrm>
            <a:off x="4342499" y="1120775"/>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递推法要求从已知条件出发，逐步深入分析，确保每一步逻辑严密，适用于需要层层推理的问题。</a:t>
            </a:r>
            <a:endParaRPr lang="zh-CN" altLang="en-US" sz="1600" kern="0" dirty="0">
              <a:ln>
                <a:noFill/>
                <a:prstDash val="sysDot"/>
              </a:ln>
              <a:solidFill>
                <a:schemeClr val="tx1">
                  <a:lumMod val="85000"/>
                  <a:lumOff val="15000"/>
                </a:schemeClr>
              </a:solidFill>
              <a:uFillTx/>
              <a:latin typeface="+mn-ea"/>
              <a:sym typeface="+mn-ea"/>
            </a:endParaRPr>
          </a:p>
        </p:txBody>
      </p:sp>
      <p:sp>
        <p:nvSpPr>
          <p:cNvPr id="11" name="标题"/>
          <p:cNvSpPr txBox="1"/>
          <p:nvPr>
            <p:custDataLst>
              <p:tags r:id="rId9"/>
            </p:custDataLst>
          </p:nvPr>
        </p:nvSpPr>
        <p:spPr>
          <a:xfrm>
            <a:off x="4342499" y="886715"/>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2"/>
                </a:solidFill>
                <a:uFillTx/>
                <a:latin typeface="+mn-ea"/>
                <a:sym typeface="+mn-ea"/>
              </a:rPr>
              <a:t>递推法的解题步骤</a:t>
            </a:r>
            <a:endParaRPr lang="zh-CN" altLang="en-US" b="1" dirty="0">
              <a:solidFill>
                <a:schemeClr val="accent2"/>
              </a:solidFill>
              <a:uFillTx/>
              <a:latin typeface="+mn-ea"/>
              <a:sym typeface="+mn-ea"/>
            </a:endParaRPr>
          </a:p>
        </p:txBody>
      </p:sp>
      <p:sp>
        <p:nvSpPr>
          <p:cNvPr id="12" name="正文"/>
          <p:cNvSpPr txBox="1"/>
          <p:nvPr>
            <p:custDataLst>
              <p:tags r:id="rId10"/>
            </p:custDataLst>
          </p:nvPr>
        </p:nvSpPr>
        <p:spPr>
          <a:xfrm>
            <a:off x="627352" y="2567913"/>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倒推法从问题结果出发，逆向求解，适用于结果明确但求解路径复杂的问题。</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1"/>
            </p:custDataLst>
          </p:nvPr>
        </p:nvSpPr>
        <p:spPr>
          <a:xfrm>
            <a:off x="627352" y="2333853"/>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3"/>
                </a:solidFill>
                <a:uFillTx/>
                <a:latin typeface="+mn-ea"/>
                <a:sym typeface="+mn-ea"/>
              </a:rPr>
              <a:t>倒推法的适用场景</a:t>
            </a:r>
            <a:endParaRPr lang="zh-CN" altLang="en-US" b="1" dirty="0">
              <a:solidFill>
                <a:schemeClr val="accent3"/>
              </a:solidFill>
              <a:uFillTx/>
              <a:latin typeface="+mn-ea"/>
              <a:sym typeface="+mn-ea"/>
            </a:endParaRPr>
          </a:p>
        </p:txBody>
      </p:sp>
      <p:sp>
        <p:nvSpPr>
          <p:cNvPr id="16" name="正文"/>
          <p:cNvSpPr txBox="1"/>
          <p:nvPr>
            <p:custDataLst>
              <p:tags r:id="rId12"/>
            </p:custDataLst>
          </p:nvPr>
        </p:nvSpPr>
        <p:spPr>
          <a:xfrm>
            <a:off x="4341864" y="2567913"/>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假设法通过建立假设并验证，不断调整直至找到正确答案，适用于需要通过试错来解决问题的情况。</a:t>
            </a:r>
            <a:endParaRPr lang="zh-CN" altLang="en-US" sz="1600" kern="0" dirty="0">
              <a:ln>
                <a:noFill/>
                <a:prstDash val="sysDot"/>
              </a:ln>
              <a:solidFill>
                <a:schemeClr val="tx1">
                  <a:lumMod val="85000"/>
                  <a:lumOff val="15000"/>
                </a:schemeClr>
              </a:solidFill>
              <a:uFillTx/>
              <a:latin typeface="+mn-ea"/>
              <a:sym typeface="+mn-ea"/>
            </a:endParaRPr>
          </a:p>
        </p:txBody>
      </p:sp>
      <p:sp>
        <p:nvSpPr>
          <p:cNvPr id="19" name="标题"/>
          <p:cNvSpPr txBox="1"/>
          <p:nvPr>
            <p:custDataLst>
              <p:tags r:id="rId13"/>
            </p:custDataLst>
          </p:nvPr>
        </p:nvSpPr>
        <p:spPr>
          <a:xfrm>
            <a:off x="4341864" y="2333853"/>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4"/>
                </a:solidFill>
                <a:uFillTx/>
                <a:latin typeface="+mn-ea"/>
                <a:sym typeface="+mn-ea"/>
              </a:rPr>
              <a:t>假设法的使用技巧</a:t>
            </a:r>
            <a:endParaRPr lang="zh-CN" altLang="en-US" b="1" dirty="0">
              <a:solidFill>
                <a:schemeClr val="accent4"/>
              </a:solidFill>
              <a:uFillTx/>
              <a:latin typeface="+mn-ea"/>
              <a:sym typeface="+mn-ea"/>
            </a:endParaRPr>
          </a:p>
        </p:txBody>
      </p:sp>
      <p:sp>
        <p:nvSpPr>
          <p:cNvPr id="20" name="正文"/>
          <p:cNvSpPr txBox="1"/>
          <p:nvPr>
            <p:custDataLst>
              <p:tags r:id="rId14"/>
            </p:custDataLst>
          </p:nvPr>
        </p:nvSpPr>
        <p:spPr>
          <a:xfrm>
            <a:off x="626717" y="4015051"/>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计算法关注问题的计算过程，需注意识别题目中的隐含条件和无效信息，确保计算的准确性。</a:t>
            </a:r>
            <a:endParaRPr lang="zh-CN" altLang="en-US" sz="1600" kern="0" dirty="0">
              <a:ln>
                <a:noFill/>
                <a:prstDash val="sysDot"/>
              </a:ln>
              <a:solidFill>
                <a:schemeClr val="tx1">
                  <a:lumMod val="85000"/>
                  <a:lumOff val="15000"/>
                </a:schemeClr>
              </a:solidFill>
              <a:uFillTx/>
              <a:latin typeface="+mn-ea"/>
              <a:sym typeface="+mn-ea"/>
            </a:endParaRPr>
          </a:p>
        </p:txBody>
      </p:sp>
      <p:sp>
        <p:nvSpPr>
          <p:cNvPr id="21" name="标题"/>
          <p:cNvSpPr txBox="1"/>
          <p:nvPr>
            <p:custDataLst>
              <p:tags r:id="rId15"/>
            </p:custDataLst>
          </p:nvPr>
        </p:nvSpPr>
        <p:spPr>
          <a:xfrm>
            <a:off x="626717" y="3780991"/>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5"/>
                </a:solidFill>
                <a:uFillTx/>
                <a:latin typeface="+mn-ea"/>
                <a:sym typeface="+mn-ea"/>
              </a:rPr>
              <a:t>计算法的注意事项</a:t>
            </a:r>
            <a:endParaRPr lang="zh-CN" altLang="en-US" b="1" dirty="0">
              <a:solidFill>
                <a:schemeClr val="accent5"/>
              </a:solidFill>
              <a:uFillTx/>
              <a:latin typeface="+mn-ea"/>
              <a:sym typeface="+mn-ea"/>
            </a:endParaRPr>
          </a:p>
        </p:txBody>
      </p:sp>
      <p:sp>
        <p:nvSpPr>
          <p:cNvPr id="22" name="正文"/>
          <p:cNvSpPr txBox="1"/>
          <p:nvPr>
            <p:custDataLst>
              <p:tags r:id="rId16"/>
            </p:custDataLst>
          </p:nvPr>
        </p:nvSpPr>
        <p:spPr>
          <a:xfrm>
            <a:off x="4341229" y="4015051"/>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分析法是解决各类问题的基础，通过分析问题的各个组成部分来寻找解决方法，体现个人的智力水平。</a:t>
            </a:r>
            <a:endParaRPr lang="zh-CN" altLang="en-US" sz="1600" kern="0" dirty="0">
              <a:ln>
                <a:noFill/>
                <a:prstDash val="sysDot"/>
              </a:ln>
              <a:solidFill>
                <a:schemeClr val="tx1">
                  <a:lumMod val="85000"/>
                  <a:lumOff val="15000"/>
                </a:schemeClr>
              </a:solidFill>
              <a:uFillTx/>
              <a:latin typeface="+mn-ea"/>
              <a:sym typeface="+mn-ea"/>
            </a:endParaRPr>
          </a:p>
        </p:txBody>
      </p:sp>
      <p:sp>
        <p:nvSpPr>
          <p:cNvPr id="23" name="标题"/>
          <p:cNvSpPr txBox="1"/>
          <p:nvPr>
            <p:custDataLst>
              <p:tags r:id="rId17"/>
            </p:custDataLst>
          </p:nvPr>
        </p:nvSpPr>
        <p:spPr>
          <a:xfrm>
            <a:off x="4341229" y="3780991"/>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6"/>
                </a:solidFill>
                <a:uFillTx/>
                <a:latin typeface="+mn-ea"/>
                <a:sym typeface="+mn-ea"/>
              </a:rPr>
              <a:t>分析法的重要性</a:t>
            </a:r>
            <a:endParaRPr lang="zh-CN" altLang="en-US" b="1" dirty="0">
              <a:solidFill>
                <a:schemeClr val="accent6"/>
              </a:solidFill>
              <a:uFillTx/>
              <a:latin typeface="+mn-ea"/>
              <a:sym typeface="+mn-ea"/>
            </a:endParaRPr>
          </a:p>
        </p:txBody>
      </p:sp>
      <p:sp>
        <p:nvSpPr>
          <p:cNvPr id="24" name="正文"/>
          <p:cNvSpPr txBox="1"/>
          <p:nvPr>
            <p:custDataLst>
              <p:tags r:id="rId18"/>
            </p:custDataLst>
          </p:nvPr>
        </p:nvSpPr>
        <p:spPr>
          <a:xfrm>
            <a:off x="628622" y="5519975"/>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作图法通过图形化的方式帮助理解和分析问题，尤其适用于空间想象和逻辑关系复杂的问题。</a:t>
            </a:r>
            <a:endParaRPr lang="zh-CN" altLang="en-US" sz="1600" kern="0" dirty="0">
              <a:ln>
                <a:noFill/>
                <a:prstDash val="sysDot"/>
              </a:ln>
              <a:solidFill>
                <a:schemeClr val="tx1">
                  <a:lumMod val="85000"/>
                  <a:lumOff val="15000"/>
                </a:schemeClr>
              </a:solidFill>
              <a:uFillTx/>
              <a:latin typeface="+mn-ea"/>
              <a:sym typeface="+mn-ea"/>
            </a:endParaRPr>
          </a:p>
        </p:txBody>
      </p:sp>
      <p:sp>
        <p:nvSpPr>
          <p:cNvPr id="25" name="标题"/>
          <p:cNvSpPr txBox="1"/>
          <p:nvPr>
            <p:custDataLst>
              <p:tags r:id="rId19"/>
            </p:custDataLst>
          </p:nvPr>
        </p:nvSpPr>
        <p:spPr>
          <a:xfrm>
            <a:off x="628622" y="5285915"/>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1"/>
                </a:solidFill>
                <a:uFillTx/>
                <a:latin typeface="+mn-ea"/>
                <a:sym typeface="+mn-ea"/>
              </a:rPr>
              <a:t>作图法的辅助作用</a:t>
            </a:r>
            <a:endParaRPr lang="zh-CN" altLang="en-US" b="1" dirty="0">
              <a:solidFill>
                <a:schemeClr val="accent1"/>
              </a:solidFill>
              <a:uFillTx/>
              <a:latin typeface="+mn-ea"/>
              <a:sym typeface="+mn-ea"/>
            </a:endParaRPr>
          </a:p>
        </p:txBody>
      </p:sp>
      <p:sp>
        <p:nvSpPr>
          <p:cNvPr id="26" name="正文"/>
          <p:cNvSpPr txBox="1"/>
          <p:nvPr>
            <p:custDataLst>
              <p:tags r:id="rId20"/>
            </p:custDataLst>
          </p:nvPr>
        </p:nvSpPr>
        <p:spPr>
          <a:xfrm>
            <a:off x="4343134" y="5519975"/>
            <a:ext cx="3224192" cy="744044"/>
          </a:xfrm>
          <a:prstGeom prst="rect">
            <a:avLst/>
          </a:prstGeom>
          <a:noFill/>
        </p:spPr>
        <p:txBody>
          <a:bodyPr wrap="square" lIns="0" tIns="0" rIns="0" bIns="0" rtlCol="0" anchor="t" anchorCtr="0">
            <a:noAutofit/>
          </a:bodyPr>
          <a:p>
            <a:pPr lvl="0" algn="just">
              <a:lnSpc>
                <a:spcPct val="150000"/>
              </a:lnSpc>
              <a:buClrTx/>
              <a:buSzTx/>
              <a:buFontTx/>
            </a:pPr>
            <a:r>
              <a:rPr lang="zh-CN" altLang="en-US" sz="1600" kern="0" dirty="0">
                <a:ln>
                  <a:noFill/>
                  <a:prstDash val="sysDot"/>
                </a:ln>
                <a:solidFill>
                  <a:schemeClr val="tx1">
                    <a:lumMod val="85000"/>
                    <a:lumOff val="15000"/>
                  </a:schemeClr>
                </a:solidFill>
                <a:uFillTx/>
                <a:latin typeface="+mn-ea"/>
                <a:sym typeface="+mn-ea"/>
              </a:rPr>
              <a:t>综合法结合多种解题方法，灵活应对不同问题，是解决复杂问题的有效策略。</a:t>
            </a:r>
            <a:endParaRPr lang="zh-CN" altLang="en-US" sz="1600" kern="0" dirty="0">
              <a:ln>
                <a:noFill/>
                <a:prstDash val="sysDot"/>
              </a:ln>
              <a:solidFill>
                <a:schemeClr val="tx1">
                  <a:lumMod val="85000"/>
                  <a:lumOff val="15000"/>
                </a:schemeClr>
              </a:solidFill>
              <a:uFillTx/>
              <a:latin typeface="+mn-ea"/>
              <a:sym typeface="+mn-ea"/>
            </a:endParaRPr>
          </a:p>
        </p:txBody>
      </p:sp>
      <p:sp>
        <p:nvSpPr>
          <p:cNvPr id="27" name="标题"/>
          <p:cNvSpPr txBox="1"/>
          <p:nvPr>
            <p:custDataLst>
              <p:tags r:id="rId21"/>
            </p:custDataLst>
          </p:nvPr>
        </p:nvSpPr>
        <p:spPr>
          <a:xfrm>
            <a:off x="4343134" y="5285915"/>
            <a:ext cx="3224826" cy="240403"/>
          </a:xfrm>
          <a:prstGeom prst="rect">
            <a:avLst/>
          </a:prstGeom>
          <a:noFill/>
        </p:spPr>
        <p:txBody>
          <a:bodyPr wrap="square" lIns="0" tIns="0" rIns="0" bIns="0" rtlCol="0" anchor="b">
            <a:noAutofit/>
          </a:bodyPr>
          <a:p>
            <a:pPr indent="0" algn="l" fontAlgn="auto">
              <a:lnSpc>
                <a:spcPct val="120000"/>
              </a:lnSpc>
            </a:pPr>
            <a:r>
              <a:rPr lang="zh-CN" altLang="en-US" b="1" dirty="0">
                <a:solidFill>
                  <a:schemeClr val="accent2"/>
                </a:solidFill>
                <a:uFillTx/>
                <a:latin typeface="+mn-ea"/>
                <a:sym typeface="+mn-ea"/>
              </a:rPr>
              <a:t>综合法的综合运用</a:t>
            </a:r>
            <a:endParaRPr lang="zh-CN" altLang="en-US" b="1" dirty="0">
              <a:solidFill>
                <a:schemeClr val="accent2"/>
              </a:solidFill>
              <a:uFillTx/>
              <a:latin typeface="+mn-ea"/>
              <a:sym typeface="+mn-ea"/>
            </a:endParaRPr>
          </a:p>
        </p:txBody>
      </p:sp>
    </p:spTree>
    <p:custDataLst>
      <p:tags r:id="rId2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a:t>
            </a:r>
            <a:r>
              <a:rPr lang="zh-CN" altLang="en-US">
                <a:solidFill>
                  <a:schemeClr val="accent1">
                    <a:lumMod val="50000"/>
                  </a:schemeClr>
                </a:solidFill>
              </a:rPr>
              <a:t>技术测试</a:t>
            </a:r>
            <a:endParaRPr lang="zh-CN" altLang="en-US">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技术测试针对研发和技术类职位，测试题目专业性强，与应聘者专业知识掌握程度密切相关。</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技术测试的特点</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技术测试成绩往往与应聘者在大学期间的学习成绩紧密相关，反映了其专业学习的深度和广度。</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成绩与学习表现的关联</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测试内容覆盖与工作相关的技术性问题，要求应聘者具备扎实的专业基础和解决实际问题的能力。</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测试内容与要求</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应聘者应加强专业知识学习，通过模拟测试和实际操作练习，提高解决技术问题的能力。</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应对技术测试的建议</a:t>
            </a:r>
            <a:endParaRPr lang="zh-CN" altLang="en-US" sz="2400" b="1">
              <a:solidFill>
                <a:schemeClr val="accent4"/>
              </a:solidFill>
              <a:latin typeface="+mn-ea"/>
              <a:cs typeface="+mn-ea"/>
            </a:endParaRPr>
          </a:p>
        </p:txBody>
      </p:sp>
      <p:pic>
        <p:nvPicPr>
          <p:cNvPr id="19" name="图片 22" descr="/data/temp/33afb15b-8bbc-11f0-99fc-d2cfc2d8b46d.jpg@base@tag=imgScale&amp;m=1&amp;w=450&amp;h=450&amp;q=9533afb15b-8bbc-11f0-99fc-d2cfc2d8b46d"/>
          <p:cNvPicPr>
            <a:picLocks noChangeAspect="1"/>
          </p:cNvPicPr>
          <p:nvPr>
            <p:custDataLst>
              <p:tags r:id="rId10"/>
            </p:custDataLst>
          </p:nvPr>
        </p:nvPicPr>
        <p:blipFill rotWithShape="1">
          <a:blip r:embed="rId11"/>
          <a:srcRect t="8640" b="8640"/>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33afb1d1-8bbc-11f0-99fc-d2cfc2d8b46d.jpg@base@tag=imgScale&amp;m=1&amp;w=450&amp;h=450&amp;q=9533afb1d1-8bbc-11f0-99fc-d2cfc2d8b46d"/>
          <p:cNvPicPr>
            <a:picLocks noChangeAspect="1"/>
          </p:cNvPicPr>
          <p:nvPr>
            <p:custDataLst>
              <p:tags r:id="rId12"/>
            </p:custDataLst>
          </p:nvPr>
        </p:nvPicPr>
        <p:blipFill rotWithShape="1">
          <a:blip r:embed="rId13"/>
          <a:srcRect/>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33afb24e-8bbc-11f0-99fc-d2cfc2d8b46d.jpg@base@tag=imgScale&amp;m=1&amp;w=450&amp;h=450&amp;q=9533afb24e-8bbc-11f0-99fc-d2cfc2d8b46d"/>
          <p:cNvPicPr>
            <a:picLocks noChangeAspect="1"/>
          </p:cNvPicPr>
          <p:nvPr>
            <p:custDataLst>
              <p:tags r:id="rId14"/>
            </p:custDataLst>
          </p:nvPr>
        </p:nvPicPr>
        <p:blipFill>
          <a:blip r:embed="rId15"/>
          <a:srcRect l="16667" r="16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33afb1d7-8bbc-11f0-99fc-d2cfc2d8b46d.jpg@base@tag=imgScale&amp;m=1&amp;w=450&amp;h=450&amp;q=9533afb1d7-8bbc-11f0-99fc-d2cfc2d8b46d"/>
          <p:cNvPicPr>
            <a:picLocks noChangeAspect="1"/>
          </p:cNvPicPr>
          <p:nvPr>
            <p:custDataLst>
              <p:tags r:id="rId16"/>
            </p:custDataLst>
          </p:nvPr>
        </p:nvPicPr>
        <p:blipFill>
          <a:blip r:embed="rId17"/>
          <a:srcRect l="13651" r="13651"/>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17532" y="26797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（二）笔试的内容</a:t>
            </a:r>
            <a:endParaRPr lang="zh-CN" altLang="en-US" sz="2800">
              <a:solidFill>
                <a:schemeClr val="accent1">
                  <a:lumMod val="50000"/>
                </a:schemeClr>
              </a:solidFill>
            </a:endParaRPr>
          </a:p>
        </p:txBody>
      </p:sp>
      <p:sp>
        <p:nvSpPr>
          <p:cNvPr id="5" name="边界"/>
          <p:cNvSpPr/>
          <p:nvPr>
            <p:custDataLst>
              <p:tags r:id="rId2"/>
            </p:custDataLst>
          </p:nvPr>
        </p:nvSpPr>
        <p:spPr>
          <a:xfrm>
            <a:off x="589623" y="2131086"/>
            <a:ext cx="10060910" cy="251852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6" name="图片 5" descr="/data/temp/0076250e-8bbc-11f0-82ae-62c849cd9a88.jpeg0076250e-8bbc-11f0-82ae-62c849cd9a88"/>
          <p:cNvPicPr>
            <a:picLocks noChangeAspect="1"/>
          </p:cNvPicPr>
          <p:nvPr>
            <p:custDataLst>
              <p:tags r:id="rId3"/>
            </p:custDataLst>
          </p:nvPr>
        </p:nvPicPr>
        <p:blipFill rotWithShape="1">
          <a:blip r:embed="rId4"/>
          <a:srcRect t="12519" b="12519"/>
          <a:stretch>
            <a:fillRect/>
          </a:stretch>
        </p:blipFill>
        <p:spPr>
          <a:xfrm>
            <a:off x="588459" y="2231812"/>
            <a:ext cx="1210453" cy="1210453"/>
          </a:xfrm>
          <a:custGeom>
            <a:avLst/>
            <a:gdLst/>
            <a:ahLst/>
            <a:cxnLst>
              <a:cxn ang="3">
                <a:pos x="hc" y="t"/>
              </a:cxn>
              <a:cxn ang="cd2">
                <a:pos x="l" y="vc"/>
              </a:cxn>
              <a:cxn ang="cd4">
                <a:pos x="hc" y="b"/>
              </a:cxn>
              <a:cxn ang="0">
                <a:pos x="r" y="vc"/>
              </a:cxn>
            </a:cxnLst>
            <a:rect l="l" t="t" r="r" b="b"/>
            <a:pathLst>
              <a:path w="2524" h="2524">
                <a:moveTo>
                  <a:pt x="1262" y="0"/>
                </a:moveTo>
                <a:cubicBezTo>
                  <a:pt x="1959" y="0"/>
                  <a:pt x="2524" y="565"/>
                  <a:pt x="2524" y="1262"/>
                </a:cubicBezTo>
                <a:cubicBezTo>
                  <a:pt x="2524" y="1959"/>
                  <a:pt x="1959" y="2524"/>
                  <a:pt x="1262" y="2524"/>
                </a:cubicBezTo>
                <a:cubicBezTo>
                  <a:pt x="565" y="2524"/>
                  <a:pt x="0" y="1959"/>
                  <a:pt x="0" y="1262"/>
                </a:cubicBezTo>
                <a:cubicBezTo>
                  <a:pt x="0" y="565"/>
                  <a:pt x="565" y="0"/>
                  <a:pt x="1262" y="0"/>
                </a:cubicBez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7" name="矩形 6"/>
          <p:cNvSpPr/>
          <p:nvPr>
            <p:custDataLst>
              <p:tags r:id="rId5"/>
            </p:custDataLst>
          </p:nvPr>
        </p:nvSpPr>
        <p:spPr>
          <a:xfrm>
            <a:off x="2038790" y="2583478"/>
            <a:ext cx="3081736" cy="2065747"/>
          </a:xfrm>
          <a:prstGeom prst="rect">
            <a:avLst/>
          </a:prstGeom>
          <a:ln>
            <a:noFill/>
            <a:prstDash val="sysDash"/>
          </a:ln>
        </p:spPr>
        <p:txBody>
          <a:bodyPr vert="horz" wrap="square" lIns="0" tIns="0" rIns="0" bIns="0" rtlCol="0">
            <a:noAutofit/>
          </a:bodyPr>
          <a:p>
            <a:pPr indent="0" algn="just" fontAlgn="auto">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毕业生应熟悉笔试内容，以便更好地展示其文化水平和知识应用能力。笔试是用人单位评估求职者的重要手段之一。</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8" name="文本框 7"/>
          <p:cNvSpPr txBox="1"/>
          <p:nvPr>
            <p:custDataLst>
              <p:tags r:id="rId6"/>
            </p:custDataLst>
          </p:nvPr>
        </p:nvSpPr>
        <p:spPr>
          <a:xfrm>
            <a:off x="2038985" y="2131060"/>
            <a:ext cx="3502025" cy="398780"/>
          </a:xfrm>
          <a:prstGeom prst="rect">
            <a:avLst/>
          </a:prstGeom>
          <a:noFill/>
        </p:spPr>
        <p:txBody>
          <a:bodyPr wrap="square" lIns="0" tIns="0" rIns="0" bIns="0" rtlCol="0" anchor="b" anchorCtr="0">
            <a:noAutofit/>
          </a:bodyPr>
          <a:p>
            <a:pPr lvl="0" algn="l">
              <a:buClrTx/>
              <a:buSzTx/>
              <a:buFontTx/>
            </a:pPr>
            <a:r>
              <a:rPr lang="en-US" altLang="en-US" b="1">
                <a:solidFill>
                  <a:schemeClr val="accent5"/>
                </a:solidFill>
                <a:sym typeface="+mn-ea"/>
              </a:rPr>
              <a:t>1. </a:t>
            </a:r>
            <a:r>
              <a:rPr lang="zh-CN" altLang="en-US" b="1">
                <a:solidFill>
                  <a:schemeClr val="accent5"/>
                </a:solidFill>
                <a:sym typeface="+mn-ea"/>
              </a:rPr>
              <a:t>了解笔试内容，做到心中有数</a:t>
            </a:r>
            <a:endParaRPr lang="zh-CN" altLang="en-US" b="1">
              <a:solidFill>
                <a:schemeClr val="accent5"/>
              </a:solidFill>
              <a:sym typeface="+mn-ea"/>
            </a:endParaRPr>
          </a:p>
        </p:txBody>
      </p:sp>
      <p:sp>
        <p:nvSpPr>
          <p:cNvPr id="12" name="矩形 11"/>
          <p:cNvSpPr/>
          <p:nvPr>
            <p:custDataLst>
              <p:tags r:id="rId7"/>
            </p:custDataLst>
          </p:nvPr>
        </p:nvSpPr>
        <p:spPr>
          <a:xfrm>
            <a:off x="7498715" y="2131060"/>
            <a:ext cx="3782695" cy="2065655"/>
          </a:xfrm>
          <a:prstGeom prst="rect">
            <a:avLst/>
          </a:prstGeom>
          <a:ln>
            <a:noFill/>
            <a:prstDash val="sysDash"/>
          </a:ln>
        </p:spPr>
        <p:txBody>
          <a:bodyPr vert="horz" wrap="square" lIns="0" tIns="0" rIns="0" bIns="0" rtlCol="0">
            <a:noAutofit/>
          </a:bodyPr>
          <a:p>
            <a:pPr indent="0" algn="just" fontAlgn="auto">
              <a:lnSpc>
                <a:spcPct val="150000"/>
              </a:lnSpc>
              <a:spcBef>
                <a:spcPct val="0"/>
              </a:spcBef>
              <a:spcAft>
                <a:spcPct val="0"/>
              </a:spcAft>
            </a:pPr>
            <a:r>
              <a:rPr lang="zh-CN" altLang="en-US" sz="1600" kern="0" dirty="0">
                <a:ln>
                  <a:noFill/>
                  <a:prstDash val="sysDot"/>
                </a:ln>
                <a:solidFill>
                  <a:schemeClr val="tx1">
                    <a:lumMod val="85000"/>
                    <a:lumOff val="15000"/>
                  </a:schemeClr>
                </a:solidFill>
                <a:latin typeface="+mn-ea"/>
                <a:cs typeface="+mn-ea"/>
                <a:sym typeface="+mn-ea"/>
              </a:rPr>
              <a:t>外企招聘雇员要考外语，科研机构招聘工作人员要考专业能力，国家机关招聘公务员要考行政管理方面知识。近年来，报名参加国家公务员考试的人数持续攀升。这项考试旨在选拔担任非领导职务的普通公务员，是一个面向社会的公开竞争性选拔。拥有大学本科学历的考生需参加包括法律、政治、行政学、公文写作、英语以及能力测试在内的科目；而拥有大专学历的考生则需参加法律、政治、行政学、公文写作和英语能力测试。</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13" name="文本框 12"/>
          <p:cNvSpPr txBox="1"/>
          <p:nvPr>
            <p:custDataLst>
              <p:tags r:id="rId8"/>
            </p:custDataLst>
          </p:nvPr>
        </p:nvSpPr>
        <p:spPr>
          <a:xfrm>
            <a:off x="7568797" y="1678966"/>
            <a:ext cx="3081736" cy="398827"/>
          </a:xfrm>
          <a:prstGeom prst="rect">
            <a:avLst/>
          </a:prstGeom>
          <a:noFill/>
        </p:spPr>
        <p:txBody>
          <a:bodyPr wrap="square" lIns="0" tIns="0" rIns="0" bIns="0" rtlCol="0" anchor="b" anchorCtr="0">
            <a:noAutofit/>
          </a:bodyPr>
          <a:p>
            <a:pPr lvl="0" algn="l">
              <a:buClrTx/>
              <a:buSzTx/>
              <a:buFontTx/>
            </a:pPr>
            <a:r>
              <a:rPr lang="en-US" altLang="en-US" b="1">
                <a:solidFill>
                  <a:schemeClr val="accent6"/>
                </a:solidFill>
                <a:sym typeface="+mn-ea"/>
              </a:rPr>
              <a:t>2. </a:t>
            </a:r>
            <a:r>
              <a:rPr lang="zh-CN" altLang="en-US" b="1">
                <a:solidFill>
                  <a:schemeClr val="accent6"/>
                </a:solidFill>
                <a:sym typeface="+mn-ea"/>
              </a:rPr>
              <a:t>各类企业单位笔试内容</a:t>
            </a:r>
            <a:endParaRPr lang="zh-CN" altLang="en-US" b="1">
              <a:solidFill>
                <a:schemeClr val="accent6"/>
              </a:solidFill>
              <a:sym typeface="+mn-ea"/>
            </a:endParaRPr>
          </a:p>
        </p:txBody>
      </p:sp>
      <p:pic>
        <p:nvPicPr>
          <p:cNvPr id="14" name="图片 13" descr="/data/temp/00762765-8bbc-11f0-82ae-62c849cd9a88.jpeg00762765-8bbc-11f0-82ae-62c849cd9a88"/>
          <p:cNvPicPr>
            <a:picLocks noChangeAspect="1"/>
          </p:cNvPicPr>
          <p:nvPr>
            <p:custDataLst>
              <p:tags r:id="rId9"/>
            </p:custDataLst>
          </p:nvPr>
        </p:nvPicPr>
        <p:blipFill rotWithShape="1">
          <a:blip r:embed="rId10"/>
          <a:srcRect t="16690" b="16690"/>
          <a:stretch>
            <a:fillRect/>
          </a:stretch>
        </p:blipFill>
        <p:spPr>
          <a:xfrm>
            <a:off x="6117883" y="2231812"/>
            <a:ext cx="1211402" cy="1211402"/>
          </a:xfrm>
          <a:custGeom>
            <a:avLst/>
            <a:gdLst/>
            <a:ahLst/>
            <a:cxnLst>
              <a:cxn ang="3">
                <a:pos x="hc" y="t"/>
              </a:cxn>
              <a:cxn ang="cd2">
                <a:pos x="l" y="vc"/>
              </a:cxn>
              <a:cxn ang="cd4">
                <a:pos x="hc" y="b"/>
              </a:cxn>
              <a:cxn ang="0">
                <a:pos x="r" y="vc"/>
              </a:cxn>
            </a:cxnLst>
            <a:rect l="l" t="t" r="r" b="b"/>
            <a:pathLst>
              <a:path w="2014" h="2014">
                <a:moveTo>
                  <a:pt x="1007" y="0"/>
                </a:moveTo>
                <a:cubicBezTo>
                  <a:pt x="1563" y="0"/>
                  <a:pt x="2014" y="451"/>
                  <a:pt x="2014" y="1007"/>
                </a:cubicBezTo>
                <a:cubicBezTo>
                  <a:pt x="2014" y="1563"/>
                  <a:pt x="1563" y="2014"/>
                  <a:pt x="1007" y="2014"/>
                </a:cubicBezTo>
                <a:cubicBezTo>
                  <a:pt x="451" y="2014"/>
                  <a:pt x="0" y="1563"/>
                  <a:pt x="0" y="1007"/>
                </a:cubicBezTo>
                <a:cubicBezTo>
                  <a:pt x="0" y="451"/>
                  <a:pt x="451" y="0"/>
                  <a:pt x="1007" y="0"/>
                </a:cubicBez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6015355" cy="1009650"/>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第十章　就业辅导实践</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第二部分　就业指导</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模拟面试</a:t>
            </a:r>
            <a:endParaRPr lang="zh-CN" altLang="en-US" sz="4400">
              <a:solidFill>
                <a:schemeClr val="accent1">
                  <a:lumMod val="50000"/>
                </a:schemeClr>
              </a:solidFill>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fontScale="90000"/>
          </a:bodyPr>
          <a:p>
            <a:pPr indent="0">
              <a:lnSpc>
                <a:spcPct val="150000"/>
              </a:lnSpc>
            </a:pPr>
            <a:r>
              <a:rPr lang="zh-CN" altLang="en-US" sz="3600">
                <a:solidFill>
                  <a:schemeClr val="accent1">
                    <a:lumMod val="50000"/>
                  </a:schemeClr>
                </a:solidFill>
              </a:rPr>
              <a:t>一、模拟面试概述</a:t>
            </a:r>
            <a:endParaRPr lang="zh-CN" altLang="en-US" sz="3600">
              <a:solidFill>
                <a:schemeClr val="accent1">
                  <a:lumMod val="50000"/>
                </a:schemeClr>
              </a:solidFill>
            </a:endParaRPr>
          </a:p>
        </p:txBody>
      </p:sp>
      <p:sp>
        <p:nvSpPr>
          <p:cNvPr id="3" name="文本框 2"/>
          <p:cNvSpPr txBox="1"/>
          <p:nvPr/>
        </p:nvSpPr>
        <p:spPr>
          <a:xfrm>
            <a:off x="525780" y="1017270"/>
            <a:ext cx="11245850" cy="1337945"/>
          </a:xfrm>
          <a:prstGeom prst="rect">
            <a:avLst/>
          </a:prstGeom>
          <a:noFill/>
        </p:spPr>
        <p:txBody>
          <a:bodyPr wrap="square" rtlCol="0">
            <a:spAutoFit/>
          </a:bodyPr>
          <a:p>
            <a:pPr indent="0" fontAlgn="auto">
              <a:lnSpc>
                <a:spcPct val="150000"/>
              </a:lnSpc>
            </a:pPr>
            <a:r>
              <a:rPr lang="zh-CN" altLang="en-US">
                <a:latin typeface="宋体" charset="0"/>
                <a:ea typeface="宋体" charset="0"/>
              </a:rPr>
              <a:t>模拟面试是一种情景模拟活动，它通过仿真真实的面试场景，让求职者提前体验面试流程和氛围，以便更好地应对正式面试。在模拟面试中，会有专业的面试官按照实际面试的形式和要求，对求职者进行提问、考察，并在结束后给予反馈和建议。</a:t>
            </a:r>
            <a:endParaRPr lang="zh-CN" altLang="en-US">
              <a:latin typeface="宋体" charset="0"/>
              <a:ea typeface="宋体" charset="0"/>
            </a:endParaRPr>
          </a:p>
        </p:txBody>
      </p:sp>
      <p:pic>
        <p:nvPicPr>
          <p:cNvPr id="4" name="图片 3" descr="会议室工作人员"/>
          <p:cNvPicPr>
            <a:picLocks noChangeAspect="1"/>
          </p:cNvPicPr>
          <p:nvPr/>
        </p:nvPicPr>
        <p:blipFill>
          <a:blip r:embed="rId2"/>
          <a:stretch>
            <a:fillRect/>
          </a:stretch>
        </p:blipFill>
        <p:spPr>
          <a:xfrm>
            <a:off x="869315" y="2580640"/>
            <a:ext cx="4790440" cy="3192780"/>
          </a:xfrm>
          <a:prstGeom prst="rect">
            <a:avLst/>
          </a:prstGeom>
        </p:spPr>
      </p:pic>
      <p:pic>
        <p:nvPicPr>
          <p:cNvPr id="5" name="图片 4" descr="家族领袖手持木偶站在商业团队前的概念形象。"/>
          <p:cNvPicPr>
            <a:picLocks noChangeAspect="1"/>
          </p:cNvPicPr>
          <p:nvPr/>
        </p:nvPicPr>
        <p:blipFill>
          <a:blip r:embed="rId3"/>
          <a:stretch>
            <a:fillRect/>
          </a:stretch>
        </p:blipFill>
        <p:spPr>
          <a:xfrm>
            <a:off x="6323965" y="2429510"/>
            <a:ext cx="5016500" cy="3343910"/>
          </a:xfrm>
          <a:prstGeom prst="rect">
            <a:avLst/>
          </a:prstGeom>
        </p:spPr>
      </p:pic>
    </p:spTree>
    <p:custDataLst>
      <p:tags r:id="rId4"/>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50000"/>
                  </a:schemeClr>
                </a:solidFill>
              </a:rPr>
              <a:t>二、模拟面试的准备</a:t>
            </a:r>
            <a:br>
              <a:rPr lang="zh-CN" altLang="en-US" sz="3600">
                <a:solidFill>
                  <a:schemeClr val="accent1">
                    <a:lumMod val="50000"/>
                  </a:schemeClr>
                </a:solidFill>
              </a:rPr>
            </a:br>
            <a:r>
              <a:rPr lang="zh-CN" altLang="en-US" sz="2800">
                <a:solidFill>
                  <a:schemeClr val="accent1">
                    <a:lumMod val="50000"/>
                  </a:schemeClr>
                </a:solidFill>
              </a:rPr>
              <a:t>（一）求职者准备</a:t>
            </a:r>
            <a:endParaRPr lang="zh-CN" altLang="en-US" sz="2800">
              <a:solidFill>
                <a:schemeClr val="accent1">
                  <a:lumMod val="50000"/>
                </a:schemeClr>
              </a:solidFill>
            </a:endParaRPr>
          </a:p>
        </p:txBody>
      </p:sp>
      <p:pic>
        <p:nvPicPr>
          <p:cNvPr id="129" name="图片 128" descr="/data/temp/c2cff1b1-8bbd-11f0-82ae-62c849cd9a88.jpg@base@tag=imgScale&amp;m=1&amp;w=1537&amp;h=1903&amp;q=95c2cff1b1-8bbd-11f0-82ae-62c849cd9a88"/>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438910"/>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09600" y="2192020"/>
            <a:ext cx="24631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求职者应详细研究目标岗位的职责、要求、技能需求等，例如软件工程师岗位需要掌握特定的编程语言、具备项目经验和算法知识。</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80106" y="16428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了解目标岗位职责与要求</a:t>
            </a:r>
            <a:endParaRPr lang="zh-CN" altLang="en-US" sz="16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05835" y="2192020"/>
            <a:ext cx="246316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简历应真实、清晰、有条理，突出关键技能、工作经验和项目成果，如详细描述参与过的项目，包括项目名称、角色和成果。</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76108" y="16428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精心准备个人简历</a:t>
            </a:r>
            <a:endParaRPr lang="zh-CN" altLang="en-US" sz="1600"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571008"/>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672622"/>
            <a:ext cx="265467" cy="265467"/>
          </a:xfrm>
          <a:prstGeom prst="rect">
            <a:avLst/>
          </a:prstGeom>
        </p:spPr>
      </p:pic>
      <p:sp>
        <p:nvSpPr>
          <p:cNvPr id="29" name="圆角矩形 28"/>
          <p:cNvSpPr/>
          <p:nvPr>
            <p:custDataLst>
              <p:tags r:id="rId13"/>
            </p:custDataLst>
          </p:nvPr>
        </p:nvSpPr>
        <p:spPr>
          <a:xfrm>
            <a:off x="3537628" y="1571008"/>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672622"/>
            <a:ext cx="265467" cy="265467"/>
          </a:xfrm>
          <a:prstGeom prst="rect">
            <a:avLst/>
          </a:prstGeom>
        </p:spPr>
      </p:pic>
      <p:sp>
        <p:nvSpPr>
          <p:cNvPr id="16" name="正文"/>
          <p:cNvSpPr txBox="1"/>
          <p:nvPr>
            <p:custDataLst>
              <p:tags r:id="rId17"/>
            </p:custDataLst>
          </p:nvPr>
        </p:nvSpPr>
        <p:spPr>
          <a:xfrm>
            <a:off x="640991" y="478391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求职者需提前思考并准备回答常见面试问题，如个人介绍、优缺点、对应聘岗位的兴趣等，结合岗位要求和个人实际情况。</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33116" y="425682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面试常见问题的准备</a:t>
            </a:r>
            <a:endParaRPr lang="zh-CN" altLang="en-US" sz="1600"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93" y="478391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求职者应选择合适的着装，保持良好的精神状态。商务岗位建议正装，而创意类岗位则可以相对轻松但整洁得体。</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89443" y="427333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仪表仪态的重要性</a:t>
            </a:r>
            <a:endParaRPr lang="zh-CN" altLang="en-US" sz="1600"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594636" y="415578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490638" y="415578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95615" y="425676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591617" y="4256762"/>
            <a:ext cx="266437" cy="266437"/>
          </a:xfrm>
          <a:prstGeom prst="rect">
            <a:avLst/>
          </a:prstGeom>
        </p:spPr>
      </p:pic>
    </p:spTree>
    <p:custDataLst>
      <p:tags r:id="rId2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62025" y="220980"/>
            <a:ext cx="4510405" cy="57531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（二）面试官准备</a:t>
            </a:r>
            <a:endParaRPr lang="zh-CN" altLang="en-US" sz="2800" spc="0" dirty="0">
              <a:solidFill>
                <a:schemeClr val="accent1">
                  <a:lumMod val="50000"/>
                </a:schemeClr>
              </a:solidFill>
              <a:uFillTx/>
            </a:endParaRPr>
          </a:p>
        </p:txBody>
      </p:sp>
      <p:pic>
        <p:nvPicPr>
          <p:cNvPr id="2" name="图片 4" descr="/data/temp/c2e70d82-8bbd-11f0-9c95-16aa38870151.jpg@base@tag=imgScale&amp;m=1&amp;w=690&amp;h=370&amp;q=95c2e70d82-8bbd-11f0-9c95-16aa38870151"/>
          <p:cNvPicPr>
            <a:picLocks noChangeAspect="1"/>
          </p:cNvPicPr>
          <p:nvPr>
            <p:custDataLst>
              <p:tags r:id="rId2"/>
            </p:custDataLst>
          </p:nvPr>
        </p:nvPicPr>
        <p:blipFill>
          <a:blip r:embed="rId3"/>
          <a:srcRect t="8050" b="8050"/>
          <a:stretch>
            <a:fillRect/>
          </a:stretch>
        </p:blipFill>
        <p:spPr>
          <a:xfrm>
            <a:off x="997331" y="293810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c2e70cd3-8bbd-11f0-9c95-16aa38870151.jpg@base@tag=imgScale&amp;m=1&amp;w=690&amp;h=370&amp;q=95c2e70cd3-8bbd-11f0-9c95-16aa38870151"/>
          <p:cNvPicPr>
            <a:picLocks noChangeAspect="1"/>
          </p:cNvPicPr>
          <p:nvPr>
            <p:custDataLst>
              <p:tags r:id="rId4"/>
            </p:custDataLst>
          </p:nvPr>
        </p:nvPicPr>
        <p:blipFill>
          <a:blip r:embed="rId5"/>
          <a:srcRect l="10000" r="9865" b="14072"/>
          <a:stretch>
            <a:fillRect/>
          </a:stretch>
        </p:blipFill>
        <p:spPr>
          <a:xfrm>
            <a:off x="997331" y="456260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c2e70cbd-8bbd-11f0-9c95-16aa38870151.jpg@base@tag=imgScale&amp;m=1&amp;w=690&amp;h=370&amp;q=95c2e70cbd-8bbd-11f0-9c95-16aa38870151"/>
          <p:cNvPicPr>
            <a:picLocks noChangeAspect="1"/>
          </p:cNvPicPr>
          <p:nvPr>
            <p:custDataLst>
              <p:tags r:id="rId6"/>
            </p:custDataLst>
          </p:nvPr>
        </p:nvPicPr>
        <p:blipFill>
          <a:blip r:embed="rId7"/>
          <a:srcRect t="9721" b="9722"/>
          <a:stretch>
            <a:fillRect/>
          </a:stretch>
        </p:blipFill>
        <p:spPr>
          <a:xfrm>
            <a:off x="997331" y="131169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683635" y="1605915"/>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面试官需要深入了解目标岗位的具体要求，以便在面试中准确考察求职者是否具备相应的能力和素质。</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683635" y="1311910"/>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熟悉岗位具体要求</a:t>
            </a:r>
            <a:endParaRPr lang="zh-CN" altLang="en-US" b="1">
              <a:solidFill>
                <a:schemeClr val="accent1"/>
              </a:solidFill>
              <a:latin typeface="+mn-ea"/>
              <a:cs typeface="+mn-ea"/>
            </a:endParaRPr>
          </a:p>
        </p:txBody>
      </p:sp>
      <p:sp>
        <p:nvSpPr>
          <p:cNvPr id="9" name="矩形 40"/>
          <p:cNvSpPr/>
          <p:nvPr>
            <p:custDataLst>
              <p:tags r:id="rId10"/>
            </p:custDataLst>
          </p:nvPr>
        </p:nvSpPr>
        <p:spPr>
          <a:xfrm>
            <a:off x="3683635" y="3230880"/>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面试官应根据岗位需求设计一系列有针对性的问题，包括专业技能问题和综合素质问题，如市场营销岗位可询问成功策划的营销活动案例。</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683635" y="2936240"/>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设计针对性面试问题</a:t>
            </a:r>
            <a:endParaRPr lang="zh-CN" altLang="en-US" b="1">
              <a:solidFill>
                <a:schemeClr val="accent2"/>
              </a:solidFill>
              <a:latin typeface="+mn-ea"/>
              <a:cs typeface="+mn-ea"/>
            </a:endParaRPr>
          </a:p>
        </p:txBody>
      </p:sp>
      <p:sp>
        <p:nvSpPr>
          <p:cNvPr id="13" name="矩形 44"/>
          <p:cNvSpPr/>
          <p:nvPr>
            <p:custDataLst>
              <p:tags r:id="rId12"/>
            </p:custDataLst>
          </p:nvPr>
        </p:nvSpPr>
        <p:spPr>
          <a:xfrm>
            <a:off x="3683635" y="4855210"/>
            <a:ext cx="706755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明确评价指标，如专业知识、沟通能力、团队协作等，并为每个指标设定合理的评分标准，以全面评价求职者的能力。</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683635" y="4560570"/>
            <a:ext cx="706755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制定全面的评价标准</a:t>
            </a:r>
            <a:endParaRPr lang="zh-CN" altLang="en-US" b="1">
              <a:solidFill>
                <a:schemeClr val="accent3"/>
              </a:solidFill>
              <a:latin typeface="+mn-ea"/>
              <a:cs typeface="+mn-ea"/>
            </a:endParaRPr>
          </a:p>
        </p:txBody>
      </p:sp>
    </p:spTree>
    <p:custDataLst>
      <p:tags r:id="rId1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33900" y="12700"/>
            <a:ext cx="6988175" cy="1187450"/>
          </a:xfrm>
        </p:spPr>
        <p:txBody>
          <a:bodyPr>
            <a:noAutofit/>
          </a:bodyPr>
          <a:p>
            <a:r>
              <a:rPr lang="zh-CN" altLang="en-US" sz="3600">
                <a:solidFill>
                  <a:schemeClr val="accent1">
                    <a:lumMod val="50000"/>
                  </a:schemeClr>
                </a:solidFill>
              </a:rPr>
              <a:t>三、模拟面试流程</a:t>
            </a:r>
            <a:br>
              <a:rPr lang="zh-CN" altLang="en-US" sz="3600">
                <a:solidFill>
                  <a:schemeClr val="accent1">
                    <a:lumMod val="50000"/>
                  </a:schemeClr>
                </a:solidFill>
              </a:rPr>
            </a:br>
            <a:r>
              <a:rPr lang="zh-CN" altLang="en-US" sz="2800">
                <a:solidFill>
                  <a:schemeClr val="accent1">
                    <a:lumMod val="50000"/>
                  </a:schemeClr>
                </a:solidFill>
              </a:rPr>
              <a:t>（一）开场</a:t>
            </a:r>
            <a:endParaRPr lang="zh-CN" altLang="en-US" sz="2800">
              <a:solidFill>
                <a:schemeClr val="accent1">
                  <a:lumMod val="50000"/>
                </a:schemeClr>
              </a:solidFill>
            </a:endParaRPr>
          </a:p>
        </p:txBody>
      </p:sp>
      <p:pic>
        <p:nvPicPr>
          <p:cNvPr id="4" name="图片 3" descr="/data/temp/27aef9f1-8bbe-11f0-a157-8eaf526f9072.jpg@base@tag=imgScale&amp;m=1&amp;w=1102&amp;h=1904&amp;q=9527aef9f1-8bbe-11f0-a157-8eaf526f9072"/>
          <p:cNvPicPr>
            <a:picLocks noChangeAspect="1"/>
          </p:cNvPicPr>
          <p:nvPr>
            <p:custDataLst>
              <p:tags r:id="rId2"/>
            </p:custDataLst>
          </p:nvPr>
        </p:nvPicPr>
        <p:blipFill>
          <a:blip r:embed="rId3"/>
          <a:srcRect l="6824" r="6370"/>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34573" y="131005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50601" y="1294184"/>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1"/>
                </a:solidFill>
                <a:latin typeface="+mn-ea"/>
                <a:cs typeface="+mn-ea"/>
              </a:rPr>
              <a:t>面试官的自我介绍</a:t>
            </a:r>
            <a:endParaRPr lang="zh-CN" altLang="en-US" sz="1600" b="1" dirty="0">
              <a:solidFill>
                <a:schemeClr val="accent1"/>
              </a:solidFill>
              <a:latin typeface="+mn-ea"/>
              <a:cs typeface="+mn-ea"/>
            </a:endParaRPr>
          </a:p>
        </p:txBody>
      </p:sp>
      <p:sp>
        <p:nvSpPr>
          <p:cNvPr id="6" name="矩形 10"/>
          <p:cNvSpPr/>
          <p:nvPr>
            <p:custDataLst>
              <p:tags r:id="rId6"/>
            </p:custDataLst>
          </p:nvPr>
        </p:nvSpPr>
        <p:spPr>
          <a:xfrm>
            <a:off x="5049332" y="164835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面试官在开场时应热忱地迎接求职者，并进行简短的自我介绍，例如：“您好，非常欢迎您参与本次模拟面试。我是今天的面试官</a:t>
            </a:r>
            <a:r>
              <a:rPr lang="en-US" altLang="zh-CN" sz="1600" dirty="0">
                <a:ln>
                  <a:noFill/>
                  <a:prstDash val="sysDot"/>
                </a:ln>
                <a:solidFill>
                  <a:schemeClr val="tx1">
                    <a:lumMod val="85000"/>
                    <a:lumOff val="15000"/>
                  </a:schemeClr>
                </a:solidFill>
                <a:latin typeface="+mn-ea"/>
                <a:cs typeface="+mn-ea"/>
                <a:sym typeface="+mn-ea"/>
              </a:rPr>
              <a:t> [ </a:t>
            </a:r>
            <a:r>
              <a:rPr lang="zh-CN" altLang="en-US" sz="1600" dirty="0">
                <a:ln>
                  <a:noFill/>
                  <a:prstDash val="sysDot"/>
                </a:ln>
                <a:solidFill>
                  <a:schemeClr val="tx1">
                    <a:lumMod val="85000"/>
                    <a:lumOff val="15000"/>
                  </a:schemeClr>
                </a:solidFill>
                <a:latin typeface="+mn-ea"/>
                <a:cs typeface="+mn-ea"/>
                <a:sym typeface="+mn-ea"/>
              </a:rPr>
              <a:t>姓名</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这样的自我介绍有助于营造一个轻松的面试环境。</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686271" y="177657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676750" y="332783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34573" y="288416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50601" y="2868293"/>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2"/>
                </a:solidFill>
                <a:latin typeface="+mn-ea"/>
                <a:cs typeface="+mn-ea"/>
              </a:rPr>
              <a:t>面试流程与时间说明</a:t>
            </a:r>
            <a:endParaRPr lang="zh-CN" altLang="en-US" sz="1600" b="1" dirty="0">
              <a:solidFill>
                <a:schemeClr val="accent2"/>
              </a:solidFill>
              <a:latin typeface="+mn-ea"/>
              <a:cs typeface="+mn-ea"/>
            </a:endParaRPr>
          </a:p>
        </p:txBody>
      </p:sp>
      <p:sp>
        <p:nvSpPr>
          <p:cNvPr id="18" name="矩形 16"/>
          <p:cNvSpPr/>
          <p:nvPr>
            <p:custDataLst>
              <p:tags r:id="rId11"/>
            </p:custDataLst>
          </p:nvPr>
        </p:nvSpPr>
        <p:spPr>
          <a:xfrm>
            <a:off x="5049332" y="322246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面试官需要阐明模拟面试的流程及时间安排，例如：“本次面试预计将持续约</a:t>
            </a:r>
            <a:r>
              <a:rPr lang="en-US" altLang="zh-CN" sz="1600" dirty="0">
                <a:ln>
                  <a:noFill/>
                  <a:prstDash val="sysDot"/>
                </a:ln>
                <a:solidFill>
                  <a:schemeClr val="tx1">
                    <a:lumMod val="85000"/>
                    <a:lumOff val="15000"/>
                  </a:schemeClr>
                </a:solidFill>
                <a:latin typeface="+mn-ea"/>
                <a:cs typeface="+mn-ea"/>
                <a:sym typeface="+mn-ea"/>
              </a:rPr>
              <a:t> 30 </a:t>
            </a:r>
            <a:r>
              <a:rPr lang="zh-CN" altLang="en-US" sz="1600" dirty="0">
                <a:ln>
                  <a:noFill/>
                  <a:prstDash val="sysDot"/>
                </a:ln>
                <a:solidFill>
                  <a:schemeClr val="tx1">
                    <a:lumMod val="85000"/>
                    <a:lumOff val="15000"/>
                  </a:schemeClr>
                </a:solidFill>
                <a:latin typeface="+mn-ea"/>
                <a:cs typeface="+mn-ea"/>
                <a:sym typeface="+mn-ea"/>
              </a:rPr>
              <a:t>分钟。首先，我将向您提出一些问题，随后您将有机会向我提问。”</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这样的说明有助于求职者更好地了解接下来的环节。</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34573" y="445827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50601" y="4442402"/>
            <a:ext cx="6498911" cy="340211"/>
          </a:xfrm>
          <a:prstGeom prst="rect">
            <a:avLst/>
          </a:prstGeom>
          <a:noFill/>
        </p:spPr>
        <p:txBody>
          <a:bodyPr wrap="square" bIns="36195" rtlCol="0" anchor="ctr" anchorCtr="0">
            <a:noAutofit/>
          </a:bodyPr>
          <a:p>
            <a:pPr>
              <a:spcBef>
                <a:spcPct val="0"/>
              </a:spcBef>
              <a:spcAft>
                <a:spcPct val="0"/>
              </a:spcAft>
            </a:pPr>
            <a:r>
              <a:rPr lang="zh-CN" altLang="en-US" sz="1600" b="1" dirty="0">
                <a:solidFill>
                  <a:schemeClr val="accent3"/>
                </a:solidFill>
                <a:latin typeface="+mn-ea"/>
                <a:cs typeface="+mn-ea"/>
              </a:rPr>
              <a:t>求职者的礼貌回应</a:t>
            </a:r>
            <a:endParaRPr lang="zh-CN" altLang="en-US" sz="1600" b="1" dirty="0">
              <a:solidFill>
                <a:schemeClr val="accent3"/>
              </a:solidFill>
              <a:latin typeface="+mn-ea"/>
              <a:cs typeface="+mn-ea"/>
            </a:endParaRPr>
          </a:p>
        </p:txBody>
      </p:sp>
      <p:sp>
        <p:nvSpPr>
          <p:cNvPr id="21" name="矩形 20"/>
          <p:cNvSpPr/>
          <p:nvPr>
            <p:custDataLst>
              <p:tags r:id="rId14"/>
            </p:custDataLst>
          </p:nvPr>
        </p:nvSpPr>
        <p:spPr>
          <a:xfrm>
            <a:off x="5049332" y="479657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求职者在面试官自我介绍后，应礼貌回应，展现出良好的沟通态度，例如：“您好，非常感谢您给我这次面试的机会。”</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这样的回应有助于给面试官留下积极的第一印象。</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（二）提问环节</a:t>
            </a:r>
            <a:endParaRPr lang="zh-CN" altLang="en-US" sz="2800">
              <a:solidFill>
                <a:schemeClr val="accent1">
                  <a:lumMod val="50000"/>
                </a:schemeClr>
              </a:solidFill>
            </a:endParaRPr>
          </a:p>
        </p:txBody>
      </p:sp>
      <p:sp>
        <p:nvSpPr>
          <p:cNvPr id="11" name="等腰三角形 10"/>
          <p:cNvSpPr/>
          <p:nvPr>
            <p:custDataLst>
              <p:tags r:id="rId2"/>
            </p:custDataLst>
          </p:nvPr>
        </p:nvSpPr>
        <p:spPr>
          <a:xfrm>
            <a:off x="1737995" y="1675765"/>
            <a:ext cx="2265680" cy="2287270"/>
          </a:xfrm>
          <a:prstGeom prst="triangl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custDataLst>
              <p:tags r:id="rId3"/>
            </p:custDataLst>
          </p:nvPr>
        </p:nvSpPr>
        <p:spPr>
          <a:xfrm flipV="1">
            <a:off x="1737995" y="3960495"/>
            <a:ext cx="2265680" cy="2287270"/>
          </a:xfrm>
          <a:prstGeom prst="triangle">
            <a:avLst/>
          </a:prstGeom>
          <a:solidFill>
            <a:schemeClr val="accent6">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custDataLst>
              <p:tags r:id="rId4"/>
            </p:custDataLst>
          </p:nvPr>
        </p:nvSpPr>
        <p:spPr>
          <a:xfrm>
            <a:off x="609600" y="3960495"/>
            <a:ext cx="2265680" cy="2287270"/>
          </a:xfrm>
          <a:prstGeom prst="triangle">
            <a:avLst/>
          </a:prstGeom>
          <a:solidFill>
            <a:schemeClr val="accent5">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custDataLst>
              <p:tags r:id="rId5"/>
            </p:custDataLst>
          </p:nvPr>
        </p:nvSpPr>
        <p:spPr>
          <a:xfrm>
            <a:off x="2873375" y="3960495"/>
            <a:ext cx="2265680" cy="2287270"/>
          </a:xfrm>
          <a:prstGeom prst="triangl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descr="333438303937363b333438313037383bcafdbeddb7d6cef6"/>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2621280" y="2946400"/>
            <a:ext cx="498475" cy="498475"/>
          </a:xfrm>
          <a:prstGeom prst="rect">
            <a:avLst/>
          </a:prstGeom>
        </p:spPr>
      </p:pic>
      <p:pic>
        <p:nvPicPr>
          <p:cNvPr id="27" name="图片 26" descr="333438303937363b333438313035353bb2fac6b7c4a3d0cd"/>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2621280" y="4379595"/>
            <a:ext cx="498475" cy="498475"/>
          </a:xfrm>
          <a:prstGeom prst="rect">
            <a:avLst/>
          </a:prstGeom>
        </p:spPr>
      </p:pic>
      <p:pic>
        <p:nvPicPr>
          <p:cNvPr id="28" name="图片 27" descr="333438303937363b333438313037373bcad0b3a1b5f7b2e9"/>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1534795" y="5173980"/>
            <a:ext cx="415925" cy="415925"/>
          </a:xfrm>
          <a:prstGeom prst="rect">
            <a:avLst/>
          </a:prstGeom>
        </p:spPr>
      </p:pic>
      <p:pic>
        <p:nvPicPr>
          <p:cNvPr id="29" name="图片 28" descr="32313538333935363b32313538333934373bcec4bcfebcd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798570" y="5173980"/>
            <a:ext cx="415925" cy="415925"/>
          </a:xfrm>
          <a:prstGeom prst="rect">
            <a:avLst/>
          </a:prstGeom>
        </p:spPr>
      </p:pic>
      <p:sp>
        <p:nvSpPr>
          <p:cNvPr id="12" name="正文"/>
          <p:cNvSpPr txBox="1"/>
          <p:nvPr>
            <p:custDataLst>
              <p:tags r:id="rId18"/>
            </p:custDataLst>
          </p:nvPr>
        </p:nvSpPr>
        <p:spPr>
          <a:xfrm>
            <a:off x="6159584" y="2099827"/>
            <a:ext cx="5182701" cy="1758462"/>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面试官在提问环节应按照预先设计的问题进行提问，关注求职者的回答内容、表达能力、逻辑思维等方面，例如：“请您谈谈您过去在团队项目中扮演的角色。”</a:t>
            </a:r>
            <a:r>
              <a:rPr lang="en-US" altLang="zh-CN" sz="1600" kern="0" dirty="0">
                <a:ln>
                  <a:noFill/>
                  <a:prstDash val="sysDot"/>
                </a:ln>
                <a:solidFill>
                  <a:schemeClr val="tx1">
                    <a:lumMod val="85000"/>
                    <a:lumOff val="15000"/>
                  </a:schemeClr>
                </a:solidFill>
                <a:uFillTx/>
                <a:latin typeface="+mn-ea"/>
                <a:sym typeface="+mn-ea"/>
              </a:rPr>
              <a:t> </a:t>
            </a:r>
            <a:r>
              <a:rPr lang="zh-CN" altLang="en-US" sz="1600" kern="0" dirty="0">
                <a:ln>
                  <a:noFill/>
                  <a:prstDash val="sysDot"/>
                </a:ln>
                <a:solidFill>
                  <a:schemeClr val="tx1">
                    <a:lumMod val="85000"/>
                    <a:lumOff val="15000"/>
                  </a:schemeClr>
                </a:solidFill>
                <a:uFillTx/>
                <a:latin typeface="+mn-ea"/>
                <a:sym typeface="+mn-ea"/>
              </a:rPr>
              <a:t>提问时要注意语言清晰、简洁，避免模糊或歧义的问题。</a:t>
            </a:r>
            <a:endParaRPr lang="zh-CN" altLang="en-US" sz="1600" kern="0" dirty="0">
              <a:ln>
                <a:noFill/>
                <a:prstDash val="sysDot"/>
              </a:ln>
              <a:solidFill>
                <a:schemeClr val="tx1">
                  <a:lumMod val="85000"/>
                  <a:lumOff val="15000"/>
                </a:schemeClr>
              </a:solidFill>
              <a:uFillTx/>
              <a:latin typeface="+mn-ea"/>
              <a:sym typeface="+mn-ea"/>
            </a:endParaRPr>
          </a:p>
        </p:txBody>
      </p:sp>
      <p:sp>
        <p:nvSpPr>
          <p:cNvPr id="15" name="标题"/>
          <p:cNvSpPr txBox="1"/>
          <p:nvPr>
            <p:custDataLst>
              <p:tags r:id="rId19"/>
            </p:custDataLst>
          </p:nvPr>
        </p:nvSpPr>
        <p:spPr>
          <a:xfrm>
            <a:off x="6159584" y="1675765"/>
            <a:ext cx="5182701" cy="373276"/>
          </a:xfrm>
          <a:prstGeom prst="rect">
            <a:avLst/>
          </a:prstGeom>
          <a:noFill/>
        </p:spPr>
        <p:txBody>
          <a:bodyPr wrap="square" lIns="0" tIns="0" rIns="0" bIns="0" rtlCol="0" anchor="b">
            <a:noAutofit/>
          </a:bodyPr>
          <a:p>
            <a:pPr lvl="0" algn="l">
              <a:buClrTx/>
              <a:buSzTx/>
              <a:buFontTx/>
            </a:pPr>
            <a:r>
              <a:rPr lang="en-US" altLang="zh-CN" sz="2200" b="1" dirty="0">
                <a:solidFill>
                  <a:schemeClr val="accent1"/>
                </a:solidFill>
                <a:uFillTx/>
                <a:latin typeface="+mn-ea"/>
                <a:sym typeface="+mn-ea"/>
              </a:rPr>
              <a:t>1. </a:t>
            </a:r>
            <a:r>
              <a:rPr lang="zh-CN" altLang="en-US" sz="2200" b="1" dirty="0">
                <a:solidFill>
                  <a:schemeClr val="accent1"/>
                </a:solidFill>
                <a:uFillTx/>
                <a:latin typeface="+mn-ea"/>
                <a:sym typeface="+mn-ea"/>
              </a:rPr>
              <a:t>面试官</a:t>
            </a:r>
            <a:endParaRPr lang="zh-CN" altLang="en-US" sz="2200" b="1" dirty="0">
              <a:solidFill>
                <a:schemeClr val="accent1"/>
              </a:solidFill>
              <a:uFillTx/>
              <a:latin typeface="+mn-ea"/>
              <a:sym typeface="+mn-ea"/>
            </a:endParaRPr>
          </a:p>
        </p:txBody>
      </p:sp>
      <p:sp>
        <p:nvSpPr>
          <p:cNvPr id="10" name="正文"/>
          <p:cNvSpPr txBox="1"/>
          <p:nvPr>
            <p:custDataLst>
              <p:tags r:id="rId20"/>
            </p:custDataLst>
          </p:nvPr>
        </p:nvSpPr>
        <p:spPr>
          <a:xfrm>
            <a:off x="6159584" y="4489938"/>
            <a:ext cx="5182701" cy="1758462"/>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求职者在回答问题时，应认真倾听，思考后有条理地回答，例如：“在那个项目中，我主要负责</a:t>
            </a:r>
            <a:r>
              <a:rPr lang="en-US" altLang="zh-CN" sz="1600" kern="0" dirty="0">
                <a:ln>
                  <a:noFill/>
                  <a:prstDash val="sysDot"/>
                </a:ln>
                <a:solidFill>
                  <a:schemeClr val="tx1">
                    <a:lumMod val="85000"/>
                    <a:lumOff val="15000"/>
                  </a:schemeClr>
                </a:solidFill>
                <a:uFillTx/>
                <a:latin typeface="+mn-ea"/>
                <a:sym typeface="+mn-ea"/>
              </a:rPr>
              <a:t>...</a:t>
            </a:r>
            <a:r>
              <a:rPr lang="zh-CN" altLang="en-US" sz="1600" kern="0" dirty="0">
                <a:ln>
                  <a:noFill/>
                  <a:prstDash val="sysDot"/>
                </a:ln>
                <a:solidFill>
                  <a:schemeClr val="tx1">
                    <a:lumMod val="85000"/>
                    <a:lumOff val="15000"/>
                  </a:schemeClr>
                </a:solidFill>
                <a:uFillTx/>
                <a:latin typeface="+mn-ea"/>
                <a:sym typeface="+mn-ea"/>
              </a:rPr>
              <a:t>”，回答时要突出重点，结合具体事例，展现自己的能力和优势。如果遇到不理解的问题，可以请求面试官进一步解释。</a:t>
            </a:r>
            <a:endParaRPr lang="zh-CN" altLang="en-US" sz="1600" kern="0" dirty="0">
              <a:ln>
                <a:noFill/>
                <a:prstDash val="sysDot"/>
              </a:ln>
              <a:solidFill>
                <a:schemeClr val="tx1">
                  <a:lumMod val="85000"/>
                  <a:lumOff val="15000"/>
                </a:schemeClr>
              </a:solidFill>
              <a:uFillTx/>
              <a:latin typeface="+mn-ea"/>
              <a:sym typeface="+mn-ea"/>
            </a:endParaRPr>
          </a:p>
        </p:txBody>
      </p:sp>
      <p:sp>
        <p:nvSpPr>
          <p:cNvPr id="9" name="标题"/>
          <p:cNvSpPr txBox="1"/>
          <p:nvPr>
            <p:custDataLst>
              <p:tags r:id="rId21"/>
            </p:custDataLst>
          </p:nvPr>
        </p:nvSpPr>
        <p:spPr>
          <a:xfrm>
            <a:off x="6159584" y="4065876"/>
            <a:ext cx="5182701" cy="373276"/>
          </a:xfrm>
          <a:prstGeom prst="rect">
            <a:avLst/>
          </a:prstGeom>
          <a:noFill/>
        </p:spPr>
        <p:txBody>
          <a:bodyPr wrap="square" lIns="0" tIns="0" rIns="0" bIns="0" rtlCol="0" anchor="b">
            <a:noAutofit/>
          </a:bodyPr>
          <a:p>
            <a:pPr lvl="0" algn="l">
              <a:buClrTx/>
              <a:buSzTx/>
              <a:buFontTx/>
            </a:pPr>
            <a:r>
              <a:rPr lang="en-US" altLang="zh-CN" sz="2200" b="1" dirty="0">
                <a:solidFill>
                  <a:schemeClr val="accent2"/>
                </a:solidFill>
                <a:uFillTx/>
                <a:latin typeface="+mn-ea"/>
                <a:sym typeface="+mn-ea"/>
              </a:rPr>
              <a:t>2. </a:t>
            </a:r>
            <a:r>
              <a:rPr lang="zh-CN" altLang="en-US" sz="2200" b="1" dirty="0">
                <a:solidFill>
                  <a:schemeClr val="accent2"/>
                </a:solidFill>
                <a:uFillTx/>
                <a:latin typeface="+mn-ea"/>
                <a:sym typeface="+mn-ea"/>
              </a:rPr>
              <a:t>求职者</a:t>
            </a:r>
            <a:endParaRPr lang="zh-CN" altLang="en-US" sz="2200" b="1" dirty="0">
              <a:solidFill>
                <a:schemeClr val="accent2"/>
              </a:solidFill>
              <a:uFillTx/>
              <a:latin typeface="+mn-ea"/>
              <a:sym typeface="+mn-ea"/>
            </a:endParaRPr>
          </a:p>
        </p:txBody>
      </p:sp>
    </p:spTree>
    <p:custDataLst>
      <p:tags r:id="rId2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92132" y="2330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（三）求职者提问环节</a:t>
            </a:r>
            <a:endParaRPr lang="zh-CN" altLang="en-US" sz="2800">
              <a:solidFill>
                <a:schemeClr val="accent1">
                  <a:lumMod val="50000"/>
                </a:schemeClr>
              </a:solidFill>
            </a:endParaRPr>
          </a:p>
        </p:txBody>
      </p:sp>
      <p:sp>
        <p:nvSpPr>
          <p:cNvPr id="2" name="矩形 1"/>
          <p:cNvSpPr/>
          <p:nvPr>
            <p:custDataLst>
              <p:tags r:id="rId2"/>
            </p:custDataLst>
          </p:nvPr>
        </p:nvSpPr>
        <p:spPr>
          <a:xfrm>
            <a:off x="2146396" y="1944963"/>
            <a:ext cx="8999550"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在求职者提问环节，面试官应鼓励求职者提出问题，并认真解答，例如：“您有什么问题想要了解的吗？”</a:t>
            </a:r>
            <a:r>
              <a:rPr lang="en-US" altLang="zh-CN">
                <a:solidFill>
                  <a:schemeClr val="tx1">
                    <a:lumMod val="85000"/>
                    <a:lumOff val="15000"/>
                  </a:schemeClr>
                </a:solidFill>
                <a:latin typeface="+mn-ea"/>
                <a:cs typeface="+mn-ea"/>
                <a:sym typeface="+mn-ea"/>
              </a:rPr>
              <a:t> </a:t>
            </a:r>
            <a:r>
              <a:rPr lang="zh-CN" altLang="en-US">
                <a:solidFill>
                  <a:schemeClr val="tx1">
                    <a:lumMod val="85000"/>
                    <a:lumOff val="15000"/>
                  </a:schemeClr>
                </a:solidFill>
                <a:latin typeface="+mn-ea"/>
                <a:cs typeface="+mn-ea"/>
                <a:sym typeface="+mn-ea"/>
              </a:rPr>
              <a:t>通过这个环节了解求职者对岗位和公司的关注重点。</a:t>
            </a:r>
            <a:endParaRPr lang="zh-CN" altLang="en-US">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2146396" y="1475721"/>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1"/>
                </a:solidFill>
                <a:latin typeface="+mn-ea"/>
                <a:cs typeface="+mn-ea"/>
                <a:sym typeface="+mn-ea"/>
              </a:rPr>
              <a:t>面试官</a:t>
            </a:r>
            <a:endParaRPr lang="zh-CN" altLang="en-US" sz="2200" b="1">
              <a:solidFill>
                <a:schemeClr val="accent1"/>
              </a:solidFill>
              <a:latin typeface="+mn-ea"/>
              <a:cs typeface="+mn-ea"/>
              <a:sym typeface="+mn-ea"/>
            </a:endParaRPr>
          </a:p>
        </p:txBody>
      </p:sp>
      <p:sp>
        <p:nvSpPr>
          <p:cNvPr id="14" name="矩形 3"/>
          <p:cNvSpPr/>
          <p:nvPr>
            <p:custDataLst>
              <p:tags r:id="rId4"/>
            </p:custDataLst>
          </p:nvPr>
        </p:nvSpPr>
        <p:spPr>
          <a:xfrm>
            <a:off x="1246646" y="1542393"/>
            <a:ext cx="579571" cy="579571"/>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4"/>
          <p:cNvSpPr/>
          <p:nvPr>
            <p:custDataLst>
              <p:tags r:id="rId5"/>
            </p:custDataLst>
          </p:nvPr>
        </p:nvSpPr>
        <p:spPr>
          <a:xfrm>
            <a:off x="2145761" y="4412449"/>
            <a:ext cx="8999549" cy="178934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a:solidFill>
                  <a:schemeClr val="tx1">
                    <a:lumMod val="85000"/>
                    <a:lumOff val="15000"/>
                  </a:schemeClr>
                </a:solidFill>
                <a:latin typeface="+mn-ea"/>
                <a:cs typeface="+mn-ea"/>
                <a:sym typeface="+mn-ea"/>
              </a:rPr>
              <a:t>求职者应准备一些有价值的问题，例如：“这个岗位的职业发展路径是怎样的？”</a:t>
            </a:r>
            <a:r>
              <a:rPr lang="en-US" altLang="zh-CN">
                <a:solidFill>
                  <a:schemeClr val="tx1">
                    <a:lumMod val="85000"/>
                    <a:lumOff val="15000"/>
                  </a:schemeClr>
                </a:solidFill>
                <a:latin typeface="+mn-ea"/>
                <a:cs typeface="+mn-ea"/>
                <a:sym typeface="+mn-ea"/>
              </a:rPr>
              <a:t> </a:t>
            </a:r>
            <a:r>
              <a:rPr lang="zh-CN" altLang="en-US">
                <a:solidFill>
                  <a:schemeClr val="tx1">
                    <a:lumMod val="85000"/>
                    <a:lumOff val="15000"/>
                  </a:schemeClr>
                </a:solidFill>
                <a:latin typeface="+mn-ea"/>
                <a:cs typeface="+mn-ea"/>
                <a:sym typeface="+mn-ea"/>
              </a:rPr>
              <a:t>或者</a:t>
            </a:r>
            <a:r>
              <a:rPr lang="en-US" altLang="zh-CN">
                <a:solidFill>
                  <a:schemeClr val="tx1">
                    <a:lumMod val="85000"/>
                    <a:lumOff val="15000"/>
                  </a:schemeClr>
                </a:solidFill>
                <a:latin typeface="+mn-ea"/>
                <a:cs typeface="+mn-ea"/>
                <a:sym typeface="+mn-ea"/>
              </a:rPr>
              <a:t> </a:t>
            </a:r>
            <a:r>
              <a:rPr lang="zh-CN" altLang="en-US">
                <a:solidFill>
                  <a:schemeClr val="tx1">
                    <a:lumMod val="85000"/>
                    <a:lumOff val="15000"/>
                  </a:schemeClr>
                </a:solidFill>
                <a:latin typeface="+mn-ea"/>
                <a:cs typeface="+mn-ea"/>
                <a:sym typeface="+mn-ea"/>
              </a:rPr>
              <a:t>“公司对这个岗位的短期和长期目标是什么？”</a:t>
            </a:r>
            <a:r>
              <a:rPr lang="en-US" altLang="zh-CN">
                <a:solidFill>
                  <a:schemeClr val="tx1">
                    <a:lumMod val="85000"/>
                    <a:lumOff val="15000"/>
                  </a:schemeClr>
                </a:solidFill>
                <a:latin typeface="+mn-ea"/>
                <a:cs typeface="+mn-ea"/>
                <a:sym typeface="+mn-ea"/>
              </a:rPr>
              <a:t> </a:t>
            </a:r>
            <a:r>
              <a:rPr lang="zh-CN" altLang="en-US">
                <a:solidFill>
                  <a:schemeClr val="tx1">
                    <a:lumMod val="85000"/>
                    <a:lumOff val="15000"/>
                  </a:schemeClr>
                </a:solidFill>
                <a:latin typeface="+mn-ea"/>
                <a:cs typeface="+mn-ea"/>
                <a:sym typeface="+mn-ea"/>
              </a:rPr>
              <a:t>这样的问题能够展示自己对岗位的兴趣和思考。</a:t>
            </a:r>
            <a:endParaRPr lang="zh-CN" altLang="en-US">
              <a:solidFill>
                <a:schemeClr val="tx1">
                  <a:lumMod val="85000"/>
                  <a:lumOff val="15000"/>
                </a:schemeClr>
              </a:solidFill>
              <a:latin typeface="+mn-ea"/>
              <a:cs typeface="+mn-ea"/>
              <a:sym typeface="+mn-ea"/>
            </a:endParaRPr>
          </a:p>
        </p:txBody>
      </p:sp>
      <p:sp>
        <p:nvSpPr>
          <p:cNvPr id="16" name="矩形 5"/>
          <p:cNvSpPr/>
          <p:nvPr>
            <p:custDataLst>
              <p:tags r:id="rId6"/>
            </p:custDataLst>
          </p:nvPr>
        </p:nvSpPr>
        <p:spPr>
          <a:xfrm>
            <a:off x="2145761" y="3943208"/>
            <a:ext cx="8999549" cy="461719"/>
          </a:xfrm>
          <a:prstGeom prst="rect">
            <a:avLst/>
          </a:prstGeom>
          <a:noFill/>
        </p:spPr>
        <p:txBody>
          <a:bodyPr wrap="square" lIns="0" tIns="0" rIns="0" bIns="0" rtlCol="0" anchor="ctr" anchorCtr="0">
            <a:noAutofit/>
          </a:bodyPr>
          <a:p>
            <a:pPr algn="just">
              <a:spcBef>
                <a:spcPct val="0"/>
              </a:spcBef>
              <a:spcAft>
                <a:spcPct val="0"/>
              </a:spcAft>
            </a:pPr>
            <a:r>
              <a:rPr lang="zh-CN" altLang="en-US" sz="2200" b="1">
                <a:solidFill>
                  <a:schemeClr val="accent2"/>
                </a:solidFill>
                <a:latin typeface="+mn-ea"/>
                <a:cs typeface="+mn-ea"/>
                <a:sym typeface="+mn-ea"/>
              </a:rPr>
              <a:t>求职者</a:t>
            </a:r>
            <a:endParaRPr lang="zh-CN" altLang="en-US" sz="2200" b="1">
              <a:solidFill>
                <a:schemeClr val="accent2"/>
              </a:solidFill>
              <a:latin typeface="+mn-ea"/>
              <a:cs typeface="+mn-ea"/>
              <a:sym typeface="+mn-ea"/>
            </a:endParaRPr>
          </a:p>
        </p:txBody>
      </p:sp>
      <p:sp>
        <p:nvSpPr>
          <p:cNvPr id="17" name="矩形 7"/>
          <p:cNvSpPr/>
          <p:nvPr>
            <p:custDataLst>
              <p:tags r:id="rId7"/>
            </p:custDataLst>
          </p:nvPr>
        </p:nvSpPr>
        <p:spPr>
          <a:xfrm>
            <a:off x="1246011" y="4009879"/>
            <a:ext cx="579571" cy="57957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765767" y="28956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（四）结束</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22687" y="2352331"/>
            <a:ext cx="1877345" cy="1877345"/>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9" name="椭圆 3"/>
          <p:cNvSpPr/>
          <p:nvPr>
            <p:custDataLst>
              <p:tags r:id="rId3"/>
            </p:custDataLst>
          </p:nvPr>
        </p:nvSpPr>
        <p:spPr>
          <a:xfrm rot="10800000">
            <a:off x="4345287" y="2352331"/>
            <a:ext cx="1877345" cy="1877345"/>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8197223" y="2195097"/>
            <a:ext cx="3180057" cy="3257096"/>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求职者在面试结束时应感谢面试官，并保持礼貌和谦逊，例如：“非常感谢您今天的指导。”</a:t>
            </a:r>
            <a:r>
              <a:rPr lang="en-US" altLang="zh-CN" sz="1600" dirty="0">
                <a:solidFill>
                  <a:schemeClr val="tx1">
                    <a:lumMod val="85000"/>
                    <a:lumOff val="15000"/>
                  </a:schemeClr>
                </a:solidFill>
                <a:latin typeface="+mn-ea"/>
                <a:cs typeface="+mn-ea"/>
              </a:rPr>
              <a:t> </a:t>
            </a:r>
            <a:r>
              <a:rPr lang="zh-CN" altLang="en-US" sz="1600" dirty="0">
                <a:solidFill>
                  <a:schemeClr val="tx1">
                    <a:lumMod val="85000"/>
                    <a:lumOff val="15000"/>
                  </a:schemeClr>
                </a:solidFill>
                <a:latin typeface="+mn-ea"/>
                <a:cs typeface="+mn-ea"/>
              </a:rPr>
              <a:t>同时，可以询问面试官关于面试结果的预计通知时间，以便自己做好后续的准备和规划。离开时，注意保持整洁的仪态，给人留下良好的印象。</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8197223" y="1738548"/>
            <a:ext cx="3180689" cy="366250"/>
          </a:xfrm>
          <a:prstGeom prst="rect">
            <a:avLst/>
          </a:prstGeom>
          <a:noFill/>
        </p:spPr>
        <p:txBody>
          <a:bodyPr wrap="square" lIns="0" tIns="0" rIns="0" bIns="0" rtlCol="0" anchor="b" anchorCtr="0">
            <a:noAutofit/>
          </a:bodyPr>
          <a:p>
            <a:pPr>
              <a:spcBef>
                <a:spcPct val="0"/>
              </a:spcBef>
              <a:spcAft>
                <a:spcPct val="0"/>
              </a:spcAft>
            </a:pPr>
            <a:r>
              <a:rPr lang="en-US" altLang="zh-CN" sz="2000" b="1" kern="0" dirty="0">
                <a:solidFill>
                  <a:schemeClr val="accent5"/>
                </a:solidFill>
                <a:latin typeface="+mn-ea"/>
                <a:cs typeface="+mn-ea"/>
              </a:rPr>
              <a:t>2. </a:t>
            </a:r>
            <a:r>
              <a:rPr lang="zh-CN" altLang="en-US" sz="2000" b="1" kern="0" dirty="0">
                <a:solidFill>
                  <a:schemeClr val="accent5"/>
                </a:solidFill>
                <a:latin typeface="+mn-ea"/>
                <a:cs typeface="+mn-ea"/>
              </a:rPr>
              <a:t>求职者</a:t>
            </a:r>
            <a:endParaRPr lang="zh-CN" altLang="en-US" sz="2000" b="1" kern="0" dirty="0">
              <a:solidFill>
                <a:schemeClr val="accent5"/>
              </a:solidFill>
              <a:latin typeface="+mn-ea"/>
              <a:cs typeface="+mn-ea"/>
            </a:endParaRPr>
          </a:p>
        </p:txBody>
      </p:sp>
      <p:sp>
        <p:nvSpPr>
          <p:cNvPr id="15" name="矩形 7"/>
          <p:cNvSpPr/>
          <p:nvPr>
            <p:custDataLst>
              <p:tags r:id="rId6"/>
            </p:custDataLst>
          </p:nvPr>
        </p:nvSpPr>
        <p:spPr>
          <a:xfrm>
            <a:off x="765513" y="2195097"/>
            <a:ext cx="3180057" cy="3257096"/>
          </a:xfrm>
          <a:prstGeom prst="rect">
            <a:avLst/>
          </a:prstGeom>
        </p:spPr>
        <p:txBody>
          <a:bodyPr wrap="square" lIns="0" tIns="0" rIns="0" bIns="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面试官在结束时应对本次面试进行简要总结，并告知求职者后续会提供反馈和建议，例如：“今天的面试就到这里，我们会尽快为你提供详细的反馈，帮助你提升面试能力。”</a:t>
            </a:r>
            <a:endParaRPr lang="zh-CN" altLang="en-US" sz="1600" dirty="0">
              <a:solidFill>
                <a:schemeClr val="tx1">
                  <a:lumMod val="85000"/>
                  <a:lumOff val="15000"/>
                </a:schemeClr>
              </a:solidFill>
              <a:latin typeface="+mn-ea"/>
              <a:cs typeface="+mn-ea"/>
            </a:endParaRPr>
          </a:p>
        </p:txBody>
      </p:sp>
      <p:sp>
        <p:nvSpPr>
          <p:cNvPr id="19" name="矩形 8"/>
          <p:cNvSpPr/>
          <p:nvPr>
            <p:custDataLst>
              <p:tags r:id="rId7"/>
            </p:custDataLst>
          </p:nvPr>
        </p:nvSpPr>
        <p:spPr>
          <a:xfrm>
            <a:off x="765513" y="1738548"/>
            <a:ext cx="3179426" cy="366250"/>
          </a:xfrm>
          <a:prstGeom prst="rect">
            <a:avLst/>
          </a:prstGeom>
          <a:noFill/>
        </p:spPr>
        <p:txBody>
          <a:bodyPr wrap="square" lIns="0" tIns="0" rIns="0" bIns="0" rtlCol="0" anchor="b" anchorCtr="0">
            <a:noAutofit/>
          </a:bodyPr>
          <a:p>
            <a:pPr algn="l">
              <a:spcBef>
                <a:spcPct val="0"/>
              </a:spcBef>
              <a:spcAft>
                <a:spcPct val="0"/>
              </a:spcAft>
            </a:pPr>
            <a:r>
              <a:rPr lang="en-US" altLang="zh-CN" sz="2000" b="1" kern="0">
                <a:solidFill>
                  <a:schemeClr val="accent4"/>
                </a:solidFill>
                <a:latin typeface="+mn-ea"/>
                <a:cs typeface="+mn-ea"/>
              </a:rPr>
              <a:t>1. </a:t>
            </a:r>
            <a:r>
              <a:rPr lang="zh-CN" altLang="en-US" sz="2000" b="1" kern="0">
                <a:solidFill>
                  <a:schemeClr val="accent4"/>
                </a:solidFill>
                <a:latin typeface="+mn-ea"/>
                <a:cs typeface="+mn-ea"/>
              </a:rPr>
              <a:t>面试官</a:t>
            </a:r>
            <a:endParaRPr lang="zh-CN" altLang="en-US" sz="2000" b="1" kern="0">
              <a:solidFill>
                <a:schemeClr val="accent4"/>
              </a:solidFill>
              <a:latin typeface="+mn-ea"/>
              <a:cs typeface="+mn-ea"/>
            </a:endParaRPr>
          </a:p>
        </p:txBody>
      </p:sp>
      <p:pic>
        <p:nvPicPr>
          <p:cNvPr id="20"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087259" y="3094303"/>
            <a:ext cx="393795" cy="393795"/>
          </a:xfrm>
          <a:prstGeom prst="rect">
            <a:avLst/>
          </a:prstGeom>
        </p:spPr>
      </p:pic>
      <p:pic>
        <p:nvPicPr>
          <p:cNvPr id="21"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67815" y="3097460"/>
            <a:ext cx="386634" cy="386634"/>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形状 17"/>
          <p:cNvSpPr/>
          <p:nvPr>
            <p:custDataLst>
              <p:tags r:id="rId1"/>
            </p:custDataLst>
          </p:nvPr>
        </p:nvSpPr>
        <p:spPr>
          <a:xfrm rot="21342100">
            <a:off x="7469116" y="1289275"/>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3025" y="339208"/>
                </a:moveTo>
                <a:lnTo>
                  <a:pt x="273025" y="3588875"/>
                </a:lnTo>
                <a:lnTo>
                  <a:pt x="3353850" y="3588875"/>
                </a:lnTo>
                <a:lnTo>
                  <a:pt x="3353850" y="339208"/>
                </a:lnTo>
                <a:lnTo>
                  <a:pt x="273025" y="339208"/>
                </a:lnTo>
                <a:close/>
              </a:path>
            </a:pathLst>
          </a:custGeom>
          <a:solidFill>
            <a:schemeClr val="lt1">
              <a:lumMod val="100000"/>
            </a:schemeClr>
          </a:solidFill>
          <a:ln>
            <a:noFill/>
          </a:ln>
          <a:effectLst>
            <a:outerShdw blurRad="152400" dist="38100" dir="2700000" algn="tl" rotWithShape="0">
              <a:prstClr val="black">
                <a:alpha val="1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data/temp/a3490544-8bbe-11f0-9e0c-9a39de655798.jpg@base@tag=imgScale&amp;m=1&amp;w=964&amp;h=1226&amp;q=95a3490544-8bbe-11f0-9e0c-9a39de655798"/>
          <p:cNvPicPr>
            <a:picLocks noChangeAspect="1"/>
          </p:cNvPicPr>
          <p:nvPr>
            <p:custDataLst>
              <p:tags r:id="rId2"/>
            </p:custDataLst>
          </p:nvPr>
        </p:nvPicPr>
        <p:blipFill>
          <a:blip r:embed="rId3"/>
          <a:srcRect t="15250"/>
          <a:stretch>
            <a:fillRect/>
          </a:stretch>
        </p:blipFill>
        <p:spPr>
          <a:xfrm rot="157750">
            <a:off x="7545194" y="1431901"/>
            <a:ext cx="3474720" cy="4417255"/>
          </a:xfrm>
          <a:custGeom>
            <a:avLst/>
            <a:gdLst>
              <a:gd name="connsiteX0" fmla="*/ 0 w 3474720"/>
              <a:gd name="connsiteY0" fmla="*/ 0 h 4417255"/>
              <a:gd name="connsiteX1" fmla="*/ 3474720 w 3474720"/>
              <a:gd name="connsiteY1" fmla="*/ 0 h 4417255"/>
              <a:gd name="connsiteX2" fmla="*/ 3474720 w 3474720"/>
              <a:gd name="connsiteY2" fmla="*/ 4417255 h 4417255"/>
              <a:gd name="connsiteX3" fmla="*/ 0 w 3474720"/>
              <a:gd name="connsiteY3" fmla="*/ 4417255 h 4417255"/>
            </a:gdLst>
            <a:ahLst/>
            <a:cxnLst>
              <a:cxn ang="0">
                <a:pos x="connsiteX0" y="connsiteY0"/>
              </a:cxn>
              <a:cxn ang="0">
                <a:pos x="connsiteX1" y="connsiteY1"/>
              </a:cxn>
              <a:cxn ang="0">
                <a:pos x="connsiteX2" y="connsiteY2"/>
              </a:cxn>
              <a:cxn ang="0">
                <a:pos x="connsiteX3" y="connsiteY3"/>
              </a:cxn>
            </a:cxnLst>
            <a:rect l="l" t="t" r="r" b="b"/>
            <a:pathLst>
              <a:path w="3474720" h="4417255">
                <a:moveTo>
                  <a:pt x="0" y="0"/>
                </a:moveTo>
                <a:lnTo>
                  <a:pt x="3474720" y="0"/>
                </a:lnTo>
                <a:lnTo>
                  <a:pt x="3474720" y="4417255"/>
                </a:lnTo>
                <a:lnTo>
                  <a:pt x="0" y="4417255"/>
                </a:lnTo>
                <a:close/>
              </a:path>
            </a:pathLst>
          </a:custGeom>
          <a:ln w="9525" cap="flat" cmpd="sng" algn="ctr">
            <a:solidFill>
              <a:schemeClr val="dk1">
                <a:lumMod val="40000"/>
                <a:lumOff val="60000"/>
                <a:alpha val="50000"/>
              </a:schemeClr>
            </a:solidFill>
            <a:prstDash val="solid"/>
            <a:round/>
            <a:headEnd type="none" w="med" len="med"/>
            <a:tailEnd type="none" w="med" len="med"/>
          </a:ln>
        </p:spPr>
      </p:pic>
      <p:sp>
        <p:nvSpPr>
          <p:cNvPr id="6" name="标题 5"/>
          <p:cNvSpPr>
            <a:spLocks noGrp="1"/>
          </p:cNvSpPr>
          <p:nvPr>
            <p:ph type="title"/>
            <p:custDataLst>
              <p:tags r:id="rId4"/>
            </p:custDataLst>
          </p:nvPr>
        </p:nvSpPr>
        <p:spPr>
          <a:xfrm>
            <a:off x="1099185" y="443230"/>
            <a:ext cx="10422890" cy="911225"/>
          </a:xfrm>
        </p:spPr>
        <p:txBody>
          <a:bodyPr lIns="0" tIns="0" rIns="0" bIns="0" anchor="b" anchorCtr="0">
            <a:noAutofit/>
          </a:bodyPr>
          <a:lstStyle/>
          <a:p>
            <a:pPr algn="l"/>
            <a:r>
              <a:rPr lang="zh-CN" altLang="en-US" sz="3600" dirty="0">
                <a:solidFill>
                  <a:schemeClr val="accent1">
                    <a:lumMod val="50000"/>
                  </a:schemeClr>
                </a:solidFill>
              </a:rPr>
              <a:t>四、模拟面试的反馈与总结</a:t>
            </a:r>
            <a:br>
              <a:rPr lang="zh-CN" altLang="en-US" sz="3600" dirty="0">
                <a:solidFill>
                  <a:schemeClr val="accent1">
                    <a:lumMod val="50000"/>
                  </a:schemeClr>
                </a:solidFill>
              </a:rPr>
            </a:br>
            <a:r>
              <a:rPr lang="zh-CN" altLang="en-US" sz="2800" dirty="0">
                <a:solidFill>
                  <a:schemeClr val="accent1">
                    <a:lumMod val="50000"/>
                  </a:schemeClr>
                </a:solidFill>
              </a:rPr>
              <a:t>（一）面试官反馈</a:t>
            </a:r>
            <a:endParaRPr lang="zh-CN" altLang="en-US" sz="2800" dirty="0">
              <a:solidFill>
                <a:schemeClr val="accent1">
                  <a:lumMod val="50000"/>
                </a:schemeClr>
              </a:solidFill>
            </a:endParaRPr>
          </a:p>
        </p:txBody>
      </p:sp>
      <p:sp>
        <p:nvSpPr>
          <p:cNvPr id="7" name="任意多边形: 形状 6"/>
          <p:cNvSpPr/>
          <p:nvPr>
            <p:custDataLst>
              <p:tags r:id="rId5"/>
            </p:custDataLst>
          </p:nvPr>
        </p:nvSpPr>
        <p:spPr>
          <a:xfrm rot="157750">
            <a:off x="7469117" y="1359003"/>
            <a:ext cx="3626875" cy="4563048"/>
          </a:xfrm>
          <a:custGeom>
            <a:avLst/>
            <a:gdLst>
              <a:gd name="connsiteX0" fmla="*/ 51465 w 3626875"/>
              <a:gd name="connsiteY0" fmla="*/ 0 h 4563048"/>
              <a:gd name="connsiteX1" fmla="*/ 3575410 w 3626875"/>
              <a:gd name="connsiteY1" fmla="*/ 0 h 4563048"/>
              <a:gd name="connsiteX2" fmla="*/ 3626875 w 3626875"/>
              <a:gd name="connsiteY2" fmla="*/ 51465 h 4563048"/>
              <a:gd name="connsiteX3" fmla="*/ 3626875 w 3626875"/>
              <a:gd name="connsiteY3" fmla="*/ 4511583 h 4563048"/>
              <a:gd name="connsiteX4" fmla="*/ 3575410 w 3626875"/>
              <a:gd name="connsiteY4" fmla="*/ 4563048 h 4563048"/>
              <a:gd name="connsiteX5" fmla="*/ 51465 w 3626875"/>
              <a:gd name="connsiteY5" fmla="*/ 4563048 h 4563048"/>
              <a:gd name="connsiteX6" fmla="*/ 0 w 3626875"/>
              <a:gd name="connsiteY6" fmla="*/ 4511583 h 4563048"/>
              <a:gd name="connsiteX7" fmla="*/ 0 w 3626875"/>
              <a:gd name="connsiteY7" fmla="*/ 51465 h 4563048"/>
              <a:gd name="connsiteX8" fmla="*/ 51465 w 3626875"/>
              <a:gd name="connsiteY8" fmla="*/ 0 h 4563048"/>
              <a:gd name="connsiteX9" fmla="*/ 273025 w 3626875"/>
              <a:gd name="connsiteY9" fmla="*/ 339208 h 4563048"/>
              <a:gd name="connsiteX10" fmla="*/ 273025 w 3626875"/>
              <a:gd name="connsiteY10" fmla="*/ 3588875 h 4563048"/>
              <a:gd name="connsiteX11" fmla="*/ 3353850 w 3626875"/>
              <a:gd name="connsiteY11" fmla="*/ 3588875 h 4563048"/>
              <a:gd name="connsiteX12" fmla="*/ 3353850 w 3626875"/>
              <a:gd name="connsiteY12" fmla="*/ 339208 h 4563048"/>
              <a:gd name="connsiteX13" fmla="*/ 273025 w 3626875"/>
              <a:gd name="connsiteY13" fmla="*/ 339208 h 4563048"/>
              <a:gd name="connsiteX0-1" fmla="*/ 51465 w 3626875"/>
              <a:gd name="connsiteY0-2" fmla="*/ 0 h 4563048"/>
              <a:gd name="connsiteX1-3" fmla="*/ 3575410 w 3626875"/>
              <a:gd name="connsiteY1-4" fmla="*/ 0 h 4563048"/>
              <a:gd name="connsiteX2-5" fmla="*/ 3626875 w 3626875"/>
              <a:gd name="connsiteY2-6" fmla="*/ 51465 h 4563048"/>
              <a:gd name="connsiteX3-7" fmla="*/ 3626875 w 3626875"/>
              <a:gd name="connsiteY3-8" fmla="*/ 4511583 h 4563048"/>
              <a:gd name="connsiteX4-9" fmla="*/ 3575410 w 3626875"/>
              <a:gd name="connsiteY4-10" fmla="*/ 4563048 h 4563048"/>
              <a:gd name="connsiteX5-11" fmla="*/ 51465 w 3626875"/>
              <a:gd name="connsiteY5-12" fmla="*/ 4563048 h 4563048"/>
              <a:gd name="connsiteX6-13" fmla="*/ 0 w 3626875"/>
              <a:gd name="connsiteY6-14" fmla="*/ 4511583 h 4563048"/>
              <a:gd name="connsiteX7-15" fmla="*/ 0 w 3626875"/>
              <a:gd name="connsiteY7-16" fmla="*/ 51465 h 4563048"/>
              <a:gd name="connsiteX8-17" fmla="*/ 51465 w 3626875"/>
              <a:gd name="connsiteY8-18" fmla="*/ 0 h 4563048"/>
              <a:gd name="connsiteX9-19" fmla="*/ 273025 w 3626875"/>
              <a:gd name="connsiteY9-20" fmla="*/ 339208 h 4563048"/>
              <a:gd name="connsiteX10-21" fmla="*/ 273240 w 3626875"/>
              <a:gd name="connsiteY10-22" fmla="*/ 4053589 h 4563048"/>
              <a:gd name="connsiteX11-23" fmla="*/ 3353850 w 3626875"/>
              <a:gd name="connsiteY11-24" fmla="*/ 3588875 h 4563048"/>
              <a:gd name="connsiteX12-25" fmla="*/ 3353850 w 3626875"/>
              <a:gd name="connsiteY12-26" fmla="*/ 339208 h 4563048"/>
              <a:gd name="connsiteX13-27" fmla="*/ 273025 w 3626875"/>
              <a:gd name="connsiteY13-28" fmla="*/ 339208 h 4563048"/>
              <a:gd name="connsiteX0-29" fmla="*/ 51465 w 3626875"/>
              <a:gd name="connsiteY0-30" fmla="*/ 0 h 4563048"/>
              <a:gd name="connsiteX1-31" fmla="*/ 3575410 w 3626875"/>
              <a:gd name="connsiteY1-32" fmla="*/ 0 h 4563048"/>
              <a:gd name="connsiteX2-33" fmla="*/ 3626875 w 3626875"/>
              <a:gd name="connsiteY2-34" fmla="*/ 51465 h 4563048"/>
              <a:gd name="connsiteX3-35" fmla="*/ 3626875 w 3626875"/>
              <a:gd name="connsiteY3-36" fmla="*/ 4511583 h 4563048"/>
              <a:gd name="connsiteX4-37" fmla="*/ 3575410 w 3626875"/>
              <a:gd name="connsiteY4-38" fmla="*/ 4563048 h 4563048"/>
              <a:gd name="connsiteX5-39" fmla="*/ 51465 w 3626875"/>
              <a:gd name="connsiteY5-40" fmla="*/ 4563048 h 4563048"/>
              <a:gd name="connsiteX6-41" fmla="*/ 0 w 3626875"/>
              <a:gd name="connsiteY6-42" fmla="*/ 4511583 h 4563048"/>
              <a:gd name="connsiteX7-43" fmla="*/ 0 w 3626875"/>
              <a:gd name="connsiteY7-44" fmla="*/ 51465 h 4563048"/>
              <a:gd name="connsiteX8-45" fmla="*/ 51465 w 3626875"/>
              <a:gd name="connsiteY8-46" fmla="*/ 0 h 4563048"/>
              <a:gd name="connsiteX9-47" fmla="*/ 273025 w 3626875"/>
              <a:gd name="connsiteY9-48" fmla="*/ 339208 h 4563048"/>
              <a:gd name="connsiteX10-49" fmla="*/ 274782 w 3626875"/>
              <a:gd name="connsiteY10-50" fmla="*/ 3933816 h 4563048"/>
              <a:gd name="connsiteX11-51" fmla="*/ 3353850 w 3626875"/>
              <a:gd name="connsiteY11-52" fmla="*/ 3588875 h 4563048"/>
              <a:gd name="connsiteX12-53" fmla="*/ 3353850 w 3626875"/>
              <a:gd name="connsiteY12-54" fmla="*/ 339208 h 4563048"/>
              <a:gd name="connsiteX13-55" fmla="*/ 273025 w 3626875"/>
              <a:gd name="connsiteY13-56" fmla="*/ 339208 h 4563048"/>
              <a:gd name="connsiteX0-57" fmla="*/ 51465 w 3626875"/>
              <a:gd name="connsiteY0-58" fmla="*/ 0 h 4563048"/>
              <a:gd name="connsiteX1-59" fmla="*/ 3575410 w 3626875"/>
              <a:gd name="connsiteY1-60" fmla="*/ 0 h 4563048"/>
              <a:gd name="connsiteX2-61" fmla="*/ 3626875 w 3626875"/>
              <a:gd name="connsiteY2-62" fmla="*/ 51465 h 4563048"/>
              <a:gd name="connsiteX3-63" fmla="*/ 3626875 w 3626875"/>
              <a:gd name="connsiteY3-64" fmla="*/ 4511583 h 4563048"/>
              <a:gd name="connsiteX4-65" fmla="*/ 3575410 w 3626875"/>
              <a:gd name="connsiteY4-66" fmla="*/ 4563048 h 4563048"/>
              <a:gd name="connsiteX5-67" fmla="*/ 51465 w 3626875"/>
              <a:gd name="connsiteY5-68" fmla="*/ 4563048 h 4563048"/>
              <a:gd name="connsiteX6-69" fmla="*/ 0 w 3626875"/>
              <a:gd name="connsiteY6-70" fmla="*/ 4511583 h 4563048"/>
              <a:gd name="connsiteX7-71" fmla="*/ 0 w 3626875"/>
              <a:gd name="connsiteY7-72" fmla="*/ 51465 h 4563048"/>
              <a:gd name="connsiteX8-73" fmla="*/ 51465 w 3626875"/>
              <a:gd name="connsiteY8-74" fmla="*/ 0 h 4563048"/>
              <a:gd name="connsiteX9-75" fmla="*/ 273025 w 3626875"/>
              <a:gd name="connsiteY9-76" fmla="*/ 339208 h 4563048"/>
              <a:gd name="connsiteX10-77" fmla="*/ 274782 w 3626875"/>
              <a:gd name="connsiteY10-78" fmla="*/ 3933816 h 4563048"/>
              <a:gd name="connsiteX11-79" fmla="*/ 3356577 w 3626875"/>
              <a:gd name="connsiteY11-80" fmla="*/ 3954896 h 4563048"/>
              <a:gd name="connsiteX12-81" fmla="*/ 3353850 w 3626875"/>
              <a:gd name="connsiteY12-82" fmla="*/ 339208 h 4563048"/>
              <a:gd name="connsiteX13-83" fmla="*/ 273025 w 3626875"/>
              <a:gd name="connsiteY13-84" fmla="*/ 339208 h 4563048"/>
              <a:gd name="connsiteX0-85" fmla="*/ 51465 w 3626875"/>
              <a:gd name="connsiteY0-86" fmla="*/ 0 h 4563048"/>
              <a:gd name="connsiteX1-87" fmla="*/ 3575410 w 3626875"/>
              <a:gd name="connsiteY1-88" fmla="*/ 0 h 4563048"/>
              <a:gd name="connsiteX2-89" fmla="*/ 3626875 w 3626875"/>
              <a:gd name="connsiteY2-90" fmla="*/ 51465 h 4563048"/>
              <a:gd name="connsiteX3-91" fmla="*/ 3626875 w 3626875"/>
              <a:gd name="connsiteY3-92" fmla="*/ 4511583 h 4563048"/>
              <a:gd name="connsiteX4-93" fmla="*/ 3575410 w 3626875"/>
              <a:gd name="connsiteY4-94" fmla="*/ 4563048 h 4563048"/>
              <a:gd name="connsiteX5-95" fmla="*/ 51465 w 3626875"/>
              <a:gd name="connsiteY5-96" fmla="*/ 4563048 h 4563048"/>
              <a:gd name="connsiteX6-97" fmla="*/ 0 w 3626875"/>
              <a:gd name="connsiteY6-98" fmla="*/ 4511583 h 4563048"/>
              <a:gd name="connsiteX7-99" fmla="*/ 0 w 3626875"/>
              <a:gd name="connsiteY7-100" fmla="*/ 51465 h 4563048"/>
              <a:gd name="connsiteX8-101" fmla="*/ 51465 w 3626875"/>
              <a:gd name="connsiteY8-102" fmla="*/ 0 h 4563048"/>
              <a:gd name="connsiteX9-103" fmla="*/ 275535 w 3626875"/>
              <a:gd name="connsiteY9-104" fmla="*/ 240515 h 4563048"/>
              <a:gd name="connsiteX10-105" fmla="*/ 274782 w 3626875"/>
              <a:gd name="connsiteY10-106" fmla="*/ 3933816 h 4563048"/>
              <a:gd name="connsiteX11-107" fmla="*/ 3356577 w 3626875"/>
              <a:gd name="connsiteY11-108" fmla="*/ 3954896 h 4563048"/>
              <a:gd name="connsiteX12-109" fmla="*/ 3353850 w 3626875"/>
              <a:gd name="connsiteY12-110" fmla="*/ 339208 h 4563048"/>
              <a:gd name="connsiteX13-111" fmla="*/ 275535 w 3626875"/>
              <a:gd name="connsiteY13-112" fmla="*/ 240515 h 4563048"/>
              <a:gd name="connsiteX0-113" fmla="*/ 51465 w 3626875"/>
              <a:gd name="connsiteY0-114" fmla="*/ 0 h 4563048"/>
              <a:gd name="connsiteX1-115" fmla="*/ 3575410 w 3626875"/>
              <a:gd name="connsiteY1-116" fmla="*/ 0 h 4563048"/>
              <a:gd name="connsiteX2-117" fmla="*/ 3626875 w 3626875"/>
              <a:gd name="connsiteY2-118" fmla="*/ 51465 h 4563048"/>
              <a:gd name="connsiteX3-119" fmla="*/ 3626875 w 3626875"/>
              <a:gd name="connsiteY3-120" fmla="*/ 4511583 h 4563048"/>
              <a:gd name="connsiteX4-121" fmla="*/ 3575410 w 3626875"/>
              <a:gd name="connsiteY4-122" fmla="*/ 4563048 h 4563048"/>
              <a:gd name="connsiteX5-123" fmla="*/ 51465 w 3626875"/>
              <a:gd name="connsiteY5-124" fmla="*/ 4563048 h 4563048"/>
              <a:gd name="connsiteX6-125" fmla="*/ 0 w 3626875"/>
              <a:gd name="connsiteY6-126" fmla="*/ 4511583 h 4563048"/>
              <a:gd name="connsiteX7-127" fmla="*/ 0 w 3626875"/>
              <a:gd name="connsiteY7-128" fmla="*/ 51465 h 4563048"/>
              <a:gd name="connsiteX8-129" fmla="*/ 51465 w 3626875"/>
              <a:gd name="connsiteY8-130" fmla="*/ 0 h 4563048"/>
              <a:gd name="connsiteX9-131" fmla="*/ 275535 w 3626875"/>
              <a:gd name="connsiteY9-132" fmla="*/ 240515 h 4563048"/>
              <a:gd name="connsiteX10-133" fmla="*/ 274782 w 3626875"/>
              <a:gd name="connsiteY10-134" fmla="*/ 3933816 h 4563048"/>
              <a:gd name="connsiteX11-135" fmla="*/ 3356577 w 3626875"/>
              <a:gd name="connsiteY11-136" fmla="*/ 3954896 h 4563048"/>
              <a:gd name="connsiteX12-137" fmla="*/ 3349333 w 3626875"/>
              <a:gd name="connsiteY12-138" fmla="*/ 240838 h 4563048"/>
              <a:gd name="connsiteX13-139" fmla="*/ 275535 w 3626875"/>
              <a:gd name="connsiteY13-140" fmla="*/ 240515 h 4563048"/>
              <a:gd name="connsiteX0-141" fmla="*/ 51465 w 3626875"/>
              <a:gd name="connsiteY0-142" fmla="*/ 0 h 4563048"/>
              <a:gd name="connsiteX1-143" fmla="*/ 3575410 w 3626875"/>
              <a:gd name="connsiteY1-144" fmla="*/ 0 h 4563048"/>
              <a:gd name="connsiteX2-145" fmla="*/ 3626875 w 3626875"/>
              <a:gd name="connsiteY2-146" fmla="*/ 51465 h 4563048"/>
              <a:gd name="connsiteX3-147" fmla="*/ 3626875 w 3626875"/>
              <a:gd name="connsiteY3-148" fmla="*/ 4511583 h 4563048"/>
              <a:gd name="connsiteX4-149" fmla="*/ 3575410 w 3626875"/>
              <a:gd name="connsiteY4-150" fmla="*/ 4563048 h 4563048"/>
              <a:gd name="connsiteX5-151" fmla="*/ 51465 w 3626875"/>
              <a:gd name="connsiteY5-152" fmla="*/ 4563048 h 4563048"/>
              <a:gd name="connsiteX6-153" fmla="*/ 0 w 3626875"/>
              <a:gd name="connsiteY6-154" fmla="*/ 4511583 h 4563048"/>
              <a:gd name="connsiteX7-155" fmla="*/ 0 w 3626875"/>
              <a:gd name="connsiteY7-156" fmla="*/ 51465 h 4563048"/>
              <a:gd name="connsiteX8-157" fmla="*/ 51465 w 3626875"/>
              <a:gd name="connsiteY8-158" fmla="*/ 0 h 4563048"/>
              <a:gd name="connsiteX9-159" fmla="*/ 275535 w 3626875"/>
              <a:gd name="connsiteY9-160" fmla="*/ 240515 h 4563048"/>
              <a:gd name="connsiteX10-161" fmla="*/ 274782 w 3626875"/>
              <a:gd name="connsiteY10-162" fmla="*/ 3933816 h 4563048"/>
              <a:gd name="connsiteX11-163" fmla="*/ 3356577 w 3626875"/>
              <a:gd name="connsiteY11-164" fmla="*/ 3954896 h 4563048"/>
              <a:gd name="connsiteX12-165" fmla="*/ 3351269 w 3626875"/>
              <a:gd name="connsiteY12-166" fmla="*/ 282996 h 4563048"/>
              <a:gd name="connsiteX13-167" fmla="*/ 275535 w 3626875"/>
              <a:gd name="connsiteY13-168" fmla="*/ 240515 h 4563048"/>
              <a:gd name="connsiteX0-169" fmla="*/ 51465 w 3626875"/>
              <a:gd name="connsiteY0-170" fmla="*/ 0 h 4563048"/>
              <a:gd name="connsiteX1-171" fmla="*/ 3575410 w 3626875"/>
              <a:gd name="connsiteY1-172" fmla="*/ 0 h 4563048"/>
              <a:gd name="connsiteX2-173" fmla="*/ 3626875 w 3626875"/>
              <a:gd name="connsiteY2-174" fmla="*/ 51465 h 4563048"/>
              <a:gd name="connsiteX3-175" fmla="*/ 3626875 w 3626875"/>
              <a:gd name="connsiteY3-176" fmla="*/ 4511583 h 4563048"/>
              <a:gd name="connsiteX4-177" fmla="*/ 3575410 w 3626875"/>
              <a:gd name="connsiteY4-178" fmla="*/ 4563048 h 4563048"/>
              <a:gd name="connsiteX5-179" fmla="*/ 51465 w 3626875"/>
              <a:gd name="connsiteY5-180" fmla="*/ 4563048 h 4563048"/>
              <a:gd name="connsiteX6-181" fmla="*/ 0 w 3626875"/>
              <a:gd name="connsiteY6-182" fmla="*/ 4511583 h 4563048"/>
              <a:gd name="connsiteX7-183" fmla="*/ 0 w 3626875"/>
              <a:gd name="connsiteY7-184" fmla="*/ 51465 h 4563048"/>
              <a:gd name="connsiteX8-185" fmla="*/ 51465 w 3626875"/>
              <a:gd name="connsiteY8-186" fmla="*/ 0 h 4563048"/>
              <a:gd name="connsiteX9-187" fmla="*/ 275535 w 3626875"/>
              <a:gd name="connsiteY9-188" fmla="*/ 240515 h 4563048"/>
              <a:gd name="connsiteX10-189" fmla="*/ 279550 w 3626875"/>
              <a:gd name="connsiteY10-190" fmla="*/ 3884310 h 4563048"/>
              <a:gd name="connsiteX11-191" fmla="*/ 3356577 w 3626875"/>
              <a:gd name="connsiteY11-192" fmla="*/ 3954896 h 4563048"/>
              <a:gd name="connsiteX12-193" fmla="*/ 3351269 w 3626875"/>
              <a:gd name="connsiteY12-194" fmla="*/ 282996 h 4563048"/>
              <a:gd name="connsiteX13-195" fmla="*/ 275535 w 3626875"/>
              <a:gd name="connsiteY13-196" fmla="*/ 240515 h 4563048"/>
              <a:gd name="connsiteX0-197" fmla="*/ 51465 w 3626875"/>
              <a:gd name="connsiteY0-198" fmla="*/ 0 h 4563048"/>
              <a:gd name="connsiteX1-199" fmla="*/ 3575410 w 3626875"/>
              <a:gd name="connsiteY1-200" fmla="*/ 0 h 4563048"/>
              <a:gd name="connsiteX2-201" fmla="*/ 3626875 w 3626875"/>
              <a:gd name="connsiteY2-202" fmla="*/ 51465 h 4563048"/>
              <a:gd name="connsiteX3-203" fmla="*/ 3626875 w 3626875"/>
              <a:gd name="connsiteY3-204" fmla="*/ 4511583 h 4563048"/>
              <a:gd name="connsiteX4-205" fmla="*/ 3575410 w 3626875"/>
              <a:gd name="connsiteY4-206" fmla="*/ 4563048 h 4563048"/>
              <a:gd name="connsiteX5-207" fmla="*/ 51465 w 3626875"/>
              <a:gd name="connsiteY5-208" fmla="*/ 4563048 h 4563048"/>
              <a:gd name="connsiteX6-209" fmla="*/ 0 w 3626875"/>
              <a:gd name="connsiteY6-210" fmla="*/ 4511583 h 4563048"/>
              <a:gd name="connsiteX7-211" fmla="*/ 0 w 3626875"/>
              <a:gd name="connsiteY7-212" fmla="*/ 51465 h 4563048"/>
              <a:gd name="connsiteX8-213" fmla="*/ 51465 w 3626875"/>
              <a:gd name="connsiteY8-214" fmla="*/ 0 h 4563048"/>
              <a:gd name="connsiteX9-215" fmla="*/ 275535 w 3626875"/>
              <a:gd name="connsiteY9-216" fmla="*/ 240515 h 4563048"/>
              <a:gd name="connsiteX10-217" fmla="*/ 279550 w 3626875"/>
              <a:gd name="connsiteY10-218" fmla="*/ 3884310 h 4563048"/>
              <a:gd name="connsiteX11-219" fmla="*/ 3353996 w 3626875"/>
              <a:gd name="connsiteY11-220" fmla="*/ 3898684 h 4563048"/>
              <a:gd name="connsiteX12-221" fmla="*/ 3351269 w 3626875"/>
              <a:gd name="connsiteY12-222" fmla="*/ 282996 h 4563048"/>
              <a:gd name="connsiteX13-223" fmla="*/ 275535 w 3626875"/>
              <a:gd name="connsiteY13-224" fmla="*/ 240515 h 456304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3626875" h="4563048">
                <a:moveTo>
                  <a:pt x="51465" y="0"/>
                </a:moveTo>
                <a:lnTo>
                  <a:pt x="3575410" y="0"/>
                </a:lnTo>
                <a:cubicBezTo>
                  <a:pt x="3603833" y="0"/>
                  <a:pt x="3626875" y="23042"/>
                  <a:pt x="3626875" y="51465"/>
                </a:cubicBezTo>
                <a:lnTo>
                  <a:pt x="3626875" y="4511583"/>
                </a:lnTo>
                <a:cubicBezTo>
                  <a:pt x="3626875" y="4540006"/>
                  <a:pt x="3603833" y="4563048"/>
                  <a:pt x="3575410" y="4563048"/>
                </a:cubicBezTo>
                <a:lnTo>
                  <a:pt x="51465" y="4563048"/>
                </a:lnTo>
                <a:cubicBezTo>
                  <a:pt x="23042" y="4563048"/>
                  <a:pt x="0" y="4540006"/>
                  <a:pt x="0" y="4511583"/>
                </a:cubicBezTo>
                <a:lnTo>
                  <a:pt x="0" y="51465"/>
                </a:lnTo>
                <a:cubicBezTo>
                  <a:pt x="0" y="23042"/>
                  <a:pt x="23042" y="0"/>
                  <a:pt x="51465" y="0"/>
                </a:cubicBezTo>
                <a:close/>
                <a:moveTo>
                  <a:pt x="275535" y="240515"/>
                </a:moveTo>
                <a:cubicBezTo>
                  <a:pt x="275607" y="1478642"/>
                  <a:pt x="279478" y="2646183"/>
                  <a:pt x="279550" y="3884310"/>
                </a:cubicBezTo>
                <a:lnTo>
                  <a:pt x="3353996" y="3898684"/>
                </a:lnTo>
                <a:cubicBezTo>
                  <a:pt x="3351581" y="2660665"/>
                  <a:pt x="3353684" y="1521015"/>
                  <a:pt x="3351269" y="282996"/>
                </a:cubicBezTo>
                <a:lnTo>
                  <a:pt x="275535" y="240515"/>
                </a:lnTo>
                <a:close/>
              </a:path>
            </a:pathLst>
          </a:custGeom>
          <a:solidFill>
            <a:schemeClr val="lt1">
              <a:lumMod val="100000"/>
            </a:schemeClr>
          </a:solidFill>
          <a:ln>
            <a:noFill/>
          </a:ln>
          <a:effectLst>
            <a:outerShdw blurRad="152400" dist="38100" dir="2700000" algn="tl" rotWithShape="0">
              <a:prstClr val="black">
                <a:alpha val="24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custDataLst>
              <p:tags r:id="rId6"/>
            </p:custDataLst>
          </p:nvPr>
        </p:nvSpPr>
        <p:spPr>
          <a:xfrm>
            <a:off x="1183005" y="2105660"/>
            <a:ext cx="5818505" cy="4756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面试官明确指出求职者在面试中的优点，如专业知识扎实、沟通能力强、应变能力好等，并举例说明。例如，“你在回答专业问题时，能够准确运用所学知识，并且逻辑清晰，这一点非常好。”</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7"/>
            </p:custDataLst>
          </p:nvPr>
        </p:nvSpPr>
        <p:spPr>
          <a:xfrm>
            <a:off x="1185722" y="1627285"/>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000" b="1">
                <a:solidFill>
                  <a:schemeClr val="accent1"/>
                </a:solidFill>
                <a:latin typeface="+mn-ea"/>
                <a:cs typeface="+mn-ea"/>
              </a:rPr>
              <a:t>1. </a:t>
            </a:r>
            <a:r>
              <a:rPr lang="zh-CN" altLang="en-US" sz="2000" b="1">
                <a:solidFill>
                  <a:schemeClr val="accent1"/>
                </a:solidFill>
                <a:latin typeface="+mn-ea"/>
                <a:cs typeface="+mn-ea"/>
              </a:rPr>
              <a:t>优点肯定</a:t>
            </a:r>
            <a:endParaRPr lang="zh-CN" altLang="en-US" sz="2000" b="1">
              <a:solidFill>
                <a:schemeClr val="accent1"/>
              </a:solidFill>
              <a:latin typeface="+mn-ea"/>
              <a:cs typeface="+mn-ea"/>
            </a:endParaRPr>
          </a:p>
        </p:txBody>
      </p:sp>
      <p:sp>
        <p:nvSpPr>
          <p:cNvPr id="10" name="矩形 6"/>
          <p:cNvSpPr/>
          <p:nvPr>
            <p:custDataLst>
              <p:tags r:id="rId8"/>
            </p:custDataLst>
          </p:nvPr>
        </p:nvSpPr>
        <p:spPr>
          <a:xfrm>
            <a:off x="1098550" y="3667125"/>
            <a:ext cx="5972175" cy="47561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试官客观地指出求职者存在的不足之处，如回答问题不够全面、缺乏团队协作经验的具体事例等，并提出具体、可行、具有针对性的建议。比如，“在回答关于团队协作的问题时，你可以多分享一些实际项目中的具体事例，这样会让你的回答更有说服力。”</a:t>
            </a:r>
            <a:endParaRPr lang="zh-CN" altLang="en-US" sz="1600">
              <a:ln>
                <a:noFill/>
                <a:prstDash val="sysDot"/>
              </a:ln>
              <a:solidFill>
                <a:schemeClr val="tx1">
                  <a:lumMod val="85000"/>
                  <a:lumOff val="15000"/>
                </a:schemeClr>
              </a:solidFill>
              <a:latin typeface="+mn-ea"/>
              <a:cs typeface="+mn-ea"/>
            </a:endParaRPr>
          </a:p>
        </p:txBody>
      </p:sp>
      <p:sp>
        <p:nvSpPr>
          <p:cNvPr id="11" name="矩形 9"/>
          <p:cNvSpPr/>
          <p:nvPr>
            <p:custDataLst>
              <p:tags r:id="rId9"/>
            </p:custDataLst>
          </p:nvPr>
        </p:nvSpPr>
        <p:spPr>
          <a:xfrm>
            <a:off x="1098727" y="3191521"/>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000" b="1">
                <a:solidFill>
                  <a:schemeClr val="accent2"/>
                </a:solidFill>
                <a:latin typeface="+mn-ea"/>
                <a:cs typeface="+mn-ea"/>
              </a:rPr>
              <a:t>2. </a:t>
            </a:r>
            <a:r>
              <a:rPr lang="zh-CN" altLang="en-US" sz="2000" b="1">
                <a:solidFill>
                  <a:schemeClr val="accent2"/>
                </a:solidFill>
                <a:latin typeface="+mn-ea"/>
                <a:cs typeface="+mn-ea"/>
              </a:rPr>
              <a:t>指出不足</a:t>
            </a:r>
            <a:endParaRPr lang="zh-CN" altLang="en-US" sz="2000" b="1">
              <a:solidFill>
                <a:schemeClr val="accent2"/>
              </a:solidFill>
              <a:latin typeface="+mn-ea"/>
              <a:cs typeface="+mn-ea"/>
            </a:endParaRPr>
          </a:p>
        </p:txBody>
      </p:sp>
      <p:sp>
        <p:nvSpPr>
          <p:cNvPr id="12" name="矩形 11"/>
          <p:cNvSpPr/>
          <p:nvPr>
            <p:custDataLst>
              <p:tags r:id="rId10"/>
            </p:custDataLst>
          </p:nvPr>
        </p:nvSpPr>
        <p:spPr>
          <a:xfrm>
            <a:off x="1091742" y="5707447"/>
            <a:ext cx="5039000" cy="475329"/>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面试官对求职者的整体表现进行综合评价，给出一个大致的评价等级，并说明依据。</a:t>
            </a:r>
            <a:endParaRPr lang="zh-CN" altLang="en-US" sz="1600">
              <a:ln>
                <a:noFill/>
                <a:prstDash val="sysDot"/>
              </a:ln>
              <a:solidFill>
                <a:schemeClr val="tx1">
                  <a:lumMod val="85000"/>
                  <a:lumOff val="15000"/>
                </a:schemeClr>
              </a:solidFill>
              <a:latin typeface="+mn-ea"/>
              <a:cs typeface="+mn-ea"/>
            </a:endParaRPr>
          </a:p>
        </p:txBody>
      </p:sp>
      <p:sp>
        <p:nvSpPr>
          <p:cNvPr id="19" name="矩形 13"/>
          <p:cNvSpPr/>
          <p:nvPr>
            <p:custDataLst>
              <p:tags r:id="rId11"/>
            </p:custDataLst>
          </p:nvPr>
        </p:nvSpPr>
        <p:spPr>
          <a:xfrm>
            <a:off x="1094282" y="5228832"/>
            <a:ext cx="5035818" cy="4753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sz="2000" b="1">
                <a:solidFill>
                  <a:schemeClr val="accent3"/>
                </a:solidFill>
                <a:latin typeface="+mn-ea"/>
                <a:cs typeface="+mn-ea"/>
              </a:rPr>
              <a:t>3. </a:t>
            </a:r>
            <a:r>
              <a:rPr lang="zh-CN" altLang="en-US" sz="2000" b="1">
                <a:solidFill>
                  <a:schemeClr val="accent3"/>
                </a:solidFill>
                <a:latin typeface="+mn-ea"/>
                <a:cs typeface="+mn-ea"/>
              </a:rPr>
              <a:t>整体评价</a:t>
            </a:r>
            <a:endParaRPr lang="zh-CN" altLang="en-US" sz="2000" b="1">
              <a:solidFill>
                <a:schemeClr val="accent3"/>
              </a:solidFill>
              <a:latin typeface="+mn-ea"/>
              <a:cs typeface="+mn-ea"/>
            </a:endParaRPr>
          </a:p>
        </p:txBody>
      </p:sp>
    </p:spTree>
    <p:custDataLst>
      <p:tags r:id="rId1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31875" y="443230"/>
            <a:ext cx="3378835" cy="48260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（二）求职者总结</a:t>
            </a:r>
            <a:endParaRPr lang="zh-CN" altLang="en-US" sz="2800" spc="0" dirty="0">
              <a:solidFill>
                <a:schemeClr val="accent1">
                  <a:lumMod val="50000"/>
                </a:schemeClr>
              </a:solidFill>
              <a:uFillTx/>
            </a:endParaRPr>
          </a:p>
        </p:txBody>
      </p:sp>
      <p:pic>
        <p:nvPicPr>
          <p:cNvPr id="2" name="图片 4" descr="/data/temp/a210e705-8bbe-11f0-9b07-ba336dac0e20.jpg@base@tag=imgScale&amp;m=1&amp;w=690&amp;h=370&amp;q=95a210e705-8bbe-11f0-9b07-ba336dac0e20"/>
          <p:cNvPicPr>
            <a:picLocks noChangeAspect="1"/>
          </p:cNvPicPr>
          <p:nvPr>
            <p:custDataLst>
              <p:tags r:id="rId2"/>
            </p:custDataLst>
          </p:nvPr>
        </p:nvPicPr>
        <p:blipFill>
          <a:blip r:embed="rId3"/>
          <a:srcRect t="9789" b="9789"/>
          <a:stretch>
            <a:fillRect/>
          </a:stretch>
        </p:blipFill>
        <p:spPr>
          <a:xfrm>
            <a:off x="1149731" y="287968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a210e656-8bbe-11f0-9b07-ba336dac0e20.jpg@base@tag=imgScale&amp;m=1&amp;w=690&amp;h=370&amp;q=95a210e656-8bbe-11f0-9b07-ba336dac0e20"/>
          <p:cNvPicPr>
            <a:picLocks noChangeAspect="1"/>
          </p:cNvPicPr>
          <p:nvPr>
            <p:custDataLst>
              <p:tags r:id="rId4"/>
            </p:custDataLst>
          </p:nvPr>
        </p:nvPicPr>
        <p:blipFill>
          <a:blip r:embed="rId5"/>
          <a:srcRect t="4368" b="12747"/>
          <a:stretch>
            <a:fillRect/>
          </a:stretch>
        </p:blipFill>
        <p:spPr>
          <a:xfrm>
            <a:off x="1149731" y="450418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a210e594-8bbe-11f0-9b07-ba336dac0e20.jpg@base@tag=imgScale&amp;m=1&amp;w=690&amp;h=370&amp;q=95a210e594-8bbe-11f0-9b07-ba336dac0e20"/>
          <p:cNvPicPr>
            <a:picLocks noChangeAspect="1"/>
          </p:cNvPicPr>
          <p:nvPr>
            <p:custDataLst>
              <p:tags r:id="rId6"/>
            </p:custDataLst>
          </p:nvPr>
        </p:nvPicPr>
        <p:blipFill>
          <a:blip r:embed="rId7"/>
          <a:srcRect t="9721" b="9722"/>
          <a:stretch>
            <a:fillRect/>
          </a:stretch>
        </p:blipFill>
        <p:spPr>
          <a:xfrm>
            <a:off x="1149731" y="125327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836035" y="1547495"/>
            <a:ext cx="741680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求职者仔细回顾自己在面试中的表现，思考哪些方面做得好，哪些方面需要改进。</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836035" y="1253490"/>
            <a:ext cx="741680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1"/>
                </a:solidFill>
                <a:latin typeface="+mn-ea"/>
                <a:cs typeface="+mn-ea"/>
              </a:rPr>
              <a:t>1. </a:t>
            </a:r>
            <a:r>
              <a:rPr lang="zh-CN" altLang="en-US" b="1">
                <a:solidFill>
                  <a:schemeClr val="accent1"/>
                </a:solidFill>
                <a:latin typeface="+mn-ea"/>
                <a:cs typeface="+mn-ea"/>
              </a:rPr>
              <a:t>回顾面试表现</a:t>
            </a:r>
            <a:endParaRPr lang="zh-CN" altLang="en-US" b="1">
              <a:solidFill>
                <a:schemeClr val="accent1"/>
              </a:solidFill>
              <a:latin typeface="+mn-ea"/>
              <a:cs typeface="+mn-ea"/>
            </a:endParaRPr>
          </a:p>
        </p:txBody>
      </p:sp>
      <p:sp>
        <p:nvSpPr>
          <p:cNvPr id="9" name="矩形 40"/>
          <p:cNvSpPr/>
          <p:nvPr>
            <p:custDataLst>
              <p:tags r:id="rId10"/>
            </p:custDataLst>
          </p:nvPr>
        </p:nvSpPr>
        <p:spPr>
          <a:xfrm>
            <a:off x="3836035" y="3172460"/>
            <a:ext cx="741680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根据面试官的反馈，求职者制定具体的改进计划。例如，如果沟通能力不足，可以参加一些沟通技巧培训课程，多进行模拟对话练习。</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836035" y="2877820"/>
            <a:ext cx="741680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2"/>
                </a:solidFill>
                <a:latin typeface="+mn-ea"/>
                <a:cs typeface="+mn-ea"/>
              </a:rPr>
              <a:t>2.</a:t>
            </a:r>
            <a:r>
              <a:rPr lang="zh-CN" altLang="en-US" b="1">
                <a:solidFill>
                  <a:schemeClr val="accent2"/>
                </a:solidFill>
                <a:latin typeface="+mn-ea"/>
                <a:cs typeface="+mn-ea"/>
              </a:rPr>
              <a:t>制定改进计划</a:t>
            </a:r>
            <a:endParaRPr lang="zh-CN" altLang="en-US" b="1">
              <a:solidFill>
                <a:schemeClr val="accent2"/>
              </a:solidFill>
              <a:latin typeface="+mn-ea"/>
              <a:cs typeface="+mn-ea"/>
            </a:endParaRPr>
          </a:p>
        </p:txBody>
      </p:sp>
      <p:sp>
        <p:nvSpPr>
          <p:cNvPr id="13" name="矩形 44"/>
          <p:cNvSpPr/>
          <p:nvPr>
            <p:custDataLst>
              <p:tags r:id="rId12"/>
            </p:custDataLst>
          </p:nvPr>
        </p:nvSpPr>
        <p:spPr>
          <a:xfrm>
            <a:off x="3836035" y="4796790"/>
            <a:ext cx="741680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结合面试情况，求职者对自己的求职策略进行调整。如果发现自己在某些岗位的专业知识储备不足，可以有针对性地进行学习和提升。</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836035" y="4502150"/>
            <a:ext cx="741680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3"/>
                </a:solidFill>
                <a:latin typeface="+mn-ea"/>
                <a:cs typeface="+mn-ea"/>
              </a:rPr>
              <a:t>3.</a:t>
            </a:r>
            <a:r>
              <a:rPr lang="zh-CN" altLang="en-US" b="1">
                <a:solidFill>
                  <a:schemeClr val="accent3"/>
                </a:solidFill>
                <a:latin typeface="+mn-ea"/>
                <a:cs typeface="+mn-ea"/>
              </a:rPr>
              <a:t>调整求职策略</a:t>
            </a:r>
            <a:endParaRPr lang="zh-CN" altLang="en-US" b="1">
              <a:solidFill>
                <a:schemeClr val="accent3"/>
              </a:solidFill>
              <a:latin typeface="+mn-ea"/>
              <a:cs typeface="+mn-ea"/>
            </a:endParaRPr>
          </a:p>
        </p:txBody>
      </p:sp>
    </p:spTree>
    <p:custDataLst>
      <p:tags r:id="rId1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933575"/>
            <a:ext cx="5710555" cy="2676525"/>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求职方法与技巧训练</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面试与笔试技巧训练</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模拟面试</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50000"/>
                  </a:schemeClr>
                </a:solidFill>
              </a:rPr>
              <a:t>五、模拟面试的意义</a:t>
            </a:r>
            <a:br>
              <a:rPr lang="zh-CN" altLang="en-US" sz="3600">
                <a:solidFill>
                  <a:schemeClr val="accent1">
                    <a:lumMod val="50000"/>
                  </a:schemeClr>
                </a:solidFill>
              </a:rPr>
            </a:br>
            <a:r>
              <a:rPr lang="zh-CN" altLang="en-US" sz="2800">
                <a:solidFill>
                  <a:schemeClr val="accent1">
                    <a:lumMod val="50000"/>
                  </a:schemeClr>
                </a:solidFill>
              </a:rPr>
              <a:t>（一）对求职者的意义</a:t>
            </a:r>
            <a:endParaRPr lang="zh-CN" altLang="en-US" sz="2800">
              <a:solidFill>
                <a:schemeClr val="accent1">
                  <a:lumMod val="50000"/>
                </a:schemeClr>
              </a:solidFill>
            </a:endParaRPr>
          </a:p>
        </p:txBody>
      </p:sp>
      <p:pic>
        <p:nvPicPr>
          <p:cNvPr id="129" name="图片 128" descr="/data/temp/1ba140ae-8bbf-11f0-b843-8a642414e052.jpg@base@tag=imgScale&amp;m=1&amp;w=1537&amp;h=1903&amp;q=951ba140ae-8bbf-11f0-b843-8a642414e052"/>
          <p:cNvPicPr>
            <a:picLocks noChangeAspect="1"/>
          </p:cNvPicPr>
          <p:nvPr>
            <p:custDataLst>
              <p:tags r:id="rId2"/>
            </p:custDataLst>
          </p:nvPr>
        </p:nvPicPr>
        <p:blipFill rotWithShape="1">
          <a:blip r:embed="rId3"/>
          <a:srcRect l="12319" r="1231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通过模拟面试，求职者可以熟悉面试流程和常见问题，学会如何更好地展示自己的优势，提高面试应对能力。</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提升面试技巧</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模拟面试能帮助求职者及时发现自己在知识、技能、沟通等方面存在的问题，有针对性地进行改进和提升。</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发现自身不足</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在模拟面试中积累经验，取得良好的表现，能够增强求职者的自信心，以更好的状态面对正式面试。</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增强自信心</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007745" y="443230"/>
            <a:ext cx="4664710" cy="58864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（二）对企业的意义</a:t>
            </a:r>
            <a:endParaRPr lang="zh-CN" altLang="en-US" sz="2800" spc="0" dirty="0">
              <a:solidFill>
                <a:schemeClr val="accent1">
                  <a:lumMod val="50000"/>
                </a:schemeClr>
              </a:solidFill>
              <a:uFillTx/>
            </a:endParaRPr>
          </a:p>
        </p:txBody>
      </p:sp>
      <p:sp>
        <p:nvSpPr>
          <p:cNvPr id="2" name="矩形 40"/>
          <p:cNvSpPr/>
          <p:nvPr>
            <p:custDataLst>
              <p:tags r:id="rId2"/>
            </p:custDataLst>
          </p:nvPr>
        </p:nvSpPr>
        <p:spPr>
          <a:xfrm>
            <a:off x="1936750" y="3752850"/>
            <a:ext cx="3253740" cy="155765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模拟面试可以帮助企业更准确地评估求职者的能力和素质，选拔出最适合岗位的人才。</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41"/>
          <p:cNvSpPr/>
          <p:nvPr>
            <p:custDataLst>
              <p:tags r:id="rId3"/>
            </p:custDataLst>
          </p:nvPr>
        </p:nvSpPr>
        <p:spPr>
          <a:xfrm>
            <a:off x="1936954" y="3279509"/>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选拔合适人才</a:t>
            </a:r>
            <a:endParaRPr lang="zh-CN" altLang="en-US" sz="2400" b="1">
              <a:solidFill>
                <a:schemeClr val="accent1"/>
              </a:solidFill>
              <a:latin typeface="+mn-ea"/>
              <a:cs typeface="+mn-ea"/>
            </a:endParaRPr>
          </a:p>
        </p:txBody>
      </p:sp>
      <p:pic>
        <p:nvPicPr>
          <p:cNvPr id="4" name="图片 35" descr="/data/temp/1bd8a5f9-8bbf-11f0-9cfd-862378c49511.jpg@base@tag=imgScale&amp;m=1&amp;w=905&amp;h=486&amp;q=951bd8a5f9-8bbf-11f0-9cfd-862378c49511"/>
          <p:cNvPicPr>
            <a:picLocks noChangeAspect="1"/>
          </p:cNvPicPr>
          <p:nvPr>
            <p:custDataLst>
              <p:tags r:id="rId4"/>
            </p:custDataLst>
          </p:nvPr>
        </p:nvPicPr>
        <p:blipFill>
          <a:blip r:embed="rId5"/>
          <a:srcRect t="8012" b="8012"/>
          <a:stretch>
            <a:fillRect/>
          </a:stretch>
        </p:blipFill>
        <p:spPr>
          <a:xfrm>
            <a:off x="1936954" y="1368425"/>
            <a:ext cx="3254230" cy="174754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5" descr="/data/temp/1bd8a641-8bbf-11f0-9cfd-862378c49511.jpg@base@tag=imgScale&amp;m=1&amp;w=905&amp;h=485&amp;q=951bd8a641-8bbf-11f0-9cfd-862378c49511"/>
          <p:cNvPicPr>
            <a:picLocks noChangeAspect="1"/>
          </p:cNvPicPr>
          <p:nvPr>
            <p:custDataLst>
              <p:tags r:id="rId6"/>
            </p:custDataLst>
          </p:nvPr>
        </p:nvPicPr>
        <p:blipFill>
          <a:blip r:embed="rId7"/>
          <a:srcRect t="11175" b="11999"/>
          <a:stretch>
            <a:fillRect/>
          </a:stretch>
        </p:blipFill>
        <p:spPr>
          <a:xfrm>
            <a:off x="5681791" y="1370960"/>
            <a:ext cx="3254864" cy="174501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9" name="矩形 8"/>
          <p:cNvSpPr/>
          <p:nvPr>
            <p:custDataLst>
              <p:tags r:id="rId8"/>
            </p:custDataLst>
          </p:nvPr>
        </p:nvSpPr>
        <p:spPr>
          <a:xfrm>
            <a:off x="5681980" y="3752850"/>
            <a:ext cx="3510280" cy="148780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企业可以通过模拟面试发现招聘流程中存在的问题，进行优化和改进，提高招聘效率和质量。</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9"/>
          <p:cNvSpPr/>
          <p:nvPr>
            <p:custDataLst>
              <p:tags r:id="rId9"/>
            </p:custDataLst>
          </p:nvPr>
        </p:nvSpPr>
        <p:spPr>
          <a:xfrm>
            <a:off x="5681791" y="3279509"/>
            <a:ext cx="3253596" cy="43292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优化招聘流程</a:t>
            </a:r>
            <a:endParaRPr lang="zh-CN" altLang="en-US" sz="2400" b="1">
              <a:solidFill>
                <a:schemeClr val="accent2"/>
              </a:solidFill>
              <a:latin typeface="+mn-ea"/>
              <a:cs typeface="+mn-ea"/>
            </a:endParaRPr>
          </a:p>
        </p:txBody>
      </p:sp>
    </p:spTree>
    <p:custDataLst>
      <p:tags r:id="rId10"/>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06570" y="518795"/>
            <a:ext cx="7782560" cy="6369685"/>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掌握求职过程中的各类方法。</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熟悉求职技巧训练的要点。</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学习面试与笔试技巧。</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了解模拟面试的流程、准备事项以及反馈总结的意义。</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能够根据自身情况运用合适的求职方法。</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提升自我介绍能力，能清晰、有逻辑且有针对性地向招聘者介绍自己的基本信息、经历、业绩和职业理想，突出与应聘职位的匹配度。</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具备应对笔试的能力，能运用排除法、递推法、倒推法等多种解题方法解决智力测试等问题，扎实掌握专业、技术等笔试内容，展现良好的知识储备和技能水平。</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能够通过模拟面试，提前熟悉面试流程，锻炼面试技巧，学会根据反馈总结经验教训并改进不足，提高实际面试的成功率。</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培养积极主动的求职心态，勇于面对求职过程中的各种挑战。</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培养学生的抗压能力和适应能力，使其能够在求职挫折和压力下保持积极心态，快速适应不同企业和岗位要求。</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求职方法与技巧训练</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95960" y="360045"/>
            <a:ext cx="10800080" cy="1055370"/>
          </a:xfrm>
        </p:spPr>
        <p:txBody>
          <a:bodyPr lIns="0" tIns="0" rIns="0" bIns="0" anchor="b" anchorCtr="0">
            <a:noAutofit/>
          </a:bodyPr>
          <a:lstStyle/>
          <a:p>
            <a:r>
              <a:rPr lang="zh-CN" altLang="en-US" sz="3600" dirty="0">
                <a:solidFill>
                  <a:schemeClr val="lt1">
                    <a:lumMod val="100000"/>
                  </a:schemeClr>
                </a:solidFill>
              </a:rPr>
              <a:t>一、求职方法</a:t>
            </a:r>
            <a:br>
              <a:rPr lang="zh-CN" altLang="en-US" sz="3600" dirty="0">
                <a:solidFill>
                  <a:schemeClr val="lt1">
                    <a:lumMod val="100000"/>
                  </a:schemeClr>
                </a:solidFill>
              </a:rPr>
            </a:br>
            <a:r>
              <a:rPr lang="zh-CN" altLang="en-US" sz="2800" dirty="0">
                <a:solidFill>
                  <a:schemeClr val="lt1">
                    <a:lumMod val="100000"/>
                  </a:schemeClr>
                </a:solidFill>
              </a:rPr>
              <a:t>（一）创意求职法成功率</a:t>
            </a:r>
            <a:r>
              <a:rPr lang="en-US" altLang="zh-CN" sz="2800" dirty="0">
                <a:solidFill>
                  <a:schemeClr val="lt1">
                    <a:lumMod val="100000"/>
                  </a:schemeClr>
                </a:solidFill>
              </a:rPr>
              <a:t> 86%</a:t>
            </a:r>
            <a:endParaRPr lang="en-US" altLang="zh-CN" sz="2800" dirty="0">
              <a:solidFill>
                <a:schemeClr val="lt1">
                  <a:lumMod val="100000"/>
                </a:schemeClr>
              </a:solidFill>
            </a:endParaRPr>
          </a:p>
        </p:txBody>
      </p:sp>
      <p:sp>
        <p:nvSpPr>
          <p:cNvPr id="25" name="矩形: 圆角 24"/>
          <p:cNvSpPr/>
          <p:nvPr>
            <p:custDataLst>
              <p:tags r:id="rId4"/>
            </p:custDataLst>
          </p:nvPr>
        </p:nvSpPr>
        <p:spPr>
          <a:xfrm>
            <a:off x="695325" y="1688173"/>
            <a:ext cx="3320113" cy="2156888"/>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902337" y="2521300"/>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创意求职法是一种旨在突出个人特点，通过非传统方式吸引招聘者注意的求职策略。</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902335" y="1877695"/>
            <a:ext cx="221615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创意求职法的定义</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8104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44398" y="168817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651409" y="2521300"/>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根据用户输入，采用创意求职法的成功率高达</a:t>
            </a:r>
            <a:r>
              <a:rPr lang="en-US" altLang="zh-CN" sz="1600" dirty="0">
                <a:ln>
                  <a:noFill/>
                  <a:prstDash val="sysDot"/>
                </a:ln>
                <a:solidFill>
                  <a:srgbClr val="212121"/>
                </a:solidFill>
                <a:latin typeface="+mn-ea"/>
                <a:cs typeface="+mn-ea"/>
              </a:rPr>
              <a:t>86%</a:t>
            </a:r>
            <a:r>
              <a:rPr lang="zh-CN" altLang="en-US" sz="1600" dirty="0">
                <a:ln>
                  <a:noFill/>
                  <a:prstDash val="sysDot"/>
                </a:ln>
                <a:solidFill>
                  <a:srgbClr val="212121"/>
                </a:solidFill>
                <a:latin typeface="+mn-ea"/>
                <a:cs typeface="+mn-ea"/>
              </a:rPr>
              <a:t>，显示了其在求职过程中的有效性。</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51409"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成功率高达</a:t>
            </a:r>
            <a:r>
              <a:rPr lang="en-US" altLang="zh-CN" sz="2000" b="1">
                <a:solidFill>
                  <a:schemeClr val="accent2"/>
                </a:solidFill>
                <a:latin typeface="+mn-ea"/>
                <a:cs typeface="+mn-ea"/>
              </a:rPr>
              <a:t>86%</a:t>
            </a:r>
            <a:endParaRPr lang="en-US" altLang="zh-CN" sz="2000" b="1">
              <a:solidFill>
                <a:schemeClr val="accent2"/>
              </a:solidFill>
              <a:latin typeface="+mn-ea"/>
              <a:cs typeface="+mn-ea"/>
            </a:endParaRPr>
          </a:p>
        </p:txBody>
      </p:sp>
      <p:sp>
        <p:nvSpPr>
          <p:cNvPr id="9" name="矩形 8"/>
          <p:cNvSpPr/>
          <p:nvPr>
            <p:custDataLst>
              <p:tags r:id="rId11"/>
            </p:custDataLst>
          </p:nvPr>
        </p:nvSpPr>
        <p:spPr>
          <a:xfrm>
            <a:off x="6830113" y="187740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184580" y="1688173"/>
            <a:ext cx="3320113" cy="2156888"/>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359140" y="2322195"/>
            <a:ext cx="305625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通过打造独特的简历、寻找合适的平台和创新搜寻机会等方法，创意求职法帮助求职者在竞争激烈的职场环境中脱颖而出。</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0890" y="1877695"/>
            <a:ext cx="230378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突出个人特点的策略</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56966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03580" y="4117069"/>
            <a:ext cx="3320113" cy="2156888"/>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887097" y="475842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创意求职法鼓励求职者制作有创意的简历，以吸引招聘者的目光，从而提高求职成功率。</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10590" y="4306570"/>
            <a:ext cx="233870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创造性简历的制作</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08929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44398" y="4117069"/>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627914" y="475842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在众多求职渠道中，选择合适的平台对于创意求职法的成功至关重要，它可以帮助求职者更有效地展示自己的能力和特点。</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51375" y="4306570"/>
            <a:ext cx="243141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选择合适的求职平台</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0113" y="430630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8175690" y="4117069"/>
            <a:ext cx="3320113" cy="2156888"/>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8359207" y="4758426"/>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创意求职法还涉及创新搜寻工作机会，比如通过社交媒体、行业会议或直接与行业内的专业人士接触来寻找潜在的工作机会。</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382635" y="4306570"/>
            <a:ext cx="251206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创新搜寻工作机会</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56140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8"/>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95917" y="25590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（二）直接找公司的负责人</a:t>
            </a:r>
            <a:r>
              <a:rPr lang="en-US" altLang="zh-CN" sz="2800">
                <a:solidFill>
                  <a:schemeClr val="accent1">
                    <a:lumMod val="50000"/>
                  </a:schemeClr>
                </a:solidFill>
              </a:rPr>
              <a:t>—</a:t>
            </a:r>
            <a:r>
              <a:rPr lang="zh-CN" altLang="en-US" sz="2800">
                <a:solidFill>
                  <a:schemeClr val="accent1">
                    <a:lumMod val="50000"/>
                  </a:schemeClr>
                </a:solidFill>
              </a:rPr>
              <a:t>成功率</a:t>
            </a:r>
            <a:r>
              <a:rPr lang="en-US" altLang="zh-CN" sz="2800">
                <a:solidFill>
                  <a:schemeClr val="accent1">
                    <a:lumMod val="50000"/>
                  </a:schemeClr>
                </a:solidFill>
              </a:rPr>
              <a:t> 47%</a:t>
            </a:r>
            <a:endParaRPr lang="en-US" altLang="zh-CN" sz="2800">
              <a:solidFill>
                <a:schemeClr val="accent1">
                  <a:lumMod val="50000"/>
                </a:schemeClr>
              </a:solidFill>
            </a:endParaRPr>
          </a:p>
        </p:txBody>
      </p:sp>
      <p:sp>
        <p:nvSpPr>
          <p:cNvPr id="4" name="矩形 1"/>
          <p:cNvSpPr/>
          <p:nvPr>
            <p:custDataLst>
              <p:tags r:id="rId2"/>
            </p:custDataLst>
          </p:nvPr>
        </p:nvSpPr>
        <p:spPr>
          <a:xfrm>
            <a:off x="450850" y="1039495"/>
            <a:ext cx="3634740" cy="1600200"/>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直接联系公司负责人是一种成功率可达</a:t>
            </a:r>
            <a:r>
              <a:rPr lang="en-US" altLang="zh-CN" sz="1600">
                <a:solidFill>
                  <a:schemeClr val="tx1">
                    <a:lumMod val="85000"/>
                    <a:lumOff val="15000"/>
                  </a:schemeClr>
                </a:solidFill>
                <a:latin typeface="+mn-ea"/>
                <a:cs typeface="+mn-ea"/>
                <a:sym typeface="+mn-ea"/>
              </a:rPr>
              <a:t>47%</a:t>
            </a:r>
            <a:r>
              <a:rPr lang="zh-CN" altLang="en-US" sz="1600">
                <a:solidFill>
                  <a:schemeClr val="tx1">
                    <a:lumMod val="85000"/>
                    <a:lumOff val="15000"/>
                  </a:schemeClr>
                </a:solidFill>
                <a:latin typeface="+mn-ea"/>
                <a:cs typeface="+mn-ea"/>
                <a:sym typeface="+mn-ea"/>
              </a:rPr>
              <a:t>的挑战性求职方法，它要求求职者具备勇气和恒心。</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903605" y="2589530"/>
            <a:ext cx="2978150" cy="46228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1"/>
                </a:solidFill>
                <a:latin typeface="+mn-ea"/>
                <a:cs typeface="+mn-ea"/>
              </a:rPr>
              <a:t>成功率</a:t>
            </a:r>
            <a:r>
              <a:rPr lang="en-US" altLang="zh-CN" sz="2000" b="1">
                <a:solidFill>
                  <a:schemeClr val="accent1"/>
                </a:solidFill>
                <a:latin typeface="+mn-ea"/>
                <a:cs typeface="+mn-ea"/>
              </a:rPr>
              <a:t>47%</a:t>
            </a:r>
            <a:r>
              <a:rPr lang="zh-CN" altLang="en-US" sz="2000" b="1">
                <a:solidFill>
                  <a:schemeClr val="accent1"/>
                </a:solidFill>
                <a:latin typeface="+mn-ea"/>
                <a:cs typeface="+mn-ea"/>
              </a:rPr>
              <a:t>的挑战性方法</a:t>
            </a:r>
            <a:endParaRPr lang="zh-CN" altLang="en-US" sz="2000" b="1">
              <a:solidFill>
                <a:schemeClr val="accent1"/>
              </a:solidFill>
              <a:latin typeface="+mn-ea"/>
              <a:cs typeface="+mn-ea"/>
            </a:endParaRPr>
          </a:p>
        </p:txBody>
      </p:sp>
      <p:sp>
        <p:nvSpPr>
          <p:cNvPr id="6" name="矩形 12"/>
          <p:cNvSpPr/>
          <p:nvPr>
            <p:custDataLst>
              <p:tags r:id="rId4"/>
            </p:custDataLst>
          </p:nvPr>
        </p:nvSpPr>
        <p:spPr>
          <a:xfrm>
            <a:off x="4291330" y="1034415"/>
            <a:ext cx="3634740" cy="1600200"/>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在实际会面前，求职者需要做好充分准备，包括了解公司背景、准备个人介绍和可能的面试问题，以确保在会面时能够给公司负责人留下良好印象。</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4625975" y="2589530"/>
            <a:ext cx="2978150" cy="46228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3"/>
                </a:solidFill>
                <a:latin typeface="+mn-ea"/>
                <a:cs typeface="+mn-ea"/>
              </a:rPr>
              <a:t>充分准备的重要性</a:t>
            </a:r>
            <a:endParaRPr lang="zh-CN" altLang="en-US" sz="2000" b="1">
              <a:solidFill>
                <a:schemeClr val="accent3"/>
              </a:solidFill>
              <a:latin typeface="+mn-ea"/>
              <a:cs typeface="+mn-ea"/>
            </a:endParaRPr>
          </a:p>
        </p:txBody>
      </p:sp>
      <p:sp>
        <p:nvSpPr>
          <p:cNvPr id="9" name="矩形 14"/>
          <p:cNvSpPr/>
          <p:nvPr>
            <p:custDataLst>
              <p:tags r:id="rId6"/>
            </p:custDataLst>
          </p:nvPr>
        </p:nvSpPr>
        <p:spPr>
          <a:xfrm>
            <a:off x="2664576" y="4486657"/>
            <a:ext cx="3118668" cy="109416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这种方法需要求职者有足够勇气去直接与公司负责人接触，并且需要恒心和毅力，因为通常公司负责人不会直接与求职者进行接触。</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2945898" y="4136116"/>
            <a:ext cx="2556150" cy="316249"/>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2"/>
                </a:solidFill>
                <a:latin typeface="+mn-ea"/>
                <a:cs typeface="+mn-ea"/>
              </a:rPr>
              <a:t>需要勇气与恒心</a:t>
            </a:r>
            <a:endParaRPr lang="zh-CN" altLang="en-US" sz="2000" b="1">
              <a:solidFill>
                <a:schemeClr val="accent2"/>
              </a:solidFill>
              <a:latin typeface="+mn-ea"/>
              <a:cs typeface="+mn-ea"/>
            </a:endParaRPr>
          </a:p>
        </p:txBody>
      </p:sp>
      <p:sp>
        <p:nvSpPr>
          <p:cNvPr id="25" name="矩形 27"/>
          <p:cNvSpPr/>
          <p:nvPr>
            <p:custDataLst>
              <p:tags r:id="rId8"/>
            </p:custDataLst>
          </p:nvPr>
        </p:nvSpPr>
        <p:spPr>
          <a:xfrm>
            <a:off x="6386530" y="4486657"/>
            <a:ext cx="3118668" cy="109416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在与公司负责人会面时，求职者应注意自己的言谈举止，保持专业和礼貌，同时也要展现出自己的热情和对职位的兴趣。</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667852" y="4136116"/>
            <a:ext cx="2556150" cy="316249"/>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4"/>
                </a:solidFill>
                <a:latin typeface="+mn-ea"/>
                <a:cs typeface="+mn-ea"/>
              </a:rPr>
              <a:t>会面时的注意事项</a:t>
            </a:r>
            <a:endParaRPr lang="zh-CN" altLang="en-US" sz="2000" b="1">
              <a:solidFill>
                <a:schemeClr val="accent4"/>
              </a:solidFill>
              <a:latin typeface="+mn-ea"/>
              <a:cs typeface="+mn-ea"/>
            </a:endParaRPr>
          </a:p>
        </p:txBody>
      </p:sp>
      <p:sp>
        <p:nvSpPr>
          <p:cNvPr id="27" name="任意多边形 33"/>
          <p:cNvSpPr/>
          <p:nvPr>
            <p:custDataLst>
              <p:tags r:id="rId10"/>
            </p:custDataLst>
          </p:nvPr>
        </p:nvSpPr>
        <p:spPr>
          <a:xfrm>
            <a:off x="1432604" y="3257860"/>
            <a:ext cx="1860659" cy="308628"/>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293263" y="3258495"/>
            <a:ext cx="1860659" cy="308628"/>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5153923" y="3257860"/>
            <a:ext cx="1860659" cy="308628"/>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7015217" y="3257860"/>
            <a:ext cx="1860659" cy="308628"/>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2030809" y="3070524"/>
            <a:ext cx="683935" cy="68393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3881943" y="3070524"/>
            <a:ext cx="683935" cy="68393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5741967" y="3070524"/>
            <a:ext cx="683935" cy="683935"/>
          </a:xfrm>
          <a:prstGeom prst="ellipse">
            <a:avLst/>
          </a:prstGeom>
          <a:solidFill>
            <a:schemeClr val="accent3"/>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602627" y="3070524"/>
            <a:ext cx="683935" cy="683935"/>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875877" y="3257860"/>
            <a:ext cx="1860659" cy="308628"/>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463921" y="3070524"/>
            <a:ext cx="683935" cy="683935"/>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132445" y="1034415"/>
            <a:ext cx="3634740" cy="1600200"/>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着装得体、言谈举止恰当是直接联系公司负责人时不可忽视的方面，这能体现求职者的专业性和对职位的尊重。</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080075" y="3278816"/>
            <a:ext cx="288017" cy="288017"/>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940099" y="3278181"/>
            <a:ext cx="288017" cy="288017"/>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228941" y="3268020"/>
            <a:ext cx="288027" cy="288027"/>
          </a:xfrm>
          <a:prstGeom prst="rect">
            <a:avLst/>
          </a:prstGeom>
        </p:spPr>
      </p:pic>
      <p:sp>
        <p:nvSpPr>
          <p:cNvPr id="50" name="矩形 30"/>
          <p:cNvSpPr/>
          <p:nvPr>
            <p:custDataLst>
              <p:tags r:id="rId30"/>
            </p:custDataLst>
          </p:nvPr>
        </p:nvSpPr>
        <p:spPr>
          <a:xfrm>
            <a:off x="8337550" y="2589530"/>
            <a:ext cx="2978150" cy="462280"/>
          </a:xfrm>
          <a:prstGeom prst="rect">
            <a:avLst/>
          </a:prstGeom>
          <a:noFill/>
        </p:spPr>
        <p:txBody>
          <a:bodyPr wrap="square" lIns="0" tIns="0" rIns="0" bIns="0" rtlCol="0" anchor="ctr">
            <a:noAutofit/>
          </a:bodyPr>
          <a:p>
            <a:pPr algn="ctr">
              <a:spcBef>
                <a:spcPct val="0"/>
              </a:spcBef>
              <a:spcAft>
                <a:spcPct val="0"/>
              </a:spcAft>
            </a:pPr>
            <a:r>
              <a:rPr lang="zh-CN" altLang="en-US" sz="2000" b="1">
                <a:solidFill>
                  <a:schemeClr val="accent5"/>
                </a:solidFill>
                <a:latin typeface="+mn-ea"/>
                <a:cs typeface="+mn-ea"/>
              </a:rPr>
              <a:t>着装与言谈举止的建议</a:t>
            </a:r>
            <a:endParaRPr lang="zh-CN" altLang="en-US" sz="2000" b="1">
              <a:solidFill>
                <a:schemeClr val="accent5"/>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800758" y="3268020"/>
            <a:ext cx="288038" cy="288038"/>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662053" y="3268020"/>
            <a:ext cx="288040" cy="28804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055962" y="31432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（三）靠招聘广告</a:t>
            </a:r>
            <a:r>
              <a:rPr lang="en-US" altLang="zh-CN" sz="2800">
                <a:solidFill>
                  <a:schemeClr val="accent1">
                    <a:lumMod val="50000"/>
                  </a:schemeClr>
                </a:solidFill>
              </a:rPr>
              <a:t>—</a:t>
            </a:r>
            <a:r>
              <a:rPr lang="zh-CN" altLang="en-US" sz="2800">
                <a:solidFill>
                  <a:schemeClr val="accent1">
                    <a:lumMod val="50000"/>
                  </a:schemeClr>
                </a:solidFill>
              </a:rPr>
              <a:t>失败率</a:t>
            </a:r>
            <a:r>
              <a:rPr lang="en-US" altLang="zh-CN" sz="2800">
                <a:solidFill>
                  <a:schemeClr val="accent1">
                    <a:lumMod val="50000"/>
                  </a:schemeClr>
                </a:solidFill>
              </a:rPr>
              <a:t> 76%</a:t>
            </a:r>
            <a:r>
              <a:rPr lang="zh-CN" altLang="en-US" sz="2800">
                <a:solidFill>
                  <a:schemeClr val="accent1">
                    <a:lumMod val="50000"/>
                  </a:schemeClr>
                </a:solidFill>
              </a:rPr>
              <a:t>～</a:t>
            </a:r>
            <a:r>
              <a:rPr lang="en-US" altLang="zh-CN" sz="2800">
                <a:solidFill>
                  <a:schemeClr val="accent1">
                    <a:lumMod val="50000"/>
                  </a:schemeClr>
                </a:solidFill>
              </a:rPr>
              <a:t>95%</a:t>
            </a:r>
            <a:endParaRPr lang="en-US" altLang="zh-CN" sz="2800">
              <a:solidFill>
                <a:schemeClr val="accent1">
                  <a:lumMod val="50000"/>
                </a:schemeClr>
              </a:solidFill>
            </a:endParaRPr>
          </a:p>
        </p:txBody>
      </p:sp>
      <p:sp>
        <p:nvSpPr>
          <p:cNvPr id="2" name="矩形 5"/>
          <p:cNvSpPr/>
          <p:nvPr>
            <p:custDataLst>
              <p:tags r:id="rId2"/>
            </p:custDataLst>
          </p:nvPr>
        </p:nvSpPr>
        <p:spPr>
          <a:xfrm>
            <a:off x="840740" y="294703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招聘广告的失败率分析</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03756" y="356150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根据用户输入，通过招聘广告求职的失败率非常高，介于</a:t>
            </a:r>
            <a:r>
              <a:rPr lang="en-US" altLang="zh-CN" sz="1600" dirty="0">
                <a:ln>
                  <a:noFill/>
                  <a:prstDash val="sysDot"/>
                </a:ln>
                <a:solidFill>
                  <a:schemeClr val="tx1">
                    <a:lumMod val="85000"/>
                    <a:lumOff val="15000"/>
                  </a:schemeClr>
                </a:solidFill>
                <a:latin typeface="+mn-ea"/>
                <a:cs typeface="+mn-ea"/>
                <a:sym typeface="+mn-ea"/>
              </a:rPr>
              <a:t>76%</a:t>
            </a:r>
            <a:r>
              <a:rPr lang="zh-CN" altLang="en-US" sz="1600" dirty="0">
                <a:ln>
                  <a:noFill/>
                  <a:prstDash val="sysDot"/>
                </a:ln>
                <a:solidFill>
                  <a:schemeClr val="tx1">
                    <a:lumMod val="85000"/>
                    <a:lumOff val="15000"/>
                  </a:schemeClr>
                </a:solidFill>
                <a:latin typeface="+mn-ea"/>
                <a:cs typeface="+mn-ea"/>
                <a:sym typeface="+mn-ea"/>
              </a:rPr>
              <a:t>至</a:t>
            </a:r>
            <a:r>
              <a:rPr lang="en-US" altLang="zh-CN" sz="1600" dirty="0">
                <a:ln>
                  <a:noFill/>
                  <a:prstDash val="sysDot"/>
                </a:ln>
                <a:solidFill>
                  <a:schemeClr val="tx1">
                    <a:lumMod val="85000"/>
                    <a:lumOff val="15000"/>
                  </a:schemeClr>
                </a:solidFill>
                <a:latin typeface="+mn-ea"/>
                <a:cs typeface="+mn-ea"/>
                <a:sym typeface="+mn-ea"/>
              </a:rPr>
              <a:t>95%</a:t>
            </a:r>
            <a:r>
              <a:rPr lang="zh-CN" altLang="en-US" sz="1600" dirty="0">
                <a:ln>
                  <a:noFill/>
                  <a:prstDash val="sysDot"/>
                </a:ln>
                <a:solidFill>
                  <a:schemeClr val="tx1">
                    <a:lumMod val="85000"/>
                    <a:lumOff val="15000"/>
                  </a:schemeClr>
                </a:solidFill>
                <a:latin typeface="+mn-ea"/>
                <a:cs typeface="+mn-ea"/>
                <a:sym typeface="+mn-ea"/>
              </a:rPr>
              <a:t>之间，这表明求职者需要谨慎对待这些广告。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f2a5ee06-8bb9-11f0-b685-0e435a6e329f.jpg@base@tag=imgScale&amp;m=1&amp;w=475&amp;h=738&amp;q=95f2a5ee06-8bb9-11f0-b685-0e435a6e329f"/>
          <p:cNvPicPr>
            <a:picLocks noChangeAspect="1"/>
          </p:cNvPicPr>
          <p:nvPr>
            <p:custDataLst>
              <p:tags r:id="rId4"/>
            </p:custDataLst>
          </p:nvPr>
        </p:nvPicPr>
        <p:blipFill>
          <a:blip r:embed="rId5"/>
          <a:srcRect l="17816" r="17816"/>
          <a:stretch>
            <a:fillRect/>
          </a:stretch>
        </p:blipFill>
        <p:spPr>
          <a:xfrm>
            <a:off x="1340485" y="950595"/>
            <a:ext cx="1199515" cy="186372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606550"/>
            <a:ext cx="409575" cy="37020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f2a5ee46-8bb9-11f0-b685-0e435a6e329f.jpg@base@tag=imgScale&amp;m=1&amp;w=475&amp;h=738&amp;q=95f2a5ee46-8bb9-11f0-b685-0e435a6e329f"/>
          <p:cNvPicPr>
            <a:picLocks noChangeAspect="1"/>
          </p:cNvPicPr>
          <p:nvPr>
            <p:custDataLst>
              <p:tags r:id="rId7"/>
            </p:custDataLst>
          </p:nvPr>
        </p:nvPicPr>
        <p:blipFill>
          <a:blip r:embed="rId8"/>
          <a:srcRect l="17816" r="17816"/>
          <a:stretch>
            <a:fillRect/>
          </a:stretch>
        </p:blipFill>
        <p:spPr>
          <a:xfrm>
            <a:off x="3972560" y="954405"/>
            <a:ext cx="1199515" cy="186372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596390"/>
            <a:ext cx="409575" cy="37020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79165" y="2942590"/>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正规招聘网站的重要性</a:t>
            </a:r>
            <a:endParaRPr lang="zh-CN" altLang="en-US" b="1">
              <a:solidFill>
                <a:schemeClr val="accent2"/>
              </a:solidFill>
              <a:latin typeface="+mn-ea"/>
              <a:cs typeface="+mn-ea"/>
            </a:endParaRPr>
          </a:p>
        </p:txBody>
      </p:sp>
      <p:sp>
        <p:nvSpPr>
          <p:cNvPr id="21" name="矩形 14"/>
          <p:cNvSpPr/>
          <p:nvPr>
            <p:custDataLst>
              <p:tags r:id="rId11"/>
            </p:custDataLst>
          </p:nvPr>
        </p:nvSpPr>
        <p:spPr>
          <a:xfrm>
            <a:off x="3642479" y="356721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为了避开招聘广告的陷阱，求职者应该优先考虑使用正规的招聘网站来搜集招聘信息，这些网站通常提供更为可靠和安全的职位信息。</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f2a5f0b7-8bb9-11f0-b685-0e435a6e329f.jpg@base@tag=imgScale&amp;m=1&amp;w=475&amp;h=738&amp;q=95f2a5f0b7-8bb9-11f0-b685-0e435a6e329f"/>
          <p:cNvPicPr>
            <a:picLocks noChangeAspect="1"/>
          </p:cNvPicPr>
          <p:nvPr>
            <p:custDataLst>
              <p:tags r:id="rId12"/>
            </p:custDataLst>
          </p:nvPr>
        </p:nvPicPr>
        <p:blipFill>
          <a:blip r:embed="rId13"/>
          <a:srcRect l="1690" r="1690"/>
          <a:stretch>
            <a:fillRect/>
          </a:stretch>
        </p:blipFill>
        <p:spPr>
          <a:xfrm>
            <a:off x="6606540" y="954405"/>
            <a:ext cx="1199515" cy="186372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596390"/>
            <a:ext cx="409575" cy="37020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96635" y="2942590"/>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脚踏实地的求职态度</a:t>
            </a:r>
            <a:endParaRPr lang="zh-CN" altLang="en-US" b="1">
              <a:solidFill>
                <a:schemeClr val="accent3"/>
              </a:solidFill>
              <a:latin typeface="+mn-ea"/>
              <a:cs typeface="+mn-ea"/>
            </a:endParaRPr>
          </a:p>
        </p:txBody>
      </p:sp>
      <p:sp>
        <p:nvSpPr>
          <p:cNvPr id="30" name="矩形 23"/>
          <p:cNvSpPr/>
          <p:nvPr>
            <p:custDataLst>
              <p:tags r:id="rId16"/>
            </p:custDataLst>
          </p:nvPr>
        </p:nvSpPr>
        <p:spPr>
          <a:xfrm>
            <a:off x="6252623" y="356721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求职者应该保持脚踏实地的态度，避免好高骛远，专注于那些与自己能力和经验相匹配的工作机会。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f2a5f348-8bb9-11f0-b685-0e435a6e329f.jpg@base@tag=imgScale&amp;m=1&amp;w=475&amp;h=738&amp;q=95f2a5f348-8bb9-11f0-b685-0e435a6e329f"/>
          <p:cNvPicPr>
            <a:picLocks noChangeAspect="1"/>
          </p:cNvPicPr>
          <p:nvPr>
            <p:custDataLst>
              <p:tags r:id="rId17"/>
            </p:custDataLst>
          </p:nvPr>
        </p:nvPicPr>
        <p:blipFill rotWithShape="1">
          <a:blip r:embed="rId18"/>
          <a:srcRect l="17816" r="17816"/>
          <a:stretch>
            <a:fillRect/>
          </a:stretch>
        </p:blipFill>
        <p:spPr>
          <a:xfrm>
            <a:off x="9166860" y="950595"/>
            <a:ext cx="1199515" cy="186372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606550"/>
            <a:ext cx="409575" cy="37020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70925" y="2947035"/>
            <a:ext cx="233108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避免“坑”和“陷阱”的策略</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34189" y="356277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求职者需要学会识别和避免那些不正规的招聘广告，这些广告往往隐藏着“坑”和“陷阱”，例如虚假职位或诈骗行为。</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056005" y="285750"/>
            <a:ext cx="10852150" cy="75692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二、求职技巧训练</a:t>
            </a:r>
            <a:endParaRPr lang="zh-CN" altLang="en-US" sz="3600">
              <a:solidFill>
                <a:schemeClr val="accent1">
                  <a:lumMod val="50000"/>
                </a:schemeClr>
              </a:solidFill>
            </a:endParaRPr>
          </a:p>
          <a:p>
            <a:r>
              <a:rPr lang="zh-CN" altLang="en-US" sz="2800">
                <a:solidFill>
                  <a:schemeClr val="accent1">
                    <a:lumMod val="50000"/>
                  </a:schemeClr>
                </a:solidFill>
              </a:rPr>
              <a:t>（一）自我介绍技巧</a:t>
            </a:r>
            <a:endParaRPr lang="zh-CN" altLang="en-US" sz="2800">
              <a:solidFill>
                <a:schemeClr val="accent1">
                  <a:lumMod val="50000"/>
                </a:schemeClr>
              </a:solidFill>
            </a:endParaRPr>
          </a:p>
        </p:txBody>
      </p:sp>
      <p:pic>
        <p:nvPicPr>
          <p:cNvPr id="116" name="图片 115" descr="/data/temp/d485c5a4-8bba-11f0-b685-0e435a6e329f.jpegd485c5a4-8bba-11f0-b685-0e435a6e329f"/>
          <p:cNvPicPr>
            <a:picLocks noChangeAspect="1"/>
          </p:cNvPicPr>
          <p:nvPr>
            <p:custDataLst>
              <p:tags r:id="rId2"/>
            </p:custDataLst>
          </p:nvPr>
        </p:nvPicPr>
        <p:blipFill>
          <a:blip r:embed="rId3"/>
          <a:srcRect t="16873" b="16873"/>
          <a:stretch>
            <a:fillRect/>
          </a:stretch>
        </p:blipFill>
        <p:spPr>
          <a:xfrm>
            <a:off x="990362" y="1554672"/>
            <a:ext cx="2515262" cy="229794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pic>
        <p:nvPicPr>
          <p:cNvPr id="117" name="图片 116" descr="/data/temp/d485c58c-8bba-11f0-b685-0e435a6e329f.jpegd485c58c-8bba-11f0-b685-0e435a6e329f"/>
          <p:cNvPicPr>
            <a:picLocks noChangeAspect="1"/>
          </p:cNvPicPr>
          <p:nvPr>
            <p:custDataLst>
              <p:tags r:id="rId4"/>
            </p:custDataLst>
          </p:nvPr>
        </p:nvPicPr>
        <p:blipFill>
          <a:blip r:embed="rId5"/>
          <a:srcRect t="19568" b="19568"/>
          <a:stretch>
            <a:fillRect/>
          </a:stretch>
        </p:blipFill>
        <p:spPr>
          <a:xfrm flipH="1">
            <a:off x="3505642" y="3852852"/>
            <a:ext cx="2515262" cy="229794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pic>
        <p:nvPicPr>
          <p:cNvPr id="118" name="图片 117" descr="/data/temp/d485c9ea-8bba-11f0-b685-0e435a6e329f.jpegd485c9ea-8bba-11f0-b685-0e435a6e329f"/>
          <p:cNvPicPr>
            <a:picLocks noChangeAspect="1"/>
          </p:cNvPicPr>
          <p:nvPr>
            <p:custDataLst>
              <p:tags r:id="rId6"/>
            </p:custDataLst>
          </p:nvPr>
        </p:nvPicPr>
        <p:blipFill>
          <a:blip r:embed="rId7"/>
          <a:srcRect t="8433" b="8433"/>
          <a:stretch>
            <a:fillRect/>
          </a:stretch>
        </p:blipFill>
        <p:spPr>
          <a:xfrm flipH="1">
            <a:off x="6009683" y="1558221"/>
            <a:ext cx="2515262" cy="229794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pic>
        <p:nvPicPr>
          <p:cNvPr id="119" name="图片 118" descr="/data/temp/d485cbeb-8bba-11f0-b685-0e435a6e329f.jpegd485cbeb-8bba-11f0-b685-0e435a6e329f"/>
          <p:cNvPicPr>
            <a:picLocks noChangeAspect="1"/>
          </p:cNvPicPr>
          <p:nvPr>
            <p:custDataLst>
              <p:tags r:id="rId8"/>
            </p:custDataLst>
          </p:nvPr>
        </p:nvPicPr>
        <p:blipFill>
          <a:blip r:embed="rId9"/>
          <a:srcRect t="19547" b="19547"/>
          <a:stretch>
            <a:fillRect/>
          </a:stretch>
        </p:blipFill>
        <p:spPr>
          <a:xfrm flipH="1">
            <a:off x="8524963" y="3852852"/>
            <a:ext cx="2515262" cy="2297947"/>
          </a:xfrm>
          <a:prstGeom prst="rect">
            <a:avLst/>
          </a:prstGeom>
          <a:ln w="9525" cap="flat" cmpd="sng" algn="ctr">
            <a:solidFill>
              <a:schemeClr val="dk1">
                <a:lumMod val="40000"/>
                <a:lumOff val="60000"/>
                <a:alpha val="50000"/>
              </a:schemeClr>
            </a:solidFill>
            <a:prstDash val="solid"/>
            <a:round/>
            <a:headEnd type="none" w="med" len="med"/>
            <a:tailEnd type="none" w="med" len="med"/>
          </a:ln>
        </p:spPr>
      </p:pic>
      <p:sp>
        <p:nvSpPr>
          <p:cNvPr id="120" name="正文"/>
          <p:cNvSpPr txBox="1"/>
          <p:nvPr>
            <p:custDataLst>
              <p:tags r:id="rId10"/>
            </p:custDataLst>
          </p:nvPr>
        </p:nvSpPr>
        <p:spPr>
          <a:xfrm>
            <a:off x="876300" y="4197985"/>
            <a:ext cx="2327910" cy="1607185"/>
          </a:xfrm>
          <a:prstGeom prst="rect">
            <a:avLst/>
          </a:prstGeom>
          <a:noFill/>
        </p:spPr>
        <p:txBody>
          <a:bodyPr wrap="square" lIns="0" tIns="0" rIns="0" bIns="0" rtlCol="0" anchor="t" anchorCtr="0">
            <a:noAutofit/>
          </a:bodyPr>
          <a:lstStyle>
            <a:defPPr>
              <a:defRPr lang="zh-CN"/>
            </a:defPPr>
            <a:lvl1pPr indent="0" algn="just" fontAlgn="auto">
              <a:lnSpc>
                <a:spcPct val="150000"/>
              </a:lnSpc>
              <a:defRPr sz="1600" spc="130">
                <a:ln>
                  <a:noFill/>
                  <a:prstDash val="sysDot"/>
                </a:ln>
                <a:solidFill>
                  <a:schemeClr val="tx1">
                    <a:lumMod val="65000"/>
                    <a:lumOff val="35000"/>
                  </a:schemeClr>
                </a:solidFill>
                <a:latin typeface="+mn-ea"/>
              </a:defRPr>
            </a:lvl1pPr>
          </a:lstStyle>
          <a:p>
            <a:r>
              <a:rPr lang="zh-CN" altLang="en-US" spc="0" dirty="0">
                <a:solidFill>
                  <a:schemeClr val="tx1">
                    <a:lumMod val="85000"/>
                    <a:lumOff val="15000"/>
                  </a:schemeClr>
                </a:solidFill>
                <a:cs typeface="+mn-ea"/>
                <a:sym typeface="+mn-ea"/>
              </a:rPr>
              <a:t>在自我介绍的开始，要明确告诉招聘者你是谁，包括你的姓名、年龄、籍贯等个人基本信息，同时突出与应聘职位密切相关的专业特长。</a:t>
            </a:r>
            <a:endParaRPr lang="zh-CN" altLang="en-US" spc="0" dirty="0">
              <a:solidFill>
                <a:schemeClr val="tx1">
                  <a:lumMod val="85000"/>
                  <a:lumOff val="15000"/>
                </a:schemeClr>
              </a:solidFill>
              <a:cs typeface="+mn-ea"/>
              <a:sym typeface="+mn-ea"/>
            </a:endParaRPr>
          </a:p>
        </p:txBody>
      </p:sp>
      <p:sp>
        <p:nvSpPr>
          <p:cNvPr id="121" name="正文"/>
          <p:cNvSpPr txBox="1"/>
          <p:nvPr>
            <p:custDataLst>
              <p:tags r:id="rId11"/>
            </p:custDataLst>
          </p:nvPr>
        </p:nvSpPr>
        <p:spPr>
          <a:xfrm>
            <a:off x="3710940" y="1506220"/>
            <a:ext cx="2219325" cy="2204085"/>
          </a:xfrm>
          <a:prstGeom prst="rect">
            <a:avLst/>
          </a:prstGeom>
          <a:noFill/>
        </p:spPr>
        <p:txBody>
          <a:bodyPr wrap="square" lIns="0" tIns="0" rIns="0" bIns="0" rtlCol="0" anchor="t" anchorCtr="0">
            <a:noAutofit/>
          </a:bodyPr>
          <a:lstStyle>
            <a:defPPr>
              <a:defRPr lang="zh-CN"/>
            </a:defPPr>
            <a:lvl1pPr indent="0" fontAlgn="auto">
              <a:lnSpc>
                <a:spcPct val="150000"/>
              </a:lnSpc>
              <a:defRPr sz="1600" spc="130">
                <a:ln>
                  <a:noFill/>
                  <a:prstDash val="sysDot"/>
                </a:ln>
                <a:solidFill>
                  <a:schemeClr val="tx1">
                    <a:lumMod val="75000"/>
                    <a:lumOff val="25000"/>
                  </a:schemeClr>
                </a:solidFill>
                <a:latin typeface="+mn-ea"/>
              </a:defRPr>
            </a:lvl1pPr>
          </a:lstStyle>
          <a:p>
            <a:pPr algn="just"/>
            <a:r>
              <a:rPr lang="zh-CN" altLang="en-US" spc="0" dirty="0">
                <a:solidFill>
                  <a:schemeClr val="tx1">
                    <a:lumMod val="85000"/>
                    <a:lumOff val="15000"/>
                  </a:schemeClr>
                </a:solidFill>
                <a:cs typeface="+mn-ea"/>
                <a:sym typeface="+mn-ea"/>
              </a:rPr>
              <a:t>接下来，重点介绍与申请职位紧密相关的实际工作经历，确保提供具体的时间、地点、职位和职责，以展现经历的真实性和可靠性。</a:t>
            </a:r>
            <a:endParaRPr lang="zh-CN" altLang="en-US" spc="0" dirty="0">
              <a:solidFill>
                <a:schemeClr val="tx1">
                  <a:lumMod val="85000"/>
                  <a:lumOff val="15000"/>
                </a:schemeClr>
              </a:solidFill>
              <a:cs typeface="+mn-ea"/>
              <a:sym typeface="+mn-ea"/>
            </a:endParaRPr>
          </a:p>
        </p:txBody>
      </p:sp>
      <p:sp>
        <p:nvSpPr>
          <p:cNvPr id="122" name="正文"/>
          <p:cNvSpPr txBox="1"/>
          <p:nvPr>
            <p:custDataLst>
              <p:tags r:id="rId12"/>
            </p:custDataLst>
          </p:nvPr>
        </p:nvSpPr>
        <p:spPr>
          <a:xfrm>
            <a:off x="6186805" y="4305935"/>
            <a:ext cx="2190750" cy="1638300"/>
          </a:xfrm>
          <a:prstGeom prst="rect">
            <a:avLst/>
          </a:prstGeom>
          <a:noFill/>
        </p:spPr>
        <p:txBody>
          <a:bodyPr wrap="square" lIns="0" tIns="0" rIns="0" bIns="0" rtlCol="0" anchor="t" anchorCtr="0">
            <a:noAutofit/>
          </a:bodyPr>
          <a:lstStyle>
            <a:defPPr>
              <a:defRPr lang="zh-CN"/>
            </a:defPPr>
            <a:lvl1pPr indent="0" fontAlgn="auto">
              <a:lnSpc>
                <a:spcPct val="150000"/>
              </a:lnSpc>
              <a:defRPr sz="1600" spc="130">
                <a:ln>
                  <a:noFill/>
                  <a:prstDash val="sysDot"/>
                </a:ln>
                <a:solidFill>
                  <a:schemeClr val="tx1">
                    <a:lumMod val="75000"/>
                    <a:lumOff val="25000"/>
                  </a:schemeClr>
                </a:solidFill>
                <a:latin typeface="+mn-ea"/>
              </a:defRPr>
            </a:lvl1pPr>
          </a:lstStyle>
          <a:p>
            <a:pPr algn="just"/>
            <a:r>
              <a:rPr lang="zh-CN" altLang="en-US" spc="0" dirty="0">
                <a:solidFill>
                  <a:schemeClr val="tx1">
                    <a:lumMod val="85000"/>
                    <a:lumOff val="15000"/>
                  </a:schemeClr>
                </a:solidFill>
                <a:cs typeface="+mn-ea"/>
                <a:sym typeface="+mn-ea"/>
              </a:rPr>
              <a:t>在自我介绍中，要突出与应聘职位所需能力相关的个人业绩，包括校内外活动的成果</a:t>
            </a:r>
            <a:r>
              <a:rPr lang="en-US" altLang="zh-CN" spc="0" dirty="0">
                <a:solidFill>
                  <a:schemeClr val="tx1">
                    <a:lumMod val="85000"/>
                    <a:lumOff val="15000"/>
                  </a:schemeClr>
                </a:solidFill>
                <a:cs typeface="+mn-ea"/>
                <a:sym typeface="+mn-ea"/>
              </a:rPr>
              <a:t>，</a:t>
            </a:r>
            <a:r>
              <a:rPr lang="zh-CN" altLang="en-US" spc="0" dirty="0">
                <a:solidFill>
                  <a:schemeClr val="tx1">
                    <a:lumMod val="85000"/>
                    <a:lumOff val="15000"/>
                  </a:schemeClr>
                </a:solidFill>
                <a:cs typeface="+mn-ea"/>
                <a:sym typeface="+mn-ea"/>
              </a:rPr>
              <a:t>清晰地说明自己在不同阶段取得的代表性成就。</a:t>
            </a:r>
            <a:endParaRPr lang="zh-CN" altLang="en-US" spc="0" dirty="0">
              <a:solidFill>
                <a:schemeClr val="tx1">
                  <a:lumMod val="85000"/>
                  <a:lumOff val="15000"/>
                </a:schemeClr>
              </a:solidFill>
              <a:cs typeface="+mn-ea"/>
              <a:sym typeface="+mn-ea"/>
            </a:endParaRPr>
          </a:p>
        </p:txBody>
      </p:sp>
      <p:sp>
        <p:nvSpPr>
          <p:cNvPr id="128" name="正文"/>
          <p:cNvSpPr txBox="1"/>
          <p:nvPr>
            <p:custDataLst>
              <p:tags r:id="rId13"/>
            </p:custDataLst>
          </p:nvPr>
        </p:nvSpPr>
        <p:spPr>
          <a:xfrm>
            <a:off x="8754110" y="1558290"/>
            <a:ext cx="2515235" cy="1585595"/>
          </a:xfrm>
          <a:prstGeom prst="rect">
            <a:avLst/>
          </a:prstGeom>
          <a:noFill/>
        </p:spPr>
        <p:txBody>
          <a:bodyPr wrap="square" lIns="0" tIns="0" rIns="0" bIns="0" rtlCol="0" anchor="t" anchorCtr="0">
            <a:noAutofit/>
          </a:bodyPr>
          <a:lstStyle>
            <a:defPPr>
              <a:defRPr lang="zh-CN"/>
            </a:defPPr>
            <a:lvl1pPr indent="0" fontAlgn="auto">
              <a:lnSpc>
                <a:spcPct val="150000"/>
              </a:lnSpc>
              <a:defRPr sz="1600" spc="130">
                <a:ln>
                  <a:noFill/>
                  <a:prstDash val="sysDot"/>
                </a:ln>
                <a:solidFill>
                  <a:schemeClr val="tx1">
                    <a:lumMod val="75000"/>
                    <a:lumOff val="25000"/>
                  </a:schemeClr>
                </a:solidFill>
                <a:latin typeface="+mn-ea"/>
              </a:defRPr>
            </a:lvl1pPr>
          </a:lstStyle>
          <a:p>
            <a:pPr algn="just"/>
            <a:r>
              <a:rPr lang="zh-CN" altLang="en-US" spc="0">
                <a:solidFill>
                  <a:schemeClr val="tx1">
                    <a:lumMod val="85000"/>
                    <a:lumOff val="15000"/>
                  </a:schemeClr>
                </a:solidFill>
                <a:cs typeface="+mn-ea"/>
                <a:sym typeface="+mn-ea"/>
              </a:rPr>
              <a:t>最后，阐述对应聘职位和行业的看法及理想，包括职业生涯规划、对工作的兴趣与热情、未来工作蓝图以及对行业发展趋势的看法，确保内容与应聘职位紧密相关。</a:t>
            </a:r>
            <a:endParaRPr lang="zh-CN" altLang="en-US" spc="0">
              <a:solidFill>
                <a:schemeClr val="tx1">
                  <a:lumMod val="85000"/>
                  <a:lumOff val="15000"/>
                </a:schemeClr>
              </a:solidFill>
              <a:cs typeface="+mn-ea"/>
              <a:sym typeface="+mn-ea"/>
            </a:endParaRPr>
          </a:p>
        </p:txBody>
      </p:sp>
      <p:sp>
        <p:nvSpPr>
          <p:cNvPr id="129" name="标题"/>
          <p:cNvSpPr txBox="1"/>
          <p:nvPr>
            <p:custDataLst>
              <p:tags r:id="rId14"/>
            </p:custDataLst>
          </p:nvPr>
        </p:nvSpPr>
        <p:spPr>
          <a:xfrm>
            <a:off x="1146810" y="3875405"/>
            <a:ext cx="1732280" cy="430530"/>
          </a:xfrm>
          <a:prstGeom prst="rect">
            <a:avLst/>
          </a:prstGeom>
          <a:noFill/>
        </p:spPr>
        <p:txBody>
          <a:bodyPr wrap="square" lIns="0" tIns="0" rIns="0" bIns="0" rtlCol="0" anchor="ctr" anchorCtr="0">
            <a:noAutofit/>
          </a:bodyPr>
          <a:lstStyle>
            <a:defPPr>
              <a:defRPr lang="zh-CN"/>
            </a:defPPr>
            <a:lvl1pPr>
              <a:defRPr sz="2400">
                <a:solidFill>
                  <a:schemeClr val="accent1"/>
                </a:solidFill>
                <a:latin typeface="+mj-ea"/>
                <a:ea typeface="+mj-ea"/>
              </a:defRPr>
            </a:lvl1pPr>
          </a:lstStyle>
          <a:p>
            <a:r>
              <a:rPr lang="en-US" altLang="en-US" sz="1800" b="1" dirty="0">
                <a:solidFill>
                  <a:schemeClr val="accent5"/>
                </a:solidFill>
                <a:latin typeface="+mn-ea"/>
                <a:ea typeface="+mn-ea"/>
                <a:cs typeface="+mn-ea"/>
                <a:sym typeface="+mn-ea"/>
              </a:rPr>
              <a:t>1. </a:t>
            </a:r>
            <a:r>
              <a:rPr lang="zh-CN" altLang="en-US" sz="1800" b="1" dirty="0">
                <a:solidFill>
                  <a:schemeClr val="accent5"/>
                </a:solidFill>
                <a:latin typeface="+mn-ea"/>
                <a:ea typeface="+mn-ea"/>
                <a:cs typeface="+mn-ea"/>
                <a:sym typeface="+mn-ea"/>
              </a:rPr>
              <a:t>我是谁</a:t>
            </a:r>
            <a:endParaRPr lang="zh-CN" altLang="en-US" sz="1800" b="1" dirty="0">
              <a:solidFill>
                <a:schemeClr val="accent5"/>
              </a:solidFill>
              <a:latin typeface="+mn-ea"/>
              <a:ea typeface="+mn-ea"/>
              <a:cs typeface="+mn-ea"/>
              <a:sym typeface="+mn-ea"/>
            </a:endParaRPr>
          </a:p>
        </p:txBody>
      </p:sp>
      <p:sp>
        <p:nvSpPr>
          <p:cNvPr id="130" name="标题"/>
          <p:cNvSpPr txBox="1"/>
          <p:nvPr>
            <p:custDataLst>
              <p:tags r:id="rId15"/>
            </p:custDataLst>
          </p:nvPr>
        </p:nvSpPr>
        <p:spPr>
          <a:xfrm>
            <a:off x="3710730" y="1123908"/>
            <a:ext cx="1465472" cy="430650"/>
          </a:xfrm>
          <a:prstGeom prst="rect">
            <a:avLst/>
          </a:prstGeom>
          <a:noFill/>
        </p:spPr>
        <p:txBody>
          <a:bodyPr wrap="square" lIns="0" tIns="0" rIns="0" bIns="0" rtlCol="0" anchor="ctr" anchorCtr="0">
            <a:noAutofit/>
          </a:bodyPr>
          <a:lstStyle>
            <a:defPPr>
              <a:defRPr lang="zh-CN"/>
            </a:defPPr>
            <a:lvl1pPr>
              <a:defRPr sz="2400">
                <a:solidFill>
                  <a:schemeClr val="accent1"/>
                </a:solidFill>
                <a:latin typeface="+mj-ea"/>
                <a:ea typeface="+mj-ea"/>
              </a:defRPr>
            </a:lvl1pPr>
          </a:lstStyle>
          <a:p>
            <a:r>
              <a:rPr lang="en-US" altLang="en-US" sz="1800" b="1" dirty="0">
                <a:solidFill>
                  <a:schemeClr val="accent6"/>
                </a:solidFill>
                <a:latin typeface="+mn-ea"/>
                <a:ea typeface="+mn-ea"/>
                <a:cs typeface="+mn-ea"/>
                <a:sym typeface="+mn-ea"/>
              </a:rPr>
              <a:t>2. </a:t>
            </a:r>
            <a:r>
              <a:rPr lang="zh-CN" altLang="en-US" sz="1800" b="1" dirty="0">
                <a:solidFill>
                  <a:schemeClr val="accent6"/>
                </a:solidFill>
                <a:latin typeface="+mn-ea"/>
                <a:ea typeface="+mn-ea"/>
                <a:cs typeface="+mn-ea"/>
                <a:sym typeface="+mn-ea"/>
              </a:rPr>
              <a:t>我做过什么</a:t>
            </a:r>
            <a:endParaRPr lang="zh-CN" altLang="en-US" sz="1800" b="1" dirty="0">
              <a:solidFill>
                <a:schemeClr val="accent6"/>
              </a:solidFill>
              <a:latin typeface="+mn-ea"/>
              <a:ea typeface="+mn-ea"/>
              <a:cs typeface="+mn-ea"/>
              <a:sym typeface="+mn-ea"/>
            </a:endParaRPr>
          </a:p>
        </p:txBody>
      </p:sp>
      <p:sp>
        <p:nvSpPr>
          <p:cNvPr id="131" name="标题"/>
          <p:cNvSpPr txBox="1"/>
          <p:nvPr>
            <p:custDataLst>
              <p:tags r:id="rId16"/>
            </p:custDataLst>
          </p:nvPr>
        </p:nvSpPr>
        <p:spPr>
          <a:xfrm>
            <a:off x="8967263" y="1127718"/>
            <a:ext cx="1482467" cy="430651"/>
          </a:xfrm>
          <a:prstGeom prst="rect">
            <a:avLst/>
          </a:prstGeom>
          <a:noFill/>
        </p:spPr>
        <p:txBody>
          <a:bodyPr wrap="square" lIns="0" tIns="0" rIns="0" bIns="0" rtlCol="0" anchor="ctr" anchorCtr="0">
            <a:noAutofit/>
          </a:bodyPr>
          <a:lstStyle/>
          <a:p>
            <a:r>
              <a:rPr lang="en-US" altLang="en-US" b="1" dirty="0">
                <a:solidFill>
                  <a:schemeClr val="accent6"/>
                </a:solidFill>
                <a:latin typeface="+mn-ea"/>
                <a:cs typeface="+mn-ea"/>
                <a:sym typeface="+mn-ea"/>
              </a:rPr>
              <a:t>4. </a:t>
            </a:r>
            <a:r>
              <a:rPr lang="zh-CN" altLang="en-US" b="1" dirty="0">
                <a:solidFill>
                  <a:schemeClr val="accent6"/>
                </a:solidFill>
                <a:latin typeface="+mn-ea"/>
                <a:cs typeface="+mn-ea"/>
                <a:sym typeface="+mn-ea"/>
              </a:rPr>
              <a:t>我想做什么</a:t>
            </a:r>
            <a:endParaRPr lang="zh-CN" altLang="en-US" b="1" dirty="0">
              <a:solidFill>
                <a:schemeClr val="accent6"/>
              </a:solidFill>
              <a:latin typeface="+mn-ea"/>
              <a:cs typeface="+mn-ea"/>
              <a:sym typeface="+mn-ea"/>
            </a:endParaRPr>
          </a:p>
        </p:txBody>
      </p:sp>
      <p:sp>
        <p:nvSpPr>
          <p:cNvPr id="133" name="标题"/>
          <p:cNvSpPr txBox="1"/>
          <p:nvPr>
            <p:custDataLst>
              <p:tags r:id="rId17"/>
            </p:custDataLst>
          </p:nvPr>
        </p:nvSpPr>
        <p:spPr>
          <a:xfrm>
            <a:off x="6373495" y="3864610"/>
            <a:ext cx="1734820" cy="441960"/>
          </a:xfrm>
          <a:prstGeom prst="rect">
            <a:avLst/>
          </a:prstGeom>
          <a:noFill/>
        </p:spPr>
        <p:txBody>
          <a:bodyPr wrap="square" lIns="0" tIns="0" rIns="0" bIns="0" rtlCol="0" anchor="ctr" anchorCtr="0">
            <a:noAutofit/>
          </a:bodyPr>
          <a:lstStyle>
            <a:defPPr>
              <a:defRPr lang="zh-CN"/>
            </a:defPPr>
            <a:lvl1pPr>
              <a:defRPr sz="2400">
                <a:solidFill>
                  <a:schemeClr val="accent1"/>
                </a:solidFill>
                <a:latin typeface="+mj-ea"/>
                <a:ea typeface="+mj-ea"/>
              </a:defRPr>
            </a:lvl1pPr>
          </a:lstStyle>
          <a:p>
            <a:r>
              <a:rPr lang="en-US" altLang="en-US" sz="1800" b="1" dirty="0">
                <a:solidFill>
                  <a:schemeClr val="accent5"/>
                </a:solidFill>
                <a:latin typeface="+mn-ea"/>
                <a:ea typeface="+mn-ea"/>
                <a:cs typeface="+mn-ea"/>
                <a:sym typeface="+mn-ea"/>
              </a:rPr>
              <a:t>3. </a:t>
            </a:r>
            <a:r>
              <a:rPr lang="zh-CN" altLang="en-US" sz="1800" b="1" dirty="0">
                <a:solidFill>
                  <a:schemeClr val="accent5"/>
                </a:solidFill>
                <a:latin typeface="+mn-ea"/>
                <a:ea typeface="+mn-ea"/>
                <a:cs typeface="+mn-ea"/>
                <a:sym typeface="+mn-ea"/>
              </a:rPr>
              <a:t>我做成过什么</a:t>
            </a:r>
            <a:endParaRPr lang="zh-CN" altLang="en-US" sz="1800" b="1" dirty="0">
              <a:solidFill>
                <a:schemeClr val="accent5"/>
              </a:solidFill>
              <a:latin typeface="+mn-ea"/>
              <a:ea typeface="+mn-ea"/>
              <a:cs typeface="+mn-ea"/>
              <a:sym typeface="+mn-ea"/>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20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2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2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20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2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m1-1"/>
  <p:tag name="KSO_WM_UNIT_TYPE" val="a"/>
  <p:tag name="KSO_WM_UNIT_INDEX" val="1"/>
  <p:tag name="KSO_WM_TEMPLATE_INDEX" val="20233265"/>
  <p:tag name="KSO_WM_UNIT_ID" val="diagram20233265_4*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Lst>
</file>

<file path=ppt/tags/tag2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2.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3.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35.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6.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63.42500205011675,&quot;left&quot;:35.5,&quot;top&quot;:81.45,&quot;width&quot;:891.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7.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35*344.45"/>
  <p:tag name="KSO_WM_SLIDE_POSITION" val="54.8*117.95"/>
  <p:tag name="KSO_WM_SLIDE_LAYOUT" val="a_m"/>
  <p:tag name="KSO_WM_SLIDE_LAYOUT_CNT" val="1_1"/>
  <p:tag name="KSO_WM_SPECIAL_SOURCE" val="bdnull"/>
  <p:tag name="KSO_WM_DIAGRAM_GROUP_CODE" val="m1-1"/>
  <p:tag name="KSO_WM_SLIDE_DIAGTYPE" val="m"/>
  <p:tag name="KSO_WM_TEMPLATE_INDEX" val="20233265"/>
  <p:tag name="KSO_WM_TEMPLATE_SUBCATEGORY" val="0"/>
  <p:tag name="KSO_WM_SLIDE_INDEX" val="4"/>
  <p:tag name="KSO_WM_TAG_VERSION" val="3.0"/>
  <p:tag name="KSO_WM_SLIDE_ID" val="diagram20233265_4"/>
  <p:tag name="KSO_WM_SLIDE_ITEM_CNT" val="5"/>
</p:tagLst>
</file>

<file path=ppt/tags/tag2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41.xml><?xml version="1.0" encoding="utf-8"?>
<p:tagLst xmlns:p="http://schemas.openxmlformats.org/presentationml/2006/main">
  <p:tag name="KSO_WM_DIAGRAM_VIRTUALLY_FRAME" val="{&quot;height&quot;:376.8970078740158,&quot;left&quot;:66.2,&quot;top&quot;:74.85,&quot;width&quot;:809.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84544399\&quot;,\&quot;product_name\&quot;:\&quot;\&quot;,\&quot;intention_code\&quot;:\&quot;\&quot;}&quot;}*gallery_gallery_ai_v2.1.5_ONLINE*0aa729d695fa1c2a915b79773e023303-slide-0"/>
  <p:tag name="KSO_WM_UNIT_LINE_FILL_TYPE" val="2"/>
  <p:tag name="KSO_WM_UNIT_USESOURCEFORMAT_APPLY" val="1"/>
</p:tagLst>
</file>

<file path=ppt/tags/tag242.xml><?xml version="1.0" encoding="utf-8"?>
<p:tagLst xmlns:p="http://schemas.openxmlformats.org/presentationml/2006/main">
  <p:tag name="KSO_WM_DIAGRAM_VIRTUALLY_FRAME" val="{&quot;height&quot;:376.8970078740158,&quot;left&quot;:66.2,&quot;top&quot;:74.85,&quot;width&quot;:809.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43.xml><?xml version="1.0" encoding="utf-8"?>
<p:tagLst xmlns:p="http://schemas.openxmlformats.org/presentationml/2006/main">
  <p:tag name="KSO_WM_DIAGRAM_VIRTUALLY_FRAME" val="{&quot;height&quot;:376.8970078740158,&quot;left&quot;:66.2,&quot;top&quot;:74.85,&quot;width&quot;:809.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848953150\&quot;,\&quot;product_name\&quot;:\&quot;\&quot;,\&quot;intention_code\&quot;:\&quot;\&quot;}&quot;}*gallery_gallery_ai_v2.1.5_ONLINE*0aa729d695fa1c2a915b79773e023303-slide-0"/>
  <p:tag name="KSO_WM_UNIT_LINE_FILL_TYPE" val="2"/>
  <p:tag name="KSO_WM_UNIT_USESOURCEFORMAT_APPLY" val="1"/>
</p:tagLst>
</file>

<file path=ppt/tags/tag244.xml><?xml version="1.0" encoding="utf-8"?>
<p:tagLst xmlns:p="http://schemas.openxmlformats.org/presentationml/2006/main">
  <p:tag name="KSO_WM_DIAGRAM_VIRTUALLY_FRAME" val="{&quot;height&quot;:376.8970078740158,&quot;left&quot;:66.2,&quot;top&quot;:74.85,&quot;width&quot;:809.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47.xml><?xml version="1.0" encoding="utf-8"?>
<p:tagLst xmlns:p="http://schemas.openxmlformats.org/presentationml/2006/main">
  <p:tag name="KSO_WM_DIAGRAM_VIRTUALLY_FRAME" val="{&quot;height&quot;:376.8970078740158,&quot;left&quot;:66.2,&quot;top&quot;:74.85,&quot;width&quot;:809.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77078712\&quot;,\&quot;product_name\&quot;:\&quot;\&quot;,\&quot;intention_code\&quot;:\&quot;\&quot;}&quot;}*gallery_gallery_ai_v2.1.5_ONLINE*0aa729d695fa1c2a915b79773e023303-slide-0"/>
  <p:tag name="KSO_WM_UNIT_LINE_FILL_TYPE" val="2"/>
  <p:tag name="KSO_WM_UNIT_USESOURCEFORMAT_APPLY" val="1"/>
</p:tagLst>
</file>

<file path=ppt/tags/tag248.xml><?xml version="1.0" encoding="utf-8"?>
<p:tagLst xmlns:p="http://schemas.openxmlformats.org/presentationml/2006/main">
  <p:tag name="KSO_WM_DIAGRAM_VIRTUALLY_FRAME" val="{&quot;height&quot;:376.8970078740158,&quot;left&quot;:66.2,&quot;top&quot;:74.85,&quot;width&quot;:809.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51.xml><?xml version="1.0" encoding="utf-8"?>
<p:tagLst xmlns:p="http://schemas.openxmlformats.org/presentationml/2006/main">
  <p:tag name="KSO_WM_DIAGRAM_VIRTUALLY_FRAME" val="{&quot;height&quot;:376.8970078740158,&quot;left&quot;:66.2,&quot;top&quot;:74.85,&quot;width&quot;:809.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016734134\&quot;,\&quot;product_name\&quot;:\&quot;\&quot;,\&quot;intention_code\&quot;:\&quot;\&quot;}&quot;}*gallery_gallery_ai_v2.1.5_ONLINE*0aa729d695fa1c2a915b79773e023303-slide-0"/>
  <p:tag name="KSO_WM_UNIT_LINE_FILL_TYPE" val="2"/>
  <p:tag name="KSO_WM_UNIT_USESOURCEFORMAT_APPLY" val="1"/>
</p:tagLst>
</file>

<file path=ppt/tags/tag252.xml><?xml version="1.0" encoding="utf-8"?>
<p:tagLst xmlns:p="http://schemas.openxmlformats.org/presentationml/2006/main">
  <p:tag name="KSO_WM_DIAGRAM_VIRTUALLY_FRAME" val="{&quot;height&quot;:376.8970078740158,&quot;left&quot;:66.2,&quot;top&quot;:74.85,&quot;width&quot;:809.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6.8970078740158,&quot;left&quot;:66.2,&quot;top&quot;:74.85,&quot;width&quot;:809.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3*l_h_d*1_1_1"/>
  <p:tag name="KSO_WM_TEMPLATE_CATEGORY" val="diagram"/>
  <p:tag name="KSO_WM_TEMPLATE_INDEX" val="20231971"/>
  <p:tag name="KSO_WM_UNIT_LAYERLEVEL" val="1_1_1"/>
  <p:tag name="KSO_WM_TAG_VERSION" val="3.0"/>
  <p:tag name="KSO_WM_BEAUTIFY_FLAG" val="#wm#"/>
  <p:tag name="KSO_WM_UNIT_VALUE" val="685*74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16"/>
  <p:tag name="KSO_WM_DIAGRAM_USE_COLOR_VALUE" val="{&quot;color_scheme&quot;:1,&quot;color_type&quot;:1,&quot;theme_color_indexes&quot;:[9,10,9,10,9,1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3*l_h_d*1_2_1"/>
  <p:tag name="KSO_WM_TEMPLATE_CATEGORY" val="diagram"/>
  <p:tag name="KSO_WM_TEMPLATE_INDEX" val="20231971"/>
  <p:tag name="KSO_WM_UNIT_LAYERLEVEL" val="1_1_1"/>
  <p:tag name="KSO_WM_TAG_VERSION" val="3.0"/>
  <p:tag name="KSO_WM_BEAUTIFY_FLAG" val="#wm#"/>
  <p:tag name="KSO_WM_UNIT_VALUE" val="685*74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18"/>
  <p:tag name="KSO_WM_DIAGRAM_USE_COLOR_VALUE" val="{&quot;color_scheme&quot;:1,&quot;color_type&quot;:1,&quot;theme_color_indexes&quot;:[9,10,9,10,9,10]}"/>
</p:tagLst>
</file>

<file path=ppt/tags/tag2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3*l_h_d*1_3_1"/>
  <p:tag name="KSO_WM_TEMPLATE_CATEGORY" val="diagram"/>
  <p:tag name="KSO_WM_TEMPLATE_INDEX" val="20231971"/>
  <p:tag name="KSO_WM_UNIT_LAYERLEVEL" val="1_1_1"/>
  <p:tag name="KSO_WM_TAG_VERSION" val="3.0"/>
  <p:tag name="KSO_WM_BEAUTIFY_FLAG" val="#wm#"/>
  <p:tag name="KSO_WM_UNIT_VALUE" val="685*74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27"/>
  <p:tag name="KSO_WM_DIAGRAM_USE_COLOR_VALUE" val="{&quot;color_scheme&quot;:1,&quot;color_type&quot;:1,&quot;theme_color_indexes&quot;:[9,10,9,10,9,1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71_3*l_h_d*1_4_1"/>
  <p:tag name="KSO_WM_TEMPLATE_CATEGORY" val="diagram"/>
  <p:tag name="KSO_WM_TEMPLATE_INDEX" val="20231971"/>
  <p:tag name="KSO_WM_UNIT_LAYERLEVEL" val="1_1_1"/>
  <p:tag name="KSO_WM_TAG_VERSION" val="3.0"/>
  <p:tag name="KSO_WM_BEAUTIFY_FLAG" val="#wm#"/>
  <p:tag name="KSO_WM_UNIT_VALUE" val="685*749"/>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31"/>
  <p:tag name="KSO_WM_DIAGRAM_USE_COLOR_VALUE" val="{&quot;color_scheme&quot;:1,&quot;color_type&quot;:1,&quot;theme_color_indexes&quot;:[9,10,9,10,9,10]}"/>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971_3*l_h_f*1_1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TEXT_LAYER_COUNT" val="1"/>
  <p:tag name="KSO_WM_DIAGRAM_USE_COLOR_VALUE" val="{&quot;color_scheme&quot;:1,&quot;color_type&quot;:1,&quot;theme_color_indexes&quot;:[9,10,9,10,9,10]}"/>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971_3*l_h_f*1_2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TEXT_LAYER_COUNT" val="1"/>
  <p:tag name="KSO_WM_DIAGRAM_USE_COLOR_VALUE" val="{&quot;color_scheme&quot;:1,&quot;color_type&quot;:1,&quot;theme_color_indexes&quot;:[9,10,9,10,9,10]}"/>
</p:tagLst>
</file>

<file path=ppt/tags/tag2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971_3*l_h_f*1_3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TEXT_LAYER_COUNT" val="1"/>
  <p:tag name="KSO_WM_DIAGRAM_USE_COLOR_VALUE" val="{&quot;color_scheme&quot;:1,&quot;color_type&quot;:1,&quot;theme_color_indexes&quot;:[9,10,9,10,9,10]}"/>
</p:tagLst>
</file>

<file path=ppt/tags/tag2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971_3*l_h_f*1_4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
  <p:tag name="KSO_WM_UNIT_TEXT_TYPE" val="1"/>
  <p:tag name="KSO_WM_UNIT_TEXT_LAYER_COUNT" val="1"/>
  <p:tag name="KSO_WM_DIAGRAM_USE_COLOR_VALUE" val="{&quot;color_scheme&quot;:1,&quot;color_type&quot;:1,&quot;theme_color_indexes&quot;:[9,10,9,10,9,10]}"/>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71_3*l_h_a*1_1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9,10,9,10,9,10]}"/>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71_3*l_h_a*1_2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9,10,9,10,9,10]}"/>
</p:tagLst>
</file>

<file path=ppt/tags/tag2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71_3*l_h_a*1_4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9,10,9,10,9,10]}"/>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71_3*l_h_a*1_3_1"/>
  <p:tag name="KSO_WM_TEMPLATE_CATEGORY" val="diagram"/>
  <p:tag name="KSO_WM_TEMPLATE_INDEX" val="20231971"/>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0031496063,&quot;left&quot;:64.7,&quot;top&quot;:73.49669291338583,&quot;width&quot;:822.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添加标题"/>
  <p:tag name="KSO_WM_UNIT_TEXT_TYPE" val="1"/>
  <p:tag name="KSO_WM_DIAGRAM_USE_COLOR_VALUE" val="{&quot;color_scheme&quot;:1,&quot;color_type&quot;:1,&quot;theme_color_indexes&quot;:[9,10,9,10,9,10]}"/>
</p:tagLst>
</file>

<file path=ppt/tags/tag26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1464]}"/>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73.xml><?xml version="1.0" encoding="utf-8"?>
<p:tagLst xmlns:p="http://schemas.openxmlformats.org/presentationml/2006/main">
  <p:tag name="KSO_WM_DIAGRAM_VIRTUALLY_FRAME" val="{&quot;height&quot;:432.9470078740158,&quot;left&quot;:71.15,&quot;top&quot;:85.9,&quot;width&quot;:804.3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837381692\&quot;,\&quot;product_name\&quot;:\&quot;\&quot;,\&quot;intention_code\&quot;:\&quot;\&quot;}&quot;}*gallery_gallery_ai_v2.1.5_ONLINE*0d9d3bb4284467020c43e56b1c36f222-slide-0"/>
  <p:tag name="KSO_WM_UNIT_LINE_FILL_TYPE" val="2"/>
  <p:tag name="KSO_WM_UNIT_USESOURCEFORMAT_APPLY" val="1"/>
</p:tagLst>
</file>

<file path=ppt/tags/tag274.xml><?xml version="1.0" encoding="utf-8"?>
<p:tagLst xmlns:p="http://schemas.openxmlformats.org/presentationml/2006/main">
  <p:tag name="KSO_WM_DIAGRAM_VIRTUALLY_FRAME" val="{&quot;height&quot;:432.9470078740158,&quot;left&quot;:71.15,&quot;top&quot;:85.9,&quot;width&quot;:804.339291338582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75.xml><?xml version="1.0" encoding="utf-8"?>
<p:tagLst xmlns:p="http://schemas.openxmlformats.org/presentationml/2006/main">
  <p:tag name="KSO_WM_DIAGRAM_VIRTUALLY_FRAME" val="{&quot;height&quot;:432.9470078740158,&quot;left&quot;:71.15,&quot;top&quot;:85.9,&quot;width&quot;:804.3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90069726\&quot;,\&quot;product_name\&quot;:\&quot;\&quot;,\&quot;intention_code\&quot;:\&quot;\&quot;}&quot;}*gallery_gallery_ai_v2.1.5_ONLINE*0d9d3bb4284467020c43e56b1c36f222-slide-0"/>
  <p:tag name="KSO_WM_UNIT_LINE_FILL_TYPE" val="2"/>
  <p:tag name="KSO_WM_UNIT_USESOURCEFORMAT_APPLY" val="1"/>
</p:tagLst>
</file>

<file path=ppt/tags/tag276.xml><?xml version="1.0" encoding="utf-8"?>
<p:tagLst xmlns:p="http://schemas.openxmlformats.org/presentationml/2006/main">
  <p:tag name="KSO_WM_DIAGRAM_VIRTUALLY_FRAME" val="{&quot;height&quot;:432.9470078740158,&quot;left&quot;:71.15,&quot;top&quot;:85.9,&quot;width&quot;:804.339291338582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DIAGRAM_VIRTUALLY_FRAME" val="{&quot;height&quot;:432.9470078740158,&quot;left&quot;:71.15,&quot;top&quot;:85.9,&quot;width&quot;:804.3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479479510\&quot;,\&quot;product_name\&quot;:\&quot;\&quot;,\&quot;intention_code\&quot;:\&quot;\&quot;}&quot;}*gallery_gallery_ai_v2.1.5_ONLINE*0d9d3bb4284467020c43e56b1c36f222-slide-0"/>
  <p:tag name="KSO_WM_UNIT_LINE_FILL_TYPE" val="2"/>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DIAGRAM_VIRTUALLY_FRAME" val="{&quot;height&quot;:432.9470078740158,&quot;left&quot;:71.15,&quot;top&quot;:85.9,&quot;width&quot;:804.339291338582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DIAGRAM_VIRTUALLY_FRAME" val="{&quot;height&quot;:432.9470078740158,&quot;left&quot;:71.15,&quot;top&quot;:85.9,&quot;width&quot;:804.339291338582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23841042\&quot;,\&quot;product_name\&quot;:\&quot;\&quot;,\&quot;intention_code\&quot;:\&quot;\&quot;}&quot;}*gallery_gallery_ai_v2.1.5_ONLINE*0d9d3bb4284467020c43e56b1c36f222-slide-0"/>
  <p:tag name="KSO_WM_UNIT_LINE_FILL_TYPE" val="2"/>
  <p:tag name="KSO_WM_UNIT_USESOURCEFORMAT_APPLY" val="1"/>
</p:tagLst>
</file>

<file path=ppt/tags/tag284.xml><?xml version="1.0" encoding="utf-8"?>
<p:tagLst xmlns:p="http://schemas.openxmlformats.org/presentationml/2006/main">
  <p:tag name="KSO_WM_DIAGRAM_VIRTUALLY_FRAME" val="{&quot;height&quot;:432.9470078740158,&quot;left&quot;:71.15,&quot;top&quot;:85.9,&quot;width&quot;:804.339291338582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9470078740158,&quot;left&quot;:71.15,&quot;top&quot;:85.9,&quot;width&quot;:804.33929133858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8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291.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29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9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211198027969\&quot;,\&quot;product_name\&quot;:\&quot;\&quot;,\&quot;intention_code\&quot;:\&quot;\&quot;}&quot;}*gallery_gallery_ai_v2.1.5_ONLINE*b65e25b6704b483a99a97f537068e966-slide-0"/>
  <p:tag name="KSO_WM_UNIT_FILL_FORE_SCHEMECOLOR_INDEX" val="5"/>
  <p:tag name="KSO_WM_UNIT_FILL_TYPE" val="1"/>
  <p:tag name="KSO_WM_UNIT_LINE_FORE_SCHEMECOLOR_INDEX" val="5"/>
  <p:tag name="KSO_WM_UNIT_LINE_FILL_TYPE" val="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1,&quot;top&quot;:132.65,&quot;width&quot;:478.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1,&quot;top&quot;:132.65,&quot;width&quot;:478.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1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15.xml><?xml version="1.0" encoding="utf-8"?>
<p:tagLst xmlns:p="http://schemas.openxmlformats.org/presentationml/2006/main">
  <p:tag name="KSO_WM_DIAGRAM_VIRTUALLY_FRAME" val="{&quot;height&quot;:417.2779527559055,&quot;left&quot;:83.13535433070865,&quot;top&quot;:101.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279703754\&quot;,\&quot;product_name\&quot;:\&quot;\&quot;,\&quot;intention_code\&quot;:\&quot;\&quot;}&quot;}*gallery_gallery_ai_v2.1.5_ONLINE*cd30178cd155f7ddcacaab4d2db8fcd3-slide-0"/>
  <p:tag name="KSO_WM_UNIT_LINE_FILL_TYPE" val="2"/>
  <p:tag name="KSO_WM_UNIT_USESOURCEFORMAT_APPLY" val="1"/>
</p:tagLst>
</file>

<file path=ppt/tags/tag316.xml><?xml version="1.0" encoding="utf-8"?>
<p:tagLst xmlns:p="http://schemas.openxmlformats.org/presentationml/2006/main">
  <p:tag name="KSO_WM_DIAGRAM_VIRTUALLY_FRAME" val="{&quot;height&quot;:417.2779527559055,&quot;left&quot;:83.13535433070865,&quot;top&quot;:101.5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17.xml><?xml version="1.0" encoding="utf-8"?>
<p:tagLst xmlns:p="http://schemas.openxmlformats.org/presentationml/2006/main">
  <p:tag name="KSO_WM_DIAGRAM_VIRTUALLY_FRAME" val="{&quot;height&quot;:417.2779527559055,&quot;left&quot;:83.13535433070865,&quot;top&quot;:101.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408802648\&quot;,\&quot;product_name\&quot;:\&quot;\&quot;,\&quot;intention_code\&quot;:\&quot;\&quot;}&quot;}*gallery_gallery_ai_v2.1.5_ONLINE*cd30178cd155f7ddcacaab4d2db8fcd3-slide-0"/>
  <p:tag name="KSO_WM_UNIT_LINE_FILL_TYPE" val="2"/>
  <p:tag name="KSO_WM_UNIT_USESOURCEFORMAT_APPLY" val="1"/>
</p:tagLst>
</file>

<file path=ppt/tags/tag318.xml><?xml version="1.0" encoding="utf-8"?>
<p:tagLst xmlns:p="http://schemas.openxmlformats.org/presentationml/2006/main">
  <p:tag name="KSO_WM_DIAGRAM_VIRTUALLY_FRAME" val="{&quot;height&quot;:417.2779527559055,&quot;left&quot;:83.13535433070865,&quot;top&quot;:101.5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21.xml><?xml version="1.0" encoding="utf-8"?>
<p:tagLst xmlns:p="http://schemas.openxmlformats.org/presentationml/2006/main">
  <p:tag name="KSO_WM_DIAGRAM_VIRTUALLY_FRAME" val="{&quot;height&quot;:417.2779527559055,&quot;left&quot;:83.13535433070865,&quot;top&quot;:101.5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20926541\&quot;,\&quot;product_name\&quot;:\&quot;\&quot;,\&quot;intention_code\&quot;:\&quot;\&quot;}&quot;}*gallery_gallery_ai_v2.1.5_ONLINE*cd30178cd155f7ddcacaab4d2db8fcd3-slide-0"/>
  <p:tag name="KSO_WM_UNIT_LINE_FILL_TYPE" val="2"/>
  <p:tag name="KSO_WM_UNIT_USESOURCEFORMAT_APPLY" val="1"/>
</p:tagLst>
</file>

<file path=ppt/tags/tag322.xml><?xml version="1.0" encoding="utf-8"?>
<p:tagLst xmlns:p="http://schemas.openxmlformats.org/presentationml/2006/main">
  <p:tag name="KSO_WM_DIAGRAM_VIRTUALLY_FRAME" val="{&quot;height&quot;:417.2779527559055,&quot;left&quot;:83.13535433070865,&quot;top&quot;:101.5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7.2779527559055,&quot;left&quot;:83.13535433070865,&quot;top&quot;:101.5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2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32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3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3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3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4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3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353.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35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99531251\&quot;,\&quot;product_name\&quot;:\&quot;\&quot;,\&quot;intention_code\&quot;:\&quot;\&quot;}&quot;}*gallery_gallery_ai_v2.1.5_ONLINE*5070d347927961883fae263e92624094-slide-0"/>
  <p:tag name="KSO_WM_UNIT_LINE_FILL_TYPE" val="2"/>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97279086\&quot;,\&quot;product_name\&quot;:\&quot;\&quot;,\&quot;intention_code\&quot;:\&quot;\&quot;}&quot;}*gallery_gallery_ai_v2.1.5_ONLINE*5070d347927961883fae263e92624094-slide-0"/>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2492291\&quot;,\&quot;product_name\&quot;:\&quot;\&quot;,\&quot;intention_code\&quot;:\&quot;\&quot;}&quot;}*gallery_gallery_ai_v2.1.5_ONLINE*5070d347927961883fae263e92624094-slide-0"/>
  <p:tag name="KSO_WM_UNIT_LINE_FILL_TYPE" val="2"/>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69330154\&quot;,\&quot;product_name\&quot;:\&quot;\&quot;,\&quot;intention_code\&quot;:\&quot;\&quot;}&quot;}*gallery_gallery_ai_v2.1.5_ONLINE*5070d347927961883fae263e92624094-slide-0"/>
  <p:tag name="KSO_WM_UNIT_LINE_FILL_TYPE" val="2"/>
  <p:tag name="KSO_WM_UNIT_USESOURCEFORMAT_APPLY"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000000000005,&quot;left&quot;:60.17999999999997,&quot;top&quot;:143.59999999999997,&quot;width&quot;:813.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7*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7*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7*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7*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7*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7*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7*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7*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7*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5545_7*l_h_f*1_5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5545_7*l_h_a*1_5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5545_7*l_h_f*1_6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5545_7*l_h_a*1_6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7_1"/>
  <p:tag name="KSO_WM_UNIT_ID" val="diagram20235545_7*l_h_f*1_7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添加正文 ，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7_1"/>
  <p:tag name="KSO_WM_UNIT_ID" val="diagram20235545_7*l_h_a*1_7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8_1"/>
  <p:tag name="KSO_WM_UNIT_ID" val="diagram20235545_7*l_h_f*1_8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8_1"/>
  <p:tag name="KSO_WM_UNIT_ID" val="diagram20235545_7*l_h_a*1_8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424.37992125984255,&quot;left&quot;:49.34779527559056,&quot;top&quot;:69.82007874015748,&quot;width&quot;:551.7489354841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88.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8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9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93013799\&quot;,\&quot;product_name\&quot;:\&quot;\&quot;,\&quot;intention_code\&quot;:\&quot;\&quot;}&quot;}*gallery_gallery_ai_v2.1.5_ONLINE*0fa07950d95b9a68483b265d56a799a3-slide-0"/>
  <p:tag name="KSO_WM_UNIT_LINE_FILL_TYPE" val="2"/>
  <p:tag name="KSO_WM_UNIT_USESOURCEFORMAT_APPLY" val="1"/>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20736856\&quot;,\&quot;product_name\&quot;:\&quot;\&quot;,\&quot;intention_code\&quot;:\&quot;\&quot;}&quot;}*gallery_gallery_ai_v2.1.5_ONLINE*0fa07950d95b9a68483b265d56a799a3-slide-0"/>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81431490\&quot;,\&quot;product_name\&quot;:\&quot;\&quot;,\&quot;intention_code\&quot;:\&quot;\&quot;}&quot;}*gallery_gallery_ai_v2.1.5_ONLINE*0fa07950d95b9a68483b265d56a799a3-slide-0"/>
  <p:tag name="KSO_WM_UNIT_LINE_FILL_TYPE" val="2"/>
  <p:tag name="KSO_WM_UNIT_USESOURCEFORMAT_APPLY" val="1"/>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82803280\&quot;,\&quot;product_name\&quot;:\&quot;\&quot;,\&quot;intention_code\&quot;:\&quot;\&quot;}&quot;}*gallery_gallery_ai_v2.1.5_ONLINE*0fa07950d95b9a68483b265d56a799a3-slide-0"/>
  <p:tag name="KSO_WM_UNIT_LINE_FILL_TYPE" val="2"/>
  <p:tag name="KSO_WM_UNIT_USESOURCEFORMAT_APPLY" val="1"/>
</p:tagLst>
</file>

<file path=ppt/tags/tag40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819_1*l_i*1_1"/>
  <p:tag name="KSO_WM_TEMPLATE_CATEGORY" val="diagram"/>
  <p:tag name="KSO_WM_TEMPLATE_INDEX" val="4049281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405.xml><?xml version="1.0" encoding="utf-8"?>
<p:tagLst xmlns:p="http://schemas.openxmlformats.org/presentationml/2006/main">
  <p:tag name="KSO_WM_UNIT_VALUE" val="366*36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40492819_1*l_h_d*1_1_1"/>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DIAGRAM_USE_COLOR_VALUE" val="{&quot;color_scheme&quot;:1,&quot;color_type&quot;:1,&quot;theme_color_indexes&quot;:[9,10,9,10,9,10]}"/>
  <p:tag name="KSO_WM_BEAUTIFY_FLAG" val="#wm#"/>
  <p:tag name="KSO_WM_UNIT_FILL_TYPE" val="1"/>
  <p:tag name="KSO_WM_UNIT_FILL_FORE_SCHEMECOLOR_INDEX" val="5"/>
  <p:tag name="KSO_WM_UNIT_FILL_FORE_SCHEMECOLOR_INDEX_BRIGHTNESS" val="0"/>
  <p:tag name="KSO_WM_UNIT_LINE_FORE_SCHEMECOLOR_INDEX" val="5"/>
  <p:tag name="MH_SHAPE_GUID" val="16"/>
</p:tagLst>
</file>

<file path=ppt/tags/tag406.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9_1*l_h_f*1_1_1"/>
  <p:tag name="KSO_WM_UNIT_INDEX" val="1_1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DIAGRAM_USE_COLOR_VALUE" val="{&quot;color_scheme&quot;:1,&quot;color_type&quot;:1,&quot;theme_color_indexes&quot;:[9,10,9,10,9,10]}"/>
</p:tagLst>
</file>

<file path=ppt/tags/tag407.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9_1*l_h_a*1_1_1"/>
  <p:tag name="KSO_WM_UNIT_INDEX" val="1_1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添加项目标题"/>
  <p:tag name="KSO_WM_UNIT_TEXT_FILL_FORE_SCHEMECOLOR_INDEX" val="1"/>
  <p:tag name="KSO_WM_UNIT_TEXT_FILL_TYPE" val="1"/>
  <p:tag name="KSO_WM_DIAGRAM_USE_COLOR_VALUE" val="{&quot;color_scheme&quot;:1,&quot;color_type&quot;:1,&quot;theme_color_indexes&quot;:[9,10,9,10,9,10]}"/>
</p:tagLst>
</file>

<file path=ppt/tags/tag408.xml><?xml version="1.0" encoding="utf-8"?>
<p:tagLst xmlns:p="http://schemas.openxmlformats.org/presentationml/2006/main">
  <p:tag name="KSO_WM_UNIT_SUBTYPE" val="a"/>
  <p:tag name="KSO_WM_UNIT_NOCLEAR" val="0"/>
  <p:tag name="KSO_WM_UNIT_VALUE" val="68"/>
  <p:tag name="KSO_WM_UNIT_HIGHLIGHT" val="0"/>
  <p:tag name="KSO_WM_UNIT_COMPATIBLE" val="0"/>
  <p:tag name="KSO_WM_UNIT_DIAGRAM_ISNUMVISUAL" val="0"/>
  <p:tag name="KSO_WM_UNIT_DIAGRAM_ISREFERUNIT" val="0"/>
  <p:tag name="KSO_WM_UNIT_TYPE" val="l_h_f"/>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9_1*l_h_f*1_2_1"/>
  <p:tag name="KSO_WM_UNIT_INDEX" val="1_2_1"/>
  <p:tag name="KSO_WM_UNIT_TEXT_TYPE" val="1"/>
  <p:tag name="KSO_WM_UNIT_USESOURCEFORMAT_APPLY" val="1"/>
  <p:tag name="KSO_WM_UNIT_TEXT_LAYER_COUNT" val="1"/>
  <p:tag name="KSO_WM_DIAGRAM_VERSION" val="3"/>
  <p:tag name="KSO_WM_DIAGRAM_COLOR_TRICK" val="1"/>
  <p:tag name="KSO_WM_DIAGRAM_COLOR_TEXT_CAN_REMOVE" val="n"/>
  <p:tag name="KSO_WM_BEAUTIFY_FLAG" val="#wm#"/>
  <p:tag name="KSO_WM_DIAGRAM_GROUP_CODE" val="l1-1"/>
  <p:tag name="KSO_WM_UNIT_PRESET_TEXT" val="单击添加正文，文字是您思想的提炼，为了最终演示发布的良好效果，请言简意赅的阐述观点。根据需要可酌情增减文字，以便观者准确理解您所传达的信息。文字是您思想的重要提炼，请言简的阐述观点。"/>
  <p:tag name="KSO_WM_UNIT_TEXT_FILL_FORE_SCHEMECOLOR_INDEX" val="1"/>
  <p:tag name="KSO_WM_UNIT_TEXT_FILL_TYPE" val="1"/>
  <p:tag name="KSO_WM_DIAGRAM_USE_COLOR_VALUE" val="{&quot;color_scheme&quot;:1,&quot;color_type&quot;:1,&quot;theme_color_indexes&quot;:[9,10,9,10,9,10]}"/>
</p:tagLst>
</file>

<file path=ppt/tags/tag409.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40492819_1*l_h_a*1_2_1"/>
  <p:tag name="KSO_WM_UNIT_INDEX" val="1_2_1"/>
  <p:tag name="KSO_WM_UNIT_TEXT_TYPE" val="1"/>
  <p:tag name="KSO_WM_UNIT_USESOURCEFORMAT_APPLY" val="1"/>
  <p:tag name="KSO_WM_DIAGRAM_VERSION" val="3"/>
  <p:tag name="KSO_WM_DIAGRAM_COLOR_TRICK" val="1"/>
  <p:tag name="KSO_WM_DIAGRAM_COLOR_TEXT_CAN_REMOVE" val="n"/>
  <p:tag name="KSO_WM_BEAUTIFY_FLAG" val="#wm#"/>
  <p:tag name="KSO_WM_DIAGRAM_GROUP_CODE" val="l1-1"/>
  <p:tag name="KSO_WM_UNIT_PRESET_TEXT" val="单击此处添加项目标题"/>
  <p:tag name="KSO_WM_UNIT_TEXT_FILL_FORE_SCHEMECOLOR_INDEX" val="1"/>
  <p:tag name="KSO_WM_UNIT_TEXT_FILL_TYPE" val="1"/>
  <p:tag name="KSO_WM_DIAGRAM_USE_COLOR_VALUE" val="{&quot;color_scheme&quot;:1,&quot;color_type&quot;:1,&quot;theme_color_indexes&quot;:[9,10,9,10,9,10]}"/>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VALUE" val="367*36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40492819_1*l_h_d*1_2_1"/>
  <p:tag name="KSO_WM_TEMPLATE_CATEGORY" val="diagram"/>
  <p:tag name="KSO_WM_TEMPLATE_INDEX" val="40492819"/>
  <p:tag name="KSO_WM_UNIT_LAYERLEVEL" val="1_1_1"/>
  <p:tag name="KSO_WM_TAG_VERSION" val="3.0"/>
  <p:tag name="KSO_WM_DIAGRAM_MAX_ITEMCNT" val="3"/>
  <p:tag name="KSO_WM_DIAGRAM_MIN_ITEMCNT" val="2"/>
  <p:tag name="KSO_WM_DIAGRAM_VIRTUALLY_FRAME" val="{&quot;height&quot;:387.8813400948663,&quot;left&quot;:46.335354330708654,&quot;top&quot;:73.04653392088176,&quot;width&quot;:841.9646456692914}"/>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DIAGRAM_USE_COLOR_VALUE" val="{&quot;color_scheme&quot;:1,&quot;color_type&quot;:1,&quot;theme_color_indexes&quot;:[9,10,9,10,9,10]}"/>
  <p:tag name="KSO_WM_BEAUTIFY_FLAG" val="#wm#"/>
  <p:tag name="KSO_WM_UNIT_FILL_TYPE" val="1"/>
  <p:tag name="KSO_WM_UNIT_FILL_FORE_SCHEMECOLOR_INDEX" val="5"/>
  <p:tag name="KSO_WM_UNIT_FILL_FORE_SCHEMECOLOR_INDEX_BRIGHTNESS" val="0"/>
  <p:tag name="KSO_WM_UNIT_LINE_FORE_SCHEMECOLOR_INDEX" val="5"/>
  <p:tag name="MH_SHAPE_GUID" val="18"/>
</p:tagLst>
</file>

<file path=ppt/tags/tag4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425665]}"/>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415.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416.xml><?xml version="1.0" encoding="utf-8"?>
<p:tagLst xmlns:p="http://schemas.openxmlformats.org/presentationml/2006/main">
  <p:tag name="KSO_WM_UNIT_TYPE" val="a"/>
  <p:tag name="KSO_WM_UNIT_INDEX" val="1"/>
  <p:tag name="KSO_WM_SLIDE_BACKGROUND_TYPE" val="general"/>
</p:tagLst>
</file>

<file path=ppt/tags/tag417.xml><?xml version="1.0" encoding="utf-8"?>
<p:tagLst xmlns:p="http://schemas.openxmlformats.org/presentationml/2006/main">
  <p:tag name="KSO_WM_BEAUTIFY_FLAG" val="#wm#"/>
  <p:tag name="KSO_WM_TEMPLATE_CATEGORY" val="custom"/>
  <p:tag name="KSO_WM_TEMPLATE_INDEX" val="20205081"/>
  <p:tag name="generateSigPptEx" val="1"/>
  <p:tag name="resource_record_key" val="{&quot;65&quot;:[20205281],&quot;70&quot;:[3426358]}"/>
</p:tagLst>
</file>

<file path=ppt/tags/tag41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19.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73893266\&quot;,\&quot;product_name\&quot;:\&quot;\&quot;,\&quot;intention_code\&quot;:\&quot;\&quot;}&quot;}*gallery_gallery_ai_v2.1.5_ONLINE*a85d1cd6373a87699ba5ece0ae2ca2dd-slide-0"/>
  <p:tag name="KSO_WM_UNIT_FILL_FORE_SCHEMECOLOR_INDEX" val="5"/>
  <p:tag name="KSO_WM_UNIT_FILL_TYPE" val="1"/>
  <p:tag name="KSO_WM_UNIT_LINE_FORE_SCHEMECOLOR_INDEX" val="5"/>
  <p:tag name="KSO_WM_UNIT_LINE_FILL_TYPE" val="2"/>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6.82173228346456,&quot;top&quot;:113.3,&quot;width&quot;:459.006692913385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3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38.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04892146\&quot;,\&quot;product_name\&quot;:\&quot;\&quot;,\&quot;intention_code\&quot;:\&quot;\&quot;}&quot;}*gallery_gallery_ai_v2.1.5_ONLINE*bb55f418092d317f54c0bf5429e23ab0-slide-0"/>
  <p:tag name="KSO_WM_UNIT_LINE_FILL_TYPE" val="2"/>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8222391\&quot;,\&quot;product_name\&quot;:\&quot;\&quot;,\&quot;intention_code\&quot;:\&quot;\&quot;}&quot;}*gallery_gallery_ai_v2.1.5_ONLINE*bb55f418092d317f54c0bf5429e23ab0-slide-0"/>
  <p:tag name="KSO_WM_UNIT_LINE_FILL_TYPE" val="2"/>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20927120\&quot;,\&quot;product_name\&quot;:\&quot;\&quot;,\&quot;intention_code\&quot;:\&quot;\&quot;}&quot;}*gallery_gallery_ai_v2.1.5_ONLINE*bb55f418092d317f54c0bf5429e23ab0-slide-0"/>
  <p:tag name="KSO_WM_UNIT_LINE_FILL_TYPE" val="2"/>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8.52999999999997,&quot;top&quot;:103.14999999999998,&quot;width&quot;:768.0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311757545\&quot;,\&quot;product_name\&quot;:\&quot;\&quot;,\&quot;intention_code\&quot;:\&quot;\&quot;}&quot;}*gallery_gallery_ai_v2.1.5_ONLINE*332516f7efc89fac9bd9056f84f23430-slide-0"/>
  <p:tag name="KSO_WM_UNIT_FILL_FORE_SCHEMECOLOR_INDEX" val="5"/>
  <p:tag name="KSO_WM_UNIT_FILL_TYPE" val="1"/>
  <p:tag name="KSO_WM_UNIT_LINE_FORE_SCHEMECOLOR_INDEX" val="5"/>
  <p:tag name="KSO_WM_UNIT_LINE_FILL_TYPE" val="2"/>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7.05296382162265,&quot;top&quot;:101.90000000000005,&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462.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08_1*a*1"/>
  <p:tag name="KSO_WM_TEMPLATE_CATEGORY" val="custom"/>
  <p:tag name="KSO_WM_TEMPLATE_INDEX" val="20233208"/>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08_1*i*1"/>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08_1*i*2"/>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08_1*i*3"/>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08_1*i*4"/>
  <p:tag name="KSO_WM_TEMPLATE_CATEGORY" val="custom"/>
  <p:tag name="KSO_WM_TEMPLATE_INDEX" val="2023320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08_1*i*5"/>
  <p:tag name="KSO_WM_TEMPLATE_CATEGORY" val="custom"/>
  <p:tag name="KSO_WM_TEMPLATE_INDEX" val="20233208"/>
  <p:tag name="KSO_WM_UNIT_LAYERLEVEL" val="1"/>
  <p:tag name="KSO_WM_TAG_VERSION" val="3.0"/>
  <p:tag name="KSO_WM_BEAUTIFY_FLAG" val="#wm#"/>
  <p:tag name="KSO_WM_UNIT_USESOURCEFORMAT_APPLY" val="1"/>
</p:tagLst>
</file>

<file path=ppt/tags/tag46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08_1*i*6"/>
  <p:tag name="KSO_WM_TEMPLATE_CATEGORY" val="custom"/>
  <p:tag name="KSO_WM_TEMPLATE_INDEX" val="20233208"/>
  <p:tag name="KSO_WM_UNIT_LAYERLEVEL" val="1"/>
  <p:tag name="KSO_WM_TAG_VERSION" val="3.0"/>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7"/>
  <p:tag name="KSO_WM_UNIT_ID" val="custom20233208_1*i*7"/>
  <p:tag name="KSO_WM_TEMPLATE_CATEGORY" val="custom"/>
  <p:tag name="KSO_WM_TEMPLATE_INDEX" val="20233208"/>
  <p:tag name="KSO_WM_UNIT_LAYERLEVEL" val="1"/>
  <p:tag name="KSO_WM_TAG_VERSION" val="3.0"/>
  <p:tag name="KSO_WM_UNIT_USESOURCEFORMAT_APPLY" val="1"/>
</p:tagLst>
</file>

<file path=ppt/tags/tag47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8"/>
  <p:tag name="KSO_WM_UNIT_ID" val="custom20233208_1*i*8"/>
  <p:tag name="KSO_WM_TEMPLATE_CATEGORY" val="custom"/>
  <p:tag name="KSO_WM_TEMPLATE_INDEX" val="20233208"/>
  <p:tag name="KSO_WM_UNIT_LAYERLEVEL" val="1"/>
  <p:tag name="KSO_WM_TAG_VERSION" val="3.0"/>
  <p:tag name="KSO_WM_UNIT_USESOURCEFORMAT_APPLY" val="1"/>
</p:tagLst>
</file>

<file path=ppt/tags/tag4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7_1*l_h_f*1_1_1"/>
  <p:tag name="KSO_WM_TEMPLATE_CATEGORY" val="diagram"/>
  <p:tag name="KSO_WM_TEMPLATE_INDEX" val="2023543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85.00661417322834,&quot;top&quot;:131.90000000000003,&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7_1*l_h_a*1_1_1"/>
  <p:tag name="KSO_WM_TEMPLATE_CATEGORY" val="diagram"/>
  <p:tag name="KSO_WM_TEMPLATE_INDEX" val="2023543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85.00661417322834,&quot;top&quot;:131.90000000000003,&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7_1*l_h_f*1_2_1"/>
  <p:tag name="KSO_WM_TEMPLATE_CATEGORY" val="diagram"/>
  <p:tag name="KSO_WM_TEMPLATE_INDEX" val="20235437"/>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为了最终演示发布的良好效果，请尽量言简意赅的阐述观点。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85.00661417322834,&quot;top&quot;:131.90000000000003,&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7_1*l_h_a*1_2_1"/>
  <p:tag name="KSO_WM_TEMPLATE_CATEGORY" val="diagram"/>
  <p:tag name="KSO_WM_TEMPLATE_INDEX" val="2023543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标题内容"/>
  <p:tag name="KSO_WM_UNIT_TEXT_FILL_FORE_SCHEMECOLOR_INDEX" val="1"/>
  <p:tag name="KSO_WM_UNIT_TEXT_FILL_TYPE" val="1"/>
  <p:tag name="KSO_WM_UNIT_TEXT_TYPE" val="1"/>
  <p:tag name="KSO_WM_DIAGRAM_MAX_ITEMCNT" val="4"/>
  <p:tag name="KSO_WM_DIAGRAM_MIN_ITEMCNT" val="2"/>
  <p:tag name="KSO_WM_DIAGRAM_VIRTUALLY_FRAME" val="{&quot;height&quot;:360.15,&quot;left&quot;:485.00661417322834,&quot;top&quot;:131.90000000000003,&quot;width&quot;:408.08673682796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76.xml><?xml version="1.0" encoding="utf-8"?>
<p:tagLst xmlns:p="http://schemas.openxmlformats.org/presentationml/2006/main">
  <p:tag name="KSO_WM_SLIDE_ID" val="custom20233208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208"/>
  <p:tag name="KSO_WM_SLIDE_TYPE" val="text"/>
  <p:tag name="KSO_WM_SLIDE_SUBTYPE" val="picTxt"/>
  <p:tag name="KSO_WM_SLIDE_SIZE" val="408.2*334.05"/>
  <p:tag name="KSO_WM_SLIDE_POSITION" val="484.95*15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1*l_h_f*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56"/>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1*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5"/>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1*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1*l_h_f*1_2_1"/>
  <p:tag name="KSO_WM_TEMPLATE_CATEGORY" val="diagram"/>
  <p:tag name="KSO_WM_TEMPLATE_INDEX" val="20231967"/>
  <p:tag name="KSO_WM_UNIT_LAYERLEVEL" val="1_1_1"/>
  <p:tag name="KSO_WM_TAG_VERSION" val="3.0"/>
  <p:tag name="KSO_WM_BEAUTIFY_FLAG" val="#wm#"/>
  <p:tag name="KSO_WM_UNIT_VALUE" val="156"/>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您的文本具体内容，简明扼要地阐述您的观点。根据需要可酌情增减文字，以便观者准确地理解您传达的思想。单击此处添加您的文本具体内容，简明扼要地阐述您的观点。根据需要可酌情增减文字，以便观者准确地理解您传达的思想。"/>
  <p:tag name="KSO_WM_UNIT_TEXT_TYPE" val="1"/>
  <p:tag name="KSO_WM_UNIT_USESOURCEFORMAT_APPLY" val="1"/>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1*l_h_a*1_2_1"/>
  <p:tag name="KSO_WM_TEMPLATE_CATEGORY" val="diagram"/>
  <p:tag name="KSO_WM_TEMPLATE_INDEX" val="20231967"/>
  <p:tag name="KSO_WM_UNIT_LAYERLEVEL" val="1_1_1"/>
  <p:tag name="KSO_WM_TAG_VERSION" val="3.0"/>
  <p:tag name="KSO_WM_BEAUTIFY_FLAG" val="#wm#"/>
  <p:tag name="KSO_WM_UNIT_VALUE" val="35"/>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1*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8047237015,&quot;left&quot;:97.73582677165354,&quot;top&quot;:116.19850393700787,&quot;width&quot;:780.211417322834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48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4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内容，文字是您思想的提炼，请言简意赅的阐述您的观点。单击添加正文，文字是您思想的提炼。单击此处添加正文，文字是您思想的提炼，请言简意赅的阐述您的观点。单击添加正文，文字是您思想的提炼。单击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492.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1*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493.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1*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0.276614173228346,&quot;top&quot;:96.43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494.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56_1*i*1"/>
  <p:tag name="KSO_WM_TEMPLATE_CATEGORY" val="custom"/>
  <p:tag name="KSO_WM_TEMPLATE_INDEX" val="20233256"/>
  <p:tag name="KSO_WM_UNIT_LAYERLEVEL" val="1"/>
  <p:tag name="KSO_WM_TAG_VERSION" val="3.0"/>
  <p:tag name="KSO_WM_BEAUTIFY_FLAG" val="#wm#"/>
  <p:tag name="KSO_WM_UNIT_FILL_FORE_SCHEMECOLOR_INDEX" val="2"/>
  <p:tag name="KSO_WM_UNIT_FILL_TYPE" val="1"/>
  <p:tag name="KSO_WM_UNIT_TEXT_FILL_FORE_SCHEMECOLOR_INDEX" val="2"/>
  <p:tag name="KSO_WM_UNIT_TEXT_FILL_TYPE" val="1"/>
  <p:tag name="KSO_WM_UNIT_USESOURCEFORMAT_APPLY" val="1"/>
</p:tagLst>
</file>

<file path=ppt/tags/tag496.xml><?xml version="1.0" encoding="utf-8"?>
<p:tagLst xmlns:p="http://schemas.openxmlformats.org/presentationml/2006/main">
  <p:tag name="KSO_WM_UNIT_VALUE" val="1226*964"/>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56_1*d*1"/>
  <p:tag name="KSO_WM_TEMPLATE_CATEGORY" val="custom"/>
  <p:tag name="KSO_WM_TEMPLATE_INDEX" val="20233256"/>
  <p:tag name="KSO_WM_UNIT_LAYERLEVEL" val="1"/>
  <p:tag name="KSO_WM_TAG_VERSION" val="3.0"/>
  <p:tag name="KSO_WM_BEAUTIFY_FLAG" val="#wm#"/>
  <p:tag name="KSO_WM_UNIT_PICTURE_SUBTYPE" val="b"/>
  <p:tag name="MH_PIC_SOURCE_TYPE" val="generate_slide_ai*{&quot;ai_type&quot;:&quot;generate_single_page&quot;,&quot;id&quot;:&quot;{\&quot;id\&quot;:\&quot;VCG41N1311757545\&quot;,\&quot;product_name\&quot;:\&quot;\&quot;,\&quot;intention_code\&quot;:\&quot;\&quot;}&quot;}*gallery_gallery_ai_v2.1.5_ONLINE*0f3e73f9e682739e44c573a45373166b-slide-0"/>
  <p:tag name="KSO_WM_UNIT_LINE_FORE_SCHEMECOLOR_INDEX" val="1"/>
  <p:tag name="KSO_WM_UNIT_LINE_FILL_TYPE" val="2"/>
  <p:tag name="KSO_WM_UNIT_USESOURCEFORMAT_APPLY" val="1"/>
</p:tagLst>
</file>

<file path=ppt/tags/tag497.xml><?xml version="1.0" encoding="utf-8"?>
<p:tagLst xmlns:p="http://schemas.openxmlformats.org/presentationml/2006/main">
  <p:tag name="KSO_WM_UNIT_ISCONTENTSTITLE" val="0"/>
  <p:tag name="KSO_WM_UNIT_ISNUMDGMTITLE" val="0"/>
  <p:tag name="KSO_WM_UNIT_NOCLEAR" val="0"/>
  <p:tag name="KSO_WM_UNIT_VALUE" val="2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56"/>
  <p:tag name="KSO_WM_UNIT_ID" val="custom20233256_1*a*1"/>
  <p:tag name="KSO_WM_UNIT_PRESET_TEXT" val="单击此处&#10;添加标题内容"/>
  <p:tag name="KSO_WM_UNIT_TEXT_TYPE" val="1"/>
  <p:tag name="KSO_WM_UNIT_TEXT_FILL_FORE_SCHEMECOLOR_INDEX" val="13"/>
  <p:tag name="KSO_WM_UNIT_TEXT_FILL_TYPE" val="1"/>
  <p:tag name="KSO_WM_UNIT_USESOURCEFORMAT_APPLY" val="1"/>
  <p:tag name="KSO_WM_SLIDE_BACKGROUND_TYPE" val="general"/>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56_1*i*2"/>
  <p:tag name="KSO_WM_TEMPLATE_CATEGORY" val="custom"/>
  <p:tag name="KSO_WM_TEMPLATE_INDEX" val="20233256"/>
  <p:tag name="KSO_WM_UNIT_LAYERLEVEL" val="1"/>
  <p:tag name="KSO_WM_TAG_VERSION" val="3.0"/>
  <p:tag name="KSO_WM_BEAUTIFY_FLAG" val="#wm#"/>
  <p:tag name="KSO_WM_UNIT_FILL_FORE_SCHEMECOLOR_INDEX" val="2"/>
  <p:tag name="KSO_WM_UNIT_FILL_TYPE" val="1"/>
  <p:tag name="KSO_WM_UNIT_TEXT_FILL_FORE_SCHEMECOLOR_INDEX" val="2"/>
  <p:tag name="KSO_WM_UNIT_TEXT_FILL_TYPE" val="1"/>
  <p:tag name="KSO_WM_UNIT_USESOURCEFORMAT_APPLY" val="1"/>
</p:tagLst>
</file>

<file path=ppt/tags/tag4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55_3*l_h_f*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内容，简明扼要地阐述您内容观点"/>
  <p:tag name="KSO_WM_UNIT_TEXT_FILL_FORE_SCHEMECOLOR_INDEX" val="1"/>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55_3*l_h_a*1_1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5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55_3*l_h_f*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具体内容，简明扼要地阐述您内容观点"/>
  <p:tag name="KSO_WM_UNIT_TEXT_FILL_FORE_SCHEMECOLOR_INDEX" val="1"/>
  <p:tag name="KSO_WM_UNIT_TEXT_FILL_TYPE" val="1"/>
  <p:tag name="KSO_WM_UNIT_USESOURCEFORMAT_APPLY" val="1"/>
</p:tagLst>
</file>

<file path=ppt/tags/tag5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55_3*l_h_a*1_2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5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55_3*l_h_f*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8"/>
  <p:tag name="KSO_WM_DIAGRAM_VERSION" val="3"/>
  <p:tag name="KSO_WM_DIAGRAM_COLOR_TRICK" val="1"/>
  <p:tag name="KSO_WM_DIAGRAM_COLOR_TEXT_CAN_REMOVE" val="n"/>
  <p:tag name="KSO_WM_UNIT_TEXT_TYPE" val="1"/>
  <p:tag name="KSO_WM_UNIT_TEXT_LAYER_COUNT" val="1"/>
  <p:tag name="KSO_WM_BEAUTIFY_FLAG" val="#wm#"/>
  <p:tag name="KSO_WM_UNIT_PRESET_TEXT" val="单击添加文本，简明扼要地阐述您内容观点"/>
  <p:tag name="KSO_WM_UNIT_TEXT_FILL_FORE_SCHEMECOLOR_INDEX" val="1"/>
  <p:tag name="KSO_WM_UNIT_TEXT_FILL_TYPE" val="1"/>
  <p:tag name="KSO_WM_UNIT_USESOURCEFORMAT_APPLY" val="1"/>
</p:tagLst>
</file>

<file path=ppt/tags/tag5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55_3*l_h_a*1_3_1"/>
  <p:tag name="KSO_WM_TEMPLATE_CATEGORY" val="diagram"/>
  <p:tag name="KSO_WM_TEMPLATE_INDEX" val="20233255"/>
  <p:tag name="KSO_WM_UNIT_LAYERLEVEL" val="1_1_1"/>
  <p:tag name="KSO_WM_TAG_VERSION" val="3.0"/>
  <p:tag name="KSO_WM_DIAGRAM_MAX_ITEMCNT" val="4"/>
  <p:tag name="KSO_WM_DIAGRAM_MIN_ITEMCNT" val="1"/>
  <p:tag name="KSO_WM_DIAGRAM_VIRTUALLY_FRAME" val="{&quot;height&quot;:391.4500787401575,&quot;left&quot;:85.96393700787402,&quot;top&quot;:128.13267716535432,&quot;width&quot;:477.4360629921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1"/>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505.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d_l"/>
  <p:tag name="KSO_WM_SLIDE_LAYOUT_CNT" val="1_1_1"/>
  <p:tag name="KSO_WM_SLIDE_TYPE" val="text"/>
  <p:tag name="KSO_WM_SLIDE_SUBTYPE" val="picTxt"/>
  <p:tag name="KSO_WM_SLIDE_SIZE" val="408.05*186.55"/>
  <p:tag name="KSO_WM_SLIDE_POSITION" val="87.8997*272.733"/>
  <p:tag name="KSO_WM_TEMPLATE_INDEX" val="20233256"/>
  <p:tag name="KSO_WM_TEMPLATE_SUBCATEGORY" val="0"/>
  <p:tag name="KSO_WM_SLIDE_INDEX" val="1"/>
  <p:tag name="KSO_WM_TAG_VERSION" val="3.0"/>
  <p:tag name="KSO_WM_SLIDE_ID" val="custom20233256_1"/>
  <p:tag name="KSO_WM_SLIDE_ITEM_CNT" val="4"/>
  <p:tag name="KSO_WM_SLIDE_SOURCE" val="WPPAIGenerateSlide"/>
</p:tagLst>
</file>

<file path=ppt/tags/tag50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681860898\&quot;,\&quot;product_name\&quot;:\&quot;\&quot;,\&quot;intention_code\&quot;:\&quot;\&quot;}&quot;}*gallery_gallery_ai_v2.1.5_ONLINE*1535aa3ef07208e28adfe4fc7a1a88e8-slide-0"/>
  <p:tag name="KSO_WM_UNIT_LINE_FILL_TYPE" val="2"/>
  <p:tag name="KSO_WM_UNIT_USESOURCEFORMAT_APPLY" val="1"/>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690924711\&quot;,\&quot;product_name\&quot;:\&quot;\&quot;,\&quot;intention_code\&quot;:\&quot;\&quot;}&quot;}*gallery_gallery_ai_v2.1.5_ONLINE*1535aa3ef07208e28adfe4fc7a1a88e8-slide-0"/>
  <p:tag name="KSO_WM_UNIT_LINE_FILL_TYPE" val="2"/>
  <p:tag name="KSO_WM_UNIT_USESOURCEFORMAT_APPLY" val="1"/>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88462192\&quot;,\&quot;product_name\&quot;:\&quot;\&quot;,\&quot;intention_code\&quot;:\&quot;\&quot;}&quot;}*gallery_gallery_ai_v2.1.5_ONLINE*1535aa3ef07208e28adfe4fc7a1a88e8-slide-0"/>
  <p:tag name="KSO_WM_UNIT_LINE_FILL_TYPE" val="2"/>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0.52999999999997,&quot;top&quot;:98.54999999999998,&quot;width&quot;:795.5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1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518.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199897829\&quot;,\&quot;product_name\&quot;:\&quot;\&quot;,\&quot;intention_code\&quot;:\&quot;\&quot;}&quot;}*gallery_gallery_ai_v2.1.5_ONLINE*d2e7c961ab77aa7912c8ed14d8b22bd1-slide-0"/>
  <p:tag name="KSO_WM_UNIT_FILL_FORE_SCHEMECOLOR_INDEX" val="5"/>
  <p:tag name="KSO_WM_UNIT_FILL_TYPE" val="1"/>
  <p:tag name="KSO_WM_UNIT_LINE_FORE_SCHEMECOLOR_INDEX" val="5"/>
  <p:tag name="KSO_WM_UNIT_LINE_FILL_TYPE" val="2"/>
  <p:tag name="KSO_WM_UNIT_USESOURCEFORMAT_APPLY" val="1"/>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53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533.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6.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04892146\&quot;,\&quot;product_name\&quot;:\&quot;\&quot;,\&quot;intention_code\&quot;:\&quot;\&quot;}&quot;}*gallery_gallery_ai_v2.1.5_ONLINE*091e993941f247aaa0d2b73ab0216ee2-slide-0"/>
  <p:tag name="KSO_WM_UNIT_LINE_FILL_TYPE" val="2"/>
  <p:tag name="KSO_WM_UNIT_USESOURCEFORMAT_APPLY" val="1"/>
</p:tagLst>
</file>

<file path=ppt/tags/tag537.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77132352\&quot;,\&quot;product_name\&quot;:\&quot;\&quot;,\&quot;intention_code\&quot;:\&quot;\&quot;}&quot;}*gallery_gallery_ai_v2.1.5_ONLINE*091e993941f247aaa0d2b73ab0216ee2-slide-0"/>
  <p:tag name="KSO_WM_UNIT_LINE_FILL_TYPE" val="2"/>
  <p:tag name="KSO_WM_UNIT_USESOURCEFORMAT_APPLY" val="1"/>
</p:tagLst>
</file>

<file path=ppt/tags/tag53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quot;left&quot;:152.1300087050069,&quot;top&quot;:107.74999999999997,&quot;width&quot;:571.6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542.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543.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544.xml><?xml version="1.0" encoding="utf-8"?>
<p:tagLst xmlns:p="http://schemas.openxmlformats.org/presentationml/2006/main">
  <p:tag name="resource_record_key" val="{&quot;65&quot;:[20205281],&quot;70&quot;:[3318299,3426358,3312483,3325741,3325806,3312109,3324556,3327350,3324548,3319358,3325247,3326212,3321464,3425665]}"/>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6259</Words>
  <Application>WPS 演示</Application>
  <PresentationFormat>宽屏</PresentationFormat>
  <Paragraphs>471</Paragraphs>
  <Slides>32</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32</vt:i4>
      </vt:variant>
    </vt:vector>
  </HeadingPairs>
  <TitlesOfParts>
    <vt:vector size="50"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汉仪书宋二KW</vt:lpstr>
      <vt:lpstr>微软雅黑</vt:lpstr>
      <vt:lpstr>汉仪乐喵体W</vt:lpstr>
      <vt:lpstr>汉仪旗黑-55简</vt:lpstr>
      <vt:lpstr>Office 主题​​</vt:lpstr>
      <vt:lpstr>3_Office 主题​​</vt:lpstr>
      <vt:lpstr>大学生职业生涯与就业指导</vt:lpstr>
      <vt:lpstr>第十章　就业辅导实践</vt:lpstr>
      <vt:lpstr>PowerPoint 演示文稿</vt:lpstr>
      <vt:lpstr>PowerPoint 演示文稿</vt:lpstr>
      <vt:lpstr>第一节　 求职方法与技巧训练</vt:lpstr>
      <vt:lpstr>一、求职方法 （一）创意求职法成功率 86%</vt:lpstr>
      <vt:lpstr>PowerPoint 演示文稿</vt:lpstr>
      <vt:lpstr>PowerPoint 演示文稿</vt:lpstr>
      <vt:lpstr>PowerPoint 演示文稿</vt:lpstr>
      <vt:lpstr>PowerPoint 演示文稿</vt:lpstr>
      <vt:lpstr>第二节　 面试与笔试技巧训练</vt:lpstr>
      <vt:lpstr>一、面试技巧 （一）彬彬有礼、态度诚恳地进入面试场地</vt:lpstr>
      <vt:lpstr>PowerPoint 演示文稿</vt:lpstr>
      <vt:lpstr>PowerPoint 演示文稿</vt:lpstr>
      <vt:lpstr>PowerPoint 演示文稿</vt:lpstr>
      <vt:lpstr>PowerPoint 演示文稿</vt:lpstr>
      <vt:lpstr>2.智力测试</vt:lpstr>
      <vt:lpstr>PowerPoint 演示文稿</vt:lpstr>
      <vt:lpstr>PowerPoint 演示文稿</vt:lpstr>
      <vt:lpstr>第三节　 模拟面试</vt:lpstr>
      <vt:lpstr>一、模拟面试概述</vt:lpstr>
      <vt:lpstr>二、模拟面试的准备 （一）求职者准备</vt:lpstr>
      <vt:lpstr>PowerPoint 演示文稿</vt:lpstr>
      <vt:lpstr>三、模拟面试流程 （一）开场</vt:lpstr>
      <vt:lpstr>（二）提问环节</vt:lpstr>
      <vt:lpstr>PowerPoint 演示文稿</vt:lpstr>
      <vt:lpstr>PowerPoint 演示文稿</vt:lpstr>
      <vt:lpstr>四、模拟面试的反馈与总结 （一）面试官反馈</vt:lpstr>
      <vt:lpstr>PowerPoint 演示文稿</vt:lpstr>
      <vt:lpstr>五、模拟面试的意义 （一）对求职者的意义</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176</cp:revision>
  <dcterms:created xsi:type="dcterms:W3CDTF">2025-09-07T07:54:49Z</dcterms:created>
  <dcterms:modified xsi:type="dcterms:W3CDTF">2025-09-07T07:54:49Z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