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01.svg" ContentType="image/svg+xml"/>
  <Override PartName="/ppt/media/image103.svg" ContentType="image/svg+xml"/>
  <Override PartName="/ppt/media/image105.svg" ContentType="image/svg+xml"/>
  <Override PartName="/ppt/media/image18.svg" ContentType="image/svg+xml"/>
  <Override PartName="/ppt/media/image20.svg" ContentType="image/svg+xml"/>
  <Override PartName="/ppt/media/image22.svg" ContentType="image/svg+xml"/>
  <Override PartName="/ppt/media/image24.svg" ContentType="image/svg+xml"/>
  <Override PartName="/ppt/media/image26.svg" ContentType="image/svg+xml"/>
  <Override PartName="/ppt/media/image40.svg" ContentType="image/svg+xml"/>
  <Override PartName="/ppt/media/image41.svg" ContentType="image/svg+xml"/>
  <Override PartName="/ppt/media/image43.svg" ContentType="image/svg+xml"/>
  <Override PartName="/ppt/media/image45.svg" ContentType="image/svg+xml"/>
  <Override PartName="/ppt/media/image47.svg" ContentType="image/svg+xml"/>
  <Override PartName="/ppt/media/image58.svg" ContentType="image/svg+xml"/>
  <Override PartName="/ppt/media/image60.svg" ContentType="image/svg+xml"/>
  <Override PartName="/ppt/media/image66.svg" ContentType="image/svg+xml"/>
  <Override PartName="/ppt/media/image68.svg" ContentType="image/svg+xml"/>
  <Override PartName="/ppt/media/image70.svg" ContentType="image/svg+xml"/>
  <Override PartName="/ppt/media/image7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1"/>
  </p:notesMasterIdLst>
  <p:handoutMasterIdLst>
    <p:handoutMasterId r:id="rId49"/>
  </p:handoutMasterIdLst>
  <p:sldIdLst>
    <p:sldId id="314" r:id="rId4"/>
    <p:sldId id="315" r:id="rId5"/>
    <p:sldId id="316" r:id="rId6"/>
    <p:sldId id="317" r:id="rId7"/>
    <p:sldId id="318" r:id="rId8"/>
    <p:sldId id="425" r:id="rId9"/>
    <p:sldId id="426" r:id="rId10"/>
    <p:sldId id="427" r:id="rId12"/>
    <p:sldId id="428" r:id="rId13"/>
    <p:sldId id="429" r:id="rId14"/>
    <p:sldId id="430" r:id="rId15"/>
    <p:sldId id="431" r:id="rId16"/>
    <p:sldId id="432" r:id="rId17"/>
    <p:sldId id="433" r:id="rId18"/>
    <p:sldId id="434" r:id="rId19"/>
    <p:sldId id="435" r:id="rId20"/>
    <p:sldId id="336" r:id="rId21"/>
    <p:sldId id="436" r:id="rId22"/>
    <p:sldId id="437" r:id="rId23"/>
    <p:sldId id="438" r:id="rId24"/>
    <p:sldId id="439" r:id="rId25"/>
    <p:sldId id="440" r:id="rId26"/>
    <p:sldId id="356" r:id="rId27"/>
    <p:sldId id="441" r:id="rId28"/>
    <p:sldId id="442" r:id="rId29"/>
    <p:sldId id="443" r:id="rId30"/>
    <p:sldId id="446" r:id="rId31"/>
    <p:sldId id="447" r:id="rId32"/>
    <p:sldId id="448" r:id="rId33"/>
    <p:sldId id="449" r:id="rId34"/>
    <p:sldId id="450" r:id="rId35"/>
    <p:sldId id="451" r:id="rId36"/>
    <p:sldId id="452" r:id="rId37"/>
    <p:sldId id="453" r:id="rId38"/>
    <p:sldId id="454" r:id="rId39"/>
    <p:sldId id="455" r:id="rId40"/>
    <p:sldId id="456" r:id="rId41"/>
    <p:sldId id="457" r:id="rId42"/>
    <p:sldId id="458" r:id="rId43"/>
    <p:sldId id="459" r:id="rId44"/>
    <p:sldId id="460" r:id="rId45"/>
    <p:sldId id="462" r:id="rId46"/>
    <p:sldId id="463" r:id="rId47"/>
    <p:sldId id="332" r:id="rId48"/>
  </p:sldIdLst>
  <p:sldSz cx="12192000" cy="6858000"/>
  <p:notesSz cx="6858000" cy="9144000"/>
  <p:embeddedFontLst>
    <p:embeddedFont>
      <p:font typeface="汉仪旗黑-55简" panose="00020600040101010101" charset="-128"/>
      <p:regular r:id="rId54"/>
    </p:embeddedFont>
  </p:embeddedFontLst>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5" userDrawn="1">
          <p15:clr>
            <a:srgbClr val="A4A3A4"/>
          </p15:clr>
        </p15:guide>
        <p15:guide id="2" pos="392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5"/>
        <p:guide pos="392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5" Type="http://schemas.openxmlformats.org/officeDocument/2006/relationships/tags" Target="tags/tag791.xml"/><Relationship Id="rId54" Type="http://schemas.openxmlformats.org/officeDocument/2006/relationships/font" Target="fonts/font1.fntdata"/><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8" Type="http://schemas.openxmlformats.org/officeDocument/2006/relationships/slideLayout" Target="../slideLayouts/slideLayout23.xml"/><Relationship Id="rId37" Type="http://schemas.openxmlformats.org/officeDocument/2006/relationships/tags" Target="../tags/tag278.xml"/><Relationship Id="rId36" Type="http://schemas.openxmlformats.org/officeDocument/2006/relationships/image" Target="../media/image26.svg"/><Relationship Id="rId35" Type="http://schemas.openxmlformats.org/officeDocument/2006/relationships/image" Target="../media/image25.png"/><Relationship Id="rId34" Type="http://schemas.openxmlformats.org/officeDocument/2006/relationships/tags" Target="../tags/tag277.xml"/><Relationship Id="rId33" Type="http://schemas.openxmlformats.org/officeDocument/2006/relationships/image" Target="../media/image24.svg"/><Relationship Id="rId32" Type="http://schemas.openxmlformats.org/officeDocument/2006/relationships/image" Target="../media/image23.png"/><Relationship Id="rId31" Type="http://schemas.openxmlformats.org/officeDocument/2006/relationships/tags" Target="../tags/tag276.xml"/><Relationship Id="rId30" Type="http://schemas.openxmlformats.org/officeDocument/2006/relationships/tags" Target="../tags/tag275.xml"/><Relationship Id="rId3" Type="http://schemas.openxmlformats.org/officeDocument/2006/relationships/tags" Target="../tags/tag254.xml"/><Relationship Id="rId29" Type="http://schemas.openxmlformats.org/officeDocument/2006/relationships/image" Target="../media/image22.svg"/><Relationship Id="rId28" Type="http://schemas.openxmlformats.org/officeDocument/2006/relationships/image" Target="../media/image21.png"/><Relationship Id="rId27" Type="http://schemas.openxmlformats.org/officeDocument/2006/relationships/tags" Target="../tags/tag274.xml"/><Relationship Id="rId26" Type="http://schemas.openxmlformats.org/officeDocument/2006/relationships/image" Target="../media/image20.svg"/><Relationship Id="rId25" Type="http://schemas.openxmlformats.org/officeDocument/2006/relationships/image" Target="../media/image19.png"/><Relationship Id="rId24" Type="http://schemas.openxmlformats.org/officeDocument/2006/relationships/tags" Target="../tags/tag273.xml"/><Relationship Id="rId23" Type="http://schemas.openxmlformats.org/officeDocument/2006/relationships/image" Target="../media/image18.svg"/><Relationship Id="rId22" Type="http://schemas.openxmlformats.org/officeDocument/2006/relationships/image" Target="../media/image17.png"/><Relationship Id="rId21" Type="http://schemas.openxmlformats.org/officeDocument/2006/relationships/tags" Target="../tags/tag272.xml"/><Relationship Id="rId20" Type="http://schemas.openxmlformats.org/officeDocument/2006/relationships/tags" Target="../tags/tag271.xml"/><Relationship Id="rId2" Type="http://schemas.openxmlformats.org/officeDocument/2006/relationships/tags" Target="../tags/tag253.xml"/><Relationship Id="rId19" Type="http://schemas.openxmlformats.org/officeDocument/2006/relationships/tags" Target="../tags/tag270.xml"/><Relationship Id="rId18" Type="http://schemas.openxmlformats.org/officeDocument/2006/relationships/tags" Target="../tags/tag269.xml"/><Relationship Id="rId17" Type="http://schemas.openxmlformats.org/officeDocument/2006/relationships/tags" Target="../tags/tag268.xml"/><Relationship Id="rId16" Type="http://schemas.openxmlformats.org/officeDocument/2006/relationships/tags" Target="../tags/tag267.xml"/><Relationship Id="rId15" Type="http://schemas.openxmlformats.org/officeDocument/2006/relationships/tags" Target="../tags/tag266.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2.xml"/></Relationships>
</file>

<file path=ppt/slides/_rels/slide11.xml.rels><?xml version="1.0" encoding="UTF-8" standalone="yes"?>
<Relationships xmlns="http://schemas.openxmlformats.org/package/2006/relationships"><Relationship Id="rId9" Type="http://schemas.openxmlformats.org/officeDocument/2006/relationships/tags" Target="../tags/tag287.xml"/><Relationship Id="rId8" Type="http://schemas.openxmlformats.org/officeDocument/2006/relationships/tags" Target="../tags/tag286.xml"/><Relationship Id="rId7" Type="http://schemas.openxmlformats.org/officeDocument/2006/relationships/tags" Target="../tags/tag285.xml"/><Relationship Id="rId6" Type="http://schemas.openxmlformats.org/officeDocument/2006/relationships/tags" Target="../tags/tag284.xml"/><Relationship Id="rId5" Type="http://schemas.openxmlformats.org/officeDocument/2006/relationships/tags" Target="../tags/tag283.xml"/><Relationship Id="rId4" Type="http://schemas.openxmlformats.org/officeDocument/2006/relationships/tags" Target="../tags/tag282.xml"/><Relationship Id="rId3" Type="http://schemas.openxmlformats.org/officeDocument/2006/relationships/tags" Target="../tags/tag281.xml"/><Relationship Id="rId2" Type="http://schemas.openxmlformats.org/officeDocument/2006/relationships/tags" Target="../tags/tag280.xml"/><Relationship Id="rId19" Type="http://schemas.openxmlformats.org/officeDocument/2006/relationships/slideLayout" Target="../slideLayouts/slideLayout23.xml"/><Relationship Id="rId18" Type="http://schemas.openxmlformats.org/officeDocument/2006/relationships/tags" Target="../tags/tag292.xml"/><Relationship Id="rId17" Type="http://schemas.openxmlformats.org/officeDocument/2006/relationships/image" Target="../media/image30.jpeg"/><Relationship Id="rId16" Type="http://schemas.openxmlformats.org/officeDocument/2006/relationships/tags" Target="../tags/tag291.xml"/><Relationship Id="rId15" Type="http://schemas.openxmlformats.org/officeDocument/2006/relationships/image" Target="../media/image29.jpeg"/><Relationship Id="rId14" Type="http://schemas.openxmlformats.org/officeDocument/2006/relationships/tags" Target="../tags/tag290.xml"/><Relationship Id="rId13" Type="http://schemas.openxmlformats.org/officeDocument/2006/relationships/image" Target="../media/image28.jpeg"/><Relationship Id="rId12" Type="http://schemas.openxmlformats.org/officeDocument/2006/relationships/tags" Target="../tags/tag289.xml"/><Relationship Id="rId11" Type="http://schemas.openxmlformats.org/officeDocument/2006/relationships/image" Target="../media/image27.jpeg"/><Relationship Id="rId10" Type="http://schemas.openxmlformats.org/officeDocument/2006/relationships/tags" Target="../tags/tag288.xml"/><Relationship Id="rId1" Type="http://schemas.openxmlformats.org/officeDocument/2006/relationships/tags" Target="../tags/tag279.xml"/></Relationships>
</file>

<file path=ppt/slides/_rels/slide12.xml.rels><?xml version="1.0" encoding="UTF-8" standalone="yes"?>
<Relationships xmlns="http://schemas.openxmlformats.org/package/2006/relationships"><Relationship Id="rId9" Type="http://schemas.openxmlformats.org/officeDocument/2006/relationships/tags" Target="../tags/tag300.xml"/><Relationship Id="rId8" Type="http://schemas.openxmlformats.org/officeDocument/2006/relationships/tags" Target="../tags/tag299.xml"/><Relationship Id="rId7" Type="http://schemas.openxmlformats.org/officeDocument/2006/relationships/tags" Target="../tags/tag298.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 Id="rId3" Type="http://schemas.openxmlformats.org/officeDocument/2006/relationships/image" Target="../media/image31.jpeg"/><Relationship Id="rId2" Type="http://schemas.openxmlformats.org/officeDocument/2006/relationships/tags" Target="../tags/tag294.xml"/><Relationship Id="rId19" Type="http://schemas.openxmlformats.org/officeDocument/2006/relationships/notesSlide" Target="../notesSlides/notesSlide3.xml"/><Relationship Id="rId18" Type="http://schemas.openxmlformats.org/officeDocument/2006/relationships/slideLayout" Target="../slideLayouts/slideLayout23.xml"/><Relationship Id="rId17" Type="http://schemas.openxmlformats.org/officeDocument/2006/relationships/tags" Target="../tags/tag308.xml"/><Relationship Id="rId16" Type="http://schemas.openxmlformats.org/officeDocument/2006/relationships/tags" Target="../tags/tag307.xml"/><Relationship Id="rId15" Type="http://schemas.openxmlformats.org/officeDocument/2006/relationships/tags" Target="../tags/tag306.xml"/><Relationship Id="rId14" Type="http://schemas.openxmlformats.org/officeDocument/2006/relationships/tags" Target="../tags/tag305.xml"/><Relationship Id="rId13" Type="http://schemas.openxmlformats.org/officeDocument/2006/relationships/tags" Target="../tags/tag304.xml"/><Relationship Id="rId12" Type="http://schemas.openxmlformats.org/officeDocument/2006/relationships/tags" Target="../tags/tag303.xml"/><Relationship Id="rId11" Type="http://schemas.openxmlformats.org/officeDocument/2006/relationships/tags" Target="../tags/tag302.xml"/><Relationship Id="rId10" Type="http://schemas.openxmlformats.org/officeDocument/2006/relationships/tags" Target="../tags/tag301.xml"/><Relationship Id="rId1" Type="http://schemas.openxmlformats.org/officeDocument/2006/relationships/tags" Target="../tags/tag293.xml"/></Relationships>
</file>

<file path=ppt/slides/_rels/slide13.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image" Target="../media/image33.jpeg"/><Relationship Id="rId7" Type="http://schemas.openxmlformats.org/officeDocument/2006/relationships/tags" Target="../tags/tag314.xml"/><Relationship Id="rId6" Type="http://schemas.openxmlformats.org/officeDocument/2006/relationships/tags" Target="../tags/tag313.xml"/><Relationship Id="rId5" Type="http://schemas.openxmlformats.org/officeDocument/2006/relationships/image" Target="../media/image32.png"/><Relationship Id="rId4" Type="http://schemas.openxmlformats.org/officeDocument/2006/relationships/tags" Target="../tags/tag312.xml"/><Relationship Id="rId3" Type="http://schemas.openxmlformats.org/officeDocument/2006/relationships/tags" Target="../tags/tag311.xml"/><Relationship Id="rId23" Type="http://schemas.openxmlformats.org/officeDocument/2006/relationships/slideLayout" Target="../slideLayouts/slideLayout23.xml"/><Relationship Id="rId22" Type="http://schemas.openxmlformats.org/officeDocument/2006/relationships/tags" Target="../tags/tag326.xml"/><Relationship Id="rId21" Type="http://schemas.openxmlformats.org/officeDocument/2006/relationships/tags" Target="../tags/tag325.xml"/><Relationship Id="rId20" Type="http://schemas.openxmlformats.org/officeDocument/2006/relationships/tags" Target="../tags/tag324.xml"/><Relationship Id="rId2" Type="http://schemas.openxmlformats.org/officeDocument/2006/relationships/tags" Target="../tags/tag310.xml"/><Relationship Id="rId19" Type="http://schemas.openxmlformats.org/officeDocument/2006/relationships/tags" Target="../tags/tag323.xml"/><Relationship Id="rId18" Type="http://schemas.openxmlformats.org/officeDocument/2006/relationships/image" Target="../media/image35.jpeg"/><Relationship Id="rId17" Type="http://schemas.openxmlformats.org/officeDocument/2006/relationships/tags" Target="../tags/tag322.xml"/><Relationship Id="rId16" Type="http://schemas.openxmlformats.org/officeDocument/2006/relationships/tags" Target="../tags/tag321.xml"/><Relationship Id="rId15" Type="http://schemas.openxmlformats.org/officeDocument/2006/relationships/tags" Target="../tags/tag320.xml"/><Relationship Id="rId14" Type="http://schemas.openxmlformats.org/officeDocument/2006/relationships/tags" Target="../tags/tag319.xml"/><Relationship Id="rId13" Type="http://schemas.openxmlformats.org/officeDocument/2006/relationships/image" Target="../media/image34.jpeg"/><Relationship Id="rId12" Type="http://schemas.openxmlformats.org/officeDocument/2006/relationships/tags" Target="../tags/tag318.xml"/><Relationship Id="rId11" Type="http://schemas.openxmlformats.org/officeDocument/2006/relationships/tags" Target="../tags/tag317.xml"/><Relationship Id="rId10" Type="http://schemas.openxmlformats.org/officeDocument/2006/relationships/tags" Target="../tags/tag316.xml"/><Relationship Id="rId1" Type="http://schemas.openxmlformats.org/officeDocument/2006/relationships/tags" Target="../tags/tag309.xml"/></Relationships>
</file>

<file path=ppt/slides/_rels/slide14.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image" Target="../media/image37.jpeg"/><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image" Target="../media/image36.jpeg"/><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8" Type="http://schemas.openxmlformats.org/officeDocument/2006/relationships/slideLayout" Target="../slideLayouts/slideLayout23.xml"/><Relationship Id="rId17" Type="http://schemas.openxmlformats.org/officeDocument/2006/relationships/tags" Target="../tags/tag340.xml"/><Relationship Id="rId16" Type="http://schemas.openxmlformats.org/officeDocument/2006/relationships/tags" Target="../tags/tag339.xml"/><Relationship Id="rId15" Type="http://schemas.openxmlformats.org/officeDocument/2006/relationships/tags" Target="../tags/tag338.xml"/><Relationship Id="rId14" Type="http://schemas.openxmlformats.org/officeDocument/2006/relationships/tags" Target="../tags/tag337.xml"/><Relationship Id="rId13" Type="http://schemas.openxmlformats.org/officeDocument/2006/relationships/image" Target="../media/image38.jpeg"/><Relationship Id="rId12" Type="http://schemas.openxmlformats.org/officeDocument/2006/relationships/tags" Target="../tags/tag336.xml"/><Relationship Id="rId11" Type="http://schemas.openxmlformats.org/officeDocument/2006/relationships/tags" Target="../tags/tag335.xml"/><Relationship Id="rId10" Type="http://schemas.openxmlformats.org/officeDocument/2006/relationships/tags" Target="../tags/tag334.xml"/><Relationship Id="rId1" Type="http://schemas.openxmlformats.org/officeDocument/2006/relationships/tags" Target="../tags/tag327.xml"/></Relationships>
</file>

<file path=ppt/slides/_rels/slide15.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347.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image" Target="../media/image39.jpeg"/><Relationship Id="rId2" Type="http://schemas.openxmlformats.org/officeDocument/2006/relationships/tags" Target="../tags/tag342.xml"/><Relationship Id="rId18" Type="http://schemas.openxmlformats.org/officeDocument/2006/relationships/slideLayout" Target="../slideLayouts/slideLayout23.xml"/><Relationship Id="rId17" Type="http://schemas.openxmlformats.org/officeDocument/2006/relationships/tags" Target="../tags/tag352.xml"/><Relationship Id="rId16" Type="http://schemas.openxmlformats.org/officeDocument/2006/relationships/image" Target="../media/image41.svg"/><Relationship Id="rId15" Type="http://schemas.openxmlformats.org/officeDocument/2006/relationships/image" Target="../media/image17.png"/><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image" Target="../media/image40.svg"/><Relationship Id="rId1" Type="http://schemas.openxmlformats.org/officeDocument/2006/relationships/tags" Target="../tags/tag341.xml"/></Relationships>
</file>

<file path=ppt/slides/_rels/slide16.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0" Type="http://schemas.openxmlformats.org/officeDocument/2006/relationships/slideLayout" Target="../slideLayouts/slideLayout23.xml"/><Relationship Id="rId3" Type="http://schemas.openxmlformats.org/officeDocument/2006/relationships/tags" Target="../tags/tag355.xml"/><Relationship Id="rId29" Type="http://schemas.openxmlformats.org/officeDocument/2006/relationships/tags" Target="../tags/tag375.xml"/><Relationship Id="rId28" Type="http://schemas.openxmlformats.org/officeDocument/2006/relationships/image" Target="../media/image47.svg"/><Relationship Id="rId27" Type="http://schemas.openxmlformats.org/officeDocument/2006/relationships/image" Target="../media/image46.png"/><Relationship Id="rId26" Type="http://schemas.openxmlformats.org/officeDocument/2006/relationships/tags" Target="../tags/tag374.xml"/><Relationship Id="rId25" Type="http://schemas.openxmlformats.org/officeDocument/2006/relationships/image" Target="../media/image45.svg"/><Relationship Id="rId24" Type="http://schemas.openxmlformats.org/officeDocument/2006/relationships/image" Target="../media/image44.png"/><Relationship Id="rId23" Type="http://schemas.openxmlformats.org/officeDocument/2006/relationships/tags" Target="../tags/tag373.xml"/><Relationship Id="rId22" Type="http://schemas.openxmlformats.org/officeDocument/2006/relationships/image" Target="../media/image43.svg"/><Relationship Id="rId21" Type="http://schemas.openxmlformats.org/officeDocument/2006/relationships/image" Target="../media/image42.png"/><Relationship Id="rId20" Type="http://schemas.openxmlformats.org/officeDocument/2006/relationships/tags" Target="../tags/tag372.xml"/><Relationship Id="rId2" Type="http://schemas.openxmlformats.org/officeDocument/2006/relationships/tags" Target="../tags/tag354.xml"/><Relationship Id="rId19" Type="http://schemas.openxmlformats.org/officeDocument/2006/relationships/tags" Target="../tags/tag371.xml"/><Relationship Id="rId18" Type="http://schemas.openxmlformats.org/officeDocument/2006/relationships/tags" Target="../tags/tag370.xml"/><Relationship Id="rId17" Type="http://schemas.openxmlformats.org/officeDocument/2006/relationships/tags" Target="../tags/tag369.xml"/><Relationship Id="rId16" Type="http://schemas.openxmlformats.org/officeDocument/2006/relationships/tags" Target="../tags/tag368.xml"/><Relationship Id="rId15" Type="http://schemas.openxmlformats.org/officeDocument/2006/relationships/tags" Target="../tags/tag367.xml"/><Relationship Id="rId14" Type="http://schemas.openxmlformats.org/officeDocument/2006/relationships/tags" Target="../tags/tag366.xml"/><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3.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 Type="http://schemas.openxmlformats.org/officeDocument/2006/relationships/tags" Target="../tags/tag376.xml"/></Relationships>
</file>

<file path=ppt/slides/_rels/slide18.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3" Type="http://schemas.openxmlformats.org/officeDocument/2006/relationships/slideLayout" Target="../slideLayouts/slideLayout23.xml"/><Relationship Id="rId22" Type="http://schemas.openxmlformats.org/officeDocument/2006/relationships/tags" Target="../tags/tag397.xml"/><Relationship Id="rId21" Type="http://schemas.openxmlformats.org/officeDocument/2006/relationships/image" Target="../media/image51.jpeg"/><Relationship Id="rId20" Type="http://schemas.openxmlformats.org/officeDocument/2006/relationships/tags" Target="../tags/tag396.xml"/><Relationship Id="rId2" Type="http://schemas.openxmlformats.org/officeDocument/2006/relationships/tags" Target="../tags/tag381.xml"/><Relationship Id="rId19" Type="http://schemas.openxmlformats.org/officeDocument/2006/relationships/image" Target="../media/image50.jpeg"/><Relationship Id="rId18" Type="http://schemas.openxmlformats.org/officeDocument/2006/relationships/tags" Target="../tags/tag395.xml"/><Relationship Id="rId17" Type="http://schemas.openxmlformats.org/officeDocument/2006/relationships/image" Target="../media/image49.jpeg"/><Relationship Id="rId16" Type="http://schemas.openxmlformats.org/officeDocument/2006/relationships/tags" Target="../tags/tag394.xml"/><Relationship Id="rId15" Type="http://schemas.openxmlformats.org/officeDocument/2006/relationships/image" Target="../media/image48.jpeg"/><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0.xml"/></Relationships>
</file>

<file path=ppt/slides/_rels/slide19.xml.rels><?xml version="1.0" encoding="UTF-8" standalone="yes"?>
<Relationships xmlns="http://schemas.openxmlformats.org/package/2006/relationships"><Relationship Id="rId9" Type="http://schemas.openxmlformats.org/officeDocument/2006/relationships/tags" Target="../tags/tag406.xml"/><Relationship Id="rId8" Type="http://schemas.openxmlformats.org/officeDocument/2006/relationships/tags" Target="../tags/tag405.xml"/><Relationship Id="rId7" Type="http://schemas.openxmlformats.org/officeDocument/2006/relationships/tags" Target="../tags/tag404.xml"/><Relationship Id="rId6" Type="http://schemas.openxmlformats.org/officeDocument/2006/relationships/tags" Target="../tags/tag403.xml"/><Relationship Id="rId5" Type="http://schemas.openxmlformats.org/officeDocument/2006/relationships/tags" Target="../tags/tag402.xml"/><Relationship Id="rId4" Type="http://schemas.openxmlformats.org/officeDocument/2006/relationships/tags" Target="../tags/tag401.xml"/><Relationship Id="rId3" Type="http://schemas.openxmlformats.org/officeDocument/2006/relationships/tags" Target="../tags/tag400.xml"/><Relationship Id="rId2" Type="http://schemas.openxmlformats.org/officeDocument/2006/relationships/tags" Target="../tags/tag399.xml"/><Relationship Id="rId19" Type="http://schemas.openxmlformats.org/officeDocument/2006/relationships/slideLayout" Target="../slideLayouts/slideLayout23.xml"/><Relationship Id="rId18" Type="http://schemas.openxmlformats.org/officeDocument/2006/relationships/tags" Target="../tags/tag411.xml"/><Relationship Id="rId17" Type="http://schemas.openxmlformats.org/officeDocument/2006/relationships/image" Target="../media/image55.jpeg"/><Relationship Id="rId16" Type="http://schemas.openxmlformats.org/officeDocument/2006/relationships/tags" Target="../tags/tag410.xml"/><Relationship Id="rId15" Type="http://schemas.openxmlformats.org/officeDocument/2006/relationships/image" Target="../media/image54.jpeg"/><Relationship Id="rId14" Type="http://schemas.openxmlformats.org/officeDocument/2006/relationships/tags" Target="../tags/tag409.xml"/><Relationship Id="rId13" Type="http://schemas.openxmlformats.org/officeDocument/2006/relationships/image" Target="../media/image53.jpeg"/><Relationship Id="rId12" Type="http://schemas.openxmlformats.org/officeDocument/2006/relationships/tags" Target="../tags/tag408.xml"/><Relationship Id="rId11" Type="http://schemas.openxmlformats.org/officeDocument/2006/relationships/image" Target="../media/image52.jpeg"/><Relationship Id="rId10" Type="http://schemas.openxmlformats.org/officeDocument/2006/relationships/tags" Target="../tags/tag407.xml"/><Relationship Id="rId1" Type="http://schemas.openxmlformats.org/officeDocument/2006/relationships/tags" Target="../tags/tag398.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19.xml"/><Relationship Id="rId8" Type="http://schemas.openxmlformats.org/officeDocument/2006/relationships/tags" Target="../tags/tag418.xml"/><Relationship Id="rId7" Type="http://schemas.openxmlformats.org/officeDocument/2006/relationships/tags" Target="../tags/tag417.xml"/><Relationship Id="rId6" Type="http://schemas.openxmlformats.org/officeDocument/2006/relationships/tags" Target="../tags/tag416.xml"/><Relationship Id="rId5" Type="http://schemas.openxmlformats.org/officeDocument/2006/relationships/tags" Target="../tags/tag415.xml"/><Relationship Id="rId4" Type="http://schemas.openxmlformats.org/officeDocument/2006/relationships/tags" Target="../tags/tag414.xml"/><Relationship Id="rId30" Type="http://schemas.openxmlformats.org/officeDocument/2006/relationships/slideLayout" Target="../slideLayouts/slideLayout23.xml"/><Relationship Id="rId3" Type="http://schemas.openxmlformats.org/officeDocument/2006/relationships/image" Target="../media/image56.jpeg"/><Relationship Id="rId29" Type="http://schemas.openxmlformats.org/officeDocument/2006/relationships/tags" Target="../tags/tag431.xml"/><Relationship Id="rId28" Type="http://schemas.openxmlformats.org/officeDocument/2006/relationships/image" Target="../media/image60.svg"/><Relationship Id="rId27" Type="http://schemas.openxmlformats.org/officeDocument/2006/relationships/image" Target="../media/image59.png"/><Relationship Id="rId26" Type="http://schemas.openxmlformats.org/officeDocument/2006/relationships/tags" Target="../tags/tag430.xml"/><Relationship Id="rId25" Type="http://schemas.openxmlformats.org/officeDocument/2006/relationships/image" Target="../media/image58.svg"/><Relationship Id="rId24" Type="http://schemas.openxmlformats.org/officeDocument/2006/relationships/image" Target="../media/image57.png"/><Relationship Id="rId23" Type="http://schemas.openxmlformats.org/officeDocument/2006/relationships/tags" Target="../tags/tag429.xml"/><Relationship Id="rId22" Type="http://schemas.openxmlformats.org/officeDocument/2006/relationships/tags" Target="../tags/tag428.xml"/><Relationship Id="rId21" Type="http://schemas.openxmlformats.org/officeDocument/2006/relationships/tags" Target="../tags/tag427.xml"/><Relationship Id="rId20" Type="http://schemas.openxmlformats.org/officeDocument/2006/relationships/tags" Target="../tags/tag426.xml"/><Relationship Id="rId2" Type="http://schemas.openxmlformats.org/officeDocument/2006/relationships/tags" Target="../tags/tag413.xml"/><Relationship Id="rId19" Type="http://schemas.openxmlformats.org/officeDocument/2006/relationships/tags" Target="../tags/tag425.xml"/><Relationship Id="rId18" Type="http://schemas.openxmlformats.org/officeDocument/2006/relationships/tags" Target="../tags/tag424.xml"/><Relationship Id="rId17" Type="http://schemas.openxmlformats.org/officeDocument/2006/relationships/tags" Target="../tags/tag423.xml"/><Relationship Id="rId16" Type="http://schemas.openxmlformats.org/officeDocument/2006/relationships/image" Target="../media/image41.svg"/><Relationship Id="rId15" Type="http://schemas.openxmlformats.org/officeDocument/2006/relationships/image" Target="../media/image17.png"/><Relationship Id="rId14" Type="http://schemas.openxmlformats.org/officeDocument/2006/relationships/tags" Target="../tags/tag422.xml"/><Relationship Id="rId13" Type="http://schemas.openxmlformats.org/officeDocument/2006/relationships/tags" Target="../tags/tag421.xml"/><Relationship Id="rId12" Type="http://schemas.openxmlformats.org/officeDocument/2006/relationships/image" Target="../media/image40.svg"/><Relationship Id="rId11" Type="http://schemas.openxmlformats.org/officeDocument/2006/relationships/image" Target="../media/image19.png"/><Relationship Id="rId10" Type="http://schemas.openxmlformats.org/officeDocument/2006/relationships/tags" Target="../tags/tag420.xml"/><Relationship Id="rId1" Type="http://schemas.openxmlformats.org/officeDocument/2006/relationships/tags" Target="../tags/tag412.xml"/></Relationships>
</file>

<file path=ppt/slides/_rels/slide21.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tags" Target="../tags/tag439.xml"/><Relationship Id="rId7" Type="http://schemas.openxmlformats.org/officeDocument/2006/relationships/tags" Target="../tags/tag438.xml"/><Relationship Id="rId6" Type="http://schemas.openxmlformats.org/officeDocument/2006/relationships/tags" Target="../tags/tag437.xml"/><Relationship Id="rId5" Type="http://schemas.openxmlformats.org/officeDocument/2006/relationships/tags" Target="../tags/tag436.xml"/><Relationship Id="rId4" Type="http://schemas.openxmlformats.org/officeDocument/2006/relationships/tags" Target="../tags/tag435.xml"/><Relationship Id="rId3" Type="http://schemas.openxmlformats.org/officeDocument/2006/relationships/tags" Target="../tags/tag434.xml"/><Relationship Id="rId23" Type="http://schemas.openxmlformats.org/officeDocument/2006/relationships/slideLayout" Target="../slideLayouts/slideLayout23.xml"/><Relationship Id="rId22" Type="http://schemas.openxmlformats.org/officeDocument/2006/relationships/tags" Target="../tags/tag453.xml"/><Relationship Id="rId21" Type="http://schemas.openxmlformats.org/officeDocument/2006/relationships/tags" Target="../tags/tag452.xml"/><Relationship Id="rId20" Type="http://schemas.openxmlformats.org/officeDocument/2006/relationships/tags" Target="../tags/tag451.xml"/><Relationship Id="rId2" Type="http://schemas.openxmlformats.org/officeDocument/2006/relationships/tags" Target="../tags/tag433.xml"/><Relationship Id="rId19" Type="http://schemas.openxmlformats.org/officeDocument/2006/relationships/tags" Target="../tags/tag450.xml"/><Relationship Id="rId18" Type="http://schemas.openxmlformats.org/officeDocument/2006/relationships/tags" Target="../tags/tag449.xml"/><Relationship Id="rId17" Type="http://schemas.openxmlformats.org/officeDocument/2006/relationships/tags" Target="../tags/tag448.xml"/><Relationship Id="rId16" Type="http://schemas.openxmlformats.org/officeDocument/2006/relationships/tags" Target="../tags/tag447.xml"/><Relationship Id="rId15" Type="http://schemas.openxmlformats.org/officeDocument/2006/relationships/tags" Target="../tags/tag446.xml"/><Relationship Id="rId14" Type="http://schemas.openxmlformats.org/officeDocument/2006/relationships/tags" Target="../tags/tag445.xml"/><Relationship Id="rId13" Type="http://schemas.openxmlformats.org/officeDocument/2006/relationships/tags" Target="../tags/tag444.xml"/><Relationship Id="rId12" Type="http://schemas.openxmlformats.org/officeDocument/2006/relationships/tags" Target="../tags/tag443.xml"/><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tags" Target="../tags/tag432.xml"/></Relationships>
</file>

<file path=ppt/slides/_rels/slide22.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9" Type="http://schemas.openxmlformats.org/officeDocument/2006/relationships/slideLayout" Target="../slideLayouts/slideLayout23.xml"/><Relationship Id="rId18" Type="http://schemas.openxmlformats.org/officeDocument/2006/relationships/tags" Target="../tags/tag467.xml"/><Relationship Id="rId17" Type="http://schemas.openxmlformats.org/officeDocument/2006/relationships/image" Target="../media/image64.jpeg"/><Relationship Id="rId16" Type="http://schemas.openxmlformats.org/officeDocument/2006/relationships/tags" Target="../tags/tag466.xml"/><Relationship Id="rId15" Type="http://schemas.openxmlformats.org/officeDocument/2006/relationships/image" Target="../media/image63.jpeg"/><Relationship Id="rId14" Type="http://schemas.openxmlformats.org/officeDocument/2006/relationships/tags" Target="../tags/tag465.xml"/><Relationship Id="rId13" Type="http://schemas.openxmlformats.org/officeDocument/2006/relationships/image" Target="../media/image62.jpeg"/><Relationship Id="rId12" Type="http://schemas.openxmlformats.org/officeDocument/2006/relationships/tags" Target="../tags/tag464.xml"/><Relationship Id="rId11" Type="http://schemas.openxmlformats.org/officeDocument/2006/relationships/image" Target="../media/image61.jpeg"/><Relationship Id="rId10" Type="http://schemas.openxmlformats.org/officeDocument/2006/relationships/tags" Target="../tags/tag463.xml"/><Relationship Id="rId1" Type="http://schemas.openxmlformats.org/officeDocument/2006/relationships/tags" Target="../tags/tag454.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471.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24.xml.rels><?xml version="1.0" encoding="UTF-8" standalone="yes"?>
<Relationships xmlns="http://schemas.openxmlformats.org/package/2006/relationships"><Relationship Id="rId9" Type="http://schemas.openxmlformats.org/officeDocument/2006/relationships/tags" Target="../tags/tag480.xml"/><Relationship Id="rId8" Type="http://schemas.openxmlformats.org/officeDocument/2006/relationships/tags" Target="../tags/tag479.xml"/><Relationship Id="rId7" Type="http://schemas.openxmlformats.org/officeDocument/2006/relationships/tags" Target="../tags/tag478.xml"/><Relationship Id="rId6" Type="http://schemas.openxmlformats.org/officeDocument/2006/relationships/tags" Target="../tags/tag477.xml"/><Relationship Id="rId5" Type="http://schemas.openxmlformats.org/officeDocument/2006/relationships/tags" Target="../tags/tag476.xml"/><Relationship Id="rId4" Type="http://schemas.openxmlformats.org/officeDocument/2006/relationships/tags" Target="../tags/tag475.xml"/><Relationship Id="rId3" Type="http://schemas.openxmlformats.org/officeDocument/2006/relationships/tags" Target="../tags/tag474.xml"/><Relationship Id="rId27" Type="http://schemas.openxmlformats.org/officeDocument/2006/relationships/slideLayout" Target="../slideLayouts/slideLayout23.xml"/><Relationship Id="rId26" Type="http://schemas.openxmlformats.org/officeDocument/2006/relationships/tags" Target="../tags/tag489.xml"/><Relationship Id="rId25" Type="http://schemas.openxmlformats.org/officeDocument/2006/relationships/image" Target="../media/image72.svg"/><Relationship Id="rId24" Type="http://schemas.openxmlformats.org/officeDocument/2006/relationships/image" Target="../media/image71.png"/><Relationship Id="rId23" Type="http://schemas.openxmlformats.org/officeDocument/2006/relationships/tags" Target="../tags/tag488.xml"/><Relationship Id="rId22" Type="http://schemas.openxmlformats.org/officeDocument/2006/relationships/image" Target="../media/image70.svg"/><Relationship Id="rId21" Type="http://schemas.openxmlformats.org/officeDocument/2006/relationships/image" Target="../media/image69.png"/><Relationship Id="rId20" Type="http://schemas.openxmlformats.org/officeDocument/2006/relationships/tags" Target="../tags/tag487.xml"/><Relationship Id="rId2" Type="http://schemas.openxmlformats.org/officeDocument/2006/relationships/tags" Target="../tags/tag473.xml"/><Relationship Id="rId19" Type="http://schemas.openxmlformats.org/officeDocument/2006/relationships/image" Target="../media/image68.svg"/><Relationship Id="rId18" Type="http://schemas.openxmlformats.org/officeDocument/2006/relationships/image" Target="../media/image67.png"/><Relationship Id="rId17" Type="http://schemas.openxmlformats.org/officeDocument/2006/relationships/tags" Target="../tags/tag486.xml"/><Relationship Id="rId16" Type="http://schemas.openxmlformats.org/officeDocument/2006/relationships/image" Target="../media/image66.svg"/><Relationship Id="rId15" Type="http://schemas.openxmlformats.org/officeDocument/2006/relationships/image" Target="../media/image65.png"/><Relationship Id="rId14" Type="http://schemas.openxmlformats.org/officeDocument/2006/relationships/tags" Target="../tags/tag485.xml"/><Relationship Id="rId13" Type="http://schemas.openxmlformats.org/officeDocument/2006/relationships/tags" Target="../tags/tag484.xml"/><Relationship Id="rId12" Type="http://schemas.openxmlformats.org/officeDocument/2006/relationships/tags" Target="../tags/tag483.xml"/><Relationship Id="rId11" Type="http://schemas.openxmlformats.org/officeDocument/2006/relationships/tags" Target="../tags/tag482.xml"/><Relationship Id="rId10" Type="http://schemas.openxmlformats.org/officeDocument/2006/relationships/tags" Target="../tags/tag481.xml"/><Relationship Id="rId1" Type="http://schemas.openxmlformats.org/officeDocument/2006/relationships/tags" Target="../tags/tag472.xml"/></Relationships>
</file>

<file path=ppt/slides/_rels/slide25.xml.rels><?xml version="1.0" encoding="UTF-8" standalone="yes"?>
<Relationships xmlns="http://schemas.openxmlformats.org/package/2006/relationships"><Relationship Id="rId9" Type="http://schemas.openxmlformats.org/officeDocument/2006/relationships/tags" Target="../tags/tag498.xml"/><Relationship Id="rId8" Type="http://schemas.openxmlformats.org/officeDocument/2006/relationships/tags" Target="../tags/tag497.xml"/><Relationship Id="rId7" Type="http://schemas.openxmlformats.org/officeDocument/2006/relationships/tags" Target="../tags/tag496.xml"/><Relationship Id="rId6" Type="http://schemas.openxmlformats.org/officeDocument/2006/relationships/tags" Target="../tags/tag495.xml"/><Relationship Id="rId5" Type="http://schemas.openxmlformats.org/officeDocument/2006/relationships/tags" Target="../tags/tag494.xml"/><Relationship Id="rId4" Type="http://schemas.openxmlformats.org/officeDocument/2006/relationships/tags" Target="../tags/tag493.xml"/><Relationship Id="rId35" Type="http://schemas.openxmlformats.org/officeDocument/2006/relationships/slideLayout" Target="../slideLayouts/slideLayout23.xml"/><Relationship Id="rId34" Type="http://schemas.openxmlformats.org/officeDocument/2006/relationships/tags" Target="../tags/tag523.xml"/><Relationship Id="rId33" Type="http://schemas.openxmlformats.org/officeDocument/2006/relationships/tags" Target="../tags/tag522.xml"/><Relationship Id="rId32" Type="http://schemas.openxmlformats.org/officeDocument/2006/relationships/tags" Target="../tags/tag521.xml"/><Relationship Id="rId31" Type="http://schemas.openxmlformats.org/officeDocument/2006/relationships/tags" Target="../tags/tag520.xml"/><Relationship Id="rId30" Type="http://schemas.openxmlformats.org/officeDocument/2006/relationships/tags" Target="../tags/tag519.xml"/><Relationship Id="rId3" Type="http://schemas.openxmlformats.org/officeDocument/2006/relationships/tags" Target="../tags/tag492.xml"/><Relationship Id="rId29" Type="http://schemas.openxmlformats.org/officeDocument/2006/relationships/tags" Target="../tags/tag518.xml"/><Relationship Id="rId28" Type="http://schemas.openxmlformats.org/officeDocument/2006/relationships/tags" Target="../tags/tag517.xml"/><Relationship Id="rId27" Type="http://schemas.openxmlformats.org/officeDocument/2006/relationships/tags" Target="../tags/tag516.xml"/><Relationship Id="rId26" Type="http://schemas.openxmlformats.org/officeDocument/2006/relationships/tags" Target="../tags/tag515.xml"/><Relationship Id="rId25" Type="http://schemas.openxmlformats.org/officeDocument/2006/relationships/tags" Target="../tags/tag514.xml"/><Relationship Id="rId24" Type="http://schemas.openxmlformats.org/officeDocument/2006/relationships/tags" Target="../tags/tag513.xml"/><Relationship Id="rId23" Type="http://schemas.openxmlformats.org/officeDocument/2006/relationships/tags" Target="../tags/tag512.xml"/><Relationship Id="rId22" Type="http://schemas.openxmlformats.org/officeDocument/2006/relationships/tags" Target="../tags/tag511.xml"/><Relationship Id="rId21" Type="http://schemas.openxmlformats.org/officeDocument/2006/relationships/tags" Target="../tags/tag510.xml"/><Relationship Id="rId20" Type="http://schemas.openxmlformats.org/officeDocument/2006/relationships/tags" Target="../tags/tag509.xml"/><Relationship Id="rId2" Type="http://schemas.openxmlformats.org/officeDocument/2006/relationships/tags" Target="../tags/tag491.xml"/><Relationship Id="rId19" Type="http://schemas.openxmlformats.org/officeDocument/2006/relationships/tags" Target="../tags/tag508.xml"/><Relationship Id="rId18" Type="http://schemas.openxmlformats.org/officeDocument/2006/relationships/tags" Target="../tags/tag507.xml"/><Relationship Id="rId17" Type="http://schemas.openxmlformats.org/officeDocument/2006/relationships/tags" Target="../tags/tag506.xml"/><Relationship Id="rId16" Type="http://schemas.openxmlformats.org/officeDocument/2006/relationships/tags" Target="../tags/tag505.xml"/><Relationship Id="rId15" Type="http://schemas.openxmlformats.org/officeDocument/2006/relationships/tags" Target="../tags/tag504.xml"/><Relationship Id="rId14" Type="http://schemas.openxmlformats.org/officeDocument/2006/relationships/tags" Target="../tags/tag503.xml"/><Relationship Id="rId13" Type="http://schemas.openxmlformats.org/officeDocument/2006/relationships/tags" Target="../tags/tag502.xml"/><Relationship Id="rId12" Type="http://schemas.openxmlformats.org/officeDocument/2006/relationships/tags" Target="../tags/tag501.xml"/><Relationship Id="rId11" Type="http://schemas.openxmlformats.org/officeDocument/2006/relationships/tags" Target="../tags/tag500.xml"/><Relationship Id="rId10" Type="http://schemas.openxmlformats.org/officeDocument/2006/relationships/tags" Target="../tags/tag499.xml"/><Relationship Id="rId1" Type="http://schemas.openxmlformats.org/officeDocument/2006/relationships/tags" Target="../tags/tag490.xml"/></Relationships>
</file>

<file path=ppt/slides/_rels/slide26.xml.rels><?xml version="1.0" encoding="UTF-8" standalone="yes"?>
<Relationships xmlns="http://schemas.openxmlformats.org/package/2006/relationships"><Relationship Id="rId9" Type="http://schemas.openxmlformats.org/officeDocument/2006/relationships/tags" Target="../tags/tag532.xml"/><Relationship Id="rId8" Type="http://schemas.openxmlformats.org/officeDocument/2006/relationships/tags" Target="../tags/tag531.xml"/><Relationship Id="rId7" Type="http://schemas.openxmlformats.org/officeDocument/2006/relationships/tags" Target="../tags/tag530.xml"/><Relationship Id="rId6" Type="http://schemas.openxmlformats.org/officeDocument/2006/relationships/tags" Target="../tags/tag529.xml"/><Relationship Id="rId5" Type="http://schemas.openxmlformats.org/officeDocument/2006/relationships/tags" Target="../tags/tag528.xml"/><Relationship Id="rId4" Type="http://schemas.openxmlformats.org/officeDocument/2006/relationships/tags" Target="../tags/tag527.xml"/><Relationship Id="rId3" Type="http://schemas.openxmlformats.org/officeDocument/2006/relationships/tags" Target="../tags/tag526.xml"/><Relationship Id="rId23" Type="http://schemas.openxmlformats.org/officeDocument/2006/relationships/slideLayout" Target="../slideLayouts/slideLayout23.xml"/><Relationship Id="rId22" Type="http://schemas.openxmlformats.org/officeDocument/2006/relationships/tags" Target="../tags/tag545.xml"/><Relationship Id="rId21" Type="http://schemas.openxmlformats.org/officeDocument/2006/relationships/tags" Target="../tags/tag544.xml"/><Relationship Id="rId20" Type="http://schemas.openxmlformats.org/officeDocument/2006/relationships/tags" Target="../tags/tag543.xml"/><Relationship Id="rId2" Type="http://schemas.openxmlformats.org/officeDocument/2006/relationships/tags" Target="../tags/tag525.xml"/><Relationship Id="rId19" Type="http://schemas.openxmlformats.org/officeDocument/2006/relationships/tags" Target="../tags/tag542.xml"/><Relationship Id="rId18" Type="http://schemas.openxmlformats.org/officeDocument/2006/relationships/tags" Target="../tags/tag541.xml"/><Relationship Id="rId17" Type="http://schemas.openxmlformats.org/officeDocument/2006/relationships/tags" Target="../tags/tag540.xml"/><Relationship Id="rId16" Type="http://schemas.openxmlformats.org/officeDocument/2006/relationships/tags" Target="../tags/tag539.xml"/><Relationship Id="rId15" Type="http://schemas.openxmlformats.org/officeDocument/2006/relationships/tags" Target="../tags/tag538.xml"/><Relationship Id="rId14" Type="http://schemas.openxmlformats.org/officeDocument/2006/relationships/tags" Target="../tags/tag537.xml"/><Relationship Id="rId13" Type="http://schemas.openxmlformats.org/officeDocument/2006/relationships/tags" Target="../tags/tag536.xml"/><Relationship Id="rId12" Type="http://schemas.openxmlformats.org/officeDocument/2006/relationships/tags" Target="../tags/tag535.xml"/><Relationship Id="rId11" Type="http://schemas.openxmlformats.org/officeDocument/2006/relationships/tags" Target="../tags/tag534.xml"/><Relationship Id="rId10" Type="http://schemas.openxmlformats.org/officeDocument/2006/relationships/tags" Target="../tags/tag533.xml"/><Relationship Id="rId1" Type="http://schemas.openxmlformats.org/officeDocument/2006/relationships/tags" Target="../tags/tag524.xml"/></Relationships>
</file>

<file path=ppt/slides/_rels/slide27.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tags" Target="../tags/tag549.xml"/><Relationship Id="rId4" Type="http://schemas.openxmlformats.org/officeDocument/2006/relationships/tags" Target="../tags/tag548.xml"/><Relationship Id="rId3" Type="http://schemas.openxmlformats.org/officeDocument/2006/relationships/image" Target="../media/image73.jpeg"/><Relationship Id="rId2" Type="http://schemas.openxmlformats.org/officeDocument/2006/relationships/tags" Target="../tags/tag547.xml"/><Relationship Id="rId17" Type="http://schemas.openxmlformats.org/officeDocument/2006/relationships/notesSlide" Target="../notesSlides/notesSlide4.xml"/><Relationship Id="rId16" Type="http://schemas.openxmlformats.org/officeDocument/2006/relationships/slideLayout" Target="../slideLayouts/slideLayout18.xml"/><Relationship Id="rId15" Type="http://schemas.openxmlformats.org/officeDocument/2006/relationships/tags" Target="../tags/tag559.xml"/><Relationship Id="rId14" Type="http://schemas.openxmlformats.org/officeDocument/2006/relationships/tags" Target="../tags/tag558.xml"/><Relationship Id="rId13" Type="http://schemas.openxmlformats.org/officeDocument/2006/relationships/tags" Target="../tags/tag557.xml"/><Relationship Id="rId12" Type="http://schemas.openxmlformats.org/officeDocument/2006/relationships/tags" Target="../tags/tag556.xml"/><Relationship Id="rId11" Type="http://schemas.openxmlformats.org/officeDocument/2006/relationships/tags" Target="../tags/tag555.xml"/><Relationship Id="rId10" Type="http://schemas.openxmlformats.org/officeDocument/2006/relationships/tags" Target="../tags/tag554.xml"/><Relationship Id="rId1" Type="http://schemas.openxmlformats.org/officeDocument/2006/relationships/tags" Target="../tags/tag546.xml"/></Relationships>
</file>

<file path=ppt/slides/_rels/slide28.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image" Target="../media/image75.jpeg"/><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image" Target="../media/image74.jpeg"/><Relationship Id="rId4" Type="http://schemas.openxmlformats.org/officeDocument/2006/relationships/tags" Target="../tags/tag563.xml"/><Relationship Id="rId3" Type="http://schemas.openxmlformats.org/officeDocument/2006/relationships/tags" Target="../tags/tag562.xml"/><Relationship Id="rId2" Type="http://schemas.openxmlformats.org/officeDocument/2006/relationships/tags" Target="../tags/tag561.xml"/><Relationship Id="rId18" Type="http://schemas.openxmlformats.org/officeDocument/2006/relationships/slideLayout" Target="../slideLayouts/slideLayout23.xml"/><Relationship Id="rId17" Type="http://schemas.openxmlformats.org/officeDocument/2006/relationships/tags" Target="../tags/tag573.xml"/><Relationship Id="rId16" Type="http://schemas.openxmlformats.org/officeDocument/2006/relationships/tags" Target="../tags/tag572.xml"/><Relationship Id="rId15" Type="http://schemas.openxmlformats.org/officeDocument/2006/relationships/tags" Target="../tags/tag571.xml"/><Relationship Id="rId14" Type="http://schemas.openxmlformats.org/officeDocument/2006/relationships/tags" Target="../tags/tag570.xml"/><Relationship Id="rId13" Type="http://schemas.openxmlformats.org/officeDocument/2006/relationships/image" Target="../media/image76.jpeg"/><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0.xml"/></Relationships>
</file>

<file path=ppt/slides/_rels/slide29.xml.rels><?xml version="1.0" encoding="UTF-8" standalone="yes"?>
<Relationships xmlns="http://schemas.openxmlformats.org/package/2006/relationships"><Relationship Id="rId9" Type="http://schemas.openxmlformats.org/officeDocument/2006/relationships/tags" Target="../tags/tag582.xml"/><Relationship Id="rId8" Type="http://schemas.openxmlformats.org/officeDocument/2006/relationships/tags" Target="../tags/tag581.xml"/><Relationship Id="rId7" Type="http://schemas.openxmlformats.org/officeDocument/2006/relationships/tags" Target="../tags/tag580.xml"/><Relationship Id="rId6" Type="http://schemas.openxmlformats.org/officeDocument/2006/relationships/tags" Target="../tags/tag579.xml"/><Relationship Id="rId5" Type="http://schemas.openxmlformats.org/officeDocument/2006/relationships/tags" Target="../tags/tag578.xml"/><Relationship Id="rId4" Type="http://schemas.openxmlformats.org/officeDocument/2006/relationships/tags" Target="../tags/tag577.xml"/><Relationship Id="rId3" Type="http://schemas.openxmlformats.org/officeDocument/2006/relationships/tags" Target="../tags/tag576.xml"/><Relationship Id="rId2" Type="http://schemas.openxmlformats.org/officeDocument/2006/relationships/tags" Target="../tags/tag575.xml"/><Relationship Id="rId12" Type="http://schemas.openxmlformats.org/officeDocument/2006/relationships/slideLayout" Target="../slideLayouts/slideLayout23.xml"/><Relationship Id="rId11" Type="http://schemas.openxmlformats.org/officeDocument/2006/relationships/tags" Target="../tags/tag584.xml"/><Relationship Id="rId10" Type="http://schemas.openxmlformats.org/officeDocument/2006/relationships/tags" Target="../tags/tag583.xml"/><Relationship Id="rId1" Type="http://schemas.openxmlformats.org/officeDocument/2006/relationships/tags" Target="../tags/tag574.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30.xml.rels><?xml version="1.0" encoding="UTF-8" standalone="yes"?>
<Relationships xmlns="http://schemas.openxmlformats.org/package/2006/relationships"><Relationship Id="rId9" Type="http://schemas.openxmlformats.org/officeDocument/2006/relationships/tags" Target="../tags/tag592.xml"/><Relationship Id="rId8" Type="http://schemas.openxmlformats.org/officeDocument/2006/relationships/tags" Target="../tags/tag591.xml"/><Relationship Id="rId7" Type="http://schemas.openxmlformats.org/officeDocument/2006/relationships/tags" Target="../tags/tag590.xml"/><Relationship Id="rId6" Type="http://schemas.openxmlformats.org/officeDocument/2006/relationships/image" Target="../media/image77.jpeg"/><Relationship Id="rId5" Type="http://schemas.openxmlformats.org/officeDocument/2006/relationships/tags" Target="../tags/tag589.xml"/><Relationship Id="rId4" Type="http://schemas.openxmlformats.org/officeDocument/2006/relationships/tags" Target="../tags/tag588.xml"/><Relationship Id="rId3" Type="http://schemas.openxmlformats.org/officeDocument/2006/relationships/tags" Target="../tags/tag587.xml"/><Relationship Id="rId21" Type="http://schemas.openxmlformats.org/officeDocument/2006/relationships/slideLayout" Target="../slideLayouts/slideLayout23.xml"/><Relationship Id="rId20" Type="http://schemas.openxmlformats.org/officeDocument/2006/relationships/tags" Target="../tags/tag601.xml"/><Relationship Id="rId2" Type="http://schemas.openxmlformats.org/officeDocument/2006/relationships/tags" Target="../tags/tag586.xml"/><Relationship Id="rId19" Type="http://schemas.openxmlformats.org/officeDocument/2006/relationships/tags" Target="../tags/tag600.xml"/><Relationship Id="rId18" Type="http://schemas.openxmlformats.org/officeDocument/2006/relationships/tags" Target="../tags/tag599.xml"/><Relationship Id="rId17" Type="http://schemas.openxmlformats.org/officeDocument/2006/relationships/tags" Target="../tags/tag598.xml"/><Relationship Id="rId16" Type="http://schemas.openxmlformats.org/officeDocument/2006/relationships/image" Target="../media/image79.jpeg"/><Relationship Id="rId15" Type="http://schemas.openxmlformats.org/officeDocument/2006/relationships/tags" Target="../tags/tag597.xml"/><Relationship Id="rId14" Type="http://schemas.openxmlformats.org/officeDocument/2006/relationships/tags" Target="../tags/tag596.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image" Target="../media/image78.jpeg"/><Relationship Id="rId10" Type="http://schemas.openxmlformats.org/officeDocument/2006/relationships/tags" Target="../tags/tag593.xml"/><Relationship Id="rId1" Type="http://schemas.openxmlformats.org/officeDocument/2006/relationships/tags" Target="../tags/tag585.xml"/></Relationships>
</file>

<file path=ppt/slides/_rels/slide31.xml.rels><?xml version="1.0" encoding="UTF-8" standalone="yes"?>
<Relationships xmlns="http://schemas.openxmlformats.org/package/2006/relationships"><Relationship Id="rId9" Type="http://schemas.openxmlformats.org/officeDocument/2006/relationships/tags" Target="../tags/tag610.xml"/><Relationship Id="rId8" Type="http://schemas.openxmlformats.org/officeDocument/2006/relationships/tags" Target="../tags/tag609.xml"/><Relationship Id="rId7" Type="http://schemas.openxmlformats.org/officeDocument/2006/relationships/tags" Target="../tags/tag608.xml"/><Relationship Id="rId6" Type="http://schemas.openxmlformats.org/officeDocument/2006/relationships/tags" Target="../tags/tag607.xml"/><Relationship Id="rId5" Type="http://schemas.openxmlformats.org/officeDocument/2006/relationships/tags" Target="../tags/tag606.xml"/><Relationship Id="rId4" Type="http://schemas.openxmlformats.org/officeDocument/2006/relationships/tags" Target="../tags/tag605.xml"/><Relationship Id="rId3" Type="http://schemas.openxmlformats.org/officeDocument/2006/relationships/tags" Target="../tags/tag604.xml"/><Relationship Id="rId21" Type="http://schemas.openxmlformats.org/officeDocument/2006/relationships/slideLayout" Target="../slideLayouts/slideLayout23.xml"/><Relationship Id="rId20" Type="http://schemas.openxmlformats.org/officeDocument/2006/relationships/tags" Target="../tags/tag615.xml"/><Relationship Id="rId2" Type="http://schemas.openxmlformats.org/officeDocument/2006/relationships/tags" Target="../tags/tag603.xml"/><Relationship Id="rId19" Type="http://schemas.openxmlformats.org/officeDocument/2006/relationships/image" Target="../media/image70.svg"/><Relationship Id="rId18" Type="http://schemas.openxmlformats.org/officeDocument/2006/relationships/image" Target="../media/image69.png"/><Relationship Id="rId17" Type="http://schemas.openxmlformats.org/officeDocument/2006/relationships/tags" Target="../tags/tag614.xml"/><Relationship Id="rId16" Type="http://schemas.openxmlformats.org/officeDocument/2006/relationships/image" Target="../media/image72.svg"/><Relationship Id="rId15" Type="http://schemas.openxmlformats.org/officeDocument/2006/relationships/image" Target="../media/image71.png"/><Relationship Id="rId14" Type="http://schemas.openxmlformats.org/officeDocument/2006/relationships/tags" Target="../tags/tag613.xml"/><Relationship Id="rId13" Type="http://schemas.openxmlformats.org/officeDocument/2006/relationships/image" Target="../media/image66.svg"/><Relationship Id="rId12" Type="http://schemas.openxmlformats.org/officeDocument/2006/relationships/image" Target="../media/image65.png"/><Relationship Id="rId11" Type="http://schemas.openxmlformats.org/officeDocument/2006/relationships/tags" Target="../tags/tag612.xml"/><Relationship Id="rId10" Type="http://schemas.openxmlformats.org/officeDocument/2006/relationships/tags" Target="../tags/tag611.xml"/><Relationship Id="rId1" Type="http://schemas.openxmlformats.org/officeDocument/2006/relationships/tags" Target="../tags/tag602.xml"/></Relationships>
</file>

<file path=ppt/slides/_rels/slide32.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image" Target="../media/image80.jpeg"/><Relationship Id="rId6" Type="http://schemas.openxmlformats.org/officeDocument/2006/relationships/tags" Target="../tags/tag621.xml"/><Relationship Id="rId5" Type="http://schemas.openxmlformats.org/officeDocument/2006/relationships/tags" Target="../tags/tag620.xml"/><Relationship Id="rId4" Type="http://schemas.openxmlformats.org/officeDocument/2006/relationships/tags" Target="../tags/tag619.xml"/><Relationship Id="rId3" Type="http://schemas.openxmlformats.org/officeDocument/2006/relationships/tags" Target="../tags/tag618.xml"/><Relationship Id="rId2" Type="http://schemas.openxmlformats.org/officeDocument/2006/relationships/tags" Target="../tags/tag617.xml"/><Relationship Id="rId18" Type="http://schemas.openxmlformats.org/officeDocument/2006/relationships/slideLayout" Target="../slideLayouts/slideLayout23.xml"/><Relationship Id="rId17" Type="http://schemas.openxmlformats.org/officeDocument/2006/relationships/tags" Target="../tags/tag629.xml"/><Relationship Id="rId16" Type="http://schemas.openxmlformats.org/officeDocument/2006/relationships/image" Target="../media/image82.jpeg"/><Relationship Id="rId15" Type="http://schemas.openxmlformats.org/officeDocument/2006/relationships/tags" Target="../tags/tag628.xml"/><Relationship Id="rId14" Type="http://schemas.openxmlformats.org/officeDocument/2006/relationships/tags" Target="../tags/tag627.xml"/><Relationship Id="rId13" Type="http://schemas.openxmlformats.org/officeDocument/2006/relationships/tags" Target="../tags/tag626.xml"/><Relationship Id="rId12" Type="http://schemas.openxmlformats.org/officeDocument/2006/relationships/image" Target="../media/image81.jpeg"/><Relationship Id="rId11" Type="http://schemas.openxmlformats.org/officeDocument/2006/relationships/tags" Target="../tags/tag625.xml"/><Relationship Id="rId10" Type="http://schemas.openxmlformats.org/officeDocument/2006/relationships/tags" Target="../tags/tag624.xml"/><Relationship Id="rId1" Type="http://schemas.openxmlformats.org/officeDocument/2006/relationships/tags" Target="../tags/tag616.xml"/></Relationships>
</file>

<file path=ppt/slides/_rels/slide33.xml.rels><?xml version="1.0" encoding="UTF-8" standalone="yes"?>
<Relationships xmlns="http://schemas.openxmlformats.org/package/2006/relationships"><Relationship Id="rId9" Type="http://schemas.openxmlformats.org/officeDocument/2006/relationships/tags" Target="../tags/tag637.xml"/><Relationship Id="rId8" Type="http://schemas.openxmlformats.org/officeDocument/2006/relationships/tags" Target="../tags/tag636.xml"/><Relationship Id="rId7" Type="http://schemas.openxmlformats.org/officeDocument/2006/relationships/tags" Target="../tags/tag635.xml"/><Relationship Id="rId6" Type="http://schemas.openxmlformats.org/officeDocument/2006/relationships/tags" Target="../tags/tag634.xml"/><Relationship Id="rId5" Type="http://schemas.openxmlformats.org/officeDocument/2006/relationships/tags" Target="../tags/tag633.xml"/><Relationship Id="rId4" Type="http://schemas.openxmlformats.org/officeDocument/2006/relationships/tags" Target="../tags/tag632.xml"/><Relationship Id="rId3" Type="http://schemas.openxmlformats.org/officeDocument/2006/relationships/image" Target="../media/image83.jpeg"/><Relationship Id="rId24" Type="http://schemas.openxmlformats.org/officeDocument/2006/relationships/slideLayout" Target="../slideLayouts/slideLayout23.xml"/><Relationship Id="rId23" Type="http://schemas.openxmlformats.org/officeDocument/2006/relationships/tags" Target="../tags/tag645.xml"/><Relationship Id="rId22" Type="http://schemas.openxmlformats.org/officeDocument/2006/relationships/image" Target="../media/image41.svg"/><Relationship Id="rId21" Type="http://schemas.openxmlformats.org/officeDocument/2006/relationships/image" Target="../media/image17.png"/><Relationship Id="rId20" Type="http://schemas.openxmlformats.org/officeDocument/2006/relationships/tags" Target="../tags/tag644.xml"/><Relationship Id="rId2" Type="http://schemas.openxmlformats.org/officeDocument/2006/relationships/tags" Target="../tags/tag631.xml"/><Relationship Id="rId19" Type="http://schemas.openxmlformats.org/officeDocument/2006/relationships/image" Target="../media/image58.svg"/><Relationship Id="rId18" Type="http://schemas.openxmlformats.org/officeDocument/2006/relationships/image" Target="../media/image57.png"/><Relationship Id="rId17" Type="http://schemas.openxmlformats.org/officeDocument/2006/relationships/tags" Target="../tags/tag643.xml"/><Relationship Id="rId16" Type="http://schemas.openxmlformats.org/officeDocument/2006/relationships/image" Target="../media/image40.svg"/><Relationship Id="rId15" Type="http://schemas.openxmlformats.org/officeDocument/2006/relationships/image" Target="../media/image19.png"/><Relationship Id="rId14" Type="http://schemas.openxmlformats.org/officeDocument/2006/relationships/tags" Target="../tags/tag642.xml"/><Relationship Id="rId13" Type="http://schemas.openxmlformats.org/officeDocument/2006/relationships/tags" Target="../tags/tag641.xml"/><Relationship Id="rId12" Type="http://schemas.openxmlformats.org/officeDocument/2006/relationships/tags" Target="../tags/tag640.xml"/><Relationship Id="rId11" Type="http://schemas.openxmlformats.org/officeDocument/2006/relationships/tags" Target="../tags/tag639.xml"/><Relationship Id="rId10" Type="http://schemas.openxmlformats.org/officeDocument/2006/relationships/tags" Target="../tags/tag638.xml"/><Relationship Id="rId1" Type="http://schemas.openxmlformats.org/officeDocument/2006/relationships/tags" Target="../tags/tag630.xml"/></Relationships>
</file>

<file path=ppt/slides/_rels/slide34.xml.rels><?xml version="1.0" encoding="UTF-8" standalone="yes"?>
<Relationships xmlns="http://schemas.openxmlformats.org/package/2006/relationships"><Relationship Id="rId9" Type="http://schemas.openxmlformats.org/officeDocument/2006/relationships/image" Target="../media/image84.jpeg"/><Relationship Id="rId8" Type="http://schemas.openxmlformats.org/officeDocument/2006/relationships/tags" Target="../tags/tag653.xml"/><Relationship Id="rId7" Type="http://schemas.openxmlformats.org/officeDocument/2006/relationships/tags" Target="../tags/tag652.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tags" Target="../tags/tag649.xml"/><Relationship Id="rId3" Type="http://schemas.openxmlformats.org/officeDocument/2006/relationships/tags" Target="../tags/tag648.xml"/><Relationship Id="rId2" Type="http://schemas.openxmlformats.org/officeDocument/2006/relationships/tags" Target="../tags/tag647.xml"/><Relationship Id="rId15" Type="http://schemas.openxmlformats.org/officeDocument/2006/relationships/slideLayout" Target="../slideLayouts/slideLayout23.xml"/><Relationship Id="rId14" Type="http://schemas.openxmlformats.org/officeDocument/2006/relationships/tags" Target="../tags/tag656.xml"/><Relationship Id="rId13" Type="http://schemas.openxmlformats.org/officeDocument/2006/relationships/image" Target="../media/image86.jpeg"/><Relationship Id="rId12" Type="http://schemas.openxmlformats.org/officeDocument/2006/relationships/tags" Target="../tags/tag655.xml"/><Relationship Id="rId11" Type="http://schemas.openxmlformats.org/officeDocument/2006/relationships/image" Target="../media/image85.jpeg"/><Relationship Id="rId10" Type="http://schemas.openxmlformats.org/officeDocument/2006/relationships/tags" Target="../tags/tag654.xml"/><Relationship Id="rId1" Type="http://schemas.openxmlformats.org/officeDocument/2006/relationships/tags" Target="../tags/tag646.xml"/></Relationships>
</file>

<file path=ppt/slides/_rels/slide35.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 Type="http://schemas.openxmlformats.org/officeDocument/2006/relationships/tags" Target="../tags/tag658.xml"/><Relationship Id="rId18" Type="http://schemas.openxmlformats.org/officeDocument/2006/relationships/slideLayout" Target="../slideLayouts/slideLayout23.xml"/><Relationship Id="rId17" Type="http://schemas.openxmlformats.org/officeDocument/2006/relationships/tags" Target="../tags/tag673.xml"/><Relationship Id="rId16" Type="http://schemas.openxmlformats.org/officeDocument/2006/relationships/tags" Target="../tags/tag672.xml"/><Relationship Id="rId15" Type="http://schemas.openxmlformats.org/officeDocument/2006/relationships/tags" Target="../tags/tag671.xml"/><Relationship Id="rId14" Type="http://schemas.openxmlformats.org/officeDocument/2006/relationships/tags" Target="../tags/tag670.xml"/><Relationship Id="rId13" Type="http://schemas.openxmlformats.org/officeDocument/2006/relationships/tags" Target="../tags/tag669.xml"/><Relationship Id="rId12" Type="http://schemas.openxmlformats.org/officeDocument/2006/relationships/tags" Target="../tags/tag668.xml"/><Relationship Id="rId11" Type="http://schemas.openxmlformats.org/officeDocument/2006/relationships/tags" Target="../tags/tag667.xml"/><Relationship Id="rId10" Type="http://schemas.openxmlformats.org/officeDocument/2006/relationships/tags" Target="../tags/tag666.xml"/><Relationship Id="rId1" Type="http://schemas.openxmlformats.org/officeDocument/2006/relationships/tags" Target="../tags/tag657.xml"/></Relationships>
</file>

<file path=ppt/slides/_rels/slide36.xml.rels><?xml version="1.0" encoding="UTF-8" standalone="yes"?>
<Relationships xmlns="http://schemas.openxmlformats.org/package/2006/relationships"><Relationship Id="rId9" Type="http://schemas.openxmlformats.org/officeDocument/2006/relationships/tags" Target="../tags/tag679.xml"/><Relationship Id="rId8" Type="http://schemas.openxmlformats.org/officeDocument/2006/relationships/tags" Target="../tags/tag678.xml"/><Relationship Id="rId7" Type="http://schemas.openxmlformats.org/officeDocument/2006/relationships/image" Target="../media/image89.jpeg"/><Relationship Id="rId6" Type="http://schemas.openxmlformats.org/officeDocument/2006/relationships/tags" Target="../tags/tag677.xml"/><Relationship Id="rId5" Type="http://schemas.openxmlformats.org/officeDocument/2006/relationships/image" Target="../media/image88.jpeg"/><Relationship Id="rId4" Type="http://schemas.openxmlformats.org/officeDocument/2006/relationships/tags" Target="../tags/tag676.xml"/><Relationship Id="rId3" Type="http://schemas.openxmlformats.org/officeDocument/2006/relationships/image" Target="../media/image87.jpeg"/><Relationship Id="rId2" Type="http://schemas.openxmlformats.org/officeDocument/2006/relationships/tags" Target="../tags/tag675.xml"/><Relationship Id="rId16" Type="http://schemas.openxmlformats.org/officeDocument/2006/relationships/notesSlide" Target="../notesSlides/notesSlide5.xml"/><Relationship Id="rId15" Type="http://schemas.openxmlformats.org/officeDocument/2006/relationships/slideLayout" Target="../slideLayouts/slideLayout23.xml"/><Relationship Id="rId14" Type="http://schemas.openxmlformats.org/officeDocument/2006/relationships/tags" Target="../tags/tag684.xml"/><Relationship Id="rId13" Type="http://schemas.openxmlformats.org/officeDocument/2006/relationships/tags" Target="../tags/tag683.xml"/><Relationship Id="rId12" Type="http://schemas.openxmlformats.org/officeDocument/2006/relationships/tags" Target="../tags/tag682.xml"/><Relationship Id="rId11" Type="http://schemas.openxmlformats.org/officeDocument/2006/relationships/tags" Target="../tags/tag681.xml"/><Relationship Id="rId10" Type="http://schemas.openxmlformats.org/officeDocument/2006/relationships/tags" Target="../tags/tag680.xml"/><Relationship Id="rId1" Type="http://schemas.openxmlformats.org/officeDocument/2006/relationships/tags" Target="../tags/tag674.xml"/></Relationships>
</file>

<file path=ppt/slides/_rels/slide37.xml.rels><?xml version="1.0" encoding="UTF-8" standalone="yes"?>
<Relationships xmlns="http://schemas.openxmlformats.org/package/2006/relationships"><Relationship Id="rId9" Type="http://schemas.openxmlformats.org/officeDocument/2006/relationships/tags" Target="../tags/tag692.xml"/><Relationship Id="rId8" Type="http://schemas.openxmlformats.org/officeDocument/2006/relationships/tags" Target="../tags/tag691.xml"/><Relationship Id="rId7" Type="http://schemas.openxmlformats.org/officeDocument/2006/relationships/tags" Target="../tags/tag690.xml"/><Relationship Id="rId6" Type="http://schemas.openxmlformats.org/officeDocument/2006/relationships/tags" Target="../tags/tag689.xml"/><Relationship Id="rId5" Type="http://schemas.openxmlformats.org/officeDocument/2006/relationships/tags" Target="../tags/tag688.xml"/><Relationship Id="rId4" Type="http://schemas.openxmlformats.org/officeDocument/2006/relationships/tags" Target="../tags/tag687.xml"/><Relationship Id="rId3" Type="http://schemas.openxmlformats.org/officeDocument/2006/relationships/image" Target="../media/image90.jpeg"/><Relationship Id="rId2" Type="http://schemas.openxmlformats.org/officeDocument/2006/relationships/tags" Target="../tags/tag686.xml"/><Relationship Id="rId19" Type="http://schemas.openxmlformats.org/officeDocument/2006/relationships/notesSlide" Target="../notesSlides/notesSlide6.xml"/><Relationship Id="rId18" Type="http://schemas.openxmlformats.org/officeDocument/2006/relationships/slideLayout" Target="../slideLayouts/slideLayout23.xml"/><Relationship Id="rId17" Type="http://schemas.openxmlformats.org/officeDocument/2006/relationships/tags" Target="../tags/tag700.xml"/><Relationship Id="rId16" Type="http://schemas.openxmlformats.org/officeDocument/2006/relationships/tags" Target="../tags/tag699.xml"/><Relationship Id="rId15" Type="http://schemas.openxmlformats.org/officeDocument/2006/relationships/tags" Target="../tags/tag698.xml"/><Relationship Id="rId14" Type="http://schemas.openxmlformats.org/officeDocument/2006/relationships/tags" Target="../tags/tag697.xml"/><Relationship Id="rId13" Type="http://schemas.openxmlformats.org/officeDocument/2006/relationships/tags" Target="../tags/tag696.xml"/><Relationship Id="rId12" Type="http://schemas.openxmlformats.org/officeDocument/2006/relationships/tags" Target="../tags/tag695.xml"/><Relationship Id="rId11" Type="http://schemas.openxmlformats.org/officeDocument/2006/relationships/tags" Target="../tags/tag694.xml"/><Relationship Id="rId10" Type="http://schemas.openxmlformats.org/officeDocument/2006/relationships/tags" Target="../tags/tag693.xml"/><Relationship Id="rId1" Type="http://schemas.openxmlformats.org/officeDocument/2006/relationships/tags" Target="../tags/tag685.xml"/></Relationships>
</file>

<file path=ppt/slides/_rels/slide38.xml.rels><?xml version="1.0" encoding="UTF-8" standalone="yes"?>
<Relationships xmlns="http://schemas.openxmlformats.org/package/2006/relationships"><Relationship Id="rId9" Type="http://schemas.openxmlformats.org/officeDocument/2006/relationships/tags" Target="../tags/tag708.xml"/><Relationship Id="rId8" Type="http://schemas.openxmlformats.org/officeDocument/2006/relationships/tags" Target="../tags/tag707.xml"/><Relationship Id="rId7" Type="http://schemas.openxmlformats.org/officeDocument/2006/relationships/tags" Target="../tags/tag706.xml"/><Relationship Id="rId6" Type="http://schemas.openxmlformats.org/officeDocument/2006/relationships/image" Target="../media/image91.jpeg"/><Relationship Id="rId5" Type="http://schemas.openxmlformats.org/officeDocument/2006/relationships/tags" Target="../tags/tag705.xml"/><Relationship Id="rId4" Type="http://schemas.openxmlformats.org/officeDocument/2006/relationships/tags" Target="../tags/tag704.xml"/><Relationship Id="rId3" Type="http://schemas.openxmlformats.org/officeDocument/2006/relationships/tags" Target="../tags/tag703.xml"/><Relationship Id="rId21" Type="http://schemas.openxmlformats.org/officeDocument/2006/relationships/slideLayout" Target="../slideLayouts/slideLayout23.xml"/><Relationship Id="rId20" Type="http://schemas.openxmlformats.org/officeDocument/2006/relationships/tags" Target="../tags/tag717.xml"/><Relationship Id="rId2" Type="http://schemas.openxmlformats.org/officeDocument/2006/relationships/tags" Target="../tags/tag702.xml"/><Relationship Id="rId19" Type="http://schemas.openxmlformats.org/officeDocument/2006/relationships/tags" Target="../tags/tag716.xml"/><Relationship Id="rId18" Type="http://schemas.openxmlformats.org/officeDocument/2006/relationships/tags" Target="../tags/tag715.xml"/><Relationship Id="rId17" Type="http://schemas.openxmlformats.org/officeDocument/2006/relationships/tags" Target="../tags/tag714.xml"/><Relationship Id="rId16" Type="http://schemas.openxmlformats.org/officeDocument/2006/relationships/image" Target="../media/image93.jpeg"/><Relationship Id="rId15" Type="http://schemas.openxmlformats.org/officeDocument/2006/relationships/tags" Target="../tags/tag713.xml"/><Relationship Id="rId14" Type="http://schemas.openxmlformats.org/officeDocument/2006/relationships/tags" Target="../tags/tag712.xml"/><Relationship Id="rId13" Type="http://schemas.openxmlformats.org/officeDocument/2006/relationships/tags" Target="../tags/tag711.xml"/><Relationship Id="rId12" Type="http://schemas.openxmlformats.org/officeDocument/2006/relationships/tags" Target="../tags/tag710.xml"/><Relationship Id="rId11" Type="http://schemas.openxmlformats.org/officeDocument/2006/relationships/image" Target="../media/image92.jpeg"/><Relationship Id="rId10" Type="http://schemas.openxmlformats.org/officeDocument/2006/relationships/tags" Target="../tags/tag709.xml"/><Relationship Id="rId1" Type="http://schemas.openxmlformats.org/officeDocument/2006/relationships/tags" Target="../tags/tag701.xml"/></Relationships>
</file>

<file path=ppt/slides/_rels/slide39.xml.rels><?xml version="1.0" encoding="UTF-8" standalone="yes"?>
<Relationships xmlns="http://schemas.openxmlformats.org/package/2006/relationships"><Relationship Id="rId9" Type="http://schemas.openxmlformats.org/officeDocument/2006/relationships/image" Target="../media/image93.jpeg"/><Relationship Id="rId8" Type="http://schemas.openxmlformats.org/officeDocument/2006/relationships/tags" Target="../tags/tag724.xml"/><Relationship Id="rId7" Type="http://schemas.openxmlformats.org/officeDocument/2006/relationships/tags" Target="../tags/tag723.xml"/><Relationship Id="rId6" Type="http://schemas.openxmlformats.org/officeDocument/2006/relationships/tags" Target="../tags/tag722.xml"/><Relationship Id="rId5" Type="http://schemas.openxmlformats.org/officeDocument/2006/relationships/image" Target="../media/image94.jpeg"/><Relationship Id="rId4" Type="http://schemas.openxmlformats.org/officeDocument/2006/relationships/tags" Target="../tags/tag721.xml"/><Relationship Id="rId3" Type="http://schemas.openxmlformats.org/officeDocument/2006/relationships/tags" Target="../tags/tag720.xml"/><Relationship Id="rId2" Type="http://schemas.openxmlformats.org/officeDocument/2006/relationships/tags" Target="../tags/tag719.xml"/><Relationship Id="rId15" Type="http://schemas.openxmlformats.org/officeDocument/2006/relationships/slideLayout" Target="../slideLayouts/slideLayout23.xml"/><Relationship Id="rId14" Type="http://schemas.openxmlformats.org/officeDocument/2006/relationships/tags" Target="../tags/tag728.xml"/><Relationship Id="rId13" Type="http://schemas.openxmlformats.org/officeDocument/2006/relationships/image" Target="../media/image95.jpeg"/><Relationship Id="rId12" Type="http://schemas.openxmlformats.org/officeDocument/2006/relationships/tags" Target="../tags/tag727.xml"/><Relationship Id="rId11" Type="http://schemas.openxmlformats.org/officeDocument/2006/relationships/tags" Target="../tags/tag726.xml"/><Relationship Id="rId10" Type="http://schemas.openxmlformats.org/officeDocument/2006/relationships/tags" Target="../tags/tag725.xml"/><Relationship Id="rId1" Type="http://schemas.openxmlformats.org/officeDocument/2006/relationships/tags" Target="../tags/tag718.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40.xml.rels><?xml version="1.0" encoding="UTF-8" standalone="yes"?>
<Relationships xmlns="http://schemas.openxmlformats.org/package/2006/relationships"><Relationship Id="rId9" Type="http://schemas.openxmlformats.org/officeDocument/2006/relationships/tags" Target="../tags/tag736.xml"/><Relationship Id="rId8" Type="http://schemas.openxmlformats.org/officeDocument/2006/relationships/tags" Target="../tags/tag735.xml"/><Relationship Id="rId7" Type="http://schemas.openxmlformats.org/officeDocument/2006/relationships/tags" Target="../tags/tag734.xml"/><Relationship Id="rId6" Type="http://schemas.openxmlformats.org/officeDocument/2006/relationships/tags" Target="../tags/tag733.xml"/><Relationship Id="rId5" Type="http://schemas.openxmlformats.org/officeDocument/2006/relationships/tags" Target="../tags/tag732.xml"/><Relationship Id="rId4" Type="http://schemas.openxmlformats.org/officeDocument/2006/relationships/tags" Target="../tags/tag731.xml"/><Relationship Id="rId3" Type="http://schemas.openxmlformats.org/officeDocument/2006/relationships/image" Target="../media/image96.jpeg"/><Relationship Id="rId2" Type="http://schemas.openxmlformats.org/officeDocument/2006/relationships/tags" Target="../tags/tag730.xml"/><Relationship Id="rId19" Type="http://schemas.openxmlformats.org/officeDocument/2006/relationships/notesSlide" Target="../notesSlides/notesSlide7.xml"/><Relationship Id="rId18" Type="http://schemas.openxmlformats.org/officeDocument/2006/relationships/slideLayout" Target="../slideLayouts/slideLayout23.xml"/><Relationship Id="rId17" Type="http://schemas.openxmlformats.org/officeDocument/2006/relationships/tags" Target="../tags/tag744.xml"/><Relationship Id="rId16" Type="http://schemas.openxmlformats.org/officeDocument/2006/relationships/tags" Target="../tags/tag743.xml"/><Relationship Id="rId15" Type="http://schemas.openxmlformats.org/officeDocument/2006/relationships/tags" Target="../tags/tag742.xml"/><Relationship Id="rId14" Type="http://schemas.openxmlformats.org/officeDocument/2006/relationships/tags" Target="../tags/tag741.xml"/><Relationship Id="rId13" Type="http://schemas.openxmlformats.org/officeDocument/2006/relationships/tags" Target="../tags/tag740.xml"/><Relationship Id="rId12" Type="http://schemas.openxmlformats.org/officeDocument/2006/relationships/tags" Target="../tags/tag739.xml"/><Relationship Id="rId11" Type="http://schemas.openxmlformats.org/officeDocument/2006/relationships/tags" Target="../tags/tag738.xml"/><Relationship Id="rId10" Type="http://schemas.openxmlformats.org/officeDocument/2006/relationships/tags" Target="../tags/tag737.xml"/><Relationship Id="rId1" Type="http://schemas.openxmlformats.org/officeDocument/2006/relationships/tags" Target="../tags/tag729.xml"/></Relationships>
</file>

<file path=ppt/slides/_rels/slide41.xml.rels><?xml version="1.0" encoding="UTF-8" standalone="yes"?>
<Relationships xmlns="http://schemas.openxmlformats.org/package/2006/relationships"><Relationship Id="rId9" Type="http://schemas.openxmlformats.org/officeDocument/2006/relationships/image" Target="../media/image97.jpeg"/><Relationship Id="rId8" Type="http://schemas.openxmlformats.org/officeDocument/2006/relationships/tags" Target="../tags/tag752.xml"/><Relationship Id="rId7" Type="http://schemas.openxmlformats.org/officeDocument/2006/relationships/tags" Target="../tags/tag751.xml"/><Relationship Id="rId6" Type="http://schemas.openxmlformats.org/officeDocument/2006/relationships/tags" Target="../tags/tag750.xml"/><Relationship Id="rId5" Type="http://schemas.openxmlformats.org/officeDocument/2006/relationships/tags" Target="../tags/tag749.xml"/><Relationship Id="rId4" Type="http://schemas.openxmlformats.org/officeDocument/2006/relationships/tags" Target="../tags/tag748.xml"/><Relationship Id="rId3" Type="http://schemas.openxmlformats.org/officeDocument/2006/relationships/tags" Target="../tags/tag747.xml"/><Relationship Id="rId2" Type="http://schemas.openxmlformats.org/officeDocument/2006/relationships/tags" Target="../tags/tag746.xml"/><Relationship Id="rId15" Type="http://schemas.openxmlformats.org/officeDocument/2006/relationships/slideLayout" Target="../slideLayouts/slideLayout23.xml"/><Relationship Id="rId14" Type="http://schemas.openxmlformats.org/officeDocument/2006/relationships/tags" Target="../tags/tag755.xml"/><Relationship Id="rId13" Type="http://schemas.openxmlformats.org/officeDocument/2006/relationships/image" Target="../media/image99.jpeg"/><Relationship Id="rId12" Type="http://schemas.openxmlformats.org/officeDocument/2006/relationships/tags" Target="../tags/tag754.xml"/><Relationship Id="rId11" Type="http://schemas.openxmlformats.org/officeDocument/2006/relationships/image" Target="../media/image98.jpeg"/><Relationship Id="rId10" Type="http://schemas.openxmlformats.org/officeDocument/2006/relationships/tags" Target="../tags/tag753.xml"/><Relationship Id="rId1" Type="http://schemas.openxmlformats.org/officeDocument/2006/relationships/tags" Target="../tags/tag745.xml"/></Relationships>
</file>

<file path=ppt/slides/_rels/slide42.xml.rels><?xml version="1.0" encoding="UTF-8" standalone="yes"?>
<Relationships xmlns="http://schemas.openxmlformats.org/package/2006/relationships"><Relationship Id="rId9" Type="http://schemas.openxmlformats.org/officeDocument/2006/relationships/tags" Target="../tags/tag764.xml"/><Relationship Id="rId8" Type="http://schemas.openxmlformats.org/officeDocument/2006/relationships/tags" Target="../tags/tag763.xml"/><Relationship Id="rId7" Type="http://schemas.openxmlformats.org/officeDocument/2006/relationships/tags" Target="../tags/tag762.xml"/><Relationship Id="rId6" Type="http://schemas.openxmlformats.org/officeDocument/2006/relationships/tags" Target="../tags/tag761.xml"/><Relationship Id="rId5" Type="http://schemas.openxmlformats.org/officeDocument/2006/relationships/tags" Target="../tags/tag760.xml"/><Relationship Id="rId4" Type="http://schemas.openxmlformats.org/officeDocument/2006/relationships/tags" Target="../tags/tag759.xml"/><Relationship Id="rId3" Type="http://schemas.openxmlformats.org/officeDocument/2006/relationships/tags" Target="../tags/tag758.xml"/><Relationship Id="rId21" Type="http://schemas.openxmlformats.org/officeDocument/2006/relationships/slideLayout" Target="../slideLayouts/slideLayout23.xml"/><Relationship Id="rId20" Type="http://schemas.openxmlformats.org/officeDocument/2006/relationships/tags" Target="../tags/tag769.xml"/><Relationship Id="rId2" Type="http://schemas.openxmlformats.org/officeDocument/2006/relationships/tags" Target="../tags/tag757.xml"/><Relationship Id="rId19" Type="http://schemas.openxmlformats.org/officeDocument/2006/relationships/image" Target="../media/image105.svg"/><Relationship Id="rId18" Type="http://schemas.openxmlformats.org/officeDocument/2006/relationships/image" Target="../media/image104.png"/><Relationship Id="rId17" Type="http://schemas.openxmlformats.org/officeDocument/2006/relationships/tags" Target="../tags/tag768.xml"/><Relationship Id="rId16" Type="http://schemas.openxmlformats.org/officeDocument/2006/relationships/image" Target="../media/image103.svg"/><Relationship Id="rId15" Type="http://schemas.openxmlformats.org/officeDocument/2006/relationships/image" Target="../media/image102.png"/><Relationship Id="rId14" Type="http://schemas.openxmlformats.org/officeDocument/2006/relationships/tags" Target="../tags/tag767.xml"/><Relationship Id="rId13" Type="http://schemas.openxmlformats.org/officeDocument/2006/relationships/image" Target="../media/image101.svg"/><Relationship Id="rId12" Type="http://schemas.openxmlformats.org/officeDocument/2006/relationships/image" Target="../media/image100.png"/><Relationship Id="rId11" Type="http://schemas.openxmlformats.org/officeDocument/2006/relationships/tags" Target="../tags/tag766.xml"/><Relationship Id="rId10" Type="http://schemas.openxmlformats.org/officeDocument/2006/relationships/tags" Target="../tags/tag765.xml"/><Relationship Id="rId1" Type="http://schemas.openxmlformats.org/officeDocument/2006/relationships/tags" Target="../tags/tag756.xml"/></Relationships>
</file>

<file path=ppt/slides/_rels/slide43.xml.rels><?xml version="1.0" encoding="UTF-8" standalone="yes"?>
<Relationships xmlns="http://schemas.openxmlformats.org/package/2006/relationships"><Relationship Id="rId9" Type="http://schemas.openxmlformats.org/officeDocument/2006/relationships/tags" Target="../tags/tag778.xml"/><Relationship Id="rId8" Type="http://schemas.openxmlformats.org/officeDocument/2006/relationships/tags" Target="../tags/tag777.xml"/><Relationship Id="rId7" Type="http://schemas.openxmlformats.org/officeDocument/2006/relationships/tags" Target="../tags/tag776.xml"/><Relationship Id="rId6" Type="http://schemas.openxmlformats.org/officeDocument/2006/relationships/tags" Target="../tags/tag775.xml"/><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3" Type="http://schemas.openxmlformats.org/officeDocument/2006/relationships/slideLayout" Target="../slideLayouts/slideLayout23.xml"/><Relationship Id="rId22" Type="http://schemas.openxmlformats.org/officeDocument/2006/relationships/tags" Target="../tags/tag787.xml"/><Relationship Id="rId21" Type="http://schemas.openxmlformats.org/officeDocument/2006/relationships/image" Target="../media/image109.jpeg"/><Relationship Id="rId20" Type="http://schemas.openxmlformats.org/officeDocument/2006/relationships/tags" Target="../tags/tag786.xml"/><Relationship Id="rId2" Type="http://schemas.openxmlformats.org/officeDocument/2006/relationships/tags" Target="../tags/tag771.xml"/><Relationship Id="rId19" Type="http://schemas.openxmlformats.org/officeDocument/2006/relationships/image" Target="../media/image108.jpeg"/><Relationship Id="rId18" Type="http://schemas.openxmlformats.org/officeDocument/2006/relationships/tags" Target="../tags/tag785.xml"/><Relationship Id="rId17" Type="http://schemas.openxmlformats.org/officeDocument/2006/relationships/image" Target="../media/image107.jpeg"/><Relationship Id="rId16" Type="http://schemas.openxmlformats.org/officeDocument/2006/relationships/tags" Target="../tags/tag784.xml"/><Relationship Id="rId15" Type="http://schemas.openxmlformats.org/officeDocument/2006/relationships/image" Target="../media/image106.jpeg"/><Relationship Id="rId14" Type="http://schemas.openxmlformats.org/officeDocument/2006/relationships/tags" Target="../tags/tag783.xml"/><Relationship Id="rId13" Type="http://schemas.openxmlformats.org/officeDocument/2006/relationships/tags" Target="../tags/tag782.xml"/><Relationship Id="rId12" Type="http://schemas.openxmlformats.org/officeDocument/2006/relationships/tags" Target="../tags/tag781.xml"/><Relationship Id="rId11" Type="http://schemas.openxmlformats.org/officeDocument/2006/relationships/tags" Target="../tags/tag780.xml"/><Relationship Id="rId10" Type="http://schemas.openxmlformats.org/officeDocument/2006/relationships/tags" Target="../tags/tag779.xml"/><Relationship Id="rId1" Type="http://schemas.openxmlformats.org/officeDocument/2006/relationships/tags" Target="../tags/tag770.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790.xml"/><Relationship Id="rId3" Type="http://schemas.openxmlformats.org/officeDocument/2006/relationships/tags" Target="../tags/tag789.xml"/><Relationship Id="rId2" Type="http://schemas.openxmlformats.org/officeDocument/2006/relationships/tags" Target="../tags/tag788.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image" Target="../media/image9.jpeg"/><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image" Target="../media/image8.jpeg"/><Relationship Id="rId4" Type="http://schemas.openxmlformats.org/officeDocument/2006/relationships/tags" Target="../tags/tag186.xml"/><Relationship Id="rId3" Type="http://schemas.openxmlformats.org/officeDocument/2006/relationships/tags" Target="../tags/tag185.xml"/><Relationship Id="rId23" Type="http://schemas.openxmlformats.org/officeDocument/2006/relationships/slideLayout" Target="../slideLayouts/slideLayout23.xml"/><Relationship Id="rId22" Type="http://schemas.openxmlformats.org/officeDocument/2006/relationships/tags" Target="../tags/tag200.xml"/><Relationship Id="rId21" Type="http://schemas.openxmlformats.org/officeDocument/2006/relationships/tags" Target="../tags/tag199.xml"/><Relationship Id="rId20" Type="http://schemas.openxmlformats.org/officeDocument/2006/relationships/tags" Target="../tags/tag198.xml"/><Relationship Id="rId2" Type="http://schemas.openxmlformats.org/officeDocument/2006/relationships/tags" Target="../tags/tag184.xml"/><Relationship Id="rId19" Type="http://schemas.openxmlformats.org/officeDocument/2006/relationships/tags" Target="../tags/tag197.xml"/><Relationship Id="rId18" Type="http://schemas.openxmlformats.org/officeDocument/2006/relationships/image" Target="../media/image11.jpeg"/><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image" Target="../media/image10.jpeg"/><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08.xml"/><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image" Target="../media/image12.jpeg"/><Relationship Id="rId23" Type="http://schemas.openxmlformats.org/officeDocument/2006/relationships/notesSlide" Target="../notesSlides/notesSlide1.xml"/><Relationship Id="rId22" Type="http://schemas.openxmlformats.org/officeDocument/2006/relationships/slideLayout" Target="../slideLayouts/slideLayout23.xml"/><Relationship Id="rId21" Type="http://schemas.openxmlformats.org/officeDocument/2006/relationships/tags" Target="../tags/tag220.xml"/><Relationship Id="rId20" Type="http://schemas.openxmlformats.org/officeDocument/2006/relationships/tags" Target="../tags/tag219.xml"/><Relationship Id="rId2" Type="http://schemas.openxmlformats.org/officeDocument/2006/relationships/tags" Target="../tags/tag202.xml"/><Relationship Id="rId19" Type="http://schemas.openxmlformats.org/officeDocument/2006/relationships/tags" Target="../tags/tag218.xml"/><Relationship Id="rId18" Type="http://schemas.openxmlformats.org/officeDocument/2006/relationships/tags" Target="../tags/tag217.xml"/><Relationship Id="rId17" Type="http://schemas.openxmlformats.org/officeDocument/2006/relationships/tags" Target="../tags/tag216.xml"/><Relationship Id="rId16" Type="http://schemas.openxmlformats.org/officeDocument/2006/relationships/tags" Target="../tags/tag215.xml"/><Relationship Id="rId15" Type="http://schemas.openxmlformats.org/officeDocument/2006/relationships/tags" Target="../tags/tag214.xml"/><Relationship Id="rId14" Type="http://schemas.openxmlformats.org/officeDocument/2006/relationships/tags" Target="../tags/tag213.xml"/><Relationship Id="rId13" Type="http://schemas.openxmlformats.org/officeDocument/2006/relationships/tags" Target="../tags/tag212.xml"/><Relationship Id="rId12" Type="http://schemas.openxmlformats.org/officeDocument/2006/relationships/tags" Target="../tags/tag211.xml"/><Relationship Id="rId11" Type="http://schemas.openxmlformats.org/officeDocument/2006/relationships/tags" Target="../tags/tag210.xml"/><Relationship Id="rId10" Type="http://schemas.openxmlformats.org/officeDocument/2006/relationships/tags" Target="../tags/tag209.xml"/><Relationship Id="rId1" Type="http://schemas.openxmlformats.org/officeDocument/2006/relationships/tags" Target="../tags/tag201.xml"/></Relationships>
</file>

<file path=ppt/slides/_rels/slide8.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9" Type="http://schemas.openxmlformats.org/officeDocument/2006/relationships/slideLayout" Target="../slideLayouts/slideLayout23.xml"/><Relationship Id="rId18" Type="http://schemas.openxmlformats.org/officeDocument/2006/relationships/tags" Target="../tags/tag234.xml"/><Relationship Id="rId17" Type="http://schemas.openxmlformats.org/officeDocument/2006/relationships/image" Target="../media/image16.jpeg"/><Relationship Id="rId16" Type="http://schemas.openxmlformats.org/officeDocument/2006/relationships/tags" Target="../tags/tag233.xml"/><Relationship Id="rId15" Type="http://schemas.openxmlformats.org/officeDocument/2006/relationships/image" Target="../media/image15.jpeg"/><Relationship Id="rId14" Type="http://schemas.openxmlformats.org/officeDocument/2006/relationships/tags" Target="../tags/tag232.xml"/><Relationship Id="rId13" Type="http://schemas.openxmlformats.org/officeDocument/2006/relationships/image" Target="../media/image14.jpeg"/><Relationship Id="rId12" Type="http://schemas.openxmlformats.org/officeDocument/2006/relationships/tags" Target="../tags/tag231.xml"/><Relationship Id="rId11" Type="http://schemas.openxmlformats.org/officeDocument/2006/relationships/image" Target="../media/image13.jpeg"/><Relationship Id="rId10" Type="http://schemas.openxmlformats.org/officeDocument/2006/relationships/tags" Target="../tags/tag230.xml"/><Relationship Id="rId1" Type="http://schemas.openxmlformats.org/officeDocument/2006/relationships/tags" Target="../tags/tag221.xml"/></Relationships>
</file>

<file path=ppt/slides/_rels/slide9.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9" Type="http://schemas.openxmlformats.org/officeDocument/2006/relationships/notesSlide" Target="../notesSlides/notesSlide2.xml"/><Relationship Id="rId18" Type="http://schemas.openxmlformats.org/officeDocument/2006/relationships/slideLayout" Target="../slideLayouts/slideLayout23.xml"/><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68637" y="20955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2. </a:t>
            </a:r>
            <a:r>
              <a:rPr lang="zh-CN" altLang="en-US">
                <a:solidFill>
                  <a:schemeClr val="accent1">
                    <a:lumMod val="50000"/>
                  </a:schemeClr>
                </a:solidFill>
              </a:rPr>
              <a:t>政府主办的各类就业网站</a:t>
            </a:r>
            <a:endParaRPr lang="zh-CN" altLang="en-US">
              <a:solidFill>
                <a:schemeClr val="accent1">
                  <a:lumMod val="50000"/>
                </a:schemeClr>
              </a:solidFill>
            </a:endParaRPr>
          </a:p>
        </p:txBody>
      </p:sp>
      <p:sp>
        <p:nvSpPr>
          <p:cNvPr id="4" name="矩形 1"/>
          <p:cNvSpPr/>
          <p:nvPr>
            <p:custDataLst>
              <p:tags r:id="rId2"/>
            </p:custDataLst>
          </p:nvPr>
        </p:nvSpPr>
        <p:spPr>
          <a:xfrm>
            <a:off x="497205" y="1082864"/>
            <a:ext cx="3118668" cy="1094169"/>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政府就业指导主管部门提供的就业信息相对更加完备，涵盖宏观的就业政策和具体的就业需求。</a:t>
            </a:r>
            <a:endParaRPr lang="zh-CN" altLang="en-US" sz="1600">
              <a:solidFill>
                <a:schemeClr val="tx1">
                  <a:lumMod val="85000"/>
                  <a:lumOff val="15000"/>
                </a:schemeClr>
              </a:solidFill>
              <a:latin typeface="+mn-ea"/>
              <a:cs typeface="+mn-ea"/>
              <a:sym typeface="+mn-ea"/>
            </a:endParaRPr>
          </a:p>
        </p:txBody>
      </p:sp>
      <p:sp>
        <p:nvSpPr>
          <p:cNvPr id="5" name="矩形 11"/>
          <p:cNvSpPr/>
          <p:nvPr>
            <p:custDataLst>
              <p:tags r:id="rId3"/>
            </p:custDataLst>
          </p:nvPr>
        </p:nvSpPr>
        <p:spPr>
          <a:xfrm>
            <a:off x="897914" y="2272924"/>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就业信息的完备性</a:t>
            </a:r>
            <a:endParaRPr lang="zh-CN" altLang="en-US" b="1">
              <a:solidFill>
                <a:schemeClr val="accent1"/>
              </a:solidFill>
              <a:latin typeface="+mn-ea"/>
              <a:cs typeface="+mn-ea"/>
            </a:endParaRPr>
          </a:p>
        </p:txBody>
      </p:sp>
      <p:sp>
        <p:nvSpPr>
          <p:cNvPr id="6" name="矩形 12"/>
          <p:cNvSpPr/>
          <p:nvPr>
            <p:custDataLst>
              <p:tags r:id="rId4"/>
            </p:custDataLst>
          </p:nvPr>
        </p:nvSpPr>
        <p:spPr>
          <a:xfrm>
            <a:off x="4337911" y="1077784"/>
            <a:ext cx="3118668" cy="1094169"/>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政府就业信息具有很强的区域性和针对性，特别是对于有明确目标城市求职者。</a:t>
            </a:r>
            <a:endParaRPr lang="zh-CN" altLang="en-US" sz="1600">
              <a:solidFill>
                <a:schemeClr val="tx1">
                  <a:lumMod val="85000"/>
                  <a:lumOff val="15000"/>
                </a:schemeClr>
              </a:solidFill>
              <a:latin typeface="+mn-ea"/>
              <a:cs typeface="+mn-ea"/>
            </a:endParaRPr>
          </a:p>
        </p:txBody>
      </p:sp>
      <p:sp>
        <p:nvSpPr>
          <p:cNvPr id="8" name="矩形 13"/>
          <p:cNvSpPr/>
          <p:nvPr>
            <p:custDataLst>
              <p:tags r:id="rId5"/>
            </p:custDataLst>
          </p:nvPr>
        </p:nvSpPr>
        <p:spPr>
          <a:xfrm>
            <a:off x="4620502" y="2272924"/>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区域性与针对性特点</a:t>
            </a:r>
            <a:endParaRPr lang="zh-CN" altLang="en-US" b="1">
              <a:solidFill>
                <a:schemeClr val="accent3"/>
              </a:solidFill>
              <a:latin typeface="+mn-ea"/>
              <a:cs typeface="+mn-ea"/>
            </a:endParaRPr>
          </a:p>
        </p:txBody>
      </p:sp>
      <p:sp>
        <p:nvSpPr>
          <p:cNvPr id="9" name="矩形 14"/>
          <p:cNvSpPr/>
          <p:nvPr>
            <p:custDataLst>
              <p:tags r:id="rId6"/>
            </p:custDataLst>
          </p:nvPr>
        </p:nvSpPr>
        <p:spPr>
          <a:xfrm>
            <a:off x="2477886" y="4358387"/>
            <a:ext cx="3118668" cy="1094169"/>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政府就业主管部门提供的就业信息具有很高的权威性和真实性。</a:t>
            </a:r>
            <a:endParaRPr lang="zh-CN" altLang="en-US" sz="1600">
              <a:solidFill>
                <a:schemeClr val="tx1">
                  <a:lumMod val="85000"/>
                  <a:lumOff val="15000"/>
                </a:schemeClr>
              </a:solidFill>
              <a:latin typeface="+mn-ea"/>
              <a:cs typeface="+mn-ea"/>
              <a:sym typeface="+mn-ea"/>
            </a:endParaRPr>
          </a:p>
        </p:txBody>
      </p:sp>
      <p:sp>
        <p:nvSpPr>
          <p:cNvPr id="24" name="矩形 15"/>
          <p:cNvSpPr/>
          <p:nvPr>
            <p:custDataLst>
              <p:tags r:id="rId7"/>
            </p:custDataLst>
          </p:nvPr>
        </p:nvSpPr>
        <p:spPr>
          <a:xfrm>
            <a:off x="2759208" y="4007846"/>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政策与需求信息的权威性</a:t>
            </a:r>
            <a:endParaRPr lang="zh-CN" altLang="en-US" b="1">
              <a:solidFill>
                <a:schemeClr val="accent2"/>
              </a:solidFill>
              <a:latin typeface="+mn-ea"/>
              <a:cs typeface="+mn-ea"/>
            </a:endParaRPr>
          </a:p>
        </p:txBody>
      </p:sp>
      <p:sp>
        <p:nvSpPr>
          <p:cNvPr id="25" name="矩形 27"/>
          <p:cNvSpPr/>
          <p:nvPr>
            <p:custDataLst>
              <p:tags r:id="rId8"/>
            </p:custDataLst>
          </p:nvPr>
        </p:nvSpPr>
        <p:spPr>
          <a:xfrm>
            <a:off x="6200140" y="4358640"/>
            <a:ext cx="3562985" cy="109410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rPr>
              <a:t>毕业生应关注的政府就业网站包括中国高校毕业生就业服务信息网、地方教育行政主管部门、人力资源和社会保障部门主办的毕业生就业信息网站等。</a:t>
            </a:r>
            <a:endParaRPr lang="zh-CN" altLang="en-US" sz="1600">
              <a:solidFill>
                <a:schemeClr val="tx1">
                  <a:lumMod val="85000"/>
                  <a:lumOff val="15000"/>
                </a:schemeClr>
              </a:solidFill>
              <a:latin typeface="+mn-ea"/>
              <a:cs typeface="+mn-ea"/>
            </a:endParaRPr>
          </a:p>
        </p:txBody>
      </p:sp>
      <p:sp>
        <p:nvSpPr>
          <p:cNvPr id="26" name="矩形 28"/>
          <p:cNvSpPr/>
          <p:nvPr>
            <p:custDataLst>
              <p:tags r:id="rId9"/>
            </p:custDataLst>
          </p:nvPr>
        </p:nvSpPr>
        <p:spPr>
          <a:xfrm>
            <a:off x="6481162" y="4007846"/>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4"/>
                </a:solidFill>
                <a:latin typeface="+mn-ea"/>
                <a:cs typeface="+mn-ea"/>
              </a:rPr>
              <a:t>主要政府就业网站举例</a:t>
            </a:r>
            <a:endParaRPr lang="zh-CN" altLang="en-US" b="1">
              <a:solidFill>
                <a:schemeClr val="accent4"/>
              </a:solidFill>
              <a:latin typeface="+mn-ea"/>
              <a:cs typeface="+mn-ea"/>
            </a:endParaRPr>
          </a:p>
        </p:txBody>
      </p:sp>
      <p:sp>
        <p:nvSpPr>
          <p:cNvPr id="27" name="任意多边形 33"/>
          <p:cNvSpPr/>
          <p:nvPr>
            <p:custDataLst>
              <p:tags r:id="rId10"/>
            </p:custDataLst>
          </p:nvPr>
        </p:nvSpPr>
        <p:spPr>
          <a:xfrm>
            <a:off x="1245914" y="3129590"/>
            <a:ext cx="1860659" cy="308628"/>
          </a:xfrm>
          <a:custGeom>
            <a:avLst/>
            <a:gdLst>
              <a:gd name="connsiteX0" fmla="*/ 0 w 1860550"/>
              <a:gd name="connsiteY0" fmla="*/ 77153 h 308610"/>
              <a:gd name="connsiteX1" fmla="*/ 572471 w 1860550"/>
              <a:gd name="connsiteY1" fmla="*/ 77153 h 308610"/>
              <a:gd name="connsiteX2" fmla="*/ 556895 w 1860550"/>
              <a:gd name="connsiteY2" fmla="*/ 154305 h 308610"/>
              <a:gd name="connsiteX3" fmla="*/ 57247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0619 w 1860550"/>
              <a:gd name="connsiteY10" fmla="*/ 231458 h 308610"/>
              <a:gd name="connsiteX11" fmla="*/ 1306195 w 1860550"/>
              <a:gd name="connsiteY11" fmla="*/ 154305 h 308610"/>
              <a:gd name="connsiteX12" fmla="*/ 129061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2471" y="77153"/>
                </a:lnTo>
                <a:lnTo>
                  <a:pt x="556895" y="154305"/>
                </a:lnTo>
                <a:lnTo>
                  <a:pt x="572472" y="231458"/>
                </a:lnTo>
                <a:lnTo>
                  <a:pt x="0" y="231458"/>
                </a:lnTo>
                <a:lnTo>
                  <a:pt x="77153" y="154305"/>
                </a:lnTo>
                <a:close/>
                <a:moveTo>
                  <a:pt x="1706245" y="0"/>
                </a:moveTo>
                <a:lnTo>
                  <a:pt x="1860550" y="154305"/>
                </a:lnTo>
                <a:lnTo>
                  <a:pt x="1706245" y="308610"/>
                </a:lnTo>
                <a:lnTo>
                  <a:pt x="1706245" y="231458"/>
                </a:lnTo>
                <a:lnTo>
                  <a:pt x="1290619" y="231458"/>
                </a:lnTo>
                <a:lnTo>
                  <a:pt x="1306195" y="154305"/>
                </a:lnTo>
                <a:lnTo>
                  <a:pt x="1290619" y="77153"/>
                </a:lnTo>
                <a:lnTo>
                  <a:pt x="1706245" y="77153"/>
                </a:lnTo>
                <a:close/>
              </a:path>
            </a:pathLst>
          </a:cu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2" name="任意多边形 34"/>
          <p:cNvSpPr/>
          <p:nvPr>
            <p:custDataLst>
              <p:tags r:id="rId11"/>
            </p:custDataLst>
          </p:nvPr>
        </p:nvSpPr>
        <p:spPr>
          <a:xfrm>
            <a:off x="3106573" y="3130225"/>
            <a:ext cx="1860659" cy="308628"/>
          </a:xfrm>
          <a:custGeom>
            <a:avLst/>
            <a:gdLst>
              <a:gd name="connsiteX0" fmla="*/ 0 w 1860550"/>
              <a:gd name="connsiteY0" fmla="*/ 77153 h 308610"/>
              <a:gd name="connsiteX1" fmla="*/ 571073 w 1860550"/>
              <a:gd name="connsiteY1" fmla="*/ 77153 h 308610"/>
              <a:gd name="connsiteX2" fmla="*/ 555625 w 1860550"/>
              <a:gd name="connsiteY2" fmla="*/ 153670 h 308610"/>
              <a:gd name="connsiteX3" fmla="*/ 571330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9221 w 1860550"/>
              <a:gd name="connsiteY10" fmla="*/ 231458 h 308610"/>
              <a:gd name="connsiteX11" fmla="*/ 1304925 w 1860550"/>
              <a:gd name="connsiteY11" fmla="*/ 153670 h 308610"/>
              <a:gd name="connsiteX12" fmla="*/ 1289477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1073" y="77153"/>
                </a:lnTo>
                <a:lnTo>
                  <a:pt x="555625" y="153670"/>
                </a:lnTo>
                <a:lnTo>
                  <a:pt x="571330" y="231458"/>
                </a:lnTo>
                <a:lnTo>
                  <a:pt x="0" y="231458"/>
                </a:lnTo>
                <a:lnTo>
                  <a:pt x="77153" y="154305"/>
                </a:lnTo>
                <a:close/>
                <a:moveTo>
                  <a:pt x="1706245" y="0"/>
                </a:moveTo>
                <a:lnTo>
                  <a:pt x="1860550" y="154305"/>
                </a:lnTo>
                <a:lnTo>
                  <a:pt x="1706245" y="308610"/>
                </a:lnTo>
                <a:lnTo>
                  <a:pt x="1706245" y="231458"/>
                </a:lnTo>
                <a:lnTo>
                  <a:pt x="1289221" y="231458"/>
                </a:lnTo>
                <a:lnTo>
                  <a:pt x="1304925" y="153670"/>
                </a:lnTo>
                <a:lnTo>
                  <a:pt x="1289477" y="77153"/>
                </a:lnTo>
                <a:lnTo>
                  <a:pt x="1706245" y="77153"/>
                </a:lnTo>
                <a:close/>
              </a:path>
            </a:pathLst>
          </a:cu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3" name="任意多边形 35"/>
          <p:cNvSpPr/>
          <p:nvPr>
            <p:custDataLst>
              <p:tags r:id="rId12"/>
            </p:custDataLst>
          </p:nvPr>
        </p:nvSpPr>
        <p:spPr>
          <a:xfrm>
            <a:off x="4967233" y="3129590"/>
            <a:ext cx="1860659" cy="308628"/>
          </a:xfrm>
          <a:custGeom>
            <a:avLst/>
            <a:gdLst>
              <a:gd name="connsiteX0" fmla="*/ 0 w 1860550"/>
              <a:gd name="connsiteY0" fmla="*/ 77153 h 308610"/>
              <a:gd name="connsiteX1" fmla="*/ 569932 w 1860550"/>
              <a:gd name="connsiteY1" fmla="*/ 77153 h 308610"/>
              <a:gd name="connsiteX2" fmla="*/ 554355 w 1860550"/>
              <a:gd name="connsiteY2" fmla="*/ 154305 h 308610"/>
              <a:gd name="connsiteX3" fmla="*/ 569932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8079 w 1860550"/>
              <a:gd name="connsiteY10" fmla="*/ 231458 h 308610"/>
              <a:gd name="connsiteX11" fmla="*/ 1303655 w 1860550"/>
              <a:gd name="connsiteY11" fmla="*/ 154305 h 308610"/>
              <a:gd name="connsiteX12" fmla="*/ 1288079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9932" y="77153"/>
                </a:lnTo>
                <a:lnTo>
                  <a:pt x="554355" y="154305"/>
                </a:lnTo>
                <a:lnTo>
                  <a:pt x="569932" y="231458"/>
                </a:lnTo>
                <a:lnTo>
                  <a:pt x="0" y="231458"/>
                </a:lnTo>
                <a:lnTo>
                  <a:pt x="77153" y="154305"/>
                </a:lnTo>
                <a:close/>
                <a:moveTo>
                  <a:pt x="1706245" y="0"/>
                </a:moveTo>
                <a:lnTo>
                  <a:pt x="1860550" y="154305"/>
                </a:lnTo>
                <a:lnTo>
                  <a:pt x="1706245" y="308610"/>
                </a:lnTo>
                <a:lnTo>
                  <a:pt x="1706245" y="231458"/>
                </a:lnTo>
                <a:lnTo>
                  <a:pt x="1288079" y="231458"/>
                </a:lnTo>
                <a:lnTo>
                  <a:pt x="1303655" y="154305"/>
                </a:lnTo>
                <a:lnTo>
                  <a:pt x="1288079" y="77153"/>
                </a:lnTo>
                <a:lnTo>
                  <a:pt x="1706245" y="77153"/>
                </a:lnTo>
                <a:close/>
              </a:path>
            </a:pathLst>
          </a:cu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39" name="任意多边形 36"/>
          <p:cNvSpPr/>
          <p:nvPr>
            <p:custDataLst>
              <p:tags r:id="rId13"/>
            </p:custDataLst>
          </p:nvPr>
        </p:nvSpPr>
        <p:spPr>
          <a:xfrm>
            <a:off x="6828527" y="3129590"/>
            <a:ext cx="1860659" cy="308628"/>
          </a:xfrm>
          <a:custGeom>
            <a:avLst/>
            <a:gdLst>
              <a:gd name="connsiteX0" fmla="*/ 0 w 1860550"/>
              <a:gd name="connsiteY0" fmla="*/ 77153 h 308610"/>
              <a:gd name="connsiteX1" fmla="*/ 568027 w 1860550"/>
              <a:gd name="connsiteY1" fmla="*/ 77153 h 308610"/>
              <a:gd name="connsiteX2" fmla="*/ 552450 w 1860550"/>
              <a:gd name="connsiteY2" fmla="*/ 154305 h 308610"/>
              <a:gd name="connsiteX3" fmla="*/ 56802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86174 w 1860550"/>
              <a:gd name="connsiteY10" fmla="*/ 231458 h 308610"/>
              <a:gd name="connsiteX11" fmla="*/ 1301750 w 1860550"/>
              <a:gd name="connsiteY11" fmla="*/ 154305 h 308610"/>
              <a:gd name="connsiteX12" fmla="*/ 128617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68027" y="77153"/>
                </a:lnTo>
                <a:lnTo>
                  <a:pt x="552450" y="154305"/>
                </a:lnTo>
                <a:lnTo>
                  <a:pt x="568027" y="231458"/>
                </a:lnTo>
                <a:lnTo>
                  <a:pt x="0" y="231458"/>
                </a:lnTo>
                <a:lnTo>
                  <a:pt x="77153" y="154305"/>
                </a:lnTo>
                <a:close/>
                <a:moveTo>
                  <a:pt x="1706245" y="0"/>
                </a:moveTo>
                <a:lnTo>
                  <a:pt x="1860550" y="154305"/>
                </a:lnTo>
                <a:lnTo>
                  <a:pt x="1706245" y="308610"/>
                </a:lnTo>
                <a:lnTo>
                  <a:pt x="1706245" y="231458"/>
                </a:lnTo>
                <a:lnTo>
                  <a:pt x="1286174" y="231458"/>
                </a:lnTo>
                <a:lnTo>
                  <a:pt x="1301750" y="154305"/>
                </a:lnTo>
                <a:lnTo>
                  <a:pt x="1286174" y="77153"/>
                </a:lnTo>
                <a:lnTo>
                  <a:pt x="1706245" y="77153"/>
                </a:lnTo>
                <a:close/>
              </a:path>
            </a:pathLst>
          </a:cu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0" name="椭圆 16"/>
          <p:cNvSpPr/>
          <p:nvPr>
            <p:custDataLst>
              <p:tags r:id="rId14"/>
            </p:custDataLst>
          </p:nvPr>
        </p:nvSpPr>
        <p:spPr>
          <a:xfrm>
            <a:off x="1844119" y="2942254"/>
            <a:ext cx="683935" cy="683935"/>
          </a:xfrm>
          <a:prstGeom prst="ellipse">
            <a:avLst/>
          </a:prstGeom>
          <a:solidFill>
            <a:schemeClr val="accent1"/>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dirty="0">
              <a:solidFill>
                <a:schemeClr val="lt1"/>
              </a:solidFill>
            </a:endParaRPr>
          </a:p>
        </p:txBody>
      </p:sp>
      <p:sp>
        <p:nvSpPr>
          <p:cNvPr id="41" name="椭圆 17"/>
          <p:cNvSpPr/>
          <p:nvPr>
            <p:custDataLst>
              <p:tags r:id="rId15"/>
            </p:custDataLst>
          </p:nvPr>
        </p:nvSpPr>
        <p:spPr>
          <a:xfrm>
            <a:off x="3695253" y="2942254"/>
            <a:ext cx="683935" cy="683935"/>
          </a:xfrm>
          <a:prstGeom prst="ellipse">
            <a:avLst/>
          </a:prstGeom>
          <a:solidFill>
            <a:schemeClr val="accent2"/>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2" name="椭圆 18"/>
          <p:cNvSpPr/>
          <p:nvPr>
            <p:custDataLst>
              <p:tags r:id="rId16"/>
            </p:custDataLst>
          </p:nvPr>
        </p:nvSpPr>
        <p:spPr>
          <a:xfrm>
            <a:off x="5555277" y="2942254"/>
            <a:ext cx="683935" cy="683935"/>
          </a:xfrm>
          <a:prstGeom prst="ellipse">
            <a:avLst/>
          </a:prstGeom>
          <a:solidFill>
            <a:schemeClr val="accent3"/>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3" name="椭圆 19"/>
          <p:cNvSpPr/>
          <p:nvPr>
            <p:custDataLst>
              <p:tags r:id="rId17"/>
            </p:custDataLst>
          </p:nvPr>
        </p:nvSpPr>
        <p:spPr>
          <a:xfrm>
            <a:off x="7415937" y="2942254"/>
            <a:ext cx="683935" cy="683935"/>
          </a:xfrm>
          <a:prstGeom prst="ellipse">
            <a:avLst/>
          </a:prstGeom>
          <a:solidFill>
            <a:schemeClr val="accent4"/>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4" name="任意多边形 37"/>
          <p:cNvSpPr/>
          <p:nvPr>
            <p:custDataLst>
              <p:tags r:id="rId18"/>
            </p:custDataLst>
          </p:nvPr>
        </p:nvSpPr>
        <p:spPr>
          <a:xfrm>
            <a:off x="8689187" y="3129590"/>
            <a:ext cx="1860659" cy="308628"/>
          </a:xfrm>
          <a:custGeom>
            <a:avLst/>
            <a:gdLst>
              <a:gd name="connsiteX0" fmla="*/ 0 w 1860550"/>
              <a:gd name="connsiteY0" fmla="*/ 77153 h 308610"/>
              <a:gd name="connsiteX1" fmla="*/ 574376 w 1860550"/>
              <a:gd name="connsiteY1" fmla="*/ 77153 h 308610"/>
              <a:gd name="connsiteX2" fmla="*/ 558800 w 1860550"/>
              <a:gd name="connsiteY2" fmla="*/ 154305 h 308610"/>
              <a:gd name="connsiteX3" fmla="*/ 574377 w 1860550"/>
              <a:gd name="connsiteY3" fmla="*/ 231458 h 308610"/>
              <a:gd name="connsiteX4" fmla="*/ 0 w 1860550"/>
              <a:gd name="connsiteY4" fmla="*/ 231458 h 308610"/>
              <a:gd name="connsiteX5" fmla="*/ 77153 w 1860550"/>
              <a:gd name="connsiteY5" fmla="*/ 154305 h 308610"/>
              <a:gd name="connsiteX6" fmla="*/ 1706245 w 1860550"/>
              <a:gd name="connsiteY6" fmla="*/ 0 h 308610"/>
              <a:gd name="connsiteX7" fmla="*/ 1860550 w 1860550"/>
              <a:gd name="connsiteY7" fmla="*/ 154305 h 308610"/>
              <a:gd name="connsiteX8" fmla="*/ 1706245 w 1860550"/>
              <a:gd name="connsiteY8" fmla="*/ 308610 h 308610"/>
              <a:gd name="connsiteX9" fmla="*/ 1706245 w 1860550"/>
              <a:gd name="connsiteY9" fmla="*/ 231458 h 308610"/>
              <a:gd name="connsiteX10" fmla="*/ 1292523 w 1860550"/>
              <a:gd name="connsiteY10" fmla="*/ 231458 h 308610"/>
              <a:gd name="connsiteX11" fmla="*/ 1308100 w 1860550"/>
              <a:gd name="connsiteY11" fmla="*/ 154305 h 308610"/>
              <a:gd name="connsiteX12" fmla="*/ 1292524 w 1860550"/>
              <a:gd name="connsiteY12" fmla="*/ 77153 h 308610"/>
              <a:gd name="connsiteX13" fmla="*/ 1706245 w 1860550"/>
              <a:gd name="connsiteY13" fmla="*/ 77153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60550" h="308610">
                <a:moveTo>
                  <a:pt x="0" y="77153"/>
                </a:moveTo>
                <a:lnTo>
                  <a:pt x="574376" y="77153"/>
                </a:lnTo>
                <a:lnTo>
                  <a:pt x="558800" y="154305"/>
                </a:lnTo>
                <a:lnTo>
                  <a:pt x="574377" y="231458"/>
                </a:lnTo>
                <a:lnTo>
                  <a:pt x="0" y="231458"/>
                </a:lnTo>
                <a:lnTo>
                  <a:pt x="77153" y="154305"/>
                </a:lnTo>
                <a:close/>
                <a:moveTo>
                  <a:pt x="1706245" y="0"/>
                </a:moveTo>
                <a:lnTo>
                  <a:pt x="1860550" y="154305"/>
                </a:lnTo>
                <a:lnTo>
                  <a:pt x="1706245" y="308610"/>
                </a:lnTo>
                <a:lnTo>
                  <a:pt x="1706245" y="231458"/>
                </a:lnTo>
                <a:lnTo>
                  <a:pt x="1292523" y="231458"/>
                </a:lnTo>
                <a:lnTo>
                  <a:pt x="1308100" y="154305"/>
                </a:lnTo>
                <a:lnTo>
                  <a:pt x="1292524" y="77153"/>
                </a:lnTo>
                <a:lnTo>
                  <a:pt x="1706245" y="77153"/>
                </a:lnTo>
                <a:close/>
              </a:path>
            </a:pathLst>
          </a:cu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solidFill>
                <a:schemeClr val="lt1"/>
              </a:solidFill>
            </a:endParaRPr>
          </a:p>
        </p:txBody>
      </p:sp>
      <p:sp>
        <p:nvSpPr>
          <p:cNvPr id="45" name="椭圆 2"/>
          <p:cNvSpPr/>
          <p:nvPr>
            <p:custDataLst>
              <p:tags r:id="rId19"/>
            </p:custDataLst>
          </p:nvPr>
        </p:nvSpPr>
        <p:spPr>
          <a:xfrm>
            <a:off x="9277231" y="2942254"/>
            <a:ext cx="683935" cy="683935"/>
          </a:xfrm>
          <a:prstGeom prst="ellipse">
            <a:avLst/>
          </a:prstGeom>
          <a:solidFill>
            <a:schemeClr val="accent5"/>
          </a:solidFill>
          <a:ln w="3175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6" name="矩形 29"/>
          <p:cNvSpPr/>
          <p:nvPr>
            <p:custDataLst>
              <p:tags r:id="rId20"/>
            </p:custDataLst>
          </p:nvPr>
        </p:nvSpPr>
        <p:spPr>
          <a:xfrm>
            <a:off x="8332470" y="1077595"/>
            <a:ext cx="2964815" cy="1094105"/>
          </a:xfrm>
          <a:prstGeom prst="rect">
            <a:avLst/>
          </a:prstGeom>
          <a:noFill/>
        </p:spPr>
        <p:txBody>
          <a:bodyPr wrap="square" lIns="0" tIns="0" rIns="0" bIns="0" rtlCol="0" anchor="b" anchorCtr="0">
            <a:noAutofit/>
          </a:bodyPr>
          <a:p>
            <a:pPr algn="ctr">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毕业生可以通过百度搜索“地方名</a:t>
            </a:r>
            <a:r>
              <a:rPr lang="en-US" altLang="zh-CN" sz="1600">
                <a:solidFill>
                  <a:schemeClr val="tx1">
                    <a:lumMod val="85000"/>
                    <a:lumOff val="15000"/>
                  </a:schemeClr>
                </a:solidFill>
                <a:latin typeface="+mn-ea"/>
                <a:cs typeface="+mn-ea"/>
                <a:sym typeface="+mn-ea"/>
              </a:rPr>
              <a:t> + </a:t>
            </a:r>
            <a:r>
              <a:rPr lang="zh-CN" altLang="en-US" sz="1600">
                <a:solidFill>
                  <a:schemeClr val="tx1">
                    <a:lumMod val="85000"/>
                    <a:lumOff val="15000"/>
                  </a:schemeClr>
                </a:solidFill>
                <a:latin typeface="+mn-ea"/>
                <a:cs typeface="+mn-ea"/>
                <a:sym typeface="+mn-ea"/>
              </a:rPr>
              <a:t>人才网”，快速找到各地就业网站。</a:t>
            </a:r>
            <a:endParaRPr lang="zh-CN" altLang="en-US" sz="1600">
              <a:solidFill>
                <a:schemeClr val="tx1">
                  <a:lumMod val="85000"/>
                  <a:lumOff val="15000"/>
                </a:schemeClr>
              </a:solidFill>
              <a:latin typeface="+mn-ea"/>
              <a:cs typeface="+mn-ea"/>
              <a:sym typeface="+mn-ea"/>
            </a:endParaRPr>
          </a:p>
        </p:txBody>
      </p:sp>
      <p:pic>
        <p:nvPicPr>
          <p:cNvPr id="47" name="图片 13" descr="32313538333935363b32313538333934373bcec4bcfebcd0"/>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3893385" y="3150546"/>
            <a:ext cx="288017" cy="288017"/>
          </a:xfrm>
          <a:prstGeom prst="rect">
            <a:avLst/>
          </a:prstGeom>
        </p:spPr>
      </p:pic>
      <p:pic>
        <p:nvPicPr>
          <p:cNvPr id="48" name="图片 3" descr="32313538333935363b32313538333934333bb6d4bbb0"/>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5753409" y="3149911"/>
            <a:ext cx="288017" cy="288017"/>
          </a:xfrm>
          <a:prstGeom prst="rect">
            <a:avLst/>
          </a:prstGeom>
        </p:spPr>
      </p:pic>
      <p:pic>
        <p:nvPicPr>
          <p:cNvPr id="49" name="图片 21" descr="32313538333935363b32313538333935353bb3a4c6aab6c1ceef"/>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2042251" y="3139750"/>
            <a:ext cx="288027" cy="288027"/>
          </a:xfrm>
          <a:prstGeom prst="rect">
            <a:avLst/>
          </a:prstGeom>
        </p:spPr>
      </p:pic>
      <p:sp>
        <p:nvSpPr>
          <p:cNvPr id="50" name="矩形 30"/>
          <p:cNvSpPr/>
          <p:nvPr>
            <p:custDataLst>
              <p:tags r:id="rId30"/>
            </p:custDataLst>
          </p:nvPr>
        </p:nvSpPr>
        <p:spPr>
          <a:xfrm>
            <a:off x="8331661" y="2272924"/>
            <a:ext cx="2556150" cy="316249"/>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5"/>
                </a:solidFill>
                <a:latin typeface="+mn-ea"/>
                <a:cs typeface="+mn-ea"/>
              </a:rPr>
              <a:t>毕业生信息获取建议</a:t>
            </a:r>
            <a:endParaRPr lang="zh-CN" altLang="en-US" b="1">
              <a:solidFill>
                <a:schemeClr val="accent5"/>
              </a:solidFill>
              <a:latin typeface="+mn-ea"/>
              <a:cs typeface="+mn-ea"/>
            </a:endParaRPr>
          </a:p>
        </p:txBody>
      </p:sp>
      <p:pic>
        <p:nvPicPr>
          <p:cNvPr id="51" name="图片 8" descr="32313538333935363b32313538333934303bcae9b1be"/>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614068" y="3139750"/>
            <a:ext cx="288038" cy="288038"/>
          </a:xfrm>
          <a:prstGeom prst="rect">
            <a:avLst/>
          </a:prstGeom>
        </p:spPr>
      </p:pic>
      <p:pic>
        <p:nvPicPr>
          <p:cNvPr id="52" name="图片 16" descr="32313538333935363b32313538333934393bccedbcd3cae9bcae"/>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9475363" y="3139750"/>
            <a:ext cx="288040" cy="288040"/>
          </a:xfrm>
          <a:prstGeom prst="rect">
            <a:avLst/>
          </a:prstGeom>
        </p:spPr>
      </p:pic>
    </p:spTree>
    <p:custDataLst>
      <p:tags r:id="rId3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56572" y="20955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3. </a:t>
            </a:r>
            <a:r>
              <a:rPr lang="zh-CN" altLang="en-US">
                <a:solidFill>
                  <a:schemeClr val="accent1">
                    <a:lumMod val="50000"/>
                  </a:schemeClr>
                </a:solidFill>
              </a:rPr>
              <a:t>用人单位网站</a:t>
            </a:r>
            <a:endParaRPr lang="zh-CN" altLang="en-US">
              <a:solidFill>
                <a:schemeClr val="accent1">
                  <a:lumMod val="50000"/>
                </a:schemeClr>
              </a:solidFill>
            </a:endParaRPr>
          </a:p>
        </p:txBody>
      </p:sp>
      <p:sp>
        <p:nvSpPr>
          <p:cNvPr id="2" name="矩形 2"/>
          <p:cNvSpPr/>
          <p:nvPr>
            <p:custDataLst>
              <p:tags r:id="rId2"/>
            </p:custDataLst>
          </p:nvPr>
        </p:nvSpPr>
        <p:spPr>
          <a:xfrm>
            <a:off x="649010" y="1822704"/>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知名企业在官网发布招聘信息，同时建立独立的招聘渠道实现信息发布、简历筛选、在线测评等功能。</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49010" y="1166080"/>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企业官网招聘信息</a:t>
            </a:r>
            <a:endParaRPr lang="zh-CN" altLang="en-US" sz="2400" b="1">
              <a:solidFill>
                <a:schemeClr val="accent1"/>
              </a:solidFill>
              <a:latin typeface="+mn-ea"/>
              <a:cs typeface="+mn-ea"/>
            </a:endParaRPr>
          </a:p>
        </p:txBody>
      </p:sp>
      <p:sp>
        <p:nvSpPr>
          <p:cNvPr id="8" name="矩形 4"/>
          <p:cNvSpPr/>
          <p:nvPr>
            <p:custDataLst>
              <p:tags r:id="rId4"/>
            </p:custDataLst>
          </p:nvPr>
        </p:nvSpPr>
        <p:spPr>
          <a:xfrm>
            <a:off x="649010" y="4123427"/>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微信招聘因其操作便捷和互动性高而受到企业欢迎，大型企业通过微信公众号发布招聘信息。</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49010" y="3457913"/>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微信公众号招聘特点</a:t>
            </a:r>
            <a:endParaRPr lang="zh-CN" altLang="en-US" sz="2400" b="1">
              <a:solidFill>
                <a:schemeClr val="accent3"/>
              </a:solidFill>
              <a:latin typeface="+mn-ea"/>
              <a:cs typeface="+mn-ea"/>
            </a:endParaRPr>
          </a:p>
        </p:txBody>
      </p:sp>
      <p:sp>
        <p:nvSpPr>
          <p:cNvPr id="10" name="矩形 14"/>
          <p:cNvSpPr/>
          <p:nvPr>
            <p:custDataLst>
              <p:tags r:id="rId6"/>
            </p:custDataLst>
          </p:nvPr>
        </p:nvSpPr>
        <p:spPr>
          <a:xfrm>
            <a:off x="8162082" y="1834135"/>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企业通常会建立独立的招聘渠道，以实现信息发布、简历筛选、在线测评等功能。</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162082" y="1166080"/>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独立招聘渠道介绍</a:t>
            </a:r>
            <a:endParaRPr lang="zh-CN" altLang="en-US" sz="2400" b="1">
              <a:solidFill>
                <a:schemeClr val="accent2"/>
              </a:solidFill>
              <a:latin typeface="+mn-ea"/>
              <a:cs typeface="+mn-ea"/>
            </a:endParaRPr>
          </a:p>
        </p:txBody>
      </p:sp>
      <p:sp>
        <p:nvSpPr>
          <p:cNvPr id="12" name="矩形 19"/>
          <p:cNvSpPr/>
          <p:nvPr>
            <p:custDataLst>
              <p:tags r:id="rId8"/>
            </p:custDataLst>
          </p:nvPr>
        </p:nvSpPr>
        <p:spPr>
          <a:xfrm>
            <a:off x="8162082" y="4123427"/>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对于锁定的目标公司，应搜索并收藏该公司的官网及其独立招聘页面，及时关注其微信公众号。</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162082" y="3459183"/>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4"/>
                </a:solidFill>
                <a:latin typeface="+mn-ea"/>
                <a:cs typeface="+mn-ea"/>
              </a:rPr>
              <a:t>目标公司信息获取策略</a:t>
            </a:r>
            <a:endParaRPr lang="zh-CN" altLang="en-US" sz="2400" b="1">
              <a:solidFill>
                <a:schemeClr val="accent4"/>
              </a:solidFill>
              <a:latin typeface="+mn-ea"/>
              <a:cs typeface="+mn-ea"/>
            </a:endParaRPr>
          </a:p>
        </p:txBody>
      </p:sp>
      <p:pic>
        <p:nvPicPr>
          <p:cNvPr id="19" name="图片 22" descr="/data/temp/c5dfc1e8-8b93-11f0-84cb-aec23554998a.jpg@base@tag=imgScale&amp;m=1&amp;w=450&amp;h=450&amp;q=95c5dfc1e8-8b93-11f0-84cb-aec23554998a"/>
          <p:cNvPicPr>
            <a:picLocks noChangeAspect="1"/>
          </p:cNvPicPr>
          <p:nvPr>
            <p:custDataLst>
              <p:tags r:id="rId10"/>
            </p:custDataLst>
          </p:nvPr>
        </p:nvPicPr>
        <p:blipFill rotWithShape="1">
          <a:blip r:embed="rId11"/>
          <a:srcRect/>
          <a:stretch>
            <a:fillRect/>
          </a:stretch>
        </p:blipFill>
        <p:spPr>
          <a:xfrm>
            <a:off x="4271236" y="126705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c5dfc3a1-8b93-11f0-84cb-aec23554998a.jpg@base@tag=imgScale&amp;m=1&amp;w=450&amp;h=450&amp;q=95c5dfc3a1-8b93-11f0-84cb-aec23554998a"/>
          <p:cNvPicPr>
            <a:picLocks noChangeAspect="1"/>
          </p:cNvPicPr>
          <p:nvPr>
            <p:custDataLst>
              <p:tags r:id="rId12"/>
            </p:custDataLst>
          </p:nvPr>
        </p:nvPicPr>
        <p:blipFill rotWithShape="1">
          <a:blip r:embed="rId13"/>
          <a:srcRect/>
          <a:stretch>
            <a:fillRect/>
          </a:stretch>
        </p:blipFill>
        <p:spPr>
          <a:xfrm>
            <a:off x="6231582" y="1267050"/>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c5dfc484-8b93-11f0-84cb-aec23554998a.jpg@base@tag=imgScale&amp;m=1&amp;w=450&amp;h=450&amp;q=95c5dfc484-8b93-11f0-84cb-aec23554998a"/>
          <p:cNvPicPr>
            <a:picLocks noChangeAspect="1"/>
          </p:cNvPicPr>
          <p:nvPr>
            <p:custDataLst>
              <p:tags r:id="rId14"/>
            </p:custDataLst>
          </p:nvPr>
        </p:nvPicPr>
        <p:blipFill>
          <a:blip r:embed="rId15"/>
          <a:srcRect t="9750" b="9750"/>
          <a:stretch>
            <a:fillRect/>
          </a:stretch>
        </p:blipFill>
        <p:spPr>
          <a:xfrm>
            <a:off x="4276317" y="342616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c5dfc5b2-8b93-11f0-84cb-aec23554998a.jpg@base@tag=imgScale&amp;m=1&amp;w=450&amp;h=450&amp;q=95c5dfc5b2-8b93-11f0-84cb-aec23554998a"/>
          <p:cNvPicPr>
            <a:picLocks noChangeAspect="1"/>
          </p:cNvPicPr>
          <p:nvPr>
            <p:custDataLst>
              <p:tags r:id="rId16"/>
            </p:custDataLst>
          </p:nvPr>
        </p:nvPicPr>
        <p:blipFill>
          <a:blip r:embed="rId17"/>
          <a:srcRect/>
          <a:stretch>
            <a:fillRect/>
          </a:stretch>
        </p:blipFill>
        <p:spPr>
          <a:xfrm>
            <a:off x="6231582" y="3426161"/>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c5c4d7af-8b93-11f0-a9a2-b2f445662bf4.jpg@base@tag=imgScale&amp;m=1&amp;w=1423&amp;h=1781&amp;q=95c5c4d7af-8b93-11f0-a9a2-b2f445662bf4"/>
          <p:cNvPicPr>
            <a:picLocks noChangeAspect="1"/>
          </p:cNvPicPr>
          <p:nvPr>
            <p:custDataLst>
              <p:tags r:id="rId2"/>
            </p:custDataLst>
          </p:nvPr>
        </p:nvPicPr>
        <p:blipFill>
          <a:blip r:embed="rId3"/>
          <a:srcRect l="15513" r="15513"/>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rmAutofit fontScale="90000"/>
          </a:bodyPr>
          <a:lstStyle/>
          <a:p>
            <a:r>
              <a:rPr lang="en-US" altLang="zh-CN">
                <a:solidFill>
                  <a:schemeClr val="accent1">
                    <a:lumMod val="50000"/>
                  </a:schemeClr>
                </a:solidFill>
              </a:rPr>
              <a:t>4. </a:t>
            </a:r>
            <a:r>
              <a:rPr lang="zh-CN" altLang="en-US">
                <a:solidFill>
                  <a:schemeClr val="accent1">
                    <a:lumMod val="50000"/>
                  </a:schemeClr>
                </a:solidFill>
              </a:rPr>
              <a:t>第三方招聘平台</a:t>
            </a:r>
            <a:endParaRPr lang="zh-CN" altLang="en-US">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平台覆盖范围与信息量</a:t>
            </a:r>
            <a:endParaRPr lang="zh-CN" altLang="en-US" sz="2000"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第三方招聘平台覆盖面广、信息量大、岗位多，是毕业生获取就业信息的重要途径。</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岗位多样性与针对性</a:t>
            </a:r>
            <a:endParaRPr lang="zh-CN" altLang="en-US" sz="2000"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第三方招聘平台信息量大、岗位多样，但针对性不强，需要毕业生进行区分。</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mn-ea"/>
                <a:cs typeface="+mn-ea"/>
              </a:rPr>
              <a:t>03</a:t>
            </a:r>
            <a:endParaRPr lang="en-US" altLang="zh-CN" sz="24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毕业生使用第三方平台建议</a:t>
            </a:r>
            <a:endParaRPr lang="zh-CN" altLang="en-US" sz="2000"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毕业生需要对不同类别的第三方招聘网站及其提供的信息进行区分，以提高求职效率。</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38487" y="47815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5. </a:t>
            </a:r>
            <a:r>
              <a:rPr lang="zh-CN" altLang="en-US">
                <a:solidFill>
                  <a:schemeClr val="accent1">
                    <a:lumMod val="50000"/>
                  </a:schemeClr>
                </a:solidFill>
              </a:rPr>
              <a:t>职场社交或招聘</a:t>
            </a:r>
            <a:r>
              <a:rPr lang="en-US" altLang="zh-CN">
                <a:solidFill>
                  <a:schemeClr val="accent1">
                    <a:lumMod val="50000"/>
                  </a:schemeClr>
                </a:solidFill>
              </a:rPr>
              <a:t> App</a:t>
            </a:r>
            <a:endParaRPr lang="en-US" altLang="zh-CN">
              <a:solidFill>
                <a:schemeClr val="accent1">
                  <a:lumMod val="50000"/>
                </a:schemeClr>
              </a:solidFill>
            </a:endParaRPr>
          </a:p>
        </p:txBody>
      </p:sp>
      <p:sp>
        <p:nvSpPr>
          <p:cNvPr id="2" name="矩形 5"/>
          <p:cNvSpPr/>
          <p:nvPr>
            <p:custDataLst>
              <p:tags r:id="rId2"/>
            </p:custDataLst>
          </p:nvPr>
        </p:nvSpPr>
        <p:spPr>
          <a:xfrm>
            <a:off x="600710" y="3330814"/>
            <a:ext cx="2451169" cy="495720"/>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1"/>
                </a:solidFill>
                <a:latin typeface="+mn-ea"/>
                <a:cs typeface="+mn-ea"/>
              </a:rPr>
              <a:t>Boss</a:t>
            </a:r>
            <a:r>
              <a:rPr lang="zh-CN" altLang="en-US" b="1" dirty="0">
                <a:solidFill>
                  <a:schemeClr val="accent1"/>
                </a:solidFill>
                <a:latin typeface="+mn-ea"/>
                <a:cs typeface="+mn-ea"/>
              </a:rPr>
              <a:t>直聘的直聊与匹配</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21934" y="4111730"/>
            <a:ext cx="2229548" cy="1607512"/>
          </a:xfrm>
          <a:prstGeom prst="rect">
            <a:avLst/>
          </a:prstGeom>
          <a:noFill/>
        </p:spPr>
        <p:txBody>
          <a:bodyPr wrap="square" lIns="0" tIns="0" rIns="0" bIns="0" rtlCol="0" anchor="t" anchorCtr="0">
            <a:noAutofit/>
          </a:bodyPr>
          <a:p>
            <a:pPr algn="ctr">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Boss</a:t>
            </a:r>
            <a:r>
              <a:rPr lang="zh-CN" altLang="en-US" sz="1600" dirty="0">
                <a:ln>
                  <a:noFill/>
                  <a:prstDash val="sysDot"/>
                </a:ln>
                <a:solidFill>
                  <a:schemeClr val="tx1">
                    <a:lumMod val="85000"/>
                    <a:lumOff val="15000"/>
                  </a:schemeClr>
                </a:solidFill>
                <a:latin typeface="+mn-ea"/>
                <a:cs typeface="+mn-ea"/>
                <a:sym typeface="+mn-ea"/>
              </a:rPr>
              <a:t>直聘通过在线聊天功能实现求职者与用人单位之间的直接交流，利用大数据分析实现精准匹配。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经营理念"/>
          <p:cNvPicPr>
            <a:picLocks noChangeAspect="1"/>
          </p:cNvPicPr>
          <p:nvPr>
            <p:custDataLst>
              <p:tags r:id="rId4"/>
            </p:custDataLst>
          </p:nvPr>
        </p:nvPicPr>
        <p:blipFill>
          <a:blip r:embed="rId5"/>
          <a:srcRect l="17821" r="17821"/>
          <a:stretch>
            <a:fillRect/>
          </a:stretch>
        </p:blipFill>
        <p:spPr>
          <a:xfrm>
            <a:off x="1399479" y="1102360"/>
            <a:ext cx="1305592" cy="2028598"/>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104921" y="1777036"/>
            <a:ext cx="433020" cy="44543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在咖啡店工作的女人"/>
          <p:cNvPicPr>
            <a:picLocks noChangeAspect="1"/>
          </p:cNvPicPr>
          <p:nvPr>
            <p:custDataLst>
              <p:tags r:id="rId7"/>
            </p:custDataLst>
          </p:nvPr>
        </p:nvPicPr>
        <p:blipFill>
          <a:blip r:embed="rId8"/>
          <a:srcRect l="28558" r="28558"/>
          <a:stretch>
            <a:fillRect/>
          </a:stretch>
        </p:blipFill>
        <p:spPr>
          <a:xfrm>
            <a:off x="4106672" y="1106279"/>
            <a:ext cx="1305592" cy="2028598"/>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776845" y="1766586"/>
            <a:ext cx="433020" cy="44543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14434" y="3326242"/>
            <a:ext cx="2451169" cy="49572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脉脉的人脉共享与职业形象</a:t>
            </a:r>
            <a:endParaRPr lang="zh-CN" altLang="en-US" b="1">
              <a:solidFill>
                <a:schemeClr val="accent2"/>
              </a:solidFill>
              <a:latin typeface="+mn-ea"/>
              <a:cs typeface="+mn-ea"/>
            </a:endParaRPr>
          </a:p>
        </p:txBody>
      </p:sp>
      <p:sp>
        <p:nvSpPr>
          <p:cNvPr id="21" name="矩形 14"/>
          <p:cNvSpPr/>
          <p:nvPr>
            <p:custDataLst>
              <p:tags r:id="rId11"/>
            </p:custDataLst>
          </p:nvPr>
        </p:nvSpPr>
        <p:spPr>
          <a:xfrm>
            <a:off x="3535965" y="4117610"/>
            <a:ext cx="2229547" cy="1607512"/>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脉脉利用算法连接五种人际关系，为求职者开辟更广阔的人脉资源和发展机会，提出“真实职业形象”概念。</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一群商务人士在等待工作面试时，把演讲泡泡举在面前。"/>
          <p:cNvPicPr>
            <a:picLocks noChangeAspect="1"/>
          </p:cNvPicPr>
          <p:nvPr>
            <p:custDataLst>
              <p:tags r:id="rId12"/>
            </p:custDataLst>
          </p:nvPr>
        </p:nvPicPr>
        <p:blipFill>
          <a:blip r:embed="rId13"/>
          <a:srcRect l="28558" r="28558"/>
          <a:stretch>
            <a:fillRect/>
          </a:stretch>
        </p:blipFill>
        <p:spPr>
          <a:xfrm>
            <a:off x="6815824" y="1106279"/>
            <a:ext cx="1305592" cy="2028598"/>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490569" y="1766586"/>
            <a:ext cx="433020" cy="44543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11249" y="3326242"/>
            <a:ext cx="2675190" cy="49572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职场内容社区与匿名社区</a:t>
            </a:r>
            <a:endParaRPr lang="zh-CN" altLang="en-US" b="1">
              <a:solidFill>
                <a:schemeClr val="accent3"/>
              </a:solidFill>
              <a:latin typeface="+mn-ea"/>
              <a:cs typeface="+mn-ea"/>
            </a:endParaRPr>
          </a:p>
        </p:txBody>
      </p:sp>
      <p:sp>
        <p:nvSpPr>
          <p:cNvPr id="30" name="矩形 23"/>
          <p:cNvSpPr/>
          <p:nvPr>
            <p:custDataLst>
              <p:tags r:id="rId16"/>
            </p:custDataLst>
          </p:nvPr>
        </p:nvSpPr>
        <p:spPr>
          <a:xfrm>
            <a:off x="6250220" y="4111948"/>
            <a:ext cx="2356466" cy="1607334"/>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脉脉设有一个匿名社区，允许求职者寻找内部推荐机会，并通过“同事圈”“公司点评”等功能获取行业热点话题见解。</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c78962b3-8b93-11f0-9cfd-862378c49511.jpg@base@tag=imgScale&amp;m=1&amp;w=475&amp;h=738&amp;q=95c78962b3-8b93-11f0-9cfd-862378c49511"/>
          <p:cNvPicPr>
            <a:picLocks noChangeAspect="1"/>
          </p:cNvPicPr>
          <p:nvPr>
            <p:custDataLst>
              <p:tags r:id="rId17"/>
            </p:custDataLst>
          </p:nvPr>
        </p:nvPicPr>
        <p:blipFill rotWithShape="1">
          <a:blip r:embed="rId18"/>
          <a:srcRect l="17816" r="17816"/>
          <a:stretch>
            <a:fillRect/>
          </a:stretch>
        </p:blipFill>
        <p:spPr>
          <a:xfrm>
            <a:off x="9449214" y="1102360"/>
            <a:ext cx="1305592" cy="2028598"/>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9182087" y="1777036"/>
            <a:ext cx="433020" cy="445430"/>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654364" y="3330814"/>
            <a:ext cx="2451169" cy="495720"/>
          </a:xfrm>
          <a:prstGeom prst="rect">
            <a:avLst/>
          </a:prstGeom>
          <a:noFill/>
        </p:spPr>
        <p:txBody>
          <a:bodyPr wrap="square" lIns="0" tIns="0" rIns="0" bIns="0" rtlCol="0" anchor="ctr">
            <a:noAutofit/>
          </a:bodyPr>
          <a:p>
            <a:pPr algn="ctr">
              <a:spcBef>
                <a:spcPct val="0"/>
              </a:spcBef>
              <a:spcAft>
                <a:spcPct val="0"/>
              </a:spcAft>
            </a:pPr>
            <a:r>
              <a:rPr lang="en-US" altLang="en-US" b="1" dirty="0">
                <a:solidFill>
                  <a:schemeClr val="accent4"/>
                </a:solidFill>
                <a:latin typeface="+mn-ea"/>
                <a:cs typeface="+mn-ea"/>
              </a:rPr>
              <a:t>App</a:t>
            </a:r>
            <a:r>
              <a:rPr lang="zh-CN" altLang="en-US" b="1" dirty="0">
                <a:solidFill>
                  <a:schemeClr val="accent4"/>
                </a:solidFill>
                <a:latin typeface="+mn-ea"/>
                <a:cs typeface="+mn-ea"/>
              </a:rPr>
              <a:t>在求职中的作用与建议</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875843" y="4113037"/>
            <a:ext cx="2229547" cy="1607512"/>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求职者可利用</a:t>
            </a:r>
            <a:r>
              <a:rPr lang="en-US" altLang="zh-CN" sz="1600" dirty="0">
                <a:ln>
                  <a:noFill/>
                  <a:prstDash val="sysDot"/>
                </a:ln>
                <a:solidFill>
                  <a:schemeClr val="tx1">
                    <a:lumMod val="85000"/>
                    <a:lumOff val="15000"/>
                  </a:schemeClr>
                </a:solidFill>
                <a:latin typeface="+mn-ea"/>
                <a:cs typeface="+mn-ea"/>
                <a:sym typeface="+mn-ea"/>
              </a:rPr>
              <a:t>Boss</a:t>
            </a:r>
            <a:r>
              <a:rPr lang="zh-CN" altLang="en-US" sz="1600" dirty="0">
                <a:ln>
                  <a:noFill/>
                  <a:prstDash val="sysDot"/>
                </a:ln>
                <a:solidFill>
                  <a:schemeClr val="tx1">
                    <a:lumMod val="85000"/>
                    <a:lumOff val="15000"/>
                  </a:schemeClr>
                </a:solidFill>
                <a:latin typeface="+mn-ea"/>
                <a:cs typeface="+mn-ea"/>
                <a:sym typeface="+mn-ea"/>
              </a:rPr>
              <a:t>直聘递交简历并与</a:t>
            </a:r>
            <a:r>
              <a:rPr lang="en-US" altLang="zh-CN" sz="1600" dirty="0">
                <a:ln>
                  <a:noFill/>
                  <a:prstDash val="sysDot"/>
                </a:ln>
                <a:solidFill>
                  <a:schemeClr val="tx1">
                    <a:lumMod val="85000"/>
                    <a:lumOff val="15000"/>
                  </a:schemeClr>
                </a:solidFill>
                <a:latin typeface="+mn-ea"/>
                <a:cs typeface="+mn-ea"/>
                <a:sym typeface="+mn-ea"/>
              </a:rPr>
              <a:t>HR</a:t>
            </a:r>
            <a:r>
              <a:rPr lang="zh-CN" altLang="en-US" sz="1600" dirty="0">
                <a:ln>
                  <a:noFill/>
                  <a:prstDash val="sysDot"/>
                </a:ln>
                <a:solidFill>
                  <a:schemeClr val="tx1">
                    <a:lumMod val="85000"/>
                    <a:lumOff val="15000"/>
                  </a:schemeClr>
                </a:solidFill>
                <a:latin typeface="+mn-ea"/>
                <a:cs typeface="+mn-ea"/>
                <a:sym typeface="+mn-ea"/>
              </a:rPr>
              <a:t>交流，脉脉则提供了解企业信息、行业动态的途径，建议大学生有效利用这些</a:t>
            </a:r>
            <a:r>
              <a:rPr lang="en-US" altLang="zh-CN" sz="1600" dirty="0">
                <a:ln>
                  <a:noFill/>
                  <a:prstDash val="sysDot"/>
                </a:ln>
                <a:solidFill>
                  <a:schemeClr val="tx1">
                    <a:lumMod val="85000"/>
                    <a:lumOff val="15000"/>
                  </a:schemeClr>
                </a:solidFill>
                <a:latin typeface="+mn-ea"/>
                <a:cs typeface="+mn-ea"/>
                <a:sym typeface="+mn-ea"/>
              </a:rPr>
              <a:t>App</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15035" y="221615"/>
            <a:ext cx="10852150" cy="88582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二、就业信息的筛选</a:t>
            </a:r>
            <a:endParaRPr lang="zh-CN" altLang="en-US" sz="3600">
              <a:solidFill>
                <a:schemeClr val="accent1">
                  <a:lumMod val="50000"/>
                </a:schemeClr>
              </a:solidFill>
            </a:endParaRPr>
          </a:p>
          <a:p>
            <a:r>
              <a:rPr lang="zh-CN" altLang="en-US" sz="2800">
                <a:solidFill>
                  <a:schemeClr val="accent1">
                    <a:lumMod val="50000"/>
                  </a:schemeClr>
                </a:solidFill>
              </a:rPr>
              <a:t>（一）针对性选择</a:t>
            </a:r>
            <a:endParaRPr lang="zh-CN" altLang="en-US" sz="2800">
              <a:solidFill>
                <a:schemeClr val="accent1">
                  <a:lumMod val="50000"/>
                </a:schemeClr>
              </a:solidFill>
            </a:endParaRPr>
          </a:p>
        </p:txBody>
      </p:sp>
      <p:sp>
        <p:nvSpPr>
          <p:cNvPr id="2" name="矩形 5"/>
          <p:cNvSpPr/>
          <p:nvPr>
            <p:custDataLst>
              <p:tags r:id="rId2"/>
            </p:custDataLst>
          </p:nvPr>
        </p:nvSpPr>
        <p:spPr>
          <a:xfrm>
            <a:off x="1828165" y="3432810"/>
            <a:ext cx="229616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关注国家就业政策</a:t>
            </a:r>
            <a:endParaRPr lang="zh-CN" altLang="en-US" b="1">
              <a:solidFill>
                <a:schemeClr val="accent1"/>
              </a:solidFill>
              <a:latin typeface="+mn-ea"/>
              <a:cs typeface="+mn-ea"/>
            </a:endParaRPr>
          </a:p>
        </p:txBody>
      </p:sp>
      <p:sp>
        <p:nvSpPr>
          <p:cNvPr id="3" name="矩形 8"/>
          <p:cNvSpPr/>
          <p:nvPr>
            <p:custDataLst>
              <p:tags r:id="rId3"/>
            </p:custDataLst>
          </p:nvPr>
        </p:nvSpPr>
        <p:spPr>
          <a:xfrm>
            <a:off x="1827895" y="407992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毕业生应关注国家就业政策，以提高就业成功率，确保在海量的求职信息中，能够有针对性地筛选适合自己的岗位。</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在办公室从事商业项目的有创造力的商业人员"/>
          <p:cNvPicPr>
            <a:picLocks noChangeAspect="1"/>
          </p:cNvPicPr>
          <p:nvPr>
            <p:custDataLst>
              <p:tags r:id="rId4"/>
            </p:custDataLst>
          </p:nvPr>
        </p:nvPicPr>
        <p:blipFill>
          <a:blip r:embed="rId5"/>
          <a:srcRect l="28545" r="28545"/>
          <a:stretch>
            <a:fillRect/>
          </a:stretch>
        </p:blipFill>
        <p:spPr>
          <a:xfrm>
            <a:off x="2412365" y="1383030"/>
            <a:ext cx="1213485" cy="188531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100580" y="2095500"/>
            <a:ext cx="434975" cy="43624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2f39cd47-8b95-11f0-87a8-ee1ad59fc86d.jpg@base@tag=imgScale&amp;m=1&amp;w=485&amp;h=753&amp;q=952f39cd47-8b95-11f0-87a8-ee1ad59fc86d"/>
          <p:cNvPicPr>
            <a:picLocks noChangeAspect="1"/>
          </p:cNvPicPr>
          <p:nvPr>
            <p:custDataLst>
              <p:tags r:id="rId7"/>
            </p:custDataLst>
          </p:nvPr>
        </p:nvPicPr>
        <p:blipFill>
          <a:blip r:embed="rId8"/>
          <a:srcRect l="17816" r="17816"/>
          <a:stretch>
            <a:fillRect/>
          </a:stretch>
        </p:blipFill>
        <p:spPr>
          <a:xfrm>
            <a:off x="5315585" y="1383030"/>
            <a:ext cx="1213485" cy="188531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5001895" y="2095500"/>
            <a:ext cx="434975" cy="43624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738370" y="3429000"/>
            <a:ext cx="229616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制定职业信息搜集策略</a:t>
            </a:r>
            <a:endParaRPr lang="zh-CN" altLang="en-US" b="1">
              <a:solidFill>
                <a:schemeClr val="accent2"/>
              </a:solidFill>
              <a:latin typeface="+mn-ea"/>
              <a:cs typeface="+mn-ea"/>
            </a:endParaRPr>
          </a:p>
        </p:txBody>
      </p:sp>
      <p:sp>
        <p:nvSpPr>
          <p:cNvPr id="21" name="矩形 12"/>
          <p:cNvSpPr/>
          <p:nvPr>
            <p:custDataLst>
              <p:tags r:id="rId11"/>
            </p:custDataLst>
          </p:nvPr>
        </p:nvSpPr>
        <p:spPr>
          <a:xfrm>
            <a:off x="4738370" y="4076065"/>
            <a:ext cx="24136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根据个人职业意向，如期望工作的地点、单位类型和岗位要求，制定明确的职业信息搜集策略，避免无目的的信息搜集，提升信息的适用性和针对性。</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2f39cdb9-8b95-11f0-87a8-ee1ad59fc86d.jpg@base@tag=imgScale&amp;m=1&amp;w=485&amp;h=753&amp;q=952f39cdb9-8b95-11f0-87a8-ee1ad59fc86d"/>
          <p:cNvPicPr>
            <a:picLocks noChangeAspect="1"/>
          </p:cNvPicPr>
          <p:nvPr>
            <p:custDataLst>
              <p:tags r:id="rId12"/>
            </p:custDataLst>
          </p:nvPr>
        </p:nvPicPr>
        <p:blipFill>
          <a:blip r:embed="rId13"/>
          <a:srcRect l="17816" r="17816"/>
          <a:stretch>
            <a:fillRect/>
          </a:stretch>
        </p:blipFill>
        <p:spPr>
          <a:xfrm>
            <a:off x="8218170" y="1386840"/>
            <a:ext cx="1213485" cy="188531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97495" y="2085975"/>
            <a:ext cx="434975" cy="43624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648575" y="3429000"/>
            <a:ext cx="2296160"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挑选与个人匹配的岗位信息</a:t>
            </a:r>
            <a:endParaRPr lang="zh-CN" altLang="en-US" b="1">
              <a:solidFill>
                <a:schemeClr val="accent3"/>
              </a:solidFill>
              <a:latin typeface="+mn-ea"/>
              <a:cs typeface="+mn-ea"/>
            </a:endParaRPr>
          </a:p>
        </p:txBody>
      </p:sp>
      <p:sp>
        <p:nvSpPr>
          <p:cNvPr id="30" name="矩形 14"/>
          <p:cNvSpPr/>
          <p:nvPr>
            <p:custDataLst>
              <p:tags r:id="rId16"/>
            </p:custDataLst>
          </p:nvPr>
        </p:nvSpPr>
        <p:spPr>
          <a:xfrm>
            <a:off x="7648575" y="4076065"/>
            <a:ext cx="24136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挑选与专业相关、符合个人性格和兴趣，以及与自身优势相匹配的信息，以找到最适合自己发展的岗位，增加被录用的机会。</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（二）整理归类</a:t>
            </a:r>
            <a:endParaRPr lang="zh-CN" altLang="en-US" sz="2800">
              <a:solidFill>
                <a:schemeClr val="accent1">
                  <a:lumMod val="50000"/>
                </a:schemeClr>
              </a:solidFill>
            </a:endParaRPr>
          </a:p>
        </p:txBody>
      </p:sp>
      <p:pic>
        <p:nvPicPr>
          <p:cNvPr id="129" name="图片 128" descr="/data/temp/2f569f16-8b95-11f0-87a8-ee1ad59fc86d.jpg@base@tag=imgScale&amp;m=1&amp;w=1537&amp;h=1903&amp;q=952f569f16-8b95-11f0-87a8-ee1ad59fc86d"/>
          <p:cNvPicPr>
            <a:picLocks noChangeAspect="1"/>
          </p:cNvPicPr>
          <p:nvPr>
            <p:custDataLst>
              <p:tags r:id="rId2"/>
            </p:custDataLst>
          </p:nvPr>
        </p:nvPicPr>
        <p:blipFill rotWithShape="1">
          <a:blip r:embed="rId3"/>
          <a:srcRect t="9177" b="8119"/>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87" name="正文"/>
          <p:cNvSpPr txBox="1"/>
          <p:nvPr>
            <p:custDataLst>
              <p:tags r:id="rId5"/>
            </p:custDataLst>
          </p:nvPr>
        </p:nvSpPr>
        <p:spPr>
          <a:xfrm>
            <a:off x="1288781" y="2528687"/>
            <a:ext cx="4527544" cy="1164117"/>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600" kern="0" dirty="0">
                <a:ln>
                  <a:noFill/>
                  <a:prstDash val="sysDot"/>
                </a:ln>
                <a:solidFill>
                  <a:schemeClr val="tx1">
                    <a:lumMod val="85000"/>
                    <a:lumOff val="15000"/>
                  </a:schemeClr>
                </a:solidFill>
                <a:latin typeface="+mn-ea"/>
                <a:sym typeface="+mn-ea"/>
              </a:rPr>
              <a:t>在完成信息搜集后，应将所搜集到的信息依据时间、地区、行业、薪资、发展前景、个人兴趣以及距离家庭的远近等因素进行分类整理。</a:t>
            </a:r>
            <a:endParaRPr lang="zh-CN" altLang="en-US" sz="16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8781" y="2091747"/>
            <a:ext cx="4526908" cy="440751"/>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分类整理就业信息</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9882" y="2164147"/>
            <a:ext cx="469330" cy="46806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8482" y="2272112"/>
            <a:ext cx="252130" cy="252130"/>
          </a:xfrm>
          <a:prstGeom prst="rect">
            <a:avLst/>
          </a:prstGeom>
        </p:spPr>
      </p:pic>
      <p:sp>
        <p:nvSpPr>
          <p:cNvPr id="44" name="正文"/>
          <p:cNvSpPr txBox="1"/>
          <p:nvPr>
            <p:custDataLst>
              <p:tags r:id="rId11"/>
            </p:custDataLst>
          </p:nvPr>
        </p:nvSpPr>
        <p:spPr>
          <a:xfrm>
            <a:off x="1288781" y="4788966"/>
            <a:ext cx="4527544" cy="1164117"/>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600" kern="0" dirty="0">
                <a:ln>
                  <a:noFill/>
                  <a:prstDash val="sysDot"/>
                </a:ln>
                <a:solidFill>
                  <a:schemeClr val="tx1">
                    <a:lumMod val="85000"/>
                    <a:lumOff val="15000"/>
                  </a:schemeClr>
                </a:solidFill>
                <a:latin typeface="+mn-ea"/>
                <a:sym typeface="+mn-ea"/>
              </a:rPr>
              <a:t>如有需要，可以将这些信息制作成数据表格以便对比分析，从而确保就业信息的条理性和易访问性。</a:t>
            </a:r>
            <a:endParaRPr lang="zh-CN" altLang="en-US" sz="16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8781" y="4352025"/>
            <a:ext cx="4526908" cy="440751"/>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制作数据表格对比分析</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9882" y="4424425"/>
            <a:ext cx="469330" cy="468060"/>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solidFill>
                <a:srgbClr val="FFFFFF"/>
              </a:solidFill>
              <a:latin typeface="+mn-ea"/>
              <a:cs typeface="微软雅黑"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8482" y="4532390"/>
            <a:ext cx="252130" cy="252130"/>
          </a:xfrm>
          <a:prstGeom prst="rect">
            <a:avLst/>
          </a:prstGeom>
        </p:spPr>
      </p:pic>
    </p:spTree>
    <p:custDataLst>
      <p:tags r:id="rId17"/>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56572" y="20510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（三）具体分析</a:t>
            </a:r>
            <a:endParaRPr lang="zh-CN" altLang="en-US" sz="2800">
              <a:solidFill>
                <a:schemeClr val="accent1">
                  <a:lumMod val="50000"/>
                </a:schemeClr>
              </a:solidFill>
            </a:endParaRPr>
          </a:p>
        </p:txBody>
      </p:sp>
      <p:sp>
        <p:nvSpPr>
          <p:cNvPr id="4" name="圆角矩形 3"/>
          <p:cNvSpPr/>
          <p:nvPr>
            <p:custDataLst>
              <p:tags r:id="rId2"/>
            </p:custDataLst>
          </p:nvPr>
        </p:nvSpPr>
        <p:spPr>
          <a:xfrm>
            <a:off x="744220" y="1590332"/>
            <a:ext cx="3270342" cy="4241947"/>
          </a:xfrm>
          <a:prstGeom prst="roundRect">
            <a:avLst>
              <a:gd name="adj" fmla="val 2258"/>
            </a:avLst>
          </a:prstGeom>
          <a:noFill/>
          <a:ln w="25400">
            <a:solidFill>
              <a:schemeClr val="accent1"/>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 name="圆角矩形 7"/>
          <p:cNvSpPr/>
          <p:nvPr>
            <p:custDataLst>
              <p:tags r:id="rId3"/>
            </p:custDataLst>
          </p:nvPr>
        </p:nvSpPr>
        <p:spPr>
          <a:xfrm>
            <a:off x="4450950" y="1590332"/>
            <a:ext cx="3270342" cy="4241947"/>
          </a:xfrm>
          <a:prstGeom prst="roundRect">
            <a:avLst>
              <a:gd name="adj" fmla="val 2258"/>
            </a:avLst>
          </a:prstGeom>
          <a:noFill/>
          <a:ln w="25400">
            <a:solidFill>
              <a:schemeClr val="accent2"/>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7" name="矩形 6"/>
          <p:cNvSpPr/>
          <p:nvPr>
            <p:custDataLst>
              <p:tags r:id="rId4"/>
            </p:custDataLst>
          </p:nvPr>
        </p:nvSpPr>
        <p:spPr>
          <a:xfrm>
            <a:off x="1052258" y="2909122"/>
            <a:ext cx="2635013" cy="2360345"/>
          </a:xfrm>
          <a:prstGeom prst="rect">
            <a:avLst/>
          </a:prstGeom>
        </p:spPr>
        <p:txBody>
          <a:bodyPr wrap="square" lIns="0" tIns="0" rIns="0" bIns="0">
            <a:noAutofit/>
          </a:bodyPr>
          <a:p>
            <a:pPr algn="ct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就业信息的可信度分析是指识别就业信息的真实性与可靠性程度。一般来说，学校、政府等官方发布的就业信息，可信度相对较高。</a:t>
            </a:r>
            <a:endParaRPr lang="zh-CN" altLang="en-US" sz="1600" dirty="0">
              <a:ln>
                <a:noFill/>
                <a:prstDash val="sysDot"/>
              </a:ln>
              <a:solidFill>
                <a:schemeClr val="tx1">
                  <a:lumMod val="85000"/>
                  <a:lumOff val="15000"/>
                </a:schemeClr>
              </a:solidFill>
              <a:latin typeface="+mn-ea"/>
              <a:cs typeface="+mn-ea"/>
            </a:endParaRPr>
          </a:p>
        </p:txBody>
      </p:sp>
      <p:sp>
        <p:nvSpPr>
          <p:cNvPr id="13" name="矩形 8"/>
          <p:cNvSpPr/>
          <p:nvPr>
            <p:custDataLst>
              <p:tags r:id="rId5"/>
            </p:custDataLst>
          </p:nvPr>
        </p:nvSpPr>
        <p:spPr>
          <a:xfrm>
            <a:off x="974607" y="2278285"/>
            <a:ext cx="2809568" cy="447298"/>
          </a:xfrm>
          <a:prstGeom prst="rect">
            <a:avLst/>
          </a:prstGeom>
          <a:noFill/>
        </p:spPr>
        <p:txBody>
          <a:bodyPr wrap="square" lIns="0" tIns="0" rIns="0" bIns="0" rtlCol="0" anchor="b" anchorCtr="0">
            <a:noAutofit/>
          </a:bodyPr>
          <a:p>
            <a:pPr algn="ctr">
              <a:spcBef>
                <a:spcPct val="0"/>
              </a:spcBef>
              <a:spcAft>
                <a:spcPct val="0"/>
              </a:spcAft>
            </a:pPr>
            <a:r>
              <a:rPr lang="en-US" altLang="en-US" sz="2400" b="1" kern="0">
                <a:solidFill>
                  <a:schemeClr val="accent1"/>
                </a:solidFill>
                <a:latin typeface="+mn-ea"/>
                <a:cs typeface="+mn-ea"/>
              </a:rPr>
              <a:t>1. </a:t>
            </a:r>
            <a:r>
              <a:rPr lang="zh-CN" altLang="en-US" sz="2400" b="1" kern="0">
                <a:solidFill>
                  <a:schemeClr val="accent1"/>
                </a:solidFill>
                <a:latin typeface="+mn-ea"/>
                <a:cs typeface="+mn-ea"/>
              </a:rPr>
              <a:t>可信度分析</a:t>
            </a:r>
            <a:endParaRPr lang="zh-CN" altLang="en-US" sz="2400" b="1" kern="0">
              <a:solidFill>
                <a:schemeClr val="accent1"/>
              </a:solidFill>
              <a:latin typeface="+mn-ea"/>
              <a:cs typeface="+mn-ea"/>
            </a:endParaRPr>
          </a:p>
        </p:txBody>
      </p:sp>
      <p:sp>
        <p:nvSpPr>
          <p:cNvPr id="14" name="矩形 9"/>
          <p:cNvSpPr/>
          <p:nvPr>
            <p:custDataLst>
              <p:tags r:id="rId6"/>
            </p:custDataLst>
          </p:nvPr>
        </p:nvSpPr>
        <p:spPr>
          <a:xfrm>
            <a:off x="4802627" y="2909122"/>
            <a:ext cx="2635013" cy="2360345"/>
          </a:xfrm>
          <a:prstGeom prst="rect">
            <a:avLst/>
          </a:prstGeom>
        </p:spPr>
        <p:txBody>
          <a:bodyPr wrap="square" lIns="0" tIns="0" rIns="0" bIns="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就业信息的效度分析是指对信息的可用性进行鉴别，要看信息能否为我所用，以及工作地点、工作内容、工作时间、薪资待遇等是否符合自己的求职期待等。</a:t>
            </a:r>
            <a:endParaRPr lang="zh-CN" altLang="en-US" sz="1600">
              <a:ln>
                <a:noFill/>
                <a:prstDash val="sysDot"/>
              </a:ln>
              <a:solidFill>
                <a:schemeClr val="tx1">
                  <a:lumMod val="85000"/>
                  <a:lumOff val="15000"/>
                </a:schemeClr>
              </a:solidFill>
              <a:latin typeface="+mn-ea"/>
              <a:cs typeface="+mn-ea"/>
            </a:endParaRPr>
          </a:p>
        </p:txBody>
      </p:sp>
      <p:sp>
        <p:nvSpPr>
          <p:cNvPr id="15" name="矩形 13"/>
          <p:cNvSpPr/>
          <p:nvPr>
            <p:custDataLst>
              <p:tags r:id="rId7"/>
            </p:custDataLst>
          </p:nvPr>
        </p:nvSpPr>
        <p:spPr>
          <a:xfrm>
            <a:off x="4681337" y="2278285"/>
            <a:ext cx="2809568" cy="447298"/>
          </a:xfrm>
          <a:prstGeom prst="rect">
            <a:avLst/>
          </a:prstGeom>
          <a:noFill/>
        </p:spPr>
        <p:txBody>
          <a:bodyPr wrap="square" lIns="0" tIns="0" rIns="0" bIns="0" rtlCol="0" anchor="b" anchorCtr="0">
            <a:noAutofit/>
          </a:bodyPr>
          <a:p>
            <a:pPr algn="ctr">
              <a:spcBef>
                <a:spcPct val="0"/>
              </a:spcBef>
              <a:spcAft>
                <a:spcPct val="0"/>
              </a:spcAft>
            </a:pPr>
            <a:r>
              <a:rPr lang="en-US" altLang="en-US" sz="2400" b="1" kern="0">
                <a:solidFill>
                  <a:schemeClr val="accent2"/>
                </a:solidFill>
                <a:latin typeface="+mn-ea"/>
                <a:cs typeface="+mn-ea"/>
              </a:rPr>
              <a:t>2. </a:t>
            </a:r>
            <a:r>
              <a:rPr lang="zh-CN" altLang="en-US" sz="2400" b="1" kern="0">
                <a:solidFill>
                  <a:schemeClr val="accent2"/>
                </a:solidFill>
                <a:latin typeface="+mn-ea"/>
                <a:cs typeface="+mn-ea"/>
              </a:rPr>
              <a:t>效度分析</a:t>
            </a:r>
            <a:endParaRPr lang="zh-CN" altLang="en-US" sz="2400" b="1" kern="0">
              <a:solidFill>
                <a:schemeClr val="accent2"/>
              </a:solidFill>
              <a:latin typeface="+mn-ea"/>
              <a:cs typeface="+mn-ea"/>
            </a:endParaRPr>
          </a:p>
        </p:txBody>
      </p:sp>
      <p:sp>
        <p:nvSpPr>
          <p:cNvPr id="16" name="圆角矩形 10"/>
          <p:cNvSpPr/>
          <p:nvPr>
            <p:custDataLst>
              <p:tags r:id="rId8"/>
            </p:custDataLst>
          </p:nvPr>
        </p:nvSpPr>
        <p:spPr>
          <a:xfrm>
            <a:off x="8225063" y="1590332"/>
            <a:ext cx="3270342" cy="4241947"/>
          </a:xfrm>
          <a:prstGeom prst="roundRect">
            <a:avLst>
              <a:gd name="adj" fmla="val 2258"/>
            </a:avLst>
          </a:prstGeom>
          <a:noFill/>
          <a:ln w="25400">
            <a:solidFill>
              <a:schemeClr val="accent3"/>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8" name="矩形 15"/>
          <p:cNvSpPr/>
          <p:nvPr>
            <p:custDataLst>
              <p:tags r:id="rId9"/>
            </p:custDataLst>
          </p:nvPr>
        </p:nvSpPr>
        <p:spPr>
          <a:xfrm>
            <a:off x="8552996" y="2909122"/>
            <a:ext cx="2635013" cy="2360345"/>
          </a:xfrm>
          <a:prstGeom prst="rect">
            <a:avLst/>
          </a:prstGeom>
        </p:spPr>
        <p:txBody>
          <a:bodyPr wrap="square" lIns="0" tIns="0" rIns="0" bIns="0">
            <a:noAutofit/>
          </a:bodyPr>
          <a:p>
            <a:pPr algn="ct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就业信息的内涵分析应涵盖用人单位的性质、规模、要求及限定条件等关键要素。对信息进行越深入细致的分析，就能越精准地定位符合自己职业规划的目标岗位。</a:t>
            </a:r>
            <a:endParaRPr lang="zh-CN" altLang="en-US" sz="1600">
              <a:ln>
                <a:noFill/>
                <a:prstDash val="sysDot"/>
              </a:ln>
              <a:solidFill>
                <a:schemeClr val="tx1">
                  <a:lumMod val="85000"/>
                  <a:lumOff val="15000"/>
                </a:schemeClr>
              </a:solidFill>
              <a:latin typeface="+mn-ea"/>
              <a:cs typeface="+mn-ea"/>
            </a:endParaRPr>
          </a:p>
        </p:txBody>
      </p:sp>
      <p:sp>
        <p:nvSpPr>
          <p:cNvPr id="19" name="矩形 1"/>
          <p:cNvSpPr/>
          <p:nvPr>
            <p:custDataLst>
              <p:tags r:id="rId10"/>
            </p:custDataLst>
          </p:nvPr>
        </p:nvSpPr>
        <p:spPr>
          <a:xfrm>
            <a:off x="8455450" y="2278285"/>
            <a:ext cx="2809568" cy="447298"/>
          </a:xfrm>
          <a:prstGeom prst="rect">
            <a:avLst/>
          </a:prstGeom>
          <a:noFill/>
        </p:spPr>
        <p:txBody>
          <a:bodyPr wrap="square" lIns="0" tIns="0" rIns="0" bIns="0" rtlCol="0" anchor="b" anchorCtr="0">
            <a:noAutofit/>
          </a:bodyPr>
          <a:p>
            <a:pPr algn="ctr">
              <a:spcBef>
                <a:spcPct val="0"/>
              </a:spcBef>
              <a:spcAft>
                <a:spcPct val="0"/>
              </a:spcAft>
            </a:pPr>
            <a:r>
              <a:rPr lang="en-US" altLang="en-US" sz="2400" b="1" kern="0">
                <a:solidFill>
                  <a:schemeClr val="accent3"/>
                </a:solidFill>
                <a:latin typeface="+mn-ea"/>
                <a:cs typeface="+mn-ea"/>
              </a:rPr>
              <a:t>3. </a:t>
            </a:r>
            <a:r>
              <a:rPr lang="zh-CN" altLang="en-US" sz="2400" b="1" kern="0">
                <a:solidFill>
                  <a:schemeClr val="accent3"/>
                </a:solidFill>
                <a:latin typeface="+mn-ea"/>
                <a:cs typeface="+mn-ea"/>
              </a:rPr>
              <a:t>内涵分析</a:t>
            </a:r>
            <a:endParaRPr lang="zh-CN" altLang="en-US" sz="2400" b="1" kern="0">
              <a:solidFill>
                <a:schemeClr val="accent3"/>
              </a:solidFill>
              <a:latin typeface="+mn-ea"/>
              <a:cs typeface="+mn-ea"/>
            </a:endParaRPr>
          </a:p>
        </p:txBody>
      </p:sp>
      <p:cxnSp>
        <p:nvCxnSpPr>
          <p:cNvPr id="30" name="直接连接符 29"/>
          <p:cNvCxnSpPr/>
          <p:nvPr>
            <p:custDataLst>
              <p:tags r:id="rId11"/>
            </p:custDataLst>
          </p:nvPr>
        </p:nvCxnSpPr>
        <p:spPr>
          <a:xfrm>
            <a:off x="2208686" y="5510763"/>
            <a:ext cx="341409" cy="0"/>
          </a:xfrm>
          <a:prstGeom prst="line">
            <a:avLst/>
          </a:prstGeom>
          <a:ln w="47625" cap="rnd">
            <a:solidFill>
              <a:schemeClr val="accent1"/>
            </a:solidFill>
          </a:ln>
        </p:spPr>
        <p:style>
          <a:lnRef idx="2">
            <a:schemeClr val="accent1"/>
          </a:lnRef>
          <a:fillRef idx="0">
            <a:srgbClr val="FFFFFF"/>
          </a:fillRef>
          <a:effectRef idx="0">
            <a:srgbClr val="FFFFFF"/>
          </a:effectRef>
          <a:fontRef idx="minor">
            <a:schemeClr val="tx1"/>
          </a:fontRef>
        </p:style>
      </p:cxnSp>
      <p:cxnSp>
        <p:nvCxnSpPr>
          <p:cNvPr id="20" name="直接连接符 12"/>
          <p:cNvCxnSpPr/>
          <p:nvPr>
            <p:custDataLst>
              <p:tags r:id="rId12"/>
            </p:custDataLst>
          </p:nvPr>
        </p:nvCxnSpPr>
        <p:spPr>
          <a:xfrm>
            <a:off x="5915416" y="5510763"/>
            <a:ext cx="341409" cy="0"/>
          </a:xfrm>
          <a:prstGeom prst="line">
            <a:avLst/>
          </a:prstGeom>
          <a:ln w="47625" cap="rnd">
            <a:solidFill>
              <a:schemeClr val="accent2"/>
            </a:solidFill>
          </a:ln>
        </p:spPr>
        <p:style>
          <a:lnRef idx="2">
            <a:schemeClr val="accent1"/>
          </a:lnRef>
          <a:fillRef idx="0">
            <a:srgbClr val="FFFFFF"/>
          </a:fillRef>
          <a:effectRef idx="0">
            <a:srgbClr val="FFFFFF"/>
          </a:effectRef>
          <a:fontRef idx="minor">
            <a:schemeClr val="tx1"/>
          </a:fontRef>
        </p:style>
      </p:cxnSp>
      <p:cxnSp>
        <p:nvCxnSpPr>
          <p:cNvPr id="21" name="直接连接符 14"/>
          <p:cNvCxnSpPr/>
          <p:nvPr>
            <p:custDataLst>
              <p:tags r:id="rId13"/>
            </p:custDataLst>
          </p:nvPr>
        </p:nvCxnSpPr>
        <p:spPr>
          <a:xfrm>
            <a:off x="9689529" y="5510763"/>
            <a:ext cx="341409" cy="0"/>
          </a:xfrm>
          <a:prstGeom prst="line">
            <a:avLst/>
          </a:prstGeom>
          <a:ln w="47625" cap="rnd">
            <a:solidFill>
              <a:schemeClr val="accent3"/>
            </a:solidFill>
          </a:ln>
        </p:spPr>
        <p:style>
          <a:lnRef idx="2">
            <a:schemeClr val="accent1"/>
          </a:lnRef>
          <a:fillRef idx="0">
            <a:srgbClr val="FFFFFF"/>
          </a:fillRef>
          <a:effectRef idx="0">
            <a:srgbClr val="FFFFFF"/>
          </a:effectRef>
          <a:fontRef idx="minor">
            <a:schemeClr val="tx1"/>
          </a:fontRef>
        </p:style>
      </p:cxnSp>
      <p:sp>
        <p:nvSpPr>
          <p:cNvPr id="22" name="椭圆 11"/>
          <p:cNvSpPr/>
          <p:nvPr>
            <p:custDataLst>
              <p:tags r:id="rId14"/>
            </p:custDataLst>
          </p:nvPr>
        </p:nvSpPr>
        <p:spPr>
          <a:xfrm>
            <a:off x="1967389" y="1159078"/>
            <a:ext cx="899729" cy="899729"/>
          </a:xfrm>
          <a:prstGeom prst="ellipse">
            <a:avLst/>
          </a:prstGeom>
          <a:solidFill>
            <a:schemeClr val="accent1">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3" name="椭圆 4"/>
          <p:cNvSpPr/>
          <p:nvPr>
            <p:custDataLst>
              <p:tags r:id="rId15"/>
            </p:custDataLst>
          </p:nvPr>
        </p:nvSpPr>
        <p:spPr>
          <a:xfrm>
            <a:off x="1997552" y="1158436"/>
            <a:ext cx="838763" cy="838763"/>
          </a:xfrm>
          <a:prstGeom prst="ellipse">
            <a:avLst/>
          </a:prstGeom>
          <a:solidFill>
            <a:schemeClr val="accent1"/>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4" name="椭圆 2"/>
          <p:cNvSpPr/>
          <p:nvPr>
            <p:custDataLst>
              <p:tags r:id="rId16"/>
            </p:custDataLst>
          </p:nvPr>
        </p:nvSpPr>
        <p:spPr>
          <a:xfrm>
            <a:off x="5636256" y="1159078"/>
            <a:ext cx="899729" cy="899729"/>
          </a:xfrm>
          <a:prstGeom prst="ellipse">
            <a:avLst/>
          </a:prstGeom>
          <a:solidFill>
            <a:schemeClr val="accent2">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5" name="椭圆 5"/>
          <p:cNvSpPr/>
          <p:nvPr>
            <p:custDataLst>
              <p:tags r:id="rId17"/>
            </p:custDataLst>
          </p:nvPr>
        </p:nvSpPr>
        <p:spPr>
          <a:xfrm>
            <a:off x="5666418" y="1158436"/>
            <a:ext cx="838763" cy="838763"/>
          </a:xfrm>
          <a:prstGeom prst="ellipse">
            <a:avLst/>
          </a:prstGeom>
          <a:solidFill>
            <a:schemeClr val="accent2"/>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6" name="椭圆 19"/>
          <p:cNvSpPr/>
          <p:nvPr>
            <p:custDataLst>
              <p:tags r:id="rId18"/>
            </p:custDataLst>
          </p:nvPr>
        </p:nvSpPr>
        <p:spPr>
          <a:xfrm>
            <a:off x="9410369" y="1159078"/>
            <a:ext cx="899729" cy="899729"/>
          </a:xfrm>
          <a:prstGeom prst="ellipse">
            <a:avLst/>
          </a:prstGeom>
          <a:solidFill>
            <a:schemeClr val="accent3">
              <a:alpha val="15000"/>
            </a:schemeClr>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27" name="椭圆 22"/>
          <p:cNvSpPr/>
          <p:nvPr>
            <p:custDataLst>
              <p:tags r:id="rId19"/>
            </p:custDataLst>
          </p:nvPr>
        </p:nvSpPr>
        <p:spPr>
          <a:xfrm>
            <a:off x="9440532" y="1159078"/>
            <a:ext cx="838763" cy="838763"/>
          </a:xfrm>
          <a:prstGeom prst="ellipse">
            <a:avLst/>
          </a:prstGeom>
          <a:solidFill>
            <a:schemeClr val="accent3"/>
          </a:solidFill>
          <a:ln w="38100">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8" name="图形 23" descr="333438303937363b333438313038303bd7e9d6afbcdcb9b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2252967" y="1413852"/>
            <a:ext cx="327933" cy="327933"/>
          </a:xfrm>
          <a:prstGeom prst="rect">
            <a:avLst/>
          </a:prstGeom>
        </p:spPr>
      </p:pic>
      <p:pic>
        <p:nvPicPr>
          <p:cNvPr id="29" name="图形 25" descr="333438303937363b333438313039323bcfeec4bfbcc6bba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921834" y="1413852"/>
            <a:ext cx="327291" cy="327291"/>
          </a:xfrm>
          <a:prstGeom prst="rect">
            <a:avLst/>
          </a:prstGeom>
        </p:spPr>
      </p:pic>
      <p:pic>
        <p:nvPicPr>
          <p:cNvPr id="35" name="图形 26" descr="333438303937363b333438313037333bcad0b3a1bebad5f9"/>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9713274" y="1432462"/>
            <a:ext cx="292637" cy="292637"/>
          </a:xfrm>
          <a:prstGeom prst="rect">
            <a:avLst/>
          </a:prstGeom>
        </p:spPr>
      </p:pic>
    </p:spTree>
    <p:custDataLst>
      <p:tags r:id="rId2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就业材料的组织与准备</a:t>
            </a:r>
            <a:endParaRPr lang="zh-CN" altLang="en-US" sz="4400">
              <a:solidFill>
                <a:schemeClr val="accent1">
                  <a:lumMod val="50000"/>
                </a:schemeClr>
              </a:solidFill>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1043262" y="40957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一、自荐材料的准备</a:t>
            </a:r>
            <a:endParaRPr lang="zh-CN" altLang="en-US" sz="3600">
              <a:solidFill>
                <a:schemeClr val="accent1">
                  <a:lumMod val="50000"/>
                </a:schemeClr>
              </a:solidFill>
            </a:endParaRPr>
          </a:p>
        </p:txBody>
      </p:sp>
      <p:sp>
        <p:nvSpPr>
          <p:cNvPr id="12" name="任意多边形: 形状 1"/>
          <p:cNvSpPr/>
          <p:nvPr>
            <p:custDataLst>
              <p:tags r:id="rId2"/>
            </p:custDataLst>
          </p:nvPr>
        </p:nvSpPr>
        <p:spPr>
          <a:xfrm>
            <a:off x="870585" y="1115695"/>
            <a:ext cx="1767205" cy="12293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796289" y="334717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自荐材料是求职者与潜在雇主初次沟通的桥梁，其质量直接关系到求职者是否能获得面试机会。用人单位通过这些材料进行初步筛选，评估求职者是否符合职位要求。</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674369" y="272489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自荐材料的重要性</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635115" y="1115695"/>
            <a:ext cx="1767205" cy="12293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560820" y="3347085"/>
            <a:ext cx="229933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自荐信应包括个人基本情况、招聘信息来源、胜任工作的条件、个人潜力和成就以及联系方式。内容要针对性强，突出个人特长和与职位相关的经验，避免千篇一律。</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438721" y="272489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自荐信撰写要点</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752850" y="1115695"/>
            <a:ext cx="1767205" cy="12293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678465" y="334717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一份完整的自荐材料通常包括自荐信、个人简历以及必要的证明文件，如成果材料、导师评价、实习鉴定、各类证书、体检结果和学校推荐表等，以全面展示求职者的个人信息和能力。</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556545" y="272489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自荐材料内容构成</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498330" y="1115695"/>
            <a:ext cx="1767205" cy="12293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423768" y="334717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自荐信的结尾应向用人单位表达面谈的愿望，并提供详细的通信地址、邮政编码、联系电话和电子邮箱，确保用人单位能够方便地与求职者取得联系。</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301848" y="2724898"/>
            <a:ext cx="2159932" cy="622067"/>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4"/>
                </a:solidFill>
                <a:latin typeface="+mn-ea"/>
                <a:cs typeface="+mn-ea"/>
              </a:rPr>
              <a:t>自荐信的结尾与联系方式</a:t>
            </a:r>
            <a:endParaRPr lang="zh-CN" altLang="en-US" b="1" kern="0">
              <a:solidFill>
                <a:schemeClr val="accent4"/>
              </a:solidFill>
              <a:latin typeface="+mn-ea"/>
              <a:cs typeface="+mn-ea"/>
            </a:endParaRPr>
          </a:p>
        </p:txBody>
      </p:sp>
      <p:pic>
        <p:nvPicPr>
          <p:cNvPr id="24" name="图片 48" descr="/data/temp/0a49ebe7-8b97-11f0-bea0-0e9f3a7cd462.jpg@base@tag=imgScale&amp;m=1&amp;w=578&amp;h=478&amp;q=950a49ebe7-8b97-11f0-bea0-0e9f3a7cd462"/>
          <p:cNvPicPr>
            <a:picLocks noChangeAspect="1"/>
          </p:cNvPicPr>
          <p:nvPr>
            <p:custDataLst>
              <p:tags r:id="rId14"/>
            </p:custDataLst>
          </p:nvPr>
        </p:nvPicPr>
        <p:blipFill rotWithShape="1">
          <a:blip r:embed="rId15"/>
          <a:srcRect t="17713" b="17713"/>
          <a:stretch>
            <a:fillRect/>
          </a:stretch>
        </p:blipFill>
        <p:spPr>
          <a:xfrm>
            <a:off x="913130" y="1177925"/>
            <a:ext cx="1709420"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0a49ec45-8b97-11f0-bea0-0e9f3a7cd462.jpg@base@tag=imgScale&amp;m=1&amp;w=578&amp;h=478&amp;q=950a49ec45-8b97-11f0-bea0-0e9f3a7cd462"/>
          <p:cNvPicPr>
            <a:picLocks noChangeAspect="1"/>
          </p:cNvPicPr>
          <p:nvPr>
            <p:custDataLst>
              <p:tags r:id="rId16"/>
            </p:custDataLst>
          </p:nvPr>
        </p:nvPicPr>
        <p:blipFill rotWithShape="1">
          <a:blip r:embed="rId17"/>
          <a:srcRect l="19361"/>
          <a:stretch>
            <a:fillRect/>
          </a:stretch>
        </p:blipFill>
        <p:spPr>
          <a:xfrm>
            <a:off x="3795395" y="1177925"/>
            <a:ext cx="1709420"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0a49ec35-8b97-11f0-bea0-0e9f3a7cd462.jpg@base@tag=imgScale&amp;m=1&amp;w=578&amp;h=478&amp;q=950a49ec35-8b97-11f0-bea0-0e9f3a7cd462"/>
          <p:cNvPicPr>
            <a:picLocks noChangeAspect="1"/>
          </p:cNvPicPr>
          <p:nvPr>
            <p:custDataLst>
              <p:tags r:id="rId18"/>
            </p:custDataLst>
          </p:nvPr>
        </p:nvPicPr>
        <p:blipFill rotWithShape="1">
          <a:blip r:embed="rId19"/>
          <a:srcRect l="19699" b="418"/>
          <a:stretch>
            <a:fillRect/>
          </a:stretch>
        </p:blipFill>
        <p:spPr>
          <a:xfrm>
            <a:off x="6677660" y="1177925"/>
            <a:ext cx="1709420"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0a49ed82-8b97-11f0-bea0-0e9f3a7cd462.jpg@base@tag=imgScale&amp;m=1&amp;w=578&amp;h=478&amp;q=950a49ed82-8b97-11f0-bea0-0e9f3a7cd462"/>
          <p:cNvPicPr>
            <a:picLocks noChangeAspect="1"/>
          </p:cNvPicPr>
          <p:nvPr>
            <p:custDataLst>
              <p:tags r:id="rId20"/>
            </p:custDataLst>
          </p:nvPr>
        </p:nvPicPr>
        <p:blipFill rotWithShape="1">
          <a:blip r:embed="rId21"/>
          <a:srcRect l="9793" r="9793"/>
          <a:stretch>
            <a:fillRect/>
          </a:stretch>
        </p:blipFill>
        <p:spPr>
          <a:xfrm>
            <a:off x="9540875" y="1177925"/>
            <a:ext cx="1709420" cy="141351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1020445" y="280035"/>
            <a:ext cx="10852150" cy="104838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二、个人简历的准备</a:t>
            </a:r>
            <a:endParaRPr lang="zh-CN" altLang="en-US" sz="3600">
              <a:solidFill>
                <a:schemeClr val="accent1">
                  <a:lumMod val="50000"/>
                </a:schemeClr>
              </a:solidFill>
            </a:endParaRPr>
          </a:p>
          <a:p>
            <a:r>
              <a:rPr lang="zh-CN" altLang="en-US" sz="2800">
                <a:solidFill>
                  <a:schemeClr val="accent1">
                    <a:lumMod val="50000"/>
                  </a:schemeClr>
                </a:solidFill>
              </a:rPr>
              <a:t>（一）个人简历的格式</a:t>
            </a:r>
            <a:endParaRPr lang="zh-CN" altLang="en-US" sz="2800">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个人简历格式通常分为两种：按时间顺序排列的简历和根据需求选择性列出经历的简历。</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简历格式的种类</a:t>
            </a:r>
            <a:endParaRPr lang="zh-CN" altLang="en-US" sz="2200" b="1">
              <a:solidFill>
                <a:schemeClr val="accent1"/>
              </a:solidFill>
              <a:latin typeface="+mn-ea"/>
              <a:cs typeface="+mn-ea"/>
            </a:endParaRPr>
          </a:p>
        </p:txBody>
      </p:sp>
      <p:sp>
        <p:nvSpPr>
          <p:cNvPr id="8" name="矩形 4"/>
          <p:cNvSpPr/>
          <p:nvPr>
            <p:custDataLst>
              <p:tags r:id="rId4"/>
            </p:custDataLst>
          </p:nvPr>
        </p:nvSpPr>
        <p:spPr>
          <a:xfrm>
            <a:off x="513715" y="4625975"/>
            <a:ext cx="3469640" cy="841375"/>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选择性简历可以有目的地展示求职者的技能和品德，更充分地展现个人优势。</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选择性简历的优势</a:t>
            </a:r>
            <a:endParaRPr lang="zh-CN" altLang="en-US" sz="22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按时间顺序排列的简历清晰直观，适合刚毕业的求职者展示其相对简单的学习和工作经历。</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时间顺序简历的特点</a:t>
            </a:r>
            <a:endParaRPr lang="zh-CN" altLang="en-US" sz="22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对于刚毕业的求职者，建议采用按时间顺序排列的简历格式，以便更清晰直观地展示其经历。</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4"/>
                </a:solidFill>
                <a:latin typeface="+mn-ea"/>
                <a:cs typeface="+mn-ea"/>
              </a:rPr>
              <a:t>刚毕业求职者的格式建议</a:t>
            </a:r>
            <a:endParaRPr lang="zh-CN" altLang="en-US" sz="2200" b="1">
              <a:solidFill>
                <a:schemeClr val="accent4"/>
              </a:solidFill>
              <a:latin typeface="+mn-ea"/>
              <a:cs typeface="+mn-ea"/>
            </a:endParaRPr>
          </a:p>
        </p:txBody>
      </p:sp>
      <p:pic>
        <p:nvPicPr>
          <p:cNvPr id="19" name="图片 22" descr="/data/temp/d2fee9a9-8b97-11f0-8e67-3ad7dceac971.jpg@base@tag=imgScale&amp;m=1&amp;w=450&amp;h=450&amp;q=95d2fee9a9-8b97-11f0-8e67-3ad7dceac971"/>
          <p:cNvPicPr>
            <a:picLocks noChangeAspect="1"/>
          </p:cNvPicPr>
          <p:nvPr>
            <p:custDataLst>
              <p:tags r:id="rId10"/>
            </p:custDataLst>
          </p:nvPr>
        </p:nvPicPr>
        <p:blipFill rotWithShape="1">
          <a:blip r:embed="rId11"/>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d2fee9ba-8b97-11f0-8e67-3ad7dceac971.jpg@base@tag=imgScale&amp;m=1&amp;w=450&amp;h=450&amp;q=95d2fee9ba-8b97-11f0-8e67-3ad7dceac971"/>
          <p:cNvPicPr>
            <a:picLocks noChangeAspect="1"/>
          </p:cNvPicPr>
          <p:nvPr>
            <p:custDataLst>
              <p:tags r:id="rId12"/>
            </p:custDataLst>
          </p:nvPr>
        </p:nvPicPr>
        <p:blipFill rotWithShape="1">
          <a:blip r:embed="rId13"/>
          <a:srcRect t="12562" b="12562"/>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d2feea22-8b97-11f0-8e67-3ad7dceac971.jpg@base@tag=imgScale&amp;m=1&amp;w=450&amp;h=450&amp;q=95d2feea22-8b97-11f0-8e67-3ad7dceac971"/>
          <p:cNvPicPr>
            <a:picLocks noChangeAspect="1"/>
          </p:cNvPicPr>
          <p:nvPr>
            <p:custDataLst>
              <p:tags r:id="rId14"/>
            </p:custDataLst>
          </p:nvPr>
        </p:nvPicPr>
        <p:blipFill>
          <a:blip r:embed="rId15"/>
          <a:srcRect/>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d2feeb7c-8b97-11f0-8e67-3ad7dceac971.jpg@base@tag=imgScale&amp;m=1&amp;w=450&amp;h=450&amp;q=95d2feeb7c-8b97-11f0-8e67-3ad7dceac971"/>
          <p:cNvPicPr>
            <a:picLocks noChangeAspect="1"/>
          </p:cNvPicPr>
          <p:nvPr>
            <p:custDataLst>
              <p:tags r:id="rId16"/>
            </p:custDataLst>
          </p:nvPr>
        </p:nvPicPr>
        <p:blipFill>
          <a:blip r:embed="rId17"/>
          <a:srcRect t="12185" b="12185"/>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654040" y="2653030"/>
            <a:ext cx="5805170" cy="1161415"/>
          </a:xfrm>
        </p:spPr>
        <p:txBody>
          <a:bodyPr>
            <a:noAutofit/>
          </a:bodyPr>
          <a:p>
            <a:pPr marL="0" indent="0" algn="l">
              <a:lnSpc>
                <a:spcPct val="100000"/>
              </a:lnSpc>
              <a:spcBef>
                <a:spcPts val="0"/>
              </a:spcBef>
              <a:spcAft>
                <a:spcPts val="0"/>
              </a:spcAft>
              <a:buSzPct val="100000"/>
              <a:buNone/>
            </a:pPr>
            <a:r>
              <a:rPr lang="zh-CN" altLang="en-US">
                <a:solidFill>
                  <a:schemeClr val="accent1">
                    <a:lumMod val="50000"/>
                  </a:schemeClr>
                </a:solidFill>
              </a:rPr>
              <a:t>第七章　求职准备</a:t>
            </a:r>
            <a:endParaRPr lang="zh-CN" altLang="en-US">
              <a:solidFill>
                <a:schemeClr val="accent1">
                  <a:lumMod val="50000"/>
                </a:schemeClr>
              </a:solidFill>
            </a:endParaRPr>
          </a:p>
        </p:txBody>
      </p:sp>
      <p:sp>
        <p:nvSpPr>
          <p:cNvPr id="3" name="文本框 2"/>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第二部分　就业指导</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（二）个人简历的主要内容</a:t>
            </a:r>
            <a:endParaRPr lang="zh-CN" altLang="en-US" sz="2800">
              <a:solidFill>
                <a:schemeClr val="accent1">
                  <a:lumMod val="50000"/>
                </a:schemeClr>
              </a:solidFill>
            </a:endParaRPr>
          </a:p>
        </p:txBody>
      </p:sp>
      <p:pic>
        <p:nvPicPr>
          <p:cNvPr id="129" name="图片 128" descr="/data/temp/d3cc58d8-8b97-11f0-a022-d6f3ff9b8390.jpg@base@tag=imgScale&amp;m=1&amp;w=1537&amp;h=1903&amp;q=95d3cc58d8-8b97-11f0-a022-d6f3ff9b8390"/>
          <p:cNvPicPr>
            <a:picLocks noChangeAspect="1"/>
          </p:cNvPicPr>
          <p:nvPr>
            <p:custDataLst>
              <p:tags r:id="rId2"/>
            </p:custDataLst>
          </p:nvPr>
        </p:nvPicPr>
        <p:blipFill rotWithShape="1">
          <a:blip r:embed="rId3"/>
          <a:srcRect t="4094" b="4094"/>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40991" y="168465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000">
              <a:solidFill>
                <a:schemeClr val="lt1"/>
              </a:solidFill>
              <a:sym typeface="+mn-ea"/>
            </a:endParaRPr>
          </a:p>
        </p:txBody>
      </p:sp>
      <p:sp>
        <p:nvSpPr>
          <p:cNvPr id="13" name="正文"/>
          <p:cNvSpPr txBox="1"/>
          <p:nvPr>
            <p:custDataLst>
              <p:tags r:id="rId5"/>
            </p:custDataLst>
          </p:nvPr>
        </p:nvSpPr>
        <p:spPr>
          <a:xfrm>
            <a:off x="640715" y="2390775"/>
            <a:ext cx="259143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个人简历的第一部分应包括姓名、性别、年龄、学校、系别、专业、获得的学位以及求职意向。</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240431"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基本个人信息</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28060" y="2390775"/>
            <a:ext cx="2964815"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第二部分应简述学习和工作经历，包括主要课程、学习成绩、职务、奖励和荣誉、业余爱好和特长以及适宜从事的工作。</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4136433" y="191843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学习与工作经历</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41626" y="181675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43240" y="1918367"/>
            <a:ext cx="265467" cy="265467"/>
          </a:xfrm>
          <a:prstGeom prst="rect">
            <a:avLst/>
          </a:prstGeom>
        </p:spPr>
      </p:pic>
      <p:sp>
        <p:nvSpPr>
          <p:cNvPr id="29" name="圆角矩形 28"/>
          <p:cNvSpPr/>
          <p:nvPr>
            <p:custDataLst>
              <p:tags r:id="rId13"/>
            </p:custDataLst>
          </p:nvPr>
        </p:nvSpPr>
        <p:spPr>
          <a:xfrm>
            <a:off x="3537628" y="181675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39242" y="1918367"/>
            <a:ext cx="265467" cy="265467"/>
          </a:xfrm>
          <a:prstGeom prst="rect">
            <a:avLst/>
          </a:prstGeom>
        </p:spPr>
      </p:pic>
      <p:sp>
        <p:nvSpPr>
          <p:cNvPr id="16" name="正文"/>
          <p:cNvSpPr txBox="1"/>
          <p:nvPr>
            <p:custDataLst>
              <p:tags r:id="rId17"/>
            </p:custDataLst>
          </p:nvPr>
        </p:nvSpPr>
        <p:spPr>
          <a:xfrm>
            <a:off x="640991" y="476105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通过列举学习和工作经历，个人简历应充分展示求职者的技能和品德。</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180106" y="426952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个人技能与品德展示</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36993" y="476105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简历中应注明个人的通信地址（含邮政编码）、电话号码和电子信箱等联系方式。</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4076108" y="4269524"/>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联系方式的提供</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41626" y="415197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37628" y="415197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42605" y="425295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38607" y="4252952"/>
            <a:ext cx="266437" cy="266437"/>
          </a:xfrm>
          <a:prstGeom prst="rect">
            <a:avLst/>
          </a:prstGeom>
        </p:spPr>
      </p:pic>
    </p:spTree>
    <p:custDataLst>
      <p:tags r:id="rId29"/>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881972" y="22098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（三）如何写好个人简历</a:t>
            </a:r>
            <a:endParaRPr lang="zh-CN" altLang="en-US" sz="2800">
              <a:solidFill>
                <a:schemeClr val="accent1">
                  <a:lumMod val="50000"/>
                </a:schemeClr>
              </a:solidFill>
            </a:endParaRPr>
          </a:p>
        </p:txBody>
      </p:sp>
      <p:sp>
        <p:nvSpPr>
          <p:cNvPr id="3" name="矩形: 圆角 2"/>
          <p:cNvSpPr/>
          <p:nvPr>
            <p:custDataLst>
              <p:tags r:id="rId2"/>
            </p:custDataLst>
          </p:nvPr>
        </p:nvSpPr>
        <p:spPr>
          <a:xfrm>
            <a:off x="743585" y="1770324"/>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6"/>
          <p:cNvSpPr/>
          <p:nvPr>
            <p:custDataLst>
              <p:tags r:id="rId3"/>
            </p:custDataLst>
          </p:nvPr>
        </p:nvSpPr>
        <p:spPr>
          <a:xfrm>
            <a:off x="845185" y="2898775"/>
            <a:ext cx="2274570" cy="17627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简历的目的是让招聘人员全面了解求职者，开启就业机会的大门，长度应控制在一到两页之间。</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008832" y="1332697"/>
            <a:ext cx="695241" cy="681247"/>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圆角 2"/>
          <p:cNvSpPr/>
          <p:nvPr>
            <p:custDataLst>
              <p:tags r:id="rId5"/>
            </p:custDataLst>
          </p:nvPr>
        </p:nvSpPr>
        <p:spPr>
          <a:xfrm>
            <a:off x="3511825" y="1770324"/>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2" name="矩形 7"/>
          <p:cNvSpPr/>
          <p:nvPr>
            <p:custDataLst>
              <p:tags r:id="rId6"/>
            </p:custDataLst>
          </p:nvPr>
        </p:nvSpPr>
        <p:spPr>
          <a:xfrm>
            <a:off x="3776980" y="2902585"/>
            <a:ext cx="2110740" cy="17627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简历内容应精炼且贴合岗位需求，突出个性化优势，以吸引招聘人员的注意。</a:t>
            </a:r>
            <a:endParaRPr lang="zh-CN" altLang="en-US" sz="1600" dirty="0">
              <a:solidFill>
                <a:schemeClr val="tx1">
                  <a:lumMod val="85000"/>
                  <a:lumOff val="15000"/>
                </a:schemeClr>
              </a:solidFill>
              <a:latin typeface="+mn-ea"/>
              <a:cs typeface="+mn-ea"/>
            </a:endParaRPr>
          </a:p>
        </p:txBody>
      </p:sp>
      <p:sp>
        <p:nvSpPr>
          <p:cNvPr id="13" name="圆角矩形 39"/>
          <p:cNvSpPr/>
          <p:nvPr>
            <p:custDataLst>
              <p:tags r:id="rId7"/>
            </p:custDataLst>
          </p:nvPr>
        </p:nvSpPr>
        <p:spPr>
          <a:xfrm>
            <a:off x="3777073" y="1332697"/>
            <a:ext cx="695241" cy="681247"/>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63" name="矩形: 圆角 2"/>
          <p:cNvSpPr/>
          <p:nvPr>
            <p:custDataLst>
              <p:tags r:id="rId8"/>
            </p:custDataLst>
          </p:nvPr>
        </p:nvSpPr>
        <p:spPr>
          <a:xfrm>
            <a:off x="6280066" y="1770324"/>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4" name="矩形 9"/>
          <p:cNvSpPr/>
          <p:nvPr>
            <p:custDataLst>
              <p:tags r:id="rId9"/>
            </p:custDataLst>
          </p:nvPr>
        </p:nvSpPr>
        <p:spPr>
          <a:xfrm>
            <a:off x="6545580" y="2898775"/>
            <a:ext cx="2110740" cy="17627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简历格式应清晰易读，排版整洁有序，以给招聘人员留下深刻印象。</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0"/>
            </p:custDataLst>
          </p:nvPr>
        </p:nvSpPr>
        <p:spPr>
          <a:xfrm>
            <a:off x="6545313" y="1332697"/>
            <a:ext cx="695241" cy="681247"/>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sp>
        <p:nvSpPr>
          <p:cNvPr id="69" name="矩形: 圆角 2"/>
          <p:cNvSpPr/>
          <p:nvPr>
            <p:custDataLst>
              <p:tags r:id="rId11"/>
            </p:custDataLst>
          </p:nvPr>
        </p:nvSpPr>
        <p:spPr>
          <a:xfrm>
            <a:off x="9048306" y="1770324"/>
            <a:ext cx="2495360" cy="3110454"/>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5" name="矩形 10"/>
          <p:cNvSpPr/>
          <p:nvPr>
            <p:custDataLst>
              <p:tags r:id="rId12"/>
            </p:custDataLst>
          </p:nvPr>
        </p:nvSpPr>
        <p:spPr>
          <a:xfrm>
            <a:off x="9313545" y="2902585"/>
            <a:ext cx="2110740" cy="1762760"/>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若希望某些特定信息得到更多关注，可以使用下划线或加粗来突出，同时确保措辞恰当。</a:t>
            </a:r>
            <a:endParaRPr lang="zh-CN" altLang="en-US" sz="1600" dirty="0">
              <a:solidFill>
                <a:schemeClr val="tx1">
                  <a:lumMod val="85000"/>
                  <a:lumOff val="15000"/>
                </a:schemeClr>
              </a:solidFill>
              <a:latin typeface="+mn-ea"/>
              <a:cs typeface="+mn-ea"/>
            </a:endParaRPr>
          </a:p>
        </p:txBody>
      </p:sp>
      <p:sp>
        <p:nvSpPr>
          <p:cNvPr id="71" name="圆角矩形 70"/>
          <p:cNvSpPr/>
          <p:nvPr>
            <p:custDataLst>
              <p:tags r:id="rId13"/>
            </p:custDataLst>
          </p:nvPr>
        </p:nvSpPr>
        <p:spPr>
          <a:xfrm>
            <a:off x="9313553" y="1332697"/>
            <a:ext cx="695241" cy="681247"/>
          </a:xfrm>
          <a:prstGeom prst="roundRect">
            <a:avLst>
              <a:gd name="adj" fmla="val 0"/>
            </a:avLst>
          </a:prstGeom>
          <a:solidFill>
            <a:schemeClr val="accent4"/>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04</a:t>
            </a:r>
            <a:endParaRPr lang="en-US" altLang="zh-CN" sz="2000" b="1" dirty="0">
              <a:solidFill>
                <a:srgbClr val="FFFFFF"/>
              </a:solidFill>
              <a:latin typeface="+mn-ea"/>
              <a:cs typeface="+mn-ea"/>
              <a:sym typeface="+mn-ea"/>
            </a:endParaRPr>
          </a:p>
        </p:txBody>
      </p:sp>
      <p:cxnSp>
        <p:nvCxnSpPr>
          <p:cNvPr id="16" name="直接连接符 79"/>
          <p:cNvCxnSpPr/>
          <p:nvPr>
            <p:custDataLst>
              <p:tags r:id="rId14"/>
            </p:custDataLst>
          </p:nvPr>
        </p:nvCxnSpPr>
        <p:spPr>
          <a:xfrm>
            <a:off x="754062" y="2749259"/>
            <a:ext cx="2696210"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7" name="直接连接符 73"/>
          <p:cNvCxnSpPr/>
          <p:nvPr>
            <p:custDataLst>
              <p:tags r:id="rId15"/>
            </p:custDataLst>
          </p:nvPr>
        </p:nvCxnSpPr>
        <p:spPr>
          <a:xfrm>
            <a:off x="3522302" y="2749259"/>
            <a:ext cx="2696210"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6"/>
            </p:custDataLst>
          </p:nvPr>
        </p:nvCxnSpPr>
        <p:spPr>
          <a:xfrm>
            <a:off x="6290542" y="2749259"/>
            <a:ext cx="2696210"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cxnSp>
        <p:nvCxnSpPr>
          <p:cNvPr id="76" name="直接连接符 75"/>
          <p:cNvCxnSpPr/>
          <p:nvPr>
            <p:custDataLst>
              <p:tags r:id="rId17"/>
            </p:custDataLst>
          </p:nvPr>
        </p:nvCxnSpPr>
        <p:spPr>
          <a:xfrm>
            <a:off x="9058783" y="2749259"/>
            <a:ext cx="2696210" cy="0"/>
          </a:xfrm>
          <a:prstGeom prst="line">
            <a:avLst/>
          </a:prstGeom>
          <a:ln w="22225">
            <a:solidFill>
              <a:schemeClr val="accent4">
                <a:alpha val="50000"/>
              </a:schemeClr>
            </a:solidFill>
          </a:ln>
        </p:spPr>
        <p:style>
          <a:lnRef idx="2">
            <a:schemeClr val="accent1"/>
          </a:lnRef>
          <a:fillRef idx="0">
            <a:srgbClr val="FFFFFF"/>
          </a:fillRef>
          <a:effectRef idx="0">
            <a:srgbClr val="FFFFFF"/>
          </a:effectRef>
          <a:fontRef idx="minor">
            <a:schemeClr val="tx1"/>
          </a:fontRef>
        </p:style>
      </p:cxnSp>
      <p:sp>
        <p:nvSpPr>
          <p:cNvPr id="18" name="矩形 11"/>
          <p:cNvSpPr/>
          <p:nvPr>
            <p:custDataLst>
              <p:tags r:id="rId18"/>
            </p:custDataLst>
          </p:nvPr>
        </p:nvSpPr>
        <p:spPr>
          <a:xfrm>
            <a:off x="848360" y="2160270"/>
            <a:ext cx="239077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简历的目的与长度控制</a:t>
            </a:r>
            <a:endParaRPr lang="zh-CN" altLang="en-US" b="1">
              <a:solidFill>
                <a:schemeClr val="accent1"/>
              </a:solidFill>
              <a:latin typeface="+mn-ea"/>
              <a:cs typeface="+mn-ea"/>
            </a:endParaRPr>
          </a:p>
        </p:txBody>
      </p:sp>
      <p:sp>
        <p:nvSpPr>
          <p:cNvPr id="19" name="矩形 12"/>
          <p:cNvSpPr/>
          <p:nvPr>
            <p:custDataLst>
              <p:tags r:id="rId19"/>
            </p:custDataLst>
          </p:nvPr>
        </p:nvSpPr>
        <p:spPr>
          <a:xfrm>
            <a:off x="3618865" y="2161540"/>
            <a:ext cx="239077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内容的精炼与个性化</a:t>
            </a:r>
            <a:endParaRPr lang="zh-CN" altLang="en-US" b="1">
              <a:solidFill>
                <a:schemeClr val="accent2"/>
              </a:solidFill>
              <a:latin typeface="+mn-ea"/>
              <a:cs typeface="+mn-ea"/>
            </a:endParaRPr>
          </a:p>
        </p:txBody>
      </p:sp>
      <p:sp>
        <p:nvSpPr>
          <p:cNvPr id="20" name="矩形 13"/>
          <p:cNvSpPr/>
          <p:nvPr>
            <p:custDataLst>
              <p:tags r:id="rId20"/>
            </p:custDataLst>
          </p:nvPr>
        </p:nvSpPr>
        <p:spPr>
          <a:xfrm>
            <a:off x="6381750" y="2160270"/>
            <a:ext cx="239077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3"/>
                </a:solidFill>
                <a:latin typeface="+mn-ea"/>
                <a:cs typeface="+mn-ea"/>
              </a:rPr>
              <a:t>格式与排版的注意事项</a:t>
            </a:r>
            <a:endParaRPr lang="zh-CN" altLang="en-US" b="1">
              <a:solidFill>
                <a:schemeClr val="accent3"/>
              </a:solidFill>
              <a:latin typeface="+mn-ea"/>
              <a:cs typeface="+mn-ea"/>
            </a:endParaRPr>
          </a:p>
        </p:txBody>
      </p:sp>
      <p:sp>
        <p:nvSpPr>
          <p:cNvPr id="21" name="矩形 14"/>
          <p:cNvSpPr/>
          <p:nvPr>
            <p:custDataLst>
              <p:tags r:id="rId21"/>
            </p:custDataLst>
          </p:nvPr>
        </p:nvSpPr>
        <p:spPr>
          <a:xfrm>
            <a:off x="9149715" y="2161540"/>
            <a:ext cx="2390775" cy="443230"/>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4"/>
                </a:solidFill>
                <a:latin typeface="+mn-ea"/>
                <a:cs typeface="+mn-ea"/>
              </a:rPr>
              <a:t>突出特定信息的技巧</a:t>
            </a:r>
            <a:endParaRPr lang="zh-CN" altLang="en-US" b="1">
              <a:solidFill>
                <a:schemeClr val="accent4"/>
              </a:solidFill>
              <a:latin typeface="+mn-ea"/>
              <a:cs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02927" y="23304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三、其他材料的准备</a:t>
            </a:r>
            <a:endParaRPr lang="zh-CN" altLang="en-US" sz="3600">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荣誉证书和成果证明是展示个人能力和成就的重要材料，有助于加深用人单位的正面印象。</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荣誉证书和成果证明的重要性</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在面对面交流时，携带详尽的材料原件，以便招聘者核实个人能力。</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面对面交流时的材料携带建议</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根据自荐方式的不同，灵活调整支持材料，以适应不同求职场景和招聘单位的需求。</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材料准备的灵活性</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推荐信能提供额外信誉背书，增加求职材料的说服力，有助于在竞争中脱颖而出。</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推荐信的价值</a:t>
            </a:r>
            <a:endParaRPr lang="zh-CN" altLang="en-US" sz="1900" b="1">
              <a:solidFill>
                <a:schemeClr val="accent4"/>
              </a:solidFill>
              <a:latin typeface="+mn-ea"/>
              <a:cs typeface="+mn-ea"/>
            </a:endParaRPr>
          </a:p>
        </p:txBody>
      </p:sp>
      <p:pic>
        <p:nvPicPr>
          <p:cNvPr id="19" name="图片 22" descr="/data/temp/928cf956-8b98-11f0-affe-cadea9ce96e5.jpg@base@tag=imgScale&amp;m=1&amp;w=450&amp;h=450&amp;q=95928cf956-8b98-11f0-affe-cadea9ce96e5"/>
          <p:cNvPicPr>
            <a:picLocks noChangeAspect="1"/>
          </p:cNvPicPr>
          <p:nvPr>
            <p:custDataLst>
              <p:tags r:id="rId10"/>
            </p:custDataLst>
          </p:nvPr>
        </p:nvPicPr>
        <p:blipFill rotWithShape="1">
          <a:blip r:embed="rId11"/>
          <a:srcRect/>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928cfb11-8b98-11f0-affe-cadea9ce96e5.jpg@base@tag=imgScale&amp;m=1&amp;w=450&amp;h=450&amp;q=95928cfb11-8b98-11f0-affe-cadea9ce96e5"/>
          <p:cNvPicPr>
            <a:picLocks noChangeAspect="1"/>
          </p:cNvPicPr>
          <p:nvPr>
            <p:custDataLst>
              <p:tags r:id="rId12"/>
            </p:custDataLst>
          </p:nvPr>
        </p:nvPicPr>
        <p:blipFill rotWithShape="1">
          <a:blip r:embed="rId13"/>
          <a:srcRect l="8615" r="11456"/>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928cfa72-8b98-11f0-affe-cadea9ce96e5.jpg@base@tag=imgScale&amp;m=1&amp;w=450&amp;h=450&amp;q=95928cfa72-8b98-11f0-affe-cadea9ce96e5"/>
          <p:cNvPicPr>
            <a:picLocks noChangeAspect="1"/>
          </p:cNvPicPr>
          <p:nvPr>
            <p:custDataLst>
              <p:tags r:id="rId14"/>
            </p:custDataLst>
          </p:nvPr>
        </p:nvPicPr>
        <p:blipFill>
          <a:blip r:embed="rId15"/>
          <a:srcRect l="12500" r="12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928cfaa2-8b98-11f0-affe-cadea9ce96e5.jpg@base@tag=imgScale&amp;m=1&amp;w=450&amp;h=450&amp;q=95928cfaa2-8b98-11f0-affe-cadea9ce96e5"/>
          <p:cNvPicPr>
            <a:picLocks noChangeAspect="1"/>
          </p:cNvPicPr>
          <p:nvPr>
            <p:custDataLst>
              <p:tags r:id="rId16"/>
            </p:custDataLst>
          </p:nvPr>
        </p:nvPicPr>
        <p:blipFill>
          <a:blip r:embed="rId17"/>
          <a:srcRect/>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第三节　</a:t>
            </a:r>
            <a:br>
              <a:rPr lang="zh-CN" altLang="en-US" sz="4400">
                <a:solidFill>
                  <a:schemeClr val="accent1">
                    <a:lumMod val="50000"/>
                  </a:schemeClr>
                </a:solidFill>
              </a:rPr>
            </a:br>
            <a:r>
              <a:rPr lang="zh-CN" altLang="en-US" sz="4400">
                <a:solidFill>
                  <a:schemeClr val="accent1">
                    <a:lumMod val="50000"/>
                  </a:schemeClr>
                </a:solidFill>
              </a:rPr>
              <a:t>就业心理准备</a:t>
            </a:r>
            <a:endParaRPr lang="zh-CN" altLang="en-US" sz="4400">
              <a:solidFill>
                <a:schemeClr val="accent1">
                  <a:lumMod val="50000"/>
                </a:schemeClr>
              </a:solidFill>
            </a:endParaRPr>
          </a:p>
        </p:txBody>
      </p:sp>
    </p:spTree>
    <p:custDataLst>
      <p:tags r:id="rId4"/>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19150" y="220980"/>
            <a:ext cx="10852150" cy="103441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一、提高就业适应能力</a:t>
            </a:r>
            <a:endParaRPr lang="zh-CN" altLang="en-US" sz="3600">
              <a:solidFill>
                <a:schemeClr val="accent1">
                  <a:lumMod val="50000"/>
                </a:schemeClr>
              </a:solidFill>
            </a:endParaRPr>
          </a:p>
          <a:p>
            <a:r>
              <a:rPr lang="zh-CN" altLang="en-US" sz="2800">
                <a:solidFill>
                  <a:schemeClr val="accent1">
                    <a:lumMod val="50000"/>
                  </a:schemeClr>
                </a:solidFill>
              </a:rPr>
              <a:t>（一）要善于调整自己的期望值，使之符合客观实际</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6000809" y="1973076"/>
            <a:ext cx="1877233" cy="1877233"/>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423503" y="1973076"/>
            <a:ext cx="1877233" cy="1877233"/>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椭圆 2"/>
          <p:cNvSpPr/>
          <p:nvPr>
            <p:custDataLst>
              <p:tags r:id="rId4"/>
            </p:custDataLst>
          </p:nvPr>
        </p:nvSpPr>
        <p:spPr>
          <a:xfrm rot="10800000">
            <a:off x="6000809" y="3621732"/>
            <a:ext cx="1877233" cy="1877233"/>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4" name="椭圆 4"/>
          <p:cNvSpPr/>
          <p:nvPr>
            <p:custDataLst>
              <p:tags r:id="rId5"/>
            </p:custDataLst>
          </p:nvPr>
        </p:nvSpPr>
        <p:spPr>
          <a:xfrm rot="10800000">
            <a:off x="4423503" y="3621732"/>
            <a:ext cx="1877233" cy="1877233"/>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5" name="矩形 6"/>
          <p:cNvSpPr/>
          <p:nvPr>
            <p:custDataLst>
              <p:tags r:id="rId6"/>
            </p:custDataLst>
          </p:nvPr>
        </p:nvSpPr>
        <p:spPr>
          <a:xfrm>
            <a:off x="8220710" y="1821815"/>
            <a:ext cx="3534410" cy="174244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特别是刚毕业的青年学生，在学校学到的知识很多是理想化的，与现实生活存在差距。由于缺乏对社会现实的深刻理解，他们常常满怀憧憬，一厢情愿地认为社会是完美的，无论走到哪里都会受到欢迎，道路平坦，事事顺遂。</a:t>
            </a:r>
            <a:endParaRPr lang="zh-CN" altLang="en-US" sz="1600" dirty="0">
              <a:solidFill>
                <a:schemeClr val="tx1">
                  <a:lumMod val="85000"/>
                  <a:lumOff val="15000"/>
                </a:schemeClr>
              </a:solidFill>
              <a:latin typeface="+mn-ea"/>
              <a:cs typeface="+mn-ea"/>
            </a:endParaRPr>
          </a:p>
        </p:txBody>
      </p:sp>
      <p:sp>
        <p:nvSpPr>
          <p:cNvPr id="19" name="矩形 11"/>
          <p:cNvSpPr/>
          <p:nvPr>
            <p:custDataLst>
              <p:tags r:id="rId7"/>
            </p:custDataLst>
          </p:nvPr>
        </p:nvSpPr>
        <p:spPr>
          <a:xfrm>
            <a:off x="8220907" y="1365011"/>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理想与现实的差距</a:t>
            </a:r>
            <a:endParaRPr lang="zh-CN" altLang="en-US" sz="2000" b="1" kern="0">
              <a:solidFill>
                <a:schemeClr val="accent2"/>
              </a:solidFill>
              <a:latin typeface="+mn-ea"/>
              <a:cs typeface="+mn-ea"/>
            </a:endParaRPr>
          </a:p>
        </p:txBody>
      </p:sp>
      <p:sp>
        <p:nvSpPr>
          <p:cNvPr id="20" name="矩形 13"/>
          <p:cNvSpPr/>
          <p:nvPr>
            <p:custDataLst>
              <p:tags r:id="rId8"/>
            </p:custDataLst>
          </p:nvPr>
        </p:nvSpPr>
        <p:spPr>
          <a:xfrm>
            <a:off x="8220907" y="4363659"/>
            <a:ext cx="3150191" cy="1742739"/>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sym typeface="+mn-ea"/>
              </a:rPr>
              <a:t>当我们把期望值定得更接近现实时，自己的思想和行为也较容易与现实接轨，成功的希望也就大得多了。</a:t>
            </a:r>
            <a:endParaRPr lang="zh-CN" altLang="en-US" sz="1600" dirty="0">
              <a:solidFill>
                <a:schemeClr val="tx1">
                  <a:lumMod val="85000"/>
                  <a:lumOff val="15000"/>
                </a:schemeClr>
              </a:solidFill>
              <a:latin typeface="+mn-ea"/>
              <a:cs typeface="+mn-ea"/>
              <a:sym typeface="+mn-ea"/>
            </a:endParaRPr>
          </a:p>
        </p:txBody>
      </p:sp>
      <p:sp>
        <p:nvSpPr>
          <p:cNvPr id="21" name="矩形 17"/>
          <p:cNvSpPr/>
          <p:nvPr>
            <p:custDataLst>
              <p:tags r:id="rId9"/>
            </p:custDataLst>
          </p:nvPr>
        </p:nvSpPr>
        <p:spPr>
          <a:xfrm>
            <a:off x="8220907" y="3907138"/>
            <a:ext cx="3150191" cy="366228"/>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4"/>
                </a:solidFill>
                <a:latin typeface="+mn-ea"/>
                <a:cs typeface="+mn-ea"/>
              </a:rPr>
              <a:t>成功希望与期望值的关系</a:t>
            </a:r>
            <a:endParaRPr lang="zh-CN" altLang="en-US" sz="2000" b="1" kern="0">
              <a:solidFill>
                <a:schemeClr val="accent4"/>
              </a:solidFill>
              <a:latin typeface="+mn-ea"/>
              <a:cs typeface="+mn-ea"/>
            </a:endParaRPr>
          </a:p>
        </p:txBody>
      </p:sp>
      <p:sp>
        <p:nvSpPr>
          <p:cNvPr id="22" name="矩形 22"/>
          <p:cNvSpPr/>
          <p:nvPr>
            <p:custDataLst>
              <p:tags r:id="rId10"/>
            </p:custDataLst>
          </p:nvPr>
        </p:nvSpPr>
        <p:spPr>
          <a:xfrm>
            <a:off x="539115" y="1821815"/>
            <a:ext cx="3616960"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人们对新环境适应不良，往往与其事先对新环境、新岗位的期望值设定过高有关。当他们依据这种过高的期待去接触实际情况时，容易产生失落感，感觉周围的一切都尽不如人意，从而影响情绪，导致与环境格格不入。</a:t>
            </a:r>
            <a:endParaRPr lang="zh-CN" altLang="en-US" sz="1600" dirty="0">
              <a:solidFill>
                <a:schemeClr val="tx1">
                  <a:lumMod val="85000"/>
                  <a:lumOff val="15000"/>
                </a:schemeClr>
              </a:solidFill>
              <a:latin typeface="+mn-ea"/>
              <a:cs typeface="+mn-ea"/>
            </a:endParaRPr>
          </a:p>
        </p:txBody>
      </p:sp>
      <p:sp>
        <p:nvSpPr>
          <p:cNvPr id="24" name="矩形 23"/>
          <p:cNvSpPr/>
          <p:nvPr>
            <p:custDataLst>
              <p:tags r:id="rId11"/>
            </p:custDataLst>
          </p:nvPr>
        </p:nvSpPr>
        <p:spPr>
          <a:xfrm>
            <a:off x="819316" y="1365011"/>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期望值过高导致适应困难</a:t>
            </a:r>
            <a:endParaRPr lang="zh-CN" altLang="en-US" sz="2000" b="1" kern="0">
              <a:solidFill>
                <a:schemeClr val="accent1"/>
              </a:solidFill>
              <a:latin typeface="+mn-ea"/>
              <a:cs typeface="+mn-ea"/>
            </a:endParaRPr>
          </a:p>
        </p:txBody>
      </p:sp>
      <p:sp>
        <p:nvSpPr>
          <p:cNvPr id="25" name="矩形 24"/>
          <p:cNvSpPr/>
          <p:nvPr>
            <p:custDataLst>
              <p:tags r:id="rId12"/>
            </p:custDataLst>
          </p:nvPr>
        </p:nvSpPr>
        <p:spPr>
          <a:xfrm>
            <a:off x="539115" y="4363720"/>
            <a:ext cx="3616960" cy="174244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因此，我们应正确把握自己的期望值，把期望值定得接近现实一些，甚至定得低一点，反而有利。当发现自己期望值过高时，则应及时加以调整，把它降低一些，使自己的眼光符合现实生活，这样一来也更容易融入现实。</a:t>
            </a:r>
            <a:endParaRPr lang="zh-CN" altLang="en-US" sz="1600" dirty="0">
              <a:solidFill>
                <a:schemeClr val="tx1">
                  <a:lumMod val="85000"/>
                  <a:lumOff val="15000"/>
                </a:schemeClr>
              </a:solidFill>
              <a:latin typeface="+mn-ea"/>
              <a:cs typeface="+mn-ea"/>
            </a:endParaRPr>
          </a:p>
        </p:txBody>
      </p:sp>
      <p:sp>
        <p:nvSpPr>
          <p:cNvPr id="26" name="矩形 25"/>
          <p:cNvSpPr/>
          <p:nvPr>
            <p:custDataLst>
              <p:tags r:id="rId13"/>
            </p:custDataLst>
          </p:nvPr>
        </p:nvSpPr>
        <p:spPr>
          <a:xfrm>
            <a:off x="819316" y="3907138"/>
            <a:ext cx="3150191" cy="366228"/>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3"/>
                </a:solidFill>
                <a:latin typeface="+mn-ea"/>
                <a:cs typeface="+mn-ea"/>
              </a:rPr>
              <a:t>降低期望值，融入现实</a:t>
            </a:r>
            <a:endParaRPr lang="zh-CN" altLang="en-US" sz="2000" b="1" kern="0">
              <a:solidFill>
                <a:schemeClr val="accent3"/>
              </a:solidFill>
              <a:latin typeface="+mn-ea"/>
              <a:cs typeface="+mn-ea"/>
            </a:endParaRPr>
          </a:p>
        </p:txBody>
      </p:sp>
      <p:pic>
        <p:nvPicPr>
          <p:cNvPr id="27" name="图片 4" descr="343439383331313b343532303032303bb8f6c8cbd0c5cfa2"/>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6745893" y="2718160"/>
            <a:ext cx="386612" cy="386612"/>
          </a:xfrm>
          <a:prstGeom prst="rect">
            <a:avLst/>
          </a:prstGeom>
        </p:spPr>
      </p:pic>
      <p:pic>
        <p:nvPicPr>
          <p:cNvPr id="28" name="图片 11" descr="343439383331313b343532303032373bbfcdbba7b5b5b0b8"/>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742736" y="4363659"/>
            <a:ext cx="393772" cy="393772"/>
          </a:xfrm>
          <a:prstGeom prst="rect">
            <a:avLst/>
          </a:prstGeom>
        </p:spPr>
      </p:pic>
      <p:pic>
        <p:nvPicPr>
          <p:cNvPr id="29" name="图片 7" descr="343439383331313b343532303032333bc6f3d2b5bcf2bde9"/>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5168588" y="4366817"/>
            <a:ext cx="386613" cy="386613"/>
          </a:xfrm>
          <a:prstGeom prst="rect">
            <a:avLst/>
          </a:prstGeom>
        </p:spPr>
      </p:pic>
      <p:pic>
        <p:nvPicPr>
          <p:cNvPr id="30" name="图片 3" descr="343439383331313b343532303031393bd2b5bca8b9dcc0e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165430" y="2715003"/>
            <a:ext cx="393772" cy="393772"/>
          </a:xfrm>
          <a:prstGeom prst="rect">
            <a:avLst/>
          </a:prstGeom>
        </p:spPr>
      </p:pic>
    </p:spTree>
    <p:custDataLst>
      <p:tags r:id="rId2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en-US" altLang="en-US" sz="2800">
                <a:solidFill>
                  <a:schemeClr val="accent1">
                    <a:lumMod val="50000"/>
                  </a:schemeClr>
                </a:solidFill>
              </a:rPr>
              <a:t>（二）要有目的地约束自己，主动适应客观现实</a:t>
            </a:r>
            <a:endParaRPr lang="en-US" altLang="en-US" sz="2800">
              <a:solidFill>
                <a:schemeClr val="accent1">
                  <a:lumMod val="50000"/>
                </a:schemeClr>
              </a:solidFill>
            </a:endParaRPr>
          </a:p>
        </p:txBody>
      </p:sp>
      <p:sp>
        <p:nvSpPr>
          <p:cNvPr id="18" name="圆角矩形 1"/>
          <p:cNvSpPr/>
          <p:nvPr>
            <p:custDataLst>
              <p:tags r:id="rId2"/>
            </p:custDataLst>
          </p:nvPr>
        </p:nvSpPr>
        <p:spPr>
          <a:xfrm>
            <a:off x="710565" y="1211263"/>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4" name="任意多边形: 形状 1"/>
          <p:cNvSpPr/>
          <p:nvPr>
            <p:custDataLst>
              <p:tags r:id="rId3"/>
            </p:custDataLst>
          </p:nvPr>
        </p:nvSpPr>
        <p:spPr>
          <a:xfrm>
            <a:off x="1136651"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4" name="任意多边形: 形状 3"/>
          <p:cNvSpPr/>
          <p:nvPr>
            <p:custDataLst>
              <p:tags r:id="rId4"/>
            </p:custDataLst>
          </p:nvPr>
        </p:nvSpPr>
        <p:spPr>
          <a:xfrm>
            <a:off x="2604136"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5" name="任意多边形: 形状 4" descr="D:\51PPT模板网\51pptmoban.com\图片.jpg"/>
          <p:cNvSpPr/>
          <p:nvPr>
            <p:custDataLst>
              <p:tags r:id="rId5"/>
            </p:custDataLst>
          </p:nvPr>
        </p:nvSpPr>
        <p:spPr>
          <a:xfrm>
            <a:off x="1221740" y="116173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alpha val="100000"/>
                </a:schemeClr>
              </a:gs>
              <a:gs pos="100000">
                <a:schemeClr val="accent1">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20" name="形状9"/>
          <p:cNvSpPr/>
          <p:nvPr>
            <p:custDataLst>
              <p:tags r:id="rId6"/>
            </p:custDataLst>
          </p:nvPr>
        </p:nvSpPr>
        <p:spPr>
          <a:xfrm>
            <a:off x="1360805" y="6039803"/>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0" name="矩形 9"/>
          <p:cNvSpPr/>
          <p:nvPr>
            <p:custDataLst>
              <p:tags r:id="rId7"/>
            </p:custDataLst>
          </p:nvPr>
        </p:nvSpPr>
        <p:spPr>
          <a:xfrm>
            <a:off x="829310" y="237966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当对新环境不习惯的时候，我们应从主观层面反思自己认识、态度和方式是否需要改进，看一看自己的认识、态度和方式是否有需要改进的地方，进而自觉地从自身做起，改变自己的旧习惯、旧做法，努力去适应环境的要求。</a:t>
            </a:r>
            <a:endParaRPr lang="zh-CN" altLang="en-US" sz="1600" dirty="0">
              <a:ln>
                <a:noFill/>
                <a:prstDash val="sysDot"/>
              </a:ln>
              <a:solidFill>
                <a:schemeClr val="tx1">
                  <a:lumMod val="85000"/>
                  <a:lumOff val="15000"/>
                </a:schemeClr>
              </a:solidFill>
              <a:latin typeface="+mn-ea"/>
              <a:cs typeface="+mn-ea"/>
            </a:endParaRPr>
          </a:p>
        </p:txBody>
      </p:sp>
      <p:sp>
        <p:nvSpPr>
          <p:cNvPr id="44" name="标题"/>
          <p:cNvSpPr txBox="1"/>
          <p:nvPr>
            <p:custDataLst>
              <p:tags r:id="rId8"/>
            </p:custDataLst>
          </p:nvPr>
        </p:nvSpPr>
        <p:spPr>
          <a:xfrm>
            <a:off x="828675" y="1556068"/>
            <a:ext cx="2322830" cy="662305"/>
          </a:xfrm>
          <a:prstGeom prst="rect">
            <a:avLst/>
          </a:prstGeom>
          <a:noFill/>
        </p:spPr>
        <p:txBody>
          <a:bodyPr wrap="square" lIns="0" tIns="0" rIns="0" bIns="0" rtlCol="0" anchor="ctr">
            <a:noAutofit/>
          </a:bodyPr>
          <a:p>
            <a:pPr algn="ctr"/>
            <a:r>
              <a:rPr lang="zh-CN" altLang="en-US" sz="1600" b="1" spc="300" dirty="0">
                <a:solidFill>
                  <a:schemeClr val="accent1"/>
                </a:solidFill>
                <a:latin typeface="+mn-ea"/>
              </a:rPr>
              <a:t>反思个人认识与态度</a:t>
            </a:r>
            <a:endParaRPr lang="zh-CN" altLang="en-US" sz="1600" b="1" spc="300" dirty="0">
              <a:solidFill>
                <a:schemeClr val="accent1"/>
              </a:solidFill>
              <a:latin typeface="+mn-ea"/>
            </a:endParaRPr>
          </a:p>
        </p:txBody>
      </p:sp>
      <p:cxnSp>
        <p:nvCxnSpPr>
          <p:cNvPr id="60" name="直接连接符 59"/>
          <p:cNvCxnSpPr/>
          <p:nvPr>
            <p:custDataLst>
              <p:tags r:id="rId9"/>
            </p:custDataLst>
          </p:nvPr>
        </p:nvCxnSpPr>
        <p:spPr>
          <a:xfrm>
            <a:off x="868045" y="2277428"/>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06" name="圆角矩形 1"/>
          <p:cNvSpPr/>
          <p:nvPr>
            <p:custDataLst>
              <p:tags r:id="rId10"/>
            </p:custDataLst>
          </p:nvPr>
        </p:nvSpPr>
        <p:spPr>
          <a:xfrm>
            <a:off x="3455671" y="1211263"/>
            <a:ext cx="2559050" cy="4828540"/>
          </a:xfrm>
          <a:prstGeom prst="roundRect">
            <a:avLst>
              <a:gd name="adj" fmla="val 3766"/>
            </a:avLst>
          </a:prstGeom>
          <a:gradFill>
            <a:gsLst>
              <a:gs pos="0">
                <a:srgbClr val="FFFFFF">
                  <a:alpha val="10000"/>
                </a:srgbClr>
              </a:gs>
              <a:gs pos="100000">
                <a:schemeClr val="accent2">
                  <a:alpha val="15000"/>
                </a:schemeClr>
              </a:gs>
            </a:gsLst>
            <a:lin ang="5400000" scaled="0"/>
          </a:gradFill>
          <a:ln w="12700">
            <a:solidFill>
              <a:schemeClr val="accent2">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08" name="任意多边形: 形状 1"/>
          <p:cNvSpPr/>
          <p:nvPr>
            <p:custDataLst>
              <p:tags r:id="rId11"/>
            </p:custDataLst>
          </p:nvPr>
        </p:nvSpPr>
        <p:spPr>
          <a:xfrm>
            <a:off x="3881756"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09" name="任意多边形: 形状 3"/>
          <p:cNvSpPr/>
          <p:nvPr>
            <p:custDataLst>
              <p:tags r:id="rId12"/>
            </p:custDataLst>
          </p:nvPr>
        </p:nvSpPr>
        <p:spPr>
          <a:xfrm>
            <a:off x="5349241"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10" name="任意多边形: 形状 4" descr="D:\51PPT模板网\51pptmoban.com\图片.jpg"/>
          <p:cNvSpPr/>
          <p:nvPr>
            <p:custDataLst>
              <p:tags r:id="rId13"/>
            </p:custDataLst>
          </p:nvPr>
        </p:nvSpPr>
        <p:spPr>
          <a:xfrm>
            <a:off x="3966846" y="116173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2">
                  <a:lumMod val="60000"/>
                  <a:lumOff val="40000"/>
                  <a:alpha val="100000"/>
                </a:schemeClr>
              </a:gs>
              <a:gs pos="100000">
                <a:schemeClr val="accent2">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11" name="形状9"/>
          <p:cNvSpPr/>
          <p:nvPr>
            <p:custDataLst>
              <p:tags r:id="rId14"/>
            </p:custDataLst>
          </p:nvPr>
        </p:nvSpPr>
        <p:spPr>
          <a:xfrm>
            <a:off x="4105911" y="6039803"/>
            <a:ext cx="1259205" cy="50800"/>
          </a:xfrm>
          <a:prstGeom prst="roundRect">
            <a:avLst>
              <a:gd name="adj" fmla="val 50000"/>
            </a:avLst>
          </a:prstGeom>
          <a:solidFill>
            <a:schemeClr val="accent2">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12" name="矩形 111"/>
          <p:cNvSpPr/>
          <p:nvPr>
            <p:custDataLst>
              <p:tags r:id="rId15"/>
            </p:custDataLst>
          </p:nvPr>
        </p:nvSpPr>
        <p:spPr>
          <a:xfrm>
            <a:off x="3574416" y="237966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面对新环境时，我们不应仅从个人偏好出发来评判环境的好坏，而应站在更广阔视角，用发展的眼光来评估环境。只有对环境有了准确的理解，才能主动地调整自己以适应环境需求。</a:t>
            </a:r>
            <a:endParaRPr lang="zh-CN" altLang="en-US" sz="1600">
              <a:ln>
                <a:noFill/>
                <a:prstDash val="sysDot"/>
              </a:ln>
              <a:solidFill>
                <a:schemeClr val="tx1">
                  <a:lumMod val="85000"/>
                  <a:lumOff val="15000"/>
                </a:schemeClr>
              </a:solidFill>
              <a:latin typeface="+mn-ea"/>
              <a:cs typeface="+mn-ea"/>
            </a:endParaRPr>
          </a:p>
        </p:txBody>
      </p:sp>
      <p:sp>
        <p:nvSpPr>
          <p:cNvPr id="113" name="标题"/>
          <p:cNvSpPr txBox="1"/>
          <p:nvPr>
            <p:custDataLst>
              <p:tags r:id="rId16"/>
            </p:custDataLst>
          </p:nvPr>
        </p:nvSpPr>
        <p:spPr>
          <a:xfrm>
            <a:off x="3573780" y="1556385"/>
            <a:ext cx="2439670" cy="662305"/>
          </a:xfrm>
          <a:prstGeom prst="rect">
            <a:avLst/>
          </a:prstGeom>
          <a:noFill/>
        </p:spPr>
        <p:txBody>
          <a:bodyPr wrap="square" lIns="0" tIns="0" rIns="0" bIns="0" rtlCol="0" anchor="ctr">
            <a:noAutofit/>
          </a:bodyPr>
          <a:p>
            <a:pPr algn="ctr"/>
            <a:r>
              <a:rPr lang="zh-CN" altLang="en-US" sz="1600" b="1" spc="300">
                <a:solidFill>
                  <a:schemeClr val="accent2"/>
                </a:solidFill>
                <a:latin typeface="+mn-ea"/>
              </a:rPr>
              <a:t>从更广阔视角评估环境</a:t>
            </a:r>
            <a:endParaRPr lang="zh-CN" altLang="en-US" sz="1600" b="1" spc="300">
              <a:solidFill>
                <a:schemeClr val="accent2"/>
              </a:solidFill>
              <a:latin typeface="+mn-ea"/>
            </a:endParaRPr>
          </a:p>
        </p:txBody>
      </p:sp>
      <p:cxnSp>
        <p:nvCxnSpPr>
          <p:cNvPr id="114" name="直接连接符 113"/>
          <p:cNvCxnSpPr/>
          <p:nvPr>
            <p:custDataLst>
              <p:tags r:id="rId17"/>
            </p:custDataLst>
          </p:nvPr>
        </p:nvCxnSpPr>
        <p:spPr>
          <a:xfrm>
            <a:off x="3613151" y="2277428"/>
            <a:ext cx="2244090" cy="0"/>
          </a:xfrm>
          <a:prstGeom prst="line">
            <a:avLst/>
          </a:prstGeom>
          <a:ln w="19050">
            <a:gradFill>
              <a:gsLst>
                <a:gs pos="100000">
                  <a:schemeClr val="accent2">
                    <a:alpha val="0"/>
                  </a:schemeClr>
                </a:gs>
                <a:gs pos="0">
                  <a:schemeClr val="accent2">
                    <a:alpha val="44000"/>
                  </a:schemeClr>
                </a:gs>
              </a:gsLst>
              <a:path path="circle">
                <a:fillToRect l="50000" t="50000" r="50000" b="50000"/>
              </a:path>
              <a:tileRect/>
            </a:gradFill>
          </a:ln>
          <a:effectLst>
            <a:outerShdw blurRad="50800" dist="25400" dir="5400000" algn="t" rotWithShape="0">
              <a:schemeClr val="accent2">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16" name="圆角矩形 1"/>
          <p:cNvSpPr/>
          <p:nvPr>
            <p:custDataLst>
              <p:tags r:id="rId18"/>
            </p:custDataLst>
          </p:nvPr>
        </p:nvSpPr>
        <p:spPr>
          <a:xfrm>
            <a:off x="8945881" y="1211263"/>
            <a:ext cx="2559050" cy="4828540"/>
          </a:xfrm>
          <a:prstGeom prst="roundRect">
            <a:avLst>
              <a:gd name="adj" fmla="val 3766"/>
            </a:avLst>
          </a:prstGeom>
          <a:gradFill>
            <a:gsLst>
              <a:gs pos="0">
                <a:srgbClr val="FFFFFF">
                  <a:alpha val="10000"/>
                </a:srgbClr>
              </a:gs>
              <a:gs pos="100000">
                <a:schemeClr val="accent2">
                  <a:alpha val="15000"/>
                </a:schemeClr>
              </a:gs>
            </a:gsLst>
            <a:lin ang="5400000" scaled="0"/>
          </a:gradFill>
          <a:ln w="12700">
            <a:solidFill>
              <a:schemeClr val="accent2">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18" name="任意多边形: 形状 1"/>
          <p:cNvSpPr/>
          <p:nvPr>
            <p:custDataLst>
              <p:tags r:id="rId19"/>
            </p:custDataLst>
          </p:nvPr>
        </p:nvSpPr>
        <p:spPr>
          <a:xfrm>
            <a:off x="9371966"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19" name="任意多边形: 形状 3"/>
          <p:cNvSpPr/>
          <p:nvPr>
            <p:custDataLst>
              <p:tags r:id="rId20"/>
            </p:custDataLst>
          </p:nvPr>
        </p:nvSpPr>
        <p:spPr>
          <a:xfrm>
            <a:off x="10839451"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2">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0" name="任意多边形: 形状 4" descr="D:\51PPT模板网\51pptmoban.com\图片.jpg"/>
          <p:cNvSpPr/>
          <p:nvPr>
            <p:custDataLst>
              <p:tags r:id="rId21"/>
            </p:custDataLst>
          </p:nvPr>
        </p:nvSpPr>
        <p:spPr>
          <a:xfrm>
            <a:off x="9457056" y="116173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2">
                  <a:lumMod val="60000"/>
                  <a:lumOff val="40000"/>
                  <a:alpha val="100000"/>
                </a:schemeClr>
              </a:gs>
              <a:gs pos="100000">
                <a:schemeClr val="accent2">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21" name="形状9"/>
          <p:cNvSpPr/>
          <p:nvPr>
            <p:custDataLst>
              <p:tags r:id="rId22"/>
            </p:custDataLst>
          </p:nvPr>
        </p:nvSpPr>
        <p:spPr>
          <a:xfrm>
            <a:off x="9596121" y="6039803"/>
            <a:ext cx="1259205" cy="50800"/>
          </a:xfrm>
          <a:prstGeom prst="roundRect">
            <a:avLst>
              <a:gd name="adj" fmla="val 50000"/>
            </a:avLst>
          </a:prstGeom>
          <a:solidFill>
            <a:schemeClr val="accent2">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22" name="矩形 121"/>
          <p:cNvSpPr/>
          <p:nvPr>
            <p:custDataLst>
              <p:tags r:id="rId23"/>
            </p:custDataLst>
          </p:nvPr>
        </p:nvSpPr>
        <p:spPr>
          <a:xfrm>
            <a:off x="9052560" y="2277745"/>
            <a:ext cx="245046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青年时期在学校所学的知识远远不足以应对社会的复杂性。社会本身就像一门深奥的学问、一本厚重的书籍，唯有深入社会环境用心阅读，才能真正理解其内涵。当我们成功解读了这本“书”的时候，自然也就能够满足社会的要求，成为一个适应新环境的人。</a:t>
            </a:r>
            <a:endParaRPr lang="zh-CN" altLang="en-US" sz="1600">
              <a:ln>
                <a:noFill/>
                <a:prstDash val="sysDot"/>
              </a:ln>
              <a:solidFill>
                <a:schemeClr val="tx1">
                  <a:lumMod val="85000"/>
                  <a:lumOff val="15000"/>
                </a:schemeClr>
              </a:solidFill>
              <a:latin typeface="+mn-ea"/>
              <a:cs typeface="+mn-ea"/>
            </a:endParaRPr>
          </a:p>
        </p:txBody>
      </p:sp>
      <p:sp>
        <p:nvSpPr>
          <p:cNvPr id="123" name="标题"/>
          <p:cNvSpPr txBox="1"/>
          <p:nvPr>
            <p:custDataLst>
              <p:tags r:id="rId24"/>
            </p:custDataLst>
          </p:nvPr>
        </p:nvSpPr>
        <p:spPr>
          <a:xfrm>
            <a:off x="8947785" y="1556385"/>
            <a:ext cx="2439035" cy="662305"/>
          </a:xfrm>
          <a:prstGeom prst="rect">
            <a:avLst/>
          </a:prstGeom>
          <a:noFill/>
        </p:spPr>
        <p:txBody>
          <a:bodyPr wrap="square" lIns="0" tIns="0" rIns="0" bIns="0" rtlCol="0" anchor="ctr">
            <a:noAutofit/>
          </a:bodyPr>
          <a:p>
            <a:pPr algn="ctr"/>
            <a:r>
              <a:rPr lang="zh-CN" altLang="en-US" sz="1600" b="1" spc="300">
                <a:solidFill>
                  <a:schemeClr val="accent2"/>
                </a:solidFill>
                <a:latin typeface="+mn-ea"/>
              </a:rPr>
              <a:t>社会复杂性与个人适应</a:t>
            </a:r>
            <a:endParaRPr lang="zh-CN" altLang="en-US" sz="1600" b="1" spc="300">
              <a:solidFill>
                <a:schemeClr val="accent2"/>
              </a:solidFill>
              <a:latin typeface="+mn-ea"/>
            </a:endParaRPr>
          </a:p>
        </p:txBody>
      </p:sp>
      <p:cxnSp>
        <p:nvCxnSpPr>
          <p:cNvPr id="124" name="直接连接符 123"/>
          <p:cNvCxnSpPr/>
          <p:nvPr>
            <p:custDataLst>
              <p:tags r:id="rId25"/>
            </p:custDataLst>
          </p:nvPr>
        </p:nvCxnSpPr>
        <p:spPr>
          <a:xfrm>
            <a:off x="9103361" y="2277428"/>
            <a:ext cx="2244090" cy="0"/>
          </a:xfrm>
          <a:prstGeom prst="line">
            <a:avLst/>
          </a:prstGeom>
          <a:ln w="19050">
            <a:gradFill>
              <a:gsLst>
                <a:gs pos="100000">
                  <a:schemeClr val="accent2">
                    <a:alpha val="0"/>
                  </a:schemeClr>
                </a:gs>
                <a:gs pos="0">
                  <a:schemeClr val="accent2">
                    <a:alpha val="44000"/>
                  </a:schemeClr>
                </a:gs>
              </a:gsLst>
              <a:path path="circle">
                <a:fillToRect l="50000" t="50000" r="50000" b="50000"/>
              </a:path>
              <a:tileRect/>
            </a:gradFill>
          </a:ln>
          <a:effectLst>
            <a:outerShdw blurRad="50800" dist="25400" dir="5400000" algn="t" rotWithShape="0">
              <a:schemeClr val="accent2">
                <a:lumMod val="75000"/>
                <a:alpha val="16000"/>
              </a:schemeClr>
            </a:outerShdw>
          </a:effectLst>
        </p:spPr>
        <p:style>
          <a:lnRef idx="2">
            <a:schemeClr val="accent1"/>
          </a:lnRef>
          <a:fillRef idx="0">
            <a:srgbClr val="FFFFFF"/>
          </a:fillRef>
          <a:effectRef idx="0">
            <a:srgbClr val="FFFFFF"/>
          </a:effectRef>
          <a:fontRef idx="minor">
            <a:schemeClr val="tx1"/>
          </a:fontRef>
        </p:style>
      </p:cxnSp>
      <p:sp>
        <p:nvSpPr>
          <p:cNvPr id="126" name="圆角矩形 1"/>
          <p:cNvSpPr/>
          <p:nvPr>
            <p:custDataLst>
              <p:tags r:id="rId26"/>
            </p:custDataLst>
          </p:nvPr>
        </p:nvSpPr>
        <p:spPr>
          <a:xfrm>
            <a:off x="6200776" y="1211263"/>
            <a:ext cx="2559050" cy="4828540"/>
          </a:xfrm>
          <a:prstGeom prst="roundRect">
            <a:avLst>
              <a:gd name="adj" fmla="val 3766"/>
            </a:avLst>
          </a:prstGeom>
          <a:gradFill>
            <a:gsLst>
              <a:gs pos="0">
                <a:srgbClr val="FFFFFF">
                  <a:alpha val="10000"/>
                </a:srgbClr>
              </a:gs>
              <a:gs pos="100000">
                <a:schemeClr val="accent1">
                  <a:alpha val="15000"/>
                </a:schemeClr>
              </a:gs>
            </a:gsLst>
            <a:lin ang="5400000" scaled="0"/>
          </a:gradFill>
          <a:ln w="12700">
            <a:solidFill>
              <a:schemeClr val="accent1">
                <a:lumMod val="60000"/>
                <a:lumOff val="40000"/>
                <a:alpha val="5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28" name="任意多边形: 形状 1"/>
          <p:cNvSpPr/>
          <p:nvPr>
            <p:custDataLst>
              <p:tags r:id="rId27"/>
            </p:custDataLst>
          </p:nvPr>
        </p:nvSpPr>
        <p:spPr>
          <a:xfrm>
            <a:off x="6626861"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29" name="任意多边形: 形状 3"/>
          <p:cNvSpPr/>
          <p:nvPr>
            <p:custDataLst>
              <p:tags r:id="rId28"/>
            </p:custDataLst>
          </p:nvPr>
        </p:nvSpPr>
        <p:spPr>
          <a:xfrm>
            <a:off x="8094346" y="1158558"/>
            <a:ext cx="240030" cy="50165"/>
          </a:xfrm>
          <a:custGeom>
            <a:avLst/>
            <a:gdLst>
              <a:gd name="connsiteX0" fmla="*/ 442648 w 885297"/>
              <a:gd name="connsiteY0" fmla="*/ 0 h 185674"/>
              <a:gd name="connsiteX1" fmla="*/ 880881 w 885297"/>
              <a:gd name="connsiteY1" fmla="*/ 165392 h 185674"/>
              <a:gd name="connsiteX2" fmla="*/ 885297 w 885297"/>
              <a:gd name="connsiteY2" fmla="*/ 185674 h 185674"/>
              <a:gd name="connsiteX3" fmla="*/ 0 w 885297"/>
              <a:gd name="connsiteY3" fmla="*/ 185674 h 185674"/>
              <a:gd name="connsiteX4" fmla="*/ 4415 w 885297"/>
              <a:gd name="connsiteY4" fmla="*/ 165392 h 185674"/>
              <a:gd name="connsiteX5" fmla="*/ 442648 w 885297"/>
              <a:gd name="connsiteY5" fmla="*/ 0 h 18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5297" h="185674">
                <a:moveTo>
                  <a:pt x="442648" y="0"/>
                </a:moveTo>
                <a:cubicBezTo>
                  <a:pt x="658816" y="0"/>
                  <a:pt x="839170" y="71003"/>
                  <a:pt x="880881" y="165392"/>
                </a:cubicBezTo>
                <a:lnTo>
                  <a:pt x="885297" y="185674"/>
                </a:lnTo>
                <a:lnTo>
                  <a:pt x="0" y="185674"/>
                </a:lnTo>
                <a:lnTo>
                  <a:pt x="4415" y="165392"/>
                </a:lnTo>
                <a:cubicBezTo>
                  <a:pt x="46126" y="71003"/>
                  <a:pt x="226480" y="0"/>
                  <a:pt x="442648" y="0"/>
                </a:cubicBezTo>
                <a:close/>
              </a:path>
            </a:pathLst>
          </a:custGeom>
          <a:solidFill>
            <a:schemeClr val="accent1">
              <a:lumMod val="50000"/>
            </a:schemeClr>
          </a:solidFill>
          <a:ln w="12700" cap="flat" cmpd="sng" algn="ctr">
            <a:noFill/>
            <a:prstDash val="solid"/>
            <a:miter lim="800000"/>
          </a:ln>
          <a:effectLst/>
        </p:spPr>
        <p:txBody>
          <a:bodyPr rtlCol="0" anchor="ctr"/>
          <a:p>
            <a:pPr algn="ctr">
              <a:spcBef>
                <a:spcPct val="0"/>
              </a:spcBef>
              <a:spcAft>
                <a:spcPct val="0"/>
              </a:spcAft>
            </a:pPr>
            <a:endParaRPr lang="zh-CN" altLang="en-US" kern="0">
              <a:solidFill>
                <a:prstClr val="white"/>
              </a:solidFill>
              <a:cs typeface="+mn-ea"/>
              <a:sym typeface="+mn-lt"/>
            </a:endParaRPr>
          </a:p>
        </p:txBody>
      </p:sp>
      <p:sp>
        <p:nvSpPr>
          <p:cNvPr id="130" name="任意多边形: 形状 4" descr="D:\51PPT模板网\51pptmoban.com\图片.jpg"/>
          <p:cNvSpPr/>
          <p:nvPr>
            <p:custDataLst>
              <p:tags r:id="rId29"/>
            </p:custDataLst>
          </p:nvPr>
        </p:nvSpPr>
        <p:spPr>
          <a:xfrm>
            <a:off x="6711951" y="1161733"/>
            <a:ext cx="1536700" cy="174625"/>
          </a:xfrm>
          <a:custGeom>
            <a:avLst/>
            <a:gdLst>
              <a:gd name="connsiteX0" fmla="*/ 9463 w 5671603"/>
              <a:gd name="connsiteY0" fmla="*/ 0 h 642809"/>
              <a:gd name="connsiteX1" fmla="*/ 772663 w 5671603"/>
              <a:gd name="connsiteY1" fmla="*/ 0 h 642809"/>
              <a:gd name="connsiteX2" fmla="*/ 1678703 w 5671603"/>
              <a:gd name="connsiteY2" fmla="*/ 0 h 642809"/>
              <a:gd name="connsiteX3" fmla="*/ 1992767 w 5671603"/>
              <a:gd name="connsiteY3" fmla="*/ 0 h 642809"/>
              <a:gd name="connsiteX4" fmla="*/ 2565400 w 5671603"/>
              <a:gd name="connsiteY4" fmla="*/ 0 h 642809"/>
              <a:gd name="connsiteX5" fmla="*/ 2803588 w 5671603"/>
              <a:gd name="connsiteY5" fmla="*/ 0 h 642809"/>
              <a:gd name="connsiteX6" fmla="*/ 2868015 w 5671603"/>
              <a:gd name="connsiteY6" fmla="*/ 0 h 642809"/>
              <a:gd name="connsiteX7" fmla="*/ 3106203 w 5671603"/>
              <a:gd name="connsiteY7" fmla="*/ 0 h 642809"/>
              <a:gd name="connsiteX8" fmla="*/ 3678836 w 5671603"/>
              <a:gd name="connsiteY8" fmla="*/ 0 h 642809"/>
              <a:gd name="connsiteX9" fmla="*/ 3992900 w 5671603"/>
              <a:gd name="connsiteY9" fmla="*/ 0 h 642809"/>
              <a:gd name="connsiteX10" fmla="*/ 4898940 w 5671603"/>
              <a:gd name="connsiteY10" fmla="*/ 0 h 642809"/>
              <a:gd name="connsiteX11" fmla="*/ 5662140 w 5671603"/>
              <a:gd name="connsiteY11" fmla="*/ 0 h 642809"/>
              <a:gd name="connsiteX12" fmla="*/ 5300826 w 5671603"/>
              <a:gd name="connsiteY12" fmla="*/ 111760 h 642809"/>
              <a:gd name="connsiteX13" fmla="*/ 5173190 w 5671603"/>
              <a:gd name="connsiteY13" fmla="*/ 461024 h 642809"/>
              <a:gd name="connsiteX14" fmla="*/ 4898940 w 5671603"/>
              <a:gd name="connsiteY14" fmla="*/ 642809 h 642809"/>
              <a:gd name="connsiteX15" fmla="*/ 3992900 w 5671603"/>
              <a:gd name="connsiteY15" fmla="*/ 642809 h 642809"/>
              <a:gd name="connsiteX16" fmla="*/ 3106203 w 5671603"/>
              <a:gd name="connsiteY16" fmla="*/ 642809 h 642809"/>
              <a:gd name="connsiteX17" fmla="*/ 2565400 w 5671603"/>
              <a:gd name="connsiteY17" fmla="*/ 642809 h 642809"/>
              <a:gd name="connsiteX18" fmla="*/ 1678703 w 5671603"/>
              <a:gd name="connsiteY18" fmla="*/ 642809 h 642809"/>
              <a:gd name="connsiteX19" fmla="*/ 772663 w 5671603"/>
              <a:gd name="connsiteY19" fmla="*/ 642809 h 642809"/>
              <a:gd name="connsiteX20" fmla="*/ 498413 w 5671603"/>
              <a:gd name="connsiteY20" fmla="*/ 461024 h 642809"/>
              <a:gd name="connsiteX21" fmla="*/ 370777 w 5671603"/>
              <a:gd name="connsiteY21" fmla="*/ 111760 h 642809"/>
              <a:gd name="connsiteX22" fmla="*/ 9463 w 5671603"/>
              <a:gd name="connsiteY22" fmla="*/ 0 h 642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671603" h="642809">
                <a:moveTo>
                  <a:pt x="9463" y="0"/>
                </a:moveTo>
                <a:lnTo>
                  <a:pt x="772663" y="0"/>
                </a:lnTo>
                <a:lnTo>
                  <a:pt x="1678703" y="0"/>
                </a:lnTo>
                <a:lnTo>
                  <a:pt x="1992767" y="0"/>
                </a:lnTo>
                <a:lnTo>
                  <a:pt x="2565400" y="0"/>
                </a:lnTo>
                <a:lnTo>
                  <a:pt x="2803588" y="0"/>
                </a:lnTo>
                <a:lnTo>
                  <a:pt x="2868015" y="0"/>
                </a:lnTo>
                <a:lnTo>
                  <a:pt x="3106203" y="0"/>
                </a:lnTo>
                <a:lnTo>
                  <a:pt x="3678836" y="0"/>
                </a:lnTo>
                <a:lnTo>
                  <a:pt x="3992900" y="0"/>
                </a:lnTo>
                <a:lnTo>
                  <a:pt x="4898940" y="0"/>
                </a:lnTo>
                <a:lnTo>
                  <a:pt x="5662140" y="0"/>
                </a:lnTo>
                <a:cubicBezTo>
                  <a:pt x="5729121" y="18627"/>
                  <a:pt x="5422799" y="-41277"/>
                  <a:pt x="5300826" y="111760"/>
                </a:cubicBezTo>
                <a:lnTo>
                  <a:pt x="5173190" y="461024"/>
                </a:lnTo>
                <a:cubicBezTo>
                  <a:pt x="5128005" y="567851"/>
                  <a:pt x="5022226" y="642809"/>
                  <a:pt x="4898940" y="642809"/>
                </a:cubicBezTo>
                <a:lnTo>
                  <a:pt x="3992900" y="642809"/>
                </a:lnTo>
                <a:lnTo>
                  <a:pt x="3106203" y="642809"/>
                </a:lnTo>
                <a:lnTo>
                  <a:pt x="2565400" y="642809"/>
                </a:lnTo>
                <a:lnTo>
                  <a:pt x="1678703" y="642809"/>
                </a:lnTo>
                <a:lnTo>
                  <a:pt x="772663" y="642809"/>
                </a:lnTo>
                <a:cubicBezTo>
                  <a:pt x="649377" y="642809"/>
                  <a:pt x="543598" y="567851"/>
                  <a:pt x="498413" y="461024"/>
                </a:cubicBezTo>
                <a:lnTo>
                  <a:pt x="370777" y="111760"/>
                </a:lnTo>
                <a:cubicBezTo>
                  <a:pt x="248804" y="-41277"/>
                  <a:pt x="-57518" y="18627"/>
                  <a:pt x="9463" y="0"/>
                </a:cubicBezTo>
                <a:close/>
              </a:path>
            </a:pathLst>
          </a:custGeom>
          <a:gradFill>
            <a:gsLst>
              <a:gs pos="0">
                <a:schemeClr val="accent1">
                  <a:lumMod val="60000"/>
                  <a:lumOff val="40000"/>
                  <a:alpha val="100000"/>
                </a:schemeClr>
              </a:gs>
              <a:gs pos="100000">
                <a:schemeClr val="accent1">
                  <a:alpha val="100000"/>
                </a:schemeClr>
              </a:gs>
            </a:gsLst>
            <a:lin ang="5400000" scaled="0"/>
          </a:gra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p>
            <a:endParaRPr lang="zh-CN" altLang="en-US">
              <a:solidFill>
                <a:schemeClr val="tx1"/>
              </a:solidFill>
              <a:cs typeface="+mn-ea"/>
              <a:sym typeface="+mn-lt"/>
            </a:endParaRPr>
          </a:p>
        </p:txBody>
      </p:sp>
      <p:sp>
        <p:nvSpPr>
          <p:cNvPr id="131" name="形状9"/>
          <p:cNvSpPr/>
          <p:nvPr>
            <p:custDataLst>
              <p:tags r:id="rId30"/>
            </p:custDataLst>
          </p:nvPr>
        </p:nvSpPr>
        <p:spPr>
          <a:xfrm>
            <a:off x="6851016" y="6039803"/>
            <a:ext cx="1259205" cy="50800"/>
          </a:xfrm>
          <a:prstGeom prst="roundRect">
            <a:avLst>
              <a:gd name="adj" fmla="val 50000"/>
            </a:avLst>
          </a:prstGeom>
          <a:solidFill>
            <a:schemeClr val="accent1">
              <a:alpha val="50000"/>
            </a:schemeClr>
          </a:solidFill>
          <a:ln w="3175">
            <a:noFill/>
          </a:ln>
          <a:effectLst>
            <a:outerShdw blurRad="127000" dist="63500" dir="3000000" algn="ctr" rotWithShape="0">
              <a:schemeClr val="bg1">
                <a:lumMod val="50000"/>
                <a:alpha val="1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25000" lnSpcReduction="20000"/>
          </a:bodyPr>
          <a:p>
            <a:pPr algn="ctr"/>
            <a:endParaRPr lang="zh-CN" altLang="en-US" sz="3200" b="1" dirty="0">
              <a:solidFill>
                <a:schemeClr val="lt1"/>
              </a:solidFill>
              <a:effectLst>
                <a:reflection blurRad="6350" stA="26000" endPos="60000" dist="30480" dir="5400000" sy="-100000" algn="bl" rotWithShape="0"/>
              </a:effectLst>
              <a:cs typeface="+mn-ea"/>
              <a:sym typeface="+mn-lt"/>
            </a:endParaRPr>
          </a:p>
        </p:txBody>
      </p:sp>
      <p:sp>
        <p:nvSpPr>
          <p:cNvPr id="132" name="矩形 131"/>
          <p:cNvSpPr/>
          <p:nvPr>
            <p:custDataLst>
              <p:tags r:id="rId31"/>
            </p:custDataLst>
          </p:nvPr>
        </p:nvSpPr>
        <p:spPr>
          <a:xfrm>
            <a:off x="6319521" y="2379663"/>
            <a:ext cx="2322195" cy="3355975"/>
          </a:xfrm>
          <a:prstGeom prst="rect">
            <a:avLst/>
          </a:prstGeom>
          <a:noFill/>
        </p:spPr>
        <p:txBody>
          <a:bodyPr wrap="square" lIns="0" tIns="9017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在新的环境中还涉及一个重新学习的过程。我们需要有勇气摒弃那些与新环境不符的旧习惯，并学习未掌握的知识和技能，特别是新环境下所需的新知识和技能，逐步缩小直至消除自身与环境之间的差距和矛盾。</a:t>
            </a:r>
            <a:endParaRPr lang="zh-CN" altLang="en-US" sz="1600">
              <a:ln>
                <a:noFill/>
                <a:prstDash val="sysDot"/>
              </a:ln>
              <a:solidFill>
                <a:schemeClr val="tx1">
                  <a:lumMod val="85000"/>
                  <a:lumOff val="15000"/>
                </a:schemeClr>
              </a:solidFill>
              <a:latin typeface="+mn-ea"/>
              <a:cs typeface="+mn-ea"/>
            </a:endParaRPr>
          </a:p>
        </p:txBody>
      </p:sp>
      <p:sp>
        <p:nvSpPr>
          <p:cNvPr id="133" name="标题"/>
          <p:cNvSpPr txBox="1"/>
          <p:nvPr>
            <p:custDataLst>
              <p:tags r:id="rId32"/>
            </p:custDataLst>
          </p:nvPr>
        </p:nvSpPr>
        <p:spPr>
          <a:xfrm>
            <a:off x="6318886" y="1556068"/>
            <a:ext cx="2322830" cy="662305"/>
          </a:xfrm>
          <a:prstGeom prst="rect">
            <a:avLst/>
          </a:prstGeom>
          <a:noFill/>
        </p:spPr>
        <p:txBody>
          <a:bodyPr wrap="square" lIns="0" tIns="0" rIns="0" bIns="0" rtlCol="0" anchor="ctr">
            <a:noAutofit/>
          </a:bodyPr>
          <a:p>
            <a:pPr algn="ctr"/>
            <a:r>
              <a:rPr lang="zh-CN" altLang="en-US" sz="1600" b="1" spc="300">
                <a:solidFill>
                  <a:schemeClr val="accent1"/>
                </a:solidFill>
                <a:latin typeface="+mn-ea"/>
              </a:rPr>
              <a:t>重新学习，缩小与环境差距</a:t>
            </a:r>
            <a:endParaRPr lang="zh-CN" altLang="en-US" sz="1600" b="1" spc="300">
              <a:solidFill>
                <a:schemeClr val="accent1"/>
              </a:solidFill>
              <a:latin typeface="+mn-ea"/>
            </a:endParaRPr>
          </a:p>
        </p:txBody>
      </p:sp>
      <p:cxnSp>
        <p:nvCxnSpPr>
          <p:cNvPr id="134" name="直接连接符 133"/>
          <p:cNvCxnSpPr/>
          <p:nvPr>
            <p:custDataLst>
              <p:tags r:id="rId33"/>
            </p:custDataLst>
          </p:nvPr>
        </p:nvCxnSpPr>
        <p:spPr>
          <a:xfrm>
            <a:off x="6358256" y="2277428"/>
            <a:ext cx="2244090" cy="0"/>
          </a:xfrm>
          <a:prstGeom prst="line">
            <a:avLst/>
          </a:prstGeom>
          <a:ln w="19050">
            <a:gradFill>
              <a:gsLst>
                <a:gs pos="100000">
                  <a:schemeClr val="accent1">
                    <a:alpha val="0"/>
                  </a:schemeClr>
                </a:gs>
                <a:gs pos="0">
                  <a:schemeClr val="accent1">
                    <a:alpha val="44000"/>
                  </a:schemeClr>
                </a:gs>
              </a:gsLst>
              <a:path path="circle">
                <a:fillToRect l="50000" t="50000" r="50000" b="50000"/>
              </a:path>
              <a:tileRect/>
            </a:gradFill>
          </a:ln>
          <a:effectLst>
            <a:outerShdw blurRad="50800" dist="25400" dir="5400000" algn="t" rotWithShape="0">
              <a:schemeClr val="accent1">
                <a:lumMod val="75000"/>
                <a:alpha val="16000"/>
              </a:schemeClr>
            </a:outerShdw>
          </a:effectLst>
        </p:spPr>
        <p:style>
          <a:lnRef idx="2">
            <a:schemeClr val="accent1"/>
          </a:lnRef>
          <a:fillRef idx="0">
            <a:srgbClr val="FFFFFF"/>
          </a:fillRef>
          <a:effectRef idx="0">
            <a:srgbClr val="FFFFFF"/>
          </a:effectRef>
          <a:fontRef idx="minor">
            <a:schemeClr val="tx1"/>
          </a:fontRef>
        </p:style>
      </p:cxnSp>
    </p:spTree>
    <p:custDataLst>
      <p:tags r:id="rId3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en-US" altLang="en-US" sz="2800">
                <a:solidFill>
                  <a:schemeClr val="accent1">
                    <a:lumMod val="50000"/>
                  </a:schemeClr>
                </a:solidFill>
              </a:rPr>
              <a:t>（三）要发挥主观能动性，创造性地适应环境</a:t>
            </a:r>
            <a:endParaRPr lang="en-US" altLang="en-US" sz="2800">
              <a:solidFill>
                <a:schemeClr val="accent1">
                  <a:lumMod val="50000"/>
                </a:schemeClr>
              </a:solidFill>
            </a:endParaRPr>
          </a:p>
        </p:txBody>
      </p:sp>
      <p:sp>
        <p:nvSpPr>
          <p:cNvPr id="4" name="矩形: 圆角 22"/>
          <p:cNvSpPr/>
          <p:nvPr>
            <p:custDataLst>
              <p:tags r:id="rId2"/>
            </p:custDataLst>
          </p:nvPr>
        </p:nvSpPr>
        <p:spPr>
          <a:xfrm>
            <a:off x="6421120" y="3956051"/>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6" name="矩形: 圆角 55"/>
          <p:cNvSpPr/>
          <p:nvPr>
            <p:custDataLst>
              <p:tags r:id="rId3"/>
            </p:custDataLst>
          </p:nvPr>
        </p:nvSpPr>
        <p:spPr>
          <a:xfrm>
            <a:off x="689610" y="1313816"/>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dirty="0">
              <a:solidFill>
                <a:schemeClr val="tx1">
                  <a:lumMod val="85000"/>
                  <a:lumOff val="15000"/>
                </a:schemeClr>
              </a:solidFill>
              <a:latin typeface="+mn-ea"/>
              <a:cs typeface="+mn-ea"/>
              <a:sym typeface="+mn-ea"/>
            </a:endParaRPr>
          </a:p>
        </p:txBody>
      </p:sp>
      <p:sp>
        <p:nvSpPr>
          <p:cNvPr id="7" name="矩形: 圆角 11"/>
          <p:cNvSpPr/>
          <p:nvPr>
            <p:custDataLst>
              <p:tags r:id="rId4"/>
            </p:custDataLst>
          </p:nvPr>
        </p:nvSpPr>
        <p:spPr>
          <a:xfrm>
            <a:off x="6421120" y="1313816"/>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8" name="矩形: 圆角 88"/>
          <p:cNvSpPr/>
          <p:nvPr>
            <p:custDataLst>
              <p:tags r:id="rId5"/>
            </p:custDataLst>
          </p:nvPr>
        </p:nvSpPr>
        <p:spPr>
          <a:xfrm>
            <a:off x="692150" y="3956051"/>
            <a:ext cx="5076190" cy="1800000"/>
          </a:xfrm>
          <a:prstGeom prst="roundRect">
            <a:avLst>
              <a:gd name="adj" fmla="val 6347"/>
            </a:avLst>
          </a:prstGeom>
          <a:solidFill>
            <a:srgbClr val="FFFFFF">
              <a:alpha val="5000"/>
            </a:srgbClr>
          </a:solidFill>
          <a:ln w="15875">
            <a:no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endParaRPr lang="zh-CN" altLang="zh-CN" sz="1500">
              <a:solidFill>
                <a:schemeClr val="tx1">
                  <a:lumMod val="85000"/>
                  <a:lumOff val="15000"/>
                </a:schemeClr>
              </a:solidFill>
              <a:latin typeface="+mn-ea"/>
              <a:cs typeface="+mn-ea"/>
              <a:sym typeface="+mn-ea"/>
            </a:endParaRPr>
          </a:p>
        </p:txBody>
      </p:sp>
      <p:sp>
        <p:nvSpPr>
          <p:cNvPr id="24" name="矩形: 圆角 23"/>
          <p:cNvSpPr/>
          <p:nvPr>
            <p:custDataLst>
              <p:tags r:id="rId6"/>
            </p:custDataLst>
          </p:nvPr>
        </p:nvSpPr>
        <p:spPr>
          <a:xfrm>
            <a:off x="6421120" y="3956051"/>
            <a:ext cx="5076190" cy="1800000"/>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900">
                <a:solidFill>
                  <a:schemeClr val="tx1">
                    <a:lumMod val="85000"/>
                    <a:lumOff val="15000"/>
                  </a:schemeClr>
                </a:solidFill>
                <a:latin typeface="+mn-ea"/>
                <a:cs typeface="+mn-ea"/>
                <a:sym typeface="+mn-ea"/>
              </a:rPr>
              <a:t>这些成功的案例表明，每个人都有自己独特的优势，只要能够巧妙地将这些优势与新环境相结合、转化，就能创造出新的竞争力，毕竟许多知识本质上是相互关联的。同时，人的才能是多方面的，潜能巨大。只要保持学习的习惯，不拘泥于传统思维，就能在新的环境中找到自己的位置，并释放出个人潜力。这不仅有助于个人的成长和发展，也能更好地满足社会的需求。</a:t>
            </a:r>
            <a:endParaRPr lang="zh-CN" altLang="zh-CN" sz="900">
              <a:solidFill>
                <a:schemeClr val="tx1">
                  <a:lumMod val="85000"/>
                  <a:lumOff val="15000"/>
                </a:schemeClr>
              </a:solidFill>
              <a:latin typeface="+mn-ea"/>
              <a:cs typeface="+mn-ea"/>
              <a:sym typeface="+mn-ea"/>
            </a:endParaRPr>
          </a:p>
        </p:txBody>
      </p:sp>
      <p:sp>
        <p:nvSpPr>
          <p:cNvPr id="27" name="任意多边形: 形状 26"/>
          <p:cNvSpPr/>
          <p:nvPr>
            <p:custDataLst>
              <p:tags r:id="rId7"/>
            </p:custDataLst>
          </p:nvPr>
        </p:nvSpPr>
        <p:spPr>
          <a:xfrm>
            <a:off x="7032625" y="3836036"/>
            <a:ext cx="3854378" cy="489935"/>
          </a:xfrm>
          <a:prstGeom prst="round2SameRect">
            <a:avLst>
              <a:gd name="adj1" fmla="val 0"/>
              <a:gd name="adj2" fmla="val 36291"/>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个人潜力与社会需求的结合</a:t>
            </a:r>
            <a:endParaRPr lang="zh-CN" altLang="en-US" sz="2000" b="1">
              <a:solidFill>
                <a:srgbClr val="FFFFFF"/>
              </a:solidFill>
              <a:latin typeface="+mn-ea"/>
              <a:cs typeface="+mn-ea"/>
              <a:sym typeface="+mn-ea"/>
            </a:endParaRPr>
          </a:p>
        </p:txBody>
      </p:sp>
      <p:sp>
        <p:nvSpPr>
          <p:cNvPr id="28" name="等腰三角形 27"/>
          <p:cNvSpPr/>
          <p:nvPr>
            <p:custDataLst>
              <p:tags r:id="rId8"/>
            </p:custDataLst>
          </p:nvPr>
        </p:nvSpPr>
        <p:spPr>
          <a:xfrm>
            <a:off x="6863715" y="3836036"/>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30" name="等腰三角形 29"/>
          <p:cNvSpPr/>
          <p:nvPr>
            <p:custDataLst>
              <p:tags r:id="rId9"/>
            </p:custDataLst>
          </p:nvPr>
        </p:nvSpPr>
        <p:spPr>
          <a:xfrm flipH="1">
            <a:off x="10886440" y="3836036"/>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9" name="矩形: 圆角 5"/>
          <p:cNvSpPr/>
          <p:nvPr>
            <p:custDataLst>
              <p:tags r:id="rId10"/>
            </p:custDataLst>
          </p:nvPr>
        </p:nvSpPr>
        <p:spPr>
          <a:xfrm>
            <a:off x="689610" y="1313815"/>
            <a:ext cx="5076190" cy="206311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dirty="0">
                <a:solidFill>
                  <a:schemeClr val="tx1">
                    <a:lumMod val="85000"/>
                    <a:lumOff val="15000"/>
                  </a:schemeClr>
                </a:solidFill>
                <a:latin typeface="+mn-ea"/>
                <a:cs typeface="+mn-ea"/>
                <a:sym typeface="+mn-ea"/>
              </a:rPr>
              <a:t>适应环境绝非消极妥协，而应是积极主动的姿态，即善于发挥个人的主观能动性，有意识地利用环境中有利的因素，强化自身优势特质，为自己的发展开拓更大的提升空间。</a:t>
            </a:r>
            <a:endParaRPr lang="zh-CN" altLang="zh-CN" sz="1600" dirty="0">
              <a:solidFill>
                <a:schemeClr val="tx1">
                  <a:lumMod val="85000"/>
                  <a:lumOff val="15000"/>
                </a:schemeClr>
              </a:solidFill>
              <a:latin typeface="+mn-ea"/>
              <a:cs typeface="+mn-ea"/>
              <a:sym typeface="+mn-ea"/>
            </a:endParaRPr>
          </a:p>
        </p:txBody>
      </p:sp>
      <p:sp>
        <p:nvSpPr>
          <p:cNvPr id="10" name="任意多边形: 形状 6"/>
          <p:cNvSpPr/>
          <p:nvPr>
            <p:custDataLst>
              <p:tags r:id="rId11"/>
            </p:custDataLst>
          </p:nvPr>
        </p:nvSpPr>
        <p:spPr>
          <a:xfrm>
            <a:off x="1308100" y="1193800"/>
            <a:ext cx="3854378" cy="489935"/>
          </a:xfrm>
          <a:prstGeom prst="round2SameRect">
            <a:avLst>
              <a:gd name="adj1" fmla="val 0"/>
              <a:gd name="adj2" fmla="val 36291"/>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积极主动适应环境</a:t>
            </a:r>
            <a:endParaRPr lang="zh-CN" altLang="en-US" sz="2000" b="1" dirty="0">
              <a:solidFill>
                <a:srgbClr val="FFFFFF"/>
              </a:solidFill>
              <a:latin typeface="+mn-ea"/>
              <a:cs typeface="+mn-ea"/>
              <a:sym typeface="+mn-ea"/>
            </a:endParaRPr>
          </a:p>
        </p:txBody>
      </p:sp>
      <p:sp>
        <p:nvSpPr>
          <p:cNvPr id="14" name="等腰三角形 13"/>
          <p:cNvSpPr/>
          <p:nvPr>
            <p:custDataLst>
              <p:tags r:id="rId12"/>
            </p:custDataLst>
          </p:nvPr>
        </p:nvSpPr>
        <p:spPr>
          <a:xfrm>
            <a:off x="1139190" y="1193800"/>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5" name="等腰三角形 14"/>
          <p:cNvSpPr/>
          <p:nvPr>
            <p:custDataLst>
              <p:tags r:id="rId13"/>
            </p:custDataLst>
          </p:nvPr>
        </p:nvSpPr>
        <p:spPr>
          <a:xfrm flipH="1">
            <a:off x="5162550" y="1193800"/>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6" name="矩形: 圆角 10"/>
          <p:cNvSpPr/>
          <p:nvPr>
            <p:custDataLst>
              <p:tags r:id="rId14"/>
            </p:custDataLst>
          </p:nvPr>
        </p:nvSpPr>
        <p:spPr>
          <a:xfrm>
            <a:off x="6421120" y="1313815"/>
            <a:ext cx="5076190" cy="2092960"/>
          </a:xfrm>
          <a:prstGeom prst="roundRect">
            <a:avLst>
              <a:gd name="adj" fmla="val 6347"/>
            </a:avLst>
          </a:prstGeom>
          <a:gradFill flip="none" rotWithShape="1">
            <a:gsLst>
              <a:gs pos="0">
                <a:schemeClr val="accent2">
                  <a:lumMod val="20000"/>
                  <a:lumOff val="80000"/>
                  <a:alpha val="20000"/>
                </a:schemeClr>
              </a:gs>
              <a:gs pos="100000">
                <a:schemeClr val="bg1">
                  <a:alpha val="0"/>
                </a:schemeClr>
              </a:gs>
            </a:gsLst>
            <a:path path="circle">
              <a:fillToRect l="100000" t="100000"/>
            </a:path>
            <a:tileRect r="-100000" b="-100000"/>
          </a:gradFill>
          <a:ln w="15875">
            <a:solidFill>
              <a:schemeClr val="accent2">
                <a:lumMod val="40000"/>
                <a:lumOff val="60000"/>
                <a:alpha val="60000"/>
              </a:schemeClr>
            </a:solidFill>
          </a:ln>
          <a:effectLst>
            <a:outerShdw blurRad="279400" dist="228600" dir="2700000" algn="tl" rotWithShape="0">
              <a:schemeClr val="accent2">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在任何环境中都有可以利用的积极条件，就看你是否看得到、抓得住，如果你抓住了，就可以为己所用，不但能很快适应环境，而且还可以有所创造，最终成为这个环境中的佼佼者。</a:t>
            </a:r>
            <a:endParaRPr lang="zh-CN" altLang="zh-CN" sz="1600">
              <a:solidFill>
                <a:schemeClr val="tx1">
                  <a:lumMod val="85000"/>
                  <a:lumOff val="15000"/>
                </a:schemeClr>
              </a:solidFill>
              <a:latin typeface="+mn-ea"/>
              <a:cs typeface="+mn-ea"/>
              <a:sym typeface="+mn-ea"/>
            </a:endParaRPr>
          </a:p>
        </p:txBody>
      </p:sp>
      <p:sp>
        <p:nvSpPr>
          <p:cNvPr id="17" name="任意多边形: 形状 11"/>
          <p:cNvSpPr/>
          <p:nvPr>
            <p:custDataLst>
              <p:tags r:id="rId15"/>
            </p:custDataLst>
          </p:nvPr>
        </p:nvSpPr>
        <p:spPr>
          <a:xfrm>
            <a:off x="7032625" y="1193800"/>
            <a:ext cx="3854378" cy="489935"/>
          </a:xfrm>
          <a:prstGeom prst="round2SameRect">
            <a:avLst>
              <a:gd name="adj1" fmla="val 0"/>
              <a:gd name="adj2" fmla="val 36291"/>
            </a:avLst>
          </a:prstGeom>
          <a:gradFill flip="none" rotWithShape="1">
            <a:gsLst>
              <a:gs pos="0">
                <a:schemeClr val="accent2">
                  <a:lumMod val="60000"/>
                  <a:lumOff val="40000"/>
                  <a:alpha val="100000"/>
                </a:schemeClr>
              </a:gs>
              <a:gs pos="66450">
                <a:schemeClr val="accent2">
                  <a:alpha val="100000"/>
                </a:schemeClr>
              </a:gs>
              <a:gs pos="100000">
                <a:schemeClr val="accent2">
                  <a:alpha val="100000"/>
                </a:schemeClr>
              </a:gs>
            </a:gsLst>
            <a:lin ang="2700000" scaled="1"/>
            <a:tileRect/>
          </a:gradFill>
          <a:ln>
            <a:noFill/>
          </a:ln>
          <a:effectLst>
            <a:outerShdw blurRad="101600" dist="76200" dir="2700000" algn="tl" rotWithShape="0">
              <a:schemeClr val="accent2">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a:solidFill>
                  <a:srgbClr val="FFFFFF"/>
                </a:solidFill>
                <a:latin typeface="+mn-ea"/>
                <a:cs typeface="+mn-ea"/>
                <a:sym typeface="+mn-ea"/>
              </a:rPr>
              <a:t>利用环境中的积极条件</a:t>
            </a:r>
            <a:endParaRPr lang="zh-CN" altLang="en-US" sz="2000" b="1">
              <a:solidFill>
                <a:srgbClr val="FFFFFF"/>
              </a:solidFill>
              <a:latin typeface="+mn-ea"/>
              <a:cs typeface="+mn-ea"/>
              <a:sym typeface="+mn-ea"/>
            </a:endParaRPr>
          </a:p>
        </p:txBody>
      </p:sp>
      <p:sp>
        <p:nvSpPr>
          <p:cNvPr id="18" name="等腰三角形 17"/>
          <p:cNvSpPr/>
          <p:nvPr>
            <p:custDataLst>
              <p:tags r:id="rId16"/>
            </p:custDataLst>
          </p:nvPr>
        </p:nvSpPr>
        <p:spPr>
          <a:xfrm>
            <a:off x="6863715" y="1193800"/>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9" name="等腰三角形 18"/>
          <p:cNvSpPr/>
          <p:nvPr>
            <p:custDataLst>
              <p:tags r:id="rId17"/>
            </p:custDataLst>
          </p:nvPr>
        </p:nvSpPr>
        <p:spPr>
          <a:xfrm flipH="1">
            <a:off x="10886440" y="1193800"/>
            <a:ext cx="168561" cy="120119"/>
          </a:xfrm>
          <a:prstGeom prst="triangle">
            <a:avLst>
              <a:gd name="adj" fmla="val 100000"/>
            </a:avLst>
          </a:prstGeom>
          <a:solidFill>
            <a:schemeClr val="accent2">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0" name="矩形: 圆角 18"/>
          <p:cNvSpPr/>
          <p:nvPr>
            <p:custDataLst>
              <p:tags r:id="rId18"/>
            </p:custDataLst>
          </p:nvPr>
        </p:nvSpPr>
        <p:spPr>
          <a:xfrm>
            <a:off x="692150" y="3956050"/>
            <a:ext cx="5076190" cy="2699385"/>
          </a:xfrm>
          <a:prstGeom prst="roundRect">
            <a:avLst>
              <a:gd name="adj" fmla="val 6347"/>
            </a:avLst>
          </a:prstGeom>
          <a:gradFill flip="none" rotWithShape="1">
            <a:gsLst>
              <a:gs pos="0">
                <a:schemeClr val="accent1">
                  <a:lumMod val="20000"/>
                  <a:lumOff val="80000"/>
                  <a:alpha val="20000"/>
                </a:schemeClr>
              </a:gs>
              <a:gs pos="100000">
                <a:schemeClr val="bg1">
                  <a:alpha val="0"/>
                </a:schemeClr>
              </a:gs>
            </a:gsLst>
            <a:path path="circle">
              <a:fillToRect l="100000" t="100000"/>
            </a:path>
            <a:tileRect r="-100000" b="-100000"/>
          </a:gradFill>
          <a:ln w="15875">
            <a:solidFill>
              <a:schemeClr val="accent1">
                <a:lumMod val="40000"/>
                <a:lumOff val="60000"/>
                <a:alpha val="60000"/>
              </a:schemeClr>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342095" tIns="536791" rIns="342095" bIns="215900" rtlCol="0" anchor="ctr">
            <a:noAutofit/>
          </a:bodyPr>
          <a:p>
            <a:pPr algn="ctr">
              <a:lnSpc>
                <a:spcPct val="150000"/>
              </a:lnSpc>
            </a:pPr>
            <a:r>
              <a:rPr lang="zh-CN" altLang="zh-CN" sz="1600">
                <a:solidFill>
                  <a:schemeClr val="tx1">
                    <a:lumMod val="85000"/>
                    <a:lumOff val="15000"/>
                  </a:schemeClr>
                </a:solidFill>
                <a:latin typeface="+mn-ea"/>
                <a:cs typeface="+mn-ea"/>
                <a:sym typeface="+mn-ea"/>
              </a:rPr>
              <a:t>积极适应环境还需要我们能够灵活运用自身的知识和经验，通过创新和变通使它们在新的环境中发挥作用。例如，一些曾在部队负责政治工作的干部，在转业后转型成为杰出的企业家；某些理工科的毕业生成功转变为卓越的销售专家；而文科出身的人成长为商业奇才。</a:t>
            </a:r>
            <a:endParaRPr lang="zh-CN" altLang="zh-CN" sz="1600">
              <a:solidFill>
                <a:schemeClr val="tx1">
                  <a:lumMod val="85000"/>
                  <a:lumOff val="15000"/>
                </a:schemeClr>
              </a:solidFill>
              <a:latin typeface="+mn-ea"/>
              <a:cs typeface="+mn-ea"/>
              <a:sym typeface="+mn-ea"/>
            </a:endParaRPr>
          </a:p>
        </p:txBody>
      </p:sp>
      <p:sp>
        <p:nvSpPr>
          <p:cNvPr id="21" name="任意多边形: 形状 19"/>
          <p:cNvSpPr/>
          <p:nvPr>
            <p:custDataLst>
              <p:tags r:id="rId19"/>
            </p:custDataLst>
          </p:nvPr>
        </p:nvSpPr>
        <p:spPr>
          <a:xfrm>
            <a:off x="1310640" y="3836036"/>
            <a:ext cx="3854378" cy="489935"/>
          </a:xfrm>
          <a:prstGeom prst="round2SameRect">
            <a:avLst>
              <a:gd name="adj1" fmla="val 0"/>
              <a:gd name="adj2" fmla="val 36291"/>
            </a:avLst>
          </a:prstGeom>
          <a:gradFill flip="none" rotWithShape="1">
            <a:gsLst>
              <a:gs pos="0">
                <a:schemeClr val="accent1">
                  <a:lumMod val="40000"/>
                  <a:lumOff val="60000"/>
                  <a:alpha val="100000"/>
                </a:schemeClr>
              </a:gs>
              <a:gs pos="69000">
                <a:schemeClr val="accent1">
                  <a:alpha val="100000"/>
                </a:schemeClr>
              </a:gs>
              <a:gs pos="100000">
                <a:schemeClr val="accent1">
                  <a:alpha val="100000"/>
                </a:schemeClr>
              </a:gs>
            </a:gsLst>
            <a:lin ang="2700000" scaled="1"/>
            <a:tileRect/>
          </a:gradFill>
          <a:ln>
            <a:noFill/>
          </a:ln>
          <a:effectLst>
            <a:outerShdw blurRad="101600" dist="762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p>
            <a:pPr algn="ctr">
              <a:spcBef>
                <a:spcPct val="0"/>
              </a:spcBef>
              <a:spcAft>
                <a:spcPct val="0"/>
              </a:spcAft>
            </a:pPr>
            <a:r>
              <a:rPr lang="zh-CN" altLang="en-US" sz="2000" b="1" dirty="0">
                <a:solidFill>
                  <a:srgbClr val="FFFFFF"/>
                </a:solidFill>
                <a:latin typeface="+mn-ea"/>
                <a:cs typeface="+mn-ea"/>
                <a:sym typeface="+mn-ea"/>
              </a:rPr>
              <a:t>知识与经验的创新运用</a:t>
            </a:r>
            <a:endParaRPr lang="zh-CN" altLang="en-US" sz="2000" b="1" dirty="0">
              <a:solidFill>
                <a:srgbClr val="FFFFFF"/>
              </a:solidFill>
              <a:latin typeface="+mn-ea"/>
              <a:cs typeface="+mn-ea"/>
              <a:sym typeface="+mn-ea"/>
            </a:endParaRPr>
          </a:p>
        </p:txBody>
      </p:sp>
      <p:sp>
        <p:nvSpPr>
          <p:cNvPr id="22" name="等腰三角形 21"/>
          <p:cNvSpPr/>
          <p:nvPr>
            <p:custDataLst>
              <p:tags r:id="rId20"/>
            </p:custDataLst>
          </p:nvPr>
        </p:nvSpPr>
        <p:spPr>
          <a:xfrm>
            <a:off x="1141730" y="3836036"/>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23" name="等腰三角形 22"/>
          <p:cNvSpPr/>
          <p:nvPr>
            <p:custDataLst>
              <p:tags r:id="rId21"/>
            </p:custDataLst>
          </p:nvPr>
        </p:nvSpPr>
        <p:spPr>
          <a:xfrm flipH="1">
            <a:off x="5165090" y="3836036"/>
            <a:ext cx="168561" cy="120119"/>
          </a:xfrm>
          <a:prstGeom prst="triangle">
            <a:avLst>
              <a:gd name="adj" fmla="val 100000"/>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Tree>
    <p:custDataLst>
      <p:tags r:id="rId2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4566285" y="177165"/>
            <a:ext cx="7016115" cy="1194435"/>
          </a:xfrm>
        </p:spPr>
        <p:txBody>
          <a:bodyPr>
            <a:noAutofit/>
          </a:bodyPr>
          <a:p>
            <a:r>
              <a:rPr lang="zh-CN" altLang="en-US" sz="3600">
                <a:solidFill>
                  <a:schemeClr val="accent1">
                    <a:lumMod val="50000"/>
                  </a:schemeClr>
                </a:solidFill>
              </a:rPr>
              <a:t>二、提高就业信心</a:t>
            </a:r>
            <a:br>
              <a:rPr lang="zh-CN" altLang="en-US" sz="2800">
                <a:solidFill>
                  <a:schemeClr val="accent1">
                    <a:lumMod val="50000"/>
                  </a:schemeClr>
                </a:solidFill>
              </a:rPr>
            </a:br>
            <a:r>
              <a:rPr lang="zh-CN" altLang="en-US" sz="2800">
                <a:solidFill>
                  <a:schemeClr val="accent1">
                    <a:lumMod val="50000"/>
                  </a:schemeClr>
                </a:solidFill>
              </a:rPr>
              <a:t>（一）关注自己的优点</a:t>
            </a:r>
            <a:endParaRPr lang="zh-CN" altLang="en-US" sz="2800">
              <a:solidFill>
                <a:schemeClr val="accent1">
                  <a:lumMod val="50000"/>
                </a:schemeClr>
              </a:solidFill>
            </a:endParaRPr>
          </a:p>
        </p:txBody>
      </p:sp>
      <p:pic>
        <p:nvPicPr>
          <p:cNvPr id="4" name="图片 3" descr="/data/temp/5f0d1412-8ba2-11f0-97c3-9a3397472584.jpg@base@tag=imgScale&amp;m=1&amp;w=1102&amp;h=1904&amp;q=955f0d1412-8ba2-11f0-97c3-9a3397472584"/>
          <p:cNvPicPr>
            <a:picLocks noChangeAspect="1"/>
          </p:cNvPicPr>
          <p:nvPr>
            <p:custDataLst>
              <p:tags r:id="rId2"/>
            </p:custDataLst>
          </p:nvPr>
        </p:nvPicPr>
        <p:blipFill>
          <a:blip r:embed="rId3"/>
          <a:srcRect l="39928" r="1362"/>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列举个人优点的重要性</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在纸上列出十个优点，无论这些优点涉及哪个方面，比如细心、拥有一双美丽的眼睛等，尽可能多地列举。当你参与各种活动时，回想这些优点，并时刻提醒自己拥有这些优点。</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自信的蔓延效应</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这种现象被称之为“自信的蔓延效应”。通过关注自身的优点，你不仅能够在具体活动中表现得更加自信，还能逐渐将这种积极的心态扩展到生活的其他方面。</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优点与活动表现的关联</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当你参与各种活动时，回想这些优点，并时刻提醒自己拥有这些优点。这种方法能够有效增强你在进行这些活动时的自信心。</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5"/>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56572" y="12763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（二）与自信的人多接触</a:t>
            </a:r>
            <a:endParaRPr lang="zh-CN" altLang="en-US" sz="2800">
              <a:solidFill>
                <a:schemeClr val="accent1">
                  <a:lumMod val="50000"/>
                </a:schemeClr>
              </a:solidFill>
            </a:endParaRPr>
          </a:p>
        </p:txBody>
      </p:sp>
      <p:sp>
        <p:nvSpPr>
          <p:cNvPr id="2" name="矩形 5"/>
          <p:cNvSpPr/>
          <p:nvPr>
            <p:custDataLst>
              <p:tags r:id="rId2"/>
            </p:custDataLst>
          </p:nvPr>
        </p:nvSpPr>
        <p:spPr>
          <a:xfrm>
            <a:off x="1775460" y="3065145"/>
            <a:ext cx="240220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社交活动中的自信感染</a:t>
            </a:r>
            <a:endParaRPr lang="zh-CN" altLang="en-US" b="1">
              <a:solidFill>
                <a:schemeClr val="accent1"/>
              </a:solidFill>
              <a:latin typeface="+mn-ea"/>
              <a:cs typeface="+mn-ea"/>
            </a:endParaRPr>
          </a:p>
        </p:txBody>
      </p:sp>
      <p:sp>
        <p:nvSpPr>
          <p:cNvPr id="3" name="矩形 8"/>
          <p:cNvSpPr/>
          <p:nvPr>
            <p:custDataLst>
              <p:tags r:id="rId3"/>
            </p:custDataLst>
          </p:nvPr>
        </p:nvSpPr>
        <p:spPr>
          <a:xfrm>
            <a:off x="2018395" y="3670989"/>
            <a:ext cx="2168323"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与自信的人相处，你会不自觉地受到他们积极态度的影响。他们对待生活的乐观、对待挑战的勇气，都会潜移默化地感染你。</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603ab190-8ba2-11f0-aa7c-46665c48cd57.jpg@base@tag=imgScale&amp;m=1&amp;w=485&amp;h=753&amp;q=95603ab190-8ba2-11f0-aa7c-46665c48cd57"/>
          <p:cNvPicPr>
            <a:picLocks noChangeAspect="1"/>
          </p:cNvPicPr>
          <p:nvPr>
            <p:custDataLst>
              <p:tags r:id="rId4"/>
            </p:custDataLst>
          </p:nvPr>
        </p:nvPicPr>
        <p:blipFill>
          <a:blip r:embed="rId5"/>
          <a:srcRect l="3382"/>
          <a:stretch>
            <a:fillRect/>
          </a:stretch>
        </p:blipFill>
        <p:spPr>
          <a:xfrm>
            <a:off x="2330450" y="927100"/>
            <a:ext cx="1292225" cy="200723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18665" y="1639570"/>
            <a:ext cx="464185" cy="454660"/>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603ab20b-8ba2-11f0-aa7c-46665c48cd57.jpg@base@tag=imgScale&amp;m=1&amp;w=485&amp;h=753&amp;q=95603ab20b-8ba2-11f0-aa7c-46665c48cd57"/>
          <p:cNvPicPr>
            <a:picLocks noChangeAspect="1"/>
          </p:cNvPicPr>
          <p:nvPr>
            <p:custDataLst>
              <p:tags r:id="rId7"/>
            </p:custDataLst>
          </p:nvPr>
        </p:nvPicPr>
        <p:blipFill>
          <a:blip r:embed="rId8"/>
          <a:srcRect l="3299" t="3276" r="3505"/>
          <a:stretch>
            <a:fillRect/>
          </a:stretch>
        </p:blipFill>
        <p:spPr>
          <a:xfrm>
            <a:off x="5233670" y="927100"/>
            <a:ext cx="1292225" cy="200723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19980" y="1639570"/>
            <a:ext cx="464185" cy="454660"/>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685665" y="3061335"/>
            <a:ext cx="240220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观察与模仿自信行为</a:t>
            </a:r>
            <a:endParaRPr lang="zh-CN" altLang="en-US" b="1">
              <a:solidFill>
                <a:schemeClr val="accent2"/>
              </a:solidFill>
              <a:latin typeface="+mn-ea"/>
              <a:cs typeface="+mn-ea"/>
            </a:endParaRPr>
          </a:p>
        </p:txBody>
      </p:sp>
      <p:sp>
        <p:nvSpPr>
          <p:cNvPr id="21" name="矩形 12"/>
          <p:cNvSpPr/>
          <p:nvPr>
            <p:custDataLst>
              <p:tags r:id="rId11"/>
            </p:custDataLst>
          </p:nvPr>
        </p:nvSpPr>
        <p:spPr>
          <a:xfrm>
            <a:off x="4929149" y="366717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你可以尝试多参加一些社交活动，尤其是那些自信满满的人经常出现的场合。观察他们如何与人交流，如何处理问题，甚至可以尝试模仿他们的言行举止。</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603ab1f9-8ba2-11f0-aa7c-46665c48cd57.jpg@base@tag=imgScale&amp;m=1&amp;w=485&amp;h=753&amp;q=95603ab1f9-8ba2-11f0-aa7c-46665c48cd57"/>
          <p:cNvPicPr>
            <a:picLocks noChangeAspect="1"/>
          </p:cNvPicPr>
          <p:nvPr>
            <p:custDataLst>
              <p:tags r:id="rId12"/>
            </p:custDataLst>
          </p:nvPr>
        </p:nvPicPr>
        <p:blipFill>
          <a:blip r:embed="rId13"/>
          <a:srcRect l="8827" t="12637" r="6765"/>
          <a:stretch>
            <a:fillRect/>
          </a:stretch>
        </p:blipFill>
        <p:spPr>
          <a:xfrm>
            <a:off x="8136255" y="930910"/>
            <a:ext cx="1292225" cy="200723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15580" y="1630045"/>
            <a:ext cx="464185" cy="454660"/>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595870" y="3061335"/>
            <a:ext cx="2681605" cy="482600"/>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自信态度的潜移默化影响</a:t>
            </a:r>
            <a:endParaRPr lang="zh-CN" altLang="en-US" b="1">
              <a:solidFill>
                <a:schemeClr val="accent3"/>
              </a:solidFill>
              <a:latin typeface="+mn-ea"/>
              <a:cs typeface="+mn-ea"/>
            </a:endParaRPr>
          </a:p>
        </p:txBody>
      </p:sp>
      <p:sp>
        <p:nvSpPr>
          <p:cNvPr id="30" name="矩形 14"/>
          <p:cNvSpPr/>
          <p:nvPr>
            <p:custDataLst>
              <p:tags r:id="rId16"/>
            </p:custDataLst>
          </p:nvPr>
        </p:nvSpPr>
        <p:spPr>
          <a:xfrm>
            <a:off x="7839267" y="3667177"/>
            <a:ext cx="2168322" cy="1563036"/>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通过与自信的人多接触，你会发现，原来自信并不是一件遥不可及的事情，它就在你身边，等待着你去发现和拥有。</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21647" y="17462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（三）自我心理暗示</a:t>
            </a:r>
            <a:endParaRPr lang="zh-CN" altLang="en-US" sz="2800">
              <a:solidFill>
                <a:schemeClr val="accent1">
                  <a:lumMod val="50000"/>
                </a:schemeClr>
              </a:solidFill>
            </a:endParaRPr>
          </a:p>
        </p:txBody>
      </p:sp>
      <p:sp>
        <p:nvSpPr>
          <p:cNvPr id="2" name="矩形 3"/>
          <p:cNvSpPr/>
          <p:nvPr>
            <p:custDataLst>
              <p:tags r:id="rId2"/>
            </p:custDataLst>
          </p:nvPr>
        </p:nvSpPr>
        <p:spPr>
          <a:xfrm>
            <a:off x="2141746" y="1945671"/>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当你遇到困难或挑战时，要学会用积极的话语鼓励自己，比如：“这只是暂时的，我一定能克服！”“我有能力解决这个问题！”</a:t>
            </a:r>
            <a:endParaRPr lang="zh-CN" altLang="en-US" sz="1600">
              <a:ln>
                <a:noFill/>
                <a:prstDash val="sysDot"/>
              </a:ln>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41746" y="1477640"/>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积极话语的自我鼓励</a:t>
            </a:r>
            <a:endParaRPr lang="zh-CN" altLang="en-US" sz="2000" b="1">
              <a:solidFill>
                <a:schemeClr val="accent1"/>
              </a:solidFill>
              <a:latin typeface="+mn-ea"/>
              <a:cs typeface="+mn-ea"/>
              <a:sym typeface="+mn-ea"/>
            </a:endParaRPr>
          </a:p>
        </p:txBody>
      </p:sp>
      <p:sp>
        <p:nvSpPr>
          <p:cNvPr id="14" name="矩形 7"/>
          <p:cNvSpPr/>
          <p:nvPr>
            <p:custDataLst>
              <p:tags r:id="rId4"/>
            </p:custDataLst>
          </p:nvPr>
        </p:nvSpPr>
        <p:spPr>
          <a:xfrm>
            <a:off x="1241880" y="1544320"/>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01</a:t>
            </a:r>
            <a:endParaRPr lang="en-US" altLang="zh-CN" sz="2400">
              <a:solidFill>
                <a:schemeClr val="lt1">
                  <a:lumMod val="100000"/>
                </a:schemeClr>
              </a:solidFill>
              <a:latin typeface="+mn-ea"/>
              <a:cs typeface="+mn-ea"/>
              <a:sym typeface="+mn-ea"/>
            </a:endParaRPr>
          </a:p>
        </p:txBody>
      </p:sp>
      <p:sp>
        <p:nvSpPr>
          <p:cNvPr id="15" name="矩形 8"/>
          <p:cNvSpPr/>
          <p:nvPr>
            <p:custDataLst>
              <p:tags r:id="rId5"/>
            </p:custDataLst>
          </p:nvPr>
        </p:nvSpPr>
        <p:spPr>
          <a:xfrm>
            <a:off x="2150002" y="3545997"/>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同时，也要学会放下过去的失败和挫折，不要让它们成为你前进路上的绊脚石。要相信，每一次的失败都是一次学习和成长的机会，只要不断努力，就一定能够取得成功。</a:t>
            </a:r>
            <a:endParaRPr lang="zh-CN" altLang="en-US" sz="1600">
              <a:ln>
                <a:noFill/>
                <a:prstDash val="sysDot"/>
              </a:ln>
              <a:solidFill>
                <a:schemeClr val="tx1">
                  <a:lumMod val="85000"/>
                  <a:lumOff val="15000"/>
                </a:schemeClr>
              </a:solidFill>
              <a:latin typeface="+mn-ea"/>
              <a:cs typeface="+mn-ea"/>
              <a:sym typeface="+mn-ea"/>
            </a:endParaRPr>
          </a:p>
        </p:txBody>
      </p:sp>
      <p:sp>
        <p:nvSpPr>
          <p:cNvPr id="16" name="矩形 9"/>
          <p:cNvSpPr/>
          <p:nvPr>
            <p:custDataLst>
              <p:tags r:id="rId6"/>
            </p:custDataLst>
          </p:nvPr>
        </p:nvSpPr>
        <p:spPr>
          <a:xfrm>
            <a:off x="2150002" y="307860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放下过去，面向未来</a:t>
            </a:r>
            <a:endParaRPr lang="zh-CN" altLang="en-US" sz="2000" b="1">
              <a:solidFill>
                <a:schemeClr val="accent2"/>
              </a:solidFill>
              <a:latin typeface="+mn-ea"/>
              <a:cs typeface="+mn-ea"/>
              <a:sym typeface="+mn-ea"/>
            </a:endParaRPr>
          </a:p>
        </p:txBody>
      </p:sp>
      <p:sp>
        <p:nvSpPr>
          <p:cNvPr id="17" name="矩形 10"/>
          <p:cNvSpPr/>
          <p:nvPr>
            <p:custDataLst>
              <p:tags r:id="rId7"/>
            </p:custDataLst>
          </p:nvPr>
        </p:nvSpPr>
        <p:spPr>
          <a:xfrm>
            <a:off x="1250771" y="3145281"/>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1"/>
          <p:cNvSpPr/>
          <p:nvPr>
            <p:custDataLst>
              <p:tags r:id="rId8"/>
            </p:custDataLst>
          </p:nvPr>
        </p:nvSpPr>
        <p:spPr>
          <a:xfrm>
            <a:off x="2141111" y="5146958"/>
            <a:ext cx="9000709" cy="1053548"/>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要相信，每一次的失败都是一次学习和成长的机会，只要不断努力，就一定能够取得成功。</a:t>
            </a:r>
            <a:endParaRPr lang="zh-CN" altLang="en-US" sz="1600">
              <a:ln>
                <a:noFill/>
                <a:prstDash val="sysDot"/>
              </a:ln>
              <a:solidFill>
                <a:schemeClr val="tx1">
                  <a:lumMod val="85000"/>
                  <a:lumOff val="15000"/>
                </a:schemeClr>
              </a:solidFill>
              <a:latin typeface="+mn-ea"/>
              <a:cs typeface="+mn-ea"/>
              <a:sym typeface="+mn-ea"/>
            </a:endParaRPr>
          </a:p>
        </p:txBody>
      </p:sp>
      <p:sp>
        <p:nvSpPr>
          <p:cNvPr id="19" name="矩形 12"/>
          <p:cNvSpPr/>
          <p:nvPr>
            <p:custDataLst>
              <p:tags r:id="rId9"/>
            </p:custDataLst>
          </p:nvPr>
        </p:nvSpPr>
        <p:spPr>
          <a:xfrm>
            <a:off x="2141111" y="4678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每次失败都是成长的机会</a:t>
            </a:r>
            <a:endParaRPr lang="zh-CN" altLang="en-US" sz="2000" b="1">
              <a:solidFill>
                <a:schemeClr val="accent3"/>
              </a:solidFill>
              <a:latin typeface="+mn-ea"/>
              <a:cs typeface="+mn-ea"/>
              <a:sym typeface="+mn-ea"/>
            </a:endParaRPr>
          </a:p>
        </p:txBody>
      </p:sp>
      <p:sp>
        <p:nvSpPr>
          <p:cNvPr id="23" name="矩形 18"/>
          <p:cNvSpPr/>
          <p:nvPr>
            <p:custDataLst>
              <p:tags r:id="rId10"/>
            </p:custDataLst>
          </p:nvPr>
        </p:nvSpPr>
        <p:spPr>
          <a:xfrm>
            <a:off x="1241245" y="4745607"/>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1595120"/>
            <a:ext cx="5710555" cy="2676525"/>
          </a:xfrm>
          <a:prstGeom prst="rect">
            <a:avLst/>
          </a:prstGeom>
          <a:noFill/>
        </p:spPr>
        <p:txBody>
          <a:bodyPr wrap="square" rtlCol="0">
            <a:spAutoFit/>
          </a:bodyPr>
          <a:p>
            <a:pPr indent="0" fontAlgn="auto">
              <a:lnSpc>
                <a:spcPct val="200000"/>
              </a:lnSpc>
            </a:pPr>
            <a:r>
              <a:rPr lang="zh-CN" altLang="en-US" sz="2800">
                <a:solidFill>
                  <a:schemeClr val="dk1"/>
                </a:solidFill>
                <a:latin typeface="Arial" panose="020B0604020202090204" pitchFamily="34" charset="0"/>
                <a:ea typeface="幼圆" charset="0"/>
                <a:sym typeface="+mn-ea"/>
              </a:rPr>
              <a:t>第一节　采集筛选就业信息</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第二节　就业材料的组织与准备</a:t>
            </a:r>
            <a:r>
              <a:rPr lang="en-US" altLang="zh-CN" sz="2800">
                <a:solidFill>
                  <a:schemeClr val="dk1"/>
                </a:solidFill>
                <a:latin typeface="Arial" panose="020B0604020202090204" pitchFamily="34" charset="0"/>
                <a:ea typeface="幼圆" charset="0"/>
                <a:sym typeface="+mn-ea"/>
              </a:rPr>
              <a:t>	 </a:t>
            </a:r>
            <a:endParaRPr lang="en-US" altLang="zh-CN" sz="2800">
              <a:solidFill>
                <a:schemeClr val="dk1"/>
              </a:solidFill>
              <a:latin typeface="Arial" panose="020B0604020202090204" pitchFamily="34" charset="0"/>
              <a:ea typeface="幼圆" charset="0"/>
              <a:sym typeface="+mn-ea"/>
            </a:endParaRPr>
          </a:p>
          <a:p>
            <a:pPr indent="0" fontAlgn="auto">
              <a:lnSpc>
                <a:spcPct val="200000"/>
              </a:lnSpc>
            </a:pPr>
            <a:r>
              <a:rPr lang="zh-CN" altLang="en-US" sz="2800">
                <a:solidFill>
                  <a:schemeClr val="dk1"/>
                </a:solidFill>
                <a:latin typeface="Arial" panose="020B0604020202090204" pitchFamily="34" charset="0"/>
                <a:ea typeface="幼圆" charset="0"/>
                <a:sym typeface="+mn-ea"/>
              </a:rPr>
              <a:t>第三节　就业心理准备</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01022" y="24511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（四）树立自信的外部形象</a:t>
            </a:r>
            <a:endParaRPr lang="zh-CN" altLang="en-US" sz="2800">
              <a:solidFill>
                <a:schemeClr val="accent1">
                  <a:lumMod val="50000"/>
                </a:schemeClr>
              </a:solidFill>
            </a:endParaRPr>
          </a:p>
        </p:txBody>
      </p:sp>
      <p:sp>
        <p:nvSpPr>
          <p:cNvPr id="8" name="矩形 2"/>
          <p:cNvSpPr/>
          <p:nvPr>
            <p:custDataLst>
              <p:tags r:id="rId2"/>
            </p:custDataLst>
          </p:nvPr>
        </p:nvSpPr>
        <p:spPr>
          <a:xfrm>
            <a:off x="830612" y="299108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首先，保持整洁、得体的仪表，有利于增强一个人的自信。</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830580" y="241808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整洁得体的仪表与自信</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901065" y="1811655"/>
            <a:ext cx="1103630" cy="720725"/>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600e6db6-8ba2-11f0-bed9-eae5fc593e98.jpg@base@tag=imgScale&amp;m=1&amp;w=799&amp;h=422&amp;q=95600e6db6-8ba2-11f0-bed9-eae5fc593e98"/>
          <p:cNvPicPr>
            <a:picLocks noChangeAspect="1"/>
          </p:cNvPicPr>
          <p:nvPr>
            <p:custDataLst>
              <p:tags r:id="rId5"/>
            </p:custDataLst>
          </p:nvPr>
        </p:nvPicPr>
        <p:blipFill rotWithShape="1">
          <a:blip r:embed="rId6"/>
          <a:srcRect t="10485" b="10485"/>
          <a:stretch>
            <a:fillRect/>
          </a:stretch>
        </p:blipFill>
        <p:spPr>
          <a:xfrm>
            <a:off x="901097" y="4680337"/>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688839" y="299108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举止自信，如行路目视前方、站立姿势挺拔等，刚开始可能不习惯，但坚持一段时间就会逐渐产生发自内心的自信。</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688840" y="241808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举止自信的重要性</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759325" y="1811655"/>
            <a:ext cx="1103630" cy="720725"/>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600e6daf-8ba2-11f0-bed9-eae5fc593e98.jpg@base@tag=imgScale&amp;m=1&amp;w=799&amp;h=422&amp;q=95600e6daf-8ba2-11f0-bed9-eae5fc593e98"/>
          <p:cNvPicPr>
            <a:picLocks noChangeAspect="1"/>
          </p:cNvPicPr>
          <p:nvPr>
            <p:custDataLst>
              <p:tags r:id="rId10"/>
            </p:custDataLst>
          </p:nvPr>
        </p:nvPicPr>
        <p:blipFill rotWithShape="1">
          <a:blip r:embed="rId11"/>
          <a:srcRect t="18480" b="2366"/>
          <a:stretch>
            <a:fillRect/>
          </a:stretch>
        </p:blipFill>
        <p:spPr>
          <a:xfrm>
            <a:off x="4759324" y="4680337"/>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547066" y="2991083"/>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最后，注意锻炼、保持健美的体形对增强自信也很有帮助。</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547100" y="2418080"/>
            <a:ext cx="2880360" cy="441960"/>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健美体形对自信的正面影响</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617585" y="1811655"/>
            <a:ext cx="1103630" cy="720725"/>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descr="/data/temp/600e6dbb-8ba2-11f0-bed9-eae5fc593e98.jpg@base@tag=imgScale&amp;m=1&amp;w=799&amp;h=422&amp;q=95600e6dbb-8ba2-11f0-bed9-eae5fc593e98"/>
          <p:cNvPicPr>
            <a:picLocks noChangeAspect="1"/>
          </p:cNvPicPr>
          <p:nvPr>
            <p:custDataLst>
              <p:tags r:id="rId15"/>
            </p:custDataLst>
          </p:nvPr>
        </p:nvPicPr>
        <p:blipFill rotWithShape="1">
          <a:blip r:embed="rId16"/>
          <a:srcRect t="9390" b="8205"/>
          <a:stretch>
            <a:fillRect/>
          </a:stretch>
        </p:blipFill>
        <p:spPr>
          <a:xfrm>
            <a:off x="8617551" y="4680337"/>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695960"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544025"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400347" y="1811595"/>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49917" y="20955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（五）不可谦虚过度</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33589" y="1196778"/>
            <a:ext cx="1888018" cy="1888018"/>
          </a:xfrm>
          <a:prstGeom prst="ellipse">
            <a:avLst/>
          </a:prstGeom>
          <a:solidFill>
            <a:schemeClr val="accent2">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47222" y="1196778"/>
            <a:ext cx="1888018" cy="1888018"/>
          </a:xfrm>
          <a:prstGeom prst="ellipse">
            <a:avLst/>
          </a:prstGeom>
          <a:solidFill>
            <a:schemeClr val="accent1">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17332" y="5018538"/>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过分谦虚不仅不利于自信心的培养，还可能让我们错失很多展示自己和成长的机会。我们在保持谦虚的同时，更要学会肯定自己的价值，这样才能更好地发挥自己的潜力，实现自我价值。</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17332" y="4577810"/>
            <a:ext cx="6933509" cy="368332"/>
          </a:xfrm>
          <a:prstGeom prst="rect">
            <a:avLst/>
          </a:prstGeom>
          <a:noFill/>
        </p:spPr>
        <p:txBody>
          <a:bodyPr wrap="square" lIns="0" tIns="0" rIns="0" bIns="0" rtlCol="0" anchor="b" anchorCtr="0">
            <a:noAutofit/>
          </a:bodyPr>
          <a:p>
            <a:pPr algn="ctr">
              <a:spcBef>
                <a:spcPct val="0"/>
              </a:spcBef>
              <a:spcAft>
                <a:spcPct val="0"/>
              </a:spcAft>
            </a:pPr>
            <a:r>
              <a:rPr lang="zh-CN" altLang="en-US" sz="2000" b="1" kern="0">
                <a:solidFill>
                  <a:schemeClr val="accent3"/>
                </a:solidFill>
                <a:latin typeface="+mn-ea"/>
                <a:cs typeface="+mn-ea"/>
              </a:rPr>
              <a:t>正视并改进自身不足</a:t>
            </a:r>
            <a:endParaRPr lang="zh-CN" altLang="en-US" sz="2000" b="1" kern="0">
              <a:solidFill>
                <a:schemeClr val="accent3"/>
              </a:solidFill>
              <a:latin typeface="+mn-ea"/>
              <a:cs typeface="+mn-ea"/>
            </a:endParaRPr>
          </a:p>
        </p:txBody>
      </p:sp>
      <p:sp>
        <p:nvSpPr>
          <p:cNvPr id="15" name="矩形 7"/>
          <p:cNvSpPr/>
          <p:nvPr>
            <p:custDataLst>
              <p:tags r:id="rId6"/>
            </p:custDataLst>
          </p:nvPr>
        </p:nvSpPr>
        <p:spPr>
          <a:xfrm>
            <a:off x="8221056" y="1625440"/>
            <a:ext cx="3168274" cy="175275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实际上，每个人都有自己的长处和短处，我们应该学会欣赏自己的优点，同时也要正视并努力改进自己的不足。</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21056" y="1166295"/>
            <a:ext cx="3168274" cy="368332"/>
          </a:xfrm>
          <a:prstGeom prst="rect">
            <a:avLst/>
          </a:prstGeom>
          <a:noFill/>
        </p:spPr>
        <p:txBody>
          <a:bodyPr wrap="square" lIns="0" tIns="0" rIns="0" bIns="0" rtlCol="0" anchor="b" anchorCtr="0">
            <a:noAutofit/>
          </a:bodyPr>
          <a:p>
            <a:pPr>
              <a:spcBef>
                <a:spcPct val="0"/>
              </a:spcBef>
              <a:spcAft>
                <a:spcPct val="0"/>
              </a:spcAft>
            </a:pPr>
            <a:r>
              <a:rPr lang="zh-CN" altLang="en-US" sz="2000" b="1" kern="0">
                <a:solidFill>
                  <a:schemeClr val="accent2"/>
                </a:solidFill>
                <a:latin typeface="+mn-ea"/>
                <a:cs typeface="+mn-ea"/>
              </a:rPr>
              <a:t>肯定自我价值的重要性</a:t>
            </a:r>
            <a:endParaRPr lang="zh-CN" altLang="en-US" sz="2000" b="1" kern="0">
              <a:solidFill>
                <a:schemeClr val="accent2"/>
              </a:solidFill>
              <a:latin typeface="+mn-ea"/>
              <a:cs typeface="+mn-ea"/>
            </a:endParaRPr>
          </a:p>
        </p:txBody>
      </p:sp>
      <p:sp>
        <p:nvSpPr>
          <p:cNvPr id="20" name="矩形 10"/>
          <p:cNvSpPr/>
          <p:nvPr>
            <p:custDataLst>
              <p:tags r:id="rId8"/>
            </p:custDataLst>
          </p:nvPr>
        </p:nvSpPr>
        <p:spPr>
          <a:xfrm>
            <a:off x="776943" y="1625440"/>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在现实生活中，一些人可能会过分谦虚，常常贬低自己的能力，认为自己在某些方面不如他人。然而，这种过度的谦虚往往会削弱一个人的自信心，使其在面对挑战时缺乏足够的勇气和动力。</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76943" y="1166295"/>
            <a:ext cx="3168274" cy="368332"/>
          </a:xfrm>
          <a:prstGeom prst="rect">
            <a:avLst/>
          </a:prstGeom>
          <a:noFill/>
        </p:spPr>
        <p:txBody>
          <a:bodyPr wrap="square" lIns="0" tIns="0" rIns="0" bIns="0" rtlCol="0" anchor="b" anchorCtr="0">
            <a:noAutofit/>
          </a:bodyPr>
          <a:p>
            <a:pPr algn="r">
              <a:spcBef>
                <a:spcPct val="0"/>
              </a:spcBef>
              <a:spcAft>
                <a:spcPct val="0"/>
              </a:spcAft>
            </a:pPr>
            <a:r>
              <a:rPr lang="zh-CN" altLang="en-US" sz="2000" b="1" kern="0">
                <a:solidFill>
                  <a:schemeClr val="accent1"/>
                </a:solidFill>
                <a:latin typeface="+mn-ea"/>
                <a:cs typeface="+mn-ea"/>
              </a:rPr>
              <a:t>过度谦虚对自信的影响</a:t>
            </a:r>
            <a:endParaRPr lang="zh-CN" altLang="en-US" sz="2000" b="1" kern="0">
              <a:solidFill>
                <a:schemeClr val="accent1"/>
              </a:solidFill>
              <a:latin typeface="+mn-ea"/>
              <a:cs typeface="+mn-ea"/>
            </a:endParaRPr>
          </a:p>
        </p:txBody>
      </p:sp>
      <p:sp>
        <p:nvSpPr>
          <p:cNvPr id="22" name="椭圆 22"/>
          <p:cNvSpPr/>
          <p:nvPr>
            <p:custDataLst>
              <p:tags r:id="rId10"/>
            </p:custDataLst>
          </p:nvPr>
        </p:nvSpPr>
        <p:spPr>
          <a:xfrm rot="10800000">
            <a:off x="5160727" y="2529758"/>
            <a:ext cx="1888018" cy="1888018"/>
          </a:xfrm>
          <a:prstGeom prst="ellipse">
            <a:avLst/>
          </a:prstGeom>
          <a:solidFill>
            <a:schemeClr val="accent3">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82953" y="1946143"/>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93411" y="1942967"/>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10092" y="3279123"/>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14992" y="4235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（六）学会微笑</a:t>
            </a:r>
            <a:endParaRPr lang="zh-CN" altLang="en-US" sz="2800">
              <a:solidFill>
                <a:schemeClr val="accent1">
                  <a:lumMod val="50000"/>
                </a:schemeClr>
              </a:solidFill>
            </a:endParaRPr>
          </a:p>
        </p:txBody>
      </p:sp>
      <p:sp>
        <p:nvSpPr>
          <p:cNvPr id="34" name="任意多边形: 形状 33"/>
          <p:cNvSpPr/>
          <p:nvPr>
            <p:custDataLst>
              <p:tags r:id="rId2"/>
            </p:custDataLst>
          </p:nvPr>
        </p:nvSpPr>
        <p:spPr>
          <a:xfrm>
            <a:off x="7879080" y="1181100"/>
            <a:ext cx="3082290" cy="307276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3">
                  <a:lumMod val="75000"/>
                  <a:alpha val="100000"/>
                </a:schemeClr>
              </a:gs>
              <a:gs pos="100000">
                <a:schemeClr val="accent3">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1600">
                <a:solidFill>
                  <a:srgbClr val="FFFFFF"/>
                </a:solidFill>
                <a:latin typeface="微软雅黑" charset="-122"/>
                <a:ea typeface="微软雅黑" charset="-122"/>
              </a:rPr>
              <a:t>不妨在日常生活中多一些微笑，让快乐和自信常伴左右。</a:t>
            </a:r>
            <a:endParaRPr lang="zh-CN" altLang="en-US" sz="1600">
              <a:solidFill>
                <a:srgbClr val="FFFFFF"/>
              </a:solidFill>
              <a:latin typeface="微软雅黑" charset="-122"/>
              <a:ea typeface="微软雅黑" charset="-122"/>
            </a:endParaRPr>
          </a:p>
        </p:txBody>
      </p:sp>
      <p:sp>
        <p:nvSpPr>
          <p:cNvPr id="32" name="任意多边形: 形状 31"/>
          <p:cNvSpPr/>
          <p:nvPr>
            <p:custDataLst>
              <p:tags r:id="rId3"/>
            </p:custDataLst>
          </p:nvPr>
        </p:nvSpPr>
        <p:spPr>
          <a:xfrm>
            <a:off x="4555490" y="1181100"/>
            <a:ext cx="3082290" cy="307276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2">
                  <a:lumMod val="75000"/>
                  <a:alpha val="100000"/>
                </a:schemeClr>
              </a:gs>
              <a:gs pos="100000">
                <a:schemeClr val="accent2">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1600">
                <a:solidFill>
                  <a:srgbClr val="FFFFFF"/>
                </a:solidFill>
                <a:latin typeface="+mn-ea"/>
                <a:cs typeface="+mn-ea"/>
                <a:sym typeface="+mn-ea"/>
              </a:rPr>
              <a:t>微笑还能传递友善和真诚的信息，使我们在人际交往中更加受欢迎和信任，从而进一步增强我们的自信心。</a:t>
            </a:r>
            <a:endParaRPr lang="zh-CN" altLang="en-US" sz="1600">
              <a:solidFill>
                <a:srgbClr val="FFFFFF"/>
              </a:solidFill>
              <a:latin typeface="+mn-ea"/>
              <a:cs typeface="+mn-ea"/>
              <a:sym typeface="+mn-ea"/>
            </a:endParaRPr>
          </a:p>
        </p:txBody>
      </p:sp>
      <p:sp>
        <p:nvSpPr>
          <p:cNvPr id="31" name="任意多边形: 形状 30"/>
          <p:cNvSpPr/>
          <p:nvPr>
            <p:custDataLst>
              <p:tags r:id="rId4"/>
            </p:custDataLst>
          </p:nvPr>
        </p:nvSpPr>
        <p:spPr>
          <a:xfrm>
            <a:off x="1229360" y="1181100"/>
            <a:ext cx="3082290" cy="3072765"/>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alpha val="100000"/>
                </a:schemeClr>
              </a:gs>
              <a:gs pos="100000">
                <a:schemeClr val="accent1">
                  <a:alpha val="100000"/>
                </a:schemeClr>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1600">
                <a:solidFill>
                  <a:srgbClr val="FFFFFF"/>
                </a:solidFill>
                <a:latin typeface="+mn-ea"/>
                <a:cs typeface="+mn-ea"/>
                <a:sym typeface="+mn-ea"/>
              </a:rPr>
              <a:t>当我们微笑时，大脑会释放出多巴胺等神经递质，这些物质能够让我们感到愉悦和满足。经常微笑的人往往更容易拥有积极的心态。</a:t>
            </a:r>
            <a:endParaRPr lang="zh-CN" altLang="en-US" sz="1600">
              <a:solidFill>
                <a:srgbClr val="FFFFFF"/>
              </a:solidFill>
              <a:latin typeface="+mn-ea"/>
              <a:cs typeface="+mn-ea"/>
              <a:sym typeface="+mn-ea"/>
            </a:endParaRPr>
          </a:p>
        </p:txBody>
      </p:sp>
      <p:sp>
        <p:nvSpPr>
          <p:cNvPr id="2" name="“_#color-824&amp;2665"/>
          <p:cNvSpPr/>
          <p:nvPr>
            <p:custDataLst>
              <p:tags r:id="rId5"/>
            </p:custDataLst>
          </p:nvPr>
        </p:nvSpPr>
        <p:spPr>
          <a:xfrm>
            <a:off x="3726815" y="3430905"/>
            <a:ext cx="323215" cy="388620"/>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pic>
        <p:nvPicPr>
          <p:cNvPr id="4" name="图片 34" descr="/data/temp/609c3137-8ba2-11f0-97c3-9a3397472584.jpg@base@tag=imgScale&amp;m=1&amp;w=271&amp;h=271&amp;q=95609c3137-8ba2-11f0-97c3-9a3397472584"/>
          <p:cNvPicPr>
            <a:picLocks noChangeAspect="1"/>
          </p:cNvPicPr>
          <p:nvPr>
            <p:custDataLst>
              <p:tags r:id="rId6"/>
            </p:custDataLst>
          </p:nvPr>
        </p:nvPicPr>
        <p:blipFill>
          <a:blip r:embed="rId7"/>
          <a:srcRect l="16625" r="16626"/>
          <a:stretch>
            <a:fillRect/>
          </a:stretch>
        </p:blipFill>
        <p:spPr>
          <a:xfrm>
            <a:off x="1411482" y="4465212"/>
            <a:ext cx="881388" cy="881388"/>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6" name="矩形 4"/>
          <p:cNvSpPr/>
          <p:nvPr>
            <p:custDataLst>
              <p:tags r:id="rId8"/>
            </p:custDataLst>
          </p:nvPr>
        </p:nvSpPr>
        <p:spPr>
          <a:xfrm>
            <a:off x="2465713" y="4569376"/>
            <a:ext cx="1845763" cy="673060"/>
          </a:xfrm>
          <a:prstGeom prst="rect">
            <a:avLst/>
          </a:prstGeom>
          <a:noFill/>
        </p:spPr>
        <p:txBody>
          <a:bodyPr wrap="square" lIns="0" tIns="0" rIns="0" bIns="0" rtlCol="0" anchor="ctr" anchorCtr="0">
            <a:noAutofit/>
          </a:bodyPr>
          <a:p>
            <a:pPr>
              <a:spcBef>
                <a:spcPct val="0"/>
              </a:spcBef>
              <a:spcAft>
                <a:spcPct val="0"/>
              </a:spcAft>
            </a:pPr>
            <a:r>
              <a:rPr lang="zh-CN" altLang="en-US" sz="2000" b="1" dirty="0">
                <a:solidFill>
                  <a:schemeClr val="accent1"/>
                </a:solidFill>
                <a:latin typeface="+mn-ea"/>
                <a:cs typeface="+mn-ea"/>
                <a:sym typeface="+mn-ea"/>
              </a:rPr>
              <a:t>微笑与积极心态的关联</a:t>
            </a:r>
            <a:endParaRPr lang="zh-CN" altLang="en-US" sz="2000" b="1" dirty="0">
              <a:solidFill>
                <a:schemeClr val="accent1"/>
              </a:solidFill>
              <a:latin typeface="+mn-ea"/>
              <a:cs typeface="+mn-ea"/>
              <a:sym typeface="+mn-ea"/>
            </a:endParaRPr>
          </a:p>
        </p:txBody>
      </p:sp>
      <p:sp>
        <p:nvSpPr>
          <p:cNvPr id="7" name="“_#color-824&amp;2668"/>
          <p:cNvSpPr/>
          <p:nvPr>
            <p:custDataLst>
              <p:tags r:id="rId9"/>
            </p:custDataLst>
          </p:nvPr>
        </p:nvSpPr>
        <p:spPr>
          <a:xfrm>
            <a:off x="7052310" y="3439160"/>
            <a:ext cx="323215" cy="388620"/>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8" name="矩形 7"/>
          <p:cNvSpPr/>
          <p:nvPr>
            <p:custDataLst>
              <p:tags r:id="rId10"/>
            </p:custDataLst>
          </p:nvPr>
        </p:nvSpPr>
        <p:spPr>
          <a:xfrm>
            <a:off x="5773207" y="4569376"/>
            <a:ext cx="1864078" cy="67306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2"/>
                </a:solidFill>
                <a:latin typeface="+mn-ea"/>
                <a:cs typeface="+mn-ea"/>
                <a:sym typeface="+mn-ea"/>
              </a:rPr>
              <a:t>微笑在人际交往中的作用</a:t>
            </a:r>
            <a:endParaRPr lang="zh-CN" altLang="en-US" sz="2000" b="1">
              <a:solidFill>
                <a:schemeClr val="accent2"/>
              </a:solidFill>
              <a:latin typeface="+mn-ea"/>
              <a:cs typeface="+mn-ea"/>
              <a:sym typeface="+mn-ea"/>
            </a:endParaRPr>
          </a:p>
        </p:txBody>
      </p:sp>
      <p:pic>
        <p:nvPicPr>
          <p:cNvPr id="9" name="图片 29" descr="/data/temp/609c320c-8ba2-11f0-97c3-9a3397472584.jpg@base@tag=imgScale&amp;m=1&amp;w=271&amp;h=271&amp;q=95609c320c-8ba2-11f0-97c3-9a3397472584"/>
          <p:cNvPicPr>
            <a:picLocks noChangeAspect="1"/>
          </p:cNvPicPr>
          <p:nvPr>
            <p:custDataLst>
              <p:tags r:id="rId11"/>
            </p:custDataLst>
          </p:nvPr>
        </p:nvPicPr>
        <p:blipFill>
          <a:blip r:embed="rId12"/>
          <a:srcRect l="29484" r="3931"/>
          <a:stretch>
            <a:fillRect/>
          </a:stretch>
        </p:blipFill>
        <p:spPr>
          <a:xfrm>
            <a:off x="4740151" y="4465784"/>
            <a:ext cx="880815" cy="88081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2"/>
          </a:solidFill>
          <a:ln w="9525" cap="flat" cmpd="sng" algn="ctr">
            <a:solidFill>
              <a:schemeClr val="dk1">
                <a:lumMod val="40000"/>
                <a:lumOff val="60000"/>
                <a:alpha val="20000"/>
              </a:schemeClr>
            </a:solidFill>
            <a:prstDash val="solid"/>
            <a:round/>
            <a:headEnd type="none" w="med" len="med"/>
            <a:tailEnd type="none" w="med" len="med"/>
          </a:ln>
        </p:spPr>
      </p:pic>
      <p:sp>
        <p:nvSpPr>
          <p:cNvPr id="10" name="“_#color-824&amp;2668"/>
          <p:cNvSpPr/>
          <p:nvPr>
            <p:custDataLst>
              <p:tags r:id="rId13"/>
            </p:custDataLst>
          </p:nvPr>
        </p:nvSpPr>
        <p:spPr>
          <a:xfrm>
            <a:off x="10378440" y="3446145"/>
            <a:ext cx="323215" cy="389890"/>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a:solidFill>
                <a:schemeClr val="tx1"/>
              </a:solidFill>
            </a:endParaRPr>
          </a:p>
        </p:txBody>
      </p:sp>
      <p:sp>
        <p:nvSpPr>
          <p:cNvPr id="12" name="矩形 11"/>
          <p:cNvSpPr/>
          <p:nvPr>
            <p:custDataLst>
              <p:tags r:id="rId14"/>
            </p:custDataLst>
          </p:nvPr>
        </p:nvSpPr>
        <p:spPr>
          <a:xfrm>
            <a:off x="9099014" y="4569376"/>
            <a:ext cx="1864078" cy="67306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3"/>
                </a:solidFill>
                <a:latin typeface="+mn-ea"/>
                <a:cs typeface="+mn-ea"/>
                <a:sym typeface="+mn-ea"/>
              </a:rPr>
              <a:t>常保微笑，增强自信</a:t>
            </a:r>
            <a:endParaRPr lang="zh-CN" altLang="en-US" sz="2000" b="1">
              <a:solidFill>
                <a:schemeClr val="accent3"/>
              </a:solidFill>
              <a:latin typeface="+mn-ea"/>
              <a:cs typeface="+mn-ea"/>
              <a:sym typeface="+mn-ea"/>
            </a:endParaRPr>
          </a:p>
        </p:txBody>
      </p:sp>
      <p:pic>
        <p:nvPicPr>
          <p:cNvPr id="11" name="图片 10" descr="/data/temp/609c31c9-8ba2-11f0-97c3-9a3397472584.jpg@base@tag=imgScale&amp;m=1&amp;w=271&amp;h=271&amp;q=95609c31c9-8ba2-11f0-97c3-9a3397472584"/>
          <p:cNvPicPr>
            <a:picLocks noChangeAspect="1"/>
          </p:cNvPicPr>
          <p:nvPr>
            <p:custDataLst>
              <p:tags r:id="rId15"/>
            </p:custDataLst>
          </p:nvPr>
        </p:nvPicPr>
        <p:blipFill>
          <a:blip r:embed="rId16"/>
          <a:srcRect t="16708" b="16708"/>
          <a:stretch>
            <a:fillRect/>
          </a:stretch>
        </p:blipFill>
        <p:spPr>
          <a:xfrm>
            <a:off x="8068249" y="4465784"/>
            <a:ext cx="880815" cy="880815"/>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3"/>
          </a:solidFill>
          <a:ln w="9525" cap="flat" cmpd="sng" algn="ctr">
            <a:solidFill>
              <a:schemeClr val="dk1">
                <a:lumMod val="40000"/>
                <a:lumOff val="60000"/>
                <a:alpha val="20000"/>
              </a:schemeClr>
            </a:solidFill>
            <a:prstDash val="solid"/>
            <a:round/>
            <a:headEnd type="none" w="med" len="med"/>
            <a:tailEnd type="none" w="med" len="med"/>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Autofit/>
          </a:bodyPr>
          <a:lstStyle/>
          <a:p>
            <a:r>
              <a:rPr lang="zh-CN" altLang="en-US" sz="2800">
                <a:solidFill>
                  <a:schemeClr val="accent1">
                    <a:lumMod val="50000"/>
                  </a:schemeClr>
                </a:solidFill>
              </a:rPr>
              <a:t>（七）扬长避短</a:t>
            </a:r>
            <a:endParaRPr lang="zh-CN" altLang="en-US" sz="2800">
              <a:solidFill>
                <a:schemeClr val="accent1">
                  <a:lumMod val="50000"/>
                </a:schemeClr>
              </a:solidFill>
            </a:endParaRPr>
          </a:p>
        </p:txBody>
      </p:sp>
      <p:pic>
        <p:nvPicPr>
          <p:cNvPr id="129" name="图片 128" descr="商人看地平线在黎明的背景"/>
          <p:cNvPicPr>
            <a:picLocks noChangeAspect="1"/>
          </p:cNvPicPr>
          <p:nvPr>
            <p:custDataLst>
              <p:tags r:id="rId2"/>
            </p:custDataLst>
          </p:nvPr>
        </p:nvPicPr>
        <p:blipFill rotWithShape="1">
          <a:blip r:embed="rId3"/>
          <a:srcRect l="30875" t="167" r="22875" b="-167"/>
          <a:stretch>
            <a:fillRect/>
          </a:stretch>
        </p:blipFill>
        <p:spPr>
          <a:xfrm>
            <a:off x="6655721"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4812"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在学习、生活和工作中，积极寻找并抓住机会展示自己的优势和特长，可以增强个人的自信心和影响力。</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把握机会展现优势</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4812"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同时，意识到并努力弥补自己的不足之处，通过不断学习和实践，可以促进个人的全面发展和进步。</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弥补不足，持续进步</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4812"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通过扬长避短，我们可以更加自信地面对各种挑战，这种积极的心态有助于我们在各个领域取得更好的成绩。</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增强自信的策略</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80067" y="25654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（八）阅读名人传记</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通过阅读名人传记，我们可以学习到他们面对困难和挑战时的不屈不挠和坚持不懈的精神。</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学习名人奋斗精神</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名人的成功故事能够激励我们相信，通过决心和努力，我们同样能够克服困难，实现自己的梦想。</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激励自我实现梦想</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名人传记中蕴含着丰富的人生经验和智慧，这些经验可以指导我们更好地规划自己的生活和职业道路。</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吸取宝贵人生经验</a:t>
            </a:r>
            <a:endParaRPr lang="zh-CN" altLang="en-US" sz="2400" b="1">
              <a:solidFill>
                <a:schemeClr val="accent2"/>
              </a:solidFill>
              <a:latin typeface="+mn-ea"/>
              <a:cs typeface="+mn-ea"/>
            </a:endParaRPr>
          </a:p>
        </p:txBody>
      </p:sp>
      <p:pic>
        <p:nvPicPr>
          <p:cNvPr id="25" name="图片 24" descr="/data/temp/d1fc3a27-8ba2-11f0-b843-8a642414e052.jpg@base@tag=imgScale&amp;m=1&amp;w=450&amp;h=450&amp;q=95d1fc3a27-8ba2-11f0-b843-8a642414e052"/>
          <p:cNvPicPr>
            <a:picLocks noChangeAspect="1"/>
          </p:cNvPicPr>
          <p:nvPr>
            <p:custDataLst>
              <p:tags r:id="rId8"/>
            </p:custDataLst>
          </p:nvPr>
        </p:nvPicPr>
        <p:blipFill rotWithShape="1">
          <a:blip r:embed="rId9"/>
          <a:srcRect l="23556" r="9778"/>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d1fc3a6c-8ba2-11f0-b843-8a642414e052.jpg@base@tag=imgScale&amp;m=1&amp;w=450&amp;h=450&amp;q=95d1fc3a6c-8ba2-11f0-b843-8a642414e052"/>
          <p:cNvPicPr>
            <a:picLocks noChangeAspect="1"/>
          </p:cNvPicPr>
          <p:nvPr>
            <p:custDataLst>
              <p:tags r:id="rId10"/>
            </p:custDataLst>
          </p:nvPr>
        </p:nvPicPr>
        <p:blipFill rotWithShape="1">
          <a:blip r:embed="rId11"/>
          <a:srcRect l="16617" r="1661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l="19675" t="4500" r="19675" b="450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961347" y="22161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（九）做好充分准备</a:t>
            </a:r>
            <a:endParaRPr lang="zh-CN" altLang="en-US" sz="2800">
              <a:solidFill>
                <a:schemeClr val="accent1">
                  <a:lumMod val="50000"/>
                </a:schemeClr>
              </a:solidFill>
            </a:endParaRPr>
          </a:p>
        </p:txBody>
      </p:sp>
      <p:sp>
        <p:nvSpPr>
          <p:cNvPr id="3" name="矩形: 圆角 2"/>
          <p:cNvSpPr/>
          <p:nvPr>
            <p:custDataLst>
              <p:tags r:id="rId2"/>
            </p:custDataLst>
          </p:nvPr>
        </p:nvSpPr>
        <p:spPr>
          <a:xfrm>
            <a:off x="696595"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961406"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在参与任何活动之前做好充分的准备，可以让我们在活动过程中更加自信，减少不必要的紧张和焦虑。</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961406" y="197760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964581" y="283299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1"/>
                </a:solidFill>
                <a:latin typeface="+mn-ea"/>
                <a:cs typeface="+mn-ea"/>
              </a:rPr>
              <a:t>增强活动自信</a:t>
            </a:r>
            <a:endParaRPr lang="zh-CN" altLang="en-US" sz="2200" b="1">
              <a:solidFill>
                <a:schemeClr val="accent1"/>
              </a:solidFill>
              <a:latin typeface="+mn-ea"/>
              <a:cs typeface="+mn-ea"/>
            </a:endParaRPr>
          </a:p>
        </p:txBody>
      </p:sp>
      <p:sp>
        <p:nvSpPr>
          <p:cNvPr id="12" name="矩形: 圆角 2"/>
          <p:cNvSpPr/>
          <p:nvPr>
            <p:custDataLst>
              <p:tags r:id="rId6"/>
            </p:custDataLst>
          </p:nvPr>
        </p:nvSpPr>
        <p:spPr>
          <a:xfrm>
            <a:off x="4481418"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746228" y="365283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充分的准备是顺利完成任务的关键，它有助于我们更加高效和有条不紊地完成目标。</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746228" y="197760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751943" y="284506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a:solidFill>
                  <a:schemeClr val="accent2"/>
                </a:solidFill>
                <a:latin typeface="+mn-ea"/>
                <a:cs typeface="+mn-ea"/>
              </a:rPr>
              <a:t>顺利完成任务</a:t>
            </a:r>
            <a:endParaRPr lang="zh-CN" altLang="en-US" sz="2200" b="1">
              <a:solidFill>
                <a:schemeClr val="accent2"/>
              </a:solidFill>
              <a:latin typeface="+mn-ea"/>
              <a:cs typeface="+mn-ea"/>
            </a:endParaRPr>
          </a:p>
        </p:txBody>
      </p:sp>
      <p:sp>
        <p:nvSpPr>
          <p:cNvPr id="63" name="矩形: 圆角 2"/>
          <p:cNvSpPr/>
          <p:nvPr>
            <p:custDataLst>
              <p:tags r:id="rId10"/>
            </p:custDataLst>
          </p:nvPr>
        </p:nvSpPr>
        <p:spPr>
          <a:xfrm>
            <a:off x="8266240" y="241450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31051" y="364775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经常性地成功完成任务会积累自信，从而在面对新的挑战时，我们能够更加自信地迎接它们。</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31051" y="197760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882026" y="345216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666848" y="345216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451671" y="345216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31051" y="285014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sz="2200" b="1" dirty="0">
                <a:solidFill>
                  <a:schemeClr val="accent3"/>
                </a:solidFill>
                <a:latin typeface="+mn-ea"/>
                <a:cs typeface="+mn-ea"/>
              </a:rPr>
              <a:t>提升整体自信心</a:t>
            </a:r>
            <a:endParaRPr lang="zh-CN" altLang="en-US" sz="2200"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915035" y="186055"/>
            <a:ext cx="6835775" cy="645795"/>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2800" spc="0" dirty="0">
                <a:solidFill>
                  <a:schemeClr val="accent1">
                    <a:lumMod val="50000"/>
                  </a:schemeClr>
                </a:solidFill>
                <a:uFillTx/>
              </a:rPr>
              <a:t>（十）给自己制定恰当的目标</a:t>
            </a:r>
            <a:endParaRPr lang="zh-CN" altLang="en-US" sz="2800" spc="0" dirty="0">
              <a:solidFill>
                <a:schemeClr val="accent1">
                  <a:lumMod val="50000"/>
                </a:schemeClr>
              </a:solidFill>
              <a:uFillTx/>
            </a:endParaRPr>
          </a:p>
        </p:txBody>
      </p:sp>
      <p:pic>
        <p:nvPicPr>
          <p:cNvPr id="2" name="图片 4" descr="/data/temp/d11a23c4-8ba2-11f0-9364-d292ea2f0213.jpg@base@tag=imgScale&amp;m=1&amp;w=690&amp;h=370&amp;q=95d11a23c4-8ba2-11f0-9364-d292ea2f0213"/>
          <p:cNvPicPr>
            <a:picLocks noChangeAspect="1"/>
          </p:cNvPicPr>
          <p:nvPr>
            <p:custDataLst>
              <p:tags r:id="rId2"/>
            </p:custDataLst>
          </p:nvPr>
        </p:nvPicPr>
        <p:blipFill>
          <a:blip r:embed="rId3"/>
          <a:srcRect t="11276" b="8303"/>
          <a:stretch>
            <a:fillRect/>
          </a:stretch>
        </p:blipFill>
        <p:spPr>
          <a:xfrm>
            <a:off x="985901" y="2891112"/>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pic>
        <p:nvPicPr>
          <p:cNvPr id="3" name="图片 11" descr="/data/temp/d11a2429-8ba2-11f0-9364-d292ea2f0213.jpg@base@tag=imgScale&amp;m=1&amp;w=690&amp;h=370&amp;q=95d11a2429-8ba2-11f0-9364-d292ea2f0213"/>
          <p:cNvPicPr>
            <a:picLocks noChangeAspect="1"/>
          </p:cNvPicPr>
          <p:nvPr>
            <p:custDataLst>
              <p:tags r:id="rId4"/>
            </p:custDataLst>
          </p:nvPr>
        </p:nvPicPr>
        <p:blipFill>
          <a:blip r:embed="rId5"/>
          <a:srcRect t="9862" b="9862"/>
          <a:stretch>
            <a:fillRect/>
          </a:stretch>
        </p:blipFill>
        <p:spPr>
          <a:xfrm>
            <a:off x="985901" y="4515614"/>
            <a:ext cx="2481438" cy="133040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pic>
        <p:nvPicPr>
          <p:cNvPr id="4" name="图片 35" descr="/data/temp/d11a22b8-8ba2-11f0-9364-d292ea2f0213.jpg@base@tag=imgScale&amp;m=1&amp;w=690&amp;h=370&amp;q=95d11a22b8-8ba2-11f0-9364-d292ea2f0213"/>
          <p:cNvPicPr>
            <a:picLocks noChangeAspect="1"/>
          </p:cNvPicPr>
          <p:nvPr>
            <p:custDataLst>
              <p:tags r:id="rId6"/>
            </p:custDataLst>
          </p:nvPr>
        </p:nvPicPr>
        <p:blipFill>
          <a:blip r:embed="rId7"/>
          <a:srcRect t="19443"/>
          <a:stretch>
            <a:fillRect/>
          </a:stretch>
        </p:blipFill>
        <p:spPr>
          <a:xfrm>
            <a:off x="985901" y="1264709"/>
            <a:ext cx="2480804" cy="133230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36"/>
          <p:cNvSpPr/>
          <p:nvPr>
            <p:custDataLst>
              <p:tags r:id="rId8"/>
            </p:custDataLst>
          </p:nvPr>
        </p:nvSpPr>
        <p:spPr>
          <a:xfrm>
            <a:off x="3672205" y="1558925"/>
            <a:ext cx="781558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给自己设定切实可行的目标，既能够激发动力，又能够确保目标的达成，从而避免因目标过高而产生的挫败感。</a:t>
            </a:r>
            <a:endParaRPr lang="zh-CN" altLang="en-US" sz="1600">
              <a:ln>
                <a:noFill/>
                <a:prstDash val="sysDot"/>
              </a:ln>
              <a:solidFill>
                <a:schemeClr val="tx1">
                  <a:lumMod val="85000"/>
                  <a:lumOff val="15000"/>
                </a:schemeClr>
              </a:solidFill>
              <a:latin typeface="+mn-ea"/>
              <a:cs typeface="+mn-ea"/>
              <a:sym typeface="+mn-ea"/>
            </a:endParaRPr>
          </a:p>
        </p:txBody>
      </p:sp>
      <p:sp>
        <p:nvSpPr>
          <p:cNvPr id="8" name="矩形 37"/>
          <p:cNvSpPr/>
          <p:nvPr>
            <p:custDataLst>
              <p:tags r:id="rId9"/>
            </p:custDataLst>
          </p:nvPr>
        </p:nvSpPr>
        <p:spPr>
          <a:xfrm>
            <a:off x="3672205" y="1264920"/>
            <a:ext cx="781558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1"/>
                </a:solidFill>
                <a:latin typeface="+mn-ea"/>
                <a:cs typeface="+mn-ea"/>
              </a:rPr>
              <a:t>设定合理目标</a:t>
            </a:r>
            <a:endParaRPr lang="zh-CN" altLang="en-US" sz="2000" b="1">
              <a:solidFill>
                <a:schemeClr val="accent1"/>
              </a:solidFill>
              <a:latin typeface="+mn-ea"/>
              <a:cs typeface="+mn-ea"/>
            </a:endParaRPr>
          </a:p>
        </p:txBody>
      </p:sp>
      <p:sp>
        <p:nvSpPr>
          <p:cNvPr id="9" name="矩形 40"/>
          <p:cNvSpPr/>
          <p:nvPr>
            <p:custDataLst>
              <p:tags r:id="rId10"/>
            </p:custDataLst>
          </p:nvPr>
        </p:nvSpPr>
        <p:spPr>
          <a:xfrm>
            <a:off x="3672205" y="3183890"/>
            <a:ext cx="781558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达成一个目标后，及时设定更高的目标，保持前进的动力和进步的节奏，有助于我们持续成长。</a:t>
            </a:r>
            <a:endParaRPr lang="zh-CN" altLang="en-US" sz="1600">
              <a:ln>
                <a:noFill/>
                <a:prstDash val="sysDot"/>
              </a:ln>
              <a:solidFill>
                <a:schemeClr val="tx1">
                  <a:lumMod val="85000"/>
                  <a:lumOff val="15000"/>
                </a:schemeClr>
              </a:solidFill>
              <a:latin typeface="+mn-ea"/>
              <a:cs typeface="+mn-ea"/>
              <a:sym typeface="+mn-ea"/>
            </a:endParaRPr>
          </a:p>
        </p:txBody>
      </p:sp>
      <p:sp>
        <p:nvSpPr>
          <p:cNvPr id="11" name="矩形 41"/>
          <p:cNvSpPr/>
          <p:nvPr>
            <p:custDataLst>
              <p:tags r:id="rId11"/>
            </p:custDataLst>
          </p:nvPr>
        </p:nvSpPr>
        <p:spPr>
          <a:xfrm>
            <a:off x="3672205" y="2889250"/>
            <a:ext cx="781558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2"/>
                </a:solidFill>
                <a:latin typeface="+mn-ea"/>
                <a:cs typeface="+mn-ea"/>
              </a:rPr>
              <a:t>目标达成后的进阶</a:t>
            </a:r>
            <a:endParaRPr lang="zh-CN" altLang="en-US" sz="2000" b="1">
              <a:solidFill>
                <a:schemeClr val="accent2"/>
              </a:solidFill>
              <a:latin typeface="+mn-ea"/>
              <a:cs typeface="+mn-ea"/>
            </a:endParaRPr>
          </a:p>
        </p:txBody>
      </p:sp>
      <p:sp>
        <p:nvSpPr>
          <p:cNvPr id="13" name="矩形 44"/>
          <p:cNvSpPr/>
          <p:nvPr>
            <p:custDataLst>
              <p:tags r:id="rId12"/>
            </p:custDataLst>
          </p:nvPr>
        </p:nvSpPr>
        <p:spPr>
          <a:xfrm>
            <a:off x="3672205" y="4808220"/>
            <a:ext cx="7815580" cy="96583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目标设定过高可能导致失败，从而损害自信心，因此，合理的目标设定对于维护和增强自信至关重要。</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3"/>
            </p:custDataLst>
          </p:nvPr>
        </p:nvSpPr>
        <p:spPr>
          <a:xfrm>
            <a:off x="3672205" y="4513580"/>
            <a:ext cx="7815580" cy="28829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3"/>
                </a:solidFill>
                <a:latin typeface="+mn-ea"/>
                <a:cs typeface="+mn-ea"/>
              </a:rPr>
              <a:t>避免目标过高损害自信</a:t>
            </a:r>
            <a:endParaRPr lang="zh-CN" altLang="en-US" sz="2000" b="1">
              <a:solidFill>
                <a:schemeClr val="accent3"/>
              </a:solidFill>
              <a:latin typeface="+mn-ea"/>
              <a:cs typeface="+mn-ea"/>
            </a:endParaRPr>
          </a:p>
        </p:txBody>
      </p:sp>
    </p:spTree>
    <p:custDataLst>
      <p:tags r:id="rId14"/>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脚手架上工人的剪影"/>
          <p:cNvPicPr>
            <a:picLocks noChangeAspect="1"/>
          </p:cNvPicPr>
          <p:nvPr>
            <p:custDataLst>
              <p:tags r:id="rId2"/>
            </p:custDataLst>
          </p:nvPr>
        </p:nvPicPr>
        <p:blipFill>
          <a:blip r:embed="rId3"/>
          <a:srcRect l="23340" r="23340"/>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（十一）冒一次险</a:t>
            </a:r>
            <a:endParaRPr lang="zh-CN" altLang="en-US" sz="2800">
              <a:solidFill>
                <a:schemeClr val="accent1">
                  <a:lumMod val="50000"/>
                </a:schemeClr>
              </a:solidFill>
            </a:endParaRPr>
          </a:p>
        </p:txBody>
      </p:sp>
      <p:sp>
        <p:nvSpPr>
          <p:cNvPr id="3" name="边界"/>
          <p:cNvSpPr/>
          <p:nvPr>
            <p:custDataLst>
              <p:tags r:id="rId5"/>
            </p:custDataLst>
          </p:nvPr>
        </p:nvSpPr>
        <p:spPr>
          <a:xfrm>
            <a:off x="903882" y="1405255"/>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charset="-122"/>
              <a:sym typeface="+mn-ea"/>
            </a:endParaRPr>
          </a:p>
        </p:txBody>
      </p:sp>
      <p:sp>
        <p:nvSpPr>
          <p:cNvPr id="4" name="矩形 26"/>
          <p:cNvSpPr/>
          <p:nvPr>
            <p:custDataLst>
              <p:tags r:id="rId6"/>
            </p:custDataLst>
          </p:nvPr>
        </p:nvSpPr>
        <p:spPr>
          <a:xfrm>
            <a:off x="902611" y="142557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418938" y="140970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探索能力边界</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417955" y="1764030"/>
            <a:ext cx="4890135"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勇敢尝试曾经畏惧的事情，可以让我们发现自己的潜力远超预期，从而拓宽能力的边界。</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1054397" y="1892367"/>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1044871" y="3444522"/>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902611" y="3000596"/>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418938" y="2984718"/>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克服畏惧，建立自信</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417955" y="3338830"/>
            <a:ext cx="4890135"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每一次克服畏惧的经历都会增强我们的自信心，让我们在面对未来的挑战时更加坚定和自信。</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902611" y="457561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418938" y="455973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挑战自我，突破限制</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417955" y="4914265"/>
            <a:ext cx="4890135" cy="108394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冒险和挑战自我是成长的必经之路，它让我们认识到，很多看似难以克服的困难实际上是可以被征服的。</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01022" y="20955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（十二）排除压力</a:t>
            </a:r>
            <a:endParaRPr lang="zh-CN" altLang="en-US" sz="2800">
              <a:solidFill>
                <a:schemeClr val="accent1">
                  <a:lumMod val="50000"/>
                </a:schemeClr>
              </a:solidFill>
            </a:endParaRPr>
          </a:p>
        </p:txBody>
      </p:sp>
      <p:sp>
        <p:nvSpPr>
          <p:cNvPr id="8" name="矩形 2"/>
          <p:cNvSpPr/>
          <p:nvPr>
            <p:custDataLst>
              <p:tags r:id="rId2"/>
            </p:custDataLst>
          </p:nvPr>
        </p:nvSpPr>
        <p:spPr>
          <a:xfrm>
            <a:off x="1028732" y="254213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过度的压力会损害自信心，因此，学会管理压力，保持心态的平和，对于维护自信非常重要。</a:t>
            </a:r>
            <a:endParaRPr lang="zh-CN" altLang="en-US" sz="1600" kern="0">
              <a:ln>
                <a:noFill/>
                <a:prstDash val="sysDot"/>
              </a:ln>
              <a:solidFill>
                <a:schemeClr val="tx1">
                  <a:lumMod val="85000"/>
                  <a:lumOff val="15000"/>
                </a:schemeClr>
              </a:solidFill>
              <a:latin typeface="+mn-ea"/>
              <a:cs typeface="+mn-ea"/>
            </a:endParaRPr>
          </a:p>
        </p:txBody>
      </p:sp>
      <p:sp>
        <p:nvSpPr>
          <p:cNvPr id="9" name="矩形 3"/>
          <p:cNvSpPr/>
          <p:nvPr>
            <p:custDataLst>
              <p:tags r:id="rId3"/>
            </p:custDataLst>
          </p:nvPr>
        </p:nvSpPr>
        <p:spPr>
          <a:xfrm>
            <a:off x="1028700" y="2082165"/>
            <a:ext cx="2880360" cy="34861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1"/>
                </a:solidFill>
                <a:latin typeface="+mn-ea"/>
                <a:cs typeface="+mn-ea"/>
              </a:rPr>
              <a:t>避免压力损害自信</a:t>
            </a:r>
            <a:endParaRPr lang="zh-CN" altLang="en-US" b="1" kern="0">
              <a:solidFill>
                <a:schemeClr val="accent1"/>
              </a:solidFill>
              <a:latin typeface="+mn-ea"/>
              <a:cs typeface="+mn-ea"/>
            </a:endParaRPr>
          </a:p>
        </p:txBody>
      </p:sp>
      <p:sp>
        <p:nvSpPr>
          <p:cNvPr id="13" name="矩形 4"/>
          <p:cNvSpPr/>
          <p:nvPr>
            <p:custDataLst>
              <p:tags r:id="rId4"/>
            </p:custDataLst>
          </p:nvPr>
        </p:nvSpPr>
        <p:spPr>
          <a:xfrm>
            <a:off x="1099185" y="1367790"/>
            <a:ext cx="1068705" cy="714375"/>
          </a:xfrm>
          <a:prstGeom prst="rect">
            <a:avLst/>
          </a:prstGeom>
          <a:noFill/>
        </p:spPr>
        <p:txBody>
          <a:bodyPr wrap="none" lIns="0" tIns="0" rIns="0" bIns="0" rtlCol="0" anchor="ctr">
            <a:normAutofit fontScale="60000"/>
          </a:bodyPr>
          <a:p>
            <a:pPr>
              <a:spcBef>
                <a:spcPct val="0"/>
              </a:spcBef>
              <a:spcAft>
                <a:spcPct val="0"/>
              </a:spcAft>
            </a:pPr>
            <a:r>
              <a:rPr lang="en-US" altLang="zh-CN" sz="7200" b="1" kern="0" dirty="0">
                <a:solidFill>
                  <a:schemeClr val="accent1"/>
                </a:solidFill>
                <a:latin typeface="+mn-ea"/>
                <a:cs typeface="+mn-ea"/>
              </a:rPr>
              <a:t>01</a:t>
            </a:r>
            <a:endParaRPr lang="en-US" altLang="zh-CN" sz="7200" b="1" kern="0" dirty="0">
              <a:solidFill>
                <a:schemeClr val="accent1"/>
              </a:solidFill>
              <a:latin typeface="+mn-ea"/>
              <a:cs typeface="+mn-ea"/>
            </a:endParaRPr>
          </a:p>
        </p:txBody>
      </p:sp>
      <p:pic>
        <p:nvPicPr>
          <p:cNvPr id="16" name="图片 29" descr="/data/temp/d1bf7681-8ba2-11f0-bed9-eae5fc593e98.jpg@base@tag=imgScale&amp;m=1&amp;w=799&amp;h=422&amp;q=95d1bf7681-8ba2-11f0-bed9-eae5fc593e98"/>
          <p:cNvPicPr>
            <a:picLocks noChangeAspect="1"/>
          </p:cNvPicPr>
          <p:nvPr>
            <p:custDataLst>
              <p:tags r:id="rId5"/>
            </p:custDataLst>
          </p:nvPr>
        </p:nvPicPr>
        <p:blipFill rotWithShape="1">
          <a:blip r:embed="rId6"/>
          <a:srcRect t="2989" b="3226"/>
          <a:stretch>
            <a:fillRect/>
          </a:stretch>
        </p:blipFill>
        <p:spPr>
          <a:xfrm>
            <a:off x="1099217" y="4236472"/>
            <a:ext cx="2880449" cy="1520002"/>
          </a:xfrm>
          <a:prstGeom prst="rect">
            <a:avLst/>
          </a:prstGeom>
          <a:solidFill>
            <a:schemeClr val="accent1"/>
          </a:solidFill>
          <a:ln>
            <a:solidFill>
              <a:schemeClr val="accent1">
                <a:alpha val="20000"/>
              </a:schemeClr>
            </a:solidFill>
          </a:ln>
        </p:spPr>
      </p:pic>
      <p:sp>
        <p:nvSpPr>
          <p:cNvPr id="17" name="矩形 5"/>
          <p:cNvSpPr/>
          <p:nvPr>
            <p:custDataLst>
              <p:tags r:id="rId7"/>
            </p:custDataLst>
          </p:nvPr>
        </p:nvSpPr>
        <p:spPr>
          <a:xfrm>
            <a:off x="4886959" y="254213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学会将压力转化为动力，正确处理压力与挑战之间的关系，可以帮助我们更好地应对生活和工作中的困难。</a:t>
            </a:r>
            <a:endParaRPr lang="zh-CN" altLang="en-US" sz="1600" kern="0">
              <a:ln>
                <a:noFill/>
                <a:prstDash val="sysDot"/>
              </a:ln>
              <a:solidFill>
                <a:schemeClr val="tx1">
                  <a:lumMod val="85000"/>
                  <a:lumOff val="15000"/>
                </a:schemeClr>
              </a:solidFill>
              <a:latin typeface="+mn-ea"/>
              <a:cs typeface="+mn-ea"/>
            </a:endParaRPr>
          </a:p>
        </p:txBody>
      </p:sp>
      <p:sp>
        <p:nvSpPr>
          <p:cNvPr id="18" name="矩形 6"/>
          <p:cNvSpPr/>
          <p:nvPr>
            <p:custDataLst>
              <p:tags r:id="rId8"/>
            </p:custDataLst>
          </p:nvPr>
        </p:nvSpPr>
        <p:spPr>
          <a:xfrm>
            <a:off x="4886960" y="2082165"/>
            <a:ext cx="2880360" cy="34861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2"/>
                </a:solidFill>
                <a:latin typeface="+mn-ea"/>
                <a:cs typeface="+mn-ea"/>
              </a:rPr>
              <a:t>正确处理压力与挑战</a:t>
            </a:r>
            <a:endParaRPr lang="zh-CN" altLang="en-US" b="1" kern="0">
              <a:solidFill>
                <a:schemeClr val="accent2"/>
              </a:solidFill>
              <a:latin typeface="+mn-ea"/>
              <a:cs typeface="+mn-ea"/>
            </a:endParaRPr>
          </a:p>
        </p:txBody>
      </p:sp>
      <p:sp>
        <p:nvSpPr>
          <p:cNvPr id="20" name="矩形 9"/>
          <p:cNvSpPr/>
          <p:nvPr>
            <p:custDataLst>
              <p:tags r:id="rId9"/>
            </p:custDataLst>
          </p:nvPr>
        </p:nvSpPr>
        <p:spPr>
          <a:xfrm>
            <a:off x="4957445" y="1367790"/>
            <a:ext cx="1068705" cy="714375"/>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2"/>
                </a:solidFill>
                <a:latin typeface="+mn-ea"/>
                <a:cs typeface="+mn-ea"/>
              </a:rPr>
              <a:t>02</a:t>
            </a:r>
            <a:endParaRPr lang="en-US" altLang="zh-CN" sz="7200" b="1" kern="0">
              <a:solidFill>
                <a:schemeClr val="accent2"/>
              </a:solidFill>
              <a:latin typeface="+mn-ea"/>
              <a:cs typeface="+mn-ea"/>
            </a:endParaRPr>
          </a:p>
        </p:txBody>
      </p:sp>
      <p:pic>
        <p:nvPicPr>
          <p:cNvPr id="21" name="图片 30" descr="/data/temp/d1bf7615-8ba2-11f0-bed9-eae5fc593e98.jpg@base@tag=imgScale&amp;m=1&amp;w=799&amp;h=422&amp;q=95d1bf7615-8ba2-11f0-bed9-eae5fc593e98"/>
          <p:cNvPicPr>
            <a:picLocks noChangeAspect="1"/>
          </p:cNvPicPr>
          <p:nvPr>
            <p:custDataLst>
              <p:tags r:id="rId10"/>
            </p:custDataLst>
          </p:nvPr>
        </p:nvPicPr>
        <p:blipFill rotWithShape="1">
          <a:blip r:embed="rId11"/>
          <a:srcRect t="15656" b="1438"/>
          <a:stretch>
            <a:fillRect/>
          </a:stretch>
        </p:blipFill>
        <p:spPr>
          <a:xfrm>
            <a:off x="4957444" y="4236472"/>
            <a:ext cx="2880449" cy="1520002"/>
          </a:xfrm>
          <a:prstGeom prst="rect">
            <a:avLst/>
          </a:prstGeom>
          <a:solidFill>
            <a:schemeClr val="accent2"/>
          </a:solidFill>
          <a:ln>
            <a:solidFill>
              <a:schemeClr val="accent2">
                <a:alpha val="20000"/>
              </a:schemeClr>
            </a:solidFill>
          </a:ln>
        </p:spPr>
      </p:pic>
      <p:sp>
        <p:nvSpPr>
          <p:cNvPr id="22" name="矩形 10"/>
          <p:cNvSpPr/>
          <p:nvPr>
            <p:custDataLst>
              <p:tags r:id="rId12"/>
            </p:custDataLst>
          </p:nvPr>
        </p:nvSpPr>
        <p:spPr>
          <a:xfrm>
            <a:off x="8745186" y="2542138"/>
            <a:ext cx="2880446" cy="876095"/>
          </a:xfrm>
          <a:prstGeom prst="rect">
            <a:avLst/>
          </a:prstGeom>
          <a:ln>
            <a:noFill/>
            <a:prstDash val="sysDash"/>
          </a:ln>
        </p:spPr>
        <p:txBody>
          <a:bodyPr vert="horz" wrap="square" lIns="0" tIns="0" rIns="0" bIns="0" rtlCol="0">
            <a:noAutofit/>
          </a:bodyPr>
          <a:p>
            <a:pPr algn="just">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长期处于高压状态会削弱自我效能感，影响情绪稳定和个人幸福感，因此，我们需要学会排除压力，保持情绪的稳定。</a:t>
            </a:r>
            <a:endParaRPr lang="zh-CN" altLang="en-US" sz="1600" kern="0">
              <a:ln>
                <a:noFill/>
                <a:prstDash val="sysDot"/>
              </a:ln>
              <a:solidFill>
                <a:schemeClr val="tx1">
                  <a:lumMod val="85000"/>
                  <a:lumOff val="15000"/>
                </a:schemeClr>
              </a:solidFill>
              <a:latin typeface="+mn-ea"/>
              <a:cs typeface="+mn-ea"/>
            </a:endParaRPr>
          </a:p>
        </p:txBody>
      </p:sp>
      <p:sp>
        <p:nvSpPr>
          <p:cNvPr id="24" name="矩形 11"/>
          <p:cNvSpPr/>
          <p:nvPr>
            <p:custDataLst>
              <p:tags r:id="rId13"/>
            </p:custDataLst>
          </p:nvPr>
        </p:nvSpPr>
        <p:spPr>
          <a:xfrm>
            <a:off x="8745220" y="2082165"/>
            <a:ext cx="2880360" cy="348615"/>
          </a:xfrm>
          <a:prstGeom prst="rect">
            <a:avLst/>
          </a:prstGeom>
          <a:noFill/>
        </p:spPr>
        <p:txBody>
          <a:bodyPr wrap="square" lIns="0" tIns="0" rIns="0" bIns="0" rtlCol="0" anchor="b">
            <a:noAutofit/>
          </a:bodyPr>
          <a:p>
            <a:pPr>
              <a:spcBef>
                <a:spcPct val="0"/>
              </a:spcBef>
              <a:spcAft>
                <a:spcPct val="0"/>
              </a:spcAft>
            </a:pPr>
            <a:r>
              <a:rPr lang="zh-CN" altLang="en-US" b="1" kern="0">
                <a:solidFill>
                  <a:schemeClr val="accent3"/>
                </a:solidFill>
                <a:latin typeface="+mn-ea"/>
                <a:cs typeface="+mn-ea"/>
              </a:rPr>
              <a:t>维持情绪稳定与自我效能感</a:t>
            </a:r>
            <a:endParaRPr lang="zh-CN" altLang="en-US" b="1" kern="0">
              <a:solidFill>
                <a:schemeClr val="accent3"/>
              </a:solidFill>
              <a:latin typeface="+mn-ea"/>
              <a:cs typeface="+mn-ea"/>
            </a:endParaRPr>
          </a:p>
        </p:txBody>
      </p:sp>
      <p:sp>
        <p:nvSpPr>
          <p:cNvPr id="25" name="矩形 13"/>
          <p:cNvSpPr/>
          <p:nvPr>
            <p:custDataLst>
              <p:tags r:id="rId14"/>
            </p:custDataLst>
          </p:nvPr>
        </p:nvSpPr>
        <p:spPr>
          <a:xfrm>
            <a:off x="8815705" y="1367790"/>
            <a:ext cx="1068705" cy="714375"/>
          </a:xfrm>
          <a:prstGeom prst="rect">
            <a:avLst/>
          </a:prstGeom>
          <a:noFill/>
        </p:spPr>
        <p:txBody>
          <a:bodyPr wrap="none" lIns="0" tIns="0" rIns="0" bIns="0" rtlCol="0" anchor="ctr">
            <a:normAutofit fontScale="60000"/>
          </a:bodyPr>
          <a:p>
            <a:pPr>
              <a:spcBef>
                <a:spcPct val="0"/>
              </a:spcBef>
              <a:spcAft>
                <a:spcPct val="0"/>
              </a:spcAft>
            </a:pPr>
            <a:r>
              <a:rPr lang="en-US" altLang="zh-CN" sz="7200" b="1" kern="0">
                <a:solidFill>
                  <a:schemeClr val="accent3"/>
                </a:solidFill>
                <a:latin typeface="+mn-ea"/>
                <a:cs typeface="+mn-ea"/>
              </a:rPr>
              <a:t>03</a:t>
            </a:r>
            <a:endParaRPr lang="en-US" altLang="zh-CN" sz="7200" b="1" kern="0">
              <a:solidFill>
                <a:schemeClr val="accent3"/>
              </a:solidFill>
              <a:latin typeface="+mn-ea"/>
              <a:cs typeface="+mn-ea"/>
            </a:endParaRPr>
          </a:p>
        </p:txBody>
      </p:sp>
      <p:pic>
        <p:nvPicPr>
          <p:cNvPr id="26" name="图片 31"/>
          <p:cNvPicPr>
            <a:picLocks noChangeAspect="1"/>
          </p:cNvPicPr>
          <p:nvPr>
            <p:custDataLst>
              <p:tags r:id="rId15"/>
            </p:custDataLst>
          </p:nvPr>
        </p:nvPicPr>
        <p:blipFill rotWithShape="1">
          <a:blip r:embed="rId16"/>
          <a:srcRect/>
          <a:stretch>
            <a:fillRect/>
          </a:stretch>
        </p:blipFill>
        <p:spPr>
          <a:xfrm>
            <a:off x="8815671" y="4236472"/>
            <a:ext cx="2880449" cy="1520002"/>
          </a:xfrm>
          <a:prstGeom prst="rect">
            <a:avLst/>
          </a:prstGeom>
          <a:solidFill>
            <a:schemeClr val="accent3"/>
          </a:solidFill>
          <a:ln>
            <a:solidFill>
              <a:schemeClr val="accent3">
                <a:alpha val="20000"/>
              </a:schemeClr>
            </a:solidFill>
          </a:ln>
        </p:spPr>
      </p:pic>
      <p:cxnSp>
        <p:nvCxnSpPr>
          <p:cNvPr id="35" name="直接连接符 23"/>
          <p:cNvCxnSpPr/>
          <p:nvPr>
            <p:custDataLst>
              <p:tags r:id="rId17"/>
            </p:custDataLst>
          </p:nvPr>
        </p:nvCxnSpPr>
        <p:spPr>
          <a:xfrm>
            <a:off x="894080" y="1367730"/>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6" name="直接连接符 24"/>
          <p:cNvCxnSpPr/>
          <p:nvPr>
            <p:custDataLst>
              <p:tags r:id="rId18"/>
            </p:custDataLst>
          </p:nvPr>
        </p:nvCxnSpPr>
        <p:spPr>
          <a:xfrm>
            <a:off x="4742145" y="1367730"/>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cxnSp>
        <p:nvCxnSpPr>
          <p:cNvPr id="37" name="直接连接符 25"/>
          <p:cNvCxnSpPr/>
          <p:nvPr>
            <p:custDataLst>
              <p:tags r:id="rId19"/>
            </p:custDataLst>
          </p:nvPr>
        </p:nvCxnSpPr>
        <p:spPr>
          <a:xfrm>
            <a:off x="8598467" y="1367730"/>
            <a:ext cx="0" cy="4407542"/>
          </a:xfrm>
          <a:prstGeom prst="line">
            <a:avLst/>
          </a:prstGeom>
          <a:ln w="19050">
            <a:solidFill>
              <a:schemeClr val="tx1">
                <a:lumMod val="40000"/>
                <a:lumOff val="60000"/>
                <a:alpha val="30000"/>
              </a:schemeClr>
            </a:solidFill>
          </a:ln>
          <a:effectLst/>
        </p:spPr>
        <p:style>
          <a:lnRef idx="1">
            <a:schemeClr val="accent1"/>
          </a:lnRef>
          <a:fillRef idx="0">
            <a:schemeClr val="accent1"/>
          </a:fillRef>
          <a:effectRef idx="0">
            <a:schemeClr val="accent1"/>
          </a:effectRef>
          <a:fontRef idx="minor">
            <a:schemeClr val="tx1"/>
          </a:fontRef>
        </p:style>
      </p:cxnSp>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custDataLst>
              <p:tags r:id="rId1"/>
            </p:custDataLst>
          </p:nvPr>
        </p:nvSpPr>
        <p:spPr>
          <a:xfrm>
            <a:off x="901022" y="2330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（十三）做自己喜欢做的事</a:t>
            </a:r>
            <a:endParaRPr lang="zh-CN" altLang="en-US" sz="2800">
              <a:solidFill>
                <a:schemeClr val="accent1">
                  <a:lumMod val="50000"/>
                </a:schemeClr>
              </a:solidFill>
            </a:endParaRPr>
          </a:p>
        </p:txBody>
      </p:sp>
      <p:sp>
        <p:nvSpPr>
          <p:cNvPr id="15" name="矩形 14"/>
          <p:cNvSpPr/>
          <p:nvPr>
            <p:custDataLst>
              <p:tags r:id="rId2"/>
            </p:custDataLst>
          </p:nvPr>
        </p:nvSpPr>
        <p:spPr>
          <a:xfrm>
            <a:off x="698818" y="2332729"/>
            <a:ext cx="3333571" cy="1148018"/>
          </a:xfrm>
          <a:prstGeom prst="rect">
            <a:avLst/>
          </a:prstGeom>
          <a:ln>
            <a:noFill/>
            <a:prstDash val="sysDash"/>
          </a:ln>
        </p:spPr>
        <p:txBody>
          <a:bodyPr vert="horz" wrap="square" lIns="0" tIns="46990" rIns="0" bIns="46990" rtlCol="0" anchor="t" anchorCtr="0">
            <a:noAutofit/>
          </a:bodyPr>
          <a:p>
            <a:pPr indent="-228600">
              <a:spcBef>
                <a:spcPct val="0"/>
              </a:spcBef>
              <a:spcAft>
                <a:spcPct val="0"/>
              </a:spcAft>
            </a:pPr>
            <a:r>
              <a:rPr lang="zh-CN" altLang="en-US" sz="1600" dirty="0">
                <a:ln>
                  <a:noFill/>
                  <a:prstDash val="sysDot"/>
                </a:ln>
                <a:solidFill>
                  <a:schemeClr val="tx1">
                    <a:lumMod val="85000"/>
                    <a:lumOff val="15000"/>
                  </a:schemeClr>
                </a:solidFill>
                <a:latin typeface="+mn-ea"/>
                <a:cs typeface="+mn-ea"/>
              </a:rPr>
              <a:t>个人兴趣能够使人在相关领域投入更多热情，从而更容易取得成功，职业发展往往与个人兴趣紧密相连。</a:t>
            </a:r>
            <a:endParaRPr lang="zh-CN" altLang="en-US" sz="1600" dirty="0">
              <a:ln>
                <a:noFill/>
                <a:prstDash val="sysDot"/>
              </a:ln>
              <a:solidFill>
                <a:schemeClr val="tx1">
                  <a:lumMod val="85000"/>
                  <a:lumOff val="15000"/>
                </a:schemeClr>
              </a:solidFill>
              <a:latin typeface="+mn-ea"/>
              <a:cs typeface="+mn-ea"/>
            </a:endParaRPr>
          </a:p>
        </p:txBody>
      </p:sp>
      <p:sp>
        <p:nvSpPr>
          <p:cNvPr id="19" name="矩形 18"/>
          <p:cNvSpPr/>
          <p:nvPr>
            <p:custDataLst>
              <p:tags r:id="rId3"/>
            </p:custDataLst>
          </p:nvPr>
        </p:nvSpPr>
        <p:spPr bwMode="auto">
          <a:xfrm>
            <a:off x="698818" y="1802533"/>
            <a:ext cx="3333571" cy="48955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900" b="1" dirty="0">
                <a:solidFill>
                  <a:schemeClr val="accent5"/>
                </a:solidFill>
                <a:uFillTx/>
                <a:latin typeface="+mn-ea"/>
                <a:cs typeface="+mn-ea"/>
                <a:sym typeface="+mn-ea"/>
              </a:rPr>
              <a:t>个人兴趣与职业成功的关联</a:t>
            </a:r>
            <a:endParaRPr lang="zh-CN" altLang="en-US" sz="1900" b="1" dirty="0">
              <a:solidFill>
                <a:schemeClr val="accent5"/>
              </a:solidFill>
              <a:uFillTx/>
              <a:latin typeface="+mn-ea"/>
              <a:cs typeface="+mn-ea"/>
              <a:sym typeface="+mn-ea"/>
            </a:endParaRPr>
          </a:p>
        </p:txBody>
      </p:sp>
      <p:pic>
        <p:nvPicPr>
          <p:cNvPr id="95" name="图片 94" descr="/data/temp/6b4c10cb-8ba4-11f0-ad3a-7a944ddca2a0.jpeg6b4c10cb-8ba4-11f0-ad3a-7a944ddca2a0"/>
          <p:cNvPicPr>
            <a:picLocks noChangeAspect="1"/>
          </p:cNvPicPr>
          <p:nvPr>
            <p:custDataLst>
              <p:tags r:id="rId4"/>
            </p:custDataLst>
          </p:nvPr>
        </p:nvPicPr>
        <p:blipFill>
          <a:blip r:embed="rId5"/>
          <a:srcRect l="7607" r="7607"/>
          <a:stretch>
            <a:fillRect/>
          </a:stretch>
        </p:blipFill>
        <p:spPr>
          <a:xfrm>
            <a:off x="695643" y="3583612"/>
            <a:ext cx="3336746" cy="2623679"/>
          </a:xfrm>
          <a:prstGeom prst="roundRect">
            <a:avLst>
              <a:gd name="adj" fmla="val 9668"/>
            </a:avLst>
          </a:prstGeom>
          <a:ln w="9525" cap="flat" cmpd="sng" algn="ctr">
            <a:solidFill>
              <a:schemeClr val="dk1">
                <a:lumMod val="40000"/>
                <a:lumOff val="60000"/>
                <a:alpha val="50000"/>
              </a:schemeClr>
            </a:solidFill>
            <a:prstDash val="solid"/>
            <a:round/>
            <a:headEnd type="none" w="med" len="med"/>
            <a:tailEnd type="none" w="med" len="med"/>
          </a:ln>
        </p:spPr>
      </p:pic>
      <p:sp>
        <p:nvSpPr>
          <p:cNvPr id="27" name="矩形 26"/>
          <p:cNvSpPr/>
          <p:nvPr>
            <p:custDataLst>
              <p:tags r:id="rId6"/>
            </p:custDataLst>
          </p:nvPr>
        </p:nvSpPr>
        <p:spPr>
          <a:xfrm>
            <a:off x="8158397" y="2332729"/>
            <a:ext cx="3333571" cy="1148018"/>
          </a:xfrm>
          <a:prstGeom prst="rect">
            <a:avLst/>
          </a:prstGeom>
          <a:ln>
            <a:noFill/>
            <a:prstDash val="sysDash"/>
          </a:ln>
        </p:spPr>
        <p:txBody>
          <a:bodyPr vert="horz" wrap="square" lIns="0" tIns="46990" rIns="0" bIns="46990" rtlCol="0" anchor="t" anchorCtr="0">
            <a:noAutofit/>
          </a:bodyPr>
          <a:p>
            <a:pPr indent="-228600">
              <a:spcBef>
                <a:spcPct val="0"/>
              </a:spcBef>
              <a:spcAft>
                <a:spcPct val="0"/>
              </a:spcAft>
            </a:pPr>
            <a:r>
              <a:rPr lang="zh-CN" altLang="en-US" sz="1600">
                <a:ln>
                  <a:noFill/>
                  <a:prstDash val="sysDot"/>
                </a:ln>
                <a:solidFill>
                  <a:schemeClr val="tx1">
                    <a:lumMod val="85000"/>
                    <a:lumOff val="15000"/>
                  </a:schemeClr>
                </a:solidFill>
                <a:latin typeface="+mn-ea"/>
                <a:cs typeface="+mn-ea"/>
              </a:rPr>
              <a:t>通过做自己喜欢的事情，人们在取得成功后会产生成就感，进而提高自信心，形成一个积极的自我增强循环。</a:t>
            </a:r>
            <a:endParaRPr lang="zh-CN" altLang="en-US" sz="1600">
              <a:ln>
                <a:noFill/>
                <a:prstDash val="sysDot"/>
              </a:ln>
              <a:solidFill>
                <a:schemeClr val="tx1">
                  <a:lumMod val="85000"/>
                  <a:lumOff val="15000"/>
                </a:schemeClr>
              </a:solidFill>
              <a:latin typeface="+mn-ea"/>
              <a:cs typeface="+mn-ea"/>
            </a:endParaRPr>
          </a:p>
        </p:txBody>
      </p:sp>
      <p:sp>
        <p:nvSpPr>
          <p:cNvPr id="42" name="矩形 41"/>
          <p:cNvSpPr/>
          <p:nvPr>
            <p:custDataLst>
              <p:tags r:id="rId7"/>
            </p:custDataLst>
          </p:nvPr>
        </p:nvSpPr>
        <p:spPr bwMode="auto">
          <a:xfrm>
            <a:off x="8158397" y="1807613"/>
            <a:ext cx="3333571" cy="48955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900" b="1">
                <a:solidFill>
                  <a:schemeClr val="accent5"/>
                </a:solidFill>
                <a:uFillTx/>
                <a:latin typeface="+mn-ea"/>
                <a:cs typeface="+mn-ea"/>
                <a:sym typeface="+mn-ea"/>
              </a:rPr>
              <a:t>自信心的提升途径</a:t>
            </a:r>
            <a:endParaRPr lang="zh-CN" altLang="en-US" sz="1900" b="1">
              <a:solidFill>
                <a:schemeClr val="accent5"/>
              </a:solidFill>
              <a:uFillTx/>
              <a:latin typeface="+mn-ea"/>
              <a:cs typeface="+mn-ea"/>
              <a:sym typeface="+mn-ea"/>
            </a:endParaRPr>
          </a:p>
        </p:txBody>
      </p:sp>
      <p:pic>
        <p:nvPicPr>
          <p:cNvPr id="97" name="图片 96" descr="/data/temp/6b4c1229-8ba4-11f0-ad3a-7a944ddca2a0.jpeg6b4c1229-8ba4-11f0-ad3a-7a944ddca2a0"/>
          <p:cNvPicPr/>
          <p:nvPr>
            <p:custDataLst>
              <p:tags r:id="rId8"/>
            </p:custDataLst>
          </p:nvPr>
        </p:nvPicPr>
        <p:blipFill>
          <a:blip r:embed="rId9"/>
          <a:srcRect l="7515" r="7515"/>
          <a:stretch>
            <a:fillRect/>
          </a:stretch>
        </p:blipFill>
        <p:spPr>
          <a:xfrm>
            <a:off x="8157762" y="3603931"/>
            <a:ext cx="3340556" cy="2624259"/>
          </a:xfrm>
          <a:prstGeom prst="roundRect">
            <a:avLst>
              <a:gd name="adj" fmla="val 7893"/>
            </a:avLst>
          </a:prstGeom>
          <a:ln w="9525" cap="flat" cmpd="sng" algn="ctr">
            <a:solidFill>
              <a:schemeClr val="dk1">
                <a:lumMod val="40000"/>
                <a:lumOff val="60000"/>
                <a:alpha val="50000"/>
              </a:schemeClr>
            </a:solidFill>
            <a:prstDash val="solid"/>
            <a:round/>
            <a:headEnd type="none" w="med" len="med"/>
            <a:tailEnd type="none" w="med" len="med"/>
          </a:ln>
        </p:spPr>
      </p:pic>
      <p:sp>
        <p:nvSpPr>
          <p:cNvPr id="31" name="矩形 30"/>
          <p:cNvSpPr/>
          <p:nvPr>
            <p:custDataLst>
              <p:tags r:id="rId10"/>
            </p:custDataLst>
          </p:nvPr>
        </p:nvSpPr>
        <p:spPr>
          <a:xfrm>
            <a:off x="4428607" y="2332729"/>
            <a:ext cx="3333571" cy="1148018"/>
          </a:xfrm>
          <a:prstGeom prst="rect">
            <a:avLst/>
          </a:prstGeom>
          <a:ln>
            <a:noFill/>
            <a:prstDash val="sysDash"/>
          </a:ln>
        </p:spPr>
        <p:txBody>
          <a:bodyPr vert="horz" wrap="square" lIns="0" tIns="46990" rIns="0" bIns="46990" rtlCol="0" anchor="t" anchorCtr="0">
            <a:noAutofit/>
          </a:bodyPr>
          <a:p>
            <a:pPr indent="-228600">
              <a:spcBef>
                <a:spcPct val="0"/>
              </a:spcBef>
              <a:spcAft>
                <a:spcPct val="0"/>
              </a:spcAft>
            </a:pPr>
            <a:r>
              <a:rPr lang="zh-CN" altLang="en-US" sz="1600">
                <a:ln>
                  <a:noFill/>
                  <a:prstDash val="sysDot"/>
                </a:ln>
                <a:solidFill>
                  <a:schemeClr val="tx1">
                    <a:lumMod val="85000"/>
                    <a:lumOff val="15000"/>
                  </a:schemeClr>
                </a:solidFill>
                <a:latin typeface="+mn-ea"/>
                <a:cs typeface="+mn-ea"/>
              </a:rPr>
              <a:t>当个人对某项活动投入较多时，更容易从中获得成就感，这种成就感是推动个人继续前进的重要动力。</a:t>
            </a:r>
            <a:endParaRPr lang="zh-CN" altLang="en-US" sz="1600">
              <a:ln>
                <a:noFill/>
                <a:prstDash val="sysDot"/>
              </a:ln>
              <a:solidFill>
                <a:schemeClr val="tx1">
                  <a:lumMod val="85000"/>
                  <a:lumOff val="15000"/>
                </a:schemeClr>
              </a:solidFill>
              <a:latin typeface="+mn-ea"/>
              <a:cs typeface="+mn-ea"/>
            </a:endParaRPr>
          </a:p>
        </p:txBody>
      </p:sp>
      <p:sp>
        <p:nvSpPr>
          <p:cNvPr id="39" name="矩形 38"/>
          <p:cNvSpPr/>
          <p:nvPr>
            <p:custDataLst>
              <p:tags r:id="rId11"/>
            </p:custDataLst>
          </p:nvPr>
        </p:nvSpPr>
        <p:spPr bwMode="auto">
          <a:xfrm>
            <a:off x="4428607" y="1805073"/>
            <a:ext cx="3333571" cy="489559"/>
          </a:xfrm>
          <a:prstGeom prst="rect">
            <a:avLst/>
          </a:prstGeom>
          <a:noFill/>
          <a:ln>
            <a:noFill/>
          </a:ln>
        </p:spPr>
        <p:txBody>
          <a:bodyPr wrap="square" lIns="0" tIns="0" rIns="0" bIns="0" rtlCol="0" anchor="b" anchorCtr="0">
            <a:noAutofit/>
          </a:bodyPr>
          <a:p>
            <a:pPr lvl="0" algn="l">
              <a:spcBef>
                <a:spcPct val="0"/>
              </a:spcBef>
              <a:spcAft>
                <a:spcPct val="0"/>
              </a:spcAft>
              <a:buClrTx/>
              <a:buSzTx/>
              <a:buFontTx/>
            </a:pPr>
            <a:r>
              <a:rPr lang="zh-CN" altLang="en-US" sz="1900" b="1">
                <a:solidFill>
                  <a:schemeClr val="accent6"/>
                </a:solidFill>
                <a:uFillTx/>
                <a:latin typeface="+mn-ea"/>
                <a:cs typeface="+mn-ea"/>
                <a:sym typeface="+mn-ea"/>
              </a:rPr>
              <a:t>投入与成就感的相互作用</a:t>
            </a:r>
            <a:endParaRPr lang="zh-CN" altLang="en-US" sz="1900" b="1">
              <a:solidFill>
                <a:schemeClr val="accent6"/>
              </a:solidFill>
              <a:uFillTx/>
              <a:latin typeface="+mn-ea"/>
              <a:cs typeface="+mn-ea"/>
              <a:sym typeface="+mn-ea"/>
            </a:endParaRPr>
          </a:p>
        </p:txBody>
      </p:sp>
      <p:pic>
        <p:nvPicPr>
          <p:cNvPr id="98" name="图片 97" descr="/data/temp/6b4c1186-8ba4-11f0-ad3a-7a944ddca2a0.jpeg6b4c1186-8ba4-11f0-ad3a-7a944ddca2a0"/>
          <p:cNvPicPr>
            <a:picLocks noChangeAspect="1"/>
          </p:cNvPicPr>
          <p:nvPr>
            <p:custDataLst>
              <p:tags r:id="rId12"/>
            </p:custDataLst>
          </p:nvPr>
        </p:nvPicPr>
        <p:blipFill>
          <a:blip r:embed="rId13"/>
          <a:srcRect l="7559" r="7559"/>
          <a:stretch>
            <a:fillRect/>
          </a:stretch>
        </p:blipFill>
        <p:spPr>
          <a:xfrm>
            <a:off x="4424798" y="3598851"/>
            <a:ext cx="3340556" cy="2623679"/>
          </a:xfrm>
          <a:prstGeom prst="roundRect">
            <a:avLst>
              <a:gd name="adj" fmla="val 10287"/>
            </a:avLst>
          </a:prstGeom>
          <a:ln w="9525" cap="flat" cmpd="sng" algn="ctr">
            <a:solidFill>
              <a:schemeClr val="dk1">
                <a:lumMod val="40000"/>
                <a:lumOff val="60000"/>
                <a:alpha val="5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0657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306570" y="612140"/>
            <a:ext cx="7782560" cy="600075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了解大学生获取就业信息的主要渠道。</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掌握就业信息筛选的方式。</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a:t>
            </a:r>
            <a:r>
              <a:rPr lang="zh-CN" altLang="en-US" sz="1600">
                <a:solidFill>
                  <a:schemeClr val="tx1"/>
                </a:solidFill>
                <a:latin typeface="幼圆" charset="0"/>
                <a:ea typeface="幼圆" charset="0"/>
                <a:cs typeface="幼圆" charset="0"/>
              </a:rPr>
              <a:t>熟悉自荐材料的准备要点和要求，明确各部分应包含的内容及撰写注意事项。</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4. </a:t>
            </a:r>
            <a:r>
              <a:rPr lang="zh-CN" altLang="en-US" sz="1600">
                <a:solidFill>
                  <a:schemeClr val="tx1"/>
                </a:solidFill>
                <a:latin typeface="幼圆" charset="0"/>
                <a:ea typeface="幼圆" charset="0"/>
                <a:cs typeface="幼圆" charset="0"/>
              </a:rPr>
              <a:t>理解在就业过程中需要做好相应的心理准备。</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能够运用多种渠道有效采集就业信息，并根据自身实际情况对海量就业信息进行针对性筛选、整理归类和具体分析。</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可以独立撰写高质量的自荐材料，包括逻辑清晰、内容充实且具有针对性的自荐信。</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具备一定的就业心理调适能力，能够通过调整期望值、主动适应现实、发挥主观能动性等方式提高自身的就业适应能力。</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培养学生积极主动的就业意识和职业规划意识，使其能够主动关注就业信息，提前做好求职准备，明确自身职业发展方向，树立正确的就业观念和职业态度。</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强化学生的诚信意识和责任意识，在采集和筛选就业信息以及准备自荐材料过程中，确保信息的真实性和可靠性。</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0f9d4532-8ba3-11f0-97c3-9a3397472584.jpg@base@tag=imgScale&amp;m=1&amp;w=1423&amp;h=1781&amp;q=950f9d4532-8ba3-11f0-97c3-9a3397472584"/>
          <p:cNvPicPr>
            <a:picLocks noChangeAspect="1"/>
          </p:cNvPicPr>
          <p:nvPr>
            <p:custDataLst>
              <p:tags r:id="rId2"/>
            </p:custDataLst>
          </p:nvPr>
        </p:nvPicPr>
        <p:blipFill>
          <a:blip r:embed="rId3"/>
          <a:srcRect l="1566" r="9858"/>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（十四）保持健康</a:t>
            </a:r>
            <a:endParaRPr lang="zh-CN" altLang="en-US" sz="2800">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0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全面营养与身体健康</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健康的饮食习惯能够为身体提供必需的能量和养分，增强免疫系统，预防多种疾病，对维持良好的生理健康至关重要。</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规律锻炼对心肺功能的益处</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定期进行体育活动有助于改善心肺功能、增强肌肉力量、提高耐力，对身体的健康有显著的正面影响。</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积极心态与心理健康</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维持积极快乐的心态对保持良好的心理健康同样重要，它有助于人们更好地应对生活中的压力和挑战。</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26422" y="25654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（十五）尽量依靠自己</a:t>
            </a:r>
            <a:endParaRPr lang="zh-CN" altLang="en-US" sz="2800">
              <a:solidFill>
                <a:schemeClr val="accent1">
                  <a:lumMod val="50000"/>
                </a:schemeClr>
              </a:solidFill>
            </a:endParaRPr>
          </a:p>
        </p:txBody>
      </p:sp>
      <p:sp>
        <p:nvSpPr>
          <p:cNvPr id="7" name="矩形 6"/>
          <p:cNvSpPr/>
          <p:nvPr>
            <p:custDataLst>
              <p:tags r:id="rId2"/>
            </p:custDataLst>
          </p:nvPr>
        </p:nvSpPr>
        <p:spPr>
          <a:xfrm>
            <a:off x="730925" y="197446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遇事尽量依靠自己解决，可以激发个人的潜力，培养面对挑战的独立性和解决问题的能力。</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730925" y="131784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面对挑战的独立性</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730925" y="427519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自信是个人成功的重要因素，它能够帮助人们抓住无限的机会，对职业发展具有深远的影响。</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730925" y="360967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3"/>
                </a:solidFill>
                <a:latin typeface="+mn-ea"/>
                <a:cs typeface="+mn-ea"/>
              </a:rPr>
              <a:t>自信对职业发展的意义</a:t>
            </a:r>
            <a:endParaRPr lang="zh-CN" altLang="en-US" sz="2400" b="1">
              <a:solidFill>
                <a:schemeClr val="accent3"/>
              </a:solidFill>
              <a:latin typeface="+mn-ea"/>
              <a:cs typeface="+mn-ea"/>
            </a:endParaRPr>
          </a:p>
        </p:txBody>
      </p:sp>
      <p:sp>
        <p:nvSpPr>
          <p:cNvPr id="11" name="矩形 10"/>
          <p:cNvSpPr/>
          <p:nvPr>
            <p:custDataLst>
              <p:tags r:id="rId6"/>
            </p:custDataLst>
          </p:nvPr>
        </p:nvSpPr>
        <p:spPr>
          <a:xfrm>
            <a:off x="8243997" y="30991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通过独立解决问题并取得成功，个人的自信心会得到增强，多次的成功经历会不断累积自信水平。</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43997" y="243169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2"/>
                </a:solidFill>
                <a:latin typeface="+mn-ea"/>
                <a:cs typeface="+mn-ea"/>
              </a:rPr>
              <a:t>成功经历与自信的增强</a:t>
            </a:r>
            <a:endParaRPr lang="zh-CN" altLang="en-US" sz="2400" b="1">
              <a:solidFill>
                <a:schemeClr val="accent2"/>
              </a:solidFill>
              <a:latin typeface="+mn-ea"/>
              <a:cs typeface="+mn-ea"/>
            </a:endParaRPr>
          </a:p>
        </p:txBody>
      </p:sp>
      <p:pic>
        <p:nvPicPr>
          <p:cNvPr id="25" name="图片 24" descr="穿着西装笔挺的女子站在街道上&#10;&#10;描述已自动生成"/>
          <p:cNvPicPr>
            <a:picLocks noChangeAspect="1"/>
          </p:cNvPicPr>
          <p:nvPr>
            <p:custDataLst>
              <p:tags r:id="rId8"/>
            </p:custDataLst>
          </p:nvPr>
        </p:nvPicPr>
        <p:blipFill rotWithShape="1">
          <a:blip r:embed="rId9" cstate="print">
            <a:extLst>
              <a:ext uri="{28A0092B-C50C-407E-A947-70E740481C1C}">
                <a14:useLocalDpi xmlns:a14="http://schemas.microsoft.com/office/drawing/2010/main" val="0"/>
              </a:ext>
            </a:extLst>
          </a:blip>
          <a:srcRect l="3799" t="3019" r="20475" b="46512"/>
          <a:stretch>
            <a:fillRect/>
          </a:stretch>
        </p:blipFill>
        <p:spPr>
          <a:xfrm>
            <a:off x="4353151" y="141881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10f29aa6-8ba3-11f0-b7c7-d684f63fb476.jpg@base@tag=imgScale&amp;m=1&amp;w=450&amp;h=450&amp;q=9510f29aa6-8ba3-11f0-b7c7-d684f63fb476"/>
          <p:cNvPicPr>
            <a:picLocks noChangeAspect="1"/>
          </p:cNvPicPr>
          <p:nvPr>
            <p:custDataLst>
              <p:tags r:id="rId10"/>
            </p:custDataLst>
          </p:nvPr>
        </p:nvPicPr>
        <p:blipFill rotWithShape="1">
          <a:blip r:embed="rId11"/>
          <a:srcRect l="16667" r="16667"/>
          <a:stretch>
            <a:fillRect/>
          </a:stretch>
        </p:blipFill>
        <p:spPr>
          <a:xfrm>
            <a:off x="6313497" y="253202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10f29b56-8ba3-11f0-b7c7-d684f63fb476.jpg@base@tag=imgScale&amp;m=1&amp;w=450&amp;h=450&amp;q=9510f29b56-8ba3-11f0-b7c7-d684f63fb476"/>
          <p:cNvPicPr>
            <a:picLocks noChangeAspect="1"/>
          </p:cNvPicPr>
          <p:nvPr>
            <p:custDataLst>
              <p:tags r:id="rId12"/>
            </p:custDataLst>
          </p:nvPr>
        </p:nvPicPr>
        <p:blipFill>
          <a:blip r:embed="rId13"/>
          <a:srcRect l="16667" r="16667"/>
          <a:stretch>
            <a:fillRect/>
          </a:stretch>
        </p:blipFill>
        <p:spPr>
          <a:xfrm>
            <a:off x="4358232" y="357792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926465" y="244475"/>
            <a:ext cx="10852150" cy="995045"/>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三、提高就业耐挫力</a:t>
            </a:r>
            <a:endParaRPr lang="zh-CN" altLang="en-US" sz="3600">
              <a:solidFill>
                <a:schemeClr val="accent1">
                  <a:lumMod val="50000"/>
                </a:schemeClr>
              </a:solidFill>
            </a:endParaRPr>
          </a:p>
          <a:p>
            <a:r>
              <a:rPr lang="zh-CN" altLang="en-US" sz="2800">
                <a:solidFill>
                  <a:schemeClr val="accent1">
                    <a:lumMod val="50000"/>
                  </a:schemeClr>
                </a:solidFill>
              </a:rPr>
              <a:t>（一）培养耐挫力的前提</a:t>
            </a:r>
            <a:endParaRPr lang="zh-CN" altLang="en-US" sz="2800">
              <a:solidFill>
                <a:schemeClr val="accent1">
                  <a:lumMod val="50000"/>
                </a:schemeClr>
              </a:solidFill>
            </a:endParaRPr>
          </a:p>
        </p:txBody>
      </p:sp>
      <p:sp>
        <p:nvSpPr>
          <p:cNvPr id="7" name="椭圆 1"/>
          <p:cNvSpPr/>
          <p:nvPr>
            <p:custDataLst>
              <p:tags r:id="rId2"/>
            </p:custDataLst>
          </p:nvPr>
        </p:nvSpPr>
        <p:spPr>
          <a:xfrm rot="10800000">
            <a:off x="5945654" y="1477448"/>
            <a:ext cx="1888018" cy="1888018"/>
          </a:xfrm>
          <a:prstGeom prst="ellipse">
            <a:avLst/>
          </a:prstGeom>
          <a:solidFill>
            <a:schemeClr val="accent5">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9" name="椭圆 3"/>
          <p:cNvSpPr/>
          <p:nvPr>
            <p:custDataLst>
              <p:tags r:id="rId3"/>
            </p:custDataLst>
          </p:nvPr>
        </p:nvSpPr>
        <p:spPr>
          <a:xfrm rot="10800000">
            <a:off x="4359287" y="1477448"/>
            <a:ext cx="1888018" cy="1888018"/>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sp>
        <p:nvSpPr>
          <p:cNvPr id="13" name="矩形 2"/>
          <p:cNvSpPr/>
          <p:nvPr>
            <p:custDataLst>
              <p:tags r:id="rId4"/>
            </p:custDataLst>
          </p:nvPr>
        </p:nvSpPr>
        <p:spPr>
          <a:xfrm>
            <a:off x="2629397" y="5299208"/>
            <a:ext cx="6933509" cy="772226"/>
          </a:xfrm>
          <a:prstGeom prst="rect">
            <a:avLst/>
          </a:prstGeom>
        </p:spPr>
        <p:txBody>
          <a:bodyPr wrap="square" lIns="0" tIns="0" rIns="0" bIns="0">
            <a:noAutofit/>
          </a:bodyPr>
          <a:p>
            <a:pPr algn="just">
              <a:lnSpc>
                <a:spcPct val="130000"/>
              </a:lnSpc>
              <a:spcBef>
                <a:spcPct val="0"/>
              </a:spcBef>
              <a:spcAft>
                <a:spcPct val="0"/>
              </a:spcAft>
            </a:pPr>
            <a:r>
              <a:rPr lang="zh-CN" altLang="en-US" sz="1600" dirty="0">
                <a:solidFill>
                  <a:schemeClr val="tx1">
                    <a:lumMod val="85000"/>
                    <a:lumOff val="15000"/>
                  </a:schemeClr>
                </a:solidFill>
                <a:latin typeface="+mn-ea"/>
                <a:cs typeface="+mn-ea"/>
              </a:rPr>
              <a:t>耐挫力由容忍力和超越力组成，容忍精神和进取精神是构建耐挫力的基石。容忍精神帮助个体在挫折面前保持冷静和接受现实，而进取精神则激励个体积极寻求突破和挑战自我。这两种精神相辅相成，共同促进耐挫力的形成。</a:t>
            </a:r>
            <a:endParaRPr lang="zh-CN" altLang="en-US" sz="1600" dirty="0">
              <a:solidFill>
                <a:schemeClr val="tx1">
                  <a:lumMod val="85000"/>
                  <a:lumOff val="15000"/>
                </a:schemeClr>
              </a:solidFill>
              <a:latin typeface="+mn-ea"/>
              <a:cs typeface="+mn-ea"/>
            </a:endParaRPr>
          </a:p>
        </p:txBody>
      </p:sp>
      <p:sp>
        <p:nvSpPr>
          <p:cNvPr id="14" name="矩形 4"/>
          <p:cNvSpPr/>
          <p:nvPr>
            <p:custDataLst>
              <p:tags r:id="rId5"/>
            </p:custDataLst>
          </p:nvPr>
        </p:nvSpPr>
        <p:spPr>
          <a:xfrm>
            <a:off x="2629397" y="4858480"/>
            <a:ext cx="6933509" cy="368332"/>
          </a:xfrm>
          <a:prstGeom prst="rect">
            <a:avLst/>
          </a:prstGeom>
          <a:noFill/>
        </p:spPr>
        <p:txBody>
          <a:bodyPr wrap="square" lIns="0" tIns="0" rIns="0" bIns="0" rtlCol="0" anchor="b" anchorCtr="0">
            <a:noAutofit/>
          </a:bodyPr>
          <a:p>
            <a:pPr algn="ctr">
              <a:spcBef>
                <a:spcPct val="0"/>
              </a:spcBef>
              <a:spcAft>
                <a:spcPct val="0"/>
              </a:spcAft>
            </a:pPr>
            <a:r>
              <a:rPr lang="en-US" altLang="en-US" sz="2000" b="1" kern="0">
                <a:solidFill>
                  <a:schemeClr val="accent4"/>
                </a:solidFill>
                <a:latin typeface="+mn-ea"/>
                <a:cs typeface="+mn-ea"/>
              </a:rPr>
              <a:t>3. </a:t>
            </a:r>
            <a:r>
              <a:rPr lang="zh-CN" altLang="en-US" sz="2000" b="1" kern="0">
                <a:solidFill>
                  <a:schemeClr val="accent4"/>
                </a:solidFill>
                <a:latin typeface="+mn-ea"/>
                <a:cs typeface="+mn-ea"/>
              </a:rPr>
              <a:t>养成容忍和进取精神</a:t>
            </a:r>
            <a:endParaRPr lang="zh-CN" altLang="en-US" sz="2000" b="1" kern="0">
              <a:solidFill>
                <a:schemeClr val="accent4"/>
              </a:solidFill>
              <a:latin typeface="+mn-ea"/>
              <a:cs typeface="+mn-ea"/>
            </a:endParaRPr>
          </a:p>
        </p:txBody>
      </p:sp>
      <p:sp>
        <p:nvSpPr>
          <p:cNvPr id="15" name="矩形 7"/>
          <p:cNvSpPr/>
          <p:nvPr>
            <p:custDataLst>
              <p:tags r:id="rId6"/>
            </p:custDataLst>
          </p:nvPr>
        </p:nvSpPr>
        <p:spPr>
          <a:xfrm>
            <a:off x="8233121" y="1906110"/>
            <a:ext cx="3168274" cy="1752750"/>
          </a:xfrm>
          <a:prstGeom prst="rect">
            <a:avLst/>
          </a:prstGeom>
        </p:spPr>
        <p:txBody>
          <a:bodyPr wrap="square" lIns="0" tIns="0" rIns="0" bIns="0">
            <a:noAutofit/>
          </a:bodyPr>
          <a:p>
            <a:pPr>
              <a:lnSpc>
                <a:spcPct val="130000"/>
              </a:lnSpc>
              <a:spcBef>
                <a:spcPct val="0"/>
              </a:spcBef>
              <a:spcAft>
                <a:spcPct val="0"/>
              </a:spcAft>
            </a:pPr>
            <a:r>
              <a:rPr lang="zh-CN" altLang="en-US" sz="1600" dirty="0">
                <a:solidFill>
                  <a:schemeClr val="tx1">
                    <a:lumMod val="85000"/>
                    <a:lumOff val="15000"/>
                  </a:schemeClr>
                </a:solidFill>
                <a:latin typeface="+mn-ea"/>
                <a:cs typeface="+mn-ea"/>
              </a:rPr>
              <a:t>抱负水平的设定对耐挫力的培养至关重要。过高或过低的抱负水平都不利于耐挫力的发展。只有确立适当的抱负水平，才能在实现目标的过程中遇到适度的挑战，从而有效地培养耐挫力。</a:t>
            </a:r>
            <a:endParaRPr lang="zh-CN" altLang="en-US" sz="1600" dirty="0">
              <a:solidFill>
                <a:schemeClr val="tx1">
                  <a:lumMod val="85000"/>
                  <a:lumOff val="15000"/>
                </a:schemeClr>
              </a:solidFill>
              <a:latin typeface="+mn-ea"/>
              <a:cs typeface="+mn-ea"/>
            </a:endParaRPr>
          </a:p>
        </p:txBody>
      </p:sp>
      <p:sp>
        <p:nvSpPr>
          <p:cNvPr id="19" name="矩形 9"/>
          <p:cNvSpPr/>
          <p:nvPr>
            <p:custDataLst>
              <p:tags r:id="rId7"/>
            </p:custDataLst>
          </p:nvPr>
        </p:nvSpPr>
        <p:spPr>
          <a:xfrm>
            <a:off x="8233121" y="1446965"/>
            <a:ext cx="3168274" cy="368332"/>
          </a:xfrm>
          <a:prstGeom prst="rect">
            <a:avLst/>
          </a:prstGeom>
          <a:noFill/>
        </p:spPr>
        <p:txBody>
          <a:bodyPr wrap="square" lIns="0" tIns="0" rIns="0" bIns="0" rtlCol="0" anchor="b" anchorCtr="0">
            <a:noAutofit/>
          </a:bodyPr>
          <a:p>
            <a:pPr>
              <a:spcBef>
                <a:spcPct val="0"/>
              </a:spcBef>
              <a:spcAft>
                <a:spcPct val="0"/>
              </a:spcAft>
            </a:pPr>
            <a:r>
              <a:rPr lang="en-US" altLang="en-US" sz="2000" b="1" kern="0">
                <a:solidFill>
                  <a:schemeClr val="accent5"/>
                </a:solidFill>
                <a:latin typeface="+mn-ea"/>
                <a:cs typeface="+mn-ea"/>
              </a:rPr>
              <a:t>2. </a:t>
            </a:r>
            <a:r>
              <a:rPr lang="zh-CN" altLang="en-US" sz="2000" b="1" kern="0">
                <a:solidFill>
                  <a:schemeClr val="accent5"/>
                </a:solidFill>
                <a:latin typeface="+mn-ea"/>
                <a:cs typeface="+mn-ea"/>
              </a:rPr>
              <a:t>确立适当的抱负水平</a:t>
            </a:r>
            <a:endParaRPr lang="zh-CN" altLang="en-US" sz="2000" b="1" kern="0">
              <a:solidFill>
                <a:schemeClr val="accent5"/>
              </a:solidFill>
              <a:latin typeface="+mn-ea"/>
              <a:cs typeface="+mn-ea"/>
            </a:endParaRPr>
          </a:p>
        </p:txBody>
      </p:sp>
      <p:sp>
        <p:nvSpPr>
          <p:cNvPr id="20" name="矩形 10"/>
          <p:cNvSpPr/>
          <p:nvPr>
            <p:custDataLst>
              <p:tags r:id="rId8"/>
            </p:custDataLst>
          </p:nvPr>
        </p:nvSpPr>
        <p:spPr>
          <a:xfrm>
            <a:off x="789008" y="1906110"/>
            <a:ext cx="3168274" cy="1752750"/>
          </a:xfrm>
          <a:prstGeom prst="rect">
            <a:avLst/>
          </a:prstGeom>
        </p:spPr>
        <p:txBody>
          <a:bodyPr wrap="square" lIns="0" tIns="0" rIns="0" bIns="0">
            <a:noAutofit/>
          </a:bodyPr>
          <a:p>
            <a:pPr algn="l">
              <a:lnSpc>
                <a:spcPct val="130000"/>
              </a:lnSpc>
              <a:spcBef>
                <a:spcPct val="0"/>
              </a:spcBef>
              <a:spcAft>
                <a:spcPct val="0"/>
              </a:spcAft>
            </a:pPr>
            <a:r>
              <a:rPr lang="zh-CN" altLang="en-US" sz="1600" dirty="0">
                <a:solidFill>
                  <a:schemeClr val="tx1">
                    <a:lumMod val="85000"/>
                    <a:lumOff val="15000"/>
                  </a:schemeClr>
                </a:solidFill>
                <a:latin typeface="+mn-ea"/>
                <a:cs typeface="+mn-ea"/>
              </a:rPr>
              <a:t>耐挫力的培养离不开坚强的意志品质，因为意志力的强弱直接影响到个体面对挫折时的应对能力。强化意志的自觉性、坚持性、果断性和自制性是培养耐挫力的重要步骤。</a:t>
            </a:r>
            <a:endParaRPr lang="zh-CN" altLang="en-US" sz="1600" dirty="0">
              <a:solidFill>
                <a:schemeClr val="tx1">
                  <a:lumMod val="85000"/>
                  <a:lumOff val="15000"/>
                </a:schemeClr>
              </a:solidFill>
              <a:latin typeface="+mn-ea"/>
              <a:cs typeface="+mn-ea"/>
            </a:endParaRPr>
          </a:p>
        </p:txBody>
      </p:sp>
      <p:sp>
        <p:nvSpPr>
          <p:cNvPr id="21" name="矩形 11"/>
          <p:cNvSpPr/>
          <p:nvPr>
            <p:custDataLst>
              <p:tags r:id="rId9"/>
            </p:custDataLst>
          </p:nvPr>
        </p:nvSpPr>
        <p:spPr>
          <a:xfrm>
            <a:off x="789008" y="1446965"/>
            <a:ext cx="3168274" cy="368332"/>
          </a:xfrm>
          <a:prstGeom prst="rect">
            <a:avLst/>
          </a:prstGeom>
          <a:noFill/>
        </p:spPr>
        <p:txBody>
          <a:bodyPr wrap="square" lIns="0" tIns="0" rIns="0" bIns="0" rtlCol="0" anchor="b" anchorCtr="0">
            <a:noAutofit/>
          </a:bodyPr>
          <a:p>
            <a:pPr algn="r">
              <a:spcBef>
                <a:spcPct val="0"/>
              </a:spcBef>
              <a:spcAft>
                <a:spcPct val="0"/>
              </a:spcAft>
            </a:pPr>
            <a:r>
              <a:rPr lang="en-US" altLang="en-US" sz="2000" b="1" kern="0">
                <a:solidFill>
                  <a:schemeClr val="accent4"/>
                </a:solidFill>
                <a:latin typeface="+mn-ea"/>
                <a:cs typeface="+mn-ea"/>
              </a:rPr>
              <a:t>1. </a:t>
            </a:r>
            <a:r>
              <a:rPr lang="zh-CN" altLang="en-US" sz="2000" b="1" kern="0">
                <a:solidFill>
                  <a:schemeClr val="accent4"/>
                </a:solidFill>
                <a:latin typeface="+mn-ea"/>
                <a:cs typeface="+mn-ea"/>
              </a:rPr>
              <a:t>培养坚强的意志品质</a:t>
            </a:r>
            <a:endParaRPr lang="zh-CN" altLang="en-US" sz="2000" b="1" kern="0">
              <a:solidFill>
                <a:schemeClr val="accent4"/>
              </a:solidFill>
              <a:latin typeface="+mn-ea"/>
              <a:cs typeface="+mn-ea"/>
            </a:endParaRPr>
          </a:p>
        </p:txBody>
      </p:sp>
      <p:sp>
        <p:nvSpPr>
          <p:cNvPr id="22" name="椭圆 22"/>
          <p:cNvSpPr/>
          <p:nvPr>
            <p:custDataLst>
              <p:tags r:id="rId10"/>
            </p:custDataLst>
          </p:nvPr>
        </p:nvSpPr>
        <p:spPr>
          <a:xfrm rot="10800000">
            <a:off x="5172792" y="2810428"/>
            <a:ext cx="1888018" cy="1888018"/>
          </a:xfrm>
          <a:prstGeom prst="ellipse">
            <a:avLst/>
          </a:prstGeom>
          <a:solidFill>
            <a:schemeClr val="accent4">
              <a:alpha val="8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solidFill>
                <a:schemeClr val="lt1"/>
              </a:solidFill>
            </a:endParaRPr>
          </a:p>
        </p:txBody>
      </p:sp>
      <p:pic>
        <p:nvPicPr>
          <p:cNvPr id="24" name="图片 4" descr="343439383331313b343532303032303bb8f6c8cbd0c5cfa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695018" y="2226813"/>
            <a:ext cx="388833" cy="388833"/>
          </a:xfrm>
          <a:prstGeom prst="rect">
            <a:avLst/>
          </a:prstGeom>
        </p:spPr>
      </p:pic>
      <p:pic>
        <p:nvPicPr>
          <p:cNvPr id="25" name="图片 3" descr="343439383331313b343532303031393bd2b5bca8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105476" y="2223637"/>
            <a:ext cx="396034" cy="396034"/>
          </a:xfrm>
          <a:prstGeom prst="rect">
            <a:avLst/>
          </a:prstGeom>
        </p:spPr>
      </p:pic>
      <p:pic>
        <p:nvPicPr>
          <p:cNvPr id="26" name="图片 7" descr="343439383331313b343532303032333bc6f3d2b5bcf2bde9"/>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22157" y="3559793"/>
            <a:ext cx="388834" cy="388834"/>
          </a:xfrm>
          <a:prstGeom prst="rect">
            <a:avLst/>
          </a:prstGeom>
        </p:spPr>
      </p:pic>
    </p:spTree>
    <p:custDataLst>
      <p:tags r:id="rId20"/>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45142" y="25654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（二）培养耐挫力的方法</a:t>
            </a:r>
            <a:endParaRPr lang="zh-CN" altLang="en-US" sz="2800">
              <a:solidFill>
                <a:schemeClr val="accent1">
                  <a:lumMod val="50000"/>
                </a:schemeClr>
              </a:solidFill>
            </a:endParaRPr>
          </a:p>
        </p:txBody>
      </p:sp>
      <p:sp>
        <p:nvSpPr>
          <p:cNvPr id="12" name="任意多边形: 形状 1"/>
          <p:cNvSpPr/>
          <p:nvPr>
            <p:custDataLst>
              <p:tags r:id="rId2"/>
            </p:custDataLst>
          </p:nvPr>
        </p:nvSpPr>
        <p:spPr>
          <a:xfrm>
            <a:off x="707390" y="905682"/>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3"/>
            </p:custDataLst>
          </p:nvPr>
        </p:nvSpPr>
        <p:spPr>
          <a:xfrm>
            <a:off x="493395" y="3473450"/>
            <a:ext cx="2392045"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在面对人生不可避免的挫折时，做好心理准备能够显著减少挫折对个体身心的负面影响。有准备的个体能将意外挫折视为可应对的情况，从而有效降低挫折感。</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4"/>
            </p:custDataLst>
          </p:nvPr>
        </p:nvSpPr>
        <p:spPr>
          <a:xfrm>
            <a:off x="493395" y="2825750"/>
            <a:ext cx="2392045"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1"/>
                </a:solidFill>
                <a:latin typeface="+mn-ea"/>
                <a:cs typeface="+mn-ea"/>
              </a:rPr>
              <a:t>1. </a:t>
            </a:r>
            <a:r>
              <a:rPr lang="zh-CN" altLang="en-US" b="1" kern="0">
                <a:solidFill>
                  <a:schemeClr val="accent1"/>
                </a:solidFill>
                <a:latin typeface="+mn-ea"/>
                <a:cs typeface="+mn-ea"/>
              </a:rPr>
              <a:t>强化挫折的心理准备</a:t>
            </a:r>
            <a:endParaRPr lang="zh-CN" altLang="en-US" b="1" kern="0">
              <a:solidFill>
                <a:schemeClr val="accent1"/>
              </a:solidFill>
              <a:latin typeface="+mn-ea"/>
              <a:cs typeface="+mn-ea"/>
            </a:endParaRPr>
          </a:p>
        </p:txBody>
      </p:sp>
      <p:sp>
        <p:nvSpPr>
          <p:cNvPr id="15" name="任意多边形: 形状 32"/>
          <p:cNvSpPr/>
          <p:nvPr>
            <p:custDataLst>
              <p:tags r:id="rId5"/>
            </p:custDataLst>
          </p:nvPr>
        </p:nvSpPr>
        <p:spPr>
          <a:xfrm>
            <a:off x="6471742" y="905682"/>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6"/>
            </p:custDataLst>
          </p:nvPr>
        </p:nvSpPr>
        <p:spPr>
          <a:xfrm>
            <a:off x="6258560" y="3473450"/>
            <a:ext cx="250698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耐挫锻炼不是制造挫折，而是在真实挫折情境中进行自我锻炼。例如，在人际关系紧张时采取宽容态度，主动接近对方，缩小心理距离，增加和谐气氛。长期的自觉锻炼能积累经验和体验，有效培养耐挫力。</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7"/>
            </p:custDataLst>
          </p:nvPr>
        </p:nvSpPr>
        <p:spPr>
          <a:xfrm>
            <a:off x="6257925" y="2825750"/>
            <a:ext cx="2392045"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3"/>
                </a:solidFill>
                <a:latin typeface="+mn-ea"/>
                <a:cs typeface="+mn-ea"/>
              </a:rPr>
              <a:t>3. </a:t>
            </a:r>
            <a:r>
              <a:rPr lang="zh-CN" altLang="en-US" b="1" kern="0">
                <a:solidFill>
                  <a:schemeClr val="accent3"/>
                </a:solidFill>
                <a:latin typeface="+mn-ea"/>
                <a:cs typeface="+mn-ea"/>
              </a:rPr>
              <a:t>自觉地进行耐挫锻炼</a:t>
            </a:r>
            <a:endParaRPr lang="zh-CN" altLang="en-US" b="1" kern="0">
              <a:solidFill>
                <a:schemeClr val="accent3"/>
              </a:solidFill>
              <a:latin typeface="+mn-ea"/>
              <a:cs typeface="+mn-ea"/>
            </a:endParaRPr>
          </a:p>
        </p:txBody>
      </p:sp>
      <p:sp>
        <p:nvSpPr>
          <p:cNvPr id="18" name="任意多边形: 形状 38"/>
          <p:cNvSpPr/>
          <p:nvPr>
            <p:custDataLst>
              <p:tags r:id="rId8"/>
            </p:custDataLst>
          </p:nvPr>
        </p:nvSpPr>
        <p:spPr>
          <a:xfrm>
            <a:off x="3589566" y="905682"/>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9"/>
            </p:custDataLst>
          </p:nvPr>
        </p:nvSpPr>
        <p:spPr>
          <a:xfrm>
            <a:off x="3375660" y="3473450"/>
            <a:ext cx="263525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挫折可按其产生的原因分为自然挫折、社会挫折、人际挫折、自我挫折和舆论挫折五种。了解这些挫折的不同成因、特点和规律，有助于在挫折发生时迅速采取最佳应对方案，从而增强耐挫力，减少挫折感。</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0"/>
            </p:custDataLst>
          </p:nvPr>
        </p:nvSpPr>
        <p:spPr>
          <a:xfrm>
            <a:off x="3375660" y="2825750"/>
            <a:ext cx="2392045"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2"/>
                </a:solidFill>
                <a:latin typeface="+mn-ea"/>
                <a:cs typeface="+mn-ea"/>
              </a:rPr>
              <a:t>2. </a:t>
            </a:r>
            <a:r>
              <a:rPr lang="zh-CN" altLang="en-US" b="1" kern="0">
                <a:solidFill>
                  <a:schemeClr val="accent2"/>
                </a:solidFill>
                <a:latin typeface="+mn-ea"/>
                <a:cs typeface="+mn-ea"/>
              </a:rPr>
              <a:t>正确地认识各种挫折</a:t>
            </a:r>
            <a:endParaRPr lang="zh-CN" altLang="en-US" b="1" kern="0">
              <a:solidFill>
                <a:schemeClr val="accent2"/>
              </a:solidFill>
              <a:latin typeface="+mn-ea"/>
              <a:cs typeface="+mn-ea"/>
            </a:endParaRPr>
          </a:p>
        </p:txBody>
      </p:sp>
      <p:sp>
        <p:nvSpPr>
          <p:cNvPr id="21" name="任意多边形: 形状 44"/>
          <p:cNvSpPr/>
          <p:nvPr>
            <p:custDataLst>
              <p:tags r:id="rId11"/>
            </p:custDataLst>
          </p:nvPr>
        </p:nvSpPr>
        <p:spPr>
          <a:xfrm>
            <a:off x="9334868" y="905682"/>
            <a:ext cx="2152791" cy="1766574"/>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2"/>
            </p:custDataLst>
          </p:nvPr>
        </p:nvSpPr>
        <p:spPr>
          <a:xfrm>
            <a:off x="9236710" y="3473450"/>
            <a:ext cx="250698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心理教育和心理锻炼是提升心理素质的重要手段，而心理素质的提升又能增强个体的抗挫折能力。通过心理训练，我们能够更好地维护和提升心理健康，为培养耐挫力打下坚实基础。</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3"/>
            </p:custDataLst>
          </p:nvPr>
        </p:nvSpPr>
        <p:spPr>
          <a:xfrm>
            <a:off x="9121140" y="2825750"/>
            <a:ext cx="2392045"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4"/>
                </a:solidFill>
                <a:latin typeface="+mn-ea"/>
                <a:cs typeface="+mn-ea"/>
              </a:rPr>
              <a:t>4. </a:t>
            </a:r>
            <a:r>
              <a:rPr lang="zh-CN" altLang="en-US" b="1" kern="0">
                <a:solidFill>
                  <a:schemeClr val="accent4"/>
                </a:solidFill>
                <a:latin typeface="+mn-ea"/>
                <a:cs typeface="+mn-ea"/>
              </a:rPr>
              <a:t>积极地开展心理训练</a:t>
            </a:r>
            <a:endParaRPr lang="zh-CN" altLang="en-US" b="1" kern="0">
              <a:solidFill>
                <a:schemeClr val="accent4"/>
              </a:solidFill>
              <a:latin typeface="+mn-ea"/>
              <a:cs typeface="+mn-ea"/>
            </a:endParaRPr>
          </a:p>
        </p:txBody>
      </p:sp>
      <p:pic>
        <p:nvPicPr>
          <p:cNvPr id="24" name="图片 48" descr="/data/temp/520aed5d-8ba5-11f0-87a8-ee1ad59fc86d.jpg@base@tag=imgScale&amp;m=1&amp;w=578&amp;h=478&amp;q=95520aed5d-8ba5-11f0-87a8-ee1ad59fc86d"/>
          <p:cNvPicPr>
            <a:picLocks noChangeAspect="1"/>
          </p:cNvPicPr>
          <p:nvPr>
            <p:custDataLst>
              <p:tags r:id="rId14"/>
            </p:custDataLst>
          </p:nvPr>
        </p:nvPicPr>
        <p:blipFill rotWithShape="1">
          <a:blip r:embed="rId15"/>
          <a:srcRect l="9681" r="9681"/>
          <a:stretch>
            <a:fillRect/>
          </a:stretch>
        </p:blipFill>
        <p:spPr>
          <a:xfrm>
            <a:off x="749934" y="967911"/>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p:cNvPicPr>
            <a:picLocks noChangeAspect="1"/>
          </p:cNvPicPr>
          <p:nvPr>
            <p:custDataLst>
              <p:tags r:id="rId16"/>
            </p:custDataLst>
          </p:nvPr>
        </p:nvPicPr>
        <p:blipFill rotWithShape="1">
          <a:blip r:embed="rId17" cstate="print">
            <a:extLst>
              <a:ext uri="{28A0092B-C50C-407E-A947-70E740481C1C}">
                <a14:useLocalDpi xmlns:a14="http://schemas.microsoft.com/office/drawing/2010/main" val="0"/>
              </a:ext>
            </a:extLst>
          </a:blip>
          <a:srcRect l="29348" t="12187" r="29348" b="36579"/>
          <a:stretch>
            <a:fillRect/>
          </a:stretch>
        </p:blipFill>
        <p:spPr>
          <a:xfrm>
            <a:off x="3632110" y="967911"/>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p:cNvPicPr>
            <a:picLocks noChangeAspect="1"/>
          </p:cNvPicPr>
          <p:nvPr>
            <p:custDataLst>
              <p:tags r:id="rId18"/>
            </p:custDataLst>
          </p:nvPr>
        </p:nvPicPr>
        <p:blipFill rotWithShape="1">
          <a:blip r:embed="rId19" cstate="print">
            <a:extLst>
              <a:ext uri="{28A0092B-C50C-407E-A947-70E740481C1C}">
                <a14:useLocalDpi xmlns:a14="http://schemas.microsoft.com/office/drawing/2010/main" val="0"/>
              </a:ext>
            </a:extLst>
          </a:blip>
          <a:srcRect l="11064" t="2565" r="17548" b="8882"/>
          <a:stretch>
            <a:fillRect/>
          </a:stretch>
        </p:blipFill>
        <p:spPr>
          <a:xfrm>
            <a:off x="6514286" y="967911"/>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520aee20-8ba5-11f0-87a8-ee1ad59fc86d.jpg@base@tag=imgScale&amp;m=1&amp;w=578&amp;h=478&amp;q=95520aee20-8ba5-11f0-87a8-ee1ad59fc86d"/>
          <p:cNvPicPr>
            <a:picLocks noChangeAspect="1"/>
          </p:cNvPicPr>
          <p:nvPr>
            <p:custDataLst>
              <p:tags r:id="rId20"/>
            </p:custDataLst>
          </p:nvPr>
        </p:nvPicPr>
        <p:blipFill rotWithShape="1">
          <a:blip r:embed="rId21"/>
          <a:srcRect l="9681" r="9681"/>
          <a:stretch>
            <a:fillRect/>
          </a:stretch>
        </p:blipFill>
        <p:spPr>
          <a:xfrm>
            <a:off x="9377412" y="967911"/>
            <a:ext cx="2081648" cy="1720971"/>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采集筛选就业信息</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938530" y="635"/>
            <a:ext cx="10583545" cy="153289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一、采集就业信息</a:t>
            </a:r>
            <a:endParaRPr lang="zh-CN" altLang="en-US" sz="3600">
              <a:solidFill>
                <a:schemeClr val="accent1">
                  <a:lumMod val="50000"/>
                </a:schemeClr>
              </a:solidFill>
            </a:endParaRPr>
          </a:p>
          <a:p>
            <a:r>
              <a:rPr lang="zh-CN" altLang="en-US" sz="2800">
                <a:solidFill>
                  <a:schemeClr val="accent1">
                    <a:lumMod val="50000"/>
                  </a:schemeClr>
                </a:solidFill>
              </a:rPr>
              <a:t>（一）线下渠道</a:t>
            </a:r>
            <a:endParaRPr lang="zh-CN" altLang="en-US" sz="2800">
              <a:solidFill>
                <a:schemeClr val="accent1">
                  <a:lumMod val="50000"/>
                </a:schemeClr>
              </a:solidFill>
            </a:endParaRPr>
          </a:p>
          <a:p>
            <a:r>
              <a:rPr lang="en-US" altLang="zh-CN">
                <a:solidFill>
                  <a:schemeClr val="accent1">
                    <a:lumMod val="50000"/>
                  </a:schemeClr>
                </a:solidFill>
              </a:rPr>
              <a:t>1. </a:t>
            </a:r>
            <a:r>
              <a:rPr lang="zh-CN" altLang="en-US">
                <a:solidFill>
                  <a:schemeClr val="accent1">
                    <a:lumMod val="50000"/>
                  </a:schemeClr>
                </a:solidFill>
              </a:rPr>
              <a:t>双选会与校园专场招聘会</a:t>
            </a:r>
            <a:endParaRPr lang="zh-CN" altLang="en-US">
              <a:solidFill>
                <a:schemeClr val="accent1">
                  <a:lumMod val="50000"/>
                </a:schemeClr>
              </a:solidFill>
            </a:endParaRPr>
          </a:p>
        </p:txBody>
      </p:sp>
      <p:sp>
        <p:nvSpPr>
          <p:cNvPr id="2" name="矩形 5"/>
          <p:cNvSpPr/>
          <p:nvPr>
            <p:custDataLst>
              <p:tags r:id="rId2"/>
            </p:custDataLst>
          </p:nvPr>
        </p:nvSpPr>
        <p:spPr>
          <a:xfrm>
            <a:off x="742315" y="3625215"/>
            <a:ext cx="233616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双选会与校园招聘会的重要性</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810895" y="4291330"/>
            <a:ext cx="226758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双选会和校园招聘会是大学生求职就业的主要平台，为毕业生提供与潜在招聘单位直接交流的机会，帮助他们充分展现自我并收集就业信息。</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82ece034-8b91-11f0-934b-1aa1a8361f8f.jpg@base@tag=imgScale&amp;m=1&amp;w=475&amp;h=738&amp;q=9582ece034-8b91-11f0-934b-1aa1a8361f8f"/>
          <p:cNvPicPr>
            <a:picLocks noChangeAspect="1"/>
          </p:cNvPicPr>
          <p:nvPr>
            <p:custDataLst>
              <p:tags r:id="rId4"/>
            </p:custDataLst>
          </p:nvPr>
        </p:nvPicPr>
        <p:blipFill>
          <a:blip r:embed="rId5"/>
          <a:srcRect l="26217" r="9415"/>
          <a:stretch>
            <a:fillRect/>
          </a:stretch>
        </p:blipFill>
        <p:spPr>
          <a:xfrm>
            <a:off x="1342390" y="1663065"/>
            <a:ext cx="1136015" cy="1765300"/>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6005" y="2319020"/>
            <a:ext cx="341630" cy="3879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82ece0e3-8b91-11f0-934b-1aa1a8361f8f.jpg@base@tag=imgScale&amp;m=1&amp;w=475&amp;h=738&amp;q=9582ece0e3-8b91-11f0-934b-1aa1a8361f8f"/>
          <p:cNvPicPr>
            <a:picLocks noChangeAspect="1"/>
          </p:cNvPicPr>
          <p:nvPr>
            <p:custDataLst>
              <p:tags r:id="rId7"/>
            </p:custDataLst>
          </p:nvPr>
        </p:nvPicPr>
        <p:blipFill>
          <a:blip r:embed="rId8"/>
          <a:srcRect l="1690" r="1690"/>
          <a:stretch>
            <a:fillRect/>
          </a:stretch>
        </p:blipFill>
        <p:spPr>
          <a:xfrm>
            <a:off x="3974465" y="1666875"/>
            <a:ext cx="1136015" cy="1765300"/>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53790" y="2308860"/>
            <a:ext cx="341630" cy="3879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380740" y="3620770"/>
            <a:ext cx="233616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校园专场招聘会的特点</a:t>
            </a:r>
            <a:endParaRPr lang="zh-CN" altLang="en-US" b="1">
              <a:solidFill>
                <a:schemeClr val="accent2"/>
              </a:solidFill>
              <a:latin typeface="+mn-ea"/>
              <a:cs typeface="+mn-ea"/>
            </a:endParaRPr>
          </a:p>
        </p:txBody>
      </p:sp>
      <p:sp>
        <p:nvSpPr>
          <p:cNvPr id="21" name="矩形 14"/>
          <p:cNvSpPr/>
          <p:nvPr>
            <p:custDataLst>
              <p:tags r:id="rId11"/>
            </p:custDataLst>
          </p:nvPr>
        </p:nvSpPr>
        <p:spPr>
          <a:xfrm>
            <a:off x="3549134" y="4296834"/>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校园专场招聘会通常时间宽裕，目标明确，用人单位会详细介绍公司概况、职位需求等关键信息，有助于提高求职成功率。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82ece0b2-8b91-11f0-934b-1aa1a8361f8f.jpg@base@tag=imgScale&amp;m=1&amp;w=475&amp;h=738&amp;q=9582ece0b2-8b91-11f0-934b-1aa1a8361f8f"/>
          <p:cNvPicPr>
            <a:picLocks noChangeAspect="1"/>
          </p:cNvPicPr>
          <p:nvPr>
            <p:custDataLst>
              <p:tags r:id="rId12"/>
            </p:custDataLst>
          </p:nvPr>
        </p:nvPicPr>
        <p:blipFill>
          <a:blip r:embed="rId13"/>
          <a:srcRect l="12464" r="12464"/>
          <a:stretch>
            <a:fillRect/>
          </a:stretch>
        </p:blipFill>
        <p:spPr>
          <a:xfrm>
            <a:off x="6608445" y="1666875"/>
            <a:ext cx="1136015" cy="1765300"/>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292215" y="2308860"/>
            <a:ext cx="341630" cy="3879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5998210" y="3620770"/>
            <a:ext cx="2336165" cy="481965"/>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双选会的规模与职位多样性</a:t>
            </a:r>
            <a:endParaRPr lang="zh-CN" altLang="en-US" b="1">
              <a:solidFill>
                <a:schemeClr val="accent3"/>
              </a:solidFill>
              <a:latin typeface="+mn-ea"/>
              <a:cs typeface="+mn-ea"/>
            </a:endParaRPr>
          </a:p>
        </p:txBody>
      </p:sp>
      <p:sp>
        <p:nvSpPr>
          <p:cNvPr id="30" name="矩形 23"/>
          <p:cNvSpPr/>
          <p:nvPr>
            <p:custDataLst>
              <p:tags r:id="rId16"/>
            </p:custDataLst>
          </p:nvPr>
        </p:nvSpPr>
        <p:spPr>
          <a:xfrm>
            <a:off x="6159278" y="4296834"/>
            <a:ext cx="217467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大型双选会规模庞大，提供众多用人单位和职位种类，要求毕业生仔细筛选与专业背景相匹配的单位，并有针对性地提交简历。</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82ece193-8b91-11f0-934b-1aa1a8361f8f.jpg@base@tag=imgScale&amp;m=1&amp;w=475&amp;h=738&amp;q=9582ece193-8b91-11f0-934b-1aa1a8361f8f"/>
          <p:cNvPicPr>
            <a:picLocks noChangeAspect="1"/>
          </p:cNvPicPr>
          <p:nvPr>
            <p:custDataLst>
              <p:tags r:id="rId17"/>
            </p:custDataLst>
          </p:nvPr>
        </p:nvPicPr>
        <p:blipFill rotWithShape="1">
          <a:blip r:embed="rId18"/>
          <a:srcRect l="17816" r="17816"/>
          <a:stretch>
            <a:fillRect/>
          </a:stretch>
        </p:blipFill>
        <p:spPr>
          <a:xfrm>
            <a:off x="9168765" y="1663065"/>
            <a:ext cx="1136015" cy="1765300"/>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09050" y="2319020"/>
            <a:ext cx="341630" cy="387985"/>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572500" y="3625215"/>
            <a:ext cx="2336165" cy="481965"/>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参加双选会的准备与策略</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40844" y="4292388"/>
            <a:ext cx="2167683" cy="1562908"/>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在参加大型双选会之前，毕业生需要做好充分准备，有目的地投递简历，以提升求职成功率。</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都在一起!成功团队建设的概念。Topview的商务人士把他们的手放在对方在漂亮的轻工作站，穿着休闲衣服"/>
          <p:cNvPicPr>
            <a:picLocks noChangeAspect="1"/>
          </p:cNvPicPr>
          <p:nvPr>
            <p:custDataLst>
              <p:tags r:id="rId2"/>
            </p:custDataLst>
          </p:nvPr>
        </p:nvPicPr>
        <p:blipFill>
          <a:blip r:embed="rId3"/>
          <a:srcRect l="23340" r="23340"/>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lstStyle/>
          <a:p>
            <a:r>
              <a:rPr lang="en-US" altLang="zh-CN">
                <a:solidFill>
                  <a:schemeClr val="accent1">
                    <a:lumMod val="50000"/>
                  </a:schemeClr>
                </a:solidFill>
              </a:rPr>
              <a:t>2. </a:t>
            </a:r>
            <a:r>
              <a:rPr lang="zh-CN" altLang="en-US">
                <a:solidFill>
                  <a:schemeClr val="accent1">
                    <a:lumMod val="50000"/>
                  </a:schemeClr>
                </a:solidFill>
              </a:rPr>
              <a:t>社会关系</a:t>
            </a:r>
            <a:endParaRPr lang="zh-CN" altLang="en-US">
              <a:solidFill>
                <a:schemeClr val="accent1">
                  <a:lumMod val="50000"/>
                </a:schemeClr>
              </a:solidFill>
            </a:endParaRPr>
          </a:p>
        </p:txBody>
      </p:sp>
      <p:sp>
        <p:nvSpPr>
          <p:cNvPr id="3" name="边界"/>
          <p:cNvSpPr/>
          <p:nvPr>
            <p:custDataLst>
              <p:tags r:id="rId5"/>
            </p:custDataLst>
          </p:nvPr>
        </p:nvSpPr>
        <p:spPr>
          <a:xfrm>
            <a:off x="598329" y="1247076"/>
            <a:ext cx="5185092" cy="457530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8"/>
          <p:cNvSpPr/>
          <p:nvPr>
            <p:custDataLst>
              <p:tags r:id="rId6"/>
            </p:custDataLst>
          </p:nvPr>
        </p:nvSpPr>
        <p:spPr>
          <a:xfrm>
            <a:off x="598329" y="1240724"/>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10" name="矩形 9"/>
          <p:cNvSpPr/>
          <p:nvPr>
            <p:custDataLst>
              <p:tags r:id="rId7"/>
            </p:custDataLst>
          </p:nvPr>
        </p:nvSpPr>
        <p:spPr>
          <a:xfrm>
            <a:off x="997231" y="1241359"/>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1"/>
                </a:solidFill>
                <a:latin typeface="+mn-ea"/>
                <a:cs typeface="+mn-ea"/>
              </a:rPr>
              <a:t>社会关系网络的构建</a:t>
            </a:r>
            <a:endParaRPr lang="zh-CN" altLang="en-US" sz="2000" b="1" dirty="0">
              <a:solidFill>
                <a:schemeClr val="accent1"/>
              </a:solidFill>
              <a:latin typeface="+mn-ea"/>
              <a:cs typeface="+mn-ea"/>
            </a:endParaRPr>
          </a:p>
        </p:txBody>
      </p:sp>
      <p:sp>
        <p:nvSpPr>
          <p:cNvPr id="11" name="矩形 10"/>
          <p:cNvSpPr/>
          <p:nvPr>
            <p:custDataLst>
              <p:tags r:id="rId8"/>
            </p:custDataLst>
          </p:nvPr>
        </p:nvSpPr>
        <p:spPr>
          <a:xfrm>
            <a:off x="995680" y="1595755"/>
            <a:ext cx="518604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家人、亲戚、朋友、校友、老师等熟人是获取就业信息的重要渠道，具有较高的可靠性和针对性。</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9"/>
            </p:custDataLst>
          </p:nvPr>
        </p:nvCxnSpPr>
        <p:spPr>
          <a:xfrm flipV="1">
            <a:off x="738707" y="1655506"/>
            <a:ext cx="9528" cy="684209"/>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6" name="矩形 1"/>
          <p:cNvSpPr/>
          <p:nvPr>
            <p:custDataLst>
              <p:tags r:id="rId10"/>
            </p:custDataLst>
          </p:nvPr>
        </p:nvSpPr>
        <p:spPr>
          <a:xfrm>
            <a:off x="598329" y="2463473"/>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7" name="矩形 2"/>
          <p:cNvSpPr/>
          <p:nvPr>
            <p:custDataLst>
              <p:tags r:id="rId11"/>
            </p:custDataLst>
          </p:nvPr>
        </p:nvSpPr>
        <p:spPr>
          <a:xfrm>
            <a:off x="997231" y="2464108"/>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2"/>
                </a:solidFill>
                <a:latin typeface="+mn-ea"/>
                <a:cs typeface="+mn-ea"/>
              </a:rPr>
              <a:t>利用社会关系获取就业信息</a:t>
            </a:r>
            <a:endParaRPr lang="zh-CN" altLang="en-US" sz="2000" b="1" dirty="0">
              <a:solidFill>
                <a:schemeClr val="accent2"/>
              </a:solidFill>
              <a:latin typeface="+mn-ea"/>
              <a:cs typeface="+mn-ea"/>
            </a:endParaRPr>
          </a:p>
        </p:txBody>
      </p:sp>
      <p:sp>
        <p:nvSpPr>
          <p:cNvPr id="8" name="矩形 3"/>
          <p:cNvSpPr/>
          <p:nvPr>
            <p:custDataLst>
              <p:tags r:id="rId12"/>
            </p:custDataLst>
          </p:nvPr>
        </p:nvSpPr>
        <p:spPr>
          <a:xfrm>
            <a:off x="995680" y="2818765"/>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毕业生应主动寻求本专业老师、辅导员的帮助，利用往届学长学姐等社会关系资源，获取实用的就业信息。</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13" name="直接连接符 5"/>
          <p:cNvCxnSpPr/>
          <p:nvPr>
            <p:custDataLst>
              <p:tags r:id="rId13"/>
            </p:custDataLst>
          </p:nvPr>
        </p:nvCxnSpPr>
        <p:spPr>
          <a:xfrm flipV="1">
            <a:off x="738707" y="2878255"/>
            <a:ext cx="9528" cy="684209"/>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4" name="矩形 6"/>
          <p:cNvSpPr/>
          <p:nvPr>
            <p:custDataLst>
              <p:tags r:id="rId14"/>
            </p:custDataLst>
          </p:nvPr>
        </p:nvSpPr>
        <p:spPr>
          <a:xfrm>
            <a:off x="598329" y="3686222"/>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38" name="矩形 37"/>
          <p:cNvSpPr/>
          <p:nvPr>
            <p:custDataLst>
              <p:tags r:id="rId15"/>
            </p:custDataLst>
          </p:nvPr>
        </p:nvSpPr>
        <p:spPr>
          <a:xfrm>
            <a:off x="997231" y="3686858"/>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3"/>
                </a:solidFill>
                <a:latin typeface="+mn-ea"/>
                <a:cs typeface="+mn-ea"/>
              </a:rPr>
              <a:t>社会关系与公平就业原则</a:t>
            </a:r>
            <a:endParaRPr lang="zh-CN" altLang="en-US" sz="2000" b="1" dirty="0">
              <a:solidFill>
                <a:schemeClr val="accent3"/>
              </a:solidFill>
              <a:latin typeface="+mn-ea"/>
              <a:cs typeface="+mn-ea"/>
            </a:endParaRPr>
          </a:p>
        </p:txBody>
      </p:sp>
      <p:sp>
        <p:nvSpPr>
          <p:cNvPr id="39" name="矩形 38"/>
          <p:cNvSpPr/>
          <p:nvPr>
            <p:custDataLst>
              <p:tags r:id="rId16"/>
            </p:custDataLst>
          </p:nvPr>
        </p:nvSpPr>
        <p:spPr>
          <a:xfrm>
            <a:off x="995680" y="4041140"/>
            <a:ext cx="528002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利用社会关系获取就业信息并不等同于“开后门”，关键在于用人单位是否公平公正地择优录用。</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40" name="直接连接符 39"/>
          <p:cNvCxnSpPr/>
          <p:nvPr>
            <p:custDataLst>
              <p:tags r:id="rId17"/>
            </p:custDataLst>
          </p:nvPr>
        </p:nvCxnSpPr>
        <p:spPr>
          <a:xfrm flipV="1">
            <a:off x="738707" y="4101004"/>
            <a:ext cx="9528" cy="684209"/>
          </a:xfrm>
          <a:prstGeom prst="line">
            <a:avLst/>
          </a:prstGeom>
          <a:ln>
            <a:solidFill>
              <a:schemeClr val="accent3"/>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42" name="矩形 41"/>
          <p:cNvSpPr/>
          <p:nvPr>
            <p:custDataLst>
              <p:tags r:id="rId18"/>
            </p:custDataLst>
          </p:nvPr>
        </p:nvSpPr>
        <p:spPr>
          <a:xfrm>
            <a:off x="598329" y="4908972"/>
            <a:ext cx="409065" cy="332207"/>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4"/>
                </a:solidFill>
                <a:latin typeface="+mn-ea"/>
                <a:cs typeface="+mn-ea"/>
              </a:rPr>
              <a:t>04</a:t>
            </a:r>
            <a:endParaRPr lang="en-US" altLang="zh-CN" sz="2000" b="1" dirty="0">
              <a:solidFill>
                <a:schemeClr val="accent4"/>
              </a:solidFill>
              <a:latin typeface="+mn-ea"/>
              <a:cs typeface="+mn-ea"/>
            </a:endParaRPr>
          </a:p>
        </p:txBody>
      </p:sp>
      <p:sp>
        <p:nvSpPr>
          <p:cNvPr id="43" name="矩形 42"/>
          <p:cNvSpPr/>
          <p:nvPr>
            <p:custDataLst>
              <p:tags r:id="rId19"/>
            </p:custDataLst>
          </p:nvPr>
        </p:nvSpPr>
        <p:spPr>
          <a:xfrm>
            <a:off x="997231" y="4909607"/>
            <a:ext cx="4786825" cy="340464"/>
          </a:xfrm>
          <a:prstGeom prst="rect">
            <a:avLst/>
          </a:prstGeom>
          <a:noFill/>
        </p:spPr>
        <p:txBody>
          <a:bodyPr wrap="square" bIns="36195" rtlCol="0" anchor="ctr" anchorCtr="0">
            <a:noAutofit/>
          </a:bodyPr>
          <a:p>
            <a:pPr>
              <a:spcBef>
                <a:spcPct val="0"/>
              </a:spcBef>
              <a:spcAft>
                <a:spcPct val="0"/>
              </a:spcAft>
            </a:pPr>
            <a:r>
              <a:rPr lang="zh-CN" altLang="en-US" sz="2000" b="1" dirty="0">
                <a:solidFill>
                  <a:schemeClr val="accent4"/>
                </a:solidFill>
                <a:latin typeface="+mn-ea"/>
                <a:cs typeface="+mn-ea"/>
              </a:rPr>
              <a:t>社会关系的实用价值</a:t>
            </a:r>
            <a:endParaRPr lang="zh-CN" altLang="en-US" sz="2000" b="1" dirty="0">
              <a:solidFill>
                <a:schemeClr val="accent4"/>
              </a:solidFill>
              <a:latin typeface="+mn-ea"/>
              <a:cs typeface="+mn-ea"/>
            </a:endParaRPr>
          </a:p>
        </p:txBody>
      </p:sp>
      <p:sp>
        <p:nvSpPr>
          <p:cNvPr id="44" name="矩形 43"/>
          <p:cNvSpPr/>
          <p:nvPr>
            <p:custDataLst>
              <p:tags r:id="rId20"/>
            </p:custDataLst>
          </p:nvPr>
        </p:nvSpPr>
        <p:spPr>
          <a:xfrm>
            <a:off x="995680" y="5264150"/>
            <a:ext cx="5281295" cy="554355"/>
          </a:xfrm>
          <a:prstGeom prst="rect">
            <a:avLst/>
          </a:prstGeom>
          <a:ln>
            <a:noFill/>
            <a:prstDash val="sysDash"/>
          </a:ln>
        </p:spPr>
        <p:txBody>
          <a:bodyPr vert="horz" wrap="square" lIns="90170" tIns="0" rIns="90170" bIns="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社会关系网络可以带来大量有用信息，是高效的信息搜集渠道，有助于增加社会阅历和积累实践经验。</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855980" y="443230"/>
            <a:ext cx="10666095" cy="4419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3. </a:t>
            </a:r>
            <a:r>
              <a:rPr lang="zh-CN" altLang="en-US">
                <a:solidFill>
                  <a:schemeClr val="accent1">
                    <a:lumMod val="50000"/>
                  </a:schemeClr>
                </a:solidFill>
              </a:rPr>
              <a:t>实习、实践活动</a:t>
            </a:r>
            <a:endParaRPr lang="zh-CN" altLang="en-US">
              <a:solidFill>
                <a:schemeClr val="accent1">
                  <a:lumMod val="50000"/>
                </a:schemeClr>
              </a:solidFill>
            </a:endParaRPr>
          </a:p>
        </p:txBody>
      </p:sp>
      <p:sp>
        <p:nvSpPr>
          <p:cNvPr id="2" name="矩形 2"/>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大学生通过实习可以开阔视野，树立职业认知，了解知识能力在实践中的应用，明确行业对人才的需求。</a:t>
            </a:r>
            <a:endParaRPr lang="zh-CN" altLang="en-US" sz="1600" dirty="0">
              <a:ln>
                <a:noFill/>
                <a:prstDash val="sysDot"/>
              </a:ln>
              <a:solidFill>
                <a:schemeClr val="tx1">
                  <a:lumMod val="85000"/>
                  <a:lumOff val="15000"/>
                </a:schemeClr>
              </a:solidFill>
              <a:latin typeface="+mn-ea"/>
              <a:cs typeface="+mn-ea"/>
            </a:endParaRPr>
          </a:p>
        </p:txBody>
      </p:sp>
      <p:sp>
        <p:nvSpPr>
          <p:cNvPr id="7" name="矩形 3"/>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1"/>
                </a:solidFill>
                <a:latin typeface="+mn-ea"/>
                <a:cs typeface="+mn-ea"/>
              </a:rPr>
              <a:t>实习对职业认知的促进作用</a:t>
            </a:r>
            <a:endParaRPr lang="zh-CN" altLang="en-US" sz="1900" b="1">
              <a:solidFill>
                <a:schemeClr val="accent1"/>
              </a:solidFill>
              <a:latin typeface="+mn-ea"/>
              <a:cs typeface="+mn-ea"/>
            </a:endParaRPr>
          </a:p>
        </p:txBody>
      </p:sp>
      <p:sp>
        <p:nvSpPr>
          <p:cNvPr id="8" name="矩形 4"/>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参加实习和社会实践可以拓展人脉网络，增加社会阅历。</a:t>
            </a:r>
            <a:endParaRPr lang="zh-CN" altLang="en-US" sz="1600">
              <a:ln>
                <a:noFill/>
                <a:prstDash val="sysDot"/>
              </a:ln>
              <a:solidFill>
                <a:schemeClr val="tx1">
                  <a:lumMod val="85000"/>
                  <a:lumOff val="15000"/>
                </a:schemeClr>
              </a:solidFill>
              <a:latin typeface="+mn-ea"/>
              <a:cs typeface="+mn-ea"/>
            </a:endParaRPr>
          </a:p>
        </p:txBody>
      </p:sp>
      <p:sp>
        <p:nvSpPr>
          <p:cNvPr id="9" name="矩形 5"/>
          <p:cNvSpPr/>
          <p:nvPr>
            <p:custDataLst>
              <p:tags r:id="rId5"/>
            </p:custDataLst>
          </p:nvPr>
        </p:nvSpPr>
        <p:spPr>
          <a:xfrm>
            <a:off x="261620" y="3960495"/>
            <a:ext cx="3721735" cy="608330"/>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1900" b="1">
                <a:solidFill>
                  <a:schemeClr val="accent3"/>
                </a:solidFill>
                <a:latin typeface="+mn-ea"/>
                <a:cs typeface="+mn-ea"/>
              </a:rPr>
              <a:t>实习与社会实践对人脉资源的拓展</a:t>
            </a:r>
            <a:endParaRPr lang="zh-CN" altLang="en-US" sz="1900" b="1">
              <a:solidFill>
                <a:schemeClr val="accent3"/>
              </a:solidFill>
              <a:latin typeface="+mn-ea"/>
              <a:cs typeface="+mn-ea"/>
            </a:endParaRPr>
          </a:p>
        </p:txBody>
      </p:sp>
      <p:sp>
        <p:nvSpPr>
          <p:cNvPr id="10" name="矩形 14"/>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实习和参与社会实践有助于积累工作经验，为将来的就业打下基础。</a:t>
            </a:r>
            <a:endParaRPr lang="zh-CN" altLang="en-US" sz="1600">
              <a:ln>
                <a:noFill/>
                <a:prstDash val="sysDot"/>
              </a:ln>
              <a:solidFill>
                <a:schemeClr val="tx1">
                  <a:lumMod val="85000"/>
                  <a:lumOff val="15000"/>
                </a:schemeClr>
              </a:solidFill>
              <a:latin typeface="+mn-ea"/>
              <a:cs typeface="+mn-ea"/>
            </a:endParaRPr>
          </a:p>
        </p:txBody>
      </p:sp>
      <p:sp>
        <p:nvSpPr>
          <p:cNvPr id="11" name="矩形 15"/>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2"/>
                </a:solidFill>
                <a:latin typeface="+mn-ea"/>
                <a:cs typeface="+mn-ea"/>
              </a:rPr>
              <a:t>实习与社会实践的经验积累</a:t>
            </a:r>
            <a:endParaRPr lang="zh-CN" altLang="en-US" sz="1900" b="1">
              <a:solidFill>
                <a:schemeClr val="accent2"/>
              </a:solidFill>
              <a:latin typeface="+mn-ea"/>
              <a:cs typeface="+mn-ea"/>
            </a:endParaRPr>
          </a:p>
        </p:txBody>
      </p:sp>
      <p:sp>
        <p:nvSpPr>
          <p:cNvPr id="12" name="矩形 19"/>
          <p:cNvSpPr/>
          <p:nvPr>
            <p:custDataLst>
              <p:tags r:id="rId8"/>
            </p:custDataLst>
          </p:nvPr>
        </p:nvSpPr>
        <p:spPr>
          <a:xfrm>
            <a:off x="8209072" y="462571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毕业生在寻找实习机会时，应结合自己的职业生涯规划，有针对性地积累相关信息和资源。</a:t>
            </a:r>
            <a:endParaRPr lang="zh-CN" altLang="en-US" sz="1600">
              <a:ln>
                <a:noFill/>
                <a:prstDash val="sysDot"/>
              </a:ln>
              <a:solidFill>
                <a:schemeClr val="tx1">
                  <a:lumMod val="85000"/>
                  <a:lumOff val="15000"/>
                </a:schemeClr>
              </a:solidFill>
              <a:latin typeface="+mn-ea"/>
              <a:cs typeface="+mn-ea"/>
            </a:endParaRPr>
          </a:p>
        </p:txBody>
      </p:sp>
      <p:sp>
        <p:nvSpPr>
          <p:cNvPr id="18" name="矩形 21"/>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900" b="1">
                <a:solidFill>
                  <a:schemeClr val="accent4"/>
                </a:solidFill>
                <a:latin typeface="+mn-ea"/>
                <a:cs typeface="+mn-ea"/>
              </a:rPr>
              <a:t>结合职业规划选择实习机会</a:t>
            </a:r>
            <a:endParaRPr lang="zh-CN" altLang="en-US" sz="1900" b="1">
              <a:solidFill>
                <a:schemeClr val="accent4"/>
              </a:solidFill>
              <a:latin typeface="+mn-ea"/>
              <a:cs typeface="+mn-ea"/>
            </a:endParaRPr>
          </a:p>
        </p:txBody>
      </p:sp>
      <p:pic>
        <p:nvPicPr>
          <p:cNvPr id="19" name="图片 22" descr="/data/temp/82d389b1-8b91-11f0-bcd9-dafe616e8119.jpg@base@tag=imgScale&amp;m=1&amp;w=450&amp;h=450&amp;q=9582d389b1-8b91-11f0-bcd9-dafe616e8119"/>
          <p:cNvPicPr>
            <a:picLocks noChangeAspect="1"/>
          </p:cNvPicPr>
          <p:nvPr>
            <p:custDataLst>
              <p:tags r:id="rId10"/>
            </p:custDataLst>
          </p:nvPr>
        </p:nvPicPr>
        <p:blipFill rotWithShape="1">
          <a:blip r:embed="rId11"/>
          <a:srcRect r="33333"/>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12" descr="/data/temp/82d382f5-8b91-11f0-bcd9-dafe616e8119.jpg@base@tag=imgScale&amp;m=1&amp;w=450&amp;h=450&amp;q=9582d382f5-8b91-11f0-bcd9-dafe616e8119"/>
          <p:cNvPicPr>
            <a:picLocks noChangeAspect="1"/>
          </p:cNvPicPr>
          <p:nvPr>
            <p:custDataLst>
              <p:tags r:id="rId12"/>
            </p:custDataLst>
          </p:nvPr>
        </p:nvPicPr>
        <p:blipFill rotWithShape="1">
          <a:blip r:embed="rId13"/>
          <a:srcRect l="16667" r="1666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0" descr="/data/temp/82d38336-8b91-11f0-bcd9-dafe616e8119.jpg@base@tag=imgScale&amp;m=1&amp;w=450&amp;h=450&amp;q=9582d38336-8b91-11f0-bcd9-dafe616e8119"/>
          <p:cNvPicPr>
            <a:picLocks noChangeAspect="1"/>
          </p:cNvPicPr>
          <p:nvPr>
            <p:custDataLst>
              <p:tags r:id="rId14"/>
            </p:custDataLst>
          </p:nvPr>
        </p:nvPicPr>
        <p:blipFill>
          <a:blip r:embed="rId15"/>
          <a:srcRect l="15170" r="15170"/>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13" descr="/data/temp/82d38524-8b91-11f0-bcd9-dafe616e8119.jpg@base@tag=imgScale&amp;m=1&amp;w=450&amp;h=450&amp;q=9582d38524-8b91-11f0-bcd9-dafe616e8119"/>
          <p:cNvPicPr>
            <a:picLocks noChangeAspect="1"/>
          </p:cNvPicPr>
          <p:nvPr>
            <p:custDataLst>
              <p:tags r:id="rId16"/>
            </p:custDataLst>
          </p:nvPr>
        </p:nvPicPr>
        <p:blipFill>
          <a:blip r:embed="rId17"/>
          <a:srcRect l="16667" r="16667"/>
          <a:stretch>
            <a:fillRect/>
          </a:stretch>
        </p:blipFill>
        <p:spPr>
          <a:xfrm>
            <a:off x="6278572"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形状 3"/>
          <p:cNvSpPr/>
          <p:nvPr>
            <p:custDataLst>
              <p:tags r:id="rId1"/>
            </p:custDataLst>
          </p:nvPr>
        </p:nvSpPr>
        <p:spPr>
          <a:xfrm flipH="1">
            <a:off x="6095998"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solidFill>
            <a:schemeClr val="accent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任意多边形: 形状 2"/>
          <p:cNvSpPr/>
          <p:nvPr>
            <p:custDataLst>
              <p:tags r:id="rId2"/>
            </p:custDataLst>
          </p:nvPr>
        </p:nvSpPr>
        <p:spPr>
          <a:xfrm>
            <a:off x="696000" y="1398587"/>
            <a:ext cx="5399999" cy="4875213"/>
          </a:xfrm>
          <a:custGeom>
            <a:avLst/>
            <a:gdLst>
              <a:gd name="connsiteX0" fmla="*/ 209537 w 5196591"/>
              <a:gd name="connsiteY0" fmla="*/ 0 h 4875213"/>
              <a:gd name="connsiteX1" fmla="*/ 4987054 w 5196591"/>
              <a:gd name="connsiteY1" fmla="*/ 0 h 4875213"/>
              <a:gd name="connsiteX2" fmla="*/ 4987064 w 5196591"/>
              <a:gd name="connsiteY2" fmla="*/ 1 h 4875213"/>
              <a:gd name="connsiteX3" fmla="*/ 5196591 w 5196591"/>
              <a:gd name="connsiteY3" fmla="*/ 1 h 4875213"/>
              <a:gd name="connsiteX4" fmla="*/ 5196591 w 5196591"/>
              <a:gd name="connsiteY4" fmla="*/ 209537 h 4875213"/>
              <a:gd name="connsiteX5" fmla="*/ 5196591 w 5196591"/>
              <a:gd name="connsiteY5" fmla="*/ 4665675 h 4875213"/>
              <a:gd name="connsiteX6" fmla="*/ 5196591 w 5196591"/>
              <a:gd name="connsiteY6" fmla="*/ 4875213 h 4875213"/>
              <a:gd name="connsiteX7" fmla="*/ 4639457 w 5196591"/>
              <a:gd name="connsiteY7" fmla="*/ 4875213 h 4875213"/>
              <a:gd name="connsiteX8" fmla="*/ 4639457 w 5196591"/>
              <a:gd name="connsiteY8" fmla="*/ 4875212 h 4875213"/>
              <a:gd name="connsiteX9" fmla="*/ 209537 w 5196591"/>
              <a:gd name="connsiteY9" fmla="*/ 4875212 h 4875213"/>
              <a:gd name="connsiteX10" fmla="*/ 0 w 5196591"/>
              <a:gd name="connsiteY10" fmla="*/ 4665675 h 4875213"/>
              <a:gd name="connsiteX11" fmla="*/ 0 w 5196591"/>
              <a:gd name="connsiteY11" fmla="*/ 209537 h 4875213"/>
              <a:gd name="connsiteX12" fmla="*/ 209537 w 5196591"/>
              <a:gd name="connsiteY12" fmla="*/ 0 h 4875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96591" h="4875213">
                <a:moveTo>
                  <a:pt x="209537" y="0"/>
                </a:moveTo>
                <a:lnTo>
                  <a:pt x="4987054" y="0"/>
                </a:lnTo>
                <a:lnTo>
                  <a:pt x="4987064" y="1"/>
                </a:lnTo>
                <a:lnTo>
                  <a:pt x="5196591" y="1"/>
                </a:lnTo>
                <a:lnTo>
                  <a:pt x="5196591" y="209537"/>
                </a:lnTo>
                <a:lnTo>
                  <a:pt x="5196591" y="4665675"/>
                </a:lnTo>
                <a:lnTo>
                  <a:pt x="5196591" y="4875213"/>
                </a:lnTo>
                <a:lnTo>
                  <a:pt x="4639457" y="4875213"/>
                </a:lnTo>
                <a:lnTo>
                  <a:pt x="4639457" y="4875212"/>
                </a:lnTo>
                <a:lnTo>
                  <a:pt x="209537" y="4875212"/>
                </a:lnTo>
                <a:cubicBezTo>
                  <a:pt x="93813" y="4875212"/>
                  <a:pt x="0" y="4781399"/>
                  <a:pt x="0" y="4665675"/>
                </a:cubicBezTo>
                <a:lnTo>
                  <a:pt x="0" y="209537"/>
                </a:lnTo>
                <a:cubicBezTo>
                  <a:pt x="0" y="93813"/>
                  <a:pt x="93813" y="0"/>
                  <a:pt x="209537" y="0"/>
                </a:cubicBezTo>
                <a:close/>
              </a:path>
            </a:pathLst>
          </a:custGeom>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标题 6"/>
          <p:cNvSpPr>
            <a:spLocks noGrp="1"/>
          </p:cNvSpPr>
          <p:nvPr>
            <p:ph type="title"/>
            <p:custDataLst>
              <p:tags r:id="rId3"/>
            </p:custDataLst>
          </p:nvPr>
        </p:nvSpPr>
        <p:spPr>
          <a:xfrm>
            <a:off x="986155" y="198120"/>
            <a:ext cx="10852150" cy="857885"/>
          </a:xfrm>
        </p:spPr>
        <p:txBody>
          <a:bodyPr>
            <a:normAutofit fontScale="90000"/>
          </a:bodyPr>
          <a:lstStyle/>
          <a:p>
            <a:r>
              <a:rPr lang="zh-CN" altLang="en-US" sz="3100">
                <a:solidFill>
                  <a:schemeClr val="accent1">
                    <a:lumMod val="50000"/>
                  </a:schemeClr>
                </a:solidFill>
              </a:rPr>
              <a:t>（二）线上渠道</a:t>
            </a:r>
            <a:br>
              <a:rPr lang="zh-CN" altLang="en-US">
                <a:solidFill>
                  <a:schemeClr val="accent1">
                    <a:lumMod val="50000"/>
                  </a:schemeClr>
                </a:solidFill>
              </a:rPr>
            </a:br>
            <a:r>
              <a:rPr lang="en-US" altLang="zh-CN" sz="2700">
                <a:solidFill>
                  <a:schemeClr val="accent1">
                    <a:lumMod val="50000"/>
                  </a:schemeClr>
                </a:solidFill>
              </a:rPr>
              <a:t>1. </a:t>
            </a:r>
            <a:r>
              <a:rPr lang="zh-CN" altLang="en-US" sz="2700">
                <a:solidFill>
                  <a:schemeClr val="accent1">
                    <a:lumMod val="50000"/>
                  </a:schemeClr>
                </a:solidFill>
              </a:rPr>
              <a:t>学校就业指导中心网站</a:t>
            </a:r>
            <a:endParaRPr lang="zh-CN" altLang="en-US" sz="2700">
              <a:solidFill>
                <a:schemeClr val="accent1">
                  <a:lumMod val="50000"/>
                </a:schemeClr>
              </a:solidFill>
            </a:endParaRPr>
          </a:p>
        </p:txBody>
      </p:sp>
      <p:sp>
        <p:nvSpPr>
          <p:cNvPr id="2" name="矩形: 圆角 1"/>
          <p:cNvSpPr/>
          <p:nvPr>
            <p:custDataLst>
              <p:tags r:id="rId4"/>
            </p:custDataLst>
          </p:nvPr>
        </p:nvSpPr>
        <p:spPr>
          <a:xfrm>
            <a:off x="985921" y="1649537"/>
            <a:ext cx="10220158" cy="4402183"/>
          </a:xfrm>
          <a:prstGeom prst="roundRect">
            <a:avLst>
              <a:gd name="adj" fmla="val 2584"/>
            </a:avLst>
          </a:prstGeom>
          <a:noFill/>
          <a:ln>
            <a:gradFill>
              <a:gsLst>
                <a:gs pos="50000">
                  <a:schemeClr val="accent1">
                    <a:lumMod val="5000"/>
                    <a:lumOff val="95000"/>
                  </a:schemeClr>
                </a:gs>
                <a:gs pos="50000">
                  <a:schemeClr val="accent1"/>
                </a:gs>
              </a:gsLst>
              <a:lin ang="0" scaled="0"/>
            </a:gra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正文"/>
          <p:cNvSpPr txBox="1"/>
          <p:nvPr>
            <p:custDataLst>
              <p:tags r:id="rId5"/>
            </p:custDataLst>
          </p:nvPr>
        </p:nvSpPr>
        <p:spPr>
          <a:xfrm>
            <a:off x="1437640" y="2172970"/>
            <a:ext cx="4065905" cy="6889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学校就业指导中心专注于毕业生就业服务，提供最新就业政策、行业资讯及招聘活动信息。</a:t>
            </a:r>
            <a:endParaRPr lang="zh-CN" altLang="en-US" sz="1600" dirty="0">
              <a:ln>
                <a:noFill/>
                <a:prstDash val="sysDot"/>
              </a:ln>
              <a:solidFill>
                <a:srgbClr val="FFFFFF"/>
              </a:solidFill>
              <a:latin typeface="+mn-ea"/>
              <a:cs typeface="+mn-ea"/>
              <a:sym typeface="+mn-ea"/>
            </a:endParaRPr>
          </a:p>
        </p:txBody>
      </p:sp>
      <p:sp>
        <p:nvSpPr>
          <p:cNvPr id="12" name="标题"/>
          <p:cNvSpPr txBox="1"/>
          <p:nvPr>
            <p:custDataLst>
              <p:tags r:id="rId6"/>
            </p:custDataLst>
          </p:nvPr>
        </p:nvSpPr>
        <p:spPr>
          <a:xfrm>
            <a:off x="1437946" y="1719906"/>
            <a:ext cx="3797785" cy="437627"/>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rgbClr val="FFFFFF"/>
                </a:solidFill>
                <a:cs typeface="+mn-ea"/>
                <a:sym typeface="+mn-ea"/>
              </a:rPr>
              <a:t>毕业生就业服务介绍</a:t>
            </a:r>
            <a:endParaRPr lang="zh-CN" altLang="en-US">
              <a:solidFill>
                <a:srgbClr val="FFFFFF"/>
              </a:solidFill>
              <a:cs typeface="+mn-ea"/>
              <a:sym typeface="+mn-ea"/>
            </a:endParaRPr>
          </a:p>
        </p:txBody>
      </p:sp>
      <p:sp>
        <p:nvSpPr>
          <p:cNvPr id="13" name="正文"/>
          <p:cNvSpPr txBox="1"/>
          <p:nvPr>
            <p:custDataLst>
              <p:tags r:id="rId7"/>
            </p:custDataLst>
          </p:nvPr>
        </p:nvSpPr>
        <p:spPr>
          <a:xfrm>
            <a:off x="1437640" y="3732530"/>
            <a:ext cx="4065270" cy="6889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中心能够迅速传达最新的就业政策、行业资讯以及各地的招聘活动信息。</a:t>
            </a:r>
            <a:endParaRPr lang="zh-CN" altLang="en-US" sz="1600" dirty="0">
              <a:ln>
                <a:noFill/>
                <a:prstDash val="sysDot"/>
              </a:ln>
              <a:solidFill>
                <a:srgbClr val="FFFFFF"/>
              </a:solidFill>
              <a:latin typeface="+mn-ea"/>
              <a:cs typeface="+mn-ea"/>
              <a:sym typeface="+mn-ea"/>
            </a:endParaRPr>
          </a:p>
        </p:txBody>
      </p:sp>
      <p:sp>
        <p:nvSpPr>
          <p:cNvPr id="14" name="标题"/>
          <p:cNvSpPr txBox="1"/>
          <p:nvPr>
            <p:custDataLst>
              <p:tags r:id="rId8"/>
            </p:custDataLst>
          </p:nvPr>
        </p:nvSpPr>
        <p:spPr>
          <a:xfrm>
            <a:off x="1437946" y="3279491"/>
            <a:ext cx="3797785" cy="437627"/>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rgbClr val="FFFFFF"/>
                </a:solidFill>
                <a:cs typeface="+mn-ea"/>
                <a:sym typeface="+mn-ea"/>
              </a:rPr>
              <a:t>招聘活动信息传达</a:t>
            </a:r>
            <a:endParaRPr lang="zh-CN" altLang="en-US">
              <a:solidFill>
                <a:srgbClr val="FFFFFF"/>
              </a:solidFill>
              <a:cs typeface="+mn-ea"/>
              <a:sym typeface="+mn-ea"/>
            </a:endParaRPr>
          </a:p>
        </p:txBody>
      </p:sp>
      <p:sp>
        <p:nvSpPr>
          <p:cNvPr id="15" name="正文"/>
          <p:cNvSpPr txBox="1"/>
          <p:nvPr>
            <p:custDataLst>
              <p:tags r:id="rId9"/>
            </p:custDataLst>
          </p:nvPr>
        </p:nvSpPr>
        <p:spPr>
          <a:xfrm>
            <a:off x="1437640" y="5292725"/>
            <a:ext cx="4135755" cy="6889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rgbClr val="FFFFFF"/>
                </a:solidFill>
                <a:latin typeface="+mn-ea"/>
                <a:cs typeface="+mn-ea"/>
                <a:sym typeface="+mn-ea"/>
              </a:rPr>
              <a:t>学校就业指导中心提供的就业信息都经过了严格的审核和筛选，确保了其可靠性。</a:t>
            </a:r>
            <a:endParaRPr lang="zh-CN" altLang="en-US" sz="1600" dirty="0">
              <a:ln>
                <a:noFill/>
                <a:prstDash val="sysDot"/>
              </a:ln>
              <a:solidFill>
                <a:srgbClr val="FFFFFF"/>
              </a:solidFill>
              <a:latin typeface="+mn-ea"/>
              <a:cs typeface="+mn-ea"/>
              <a:sym typeface="+mn-ea"/>
            </a:endParaRPr>
          </a:p>
        </p:txBody>
      </p:sp>
      <p:sp>
        <p:nvSpPr>
          <p:cNvPr id="16" name="标题"/>
          <p:cNvSpPr txBox="1"/>
          <p:nvPr>
            <p:custDataLst>
              <p:tags r:id="rId10"/>
            </p:custDataLst>
          </p:nvPr>
        </p:nvSpPr>
        <p:spPr>
          <a:xfrm>
            <a:off x="1437946" y="4839075"/>
            <a:ext cx="3797785" cy="437627"/>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rgbClr val="FFFFFF"/>
                </a:solidFill>
                <a:cs typeface="+mn-ea"/>
                <a:sym typeface="+mn-ea"/>
              </a:rPr>
              <a:t>信息审核与可靠性保证</a:t>
            </a:r>
            <a:endParaRPr lang="zh-CN" altLang="en-US">
              <a:solidFill>
                <a:srgbClr val="FFFFFF"/>
              </a:solidFill>
              <a:cs typeface="+mn-ea"/>
              <a:sym typeface="+mn-ea"/>
            </a:endParaRPr>
          </a:p>
        </p:txBody>
      </p:sp>
      <p:sp>
        <p:nvSpPr>
          <p:cNvPr id="17" name="正文"/>
          <p:cNvSpPr txBox="1"/>
          <p:nvPr>
            <p:custDataLst>
              <p:tags r:id="rId11"/>
            </p:custDataLst>
          </p:nvPr>
        </p:nvSpPr>
        <p:spPr>
          <a:xfrm>
            <a:off x="6955790" y="2172970"/>
            <a:ext cx="3961765" cy="6889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uFillTx/>
                <a:latin typeface="+mn-ea"/>
                <a:cs typeface="+mn-ea"/>
                <a:sym typeface="+mn-ea"/>
              </a:rPr>
              <a:t>中心与各部委及省市毕业生就业主管部门保持紧密联系，迅速传达就业政策与行业资讯。</a:t>
            </a:r>
            <a:endParaRPr lang="zh-CN" altLang="en-US" sz="1600" dirty="0">
              <a:ln>
                <a:noFill/>
                <a:prstDash val="sysDot"/>
              </a:ln>
              <a:solidFill>
                <a:schemeClr val="tx1">
                  <a:lumMod val="85000"/>
                  <a:lumOff val="15000"/>
                </a:schemeClr>
              </a:solidFill>
              <a:uFillTx/>
              <a:latin typeface="+mn-ea"/>
              <a:cs typeface="+mn-ea"/>
              <a:sym typeface="+mn-ea"/>
            </a:endParaRPr>
          </a:p>
        </p:txBody>
      </p:sp>
      <p:sp>
        <p:nvSpPr>
          <p:cNvPr id="18" name="标题"/>
          <p:cNvSpPr txBox="1"/>
          <p:nvPr>
            <p:custDataLst>
              <p:tags r:id="rId12"/>
            </p:custDataLst>
          </p:nvPr>
        </p:nvSpPr>
        <p:spPr>
          <a:xfrm>
            <a:off x="6955547" y="1719906"/>
            <a:ext cx="3797785" cy="437627"/>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chemeClr val="accent2"/>
                </a:solidFill>
                <a:cs typeface="+mn-ea"/>
                <a:sym typeface="+mn-ea"/>
              </a:rPr>
              <a:t>就业政策与行业资讯</a:t>
            </a:r>
            <a:endParaRPr lang="zh-CN" altLang="en-US">
              <a:solidFill>
                <a:schemeClr val="accent2"/>
              </a:solidFill>
              <a:cs typeface="+mn-ea"/>
              <a:sym typeface="+mn-ea"/>
            </a:endParaRPr>
          </a:p>
        </p:txBody>
      </p:sp>
      <p:sp>
        <p:nvSpPr>
          <p:cNvPr id="19" name="正文"/>
          <p:cNvSpPr txBox="1"/>
          <p:nvPr>
            <p:custDataLst>
              <p:tags r:id="rId13"/>
            </p:custDataLst>
          </p:nvPr>
        </p:nvSpPr>
        <p:spPr>
          <a:xfrm>
            <a:off x="6955790" y="3732530"/>
            <a:ext cx="3961765" cy="6889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中心与众多相关行业的用人单位建立长期合作关系，单位通过中心网站公布所需岗位和数量。</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标题"/>
          <p:cNvSpPr txBox="1"/>
          <p:nvPr>
            <p:custDataLst>
              <p:tags r:id="rId14"/>
            </p:custDataLst>
          </p:nvPr>
        </p:nvSpPr>
        <p:spPr>
          <a:xfrm>
            <a:off x="6955547" y="3279491"/>
            <a:ext cx="3797785" cy="437627"/>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chemeClr val="accent4"/>
                </a:solidFill>
                <a:cs typeface="+mn-ea"/>
                <a:sym typeface="+mn-ea"/>
              </a:rPr>
              <a:t>合作单位与岗位发布</a:t>
            </a:r>
            <a:endParaRPr lang="zh-CN" altLang="en-US">
              <a:solidFill>
                <a:schemeClr val="accent4"/>
              </a:solidFill>
              <a:cs typeface="+mn-ea"/>
              <a:sym typeface="+mn-ea"/>
            </a:endParaRPr>
          </a:p>
        </p:txBody>
      </p:sp>
      <p:sp>
        <p:nvSpPr>
          <p:cNvPr id="29" name="正文"/>
          <p:cNvSpPr txBox="1"/>
          <p:nvPr>
            <p:custDataLst>
              <p:tags r:id="rId15"/>
            </p:custDataLst>
          </p:nvPr>
        </p:nvSpPr>
        <p:spPr>
          <a:xfrm>
            <a:off x="6955790" y="5292725"/>
            <a:ext cx="4135755" cy="688975"/>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招聘信息通常按照企业的发布时间顺序排列，而不是按照行业或职位类别进行分类呈现。</a:t>
            </a:r>
            <a:endParaRPr lang="zh-CN" altLang="en-US" sz="1600" dirty="0">
              <a:ln>
                <a:noFill/>
                <a:prstDash val="sysDot"/>
              </a:ln>
              <a:solidFill>
                <a:schemeClr val="tx1">
                  <a:lumMod val="85000"/>
                  <a:lumOff val="15000"/>
                </a:schemeClr>
              </a:solidFill>
              <a:latin typeface="+mn-ea"/>
              <a:cs typeface="+mn-ea"/>
              <a:sym typeface="+mn-ea"/>
            </a:endParaRPr>
          </a:p>
        </p:txBody>
      </p:sp>
      <p:sp>
        <p:nvSpPr>
          <p:cNvPr id="30" name="标题"/>
          <p:cNvSpPr txBox="1"/>
          <p:nvPr>
            <p:custDataLst>
              <p:tags r:id="rId16"/>
            </p:custDataLst>
          </p:nvPr>
        </p:nvSpPr>
        <p:spPr>
          <a:xfrm>
            <a:off x="6955547" y="4839075"/>
            <a:ext cx="3797785" cy="437627"/>
          </a:xfrm>
          <a:prstGeom prst="rect">
            <a:avLst/>
          </a:prstGeom>
          <a:noFill/>
        </p:spPr>
        <p:txBody>
          <a:bodyPr wrap="square" lIns="0" tIns="0" rIns="0" bIns="0" rtlCol="0" anchor="b">
            <a:noAutofit/>
          </a:bodyPr>
          <a:lstStyle>
            <a:defPPr>
              <a:defRPr lang="zh-CN"/>
            </a:defPPr>
            <a:lvl1pPr lvl="0">
              <a:spcBef>
                <a:spcPct val="0"/>
              </a:spcBef>
              <a:spcAft>
                <a:spcPct val="0"/>
              </a:spcAft>
              <a:buClr>
                <a:schemeClr val="accent1"/>
              </a:buClr>
              <a:buSzPct val="70000"/>
              <a:defRPr b="1" spc="0">
                <a:solidFill>
                  <a:schemeClr val="accent1"/>
                </a:solidFill>
                <a:latin typeface="+mn-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fontAlgn="auto">
              <a:lnSpc>
                <a:spcPct val="150000"/>
              </a:lnSpc>
            </a:pPr>
            <a:r>
              <a:rPr lang="zh-CN" altLang="en-US">
                <a:solidFill>
                  <a:schemeClr val="accent6"/>
                </a:solidFill>
                <a:cs typeface="+mn-ea"/>
                <a:sym typeface="+mn-ea"/>
              </a:rPr>
              <a:t>招聘信息的局限性</a:t>
            </a:r>
            <a:endParaRPr lang="zh-CN" altLang="en-US">
              <a:solidFill>
                <a:schemeClr val="accent6"/>
              </a:solidFill>
              <a:cs typeface="+mn-ea"/>
              <a:sym typeface="+mn-ea"/>
            </a:endParaRPr>
          </a:p>
        </p:txBody>
      </p:sp>
    </p:spTree>
    <p:custDataLst>
      <p:tags r:id="rId17"/>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86.xml><?xml version="1.0" encoding="utf-8"?>
<p:tagLst xmlns:p="http://schemas.openxmlformats.org/presentationml/2006/main">
  <p:tag name="KSO_WM_DIAGRAM_VIRTUALLY_FRAME" val="{&quot;height&quot;:387.90047395313405,&quot;left&quot;:58.45,&quot;top&quot;:130.94653392088176,&quot;width&quot;:830.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678936242\&quot;,\&quot;product_name\&quot;:\&quot;\&quot;,\&quot;intention_code\&quot;:\&quot;\&quot;}&quot;}*gallery_gallery_ai_v2.1.5_ONLINE*a60c2bd6ea8c7ac91117175bf031a589-slide-0"/>
  <p:tag name="KSO_WM_UNIT_LINE_FILL_TYPE" val="2"/>
  <p:tag name="KSO_WM_UNIT_USESOURCEFORMAT_APPLY" val="1"/>
</p:tagLst>
</file>

<file path=ppt/tags/tag187.xml><?xml version="1.0" encoding="utf-8"?>
<p:tagLst xmlns:p="http://schemas.openxmlformats.org/presentationml/2006/main">
  <p:tag name="KSO_WM_DIAGRAM_VIRTUALLY_FRAME" val="{&quot;height&quot;:387.90047395313405,&quot;left&quot;:58.45,&quot;top&quot;:130.94653392088176,&quot;width&quot;:830.3}"/>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188.xml><?xml version="1.0" encoding="utf-8"?>
<p:tagLst xmlns:p="http://schemas.openxmlformats.org/presentationml/2006/main">
  <p:tag name="KSO_WM_DIAGRAM_VIRTUALLY_FRAME" val="{&quot;height&quot;:387.90047395313405,&quot;left&quot;:58.45,&quot;top&quot;:130.94653392088176,&quot;width&quot;:830.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516175580\&quot;,\&quot;product_name\&quot;:\&quot;\&quot;,\&quot;intention_code\&quot;:\&quot;\&quot;}&quot;}*gallery_gallery_ai_v2.1.5_ONLINE*a60c2bd6ea8c7ac91117175bf031a589-slide-0"/>
  <p:tag name="KSO_WM_UNIT_LINE_FILL_TYPE" val="2"/>
  <p:tag name="KSO_WM_UNIT_USESOURCEFORMAT_APPLY" val="1"/>
</p:tagLst>
</file>

<file path=ppt/tags/tag189.xml><?xml version="1.0" encoding="utf-8"?>
<p:tagLst xmlns:p="http://schemas.openxmlformats.org/presentationml/2006/main">
  <p:tag name="KSO_WM_DIAGRAM_VIRTUALLY_FRAME" val="{&quot;height&quot;:387.90047395313405,&quot;left&quot;:58.45,&quot;top&quot;:130.94653392088176,&quot;width&quot;:830.3}"/>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192.xml><?xml version="1.0" encoding="utf-8"?>
<p:tagLst xmlns:p="http://schemas.openxmlformats.org/presentationml/2006/main">
  <p:tag name="KSO_WM_DIAGRAM_VIRTUALLY_FRAME" val="{&quot;height&quot;:387.90047395313405,&quot;left&quot;:58.45,&quot;top&quot;:130.94653392088176,&quot;width&quot;:830.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64637825\&quot;,\&quot;product_name\&quot;:\&quot;\&quot;,\&quot;intention_code\&quot;:\&quot;\&quot;}&quot;}*gallery_gallery_ai_v2.1.5_ONLINE*a60c2bd6ea8c7ac91117175bf031a589-slide-0"/>
  <p:tag name="KSO_WM_UNIT_LINE_FILL_TYPE" val="2"/>
  <p:tag name="KSO_WM_UNIT_USESOURCEFORMAT_APPLY" val="1"/>
</p:tagLst>
</file>

<file path=ppt/tags/tag193.xml><?xml version="1.0" encoding="utf-8"?>
<p:tagLst xmlns:p="http://schemas.openxmlformats.org/presentationml/2006/main">
  <p:tag name="KSO_WM_DIAGRAM_VIRTUALLY_FRAME" val="{&quot;height&quot;:387.90047395313405,&quot;left&quot;:58.45,&quot;top&quot;:130.94653392088176,&quot;width&quot;:830.3}"/>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196.xml><?xml version="1.0" encoding="utf-8"?>
<p:tagLst xmlns:p="http://schemas.openxmlformats.org/presentationml/2006/main">
  <p:tag name="KSO_WM_DIAGRAM_VIRTUALLY_FRAME" val="{&quot;height&quot;:387.90047395313405,&quot;left&quot;:58.45,&quot;top&quot;:130.94653392088176,&quot;width&quot;:830.3}"/>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188955921\&quot;,\&quot;product_name\&quot;:\&quot;\&quot;,\&quot;intention_code\&quot;:\&quot;\&quot;}&quot;}*gallery_gallery_ai_v2.1.5_ONLINE*a60c2bd6ea8c7ac91117175bf031a589-slide-0"/>
  <p:tag name="KSO_WM_UNIT_LINE_FILL_TYPE" val="2"/>
  <p:tag name="KSO_WM_UNIT_USESOURCEFORMAT_APPLY" val="1"/>
</p:tagLst>
</file>

<file path=ppt/tags/tag197.xml><?xml version="1.0" encoding="utf-8"?>
<p:tagLst xmlns:p="http://schemas.openxmlformats.org/presentationml/2006/main">
  <p:tag name="KSO_WM_DIAGRAM_VIRTUALLY_FRAME" val="{&quot;height&quot;:387.90047395313405,&quot;left&quot;:58.45,&quot;top&quot;:130.94653392088176,&quot;width&quot;:830.3}"/>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90047395313405,&quot;left&quot;:58.45,&quot;top&quot;:130.94653392088176,&quot;width&quot;:83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02.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2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3*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3*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3*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3*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3*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3*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3*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3*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3*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3*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1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3*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3*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2"/>
  <p:tag name="KSO_WM_UNIT_ID" val="diagram20235664_3*l_h_i*1_3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7"/>
  <p:tag name="KSO_WM_UNIT_LINE_FILL_TYPE" val="2"/>
  <p:tag name="KSO_WM_UNIT_USESOURCEFORMAT_APPLY"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5664_3*l_h_i*1_4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4_1"/>
  <p:tag name="KSO_WM_UNIT_ID" val="diagram20235664_3*l_h_a*1_4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4_1"/>
  <p:tag name="KSO_WM_UNIT_ID" val="diagram20235664_3*l_h_f*1_4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95.7051968503937,&quot;left&quot;:47.11251968503936,&quot;top&quot;:97.69480314960627,&quot;width&quot;:447.13748031496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理解您所传达的信息。"/>
  <p:tag name="KSO_WM_UNIT_TEXT_FILL_FORE_SCHEMECOLOR_INDEX" val="1"/>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21.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2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032003528\&quot;,\&quot;product_name\&quot;:\&quot;\&quot;,\&quot;intention_code\&quot;:\&quot;\&quot;}&quot;}*gallery_gallery_ai_v2.1.5_ONLINE*84d689f8fc687496f076d74e0a59b75e-slide-0"/>
  <p:tag name="KSO_WM_UNIT_LINE_FILL_TYPE" val="2"/>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472047727\&quot;,\&quot;product_name\&quot;:\&quot;\&quot;,\&quot;intention_code\&quot;:\&quot;\&quot;}&quot;}*gallery_gallery_ai_v2.1.5_ONLINE*84d689f8fc687496f076d74e0a59b75e-slide-0"/>
  <p:tag name="KSO_WM_UNIT_LINE_FILL_TYPE" val="2"/>
  <p:tag name="KSO_WM_UNIT_USESOURCEFORMAT_APPLY" val="1"/>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515584021\&quot;,\&quot;product_name\&quot;:\&quot;\&quot;,\&quot;intention_code\&quot;:\&quot;\&quot;}&quot;}*gallery_gallery_ai_v2.1.5_ONLINE*84d689f8fc687496f076d74e0a59b75e-slide-0"/>
  <p:tag name="KSO_WM_UNIT_LINE_FILL_TYPE" val="2"/>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20.6,&quot;top&quot;:131.3661457514212,&quot;width&quot;:884.6209448818897}"/>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650300056\&quot;,\&quot;product_name\&quot;:\&quot;\&quot;,\&quot;intention_code\&quot;:\&quot;\&quot;}&quot;}*gallery_gallery_ai_v2.1.5_ONLINE*84d689f8fc687496f076d74e0a59b75e-slide-0"/>
  <p:tag name="KSO_WM_UNIT_LINE_FILL_TYPE" val="2"/>
  <p:tag name="KSO_WM_UNIT_USESOURCEFORMAT_APPLY" val="1"/>
</p:tagLst>
</file>

<file path=ppt/tags/tag234.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1"/>
  <p:tag name="KSO_WM_TEMPLATE_CATEGORY" val="custom"/>
  <p:tag name="KSO_WM_TEMPLATE_INDEX" val="20233278"/>
  <p:tag name="KSO_WM_UNIT_LAYERLEVEL" val="1"/>
  <p:tag name="KSO_WM_TAG_VERSION" val="3.0"/>
  <p:tag name="KSO_WM_BEAUTIFY_FLAG" val="#wm#"/>
  <p:tag name="KSO_WM_UNIT_TYPE" val="i"/>
  <p:tag name="KSO_WM_UNIT_INDEX" val="1"/>
  <p:tag name="KSO_WM_UNIT_FILL_FORE_SCHEMECOLOR_INDEX" val="5"/>
  <p:tag name="KSO_WM_UNIT_FILL_TYPE" val="1"/>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2"/>
  <p:tag name="KSO_WM_TEMPLATE_CATEGORY" val="custom"/>
  <p:tag name="KSO_WM_TEMPLATE_INDEX" val="20233278"/>
  <p:tag name="KSO_WM_UNIT_LAYERLEVEL" val="1"/>
  <p:tag name="KSO_WM_TAG_VERSION" val="3.0"/>
  <p:tag name="KSO_WM_BEAUTIFY_FLAG" val="#wm#"/>
  <p:tag name="KSO_WM_UNIT_TYPE" val="i"/>
  <p:tag name="KSO_WM_UNIT_INDEX" val="2"/>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NOCLEAR" val="0"/>
  <p:tag name="KSO_WM_UNIT_VALUE" val="2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UNIT_TEXT_FILL_FORE_SCHEMECOLOR_INDEX" val="13"/>
  <p:tag name="KSO_WM_UNIT_TEXT_FILL_TYPE" val="1"/>
  <p:tag name="KSO_WM_UNIT_USESOURCEFORMAT_APPLY" val="1"/>
  <p:tag name="KSO_WM_TEMPLATE_INDEX" val="20233278"/>
  <p:tag name="KSO_WM_UNIT_ID" val="custom20233278_1*a*1"/>
  <p:tag name="KSO_WM_UNIT_PRESET_TEXT" val="单击此处添加标题内容"/>
  <p:tag name="KSO_WM_UNIT_TEXT_TYPE" val="1"/>
  <p:tag name="KSO_WM_SLIDE_BACKGROUND_TYPE" val="general"/>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custom20233278_1*i*3"/>
  <p:tag name="KSO_WM_TEMPLATE_CATEGORY" val="custom"/>
  <p:tag name="KSO_WM_TEMPLATE_INDEX" val="20233278"/>
  <p:tag name="KSO_WM_UNIT_LAYERLEVEL" val="1"/>
  <p:tag name="KSO_WM_TAG_VERSION" val="3.0"/>
  <p:tag name="KSO_WM_BEAUTIFY_FLAG" val="#wm#"/>
  <p:tag name="KSO_WM_UNIT_TYPE" val="i"/>
  <p:tag name="KSO_WM_UNIT_INDEX" val="3"/>
  <p:tag name="KSO_WM_UNIT_LINE_FORE_SCHEMECOLOR_INDEX" val="5"/>
  <p:tag name="KSO_WM_UNIT_TEXT_FILL_FORE_SCHEMECOLOR_INDEX" val="2"/>
  <p:tag name="KSO_WM_UNIT_TEXT_FILL_TYPE" val="1"/>
  <p:tag name="KSO_WM_UNIT_USESOURCEFORMAT_APPLY" val="1"/>
</p:tagLst>
</file>

<file path=ppt/tags/tag23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70_3*l_h_f*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FILL_TYPE" val="1"/>
  <p:tag name="KSO_WM_UNIT_TEXT_TYPE" val="1"/>
  <p:tag name="KSO_WM_UNIT_TEXT_LAYER_COUNT" val="1"/>
  <p:tag name="KSO_WM_BEAUTIFY_FLAG" val="#wm#"/>
  <p:tag name="KSO_WM_UNIT_PRESET_TEXT" val="单击输入您的智能图形项正文，文字是您思想的提炼，请尽量言简意赅的阐述观点"/>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70_3*l_h_a*1_1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24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70_3*l_h_f*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FILL_TYPE" val="1"/>
  <p:tag name="KSO_WM_UNIT_TEXT_TYPE" val="1"/>
  <p:tag name="KSO_WM_UNIT_TEXT_LAYER_COUNT" val="1"/>
  <p:tag name="KSO_WM_BEAUTIFY_FLAG" val="#wm#"/>
  <p:tag name="KSO_WM_UNIT_PRESET_TEXT" val="单击输入智能图形项正文，文字是您思想的提炼，请尽量言简意赅的阐述观点"/>
  <p:tag name="KSO_WM_UNIT_USESOURCEFORMAT_APPLY" val="1"/>
</p:tagLst>
</file>

<file path=ppt/tags/tag24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70_3*l_h_a*1_3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2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70_3*l_h_f*1_5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FILL_TYPE" val="1"/>
  <p:tag name="KSO_WM_UNIT_TEXT_TYPE" val="1"/>
  <p:tag name="KSO_WM_UNIT_TEXT_LAYER_COUNT" val="1"/>
  <p:tag name="KSO_WM_BEAUTIFY_FLAG" val="#wm#"/>
  <p:tag name="KSO_WM_UNIT_PRESET_TEXT" val="单击输入您的智能图形项正文内容，文字是您思想的提炼，请尽量言简意赅的阐述观点"/>
  <p:tag name="KSO_WM_UNIT_USESOURCEFORMAT_APPLY" val="1"/>
</p:tagLst>
</file>

<file path=ppt/tags/tag24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70_3*l_h_a*1_5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FILL_TYPE" val="1"/>
  <p:tag name="KSO_WM_UNIT_TEXT_TYPE" val="1"/>
  <p:tag name="KSO_WM_BEAUTIFY_FLAG" val="#wm#"/>
  <p:tag name="KSO_WM_UNIT_PRESET_TEXT" val="此处添加项标题"/>
  <p:tag name="KSO_WM_UNIT_USESOURCEFORMAT_APPLY" val="1"/>
</p:tagLst>
</file>

<file path=ppt/tags/tag24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70_3*l_h_f*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TYPE" val="1"/>
  <p:tag name="KSO_WM_UNIT_TEXT_LAYER_COUNT" val="1"/>
  <p:tag name="KSO_WM_BEAUTIFY_FLAG" val="#wm#"/>
  <p:tag name="KSO_WM_UNIT_PRESET_TEXT" val="单击此处输入您的智能图形项正文，文字是您思想的提炼，请尽量言简意赅的阐述观点"/>
  <p:tag name="KSO_WM_UNIT_TEXT_FILL_FORE_SCHEMECOLOR_INDEX" val="1"/>
  <p:tag name="KSO_WM_UNIT_TEXT_FILL_TYPE" val="1"/>
  <p:tag name="KSO_WM_UNIT_USESOURCEFORMAT_APPLY" val="1"/>
</p:tagLst>
</file>

<file path=ppt/tags/tag24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70_3*l_h_a*1_2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70_3*l_h_f*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TYPE" val="1"/>
  <p:tag name="KSO_WM_UNIT_TEXT_LAYER_COUNT" val="1"/>
  <p:tag name="KSO_WM_BEAUTIFY_FLAG" val="#wm#"/>
  <p:tag name="KSO_WM_UNIT_PRESET_TEXT" val="单击此处输入智能图形项正文具体内容，文字是您思想的提炼，请尽量言简意赅的阐述观点"/>
  <p:tag name="KSO_WM_UNIT_TEXT_FILL_FORE_SCHEMECOLOR_INDEX" val="1"/>
  <p:tag name="KSO_WM_UNIT_TEXT_FILL_TYPE" val="1"/>
  <p:tag name="KSO_WM_UNIT_USESOURCEFORMAT_APPLY" val="1"/>
</p:tagLst>
</file>

<file path=ppt/tags/tag24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70_3*l_h_a*1_4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170_3*l_h_f*1_6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2"/>
  <p:tag name="KSO_WM_UNIT_TEXT_TYPE" val="1"/>
  <p:tag name="KSO_WM_UNIT_TEXT_LAYER_COUNT" val="1"/>
  <p:tag name="KSO_WM_BEAUTIFY_FLAG" val="#wm#"/>
  <p:tag name="KSO_WM_UNIT_PRESET_TEXT" val="单击此处输入您的智能图形项正文具体内容，文字是您思想的提炼，请言简意赅的阐述观点"/>
  <p:tag name="KSO_WM_UNIT_TEXT_FILL_FORE_SCHEMECOLOR_INDEX" val="1"/>
  <p:tag name="KSO_WM_UNIT_TEXT_FILL_TYPE" val="1"/>
  <p:tag name="KSO_WM_UNIT_USESOURCEFORMAT_APPLY"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170_3*l_h_a*1_6_1"/>
  <p:tag name="KSO_WM_TEMPLATE_CATEGORY" val="diagram"/>
  <p:tag name="KSO_WM_TEMPLATE_INDEX" val="20233170"/>
  <p:tag name="KSO_WM_UNIT_LAYERLEVEL" val="1_1_1"/>
  <p:tag name="KSO_WM_TAG_VERSION" val="3.0"/>
  <p:tag name="KSO_WM_DIAGRAM_MAX_ITEMCNT" val="6"/>
  <p:tag name="KSO_WM_DIAGRAM_MIN_ITEMCNT" val="4"/>
  <p:tag name="KSO_WM_DIAGRAM_VIRTUALLY_FRAME" val="{&quot;height&quot;:335.5870481666205,&quot;left&quot;:113.2,&quot;top&quot;:135.41295183337954,&quot;width&quot;:760.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项标题"/>
  <p:tag name="KSO_WM_UNIT_TEXT_FILL_FORE_SCHEMECOLOR_INDEX" val="1"/>
  <p:tag name="KSO_WM_UNIT_TEXT_FILL_TYPE" val="1"/>
  <p:tag name="KSO_WM_UNIT_USESOURCEFORMAT_APPLY" val="1"/>
</p:tagLst>
</file>

<file path=ppt/tags/tag251.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733.461*299.866"/>
  <p:tag name="KSO_WM_SLIDE_POSITION" val="113.224*171.087"/>
  <p:tag name="KSO_WM_TEMPLATE_INDEX" val="20233278"/>
  <p:tag name="KSO_WM_TEMPLATE_SUBCATEGORY" val="0"/>
  <p:tag name="KSO_WM_SLIDE_INDEX" val="1"/>
  <p:tag name="KSO_WM_TAG_VERSION" val="3.0"/>
  <p:tag name="KSO_WM_SLIDE_ID" val="custom20233278_1"/>
  <p:tag name="KSO_WM_SLIDE_ITEM_CNT" val="6"/>
  <p:tag name="KSO_WM_SLIDE_SOURCE" val="WPPAIGenerateSlide"/>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m1-1"/>
  <p:tag name="KSO_WM_UNIT_TYPE" val="a"/>
  <p:tag name="KSO_WM_UNIT_INDEX" val="1"/>
  <p:tag name="KSO_WM_TEMPLATE_INDEX" val="20233265"/>
  <p:tag name="KSO_WM_UNIT_ID" val="diagram20233265_4*a*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1_1"/>
  <p:tag name="KSO_WM_UNIT_INDEX" val="1_1_1"/>
  <p:tag name="KSO_WM_DIAGRAM_GROUP_CODE" val="m1-1"/>
  <p:tag name="KSO_WM_UNIT_TEXT_TYPE" val="1"/>
  <p:tag name="KSO_WM_UNIT_TEXT_LAYER_COUNT" val="1"/>
  <p:tag name="KSO_WM_BEAUTIFY_FLAG" val="#wm#"/>
  <p:tag name="KSO_WM_UNIT_PRESET_TEXT" val="单击此处输入您的智能图形项正文，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1_1"/>
  <p:tag name="KSO_WM_UNIT_INDEX" val="1_1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3_1"/>
  <p:tag name="KSO_WM_UNIT_INDEX" val="1_3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3_1"/>
  <p:tag name="KSO_WM_UNIT_INDEX" val="1_3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2_1"/>
  <p:tag name="KSO_WM_UNIT_INDEX" val="1_2_1"/>
  <p:tag name="KSO_WM_DIAGRAM_GROUP_CODE" val="m1-1"/>
  <p:tag name="KSO_WM_UNIT_TEXT_TYPE" val="1"/>
  <p:tag name="KSO_WM_UNIT_TEXT_LAYER_COUNT" val="1"/>
  <p:tag name="KSO_WM_BEAUTIFY_FLAG" val="#wm#"/>
  <p:tag name="KSO_WM_UNIT_PRESET_TEXT" val="单击此处输入您的智能图形项正文具体内容，文字是您思想的提炼，请尽量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2_1"/>
  <p:tag name="KSO_WM_UNIT_INDEX" val="1_2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4_1"/>
  <p:tag name="KSO_WM_UNIT_INDEX" val="1_4_1"/>
  <p:tag name="KSO_WM_DIAGRAM_GROUP_CODE" val="m1-1"/>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请言简意赅的阐述观点"/>
  <p:tag name="KSO_WM_UNIT_LINE_FORE_SCHEMECOLOR_INDEX" val="-2"/>
  <p:tag name="KSO_WM_UNIT_TEXT_FILL_FORE_SCHEMECOLOR_INDEX" val="1"/>
  <p:tag name="KSO_WM_UNIT_TEXT_FILL_TYPE" val="1"/>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4_1"/>
  <p:tag name="KSO_WM_UNIT_INDEX" val="1_4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2"/>
  <p:tag name="KSO_WM_UNIT_INDEX" val="1_1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2"/>
  <p:tag name="KSO_WM_UNIT_INDEX" val="1_2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2"/>
  <p:tag name="KSO_WM_UNIT_INDEX" val="1_3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2"/>
  <p:tag name="KSO_WM_UNIT_INDEX" val="1_4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1_1"/>
  <p:tag name="KSO_WM_UNIT_INDEX" val="1_1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2_1"/>
  <p:tag name="KSO_WM_UNIT_INDEX" val="1_2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3_1"/>
  <p:tag name="KSO_WM_UNIT_INDEX" val="1_3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4_1"/>
  <p:tag name="KSO_WM_UNIT_INDEX" val="1_4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2"/>
  <p:tag name="KSO_WM_UNIT_INDEX" val="1_5_2"/>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3265"/>
  <p:tag name="KSO_WM_UNIT_LAYERLEVEL" val="1_1_1"/>
  <p:tag name="KSO_WM_TAG_VERSION" val="3.0"/>
  <p:tag name="KSO_WM_UNIT_TYPE" val="m_h_i"/>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i*1_5_1"/>
  <p:tag name="KSO_WM_UNIT_INDEX" val="1_5_1"/>
  <p:tag name="KSO_WM_DIAGRAM_GROUP_CODE" val="m1-1"/>
  <p:tag name="KSO_WM_BEAUTIFY_FLAG" val="#wm#"/>
  <p:tag name="KSO_WM_UNIT_FILL_TYPE" val="1"/>
  <p:tag name="KSO_WM_UNIT_FILL_FORE_SCHEMECOLOR_INDEX" val="5"/>
  <p:tag name="KSO_WM_UNIT_FILL_FORE_SCHEMECOLOR_INDEX_BRIGHTNESS" val="0"/>
  <p:tag name="KSO_WM_UNIT_LINE_FORE_SCHEMECOLOR_INDEX" val="-2"/>
  <p:tag name="KSO_WM_UNIT_TEXT_FILL_FORE_SCHEMECOLOR_INDEX" val="2"/>
  <p:tag name="KSO_WM_UNIT_TEXT_FILL_TYPE" val="1"/>
  <p:tag name="KSO_WM_UNIT_USESOURCEFORMAT_APPLY" val="1"/>
</p:tagLst>
</file>

<file path=ppt/tags/tag2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f*1_5_1"/>
  <p:tag name="KSO_WM_UNIT_INDEX" val="1_5_1"/>
  <p:tag name="KSO_WM_DIAGRAM_GROUP_CODE" val="m1-1"/>
  <p:tag name="KSO_WM_UNIT_TEXT_TYPE" val="1"/>
  <p:tag name="KSO_WM_UNIT_TEXT_LAYER_COUNT" val="1"/>
  <p:tag name="KSO_WM_BEAUTIFY_FLAG" val="#wm#"/>
  <p:tag name="KSO_WM_UNIT_PRESET_TEXT" val="单击此处输入智能图形项正文，文字是您思想的提炼，请言简意赅的阐述观点。单击此处添加正文，文字是您思想的提炼，请言简意赅的阐述您的观点"/>
  <p:tag name="KSO_WM_UNIT_LINE_FORE_SCHEMECOLOR_INDEX" val="-2"/>
  <p:tag name="KSO_WM_UNIT_TEXT_FILL_FORE_SCHEMECOLOR_INDEX" val="1"/>
  <p:tag name="KSO_WM_UNIT_TEXT_FILL_TYPE" val="1"/>
  <p:tag name="KSO_WM_UNIT_USESOURCEFORMAT_APPLY" val="1"/>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2_1"/>
  <p:tag name="KSO_WM_UNIT_ID" val="diagram20233265_4*m_h_x*1_2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VALUE" val="74*80"/>
  <p:tag name="KSO_WM_UNIT_HIGHLIGHT" val="0"/>
  <p:tag name="KSO_WM_UNIT_COMPATIBLE" val="0"/>
  <p:tag name="KSO_WM_UNIT_DIAGRAM_ISNUMVISUAL" val="0"/>
  <p:tag name="KSO_WM_UNIT_DIAGRAM_ISREFERUNIT" val="0"/>
  <p:tag name="KSO_WM_DIAGRAM_GROUP_CODE" val="m1-1"/>
  <p:tag name="KSO_WM_UNIT_TYPE" val="m_h_x"/>
  <p:tag name="KSO_WM_UNIT_INDEX" val="1_3_1"/>
  <p:tag name="KSO_WM_UNIT_ID" val="diagram20233265_4*m_h_x*1_3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VALUE" val="80*73"/>
  <p:tag name="KSO_WM_UNIT_HIGHLIGHT" val="0"/>
  <p:tag name="KSO_WM_UNIT_COMPATIBLE" val="0"/>
  <p:tag name="KSO_WM_UNIT_DIAGRAM_ISNUMVISUAL" val="0"/>
  <p:tag name="KSO_WM_UNIT_DIAGRAM_ISREFERUNIT" val="0"/>
  <p:tag name="KSO_WM_DIAGRAM_GROUP_CODE" val="m1-1"/>
  <p:tag name="KSO_WM_UNIT_TYPE" val="m_h_x"/>
  <p:tag name="KSO_WM_UNIT_INDEX" val="1_1_1"/>
  <p:tag name="KSO_WM_UNIT_ID" val="diagram20233265_4*m_h_x*1_1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m_h_a"/>
  <p:tag name="KSO_WM_TEMPLATE_CATEGORY" val="diagram"/>
  <p:tag name="KSO_WM_TEMPLATE_INDEX" val="20233265"/>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3265_4*m_h_a*1_5_1"/>
  <p:tag name="KSO_WM_UNIT_INDEX" val="1_5_1"/>
  <p:tag name="KSO_WM_DIAGRAM_GROUP_CODE" val="m1-1"/>
  <p:tag name="KSO_WM_UNIT_TEXT_TYPE" val="1"/>
  <p:tag name="KSO_WM_BEAUTIFY_FLAG" val="#wm#"/>
  <p:tag name="KSO_WM_UNIT_PRESET_TEXT" val="单击添加项标题"/>
  <p:tag name="KSO_WM_UNIT_LINE_FORE_SCHEMECOLOR_INDEX" val="-2"/>
  <p:tag name="KSO_WM_UNIT_TEXT_FILL_FORE_SCHEMECOLOR_INDEX" val="1"/>
  <p:tag name="KSO_WM_UNIT_TEXT_FILL_TYPE" val="1"/>
  <p:tag name="KSO_WM_UNIT_USESOURCEFORMAT_APPLY" val="1"/>
</p:tagLst>
</file>

<file path=ppt/tags/tag276.xml><?xml version="1.0" encoding="utf-8"?>
<p:tagLst xmlns:p="http://schemas.openxmlformats.org/presentationml/2006/main">
  <p:tag name="KSO_WM_DIAGRAM_VERSION" val="3"/>
  <p:tag name="KSO_WM_DIAGRAM_COLOR_TRICK" val="1"/>
  <p:tag name="KSO_WM_DIAGRAM_COLOR_TEXT_CAN_REMOVE" val="n"/>
  <p:tag name="KSO_WM_UNIT_VALUE" val="80*65"/>
  <p:tag name="KSO_WM_UNIT_HIGHLIGHT" val="0"/>
  <p:tag name="KSO_WM_UNIT_COMPATIBLE" val="0"/>
  <p:tag name="KSO_WM_UNIT_DIAGRAM_ISNUMVISUAL" val="0"/>
  <p:tag name="KSO_WM_UNIT_DIAGRAM_ISREFERUNIT" val="0"/>
  <p:tag name="KSO_WM_DIAGRAM_GROUP_CODE" val="m1-1"/>
  <p:tag name="KSO_WM_UNIT_TYPE" val="m_h_x"/>
  <p:tag name="KSO_WM_UNIT_INDEX" val="1_4_1"/>
  <p:tag name="KSO_WM_UNIT_ID" val="diagram20233265_4*m_h_x*1_4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77.xml><?xml version="1.0" encoding="utf-8"?>
<p:tagLst xmlns:p="http://schemas.openxmlformats.org/presentationml/2006/main">
  <p:tag name="KSO_WM_DIAGRAM_VERSION" val="3"/>
  <p:tag name="KSO_WM_DIAGRAM_COLOR_TRICK" val="1"/>
  <p:tag name="KSO_WM_DIAGRAM_COLOR_TEXT_CAN_REMOVE" val="n"/>
  <p:tag name="KSO_WM_UNIT_VALUE" val="80*66"/>
  <p:tag name="KSO_WM_UNIT_HIGHLIGHT" val="0"/>
  <p:tag name="KSO_WM_UNIT_COMPATIBLE" val="0"/>
  <p:tag name="KSO_WM_UNIT_DIAGRAM_ISNUMVISUAL" val="0"/>
  <p:tag name="KSO_WM_UNIT_DIAGRAM_ISREFERUNIT" val="0"/>
  <p:tag name="KSO_WM_DIAGRAM_GROUP_CODE" val="m1-1"/>
  <p:tag name="KSO_WM_UNIT_TYPE" val="m_h_x"/>
  <p:tag name="KSO_WM_UNIT_INDEX" val="1_5_1"/>
  <p:tag name="KSO_WM_UNIT_ID" val="diagram20233265_4*m_h_x*1_5_1"/>
  <p:tag name="KSO_WM_TEMPLATE_CATEGORY" val="diagram"/>
  <p:tag name="KSO_WM_TEMPLATE_INDEX" val="20233265"/>
  <p:tag name="KSO_WM_UNIT_LAYERLEVEL" val="1_1_1"/>
  <p:tag name="KSO_WM_TAG_VERSION" val="3.0"/>
  <p:tag name="KSO_WM_DIAGRAM_MAX_ITEMCNT" val="5"/>
  <p:tag name="KSO_WM_DIAGRAM_MIN_ITEMCNT" val="2"/>
  <p:tag name="KSO_WM_DIAGRAM_VIRTUALLY_FRAME" val="{&quot;height&quot;:355.4000041002334,&quot;left&quot;:39.15,&quot;top&quot;:79.37499794988332,&quot;width&quot;:850.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278.xml><?xml version="1.0" encoding="utf-8"?>
<p:tagLst xmlns:p="http://schemas.openxmlformats.org/presentationml/2006/main">
  <p:tag name="KSO_WM_TEMPLATE_MASTER_TYPE" val="0"/>
  <p:tag name="KSO_WM_TEMPLATE_COLOR_TYPE" val="0"/>
  <p:tag name="KSO_WM_BEAUTIFY_FLAG" val="#wm#"/>
  <p:tag name="KSO_WM_TEMPLATE_CATEGORY" val="diagram"/>
  <p:tag name="KSO_WM_SLIDE_TYPE" val="text"/>
  <p:tag name="KSO_WM_SLIDE_SUBTYPE" val="diag"/>
  <p:tag name="KSO_WM_SLIDE_SIZE" val="850.35*344.45"/>
  <p:tag name="KSO_WM_SLIDE_POSITION" val="54.8*117.95"/>
  <p:tag name="KSO_WM_SLIDE_LAYOUT" val="a_m"/>
  <p:tag name="KSO_WM_SLIDE_LAYOUT_CNT" val="1_1"/>
  <p:tag name="KSO_WM_SPECIAL_SOURCE" val="bdnull"/>
  <p:tag name="KSO_WM_DIAGRAM_GROUP_CODE" val="m1-1"/>
  <p:tag name="KSO_WM_SLIDE_DIAGTYPE" val="m"/>
  <p:tag name="KSO_WM_TEMPLATE_INDEX" val="20233265"/>
  <p:tag name="KSO_WM_TEMPLATE_SUBCATEGORY" val="0"/>
  <p:tag name="KSO_WM_SLIDE_INDEX" val="4"/>
  <p:tag name="KSO_WM_TAG_VERSION" val="3.0"/>
  <p:tag name="KSO_WM_SLIDE_ID" val="diagram20233265_4"/>
  <p:tag name="KSO_WM_SLIDE_ITEM_CNT" val="5"/>
  <p:tag name="KSO_WM_SLIDE_SOURCE" val="WPPAIGenerateSlide"/>
</p:tagLst>
</file>

<file path=ppt/tags/tag27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8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8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2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76953705\&quot;,\&quot;product_name\&quot;:\&quot;\&quot;,\&quot;intention_code\&quot;:\&quot;\&quot;}&quot;}*gallery_gallery_ai_v2.1.5_ONLINE*c4593f4f38f5628983e72de213c212ea-slide-0"/>
  <p:tag name="KSO_WM_UNIT_LINE_FILL_TYPE" val="2"/>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41251812\&quot;,\&quot;product_name\&quot;:\&quot;\&quot;,\&quot;intention_code\&quot;:\&quot;\&quot;}&quot;}*gallery_gallery_ai_v2.1.5_ONLINE*c4593f4f38f5628983e72de213c212ea-slide-0"/>
  <p:tag name="KSO_WM_UNIT_LINE_FILL_TYPE" val="2"/>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387331389\&quot;,\&quot;product_name\&quot;:\&quot;\&quot;,\&quot;intention_code\&quot;:\&quot;\&quot;}&quot;}*gallery_gallery_ai_v2.1.5_ONLINE*c4593f4f38f5628983e72de213c212ea-slide-0"/>
  <p:tag name="KSO_WM_UNIT_LINE_FILL_TYPE" val="2"/>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1.1031496062992,&quot;top&quot;:91.81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48093735\&quot;,\&quot;product_name\&quot;:\&quot;\&quot;,\&quot;intention_code\&quot;:\&quot;\&quot;}&quot;}*gallery_gallery_ai_v2.1.5_ONLINE*c4593f4f38f5628983e72de213c212ea-slide-0"/>
  <p:tag name="KSO_WM_UNIT_LINE_FILL_TYPE" val="2"/>
  <p:tag name="KSO_WM_UNIT_USESOURCEFORMAT_APPLY" val="1"/>
</p:tagLst>
</file>

<file path=ppt/tags/tag292.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94.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211231175618\&quot;,\&quot;product_name\&quot;:\&quot;\&quot;,\&quot;intention_code\&quot;:\&quot;\&quot;}&quot;}*gallery_gallery_ai_v2.1.5_ONLINE*6bc471fbf70d0ed170ec783f374f5b6f-slide-0"/>
  <p:tag name="KSO_WM_UNIT_FILL_FORE_SCHEMECOLOR_INDEX" val="5"/>
  <p:tag name="KSO_WM_UNIT_FILL_TYPE" val="1"/>
  <p:tag name="KSO_WM_UNIT_LINE_FORE_SCHEMECOLOR_INDEX" val="5"/>
  <p:tag name="KSO_WM_UNIT_LINE_FILL_TYPE" val="2"/>
  <p:tag name="KSO_WM_UNIT_USESOURCEFORMAT_APPLY" val="1"/>
</p:tagLst>
</file>

<file path=ppt/tags/tag2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2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2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08.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12.xml><?xml version="1.0" encoding="utf-8"?>
<p:tagLst xmlns:p="http://schemas.openxmlformats.org/presentationml/2006/main">
  <p:tag name="KSO_WM_DIAGRAM_VIRTUALLY_FRAME" val="{&quot;height&quot;:384.2470078740158,&quot;left&quot;:47.3,&quot;top&quot;:86.79999999999998,&quot;width&quot;:83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313.xml><?xml version="1.0" encoding="utf-8"?>
<p:tagLst xmlns:p="http://schemas.openxmlformats.org/presentationml/2006/main">
  <p:tag name="KSO_WM_DIAGRAM_VIRTUALLY_FRAME" val="{&quot;height&quot;:384.2470078740158,&quot;left&quot;:47.3,&quot;top&quot;:86.79999999999998,&quot;width&quot;:836.4}"/>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14.xml><?xml version="1.0" encoding="utf-8"?>
<p:tagLst xmlns:p="http://schemas.openxmlformats.org/presentationml/2006/main">
  <p:tag name="KSO_WM_DIAGRAM_VIRTUALLY_FRAME" val="{&quot;height&quot;:384.2470078740158,&quot;left&quot;:47.3,&quot;top&quot;:86.79999999999998,&quot;width&quot;:83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KSO_WM_UNIT_LINE_FILL_TYPE" val="2"/>
  <p:tag name="KSO_WM_UNIT_USESOURCEFORMAT_APPLY" val="1"/>
</p:tagLst>
</file>

<file path=ppt/tags/tag315.xml><?xml version="1.0" encoding="utf-8"?>
<p:tagLst xmlns:p="http://schemas.openxmlformats.org/presentationml/2006/main">
  <p:tag name="KSO_WM_DIAGRAM_VIRTUALLY_FRAME" val="{&quot;height&quot;:384.2470078740158,&quot;left&quot;:47.3,&quot;top&quot;:86.79999999999998,&quot;width&quot;:836.4}"/>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18.xml><?xml version="1.0" encoding="utf-8"?>
<p:tagLst xmlns:p="http://schemas.openxmlformats.org/presentationml/2006/main">
  <p:tag name="KSO_WM_DIAGRAM_VIRTUALLY_FRAME" val="{&quot;height&quot;:384.2470078740158,&quot;left&quot;:47.3,&quot;top&quot;:86.79999999999998,&quot;width&quot;:83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319.xml><?xml version="1.0" encoding="utf-8"?>
<p:tagLst xmlns:p="http://schemas.openxmlformats.org/presentationml/2006/main">
  <p:tag name="KSO_WM_DIAGRAM_VIRTUALLY_FRAME" val="{&quot;height&quot;:384.2470078740158,&quot;left&quot;:47.3,&quot;top&quot;:86.79999999999998,&quot;width&quot;:836.4}"/>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22.xml><?xml version="1.0" encoding="utf-8"?>
<p:tagLst xmlns:p="http://schemas.openxmlformats.org/presentationml/2006/main">
  <p:tag name="KSO_WM_DIAGRAM_VIRTUALLY_FRAME" val="{&quot;height&quot;:384.2470078740158,&quot;left&quot;:47.3,&quot;top&quot;:86.79999999999998,&quot;width&quot;:836.4}"/>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quot;id\&quot;:\&quot;VCG41N1016734134\&quot;,\&quot;product_name\&quot;:\&quot;\&quot;,\&quot;intention_code\&quot;:\&quot;\&quot;}&quot;}*gallery_gallery_ai_v2.1.5_ONLINE*d1292a69ff3eaa8c2ef65751c5792503-slide-0"/>
  <p:tag name="KSO_WM_UNIT_LINE_FILL_TYPE" val="2"/>
  <p:tag name="KSO_WM_UNIT_USESOURCEFORMAT_APPLY" val="1"/>
</p:tagLst>
</file>

<file path=ppt/tags/tag323.xml><?xml version="1.0" encoding="utf-8"?>
<p:tagLst xmlns:p="http://schemas.openxmlformats.org/presentationml/2006/main">
  <p:tag name="KSO_WM_DIAGRAM_VIRTUALLY_FRAME" val="{&quot;height&quot;:384.2470078740158,&quot;left&quot;:47.3,&quot;top&quot;:86.79999999999998,&quot;width&quot;:836.4}"/>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3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4.2470078740158,&quot;left&quot;:47.3,&quot;top&quot;:86.79999999999998,&quot;width&quot;:836.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26.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7.73535433070865,&quot;top&quot;:108.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2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7.73535433070865,&quot;top&quot;:108.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DIAGRAM_VIRTUALLY_FRAME" val="{&quot;height&quot;:387.88141883502374,&quot;left&quot;:87.73535433070865,&quot;top&quot;:108.8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331.xml><?xml version="1.0" encoding="utf-8"?>
<p:tagLst xmlns:p="http://schemas.openxmlformats.org/presentationml/2006/main">
  <p:tag name="KSO_WM_DIAGRAM_VIRTUALLY_FRAME" val="{&quot;height&quot;:387.88141883502374,&quot;left&quot;:87.73535433070865,&quot;top&quot;:108.8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332.xml><?xml version="1.0" encoding="utf-8"?>
<p:tagLst xmlns:p="http://schemas.openxmlformats.org/presentationml/2006/main">
  <p:tag name="KSO_WM_DIAGRAM_VIRTUALLY_FRAME" val="{&quot;height&quot;:387.88141883502374,&quot;left&quot;:87.73535433070865,&quot;top&quot;:108.8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389011618\&quot;,\&quot;product_name\&quot;:\&quot;\&quot;,\&quot;intention_code\&quot;:\&quot;\&quot;}&quot;}*gallery_gallery_ai_v2.1.5_ONLINE*dc2798080735a599381442b2192a4845-slide-0"/>
  <p:tag name="KSO_WM_UNIT_LINE_FILL_TYPE" val="2"/>
  <p:tag name="KSO_WM_UNIT_USESOURCEFORMAT_APPLY" val="1"/>
</p:tagLst>
</file>

<file path=ppt/tags/tag333.xml><?xml version="1.0" encoding="utf-8"?>
<p:tagLst xmlns:p="http://schemas.openxmlformats.org/presentationml/2006/main">
  <p:tag name="KSO_WM_DIAGRAM_VIRTUALLY_FRAME" val="{&quot;height&quot;:387.88141883502374,&quot;left&quot;:87.73535433070865,&quot;top&quot;:108.89653392088175,&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7.73535433070865,&quot;top&quot;:108.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7.73535433070865,&quot;top&quot;:108.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336.xml><?xml version="1.0" encoding="utf-8"?>
<p:tagLst xmlns:p="http://schemas.openxmlformats.org/presentationml/2006/main">
  <p:tag name="KSO_WM_DIAGRAM_VIRTUALLY_FRAME" val="{&quot;height&quot;:387.88141883502374,&quot;left&quot;:87.73535433070865,&quot;top&quot;:108.89653392088175,&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803266358\&quot;,\&quot;product_name\&quot;:\&quot;\&quot;,\&quot;intention_code\&quot;:\&quot;\&quot;}&quot;}*gallery_gallery_ai_v2.1.5_ONLINE*dc2798080735a599381442b2192a4845-slide-0"/>
  <p:tag name="KSO_WM_UNIT_LINE_FILL_TYPE" val="2"/>
  <p:tag name="KSO_WM_UNIT_USESOURCEFORMAT_APPLY" val="1"/>
</p:tagLst>
</file>

<file path=ppt/tags/tag337.xml><?xml version="1.0" encoding="utf-8"?>
<p:tagLst xmlns:p="http://schemas.openxmlformats.org/presentationml/2006/main">
  <p:tag name="KSO_WM_DIAGRAM_VIRTUALLY_FRAME" val="{&quot;height&quot;:387.88141883502374,&quot;left&quot;:87.73535433070865,&quot;top&quot;:108.89653392088175,&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3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7.73535433070865,&quot;top&quot;:108.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87.88141883502374,&quot;left&quot;:87.73535433070865,&quot;top&quot;:108.89653392088175,&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341.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342.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522949411\&quot;,\&quot;product_name\&quot;:\&quot;\&quot;,\&quot;intention_code\&quot;:\&quot;\&quot;}&quot;}*gallery_gallery_ai_v2.1.5_ONLINE*eec89ad6e94943153e978c8742fbe2b0-slide-0"/>
  <p:tag name="KSO_WM_UNIT_FILL_FORE_SCHEMECOLOR_INDEX" val="5"/>
  <p:tag name="KSO_WM_UNIT_FILL_TYPE" val="1"/>
  <p:tag name="KSO_WM_UNIT_LINE_FORE_SCHEMECOLOR_INDEX" val="5"/>
  <p:tag name="KSO_WM_UNIT_LINE_FILL_TYPE" val="2"/>
  <p:tag name="KSO_WM_UNIT_USESOURCEFORMAT_APPLY" val="1"/>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2,&quot;left&quot;:49.98516356905046,&quot;top&quot;:132.65,&quot;width&quot;:409.1297516020565}"/>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5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53.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5_3*a*1"/>
  <p:tag name="KSO_WM_TEMPLATE_CATEGORY" val="diagram"/>
  <p:tag name="KSO_WM_TEMPLATE_INDEX" val="2023320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4.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1_4"/>
  <p:tag name="KSO_WM_TEMPLATE_CATEGORY" val="diagram"/>
  <p:tag name="KSO_WM_TEMPLATE_INDEX" val="20233205"/>
  <p:tag name="KSO_WM_UNIT_LAYERLEVEL" val="1_1_1"/>
  <p:tag name="KSO_WM_TAG_VERSION" val="3.0"/>
  <p:tag name="KSO_WM_DIAGRAM_GROUP_CODE" val="l1-1"/>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355.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2_4"/>
  <p:tag name="KSO_WM_TEMPLATE_CATEGORY" val="diagram"/>
  <p:tag name="KSO_WM_TEMPLATE_INDEX" val="20233205"/>
  <p:tag name="KSO_WM_UNIT_LAYERLEVEL" val="1_1_1"/>
  <p:tag name="KSO_WM_TAG_VERSION" val="3.0"/>
  <p:tag name="KSO_WM_DIAGRAM_GROUP_CODE" val="l1-1"/>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356.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f*1_1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1_1"/>
  <p:tag name="KSO_WM_UNIT_VALUE" val="14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Lst>
</file>

<file path=ppt/tags/tag3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5_2*l_h_a*1_1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932227219,&quot;left&quot;:58.6,&quot;top&quot;:86.95000338863906,&quot;width&quot;:846.5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58.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f*1_2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Lst>
</file>

<file path=ppt/tags/tag3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5_2*l_h_a*1_2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932227219,&quot;left&quot;:58.6,&quot;top&quot;:86.95000338863906,&quot;width&quot;:846.5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3_4"/>
  <p:tag name="KSO_WM_TEMPLATE_CATEGORY" val="diagram"/>
  <p:tag name="KSO_WM_TEMPLATE_INDEX" val="20233205"/>
  <p:tag name="KSO_WM_UNIT_LAYERLEVEL" val="1_1_1"/>
  <p:tag name="KSO_WM_TAG_VERSION" val="3.0"/>
  <p:tag name="KSO_WM_DIAGRAM_GROUP_CODE" val="l1-1"/>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f*1_3_1"/>
  <p:tag name="KSO_WM_TEMPLATE_CATEGORY" val="diagram"/>
  <p:tag name="KSO_WM_TEMPLATE_INDEX" val="20233205"/>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36"/>
  <p:tag name="KSO_WM_BEAUTIFY_FLAG" val="#wm#"/>
  <p:tag name="KSO_WM_UNIT_PRESET_TEXT" val="单击此处添加文本，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 name="KSO_WM_UNIT_TEXT_FILL_FORE_SCHEMECOLOR_INDEX" val="1"/>
  <p:tag name="KSO_WM_UNIT_TEXT_FILL_TYPE" val="1"/>
  <p:tag name="KSO_WM_UNIT_USESOURCEFORMAT_APPLY" val="1"/>
</p:tagLst>
</file>

<file path=ppt/tags/tag3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5_2*l_h_a*1_3_1"/>
  <p:tag name="KSO_WM_TEMPLATE_CATEGORY" val="diagram"/>
  <p:tag name="KSO_WM_TEMPLATE_INDEX" val="20233205"/>
  <p:tag name="KSO_WM_UNIT_LAYERLEVEL" val="1_1_1"/>
  <p:tag name="KSO_WM_TAG_VERSION" val="3.0"/>
  <p:tag name="KSO_WM_UNIT_TEXT_FILL_FORE_SCHEMECOLOR_INDEX_BRIGHTNESS" val="0.15"/>
  <p:tag name="KSO_WM_DIAGRAM_GROUP_CODE" val="l1-1"/>
  <p:tag name="KSO_WM_DIAGRAM_VIRTUALLY_FRAME" val="{&quot;height&quot;:376.5499932227219,&quot;left&quot;:58.6,&quot;top&quot;:86.95000338863906,&quot;width&quot;:846.55}"/>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363.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1_1"/>
  <p:tag name="KSO_WM_TEMPLATE_CATEGORY" val="diagram"/>
  <p:tag name="KSO_WM_TEMPLATE_INDEX" val="20233205"/>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364.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2_1"/>
  <p:tag name="KSO_WM_TEMPLATE_CATEGORY" val="diagram"/>
  <p:tag name="KSO_WM_TEMPLATE_INDEX" val="20233205"/>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365.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3_1"/>
  <p:tag name="KSO_WM_TEMPLATE_CATEGORY" val="diagram"/>
  <p:tag name="KSO_WM_TEMPLATE_INDEX" val="20233205"/>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366.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1_3"/>
  <p:tag name="KSO_WM_TEMPLATE_CATEGORY" val="diagram"/>
  <p:tag name="KSO_WM_TEMPLATE_INDEX" val="20233205"/>
  <p:tag name="KSO_WM_UNIT_LAYERLEVEL" val="1_1_1"/>
  <p:tag name="KSO_WM_TAG_VERSION" val="3.0"/>
  <p:tag name="KSO_WM_DIAGRAM_GROUP_CODE" val="l1-1"/>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7.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1_2"/>
  <p:tag name="KSO_WM_TEMPLATE_CATEGORY" val="diagram"/>
  <p:tag name="KSO_WM_TEMPLATE_INDEX" val="20233205"/>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8.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2_3"/>
  <p:tag name="KSO_WM_TEMPLATE_CATEGORY" val="diagram"/>
  <p:tag name="KSO_WM_TEMPLATE_INDEX" val="20233205"/>
  <p:tag name="KSO_WM_UNIT_LAYERLEVEL" val="1_1_1"/>
  <p:tag name="KSO_WM_TAG_VERSION" val="3.0"/>
  <p:tag name="KSO_WM_DIAGRAM_GROUP_CODE" val="l1-1"/>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69.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2_2"/>
  <p:tag name="KSO_WM_TEMPLATE_CATEGORY" val="diagram"/>
  <p:tag name="KSO_WM_TEMPLATE_INDEX" val="20233205"/>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3_3"/>
  <p:tag name="KSO_WM_TEMPLATE_CATEGORY" val="diagram"/>
  <p:tag name="KSO_WM_TEMPLATE_INDEX" val="20233205"/>
  <p:tag name="KSO_WM_UNIT_LAYERLEVEL" val="1_1_1"/>
  <p:tag name="KSO_WM_TAG_VERSION" val="3.0"/>
  <p:tag name="KSO_WM_DIAGRAM_GROUP_CODE" val="l1-1"/>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71.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i*1_3_2"/>
  <p:tag name="KSO_WM_TEMPLATE_CATEGORY" val="diagram"/>
  <p:tag name="KSO_WM_TEMPLATE_INDEX" val="20233205"/>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372.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x*1_1_1"/>
  <p:tag name="KSO_WM_TEMPLATE_CATEGORY" val="diagram"/>
  <p:tag name="KSO_WM_TEMPLATE_INDEX" val="20233205"/>
  <p:tag name="KSO_WM_UNIT_LAYERLEVEL" val="1_1_1"/>
  <p:tag name="KSO_WM_TAG_VERSION" val="3.0"/>
  <p:tag name="KSO_WM_UNIT_VALUE" val="59*71"/>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373.xml><?xml version="1.0" encoding="utf-8"?>
<p:tagLst xmlns:p="http://schemas.openxmlformats.org/presentationml/2006/main">
  <p:tag name="KSO_WM_DIAGRAM_VIRTUALLY_FRAME" val="{&quot;height&quot;:376.5499932227219,&quot;left&quot;:58.6,&quot;top&quot;:86.95000338863906,&quot;width&quot;:846.55}"/>
  <p:tag name="KSO_WM_UNIT_VALUE" val="90*8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3205_2*l_h_x*1_2_1"/>
  <p:tag name="KSO_WM_TEMPLATE_CATEGORY" val="diagram"/>
  <p:tag name="KSO_WM_TEMPLATE_INDEX" val="20233205"/>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374.xml><?xml version="1.0" encoding="utf-8"?>
<p:tagLst xmlns:p="http://schemas.openxmlformats.org/presentationml/2006/main">
  <p:tag name="KSO_WM_DIAGRAM_VIRTUALLY_FRAME" val="{&quot;height&quot;:376.5499932227219,&quot;left&quot;:58.6,&quot;top&quot;:86.95000338863906,&quot;width&quot;:846.55}"/>
  <p:tag name="KSO_WM_UNIT_HIGHLIGHT" val="0"/>
  <p:tag name="KSO_WM_UNIT_COMPATIBLE" val="0"/>
  <p:tag name="KSO_WM_UNIT_DIAGRAM_ISNUMVISUAL" val="0"/>
  <p:tag name="KSO_WM_UNIT_DIAGRAM_ISREFERUNIT" val="0"/>
  <p:tag name="KSO_WM_UNIT_ID" val="diagram20233205_2*l_h_x*1_3_1"/>
  <p:tag name="KSO_WM_TEMPLATE_CATEGORY" val="diagram"/>
  <p:tag name="KSO_WM_TEMPLATE_INDEX" val="20233205"/>
  <p:tag name="KSO_WM_UNIT_LAYERLEVEL" val="1_1_1"/>
  <p:tag name="KSO_WM_TAG_VERSION" val="3.0"/>
  <p:tag name="KSO_WM_UNIT_VALUE" val="22*22"/>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UNIT_USESOURCEFORMAT_APPLY" val="1"/>
</p:tagLst>
</file>

<file path=ppt/tags/tag375.xml><?xml version="1.0" encoding="utf-8"?>
<p:tagLst xmlns:p="http://schemas.openxmlformats.org/presentationml/2006/main">
  <p:tag name="KSO_WM_SLIDE_ID" val="diagram20233205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205"/>
  <p:tag name="KSO_WM_SLIDE_TYPE" val="text"/>
  <p:tag name="KSO_WM_SLIDE_SUBTYPE" val="diag"/>
  <p:tag name="KSO_WM_SLIDE_SIZE" val="846.55*348.45"/>
  <p:tag name="KSO_WM_SLIDE_POSITION" val="56.75*127.65"/>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379.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8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9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3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211243583631\&quot;,\&quot;product_name\&quot;:\&quot;\&quot;,\&quot;intention_code\&quot;:\&quot;\&quot;}&quot;}*gallery_gallery_ai_v2.1.5_ONLINE*56e350584905fbec7b3beaf6566d34e0-slide-0"/>
  <p:tag name="KSO_WM_UNIT_FILL_FORE_SCHEMECOLOR_INDEX" val="5"/>
  <p:tag name="KSO_WM_UNIT_FILL_TYPE" val="1"/>
  <p:tag name="KSO_WM_UNIT_LINE_FILL_TYPE" val="2"/>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59177817\&quot;,\&quot;product_name\&quot;:\&quot;\&quot;,\&quot;intention_code\&quot;:\&quot;\&quot;}&quot;}*gallery_gallery_ai_v2.1.5_ONLINE*56e350584905fbec7b3beaf6566d34e0-slide-0"/>
  <p:tag name="KSO_WM_UNIT_FILL_FORE_SCHEMECOLOR_INDEX" val="6"/>
  <p:tag name="KSO_WM_UNIT_FILL_TYPE" val="1"/>
  <p:tag name="KSO_WM_UNIT_LINE_FILL_TYPE" val="2"/>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572039061\&quot;,\&quot;product_name\&quot;:\&quot;\&quot;,\&quot;intention_code\&quot;:\&quot;\&quot;}&quot;}*gallery_gallery_ai_v2.1.5_ONLINE*56e350584905fbec7b3beaf6566d34e0-slide-0"/>
  <p:tag name="KSO_WM_UNIT_FILL_FORE_SCHEMECOLOR_INDEX" val="7"/>
  <p:tag name="KSO_WM_UNIT_FILL_TYPE" val="1"/>
  <p:tag name="KSO_WM_UNIT_LINE_FILL_TYPE" val="2"/>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404.47200563090047,&quot;left&quot;:53.0999212598425,&quot;top&quot;:87.85,&quot;width&quot;:867.2737795275592}"/>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681882108\&quot;,\&quot;product_name\&quot;:\&quot;\&quot;,\&quot;intention_code\&quot;:\&quot;\&quot;}&quot;}*gallery_gallery_ai_v2.1.5_ONLINE*56e350584905fbec7b3beaf6566d34e0-slide-0"/>
  <p:tag name="KSO_WM_UNIT_FILL_FORE_SCHEMECOLOR_INDEX" val="8"/>
  <p:tag name="KSO_WM_UNIT_FILL_TYPE" val="1"/>
  <p:tag name="KSO_WM_UNIT_LINE_FILL_TYPE" val="2"/>
  <p:tag name="KSO_WM_UNIT_USESOURCEFORMAT_APPLY" val="1"/>
</p:tagLst>
</file>

<file path=ppt/tags/tag39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9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0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0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60089513\&quot;,\&quot;product_name\&quot;:\&quot;\&quot;,\&quot;intention_code\&quot;:\&quot;\&quot;}&quot;}*gallery_gallery_ai_3.0.1_online*39c9151c4157366962b38b629d37472b-slide-0"/>
  <p:tag name="KSO_WM_UNIT_LINE_FILL_TYPE" val="2"/>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242792868\&quot;,\&quot;product_name\&quot;:\&quot;\&quot;,\&quot;intention_code\&quot;:\&quot;\&quot;}&quot;}*gallery_gallery_ai_3.0.1_online*39c9151c4157366962b38b629d37472b-slide-0"/>
  <p:tag name="KSO_WM_UNIT_LINE_FILL_TYPE" val="2"/>
  <p:tag name="KSO_WM_UNIT_USESOURCEFORMAT_APPLY" val="1"/>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415222700\&quot;,\&quot;product_name\&quot;:\&quot;\&quot;,\&quot;intention_code\&quot;:\&quot;\&quot;}&quot;}*gallery_gallery_ai_3.0.1_online*39c9151c4157366962b38b629d37472b-slide-0"/>
  <p:tag name="KSO_WM_UNIT_LINE_FILL_TYPE" val="2"/>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40.45,&quot;top&quot;:131.3661457514212,&quot;width&quot;:864.77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211239481678\&quot;,\&quot;product_name\&quot;:\&quot;\&quot;,\&quot;intention_code\&quot;:\&quot;\&quot;}&quot;}*gallery_gallery_ai_3.0.1_online*39c9151c4157366962b38b629d37472b-slide-0"/>
  <p:tag name="KSO_WM_UNIT_LINE_FILL_TYPE" val="2"/>
  <p:tag name="KSO_WM_UNIT_USESOURCEFORMAT_APPLY" val="1"/>
</p:tagLst>
</file>

<file path=ppt/tags/tag411.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1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1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quot;id\&quot;:\&quot;VCG41N608510306\&quot;,\&quot;product_name\&quot;:\&quot;\&quot;,\&quot;intention_code\&quot;:\&quot;\&quot;}&quot;}*gallery_gallery_ai_v2.1.5_ONLINE*c3337176ff611afbfd83d32da926ac17-slide-0"/>
  <p:tag name="KSO_WM_UNIT_FILL_FORE_SCHEMECOLOR_INDEX" val="5"/>
  <p:tag name="KSO_WM_UNIT_FILL_TYPE" val="1"/>
  <p:tag name="KSO_WM_UNIT_LINE_FORE_SCHEMECOLOR_INDEX" val="5"/>
  <p:tag name="KSO_WM_UNIT_LINE_FILL_TYPE" val="2"/>
  <p:tag name="KSO_WM_UNIT_USESOURCEFORMAT_APPLY" val="1"/>
</p:tagLst>
</file>

<file path=ppt/tags/tag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1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9.98516356905046,&quot;top&quot;:132.65,&quot;width&quot;:461.96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31.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3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3*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34.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3*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43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3*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43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3*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3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3*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4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3*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43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3*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3*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44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3*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4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973_3*l_h_i*1_4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44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73_3*l_h_f*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5"/>
  <p:tag name="KSO_WM_UNIT_TEXT_TYPE" val="1"/>
  <p:tag name="KSO_WM_UNIT_TEXT_LAYER_COUNT" val="1"/>
  <p:tag name="KSO_WM_UNIT_PRESET_TEXT" val="单击此处添加文本具体内容，简明扼要地阐述您的观点。根据需要可酌情增减文字内容"/>
  <p:tag name="KSO_WM_UNIT_TEXT_FILL_FORE_SCHEMECOLOR_INDEX" val="1"/>
  <p:tag name="KSO_WM_UNIT_TEXT_FILL_TYPE" val="1"/>
  <p:tag name="KSO_WM_UNIT_USESOURCEFORMAT_APPLY" val="1"/>
</p:tagLst>
</file>

<file path=ppt/tags/tag44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73_3*l_h_i*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4"/>
  <p:tag name="KSO_WM_UNIT_FILL_TYPE" val="1"/>
  <p:tag name="KSO_WM_UNIT_FILL_FORE_SCHEMECOLOR_INDEX" val="5"/>
  <p:tag name="KSO_WM_UNIT_FILL_FORE_SCHEMECOLOR_INDEX_BRIGHTNESS" val="0"/>
  <p:tag name="KSO_WM_UNIT_USESOURCEFORMAT_APPLY" val="1"/>
</p:tagLst>
</file>

<file path=ppt/tags/tag44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3*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4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3*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4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3*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44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973_3*l_h_i*1_4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8"/>
  <p:tag name="KSO_WM_UNIT_LINE_FILL_TYPE" val="2"/>
  <p:tag name="KSO_WM_UNIT_USESOURCEFORMAT_APPLY" val="1"/>
</p:tagLst>
</file>

<file path=ppt/tags/tag44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3*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UNIT_TEXT_TYPE" val="1"/>
  <p:tag name="KSO_WM_UNIT_PRESET_TEXT" val="添加标题"/>
  <p:tag name="KSO_WM_UNIT_TEXT_FILL_FORE_SCHEMECOLOR_INDEX" val="1"/>
  <p:tag name="KSO_WM_UNIT_TEXT_FILL_TYPE" val="1"/>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3*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5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3*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73_3*l_h_a*1_4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8.55,&quot;top&quot;:81.35000141579167,&quot;width&quot;:867.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 name="KSO_WM_UNIT_USESOURCEFORMAT_APPLY" val="1"/>
</p:tagLst>
</file>

<file path=ppt/tags/tag453.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45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5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4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852919276\&quot;,\&quot;product_name\&quot;:\&quot;\&quot;,\&quot;intention_code\&quot;:\&quot;\&quot;}&quot;}*gallery_gallery_ai_v2.1.5_ONLINE*579ba50337124f5c34d2dc965d75db98-slide-0"/>
  <p:tag name="KSO_WM_UNIT_LINE_FILL_TYPE" val="2"/>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163480332\&quot;,\&quot;product_name\&quot;:\&quot;\&quot;,\&quot;intention_code\&quot;:\&quot;\&quot;}&quot;}*gallery_gallery_ai_v2.1.5_ONLINE*579ba50337124f5c34d2dc965d75db98-slide-0"/>
  <p:tag name="KSO_WM_UNIT_LINE_FILL_TYPE" val="2"/>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90663438\&quot;,\&quot;product_name\&quot;:\&quot;\&quot;,\&quot;intention_code\&quot;:\&quot;\&quot;}&quot;}*gallery_gallery_ai_v2.1.5_ONLINE*579ba50337124f5c34d2dc965d75db98-slide-0"/>
  <p:tag name="KSO_WM_UNIT_LINE_FILL_TYPE" val="2"/>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07133592\&quot;,\&quot;product_name\&quot;:\&quot;\&quot;,\&quot;intention_code\&quot;:\&quot;\&quot;}&quot;}*gallery_gallery_ai_v2.1.5_ONLINE*579ba50337124f5c34d2dc965d75db98-slide-0"/>
  <p:tag name="KSO_WM_UNIT_LINE_FILL_TYPE" val="2"/>
  <p:tag name="KSO_WM_UNIT_USESOURCEFORMAT_APPLY" val="1"/>
</p:tagLst>
</file>

<file path=ppt/tags/tag467.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471.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47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3*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3*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4_1"/>
  <p:tag name="KSO_WM_UNIT_ID" val="diagram20233203_3*l_h_i*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3*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477.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3*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4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3*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f"/>
  <p:tag name="KSO_WM_UNIT_INDEX" val="1_4_1"/>
  <p:tag name="KSO_WM_UNIT_ID" val="diagram20233203_3*l_h_f*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140"/>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203_3*l_h_a*1_4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1.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3*l_h_f*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内容，文字是您思想的提炼，请言简意赅的阐述您的观点"/>
  <p:tag name="KSO_WM_UNIT_TEXT_FILL_FORE_SCHEMECOLOR_INDEX" val="1"/>
  <p:tag name="KSO_WM_UNIT_TEXT_FILL_TYPE" val="1"/>
  <p:tag name="KSO_WM_UNIT_USESOURCEFORMAT_APPLY" val="1"/>
</p:tagLst>
</file>

<file path=ppt/tags/tag4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3*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3.xml><?xml version="1.0" encoding="utf-8"?>
<p:tagLst xmlns:p="http://schemas.openxmlformats.org/presentationml/2006/main">
  <p:tag name="KSO_WM_UNIT_VALUE" val="14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3*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SUBTYPE" val="a"/>
  <p:tag name="KSO_WM_UNIT_NOCLEAR" val="0"/>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正文，文字是您思想的提炼，请言简意赅的阐述您的观点。单击添加正文，文字是您思想的提炼。单击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4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3*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485.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3*l_h_x*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86.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4_1"/>
  <p:tag name="KSO_WM_UNIT_ID" val="diagram20233203_3*l_h_x*1_4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87.xml><?xml version="1.0" encoding="utf-8"?>
<p:tagLst xmlns:p="http://schemas.openxmlformats.org/presentationml/2006/main">
  <p:tag name="KSO_WM_UNIT_VALUE" val="108*108"/>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3*l_h_x*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88.xml><?xml version="1.0" encoding="utf-8"?>
<p:tagLst xmlns:p="http://schemas.openxmlformats.org/presentationml/2006/main">
  <p:tag name="KSO_WM_UNIT_VALUE" val="100*108"/>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3*l_h_x*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270738721,&quot;left&quot;:42.45,&quot;top&quot;:107.48118110236221,&quot;width&quot;:883.1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489.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TYPE" val="a"/>
  <p:tag name="KSO_WM_UNIT_INDEX" val="1"/>
  <p:tag name="KSO_WM_SLIDE_BACKGROUND_TYPE" val="general"/>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5162_3*l_h_i*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6"/>
  <p:tag name="KSO_WM_TEMPLATE_CATEGORY" val="diagram"/>
  <p:tag name="KSO_WM_TEMPLATE_INDEX" val="20235162"/>
  <p:tag name="KSO_WM_UNIT_LAYERLEVEL" val="1_1_1"/>
  <p:tag name="KSO_WM_TAG_VERSION" val="3.0"/>
  <p:tag name="KSO_WM_BEAUTIFY_FLAG" val="#wm#"/>
  <p:tag name="KSO_WM_UNIT_TYPE" val="l_h_i"/>
  <p:tag name="KSO_WM_UNIT_INDEX" val="1_1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5"/>
  <p:tag name="KSO_WM_TEMPLATE_CATEGORY" val="diagram"/>
  <p:tag name="KSO_WM_TEMPLATE_INDEX" val="2023516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2"/>
  <p:tag name="KSO_WM_TEMPLATE_CATEGORY" val="diagram"/>
  <p:tag name="KSO_WM_TEMPLATE_INDEX" val="2023516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495.xml><?xml version="1.0" encoding="utf-8"?>
<p:tagLst xmlns:p="http://schemas.openxmlformats.org/presentationml/2006/main">
  <p:tag name="KSO_WM_DIAGRAM_VIRTUALLY_FRAME" val="{&quot;height&quot;:388.6000061035156,&quot;left&quot;:55.95,&quot;top&quot;:91.0999969482422,&quot;width&quot;:850.75}"/>
  <p:tag name="KSO_WM_UNIT_HIGHLIGHT" val="0"/>
  <p:tag name="KSO_WM_UNIT_COMPATIBLE" val="0"/>
  <p:tag name="KSO_WM_UNIT_DIAGRAM_ISNUMVISUAL" val="0"/>
  <p:tag name="KSO_WM_UNIT_DIAGRAM_ISREFERUNIT" val="0"/>
  <p:tag name="KSO_WM_DIAGRAM_GROUP_CODE" val="l1-1"/>
  <p:tag name="KSO_WM_UNIT_ID" val="diagram20235162_3*l_h_i*1_1_3"/>
  <p:tag name="KSO_WM_TEMPLATE_CATEGORY" val="diagram"/>
  <p:tag name="KSO_WM_TEMPLATE_INDEX" val="2023516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4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162_3*l_h_f*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497.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162_3*l_h_a*1_1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1_4"/>
  <p:tag name="KSO_WM_TEMPLATE_CATEGORY" val="diagram"/>
  <p:tag name="KSO_WM_TEMPLATE_INDEX" val="2023516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5162_3*l_h_i*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6"/>
  <p:tag name="KSO_WM_TEMPLATE_CATEGORY" val="diagram"/>
  <p:tag name="KSO_WM_TEMPLATE_INDEX" val="20235162"/>
  <p:tag name="KSO_WM_UNIT_LAYERLEVEL" val="1_1_1"/>
  <p:tag name="KSO_WM_TAG_VERSION" val="3.0"/>
  <p:tag name="KSO_WM_BEAUTIFY_FLAG" val="#wm#"/>
  <p:tag name="KSO_WM_UNIT_TYPE" val="l_h_i"/>
  <p:tag name="KSO_WM_UNIT_INDEX" val="1_2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5"/>
  <p:tag name="KSO_WM_TEMPLATE_CATEGORY" val="diagram"/>
  <p:tag name="KSO_WM_TEMPLATE_INDEX" val="2023516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2"/>
  <p:tag name="KSO_WM_TEMPLATE_CATEGORY" val="diagram"/>
  <p:tag name="KSO_WM_TEMPLATE_INDEX" val="2023516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03.xml><?xml version="1.0" encoding="utf-8"?>
<p:tagLst xmlns:p="http://schemas.openxmlformats.org/presentationml/2006/main">
  <p:tag name="KSO_WM_DIAGRAM_VIRTUALLY_FRAME" val="{&quot;height&quot;:388.6000061035156,&quot;left&quot;:55.95,&quot;top&quot;:91.0999969482422,&quot;width&quot;:850.75}"/>
  <p:tag name="KSO_WM_UNIT_HIGHLIGHT" val="0"/>
  <p:tag name="KSO_WM_UNIT_COMPATIBLE" val="0"/>
  <p:tag name="KSO_WM_UNIT_DIAGRAM_ISNUMVISUAL" val="0"/>
  <p:tag name="KSO_WM_UNIT_DIAGRAM_ISREFERUNIT" val="0"/>
  <p:tag name="KSO_WM_DIAGRAM_GROUP_CODE" val="l1-1"/>
  <p:tag name="KSO_WM_UNIT_ID" val="diagram20235162_3*l_h_i*1_2_3"/>
  <p:tag name="KSO_WM_TEMPLATE_CATEGORY" val="diagram"/>
  <p:tag name="KSO_WM_TEMPLATE_INDEX" val="2023516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0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162_3*l_h_f*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05.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162_3*l_h_a*1_2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2_4"/>
  <p:tag name="KSO_WM_TEMPLATE_CATEGORY" val="diagram"/>
  <p:tag name="KSO_WM_TEMPLATE_INDEX" val="2023516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5162_3*l_h_i*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6"/>
  <p:tag name="KSO_WM_TEMPLATE_CATEGORY" val="diagram"/>
  <p:tag name="KSO_WM_TEMPLATE_INDEX" val="20235162"/>
  <p:tag name="KSO_WM_UNIT_LAYERLEVEL" val="1_1_1"/>
  <p:tag name="KSO_WM_TAG_VERSION" val="3.0"/>
  <p:tag name="KSO_WM_BEAUTIFY_FLAG" val="#wm#"/>
  <p:tag name="KSO_WM_UNIT_TYPE" val="l_h_i"/>
  <p:tag name="KSO_WM_UNIT_INDEX" val="1_4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5"/>
  <p:tag name="KSO_WM_TEMPLATE_CATEGORY" val="diagram"/>
  <p:tag name="KSO_WM_TEMPLATE_INDEX" val="20235162"/>
  <p:tag name="KSO_WM_UNIT_LAYERLEVEL" val="1_1_1"/>
  <p:tag name="KSO_WM_TAG_VERSION" val="3.0"/>
  <p:tag name="KSO_WM_BEAUTIFY_FLAG" val="#wm#"/>
  <p:tag name="KSO_WM_UNIT_TYPE" val="l_h_i"/>
  <p:tag name="KSO_WM_UNIT_INDEX" val="1_4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2"/>
  <p:tag name="KSO_WM_TEMPLATE_CATEGORY" val="diagram"/>
  <p:tag name="KSO_WM_TEMPLATE_INDEX" val="20235162"/>
  <p:tag name="KSO_WM_UNIT_LAYERLEVEL" val="1_1_1"/>
  <p:tag name="KSO_WM_TAG_VERSION" val="3.0"/>
  <p:tag name="KSO_WM_BEAUTIFY_FLAG" val="#wm#"/>
  <p:tag name="KSO_WM_UNIT_TYPE" val="l_h_i"/>
  <p:tag name="KSO_WM_UNIT_INDEX" val="1_4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11.xml><?xml version="1.0" encoding="utf-8"?>
<p:tagLst xmlns:p="http://schemas.openxmlformats.org/presentationml/2006/main">
  <p:tag name="KSO_WM_DIAGRAM_VIRTUALLY_FRAME" val="{&quot;height&quot;:388.6000061035156,&quot;left&quot;:55.95,&quot;top&quot;:91.0999969482422,&quot;width&quot;:850.75}"/>
  <p:tag name="KSO_WM_UNIT_HIGHLIGHT" val="0"/>
  <p:tag name="KSO_WM_UNIT_COMPATIBLE" val="0"/>
  <p:tag name="KSO_WM_UNIT_DIAGRAM_ISNUMVISUAL" val="0"/>
  <p:tag name="KSO_WM_UNIT_DIAGRAM_ISREFERUNIT" val="0"/>
  <p:tag name="KSO_WM_DIAGRAM_GROUP_CODE" val="l1-1"/>
  <p:tag name="KSO_WM_UNIT_ID" val="diagram20235162_3*l_h_i*1_4_3"/>
  <p:tag name="KSO_WM_TEMPLATE_CATEGORY" val="diagram"/>
  <p:tag name="KSO_WM_TEMPLATE_INDEX" val="20235162"/>
  <p:tag name="KSO_WM_UNIT_LAYERLEVEL" val="1_1_1"/>
  <p:tag name="KSO_WM_TAG_VERSION" val="3.0"/>
  <p:tag name="KSO_WM_BEAUTIFY_FLAG" val="#wm#"/>
  <p:tag name="KSO_WM_UNIT_TYPE" val="l_h_i"/>
  <p:tag name="KSO_WM_UNIT_INDEX" val="1_4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1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5162_3*l_h_f*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13.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5162_3*l_h_a*1_4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4_4"/>
  <p:tag name="KSO_WM_TEMPLATE_CATEGORY" val="diagram"/>
  <p:tag name="KSO_WM_TEMPLATE_INDEX" val="20235162"/>
  <p:tag name="KSO_WM_UNIT_LAYERLEVEL" val="1_1_1"/>
  <p:tag name="KSO_WM_TAG_VERSION" val="3.0"/>
  <p:tag name="KSO_WM_BEAUTIFY_FLAG" val="#wm#"/>
  <p:tag name="KSO_WM_UNIT_TYPE" val="l_h_i"/>
  <p:tag name="KSO_WM_UNIT_INDEX" val="1_4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5162_3*l_h_i*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quot;colorType&quot;:2,&quot;pos&quot;:0,&quot;rgb&quot;:&quot;#ffffff&quot;,&quot;transparency&quot;:0.8999999761581421},{&quot;brightness&quot;:0,&quot;colorType&quot;:1,&quot;foreColorIndex&quot;:5,&quot;pos&quot;:1,&quot;transparency&quot;:0.8500000238418579}],&quot;type&quot;:3},&quot;glow&quot;:{&quot;colorType&quot;:0},&quot;line&quot;:{&quot;solidLine&quot;:{&quot;brightness&quot;:0.4000000059604645,&quot;colorType&quot;:1,&quot;foreColorIndex&quot;:5,&quot;transparency&quot;:0.44999998807907104},&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8"/>
  <p:tag name="KSO_WM_BEAUTIFY_FLAG" val="#wm#"/>
  <p:tag name="KSO_WM_DIAGRAM_VERSION" val="3"/>
  <p:tag name="KSO_WM_DIAGRAM_COLOR_TRICK" val="1"/>
  <p:tag name="KSO_WM_DIAGRAM_COLOR_TEXT_CAN_REMOVE" val="n"/>
  <p:tag name="KSO_WM_UNIT_FILL_TYPE" val="3"/>
  <p:tag name="KSO_WM_UNIT_LINE_FORE_SCHEMECOLOR_INDEX" val="5"/>
  <p:tag name="KSO_WM_DIAGRAM_USE_COLOR_VALUE" val="{&quot;color_scheme&quot;:1,&quot;color_type&quot;:1,&quot;theme_color_indexes&quot;:[5,6,5,6,5,6]}"/>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6"/>
  <p:tag name="KSO_WM_TEMPLATE_CATEGORY" val="diagram"/>
  <p:tag name="KSO_WM_TEMPLATE_INDEX" val="20235162"/>
  <p:tag name="KSO_WM_UNIT_LAYERLEVEL" val="1_1_1"/>
  <p:tag name="KSO_WM_TAG_VERSION" val="3.0"/>
  <p:tag name="KSO_WM_BEAUTIFY_FLAG" val="#wm#"/>
  <p:tag name="KSO_WM_UNIT_TYPE" val="l_h_i"/>
  <p:tag name="KSO_WM_UNIT_INDEX" val="1_3_6"/>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5"/>
  <p:tag name="KSO_WM_TEMPLATE_CATEGORY" val="diagram"/>
  <p:tag name="KSO_WM_TEMPLATE_INDEX" val="2023516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2"/>
  <p:tag name="KSO_WM_TEMPLATE_CATEGORY" val="diagram"/>
  <p:tag name="KSO_WM_TEMPLATE_INDEX" val="2023516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gradient&quot;:[{&quot;brightness&quot;:0.400000005960464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5,6,5,6,5,6]}"/>
</p:tagLst>
</file>

<file path=ppt/tags/tag519.xml><?xml version="1.0" encoding="utf-8"?>
<p:tagLst xmlns:p="http://schemas.openxmlformats.org/presentationml/2006/main">
  <p:tag name="KSO_WM_DIAGRAM_VIRTUALLY_FRAME" val="{&quot;height&quot;:388.6000061035156,&quot;left&quot;:55.95,&quot;top&quot;:91.0999969482422,&quot;width&quot;:850.75}"/>
  <p:tag name="KSO_WM_UNIT_HIGHLIGHT" val="0"/>
  <p:tag name="KSO_WM_UNIT_COMPATIBLE" val="0"/>
  <p:tag name="KSO_WM_UNIT_DIAGRAM_ISNUMVISUAL" val="0"/>
  <p:tag name="KSO_WM_UNIT_DIAGRAM_ISREFERUNIT" val="0"/>
  <p:tag name="KSO_WM_DIAGRAM_GROUP_CODE" val="l1-1"/>
  <p:tag name="KSO_WM_UNIT_ID" val="diagram20235162_3*l_h_i*1_3_3"/>
  <p:tag name="KSO_WM_TEMPLATE_CATEGORY" val="diagram"/>
  <p:tag name="KSO_WM_TEMPLATE_INDEX" val="2023516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4"/>
  <p:tag name="KSO_WM_DIAGRAM_MIN_ITEMCNT" val="2"/>
  <p:tag name="KSO_WM_DIAGRAM_COLOR_MATCH_VALUE" val="{&quot;shape&quot;:{&quot;fill&quot;:{&quot;solid&quot;:{&quot;brightness&quot;:0,&quot;colorType&quot;:1,&quot;foreColorIndex&quot;:5,&quot;transparency&quot;:0.5},&quot;type&quot;:1},&quot;glow&quot;:{&quot;colorType&quot;:0},&quot;line&quot;:{&quot;type&quot;:0},&quot;shadow&quot;:{&quot;brightness&quot;:-0.5,&quot;colorType&quot;:1,&quot;foreColorIndex&quot;:14,&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5,6,5,6,5,6]}"/>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162_3*l_h_f*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07"/>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文本内容，简明扼要地阐述您的观点。根据需要可酌情增减文字，以便观者准确地理解您传达的思想。单击此处添加文本具体内容，简明扼要地阐述您的观点。根据需要可酌情增减文字，以便观者准确地理解您传达的思想"/>
  <p:tag name="KSO_WM_UNIT_TEXT_FILL_FORE_SCHEMECOLOR_INDEX" val="1"/>
  <p:tag name="KSO_WM_UNIT_TEXT_FILL_TYPE" val="1"/>
  <p:tag name="KSO_WM_DIAGRAM_USE_COLOR_VALUE" val="{&quot;color_scheme&quot;:1,&quot;color_type&quot;:1,&quot;theme_color_indexes&quot;:[5,6,5,6,5,6]}"/>
</p:tagLst>
</file>

<file path=ppt/tags/tag521.xml><?xml version="1.0" encoding="utf-8"?>
<p:tagLst xmlns:p="http://schemas.openxmlformats.org/presentationml/2006/main">
  <p:tag name="KSO_WM_UNIT_ISCONTENTSTITLE" val="0"/>
  <p:tag name="KSO_WM_UNIT_ISNUMDGMTITLE" val="0"/>
  <p:tag name="KSO_WM_UNIT_NOCLEAR" val="0"/>
  <p:tag name="KSO_WM_UNIT_VALUE" val="18"/>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162_3*l_h_a*1_3_1"/>
  <p:tag name="KSO_WM_TEMPLATE_CATEGORY" val="diagram"/>
  <p:tag name="KSO_WM_TEMPLATE_INDEX" val="20235162"/>
  <p:tag name="KSO_WM_UNIT_LAYERLEVEL" val="1_1_1"/>
  <p:tag name="KSO_WM_TAG_VERSION" val="3.0"/>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TYPE" val="1"/>
  <p:tag name="KSO_WM_UNIT_PRESET_TEXT" val="单击此处添加标题"/>
  <p:tag name="KSO_WM_UNIT_TEXT_FILL_FORE_SCHEMECOLOR_INDEX" val="1"/>
  <p:tag name="KSO_WM_UNIT_TEXT_FILL_TYPE" val="1"/>
  <p:tag name="KSO_WM_DIAGRAM_USE_COLOR_VALUE" val="{&quot;color_scheme&quot;:1,&quot;color_type&quot;:1,&quot;theme_color_indexes&quot;:[5,6,5,6,5,6]}"/>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5162_3*l_h_i*1_3_4"/>
  <p:tag name="KSO_WM_TEMPLATE_CATEGORY" val="diagram"/>
  <p:tag name="KSO_WM_TEMPLATE_INDEX" val="2023516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4"/>
  <p:tag name="KSO_WM_DIAGRAM_MIN_ITEMCNT" val="2"/>
  <p:tag name="KSO_WM_DIAGRAM_VIRTUALLY_FRAME" val="{&quot;height&quot;:388.6000061035156,&quot;left&quot;:55.95,&quot;top&quot;:91.0999969482422,&quot;width&quot;:850.75}"/>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0.5600000023841858}],&quot;type&quot;:2},&quot;shadow&quot;:{&quot;brightness&quot;:-0.25,&quot;colorType&quot;:1,&quot;foreColorIndex&quot;:5,&quot;transparency&quot;:0.8399999737739563},&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5,6,5,6,5,6]}"/>
</p:tagLst>
</file>

<file path=ppt/tags/tag523.xml><?xml version="1.0" encoding="utf-8"?>
<p:tagLst xmlns:p="http://schemas.openxmlformats.org/presentationml/2006/main">
  <p:tag name="KSO_WM_BEAUTIFY_FLAG" val="#wm#"/>
  <p:tag name="KSO_WM_TEMPLATE_CATEGORY" val="diagram"/>
  <p:tag name="KSO_WM_TEMPLATE_INDEX" val="20233203"/>
  <p:tag name="generateSigPptEx" val="1"/>
  <p:tag name="resource_record_key" val="{&quot;65&quot;:[20205281],&quot;70&quot;:[3333553]}"/>
</p:tagLst>
</file>

<file path=ppt/tags/tag524.xml><?xml version="1.0" encoding="utf-8"?>
<p:tagLst xmlns:p="http://schemas.openxmlformats.org/presentationml/2006/main">
  <p:tag name="KSO_WM_UNIT_TYPE" val="a"/>
  <p:tag name="KSO_WM_UNIT_INDEX" val="1"/>
  <p:tag name="KSO_WM_SLIDE_BACKGROUND_TYPE" val="general"/>
</p:tagLst>
</file>

<file path=ppt/tags/tag525.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52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52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52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color_type&quot;:1,&quot;theme_color_indexes&quot;:[5,6,5,6,5,6]}"/>
</p:tagLst>
</file>

<file path=ppt/tags/tag52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533.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3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color_type&quot;:1,&quot;theme_color_indexes&quot;:[5,6,5,6,5,6]}"/>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color_type&quot;:1,&quot;theme_color_indexes&quot;:[5,6,5,6,5,6]}"/>
</p:tagLst>
</file>

<file path=ppt/tags/tag541.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430.05,&quot;left&quot;:51.75,&quot;top&quot;:94,&quot;width&quot;:854.3500061035156}"/>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color_type&quot;:1,&quot;theme_color_indexes&quot;:[5,6,5,6,5,6]}"/>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30.05,&quot;left&quot;:51.75,&quot;top&quot;:94,&quot;width&quot;:854.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color_type&quot;:1,&quot;theme_color_indexes&quot;:[5,6,5,6,5,6]}"/>
</p:tagLst>
</file>

<file path=ppt/tags/tag545.xml><?xml version="1.0" encoding="utf-8"?>
<p:tagLst xmlns:p="http://schemas.openxmlformats.org/presentationml/2006/main">
  <p:tag name="KSO_WM_BEAUTIFY_FLAG" val="#wm#"/>
  <p:tag name="KSO_WM_TEMPLATE_CATEGORY" val="diagram"/>
  <p:tag name="KSO_WM_TEMPLATE_INDEX" val="20233203"/>
  <p:tag name="generateSigPptEx" val="1"/>
  <p:tag name="resource_record_key" val="{&quot;65&quot;:[20205281],&quot;70&quot;:[3318299]}"/>
</p:tagLst>
</file>

<file path=ppt/tags/tag5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Lst>
</file>

<file path=ppt/tags/tag547.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quot;id\&quot;:\&quot;VCG41N509758839\&quot;,\&quot;product_name\&quot;:\&quot;\&quot;,\&quot;intention_code\&quot;:\&quot;\&quot;}&quot;}*gallery_gallery_ai_v2.1.5_ONLINE*f43423dd4064f54923f50559d77f6149-slide-0"/>
  <p:tag name="KSO_WM_UNIT_FILL_FORE_SCHEMECOLOR_INDEX" val="5"/>
  <p:tag name="KSO_WM_UNIT_FILL_TYPE" val="1"/>
  <p:tag name="KSO_WM_UNIT_LINE_FORE_SCHEMECOLOR_INDEX" val="5"/>
  <p:tag name="KSO_WM_UNIT_LINE_FILL_TYPE" val="2"/>
  <p:tag name="KSO_WM_UNIT_USESOURCEFORMAT_APPLY" val="1"/>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5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5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5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559.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6779527559055,&quot;left&quot;:83.13535433070865,&quot;top&quot;:7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6779527559055,&quot;left&quot;:83.13535433070865,&quot;top&quot;:7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63.xml><?xml version="1.0" encoding="utf-8"?>
<p:tagLst xmlns:p="http://schemas.openxmlformats.org/presentationml/2006/main">
  <p:tag name="KSO_WM_DIAGRAM_VIRTUALLY_FRAME" val="{&quot;height&quot;:413.6779527559055,&quot;left&quot;:83.13535433070865,&quot;top&quot;:73,&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578820162\&quot;,\&quot;product_name\&quot;:\&quot;\&quot;,\&quot;intention_code\&quot;:\&quot;\&quot;}&quot;}*gallery_gallery_ai_v2.1.5_ONLINE*d9d8f1c19f8335400029a717ee72095e-slide-0"/>
  <p:tag name="KSO_WM_UNIT_LINE_FILL_TYPE" val="2"/>
  <p:tag name="KSO_WM_UNIT_USESOURCEFORMAT_APPLY" val="1"/>
</p:tagLst>
</file>

<file path=ppt/tags/tag564.xml><?xml version="1.0" encoding="utf-8"?>
<p:tagLst xmlns:p="http://schemas.openxmlformats.org/presentationml/2006/main">
  <p:tag name="KSO_WM_DIAGRAM_VIRTUALLY_FRAME" val="{&quot;height&quot;:413.6779527559055,&quot;left&quot;:83.13535433070865,&quot;top&quot;:73,&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65.xml><?xml version="1.0" encoding="utf-8"?>
<p:tagLst xmlns:p="http://schemas.openxmlformats.org/presentationml/2006/main">
  <p:tag name="KSO_WM_DIAGRAM_VIRTUALLY_FRAME" val="{&quot;height&quot;:413.6779527559055,&quot;left&quot;:83.13535433070865,&quot;top&quot;:73,&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24376414\&quot;,\&quot;product_name\&quot;:\&quot;\&quot;,\&quot;intention_code\&quot;:\&quot;\&quot;}&quot;}*gallery_gallery_ai_v2.1.5_ONLINE*d9d8f1c19f8335400029a717ee72095e-slide-0"/>
  <p:tag name="KSO_WM_UNIT_LINE_FILL_TYPE" val="2"/>
  <p:tag name="KSO_WM_UNIT_USESOURCEFORMAT_APPLY" val="1"/>
</p:tagLst>
</file>

<file path=ppt/tags/tag566.xml><?xml version="1.0" encoding="utf-8"?>
<p:tagLst xmlns:p="http://schemas.openxmlformats.org/presentationml/2006/main">
  <p:tag name="KSO_WM_DIAGRAM_VIRTUALLY_FRAME" val="{&quot;height&quot;:413.6779527559055,&quot;left&quot;:83.13535433070865,&quot;top&quot;:73,&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6779527559055,&quot;left&quot;:83.13535433070865,&quot;top&quot;:7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6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6779527559055,&quot;left&quot;:83.13535433070865,&quot;top&quot;:7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69.xml><?xml version="1.0" encoding="utf-8"?>
<p:tagLst xmlns:p="http://schemas.openxmlformats.org/presentationml/2006/main">
  <p:tag name="KSO_WM_DIAGRAM_VIRTUALLY_FRAME" val="{&quot;height&quot;:413.6779527559055,&quot;left&quot;:83.13535433070865,&quot;top&quot;:73,&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516686327\&quot;,\&quot;product_name\&quot;:\&quot;\&quot;,\&quot;intention_code\&quot;:\&quot;\&quot;}&quot;}*gallery_gallery_ai_v2.1.5_ONLINE*d9d8f1c19f8335400029a717ee72095e-slide-0"/>
  <p:tag name="KSO_WM_UNIT_LINE_FILL_TYPE" val="2"/>
  <p:tag name="KSO_WM_UNIT_USESOURCEFORMAT_APPLY"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DIAGRAM_VIRTUALLY_FRAME" val="{&quot;height&quot;:413.6779527559055,&quot;left&quot;:83.13535433070865,&quot;top&quot;:73,&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6779527559055,&quot;left&quot;:83.13535433070865,&quot;top&quot;:7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3.6779527559055,&quot;left&quot;:83.13535433070865,&quot;top&quot;:73,&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73.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Lst>
</file>

<file path=ppt/tags/tag57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7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2*l_h_f*1_1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7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2*l_h_a*1_1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2*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2*l_h_f*1_2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2*l_h_a*1_2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2*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2*l_h_f*1_3_1"/>
  <p:tag name="KSO_WM_TEMPLATE_CATEGORY" val="diagram"/>
  <p:tag name="KSO_WM_TEMPLATE_INDEX" val="20231967"/>
  <p:tag name="KSO_WM_UNIT_LAYERLEVEL" val="1_1_1"/>
  <p:tag name="KSO_WM_TAG_VERSION" val="3.0"/>
  <p:tag name="KSO_WM_BEAUTIFY_FLAG" val="#wm#"/>
  <p:tag name="KSO_WM_UNIT_VALUE" val="132"/>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具体内容，简明扼要地阐述您的观点。根据需要可酌情增减文字，以便观者准确地理解您传达的思想。单击此处添加文本具体内容，简明扼要地阐述您的观点，根据需要可增减文字。"/>
  <p:tag name="KSO_WM_UNIT_TEXT_TYPE" val="1"/>
  <p:tag name="KSO_WM_UNIT_USESOURCEFORMAT_APPLY" val="1"/>
</p:tagLst>
</file>

<file path=ppt/tags/tag5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2*l_h_a*1_3_1"/>
  <p:tag name="KSO_WM_TEMPLATE_CATEGORY" val="diagram"/>
  <p:tag name="KSO_WM_TEMPLATE_INDEX" val="20231967"/>
  <p:tag name="KSO_WM_UNIT_LAYERLEVEL" val="1_1_1"/>
  <p:tag name="KSO_WM_TAG_VERSION" val="3.0"/>
  <p:tag name="KSO_WM_BEAUTIFY_FLAG" val="#wm#"/>
  <p:tag name="KSO_WM_UNIT_VALUE" val="39"/>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5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2*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7.73582677165354,&quot;top&quot;:116.19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584.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8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5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41N1428078165\&quot;,\&quot;product_name\&quot;:\&quot;\&quot;,\&quot;intention_code\&quot;:\&quot;\&quot;}&quot;}*gallery_gallery_ai_v2.1.5_ONLINE*bd6a00c587534a7a4c28459df4a9d168-slide-0"/>
  <p:tag name="KSO_WM_UNIT_LINE_FILL_TYPE" val="2"/>
  <p:tag name="KSO_WM_UNIT_USESOURCEFORMAT_APPLY"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5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41N1190330094\&quot;,\&quot;product_name\&quot;:\&quot;\&quot;,\&quot;intention_code\&quot;:\&quot;\&quot;}&quot;}*gallery_gallery_ai_v2.1.5_ONLINE*bd6a00c587534a7a4c28459df4a9d168-slide-0"/>
  <p:tag name="KSO_WM_UNIT_LINE_FILL_TYPE" val="2"/>
  <p:tag name="KSO_WM_UNIT_USESOURCEFORMAT_APPLY" val="1"/>
</p:tagLst>
</file>

<file path=ppt/tags/tag5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5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5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quot;id\&quot;:\&quot;VCG41N1214717236\&quot;,\&quot;product_name\&quot;:\&quot;\&quot;,\&quot;intention_code\&quot;:\&quot;\&quot;}&quot;}*gallery_gallery_ai_v2.1.5_ONLINE*bd6a00c587534a7a4c28459df4a9d168-slide-0"/>
  <p:tag name="KSO_WM_UNIT_LINE_FILL_TYPE" val="2"/>
  <p:tag name="KSO_WM_UNIT_USESOURCEFORMAT_APPLY" val="1"/>
</p:tagLst>
</file>

<file path=ppt/tags/tag59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59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54.8,&quot;top&quot;:141.87401122344315,&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601.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60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0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0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6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6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61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Lst>
</file>

<file path=ppt/tags/tag61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61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61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1.176614173228344,&quot;top&quot;:87.23119182376558,&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Lst>
</file>

<file path=ppt/tags/tag615.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Lst>
</file>

<file path=ppt/tags/tag61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2474_1*a*1"/>
  <p:tag name="KSO_WM_TEMPLATE_CATEGORY" val="diagram"/>
  <p:tag name="KSO_WM_TEMPLATE_INDEX" val="20232474"/>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1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27.9921259842519,&quot;left&quot;:96.54503937007877,&quot;top&quot;:93,&quot;width&quot;:766.91}"/>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 name="KSO_WM_UNIT_USESOURCEFORMAT_APPLY" val="1"/>
</p:tagLst>
</file>

<file path=ppt/tags/tag6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27.9921259842519,&quot;left&quot;:96.54503937007877,&quot;top&quot;:93,&quot;width&quot;:766.91}"/>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 name="KSO_WM_UNIT_USESOURCEFORMAT_APPLY" val="1"/>
</p:tagLst>
</file>

<file path=ppt/tags/tag6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327.9921259842519,&quot;left&quot;:96.54503937007877,&quot;top&quot;:93,&quot;width&quot;:766.91}"/>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 name="KSO_WM_UNIT_USESOURCEFORMAT_APPLY" val="1"/>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621.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quot;id\&quot;:\&quot;VCG41N1460093702\&quot;,\&quot;product_name\&quot;:\&quot;\&quot;,\&quot;intention_code\&quot;:\&quot;\&quot;}&quot;}*gallery_gallery_ai_3.0.1_online*534ff7becd532ac8a6afa04a51fb8ce4-slide-0"/>
  <p:tag name="KSO_WM_UNIT_LINE_FILL_TYPE" val="2"/>
  <p:tag name="KSO_WM_UNIT_USESOURCEFORMAT_APPLY" val="1"/>
</p:tagLst>
</file>

<file path=ppt/tags/tag6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6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625.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quot;id\&quot;:\&quot;VCG41N1295440299\&quot;,\&quot;product_name\&quot;:\&quot;\&quot;,\&quot;intention_code\&quot;:\&quot;\&quot;}&quot;}*gallery_gallery_ai_3.0.1_online*534ff7becd532ac8a6afa04a51fb8ce4-slide-0"/>
  <p:tag name="KSO_WM_UNIT_LINE_FILL_TYPE" val="2"/>
  <p:tag name="KSO_WM_UNIT_USESOURCEFORMAT_APPLY" val="1"/>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 name="KSO_WM_UNIT_TEXT_FILL_FORE_SCHEMECOLOR_INDEX" val="13"/>
  <p:tag name="KSO_WM_UNIT_TEXT_FILL_TYPE" val="1"/>
  <p:tag name="KSO_WM_UNIT_USESOURCEFORMAT_APPLY" val="1"/>
</p:tagLst>
</file>

<file path=ppt/tags/tag6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 name="KSO_WM_UNIT_USESOURCEFORMAT_APPLY" val="1"/>
</p:tagLst>
</file>

<file path=ppt/tags/tag628.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327.9921259842519,&quot;left&quot;:96.54503937007877,&quot;top&quot;:93,&quot;width&quot;:766.91}"/>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generate_slide_ai*{&quot;ai_type&quot;:&quot;generate_single_page&quot;,&quot;id&quot;:&quot;{\&quot;id\&quot;:\&quot;VCG41N871437254\&quot;,\&quot;product_name\&quot;:\&quot;\&quot;,\&quot;intention_code\&quot;:\&quot;\&quot;}&quot;}*gallery_gallery_ai_3.0.1_online*534ff7becd532ac8a6afa04a51fb8ce4-slide-0"/>
  <p:tag name="KSO_WM_UNIT_LINE_FILL_TYPE" val="2"/>
  <p:tag name="KSO_WM_UNIT_USESOURCEFORMAT_APPLY" val="1"/>
</p:tagLst>
</file>

<file path=ppt/tags/tag629.xml><?xml version="1.0" encoding="utf-8"?>
<p:tagLst xmlns:p="http://schemas.openxmlformats.org/presentationml/2006/main">
  <p:tag name="KSO_WM_SLIDE_ID" val="diagram2023247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diagram"/>
  <p:tag name="KSO_WM_TEMPLATE_INDEX" val="20232474"/>
  <p:tag name="KSO_WM_SLIDE_TYPE" val="text"/>
  <p:tag name="KSO_WM_SLIDE_SUBTYPE" val="diag"/>
  <p:tag name="KSO_WM_SLIDE_SIZE" val="766.91*286.45"/>
  <p:tag name="KSO_WM_SLIDE_POSITION" val="96.545*148.7"/>
  <p:tag name="KSO_WM_SLIDE_LAYOUT" val="a_l"/>
  <p:tag name="KSO_WM_SLIDE_LAYOUT_CNT" val="1_1"/>
  <p:tag name="KSO_WM_SPECIAL_SOURCE" val="bdnull"/>
  <p:tag name="KSO_WM_DIAGRAM_GROUP_CODE" val="l1-1"/>
  <p:tag name="KSO_WM_SLIDE_DIAGTYPE" val="l"/>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30.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631.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6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97060870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64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64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6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5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6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6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983321882\&quot;,\&quot;product_name\&quot;:\&quot;\&quot;,\&quot;intention_code\&quot;:\&quot;\&quot;}&quot;}*gallery_gallery_ai_v2.1.5_ONLINE*793b478d3f2167a7e1ca7ca815061f88-slide-0"/>
  <p:tag name="KSO_WM_UNIT_LINE_FILL_TYPE" val="2"/>
  <p:tag name="KSO_WM_UNIT_USESOURCEFORMAT_APPLY" val="1"/>
</p:tagLst>
</file>

<file path=ppt/tags/tag6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300365659\&quot;,\&quot;product_name\&quot;:\&quot;\&quot;,\&quot;intention_code\&quot;:\&quot;\&quot;}&quot;}*gallery_gallery_ai_v2.1.5_ONLINE*793b478d3f2167a7e1ca7ca815061f88-slide-0"/>
  <p:tag name="KSO_WM_UNIT_LINE_FILL_TYPE" val="2"/>
  <p:tag name="KSO_WM_UNIT_USESOURCEFORMAT_APPLY" val="1"/>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65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65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6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5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66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6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66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66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6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6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6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67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4.85,&quot;top&quot;:131.90000141579168,&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673.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Lst>
</file>

<file path=ppt/tags/tag674.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402808247\&quot;,\&quot;product_name\&quot;:\&quot;\&quot;,\&quot;intention_code\&quot;:\&quot;\&quot;}&quot;}*gallery_gallery_ai_v2.1.5_ONLINE*81151aa9c11c76458dad26ddb927008a-slide-0"/>
  <p:tag name="KSO_WM_UNIT_LINE_FILL_TYPE" val="2"/>
  <p:tag name="KSO_WM_UNIT_USESOURCEFORMAT_APPLY" val="1"/>
</p:tagLst>
</file>

<file path=ppt/tags/tag6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857794982\&quot;,\&quot;product_name\&quot;:\&quot;\&quot;,\&quot;intention_code\&quot;:\&quot;\&quot;}&quot;}*gallery_gallery_ai_v2.1.5_ONLINE*81151aa9c11c76458dad26ddb927008a-slide-0"/>
  <p:tag name="KSO_WM_UNIT_LINE_FILL_TYPE" val="2"/>
  <p:tag name="KSO_WM_UNIT_USESOURCEFORMAT_APPLY" val="1"/>
</p:tagLst>
</file>

<file path=ppt/tags/tag6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quot;id\&quot;:\&quot;VCG41N1169119050\&quot;,\&quot;product_name\&quot;:\&quot;\&quot;,\&quot;intention_code\&quot;:\&quot;\&quot;}&quot;}*gallery_gallery_ai_v2.1.5_ONLINE*81151aa9c11c76458dad26ddb927008a-slide-0"/>
  <p:tag name="KSO_WM_UNIT_LINE_FILL_TYPE" val="2"/>
  <p:tag name="KSO_WM_UNIT_USESOURCEFORMAT_APPLY" val="1"/>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77.62999999999997,&quot;top&quot;:99.44999999999997,&quot;width&quot;:837.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684.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6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686.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USESOURCEFORMAT_APPLY" val="1"/>
</p:tagLst>
</file>

<file path=ppt/tags/tag6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6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9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6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9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9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6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6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71.06252786016,&quot;top&quot;:110.65,&quot;width&quot;:425.6374721398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00.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7_1*l_h_f*1_1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7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7_1*l_h_a*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7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37_1*l_h_i*1_1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1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1_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quot;id\&quot;:\&quot;VCG211316674591\&quot;,\&quot;product_name\&quot;:\&quot;\&quot;,\&quot;intention_code\&quot;:\&quot;\&quot;}&quot;}*gallery_gallery_ai_v2.1.5_ONLINE*18e95a5d518121448fcdd3ab670e4cb6-slide-0"/>
  <p:tag name="KSO_WM_UNIT_LINE_FILL_TYPE" val="2"/>
  <p:tag name="KSO_WM_UNIT_USESOURCEFORMAT_APPLY" val="1"/>
</p:tagLst>
</file>

<file path=ppt/tags/tag70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7_1*l_h_f*1_2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内容观点，以便观者准确地理解您传达的思想内容。"/>
  <p:tag name="KSO_WM_UNIT_TEXT_FILL_FORE_SCHEMECOLOR_INDEX" val="1"/>
  <p:tag name="KSO_WM_UNIT_TEXT_FILL_TYPE" val="1"/>
  <p:tag name="KSO_WM_UNIT_USESOURCEFORMAT_APPLY" val="1"/>
</p:tagLst>
</file>

<file path=ppt/tags/tag7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7_1*l_h_a*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37_1*l_h_i*1_2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2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2_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quot;id\&quot;:\&quot;VCG211400733357\&quot;,\&quot;product_name\&quot;:\&quot;\&quot;,\&quot;intention_code\&quot;:\&quot;\&quot;}&quot;}*gallery_gallery_ai_v2.1.5_ONLINE*18e95a5d518121448fcdd3ab670e4cb6-slide-0"/>
  <p:tag name="KSO_WM_UNIT_LINE_FILL_TYPE" val="2"/>
  <p:tag name="KSO_WM_UNIT_USESOURCEFORMAT_APPLY"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7_1*l_h_f*1_3_1"/>
  <p:tag name="KSO_WM_TEMPLATE_CATEGORY" val="diagram"/>
  <p:tag name="KSO_WM_TEMPLATE_INDEX" val="20233337"/>
  <p:tag name="KSO_WM_UNIT_LAYERLEVEL" val="1_1_1"/>
  <p:tag name="KSO_WM_TAG_VERSION" val="3.0"/>
  <p:tag name="KSO_WM_UNIT_TEXT_FILL_FORE_SCHEMECOLOR_INDEX_BRIGHTNESS" val="0.2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添加文本具体内容，文字是您思想的提炼，简明扼要地阐述您的观点，以便观者准确地理解您传达的思想。"/>
  <p:tag name="KSO_WM_UNIT_TEXT_FILL_FORE_SCHEMECOLOR_INDEX" val="1"/>
  <p:tag name="KSO_WM_UNIT_TEXT_FILL_TYPE" val="1"/>
  <p:tag name="KSO_WM_UNIT_USESOURCEFORMAT_APPLY" val="1"/>
</p:tagLst>
</file>

<file path=ppt/tags/tag7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7_1*l_h_a*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 name="KSO_WM_UNIT_USESOURCEFORMAT_APPLY" val="1"/>
</p:tagLst>
</file>

<file path=ppt/tags/tag7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3337_1*l_h_i*1_3_1"/>
  <p:tag name="KSO_WM_TEMPLATE_CATEGORY" val="diagram"/>
  <p:tag name="KSO_WM_TEMPLATE_INDEX" val="20233337"/>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 name="KSO_WM_UNIT_USESOURCEFORMAT_APPLY" val="1"/>
</p:tagLst>
</file>

<file path=ppt/tags/tag7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1*l_h_d*1_3_1"/>
  <p:tag name="KSO_WM_TEMPLATE_CATEGORY" val="diagram"/>
  <p:tag name="KSO_WM_TEMPLATE_INDEX" val="20233337"/>
  <p:tag name="KSO_WM_UNIT_LAYERLEVEL" val="1_1_1"/>
  <p:tag name="KSO_WM_TAG_VERSION" val="3.0"/>
  <p:tag name="KSO_WM_DIAGRAM_VERSION" val="3"/>
  <p:tag name="KSO_WM_DIAGRAM_COLOR_TRICK" val="1"/>
  <p:tag name="KSO_WM_DIAGRAM_COLOR_TEXT_CAN_REMOVE" val="n"/>
  <p:tag name="KSO_WM_UNIT_VALUE" val="422*799"/>
  <p:tag name="KSO_WM_DIAGRAM_GROUP_CODE" val="l1-1"/>
  <p:tag name="KSO_WM_UNIT_TYPE" val="l_h_d"/>
  <p:tag name="KSO_WM_UNIT_INDEX" val="1_3_1"/>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KSO_WM_UNIT_LINE_FILL_TYPE" val="2"/>
  <p:tag name="KSO_WM_UNIT_USESOURCEFORMAT_APPLY" val="1"/>
</p:tagLst>
</file>

<file path=ppt/tags/tag7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337_1*l_h_i*1_1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1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337_1*l_h_i*1_2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337_1*l_h_i*1_3_2"/>
  <p:tag name="KSO_WM_TEMPLATE_CATEGORY" val="diagram"/>
  <p:tag name="KSO_WM_TEMPLATE_INDEX" val="20233337"/>
  <p:tag name="KSO_WM_UNIT_LAYERLEVEL" val="1_1_1"/>
  <p:tag name="KSO_WM_TAG_VERSION" val="3.0"/>
  <p:tag name="KSO_WM_DIAGRAM_MAX_ITEMCNT" val="4"/>
  <p:tag name="KSO_WM_DIAGRAM_MIN_ITEMCNT" val="3"/>
  <p:tag name="KSO_WM_DIAGRAM_VIRTUALLY_FRAME" val="{&quot;height&quot;:348.596623222405,&quot;left&quot;:70.4,&quot;top&quot;:106.92401122344316,&quot;width&quot;:850.5543307086613}"/>
  <p:tag name="KSO_WM_DIAGRAM_COLOR_MATCH_VALUE" val="{&quot;shape&quot;:{&quot;fill&quot;:{&quot;type&quot;:0},&quot;glow&quot;:{&quot;colorType&quot;:0},&quot;line&quot;:{&quot;solidLine&quot;:{&quot;brightness&quot;:0.6000000238418579,&quot;colorType&quot;:1,&quot;foreColorIndex&quot;:13,&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13"/>
  <p:tag name="KSO_WM_UNIT_LINE_FILL_TYPE" val="2"/>
  <p:tag name="KSO_WM_UNIT_USESOURCEFORMAT_APPLY" val="1"/>
</p:tagLst>
</file>

<file path=ppt/tags/tag717.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7_2*a*1"/>
  <p:tag name="KSO_WM_TEMPLATE_CATEGORY" val="diagram"/>
  <p:tag name="KSO_WM_TEMPLATE_INDEX" val="20233337"/>
  <p:tag name="KSO_WM_UNIT_LAYERLEVEL" val="1"/>
  <p:tag name="KSO_WM_TAG_VERSION" val="3.0"/>
  <p:tag name="KSO_WM_BEAUTIFY_FLAG" val="#wm#"/>
  <p:tag name="KSO_WM_UNIT_ISCONTENTSTITLE" val="0"/>
  <p:tag name="KSO_WM_UNIT_ISNUMDGMTITLE" val="0"/>
  <p:tag name="KSO_WM_UNIT_NOCLEAR" val="0"/>
  <p:tag name="KSO_WM_UNIT_VALUE" val="29"/>
  <p:tag name="KSO_WM_DIAGRAM_GROUP_CODE" val="l1-1"/>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7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127_2*l_h_f*1_1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2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127_2*l_h_a*1_1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721.xml><?xml version="1.0" encoding="utf-8"?>
<p:tagLst xmlns:p="http://schemas.openxmlformats.org/presentationml/2006/main">
  <p:tag name="KSO_WM_DIAGRAM_VERSION" val="3"/>
  <p:tag name="KSO_WM_DIAGRAM_COLOR_TRICK" val="1"/>
  <p:tag name="KSO_WM_DIAGRAM_COLOR_TEXT_CAN_REMOVE" val="n"/>
  <p:tag name="KSO_WM_UNIT_VALUE" val="728*92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1127_2*l_h_d*1_1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16"/>
  <p:tag name="KSO_WM_DIAGRAM_USE_COLOR_VALUE" val="{&quot;color_scheme&quot;:1,&quot;color_type&quot;:1,&quot;theme_color_indexes&quot;:[9,10,9,10,9,10]}"/>
</p:tagLst>
</file>

<file path=ppt/tags/tag7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127_2*l_h_f*1_3_1"/>
  <p:tag name="KSO_WM_TEMPLATE_CATEGORY" val="diagram"/>
  <p:tag name="KSO_WM_TEMPLATE_INDEX" val="20231127"/>
  <p:tag name="KSO_WM_UNIT_LAYERLEVEL" val="1_1_1"/>
  <p:tag name="KSO_WM_TAG_VERSION" val="3.0"/>
  <p:tag name="KSO_WM_BEAUTIFY_FLAG" val="#wm#"/>
  <p:tag name="KSO_WM_UNIT_VALUE" val="12"/>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72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127_2*l_h_a*1_3_1"/>
  <p:tag name="KSO_WM_TEMPLATE_CATEGORY" val="diagram"/>
  <p:tag name="KSO_WM_TEMPLATE_INDEX" val="20231127"/>
  <p:tag name="KSO_WM_UNIT_LAYERLEVEL" val="1_1_1"/>
  <p:tag name="KSO_WM_TAG_VERSION" val="3.0"/>
  <p:tag name="KSO_WM_BEAUTIFY_FLAG" val="#wm#"/>
  <p:tag name="KSO_WM_UNIT_VALUE" val="9"/>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724.xml><?xml version="1.0" encoding="utf-8"?>
<p:tagLst xmlns:p="http://schemas.openxmlformats.org/presentationml/2006/main">
  <p:tag name="KSO_WM_DIAGRAM_VERSION" val="3"/>
  <p:tag name="KSO_WM_DIAGRAM_COLOR_TRICK" val="1"/>
  <p:tag name="KSO_WM_DIAGRAM_COLOR_TEXT_CAN_REMOVE" val="n"/>
  <p:tag name="KSO_WM_UNIT_VALUE" val="728*927"/>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1127_2*l_h_d*1_3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26"/>
  <p:tag name="KSO_WM_DIAGRAM_USE_COLOR_VALUE" val="{&quot;color_scheme&quot;:1,&quot;color_type&quot;:1,&quot;theme_color_indexes&quot;:[9,10,9,10,9,10]}"/>
</p:tagLst>
</file>

<file path=ppt/tags/tag72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127_2*l_h_f*1_2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PRESET_TEXT" val="单击此处添加文本内容"/>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9,10,9,10,9,10]}"/>
</p:tagLst>
</file>

<file path=ppt/tags/tag72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127_2*l_h_a*1_2_1"/>
  <p:tag name="KSO_WM_TEMPLATE_CATEGORY" val="diagram"/>
  <p:tag name="KSO_WM_TEMPLATE_INDEX" val="20231127"/>
  <p:tag name="KSO_WM_UNIT_LAYERLEVEL" val="1_1_1"/>
  <p:tag name="KSO_WM_TAG_VERSION" val="3.0"/>
  <p:tag name="KSO_WM_BEAUTIFY_FLAG" val="#wm#"/>
  <p:tag name="KSO_WM_UNIT_VALUE" val="9"/>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9,10,9,10,9,10]}"/>
</p:tagLst>
</file>

<file path=ppt/tags/tag727.xml><?xml version="1.0" encoding="utf-8"?>
<p:tagLst xmlns:p="http://schemas.openxmlformats.org/presentationml/2006/main">
  <p:tag name="KSO_WM_DIAGRAM_VERSION" val="3"/>
  <p:tag name="KSO_WM_DIAGRAM_COLOR_TRICK" val="1"/>
  <p:tag name="KSO_WM_DIAGRAM_COLOR_TEXT_CAN_REMOVE" val="n"/>
  <p:tag name="KSO_WM_UNIT_VALUE" val="728*927"/>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1127_2*l_h_d*1_2_1"/>
  <p:tag name="KSO_WM_TEMPLATE_CATEGORY" val="diagram"/>
  <p:tag name="KSO_WM_TEMPLATE_INDEX" val="20231127"/>
  <p:tag name="KSO_WM_UNIT_LAYERLEVEL" val="1_1_1"/>
  <p:tag name="KSO_WM_TAG_VERSION" val="3.0"/>
  <p:tag name="KSO_WM_BEAUTIFY_FLAG" val="#wm#"/>
  <p:tag name="KSO_WM_DIAGRAM_MAX_ITEMCNT" val="6"/>
  <p:tag name="KSO_WM_DIAGRAM_MIN_ITEMCNT" val="2"/>
  <p:tag name="KSO_WM_DIAGRAM_VIRTUALLY_FRAME" val="{&quot;height&quot;:348.596623222405,&quot;left&quot;:54.775039370078744,&quot;top&quot;:141.87401122344315,&quot;width&quot;:850.6043307086613}"/>
  <p:tag name="KSO_WM_DIAGRAM_COLOR_MATCH_VALUE" val="{&quot;shape&quot;:{&quot;fill&quot;:{&quot;type&quot;:0},&quot;glow&quot;:{&quot;colorType&quot;:0},&quot;line&quot;:{&quot;solidLine&quot;:{&quot;brightness&quot;:0.6000000238418579,&quot;colorType&quot;:1,&quot;foreColorIndex&quot;:1,&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
  <p:tag name="KSO_WM_UNIT_PICTURE_SUBTYPE" val="b"/>
  <p:tag name="MH_SHAPE_GUID" val="21"/>
  <p:tag name="KSO_WM_DIAGRAM_USE_COLOR_VALUE" val="{&quot;color_scheme&quot;:1,&quot;color_type&quot;:1,&quot;theme_color_indexes&quot;:[9,10,9,10,9,10]}"/>
</p:tagLst>
</file>

<file path=ppt/tags/tag728.xml><?xml version="1.0" encoding="utf-8"?>
<p:tagLst xmlns:p="http://schemas.openxmlformats.org/presentationml/2006/main">
  <p:tag name="KSO_WM_SLIDE_ID" val="diagram20233337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7"/>
  <p:tag name="KSO_WM_SLIDE_TYPE" val="text"/>
  <p:tag name="KSO_WM_SLIDE_SUBTYPE" val="diag"/>
  <p:tag name="KSO_WM_SLIDE_SIZE" val="850.483*348.597"/>
  <p:tag name="KSO_WM_SLIDE_POSITION" val="54.8*141.874"/>
  <p:tag name="KSO_WM_SLIDE_LAYOUT" val="a_l"/>
  <p:tag name="KSO_WM_SLIDE_LAYOUT_CNT" val="1_1"/>
  <p:tag name="KSO_WM_SPECIAL_SOURCE" val="bdnull"/>
  <p:tag name="KSO_WM_DIAGRAM_GROUP_CODE" val="l1-1"/>
  <p:tag name="KSO_WM_SLIDE_DIAGTYPE" val="l"/>
  <p:tag name="KSO_WM_SLIDE_SOURCE" val="WPPAIGenerateSlide"/>
  <p:tag name="resource_record_key" val="{&quot;65&quot;:[20205281],&quot;70&quot;:[3321360]}"/>
</p:tagLst>
</file>

<file path=ppt/tags/tag7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30.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quot;id\&quot;:\&quot;VCG41N1186932570\&quot;,\&quot;product_name\&quot;:\&quot;\&quot;,\&quot;intention_code\&quot;:\&quot;\&quot;}&quot;}*gallery_gallery_ai_v2.1.5_ONLINE*cce77f19a106e868ab2f5ce6eef15238-slide-0"/>
  <p:tag name="KSO_WM_UNIT_FILL_FORE_SCHEMECOLOR_INDEX" val="5"/>
  <p:tag name="KSO_WM_UNIT_FILL_TYPE" val="1"/>
  <p:tag name="KSO_WM_UNIT_LINE_FORE_SCHEMECOLOR_INDEX" val="5"/>
  <p:tag name="KSO_WM_UNIT_LINE_FILL_TYPE" val="2"/>
  <p:tag name="KSO_WM_UNIT_USESOURCEFORMAT_APPLY" val="1"/>
</p:tagLst>
</file>

<file path=ppt/tags/tag7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7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7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3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3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7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7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7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74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744.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745.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74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7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7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KSO_WM_UNIT_LINE_FILL_TYPE" val="2"/>
  <p:tag name="KSO_WM_UNIT_USESOURCEFORMAT_APPLY" val="1"/>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75417099\&quot;,\&quot;product_name\&quot;:\&quot;\&quot;,\&quot;intention_code\&quot;:\&quot;\&quot;}&quot;}*gallery_gallery_ai_v2.1.5_ONLINE*b5739aed773089d6506986eb2eed7aa8-slide-0"/>
  <p:tag name="KSO_WM_UNIT_LINE_FILL_TYPE" val="2"/>
  <p:tag name="KSO_WM_UNIT_USESOURCEFORMAT_APPLY" val="1"/>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7.5531496062992,&quot;top&quot;:103.76614575142119,&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quot;id\&quot;:\&quot;VCG41N1489265949\&quot;,\&quot;product_name\&quot;:\&quot;\&quot;,\&quot;intention_code\&quot;:\&quot;\&quot;}&quot;}*gallery_gallery_ai_v2.1.5_ONLINE*b5739aed773089d6506986eb2eed7aa8-slide-0"/>
  <p:tag name="KSO_WM_UNIT_LINE_FILL_TYPE" val="2"/>
  <p:tag name="KSO_WM_UNIT_USESOURCEFORMAT_APPLY" val="1"/>
</p:tagLst>
</file>

<file path=ppt/tags/tag755.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56.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203_2*a*1"/>
  <p:tag name="KSO_WM_TEMPLATE_CATEGORY" val="diagram"/>
  <p:tag name="KSO_WM_TEMPLATE_INDEX" val="20233203"/>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5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2_1"/>
  <p:tag name="KSO_WM_UNIT_ID" val="diagram20233203_2*l_h_i*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75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1_1"/>
  <p:tag name="KSO_WM_UNIT_ID" val="diagram20233203_2*l_h_i*1_1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7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3203_2*l_h_f*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35"/>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203_2*l_h_a*1_3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7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3203_2*l_h_f*1_2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UNIT_VALUE" val="140"/>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内容，文字是您思想的提炼，请言简意赅的阐述您的观点。单击此处添加正文，文字是您思想的提炼。单击此处添加正文，文字是您思想的提炼，请言简意赅的阐述您的观点。单击此处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7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03_2*l_h_a*1_2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7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3203_2*l_h_f*1_1_1"/>
  <p:tag name="KSO_WM_TEMPLATE_CATEGORY" val="diagram"/>
  <p:tag name="KSO_WM_TEMPLATE_INDEX" val="20233203"/>
  <p:tag name="KSO_WM_UNIT_LAYERLEVEL" val="1_1_1"/>
  <p:tag name="KSO_WM_TAG_VERSION" val="3.0"/>
  <p:tag name="KSO_WM_UNIT_VALUE" val="14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内容，文字是您思想的提炼，请言简意赅的阐述您的观点。单击添加正文，文字是您思想的提炼。单击此处添加正文，文字是您思想的提炼，请言简意赅的阐述您的观点。单击添加正文，文字是您思想的提炼。单击此处添加正文，文字是您思想的提炼，请言简意赅的阐述您的观点"/>
  <p:tag name="KSO_WM_UNIT_TEXT_FILL_FORE_SCHEMECOLOR_INDEX" val="1"/>
  <p:tag name="KSO_WM_UNIT_TEXT_FILL_TYPE" val="1"/>
  <p:tag name="KSO_WM_UNIT_USESOURCEFORMAT_APPLY" val="1"/>
  <p:tag name="KSO_WM_DIAGRAM_USE_COLOR_VALUE" val="{&quot;color_scheme&quot;:1,&quot;theme_color_indexes&quot;:[8,9,8,9,8,9]}"/>
</p:tagLst>
</file>

<file path=ppt/tags/tag7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03_2*l_h_a*1_1_1"/>
  <p:tag name="KSO_WM_TEMPLATE_CATEGORY" val="diagram"/>
  <p:tag name="KSO_WM_TEMPLATE_INDEX" val="2023320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 name="KSO_WM_DIAGRAM_USE_COLOR_VALUE" val="{&quot;color_scheme&quot;:1,&quot;theme_color_indexes&quot;:[8,9,8,9,8,9]}"/>
</p:tagLst>
</file>

<file path=ppt/tags/tag76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i"/>
  <p:tag name="KSO_WM_UNIT_INDEX" val="1_3_1"/>
  <p:tag name="KSO_WM_UNIT_ID" val="diagram20233203_2*l_h_i*1_3_1"/>
  <p:tag name="KSO_WM_TEMPLATE_CATEGORY" val="diagram"/>
  <p:tag name="KSO_WM_TEMPLATE_INDEX" val="2023320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solid&quot;:{&quot;brightness&quot;:0,&quot;colorType&quot;:1,&quot;foreColorIndex&quot;:5,&quot;transparency&quot;:0.20000000298023224},&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TEXT_FILL_FORE_SCHEMECOLOR_INDEX" val="2"/>
  <p:tag name="KSO_WM_UNIT_TEXT_FILL_TYPE" val="1"/>
  <p:tag name="KSO_WM_UNIT_USESOURCEFORMAT_APPLY" val="1"/>
  <p:tag name="KSO_WM_DIAGRAM_USE_COLOR_VALUE" val="{&quot;color_scheme&quot;:1,&quot;theme_color_indexes&quot;:[8,9,8,9,8,9]}"/>
</p:tagLst>
</file>

<file path=ppt/tags/tag76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2_1"/>
  <p:tag name="KSO_WM_UNIT_ID" val="diagram20233203_2*l_h_x*1_2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767.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1_1"/>
  <p:tag name="KSO_WM_UNIT_ID" val="diagram20233203_2*l_h_x*1_1_1"/>
  <p:tag name="KSO_WM_TEMPLATE_CATEGORY" val="diagram"/>
  <p:tag name="KSO_WM_TEMPLATE_INDEX" val="20233203"/>
  <p:tag name="KSO_WM_UNIT_LAYERLEVEL" val="1_1_1"/>
  <p:tag name="KSO_WM_TAG_VERSION" val="3.0"/>
  <p:tag name="KSO_WM_UNIT_VALUE" val="100*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76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l_h_x"/>
  <p:tag name="KSO_WM_UNIT_INDEX" val="1_3_1"/>
  <p:tag name="KSO_WM_UNIT_ID" val="diagram20233203_2*l_h_x*1_3_1"/>
  <p:tag name="KSO_WM_TEMPLATE_CATEGORY" val="diagram"/>
  <p:tag name="KSO_WM_TEMPLATE_INDEX" val="20233203"/>
  <p:tag name="KSO_WM_UNIT_LAYERLEVEL" val="1_1_1"/>
  <p:tag name="KSO_WM_TAG_VERSION" val="3.0"/>
  <p:tag name="KSO_WM_UNIT_VALUE" val="108*108"/>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73.33761635246873,&quot;left&quot;:62.12661417322835,&quot;top&quot;:109.33119182376558,&quot;width&quot;:835.621023622047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theme_color_indexes&quot;:[8,9,8,9,8,9]}"/>
</p:tagLst>
</file>

<file path=ppt/tags/tag769.xml><?xml version="1.0" encoding="utf-8"?>
<p:tagLst xmlns:p="http://schemas.openxmlformats.org/presentationml/2006/main">
  <p:tag name="KSO_WM_SLIDE_ID" val="diagram20233203_2"/>
  <p:tag name="KSO_WM_TEMPLATE_SUBCATEGORY" val="0"/>
  <p:tag name="KSO_WM_TEMPLATE_MASTER_TYPE" val="0"/>
  <p:tag name="KSO_WM_TEMPLATE_COLOR_TYPE" val="0"/>
  <p:tag name="KSO_WM_SLIDE_ITEM_CNT" val="3"/>
  <p:tag name="KSO_WM_SLIDE_INDEX" val="2"/>
  <p:tag name="KSO_WM_TAG_VERSION" val="3.0"/>
  <p:tag name="KSO_WM_BEAUTIFY_FLAG" val="#wm#"/>
  <p:tag name="KSO_WM_TEMPLATE_CATEGORY" val="diagram"/>
  <p:tag name="KSO_WM_TEMPLATE_INDEX" val="20233203"/>
  <p:tag name="KSO_WM_SLIDE_TYPE" val="text"/>
  <p:tag name="KSO_WM_SLIDE_SUBTYPE" val="diag"/>
  <p:tag name="KSO_WM_SLIDE_SIZE" val="835.572*361.7"/>
  <p:tag name="KSO_WM_SLIDE_POSITION" val="62.1266*132.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7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7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7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78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7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415383032\&quot;,\&quot;product_name\&quot;:\&quot;\&quot;,\&quot;intention_code\&quot;:\&quot;\&quot;}&quot;}*gallery_gallery_ai_v2.1.5_ONLINE*53d6fafcaea99ecbb7982ec301a3df8d-slide-0"/>
  <p:tag name="KSO_WM_UNIT_FILL_FORE_SCHEMECOLOR_INDEX" val="5"/>
  <p:tag name="KSO_WM_UNIT_FILL_TYPE" val="1"/>
  <p:tag name="KSO_WM_UNIT_LINE_FILL_TYPE" val="2"/>
  <p:tag name="KSO_WM_UNIT_USESOURCEFORMAT_APPLY" val="1"/>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6"/>
  <p:tag name="KSO_WM_UNIT_FILL_TYPE" val="1"/>
  <p:tag name="KSO_WM_UNIT_LINE_FILL_TYPE" val="2"/>
  <p:tag name="KSO_WM_UNIT_USESOURCEFORMAT_APPLY" val="1"/>
</p:tagLst>
</file>

<file path=ppt/tags/tag7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7"/>
  <p:tag name="KSO_WM_UNIT_FILL_TYPE" val="1"/>
  <p:tag name="KSO_WM_UNIT_LINE_FILL_TYPE" val="2"/>
  <p:tag name="KSO_WM_UNIT_USESOURCEFORMAT_APPLY" val="1"/>
</p:tagLst>
</file>

<file path=ppt/tags/tag7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72.4281844901475,&quot;left&quot;:38.85,&quot;top&quot;:68.39382114075295,&quot;width&quot;:885.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quot;id\&quot;:\&quot;VCG41N1143163661\&quot;,\&quot;product_name\&quot;:\&quot;\&quot;,\&quot;intention_code\&quot;:\&quot;\&quot;}&quot;}*gallery_gallery_ai_v2.1.5_ONLINE*53d6fafcaea99ecbb7982ec301a3df8d-slide-0"/>
  <p:tag name="KSO_WM_UNIT_FILL_FORE_SCHEMECOLOR_INDEX" val="8"/>
  <p:tag name="KSO_WM_UNIT_FILL_TYPE" val="1"/>
  <p:tag name="KSO_WM_UNIT_LINE_FILL_TYPE" val="2"/>
  <p:tag name="KSO_WM_UNIT_USESOURCEFORMAT_APPLY" val="1"/>
</p:tagLst>
</file>

<file path=ppt/tags/tag787.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7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789.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90.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791.xml><?xml version="1.0" encoding="utf-8"?>
<p:tagLst xmlns:p="http://schemas.openxmlformats.org/presentationml/2006/main">
  <p:tag name="resource_record_key" val="{&quot;65&quot;:[20205281],&quot;70&quot;:[3426358,3312483,3325741,3325806,3312109,3324556,3327350,3324548,3319358,3325247,3326212,3333553,3318299,332136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9036</Words>
  <Application>WPS 演示</Application>
  <PresentationFormat>宽屏</PresentationFormat>
  <Paragraphs>711</Paragraphs>
  <Slides>44</Slides>
  <Notes>4</Notes>
  <HiddenSlides>0</HiddenSlides>
  <MMClips>0</MMClips>
  <ScaleCrop>false</ScaleCrop>
  <HeadingPairs>
    <vt:vector size="6" baseType="variant">
      <vt:variant>
        <vt:lpstr>已用的字体</vt:lpstr>
      </vt:variant>
      <vt:variant>
        <vt:i4>22</vt:i4>
      </vt:variant>
      <vt:variant>
        <vt:lpstr>主题</vt:lpstr>
      </vt:variant>
      <vt:variant>
        <vt:i4>2</vt:i4>
      </vt:variant>
      <vt:variant>
        <vt:lpstr>幻灯片标题</vt:lpstr>
      </vt:variant>
      <vt:variant>
        <vt:i4>44</vt:i4>
      </vt:variant>
    </vt:vector>
  </HeadingPairs>
  <TitlesOfParts>
    <vt:vector size="68" baseType="lpstr">
      <vt:lpstr>Arial</vt:lpstr>
      <vt:lpstr>宋体</vt:lpstr>
      <vt:lpstr>Wingdings</vt:lpstr>
      <vt:lpstr>汉仪旗黑-55简</vt:lpstr>
      <vt:lpstr>Wingdings</vt:lpstr>
      <vt:lpstr>幼圆</vt:lpstr>
      <vt:lpstr>苹方-简</vt:lpstr>
      <vt:lpstr>汉仪乐喵体W</vt:lpstr>
      <vt:lpstr>微软雅黑</vt:lpstr>
      <vt:lpstr>汉仪旗黑</vt:lpstr>
      <vt:lpstr>宋体</vt:lpstr>
      <vt:lpstr>Arial Unicode MS</vt:lpstr>
      <vt:lpstr>等线</vt:lpstr>
      <vt:lpstr>Arial</vt:lpstr>
      <vt:lpstr>MiSans Normal</vt:lpstr>
      <vt:lpstr>汉仪中等线KW</vt:lpstr>
      <vt:lpstr>MiSans Normal</vt:lpstr>
      <vt:lpstr>微软雅黑</vt:lpstr>
      <vt:lpstr>汉仪乐喵体W</vt:lpstr>
      <vt:lpstr>汉仪旗黑-55简</vt:lpstr>
      <vt:lpstr>等线</vt:lpstr>
      <vt:lpstr>汉仪书宋二KW</vt:lpstr>
      <vt:lpstr>Office 主题​​</vt:lpstr>
      <vt:lpstr>3_Office 主题​​</vt:lpstr>
      <vt:lpstr>大学生职业生涯与就业指导</vt:lpstr>
      <vt:lpstr>第七章　求职准备</vt:lpstr>
      <vt:lpstr>PowerPoint 演示文稿</vt:lpstr>
      <vt:lpstr>PowerPoint 演示文稿</vt:lpstr>
      <vt:lpstr>第一节　 职业与行业</vt:lpstr>
      <vt:lpstr>双选会与校园专场招聘会</vt:lpstr>
      <vt:lpstr>社会关系在就业中的作用</vt:lpstr>
      <vt:lpstr>实习与实践活动对就业的影响</vt:lpstr>
      <vt:lpstr>学校就业指导中心网站</vt:lpstr>
      <vt:lpstr>政府主办的就业网站</vt:lpstr>
      <vt:lpstr>用人单位网站与微信招聘</vt:lpstr>
      <vt:lpstr>第三方招聘平台</vt:lpstr>
      <vt:lpstr>职场社交或招聘App</vt:lpstr>
      <vt:lpstr>（一）针对性选择</vt:lpstr>
      <vt:lpstr>（二）整理归类</vt:lpstr>
      <vt:lpstr>（三）具体分析</vt:lpstr>
      <vt:lpstr>第二节　 职业与专业</vt:lpstr>
      <vt:lpstr>一、自荐材料的准备</vt:lpstr>
      <vt:lpstr>（一）个人简历的格式</vt:lpstr>
      <vt:lpstr>（二）个人简历的主要内容</vt:lpstr>
      <vt:lpstr>（三）如何写好个人简历</vt:lpstr>
      <vt:lpstr>三、其他材料的准备</vt:lpstr>
      <vt:lpstr>第三节　 职业环境</vt:lpstr>
      <vt:lpstr>（一）要善于调整自己的期望值，使之符合客观实际</vt:lpstr>
      <vt:lpstr>PowerPoint 演示文稿</vt:lpstr>
      <vt:lpstr>PowerPoint 演示文稿</vt:lpstr>
      <vt:lpstr>（一）关注自己的优点</vt:lpstr>
      <vt:lpstr>（二）与自信的人多接触</vt:lpstr>
      <vt:lpstr>（三）自我心理暗示</vt:lpstr>
      <vt:lpstr>（四）树立自信的外部形象</vt:lpstr>
      <vt:lpstr>（五）不可谦虚过度</vt:lpstr>
      <vt:lpstr>（六）学会微笑</vt:lpstr>
      <vt:lpstr>（七）扬长避短</vt:lpstr>
      <vt:lpstr>（八）阅读名人传记</vt:lpstr>
      <vt:lpstr>（九）做好充分准备</vt:lpstr>
      <vt:lpstr>PowerPoint 演示文稿</vt:lpstr>
      <vt:lpstr>（十一）冒一次险</vt:lpstr>
      <vt:lpstr>（十二）排除压力</vt:lpstr>
      <vt:lpstr>（十三）做自己喜欢做的事</vt:lpstr>
      <vt:lpstr>（十四）保持健康</vt:lpstr>
      <vt:lpstr>（十五）尽量依靠自己</vt:lpstr>
      <vt:lpstr>（一）培养耐挫力的前提</vt:lpstr>
      <vt:lpstr>（二）培养耐挫力的方法</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174</cp:revision>
  <dcterms:created xsi:type="dcterms:W3CDTF">2025-09-07T04:45:25Z</dcterms:created>
  <dcterms:modified xsi:type="dcterms:W3CDTF">2025-09-07T04:45:25Z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