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5"/>
  </p:handoutMasterIdLst>
  <p:sldIdLst>
    <p:sldId id="639" r:id="rId3"/>
    <p:sldId id="617" r:id="rId5"/>
    <p:sldId id="636" r:id="rId6"/>
    <p:sldId id="806" r:id="rId7"/>
    <p:sldId id="544" r:id="rId8"/>
    <p:sldId id="667" r:id="rId9"/>
    <p:sldId id="687" r:id="rId10"/>
    <p:sldId id="855" r:id="rId11"/>
    <p:sldId id="611" r:id="rId12"/>
    <p:sldId id="712" r:id="rId13"/>
    <p:sldId id="856" r:id="rId14"/>
    <p:sldId id="610" r:id="rId15"/>
    <p:sldId id="857" r:id="rId16"/>
    <p:sldId id="711" r:id="rId17"/>
    <p:sldId id="605" r:id="rId18"/>
    <p:sldId id="858" r:id="rId19"/>
    <p:sldId id="710" r:id="rId20"/>
    <p:sldId id="621" r:id="rId21"/>
    <p:sldId id="664" r:id="rId22"/>
    <p:sldId id="859" r:id="rId23"/>
    <p:sldId id="582" r:id="rId24"/>
  </p:sldIdLst>
  <p:sldSz cx="12195175" cy="6859270"/>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336" userDrawn="1">
          <p15:clr>
            <a:srgbClr val="A4A3A4"/>
          </p15:clr>
        </p15:guide>
        <p15:guide id="3" orient="horz" pos="3958" userDrawn="1">
          <p15:clr>
            <a:srgbClr val="A4A3A4"/>
          </p15:clr>
        </p15:guide>
        <p15:guide id="4" pos="3823" userDrawn="1">
          <p15:clr>
            <a:srgbClr val="A4A3A4"/>
          </p15:clr>
        </p15:guide>
        <p15:guide id="5" pos="422" userDrawn="1">
          <p15:clr>
            <a:srgbClr val="A4A3A4"/>
          </p15:clr>
        </p15:guide>
        <p15:guide id="6" pos="723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60"/>
        <p:guide orient="horz" pos="336"/>
        <p:guide orient="horz" pos="3958"/>
        <p:guide pos="3823"/>
        <p:guide pos="422"/>
        <p:guide pos="7232"/>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80"/>
        <p:guide pos="215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8.xml"/><Relationship Id="rId3" Type="http://schemas.openxmlformats.org/officeDocument/2006/relationships/slide" Target="slides/slide1.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r>
              <a:rPr lang="zh-CN" sz="6000" b="1" spc="600" dirty="0" smtClean="0">
                <a:ln w="28575">
                  <a:noFill/>
                </a:ln>
                <a:solidFill>
                  <a:schemeClr val="tx2"/>
                </a:solidFill>
                <a:latin typeface="宋体" panose="02010600030101010101" pitchFamily="2" charset="-122"/>
              </a:rPr>
              <a:t>经济学基础（第三版）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17770" y="2349500"/>
            <a:ext cx="6209030" cy="2968625"/>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自动稳定器又称为内在稳定器，是指某些财政政策由于其本身的特点，使得经济系统内具有自动调节经济，使经济稳定的机制。它可以在经济繁荣时自动抑制通货膨胀，在经济衰退时自动减轻经济萧条，一般不需要政府采取任何行动。财政自动稳定器一般通过以下三种制度发挥作用：</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1. 税收自动化</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2. 政府支出自动化</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3. 农产品价格维护制度</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（一）自动稳定器</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825" y="599440"/>
            <a:ext cx="69215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二、财政政策的自动稳定器和相机抉择</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34255" y="2546985"/>
            <a:ext cx="6209030" cy="2249170"/>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相机抉择的财政政策，又称为斟酌使用的财政政策。由于财政政策工具中，各种自动稳定器一直在发挥作用，但作用毕竟有限，特别是对于剧烈的经济波动，自动稳定器更是难以扭转局面。为保证经济稳定，西方经济学家认为，政府要审时度势，主动采取一些财政措施，变动支出水平或税率，以稳定总需求水平，使之接近物价稳定的充分就业水平。</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（二）相机抉择</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825" y="599440"/>
            <a:ext cx="69215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二、财政政策的自动稳定器和相机抉择</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a:grpSpLocks noChangeAspect="1"/>
          </p:cNvGrpSpPr>
          <p:nvPr/>
        </p:nvGrpSpPr>
        <p:grpSpPr>
          <a:xfrm rot="0">
            <a:off x="4574539" y="2204085"/>
            <a:ext cx="6585585" cy="4202432"/>
            <a:chOff x="4923212" y="2126005"/>
            <a:chExt cx="6490473" cy="4142036"/>
          </a:xfrm>
        </p:grpSpPr>
        <p:sp>
          <p:nvSpPr>
            <p:cNvPr id="67" name="TextBox 30"/>
            <p:cNvSpPr txBox="1">
              <a:spLocks noChangeArrowheads="1"/>
            </p:cNvSpPr>
            <p:nvPr/>
          </p:nvSpPr>
          <p:spPr bwMode="auto">
            <a:xfrm>
              <a:off x="5060895" y="2126005"/>
              <a:ext cx="5969783" cy="1910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just" latinLnBrk="0">
                <a:lnSpc>
                  <a:spcPct val="150000"/>
                </a:lnSpc>
              </a:pPr>
              <a:r>
                <a:rPr sz="1600" b="1" dirty="0">
                  <a:solidFill>
                    <a:schemeClr val="tx1">
                      <a:lumMod val="65000"/>
                      <a:lumOff val="35000"/>
                    </a:schemeClr>
                  </a:solidFill>
                  <a:latin typeface="+mn-ea"/>
                  <a:ea typeface="+mn-ea"/>
                  <a:cs typeface="Lato Light"/>
                </a:rPr>
                <a:t>（一）财政政策的“挤出效应”</a:t>
              </a:r>
              <a:endParaRPr sz="1600" b="1" dirty="0">
                <a:solidFill>
                  <a:schemeClr val="tx1">
                    <a:lumMod val="65000"/>
                    <a:lumOff val="35000"/>
                  </a:schemeClr>
                </a:solidFill>
                <a:latin typeface="+mn-ea"/>
                <a:ea typeface="+mn-ea"/>
                <a:cs typeface="Lato Light"/>
              </a:endParaRPr>
            </a:p>
            <a:p>
              <a:pPr algn="just" latinLnBrk="0">
                <a:lnSpc>
                  <a:spcPct val="150000"/>
                </a:lnSpc>
              </a:pPr>
              <a:r>
                <a:rPr sz="1600" dirty="0">
                  <a:solidFill>
                    <a:schemeClr val="tx1">
                      <a:lumMod val="65000"/>
                      <a:lumOff val="35000"/>
                    </a:schemeClr>
                  </a:solidFill>
                  <a:latin typeface="+mn-ea"/>
                  <a:ea typeface="+mn-ea"/>
                  <a:cs typeface="Lato Light"/>
                </a:rPr>
                <a:t>财政政策的“挤出效应”是指政府支出增加所引起的私人消费或投资减少的作用。在非充分就业经济中，政府推行扩张性的财政政策，同样会对私人投资产生“挤出效应”，但不会对私人资本投资产生完全“挤出”。</a:t>
              </a:r>
              <a:endParaRPr sz="1600" dirty="0">
                <a:solidFill>
                  <a:schemeClr val="tx1">
                    <a:lumMod val="65000"/>
                    <a:lumOff val="35000"/>
                  </a:schemeClr>
                </a:solidFill>
                <a:latin typeface="+mn-ea"/>
                <a:ea typeface="+mn-ea"/>
                <a:cs typeface="Lato Light"/>
              </a:endParaRPr>
            </a:p>
          </p:txBody>
        </p:sp>
        <p:cxnSp>
          <p:nvCxnSpPr>
            <p:cNvPr id="57" name="直接箭头连接符 56"/>
            <p:cNvCxnSpPr/>
            <p:nvPr/>
          </p:nvCxnSpPr>
          <p:spPr>
            <a:xfrm>
              <a:off x="5060874" y="4158963"/>
              <a:ext cx="6215864" cy="0"/>
            </a:xfrm>
            <a:prstGeom prst="straightConnector1">
              <a:avLst/>
            </a:prstGeom>
            <a:ln w="12700">
              <a:solidFill>
                <a:schemeClr val="tx1">
                  <a:lumMod val="75000"/>
                  <a:lumOff val="2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58" name="1"/>
            <p:cNvSpPr txBox="1"/>
            <p:nvPr/>
          </p:nvSpPr>
          <p:spPr>
            <a:xfrm>
              <a:off x="4923212" y="4158845"/>
              <a:ext cx="6490473" cy="2109196"/>
            </a:xfrm>
            <a:prstGeom prst="rect">
              <a:avLst/>
            </a:prstGeom>
          </p:spPr>
          <p:txBody>
            <a:bodyPr vert="horz" lIns="127036" tIns="63518" rIns="127036" bIns="63518" numCol="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sz="1600" b="1" dirty="0">
                  <a:solidFill>
                    <a:schemeClr val="tx1">
                      <a:lumMod val="65000"/>
                      <a:lumOff val="35000"/>
                    </a:schemeClr>
                  </a:solidFill>
                  <a:latin typeface="+mn-ea"/>
                  <a:cs typeface="Lato Regular"/>
                </a:rPr>
                <a:t>（二）赤字财政政策</a:t>
              </a:r>
              <a:endParaRPr sz="1600" b="1" dirty="0">
                <a:solidFill>
                  <a:schemeClr val="tx1">
                    <a:lumMod val="65000"/>
                    <a:lumOff val="35000"/>
                  </a:schemeClr>
                </a:solidFill>
                <a:latin typeface="+mn-ea"/>
                <a:cs typeface="Lato Regular"/>
              </a:endParaRPr>
            </a:p>
            <a:p>
              <a:pPr marL="0" indent="0">
                <a:lnSpc>
                  <a:spcPct val="150000"/>
                </a:lnSpc>
                <a:spcBef>
                  <a:spcPts val="0"/>
                </a:spcBef>
                <a:buNone/>
              </a:pPr>
              <a:r>
                <a:rPr sz="1600" dirty="0">
                  <a:solidFill>
                    <a:schemeClr val="tx1">
                      <a:lumMod val="65000"/>
                      <a:lumOff val="35000"/>
                    </a:schemeClr>
                  </a:solidFill>
                  <a:latin typeface="+mn-ea"/>
                  <a:cs typeface="Lato Regular"/>
                </a:rPr>
                <a:t>赤字财政政策是指一国在制定财政政策时，贯彻财政支出大于财政收入的原则，通过举借债务，明确实行赤字财政，使收入不抵支出。赤字财政是财政政策的一种，有助于政府通过其政府购买和转移支付，增加总需求，刺激经济增长，但长期赤字财政会导致通货膨胀。</a:t>
              </a:r>
              <a:endParaRPr sz="1600" dirty="0">
                <a:solidFill>
                  <a:schemeClr val="tx1">
                    <a:lumMod val="65000"/>
                    <a:lumOff val="35000"/>
                  </a:schemeClr>
                </a:solidFill>
                <a:latin typeface="+mn-ea"/>
                <a:cs typeface="Lato Regular"/>
              </a:endParaRPr>
            </a:p>
          </p:txBody>
        </p:sp>
      </p:grpSp>
      <p:sp>
        <p:nvSpPr>
          <p:cNvPr id="25" name="文本框 2"/>
          <p:cNvSpPr txBox="1"/>
          <p:nvPr/>
        </p:nvSpPr>
        <p:spPr>
          <a:xfrm>
            <a:off x="1041400" y="190500"/>
            <a:ext cx="73044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三、财政政策的“挤出效应”和财政赤字</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446405" y="2339975"/>
            <a:ext cx="4128135" cy="3577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35775" y="3014345"/>
            <a:ext cx="5246370"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宏观货币政策分析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任务三</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20065" y="1337945"/>
            <a:ext cx="5854065" cy="526224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货币政策是指一个国家根据既定的目标，通过中央银行运用政策工具，调节货币供给量和利率，进而影响投资和整个经济活动水平，达到既定目标的经济政策，又称金融政策。同财政政策一样，货币政策承担着宏观调控各种目标，包括充分就业、经济增长、价格稳定以及稳定汇率和保持国际收支平衡等。另外，</a:t>
            </a:r>
            <a:r>
              <a:rPr lang="en-US" sz="1600" b="1" spc="300" dirty="0" smtClean="0">
                <a:solidFill>
                  <a:schemeClr val="tx2"/>
                </a:solidFill>
                <a:latin typeface="宋体" panose="02010600030101010101" pitchFamily="2" charset="-122"/>
              </a:rPr>
              <a:t>货币政策还有一些特殊目标，如防止大规模的银行倒闭和金融恐慌、稳定利率等。</a:t>
            </a:r>
            <a:r>
              <a:rPr lang="en-US" sz="1600" spc="300" dirty="0" smtClean="0">
                <a:solidFill>
                  <a:schemeClr val="tx2"/>
                </a:solidFill>
                <a:latin typeface="宋体" panose="02010600030101010101" pitchFamily="2" charset="-122"/>
              </a:rPr>
              <a:t>运用货币政策调节总需求，也和财政政策一样，坚持“逆经济风向行事”的基本原则。在经济衰退时，中央银行实行扩张性货币政策，即采取增加货币供给，刺激需求，以解决经济衰退和失业问题；相反，在经济过热时，中央银行实行紧缩性货币政策，即采取减少货币供给，抑制总需求，以控制物价上涨和解决通货膨胀问题。</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375539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一、货币政策的内容</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535420" y="1588770"/>
            <a:ext cx="4937760" cy="4189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3"/>
          <p:cNvGrpSpPr/>
          <p:nvPr/>
        </p:nvGrpSpPr>
        <p:grpSpPr>
          <a:xfrm>
            <a:off x="1758347" y="2203037"/>
            <a:ext cx="4311103" cy="1532890"/>
            <a:chOff x="7219382" y="2709000"/>
            <a:chExt cx="3082200" cy="1529334"/>
          </a:xfrm>
        </p:grpSpPr>
        <p:sp>
          <p:nvSpPr>
            <p:cNvPr id="23" name="32"/>
            <p:cNvSpPr/>
            <p:nvPr/>
          </p:nvSpPr>
          <p:spPr bwMode="auto">
            <a:xfrm>
              <a:off x="7219382" y="3128395"/>
              <a:ext cx="2831081" cy="110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1. 公开市场业务</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2. 调整再贴现率</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3. 改变银行存款准备金率</a:t>
              </a:r>
              <a:endParaRPr sz="1600" dirty="0">
                <a:solidFill>
                  <a:schemeClr val="tx1">
                    <a:lumMod val="65000"/>
                    <a:lumOff val="35000"/>
                  </a:schemeClr>
                </a:solidFill>
                <a:latin typeface="+mn-ea"/>
                <a:ea typeface="+mn-ea"/>
              </a:endParaRPr>
            </a:p>
          </p:txBody>
        </p:sp>
        <p:sp>
          <p:nvSpPr>
            <p:cNvPr id="24" name="3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（一）三大货币政策工具</a:t>
              </a:r>
              <a:endParaRPr lang="en-US" altLang="zh-CN" sz="2000" b="1" dirty="0">
                <a:solidFill>
                  <a:schemeClr val="tx1">
                    <a:lumMod val="65000"/>
                    <a:lumOff val="35000"/>
                  </a:schemeClr>
                </a:solidFill>
                <a:latin typeface="+mn-ea"/>
              </a:endParaRPr>
            </a:p>
          </p:txBody>
        </p:sp>
      </p:grpSp>
      <p:grpSp>
        <p:nvGrpSpPr>
          <p:cNvPr id="25" name="1"/>
          <p:cNvGrpSpPr/>
          <p:nvPr/>
        </p:nvGrpSpPr>
        <p:grpSpPr>
          <a:xfrm>
            <a:off x="1758347" y="4289170"/>
            <a:ext cx="4311103" cy="1993900"/>
            <a:chOff x="7219382" y="2709000"/>
            <a:chExt cx="3082200" cy="1989275"/>
          </a:xfrm>
        </p:grpSpPr>
        <p:sp>
          <p:nvSpPr>
            <p:cNvPr id="26" name="12"/>
            <p:cNvSpPr/>
            <p:nvPr/>
          </p:nvSpPr>
          <p:spPr bwMode="auto">
            <a:xfrm>
              <a:off x="7219382" y="3128395"/>
              <a:ext cx="2831081" cy="15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1. 消费者信用控制</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2. 不动产信用控制</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3. 直接信用控制</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4. 道义劝告</a:t>
              </a:r>
              <a:endParaRPr sz="1600" dirty="0">
                <a:solidFill>
                  <a:schemeClr val="tx1">
                    <a:lumMod val="65000"/>
                    <a:lumOff val="35000"/>
                  </a:schemeClr>
                </a:solidFill>
                <a:latin typeface="+mn-ea"/>
                <a:ea typeface="+mn-ea"/>
              </a:endParaRPr>
            </a:p>
          </p:txBody>
        </p:sp>
        <p:sp>
          <p:nvSpPr>
            <p:cNvPr id="27" name="1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（二）辅助性工具</a:t>
              </a:r>
              <a:endParaRPr lang="en-US" altLang="zh-CN" sz="2000" b="1" dirty="0">
                <a:solidFill>
                  <a:schemeClr val="tx1">
                    <a:lumMod val="65000"/>
                    <a:lumOff val="35000"/>
                  </a:schemeClr>
                </a:solidFill>
                <a:latin typeface="+mn-ea"/>
              </a:endParaRPr>
            </a:p>
          </p:txBody>
        </p:sp>
      </p:grpSp>
      <p:cxnSp>
        <p:nvCxnSpPr>
          <p:cNvPr id="38" name="直接连接符 37"/>
          <p:cNvCxnSpPr/>
          <p:nvPr/>
        </p:nvCxnSpPr>
        <p:spPr>
          <a:xfrm>
            <a:off x="1850178" y="3916299"/>
            <a:ext cx="37800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a:grpSpLocks noChangeAspect="1"/>
          </p:cNvGrpSpPr>
          <p:nvPr/>
        </p:nvGrpSpPr>
        <p:grpSpPr>
          <a:xfrm>
            <a:off x="915987" y="2382794"/>
            <a:ext cx="719995" cy="720000"/>
            <a:chOff x="6295426" y="2536225"/>
            <a:chExt cx="676569" cy="676574"/>
          </a:xfrm>
          <a:solidFill>
            <a:schemeClr val="bg1"/>
          </a:solidFill>
        </p:grpSpPr>
        <p:sp>
          <p:nvSpPr>
            <p:cNvPr id="40" name="42"/>
            <p:cNvSpPr/>
            <p:nvPr/>
          </p:nvSpPr>
          <p:spPr>
            <a:xfrm>
              <a:off x="6295426" y="2536225"/>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1" name="1"/>
            <p:cNvSpPr>
              <a:spLocks noChangeAspect="1"/>
            </p:cNvSpPr>
            <p:nvPr/>
          </p:nvSpPr>
          <p:spPr bwMode="auto">
            <a:xfrm>
              <a:off x="6516000" y="2730512"/>
              <a:ext cx="303692" cy="2880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gr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grpSp>
      <p:grpSp>
        <p:nvGrpSpPr>
          <p:cNvPr id="42" name="组合 41"/>
          <p:cNvGrpSpPr>
            <a:grpSpLocks noChangeAspect="1"/>
          </p:cNvGrpSpPr>
          <p:nvPr/>
        </p:nvGrpSpPr>
        <p:grpSpPr>
          <a:xfrm>
            <a:off x="915987" y="4289221"/>
            <a:ext cx="719995" cy="720000"/>
            <a:chOff x="6295426" y="4475723"/>
            <a:chExt cx="676569" cy="676574"/>
          </a:xfrm>
          <a:solidFill>
            <a:schemeClr val="bg1"/>
          </a:solidFill>
        </p:grpSpPr>
        <p:sp>
          <p:nvSpPr>
            <p:cNvPr id="43" name="22"/>
            <p:cNvSpPr/>
            <p:nvPr/>
          </p:nvSpPr>
          <p:spPr>
            <a:xfrm>
              <a:off x="6295426" y="4475723"/>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4" name="33"/>
            <p:cNvSpPr>
              <a:spLocks noChangeAspect="1"/>
            </p:cNvSpPr>
            <p:nvPr/>
          </p:nvSpPr>
          <p:spPr bwMode="auto">
            <a:xfrm>
              <a:off x="6516000" y="4680000"/>
              <a:ext cx="325598" cy="324000"/>
            </a:xfrm>
            <a:custGeom>
              <a:avLst/>
              <a:gdLst>
                <a:gd name="T0" fmla="*/ 607 w 622"/>
                <a:gd name="T1" fmla="*/ 446 h 620"/>
                <a:gd name="T2" fmla="*/ 588 w 622"/>
                <a:gd name="T3" fmla="*/ 428 h 620"/>
                <a:gd name="T4" fmla="*/ 498 w 622"/>
                <a:gd name="T5" fmla="*/ 398 h 620"/>
                <a:gd name="T6" fmla="*/ 533 w 622"/>
                <a:gd name="T7" fmla="*/ 266 h 620"/>
                <a:gd name="T8" fmla="*/ 266 w 622"/>
                <a:gd name="T9" fmla="*/ 0 h 620"/>
                <a:gd name="T10" fmla="*/ 0 w 622"/>
                <a:gd name="T11" fmla="*/ 266 h 620"/>
                <a:gd name="T12" fmla="*/ 266 w 622"/>
                <a:gd name="T13" fmla="*/ 533 h 620"/>
                <a:gd name="T14" fmla="*/ 399 w 622"/>
                <a:gd name="T15" fmla="*/ 497 h 620"/>
                <a:gd name="T16" fmla="*/ 348 w 622"/>
                <a:gd name="T17" fmla="*/ 446 h 620"/>
                <a:gd name="T18" fmla="*/ 266 w 622"/>
                <a:gd name="T19" fmla="*/ 464 h 620"/>
                <a:gd name="T20" fmla="*/ 69 w 622"/>
                <a:gd name="T21" fmla="*/ 266 h 620"/>
                <a:gd name="T22" fmla="*/ 266 w 622"/>
                <a:gd name="T23" fmla="*/ 68 h 620"/>
                <a:gd name="T24" fmla="*/ 464 w 622"/>
                <a:gd name="T25" fmla="*/ 266 h 620"/>
                <a:gd name="T26" fmla="*/ 436 w 622"/>
                <a:gd name="T27" fmla="*/ 368 h 620"/>
                <a:gd name="T28" fmla="*/ 402 w 622"/>
                <a:gd name="T29" fmla="*/ 335 h 620"/>
                <a:gd name="T30" fmla="*/ 418 w 622"/>
                <a:gd name="T31" fmla="*/ 266 h 620"/>
                <a:gd name="T32" fmla="*/ 267 w 622"/>
                <a:gd name="T33" fmla="*/ 114 h 620"/>
                <a:gd name="T34" fmla="*/ 115 w 622"/>
                <a:gd name="T35" fmla="*/ 266 h 620"/>
                <a:gd name="T36" fmla="*/ 266 w 622"/>
                <a:gd name="T37" fmla="*/ 418 h 620"/>
                <a:gd name="T38" fmla="*/ 314 w 622"/>
                <a:gd name="T39" fmla="*/ 410 h 620"/>
                <a:gd name="T40" fmla="*/ 243 w 622"/>
                <a:gd name="T41" fmla="*/ 338 h 620"/>
                <a:gd name="T42" fmla="*/ 190 w 622"/>
                <a:gd name="T43" fmla="*/ 266 h 620"/>
                <a:gd name="T44" fmla="*/ 267 w 622"/>
                <a:gd name="T45" fmla="*/ 190 h 620"/>
                <a:gd name="T46" fmla="*/ 343 w 622"/>
                <a:gd name="T47" fmla="*/ 266 h 620"/>
                <a:gd name="T48" fmla="*/ 342 w 622"/>
                <a:gd name="T49" fmla="*/ 276 h 620"/>
                <a:gd name="T50" fmla="*/ 302 w 622"/>
                <a:gd name="T51" fmla="*/ 237 h 620"/>
                <a:gd name="T52" fmla="*/ 234 w 622"/>
                <a:gd name="T53" fmla="*/ 244 h 620"/>
                <a:gd name="T54" fmla="*/ 234 w 622"/>
                <a:gd name="T55" fmla="*/ 245 h 620"/>
                <a:gd name="T56" fmla="*/ 240 w 622"/>
                <a:gd name="T57" fmla="*/ 301 h 620"/>
                <a:gd name="T58" fmla="*/ 406 w 622"/>
                <a:gd name="T59" fmla="*/ 463 h 620"/>
                <a:gd name="T60" fmla="*/ 402 w 622"/>
                <a:gd name="T61" fmla="*/ 489 h 620"/>
                <a:gd name="T62" fmla="*/ 433 w 622"/>
                <a:gd name="T63" fmla="*/ 588 h 620"/>
                <a:gd name="T64" fmla="*/ 451 w 622"/>
                <a:gd name="T65" fmla="*/ 605 h 620"/>
                <a:gd name="T66" fmla="*/ 495 w 622"/>
                <a:gd name="T67" fmla="*/ 592 h 620"/>
                <a:gd name="T68" fmla="*/ 503 w 622"/>
                <a:gd name="T69" fmla="*/ 549 h 620"/>
                <a:gd name="T70" fmla="*/ 551 w 622"/>
                <a:gd name="T71" fmla="*/ 530 h 620"/>
                <a:gd name="T72" fmla="*/ 557 w 622"/>
                <a:gd name="T73" fmla="*/ 499 h 620"/>
                <a:gd name="T74" fmla="*/ 594 w 622"/>
                <a:gd name="T75" fmla="*/ 491 h 620"/>
                <a:gd name="T76" fmla="*/ 607 w 622"/>
                <a:gd name="T77" fmla="*/ 446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2" h="620">
                  <a:moveTo>
                    <a:pt x="607" y="446"/>
                  </a:moveTo>
                  <a:lnTo>
                    <a:pt x="588" y="428"/>
                  </a:lnTo>
                  <a:cubicBezTo>
                    <a:pt x="564" y="405"/>
                    <a:pt x="531" y="394"/>
                    <a:pt x="498" y="398"/>
                  </a:cubicBezTo>
                  <a:cubicBezTo>
                    <a:pt x="520" y="359"/>
                    <a:pt x="533" y="314"/>
                    <a:pt x="533" y="266"/>
                  </a:cubicBezTo>
                  <a:cubicBezTo>
                    <a:pt x="533" y="119"/>
                    <a:pt x="413" y="0"/>
                    <a:pt x="266" y="0"/>
                  </a:cubicBezTo>
                  <a:cubicBezTo>
                    <a:pt x="120" y="0"/>
                    <a:pt x="0" y="119"/>
                    <a:pt x="0" y="266"/>
                  </a:cubicBezTo>
                  <a:cubicBezTo>
                    <a:pt x="0" y="413"/>
                    <a:pt x="120" y="533"/>
                    <a:pt x="266" y="533"/>
                  </a:cubicBezTo>
                  <a:cubicBezTo>
                    <a:pt x="315" y="533"/>
                    <a:pt x="360" y="520"/>
                    <a:pt x="399" y="497"/>
                  </a:cubicBezTo>
                  <a:cubicBezTo>
                    <a:pt x="385" y="483"/>
                    <a:pt x="368" y="465"/>
                    <a:pt x="348" y="446"/>
                  </a:cubicBezTo>
                  <a:cubicBezTo>
                    <a:pt x="323" y="457"/>
                    <a:pt x="296" y="464"/>
                    <a:pt x="266" y="464"/>
                  </a:cubicBezTo>
                  <a:cubicBezTo>
                    <a:pt x="158" y="464"/>
                    <a:pt x="69" y="375"/>
                    <a:pt x="69" y="266"/>
                  </a:cubicBezTo>
                  <a:cubicBezTo>
                    <a:pt x="69" y="157"/>
                    <a:pt x="158" y="68"/>
                    <a:pt x="266" y="68"/>
                  </a:cubicBezTo>
                  <a:cubicBezTo>
                    <a:pt x="375" y="68"/>
                    <a:pt x="464" y="157"/>
                    <a:pt x="464" y="266"/>
                  </a:cubicBezTo>
                  <a:cubicBezTo>
                    <a:pt x="464" y="303"/>
                    <a:pt x="454" y="338"/>
                    <a:pt x="436" y="368"/>
                  </a:cubicBezTo>
                  <a:lnTo>
                    <a:pt x="402" y="335"/>
                  </a:lnTo>
                  <a:cubicBezTo>
                    <a:pt x="412" y="314"/>
                    <a:pt x="418" y="291"/>
                    <a:pt x="418" y="266"/>
                  </a:cubicBezTo>
                  <a:cubicBezTo>
                    <a:pt x="418" y="182"/>
                    <a:pt x="350" y="114"/>
                    <a:pt x="267" y="114"/>
                  </a:cubicBezTo>
                  <a:cubicBezTo>
                    <a:pt x="183" y="114"/>
                    <a:pt x="115" y="182"/>
                    <a:pt x="115" y="266"/>
                  </a:cubicBezTo>
                  <a:cubicBezTo>
                    <a:pt x="115" y="350"/>
                    <a:pt x="183" y="418"/>
                    <a:pt x="266" y="418"/>
                  </a:cubicBezTo>
                  <a:cubicBezTo>
                    <a:pt x="283" y="418"/>
                    <a:pt x="299" y="415"/>
                    <a:pt x="314" y="410"/>
                  </a:cubicBezTo>
                  <a:cubicBezTo>
                    <a:pt x="289" y="385"/>
                    <a:pt x="263" y="360"/>
                    <a:pt x="243" y="338"/>
                  </a:cubicBezTo>
                  <a:cubicBezTo>
                    <a:pt x="212" y="328"/>
                    <a:pt x="190" y="300"/>
                    <a:pt x="190" y="266"/>
                  </a:cubicBezTo>
                  <a:cubicBezTo>
                    <a:pt x="190" y="224"/>
                    <a:pt x="224" y="190"/>
                    <a:pt x="267" y="190"/>
                  </a:cubicBezTo>
                  <a:cubicBezTo>
                    <a:pt x="309" y="190"/>
                    <a:pt x="343" y="224"/>
                    <a:pt x="343" y="266"/>
                  </a:cubicBezTo>
                  <a:cubicBezTo>
                    <a:pt x="343" y="269"/>
                    <a:pt x="342" y="273"/>
                    <a:pt x="342" y="276"/>
                  </a:cubicBezTo>
                  <a:lnTo>
                    <a:pt x="302" y="237"/>
                  </a:lnTo>
                  <a:cubicBezTo>
                    <a:pt x="282" y="217"/>
                    <a:pt x="249" y="221"/>
                    <a:pt x="234" y="244"/>
                  </a:cubicBezTo>
                  <a:cubicBezTo>
                    <a:pt x="234" y="245"/>
                    <a:pt x="234" y="245"/>
                    <a:pt x="234" y="245"/>
                  </a:cubicBezTo>
                  <a:cubicBezTo>
                    <a:pt x="222" y="263"/>
                    <a:pt x="225" y="286"/>
                    <a:pt x="240" y="301"/>
                  </a:cubicBezTo>
                  <a:lnTo>
                    <a:pt x="406" y="463"/>
                  </a:lnTo>
                  <a:lnTo>
                    <a:pt x="402" y="489"/>
                  </a:lnTo>
                  <a:cubicBezTo>
                    <a:pt x="395" y="525"/>
                    <a:pt x="406" y="562"/>
                    <a:pt x="433" y="588"/>
                  </a:cubicBezTo>
                  <a:lnTo>
                    <a:pt x="451" y="605"/>
                  </a:lnTo>
                  <a:cubicBezTo>
                    <a:pt x="466" y="620"/>
                    <a:pt x="491" y="612"/>
                    <a:pt x="495" y="592"/>
                  </a:cubicBezTo>
                  <a:lnTo>
                    <a:pt x="503" y="549"/>
                  </a:lnTo>
                  <a:cubicBezTo>
                    <a:pt x="520" y="553"/>
                    <a:pt x="540" y="547"/>
                    <a:pt x="551" y="530"/>
                  </a:cubicBezTo>
                  <a:cubicBezTo>
                    <a:pt x="557" y="521"/>
                    <a:pt x="559" y="509"/>
                    <a:pt x="557" y="499"/>
                  </a:cubicBezTo>
                  <a:lnTo>
                    <a:pt x="594" y="491"/>
                  </a:lnTo>
                  <a:cubicBezTo>
                    <a:pt x="614" y="486"/>
                    <a:pt x="622" y="461"/>
                    <a:pt x="607" y="446"/>
                  </a:cubicBezTo>
                  <a:close/>
                </a:path>
              </a:pathLst>
            </a:custGeom>
            <a:grpFill/>
            <a:ln>
              <a:noFill/>
            </a:ln>
          </p:spPr>
        </p:sp>
      </p:grpSp>
      <p:sp>
        <p:nvSpPr>
          <p:cNvPr id="2" name="文本框 2"/>
          <p:cNvSpPr txBox="1"/>
          <p:nvPr/>
        </p:nvSpPr>
        <p:spPr>
          <a:xfrm>
            <a:off x="885825" y="599440"/>
            <a:ext cx="554545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二、货币政策的工具与运用</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069330" y="2007870"/>
            <a:ext cx="4714240" cy="42062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8"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172960" y="2971800"/>
            <a:ext cx="4738370"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宏观经济政策的效果分析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任务四</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713105" y="1877695"/>
            <a:ext cx="3041650" cy="2261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rPr>
              <a:t>1.“挤出效应”问题</a:t>
            </a:r>
            <a:endPar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如果政府购买增加引起国民收入增加的同时，利息率也会随之提高，则私人资本减少，结果政府购买增加对国民收入的乘数作用将大大降低。</a:t>
            </a:r>
            <a:endParaRPr lang="zh-CN" altLang="en-US" sz="1600" dirty="0">
              <a:latin typeface="宋体" panose="02010600030101010101" pitchFamily="2" charset="-122"/>
              <a:sym typeface="宋体" panose="02010600030101010101" pitchFamily="2" charset="-122"/>
            </a:endParaRPr>
          </a:p>
        </p:txBody>
      </p:sp>
      <p:sp>
        <p:nvSpPr>
          <p:cNvPr id="77" name="Rectangle 47"/>
          <p:cNvSpPr>
            <a:spLocks noChangeArrowheads="1"/>
          </p:cNvSpPr>
          <p:nvPr/>
        </p:nvSpPr>
        <p:spPr bwMode="auto">
          <a:xfrm>
            <a:off x="8358505" y="2085340"/>
            <a:ext cx="2924810" cy="1523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rPr>
              <a:t>2. 政策时滞问题</a:t>
            </a:r>
            <a:endPar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政府时滞是指从政策的出台到这些政策对经济运行状态的发挥存在一个滞后期。</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4519295" y="4685665"/>
            <a:ext cx="4297680" cy="1153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rPr>
              <a:t>3. 政治上的阻力</a:t>
            </a:r>
            <a:endPar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政府既要实现经济目标，也要顾及政治目标，而政治目标有时与经济目标相互矛盾。</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825" y="599440"/>
            <a:ext cx="536194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一、财政政策实施的效果分析</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410794" y="1957156"/>
            <a:ext cx="4940936" cy="4274525"/>
            <a:chOff x="1296000" y="1878500"/>
            <a:chExt cx="4940936" cy="4274525"/>
          </a:xfrm>
        </p:grpSpPr>
        <p:grpSp>
          <p:nvGrpSpPr>
            <p:cNvPr id="35" name="35"/>
            <p:cNvGrpSpPr/>
            <p:nvPr/>
          </p:nvGrpSpPr>
          <p:grpSpPr>
            <a:xfrm>
              <a:off x="1296000" y="1878500"/>
              <a:ext cx="4771390" cy="1344884"/>
              <a:chOff x="761407" y="847027"/>
              <a:chExt cx="5927576" cy="1670770"/>
            </a:xfrm>
          </p:grpSpPr>
          <p:sp>
            <p:nvSpPr>
              <p:cNvPr id="46" name="39"/>
              <p:cNvSpPr/>
              <p:nvPr/>
            </p:nvSpPr>
            <p:spPr>
              <a:xfrm>
                <a:off x="761407" y="1238250"/>
                <a:ext cx="1043222" cy="1043222"/>
              </a:xfrm>
              <a:prstGeom prst="ellipse">
                <a:avLst/>
              </a:prstGeom>
              <a:solidFill>
                <a:schemeClr val="accent6"/>
              </a:solid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latin typeface="+mn-ea"/>
                  <a:ea typeface="+mn-ea"/>
                </a:endParaRPr>
              </a:p>
            </p:txBody>
          </p:sp>
          <p:sp>
            <p:nvSpPr>
              <p:cNvPr id="47" name="38"/>
              <p:cNvSpPr txBox="1"/>
              <p:nvPr/>
            </p:nvSpPr>
            <p:spPr>
              <a:xfrm>
                <a:off x="949011" y="1509356"/>
                <a:ext cx="668014" cy="501010"/>
              </a:xfrm>
              <a:prstGeom prst="rect">
                <a:avLst/>
              </a:prstGeom>
              <a:noFill/>
            </p:spPr>
            <p:txBody>
              <a:bodyPr wrap="none" lIns="0" tIns="0" rIns="0" bIns="0">
                <a:prstTxWarp prst="textPlain">
                  <a:avLst/>
                </a:prstTxWarp>
                <a:normAutofit/>
              </a:bodyPr>
              <a:lstStyle/>
              <a:p>
                <a:pPr algn="ctr"/>
                <a:r>
                  <a:rPr lang="en-US" altLang="zh-CN" sz="2000" dirty="0" smtClean="0">
                    <a:solidFill>
                      <a:schemeClr val="bg1"/>
                    </a:solidFill>
                    <a:latin typeface="+mn-ea"/>
                    <a:ea typeface="+mn-ea"/>
                  </a:rPr>
                  <a:t>1</a:t>
                </a:r>
                <a:endParaRPr lang="en-US" sz="2000" dirty="0">
                  <a:solidFill>
                    <a:schemeClr val="bg1"/>
                  </a:solidFill>
                  <a:latin typeface="+mn-ea"/>
                  <a:ea typeface="+mn-ea"/>
                </a:endParaRPr>
              </a:p>
            </p:txBody>
          </p:sp>
          <p:sp>
            <p:nvSpPr>
              <p:cNvPr id="48" name="37"/>
              <p:cNvSpPr/>
              <p:nvPr/>
            </p:nvSpPr>
            <p:spPr bwMode="auto">
              <a:xfrm>
                <a:off x="1992046" y="1145163"/>
                <a:ext cx="4696937" cy="1372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sz="1600" dirty="0">
                    <a:solidFill>
                      <a:schemeClr val="tx1">
                        <a:lumMod val="65000"/>
                        <a:lumOff val="35000"/>
                      </a:schemeClr>
                    </a:solidFill>
                    <a:latin typeface="+mn-ea"/>
                    <a:ea typeface="+mn-ea"/>
                  </a:rPr>
                  <a:t>凯恩斯主义认为，当利率降低到一定程度时，人们对货币的偏好即流动偏好引起的货币需求量趋于无穷大。</a:t>
                </a:r>
                <a:endParaRPr sz="1600" dirty="0">
                  <a:solidFill>
                    <a:schemeClr val="tx1">
                      <a:lumMod val="65000"/>
                      <a:lumOff val="35000"/>
                    </a:schemeClr>
                  </a:solidFill>
                  <a:latin typeface="+mn-ea"/>
                  <a:ea typeface="+mn-ea"/>
                </a:endParaRPr>
              </a:p>
            </p:txBody>
          </p:sp>
          <p:sp>
            <p:nvSpPr>
              <p:cNvPr id="49" name="36"/>
              <p:cNvSpPr txBox="1"/>
              <p:nvPr/>
            </p:nvSpPr>
            <p:spPr bwMode="auto">
              <a:xfrm>
                <a:off x="1992233" y="847027"/>
                <a:ext cx="4170933"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b="1" dirty="0">
                    <a:solidFill>
                      <a:schemeClr val="tx1">
                        <a:lumMod val="65000"/>
                        <a:lumOff val="35000"/>
                      </a:schemeClr>
                    </a:solidFill>
                    <a:latin typeface="+mn-ea"/>
                    <a:ea typeface="+mn-ea"/>
                  </a:rPr>
                  <a:t>1. 流动偏好陷阱</a:t>
                </a:r>
                <a:endParaRPr lang="en-US" altLang="zh-CN" b="1" dirty="0">
                  <a:solidFill>
                    <a:schemeClr val="tx1">
                      <a:lumMod val="65000"/>
                      <a:lumOff val="35000"/>
                    </a:schemeClr>
                  </a:solidFill>
                  <a:latin typeface="+mn-ea"/>
                  <a:ea typeface="+mn-ea"/>
                </a:endParaRPr>
              </a:p>
            </p:txBody>
          </p:sp>
        </p:grpSp>
        <p:grpSp>
          <p:nvGrpSpPr>
            <p:cNvPr id="36" name="3"/>
            <p:cNvGrpSpPr/>
            <p:nvPr/>
          </p:nvGrpSpPr>
          <p:grpSpPr>
            <a:xfrm>
              <a:off x="1296000" y="3450634"/>
              <a:ext cx="4940936" cy="1297259"/>
              <a:chOff x="761407" y="1161786"/>
              <a:chExt cx="6138205" cy="1611605"/>
            </a:xfrm>
          </p:grpSpPr>
          <p:sp>
            <p:nvSpPr>
              <p:cNvPr id="42" name="34"/>
              <p:cNvSpPr/>
              <p:nvPr/>
            </p:nvSpPr>
            <p:spPr>
              <a:xfrm>
                <a:off x="761407" y="1238250"/>
                <a:ext cx="1043222" cy="1043222"/>
              </a:xfrm>
              <a:prstGeom prst="ellipse">
                <a:avLst/>
              </a:prstGeom>
              <a:solidFill>
                <a:schemeClr val="accent6"/>
              </a:solid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a:latin typeface="+mn-ea"/>
                  <a:ea typeface="+mn-ea"/>
                </a:endParaRPr>
              </a:p>
            </p:txBody>
          </p:sp>
          <p:sp>
            <p:nvSpPr>
              <p:cNvPr id="43" name="33"/>
              <p:cNvSpPr txBox="1"/>
              <p:nvPr/>
            </p:nvSpPr>
            <p:spPr>
              <a:xfrm>
                <a:off x="949011" y="1509356"/>
                <a:ext cx="668014" cy="501010"/>
              </a:xfrm>
              <a:prstGeom prst="rect">
                <a:avLst/>
              </a:prstGeom>
              <a:noFill/>
            </p:spPr>
            <p:txBody>
              <a:bodyPr wrap="none" lIns="0" tIns="0" rIns="0" bIns="0">
                <a:prstTxWarp prst="textPlain">
                  <a:avLst/>
                </a:prstTxWarp>
                <a:normAutofit/>
              </a:bodyPr>
              <a:lstStyle/>
              <a:p>
                <a:pPr algn="ctr"/>
                <a:r>
                  <a:rPr lang="en-US" altLang="zh-CN" dirty="0" smtClean="0">
                    <a:solidFill>
                      <a:schemeClr val="bg1"/>
                    </a:solidFill>
                    <a:latin typeface="+mn-ea"/>
                    <a:ea typeface="+mn-ea"/>
                  </a:rPr>
                  <a:t>2</a:t>
                </a:r>
                <a:endParaRPr lang="en-US" dirty="0">
                  <a:solidFill>
                    <a:schemeClr val="bg1"/>
                  </a:solidFill>
                  <a:latin typeface="+mn-ea"/>
                  <a:ea typeface="+mn-ea"/>
                </a:endParaRPr>
              </a:p>
            </p:txBody>
          </p:sp>
          <p:sp>
            <p:nvSpPr>
              <p:cNvPr id="44" name="32"/>
              <p:cNvSpPr/>
              <p:nvPr/>
            </p:nvSpPr>
            <p:spPr bwMode="auto">
              <a:xfrm>
                <a:off x="1992046" y="1411012"/>
                <a:ext cx="4907566" cy="1362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sz="1600" dirty="0">
                    <a:solidFill>
                      <a:schemeClr val="tx1">
                        <a:lumMod val="65000"/>
                        <a:lumOff val="35000"/>
                      </a:schemeClr>
                    </a:solidFill>
                    <a:latin typeface="+mn-ea"/>
                    <a:ea typeface="+mn-ea"/>
                  </a:rPr>
                  <a:t>从中央银行对经济形势的分析判断，到政策的落实和效果的发挥，都会存在滞后的问题。</a:t>
                </a:r>
                <a:endParaRPr sz="1600" dirty="0">
                  <a:solidFill>
                    <a:schemeClr val="tx1">
                      <a:lumMod val="65000"/>
                      <a:lumOff val="35000"/>
                    </a:schemeClr>
                  </a:solidFill>
                  <a:latin typeface="+mn-ea"/>
                  <a:ea typeface="+mn-ea"/>
                </a:endParaRPr>
              </a:p>
            </p:txBody>
          </p:sp>
          <p:sp>
            <p:nvSpPr>
              <p:cNvPr id="45" name="31"/>
              <p:cNvSpPr txBox="1"/>
              <p:nvPr/>
            </p:nvSpPr>
            <p:spPr bwMode="auto">
              <a:xfrm>
                <a:off x="1992233" y="1161786"/>
                <a:ext cx="4170933"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b="1" dirty="0">
                    <a:solidFill>
                      <a:schemeClr val="tx1">
                        <a:lumMod val="65000"/>
                        <a:lumOff val="35000"/>
                      </a:schemeClr>
                    </a:solidFill>
                    <a:latin typeface="+mn-ea"/>
                    <a:ea typeface="+mn-ea"/>
                  </a:rPr>
                  <a:t>2. 时滞问题</a:t>
                </a:r>
                <a:endParaRPr lang="en-US" altLang="zh-CN" b="1" dirty="0">
                  <a:solidFill>
                    <a:schemeClr val="tx1">
                      <a:lumMod val="65000"/>
                      <a:lumOff val="35000"/>
                    </a:schemeClr>
                  </a:solidFill>
                  <a:latin typeface="+mn-ea"/>
                  <a:ea typeface="+mn-ea"/>
                </a:endParaRPr>
              </a:p>
            </p:txBody>
          </p:sp>
        </p:grpSp>
        <p:grpSp>
          <p:nvGrpSpPr>
            <p:cNvPr id="37" name="2"/>
            <p:cNvGrpSpPr/>
            <p:nvPr/>
          </p:nvGrpSpPr>
          <p:grpSpPr>
            <a:xfrm>
              <a:off x="1296000" y="4830955"/>
              <a:ext cx="4940936" cy="1322070"/>
              <a:chOff x="761407" y="1238250"/>
              <a:chExt cx="6138205" cy="1642428"/>
            </a:xfrm>
          </p:grpSpPr>
          <p:sp>
            <p:nvSpPr>
              <p:cNvPr id="38" name="24"/>
              <p:cNvSpPr/>
              <p:nvPr/>
            </p:nvSpPr>
            <p:spPr>
              <a:xfrm>
                <a:off x="761407" y="1238250"/>
                <a:ext cx="1043222" cy="1043222"/>
              </a:xfrm>
              <a:prstGeom prst="ellipse">
                <a:avLst/>
              </a:prstGeom>
              <a:solidFill>
                <a:schemeClr val="accent6"/>
              </a:solidFill>
              <a:ln w="12700" cap="flat">
                <a:noFill/>
                <a:miter lim="400000"/>
              </a:ln>
              <a:effectLst/>
            </p:spPr>
            <p:txBody>
              <a:bodyPr wrap="square" lIns="71437" tIns="71437" rIns="71437" bIns="71437" numCol="1" anchor="ctr">
                <a:noAutofit/>
              </a:bodyPr>
              <a:lstStyle/>
              <a:p>
                <a:pPr algn="ctr">
                  <a:defRPr sz="3200" cap="none">
                    <a:solidFill>
                      <a:srgbClr val="FFFFFF"/>
                    </a:solidFill>
                  </a:defRPr>
                </a:pPr>
                <a:endParaRPr dirty="0">
                  <a:latin typeface="+mn-ea"/>
                  <a:ea typeface="+mn-ea"/>
                </a:endParaRPr>
              </a:p>
            </p:txBody>
          </p:sp>
          <p:sp>
            <p:nvSpPr>
              <p:cNvPr id="39" name="23"/>
              <p:cNvSpPr txBox="1"/>
              <p:nvPr/>
            </p:nvSpPr>
            <p:spPr>
              <a:xfrm>
                <a:off x="949011" y="1509356"/>
                <a:ext cx="668014" cy="501010"/>
              </a:xfrm>
              <a:prstGeom prst="rect">
                <a:avLst/>
              </a:prstGeom>
              <a:noFill/>
            </p:spPr>
            <p:txBody>
              <a:bodyPr wrap="none" lIns="0" tIns="0" rIns="0" bIns="0">
                <a:prstTxWarp prst="textPlain">
                  <a:avLst/>
                </a:prstTxWarp>
                <a:normAutofit/>
              </a:bodyPr>
              <a:lstStyle/>
              <a:p>
                <a:pPr algn="ctr"/>
                <a:r>
                  <a:rPr lang="en-US" altLang="zh-CN" dirty="0">
                    <a:solidFill>
                      <a:schemeClr val="bg1"/>
                    </a:solidFill>
                    <a:latin typeface="+mn-ea"/>
                    <a:ea typeface="+mn-ea"/>
                  </a:rPr>
                  <a:t>3</a:t>
                </a:r>
                <a:endParaRPr lang="en-US" dirty="0">
                  <a:solidFill>
                    <a:schemeClr val="bg1"/>
                  </a:solidFill>
                  <a:latin typeface="+mn-ea"/>
                  <a:ea typeface="+mn-ea"/>
                </a:endParaRPr>
              </a:p>
            </p:txBody>
          </p:sp>
          <p:sp>
            <p:nvSpPr>
              <p:cNvPr id="40" name="22"/>
              <p:cNvSpPr/>
              <p:nvPr/>
            </p:nvSpPr>
            <p:spPr bwMode="auto">
              <a:xfrm>
                <a:off x="1992046" y="1676862"/>
                <a:ext cx="4907566" cy="1203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sz="1600" dirty="0">
                    <a:solidFill>
                      <a:schemeClr val="tx1">
                        <a:lumMod val="65000"/>
                        <a:lumOff val="35000"/>
                      </a:schemeClr>
                    </a:solidFill>
                    <a:latin typeface="+mn-ea"/>
                    <a:ea typeface="+mn-ea"/>
                  </a:rPr>
                  <a:t>货币政策的三个主要手段各有特点，对经济影响效果各不相同。</a:t>
                </a:r>
                <a:endParaRPr sz="1600" dirty="0">
                  <a:solidFill>
                    <a:schemeClr val="tx1">
                      <a:lumMod val="65000"/>
                      <a:lumOff val="35000"/>
                    </a:schemeClr>
                  </a:solidFill>
                  <a:latin typeface="+mn-ea"/>
                  <a:ea typeface="+mn-ea"/>
                </a:endParaRPr>
              </a:p>
            </p:txBody>
          </p:sp>
          <p:sp>
            <p:nvSpPr>
              <p:cNvPr id="41" name="21"/>
              <p:cNvSpPr txBox="1"/>
              <p:nvPr/>
            </p:nvSpPr>
            <p:spPr bwMode="auto">
              <a:xfrm>
                <a:off x="1992233" y="1285639"/>
                <a:ext cx="4170933" cy="39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b="1" dirty="0">
                    <a:solidFill>
                      <a:schemeClr val="tx1">
                        <a:lumMod val="65000"/>
                        <a:lumOff val="35000"/>
                      </a:schemeClr>
                    </a:solidFill>
                    <a:latin typeface="+mn-ea"/>
                    <a:ea typeface="+mn-ea"/>
                  </a:rPr>
                  <a:t>3. 货币政策本身的局限性</a:t>
                </a:r>
                <a:endParaRPr lang="en-US" altLang="zh-CN" b="1" dirty="0">
                  <a:solidFill>
                    <a:schemeClr val="tx1">
                      <a:lumMod val="65000"/>
                      <a:lumOff val="35000"/>
                    </a:schemeClr>
                  </a:solidFill>
                  <a:latin typeface="+mn-ea"/>
                  <a:ea typeface="+mn-ea"/>
                </a:endParaRPr>
              </a:p>
            </p:txBody>
          </p:sp>
        </p:grpSp>
      </p:grpSp>
      <p:sp>
        <p:nvSpPr>
          <p:cNvPr id="25" name="文本框 2"/>
          <p:cNvSpPr txBox="1"/>
          <p:nvPr/>
        </p:nvSpPr>
        <p:spPr>
          <a:xfrm>
            <a:off x="885825" y="599440"/>
            <a:ext cx="56445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二、货币政策实施的效果分析</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530340" y="1974215"/>
            <a:ext cx="4762500" cy="4074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885825" y="1692910"/>
            <a:ext cx="5577840" cy="415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财政政策与货币政策都可以调节总需求，还会对总需求结构产生不同影响。若经济处于萧条状态时，政府可以采用扩张性的财政政策，也可以采用扩张性的货币政策。但采用扩张性财政政策时，会使利率上升，排挤私人投资，尤其受利率影响较大的住宅投资，导致政府购买和消费在总需求结构中比重增加。相反，若采用扩张性的货币政策，则会使利率下降，增加投资。仅就扩张性财政政策来分析，不同的扩张措施带来的影响不同。若增加政府购买，则除了会使政府购买在总需求的比重上升外，消费也会增加，但私人投资受到抑制。若用减税或增加转移支付，则增加的就是私人消费。若采用投资补贴的财政扩张，则不但增加消费，也增加投资。</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513205" y="1324610"/>
            <a:ext cx="336105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（一）政策选择与总需求结构</a:t>
            </a:r>
            <a:endParaRPr kumimoji="0" lang="zh-CN" altLang="en-US" sz="1800" b="1"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6460" y="133350"/>
            <a:ext cx="826706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三、财政政策和货币政策混合使用的效果分析</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696710" y="1883410"/>
            <a:ext cx="4673600" cy="3773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2421890"/>
            <a:ext cx="4625975" cy="2306955"/>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项目十一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宏观经济政策分析</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885825" y="1692910"/>
            <a:ext cx="5464810" cy="415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latinLnBrk="0" hangingPunct="1">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在实际经济中，财政政策和货币政策的混合使用，都是根据一国的经济运行实际情况相机抉择。相机抉择的典型搭配有四种：扩张性财政政策和紧缩性货币政策；扩张性财政政策和扩张性货币政策；紧缩性财政政策与紧缩性货币政策；紧缩性财政政策与扩张性货币政策。西方国家根据不同的经济运行状态和宏观经济政策目标，分别采用不同的财政政策和货币政策搭配组合。</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a:p>
            <a:pPr eaLnBrk="1" latinLnBrk="0" hangingPunct="1">
              <a:lnSpc>
                <a:spcPct val="150000"/>
              </a:lnSpc>
            </a:pPr>
            <a:r>
              <a:rPr sz="1600" b="1" dirty="0">
                <a:solidFill>
                  <a:schemeClr val="tx1">
                    <a:lumMod val="50000"/>
                    <a:lumOff val="50000"/>
                  </a:schemeClr>
                </a:solidFill>
                <a:latin typeface="宋体" panose="02010600030101010101" pitchFamily="2" charset="-122"/>
                <a:cs typeface="宋体" panose="02010600030101010101" pitchFamily="2" charset="-122"/>
                <a:sym typeface="+mn-ea"/>
              </a:rPr>
              <a:t>1. 扩张性财政政策和紧缩性货币政策</a:t>
            </a:r>
            <a:endParaRPr sz="1600" b="1" dirty="0">
              <a:solidFill>
                <a:schemeClr val="tx1">
                  <a:lumMod val="50000"/>
                  <a:lumOff val="50000"/>
                </a:schemeClr>
              </a:solidFill>
              <a:latin typeface="宋体" panose="02010600030101010101" pitchFamily="2" charset="-122"/>
              <a:cs typeface="宋体" panose="02010600030101010101" pitchFamily="2" charset="-122"/>
              <a:sym typeface="+mn-ea"/>
            </a:endParaRPr>
          </a:p>
          <a:p>
            <a:pPr eaLnBrk="1" latinLnBrk="0" hangingPunct="1">
              <a:lnSpc>
                <a:spcPct val="150000"/>
              </a:lnSpc>
            </a:pPr>
            <a:r>
              <a:rPr sz="1600" b="1" dirty="0">
                <a:solidFill>
                  <a:schemeClr val="tx1">
                    <a:lumMod val="50000"/>
                    <a:lumOff val="50000"/>
                  </a:schemeClr>
                </a:solidFill>
                <a:latin typeface="宋体" panose="02010600030101010101" pitchFamily="2" charset="-122"/>
                <a:cs typeface="宋体" panose="02010600030101010101" pitchFamily="2" charset="-122"/>
                <a:sym typeface="+mn-ea"/>
              </a:rPr>
              <a:t>2. 扩张性财政政策和扩张性货币政策</a:t>
            </a:r>
            <a:endParaRPr sz="1600" b="1" dirty="0">
              <a:solidFill>
                <a:schemeClr val="tx1">
                  <a:lumMod val="50000"/>
                  <a:lumOff val="50000"/>
                </a:schemeClr>
              </a:solidFill>
              <a:latin typeface="宋体" panose="02010600030101010101" pitchFamily="2" charset="-122"/>
              <a:cs typeface="宋体" panose="02010600030101010101" pitchFamily="2" charset="-122"/>
              <a:sym typeface="+mn-ea"/>
            </a:endParaRPr>
          </a:p>
          <a:p>
            <a:pPr eaLnBrk="1" latinLnBrk="0" hangingPunct="1">
              <a:lnSpc>
                <a:spcPct val="150000"/>
              </a:lnSpc>
            </a:pPr>
            <a:r>
              <a:rPr sz="1600" b="1" dirty="0">
                <a:solidFill>
                  <a:schemeClr val="tx1">
                    <a:lumMod val="50000"/>
                    <a:lumOff val="50000"/>
                  </a:schemeClr>
                </a:solidFill>
                <a:latin typeface="宋体" panose="02010600030101010101" pitchFamily="2" charset="-122"/>
                <a:cs typeface="宋体" panose="02010600030101010101" pitchFamily="2" charset="-122"/>
                <a:sym typeface="+mn-ea"/>
              </a:rPr>
              <a:t>3. 紧缩性财政政策与紧缩性货币政策</a:t>
            </a:r>
            <a:endParaRPr sz="1600" b="1" dirty="0">
              <a:solidFill>
                <a:schemeClr val="tx1">
                  <a:lumMod val="50000"/>
                  <a:lumOff val="50000"/>
                </a:schemeClr>
              </a:solidFill>
              <a:latin typeface="宋体" panose="02010600030101010101" pitchFamily="2" charset="-122"/>
              <a:cs typeface="宋体" panose="02010600030101010101" pitchFamily="2" charset="-122"/>
              <a:sym typeface="+mn-ea"/>
            </a:endParaRPr>
          </a:p>
          <a:p>
            <a:pPr eaLnBrk="1" latinLnBrk="0" hangingPunct="1">
              <a:lnSpc>
                <a:spcPct val="150000"/>
              </a:lnSpc>
            </a:pPr>
            <a:r>
              <a:rPr sz="1600" b="1" dirty="0">
                <a:solidFill>
                  <a:schemeClr val="tx1">
                    <a:lumMod val="50000"/>
                    <a:lumOff val="50000"/>
                  </a:schemeClr>
                </a:solidFill>
                <a:latin typeface="宋体" panose="02010600030101010101" pitchFamily="2" charset="-122"/>
                <a:cs typeface="宋体" panose="02010600030101010101" pitchFamily="2" charset="-122"/>
                <a:sym typeface="+mn-ea"/>
              </a:rPr>
              <a:t>4. 紧缩性财政政策与扩张性货币政策</a:t>
            </a:r>
            <a:endParaRPr sz="1600" b="1"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513205" y="1324610"/>
            <a:ext cx="4235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（二）财政政策和货币政策的混合使用</a:t>
            </a:r>
            <a:endParaRPr kumimoji="0" lang="zh-CN" altLang="en-US" sz="1800" b="1"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6460" y="133350"/>
            <a:ext cx="826706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三、财政政策和货币政策混合使用的效果分析</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617335" y="1563370"/>
            <a:ext cx="4930775" cy="4155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545" y="2194560"/>
            <a:ext cx="6440805" cy="3317875"/>
            <a:chOff x="0" y="1401692"/>
            <a:chExt cx="6440805"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193030" cy="2907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宏观经济政策的目标和工具</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二 宏观财政政策分析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三 宏观货币政策分析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四 宏观经济政策的效果分析</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4868545"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宏观经济政策的目标和工具</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任务一</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886142" y="2531745"/>
            <a:ext cx="4130040" cy="2571115"/>
            <a:chOff x="1201043" y="2384649"/>
            <a:chExt cx="4130040" cy="2571115"/>
          </a:xfrm>
        </p:grpSpPr>
        <p:sp>
          <p:nvSpPr>
            <p:cNvPr id="83" name="TextBox 82"/>
            <p:cNvSpPr txBox="1"/>
            <p:nvPr/>
          </p:nvSpPr>
          <p:spPr>
            <a:xfrm>
              <a:off x="1201043" y="2384649"/>
              <a:ext cx="2590349" cy="368300"/>
            </a:xfrm>
            <a:prstGeom prst="rect">
              <a:avLst/>
            </a:prstGeom>
            <a:noFill/>
          </p:spPr>
          <p:txBody>
            <a:bodyPr wrap="square" rtlCol="0">
              <a:spAutoFit/>
            </a:bodyPr>
            <a:lstStyle/>
            <a:p>
              <a:r>
                <a:rPr lang="en-US" sz="1800" b="1" spc="300" dirty="0" smtClean="0">
                  <a:solidFill>
                    <a:schemeClr val="tx2"/>
                  </a:solidFill>
                  <a:latin typeface="+mn-ea"/>
                </a:rPr>
                <a:t>（一）一般目标</a:t>
              </a:r>
              <a:endParaRPr lang="en-US" sz="1800" b="1" spc="300" dirty="0" smtClean="0">
                <a:solidFill>
                  <a:schemeClr val="tx2"/>
                </a:solidFill>
                <a:latin typeface="+mn-ea"/>
              </a:endParaRPr>
            </a:p>
          </p:txBody>
        </p:sp>
        <p:sp>
          <p:nvSpPr>
            <p:cNvPr id="84" name="TextBox 83"/>
            <p:cNvSpPr txBox="1"/>
            <p:nvPr/>
          </p:nvSpPr>
          <p:spPr>
            <a:xfrm>
              <a:off x="1201043" y="2648809"/>
              <a:ext cx="4130040" cy="230695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宏观经济政策的一般目标就是通过宏观经济政策调控经济运行，以实现社会资源的充分利用和社会福利的最大化，达到社会福利的可持续发展。一般目标也叫宏观经济政策的总体目标，或者称为最终目标，它需要通过一整套的具体目标来实现。</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472757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一、宏观经济政策的目标</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903595" y="2152015"/>
            <a:ext cx="4762500" cy="3114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Freeform 5"/>
          <p:cNvSpPr/>
          <p:nvPr/>
        </p:nvSpPr>
        <p:spPr bwMode="auto">
          <a:xfrm>
            <a:off x="4635597" y="382587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7" name="Freeform 5"/>
          <p:cNvSpPr/>
          <p:nvPr/>
        </p:nvSpPr>
        <p:spPr bwMode="auto">
          <a:xfrm>
            <a:off x="4635597" y="3394898"/>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5"/>
          <p:cNvSpPr/>
          <p:nvPr/>
        </p:nvSpPr>
        <p:spPr bwMode="auto">
          <a:xfrm>
            <a:off x="4635597" y="2968391"/>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tx2">
              <a:lumMod val="20000"/>
              <a:lumOff val="80000"/>
            </a:schemeClr>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8" name="Freeform 5"/>
          <p:cNvSpPr/>
          <p:nvPr/>
        </p:nvSpPr>
        <p:spPr bwMode="auto">
          <a:xfrm>
            <a:off x="4635597" y="246373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3" name="Rounded Rectangle 12"/>
          <p:cNvSpPr/>
          <p:nvPr/>
        </p:nvSpPr>
        <p:spPr>
          <a:xfrm>
            <a:off x="8199897" y="3146833"/>
            <a:ext cx="755737" cy="730384"/>
          </a:xfrm>
          <a:prstGeom prst="roundRect">
            <a:avLst/>
          </a:prstGeom>
          <a:solidFill>
            <a:srgbClr val="C0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4" name="Rounded Rectangle 13"/>
          <p:cNvSpPr/>
          <p:nvPr/>
        </p:nvSpPr>
        <p:spPr>
          <a:xfrm>
            <a:off x="8199897" y="4222888"/>
            <a:ext cx="755737" cy="73038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5" name="Rectangle 14"/>
          <p:cNvSpPr/>
          <p:nvPr/>
        </p:nvSpPr>
        <p:spPr>
          <a:xfrm>
            <a:off x="886460" y="3192780"/>
            <a:ext cx="2246630" cy="884555"/>
          </a:xfrm>
          <a:prstGeom prst="rect">
            <a:avLst/>
          </a:prstGeom>
        </p:spPr>
        <p:txBody>
          <a:bodyPr wrap="square" lIns="0" tIns="0" rIns="0" bIns="0">
            <a:spAutoFit/>
          </a:bodyPr>
          <a:lstStyle/>
          <a:p>
            <a:pPr algn="just">
              <a:lnSpc>
                <a:spcPct val="120000"/>
              </a:lnSpc>
            </a:pPr>
            <a:r>
              <a:rPr sz="1600" b="1" dirty="0">
                <a:solidFill>
                  <a:schemeClr val="tx1">
                    <a:lumMod val="50000"/>
                    <a:lumOff val="50000"/>
                  </a:schemeClr>
                </a:solidFill>
                <a:latin typeface="宋体" panose="02010600030101010101" pitchFamily="2" charset="-122"/>
                <a:cs typeface="宋体" panose="02010600030101010101" pitchFamily="2" charset="-122"/>
                <a:sym typeface="+mn-ea"/>
              </a:rPr>
              <a:t>1. 充分就业</a:t>
            </a:r>
            <a:endParaRPr sz="1600" b="1" dirty="0">
              <a:solidFill>
                <a:schemeClr val="tx1">
                  <a:lumMod val="50000"/>
                  <a:lumOff val="50000"/>
                </a:schemeClr>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充分就业是宏观经济政策的首要目标。</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17" name="Rounded Rectangle 16"/>
          <p:cNvSpPr/>
          <p:nvPr/>
        </p:nvSpPr>
        <p:spPr>
          <a:xfrm>
            <a:off x="3260147" y="3146833"/>
            <a:ext cx="755737" cy="73038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8" name="Rounded Rectangle 17"/>
          <p:cNvSpPr/>
          <p:nvPr/>
        </p:nvSpPr>
        <p:spPr>
          <a:xfrm>
            <a:off x="3260147" y="4222888"/>
            <a:ext cx="755737" cy="7303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19" name="Group 18"/>
          <p:cNvGrpSpPr/>
          <p:nvPr/>
        </p:nvGrpSpPr>
        <p:grpSpPr>
          <a:xfrm>
            <a:off x="8318283" y="3255819"/>
            <a:ext cx="518962" cy="515409"/>
            <a:chOff x="1979613" y="3067051"/>
            <a:chExt cx="231775" cy="230188"/>
          </a:xfrm>
          <a:solidFill>
            <a:schemeClr val="bg1"/>
          </a:solidFill>
        </p:grpSpPr>
        <p:sp>
          <p:nvSpPr>
            <p:cNvPr id="2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3" name="Group 22"/>
          <p:cNvGrpSpPr/>
          <p:nvPr/>
        </p:nvGrpSpPr>
        <p:grpSpPr>
          <a:xfrm>
            <a:off x="8353206" y="4410570"/>
            <a:ext cx="427789" cy="412061"/>
            <a:chOff x="4616450" y="1549401"/>
            <a:chExt cx="215900" cy="207963"/>
          </a:xfrm>
          <a:solidFill>
            <a:schemeClr val="bg1"/>
          </a:solidFill>
        </p:grpSpPr>
        <p:sp>
          <p:nvSpPr>
            <p:cNvPr id="24"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5"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6" name="Freeform 59"/>
          <p:cNvSpPr>
            <a:spLocks noEditPoints="1"/>
          </p:cNvSpPr>
          <p:nvPr/>
        </p:nvSpPr>
        <p:spPr bwMode="auto">
          <a:xfrm>
            <a:off x="3441961" y="4323910"/>
            <a:ext cx="371881" cy="498722"/>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27" name="Group 26"/>
          <p:cNvGrpSpPr/>
          <p:nvPr/>
        </p:nvGrpSpPr>
        <p:grpSpPr>
          <a:xfrm>
            <a:off x="3462187" y="3309842"/>
            <a:ext cx="351657" cy="407365"/>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 name="Freeform 5"/>
          <p:cNvSpPr/>
          <p:nvPr/>
        </p:nvSpPr>
        <p:spPr bwMode="auto">
          <a:xfrm>
            <a:off x="4642582" y="2480875"/>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blipFill rotWithShape="1">
            <a:blip r:embed="rId1"/>
            <a:tile tx="-190500" sx="15000" sy="15000" algn="ctr"/>
          </a:blip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47" name="文本框 16"/>
          <p:cNvSpPr txBox="1">
            <a:spLocks noChangeArrowheads="1"/>
          </p:cNvSpPr>
          <p:nvPr/>
        </p:nvSpPr>
        <p:spPr bwMode="auto">
          <a:xfrm>
            <a:off x="4746837" y="1668357"/>
            <a:ext cx="269875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（二）具体目标</a:t>
            </a:r>
            <a:endParaRPr kumimoji="0" lang="zh-CN" altLang="en-US" sz="1800" b="1"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3" name="文本框 2"/>
          <p:cNvSpPr txBox="1"/>
          <p:nvPr/>
        </p:nvSpPr>
        <p:spPr>
          <a:xfrm>
            <a:off x="885825" y="599440"/>
            <a:ext cx="431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一、宏观经济政策的目标</a:t>
            </a:r>
            <a:endParaRPr lang="zh-CN" altLang="en-US" sz="2600" dirty="0">
              <a:latin typeface="宋体" panose="02010600030101010101" pitchFamily="2" charset="-122"/>
              <a:ea typeface="宋体" panose="02010600030101010101" pitchFamily="2" charset="-122"/>
            </a:endParaRPr>
          </a:p>
        </p:txBody>
      </p:sp>
      <p:sp>
        <p:nvSpPr>
          <p:cNvPr id="4" name="Rectangle 14"/>
          <p:cNvSpPr/>
          <p:nvPr/>
        </p:nvSpPr>
        <p:spPr>
          <a:xfrm>
            <a:off x="9086850" y="4298315"/>
            <a:ext cx="2246630" cy="1474470"/>
          </a:xfrm>
          <a:prstGeom prst="rect">
            <a:avLst/>
          </a:prstGeom>
        </p:spPr>
        <p:txBody>
          <a:bodyPr wrap="square" lIns="0" tIns="0" rIns="0" bIns="0">
            <a:spAutoFit/>
          </a:bodyPr>
          <a:p>
            <a:pPr algn="just">
              <a:lnSpc>
                <a:spcPct val="120000"/>
              </a:lnSpc>
            </a:pPr>
            <a:r>
              <a:rPr sz="1600" b="1" dirty="0">
                <a:solidFill>
                  <a:schemeClr val="tx1">
                    <a:lumMod val="50000"/>
                    <a:lumOff val="50000"/>
                  </a:schemeClr>
                </a:solidFill>
                <a:latin typeface="宋体" panose="02010600030101010101" pitchFamily="2" charset="-122"/>
                <a:cs typeface="宋体" panose="02010600030101010101" pitchFamily="2" charset="-122"/>
                <a:sym typeface="+mn-ea"/>
              </a:rPr>
              <a:t>4. 国际收支平衡</a:t>
            </a:r>
            <a:endParaRPr sz="1600" b="1" dirty="0">
              <a:solidFill>
                <a:schemeClr val="tx1">
                  <a:lumMod val="50000"/>
                  <a:lumOff val="50000"/>
                </a:schemeClr>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国际收支是指一国一定时期内从国外收入的全部货币资金和向国外支付的全部货币资金的对比关系。</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5" name="Rectangle 14"/>
          <p:cNvSpPr/>
          <p:nvPr/>
        </p:nvSpPr>
        <p:spPr>
          <a:xfrm>
            <a:off x="9086850" y="3110865"/>
            <a:ext cx="2246630" cy="884555"/>
          </a:xfrm>
          <a:prstGeom prst="rect">
            <a:avLst/>
          </a:prstGeom>
        </p:spPr>
        <p:txBody>
          <a:bodyPr wrap="square" lIns="0" tIns="0" rIns="0" bIns="0">
            <a:spAutoFit/>
          </a:bodyPr>
          <a:lstStyle/>
          <a:p>
            <a:pPr algn="just">
              <a:lnSpc>
                <a:spcPct val="120000"/>
              </a:lnSpc>
            </a:pPr>
            <a:r>
              <a:rPr sz="1600" b="1" dirty="0">
                <a:solidFill>
                  <a:schemeClr val="tx1">
                    <a:lumMod val="50000"/>
                    <a:lumOff val="50000"/>
                  </a:schemeClr>
                </a:solidFill>
                <a:latin typeface="宋体" panose="02010600030101010101" pitchFamily="2" charset="-122"/>
                <a:cs typeface="宋体" panose="02010600030101010101" pitchFamily="2" charset="-122"/>
                <a:sym typeface="+mn-ea"/>
              </a:rPr>
              <a:t>2. 物价稳定</a:t>
            </a:r>
            <a:endParaRPr sz="1600" b="1" dirty="0">
              <a:solidFill>
                <a:schemeClr val="tx1">
                  <a:lumMod val="50000"/>
                  <a:lumOff val="50000"/>
                </a:schemeClr>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物价稳定是宏观经济政策的又一重要目标。</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6" name="Rectangle 14"/>
          <p:cNvSpPr/>
          <p:nvPr/>
        </p:nvSpPr>
        <p:spPr>
          <a:xfrm>
            <a:off x="885825" y="4251960"/>
            <a:ext cx="2246630" cy="1769745"/>
          </a:xfrm>
          <a:prstGeom prst="rect">
            <a:avLst/>
          </a:prstGeom>
        </p:spPr>
        <p:txBody>
          <a:bodyPr wrap="square" lIns="0" tIns="0" rIns="0" bIns="0">
            <a:spAutoFit/>
          </a:bodyPr>
          <a:lstStyle/>
          <a:p>
            <a:pPr algn="just">
              <a:lnSpc>
                <a:spcPct val="120000"/>
              </a:lnSpc>
            </a:pPr>
            <a:r>
              <a:rPr sz="1600" b="1" dirty="0">
                <a:solidFill>
                  <a:schemeClr val="tx1">
                    <a:lumMod val="50000"/>
                    <a:lumOff val="50000"/>
                  </a:schemeClr>
                </a:solidFill>
                <a:latin typeface="宋体" panose="02010600030101010101" pitchFamily="2" charset="-122"/>
                <a:cs typeface="宋体" panose="02010600030101010101" pitchFamily="2" charset="-122"/>
                <a:sym typeface="+mn-ea"/>
              </a:rPr>
              <a:t>3. 经济增长</a:t>
            </a:r>
            <a:endParaRPr sz="1600" b="1" dirty="0">
              <a:solidFill>
                <a:schemeClr val="tx1">
                  <a:lumMod val="50000"/>
                  <a:lumOff val="50000"/>
                </a:schemeClr>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经济增长是指一定时期内经济的持续均衡增长，即在一个时期内经济社会所生产的人均产量或人均收入的增长。</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ppt_x"/>
                                          </p:val>
                                        </p:tav>
                                        <p:tav tm="100000">
                                          <p:val>
                                            <p:strVal val="#ppt_x"/>
                                          </p:val>
                                        </p:tav>
                                      </p:tavLst>
                                    </p:anim>
                                    <p:anim calcmode="lin" valueType="num">
                                      <p:cBhvr additive="base">
                                        <p:cTn id="12" dur="25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fill="hold"/>
                                        <p:tgtEl>
                                          <p:spTgt spid="8"/>
                                        </p:tgtEl>
                                        <p:attrNameLst>
                                          <p:attrName>ppt_x</p:attrName>
                                        </p:attrNameLst>
                                      </p:cBhvr>
                                      <p:tavLst>
                                        <p:tav tm="0">
                                          <p:val>
                                            <p:strVal val="#ppt_x"/>
                                          </p:val>
                                        </p:tav>
                                        <p:tav tm="100000">
                                          <p:val>
                                            <p:strVal val="#ppt_x"/>
                                          </p:val>
                                        </p:tav>
                                      </p:tavLst>
                                    </p:anim>
                                    <p:anim calcmode="lin" valueType="num">
                                      <p:cBhvr additive="base">
                                        <p:cTn id="17" dur="250" fill="hold"/>
                                        <p:tgtEl>
                                          <p:spTgt spid="8"/>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250" fill="hold"/>
                                        <p:tgtEl>
                                          <p:spTgt spid="9"/>
                                        </p:tgtEl>
                                        <p:attrNameLst>
                                          <p:attrName>ppt_x</p:attrName>
                                        </p:attrNameLst>
                                      </p:cBhvr>
                                      <p:tavLst>
                                        <p:tav tm="0">
                                          <p:val>
                                            <p:strVal val="#ppt_x"/>
                                          </p:val>
                                        </p:tav>
                                        <p:tav tm="100000">
                                          <p:val>
                                            <p:strVal val="#ppt_x"/>
                                          </p:val>
                                        </p:tav>
                                      </p:tavLst>
                                    </p:anim>
                                    <p:anim calcmode="lin" valueType="num">
                                      <p:cBhvr additive="base">
                                        <p:cTn id="22" dur="250" fill="hold"/>
                                        <p:tgtEl>
                                          <p:spTgt spid="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250" fill="hold"/>
                                        <p:tgtEl>
                                          <p:spTgt spid="7"/>
                                        </p:tgtEl>
                                        <p:attrNameLst>
                                          <p:attrName>ppt_x</p:attrName>
                                        </p:attrNameLst>
                                      </p:cBhvr>
                                      <p:tavLst>
                                        <p:tav tm="0">
                                          <p:val>
                                            <p:strVal val="#ppt_x"/>
                                          </p:val>
                                        </p:tav>
                                        <p:tav tm="100000">
                                          <p:val>
                                            <p:strVal val="#ppt_x"/>
                                          </p:val>
                                        </p:tav>
                                      </p:tavLst>
                                    </p:anim>
                                    <p:anim calcmode="lin" valueType="num">
                                      <p:cBhvr additive="base">
                                        <p:cTn id="27" dur="250" fill="hold"/>
                                        <p:tgtEl>
                                          <p:spTgt spid="7"/>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250" fill="hold"/>
                                        <p:tgtEl>
                                          <p:spTgt spid="10"/>
                                        </p:tgtEl>
                                        <p:attrNameLst>
                                          <p:attrName>ppt_x</p:attrName>
                                        </p:attrNameLst>
                                      </p:cBhvr>
                                      <p:tavLst>
                                        <p:tav tm="0">
                                          <p:val>
                                            <p:strVal val="#ppt_x"/>
                                          </p:val>
                                        </p:tav>
                                        <p:tav tm="100000">
                                          <p:val>
                                            <p:strVal val="#ppt_x"/>
                                          </p:val>
                                        </p:tav>
                                      </p:tavLst>
                                    </p:anim>
                                    <p:anim calcmode="lin" valueType="num">
                                      <p:cBhvr additive="base">
                                        <p:cTn id="32" dur="250" fill="hold"/>
                                        <p:tgtEl>
                                          <p:spTgt spid="10"/>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250" fill="hold"/>
                                        <p:tgtEl>
                                          <p:spTgt spid="17"/>
                                        </p:tgtEl>
                                        <p:attrNameLst>
                                          <p:attrName>ppt_x</p:attrName>
                                        </p:attrNameLst>
                                      </p:cBhvr>
                                      <p:tavLst>
                                        <p:tav tm="0">
                                          <p:val>
                                            <p:strVal val="#ppt_x"/>
                                          </p:val>
                                        </p:tav>
                                        <p:tav tm="100000">
                                          <p:val>
                                            <p:strVal val="#ppt_x"/>
                                          </p:val>
                                        </p:tav>
                                      </p:tavLst>
                                    </p:anim>
                                    <p:anim calcmode="lin" valueType="num">
                                      <p:cBhvr additive="base">
                                        <p:cTn id="37" dur="250" fill="hold"/>
                                        <p:tgtEl>
                                          <p:spTgt spid="17"/>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250" fill="hold"/>
                                        <p:tgtEl>
                                          <p:spTgt spid="27"/>
                                        </p:tgtEl>
                                        <p:attrNameLst>
                                          <p:attrName>ppt_x</p:attrName>
                                        </p:attrNameLst>
                                      </p:cBhvr>
                                      <p:tavLst>
                                        <p:tav tm="0">
                                          <p:val>
                                            <p:strVal val="#ppt_x"/>
                                          </p:val>
                                        </p:tav>
                                        <p:tav tm="100000">
                                          <p:val>
                                            <p:strVal val="#ppt_x"/>
                                          </p:val>
                                        </p:tav>
                                      </p:tavLst>
                                    </p:anim>
                                    <p:anim calcmode="lin" valueType="num">
                                      <p:cBhvr additive="base">
                                        <p:cTn id="42" dur="250" fill="hold"/>
                                        <p:tgtEl>
                                          <p:spTgt spid="27"/>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250" fill="hold"/>
                                        <p:tgtEl>
                                          <p:spTgt spid="15"/>
                                        </p:tgtEl>
                                        <p:attrNameLst>
                                          <p:attrName>ppt_x</p:attrName>
                                        </p:attrNameLst>
                                      </p:cBhvr>
                                      <p:tavLst>
                                        <p:tav tm="0">
                                          <p:val>
                                            <p:strVal val="#ppt_x"/>
                                          </p:val>
                                        </p:tav>
                                        <p:tav tm="100000">
                                          <p:val>
                                            <p:strVal val="#ppt_x"/>
                                          </p:val>
                                        </p:tav>
                                      </p:tavLst>
                                    </p:anim>
                                    <p:anim calcmode="lin" valueType="num">
                                      <p:cBhvr additive="base">
                                        <p:cTn id="47" dur="250" fill="hold"/>
                                        <p:tgtEl>
                                          <p:spTgt spid="15"/>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250" fill="hold"/>
                                        <p:tgtEl>
                                          <p:spTgt spid="18"/>
                                        </p:tgtEl>
                                        <p:attrNameLst>
                                          <p:attrName>ppt_x</p:attrName>
                                        </p:attrNameLst>
                                      </p:cBhvr>
                                      <p:tavLst>
                                        <p:tav tm="0">
                                          <p:val>
                                            <p:strVal val="#ppt_x"/>
                                          </p:val>
                                        </p:tav>
                                        <p:tav tm="100000">
                                          <p:val>
                                            <p:strVal val="#ppt_x"/>
                                          </p:val>
                                        </p:tav>
                                      </p:tavLst>
                                    </p:anim>
                                    <p:anim calcmode="lin" valueType="num">
                                      <p:cBhvr additive="base">
                                        <p:cTn id="52" dur="250" fill="hold"/>
                                        <p:tgtEl>
                                          <p:spTgt spid="18"/>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250" fill="hold"/>
                                        <p:tgtEl>
                                          <p:spTgt spid="26"/>
                                        </p:tgtEl>
                                        <p:attrNameLst>
                                          <p:attrName>ppt_x</p:attrName>
                                        </p:attrNameLst>
                                      </p:cBhvr>
                                      <p:tavLst>
                                        <p:tav tm="0">
                                          <p:val>
                                            <p:strVal val="#ppt_x"/>
                                          </p:val>
                                        </p:tav>
                                        <p:tav tm="100000">
                                          <p:val>
                                            <p:strVal val="#ppt_x"/>
                                          </p:val>
                                        </p:tav>
                                      </p:tavLst>
                                    </p:anim>
                                    <p:anim calcmode="lin" valueType="num">
                                      <p:cBhvr additive="base">
                                        <p:cTn id="57" dur="250" fill="hold"/>
                                        <p:tgtEl>
                                          <p:spTgt spid="26"/>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 presetClass="entr" presetSubtype="4"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250" fill="hold"/>
                                        <p:tgtEl>
                                          <p:spTgt spid="13"/>
                                        </p:tgtEl>
                                        <p:attrNameLst>
                                          <p:attrName>ppt_x</p:attrName>
                                        </p:attrNameLst>
                                      </p:cBhvr>
                                      <p:tavLst>
                                        <p:tav tm="0">
                                          <p:val>
                                            <p:strVal val="#ppt_x"/>
                                          </p:val>
                                        </p:tav>
                                        <p:tav tm="100000">
                                          <p:val>
                                            <p:strVal val="#ppt_x"/>
                                          </p:val>
                                        </p:tav>
                                      </p:tavLst>
                                    </p:anim>
                                    <p:anim calcmode="lin" valueType="num">
                                      <p:cBhvr additive="base">
                                        <p:cTn id="62" dur="250" fill="hold"/>
                                        <p:tgtEl>
                                          <p:spTgt spid="13"/>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 presetClass="entr" presetSubtype="4" fill="hold"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250" fill="hold"/>
                                        <p:tgtEl>
                                          <p:spTgt spid="19"/>
                                        </p:tgtEl>
                                        <p:attrNameLst>
                                          <p:attrName>ppt_x</p:attrName>
                                        </p:attrNameLst>
                                      </p:cBhvr>
                                      <p:tavLst>
                                        <p:tav tm="0">
                                          <p:val>
                                            <p:strVal val="#ppt_x"/>
                                          </p:val>
                                        </p:tav>
                                        <p:tav tm="100000">
                                          <p:val>
                                            <p:strVal val="#ppt_x"/>
                                          </p:val>
                                        </p:tav>
                                      </p:tavLst>
                                    </p:anim>
                                    <p:anim calcmode="lin" valueType="num">
                                      <p:cBhvr additive="base">
                                        <p:cTn id="67" dur="250" fill="hold"/>
                                        <p:tgtEl>
                                          <p:spTgt spid="19"/>
                                        </p:tgtEl>
                                        <p:attrNameLst>
                                          <p:attrName>ppt_y</p:attrName>
                                        </p:attrNameLst>
                                      </p:cBhvr>
                                      <p:tavLst>
                                        <p:tav tm="0">
                                          <p:val>
                                            <p:strVal val="1+#ppt_h/2"/>
                                          </p:val>
                                        </p:tav>
                                        <p:tav tm="100000">
                                          <p:val>
                                            <p:strVal val="#ppt_y"/>
                                          </p:val>
                                        </p:tav>
                                      </p:tavLst>
                                    </p:anim>
                                  </p:childTnLst>
                                </p:cTn>
                              </p:par>
                            </p:childTnLst>
                          </p:cTn>
                        </p:par>
                        <p:par>
                          <p:cTn id="68" fill="hold">
                            <p:stCondLst>
                              <p:cond delay="6500"/>
                            </p:stCondLst>
                            <p:childTnLst>
                              <p:par>
                                <p:cTn id="69" presetID="2" presetClass="entr" presetSubtype="4"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250" fill="hold"/>
                                        <p:tgtEl>
                                          <p:spTgt spid="14"/>
                                        </p:tgtEl>
                                        <p:attrNameLst>
                                          <p:attrName>ppt_x</p:attrName>
                                        </p:attrNameLst>
                                      </p:cBhvr>
                                      <p:tavLst>
                                        <p:tav tm="0">
                                          <p:val>
                                            <p:strVal val="#ppt_x"/>
                                          </p:val>
                                        </p:tav>
                                        <p:tav tm="100000">
                                          <p:val>
                                            <p:strVal val="#ppt_x"/>
                                          </p:val>
                                        </p:tav>
                                      </p:tavLst>
                                    </p:anim>
                                    <p:anim calcmode="lin" valueType="num">
                                      <p:cBhvr additive="base">
                                        <p:cTn id="72" dur="250" fill="hold"/>
                                        <p:tgtEl>
                                          <p:spTgt spid="14"/>
                                        </p:tgtEl>
                                        <p:attrNameLst>
                                          <p:attrName>ppt_y</p:attrName>
                                        </p:attrNameLst>
                                      </p:cBhvr>
                                      <p:tavLst>
                                        <p:tav tm="0">
                                          <p:val>
                                            <p:strVal val="1+#ppt_h/2"/>
                                          </p:val>
                                        </p:tav>
                                        <p:tav tm="100000">
                                          <p:val>
                                            <p:strVal val="#ppt_y"/>
                                          </p:val>
                                        </p:tav>
                                      </p:tavLst>
                                    </p:anim>
                                  </p:childTnLst>
                                </p:cTn>
                              </p:par>
                            </p:childTnLst>
                          </p:cTn>
                        </p:par>
                        <p:par>
                          <p:cTn id="73" fill="hold">
                            <p:stCondLst>
                              <p:cond delay="7000"/>
                            </p:stCondLst>
                            <p:childTnLst>
                              <p:par>
                                <p:cTn id="74" presetID="2" presetClass="entr" presetSubtype="4" fill="hold"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250" fill="hold"/>
                                        <p:tgtEl>
                                          <p:spTgt spid="23"/>
                                        </p:tgtEl>
                                        <p:attrNameLst>
                                          <p:attrName>ppt_x</p:attrName>
                                        </p:attrNameLst>
                                      </p:cBhvr>
                                      <p:tavLst>
                                        <p:tav tm="0">
                                          <p:val>
                                            <p:strVal val="#ppt_x"/>
                                          </p:val>
                                        </p:tav>
                                        <p:tav tm="100000">
                                          <p:val>
                                            <p:strVal val="#ppt_x"/>
                                          </p:val>
                                        </p:tav>
                                      </p:tavLst>
                                    </p:anim>
                                    <p:anim calcmode="lin" valueType="num">
                                      <p:cBhvr additive="base">
                                        <p:cTn id="77" dur="250" fill="hold"/>
                                        <p:tgtEl>
                                          <p:spTgt spid="23"/>
                                        </p:tgtEl>
                                        <p:attrNameLst>
                                          <p:attrName>ppt_y</p:attrName>
                                        </p:attrNameLst>
                                      </p:cBhvr>
                                      <p:tavLst>
                                        <p:tav tm="0">
                                          <p:val>
                                            <p:strVal val="1+#ppt_h/2"/>
                                          </p:val>
                                        </p:tav>
                                        <p:tav tm="100000">
                                          <p:val>
                                            <p:strVal val="#ppt_y"/>
                                          </p:val>
                                        </p:tav>
                                      </p:tavLst>
                                    </p:anim>
                                  </p:childTnLst>
                                </p:cTn>
                              </p:par>
                            </p:childTnLst>
                          </p:cTn>
                        </p:par>
                        <p:par>
                          <p:cTn id="78" fill="hold">
                            <p:stCondLst>
                              <p:cond delay="7500"/>
                            </p:stCondLst>
                            <p:childTnLst>
                              <p:par>
                                <p:cTn id="79" presetID="2" presetClass="entr" presetSubtype="4" fill="hold" grpId="0" nodeType="afterEffect">
                                  <p:stCondLst>
                                    <p:cond delay="0"/>
                                  </p:stCondLst>
                                  <p:childTnLst>
                                    <p:set>
                                      <p:cBhvr>
                                        <p:cTn id="80" dur="1" fill="hold">
                                          <p:stCondLst>
                                            <p:cond delay="0"/>
                                          </p:stCondLst>
                                        </p:cTn>
                                        <p:tgtEl>
                                          <p:spTgt spid="4"/>
                                        </p:tgtEl>
                                        <p:attrNameLst>
                                          <p:attrName>style.visibility</p:attrName>
                                        </p:attrNameLst>
                                      </p:cBhvr>
                                      <p:to>
                                        <p:strVal val="visible"/>
                                      </p:to>
                                    </p:set>
                                    <p:anim calcmode="lin" valueType="num">
                                      <p:cBhvr additive="base">
                                        <p:cTn id="81" dur="250" fill="hold"/>
                                        <p:tgtEl>
                                          <p:spTgt spid="4"/>
                                        </p:tgtEl>
                                        <p:attrNameLst>
                                          <p:attrName>ppt_x</p:attrName>
                                        </p:attrNameLst>
                                      </p:cBhvr>
                                      <p:tavLst>
                                        <p:tav tm="0">
                                          <p:val>
                                            <p:strVal val="#ppt_x"/>
                                          </p:val>
                                        </p:tav>
                                        <p:tav tm="100000">
                                          <p:val>
                                            <p:strVal val="#ppt_x"/>
                                          </p:val>
                                        </p:tav>
                                      </p:tavLst>
                                    </p:anim>
                                    <p:anim calcmode="lin" valueType="num">
                                      <p:cBhvr additive="base">
                                        <p:cTn id="82" dur="250" fill="hold"/>
                                        <p:tgtEl>
                                          <p:spTgt spid="4"/>
                                        </p:tgtEl>
                                        <p:attrNameLst>
                                          <p:attrName>ppt_y</p:attrName>
                                        </p:attrNameLst>
                                      </p:cBhvr>
                                      <p:tavLst>
                                        <p:tav tm="0">
                                          <p:val>
                                            <p:strVal val="1+#ppt_h/2"/>
                                          </p:val>
                                        </p:tav>
                                        <p:tav tm="100000">
                                          <p:val>
                                            <p:strVal val="#ppt_y"/>
                                          </p:val>
                                        </p:tav>
                                      </p:tavLst>
                                    </p:anim>
                                  </p:childTnLst>
                                </p:cTn>
                              </p:par>
                            </p:childTnLst>
                          </p:cTn>
                        </p:par>
                        <p:par>
                          <p:cTn id="83" fill="hold">
                            <p:stCondLst>
                              <p:cond delay="8000"/>
                            </p:stCondLst>
                            <p:childTnLst>
                              <p:par>
                                <p:cTn id="84" presetID="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additive="base">
                                        <p:cTn id="86" dur="250" fill="hold"/>
                                        <p:tgtEl>
                                          <p:spTgt spid="5"/>
                                        </p:tgtEl>
                                        <p:attrNameLst>
                                          <p:attrName>ppt_x</p:attrName>
                                        </p:attrNameLst>
                                      </p:cBhvr>
                                      <p:tavLst>
                                        <p:tav tm="0">
                                          <p:val>
                                            <p:strVal val="#ppt_x"/>
                                          </p:val>
                                        </p:tav>
                                        <p:tav tm="100000">
                                          <p:val>
                                            <p:strVal val="#ppt_x"/>
                                          </p:val>
                                        </p:tav>
                                      </p:tavLst>
                                    </p:anim>
                                    <p:anim calcmode="lin" valueType="num">
                                      <p:cBhvr additive="base">
                                        <p:cTn id="87" dur="250" fill="hold"/>
                                        <p:tgtEl>
                                          <p:spTgt spid="5"/>
                                        </p:tgtEl>
                                        <p:attrNameLst>
                                          <p:attrName>ppt_y</p:attrName>
                                        </p:attrNameLst>
                                      </p:cBhvr>
                                      <p:tavLst>
                                        <p:tav tm="0">
                                          <p:val>
                                            <p:strVal val="1+#ppt_h/2"/>
                                          </p:val>
                                        </p:tav>
                                        <p:tav tm="100000">
                                          <p:val>
                                            <p:strVal val="#ppt_y"/>
                                          </p:val>
                                        </p:tav>
                                      </p:tavLst>
                                    </p:anim>
                                  </p:childTnLst>
                                </p:cTn>
                              </p:par>
                            </p:childTnLst>
                          </p:cTn>
                        </p:par>
                        <p:par>
                          <p:cTn id="88" fill="hold">
                            <p:stCondLst>
                              <p:cond delay="8500"/>
                            </p:stCondLst>
                            <p:childTnLst>
                              <p:par>
                                <p:cTn id="89" presetID="2" presetClass="entr" presetSubtype="4" fill="hold" grpId="0" nodeType="afterEffect">
                                  <p:stCondLst>
                                    <p:cond delay="0"/>
                                  </p:stCondLst>
                                  <p:childTnLst>
                                    <p:set>
                                      <p:cBhvr>
                                        <p:cTn id="90" dur="1" fill="hold">
                                          <p:stCondLst>
                                            <p:cond delay="0"/>
                                          </p:stCondLst>
                                        </p:cTn>
                                        <p:tgtEl>
                                          <p:spTgt spid="6"/>
                                        </p:tgtEl>
                                        <p:attrNameLst>
                                          <p:attrName>style.visibility</p:attrName>
                                        </p:attrNameLst>
                                      </p:cBhvr>
                                      <p:to>
                                        <p:strVal val="visible"/>
                                      </p:to>
                                    </p:set>
                                    <p:anim calcmode="lin" valueType="num">
                                      <p:cBhvr additive="base">
                                        <p:cTn id="91" dur="250" fill="hold"/>
                                        <p:tgtEl>
                                          <p:spTgt spid="6"/>
                                        </p:tgtEl>
                                        <p:attrNameLst>
                                          <p:attrName>ppt_x</p:attrName>
                                        </p:attrNameLst>
                                      </p:cBhvr>
                                      <p:tavLst>
                                        <p:tav tm="0">
                                          <p:val>
                                            <p:strVal val="#ppt_x"/>
                                          </p:val>
                                        </p:tav>
                                        <p:tav tm="100000">
                                          <p:val>
                                            <p:strVal val="#ppt_x"/>
                                          </p:val>
                                        </p:tav>
                                      </p:tavLst>
                                    </p:anim>
                                    <p:anim calcmode="lin" valueType="num">
                                      <p:cBhvr additive="base">
                                        <p:cTn id="92" dur="2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7" grpId="0" bldLvl="0" animBg="1"/>
      <p:bldP spid="9" grpId="0" bldLvl="0" animBg="1"/>
      <p:bldP spid="8" grpId="0" bldLvl="0" animBg="1"/>
      <p:bldP spid="13" grpId="0" bldLvl="0" animBg="1"/>
      <p:bldP spid="14" grpId="0" bldLvl="0" animBg="1"/>
      <p:bldP spid="15" grpId="0"/>
      <p:bldP spid="17" grpId="0" bldLvl="0" animBg="1"/>
      <p:bldP spid="18" grpId="0" bldLvl="0" animBg="1"/>
      <p:bldP spid="26" grpId="0" bldLvl="0" animBg="1"/>
      <p:bldP spid="2" grpId="0" bldLvl="0" animBg="1"/>
      <p:bldP spid="47" grpId="0"/>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文本框 27"/>
          <p:cNvSpPr txBox="1"/>
          <p:nvPr/>
        </p:nvSpPr>
        <p:spPr>
          <a:xfrm>
            <a:off x="1125917" y="1484839"/>
            <a:ext cx="17830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（一）需求管理</a:t>
            </a:r>
            <a:endParaRPr lang="zh-CN" altLang="en-US" dirty="0">
              <a:latin typeface="宋体" panose="02010600030101010101" pitchFamily="2" charset="-122"/>
              <a:sym typeface="宋体" panose="02010600030101010101" pitchFamily="2" charset="-122"/>
            </a:endParaRPr>
          </a:p>
        </p:txBody>
      </p:sp>
      <p:sp>
        <p:nvSpPr>
          <p:cNvPr id="29" name="圆角矩形 5"/>
          <p:cNvSpPr/>
          <p:nvPr/>
        </p:nvSpPr>
        <p:spPr>
          <a:xfrm>
            <a:off x="1125918" y="1935411"/>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sz="1600" dirty="0">
                <a:solidFill>
                  <a:schemeClr val="tx1"/>
                </a:solidFill>
                <a:latin typeface="宋体" panose="02010600030101010101" pitchFamily="2" charset="-122"/>
                <a:ea typeface="宋体" panose="02010600030101010101" pitchFamily="2" charset="-122"/>
                <a:sym typeface="宋体" panose="02010600030101010101" pitchFamily="2" charset="-122"/>
              </a:rPr>
              <a:t>需求管理是指一国政府通过调节总需求以实现其经济政策目标的宏观经济政策手段。</a:t>
            </a:r>
            <a:endParaRPr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文本框 29"/>
          <p:cNvSpPr txBox="1"/>
          <p:nvPr/>
        </p:nvSpPr>
        <p:spPr>
          <a:xfrm>
            <a:off x="1125917" y="3109163"/>
            <a:ext cx="17830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（二）供给管理</a:t>
            </a:r>
            <a:endParaRPr lang="zh-CN" altLang="en-US" dirty="0">
              <a:latin typeface="宋体" panose="02010600030101010101" pitchFamily="2" charset="-122"/>
              <a:sym typeface="宋体" panose="02010600030101010101" pitchFamily="2" charset="-122"/>
            </a:endParaRPr>
          </a:p>
        </p:txBody>
      </p:sp>
      <p:sp>
        <p:nvSpPr>
          <p:cNvPr id="31" name="圆角矩形 7"/>
          <p:cNvSpPr/>
          <p:nvPr/>
        </p:nvSpPr>
        <p:spPr>
          <a:xfrm>
            <a:off x="1125918" y="3519115"/>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供给管理是指一国通过对总供给的调节来实现其经济政策目标的宏观经济政策手段。</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文本框 31"/>
          <p:cNvSpPr txBox="1"/>
          <p:nvPr/>
        </p:nvSpPr>
        <p:spPr>
          <a:xfrm>
            <a:off x="1125917" y="4652178"/>
            <a:ext cx="22402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（三）国际经济政策</a:t>
            </a:r>
            <a:endParaRPr lang="zh-CN" altLang="en-US" dirty="0">
              <a:latin typeface="宋体" panose="02010600030101010101" pitchFamily="2" charset="-122"/>
              <a:sym typeface="宋体" panose="02010600030101010101" pitchFamily="2" charset="-122"/>
            </a:endParaRPr>
          </a:p>
        </p:txBody>
      </p:sp>
      <p:sp>
        <p:nvSpPr>
          <p:cNvPr id="33" name="圆角矩形 9"/>
          <p:cNvSpPr/>
          <p:nvPr/>
        </p:nvSpPr>
        <p:spPr>
          <a:xfrm>
            <a:off x="1125918" y="5102750"/>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一国经济政策目标的实现，不仅有赖于国内的经济管理政策，也有赖于国外的经济管理政策。</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4" name="椭圆 33"/>
          <p:cNvSpPr/>
          <p:nvPr/>
        </p:nvSpPr>
        <p:spPr>
          <a:xfrm>
            <a:off x="763061" y="2102945"/>
            <a:ext cx="249592" cy="2495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椭圆 34"/>
          <p:cNvSpPr/>
          <p:nvPr/>
        </p:nvSpPr>
        <p:spPr>
          <a:xfrm>
            <a:off x="763061" y="3754173"/>
            <a:ext cx="249592" cy="249592"/>
          </a:xfrm>
          <a:prstGeom prst="ellipse">
            <a:avLst/>
          </a:prstGeom>
          <a:solidFill>
            <a:srgbClr val="FD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椭圆 35"/>
          <p:cNvSpPr/>
          <p:nvPr/>
        </p:nvSpPr>
        <p:spPr>
          <a:xfrm>
            <a:off x="763061" y="5375519"/>
            <a:ext cx="249592" cy="249592"/>
          </a:xfrm>
          <a:prstGeom prst="ellipse">
            <a:avLst/>
          </a:prstGeom>
          <a:solidFill>
            <a:srgbClr val="349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
          <p:cNvSpPr txBox="1"/>
          <p:nvPr/>
        </p:nvSpPr>
        <p:spPr>
          <a:xfrm>
            <a:off x="885825" y="599440"/>
            <a:ext cx="46285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二、宏观经济政策的工具</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295390" y="1970405"/>
            <a:ext cx="5175885" cy="3545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35775" y="3014345"/>
            <a:ext cx="5246370"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宏观财政政策分析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任务二</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97587" y="2134394"/>
            <a:ext cx="11055177" cy="4388218"/>
            <a:chOff x="663505" y="2309043"/>
            <a:chExt cx="11116417" cy="4412526"/>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（一）财政收入政策</a:t>
              </a:r>
              <a:endParaRPr lang="en-US" altLang="zh-CN" b="1" dirty="0">
                <a:solidFill>
                  <a:schemeClr val="bg1"/>
                </a:solidFill>
                <a:latin typeface="+mn-ea"/>
              </a:endParaRPr>
            </a:p>
          </p:txBody>
        </p:sp>
        <p:sp>
          <p:nvSpPr>
            <p:cNvPr id="59" name="3"/>
            <p:cNvSpPr/>
            <p:nvPr/>
          </p:nvSpPr>
          <p:spPr>
            <a:xfrm>
              <a:off x="6442727" y="2578497"/>
              <a:ext cx="5336091" cy="7138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（二）财政支出政策</a:t>
              </a:r>
              <a:endParaRPr lang="en-US" altLang="zh-CN"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grpSp>
          <p:nvGrpSpPr>
            <p:cNvPr id="73" name="组合 72"/>
            <p:cNvGrpSpPr/>
            <p:nvPr/>
          </p:nvGrpSpPr>
          <p:grpSpPr>
            <a:xfrm rot="0">
              <a:off x="744890" y="3292091"/>
              <a:ext cx="4843794" cy="3429478"/>
              <a:chOff x="764156" y="3292091"/>
              <a:chExt cx="4843794" cy="3429478"/>
            </a:xfrm>
          </p:grpSpPr>
          <p:sp>
            <p:nvSpPr>
              <p:cNvPr id="80" name="41"/>
              <p:cNvSpPr txBox="1"/>
              <p:nvPr/>
            </p:nvSpPr>
            <p:spPr>
              <a:xfrm>
                <a:off x="962096" y="3292091"/>
                <a:ext cx="4645854" cy="3429478"/>
              </a:xfrm>
              <a:prstGeom prst="rect">
                <a:avLst/>
              </a:prstGeom>
              <a:noFill/>
              <a:ln>
                <a:noFill/>
              </a:ln>
            </p:spPr>
            <p:txBody>
              <a:bodyPr lIns="91440" tIns="45720" rIns="91440" bIns="45720" anchor="t" anchorCtr="0">
                <a:noAutofit/>
              </a:bodyPr>
              <a:lstStyle/>
              <a:p>
                <a:pPr algn="just">
                  <a:lnSpc>
                    <a:spcPct val="150000"/>
                  </a:lnSpc>
                  <a:buSzPct val="25000"/>
                </a:pPr>
                <a:r>
                  <a:rPr sz="1600" dirty="0">
                    <a:solidFill>
                      <a:schemeClr val="tx1">
                        <a:lumMod val="65000"/>
                        <a:lumOff val="35000"/>
                      </a:schemeClr>
                    </a:solidFill>
                    <a:latin typeface="+mn-ea"/>
                    <a:ea typeface="+mn-ea"/>
                  </a:rPr>
                  <a:t>财政收入是一个国家各级政府收入的总和，来源于税收和公债。财政收入政策主要包括税收政策、公债政策，即通过改变税率、增减公债来调节财政收入水平，以影响和调节总需求。</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1. 税收</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税收是财政收入的主要来源。它具有强制性、无偿性、固定性三个基本特征。</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2. 公债</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公债是政府运用信用筹集资金的形式。</a:t>
                </a:r>
                <a:endParaRPr sz="1600" dirty="0">
                  <a:solidFill>
                    <a:schemeClr val="tx1">
                      <a:lumMod val="65000"/>
                      <a:lumOff val="35000"/>
                    </a:schemeClr>
                  </a:solidFill>
                  <a:latin typeface="+mn-ea"/>
                  <a:ea typeface="+mn-ea"/>
                </a:endParaRPr>
              </a:p>
            </p:txBody>
          </p:sp>
          <p:sp>
            <p:nvSpPr>
              <p:cNvPr id="81" name="矩形 80"/>
              <p:cNvSpPr>
                <a:spLocks noChangeAspect="1"/>
              </p:cNvSpPr>
              <p:nvPr/>
            </p:nvSpPr>
            <p:spPr>
              <a:xfrm>
                <a:off x="764156"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64" name="组合 63"/>
            <p:cNvGrpSpPr/>
            <p:nvPr/>
          </p:nvGrpSpPr>
          <p:grpSpPr>
            <a:xfrm rot="0">
              <a:off x="6443193" y="3292091"/>
              <a:ext cx="5336729" cy="3428839"/>
              <a:chOff x="683065" y="3292091"/>
              <a:chExt cx="5336729" cy="3428839"/>
            </a:xfrm>
          </p:grpSpPr>
          <p:sp>
            <p:nvSpPr>
              <p:cNvPr id="71" name="41"/>
              <p:cNvSpPr txBox="1"/>
              <p:nvPr/>
            </p:nvSpPr>
            <p:spPr>
              <a:xfrm>
                <a:off x="790974" y="3292091"/>
                <a:ext cx="5228820" cy="3428839"/>
              </a:xfrm>
              <a:prstGeom prst="rect">
                <a:avLst/>
              </a:prstGeom>
              <a:noFill/>
              <a:ln>
                <a:noFill/>
              </a:ln>
            </p:spPr>
            <p:txBody>
              <a:bodyPr lIns="91440" tIns="45720" rIns="91440" bIns="45720" anchor="t" anchorCtr="0">
                <a:noAutofit/>
              </a:bodyPr>
              <a:lstStyle/>
              <a:p>
                <a:pPr algn="just">
                  <a:lnSpc>
                    <a:spcPct val="150000"/>
                  </a:lnSpc>
                  <a:buSzPct val="25000"/>
                </a:pPr>
                <a:r>
                  <a:rPr sz="1600" dirty="0">
                    <a:solidFill>
                      <a:schemeClr val="tx1">
                        <a:lumMod val="65000"/>
                        <a:lumOff val="35000"/>
                      </a:schemeClr>
                    </a:solidFill>
                    <a:latin typeface="+mn-ea"/>
                    <a:ea typeface="+mn-ea"/>
                  </a:rPr>
                  <a:t>财政支出是指一个国家各级政府支出的总和。它由许多具体支出项目组成，主要包括政府购买和转移支付两大类。</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1. 政府购买</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政府购买是指政府对商品和劳务的购买，包括机关办公用品、军需品、公务员工资和举办公共项目所需开支等。</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2. 转移支付</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转移支付包括社会福利、政府补贴和社会保障等方面的支出。</a:t>
                </a:r>
                <a:endParaRPr sz="1600" dirty="0">
                  <a:solidFill>
                    <a:schemeClr val="tx1">
                      <a:lumMod val="65000"/>
                      <a:lumOff val="35000"/>
                    </a:schemeClr>
                  </a:solidFill>
                  <a:latin typeface="+mn-ea"/>
                  <a:ea typeface="+mn-ea"/>
                </a:endParaRPr>
              </a:p>
            </p:txBody>
          </p:sp>
          <p:sp>
            <p:nvSpPr>
              <p:cNvPr id="72" name="矩形 71"/>
              <p:cNvSpPr>
                <a:spLocks noChangeAspect="1"/>
              </p:cNvSpPr>
              <p:nvPr/>
            </p:nvSpPr>
            <p:spPr>
              <a:xfrm>
                <a:off x="683065"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25" name="文本框 2"/>
          <p:cNvSpPr txBox="1"/>
          <p:nvPr/>
        </p:nvSpPr>
        <p:spPr>
          <a:xfrm>
            <a:off x="885825" y="599440"/>
            <a:ext cx="497395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一、财政政策的内容和运用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KSO_WM_BEAUTIFY_FLAG" val="#wm#"/>
  <p:tag name="KSO_WM_TEMPLATE_CATEGORY" val="diagram"/>
  <p:tag name="KSO_WM_TEMPLATE_INDEX" val="790"/>
</p:tagLst>
</file>

<file path=ppt/tags/tag8.xml><?xml version="1.0" encoding="utf-8"?>
<p:tagLst xmlns:p="http://schemas.openxmlformats.org/presentationml/2006/main">
  <p:tag name="MH_CONTENTSID" val="635"/>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2876</Words>
  <Application>WPS 演示</Application>
  <PresentationFormat>自定义</PresentationFormat>
  <Paragraphs>181</Paragraphs>
  <Slides>21</Slides>
  <Notes>25</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21</vt:i4>
      </vt:variant>
    </vt:vector>
  </HeadingPairs>
  <TitlesOfParts>
    <vt:vector size="36" baseType="lpstr">
      <vt:lpstr>Arial</vt:lpstr>
      <vt:lpstr>宋体</vt:lpstr>
      <vt:lpstr>Wingdings</vt:lpstr>
      <vt:lpstr>Rockwell</vt:lpstr>
      <vt:lpstr>Calibri</vt:lpstr>
      <vt:lpstr>Arial Unicode MS</vt:lpstr>
      <vt:lpstr>思源黑体 CN Bold</vt:lpstr>
      <vt:lpstr>黑体</vt:lpstr>
      <vt:lpstr>微软雅黑</vt:lpstr>
      <vt:lpstr>Lato Light</vt:lpstr>
      <vt:lpstr>Latha</vt:lpstr>
      <vt:lpstr>MS PGothic</vt:lpstr>
      <vt:lpstr>Lato Light</vt:lpstr>
      <vt:lpstr>Lato Regular</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10630</cp:revision>
  <cp:lastPrinted>2113-01-01T00:00:00Z</cp:lastPrinted>
  <dcterms:created xsi:type="dcterms:W3CDTF">2015-07-08T08:22:00Z</dcterms:created>
  <dcterms:modified xsi:type="dcterms:W3CDTF">2025-08-15T01:25:16Z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2CF780774C984995ABF798FF353E077B_12</vt:lpwstr>
  </property>
</Properties>
</file>