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6"/>
  </p:handoutMasterIdLst>
  <p:sldIdLst>
    <p:sldId id="639" r:id="rId3"/>
    <p:sldId id="617" r:id="rId5"/>
    <p:sldId id="636" r:id="rId6"/>
    <p:sldId id="806" r:id="rId7"/>
    <p:sldId id="712" r:id="rId8"/>
    <p:sldId id="855" r:id="rId9"/>
    <p:sldId id="593" r:id="rId10"/>
    <p:sldId id="544" r:id="rId11"/>
    <p:sldId id="611" r:id="rId12"/>
    <p:sldId id="711" r:id="rId13"/>
    <p:sldId id="856" r:id="rId14"/>
    <p:sldId id="605" r:id="rId15"/>
    <p:sldId id="677" r:id="rId16"/>
    <p:sldId id="857" r:id="rId17"/>
    <p:sldId id="670" r:id="rId18"/>
    <p:sldId id="858" r:id="rId19"/>
    <p:sldId id="859" r:id="rId20"/>
    <p:sldId id="552" r:id="rId21"/>
    <p:sldId id="860" r:id="rId22"/>
    <p:sldId id="669" r:id="rId23"/>
    <p:sldId id="684" r:id="rId24"/>
    <p:sldId id="582" r:id="rId25"/>
  </p:sldIdLst>
  <p:sldSz cx="12195175" cy="6859270"/>
  <p:notesSz cx="6858000" cy="9144000"/>
  <p:embeddedFontLst>
    <p:embeddedFont>
      <p:font typeface="Rockwell" panose="02060603020205020403" pitchFamily="18" charset="0"/>
      <p:regular r:id="rId31"/>
      <p:bold r:id="rId32"/>
      <p:italic r:id="rId33"/>
      <p:boldItalic r:id="rId34"/>
    </p:embeddedFont>
    <p:embeddedFont>
      <p:font typeface="Helvetica" panose="020B0604020202030204"/>
      <p:regular r:id="rId35"/>
      <p:bold r:id="rId36"/>
      <p:italic r:id="rId37"/>
      <p:boldItalic r:id="rId38"/>
    </p:embeddedFont>
  </p:embeddedFontLst>
  <p:custDataLst>
    <p:tags r:id="rId3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18" userDrawn="1">
          <p15:clr>
            <a:srgbClr val="A4A3A4"/>
          </p15:clr>
        </p15:guide>
        <p15:guide id="3" orient="horz" pos="3992" userDrawn="1">
          <p15:clr>
            <a:srgbClr val="A4A3A4"/>
          </p15:clr>
        </p15:guide>
        <p15:guide id="4" pos="3944" userDrawn="1">
          <p15:clr>
            <a:srgbClr val="A4A3A4"/>
          </p15:clr>
        </p15:guide>
        <p15:guide id="5" pos="439" userDrawn="1">
          <p15:clr>
            <a:srgbClr val="A4A3A4"/>
          </p15:clr>
        </p15:guide>
        <p15:guide id="6" pos="72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18"/>
        <p:guide orient="horz" pos="3992"/>
        <p:guide pos="3944"/>
        <p:guide pos="439"/>
        <p:guide pos="724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21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7.xml"/><Relationship Id="rId38" Type="http://schemas.openxmlformats.org/officeDocument/2006/relationships/font" Target="fonts/font8.fntdata"/><Relationship Id="rId37" Type="http://schemas.openxmlformats.org/officeDocument/2006/relationships/font" Target="fonts/font7.fntdata"/><Relationship Id="rId36" Type="http://schemas.openxmlformats.org/officeDocument/2006/relationships/font" Target="fonts/font6.fntdata"/><Relationship Id="rId35" Type="http://schemas.openxmlformats.org/officeDocument/2006/relationships/font" Target="fonts/font5.fntdata"/><Relationship Id="rId34" Type="http://schemas.openxmlformats.org/officeDocument/2006/relationships/font" Target="fonts/font4.fntdata"/><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commentAuthors" Target="commentAuthors.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microsoft.com/office/2007/relationships/hdphoto" Target="../media/image9.wdp"/><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887855"/>
            <a:ext cx="5135245" cy="387667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如前所述，影响商品需求的因素可分为两类：商品本身的价格和商品本身价格以外的其他因素。在其他因素不变的条件下，商品本身价格变动引起的需求数量的变动称为需求量的变动。需求量的变动表现为同一需求曲线上点的移动。需求的变动是指在商品本身价格不变的情况下，由其他因素所引起的需求的变动。</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需求的变动表现为需求曲线的移动。一般来说，需求的变动都会引起需求量的变动，而需求量的变动不会引起需求的变动。</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58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四、需求量的变动与需求的变动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334760" y="1978660"/>
            <a:ext cx="5057775" cy="3563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59650" y="2912745"/>
            <a:ext cx="3583305"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供给分析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635792" y="2086197"/>
            <a:ext cx="4311103" cy="1532890"/>
            <a:chOff x="7219382" y="2709000"/>
            <a:chExt cx="3082200" cy="1529334"/>
          </a:xfrm>
        </p:grpSpPr>
        <p:sp>
          <p:nvSpPr>
            <p:cNvPr id="23" name="32"/>
            <p:cNvSpPr/>
            <p:nvPr/>
          </p:nvSpPr>
          <p:spPr bwMode="auto">
            <a:xfrm>
              <a:off x="7219382" y="3128395"/>
              <a:ext cx="3082137" cy="110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供给（Supply，S）是指生产者（或厂商）在某一特定时期内，在商品各种可能的价格水平下，愿意并且能够提供的商品数量。</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（一）供给的概念</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2050415"/>
            <a:chOff x="7219382" y="2709000"/>
            <a:chExt cx="3082200" cy="2045659"/>
          </a:xfrm>
        </p:grpSpPr>
        <p:sp>
          <p:nvSpPr>
            <p:cNvPr id="26" name="12"/>
            <p:cNvSpPr/>
            <p:nvPr/>
          </p:nvSpPr>
          <p:spPr bwMode="auto">
            <a:xfrm>
              <a:off x="7219382" y="3128395"/>
              <a:ext cx="2994517" cy="162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供给可以通过供给表和供给曲线表示。横轴 OQ 代表供给量，纵轴 OP 代表价格，S 为供给曲线。供给曲线向右上方倾斜，表明商品供给量与其价格之间同方向变动。</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（二）供给表和供给曲线</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56445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一、供给、供给表和供给曲线</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266815" y="2190750"/>
            <a:ext cx="5263515" cy="3451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16"/>
          <p:cNvSpPr/>
          <p:nvPr/>
        </p:nvSpPr>
        <p:spPr bwMode="auto">
          <a:xfrm>
            <a:off x="1622186" y="3854798"/>
            <a:ext cx="2183293"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6 w 2184400"/>
              <a:gd name="T9" fmla="*/ 433 h 1117600"/>
              <a:gd name="T10" fmla="*/ 40843 w 2184400"/>
              <a:gd name="T11" fmla="*/ 0 h 1117600"/>
              <a:gd name="T12" fmla="*/ 46353 w 2184400"/>
              <a:gd name="T13" fmla="*/ 0 h 1117600"/>
              <a:gd name="T14" fmla="*/ 46379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9" name="任意多边形 18"/>
          <p:cNvSpPr/>
          <p:nvPr/>
        </p:nvSpPr>
        <p:spPr bwMode="auto">
          <a:xfrm>
            <a:off x="5497186"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3" name="任意多边形 22"/>
          <p:cNvSpPr/>
          <p:nvPr/>
        </p:nvSpPr>
        <p:spPr bwMode="auto">
          <a:xfrm flipV="1">
            <a:off x="3566652"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5" name="任意多边形 24"/>
          <p:cNvSpPr/>
          <p:nvPr/>
        </p:nvSpPr>
        <p:spPr bwMode="auto">
          <a:xfrm flipV="1">
            <a:off x="7427720"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8" name="任意多边形 17"/>
          <p:cNvSpPr/>
          <p:nvPr/>
        </p:nvSpPr>
        <p:spPr bwMode="auto">
          <a:xfrm>
            <a:off x="3548739" y="3854798"/>
            <a:ext cx="2185285" cy="1102595"/>
          </a:xfrm>
          <a:custGeom>
            <a:avLst/>
            <a:gdLst>
              <a:gd name="T0" fmla="*/ 27 w 2184400"/>
              <a:gd name="T1" fmla="*/ 0 h 1117600"/>
              <a:gd name="T2" fmla="*/ 5624 w 2184400"/>
              <a:gd name="T3" fmla="*/ 0 h 1117600"/>
              <a:gd name="T4" fmla="*/ 5569 w 2184400"/>
              <a:gd name="T5" fmla="*/ 433 h 1117600"/>
              <a:gd name="T6" fmla="*/ 23552 w 2184400"/>
              <a:gd name="T7" fmla="*/ 14625 h 1117600"/>
              <a:gd name="T8" fmla="*/ 41535 w 2184400"/>
              <a:gd name="T9" fmla="*/ 433 h 1117600"/>
              <a:gd name="T10" fmla="*/ 41480 w 2184400"/>
              <a:gd name="T11" fmla="*/ 0 h 1117600"/>
              <a:gd name="T12" fmla="*/ 47077 w 2184400"/>
              <a:gd name="T13" fmla="*/ 0 h 1117600"/>
              <a:gd name="T14" fmla="*/ 47104 w 2184400"/>
              <a:gd name="T15" fmla="*/ 433 h 1117600"/>
              <a:gd name="T16" fmla="*/ 23552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0" name="任意多边形 19"/>
          <p:cNvSpPr/>
          <p:nvPr/>
        </p:nvSpPr>
        <p:spPr bwMode="auto">
          <a:xfrm>
            <a:off x="7411798"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dir="5400000" algn="ctr" rotWithShape="0">
              <a:srgbClr val="000000">
                <a:alpha val="13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2" name="任意多边形 21"/>
          <p:cNvSpPr/>
          <p:nvPr/>
        </p:nvSpPr>
        <p:spPr bwMode="auto">
          <a:xfrm flipV="1">
            <a:off x="1622186" y="2750215"/>
            <a:ext cx="2183293"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6 w 2184400"/>
              <a:gd name="T9" fmla="*/ 445 h 1117600"/>
              <a:gd name="T10" fmla="*/ 40843 w 2184400"/>
              <a:gd name="T11" fmla="*/ 0 h 1117600"/>
              <a:gd name="T12" fmla="*/ 46353 w 2184400"/>
              <a:gd name="T13" fmla="*/ 0 h 1117600"/>
              <a:gd name="T14" fmla="*/ 46379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defRPr/>
            </a:pPr>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24" name="任意多边形 23"/>
          <p:cNvSpPr/>
          <p:nvPr/>
        </p:nvSpPr>
        <p:spPr bwMode="auto">
          <a:xfrm flipV="1">
            <a:off x="548126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102415" name="文本框 27"/>
          <p:cNvSpPr txBox="1">
            <a:spLocks noChangeArrowheads="1"/>
          </p:cNvSpPr>
          <p:nvPr/>
        </p:nvSpPr>
        <p:spPr bwMode="auto">
          <a:xfrm>
            <a:off x="2213287"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01</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6" name="文本框 28"/>
          <p:cNvSpPr txBox="1">
            <a:spLocks noChangeArrowheads="1"/>
          </p:cNvSpPr>
          <p:nvPr/>
        </p:nvSpPr>
        <p:spPr bwMode="auto">
          <a:xfrm>
            <a:off x="4143821" y="3399033"/>
            <a:ext cx="98118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02</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7" name="文本框 29"/>
          <p:cNvSpPr txBox="1">
            <a:spLocks noChangeArrowheads="1"/>
          </p:cNvSpPr>
          <p:nvPr/>
        </p:nvSpPr>
        <p:spPr bwMode="auto">
          <a:xfrm>
            <a:off x="6088288"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03</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102418" name="文本框 30"/>
          <p:cNvSpPr txBox="1">
            <a:spLocks noChangeArrowheads="1"/>
          </p:cNvSpPr>
          <p:nvPr/>
        </p:nvSpPr>
        <p:spPr bwMode="auto">
          <a:xfrm>
            <a:off x="8052655" y="3399033"/>
            <a:ext cx="983179" cy="921796"/>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04</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46109" name="文本框 32"/>
          <p:cNvSpPr txBox="1">
            <a:spLocks noChangeArrowheads="1"/>
          </p:cNvSpPr>
          <p:nvPr/>
        </p:nvSpPr>
        <p:spPr bwMode="auto">
          <a:xfrm>
            <a:off x="1170305" y="2182495"/>
            <a:ext cx="3066415" cy="459105"/>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1. 商品本身的价格</a:t>
            </a:r>
            <a:endParaRPr lang="zh-CN" altLang="en-US" sz="2400" b="1" dirty="0">
              <a:solidFill>
                <a:schemeClr val="bg1">
                  <a:lumMod val="50000"/>
                </a:schemeClr>
              </a:solidFill>
              <a:latin typeface="宋体" panose="02010600030101010101" pitchFamily="2" charset="-122"/>
            </a:endParaRPr>
          </a:p>
        </p:txBody>
      </p:sp>
      <p:sp>
        <p:nvSpPr>
          <p:cNvPr id="46107" name="文本框 34"/>
          <p:cNvSpPr txBox="1">
            <a:spLocks noChangeArrowheads="1"/>
          </p:cNvSpPr>
          <p:nvPr/>
        </p:nvSpPr>
        <p:spPr bwMode="auto">
          <a:xfrm>
            <a:off x="3079750" y="5087620"/>
            <a:ext cx="3122930" cy="459105"/>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2. 相关商品的价格</a:t>
            </a:r>
            <a:endParaRPr lang="zh-CN" altLang="en-US" sz="2400" b="1" dirty="0">
              <a:solidFill>
                <a:schemeClr val="bg1">
                  <a:lumMod val="50000"/>
                </a:schemeClr>
              </a:solidFill>
              <a:latin typeface="宋体" panose="02010600030101010101" pitchFamily="2" charset="-122"/>
            </a:endParaRPr>
          </a:p>
        </p:txBody>
      </p:sp>
      <p:sp>
        <p:nvSpPr>
          <p:cNvPr id="46105" name="文本框 36"/>
          <p:cNvSpPr txBox="1">
            <a:spLocks noChangeArrowheads="1"/>
          </p:cNvSpPr>
          <p:nvPr/>
        </p:nvSpPr>
        <p:spPr bwMode="auto">
          <a:xfrm>
            <a:off x="7260590" y="5085080"/>
            <a:ext cx="3024505" cy="459105"/>
          </a:xfrm>
          <a:prstGeom prst="rect">
            <a:avLst/>
          </a:prstGeom>
          <a:noFill/>
          <a:ln w="9525">
            <a:noFill/>
            <a:miter lim="800000"/>
          </a:ln>
        </p:spPr>
        <p:txBody>
          <a:bodyPr wrap="square" lIns="91000" tIns="45500" rIns="91000" bIns="45500">
            <a:spAutoFit/>
          </a:bodyPr>
          <a:p>
            <a:pPr algn="ctr"/>
            <a:r>
              <a:rPr lang="zh-CN" altLang="en-US" sz="2400" b="1" dirty="0">
                <a:solidFill>
                  <a:schemeClr val="bg1">
                    <a:lumMod val="50000"/>
                  </a:schemeClr>
                </a:solidFill>
                <a:latin typeface="宋体" panose="02010600030101010101" pitchFamily="2" charset="-122"/>
              </a:rPr>
              <a:t>4. 生产的技术水平</a:t>
            </a:r>
            <a:endParaRPr lang="zh-CN" altLang="en-US" sz="2400" b="1" dirty="0">
              <a:solidFill>
                <a:schemeClr val="bg1">
                  <a:lumMod val="50000"/>
                </a:schemeClr>
              </a:solidFill>
              <a:latin typeface="宋体" panose="02010600030101010101" pitchFamily="2" charset="-122"/>
            </a:endParaRPr>
          </a:p>
        </p:txBody>
      </p:sp>
      <p:sp>
        <p:nvSpPr>
          <p:cNvPr id="46103" name="文本框 38"/>
          <p:cNvSpPr txBox="1">
            <a:spLocks noChangeArrowheads="1"/>
          </p:cNvSpPr>
          <p:nvPr/>
        </p:nvSpPr>
        <p:spPr bwMode="auto">
          <a:xfrm>
            <a:off x="5194300" y="2182495"/>
            <a:ext cx="2756535" cy="459105"/>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3. 生产要素价格</a:t>
            </a:r>
            <a:endParaRPr lang="zh-CN" altLang="en-US" sz="2400" b="1" dirty="0">
              <a:solidFill>
                <a:schemeClr val="bg1">
                  <a:lumMod val="50000"/>
                </a:schemeClr>
              </a:solidFill>
              <a:latin typeface="宋体" panose="02010600030101010101" pitchFamily="2" charset="-122"/>
            </a:endParaRPr>
          </a:p>
        </p:txBody>
      </p:sp>
      <p:sp>
        <p:nvSpPr>
          <p:cNvPr id="2" name="文本框 2"/>
          <p:cNvSpPr txBox="1"/>
          <p:nvPr/>
        </p:nvSpPr>
        <p:spPr>
          <a:xfrm>
            <a:off x="912407" y="45821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二、供给函数</a:t>
            </a:r>
            <a:endParaRPr lang="zh-CN" altLang="en-US" sz="2600" dirty="0">
              <a:latin typeface="宋体" panose="02010600030101010101" pitchFamily="2" charset="-122"/>
              <a:ea typeface="宋体" panose="02010600030101010101" pitchFamily="2" charset="-122"/>
            </a:endParaRPr>
          </a:p>
        </p:txBody>
      </p:sp>
      <p:sp>
        <p:nvSpPr>
          <p:cNvPr id="3" name="文本框 2"/>
          <p:cNvSpPr txBox="1"/>
          <p:nvPr/>
        </p:nvSpPr>
        <p:spPr>
          <a:xfrm>
            <a:off x="931545" y="1058545"/>
            <a:ext cx="2874645" cy="368300"/>
          </a:xfrm>
          <a:prstGeom prst="rect">
            <a:avLst/>
          </a:prstGeom>
          <a:noFill/>
        </p:spPr>
        <p:txBody>
          <a:bodyPr wrap="square" rtlCol="0">
            <a:spAutoFit/>
          </a:bodyPr>
          <a:p>
            <a:r>
              <a:rPr lang="zh-CN" altLang="en-US"/>
              <a:t>（一）影响供给的因素</a:t>
            </a:r>
            <a:endParaRPr lang="zh-CN" altLang="en-US"/>
          </a:p>
        </p:txBody>
      </p:sp>
      <p:sp>
        <p:nvSpPr>
          <p:cNvPr id="4" name="任意多边形 3"/>
          <p:cNvSpPr/>
          <p:nvPr/>
        </p:nvSpPr>
        <p:spPr bwMode="auto">
          <a:xfrm flipV="1">
            <a:off x="9362385" y="2750215"/>
            <a:ext cx="2183295" cy="1104583"/>
          </a:xfrm>
          <a:custGeom>
            <a:avLst/>
            <a:gdLst>
              <a:gd name="T0" fmla="*/ 27 w 2184400"/>
              <a:gd name="T1" fmla="*/ 0 h 1117600"/>
              <a:gd name="T2" fmla="*/ 5538 w 2184400"/>
              <a:gd name="T3" fmla="*/ 0 h 1117600"/>
              <a:gd name="T4" fmla="*/ 5483 w 2184400"/>
              <a:gd name="T5" fmla="*/ 445 h 1117600"/>
              <a:gd name="T6" fmla="*/ 23190 w 2184400"/>
              <a:gd name="T7" fmla="*/ 15080 h 1117600"/>
              <a:gd name="T8" fmla="*/ 40897 w 2184400"/>
              <a:gd name="T9" fmla="*/ 445 h 1117600"/>
              <a:gd name="T10" fmla="*/ 40843 w 2184400"/>
              <a:gd name="T11" fmla="*/ 0 h 1117600"/>
              <a:gd name="T12" fmla="*/ 46354 w 2184400"/>
              <a:gd name="T13" fmla="*/ 0 h 1117600"/>
              <a:gd name="T14" fmla="*/ 46380 w 2184400"/>
              <a:gd name="T15" fmla="*/ 445 h 1117600"/>
              <a:gd name="T16" fmla="*/ 23190 w 2184400"/>
              <a:gd name="T17" fmla="*/ 19613 h 1117600"/>
              <a:gd name="T18" fmla="*/ 0 w 2184400"/>
              <a:gd name="T19" fmla="*/ 445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FDC01A"/>
          </a:solidFill>
          <a:ln w="12700" cap="flat" cmpd="sng" algn="ctr">
            <a:noFill/>
            <a:prstDash val="solid"/>
            <a:miter lim="800000"/>
          </a:ln>
          <a:effectLst>
            <a:outerShdw blurRad="190500" dist="190500" algn="ctr" rotWithShape="0">
              <a:srgbClr val="000000">
                <a:alpha val="21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5" name="任意多边形 4"/>
          <p:cNvSpPr/>
          <p:nvPr/>
        </p:nvSpPr>
        <p:spPr bwMode="auto">
          <a:xfrm>
            <a:off x="9362431" y="3854798"/>
            <a:ext cx="2183295" cy="1102595"/>
          </a:xfrm>
          <a:custGeom>
            <a:avLst/>
            <a:gdLst>
              <a:gd name="T0" fmla="*/ 27 w 2184400"/>
              <a:gd name="T1" fmla="*/ 0 h 1117600"/>
              <a:gd name="T2" fmla="*/ 5538 w 2184400"/>
              <a:gd name="T3" fmla="*/ 0 h 1117600"/>
              <a:gd name="T4" fmla="*/ 5483 w 2184400"/>
              <a:gd name="T5" fmla="*/ 433 h 1117600"/>
              <a:gd name="T6" fmla="*/ 23190 w 2184400"/>
              <a:gd name="T7" fmla="*/ 14625 h 1117600"/>
              <a:gd name="T8" fmla="*/ 40897 w 2184400"/>
              <a:gd name="T9" fmla="*/ 433 h 1117600"/>
              <a:gd name="T10" fmla="*/ 40843 w 2184400"/>
              <a:gd name="T11" fmla="*/ 0 h 1117600"/>
              <a:gd name="T12" fmla="*/ 46354 w 2184400"/>
              <a:gd name="T13" fmla="*/ 0 h 1117600"/>
              <a:gd name="T14" fmla="*/ 46380 w 2184400"/>
              <a:gd name="T15" fmla="*/ 433 h 1117600"/>
              <a:gd name="T16" fmla="*/ 23190 w 2184400"/>
              <a:gd name="T17" fmla="*/ 19021 h 1117600"/>
              <a:gd name="T18" fmla="*/ 0 w 2184400"/>
              <a:gd name="T19" fmla="*/ 433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rgbClr val="3494FA"/>
          </a:solidFill>
          <a:ln w="12700" cap="flat" cmpd="sng" algn="ctr">
            <a:noFill/>
            <a:prstDash val="solid"/>
            <a:miter lim="800000"/>
          </a:ln>
          <a:effectLst>
            <a:outerShdw blurRad="190500" dist="190500" dir="5400000" algn="ctr" rotWithShape="0">
              <a:srgbClr val="000000">
                <a:alpha val="9000"/>
              </a:srgbClr>
            </a:outerShdw>
          </a:effectLst>
        </p:spPr>
        <p:txBody>
          <a:bodyPr anchor="ctr"/>
          <a:p>
            <a:pPr defTabSz="913765"/>
            <a:endParaRPr lang="zh-CN" altLang="en-US" sz="2255">
              <a:solidFill>
                <a:srgbClr val="FFC000"/>
              </a:solidFill>
              <a:latin typeface="宋体" panose="02010600030101010101" pitchFamily="2" charset="-122"/>
              <a:cs typeface="+mn-ea"/>
              <a:sym typeface="宋体" panose="02010600030101010101" pitchFamily="2" charset="-122"/>
            </a:endParaRPr>
          </a:p>
        </p:txBody>
      </p:sp>
      <p:sp>
        <p:nvSpPr>
          <p:cNvPr id="6" name="文本框 30"/>
          <p:cNvSpPr txBox="1">
            <a:spLocks noChangeArrowheads="1"/>
          </p:cNvSpPr>
          <p:nvPr/>
        </p:nvSpPr>
        <p:spPr bwMode="auto">
          <a:xfrm>
            <a:off x="9962735" y="3399033"/>
            <a:ext cx="983179" cy="920750"/>
          </a:xfrm>
          <a:prstGeom prst="rect">
            <a:avLst/>
          </a:prstGeom>
          <a:noFill/>
          <a:ln w="9525">
            <a:noFill/>
            <a:miter lim="800000"/>
          </a:ln>
          <a:effectLst>
            <a:outerShdw blurRad="190500" dist="190500" dir="5400000" algn="ctr" rotWithShape="0">
              <a:srgbClr val="000000">
                <a:alpha val="43137"/>
              </a:srgbClr>
            </a:outerShdw>
          </a:effectLst>
        </p:spPr>
        <p:txBody>
          <a:bodyPr lIns="91000" tIns="45500" rIns="91000" bIns="45500">
            <a:spAutoFit/>
          </a:bodyPr>
          <a:p>
            <a:pPr algn="ctr" defTabSz="909320">
              <a:defRPr/>
            </a:pPr>
            <a:r>
              <a:rPr lang="en-US" altLang="zh-CN" sz="5395">
                <a:solidFill>
                  <a:srgbClr val="5F5F5F"/>
                </a:solidFill>
                <a:latin typeface="宋体" panose="02010600030101010101" pitchFamily="2" charset="-122"/>
                <a:cs typeface="+mn-ea"/>
                <a:sym typeface="宋体" panose="02010600030101010101" pitchFamily="2" charset="-122"/>
              </a:rPr>
              <a:t>05</a:t>
            </a:r>
            <a:endParaRPr lang="zh-CN" altLang="en-US" sz="5395">
              <a:solidFill>
                <a:srgbClr val="5F5F5F"/>
              </a:solidFill>
              <a:latin typeface="宋体" panose="02010600030101010101" pitchFamily="2" charset="-122"/>
              <a:cs typeface="+mn-ea"/>
              <a:sym typeface="宋体" panose="02010600030101010101" pitchFamily="2" charset="-122"/>
            </a:endParaRPr>
          </a:p>
        </p:txBody>
      </p:sp>
      <p:sp>
        <p:nvSpPr>
          <p:cNvPr id="7" name="文本框 38"/>
          <p:cNvSpPr txBox="1">
            <a:spLocks noChangeArrowheads="1"/>
          </p:cNvSpPr>
          <p:nvPr/>
        </p:nvSpPr>
        <p:spPr bwMode="auto">
          <a:xfrm>
            <a:off x="8905875" y="1921510"/>
            <a:ext cx="2756535" cy="828675"/>
          </a:xfrm>
          <a:prstGeom prst="rect">
            <a:avLst/>
          </a:prstGeom>
          <a:noFill/>
          <a:ln w="9525">
            <a:noFill/>
            <a:miter lim="800000"/>
          </a:ln>
        </p:spPr>
        <p:txBody>
          <a:bodyPr lIns="91000" tIns="45500" rIns="91000" bIns="45500">
            <a:spAutoFit/>
          </a:bodyPr>
          <a:p>
            <a:pPr algn="ctr"/>
            <a:r>
              <a:rPr lang="zh-CN" altLang="en-US" sz="2400" b="1" dirty="0">
                <a:solidFill>
                  <a:schemeClr val="bg1">
                    <a:lumMod val="50000"/>
                  </a:schemeClr>
                </a:solidFill>
                <a:latin typeface="宋体" panose="02010600030101010101" pitchFamily="2" charset="-122"/>
              </a:rPr>
              <a:t>5. 生产者对未来的预期</a:t>
            </a:r>
            <a:endParaRPr lang="zh-CN" altLang="en-US" sz="2400" b="1" dirty="0">
              <a:solidFill>
                <a:schemeClr val="bg1">
                  <a:lumMod val="50000"/>
                </a:schemeClr>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02415"/>
                                        </p:tgtEl>
                                        <p:attrNameLst>
                                          <p:attrName>style.visibility</p:attrName>
                                        </p:attrNameLst>
                                      </p:cBhvr>
                                      <p:to>
                                        <p:strVal val="visible"/>
                                      </p:to>
                                    </p:set>
                                    <p:animEffect transition="in" filter="dissolve">
                                      <p:cBhvr>
                                        <p:cTn id="39" dur="500"/>
                                        <p:tgtEl>
                                          <p:spTgt spid="10241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02416"/>
                                        </p:tgtEl>
                                        <p:attrNameLst>
                                          <p:attrName>style.visibility</p:attrName>
                                        </p:attrNameLst>
                                      </p:cBhvr>
                                      <p:to>
                                        <p:strVal val="visible"/>
                                      </p:to>
                                    </p:set>
                                    <p:animEffect transition="in" filter="dissolve">
                                      <p:cBhvr>
                                        <p:cTn id="43" dur="500"/>
                                        <p:tgtEl>
                                          <p:spTgt spid="102416"/>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7"/>
                                        </p:tgtEl>
                                        <p:attrNameLst>
                                          <p:attrName>style.visibility</p:attrName>
                                        </p:attrNameLst>
                                      </p:cBhvr>
                                      <p:to>
                                        <p:strVal val="visible"/>
                                      </p:to>
                                    </p:set>
                                    <p:animEffect transition="in" filter="dissolve">
                                      <p:cBhvr>
                                        <p:cTn id="47" dur="500"/>
                                        <p:tgtEl>
                                          <p:spTgt spid="102417"/>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8"/>
                                        </p:tgtEl>
                                        <p:attrNameLst>
                                          <p:attrName>style.visibility</p:attrName>
                                        </p:attrNameLst>
                                      </p:cBhvr>
                                      <p:to>
                                        <p:strVal val="visible"/>
                                      </p:to>
                                    </p:set>
                                    <p:animEffect transition="in" filter="dissolve">
                                      <p:cBhvr>
                                        <p:cTn id="51" dur="500"/>
                                        <p:tgtEl>
                                          <p:spTgt spid="10241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left)">
                                      <p:cBhvr>
                                        <p:cTn id="55" dur="500"/>
                                        <p:tgtEl>
                                          <p:spTgt spid="4"/>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500"/>
                                        <p:tgtEl>
                                          <p:spTgt spid="5"/>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dissolve">
                                      <p:cBhvr>
                                        <p:cTn id="6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9" grpId="0" bldLvl="0" animBg="1"/>
      <p:bldP spid="23" grpId="0" bldLvl="0" animBg="1"/>
      <p:bldP spid="25" grpId="0" bldLvl="0" animBg="1"/>
      <p:bldP spid="18" grpId="0" bldLvl="0" animBg="1"/>
      <p:bldP spid="20" grpId="0" bldLvl="0" animBg="1"/>
      <p:bldP spid="22" grpId="0" bldLvl="0" animBg="1"/>
      <p:bldP spid="24" grpId="0" bldLvl="0" animBg="1"/>
      <p:bldP spid="102415" grpId="0" bldLvl="0" animBg="1"/>
      <p:bldP spid="102416" grpId="0" bldLvl="0" animBg="1"/>
      <p:bldP spid="102417" grpId="0" bldLvl="0" animBg="1"/>
      <p:bldP spid="102418" grpId="0" bldLvl="0" animBg="1"/>
      <p:bldP spid="4" grpId="0" bldLvl="0" animBg="1"/>
      <p:bldP spid="5" grpId="0" bldLvl="0" animBg="1"/>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04740" y="2831465"/>
            <a:ext cx="6209030" cy="188976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供给函数表示一种商品的供给数量与影响该商品供给数量的各种因素之间的依存关系。如果把对某商品的供给量作为因变量，把影响供给量的因素作为自变量</a:t>
            </a:r>
            <a:r>
              <a:rPr lang="zh-CN" dirty="0">
                <a:latin typeface="宋体" panose="02010600030101010101" pitchFamily="2" charset="-122"/>
              </a:rPr>
              <a:t>。如果假定其他因素不发生变化，仅考虑商品的价格变化对其供给量的影响，即把商品的供给量看成是这种商品的价格函数。</a:t>
            </a:r>
            <a:endParaRPr lang="zh-CN"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（二）供给函数</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5024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二、供给函数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Group 3"/>
          <p:cNvGrpSpPr/>
          <p:nvPr/>
        </p:nvGrpSpPr>
        <p:grpSpPr>
          <a:xfrm>
            <a:off x="619076" y="2789666"/>
            <a:ext cx="3971723" cy="3945184"/>
            <a:chOff x="1134282" y="1929437"/>
            <a:chExt cx="4961718" cy="4928563"/>
          </a:xfrm>
        </p:grpSpPr>
        <p:sp>
          <p:nvSpPr>
            <p:cNvPr id="6" name="Freeform 5"/>
            <p:cNvSpPr/>
            <p:nvPr/>
          </p:nvSpPr>
          <p:spPr bwMode="auto">
            <a:xfrm>
              <a:off x="1912099" y="4596238"/>
              <a:ext cx="936427" cy="960622"/>
            </a:xfrm>
            <a:custGeom>
              <a:avLst/>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3">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7" name="Freeform 6"/>
            <p:cNvSpPr/>
            <p:nvPr/>
          </p:nvSpPr>
          <p:spPr bwMode="auto">
            <a:xfrm>
              <a:off x="4101276" y="3967173"/>
              <a:ext cx="848609" cy="905064"/>
            </a:xfrm>
            <a:custGeom>
              <a:avLst/>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8" name="Freeform 7"/>
            <p:cNvSpPr/>
            <p:nvPr/>
          </p:nvSpPr>
          <p:spPr bwMode="auto">
            <a:xfrm>
              <a:off x="1180879" y="4537095"/>
              <a:ext cx="714193" cy="733012"/>
            </a:xfrm>
            <a:custGeom>
              <a:avLst/>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9" name="Freeform 8"/>
            <p:cNvSpPr/>
            <p:nvPr/>
          </p:nvSpPr>
          <p:spPr bwMode="auto">
            <a:xfrm>
              <a:off x="2827915" y="2781630"/>
              <a:ext cx="807388" cy="896998"/>
            </a:xfrm>
            <a:custGeom>
              <a:avLst/>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3">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0" name="Freeform 9"/>
            <p:cNvSpPr/>
            <p:nvPr/>
          </p:nvSpPr>
          <p:spPr bwMode="auto">
            <a:xfrm>
              <a:off x="2266059" y="3674148"/>
              <a:ext cx="964206" cy="1078907"/>
            </a:xfrm>
            <a:custGeom>
              <a:avLst/>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1" name="Freeform 10"/>
            <p:cNvSpPr/>
            <p:nvPr/>
          </p:nvSpPr>
          <p:spPr bwMode="auto">
            <a:xfrm>
              <a:off x="4743782" y="2536098"/>
              <a:ext cx="1049335" cy="1133569"/>
            </a:xfrm>
            <a:custGeom>
              <a:avLst/>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4"/>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2" name="Freeform 11"/>
            <p:cNvSpPr/>
            <p:nvPr/>
          </p:nvSpPr>
          <p:spPr bwMode="auto">
            <a:xfrm>
              <a:off x="5040392" y="3557655"/>
              <a:ext cx="1055608" cy="1013492"/>
            </a:xfrm>
            <a:custGeom>
              <a:avLst/>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3" name="Freeform 12"/>
            <p:cNvSpPr/>
            <p:nvPr/>
          </p:nvSpPr>
          <p:spPr bwMode="auto">
            <a:xfrm>
              <a:off x="1757073" y="2694708"/>
              <a:ext cx="1091453" cy="1019765"/>
            </a:xfrm>
            <a:custGeom>
              <a:avLst/>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4" name="Freeform 13"/>
            <p:cNvSpPr/>
            <p:nvPr/>
          </p:nvSpPr>
          <p:spPr bwMode="auto">
            <a:xfrm>
              <a:off x="4619224" y="4537095"/>
              <a:ext cx="1051128" cy="1015284"/>
            </a:xfrm>
            <a:custGeom>
              <a:avLst/>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5" name="Freeform 14"/>
            <p:cNvSpPr/>
            <p:nvPr/>
          </p:nvSpPr>
          <p:spPr bwMode="auto">
            <a:xfrm>
              <a:off x="3232953" y="3644577"/>
              <a:ext cx="734804" cy="833375"/>
            </a:xfrm>
            <a:custGeom>
              <a:avLst/>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tx2">
                <a:lumMod val="60000"/>
                <a:lumOff val="40000"/>
              </a:schemeClr>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6" name="Freeform 15"/>
            <p:cNvSpPr/>
            <p:nvPr/>
          </p:nvSpPr>
          <p:spPr bwMode="auto">
            <a:xfrm>
              <a:off x="1134282" y="3061214"/>
              <a:ext cx="602181" cy="608454"/>
            </a:xfrm>
            <a:custGeom>
              <a:avLst/>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7" name="Freeform 16"/>
            <p:cNvSpPr/>
            <p:nvPr/>
          </p:nvSpPr>
          <p:spPr bwMode="auto">
            <a:xfrm>
              <a:off x="2391513" y="1989476"/>
              <a:ext cx="821726" cy="919401"/>
            </a:xfrm>
            <a:custGeom>
              <a:avLst/>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4">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tx2">
                <a:lumMod val="60000"/>
                <a:lumOff val="40000"/>
              </a:schemeClr>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8" name="Freeform 17"/>
            <p:cNvSpPr/>
            <p:nvPr/>
          </p:nvSpPr>
          <p:spPr bwMode="auto">
            <a:xfrm>
              <a:off x="3768822" y="2891851"/>
              <a:ext cx="1053816" cy="1145219"/>
            </a:xfrm>
            <a:custGeom>
              <a:avLst/>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19" name="Freeform 18"/>
            <p:cNvSpPr/>
            <p:nvPr/>
          </p:nvSpPr>
          <p:spPr bwMode="auto">
            <a:xfrm>
              <a:off x="3266109" y="1929437"/>
              <a:ext cx="1047544" cy="1172102"/>
            </a:xfrm>
            <a:custGeom>
              <a:avLst/>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0" name="Freeform 19"/>
            <p:cNvSpPr/>
            <p:nvPr/>
          </p:nvSpPr>
          <p:spPr bwMode="auto">
            <a:xfrm>
              <a:off x="1335905" y="3663395"/>
              <a:ext cx="919401" cy="931050"/>
            </a:xfrm>
            <a:custGeom>
              <a:avLst/>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tx2">
                <a:lumMod val="60000"/>
                <a:lumOff val="40000"/>
              </a:schemeClr>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1" name="Freeform 20"/>
            <p:cNvSpPr>
              <a:spLocks noEditPoints="1"/>
            </p:cNvSpPr>
            <p:nvPr/>
          </p:nvSpPr>
          <p:spPr bwMode="auto">
            <a:xfrm>
              <a:off x="3387083" y="3839927"/>
              <a:ext cx="432817" cy="351272"/>
            </a:xfrm>
            <a:custGeom>
              <a:avLst/>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2" name="Freeform 21"/>
            <p:cNvSpPr/>
            <p:nvPr/>
          </p:nvSpPr>
          <p:spPr bwMode="auto">
            <a:xfrm>
              <a:off x="4324406" y="2016358"/>
              <a:ext cx="722259" cy="741973"/>
            </a:xfrm>
            <a:custGeom>
              <a:avLst/>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tx2">
                <a:lumMod val="60000"/>
                <a:lumOff val="40000"/>
              </a:schemeClr>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3" name="Freeform 22"/>
            <p:cNvSpPr/>
            <p:nvPr/>
          </p:nvSpPr>
          <p:spPr bwMode="auto">
            <a:xfrm>
              <a:off x="4445379" y="2249345"/>
              <a:ext cx="444467" cy="237467"/>
            </a:xfrm>
            <a:custGeom>
              <a:avLst/>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6" name="Freeform 25"/>
            <p:cNvSpPr/>
            <p:nvPr/>
          </p:nvSpPr>
          <p:spPr bwMode="auto">
            <a:xfrm>
              <a:off x="4979457" y="2985045"/>
              <a:ext cx="194455" cy="257181"/>
            </a:xfrm>
            <a:custGeom>
              <a:avLst/>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1">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7" name="Freeform 26"/>
            <p:cNvSpPr/>
            <p:nvPr/>
          </p:nvSpPr>
          <p:spPr bwMode="auto">
            <a:xfrm>
              <a:off x="5040392" y="3174123"/>
              <a:ext cx="214169" cy="127246"/>
            </a:xfrm>
            <a:custGeom>
              <a:avLst/>
              <a:gdLst>
                <a:gd name="T0" fmla="*/ 58 w 101"/>
                <a:gd name="T1" fmla="*/ 60 h 60"/>
                <a:gd name="T2" fmla="*/ 101 w 101"/>
                <a:gd name="T3" fmla="*/ 59 h 60"/>
                <a:gd name="T4" fmla="*/ 101 w 101"/>
                <a:gd name="T5" fmla="*/ 0 h 60"/>
                <a:gd name="T6" fmla="*/ 29 w 101"/>
                <a:gd name="T7" fmla="*/ 0 h 60"/>
                <a:gd name="T8" fmla="*/ 58 w 101"/>
                <a:gd name="T9" fmla="*/ 60 h 60"/>
              </a:gdLst>
              <a:ahLst/>
              <a:cxnLst>
                <a:cxn ang="0">
                  <a:pos x="T0" y="T1"/>
                </a:cxn>
                <a:cxn ang="0">
                  <a:pos x="T2" y="T3"/>
                </a:cxn>
                <a:cxn ang="0">
                  <a:pos x="T4" y="T5"/>
                </a:cxn>
                <a:cxn ang="0">
                  <a:pos x="T6" y="T7"/>
                </a:cxn>
                <a:cxn ang="0">
                  <a:pos x="T8" y="T9"/>
                </a:cxn>
              </a:cxnLst>
              <a:rect l="0" t="0" r="r" b="b"/>
              <a:pathLst>
                <a:path w="101"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8" name="Freeform 27"/>
            <p:cNvSpPr/>
            <p:nvPr/>
          </p:nvSpPr>
          <p:spPr bwMode="auto">
            <a:xfrm>
              <a:off x="5210651" y="2775358"/>
              <a:ext cx="262558" cy="167571"/>
            </a:xfrm>
            <a:custGeom>
              <a:avLst/>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29" name="Freeform 28"/>
            <p:cNvSpPr/>
            <p:nvPr/>
          </p:nvSpPr>
          <p:spPr bwMode="auto">
            <a:xfrm>
              <a:off x="5068171" y="2733240"/>
              <a:ext cx="184597" cy="241051"/>
            </a:xfrm>
            <a:custGeom>
              <a:avLst/>
              <a:gdLst>
                <a:gd name="T0" fmla="*/ 87 w 87"/>
                <a:gd name="T1" fmla="*/ 51 h 114"/>
                <a:gd name="T2" fmla="*/ 20 w 87"/>
                <a:gd name="T3" fmla="*/ 47 h 114"/>
                <a:gd name="T4" fmla="*/ 0 w 87"/>
                <a:gd name="T5" fmla="*/ 85 h 114"/>
                <a:gd name="T6" fmla="*/ 52 w 87"/>
                <a:gd name="T7" fmla="*/ 114 h 114"/>
                <a:gd name="T8" fmla="*/ 87 w 87"/>
                <a:gd name="T9" fmla="*/ 51 h 114"/>
              </a:gdLst>
              <a:ah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0" name="Freeform 29"/>
            <p:cNvSpPr/>
            <p:nvPr/>
          </p:nvSpPr>
          <p:spPr bwMode="auto">
            <a:xfrm>
              <a:off x="5297573" y="3124837"/>
              <a:ext cx="241051" cy="216857"/>
            </a:xfrm>
            <a:custGeom>
              <a:avLst/>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1" name="Freeform 30"/>
            <p:cNvSpPr/>
            <p:nvPr/>
          </p:nvSpPr>
          <p:spPr bwMode="auto">
            <a:xfrm>
              <a:off x="5380015" y="2944721"/>
              <a:ext cx="211480" cy="197142"/>
            </a:xfrm>
            <a:custGeom>
              <a:avLst/>
              <a:gdLst>
                <a:gd name="T0" fmla="*/ 39 w 100"/>
                <a:gd name="T1" fmla="*/ 93 h 93"/>
                <a:gd name="T2" fmla="*/ 74 w 100"/>
                <a:gd name="T3" fmla="*/ 36 h 93"/>
                <a:gd name="T4" fmla="*/ 50 w 100"/>
                <a:gd name="T5" fmla="*/ 0 h 93"/>
                <a:gd name="T6" fmla="*/ 0 w 100"/>
                <a:gd name="T7" fmla="*/ 32 h 93"/>
                <a:gd name="T8" fmla="*/ 39 w 100"/>
                <a:gd name="T9" fmla="*/ 93 h 93"/>
              </a:gdLst>
              <a:ah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2" name="Freeform 31"/>
            <p:cNvSpPr>
              <a:spLocks noEditPoints="1"/>
            </p:cNvSpPr>
            <p:nvPr/>
          </p:nvSpPr>
          <p:spPr bwMode="auto">
            <a:xfrm>
              <a:off x="4095003" y="3121253"/>
              <a:ext cx="398765" cy="591427"/>
            </a:xfrm>
            <a:custGeom>
              <a:avLst/>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3" name="Freeform 32"/>
            <p:cNvSpPr/>
            <p:nvPr/>
          </p:nvSpPr>
          <p:spPr bwMode="auto">
            <a:xfrm>
              <a:off x="4101276" y="2421397"/>
              <a:ext cx="26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4" name="Freeform 33"/>
            <p:cNvSpPr>
              <a:spLocks noEditPoints="1"/>
            </p:cNvSpPr>
            <p:nvPr/>
          </p:nvSpPr>
          <p:spPr bwMode="auto">
            <a:xfrm>
              <a:off x="3461460" y="2222463"/>
              <a:ext cx="672077" cy="465974"/>
            </a:xfrm>
            <a:custGeom>
              <a:avLst/>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5" name="Freeform 34"/>
            <p:cNvSpPr/>
            <p:nvPr/>
          </p:nvSpPr>
          <p:spPr bwMode="auto">
            <a:xfrm>
              <a:off x="4245549" y="4200160"/>
              <a:ext cx="415792" cy="270623"/>
            </a:xfrm>
            <a:custGeom>
              <a:avLst/>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6" name="Freeform 35"/>
            <p:cNvSpPr>
              <a:spLocks noEditPoints="1"/>
            </p:cNvSpPr>
            <p:nvPr/>
          </p:nvSpPr>
          <p:spPr bwMode="auto">
            <a:xfrm>
              <a:off x="4483016" y="4374004"/>
              <a:ext cx="319908" cy="207000"/>
            </a:xfrm>
            <a:custGeom>
              <a:avLst/>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7" name="Freeform 36"/>
            <p:cNvSpPr>
              <a:spLocks noEditPoints="1"/>
            </p:cNvSpPr>
            <p:nvPr/>
          </p:nvSpPr>
          <p:spPr bwMode="auto">
            <a:xfrm>
              <a:off x="2480227" y="3975239"/>
              <a:ext cx="535869" cy="394285"/>
            </a:xfrm>
            <a:custGeom>
              <a:avLst/>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8" name="Freeform 37"/>
            <p:cNvSpPr>
              <a:spLocks noEditPoints="1"/>
            </p:cNvSpPr>
            <p:nvPr/>
          </p:nvSpPr>
          <p:spPr bwMode="auto">
            <a:xfrm>
              <a:off x="3016097" y="2976981"/>
              <a:ext cx="411311" cy="422064"/>
            </a:xfrm>
            <a:custGeom>
              <a:avLst/>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39" name="Freeform 38"/>
            <p:cNvSpPr/>
            <p:nvPr/>
          </p:nvSpPr>
          <p:spPr bwMode="auto">
            <a:xfrm>
              <a:off x="4826223" y="4782627"/>
              <a:ext cx="443571" cy="430129"/>
            </a:xfrm>
            <a:custGeom>
              <a:avLst/>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0" name="Freeform 39"/>
            <p:cNvSpPr/>
            <p:nvPr/>
          </p:nvSpPr>
          <p:spPr bwMode="auto">
            <a:xfrm>
              <a:off x="5216924" y="4841769"/>
              <a:ext cx="285857" cy="369194"/>
            </a:xfrm>
            <a:custGeom>
              <a:avLst/>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1" name="Freeform 40"/>
            <p:cNvSpPr/>
            <p:nvPr/>
          </p:nvSpPr>
          <p:spPr bwMode="auto">
            <a:xfrm>
              <a:off x="1507060" y="3922368"/>
              <a:ext cx="534077" cy="381740"/>
            </a:xfrm>
            <a:custGeom>
              <a:avLst/>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2" name="Freeform 41"/>
            <p:cNvSpPr/>
            <p:nvPr/>
          </p:nvSpPr>
          <p:spPr bwMode="auto">
            <a:xfrm>
              <a:off x="2132540" y="4865069"/>
              <a:ext cx="521531" cy="471350"/>
            </a:xfrm>
            <a:custGeom>
              <a:avLst/>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2">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3" name="Freeform 42"/>
            <p:cNvSpPr>
              <a:spLocks noEditPoints="1"/>
            </p:cNvSpPr>
            <p:nvPr/>
          </p:nvSpPr>
          <p:spPr bwMode="auto">
            <a:xfrm>
              <a:off x="1910306" y="2938448"/>
              <a:ext cx="694479" cy="577090"/>
            </a:xfrm>
            <a:custGeom>
              <a:avLst/>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4" name="Freeform 43"/>
            <p:cNvSpPr>
              <a:spLocks noEditPoints="1"/>
            </p:cNvSpPr>
            <p:nvPr/>
          </p:nvSpPr>
          <p:spPr bwMode="auto">
            <a:xfrm>
              <a:off x="1269594" y="3178604"/>
              <a:ext cx="347688" cy="355753"/>
            </a:xfrm>
            <a:custGeom>
              <a:avLst/>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5" name="Freeform 44"/>
            <p:cNvSpPr/>
            <p:nvPr/>
          </p:nvSpPr>
          <p:spPr bwMode="auto">
            <a:xfrm>
              <a:off x="2585967" y="2154358"/>
              <a:ext cx="383531" cy="453428"/>
            </a:xfrm>
            <a:custGeom>
              <a:avLst/>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6" name="Freeform 45"/>
            <p:cNvSpPr>
              <a:spLocks noEditPoints="1"/>
            </p:cNvSpPr>
            <p:nvPr/>
          </p:nvSpPr>
          <p:spPr bwMode="auto">
            <a:xfrm>
              <a:off x="1412074" y="4684952"/>
              <a:ext cx="279584" cy="415792"/>
            </a:xfrm>
            <a:custGeom>
              <a:avLst/>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7" name="Freeform 46"/>
            <p:cNvSpPr>
              <a:spLocks noEditPoints="1"/>
            </p:cNvSpPr>
            <p:nvPr/>
          </p:nvSpPr>
          <p:spPr bwMode="auto">
            <a:xfrm>
              <a:off x="5263522" y="3830966"/>
              <a:ext cx="695375" cy="456116"/>
            </a:xfrm>
            <a:custGeom>
              <a:avLst/>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sp>
          <p:nvSpPr>
            <p:cNvPr id="48" name="Freeform 47"/>
            <p:cNvSpPr/>
            <p:nvPr/>
          </p:nvSpPr>
          <p:spPr bwMode="auto">
            <a:xfrm>
              <a:off x="2809097" y="4486017"/>
              <a:ext cx="1697218" cy="2371983"/>
            </a:xfrm>
            <a:custGeom>
              <a:avLst/>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tx2">
                <a:lumMod val="60000"/>
                <a:lumOff val="40000"/>
              </a:schemeClr>
            </a:solidFill>
            <a:ln>
              <a:noFill/>
            </a:ln>
          </p:spPr>
          <p:txBody>
            <a:bodyPr vert="horz" wrap="square" lIns="79384" tIns="39692" rIns="79384" bIns="39692" numCol="1" anchor="t" anchorCtr="0" compatLnSpc="1"/>
            <a:lstStyle/>
            <a:p>
              <a:pPr algn="just">
                <a:lnSpc>
                  <a:spcPct val="120000"/>
                </a:lnSpc>
              </a:pPr>
              <a:endParaRPr lang="en-GB" sz="855">
                <a:latin typeface="宋体" panose="02010600030101010101" pitchFamily="2" charset="-122"/>
                <a:cs typeface="+mn-ea"/>
                <a:sym typeface="Arial" panose="020B0604020202020204" pitchFamily="34" charset="0"/>
              </a:endParaRPr>
            </a:p>
          </p:txBody>
        </p:sp>
      </p:grpSp>
      <p:grpSp>
        <p:nvGrpSpPr>
          <p:cNvPr id="97" name="Group 96"/>
          <p:cNvGrpSpPr/>
          <p:nvPr/>
        </p:nvGrpSpPr>
        <p:grpSpPr>
          <a:xfrm>
            <a:off x="6325257" y="4565782"/>
            <a:ext cx="287904" cy="288396"/>
            <a:chOff x="7275629" y="3973834"/>
            <a:chExt cx="464344" cy="465138"/>
          </a:xfrm>
          <a:solidFill>
            <a:schemeClr val="tx2">
              <a:lumMod val="60000"/>
              <a:lumOff val="40000"/>
            </a:schemeClr>
          </a:solidFill>
        </p:grpSpPr>
        <p:sp>
          <p:nvSpPr>
            <p:cNvPr id="9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9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10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10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10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10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grpSp>
      <p:grpSp>
        <p:nvGrpSpPr>
          <p:cNvPr id="109" name="Group 108"/>
          <p:cNvGrpSpPr/>
          <p:nvPr/>
        </p:nvGrpSpPr>
        <p:grpSpPr>
          <a:xfrm>
            <a:off x="6442776" y="2519683"/>
            <a:ext cx="197840" cy="288396"/>
            <a:chOff x="3582988" y="3510757"/>
            <a:chExt cx="319088" cy="465138"/>
          </a:xfrm>
          <a:solidFill>
            <a:schemeClr val="tx2">
              <a:lumMod val="60000"/>
              <a:lumOff val="40000"/>
            </a:schemeClr>
          </a:solidFill>
        </p:grpSpPr>
        <p:sp>
          <p:nvSpPr>
            <p:cNvPr id="110"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sp>
          <p:nvSpPr>
            <p:cNvPr id="111"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38" tIns="16538" rIns="16538" bIns="16538" anchor="ctr"/>
            <a:lstStyle/>
            <a:p>
              <a:pPr algn="just" defTabSz="198755" hangingPunct="0">
                <a:lnSpc>
                  <a:spcPct val="120000"/>
                </a:lnSpc>
              </a:pPr>
              <a:endParaRPr lang="en-US" sz="855">
                <a:solidFill>
                  <a:srgbClr val="FFFFFF"/>
                </a:solidFill>
                <a:effectLst>
                  <a:outerShdw blurRad="38100" dist="38100" dir="2700000" algn="tl">
                    <a:srgbClr val="000000"/>
                  </a:outerShdw>
                </a:effectLst>
                <a:latin typeface="宋体" panose="02010600030101010101" pitchFamily="2" charset="-122"/>
                <a:cs typeface="+mn-ea"/>
                <a:sym typeface="Arial" panose="020B0604020202020204" pitchFamily="34" charset="0"/>
              </a:endParaRPr>
            </a:p>
          </p:txBody>
        </p:sp>
      </p:grpSp>
      <p:sp>
        <p:nvSpPr>
          <p:cNvPr id="116" name="TextBox 115"/>
          <p:cNvSpPr txBox="1"/>
          <p:nvPr/>
        </p:nvSpPr>
        <p:spPr>
          <a:xfrm>
            <a:off x="6710409" y="2564586"/>
            <a:ext cx="1431290" cy="294640"/>
          </a:xfrm>
          <a:prstGeom prst="rect">
            <a:avLst/>
          </a:prstGeom>
          <a:noFill/>
        </p:spPr>
        <p:txBody>
          <a:bodyPr wrap="none" lIns="0" tIns="0" rIns="0" bIns="0" rtlCol="0">
            <a:spAutoFit/>
          </a:bodyPr>
          <a:lstStyle/>
          <a:p>
            <a:pPr algn="l">
              <a:lnSpc>
                <a:spcPct val="120000"/>
              </a:lnSpc>
            </a:pPr>
            <a:r>
              <a:rPr lang="zh-CN" altLang="en-US" sz="1600" b="1">
                <a:solidFill>
                  <a:schemeClr val="tx2"/>
                </a:solidFill>
                <a:latin typeface="宋体" panose="02010600030101010101" pitchFamily="2" charset="-122"/>
                <a:cs typeface="+mn-ea"/>
                <a:sym typeface="Arial" panose="020B0604020202020204" pitchFamily="34" charset="0"/>
              </a:rPr>
              <a:t>（一）供给定理</a:t>
            </a:r>
            <a:endParaRPr lang="zh-CN" altLang="en-US" sz="1600" b="1">
              <a:solidFill>
                <a:schemeClr val="tx2"/>
              </a:solidFill>
              <a:latin typeface="宋体" panose="02010600030101010101" pitchFamily="2" charset="-122"/>
              <a:cs typeface="+mn-ea"/>
              <a:sym typeface="Arial" panose="020B0604020202020204" pitchFamily="34" charset="0"/>
            </a:endParaRPr>
          </a:p>
        </p:txBody>
      </p:sp>
      <p:sp>
        <p:nvSpPr>
          <p:cNvPr id="118" name="Rectangle 117"/>
          <p:cNvSpPr/>
          <p:nvPr/>
        </p:nvSpPr>
        <p:spPr>
          <a:xfrm>
            <a:off x="6329408" y="2913679"/>
            <a:ext cx="3943005" cy="1179830"/>
          </a:xfrm>
          <a:prstGeom prst="rect">
            <a:avLst/>
          </a:prstGeom>
        </p:spPr>
        <p:txBody>
          <a:bodyPr wrap="square" lIns="0" tIns="0" rIns="0" bIns="0">
            <a:spAutoFit/>
          </a:bodyPr>
          <a:lstStyle/>
          <a:p>
            <a:pPr defTabSz="1219200">
              <a:lnSpc>
                <a:spcPct val="120000"/>
              </a:lnSpc>
              <a:spcBef>
                <a:spcPct val="20000"/>
              </a:spcBef>
              <a:defRPr/>
            </a:pPr>
            <a:r>
              <a:rPr lang="zh-CN" altLang="en-US" sz="1600" dirty="0">
                <a:solidFill>
                  <a:schemeClr val="bg1">
                    <a:lumMod val="65000"/>
                  </a:schemeClr>
                </a:solidFill>
                <a:latin typeface="宋体" panose="02010600030101010101" pitchFamily="2" charset="-122"/>
                <a:cs typeface="宋体" panose="02010600030101010101" pitchFamily="2" charset="-122"/>
                <a:sym typeface="+mn-ea"/>
              </a:rPr>
              <a:t>供给定理是指在其他条件不变的条件下，某商品价格上涨，供给量就会增加；商品价格下降，供给量就会减少，即商品价格与其供给量呈同方向变动。</a:t>
            </a:r>
            <a:endParaRPr lang="zh-CN" altLang="en-US" sz="1600" dirty="0">
              <a:solidFill>
                <a:schemeClr val="bg1">
                  <a:lumMod val="65000"/>
                </a:schemeClr>
              </a:solidFill>
              <a:latin typeface="宋体" panose="02010600030101010101" pitchFamily="2" charset="-122"/>
              <a:cs typeface="宋体" panose="02010600030101010101" pitchFamily="2" charset="-122"/>
              <a:sym typeface="+mn-ea"/>
            </a:endParaRPr>
          </a:p>
        </p:txBody>
      </p:sp>
      <p:sp>
        <p:nvSpPr>
          <p:cNvPr id="3"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三、供给定理</a:t>
            </a:r>
            <a:endParaRPr lang="zh-CN" altLang="en-US" sz="2600" dirty="0">
              <a:latin typeface="宋体" panose="02010600030101010101" pitchFamily="2" charset="-122"/>
              <a:ea typeface="宋体" panose="02010600030101010101" pitchFamily="2" charset="-122"/>
            </a:endParaRPr>
          </a:p>
        </p:txBody>
      </p:sp>
      <p:sp>
        <p:nvSpPr>
          <p:cNvPr id="2" name="TextBox 115"/>
          <p:cNvSpPr txBox="1"/>
          <p:nvPr/>
        </p:nvSpPr>
        <p:spPr>
          <a:xfrm>
            <a:off x="6710409" y="4568646"/>
            <a:ext cx="2044700" cy="294640"/>
          </a:xfrm>
          <a:prstGeom prst="rect">
            <a:avLst/>
          </a:prstGeom>
          <a:noFill/>
        </p:spPr>
        <p:txBody>
          <a:bodyPr wrap="none" lIns="0" tIns="0" rIns="0" bIns="0" rtlCol="0">
            <a:spAutoFit/>
          </a:bodyPr>
          <a:p>
            <a:pPr algn="l">
              <a:lnSpc>
                <a:spcPct val="120000"/>
              </a:lnSpc>
            </a:pPr>
            <a:r>
              <a:rPr lang="zh-CN" altLang="en-US" sz="1600" b="1">
                <a:solidFill>
                  <a:schemeClr val="tx2"/>
                </a:solidFill>
                <a:latin typeface="宋体" panose="02010600030101010101" pitchFamily="2" charset="-122"/>
                <a:cs typeface="+mn-ea"/>
                <a:sym typeface="Arial" panose="020B0604020202020204" pitchFamily="34" charset="0"/>
              </a:rPr>
              <a:t>（二）供给定理的例外</a:t>
            </a:r>
            <a:endParaRPr lang="zh-CN" altLang="en-US" sz="1600" b="1">
              <a:solidFill>
                <a:schemeClr val="tx2"/>
              </a:solidFill>
              <a:latin typeface="宋体" panose="02010600030101010101" pitchFamily="2" charset="-122"/>
              <a:cs typeface="+mn-ea"/>
              <a:sym typeface="Arial" panose="020B0604020202020204" pitchFamily="34" charset="0"/>
            </a:endParaRPr>
          </a:p>
        </p:txBody>
      </p:sp>
      <p:sp>
        <p:nvSpPr>
          <p:cNvPr id="5" name="Rectangle 117"/>
          <p:cNvSpPr/>
          <p:nvPr/>
        </p:nvSpPr>
        <p:spPr>
          <a:xfrm>
            <a:off x="6329408" y="4995844"/>
            <a:ext cx="3943005" cy="1325880"/>
          </a:xfrm>
          <a:prstGeom prst="rect">
            <a:avLst/>
          </a:prstGeom>
        </p:spPr>
        <p:txBody>
          <a:bodyPr wrap="square" lIns="0" tIns="0" rIns="0" bIns="0">
            <a:spAutoFit/>
          </a:bodyPr>
          <a:p>
            <a:pPr defTabSz="1219200">
              <a:lnSpc>
                <a:spcPct val="120000"/>
              </a:lnSpc>
              <a:spcBef>
                <a:spcPct val="20000"/>
              </a:spcBef>
              <a:defRPr/>
            </a:pPr>
            <a:r>
              <a:rPr lang="zh-CN" altLang="en-US" sz="1600" dirty="0">
                <a:solidFill>
                  <a:schemeClr val="bg1">
                    <a:lumMod val="65000"/>
                  </a:schemeClr>
                </a:solidFill>
                <a:latin typeface="宋体" panose="02010600030101010101" pitchFamily="2" charset="-122"/>
                <a:cs typeface="宋体" panose="02010600030101010101" pitchFamily="2" charset="-122"/>
                <a:sym typeface="+mn-ea"/>
              </a:rPr>
              <a:t>1. 有些科技含量高、更新换代快的商品</a:t>
            </a:r>
            <a:endParaRPr lang="zh-CN" altLang="en-US" sz="1600" dirty="0">
              <a:solidFill>
                <a:schemeClr val="bg1">
                  <a:lumMod val="65000"/>
                </a:schemeClr>
              </a:solidFill>
              <a:latin typeface="宋体" panose="02010600030101010101" pitchFamily="2" charset="-122"/>
              <a:cs typeface="宋体" panose="02010600030101010101" pitchFamily="2" charset="-122"/>
              <a:sym typeface="+mn-ea"/>
            </a:endParaRPr>
          </a:p>
          <a:p>
            <a:pPr defTabSz="1219200">
              <a:lnSpc>
                <a:spcPct val="120000"/>
              </a:lnSpc>
              <a:spcBef>
                <a:spcPct val="20000"/>
              </a:spcBef>
              <a:defRPr/>
            </a:pPr>
            <a:r>
              <a:rPr lang="zh-CN" altLang="en-US" sz="1600" dirty="0">
                <a:solidFill>
                  <a:schemeClr val="bg1">
                    <a:lumMod val="65000"/>
                  </a:schemeClr>
                </a:solidFill>
                <a:latin typeface="宋体" panose="02010600030101010101" pitchFamily="2" charset="-122"/>
                <a:cs typeface="宋体" panose="02010600030101010101" pitchFamily="2" charset="-122"/>
                <a:sym typeface="+mn-ea"/>
              </a:rPr>
              <a:t>2. 有些商品的供给量是固定不变的</a:t>
            </a:r>
            <a:endParaRPr lang="zh-CN" altLang="en-US" sz="1600" dirty="0">
              <a:solidFill>
                <a:schemeClr val="bg1">
                  <a:lumMod val="65000"/>
                </a:schemeClr>
              </a:solidFill>
              <a:latin typeface="宋体" panose="02010600030101010101" pitchFamily="2" charset="-122"/>
              <a:cs typeface="宋体" panose="02010600030101010101" pitchFamily="2" charset="-122"/>
              <a:sym typeface="+mn-ea"/>
            </a:endParaRPr>
          </a:p>
          <a:p>
            <a:pPr defTabSz="1219200">
              <a:lnSpc>
                <a:spcPct val="120000"/>
              </a:lnSpc>
              <a:spcBef>
                <a:spcPct val="20000"/>
              </a:spcBef>
              <a:defRPr/>
            </a:pPr>
            <a:r>
              <a:rPr lang="zh-CN" altLang="en-US" sz="1600" dirty="0">
                <a:solidFill>
                  <a:schemeClr val="bg1">
                    <a:lumMod val="65000"/>
                  </a:schemeClr>
                </a:solidFill>
                <a:latin typeface="宋体" panose="02010600030101010101" pitchFamily="2" charset="-122"/>
                <a:cs typeface="宋体" panose="02010600030101010101" pitchFamily="2" charset="-122"/>
                <a:sym typeface="+mn-ea"/>
              </a:rPr>
              <a:t>3. 劳动力的供给曲线特殊性</a:t>
            </a:r>
            <a:endParaRPr lang="zh-CN" altLang="en-US" sz="1600" dirty="0">
              <a:solidFill>
                <a:schemeClr val="bg1">
                  <a:lumMod val="65000"/>
                </a:schemeClr>
              </a:solidFill>
              <a:latin typeface="宋体" panose="02010600030101010101" pitchFamily="2" charset="-122"/>
              <a:cs typeface="宋体" panose="02010600030101010101" pitchFamily="2" charset="-122"/>
              <a:sym typeface="+mn-ea"/>
            </a:endParaRPr>
          </a:p>
          <a:p>
            <a:pPr defTabSz="1219200">
              <a:lnSpc>
                <a:spcPct val="120000"/>
              </a:lnSpc>
              <a:spcBef>
                <a:spcPct val="20000"/>
              </a:spcBef>
              <a:defRPr/>
            </a:pPr>
            <a:r>
              <a:rPr lang="zh-CN" altLang="en-US" sz="1600" dirty="0">
                <a:solidFill>
                  <a:schemeClr val="bg1">
                    <a:lumMod val="65000"/>
                  </a:schemeClr>
                </a:solidFill>
                <a:latin typeface="宋体" panose="02010600030101010101" pitchFamily="2" charset="-122"/>
                <a:cs typeface="宋体" panose="02010600030101010101" pitchFamily="2" charset="-122"/>
                <a:sym typeface="+mn-ea"/>
              </a:rPr>
              <a:t>4. 有些商品呈不规则变化</a:t>
            </a:r>
            <a:endParaRPr lang="zh-CN" altLang="en-US" sz="1600" dirty="0">
              <a:solidFill>
                <a:schemeClr val="bg1">
                  <a:lumMod val="65000"/>
                </a:schemeClr>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wipe(left)">
                                      <p:cBhvr>
                                        <p:cTn id="17" dur="500"/>
                                        <p:tgtEl>
                                          <p:spTgt spid="1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p:cTn id="21" dur="500" fill="hold"/>
                                        <p:tgtEl>
                                          <p:spTgt spid="109"/>
                                        </p:tgtEl>
                                        <p:attrNameLst>
                                          <p:attrName>ppt_w</p:attrName>
                                        </p:attrNameLst>
                                      </p:cBhvr>
                                      <p:tavLst>
                                        <p:tav tm="0">
                                          <p:val>
                                            <p:fltVal val="0"/>
                                          </p:val>
                                        </p:tav>
                                        <p:tav tm="100000">
                                          <p:val>
                                            <p:strVal val="#ppt_w"/>
                                          </p:val>
                                        </p:tav>
                                      </p:tavLst>
                                    </p:anim>
                                    <p:anim calcmode="lin" valueType="num">
                                      <p:cBhvr>
                                        <p:cTn id="22" dur="500" fill="hold"/>
                                        <p:tgtEl>
                                          <p:spTgt spid="109"/>
                                        </p:tgtEl>
                                        <p:attrNameLst>
                                          <p:attrName>ppt_h</p:attrName>
                                        </p:attrNameLst>
                                      </p:cBhvr>
                                      <p:tavLst>
                                        <p:tav tm="0">
                                          <p:val>
                                            <p:fltVal val="0"/>
                                          </p:val>
                                        </p:tav>
                                        <p:tav tm="100000">
                                          <p:val>
                                            <p:strVal val="#ppt_h"/>
                                          </p:val>
                                        </p:tav>
                                      </p:tavLst>
                                    </p:anim>
                                    <p:animEffect transition="in" filter="fade">
                                      <p:cBhvr>
                                        <p:cTn id="23" dur="500"/>
                                        <p:tgtEl>
                                          <p:spTgt spid="109"/>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p:cTn id="27" dur="500" fill="hold"/>
                                        <p:tgtEl>
                                          <p:spTgt spid="97"/>
                                        </p:tgtEl>
                                        <p:attrNameLst>
                                          <p:attrName>ppt_w</p:attrName>
                                        </p:attrNameLst>
                                      </p:cBhvr>
                                      <p:tavLst>
                                        <p:tav tm="0">
                                          <p:val>
                                            <p:fltVal val="0"/>
                                          </p:val>
                                        </p:tav>
                                        <p:tav tm="100000">
                                          <p:val>
                                            <p:strVal val="#ppt_w"/>
                                          </p:val>
                                        </p:tav>
                                      </p:tavLst>
                                    </p:anim>
                                    <p:anim calcmode="lin" valueType="num">
                                      <p:cBhvr>
                                        <p:cTn id="28" dur="500" fill="hold"/>
                                        <p:tgtEl>
                                          <p:spTgt spid="97"/>
                                        </p:tgtEl>
                                        <p:attrNameLst>
                                          <p:attrName>ppt_h</p:attrName>
                                        </p:attrNameLst>
                                      </p:cBhvr>
                                      <p:tavLst>
                                        <p:tav tm="0">
                                          <p:val>
                                            <p:fltVal val="0"/>
                                          </p:val>
                                        </p:tav>
                                        <p:tav tm="100000">
                                          <p:val>
                                            <p:strVal val="#ppt_h"/>
                                          </p:val>
                                        </p:tav>
                                      </p:tavLst>
                                    </p:anim>
                                    <p:animEffect transition="in" filter="fade">
                                      <p:cBhvr>
                                        <p:cTn id="29" dur="500"/>
                                        <p:tgtEl>
                                          <p:spTgt spid="97"/>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8" grpId="0"/>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885825" y="1887855"/>
            <a:ext cx="5135245" cy="313817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和区分需求量的变动和需求的变动一样，我们也要区分供给量和供给的变动。在其他因素不变的情况下，商品本身价格变动所引起的供给数量的变动称为供给量的变动。供给量的变动表现为同一供给曲线上点的移动。供给的变动是指商品本身价格不变的条件下，由其他因素变动引起的供给的变动。供给的变动表现为供给曲线平行向左或向右移动。</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71500"/>
            <a:ext cx="558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四、供给量的变动与供给的变动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37300" y="1533525"/>
            <a:ext cx="4501515" cy="4313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59650" y="2912745"/>
            <a:ext cx="3583305"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均衡价格及其应用</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13"/>
          <p:cNvSpPr/>
          <p:nvPr/>
        </p:nvSpPr>
        <p:spPr>
          <a:xfrm>
            <a:off x="121587" y="108000"/>
            <a:ext cx="11952000" cy="378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5" name="TextBox 34"/>
          <p:cNvSpPr txBox="1"/>
          <p:nvPr/>
        </p:nvSpPr>
        <p:spPr>
          <a:xfrm>
            <a:off x="1057275" y="4725670"/>
            <a:ext cx="10079990" cy="1496695"/>
          </a:xfrm>
          <a:prstGeom prst="rect">
            <a:avLst/>
          </a:prstGeom>
          <a:noFill/>
        </p:spPr>
        <p:txBody>
          <a:bodyPr wrap="square" lIns="172763" tIns="34552" rIns="172763" bIns="34552" rtlCol="0" anchor="t" anchorCtr="0">
            <a:noAutofit/>
          </a:bodyPr>
          <a:lstStyle/>
          <a:p>
            <a:pPr algn="l">
              <a:lnSpc>
                <a:spcPct val="130000"/>
              </a:lnSpc>
            </a:pPr>
            <a:r>
              <a:rPr sz="1600" dirty="0">
                <a:solidFill>
                  <a:schemeClr val="tx1">
                    <a:lumMod val="65000"/>
                    <a:lumOff val="35000"/>
                  </a:schemeClr>
                </a:solidFill>
                <a:latin typeface="+mn-ea"/>
                <a:ea typeface="+mn-ea"/>
                <a:cs typeface="Lato Light"/>
              </a:rPr>
              <a:t>消费者为购买一定数量的商品所愿意支付的需求价格，与生产者为提供一定数量商品所愿意接受的供给价格相等时的价格，称为均衡价格，又叫市场出清价格。对均衡价格的理解要注意两点：</a:t>
            </a:r>
            <a:endParaRPr sz="1600" dirty="0">
              <a:solidFill>
                <a:schemeClr val="tx1">
                  <a:lumMod val="65000"/>
                  <a:lumOff val="35000"/>
                </a:schemeClr>
              </a:solidFill>
              <a:latin typeface="+mn-ea"/>
              <a:ea typeface="+mn-ea"/>
              <a:cs typeface="Lato Light"/>
            </a:endParaRPr>
          </a:p>
          <a:p>
            <a:pPr algn="l">
              <a:lnSpc>
                <a:spcPct val="130000"/>
              </a:lnSpc>
            </a:pPr>
            <a:r>
              <a:rPr sz="1600" dirty="0">
                <a:solidFill>
                  <a:schemeClr val="tx1">
                    <a:lumMod val="65000"/>
                    <a:lumOff val="35000"/>
                  </a:schemeClr>
                </a:solidFill>
                <a:latin typeface="+mn-ea"/>
                <a:ea typeface="+mn-ea"/>
                <a:cs typeface="Lato Light"/>
              </a:rPr>
              <a:t>1. 均衡是指经济中各种对立的变动着的力量处于一种相对静止的状态</a:t>
            </a:r>
            <a:endParaRPr sz="1600" dirty="0">
              <a:solidFill>
                <a:schemeClr val="tx1">
                  <a:lumMod val="65000"/>
                  <a:lumOff val="35000"/>
                </a:schemeClr>
              </a:solidFill>
              <a:latin typeface="+mn-ea"/>
              <a:ea typeface="+mn-ea"/>
              <a:cs typeface="Lato Light"/>
            </a:endParaRPr>
          </a:p>
          <a:p>
            <a:pPr algn="l">
              <a:lnSpc>
                <a:spcPct val="130000"/>
              </a:lnSpc>
            </a:pPr>
            <a:r>
              <a:rPr sz="1600" dirty="0">
                <a:solidFill>
                  <a:schemeClr val="tx1">
                    <a:lumMod val="65000"/>
                    <a:lumOff val="35000"/>
                  </a:schemeClr>
                </a:solidFill>
                <a:latin typeface="+mn-ea"/>
                <a:ea typeface="+mn-ea"/>
                <a:cs typeface="Lato Light"/>
              </a:rPr>
              <a:t>2. 决定均衡的力量是需求和供给双方</a:t>
            </a:r>
            <a:endParaRPr sz="1600" dirty="0">
              <a:solidFill>
                <a:schemeClr val="tx1">
                  <a:lumMod val="65000"/>
                  <a:lumOff val="35000"/>
                </a:schemeClr>
              </a:solidFill>
              <a:latin typeface="+mn-ea"/>
              <a:ea typeface="+mn-ea"/>
              <a:cs typeface="Lato Light"/>
            </a:endParaRPr>
          </a:p>
        </p:txBody>
      </p:sp>
      <p:grpSp>
        <p:nvGrpSpPr>
          <p:cNvPr id="36" name="组合 35"/>
          <p:cNvGrpSpPr/>
          <p:nvPr/>
        </p:nvGrpSpPr>
        <p:grpSpPr>
          <a:xfrm>
            <a:off x="5189627" y="2889948"/>
            <a:ext cx="1836468" cy="1835990"/>
            <a:chOff x="5189627" y="2889948"/>
            <a:chExt cx="1836468" cy="1835990"/>
          </a:xfrm>
        </p:grpSpPr>
        <p:sp>
          <p:nvSpPr>
            <p:cNvPr id="37" name="12"/>
            <p:cNvSpPr/>
            <p:nvPr/>
          </p:nvSpPr>
          <p:spPr>
            <a:xfrm>
              <a:off x="5189627" y="2889948"/>
              <a:ext cx="1836468" cy="1835990"/>
            </a:xfrm>
            <a:prstGeom prst="ellipse">
              <a:avLst/>
            </a:prstGeom>
            <a:solidFill>
              <a:schemeClr val="accent6"/>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mn-ea"/>
              </a:endParaRPr>
            </a:p>
          </p:txBody>
        </p:sp>
        <p:sp>
          <p:nvSpPr>
            <p:cNvPr id="38" name="11"/>
            <p:cNvSpPr txBox="1"/>
            <p:nvPr/>
          </p:nvSpPr>
          <p:spPr>
            <a:xfrm>
              <a:off x="5236617" y="3510305"/>
              <a:ext cx="1720898" cy="594812"/>
            </a:xfrm>
            <a:prstGeom prst="rect">
              <a:avLst/>
            </a:prstGeom>
          </p:spPr>
          <p:txBody>
            <a:bodyPr vert="horz" wrap="none" lIns="91440" tIns="45720" rIns="91440" bIns="45720" anchor="ctr">
              <a:normAutofit/>
            </a:bodyPr>
            <a:lstStyle/>
            <a:p>
              <a:pPr algn="ctr"/>
              <a:r>
                <a:rPr lang="en-US" altLang="zh-CN" sz="2000" b="1" dirty="0">
                  <a:solidFill>
                    <a:schemeClr val="bg1"/>
                  </a:solidFill>
                  <a:latin typeface="+mn-ea"/>
                </a:rPr>
                <a:t>一、均衡价格</a:t>
              </a:r>
              <a:endParaRPr lang="en-US" altLang="zh-CN" sz="2000" b="1" dirty="0">
                <a:solidFill>
                  <a:schemeClr val="bg1"/>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04520" y="1619885"/>
            <a:ext cx="5642610" cy="424624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均衡价格是在完全竞争市场的条件下，通过市场供求的自发调节而形成的。当市场上某商品价格过高时，会刺激生产者增加商品的供给量，减少消费者的需求量，导致商品的需求量少于供给量，即供大于求。供大于求会形成市场价格下降压力，促使生产者减少该商品的生产或供给，使供求相等，使供求趋于均衡。当市场某商品价格过低时，会刺激生产者减少商品生产或供给，增加消费者的需求量，导致商品需求量大于供给量，即供小于求。供小于求会形成市场价格上升拉力，促使消费者抑制需求而刺激生产者供给，使供求相等，使供求趋于均衡。</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71500"/>
            <a:ext cx="558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二、均衡价格决定</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473825" y="1770380"/>
            <a:ext cx="5109845" cy="3945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5750" y="2775585"/>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项目二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供求与均衡分析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nvGrpSpPr>
        <p:grpSpPr>
          <a:xfrm>
            <a:off x="4685042" y="1359387"/>
            <a:ext cx="2818164" cy="4567892"/>
            <a:chOff x="4685013" y="1728788"/>
            <a:chExt cx="2818164" cy="4567892"/>
          </a:xfrm>
        </p:grpSpPr>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noFill/>
            <a:ln w="12700" cmpd="dbl">
              <a:solidFill>
                <a:schemeClr val="accent1">
                  <a:shade val="50000"/>
                </a:schemeClr>
              </a:solidFill>
              <a:prstDash val="sysDot"/>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nvGrpSpPr>
            <p:cNvPr id="90"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cxnSp>
          <p:nvCxnSpPr>
            <p:cNvPr id="91" name="直接连接符 90"/>
            <p:cNvCxnSpPr/>
            <p:nvPr/>
          </p:nvCxnSpPr>
          <p:spPr>
            <a:xfrm flipV="1">
              <a:off x="6405488" y="3103329"/>
              <a:ext cx="452754" cy="2155618"/>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28332" y="3459032"/>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2">
                <a:lumMod val="9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023593"/>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chemeClr val="bg2">
                <a:lumMod val="50000"/>
              </a:schemeClr>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字魂36号-正文宋楷" panose="02000000000000000000" pitchFamily="2" charset="-122"/>
                <a:ea typeface="字魂36号-正文宋楷" panose="02000000000000000000" pitchFamily="2" charset="-122"/>
              </a:endParaRPr>
            </a:p>
          </p:txBody>
        </p:sp>
      </p:grpSp>
      <p:grpSp>
        <p:nvGrpSpPr>
          <p:cNvPr id="101" name="组合 100"/>
          <p:cNvGrpSpPr/>
          <p:nvPr/>
        </p:nvGrpSpPr>
        <p:grpSpPr>
          <a:xfrm>
            <a:off x="1545392" y="1696693"/>
            <a:ext cx="2888615" cy="1424748"/>
            <a:chOff x="1333794" y="1691461"/>
            <a:chExt cx="2888615" cy="1424749"/>
          </a:xfrm>
        </p:grpSpPr>
        <p:sp>
          <p:nvSpPr>
            <p:cNvPr id="105" name="文本框 42"/>
            <p:cNvSpPr txBox="1"/>
            <p:nvPr/>
          </p:nvSpPr>
          <p:spPr>
            <a:xfrm>
              <a:off x="1333794" y="1691461"/>
              <a:ext cx="2888615" cy="829946"/>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（一）需求变动对均衡的影响</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sp>
          <p:nvSpPr>
            <p:cNvPr id="103" name="矩形 102"/>
            <p:cNvSpPr/>
            <p:nvPr/>
          </p:nvSpPr>
          <p:spPr>
            <a:xfrm>
              <a:off x="1333794" y="2532645"/>
              <a:ext cx="2513146" cy="583565"/>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1. 供给不变，需求增加</a:t>
              </a:r>
              <a:endParaRPr sz="1600" dirty="0">
                <a:solidFill>
                  <a:schemeClr val="bg1">
                    <a:lumMod val="65000"/>
                  </a:schemeClr>
                </a:solidFill>
                <a:latin typeface="宋体" panose="02010600030101010101" pitchFamily="2" charset="-122"/>
                <a:cs typeface="宋体" panose="02010600030101010101" pitchFamily="2" charset="-122"/>
              </a:endParaRPr>
            </a:p>
            <a:p>
              <a:pPr defTabSz="911225"/>
              <a:r>
                <a:rPr sz="1600" dirty="0">
                  <a:solidFill>
                    <a:schemeClr val="bg1">
                      <a:lumMod val="65000"/>
                    </a:schemeClr>
                  </a:solidFill>
                  <a:latin typeface="宋体" panose="02010600030101010101" pitchFamily="2" charset="-122"/>
                  <a:cs typeface="宋体" panose="02010600030101010101" pitchFamily="2" charset="-122"/>
                </a:rPr>
                <a:t>2. 供给不变，需求减少</a:t>
              </a:r>
              <a:endParaRPr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108" name="组合 107"/>
          <p:cNvGrpSpPr/>
          <p:nvPr/>
        </p:nvGrpSpPr>
        <p:grpSpPr>
          <a:xfrm>
            <a:off x="1277953" y="4306288"/>
            <a:ext cx="3542665" cy="1906906"/>
            <a:chOff x="1066355" y="2146756"/>
            <a:chExt cx="3542665" cy="1906907"/>
          </a:xfrm>
        </p:grpSpPr>
        <p:sp>
          <p:nvSpPr>
            <p:cNvPr id="112" name="文本框 74"/>
            <p:cNvSpPr txBox="1"/>
            <p:nvPr/>
          </p:nvSpPr>
          <p:spPr>
            <a:xfrm>
              <a:off x="1228280" y="2146756"/>
              <a:ext cx="3099956" cy="829946"/>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（三）需求和供给同时变动对均衡的影响</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sp>
          <p:nvSpPr>
            <p:cNvPr id="110" name="矩形 109"/>
            <p:cNvSpPr/>
            <p:nvPr/>
          </p:nvSpPr>
          <p:spPr>
            <a:xfrm>
              <a:off x="1066355" y="2977337"/>
              <a:ext cx="3542665" cy="1076326"/>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需求和供给同时变动，有四种情况：一是需求和供给同时增加；二是需求与供给同时减少；三是需求增加，供给减少；四是需求减少，供给增加。</a:t>
              </a:r>
              <a:endParaRPr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115" name="组合 114"/>
          <p:cNvGrpSpPr/>
          <p:nvPr/>
        </p:nvGrpSpPr>
        <p:grpSpPr>
          <a:xfrm>
            <a:off x="8425498" y="1696503"/>
            <a:ext cx="3100487" cy="1465580"/>
            <a:chOff x="1333794" y="2124531"/>
            <a:chExt cx="3100487" cy="1392563"/>
          </a:xfrm>
        </p:grpSpPr>
        <p:sp>
          <p:nvSpPr>
            <p:cNvPr id="119" name="文本框 81"/>
            <p:cNvSpPr txBox="1"/>
            <p:nvPr/>
          </p:nvSpPr>
          <p:spPr>
            <a:xfrm>
              <a:off x="1334325" y="2124531"/>
              <a:ext cx="3099956" cy="788596"/>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（二）供给变动对均衡的影响</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sp>
          <p:nvSpPr>
            <p:cNvPr id="117" name="矩形 116"/>
            <p:cNvSpPr/>
            <p:nvPr/>
          </p:nvSpPr>
          <p:spPr>
            <a:xfrm>
              <a:off x="1333794" y="2962603"/>
              <a:ext cx="3100070" cy="554491"/>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1. 需求不变，供给增加</a:t>
              </a:r>
              <a:endParaRPr sz="1600" dirty="0">
                <a:solidFill>
                  <a:schemeClr val="bg1">
                    <a:lumMod val="65000"/>
                  </a:schemeClr>
                </a:solidFill>
                <a:latin typeface="宋体" panose="02010600030101010101" pitchFamily="2" charset="-122"/>
                <a:cs typeface="宋体" panose="02010600030101010101" pitchFamily="2" charset="-122"/>
              </a:endParaRPr>
            </a:p>
            <a:p>
              <a:pPr defTabSz="911225"/>
              <a:r>
                <a:rPr sz="1600" dirty="0">
                  <a:solidFill>
                    <a:schemeClr val="bg1">
                      <a:lumMod val="65000"/>
                    </a:schemeClr>
                  </a:solidFill>
                  <a:latin typeface="宋体" panose="02010600030101010101" pitchFamily="2" charset="-122"/>
                  <a:cs typeface="宋体" panose="02010600030101010101" pitchFamily="2" charset="-122"/>
                </a:rPr>
                <a:t>2. 需求不变，供给减少</a:t>
              </a:r>
              <a:endParaRPr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122" name="组合 121"/>
          <p:cNvGrpSpPr/>
          <p:nvPr/>
        </p:nvGrpSpPr>
        <p:grpSpPr>
          <a:xfrm>
            <a:off x="8255318" y="4306738"/>
            <a:ext cx="3270250" cy="1782446"/>
            <a:chOff x="1333794" y="2094966"/>
            <a:chExt cx="3270250" cy="1693642"/>
          </a:xfrm>
        </p:grpSpPr>
        <p:sp>
          <p:nvSpPr>
            <p:cNvPr id="126" name="文本框 88"/>
            <p:cNvSpPr txBox="1"/>
            <p:nvPr/>
          </p:nvSpPr>
          <p:spPr>
            <a:xfrm>
              <a:off x="1419415" y="2094966"/>
              <a:ext cx="3099956" cy="437438"/>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（四）供求定理</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sp>
          <p:nvSpPr>
            <p:cNvPr id="124" name="矩形 123"/>
            <p:cNvSpPr/>
            <p:nvPr/>
          </p:nvSpPr>
          <p:spPr>
            <a:xfrm>
              <a:off x="1333794" y="2532405"/>
              <a:ext cx="3270250" cy="1256203"/>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在其他条件不变的情况下，需求变动将引起均衡价格和均衡数量同方向变动；供给变动将引起均衡价格反方向变动和均衡数量同方向变动。这就是通常所说的供求定理。</a:t>
              </a:r>
              <a:endParaRPr sz="1600" dirty="0">
                <a:solidFill>
                  <a:schemeClr val="bg1">
                    <a:lumMod val="65000"/>
                  </a:schemeClr>
                </a:solidFill>
                <a:latin typeface="宋体" panose="02010600030101010101" pitchFamily="2" charset="-122"/>
                <a:cs typeface="宋体" panose="02010600030101010101" pitchFamily="2" charset="-122"/>
              </a:endParaRPr>
            </a:p>
          </p:txBody>
        </p:sp>
      </p:grpSp>
      <p:sp>
        <p:nvSpPr>
          <p:cNvPr id="25" name="文本框 2"/>
          <p:cNvSpPr txBox="1"/>
          <p:nvPr/>
        </p:nvSpPr>
        <p:spPr>
          <a:xfrm>
            <a:off x="861060" y="260350"/>
            <a:ext cx="666686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三、需求与供给变动对均衡价格的影响</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fade">
                                      <p:cBhvr>
                                        <p:cTn id="22" dur="500"/>
                                        <p:tgtEl>
                                          <p:spTgt spid="10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210310" y="1335405"/>
            <a:ext cx="3829685" cy="392112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1987233" y="1986653"/>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1986915" y="1637665"/>
            <a:ext cx="305371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（一）政府干预与价格控制</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1295400" y="2084705"/>
            <a:ext cx="364934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政府根据不同的经济形势，经常对价格进行干预和控制，主要采取限制价格与支持价格两种措施来干预经济变化。</a:t>
            </a:r>
            <a:endParaRPr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4385" y="2571115"/>
            <a:ext cx="4282440" cy="408495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258685" y="4798695"/>
            <a:ext cx="260604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800" b="1" dirty="0">
                <a:solidFill>
                  <a:schemeClr val="tx1">
                    <a:lumMod val="75000"/>
                    <a:lumOff val="25000"/>
                  </a:schemeClr>
                </a:solidFill>
                <a:latin typeface="宋体" panose="02010600030101010101" pitchFamily="2" charset="-122"/>
                <a:cs typeface="+mn-ea"/>
                <a:sym typeface="宋体" panose="02010600030101010101" pitchFamily="2" charset="-122"/>
              </a:rPr>
              <a:t>（二）易腐商品的售卖</a:t>
            </a:r>
            <a:endParaRPr lang="zh-CN" altLang="en-US" sz="18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258685" y="5256530"/>
            <a:ext cx="4029710" cy="123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有些商品，尤其是易腐商品，如鲜鱼等，必须在一定时期内全部销售出去，否则会使销售者蒙受损失。对这类商品如何定价，才能使全部数量的商品能尽快销售完，又能获得最大的收入，是销售者考虑的重要问题。</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61060" y="401320"/>
            <a:ext cx="52101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四、均衡价格理论的应用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210310" y="3191510"/>
            <a:ext cx="3830320" cy="2065020"/>
          </a:xfrm>
          <a:prstGeom prst="rect">
            <a:avLst/>
          </a:prstGeom>
        </p:spPr>
      </p:pic>
      <p:pic>
        <p:nvPicPr>
          <p:cNvPr id="4" name="图片 3"/>
          <p:cNvPicPr>
            <a:picLocks noChangeAspect="1"/>
          </p:cNvPicPr>
          <p:nvPr/>
        </p:nvPicPr>
        <p:blipFill>
          <a:blip r:embed="rId2"/>
          <a:stretch>
            <a:fillRect/>
          </a:stretch>
        </p:blipFill>
        <p:spPr>
          <a:xfrm>
            <a:off x="7144385" y="2571115"/>
            <a:ext cx="4282440" cy="22713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2" presetClass="entr" presetSubtype="1" fill="hold" nodeType="withEffect">
                                  <p:stCondLst>
                                    <p:cond delay="25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nodeType="withEffect">
                                  <p:stCondLst>
                                    <p:cond delay="35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 presetClass="entr" presetSubtype="2" fill="hold" grpId="0" nodeType="withEffect">
                                  <p:stCondLst>
                                    <p:cond delay="400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0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40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par>
                                <p:cTn id="56" presetID="22" presetClass="entr" presetSubtype="1" fill="hold" nodeType="withEffect">
                                  <p:stCondLst>
                                    <p:cond delay="450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4" grpId="0"/>
      <p:bldP spid="15" grpId="0"/>
      <p:bldP spid="23" grpId="0" bldLvl="0" animBg="1"/>
      <p:bldP spid="25" grpId="0" bldLvl="0" animBg="1"/>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256790"/>
            <a:ext cx="6261100" cy="3199130"/>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26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需求分析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供给分析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均衡价格及其应用</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359650" y="2912745"/>
            <a:ext cx="3583305"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需求分析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716530"/>
            <a:ext cx="6209030" cy="188976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需求是指在某一特定时期内，消费者在各种可能价格水平下愿意并且能够购买的该商品的数量。</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在上述需求的概念中，有两点要注意。</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1. 需求是购买意愿和购买能力的统一</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2. 需求是一系列价格水平上对应的一系列商品的需求量</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（一）需求的概念</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5024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一、需求、需求表和需求曲线</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75225" y="2623185"/>
            <a:ext cx="6082030" cy="22491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商品需求可以用需求表来表示。商品的需求表是表示某种商品的不同价格与其对应的需求量之间关系的数字序列表。</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商品需求还可以用需求曲线表示。需求曲线是某种商品价格和需求量之间的关系的图形表示形式，也就是根据需求表中的商品的不同价格与需求量的组合在平面坐标图上绘制的一条曲线。</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6732" y="286232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（二）需求表和需求曲线</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5024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一、需求、需求表和需求曲线</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645795" y="1833245"/>
            <a:ext cx="10729595" cy="4669403"/>
            <a:chOff x="1279873" y="2510612"/>
            <a:chExt cx="9497956" cy="4585183"/>
          </a:xfrm>
        </p:grpSpPr>
        <p:grpSp>
          <p:nvGrpSpPr>
            <p:cNvPr id="30" name="组合 29"/>
            <p:cNvGrpSpPr/>
            <p:nvPr/>
          </p:nvGrpSpPr>
          <p:grpSpPr>
            <a:xfrm>
              <a:off x="1279873" y="2775561"/>
              <a:ext cx="9497956" cy="4320233"/>
              <a:chOff x="504196" y="2345011"/>
              <a:chExt cx="11005655" cy="4696249"/>
            </a:xfrm>
          </p:grpSpPr>
          <p:grpSp>
            <p:nvGrpSpPr>
              <p:cNvPr id="32" name="组合 31"/>
              <p:cNvGrpSpPr/>
              <p:nvPr/>
            </p:nvGrpSpPr>
            <p:grpSpPr>
              <a:xfrm>
                <a:off x="504196" y="4421507"/>
                <a:ext cx="2808808" cy="2619730"/>
                <a:chOff x="513526" y="4379325"/>
                <a:chExt cx="2808808" cy="2619730"/>
              </a:xfrm>
            </p:grpSpPr>
            <p:sp>
              <p:nvSpPr>
                <p:cNvPr id="44" name="1"/>
                <p:cNvSpPr/>
                <p:nvPr/>
              </p:nvSpPr>
              <p:spPr>
                <a:xfrm>
                  <a:off x="678500" y="4379325"/>
                  <a:ext cx="2123951" cy="371482"/>
                </a:xfrm>
                <a:prstGeom prst="roundRect">
                  <a:avLst>
                    <a:gd name="adj" fmla="val 15539"/>
                  </a:avLst>
                </a:prstGeom>
                <a:solidFill>
                  <a:schemeClr val="accent6"/>
                </a:solidFill>
                <a:ln w="12700" cap="flat" cmpd="sng" algn="ctr">
                  <a:noFill/>
                  <a:prstDash val="solid"/>
                  <a:miter lim="800000"/>
                </a:ln>
                <a:effectLst/>
              </p:spPr>
              <p:txBody>
                <a:bodyPr wrap="square" lIns="91440" tIns="45720" rIns="91440" bIns="45720" anchor="ctr" anchorCtr="1">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rPr>
                    <a:t>2. 相关商品的价格</a:t>
                  </a:r>
                  <a:endPar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endParaRPr>
                </a:p>
              </p:txBody>
            </p:sp>
            <p:sp>
              <p:nvSpPr>
                <p:cNvPr id="45" name="1"/>
                <p:cNvSpPr/>
                <p:nvPr/>
              </p:nvSpPr>
              <p:spPr bwMode="auto">
                <a:xfrm>
                  <a:off x="513526" y="4852406"/>
                  <a:ext cx="2808808" cy="2146649"/>
                </a:xfrm>
                <a:prstGeom prst="rect">
                  <a:avLst/>
                </a:prstGeom>
              </p:spPr>
              <p:txBody>
                <a:bodyPr wrap="square">
                  <a:spAutoFit/>
                </a:bodyPr>
                <a:lstStyle/>
                <a:p>
                  <a:pPr marL="0" marR="0" lvl="0" indent="0" algn="l" defTabSz="914400" rtl="0" eaLnBrk="1" fontAlgn="auto" latinLnBrk="0" hangingPunct="1">
                    <a:lnSpc>
                      <a:spcPct val="130000"/>
                    </a:lnSpc>
                    <a:spcBef>
                      <a:spcPts val="600"/>
                    </a:spcBef>
                    <a:spcAft>
                      <a:spcPts val="60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rPr>
                    <a:t>一种商品的需求量会受到其他相关商品价格的影响，其他相关商品价格发生变化时，这种商品本身的需求量也会发生变化。相关商品有两种情况：替代商品和互补商品。</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endParaRPr>
                </a:p>
              </p:txBody>
            </p:sp>
          </p:grpSp>
          <p:grpSp>
            <p:nvGrpSpPr>
              <p:cNvPr id="33" name="组合 32"/>
              <p:cNvGrpSpPr/>
              <p:nvPr/>
            </p:nvGrpSpPr>
            <p:grpSpPr>
              <a:xfrm>
                <a:off x="3567453" y="4421507"/>
                <a:ext cx="2476324" cy="2619426"/>
                <a:chOff x="3576783" y="4379325"/>
                <a:chExt cx="2476324" cy="2619426"/>
              </a:xfrm>
            </p:grpSpPr>
            <p:sp>
              <p:nvSpPr>
                <p:cNvPr id="42" name="1"/>
                <p:cNvSpPr/>
                <p:nvPr/>
              </p:nvSpPr>
              <p:spPr>
                <a:xfrm>
                  <a:off x="3581994" y="4379325"/>
                  <a:ext cx="2471113" cy="371204"/>
                </a:xfrm>
                <a:prstGeom prst="roundRect">
                  <a:avLst>
                    <a:gd name="adj" fmla="val 15539"/>
                  </a:avLst>
                </a:prstGeom>
                <a:solidFill>
                  <a:schemeClr val="accent6"/>
                </a:solidFill>
                <a:ln w="12700" cap="flat" cmpd="sng" algn="ctr">
                  <a:noFill/>
                  <a:prstDash val="solid"/>
                  <a:miter lim="800000"/>
                </a:ln>
                <a:effectLst/>
              </p:spPr>
              <p:txBody>
                <a:bodyPr wrap="square" lIns="91440" tIns="45720" rIns="91440" bIns="4572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rPr>
                    <a:t>3. 消费者的收入水平</a:t>
                  </a:r>
                  <a:endPar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endParaRPr>
                </a:p>
              </p:txBody>
            </p:sp>
            <p:sp>
              <p:nvSpPr>
                <p:cNvPr id="43" name="1"/>
                <p:cNvSpPr/>
                <p:nvPr/>
              </p:nvSpPr>
              <p:spPr bwMode="auto">
                <a:xfrm>
                  <a:off x="3576783" y="4852102"/>
                  <a:ext cx="2134750" cy="2146649"/>
                </a:xfrm>
                <a:prstGeom prst="rect">
                  <a:avLst/>
                </a:prstGeom>
              </p:spPr>
              <p:txBody>
                <a:bodyPr wrap="square">
                  <a:spAutoFit/>
                </a:bodyPr>
                <a:lstStyle/>
                <a:p>
                  <a:pPr marL="0" marR="0" lvl="0" indent="0" algn="l" defTabSz="914400" rtl="0" eaLnBrk="1" fontAlgn="auto" latinLnBrk="0" hangingPunct="1">
                    <a:lnSpc>
                      <a:spcPct val="130000"/>
                    </a:lnSpc>
                    <a:spcBef>
                      <a:spcPts val="600"/>
                    </a:spcBef>
                    <a:spcAft>
                      <a:spcPts val="60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rPr>
                    <a:t>对于大多数商品来说，收入水平提高，会增加对该商品的需求量；相反，当收入水平降低时，就会减少对该商品的需求量。</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endParaRPr>
                </a:p>
              </p:txBody>
            </p:sp>
          </p:grpSp>
          <p:grpSp>
            <p:nvGrpSpPr>
              <p:cNvPr id="34" name="组合 33"/>
              <p:cNvGrpSpPr/>
              <p:nvPr/>
            </p:nvGrpSpPr>
            <p:grpSpPr>
              <a:xfrm>
                <a:off x="6471136" y="4421507"/>
                <a:ext cx="2134750" cy="2619426"/>
                <a:chOff x="6480466" y="4379325"/>
                <a:chExt cx="2134750" cy="2619426"/>
              </a:xfrm>
            </p:grpSpPr>
            <p:sp>
              <p:nvSpPr>
                <p:cNvPr id="40" name="1"/>
                <p:cNvSpPr/>
                <p:nvPr/>
              </p:nvSpPr>
              <p:spPr>
                <a:xfrm>
                  <a:off x="6485866" y="4379325"/>
                  <a:ext cx="2123951" cy="371482"/>
                </a:xfrm>
                <a:prstGeom prst="roundRect">
                  <a:avLst>
                    <a:gd name="adj" fmla="val 15539"/>
                  </a:avLst>
                </a:prstGeom>
                <a:solidFill>
                  <a:schemeClr val="accent6"/>
                </a:solidFill>
                <a:ln w="12700" cap="flat" cmpd="sng" algn="ctr">
                  <a:noFill/>
                  <a:prstDash val="solid"/>
                  <a:miter lim="800000"/>
                </a:ln>
                <a:effectLst/>
              </p:spPr>
              <p:txBody>
                <a:bodyPr wrap="square" lIns="91440" tIns="45720" rIns="91440" bIns="45720" anchor="ctr" anchorCtr="1">
                  <a:normAutofit lnSpcReduction="100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rPr>
                    <a:t>4. 消费者的偏好</a:t>
                  </a:r>
                  <a:endPar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endParaRPr>
                </a:p>
              </p:txBody>
            </p:sp>
            <p:sp>
              <p:nvSpPr>
                <p:cNvPr id="41" name="1"/>
                <p:cNvSpPr/>
                <p:nvPr/>
              </p:nvSpPr>
              <p:spPr bwMode="auto">
                <a:xfrm>
                  <a:off x="6480466" y="4852102"/>
                  <a:ext cx="2134750" cy="2146649"/>
                </a:xfrm>
                <a:prstGeom prst="rect">
                  <a:avLst/>
                </a:prstGeom>
              </p:spPr>
              <p:txBody>
                <a:bodyPr wrap="square">
                  <a:spAutoFit/>
                </a:bodyPr>
                <a:lstStyle/>
                <a:p>
                  <a:pPr marL="0" marR="0" lvl="0" indent="0" algn="l" defTabSz="914400" rtl="0" eaLnBrk="1" fontAlgn="auto" latinLnBrk="0" hangingPunct="1">
                    <a:lnSpc>
                      <a:spcPct val="130000"/>
                    </a:lnSpc>
                    <a:spcBef>
                      <a:spcPts val="600"/>
                    </a:spcBef>
                    <a:spcAft>
                      <a:spcPts val="60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rPr>
                    <a:t>当消费者对某种商品的偏好程度增强时，该商品的需求量就会增加；相反，当偏好程度减弱时，需求量就会减少。</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endParaRPr>
                </a:p>
              </p:txBody>
            </p:sp>
          </p:grpSp>
          <p:grpSp>
            <p:nvGrpSpPr>
              <p:cNvPr id="35" name="组合 34"/>
              <p:cNvGrpSpPr/>
              <p:nvPr/>
            </p:nvGrpSpPr>
            <p:grpSpPr>
              <a:xfrm>
                <a:off x="8897402" y="4224988"/>
                <a:ext cx="2612449" cy="2816272"/>
                <a:chOff x="8906732" y="4182806"/>
                <a:chExt cx="2612449" cy="2816272"/>
              </a:xfrm>
            </p:grpSpPr>
            <p:sp>
              <p:nvSpPr>
                <p:cNvPr id="38" name="1"/>
                <p:cNvSpPr/>
                <p:nvPr/>
              </p:nvSpPr>
              <p:spPr>
                <a:xfrm>
                  <a:off x="9229787" y="4182806"/>
                  <a:ext cx="2283532" cy="567723"/>
                </a:xfrm>
                <a:prstGeom prst="roundRect">
                  <a:avLst>
                    <a:gd name="adj" fmla="val 15539"/>
                  </a:avLst>
                </a:prstGeom>
                <a:solidFill>
                  <a:schemeClr val="accent6"/>
                </a:solidFill>
                <a:ln w="12700" cap="flat" cmpd="sng" algn="ctr">
                  <a:noFill/>
                  <a:prstDash val="solid"/>
                  <a:miter lim="800000"/>
                </a:ln>
                <a:effectLst/>
              </p:spPr>
              <p:txBody>
                <a:bodyPr wrap="square" lIns="91440" tIns="45720" rIns="91440" bIns="4572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rPr>
                    <a:t>5. 消费者对商品价格的预期</a:t>
                  </a:r>
                  <a:endParaRPr kumimoji="0" lang="zh-CN" altLang="en-US" sz="1600" b="1" i="0" u="none" strike="noStrike" kern="0" cap="none" spc="0" normalizeH="0" baseline="0" noProof="0" dirty="0">
                    <a:ln>
                      <a:noFill/>
                    </a:ln>
                    <a:solidFill>
                      <a:schemeClr val="bg1"/>
                    </a:solidFill>
                    <a:effectLst/>
                    <a:uLnTx/>
                    <a:uFillTx/>
                    <a:latin typeface="+mn-ea"/>
                    <a:ea typeface="+mn-ea"/>
                    <a:sym typeface="字魂36号-正文宋楷" panose="02000000000000000000" pitchFamily="2" charset="-122"/>
                  </a:endParaRPr>
                </a:p>
              </p:txBody>
            </p:sp>
            <p:sp>
              <p:nvSpPr>
                <p:cNvPr id="39" name="1"/>
                <p:cNvSpPr/>
                <p:nvPr/>
              </p:nvSpPr>
              <p:spPr bwMode="auto">
                <a:xfrm>
                  <a:off x="8906732" y="4852429"/>
                  <a:ext cx="2612449" cy="2146649"/>
                </a:xfrm>
                <a:prstGeom prst="rect">
                  <a:avLst/>
                </a:prstGeom>
              </p:spPr>
              <p:txBody>
                <a:bodyPr wrap="square">
                  <a:spAutoFit/>
                </a:bodyPr>
                <a:lstStyle/>
                <a:p>
                  <a:pPr marL="0" marR="0" lvl="0" indent="0" algn="l" defTabSz="914400" rtl="0" eaLnBrk="1" fontAlgn="auto" latinLnBrk="0" hangingPunct="1">
                    <a:lnSpc>
                      <a:spcPct val="130000"/>
                    </a:lnSpc>
                    <a:spcBef>
                      <a:spcPts val="600"/>
                    </a:spcBef>
                    <a:spcAft>
                      <a:spcPts val="60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rPr>
                    <a:t>当消费者预期某种商品在将来某个时期会上升时，就会增加对该商品的需求量；反之，当预期商品的价格会下降时，就会减少对该商品的需求量。</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mn-ea"/>
                    <a:ea typeface="+mn-ea"/>
                    <a:sym typeface="字魂36号-正文宋楷" panose="02000000000000000000" pitchFamily="2" charset="-122"/>
                  </a:endParaRPr>
                </a:p>
              </p:txBody>
            </p:sp>
          </p:grpSp>
          <p:sp>
            <p:nvSpPr>
              <p:cNvPr id="36" name="TextBox 35"/>
              <p:cNvSpPr txBox="1"/>
              <p:nvPr/>
            </p:nvSpPr>
            <p:spPr>
              <a:xfrm>
                <a:off x="663769" y="2345011"/>
                <a:ext cx="2808808" cy="425670"/>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mj-ea"/>
                    <a:ea typeface="+mj-ea"/>
                    <a:sym typeface="字魂36号-正文宋楷" panose="02000000000000000000" pitchFamily="2" charset="-122"/>
                  </a:rPr>
                  <a:t>1. 商品本身的价格</a:t>
                </a:r>
                <a:endParaRPr kumimoji="0" lang="zh-CN" altLang="en-US" sz="2000" b="1" i="0" u="none" strike="noStrike" kern="1200" cap="none" spc="0" normalizeH="0" baseline="0" noProof="0" dirty="0">
                  <a:ln>
                    <a:noFill/>
                  </a:ln>
                  <a:solidFill>
                    <a:schemeClr val="tx1">
                      <a:lumMod val="65000"/>
                      <a:lumOff val="35000"/>
                    </a:schemeClr>
                  </a:solidFill>
                  <a:effectLst/>
                  <a:uLnTx/>
                  <a:uFillTx/>
                  <a:latin typeface="+mj-ea"/>
                  <a:ea typeface="+mj-ea"/>
                  <a:sym typeface="字魂36号-正文宋楷" panose="02000000000000000000" pitchFamily="2" charset="-122"/>
                </a:endParaRPr>
              </a:p>
            </p:txBody>
          </p:sp>
          <p:sp>
            <p:nvSpPr>
              <p:cNvPr id="37" name="文本框 75"/>
              <p:cNvSpPr txBox="1"/>
              <p:nvPr/>
            </p:nvSpPr>
            <p:spPr>
              <a:xfrm>
                <a:off x="663769" y="3060487"/>
                <a:ext cx="6003922" cy="780168"/>
              </a:xfrm>
              <a:prstGeom prst="rect">
                <a:avLst/>
              </a:prstGeom>
            </p:spPr>
            <p:txBody>
              <a:bodyPr wrap="square">
                <a:spAutoFit/>
              </a:bodyPr>
              <a:lstStyle>
                <a:defPPr>
                  <a:defRPr lang="zh-CN"/>
                </a:defPPr>
                <a:lvl1pPr algn="ctr">
                  <a:lnSpc>
                    <a:spcPct val="130000"/>
                  </a:lnSpc>
                  <a:spcBef>
                    <a:spcPts val="600"/>
                  </a:spcBef>
                  <a:spcAft>
                    <a:spcPts val="600"/>
                  </a:spcAft>
                  <a:defRPr sz="1200" kern="0">
                    <a:solidFill>
                      <a:prstClr val="black">
                        <a:lumMod val="50000"/>
                        <a:lumOff val="50000"/>
                      </a:prstClr>
                    </a:solidFill>
                    <a:latin typeface="方正黑体简体" panose="03000509000000000000" pitchFamily="65" charset="-122"/>
                  </a:defRPr>
                </a:lvl1pPr>
              </a:lstStyle>
              <a:p>
                <a:pPr lvl="0" algn="just" fontAlgn="auto">
                  <a:defRPr/>
                </a:pPr>
                <a:r>
                  <a:rPr sz="1600" dirty="0">
                    <a:solidFill>
                      <a:schemeClr val="tx1">
                        <a:lumMod val="65000"/>
                        <a:lumOff val="35000"/>
                      </a:schemeClr>
                    </a:solidFill>
                    <a:latin typeface="+mn-ea"/>
                    <a:ea typeface="+mn-ea"/>
                    <a:sym typeface="字魂36号-正文宋楷" panose="02000000000000000000" pitchFamily="2" charset="-122"/>
                  </a:rPr>
                  <a:t>一般来说，商品的需求量与其价格之间呈反方向变动，商品价格升高，需求量减少；商品价格降低，需求量增加。</a:t>
                </a:r>
                <a:endParaRPr sz="1600" dirty="0">
                  <a:solidFill>
                    <a:schemeClr val="tx1">
                      <a:lumMod val="65000"/>
                      <a:lumOff val="35000"/>
                    </a:schemeClr>
                  </a:solidFill>
                  <a:latin typeface="+mn-ea"/>
                  <a:ea typeface="+mn-ea"/>
                  <a:sym typeface="字魂36号-正文宋楷" panose="02000000000000000000" pitchFamily="2" charset="-122"/>
                </a:endParaRPr>
              </a:p>
            </p:txBody>
          </p:sp>
        </p:grpSp>
        <p:pic>
          <p:nvPicPr>
            <p:cNvPr id="31" name="图片 30"/>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6928644" y="2510612"/>
              <a:ext cx="3844284" cy="1900406"/>
            </a:xfrm>
            <a:prstGeom prst="rect">
              <a:avLst/>
            </a:prstGeom>
          </p:spPr>
        </p:pic>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二、需求函数</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156970" y="1340485"/>
            <a:ext cx="2473960" cy="368300"/>
          </a:xfrm>
          <a:prstGeom prst="rect">
            <a:avLst/>
          </a:prstGeom>
          <a:noFill/>
        </p:spPr>
        <p:txBody>
          <a:bodyPr wrap="square" rtlCol="0">
            <a:spAutoFit/>
          </a:bodyPr>
          <a:p>
            <a:r>
              <a:rPr lang="zh-CN" altLang="en-US"/>
              <a:t>（一）影响需求的因素</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701357" y="2362200"/>
            <a:ext cx="3522980" cy="2885440"/>
            <a:chOff x="834013" y="2384649"/>
            <a:chExt cx="3522980" cy="2885440"/>
          </a:xfrm>
        </p:grpSpPr>
        <p:sp>
          <p:nvSpPr>
            <p:cNvPr id="83" name="TextBox 82"/>
            <p:cNvSpPr txBox="1"/>
            <p:nvPr/>
          </p:nvSpPr>
          <p:spPr>
            <a:xfrm>
              <a:off x="1201043" y="2384649"/>
              <a:ext cx="2590349" cy="398780"/>
            </a:xfrm>
            <a:prstGeom prst="rect">
              <a:avLst/>
            </a:prstGeom>
            <a:noFill/>
          </p:spPr>
          <p:txBody>
            <a:bodyPr wrap="square" rtlCol="0">
              <a:spAutoFit/>
            </a:bodyPr>
            <a:lstStyle/>
            <a:p>
              <a:r>
                <a:rPr lang="en-US" sz="2000" spc="300" dirty="0" smtClean="0">
                  <a:solidFill>
                    <a:schemeClr val="tx2"/>
                  </a:solidFill>
                  <a:latin typeface="+mn-ea"/>
                </a:rPr>
                <a:t>（二）需求函数</a:t>
              </a:r>
              <a:endParaRPr lang="en-US" sz="2000" spc="300" dirty="0" smtClean="0">
                <a:solidFill>
                  <a:schemeClr val="tx2"/>
                </a:solidFill>
                <a:latin typeface="+mn-ea"/>
              </a:endParaRPr>
            </a:p>
          </p:txBody>
        </p:sp>
        <p:sp>
          <p:nvSpPr>
            <p:cNvPr id="84" name="TextBox 83"/>
            <p:cNvSpPr txBox="1"/>
            <p:nvPr/>
          </p:nvSpPr>
          <p:spPr>
            <a:xfrm>
              <a:off x="834013" y="2963134"/>
              <a:ext cx="3522980" cy="230695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需求函数表示一种商品的需求量和影响该商品需求量的各种因素之间的相互关系。</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如果把某商品的需求量作为因变量，把影响商品需求量的各种因素作为自变量，就可以得出需求函数</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二、需求函数</a:t>
            </a:r>
            <a:endParaRPr lang="en-US" altLang="zh-CN"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952365" y="1845310"/>
            <a:ext cx="6129020" cy="36055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800000" cy="4502517"/>
            <a:chOff x="663505" y="2309043"/>
            <a:chExt cx="10859826" cy="4527458"/>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（一）需求定理</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（二）需求定理的例外</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744890" y="3505994"/>
              <a:ext cx="4569231" cy="3330507"/>
              <a:chOff x="764156" y="3505994"/>
              <a:chExt cx="4569231" cy="3330507"/>
            </a:xfrm>
          </p:grpSpPr>
          <p:sp>
            <p:nvSpPr>
              <p:cNvPr id="80" name="41"/>
              <p:cNvSpPr txBox="1"/>
              <p:nvPr/>
            </p:nvSpPr>
            <p:spPr>
              <a:xfrm>
                <a:off x="872065" y="3505994"/>
                <a:ext cx="4461322" cy="3330507"/>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根据上述分析，我们可以把商品价格与需求量的关系概括为如下需求定理：在其他条件不变的情况下，某种商品的需求量与价格之间呈反方向变动，即需求量随着商品本身价格的上升而减少，随商品本身价格的下降而增加。需求定理是以“其他条件不变”为前提假设条件。所谓“其他条件不变”，是指除了商品本身价格条件外，其他影响需求量的因素都是不变的。</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764156"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443193" y="3505994"/>
              <a:ext cx="4961920" cy="2861197"/>
              <a:chOff x="683065" y="3505994"/>
              <a:chExt cx="4961920" cy="2861197"/>
            </a:xfrm>
          </p:grpSpPr>
          <p:sp>
            <p:nvSpPr>
              <p:cNvPr id="71" name="41"/>
              <p:cNvSpPr txBox="1"/>
              <p:nvPr/>
            </p:nvSpPr>
            <p:spPr>
              <a:xfrm>
                <a:off x="962097" y="3505994"/>
                <a:ext cx="4682888" cy="2861197"/>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大多数商品都满足需求定律，但也有一些例外情况。</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1. 炫耀商品——消费者偏好</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2. 吉芬商品</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3. 在商品供不应求时期，价格上升时，需求量反而会上升——预期</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4. 投机性商品——预期</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683065"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三、需求定理</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2836</Words>
  <Application>WPS 演示</Application>
  <PresentationFormat>自定义</PresentationFormat>
  <Paragraphs>196</Paragraphs>
  <Slides>22</Slides>
  <Notes>25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22</vt:i4>
      </vt:variant>
    </vt:vector>
  </HeadingPairs>
  <TitlesOfParts>
    <vt:vector size="39" baseType="lpstr">
      <vt:lpstr>Arial</vt:lpstr>
      <vt:lpstr>宋体</vt:lpstr>
      <vt:lpstr>Wingdings</vt:lpstr>
      <vt:lpstr>Rockwell</vt:lpstr>
      <vt:lpstr>Calibri</vt:lpstr>
      <vt:lpstr>Arial Unicode MS</vt:lpstr>
      <vt:lpstr>思源黑体 CN Bold</vt:lpstr>
      <vt:lpstr>黑体</vt:lpstr>
      <vt:lpstr>字魂36号-正文宋楷</vt:lpstr>
      <vt:lpstr>EngraversGothic BT</vt:lpstr>
      <vt:lpstr>方正黑体简体</vt:lpstr>
      <vt:lpstr>微软雅黑</vt:lpstr>
      <vt:lpstr>Lato Light</vt:lpstr>
      <vt:lpstr>Latha</vt:lpstr>
      <vt:lpstr>Helvetica</vt:lpstr>
      <vt:lpstr>Shruti</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10632</cp:revision>
  <cp:lastPrinted>2113-01-01T00:00:00Z</cp:lastPrinted>
  <dcterms:created xsi:type="dcterms:W3CDTF">2015-07-08T08:22:00Z</dcterms:created>
  <dcterms:modified xsi:type="dcterms:W3CDTF">2025-08-15T01:20:13Z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45B1ED7A446244A4A87FCFD7D704A5A2_12</vt:lpwstr>
  </property>
</Properties>
</file>