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35"/>
  </p:handoutMasterIdLst>
  <p:sldIdLst>
    <p:sldId id="639" r:id="rId3"/>
    <p:sldId id="617" r:id="rId5"/>
    <p:sldId id="636" r:id="rId6"/>
    <p:sldId id="806" r:id="rId7"/>
    <p:sldId id="711" r:id="rId8"/>
    <p:sldId id="855" r:id="rId9"/>
    <p:sldId id="856" r:id="rId10"/>
    <p:sldId id="682" r:id="rId11"/>
    <p:sldId id="857" r:id="rId12"/>
    <p:sldId id="858" r:id="rId13"/>
    <p:sldId id="544" r:id="rId14"/>
    <p:sldId id="675" r:id="rId15"/>
    <p:sldId id="859" r:id="rId16"/>
    <p:sldId id="860" r:id="rId17"/>
    <p:sldId id="861" r:id="rId18"/>
    <p:sldId id="605" r:id="rId19"/>
    <p:sldId id="862" r:id="rId20"/>
    <p:sldId id="664" r:id="rId21"/>
    <p:sldId id="672" r:id="rId22"/>
    <p:sldId id="863" r:id="rId23"/>
    <p:sldId id="864" r:id="rId24"/>
    <p:sldId id="865" r:id="rId25"/>
    <p:sldId id="712" r:id="rId26"/>
    <p:sldId id="710" r:id="rId27"/>
    <p:sldId id="674" r:id="rId28"/>
    <p:sldId id="866" r:id="rId29"/>
    <p:sldId id="867" r:id="rId30"/>
    <p:sldId id="868" r:id="rId31"/>
    <p:sldId id="687" r:id="rId32"/>
    <p:sldId id="684" r:id="rId33"/>
    <p:sldId id="582" r:id="rId34"/>
  </p:sldIdLst>
  <p:sldSz cx="12195175" cy="6859270"/>
  <p:notesSz cx="6858000" cy="9144000"/>
  <p:embeddedFontLst>
    <p:embeddedFont>
      <p:font typeface="Rockwell" panose="02060603020205020403" pitchFamily="18" charset="0"/>
      <p:regular r:id="rId40"/>
      <p:bold r:id="rId41"/>
      <p:italic r:id="rId42"/>
      <p:boldItalic r:id="rId43"/>
    </p:embeddedFont>
  </p:embeddedFontLst>
  <p:custDataLst>
    <p:tags r:id="rId44"/>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6" userDrawn="1">
          <p15:clr>
            <a:srgbClr val="A4A3A4"/>
          </p15:clr>
        </p15:guide>
        <p15:guide id="2" orient="horz" pos="336" userDrawn="1">
          <p15:clr>
            <a:srgbClr val="A4A3A4"/>
          </p15:clr>
        </p15:guide>
        <p15:guide id="3" orient="horz" pos="3992" userDrawn="1">
          <p15:clr>
            <a:srgbClr val="A4A3A4"/>
          </p15:clr>
        </p15:guide>
        <p15:guide id="4" pos="3840" userDrawn="1">
          <p15:clr>
            <a:srgbClr val="A4A3A4"/>
          </p15:clr>
        </p15:guide>
        <p15:guide id="5" pos="432" userDrawn="1">
          <p15:clr>
            <a:srgbClr val="A4A3A4"/>
          </p15:clr>
        </p15:guide>
        <p15:guide id="6" pos="722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36"/>
        <p:guide orient="horz" pos="336"/>
        <p:guide orient="horz" pos="3992"/>
        <p:guide pos="3840"/>
        <p:guide pos="432"/>
        <p:guide pos="722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48"/>
        <p:guide pos="2159"/>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9.xml"/><Relationship Id="rId43" Type="http://schemas.openxmlformats.org/officeDocument/2006/relationships/font" Target="fonts/font4.fntdata"/><Relationship Id="rId42" Type="http://schemas.openxmlformats.org/officeDocument/2006/relationships/font" Target="fonts/font3.fntdata"/><Relationship Id="rId41" Type="http://schemas.openxmlformats.org/officeDocument/2006/relationships/font" Target="fonts/font2.fntdata"/><Relationship Id="rId40" Type="http://schemas.openxmlformats.org/officeDocument/2006/relationships/font" Target="fonts/font1.fntdata"/><Relationship Id="rId4" Type="http://schemas.openxmlformats.org/officeDocument/2006/relationships/notesMaster" Target="notesMasters/notesMaster1.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经济学基础（第二版）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993140" y="1816735"/>
            <a:ext cx="5695950" cy="378460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●厂商的收益可分为总收益、平均收益和边际收益。总收益是指厂商按照一定的市场价格出售一定量的产品时所获得的全部收入。假设以 P 表示既定的市场价格，以 Q 表示销售总量，那么：TR=PQ</a:t>
            </a:r>
            <a:r>
              <a:rPr lang="zh-CN" altLang="en-US" sz="16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在完全竞争市场中，所有的企业都是既定价格的接受者，这样随着厂商销售量的增加，总收益也是不断增加的，故总收益曲线是一条从原点出发的斜率不变的直线</a:t>
            </a:r>
            <a:r>
              <a:rPr lang="zh-CN" altLang="en-US" sz="1600" spc="300" dirty="0" smtClean="0">
                <a:solidFill>
                  <a:schemeClr val="tx2"/>
                </a:solidFill>
                <a:latin typeface="宋体" panose="02010600030101010101" pitchFamily="2" charset="-122"/>
              </a:rPr>
              <a:t>。在完全竞争市场中，个别厂商的需求曲线、平均收益曲线、边际收益曲线是同一条线，而且这条需求曲线的曲线价格是完全富有弹性的。</a:t>
            </a:r>
            <a:endParaRPr lang="zh-CN" altLang="en-US" sz="1600" spc="300" dirty="0" smtClean="0">
              <a:solidFill>
                <a:schemeClr val="tx2"/>
              </a:solidFill>
              <a:latin typeface="宋体" panose="02010600030101010101" pitchFamily="2" charset="-122"/>
            </a:endParaRPr>
          </a:p>
        </p:txBody>
      </p:sp>
      <p:sp>
        <p:nvSpPr>
          <p:cNvPr id="25" name="文本框 2"/>
          <p:cNvSpPr txBox="1"/>
          <p:nvPr/>
        </p:nvSpPr>
        <p:spPr>
          <a:xfrm>
            <a:off x="857885" y="567055"/>
            <a:ext cx="52336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三、完全竞争市场的收益曲线</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840855" y="1875790"/>
            <a:ext cx="3790950" cy="3667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09270" y="1654810"/>
            <a:ext cx="6369050" cy="4288155"/>
            <a:chOff x="1027162" y="2384649"/>
            <a:chExt cx="5349769" cy="4288155"/>
          </a:xfrm>
        </p:grpSpPr>
        <p:sp>
          <p:nvSpPr>
            <p:cNvPr id="83" name="TextBox 82"/>
            <p:cNvSpPr txBox="1"/>
            <p:nvPr/>
          </p:nvSpPr>
          <p:spPr>
            <a:xfrm>
              <a:off x="1027162" y="2384649"/>
              <a:ext cx="5061746" cy="368300"/>
            </a:xfrm>
            <a:prstGeom prst="rect">
              <a:avLst/>
            </a:prstGeom>
            <a:noFill/>
          </p:spPr>
          <p:txBody>
            <a:bodyPr wrap="square" rtlCol="0">
              <a:spAutoFit/>
            </a:bodyPr>
            <a:lstStyle/>
            <a:p>
              <a:r>
                <a:rPr lang="en-US" sz="1800" spc="300" dirty="0" smtClean="0">
                  <a:solidFill>
                    <a:schemeClr val="tx2"/>
                  </a:solidFill>
                  <a:latin typeface="+mn-ea"/>
                </a:rPr>
                <a:t>（一）完全竞争市场厂商实现最大化利润的条件</a:t>
              </a:r>
              <a:endParaRPr lang="en-US" sz="1800" spc="300" dirty="0" smtClean="0">
                <a:solidFill>
                  <a:schemeClr val="tx2"/>
                </a:solidFill>
                <a:latin typeface="+mn-ea"/>
              </a:endParaRPr>
            </a:p>
          </p:txBody>
        </p:sp>
        <p:sp>
          <p:nvSpPr>
            <p:cNvPr id="84" name="TextBox 83"/>
            <p:cNvSpPr txBox="1"/>
            <p:nvPr/>
          </p:nvSpPr>
          <p:spPr>
            <a:xfrm>
              <a:off x="1027162" y="2888204"/>
              <a:ext cx="5349769" cy="378460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在短期内，完全竞争市场条件下的厂商只能通过对产量的调整来实现最大利润。短期内的厂商实现最大化利润的均衡条件是：边际收益等于边际成本，即：MR</a:t>
              </a:r>
              <a:r>
                <a:rPr lang="en-US" sz="1600" dirty="0">
                  <a:solidFill>
                    <a:schemeClr val="tx1">
                      <a:lumMod val="65000"/>
                      <a:lumOff val="35000"/>
                    </a:schemeClr>
                  </a:solidFill>
                  <a:latin typeface="+mn-ea"/>
                  <a:ea typeface="+mn-ea"/>
                </a:rPr>
                <a:t>=</a:t>
              </a:r>
              <a:r>
                <a:rPr sz="1600" dirty="0">
                  <a:solidFill>
                    <a:schemeClr val="tx1">
                      <a:lumMod val="65000"/>
                      <a:lumOff val="35000"/>
                    </a:schemeClr>
                  </a:solidFill>
                  <a:latin typeface="+mn-ea"/>
                  <a:ea typeface="+mn-ea"/>
                </a:rPr>
                <a:t>SMC</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厂商实现利润最大化的条件可以用图 6-3来进行分析。在图 6-3 中，厂商经营活动的生产成本状况用短期边际成本曲线（SMC）和厂商的销售状况用需求曲线（d）来表示。由图 6-3可见，MR 曲线和 SMC 曲线的交点 E 即为厂商实现最大化利润的均衡点，相应的产量为 Q</a:t>
              </a:r>
              <a:r>
                <a:rPr sz="1600" baseline="-25000" dirty="0">
                  <a:solidFill>
                    <a:schemeClr val="tx1">
                      <a:lumMod val="65000"/>
                      <a:lumOff val="35000"/>
                    </a:schemeClr>
                  </a:solidFill>
                  <a:latin typeface="+mn-ea"/>
                  <a:ea typeface="+mn-ea"/>
                </a:rPr>
                <a:t>E</a:t>
              </a:r>
              <a:r>
                <a:rPr sz="1600" dirty="0">
                  <a:solidFill>
                    <a:schemeClr val="tx1">
                      <a:lumMod val="65000"/>
                      <a:lumOff val="35000"/>
                    </a:schemeClr>
                  </a:solidFill>
                  <a:latin typeface="+mn-ea"/>
                  <a:ea typeface="+mn-ea"/>
                </a:rPr>
                <a:t>。</a:t>
              </a:r>
              <a:endParaRPr sz="1600" dirty="0">
                <a:solidFill>
                  <a:schemeClr val="tx1">
                    <a:lumMod val="65000"/>
                    <a:lumOff val="35000"/>
                  </a:schemeClr>
                </a:solidFill>
                <a:latin typeface="+mn-ea"/>
                <a:ea typeface="+mn-ea"/>
              </a:endParaRPr>
            </a:p>
            <a:p>
              <a:pPr algn="just">
                <a:lnSpc>
                  <a:spcPct val="150000"/>
                </a:lnSpc>
              </a:pPr>
              <a:r>
                <a:rPr sz="1600" dirty="0">
                  <a:solidFill>
                    <a:schemeClr val="tx1">
                      <a:lumMod val="65000"/>
                      <a:lumOff val="35000"/>
                    </a:schemeClr>
                  </a:solidFill>
                  <a:latin typeface="+mn-ea"/>
                  <a:ea typeface="+mn-ea"/>
                </a:rPr>
                <a:t>MR=MC 是厂商实现最大化利润的均衡条件，并不意味着只要实现 MR=MC，就一定能获得利润。在 MR=MC 的均衡产量点上，厂商可能是盈利的，也可能是亏损的。</a:t>
              </a:r>
              <a:endParaRPr sz="1600" dirty="0">
                <a:solidFill>
                  <a:schemeClr val="tx1">
                    <a:lumMod val="65000"/>
                    <a:lumOff val="35000"/>
                  </a:schemeClr>
                </a:solidFill>
                <a:latin typeface="+mn-ea"/>
                <a:ea typeface="+mn-ea"/>
              </a:endParaRPr>
            </a:p>
          </p:txBody>
        </p:sp>
      </p:grpSp>
      <p:sp>
        <p:nvSpPr>
          <p:cNvPr id="25" name="文本框 2"/>
          <p:cNvSpPr txBox="1"/>
          <p:nvPr/>
        </p:nvSpPr>
        <p:spPr>
          <a:xfrm>
            <a:off x="927735" y="217805"/>
            <a:ext cx="66744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四、完全竞争市场的厂商短期均衡分析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090410" y="1654810"/>
            <a:ext cx="4468495" cy="3758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Group 1"/>
          <p:cNvGrpSpPr/>
          <p:nvPr/>
        </p:nvGrpSpPr>
        <p:grpSpPr>
          <a:xfrm>
            <a:off x="2603612" y="2662108"/>
            <a:ext cx="6337249" cy="2689292"/>
            <a:chOff x="2888988" y="2353974"/>
            <a:chExt cx="6337249" cy="2689292"/>
          </a:xfrm>
        </p:grpSpPr>
        <p:sp>
          <p:nvSpPr>
            <p:cNvPr id="20" name="Rectangle: Rounded Corners 3"/>
            <p:cNvSpPr/>
            <p:nvPr/>
          </p:nvSpPr>
          <p:spPr bwMode="auto">
            <a:xfrm rot="19342118">
              <a:off x="2888988" y="3759908"/>
              <a:ext cx="2311112" cy="832683"/>
            </a:xfrm>
            <a:prstGeom prst="roundRect">
              <a:avLst>
                <a:gd name="adj" fmla="val 50000"/>
              </a:avLst>
            </a:prstGeom>
            <a:solidFill>
              <a:schemeClr val="tx2">
                <a:lumMod val="60000"/>
                <a:lumOff val="40000"/>
              </a:schemeClr>
            </a:solidFill>
            <a:ln w="19050">
              <a:noFill/>
              <a:round/>
            </a:ln>
          </p:spPr>
          <p:txBody>
            <a:bodyPr anchor="ctr"/>
            <a:p>
              <a:pPr algn="ctr"/>
              <a:endParaRPr>
                <a:latin typeface="宋体" panose="02010600030101010101" pitchFamily="2" charset="-122"/>
              </a:endParaRPr>
            </a:p>
          </p:txBody>
        </p:sp>
        <p:grpSp>
          <p:nvGrpSpPr>
            <p:cNvPr id="21" name="Group 4"/>
            <p:cNvGrpSpPr/>
            <p:nvPr/>
          </p:nvGrpSpPr>
          <p:grpSpPr>
            <a:xfrm>
              <a:off x="3051277" y="4204098"/>
              <a:ext cx="839168" cy="839168"/>
              <a:chOff x="2274896" y="3112852"/>
              <a:chExt cx="693584" cy="693584"/>
            </a:xfrm>
          </p:grpSpPr>
          <p:sp>
            <p:nvSpPr>
              <p:cNvPr id="63" name="Oval 5"/>
              <p:cNvSpPr/>
              <p:nvPr/>
            </p:nvSpPr>
            <p:spPr bwMode="auto">
              <a:xfrm>
                <a:off x="2274896" y="3112852"/>
                <a:ext cx="693584" cy="693584"/>
              </a:xfrm>
              <a:prstGeom prst="ellipse">
                <a:avLst/>
              </a:prstGeom>
              <a:solidFill>
                <a:schemeClr val="tx2">
                  <a:lumMod val="75000"/>
                </a:schemeClr>
              </a:solidFill>
              <a:ln w="19050">
                <a:noFill/>
                <a:round/>
              </a:ln>
            </p:spPr>
            <p:txBody>
              <a:bodyPr anchor="ctr"/>
              <a:p>
                <a:pPr algn="ctr"/>
                <a:endParaRPr>
                  <a:latin typeface="宋体" panose="02010600030101010101" pitchFamily="2" charset="-122"/>
                </a:endParaRPr>
              </a:p>
            </p:txBody>
          </p:sp>
          <p:grpSp>
            <p:nvGrpSpPr>
              <p:cNvPr id="64" name="Group 6"/>
              <p:cNvGrpSpPr/>
              <p:nvPr/>
            </p:nvGrpSpPr>
            <p:grpSpPr>
              <a:xfrm>
                <a:off x="2506296" y="3282089"/>
                <a:ext cx="230785" cy="355050"/>
                <a:chOff x="4235451" y="4579938"/>
                <a:chExt cx="123825" cy="190499"/>
              </a:xfrm>
              <a:solidFill>
                <a:schemeClr val="bg1"/>
              </a:solidFill>
            </p:grpSpPr>
            <p:sp>
              <p:nvSpPr>
                <p:cNvPr id="65" name="Freeform: Shape 7"/>
                <p:cNvSpPr/>
                <p:nvPr/>
              </p:nvSpPr>
              <p:spPr bwMode="auto">
                <a:xfrm>
                  <a:off x="4235451" y="4721225"/>
                  <a:ext cx="123825" cy="49212"/>
                </a:xfrm>
                <a:custGeom>
                  <a:avLst/>
                  <a:gdLst/>
                  <a:ahLst/>
                  <a:cxnLst>
                    <a:cxn ang="0">
                      <a:pos x="0" y="8"/>
                    </a:cxn>
                    <a:cxn ang="0">
                      <a:pos x="8" y="17"/>
                    </a:cxn>
                    <a:cxn ang="0">
                      <a:pos x="12" y="16"/>
                    </a:cxn>
                    <a:cxn ang="0">
                      <a:pos x="30" y="15"/>
                    </a:cxn>
                    <a:cxn ang="0">
                      <a:pos x="43" y="3"/>
                    </a:cxn>
                    <a:cxn ang="0">
                      <a:pos x="40" y="2"/>
                    </a:cxn>
                    <a:cxn ang="0">
                      <a:pos x="33" y="8"/>
                    </a:cxn>
                    <a:cxn ang="0">
                      <a:pos x="17" y="7"/>
                    </a:cxn>
                    <a:cxn ang="0">
                      <a:pos x="30" y="5"/>
                    </a:cxn>
                    <a:cxn ang="0">
                      <a:pos x="28" y="2"/>
                    </a:cxn>
                    <a:cxn ang="0">
                      <a:pos x="15" y="2"/>
                    </a:cxn>
                    <a:cxn ang="0">
                      <a:pos x="7" y="1"/>
                    </a:cxn>
                    <a:cxn ang="0">
                      <a:pos x="0" y="8"/>
                    </a:cxn>
                  </a:cxnLst>
                  <a:rect l="0" t="0" r="r" b="b"/>
                  <a:pathLst>
                    <a:path w="43" h="17">
                      <a:moveTo>
                        <a:pt x="0" y="8"/>
                      </a:moveTo>
                      <a:cubicBezTo>
                        <a:pt x="0" y="11"/>
                        <a:pt x="5" y="16"/>
                        <a:pt x="8" y="17"/>
                      </a:cubicBezTo>
                      <a:cubicBezTo>
                        <a:pt x="9" y="17"/>
                        <a:pt x="10" y="16"/>
                        <a:pt x="12" y="16"/>
                      </a:cubicBezTo>
                      <a:cubicBezTo>
                        <a:pt x="12" y="16"/>
                        <a:pt x="26" y="17"/>
                        <a:pt x="30" y="15"/>
                      </a:cubicBezTo>
                      <a:cubicBezTo>
                        <a:pt x="33" y="14"/>
                        <a:pt x="43" y="5"/>
                        <a:pt x="43" y="3"/>
                      </a:cubicBezTo>
                      <a:cubicBezTo>
                        <a:pt x="43" y="1"/>
                        <a:pt x="42" y="0"/>
                        <a:pt x="40" y="2"/>
                      </a:cubicBezTo>
                      <a:cubicBezTo>
                        <a:pt x="37" y="3"/>
                        <a:pt x="35" y="6"/>
                        <a:pt x="33" y="8"/>
                      </a:cubicBezTo>
                      <a:cubicBezTo>
                        <a:pt x="29" y="11"/>
                        <a:pt x="21" y="12"/>
                        <a:pt x="17" y="7"/>
                      </a:cubicBezTo>
                      <a:cubicBezTo>
                        <a:pt x="17" y="7"/>
                        <a:pt x="28" y="8"/>
                        <a:pt x="30" y="5"/>
                      </a:cubicBezTo>
                      <a:cubicBezTo>
                        <a:pt x="31" y="3"/>
                        <a:pt x="30" y="1"/>
                        <a:pt x="28" y="2"/>
                      </a:cubicBezTo>
                      <a:cubicBezTo>
                        <a:pt x="26" y="2"/>
                        <a:pt x="17" y="2"/>
                        <a:pt x="15" y="2"/>
                      </a:cubicBezTo>
                      <a:cubicBezTo>
                        <a:pt x="12" y="1"/>
                        <a:pt x="8" y="0"/>
                        <a:pt x="7" y="1"/>
                      </a:cubicBezTo>
                      <a:cubicBezTo>
                        <a:pt x="5" y="2"/>
                        <a:pt x="1" y="5"/>
                        <a:pt x="0" y="8"/>
                      </a:cubicBezTo>
                      <a:close/>
                    </a:path>
                  </a:pathLst>
                </a:custGeom>
                <a:grpFill/>
                <a:ln w="9525">
                  <a:noFill/>
                  <a:round/>
                </a:ln>
              </p:spPr>
              <p:txBody>
                <a:bodyPr anchor="ctr"/>
                <a:p>
                  <a:pPr algn="ctr"/>
                  <a:endParaRPr>
                    <a:latin typeface="宋体" panose="02010600030101010101" pitchFamily="2" charset="-122"/>
                  </a:endParaRPr>
                </a:p>
              </p:txBody>
            </p:sp>
            <p:sp>
              <p:nvSpPr>
                <p:cNvPr id="66" name="Freeform: Shape 8"/>
                <p:cNvSpPr/>
                <p:nvPr/>
              </p:nvSpPr>
              <p:spPr bwMode="auto">
                <a:xfrm>
                  <a:off x="4281488" y="4695825"/>
                  <a:ext cx="49213" cy="19050"/>
                </a:xfrm>
                <a:custGeom>
                  <a:avLst/>
                  <a:gdLst/>
                  <a:ahLst/>
                  <a:cxnLst>
                    <a:cxn ang="0">
                      <a:pos x="15" y="0"/>
                    </a:cxn>
                    <a:cxn ang="0">
                      <a:pos x="2" y="0"/>
                    </a:cxn>
                    <a:cxn ang="0">
                      <a:pos x="0" y="2"/>
                    </a:cxn>
                    <a:cxn ang="0">
                      <a:pos x="2" y="4"/>
                    </a:cxn>
                    <a:cxn ang="0">
                      <a:pos x="5" y="4"/>
                    </a:cxn>
                    <a:cxn ang="0">
                      <a:pos x="5" y="4"/>
                    </a:cxn>
                    <a:cxn ang="0">
                      <a:pos x="9" y="7"/>
                    </a:cxn>
                    <a:cxn ang="0">
                      <a:pos x="13" y="4"/>
                    </a:cxn>
                    <a:cxn ang="0">
                      <a:pos x="12" y="4"/>
                    </a:cxn>
                    <a:cxn ang="0">
                      <a:pos x="15" y="4"/>
                    </a:cxn>
                    <a:cxn ang="0">
                      <a:pos x="17" y="2"/>
                    </a:cxn>
                    <a:cxn ang="0">
                      <a:pos x="15" y="0"/>
                    </a:cxn>
                  </a:cxnLst>
                  <a:rect l="0" t="0" r="r" b="b"/>
                  <a:pathLst>
                    <a:path w="17" h="7">
                      <a:moveTo>
                        <a:pt x="15" y="0"/>
                      </a:moveTo>
                      <a:cubicBezTo>
                        <a:pt x="2" y="0"/>
                        <a:pt x="2" y="0"/>
                        <a:pt x="2" y="0"/>
                      </a:cubicBezTo>
                      <a:cubicBezTo>
                        <a:pt x="1" y="0"/>
                        <a:pt x="0" y="1"/>
                        <a:pt x="0" y="2"/>
                      </a:cubicBezTo>
                      <a:cubicBezTo>
                        <a:pt x="0" y="3"/>
                        <a:pt x="1" y="4"/>
                        <a:pt x="2" y="4"/>
                      </a:cubicBezTo>
                      <a:cubicBezTo>
                        <a:pt x="5" y="4"/>
                        <a:pt x="5" y="4"/>
                        <a:pt x="5" y="4"/>
                      </a:cubicBezTo>
                      <a:cubicBezTo>
                        <a:pt x="5" y="4"/>
                        <a:pt x="5" y="4"/>
                        <a:pt x="5" y="4"/>
                      </a:cubicBezTo>
                      <a:cubicBezTo>
                        <a:pt x="5" y="6"/>
                        <a:pt x="6" y="7"/>
                        <a:pt x="9" y="7"/>
                      </a:cubicBezTo>
                      <a:cubicBezTo>
                        <a:pt x="11" y="7"/>
                        <a:pt x="13" y="6"/>
                        <a:pt x="13" y="4"/>
                      </a:cubicBezTo>
                      <a:cubicBezTo>
                        <a:pt x="13" y="4"/>
                        <a:pt x="12" y="4"/>
                        <a:pt x="12" y="4"/>
                      </a:cubicBezTo>
                      <a:cubicBezTo>
                        <a:pt x="15" y="4"/>
                        <a:pt x="15" y="4"/>
                        <a:pt x="15" y="4"/>
                      </a:cubicBezTo>
                      <a:cubicBezTo>
                        <a:pt x="16" y="4"/>
                        <a:pt x="17" y="3"/>
                        <a:pt x="17" y="2"/>
                      </a:cubicBezTo>
                      <a:cubicBezTo>
                        <a:pt x="17" y="1"/>
                        <a:pt x="16" y="0"/>
                        <a:pt x="15" y="0"/>
                      </a:cubicBezTo>
                      <a:close/>
                    </a:path>
                  </a:pathLst>
                </a:custGeom>
                <a:grpFill/>
                <a:ln w="9525">
                  <a:noFill/>
                  <a:round/>
                </a:ln>
              </p:spPr>
              <p:txBody>
                <a:bodyPr anchor="ctr"/>
                <a:p>
                  <a:pPr algn="ctr"/>
                  <a:endParaRPr>
                    <a:latin typeface="宋体" panose="02010600030101010101" pitchFamily="2" charset="-122"/>
                  </a:endParaRPr>
                </a:p>
              </p:txBody>
            </p:sp>
            <p:sp>
              <p:nvSpPr>
                <p:cNvPr id="67" name="Freeform: Shape 9"/>
                <p:cNvSpPr/>
                <p:nvPr/>
              </p:nvSpPr>
              <p:spPr bwMode="auto">
                <a:xfrm>
                  <a:off x="4260851" y="4579938"/>
                  <a:ext cx="88900" cy="100012"/>
                </a:xfrm>
                <a:custGeom>
                  <a:avLst/>
                  <a:gdLst/>
                  <a:ahLst/>
                  <a:cxnLst>
                    <a:cxn ang="0">
                      <a:pos x="16" y="0"/>
                    </a:cxn>
                    <a:cxn ang="0">
                      <a:pos x="0" y="16"/>
                    </a:cxn>
                    <a:cxn ang="0">
                      <a:pos x="7" y="35"/>
                    </a:cxn>
                    <a:cxn ang="0">
                      <a:pos x="25" y="35"/>
                    </a:cxn>
                    <a:cxn ang="0">
                      <a:pos x="31" y="16"/>
                    </a:cxn>
                    <a:cxn ang="0">
                      <a:pos x="16" y="0"/>
                    </a:cxn>
                    <a:cxn ang="0">
                      <a:pos x="19" y="21"/>
                    </a:cxn>
                    <a:cxn ang="0">
                      <a:pos x="16" y="19"/>
                    </a:cxn>
                    <a:cxn ang="0">
                      <a:pos x="12" y="21"/>
                    </a:cxn>
                    <a:cxn ang="0">
                      <a:pos x="12" y="17"/>
                    </a:cxn>
                    <a:cxn ang="0">
                      <a:pos x="9" y="14"/>
                    </a:cxn>
                    <a:cxn ang="0">
                      <a:pos x="14" y="13"/>
                    </a:cxn>
                    <a:cxn ang="0">
                      <a:pos x="16" y="9"/>
                    </a:cxn>
                    <a:cxn ang="0">
                      <a:pos x="17" y="13"/>
                    </a:cxn>
                    <a:cxn ang="0">
                      <a:pos x="22" y="14"/>
                    </a:cxn>
                    <a:cxn ang="0">
                      <a:pos x="19" y="17"/>
                    </a:cxn>
                    <a:cxn ang="0">
                      <a:pos x="19" y="21"/>
                    </a:cxn>
                  </a:cxnLst>
                  <a:rect l="0" t="0" r="r" b="b"/>
                  <a:pathLst>
                    <a:path w="31" h="35">
                      <a:moveTo>
                        <a:pt x="16" y="0"/>
                      </a:moveTo>
                      <a:cubicBezTo>
                        <a:pt x="7" y="0"/>
                        <a:pt x="0" y="7"/>
                        <a:pt x="0" y="16"/>
                      </a:cubicBezTo>
                      <a:cubicBezTo>
                        <a:pt x="0" y="23"/>
                        <a:pt x="7" y="27"/>
                        <a:pt x="7" y="35"/>
                      </a:cubicBezTo>
                      <a:cubicBezTo>
                        <a:pt x="25" y="35"/>
                        <a:pt x="25" y="35"/>
                        <a:pt x="25" y="35"/>
                      </a:cubicBezTo>
                      <a:cubicBezTo>
                        <a:pt x="25" y="27"/>
                        <a:pt x="31" y="23"/>
                        <a:pt x="31" y="16"/>
                      </a:cubicBezTo>
                      <a:cubicBezTo>
                        <a:pt x="31" y="7"/>
                        <a:pt x="24" y="0"/>
                        <a:pt x="16" y="0"/>
                      </a:cubicBezTo>
                      <a:close/>
                      <a:moveTo>
                        <a:pt x="19" y="21"/>
                      </a:moveTo>
                      <a:cubicBezTo>
                        <a:pt x="16" y="19"/>
                        <a:pt x="16" y="19"/>
                        <a:pt x="16" y="19"/>
                      </a:cubicBezTo>
                      <a:cubicBezTo>
                        <a:pt x="12" y="21"/>
                        <a:pt x="12" y="21"/>
                        <a:pt x="12" y="21"/>
                      </a:cubicBezTo>
                      <a:cubicBezTo>
                        <a:pt x="12" y="17"/>
                        <a:pt x="12" y="17"/>
                        <a:pt x="12" y="17"/>
                      </a:cubicBezTo>
                      <a:cubicBezTo>
                        <a:pt x="9" y="14"/>
                        <a:pt x="9" y="14"/>
                        <a:pt x="9" y="14"/>
                      </a:cubicBezTo>
                      <a:cubicBezTo>
                        <a:pt x="14" y="13"/>
                        <a:pt x="14" y="13"/>
                        <a:pt x="14" y="13"/>
                      </a:cubicBezTo>
                      <a:cubicBezTo>
                        <a:pt x="16" y="9"/>
                        <a:pt x="16" y="9"/>
                        <a:pt x="16" y="9"/>
                      </a:cubicBezTo>
                      <a:cubicBezTo>
                        <a:pt x="17" y="13"/>
                        <a:pt x="17" y="13"/>
                        <a:pt x="17" y="13"/>
                      </a:cubicBezTo>
                      <a:cubicBezTo>
                        <a:pt x="22" y="14"/>
                        <a:pt x="22" y="14"/>
                        <a:pt x="22" y="14"/>
                      </a:cubicBezTo>
                      <a:cubicBezTo>
                        <a:pt x="19" y="17"/>
                        <a:pt x="19" y="17"/>
                        <a:pt x="19" y="17"/>
                      </a:cubicBezTo>
                      <a:lnTo>
                        <a:pt x="19" y="21"/>
                      </a:lnTo>
                      <a:close/>
                    </a:path>
                  </a:pathLst>
                </a:custGeom>
                <a:grpFill/>
                <a:ln w="9525">
                  <a:noFill/>
                  <a:round/>
                </a:ln>
              </p:spPr>
              <p:txBody>
                <a:bodyPr anchor="ctr"/>
                <a:p>
                  <a:pPr algn="ctr"/>
                  <a:endParaRPr>
                    <a:latin typeface="宋体" panose="02010600030101010101" pitchFamily="2" charset="-122"/>
                  </a:endParaRPr>
                </a:p>
              </p:txBody>
            </p:sp>
            <p:sp>
              <p:nvSpPr>
                <p:cNvPr id="68" name="Freeform: Shape 10"/>
                <p:cNvSpPr/>
                <p:nvPr/>
              </p:nvSpPr>
              <p:spPr bwMode="auto">
                <a:xfrm>
                  <a:off x="4281488" y="4683125"/>
                  <a:ext cx="49213" cy="9525"/>
                </a:xfrm>
                <a:custGeom>
                  <a:avLst/>
                  <a:gdLst/>
                  <a:ahLst/>
                  <a:cxnLst>
                    <a:cxn ang="0">
                      <a:pos x="1" y="3"/>
                    </a:cxn>
                    <a:cxn ang="0">
                      <a:pos x="16" y="3"/>
                    </a:cxn>
                    <a:cxn ang="0">
                      <a:pos x="17" y="2"/>
                    </a:cxn>
                    <a:cxn ang="0">
                      <a:pos x="16" y="0"/>
                    </a:cxn>
                    <a:cxn ang="0">
                      <a:pos x="1" y="0"/>
                    </a:cxn>
                    <a:cxn ang="0">
                      <a:pos x="0" y="2"/>
                    </a:cxn>
                    <a:cxn ang="0">
                      <a:pos x="1" y="3"/>
                    </a:cxn>
                  </a:cxnLst>
                  <a:rect l="0" t="0" r="r" b="b"/>
                  <a:pathLst>
                    <a:path w="17" h="3">
                      <a:moveTo>
                        <a:pt x="1" y="3"/>
                      </a:moveTo>
                      <a:cubicBezTo>
                        <a:pt x="16" y="3"/>
                        <a:pt x="16" y="3"/>
                        <a:pt x="16" y="3"/>
                      </a:cubicBezTo>
                      <a:cubicBezTo>
                        <a:pt x="17" y="3"/>
                        <a:pt x="17" y="2"/>
                        <a:pt x="17" y="2"/>
                      </a:cubicBezTo>
                      <a:cubicBezTo>
                        <a:pt x="17" y="1"/>
                        <a:pt x="17" y="0"/>
                        <a:pt x="16" y="0"/>
                      </a:cubicBezTo>
                      <a:cubicBezTo>
                        <a:pt x="1" y="0"/>
                        <a:pt x="1" y="0"/>
                        <a:pt x="1" y="0"/>
                      </a:cubicBezTo>
                      <a:cubicBezTo>
                        <a:pt x="0" y="0"/>
                        <a:pt x="0" y="1"/>
                        <a:pt x="0" y="2"/>
                      </a:cubicBezTo>
                      <a:cubicBezTo>
                        <a:pt x="0" y="2"/>
                        <a:pt x="0" y="3"/>
                        <a:pt x="1" y="3"/>
                      </a:cubicBezTo>
                      <a:close/>
                    </a:path>
                  </a:pathLst>
                </a:custGeom>
                <a:grpFill/>
                <a:ln w="9525">
                  <a:noFill/>
                  <a:round/>
                </a:ln>
              </p:spPr>
              <p:txBody>
                <a:bodyPr anchor="ctr"/>
                <a:p>
                  <a:pPr algn="ctr"/>
                  <a:endParaRPr>
                    <a:latin typeface="宋体" panose="02010600030101010101" pitchFamily="2" charset="-122"/>
                  </a:endParaRPr>
                </a:p>
              </p:txBody>
            </p:sp>
          </p:grpSp>
        </p:grpSp>
        <p:sp>
          <p:nvSpPr>
            <p:cNvPr id="22" name="Rectangle: Rounded Corners 11"/>
            <p:cNvSpPr/>
            <p:nvPr/>
          </p:nvSpPr>
          <p:spPr bwMode="auto">
            <a:xfrm>
              <a:off x="4239437" y="3287423"/>
              <a:ext cx="2311112" cy="832683"/>
            </a:xfrm>
            <a:prstGeom prst="roundRect">
              <a:avLst>
                <a:gd name="adj" fmla="val 50000"/>
              </a:avLst>
            </a:prstGeom>
            <a:solidFill>
              <a:schemeClr val="accent1">
                <a:lumMod val="60000"/>
                <a:lumOff val="40000"/>
                <a:alpha val="50000"/>
              </a:schemeClr>
            </a:solidFill>
            <a:ln w="19050">
              <a:noFill/>
              <a:round/>
            </a:ln>
          </p:spPr>
          <p:txBody>
            <a:bodyPr anchor="ctr"/>
            <a:p>
              <a:pPr algn="ctr"/>
              <a:endParaRPr>
                <a:latin typeface="宋体" panose="02010600030101010101" pitchFamily="2" charset="-122"/>
              </a:endParaRPr>
            </a:p>
          </p:txBody>
        </p:sp>
        <p:sp>
          <p:nvSpPr>
            <p:cNvPr id="23" name="Rectangle: Rounded Corners 12"/>
            <p:cNvSpPr/>
            <p:nvPr/>
          </p:nvSpPr>
          <p:spPr bwMode="auto">
            <a:xfrm rot="19342118">
              <a:off x="5561068" y="2830268"/>
              <a:ext cx="2311112" cy="832683"/>
            </a:xfrm>
            <a:prstGeom prst="roundRect">
              <a:avLst>
                <a:gd name="adj" fmla="val 50000"/>
              </a:avLst>
            </a:prstGeom>
            <a:solidFill>
              <a:schemeClr val="accent1">
                <a:lumMod val="40000"/>
                <a:lumOff val="60000"/>
                <a:alpha val="50000"/>
              </a:schemeClr>
            </a:solidFill>
            <a:ln w="19050">
              <a:noFill/>
              <a:round/>
            </a:ln>
          </p:spPr>
          <p:txBody>
            <a:bodyPr anchor="ctr"/>
            <a:p>
              <a:pPr algn="ctr"/>
              <a:endParaRPr>
                <a:latin typeface="宋体" panose="02010600030101010101" pitchFamily="2" charset="-122"/>
              </a:endParaRPr>
            </a:p>
          </p:txBody>
        </p:sp>
        <p:sp>
          <p:nvSpPr>
            <p:cNvPr id="24" name="Rectangle: Rounded Corners 13"/>
            <p:cNvSpPr/>
            <p:nvPr/>
          </p:nvSpPr>
          <p:spPr bwMode="auto">
            <a:xfrm>
              <a:off x="6911517" y="2357783"/>
              <a:ext cx="2311112" cy="832683"/>
            </a:xfrm>
            <a:prstGeom prst="roundRect">
              <a:avLst>
                <a:gd name="adj" fmla="val 50000"/>
              </a:avLst>
            </a:prstGeom>
            <a:solidFill>
              <a:schemeClr val="accent4">
                <a:lumMod val="40000"/>
                <a:lumOff val="60000"/>
              </a:schemeClr>
            </a:solidFill>
            <a:ln w="19050">
              <a:noFill/>
              <a:round/>
            </a:ln>
          </p:spPr>
          <p:txBody>
            <a:bodyPr anchor="ctr"/>
            <a:p>
              <a:pPr algn="ctr"/>
              <a:endParaRPr>
                <a:latin typeface="宋体" panose="02010600030101010101" pitchFamily="2" charset="-122"/>
              </a:endParaRPr>
            </a:p>
          </p:txBody>
        </p:sp>
        <p:grpSp>
          <p:nvGrpSpPr>
            <p:cNvPr id="25" name="Group 14"/>
            <p:cNvGrpSpPr/>
            <p:nvPr/>
          </p:nvGrpSpPr>
          <p:grpSpPr>
            <a:xfrm>
              <a:off x="4210497" y="3303934"/>
              <a:ext cx="841248" cy="841248"/>
              <a:chOff x="2895600" y="3562350"/>
              <a:chExt cx="898969" cy="898969"/>
            </a:xfrm>
          </p:grpSpPr>
          <p:sp>
            <p:nvSpPr>
              <p:cNvPr id="53" name="Oval 15"/>
              <p:cNvSpPr/>
              <p:nvPr/>
            </p:nvSpPr>
            <p:spPr bwMode="auto">
              <a:xfrm>
                <a:off x="2895600" y="3562350"/>
                <a:ext cx="898969" cy="898969"/>
              </a:xfrm>
              <a:prstGeom prst="ellipse">
                <a:avLst/>
              </a:prstGeom>
              <a:solidFill>
                <a:schemeClr val="accent4"/>
              </a:solidFill>
              <a:ln w="19050">
                <a:noFill/>
                <a:round/>
              </a:ln>
            </p:spPr>
            <p:txBody>
              <a:bodyPr anchor="ctr"/>
              <a:p>
                <a:pPr algn="ctr"/>
                <a:endParaRPr>
                  <a:latin typeface="宋体" panose="02010600030101010101" pitchFamily="2" charset="-122"/>
                </a:endParaRPr>
              </a:p>
            </p:txBody>
          </p:sp>
          <p:grpSp>
            <p:nvGrpSpPr>
              <p:cNvPr id="54" name="Group 16"/>
              <p:cNvGrpSpPr/>
              <p:nvPr/>
            </p:nvGrpSpPr>
            <p:grpSpPr>
              <a:xfrm>
                <a:off x="3105358" y="3815073"/>
                <a:ext cx="479384" cy="393423"/>
                <a:chOff x="2551113" y="4586288"/>
                <a:chExt cx="230188" cy="188912"/>
              </a:xfrm>
              <a:solidFill>
                <a:schemeClr val="bg1"/>
              </a:solidFill>
            </p:grpSpPr>
            <p:sp>
              <p:nvSpPr>
                <p:cNvPr id="55" name="Oval 17"/>
                <p:cNvSpPr/>
                <p:nvPr/>
              </p:nvSpPr>
              <p:spPr bwMode="auto">
                <a:xfrm>
                  <a:off x="2732088" y="4678363"/>
                  <a:ext cx="20638" cy="19050"/>
                </a:xfrm>
                <a:prstGeom prst="ellipse">
                  <a:avLst/>
                </a:prstGeom>
                <a:grpFill/>
                <a:ln w="9525">
                  <a:noFill/>
                  <a:round/>
                </a:ln>
              </p:spPr>
              <p:txBody>
                <a:bodyPr anchor="ctr"/>
                <a:p>
                  <a:pPr algn="ctr"/>
                  <a:endParaRPr>
                    <a:latin typeface="宋体" panose="02010600030101010101" pitchFamily="2" charset="-122"/>
                  </a:endParaRPr>
                </a:p>
              </p:txBody>
            </p:sp>
            <p:sp>
              <p:nvSpPr>
                <p:cNvPr id="56" name="Freeform: Shape 18"/>
                <p:cNvSpPr/>
                <p:nvPr/>
              </p:nvSpPr>
              <p:spPr bwMode="auto">
                <a:xfrm>
                  <a:off x="2697163" y="4679950"/>
                  <a:ext cx="49213" cy="95250"/>
                </a:xfrm>
                <a:custGeom>
                  <a:avLst/>
                  <a:gdLst/>
                  <a:ahLst/>
                  <a:cxnLst>
                    <a:cxn ang="0">
                      <a:pos x="17" y="29"/>
                    </a:cxn>
                    <a:cxn ang="0">
                      <a:pos x="12" y="20"/>
                    </a:cxn>
                    <a:cxn ang="0">
                      <a:pos x="13" y="18"/>
                    </a:cxn>
                    <a:cxn ang="0">
                      <a:pos x="15" y="11"/>
                    </a:cxn>
                    <a:cxn ang="0">
                      <a:pos x="14" y="8"/>
                    </a:cxn>
                    <a:cxn ang="0">
                      <a:pos x="7" y="1"/>
                    </a:cxn>
                    <a:cxn ang="0">
                      <a:pos x="4" y="1"/>
                    </a:cxn>
                    <a:cxn ang="0">
                      <a:pos x="4" y="4"/>
                    </a:cxn>
                    <a:cxn ang="0">
                      <a:pos x="8" y="9"/>
                    </a:cxn>
                    <a:cxn ang="0">
                      <a:pos x="4" y="6"/>
                    </a:cxn>
                    <a:cxn ang="0">
                      <a:pos x="1" y="7"/>
                    </a:cxn>
                    <a:cxn ang="0">
                      <a:pos x="2" y="10"/>
                    </a:cxn>
                    <a:cxn ang="0">
                      <a:pos x="6" y="13"/>
                    </a:cxn>
                    <a:cxn ang="0">
                      <a:pos x="7" y="13"/>
                    </a:cxn>
                    <a:cxn ang="0">
                      <a:pos x="5" y="22"/>
                    </a:cxn>
                    <a:cxn ang="0">
                      <a:pos x="4" y="29"/>
                    </a:cxn>
                    <a:cxn ang="0">
                      <a:pos x="3" y="30"/>
                    </a:cxn>
                    <a:cxn ang="0">
                      <a:pos x="5" y="33"/>
                    </a:cxn>
                    <a:cxn ang="0">
                      <a:pos x="5" y="33"/>
                    </a:cxn>
                    <a:cxn ang="0">
                      <a:pos x="8" y="31"/>
                    </a:cxn>
                    <a:cxn ang="0">
                      <a:pos x="9" y="25"/>
                    </a:cxn>
                    <a:cxn ang="0">
                      <a:pos x="13" y="31"/>
                    </a:cxn>
                    <a:cxn ang="0">
                      <a:pos x="16" y="32"/>
                    </a:cxn>
                    <a:cxn ang="0">
                      <a:pos x="17" y="29"/>
                    </a:cxn>
                  </a:cxnLst>
                  <a:rect l="0" t="0" r="r" b="b"/>
                  <a:pathLst>
                    <a:path w="17" h="33">
                      <a:moveTo>
                        <a:pt x="17" y="29"/>
                      </a:moveTo>
                      <a:cubicBezTo>
                        <a:pt x="12" y="20"/>
                        <a:pt x="12" y="20"/>
                        <a:pt x="12" y="20"/>
                      </a:cubicBezTo>
                      <a:cubicBezTo>
                        <a:pt x="13" y="20"/>
                        <a:pt x="13" y="19"/>
                        <a:pt x="13" y="18"/>
                      </a:cubicBezTo>
                      <a:cubicBezTo>
                        <a:pt x="15" y="11"/>
                        <a:pt x="15" y="11"/>
                        <a:pt x="15" y="11"/>
                      </a:cubicBezTo>
                      <a:cubicBezTo>
                        <a:pt x="15" y="10"/>
                        <a:pt x="15" y="9"/>
                        <a:pt x="14" y="8"/>
                      </a:cubicBezTo>
                      <a:cubicBezTo>
                        <a:pt x="7" y="1"/>
                        <a:pt x="7" y="1"/>
                        <a:pt x="7" y="1"/>
                      </a:cubicBezTo>
                      <a:cubicBezTo>
                        <a:pt x="6" y="0"/>
                        <a:pt x="5" y="0"/>
                        <a:pt x="4" y="1"/>
                      </a:cubicBezTo>
                      <a:cubicBezTo>
                        <a:pt x="3" y="2"/>
                        <a:pt x="3" y="3"/>
                        <a:pt x="4" y="4"/>
                      </a:cubicBezTo>
                      <a:cubicBezTo>
                        <a:pt x="8" y="9"/>
                        <a:pt x="8" y="9"/>
                        <a:pt x="8" y="9"/>
                      </a:cubicBezTo>
                      <a:cubicBezTo>
                        <a:pt x="4" y="6"/>
                        <a:pt x="4" y="6"/>
                        <a:pt x="4" y="6"/>
                      </a:cubicBezTo>
                      <a:cubicBezTo>
                        <a:pt x="3" y="6"/>
                        <a:pt x="1" y="6"/>
                        <a:pt x="1" y="7"/>
                      </a:cubicBezTo>
                      <a:cubicBezTo>
                        <a:pt x="0" y="9"/>
                        <a:pt x="1" y="10"/>
                        <a:pt x="2" y="10"/>
                      </a:cubicBezTo>
                      <a:cubicBezTo>
                        <a:pt x="6" y="13"/>
                        <a:pt x="6" y="13"/>
                        <a:pt x="6" y="13"/>
                      </a:cubicBezTo>
                      <a:cubicBezTo>
                        <a:pt x="7" y="13"/>
                        <a:pt x="7" y="13"/>
                        <a:pt x="7" y="13"/>
                      </a:cubicBezTo>
                      <a:cubicBezTo>
                        <a:pt x="7" y="16"/>
                        <a:pt x="6" y="19"/>
                        <a:pt x="5" y="22"/>
                      </a:cubicBezTo>
                      <a:cubicBezTo>
                        <a:pt x="5" y="24"/>
                        <a:pt x="4" y="26"/>
                        <a:pt x="4" y="29"/>
                      </a:cubicBezTo>
                      <a:cubicBezTo>
                        <a:pt x="4" y="29"/>
                        <a:pt x="3" y="30"/>
                        <a:pt x="3" y="30"/>
                      </a:cubicBezTo>
                      <a:cubicBezTo>
                        <a:pt x="3" y="31"/>
                        <a:pt x="4" y="33"/>
                        <a:pt x="5" y="33"/>
                      </a:cubicBezTo>
                      <a:cubicBezTo>
                        <a:pt x="5" y="33"/>
                        <a:pt x="5" y="33"/>
                        <a:pt x="5" y="33"/>
                      </a:cubicBezTo>
                      <a:cubicBezTo>
                        <a:pt x="6" y="33"/>
                        <a:pt x="7" y="32"/>
                        <a:pt x="8" y="31"/>
                      </a:cubicBezTo>
                      <a:cubicBezTo>
                        <a:pt x="9" y="25"/>
                        <a:pt x="9" y="25"/>
                        <a:pt x="9" y="25"/>
                      </a:cubicBezTo>
                      <a:cubicBezTo>
                        <a:pt x="13" y="31"/>
                        <a:pt x="13" y="31"/>
                        <a:pt x="13" y="31"/>
                      </a:cubicBezTo>
                      <a:cubicBezTo>
                        <a:pt x="13" y="32"/>
                        <a:pt x="14" y="33"/>
                        <a:pt x="16" y="32"/>
                      </a:cubicBezTo>
                      <a:cubicBezTo>
                        <a:pt x="17" y="32"/>
                        <a:pt x="17" y="31"/>
                        <a:pt x="17" y="29"/>
                      </a:cubicBezTo>
                      <a:close/>
                    </a:path>
                  </a:pathLst>
                </a:custGeom>
                <a:grpFill/>
                <a:ln w="9525">
                  <a:noFill/>
                  <a:round/>
                </a:ln>
              </p:spPr>
              <p:txBody>
                <a:bodyPr anchor="ctr"/>
                <a:p>
                  <a:pPr algn="ctr"/>
                  <a:endParaRPr>
                    <a:latin typeface="宋体" panose="02010600030101010101" pitchFamily="2" charset="-122"/>
                  </a:endParaRPr>
                </a:p>
              </p:txBody>
            </p:sp>
            <p:sp>
              <p:nvSpPr>
                <p:cNvPr id="57" name="Oval 19"/>
                <p:cNvSpPr/>
                <p:nvPr/>
              </p:nvSpPr>
              <p:spPr bwMode="auto">
                <a:xfrm>
                  <a:off x="2565401" y="4678363"/>
                  <a:ext cx="20638" cy="19050"/>
                </a:xfrm>
                <a:prstGeom prst="ellipse">
                  <a:avLst/>
                </a:prstGeom>
                <a:grpFill/>
                <a:ln w="9525">
                  <a:noFill/>
                  <a:round/>
                </a:ln>
              </p:spPr>
              <p:txBody>
                <a:bodyPr anchor="ctr"/>
                <a:p>
                  <a:pPr algn="ctr"/>
                  <a:endParaRPr>
                    <a:latin typeface="宋体" panose="02010600030101010101" pitchFamily="2" charset="-122"/>
                  </a:endParaRPr>
                </a:p>
              </p:txBody>
            </p:sp>
            <p:sp>
              <p:nvSpPr>
                <p:cNvPr id="58" name="Freeform: Shape 20"/>
                <p:cNvSpPr/>
                <p:nvPr/>
              </p:nvSpPr>
              <p:spPr bwMode="auto">
                <a:xfrm>
                  <a:off x="2571751" y="4679950"/>
                  <a:ext cx="49213" cy="95250"/>
                </a:xfrm>
                <a:custGeom>
                  <a:avLst/>
                  <a:gdLst/>
                  <a:ahLst/>
                  <a:cxnLst>
                    <a:cxn ang="0">
                      <a:pos x="0" y="29"/>
                    </a:cxn>
                    <a:cxn ang="0">
                      <a:pos x="5" y="20"/>
                    </a:cxn>
                    <a:cxn ang="0">
                      <a:pos x="3" y="18"/>
                    </a:cxn>
                    <a:cxn ang="0">
                      <a:pos x="2" y="11"/>
                    </a:cxn>
                    <a:cxn ang="0">
                      <a:pos x="3" y="8"/>
                    </a:cxn>
                    <a:cxn ang="0">
                      <a:pos x="10" y="1"/>
                    </a:cxn>
                    <a:cxn ang="0">
                      <a:pos x="13" y="1"/>
                    </a:cxn>
                    <a:cxn ang="0">
                      <a:pos x="13" y="4"/>
                    </a:cxn>
                    <a:cxn ang="0">
                      <a:pos x="9" y="9"/>
                    </a:cxn>
                    <a:cxn ang="0">
                      <a:pos x="13" y="6"/>
                    </a:cxn>
                    <a:cxn ang="0">
                      <a:pos x="16" y="7"/>
                    </a:cxn>
                    <a:cxn ang="0">
                      <a:pos x="15" y="10"/>
                    </a:cxn>
                    <a:cxn ang="0">
                      <a:pos x="10" y="13"/>
                    </a:cxn>
                    <a:cxn ang="0">
                      <a:pos x="10" y="13"/>
                    </a:cxn>
                    <a:cxn ang="0">
                      <a:pos x="11" y="22"/>
                    </a:cxn>
                    <a:cxn ang="0">
                      <a:pos x="13" y="29"/>
                    </a:cxn>
                    <a:cxn ang="0">
                      <a:pos x="14" y="30"/>
                    </a:cxn>
                    <a:cxn ang="0">
                      <a:pos x="12" y="33"/>
                    </a:cxn>
                    <a:cxn ang="0">
                      <a:pos x="11" y="33"/>
                    </a:cxn>
                    <a:cxn ang="0">
                      <a:pos x="9" y="31"/>
                    </a:cxn>
                    <a:cxn ang="0">
                      <a:pos x="8" y="25"/>
                    </a:cxn>
                    <a:cxn ang="0">
                      <a:pos x="4" y="31"/>
                    </a:cxn>
                    <a:cxn ang="0">
                      <a:pos x="1" y="32"/>
                    </a:cxn>
                    <a:cxn ang="0">
                      <a:pos x="0" y="29"/>
                    </a:cxn>
                  </a:cxnLst>
                  <a:rect l="0" t="0" r="r" b="b"/>
                  <a:pathLst>
                    <a:path w="17" h="33">
                      <a:moveTo>
                        <a:pt x="0" y="29"/>
                      </a:moveTo>
                      <a:cubicBezTo>
                        <a:pt x="5" y="20"/>
                        <a:pt x="5" y="20"/>
                        <a:pt x="5" y="20"/>
                      </a:cubicBezTo>
                      <a:cubicBezTo>
                        <a:pt x="4" y="20"/>
                        <a:pt x="4" y="19"/>
                        <a:pt x="3" y="18"/>
                      </a:cubicBezTo>
                      <a:cubicBezTo>
                        <a:pt x="2" y="11"/>
                        <a:pt x="2" y="11"/>
                        <a:pt x="2" y="11"/>
                      </a:cubicBezTo>
                      <a:cubicBezTo>
                        <a:pt x="2" y="10"/>
                        <a:pt x="2" y="9"/>
                        <a:pt x="3" y="8"/>
                      </a:cubicBezTo>
                      <a:cubicBezTo>
                        <a:pt x="10" y="1"/>
                        <a:pt x="10" y="1"/>
                        <a:pt x="10" y="1"/>
                      </a:cubicBezTo>
                      <a:cubicBezTo>
                        <a:pt x="11" y="0"/>
                        <a:pt x="12" y="0"/>
                        <a:pt x="13" y="1"/>
                      </a:cubicBezTo>
                      <a:cubicBezTo>
                        <a:pt x="14" y="2"/>
                        <a:pt x="14" y="3"/>
                        <a:pt x="13" y="4"/>
                      </a:cubicBezTo>
                      <a:cubicBezTo>
                        <a:pt x="9" y="9"/>
                        <a:pt x="9" y="9"/>
                        <a:pt x="9" y="9"/>
                      </a:cubicBezTo>
                      <a:cubicBezTo>
                        <a:pt x="13" y="6"/>
                        <a:pt x="13" y="6"/>
                        <a:pt x="13" y="6"/>
                      </a:cubicBezTo>
                      <a:cubicBezTo>
                        <a:pt x="14" y="6"/>
                        <a:pt x="16" y="6"/>
                        <a:pt x="16" y="7"/>
                      </a:cubicBezTo>
                      <a:cubicBezTo>
                        <a:pt x="17" y="9"/>
                        <a:pt x="16" y="10"/>
                        <a:pt x="15" y="10"/>
                      </a:cubicBezTo>
                      <a:cubicBezTo>
                        <a:pt x="10" y="13"/>
                        <a:pt x="10" y="13"/>
                        <a:pt x="10" y="13"/>
                      </a:cubicBezTo>
                      <a:cubicBezTo>
                        <a:pt x="10" y="13"/>
                        <a:pt x="10" y="13"/>
                        <a:pt x="10" y="13"/>
                      </a:cubicBezTo>
                      <a:cubicBezTo>
                        <a:pt x="10" y="16"/>
                        <a:pt x="11" y="19"/>
                        <a:pt x="11" y="22"/>
                      </a:cubicBezTo>
                      <a:cubicBezTo>
                        <a:pt x="12" y="24"/>
                        <a:pt x="13" y="26"/>
                        <a:pt x="13" y="29"/>
                      </a:cubicBezTo>
                      <a:cubicBezTo>
                        <a:pt x="13" y="29"/>
                        <a:pt x="13" y="30"/>
                        <a:pt x="14" y="30"/>
                      </a:cubicBezTo>
                      <a:cubicBezTo>
                        <a:pt x="14" y="31"/>
                        <a:pt x="13" y="33"/>
                        <a:pt x="12" y="33"/>
                      </a:cubicBezTo>
                      <a:cubicBezTo>
                        <a:pt x="12" y="33"/>
                        <a:pt x="12" y="33"/>
                        <a:pt x="11" y="33"/>
                      </a:cubicBezTo>
                      <a:cubicBezTo>
                        <a:pt x="10" y="33"/>
                        <a:pt x="10" y="32"/>
                        <a:pt x="9" y="31"/>
                      </a:cubicBezTo>
                      <a:cubicBezTo>
                        <a:pt x="8" y="25"/>
                        <a:pt x="8" y="25"/>
                        <a:pt x="8" y="25"/>
                      </a:cubicBezTo>
                      <a:cubicBezTo>
                        <a:pt x="4" y="31"/>
                        <a:pt x="4" y="31"/>
                        <a:pt x="4" y="31"/>
                      </a:cubicBezTo>
                      <a:cubicBezTo>
                        <a:pt x="4" y="32"/>
                        <a:pt x="2" y="33"/>
                        <a:pt x="1" y="32"/>
                      </a:cubicBezTo>
                      <a:cubicBezTo>
                        <a:pt x="0" y="32"/>
                        <a:pt x="0" y="31"/>
                        <a:pt x="0" y="29"/>
                      </a:cubicBezTo>
                      <a:close/>
                    </a:path>
                  </a:pathLst>
                </a:custGeom>
                <a:grpFill/>
                <a:ln w="9525">
                  <a:noFill/>
                  <a:round/>
                </a:ln>
              </p:spPr>
              <p:txBody>
                <a:bodyPr anchor="ctr"/>
                <a:p>
                  <a:pPr algn="ctr"/>
                  <a:endParaRPr>
                    <a:latin typeface="宋体" panose="02010600030101010101" pitchFamily="2" charset="-122"/>
                  </a:endParaRPr>
                </a:p>
              </p:txBody>
            </p:sp>
            <p:sp>
              <p:nvSpPr>
                <p:cNvPr id="59" name="Oval 21"/>
                <p:cNvSpPr/>
                <p:nvPr/>
              </p:nvSpPr>
              <p:spPr bwMode="auto">
                <a:xfrm>
                  <a:off x="2649538" y="4692650"/>
                  <a:ext cx="19050" cy="22225"/>
                </a:xfrm>
                <a:prstGeom prst="ellipse">
                  <a:avLst/>
                </a:prstGeom>
                <a:grpFill/>
                <a:ln w="9525">
                  <a:noFill/>
                  <a:round/>
                </a:ln>
              </p:spPr>
              <p:txBody>
                <a:bodyPr anchor="ctr"/>
                <a:p>
                  <a:pPr algn="ctr"/>
                  <a:endParaRPr>
                    <a:latin typeface="宋体" panose="02010600030101010101" pitchFamily="2" charset="-122"/>
                  </a:endParaRPr>
                </a:p>
              </p:txBody>
            </p:sp>
            <p:sp>
              <p:nvSpPr>
                <p:cNvPr id="60" name="Freeform: Shape 22"/>
                <p:cNvSpPr/>
                <p:nvPr/>
              </p:nvSpPr>
              <p:spPr bwMode="auto">
                <a:xfrm>
                  <a:off x="2625726" y="4689475"/>
                  <a:ext cx="63500" cy="85725"/>
                </a:xfrm>
                <a:custGeom>
                  <a:avLst/>
                  <a:gdLst/>
                  <a:ahLst/>
                  <a:cxnLst>
                    <a:cxn ang="0">
                      <a:pos x="19" y="18"/>
                    </a:cxn>
                    <a:cxn ang="0">
                      <a:pos x="17" y="18"/>
                    </a:cxn>
                    <a:cxn ang="0">
                      <a:pos x="17" y="14"/>
                    </a:cxn>
                    <a:cxn ang="0">
                      <a:pos x="21" y="11"/>
                    </a:cxn>
                    <a:cxn ang="0">
                      <a:pos x="22" y="9"/>
                    </a:cxn>
                    <a:cxn ang="0">
                      <a:pos x="22" y="3"/>
                    </a:cxn>
                    <a:cxn ang="0">
                      <a:pos x="20" y="0"/>
                    </a:cxn>
                    <a:cxn ang="0">
                      <a:pos x="17" y="3"/>
                    </a:cxn>
                    <a:cxn ang="0">
                      <a:pos x="17" y="8"/>
                    </a:cxn>
                    <a:cxn ang="0">
                      <a:pos x="12" y="12"/>
                    </a:cxn>
                    <a:cxn ang="0">
                      <a:pos x="7" y="9"/>
                    </a:cxn>
                    <a:cxn ang="0">
                      <a:pos x="5" y="5"/>
                    </a:cxn>
                    <a:cxn ang="0">
                      <a:pos x="2" y="4"/>
                    </a:cxn>
                    <a:cxn ang="0">
                      <a:pos x="1" y="7"/>
                    </a:cxn>
                    <a:cxn ang="0">
                      <a:pos x="3" y="12"/>
                    </a:cxn>
                    <a:cxn ang="0">
                      <a:pos x="4" y="13"/>
                    </a:cxn>
                    <a:cxn ang="0">
                      <a:pos x="8" y="15"/>
                    </a:cxn>
                    <a:cxn ang="0">
                      <a:pos x="8" y="23"/>
                    </a:cxn>
                    <a:cxn ang="0">
                      <a:pos x="8" y="23"/>
                    </a:cxn>
                    <a:cxn ang="0">
                      <a:pos x="8" y="26"/>
                    </a:cxn>
                    <a:cxn ang="0">
                      <a:pos x="2" y="26"/>
                    </a:cxn>
                    <a:cxn ang="0">
                      <a:pos x="0" y="28"/>
                    </a:cxn>
                    <a:cxn ang="0">
                      <a:pos x="2" y="30"/>
                    </a:cxn>
                    <a:cxn ang="0">
                      <a:pos x="11" y="30"/>
                    </a:cxn>
                    <a:cxn ang="0">
                      <a:pos x="13" y="28"/>
                    </a:cxn>
                    <a:cxn ang="0">
                      <a:pos x="13" y="23"/>
                    </a:cxn>
                    <a:cxn ang="0">
                      <a:pos x="17" y="23"/>
                    </a:cxn>
                    <a:cxn ang="0">
                      <a:pos x="17" y="28"/>
                    </a:cxn>
                    <a:cxn ang="0">
                      <a:pos x="19" y="30"/>
                    </a:cxn>
                    <a:cxn ang="0">
                      <a:pos x="22" y="28"/>
                    </a:cxn>
                    <a:cxn ang="0">
                      <a:pos x="22" y="20"/>
                    </a:cxn>
                    <a:cxn ang="0">
                      <a:pos x="19" y="18"/>
                    </a:cxn>
                  </a:cxnLst>
                  <a:rect l="0" t="0" r="r" b="b"/>
                  <a:pathLst>
                    <a:path w="22" h="30">
                      <a:moveTo>
                        <a:pt x="19" y="18"/>
                      </a:moveTo>
                      <a:cubicBezTo>
                        <a:pt x="17" y="18"/>
                        <a:pt x="17" y="18"/>
                        <a:pt x="17" y="18"/>
                      </a:cubicBezTo>
                      <a:cubicBezTo>
                        <a:pt x="17" y="14"/>
                        <a:pt x="17" y="14"/>
                        <a:pt x="17" y="14"/>
                      </a:cubicBezTo>
                      <a:cubicBezTo>
                        <a:pt x="21" y="11"/>
                        <a:pt x="21" y="11"/>
                        <a:pt x="21" y="11"/>
                      </a:cubicBezTo>
                      <a:cubicBezTo>
                        <a:pt x="22" y="10"/>
                        <a:pt x="22" y="10"/>
                        <a:pt x="22" y="9"/>
                      </a:cubicBezTo>
                      <a:cubicBezTo>
                        <a:pt x="22" y="3"/>
                        <a:pt x="22" y="3"/>
                        <a:pt x="22" y="3"/>
                      </a:cubicBezTo>
                      <a:cubicBezTo>
                        <a:pt x="22" y="1"/>
                        <a:pt x="21" y="0"/>
                        <a:pt x="20" y="0"/>
                      </a:cubicBezTo>
                      <a:cubicBezTo>
                        <a:pt x="18" y="0"/>
                        <a:pt x="17" y="1"/>
                        <a:pt x="17" y="3"/>
                      </a:cubicBezTo>
                      <a:cubicBezTo>
                        <a:pt x="17" y="8"/>
                        <a:pt x="17" y="8"/>
                        <a:pt x="17" y="8"/>
                      </a:cubicBezTo>
                      <a:cubicBezTo>
                        <a:pt x="12" y="12"/>
                        <a:pt x="12" y="12"/>
                        <a:pt x="12" y="12"/>
                      </a:cubicBezTo>
                      <a:cubicBezTo>
                        <a:pt x="7" y="9"/>
                        <a:pt x="7" y="9"/>
                        <a:pt x="7" y="9"/>
                      </a:cubicBezTo>
                      <a:cubicBezTo>
                        <a:pt x="5" y="5"/>
                        <a:pt x="5" y="5"/>
                        <a:pt x="5" y="5"/>
                      </a:cubicBezTo>
                      <a:cubicBezTo>
                        <a:pt x="5" y="4"/>
                        <a:pt x="3" y="3"/>
                        <a:pt x="2" y="4"/>
                      </a:cubicBezTo>
                      <a:cubicBezTo>
                        <a:pt x="1" y="4"/>
                        <a:pt x="1" y="5"/>
                        <a:pt x="1" y="7"/>
                      </a:cubicBezTo>
                      <a:cubicBezTo>
                        <a:pt x="3" y="12"/>
                        <a:pt x="3" y="12"/>
                        <a:pt x="3" y="12"/>
                      </a:cubicBezTo>
                      <a:cubicBezTo>
                        <a:pt x="3" y="13"/>
                        <a:pt x="4" y="13"/>
                        <a:pt x="4" y="13"/>
                      </a:cubicBezTo>
                      <a:cubicBezTo>
                        <a:pt x="8" y="15"/>
                        <a:pt x="8" y="15"/>
                        <a:pt x="8" y="15"/>
                      </a:cubicBezTo>
                      <a:cubicBezTo>
                        <a:pt x="8" y="23"/>
                        <a:pt x="8" y="23"/>
                        <a:pt x="8" y="23"/>
                      </a:cubicBezTo>
                      <a:cubicBezTo>
                        <a:pt x="8" y="23"/>
                        <a:pt x="8" y="23"/>
                        <a:pt x="8" y="23"/>
                      </a:cubicBezTo>
                      <a:cubicBezTo>
                        <a:pt x="8" y="26"/>
                        <a:pt x="8" y="26"/>
                        <a:pt x="8" y="26"/>
                      </a:cubicBezTo>
                      <a:cubicBezTo>
                        <a:pt x="2" y="26"/>
                        <a:pt x="2" y="26"/>
                        <a:pt x="2" y="26"/>
                      </a:cubicBezTo>
                      <a:cubicBezTo>
                        <a:pt x="1" y="26"/>
                        <a:pt x="0" y="27"/>
                        <a:pt x="0" y="28"/>
                      </a:cubicBezTo>
                      <a:cubicBezTo>
                        <a:pt x="0" y="29"/>
                        <a:pt x="1" y="30"/>
                        <a:pt x="2" y="30"/>
                      </a:cubicBezTo>
                      <a:cubicBezTo>
                        <a:pt x="11" y="30"/>
                        <a:pt x="11" y="30"/>
                        <a:pt x="11" y="30"/>
                      </a:cubicBezTo>
                      <a:cubicBezTo>
                        <a:pt x="12" y="30"/>
                        <a:pt x="13" y="29"/>
                        <a:pt x="13" y="28"/>
                      </a:cubicBezTo>
                      <a:cubicBezTo>
                        <a:pt x="13" y="23"/>
                        <a:pt x="13" y="23"/>
                        <a:pt x="13" y="23"/>
                      </a:cubicBezTo>
                      <a:cubicBezTo>
                        <a:pt x="17" y="23"/>
                        <a:pt x="17" y="23"/>
                        <a:pt x="17" y="23"/>
                      </a:cubicBezTo>
                      <a:cubicBezTo>
                        <a:pt x="17" y="28"/>
                        <a:pt x="17" y="28"/>
                        <a:pt x="17" y="28"/>
                      </a:cubicBezTo>
                      <a:cubicBezTo>
                        <a:pt x="17" y="29"/>
                        <a:pt x="18" y="30"/>
                        <a:pt x="19" y="30"/>
                      </a:cubicBezTo>
                      <a:cubicBezTo>
                        <a:pt x="21" y="30"/>
                        <a:pt x="22" y="29"/>
                        <a:pt x="22" y="28"/>
                      </a:cubicBezTo>
                      <a:cubicBezTo>
                        <a:pt x="22" y="20"/>
                        <a:pt x="22" y="20"/>
                        <a:pt x="22" y="20"/>
                      </a:cubicBezTo>
                      <a:cubicBezTo>
                        <a:pt x="22" y="19"/>
                        <a:pt x="21" y="18"/>
                        <a:pt x="19" y="18"/>
                      </a:cubicBezTo>
                      <a:close/>
                    </a:path>
                  </a:pathLst>
                </a:custGeom>
                <a:grpFill/>
                <a:ln w="9525">
                  <a:noFill/>
                  <a:round/>
                </a:ln>
              </p:spPr>
              <p:txBody>
                <a:bodyPr anchor="ctr"/>
                <a:p>
                  <a:pPr algn="ctr"/>
                  <a:endParaRPr>
                    <a:latin typeface="宋体" panose="02010600030101010101" pitchFamily="2" charset="-122"/>
                  </a:endParaRPr>
                </a:p>
              </p:txBody>
            </p:sp>
            <p:sp>
              <p:nvSpPr>
                <p:cNvPr id="61" name="Freeform: Shape 23"/>
                <p:cNvSpPr/>
                <p:nvPr/>
              </p:nvSpPr>
              <p:spPr bwMode="auto">
                <a:xfrm>
                  <a:off x="2660651" y="4586288"/>
                  <a:ext cx="120650" cy="77787"/>
                </a:xfrm>
                <a:custGeom>
                  <a:avLst/>
                  <a:gdLst/>
                  <a:ahLst/>
                  <a:cxnLst>
                    <a:cxn ang="0">
                      <a:pos x="0" y="49"/>
                    </a:cxn>
                    <a:cxn ang="0">
                      <a:pos x="31" y="49"/>
                    </a:cxn>
                    <a:cxn ang="0">
                      <a:pos x="62" y="25"/>
                    </a:cxn>
                    <a:cxn ang="0">
                      <a:pos x="60" y="39"/>
                    </a:cxn>
                    <a:cxn ang="0">
                      <a:pos x="72" y="29"/>
                    </a:cxn>
                    <a:cxn ang="0">
                      <a:pos x="76" y="3"/>
                    </a:cxn>
                    <a:cxn ang="0">
                      <a:pos x="49" y="0"/>
                    </a:cxn>
                    <a:cxn ang="0">
                      <a:pos x="36" y="9"/>
                    </a:cxn>
                    <a:cxn ang="0">
                      <a:pos x="51" y="10"/>
                    </a:cxn>
                    <a:cxn ang="0">
                      <a:pos x="0" y="49"/>
                    </a:cxn>
                  </a:cxnLst>
                  <a:rect l="0" t="0" r="r" b="b"/>
                  <a:pathLst>
                    <a:path w="76" h="49">
                      <a:moveTo>
                        <a:pt x="0" y="49"/>
                      </a:moveTo>
                      <a:lnTo>
                        <a:pt x="31" y="49"/>
                      </a:lnTo>
                      <a:lnTo>
                        <a:pt x="62" y="25"/>
                      </a:lnTo>
                      <a:lnTo>
                        <a:pt x="60" y="39"/>
                      </a:lnTo>
                      <a:lnTo>
                        <a:pt x="72" y="29"/>
                      </a:lnTo>
                      <a:lnTo>
                        <a:pt x="76" y="3"/>
                      </a:lnTo>
                      <a:lnTo>
                        <a:pt x="49" y="0"/>
                      </a:lnTo>
                      <a:lnTo>
                        <a:pt x="36" y="9"/>
                      </a:lnTo>
                      <a:lnTo>
                        <a:pt x="51" y="10"/>
                      </a:lnTo>
                      <a:lnTo>
                        <a:pt x="0" y="49"/>
                      </a:lnTo>
                      <a:close/>
                    </a:path>
                  </a:pathLst>
                </a:custGeom>
                <a:grpFill/>
                <a:ln w="9525">
                  <a:noFill/>
                  <a:round/>
                </a:ln>
              </p:spPr>
              <p:txBody>
                <a:bodyPr anchor="ctr"/>
                <a:p>
                  <a:pPr algn="ctr"/>
                  <a:endParaRPr>
                    <a:latin typeface="宋体" panose="02010600030101010101" pitchFamily="2" charset="-122"/>
                  </a:endParaRPr>
                </a:p>
              </p:txBody>
            </p:sp>
            <p:sp>
              <p:nvSpPr>
                <p:cNvPr id="62" name="Freeform: Shape 24"/>
                <p:cNvSpPr/>
                <p:nvPr/>
              </p:nvSpPr>
              <p:spPr bwMode="auto">
                <a:xfrm>
                  <a:off x="2551113" y="4625975"/>
                  <a:ext cx="130175" cy="42862"/>
                </a:xfrm>
                <a:custGeom>
                  <a:avLst/>
                  <a:gdLst/>
                  <a:ahLst/>
                  <a:cxnLst>
                    <a:cxn ang="0">
                      <a:pos x="58" y="20"/>
                    </a:cxn>
                    <a:cxn ang="0">
                      <a:pos x="63" y="22"/>
                    </a:cxn>
                    <a:cxn ang="0">
                      <a:pos x="82" y="7"/>
                    </a:cxn>
                    <a:cxn ang="0">
                      <a:pos x="56" y="0"/>
                    </a:cxn>
                    <a:cxn ang="0">
                      <a:pos x="0" y="27"/>
                    </a:cxn>
                    <a:cxn ang="0">
                      <a:pos x="42" y="27"/>
                    </a:cxn>
                    <a:cxn ang="0">
                      <a:pos x="58" y="20"/>
                    </a:cxn>
                  </a:cxnLst>
                  <a:rect l="0" t="0" r="r" b="b"/>
                  <a:pathLst>
                    <a:path w="82" h="27">
                      <a:moveTo>
                        <a:pt x="58" y="20"/>
                      </a:moveTo>
                      <a:lnTo>
                        <a:pt x="63" y="22"/>
                      </a:lnTo>
                      <a:lnTo>
                        <a:pt x="82" y="7"/>
                      </a:lnTo>
                      <a:lnTo>
                        <a:pt x="56" y="0"/>
                      </a:lnTo>
                      <a:lnTo>
                        <a:pt x="0" y="27"/>
                      </a:lnTo>
                      <a:lnTo>
                        <a:pt x="42" y="27"/>
                      </a:lnTo>
                      <a:lnTo>
                        <a:pt x="58" y="20"/>
                      </a:lnTo>
                      <a:close/>
                    </a:path>
                  </a:pathLst>
                </a:custGeom>
                <a:grpFill/>
                <a:ln w="9525">
                  <a:noFill/>
                  <a:round/>
                </a:ln>
              </p:spPr>
              <p:txBody>
                <a:bodyPr anchor="ctr"/>
                <a:p>
                  <a:pPr algn="ctr"/>
                  <a:endParaRPr>
                    <a:latin typeface="宋体" panose="02010600030101010101" pitchFamily="2" charset="-122"/>
                  </a:endParaRPr>
                </a:p>
              </p:txBody>
            </p:sp>
          </p:grpSp>
        </p:grpSp>
        <p:grpSp>
          <p:nvGrpSpPr>
            <p:cNvPr id="26" name="Group 25"/>
            <p:cNvGrpSpPr/>
            <p:nvPr/>
          </p:nvGrpSpPr>
          <p:grpSpPr>
            <a:xfrm>
              <a:off x="5712909" y="3287423"/>
              <a:ext cx="841248" cy="841248"/>
              <a:chOff x="4419600" y="3638550"/>
              <a:chExt cx="898969" cy="898969"/>
            </a:xfrm>
          </p:grpSpPr>
          <p:sp>
            <p:nvSpPr>
              <p:cNvPr id="42" name="Oval 26"/>
              <p:cNvSpPr/>
              <p:nvPr/>
            </p:nvSpPr>
            <p:spPr bwMode="auto">
              <a:xfrm>
                <a:off x="4419600" y="3638550"/>
                <a:ext cx="898969" cy="898969"/>
              </a:xfrm>
              <a:prstGeom prst="ellipse">
                <a:avLst/>
              </a:prstGeom>
              <a:solidFill>
                <a:schemeClr val="accent1">
                  <a:lumMod val="60000"/>
                  <a:lumOff val="40000"/>
                </a:schemeClr>
              </a:solidFill>
              <a:ln w="19050">
                <a:noFill/>
                <a:round/>
              </a:ln>
            </p:spPr>
            <p:txBody>
              <a:bodyPr anchor="ctr"/>
              <a:p>
                <a:pPr algn="ctr"/>
                <a:endParaRPr>
                  <a:latin typeface="宋体" panose="02010600030101010101" pitchFamily="2" charset="-122"/>
                </a:endParaRPr>
              </a:p>
            </p:txBody>
          </p:sp>
          <p:grpSp>
            <p:nvGrpSpPr>
              <p:cNvPr id="43" name="Group 27"/>
              <p:cNvGrpSpPr/>
              <p:nvPr/>
            </p:nvGrpSpPr>
            <p:grpSpPr>
              <a:xfrm>
                <a:off x="4644823" y="3834844"/>
                <a:ext cx="448688" cy="506203"/>
                <a:chOff x="5010151" y="4568825"/>
                <a:chExt cx="185737" cy="209550"/>
              </a:xfrm>
              <a:solidFill>
                <a:schemeClr val="bg1"/>
              </a:solidFill>
            </p:grpSpPr>
            <p:sp>
              <p:nvSpPr>
                <p:cNvPr id="44" name="Oval 28"/>
                <p:cNvSpPr/>
                <p:nvPr/>
              </p:nvSpPr>
              <p:spPr bwMode="auto">
                <a:xfrm>
                  <a:off x="5073651" y="4654550"/>
                  <a:ext cx="28575" cy="25400"/>
                </a:xfrm>
                <a:prstGeom prst="ellipse">
                  <a:avLst/>
                </a:prstGeom>
                <a:grpFill/>
                <a:ln w="9525">
                  <a:noFill/>
                  <a:round/>
                </a:ln>
              </p:spPr>
              <p:txBody>
                <a:bodyPr anchor="ctr"/>
                <a:p>
                  <a:pPr algn="ctr"/>
                  <a:endParaRPr>
                    <a:latin typeface="宋体" panose="02010600030101010101" pitchFamily="2" charset="-122"/>
                  </a:endParaRPr>
                </a:p>
              </p:txBody>
            </p:sp>
            <p:sp>
              <p:nvSpPr>
                <p:cNvPr id="45" name="Freeform: Shape 29"/>
                <p:cNvSpPr/>
                <p:nvPr/>
              </p:nvSpPr>
              <p:spPr bwMode="auto">
                <a:xfrm>
                  <a:off x="5010151" y="4679950"/>
                  <a:ext cx="114300" cy="98425"/>
                </a:xfrm>
                <a:custGeom>
                  <a:avLst/>
                  <a:gdLst/>
                  <a:ahLst/>
                  <a:cxnLst>
                    <a:cxn ang="0">
                      <a:pos x="38" y="10"/>
                    </a:cxn>
                    <a:cxn ang="0">
                      <a:pos x="29" y="9"/>
                    </a:cxn>
                    <a:cxn ang="0">
                      <a:pos x="29" y="8"/>
                    </a:cxn>
                    <a:cxn ang="0">
                      <a:pos x="32" y="8"/>
                    </a:cxn>
                    <a:cxn ang="0">
                      <a:pos x="34" y="3"/>
                    </a:cxn>
                    <a:cxn ang="0">
                      <a:pos x="27" y="4"/>
                    </a:cxn>
                    <a:cxn ang="0">
                      <a:pos x="25" y="2"/>
                    </a:cxn>
                    <a:cxn ang="0">
                      <a:pos x="22" y="1"/>
                    </a:cxn>
                    <a:cxn ang="0">
                      <a:pos x="17" y="3"/>
                    </a:cxn>
                    <a:cxn ang="0">
                      <a:pos x="13" y="15"/>
                    </a:cxn>
                    <a:cxn ang="0">
                      <a:pos x="13" y="15"/>
                    </a:cxn>
                    <a:cxn ang="0">
                      <a:pos x="11" y="22"/>
                    </a:cxn>
                    <a:cxn ang="0">
                      <a:pos x="3" y="22"/>
                    </a:cxn>
                    <a:cxn ang="0">
                      <a:pos x="0" y="25"/>
                    </a:cxn>
                    <a:cxn ang="0">
                      <a:pos x="3" y="28"/>
                    </a:cxn>
                    <a:cxn ang="0">
                      <a:pos x="13" y="28"/>
                    </a:cxn>
                    <a:cxn ang="0">
                      <a:pos x="15" y="26"/>
                    </a:cxn>
                    <a:cxn ang="0">
                      <a:pos x="18" y="20"/>
                    </a:cxn>
                    <a:cxn ang="0">
                      <a:pos x="19" y="21"/>
                    </a:cxn>
                    <a:cxn ang="0">
                      <a:pos x="20" y="21"/>
                    </a:cxn>
                    <a:cxn ang="0">
                      <a:pos x="24" y="33"/>
                    </a:cxn>
                    <a:cxn ang="0">
                      <a:pos x="27" y="34"/>
                    </a:cxn>
                    <a:cxn ang="0">
                      <a:pos x="28" y="34"/>
                    </a:cxn>
                    <a:cxn ang="0">
                      <a:pos x="30" y="31"/>
                    </a:cxn>
                    <a:cxn ang="0">
                      <a:pos x="24" y="17"/>
                    </a:cxn>
                    <a:cxn ang="0">
                      <a:pos x="26" y="12"/>
                    </a:cxn>
                    <a:cxn ang="0">
                      <a:pos x="27" y="13"/>
                    </a:cxn>
                    <a:cxn ang="0">
                      <a:pos x="38" y="15"/>
                    </a:cxn>
                    <a:cxn ang="0">
                      <a:pos x="38" y="15"/>
                    </a:cxn>
                    <a:cxn ang="0">
                      <a:pos x="40" y="13"/>
                    </a:cxn>
                    <a:cxn ang="0">
                      <a:pos x="38" y="10"/>
                    </a:cxn>
                  </a:cxnLst>
                  <a:rect l="0" t="0" r="r" b="b"/>
                  <a:pathLst>
                    <a:path w="40" h="34">
                      <a:moveTo>
                        <a:pt x="38" y="10"/>
                      </a:moveTo>
                      <a:cubicBezTo>
                        <a:pt x="29" y="9"/>
                        <a:pt x="29" y="9"/>
                        <a:pt x="29" y="9"/>
                      </a:cubicBezTo>
                      <a:cubicBezTo>
                        <a:pt x="29" y="8"/>
                        <a:pt x="29" y="8"/>
                        <a:pt x="29" y="8"/>
                      </a:cubicBezTo>
                      <a:cubicBezTo>
                        <a:pt x="32" y="8"/>
                        <a:pt x="32" y="8"/>
                        <a:pt x="32" y="8"/>
                      </a:cubicBezTo>
                      <a:cubicBezTo>
                        <a:pt x="34" y="3"/>
                        <a:pt x="34" y="3"/>
                        <a:pt x="34" y="3"/>
                      </a:cubicBezTo>
                      <a:cubicBezTo>
                        <a:pt x="27" y="4"/>
                        <a:pt x="27" y="4"/>
                        <a:pt x="27" y="4"/>
                      </a:cubicBezTo>
                      <a:cubicBezTo>
                        <a:pt x="27" y="3"/>
                        <a:pt x="26" y="2"/>
                        <a:pt x="25" y="2"/>
                      </a:cubicBezTo>
                      <a:cubicBezTo>
                        <a:pt x="22" y="1"/>
                        <a:pt x="22" y="1"/>
                        <a:pt x="22" y="1"/>
                      </a:cubicBezTo>
                      <a:cubicBezTo>
                        <a:pt x="20" y="0"/>
                        <a:pt x="18" y="1"/>
                        <a:pt x="17" y="3"/>
                      </a:cubicBezTo>
                      <a:cubicBezTo>
                        <a:pt x="13" y="15"/>
                        <a:pt x="13" y="15"/>
                        <a:pt x="13" y="15"/>
                      </a:cubicBezTo>
                      <a:cubicBezTo>
                        <a:pt x="13" y="15"/>
                        <a:pt x="13" y="15"/>
                        <a:pt x="13" y="15"/>
                      </a:cubicBezTo>
                      <a:cubicBezTo>
                        <a:pt x="11" y="22"/>
                        <a:pt x="11" y="22"/>
                        <a:pt x="11" y="22"/>
                      </a:cubicBezTo>
                      <a:cubicBezTo>
                        <a:pt x="3" y="22"/>
                        <a:pt x="3" y="22"/>
                        <a:pt x="3" y="22"/>
                      </a:cubicBezTo>
                      <a:cubicBezTo>
                        <a:pt x="1" y="22"/>
                        <a:pt x="0" y="23"/>
                        <a:pt x="0" y="25"/>
                      </a:cubicBezTo>
                      <a:cubicBezTo>
                        <a:pt x="0" y="27"/>
                        <a:pt x="1" y="28"/>
                        <a:pt x="3" y="28"/>
                      </a:cubicBezTo>
                      <a:cubicBezTo>
                        <a:pt x="13" y="28"/>
                        <a:pt x="13" y="28"/>
                        <a:pt x="13" y="28"/>
                      </a:cubicBezTo>
                      <a:cubicBezTo>
                        <a:pt x="14" y="28"/>
                        <a:pt x="15" y="27"/>
                        <a:pt x="15" y="26"/>
                      </a:cubicBezTo>
                      <a:cubicBezTo>
                        <a:pt x="18" y="20"/>
                        <a:pt x="18" y="20"/>
                        <a:pt x="18" y="20"/>
                      </a:cubicBezTo>
                      <a:cubicBezTo>
                        <a:pt x="19" y="21"/>
                        <a:pt x="19" y="21"/>
                        <a:pt x="19" y="21"/>
                      </a:cubicBezTo>
                      <a:cubicBezTo>
                        <a:pt x="19" y="21"/>
                        <a:pt x="20" y="21"/>
                        <a:pt x="20" y="21"/>
                      </a:cubicBezTo>
                      <a:cubicBezTo>
                        <a:pt x="24" y="33"/>
                        <a:pt x="24" y="33"/>
                        <a:pt x="24" y="33"/>
                      </a:cubicBezTo>
                      <a:cubicBezTo>
                        <a:pt x="25" y="34"/>
                        <a:pt x="26" y="34"/>
                        <a:pt x="27" y="34"/>
                      </a:cubicBezTo>
                      <a:cubicBezTo>
                        <a:pt x="27" y="34"/>
                        <a:pt x="28" y="34"/>
                        <a:pt x="28" y="34"/>
                      </a:cubicBezTo>
                      <a:cubicBezTo>
                        <a:pt x="29" y="34"/>
                        <a:pt x="30" y="32"/>
                        <a:pt x="30" y="31"/>
                      </a:cubicBezTo>
                      <a:cubicBezTo>
                        <a:pt x="24" y="17"/>
                        <a:pt x="24" y="17"/>
                        <a:pt x="24" y="17"/>
                      </a:cubicBezTo>
                      <a:cubicBezTo>
                        <a:pt x="26" y="12"/>
                        <a:pt x="26" y="12"/>
                        <a:pt x="26" y="12"/>
                      </a:cubicBezTo>
                      <a:cubicBezTo>
                        <a:pt x="26" y="13"/>
                        <a:pt x="27" y="13"/>
                        <a:pt x="27" y="13"/>
                      </a:cubicBezTo>
                      <a:cubicBezTo>
                        <a:pt x="38" y="15"/>
                        <a:pt x="38" y="15"/>
                        <a:pt x="38" y="15"/>
                      </a:cubicBezTo>
                      <a:cubicBezTo>
                        <a:pt x="38" y="15"/>
                        <a:pt x="38" y="15"/>
                        <a:pt x="38" y="15"/>
                      </a:cubicBezTo>
                      <a:cubicBezTo>
                        <a:pt x="39" y="15"/>
                        <a:pt x="40" y="14"/>
                        <a:pt x="40" y="13"/>
                      </a:cubicBezTo>
                      <a:cubicBezTo>
                        <a:pt x="40" y="11"/>
                        <a:pt x="39" y="10"/>
                        <a:pt x="38" y="10"/>
                      </a:cubicBezTo>
                      <a:close/>
                    </a:path>
                  </a:pathLst>
                </a:custGeom>
                <a:grpFill/>
                <a:ln w="9525">
                  <a:noFill/>
                  <a:round/>
                </a:ln>
              </p:spPr>
              <p:txBody>
                <a:bodyPr anchor="ctr"/>
                <a:p>
                  <a:pPr algn="ctr"/>
                  <a:endParaRPr>
                    <a:latin typeface="宋体" panose="02010600030101010101" pitchFamily="2" charset="-122"/>
                  </a:endParaRPr>
                </a:p>
              </p:txBody>
            </p:sp>
            <p:sp>
              <p:nvSpPr>
                <p:cNvPr id="46" name="Freeform: Shape 30"/>
                <p:cNvSpPr/>
                <p:nvPr/>
              </p:nvSpPr>
              <p:spPr bwMode="auto">
                <a:xfrm>
                  <a:off x="5119688" y="4689475"/>
                  <a:ext cx="11113" cy="14287"/>
                </a:xfrm>
                <a:custGeom>
                  <a:avLst/>
                  <a:gdLst/>
                  <a:ahLst/>
                  <a:cxnLst>
                    <a:cxn ang="0">
                      <a:pos x="2" y="0"/>
                    </a:cxn>
                    <a:cxn ang="0">
                      <a:pos x="0" y="5"/>
                    </a:cxn>
                    <a:cxn ang="0">
                      <a:pos x="2" y="5"/>
                    </a:cxn>
                    <a:cxn ang="0">
                      <a:pos x="4" y="2"/>
                    </a:cxn>
                    <a:cxn ang="0">
                      <a:pos x="2" y="0"/>
                    </a:cxn>
                  </a:cxnLst>
                  <a:rect l="0" t="0" r="r" b="b"/>
                  <a:pathLst>
                    <a:path w="4" h="5">
                      <a:moveTo>
                        <a:pt x="2" y="0"/>
                      </a:moveTo>
                      <a:cubicBezTo>
                        <a:pt x="0" y="5"/>
                        <a:pt x="0" y="5"/>
                        <a:pt x="0" y="5"/>
                      </a:cubicBezTo>
                      <a:cubicBezTo>
                        <a:pt x="2" y="5"/>
                        <a:pt x="2" y="5"/>
                        <a:pt x="2" y="5"/>
                      </a:cubicBezTo>
                      <a:cubicBezTo>
                        <a:pt x="3" y="5"/>
                        <a:pt x="4" y="4"/>
                        <a:pt x="4" y="2"/>
                      </a:cubicBezTo>
                      <a:cubicBezTo>
                        <a:pt x="4" y="1"/>
                        <a:pt x="3" y="0"/>
                        <a:pt x="2" y="0"/>
                      </a:cubicBezTo>
                      <a:close/>
                    </a:path>
                  </a:pathLst>
                </a:custGeom>
                <a:grpFill/>
                <a:ln w="9525">
                  <a:noFill/>
                  <a:round/>
                </a:ln>
              </p:spPr>
              <p:txBody>
                <a:bodyPr anchor="ctr"/>
                <a:p>
                  <a:pPr algn="ctr"/>
                  <a:endParaRPr>
                    <a:latin typeface="宋体" panose="02010600030101010101" pitchFamily="2" charset="-122"/>
                  </a:endParaRPr>
                </a:p>
              </p:txBody>
            </p:sp>
            <p:sp>
              <p:nvSpPr>
                <p:cNvPr id="47" name="Freeform: Shape 31"/>
                <p:cNvSpPr/>
                <p:nvPr/>
              </p:nvSpPr>
              <p:spPr bwMode="auto">
                <a:xfrm>
                  <a:off x="5089526" y="4724400"/>
                  <a:ext cx="17463" cy="17462"/>
                </a:xfrm>
                <a:custGeom>
                  <a:avLst/>
                  <a:gdLst/>
                  <a:ahLst/>
                  <a:cxnLst>
                    <a:cxn ang="0">
                      <a:pos x="2" y="0"/>
                    </a:cxn>
                    <a:cxn ang="0">
                      <a:pos x="2" y="0"/>
                    </a:cxn>
                    <a:cxn ang="0">
                      <a:pos x="1" y="2"/>
                    </a:cxn>
                    <a:cxn ang="0">
                      <a:pos x="2" y="5"/>
                    </a:cxn>
                    <a:cxn ang="0">
                      <a:pos x="5" y="4"/>
                    </a:cxn>
                    <a:cxn ang="0">
                      <a:pos x="6" y="1"/>
                    </a:cxn>
                    <a:cxn ang="0">
                      <a:pos x="2" y="0"/>
                    </a:cxn>
                  </a:cxnLst>
                  <a:rect l="0" t="0" r="r" b="b"/>
                  <a:pathLst>
                    <a:path w="6" h="6">
                      <a:moveTo>
                        <a:pt x="2" y="0"/>
                      </a:moveTo>
                      <a:cubicBezTo>
                        <a:pt x="2" y="0"/>
                        <a:pt x="2" y="0"/>
                        <a:pt x="2" y="0"/>
                      </a:cubicBezTo>
                      <a:cubicBezTo>
                        <a:pt x="1" y="2"/>
                        <a:pt x="1" y="2"/>
                        <a:pt x="1" y="2"/>
                      </a:cubicBezTo>
                      <a:cubicBezTo>
                        <a:pt x="0" y="3"/>
                        <a:pt x="1" y="5"/>
                        <a:pt x="2" y="5"/>
                      </a:cubicBezTo>
                      <a:cubicBezTo>
                        <a:pt x="3" y="6"/>
                        <a:pt x="4" y="5"/>
                        <a:pt x="5" y="4"/>
                      </a:cubicBezTo>
                      <a:cubicBezTo>
                        <a:pt x="6" y="1"/>
                        <a:pt x="6" y="1"/>
                        <a:pt x="6" y="1"/>
                      </a:cubicBezTo>
                      <a:cubicBezTo>
                        <a:pt x="5" y="0"/>
                        <a:pt x="4" y="0"/>
                        <a:pt x="2" y="0"/>
                      </a:cubicBezTo>
                      <a:close/>
                    </a:path>
                  </a:pathLst>
                </a:custGeom>
                <a:grpFill/>
                <a:ln w="9525">
                  <a:noFill/>
                  <a:round/>
                </a:ln>
              </p:spPr>
              <p:txBody>
                <a:bodyPr anchor="ctr"/>
                <a:p>
                  <a:pPr algn="ctr"/>
                  <a:endParaRPr>
                    <a:latin typeface="宋体" panose="02010600030101010101" pitchFamily="2" charset="-122"/>
                  </a:endParaRPr>
                </a:p>
              </p:txBody>
            </p:sp>
            <p:sp>
              <p:nvSpPr>
                <p:cNvPr id="48" name="Freeform: Shape 32"/>
                <p:cNvSpPr/>
                <p:nvPr/>
              </p:nvSpPr>
              <p:spPr bwMode="auto">
                <a:xfrm>
                  <a:off x="5110163" y="4678363"/>
                  <a:ext cx="17463" cy="7937"/>
                </a:xfrm>
                <a:custGeom>
                  <a:avLst/>
                  <a:gdLst/>
                  <a:ahLst/>
                  <a:cxnLst>
                    <a:cxn ang="0">
                      <a:pos x="5" y="3"/>
                    </a:cxn>
                    <a:cxn ang="0">
                      <a:pos x="5" y="1"/>
                    </a:cxn>
                    <a:cxn ang="0">
                      <a:pos x="2" y="0"/>
                    </a:cxn>
                    <a:cxn ang="0">
                      <a:pos x="1" y="1"/>
                    </a:cxn>
                    <a:cxn ang="0">
                      <a:pos x="1" y="1"/>
                    </a:cxn>
                    <a:cxn ang="0">
                      <a:pos x="1" y="2"/>
                    </a:cxn>
                    <a:cxn ang="0">
                      <a:pos x="4" y="3"/>
                    </a:cxn>
                    <a:cxn ang="0">
                      <a:pos x="5" y="3"/>
                    </a:cxn>
                  </a:cxnLst>
                  <a:rect l="0" t="0" r="r" b="b"/>
                  <a:pathLst>
                    <a:path w="6" h="3">
                      <a:moveTo>
                        <a:pt x="5" y="3"/>
                      </a:moveTo>
                      <a:cubicBezTo>
                        <a:pt x="6" y="2"/>
                        <a:pt x="5" y="2"/>
                        <a:pt x="5" y="1"/>
                      </a:cubicBezTo>
                      <a:cubicBezTo>
                        <a:pt x="2" y="0"/>
                        <a:pt x="2" y="0"/>
                        <a:pt x="2" y="0"/>
                      </a:cubicBezTo>
                      <a:cubicBezTo>
                        <a:pt x="1" y="0"/>
                        <a:pt x="1" y="0"/>
                        <a:pt x="1" y="1"/>
                      </a:cubicBezTo>
                      <a:cubicBezTo>
                        <a:pt x="1" y="1"/>
                        <a:pt x="1" y="1"/>
                        <a:pt x="1" y="1"/>
                      </a:cubicBezTo>
                      <a:cubicBezTo>
                        <a:pt x="0" y="1"/>
                        <a:pt x="1" y="2"/>
                        <a:pt x="1" y="2"/>
                      </a:cubicBezTo>
                      <a:cubicBezTo>
                        <a:pt x="4" y="3"/>
                        <a:pt x="4" y="3"/>
                        <a:pt x="4" y="3"/>
                      </a:cubicBezTo>
                      <a:cubicBezTo>
                        <a:pt x="5" y="3"/>
                        <a:pt x="5" y="3"/>
                        <a:pt x="5" y="3"/>
                      </a:cubicBezTo>
                      <a:close/>
                    </a:path>
                  </a:pathLst>
                </a:custGeom>
                <a:grpFill/>
                <a:ln w="9525">
                  <a:noFill/>
                  <a:round/>
                </a:ln>
              </p:spPr>
              <p:txBody>
                <a:bodyPr anchor="ctr"/>
                <a:p>
                  <a:pPr algn="ctr"/>
                  <a:endParaRPr>
                    <a:latin typeface="宋体" panose="02010600030101010101" pitchFamily="2" charset="-122"/>
                  </a:endParaRPr>
                </a:p>
              </p:txBody>
            </p:sp>
            <p:sp>
              <p:nvSpPr>
                <p:cNvPr id="49" name="Freeform: Shape 33"/>
                <p:cNvSpPr/>
                <p:nvPr/>
              </p:nvSpPr>
              <p:spPr bwMode="auto">
                <a:xfrm>
                  <a:off x="5116513" y="4672013"/>
                  <a:ext cx="11113" cy="7937"/>
                </a:xfrm>
                <a:custGeom>
                  <a:avLst/>
                  <a:gdLst/>
                  <a:ahLst/>
                  <a:cxnLst>
                    <a:cxn ang="0">
                      <a:pos x="7" y="5"/>
                    </a:cxn>
                    <a:cxn ang="0">
                      <a:pos x="7" y="4"/>
                    </a:cxn>
                    <a:cxn ang="0">
                      <a:pos x="0" y="0"/>
                    </a:cxn>
                    <a:cxn ang="0">
                      <a:pos x="0" y="2"/>
                    </a:cxn>
                    <a:cxn ang="0">
                      <a:pos x="7" y="5"/>
                    </a:cxn>
                  </a:cxnLst>
                  <a:rect l="0" t="0" r="r" b="b"/>
                  <a:pathLst>
                    <a:path w="7" h="5">
                      <a:moveTo>
                        <a:pt x="7" y="5"/>
                      </a:moveTo>
                      <a:lnTo>
                        <a:pt x="7" y="4"/>
                      </a:lnTo>
                      <a:lnTo>
                        <a:pt x="0" y="0"/>
                      </a:lnTo>
                      <a:lnTo>
                        <a:pt x="0" y="2"/>
                      </a:lnTo>
                      <a:lnTo>
                        <a:pt x="7" y="5"/>
                      </a:lnTo>
                      <a:close/>
                    </a:path>
                  </a:pathLst>
                </a:custGeom>
                <a:grpFill/>
                <a:ln w="9525">
                  <a:noFill/>
                  <a:round/>
                </a:ln>
              </p:spPr>
              <p:txBody>
                <a:bodyPr anchor="ctr"/>
                <a:p>
                  <a:pPr algn="ctr"/>
                  <a:endParaRPr>
                    <a:latin typeface="宋体" panose="02010600030101010101" pitchFamily="2" charset="-122"/>
                  </a:endParaRPr>
                </a:p>
              </p:txBody>
            </p:sp>
            <p:sp>
              <p:nvSpPr>
                <p:cNvPr id="50" name="Freeform: Shape 34"/>
                <p:cNvSpPr/>
                <p:nvPr/>
              </p:nvSpPr>
              <p:spPr bwMode="auto">
                <a:xfrm>
                  <a:off x="5084763" y="4568825"/>
                  <a:ext cx="111125" cy="109537"/>
                </a:xfrm>
                <a:custGeom>
                  <a:avLst/>
                  <a:gdLst/>
                  <a:ahLst/>
                  <a:cxnLst>
                    <a:cxn ang="0">
                      <a:pos x="20" y="38"/>
                    </a:cxn>
                    <a:cxn ang="0">
                      <a:pos x="13" y="37"/>
                    </a:cxn>
                    <a:cxn ang="0">
                      <a:pos x="4" y="12"/>
                    </a:cxn>
                    <a:cxn ang="0">
                      <a:pos x="21" y="0"/>
                    </a:cxn>
                    <a:cxn ang="0">
                      <a:pos x="28" y="2"/>
                    </a:cxn>
                    <a:cxn ang="0">
                      <a:pos x="37" y="12"/>
                    </a:cxn>
                    <a:cxn ang="0">
                      <a:pos x="37" y="26"/>
                    </a:cxn>
                    <a:cxn ang="0">
                      <a:pos x="20" y="38"/>
                    </a:cxn>
                    <a:cxn ang="0">
                      <a:pos x="21" y="4"/>
                    </a:cxn>
                    <a:cxn ang="0">
                      <a:pos x="8" y="14"/>
                    </a:cxn>
                    <a:cxn ang="0">
                      <a:pos x="15" y="33"/>
                    </a:cxn>
                    <a:cxn ang="0">
                      <a:pos x="20" y="34"/>
                    </a:cxn>
                    <a:cxn ang="0">
                      <a:pos x="33" y="24"/>
                    </a:cxn>
                    <a:cxn ang="0">
                      <a:pos x="34" y="13"/>
                    </a:cxn>
                    <a:cxn ang="0">
                      <a:pos x="26" y="5"/>
                    </a:cxn>
                    <a:cxn ang="0">
                      <a:pos x="21" y="4"/>
                    </a:cxn>
                  </a:cxnLst>
                  <a:rect l="0" t="0" r="r" b="b"/>
                  <a:pathLst>
                    <a:path w="39" h="38">
                      <a:moveTo>
                        <a:pt x="20" y="38"/>
                      </a:moveTo>
                      <a:cubicBezTo>
                        <a:pt x="18" y="38"/>
                        <a:pt x="15" y="37"/>
                        <a:pt x="13" y="37"/>
                      </a:cubicBezTo>
                      <a:cubicBezTo>
                        <a:pt x="4" y="33"/>
                        <a:pt x="0" y="22"/>
                        <a:pt x="4" y="12"/>
                      </a:cubicBezTo>
                      <a:cubicBezTo>
                        <a:pt x="7" y="5"/>
                        <a:pt x="14" y="0"/>
                        <a:pt x="21" y="0"/>
                      </a:cubicBezTo>
                      <a:cubicBezTo>
                        <a:pt x="24" y="0"/>
                        <a:pt x="26" y="1"/>
                        <a:pt x="28" y="2"/>
                      </a:cubicBezTo>
                      <a:cubicBezTo>
                        <a:pt x="32" y="3"/>
                        <a:pt x="36" y="7"/>
                        <a:pt x="37" y="12"/>
                      </a:cubicBezTo>
                      <a:cubicBezTo>
                        <a:pt x="39" y="16"/>
                        <a:pt x="39" y="21"/>
                        <a:pt x="37" y="26"/>
                      </a:cubicBezTo>
                      <a:cubicBezTo>
                        <a:pt x="34" y="33"/>
                        <a:pt x="27" y="38"/>
                        <a:pt x="20" y="38"/>
                      </a:cubicBezTo>
                      <a:close/>
                      <a:moveTo>
                        <a:pt x="21" y="4"/>
                      </a:moveTo>
                      <a:cubicBezTo>
                        <a:pt x="16" y="4"/>
                        <a:pt x="10" y="8"/>
                        <a:pt x="8" y="14"/>
                      </a:cubicBezTo>
                      <a:cubicBezTo>
                        <a:pt x="4" y="21"/>
                        <a:pt x="8" y="30"/>
                        <a:pt x="15" y="33"/>
                      </a:cubicBezTo>
                      <a:cubicBezTo>
                        <a:pt x="16" y="34"/>
                        <a:pt x="18" y="34"/>
                        <a:pt x="20" y="34"/>
                      </a:cubicBezTo>
                      <a:cubicBezTo>
                        <a:pt x="26" y="34"/>
                        <a:pt x="31" y="30"/>
                        <a:pt x="33" y="24"/>
                      </a:cubicBezTo>
                      <a:cubicBezTo>
                        <a:pt x="35" y="21"/>
                        <a:pt x="35" y="17"/>
                        <a:pt x="34" y="13"/>
                      </a:cubicBezTo>
                      <a:cubicBezTo>
                        <a:pt x="32" y="9"/>
                        <a:pt x="30" y="7"/>
                        <a:pt x="26" y="5"/>
                      </a:cubicBezTo>
                      <a:cubicBezTo>
                        <a:pt x="25" y="4"/>
                        <a:pt x="23" y="4"/>
                        <a:pt x="21" y="4"/>
                      </a:cubicBezTo>
                      <a:close/>
                    </a:path>
                  </a:pathLst>
                </a:custGeom>
                <a:grpFill/>
                <a:ln w="9525">
                  <a:noFill/>
                  <a:round/>
                </a:ln>
              </p:spPr>
              <p:txBody>
                <a:bodyPr anchor="ctr"/>
                <a:p>
                  <a:pPr algn="ctr"/>
                  <a:endParaRPr>
                    <a:latin typeface="宋体" panose="02010600030101010101" pitchFamily="2" charset="-122"/>
                  </a:endParaRPr>
                </a:p>
              </p:txBody>
            </p:sp>
            <p:sp>
              <p:nvSpPr>
                <p:cNvPr id="51" name="Freeform: Shape 35"/>
                <p:cNvSpPr/>
                <p:nvPr/>
              </p:nvSpPr>
              <p:spPr bwMode="auto">
                <a:xfrm>
                  <a:off x="5103813" y="4605338"/>
                  <a:ext cx="52388" cy="58737"/>
                </a:xfrm>
                <a:custGeom>
                  <a:avLst/>
                  <a:gdLst/>
                  <a:ahLst/>
                  <a:cxnLst>
                    <a:cxn ang="0">
                      <a:pos x="13" y="20"/>
                    </a:cxn>
                    <a:cxn ang="0">
                      <a:pos x="8" y="19"/>
                    </a:cxn>
                    <a:cxn ang="0">
                      <a:pos x="2" y="11"/>
                    </a:cxn>
                    <a:cxn ang="0">
                      <a:pos x="2" y="1"/>
                    </a:cxn>
                    <a:cxn ang="0">
                      <a:pos x="4" y="1"/>
                    </a:cxn>
                    <a:cxn ang="0">
                      <a:pos x="4" y="2"/>
                    </a:cxn>
                    <a:cxn ang="0">
                      <a:pos x="4" y="11"/>
                    </a:cxn>
                    <a:cxn ang="0">
                      <a:pos x="9" y="16"/>
                    </a:cxn>
                    <a:cxn ang="0">
                      <a:pos x="16" y="16"/>
                    </a:cxn>
                    <a:cxn ang="0">
                      <a:pos x="17" y="17"/>
                    </a:cxn>
                    <a:cxn ang="0">
                      <a:pos x="16" y="19"/>
                    </a:cxn>
                    <a:cxn ang="0">
                      <a:pos x="13" y="20"/>
                    </a:cxn>
                  </a:cxnLst>
                  <a:rect l="0" t="0" r="r" b="b"/>
                  <a:pathLst>
                    <a:path w="18" h="20">
                      <a:moveTo>
                        <a:pt x="13" y="20"/>
                      </a:moveTo>
                      <a:cubicBezTo>
                        <a:pt x="11" y="20"/>
                        <a:pt x="10" y="19"/>
                        <a:pt x="8" y="19"/>
                      </a:cubicBezTo>
                      <a:cubicBezTo>
                        <a:pt x="5" y="17"/>
                        <a:pt x="3" y="15"/>
                        <a:pt x="2" y="11"/>
                      </a:cubicBezTo>
                      <a:cubicBezTo>
                        <a:pt x="0" y="8"/>
                        <a:pt x="0" y="5"/>
                        <a:pt x="2" y="1"/>
                      </a:cubicBezTo>
                      <a:cubicBezTo>
                        <a:pt x="2" y="1"/>
                        <a:pt x="3" y="0"/>
                        <a:pt x="4" y="1"/>
                      </a:cubicBezTo>
                      <a:cubicBezTo>
                        <a:pt x="4" y="1"/>
                        <a:pt x="5" y="2"/>
                        <a:pt x="4" y="2"/>
                      </a:cubicBezTo>
                      <a:cubicBezTo>
                        <a:pt x="3" y="5"/>
                        <a:pt x="3" y="8"/>
                        <a:pt x="4" y="11"/>
                      </a:cubicBezTo>
                      <a:cubicBezTo>
                        <a:pt x="5" y="13"/>
                        <a:pt x="7" y="15"/>
                        <a:pt x="9" y="16"/>
                      </a:cubicBezTo>
                      <a:cubicBezTo>
                        <a:pt x="11" y="17"/>
                        <a:pt x="14" y="17"/>
                        <a:pt x="16" y="16"/>
                      </a:cubicBezTo>
                      <a:cubicBezTo>
                        <a:pt x="16" y="16"/>
                        <a:pt x="17" y="17"/>
                        <a:pt x="17" y="17"/>
                      </a:cubicBezTo>
                      <a:cubicBezTo>
                        <a:pt x="18" y="18"/>
                        <a:pt x="17" y="19"/>
                        <a:pt x="16" y="19"/>
                      </a:cubicBezTo>
                      <a:cubicBezTo>
                        <a:pt x="15" y="19"/>
                        <a:pt x="14" y="20"/>
                        <a:pt x="13" y="20"/>
                      </a:cubicBezTo>
                      <a:close/>
                    </a:path>
                  </a:pathLst>
                </a:custGeom>
                <a:grpFill/>
                <a:ln w="9525">
                  <a:noFill/>
                  <a:round/>
                </a:ln>
              </p:spPr>
              <p:txBody>
                <a:bodyPr anchor="ctr"/>
                <a:p>
                  <a:pPr algn="ctr"/>
                  <a:endParaRPr>
                    <a:latin typeface="宋体" panose="02010600030101010101" pitchFamily="2" charset="-122"/>
                  </a:endParaRPr>
                </a:p>
              </p:txBody>
            </p:sp>
            <p:sp>
              <p:nvSpPr>
                <p:cNvPr id="52" name="Freeform: Shape 36"/>
                <p:cNvSpPr/>
                <p:nvPr/>
              </p:nvSpPr>
              <p:spPr bwMode="auto">
                <a:xfrm>
                  <a:off x="5102226" y="4683125"/>
                  <a:ext cx="19050" cy="23812"/>
                </a:xfrm>
                <a:custGeom>
                  <a:avLst/>
                  <a:gdLst/>
                  <a:ahLst/>
                  <a:cxnLst>
                    <a:cxn ang="0">
                      <a:pos x="0" y="8"/>
                    </a:cxn>
                    <a:cxn ang="0">
                      <a:pos x="4" y="8"/>
                    </a:cxn>
                    <a:cxn ang="0">
                      <a:pos x="5" y="8"/>
                    </a:cxn>
                    <a:cxn ang="0">
                      <a:pos x="7" y="2"/>
                    </a:cxn>
                    <a:cxn ang="0">
                      <a:pos x="3" y="0"/>
                    </a:cxn>
                    <a:cxn ang="0">
                      <a:pos x="0" y="8"/>
                    </a:cxn>
                    <a:cxn ang="0">
                      <a:pos x="0" y="8"/>
                    </a:cxn>
                  </a:cxnLst>
                  <a:rect l="0" t="0" r="r" b="b"/>
                  <a:pathLst>
                    <a:path w="7" h="8">
                      <a:moveTo>
                        <a:pt x="0" y="8"/>
                      </a:moveTo>
                      <a:cubicBezTo>
                        <a:pt x="2" y="8"/>
                        <a:pt x="3" y="8"/>
                        <a:pt x="4" y="8"/>
                      </a:cubicBezTo>
                      <a:cubicBezTo>
                        <a:pt x="4" y="8"/>
                        <a:pt x="4" y="8"/>
                        <a:pt x="5" y="8"/>
                      </a:cubicBezTo>
                      <a:cubicBezTo>
                        <a:pt x="7" y="2"/>
                        <a:pt x="7" y="2"/>
                        <a:pt x="7" y="2"/>
                      </a:cubicBezTo>
                      <a:cubicBezTo>
                        <a:pt x="3" y="0"/>
                        <a:pt x="3" y="0"/>
                        <a:pt x="3" y="0"/>
                      </a:cubicBezTo>
                      <a:cubicBezTo>
                        <a:pt x="0" y="8"/>
                        <a:pt x="0" y="8"/>
                        <a:pt x="0" y="8"/>
                      </a:cubicBezTo>
                      <a:cubicBezTo>
                        <a:pt x="0" y="8"/>
                        <a:pt x="0" y="8"/>
                        <a:pt x="0" y="8"/>
                      </a:cubicBezTo>
                      <a:close/>
                    </a:path>
                  </a:pathLst>
                </a:custGeom>
                <a:grpFill/>
                <a:ln w="9525">
                  <a:noFill/>
                  <a:round/>
                </a:ln>
              </p:spPr>
              <p:txBody>
                <a:bodyPr anchor="ctr"/>
                <a:p>
                  <a:pPr algn="ctr"/>
                  <a:endParaRPr>
                    <a:latin typeface="宋体" panose="02010600030101010101" pitchFamily="2" charset="-122"/>
                  </a:endParaRPr>
                </a:p>
              </p:txBody>
            </p:sp>
          </p:grpSp>
        </p:grpSp>
        <p:grpSp>
          <p:nvGrpSpPr>
            <p:cNvPr id="27" name="Group 37"/>
            <p:cNvGrpSpPr/>
            <p:nvPr/>
          </p:nvGrpSpPr>
          <p:grpSpPr>
            <a:xfrm>
              <a:off x="6913057" y="2360324"/>
              <a:ext cx="841248" cy="841248"/>
              <a:chOff x="5638800" y="3257550"/>
              <a:chExt cx="898969" cy="898969"/>
            </a:xfrm>
          </p:grpSpPr>
          <p:sp>
            <p:nvSpPr>
              <p:cNvPr id="34" name="Oval 38"/>
              <p:cNvSpPr/>
              <p:nvPr/>
            </p:nvSpPr>
            <p:spPr bwMode="auto">
              <a:xfrm>
                <a:off x="5638800" y="3257550"/>
                <a:ext cx="898969" cy="898969"/>
              </a:xfrm>
              <a:prstGeom prst="ellipse">
                <a:avLst/>
              </a:prstGeom>
              <a:solidFill>
                <a:schemeClr val="accent4"/>
              </a:solidFill>
              <a:ln w="19050">
                <a:noFill/>
                <a:round/>
              </a:ln>
            </p:spPr>
            <p:txBody>
              <a:bodyPr anchor="ctr"/>
              <a:p>
                <a:pPr algn="ctr"/>
                <a:endParaRPr>
                  <a:latin typeface="宋体" panose="02010600030101010101" pitchFamily="2" charset="-122"/>
                </a:endParaRPr>
              </a:p>
            </p:txBody>
          </p:sp>
          <p:grpSp>
            <p:nvGrpSpPr>
              <p:cNvPr id="35" name="Group 39"/>
              <p:cNvGrpSpPr/>
              <p:nvPr/>
            </p:nvGrpSpPr>
            <p:grpSpPr>
              <a:xfrm>
                <a:off x="5904185" y="3473058"/>
                <a:ext cx="368152" cy="467861"/>
                <a:chOff x="3949701" y="4570413"/>
                <a:chExt cx="152400" cy="193675"/>
              </a:xfrm>
              <a:solidFill>
                <a:schemeClr val="bg1"/>
              </a:solidFill>
            </p:grpSpPr>
            <p:sp>
              <p:nvSpPr>
                <p:cNvPr id="36" name="Oval 40"/>
                <p:cNvSpPr/>
                <p:nvPr/>
              </p:nvSpPr>
              <p:spPr bwMode="auto">
                <a:xfrm>
                  <a:off x="4079876" y="4657725"/>
                  <a:ext cx="22225" cy="22225"/>
                </a:xfrm>
                <a:prstGeom prst="ellipse">
                  <a:avLst/>
                </a:prstGeom>
                <a:grpFill/>
                <a:ln w="9525">
                  <a:noFill/>
                  <a:round/>
                </a:ln>
              </p:spPr>
              <p:txBody>
                <a:bodyPr anchor="ctr"/>
                <a:p>
                  <a:pPr algn="ctr"/>
                  <a:endParaRPr>
                    <a:latin typeface="宋体" panose="02010600030101010101" pitchFamily="2" charset="-122"/>
                  </a:endParaRPr>
                </a:p>
              </p:txBody>
            </p:sp>
            <p:sp>
              <p:nvSpPr>
                <p:cNvPr id="37" name="Freeform: Shape 41"/>
                <p:cNvSpPr/>
                <p:nvPr/>
              </p:nvSpPr>
              <p:spPr bwMode="auto">
                <a:xfrm>
                  <a:off x="4041776" y="4660900"/>
                  <a:ext cx="55563" cy="103187"/>
                </a:xfrm>
                <a:custGeom>
                  <a:avLst/>
                  <a:gdLst/>
                  <a:ahLst/>
                  <a:cxnLst>
                    <a:cxn ang="0">
                      <a:pos x="18" y="32"/>
                    </a:cxn>
                    <a:cxn ang="0">
                      <a:pos x="13" y="22"/>
                    </a:cxn>
                    <a:cxn ang="0">
                      <a:pos x="15" y="20"/>
                    </a:cxn>
                    <a:cxn ang="0">
                      <a:pos x="16" y="12"/>
                    </a:cxn>
                    <a:cxn ang="0">
                      <a:pos x="15" y="9"/>
                    </a:cxn>
                    <a:cxn ang="0">
                      <a:pos x="8" y="1"/>
                    </a:cxn>
                    <a:cxn ang="0">
                      <a:pos x="4" y="1"/>
                    </a:cxn>
                    <a:cxn ang="0">
                      <a:pos x="4" y="4"/>
                    </a:cxn>
                    <a:cxn ang="0">
                      <a:pos x="9" y="9"/>
                    </a:cxn>
                    <a:cxn ang="0">
                      <a:pos x="4" y="7"/>
                    </a:cxn>
                    <a:cxn ang="0">
                      <a:pos x="1" y="8"/>
                    </a:cxn>
                    <a:cxn ang="0">
                      <a:pos x="2" y="11"/>
                    </a:cxn>
                    <a:cxn ang="0">
                      <a:pos x="7" y="14"/>
                    </a:cxn>
                    <a:cxn ang="0">
                      <a:pos x="8" y="14"/>
                    </a:cxn>
                    <a:cxn ang="0">
                      <a:pos x="6" y="23"/>
                    </a:cxn>
                    <a:cxn ang="0">
                      <a:pos x="4" y="31"/>
                    </a:cxn>
                    <a:cxn ang="0">
                      <a:pos x="4" y="33"/>
                    </a:cxn>
                    <a:cxn ang="0">
                      <a:pos x="5" y="36"/>
                    </a:cxn>
                    <a:cxn ang="0">
                      <a:pos x="6" y="36"/>
                    </a:cxn>
                    <a:cxn ang="0">
                      <a:pos x="8" y="34"/>
                    </a:cxn>
                    <a:cxn ang="0">
                      <a:pos x="10" y="27"/>
                    </a:cxn>
                    <a:cxn ang="0">
                      <a:pos x="14" y="34"/>
                    </a:cxn>
                    <a:cxn ang="0">
                      <a:pos x="17" y="35"/>
                    </a:cxn>
                    <a:cxn ang="0">
                      <a:pos x="18" y="32"/>
                    </a:cxn>
                  </a:cxnLst>
                  <a:rect l="0" t="0" r="r" b="b"/>
                  <a:pathLst>
                    <a:path w="19" h="36">
                      <a:moveTo>
                        <a:pt x="18" y="32"/>
                      </a:moveTo>
                      <a:cubicBezTo>
                        <a:pt x="13" y="22"/>
                        <a:pt x="13" y="22"/>
                        <a:pt x="13" y="22"/>
                      </a:cubicBezTo>
                      <a:cubicBezTo>
                        <a:pt x="14" y="21"/>
                        <a:pt x="14" y="21"/>
                        <a:pt x="15" y="20"/>
                      </a:cubicBezTo>
                      <a:cubicBezTo>
                        <a:pt x="16" y="12"/>
                        <a:pt x="16" y="12"/>
                        <a:pt x="16" y="12"/>
                      </a:cubicBezTo>
                      <a:cubicBezTo>
                        <a:pt x="16" y="11"/>
                        <a:pt x="16" y="10"/>
                        <a:pt x="15" y="9"/>
                      </a:cubicBezTo>
                      <a:cubicBezTo>
                        <a:pt x="8" y="1"/>
                        <a:pt x="8" y="1"/>
                        <a:pt x="8" y="1"/>
                      </a:cubicBezTo>
                      <a:cubicBezTo>
                        <a:pt x="7" y="0"/>
                        <a:pt x="5" y="0"/>
                        <a:pt x="4" y="1"/>
                      </a:cubicBezTo>
                      <a:cubicBezTo>
                        <a:pt x="3" y="2"/>
                        <a:pt x="3" y="3"/>
                        <a:pt x="4" y="4"/>
                      </a:cubicBezTo>
                      <a:cubicBezTo>
                        <a:pt x="9" y="9"/>
                        <a:pt x="9" y="9"/>
                        <a:pt x="9" y="9"/>
                      </a:cubicBezTo>
                      <a:cubicBezTo>
                        <a:pt x="4" y="7"/>
                        <a:pt x="4" y="7"/>
                        <a:pt x="4" y="7"/>
                      </a:cubicBezTo>
                      <a:cubicBezTo>
                        <a:pt x="3" y="6"/>
                        <a:pt x="1" y="7"/>
                        <a:pt x="1" y="8"/>
                      </a:cubicBezTo>
                      <a:cubicBezTo>
                        <a:pt x="0" y="9"/>
                        <a:pt x="1" y="11"/>
                        <a:pt x="2" y="11"/>
                      </a:cubicBezTo>
                      <a:cubicBezTo>
                        <a:pt x="7" y="14"/>
                        <a:pt x="7" y="14"/>
                        <a:pt x="7" y="14"/>
                      </a:cubicBezTo>
                      <a:cubicBezTo>
                        <a:pt x="7" y="14"/>
                        <a:pt x="8" y="14"/>
                        <a:pt x="8" y="14"/>
                      </a:cubicBezTo>
                      <a:cubicBezTo>
                        <a:pt x="7" y="17"/>
                        <a:pt x="7" y="21"/>
                        <a:pt x="6" y="23"/>
                      </a:cubicBezTo>
                      <a:cubicBezTo>
                        <a:pt x="5" y="26"/>
                        <a:pt x="5" y="28"/>
                        <a:pt x="4" y="31"/>
                      </a:cubicBezTo>
                      <a:cubicBezTo>
                        <a:pt x="4" y="31"/>
                        <a:pt x="4" y="32"/>
                        <a:pt x="4" y="33"/>
                      </a:cubicBezTo>
                      <a:cubicBezTo>
                        <a:pt x="3" y="34"/>
                        <a:pt x="4" y="35"/>
                        <a:pt x="5" y="36"/>
                      </a:cubicBezTo>
                      <a:cubicBezTo>
                        <a:pt x="6" y="36"/>
                        <a:pt x="6" y="36"/>
                        <a:pt x="6" y="36"/>
                      </a:cubicBezTo>
                      <a:cubicBezTo>
                        <a:pt x="7" y="36"/>
                        <a:pt x="8" y="35"/>
                        <a:pt x="8" y="34"/>
                      </a:cubicBezTo>
                      <a:cubicBezTo>
                        <a:pt x="10" y="27"/>
                        <a:pt x="10" y="27"/>
                        <a:pt x="10" y="27"/>
                      </a:cubicBezTo>
                      <a:cubicBezTo>
                        <a:pt x="14" y="34"/>
                        <a:pt x="14" y="34"/>
                        <a:pt x="14" y="34"/>
                      </a:cubicBezTo>
                      <a:cubicBezTo>
                        <a:pt x="14" y="35"/>
                        <a:pt x="16" y="36"/>
                        <a:pt x="17" y="35"/>
                      </a:cubicBezTo>
                      <a:cubicBezTo>
                        <a:pt x="18" y="34"/>
                        <a:pt x="19" y="33"/>
                        <a:pt x="18" y="32"/>
                      </a:cubicBezTo>
                      <a:close/>
                    </a:path>
                  </a:pathLst>
                </a:custGeom>
                <a:grpFill/>
                <a:ln w="9525">
                  <a:noFill/>
                  <a:round/>
                </a:ln>
              </p:spPr>
              <p:txBody>
                <a:bodyPr anchor="ctr"/>
                <a:p>
                  <a:pPr algn="ctr"/>
                  <a:endParaRPr>
                    <a:latin typeface="宋体" panose="02010600030101010101" pitchFamily="2" charset="-122"/>
                  </a:endParaRPr>
                </a:p>
              </p:txBody>
            </p:sp>
            <p:sp>
              <p:nvSpPr>
                <p:cNvPr id="38" name="Oval 42"/>
                <p:cNvSpPr/>
                <p:nvPr/>
              </p:nvSpPr>
              <p:spPr bwMode="auto">
                <a:xfrm>
                  <a:off x="3987801" y="4675188"/>
                  <a:ext cx="25400" cy="22225"/>
                </a:xfrm>
                <a:prstGeom prst="ellipse">
                  <a:avLst/>
                </a:prstGeom>
                <a:grpFill/>
                <a:ln w="9525">
                  <a:noFill/>
                  <a:round/>
                </a:ln>
              </p:spPr>
              <p:txBody>
                <a:bodyPr anchor="ctr"/>
                <a:p>
                  <a:pPr algn="ctr"/>
                  <a:endParaRPr>
                    <a:latin typeface="宋体" panose="02010600030101010101" pitchFamily="2" charset="-122"/>
                  </a:endParaRPr>
                </a:p>
              </p:txBody>
            </p:sp>
            <p:sp>
              <p:nvSpPr>
                <p:cNvPr id="39" name="Freeform: Shape 43"/>
                <p:cNvSpPr/>
                <p:nvPr/>
              </p:nvSpPr>
              <p:spPr bwMode="auto">
                <a:xfrm>
                  <a:off x="3963988" y="4672013"/>
                  <a:ext cx="69850" cy="92075"/>
                </a:xfrm>
                <a:custGeom>
                  <a:avLst/>
                  <a:gdLst/>
                  <a:ahLst/>
                  <a:cxnLst>
                    <a:cxn ang="0">
                      <a:pos x="21" y="19"/>
                    </a:cxn>
                    <a:cxn ang="0">
                      <a:pos x="18" y="19"/>
                    </a:cxn>
                    <a:cxn ang="0">
                      <a:pos x="18" y="15"/>
                    </a:cxn>
                    <a:cxn ang="0">
                      <a:pos x="23" y="11"/>
                    </a:cxn>
                    <a:cxn ang="0">
                      <a:pos x="24" y="9"/>
                    </a:cxn>
                    <a:cxn ang="0">
                      <a:pos x="24" y="2"/>
                    </a:cxn>
                    <a:cxn ang="0">
                      <a:pos x="21" y="0"/>
                    </a:cxn>
                    <a:cxn ang="0">
                      <a:pos x="19" y="2"/>
                    </a:cxn>
                    <a:cxn ang="0">
                      <a:pos x="19" y="8"/>
                    </a:cxn>
                    <a:cxn ang="0">
                      <a:pos x="14" y="12"/>
                    </a:cxn>
                    <a:cxn ang="0">
                      <a:pos x="7" y="10"/>
                    </a:cxn>
                    <a:cxn ang="0">
                      <a:pos x="6" y="5"/>
                    </a:cxn>
                    <a:cxn ang="0">
                      <a:pos x="3" y="3"/>
                    </a:cxn>
                    <a:cxn ang="0">
                      <a:pos x="1" y="6"/>
                    </a:cxn>
                    <a:cxn ang="0">
                      <a:pos x="3" y="12"/>
                    </a:cxn>
                    <a:cxn ang="0">
                      <a:pos x="5" y="14"/>
                    </a:cxn>
                    <a:cxn ang="0">
                      <a:pos x="9" y="16"/>
                    </a:cxn>
                    <a:cxn ang="0">
                      <a:pos x="9" y="24"/>
                    </a:cxn>
                    <a:cxn ang="0">
                      <a:pos x="9" y="24"/>
                    </a:cxn>
                    <a:cxn ang="0">
                      <a:pos x="9" y="27"/>
                    </a:cxn>
                    <a:cxn ang="0">
                      <a:pos x="2" y="27"/>
                    </a:cxn>
                    <a:cxn ang="0">
                      <a:pos x="0" y="29"/>
                    </a:cxn>
                    <a:cxn ang="0">
                      <a:pos x="2" y="32"/>
                    </a:cxn>
                    <a:cxn ang="0">
                      <a:pos x="12" y="32"/>
                    </a:cxn>
                    <a:cxn ang="0">
                      <a:pos x="14" y="29"/>
                    </a:cxn>
                    <a:cxn ang="0">
                      <a:pos x="14" y="24"/>
                    </a:cxn>
                    <a:cxn ang="0">
                      <a:pos x="19" y="24"/>
                    </a:cxn>
                    <a:cxn ang="0">
                      <a:pos x="19" y="29"/>
                    </a:cxn>
                    <a:cxn ang="0">
                      <a:pos x="21" y="32"/>
                    </a:cxn>
                    <a:cxn ang="0">
                      <a:pos x="23" y="29"/>
                    </a:cxn>
                    <a:cxn ang="0">
                      <a:pos x="23" y="21"/>
                    </a:cxn>
                    <a:cxn ang="0">
                      <a:pos x="21" y="19"/>
                    </a:cxn>
                  </a:cxnLst>
                  <a:rect l="0" t="0" r="r" b="b"/>
                  <a:pathLst>
                    <a:path w="24" h="32">
                      <a:moveTo>
                        <a:pt x="21" y="19"/>
                      </a:moveTo>
                      <a:cubicBezTo>
                        <a:pt x="18" y="19"/>
                        <a:pt x="18" y="19"/>
                        <a:pt x="18" y="19"/>
                      </a:cubicBezTo>
                      <a:cubicBezTo>
                        <a:pt x="18" y="15"/>
                        <a:pt x="18" y="15"/>
                        <a:pt x="18" y="15"/>
                      </a:cubicBezTo>
                      <a:cubicBezTo>
                        <a:pt x="23" y="11"/>
                        <a:pt x="23" y="11"/>
                        <a:pt x="23" y="11"/>
                      </a:cubicBezTo>
                      <a:cubicBezTo>
                        <a:pt x="23" y="11"/>
                        <a:pt x="24" y="10"/>
                        <a:pt x="24" y="9"/>
                      </a:cubicBezTo>
                      <a:cubicBezTo>
                        <a:pt x="24" y="2"/>
                        <a:pt x="24" y="2"/>
                        <a:pt x="24" y="2"/>
                      </a:cubicBezTo>
                      <a:cubicBezTo>
                        <a:pt x="24" y="1"/>
                        <a:pt x="23" y="0"/>
                        <a:pt x="21" y="0"/>
                      </a:cubicBezTo>
                      <a:cubicBezTo>
                        <a:pt x="20" y="0"/>
                        <a:pt x="19" y="1"/>
                        <a:pt x="19" y="2"/>
                      </a:cubicBezTo>
                      <a:cubicBezTo>
                        <a:pt x="19" y="8"/>
                        <a:pt x="19" y="8"/>
                        <a:pt x="19" y="8"/>
                      </a:cubicBezTo>
                      <a:cubicBezTo>
                        <a:pt x="14" y="12"/>
                        <a:pt x="14" y="12"/>
                        <a:pt x="14" y="12"/>
                      </a:cubicBezTo>
                      <a:cubicBezTo>
                        <a:pt x="7" y="10"/>
                        <a:pt x="7" y="10"/>
                        <a:pt x="7" y="10"/>
                      </a:cubicBezTo>
                      <a:cubicBezTo>
                        <a:pt x="6" y="5"/>
                        <a:pt x="6" y="5"/>
                        <a:pt x="6" y="5"/>
                      </a:cubicBezTo>
                      <a:cubicBezTo>
                        <a:pt x="5" y="4"/>
                        <a:pt x="4" y="3"/>
                        <a:pt x="3" y="3"/>
                      </a:cubicBezTo>
                      <a:cubicBezTo>
                        <a:pt x="1" y="4"/>
                        <a:pt x="1" y="5"/>
                        <a:pt x="1" y="6"/>
                      </a:cubicBezTo>
                      <a:cubicBezTo>
                        <a:pt x="3" y="12"/>
                        <a:pt x="3" y="12"/>
                        <a:pt x="3" y="12"/>
                      </a:cubicBezTo>
                      <a:cubicBezTo>
                        <a:pt x="3" y="13"/>
                        <a:pt x="4" y="13"/>
                        <a:pt x="5" y="14"/>
                      </a:cubicBezTo>
                      <a:cubicBezTo>
                        <a:pt x="9" y="16"/>
                        <a:pt x="9" y="16"/>
                        <a:pt x="9" y="16"/>
                      </a:cubicBezTo>
                      <a:cubicBezTo>
                        <a:pt x="9" y="24"/>
                        <a:pt x="9" y="24"/>
                        <a:pt x="9" y="24"/>
                      </a:cubicBezTo>
                      <a:cubicBezTo>
                        <a:pt x="9" y="24"/>
                        <a:pt x="9" y="24"/>
                        <a:pt x="9" y="24"/>
                      </a:cubicBezTo>
                      <a:cubicBezTo>
                        <a:pt x="9" y="27"/>
                        <a:pt x="9" y="27"/>
                        <a:pt x="9" y="27"/>
                      </a:cubicBezTo>
                      <a:cubicBezTo>
                        <a:pt x="2" y="27"/>
                        <a:pt x="2" y="27"/>
                        <a:pt x="2" y="27"/>
                      </a:cubicBezTo>
                      <a:cubicBezTo>
                        <a:pt x="1" y="27"/>
                        <a:pt x="0" y="28"/>
                        <a:pt x="0" y="29"/>
                      </a:cubicBezTo>
                      <a:cubicBezTo>
                        <a:pt x="0" y="31"/>
                        <a:pt x="1" y="32"/>
                        <a:pt x="2" y="32"/>
                      </a:cubicBezTo>
                      <a:cubicBezTo>
                        <a:pt x="12" y="32"/>
                        <a:pt x="12" y="32"/>
                        <a:pt x="12" y="32"/>
                      </a:cubicBezTo>
                      <a:cubicBezTo>
                        <a:pt x="13" y="32"/>
                        <a:pt x="14" y="31"/>
                        <a:pt x="14" y="29"/>
                      </a:cubicBezTo>
                      <a:cubicBezTo>
                        <a:pt x="14" y="24"/>
                        <a:pt x="14" y="24"/>
                        <a:pt x="14" y="24"/>
                      </a:cubicBezTo>
                      <a:cubicBezTo>
                        <a:pt x="19" y="24"/>
                        <a:pt x="19" y="24"/>
                        <a:pt x="19" y="24"/>
                      </a:cubicBezTo>
                      <a:cubicBezTo>
                        <a:pt x="19" y="29"/>
                        <a:pt x="19" y="29"/>
                        <a:pt x="19" y="29"/>
                      </a:cubicBezTo>
                      <a:cubicBezTo>
                        <a:pt x="19" y="31"/>
                        <a:pt x="20" y="32"/>
                        <a:pt x="21" y="32"/>
                      </a:cubicBezTo>
                      <a:cubicBezTo>
                        <a:pt x="22" y="32"/>
                        <a:pt x="23" y="31"/>
                        <a:pt x="23" y="29"/>
                      </a:cubicBezTo>
                      <a:cubicBezTo>
                        <a:pt x="23" y="21"/>
                        <a:pt x="23" y="21"/>
                        <a:pt x="23" y="21"/>
                      </a:cubicBezTo>
                      <a:cubicBezTo>
                        <a:pt x="23" y="20"/>
                        <a:pt x="22" y="19"/>
                        <a:pt x="21" y="19"/>
                      </a:cubicBezTo>
                      <a:close/>
                    </a:path>
                  </a:pathLst>
                </a:custGeom>
                <a:grpFill/>
                <a:ln w="9525">
                  <a:noFill/>
                  <a:round/>
                </a:ln>
              </p:spPr>
              <p:txBody>
                <a:bodyPr anchor="ctr"/>
                <a:p>
                  <a:pPr algn="ctr"/>
                  <a:endParaRPr>
                    <a:latin typeface="宋体" panose="02010600030101010101" pitchFamily="2" charset="-122"/>
                  </a:endParaRPr>
                </a:p>
              </p:txBody>
            </p:sp>
            <p:sp>
              <p:nvSpPr>
                <p:cNvPr id="40" name="Freeform: Shape 44"/>
                <p:cNvSpPr/>
                <p:nvPr/>
              </p:nvSpPr>
              <p:spPr bwMode="auto">
                <a:xfrm>
                  <a:off x="3949701" y="4570413"/>
                  <a:ext cx="87313" cy="95250"/>
                </a:xfrm>
                <a:custGeom>
                  <a:avLst/>
                  <a:gdLst/>
                  <a:ahLst/>
                  <a:cxnLst>
                    <a:cxn ang="0">
                      <a:pos x="29" y="25"/>
                    </a:cxn>
                    <a:cxn ang="0">
                      <a:pos x="29" y="24"/>
                    </a:cxn>
                    <a:cxn ang="0">
                      <a:pos x="29" y="24"/>
                    </a:cxn>
                    <a:cxn ang="0">
                      <a:pos x="29" y="24"/>
                    </a:cxn>
                    <a:cxn ang="0">
                      <a:pos x="28" y="24"/>
                    </a:cxn>
                    <a:cxn ang="0">
                      <a:pos x="27" y="19"/>
                    </a:cxn>
                    <a:cxn ang="0">
                      <a:pos x="28" y="18"/>
                    </a:cxn>
                    <a:cxn ang="0">
                      <a:pos x="27" y="18"/>
                    </a:cxn>
                    <a:cxn ang="0">
                      <a:pos x="28" y="13"/>
                    </a:cxn>
                    <a:cxn ang="0">
                      <a:pos x="29" y="13"/>
                    </a:cxn>
                    <a:cxn ang="0">
                      <a:pos x="29" y="12"/>
                    </a:cxn>
                    <a:cxn ang="0">
                      <a:pos x="30" y="11"/>
                    </a:cxn>
                    <a:cxn ang="0">
                      <a:pos x="29" y="9"/>
                    </a:cxn>
                    <a:cxn ang="0">
                      <a:pos x="30" y="6"/>
                    </a:cxn>
                    <a:cxn ang="0">
                      <a:pos x="29" y="5"/>
                    </a:cxn>
                    <a:cxn ang="0">
                      <a:pos x="28" y="3"/>
                    </a:cxn>
                    <a:cxn ang="0">
                      <a:pos x="25" y="5"/>
                    </a:cxn>
                    <a:cxn ang="0">
                      <a:pos x="24" y="4"/>
                    </a:cxn>
                    <a:cxn ang="0">
                      <a:pos x="23" y="1"/>
                    </a:cxn>
                    <a:cxn ang="0">
                      <a:pos x="19" y="0"/>
                    </a:cxn>
                    <a:cxn ang="0">
                      <a:pos x="18" y="2"/>
                    </a:cxn>
                    <a:cxn ang="0">
                      <a:pos x="16" y="2"/>
                    </a:cxn>
                    <a:cxn ang="0">
                      <a:pos x="15" y="0"/>
                    </a:cxn>
                    <a:cxn ang="0">
                      <a:pos x="11" y="1"/>
                    </a:cxn>
                    <a:cxn ang="0">
                      <a:pos x="11" y="4"/>
                    </a:cxn>
                    <a:cxn ang="0">
                      <a:pos x="9" y="5"/>
                    </a:cxn>
                    <a:cxn ang="0">
                      <a:pos x="7" y="3"/>
                    </a:cxn>
                    <a:cxn ang="0">
                      <a:pos x="5" y="5"/>
                    </a:cxn>
                    <a:cxn ang="0">
                      <a:pos x="4" y="6"/>
                    </a:cxn>
                    <a:cxn ang="0">
                      <a:pos x="5" y="9"/>
                    </a:cxn>
                    <a:cxn ang="0">
                      <a:pos x="4" y="10"/>
                    </a:cxn>
                    <a:cxn ang="0">
                      <a:pos x="1" y="10"/>
                    </a:cxn>
                    <a:cxn ang="0">
                      <a:pos x="0" y="14"/>
                    </a:cxn>
                    <a:cxn ang="0">
                      <a:pos x="3" y="16"/>
                    </a:cxn>
                    <a:cxn ang="0">
                      <a:pos x="3" y="17"/>
                    </a:cxn>
                    <a:cxn ang="0">
                      <a:pos x="0" y="19"/>
                    </a:cxn>
                    <a:cxn ang="0">
                      <a:pos x="1" y="23"/>
                    </a:cxn>
                    <a:cxn ang="0">
                      <a:pos x="4" y="23"/>
                    </a:cxn>
                    <a:cxn ang="0">
                      <a:pos x="5" y="24"/>
                    </a:cxn>
                    <a:cxn ang="0">
                      <a:pos x="4" y="27"/>
                    </a:cxn>
                    <a:cxn ang="0">
                      <a:pos x="5" y="28"/>
                    </a:cxn>
                    <a:cxn ang="0">
                      <a:pos x="7" y="30"/>
                    </a:cxn>
                    <a:cxn ang="0">
                      <a:pos x="9" y="29"/>
                    </a:cxn>
                    <a:cxn ang="0">
                      <a:pos x="11" y="29"/>
                    </a:cxn>
                    <a:cxn ang="0">
                      <a:pos x="11" y="32"/>
                    </a:cxn>
                    <a:cxn ang="0">
                      <a:pos x="15" y="33"/>
                    </a:cxn>
                    <a:cxn ang="0">
                      <a:pos x="16" y="31"/>
                    </a:cxn>
                    <a:cxn ang="0">
                      <a:pos x="18" y="31"/>
                    </a:cxn>
                    <a:cxn ang="0">
                      <a:pos x="19" y="33"/>
                    </a:cxn>
                    <a:cxn ang="0">
                      <a:pos x="23" y="32"/>
                    </a:cxn>
                    <a:cxn ang="0">
                      <a:pos x="23" y="29"/>
                    </a:cxn>
                    <a:cxn ang="0">
                      <a:pos x="25" y="29"/>
                    </a:cxn>
                    <a:cxn ang="0">
                      <a:pos x="27" y="30"/>
                    </a:cxn>
                    <a:cxn ang="0">
                      <a:pos x="29" y="29"/>
                    </a:cxn>
                    <a:cxn ang="0">
                      <a:pos x="30" y="27"/>
                    </a:cxn>
                    <a:cxn ang="0">
                      <a:pos x="30" y="26"/>
                    </a:cxn>
                    <a:cxn ang="0">
                      <a:pos x="29" y="25"/>
                    </a:cxn>
                    <a:cxn ang="0">
                      <a:pos x="14" y="19"/>
                    </a:cxn>
                    <a:cxn ang="0">
                      <a:pos x="14" y="14"/>
                    </a:cxn>
                    <a:cxn ang="0">
                      <a:pos x="20" y="14"/>
                    </a:cxn>
                    <a:cxn ang="0">
                      <a:pos x="20" y="19"/>
                    </a:cxn>
                    <a:cxn ang="0">
                      <a:pos x="14" y="19"/>
                    </a:cxn>
                  </a:cxnLst>
                  <a:rect l="0" t="0" r="r" b="b"/>
                  <a:pathLst>
                    <a:path w="30" h="33">
                      <a:moveTo>
                        <a:pt x="29" y="25"/>
                      </a:moveTo>
                      <a:cubicBezTo>
                        <a:pt x="29" y="24"/>
                        <a:pt x="29" y="24"/>
                        <a:pt x="29" y="24"/>
                      </a:cubicBezTo>
                      <a:cubicBezTo>
                        <a:pt x="29" y="24"/>
                        <a:pt x="29" y="24"/>
                        <a:pt x="29" y="24"/>
                      </a:cubicBezTo>
                      <a:cubicBezTo>
                        <a:pt x="29" y="24"/>
                        <a:pt x="29" y="24"/>
                        <a:pt x="29" y="24"/>
                      </a:cubicBezTo>
                      <a:cubicBezTo>
                        <a:pt x="28" y="24"/>
                        <a:pt x="28" y="24"/>
                        <a:pt x="28" y="24"/>
                      </a:cubicBezTo>
                      <a:cubicBezTo>
                        <a:pt x="27" y="19"/>
                        <a:pt x="27" y="19"/>
                        <a:pt x="27" y="19"/>
                      </a:cubicBezTo>
                      <a:cubicBezTo>
                        <a:pt x="28" y="18"/>
                        <a:pt x="28" y="18"/>
                        <a:pt x="28" y="18"/>
                      </a:cubicBezTo>
                      <a:cubicBezTo>
                        <a:pt x="27" y="18"/>
                        <a:pt x="27" y="18"/>
                        <a:pt x="27" y="18"/>
                      </a:cubicBezTo>
                      <a:cubicBezTo>
                        <a:pt x="28" y="13"/>
                        <a:pt x="28" y="13"/>
                        <a:pt x="28" y="13"/>
                      </a:cubicBezTo>
                      <a:cubicBezTo>
                        <a:pt x="29" y="13"/>
                        <a:pt x="29" y="13"/>
                        <a:pt x="29" y="13"/>
                      </a:cubicBezTo>
                      <a:cubicBezTo>
                        <a:pt x="29" y="12"/>
                        <a:pt x="29" y="12"/>
                        <a:pt x="29" y="12"/>
                      </a:cubicBezTo>
                      <a:cubicBezTo>
                        <a:pt x="30" y="11"/>
                        <a:pt x="30" y="11"/>
                        <a:pt x="30" y="11"/>
                      </a:cubicBezTo>
                      <a:cubicBezTo>
                        <a:pt x="30" y="11"/>
                        <a:pt x="29" y="9"/>
                        <a:pt x="29" y="9"/>
                      </a:cubicBezTo>
                      <a:cubicBezTo>
                        <a:pt x="30" y="6"/>
                        <a:pt x="30" y="6"/>
                        <a:pt x="30" y="6"/>
                      </a:cubicBezTo>
                      <a:cubicBezTo>
                        <a:pt x="29" y="5"/>
                        <a:pt x="29" y="5"/>
                        <a:pt x="29" y="5"/>
                      </a:cubicBezTo>
                      <a:cubicBezTo>
                        <a:pt x="28" y="3"/>
                        <a:pt x="28" y="3"/>
                        <a:pt x="28" y="3"/>
                      </a:cubicBezTo>
                      <a:cubicBezTo>
                        <a:pt x="25" y="5"/>
                        <a:pt x="25" y="5"/>
                        <a:pt x="25" y="5"/>
                      </a:cubicBezTo>
                      <a:cubicBezTo>
                        <a:pt x="24" y="4"/>
                        <a:pt x="24" y="4"/>
                        <a:pt x="24" y="4"/>
                      </a:cubicBezTo>
                      <a:cubicBezTo>
                        <a:pt x="23" y="1"/>
                        <a:pt x="23" y="1"/>
                        <a:pt x="23" y="1"/>
                      </a:cubicBezTo>
                      <a:cubicBezTo>
                        <a:pt x="19" y="0"/>
                        <a:pt x="19" y="0"/>
                        <a:pt x="19" y="0"/>
                      </a:cubicBezTo>
                      <a:cubicBezTo>
                        <a:pt x="18" y="2"/>
                        <a:pt x="18" y="2"/>
                        <a:pt x="18" y="2"/>
                      </a:cubicBezTo>
                      <a:cubicBezTo>
                        <a:pt x="17" y="2"/>
                        <a:pt x="17" y="2"/>
                        <a:pt x="16" y="2"/>
                      </a:cubicBezTo>
                      <a:cubicBezTo>
                        <a:pt x="15" y="0"/>
                        <a:pt x="15" y="0"/>
                        <a:pt x="15" y="0"/>
                      </a:cubicBezTo>
                      <a:cubicBezTo>
                        <a:pt x="11" y="1"/>
                        <a:pt x="11" y="1"/>
                        <a:pt x="11" y="1"/>
                      </a:cubicBezTo>
                      <a:cubicBezTo>
                        <a:pt x="11" y="4"/>
                        <a:pt x="11" y="4"/>
                        <a:pt x="11" y="4"/>
                      </a:cubicBezTo>
                      <a:cubicBezTo>
                        <a:pt x="10" y="4"/>
                        <a:pt x="10" y="4"/>
                        <a:pt x="9" y="5"/>
                      </a:cubicBezTo>
                      <a:cubicBezTo>
                        <a:pt x="7" y="3"/>
                        <a:pt x="7" y="3"/>
                        <a:pt x="7" y="3"/>
                      </a:cubicBezTo>
                      <a:cubicBezTo>
                        <a:pt x="5" y="5"/>
                        <a:pt x="5" y="5"/>
                        <a:pt x="5" y="5"/>
                      </a:cubicBezTo>
                      <a:cubicBezTo>
                        <a:pt x="4" y="6"/>
                        <a:pt x="4" y="6"/>
                        <a:pt x="4" y="6"/>
                      </a:cubicBezTo>
                      <a:cubicBezTo>
                        <a:pt x="5" y="9"/>
                        <a:pt x="5" y="9"/>
                        <a:pt x="5" y="9"/>
                      </a:cubicBezTo>
                      <a:cubicBezTo>
                        <a:pt x="5" y="9"/>
                        <a:pt x="5" y="10"/>
                        <a:pt x="4" y="10"/>
                      </a:cubicBezTo>
                      <a:cubicBezTo>
                        <a:pt x="1" y="10"/>
                        <a:pt x="1" y="10"/>
                        <a:pt x="1" y="10"/>
                      </a:cubicBezTo>
                      <a:cubicBezTo>
                        <a:pt x="0" y="14"/>
                        <a:pt x="0" y="14"/>
                        <a:pt x="0" y="14"/>
                      </a:cubicBezTo>
                      <a:cubicBezTo>
                        <a:pt x="3" y="16"/>
                        <a:pt x="3" y="16"/>
                        <a:pt x="3" y="16"/>
                      </a:cubicBezTo>
                      <a:cubicBezTo>
                        <a:pt x="3" y="16"/>
                        <a:pt x="3" y="17"/>
                        <a:pt x="3" y="17"/>
                      </a:cubicBezTo>
                      <a:cubicBezTo>
                        <a:pt x="0" y="19"/>
                        <a:pt x="0" y="19"/>
                        <a:pt x="0" y="19"/>
                      </a:cubicBezTo>
                      <a:cubicBezTo>
                        <a:pt x="1" y="23"/>
                        <a:pt x="1" y="23"/>
                        <a:pt x="1" y="23"/>
                      </a:cubicBezTo>
                      <a:cubicBezTo>
                        <a:pt x="4" y="23"/>
                        <a:pt x="4" y="23"/>
                        <a:pt x="4" y="23"/>
                      </a:cubicBezTo>
                      <a:cubicBezTo>
                        <a:pt x="5" y="24"/>
                        <a:pt x="5" y="24"/>
                        <a:pt x="5" y="24"/>
                      </a:cubicBezTo>
                      <a:cubicBezTo>
                        <a:pt x="4" y="27"/>
                        <a:pt x="4" y="27"/>
                        <a:pt x="4" y="27"/>
                      </a:cubicBezTo>
                      <a:cubicBezTo>
                        <a:pt x="5" y="28"/>
                        <a:pt x="5" y="28"/>
                        <a:pt x="5" y="28"/>
                      </a:cubicBezTo>
                      <a:cubicBezTo>
                        <a:pt x="7" y="30"/>
                        <a:pt x="7" y="30"/>
                        <a:pt x="7" y="30"/>
                      </a:cubicBezTo>
                      <a:cubicBezTo>
                        <a:pt x="9" y="29"/>
                        <a:pt x="9" y="29"/>
                        <a:pt x="9" y="29"/>
                      </a:cubicBezTo>
                      <a:cubicBezTo>
                        <a:pt x="10" y="29"/>
                        <a:pt x="10" y="29"/>
                        <a:pt x="11" y="29"/>
                      </a:cubicBezTo>
                      <a:cubicBezTo>
                        <a:pt x="11" y="32"/>
                        <a:pt x="11" y="32"/>
                        <a:pt x="11" y="32"/>
                      </a:cubicBezTo>
                      <a:cubicBezTo>
                        <a:pt x="15" y="33"/>
                        <a:pt x="15" y="33"/>
                        <a:pt x="15" y="33"/>
                      </a:cubicBezTo>
                      <a:cubicBezTo>
                        <a:pt x="16" y="31"/>
                        <a:pt x="16" y="31"/>
                        <a:pt x="16" y="31"/>
                      </a:cubicBezTo>
                      <a:cubicBezTo>
                        <a:pt x="17" y="31"/>
                        <a:pt x="17" y="31"/>
                        <a:pt x="18" y="31"/>
                      </a:cubicBezTo>
                      <a:cubicBezTo>
                        <a:pt x="19" y="33"/>
                        <a:pt x="19" y="33"/>
                        <a:pt x="19" y="33"/>
                      </a:cubicBezTo>
                      <a:cubicBezTo>
                        <a:pt x="23" y="32"/>
                        <a:pt x="23" y="32"/>
                        <a:pt x="23" y="32"/>
                      </a:cubicBezTo>
                      <a:cubicBezTo>
                        <a:pt x="23" y="29"/>
                        <a:pt x="23" y="29"/>
                        <a:pt x="23" y="29"/>
                      </a:cubicBezTo>
                      <a:cubicBezTo>
                        <a:pt x="24" y="29"/>
                        <a:pt x="24" y="29"/>
                        <a:pt x="25" y="29"/>
                      </a:cubicBezTo>
                      <a:cubicBezTo>
                        <a:pt x="27" y="30"/>
                        <a:pt x="27" y="30"/>
                        <a:pt x="27" y="30"/>
                      </a:cubicBezTo>
                      <a:cubicBezTo>
                        <a:pt x="29" y="29"/>
                        <a:pt x="29" y="29"/>
                        <a:pt x="29" y="29"/>
                      </a:cubicBezTo>
                      <a:cubicBezTo>
                        <a:pt x="30" y="27"/>
                        <a:pt x="30" y="27"/>
                        <a:pt x="30" y="27"/>
                      </a:cubicBezTo>
                      <a:cubicBezTo>
                        <a:pt x="30" y="26"/>
                        <a:pt x="30" y="26"/>
                        <a:pt x="30" y="26"/>
                      </a:cubicBezTo>
                      <a:cubicBezTo>
                        <a:pt x="29" y="25"/>
                        <a:pt x="29" y="25"/>
                        <a:pt x="29" y="25"/>
                      </a:cubicBezTo>
                      <a:close/>
                      <a:moveTo>
                        <a:pt x="14" y="19"/>
                      </a:moveTo>
                      <a:cubicBezTo>
                        <a:pt x="13" y="18"/>
                        <a:pt x="13" y="15"/>
                        <a:pt x="14" y="14"/>
                      </a:cubicBezTo>
                      <a:cubicBezTo>
                        <a:pt x="16" y="13"/>
                        <a:pt x="18" y="13"/>
                        <a:pt x="20" y="14"/>
                      </a:cubicBezTo>
                      <a:cubicBezTo>
                        <a:pt x="21" y="15"/>
                        <a:pt x="21" y="18"/>
                        <a:pt x="20" y="19"/>
                      </a:cubicBezTo>
                      <a:cubicBezTo>
                        <a:pt x="18" y="21"/>
                        <a:pt x="16" y="21"/>
                        <a:pt x="14" y="19"/>
                      </a:cubicBezTo>
                      <a:close/>
                    </a:path>
                  </a:pathLst>
                </a:custGeom>
                <a:grpFill/>
                <a:ln w="9525">
                  <a:noFill/>
                  <a:round/>
                </a:ln>
              </p:spPr>
              <p:txBody>
                <a:bodyPr anchor="ctr"/>
                <a:p>
                  <a:pPr algn="ctr"/>
                  <a:endParaRPr>
                    <a:latin typeface="宋体" panose="02010600030101010101" pitchFamily="2" charset="-122"/>
                  </a:endParaRPr>
                </a:p>
              </p:txBody>
            </p:sp>
            <p:sp>
              <p:nvSpPr>
                <p:cNvPr id="41" name="Freeform: Shape 45"/>
                <p:cNvSpPr/>
                <p:nvPr/>
              </p:nvSpPr>
              <p:spPr bwMode="auto">
                <a:xfrm>
                  <a:off x="4033838" y="4594225"/>
                  <a:ext cx="57150" cy="60325"/>
                </a:xfrm>
                <a:custGeom>
                  <a:avLst/>
                  <a:gdLst/>
                  <a:ahLst/>
                  <a:cxnLst>
                    <a:cxn ang="0">
                      <a:pos x="17" y="15"/>
                    </a:cxn>
                    <a:cxn ang="0">
                      <a:pos x="17" y="14"/>
                    </a:cxn>
                    <a:cxn ang="0">
                      <a:pos x="19" y="14"/>
                    </a:cxn>
                    <a:cxn ang="0">
                      <a:pos x="20" y="12"/>
                    </a:cxn>
                    <a:cxn ang="0">
                      <a:pos x="18" y="11"/>
                    </a:cxn>
                    <a:cxn ang="0">
                      <a:pos x="18" y="10"/>
                    </a:cxn>
                    <a:cxn ang="0">
                      <a:pos x="20" y="9"/>
                    </a:cxn>
                    <a:cxn ang="0">
                      <a:pos x="19" y="7"/>
                    </a:cxn>
                    <a:cxn ang="0">
                      <a:pos x="17" y="6"/>
                    </a:cxn>
                    <a:cxn ang="0">
                      <a:pos x="17" y="6"/>
                    </a:cxn>
                    <a:cxn ang="0">
                      <a:pos x="18" y="4"/>
                    </a:cxn>
                    <a:cxn ang="0">
                      <a:pos x="17" y="3"/>
                    </a:cxn>
                    <a:cxn ang="0">
                      <a:pos x="16" y="2"/>
                    </a:cxn>
                    <a:cxn ang="0">
                      <a:pos x="14" y="3"/>
                    </a:cxn>
                    <a:cxn ang="0">
                      <a:pos x="14" y="3"/>
                    </a:cxn>
                    <a:cxn ang="0">
                      <a:pos x="14" y="1"/>
                    </a:cxn>
                    <a:cxn ang="0">
                      <a:pos x="11" y="0"/>
                    </a:cxn>
                    <a:cxn ang="0">
                      <a:pos x="10" y="2"/>
                    </a:cxn>
                    <a:cxn ang="0">
                      <a:pos x="9" y="2"/>
                    </a:cxn>
                    <a:cxn ang="0">
                      <a:pos x="8" y="0"/>
                    </a:cxn>
                    <a:cxn ang="0">
                      <a:pos x="6" y="1"/>
                    </a:cxn>
                    <a:cxn ang="0">
                      <a:pos x="6" y="3"/>
                    </a:cxn>
                    <a:cxn ang="0">
                      <a:pos x="5" y="3"/>
                    </a:cxn>
                    <a:cxn ang="0">
                      <a:pos x="3" y="2"/>
                    </a:cxn>
                    <a:cxn ang="0">
                      <a:pos x="2" y="4"/>
                    </a:cxn>
                    <a:cxn ang="0">
                      <a:pos x="2" y="6"/>
                    </a:cxn>
                    <a:cxn ang="0">
                      <a:pos x="2" y="6"/>
                    </a:cxn>
                    <a:cxn ang="0">
                      <a:pos x="0" y="7"/>
                    </a:cxn>
                    <a:cxn ang="0">
                      <a:pos x="0" y="9"/>
                    </a:cxn>
                    <a:cxn ang="0">
                      <a:pos x="1" y="10"/>
                    </a:cxn>
                    <a:cxn ang="0">
                      <a:pos x="1" y="11"/>
                    </a:cxn>
                    <a:cxn ang="0">
                      <a:pos x="0" y="12"/>
                    </a:cxn>
                    <a:cxn ang="0">
                      <a:pos x="0" y="14"/>
                    </a:cxn>
                    <a:cxn ang="0">
                      <a:pos x="2" y="14"/>
                    </a:cxn>
                    <a:cxn ang="0">
                      <a:pos x="2" y="15"/>
                    </a:cxn>
                    <a:cxn ang="0">
                      <a:pos x="2" y="17"/>
                    </a:cxn>
                    <a:cxn ang="0">
                      <a:pos x="3" y="18"/>
                    </a:cxn>
                    <a:cxn ang="0">
                      <a:pos x="5" y="18"/>
                    </a:cxn>
                    <a:cxn ang="0">
                      <a:pos x="6" y="18"/>
                    </a:cxn>
                    <a:cxn ang="0">
                      <a:pos x="6" y="20"/>
                    </a:cxn>
                    <a:cxn ang="0">
                      <a:pos x="8" y="21"/>
                    </a:cxn>
                    <a:cxn ang="0">
                      <a:pos x="9" y="19"/>
                    </a:cxn>
                    <a:cxn ang="0">
                      <a:pos x="10" y="19"/>
                    </a:cxn>
                    <a:cxn ang="0">
                      <a:pos x="11" y="21"/>
                    </a:cxn>
                    <a:cxn ang="0">
                      <a:pos x="14" y="20"/>
                    </a:cxn>
                    <a:cxn ang="0">
                      <a:pos x="14" y="18"/>
                    </a:cxn>
                    <a:cxn ang="0">
                      <a:pos x="14" y="18"/>
                    </a:cxn>
                    <a:cxn ang="0">
                      <a:pos x="16" y="18"/>
                    </a:cxn>
                    <a:cxn ang="0">
                      <a:pos x="17" y="18"/>
                    </a:cxn>
                    <a:cxn ang="0">
                      <a:pos x="18" y="17"/>
                    </a:cxn>
                    <a:cxn ang="0">
                      <a:pos x="17" y="15"/>
                    </a:cxn>
                    <a:cxn ang="0">
                      <a:pos x="8" y="12"/>
                    </a:cxn>
                    <a:cxn ang="0">
                      <a:pos x="8" y="9"/>
                    </a:cxn>
                    <a:cxn ang="0">
                      <a:pos x="11" y="9"/>
                    </a:cxn>
                    <a:cxn ang="0">
                      <a:pos x="11" y="12"/>
                    </a:cxn>
                    <a:cxn ang="0">
                      <a:pos x="8" y="12"/>
                    </a:cxn>
                  </a:cxnLst>
                  <a:rect l="0" t="0" r="r" b="b"/>
                  <a:pathLst>
                    <a:path w="20" h="21">
                      <a:moveTo>
                        <a:pt x="17" y="15"/>
                      </a:moveTo>
                      <a:cubicBezTo>
                        <a:pt x="17" y="15"/>
                        <a:pt x="17" y="15"/>
                        <a:pt x="17" y="14"/>
                      </a:cubicBezTo>
                      <a:cubicBezTo>
                        <a:pt x="19" y="14"/>
                        <a:pt x="19" y="14"/>
                        <a:pt x="19" y="14"/>
                      </a:cubicBezTo>
                      <a:cubicBezTo>
                        <a:pt x="20" y="12"/>
                        <a:pt x="20" y="12"/>
                        <a:pt x="20" y="12"/>
                      </a:cubicBezTo>
                      <a:cubicBezTo>
                        <a:pt x="18" y="11"/>
                        <a:pt x="18" y="11"/>
                        <a:pt x="18" y="11"/>
                      </a:cubicBezTo>
                      <a:cubicBezTo>
                        <a:pt x="18" y="11"/>
                        <a:pt x="18" y="10"/>
                        <a:pt x="18" y="10"/>
                      </a:cubicBezTo>
                      <a:cubicBezTo>
                        <a:pt x="20" y="9"/>
                        <a:pt x="20" y="9"/>
                        <a:pt x="20" y="9"/>
                      </a:cubicBezTo>
                      <a:cubicBezTo>
                        <a:pt x="19" y="7"/>
                        <a:pt x="19" y="7"/>
                        <a:pt x="19" y="7"/>
                      </a:cubicBezTo>
                      <a:cubicBezTo>
                        <a:pt x="17" y="6"/>
                        <a:pt x="17" y="6"/>
                        <a:pt x="17" y="6"/>
                      </a:cubicBezTo>
                      <a:cubicBezTo>
                        <a:pt x="17" y="6"/>
                        <a:pt x="17" y="6"/>
                        <a:pt x="17" y="6"/>
                      </a:cubicBezTo>
                      <a:cubicBezTo>
                        <a:pt x="18" y="4"/>
                        <a:pt x="18" y="4"/>
                        <a:pt x="18" y="4"/>
                      </a:cubicBezTo>
                      <a:cubicBezTo>
                        <a:pt x="17" y="3"/>
                        <a:pt x="17" y="3"/>
                        <a:pt x="17" y="3"/>
                      </a:cubicBezTo>
                      <a:cubicBezTo>
                        <a:pt x="16" y="2"/>
                        <a:pt x="16" y="2"/>
                        <a:pt x="16" y="2"/>
                      </a:cubicBezTo>
                      <a:cubicBezTo>
                        <a:pt x="14" y="3"/>
                        <a:pt x="14" y="3"/>
                        <a:pt x="14" y="3"/>
                      </a:cubicBezTo>
                      <a:cubicBezTo>
                        <a:pt x="14" y="3"/>
                        <a:pt x="14" y="3"/>
                        <a:pt x="14" y="3"/>
                      </a:cubicBezTo>
                      <a:cubicBezTo>
                        <a:pt x="14" y="1"/>
                        <a:pt x="14" y="1"/>
                        <a:pt x="14" y="1"/>
                      </a:cubicBezTo>
                      <a:cubicBezTo>
                        <a:pt x="11" y="0"/>
                        <a:pt x="11" y="0"/>
                        <a:pt x="11" y="0"/>
                      </a:cubicBezTo>
                      <a:cubicBezTo>
                        <a:pt x="10" y="2"/>
                        <a:pt x="10" y="2"/>
                        <a:pt x="10" y="2"/>
                      </a:cubicBezTo>
                      <a:cubicBezTo>
                        <a:pt x="10" y="2"/>
                        <a:pt x="10" y="2"/>
                        <a:pt x="9" y="2"/>
                      </a:cubicBezTo>
                      <a:cubicBezTo>
                        <a:pt x="8" y="0"/>
                        <a:pt x="8" y="0"/>
                        <a:pt x="8" y="0"/>
                      </a:cubicBezTo>
                      <a:cubicBezTo>
                        <a:pt x="6" y="1"/>
                        <a:pt x="6" y="1"/>
                        <a:pt x="6" y="1"/>
                      </a:cubicBezTo>
                      <a:cubicBezTo>
                        <a:pt x="6" y="3"/>
                        <a:pt x="6" y="3"/>
                        <a:pt x="6" y="3"/>
                      </a:cubicBezTo>
                      <a:cubicBezTo>
                        <a:pt x="6" y="3"/>
                        <a:pt x="5" y="3"/>
                        <a:pt x="5" y="3"/>
                      </a:cubicBezTo>
                      <a:cubicBezTo>
                        <a:pt x="3" y="2"/>
                        <a:pt x="3" y="2"/>
                        <a:pt x="3" y="2"/>
                      </a:cubicBezTo>
                      <a:cubicBezTo>
                        <a:pt x="2" y="4"/>
                        <a:pt x="2" y="4"/>
                        <a:pt x="2" y="4"/>
                      </a:cubicBezTo>
                      <a:cubicBezTo>
                        <a:pt x="2" y="6"/>
                        <a:pt x="2" y="6"/>
                        <a:pt x="2" y="6"/>
                      </a:cubicBezTo>
                      <a:cubicBezTo>
                        <a:pt x="2" y="6"/>
                        <a:pt x="2" y="6"/>
                        <a:pt x="2" y="6"/>
                      </a:cubicBezTo>
                      <a:cubicBezTo>
                        <a:pt x="0" y="7"/>
                        <a:pt x="0" y="7"/>
                        <a:pt x="0" y="7"/>
                      </a:cubicBezTo>
                      <a:cubicBezTo>
                        <a:pt x="0" y="9"/>
                        <a:pt x="0" y="9"/>
                        <a:pt x="0" y="9"/>
                      </a:cubicBezTo>
                      <a:cubicBezTo>
                        <a:pt x="1" y="10"/>
                        <a:pt x="1" y="10"/>
                        <a:pt x="1" y="10"/>
                      </a:cubicBezTo>
                      <a:cubicBezTo>
                        <a:pt x="1" y="10"/>
                        <a:pt x="1" y="11"/>
                        <a:pt x="1" y="11"/>
                      </a:cubicBezTo>
                      <a:cubicBezTo>
                        <a:pt x="0" y="12"/>
                        <a:pt x="0" y="12"/>
                        <a:pt x="0" y="12"/>
                      </a:cubicBezTo>
                      <a:cubicBezTo>
                        <a:pt x="0" y="14"/>
                        <a:pt x="0" y="14"/>
                        <a:pt x="0" y="14"/>
                      </a:cubicBezTo>
                      <a:cubicBezTo>
                        <a:pt x="2" y="14"/>
                        <a:pt x="2" y="14"/>
                        <a:pt x="2" y="14"/>
                      </a:cubicBezTo>
                      <a:cubicBezTo>
                        <a:pt x="2" y="15"/>
                        <a:pt x="2" y="15"/>
                        <a:pt x="2" y="15"/>
                      </a:cubicBezTo>
                      <a:cubicBezTo>
                        <a:pt x="2" y="17"/>
                        <a:pt x="2" y="17"/>
                        <a:pt x="2" y="17"/>
                      </a:cubicBezTo>
                      <a:cubicBezTo>
                        <a:pt x="3" y="18"/>
                        <a:pt x="3" y="18"/>
                        <a:pt x="3" y="18"/>
                      </a:cubicBezTo>
                      <a:cubicBezTo>
                        <a:pt x="5" y="18"/>
                        <a:pt x="5" y="18"/>
                        <a:pt x="5" y="18"/>
                      </a:cubicBezTo>
                      <a:cubicBezTo>
                        <a:pt x="5" y="18"/>
                        <a:pt x="5" y="18"/>
                        <a:pt x="6" y="18"/>
                      </a:cubicBezTo>
                      <a:cubicBezTo>
                        <a:pt x="6" y="20"/>
                        <a:pt x="6" y="20"/>
                        <a:pt x="6" y="20"/>
                      </a:cubicBezTo>
                      <a:cubicBezTo>
                        <a:pt x="8" y="21"/>
                        <a:pt x="8" y="21"/>
                        <a:pt x="8" y="21"/>
                      </a:cubicBezTo>
                      <a:cubicBezTo>
                        <a:pt x="9" y="19"/>
                        <a:pt x="9" y="19"/>
                        <a:pt x="9" y="19"/>
                      </a:cubicBezTo>
                      <a:cubicBezTo>
                        <a:pt x="10" y="19"/>
                        <a:pt x="10" y="19"/>
                        <a:pt x="10" y="19"/>
                      </a:cubicBezTo>
                      <a:cubicBezTo>
                        <a:pt x="11" y="21"/>
                        <a:pt x="11" y="21"/>
                        <a:pt x="11" y="21"/>
                      </a:cubicBezTo>
                      <a:cubicBezTo>
                        <a:pt x="14" y="20"/>
                        <a:pt x="14" y="20"/>
                        <a:pt x="14" y="20"/>
                      </a:cubicBezTo>
                      <a:cubicBezTo>
                        <a:pt x="14" y="18"/>
                        <a:pt x="14" y="18"/>
                        <a:pt x="14" y="18"/>
                      </a:cubicBezTo>
                      <a:cubicBezTo>
                        <a:pt x="14" y="18"/>
                        <a:pt x="14" y="18"/>
                        <a:pt x="14" y="18"/>
                      </a:cubicBezTo>
                      <a:cubicBezTo>
                        <a:pt x="16" y="18"/>
                        <a:pt x="16" y="18"/>
                        <a:pt x="16" y="18"/>
                      </a:cubicBezTo>
                      <a:cubicBezTo>
                        <a:pt x="17" y="18"/>
                        <a:pt x="17" y="18"/>
                        <a:pt x="17" y="18"/>
                      </a:cubicBezTo>
                      <a:cubicBezTo>
                        <a:pt x="18" y="17"/>
                        <a:pt x="18" y="17"/>
                        <a:pt x="18" y="17"/>
                      </a:cubicBezTo>
                      <a:lnTo>
                        <a:pt x="17" y="15"/>
                      </a:lnTo>
                      <a:close/>
                      <a:moveTo>
                        <a:pt x="8" y="12"/>
                      </a:moveTo>
                      <a:cubicBezTo>
                        <a:pt x="7" y="11"/>
                        <a:pt x="7" y="10"/>
                        <a:pt x="8" y="9"/>
                      </a:cubicBezTo>
                      <a:cubicBezTo>
                        <a:pt x="9" y="8"/>
                        <a:pt x="10" y="8"/>
                        <a:pt x="11" y="9"/>
                      </a:cubicBezTo>
                      <a:cubicBezTo>
                        <a:pt x="12" y="10"/>
                        <a:pt x="12" y="11"/>
                        <a:pt x="11" y="12"/>
                      </a:cubicBezTo>
                      <a:cubicBezTo>
                        <a:pt x="10" y="13"/>
                        <a:pt x="9" y="13"/>
                        <a:pt x="8" y="12"/>
                      </a:cubicBezTo>
                      <a:close/>
                    </a:path>
                  </a:pathLst>
                </a:custGeom>
                <a:grpFill/>
                <a:ln w="9525">
                  <a:noFill/>
                  <a:round/>
                </a:ln>
              </p:spPr>
              <p:txBody>
                <a:bodyPr anchor="ctr"/>
                <a:p>
                  <a:pPr algn="ctr"/>
                  <a:endParaRPr>
                    <a:latin typeface="宋体" panose="02010600030101010101" pitchFamily="2" charset="-122"/>
                  </a:endParaRPr>
                </a:p>
              </p:txBody>
            </p:sp>
          </p:grpSp>
        </p:grpSp>
        <p:grpSp>
          <p:nvGrpSpPr>
            <p:cNvPr id="28" name="Group 46"/>
            <p:cNvGrpSpPr/>
            <p:nvPr/>
          </p:nvGrpSpPr>
          <p:grpSpPr>
            <a:xfrm>
              <a:off x="8384989" y="2353974"/>
              <a:ext cx="841248" cy="841248"/>
              <a:chOff x="7239000" y="2495550"/>
              <a:chExt cx="898969" cy="898969"/>
            </a:xfrm>
          </p:grpSpPr>
          <p:sp>
            <p:nvSpPr>
              <p:cNvPr id="29" name="Oval 47"/>
              <p:cNvSpPr/>
              <p:nvPr/>
            </p:nvSpPr>
            <p:spPr bwMode="auto">
              <a:xfrm>
                <a:off x="7239000" y="2495550"/>
                <a:ext cx="898969" cy="898969"/>
              </a:xfrm>
              <a:prstGeom prst="ellipse">
                <a:avLst/>
              </a:prstGeom>
              <a:solidFill>
                <a:srgbClr val="7030A0"/>
              </a:solidFill>
              <a:ln w="19050">
                <a:noFill/>
                <a:round/>
              </a:ln>
            </p:spPr>
            <p:txBody>
              <a:bodyPr anchor="ctr"/>
              <a:p>
                <a:pPr algn="ctr"/>
                <a:endParaRPr>
                  <a:latin typeface="宋体" panose="02010600030101010101" pitchFamily="2" charset="-122"/>
                </a:endParaRPr>
              </a:p>
            </p:txBody>
          </p:sp>
          <p:grpSp>
            <p:nvGrpSpPr>
              <p:cNvPr id="30" name="Group 48"/>
              <p:cNvGrpSpPr/>
              <p:nvPr/>
            </p:nvGrpSpPr>
            <p:grpSpPr>
              <a:xfrm>
                <a:off x="7567686" y="2713044"/>
                <a:ext cx="241599" cy="464027"/>
                <a:chOff x="4486276" y="4586288"/>
                <a:chExt cx="100012" cy="192087"/>
              </a:xfrm>
              <a:solidFill>
                <a:schemeClr val="bg1"/>
              </a:solidFill>
            </p:grpSpPr>
            <p:sp>
              <p:nvSpPr>
                <p:cNvPr id="31" name="Freeform: Shape 49"/>
                <p:cNvSpPr/>
                <p:nvPr/>
              </p:nvSpPr>
              <p:spPr bwMode="auto">
                <a:xfrm>
                  <a:off x="4494213" y="4586288"/>
                  <a:ext cx="92075" cy="77787"/>
                </a:xfrm>
                <a:custGeom>
                  <a:avLst/>
                  <a:gdLst/>
                  <a:ahLst/>
                  <a:cxnLst>
                    <a:cxn ang="0">
                      <a:pos x="24" y="2"/>
                    </a:cxn>
                    <a:cxn ang="0">
                      <a:pos x="11" y="3"/>
                    </a:cxn>
                    <a:cxn ang="0">
                      <a:pos x="1" y="12"/>
                    </a:cxn>
                    <a:cxn ang="0">
                      <a:pos x="0" y="14"/>
                    </a:cxn>
                    <a:cxn ang="0">
                      <a:pos x="1" y="24"/>
                    </a:cxn>
                    <a:cxn ang="0">
                      <a:pos x="2" y="25"/>
                    </a:cxn>
                    <a:cxn ang="0">
                      <a:pos x="2" y="25"/>
                    </a:cxn>
                    <a:cxn ang="0">
                      <a:pos x="2" y="25"/>
                    </a:cxn>
                    <a:cxn ang="0">
                      <a:pos x="4" y="27"/>
                    </a:cxn>
                    <a:cxn ang="0">
                      <a:pos x="5" y="26"/>
                    </a:cxn>
                    <a:cxn ang="0">
                      <a:pos x="6" y="24"/>
                    </a:cxn>
                    <a:cxn ang="0">
                      <a:pos x="7" y="16"/>
                    </a:cxn>
                    <a:cxn ang="0">
                      <a:pos x="13" y="11"/>
                    </a:cxn>
                    <a:cxn ang="0">
                      <a:pos x="14" y="11"/>
                    </a:cxn>
                    <a:cxn ang="0">
                      <a:pos x="16" y="14"/>
                    </a:cxn>
                    <a:cxn ang="0">
                      <a:pos x="16" y="17"/>
                    </a:cxn>
                    <a:cxn ang="0">
                      <a:pos x="12" y="22"/>
                    </a:cxn>
                    <a:cxn ang="0">
                      <a:pos x="13" y="25"/>
                    </a:cxn>
                    <a:cxn ang="0">
                      <a:pos x="14" y="25"/>
                    </a:cxn>
                    <a:cxn ang="0">
                      <a:pos x="16" y="25"/>
                    </a:cxn>
                    <a:cxn ang="0">
                      <a:pos x="22" y="17"/>
                    </a:cxn>
                    <a:cxn ang="0">
                      <a:pos x="29" y="11"/>
                    </a:cxn>
                    <a:cxn ang="0">
                      <a:pos x="30" y="11"/>
                    </a:cxn>
                    <a:cxn ang="0">
                      <a:pos x="32" y="9"/>
                    </a:cxn>
                    <a:cxn ang="0">
                      <a:pos x="32" y="2"/>
                    </a:cxn>
                    <a:cxn ang="0">
                      <a:pos x="30" y="0"/>
                    </a:cxn>
                    <a:cxn ang="0">
                      <a:pos x="24" y="2"/>
                    </a:cxn>
                  </a:cxnLst>
                  <a:rect l="0" t="0" r="r" b="b"/>
                  <a:pathLst>
                    <a:path w="32" h="27">
                      <a:moveTo>
                        <a:pt x="24" y="2"/>
                      </a:moveTo>
                      <a:cubicBezTo>
                        <a:pt x="24" y="2"/>
                        <a:pt x="13" y="2"/>
                        <a:pt x="11" y="3"/>
                      </a:cubicBezTo>
                      <a:cubicBezTo>
                        <a:pt x="9" y="3"/>
                        <a:pt x="1" y="12"/>
                        <a:pt x="1" y="12"/>
                      </a:cubicBezTo>
                      <a:cubicBezTo>
                        <a:pt x="0" y="13"/>
                        <a:pt x="0" y="13"/>
                        <a:pt x="0" y="14"/>
                      </a:cubicBezTo>
                      <a:cubicBezTo>
                        <a:pt x="1" y="24"/>
                        <a:pt x="1" y="24"/>
                        <a:pt x="1" y="24"/>
                      </a:cubicBezTo>
                      <a:cubicBezTo>
                        <a:pt x="1" y="25"/>
                        <a:pt x="2" y="25"/>
                        <a:pt x="2" y="25"/>
                      </a:cubicBezTo>
                      <a:cubicBezTo>
                        <a:pt x="2" y="25"/>
                        <a:pt x="2" y="25"/>
                        <a:pt x="2" y="25"/>
                      </a:cubicBezTo>
                      <a:cubicBezTo>
                        <a:pt x="2" y="25"/>
                        <a:pt x="2" y="25"/>
                        <a:pt x="2" y="25"/>
                      </a:cubicBezTo>
                      <a:cubicBezTo>
                        <a:pt x="2" y="26"/>
                        <a:pt x="3" y="27"/>
                        <a:pt x="4" y="27"/>
                      </a:cubicBezTo>
                      <a:cubicBezTo>
                        <a:pt x="4" y="27"/>
                        <a:pt x="5" y="26"/>
                        <a:pt x="5" y="26"/>
                      </a:cubicBezTo>
                      <a:cubicBezTo>
                        <a:pt x="6" y="25"/>
                        <a:pt x="6" y="25"/>
                        <a:pt x="6" y="24"/>
                      </a:cubicBezTo>
                      <a:cubicBezTo>
                        <a:pt x="7" y="16"/>
                        <a:pt x="7" y="16"/>
                        <a:pt x="7" y="16"/>
                      </a:cubicBezTo>
                      <a:cubicBezTo>
                        <a:pt x="13" y="11"/>
                        <a:pt x="13" y="11"/>
                        <a:pt x="13" y="11"/>
                      </a:cubicBezTo>
                      <a:cubicBezTo>
                        <a:pt x="13" y="11"/>
                        <a:pt x="14" y="10"/>
                        <a:pt x="14" y="11"/>
                      </a:cubicBezTo>
                      <a:cubicBezTo>
                        <a:pt x="15" y="12"/>
                        <a:pt x="16" y="13"/>
                        <a:pt x="16" y="14"/>
                      </a:cubicBezTo>
                      <a:cubicBezTo>
                        <a:pt x="17" y="16"/>
                        <a:pt x="16" y="17"/>
                        <a:pt x="16" y="17"/>
                      </a:cubicBezTo>
                      <a:cubicBezTo>
                        <a:pt x="12" y="22"/>
                        <a:pt x="12" y="22"/>
                        <a:pt x="12" y="22"/>
                      </a:cubicBezTo>
                      <a:cubicBezTo>
                        <a:pt x="12" y="23"/>
                        <a:pt x="12" y="24"/>
                        <a:pt x="13" y="25"/>
                      </a:cubicBezTo>
                      <a:cubicBezTo>
                        <a:pt x="13" y="25"/>
                        <a:pt x="14" y="25"/>
                        <a:pt x="14" y="25"/>
                      </a:cubicBezTo>
                      <a:cubicBezTo>
                        <a:pt x="15" y="25"/>
                        <a:pt x="15" y="25"/>
                        <a:pt x="16" y="25"/>
                      </a:cubicBezTo>
                      <a:cubicBezTo>
                        <a:pt x="22" y="17"/>
                        <a:pt x="22" y="17"/>
                        <a:pt x="22" y="17"/>
                      </a:cubicBezTo>
                      <a:cubicBezTo>
                        <a:pt x="29" y="11"/>
                        <a:pt x="29" y="11"/>
                        <a:pt x="29" y="11"/>
                      </a:cubicBezTo>
                      <a:cubicBezTo>
                        <a:pt x="30" y="11"/>
                        <a:pt x="30" y="11"/>
                        <a:pt x="30" y="11"/>
                      </a:cubicBezTo>
                      <a:cubicBezTo>
                        <a:pt x="30" y="11"/>
                        <a:pt x="32" y="11"/>
                        <a:pt x="32" y="9"/>
                      </a:cubicBezTo>
                      <a:cubicBezTo>
                        <a:pt x="32" y="6"/>
                        <a:pt x="32" y="3"/>
                        <a:pt x="32" y="2"/>
                      </a:cubicBezTo>
                      <a:cubicBezTo>
                        <a:pt x="32" y="0"/>
                        <a:pt x="30" y="0"/>
                        <a:pt x="30" y="0"/>
                      </a:cubicBezTo>
                      <a:lnTo>
                        <a:pt x="24" y="2"/>
                      </a:lnTo>
                      <a:close/>
                    </a:path>
                  </a:pathLst>
                </a:custGeom>
                <a:grpFill/>
                <a:ln w="9525">
                  <a:noFill/>
                  <a:round/>
                </a:ln>
              </p:spPr>
              <p:txBody>
                <a:bodyPr anchor="ctr"/>
                <a:p>
                  <a:pPr algn="ctr"/>
                  <a:endParaRPr>
                    <a:latin typeface="宋体" panose="02010600030101010101" pitchFamily="2" charset="-122"/>
                  </a:endParaRPr>
                </a:p>
              </p:txBody>
            </p:sp>
            <p:sp>
              <p:nvSpPr>
                <p:cNvPr id="32" name="Freeform: Shape 50"/>
                <p:cNvSpPr/>
                <p:nvPr/>
              </p:nvSpPr>
              <p:spPr bwMode="auto">
                <a:xfrm>
                  <a:off x="4486276" y="4689475"/>
                  <a:ext cx="88900" cy="88900"/>
                </a:xfrm>
                <a:custGeom>
                  <a:avLst/>
                  <a:gdLst/>
                  <a:ahLst/>
                  <a:cxnLst>
                    <a:cxn ang="0">
                      <a:pos x="6" y="3"/>
                    </a:cxn>
                    <a:cxn ang="0">
                      <a:pos x="18" y="29"/>
                    </a:cxn>
                    <a:cxn ang="0">
                      <a:pos x="16" y="0"/>
                    </a:cxn>
                    <a:cxn ang="0">
                      <a:pos x="22" y="22"/>
                    </a:cxn>
                    <a:cxn ang="0">
                      <a:pos x="18" y="24"/>
                    </a:cxn>
                    <a:cxn ang="0">
                      <a:pos x="17" y="26"/>
                    </a:cxn>
                    <a:cxn ang="0">
                      <a:pos x="16" y="24"/>
                    </a:cxn>
                    <a:cxn ang="0">
                      <a:pos x="12" y="25"/>
                    </a:cxn>
                    <a:cxn ang="0">
                      <a:pos x="10" y="23"/>
                    </a:cxn>
                    <a:cxn ang="0">
                      <a:pos x="11" y="22"/>
                    </a:cxn>
                    <a:cxn ang="0">
                      <a:pos x="13" y="22"/>
                    </a:cxn>
                    <a:cxn ang="0">
                      <a:pos x="17" y="22"/>
                    </a:cxn>
                    <a:cxn ang="0">
                      <a:pos x="19" y="21"/>
                    </a:cxn>
                    <a:cxn ang="0">
                      <a:pos x="19" y="18"/>
                    </a:cxn>
                    <a:cxn ang="0">
                      <a:pos x="17" y="17"/>
                    </a:cxn>
                    <a:cxn ang="0">
                      <a:pos x="13" y="17"/>
                    </a:cxn>
                    <a:cxn ang="0">
                      <a:pos x="9" y="17"/>
                    </a:cxn>
                    <a:cxn ang="0">
                      <a:pos x="7" y="14"/>
                    </a:cxn>
                    <a:cxn ang="0">
                      <a:pos x="8" y="10"/>
                    </a:cxn>
                    <a:cxn ang="0">
                      <a:pos x="12" y="8"/>
                    </a:cxn>
                    <a:cxn ang="0">
                      <a:pos x="12" y="6"/>
                    </a:cxn>
                    <a:cxn ang="0">
                      <a:pos x="14" y="8"/>
                    </a:cxn>
                    <a:cxn ang="0">
                      <a:pos x="17" y="8"/>
                    </a:cxn>
                    <a:cxn ang="0">
                      <a:pos x="19" y="9"/>
                    </a:cxn>
                    <a:cxn ang="0">
                      <a:pos x="18" y="10"/>
                    </a:cxn>
                    <a:cxn ang="0">
                      <a:pos x="18" y="10"/>
                    </a:cxn>
                    <a:cxn ang="0">
                      <a:pos x="14" y="10"/>
                    </a:cxn>
                    <a:cxn ang="0">
                      <a:pos x="11" y="11"/>
                    </a:cxn>
                    <a:cxn ang="0">
                      <a:pos x="11" y="13"/>
                    </a:cxn>
                    <a:cxn ang="0">
                      <a:pos x="12" y="14"/>
                    </a:cxn>
                    <a:cxn ang="0">
                      <a:pos x="15" y="14"/>
                    </a:cxn>
                    <a:cxn ang="0">
                      <a:pos x="18" y="14"/>
                    </a:cxn>
                    <a:cxn ang="0">
                      <a:pos x="23" y="17"/>
                    </a:cxn>
                  </a:cxnLst>
                  <a:rect l="0" t="0" r="r" b="b"/>
                  <a:pathLst>
                    <a:path w="31" h="31">
                      <a:moveTo>
                        <a:pt x="16" y="0"/>
                      </a:moveTo>
                      <a:cubicBezTo>
                        <a:pt x="6" y="3"/>
                        <a:pt x="6" y="3"/>
                        <a:pt x="6" y="3"/>
                      </a:cubicBezTo>
                      <a:cubicBezTo>
                        <a:pt x="3" y="7"/>
                        <a:pt x="0" y="14"/>
                        <a:pt x="2" y="20"/>
                      </a:cubicBezTo>
                      <a:cubicBezTo>
                        <a:pt x="4" y="28"/>
                        <a:pt x="11" y="31"/>
                        <a:pt x="18" y="29"/>
                      </a:cubicBezTo>
                      <a:cubicBezTo>
                        <a:pt x="26" y="27"/>
                        <a:pt x="31" y="21"/>
                        <a:pt x="29" y="13"/>
                      </a:cubicBezTo>
                      <a:cubicBezTo>
                        <a:pt x="27" y="8"/>
                        <a:pt x="21" y="2"/>
                        <a:pt x="16" y="0"/>
                      </a:cubicBezTo>
                      <a:close/>
                      <a:moveTo>
                        <a:pt x="23" y="20"/>
                      </a:moveTo>
                      <a:cubicBezTo>
                        <a:pt x="23" y="20"/>
                        <a:pt x="22" y="21"/>
                        <a:pt x="22" y="22"/>
                      </a:cubicBezTo>
                      <a:cubicBezTo>
                        <a:pt x="21" y="22"/>
                        <a:pt x="20" y="23"/>
                        <a:pt x="20" y="23"/>
                      </a:cubicBezTo>
                      <a:cubicBezTo>
                        <a:pt x="19" y="23"/>
                        <a:pt x="18" y="24"/>
                        <a:pt x="18" y="24"/>
                      </a:cubicBezTo>
                      <a:cubicBezTo>
                        <a:pt x="18" y="25"/>
                        <a:pt x="18" y="25"/>
                        <a:pt x="18" y="25"/>
                      </a:cubicBezTo>
                      <a:cubicBezTo>
                        <a:pt x="18" y="26"/>
                        <a:pt x="18" y="26"/>
                        <a:pt x="17" y="26"/>
                      </a:cubicBezTo>
                      <a:cubicBezTo>
                        <a:pt x="17" y="26"/>
                        <a:pt x="16" y="26"/>
                        <a:pt x="16" y="26"/>
                      </a:cubicBezTo>
                      <a:cubicBezTo>
                        <a:pt x="16" y="24"/>
                        <a:pt x="16" y="24"/>
                        <a:pt x="16" y="24"/>
                      </a:cubicBezTo>
                      <a:cubicBezTo>
                        <a:pt x="15" y="25"/>
                        <a:pt x="15" y="25"/>
                        <a:pt x="14" y="25"/>
                      </a:cubicBezTo>
                      <a:cubicBezTo>
                        <a:pt x="14" y="25"/>
                        <a:pt x="13" y="25"/>
                        <a:pt x="12" y="25"/>
                      </a:cubicBezTo>
                      <a:cubicBezTo>
                        <a:pt x="11" y="25"/>
                        <a:pt x="11" y="24"/>
                        <a:pt x="10" y="24"/>
                      </a:cubicBezTo>
                      <a:cubicBezTo>
                        <a:pt x="10" y="24"/>
                        <a:pt x="10" y="24"/>
                        <a:pt x="10" y="23"/>
                      </a:cubicBezTo>
                      <a:cubicBezTo>
                        <a:pt x="10" y="23"/>
                        <a:pt x="10" y="23"/>
                        <a:pt x="10" y="22"/>
                      </a:cubicBezTo>
                      <a:cubicBezTo>
                        <a:pt x="10" y="22"/>
                        <a:pt x="10" y="22"/>
                        <a:pt x="11" y="22"/>
                      </a:cubicBezTo>
                      <a:cubicBezTo>
                        <a:pt x="11" y="22"/>
                        <a:pt x="11" y="22"/>
                        <a:pt x="12" y="22"/>
                      </a:cubicBezTo>
                      <a:cubicBezTo>
                        <a:pt x="12" y="22"/>
                        <a:pt x="12" y="22"/>
                        <a:pt x="13" y="22"/>
                      </a:cubicBezTo>
                      <a:cubicBezTo>
                        <a:pt x="13" y="22"/>
                        <a:pt x="14" y="22"/>
                        <a:pt x="15" y="22"/>
                      </a:cubicBezTo>
                      <a:cubicBezTo>
                        <a:pt x="15" y="22"/>
                        <a:pt x="16" y="22"/>
                        <a:pt x="17" y="22"/>
                      </a:cubicBezTo>
                      <a:cubicBezTo>
                        <a:pt x="17" y="22"/>
                        <a:pt x="17" y="21"/>
                        <a:pt x="18" y="21"/>
                      </a:cubicBezTo>
                      <a:cubicBezTo>
                        <a:pt x="18" y="21"/>
                        <a:pt x="18" y="21"/>
                        <a:pt x="19" y="21"/>
                      </a:cubicBezTo>
                      <a:cubicBezTo>
                        <a:pt x="19" y="20"/>
                        <a:pt x="19" y="20"/>
                        <a:pt x="19" y="20"/>
                      </a:cubicBezTo>
                      <a:cubicBezTo>
                        <a:pt x="19" y="19"/>
                        <a:pt x="19" y="19"/>
                        <a:pt x="19" y="18"/>
                      </a:cubicBezTo>
                      <a:cubicBezTo>
                        <a:pt x="19" y="18"/>
                        <a:pt x="19" y="18"/>
                        <a:pt x="19" y="18"/>
                      </a:cubicBezTo>
                      <a:cubicBezTo>
                        <a:pt x="18" y="17"/>
                        <a:pt x="18" y="17"/>
                        <a:pt x="17" y="17"/>
                      </a:cubicBezTo>
                      <a:cubicBezTo>
                        <a:pt x="16" y="17"/>
                        <a:pt x="15" y="17"/>
                        <a:pt x="15" y="17"/>
                      </a:cubicBezTo>
                      <a:cubicBezTo>
                        <a:pt x="14" y="17"/>
                        <a:pt x="13" y="17"/>
                        <a:pt x="13" y="17"/>
                      </a:cubicBezTo>
                      <a:cubicBezTo>
                        <a:pt x="12" y="17"/>
                        <a:pt x="11" y="17"/>
                        <a:pt x="11" y="17"/>
                      </a:cubicBezTo>
                      <a:cubicBezTo>
                        <a:pt x="10" y="17"/>
                        <a:pt x="10" y="17"/>
                        <a:pt x="9" y="17"/>
                      </a:cubicBezTo>
                      <a:cubicBezTo>
                        <a:pt x="9" y="16"/>
                        <a:pt x="8" y="16"/>
                        <a:pt x="8" y="16"/>
                      </a:cubicBezTo>
                      <a:cubicBezTo>
                        <a:pt x="8" y="15"/>
                        <a:pt x="7" y="15"/>
                        <a:pt x="7" y="14"/>
                      </a:cubicBezTo>
                      <a:cubicBezTo>
                        <a:pt x="7" y="13"/>
                        <a:pt x="7" y="13"/>
                        <a:pt x="7" y="12"/>
                      </a:cubicBezTo>
                      <a:cubicBezTo>
                        <a:pt x="8" y="11"/>
                        <a:pt x="8" y="11"/>
                        <a:pt x="8" y="10"/>
                      </a:cubicBezTo>
                      <a:cubicBezTo>
                        <a:pt x="9" y="10"/>
                        <a:pt x="9" y="9"/>
                        <a:pt x="10" y="9"/>
                      </a:cubicBezTo>
                      <a:cubicBezTo>
                        <a:pt x="11" y="9"/>
                        <a:pt x="11" y="9"/>
                        <a:pt x="12" y="8"/>
                      </a:cubicBezTo>
                      <a:cubicBezTo>
                        <a:pt x="11" y="7"/>
                        <a:pt x="11" y="7"/>
                        <a:pt x="11" y="7"/>
                      </a:cubicBezTo>
                      <a:cubicBezTo>
                        <a:pt x="11" y="6"/>
                        <a:pt x="11" y="6"/>
                        <a:pt x="12" y="6"/>
                      </a:cubicBezTo>
                      <a:cubicBezTo>
                        <a:pt x="13" y="5"/>
                        <a:pt x="13" y="6"/>
                        <a:pt x="13" y="6"/>
                      </a:cubicBezTo>
                      <a:cubicBezTo>
                        <a:pt x="14" y="8"/>
                        <a:pt x="14" y="8"/>
                        <a:pt x="14" y="8"/>
                      </a:cubicBezTo>
                      <a:cubicBezTo>
                        <a:pt x="14" y="8"/>
                        <a:pt x="15" y="8"/>
                        <a:pt x="15" y="8"/>
                      </a:cubicBezTo>
                      <a:cubicBezTo>
                        <a:pt x="16" y="7"/>
                        <a:pt x="17" y="8"/>
                        <a:pt x="17" y="8"/>
                      </a:cubicBezTo>
                      <a:cubicBezTo>
                        <a:pt x="18" y="8"/>
                        <a:pt x="18" y="8"/>
                        <a:pt x="19" y="8"/>
                      </a:cubicBezTo>
                      <a:cubicBezTo>
                        <a:pt x="19" y="8"/>
                        <a:pt x="19" y="9"/>
                        <a:pt x="19" y="9"/>
                      </a:cubicBezTo>
                      <a:cubicBezTo>
                        <a:pt x="19" y="9"/>
                        <a:pt x="19" y="10"/>
                        <a:pt x="19" y="10"/>
                      </a:cubicBezTo>
                      <a:cubicBezTo>
                        <a:pt x="19" y="10"/>
                        <a:pt x="19" y="10"/>
                        <a:pt x="18" y="10"/>
                      </a:cubicBezTo>
                      <a:cubicBezTo>
                        <a:pt x="18" y="10"/>
                        <a:pt x="18" y="10"/>
                        <a:pt x="18" y="10"/>
                      </a:cubicBezTo>
                      <a:cubicBezTo>
                        <a:pt x="18" y="10"/>
                        <a:pt x="18" y="10"/>
                        <a:pt x="18" y="10"/>
                      </a:cubicBezTo>
                      <a:cubicBezTo>
                        <a:pt x="17" y="10"/>
                        <a:pt x="17" y="10"/>
                        <a:pt x="16" y="10"/>
                      </a:cubicBezTo>
                      <a:cubicBezTo>
                        <a:pt x="15" y="10"/>
                        <a:pt x="15" y="10"/>
                        <a:pt x="14" y="10"/>
                      </a:cubicBezTo>
                      <a:cubicBezTo>
                        <a:pt x="13" y="11"/>
                        <a:pt x="13" y="11"/>
                        <a:pt x="12" y="11"/>
                      </a:cubicBezTo>
                      <a:cubicBezTo>
                        <a:pt x="12" y="11"/>
                        <a:pt x="12" y="11"/>
                        <a:pt x="11" y="11"/>
                      </a:cubicBezTo>
                      <a:cubicBezTo>
                        <a:pt x="11" y="12"/>
                        <a:pt x="11" y="12"/>
                        <a:pt x="11" y="12"/>
                      </a:cubicBezTo>
                      <a:cubicBezTo>
                        <a:pt x="11" y="13"/>
                        <a:pt x="11" y="13"/>
                        <a:pt x="11" y="13"/>
                      </a:cubicBezTo>
                      <a:cubicBezTo>
                        <a:pt x="11" y="13"/>
                        <a:pt x="11" y="14"/>
                        <a:pt x="11" y="14"/>
                      </a:cubicBezTo>
                      <a:cubicBezTo>
                        <a:pt x="11" y="14"/>
                        <a:pt x="12" y="14"/>
                        <a:pt x="12" y="14"/>
                      </a:cubicBezTo>
                      <a:cubicBezTo>
                        <a:pt x="13" y="14"/>
                        <a:pt x="13" y="14"/>
                        <a:pt x="13" y="14"/>
                      </a:cubicBezTo>
                      <a:cubicBezTo>
                        <a:pt x="14" y="14"/>
                        <a:pt x="14" y="14"/>
                        <a:pt x="15" y="14"/>
                      </a:cubicBezTo>
                      <a:cubicBezTo>
                        <a:pt x="15" y="14"/>
                        <a:pt x="16" y="14"/>
                        <a:pt x="17" y="14"/>
                      </a:cubicBezTo>
                      <a:cubicBezTo>
                        <a:pt x="17" y="14"/>
                        <a:pt x="18" y="14"/>
                        <a:pt x="18" y="14"/>
                      </a:cubicBezTo>
                      <a:cubicBezTo>
                        <a:pt x="20" y="14"/>
                        <a:pt x="20" y="15"/>
                        <a:pt x="21" y="15"/>
                      </a:cubicBezTo>
                      <a:cubicBezTo>
                        <a:pt x="22" y="16"/>
                        <a:pt x="22" y="16"/>
                        <a:pt x="23" y="17"/>
                      </a:cubicBezTo>
                      <a:cubicBezTo>
                        <a:pt x="23" y="18"/>
                        <a:pt x="23" y="19"/>
                        <a:pt x="23" y="20"/>
                      </a:cubicBezTo>
                      <a:close/>
                    </a:path>
                  </a:pathLst>
                </a:custGeom>
                <a:grpFill/>
                <a:ln w="9525">
                  <a:noFill/>
                  <a:round/>
                </a:ln>
              </p:spPr>
              <p:txBody>
                <a:bodyPr anchor="ctr"/>
                <a:p>
                  <a:pPr algn="ctr"/>
                  <a:endParaRPr>
                    <a:latin typeface="宋体" panose="02010600030101010101" pitchFamily="2" charset="-122"/>
                  </a:endParaRPr>
                </a:p>
              </p:txBody>
            </p:sp>
            <p:sp>
              <p:nvSpPr>
                <p:cNvPr id="33" name="Freeform: Shape 51"/>
                <p:cNvSpPr/>
                <p:nvPr/>
              </p:nvSpPr>
              <p:spPr bwMode="auto">
                <a:xfrm>
                  <a:off x="4491038" y="4660900"/>
                  <a:ext cx="38100" cy="31750"/>
                </a:xfrm>
                <a:custGeom>
                  <a:avLst/>
                  <a:gdLst/>
                  <a:ahLst/>
                  <a:cxnLst>
                    <a:cxn ang="0">
                      <a:pos x="5" y="11"/>
                    </a:cxn>
                    <a:cxn ang="0">
                      <a:pos x="9" y="10"/>
                    </a:cxn>
                    <a:cxn ang="0">
                      <a:pos x="13" y="9"/>
                    </a:cxn>
                    <a:cxn ang="0">
                      <a:pos x="13" y="2"/>
                    </a:cxn>
                    <a:cxn ang="0">
                      <a:pos x="10" y="4"/>
                    </a:cxn>
                    <a:cxn ang="0">
                      <a:pos x="10" y="4"/>
                    </a:cxn>
                    <a:cxn ang="0">
                      <a:pos x="10" y="3"/>
                    </a:cxn>
                    <a:cxn ang="0">
                      <a:pos x="8" y="2"/>
                    </a:cxn>
                    <a:cxn ang="0">
                      <a:pos x="6" y="3"/>
                    </a:cxn>
                    <a:cxn ang="0">
                      <a:pos x="5" y="5"/>
                    </a:cxn>
                    <a:cxn ang="0">
                      <a:pos x="5" y="6"/>
                    </a:cxn>
                    <a:cxn ang="0">
                      <a:pos x="1" y="5"/>
                    </a:cxn>
                    <a:cxn ang="0">
                      <a:pos x="5" y="11"/>
                    </a:cxn>
                  </a:cxnLst>
                  <a:rect l="0" t="0" r="r" b="b"/>
                  <a:pathLst>
                    <a:path w="13" h="11">
                      <a:moveTo>
                        <a:pt x="5" y="11"/>
                      </a:moveTo>
                      <a:cubicBezTo>
                        <a:pt x="5" y="11"/>
                        <a:pt x="9" y="10"/>
                        <a:pt x="9" y="10"/>
                      </a:cubicBezTo>
                      <a:cubicBezTo>
                        <a:pt x="13" y="9"/>
                        <a:pt x="13" y="9"/>
                        <a:pt x="13" y="9"/>
                      </a:cubicBezTo>
                      <a:cubicBezTo>
                        <a:pt x="13" y="9"/>
                        <a:pt x="13" y="4"/>
                        <a:pt x="13" y="2"/>
                      </a:cubicBezTo>
                      <a:cubicBezTo>
                        <a:pt x="13" y="0"/>
                        <a:pt x="11" y="1"/>
                        <a:pt x="10" y="4"/>
                      </a:cubicBezTo>
                      <a:cubicBezTo>
                        <a:pt x="10" y="4"/>
                        <a:pt x="10" y="4"/>
                        <a:pt x="10" y="4"/>
                      </a:cubicBezTo>
                      <a:cubicBezTo>
                        <a:pt x="10" y="4"/>
                        <a:pt x="10" y="4"/>
                        <a:pt x="10" y="3"/>
                      </a:cubicBezTo>
                      <a:cubicBezTo>
                        <a:pt x="9" y="3"/>
                        <a:pt x="9" y="2"/>
                        <a:pt x="8" y="2"/>
                      </a:cubicBezTo>
                      <a:cubicBezTo>
                        <a:pt x="7" y="1"/>
                        <a:pt x="6" y="2"/>
                        <a:pt x="6" y="3"/>
                      </a:cubicBezTo>
                      <a:cubicBezTo>
                        <a:pt x="5" y="4"/>
                        <a:pt x="5" y="4"/>
                        <a:pt x="5" y="5"/>
                      </a:cubicBezTo>
                      <a:cubicBezTo>
                        <a:pt x="5" y="5"/>
                        <a:pt x="5" y="6"/>
                        <a:pt x="5" y="6"/>
                      </a:cubicBezTo>
                      <a:cubicBezTo>
                        <a:pt x="3" y="3"/>
                        <a:pt x="0" y="3"/>
                        <a:pt x="1" y="5"/>
                      </a:cubicBezTo>
                      <a:cubicBezTo>
                        <a:pt x="3" y="7"/>
                        <a:pt x="5" y="11"/>
                        <a:pt x="5" y="11"/>
                      </a:cubicBezTo>
                      <a:close/>
                    </a:path>
                  </a:pathLst>
                </a:custGeom>
                <a:grpFill/>
                <a:ln w="9525">
                  <a:noFill/>
                  <a:round/>
                </a:ln>
              </p:spPr>
              <p:txBody>
                <a:bodyPr anchor="ctr"/>
                <a:p>
                  <a:pPr algn="ctr"/>
                  <a:endParaRPr>
                    <a:latin typeface="宋体" panose="02010600030101010101" pitchFamily="2" charset="-122"/>
                  </a:endParaRPr>
                </a:p>
              </p:txBody>
            </p:sp>
          </p:grpSp>
        </p:grpSp>
      </p:grpSp>
      <p:sp>
        <p:nvSpPr>
          <p:cNvPr id="10" name="TextBox 78"/>
          <p:cNvSpPr txBox="1"/>
          <p:nvPr/>
        </p:nvSpPr>
        <p:spPr>
          <a:xfrm>
            <a:off x="505460" y="3791585"/>
            <a:ext cx="2540635" cy="1158240"/>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（1）平均收益大于平均总成本（AR ＞ AC）时，厂</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商获得超额利润。</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3" name="文本框 2"/>
          <p:cNvSpPr txBox="1"/>
          <p:nvPr/>
        </p:nvSpPr>
        <p:spPr>
          <a:xfrm>
            <a:off x="1002030" y="833120"/>
            <a:ext cx="4425315" cy="368300"/>
          </a:xfrm>
          <a:prstGeom prst="rect">
            <a:avLst/>
          </a:prstGeom>
          <a:noFill/>
        </p:spPr>
        <p:txBody>
          <a:bodyPr wrap="square" rtlCol="0">
            <a:spAutoFit/>
          </a:bodyPr>
          <a:p>
            <a:r>
              <a:rPr lang="zh-CN" altLang="en-US">
                <a:latin typeface="宋体" panose="02010600030101010101" pitchFamily="2" charset="-122"/>
              </a:rPr>
              <a:t>（二）完全竞争市场的厂商短期均衡</a:t>
            </a:r>
            <a:endParaRPr lang="zh-CN" altLang="en-US">
              <a:latin typeface="宋体" panose="02010600030101010101" pitchFamily="2" charset="-122"/>
            </a:endParaRPr>
          </a:p>
        </p:txBody>
      </p:sp>
      <p:sp>
        <p:nvSpPr>
          <p:cNvPr id="69" name="文本框 2"/>
          <p:cNvSpPr txBox="1"/>
          <p:nvPr/>
        </p:nvSpPr>
        <p:spPr>
          <a:xfrm>
            <a:off x="927735" y="217805"/>
            <a:ext cx="66744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四、完全竞争市场的厂商短期均衡分析</a:t>
            </a:r>
            <a:endParaRPr lang="zh-CN" altLang="en-US" sz="2600" dirty="0">
              <a:latin typeface="宋体" panose="02010600030101010101" pitchFamily="2" charset="-122"/>
              <a:ea typeface="宋体" panose="02010600030101010101" pitchFamily="2" charset="-122"/>
            </a:endParaRPr>
          </a:p>
        </p:txBody>
      </p:sp>
      <p:sp>
        <p:nvSpPr>
          <p:cNvPr id="70" name="TextBox 78"/>
          <p:cNvSpPr txBox="1"/>
          <p:nvPr/>
        </p:nvSpPr>
        <p:spPr>
          <a:xfrm>
            <a:off x="8937625" y="2611755"/>
            <a:ext cx="2907030" cy="1158240"/>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（5）平均收益小于平均可变成本（AR ＜ AVC）时，厂商停止生产。</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71" name="TextBox 78"/>
          <p:cNvSpPr txBox="1"/>
          <p:nvPr/>
        </p:nvSpPr>
        <p:spPr>
          <a:xfrm>
            <a:off x="2387600" y="2419985"/>
            <a:ext cx="2540635" cy="1175385"/>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（2）平均收益等于平均总成本（AR=AC）时，厂商利润为零，但获得正常利润。</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72" name="TextBox 78"/>
          <p:cNvSpPr txBox="1"/>
          <p:nvPr/>
        </p:nvSpPr>
        <p:spPr>
          <a:xfrm>
            <a:off x="4236720" y="4590415"/>
            <a:ext cx="2847340" cy="1553210"/>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（3）平均收益小于平均总成本，但大于平均可变成本（AVC ＜ AR ＜ AC）时，厂商亏损，但仍然继续生产，以弥补部分固定成本。</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
        <p:nvSpPr>
          <p:cNvPr id="73" name="TextBox 78"/>
          <p:cNvSpPr txBox="1"/>
          <p:nvPr/>
        </p:nvSpPr>
        <p:spPr>
          <a:xfrm>
            <a:off x="5427345" y="1361440"/>
            <a:ext cx="3206115" cy="1158240"/>
          </a:xfrm>
          <a:prstGeom prst="rect">
            <a:avLst/>
          </a:prstGeom>
          <a:noFill/>
        </p:spPr>
        <p:txBody>
          <a:bodyPr wrap="square" anchor="ctr">
            <a:noAutofit/>
          </a:bodyPr>
          <a:p>
            <a:pPr defTabSz="1219200">
              <a:lnSpc>
                <a:spcPct val="120000"/>
              </a:lnSpc>
              <a:spcBef>
                <a:spcPct val="0"/>
              </a:spcBef>
              <a:defRPr/>
            </a:pPr>
            <a:r>
              <a:rPr lang="zh-CN" altLang="en-US" sz="1600">
                <a:solidFill>
                  <a:schemeClr val="tx1">
                    <a:lumMod val="75000"/>
                    <a:lumOff val="25000"/>
                  </a:schemeClr>
                </a:solidFill>
                <a:latin typeface="宋体" panose="02010600030101010101" pitchFamily="2" charset="-122"/>
                <a:cs typeface="宋体" panose="02010600030101010101" pitchFamily="2" charset="-122"/>
              </a:rPr>
              <a:t>（4）平均收益等于平均可变成本（AR=AVC）时，厂商处于是否继续生产的临界点。</a:t>
            </a:r>
            <a:endParaRPr lang="zh-CN" altLang="en-US" sz="1600">
              <a:solidFill>
                <a:schemeClr val="tx1">
                  <a:lumMod val="75000"/>
                  <a:lumOff val="25000"/>
                </a:schemeClr>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02030" y="833120"/>
            <a:ext cx="4425315" cy="368300"/>
          </a:xfrm>
          <a:prstGeom prst="rect">
            <a:avLst/>
          </a:prstGeom>
          <a:noFill/>
        </p:spPr>
        <p:txBody>
          <a:bodyPr wrap="square" rtlCol="0">
            <a:spAutoFit/>
          </a:bodyPr>
          <a:p>
            <a:r>
              <a:rPr lang="zh-CN" altLang="en-US">
                <a:latin typeface="宋体" panose="02010600030101010101" pitchFamily="2" charset="-122"/>
              </a:rPr>
              <a:t>（二）完全竞争市场的厂商短期均衡</a:t>
            </a:r>
            <a:endParaRPr lang="zh-CN" altLang="en-US">
              <a:latin typeface="宋体" panose="02010600030101010101" pitchFamily="2" charset="-122"/>
            </a:endParaRPr>
          </a:p>
        </p:txBody>
      </p:sp>
      <p:sp>
        <p:nvSpPr>
          <p:cNvPr id="69" name="文本框 2"/>
          <p:cNvSpPr txBox="1"/>
          <p:nvPr/>
        </p:nvSpPr>
        <p:spPr>
          <a:xfrm>
            <a:off x="927735" y="217805"/>
            <a:ext cx="66744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四、完全竞争市场的厂商短期均衡分析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280670" y="1201420"/>
            <a:ext cx="2657475" cy="3067050"/>
          </a:xfrm>
          <a:prstGeom prst="rect">
            <a:avLst/>
          </a:prstGeom>
        </p:spPr>
      </p:pic>
      <p:pic>
        <p:nvPicPr>
          <p:cNvPr id="5" name="图片 4"/>
          <p:cNvPicPr>
            <a:picLocks noChangeAspect="1"/>
          </p:cNvPicPr>
          <p:nvPr/>
        </p:nvPicPr>
        <p:blipFill>
          <a:blip r:embed="rId2"/>
          <a:stretch>
            <a:fillRect/>
          </a:stretch>
        </p:blipFill>
        <p:spPr>
          <a:xfrm>
            <a:off x="3084195" y="1391920"/>
            <a:ext cx="2997835" cy="2876550"/>
          </a:xfrm>
          <a:prstGeom prst="rect">
            <a:avLst/>
          </a:prstGeom>
        </p:spPr>
      </p:pic>
      <p:pic>
        <p:nvPicPr>
          <p:cNvPr id="6" name="图片 5"/>
          <p:cNvPicPr>
            <a:picLocks noChangeAspect="1"/>
          </p:cNvPicPr>
          <p:nvPr/>
        </p:nvPicPr>
        <p:blipFill>
          <a:blip r:embed="rId3"/>
          <a:stretch>
            <a:fillRect/>
          </a:stretch>
        </p:blipFill>
        <p:spPr>
          <a:xfrm>
            <a:off x="6228080" y="1191895"/>
            <a:ext cx="2924175" cy="3076575"/>
          </a:xfrm>
          <a:prstGeom prst="rect">
            <a:avLst/>
          </a:prstGeom>
        </p:spPr>
      </p:pic>
      <p:pic>
        <p:nvPicPr>
          <p:cNvPr id="7" name="图片 6"/>
          <p:cNvPicPr>
            <a:picLocks noChangeAspect="1"/>
          </p:cNvPicPr>
          <p:nvPr/>
        </p:nvPicPr>
        <p:blipFill>
          <a:blip r:embed="rId4"/>
          <a:stretch>
            <a:fillRect/>
          </a:stretch>
        </p:blipFill>
        <p:spPr>
          <a:xfrm>
            <a:off x="9166225" y="1191895"/>
            <a:ext cx="2914650" cy="3076575"/>
          </a:xfrm>
          <a:prstGeom prst="rect">
            <a:avLst/>
          </a:prstGeom>
        </p:spPr>
      </p:pic>
      <p:pic>
        <p:nvPicPr>
          <p:cNvPr id="8" name="图片 7"/>
          <p:cNvPicPr>
            <a:picLocks noChangeAspect="1"/>
          </p:cNvPicPr>
          <p:nvPr/>
        </p:nvPicPr>
        <p:blipFill>
          <a:blip r:embed="rId5"/>
          <a:stretch>
            <a:fillRect/>
          </a:stretch>
        </p:blipFill>
        <p:spPr>
          <a:xfrm>
            <a:off x="2938145" y="4268470"/>
            <a:ext cx="4984115" cy="2306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11505" y="1223645"/>
            <a:ext cx="6189980"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a:t>
            </a:r>
            <a:r>
              <a:rPr sz="1600" spc="300" dirty="0" smtClean="0">
                <a:solidFill>
                  <a:schemeClr val="tx2"/>
                </a:solidFill>
                <a:latin typeface="宋体" panose="02010600030101010101" pitchFamily="2" charset="-122"/>
              </a:rPr>
              <a:t>在长期内，因为超额利润的存在，会吸引很多的厂商进入该行业，行业生产规模扩大，产品供应量增大，最后导致供过于求的状况，市场价格下跌，超额利润开始减少，甚至部分厂商开始陆续出现亏损，那么这时厂商就会缩减生产规模或撤出该行业的投资，厂商的数量慢慢减少，使得整个行业的产品供应减少，市场价格又慢慢开始回升。但只要行业的亏损没有消除，就会有厂商不断从行业里退出，市场价格不断上升，直到亏损消除。</a:t>
            </a:r>
            <a:endParaRPr sz="1600" spc="300" dirty="0" smtClean="0">
              <a:solidFill>
                <a:schemeClr val="tx2"/>
              </a:solidFill>
              <a:latin typeface="宋体" panose="02010600030101010101" pitchFamily="2" charset="-122"/>
            </a:endParaRPr>
          </a:p>
          <a:p>
            <a:pPr>
              <a:lnSpc>
                <a:spcPct val="150000"/>
              </a:lnSpc>
            </a:pPr>
            <a:r>
              <a:rPr sz="1600" spc="300" dirty="0" smtClean="0">
                <a:solidFill>
                  <a:schemeClr val="tx2"/>
                </a:solidFill>
                <a:latin typeface="宋体" panose="02010600030101010101" pitchFamily="2" charset="-122"/>
              </a:rPr>
              <a:t>最终，如果行业中的厂商处于一种既没有超额利润，也没有亏损的状态，那么市场中没有新加入者，也没有退出者，市场中的厂商数量是保持不变的。这时，完全竞争行业和厂商便处于一种长期的均衡状态，厂商获得了正常利润。</a:t>
            </a:r>
            <a:r>
              <a:rPr sz="1600" b="1" spc="300" dirty="0" smtClean="0">
                <a:solidFill>
                  <a:schemeClr val="tx2"/>
                </a:solidFill>
                <a:latin typeface="宋体" panose="02010600030101010101" pitchFamily="2" charset="-122"/>
              </a:rPr>
              <a:t>如图 6-9 所示</a:t>
            </a:r>
            <a:r>
              <a:rPr sz="1600" spc="300" dirty="0" smtClean="0">
                <a:solidFill>
                  <a:schemeClr val="tx2"/>
                </a:solidFill>
                <a:latin typeface="宋体" panose="02010600030101010101" pitchFamily="2" charset="-122"/>
              </a:rPr>
              <a:t>。</a:t>
            </a:r>
            <a:endParaRPr sz="1600" spc="300" dirty="0" smtClean="0">
              <a:solidFill>
                <a:schemeClr val="tx2"/>
              </a:solidFill>
              <a:latin typeface="宋体" panose="02010600030101010101" pitchFamily="2" charset="-122"/>
            </a:endParaRPr>
          </a:p>
        </p:txBody>
      </p:sp>
      <p:sp>
        <p:nvSpPr>
          <p:cNvPr id="25" name="文本框 2"/>
          <p:cNvSpPr txBox="1"/>
          <p:nvPr/>
        </p:nvSpPr>
        <p:spPr>
          <a:xfrm>
            <a:off x="857885" y="157480"/>
            <a:ext cx="66865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五、完全竞争市场厂商的长期均衡分析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01485" y="1590675"/>
            <a:ext cx="4924425" cy="3905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垄断市场上的厂商均衡分析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758315" y="2014855"/>
            <a:ext cx="4311015" cy="1765935"/>
            <a:chOff x="7219382" y="2709000"/>
            <a:chExt cx="3082200" cy="2002579"/>
          </a:xfrm>
        </p:grpSpPr>
        <p:sp>
          <p:nvSpPr>
            <p:cNvPr id="23" name="32"/>
            <p:cNvSpPr/>
            <p:nvPr/>
          </p:nvSpPr>
          <p:spPr bwMode="auto">
            <a:xfrm>
              <a:off x="7219382" y="3128395"/>
              <a:ext cx="2831081" cy="1583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1. 整个市场厂商数量只有一个</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2. 产品是完全不同质的</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3. 进退十分困难</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4. 价格制定者</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（一）垄断市场的含义与特征</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289170"/>
            <a:ext cx="4311103" cy="1965960"/>
            <a:chOff x="7219382" y="2709000"/>
            <a:chExt cx="3082200" cy="1961400"/>
          </a:xfrm>
        </p:grpSpPr>
        <p:sp>
          <p:nvSpPr>
            <p:cNvPr id="26" name="12"/>
            <p:cNvSpPr/>
            <p:nvPr/>
          </p:nvSpPr>
          <p:spPr bwMode="auto">
            <a:xfrm>
              <a:off x="7219382" y="3128395"/>
              <a:ext cx="2831081" cy="154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1. 资源垄断</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2. 专利权垄断</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3. 政府特许</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4. 自然垄断</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（二）垄断市场产生原因</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825" y="599440"/>
            <a:ext cx="59550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一、垄断市场的特征和产生原因</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224270" y="2152015"/>
            <a:ext cx="5070475" cy="3803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3816350" cy="203009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101473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在完全垄断市场中，只有一家厂商，行业的需求曲线就是这个厂商的需求曲线，即一条需求量与价格成反方向变动的向右下方倾斜的曲线。</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55" y="2088515"/>
            <a:ext cx="307911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（一）垄断市场的需求曲线</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655" y="4609465"/>
            <a:ext cx="3649345" cy="124523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在垄断市场中，当销量增加时，作为</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被动接受价格的消费者可以通过变动消费量来对厂商产生影响，也会造成产品的价格会下降，从而使边际收益减少，这样，平均收益大于边际收益。</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01900" y="4189730"/>
            <a:ext cx="311086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（二）垄断市场的收益曲线</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934720" y="218440"/>
            <a:ext cx="65062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二、垄断市场的需求曲线和收益曲线</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550025" y="1851025"/>
            <a:ext cx="4269105" cy="3987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6759364" y="198670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宋体" panose="02010600030101010101" pitchFamily="2" charset="-122"/>
                <a:cs typeface="+mn-cs"/>
              </a:endParaRPr>
            </a:p>
          </p:txBody>
        </p:sp>
      </p:grpSp>
      <p:sp>
        <p:nvSpPr>
          <p:cNvPr id="46" name="矩形 15"/>
          <p:cNvSpPr>
            <a:spLocks noChangeArrowheads="1"/>
          </p:cNvSpPr>
          <p:nvPr/>
        </p:nvSpPr>
        <p:spPr bwMode="auto">
          <a:xfrm>
            <a:off x="514985" y="1986915"/>
            <a:ext cx="509079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同完全竞争市场一样，垄断厂商的生产目的也是利润最大化，但居于垄断地位的厂商也不能为所欲为，同样受到市场需求的限制，如果定价过高，消费者就会减少需求。同时，在短期内，厂商产量的调整，也要受到固定生产要素的限制。因而，垄断厂商为了获得利润最大化，也是依据边际收益等于边际成本（MR=MC）的原则来组织生产的</a:t>
            </a:r>
            <a:r>
              <a:rPr lang="zh-CN" sz="1600" dirty="0">
                <a:solidFill>
                  <a:schemeClr val="tx1">
                    <a:lumMod val="50000"/>
                    <a:lumOff val="50000"/>
                  </a:schemeClr>
                </a:solidFill>
                <a:latin typeface="宋体" panose="02010600030101010101" pitchFamily="2" charset="-122"/>
                <a:cs typeface="宋体" panose="02010600030101010101" pitchFamily="2" charset="-122"/>
                <a:sym typeface="+mn-ea"/>
              </a:rPr>
              <a:t>。MR</a:t>
            </a:r>
            <a:r>
              <a:rPr lang="en-US" altLang="zh-CN" sz="1600" dirty="0">
                <a:solidFill>
                  <a:schemeClr val="tx1">
                    <a:lumMod val="50000"/>
                    <a:lumOff val="50000"/>
                  </a:schemeClr>
                </a:solidFill>
                <a:latin typeface="宋体" panose="02010600030101010101" pitchFamily="2" charset="-122"/>
                <a:cs typeface="宋体" panose="02010600030101010101" pitchFamily="2" charset="-122"/>
                <a:sym typeface="+mn-ea"/>
              </a:rPr>
              <a:t>=</a:t>
            </a:r>
            <a:r>
              <a:rPr lang="zh-CN" sz="1600" dirty="0">
                <a:solidFill>
                  <a:schemeClr val="tx1">
                    <a:lumMod val="50000"/>
                    <a:lumOff val="50000"/>
                  </a:schemeClr>
                </a:solidFill>
                <a:latin typeface="宋体" panose="02010600030101010101" pitchFamily="2" charset="-122"/>
                <a:cs typeface="宋体" panose="02010600030101010101" pitchFamily="2" charset="-122"/>
                <a:sym typeface="+mn-ea"/>
              </a:rPr>
              <a:t>SMC </a:t>
            </a:r>
            <a:endParaRPr lang="zh-CN" sz="1600" dirty="0">
              <a:solidFill>
                <a:schemeClr val="tx1">
                  <a:lumMod val="50000"/>
                  <a:lumOff val="50000"/>
                </a:schemeClr>
              </a:solidFill>
              <a:latin typeface="宋体" panose="02010600030101010101" pitchFamily="2" charset="-122"/>
              <a:cs typeface="宋体" panose="02010600030101010101" pitchFamily="2" charset="-122"/>
              <a:sym typeface="+mn-ea"/>
            </a:endParaRPr>
          </a:p>
          <a:p>
            <a:pPr>
              <a:lnSpc>
                <a:spcPct val="150000"/>
              </a:lnSpc>
            </a:pPr>
            <a:r>
              <a:rPr lang="zh-CN" sz="1600" dirty="0">
                <a:solidFill>
                  <a:schemeClr val="tx1">
                    <a:lumMod val="50000"/>
                    <a:lumOff val="50000"/>
                  </a:schemeClr>
                </a:solidFill>
                <a:latin typeface="宋体" panose="02010600030101010101" pitchFamily="2" charset="-122"/>
                <a:cs typeface="宋体" panose="02010600030101010101" pitchFamily="2" charset="-122"/>
                <a:sym typeface="+mn-ea"/>
              </a:rPr>
              <a:t>厂商根据边际收益等于边际成本的利润最大化原则组织生产，可能获得利润，可能利润为零，也可能出现亏损。也就是说，获得利润是最大化利润，亏损是最小亏损。</a:t>
            </a:r>
            <a:endParaRPr lang="zh-CN"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075690" y="1618615"/>
            <a:ext cx="3968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（一）垄断市场厂商的短期均衡条件</a:t>
            </a:r>
            <a:endPar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825" y="599440"/>
            <a:ext cx="51498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三、垄断厂商的短期均衡分析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19"/>
          <p:cNvSpPr txBox="1"/>
          <p:nvPr/>
        </p:nvSpPr>
        <p:spPr>
          <a:xfrm>
            <a:off x="777240" y="3008630"/>
            <a:ext cx="2936240" cy="932815"/>
          </a:xfrm>
          <a:prstGeom prst="rect">
            <a:avLst/>
          </a:prstGeom>
          <a:noFill/>
        </p:spPr>
        <p:txBody>
          <a:bodyPr wrap="square" lIns="96000" tIns="0" rIns="96000" bIns="0" anchor="ctr" anchorCtr="0">
            <a:noAutofit/>
          </a:bodyPr>
          <a:lstStyle/>
          <a:p>
            <a:pPr algn="l" defTabSz="914400">
              <a:lnSpc>
                <a:spcPct val="120000"/>
              </a:lnSpc>
              <a:defRPr/>
            </a:pPr>
            <a:r>
              <a:rPr lang="zh-CN" altLang="en-US" sz="1800" b="1" dirty="0">
                <a:solidFill>
                  <a:schemeClr val="bg1">
                    <a:lumMod val="65000"/>
                  </a:schemeClr>
                </a:solidFill>
                <a:latin typeface="宋体" panose="02010600030101010101" pitchFamily="2" charset="-122"/>
                <a:cs typeface="宋体" panose="02010600030101010101" pitchFamily="2" charset="-122"/>
              </a:rPr>
              <a:t>2. PE=SAC 时，厂商利润为零，但获得正常利润</a:t>
            </a:r>
            <a:endParaRPr lang="zh-CN" altLang="en-US" sz="1800" b="1" dirty="0">
              <a:solidFill>
                <a:schemeClr val="bg1">
                  <a:lumMod val="65000"/>
                </a:schemeClr>
              </a:solidFill>
              <a:latin typeface="宋体" panose="02010600030101010101" pitchFamily="2" charset="-122"/>
              <a:cs typeface="宋体" panose="02010600030101010101" pitchFamily="2" charset="-122"/>
            </a:endParaRPr>
          </a:p>
        </p:txBody>
      </p:sp>
      <p:grpSp>
        <p:nvGrpSpPr>
          <p:cNvPr id="38" name="组合 37"/>
          <p:cNvGrpSpPr/>
          <p:nvPr/>
        </p:nvGrpSpPr>
        <p:grpSpPr>
          <a:xfrm>
            <a:off x="3713736" y="2352767"/>
            <a:ext cx="2247773" cy="1735791"/>
            <a:chOff x="2785302" y="1764575"/>
            <a:chExt cx="1685830" cy="1301843"/>
          </a:xfrm>
        </p:grpSpPr>
        <p:sp>
          <p:nvSpPr>
            <p:cNvPr id="6" name="任意多边形: 形状 5"/>
            <p:cNvSpPr/>
            <p:nvPr/>
          </p:nvSpPr>
          <p:spPr>
            <a:xfrm flipH="1">
              <a:off x="2785302"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4" name="任意多边形: 形状 33"/>
            <p:cNvSpPr/>
            <p:nvPr/>
          </p:nvSpPr>
          <p:spPr bwMode="auto">
            <a:xfrm>
              <a:off x="3254121" y="2304185"/>
              <a:ext cx="362196" cy="35096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6" name="组合 35"/>
          <p:cNvGrpSpPr/>
          <p:nvPr/>
        </p:nvGrpSpPr>
        <p:grpSpPr>
          <a:xfrm>
            <a:off x="6335791" y="4261309"/>
            <a:ext cx="1474595" cy="1138721"/>
            <a:chOff x="4751843" y="3195982"/>
            <a:chExt cx="1105946" cy="854041"/>
          </a:xfrm>
        </p:grpSpPr>
        <p:sp>
          <p:nvSpPr>
            <p:cNvPr id="7" name="任意多边形: 形状 6"/>
            <p:cNvSpPr/>
            <p:nvPr/>
          </p:nvSpPr>
          <p:spPr>
            <a:xfrm flipV="1">
              <a:off x="4751843"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2" name="任意多边形: 形状 31"/>
            <p:cNvSpPr>
              <a:spLocks noChangeAspect="1"/>
            </p:cNvSpPr>
            <p:nvPr/>
          </p:nvSpPr>
          <p:spPr bwMode="auto">
            <a:xfrm>
              <a:off x="5223271" y="3414865"/>
              <a:ext cx="380779" cy="38077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7" name="组合 36"/>
          <p:cNvGrpSpPr/>
          <p:nvPr/>
        </p:nvGrpSpPr>
        <p:grpSpPr>
          <a:xfrm>
            <a:off x="4486915" y="4261309"/>
            <a:ext cx="1474595" cy="1138721"/>
            <a:chOff x="3365186" y="3195982"/>
            <a:chExt cx="1105946" cy="854041"/>
          </a:xfrm>
        </p:grpSpPr>
        <p:sp>
          <p:nvSpPr>
            <p:cNvPr id="8" name="任意多边形: 形状 7"/>
            <p:cNvSpPr/>
            <p:nvPr/>
          </p:nvSpPr>
          <p:spPr>
            <a:xfrm flipH="1" flipV="1">
              <a:off x="3365186" y="3195982"/>
              <a:ext cx="1105946" cy="854041"/>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5" name="任意多边形: 形状 34"/>
            <p:cNvSpPr/>
            <p:nvPr/>
          </p:nvSpPr>
          <p:spPr bwMode="auto">
            <a:xfrm>
              <a:off x="3689799" y="3431990"/>
              <a:ext cx="287685" cy="346530"/>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39" name="组合 38"/>
          <p:cNvGrpSpPr/>
          <p:nvPr/>
        </p:nvGrpSpPr>
        <p:grpSpPr>
          <a:xfrm>
            <a:off x="6335791" y="2352767"/>
            <a:ext cx="2247773" cy="1735791"/>
            <a:chOff x="4751843" y="1764575"/>
            <a:chExt cx="1685830" cy="1301843"/>
          </a:xfrm>
        </p:grpSpPr>
        <p:sp>
          <p:nvSpPr>
            <p:cNvPr id="5" name="任意多边形: 形状 4"/>
            <p:cNvSpPr/>
            <p:nvPr/>
          </p:nvSpPr>
          <p:spPr>
            <a:xfrm>
              <a:off x="4751843" y="1764575"/>
              <a:ext cx="1685830" cy="1301843"/>
            </a:xfrm>
            <a:custGeom>
              <a:avLst/>
              <a:gdLst>
                <a:gd name="connsiteX0" fmla="*/ 1500961 w 2402522"/>
                <a:gd name="connsiteY0" fmla="*/ 379 h 1855293"/>
                <a:gd name="connsiteX1" fmla="*/ 2258040 w 2402522"/>
                <a:gd name="connsiteY1" fmla="*/ 430391 h 1855293"/>
                <a:gd name="connsiteX2" fmla="*/ 2324916 w 2402522"/>
                <a:gd name="connsiteY2" fmla="*/ 1298497 h 1855293"/>
                <a:gd name="connsiteX3" fmla="*/ 1972131 w 2402522"/>
                <a:gd name="connsiteY3" fmla="*/ 1709958 h 1855293"/>
                <a:gd name="connsiteX4" fmla="*/ 1804289 w 2402522"/>
                <a:gd name="connsiteY4" fmla="*/ 1794183 h 1855293"/>
                <a:gd name="connsiteX5" fmla="*/ 1703481 w 2402522"/>
                <a:gd name="connsiteY5" fmla="*/ 1821496 h 1855293"/>
                <a:gd name="connsiteX6" fmla="*/ 1705549 w 2402522"/>
                <a:gd name="connsiteY6" fmla="*/ 1824741 h 1855293"/>
                <a:gd name="connsiteX7" fmla="*/ 1686949 w 2402522"/>
                <a:gd name="connsiteY7" fmla="*/ 1825975 h 1855293"/>
                <a:gd name="connsiteX8" fmla="*/ 1628410 w 2402522"/>
                <a:gd name="connsiteY8" fmla="*/ 1841834 h 1855293"/>
                <a:gd name="connsiteX9" fmla="*/ 1539068 w 2402522"/>
                <a:gd name="connsiteY9" fmla="*/ 1852302 h 1855293"/>
                <a:gd name="connsiteX10" fmla="*/ 1472337 w 2402522"/>
                <a:gd name="connsiteY10" fmla="*/ 1853614 h 1855293"/>
                <a:gd name="connsiteX11" fmla="*/ 1472337 w 2402522"/>
                <a:gd name="connsiteY11" fmla="*/ 1855293 h 1855293"/>
                <a:gd name="connsiteX12" fmla="*/ 0 w 2402522"/>
                <a:gd name="connsiteY12" fmla="*/ 1855293 h 1855293"/>
                <a:gd name="connsiteX13" fmla="*/ 369083 w 2402522"/>
                <a:gd name="connsiteY13" fmla="*/ 1074912 h 1855293"/>
                <a:gd name="connsiteX14" fmla="*/ 444650 w 2402522"/>
                <a:gd name="connsiteY14" fmla="*/ 931337 h 1855293"/>
                <a:gd name="connsiteX15" fmla="*/ 644898 w 2402522"/>
                <a:gd name="connsiteY15" fmla="*/ 514845 h 1855293"/>
                <a:gd name="connsiteX16" fmla="*/ 645800 w 2402522"/>
                <a:gd name="connsiteY16" fmla="*/ 515278 h 1855293"/>
                <a:gd name="connsiteX17" fmla="*/ 665339 w 2402522"/>
                <a:gd name="connsiteY17" fmla="*/ 475771 h 1855293"/>
                <a:gd name="connsiteX18" fmla="*/ 712840 w 2402522"/>
                <a:gd name="connsiteY18" fmla="*/ 399380 h 1855293"/>
                <a:gd name="connsiteX19" fmla="*/ 750416 w 2402522"/>
                <a:gd name="connsiteY19" fmla="*/ 350396 h 1855293"/>
                <a:gd name="connsiteX20" fmla="*/ 757540 w 2402522"/>
                <a:gd name="connsiteY20" fmla="*/ 336863 h 1855293"/>
                <a:gd name="connsiteX21" fmla="*/ 759019 w 2402522"/>
                <a:gd name="connsiteY21" fmla="*/ 339183 h 1855293"/>
                <a:gd name="connsiteX22" fmla="*/ 768048 w 2402522"/>
                <a:gd name="connsiteY22" fmla="*/ 327413 h 1855293"/>
                <a:gd name="connsiteX23" fmla="*/ 978474 w 2402522"/>
                <a:gd name="connsiteY23" fmla="*/ 144481 h 1855293"/>
                <a:gd name="connsiteX24" fmla="*/ 1500961 w 2402522"/>
                <a:gd name="connsiteY24" fmla="*/ 379 h 185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02522" h="1855293">
                  <a:moveTo>
                    <a:pt x="1500961" y="379"/>
                  </a:moveTo>
                  <a:cubicBezTo>
                    <a:pt x="1798454" y="8885"/>
                    <a:pt x="2086546" y="160207"/>
                    <a:pt x="2258040" y="430391"/>
                  </a:cubicBezTo>
                  <a:cubicBezTo>
                    <a:pt x="2429535" y="700575"/>
                    <a:pt x="2443843" y="1025676"/>
                    <a:pt x="2324916" y="1298497"/>
                  </a:cubicBezTo>
                  <a:cubicBezTo>
                    <a:pt x="2253561" y="1462190"/>
                    <a:pt x="2134241" y="1607061"/>
                    <a:pt x="1972131" y="1709958"/>
                  </a:cubicBezTo>
                  <a:cubicBezTo>
                    <a:pt x="1918094" y="1744257"/>
                    <a:pt x="1861861" y="1772268"/>
                    <a:pt x="1804289" y="1794183"/>
                  </a:cubicBezTo>
                  <a:lnTo>
                    <a:pt x="1703481" y="1821496"/>
                  </a:lnTo>
                  <a:lnTo>
                    <a:pt x="1705549" y="1824741"/>
                  </a:lnTo>
                  <a:lnTo>
                    <a:pt x="1686949" y="1825975"/>
                  </a:lnTo>
                  <a:lnTo>
                    <a:pt x="1628410" y="1841834"/>
                  </a:lnTo>
                  <a:cubicBezTo>
                    <a:pt x="1598714" y="1846791"/>
                    <a:pt x="1568897" y="1850273"/>
                    <a:pt x="1539068" y="1852302"/>
                  </a:cubicBezTo>
                  <a:lnTo>
                    <a:pt x="1472337" y="1853614"/>
                  </a:lnTo>
                  <a:lnTo>
                    <a:pt x="1472337" y="1855293"/>
                  </a:lnTo>
                  <a:lnTo>
                    <a:pt x="0" y="1855293"/>
                  </a:lnTo>
                  <a:lnTo>
                    <a:pt x="369083" y="1074912"/>
                  </a:lnTo>
                  <a:lnTo>
                    <a:pt x="444650" y="931337"/>
                  </a:lnTo>
                  <a:lnTo>
                    <a:pt x="644898" y="514845"/>
                  </a:lnTo>
                  <a:lnTo>
                    <a:pt x="645800" y="515278"/>
                  </a:lnTo>
                  <a:lnTo>
                    <a:pt x="665339" y="475771"/>
                  </a:lnTo>
                  <a:cubicBezTo>
                    <a:pt x="679872" y="449642"/>
                    <a:pt x="695714" y="424142"/>
                    <a:pt x="712840" y="399380"/>
                  </a:cubicBezTo>
                  <a:lnTo>
                    <a:pt x="750416" y="350396"/>
                  </a:lnTo>
                  <a:lnTo>
                    <a:pt x="757540" y="336863"/>
                  </a:lnTo>
                  <a:lnTo>
                    <a:pt x="759019" y="339183"/>
                  </a:lnTo>
                  <a:lnTo>
                    <a:pt x="768048" y="327413"/>
                  </a:lnTo>
                  <a:cubicBezTo>
                    <a:pt x="827061" y="257872"/>
                    <a:pt x="897418" y="195929"/>
                    <a:pt x="978474" y="144481"/>
                  </a:cubicBezTo>
                  <a:cubicBezTo>
                    <a:pt x="1140584" y="41585"/>
                    <a:pt x="1322465" y="-4725"/>
                    <a:pt x="1500961" y="379"/>
                  </a:cubicBezTo>
                  <a:close/>
                </a:path>
              </a:pathLst>
            </a:cu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3" name="任意多边形: 形状 32"/>
            <p:cNvSpPr/>
            <p:nvPr/>
          </p:nvSpPr>
          <p:spPr bwMode="auto">
            <a:xfrm>
              <a:off x="5607958" y="2316802"/>
              <a:ext cx="302353" cy="325732"/>
            </a:xfrm>
            <a:custGeom>
              <a:avLst/>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dirty="0">
                <a:latin typeface="宋体" panose="02010600030101010101" pitchFamily="2" charset="-122"/>
                <a:ea typeface="宋体" panose="02010600030101010101" pitchFamily="2" charset="-122"/>
              </a:endParaRPr>
            </a:p>
          </p:txBody>
        </p:sp>
      </p:grpSp>
      <p:grpSp>
        <p:nvGrpSpPr>
          <p:cNvPr id="40" name="组合 39"/>
          <p:cNvGrpSpPr/>
          <p:nvPr/>
        </p:nvGrpSpPr>
        <p:grpSpPr>
          <a:xfrm>
            <a:off x="5640696" y="2459241"/>
            <a:ext cx="1015909" cy="3225957"/>
            <a:chOff x="4230522" y="1844431"/>
            <a:chExt cx="761932" cy="2419468"/>
          </a:xfrm>
        </p:grpSpPr>
        <p:grpSp>
          <p:nvGrpSpPr>
            <p:cNvPr id="4" name="组合 3"/>
            <p:cNvGrpSpPr/>
            <p:nvPr/>
          </p:nvGrpSpPr>
          <p:grpSpPr>
            <a:xfrm>
              <a:off x="4230522" y="1844431"/>
              <a:ext cx="761932" cy="2419468"/>
              <a:chOff x="5438775" y="1724025"/>
              <a:chExt cx="1085850" cy="3448050"/>
            </a:xfrm>
          </p:grpSpPr>
          <p:cxnSp>
            <p:nvCxnSpPr>
              <p:cNvPr id="29" name="直接连接符 28"/>
              <p:cNvCxnSpPr/>
              <p:nvPr/>
            </p:nvCxnSpPr>
            <p:spPr>
              <a:xfrm>
                <a:off x="5981700" y="2200275"/>
                <a:ext cx="0" cy="2771775"/>
              </a:xfrm>
              <a:prstGeom prst="line">
                <a:avLst/>
              </a:prstGeom>
              <a:solidFill>
                <a:schemeClr val="tx2">
                  <a:lumMod val="40000"/>
                  <a:lumOff val="60000"/>
                </a:schemeClr>
              </a:solidFill>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5438775" y="1724025"/>
                <a:ext cx="1085850" cy="10858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sp>
            <p:nvSpPr>
              <p:cNvPr id="31" name="椭圆 30"/>
              <p:cNvSpPr/>
              <p:nvPr/>
            </p:nvSpPr>
            <p:spPr>
              <a:xfrm>
                <a:off x="5781675" y="4772025"/>
                <a:ext cx="400050" cy="400050"/>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latin typeface="宋体" panose="02010600030101010101" pitchFamily="2" charset="-122"/>
                  <a:ea typeface="宋体" panose="02010600030101010101" pitchFamily="2" charset="-122"/>
                </a:endParaRPr>
              </a:p>
            </p:txBody>
          </p:sp>
        </p:grpSp>
        <p:sp>
          <p:nvSpPr>
            <p:cNvPr id="18" name="任意多边形: 形状 17"/>
            <p:cNvSpPr/>
            <p:nvPr/>
          </p:nvSpPr>
          <p:spPr bwMode="auto">
            <a:xfrm>
              <a:off x="4431965" y="2058998"/>
              <a:ext cx="359044" cy="30341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2400" dirty="0">
                <a:latin typeface="宋体" panose="02010600030101010101" pitchFamily="2" charset="-122"/>
              </a:endParaRPr>
            </a:p>
          </p:txBody>
        </p:sp>
      </p:grpSp>
      <p:sp>
        <p:nvSpPr>
          <p:cNvPr id="25" name="文本框 2"/>
          <p:cNvSpPr txBox="1"/>
          <p:nvPr/>
        </p:nvSpPr>
        <p:spPr>
          <a:xfrm>
            <a:off x="885825" y="599440"/>
            <a:ext cx="550291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三、垄断厂商的短期均衡分析</a:t>
            </a:r>
            <a:endParaRPr lang="en-US" altLang="zh-CN" sz="2600" dirty="0">
              <a:latin typeface="宋体" panose="02010600030101010101" pitchFamily="2" charset="-122"/>
              <a:ea typeface="宋体" panose="02010600030101010101" pitchFamily="2" charset="-122"/>
            </a:endParaRPr>
          </a:p>
        </p:txBody>
      </p:sp>
      <p:sp>
        <p:nvSpPr>
          <p:cNvPr id="9" name="文本框 19"/>
          <p:cNvSpPr txBox="1"/>
          <p:nvPr/>
        </p:nvSpPr>
        <p:spPr>
          <a:xfrm>
            <a:off x="8863965" y="4575810"/>
            <a:ext cx="2626360" cy="551815"/>
          </a:xfrm>
          <a:prstGeom prst="rect">
            <a:avLst/>
          </a:prstGeom>
          <a:noFill/>
        </p:spPr>
        <p:txBody>
          <a:bodyPr wrap="square" lIns="96000" tIns="0" rIns="96000" bIns="0" anchor="ctr" anchorCtr="0">
            <a:noAutofit/>
          </a:bodyPr>
          <a:p>
            <a:pPr algn="l" defTabSz="914400">
              <a:lnSpc>
                <a:spcPct val="120000"/>
              </a:lnSpc>
              <a:defRPr/>
            </a:pPr>
            <a:r>
              <a:rPr lang="zh-CN" altLang="en-US" sz="1800" b="1" dirty="0">
                <a:solidFill>
                  <a:schemeClr val="bg1">
                    <a:lumMod val="65000"/>
                  </a:schemeClr>
                </a:solidFill>
                <a:latin typeface="宋体" panose="02010600030101010101" pitchFamily="2" charset="-122"/>
                <a:cs typeface="宋体" panose="02010600030101010101" pitchFamily="2" charset="-122"/>
              </a:rPr>
              <a:t>5. PE ＜ AVC 时，厂商停止生产</a:t>
            </a:r>
            <a:endParaRPr lang="zh-CN" altLang="en-US" sz="1800" b="1" dirty="0">
              <a:solidFill>
                <a:schemeClr val="bg1">
                  <a:lumMod val="65000"/>
                </a:schemeClr>
              </a:solidFill>
              <a:latin typeface="宋体" panose="02010600030101010101" pitchFamily="2" charset="-122"/>
              <a:cs typeface="宋体" panose="02010600030101010101" pitchFamily="2" charset="-122"/>
            </a:endParaRPr>
          </a:p>
        </p:txBody>
      </p:sp>
      <p:sp>
        <p:nvSpPr>
          <p:cNvPr id="10" name="文本框 19"/>
          <p:cNvSpPr txBox="1"/>
          <p:nvPr/>
        </p:nvSpPr>
        <p:spPr>
          <a:xfrm>
            <a:off x="8863965" y="2745105"/>
            <a:ext cx="2936240" cy="1343660"/>
          </a:xfrm>
          <a:prstGeom prst="rect">
            <a:avLst/>
          </a:prstGeom>
          <a:noFill/>
        </p:spPr>
        <p:txBody>
          <a:bodyPr wrap="square" lIns="96000" tIns="0" rIns="96000" bIns="0" anchor="ctr" anchorCtr="0">
            <a:noAutofit/>
          </a:bodyPr>
          <a:lstStyle/>
          <a:p>
            <a:pPr algn="l" defTabSz="914400">
              <a:lnSpc>
                <a:spcPct val="120000"/>
              </a:lnSpc>
              <a:defRPr/>
            </a:pPr>
            <a:r>
              <a:rPr lang="zh-CN" altLang="en-US" sz="1800" b="1" dirty="0">
                <a:solidFill>
                  <a:schemeClr val="bg1">
                    <a:lumMod val="65000"/>
                  </a:schemeClr>
                </a:solidFill>
                <a:latin typeface="宋体" panose="02010600030101010101" pitchFamily="2" charset="-122"/>
                <a:cs typeface="宋体" panose="02010600030101010101" pitchFamily="2" charset="-122"/>
              </a:rPr>
              <a:t>3. AVC ＜ PE ＜ SAC 时，厂商亏损，但仍然继续生产，以弥补部分固定成本</a:t>
            </a:r>
            <a:endParaRPr lang="zh-CN" altLang="en-US" sz="1800" b="1" dirty="0">
              <a:solidFill>
                <a:schemeClr val="bg1">
                  <a:lumMod val="65000"/>
                </a:schemeClr>
              </a:solidFill>
              <a:latin typeface="宋体" panose="02010600030101010101" pitchFamily="2" charset="-122"/>
              <a:cs typeface="宋体" panose="02010600030101010101" pitchFamily="2" charset="-122"/>
            </a:endParaRPr>
          </a:p>
        </p:txBody>
      </p:sp>
      <p:sp>
        <p:nvSpPr>
          <p:cNvPr id="11" name="文本框 19"/>
          <p:cNvSpPr txBox="1"/>
          <p:nvPr/>
        </p:nvSpPr>
        <p:spPr>
          <a:xfrm>
            <a:off x="777240" y="4848225"/>
            <a:ext cx="2936240" cy="551815"/>
          </a:xfrm>
          <a:prstGeom prst="rect">
            <a:avLst/>
          </a:prstGeom>
          <a:noFill/>
        </p:spPr>
        <p:txBody>
          <a:bodyPr wrap="square" lIns="96000" tIns="0" rIns="96000" bIns="0" anchor="ctr" anchorCtr="0">
            <a:noAutofit/>
          </a:bodyPr>
          <a:lstStyle/>
          <a:p>
            <a:pPr algn="l" defTabSz="914400">
              <a:lnSpc>
                <a:spcPct val="120000"/>
              </a:lnSpc>
              <a:defRPr/>
            </a:pPr>
            <a:r>
              <a:rPr lang="zh-CN" altLang="en-US" sz="1800" b="1" dirty="0">
                <a:solidFill>
                  <a:schemeClr val="bg1">
                    <a:lumMod val="65000"/>
                  </a:schemeClr>
                </a:solidFill>
                <a:latin typeface="宋体" panose="02010600030101010101" pitchFamily="2" charset="-122"/>
                <a:cs typeface="宋体" panose="02010600030101010101" pitchFamily="2" charset="-122"/>
              </a:rPr>
              <a:t>4. PE=AVC 时，厂商处于是否继续生产的临界点</a:t>
            </a:r>
            <a:endParaRPr lang="zh-CN" altLang="en-US" sz="1800" b="1" dirty="0">
              <a:solidFill>
                <a:schemeClr val="bg1">
                  <a:lumMod val="65000"/>
                </a:schemeClr>
              </a:solidFill>
              <a:latin typeface="宋体" panose="02010600030101010101" pitchFamily="2" charset="-122"/>
              <a:cs typeface="宋体" panose="02010600030101010101" pitchFamily="2" charset="-122"/>
            </a:endParaRPr>
          </a:p>
        </p:txBody>
      </p:sp>
      <p:sp>
        <p:nvSpPr>
          <p:cNvPr id="23" name="文本框 19"/>
          <p:cNvSpPr txBox="1"/>
          <p:nvPr/>
        </p:nvSpPr>
        <p:spPr>
          <a:xfrm>
            <a:off x="4919980" y="1800860"/>
            <a:ext cx="2626360" cy="551815"/>
          </a:xfrm>
          <a:prstGeom prst="rect">
            <a:avLst/>
          </a:prstGeom>
          <a:noFill/>
        </p:spPr>
        <p:txBody>
          <a:bodyPr wrap="square" lIns="96000" tIns="0" rIns="96000" bIns="0" anchor="ctr" anchorCtr="0">
            <a:noAutofit/>
          </a:bodyPr>
          <a:lstStyle/>
          <a:p>
            <a:pPr algn="l" defTabSz="914400">
              <a:lnSpc>
                <a:spcPct val="120000"/>
              </a:lnSpc>
              <a:defRPr/>
            </a:pPr>
            <a:r>
              <a:rPr lang="zh-CN" altLang="en-US" sz="1800" b="1" dirty="0">
                <a:solidFill>
                  <a:schemeClr val="bg1">
                    <a:lumMod val="65000"/>
                  </a:schemeClr>
                </a:solidFill>
                <a:latin typeface="宋体" panose="02010600030101010101" pitchFamily="2" charset="-122"/>
                <a:cs typeface="宋体" panose="02010600030101010101" pitchFamily="2" charset="-122"/>
              </a:rPr>
              <a:t>1. PE ＞ SAC 时，厂商获得超额利润</a:t>
            </a:r>
            <a:endParaRPr lang="zh-CN" altLang="en-US" sz="1800" b="1" dirty="0">
              <a:solidFill>
                <a:schemeClr val="bg1">
                  <a:lumMod val="65000"/>
                </a:schemeClr>
              </a:solidFill>
              <a:latin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right)">
                                      <p:cBhvr>
                                        <p:cTn id="12" dur="500"/>
                                        <p:tgtEl>
                                          <p:spTgt spid="38"/>
                                        </p:tgtEl>
                                      </p:cBhvr>
                                    </p:animEffect>
                                  </p:childTnLst>
                                </p:cTn>
                              </p:par>
                              <p:par>
                                <p:cTn id="13" presetID="2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right)">
                                      <p:cBhvr>
                                        <p:cTn id="15" dur="5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wipe(left)">
                                      <p:cBhvr>
                                        <p:cTn id="18" dur="500"/>
                                        <p:tgtEl>
                                          <p:spTgt spid="39"/>
                                        </p:tgtEl>
                                      </p:cBhvr>
                                    </p:animEffect>
                                  </p:childTnLst>
                                </p:cTn>
                              </p:par>
                              <p:par>
                                <p:cTn id="19" presetID="22" presetClass="entr" presetSubtype="8"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71145" y="2577465"/>
            <a:ext cx="5219065" cy="230695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项目六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市场类型与厂商均衡分析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542925" y="1760855"/>
            <a:ext cx="549338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垄断厂商在长期内可以调整全部生产要素的投入量即生产规模，从而实现最大利润。垄断行业排除了其他厂商进入的可能性，因此，对于完全竞争厂商，如果垄断厂商在短期内获得利润，那么它的利润在长期内不会因为新厂商的加入而消失，垄断厂商在长期内可以保持利润。</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垄断厂商在长期内对生产的调整一般可以有三种情况：一是垄断厂商在短期内是亏损的，但在长期内，又不存在一个可以使它获得利润（至少获得正常利润）的最优生产规模，于是退出生产。二是垄断厂商在短期内亏损，但在长期内可以通过对最优生产规模的选择，摆脱亏损，甚至可以获得利润。三是垄断厂商在短期内利用既定规模获得利润，在长期中，还可以通过生产规模的调整，使自己获得更大的利润。</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25" name="文本框 2"/>
          <p:cNvSpPr txBox="1"/>
          <p:nvPr/>
        </p:nvSpPr>
        <p:spPr>
          <a:xfrm>
            <a:off x="885825" y="599440"/>
            <a:ext cx="51498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四、垄断市场的长期均衡分析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99835" y="1760855"/>
            <a:ext cx="5255260" cy="40182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285" y="1524000"/>
            <a:ext cx="3815715" cy="21583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3816350" cy="203009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655" y="2002790"/>
            <a:ext cx="3410585" cy="147637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实现价格歧视的条件：</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1. 各个市场对同种产品的需求弹性不一样</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2. 市场存在不完整</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3. 能有效地把不同的市场和市场的各部分分开</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251075" y="1634490"/>
            <a:ext cx="387350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（一）价格歧视的定义和实现的条件</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655" y="4609465"/>
            <a:ext cx="3410585"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1. 一级价格歧视（完全价格歧视）</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2. 二级价格歧视</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3. 三级价格歧视</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01900" y="4189730"/>
            <a:ext cx="311086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（二）价格歧视的类型</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934085" y="528955"/>
            <a:ext cx="516191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五、垄断厂商的价格歧视分析</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91275" y="1634490"/>
            <a:ext cx="5233035" cy="40709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垄断竞争市场上的厂商均衡分析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任务四</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5017770" y="2349500"/>
            <a:ext cx="6209030" cy="297116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垄断竞争是指一种既有垄断又有竞争，既不是完全竞争也不是完全垄断的市场结构，或者说是既有竞争又有垄断性质的市场。引起这种垄断的基本条件是产品差别的存在。一种产品不仅要满足人们的实际生活或其他需要，而且还要满足人们的心理需要，同一种产品在质量、包装、牌号或销售条件等方面的差别，则会满足不同消费者的心理需要。有差别就有垄断，产品差别是同一种产品的差别，这样各种有差别的产品之间又存在替代性，这种替代性的产品之间又会产生竞争，从而形成一种垄断竞争的状态。垄断竞争是一种普遍现象，比较典型的垄断竞争市场就是日用品消费品市场。</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38492" y="3007738"/>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（一）垄断竞争市场的含义</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55181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一、垄断竞争市场的含义与特征</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2813051" y="3002552"/>
            <a:ext cx="840316" cy="815545"/>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49" name="Group 21"/>
          <p:cNvGrpSpPr/>
          <p:nvPr/>
        </p:nvGrpSpPr>
        <p:grpSpPr bwMode="auto">
          <a:xfrm>
            <a:off x="3054351" y="3235325"/>
            <a:ext cx="355600" cy="355600"/>
            <a:chOff x="0" y="0"/>
            <a:chExt cx="168" cy="168"/>
          </a:xfrm>
        </p:grpSpPr>
        <p:sp>
          <p:nvSpPr>
            <p:cNvPr id="50" name="Freeform 22"/>
            <p:cNvSpPr>
              <a:spLocks noEditPoints="1"/>
            </p:cNvSpPr>
            <p:nvPr/>
          </p:nvSpPr>
          <p:spPr bwMode="auto">
            <a:xfrm>
              <a:off x="0" y="0"/>
              <a:ext cx="168" cy="168"/>
            </a:xfrm>
            <a:custGeom>
              <a:avLst/>
              <a:gdLst>
                <a:gd name="T0" fmla="*/ 44 w 88"/>
                <a:gd name="T1" fmla="*/ 0 h 88"/>
                <a:gd name="T2" fmla="*/ 0 w 88"/>
                <a:gd name="T3" fmla="*/ 44 h 88"/>
                <a:gd name="T4" fmla="*/ 44 w 88"/>
                <a:gd name="T5" fmla="*/ 88 h 88"/>
                <a:gd name="T6" fmla="*/ 88 w 88"/>
                <a:gd name="T7" fmla="*/ 44 h 88"/>
                <a:gd name="T8" fmla="*/ 44 w 88"/>
                <a:gd name="T9" fmla="*/ 0 h 88"/>
                <a:gd name="T10" fmla="*/ 44 w 88"/>
                <a:gd name="T11" fmla="*/ 80 h 88"/>
                <a:gd name="T12" fmla="*/ 8 w 88"/>
                <a:gd name="T13" fmla="*/ 44 h 88"/>
                <a:gd name="T14" fmla="*/ 44 w 88"/>
                <a:gd name="T15" fmla="*/ 7 h 88"/>
                <a:gd name="T16" fmla="*/ 80 w 88"/>
                <a:gd name="T17" fmla="*/ 44 h 88"/>
                <a:gd name="T18" fmla="*/ 44 w 88"/>
                <a:gd name="T19" fmla="*/ 8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8">
                  <a:moveTo>
                    <a:pt x="44" y="0"/>
                  </a:moveTo>
                  <a:cubicBezTo>
                    <a:pt x="20" y="0"/>
                    <a:pt x="0" y="20"/>
                    <a:pt x="0" y="44"/>
                  </a:cubicBezTo>
                  <a:cubicBezTo>
                    <a:pt x="0" y="68"/>
                    <a:pt x="20" y="88"/>
                    <a:pt x="44" y="88"/>
                  </a:cubicBezTo>
                  <a:cubicBezTo>
                    <a:pt x="68" y="88"/>
                    <a:pt x="88" y="68"/>
                    <a:pt x="88" y="44"/>
                  </a:cubicBezTo>
                  <a:cubicBezTo>
                    <a:pt x="88" y="20"/>
                    <a:pt x="68" y="0"/>
                    <a:pt x="44" y="0"/>
                  </a:cubicBezTo>
                  <a:close/>
                  <a:moveTo>
                    <a:pt x="44" y="80"/>
                  </a:moveTo>
                  <a:cubicBezTo>
                    <a:pt x="24" y="80"/>
                    <a:pt x="8" y="64"/>
                    <a:pt x="8" y="44"/>
                  </a:cubicBezTo>
                  <a:cubicBezTo>
                    <a:pt x="8" y="24"/>
                    <a:pt x="24" y="7"/>
                    <a:pt x="44" y="7"/>
                  </a:cubicBezTo>
                  <a:cubicBezTo>
                    <a:pt x="64" y="7"/>
                    <a:pt x="80" y="24"/>
                    <a:pt x="80" y="44"/>
                  </a:cubicBezTo>
                  <a:cubicBezTo>
                    <a:pt x="80" y="64"/>
                    <a:pt x="64" y="80"/>
                    <a:pt x="44"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1" name="Freeform 23"/>
            <p:cNvSpPr/>
            <p:nvPr/>
          </p:nvSpPr>
          <p:spPr bwMode="auto">
            <a:xfrm>
              <a:off x="52" y="56"/>
              <a:ext cx="78" cy="63"/>
            </a:xfrm>
            <a:custGeom>
              <a:avLst/>
              <a:gdLst>
                <a:gd name="T0" fmla="*/ 39 w 41"/>
                <a:gd name="T1" fmla="*/ 1 h 33"/>
                <a:gd name="T2" fmla="*/ 34 w 41"/>
                <a:gd name="T3" fmla="*/ 2 h 33"/>
                <a:gd name="T4" fmla="*/ 17 w 41"/>
                <a:gd name="T5" fmla="*/ 23 h 33"/>
                <a:gd name="T6" fmla="*/ 6 w 41"/>
                <a:gd name="T7" fmla="*/ 12 h 33"/>
                <a:gd name="T8" fmla="*/ 1 w 41"/>
                <a:gd name="T9" fmla="*/ 12 h 33"/>
                <a:gd name="T10" fmla="*/ 1 w 41"/>
                <a:gd name="T11" fmla="*/ 17 h 33"/>
                <a:gd name="T12" fmla="*/ 14 w 41"/>
                <a:gd name="T13" fmla="*/ 32 h 33"/>
                <a:gd name="T14" fmla="*/ 17 w 41"/>
                <a:gd name="T15" fmla="*/ 33 h 33"/>
                <a:gd name="T16" fmla="*/ 17 w 41"/>
                <a:gd name="T17" fmla="*/ 33 h 33"/>
                <a:gd name="T18" fmla="*/ 20 w 41"/>
                <a:gd name="T19" fmla="*/ 31 h 33"/>
                <a:gd name="T20" fmla="*/ 40 w 41"/>
                <a:gd name="T21" fmla="*/ 6 h 33"/>
                <a:gd name="T22" fmla="*/ 39 w 41"/>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33">
                  <a:moveTo>
                    <a:pt x="39" y="1"/>
                  </a:moveTo>
                  <a:cubicBezTo>
                    <a:pt x="38" y="0"/>
                    <a:pt x="35" y="0"/>
                    <a:pt x="34" y="2"/>
                  </a:cubicBezTo>
                  <a:cubicBezTo>
                    <a:pt x="17" y="23"/>
                    <a:pt x="17" y="23"/>
                    <a:pt x="17" y="23"/>
                  </a:cubicBezTo>
                  <a:cubicBezTo>
                    <a:pt x="6" y="12"/>
                    <a:pt x="6" y="12"/>
                    <a:pt x="6" y="12"/>
                  </a:cubicBezTo>
                  <a:cubicBezTo>
                    <a:pt x="5" y="11"/>
                    <a:pt x="3" y="11"/>
                    <a:pt x="1" y="12"/>
                  </a:cubicBezTo>
                  <a:cubicBezTo>
                    <a:pt x="0" y="14"/>
                    <a:pt x="0" y="16"/>
                    <a:pt x="1" y="17"/>
                  </a:cubicBezTo>
                  <a:cubicBezTo>
                    <a:pt x="14" y="32"/>
                    <a:pt x="14" y="32"/>
                    <a:pt x="14" y="32"/>
                  </a:cubicBezTo>
                  <a:cubicBezTo>
                    <a:pt x="15" y="32"/>
                    <a:pt x="16" y="33"/>
                    <a:pt x="17" y="33"/>
                  </a:cubicBezTo>
                  <a:cubicBezTo>
                    <a:pt x="17" y="33"/>
                    <a:pt x="17" y="33"/>
                    <a:pt x="17" y="33"/>
                  </a:cubicBezTo>
                  <a:cubicBezTo>
                    <a:pt x="18" y="33"/>
                    <a:pt x="19" y="32"/>
                    <a:pt x="20" y="31"/>
                  </a:cubicBezTo>
                  <a:cubicBezTo>
                    <a:pt x="40" y="6"/>
                    <a:pt x="40" y="6"/>
                    <a:pt x="40" y="6"/>
                  </a:cubicBezTo>
                  <a:cubicBezTo>
                    <a:pt x="41" y="5"/>
                    <a:pt x="41" y="2"/>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501381" y="1934701"/>
            <a:ext cx="259080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1. 有众多的消费者和厂商</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7" name="Rectangle 47"/>
          <p:cNvSpPr>
            <a:spLocks noChangeArrowheads="1"/>
          </p:cNvSpPr>
          <p:nvPr/>
        </p:nvSpPr>
        <p:spPr bwMode="auto">
          <a:xfrm>
            <a:off x="8358505" y="2085340"/>
            <a:ext cx="327787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2. 厂商生产的产品存在着差别</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2272665" y="4903470"/>
            <a:ext cx="673608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rPr>
              <a:t>3. 厂商进退是自由的</a:t>
            </a:r>
            <a:endParaRPr lang="zh-CN" altLang="en-US" sz="2400" dirty="0">
              <a:solidFill>
                <a:prstClr val="black">
                  <a:lumMod val="65000"/>
                  <a:lumOff val="35000"/>
                </a:prstClr>
              </a:solidFill>
              <a:latin typeface="宋体" panose="02010600030101010101" pitchFamily="2" charset="-122"/>
              <a:cs typeface="+mn-ea"/>
              <a:sym typeface="宋体" panose="02010600030101010101" pitchFamily="2" charset="-122"/>
            </a:endParaRPr>
          </a:p>
        </p:txBody>
      </p:sp>
      <p:sp>
        <p:nvSpPr>
          <p:cNvPr id="25" name="文本框 2"/>
          <p:cNvSpPr txBox="1"/>
          <p:nvPr/>
        </p:nvSpPr>
        <p:spPr>
          <a:xfrm>
            <a:off x="885825" y="599440"/>
            <a:ext cx="56851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一、垄断竞争市场的含义与特征</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859155" y="1256665"/>
            <a:ext cx="3170555" cy="368300"/>
          </a:xfrm>
          <a:prstGeom prst="rect">
            <a:avLst/>
          </a:prstGeom>
          <a:noFill/>
        </p:spPr>
        <p:txBody>
          <a:bodyPr wrap="square" rtlCol="0">
            <a:spAutoFit/>
          </a:bodyPr>
          <a:p>
            <a:r>
              <a:rPr lang="zh-CN" altLang="en-US"/>
              <a:t>（二）垄断竞争市场的特征</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621029" y="3600911"/>
            <a:ext cx="3756660" cy="2717165"/>
            <a:chOff x="1103465" y="4324049"/>
            <a:chExt cx="3756660" cy="2717165"/>
          </a:xfrm>
        </p:grpSpPr>
        <p:sp>
          <p:nvSpPr>
            <p:cNvPr id="21" name="TextBox 20"/>
            <p:cNvSpPr txBox="1"/>
            <p:nvPr/>
          </p:nvSpPr>
          <p:spPr>
            <a:xfrm>
              <a:off x="1103465" y="4324049"/>
              <a:ext cx="375666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（一）垄断竞争市场的需求曲线</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1276820" y="4795854"/>
              <a:ext cx="3423920" cy="2245360"/>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由于垄断竞争厂商的产品是有差别的，因而其需求曲线是一条向右下方倾斜的曲线；同时其产品之间存在很强的替代性，因而其需求曲线是一条向右下方倾斜、相对平坦的曲线。垄断竞争厂商所面临的需</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求曲线有两种：d 曲线和 D 曲线。</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607185" y="162348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529955" y="161967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7305" y="1622849"/>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219574" y="3604721"/>
            <a:ext cx="3932555" cy="3021330"/>
            <a:chOff x="1103465" y="4557094"/>
            <a:chExt cx="3932555" cy="3021330"/>
          </a:xfrm>
        </p:grpSpPr>
        <p:sp>
          <p:nvSpPr>
            <p:cNvPr id="34" name="TextBox 20"/>
            <p:cNvSpPr txBox="1"/>
            <p:nvPr/>
          </p:nvSpPr>
          <p:spPr>
            <a:xfrm>
              <a:off x="1103465" y="4557094"/>
              <a:ext cx="375666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（二）垄断竞争市场的短期均衡</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347305" y="5025089"/>
              <a:ext cx="3688715" cy="2553335"/>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垄断竞争厂商短期均衡的条件是：MR</a:t>
              </a:r>
              <a:r>
                <a:rPr lang="en-US" altLang="zh-CN" sz="1600" dirty="0">
                  <a:solidFill>
                    <a:schemeClr val="bg1">
                      <a:lumMod val="65000"/>
                    </a:schemeClr>
                  </a:solidFill>
                  <a:latin typeface="宋体" panose="02010600030101010101" pitchFamily="2" charset="-122"/>
                  <a:cs typeface="宋体" panose="02010600030101010101" pitchFamily="2" charset="-122"/>
                  <a:sym typeface="+mn-lt"/>
                </a:rPr>
                <a:t>=</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SMC和完全垄断市场一样，垄断竞争市场实现短期均衡时获得最大利润，这个最大利润可能是超额利润，也可能为零，也可能为最小亏损。而且，在短期均衡产量上，必定存在一个 d 需求曲线和 D 需求曲线的交点，它意味着市场上的供求是相等的。</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7976234" y="3568526"/>
            <a:ext cx="3756660" cy="3254375"/>
            <a:chOff x="1437475" y="3788109"/>
            <a:chExt cx="3756660" cy="3254375"/>
          </a:xfrm>
        </p:grpSpPr>
        <p:sp>
          <p:nvSpPr>
            <p:cNvPr id="37" name="TextBox 20"/>
            <p:cNvSpPr txBox="1"/>
            <p:nvPr/>
          </p:nvSpPr>
          <p:spPr>
            <a:xfrm>
              <a:off x="1437475" y="3788109"/>
              <a:ext cx="3756660" cy="475615"/>
            </a:xfrm>
            <a:prstGeom prst="rect">
              <a:avLst/>
            </a:prstGeom>
            <a:noFill/>
          </p:spPr>
          <p:txBody>
            <a:bodyPr wrap="non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（三）垄断竞争市场的长期均衡</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639405" y="4181174"/>
              <a:ext cx="3554730" cy="2861310"/>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在垄断竞争市场上，长期中厂商也可以调整自己的产量，其他厂商可以加入或退出该行业。通过这些变动来实现长期均衡。这种均衡状态中，MR=MC 时的产量为 Q</a:t>
              </a:r>
              <a:r>
                <a:rPr lang="zh-CN" altLang="en-US" sz="1600" baseline="-25000" dirty="0">
                  <a:solidFill>
                    <a:schemeClr val="bg1">
                      <a:lumMod val="65000"/>
                    </a:schemeClr>
                  </a:solidFill>
                  <a:latin typeface="宋体" panose="02010600030101010101" pitchFamily="2" charset="-122"/>
                  <a:cs typeface="宋体" panose="02010600030101010101" pitchFamily="2" charset="-122"/>
                  <a:sym typeface="+mn-lt"/>
                </a:rPr>
                <a:t>0</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，价格为 P</a:t>
              </a:r>
              <a:r>
                <a:rPr lang="zh-CN" altLang="en-US" sz="1600" baseline="-25000" dirty="0">
                  <a:solidFill>
                    <a:schemeClr val="bg1">
                      <a:lumMod val="65000"/>
                    </a:schemeClr>
                  </a:solidFill>
                  <a:latin typeface="宋体" panose="02010600030101010101" pitchFamily="2" charset="-122"/>
                  <a:cs typeface="宋体" panose="02010600030101010101" pitchFamily="2" charset="-122"/>
                  <a:sym typeface="+mn-lt"/>
                </a:rPr>
                <a:t>0</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。长期平均成本曲线（LAC）与需求曲线 d 相切于 E 点。所以，垄断竞争厂商的长期均衡的条件就是：</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MR</a:t>
              </a:r>
              <a:r>
                <a:rPr lang="en-US" altLang="zh-CN" sz="1600" dirty="0">
                  <a:solidFill>
                    <a:schemeClr val="bg1">
                      <a:lumMod val="65000"/>
                    </a:schemeClr>
                  </a:solidFill>
                  <a:latin typeface="宋体" panose="02010600030101010101" pitchFamily="2" charset="-122"/>
                  <a:cs typeface="宋体" panose="02010600030101010101" pitchFamily="2" charset="-122"/>
                  <a:sym typeface="+mn-lt"/>
                </a:rPr>
                <a:t>=</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LMC</a:t>
              </a:r>
              <a:r>
                <a:rPr lang="en-US" altLang="zh-CN" sz="1600" dirty="0">
                  <a:solidFill>
                    <a:schemeClr val="bg1">
                      <a:lumMod val="65000"/>
                    </a:schemeClr>
                  </a:solidFill>
                  <a:latin typeface="宋体" panose="02010600030101010101" pitchFamily="2" charset="-122"/>
                  <a:cs typeface="宋体" panose="02010600030101010101" pitchFamily="2" charset="-122"/>
                  <a:sym typeface="+mn-lt"/>
                </a:rPr>
                <a:t>=</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SMC；AR</a:t>
              </a:r>
              <a:r>
                <a:rPr lang="en-US" altLang="zh-CN" sz="1600" dirty="0">
                  <a:solidFill>
                    <a:schemeClr val="bg1">
                      <a:lumMod val="65000"/>
                    </a:schemeClr>
                  </a:solidFill>
                  <a:latin typeface="宋体" panose="02010600030101010101" pitchFamily="2" charset="-122"/>
                  <a:cs typeface="宋体" panose="02010600030101010101" pitchFamily="2" charset="-122"/>
                  <a:sym typeface="+mn-lt"/>
                </a:rPr>
                <a:t>=</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LAR</a:t>
              </a:r>
              <a:r>
                <a:rPr lang="en-US" altLang="zh-CN" sz="1600" dirty="0">
                  <a:solidFill>
                    <a:schemeClr val="bg1">
                      <a:lumMod val="65000"/>
                    </a:schemeClr>
                  </a:solidFill>
                  <a:latin typeface="宋体" panose="02010600030101010101" pitchFamily="2" charset="-122"/>
                  <a:cs typeface="宋体" panose="02010600030101010101" pitchFamily="2" charset="-122"/>
                  <a:sym typeface="+mn-lt"/>
                </a:rPr>
                <a:t>=</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LAC</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825" y="599440"/>
            <a:ext cx="54851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二、垄断竞争市场上的均衡分析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542925" y="1760855"/>
            <a:ext cx="549338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在短期中，垄断竞争厂商可以通过产品差别来形成垄断，以获得超额利润。同一种产品，它的产品差别是不一样的。电视机有大小、质量和功能的不同。同是一件 T 恤，有不同的款式，不同的面料，不同的颜色等，这就形成了产品的</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差别。可以说，厂商对产品差别的创造是无穷的，这些不同的产品差别，满足了不同消费偏好的消费者，同时也为厂商创造了垄断。唯有做到“人无我有，人有我优，人优我新”，才能赢得源源不断的利润。创新是一个民族的灵魂，是一个国家兴旺发达的不竭动力。在现实中，有很多产品差别是消费者不能认知的，因此，厂商必须要创造消费者能够认知的产品差别，那么，广告、品牌等营销策略便成为顾客认知产品差别的一个重要的手段。</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25" name="文本框 2"/>
          <p:cNvSpPr txBox="1"/>
          <p:nvPr/>
        </p:nvSpPr>
        <p:spPr>
          <a:xfrm>
            <a:off x="885825" y="599440"/>
            <a:ext cx="51498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三、垄断竞争市场的差别竞争</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762115" y="1760855"/>
            <a:ext cx="4288155" cy="4265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寡头垄断市场上的厂商均衡分析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任务五</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34255" y="2390140"/>
            <a:ext cx="6209030" cy="2331085"/>
          </a:xfrm>
          <a:prstGeom prst="rect">
            <a:avLst/>
          </a:prstGeom>
          <a:noFill/>
        </p:spPr>
        <p:txBody>
          <a:bodyPr wrap="square" rtlCol="0">
            <a:spAutoFit/>
          </a:bodyPr>
          <a:p>
            <a:pPr>
              <a:lnSpc>
                <a:spcPct val="130000"/>
              </a:lnSpc>
              <a:spcBef>
                <a:spcPts val="0"/>
              </a:spcBef>
              <a:spcAft>
                <a:spcPts val="0"/>
              </a:spcAft>
            </a:pPr>
            <a:r>
              <a:rPr sz="1600" dirty="0">
                <a:latin typeface="宋体" panose="02010600030101010101" pitchFamily="2" charset="-122"/>
              </a:rPr>
              <a:t>寡头垄断市场是指少数几个厂商垄断了某个行业的市场，控制这一行业的供给。寡头垄断市场在当代经济生活中占有十分重要的地位，它是一种普遍存在的市场结构。在钢铁、石油、汽车、民航、香烟等行业中普遍存在。寡头垄断市场主要分为无差别垄断和有差别垄断。无差别垄断的寡头厂商生产的产品无差别，比如钢铁、石油等行业的寡头。有差别垄断的寡头厂商生产的产品有差别，比如飞机、汽车、机械等行业的寡头。</a:t>
            </a:r>
            <a:endParaRPr sz="1600"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338492" y="3007738"/>
            <a:ext cx="3231285"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（一）寡头垄断市场的含义</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825" y="599440"/>
            <a:ext cx="551815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一、寡头垄断市场的含义和特征</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32689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1. 寡头厂商之间的相互依存性</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855" y="1935480"/>
            <a:ext cx="4704715" cy="10909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由于行业中只有少数几家大厂商，他们的供给量均占有市场的较大份额，所以，某寡头厂商做出价格、产量的决策时，会显著影响到其他寡头的销售量，使得其他寡头做出反应。</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3109163"/>
            <a:ext cx="41833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2. 寡头厂商的决策导致结果的不确定性</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855" y="3519170"/>
            <a:ext cx="4704715" cy="10909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由于寡头厂商之间相互依存、彼此影响，任何一个寡头做出决策时，都必须要考虑到竞争对手的反应。</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52178"/>
            <a:ext cx="28117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3. 寡头厂商的相互勾结性</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855" y="5102860"/>
            <a:ext cx="4704715" cy="1147445"/>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寡头厂商竞争手段是多种多样的，当价格和产量一旦确定之后，就具有相对的稳定性，所以，各个寡头厂商相互之间容易达成某种形式的相互勾结和妥协。</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906145" y="175895"/>
            <a:ext cx="55645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一、寡头垄断市场的含义和特征</a:t>
            </a:r>
            <a:endParaRPr lang="en-US" altLang="zh-CN" sz="2600" dirty="0">
              <a:latin typeface="宋体" panose="02010600030101010101" pitchFamily="2" charset="-122"/>
              <a:ea typeface="宋体" panose="02010600030101010101" pitchFamily="2" charset="-122"/>
            </a:endParaRPr>
          </a:p>
        </p:txBody>
      </p:sp>
      <p:sp>
        <p:nvSpPr>
          <p:cNvPr id="2" name="文本框 1"/>
          <p:cNvSpPr txBox="1"/>
          <p:nvPr/>
        </p:nvSpPr>
        <p:spPr>
          <a:xfrm>
            <a:off x="1171575" y="734060"/>
            <a:ext cx="3480435" cy="368300"/>
          </a:xfrm>
          <a:prstGeom prst="rect">
            <a:avLst/>
          </a:prstGeom>
          <a:noFill/>
        </p:spPr>
        <p:txBody>
          <a:bodyPr wrap="square" rtlCol="0">
            <a:spAutoFit/>
          </a:bodyPr>
          <a:p>
            <a:r>
              <a:rPr lang="zh-CN" altLang="en-US"/>
              <a:t>（二）寡头垄断的特征</a:t>
            </a:r>
            <a:endParaRPr lang="zh-CN" altLang="en-US"/>
          </a:p>
        </p:txBody>
      </p:sp>
      <p:pic>
        <p:nvPicPr>
          <p:cNvPr id="3" name="图片 2"/>
          <p:cNvPicPr>
            <a:picLocks noChangeAspect="1"/>
          </p:cNvPicPr>
          <p:nvPr/>
        </p:nvPicPr>
        <p:blipFill>
          <a:blip r:embed="rId1"/>
          <a:stretch>
            <a:fillRect/>
          </a:stretch>
        </p:blipFill>
        <p:spPr>
          <a:xfrm>
            <a:off x="6198870" y="1935480"/>
            <a:ext cx="5216525" cy="40341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437640"/>
            <a:ext cx="6628130" cy="4842510"/>
            <a:chOff x="0" y="1401692"/>
            <a:chExt cx="662813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380355" cy="3983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市场结构的类型</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完全竞争市场上的厂商</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      均衡分析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垄断市场上的厂商均衡分析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四 垄断竞争市场上的厂商</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      均衡分析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五 寡头垄断市场上的厂商</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      均衡分析</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nvSpPr>
        <p:spPr>
          <a:xfrm>
            <a:off x="5616095" y="1506748"/>
            <a:ext cx="959811" cy="95981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8" name="直接连接符 7"/>
          <p:cNvCxnSpPr/>
          <p:nvPr/>
        </p:nvCxnSpPr>
        <p:spPr>
          <a:xfrm>
            <a:off x="6096000" y="2466561"/>
            <a:ext cx="0" cy="2211924"/>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232171" y="1986653"/>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60070" y="1335405"/>
            <a:ext cx="4479925" cy="5291455"/>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13" name="直接连接符 12"/>
          <p:cNvCxnSpPr/>
          <p:nvPr/>
        </p:nvCxnSpPr>
        <p:spPr>
          <a:xfrm>
            <a:off x="610870" y="1981835"/>
            <a:ext cx="4333875" cy="50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20"/>
          <p:cNvSpPr>
            <a:spLocks noChangeArrowheads="1"/>
          </p:cNvSpPr>
          <p:nvPr/>
        </p:nvSpPr>
        <p:spPr bwMode="auto">
          <a:xfrm>
            <a:off x="560070" y="1506855"/>
            <a:ext cx="4383405" cy="359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rPr>
              <a:t>（一）各寡头相互勾结的产量及价格决定</a:t>
            </a:r>
            <a:endParaRPr lang="zh-CN" altLang="en-US"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15" name="Rectangle 20"/>
          <p:cNvSpPr>
            <a:spLocks noChangeArrowheads="1"/>
          </p:cNvSpPr>
          <p:nvPr/>
        </p:nvSpPr>
        <p:spPr bwMode="auto">
          <a:xfrm>
            <a:off x="686435" y="2093595"/>
            <a:ext cx="4306570"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nSpc>
                <a:spcPct val="150000"/>
              </a:lnSpc>
            </a:pPr>
            <a:r>
              <a:rPr sz="1600" dirty="0">
                <a:latin typeface="宋体" panose="02010600030101010101" pitchFamily="2" charset="-122"/>
                <a:sym typeface="宋体" panose="02010600030101010101" pitchFamily="2" charset="-122"/>
              </a:rPr>
              <a:t>在这种情况下，各寡头的产量是各寡头协商的结果，产量的多少主要是靠各寡头的实力的大小来决定的，实力大所分配得到的产量便多；反之，较少。各寡头所协商的内容主要包括：一是产量的限定。如欧佩克（世界石油输出组织）往往规定各个产油国的产量。二是不规定具体的产量限制，但是划分各寡头的市场范围。</a:t>
            </a:r>
            <a:endParaRPr sz="1600" dirty="0">
              <a:latin typeface="宋体" panose="02010600030101010101" pitchFamily="2" charset="-122"/>
              <a:sym typeface="宋体" panose="02010600030101010101" pitchFamily="2" charset="-122"/>
            </a:endParaRPr>
          </a:p>
        </p:txBody>
      </p:sp>
      <p:sp>
        <p:nvSpPr>
          <p:cNvPr id="23" name="椭圆 22"/>
          <p:cNvSpPr/>
          <p:nvPr/>
        </p:nvSpPr>
        <p:spPr>
          <a:xfrm>
            <a:off x="5616095" y="4678483"/>
            <a:ext cx="959811" cy="959811"/>
          </a:xfrm>
          <a:prstGeom prst="ellipse">
            <a:avLst/>
          </a:prstGeom>
          <a:solidFill>
            <a:schemeClr val="bg2">
              <a:lumMod val="75000"/>
            </a:schemeClr>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a:endParaRPr lang="zh-CN" altLang="en-US" sz="1600" dirty="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4" name="直接连接符 23"/>
          <p:cNvCxnSpPr/>
          <p:nvPr/>
        </p:nvCxnSpPr>
        <p:spPr>
          <a:xfrm flipH="1">
            <a:off x="6575906" y="5158388"/>
            <a:ext cx="383924"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144385" y="2571115"/>
            <a:ext cx="4710430" cy="3916680"/>
          </a:xfrm>
          <a:prstGeom prst="rect">
            <a:avLst/>
          </a:prstGeom>
          <a:solidFill>
            <a:schemeClr val="bg1">
              <a:lumMod val="85000"/>
              <a:alpha val="20000"/>
            </a:schemeClr>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p>
            <a:pPr algn="ctr"/>
            <a:endParaRPr lang="zh-CN" altLang="en-US" sz="1600">
              <a:latin typeface="宋体" panose="02010600030101010101" pitchFamily="2" charset="-122"/>
              <a:ea typeface="宋体" panose="02010600030101010101" pitchFamily="2" charset="-122"/>
              <a:cs typeface="+mn-ea"/>
              <a:sym typeface="宋体" panose="02010600030101010101" pitchFamily="2" charset="-122"/>
            </a:endParaRPr>
          </a:p>
        </p:txBody>
      </p:sp>
      <p:cxnSp>
        <p:nvCxnSpPr>
          <p:cNvPr id="27" name="直接连接符 26"/>
          <p:cNvCxnSpPr/>
          <p:nvPr/>
        </p:nvCxnSpPr>
        <p:spPr>
          <a:xfrm>
            <a:off x="7258645" y="5158388"/>
            <a:ext cx="2956996" cy="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Rectangle 20"/>
          <p:cNvSpPr>
            <a:spLocks noChangeArrowheads="1"/>
          </p:cNvSpPr>
          <p:nvPr/>
        </p:nvSpPr>
        <p:spPr bwMode="auto">
          <a:xfrm>
            <a:off x="7258685" y="4809490"/>
            <a:ext cx="4596765" cy="31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base">
              <a:lnSpc>
                <a:spcPct val="130000"/>
              </a:lnSpc>
              <a:spcBef>
                <a:spcPct val="0"/>
              </a:spcBef>
              <a:spcAft>
                <a:spcPct val="0"/>
              </a:spcAft>
            </a:pPr>
            <a:r>
              <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rPr>
              <a:t>（二）各寡头不存在相互勾结的产量及价格决定</a:t>
            </a:r>
            <a:endParaRPr lang="zh-CN" altLang="en-US" sz="1600" b="1" dirty="0">
              <a:solidFill>
                <a:schemeClr val="tx1">
                  <a:lumMod val="75000"/>
                  <a:lumOff val="25000"/>
                </a:schemeClr>
              </a:solidFill>
              <a:latin typeface="宋体" panose="02010600030101010101" pitchFamily="2" charset="-122"/>
              <a:cs typeface="+mn-ea"/>
              <a:sym typeface="宋体" panose="02010600030101010101" pitchFamily="2" charset="-122"/>
            </a:endParaRPr>
          </a:p>
        </p:txBody>
      </p:sp>
      <p:sp>
        <p:nvSpPr>
          <p:cNvPr id="29" name="Rectangle 20"/>
          <p:cNvSpPr>
            <a:spLocks noChangeArrowheads="1"/>
          </p:cNvSpPr>
          <p:nvPr/>
        </p:nvSpPr>
        <p:spPr bwMode="auto">
          <a:xfrm>
            <a:off x="7258685" y="5256530"/>
            <a:ext cx="4596130" cy="1230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r>
              <a:rPr sz="1600" dirty="0">
                <a:latin typeface="宋体" panose="02010600030101010101" pitchFamily="2" charset="-122"/>
                <a:sym typeface="宋体" panose="02010600030101010101" pitchFamily="2" charset="-122"/>
              </a:rPr>
              <a:t>在这种情况下，各寡头是根据其他寡头的产量决策来调整自己的产量，以达到利润最大化的目的。因而根据不同的假设条件，通常有古诺模型（双头垄断模型）、斯威齐模型（拐折需求曲线模型）等来决定自己的产量。</a:t>
            </a:r>
            <a:endParaRPr sz="1600" dirty="0">
              <a:latin typeface="宋体" panose="02010600030101010101" pitchFamily="2" charset="-122"/>
              <a:sym typeface="宋体" panose="02010600030101010101" pitchFamily="2" charset="-122"/>
            </a:endParaRPr>
          </a:p>
        </p:txBody>
      </p:sp>
      <p:cxnSp>
        <p:nvCxnSpPr>
          <p:cNvPr id="32" name="直接连接符 31"/>
          <p:cNvCxnSpPr/>
          <p:nvPr/>
        </p:nvCxnSpPr>
        <p:spPr>
          <a:xfrm>
            <a:off x="6096000" y="5638294"/>
            <a:ext cx="0" cy="1118980"/>
          </a:xfrm>
          <a:prstGeom prst="line">
            <a:avLst/>
          </a:prstGeom>
          <a:ln w="63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文本框 2"/>
          <p:cNvSpPr txBox="1"/>
          <p:nvPr/>
        </p:nvSpPr>
        <p:spPr>
          <a:xfrm>
            <a:off x="899795" y="161925"/>
            <a:ext cx="7620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二、寡头垄断市场上的产量及价格决定分析</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144385" y="2571115"/>
            <a:ext cx="4372610" cy="2107565"/>
          </a:xfrm>
          <a:prstGeom prst="rect">
            <a:avLst/>
          </a:prstGeom>
        </p:spPr>
      </p:pic>
      <p:pic>
        <p:nvPicPr>
          <p:cNvPr id="4" name="图片 3"/>
          <p:cNvPicPr>
            <a:picLocks noChangeAspect="1"/>
          </p:cNvPicPr>
          <p:nvPr/>
        </p:nvPicPr>
        <p:blipFill>
          <a:blip r:embed="rId2"/>
          <a:stretch>
            <a:fillRect/>
          </a:stretch>
        </p:blipFill>
        <p:spPr>
          <a:xfrm>
            <a:off x="563245" y="4678680"/>
            <a:ext cx="4247515" cy="1948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150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par>
                                <p:cTn id="13" presetID="2" presetClass="entr" presetSubtype="8" fill="hold" grpId="0" nodeType="withEffect">
                                  <p:stCondLst>
                                    <p:cond delay="2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0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2" presetClass="entr" presetSubtype="1" fill="hold" nodeType="withEffect">
                                  <p:stCondLst>
                                    <p:cond delay="250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par>
                                <p:cTn id="32" presetID="53" presetClass="entr" presetSubtype="16" fill="hold" grpId="0" nodeType="withEffect">
                                  <p:stCondLst>
                                    <p:cond delay="30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22" presetClass="entr" presetSubtype="8" fill="hold" nodeType="withEffect">
                                  <p:stCondLst>
                                    <p:cond delay="350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 presetClass="entr" presetSubtype="2" fill="hold" grpId="0" nodeType="withEffect">
                                  <p:stCondLst>
                                    <p:cond delay="400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1+#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40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1+#ppt_w/2"/>
                                          </p:val>
                                        </p:tav>
                                        <p:tav tm="100000">
                                          <p:val>
                                            <p:strVal val="#ppt_x"/>
                                          </p:val>
                                        </p:tav>
                                      </p:tavLst>
                                    </p:anim>
                                    <p:anim calcmode="lin" valueType="num">
                                      <p:cBhvr additive="base">
                                        <p:cTn id="47" dur="50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400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1+#ppt_w/2"/>
                                          </p:val>
                                        </p:tav>
                                        <p:tav tm="100000">
                                          <p:val>
                                            <p:strVal val="#ppt_x"/>
                                          </p:val>
                                        </p:tav>
                                      </p:tavLst>
                                    </p:anim>
                                    <p:anim calcmode="lin" valueType="num">
                                      <p:cBhvr additive="base">
                                        <p:cTn id="51" dur="50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400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1+#ppt_w/2"/>
                                          </p:val>
                                        </p:tav>
                                        <p:tav tm="100000">
                                          <p:val>
                                            <p:strVal val="#ppt_x"/>
                                          </p:val>
                                        </p:tav>
                                      </p:tavLst>
                                    </p:anim>
                                    <p:anim calcmode="lin" valueType="num">
                                      <p:cBhvr additive="base">
                                        <p:cTn id="55" dur="500" fill="hold"/>
                                        <p:tgtEl>
                                          <p:spTgt spid="29"/>
                                        </p:tgtEl>
                                        <p:attrNameLst>
                                          <p:attrName>ppt_y</p:attrName>
                                        </p:attrNameLst>
                                      </p:cBhvr>
                                      <p:tavLst>
                                        <p:tav tm="0">
                                          <p:val>
                                            <p:strVal val="#ppt_y"/>
                                          </p:val>
                                        </p:tav>
                                        <p:tav tm="100000">
                                          <p:val>
                                            <p:strVal val="#ppt_y"/>
                                          </p:val>
                                        </p:tav>
                                      </p:tavLst>
                                    </p:anim>
                                  </p:childTnLst>
                                </p:cTn>
                              </p:par>
                              <p:par>
                                <p:cTn id="56" presetID="22" presetClass="entr" presetSubtype="1" fill="hold" nodeType="withEffect">
                                  <p:stCondLst>
                                    <p:cond delay="4500"/>
                                  </p:stCondLst>
                                  <p:childTnLst>
                                    <p:set>
                                      <p:cBhvr>
                                        <p:cTn id="57" dur="1" fill="hold">
                                          <p:stCondLst>
                                            <p:cond delay="0"/>
                                          </p:stCondLst>
                                        </p:cTn>
                                        <p:tgtEl>
                                          <p:spTgt spid="32"/>
                                        </p:tgtEl>
                                        <p:attrNameLst>
                                          <p:attrName>style.visibility</p:attrName>
                                        </p:attrNameLst>
                                      </p:cBhvr>
                                      <p:to>
                                        <p:strVal val="visible"/>
                                      </p:to>
                                    </p:set>
                                    <p:animEffect transition="in" filter="wipe(up)">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4" grpId="0"/>
      <p:bldP spid="15" grpId="0"/>
      <p:bldP spid="23" grpId="0" bldLvl="0" animBg="1"/>
      <p:bldP spid="25" grpId="0" bldLvl="0" animBg="1"/>
      <p:bldP spid="28"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市场结构的类型</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91820" y="1464310"/>
            <a:ext cx="5755640" cy="489267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在市场经济体系中，市场是所有经济活动的中心，是买者和卖者借以进行商品或服务交换的场所。对于买者来说，市场是购买其所需消费的商品和提供生产要素的场所或中介；对于卖者来说，市场是出售其生产的商品和购买生产要素的场所或中介。</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从不同的角度出发，可以对市场进行不同的分类。从生产要素投入的角度，有资本市场、土地市场和劳动力市场等；从商品形态的角度，有产品市场（实物形态的商品市场）和服务市场（非实物形态的商品市场）；从商品交易时间特点的角度，有现货交易市场和期货交易市场；从商品流通的地域角度，有城市市场、农村市场，或者区域市场、全国市场、国际市场；从市场结构的角度，有竞争市场和垄断市场等。</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一、市场</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12890" y="1811655"/>
            <a:ext cx="5123180" cy="39979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12445" y="1182370"/>
            <a:ext cx="11170285" cy="1568450"/>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我们根据市场上竞争与垄断程度的不同，可以按照四个标准来划分出市场结构类型：一是市场上厂商的数目；二是厂商之间各自提供产品的差别程度；三是单个厂商对市场价格的控制程度；四是厂商进入或退出一个行业的难易程度。因此，我们可以将现实的市场划分为四种类型：完全竞争市场、完全垄断市场、垄断竞争市场和寡头垄断市场。关于这四种类型的市场的区别和特点可以用表 6-1 来说明。</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54622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二、市场结构的划分标准和特点</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033145" y="3043555"/>
            <a:ext cx="9886950" cy="3086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完全竞争市场上的厂商均衡分析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3816350" cy="203009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78359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完全竞争又称纯粹竞争，是指在市场中竞争充分而没有受任何阻碍和干扰的一种市场结构。</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55" y="2088515"/>
            <a:ext cx="307911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（一）完全竞争市场的含义</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46655" y="4609465"/>
            <a:ext cx="3649345" cy="124523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1. 市场上有无数多的生产者和消费者</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2. 市场上的产品都是同质的，即不存在产品差别</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3. 自由进入或退出该行业</a:t>
            </a:r>
            <a:endParaRPr lang="zh-CN" altLang="en-US" sz="1600" dirty="0">
              <a:latin typeface="宋体" panose="02010600030101010101" pitchFamily="2" charset="-122"/>
              <a:sym typeface="宋体" panose="02010600030101010101" pitchFamily="2" charset="-122"/>
            </a:endParaRPr>
          </a:p>
          <a:p>
            <a:pPr>
              <a:lnSpc>
                <a:spcPts val="1800"/>
              </a:lnSpc>
            </a:pPr>
            <a:r>
              <a:rPr lang="zh-CN" altLang="en-US" sz="1600" dirty="0">
                <a:latin typeface="宋体" panose="02010600030101010101" pitchFamily="2" charset="-122"/>
                <a:sym typeface="宋体" panose="02010600030101010101" pitchFamily="2" charset="-122"/>
              </a:rPr>
              <a:t>4. 市场信息完全</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01900" y="4189730"/>
            <a:ext cx="3110865"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（二）完全竞争市场的特征</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4622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一、完全竞争市场的含义和特征</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27520" y="1851025"/>
            <a:ext cx="4612640" cy="3644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35305" y="1054735"/>
            <a:ext cx="10834370" cy="2306955"/>
          </a:xfrm>
          <a:prstGeom prst="rect">
            <a:avLst/>
          </a:prstGeom>
          <a:noFill/>
        </p:spPr>
        <p:txBody>
          <a:bodyPr wrap="square" rtlCol="0">
            <a:spAutoFit/>
          </a:bodyPr>
          <a:lstStyle/>
          <a:p>
            <a:pPr>
              <a:lnSpc>
                <a:spcPct val="150000"/>
              </a:lnSpc>
            </a:pPr>
            <a:r>
              <a:rPr lang="en-US" sz="1600" spc="300" dirty="0" smtClean="0">
                <a:solidFill>
                  <a:schemeClr val="tx2"/>
                </a:solidFill>
                <a:latin typeface="宋体" panose="02010600030101010101" pitchFamily="2" charset="-122"/>
              </a:rPr>
              <a:t>●完全竞争市场中，对于整个行业而言，行业需求曲线是一条向右下方倾斜的曲线，行业供给曲线是一条向右上方倾斜的曲线。整个行业的产品价格就是这两条曲线的交点决定的，</a:t>
            </a:r>
            <a:r>
              <a:rPr lang="en-US" sz="1600" b="1" spc="300" dirty="0" smtClean="0">
                <a:solidFill>
                  <a:schemeClr val="tx2"/>
                </a:solidFill>
                <a:latin typeface="宋体" panose="02010600030101010101" pitchFamily="2" charset="-122"/>
              </a:rPr>
              <a:t>如图 6-1（a）所示</a:t>
            </a:r>
            <a:r>
              <a:rPr lang="en-US" sz="1600" spc="300" dirty="0" smtClean="0">
                <a:solidFill>
                  <a:schemeClr val="tx2"/>
                </a:solidFill>
                <a:latin typeface="宋体" panose="02010600030101010101" pitchFamily="2" charset="-122"/>
              </a:rPr>
              <a:t>。但对于个别厂商的需求曲线就不一样了。在完全竞争市场中，个别厂商在整个市场中所占的市场份额非常小，没有能力左右市场，当市场价格确定下来以后，个别厂商只是这一既定价格的接受者，但是，市场对单个企业产量的需求却是无限的，无论厂商生产多少，价格都是不变的。所以，个别厂商的需求曲线是一条由既定市场价格出发的水平线，</a:t>
            </a:r>
            <a:r>
              <a:rPr lang="en-US" sz="1600" b="1" spc="300" dirty="0" smtClean="0">
                <a:solidFill>
                  <a:schemeClr val="tx2"/>
                </a:solidFill>
                <a:latin typeface="宋体" panose="02010600030101010101" pitchFamily="2" charset="-122"/>
              </a:rPr>
              <a:t>如图 6-1（b）所示</a:t>
            </a:r>
            <a:r>
              <a:rPr lang="en-US" sz="1600" spc="300" dirty="0" smtClean="0">
                <a:solidFill>
                  <a:schemeClr val="tx2"/>
                </a:solidFill>
                <a:latin typeface="宋体" panose="02010600030101010101" pitchFamily="2" charset="-122"/>
              </a:rPr>
              <a:t>。</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900430" y="232410"/>
            <a:ext cx="60801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二、完全竞争市场和厂商的需求曲线</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552575" y="3361690"/>
            <a:ext cx="7985760" cy="3056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BEAUTIFY_FLAG" val="#wm#"/>
  <p:tag name="KSO_WM_TEMPLATE_CATEGORY" val="diagram"/>
  <p:tag name="KSO_WM_TEMPLATE_INDEX" val="790"/>
</p:tagLst>
</file>

<file path=ppt/tags/tag9.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5321</Words>
  <Application>WPS 演示</Application>
  <PresentationFormat>自定义</PresentationFormat>
  <Paragraphs>239</Paragraphs>
  <Slides>31</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Wingdings</vt:lpstr>
      <vt:lpstr>Rockwell</vt:lpstr>
      <vt:lpstr>Calibri</vt:lpstr>
      <vt:lpstr>Arial Unicode MS</vt:lpstr>
      <vt:lpstr>思源黑体 CN Bold</vt:lpstr>
      <vt:lpstr>黑体</vt:lpstr>
      <vt:lpstr>微软雅黑</vt:lpstr>
      <vt:lpstr>印品黑体</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10633</cp:revision>
  <cp:lastPrinted>2113-01-01T00:00:00Z</cp:lastPrinted>
  <dcterms:created xsi:type="dcterms:W3CDTF">2015-07-08T08:22:00Z</dcterms:created>
  <dcterms:modified xsi:type="dcterms:W3CDTF">2025-08-15T01:24:09Z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E8C7986FABCB41D2928D445E7B233F04_12</vt:lpwstr>
  </property>
</Properties>
</file>