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1"/>
  </p:handoutMasterIdLst>
  <p:sldIdLst>
    <p:sldId id="639" r:id="rId3"/>
    <p:sldId id="617" r:id="rId5"/>
    <p:sldId id="636" r:id="rId6"/>
    <p:sldId id="806" r:id="rId7"/>
    <p:sldId id="710" r:id="rId8"/>
    <p:sldId id="711" r:id="rId9"/>
    <p:sldId id="855" r:id="rId10"/>
    <p:sldId id="688" r:id="rId11"/>
    <p:sldId id="605" r:id="rId12"/>
    <p:sldId id="667" r:id="rId13"/>
    <p:sldId id="856" r:id="rId14"/>
    <p:sldId id="857" r:id="rId15"/>
    <p:sldId id="712" r:id="rId16"/>
    <p:sldId id="858" r:id="rId17"/>
    <p:sldId id="544" r:id="rId18"/>
    <p:sldId id="673" r:id="rId19"/>
    <p:sldId id="582" r:id="rId20"/>
  </p:sldIdLst>
  <p:sldSz cx="12195175" cy="6859270"/>
  <p:notesSz cx="6858000" cy="9144000"/>
  <p:embeddedFontLst>
    <p:embeddedFont>
      <p:font typeface="Rockwell" panose="02060603020205020403" pitchFamily="18" charset="0"/>
      <p:regular r:id="rId26"/>
      <p:bold r:id="rId27"/>
      <p:italic r:id="rId28"/>
      <p:boldItalic r:id="rId29"/>
    </p:embeddedFont>
  </p:embeddedFontLst>
  <p:custDataLst>
    <p:tags r:id="rId30"/>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0" userDrawn="1">
          <p15:clr>
            <a:srgbClr val="A4A3A4"/>
          </p15:clr>
        </p15:guide>
        <p15:guide id="2" orient="horz" pos="336" userDrawn="1">
          <p15:clr>
            <a:srgbClr val="A4A3A4"/>
          </p15:clr>
        </p15:guide>
        <p15:guide id="3" orient="horz" pos="3992" userDrawn="1">
          <p15:clr>
            <a:srgbClr val="A4A3A4"/>
          </p15:clr>
        </p15:guide>
        <p15:guide id="4" pos="3881"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50"/>
        <p:guide orient="horz" pos="336"/>
        <p:guide orient="horz" pos="3992"/>
        <p:guide pos="3881"/>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66"/>
        <p:guide pos="2182"/>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7.xml"/><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1" name="Rectangle 10"/>
          <p:cNvSpPr/>
          <p:nvPr/>
        </p:nvSpPr>
        <p:spPr>
          <a:xfrm>
            <a:off x="9109075" y="2313305"/>
            <a:ext cx="2849880" cy="1769745"/>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（二）土地的需求与供给</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土地的需求曲线如同其他要素的需求曲线一样，具有向右下方倾斜的特征。就一个整体经济而言，</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土地的供给量是固定不变的，其市场供给曲线为一条垂直线。</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2" name="Rectangle 11"/>
          <p:cNvSpPr/>
          <p:nvPr/>
        </p:nvSpPr>
        <p:spPr>
          <a:xfrm>
            <a:off x="9109075" y="4269105"/>
            <a:ext cx="2934335" cy="2064385"/>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（四）地租与地价</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与其他资产一样，土地也有市场价格。地租是使用土地的报酬，租借者只有使用权。地价则是购买土地的价格，购买者具有所有权。一般来说，地价与地租成正比，与利率成反比。</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3" name="Rounded Rectangle 12"/>
          <p:cNvSpPr/>
          <p:nvPr/>
        </p:nvSpPr>
        <p:spPr>
          <a:xfrm>
            <a:off x="8199897" y="3146833"/>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4" name="Rounded Rectangle 13"/>
          <p:cNvSpPr/>
          <p:nvPr/>
        </p:nvSpPr>
        <p:spPr>
          <a:xfrm>
            <a:off x="8199897" y="4222888"/>
            <a:ext cx="755737" cy="7303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536575" y="2453005"/>
            <a:ext cx="2723515" cy="1769745"/>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（一）土地与地租</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地租也称为纯粹经济租金，是指土地使用的服务价格，或者说是土地这一生产要素的收益或价格。地租理论要分析地租的决定问题。</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6" name="Rectangle 15"/>
          <p:cNvSpPr/>
          <p:nvPr/>
        </p:nvSpPr>
        <p:spPr>
          <a:xfrm>
            <a:off x="536575" y="4434205"/>
            <a:ext cx="2595880" cy="1179830"/>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（三）地租的决定分析</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将土地的市场需求曲线与供给曲线综合在一个坐标系中，供求曲线的交点就是均衡点。</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3260147" y="3146833"/>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8" name="Rounded Rectangle 17"/>
          <p:cNvSpPr/>
          <p:nvPr/>
        </p:nvSpPr>
        <p:spPr>
          <a:xfrm>
            <a:off x="3260147" y="4222888"/>
            <a:ext cx="755737" cy="7303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318283" y="3255819"/>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3" name="Group 22"/>
          <p:cNvGrpSpPr/>
          <p:nvPr/>
        </p:nvGrpSpPr>
        <p:grpSpPr>
          <a:xfrm>
            <a:off x="8353206" y="4410570"/>
            <a:ext cx="427789" cy="412061"/>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6" name="Freeform 59"/>
          <p:cNvSpPr>
            <a:spLocks noEditPoints="1"/>
          </p:cNvSpPr>
          <p:nvPr/>
        </p:nvSpPr>
        <p:spPr bwMode="auto">
          <a:xfrm>
            <a:off x="3441961" y="4323910"/>
            <a:ext cx="371881" cy="498722"/>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27" name="Group 26"/>
          <p:cNvGrpSpPr/>
          <p:nvPr/>
        </p:nvGrpSpPr>
        <p:grpSpPr>
          <a:xfrm>
            <a:off x="3462187" y="3309842"/>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885825" y="599440"/>
            <a:ext cx="354139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三、地租的决定分析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250" fill="hold"/>
                                        <p:tgtEl>
                                          <p:spTgt spid="18"/>
                                        </p:tgtEl>
                                        <p:attrNameLst>
                                          <p:attrName>ppt_x</p:attrName>
                                        </p:attrNameLst>
                                      </p:cBhvr>
                                      <p:tavLst>
                                        <p:tav tm="0">
                                          <p:val>
                                            <p:strVal val="#ppt_x"/>
                                          </p:val>
                                        </p:tav>
                                        <p:tav tm="100000">
                                          <p:val>
                                            <p:strVal val="#ppt_x"/>
                                          </p:val>
                                        </p:tav>
                                      </p:tavLst>
                                    </p:anim>
                                    <p:anim calcmode="lin" valueType="num">
                                      <p:cBhvr additive="base">
                                        <p:cTn id="48" dur="25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250" fill="hold"/>
                                        <p:tgtEl>
                                          <p:spTgt spid="26"/>
                                        </p:tgtEl>
                                        <p:attrNameLst>
                                          <p:attrName>ppt_x</p:attrName>
                                        </p:attrNameLst>
                                      </p:cBhvr>
                                      <p:tavLst>
                                        <p:tav tm="0">
                                          <p:val>
                                            <p:strVal val="#ppt_x"/>
                                          </p:val>
                                        </p:tav>
                                        <p:tav tm="100000">
                                          <p:val>
                                            <p:strVal val="#ppt_x"/>
                                          </p:val>
                                        </p:tav>
                                      </p:tavLst>
                                    </p:anim>
                                    <p:anim calcmode="lin" valueType="num">
                                      <p:cBhvr additive="base">
                                        <p:cTn id="53" dur="25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50" fill="hold"/>
                                        <p:tgtEl>
                                          <p:spTgt spid="16"/>
                                        </p:tgtEl>
                                        <p:attrNameLst>
                                          <p:attrName>ppt_x</p:attrName>
                                        </p:attrNameLst>
                                      </p:cBhvr>
                                      <p:tavLst>
                                        <p:tav tm="0">
                                          <p:val>
                                            <p:strVal val="#ppt_x"/>
                                          </p:val>
                                        </p:tav>
                                        <p:tav tm="100000">
                                          <p:val>
                                            <p:strVal val="#ppt_x"/>
                                          </p:val>
                                        </p:tav>
                                      </p:tavLst>
                                    </p:anim>
                                    <p:anim calcmode="lin" valueType="num">
                                      <p:cBhvr additive="base">
                                        <p:cTn id="58" dur="25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250" fill="hold"/>
                                        <p:tgtEl>
                                          <p:spTgt spid="13"/>
                                        </p:tgtEl>
                                        <p:attrNameLst>
                                          <p:attrName>ppt_x</p:attrName>
                                        </p:attrNameLst>
                                      </p:cBhvr>
                                      <p:tavLst>
                                        <p:tav tm="0">
                                          <p:val>
                                            <p:strVal val="#ppt_x"/>
                                          </p:val>
                                        </p:tav>
                                        <p:tav tm="100000">
                                          <p:val>
                                            <p:strVal val="#ppt_x"/>
                                          </p:val>
                                        </p:tav>
                                      </p:tavLst>
                                    </p:anim>
                                    <p:anim calcmode="lin" valueType="num">
                                      <p:cBhvr additive="base">
                                        <p:cTn id="63" dur="2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250" fill="hold"/>
                                        <p:tgtEl>
                                          <p:spTgt spid="11"/>
                                        </p:tgtEl>
                                        <p:attrNameLst>
                                          <p:attrName>ppt_x</p:attrName>
                                        </p:attrNameLst>
                                      </p:cBhvr>
                                      <p:tavLst>
                                        <p:tav tm="0">
                                          <p:val>
                                            <p:strVal val="#ppt_x"/>
                                          </p:val>
                                        </p:tav>
                                        <p:tav tm="100000">
                                          <p:val>
                                            <p:strVal val="#ppt_x"/>
                                          </p:val>
                                        </p:tav>
                                      </p:tavLst>
                                    </p:anim>
                                    <p:anim calcmode="lin" valueType="num">
                                      <p:cBhvr additive="base">
                                        <p:cTn id="73" dur="25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250" fill="hold"/>
                                        <p:tgtEl>
                                          <p:spTgt spid="14"/>
                                        </p:tgtEl>
                                        <p:attrNameLst>
                                          <p:attrName>ppt_x</p:attrName>
                                        </p:attrNameLst>
                                      </p:cBhvr>
                                      <p:tavLst>
                                        <p:tav tm="0">
                                          <p:val>
                                            <p:strVal val="#ppt_x"/>
                                          </p:val>
                                        </p:tav>
                                        <p:tav tm="100000">
                                          <p:val>
                                            <p:strVal val="#ppt_x"/>
                                          </p:val>
                                        </p:tav>
                                      </p:tavLst>
                                    </p:anim>
                                    <p:anim calcmode="lin" valueType="num">
                                      <p:cBhvr additive="base">
                                        <p:cTn id="78" dur="250" fill="hold"/>
                                        <p:tgtEl>
                                          <p:spTgt spid="14"/>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additive="base">
                                        <p:cTn id="82" dur="250" fill="hold"/>
                                        <p:tgtEl>
                                          <p:spTgt spid="23"/>
                                        </p:tgtEl>
                                        <p:attrNameLst>
                                          <p:attrName>ppt_x</p:attrName>
                                        </p:attrNameLst>
                                      </p:cBhvr>
                                      <p:tavLst>
                                        <p:tav tm="0">
                                          <p:val>
                                            <p:strVal val="#ppt_x"/>
                                          </p:val>
                                        </p:tav>
                                        <p:tav tm="100000">
                                          <p:val>
                                            <p:strVal val="#ppt_x"/>
                                          </p:val>
                                        </p:tav>
                                      </p:tavLst>
                                    </p:anim>
                                    <p:anim calcmode="lin" valueType="num">
                                      <p:cBhvr additive="base">
                                        <p:cTn id="83" dur="250" fill="hold"/>
                                        <p:tgtEl>
                                          <p:spTgt spid="23"/>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250" fill="hold"/>
                                        <p:tgtEl>
                                          <p:spTgt spid="12"/>
                                        </p:tgtEl>
                                        <p:attrNameLst>
                                          <p:attrName>ppt_x</p:attrName>
                                        </p:attrNameLst>
                                      </p:cBhvr>
                                      <p:tavLst>
                                        <p:tav tm="0">
                                          <p:val>
                                            <p:strVal val="#ppt_x"/>
                                          </p:val>
                                        </p:tav>
                                        <p:tav tm="100000">
                                          <p:val>
                                            <p:strVal val="#ppt_x"/>
                                          </p:val>
                                        </p:tav>
                                      </p:tavLst>
                                    </p:anim>
                                    <p:anim calcmode="lin" valueType="num">
                                      <p:cBhvr additive="base">
                                        <p:cTn id="88"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1" grpId="0"/>
      <p:bldP spid="12" grpId="0"/>
      <p:bldP spid="13" grpId="0" bldLvl="0" animBg="1"/>
      <p:bldP spid="14" grpId="0" bldLvl="0" animBg="1"/>
      <p:bldP spid="15" grpId="0"/>
      <p:bldP spid="16" grpId="0"/>
      <p:bldP spid="17" grpId="0" bldLvl="0" animBg="1"/>
      <p:bldP spid="18" grpId="0" bldLvl="0" animBg="1"/>
      <p:bldP spid="26" grpId="0" bldLvl="0" animBg="1"/>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03885" y="1242695"/>
            <a:ext cx="6235065" cy="5077460"/>
          </a:xfrm>
          <a:prstGeom prst="rect">
            <a:avLst/>
          </a:prstGeom>
          <a:noFill/>
        </p:spPr>
        <p:txBody>
          <a:bodyPr wrap="square" rtlCol="0">
            <a:spAutoFit/>
          </a:bodyPr>
          <a:lstStyle/>
          <a:p>
            <a:pPr>
              <a:lnSpc>
                <a:spcPct val="150000"/>
              </a:lnSpc>
            </a:pPr>
            <a:r>
              <a:rPr lang="en-US" sz="1800" spc="300" dirty="0" smtClean="0">
                <a:solidFill>
                  <a:schemeClr val="tx2"/>
                </a:solidFill>
                <a:latin typeface="宋体" panose="02010600030101010101" pitchFamily="2" charset="-122"/>
              </a:rPr>
              <a:t>●利润分为正常利润和超额利润。企业家不仅从事企业生产经营中的管理工作，还要进行创新和承担风险。正常利润，是企业家才能的报酬，即企业家才能的价格。正常利润包括在成本中，其性质与工资类似，由企业家才能的供给与需求决定。企业家才能是生产好坏的关键，是劳动力、资本和土地结合在一起生产更多产品的决定性因素。而企业家才能的供给很少，因为不是每个人都具有企业家的天赋，也不是每个人都拥有接受良好教育的机会。同时培养企业家才能所耗费的成本也高。企业家才能的需求和供给的特点，决定了企业家才能的收入——正常利润必然是很高的。</a:t>
            </a:r>
            <a:endParaRPr lang="en-US" sz="1800" spc="300" dirty="0" smtClean="0">
              <a:solidFill>
                <a:schemeClr val="tx2"/>
              </a:solidFill>
              <a:latin typeface="宋体" panose="02010600030101010101" pitchFamily="2" charset="-122"/>
            </a:endParaRPr>
          </a:p>
        </p:txBody>
      </p:sp>
      <p:sp>
        <p:nvSpPr>
          <p:cNvPr id="25" name="文本框 2"/>
          <p:cNvSpPr txBox="1"/>
          <p:nvPr/>
        </p:nvSpPr>
        <p:spPr>
          <a:xfrm>
            <a:off x="885825" y="599440"/>
            <a:ext cx="44456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四、利润的决定</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38950" y="1479550"/>
            <a:ext cx="4857750" cy="4168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洛伦兹曲线与基尼系数</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712335" y="2339975"/>
            <a:ext cx="6448425" cy="260921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洛伦兹曲线也译为“劳伦兹曲线”，是指在一个总体（国家、地区）内，以“最贫穷的人口计算起一直到最富有人口”的人口百分比与对应各个人口百分比的收入百分比的点组成的曲线。洛伦兹曲线用来比较和分析一个国家在不同时代或者不同国家在同一时代的财富不平等，该曲线作为一个总结收入和财富分配信息的便利图形方法得到广泛应用。通过洛伦兹曲线，可以直观地看到一个国家收入分配平等或不平等的状况。</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一、洛伦兹曲线</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一、洛伦兹曲线</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4867910" y="1278255"/>
            <a:ext cx="5832475" cy="4234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476250" y="1624330"/>
            <a:ext cx="5187315" cy="4523105"/>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20 世纪初意大利经济学家基尼，根据洛伦兹曲线找出了判断分配平等程度的指标，设实际收入分配曲线和收入分配绝对平等曲线之间的面积为 A，实际收入分配曲线右下方的面积为 B，并以 A 除以A+B 的商表示不平等程度，这个数值被称为基尼系数或称洛伦兹系数。基尼系数通常大于 0 小于 1，基尼系数越小表明社会分配越趋于平均，基尼系数越大，表明社会分配越不平均。</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联合国有关组织规定：基尼系数低于 0.2，表示收入绝对平均；基尼系数在 0.2～0.3之间表示比较平均；基尼系数在 0.3～0.4 之间表示相对合理；基尼系数在 0.4～0.5 之间表示收入差距较大；基尼系数在 0.6 以上表示收入差距悬殊。</a:t>
            </a:r>
            <a:endParaRPr sz="1600" dirty="0">
              <a:solidFill>
                <a:schemeClr val="tx1">
                  <a:lumMod val="65000"/>
                  <a:lumOff val="35000"/>
                </a:schemeClr>
              </a:solidFill>
              <a:latin typeface="+mn-ea"/>
              <a:ea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二、基尼系数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74080" y="1624330"/>
            <a:ext cx="5497830" cy="4001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0" name="Group 2010"/>
          <p:cNvGrpSpPr/>
          <p:nvPr/>
        </p:nvGrpSpPr>
        <p:grpSpPr>
          <a:xfrm>
            <a:off x="1422325" y="1792931"/>
            <a:ext cx="1524000" cy="3591493"/>
            <a:chOff x="263953" y="-15"/>
            <a:chExt cx="3048166" cy="7183379"/>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tx2">
                <a:lumMod val="20000"/>
                <a:lumOff val="8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07" name="Shape 2007"/>
            <p:cNvSpPr/>
            <p:nvPr/>
          </p:nvSpPr>
          <p:spPr>
            <a:xfrm>
              <a:off x="263953" y="6594052"/>
              <a:ext cx="3048166" cy="589312"/>
            </a:xfrm>
            <a:prstGeom prst="rect">
              <a:avLst/>
            </a:prstGeom>
            <a:noFill/>
            <a:ln w="12700" cap="flat">
              <a:noFill/>
              <a:miter lim="400000"/>
            </a:ln>
            <a:effec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gn="l">
                <a:lnSpc>
                  <a:spcPct val="120000"/>
                </a:lnSpc>
                <a:defRPr sz="1800">
                  <a:solidFill>
                    <a:srgbClr val="000000"/>
                  </a:solidFill>
                </a:defRPr>
              </a:pPr>
              <a:r>
                <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rPr>
                <a:t>（1）社会制度。</a:t>
              </a:r>
              <a:endPar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2">
                <a:lumMod val="20000"/>
                <a:lumOff val="8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18" name="Group 2018"/>
          <p:cNvGrpSpPr/>
          <p:nvPr/>
        </p:nvGrpSpPr>
        <p:grpSpPr>
          <a:xfrm>
            <a:off x="3053480" y="2498077"/>
            <a:ext cx="1524000" cy="2886348"/>
            <a:chOff x="263979" y="0"/>
            <a:chExt cx="3048165" cy="5773013"/>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15" name="Shape 2015"/>
            <p:cNvSpPr/>
            <p:nvPr/>
          </p:nvSpPr>
          <p:spPr>
            <a:xfrm>
              <a:off x="263979" y="5183701"/>
              <a:ext cx="3048165" cy="589312"/>
            </a:xfrm>
            <a:prstGeom prst="rect">
              <a:avLst/>
            </a:prstGeom>
            <a:noFill/>
            <a:ln w="12700" cap="flat">
              <a:noFill/>
              <a:miter lim="400000"/>
            </a:ln>
            <a:effec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lvl="0" algn="l" defTabSz="457200">
                <a:lnSpc>
                  <a:spcPct val="120000"/>
                </a:lnSpc>
                <a:defRPr sz="1800">
                  <a:solidFill>
                    <a:srgbClr val="000000"/>
                  </a:solidFill>
                </a:defRPr>
              </a:pPr>
              <a:r>
                <a:rPr lang="zh-CN" altLang="en-US" sz="1600"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rPr>
                <a:t>（2）经济体制。</a:t>
              </a:r>
              <a:endParaRPr lang="zh-CN" altLang="en-US" sz="1600" dirty="0">
                <a:solidFill>
                  <a:srgbClr val="0D0E4A"/>
                </a:solidFill>
                <a:latin typeface="宋体" panose="02010600030101010101" pitchFamily="2" charset="-122"/>
                <a:ea typeface="宋体" panose="02010600030101010101" pitchFamily="2" charset="-122"/>
                <a:cs typeface="Roboto Light" charset="0"/>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26" name="Group 2026"/>
          <p:cNvGrpSpPr/>
          <p:nvPr/>
        </p:nvGrpSpPr>
        <p:grpSpPr>
          <a:xfrm>
            <a:off x="4518428" y="1792931"/>
            <a:ext cx="1524000" cy="3591493"/>
            <a:chOff x="-68428" y="0"/>
            <a:chExt cx="3048165" cy="7183380"/>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3" name="Shape 2023"/>
            <p:cNvSpPr/>
            <p:nvPr/>
          </p:nvSpPr>
          <p:spPr>
            <a:xfrm>
              <a:off x="-68428" y="6594068"/>
              <a:ext cx="3048165" cy="589312"/>
            </a:xfrm>
            <a:prstGeom prst="rect">
              <a:avLst/>
            </a:prstGeom>
            <a:noFill/>
            <a:ln w="12700" cap="flat">
              <a:noFill/>
              <a:miter lim="400000"/>
            </a:ln>
            <a:effec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rPr>
                <a:t>（3）法律制度。</a:t>
              </a:r>
              <a:endPar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40000"/>
                <a:lumOff val="60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34" name="Group 2034"/>
          <p:cNvGrpSpPr/>
          <p:nvPr/>
        </p:nvGrpSpPr>
        <p:grpSpPr>
          <a:xfrm>
            <a:off x="6143236" y="2498077"/>
            <a:ext cx="1524000" cy="2886349"/>
            <a:chOff x="-81098" y="0"/>
            <a:chExt cx="3048165" cy="5773014"/>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0" name="Shape 2030"/>
            <p:cNvSpPr/>
            <p:nvPr/>
          </p:nvSpPr>
          <p:spPr>
            <a:xfrm>
              <a:off x="-81098" y="5183702"/>
              <a:ext cx="3048165" cy="589312"/>
            </a:xfrm>
            <a:prstGeom prst="rect">
              <a:avLst/>
            </a:prstGeom>
            <a:noFill/>
            <a:ln w="12700" cap="flat">
              <a:noFill/>
              <a:miter lim="400000"/>
            </a:ln>
            <a:effec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rPr>
                <a:t>（4）教育因素。</a:t>
              </a:r>
              <a:endPar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42" name="Group 2042"/>
          <p:cNvGrpSpPr/>
          <p:nvPr/>
        </p:nvGrpSpPr>
        <p:grpSpPr>
          <a:xfrm>
            <a:off x="7780714" y="1792931"/>
            <a:ext cx="1524000" cy="3591493"/>
            <a:chOff x="-68427" y="0"/>
            <a:chExt cx="3048165" cy="7183380"/>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39" name="Shape 2039"/>
            <p:cNvSpPr/>
            <p:nvPr/>
          </p:nvSpPr>
          <p:spPr>
            <a:xfrm>
              <a:off x="-68427" y="6594068"/>
              <a:ext cx="3048165" cy="589312"/>
            </a:xfrm>
            <a:prstGeom prst="rect">
              <a:avLst/>
            </a:prstGeom>
            <a:noFill/>
            <a:ln w="12700" cap="flat">
              <a:noFill/>
              <a:miter lim="400000"/>
            </a:ln>
            <a:effec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rPr>
                <a:t>（5）部门结构。</a:t>
              </a:r>
              <a:endPar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grpSp>
        <p:nvGrpSpPr>
          <p:cNvPr id="2050" name="Group 2050"/>
          <p:cNvGrpSpPr/>
          <p:nvPr/>
        </p:nvGrpSpPr>
        <p:grpSpPr>
          <a:xfrm>
            <a:off x="9411844" y="2498077"/>
            <a:ext cx="1524000" cy="2886348"/>
            <a:chOff x="-68449" y="0"/>
            <a:chExt cx="3048165" cy="5773012"/>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2857" tIns="22857" rIns="22857" bIns="22857" numCol="1" anchor="t">
              <a:noAutofit/>
            </a:bodyPr>
            <a:lstStyle/>
            <a:p>
              <a:pPr defTabSz="241300">
                <a:defRPr sz="1200">
                  <a:latin typeface="Helvetica" panose="020B0604020202030204"/>
                  <a:ea typeface="Helvetica" panose="020B0604020202030204"/>
                  <a:cs typeface="Helvetica" panose="020B0604020202030204"/>
                  <a:sym typeface="Helvetica" panose="020B0604020202030204"/>
                </a:defRPr>
              </a:pPr>
              <a:endParaRPr sz="600" dirty="0">
                <a:solidFill>
                  <a:schemeClr val="bg1">
                    <a:lumMod val="65000"/>
                  </a:schemeClr>
                </a:solidFill>
                <a:latin typeface="印品黑体" panose="00000500000000000000" pitchFamily="2" charset="-122"/>
                <a:ea typeface="印品黑体" panose="00000500000000000000" pitchFamily="2"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sp>
          <p:nvSpPr>
            <p:cNvPr id="2047" name="Shape 2047"/>
            <p:cNvSpPr/>
            <p:nvPr/>
          </p:nvSpPr>
          <p:spPr>
            <a:xfrm>
              <a:off x="-68449" y="5183700"/>
              <a:ext cx="3048165" cy="589312"/>
            </a:xfrm>
            <a:prstGeom prst="rect">
              <a:avLst/>
            </a:prstGeom>
            <a:noFill/>
            <a:ln w="12700" cap="flat">
              <a:noFill/>
              <a:miter lim="400000"/>
            </a:ln>
            <a:effec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rPr>
                <a:t>（6）政策因素。</a:t>
              </a:r>
              <a:endParaRPr lang="zh-CN" altLang="en-US" sz="1600" dirty="0">
                <a:solidFill>
                  <a:srgbClr val="0D0E4A"/>
                </a:solidFill>
                <a:latin typeface="宋体" panose="02010600030101010101" pitchFamily="2" charset="-122"/>
                <a:ea typeface="宋体" panose="02010600030101010101" pitchFamily="2" charset="-122"/>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p:spPr>
          <p:txBody>
            <a:bodyPr wrap="square" lIns="0" tIns="0" rIns="0" bIns="0" numCol="1" anchor="ctr">
              <a:noAutofit/>
            </a:bodyPr>
            <a:lstStyle/>
            <a:p>
              <a:pPr lvl="0">
                <a:lnSpc>
                  <a:spcPct val="120000"/>
                </a:lnSpc>
                <a:defRPr sz="3200"/>
              </a:pPr>
              <a:endParaRPr sz="1600" dirty="0">
                <a:solidFill>
                  <a:schemeClr val="bg1">
                    <a:lumMod val="65000"/>
                  </a:schemeClr>
                </a:solidFill>
                <a:latin typeface="宋体" panose="02010600030101010101" pitchFamily="2" charset="-122"/>
                <a:sym typeface="Arial" panose="020B0604020202020204" pitchFamily="34" charset="0"/>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二、基尼系数</a:t>
            </a:r>
            <a:endParaRPr lang="en-US" altLang="zh-CN" sz="2600" dirty="0">
              <a:latin typeface="宋体" panose="02010600030101010101" pitchFamily="2" charset="-122"/>
              <a:ea typeface="宋体" panose="02010600030101010101" pitchFamily="2" charset="-122"/>
            </a:endParaRPr>
          </a:p>
        </p:txBody>
      </p:sp>
      <p:sp>
        <p:nvSpPr>
          <p:cNvPr id="2" name="文本框 1"/>
          <p:cNvSpPr txBox="1"/>
          <p:nvPr/>
        </p:nvSpPr>
        <p:spPr>
          <a:xfrm>
            <a:off x="1129030" y="1369060"/>
            <a:ext cx="6685915" cy="368300"/>
          </a:xfrm>
          <a:prstGeom prst="rect">
            <a:avLst/>
          </a:prstGeom>
          <a:noFill/>
        </p:spPr>
        <p:txBody>
          <a:bodyPr wrap="square" rtlCol="0">
            <a:spAutoFit/>
          </a:bodyPr>
          <a:p>
            <a:r>
              <a:rPr lang="zh-CN" altLang="en-US"/>
              <a:t>影响基尼系数大小的因素主要有以下几个方面。</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indefinite"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indefinite" fill="hold"/>
                                        <p:tgtEl>
                                          <p:spTgt spid="2018"/>
                                        </p:tgtEl>
                                        <p:attrNameLst>
                                          <p:attrName>style.visibility</p:attrName>
                                        </p:attrNameLst>
                                      </p:cBhvr>
                                      <p:to>
                                        <p:strVal val="visible"/>
                                      </p:to>
                                    </p:set>
                                    <p:anim calcmode="lin" valueType="num">
                                      <p:cBhvr>
                                        <p:cTn id="13" dur="900" fill="hold"/>
                                        <p:tgtEl>
                                          <p:spTgt spid="2018"/>
                                        </p:tgtEl>
                                        <p:attrNameLst>
                                          <p:attrName>ppt_x</p:attrName>
                                        </p:attrNameLst>
                                      </p:cBhvr>
                                      <p:tavLst>
                                        <p:tav tm="0">
                                          <p:val>
                                            <p:strVal val="#ppt_x"/>
                                          </p:val>
                                        </p:tav>
                                        <p:tav tm="100000">
                                          <p:val>
                                            <p:strVal val="#ppt_x"/>
                                          </p:val>
                                        </p:tav>
                                      </p:tavLst>
                                    </p:anim>
                                    <p:anim calcmode="lin" valueType="num">
                                      <p:cBhvr>
                                        <p:cTn id="14" dur="900" fill="hold"/>
                                        <p:tgtEl>
                                          <p:spTgt spid="20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indefinite" fill="hold"/>
                                        <p:tgtEl>
                                          <p:spTgt spid="2026"/>
                                        </p:tgtEl>
                                        <p:attrNameLst>
                                          <p:attrName>style.visibility</p:attrName>
                                        </p:attrNameLst>
                                      </p:cBhvr>
                                      <p:to>
                                        <p:strVal val="visible"/>
                                      </p:to>
                                    </p:set>
                                    <p:anim calcmode="lin" valueType="num">
                                      <p:cBhvr>
                                        <p:cTn id="19" dur="900" fill="hold"/>
                                        <p:tgtEl>
                                          <p:spTgt spid="2026"/>
                                        </p:tgtEl>
                                        <p:attrNameLst>
                                          <p:attrName>ppt_x</p:attrName>
                                        </p:attrNameLst>
                                      </p:cBhvr>
                                      <p:tavLst>
                                        <p:tav tm="0">
                                          <p:val>
                                            <p:strVal val="#ppt_x"/>
                                          </p:val>
                                        </p:tav>
                                        <p:tav tm="100000">
                                          <p:val>
                                            <p:strVal val="#ppt_x"/>
                                          </p:val>
                                        </p:tav>
                                      </p:tavLst>
                                    </p:anim>
                                    <p:anim calcmode="lin" valueType="num">
                                      <p:cBhvr>
                                        <p:cTn id="20" dur="900" fill="hold"/>
                                        <p:tgtEl>
                                          <p:spTgt spid="2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indefinite" fill="hold"/>
                                        <p:tgtEl>
                                          <p:spTgt spid="2034"/>
                                        </p:tgtEl>
                                        <p:attrNameLst>
                                          <p:attrName>style.visibility</p:attrName>
                                        </p:attrNameLst>
                                      </p:cBhvr>
                                      <p:to>
                                        <p:strVal val="visible"/>
                                      </p:to>
                                    </p:set>
                                    <p:anim calcmode="lin" valueType="num">
                                      <p:cBhvr>
                                        <p:cTn id="25" dur="900" fill="hold"/>
                                        <p:tgtEl>
                                          <p:spTgt spid="2034"/>
                                        </p:tgtEl>
                                        <p:attrNameLst>
                                          <p:attrName>ppt_x</p:attrName>
                                        </p:attrNameLst>
                                      </p:cBhvr>
                                      <p:tavLst>
                                        <p:tav tm="0">
                                          <p:val>
                                            <p:strVal val="#ppt_x"/>
                                          </p:val>
                                        </p:tav>
                                        <p:tav tm="100000">
                                          <p:val>
                                            <p:strVal val="#ppt_x"/>
                                          </p:val>
                                        </p:tav>
                                      </p:tavLst>
                                    </p:anim>
                                    <p:anim calcmode="lin" valueType="num">
                                      <p:cBhvr>
                                        <p:cTn id="26" dur="900" fill="hold"/>
                                        <p:tgtEl>
                                          <p:spTgt spid="20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indefinite" fill="hold"/>
                                        <p:tgtEl>
                                          <p:spTgt spid="2042"/>
                                        </p:tgtEl>
                                        <p:attrNameLst>
                                          <p:attrName>style.visibility</p:attrName>
                                        </p:attrNameLst>
                                      </p:cBhvr>
                                      <p:to>
                                        <p:strVal val="visible"/>
                                      </p:to>
                                    </p:set>
                                    <p:anim calcmode="lin" valueType="num">
                                      <p:cBhvr>
                                        <p:cTn id="31" dur="900" fill="hold"/>
                                        <p:tgtEl>
                                          <p:spTgt spid="2042"/>
                                        </p:tgtEl>
                                        <p:attrNameLst>
                                          <p:attrName>ppt_x</p:attrName>
                                        </p:attrNameLst>
                                      </p:cBhvr>
                                      <p:tavLst>
                                        <p:tav tm="0">
                                          <p:val>
                                            <p:strVal val="#ppt_x"/>
                                          </p:val>
                                        </p:tav>
                                        <p:tav tm="100000">
                                          <p:val>
                                            <p:strVal val="#ppt_x"/>
                                          </p:val>
                                        </p:tav>
                                      </p:tavLst>
                                    </p:anim>
                                    <p:anim calcmode="lin" valueType="num">
                                      <p:cBhvr>
                                        <p:cTn id="32" dur="900" fill="hold"/>
                                        <p:tgtEl>
                                          <p:spTgt spid="20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indefinite" fill="hold"/>
                                        <p:tgtEl>
                                          <p:spTgt spid="2050"/>
                                        </p:tgtEl>
                                        <p:attrNameLst>
                                          <p:attrName>style.visibility</p:attrName>
                                        </p:attrNameLst>
                                      </p:cBhvr>
                                      <p:to>
                                        <p:strVal val="visible"/>
                                      </p:to>
                                    </p:set>
                                    <p:anim calcmode="lin" valueType="num">
                                      <p:cBhvr>
                                        <p:cTn id="37" dur="900" fill="hold"/>
                                        <p:tgtEl>
                                          <p:spTgt spid="2050"/>
                                        </p:tgtEl>
                                        <p:attrNameLst>
                                          <p:attrName>ppt_x</p:attrName>
                                        </p:attrNameLst>
                                      </p:cBhvr>
                                      <p:tavLst>
                                        <p:tav tm="0">
                                          <p:val>
                                            <p:strVal val="#ppt_x"/>
                                          </p:val>
                                        </p:tav>
                                        <p:tav tm="100000">
                                          <p:val>
                                            <p:strVal val="#ppt_x"/>
                                          </p:val>
                                        </p:tav>
                                      </p:tavLst>
                                    </p:anim>
                                    <p:anim calcmode="lin" valueType="num">
                                      <p:cBhvr>
                                        <p:cTn id="3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bldLvl="0" animBg="1" advAuto="0"/>
      <p:bldP spid="2018" grpId="0" bldLvl="0" animBg="1" advAuto="0"/>
      <p:bldP spid="2026" grpId="0" bldLvl="0" animBg="1" advAuto="0"/>
      <p:bldP spid="2034" grpId="0" bldLvl="0" animBg="1" advAuto="0"/>
      <p:bldP spid="2042" grpId="0" bldLvl="0" animBg="1" advAuto="0"/>
      <p:bldP spid="2050" grpId="0" bldLvl="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4951095"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项目七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生产要素价格决定分析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3670" y="2349500"/>
            <a:ext cx="6710680" cy="2937510"/>
            <a:chOff x="0" y="1401692"/>
            <a:chExt cx="671068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462905" cy="3283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生产要素的需求与供给分析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algn="l"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工资、利息、地租和利润的                             决定分析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洛伦兹曲线与基尼系数</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生产要素的需求与供给分析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233680" y="1838325"/>
            <a:ext cx="3540125"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（一）生产要素需求的性质</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1. 生产要素的需求是一种派生需求</a:t>
            </a:r>
            <a:endParaRPr lang="zh-CN" altLang="en-US" sz="1600" dirty="0">
              <a:latin typeface="宋体" panose="02010600030101010101" pitchFamily="2" charset="-122"/>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2. 生产要素的需求是一种联合需求</a:t>
            </a:r>
            <a:endParaRPr lang="zh-CN" altLang="en-US" sz="1600" dirty="0">
              <a:latin typeface="宋体" panose="02010600030101010101" pitchFamily="2" charset="-122"/>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3. 生产要素的需求主体是厂商</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7856855" y="2124710"/>
            <a:ext cx="3836035"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（二）影响生产要素需求的因素</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solidFill>
                  <a:schemeClr val="tx1"/>
                </a:solidFill>
                <a:latin typeface="宋体" panose="02010600030101010101" pitchFamily="2" charset="-122"/>
                <a:cs typeface="+mn-ea"/>
                <a:sym typeface="宋体" panose="02010600030101010101" pitchFamily="2" charset="-122"/>
              </a:rPr>
              <a:t>1. 市场对产品的需求以及产品的价格</a:t>
            </a:r>
            <a:endParaRPr lang="zh-CN" altLang="en-US" sz="1600" dirty="0">
              <a:solidFill>
                <a:schemeClr val="tx1"/>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solidFill>
                  <a:schemeClr val="tx1"/>
                </a:solidFill>
                <a:latin typeface="宋体" panose="02010600030101010101" pitchFamily="2" charset="-122"/>
                <a:cs typeface="+mn-ea"/>
                <a:sym typeface="宋体" panose="02010600030101010101" pitchFamily="2" charset="-122"/>
              </a:rPr>
              <a:t>2. 生产技术水平</a:t>
            </a:r>
            <a:endParaRPr lang="zh-CN" altLang="en-US" sz="1600" dirty="0">
              <a:solidFill>
                <a:schemeClr val="tx1"/>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solidFill>
                  <a:schemeClr val="tx1"/>
                </a:solidFill>
                <a:latin typeface="宋体" panose="02010600030101010101" pitchFamily="2" charset="-122"/>
                <a:cs typeface="+mn-ea"/>
                <a:sym typeface="宋体" panose="02010600030101010101" pitchFamily="2" charset="-122"/>
              </a:rPr>
              <a:t>3. 生产要素的价格</a:t>
            </a:r>
            <a:endParaRPr lang="zh-CN" altLang="en-US" sz="1600" dirty="0">
              <a:solidFill>
                <a:schemeClr val="tx1"/>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4360545" y="4827270"/>
            <a:ext cx="3024505" cy="1153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l">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（三）生产要素的需求曲线</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1. 边际生产力</a:t>
            </a:r>
            <a:endParaRPr lang="zh-CN" altLang="en-US" sz="1600" dirty="0">
              <a:latin typeface="宋体" panose="02010600030101010101" pitchFamily="2" charset="-122"/>
              <a:sym typeface="宋体" panose="02010600030101010101" pitchFamily="2" charset="-122"/>
            </a:endParaRPr>
          </a:p>
          <a:p>
            <a:pPr marL="285750" lvl="0" indent="-285750" algn="l">
              <a:lnSpc>
                <a:spcPct val="150000"/>
              </a:lnSpc>
              <a:buFont typeface="Wingdings" panose="05000000000000000000" charset="0"/>
              <a:buChar char="l"/>
            </a:pPr>
            <a:r>
              <a:rPr lang="zh-CN" altLang="en-US" sz="1600" dirty="0">
                <a:latin typeface="宋体" panose="02010600030101010101" pitchFamily="2" charset="-122"/>
                <a:sym typeface="宋体" panose="02010600030101010101" pitchFamily="2" charset="-122"/>
              </a:rPr>
              <a:t>2. 生产要素的需求曲线</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4373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一、生产要素的需求分析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03885" y="1242695"/>
            <a:ext cx="6235065" cy="5077460"/>
          </a:xfrm>
          <a:prstGeom prst="rect">
            <a:avLst/>
          </a:prstGeom>
          <a:noFill/>
        </p:spPr>
        <p:txBody>
          <a:bodyPr wrap="square" rtlCol="0">
            <a:spAutoFit/>
          </a:bodyPr>
          <a:lstStyle/>
          <a:p>
            <a:pPr>
              <a:lnSpc>
                <a:spcPct val="150000"/>
              </a:lnSpc>
            </a:pPr>
            <a:r>
              <a:rPr lang="en-US" sz="1800" spc="300" dirty="0" smtClean="0">
                <a:solidFill>
                  <a:schemeClr val="tx2"/>
                </a:solidFill>
                <a:latin typeface="宋体" panose="02010600030101010101" pitchFamily="2" charset="-122"/>
              </a:rPr>
              <a:t>●从要素的供给来看，它不是来自厂商，而是来自个人或家庭。个人或家庭在消费理论中是消费者，在要素价格理论中是生产要素所有者。个人或家庭拥有并向厂商提供各种生产要素。</a:t>
            </a:r>
            <a:endParaRPr lang="en-US" sz="1800" spc="300" dirty="0" smtClean="0">
              <a:solidFill>
                <a:schemeClr val="tx2"/>
              </a:solidFill>
              <a:latin typeface="宋体" panose="02010600030101010101" pitchFamily="2" charset="-122"/>
            </a:endParaRPr>
          </a:p>
          <a:p>
            <a:pPr>
              <a:lnSpc>
                <a:spcPct val="150000"/>
              </a:lnSpc>
            </a:pPr>
            <a:r>
              <a:rPr lang="en-US" sz="1800" spc="300" dirty="0" smtClean="0">
                <a:solidFill>
                  <a:schemeClr val="tx2"/>
                </a:solidFill>
                <a:latin typeface="宋体" panose="02010600030101010101" pitchFamily="2" charset="-122"/>
              </a:rPr>
              <a:t>生产要素的供给是指在不同的报酬下生产要素市场上所提供的要素数量。生产要素的供给价格是生产要素所有者对提供一定数量生产要素所愿意接受的最低价格。一般来说，如果某种生产要素的价格提高，这种生产要素的供给就会增多；如果某种生产要素的价格降低，这种生产要素的供给就会减少，其供给数量与价格成同方向变化。所以，生产要素的供给曲线表现为一条向右上方倾斜的曲线。</a:t>
            </a:r>
            <a:endParaRPr lang="en-US" sz="1800" spc="300" dirty="0" smtClean="0">
              <a:solidFill>
                <a:schemeClr val="tx2"/>
              </a:solidFill>
              <a:latin typeface="宋体" panose="02010600030101010101" pitchFamily="2" charset="-122"/>
            </a:endParaRPr>
          </a:p>
        </p:txBody>
      </p:sp>
      <p:sp>
        <p:nvSpPr>
          <p:cNvPr id="25" name="文本框 2"/>
          <p:cNvSpPr txBox="1"/>
          <p:nvPr/>
        </p:nvSpPr>
        <p:spPr>
          <a:xfrm>
            <a:off x="885825" y="599440"/>
            <a:ext cx="444563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二、生产要素的供给分析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38950" y="1381760"/>
            <a:ext cx="4632960" cy="4278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工资、利息、地租和利润的决定分析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764618" y="2413231"/>
            <a:ext cx="2598207" cy="2595035"/>
            <a:chOff x="3573463" y="1865947"/>
            <a:chExt cx="1948655" cy="1946276"/>
          </a:xfrm>
        </p:grpSpPr>
        <p:sp>
          <p:nvSpPr>
            <p:cNvPr id="17429" name="Freeform 21"/>
            <p:cNvSpPr/>
            <p:nvPr/>
          </p:nvSpPr>
          <p:spPr bwMode="auto">
            <a:xfrm>
              <a:off x="3573463" y="1865947"/>
              <a:ext cx="974725" cy="9731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7" name="Freeform 21"/>
            <p:cNvSpPr/>
            <p:nvPr/>
          </p:nvSpPr>
          <p:spPr bwMode="auto">
            <a:xfrm>
              <a:off x="4547393" y="2839085"/>
              <a:ext cx="974725" cy="9731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no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grpSp>
        <p:nvGrpSpPr>
          <p:cNvPr id="4" name="组合 3"/>
          <p:cNvGrpSpPr/>
          <p:nvPr/>
        </p:nvGrpSpPr>
        <p:grpSpPr>
          <a:xfrm>
            <a:off x="4819817" y="2413231"/>
            <a:ext cx="2592751" cy="2595035"/>
            <a:chOff x="3614862" y="1865947"/>
            <a:chExt cx="1944563" cy="1946276"/>
          </a:xfrm>
          <a:effectLst>
            <a:outerShdw blurRad="190500" dist="190500" dir="5400000" algn="ctr" rotWithShape="0">
              <a:srgbClr val="000000">
                <a:alpha val="43137"/>
              </a:srgbClr>
            </a:outerShdw>
          </a:effectLst>
        </p:grpSpPr>
        <p:sp>
          <p:nvSpPr>
            <p:cNvPr id="17430" name="Freeform 22"/>
            <p:cNvSpPr/>
            <p:nvPr/>
          </p:nvSpPr>
          <p:spPr bwMode="auto">
            <a:xfrm>
              <a:off x="4586288" y="1865947"/>
              <a:ext cx="973137" cy="9731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chemeClr val="tx2">
                <a:lumMod val="60000"/>
                <a:lumOff val="40000"/>
              </a:schemeClr>
            </a:solid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sp>
          <p:nvSpPr>
            <p:cNvPr id="50" name="Freeform 22"/>
            <p:cNvSpPr/>
            <p:nvPr/>
          </p:nvSpPr>
          <p:spPr bwMode="auto">
            <a:xfrm>
              <a:off x="3614862" y="2839085"/>
              <a:ext cx="973137" cy="9731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no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grpSp>
      <p:sp>
        <p:nvSpPr>
          <p:cNvPr id="17431" name="Freeform 23"/>
          <p:cNvSpPr/>
          <p:nvPr/>
        </p:nvSpPr>
        <p:spPr bwMode="auto">
          <a:xfrm>
            <a:off x="4764405" y="3763645"/>
            <a:ext cx="1299845" cy="1297305"/>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chemeClr val="tx2">
              <a:lumMod val="60000"/>
              <a:lumOff val="40000"/>
            </a:schemeClr>
          </a:solidFill>
          <a:ln>
            <a:noFill/>
          </a:ln>
        </p:spPr>
        <p:txBody>
          <a:bodyPr/>
          <a:p>
            <a:endParaRPr lang="zh-CN" altLang="en-US" sz="2400">
              <a:solidFill>
                <a:schemeClr val="tx1">
                  <a:lumMod val="50000"/>
                  <a:lumOff val="50000"/>
                </a:schemeClr>
              </a:solidFill>
              <a:latin typeface="宋体" panose="02010600030101010101" pitchFamily="2" charset="-122"/>
              <a:cs typeface="+mn-ea"/>
              <a:sym typeface="宋体" panose="02010600030101010101" pitchFamily="2" charset="-122"/>
            </a:endParaRPr>
          </a:p>
        </p:txBody>
      </p:sp>
      <p:grpSp>
        <p:nvGrpSpPr>
          <p:cNvPr id="6" name="组合 5"/>
          <p:cNvGrpSpPr/>
          <p:nvPr/>
        </p:nvGrpSpPr>
        <p:grpSpPr>
          <a:xfrm>
            <a:off x="4818295" y="2466147"/>
            <a:ext cx="2594272" cy="2595035"/>
            <a:chOff x="3613721" y="1905634"/>
            <a:chExt cx="1945704" cy="1946276"/>
          </a:xfrm>
          <a:effectLst>
            <a:outerShdw blurRad="190500" dist="190500" dir="5400000" algn="ctr" rotWithShape="0">
              <a:srgbClr val="000000">
                <a:alpha val="43137"/>
              </a:srgbClr>
            </a:outerShdw>
          </a:effectLst>
        </p:grpSpPr>
        <p:sp>
          <p:nvSpPr>
            <p:cNvPr id="17432" name="Freeform 24"/>
            <p:cNvSpPr/>
            <p:nvPr/>
          </p:nvSpPr>
          <p:spPr bwMode="auto">
            <a:xfrm>
              <a:off x="4586288" y="2878772"/>
              <a:ext cx="973137" cy="9731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4" name="Freeform 24"/>
            <p:cNvSpPr/>
            <p:nvPr/>
          </p:nvSpPr>
          <p:spPr bwMode="auto">
            <a:xfrm>
              <a:off x="3613721" y="1905634"/>
              <a:ext cx="973137" cy="9731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noFill/>
            <a:ln>
              <a:noFill/>
            </a:ln>
          </p:spPr>
          <p:txBody>
            <a:bodyPr/>
            <a:p>
              <a:endParaRPr lang="zh-CN" altLang="en-US" sz="2400">
                <a:solidFill>
                  <a:schemeClr val="bg1"/>
                </a:solidFill>
                <a:latin typeface="宋体" panose="02010600030101010101" pitchFamily="2" charset="-122"/>
                <a:cs typeface="+mn-ea"/>
                <a:sym typeface="宋体" panose="02010600030101010101" pitchFamily="2" charset="-122"/>
              </a:endParaRPr>
            </a:p>
          </p:txBody>
        </p:sp>
      </p:grpSp>
      <p:sp>
        <p:nvSpPr>
          <p:cNvPr id="17445" name="Rectangle 37"/>
          <p:cNvSpPr>
            <a:spLocks noChangeArrowheads="1"/>
          </p:cNvSpPr>
          <p:nvPr/>
        </p:nvSpPr>
        <p:spPr bwMode="auto">
          <a:xfrm>
            <a:off x="490220" y="1741170"/>
            <a:ext cx="4149725" cy="1723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（一）工资的含义</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pPr algn="l"/>
            <a:r>
              <a:rPr lang="zh-CN" altLang="en-US" sz="1600" dirty="0">
                <a:solidFill>
                  <a:schemeClr val="bg1">
                    <a:lumMod val="50000"/>
                  </a:schemeClr>
                </a:solidFill>
                <a:latin typeface="宋体" panose="02010600030101010101" pitchFamily="2" charset="-122"/>
                <a:cs typeface="+mn-ea"/>
                <a:sym typeface="宋体" panose="02010600030101010101" pitchFamily="2" charset="-122"/>
              </a:rPr>
              <a:t>在西方经济学中，工资是劳动力提供劳动所得到的报酬，即劳动这种生产要素的价格。具体来说，工资是指雇主或者用人单位依据法律规定、行业规定，或根据与员工之间的约定，以货币形式对员工的劳动所支付的报酬。工资可以以时薪、月薪、年薪等不同形式计算。</a:t>
            </a:r>
            <a:endParaRPr lang="zh-CN" altLang="en-US"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17433" name="Rectangle 25"/>
          <p:cNvSpPr>
            <a:spLocks noChangeArrowheads="1"/>
          </p:cNvSpPr>
          <p:nvPr/>
        </p:nvSpPr>
        <p:spPr bwMode="auto">
          <a:xfrm>
            <a:off x="5237721" y="263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1</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4" name="Rectangle 26"/>
          <p:cNvSpPr>
            <a:spLocks noChangeArrowheads="1"/>
          </p:cNvSpPr>
          <p:nvPr/>
        </p:nvSpPr>
        <p:spPr bwMode="auto">
          <a:xfrm>
            <a:off x="6521481" y="263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2</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5" name="Rectangle 27"/>
          <p:cNvSpPr>
            <a:spLocks noChangeArrowheads="1"/>
          </p:cNvSpPr>
          <p:nvPr/>
        </p:nvSpPr>
        <p:spPr bwMode="auto">
          <a:xfrm>
            <a:off x="5271589" y="3907597"/>
            <a:ext cx="376705"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3</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17436" name="Rectangle 28"/>
          <p:cNvSpPr>
            <a:spLocks noChangeArrowheads="1"/>
          </p:cNvSpPr>
          <p:nvPr/>
        </p:nvSpPr>
        <p:spPr bwMode="auto">
          <a:xfrm>
            <a:off x="6547939" y="3907597"/>
            <a:ext cx="376706" cy="820674"/>
          </a:xfrm>
          <a:prstGeom prst="rect">
            <a:avLst/>
          </a:prstGeom>
          <a:noFill/>
          <a:ln>
            <a:noFill/>
          </a:ln>
          <a:effectLst>
            <a:outerShdw blurRad="190500" dist="1905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p>
            <a:pPr algn="ctr"/>
            <a:r>
              <a:rPr lang="en-US" altLang="zh-CN" sz="5335" b="1" dirty="0">
                <a:solidFill>
                  <a:schemeClr val="bg1"/>
                </a:solidFill>
                <a:latin typeface="宋体" panose="02010600030101010101" pitchFamily="2" charset="-122"/>
                <a:cs typeface="+mn-ea"/>
                <a:sym typeface="宋体" panose="02010600030101010101" pitchFamily="2" charset="-122"/>
              </a:rPr>
              <a:t>4</a:t>
            </a:r>
            <a:endParaRPr lang="zh-CN" altLang="zh-CN" sz="5335" dirty="0">
              <a:solidFill>
                <a:schemeClr val="bg1"/>
              </a:solidFill>
              <a:latin typeface="宋体" panose="02010600030101010101" pitchFamily="2" charset="-122"/>
              <a:cs typeface="+mn-ea"/>
              <a:sym typeface="宋体" panose="02010600030101010101" pitchFamily="2" charset="-122"/>
            </a:endParaRPr>
          </a:p>
        </p:txBody>
      </p:sp>
      <p:sp>
        <p:nvSpPr>
          <p:cNvPr id="32" name="Rectangle 37"/>
          <p:cNvSpPr>
            <a:spLocks noChangeArrowheads="1"/>
          </p:cNvSpPr>
          <p:nvPr/>
        </p:nvSpPr>
        <p:spPr bwMode="auto">
          <a:xfrm>
            <a:off x="489585" y="3956685"/>
            <a:ext cx="4150360"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l"/>
            <a:r>
              <a:rPr lang="zh-CN" altLang="en-US" sz="1600" b="1" dirty="0">
                <a:latin typeface="宋体" panose="02010600030101010101" pitchFamily="2" charset="-122"/>
                <a:sym typeface="宋体" panose="02010600030101010101" pitchFamily="2" charset="-122"/>
              </a:rPr>
              <a:t>（三） 不完全竞争市场工资的决定分析</a:t>
            </a:r>
            <a:endParaRPr lang="zh-CN" altLang="en-US" sz="1600" b="1" dirty="0">
              <a:latin typeface="宋体" panose="02010600030101010101" pitchFamily="2" charset="-122"/>
              <a:sym typeface="宋体" panose="02010600030101010101" pitchFamily="2" charset="-122"/>
            </a:endParaRPr>
          </a:p>
          <a:p>
            <a:pPr algn="l"/>
            <a:r>
              <a:rPr sz="1600" dirty="0">
                <a:solidFill>
                  <a:schemeClr val="bg1">
                    <a:lumMod val="50000"/>
                  </a:schemeClr>
                </a:solidFill>
                <a:latin typeface="宋体" panose="02010600030101010101" pitchFamily="2" charset="-122"/>
                <a:cs typeface="+mn-ea"/>
                <a:sym typeface="宋体" panose="02010600030101010101" pitchFamily="2" charset="-122"/>
              </a:rPr>
              <a:t>劳动不完全竞争市场主要是指劳动市场上存在着不同程度上的垄断。主要有两种情况：一是厂商对劳动需求的垄断，即对劳动的需求只有一家厂商，形成对劳动需求购买的垄断。二是工会组织对劳动供给的垄断。其中，工会主要通过三种途径影响（增加）工资。</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algn="l"/>
            <a:r>
              <a:rPr sz="1600" dirty="0">
                <a:solidFill>
                  <a:schemeClr val="bg1">
                    <a:lumMod val="50000"/>
                  </a:schemeClr>
                </a:solidFill>
                <a:latin typeface="宋体" panose="02010600030101010101" pitchFamily="2" charset="-122"/>
                <a:cs typeface="+mn-ea"/>
                <a:sym typeface="宋体" panose="02010600030101010101" pitchFamily="2" charset="-122"/>
              </a:rPr>
              <a:t>1. 工会可以使劳动需求量增加</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algn="l"/>
            <a:r>
              <a:rPr sz="1600" dirty="0">
                <a:solidFill>
                  <a:schemeClr val="bg1">
                    <a:lumMod val="50000"/>
                  </a:schemeClr>
                </a:solidFill>
                <a:latin typeface="宋体" panose="02010600030101010101" pitchFamily="2" charset="-122"/>
                <a:cs typeface="+mn-ea"/>
                <a:sym typeface="宋体" panose="02010600030101010101" pitchFamily="2" charset="-122"/>
              </a:rPr>
              <a:t>2. 工会可以减少劳动的供给</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algn="l"/>
            <a:r>
              <a:rPr sz="1600" dirty="0">
                <a:solidFill>
                  <a:schemeClr val="bg1">
                    <a:lumMod val="50000"/>
                  </a:schemeClr>
                </a:solidFill>
                <a:latin typeface="宋体" panose="02010600030101010101" pitchFamily="2" charset="-122"/>
                <a:cs typeface="+mn-ea"/>
                <a:sym typeface="宋体" panose="02010600030101010101" pitchFamily="2" charset="-122"/>
              </a:rPr>
              <a:t>3. 实行最低工资法</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33" name="Rectangle 37"/>
          <p:cNvSpPr>
            <a:spLocks noChangeArrowheads="1"/>
          </p:cNvSpPr>
          <p:nvPr/>
        </p:nvSpPr>
        <p:spPr bwMode="auto">
          <a:xfrm>
            <a:off x="7605395" y="1548130"/>
            <a:ext cx="4045585"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（二）完全竞争市场工资的决定分析</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完全竞争是指在劳动力市场上是完全竞争的，无论劳动力的买方还是劳动力的卖方都不存在对劳动力的垄断。在这种情况下，工资是由劳动的供求关系决定的。</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1. 劳动的需求</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2. 劳动的供给</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3. 工资的决定</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4. 需求和供给的变动对工资决定的影响</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34" name="Rectangle 37"/>
          <p:cNvSpPr>
            <a:spLocks noChangeArrowheads="1"/>
          </p:cNvSpPr>
          <p:nvPr/>
        </p:nvSpPr>
        <p:spPr bwMode="auto">
          <a:xfrm>
            <a:off x="7605395" y="3907790"/>
            <a:ext cx="3933190"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lang="zh-CN" altLang="en-US" sz="1600" b="1" dirty="0">
                <a:latin typeface="宋体" panose="02010600030101010101" pitchFamily="2" charset="-122"/>
                <a:sym typeface="宋体" panose="02010600030101010101" pitchFamily="2" charset="-122"/>
              </a:rPr>
              <a:t>（四）工资差异的原因</a:t>
            </a:r>
            <a:endParaRPr lang="zh-CN" altLang="en-US" sz="1600" b="1" dirty="0">
              <a:latin typeface="宋体" panose="02010600030101010101" pitchFamily="2" charset="-122"/>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不同国家和不同地区以及不同的工作，工资差异是十分巨大的。比如，职业经济人的年薪可能有 30 万元，而生产线操作一线的工人的年收入只有 6 000～7 000 元，一个大学教授的年薪可能是物业公司保安的 10 倍收入，等等。</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1. 补偿性工资差异</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r>
              <a:rPr sz="1600" dirty="0">
                <a:solidFill>
                  <a:schemeClr val="bg1">
                    <a:lumMod val="50000"/>
                  </a:schemeClr>
                </a:solidFill>
                <a:latin typeface="宋体" panose="02010600030101010101" pitchFamily="2" charset="-122"/>
                <a:cs typeface="+mn-ea"/>
                <a:sym typeface="宋体" panose="02010600030101010101" pitchFamily="2" charset="-122"/>
              </a:rPr>
              <a:t>2. 劳动质量的差异</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37541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一、工资的决定分析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850422" y="1498187"/>
            <a:ext cx="4311103" cy="2418080"/>
            <a:chOff x="7219382" y="2709000"/>
            <a:chExt cx="3082200" cy="2412471"/>
          </a:xfrm>
        </p:grpSpPr>
        <p:sp>
          <p:nvSpPr>
            <p:cNvPr id="23" name="32"/>
            <p:cNvSpPr/>
            <p:nvPr/>
          </p:nvSpPr>
          <p:spPr bwMode="auto">
            <a:xfrm>
              <a:off x="7219382" y="3128395"/>
              <a:ext cx="3016763" cy="199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利息是资本的价格，是资本所有者的收入，是使用资本这一生产要素的报酬。西方经济学中认为，资本之所以能带来利息，是因为使用资本可以提高生产效率。利息是用利息率或者利率来表示。</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（一）资本和利息</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1697990"/>
            <a:chOff x="7219382" y="2709000"/>
            <a:chExt cx="3082200" cy="1694051"/>
          </a:xfrm>
        </p:grpSpPr>
        <p:sp>
          <p:nvSpPr>
            <p:cNvPr id="26" name="12"/>
            <p:cNvSpPr/>
            <p:nvPr/>
          </p:nvSpPr>
          <p:spPr bwMode="auto">
            <a:xfrm>
              <a:off x="7219382" y="3128395"/>
              <a:ext cx="2831081" cy="127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资本的需求</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资本的供给</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3. 利率的决定</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（二）利率的决定分析</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915670" y="599440"/>
            <a:ext cx="3810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二、利率的决定分析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55435" y="1819275"/>
            <a:ext cx="4787900" cy="3972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2438</Words>
  <Application>WPS 演示</Application>
  <PresentationFormat>自定义</PresentationFormat>
  <Paragraphs>139</Paragraphs>
  <Slides>17</Slides>
  <Notes>25</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Arial</vt:lpstr>
      <vt:lpstr>宋体</vt:lpstr>
      <vt:lpstr>Wingdings</vt:lpstr>
      <vt:lpstr>Rockwell</vt:lpstr>
      <vt:lpstr>Calibri</vt:lpstr>
      <vt:lpstr>Arial Unicode MS</vt:lpstr>
      <vt:lpstr>Wingdings</vt:lpstr>
      <vt:lpstr>思源黑体 CN Bold</vt:lpstr>
      <vt:lpstr>黑体</vt:lpstr>
      <vt:lpstr>微软雅黑</vt:lpstr>
      <vt:lpstr>Helvetica</vt:lpstr>
      <vt:lpstr>印品黑体</vt:lpstr>
      <vt:lpstr>FontAwesome</vt:lpstr>
      <vt:lpstr>Latha</vt:lpstr>
      <vt:lpstr>Roboto Light</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10632</cp:revision>
  <cp:lastPrinted>2113-01-01T00:00:00Z</cp:lastPrinted>
  <dcterms:created xsi:type="dcterms:W3CDTF">2015-07-08T08:22:00Z</dcterms:created>
  <dcterms:modified xsi:type="dcterms:W3CDTF">2025-08-15T01:24:22Z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266733A2841A46769BE0D65D2101A318_12</vt:lpwstr>
  </property>
</Properties>
</file>