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3"/>
  </p:handoutMasterIdLst>
  <p:sldIdLst>
    <p:sldId id="639" r:id="rId3"/>
    <p:sldId id="617" r:id="rId5"/>
    <p:sldId id="636" r:id="rId6"/>
    <p:sldId id="806" r:id="rId7"/>
    <p:sldId id="711" r:id="rId8"/>
    <p:sldId id="674" r:id="rId9"/>
    <p:sldId id="712" r:id="rId10"/>
    <p:sldId id="544" r:id="rId11"/>
    <p:sldId id="710" r:id="rId12"/>
    <p:sldId id="855" r:id="rId13"/>
    <p:sldId id="605" r:id="rId14"/>
    <p:sldId id="856" r:id="rId15"/>
    <p:sldId id="681" r:id="rId16"/>
    <p:sldId id="671" r:id="rId17"/>
    <p:sldId id="664" r:id="rId18"/>
    <p:sldId id="857" r:id="rId19"/>
    <p:sldId id="858" r:id="rId20"/>
    <p:sldId id="859" r:id="rId21"/>
    <p:sldId id="582" r:id="rId22"/>
  </p:sldIdLst>
  <p:sldSz cx="12195175" cy="6859270"/>
  <p:notesSz cx="6858000" cy="9144000"/>
  <p:embeddedFontLst>
    <p:embeddedFont>
      <p:font typeface="Rockwell" panose="02060603020205020403" pitchFamily="18" charset="0"/>
      <p:regular r:id="rId28"/>
      <p:bold r:id="rId29"/>
      <p:italic r:id="rId30"/>
      <p:boldItalic r:id="rId31"/>
    </p:embeddedFont>
  </p:embeddedFontLst>
  <p:custDataLst>
    <p:tags r:id="rId32"/>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0" userDrawn="1">
          <p15:clr>
            <a:srgbClr val="A4A3A4"/>
          </p15:clr>
        </p15:guide>
        <p15:guide id="2" orient="horz" pos="364" userDrawn="1">
          <p15:clr>
            <a:srgbClr val="A4A3A4"/>
          </p15:clr>
        </p15:guide>
        <p15:guide id="3" orient="horz" pos="3992" userDrawn="1">
          <p15:clr>
            <a:srgbClr val="A4A3A4"/>
          </p15:clr>
        </p15:guide>
        <p15:guide id="4" pos="3847" userDrawn="1">
          <p15:clr>
            <a:srgbClr val="A4A3A4"/>
          </p15:clr>
        </p15:guide>
        <p15:guide id="5" pos="422" userDrawn="1">
          <p15:clr>
            <a:srgbClr val="A4A3A4"/>
          </p15:clr>
        </p15:guide>
        <p15:guide id="6" pos="727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50"/>
        <p:guide orient="horz" pos="364"/>
        <p:guide orient="horz" pos="3992"/>
        <p:guide pos="3847"/>
        <p:guide pos="422"/>
        <p:guide pos="7274"/>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66"/>
        <p:guide pos="2163"/>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6.xml"/><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26097" y="1388110"/>
            <a:ext cx="5384800" cy="5260975"/>
            <a:chOff x="722253" y="2370679"/>
            <a:chExt cx="5384800" cy="5260975"/>
          </a:xfrm>
        </p:grpSpPr>
        <p:sp>
          <p:nvSpPr>
            <p:cNvPr id="83" name="TextBox 82"/>
            <p:cNvSpPr txBox="1"/>
            <p:nvPr/>
          </p:nvSpPr>
          <p:spPr>
            <a:xfrm>
              <a:off x="1018798" y="2370679"/>
              <a:ext cx="3731895" cy="368300"/>
            </a:xfrm>
            <a:prstGeom prst="rect">
              <a:avLst/>
            </a:prstGeom>
            <a:noFill/>
          </p:spPr>
          <p:txBody>
            <a:bodyPr wrap="square" rtlCol="0">
              <a:spAutoFit/>
            </a:bodyPr>
            <a:lstStyle/>
            <a:p>
              <a:r>
                <a:rPr lang="en-US" sz="1800" spc="300" dirty="0" smtClean="0">
                  <a:solidFill>
                    <a:schemeClr val="tx2"/>
                  </a:solidFill>
                  <a:latin typeface="+mn-ea"/>
                </a:rPr>
                <a:t>（二）公共物品导致市场失灵</a:t>
              </a:r>
              <a:endParaRPr lang="en-US" sz="1800" spc="300" dirty="0" smtClean="0">
                <a:solidFill>
                  <a:schemeClr val="tx2"/>
                </a:solidFill>
                <a:latin typeface="+mn-ea"/>
              </a:endParaRPr>
            </a:p>
          </p:txBody>
        </p:sp>
        <p:sp>
          <p:nvSpPr>
            <p:cNvPr id="84" name="TextBox 83"/>
            <p:cNvSpPr txBox="1"/>
            <p:nvPr/>
          </p:nvSpPr>
          <p:spPr>
            <a:xfrm>
              <a:off x="722253" y="2738979"/>
              <a:ext cx="5384800"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由于公共物品所具有的非竞争性和非排他性的这种特性，使得任何私人部门都不愿意或不能充分提供。因此，其产量会严重低于合理水平，即达不到资源配置最优状态，由此造成了社会福利的减少和资源的浪费。而此时，市场机制又不能在公共物品提供上发挥作用，导致市场失灵。具体分析如下：既然无法排除消费者的消费，那么，一旦商品生产出来，消费者就可能“搭便车”，而试图“搭便车”的人也不会为消费这种商品而支付任何成本。 </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搭便车”就是指不支付任何成本而获得某种收益或享受某种好处。公共物品的特性为“搭便车”提供了可能。事实上，生产这种商品的人是无法向“搭便车”的人收取费用的，后者完全可以否认他消费了这种商品，或者说他根本不需要这种商品。</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136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四、公共物品与市场失灵分析</a:t>
            </a:r>
            <a:endParaRPr lang="en-US" altLang="zh-CN"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04635" y="1908810"/>
            <a:ext cx="5046345" cy="3521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502410" y="1247140"/>
            <a:ext cx="5513705" cy="2583815"/>
            <a:chOff x="7219382" y="2709000"/>
            <a:chExt cx="3941994" cy="2805891"/>
          </a:xfrm>
        </p:grpSpPr>
        <p:sp>
          <p:nvSpPr>
            <p:cNvPr id="23" name="32"/>
            <p:cNvSpPr/>
            <p:nvPr/>
          </p:nvSpPr>
          <p:spPr bwMode="auto">
            <a:xfrm>
              <a:off x="7219382" y="3128395"/>
              <a:ext cx="3941994" cy="238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现实中买者和卖者双方对信息了解得虽然不充分，但是买卖双方掌握的信息是对称的，即买卖双方掌握的信息是一样的，那么这个假定的不现实性还不至于对市场均衡造成重大影响。但问题是，在现实中还大量存在着信息不对称的现象，通常是，卖者对其产品的了解程度要远远高于买者的了解程度，所谓“买者不如卖者精”就是这个道理。</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（一）信息不完全与信息不对称</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661827" y="4007230"/>
            <a:ext cx="5194935" cy="2696845"/>
            <a:chOff x="7219382" y="2709000"/>
            <a:chExt cx="3714091" cy="2690589"/>
          </a:xfrm>
        </p:grpSpPr>
        <p:sp>
          <p:nvSpPr>
            <p:cNvPr id="26" name="12"/>
            <p:cNvSpPr/>
            <p:nvPr/>
          </p:nvSpPr>
          <p:spPr bwMode="auto">
            <a:xfrm>
              <a:off x="7219382" y="3128395"/>
              <a:ext cx="3714091" cy="227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道德风险是指交易双方在签订交易契约之后，信息优势方在使自身利益最大化的同时，损害了信息劣势方的利益，而自己并不承担由此造成的全部后果的行为。逆向选择是指由于买卖双方信息不对称的情况下，差的商品总是将好的商品驱逐出市场，即所谓“劣币驱逐良币”的现象。</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（二）信息不对称导致市场失灵</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387350"/>
            <a:ext cx="5644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五、信息不对称与市场失灵分析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378065" y="1979930"/>
            <a:ext cx="4249420" cy="3562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485394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政府的微观经济政策分析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87" name="AutoShape 23"/>
          <p:cNvSpPr>
            <a:spLocks noChangeArrowheads="1"/>
          </p:cNvSpPr>
          <p:nvPr/>
        </p:nvSpPr>
        <p:spPr bwMode="auto">
          <a:xfrm>
            <a:off x="4326821" y="1543291"/>
            <a:ext cx="3360000" cy="3360000"/>
          </a:xfrm>
          <a:prstGeom prst="ellipse">
            <a:avLst/>
          </a:prstGeom>
          <a:noFill/>
          <a:ln w="190500" cmpd="thickThin">
            <a:solidFill>
              <a:schemeClr val="accent5">
                <a:lumMod val="60000"/>
                <a:lumOff val="40000"/>
              </a:schemeClr>
            </a:solidFill>
            <a:miter lim="800000"/>
          </a:ln>
          <a:effectLst>
            <a:outerShdw blurRad="190500" dist="190500" dir="5400000" algn="ctr" rotWithShape="0">
              <a:srgbClr val="000000">
                <a:alpha val="43137"/>
              </a:srgbClr>
            </a:outerShdw>
          </a:effectLst>
        </p:spPr>
        <p:txBody>
          <a:bodyPr wrap="none" anchor="ctr"/>
          <a:lstStyle/>
          <a:p>
            <a:pPr defTabSz="913765">
              <a:defRPr/>
            </a:pPr>
            <a:endParaRPr lang="zh-CN" altLang="en-US" sz="2255">
              <a:solidFill>
                <a:schemeClr val="accent3">
                  <a:lumMod val="50000"/>
                </a:schemeClr>
              </a:solidFill>
              <a:latin typeface="宋体" panose="02010600030101010101" pitchFamily="2" charset="-122"/>
              <a:sym typeface="宋体" panose="02010600030101010101" pitchFamily="2" charset="-122"/>
            </a:endParaRPr>
          </a:p>
        </p:txBody>
      </p:sp>
      <p:sp>
        <p:nvSpPr>
          <p:cNvPr id="62490" name="AutoShape 26"/>
          <p:cNvSpPr>
            <a:spLocks noChangeArrowheads="1"/>
          </p:cNvSpPr>
          <p:nvPr/>
        </p:nvSpPr>
        <p:spPr bwMode="auto">
          <a:xfrm>
            <a:off x="3693924" y="2578216"/>
            <a:ext cx="1440000" cy="1440000"/>
          </a:xfrm>
          <a:prstGeom prst="ellipse">
            <a:avLst/>
          </a:prstGeom>
          <a:noFill/>
          <a:ln w="190500" cmpd="thickThin">
            <a:solidFill>
              <a:srgbClr val="FEB71D"/>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dirty="0">
              <a:solidFill>
                <a:schemeClr val="tx1">
                  <a:lumMod val="75000"/>
                  <a:lumOff val="25000"/>
                </a:schemeClr>
              </a:solidFill>
              <a:latin typeface="宋体" panose="02010600030101010101" pitchFamily="2" charset="-122"/>
              <a:sym typeface="宋体" panose="02010600030101010101" pitchFamily="2" charset="-122"/>
            </a:endParaRPr>
          </a:p>
        </p:txBody>
      </p:sp>
      <p:sp>
        <p:nvSpPr>
          <p:cNvPr id="62491" name="AutoShape 27"/>
          <p:cNvSpPr>
            <a:spLocks noChangeArrowheads="1"/>
          </p:cNvSpPr>
          <p:nvPr/>
        </p:nvSpPr>
        <p:spPr bwMode="auto">
          <a:xfrm>
            <a:off x="7033549" y="2578216"/>
            <a:ext cx="1440000" cy="1440000"/>
          </a:xfrm>
          <a:prstGeom prst="ellipse">
            <a:avLst/>
          </a:prstGeom>
          <a:noFill/>
          <a:ln w="190500" cmpd="thickThin">
            <a:solidFill>
              <a:srgbClr val="FEB71D"/>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a:solidFill>
                <a:schemeClr val="tx1">
                  <a:lumMod val="75000"/>
                  <a:lumOff val="25000"/>
                </a:schemeClr>
              </a:solidFill>
              <a:latin typeface="宋体" panose="02010600030101010101" pitchFamily="2" charset="-122"/>
              <a:sym typeface="宋体" panose="02010600030101010101" pitchFamily="2" charset="-122"/>
            </a:endParaRPr>
          </a:p>
        </p:txBody>
      </p:sp>
      <p:sp>
        <p:nvSpPr>
          <p:cNvPr id="3" name="椭圆 2"/>
          <p:cNvSpPr/>
          <p:nvPr/>
        </p:nvSpPr>
        <p:spPr>
          <a:xfrm>
            <a:off x="3904591" y="2806796"/>
            <a:ext cx="1040896" cy="104089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276834" y="2788349"/>
            <a:ext cx="1040896" cy="104089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641481" y="4149534"/>
            <a:ext cx="1020186" cy="1020186"/>
          </a:xfrm>
          <a:prstGeom prst="ellipse">
            <a:avLst/>
          </a:prstGeom>
          <a:blipFill>
            <a:blip r:embed="rId1"/>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6460" y="3185795"/>
            <a:ext cx="2603500" cy="147637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反托拉斯法在减轻垄断和防止以提高价格为目的的企业兼并行为、联合行动方面发挥了积极的作用；但是它同时也阻碍了企业实现规模经济。</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15" name="文本框 14"/>
          <p:cNvSpPr txBox="1"/>
          <p:nvPr/>
        </p:nvSpPr>
        <p:spPr>
          <a:xfrm>
            <a:off x="885825" y="2777490"/>
            <a:ext cx="2560955" cy="368300"/>
          </a:xfrm>
          <a:prstGeom prst="rect">
            <a:avLst/>
          </a:prstGeom>
          <a:noFill/>
        </p:spPr>
        <p:txBody>
          <a:bodyPr wrap="square" rtlCol="0">
            <a:spAutoFit/>
          </a:bodyPr>
          <a:lstStyle>
            <a:defPPr>
              <a:defRPr lang="en-US"/>
            </a:defPPr>
            <a:lvl1pPr>
              <a:defRPr b="1">
                <a:solidFill>
                  <a:schemeClr val="bg1"/>
                </a:solidFill>
                <a:latin typeface="思源黑体" panose="020B0400000000000000" pitchFamily="34" charset="-122"/>
                <a:ea typeface="思源黑体" panose="020B0400000000000000" pitchFamily="34" charset="-122"/>
              </a:defRPr>
            </a:lvl1pPr>
          </a:lstStyle>
          <a:p>
            <a:r>
              <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rPr>
              <a:t>（一）反托拉斯法</a:t>
            </a:r>
            <a:endPar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15"/>
          <p:cNvSpPr/>
          <p:nvPr/>
        </p:nvSpPr>
        <p:spPr>
          <a:xfrm>
            <a:off x="5003800" y="6083300"/>
            <a:ext cx="4511040" cy="55308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政府还可以通过由国家经营私人垄断行业来解决垄断问题，这种解决方法叫公有化。</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20" name="文本框 19"/>
          <p:cNvSpPr txBox="1"/>
          <p:nvPr/>
        </p:nvSpPr>
        <p:spPr>
          <a:xfrm>
            <a:off x="4962842" y="5696875"/>
            <a:ext cx="3458983" cy="368300"/>
          </a:xfrm>
          <a:prstGeom prst="rect">
            <a:avLst/>
          </a:prstGeom>
          <a:noFill/>
        </p:spPr>
        <p:txBody>
          <a:bodyPr wrap="square" rtlCol="0">
            <a:spAutoFit/>
          </a:bodyPr>
          <a:lstStyle/>
          <a:p>
            <a:r>
              <a:rPr lang="zh-CN" altLang="en-US" b="1" dirty="0">
                <a:solidFill>
                  <a:schemeClr val="tx1">
                    <a:lumMod val="75000"/>
                    <a:lumOff val="25000"/>
                  </a:schemeClr>
                </a:solidFill>
                <a:latin typeface="宋体" panose="02010600030101010101" pitchFamily="2" charset="-122"/>
                <a:sym typeface="宋体" panose="02010600030101010101" pitchFamily="2" charset="-122"/>
              </a:rPr>
              <a:t>（三）实行公有化</a:t>
            </a:r>
            <a:endParaRPr lang="zh-CN" altLang="en-US" b="1" dirty="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1" name="矩形 20"/>
          <p:cNvSpPr/>
          <p:nvPr/>
        </p:nvSpPr>
        <p:spPr>
          <a:xfrm>
            <a:off x="8625205" y="2687320"/>
            <a:ext cx="3286760" cy="1476375"/>
          </a:xfrm>
          <a:prstGeom prst="rect">
            <a:avLst/>
          </a:prstGeom>
        </p:spPr>
        <p:txBody>
          <a:bodyPr wrap="square">
            <a:spAutoFit/>
          </a:bodyPr>
          <a:lstStyle/>
          <a:p>
            <a:pPr>
              <a:lnSpc>
                <a:spcPts val="1800"/>
              </a:lnSpc>
            </a:pPr>
            <a:r>
              <a:rPr lang="zh-CN" altLang="en-US" sz="1600" dirty="0">
                <a:solidFill>
                  <a:schemeClr val="tx1"/>
                </a:solidFill>
                <a:latin typeface="宋体" panose="02010600030101010101" pitchFamily="2" charset="-122"/>
                <a:sym typeface="宋体" panose="02010600030101010101" pitchFamily="2" charset="-122"/>
              </a:rPr>
              <a:t>由于自然垄断一般会采用降低产量和提高价格的形式进行经济活动，获得垄断利润。如果管制的目的是为了提高经济效益，一般采取最高限价的方式来进行管制。通常是将平均成本作为管制的价格。</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23" name="AutoShape 27"/>
          <p:cNvSpPr>
            <a:spLocks noChangeArrowheads="1"/>
          </p:cNvSpPr>
          <p:nvPr/>
        </p:nvSpPr>
        <p:spPr bwMode="auto">
          <a:xfrm>
            <a:off x="5416305" y="3949835"/>
            <a:ext cx="1440000" cy="1440000"/>
          </a:xfrm>
          <a:prstGeom prst="ellipse">
            <a:avLst/>
          </a:prstGeom>
          <a:noFill/>
          <a:ln w="190500" cmpd="thickThin">
            <a:solidFill>
              <a:srgbClr val="3494FA"/>
            </a:solidFill>
            <a:miter lim="800000"/>
          </a:ln>
          <a:effectLst>
            <a:outerShdw blurRad="190500" dist="190500" dir="5400000" algn="ctr" rotWithShape="0">
              <a:srgbClr val="000000">
                <a:alpha val="43137"/>
              </a:srgbClr>
            </a:outerShdw>
          </a:effectLst>
        </p:spPr>
        <p:txBody>
          <a:bodyPr wrap="none" anchor="ctr"/>
          <a:lstStyle/>
          <a:p>
            <a:pPr defTabSz="913765">
              <a:lnSpc>
                <a:spcPct val="150000"/>
              </a:lnSpc>
              <a:defRPr/>
            </a:pPr>
            <a:endParaRPr lang="zh-CN" altLang="en-US" sz="2255">
              <a:solidFill>
                <a:schemeClr val="tx1">
                  <a:lumMod val="75000"/>
                  <a:lumOff val="25000"/>
                </a:schemeClr>
              </a:solidFill>
              <a:latin typeface="宋体" panose="02010600030101010101" pitchFamily="2" charset="-122"/>
              <a:sym typeface="宋体" panose="02010600030101010101" pitchFamily="2" charset="-122"/>
            </a:endParaRPr>
          </a:p>
        </p:txBody>
      </p:sp>
      <p:sp>
        <p:nvSpPr>
          <p:cNvPr id="24" name="KSO_Shape"/>
          <p:cNvSpPr/>
          <p:nvPr/>
        </p:nvSpPr>
        <p:spPr bwMode="auto">
          <a:xfrm>
            <a:off x="1948205" y="2309849"/>
            <a:ext cx="501926" cy="377281"/>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tx1">
              <a:lumMod val="50000"/>
              <a:lumOff val="5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宋体" panose="02010600030101010101" pitchFamily="2" charset="-122"/>
              <a:sym typeface="宋体" panose="02010600030101010101" pitchFamily="2" charset="-122"/>
            </a:endParaRPr>
          </a:p>
        </p:txBody>
      </p:sp>
      <p:sp>
        <p:nvSpPr>
          <p:cNvPr id="25" name="KSO_Shape"/>
          <p:cNvSpPr/>
          <p:nvPr/>
        </p:nvSpPr>
        <p:spPr bwMode="auto">
          <a:xfrm>
            <a:off x="4264306" y="5649923"/>
            <a:ext cx="594691" cy="416284"/>
          </a:xfrm>
          <a:custGeom>
            <a:avLst/>
            <a:gdLst/>
            <a:ahLst/>
            <a:cxnLst/>
            <a:rect l="0" t="0" r="r" b="b"/>
            <a:pathLst>
              <a:path w="5226050" h="3657600">
                <a:moveTo>
                  <a:pt x="3327400" y="1387475"/>
                </a:moveTo>
                <a:lnTo>
                  <a:pt x="3327400" y="1631950"/>
                </a:lnTo>
                <a:lnTo>
                  <a:pt x="3092450" y="1631950"/>
                </a:lnTo>
                <a:lnTo>
                  <a:pt x="3092450" y="1622425"/>
                </a:lnTo>
                <a:lnTo>
                  <a:pt x="3327400" y="1387475"/>
                </a:lnTo>
                <a:close/>
                <a:moveTo>
                  <a:pt x="3648075" y="1212850"/>
                </a:moveTo>
                <a:lnTo>
                  <a:pt x="3886200" y="1212850"/>
                </a:lnTo>
                <a:lnTo>
                  <a:pt x="3886200" y="1631950"/>
                </a:lnTo>
                <a:lnTo>
                  <a:pt x="3648075" y="1631950"/>
                </a:lnTo>
                <a:lnTo>
                  <a:pt x="3648075" y="1212850"/>
                </a:lnTo>
                <a:close/>
                <a:moveTo>
                  <a:pt x="3498850" y="1212850"/>
                </a:moveTo>
                <a:lnTo>
                  <a:pt x="3606800" y="1212850"/>
                </a:lnTo>
                <a:lnTo>
                  <a:pt x="3606800" y="1631950"/>
                </a:lnTo>
                <a:lnTo>
                  <a:pt x="3368675" y="1631950"/>
                </a:lnTo>
                <a:lnTo>
                  <a:pt x="3368675" y="1343025"/>
                </a:lnTo>
                <a:lnTo>
                  <a:pt x="3498850" y="1212850"/>
                </a:lnTo>
                <a:close/>
                <a:moveTo>
                  <a:pt x="2470150" y="1060450"/>
                </a:moveTo>
                <a:lnTo>
                  <a:pt x="2489200" y="1060450"/>
                </a:lnTo>
                <a:lnTo>
                  <a:pt x="2511425" y="1060450"/>
                </a:lnTo>
                <a:lnTo>
                  <a:pt x="2530475" y="1066800"/>
                </a:lnTo>
                <a:lnTo>
                  <a:pt x="2549525" y="1076325"/>
                </a:lnTo>
                <a:lnTo>
                  <a:pt x="2565400" y="1089025"/>
                </a:lnTo>
                <a:lnTo>
                  <a:pt x="2578100" y="1104900"/>
                </a:lnTo>
                <a:lnTo>
                  <a:pt x="2590800" y="1123950"/>
                </a:lnTo>
                <a:lnTo>
                  <a:pt x="2597150" y="1143000"/>
                </a:lnTo>
                <a:lnTo>
                  <a:pt x="2600325" y="1165225"/>
                </a:lnTo>
                <a:lnTo>
                  <a:pt x="2597150" y="1187450"/>
                </a:lnTo>
                <a:lnTo>
                  <a:pt x="2590800" y="1206500"/>
                </a:lnTo>
                <a:lnTo>
                  <a:pt x="2581275" y="1225550"/>
                </a:lnTo>
                <a:lnTo>
                  <a:pt x="2568575" y="1241425"/>
                </a:lnTo>
                <a:lnTo>
                  <a:pt x="2552700" y="1254125"/>
                </a:lnTo>
                <a:lnTo>
                  <a:pt x="2533650" y="1266825"/>
                </a:lnTo>
                <a:lnTo>
                  <a:pt x="2514600" y="1273175"/>
                </a:lnTo>
                <a:lnTo>
                  <a:pt x="1568371" y="1588585"/>
                </a:lnTo>
                <a:lnTo>
                  <a:pt x="1470025" y="2333625"/>
                </a:lnTo>
                <a:lnTo>
                  <a:pt x="1463675" y="2362200"/>
                </a:lnTo>
                <a:lnTo>
                  <a:pt x="1457325" y="2387600"/>
                </a:lnTo>
                <a:lnTo>
                  <a:pt x="1444625" y="2409825"/>
                </a:lnTo>
                <a:lnTo>
                  <a:pt x="1441450" y="2414588"/>
                </a:lnTo>
                <a:lnTo>
                  <a:pt x="1441450" y="3508375"/>
                </a:lnTo>
                <a:lnTo>
                  <a:pt x="1438275" y="3536950"/>
                </a:lnTo>
                <a:lnTo>
                  <a:pt x="1431925" y="3565525"/>
                </a:lnTo>
                <a:lnTo>
                  <a:pt x="1416050" y="3590925"/>
                </a:lnTo>
                <a:lnTo>
                  <a:pt x="1400175" y="3613150"/>
                </a:lnTo>
                <a:lnTo>
                  <a:pt x="1377950" y="3632200"/>
                </a:lnTo>
                <a:lnTo>
                  <a:pt x="1352550" y="3644900"/>
                </a:lnTo>
                <a:lnTo>
                  <a:pt x="1323975" y="3654425"/>
                </a:lnTo>
                <a:lnTo>
                  <a:pt x="1292225" y="3657600"/>
                </a:lnTo>
                <a:lnTo>
                  <a:pt x="1263650" y="3654425"/>
                </a:lnTo>
                <a:lnTo>
                  <a:pt x="1235075" y="3644900"/>
                </a:lnTo>
                <a:lnTo>
                  <a:pt x="1209675" y="3632200"/>
                </a:lnTo>
                <a:lnTo>
                  <a:pt x="1187450" y="3613150"/>
                </a:lnTo>
                <a:lnTo>
                  <a:pt x="1168400" y="3590925"/>
                </a:lnTo>
                <a:lnTo>
                  <a:pt x="1155700" y="3565525"/>
                </a:lnTo>
                <a:lnTo>
                  <a:pt x="1146175" y="3536950"/>
                </a:lnTo>
                <a:lnTo>
                  <a:pt x="1143000" y="3508375"/>
                </a:lnTo>
                <a:lnTo>
                  <a:pt x="1143000" y="2473801"/>
                </a:lnTo>
                <a:lnTo>
                  <a:pt x="1139825" y="2473325"/>
                </a:lnTo>
                <a:lnTo>
                  <a:pt x="1031875" y="2459831"/>
                </a:lnTo>
                <a:lnTo>
                  <a:pt x="1031875" y="3508375"/>
                </a:lnTo>
                <a:lnTo>
                  <a:pt x="1028700" y="3536950"/>
                </a:lnTo>
                <a:lnTo>
                  <a:pt x="1019175" y="3565525"/>
                </a:lnTo>
                <a:lnTo>
                  <a:pt x="1006475" y="3590925"/>
                </a:lnTo>
                <a:lnTo>
                  <a:pt x="987425" y="3613150"/>
                </a:lnTo>
                <a:lnTo>
                  <a:pt x="965200" y="3632200"/>
                </a:lnTo>
                <a:lnTo>
                  <a:pt x="939800" y="3644900"/>
                </a:lnTo>
                <a:lnTo>
                  <a:pt x="911225" y="3654425"/>
                </a:lnTo>
                <a:lnTo>
                  <a:pt x="882650" y="3657600"/>
                </a:lnTo>
                <a:lnTo>
                  <a:pt x="850900" y="3654425"/>
                </a:lnTo>
                <a:lnTo>
                  <a:pt x="822325" y="3644900"/>
                </a:lnTo>
                <a:lnTo>
                  <a:pt x="796925" y="3632200"/>
                </a:lnTo>
                <a:lnTo>
                  <a:pt x="774700" y="3613150"/>
                </a:lnTo>
                <a:lnTo>
                  <a:pt x="755650" y="3590925"/>
                </a:lnTo>
                <a:lnTo>
                  <a:pt x="742950" y="3565525"/>
                </a:lnTo>
                <a:lnTo>
                  <a:pt x="733425" y="3536950"/>
                </a:lnTo>
                <a:lnTo>
                  <a:pt x="730250" y="3508375"/>
                </a:lnTo>
                <a:lnTo>
                  <a:pt x="730250" y="2397125"/>
                </a:lnTo>
                <a:lnTo>
                  <a:pt x="733425" y="2368550"/>
                </a:lnTo>
                <a:lnTo>
                  <a:pt x="742950" y="2339975"/>
                </a:lnTo>
                <a:lnTo>
                  <a:pt x="743744" y="2338388"/>
                </a:lnTo>
                <a:lnTo>
                  <a:pt x="742950" y="2336800"/>
                </a:lnTo>
                <a:lnTo>
                  <a:pt x="736600" y="2314575"/>
                </a:lnTo>
                <a:lnTo>
                  <a:pt x="730250" y="2292350"/>
                </a:lnTo>
                <a:lnTo>
                  <a:pt x="730250" y="2263775"/>
                </a:lnTo>
                <a:lnTo>
                  <a:pt x="733425" y="2235200"/>
                </a:lnTo>
                <a:lnTo>
                  <a:pt x="825831" y="1545236"/>
                </a:lnTo>
                <a:lnTo>
                  <a:pt x="679450" y="1892300"/>
                </a:lnTo>
                <a:lnTo>
                  <a:pt x="669925" y="1911350"/>
                </a:lnTo>
                <a:lnTo>
                  <a:pt x="669217" y="1912766"/>
                </a:lnTo>
                <a:lnTo>
                  <a:pt x="666750" y="1917700"/>
                </a:lnTo>
                <a:lnTo>
                  <a:pt x="657225" y="1936750"/>
                </a:lnTo>
                <a:lnTo>
                  <a:pt x="641350" y="1952625"/>
                </a:lnTo>
                <a:lnTo>
                  <a:pt x="625475" y="1962150"/>
                </a:lnTo>
                <a:lnTo>
                  <a:pt x="606425" y="1971675"/>
                </a:lnTo>
                <a:lnTo>
                  <a:pt x="584200" y="1974850"/>
                </a:lnTo>
                <a:lnTo>
                  <a:pt x="561975" y="1974850"/>
                </a:lnTo>
                <a:lnTo>
                  <a:pt x="542925" y="1971675"/>
                </a:lnTo>
                <a:lnTo>
                  <a:pt x="76200" y="1774825"/>
                </a:lnTo>
                <a:lnTo>
                  <a:pt x="57150" y="1765300"/>
                </a:lnTo>
                <a:lnTo>
                  <a:pt x="38100" y="1752600"/>
                </a:lnTo>
                <a:lnTo>
                  <a:pt x="25400" y="1739900"/>
                </a:lnTo>
                <a:lnTo>
                  <a:pt x="12700" y="1720850"/>
                </a:lnTo>
                <a:lnTo>
                  <a:pt x="3175" y="1704975"/>
                </a:lnTo>
                <a:lnTo>
                  <a:pt x="0" y="1682750"/>
                </a:lnTo>
                <a:lnTo>
                  <a:pt x="0" y="1660525"/>
                </a:lnTo>
                <a:lnTo>
                  <a:pt x="3175" y="1641475"/>
                </a:lnTo>
                <a:lnTo>
                  <a:pt x="12700" y="1619250"/>
                </a:lnTo>
                <a:lnTo>
                  <a:pt x="22225" y="1603375"/>
                </a:lnTo>
                <a:lnTo>
                  <a:pt x="38100" y="1587500"/>
                </a:lnTo>
                <a:lnTo>
                  <a:pt x="53975" y="1574800"/>
                </a:lnTo>
                <a:lnTo>
                  <a:pt x="73025" y="1568450"/>
                </a:lnTo>
                <a:lnTo>
                  <a:pt x="95250" y="1562100"/>
                </a:lnTo>
                <a:lnTo>
                  <a:pt x="114300" y="1562100"/>
                </a:lnTo>
                <a:lnTo>
                  <a:pt x="136525" y="1568450"/>
                </a:lnTo>
                <a:lnTo>
                  <a:pt x="516862" y="1728864"/>
                </a:lnTo>
                <a:lnTo>
                  <a:pt x="669925" y="1368425"/>
                </a:lnTo>
                <a:lnTo>
                  <a:pt x="679450" y="1346200"/>
                </a:lnTo>
                <a:lnTo>
                  <a:pt x="688975" y="1330325"/>
                </a:lnTo>
                <a:lnTo>
                  <a:pt x="704850" y="1314450"/>
                </a:lnTo>
                <a:lnTo>
                  <a:pt x="714375" y="1304925"/>
                </a:lnTo>
                <a:lnTo>
                  <a:pt x="730250" y="1295400"/>
                </a:lnTo>
                <a:lnTo>
                  <a:pt x="746125" y="1285875"/>
                </a:lnTo>
                <a:lnTo>
                  <a:pt x="787400" y="1273175"/>
                </a:lnTo>
                <a:lnTo>
                  <a:pt x="831850" y="1260475"/>
                </a:lnTo>
                <a:lnTo>
                  <a:pt x="882650" y="1254125"/>
                </a:lnTo>
                <a:lnTo>
                  <a:pt x="936625" y="1250950"/>
                </a:lnTo>
                <a:lnTo>
                  <a:pt x="990600" y="1250950"/>
                </a:lnTo>
                <a:lnTo>
                  <a:pt x="1092200" y="1250950"/>
                </a:lnTo>
                <a:lnTo>
                  <a:pt x="1171575" y="1260475"/>
                </a:lnTo>
                <a:lnTo>
                  <a:pt x="1301750" y="1276350"/>
                </a:lnTo>
                <a:lnTo>
                  <a:pt x="1377950" y="1289050"/>
                </a:lnTo>
                <a:lnTo>
                  <a:pt x="1473200" y="1311275"/>
                </a:lnTo>
                <a:lnTo>
                  <a:pt x="1524000" y="1323975"/>
                </a:lnTo>
                <a:lnTo>
                  <a:pt x="1571625" y="1339850"/>
                </a:lnTo>
                <a:lnTo>
                  <a:pt x="1604727" y="1351672"/>
                </a:lnTo>
                <a:lnTo>
                  <a:pt x="2470150" y="1060450"/>
                </a:lnTo>
                <a:close/>
                <a:moveTo>
                  <a:pt x="4162425" y="914400"/>
                </a:moveTo>
                <a:lnTo>
                  <a:pt x="4162425" y="1631950"/>
                </a:lnTo>
                <a:lnTo>
                  <a:pt x="3924300" y="1631950"/>
                </a:lnTo>
                <a:lnTo>
                  <a:pt x="3924300" y="1168400"/>
                </a:lnTo>
                <a:lnTo>
                  <a:pt x="4162425" y="914400"/>
                </a:lnTo>
                <a:close/>
                <a:moveTo>
                  <a:pt x="1193800" y="593725"/>
                </a:moveTo>
                <a:lnTo>
                  <a:pt x="1228725" y="596900"/>
                </a:lnTo>
                <a:lnTo>
                  <a:pt x="1260475" y="603250"/>
                </a:lnTo>
                <a:lnTo>
                  <a:pt x="1289050" y="612775"/>
                </a:lnTo>
                <a:lnTo>
                  <a:pt x="1317625" y="625475"/>
                </a:lnTo>
                <a:lnTo>
                  <a:pt x="1346200" y="638175"/>
                </a:lnTo>
                <a:lnTo>
                  <a:pt x="1371600" y="657225"/>
                </a:lnTo>
                <a:lnTo>
                  <a:pt x="1397000" y="676275"/>
                </a:lnTo>
                <a:lnTo>
                  <a:pt x="1419225" y="698500"/>
                </a:lnTo>
                <a:lnTo>
                  <a:pt x="1438275" y="720725"/>
                </a:lnTo>
                <a:lnTo>
                  <a:pt x="1454150" y="746125"/>
                </a:lnTo>
                <a:lnTo>
                  <a:pt x="1470025" y="771525"/>
                </a:lnTo>
                <a:lnTo>
                  <a:pt x="1482725" y="800100"/>
                </a:lnTo>
                <a:lnTo>
                  <a:pt x="1492250" y="828675"/>
                </a:lnTo>
                <a:lnTo>
                  <a:pt x="1498600" y="860425"/>
                </a:lnTo>
                <a:lnTo>
                  <a:pt x="1501775" y="892175"/>
                </a:lnTo>
                <a:lnTo>
                  <a:pt x="1501775" y="923925"/>
                </a:lnTo>
                <a:lnTo>
                  <a:pt x="1498600" y="955675"/>
                </a:lnTo>
                <a:lnTo>
                  <a:pt x="1495425" y="987425"/>
                </a:lnTo>
                <a:lnTo>
                  <a:pt x="1485900" y="1019175"/>
                </a:lnTo>
                <a:lnTo>
                  <a:pt x="1473200" y="1047750"/>
                </a:lnTo>
                <a:lnTo>
                  <a:pt x="1457325" y="1073150"/>
                </a:lnTo>
                <a:lnTo>
                  <a:pt x="1441450" y="1101725"/>
                </a:lnTo>
                <a:lnTo>
                  <a:pt x="1422400" y="1123950"/>
                </a:lnTo>
                <a:lnTo>
                  <a:pt x="1400175" y="1146175"/>
                </a:lnTo>
                <a:lnTo>
                  <a:pt x="1377950" y="1165225"/>
                </a:lnTo>
                <a:lnTo>
                  <a:pt x="1352550" y="1184275"/>
                </a:lnTo>
                <a:lnTo>
                  <a:pt x="1327150" y="1196975"/>
                </a:lnTo>
                <a:lnTo>
                  <a:pt x="1298575" y="1209675"/>
                </a:lnTo>
                <a:lnTo>
                  <a:pt x="1270000" y="1219200"/>
                </a:lnTo>
                <a:lnTo>
                  <a:pt x="1238250" y="1225550"/>
                </a:lnTo>
                <a:lnTo>
                  <a:pt x="1206500" y="1228725"/>
                </a:lnTo>
                <a:lnTo>
                  <a:pt x="1174750" y="1231900"/>
                </a:lnTo>
                <a:lnTo>
                  <a:pt x="1143000" y="1228725"/>
                </a:lnTo>
                <a:lnTo>
                  <a:pt x="1111250" y="1222375"/>
                </a:lnTo>
                <a:lnTo>
                  <a:pt x="1079500" y="1212850"/>
                </a:lnTo>
                <a:lnTo>
                  <a:pt x="1050925" y="1200150"/>
                </a:lnTo>
                <a:lnTo>
                  <a:pt x="1022350" y="1187450"/>
                </a:lnTo>
                <a:lnTo>
                  <a:pt x="996950" y="1168400"/>
                </a:lnTo>
                <a:lnTo>
                  <a:pt x="974725" y="1149350"/>
                </a:lnTo>
                <a:lnTo>
                  <a:pt x="952500" y="1130300"/>
                </a:lnTo>
                <a:lnTo>
                  <a:pt x="933450" y="1104900"/>
                </a:lnTo>
                <a:lnTo>
                  <a:pt x="914400" y="1079500"/>
                </a:lnTo>
                <a:lnTo>
                  <a:pt x="901700" y="1054100"/>
                </a:lnTo>
                <a:lnTo>
                  <a:pt x="889000" y="1025525"/>
                </a:lnTo>
                <a:lnTo>
                  <a:pt x="879475" y="996950"/>
                </a:lnTo>
                <a:lnTo>
                  <a:pt x="873125" y="965200"/>
                </a:lnTo>
                <a:lnTo>
                  <a:pt x="866775" y="936625"/>
                </a:lnTo>
                <a:lnTo>
                  <a:pt x="866775" y="904875"/>
                </a:lnTo>
                <a:lnTo>
                  <a:pt x="869950" y="869950"/>
                </a:lnTo>
                <a:lnTo>
                  <a:pt x="876300" y="838200"/>
                </a:lnTo>
                <a:lnTo>
                  <a:pt x="885825" y="809625"/>
                </a:lnTo>
                <a:lnTo>
                  <a:pt x="895350" y="777875"/>
                </a:lnTo>
                <a:lnTo>
                  <a:pt x="911225" y="752475"/>
                </a:lnTo>
                <a:lnTo>
                  <a:pt x="927100" y="727075"/>
                </a:lnTo>
                <a:lnTo>
                  <a:pt x="946150" y="701675"/>
                </a:lnTo>
                <a:lnTo>
                  <a:pt x="968375" y="679450"/>
                </a:lnTo>
                <a:lnTo>
                  <a:pt x="990600" y="660400"/>
                </a:lnTo>
                <a:lnTo>
                  <a:pt x="1016000" y="644525"/>
                </a:lnTo>
                <a:lnTo>
                  <a:pt x="1044575" y="628650"/>
                </a:lnTo>
                <a:lnTo>
                  <a:pt x="1073150" y="615950"/>
                </a:lnTo>
                <a:lnTo>
                  <a:pt x="1101725" y="606425"/>
                </a:lnTo>
                <a:lnTo>
                  <a:pt x="1130300" y="600075"/>
                </a:lnTo>
                <a:lnTo>
                  <a:pt x="1162050" y="596900"/>
                </a:lnTo>
                <a:lnTo>
                  <a:pt x="1193800" y="593725"/>
                </a:lnTo>
                <a:close/>
                <a:moveTo>
                  <a:pt x="3930650" y="523875"/>
                </a:moveTo>
                <a:lnTo>
                  <a:pt x="4273550" y="523875"/>
                </a:lnTo>
                <a:lnTo>
                  <a:pt x="4289425" y="527050"/>
                </a:lnTo>
                <a:lnTo>
                  <a:pt x="4295775" y="527050"/>
                </a:lnTo>
                <a:lnTo>
                  <a:pt x="4302125" y="530225"/>
                </a:lnTo>
                <a:lnTo>
                  <a:pt x="4311650" y="533400"/>
                </a:lnTo>
                <a:lnTo>
                  <a:pt x="4318000" y="536575"/>
                </a:lnTo>
                <a:lnTo>
                  <a:pt x="4327525" y="546100"/>
                </a:lnTo>
                <a:lnTo>
                  <a:pt x="4337050" y="558800"/>
                </a:lnTo>
                <a:lnTo>
                  <a:pt x="4340225" y="565150"/>
                </a:lnTo>
                <a:lnTo>
                  <a:pt x="4343400" y="571500"/>
                </a:lnTo>
                <a:lnTo>
                  <a:pt x="4346575" y="581025"/>
                </a:lnTo>
                <a:lnTo>
                  <a:pt x="4349750" y="587375"/>
                </a:lnTo>
                <a:lnTo>
                  <a:pt x="4349750" y="603250"/>
                </a:lnTo>
                <a:lnTo>
                  <a:pt x="4349750" y="908050"/>
                </a:lnTo>
                <a:lnTo>
                  <a:pt x="4349750" y="920750"/>
                </a:lnTo>
                <a:lnTo>
                  <a:pt x="4343400" y="936625"/>
                </a:lnTo>
                <a:lnTo>
                  <a:pt x="4337050" y="949325"/>
                </a:lnTo>
                <a:lnTo>
                  <a:pt x="4327525" y="962025"/>
                </a:lnTo>
                <a:lnTo>
                  <a:pt x="4318000" y="971550"/>
                </a:lnTo>
                <a:lnTo>
                  <a:pt x="4305300" y="977900"/>
                </a:lnTo>
                <a:lnTo>
                  <a:pt x="4289425" y="981075"/>
                </a:lnTo>
                <a:lnTo>
                  <a:pt x="4273550" y="984250"/>
                </a:lnTo>
                <a:lnTo>
                  <a:pt x="4257675" y="981075"/>
                </a:lnTo>
                <a:lnTo>
                  <a:pt x="4244975" y="977900"/>
                </a:lnTo>
                <a:lnTo>
                  <a:pt x="4229100" y="971550"/>
                </a:lnTo>
                <a:lnTo>
                  <a:pt x="4219575" y="962025"/>
                </a:lnTo>
                <a:lnTo>
                  <a:pt x="4210050" y="949325"/>
                </a:lnTo>
                <a:lnTo>
                  <a:pt x="4203700" y="936625"/>
                </a:lnTo>
                <a:lnTo>
                  <a:pt x="4197350" y="920750"/>
                </a:lnTo>
                <a:lnTo>
                  <a:pt x="4197350" y="908050"/>
                </a:lnTo>
                <a:lnTo>
                  <a:pt x="4197350" y="787400"/>
                </a:lnTo>
                <a:lnTo>
                  <a:pt x="3873500" y="1127125"/>
                </a:lnTo>
                <a:lnTo>
                  <a:pt x="3863975" y="1136650"/>
                </a:lnTo>
                <a:lnTo>
                  <a:pt x="3851275" y="1146175"/>
                </a:lnTo>
                <a:lnTo>
                  <a:pt x="3838575" y="1152525"/>
                </a:lnTo>
                <a:lnTo>
                  <a:pt x="3825875" y="1158875"/>
                </a:lnTo>
                <a:lnTo>
                  <a:pt x="3813175" y="1158875"/>
                </a:lnTo>
                <a:lnTo>
                  <a:pt x="3810000" y="1158875"/>
                </a:lnTo>
                <a:lnTo>
                  <a:pt x="3806825" y="1158875"/>
                </a:lnTo>
                <a:lnTo>
                  <a:pt x="3473450" y="1162050"/>
                </a:lnTo>
                <a:lnTo>
                  <a:pt x="3022600" y="1612900"/>
                </a:lnTo>
                <a:lnTo>
                  <a:pt x="3009900" y="1622425"/>
                </a:lnTo>
                <a:lnTo>
                  <a:pt x="2997200" y="1628775"/>
                </a:lnTo>
                <a:lnTo>
                  <a:pt x="2981325" y="1631950"/>
                </a:lnTo>
                <a:lnTo>
                  <a:pt x="2968625" y="1635125"/>
                </a:lnTo>
                <a:lnTo>
                  <a:pt x="2952750" y="1631950"/>
                </a:lnTo>
                <a:lnTo>
                  <a:pt x="2940050" y="1628775"/>
                </a:lnTo>
                <a:lnTo>
                  <a:pt x="2924175" y="1622425"/>
                </a:lnTo>
                <a:lnTo>
                  <a:pt x="2914650" y="1612900"/>
                </a:lnTo>
                <a:lnTo>
                  <a:pt x="2901950" y="1600200"/>
                </a:lnTo>
                <a:lnTo>
                  <a:pt x="2895600" y="1587500"/>
                </a:lnTo>
                <a:lnTo>
                  <a:pt x="2892425" y="1571625"/>
                </a:lnTo>
                <a:lnTo>
                  <a:pt x="2889250" y="1555750"/>
                </a:lnTo>
                <a:lnTo>
                  <a:pt x="2892425" y="1543050"/>
                </a:lnTo>
                <a:lnTo>
                  <a:pt x="2895600" y="1527175"/>
                </a:lnTo>
                <a:lnTo>
                  <a:pt x="2901950" y="1514475"/>
                </a:lnTo>
                <a:lnTo>
                  <a:pt x="2914650" y="1501775"/>
                </a:lnTo>
                <a:lnTo>
                  <a:pt x="3371850" y="1044575"/>
                </a:lnTo>
                <a:lnTo>
                  <a:pt x="3381375" y="1031875"/>
                </a:lnTo>
                <a:lnTo>
                  <a:pt x="3394075" y="1019175"/>
                </a:lnTo>
                <a:lnTo>
                  <a:pt x="3409950" y="1012825"/>
                </a:lnTo>
                <a:lnTo>
                  <a:pt x="3425825" y="1009650"/>
                </a:lnTo>
                <a:lnTo>
                  <a:pt x="3435350" y="1006475"/>
                </a:lnTo>
                <a:lnTo>
                  <a:pt x="3438525" y="1006475"/>
                </a:lnTo>
                <a:lnTo>
                  <a:pt x="3441700" y="1006475"/>
                </a:lnTo>
                <a:lnTo>
                  <a:pt x="3775075" y="1006475"/>
                </a:lnTo>
                <a:lnTo>
                  <a:pt x="4086225" y="679450"/>
                </a:lnTo>
                <a:lnTo>
                  <a:pt x="3930650" y="679450"/>
                </a:lnTo>
                <a:lnTo>
                  <a:pt x="3914775" y="676275"/>
                </a:lnTo>
                <a:lnTo>
                  <a:pt x="3902075" y="673100"/>
                </a:lnTo>
                <a:lnTo>
                  <a:pt x="3886200" y="666750"/>
                </a:lnTo>
                <a:lnTo>
                  <a:pt x="3876675" y="657225"/>
                </a:lnTo>
                <a:lnTo>
                  <a:pt x="3867150" y="644525"/>
                </a:lnTo>
                <a:lnTo>
                  <a:pt x="3860800" y="631825"/>
                </a:lnTo>
                <a:lnTo>
                  <a:pt x="3854450" y="615950"/>
                </a:lnTo>
                <a:lnTo>
                  <a:pt x="3854450" y="603250"/>
                </a:lnTo>
                <a:lnTo>
                  <a:pt x="3854450" y="587375"/>
                </a:lnTo>
                <a:lnTo>
                  <a:pt x="3860800" y="571500"/>
                </a:lnTo>
                <a:lnTo>
                  <a:pt x="3867150" y="558800"/>
                </a:lnTo>
                <a:lnTo>
                  <a:pt x="3876675" y="546100"/>
                </a:lnTo>
                <a:lnTo>
                  <a:pt x="3886200" y="536575"/>
                </a:lnTo>
                <a:lnTo>
                  <a:pt x="3902075" y="530225"/>
                </a:lnTo>
                <a:lnTo>
                  <a:pt x="3914775" y="527050"/>
                </a:lnTo>
                <a:lnTo>
                  <a:pt x="3930650" y="523875"/>
                </a:lnTo>
                <a:close/>
                <a:moveTo>
                  <a:pt x="3302000" y="285750"/>
                </a:moveTo>
                <a:lnTo>
                  <a:pt x="3333750" y="317500"/>
                </a:lnTo>
                <a:lnTo>
                  <a:pt x="2622550" y="1104900"/>
                </a:lnTo>
                <a:lnTo>
                  <a:pt x="2543175" y="1028700"/>
                </a:lnTo>
                <a:lnTo>
                  <a:pt x="3302000" y="285750"/>
                </a:lnTo>
                <a:close/>
                <a:moveTo>
                  <a:pt x="2543175" y="0"/>
                </a:moveTo>
                <a:lnTo>
                  <a:pt x="4841875" y="0"/>
                </a:lnTo>
                <a:lnTo>
                  <a:pt x="4879975" y="3175"/>
                </a:lnTo>
                <a:lnTo>
                  <a:pt x="4918075" y="6350"/>
                </a:lnTo>
                <a:lnTo>
                  <a:pt x="4956175" y="15875"/>
                </a:lnTo>
                <a:lnTo>
                  <a:pt x="4991100" y="28575"/>
                </a:lnTo>
                <a:lnTo>
                  <a:pt x="5026025" y="47625"/>
                </a:lnTo>
                <a:lnTo>
                  <a:pt x="5057775" y="66675"/>
                </a:lnTo>
                <a:lnTo>
                  <a:pt x="5086350" y="88900"/>
                </a:lnTo>
                <a:lnTo>
                  <a:pt x="5111750" y="111125"/>
                </a:lnTo>
                <a:lnTo>
                  <a:pt x="5137150" y="139700"/>
                </a:lnTo>
                <a:lnTo>
                  <a:pt x="5159375" y="168275"/>
                </a:lnTo>
                <a:lnTo>
                  <a:pt x="5178425" y="200025"/>
                </a:lnTo>
                <a:lnTo>
                  <a:pt x="5194300" y="234950"/>
                </a:lnTo>
                <a:lnTo>
                  <a:pt x="5207000" y="269875"/>
                </a:lnTo>
                <a:lnTo>
                  <a:pt x="5216525" y="304800"/>
                </a:lnTo>
                <a:lnTo>
                  <a:pt x="5222875" y="342900"/>
                </a:lnTo>
                <a:lnTo>
                  <a:pt x="5226050" y="384175"/>
                </a:lnTo>
                <a:lnTo>
                  <a:pt x="5226050" y="1739900"/>
                </a:lnTo>
                <a:lnTo>
                  <a:pt x="5222875" y="1778000"/>
                </a:lnTo>
                <a:lnTo>
                  <a:pt x="5216525" y="1816100"/>
                </a:lnTo>
                <a:lnTo>
                  <a:pt x="5207000" y="1854200"/>
                </a:lnTo>
                <a:lnTo>
                  <a:pt x="5194300" y="1889125"/>
                </a:lnTo>
                <a:lnTo>
                  <a:pt x="5178425" y="1920875"/>
                </a:lnTo>
                <a:lnTo>
                  <a:pt x="5159375" y="1952625"/>
                </a:lnTo>
                <a:lnTo>
                  <a:pt x="5137150" y="1984375"/>
                </a:lnTo>
                <a:lnTo>
                  <a:pt x="5111750" y="2009775"/>
                </a:lnTo>
                <a:lnTo>
                  <a:pt x="5086350" y="2035175"/>
                </a:lnTo>
                <a:lnTo>
                  <a:pt x="5057775" y="2057400"/>
                </a:lnTo>
                <a:lnTo>
                  <a:pt x="5026025" y="2076450"/>
                </a:lnTo>
                <a:lnTo>
                  <a:pt x="4991100" y="2092325"/>
                </a:lnTo>
                <a:lnTo>
                  <a:pt x="4956175" y="2105025"/>
                </a:lnTo>
                <a:lnTo>
                  <a:pt x="4918075" y="2114550"/>
                </a:lnTo>
                <a:lnTo>
                  <a:pt x="4879975" y="2120900"/>
                </a:lnTo>
                <a:lnTo>
                  <a:pt x="4841875" y="2120900"/>
                </a:lnTo>
                <a:lnTo>
                  <a:pt x="2543175" y="2120900"/>
                </a:lnTo>
                <a:lnTo>
                  <a:pt x="2505075" y="2120900"/>
                </a:lnTo>
                <a:lnTo>
                  <a:pt x="2466975" y="2114550"/>
                </a:lnTo>
                <a:lnTo>
                  <a:pt x="2428875" y="2105025"/>
                </a:lnTo>
                <a:lnTo>
                  <a:pt x="2393950" y="2092325"/>
                </a:lnTo>
                <a:lnTo>
                  <a:pt x="2362200" y="2076450"/>
                </a:lnTo>
                <a:lnTo>
                  <a:pt x="2330450" y="2057400"/>
                </a:lnTo>
                <a:lnTo>
                  <a:pt x="2298700" y="2035175"/>
                </a:lnTo>
                <a:lnTo>
                  <a:pt x="2273300" y="2009775"/>
                </a:lnTo>
                <a:lnTo>
                  <a:pt x="2247900" y="1984375"/>
                </a:lnTo>
                <a:lnTo>
                  <a:pt x="2225675" y="1952625"/>
                </a:lnTo>
                <a:lnTo>
                  <a:pt x="2206625" y="1920875"/>
                </a:lnTo>
                <a:lnTo>
                  <a:pt x="2190750" y="1889125"/>
                </a:lnTo>
                <a:lnTo>
                  <a:pt x="2178050" y="1854200"/>
                </a:lnTo>
                <a:lnTo>
                  <a:pt x="2168525" y="1816100"/>
                </a:lnTo>
                <a:lnTo>
                  <a:pt x="2162175" y="1778000"/>
                </a:lnTo>
                <a:lnTo>
                  <a:pt x="2159000" y="1739900"/>
                </a:lnTo>
                <a:lnTo>
                  <a:pt x="2159000" y="1435100"/>
                </a:lnTo>
                <a:lnTo>
                  <a:pt x="2241550" y="1406525"/>
                </a:lnTo>
                <a:lnTo>
                  <a:pt x="2324100" y="1374775"/>
                </a:lnTo>
                <a:lnTo>
                  <a:pt x="2324100" y="1739900"/>
                </a:lnTo>
                <a:lnTo>
                  <a:pt x="2324100" y="1762125"/>
                </a:lnTo>
                <a:lnTo>
                  <a:pt x="2327275" y="1784350"/>
                </a:lnTo>
                <a:lnTo>
                  <a:pt x="2333625" y="1803400"/>
                </a:lnTo>
                <a:lnTo>
                  <a:pt x="2339975" y="1825625"/>
                </a:lnTo>
                <a:lnTo>
                  <a:pt x="2349500" y="1844675"/>
                </a:lnTo>
                <a:lnTo>
                  <a:pt x="2362200" y="1863725"/>
                </a:lnTo>
                <a:lnTo>
                  <a:pt x="2374900" y="1879600"/>
                </a:lnTo>
                <a:lnTo>
                  <a:pt x="2387600" y="1895475"/>
                </a:lnTo>
                <a:lnTo>
                  <a:pt x="2403475" y="1908175"/>
                </a:lnTo>
                <a:lnTo>
                  <a:pt x="2419350" y="1920875"/>
                </a:lnTo>
                <a:lnTo>
                  <a:pt x="2438400" y="1933575"/>
                </a:lnTo>
                <a:lnTo>
                  <a:pt x="2457450" y="1943100"/>
                </a:lnTo>
                <a:lnTo>
                  <a:pt x="2476500" y="1949450"/>
                </a:lnTo>
                <a:lnTo>
                  <a:pt x="2498725" y="1955800"/>
                </a:lnTo>
                <a:lnTo>
                  <a:pt x="2520950" y="1958975"/>
                </a:lnTo>
                <a:lnTo>
                  <a:pt x="2543175" y="1958975"/>
                </a:lnTo>
                <a:lnTo>
                  <a:pt x="4841875" y="1958975"/>
                </a:lnTo>
                <a:lnTo>
                  <a:pt x="4864100" y="1958975"/>
                </a:lnTo>
                <a:lnTo>
                  <a:pt x="4886325" y="1955800"/>
                </a:lnTo>
                <a:lnTo>
                  <a:pt x="4908550" y="1949450"/>
                </a:lnTo>
                <a:lnTo>
                  <a:pt x="4927600" y="1943100"/>
                </a:lnTo>
                <a:lnTo>
                  <a:pt x="4946650" y="1933575"/>
                </a:lnTo>
                <a:lnTo>
                  <a:pt x="4965700" y="1920875"/>
                </a:lnTo>
                <a:lnTo>
                  <a:pt x="4981575" y="1908175"/>
                </a:lnTo>
                <a:lnTo>
                  <a:pt x="4997450" y="1895475"/>
                </a:lnTo>
                <a:lnTo>
                  <a:pt x="5013325" y="1879600"/>
                </a:lnTo>
                <a:lnTo>
                  <a:pt x="5026025" y="1863725"/>
                </a:lnTo>
                <a:lnTo>
                  <a:pt x="5035550" y="1844675"/>
                </a:lnTo>
                <a:lnTo>
                  <a:pt x="5045075" y="1825625"/>
                </a:lnTo>
                <a:lnTo>
                  <a:pt x="5051425" y="1803400"/>
                </a:lnTo>
                <a:lnTo>
                  <a:pt x="5057775" y="1784350"/>
                </a:lnTo>
                <a:lnTo>
                  <a:pt x="5060950" y="1762125"/>
                </a:lnTo>
                <a:lnTo>
                  <a:pt x="5060950" y="1739900"/>
                </a:lnTo>
                <a:lnTo>
                  <a:pt x="5060950" y="384175"/>
                </a:lnTo>
                <a:lnTo>
                  <a:pt x="5060950" y="361950"/>
                </a:lnTo>
                <a:lnTo>
                  <a:pt x="5057775" y="339725"/>
                </a:lnTo>
                <a:lnTo>
                  <a:pt x="5051425" y="317500"/>
                </a:lnTo>
                <a:lnTo>
                  <a:pt x="5045075" y="298450"/>
                </a:lnTo>
                <a:lnTo>
                  <a:pt x="5035550" y="279400"/>
                </a:lnTo>
                <a:lnTo>
                  <a:pt x="5026025" y="260350"/>
                </a:lnTo>
                <a:lnTo>
                  <a:pt x="5013325" y="244475"/>
                </a:lnTo>
                <a:lnTo>
                  <a:pt x="4997450" y="228600"/>
                </a:lnTo>
                <a:lnTo>
                  <a:pt x="4981575" y="212725"/>
                </a:lnTo>
                <a:lnTo>
                  <a:pt x="4965700" y="200025"/>
                </a:lnTo>
                <a:lnTo>
                  <a:pt x="4946650" y="190500"/>
                </a:lnTo>
                <a:lnTo>
                  <a:pt x="4927600" y="180975"/>
                </a:lnTo>
                <a:lnTo>
                  <a:pt x="4908550" y="171450"/>
                </a:lnTo>
                <a:lnTo>
                  <a:pt x="4886325" y="168275"/>
                </a:lnTo>
                <a:lnTo>
                  <a:pt x="4864100" y="165100"/>
                </a:lnTo>
                <a:lnTo>
                  <a:pt x="4841875" y="161925"/>
                </a:lnTo>
                <a:lnTo>
                  <a:pt x="2543175" y="161925"/>
                </a:lnTo>
                <a:lnTo>
                  <a:pt x="2520950" y="165100"/>
                </a:lnTo>
                <a:lnTo>
                  <a:pt x="2498725" y="168275"/>
                </a:lnTo>
                <a:lnTo>
                  <a:pt x="2476500" y="171450"/>
                </a:lnTo>
                <a:lnTo>
                  <a:pt x="2457450" y="180975"/>
                </a:lnTo>
                <a:lnTo>
                  <a:pt x="2438400" y="190500"/>
                </a:lnTo>
                <a:lnTo>
                  <a:pt x="2419350" y="200025"/>
                </a:lnTo>
                <a:lnTo>
                  <a:pt x="2403475" y="212725"/>
                </a:lnTo>
                <a:lnTo>
                  <a:pt x="2387600" y="228600"/>
                </a:lnTo>
                <a:lnTo>
                  <a:pt x="2374900" y="244475"/>
                </a:lnTo>
                <a:lnTo>
                  <a:pt x="2362200" y="260350"/>
                </a:lnTo>
                <a:lnTo>
                  <a:pt x="2349500" y="279400"/>
                </a:lnTo>
                <a:lnTo>
                  <a:pt x="2339975" y="298450"/>
                </a:lnTo>
                <a:lnTo>
                  <a:pt x="2333625" y="317500"/>
                </a:lnTo>
                <a:lnTo>
                  <a:pt x="2327275" y="339725"/>
                </a:lnTo>
                <a:lnTo>
                  <a:pt x="2324100" y="361950"/>
                </a:lnTo>
                <a:lnTo>
                  <a:pt x="2324100" y="384175"/>
                </a:lnTo>
                <a:lnTo>
                  <a:pt x="2324100" y="1066800"/>
                </a:lnTo>
                <a:lnTo>
                  <a:pt x="2241550" y="1089025"/>
                </a:lnTo>
                <a:lnTo>
                  <a:pt x="2159000" y="1117600"/>
                </a:lnTo>
                <a:lnTo>
                  <a:pt x="2159000" y="384175"/>
                </a:lnTo>
                <a:lnTo>
                  <a:pt x="2162175" y="342900"/>
                </a:lnTo>
                <a:lnTo>
                  <a:pt x="2168525" y="304800"/>
                </a:lnTo>
                <a:lnTo>
                  <a:pt x="2178050" y="269875"/>
                </a:lnTo>
                <a:lnTo>
                  <a:pt x="2190750" y="234950"/>
                </a:lnTo>
                <a:lnTo>
                  <a:pt x="2206625" y="200025"/>
                </a:lnTo>
                <a:lnTo>
                  <a:pt x="2225675" y="168275"/>
                </a:lnTo>
                <a:lnTo>
                  <a:pt x="2247900" y="139700"/>
                </a:lnTo>
                <a:lnTo>
                  <a:pt x="2273300" y="111125"/>
                </a:lnTo>
                <a:lnTo>
                  <a:pt x="2298700" y="88900"/>
                </a:lnTo>
                <a:lnTo>
                  <a:pt x="2330450" y="66675"/>
                </a:lnTo>
                <a:lnTo>
                  <a:pt x="2362200" y="47625"/>
                </a:lnTo>
                <a:lnTo>
                  <a:pt x="2393950" y="28575"/>
                </a:lnTo>
                <a:lnTo>
                  <a:pt x="2428875" y="15875"/>
                </a:lnTo>
                <a:lnTo>
                  <a:pt x="2466975" y="6350"/>
                </a:lnTo>
                <a:lnTo>
                  <a:pt x="2505075" y="3175"/>
                </a:lnTo>
                <a:lnTo>
                  <a:pt x="2543175" y="0"/>
                </a:lnTo>
                <a:close/>
              </a:path>
            </a:pathLst>
          </a:custGeom>
          <a:solidFill>
            <a:schemeClr val="tx1">
              <a:lumMod val="50000"/>
              <a:lumOff val="5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6" name="KSO_Shape"/>
          <p:cNvSpPr/>
          <p:nvPr/>
        </p:nvSpPr>
        <p:spPr bwMode="auto">
          <a:xfrm>
            <a:off x="9277593" y="1808790"/>
            <a:ext cx="461538" cy="393976"/>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tx1">
              <a:lumMod val="50000"/>
              <a:lumOff val="50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532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一、政府的反垄断政策措施分析</a:t>
            </a:r>
            <a:endParaRPr lang="zh-CN" altLang="en-US" sz="2600" dirty="0">
              <a:latin typeface="宋体" panose="02010600030101010101" pitchFamily="2" charset="-122"/>
              <a:ea typeface="宋体" panose="02010600030101010101" pitchFamily="2" charset="-122"/>
            </a:endParaRPr>
          </a:p>
        </p:txBody>
      </p:sp>
      <p:sp>
        <p:nvSpPr>
          <p:cNvPr id="4" name="文本框 3"/>
          <p:cNvSpPr txBox="1"/>
          <p:nvPr/>
        </p:nvSpPr>
        <p:spPr>
          <a:xfrm>
            <a:off x="8317865" y="2310130"/>
            <a:ext cx="3707130" cy="368300"/>
          </a:xfrm>
          <a:prstGeom prst="rect">
            <a:avLst/>
          </a:prstGeom>
          <a:noFill/>
        </p:spPr>
        <p:txBody>
          <a:bodyPr wrap="square" rtlCol="0">
            <a:spAutoFit/>
          </a:bodyPr>
          <a:lstStyle>
            <a:defPPr>
              <a:defRPr lang="en-US"/>
            </a:defPPr>
            <a:lvl1pPr>
              <a:defRPr b="1">
                <a:solidFill>
                  <a:schemeClr val="bg1"/>
                </a:solidFill>
                <a:latin typeface="思源黑体" panose="020B0400000000000000" pitchFamily="34" charset="-122"/>
                <a:ea typeface="思源黑体" panose="020B0400000000000000" pitchFamily="34" charset="-122"/>
              </a:defRPr>
            </a:lvl1pPr>
          </a:lstStyle>
          <a:p>
            <a:r>
              <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rPr>
              <a:t>（二）政府对自然垄断企业的管制</a:t>
            </a:r>
            <a:endParaRPr lang="zh-CN" altLang="en-US" dirty="0">
              <a:solidFill>
                <a:schemeClr val="tx1">
                  <a:lumMod val="75000"/>
                  <a:lumOff val="25000"/>
                </a:schemeClr>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7" grpId="0" bldLvl="0" animBg="1"/>
      <p:bldP spid="62490" grpId="0" bldLvl="0" animBg="1"/>
      <p:bldP spid="62491" grpId="0" bldLvl="0" animBg="1"/>
      <p:bldP spid="14" grpId="0"/>
      <p:bldP spid="15" grpId="0"/>
      <p:bldP spid="16" grpId="0"/>
      <p:bldP spid="20" grpId="0"/>
      <p:bldP spid="21" grpId="0"/>
      <p:bldP spid="23" grpId="0" bldLvl="0" animBg="1"/>
      <p:bldP spid="24" grpId="0" bldLvl="0" animBg="1"/>
      <p:bldP spid="25" grpId="0" bldLvl="0" animBg="1"/>
      <p:bldP spid="26" grpId="0" bldLvl="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Freeform: Shape 4"/>
          <p:cNvSpPr/>
          <p:nvPr/>
        </p:nvSpPr>
        <p:spPr bwMode="auto">
          <a:xfrm>
            <a:off x="4883979" y="423830"/>
            <a:ext cx="972368" cy="1992599"/>
          </a:xfrm>
          <a:custGeom>
            <a:avLst/>
            <a:gdLst>
              <a:gd name="T0" fmla="*/ 0 w 346"/>
              <a:gd name="T1" fmla="*/ 624 h 708"/>
              <a:gd name="T2" fmla="*/ 262 w 346"/>
              <a:gd name="T3" fmla="*/ 354 h 708"/>
              <a:gd name="T4" fmla="*/ 0 w 346"/>
              <a:gd name="T5" fmla="*/ 84 h 708"/>
              <a:gd name="T6" fmla="*/ 0 w 346"/>
              <a:gd name="T7" fmla="*/ 0 h 708"/>
              <a:gd name="T8" fmla="*/ 346 w 346"/>
              <a:gd name="T9" fmla="*/ 354 h 708"/>
              <a:gd name="T10" fmla="*/ 0 w 346"/>
              <a:gd name="T11" fmla="*/ 708 h 708"/>
              <a:gd name="T12" fmla="*/ 0 w 346"/>
              <a:gd name="T13" fmla="*/ 624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0" y="624"/>
                </a:moveTo>
                <a:cubicBezTo>
                  <a:pt x="145" y="620"/>
                  <a:pt x="262" y="500"/>
                  <a:pt x="262" y="354"/>
                </a:cubicBezTo>
                <a:cubicBezTo>
                  <a:pt x="262" y="208"/>
                  <a:pt x="145" y="88"/>
                  <a:pt x="0" y="84"/>
                </a:cubicBezTo>
                <a:cubicBezTo>
                  <a:pt x="0" y="0"/>
                  <a:pt x="0" y="0"/>
                  <a:pt x="0" y="0"/>
                </a:cubicBezTo>
                <a:cubicBezTo>
                  <a:pt x="191" y="4"/>
                  <a:pt x="346" y="161"/>
                  <a:pt x="346" y="354"/>
                </a:cubicBezTo>
                <a:cubicBezTo>
                  <a:pt x="346" y="547"/>
                  <a:pt x="191" y="704"/>
                  <a:pt x="0" y="708"/>
                </a:cubicBezTo>
                <a:lnTo>
                  <a:pt x="0" y="624"/>
                </a:lnTo>
                <a:close/>
              </a:path>
            </a:pathLst>
          </a:custGeom>
          <a:solidFill>
            <a:schemeClr val="accent1"/>
          </a:solidFill>
          <a:ln>
            <a:noFill/>
          </a:ln>
          <a:effectLst/>
        </p:spPr>
        <p:txBody>
          <a:bodyPr anchor="ctr"/>
          <a:p>
            <a:pPr algn="ctr"/>
            <a:endParaRPr sz="2400" dirty="0">
              <a:latin typeface="印品黑体" panose="00000500000000000000" pitchFamily="2" charset="-122"/>
            </a:endParaRPr>
          </a:p>
        </p:txBody>
      </p:sp>
      <p:sp>
        <p:nvSpPr>
          <p:cNvPr id="6" name="Freeform: Shape 5"/>
          <p:cNvSpPr/>
          <p:nvPr/>
        </p:nvSpPr>
        <p:spPr bwMode="auto">
          <a:xfrm>
            <a:off x="3863753" y="2179634"/>
            <a:ext cx="1992599" cy="1992599"/>
          </a:xfrm>
          <a:custGeom>
            <a:avLst/>
            <a:gdLst>
              <a:gd name="T0" fmla="*/ 354 w 708"/>
              <a:gd name="T1" fmla="*/ 708 h 708"/>
              <a:gd name="T2" fmla="*/ 0 w 708"/>
              <a:gd name="T3" fmla="*/ 354 h 708"/>
              <a:gd name="T4" fmla="*/ 346 w 708"/>
              <a:gd name="T5" fmla="*/ 0 h 708"/>
              <a:gd name="T6" fmla="*/ 346 w 708"/>
              <a:gd name="T7" fmla="*/ 84 h 708"/>
              <a:gd name="T8" fmla="*/ 84 w 708"/>
              <a:gd name="T9" fmla="*/ 354 h 708"/>
              <a:gd name="T10" fmla="*/ 354 w 708"/>
              <a:gd name="T11" fmla="*/ 624 h 708"/>
              <a:gd name="T12" fmla="*/ 624 w 708"/>
              <a:gd name="T13" fmla="*/ 362 h 708"/>
              <a:gd name="T14" fmla="*/ 708 w 708"/>
              <a:gd name="T15" fmla="*/ 362 h 708"/>
              <a:gd name="T16" fmla="*/ 354 w 708"/>
              <a:gd name="T17"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54" y="708"/>
                </a:moveTo>
                <a:cubicBezTo>
                  <a:pt x="158" y="708"/>
                  <a:pt x="0" y="549"/>
                  <a:pt x="0" y="354"/>
                </a:cubicBezTo>
                <a:cubicBezTo>
                  <a:pt x="0" y="161"/>
                  <a:pt x="154" y="4"/>
                  <a:pt x="346" y="0"/>
                </a:cubicBezTo>
                <a:cubicBezTo>
                  <a:pt x="346" y="84"/>
                  <a:pt x="346" y="84"/>
                  <a:pt x="346" y="84"/>
                </a:cubicBezTo>
                <a:cubicBezTo>
                  <a:pt x="200" y="88"/>
                  <a:pt x="84" y="208"/>
                  <a:pt x="84" y="354"/>
                </a:cubicBezTo>
                <a:cubicBezTo>
                  <a:pt x="84" y="503"/>
                  <a:pt x="205" y="624"/>
                  <a:pt x="354" y="624"/>
                </a:cubicBezTo>
                <a:cubicBezTo>
                  <a:pt x="500" y="624"/>
                  <a:pt x="619" y="507"/>
                  <a:pt x="624" y="362"/>
                </a:cubicBezTo>
                <a:cubicBezTo>
                  <a:pt x="708" y="362"/>
                  <a:pt x="708" y="362"/>
                  <a:pt x="708" y="362"/>
                </a:cubicBezTo>
                <a:cubicBezTo>
                  <a:pt x="703" y="554"/>
                  <a:pt x="546" y="708"/>
                  <a:pt x="354" y="708"/>
                </a:cubicBezTo>
                <a:close/>
              </a:path>
            </a:pathLst>
          </a:custGeom>
          <a:solidFill>
            <a:schemeClr val="accent4">
              <a:lumMod val="100000"/>
            </a:schemeClr>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7" name="Freeform: Shape 6"/>
          <p:cNvSpPr/>
          <p:nvPr/>
        </p:nvSpPr>
        <p:spPr bwMode="auto">
          <a:xfrm>
            <a:off x="6639560" y="5691505"/>
            <a:ext cx="972185" cy="1035685"/>
          </a:xfrm>
          <a:custGeom>
            <a:avLst/>
            <a:gdLst>
              <a:gd name="T0" fmla="*/ 262 w 346"/>
              <a:gd name="T1" fmla="*/ 346 h 346"/>
              <a:gd name="T2" fmla="*/ 0 w 346"/>
              <a:gd name="T3" fmla="*/ 84 h 346"/>
              <a:gd name="T4" fmla="*/ 0 w 346"/>
              <a:gd name="T5" fmla="*/ 0 h 346"/>
              <a:gd name="T6" fmla="*/ 346 w 346"/>
              <a:gd name="T7" fmla="*/ 346 h 346"/>
              <a:gd name="T8" fmla="*/ 262 w 346"/>
              <a:gd name="T9" fmla="*/ 346 h 346"/>
            </a:gdLst>
            <a:ahLst/>
            <a:cxnLst>
              <a:cxn ang="0">
                <a:pos x="T0" y="T1"/>
              </a:cxn>
              <a:cxn ang="0">
                <a:pos x="T2" y="T3"/>
              </a:cxn>
              <a:cxn ang="0">
                <a:pos x="T4" y="T5"/>
              </a:cxn>
              <a:cxn ang="0">
                <a:pos x="T6" y="T7"/>
              </a:cxn>
              <a:cxn ang="0">
                <a:pos x="T8" y="T9"/>
              </a:cxn>
            </a:cxnLst>
            <a:rect l="0" t="0" r="r" b="b"/>
            <a:pathLst>
              <a:path w="346" h="346">
                <a:moveTo>
                  <a:pt x="262" y="346"/>
                </a:moveTo>
                <a:cubicBezTo>
                  <a:pt x="257" y="203"/>
                  <a:pt x="142" y="88"/>
                  <a:pt x="0" y="84"/>
                </a:cubicBezTo>
                <a:cubicBezTo>
                  <a:pt x="0" y="0"/>
                  <a:pt x="0" y="0"/>
                  <a:pt x="0" y="0"/>
                </a:cubicBezTo>
                <a:cubicBezTo>
                  <a:pt x="189" y="4"/>
                  <a:pt x="341" y="157"/>
                  <a:pt x="346" y="346"/>
                </a:cubicBezTo>
                <a:lnTo>
                  <a:pt x="262" y="346"/>
                </a:lnTo>
                <a:close/>
              </a:path>
            </a:pathLst>
          </a:custGeom>
          <a:solidFill>
            <a:schemeClr val="tx2">
              <a:lumMod val="20000"/>
              <a:lumOff val="80000"/>
            </a:schemeClr>
          </a:solidFill>
          <a:ln>
            <a:noFill/>
          </a:ln>
          <a:effectLst/>
        </p:spPr>
        <p:txBody>
          <a:bodyPr anchor="ctr"/>
          <a:p>
            <a:pPr algn="ctr"/>
            <a:endParaRPr sz="2400" dirty="0">
              <a:latin typeface="印品黑体" panose="00000500000000000000" pitchFamily="2" charset="-122"/>
            </a:endParaRPr>
          </a:p>
        </p:txBody>
      </p:sp>
      <p:sp>
        <p:nvSpPr>
          <p:cNvPr id="8" name="Freeform: Shape 7"/>
          <p:cNvSpPr/>
          <p:nvPr/>
        </p:nvSpPr>
        <p:spPr bwMode="auto">
          <a:xfrm>
            <a:off x="5619553" y="3935440"/>
            <a:ext cx="974889" cy="1992599"/>
          </a:xfrm>
          <a:custGeom>
            <a:avLst/>
            <a:gdLst>
              <a:gd name="T0" fmla="*/ 346 w 346"/>
              <a:gd name="T1" fmla="*/ 708 h 708"/>
              <a:gd name="T2" fmla="*/ 0 w 346"/>
              <a:gd name="T3" fmla="*/ 354 h 708"/>
              <a:gd name="T4" fmla="*/ 346 w 346"/>
              <a:gd name="T5" fmla="*/ 0 h 708"/>
              <a:gd name="T6" fmla="*/ 346 w 346"/>
              <a:gd name="T7" fmla="*/ 84 h 708"/>
              <a:gd name="T8" fmla="*/ 84 w 346"/>
              <a:gd name="T9" fmla="*/ 354 h 708"/>
              <a:gd name="T10" fmla="*/ 346 w 346"/>
              <a:gd name="T11" fmla="*/ 624 h 708"/>
              <a:gd name="T12" fmla="*/ 346 w 346"/>
              <a:gd name="T13" fmla="*/ 708 h 708"/>
            </a:gdLst>
            <a:ahLst/>
            <a:cxnLst>
              <a:cxn ang="0">
                <a:pos x="T0" y="T1"/>
              </a:cxn>
              <a:cxn ang="0">
                <a:pos x="T2" y="T3"/>
              </a:cxn>
              <a:cxn ang="0">
                <a:pos x="T4" y="T5"/>
              </a:cxn>
              <a:cxn ang="0">
                <a:pos x="T6" y="T7"/>
              </a:cxn>
              <a:cxn ang="0">
                <a:pos x="T8" y="T9"/>
              </a:cxn>
              <a:cxn ang="0">
                <a:pos x="T10" y="T11"/>
              </a:cxn>
              <a:cxn ang="0">
                <a:pos x="T12" y="T13"/>
              </a:cxn>
            </a:cxnLst>
            <a:rect l="0" t="0" r="r" b="b"/>
            <a:pathLst>
              <a:path w="346" h="708">
                <a:moveTo>
                  <a:pt x="346" y="708"/>
                </a:moveTo>
                <a:cubicBezTo>
                  <a:pt x="154" y="704"/>
                  <a:pt x="0" y="547"/>
                  <a:pt x="0" y="354"/>
                </a:cubicBezTo>
                <a:cubicBezTo>
                  <a:pt x="0" y="161"/>
                  <a:pt x="154" y="4"/>
                  <a:pt x="346" y="0"/>
                </a:cubicBezTo>
                <a:cubicBezTo>
                  <a:pt x="346" y="84"/>
                  <a:pt x="346" y="84"/>
                  <a:pt x="346" y="84"/>
                </a:cubicBezTo>
                <a:cubicBezTo>
                  <a:pt x="200" y="88"/>
                  <a:pt x="84" y="208"/>
                  <a:pt x="84" y="354"/>
                </a:cubicBezTo>
                <a:cubicBezTo>
                  <a:pt x="84" y="500"/>
                  <a:pt x="200" y="620"/>
                  <a:pt x="346" y="624"/>
                </a:cubicBezTo>
                <a:lnTo>
                  <a:pt x="346" y="708"/>
                </a:lnTo>
                <a:close/>
              </a:path>
            </a:pathLst>
          </a:custGeom>
          <a:solidFill>
            <a:schemeClr val="tx2">
              <a:lumMod val="20000"/>
              <a:lumOff val="80000"/>
            </a:schemeClr>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9" name="Freeform: Shape 8"/>
          <p:cNvSpPr/>
          <p:nvPr/>
        </p:nvSpPr>
        <p:spPr bwMode="auto">
          <a:xfrm>
            <a:off x="5619556" y="2179634"/>
            <a:ext cx="1992599" cy="1992599"/>
          </a:xfrm>
          <a:custGeom>
            <a:avLst/>
            <a:gdLst>
              <a:gd name="T0" fmla="*/ 362 w 708"/>
              <a:gd name="T1" fmla="*/ 624 h 708"/>
              <a:gd name="T2" fmla="*/ 624 w 708"/>
              <a:gd name="T3" fmla="*/ 354 h 708"/>
              <a:gd name="T4" fmla="*/ 354 w 708"/>
              <a:gd name="T5" fmla="*/ 84 h 708"/>
              <a:gd name="T6" fmla="*/ 84 w 708"/>
              <a:gd name="T7" fmla="*/ 346 h 708"/>
              <a:gd name="T8" fmla="*/ 0 w 708"/>
              <a:gd name="T9" fmla="*/ 346 h 708"/>
              <a:gd name="T10" fmla="*/ 354 w 708"/>
              <a:gd name="T11" fmla="*/ 0 h 708"/>
              <a:gd name="T12" fmla="*/ 708 w 708"/>
              <a:gd name="T13" fmla="*/ 354 h 708"/>
              <a:gd name="T14" fmla="*/ 362 w 708"/>
              <a:gd name="T15" fmla="*/ 708 h 708"/>
              <a:gd name="T16" fmla="*/ 362 w 708"/>
              <a:gd name="T17" fmla="*/ 624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8" h="708">
                <a:moveTo>
                  <a:pt x="362" y="624"/>
                </a:moveTo>
                <a:cubicBezTo>
                  <a:pt x="507" y="620"/>
                  <a:pt x="624" y="500"/>
                  <a:pt x="624" y="354"/>
                </a:cubicBezTo>
                <a:cubicBezTo>
                  <a:pt x="624" y="205"/>
                  <a:pt x="503" y="84"/>
                  <a:pt x="354" y="84"/>
                </a:cubicBezTo>
                <a:cubicBezTo>
                  <a:pt x="207" y="84"/>
                  <a:pt x="88" y="201"/>
                  <a:pt x="84" y="346"/>
                </a:cubicBezTo>
                <a:cubicBezTo>
                  <a:pt x="0" y="346"/>
                  <a:pt x="0" y="346"/>
                  <a:pt x="0" y="346"/>
                </a:cubicBezTo>
                <a:cubicBezTo>
                  <a:pt x="4" y="154"/>
                  <a:pt x="161" y="0"/>
                  <a:pt x="354" y="0"/>
                </a:cubicBezTo>
                <a:cubicBezTo>
                  <a:pt x="549" y="0"/>
                  <a:pt x="708" y="159"/>
                  <a:pt x="708" y="354"/>
                </a:cubicBezTo>
                <a:cubicBezTo>
                  <a:pt x="708" y="547"/>
                  <a:pt x="553" y="704"/>
                  <a:pt x="362" y="708"/>
                </a:cubicBezTo>
                <a:lnTo>
                  <a:pt x="362" y="624"/>
                </a:lnTo>
                <a:close/>
              </a:path>
            </a:pathLst>
          </a:custGeom>
          <a:solidFill>
            <a:schemeClr val="accent3">
              <a:lumMod val="100000"/>
            </a:schemeClr>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1" name="组合 60"/>
          <p:cNvGrpSpPr/>
          <p:nvPr/>
        </p:nvGrpSpPr>
        <p:grpSpPr>
          <a:xfrm>
            <a:off x="4289477" y="844518"/>
            <a:ext cx="1138627" cy="1138628"/>
            <a:chOff x="3217108" y="837700"/>
            <a:chExt cx="853970" cy="853971"/>
          </a:xfrm>
          <a:solidFill>
            <a:schemeClr val="accent6"/>
          </a:solidFill>
        </p:grpSpPr>
        <p:sp>
          <p:nvSpPr>
            <p:cNvPr id="10" name="Oval 10"/>
            <p:cNvSpPr/>
            <p:nvPr/>
          </p:nvSpPr>
          <p:spPr bwMode="auto">
            <a:xfrm>
              <a:off x="3217108" y="837700"/>
              <a:ext cx="853970" cy="85397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11" name="Group 11"/>
            <p:cNvGrpSpPr/>
            <p:nvPr/>
          </p:nvGrpSpPr>
          <p:grpSpPr>
            <a:xfrm>
              <a:off x="3397003" y="1069049"/>
              <a:ext cx="497969" cy="400706"/>
              <a:chOff x="2895600" y="1625601"/>
              <a:chExt cx="609600" cy="490537"/>
            </a:xfrm>
            <a:grpFill/>
          </p:grpSpPr>
          <p:sp>
            <p:nvSpPr>
              <p:cNvPr id="52" name="Freeform: Shape 14"/>
              <p:cNvSpPr/>
              <p:nvPr/>
            </p:nvSpPr>
            <p:spPr bwMode="auto">
              <a:xfrm>
                <a:off x="2968625" y="2017713"/>
                <a:ext cx="100013" cy="98425"/>
              </a:xfrm>
              <a:custGeom>
                <a:avLst/>
                <a:gdLst>
                  <a:gd name="T0" fmla="*/ 75 w 149"/>
                  <a:gd name="T1" fmla="*/ 0 h 148"/>
                  <a:gd name="T2" fmla="*/ 0 w 149"/>
                  <a:gd name="T3" fmla="*/ 74 h 148"/>
                  <a:gd name="T4" fmla="*/ 75 w 149"/>
                  <a:gd name="T5" fmla="*/ 148 h 148"/>
                  <a:gd name="T6" fmla="*/ 149 w 149"/>
                  <a:gd name="T7" fmla="*/ 74 h 148"/>
                  <a:gd name="T8" fmla="*/ 75 w 149"/>
                  <a:gd name="T9" fmla="*/ 0 h 148"/>
                  <a:gd name="T10" fmla="*/ 75 w 149"/>
                  <a:gd name="T11" fmla="*/ 106 h 148"/>
                  <a:gd name="T12" fmla="*/ 43 w 149"/>
                  <a:gd name="T13" fmla="*/ 74 h 148"/>
                  <a:gd name="T14" fmla="*/ 75 w 149"/>
                  <a:gd name="T15" fmla="*/ 42 h 148"/>
                  <a:gd name="T16" fmla="*/ 107 w 149"/>
                  <a:gd name="T17" fmla="*/ 74 h 148"/>
                  <a:gd name="T18" fmla="*/ 75 w 149"/>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48">
                    <a:moveTo>
                      <a:pt x="75" y="0"/>
                    </a:moveTo>
                    <a:cubicBezTo>
                      <a:pt x="34" y="0"/>
                      <a:pt x="0" y="33"/>
                      <a:pt x="0" y="74"/>
                    </a:cubicBezTo>
                    <a:cubicBezTo>
                      <a:pt x="0" y="115"/>
                      <a:pt x="34" y="148"/>
                      <a:pt x="75" y="148"/>
                    </a:cubicBezTo>
                    <a:cubicBezTo>
                      <a:pt x="116" y="148"/>
                      <a:pt x="149" y="115"/>
                      <a:pt x="149" y="74"/>
                    </a:cubicBezTo>
                    <a:cubicBezTo>
                      <a:pt x="149" y="33"/>
                      <a:pt x="116" y="0"/>
                      <a:pt x="75" y="0"/>
                    </a:cubicBezTo>
                    <a:close/>
                    <a:moveTo>
                      <a:pt x="75" y="106"/>
                    </a:moveTo>
                    <a:cubicBezTo>
                      <a:pt x="57" y="106"/>
                      <a:pt x="43" y="92"/>
                      <a:pt x="43" y="74"/>
                    </a:cubicBezTo>
                    <a:cubicBezTo>
                      <a:pt x="43" y="57"/>
                      <a:pt x="57" y="42"/>
                      <a:pt x="75" y="42"/>
                    </a:cubicBezTo>
                    <a:cubicBezTo>
                      <a:pt x="92" y="42"/>
                      <a:pt x="107" y="57"/>
                      <a:pt x="107" y="74"/>
                    </a:cubicBezTo>
                    <a:cubicBezTo>
                      <a:pt x="107" y="92"/>
                      <a:pt x="92" y="106"/>
                      <a:pt x="7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3" name="Freeform: Shape 15"/>
              <p:cNvSpPr/>
              <p:nvPr/>
            </p:nvSpPr>
            <p:spPr bwMode="auto">
              <a:xfrm>
                <a:off x="3233738" y="2017713"/>
                <a:ext cx="100013" cy="98425"/>
              </a:xfrm>
              <a:custGeom>
                <a:avLst/>
                <a:gdLst>
                  <a:gd name="T0" fmla="*/ 74 w 148"/>
                  <a:gd name="T1" fmla="*/ 0 h 148"/>
                  <a:gd name="T2" fmla="*/ 0 w 148"/>
                  <a:gd name="T3" fmla="*/ 74 h 148"/>
                  <a:gd name="T4" fmla="*/ 74 w 148"/>
                  <a:gd name="T5" fmla="*/ 148 h 148"/>
                  <a:gd name="T6" fmla="*/ 148 w 148"/>
                  <a:gd name="T7" fmla="*/ 74 h 148"/>
                  <a:gd name="T8" fmla="*/ 74 w 148"/>
                  <a:gd name="T9" fmla="*/ 0 h 148"/>
                  <a:gd name="T10" fmla="*/ 74 w 148"/>
                  <a:gd name="T11" fmla="*/ 106 h 148"/>
                  <a:gd name="T12" fmla="*/ 42 w 148"/>
                  <a:gd name="T13" fmla="*/ 74 h 148"/>
                  <a:gd name="T14" fmla="*/ 74 w 148"/>
                  <a:gd name="T15" fmla="*/ 42 h 148"/>
                  <a:gd name="T16" fmla="*/ 106 w 148"/>
                  <a:gd name="T17" fmla="*/ 74 h 148"/>
                  <a:gd name="T18" fmla="*/ 74 w 148"/>
                  <a:gd name="T19" fmla="*/ 10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74" y="0"/>
                    </a:moveTo>
                    <a:cubicBezTo>
                      <a:pt x="33" y="0"/>
                      <a:pt x="0" y="33"/>
                      <a:pt x="0" y="74"/>
                    </a:cubicBezTo>
                    <a:cubicBezTo>
                      <a:pt x="0" y="115"/>
                      <a:pt x="33" y="148"/>
                      <a:pt x="74" y="148"/>
                    </a:cubicBezTo>
                    <a:cubicBezTo>
                      <a:pt x="115" y="148"/>
                      <a:pt x="148" y="115"/>
                      <a:pt x="148" y="74"/>
                    </a:cubicBezTo>
                    <a:cubicBezTo>
                      <a:pt x="148" y="33"/>
                      <a:pt x="115" y="0"/>
                      <a:pt x="74" y="0"/>
                    </a:cubicBezTo>
                    <a:close/>
                    <a:moveTo>
                      <a:pt x="74" y="106"/>
                    </a:moveTo>
                    <a:cubicBezTo>
                      <a:pt x="56" y="106"/>
                      <a:pt x="42" y="92"/>
                      <a:pt x="42" y="74"/>
                    </a:cubicBezTo>
                    <a:cubicBezTo>
                      <a:pt x="42" y="57"/>
                      <a:pt x="56" y="42"/>
                      <a:pt x="74" y="42"/>
                    </a:cubicBezTo>
                    <a:cubicBezTo>
                      <a:pt x="92" y="42"/>
                      <a:pt x="106" y="57"/>
                      <a:pt x="106" y="74"/>
                    </a:cubicBezTo>
                    <a:cubicBezTo>
                      <a:pt x="106" y="92"/>
                      <a:pt x="92" y="106"/>
                      <a:pt x="74"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4" name="Freeform: Shape 16"/>
              <p:cNvSpPr/>
              <p:nvPr/>
            </p:nvSpPr>
            <p:spPr bwMode="auto">
              <a:xfrm>
                <a:off x="2987675" y="1793876"/>
                <a:ext cx="146050" cy="153988"/>
              </a:xfrm>
              <a:custGeom>
                <a:avLst/>
                <a:gdLst>
                  <a:gd name="T0" fmla="*/ 81 w 92"/>
                  <a:gd name="T1" fmla="*/ 24 h 97"/>
                  <a:gd name="T2" fmla="*/ 0 w 92"/>
                  <a:gd name="T3" fmla="*/ 0 h 97"/>
                  <a:gd name="T4" fmla="*/ 0 w 92"/>
                  <a:gd name="T5" fmla="*/ 91 h 97"/>
                  <a:gd name="T6" fmla="*/ 92 w 92"/>
                  <a:gd name="T7" fmla="*/ 97 h 97"/>
                  <a:gd name="T8" fmla="*/ 81 w 92"/>
                  <a:gd name="T9" fmla="*/ 24 h 97"/>
                </a:gdLst>
                <a:ahLst/>
                <a:cxnLst>
                  <a:cxn ang="0">
                    <a:pos x="T0" y="T1"/>
                  </a:cxn>
                  <a:cxn ang="0">
                    <a:pos x="T2" y="T3"/>
                  </a:cxn>
                  <a:cxn ang="0">
                    <a:pos x="T4" y="T5"/>
                  </a:cxn>
                  <a:cxn ang="0">
                    <a:pos x="T6" y="T7"/>
                  </a:cxn>
                  <a:cxn ang="0">
                    <a:pos x="T8" y="T9"/>
                  </a:cxn>
                </a:cxnLst>
                <a:rect l="0" t="0" r="r" b="b"/>
                <a:pathLst>
                  <a:path w="92" h="97">
                    <a:moveTo>
                      <a:pt x="81" y="24"/>
                    </a:moveTo>
                    <a:lnTo>
                      <a:pt x="0" y="0"/>
                    </a:lnTo>
                    <a:lnTo>
                      <a:pt x="0" y="91"/>
                    </a:lnTo>
                    <a:lnTo>
                      <a:pt x="92" y="97"/>
                    </a:lnTo>
                    <a:lnTo>
                      <a:pt x="81"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5" name="Freeform: Shape 17"/>
              <p:cNvSpPr/>
              <p:nvPr/>
            </p:nvSpPr>
            <p:spPr bwMode="auto">
              <a:xfrm>
                <a:off x="3141663" y="1847851"/>
                <a:ext cx="103188" cy="100013"/>
              </a:xfrm>
              <a:custGeom>
                <a:avLst/>
                <a:gdLst>
                  <a:gd name="T0" fmla="*/ 0 w 65"/>
                  <a:gd name="T1" fmla="*/ 35 h 63"/>
                  <a:gd name="T2" fmla="*/ 56 w 65"/>
                  <a:gd name="T3" fmla="*/ 63 h 63"/>
                  <a:gd name="T4" fmla="*/ 65 w 65"/>
                  <a:gd name="T5" fmla="*/ 15 h 63"/>
                  <a:gd name="T6" fmla="*/ 14 w 65"/>
                  <a:gd name="T7" fmla="*/ 0 h 63"/>
                  <a:gd name="T8" fmla="*/ 0 w 65"/>
                  <a:gd name="T9" fmla="*/ 35 h 63"/>
                </a:gdLst>
                <a:ahLst/>
                <a:cxnLst>
                  <a:cxn ang="0">
                    <a:pos x="T0" y="T1"/>
                  </a:cxn>
                  <a:cxn ang="0">
                    <a:pos x="T2" y="T3"/>
                  </a:cxn>
                  <a:cxn ang="0">
                    <a:pos x="T4" y="T5"/>
                  </a:cxn>
                  <a:cxn ang="0">
                    <a:pos x="T6" y="T7"/>
                  </a:cxn>
                  <a:cxn ang="0">
                    <a:pos x="T8" y="T9"/>
                  </a:cxn>
                </a:cxnLst>
                <a:rect l="0" t="0" r="r" b="b"/>
                <a:pathLst>
                  <a:path w="65" h="63">
                    <a:moveTo>
                      <a:pt x="0" y="35"/>
                    </a:moveTo>
                    <a:lnTo>
                      <a:pt x="56" y="63"/>
                    </a:lnTo>
                    <a:lnTo>
                      <a:pt x="65" y="15"/>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6" name="Freeform: Shape 18"/>
              <p:cNvSpPr/>
              <p:nvPr/>
            </p:nvSpPr>
            <p:spPr bwMode="auto">
              <a:xfrm>
                <a:off x="3173413" y="1698626"/>
                <a:ext cx="165100" cy="192088"/>
              </a:xfrm>
              <a:custGeom>
                <a:avLst/>
                <a:gdLst>
                  <a:gd name="T0" fmla="*/ 104 w 104"/>
                  <a:gd name="T1" fmla="*/ 76 h 121"/>
                  <a:gd name="T2" fmla="*/ 39 w 104"/>
                  <a:gd name="T3" fmla="*/ 0 h 121"/>
                  <a:gd name="T4" fmla="*/ 0 w 104"/>
                  <a:gd name="T5" fmla="*/ 70 h 121"/>
                  <a:gd name="T6" fmla="*/ 79 w 104"/>
                  <a:gd name="T7" fmla="*/ 121 h 121"/>
                  <a:gd name="T8" fmla="*/ 104 w 104"/>
                  <a:gd name="T9" fmla="*/ 76 h 121"/>
                </a:gdLst>
                <a:ahLst/>
                <a:cxnLst>
                  <a:cxn ang="0">
                    <a:pos x="T0" y="T1"/>
                  </a:cxn>
                  <a:cxn ang="0">
                    <a:pos x="T2" y="T3"/>
                  </a:cxn>
                  <a:cxn ang="0">
                    <a:pos x="T4" y="T5"/>
                  </a:cxn>
                  <a:cxn ang="0">
                    <a:pos x="T6" y="T7"/>
                  </a:cxn>
                  <a:cxn ang="0">
                    <a:pos x="T8" y="T9"/>
                  </a:cxn>
                </a:cxnLst>
                <a:rect l="0" t="0" r="r" b="b"/>
                <a:pathLst>
                  <a:path w="104" h="121">
                    <a:moveTo>
                      <a:pt x="104" y="76"/>
                    </a:moveTo>
                    <a:lnTo>
                      <a:pt x="39" y="0"/>
                    </a:lnTo>
                    <a:lnTo>
                      <a:pt x="0" y="70"/>
                    </a:lnTo>
                    <a:lnTo>
                      <a:pt x="79" y="121"/>
                    </a:lnTo>
                    <a:lnTo>
                      <a:pt x="10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7" name="Freeform: Shape 19"/>
              <p:cNvSpPr/>
              <p:nvPr/>
            </p:nvSpPr>
            <p:spPr bwMode="auto">
              <a:xfrm>
                <a:off x="3060700" y="1690688"/>
                <a:ext cx="115888" cy="109538"/>
              </a:xfrm>
              <a:custGeom>
                <a:avLst/>
                <a:gdLst>
                  <a:gd name="T0" fmla="*/ 73 w 73"/>
                  <a:gd name="T1" fmla="*/ 43 h 69"/>
                  <a:gd name="T2" fmla="*/ 40 w 73"/>
                  <a:gd name="T3" fmla="*/ 0 h 69"/>
                  <a:gd name="T4" fmla="*/ 0 w 73"/>
                  <a:gd name="T5" fmla="*/ 30 h 69"/>
                  <a:gd name="T6" fmla="*/ 22 w 73"/>
                  <a:gd name="T7" fmla="*/ 69 h 69"/>
                  <a:gd name="T8" fmla="*/ 73 w 73"/>
                  <a:gd name="T9" fmla="*/ 43 h 69"/>
                </a:gdLst>
                <a:ahLst/>
                <a:cxnLst>
                  <a:cxn ang="0">
                    <a:pos x="T0" y="T1"/>
                  </a:cxn>
                  <a:cxn ang="0">
                    <a:pos x="T2" y="T3"/>
                  </a:cxn>
                  <a:cxn ang="0">
                    <a:pos x="T4" y="T5"/>
                  </a:cxn>
                  <a:cxn ang="0">
                    <a:pos x="T6" y="T7"/>
                  </a:cxn>
                  <a:cxn ang="0">
                    <a:pos x="T8" y="T9"/>
                  </a:cxn>
                </a:cxnLst>
                <a:rect l="0" t="0" r="r" b="b"/>
                <a:pathLst>
                  <a:path w="73" h="69">
                    <a:moveTo>
                      <a:pt x="73" y="43"/>
                    </a:moveTo>
                    <a:lnTo>
                      <a:pt x="40" y="0"/>
                    </a:lnTo>
                    <a:lnTo>
                      <a:pt x="0" y="30"/>
                    </a:lnTo>
                    <a:lnTo>
                      <a:pt x="22" y="69"/>
                    </a:lnTo>
                    <a:lnTo>
                      <a:pt x="73"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8" name="Freeform: Shape 20"/>
              <p:cNvSpPr/>
              <p:nvPr/>
            </p:nvSpPr>
            <p:spPr bwMode="auto">
              <a:xfrm>
                <a:off x="3127375" y="1625601"/>
                <a:ext cx="117475" cy="82550"/>
              </a:xfrm>
              <a:custGeom>
                <a:avLst/>
                <a:gdLst>
                  <a:gd name="T0" fmla="*/ 74 w 74"/>
                  <a:gd name="T1" fmla="*/ 22 h 52"/>
                  <a:gd name="T2" fmla="*/ 49 w 74"/>
                  <a:gd name="T3" fmla="*/ 0 h 52"/>
                  <a:gd name="T4" fmla="*/ 0 w 74"/>
                  <a:gd name="T5" fmla="*/ 13 h 52"/>
                  <a:gd name="T6" fmla="*/ 19 w 74"/>
                  <a:gd name="T7" fmla="*/ 52 h 52"/>
                  <a:gd name="T8" fmla="*/ 74 w 74"/>
                  <a:gd name="T9" fmla="*/ 22 h 52"/>
                </a:gdLst>
                <a:ahLst/>
                <a:cxnLst>
                  <a:cxn ang="0">
                    <a:pos x="T0" y="T1"/>
                  </a:cxn>
                  <a:cxn ang="0">
                    <a:pos x="T2" y="T3"/>
                  </a:cxn>
                  <a:cxn ang="0">
                    <a:pos x="T4" y="T5"/>
                  </a:cxn>
                  <a:cxn ang="0">
                    <a:pos x="T6" y="T7"/>
                  </a:cxn>
                  <a:cxn ang="0">
                    <a:pos x="T8" y="T9"/>
                  </a:cxn>
                </a:cxnLst>
                <a:rect l="0" t="0" r="r" b="b"/>
                <a:pathLst>
                  <a:path w="74" h="52">
                    <a:moveTo>
                      <a:pt x="74" y="22"/>
                    </a:moveTo>
                    <a:lnTo>
                      <a:pt x="49" y="0"/>
                    </a:lnTo>
                    <a:lnTo>
                      <a:pt x="0" y="13"/>
                    </a:lnTo>
                    <a:lnTo>
                      <a:pt x="19" y="52"/>
                    </a:lnTo>
                    <a:lnTo>
                      <a:pt x="7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9" name="Freeform: Shape 21"/>
              <p:cNvSpPr/>
              <p:nvPr/>
            </p:nvSpPr>
            <p:spPr bwMode="auto">
              <a:xfrm>
                <a:off x="2895600" y="1790701"/>
                <a:ext cx="609600" cy="214313"/>
              </a:xfrm>
              <a:custGeom>
                <a:avLst/>
                <a:gdLst>
                  <a:gd name="T0" fmla="*/ 864 w 913"/>
                  <a:gd name="T1" fmla="*/ 209 h 321"/>
                  <a:gd name="T2" fmla="*/ 844 w 913"/>
                  <a:gd name="T3" fmla="*/ 213 h 321"/>
                  <a:gd name="T4" fmla="*/ 746 w 913"/>
                  <a:gd name="T5" fmla="*/ 129 h 321"/>
                  <a:gd name="T6" fmla="*/ 760 w 913"/>
                  <a:gd name="T7" fmla="*/ 0 h 321"/>
                  <a:gd name="T8" fmla="*/ 663 w 913"/>
                  <a:gd name="T9" fmla="*/ 0 h 321"/>
                  <a:gd name="T10" fmla="*/ 699 w 913"/>
                  <a:gd name="T11" fmla="*/ 40 h 321"/>
                  <a:gd name="T12" fmla="*/ 674 w 913"/>
                  <a:gd name="T13" fmla="*/ 265 h 321"/>
                  <a:gd name="T14" fmla="*/ 86 w 913"/>
                  <a:gd name="T15" fmla="*/ 265 h 321"/>
                  <a:gd name="T16" fmla="*/ 63 w 913"/>
                  <a:gd name="T17" fmla="*/ 56 h 321"/>
                  <a:gd name="T18" fmla="*/ 111 w 913"/>
                  <a:gd name="T19" fmla="*/ 56 h 321"/>
                  <a:gd name="T20" fmla="*/ 111 w 913"/>
                  <a:gd name="T21" fmla="*/ 6 h 321"/>
                  <a:gd name="T22" fmla="*/ 111 w 913"/>
                  <a:gd name="T23" fmla="*/ 0 h 321"/>
                  <a:gd name="T24" fmla="*/ 0 w 913"/>
                  <a:gd name="T25" fmla="*/ 0 h 321"/>
                  <a:gd name="T26" fmla="*/ 35 w 913"/>
                  <a:gd name="T27" fmla="*/ 321 h 321"/>
                  <a:gd name="T28" fmla="*/ 724 w 913"/>
                  <a:gd name="T29" fmla="*/ 321 h 321"/>
                  <a:gd name="T30" fmla="*/ 740 w 913"/>
                  <a:gd name="T31" fmla="*/ 180 h 321"/>
                  <a:gd name="T32" fmla="*/ 817 w 913"/>
                  <a:gd name="T33" fmla="*/ 245 h 321"/>
                  <a:gd name="T34" fmla="*/ 815 w 913"/>
                  <a:gd name="T35" fmla="*/ 258 h 321"/>
                  <a:gd name="T36" fmla="*/ 864 w 913"/>
                  <a:gd name="T37" fmla="*/ 307 h 321"/>
                  <a:gd name="T38" fmla="*/ 913 w 913"/>
                  <a:gd name="T39" fmla="*/ 258 h 321"/>
                  <a:gd name="T40" fmla="*/ 864 w 913"/>
                  <a:gd name="T41" fmla="*/ 20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3" h="321">
                    <a:moveTo>
                      <a:pt x="864" y="209"/>
                    </a:moveTo>
                    <a:cubicBezTo>
                      <a:pt x="857" y="209"/>
                      <a:pt x="850" y="210"/>
                      <a:pt x="844" y="213"/>
                    </a:cubicBezTo>
                    <a:cubicBezTo>
                      <a:pt x="746" y="129"/>
                      <a:pt x="746" y="129"/>
                      <a:pt x="746" y="129"/>
                    </a:cubicBezTo>
                    <a:cubicBezTo>
                      <a:pt x="760" y="0"/>
                      <a:pt x="760" y="0"/>
                      <a:pt x="760" y="0"/>
                    </a:cubicBezTo>
                    <a:cubicBezTo>
                      <a:pt x="663" y="0"/>
                      <a:pt x="663" y="0"/>
                      <a:pt x="663" y="0"/>
                    </a:cubicBezTo>
                    <a:cubicBezTo>
                      <a:pt x="699" y="40"/>
                      <a:pt x="699" y="40"/>
                      <a:pt x="699" y="40"/>
                    </a:cubicBezTo>
                    <a:cubicBezTo>
                      <a:pt x="674" y="265"/>
                      <a:pt x="674" y="265"/>
                      <a:pt x="674" y="265"/>
                    </a:cubicBezTo>
                    <a:cubicBezTo>
                      <a:pt x="86" y="265"/>
                      <a:pt x="86" y="265"/>
                      <a:pt x="86" y="265"/>
                    </a:cubicBezTo>
                    <a:cubicBezTo>
                      <a:pt x="63" y="56"/>
                      <a:pt x="63" y="56"/>
                      <a:pt x="63" y="56"/>
                    </a:cubicBezTo>
                    <a:cubicBezTo>
                      <a:pt x="111" y="56"/>
                      <a:pt x="111" y="56"/>
                      <a:pt x="111" y="56"/>
                    </a:cubicBezTo>
                    <a:cubicBezTo>
                      <a:pt x="111" y="6"/>
                      <a:pt x="111" y="6"/>
                      <a:pt x="111" y="6"/>
                    </a:cubicBezTo>
                    <a:cubicBezTo>
                      <a:pt x="111" y="0"/>
                      <a:pt x="111" y="0"/>
                      <a:pt x="111" y="0"/>
                    </a:cubicBezTo>
                    <a:cubicBezTo>
                      <a:pt x="0" y="0"/>
                      <a:pt x="0" y="0"/>
                      <a:pt x="0" y="0"/>
                    </a:cubicBezTo>
                    <a:cubicBezTo>
                      <a:pt x="35" y="321"/>
                      <a:pt x="35" y="321"/>
                      <a:pt x="35" y="321"/>
                    </a:cubicBezTo>
                    <a:cubicBezTo>
                      <a:pt x="724" y="321"/>
                      <a:pt x="724" y="321"/>
                      <a:pt x="724" y="321"/>
                    </a:cubicBezTo>
                    <a:cubicBezTo>
                      <a:pt x="740" y="180"/>
                      <a:pt x="740" y="180"/>
                      <a:pt x="740" y="180"/>
                    </a:cubicBezTo>
                    <a:cubicBezTo>
                      <a:pt x="817" y="245"/>
                      <a:pt x="817" y="245"/>
                      <a:pt x="817" y="245"/>
                    </a:cubicBezTo>
                    <a:cubicBezTo>
                      <a:pt x="815" y="249"/>
                      <a:pt x="815" y="254"/>
                      <a:pt x="815" y="258"/>
                    </a:cubicBezTo>
                    <a:cubicBezTo>
                      <a:pt x="815" y="285"/>
                      <a:pt x="837" y="307"/>
                      <a:pt x="864" y="307"/>
                    </a:cubicBezTo>
                    <a:cubicBezTo>
                      <a:pt x="891" y="307"/>
                      <a:pt x="913" y="285"/>
                      <a:pt x="913" y="258"/>
                    </a:cubicBezTo>
                    <a:cubicBezTo>
                      <a:pt x="913" y="231"/>
                      <a:pt x="891" y="209"/>
                      <a:pt x="86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60" name="Freeform: Shape 22"/>
              <p:cNvSpPr/>
              <p:nvPr/>
            </p:nvSpPr>
            <p:spPr bwMode="auto">
              <a:xfrm>
                <a:off x="3084513" y="2047876"/>
                <a:ext cx="133350" cy="38100"/>
              </a:xfrm>
              <a:custGeom>
                <a:avLst/>
                <a:gdLst>
                  <a:gd name="T0" fmla="*/ 0 w 201"/>
                  <a:gd name="T1" fmla="*/ 0 h 56"/>
                  <a:gd name="T2" fmla="*/ 4 w 201"/>
                  <a:gd name="T3" fmla="*/ 28 h 56"/>
                  <a:gd name="T4" fmla="*/ 0 w 201"/>
                  <a:gd name="T5" fmla="*/ 56 h 56"/>
                  <a:gd name="T6" fmla="*/ 201 w 201"/>
                  <a:gd name="T7" fmla="*/ 56 h 56"/>
                  <a:gd name="T8" fmla="*/ 197 w 201"/>
                  <a:gd name="T9" fmla="*/ 28 h 56"/>
                  <a:gd name="T10" fmla="*/ 201 w 201"/>
                  <a:gd name="T11" fmla="*/ 0 h 56"/>
                  <a:gd name="T12" fmla="*/ 0 w 20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201" h="56">
                    <a:moveTo>
                      <a:pt x="0" y="0"/>
                    </a:moveTo>
                    <a:cubicBezTo>
                      <a:pt x="3" y="9"/>
                      <a:pt x="4" y="18"/>
                      <a:pt x="4" y="28"/>
                    </a:cubicBezTo>
                    <a:cubicBezTo>
                      <a:pt x="4" y="38"/>
                      <a:pt x="3" y="47"/>
                      <a:pt x="0" y="56"/>
                    </a:cubicBezTo>
                    <a:cubicBezTo>
                      <a:pt x="201" y="56"/>
                      <a:pt x="201" y="56"/>
                      <a:pt x="201" y="56"/>
                    </a:cubicBezTo>
                    <a:cubicBezTo>
                      <a:pt x="198" y="47"/>
                      <a:pt x="197" y="38"/>
                      <a:pt x="197" y="28"/>
                    </a:cubicBezTo>
                    <a:cubicBezTo>
                      <a:pt x="197" y="18"/>
                      <a:pt x="198" y="9"/>
                      <a:pt x="20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12" name="Freeform: Shape 12"/>
          <p:cNvSpPr/>
          <p:nvPr/>
        </p:nvSpPr>
        <p:spPr bwMode="auto">
          <a:xfrm rot="16200000">
            <a:off x="3744381" y="1364922"/>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2" name="组合 61"/>
          <p:cNvGrpSpPr/>
          <p:nvPr/>
        </p:nvGrpSpPr>
        <p:grpSpPr>
          <a:xfrm>
            <a:off x="4289477" y="2600322"/>
            <a:ext cx="1138627" cy="1138628"/>
            <a:chOff x="3217108" y="2154553"/>
            <a:chExt cx="853970" cy="853971"/>
          </a:xfrm>
          <a:solidFill>
            <a:schemeClr val="accent6"/>
          </a:solidFill>
        </p:grpSpPr>
        <p:sp>
          <p:nvSpPr>
            <p:cNvPr id="13" name="Oval 24"/>
            <p:cNvSpPr/>
            <p:nvPr/>
          </p:nvSpPr>
          <p:spPr bwMode="auto">
            <a:xfrm>
              <a:off x="3217108" y="2154553"/>
              <a:ext cx="853970" cy="85397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14" name="Group 25"/>
            <p:cNvGrpSpPr/>
            <p:nvPr/>
          </p:nvGrpSpPr>
          <p:grpSpPr>
            <a:xfrm>
              <a:off x="3445410" y="2389237"/>
              <a:ext cx="360178" cy="399730"/>
              <a:chOff x="7496175" y="163513"/>
              <a:chExt cx="549275" cy="609600"/>
            </a:xfrm>
            <a:grpFill/>
          </p:grpSpPr>
          <p:sp>
            <p:nvSpPr>
              <p:cNvPr id="47" name="Rectangle 28"/>
              <p:cNvSpPr/>
              <p:nvPr/>
            </p:nvSpPr>
            <p:spPr bwMode="auto">
              <a:xfrm>
                <a:off x="7869238" y="341313"/>
                <a:ext cx="1158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8" name="Rectangle 29"/>
              <p:cNvSpPr/>
              <p:nvPr/>
            </p:nvSpPr>
            <p:spPr bwMode="auto">
              <a:xfrm>
                <a:off x="7869238" y="274638"/>
                <a:ext cx="115888"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9" name="Rectangle 30"/>
              <p:cNvSpPr/>
              <p:nvPr/>
            </p:nvSpPr>
            <p:spPr bwMode="auto">
              <a:xfrm>
                <a:off x="7600950" y="468313"/>
                <a:ext cx="207963"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0" name="Freeform: Shape 31"/>
              <p:cNvSpPr/>
              <p:nvPr/>
            </p:nvSpPr>
            <p:spPr bwMode="auto">
              <a:xfrm>
                <a:off x="7496175" y="163513"/>
                <a:ext cx="549275" cy="609600"/>
              </a:xfrm>
              <a:custGeom>
                <a:avLst/>
                <a:gdLst>
                  <a:gd name="T0" fmla="*/ 47 w 822"/>
                  <a:gd name="T1" fmla="*/ 0 h 912"/>
                  <a:gd name="T2" fmla="*/ 0 w 822"/>
                  <a:gd name="T3" fmla="*/ 865 h 912"/>
                  <a:gd name="T4" fmla="*/ 775 w 822"/>
                  <a:gd name="T5" fmla="*/ 912 h 912"/>
                  <a:gd name="T6" fmla="*/ 822 w 822"/>
                  <a:gd name="T7" fmla="*/ 47 h 912"/>
                  <a:gd name="T8" fmla="*/ 318 w 822"/>
                  <a:gd name="T9" fmla="*/ 856 h 912"/>
                  <a:gd name="T10" fmla="*/ 239 w 822"/>
                  <a:gd name="T11" fmla="*/ 872 h 912"/>
                  <a:gd name="T12" fmla="*/ 236 w 822"/>
                  <a:gd name="T13" fmla="*/ 788 h 912"/>
                  <a:gd name="T14" fmla="*/ 309 w 822"/>
                  <a:gd name="T15" fmla="*/ 773 h 912"/>
                  <a:gd name="T16" fmla="*/ 318 w 822"/>
                  <a:gd name="T17" fmla="*/ 856 h 912"/>
                  <a:gd name="T18" fmla="*/ 312 w 822"/>
                  <a:gd name="T19" fmla="*/ 734 h 912"/>
                  <a:gd name="T20" fmla="*/ 246 w 822"/>
                  <a:gd name="T21" fmla="*/ 718 h 912"/>
                  <a:gd name="T22" fmla="*/ 271 w 822"/>
                  <a:gd name="T23" fmla="*/ 655 h 912"/>
                  <a:gd name="T24" fmla="*/ 332 w 822"/>
                  <a:gd name="T25" fmla="*/ 670 h 912"/>
                  <a:gd name="T26" fmla="*/ 336 w 822"/>
                  <a:gd name="T27" fmla="*/ 608 h 912"/>
                  <a:gd name="T28" fmla="*/ 275 w 822"/>
                  <a:gd name="T29" fmla="*/ 623 h 912"/>
                  <a:gd name="T30" fmla="*/ 266 w 822"/>
                  <a:gd name="T31" fmla="*/ 574 h 912"/>
                  <a:gd name="T32" fmla="*/ 324 w 822"/>
                  <a:gd name="T33" fmla="*/ 558 h 912"/>
                  <a:gd name="T34" fmla="*/ 336 w 822"/>
                  <a:gd name="T35" fmla="*/ 608 h 912"/>
                  <a:gd name="T36" fmla="*/ 377 w 822"/>
                  <a:gd name="T37" fmla="*/ 872 h 912"/>
                  <a:gd name="T38" fmla="*/ 364 w 822"/>
                  <a:gd name="T39" fmla="*/ 788 h 912"/>
                  <a:gd name="T40" fmla="*/ 436 w 822"/>
                  <a:gd name="T41" fmla="*/ 773 h 912"/>
                  <a:gd name="T42" fmla="*/ 454 w 822"/>
                  <a:gd name="T43" fmla="*/ 856 h 912"/>
                  <a:gd name="T44" fmla="*/ 385 w 822"/>
                  <a:gd name="T45" fmla="*/ 655 h 912"/>
                  <a:gd name="T46" fmla="*/ 448 w 822"/>
                  <a:gd name="T47" fmla="*/ 670 h 912"/>
                  <a:gd name="T48" fmla="*/ 434 w 822"/>
                  <a:gd name="T49" fmla="*/ 734 h 912"/>
                  <a:gd name="T50" fmla="*/ 367 w 822"/>
                  <a:gd name="T51" fmla="*/ 718 h 912"/>
                  <a:gd name="T52" fmla="*/ 385 w 822"/>
                  <a:gd name="T53" fmla="*/ 655 h 912"/>
                  <a:gd name="T54" fmla="*/ 372 w 822"/>
                  <a:gd name="T55" fmla="*/ 574 h 912"/>
                  <a:gd name="T56" fmla="*/ 427 w 822"/>
                  <a:gd name="T57" fmla="*/ 558 h 912"/>
                  <a:gd name="T58" fmla="*/ 445 w 822"/>
                  <a:gd name="T59" fmla="*/ 608 h 912"/>
                  <a:gd name="T60" fmla="*/ 386 w 822"/>
                  <a:gd name="T61" fmla="*/ 623 h 912"/>
                  <a:gd name="T62" fmla="*/ 484 w 822"/>
                  <a:gd name="T63" fmla="*/ 608 h 912"/>
                  <a:gd name="T64" fmla="*/ 497 w 822"/>
                  <a:gd name="T65" fmla="*/ 558 h 912"/>
                  <a:gd name="T66" fmla="*/ 554 w 822"/>
                  <a:gd name="T67" fmla="*/ 574 h 912"/>
                  <a:gd name="T68" fmla="*/ 545 w 822"/>
                  <a:gd name="T69" fmla="*/ 623 h 912"/>
                  <a:gd name="T70" fmla="*/ 484 w 822"/>
                  <a:gd name="T71" fmla="*/ 608 h 912"/>
                  <a:gd name="T72" fmla="*/ 505 w 822"/>
                  <a:gd name="T73" fmla="*/ 655 h 912"/>
                  <a:gd name="T74" fmla="*/ 569 w 822"/>
                  <a:gd name="T75" fmla="*/ 670 h 912"/>
                  <a:gd name="T76" fmla="*/ 563 w 822"/>
                  <a:gd name="T77" fmla="*/ 734 h 912"/>
                  <a:gd name="T78" fmla="*/ 494 w 822"/>
                  <a:gd name="T79" fmla="*/ 718 h 912"/>
                  <a:gd name="T80" fmla="*/ 584 w 822"/>
                  <a:gd name="T81" fmla="*/ 872 h 912"/>
                  <a:gd name="T82" fmla="*/ 504 w 822"/>
                  <a:gd name="T83" fmla="*/ 856 h 912"/>
                  <a:gd name="T84" fmla="*/ 514 w 822"/>
                  <a:gd name="T85" fmla="*/ 773 h 912"/>
                  <a:gd name="T86" fmla="*/ 587 w 822"/>
                  <a:gd name="T87" fmla="*/ 788 h 912"/>
                  <a:gd name="T88" fmla="*/ 584 w 822"/>
                  <a:gd name="T89" fmla="*/ 872 h 912"/>
                  <a:gd name="T90" fmla="*/ 47 w 822"/>
                  <a:gd name="T91" fmla="*/ 534 h 912"/>
                  <a:gd name="T92" fmla="*/ 775 w 822"/>
                  <a:gd name="T9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2" h="912">
                    <a:moveTo>
                      <a:pt x="775" y="0"/>
                    </a:moveTo>
                    <a:cubicBezTo>
                      <a:pt x="47" y="0"/>
                      <a:pt x="47" y="0"/>
                      <a:pt x="47" y="0"/>
                    </a:cubicBezTo>
                    <a:cubicBezTo>
                      <a:pt x="21" y="0"/>
                      <a:pt x="0" y="21"/>
                      <a:pt x="0" y="47"/>
                    </a:cubicBezTo>
                    <a:cubicBezTo>
                      <a:pt x="0" y="865"/>
                      <a:pt x="0" y="865"/>
                      <a:pt x="0" y="865"/>
                    </a:cubicBezTo>
                    <a:cubicBezTo>
                      <a:pt x="0" y="891"/>
                      <a:pt x="21" y="912"/>
                      <a:pt x="47" y="912"/>
                    </a:cubicBezTo>
                    <a:cubicBezTo>
                      <a:pt x="775" y="912"/>
                      <a:pt x="775" y="912"/>
                      <a:pt x="775" y="912"/>
                    </a:cubicBezTo>
                    <a:cubicBezTo>
                      <a:pt x="801" y="912"/>
                      <a:pt x="822" y="891"/>
                      <a:pt x="822" y="865"/>
                    </a:cubicBezTo>
                    <a:cubicBezTo>
                      <a:pt x="822" y="47"/>
                      <a:pt x="822" y="47"/>
                      <a:pt x="822" y="47"/>
                    </a:cubicBezTo>
                    <a:cubicBezTo>
                      <a:pt x="822" y="21"/>
                      <a:pt x="801" y="0"/>
                      <a:pt x="775" y="0"/>
                    </a:cubicBezTo>
                    <a:close/>
                    <a:moveTo>
                      <a:pt x="318" y="856"/>
                    </a:moveTo>
                    <a:cubicBezTo>
                      <a:pt x="318" y="865"/>
                      <a:pt x="310" y="872"/>
                      <a:pt x="301" y="872"/>
                    </a:cubicBezTo>
                    <a:cubicBezTo>
                      <a:pt x="239" y="872"/>
                      <a:pt x="239" y="872"/>
                      <a:pt x="239" y="872"/>
                    </a:cubicBezTo>
                    <a:cubicBezTo>
                      <a:pt x="230" y="872"/>
                      <a:pt x="224" y="865"/>
                      <a:pt x="225" y="856"/>
                    </a:cubicBezTo>
                    <a:cubicBezTo>
                      <a:pt x="236" y="788"/>
                      <a:pt x="236" y="788"/>
                      <a:pt x="236" y="788"/>
                    </a:cubicBezTo>
                    <a:cubicBezTo>
                      <a:pt x="237" y="780"/>
                      <a:pt x="245" y="773"/>
                      <a:pt x="254" y="773"/>
                    </a:cubicBezTo>
                    <a:cubicBezTo>
                      <a:pt x="309" y="773"/>
                      <a:pt x="309" y="773"/>
                      <a:pt x="309" y="773"/>
                    </a:cubicBezTo>
                    <a:cubicBezTo>
                      <a:pt x="317" y="773"/>
                      <a:pt x="324" y="780"/>
                      <a:pt x="323" y="788"/>
                    </a:cubicBezTo>
                    <a:lnTo>
                      <a:pt x="318" y="856"/>
                    </a:lnTo>
                    <a:close/>
                    <a:moveTo>
                      <a:pt x="328" y="718"/>
                    </a:moveTo>
                    <a:cubicBezTo>
                      <a:pt x="328" y="727"/>
                      <a:pt x="320" y="734"/>
                      <a:pt x="312" y="734"/>
                    </a:cubicBezTo>
                    <a:cubicBezTo>
                      <a:pt x="259" y="734"/>
                      <a:pt x="259" y="734"/>
                      <a:pt x="259" y="734"/>
                    </a:cubicBezTo>
                    <a:cubicBezTo>
                      <a:pt x="251" y="734"/>
                      <a:pt x="245" y="727"/>
                      <a:pt x="246" y="718"/>
                    </a:cubicBezTo>
                    <a:cubicBezTo>
                      <a:pt x="253" y="670"/>
                      <a:pt x="253" y="670"/>
                      <a:pt x="253" y="670"/>
                    </a:cubicBezTo>
                    <a:cubicBezTo>
                      <a:pt x="254" y="662"/>
                      <a:pt x="263" y="655"/>
                      <a:pt x="271" y="655"/>
                    </a:cubicBezTo>
                    <a:cubicBezTo>
                      <a:pt x="317" y="655"/>
                      <a:pt x="317" y="655"/>
                      <a:pt x="317" y="655"/>
                    </a:cubicBezTo>
                    <a:cubicBezTo>
                      <a:pt x="326" y="655"/>
                      <a:pt x="333" y="662"/>
                      <a:pt x="332" y="670"/>
                    </a:cubicBezTo>
                    <a:lnTo>
                      <a:pt x="328" y="718"/>
                    </a:lnTo>
                    <a:close/>
                    <a:moveTo>
                      <a:pt x="336" y="608"/>
                    </a:moveTo>
                    <a:cubicBezTo>
                      <a:pt x="335" y="616"/>
                      <a:pt x="327" y="623"/>
                      <a:pt x="319" y="623"/>
                    </a:cubicBezTo>
                    <a:cubicBezTo>
                      <a:pt x="275" y="623"/>
                      <a:pt x="275" y="623"/>
                      <a:pt x="275" y="623"/>
                    </a:cubicBezTo>
                    <a:cubicBezTo>
                      <a:pt x="266" y="623"/>
                      <a:pt x="260" y="616"/>
                      <a:pt x="261" y="608"/>
                    </a:cubicBezTo>
                    <a:cubicBezTo>
                      <a:pt x="266" y="574"/>
                      <a:pt x="266" y="574"/>
                      <a:pt x="266" y="574"/>
                    </a:cubicBezTo>
                    <a:cubicBezTo>
                      <a:pt x="268" y="565"/>
                      <a:pt x="276" y="558"/>
                      <a:pt x="285" y="558"/>
                    </a:cubicBezTo>
                    <a:cubicBezTo>
                      <a:pt x="324" y="558"/>
                      <a:pt x="324" y="558"/>
                      <a:pt x="324" y="558"/>
                    </a:cubicBezTo>
                    <a:cubicBezTo>
                      <a:pt x="332" y="558"/>
                      <a:pt x="339" y="566"/>
                      <a:pt x="338" y="574"/>
                    </a:cubicBezTo>
                    <a:lnTo>
                      <a:pt x="336" y="608"/>
                    </a:lnTo>
                    <a:close/>
                    <a:moveTo>
                      <a:pt x="439" y="872"/>
                    </a:moveTo>
                    <a:cubicBezTo>
                      <a:pt x="377" y="872"/>
                      <a:pt x="377" y="872"/>
                      <a:pt x="377" y="872"/>
                    </a:cubicBezTo>
                    <a:cubicBezTo>
                      <a:pt x="368" y="872"/>
                      <a:pt x="361" y="865"/>
                      <a:pt x="362" y="856"/>
                    </a:cubicBezTo>
                    <a:cubicBezTo>
                      <a:pt x="364" y="788"/>
                      <a:pt x="364" y="788"/>
                      <a:pt x="364" y="788"/>
                    </a:cubicBezTo>
                    <a:cubicBezTo>
                      <a:pt x="365" y="780"/>
                      <a:pt x="372" y="773"/>
                      <a:pt x="381" y="773"/>
                    </a:cubicBezTo>
                    <a:cubicBezTo>
                      <a:pt x="436" y="773"/>
                      <a:pt x="436" y="773"/>
                      <a:pt x="436" y="773"/>
                    </a:cubicBezTo>
                    <a:cubicBezTo>
                      <a:pt x="444" y="773"/>
                      <a:pt x="452" y="780"/>
                      <a:pt x="452" y="788"/>
                    </a:cubicBezTo>
                    <a:cubicBezTo>
                      <a:pt x="454" y="856"/>
                      <a:pt x="454" y="856"/>
                      <a:pt x="454" y="856"/>
                    </a:cubicBezTo>
                    <a:cubicBezTo>
                      <a:pt x="455" y="865"/>
                      <a:pt x="448" y="872"/>
                      <a:pt x="439" y="872"/>
                    </a:cubicBezTo>
                    <a:close/>
                    <a:moveTo>
                      <a:pt x="385" y="655"/>
                    </a:moveTo>
                    <a:cubicBezTo>
                      <a:pt x="432" y="655"/>
                      <a:pt x="432" y="655"/>
                      <a:pt x="432" y="655"/>
                    </a:cubicBezTo>
                    <a:cubicBezTo>
                      <a:pt x="440" y="655"/>
                      <a:pt x="448" y="662"/>
                      <a:pt x="448" y="670"/>
                    </a:cubicBezTo>
                    <a:cubicBezTo>
                      <a:pt x="450" y="718"/>
                      <a:pt x="450" y="718"/>
                      <a:pt x="450" y="718"/>
                    </a:cubicBezTo>
                    <a:cubicBezTo>
                      <a:pt x="450" y="727"/>
                      <a:pt x="443" y="734"/>
                      <a:pt x="434" y="734"/>
                    </a:cubicBezTo>
                    <a:cubicBezTo>
                      <a:pt x="382" y="734"/>
                      <a:pt x="382" y="734"/>
                      <a:pt x="382" y="734"/>
                    </a:cubicBezTo>
                    <a:cubicBezTo>
                      <a:pt x="374" y="734"/>
                      <a:pt x="367" y="727"/>
                      <a:pt x="367" y="718"/>
                    </a:cubicBezTo>
                    <a:cubicBezTo>
                      <a:pt x="369" y="670"/>
                      <a:pt x="369" y="670"/>
                      <a:pt x="369" y="670"/>
                    </a:cubicBezTo>
                    <a:cubicBezTo>
                      <a:pt x="369" y="662"/>
                      <a:pt x="377" y="655"/>
                      <a:pt x="385" y="655"/>
                    </a:cubicBezTo>
                    <a:close/>
                    <a:moveTo>
                      <a:pt x="370" y="608"/>
                    </a:moveTo>
                    <a:cubicBezTo>
                      <a:pt x="372" y="574"/>
                      <a:pt x="372" y="574"/>
                      <a:pt x="372" y="574"/>
                    </a:cubicBezTo>
                    <a:cubicBezTo>
                      <a:pt x="372" y="566"/>
                      <a:pt x="380" y="558"/>
                      <a:pt x="388" y="558"/>
                    </a:cubicBezTo>
                    <a:cubicBezTo>
                      <a:pt x="427" y="558"/>
                      <a:pt x="427" y="558"/>
                      <a:pt x="427" y="558"/>
                    </a:cubicBezTo>
                    <a:cubicBezTo>
                      <a:pt x="436" y="558"/>
                      <a:pt x="443" y="566"/>
                      <a:pt x="444" y="574"/>
                    </a:cubicBezTo>
                    <a:cubicBezTo>
                      <a:pt x="445" y="608"/>
                      <a:pt x="445" y="608"/>
                      <a:pt x="445" y="608"/>
                    </a:cubicBezTo>
                    <a:cubicBezTo>
                      <a:pt x="445" y="616"/>
                      <a:pt x="438" y="623"/>
                      <a:pt x="430" y="623"/>
                    </a:cubicBezTo>
                    <a:cubicBezTo>
                      <a:pt x="386" y="623"/>
                      <a:pt x="386" y="623"/>
                      <a:pt x="386" y="623"/>
                    </a:cubicBezTo>
                    <a:cubicBezTo>
                      <a:pt x="377" y="623"/>
                      <a:pt x="370" y="616"/>
                      <a:pt x="370" y="608"/>
                    </a:cubicBezTo>
                    <a:close/>
                    <a:moveTo>
                      <a:pt x="484" y="608"/>
                    </a:moveTo>
                    <a:cubicBezTo>
                      <a:pt x="482" y="574"/>
                      <a:pt x="482" y="574"/>
                      <a:pt x="482" y="574"/>
                    </a:cubicBezTo>
                    <a:cubicBezTo>
                      <a:pt x="481" y="566"/>
                      <a:pt x="488" y="558"/>
                      <a:pt x="497" y="558"/>
                    </a:cubicBezTo>
                    <a:cubicBezTo>
                      <a:pt x="536" y="558"/>
                      <a:pt x="536" y="558"/>
                      <a:pt x="536" y="558"/>
                    </a:cubicBezTo>
                    <a:cubicBezTo>
                      <a:pt x="544" y="558"/>
                      <a:pt x="552" y="565"/>
                      <a:pt x="554" y="574"/>
                    </a:cubicBezTo>
                    <a:cubicBezTo>
                      <a:pt x="559" y="608"/>
                      <a:pt x="559" y="608"/>
                      <a:pt x="559" y="608"/>
                    </a:cubicBezTo>
                    <a:cubicBezTo>
                      <a:pt x="560" y="616"/>
                      <a:pt x="554" y="623"/>
                      <a:pt x="545" y="623"/>
                    </a:cubicBezTo>
                    <a:cubicBezTo>
                      <a:pt x="501" y="623"/>
                      <a:pt x="501" y="623"/>
                      <a:pt x="501" y="623"/>
                    </a:cubicBezTo>
                    <a:cubicBezTo>
                      <a:pt x="493" y="623"/>
                      <a:pt x="485" y="616"/>
                      <a:pt x="484" y="608"/>
                    </a:cubicBezTo>
                    <a:close/>
                    <a:moveTo>
                      <a:pt x="490" y="670"/>
                    </a:moveTo>
                    <a:cubicBezTo>
                      <a:pt x="490" y="662"/>
                      <a:pt x="496" y="655"/>
                      <a:pt x="505" y="655"/>
                    </a:cubicBezTo>
                    <a:cubicBezTo>
                      <a:pt x="551" y="655"/>
                      <a:pt x="551" y="655"/>
                      <a:pt x="551" y="655"/>
                    </a:cubicBezTo>
                    <a:cubicBezTo>
                      <a:pt x="560" y="655"/>
                      <a:pt x="568" y="662"/>
                      <a:pt x="569" y="670"/>
                    </a:cubicBezTo>
                    <a:cubicBezTo>
                      <a:pt x="576" y="718"/>
                      <a:pt x="576" y="718"/>
                      <a:pt x="576" y="718"/>
                    </a:cubicBezTo>
                    <a:cubicBezTo>
                      <a:pt x="578" y="727"/>
                      <a:pt x="572" y="734"/>
                      <a:pt x="563" y="734"/>
                    </a:cubicBezTo>
                    <a:cubicBezTo>
                      <a:pt x="511" y="734"/>
                      <a:pt x="511" y="734"/>
                      <a:pt x="511" y="734"/>
                    </a:cubicBezTo>
                    <a:cubicBezTo>
                      <a:pt x="502" y="734"/>
                      <a:pt x="494" y="727"/>
                      <a:pt x="494" y="718"/>
                    </a:cubicBezTo>
                    <a:lnTo>
                      <a:pt x="490" y="670"/>
                    </a:lnTo>
                    <a:close/>
                    <a:moveTo>
                      <a:pt x="584" y="872"/>
                    </a:moveTo>
                    <a:cubicBezTo>
                      <a:pt x="521" y="872"/>
                      <a:pt x="521" y="872"/>
                      <a:pt x="521" y="872"/>
                    </a:cubicBezTo>
                    <a:cubicBezTo>
                      <a:pt x="512" y="872"/>
                      <a:pt x="505" y="865"/>
                      <a:pt x="504" y="856"/>
                    </a:cubicBezTo>
                    <a:cubicBezTo>
                      <a:pt x="499" y="788"/>
                      <a:pt x="499" y="788"/>
                      <a:pt x="499" y="788"/>
                    </a:cubicBezTo>
                    <a:cubicBezTo>
                      <a:pt x="498" y="780"/>
                      <a:pt x="505" y="773"/>
                      <a:pt x="514" y="773"/>
                    </a:cubicBezTo>
                    <a:cubicBezTo>
                      <a:pt x="569" y="773"/>
                      <a:pt x="569" y="773"/>
                      <a:pt x="569" y="773"/>
                    </a:cubicBezTo>
                    <a:cubicBezTo>
                      <a:pt x="577" y="773"/>
                      <a:pt x="585" y="780"/>
                      <a:pt x="587" y="788"/>
                    </a:cubicBezTo>
                    <a:cubicBezTo>
                      <a:pt x="597" y="856"/>
                      <a:pt x="597" y="856"/>
                      <a:pt x="597" y="856"/>
                    </a:cubicBezTo>
                    <a:cubicBezTo>
                      <a:pt x="598" y="865"/>
                      <a:pt x="592" y="872"/>
                      <a:pt x="584" y="872"/>
                    </a:cubicBezTo>
                    <a:close/>
                    <a:moveTo>
                      <a:pt x="775" y="534"/>
                    </a:moveTo>
                    <a:cubicBezTo>
                      <a:pt x="47" y="534"/>
                      <a:pt x="47" y="534"/>
                      <a:pt x="47" y="534"/>
                    </a:cubicBezTo>
                    <a:cubicBezTo>
                      <a:pt x="47" y="47"/>
                      <a:pt x="47" y="47"/>
                      <a:pt x="47" y="47"/>
                    </a:cubicBezTo>
                    <a:cubicBezTo>
                      <a:pt x="775" y="47"/>
                      <a:pt x="775" y="47"/>
                      <a:pt x="775" y="47"/>
                    </a:cubicBezTo>
                    <a:lnTo>
                      <a:pt x="775"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51" name="Freeform: Shape 32"/>
              <p:cNvSpPr/>
              <p:nvPr/>
            </p:nvSpPr>
            <p:spPr bwMode="auto">
              <a:xfrm>
                <a:off x="7559675" y="228601"/>
                <a:ext cx="285750" cy="212725"/>
              </a:xfrm>
              <a:custGeom>
                <a:avLst/>
                <a:gdLst>
                  <a:gd name="T0" fmla="*/ 31 w 428"/>
                  <a:gd name="T1" fmla="*/ 318 h 318"/>
                  <a:gd name="T2" fmla="*/ 396 w 428"/>
                  <a:gd name="T3" fmla="*/ 318 h 318"/>
                  <a:gd name="T4" fmla="*/ 428 w 428"/>
                  <a:gd name="T5" fmla="*/ 287 h 318"/>
                  <a:gd name="T6" fmla="*/ 428 w 428"/>
                  <a:gd name="T7" fmla="*/ 31 h 318"/>
                  <a:gd name="T8" fmla="*/ 396 w 428"/>
                  <a:gd name="T9" fmla="*/ 0 h 318"/>
                  <a:gd name="T10" fmla="*/ 31 w 428"/>
                  <a:gd name="T11" fmla="*/ 0 h 318"/>
                  <a:gd name="T12" fmla="*/ 0 w 428"/>
                  <a:gd name="T13" fmla="*/ 31 h 318"/>
                  <a:gd name="T14" fmla="*/ 0 w 428"/>
                  <a:gd name="T15" fmla="*/ 287 h 318"/>
                  <a:gd name="T16" fmla="*/ 31 w 428"/>
                  <a:gd name="T17" fmla="*/ 318 h 318"/>
                  <a:gd name="T18" fmla="*/ 252 w 428"/>
                  <a:gd name="T19" fmla="*/ 190 h 318"/>
                  <a:gd name="T20" fmla="*/ 225 w 428"/>
                  <a:gd name="T21" fmla="*/ 177 h 318"/>
                  <a:gd name="T22" fmla="*/ 187 w 428"/>
                  <a:gd name="T23" fmla="*/ 165 h 318"/>
                  <a:gd name="T24" fmla="*/ 170 w 428"/>
                  <a:gd name="T25" fmla="*/ 159 h 318"/>
                  <a:gd name="T26" fmla="*/ 144 w 428"/>
                  <a:gd name="T27" fmla="*/ 144 h 318"/>
                  <a:gd name="T28" fmla="*/ 133 w 428"/>
                  <a:gd name="T29" fmla="*/ 115 h 318"/>
                  <a:gd name="T30" fmla="*/ 137 w 428"/>
                  <a:gd name="T31" fmla="*/ 99 h 318"/>
                  <a:gd name="T32" fmla="*/ 149 w 428"/>
                  <a:gd name="T33" fmla="*/ 84 h 318"/>
                  <a:gd name="T34" fmla="*/ 170 w 428"/>
                  <a:gd name="T35" fmla="*/ 74 h 318"/>
                  <a:gd name="T36" fmla="*/ 201 w 428"/>
                  <a:gd name="T37" fmla="*/ 70 h 318"/>
                  <a:gd name="T38" fmla="*/ 201 w 428"/>
                  <a:gd name="T39" fmla="*/ 59 h 318"/>
                  <a:gd name="T40" fmla="*/ 210 w 428"/>
                  <a:gd name="T41" fmla="*/ 50 h 318"/>
                  <a:gd name="T42" fmla="*/ 218 w 428"/>
                  <a:gd name="T43" fmla="*/ 50 h 318"/>
                  <a:gd name="T44" fmla="*/ 227 w 428"/>
                  <a:gd name="T45" fmla="*/ 59 h 318"/>
                  <a:gd name="T46" fmla="*/ 227 w 428"/>
                  <a:gd name="T47" fmla="*/ 62 h 318"/>
                  <a:gd name="T48" fmla="*/ 236 w 428"/>
                  <a:gd name="T49" fmla="*/ 73 h 318"/>
                  <a:gd name="T50" fmla="*/ 262 w 428"/>
                  <a:gd name="T51" fmla="*/ 80 h 318"/>
                  <a:gd name="T52" fmla="*/ 289 w 428"/>
                  <a:gd name="T53" fmla="*/ 97 h 318"/>
                  <a:gd name="T54" fmla="*/ 283 w 428"/>
                  <a:gd name="T55" fmla="*/ 105 h 318"/>
                  <a:gd name="T56" fmla="*/ 269 w 428"/>
                  <a:gd name="T57" fmla="*/ 107 h 318"/>
                  <a:gd name="T58" fmla="*/ 246 w 428"/>
                  <a:gd name="T59" fmla="*/ 94 h 318"/>
                  <a:gd name="T60" fmla="*/ 207 w 428"/>
                  <a:gd name="T61" fmla="*/ 88 h 318"/>
                  <a:gd name="T62" fmla="*/ 179 w 428"/>
                  <a:gd name="T63" fmla="*/ 94 h 318"/>
                  <a:gd name="T64" fmla="*/ 170 w 428"/>
                  <a:gd name="T65" fmla="*/ 108 h 318"/>
                  <a:gd name="T66" fmla="*/ 172 w 428"/>
                  <a:gd name="T67" fmla="*/ 118 h 318"/>
                  <a:gd name="T68" fmla="*/ 178 w 428"/>
                  <a:gd name="T69" fmla="*/ 125 h 318"/>
                  <a:gd name="T70" fmla="*/ 188 w 428"/>
                  <a:gd name="T71" fmla="*/ 131 h 318"/>
                  <a:gd name="T72" fmla="*/ 204 w 428"/>
                  <a:gd name="T73" fmla="*/ 137 h 318"/>
                  <a:gd name="T74" fmla="*/ 242 w 428"/>
                  <a:gd name="T75" fmla="*/ 149 h 318"/>
                  <a:gd name="T76" fmla="*/ 259 w 428"/>
                  <a:gd name="T77" fmla="*/ 155 h 318"/>
                  <a:gd name="T78" fmla="*/ 285 w 428"/>
                  <a:gd name="T79" fmla="*/ 170 h 318"/>
                  <a:gd name="T80" fmla="*/ 297 w 428"/>
                  <a:gd name="T81" fmla="*/ 199 h 318"/>
                  <a:gd name="T82" fmla="*/ 294 w 428"/>
                  <a:gd name="T83" fmla="*/ 218 h 318"/>
                  <a:gd name="T84" fmla="*/ 282 w 428"/>
                  <a:gd name="T85" fmla="*/ 233 h 318"/>
                  <a:gd name="T86" fmla="*/ 260 w 428"/>
                  <a:gd name="T87" fmla="*/ 244 h 318"/>
                  <a:gd name="T88" fmla="*/ 227 w 428"/>
                  <a:gd name="T89" fmla="*/ 248 h 318"/>
                  <a:gd name="T90" fmla="*/ 227 w 428"/>
                  <a:gd name="T91" fmla="*/ 259 h 318"/>
                  <a:gd name="T92" fmla="*/ 218 w 428"/>
                  <a:gd name="T93" fmla="*/ 268 h 318"/>
                  <a:gd name="T94" fmla="*/ 210 w 428"/>
                  <a:gd name="T95" fmla="*/ 268 h 318"/>
                  <a:gd name="T96" fmla="*/ 201 w 428"/>
                  <a:gd name="T97" fmla="*/ 259 h 318"/>
                  <a:gd name="T98" fmla="*/ 201 w 428"/>
                  <a:gd name="T99" fmla="*/ 257 h 318"/>
                  <a:gd name="T100" fmla="*/ 192 w 428"/>
                  <a:gd name="T101" fmla="*/ 247 h 318"/>
                  <a:gd name="T102" fmla="*/ 160 w 428"/>
                  <a:gd name="T103" fmla="*/ 239 h 318"/>
                  <a:gd name="T104" fmla="*/ 130 w 428"/>
                  <a:gd name="T105" fmla="*/ 221 h 318"/>
                  <a:gd name="T106" fmla="*/ 137 w 428"/>
                  <a:gd name="T107" fmla="*/ 213 h 318"/>
                  <a:gd name="T108" fmla="*/ 150 w 428"/>
                  <a:gd name="T109" fmla="*/ 211 h 318"/>
                  <a:gd name="T110" fmla="*/ 175 w 428"/>
                  <a:gd name="T111" fmla="*/ 224 h 318"/>
                  <a:gd name="T112" fmla="*/ 215 w 428"/>
                  <a:gd name="T113" fmla="*/ 230 h 318"/>
                  <a:gd name="T114" fmla="*/ 250 w 428"/>
                  <a:gd name="T115" fmla="*/ 224 h 318"/>
                  <a:gd name="T116" fmla="*/ 260 w 428"/>
                  <a:gd name="T117" fmla="*/ 206 h 318"/>
                  <a:gd name="T118" fmla="*/ 252 w 428"/>
                  <a:gd name="T119" fmla="*/ 19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318">
                    <a:moveTo>
                      <a:pt x="31" y="318"/>
                    </a:moveTo>
                    <a:cubicBezTo>
                      <a:pt x="396" y="318"/>
                      <a:pt x="396" y="318"/>
                      <a:pt x="396" y="318"/>
                    </a:cubicBezTo>
                    <a:cubicBezTo>
                      <a:pt x="414" y="318"/>
                      <a:pt x="428" y="304"/>
                      <a:pt x="428" y="287"/>
                    </a:cubicBezTo>
                    <a:cubicBezTo>
                      <a:pt x="428" y="31"/>
                      <a:pt x="428" y="31"/>
                      <a:pt x="428" y="31"/>
                    </a:cubicBezTo>
                    <a:cubicBezTo>
                      <a:pt x="428" y="14"/>
                      <a:pt x="414" y="0"/>
                      <a:pt x="396" y="0"/>
                    </a:cubicBezTo>
                    <a:cubicBezTo>
                      <a:pt x="31" y="0"/>
                      <a:pt x="31" y="0"/>
                      <a:pt x="31" y="0"/>
                    </a:cubicBezTo>
                    <a:cubicBezTo>
                      <a:pt x="14" y="0"/>
                      <a:pt x="0" y="14"/>
                      <a:pt x="0" y="31"/>
                    </a:cubicBezTo>
                    <a:cubicBezTo>
                      <a:pt x="0" y="287"/>
                      <a:pt x="0" y="287"/>
                      <a:pt x="0" y="287"/>
                    </a:cubicBezTo>
                    <a:cubicBezTo>
                      <a:pt x="0" y="304"/>
                      <a:pt x="14" y="318"/>
                      <a:pt x="31" y="318"/>
                    </a:cubicBezTo>
                    <a:close/>
                    <a:moveTo>
                      <a:pt x="252" y="190"/>
                    </a:moveTo>
                    <a:cubicBezTo>
                      <a:pt x="247" y="185"/>
                      <a:pt x="238" y="181"/>
                      <a:pt x="225" y="177"/>
                    </a:cubicBezTo>
                    <a:cubicBezTo>
                      <a:pt x="187" y="165"/>
                      <a:pt x="187" y="165"/>
                      <a:pt x="187" y="165"/>
                    </a:cubicBezTo>
                    <a:cubicBezTo>
                      <a:pt x="183" y="164"/>
                      <a:pt x="175" y="161"/>
                      <a:pt x="170" y="159"/>
                    </a:cubicBezTo>
                    <a:cubicBezTo>
                      <a:pt x="170" y="159"/>
                      <a:pt x="152" y="152"/>
                      <a:pt x="144" y="144"/>
                    </a:cubicBezTo>
                    <a:cubicBezTo>
                      <a:pt x="137" y="137"/>
                      <a:pt x="133" y="127"/>
                      <a:pt x="133" y="115"/>
                    </a:cubicBezTo>
                    <a:cubicBezTo>
                      <a:pt x="133" y="109"/>
                      <a:pt x="134" y="104"/>
                      <a:pt x="137" y="99"/>
                    </a:cubicBezTo>
                    <a:cubicBezTo>
                      <a:pt x="139" y="93"/>
                      <a:pt x="143" y="88"/>
                      <a:pt x="149" y="84"/>
                    </a:cubicBezTo>
                    <a:cubicBezTo>
                      <a:pt x="154" y="80"/>
                      <a:pt x="161" y="77"/>
                      <a:pt x="170" y="74"/>
                    </a:cubicBezTo>
                    <a:cubicBezTo>
                      <a:pt x="178" y="71"/>
                      <a:pt x="189" y="70"/>
                      <a:pt x="201" y="70"/>
                    </a:cubicBezTo>
                    <a:cubicBezTo>
                      <a:pt x="201" y="59"/>
                      <a:pt x="201" y="59"/>
                      <a:pt x="201" y="59"/>
                    </a:cubicBezTo>
                    <a:cubicBezTo>
                      <a:pt x="201" y="54"/>
                      <a:pt x="205" y="50"/>
                      <a:pt x="210" y="50"/>
                    </a:cubicBezTo>
                    <a:cubicBezTo>
                      <a:pt x="218" y="50"/>
                      <a:pt x="218" y="50"/>
                      <a:pt x="218" y="50"/>
                    </a:cubicBezTo>
                    <a:cubicBezTo>
                      <a:pt x="223" y="50"/>
                      <a:pt x="227" y="54"/>
                      <a:pt x="227" y="59"/>
                    </a:cubicBezTo>
                    <a:cubicBezTo>
                      <a:pt x="227" y="62"/>
                      <a:pt x="227" y="62"/>
                      <a:pt x="227" y="62"/>
                    </a:cubicBezTo>
                    <a:cubicBezTo>
                      <a:pt x="227" y="67"/>
                      <a:pt x="231" y="72"/>
                      <a:pt x="236" y="73"/>
                    </a:cubicBezTo>
                    <a:cubicBezTo>
                      <a:pt x="236" y="73"/>
                      <a:pt x="251" y="76"/>
                      <a:pt x="262" y="80"/>
                    </a:cubicBezTo>
                    <a:cubicBezTo>
                      <a:pt x="273" y="85"/>
                      <a:pt x="282" y="91"/>
                      <a:pt x="289" y="97"/>
                    </a:cubicBezTo>
                    <a:cubicBezTo>
                      <a:pt x="283" y="105"/>
                      <a:pt x="283" y="105"/>
                      <a:pt x="283" y="105"/>
                    </a:cubicBezTo>
                    <a:cubicBezTo>
                      <a:pt x="279" y="109"/>
                      <a:pt x="273" y="109"/>
                      <a:pt x="269" y="107"/>
                    </a:cubicBezTo>
                    <a:cubicBezTo>
                      <a:pt x="269" y="107"/>
                      <a:pt x="257" y="98"/>
                      <a:pt x="246" y="94"/>
                    </a:cubicBezTo>
                    <a:cubicBezTo>
                      <a:pt x="234" y="90"/>
                      <a:pt x="221" y="88"/>
                      <a:pt x="207" y="88"/>
                    </a:cubicBezTo>
                    <a:cubicBezTo>
                      <a:pt x="194" y="88"/>
                      <a:pt x="185" y="90"/>
                      <a:pt x="179" y="94"/>
                    </a:cubicBezTo>
                    <a:cubicBezTo>
                      <a:pt x="173" y="98"/>
                      <a:pt x="170" y="103"/>
                      <a:pt x="170" y="108"/>
                    </a:cubicBezTo>
                    <a:cubicBezTo>
                      <a:pt x="170" y="112"/>
                      <a:pt x="171" y="115"/>
                      <a:pt x="172" y="118"/>
                    </a:cubicBezTo>
                    <a:cubicBezTo>
                      <a:pt x="173" y="121"/>
                      <a:pt x="175" y="123"/>
                      <a:pt x="178" y="125"/>
                    </a:cubicBezTo>
                    <a:cubicBezTo>
                      <a:pt x="180" y="127"/>
                      <a:pt x="184" y="129"/>
                      <a:pt x="188" y="131"/>
                    </a:cubicBezTo>
                    <a:cubicBezTo>
                      <a:pt x="193" y="133"/>
                      <a:pt x="198" y="135"/>
                      <a:pt x="204" y="137"/>
                    </a:cubicBezTo>
                    <a:cubicBezTo>
                      <a:pt x="242" y="149"/>
                      <a:pt x="242" y="149"/>
                      <a:pt x="242" y="149"/>
                    </a:cubicBezTo>
                    <a:cubicBezTo>
                      <a:pt x="246" y="151"/>
                      <a:pt x="254" y="154"/>
                      <a:pt x="259" y="155"/>
                    </a:cubicBezTo>
                    <a:cubicBezTo>
                      <a:pt x="259" y="155"/>
                      <a:pt x="276" y="163"/>
                      <a:pt x="285" y="170"/>
                    </a:cubicBezTo>
                    <a:cubicBezTo>
                      <a:pt x="293" y="178"/>
                      <a:pt x="297" y="188"/>
                      <a:pt x="297" y="199"/>
                    </a:cubicBezTo>
                    <a:cubicBezTo>
                      <a:pt x="297" y="206"/>
                      <a:pt x="296" y="212"/>
                      <a:pt x="294" y="218"/>
                    </a:cubicBezTo>
                    <a:cubicBezTo>
                      <a:pt x="291" y="223"/>
                      <a:pt x="287" y="228"/>
                      <a:pt x="282" y="233"/>
                    </a:cubicBezTo>
                    <a:cubicBezTo>
                      <a:pt x="276" y="237"/>
                      <a:pt x="269" y="241"/>
                      <a:pt x="260" y="244"/>
                    </a:cubicBezTo>
                    <a:cubicBezTo>
                      <a:pt x="251" y="246"/>
                      <a:pt x="240" y="248"/>
                      <a:pt x="227" y="248"/>
                    </a:cubicBezTo>
                    <a:cubicBezTo>
                      <a:pt x="227" y="259"/>
                      <a:pt x="227" y="259"/>
                      <a:pt x="227" y="259"/>
                    </a:cubicBezTo>
                    <a:cubicBezTo>
                      <a:pt x="227" y="264"/>
                      <a:pt x="223" y="268"/>
                      <a:pt x="218" y="268"/>
                    </a:cubicBezTo>
                    <a:cubicBezTo>
                      <a:pt x="210" y="268"/>
                      <a:pt x="210" y="268"/>
                      <a:pt x="210" y="268"/>
                    </a:cubicBezTo>
                    <a:cubicBezTo>
                      <a:pt x="205" y="268"/>
                      <a:pt x="201" y="264"/>
                      <a:pt x="201" y="259"/>
                    </a:cubicBezTo>
                    <a:cubicBezTo>
                      <a:pt x="201" y="257"/>
                      <a:pt x="201" y="257"/>
                      <a:pt x="201" y="257"/>
                    </a:cubicBezTo>
                    <a:cubicBezTo>
                      <a:pt x="201" y="252"/>
                      <a:pt x="197" y="247"/>
                      <a:pt x="192" y="247"/>
                    </a:cubicBezTo>
                    <a:cubicBezTo>
                      <a:pt x="192" y="247"/>
                      <a:pt x="173" y="244"/>
                      <a:pt x="160" y="239"/>
                    </a:cubicBezTo>
                    <a:cubicBezTo>
                      <a:pt x="148" y="234"/>
                      <a:pt x="138" y="228"/>
                      <a:pt x="130" y="221"/>
                    </a:cubicBezTo>
                    <a:cubicBezTo>
                      <a:pt x="137" y="213"/>
                      <a:pt x="137" y="213"/>
                      <a:pt x="137" y="213"/>
                    </a:cubicBezTo>
                    <a:cubicBezTo>
                      <a:pt x="140" y="209"/>
                      <a:pt x="146" y="209"/>
                      <a:pt x="150" y="211"/>
                    </a:cubicBezTo>
                    <a:cubicBezTo>
                      <a:pt x="150" y="211"/>
                      <a:pt x="162" y="220"/>
                      <a:pt x="175" y="224"/>
                    </a:cubicBezTo>
                    <a:cubicBezTo>
                      <a:pt x="187" y="228"/>
                      <a:pt x="200" y="230"/>
                      <a:pt x="215" y="230"/>
                    </a:cubicBezTo>
                    <a:cubicBezTo>
                      <a:pt x="231" y="230"/>
                      <a:pt x="243" y="228"/>
                      <a:pt x="250" y="224"/>
                    </a:cubicBezTo>
                    <a:cubicBezTo>
                      <a:pt x="256" y="219"/>
                      <a:pt x="260" y="214"/>
                      <a:pt x="260" y="206"/>
                    </a:cubicBezTo>
                    <a:cubicBezTo>
                      <a:pt x="260" y="200"/>
                      <a:pt x="257" y="194"/>
                      <a:pt x="25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15" name="Freeform: Shape 26"/>
          <p:cNvSpPr/>
          <p:nvPr/>
        </p:nvSpPr>
        <p:spPr bwMode="auto">
          <a:xfrm rot="13500000">
            <a:off x="3728233" y="4126190"/>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3" name="组合 62"/>
          <p:cNvGrpSpPr/>
          <p:nvPr/>
        </p:nvGrpSpPr>
        <p:grpSpPr>
          <a:xfrm>
            <a:off x="6045281" y="2600321"/>
            <a:ext cx="1141147" cy="1138628"/>
            <a:chOff x="4533961" y="2154552"/>
            <a:chExt cx="855860" cy="853971"/>
          </a:xfrm>
          <a:solidFill>
            <a:schemeClr val="accent6"/>
          </a:solidFill>
        </p:grpSpPr>
        <p:sp>
          <p:nvSpPr>
            <p:cNvPr id="16" name="Oval 34"/>
            <p:cNvSpPr/>
            <p:nvPr/>
          </p:nvSpPr>
          <p:spPr bwMode="auto">
            <a:xfrm>
              <a:off x="4533961" y="2154552"/>
              <a:ext cx="855860" cy="85397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17" name="Group 35"/>
            <p:cNvGrpSpPr/>
            <p:nvPr/>
          </p:nvGrpSpPr>
          <p:grpSpPr>
            <a:xfrm>
              <a:off x="4736703" y="2352970"/>
              <a:ext cx="465374" cy="466582"/>
              <a:chOff x="1981200" y="1565276"/>
              <a:chExt cx="609601" cy="611188"/>
            </a:xfrm>
            <a:grpFill/>
          </p:grpSpPr>
          <p:sp>
            <p:nvSpPr>
              <p:cNvPr id="39" name="Freeform: Shape 38"/>
              <p:cNvSpPr/>
              <p:nvPr/>
            </p:nvSpPr>
            <p:spPr bwMode="auto">
              <a:xfrm>
                <a:off x="2220913" y="1806576"/>
                <a:ext cx="127000" cy="130175"/>
              </a:xfrm>
              <a:custGeom>
                <a:avLst/>
                <a:gdLst>
                  <a:gd name="T0" fmla="*/ 147 w 191"/>
                  <a:gd name="T1" fmla="*/ 48 h 193"/>
                  <a:gd name="T2" fmla="*/ 120 w 191"/>
                  <a:gd name="T3" fmla="*/ 58 h 193"/>
                  <a:gd name="T4" fmla="*/ 105 w 191"/>
                  <a:gd name="T5" fmla="*/ 67 h 193"/>
                  <a:gd name="T6" fmla="*/ 73 w 191"/>
                  <a:gd name="T7" fmla="*/ 87 h 193"/>
                  <a:gd name="T8" fmla="*/ 59 w 191"/>
                  <a:gd name="T9" fmla="*/ 95 h 193"/>
                  <a:gd name="T10" fmla="*/ 48 w 191"/>
                  <a:gd name="T11" fmla="*/ 99 h 193"/>
                  <a:gd name="T12" fmla="*/ 39 w 191"/>
                  <a:gd name="T13" fmla="*/ 99 h 193"/>
                  <a:gd name="T14" fmla="*/ 31 w 191"/>
                  <a:gd name="T15" fmla="*/ 94 h 193"/>
                  <a:gd name="T16" fmla="*/ 26 w 191"/>
                  <a:gd name="T17" fmla="*/ 78 h 193"/>
                  <a:gd name="T18" fmla="*/ 38 w 191"/>
                  <a:gd name="T19" fmla="*/ 55 h 193"/>
                  <a:gd name="T20" fmla="*/ 67 w 191"/>
                  <a:gd name="T21" fmla="*/ 29 h 193"/>
                  <a:gd name="T22" fmla="*/ 90 w 191"/>
                  <a:gd name="T23" fmla="*/ 20 h 193"/>
                  <a:gd name="T24" fmla="*/ 97 w 191"/>
                  <a:gd name="T25" fmla="*/ 9 h 193"/>
                  <a:gd name="T26" fmla="*/ 96 w 191"/>
                  <a:gd name="T27" fmla="*/ 0 h 193"/>
                  <a:gd name="T28" fmla="*/ 66 w 191"/>
                  <a:gd name="T29" fmla="*/ 9 h 193"/>
                  <a:gd name="T30" fmla="*/ 45 w 191"/>
                  <a:gd name="T31" fmla="*/ 24 h 193"/>
                  <a:gd name="T32" fmla="*/ 32 w 191"/>
                  <a:gd name="T33" fmla="*/ 24 h 193"/>
                  <a:gd name="T34" fmla="*/ 30 w 191"/>
                  <a:gd name="T35" fmla="*/ 22 h 193"/>
                  <a:gd name="T36" fmla="*/ 17 w 191"/>
                  <a:gd name="T37" fmla="*/ 23 h 193"/>
                  <a:gd name="T38" fmla="*/ 12 w 191"/>
                  <a:gd name="T39" fmla="*/ 29 h 193"/>
                  <a:gd name="T40" fmla="*/ 13 w 191"/>
                  <a:gd name="T41" fmla="*/ 42 h 193"/>
                  <a:gd name="T42" fmla="*/ 21 w 191"/>
                  <a:gd name="T43" fmla="*/ 48 h 193"/>
                  <a:gd name="T44" fmla="*/ 5 w 191"/>
                  <a:gd name="T45" fmla="*/ 73 h 193"/>
                  <a:gd name="T46" fmla="*/ 0 w 191"/>
                  <a:gd name="T47" fmla="*/ 95 h 193"/>
                  <a:gd name="T48" fmla="*/ 3 w 191"/>
                  <a:gd name="T49" fmla="*/ 113 h 193"/>
                  <a:gd name="T50" fmla="*/ 13 w 191"/>
                  <a:gd name="T51" fmla="*/ 126 h 193"/>
                  <a:gd name="T52" fmla="*/ 41 w 191"/>
                  <a:gd name="T53" fmla="*/ 135 h 193"/>
                  <a:gd name="T54" fmla="*/ 68 w 191"/>
                  <a:gd name="T55" fmla="*/ 125 h 193"/>
                  <a:gd name="T56" fmla="*/ 83 w 191"/>
                  <a:gd name="T57" fmla="*/ 116 h 193"/>
                  <a:gd name="T58" fmla="*/ 115 w 191"/>
                  <a:gd name="T59" fmla="*/ 96 h 193"/>
                  <a:gd name="T60" fmla="*/ 141 w 191"/>
                  <a:gd name="T61" fmla="*/ 84 h 193"/>
                  <a:gd name="T62" fmla="*/ 158 w 191"/>
                  <a:gd name="T63" fmla="*/ 88 h 193"/>
                  <a:gd name="T64" fmla="*/ 165 w 191"/>
                  <a:gd name="T65" fmla="*/ 106 h 193"/>
                  <a:gd name="T66" fmla="*/ 149 w 191"/>
                  <a:gd name="T67" fmla="*/ 136 h 193"/>
                  <a:gd name="T68" fmla="*/ 119 w 191"/>
                  <a:gd name="T69" fmla="*/ 162 h 193"/>
                  <a:gd name="T70" fmla="*/ 94 w 191"/>
                  <a:gd name="T71" fmla="*/ 172 h 193"/>
                  <a:gd name="T72" fmla="*/ 88 w 191"/>
                  <a:gd name="T73" fmla="*/ 183 h 193"/>
                  <a:gd name="T74" fmla="*/ 89 w 191"/>
                  <a:gd name="T75" fmla="*/ 193 h 193"/>
                  <a:gd name="T76" fmla="*/ 121 w 191"/>
                  <a:gd name="T77" fmla="*/ 181 h 193"/>
                  <a:gd name="T78" fmla="*/ 146 w 191"/>
                  <a:gd name="T79" fmla="*/ 163 h 193"/>
                  <a:gd name="T80" fmla="*/ 159 w 191"/>
                  <a:gd name="T81" fmla="*/ 163 h 193"/>
                  <a:gd name="T82" fmla="*/ 161 w 191"/>
                  <a:gd name="T83" fmla="*/ 164 h 193"/>
                  <a:gd name="T84" fmla="*/ 173 w 191"/>
                  <a:gd name="T85" fmla="*/ 163 h 193"/>
                  <a:gd name="T86" fmla="*/ 178 w 191"/>
                  <a:gd name="T87" fmla="*/ 157 h 193"/>
                  <a:gd name="T88" fmla="*/ 177 w 191"/>
                  <a:gd name="T89" fmla="*/ 145 h 193"/>
                  <a:gd name="T90" fmla="*/ 169 w 191"/>
                  <a:gd name="T91" fmla="*/ 138 h 193"/>
                  <a:gd name="T92" fmla="*/ 186 w 191"/>
                  <a:gd name="T93" fmla="*/ 111 h 193"/>
                  <a:gd name="T94" fmla="*/ 191 w 191"/>
                  <a:gd name="T95" fmla="*/ 88 h 193"/>
                  <a:gd name="T96" fmla="*/ 187 w 191"/>
                  <a:gd name="T97" fmla="*/ 70 h 193"/>
                  <a:gd name="T98" fmla="*/ 176 w 191"/>
                  <a:gd name="T99" fmla="*/ 56 h 193"/>
                  <a:gd name="T100" fmla="*/ 147 w 191"/>
                  <a:gd name="T101" fmla="*/ 4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1" h="193">
                    <a:moveTo>
                      <a:pt x="147" y="48"/>
                    </a:moveTo>
                    <a:cubicBezTo>
                      <a:pt x="136" y="49"/>
                      <a:pt x="120" y="58"/>
                      <a:pt x="120" y="58"/>
                    </a:cubicBezTo>
                    <a:cubicBezTo>
                      <a:pt x="116" y="60"/>
                      <a:pt x="109" y="64"/>
                      <a:pt x="105" y="67"/>
                    </a:cubicBezTo>
                    <a:cubicBezTo>
                      <a:pt x="73" y="87"/>
                      <a:pt x="73" y="87"/>
                      <a:pt x="73" y="87"/>
                    </a:cubicBezTo>
                    <a:cubicBezTo>
                      <a:pt x="68" y="90"/>
                      <a:pt x="63" y="93"/>
                      <a:pt x="59" y="95"/>
                    </a:cubicBezTo>
                    <a:cubicBezTo>
                      <a:pt x="55" y="97"/>
                      <a:pt x="51" y="98"/>
                      <a:pt x="48" y="99"/>
                    </a:cubicBezTo>
                    <a:cubicBezTo>
                      <a:pt x="45" y="100"/>
                      <a:pt x="42" y="99"/>
                      <a:pt x="39" y="99"/>
                    </a:cubicBezTo>
                    <a:cubicBezTo>
                      <a:pt x="36" y="98"/>
                      <a:pt x="34" y="96"/>
                      <a:pt x="31" y="94"/>
                    </a:cubicBezTo>
                    <a:cubicBezTo>
                      <a:pt x="27" y="91"/>
                      <a:pt x="25" y="85"/>
                      <a:pt x="26" y="78"/>
                    </a:cubicBezTo>
                    <a:cubicBezTo>
                      <a:pt x="26" y="71"/>
                      <a:pt x="30" y="63"/>
                      <a:pt x="38" y="55"/>
                    </a:cubicBezTo>
                    <a:cubicBezTo>
                      <a:pt x="47" y="44"/>
                      <a:pt x="56" y="35"/>
                      <a:pt x="67" y="29"/>
                    </a:cubicBezTo>
                    <a:cubicBezTo>
                      <a:pt x="77" y="23"/>
                      <a:pt x="90" y="20"/>
                      <a:pt x="90" y="20"/>
                    </a:cubicBezTo>
                    <a:cubicBezTo>
                      <a:pt x="95" y="19"/>
                      <a:pt x="98" y="14"/>
                      <a:pt x="97" y="9"/>
                    </a:cubicBezTo>
                    <a:cubicBezTo>
                      <a:pt x="96" y="0"/>
                      <a:pt x="96" y="0"/>
                      <a:pt x="96" y="0"/>
                    </a:cubicBezTo>
                    <a:cubicBezTo>
                      <a:pt x="86" y="1"/>
                      <a:pt x="76" y="4"/>
                      <a:pt x="66" y="9"/>
                    </a:cubicBezTo>
                    <a:cubicBezTo>
                      <a:pt x="56" y="15"/>
                      <a:pt x="45" y="24"/>
                      <a:pt x="45" y="24"/>
                    </a:cubicBezTo>
                    <a:cubicBezTo>
                      <a:pt x="41" y="27"/>
                      <a:pt x="35" y="27"/>
                      <a:pt x="32" y="24"/>
                    </a:cubicBezTo>
                    <a:cubicBezTo>
                      <a:pt x="30" y="22"/>
                      <a:pt x="30" y="22"/>
                      <a:pt x="30" y="22"/>
                    </a:cubicBezTo>
                    <a:cubicBezTo>
                      <a:pt x="26" y="19"/>
                      <a:pt x="20" y="19"/>
                      <a:pt x="17" y="23"/>
                    </a:cubicBezTo>
                    <a:cubicBezTo>
                      <a:pt x="12" y="29"/>
                      <a:pt x="12" y="29"/>
                      <a:pt x="12" y="29"/>
                    </a:cubicBezTo>
                    <a:cubicBezTo>
                      <a:pt x="9" y="33"/>
                      <a:pt x="10" y="38"/>
                      <a:pt x="13" y="42"/>
                    </a:cubicBezTo>
                    <a:cubicBezTo>
                      <a:pt x="21" y="48"/>
                      <a:pt x="21" y="48"/>
                      <a:pt x="21" y="48"/>
                    </a:cubicBezTo>
                    <a:cubicBezTo>
                      <a:pt x="14" y="57"/>
                      <a:pt x="9" y="65"/>
                      <a:pt x="5" y="73"/>
                    </a:cubicBezTo>
                    <a:cubicBezTo>
                      <a:pt x="2" y="81"/>
                      <a:pt x="0" y="89"/>
                      <a:pt x="0" y="95"/>
                    </a:cubicBezTo>
                    <a:cubicBezTo>
                      <a:pt x="0" y="102"/>
                      <a:pt x="1" y="108"/>
                      <a:pt x="3" y="113"/>
                    </a:cubicBezTo>
                    <a:cubicBezTo>
                      <a:pt x="5" y="118"/>
                      <a:pt x="9" y="122"/>
                      <a:pt x="13" y="126"/>
                    </a:cubicBezTo>
                    <a:cubicBezTo>
                      <a:pt x="22" y="133"/>
                      <a:pt x="31" y="136"/>
                      <a:pt x="41" y="135"/>
                    </a:cubicBezTo>
                    <a:cubicBezTo>
                      <a:pt x="52" y="134"/>
                      <a:pt x="68" y="125"/>
                      <a:pt x="68" y="125"/>
                    </a:cubicBezTo>
                    <a:cubicBezTo>
                      <a:pt x="73" y="123"/>
                      <a:pt x="79" y="119"/>
                      <a:pt x="83" y="116"/>
                    </a:cubicBezTo>
                    <a:cubicBezTo>
                      <a:pt x="115" y="96"/>
                      <a:pt x="115" y="96"/>
                      <a:pt x="115" y="96"/>
                    </a:cubicBezTo>
                    <a:cubicBezTo>
                      <a:pt x="126" y="89"/>
                      <a:pt x="135" y="85"/>
                      <a:pt x="141" y="84"/>
                    </a:cubicBezTo>
                    <a:cubicBezTo>
                      <a:pt x="148" y="83"/>
                      <a:pt x="153" y="84"/>
                      <a:pt x="158" y="88"/>
                    </a:cubicBezTo>
                    <a:cubicBezTo>
                      <a:pt x="163" y="93"/>
                      <a:pt x="166" y="99"/>
                      <a:pt x="165" y="106"/>
                    </a:cubicBezTo>
                    <a:cubicBezTo>
                      <a:pt x="164" y="114"/>
                      <a:pt x="159" y="124"/>
                      <a:pt x="149" y="136"/>
                    </a:cubicBezTo>
                    <a:cubicBezTo>
                      <a:pt x="140" y="147"/>
                      <a:pt x="130" y="156"/>
                      <a:pt x="119" y="162"/>
                    </a:cubicBezTo>
                    <a:cubicBezTo>
                      <a:pt x="109" y="169"/>
                      <a:pt x="94" y="172"/>
                      <a:pt x="94" y="172"/>
                    </a:cubicBezTo>
                    <a:cubicBezTo>
                      <a:pt x="90" y="174"/>
                      <a:pt x="87" y="179"/>
                      <a:pt x="88" y="183"/>
                    </a:cubicBezTo>
                    <a:cubicBezTo>
                      <a:pt x="89" y="193"/>
                      <a:pt x="89" y="193"/>
                      <a:pt x="89" y="193"/>
                    </a:cubicBezTo>
                    <a:cubicBezTo>
                      <a:pt x="99" y="191"/>
                      <a:pt x="110" y="188"/>
                      <a:pt x="121" y="181"/>
                    </a:cubicBezTo>
                    <a:cubicBezTo>
                      <a:pt x="132" y="175"/>
                      <a:pt x="146" y="163"/>
                      <a:pt x="146" y="163"/>
                    </a:cubicBezTo>
                    <a:cubicBezTo>
                      <a:pt x="150" y="160"/>
                      <a:pt x="155" y="160"/>
                      <a:pt x="159" y="163"/>
                    </a:cubicBezTo>
                    <a:cubicBezTo>
                      <a:pt x="161" y="164"/>
                      <a:pt x="161" y="164"/>
                      <a:pt x="161" y="164"/>
                    </a:cubicBezTo>
                    <a:cubicBezTo>
                      <a:pt x="164" y="167"/>
                      <a:pt x="170" y="167"/>
                      <a:pt x="173" y="163"/>
                    </a:cubicBezTo>
                    <a:cubicBezTo>
                      <a:pt x="178" y="157"/>
                      <a:pt x="178" y="157"/>
                      <a:pt x="178" y="157"/>
                    </a:cubicBezTo>
                    <a:cubicBezTo>
                      <a:pt x="181" y="153"/>
                      <a:pt x="181" y="148"/>
                      <a:pt x="177" y="145"/>
                    </a:cubicBezTo>
                    <a:cubicBezTo>
                      <a:pt x="169" y="138"/>
                      <a:pt x="169" y="138"/>
                      <a:pt x="169" y="138"/>
                    </a:cubicBezTo>
                    <a:cubicBezTo>
                      <a:pt x="176" y="128"/>
                      <a:pt x="182" y="119"/>
                      <a:pt x="186" y="111"/>
                    </a:cubicBezTo>
                    <a:cubicBezTo>
                      <a:pt x="189" y="103"/>
                      <a:pt x="191" y="95"/>
                      <a:pt x="191" y="88"/>
                    </a:cubicBezTo>
                    <a:cubicBezTo>
                      <a:pt x="191" y="82"/>
                      <a:pt x="190" y="76"/>
                      <a:pt x="187" y="70"/>
                    </a:cubicBezTo>
                    <a:cubicBezTo>
                      <a:pt x="185" y="65"/>
                      <a:pt x="181" y="60"/>
                      <a:pt x="176" y="56"/>
                    </a:cubicBezTo>
                    <a:cubicBezTo>
                      <a:pt x="167" y="49"/>
                      <a:pt x="158" y="46"/>
                      <a:pt x="14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0" name="Freeform: Shape 39"/>
              <p:cNvSpPr/>
              <p:nvPr/>
            </p:nvSpPr>
            <p:spPr bwMode="auto">
              <a:xfrm>
                <a:off x="2098675" y="2098676"/>
                <a:ext cx="119063" cy="77788"/>
              </a:xfrm>
              <a:custGeom>
                <a:avLst/>
                <a:gdLst>
                  <a:gd name="T0" fmla="*/ 0 w 178"/>
                  <a:gd name="T1" fmla="*/ 35 h 116"/>
                  <a:gd name="T2" fmla="*/ 81 w 178"/>
                  <a:gd name="T3" fmla="*/ 116 h 116"/>
                  <a:gd name="T4" fmla="*/ 178 w 178"/>
                  <a:gd name="T5" fmla="*/ 47 h 116"/>
                  <a:gd name="T6" fmla="*/ 0 w 178"/>
                  <a:gd name="T7" fmla="*/ 35 h 116"/>
                </a:gdLst>
                <a:ahLst/>
                <a:cxnLst>
                  <a:cxn ang="0">
                    <a:pos x="T0" y="T1"/>
                  </a:cxn>
                  <a:cxn ang="0">
                    <a:pos x="T2" y="T3"/>
                  </a:cxn>
                  <a:cxn ang="0">
                    <a:pos x="T4" y="T5"/>
                  </a:cxn>
                  <a:cxn ang="0">
                    <a:pos x="T6" y="T7"/>
                  </a:cxn>
                </a:cxnLst>
                <a:rect l="0" t="0" r="r" b="b"/>
                <a:pathLst>
                  <a:path w="178" h="116">
                    <a:moveTo>
                      <a:pt x="0" y="35"/>
                    </a:moveTo>
                    <a:cubicBezTo>
                      <a:pt x="27" y="62"/>
                      <a:pt x="54" y="89"/>
                      <a:pt x="81" y="116"/>
                    </a:cubicBezTo>
                    <a:cubicBezTo>
                      <a:pt x="116" y="95"/>
                      <a:pt x="148" y="72"/>
                      <a:pt x="178" y="47"/>
                    </a:cubicBezTo>
                    <a:cubicBezTo>
                      <a:pt x="133" y="1"/>
                      <a:pt x="57" y="0"/>
                      <a:pt x="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1" name="Freeform: Shape 40"/>
              <p:cNvSpPr/>
              <p:nvPr/>
            </p:nvSpPr>
            <p:spPr bwMode="auto">
              <a:xfrm>
                <a:off x="2047875" y="1625601"/>
                <a:ext cx="471488" cy="492125"/>
              </a:xfrm>
              <a:custGeom>
                <a:avLst/>
                <a:gdLst>
                  <a:gd name="T0" fmla="*/ 693 w 704"/>
                  <a:gd name="T1" fmla="*/ 267 h 735"/>
                  <a:gd name="T2" fmla="*/ 691 w 704"/>
                  <a:gd name="T3" fmla="*/ 265 h 735"/>
                  <a:gd name="T4" fmla="*/ 704 w 704"/>
                  <a:gd name="T5" fmla="*/ 71 h 735"/>
                  <a:gd name="T6" fmla="*/ 648 w 704"/>
                  <a:gd name="T7" fmla="*/ 16 h 735"/>
                  <a:gd name="T8" fmla="*/ 426 w 704"/>
                  <a:gd name="T9" fmla="*/ 0 h 735"/>
                  <a:gd name="T10" fmla="*/ 16 w 704"/>
                  <a:gd name="T11" fmla="*/ 475 h 735"/>
                  <a:gd name="T12" fmla="*/ 0 w 704"/>
                  <a:gd name="T13" fmla="*/ 666 h 735"/>
                  <a:gd name="T14" fmla="*/ 56 w 704"/>
                  <a:gd name="T15" fmla="*/ 722 h 735"/>
                  <a:gd name="T16" fmla="*/ 276 w 704"/>
                  <a:gd name="T17" fmla="*/ 735 h 735"/>
                  <a:gd name="T18" fmla="*/ 693 w 704"/>
                  <a:gd name="T19" fmla="*/ 267 h 735"/>
                  <a:gd name="T20" fmla="*/ 460 w 704"/>
                  <a:gd name="T21" fmla="*/ 476 h 735"/>
                  <a:gd name="T22" fmla="*/ 275 w 704"/>
                  <a:gd name="T23" fmla="*/ 467 h 735"/>
                  <a:gd name="T24" fmla="*/ 246 w 704"/>
                  <a:gd name="T25" fmla="*/ 262 h 735"/>
                  <a:gd name="T26" fmla="*/ 430 w 704"/>
                  <a:gd name="T27" fmla="*/ 272 h 735"/>
                  <a:gd name="T28" fmla="*/ 460 w 704"/>
                  <a:gd name="T29" fmla="*/ 476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4" h="735">
                    <a:moveTo>
                      <a:pt x="693" y="267"/>
                    </a:moveTo>
                    <a:cubicBezTo>
                      <a:pt x="692" y="267"/>
                      <a:pt x="692" y="266"/>
                      <a:pt x="691" y="265"/>
                    </a:cubicBezTo>
                    <a:cubicBezTo>
                      <a:pt x="634" y="208"/>
                      <a:pt x="633" y="115"/>
                      <a:pt x="704" y="71"/>
                    </a:cubicBezTo>
                    <a:cubicBezTo>
                      <a:pt x="686" y="53"/>
                      <a:pt x="667" y="34"/>
                      <a:pt x="648" y="16"/>
                    </a:cubicBezTo>
                    <a:cubicBezTo>
                      <a:pt x="578" y="59"/>
                      <a:pt x="484" y="58"/>
                      <a:pt x="426" y="0"/>
                    </a:cubicBezTo>
                    <a:cubicBezTo>
                      <a:pt x="272" y="142"/>
                      <a:pt x="169" y="333"/>
                      <a:pt x="16" y="475"/>
                    </a:cubicBezTo>
                    <a:cubicBezTo>
                      <a:pt x="72" y="531"/>
                      <a:pt x="71" y="623"/>
                      <a:pt x="0" y="666"/>
                    </a:cubicBezTo>
                    <a:cubicBezTo>
                      <a:pt x="19" y="685"/>
                      <a:pt x="37" y="703"/>
                      <a:pt x="56" y="722"/>
                    </a:cubicBezTo>
                    <a:cubicBezTo>
                      <a:pt x="127" y="679"/>
                      <a:pt x="219" y="678"/>
                      <a:pt x="276" y="735"/>
                    </a:cubicBezTo>
                    <a:cubicBezTo>
                      <a:pt x="432" y="596"/>
                      <a:pt x="537" y="406"/>
                      <a:pt x="693" y="267"/>
                    </a:cubicBezTo>
                    <a:close/>
                    <a:moveTo>
                      <a:pt x="460" y="476"/>
                    </a:moveTo>
                    <a:cubicBezTo>
                      <a:pt x="417" y="530"/>
                      <a:pt x="334" y="525"/>
                      <a:pt x="275" y="467"/>
                    </a:cubicBezTo>
                    <a:cubicBezTo>
                      <a:pt x="217" y="408"/>
                      <a:pt x="204" y="317"/>
                      <a:pt x="246" y="262"/>
                    </a:cubicBezTo>
                    <a:cubicBezTo>
                      <a:pt x="288" y="208"/>
                      <a:pt x="371" y="212"/>
                      <a:pt x="430" y="272"/>
                    </a:cubicBezTo>
                    <a:cubicBezTo>
                      <a:pt x="490" y="331"/>
                      <a:pt x="502" y="422"/>
                      <a:pt x="460" y="4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2" name="Freeform: Shape 41"/>
              <p:cNvSpPr/>
              <p:nvPr/>
            </p:nvSpPr>
            <p:spPr bwMode="auto">
              <a:xfrm>
                <a:off x="2493963" y="1687513"/>
                <a:ext cx="96838" cy="104775"/>
              </a:xfrm>
              <a:custGeom>
                <a:avLst/>
                <a:gdLst>
                  <a:gd name="T0" fmla="*/ 47 w 146"/>
                  <a:gd name="T1" fmla="*/ 155 h 157"/>
                  <a:gd name="T2" fmla="*/ 49 w 146"/>
                  <a:gd name="T3" fmla="*/ 157 h 157"/>
                  <a:gd name="T4" fmla="*/ 146 w 146"/>
                  <a:gd name="T5" fmla="*/ 87 h 157"/>
                  <a:gd name="T6" fmla="*/ 59 w 146"/>
                  <a:gd name="T7" fmla="*/ 0 h 157"/>
                  <a:gd name="T8" fmla="*/ 47 w 146"/>
                  <a:gd name="T9" fmla="*/ 155 h 157"/>
                </a:gdLst>
                <a:ahLst/>
                <a:cxnLst>
                  <a:cxn ang="0">
                    <a:pos x="T0" y="T1"/>
                  </a:cxn>
                  <a:cxn ang="0">
                    <a:pos x="T2" y="T3"/>
                  </a:cxn>
                  <a:cxn ang="0">
                    <a:pos x="T4" y="T5"/>
                  </a:cxn>
                  <a:cxn ang="0">
                    <a:pos x="T6" y="T7"/>
                  </a:cxn>
                  <a:cxn ang="0">
                    <a:pos x="T8" y="T9"/>
                  </a:cxn>
                </a:cxnLst>
                <a:rect l="0" t="0" r="r" b="b"/>
                <a:pathLst>
                  <a:path w="146" h="157">
                    <a:moveTo>
                      <a:pt x="47" y="155"/>
                    </a:moveTo>
                    <a:cubicBezTo>
                      <a:pt x="47" y="155"/>
                      <a:pt x="48" y="156"/>
                      <a:pt x="49" y="157"/>
                    </a:cubicBezTo>
                    <a:cubicBezTo>
                      <a:pt x="79" y="131"/>
                      <a:pt x="111" y="108"/>
                      <a:pt x="146" y="87"/>
                    </a:cubicBezTo>
                    <a:cubicBezTo>
                      <a:pt x="117" y="58"/>
                      <a:pt x="88" y="29"/>
                      <a:pt x="59" y="0"/>
                    </a:cubicBezTo>
                    <a:cubicBezTo>
                      <a:pt x="2" y="35"/>
                      <a:pt x="0" y="108"/>
                      <a:pt x="47"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3" name="Freeform: Shape 42"/>
              <p:cNvSpPr/>
              <p:nvPr/>
            </p:nvSpPr>
            <p:spPr bwMode="auto">
              <a:xfrm>
                <a:off x="2346325" y="1565276"/>
                <a:ext cx="122238" cy="80963"/>
              </a:xfrm>
              <a:custGeom>
                <a:avLst/>
                <a:gdLst>
                  <a:gd name="T0" fmla="*/ 181 w 181"/>
                  <a:gd name="T1" fmla="*/ 85 h 120"/>
                  <a:gd name="T2" fmla="*/ 96 w 181"/>
                  <a:gd name="T3" fmla="*/ 0 h 120"/>
                  <a:gd name="T4" fmla="*/ 0 w 181"/>
                  <a:gd name="T5" fmla="*/ 71 h 120"/>
                  <a:gd name="T6" fmla="*/ 181 w 181"/>
                  <a:gd name="T7" fmla="*/ 85 h 120"/>
                </a:gdLst>
                <a:ahLst/>
                <a:cxnLst>
                  <a:cxn ang="0">
                    <a:pos x="T0" y="T1"/>
                  </a:cxn>
                  <a:cxn ang="0">
                    <a:pos x="T2" y="T3"/>
                  </a:cxn>
                  <a:cxn ang="0">
                    <a:pos x="T4" y="T5"/>
                  </a:cxn>
                  <a:cxn ang="0">
                    <a:pos x="T6" y="T7"/>
                  </a:cxn>
                </a:cxnLst>
                <a:rect l="0" t="0" r="r" b="b"/>
                <a:pathLst>
                  <a:path w="181" h="120">
                    <a:moveTo>
                      <a:pt x="181" y="85"/>
                    </a:moveTo>
                    <a:cubicBezTo>
                      <a:pt x="153" y="57"/>
                      <a:pt x="124" y="29"/>
                      <a:pt x="96" y="0"/>
                    </a:cubicBezTo>
                    <a:cubicBezTo>
                      <a:pt x="62" y="21"/>
                      <a:pt x="30" y="45"/>
                      <a:pt x="0" y="71"/>
                    </a:cubicBezTo>
                    <a:cubicBezTo>
                      <a:pt x="47" y="118"/>
                      <a:pt x="124" y="120"/>
                      <a:pt x="181"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4" name="Freeform: Shape 43"/>
              <p:cNvSpPr/>
              <p:nvPr/>
            </p:nvSpPr>
            <p:spPr bwMode="auto">
              <a:xfrm>
                <a:off x="1981200" y="1955801"/>
                <a:ext cx="93663" cy="101600"/>
              </a:xfrm>
              <a:custGeom>
                <a:avLst/>
                <a:gdLst>
                  <a:gd name="T0" fmla="*/ 96 w 141"/>
                  <a:gd name="T1" fmla="*/ 0 h 152"/>
                  <a:gd name="T2" fmla="*/ 0 w 141"/>
                  <a:gd name="T3" fmla="*/ 71 h 152"/>
                  <a:gd name="T4" fmla="*/ 81 w 141"/>
                  <a:gd name="T5" fmla="*/ 152 h 152"/>
                  <a:gd name="T6" fmla="*/ 96 w 141"/>
                  <a:gd name="T7" fmla="*/ 0 h 152"/>
                </a:gdLst>
                <a:ahLst/>
                <a:cxnLst>
                  <a:cxn ang="0">
                    <a:pos x="T0" y="T1"/>
                  </a:cxn>
                  <a:cxn ang="0">
                    <a:pos x="T2" y="T3"/>
                  </a:cxn>
                  <a:cxn ang="0">
                    <a:pos x="T4" y="T5"/>
                  </a:cxn>
                  <a:cxn ang="0">
                    <a:pos x="T6" y="T7"/>
                  </a:cxn>
                </a:cxnLst>
                <a:rect l="0" t="0" r="r" b="b"/>
                <a:pathLst>
                  <a:path w="141" h="152">
                    <a:moveTo>
                      <a:pt x="96" y="0"/>
                    </a:moveTo>
                    <a:cubicBezTo>
                      <a:pt x="66" y="26"/>
                      <a:pt x="34" y="50"/>
                      <a:pt x="0" y="71"/>
                    </a:cubicBezTo>
                    <a:cubicBezTo>
                      <a:pt x="27" y="98"/>
                      <a:pt x="54" y="125"/>
                      <a:pt x="81" y="152"/>
                    </a:cubicBezTo>
                    <a:cubicBezTo>
                      <a:pt x="139" y="118"/>
                      <a:pt x="141" y="45"/>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5" name="Freeform: Shape 44"/>
              <p:cNvSpPr/>
              <p:nvPr/>
            </p:nvSpPr>
            <p:spPr bwMode="auto">
              <a:xfrm>
                <a:off x="2370138" y="1960563"/>
                <a:ext cx="195263" cy="195263"/>
              </a:xfrm>
              <a:custGeom>
                <a:avLst/>
                <a:gdLst>
                  <a:gd name="T0" fmla="*/ 146 w 292"/>
                  <a:gd name="T1" fmla="*/ 0 h 292"/>
                  <a:gd name="T2" fmla="*/ 0 w 292"/>
                  <a:gd name="T3" fmla="*/ 146 h 292"/>
                  <a:gd name="T4" fmla="*/ 146 w 292"/>
                  <a:gd name="T5" fmla="*/ 292 h 292"/>
                  <a:gd name="T6" fmla="*/ 292 w 292"/>
                  <a:gd name="T7" fmla="*/ 146 h 292"/>
                  <a:gd name="T8" fmla="*/ 146 w 292"/>
                  <a:gd name="T9" fmla="*/ 0 h 292"/>
                  <a:gd name="T10" fmla="*/ 146 w 292"/>
                  <a:gd name="T11" fmla="*/ 201 h 292"/>
                  <a:gd name="T12" fmla="*/ 92 w 292"/>
                  <a:gd name="T13" fmla="*/ 146 h 292"/>
                  <a:gd name="T14" fmla="*/ 146 w 292"/>
                  <a:gd name="T15" fmla="*/ 92 h 292"/>
                  <a:gd name="T16" fmla="*/ 200 w 292"/>
                  <a:gd name="T17" fmla="*/ 146 h 292"/>
                  <a:gd name="T18" fmla="*/ 146 w 292"/>
                  <a:gd name="T19" fmla="*/ 20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0"/>
                    </a:moveTo>
                    <a:cubicBezTo>
                      <a:pt x="65" y="0"/>
                      <a:pt x="0" y="66"/>
                      <a:pt x="0" y="146"/>
                    </a:cubicBezTo>
                    <a:cubicBezTo>
                      <a:pt x="0" y="227"/>
                      <a:pt x="65" y="292"/>
                      <a:pt x="146" y="292"/>
                    </a:cubicBezTo>
                    <a:cubicBezTo>
                      <a:pt x="227" y="292"/>
                      <a:pt x="292" y="227"/>
                      <a:pt x="292" y="146"/>
                    </a:cubicBezTo>
                    <a:cubicBezTo>
                      <a:pt x="292" y="66"/>
                      <a:pt x="227" y="0"/>
                      <a:pt x="146" y="0"/>
                    </a:cubicBezTo>
                    <a:close/>
                    <a:moveTo>
                      <a:pt x="146" y="201"/>
                    </a:moveTo>
                    <a:cubicBezTo>
                      <a:pt x="116" y="201"/>
                      <a:pt x="92" y="176"/>
                      <a:pt x="92" y="146"/>
                    </a:cubicBezTo>
                    <a:cubicBezTo>
                      <a:pt x="92" y="117"/>
                      <a:pt x="116" y="92"/>
                      <a:pt x="146" y="92"/>
                    </a:cubicBezTo>
                    <a:cubicBezTo>
                      <a:pt x="176" y="92"/>
                      <a:pt x="200" y="117"/>
                      <a:pt x="200" y="146"/>
                    </a:cubicBezTo>
                    <a:cubicBezTo>
                      <a:pt x="200" y="176"/>
                      <a:pt x="176" y="201"/>
                      <a:pt x="146" y="2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46" name="Freeform: Shape 45"/>
              <p:cNvSpPr/>
              <p:nvPr/>
            </p:nvSpPr>
            <p:spPr bwMode="auto">
              <a:xfrm>
                <a:off x="1990725" y="1604963"/>
                <a:ext cx="195263" cy="195263"/>
              </a:xfrm>
              <a:custGeom>
                <a:avLst/>
                <a:gdLst>
                  <a:gd name="T0" fmla="*/ 146 w 292"/>
                  <a:gd name="T1" fmla="*/ 292 h 292"/>
                  <a:gd name="T2" fmla="*/ 292 w 292"/>
                  <a:gd name="T3" fmla="*/ 146 h 292"/>
                  <a:gd name="T4" fmla="*/ 146 w 292"/>
                  <a:gd name="T5" fmla="*/ 0 h 292"/>
                  <a:gd name="T6" fmla="*/ 0 w 292"/>
                  <a:gd name="T7" fmla="*/ 146 h 292"/>
                  <a:gd name="T8" fmla="*/ 146 w 292"/>
                  <a:gd name="T9" fmla="*/ 292 h 292"/>
                  <a:gd name="T10" fmla="*/ 146 w 292"/>
                  <a:gd name="T11" fmla="*/ 92 h 292"/>
                  <a:gd name="T12" fmla="*/ 200 w 292"/>
                  <a:gd name="T13" fmla="*/ 146 h 292"/>
                  <a:gd name="T14" fmla="*/ 146 w 292"/>
                  <a:gd name="T15" fmla="*/ 201 h 292"/>
                  <a:gd name="T16" fmla="*/ 91 w 292"/>
                  <a:gd name="T17" fmla="*/ 146 h 292"/>
                  <a:gd name="T18" fmla="*/ 146 w 292"/>
                  <a:gd name="T19" fmla="*/ 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92">
                    <a:moveTo>
                      <a:pt x="146" y="292"/>
                    </a:moveTo>
                    <a:cubicBezTo>
                      <a:pt x="226" y="292"/>
                      <a:pt x="292" y="227"/>
                      <a:pt x="292" y="146"/>
                    </a:cubicBezTo>
                    <a:cubicBezTo>
                      <a:pt x="292" y="66"/>
                      <a:pt x="226" y="0"/>
                      <a:pt x="146" y="0"/>
                    </a:cubicBezTo>
                    <a:cubicBezTo>
                      <a:pt x="65" y="0"/>
                      <a:pt x="0" y="66"/>
                      <a:pt x="0" y="146"/>
                    </a:cubicBezTo>
                    <a:cubicBezTo>
                      <a:pt x="0" y="227"/>
                      <a:pt x="65" y="292"/>
                      <a:pt x="146" y="292"/>
                    </a:cubicBezTo>
                    <a:close/>
                    <a:moveTo>
                      <a:pt x="146" y="92"/>
                    </a:moveTo>
                    <a:cubicBezTo>
                      <a:pt x="175" y="92"/>
                      <a:pt x="200" y="116"/>
                      <a:pt x="200" y="146"/>
                    </a:cubicBezTo>
                    <a:cubicBezTo>
                      <a:pt x="200" y="176"/>
                      <a:pt x="175" y="201"/>
                      <a:pt x="146" y="201"/>
                    </a:cubicBezTo>
                    <a:cubicBezTo>
                      <a:pt x="116" y="201"/>
                      <a:pt x="91" y="176"/>
                      <a:pt x="91" y="146"/>
                    </a:cubicBezTo>
                    <a:cubicBezTo>
                      <a:pt x="91" y="116"/>
                      <a:pt x="116" y="92"/>
                      <a:pt x="14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18" name="Freeform: Shape 36"/>
          <p:cNvSpPr/>
          <p:nvPr/>
        </p:nvSpPr>
        <p:spPr bwMode="auto">
          <a:xfrm rot="2700000">
            <a:off x="7415537" y="2127452"/>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64" name="组合 63"/>
          <p:cNvGrpSpPr/>
          <p:nvPr/>
        </p:nvGrpSpPr>
        <p:grpSpPr>
          <a:xfrm>
            <a:off x="6045281" y="4353608"/>
            <a:ext cx="1141147" cy="1141148"/>
            <a:chOff x="4533961" y="3469517"/>
            <a:chExt cx="855860" cy="855861"/>
          </a:xfrm>
          <a:solidFill>
            <a:schemeClr val="accent6"/>
          </a:solidFill>
        </p:grpSpPr>
        <p:sp>
          <p:nvSpPr>
            <p:cNvPr id="19" name="Oval 47"/>
            <p:cNvSpPr/>
            <p:nvPr/>
          </p:nvSpPr>
          <p:spPr bwMode="auto">
            <a:xfrm>
              <a:off x="4533961" y="3469517"/>
              <a:ext cx="855860" cy="855861"/>
            </a:xfrm>
            <a:prstGeom prst="ellipse">
              <a:avLst/>
            </a:prstGeom>
            <a:noFill/>
            <a:ln w="6350" cap="flat">
              <a:solidFill>
                <a:schemeClr val="tx1"/>
              </a:solidFill>
              <a:prstDash val="dash"/>
              <a:miter lim="800000"/>
            </a:ln>
            <a:extLst>
              <a:ext uri="{909E8E84-426E-40DD-AFC4-6F175D3DCCD1}">
                <a14:hiddenFill xmlns:a14="http://schemas.microsoft.com/office/drawing/2010/main">
                  <a:solidFill>
                    <a:srgbClr val="FFFFFF"/>
                  </a:solidFill>
                </a14:hiddenFill>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20" name="Group 48"/>
            <p:cNvGrpSpPr/>
            <p:nvPr/>
          </p:nvGrpSpPr>
          <p:grpSpPr>
            <a:xfrm>
              <a:off x="4736698" y="3703410"/>
              <a:ext cx="417072" cy="399408"/>
              <a:chOff x="5699125" y="234951"/>
              <a:chExt cx="487363" cy="466725"/>
            </a:xfrm>
            <a:grpFill/>
          </p:grpSpPr>
          <p:sp>
            <p:nvSpPr>
              <p:cNvPr id="34" name="Freeform: Shape 51"/>
              <p:cNvSpPr/>
              <p:nvPr/>
            </p:nvSpPr>
            <p:spPr bwMode="auto">
              <a:xfrm>
                <a:off x="5700713" y="234951"/>
                <a:ext cx="485775" cy="239713"/>
              </a:xfrm>
              <a:custGeom>
                <a:avLst/>
                <a:gdLst>
                  <a:gd name="T0" fmla="*/ 16 w 727"/>
                  <a:gd name="T1" fmla="*/ 357 h 357"/>
                  <a:gd name="T2" fmla="*/ 22 w 727"/>
                  <a:gd name="T3" fmla="*/ 356 h 357"/>
                  <a:gd name="T4" fmla="*/ 251 w 727"/>
                  <a:gd name="T5" fmla="*/ 260 h 357"/>
                  <a:gd name="T6" fmla="*/ 493 w 727"/>
                  <a:gd name="T7" fmla="*/ 210 h 357"/>
                  <a:gd name="T8" fmla="*/ 661 w 727"/>
                  <a:gd name="T9" fmla="*/ 72 h 357"/>
                  <a:gd name="T10" fmla="*/ 688 w 727"/>
                  <a:gd name="T11" fmla="*/ 104 h 357"/>
                  <a:gd name="T12" fmla="*/ 727 w 727"/>
                  <a:gd name="T13" fmla="*/ 0 h 357"/>
                  <a:gd name="T14" fmla="*/ 617 w 727"/>
                  <a:gd name="T15" fmla="*/ 18 h 357"/>
                  <a:gd name="T16" fmla="*/ 644 w 727"/>
                  <a:gd name="T17" fmla="*/ 51 h 357"/>
                  <a:gd name="T18" fmla="*/ 481 w 727"/>
                  <a:gd name="T19" fmla="*/ 184 h 357"/>
                  <a:gd name="T20" fmla="*/ 244 w 727"/>
                  <a:gd name="T21" fmla="*/ 233 h 357"/>
                  <a:gd name="T22" fmla="*/ 11 w 727"/>
                  <a:gd name="T23" fmla="*/ 331 h 357"/>
                  <a:gd name="T24" fmla="*/ 3 w 727"/>
                  <a:gd name="T25" fmla="*/ 349 h 357"/>
                  <a:gd name="T26" fmla="*/ 16 w 727"/>
                  <a:gd name="T2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7" h="357">
                    <a:moveTo>
                      <a:pt x="16" y="357"/>
                    </a:moveTo>
                    <a:cubicBezTo>
                      <a:pt x="18" y="357"/>
                      <a:pt x="20" y="357"/>
                      <a:pt x="22" y="356"/>
                    </a:cubicBezTo>
                    <a:cubicBezTo>
                      <a:pt x="251" y="260"/>
                      <a:pt x="251" y="260"/>
                      <a:pt x="251" y="260"/>
                    </a:cubicBezTo>
                    <a:cubicBezTo>
                      <a:pt x="493" y="210"/>
                      <a:pt x="493" y="210"/>
                      <a:pt x="493" y="210"/>
                    </a:cubicBezTo>
                    <a:cubicBezTo>
                      <a:pt x="661" y="72"/>
                      <a:pt x="661" y="72"/>
                      <a:pt x="661" y="72"/>
                    </a:cubicBezTo>
                    <a:cubicBezTo>
                      <a:pt x="688" y="104"/>
                      <a:pt x="688" y="104"/>
                      <a:pt x="688" y="104"/>
                    </a:cubicBezTo>
                    <a:cubicBezTo>
                      <a:pt x="727" y="0"/>
                      <a:pt x="727" y="0"/>
                      <a:pt x="727" y="0"/>
                    </a:cubicBezTo>
                    <a:cubicBezTo>
                      <a:pt x="617" y="18"/>
                      <a:pt x="617" y="18"/>
                      <a:pt x="617" y="18"/>
                    </a:cubicBezTo>
                    <a:cubicBezTo>
                      <a:pt x="644" y="51"/>
                      <a:pt x="644" y="51"/>
                      <a:pt x="644" y="51"/>
                    </a:cubicBezTo>
                    <a:cubicBezTo>
                      <a:pt x="481" y="184"/>
                      <a:pt x="481" y="184"/>
                      <a:pt x="481" y="184"/>
                    </a:cubicBezTo>
                    <a:cubicBezTo>
                      <a:pt x="244" y="233"/>
                      <a:pt x="244" y="233"/>
                      <a:pt x="244" y="233"/>
                    </a:cubicBezTo>
                    <a:cubicBezTo>
                      <a:pt x="11" y="331"/>
                      <a:pt x="11" y="331"/>
                      <a:pt x="11" y="331"/>
                    </a:cubicBezTo>
                    <a:cubicBezTo>
                      <a:pt x="4" y="334"/>
                      <a:pt x="0" y="342"/>
                      <a:pt x="3" y="349"/>
                    </a:cubicBezTo>
                    <a:cubicBezTo>
                      <a:pt x="6" y="354"/>
                      <a:pt x="11" y="357"/>
                      <a:pt x="16"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5" name="Rectangle 52"/>
              <p:cNvSpPr/>
              <p:nvPr/>
            </p:nvSpPr>
            <p:spPr bwMode="auto">
              <a:xfrm>
                <a:off x="5699125" y="549276"/>
                <a:ext cx="9207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6" name="Rectangle 53"/>
              <p:cNvSpPr/>
              <p:nvPr/>
            </p:nvSpPr>
            <p:spPr bwMode="auto">
              <a:xfrm>
                <a:off x="5826125" y="496888"/>
                <a:ext cx="93663"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7" name="Rectangle 54"/>
              <p:cNvSpPr/>
              <p:nvPr/>
            </p:nvSpPr>
            <p:spPr bwMode="auto">
              <a:xfrm>
                <a:off x="5959475" y="469901"/>
                <a:ext cx="93663" cy="231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sp>
            <p:nvSpPr>
              <p:cNvPr id="38" name="Rectangle 55"/>
              <p:cNvSpPr/>
              <p:nvPr/>
            </p:nvSpPr>
            <p:spPr bwMode="auto">
              <a:xfrm>
                <a:off x="6092825" y="363538"/>
                <a:ext cx="93663" cy="338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endParaRPr sz="2400" dirty="0">
                  <a:solidFill>
                    <a:schemeClr val="tx1">
                      <a:lumMod val="75000"/>
                      <a:lumOff val="25000"/>
                    </a:schemeClr>
                  </a:solidFill>
                  <a:latin typeface="宋体" panose="02010600030101010101" pitchFamily="2" charset="-122"/>
                </a:endParaRPr>
              </a:p>
            </p:txBody>
          </p:sp>
        </p:grpSp>
      </p:grpSp>
      <p:sp>
        <p:nvSpPr>
          <p:cNvPr id="21" name="Freeform: Shape 49"/>
          <p:cNvSpPr/>
          <p:nvPr/>
        </p:nvSpPr>
        <p:spPr bwMode="auto">
          <a:xfrm rot="5400000">
            <a:off x="7355143" y="4845549"/>
            <a:ext cx="381000" cy="177800"/>
          </a:xfrm>
          <a:custGeom>
            <a:avLst/>
            <a:gdLst>
              <a:gd name="T0" fmla="*/ 64 w 129"/>
              <a:gd name="T1" fmla="*/ 0 h 60"/>
              <a:gd name="T2" fmla="*/ 0 w 129"/>
              <a:gd name="T3" fmla="*/ 60 h 60"/>
              <a:gd name="T4" fmla="*/ 129 w 129"/>
              <a:gd name="T5" fmla="*/ 60 h 60"/>
              <a:gd name="T6" fmla="*/ 64 w 129"/>
              <a:gd name="T7" fmla="*/ 0 h 60"/>
            </a:gdLst>
            <a:ahLst/>
            <a:cxnLst>
              <a:cxn ang="0">
                <a:pos x="T0" y="T1"/>
              </a:cxn>
              <a:cxn ang="0">
                <a:pos x="T2" y="T3"/>
              </a:cxn>
              <a:cxn ang="0">
                <a:pos x="T4" y="T5"/>
              </a:cxn>
              <a:cxn ang="0">
                <a:pos x="T6" y="T7"/>
              </a:cxn>
            </a:cxnLst>
            <a:rect l="0" t="0" r="r" b="b"/>
            <a:pathLst>
              <a:path w="129" h="60">
                <a:moveTo>
                  <a:pt x="64" y="0"/>
                </a:moveTo>
                <a:cubicBezTo>
                  <a:pt x="56" y="34"/>
                  <a:pt x="31" y="60"/>
                  <a:pt x="0" y="60"/>
                </a:cubicBezTo>
                <a:cubicBezTo>
                  <a:pt x="129" y="60"/>
                  <a:pt x="129" y="60"/>
                  <a:pt x="129" y="60"/>
                </a:cubicBezTo>
                <a:cubicBezTo>
                  <a:pt x="98" y="60"/>
                  <a:pt x="72" y="34"/>
                  <a:pt x="64" y="0"/>
                </a:cubicBezTo>
                <a:close/>
              </a:path>
            </a:pathLst>
          </a:custGeom>
          <a:solidFill>
            <a:schemeClr val="accent6"/>
          </a:solidFill>
          <a:ln>
            <a:noFill/>
          </a:ln>
          <a:effectLst/>
        </p:spPr>
        <p:txBody>
          <a:bodyPr anchor="ctr"/>
          <a:p>
            <a:pPr algn="ctr"/>
            <a:endParaRPr sz="2400" dirty="0">
              <a:solidFill>
                <a:schemeClr val="tx1">
                  <a:lumMod val="75000"/>
                  <a:lumOff val="25000"/>
                </a:schemeClr>
              </a:solidFill>
              <a:latin typeface="宋体" panose="02010600030101010101" pitchFamily="2" charset="-122"/>
            </a:endParaRPr>
          </a:p>
        </p:txBody>
      </p:sp>
      <p:grpSp>
        <p:nvGrpSpPr>
          <p:cNvPr id="22" name="Group 59"/>
          <p:cNvGrpSpPr/>
          <p:nvPr/>
        </p:nvGrpSpPr>
        <p:grpSpPr>
          <a:xfrm>
            <a:off x="545466" y="1243330"/>
            <a:ext cx="3743961" cy="1571625"/>
            <a:chOff x="8101644" y="2276873"/>
            <a:chExt cx="2737804" cy="1571439"/>
          </a:xfrm>
        </p:grpSpPr>
        <p:sp>
          <p:nvSpPr>
            <p:cNvPr id="32" name="TextBox 60"/>
            <p:cNvSpPr txBox="1"/>
            <p:nvPr/>
          </p:nvSpPr>
          <p:spPr>
            <a:xfrm>
              <a:off x="8328247" y="2276873"/>
              <a:ext cx="2198693" cy="388226"/>
            </a:xfrm>
            <a:prstGeom prst="rect">
              <a:avLst/>
            </a:prstGeom>
            <a:noFill/>
          </p:spPr>
          <p:txBody>
            <a:bodyPr wrap="none" lIns="0" tIns="0" rIns="480000" bIns="0" anchor="b" anchorCtr="0">
              <a:normAutofit/>
            </a:bodyPr>
            <a:p>
              <a:pPr algn="l"/>
              <a:r>
                <a:rPr lang="zh-CN" altLang="en-US" sz="1800" b="1" dirty="0">
                  <a:solidFill>
                    <a:schemeClr val="tx1">
                      <a:lumMod val="75000"/>
                      <a:lumOff val="25000"/>
                    </a:schemeClr>
                  </a:solidFill>
                  <a:latin typeface="宋体" panose="02010600030101010101" pitchFamily="2" charset="-122"/>
                </a:rPr>
                <a:t>（一）直接管制</a:t>
              </a:r>
              <a:endParaRPr lang="zh-CN" altLang="en-US" sz="1800" b="1" dirty="0">
                <a:solidFill>
                  <a:schemeClr val="tx1">
                    <a:lumMod val="75000"/>
                    <a:lumOff val="25000"/>
                  </a:schemeClr>
                </a:solidFill>
                <a:latin typeface="宋体" panose="02010600030101010101" pitchFamily="2" charset="-122"/>
              </a:endParaRPr>
            </a:p>
          </p:txBody>
        </p:sp>
        <p:sp>
          <p:nvSpPr>
            <p:cNvPr id="33" name="TextBox 61"/>
            <p:cNvSpPr txBox="1"/>
            <p:nvPr/>
          </p:nvSpPr>
          <p:spPr>
            <a:xfrm>
              <a:off x="8101644" y="2664812"/>
              <a:ext cx="2737804" cy="1183500"/>
            </a:xfrm>
            <a:prstGeom prst="rect">
              <a:avLst/>
            </a:prstGeom>
          </p:spPr>
          <p:txBody>
            <a:bodyPr vert="horz" wrap="square" lIns="0" tIns="0" rIns="480000" bIns="0" anchor="ctr">
              <a:noAutofit/>
            </a:bodyPr>
            <a:p>
              <a:pPr algn="l">
                <a:lnSpc>
                  <a:spcPct val="120000"/>
                </a:lnSpc>
              </a:pPr>
              <a:r>
                <a:rPr lang="zh-CN" altLang="en-US" sz="1600" dirty="0">
                  <a:solidFill>
                    <a:schemeClr val="bg1">
                      <a:lumMod val="65000"/>
                    </a:schemeClr>
                  </a:solidFill>
                  <a:latin typeface="宋体" panose="02010600030101010101" pitchFamily="2" charset="-122"/>
                  <a:cs typeface="宋体" panose="02010600030101010101" pitchFamily="2" charset="-122"/>
                </a:rPr>
                <a:t>政府可以直接禁止某些行为来解决外部性问题。直接管制的方法简单，而且收效也快，但是也存在很多缺陷。</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grpSp>
      <p:sp>
        <p:nvSpPr>
          <p:cNvPr id="2" name="文本框 2"/>
          <p:cNvSpPr txBox="1"/>
          <p:nvPr/>
        </p:nvSpPr>
        <p:spPr>
          <a:xfrm>
            <a:off x="153670" y="133985"/>
            <a:ext cx="413575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二、政府对外部性处理的政策措施分析</a:t>
            </a:r>
            <a:endParaRPr lang="zh-CN" altLang="en-US" sz="2600" dirty="0">
              <a:latin typeface="宋体" panose="02010600030101010101" pitchFamily="2" charset="-122"/>
              <a:ea typeface="宋体" panose="02010600030101010101" pitchFamily="2" charset="-122"/>
            </a:endParaRPr>
          </a:p>
        </p:txBody>
      </p:sp>
      <p:grpSp>
        <p:nvGrpSpPr>
          <p:cNvPr id="3" name="Group 59"/>
          <p:cNvGrpSpPr/>
          <p:nvPr/>
        </p:nvGrpSpPr>
        <p:grpSpPr>
          <a:xfrm>
            <a:off x="7912736" y="4119880"/>
            <a:ext cx="3856355" cy="1571625"/>
            <a:chOff x="8101644" y="2276873"/>
            <a:chExt cx="2819993" cy="1571439"/>
          </a:xfrm>
        </p:grpSpPr>
        <p:sp>
          <p:nvSpPr>
            <p:cNvPr id="4" name="TextBox 60"/>
            <p:cNvSpPr txBox="1"/>
            <p:nvPr/>
          </p:nvSpPr>
          <p:spPr>
            <a:xfrm>
              <a:off x="8328247" y="2276873"/>
              <a:ext cx="2198693" cy="388226"/>
            </a:xfrm>
            <a:prstGeom prst="rect">
              <a:avLst/>
            </a:prstGeom>
            <a:noFill/>
          </p:spPr>
          <p:txBody>
            <a:bodyPr wrap="none" lIns="0" tIns="0" rIns="480000" bIns="0" anchor="b" anchorCtr="0">
              <a:normAutofit/>
            </a:bodyPr>
            <a:p>
              <a:pPr algn="l"/>
              <a:r>
                <a:rPr lang="zh-CN" altLang="en-US" sz="1800" b="1" dirty="0">
                  <a:solidFill>
                    <a:schemeClr val="tx1">
                      <a:lumMod val="75000"/>
                      <a:lumOff val="25000"/>
                    </a:schemeClr>
                  </a:solidFill>
                  <a:latin typeface="宋体" panose="02010600030101010101" pitchFamily="2" charset="-122"/>
                </a:rPr>
                <a:t>（四）赋予清晰的产权界定</a:t>
              </a:r>
              <a:endParaRPr lang="zh-CN" altLang="en-US" sz="1800" b="1" dirty="0">
                <a:solidFill>
                  <a:schemeClr val="tx1">
                    <a:lumMod val="75000"/>
                    <a:lumOff val="25000"/>
                  </a:schemeClr>
                </a:solidFill>
                <a:latin typeface="宋体" panose="02010600030101010101" pitchFamily="2" charset="-122"/>
              </a:endParaRPr>
            </a:p>
          </p:txBody>
        </p:sp>
        <p:sp>
          <p:nvSpPr>
            <p:cNvPr id="65" name="TextBox 61"/>
            <p:cNvSpPr txBox="1"/>
            <p:nvPr/>
          </p:nvSpPr>
          <p:spPr>
            <a:xfrm>
              <a:off x="8101644" y="2664812"/>
              <a:ext cx="2819993" cy="1183500"/>
            </a:xfrm>
            <a:prstGeom prst="rect">
              <a:avLst/>
            </a:prstGeom>
          </p:spPr>
          <p:txBody>
            <a:bodyPr vert="horz" wrap="square" lIns="0" tIns="0" rIns="480000" bIns="0" anchor="ctr">
              <a:noAutofit/>
            </a:bodyPr>
            <a:p>
              <a:pPr algn="l">
                <a:lnSpc>
                  <a:spcPct val="120000"/>
                </a:lnSpc>
              </a:pPr>
              <a:r>
                <a:rPr lang="zh-CN" altLang="en-US" sz="1600" dirty="0">
                  <a:solidFill>
                    <a:schemeClr val="bg1">
                      <a:lumMod val="65000"/>
                    </a:schemeClr>
                  </a:solidFill>
                  <a:latin typeface="宋体" panose="02010600030101010101" pitchFamily="2" charset="-122"/>
                  <a:cs typeface="宋体" panose="02010600030101010101" pitchFamily="2" charset="-122"/>
                </a:rPr>
                <a:t>无论在开始时将财产权赋予谁，市场均衡的最终结果都是有效率的，实现资源最优配置。这个定义也称为科斯第一定理。</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grpSp>
      <p:grpSp>
        <p:nvGrpSpPr>
          <p:cNvPr id="66" name="Group 59"/>
          <p:cNvGrpSpPr/>
          <p:nvPr/>
        </p:nvGrpSpPr>
        <p:grpSpPr>
          <a:xfrm>
            <a:off x="7803516" y="1644015"/>
            <a:ext cx="3743961" cy="1571625"/>
            <a:chOff x="8101644" y="2276873"/>
            <a:chExt cx="2737804" cy="1571439"/>
          </a:xfrm>
        </p:grpSpPr>
        <p:sp>
          <p:nvSpPr>
            <p:cNvPr id="67" name="TextBox 60"/>
            <p:cNvSpPr txBox="1"/>
            <p:nvPr/>
          </p:nvSpPr>
          <p:spPr>
            <a:xfrm>
              <a:off x="8328247" y="2276873"/>
              <a:ext cx="2198693" cy="388226"/>
            </a:xfrm>
            <a:prstGeom prst="rect">
              <a:avLst/>
            </a:prstGeom>
            <a:noFill/>
          </p:spPr>
          <p:txBody>
            <a:bodyPr wrap="none" lIns="0" tIns="0" rIns="480000" bIns="0" anchor="b" anchorCtr="0">
              <a:normAutofit/>
            </a:bodyPr>
            <a:p>
              <a:pPr algn="l"/>
              <a:r>
                <a:rPr lang="zh-CN" altLang="en-US" sz="1800" b="1" dirty="0">
                  <a:solidFill>
                    <a:schemeClr val="tx1">
                      <a:lumMod val="75000"/>
                      <a:lumOff val="25000"/>
                    </a:schemeClr>
                  </a:solidFill>
                  <a:latin typeface="宋体" panose="02010600030101010101" pitchFamily="2" charset="-122"/>
                </a:rPr>
                <a:t>（二）税收和补贴政策</a:t>
              </a:r>
              <a:endParaRPr lang="zh-CN" altLang="en-US" sz="1800" b="1" dirty="0">
                <a:solidFill>
                  <a:schemeClr val="tx1">
                    <a:lumMod val="75000"/>
                    <a:lumOff val="25000"/>
                  </a:schemeClr>
                </a:solidFill>
                <a:latin typeface="宋体" panose="02010600030101010101" pitchFamily="2" charset="-122"/>
              </a:endParaRPr>
            </a:p>
          </p:txBody>
        </p:sp>
        <p:sp>
          <p:nvSpPr>
            <p:cNvPr id="68" name="TextBox 61"/>
            <p:cNvSpPr txBox="1"/>
            <p:nvPr/>
          </p:nvSpPr>
          <p:spPr>
            <a:xfrm>
              <a:off x="8101644" y="2664812"/>
              <a:ext cx="2737804" cy="1183500"/>
            </a:xfrm>
            <a:prstGeom prst="rect">
              <a:avLst/>
            </a:prstGeom>
          </p:spPr>
          <p:txBody>
            <a:bodyPr vert="horz" wrap="square" lIns="0" tIns="0" rIns="480000" bIns="0" anchor="ctr">
              <a:noAutofit/>
            </a:bodyPr>
            <a:p>
              <a:pPr algn="l">
                <a:lnSpc>
                  <a:spcPct val="120000"/>
                </a:lnSpc>
              </a:pPr>
              <a:r>
                <a:rPr lang="zh-CN" altLang="en-US" sz="1600" dirty="0">
                  <a:solidFill>
                    <a:schemeClr val="bg1">
                      <a:lumMod val="65000"/>
                    </a:schemeClr>
                  </a:solidFill>
                  <a:latin typeface="宋体" panose="02010600030101010101" pitchFamily="2" charset="-122"/>
                  <a:cs typeface="宋体" panose="02010600030101010101" pitchFamily="2" charset="-122"/>
                </a:rPr>
                <a:t>政府可以针对具有外部性负效应的行为，通过征税的办法来限制这种行为，税收的大小原则上应该等于给社会造成的损失。</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grpSp>
      <p:grpSp>
        <p:nvGrpSpPr>
          <p:cNvPr id="69" name="Group 59"/>
          <p:cNvGrpSpPr/>
          <p:nvPr/>
        </p:nvGrpSpPr>
        <p:grpSpPr>
          <a:xfrm>
            <a:off x="487046" y="4171950"/>
            <a:ext cx="4311015" cy="1571625"/>
            <a:chOff x="8101644" y="2276873"/>
            <a:chExt cx="3152467" cy="1571439"/>
          </a:xfrm>
        </p:grpSpPr>
        <p:sp>
          <p:nvSpPr>
            <p:cNvPr id="70" name="TextBox 60"/>
            <p:cNvSpPr txBox="1"/>
            <p:nvPr/>
          </p:nvSpPr>
          <p:spPr>
            <a:xfrm>
              <a:off x="8328247" y="2276873"/>
              <a:ext cx="2198693" cy="388226"/>
            </a:xfrm>
            <a:prstGeom prst="rect">
              <a:avLst/>
            </a:prstGeom>
            <a:noFill/>
          </p:spPr>
          <p:txBody>
            <a:bodyPr wrap="none" lIns="0" tIns="0" rIns="480000" bIns="0" anchor="b" anchorCtr="0">
              <a:normAutofit/>
            </a:bodyPr>
            <a:p>
              <a:pPr algn="l"/>
              <a:r>
                <a:rPr lang="zh-CN" altLang="en-US" sz="1800" b="1" dirty="0">
                  <a:solidFill>
                    <a:schemeClr val="tx1">
                      <a:lumMod val="75000"/>
                      <a:lumOff val="25000"/>
                    </a:schemeClr>
                  </a:solidFill>
                  <a:latin typeface="宋体" panose="02010600030101010101" pitchFamily="2" charset="-122"/>
                </a:rPr>
                <a:t>（三）实行“内部化”政策</a:t>
              </a:r>
              <a:endParaRPr lang="zh-CN" altLang="en-US" sz="1800" b="1" dirty="0">
                <a:solidFill>
                  <a:schemeClr val="tx1">
                    <a:lumMod val="75000"/>
                    <a:lumOff val="25000"/>
                  </a:schemeClr>
                </a:solidFill>
                <a:latin typeface="宋体" panose="02010600030101010101" pitchFamily="2" charset="-122"/>
              </a:endParaRPr>
            </a:p>
          </p:txBody>
        </p:sp>
        <p:sp>
          <p:nvSpPr>
            <p:cNvPr id="71" name="TextBox 61"/>
            <p:cNvSpPr txBox="1"/>
            <p:nvPr/>
          </p:nvSpPr>
          <p:spPr>
            <a:xfrm>
              <a:off x="8101644" y="2664812"/>
              <a:ext cx="3152467" cy="1183500"/>
            </a:xfrm>
            <a:prstGeom prst="rect">
              <a:avLst/>
            </a:prstGeom>
          </p:spPr>
          <p:txBody>
            <a:bodyPr vert="horz" wrap="square" lIns="0" tIns="0" rIns="480000" bIns="0" anchor="ctr">
              <a:noAutofit/>
            </a:bodyPr>
            <a:p>
              <a:pPr algn="l">
                <a:lnSpc>
                  <a:spcPct val="120000"/>
                </a:lnSpc>
              </a:pPr>
              <a:r>
                <a:rPr lang="zh-CN" altLang="en-US" sz="1600" dirty="0">
                  <a:solidFill>
                    <a:schemeClr val="bg1">
                      <a:lumMod val="65000"/>
                    </a:schemeClr>
                  </a:solidFill>
                  <a:latin typeface="宋体" panose="02010600030101010101" pitchFamily="2" charset="-122"/>
                  <a:cs typeface="宋体" panose="02010600030101010101" pitchFamily="2" charset="-122"/>
                </a:rPr>
                <a:t>实行“内部化”政策是指将两个或两个以上互相联系、彼此相关的企业合并成一个企业，将外部成本或收益内部化，从而矫正外部效应带来的效率损失。</a:t>
              </a:r>
              <a:endParaRPr lang="zh-CN" altLang="en-US" sz="1600" dirty="0">
                <a:solidFill>
                  <a:schemeClr val="bg1">
                    <a:lumMod val="65000"/>
                  </a:schemeClr>
                </a:solidFill>
                <a:latin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53" presetClass="entr" presetSubtype="16"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par>
                                <p:cTn id="35" presetID="53" presetClass="entr" presetSubtype="16" fill="hold" nodeType="with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par>
                                <p:cTn id="40" presetID="53" presetClass="entr" presetSubtype="16" fill="hold"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randombar(horizontal)">
                                      <p:cBhvr>
                                        <p:cTn id="48" dur="500"/>
                                        <p:tgtEl>
                                          <p:spTgt spid="12"/>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randombar(horizontal)">
                                      <p:cBhvr>
                                        <p:cTn id="54" dur="500"/>
                                        <p:tgtEl>
                                          <p:spTgt spid="21"/>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randombar(horizontal)">
                                      <p:cBhvr>
                                        <p:cTn id="57" dur="500"/>
                                        <p:tgtEl>
                                          <p:spTgt spid="18"/>
                                        </p:tgtEl>
                                      </p:cBhvr>
                                    </p:animEffect>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4500"/>
                            </p:stCondLst>
                            <p:childTnLst>
                              <p:par>
                                <p:cTn id="65" presetID="42" presetClass="entr" presetSubtype="0"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1000"/>
                                        <p:tgtEl>
                                          <p:spTgt spid="3"/>
                                        </p:tgtEl>
                                      </p:cBhvr>
                                    </p:animEffect>
                                    <p:anim calcmode="lin" valueType="num">
                                      <p:cBhvr>
                                        <p:cTn id="68" dur="1000" fill="hold"/>
                                        <p:tgtEl>
                                          <p:spTgt spid="3"/>
                                        </p:tgtEl>
                                        <p:attrNameLst>
                                          <p:attrName>ppt_x</p:attrName>
                                        </p:attrNameLst>
                                      </p:cBhvr>
                                      <p:tavLst>
                                        <p:tav tm="0">
                                          <p:val>
                                            <p:strVal val="#ppt_x"/>
                                          </p:val>
                                        </p:tav>
                                        <p:tav tm="100000">
                                          <p:val>
                                            <p:strVal val="#ppt_x"/>
                                          </p:val>
                                        </p:tav>
                                      </p:tavLst>
                                    </p:anim>
                                    <p:anim calcmode="lin" valueType="num">
                                      <p:cBhvr>
                                        <p:cTn id="69" dur="1000" fill="hold"/>
                                        <p:tgtEl>
                                          <p:spTgt spid="3"/>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fade">
                                      <p:cBhvr>
                                        <p:cTn id="73" dur="1000"/>
                                        <p:tgtEl>
                                          <p:spTgt spid="66"/>
                                        </p:tgtEl>
                                      </p:cBhvr>
                                    </p:animEffect>
                                    <p:anim calcmode="lin" valueType="num">
                                      <p:cBhvr>
                                        <p:cTn id="74" dur="1000" fill="hold"/>
                                        <p:tgtEl>
                                          <p:spTgt spid="66"/>
                                        </p:tgtEl>
                                        <p:attrNameLst>
                                          <p:attrName>ppt_x</p:attrName>
                                        </p:attrNameLst>
                                      </p:cBhvr>
                                      <p:tavLst>
                                        <p:tav tm="0">
                                          <p:val>
                                            <p:strVal val="#ppt_x"/>
                                          </p:val>
                                        </p:tav>
                                        <p:tav tm="100000">
                                          <p:val>
                                            <p:strVal val="#ppt_x"/>
                                          </p:val>
                                        </p:tav>
                                      </p:tavLst>
                                    </p:anim>
                                    <p:anim calcmode="lin" valueType="num">
                                      <p:cBhvr>
                                        <p:cTn id="75" dur="1000" fill="hold"/>
                                        <p:tgtEl>
                                          <p:spTgt spid="66"/>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000"/>
                                        <p:tgtEl>
                                          <p:spTgt spid="69"/>
                                        </p:tgtEl>
                                      </p:cBhvr>
                                    </p:animEffect>
                                    <p:anim calcmode="lin" valueType="num">
                                      <p:cBhvr>
                                        <p:cTn id="80" dur="1000" fill="hold"/>
                                        <p:tgtEl>
                                          <p:spTgt spid="69"/>
                                        </p:tgtEl>
                                        <p:attrNameLst>
                                          <p:attrName>ppt_x</p:attrName>
                                        </p:attrNameLst>
                                      </p:cBhvr>
                                      <p:tavLst>
                                        <p:tav tm="0">
                                          <p:val>
                                            <p:strVal val="#ppt_x"/>
                                          </p:val>
                                        </p:tav>
                                        <p:tav tm="100000">
                                          <p:val>
                                            <p:strVal val="#ppt_x"/>
                                          </p:val>
                                        </p:tav>
                                      </p:tavLst>
                                    </p:anim>
                                    <p:anim calcmode="lin" valueType="num">
                                      <p:cBhvr>
                                        <p:cTn id="81"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2" grpId="0" bldLvl="0" animBg="1"/>
      <p:bldP spid="15" grpId="0" bldLvl="0" animBg="1"/>
      <p:bldP spid="18"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6759364" y="198670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grpSp>
      <p:sp>
        <p:nvSpPr>
          <p:cNvPr id="46" name="矩形 15"/>
          <p:cNvSpPr>
            <a:spLocks noChangeArrowheads="1"/>
          </p:cNvSpPr>
          <p:nvPr/>
        </p:nvSpPr>
        <p:spPr bwMode="auto">
          <a:xfrm>
            <a:off x="871855" y="1986915"/>
            <a:ext cx="5224145" cy="4154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对于公共物品，政府必须为其供给做出安排，政府的安排可以有各种形式。一般有以下几种：一是政府直接经营企业并生产公共物品；二是政府与私人部门签订合同，共同提供公共物品；三是政府以授权、许可的方式委托私人部门提供公共物品；四是政府对私人部门提供补贴，鼓励其提供公共物品；等等。像国防那样的公共物品，由于其特殊的重要性，必须由政府自己来“生产”。政府通过税收获得资金，国防开支在政府支出中必须占有足够的比例，以此组织起军队，构建起国防体系。税收尽管不是绝对平均的，但却绝对是强制性的，至少就国防开支部分来说可以这样来理解。</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442720" y="1618615"/>
            <a:ext cx="354520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（一）政府对公共物品进行供给</a:t>
            </a:r>
            <a:endPar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71855" y="175895"/>
            <a:ext cx="76352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三、对公共物品造成市场失灵的政策措施分析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71855" y="1986915"/>
            <a:ext cx="498475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公共资源是指具有竞争性但不具有排他性的公共物品。公共资源的竞争性决定了一个人使用公共资源将减少其他人的享用。对于这种资源常常会出现“公地悲剧”的现象。造成公共资源悲剧的原因主要是对公共资源的使用价值具有负外部性。当一个人使用公共资源时，影响了他人的使用，使个人利益与公共利益背离。个人利益最大化的追求，使得对公共资源过度使用。为了避免资源的过早枯竭和滥用，防止“公地悲剧”的发生，政府可以进行直接管理。</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442720" y="1618615"/>
            <a:ext cx="354520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（二）政府对公共资源保护</a:t>
            </a:r>
            <a:endPar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71855" y="175895"/>
            <a:ext cx="76352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三、对公共物品造成市场失灵的政策措施分析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81420" y="1618615"/>
            <a:ext cx="4864735" cy="3704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661795" y="2151380"/>
            <a:ext cx="4469765" cy="1564640"/>
            <a:chOff x="7219382" y="2709000"/>
            <a:chExt cx="3941994" cy="1699119"/>
          </a:xfrm>
        </p:grpSpPr>
        <p:sp>
          <p:nvSpPr>
            <p:cNvPr id="23" name="32"/>
            <p:cNvSpPr/>
            <p:nvPr/>
          </p:nvSpPr>
          <p:spPr bwMode="auto">
            <a:xfrm>
              <a:off x="7219382" y="3128263"/>
              <a:ext cx="3941994" cy="1279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发信号进行信息沟通</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甄别和筛选信息</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717425" cy="4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（一）利用市场机制传递和获取信息</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661827" y="4007230"/>
            <a:ext cx="5194935" cy="1863725"/>
            <a:chOff x="7219382" y="2709000"/>
            <a:chExt cx="3714091" cy="1859402"/>
          </a:xfrm>
        </p:grpSpPr>
        <p:sp>
          <p:nvSpPr>
            <p:cNvPr id="26" name="12"/>
            <p:cNvSpPr/>
            <p:nvPr/>
          </p:nvSpPr>
          <p:spPr bwMode="auto">
            <a:xfrm>
              <a:off x="7219382" y="3128395"/>
              <a:ext cx="3714091" cy="1440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政府针对不对称信息的情况应该采取相应的弥补措施。政府可以运用其公共权力，惩治虚假广告、打击假冒伪劣产品，强制生产经营落实产品担保承诺；等等。</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（二）政府管制</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915670" y="133350"/>
            <a:ext cx="83826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四、对信息不对称造成市场失灵的政策措施分析</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7127875" y="2151380"/>
            <a:ext cx="4392930" cy="3295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27685" y="1464945"/>
            <a:ext cx="5529580" cy="415417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这里需要特别提出来的是，在市场失灵的情况下，需要政府出面进行干预。那么有了政府的这些干预，市场就完善了吗？事实上，正如市场失灵一样，政府也不是万能的。政府干预也不能解决所有市场失灵的问题，这就是所谓的政府失灵现象。政府失灵的原因也有很多，主要有政府的信息不对称、政府工作人员的经济人行为、经济主体的理性行为、政府机构的能力有限等。解决政府失灵的措施有：一是对公共部门的权力实行分散化；二是引入私人部</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门参与；三是在地方政府之间引入竞争机制；四是对政府的经济职能实行必要的限制；等等。</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6983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五、政府失灵</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10020" y="1617980"/>
            <a:ext cx="4762500" cy="36233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项目八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市场失灵与微观经济政策分析 </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349500"/>
            <a:ext cx="6261100" cy="2302510"/>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094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市场失灵分析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政府的微观经济政策分析</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市场失灵分析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27685" y="1464945"/>
            <a:ext cx="552958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市场竞争机制给企业以压力和动力，实现优胜劣汰。市场竞争机制促进了技术进步，推动了生产力的提高。也就是说，只要市场存在充分的自由竞争和完全的信息，理性的生产者和消费者就能在价格机制的诱导下做出准确的决策，这种决策使得整个社会资源达到最优配置。然而，在现实经济生活中，市场机制表现出许多自身不能克服的缺陷，如水资源污染问题、公地悲剧问题等，使得整个社会的资源配置不能达到最有效率状态。</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市场失灵就是指由于垄断、外部性、公共物品和信息不对称等原因，导致资源配置不能达到最优，即资源配置低效率或无效率的状态。市场失灵的原因主要有垄断、外部性、公共物品和信息不对称等。</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6983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一、市场失灵含义及原因</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09080" y="1746885"/>
            <a:ext cx="5044440" cy="4154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886459" y="4374976"/>
            <a:ext cx="3225165" cy="2145665"/>
            <a:chOff x="1277455" y="4557094"/>
            <a:chExt cx="3225165" cy="2145665"/>
          </a:xfrm>
        </p:grpSpPr>
        <p:sp>
          <p:nvSpPr>
            <p:cNvPr id="21" name="TextBox 20"/>
            <p:cNvSpPr txBox="1"/>
            <p:nvPr/>
          </p:nvSpPr>
          <p:spPr>
            <a:xfrm>
              <a:off x="1614005" y="4557094"/>
              <a:ext cx="273558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（一）垄断导致低效率</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277455" y="5072714"/>
              <a:ext cx="3225165" cy="163004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垄断厂商不是被动接受市场价格，而是可以在既定的成本水平上加入垄断利润而形成垄断价格，导致市场价格比竞争市场价格高，而产量比竞争市场低。</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375784" y="4374341"/>
            <a:ext cx="3501390" cy="2300605"/>
            <a:chOff x="1231100" y="4557094"/>
            <a:chExt cx="3501390" cy="2300605"/>
          </a:xfrm>
        </p:grpSpPr>
        <p:sp>
          <p:nvSpPr>
            <p:cNvPr id="34" name="TextBox 20"/>
            <p:cNvSpPr txBox="1"/>
            <p:nvPr/>
          </p:nvSpPr>
          <p:spPr>
            <a:xfrm>
              <a:off x="1231100" y="4557094"/>
              <a:ext cx="350139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（二）垄断造成社会福利损失</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397470" y="4919679"/>
              <a:ext cx="3168650" cy="193802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垄断对社会福利造成损失主要表现在既使消费者的消费者剩余大大减少，也使生产者的生产剩余大大减少，最终使得整个社会福利下降，整个社会也没有达到资源的最优配置。</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7877174" y="4374341"/>
            <a:ext cx="3756660" cy="1529814"/>
            <a:chOff x="1338415" y="4557729"/>
            <a:chExt cx="3756660" cy="1529814"/>
          </a:xfrm>
        </p:grpSpPr>
        <p:sp>
          <p:nvSpPr>
            <p:cNvPr id="37" name="TextBox 20"/>
            <p:cNvSpPr txBox="1"/>
            <p:nvPr/>
          </p:nvSpPr>
          <p:spPr>
            <a:xfrm>
              <a:off x="1338415" y="4557729"/>
              <a:ext cx="375666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（三）垄断导致的其他不利影响</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700033" y="5072813"/>
              <a:ext cx="2563521" cy="101473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1. 阻碍了技术进步</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2. 扭曲了市场价格</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3. 导致寻租行为泛滥</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825" y="599440"/>
            <a:ext cx="46393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二、垄断与市场失灵分析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34255" y="2127885"/>
            <a:ext cx="6180455" cy="3290570"/>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外部性又叫外部效应，是指当某个经济主体从事某种生产或消费活动给他人（个人或企业等）带来损害或受益的影响，但该经济主体并没有因此而支付成本或得到补偿的情形。 外部性有外部经济和外部不经济之分，也有生产的外部经济和消费的外部经济之分。</a:t>
            </a:r>
            <a:endParaRPr sz="1600" dirty="0">
              <a:latin typeface="宋体" panose="02010600030101010101" pitchFamily="2" charset="-122"/>
            </a:endParaRPr>
          </a:p>
          <a:p>
            <a:pPr>
              <a:lnSpc>
                <a:spcPct val="130000"/>
              </a:lnSpc>
              <a:spcBef>
                <a:spcPts val="0"/>
              </a:spcBef>
              <a:spcAft>
                <a:spcPts val="0"/>
              </a:spcAft>
            </a:pPr>
            <a:r>
              <a:rPr sz="1600" b="1" dirty="0">
                <a:latin typeface="宋体" panose="02010600030101010101" pitchFamily="2" charset="-122"/>
              </a:rPr>
              <a:t>1. 外部不经济</a:t>
            </a:r>
            <a:endParaRPr sz="1600" b="1"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当经济主体从事经济活动给他人带来损害，并没有支付或承担这种损害成本，这种外部效应被称为外部负效应或外部不经济。</a:t>
            </a:r>
            <a:endParaRPr sz="1600" dirty="0">
              <a:latin typeface="宋体" panose="02010600030101010101" pitchFamily="2" charset="-122"/>
            </a:endParaRPr>
          </a:p>
          <a:p>
            <a:pPr>
              <a:lnSpc>
                <a:spcPct val="130000"/>
              </a:lnSpc>
              <a:spcBef>
                <a:spcPts val="0"/>
              </a:spcBef>
              <a:spcAft>
                <a:spcPts val="0"/>
              </a:spcAft>
            </a:pPr>
            <a:r>
              <a:rPr sz="1600" b="1" dirty="0">
                <a:latin typeface="宋体" panose="02010600030101010101" pitchFamily="2" charset="-122"/>
              </a:rPr>
              <a:t>2. 外部经济</a:t>
            </a:r>
            <a:endParaRPr sz="1600" b="1" dirty="0">
              <a:latin typeface="宋体" panose="02010600030101010101" pitchFamily="2" charset="-122"/>
            </a:endParaRPr>
          </a:p>
          <a:p>
            <a:pPr>
              <a:lnSpc>
                <a:spcPct val="130000"/>
              </a:lnSpc>
              <a:spcBef>
                <a:spcPts val="0"/>
              </a:spcBef>
              <a:spcAft>
                <a:spcPts val="0"/>
              </a:spcAft>
            </a:pPr>
            <a:r>
              <a:rPr sz="1600" dirty="0">
                <a:latin typeface="宋体" panose="02010600030101010101" pitchFamily="2" charset="-122"/>
              </a:rPr>
              <a:t>当经济主体从事经济活动给他人带来受益，而没有得到相应的承认和报酬，这种外部效应就被称为外部正效应或外部经济。</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04290" y="2979420"/>
            <a:ext cx="307594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（一）外部性及其类型</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46393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二、垄断与市场失灵分析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89597" y="2348230"/>
            <a:ext cx="4664710" cy="3414395"/>
            <a:chOff x="722253" y="2370679"/>
            <a:chExt cx="4664710" cy="3414395"/>
          </a:xfrm>
        </p:grpSpPr>
        <p:sp>
          <p:nvSpPr>
            <p:cNvPr id="83" name="TextBox 82"/>
            <p:cNvSpPr txBox="1"/>
            <p:nvPr/>
          </p:nvSpPr>
          <p:spPr>
            <a:xfrm>
              <a:off x="1018798" y="2370679"/>
              <a:ext cx="3731895" cy="368300"/>
            </a:xfrm>
            <a:prstGeom prst="rect">
              <a:avLst/>
            </a:prstGeom>
            <a:noFill/>
          </p:spPr>
          <p:txBody>
            <a:bodyPr wrap="square" rtlCol="0">
              <a:spAutoFit/>
            </a:bodyPr>
            <a:lstStyle/>
            <a:p>
              <a:r>
                <a:rPr lang="en-US" sz="1800" spc="300" dirty="0" smtClean="0">
                  <a:solidFill>
                    <a:schemeClr val="tx2"/>
                  </a:solidFill>
                  <a:latin typeface="+mn-ea"/>
                </a:rPr>
                <a:t>（二）外部性造成市场失灵</a:t>
              </a:r>
              <a:endParaRPr lang="en-US" sz="1800" spc="300" dirty="0" smtClean="0">
                <a:solidFill>
                  <a:schemeClr val="tx2"/>
                </a:solidFill>
                <a:latin typeface="+mn-ea"/>
              </a:endParaRPr>
            </a:p>
          </p:txBody>
        </p:sp>
        <p:sp>
          <p:nvSpPr>
            <p:cNvPr id="84" name="TextBox 83"/>
            <p:cNvSpPr txBox="1"/>
            <p:nvPr/>
          </p:nvSpPr>
          <p:spPr>
            <a:xfrm>
              <a:off x="722253" y="2738979"/>
              <a:ext cx="4664710" cy="304609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当经济主体的活动产生了外部经济或外部不经济的时候，由于这种额外的收益或额外成本并不为市场所承认，该经济主体并不为此获得相应的收益或承担相应的成本。那么，从整个社会的角度来说，该项经济活动的全部收益或全部成本没有得到充分的体现，并由此带来资源配置的扭曲。也就是说，在这种情况下，仅仅依靠市场机制将无法达成社会资源的有效配置，即市场失灵。</a:t>
              </a:r>
              <a:endParaRPr sz="1600" dirty="0">
                <a:solidFill>
                  <a:schemeClr val="tx1">
                    <a:lumMod val="65000"/>
                    <a:lumOff val="35000"/>
                  </a:schemeClr>
                </a:solidFill>
                <a:latin typeface="+mn-ea"/>
                <a:ea typeface="+mn-ea"/>
              </a:endParaRPr>
            </a:p>
          </p:txBody>
        </p:sp>
      </p:grpSp>
      <p:sp>
        <p:nvSpPr>
          <p:cNvPr id="25" name="文本框 2"/>
          <p:cNvSpPr txBox="1"/>
          <p:nvPr/>
        </p:nvSpPr>
        <p:spPr>
          <a:xfrm>
            <a:off x="885825" y="599440"/>
            <a:ext cx="5136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二、垄断与市场失灵分析</a:t>
            </a:r>
            <a:endParaRPr lang="en-US" altLang="zh-CN"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661660" y="2045970"/>
            <a:ext cx="5316855" cy="381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650" y="1934845"/>
            <a:ext cx="2919095" cy="115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1. 公共物品</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公共物品是指同时具有非竞争性和非排他性这两种特性的物品。</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415925"/>
            <a:ext cx="55549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四、公共物品与市场失灵分析</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226185" y="1129665"/>
            <a:ext cx="3804285" cy="368300"/>
          </a:xfrm>
          <a:prstGeom prst="rect">
            <a:avLst/>
          </a:prstGeom>
          <a:noFill/>
        </p:spPr>
        <p:txBody>
          <a:bodyPr wrap="square" rtlCol="0">
            <a:spAutoFit/>
          </a:bodyPr>
          <a:p>
            <a:r>
              <a:rPr lang="zh-CN" altLang="en-US"/>
              <a:t>（一）公共物品与私人物品</a:t>
            </a:r>
            <a:endParaRPr lang="zh-CN" altLang="en-US"/>
          </a:p>
        </p:txBody>
      </p:sp>
      <p:sp>
        <p:nvSpPr>
          <p:cNvPr id="3" name="Rectangle 44"/>
          <p:cNvSpPr>
            <a:spLocks noChangeArrowheads="1"/>
          </p:cNvSpPr>
          <p:nvPr/>
        </p:nvSpPr>
        <p:spPr bwMode="auto">
          <a:xfrm>
            <a:off x="7962900" y="2023745"/>
            <a:ext cx="2919095" cy="115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2. 私人物品</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私人物品是指既是竞争的，又是排他的那些物品。</a:t>
            </a:r>
            <a:endParaRPr lang="zh-CN" altLang="en-US" sz="1600" dirty="0">
              <a:latin typeface="宋体" panose="02010600030101010101" pitchFamily="2" charset="-122"/>
              <a:sym typeface="宋体" panose="02010600030101010101" pitchFamily="2" charset="-122"/>
            </a:endParaRPr>
          </a:p>
        </p:txBody>
      </p:sp>
      <p:sp>
        <p:nvSpPr>
          <p:cNvPr id="4" name="Rectangle 44"/>
          <p:cNvSpPr>
            <a:spLocks noChangeArrowheads="1"/>
          </p:cNvSpPr>
          <p:nvPr/>
        </p:nvSpPr>
        <p:spPr bwMode="auto">
          <a:xfrm>
            <a:off x="4413250" y="4601210"/>
            <a:ext cx="534289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3. 公共物品与私人物品的区别</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公共物品与私人物品的区别主要表现在两个方面：非竞争性和非排他性。一是公共物品具有消费上的非竞争性。如果某种商品在给定了产出水平之后，多向一个消费者提供这种商品的边际成本为零，这种商品就具有非竞争性。</a:t>
            </a:r>
            <a:endParaRPr lang="zh-CN" altLang="en-US" sz="1600" dirty="0">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3327</Words>
  <Application>WPS 演示</Application>
  <PresentationFormat>自定义</PresentationFormat>
  <Paragraphs>151</Paragraphs>
  <Slides>19</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Rockwell</vt:lpstr>
      <vt:lpstr>Calibri</vt:lpstr>
      <vt:lpstr>Arial Unicode MS</vt:lpstr>
      <vt:lpstr>思源黑体 CN Bold</vt:lpstr>
      <vt:lpstr>黑体</vt:lpstr>
      <vt:lpstr>印品黑体</vt:lpstr>
      <vt:lpstr>思源黑体</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10631</cp:revision>
  <cp:lastPrinted>2113-01-01T00:00:00Z</cp:lastPrinted>
  <dcterms:created xsi:type="dcterms:W3CDTF">2015-07-08T08:22:00Z</dcterms:created>
  <dcterms:modified xsi:type="dcterms:W3CDTF">2025-08-15T01:24:34Z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A29B072A7FF84BF0A23A9D7F234947E3_12</vt:lpwstr>
  </property>
</Properties>
</file>