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4"/>
  </p:notesMasterIdLst>
  <p:handoutMasterIdLst>
    <p:handoutMasterId r:id="rId21"/>
  </p:handoutMasterIdLst>
  <p:sldIdLst>
    <p:sldId id="639" r:id="rId3"/>
    <p:sldId id="617" r:id="rId5"/>
    <p:sldId id="636" r:id="rId6"/>
    <p:sldId id="806" r:id="rId7"/>
    <p:sldId id="710" r:id="rId8"/>
    <p:sldId id="686" r:id="rId9"/>
    <p:sldId id="680" r:id="rId10"/>
    <p:sldId id="855" r:id="rId11"/>
    <p:sldId id="711" r:id="rId12"/>
    <p:sldId id="856" r:id="rId13"/>
    <p:sldId id="857" r:id="rId14"/>
    <p:sldId id="858" r:id="rId15"/>
    <p:sldId id="712" r:id="rId16"/>
    <p:sldId id="544" r:id="rId17"/>
    <p:sldId id="860" r:id="rId18"/>
    <p:sldId id="687" r:id="rId19"/>
    <p:sldId id="582" r:id="rId20"/>
  </p:sldIdLst>
  <p:sldSz cx="12195175" cy="6859270"/>
  <p:notesSz cx="6858000" cy="9144000"/>
  <p:custDataLst>
    <p:tags r:id="rId26"/>
  </p:custDataLst>
  <p:defaultTextStyle>
    <a:defPPr>
      <a:defRPr lang="zh-CN"/>
    </a:defPPr>
    <a:lvl1pPr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1pPr>
    <a:lvl2pPr marL="54419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2pPr>
    <a:lvl3pPr marL="108902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3pPr>
    <a:lvl4pPr marL="1633220"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4pPr>
    <a:lvl5pPr marL="217741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5pPr>
    <a:lvl6pPr marL="272161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6pPr>
    <a:lvl7pPr marL="326644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7pPr>
    <a:lvl8pPr marL="3810635"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8pPr>
    <a:lvl9pPr marL="435483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50" userDrawn="1">
          <p15:clr>
            <a:srgbClr val="A4A3A4"/>
          </p15:clr>
        </p15:guide>
        <p15:guide id="2" orient="horz" pos="336" userDrawn="1">
          <p15:clr>
            <a:srgbClr val="A4A3A4"/>
          </p15:clr>
        </p15:guide>
        <p15:guide id="3" orient="horz" pos="3992" userDrawn="1">
          <p15:clr>
            <a:srgbClr val="A4A3A4"/>
          </p15:clr>
        </p15:guide>
        <p15:guide id="4" pos="3881" userDrawn="1">
          <p15:clr>
            <a:srgbClr val="A4A3A4"/>
          </p15:clr>
        </p15:guide>
        <p15:guide id="5" pos="453" userDrawn="1">
          <p15:clr>
            <a:srgbClr val="A4A3A4"/>
          </p15:clr>
        </p15:guide>
        <p15:guide id="6" pos="726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69DE8"/>
    <a:srgbClr val="023593"/>
    <a:srgbClr val="C0C0F6"/>
    <a:srgbClr val="7EA3F5"/>
    <a:srgbClr val="E1EDFF"/>
    <a:srgbClr val="8576B8"/>
    <a:srgbClr val="002E73"/>
    <a:srgbClr val="161448"/>
    <a:srgbClr val="FEB71D"/>
    <a:srgbClr val="8031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338" autoAdjust="0"/>
    <p:restoredTop sz="94660"/>
  </p:normalViewPr>
  <p:slideViewPr>
    <p:cSldViewPr>
      <p:cViewPr>
        <p:scale>
          <a:sx n="70" d="100"/>
          <a:sy n="70" d="100"/>
        </p:scale>
        <p:origin x="-654" y="-426"/>
      </p:cViewPr>
      <p:guideLst>
        <p:guide orient="horz" pos="2150"/>
        <p:guide orient="horz" pos="336"/>
        <p:guide orient="horz" pos="3992"/>
        <p:guide pos="3881"/>
        <p:guide pos="453"/>
        <p:guide pos="7267"/>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2946" y="-120"/>
      </p:cViewPr>
      <p:guideLst>
        <p:guide orient="horz" pos="2866"/>
        <p:guide pos="2182"/>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6" Type="http://schemas.openxmlformats.org/officeDocument/2006/relationships/tags" Target="tags/tag7.xml"/><Relationship Id="rId25" Type="http://schemas.openxmlformats.org/officeDocument/2006/relationships/commentAuthors" Target="commentAuthors.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handoutMaster" Target="handoutMasters/handoutMaster1.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latin typeface="宋体" panose="02010600030101010101" pitchFamily="2"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5F79B9-B306-4393-BDEE-A582750E71C3}" type="datetimeFigureOut">
              <a:rPr lang="zh-CN" altLang="en-US" smtClean="0">
                <a:latin typeface="宋体" panose="02010600030101010101" pitchFamily="2" charset="-122"/>
              </a:rPr>
            </a:fld>
            <a:endParaRPr lang="zh-CN" altLang="en-US">
              <a:latin typeface="宋体" panose="02010600030101010101" pitchFamily="2"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latin typeface="宋体" panose="02010600030101010101" pitchFamily="2" charset="-122"/>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AE7E33-F89F-41F1-924F-2B2BBDA1E022}" type="slidenum">
              <a:rPr lang="zh-CN" altLang="en-US" smtClean="0">
                <a:latin typeface="宋体" panose="02010600030101010101" pitchFamily="2" charset="-122"/>
              </a:rPr>
            </a:fld>
            <a:endParaRPr lang="zh-CN" altLang="en-US">
              <a:latin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atin typeface="Arial" panose="020B0604020202020204" pitchFamily="34" charset="0"/>
              </a:defRPr>
            </a:lvl1pPr>
          </a:lstStyle>
          <a:p>
            <a:endParaRPr lang="en-US" altLang="zh-CN"/>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atin typeface="Arial" panose="020B0604020202020204" pitchFamily="34" charset="0"/>
              </a:defRPr>
            </a:lvl1pPr>
          </a:lstStyle>
          <a:p>
            <a:endParaRPr lang="en-US" altLang="zh-CN"/>
          </a:p>
        </p:txBody>
      </p:sp>
      <p:sp>
        <p:nvSpPr>
          <p:cNvPr id="12292"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atin typeface="Arial" panose="020B0604020202020204" pitchFamily="34" charset="0"/>
              </a:defRPr>
            </a:lvl1pPr>
          </a:lstStyle>
          <a:p>
            <a:endParaRPr lang="en-US" altLang="zh-CN"/>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atin typeface="Arial" panose="020B0604020202020204" pitchFamily="34" charset="0"/>
              </a:defRPr>
            </a:lvl1pPr>
          </a:lstStyle>
          <a:p>
            <a:fld id="{F9743CD7-97CD-4F57-B351-69A253B17F80}"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1pPr>
    <a:lvl2pPr marL="54419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2pPr>
    <a:lvl3pPr marL="108902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3pPr>
    <a:lvl4pPr marL="1633220"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4pPr>
    <a:lvl5pPr marL="217741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5pPr>
    <a:lvl6pPr marL="2721610" algn="l" defTabSz="1089025" rtl="0" eaLnBrk="1" latinLnBrk="0" hangingPunct="1">
      <a:defRPr sz="1400" kern="1200">
        <a:solidFill>
          <a:schemeClr val="tx1"/>
        </a:solidFill>
        <a:latin typeface="+mn-lt"/>
        <a:ea typeface="+mn-ea"/>
        <a:cs typeface="+mn-cs"/>
      </a:defRPr>
    </a:lvl6pPr>
    <a:lvl7pPr marL="3266440" algn="l" defTabSz="1089025" rtl="0" eaLnBrk="1" latinLnBrk="0" hangingPunct="1">
      <a:defRPr sz="1400" kern="1200">
        <a:solidFill>
          <a:schemeClr val="tx1"/>
        </a:solidFill>
        <a:latin typeface="+mn-lt"/>
        <a:ea typeface="+mn-ea"/>
        <a:cs typeface="+mn-cs"/>
      </a:defRPr>
    </a:lvl7pPr>
    <a:lvl8pPr marL="3810635" algn="l" defTabSz="1089025" rtl="0" eaLnBrk="1" latinLnBrk="0" hangingPunct="1">
      <a:defRPr sz="1400" kern="1200">
        <a:solidFill>
          <a:schemeClr val="tx1"/>
        </a:solidFill>
        <a:latin typeface="+mn-lt"/>
        <a:ea typeface="+mn-ea"/>
        <a:cs typeface="+mn-cs"/>
      </a:defRPr>
    </a:lvl8pPr>
    <a:lvl9pPr marL="4354830" algn="l" defTabSz="108902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4.wdp"/><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封面">
    <p:spTree>
      <p:nvGrpSpPr>
        <p:cNvPr id="1" name=""/>
        <p:cNvGrpSpPr/>
        <p:nvPr/>
      </p:nvGrpSpPr>
      <p:grpSpPr>
        <a:xfrm>
          <a:off x="0" y="0"/>
          <a:ext cx="0" cy="0"/>
          <a:chOff x="0" y="0"/>
          <a:chExt cx="0" cy="0"/>
        </a:xfrm>
      </p:grpSpPr>
      <p:sp>
        <p:nvSpPr>
          <p:cNvPr id="7" name="椭圆 6"/>
          <p:cNvSpPr>
            <a:spLocks noChangeAspect="1"/>
          </p:cNvSpPr>
          <p:nvPr userDrawn="1"/>
        </p:nvSpPr>
        <p:spPr>
          <a:xfrm>
            <a:off x="-1598613" y="-1980406"/>
            <a:ext cx="5400000" cy="54000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userDrawn="1"/>
        </p:nvSpPr>
        <p:spPr>
          <a:xfrm>
            <a:off x="-1534413" y="5585594"/>
            <a:ext cx="3060000" cy="2340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1548000" y="409946"/>
            <a:ext cx="10647175" cy="6039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标题幻灯片">
    <p:bg>
      <p:bgPr>
        <a:noFill/>
        <a:effectLst/>
      </p:bgPr>
    </p:bg>
    <p:spTree>
      <p:nvGrpSpPr>
        <p:cNvPr id="1" name=""/>
        <p:cNvGrpSpPr/>
        <p:nvPr/>
      </p:nvGrpSpPr>
      <p:grpSpPr>
        <a:xfrm>
          <a:off x="0" y="0"/>
          <a:ext cx="0" cy="0"/>
          <a:chOff x="0" y="0"/>
          <a:chExt cx="0" cy="0"/>
        </a:xfrm>
      </p:grpSpPr>
      <p:sp>
        <p:nvSpPr>
          <p:cNvPr id="7" name="矩形 6"/>
          <p:cNvSpPr/>
          <p:nvPr userDrawn="1"/>
        </p:nvSpPr>
        <p:spPr>
          <a:xfrm>
            <a:off x="6435175" y="720000"/>
            <a:ext cx="5760000" cy="36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999" y="0"/>
            <a:ext cx="432000" cy="1080000"/>
          </a:xfrm>
          <a:custGeom>
            <a:avLst/>
            <a:gdLst/>
            <a:ahLst/>
            <a:cxnLst/>
            <a:rect l="l" t="t" r="r" b="b"/>
            <a:pathLst>
              <a:path w="432000" h="1080000">
                <a:moveTo>
                  <a:pt x="108951" y="0"/>
                </a:moveTo>
                <a:lnTo>
                  <a:pt x="432000" y="0"/>
                </a:lnTo>
                <a:lnTo>
                  <a:pt x="432000" y="1080000"/>
                </a:lnTo>
                <a:lnTo>
                  <a:pt x="108951" y="1080000"/>
                </a:lnTo>
                <a:close/>
                <a:moveTo>
                  <a:pt x="0" y="0"/>
                </a:moveTo>
                <a:lnTo>
                  <a:pt x="64610" y="0"/>
                </a:lnTo>
                <a:lnTo>
                  <a:pt x="64610" y="1080000"/>
                </a:lnTo>
                <a:lnTo>
                  <a:pt x="0" y="108000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图文框 3"/>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a:xfrm>
            <a:off x="7315199" y="0"/>
            <a:ext cx="4879975" cy="6859588"/>
          </a:xfrm>
          <a:prstGeom prst="rect">
            <a:avLst/>
          </a:prstGeom>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过渡">
    <p:spTree>
      <p:nvGrpSpPr>
        <p:cNvPr id="1" name=""/>
        <p:cNvGrpSpPr/>
        <p:nvPr/>
      </p:nvGrpSpPr>
      <p:grpSpPr>
        <a:xfrm>
          <a:off x="0" y="0"/>
          <a:ext cx="0" cy="0"/>
          <a:chOff x="0" y="0"/>
          <a:chExt cx="0" cy="0"/>
        </a:xfrm>
      </p:grpSpPr>
      <p:pic>
        <p:nvPicPr>
          <p:cNvPr id="7" name="图片 6"/>
          <p:cNvPicPr preferRelativeResize="0"/>
          <p:nvPr userDrawn="1"/>
        </p:nvPicPr>
        <p:blipFill>
          <a:blip r:embed="rId2">
            <a:extLst>
              <a:ext uri="{28A0092B-C50C-407E-A947-70E740481C1C}">
                <a14:useLocalDpi xmlns:a14="http://schemas.microsoft.com/office/drawing/2010/main" val="0"/>
              </a:ext>
            </a:extLst>
          </a:blip>
          <a:stretch>
            <a:fillRect/>
          </a:stretch>
        </p:blipFill>
        <p:spPr>
          <a:xfrm>
            <a:off x="2448476" y="1077"/>
            <a:ext cx="9746699" cy="6857434"/>
          </a:xfrm>
          <a:prstGeom prst="rect">
            <a:avLst/>
          </a:prstGeom>
        </p:spPr>
      </p:pic>
      <p:sp>
        <p:nvSpPr>
          <p:cNvPr id="5" name="图文框 4"/>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00000" y="405794"/>
            <a:ext cx="6048000" cy="604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标题幻灯片">
    <p:bg>
      <p:bgPr>
        <a:noFill/>
        <a:effectLst/>
      </p:bgPr>
    </p:bg>
    <p:spTree>
      <p:nvGrpSpPr>
        <p:cNvPr id="1" name=""/>
        <p:cNvGrpSpPr/>
        <p:nvPr/>
      </p:nvGrpSpPr>
      <p:grpSpPr>
        <a:xfrm>
          <a:off x="0" y="0"/>
          <a:ext cx="0" cy="0"/>
          <a:chOff x="0" y="0"/>
          <a:chExt cx="0" cy="0"/>
        </a:xfrm>
      </p:grpSpPr>
      <p:sp>
        <p:nvSpPr>
          <p:cNvPr id="6" name="图文框 5"/>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bg>
      <p:bgPr>
        <a:no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7.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760" y="274703"/>
            <a:ext cx="10975657" cy="114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760" y="1600571"/>
            <a:ext cx="10975657" cy="452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758"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defRPr sz="1600">
                <a:latin typeface="宋体" panose="02010600030101010101" pitchFamily="2" charset="-122"/>
              </a:defRPr>
            </a:lvl1pPr>
          </a:lstStyle>
          <a:p>
            <a:endParaRPr lang="en-US" altLang="zh-CN"/>
          </a:p>
        </p:txBody>
      </p:sp>
      <p:sp>
        <p:nvSpPr>
          <p:cNvPr id="1029" name="Rectangle 5"/>
          <p:cNvSpPr>
            <a:spLocks noGrp="1" noChangeArrowheads="1"/>
          </p:cNvSpPr>
          <p:nvPr>
            <p:ph type="ftr" sz="quarter" idx="3"/>
          </p:nvPr>
        </p:nvSpPr>
        <p:spPr bwMode="auto">
          <a:xfrm>
            <a:off x="4166685" y="6246671"/>
            <a:ext cx="3861806"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ctr">
              <a:defRPr sz="1600">
                <a:latin typeface="宋体" panose="02010600030101010101" pitchFamily="2" charset="-122"/>
              </a:defRPr>
            </a:lvl1pPr>
          </a:lstStyle>
          <a:p>
            <a:endParaRPr lang="en-US" altLang="zh-CN"/>
          </a:p>
        </p:txBody>
      </p:sp>
      <p:sp>
        <p:nvSpPr>
          <p:cNvPr id="1030" name="Rectangle 6"/>
          <p:cNvSpPr>
            <a:spLocks noGrp="1" noChangeArrowheads="1"/>
          </p:cNvSpPr>
          <p:nvPr>
            <p:ph type="sldNum" sz="quarter" idx="4"/>
          </p:nvPr>
        </p:nvSpPr>
        <p:spPr bwMode="auto">
          <a:xfrm>
            <a:off x="8739876"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r">
              <a:defRPr sz="1600">
                <a:latin typeface="宋体" panose="02010600030101010101" pitchFamily="2" charset="-122"/>
              </a:defRPr>
            </a:lvl1pPr>
          </a:lstStyle>
          <a:p>
            <a:fld id="{D0A27C80-5FD3-4361-BB31-75FBA1966619}"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hf sldNum="0" hdr="0" ftr="0" dt="0"/>
  <p:txStyles>
    <p:titleStyle>
      <a:lvl1pPr algn="ctr" rtl="0" fontAlgn="base">
        <a:spcBef>
          <a:spcPct val="0"/>
        </a:spcBef>
        <a:spcAft>
          <a:spcPct val="0"/>
        </a:spcAft>
        <a:defRPr sz="5300">
          <a:solidFill>
            <a:schemeClr val="tx2"/>
          </a:solidFill>
          <a:latin typeface="宋体" panose="02010600030101010101" pitchFamily="2" charset="-122"/>
          <a:ea typeface="宋体" panose="02010600030101010101" pitchFamily="2" charset="-122"/>
          <a:cs typeface="+mj-cs"/>
        </a:defRPr>
      </a:lvl1pPr>
      <a:lvl2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5pPr>
      <a:lvl6pPr marL="54419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6pPr>
      <a:lvl7pPr marL="108902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7pPr>
      <a:lvl8pPr marL="1633220"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8pPr>
      <a:lvl9pPr marL="217741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9pPr>
    </p:titleStyle>
    <p:bodyStyle>
      <a:lvl1pPr marL="408305" indent="-408305" algn="l" rtl="0" fontAlgn="base">
        <a:spcBef>
          <a:spcPct val="20000"/>
        </a:spcBef>
        <a:spcAft>
          <a:spcPct val="0"/>
        </a:spcAft>
        <a:buChar char="•"/>
        <a:defRPr sz="3800">
          <a:solidFill>
            <a:schemeClr val="tx1"/>
          </a:solidFill>
          <a:latin typeface="宋体" panose="02010600030101010101" pitchFamily="2" charset="-122"/>
          <a:ea typeface="宋体" panose="02010600030101010101" pitchFamily="2" charset="-122"/>
          <a:cs typeface="+mn-cs"/>
        </a:defRPr>
      </a:lvl1pPr>
      <a:lvl2pPr marL="884555" indent="-340360" algn="l" rtl="0" fontAlgn="base">
        <a:spcBef>
          <a:spcPct val="20000"/>
        </a:spcBef>
        <a:spcAft>
          <a:spcPct val="0"/>
        </a:spcAft>
        <a:buChar char="–"/>
        <a:defRPr sz="3400">
          <a:solidFill>
            <a:schemeClr val="tx1"/>
          </a:solidFill>
          <a:latin typeface="宋体" panose="02010600030101010101" pitchFamily="2" charset="-122"/>
          <a:ea typeface="宋体" panose="02010600030101010101" pitchFamily="2" charset="-122"/>
        </a:defRPr>
      </a:lvl2pPr>
      <a:lvl3pPr marL="1360805" indent="-272415" algn="l" rtl="0" fontAlgn="base">
        <a:spcBef>
          <a:spcPct val="20000"/>
        </a:spcBef>
        <a:spcAft>
          <a:spcPct val="0"/>
        </a:spcAft>
        <a:buChar char="•"/>
        <a:defRPr sz="2900">
          <a:solidFill>
            <a:schemeClr val="tx1"/>
          </a:solidFill>
          <a:latin typeface="宋体" panose="02010600030101010101" pitchFamily="2" charset="-122"/>
          <a:ea typeface="宋体" panose="02010600030101010101" pitchFamily="2" charset="-122"/>
        </a:defRPr>
      </a:lvl3pPr>
      <a:lvl4pPr marL="1905000" indent="-272415" algn="l" rtl="0" fontAlgn="base">
        <a:spcBef>
          <a:spcPct val="20000"/>
        </a:spcBef>
        <a:spcAft>
          <a:spcPct val="0"/>
        </a:spcAft>
        <a:buChar char="–"/>
        <a:defRPr sz="2400">
          <a:solidFill>
            <a:schemeClr val="tx1"/>
          </a:solidFill>
          <a:latin typeface="宋体" panose="02010600030101010101" pitchFamily="2" charset="-122"/>
          <a:ea typeface="宋体" panose="02010600030101010101" pitchFamily="2" charset="-122"/>
        </a:defRPr>
      </a:lvl4pPr>
      <a:lvl5pPr marL="2449830" indent="-272415" algn="l" rtl="0" fontAlgn="base">
        <a:spcBef>
          <a:spcPct val="20000"/>
        </a:spcBef>
        <a:spcAft>
          <a:spcPct val="0"/>
        </a:spcAft>
        <a:buChar char="»"/>
        <a:defRPr sz="2400">
          <a:solidFill>
            <a:schemeClr val="tx1"/>
          </a:solidFill>
          <a:latin typeface="宋体" panose="02010600030101010101" pitchFamily="2" charset="-122"/>
          <a:ea typeface="宋体" panose="02010600030101010101" pitchFamily="2" charset="-122"/>
        </a:defRPr>
      </a:lvl5pPr>
      <a:lvl6pPr marL="2994025" indent="-272415" algn="l" rtl="0" fontAlgn="base">
        <a:spcBef>
          <a:spcPct val="20000"/>
        </a:spcBef>
        <a:spcAft>
          <a:spcPct val="0"/>
        </a:spcAft>
        <a:buChar char="»"/>
        <a:defRPr sz="2400">
          <a:solidFill>
            <a:schemeClr val="tx1"/>
          </a:solidFill>
          <a:latin typeface="+mn-lt"/>
          <a:ea typeface="+mn-ea"/>
        </a:defRPr>
      </a:lvl6pPr>
      <a:lvl7pPr marL="3538220" indent="-272415" algn="l" rtl="0" fontAlgn="base">
        <a:spcBef>
          <a:spcPct val="20000"/>
        </a:spcBef>
        <a:spcAft>
          <a:spcPct val="0"/>
        </a:spcAft>
        <a:buChar char="»"/>
        <a:defRPr sz="2400">
          <a:solidFill>
            <a:schemeClr val="tx1"/>
          </a:solidFill>
          <a:latin typeface="+mn-lt"/>
          <a:ea typeface="+mn-ea"/>
        </a:defRPr>
      </a:lvl7pPr>
      <a:lvl8pPr marL="4082415" indent="-272415" algn="l" rtl="0" fontAlgn="base">
        <a:spcBef>
          <a:spcPct val="20000"/>
        </a:spcBef>
        <a:spcAft>
          <a:spcPct val="0"/>
        </a:spcAft>
        <a:buChar char="»"/>
        <a:defRPr sz="2400">
          <a:solidFill>
            <a:schemeClr val="tx1"/>
          </a:solidFill>
          <a:latin typeface="+mn-lt"/>
          <a:ea typeface="+mn-ea"/>
        </a:defRPr>
      </a:lvl8pPr>
      <a:lvl9pPr marL="4627245" indent="-272415" algn="l" rtl="0" fontAlgn="base">
        <a:spcBef>
          <a:spcPct val="20000"/>
        </a:spcBef>
        <a:spcAft>
          <a:spcPct val="0"/>
        </a:spcAft>
        <a:buChar char="»"/>
        <a:defRPr sz="2400">
          <a:solidFill>
            <a:schemeClr val="tx1"/>
          </a:solidFill>
          <a:latin typeface="+mn-lt"/>
          <a:ea typeface="+mn-ea"/>
        </a:defRPr>
      </a:lvl9pPr>
    </p:bodyStyle>
    <p:other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7415" algn="l" defTabSz="1089025" rtl="0" eaLnBrk="1" latinLnBrk="0" hangingPunct="1">
        <a:defRPr sz="2100" kern="1200">
          <a:solidFill>
            <a:schemeClr val="tx1"/>
          </a:solidFill>
          <a:latin typeface="+mn-lt"/>
          <a:ea typeface="+mn-ea"/>
          <a:cs typeface="+mn-cs"/>
        </a:defRPr>
      </a:lvl5pPr>
      <a:lvl6pPr marL="2721610" algn="l" defTabSz="1089025" rtl="0" eaLnBrk="1" latinLnBrk="0" hangingPunct="1">
        <a:defRPr sz="2100" kern="1200">
          <a:solidFill>
            <a:schemeClr val="tx1"/>
          </a:solidFill>
          <a:latin typeface="+mn-lt"/>
          <a:ea typeface="+mn-ea"/>
          <a:cs typeface="+mn-cs"/>
        </a:defRPr>
      </a:lvl6pPr>
      <a:lvl7pPr marL="3266440" algn="l" defTabSz="1089025" rtl="0" eaLnBrk="1" latinLnBrk="0" hangingPunct="1">
        <a:defRPr sz="2100" kern="1200">
          <a:solidFill>
            <a:schemeClr val="tx1"/>
          </a:solidFill>
          <a:latin typeface="+mn-lt"/>
          <a:ea typeface="+mn-ea"/>
          <a:cs typeface="+mn-cs"/>
        </a:defRPr>
      </a:lvl7pPr>
      <a:lvl8pPr marL="3810635" algn="l" defTabSz="1089025" rtl="0" eaLnBrk="1" latinLnBrk="0" hangingPunct="1">
        <a:defRPr sz="2100" kern="1200">
          <a:solidFill>
            <a:schemeClr val="tx1"/>
          </a:solidFill>
          <a:latin typeface="+mn-lt"/>
          <a:ea typeface="+mn-ea"/>
          <a:cs typeface="+mn-cs"/>
        </a:defRPr>
      </a:lvl8pPr>
      <a:lvl9pPr marL="4354830" algn="l" defTabSz="1089025"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4.xml"/><Relationship Id="rId2" Type="http://schemas.openxmlformats.org/officeDocument/2006/relationships/tags" Target="../tags/tag3.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9"/>
          <p:cNvSpPr txBox="1"/>
          <p:nvPr/>
        </p:nvSpPr>
        <p:spPr>
          <a:xfrm rot="16200000">
            <a:off x="9128760" y="2957195"/>
            <a:ext cx="727075" cy="3002915"/>
          </a:xfrm>
          <a:prstGeom prst="rect">
            <a:avLst/>
          </a:prstGeom>
          <a:solidFill>
            <a:schemeClr val="accent6"/>
          </a:solidFill>
          <a:effectLst/>
        </p:spPr>
        <p:txBody>
          <a:bodyPr vert="eaVert" wrap="square" lIns="91450" tIns="45725" rIns="90000" bIns="45725" rtlCol="0" anchor="ctr" anchorCtr="1">
            <a:noAutofit/>
          </a:bodyPr>
          <a:lstStyle/>
          <a:p>
            <a:pPr algn="ctr">
              <a:defRPr/>
            </a:pPr>
            <a:r>
              <a:rPr lang="zh-CN" sz="3200" kern="0" spc="300" dirty="0">
                <a:solidFill>
                  <a:schemeClr val="bg1"/>
                </a:solidFill>
                <a:latin typeface="宋体" panose="02010600030101010101" pitchFamily="2" charset="-122"/>
              </a:rPr>
              <a:t>北京出版社</a:t>
            </a:r>
            <a:endParaRPr lang="zh-CN" sz="3200" kern="0" spc="300" dirty="0">
              <a:solidFill>
                <a:schemeClr val="bg1"/>
              </a:solidFill>
              <a:latin typeface="宋体" panose="02010600030101010101" pitchFamily="2" charset="-122"/>
            </a:endParaRPr>
          </a:p>
        </p:txBody>
      </p:sp>
      <p:sp>
        <p:nvSpPr>
          <p:cNvPr id="6" name="文本框 5"/>
          <p:cNvSpPr txBox="1"/>
          <p:nvPr/>
        </p:nvSpPr>
        <p:spPr>
          <a:xfrm>
            <a:off x="7327900" y="1453515"/>
            <a:ext cx="4612005" cy="1938020"/>
          </a:xfrm>
          <a:prstGeom prst="rect">
            <a:avLst/>
          </a:prstGeom>
          <a:noFill/>
        </p:spPr>
        <p:txBody>
          <a:bodyPr wrap="square" rtlCol="0">
            <a:spAutoFit/>
          </a:bodyPr>
          <a:p>
            <a:r>
              <a:rPr lang="zh-CN" sz="6000" b="1" spc="600" dirty="0" smtClean="0">
                <a:ln w="28575">
                  <a:noFill/>
                </a:ln>
                <a:solidFill>
                  <a:schemeClr val="tx2"/>
                </a:solidFill>
                <a:latin typeface="宋体" panose="02010600030101010101" pitchFamily="2" charset="-122"/>
              </a:rPr>
              <a:t>经济学基础（第三版）</a:t>
            </a:r>
            <a:endParaRPr lang="zh-CN" sz="6000" b="1" spc="600" dirty="0" smtClean="0">
              <a:ln w="28575">
                <a:noFill/>
              </a:ln>
              <a:solidFill>
                <a:schemeClr val="tx2"/>
              </a:solidFill>
              <a:latin typeface="宋体" panose="02010600030101010101" pitchFamily="2" charset="-122"/>
            </a:endParaRPr>
          </a:p>
        </p:txBody>
      </p:sp>
    </p:spTree>
    <p:custDataLst>
      <p:tags r:id="rId1"/>
    </p:custDataLst>
  </p:cSld>
  <p:clrMapOvr>
    <a:masterClrMapping/>
  </p:clrMapOvr>
  <p:transition spd="slow" advTm="2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621030" y="2057400"/>
            <a:ext cx="5148580" cy="2306955"/>
          </a:xfrm>
          <a:prstGeom prst="rect">
            <a:avLst/>
          </a:prstGeom>
          <a:noFill/>
        </p:spPr>
        <p:txBody>
          <a:bodyPr wrap="square" rtlCol="0">
            <a:spAutoFit/>
          </a:bodyPr>
          <a:lstStyle/>
          <a:p>
            <a:pPr>
              <a:lnSpc>
                <a:spcPct val="150000"/>
              </a:lnSpc>
            </a:pPr>
            <a:r>
              <a:rPr lang="en-US" sz="1600" spc="300" dirty="0" smtClean="0">
                <a:solidFill>
                  <a:schemeClr val="tx2"/>
                </a:solidFill>
                <a:latin typeface="宋体" panose="02010600030101010101" pitchFamily="2" charset="-122"/>
              </a:rPr>
              <a:t>●</a:t>
            </a:r>
            <a:r>
              <a:rPr sz="1600" spc="300" dirty="0" smtClean="0">
                <a:solidFill>
                  <a:schemeClr val="tx2"/>
                </a:solidFill>
                <a:latin typeface="宋体" panose="02010600030101010101" pitchFamily="2" charset="-122"/>
              </a:rPr>
              <a:t>储蓄函数是与消费函数相联系的概念。储蓄是收入中没有被消费的部分。由于消费随收入增加而增加的比率是递减的，可以想到储蓄随收入增加而增加的比率是递增的。储蓄与收入的这种数量关系就是储蓄函数，其公式是：</a:t>
            </a:r>
            <a:endParaRPr sz="1600" spc="300" dirty="0" smtClean="0">
              <a:solidFill>
                <a:schemeClr val="tx2"/>
              </a:solidFill>
              <a:latin typeface="宋体" panose="02010600030101010101" pitchFamily="2" charset="-122"/>
            </a:endParaRPr>
          </a:p>
          <a:p>
            <a:pPr>
              <a:lnSpc>
                <a:spcPct val="150000"/>
              </a:lnSpc>
            </a:pPr>
            <a:r>
              <a:rPr sz="1600" spc="300" dirty="0" smtClean="0">
                <a:solidFill>
                  <a:schemeClr val="tx2"/>
                </a:solidFill>
                <a:latin typeface="宋体" panose="02010600030101010101" pitchFamily="2" charset="-122"/>
              </a:rPr>
              <a:t>S=S（Y）</a:t>
            </a:r>
            <a:r>
              <a:rPr lang="zh-CN" sz="1600" spc="300" dirty="0" smtClean="0">
                <a:solidFill>
                  <a:schemeClr val="tx2"/>
                </a:solidFill>
                <a:latin typeface="宋体" panose="02010600030101010101" pitchFamily="2" charset="-122"/>
              </a:rPr>
              <a:t>。</a:t>
            </a:r>
            <a:endParaRPr lang="zh-CN" sz="1600" spc="300" dirty="0" smtClean="0">
              <a:solidFill>
                <a:schemeClr val="tx2"/>
              </a:solidFill>
              <a:latin typeface="宋体" panose="02010600030101010101" pitchFamily="2" charset="-122"/>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二、储蓄函数</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007100" y="1673860"/>
            <a:ext cx="5645150" cy="35115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1050925" y="2089150"/>
            <a:ext cx="5244465" cy="3415030"/>
          </a:xfrm>
          <a:prstGeom prst="rect">
            <a:avLst/>
          </a:prstGeom>
          <a:noFill/>
        </p:spPr>
        <p:txBody>
          <a:bodyPr wrap="square" rtlCol="0">
            <a:spAutoFit/>
          </a:bodyPr>
          <a:lstStyle/>
          <a:p>
            <a:pPr>
              <a:lnSpc>
                <a:spcPct val="150000"/>
              </a:lnSpc>
            </a:pPr>
            <a:r>
              <a:rPr lang="en-US" sz="1600" spc="300" dirty="0" smtClean="0">
                <a:solidFill>
                  <a:schemeClr val="tx2"/>
                </a:solidFill>
                <a:latin typeface="宋体" panose="02010600030101010101" pitchFamily="2" charset="-122"/>
              </a:rPr>
              <a:t>●</a:t>
            </a:r>
            <a:r>
              <a:rPr sz="1600" spc="300" dirty="0" smtClean="0">
                <a:solidFill>
                  <a:schemeClr val="tx2"/>
                </a:solidFill>
                <a:latin typeface="宋体" panose="02010600030101010101" pitchFamily="2" charset="-122"/>
              </a:rPr>
              <a:t>由于储蓄被定义为收入和消费之差，所以消费函数和储蓄函数的关系表现在以下几个方面。</a:t>
            </a:r>
            <a:endParaRPr sz="1600" spc="300" dirty="0" smtClean="0">
              <a:solidFill>
                <a:schemeClr val="tx2"/>
              </a:solidFill>
              <a:latin typeface="宋体" panose="02010600030101010101" pitchFamily="2" charset="-122"/>
            </a:endParaRPr>
          </a:p>
          <a:p>
            <a:pPr>
              <a:lnSpc>
                <a:spcPct val="150000"/>
              </a:lnSpc>
            </a:pPr>
            <a:r>
              <a:rPr sz="1600" spc="300" dirty="0" smtClean="0">
                <a:solidFill>
                  <a:schemeClr val="tx2"/>
                </a:solidFill>
                <a:latin typeface="宋体" panose="02010600030101010101" pitchFamily="2" charset="-122"/>
              </a:rPr>
              <a:t>第一，消费函数和储蓄函数互补，两者之和等于总收入。</a:t>
            </a:r>
            <a:endParaRPr sz="1600" spc="300" dirty="0" smtClean="0">
              <a:solidFill>
                <a:schemeClr val="tx2"/>
              </a:solidFill>
              <a:latin typeface="宋体" panose="02010600030101010101" pitchFamily="2" charset="-122"/>
            </a:endParaRPr>
          </a:p>
          <a:p>
            <a:pPr>
              <a:lnSpc>
                <a:spcPct val="150000"/>
              </a:lnSpc>
            </a:pPr>
            <a:r>
              <a:rPr sz="1600" spc="300" dirty="0" smtClean="0">
                <a:solidFill>
                  <a:schemeClr val="tx2"/>
                </a:solidFill>
                <a:latin typeface="宋体" panose="02010600030101010101" pitchFamily="2" charset="-122"/>
              </a:rPr>
              <a:t>第二，APC 和 MPC 都随收入增加而递减，且 APC ＞ MPC；而 APS 和 MPS 都随收入增加而递增，且 APS ＜ MPS。</a:t>
            </a:r>
            <a:endParaRPr sz="1600" spc="300" dirty="0" smtClean="0">
              <a:solidFill>
                <a:schemeClr val="tx2"/>
              </a:solidFill>
              <a:latin typeface="宋体" panose="02010600030101010101" pitchFamily="2" charset="-122"/>
            </a:endParaRPr>
          </a:p>
          <a:p>
            <a:pPr>
              <a:lnSpc>
                <a:spcPct val="150000"/>
              </a:lnSpc>
            </a:pPr>
            <a:r>
              <a:rPr sz="1600" spc="300" dirty="0" smtClean="0">
                <a:solidFill>
                  <a:schemeClr val="tx2"/>
                </a:solidFill>
                <a:latin typeface="宋体" panose="02010600030101010101" pitchFamily="2" charset="-122"/>
              </a:rPr>
              <a:t>第三，APC 和 APS 之和恒等于 1，MPC 和 MPS 之和也恒等于 1。</a:t>
            </a:r>
            <a:endParaRPr sz="1600" spc="300" dirty="0" smtClean="0">
              <a:solidFill>
                <a:schemeClr val="tx2"/>
              </a:solidFill>
              <a:latin typeface="宋体" panose="02010600030101010101" pitchFamily="2" charset="-122"/>
            </a:endParaRPr>
          </a:p>
        </p:txBody>
      </p:sp>
      <p:sp>
        <p:nvSpPr>
          <p:cNvPr id="25" name="文本框 2"/>
          <p:cNvSpPr txBox="1"/>
          <p:nvPr/>
        </p:nvSpPr>
        <p:spPr>
          <a:xfrm>
            <a:off x="885825" y="599440"/>
            <a:ext cx="557403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三、消费函数和储蓄函数的关系</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459855" y="1722755"/>
            <a:ext cx="4754880" cy="42614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172960" y="2845435"/>
            <a:ext cx="4180205" cy="1568450"/>
          </a:xfrm>
          <a:prstGeom prst="rect">
            <a:avLst/>
          </a:prstGeom>
          <a:noFill/>
        </p:spPr>
        <p:txBody>
          <a:bodyPr wrap="square" rtlCol="0">
            <a:spAutoFit/>
          </a:bodyPr>
          <a:p>
            <a:r>
              <a:rPr lang="zh-CN" altLang="en-US" sz="4800" dirty="0">
                <a:solidFill>
                  <a:schemeClr val="tx2"/>
                </a:solidFill>
                <a:latin typeface="宋体" panose="02010600030101010101" pitchFamily="2" charset="-122"/>
              </a:rPr>
              <a:t>简单经济国民收入的决定</a:t>
            </a:r>
            <a:endParaRPr lang="zh-CN" altLang="en-US" sz="4800" dirty="0">
              <a:solidFill>
                <a:schemeClr val="tx2"/>
              </a:solidFill>
              <a:latin typeface="宋体" panose="02010600030101010101" pitchFamily="2" charset="-122"/>
            </a:endParaRPr>
          </a:p>
        </p:txBody>
      </p:sp>
      <p:sp>
        <p:nvSpPr>
          <p:cNvPr id="5" name="文本框 4"/>
          <p:cNvSpPr txBox="1"/>
          <p:nvPr/>
        </p:nvSpPr>
        <p:spPr>
          <a:xfrm>
            <a:off x="7172960" y="1637030"/>
            <a:ext cx="3956685" cy="1014730"/>
          </a:xfrm>
          <a:prstGeom prst="rect">
            <a:avLst/>
          </a:prstGeom>
          <a:noFill/>
        </p:spPr>
        <p:txBody>
          <a:bodyPr wrap="square" rtlCol="0">
            <a:spAutoFit/>
          </a:bodyPr>
          <a:p>
            <a:r>
              <a:rPr lang="zh-CN" altLang="en-US" sz="6000" b="1" dirty="0">
                <a:solidFill>
                  <a:schemeClr val="tx1">
                    <a:lumMod val="75000"/>
                    <a:lumOff val="25000"/>
                  </a:schemeClr>
                </a:solidFill>
                <a:latin typeface="宋体" panose="02010600030101010101" pitchFamily="2" charset="-122"/>
              </a:rPr>
              <a:t>任务三</a:t>
            </a:r>
            <a:endParaRPr lang="zh-CN" altLang="en-US" sz="6000" b="1" dirty="0">
              <a:solidFill>
                <a:schemeClr val="tx1">
                  <a:lumMod val="75000"/>
                  <a:lumOff val="25000"/>
                </a:schemeClr>
              </a:solidFill>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820285" y="2049145"/>
            <a:ext cx="6420485" cy="3688080"/>
          </a:xfrm>
          <a:prstGeom prst="rect">
            <a:avLst/>
          </a:prstGeom>
          <a:noFill/>
        </p:spPr>
        <p:txBody>
          <a:bodyPr wrap="square" rtlCol="0">
            <a:spAutoFit/>
          </a:bodyPr>
          <a:p>
            <a:pPr>
              <a:lnSpc>
                <a:spcPct val="130000"/>
              </a:lnSpc>
              <a:spcBef>
                <a:spcPts val="0"/>
              </a:spcBef>
              <a:spcAft>
                <a:spcPts val="0"/>
              </a:spcAft>
            </a:pPr>
            <a:r>
              <a:rPr dirty="0">
                <a:latin typeface="宋体" panose="02010600030101010101" pitchFamily="2" charset="-122"/>
              </a:rPr>
              <a:t>在整个宏观经济体系中包括两个子系统，即商品和劳务运行的市场和货币及金融产品运行的市场，前者简称为产品市场，后者简称为货币市场。国民收入的决定同时受到产品市场和货币市场运行的影响，为了便于理解，本项目有以下假定：</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第一，各种资源没有得到充分利用，因此，总供给可以适应总需求的增加而增加，也就是不考虑总供给对国民收入决定的影响。第二，价格水平是既定的。第三，利息率水平既定，这也就是说，不考虑利息率变动对国民收入水平的影响。第四，投资水平既定，即在总需求中只考虑消费对国民收入的影响。第五，假定不存在国际部门，只研究封闭经济系统。</a:t>
            </a:r>
            <a:endParaRPr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338492" y="2861688"/>
            <a:ext cx="3231285"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一、最简单经济体系的基本假定</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461645" y="1552575"/>
            <a:ext cx="6758305" cy="4892675"/>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国民收入核算中的恒等式既衡量了国民收入的总量水平，又揭示了它的内部结构。但是，恒等式本身没有也不可能解释决定国民收入的过程和原因。为了说明国民收入的决定，就需要把国民收入恒等式发展为国民收入均衡式。</a:t>
            </a:r>
            <a:r>
              <a:rPr sz="1600" b="1" dirty="0">
                <a:solidFill>
                  <a:schemeClr val="tx1">
                    <a:lumMod val="65000"/>
                    <a:lumOff val="35000"/>
                  </a:schemeClr>
                </a:solidFill>
                <a:latin typeface="+mn-ea"/>
                <a:ea typeface="+mn-ea"/>
              </a:rPr>
              <a:t>图中</a:t>
            </a:r>
            <a:r>
              <a:rPr sz="1600" dirty="0">
                <a:solidFill>
                  <a:schemeClr val="tx1">
                    <a:lumMod val="65000"/>
                    <a:lumOff val="35000"/>
                  </a:schemeClr>
                </a:solidFill>
                <a:latin typeface="+mn-ea"/>
                <a:ea typeface="+mn-ea"/>
              </a:rPr>
              <a:t>横轴表示收入，纵轴表示消费加投资。在消费曲线 C 上加投资曲线 I</a:t>
            </a:r>
            <a:r>
              <a:rPr sz="1600" baseline="-25000" dirty="0">
                <a:solidFill>
                  <a:schemeClr val="tx1">
                    <a:lumMod val="65000"/>
                    <a:lumOff val="35000"/>
                  </a:schemeClr>
                </a:solidFill>
                <a:latin typeface="+mn-ea"/>
                <a:ea typeface="+mn-ea"/>
              </a:rPr>
              <a:t>0</a:t>
            </a:r>
            <a:r>
              <a:rPr sz="1600" dirty="0">
                <a:solidFill>
                  <a:schemeClr val="tx1">
                    <a:lumMod val="65000"/>
                    <a:lumOff val="35000"/>
                  </a:schemeClr>
                </a:solidFill>
                <a:latin typeface="+mn-ea"/>
                <a:ea typeface="+mn-ea"/>
              </a:rPr>
              <a:t>就可得到消费投资曲线 C+I</a:t>
            </a:r>
            <a:r>
              <a:rPr sz="1600" baseline="-25000" dirty="0">
                <a:solidFill>
                  <a:schemeClr val="tx1">
                    <a:lumMod val="65000"/>
                    <a:lumOff val="35000"/>
                  </a:schemeClr>
                </a:solidFill>
                <a:latin typeface="+mn-ea"/>
                <a:ea typeface="+mn-ea"/>
              </a:rPr>
              <a:t>0</a:t>
            </a:r>
            <a:r>
              <a:rPr sz="1600" dirty="0">
                <a:solidFill>
                  <a:schemeClr val="tx1">
                    <a:lumMod val="65000"/>
                    <a:lumOff val="35000"/>
                  </a:schemeClr>
                </a:solidFill>
                <a:latin typeface="+mn-ea"/>
                <a:ea typeface="+mn-ea"/>
              </a:rPr>
              <a:t>，这条曲线也是总支出曲线。由于投资被假定为始终等于 600 亿元的自发投资，因此，消费投资曲线所形成的总支出曲线与消费曲线相平行，二者之间的垂直距离等于600 亿元投资，总支出线和 45°线相交于 E</a:t>
            </a:r>
            <a:r>
              <a:rPr sz="1600" baseline="-25000" dirty="0">
                <a:solidFill>
                  <a:schemeClr val="tx1">
                    <a:lumMod val="65000"/>
                    <a:lumOff val="35000"/>
                  </a:schemeClr>
                </a:solidFill>
                <a:latin typeface="+mn-ea"/>
                <a:ea typeface="+mn-ea"/>
              </a:rPr>
              <a:t>2</a:t>
            </a:r>
            <a:r>
              <a:rPr sz="1600" dirty="0">
                <a:solidFill>
                  <a:schemeClr val="tx1">
                    <a:lumMod val="65000"/>
                    <a:lumOff val="35000"/>
                  </a:schemeClr>
                </a:solidFill>
                <a:latin typeface="+mn-ea"/>
                <a:ea typeface="+mn-ea"/>
              </a:rPr>
              <a:t> 点，E</a:t>
            </a:r>
            <a:r>
              <a:rPr sz="1600" baseline="-25000" dirty="0">
                <a:solidFill>
                  <a:schemeClr val="tx1">
                    <a:lumMod val="65000"/>
                    <a:lumOff val="35000"/>
                  </a:schemeClr>
                </a:solidFill>
                <a:latin typeface="+mn-ea"/>
                <a:ea typeface="+mn-ea"/>
              </a:rPr>
              <a:t>2</a:t>
            </a:r>
            <a:r>
              <a:rPr sz="1600" dirty="0">
                <a:solidFill>
                  <a:schemeClr val="tx1">
                    <a:lumMod val="65000"/>
                    <a:lumOff val="35000"/>
                  </a:schemeClr>
                </a:solidFill>
                <a:latin typeface="+mn-ea"/>
                <a:ea typeface="+mn-ea"/>
              </a:rPr>
              <a:t> 点决定的收入水平就是均衡国民收入 8 000 亿元，这时，家庭意愿的消费支出与企业意愿的投资支出的总和，正好等于国民收入（即产量）。如果经济离开了这个均衡点，企业的销售量就会大于或小于它们的产量，从而被迫进行存货负投资或存货投资，也就是说，会出现意外的存货减少或增加，这就会引起生产的扩大或收缩，直至回到均衡点为止。</a:t>
            </a:r>
            <a:endParaRPr sz="1600" dirty="0">
              <a:solidFill>
                <a:schemeClr val="tx1">
                  <a:lumMod val="65000"/>
                  <a:lumOff val="35000"/>
                </a:schemeClr>
              </a:solidFill>
              <a:latin typeface="+mn-ea"/>
              <a:ea typeface="+mn-ea"/>
            </a:endParaRPr>
          </a:p>
        </p:txBody>
      </p:sp>
      <p:sp>
        <p:nvSpPr>
          <p:cNvPr id="25" name="文本框 2"/>
          <p:cNvSpPr txBox="1"/>
          <p:nvPr/>
        </p:nvSpPr>
        <p:spPr>
          <a:xfrm>
            <a:off x="885825" y="599440"/>
            <a:ext cx="391414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二、均衡国民收入决定</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7586980" y="1798955"/>
            <a:ext cx="4219575" cy="40195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259715" y="1482725"/>
            <a:ext cx="6612890" cy="4892675"/>
          </a:xfrm>
          <a:prstGeom prst="rect">
            <a:avLst/>
          </a:prstGeom>
          <a:noFill/>
        </p:spPr>
        <p:txBody>
          <a:bodyPr wrap="square" rtlCol="0">
            <a:spAutoFit/>
          </a:bodyPr>
          <a:lstStyle/>
          <a:p>
            <a:pPr>
              <a:lnSpc>
                <a:spcPct val="150000"/>
              </a:lnSpc>
            </a:pPr>
            <a:r>
              <a:rPr lang="en-US" sz="1600" spc="300" dirty="0" smtClean="0">
                <a:solidFill>
                  <a:schemeClr val="tx2"/>
                </a:solidFill>
                <a:latin typeface="宋体" panose="02010600030101010101" pitchFamily="2" charset="-122"/>
              </a:rPr>
              <a:t>●</a:t>
            </a:r>
            <a:r>
              <a:rPr lang="zh-CN" sz="1600" spc="300" dirty="0" smtClean="0">
                <a:solidFill>
                  <a:schemeClr val="tx2"/>
                </a:solidFill>
                <a:latin typeface="宋体" panose="02010600030101010101" pitchFamily="2" charset="-122"/>
              </a:rPr>
              <a:t>图</a:t>
            </a:r>
            <a:r>
              <a:rPr sz="1600" spc="300" dirty="0" smtClean="0">
                <a:solidFill>
                  <a:schemeClr val="tx2"/>
                </a:solidFill>
                <a:latin typeface="宋体" panose="02010600030101010101" pitchFamily="2" charset="-122"/>
              </a:rPr>
              <a:t>9-7中横轴表示收入，纵轴表示储蓄和投资</a:t>
            </a:r>
            <a:r>
              <a:rPr lang="zh-CN" sz="1600" spc="300" dirty="0" smtClean="0">
                <a:solidFill>
                  <a:schemeClr val="tx2"/>
                </a:solidFill>
                <a:latin typeface="宋体" panose="02010600030101010101" pitchFamily="2" charset="-122"/>
              </a:rPr>
              <a:t>，</a:t>
            </a:r>
            <a:r>
              <a:rPr sz="1600" spc="300" dirty="0" smtClean="0">
                <a:solidFill>
                  <a:schemeClr val="tx2"/>
                </a:solidFill>
                <a:latin typeface="宋体" panose="02010600030101010101" pitchFamily="2" charset="-122"/>
              </a:rPr>
              <a:t>S代表储蓄曲线，I代表投资曲线，由于投资是不随收入而变化的自发投资，所以，投资曲线与横轴平行，二者之间的距离始终等于一个固定的数值。投资曲线与储蓄曲线相交于E点，与E点对应的收入就是均衡国民收入。如果实际产量小于均衡国民收入水平，就表明投资大于储蓄，社会生产供不应求。企业存货意外地减少，会使企业扩大生产，从而使国民收入水平向右移动，直至达到均衡的国民收入水平为止。相反，如果实际产量大于均衡国民收入水平，则表明投资小于储蓄，社会上产量供过于求，企业存货会意外地增加。在这种情况下，企业会减少生产，从而使国民收入水平向左移动，直至达到均衡国民收入为止。只有在均衡国民收入水平上，企业生产才会最终稳定下来。</a:t>
            </a:r>
            <a:endParaRPr sz="1600" spc="300" dirty="0" smtClean="0">
              <a:solidFill>
                <a:schemeClr val="tx2"/>
              </a:solidFill>
              <a:latin typeface="宋体" panose="02010600030101010101" pitchFamily="2" charset="-122"/>
            </a:endParaRPr>
          </a:p>
        </p:txBody>
      </p:sp>
      <p:sp>
        <p:nvSpPr>
          <p:cNvPr id="25" name="文本框 2"/>
          <p:cNvSpPr txBox="1"/>
          <p:nvPr/>
        </p:nvSpPr>
        <p:spPr>
          <a:xfrm>
            <a:off x="871855" y="133985"/>
            <a:ext cx="69284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三、使用储蓄函数决定均衡的国民收入</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7106285" y="1482725"/>
            <a:ext cx="4540885" cy="4229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 name="文本框 27"/>
          <p:cNvSpPr txBox="1"/>
          <p:nvPr/>
        </p:nvSpPr>
        <p:spPr>
          <a:xfrm>
            <a:off x="1125917" y="1484839"/>
            <a:ext cx="1783080" cy="368300"/>
          </a:xfrm>
          <a:prstGeom prst="rect">
            <a:avLst/>
          </a:prstGeom>
          <a:noFill/>
        </p:spPr>
        <p:txBody>
          <a:bodyPr vert="horz" wrap="none" rtlCol="0">
            <a:spAutoFit/>
          </a:bodyPr>
          <a:p>
            <a:pPr algn="l"/>
            <a:r>
              <a:rPr lang="zh-CN" altLang="en-US" dirty="0">
                <a:latin typeface="宋体" panose="02010600030101010101" pitchFamily="2" charset="-122"/>
                <a:sym typeface="宋体" panose="02010600030101010101" pitchFamily="2" charset="-122"/>
              </a:rPr>
              <a:t>（一）乘数概念</a:t>
            </a:r>
            <a:endParaRPr lang="zh-CN" altLang="en-US" dirty="0">
              <a:latin typeface="宋体" panose="02010600030101010101" pitchFamily="2" charset="-122"/>
              <a:sym typeface="宋体" panose="02010600030101010101" pitchFamily="2" charset="-122"/>
            </a:endParaRPr>
          </a:p>
        </p:txBody>
      </p:sp>
      <p:sp>
        <p:nvSpPr>
          <p:cNvPr id="29" name="圆角矩形 5"/>
          <p:cNvSpPr/>
          <p:nvPr/>
        </p:nvSpPr>
        <p:spPr>
          <a:xfrm>
            <a:off x="1125855" y="1935480"/>
            <a:ext cx="5113020" cy="795020"/>
          </a:xfrm>
          <a:prstGeom prst="roundRect">
            <a:avLst/>
          </a:prstGeom>
          <a:solidFill>
            <a:schemeClr val="dk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7950"/>
            <a:r>
              <a:rPr sz="1600" dirty="0">
                <a:solidFill>
                  <a:schemeClr val="tx1"/>
                </a:solidFill>
                <a:latin typeface="宋体" panose="02010600030101010101" pitchFamily="2" charset="-122"/>
                <a:ea typeface="宋体" panose="02010600030101010101" pitchFamily="2" charset="-122"/>
                <a:sym typeface="宋体" panose="02010600030101010101" pitchFamily="2" charset="-122"/>
              </a:rPr>
              <a:t>乘数是指国民收入变动量与引起这种变动的因素之间的比率。</a:t>
            </a:r>
            <a:endParaRPr sz="1600" dirty="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文本框 29"/>
          <p:cNvSpPr txBox="1"/>
          <p:nvPr/>
        </p:nvSpPr>
        <p:spPr>
          <a:xfrm>
            <a:off x="1125917" y="2940888"/>
            <a:ext cx="2240280" cy="368300"/>
          </a:xfrm>
          <a:prstGeom prst="rect">
            <a:avLst/>
          </a:prstGeom>
          <a:noFill/>
        </p:spPr>
        <p:txBody>
          <a:bodyPr vert="horz" wrap="none" rtlCol="0">
            <a:spAutoFit/>
          </a:bodyPr>
          <a:p>
            <a:pPr algn="l"/>
            <a:r>
              <a:rPr lang="zh-CN" altLang="en-US" dirty="0">
                <a:latin typeface="宋体" panose="02010600030101010101" pitchFamily="2" charset="-122"/>
                <a:sym typeface="宋体" panose="02010600030101010101" pitchFamily="2" charset="-122"/>
              </a:rPr>
              <a:t>（二）投资乘数分析</a:t>
            </a:r>
            <a:endParaRPr lang="zh-CN" altLang="en-US" dirty="0">
              <a:latin typeface="宋体" panose="02010600030101010101" pitchFamily="2" charset="-122"/>
              <a:sym typeface="宋体" panose="02010600030101010101" pitchFamily="2" charset="-122"/>
            </a:endParaRPr>
          </a:p>
        </p:txBody>
      </p:sp>
      <p:sp>
        <p:nvSpPr>
          <p:cNvPr id="31" name="圆角矩形 7"/>
          <p:cNvSpPr/>
          <p:nvPr/>
        </p:nvSpPr>
        <p:spPr>
          <a:xfrm>
            <a:off x="1125855" y="3308985"/>
            <a:ext cx="5113020" cy="1132840"/>
          </a:xfrm>
          <a:prstGeom prst="roundRect">
            <a:avLst/>
          </a:prstGeom>
          <a:solidFill>
            <a:schemeClr val="dk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7950"/>
            <a:r>
              <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rPr>
              <a:t>i=s 是宏观经济均衡的条件，若 i ＞ s，生产会增加；若 i ＜ s，生产会减少，并最终达到均衡收入水平。不过，投资的增加引起生产和国民收入的增加，并不是一下子就能实现的。这有一个逐渐变动的过程。</a:t>
            </a:r>
            <a:endPar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32" name="文本框 31"/>
          <p:cNvSpPr txBox="1"/>
          <p:nvPr/>
        </p:nvSpPr>
        <p:spPr>
          <a:xfrm>
            <a:off x="1125917" y="4637573"/>
            <a:ext cx="5440680" cy="368300"/>
          </a:xfrm>
          <a:prstGeom prst="rect">
            <a:avLst/>
          </a:prstGeom>
          <a:noFill/>
        </p:spPr>
        <p:txBody>
          <a:bodyPr vert="horz" wrap="none" rtlCol="0">
            <a:spAutoFit/>
          </a:bodyPr>
          <a:p>
            <a:pPr algn="l"/>
            <a:r>
              <a:rPr lang="zh-CN" altLang="en-US" dirty="0">
                <a:latin typeface="宋体" panose="02010600030101010101" pitchFamily="2" charset="-122"/>
                <a:sym typeface="宋体" panose="02010600030101010101" pitchFamily="2" charset="-122"/>
              </a:rPr>
              <a:t>（三）政府购买乘数、政府转移支付乘数、税收乘数</a:t>
            </a:r>
            <a:endParaRPr lang="zh-CN" altLang="en-US" dirty="0">
              <a:latin typeface="宋体" panose="02010600030101010101" pitchFamily="2" charset="-122"/>
              <a:sym typeface="宋体" panose="02010600030101010101" pitchFamily="2" charset="-122"/>
            </a:endParaRPr>
          </a:p>
        </p:txBody>
      </p:sp>
      <p:sp>
        <p:nvSpPr>
          <p:cNvPr id="33" name="圆角矩形 9"/>
          <p:cNvSpPr/>
          <p:nvPr/>
        </p:nvSpPr>
        <p:spPr>
          <a:xfrm>
            <a:off x="1125855" y="5102860"/>
            <a:ext cx="5113020" cy="1303020"/>
          </a:xfrm>
          <a:prstGeom prst="roundRect">
            <a:avLst/>
          </a:prstGeom>
          <a:solidFill>
            <a:schemeClr val="dk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7950"/>
            <a:r>
              <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rPr>
              <a:t>政府购买乘数是指国民收入变动量与引起这种变动的政府购买量变动之间的比率。政府转移支付乘数是指国民收入变动量与引起这种变动的政府转移支付量变动之间的比率。税收乘数是指国民收入变动量与引起这种变动的税收量变动之间的比率。</a:t>
            </a:r>
            <a:endPar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34" name="椭圆 33"/>
          <p:cNvSpPr/>
          <p:nvPr/>
        </p:nvSpPr>
        <p:spPr>
          <a:xfrm>
            <a:off x="763061" y="2102945"/>
            <a:ext cx="249592" cy="24959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椭圆 34"/>
          <p:cNvSpPr/>
          <p:nvPr/>
        </p:nvSpPr>
        <p:spPr>
          <a:xfrm>
            <a:off x="763061" y="3754173"/>
            <a:ext cx="249592" cy="249592"/>
          </a:xfrm>
          <a:prstGeom prst="ellipse">
            <a:avLst/>
          </a:prstGeom>
          <a:solidFill>
            <a:srgbClr val="FD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椭圆 35"/>
          <p:cNvSpPr/>
          <p:nvPr/>
        </p:nvSpPr>
        <p:spPr>
          <a:xfrm>
            <a:off x="763061" y="5375519"/>
            <a:ext cx="249592" cy="249592"/>
          </a:xfrm>
          <a:prstGeom prst="ellipse">
            <a:avLst/>
          </a:prstGeom>
          <a:solidFill>
            <a:srgbClr val="3494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四、乘数理论</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806565" y="2103120"/>
            <a:ext cx="4781550" cy="35864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0080" y="2484120"/>
            <a:ext cx="4108450" cy="1014730"/>
          </a:xfrm>
          <a:prstGeom prst="rect">
            <a:avLst/>
          </a:prstGeom>
          <a:noFill/>
        </p:spPr>
        <p:txBody>
          <a:bodyPr wrap="square" rtlCol="0">
            <a:spAutoFit/>
          </a:bodyPr>
          <a:p>
            <a:r>
              <a:rPr lang="zh-CN" altLang="en-US" sz="6000" spc="600" dirty="0" smtClean="0">
                <a:ln w="28575">
                  <a:noFill/>
                </a:ln>
                <a:solidFill>
                  <a:schemeClr val="tx2"/>
                </a:solidFill>
                <a:latin typeface="宋体" panose="02010600030101010101" pitchFamily="2" charset="-122"/>
              </a:rPr>
              <a:t>谢谢观看</a:t>
            </a:r>
            <a:endParaRPr lang="zh-CN" altLang="en-US" sz="60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r"/>
      </p:transition>
    </mc:Choice>
    <mc:Fallback>
      <p:transition spd="slow" advTm="2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71780" y="1906270"/>
            <a:ext cx="5219065" cy="3046095"/>
          </a:xfrm>
          <a:prstGeom prst="rect">
            <a:avLst/>
          </a:prstGeom>
          <a:noFill/>
        </p:spPr>
        <p:txBody>
          <a:bodyPr wrap="square" rtlCol="0">
            <a:spAutoFit/>
          </a:bodyPr>
          <a:p>
            <a:r>
              <a:rPr lang="zh-CN" sz="4800" spc="600" dirty="0" smtClean="0">
                <a:ln w="28575">
                  <a:noFill/>
                </a:ln>
                <a:solidFill>
                  <a:schemeClr val="tx2"/>
                </a:solidFill>
                <a:latin typeface="宋体" panose="02010600030101010101" pitchFamily="2" charset="-122"/>
              </a:rPr>
              <a:t>项目九 </a:t>
            </a:r>
            <a:endParaRPr lang="zh-CN" sz="4800" spc="600" dirty="0" smtClean="0">
              <a:ln w="28575">
                <a:noFill/>
              </a:ln>
              <a:solidFill>
                <a:schemeClr val="tx2"/>
              </a:solidFill>
              <a:latin typeface="宋体" panose="02010600030101010101" pitchFamily="2" charset="-122"/>
            </a:endParaRPr>
          </a:p>
          <a:p>
            <a:r>
              <a:rPr lang="zh-CN" sz="4800" spc="600" dirty="0" smtClean="0">
                <a:ln w="28575">
                  <a:noFill/>
                </a:ln>
                <a:solidFill>
                  <a:schemeClr val="tx2"/>
                </a:solidFill>
                <a:latin typeface="宋体" panose="02010600030101010101" pitchFamily="2" charset="-122"/>
              </a:rPr>
              <a:t>国民收入核算与简单国民收入决定分析</a:t>
            </a:r>
            <a:endParaRPr lang="zh-CN" sz="48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2035810"/>
            <a:ext cx="6261100" cy="2436495"/>
            <a:chOff x="0" y="1401692"/>
            <a:chExt cx="6261100" cy="5223728"/>
          </a:xfrm>
        </p:grpSpPr>
        <p:cxnSp>
          <p:nvCxnSpPr>
            <p:cNvPr id="3" name="直接连接符 2"/>
            <p:cNvCxnSpPr/>
            <p:nvPr/>
          </p:nvCxnSpPr>
          <p:spPr>
            <a:xfrm>
              <a:off x="0" y="2041368"/>
              <a:ext cx="2952000"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12"/>
            <p:cNvSpPr>
              <a:spLocks noChangeArrowheads="1"/>
            </p:cNvSpPr>
            <p:nvPr>
              <p:custDataLst>
                <p:tags r:id="rId1"/>
              </p:custDataLst>
            </p:nvPr>
          </p:nvSpPr>
          <p:spPr bwMode="auto">
            <a:xfrm>
              <a:off x="1247775" y="2401817"/>
              <a:ext cx="5013325" cy="296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7" tIns="0" rIns="0" bIns="0" anchor="t"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任务一 国民收入核算</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sym typeface="+mn-ea"/>
                </a:rPr>
                <a:t>任务</a:t>
              </a:r>
              <a:r>
                <a:rPr lang="zh-CN" altLang="en-US" sz="2000" spc="600" dirty="0" smtClean="0">
                  <a:solidFill>
                    <a:schemeClr val="tx2"/>
                  </a:solidFill>
                  <a:latin typeface="宋体" panose="02010600030101010101" pitchFamily="2" charset="-122"/>
                  <a:cs typeface="宋体" panose="02010600030101010101" pitchFamily="2" charset="-122"/>
                </a:rPr>
                <a:t>二 消费函数分析</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sym typeface="+mn-ea"/>
                </a:rPr>
                <a:t>任务</a:t>
              </a:r>
              <a:r>
                <a:rPr lang="zh-CN" altLang="en-US" sz="2000" spc="600" dirty="0" smtClean="0">
                  <a:solidFill>
                    <a:schemeClr val="tx2"/>
                  </a:solidFill>
                  <a:latin typeface="宋体" panose="02010600030101010101" pitchFamily="2" charset="-122"/>
                  <a:cs typeface="宋体" panose="02010600030101010101" pitchFamily="2" charset="-122"/>
                </a:rPr>
                <a:t>三 简单经济国民收入的决定</a:t>
              </a:r>
              <a:endParaRPr lang="zh-CN" altLang="en-US" sz="2000" spc="600" dirty="0" smtClean="0">
                <a:solidFill>
                  <a:schemeClr val="tx2"/>
                </a:solidFill>
                <a:latin typeface="宋体" panose="02010600030101010101" pitchFamily="2" charset="-122"/>
                <a:cs typeface="宋体" panose="02010600030101010101" pitchFamily="2" charset="-122"/>
              </a:endParaRPr>
            </a:p>
          </p:txBody>
        </p:sp>
        <p:sp>
          <p:nvSpPr>
            <p:cNvPr id="7" name="1"/>
            <p:cNvSpPr>
              <a:spLocks noChangeAspect="1"/>
            </p:cNvSpPr>
            <p:nvPr>
              <p:custDataLst>
                <p:tags r:id="rId2"/>
              </p:custDataLst>
            </p:nvPr>
          </p:nvSpPr>
          <p:spPr>
            <a:xfrm>
              <a:off x="2803015" y="1681368"/>
              <a:ext cx="720021" cy="720000"/>
            </a:xfrm>
            <a:prstGeom prst="diamond">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8" tIns="45729" rIns="91458" bIns="45729" rtlCol="0" anchor="ctr">
              <a:noAutofit/>
            </a:bodyPr>
            <a:lstStyle/>
            <a:p>
              <a:pPr algn="ctr"/>
              <a:endParaRPr lang="zh-CN" altLang="en-US" sz="2400" dirty="0">
                <a:solidFill>
                  <a:schemeClr val="bg1"/>
                </a:solidFill>
                <a:latin typeface="+mn-ea"/>
                <a:cs typeface="Arial Unicode MS" panose="020B0604020202020204" pitchFamily="34" charset="-122"/>
              </a:endParaRPr>
            </a:p>
          </p:txBody>
        </p:sp>
        <p:sp>
          <p:nvSpPr>
            <p:cNvPr id="8" name="1"/>
            <p:cNvSpPr txBox="1"/>
            <p:nvPr/>
          </p:nvSpPr>
          <p:spPr bwMode="auto">
            <a:xfrm>
              <a:off x="398187" y="1401692"/>
              <a:ext cx="2880000" cy="6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en-US" altLang="zh-CN" sz="4000" spc="300" dirty="0" smtClean="0">
                  <a:solidFill>
                    <a:schemeClr val="tx2"/>
                  </a:solidFill>
                  <a:latin typeface="+mn-ea"/>
                  <a:ea typeface="+mn-ea"/>
                </a:rPr>
                <a:t>Content</a:t>
              </a:r>
              <a:endParaRPr lang="en-US" altLang="zh-CN" sz="4000" spc="300" dirty="0">
                <a:solidFill>
                  <a:schemeClr val="tx2"/>
                </a:solidFill>
                <a:latin typeface="+mn-ea"/>
                <a:ea typeface="+mn-ea"/>
              </a:endParaRPr>
            </a:p>
          </p:txBody>
        </p:sp>
        <p:cxnSp>
          <p:nvCxnSpPr>
            <p:cNvPr id="9" name="直接连接符 8"/>
            <p:cNvCxnSpPr/>
            <p:nvPr/>
          </p:nvCxnSpPr>
          <p:spPr>
            <a:xfrm>
              <a:off x="825071" y="2485420"/>
              <a:ext cx="0" cy="414000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10" name="TextBox 4"/>
          <p:cNvSpPr txBox="1"/>
          <p:nvPr/>
        </p:nvSpPr>
        <p:spPr>
          <a:xfrm>
            <a:off x="6864047" y="2349794"/>
            <a:ext cx="792000" cy="2160000"/>
          </a:xfrm>
          <a:prstGeom prst="rect">
            <a:avLst/>
          </a:prstGeom>
          <a:solidFill>
            <a:schemeClr val="accent6"/>
          </a:solidFill>
        </p:spPr>
        <p:txBody>
          <a:bodyPr vert="eaVert" wrap="none" rtlCol="0" anchor="ctr" anchorCtr="1">
            <a:noAutofit/>
          </a:bodyPr>
          <a:lstStyle/>
          <a:p>
            <a:pPr algn="ctr"/>
            <a:r>
              <a:rPr lang="zh-CN" altLang="en-US" sz="4400" dirty="0" smtClean="0">
                <a:solidFill>
                  <a:schemeClr val="bg1"/>
                </a:solidFill>
                <a:latin typeface="宋体" panose="02010600030101010101" pitchFamily="2" charset="-122"/>
              </a:rPr>
              <a:t>目 录</a:t>
            </a:r>
            <a:endParaRPr lang="zh-CN" altLang="en-US" sz="4400" dirty="0">
              <a:solidFill>
                <a:schemeClr val="bg1"/>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948805" y="2969260"/>
            <a:ext cx="5121910" cy="829945"/>
          </a:xfrm>
          <a:prstGeom prst="rect">
            <a:avLst/>
          </a:prstGeom>
          <a:noFill/>
        </p:spPr>
        <p:txBody>
          <a:bodyPr wrap="square" rtlCol="0">
            <a:spAutoFit/>
          </a:bodyPr>
          <a:p>
            <a:r>
              <a:rPr lang="zh-CN" altLang="en-US" sz="4800" dirty="0">
                <a:solidFill>
                  <a:schemeClr val="tx2"/>
                </a:solidFill>
                <a:latin typeface="宋体" panose="02010600030101010101" pitchFamily="2" charset="-122"/>
              </a:rPr>
              <a:t>国民收入核算</a:t>
            </a:r>
            <a:endParaRPr lang="zh-CN" altLang="en-US" sz="4800" dirty="0">
              <a:solidFill>
                <a:schemeClr val="tx2"/>
              </a:solidFill>
              <a:latin typeface="宋体" panose="02010600030101010101" pitchFamily="2" charset="-122"/>
            </a:endParaRPr>
          </a:p>
        </p:txBody>
      </p:sp>
      <p:sp>
        <p:nvSpPr>
          <p:cNvPr id="5" name="文本框 4"/>
          <p:cNvSpPr txBox="1"/>
          <p:nvPr/>
        </p:nvSpPr>
        <p:spPr>
          <a:xfrm>
            <a:off x="7172960" y="1637030"/>
            <a:ext cx="3956685" cy="1014730"/>
          </a:xfrm>
          <a:prstGeom prst="rect">
            <a:avLst/>
          </a:prstGeom>
          <a:noFill/>
        </p:spPr>
        <p:txBody>
          <a:bodyPr wrap="square" rtlCol="0">
            <a:spAutoFit/>
          </a:bodyPr>
          <a:p>
            <a:r>
              <a:rPr lang="zh-CN" altLang="en-US" sz="6000" b="1" dirty="0">
                <a:solidFill>
                  <a:schemeClr val="tx1">
                    <a:lumMod val="75000"/>
                    <a:lumOff val="25000"/>
                  </a:schemeClr>
                </a:solidFill>
                <a:latin typeface="宋体" panose="02010600030101010101" pitchFamily="2" charset="-122"/>
              </a:rPr>
              <a:t>任务一</a:t>
            </a:r>
            <a:endParaRPr lang="zh-CN" altLang="en-US" sz="6000" b="1" dirty="0">
              <a:solidFill>
                <a:schemeClr val="tx1">
                  <a:lumMod val="75000"/>
                  <a:lumOff val="25000"/>
                </a:schemeClr>
              </a:solidFill>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Freeform 8"/>
          <p:cNvSpPr/>
          <p:nvPr/>
        </p:nvSpPr>
        <p:spPr bwMode="auto">
          <a:xfrm>
            <a:off x="3754967" y="2076655"/>
            <a:ext cx="1670051" cy="1620431"/>
          </a:xfrm>
          <a:prstGeom prst="ellipse">
            <a:avLst/>
          </a:prstGeom>
          <a:solidFill>
            <a:srgbClr val="2EA6EB"/>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3" name="Freeform 9"/>
          <p:cNvSpPr/>
          <p:nvPr/>
        </p:nvSpPr>
        <p:spPr bwMode="auto">
          <a:xfrm>
            <a:off x="5890685" y="3003065"/>
            <a:ext cx="1500716" cy="1449859"/>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6" name="Freeform 12"/>
          <p:cNvSpPr/>
          <p:nvPr/>
        </p:nvSpPr>
        <p:spPr bwMode="auto">
          <a:xfrm>
            <a:off x="5530851" y="2159743"/>
            <a:ext cx="910167" cy="881287"/>
          </a:xfrm>
          <a:prstGeom prst="ellipse">
            <a:avLst/>
          </a:prstGeom>
          <a:solidFill>
            <a:srgbClr val="FE9B0C"/>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7" name="Freeform 13"/>
          <p:cNvSpPr/>
          <p:nvPr/>
        </p:nvSpPr>
        <p:spPr bwMode="auto">
          <a:xfrm>
            <a:off x="3365500" y="3709460"/>
            <a:ext cx="1153584" cy="1117600"/>
          </a:xfrm>
          <a:prstGeom prst="ellipse">
            <a:avLst/>
          </a:prstGeom>
          <a:solidFill>
            <a:srgbClr val="FDC01A"/>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nvGrpSpPr>
          <p:cNvPr id="38" name="Group 14"/>
          <p:cNvGrpSpPr/>
          <p:nvPr/>
        </p:nvGrpSpPr>
        <p:grpSpPr bwMode="auto">
          <a:xfrm>
            <a:off x="3774018" y="4096809"/>
            <a:ext cx="336549" cy="355600"/>
            <a:chOff x="0" y="0"/>
            <a:chExt cx="159" cy="168"/>
          </a:xfrm>
        </p:grpSpPr>
        <p:sp>
          <p:nvSpPr>
            <p:cNvPr id="39" name="Freeform 15"/>
            <p:cNvSpPr/>
            <p:nvPr/>
          </p:nvSpPr>
          <p:spPr bwMode="auto">
            <a:xfrm>
              <a:off x="127" y="40"/>
              <a:ext cx="13" cy="128"/>
            </a:xfrm>
            <a:custGeom>
              <a:avLst/>
              <a:gdLst>
                <a:gd name="T0" fmla="*/ 4 w 7"/>
                <a:gd name="T1" fmla="*/ 0 h 67"/>
                <a:gd name="T2" fmla="*/ 0 w 7"/>
                <a:gd name="T3" fmla="*/ 3 h 67"/>
                <a:gd name="T4" fmla="*/ 0 w 7"/>
                <a:gd name="T5" fmla="*/ 63 h 67"/>
                <a:gd name="T6" fmla="*/ 4 w 7"/>
                <a:gd name="T7" fmla="*/ 67 h 67"/>
                <a:gd name="T8" fmla="*/ 7 w 7"/>
                <a:gd name="T9" fmla="*/ 63 h 67"/>
                <a:gd name="T10" fmla="*/ 7 w 7"/>
                <a:gd name="T11" fmla="*/ 3 h 67"/>
                <a:gd name="T12" fmla="*/ 4 w 7"/>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7" h="67">
                  <a:moveTo>
                    <a:pt x="4" y="0"/>
                  </a:moveTo>
                  <a:cubicBezTo>
                    <a:pt x="2" y="0"/>
                    <a:pt x="0" y="1"/>
                    <a:pt x="0" y="3"/>
                  </a:cubicBezTo>
                  <a:cubicBezTo>
                    <a:pt x="0" y="63"/>
                    <a:pt x="0" y="63"/>
                    <a:pt x="0" y="63"/>
                  </a:cubicBezTo>
                  <a:cubicBezTo>
                    <a:pt x="0" y="65"/>
                    <a:pt x="2" y="67"/>
                    <a:pt x="4" y="67"/>
                  </a:cubicBezTo>
                  <a:cubicBezTo>
                    <a:pt x="6" y="67"/>
                    <a:pt x="7" y="65"/>
                    <a:pt x="7" y="63"/>
                  </a:cubicBezTo>
                  <a:cubicBezTo>
                    <a:pt x="7" y="3"/>
                    <a:pt x="7" y="3"/>
                    <a:pt x="7" y="3"/>
                  </a:cubicBezTo>
                  <a:cubicBezTo>
                    <a:pt x="7" y="1"/>
                    <a:pt x="6"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0" name="Freeform 16"/>
            <p:cNvSpPr/>
            <p:nvPr/>
          </p:nvSpPr>
          <p:spPr bwMode="auto">
            <a:xfrm>
              <a:off x="146" y="61"/>
              <a:ext cx="13" cy="107"/>
            </a:xfrm>
            <a:custGeom>
              <a:avLst/>
              <a:gdLst>
                <a:gd name="T0" fmla="*/ 3 w 7"/>
                <a:gd name="T1" fmla="*/ 0 h 56"/>
                <a:gd name="T2" fmla="*/ 0 w 7"/>
                <a:gd name="T3" fmla="*/ 4 h 56"/>
                <a:gd name="T4" fmla="*/ 0 w 7"/>
                <a:gd name="T5" fmla="*/ 52 h 56"/>
                <a:gd name="T6" fmla="*/ 3 w 7"/>
                <a:gd name="T7" fmla="*/ 56 h 56"/>
                <a:gd name="T8" fmla="*/ 7 w 7"/>
                <a:gd name="T9" fmla="*/ 52 h 56"/>
                <a:gd name="T10" fmla="*/ 7 w 7"/>
                <a:gd name="T11" fmla="*/ 4 h 56"/>
                <a:gd name="T12" fmla="*/ 3 w 7"/>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7" h="56">
                  <a:moveTo>
                    <a:pt x="3" y="0"/>
                  </a:moveTo>
                  <a:cubicBezTo>
                    <a:pt x="1" y="0"/>
                    <a:pt x="0" y="2"/>
                    <a:pt x="0" y="4"/>
                  </a:cubicBezTo>
                  <a:cubicBezTo>
                    <a:pt x="0" y="52"/>
                    <a:pt x="0" y="52"/>
                    <a:pt x="0" y="52"/>
                  </a:cubicBezTo>
                  <a:cubicBezTo>
                    <a:pt x="0" y="54"/>
                    <a:pt x="1" y="56"/>
                    <a:pt x="3" y="56"/>
                  </a:cubicBezTo>
                  <a:cubicBezTo>
                    <a:pt x="5" y="56"/>
                    <a:pt x="7" y="54"/>
                    <a:pt x="7" y="52"/>
                  </a:cubicBezTo>
                  <a:cubicBezTo>
                    <a:pt x="7" y="4"/>
                    <a:pt x="7" y="4"/>
                    <a:pt x="7" y="4"/>
                  </a:cubicBezTo>
                  <a:cubicBezTo>
                    <a:pt x="7" y="2"/>
                    <a:pt x="5"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1" name="Freeform 17"/>
            <p:cNvSpPr/>
            <p:nvPr/>
          </p:nvSpPr>
          <p:spPr bwMode="auto">
            <a:xfrm>
              <a:off x="31" y="48"/>
              <a:ext cx="57" cy="15"/>
            </a:xfrm>
            <a:custGeom>
              <a:avLst/>
              <a:gdLst>
                <a:gd name="T0" fmla="*/ 27 w 30"/>
                <a:gd name="T1" fmla="*/ 0 h 8"/>
                <a:gd name="T2" fmla="*/ 4 w 30"/>
                <a:gd name="T3" fmla="*/ 0 h 8"/>
                <a:gd name="T4" fmla="*/ 0 w 30"/>
                <a:gd name="T5" fmla="*/ 4 h 8"/>
                <a:gd name="T6" fmla="*/ 4 w 30"/>
                <a:gd name="T7" fmla="*/ 8 h 8"/>
                <a:gd name="T8" fmla="*/ 27 w 30"/>
                <a:gd name="T9" fmla="*/ 8 h 8"/>
                <a:gd name="T10" fmla="*/ 30 w 30"/>
                <a:gd name="T11" fmla="*/ 4 h 8"/>
                <a:gd name="T12" fmla="*/ 27 w 30"/>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0" h="8">
                  <a:moveTo>
                    <a:pt x="27" y="0"/>
                  </a:moveTo>
                  <a:cubicBezTo>
                    <a:pt x="4" y="0"/>
                    <a:pt x="4" y="0"/>
                    <a:pt x="4" y="0"/>
                  </a:cubicBezTo>
                  <a:cubicBezTo>
                    <a:pt x="2" y="0"/>
                    <a:pt x="0" y="2"/>
                    <a:pt x="0" y="4"/>
                  </a:cubicBezTo>
                  <a:cubicBezTo>
                    <a:pt x="0" y="6"/>
                    <a:pt x="2" y="8"/>
                    <a:pt x="4" y="8"/>
                  </a:cubicBezTo>
                  <a:cubicBezTo>
                    <a:pt x="27" y="8"/>
                    <a:pt x="27" y="8"/>
                    <a:pt x="27" y="8"/>
                  </a:cubicBezTo>
                  <a:cubicBezTo>
                    <a:pt x="29" y="8"/>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2" name="Freeform 18"/>
            <p:cNvSpPr/>
            <p:nvPr/>
          </p:nvSpPr>
          <p:spPr bwMode="auto">
            <a:xfrm>
              <a:off x="31" y="77"/>
              <a:ext cx="57" cy="13"/>
            </a:xfrm>
            <a:custGeom>
              <a:avLst/>
              <a:gdLst>
                <a:gd name="T0" fmla="*/ 27 w 30"/>
                <a:gd name="T1" fmla="*/ 0 h 7"/>
                <a:gd name="T2" fmla="*/ 4 w 30"/>
                <a:gd name="T3" fmla="*/ 0 h 7"/>
                <a:gd name="T4" fmla="*/ 0 w 30"/>
                <a:gd name="T5" fmla="*/ 4 h 7"/>
                <a:gd name="T6" fmla="*/ 4 w 30"/>
                <a:gd name="T7" fmla="*/ 7 h 7"/>
                <a:gd name="T8" fmla="*/ 27 w 30"/>
                <a:gd name="T9" fmla="*/ 7 h 7"/>
                <a:gd name="T10" fmla="*/ 30 w 30"/>
                <a:gd name="T11" fmla="*/ 4 h 7"/>
                <a:gd name="T12" fmla="*/ 27 w 3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30" h="7">
                  <a:moveTo>
                    <a:pt x="27" y="0"/>
                  </a:moveTo>
                  <a:cubicBezTo>
                    <a:pt x="4" y="0"/>
                    <a:pt x="4" y="0"/>
                    <a:pt x="4" y="0"/>
                  </a:cubicBezTo>
                  <a:cubicBezTo>
                    <a:pt x="2" y="0"/>
                    <a:pt x="0" y="2"/>
                    <a:pt x="0" y="4"/>
                  </a:cubicBezTo>
                  <a:cubicBezTo>
                    <a:pt x="0" y="6"/>
                    <a:pt x="2" y="7"/>
                    <a:pt x="4" y="7"/>
                  </a:cubicBezTo>
                  <a:cubicBezTo>
                    <a:pt x="27" y="7"/>
                    <a:pt x="27" y="7"/>
                    <a:pt x="27" y="7"/>
                  </a:cubicBezTo>
                  <a:cubicBezTo>
                    <a:pt x="29" y="7"/>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3" name="Freeform 19"/>
            <p:cNvSpPr/>
            <p:nvPr/>
          </p:nvSpPr>
          <p:spPr bwMode="auto">
            <a:xfrm>
              <a:off x="31" y="105"/>
              <a:ext cx="44" cy="14"/>
            </a:xfrm>
            <a:custGeom>
              <a:avLst/>
              <a:gdLst>
                <a:gd name="T0" fmla="*/ 19 w 23"/>
                <a:gd name="T1" fmla="*/ 0 h 7"/>
                <a:gd name="T2" fmla="*/ 4 w 23"/>
                <a:gd name="T3" fmla="*/ 0 h 7"/>
                <a:gd name="T4" fmla="*/ 0 w 23"/>
                <a:gd name="T5" fmla="*/ 3 h 7"/>
                <a:gd name="T6" fmla="*/ 4 w 23"/>
                <a:gd name="T7" fmla="*/ 7 h 7"/>
                <a:gd name="T8" fmla="*/ 19 w 23"/>
                <a:gd name="T9" fmla="*/ 7 h 7"/>
                <a:gd name="T10" fmla="*/ 23 w 23"/>
                <a:gd name="T11" fmla="*/ 3 h 7"/>
                <a:gd name="T12" fmla="*/ 19 w 23"/>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3" h="7">
                  <a:moveTo>
                    <a:pt x="19" y="0"/>
                  </a:moveTo>
                  <a:cubicBezTo>
                    <a:pt x="4" y="0"/>
                    <a:pt x="4" y="0"/>
                    <a:pt x="4" y="0"/>
                  </a:cubicBezTo>
                  <a:cubicBezTo>
                    <a:pt x="2" y="0"/>
                    <a:pt x="0" y="1"/>
                    <a:pt x="0" y="3"/>
                  </a:cubicBezTo>
                  <a:cubicBezTo>
                    <a:pt x="0" y="5"/>
                    <a:pt x="2" y="7"/>
                    <a:pt x="4" y="7"/>
                  </a:cubicBezTo>
                  <a:cubicBezTo>
                    <a:pt x="19" y="7"/>
                    <a:pt x="19" y="7"/>
                    <a:pt x="19" y="7"/>
                  </a:cubicBezTo>
                  <a:cubicBezTo>
                    <a:pt x="22" y="7"/>
                    <a:pt x="23" y="5"/>
                    <a:pt x="23" y="3"/>
                  </a:cubicBezTo>
                  <a:cubicBezTo>
                    <a:pt x="23" y="1"/>
                    <a:pt x="22"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8" name="Freeform 20"/>
            <p:cNvSpPr>
              <a:spLocks noEditPoints="1"/>
            </p:cNvSpPr>
            <p:nvPr/>
          </p:nvSpPr>
          <p:spPr bwMode="auto">
            <a:xfrm>
              <a:off x="0" y="0"/>
              <a:ext cx="121" cy="168"/>
            </a:xfrm>
            <a:custGeom>
              <a:avLst/>
              <a:gdLst>
                <a:gd name="T0" fmla="*/ 55 w 63"/>
                <a:gd name="T1" fmla="*/ 0 h 88"/>
                <a:gd name="T2" fmla="*/ 9 w 63"/>
                <a:gd name="T3" fmla="*/ 0 h 88"/>
                <a:gd name="T4" fmla="*/ 0 w 63"/>
                <a:gd name="T5" fmla="*/ 8 h 88"/>
                <a:gd name="T6" fmla="*/ 0 w 63"/>
                <a:gd name="T7" fmla="*/ 79 h 88"/>
                <a:gd name="T8" fmla="*/ 9 w 63"/>
                <a:gd name="T9" fmla="*/ 88 h 88"/>
                <a:gd name="T10" fmla="*/ 55 w 63"/>
                <a:gd name="T11" fmla="*/ 88 h 88"/>
                <a:gd name="T12" fmla="*/ 63 w 63"/>
                <a:gd name="T13" fmla="*/ 79 h 88"/>
                <a:gd name="T14" fmla="*/ 63 w 63"/>
                <a:gd name="T15" fmla="*/ 8 h 88"/>
                <a:gd name="T16" fmla="*/ 55 w 63"/>
                <a:gd name="T17" fmla="*/ 0 h 88"/>
                <a:gd name="T18" fmla="*/ 55 w 63"/>
                <a:gd name="T19" fmla="*/ 79 h 88"/>
                <a:gd name="T20" fmla="*/ 55 w 63"/>
                <a:gd name="T21" fmla="*/ 80 h 88"/>
                <a:gd name="T22" fmla="*/ 9 w 63"/>
                <a:gd name="T23" fmla="*/ 80 h 88"/>
                <a:gd name="T24" fmla="*/ 8 w 63"/>
                <a:gd name="T25" fmla="*/ 79 h 88"/>
                <a:gd name="T26" fmla="*/ 8 w 63"/>
                <a:gd name="T27" fmla="*/ 8 h 88"/>
                <a:gd name="T28" fmla="*/ 9 w 63"/>
                <a:gd name="T29" fmla="*/ 7 h 88"/>
                <a:gd name="T30" fmla="*/ 55 w 63"/>
                <a:gd name="T31" fmla="*/ 7 h 88"/>
                <a:gd name="T32" fmla="*/ 55 w 63"/>
                <a:gd name="T33" fmla="*/ 8 h 88"/>
                <a:gd name="T34" fmla="*/ 55 w 63"/>
                <a:gd name="T35" fmla="*/ 7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 h="88">
                  <a:moveTo>
                    <a:pt x="55" y="0"/>
                  </a:moveTo>
                  <a:cubicBezTo>
                    <a:pt x="9" y="0"/>
                    <a:pt x="9" y="0"/>
                    <a:pt x="9" y="0"/>
                  </a:cubicBezTo>
                  <a:cubicBezTo>
                    <a:pt x="4" y="0"/>
                    <a:pt x="0" y="3"/>
                    <a:pt x="0" y="8"/>
                  </a:cubicBezTo>
                  <a:cubicBezTo>
                    <a:pt x="0" y="79"/>
                    <a:pt x="0" y="79"/>
                    <a:pt x="0" y="79"/>
                  </a:cubicBezTo>
                  <a:cubicBezTo>
                    <a:pt x="0" y="84"/>
                    <a:pt x="4" y="88"/>
                    <a:pt x="9" y="88"/>
                  </a:cubicBezTo>
                  <a:cubicBezTo>
                    <a:pt x="55" y="88"/>
                    <a:pt x="55" y="88"/>
                    <a:pt x="55" y="88"/>
                  </a:cubicBezTo>
                  <a:cubicBezTo>
                    <a:pt x="59" y="88"/>
                    <a:pt x="63" y="84"/>
                    <a:pt x="63" y="79"/>
                  </a:cubicBezTo>
                  <a:cubicBezTo>
                    <a:pt x="63" y="8"/>
                    <a:pt x="63" y="8"/>
                    <a:pt x="63" y="8"/>
                  </a:cubicBezTo>
                  <a:cubicBezTo>
                    <a:pt x="63" y="3"/>
                    <a:pt x="59" y="0"/>
                    <a:pt x="55" y="0"/>
                  </a:cubicBezTo>
                  <a:close/>
                  <a:moveTo>
                    <a:pt x="55" y="79"/>
                  </a:moveTo>
                  <a:cubicBezTo>
                    <a:pt x="55" y="80"/>
                    <a:pt x="55" y="80"/>
                    <a:pt x="55" y="80"/>
                  </a:cubicBezTo>
                  <a:cubicBezTo>
                    <a:pt x="9" y="80"/>
                    <a:pt x="9" y="80"/>
                    <a:pt x="9" y="80"/>
                  </a:cubicBezTo>
                  <a:cubicBezTo>
                    <a:pt x="8" y="80"/>
                    <a:pt x="8" y="80"/>
                    <a:pt x="8" y="79"/>
                  </a:cubicBezTo>
                  <a:cubicBezTo>
                    <a:pt x="8" y="8"/>
                    <a:pt x="8" y="8"/>
                    <a:pt x="8" y="8"/>
                  </a:cubicBezTo>
                  <a:cubicBezTo>
                    <a:pt x="8" y="8"/>
                    <a:pt x="8" y="7"/>
                    <a:pt x="9" y="7"/>
                  </a:cubicBezTo>
                  <a:cubicBezTo>
                    <a:pt x="55" y="7"/>
                    <a:pt x="55" y="7"/>
                    <a:pt x="55" y="7"/>
                  </a:cubicBezTo>
                  <a:cubicBezTo>
                    <a:pt x="55" y="7"/>
                    <a:pt x="55" y="8"/>
                    <a:pt x="55" y="8"/>
                  </a:cubicBezTo>
                  <a:lnTo>
                    <a:pt x="55" y="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49" name="Group 21"/>
          <p:cNvGrpSpPr/>
          <p:nvPr/>
        </p:nvGrpSpPr>
        <p:grpSpPr bwMode="auto">
          <a:xfrm>
            <a:off x="3054351" y="3235325"/>
            <a:ext cx="355600" cy="355600"/>
            <a:chOff x="0" y="0"/>
            <a:chExt cx="168" cy="168"/>
          </a:xfrm>
        </p:grpSpPr>
        <p:sp>
          <p:nvSpPr>
            <p:cNvPr id="50" name="Freeform 22"/>
            <p:cNvSpPr>
              <a:spLocks noEditPoints="1"/>
            </p:cNvSpPr>
            <p:nvPr/>
          </p:nvSpPr>
          <p:spPr bwMode="auto">
            <a:xfrm>
              <a:off x="0" y="0"/>
              <a:ext cx="168" cy="16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80 h 88"/>
                <a:gd name="T12" fmla="*/ 8 w 88"/>
                <a:gd name="T13" fmla="*/ 44 h 88"/>
                <a:gd name="T14" fmla="*/ 44 w 88"/>
                <a:gd name="T15" fmla="*/ 7 h 88"/>
                <a:gd name="T16" fmla="*/ 80 w 88"/>
                <a:gd name="T17" fmla="*/ 44 h 88"/>
                <a:gd name="T18" fmla="*/ 44 w 88"/>
                <a:gd name="T19"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80"/>
                  </a:moveTo>
                  <a:cubicBezTo>
                    <a:pt x="24" y="80"/>
                    <a:pt x="8" y="64"/>
                    <a:pt x="8" y="44"/>
                  </a:cubicBezTo>
                  <a:cubicBezTo>
                    <a:pt x="8" y="24"/>
                    <a:pt x="24" y="7"/>
                    <a:pt x="44" y="7"/>
                  </a:cubicBezTo>
                  <a:cubicBezTo>
                    <a:pt x="64" y="7"/>
                    <a:pt x="80" y="24"/>
                    <a:pt x="80" y="44"/>
                  </a:cubicBezTo>
                  <a:cubicBezTo>
                    <a:pt x="80" y="64"/>
                    <a:pt x="64" y="80"/>
                    <a:pt x="44" y="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1" name="Freeform 23"/>
            <p:cNvSpPr/>
            <p:nvPr/>
          </p:nvSpPr>
          <p:spPr bwMode="auto">
            <a:xfrm>
              <a:off x="52" y="56"/>
              <a:ext cx="78" cy="63"/>
            </a:xfrm>
            <a:custGeom>
              <a:avLst/>
              <a:gdLst>
                <a:gd name="T0" fmla="*/ 39 w 41"/>
                <a:gd name="T1" fmla="*/ 1 h 33"/>
                <a:gd name="T2" fmla="*/ 34 w 41"/>
                <a:gd name="T3" fmla="*/ 2 h 33"/>
                <a:gd name="T4" fmla="*/ 17 w 41"/>
                <a:gd name="T5" fmla="*/ 23 h 33"/>
                <a:gd name="T6" fmla="*/ 6 w 41"/>
                <a:gd name="T7" fmla="*/ 12 h 33"/>
                <a:gd name="T8" fmla="*/ 1 w 41"/>
                <a:gd name="T9" fmla="*/ 12 h 33"/>
                <a:gd name="T10" fmla="*/ 1 w 41"/>
                <a:gd name="T11" fmla="*/ 17 h 33"/>
                <a:gd name="T12" fmla="*/ 14 w 41"/>
                <a:gd name="T13" fmla="*/ 32 h 33"/>
                <a:gd name="T14" fmla="*/ 17 w 41"/>
                <a:gd name="T15" fmla="*/ 33 h 33"/>
                <a:gd name="T16" fmla="*/ 17 w 41"/>
                <a:gd name="T17" fmla="*/ 33 h 33"/>
                <a:gd name="T18" fmla="*/ 20 w 41"/>
                <a:gd name="T19" fmla="*/ 31 h 33"/>
                <a:gd name="T20" fmla="*/ 40 w 41"/>
                <a:gd name="T21" fmla="*/ 6 h 33"/>
                <a:gd name="T22" fmla="*/ 39 w 41"/>
                <a:gd name="T23" fmla="*/ 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33">
                  <a:moveTo>
                    <a:pt x="39" y="1"/>
                  </a:moveTo>
                  <a:cubicBezTo>
                    <a:pt x="38" y="0"/>
                    <a:pt x="35" y="0"/>
                    <a:pt x="34" y="2"/>
                  </a:cubicBezTo>
                  <a:cubicBezTo>
                    <a:pt x="17" y="23"/>
                    <a:pt x="17" y="23"/>
                    <a:pt x="17" y="23"/>
                  </a:cubicBezTo>
                  <a:cubicBezTo>
                    <a:pt x="6" y="12"/>
                    <a:pt x="6" y="12"/>
                    <a:pt x="6" y="12"/>
                  </a:cubicBezTo>
                  <a:cubicBezTo>
                    <a:pt x="5" y="11"/>
                    <a:pt x="3" y="11"/>
                    <a:pt x="1" y="12"/>
                  </a:cubicBezTo>
                  <a:cubicBezTo>
                    <a:pt x="0" y="14"/>
                    <a:pt x="0" y="16"/>
                    <a:pt x="1" y="17"/>
                  </a:cubicBezTo>
                  <a:cubicBezTo>
                    <a:pt x="14" y="32"/>
                    <a:pt x="14" y="32"/>
                    <a:pt x="14" y="32"/>
                  </a:cubicBezTo>
                  <a:cubicBezTo>
                    <a:pt x="15" y="32"/>
                    <a:pt x="16" y="33"/>
                    <a:pt x="17" y="33"/>
                  </a:cubicBezTo>
                  <a:cubicBezTo>
                    <a:pt x="17" y="33"/>
                    <a:pt x="17" y="33"/>
                    <a:pt x="17" y="33"/>
                  </a:cubicBezTo>
                  <a:cubicBezTo>
                    <a:pt x="18" y="33"/>
                    <a:pt x="19" y="32"/>
                    <a:pt x="20" y="31"/>
                  </a:cubicBezTo>
                  <a:cubicBezTo>
                    <a:pt x="40" y="6"/>
                    <a:pt x="40" y="6"/>
                    <a:pt x="40" y="6"/>
                  </a:cubicBezTo>
                  <a:cubicBezTo>
                    <a:pt x="41" y="5"/>
                    <a:pt x="41" y="2"/>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0" name="Group 30"/>
          <p:cNvGrpSpPr/>
          <p:nvPr/>
        </p:nvGrpSpPr>
        <p:grpSpPr bwMode="auto">
          <a:xfrm>
            <a:off x="6464301" y="3559176"/>
            <a:ext cx="353484" cy="355600"/>
            <a:chOff x="0" y="0"/>
            <a:chExt cx="167" cy="168"/>
          </a:xfrm>
        </p:grpSpPr>
        <p:sp>
          <p:nvSpPr>
            <p:cNvPr id="61" name="Freeform 31"/>
            <p:cNvSpPr>
              <a:spLocks noEditPoints="1"/>
            </p:cNvSpPr>
            <p:nvPr/>
          </p:nvSpPr>
          <p:spPr bwMode="auto">
            <a:xfrm>
              <a:off x="0" y="0"/>
              <a:ext cx="167" cy="168"/>
            </a:xfrm>
            <a:custGeom>
              <a:avLst/>
              <a:gdLst>
                <a:gd name="T0" fmla="*/ 84 w 87"/>
                <a:gd name="T1" fmla="*/ 34 h 88"/>
                <a:gd name="T2" fmla="*/ 76 w 87"/>
                <a:gd name="T3" fmla="*/ 28 h 88"/>
                <a:gd name="T4" fmla="*/ 79 w 87"/>
                <a:gd name="T5" fmla="*/ 18 h 88"/>
                <a:gd name="T6" fmla="*/ 66 w 87"/>
                <a:gd name="T7" fmla="*/ 8 h 88"/>
                <a:gd name="T8" fmla="*/ 56 w 87"/>
                <a:gd name="T9" fmla="*/ 10 h 88"/>
                <a:gd name="T10" fmla="*/ 50 w 87"/>
                <a:gd name="T11" fmla="*/ 0 h 88"/>
                <a:gd name="T12" fmla="*/ 34 w 87"/>
                <a:gd name="T13" fmla="*/ 3 h 88"/>
                <a:gd name="T14" fmla="*/ 28 w 87"/>
                <a:gd name="T15" fmla="*/ 11 h 88"/>
                <a:gd name="T16" fmla="*/ 18 w 87"/>
                <a:gd name="T17" fmla="*/ 8 h 88"/>
                <a:gd name="T18" fmla="*/ 8 w 87"/>
                <a:gd name="T19" fmla="*/ 22 h 88"/>
                <a:gd name="T20" fmla="*/ 9 w 87"/>
                <a:gd name="T21" fmla="*/ 32 h 88"/>
                <a:gd name="T22" fmla="*/ 0 w 87"/>
                <a:gd name="T23" fmla="*/ 37 h 88"/>
                <a:gd name="T24" fmla="*/ 0 w 87"/>
                <a:gd name="T25" fmla="*/ 50 h 88"/>
                <a:gd name="T26" fmla="*/ 9 w 87"/>
                <a:gd name="T27" fmla="*/ 56 h 88"/>
                <a:gd name="T28" fmla="*/ 8 w 87"/>
                <a:gd name="T29" fmla="*/ 66 h 88"/>
                <a:gd name="T30" fmla="*/ 18 w 87"/>
                <a:gd name="T31" fmla="*/ 79 h 88"/>
                <a:gd name="T32" fmla="*/ 28 w 87"/>
                <a:gd name="T33" fmla="*/ 76 h 88"/>
                <a:gd name="T34" fmla="*/ 34 w 87"/>
                <a:gd name="T35" fmla="*/ 85 h 88"/>
                <a:gd name="T36" fmla="*/ 43 w 87"/>
                <a:gd name="T37" fmla="*/ 88 h 88"/>
                <a:gd name="T38" fmla="*/ 53 w 87"/>
                <a:gd name="T39" fmla="*/ 85 h 88"/>
                <a:gd name="T40" fmla="*/ 59 w 87"/>
                <a:gd name="T41" fmla="*/ 76 h 88"/>
                <a:gd name="T42" fmla="*/ 69 w 87"/>
                <a:gd name="T43" fmla="*/ 79 h 88"/>
                <a:gd name="T44" fmla="*/ 79 w 87"/>
                <a:gd name="T45" fmla="*/ 66 h 88"/>
                <a:gd name="T46" fmla="*/ 77 w 87"/>
                <a:gd name="T47" fmla="*/ 56 h 88"/>
                <a:gd name="T48" fmla="*/ 87 w 87"/>
                <a:gd name="T49" fmla="*/ 50 h 88"/>
                <a:gd name="T50" fmla="*/ 87 w 87"/>
                <a:gd name="T51" fmla="*/ 37 h 88"/>
                <a:gd name="T52" fmla="*/ 73 w 87"/>
                <a:gd name="T53" fmla="*/ 49 h 88"/>
                <a:gd name="T54" fmla="*/ 69 w 87"/>
                <a:gd name="T55" fmla="*/ 57 h 88"/>
                <a:gd name="T56" fmla="*/ 71 w 87"/>
                <a:gd name="T57" fmla="*/ 67 h 88"/>
                <a:gd name="T58" fmla="*/ 61 w 87"/>
                <a:gd name="T59" fmla="*/ 69 h 88"/>
                <a:gd name="T60" fmla="*/ 52 w 87"/>
                <a:gd name="T61" fmla="*/ 71 h 88"/>
                <a:gd name="T62" fmla="*/ 47 w 87"/>
                <a:gd name="T63" fmla="*/ 80 h 88"/>
                <a:gd name="T64" fmla="*/ 38 w 87"/>
                <a:gd name="T65" fmla="*/ 74 h 88"/>
                <a:gd name="T66" fmla="*/ 30 w 87"/>
                <a:gd name="T67" fmla="*/ 69 h 88"/>
                <a:gd name="T68" fmla="*/ 20 w 87"/>
                <a:gd name="T69" fmla="*/ 72 h 88"/>
                <a:gd name="T70" fmla="*/ 18 w 87"/>
                <a:gd name="T71" fmla="*/ 61 h 88"/>
                <a:gd name="T72" fmla="*/ 16 w 87"/>
                <a:gd name="T73" fmla="*/ 52 h 88"/>
                <a:gd name="T74" fmla="*/ 7 w 87"/>
                <a:gd name="T75" fmla="*/ 47 h 88"/>
                <a:gd name="T76" fmla="*/ 7 w 87"/>
                <a:gd name="T77" fmla="*/ 40 h 88"/>
                <a:gd name="T78" fmla="*/ 16 w 87"/>
                <a:gd name="T79" fmla="*/ 36 h 88"/>
                <a:gd name="T80" fmla="*/ 18 w 87"/>
                <a:gd name="T81" fmla="*/ 27 h 88"/>
                <a:gd name="T82" fmla="*/ 20 w 87"/>
                <a:gd name="T83" fmla="*/ 16 h 88"/>
                <a:gd name="T84" fmla="*/ 30 w 87"/>
                <a:gd name="T85" fmla="*/ 19 h 88"/>
                <a:gd name="T86" fmla="*/ 38 w 87"/>
                <a:gd name="T87" fmla="*/ 14 h 88"/>
                <a:gd name="T88" fmla="*/ 47 w 87"/>
                <a:gd name="T89" fmla="*/ 8 h 88"/>
                <a:gd name="T90" fmla="*/ 52 w 87"/>
                <a:gd name="T91" fmla="*/ 16 h 88"/>
                <a:gd name="T92" fmla="*/ 61 w 87"/>
                <a:gd name="T93" fmla="*/ 19 h 88"/>
                <a:gd name="T94" fmla="*/ 71 w 87"/>
                <a:gd name="T95" fmla="*/ 21 h 88"/>
                <a:gd name="T96" fmla="*/ 69 w 87"/>
                <a:gd name="T97" fmla="*/ 30 h 88"/>
                <a:gd name="T98" fmla="*/ 73 w 87"/>
                <a:gd name="T99" fmla="*/ 38 h 88"/>
                <a:gd name="T100" fmla="*/ 80 w 87"/>
                <a:gd name="T101"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 h="88">
                  <a:moveTo>
                    <a:pt x="87" y="37"/>
                  </a:moveTo>
                  <a:cubicBezTo>
                    <a:pt x="87" y="36"/>
                    <a:pt x="86" y="35"/>
                    <a:pt x="84" y="34"/>
                  </a:cubicBezTo>
                  <a:cubicBezTo>
                    <a:pt x="77" y="32"/>
                    <a:pt x="77" y="32"/>
                    <a:pt x="77" y="32"/>
                  </a:cubicBezTo>
                  <a:cubicBezTo>
                    <a:pt x="77" y="31"/>
                    <a:pt x="77" y="29"/>
                    <a:pt x="76" y="28"/>
                  </a:cubicBezTo>
                  <a:cubicBezTo>
                    <a:pt x="79" y="22"/>
                    <a:pt x="79" y="22"/>
                    <a:pt x="79" y="22"/>
                  </a:cubicBezTo>
                  <a:cubicBezTo>
                    <a:pt x="80" y="20"/>
                    <a:pt x="80" y="19"/>
                    <a:pt x="79" y="18"/>
                  </a:cubicBezTo>
                  <a:cubicBezTo>
                    <a:pt x="76" y="14"/>
                    <a:pt x="73" y="11"/>
                    <a:pt x="69" y="8"/>
                  </a:cubicBezTo>
                  <a:cubicBezTo>
                    <a:pt x="68" y="8"/>
                    <a:pt x="67" y="7"/>
                    <a:pt x="66" y="8"/>
                  </a:cubicBezTo>
                  <a:cubicBezTo>
                    <a:pt x="59" y="11"/>
                    <a:pt x="59" y="11"/>
                    <a:pt x="59" y="11"/>
                  </a:cubicBezTo>
                  <a:cubicBezTo>
                    <a:pt x="58" y="11"/>
                    <a:pt x="57" y="10"/>
                    <a:pt x="56" y="10"/>
                  </a:cubicBezTo>
                  <a:cubicBezTo>
                    <a:pt x="53" y="3"/>
                    <a:pt x="53" y="3"/>
                    <a:pt x="53" y="3"/>
                  </a:cubicBezTo>
                  <a:cubicBezTo>
                    <a:pt x="53" y="2"/>
                    <a:pt x="52" y="1"/>
                    <a:pt x="50" y="0"/>
                  </a:cubicBezTo>
                  <a:cubicBezTo>
                    <a:pt x="45" y="0"/>
                    <a:pt x="42" y="0"/>
                    <a:pt x="37" y="0"/>
                  </a:cubicBezTo>
                  <a:cubicBezTo>
                    <a:pt x="35" y="1"/>
                    <a:pt x="34" y="2"/>
                    <a:pt x="34" y="3"/>
                  </a:cubicBezTo>
                  <a:cubicBezTo>
                    <a:pt x="31" y="10"/>
                    <a:pt x="31" y="10"/>
                    <a:pt x="31" y="10"/>
                  </a:cubicBezTo>
                  <a:cubicBezTo>
                    <a:pt x="30" y="10"/>
                    <a:pt x="29" y="11"/>
                    <a:pt x="28" y="11"/>
                  </a:cubicBezTo>
                  <a:cubicBezTo>
                    <a:pt x="21" y="8"/>
                    <a:pt x="21" y="8"/>
                    <a:pt x="21" y="8"/>
                  </a:cubicBezTo>
                  <a:cubicBezTo>
                    <a:pt x="20" y="7"/>
                    <a:pt x="19" y="8"/>
                    <a:pt x="18" y="8"/>
                  </a:cubicBezTo>
                  <a:cubicBezTo>
                    <a:pt x="14" y="11"/>
                    <a:pt x="11" y="14"/>
                    <a:pt x="8" y="18"/>
                  </a:cubicBezTo>
                  <a:cubicBezTo>
                    <a:pt x="7" y="19"/>
                    <a:pt x="7" y="20"/>
                    <a:pt x="8" y="22"/>
                  </a:cubicBezTo>
                  <a:cubicBezTo>
                    <a:pt x="11" y="28"/>
                    <a:pt x="11" y="28"/>
                    <a:pt x="11" y="28"/>
                  </a:cubicBezTo>
                  <a:cubicBezTo>
                    <a:pt x="10" y="29"/>
                    <a:pt x="10" y="31"/>
                    <a:pt x="9" y="32"/>
                  </a:cubicBezTo>
                  <a:cubicBezTo>
                    <a:pt x="3" y="34"/>
                    <a:pt x="3" y="34"/>
                    <a:pt x="3" y="34"/>
                  </a:cubicBezTo>
                  <a:cubicBezTo>
                    <a:pt x="1" y="35"/>
                    <a:pt x="0" y="36"/>
                    <a:pt x="0" y="37"/>
                  </a:cubicBezTo>
                  <a:cubicBezTo>
                    <a:pt x="0" y="40"/>
                    <a:pt x="0" y="42"/>
                    <a:pt x="0" y="44"/>
                  </a:cubicBezTo>
                  <a:cubicBezTo>
                    <a:pt x="0" y="46"/>
                    <a:pt x="0" y="48"/>
                    <a:pt x="0" y="50"/>
                  </a:cubicBezTo>
                  <a:cubicBezTo>
                    <a:pt x="0" y="52"/>
                    <a:pt x="1" y="53"/>
                    <a:pt x="3" y="53"/>
                  </a:cubicBezTo>
                  <a:cubicBezTo>
                    <a:pt x="9" y="56"/>
                    <a:pt x="9" y="56"/>
                    <a:pt x="9" y="56"/>
                  </a:cubicBezTo>
                  <a:cubicBezTo>
                    <a:pt x="10" y="57"/>
                    <a:pt x="10" y="58"/>
                    <a:pt x="11" y="59"/>
                  </a:cubicBezTo>
                  <a:cubicBezTo>
                    <a:pt x="8" y="66"/>
                    <a:pt x="8" y="66"/>
                    <a:pt x="8" y="66"/>
                  </a:cubicBezTo>
                  <a:cubicBezTo>
                    <a:pt x="7" y="67"/>
                    <a:pt x="7" y="69"/>
                    <a:pt x="8" y="70"/>
                  </a:cubicBezTo>
                  <a:cubicBezTo>
                    <a:pt x="11" y="73"/>
                    <a:pt x="14" y="77"/>
                    <a:pt x="18" y="79"/>
                  </a:cubicBezTo>
                  <a:cubicBezTo>
                    <a:pt x="19" y="80"/>
                    <a:pt x="20" y="80"/>
                    <a:pt x="21" y="80"/>
                  </a:cubicBezTo>
                  <a:cubicBezTo>
                    <a:pt x="28" y="76"/>
                    <a:pt x="28" y="76"/>
                    <a:pt x="28" y="76"/>
                  </a:cubicBezTo>
                  <a:cubicBezTo>
                    <a:pt x="29" y="77"/>
                    <a:pt x="30" y="77"/>
                    <a:pt x="31" y="78"/>
                  </a:cubicBezTo>
                  <a:cubicBezTo>
                    <a:pt x="34" y="85"/>
                    <a:pt x="34" y="85"/>
                    <a:pt x="34" y="85"/>
                  </a:cubicBezTo>
                  <a:cubicBezTo>
                    <a:pt x="34" y="86"/>
                    <a:pt x="35" y="87"/>
                    <a:pt x="37" y="87"/>
                  </a:cubicBezTo>
                  <a:cubicBezTo>
                    <a:pt x="39" y="88"/>
                    <a:pt x="41" y="88"/>
                    <a:pt x="43" y="88"/>
                  </a:cubicBezTo>
                  <a:cubicBezTo>
                    <a:pt x="46" y="88"/>
                    <a:pt x="48" y="88"/>
                    <a:pt x="50" y="87"/>
                  </a:cubicBezTo>
                  <a:cubicBezTo>
                    <a:pt x="52" y="87"/>
                    <a:pt x="53" y="86"/>
                    <a:pt x="53" y="85"/>
                  </a:cubicBezTo>
                  <a:cubicBezTo>
                    <a:pt x="56" y="78"/>
                    <a:pt x="56" y="78"/>
                    <a:pt x="56" y="78"/>
                  </a:cubicBezTo>
                  <a:cubicBezTo>
                    <a:pt x="57" y="77"/>
                    <a:pt x="58" y="77"/>
                    <a:pt x="59" y="76"/>
                  </a:cubicBezTo>
                  <a:cubicBezTo>
                    <a:pt x="66" y="80"/>
                    <a:pt x="66" y="80"/>
                    <a:pt x="66" y="80"/>
                  </a:cubicBezTo>
                  <a:cubicBezTo>
                    <a:pt x="67" y="80"/>
                    <a:pt x="68" y="80"/>
                    <a:pt x="69" y="79"/>
                  </a:cubicBezTo>
                  <a:cubicBezTo>
                    <a:pt x="73" y="77"/>
                    <a:pt x="76" y="73"/>
                    <a:pt x="79" y="70"/>
                  </a:cubicBezTo>
                  <a:cubicBezTo>
                    <a:pt x="80" y="69"/>
                    <a:pt x="80" y="67"/>
                    <a:pt x="79" y="66"/>
                  </a:cubicBezTo>
                  <a:cubicBezTo>
                    <a:pt x="76" y="59"/>
                    <a:pt x="76" y="59"/>
                    <a:pt x="76" y="59"/>
                  </a:cubicBezTo>
                  <a:cubicBezTo>
                    <a:pt x="77" y="58"/>
                    <a:pt x="77" y="57"/>
                    <a:pt x="77" y="56"/>
                  </a:cubicBezTo>
                  <a:cubicBezTo>
                    <a:pt x="84" y="53"/>
                    <a:pt x="84" y="53"/>
                    <a:pt x="84" y="53"/>
                  </a:cubicBezTo>
                  <a:cubicBezTo>
                    <a:pt x="86" y="53"/>
                    <a:pt x="87" y="52"/>
                    <a:pt x="87" y="50"/>
                  </a:cubicBezTo>
                  <a:cubicBezTo>
                    <a:pt x="87" y="48"/>
                    <a:pt x="87" y="46"/>
                    <a:pt x="87" y="44"/>
                  </a:cubicBezTo>
                  <a:cubicBezTo>
                    <a:pt x="87" y="42"/>
                    <a:pt x="87" y="40"/>
                    <a:pt x="87" y="37"/>
                  </a:cubicBezTo>
                  <a:close/>
                  <a:moveTo>
                    <a:pt x="80" y="47"/>
                  </a:moveTo>
                  <a:cubicBezTo>
                    <a:pt x="73" y="49"/>
                    <a:pt x="73" y="49"/>
                    <a:pt x="73" y="49"/>
                  </a:cubicBezTo>
                  <a:cubicBezTo>
                    <a:pt x="72" y="50"/>
                    <a:pt x="71" y="51"/>
                    <a:pt x="71" y="52"/>
                  </a:cubicBezTo>
                  <a:cubicBezTo>
                    <a:pt x="70" y="54"/>
                    <a:pt x="70" y="56"/>
                    <a:pt x="69" y="57"/>
                  </a:cubicBezTo>
                  <a:cubicBezTo>
                    <a:pt x="68" y="58"/>
                    <a:pt x="68" y="60"/>
                    <a:pt x="68" y="61"/>
                  </a:cubicBezTo>
                  <a:cubicBezTo>
                    <a:pt x="71" y="67"/>
                    <a:pt x="71" y="67"/>
                    <a:pt x="71" y="67"/>
                  </a:cubicBezTo>
                  <a:cubicBezTo>
                    <a:pt x="70" y="69"/>
                    <a:pt x="68" y="70"/>
                    <a:pt x="67" y="72"/>
                  </a:cubicBezTo>
                  <a:cubicBezTo>
                    <a:pt x="61" y="69"/>
                    <a:pt x="61" y="69"/>
                    <a:pt x="61" y="69"/>
                  </a:cubicBezTo>
                  <a:cubicBezTo>
                    <a:pt x="59" y="68"/>
                    <a:pt x="58" y="68"/>
                    <a:pt x="57" y="69"/>
                  </a:cubicBezTo>
                  <a:cubicBezTo>
                    <a:pt x="55" y="70"/>
                    <a:pt x="54" y="71"/>
                    <a:pt x="52" y="71"/>
                  </a:cubicBezTo>
                  <a:cubicBezTo>
                    <a:pt x="50" y="71"/>
                    <a:pt x="50" y="72"/>
                    <a:pt x="49" y="74"/>
                  </a:cubicBezTo>
                  <a:cubicBezTo>
                    <a:pt x="47" y="80"/>
                    <a:pt x="47" y="80"/>
                    <a:pt x="47" y="80"/>
                  </a:cubicBezTo>
                  <a:cubicBezTo>
                    <a:pt x="44" y="80"/>
                    <a:pt x="43" y="80"/>
                    <a:pt x="40" y="80"/>
                  </a:cubicBezTo>
                  <a:cubicBezTo>
                    <a:pt x="38" y="74"/>
                    <a:pt x="38" y="74"/>
                    <a:pt x="38" y="74"/>
                  </a:cubicBezTo>
                  <a:cubicBezTo>
                    <a:pt x="37" y="72"/>
                    <a:pt x="37" y="71"/>
                    <a:pt x="35" y="71"/>
                  </a:cubicBezTo>
                  <a:cubicBezTo>
                    <a:pt x="33" y="71"/>
                    <a:pt x="32" y="70"/>
                    <a:pt x="30" y="69"/>
                  </a:cubicBezTo>
                  <a:cubicBezTo>
                    <a:pt x="29" y="68"/>
                    <a:pt x="28" y="68"/>
                    <a:pt x="26" y="69"/>
                  </a:cubicBezTo>
                  <a:cubicBezTo>
                    <a:pt x="20" y="72"/>
                    <a:pt x="20" y="72"/>
                    <a:pt x="20" y="72"/>
                  </a:cubicBezTo>
                  <a:cubicBezTo>
                    <a:pt x="19" y="70"/>
                    <a:pt x="17" y="69"/>
                    <a:pt x="16" y="67"/>
                  </a:cubicBezTo>
                  <a:cubicBezTo>
                    <a:pt x="18" y="61"/>
                    <a:pt x="18" y="61"/>
                    <a:pt x="18" y="61"/>
                  </a:cubicBezTo>
                  <a:cubicBezTo>
                    <a:pt x="19" y="60"/>
                    <a:pt x="19" y="58"/>
                    <a:pt x="18" y="57"/>
                  </a:cubicBezTo>
                  <a:cubicBezTo>
                    <a:pt x="17" y="56"/>
                    <a:pt x="17" y="54"/>
                    <a:pt x="16" y="52"/>
                  </a:cubicBezTo>
                  <a:cubicBezTo>
                    <a:pt x="16" y="51"/>
                    <a:pt x="15" y="50"/>
                    <a:pt x="14" y="49"/>
                  </a:cubicBezTo>
                  <a:cubicBezTo>
                    <a:pt x="7" y="47"/>
                    <a:pt x="7" y="47"/>
                    <a:pt x="7" y="47"/>
                  </a:cubicBezTo>
                  <a:cubicBezTo>
                    <a:pt x="7" y="46"/>
                    <a:pt x="7" y="45"/>
                    <a:pt x="7" y="44"/>
                  </a:cubicBezTo>
                  <a:cubicBezTo>
                    <a:pt x="7" y="43"/>
                    <a:pt x="7" y="42"/>
                    <a:pt x="7" y="40"/>
                  </a:cubicBezTo>
                  <a:cubicBezTo>
                    <a:pt x="14" y="38"/>
                    <a:pt x="14" y="38"/>
                    <a:pt x="14" y="38"/>
                  </a:cubicBezTo>
                  <a:cubicBezTo>
                    <a:pt x="15" y="38"/>
                    <a:pt x="16" y="37"/>
                    <a:pt x="16" y="36"/>
                  </a:cubicBezTo>
                  <a:cubicBezTo>
                    <a:pt x="17" y="34"/>
                    <a:pt x="17" y="32"/>
                    <a:pt x="18" y="30"/>
                  </a:cubicBezTo>
                  <a:cubicBezTo>
                    <a:pt x="19" y="29"/>
                    <a:pt x="19" y="28"/>
                    <a:pt x="18" y="27"/>
                  </a:cubicBezTo>
                  <a:cubicBezTo>
                    <a:pt x="16" y="21"/>
                    <a:pt x="16" y="21"/>
                    <a:pt x="16" y="21"/>
                  </a:cubicBezTo>
                  <a:cubicBezTo>
                    <a:pt x="17" y="19"/>
                    <a:pt x="19" y="17"/>
                    <a:pt x="20" y="16"/>
                  </a:cubicBezTo>
                  <a:cubicBezTo>
                    <a:pt x="26" y="19"/>
                    <a:pt x="26" y="19"/>
                    <a:pt x="26" y="19"/>
                  </a:cubicBezTo>
                  <a:cubicBezTo>
                    <a:pt x="28" y="19"/>
                    <a:pt x="29" y="19"/>
                    <a:pt x="30" y="19"/>
                  </a:cubicBezTo>
                  <a:cubicBezTo>
                    <a:pt x="32" y="18"/>
                    <a:pt x="33" y="17"/>
                    <a:pt x="35" y="16"/>
                  </a:cubicBezTo>
                  <a:cubicBezTo>
                    <a:pt x="37" y="16"/>
                    <a:pt x="37" y="15"/>
                    <a:pt x="38" y="14"/>
                  </a:cubicBezTo>
                  <a:cubicBezTo>
                    <a:pt x="40" y="8"/>
                    <a:pt x="40" y="8"/>
                    <a:pt x="40" y="8"/>
                  </a:cubicBezTo>
                  <a:cubicBezTo>
                    <a:pt x="42" y="7"/>
                    <a:pt x="44" y="7"/>
                    <a:pt x="47" y="8"/>
                  </a:cubicBezTo>
                  <a:cubicBezTo>
                    <a:pt x="49" y="14"/>
                    <a:pt x="49" y="14"/>
                    <a:pt x="49" y="14"/>
                  </a:cubicBezTo>
                  <a:cubicBezTo>
                    <a:pt x="50" y="15"/>
                    <a:pt x="50" y="16"/>
                    <a:pt x="52" y="16"/>
                  </a:cubicBezTo>
                  <a:cubicBezTo>
                    <a:pt x="54" y="17"/>
                    <a:pt x="55" y="18"/>
                    <a:pt x="57" y="19"/>
                  </a:cubicBezTo>
                  <a:cubicBezTo>
                    <a:pt x="58" y="19"/>
                    <a:pt x="59" y="19"/>
                    <a:pt x="61" y="19"/>
                  </a:cubicBezTo>
                  <a:cubicBezTo>
                    <a:pt x="67" y="16"/>
                    <a:pt x="67" y="16"/>
                    <a:pt x="67" y="16"/>
                  </a:cubicBezTo>
                  <a:cubicBezTo>
                    <a:pt x="68" y="17"/>
                    <a:pt x="70" y="19"/>
                    <a:pt x="71" y="21"/>
                  </a:cubicBezTo>
                  <a:cubicBezTo>
                    <a:pt x="68" y="27"/>
                    <a:pt x="68" y="27"/>
                    <a:pt x="68" y="27"/>
                  </a:cubicBezTo>
                  <a:cubicBezTo>
                    <a:pt x="68" y="28"/>
                    <a:pt x="68" y="29"/>
                    <a:pt x="69" y="30"/>
                  </a:cubicBezTo>
                  <a:cubicBezTo>
                    <a:pt x="70" y="32"/>
                    <a:pt x="70" y="34"/>
                    <a:pt x="71" y="36"/>
                  </a:cubicBezTo>
                  <a:cubicBezTo>
                    <a:pt x="71" y="37"/>
                    <a:pt x="72" y="38"/>
                    <a:pt x="73" y="38"/>
                  </a:cubicBezTo>
                  <a:cubicBezTo>
                    <a:pt x="80" y="40"/>
                    <a:pt x="80" y="40"/>
                    <a:pt x="80" y="40"/>
                  </a:cubicBezTo>
                  <a:cubicBezTo>
                    <a:pt x="80" y="42"/>
                    <a:pt x="80" y="43"/>
                    <a:pt x="80" y="44"/>
                  </a:cubicBezTo>
                  <a:cubicBezTo>
                    <a:pt x="80" y="45"/>
                    <a:pt x="80" y="46"/>
                    <a:pt x="80"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2" name="Freeform 32"/>
            <p:cNvSpPr>
              <a:spLocks noEditPoints="1"/>
            </p:cNvSpPr>
            <p:nvPr/>
          </p:nvSpPr>
          <p:spPr bwMode="auto">
            <a:xfrm>
              <a:off x="50" y="48"/>
              <a:ext cx="67" cy="67"/>
            </a:xfrm>
            <a:custGeom>
              <a:avLst/>
              <a:gdLst>
                <a:gd name="T0" fmla="*/ 17 w 35"/>
                <a:gd name="T1" fmla="*/ 0 h 35"/>
                <a:gd name="T2" fmla="*/ 0 w 35"/>
                <a:gd name="T3" fmla="*/ 18 h 35"/>
                <a:gd name="T4" fmla="*/ 17 w 35"/>
                <a:gd name="T5" fmla="*/ 35 h 35"/>
                <a:gd name="T6" fmla="*/ 35 w 35"/>
                <a:gd name="T7" fmla="*/ 18 h 35"/>
                <a:gd name="T8" fmla="*/ 17 w 35"/>
                <a:gd name="T9" fmla="*/ 0 h 35"/>
                <a:gd name="T10" fmla="*/ 17 w 35"/>
                <a:gd name="T11" fmla="*/ 28 h 35"/>
                <a:gd name="T12" fmla="*/ 8 w 35"/>
                <a:gd name="T13" fmla="*/ 18 h 35"/>
                <a:gd name="T14" fmla="*/ 17 w 35"/>
                <a:gd name="T15" fmla="*/ 8 h 35"/>
                <a:gd name="T16" fmla="*/ 27 w 35"/>
                <a:gd name="T17" fmla="*/ 18 h 35"/>
                <a:gd name="T18" fmla="*/ 17 w 35"/>
                <a:gd name="T19"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7" y="0"/>
                  </a:moveTo>
                  <a:cubicBezTo>
                    <a:pt x="8" y="0"/>
                    <a:pt x="0" y="8"/>
                    <a:pt x="0" y="18"/>
                  </a:cubicBezTo>
                  <a:cubicBezTo>
                    <a:pt x="0" y="28"/>
                    <a:pt x="8" y="35"/>
                    <a:pt x="17" y="35"/>
                  </a:cubicBezTo>
                  <a:cubicBezTo>
                    <a:pt x="27" y="35"/>
                    <a:pt x="35" y="28"/>
                    <a:pt x="35" y="18"/>
                  </a:cubicBezTo>
                  <a:cubicBezTo>
                    <a:pt x="35" y="8"/>
                    <a:pt x="27" y="0"/>
                    <a:pt x="17" y="0"/>
                  </a:cubicBezTo>
                  <a:close/>
                  <a:moveTo>
                    <a:pt x="17" y="28"/>
                  </a:moveTo>
                  <a:cubicBezTo>
                    <a:pt x="12" y="28"/>
                    <a:pt x="8" y="23"/>
                    <a:pt x="8" y="18"/>
                  </a:cubicBezTo>
                  <a:cubicBezTo>
                    <a:pt x="8" y="12"/>
                    <a:pt x="12" y="8"/>
                    <a:pt x="17" y="8"/>
                  </a:cubicBezTo>
                  <a:cubicBezTo>
                    <a:pt x="23" y="8"/>
                    <a:pt x="27" y="12"/>
                    <a:pt x="27" y="18"/>
                  </a:cubicBezTo>
                  <a:cubicBezTo>
                    <a:pt x="27" y="23"/>
                    <a:pt x="23" y="28"/>
                    <a:pt x="17"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3" name="Group 33"/>
          <p:cNvGrpSpPr/>
          <p:nvPr/>
        </p:nvGrpSpPr>
        <p:grpSpPr bwMode="auto">
          <a:xfrm>
            <a:off x="5810251" y="2426759"/>
            <a:ext cx="351367" cy="355600"/>
            <a:chOff x="0" y="0"/>
            <a:chExt cx="166" cy="168"/>
          </a:xfrm>
        </p:grpSpPr>
        <p:sp>
          <p:nvSpPr>
            <p:cNvPr id="64" name="Freeform 34"/>
            <p:cNvSpPr/>
            <p:nvPr/>
          </p:nvSpPr>
          <p:spPr bwMode="auto">
            <a:xfrm>
              <a:off x="0" y="0"/>
              <a:ext cx="166" cy="120"/>
            </a:xfrm>
            <a:custGeom>
              <a:avLst/>
              <a:gdLst>
                <a:gd name="T0" fmla="*/ 67 w 87"/>
                <a:gd name="T1" fmla="*/ 23 h 63"/>
                <a:gd name="T2" fmla="*/ 63 w 87"/>
                <a:gd name="T3" fmla="*/ 24 h 63"/>
                <a:gd name="T4" fmla="*/ 63 w 87"/>
                <a:gd name="T5" fmla="*/ 22 h 63"/>
                <a:gd name="T6" fmla="*/ 41 w 87"/>
                <a:gd name="T7" fmla="*/ 0 h 63"/>
                <a:gd name="T8" fmla="*/ 20 w 87"/>
                <a:gd name="T9" fmla="*/ 18 h 63"/>
                <a:gd name="T10" fmla="*/ 14 w 87"/>
                <a:gd name="T11" fmla="*/ 19 h 63"/>
                <a:gd name="T12" fmla="*/ 14 w 87"/>
                <a:gd name="T13" fmla="*/ 19 h 63"/>
                <a:gd name="T14" fmla="*/ 5 w 87"/>
                <a:gd name="T15" fmla="*/ 32 h 63"/>
                <a:gd name="T16" fmla="*/ 6 w 87"/>
                <a:gd name="T17" fmla="*/ 38 h 63"/>
                <a:gd name="T18" fmla="*/ 0 w 87"/>
                <a:gd name="T19" fmla="*/ 50 h 63"/>
                <a:gd name="T20" fmla="*/ 14 w 87"/>
                <a:gd name="T21" fmla="*/ 63 h 63"/>
                <a:gd name="T22" fmla="*/ 28 w 87"/>
                <a:gd name="T23" fmla="*/ 63 h 63"/>
                <a:gd name="T24" fmla="*/ 32 w 87"/>
                <a:gd name="T25" fmla="*/ 60 h 63"/>
                <a:gd name="T26" fmla="*/ 28 w 87"/>
                <a:gd name="T27" fmla="*/ 56 h 63"/>
                <a:gd name="T28" fmla="*/ 14 w 87"/>
                <a:gd name="T29" fmla="*/ 56 h 63"/>
                <a:gd name="T30" fmla="*/ 8 w 87"/>
                <a:gd name="T31" fmla="*/ 50 h 63"/>
                <a:gd name="T32" fmla="*/ 13 w 87"/>
                <a:gd name="T33" fmla="*/ 43 h 63"/>
                <a:gd name="T34" fmla="*/ 16 w 87"/>
                <a:gd name="T35" fmla="*/ 41 h 63"/>
                <a:gd name="T36" fmla="*/ 15 w 87"/>
                <a:gd name="T37" fmla="*/ 37 h 63"/>
                <a:gd name="T38" fmla="*/ 13 w 87"/>
                <a:gd name="T39" fmla="*/ 32 h 63"/>
                <a:gd name="T40" fmla="*/ 17 w 87"/>
                <a:gd name="T41" fmla="*/ 26 h 63"/>
                <a:gd name="T42" fmla="*/ 17 w 87"/>
                <a:gd name="T43" fmla="*/ 26 h 63"/>
                <a:gd name="T44" fmla="*/ 22 w 87"/>
                <a:gd name="T45" fmla="*/ 27 h 63"/>
                <a:gd name="T46" fmla="*/ 26 w 87"/>
                <a:gd name="T47" fmla="*/ 26 h 63"/>
                <a:gd name="T48" fmla="*/ 28 w 87"/>
                <a:gd name="T49" fmla="*/ 23 h 63"/>
                <a:gd name="T50" fmla="*/ 27 w 87"/>
                <a:gd name="T51" fmla="*/ 22 h 63"/>
                <a:gd name="T52" fmla="*/ 27 w 87"/>
                <a:gd name="T53" fmla="*/ 22 h 63"/>
                <a:gd name="T54" fmla="*/ 41 w 87"/>
                <a:gd name="T55" fmla="*/ 8 h 63"/>
                <a:gd name="T56" fmla="*/ 55 w 87"/>
                <a:gd name="T57" fmla="*/ 22 h 63"/>
                <a:gd name="T58" fmla="*/ 53 w 87"/>
                <a:gd name="T59" fmla="*/ 29 h 63"/>
                <a:gd name="T60" fmla="*/ 54 w 87"/>
                <a:gd name="T61" fmla="*/ 34 h 63"/>
                <a:gd name="T62" fmla="*/ 59 w 87"/>
                <a:gd name="T63" fmla="*/ 34 h 63"/>
                <a:gd name="T64" fmla="*/ 67 w 87"/>
                <a:gd name="T65" fmla="*/ 31 h 63"/>
                <a:gd name="T66" fmla="*/ 79 w 87"/>
                <a:gd name="T67" fmla="*/ 43 h 63"/>
                <a:gd name="T68" fmla="*/ 67 w 87"/>
                <a:gd name="T69" fmla="*/ 56 h 63"/>
                <a:gd name="T70" fmla="*/ 59 w 87"/>
                <a:gd name="T71" fmla="*/ 56 h 63"/>
                <a:gd name="T72" fmla="*/ 55 w 87"/>
                <a:gd name="T73" fmla="*/ 60 h 63"/>
                <a:gd name="T74" fmla="*/ 59 w 87"/>
                <a:gd name="T75" fmla="*/ 63 h 63"/>
                <a:gd name="T76" fmla="*/ 67 w 87"/>
                <a:gd name="T77" fmla="*/ 63 h 63"/>
                <a:gd name="T78" fmla="*/ 87 w 87"/>
                <a:gd name="T79" fmla="*/ 43 h 63"/>
                <a:gd name="T80" fmla="*/ 67 w 87"/>
                <a:gd name="T81" fmla="*/ 2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 h="63">
                  <a:moveTo>
                    <a:pt x="67" y="23"/>
                  </a:moveTo>
                  <a:cubicBezTo>
                    <a:pt x="65" y="23"/>
                    <a:pt x="64" y="24"/>
                    <a:pt x="63" y="24"/>
                  </a:cubicBezTo>
                  <a:cubicBezTo>
                    <a:pt x="63" y="23"/>
                    <a:pt x="63" y="23"/>
                    <a:pt x="63" y="22"/>
                  </a:cubicBezTo>
                  <a:cubicBezTo>
                    <a:pt x="63" y="10"/>
                    <a:pt x="53" y="0"/>
                    <a:pt x="41" y="0"/>
                  </a:cubicBezTo>
                  <a:cubicBezTo>
                    <a:pt x="31" y="0"/>
                    <a:pt x="22" y="8"/>
                    <a:pt x="20" y="18"/>
                  </a:cubicBezTo>
                  <a:cubicBezTo>
                    <a:pt x="18" y="18"/>
                    <a:pt x="16" y="18"/>
                    <a:pt x="14" y="19"/>
                  </a:cubicBezTo>
                  <a:cubicBezTo>
                    <a:pt x="14" y="19"/>
                    <a:pt x="14" y="19"/>
                    <a:pt x="14" y="19"/>
                  </a:cubicBezTo>
                  <a:cubicBezTo>
                    <a:pt x="9" y="21"/>
                    <a:pt x="5" y="26"/>
                    <a:pt x="5" y="32"/>
                  </a:cubicBezTo>
                  <a:cubicBezTo>
                    <a:pt x="5" y="34"/>
                    <a:pt x="6" y="36"/>
                    <a:pt x="6" y="38"/>
                  </a:cubicBezTo>
                  <a:cubicBezTo>
                    <a:pt x="3" y="41"/>
                    <a:pt x="0" y="45"/>
                    <a:pt x="0" y="50"/>
                  </a:cubicBezTo>
                  <a:cubicBezTo>
                    <a:pt x="0" y="57"/>
                    <a:pt x="6" y="63"/>
                    <a:pt x="14" y="63"/>
                  </a:cubicBezTo>
                  <a:cubicBezTo>
                    <a:pt x="28" y="63"/>
                    <a:pt x="28" y="63"/>
                    <a:pt x="28" y="63"/>
                  </a:cubicBezTo>
                  <a:cubicBezTo>
                    <a:pt x="30" y="63"/>
                    <a:pt x="32" y="62"/>
                    <a:pt x="32" y="60"/>
                  </a:cubicBezTo>
                  <a:cubicBezTo>
                    <a:pt x="32" y="58"/>
                    <a:pt x="30" y="56"/>
                    <a:pt x="28" y="56"/>
                  </a:cubicBezTo>
                  <a:cubicBezTo>
                    <a:pt x="14" y="56"/>
                    <a:pt x="14" y="56"/>
                    <a:pt x="14" y="56"/>
                  </a:cubicBezTo>
                  <a:cubicBezTo>
                    <a:pt x="10" y="56"/>
                    <a:pt x="8" y="53"/>
                    <a:pt x="8" y="50"/>
                  </a:cubicBezTo>
                  <a:cubicBezTo>
                    <a:pt x="8" y="47"/>
                    <a:pt x="10" y="44"/>
                    <a:pt x="13" y="43"/>
                  </a:cubicBezTo>
                  <a:cubicBezTo>
                    <a:pt x="15" y="43"/>
                    <a:pt x="16" y="42"/>
                    <a:pt x="16" y="41"/>
                  </a:cubicBezTo>
                  <a:cubicBezTo>
                    <a:pt x="17" y="39"/>
                    <a:pt x="16" y="38"/>
                    <a:pt x="15" y="37"/>
                  </a:cubicBezTo>
                  <a:cubicBezTo>
                    <a:pt x="13" y="36"/>
                    <a:pt x="13" y="34"/>
                    <a:pt x="13" y="32"/>
                  </a:cubicBezTo>
                  <a:cubicBezTo>
                    <a:pt x="13" y="29"/>
                    <a:pt x="14" y="27"/>
                    <a:pt x="17" y="26"/>
                  </a:cubicBezTo>
                  <a:cubicBezTo>
                    <a:pt x="17" y="26"/>
                    <a:pt x="17" y="26"/>
                    <a:pt x="17" y="26"/>
                  </a:cubicBezTo>
                  <a:cubicBezTo>
                    <a:pt x="18" y="25"/>
                    <a:pt x="20" y="26"/>
                    <a:pt x="22" y="27"/>
                  </a:cubicBezTo>
                  <a:cubicBezTo>
                    <a:pt x="23" y="27"/>
                    <a:pt x="25" y="27"/>
                    <a:pt x="26" y="26"/>
                  </a:cubicBezTo>
                  <a:cubicBezTo>
                    <a:pt x="27" y="26"/>
                    <a:pt x="28" y="24"/>
                    <a:pt x="28" y="23"/>
                  </a:cubicBezTo>
                  <a:cubicBezTo>
                    <a:pt x="27" y="23"/>
                    <a:pt x="27" y="22"/>
                    <a:pt x="27" y="22"/>
                  </a:cubicBezTo>
                  <a:cubicBezTo>
                    <a:pt x="27" y="22"/>
                    <a:pt x="27" y="22"/>
                    <a:pt x="27" y="22"/>
                  </a:cubicBezTo>
                  <a:cubicBezTo>
                    <a:pt x="27" y="14"/>
                    <a:pt x="34" y="8"/>
                    <a:pt x="41" y="8"/>
                  </a:cubicBezTo>
                  <a:cubicBezTo>
                    <a:pt x="49" y="8"/>
                    <a:pt x="55" y="14"/>
                    <a:pt x="55" y="22"/>
                  </a:cubicBezTo>
                  <a:cubicBezTo>
                    <a:pt x="55" y="24"/>
                    <a:pt x="55" y="27"/>
                    <a:pt x="53" y="29"/>
                  </a:cubicBezTo>
                  <a:cubicBezTo>
                    <a:pt x="52" y="31"/>
                    <a:pt x="53" y="33"/>
                    <a:pt x="54" y="34"/>
                  </a:cubicBezTo>
                  <a:cubicBezTo>
                    <a:pt x="55" y="35"/>
                    <a:pt x="57" y="35"/>
                    <a:pt x="59" y="34"/>
                  </a:cubicBezTo>
                  <a:cubicBezTo>
                    <a:pt x="60" y="33"/>
                    <a:pt x="63" y="31"/>
                    <a:pt x="67" y="31"/>
                  </a:cubicBezTo>
                  <a:cubicBezTo>
                    <a:pt x="74" y="31"/>
                    <a:pt x="79" y="37"/>
                    <a:pt x="79" y="43"/>
                  </a:cubicBezTo>
                  <a:cubicBezTo>
                    <a:pt x="79" y="50"/>
                    <a:pt x="74" y="56"/>
                    <a:pt x="67" y="56"/>
                  </a:cubicBezTo>
                  <a:cubicBezTo>
                    <a:pt x="59" y="56"/>
                    <a:pt x="59" y="56"/>
                    <a:pt x="59" y="56"/>
                  </a:cubicBezTo>
                  <a:cubicBezTo>
                    <a:pt x="56" y="56"/>
                    <a:pt x="55" y="58"/>
                    <a:pt x="55" y="60"/>
                  </a:cubicBezTo>
                  <a:cubicBezTo>
                    <a:pt x="55" y="62"/>
                    <a:pt x="56" y="63"/>
                    <a:pt x="59" y="63"/>
                  </a:cubicBezTo>
                  <a:cubicBezTo>
                    <a:pt x="67" y="63"/>
                    <a:pt x="67" y="63"/>
                    <a:pt x="67" y="63"/>
                  </a:cubicBezTo>
                  <a:cubicBezTo>
                    <a:pt x="78" y="63"/>
                    <a:pt x="87" y="54"/>
                    <a:pt x="87" y="43"/>
                  </a:cubicBezTo>
                  <a:cubicBezTo>
                    <a:pt x="87" y="32"/>
                    <a:pt x="78" y="23"/>
                    <a:pt x="67"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5" name="Freeform 35"/>
            <p:cNvSpPr/>
            <p:nvPr/>
          </p:nvSpPr>
          <p:spPr bwMode="auto">
            <a:xfrm>
              <a:off x="51" y="69"/>
              <a:ext cx="63" cy="99"/>
            </a:xfrm>
            <a:custGeom>
              <a:avLst/>
              <a:gdLst>
                <a:gd name="T0" fmla="*/ 27 w 33"/>
                <a:gd name="T1" fmla="*/ 33 h 52"/>
                <a:gd name="T2" fmla="*/ 20 w 33"/>
                <a:gd name="T3" fmla="*/ 39 h 52"/>
                <a:gd name="T4" fmla="*/ 20 w 33"/>
                <a:gd name="T5" fmla="*/ 3 h 52"/>
                <a:gd name="T6" fmla="*/ 16 w 33"/>
                <a:gd name="T7" fmla="*/ 0 h 52"/>
                <a:gd name="T8" fmla="*/ 13 w 33"/>
                <a:gd name="T9" fmla="*/ 3 h 52"/>
                <a:gd name="T10" fmla="*/ 13 w 33"/>
                <a:gd name="T11" fmla="*/ 39 h 52"/>
                <a:gd name="T12" fmla="*/ 6 w 33"/>
                <a:gd name="T13" fmla="*/ 33 h 52"/>
                <a:gd name="T14" fmla="*/ 1 w 33"/>
                <a:gd name="T15" fmla="*/ 33 h 52"/>
                <a:gd name="T16" fmla="*/ 1 w 33"/>
                <a:gd name="T17" fmla="*/ 38 h 52"/>
                <a:gd name="T18" fmla="*/ 14 w 33"/>
                <a:gd name="T19" fmla="*/ 51 h 52"/>
                <a:gd name="T20" fmla="*/ 16 w 33"/>
                <a:gd name="T21" fmla="*/ 52 h 52"/>
                <a:gd name="T22" fmla="*/ 19 w 33"/>
                <a:gd name="T23" fmla="*/ 51 h 52"/>
                <a:gd name="T24" fmla="*/ 32 w 33"/>
                <a:gd name="T25" fmla="*/ 38 h 52"/>
                <a:gd name="T26" fmla="*/ 32 w 33"/>
                <a:gd name="T27" fmla="*/ 33 h 52"/>
                <a:gd name="T28" fmla="*/ 27 w 33"/>
                <a:gd name="T29" fmla="*/ 3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52">
                  <a:moveTo>
                    <a:pt x="27" y="33"/>
                  </a:moveTo>
                  <a:cubicBezTo>
                    <a:pt x="20" y="39"/>
                    <a:pt x="20" y="39"/>
                    <a:pt x="20" y="39"/>
                  </a:cubicBezTo>
                  <a:cubicBezTo>
                    <a:pt x="20" y="3"/>
                    <a:pt x="20" y="3"/>
                    <a:pt x="20" y="3"/>
                  </a:cubicBezTo>
                  <a:cubicBezTo>
                    <a:pt x="20" y="1"/>
                    <a:pt x="19" y="0"/>
                    <a:pt x="16" y="0"/>
                  </a:cubicBezTo>
                  <a:cubicBezTo>
                    <a:pt x="14" y="0"/>
                    <a:pt x="13" y="1"/>
                    <a:pt x="13" y="3"/>
                  </a:cubicBezTo>
                  <a:cubicBezTo>
                    <a:pt x="13" y="39"/>
                    <a:pt x="13" y="39"/>
                    <a:pt x="13" y="39"/>
                  </a:cubicBezTo>
                  <a:cubicBezTo>
                    <a:pt x="6" y="33"/>
                    <a:pt x="6" y="33"/>
                    <a:pt x="6" y="33"/>
                  </a:cubicBezTo>
                  <a:cubicBezTo>
                    <a:pt x="5" y="32"/>
                    <a:pt x="2" y="32"/>
                    <a:pt x="1" y="33"/>
                  </a:cubicBezTo>
                  <a:cubicBezTo>
                    <a:pt x="0" y="34"/>
                    <a:pt x="0" y="37"/>
                    <a:pt x="1" y="38"/>
                  </a:cubicBezTo>
                  <a:cubicBezTo>
                    <a:pt x="14" y="51"/>
                    <a:pt x="14" y="51"/>
                    <a:pt x="14" y="51"/>
                  </a:cubicBezTo>
                  <a:cubicBezTo>
                    <a:pt x="15" y="52"/>
                    <a:pt x="15" y="52"/>
                    <a:pt x="16" y="52"/>
                  </a:cubicBezTo>
                  <a:cubicBezTo>
                    <a:pt x="17" y="52"/>
                    <a:pt x="18" y="52"/>
                    <a:pt x="19" y="51"/>
                  </a:cubicBezTo>
                  <a:cubicBezTo>
                    <a:pt x="32" y="38"/>
                    <a:pt x="32" y="38"/>
                    <a:pt x="32" y="38"/>
                  </a:cubicBezTo>
                  <a:cubicBezTo>
                    <a:pt x="33" y="37"/>
                    <a:pt x="33" y="34"/>
                    <a:pt x="32" y="33"/>
                  </a:cubicBezTo>
                  <a:cubicBezTo>
                    <a:pt x="30" y="32"/>
                    <a:pt x="28" y="32"/>
                    <a:pt x="27" y="3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sp>
        <p:nvSpPr>
          <p:cNvPr id="66" name="Freeform 36"/>
          <p:cNvSpPr>
            <a:spLocks noEditPoints="1"/>
          </p:cNvSpPr>
          <p:nvPr/>
        </p:nvSpPr>
        <p:spPr bwMode="auto">
          <a:xfrm>
            <a:off x="4413251" y="2769659"/>
            <a:ext cx="357716" cy="247651"/>
          </a:xfrm>
          <a:custGeom>
            <a:avLst/>
            <a:gdLst>
              <a:gd name="T0" fmla="*/ 84 w 88"/>
              <a:gd name="T1" fmla="*/ 7 h 61"/>
              <a:gd name="T2" fmla="*/ 76 w 88"/>
              <a:gd name="T3" fmla="*/ 4 h 61"/>
              <a:gd name="T4" fmla="*/ 68 w 88"/>
              <a:gd name="T5" fmla="*/ 7 h 61"/>
              <a:gd name="T6" fmla="*/ 64 w 88"/>
              <a:gd name="T7" fmla="*/ 15 h 61"/>
              <a:gd name="T8" fmla="*/ 65 w 88"/>
              <a:gd name="T9" fmla="*/ 20 h 61"/>
              <a:gd name="T10" fmla="*/ 51 w 88"/>
              <a:gd name="T11" fmla="*/ 33 h 61"/>
              <a:gd name="T12" fmla="*/ 43 w 88"/>
              <a:gd name="T13" fmla="*/ 31 h 61"/>
              <a:gd name="T14" fmla="*/ 36 w 88"/>
              <a:gd name="T15" fmla="*/ 33 h 61"/>
              <a:gd name="T16" fmla="*/ 25 w 88"/>
              <a:gd name="T17" fmla="*/ 21 h 61"/>
              <a:gd name="T18" fmla="*/ 23 w 88"/>
              <a:gd name="T19" fmla="*/ 4 h 61"/>
              <a:gd name="T20" fmla="*/ 14 w 88"/>
              <a:gd name="T21" fmla="*/ 0 h 61"/>
              <a:gd name="T22" fmla="*/ 4 w 88"/>
              <a:gd name="T23" fmla="*/ 4 h 61"/>
              <a:gd name="T24" fmla="*/ 0 w 88"/>
              <a:gd name="T25" fmla="*/ 14 h 61"/>
              <a:gd name="T26" fmla="*/ 4 w 88"/>
              <a:gd name="T27" fmla="*/ 23 h 61"/>
              <a:gd name="T28" fmla="*/ 14 w 88"/>
              <a:gd name="T29" fmla="*/ 27 h 61"/>
              <a:gd name="T30" fmla="*/ 20 w 88"/>
              <a:gd name="T31" fmla="*/ 26 h 61"/>
              <a:gd name="T32" fmla="*/ 30 w 88"/>
              <a:gd name="T33" fmla="*/ 38 h 61"/>
              <a:gd name="T34" fmla="*/ 33 w 88"/>
              <a:gd name="T35" fmla="*/ 56 h 61"/>
              <a:gd name="T36" fmla="*/ 43 w 88"/>
              <a:gd name="T37" fmla="*/ 61 h 61"/>
              <a:gd name="T38" fmla="*/ 54 w 88"/>
              <a:gd name="T39" fmla="*/ 56 h 61"/>
              <a:gd name="T40" fmla="*/ 56 w 88"/>
              <a:gd name="T41" fmla="*/ 38 h 61"/>
              <a:gd name="T42" fmla="*/ 71 w 88"/>
              <a:gd name="T43" fmla="*/ 26 h 61"/>
              <a:gd name="T44" fmla="*/ 76 w 88"/>
              <a:gd name="T45" fmla="*/ 27 h 61"/>
              <a:gd name="T46" fmla="*/ 84 w 88"/>
              <a:gd name="T47" fmla="*/ 24 h 61"/>
              <a:gd name="T48" fmla="*/ 88 w 88"/>
              <a:gd name="T49" fmla="*/ 15 h 61"/>
              <a:gd name="T50" fmla="*/ 84 w 88"/>
              <a:gd name="T51" fmla="*/ 7 h 61"/>
              <a:gd name="T52" fmla="*/ 9 w 88"/>
              <a:gd name="T53" fmla="*/ 18 h 61"/>
              <a:gd name="T54" fmla="*/ 7 w 88"/>
              <a:gd name="T55" fmla="*/ 14 h 61"/>
              <a:gd name="T56" fmla="*/ 9 w 88"/>
              <a:gd name="T57" fmla="*/ 9 h 61"/>
              <a:gd name="T58" fmla="*/ 14 w 88"/>
              <a:gd name="T59" fmla="*/ 8 h 61"/>
              <a:gd name="T60" fmla="*/ 18 w 88"/>
              <a:gd name="T61" fmla="*/ 9 h 61"/>
              <a:gd name="T62" fmla="*/ 18 w 88"/>
              <a:gd name="T63" fmla="*/ 18 h 61"/>
              <a:gd name="T64" fmla="*/ 9 w 88"/>
              <a:gd name="T65" fmla="*/ 18 h 61"/>
              <a:gd name="T66" fmla="*/ 79 w 88"/>
              <a:gd name="T67" fmla="*/ 18 h 61"/>
              <a:gd name="T68" fmla="*/ 73 w 88"/>
              <a:gd name="T69" fmla="*/ 18 h 61"/>
              <a:gd name="T70" fmla="*/ 72 w 88"/>
              <a:gd name="T71" fmla="*/ 15 h 61"/>
              <a:gd name="T72" fmla="*/ 73 w 88"/>
              <a:gd name="T73" fmla="*/ 12 h 61"/>
              <a:gd name="T74" fmla="*/ 76 w 88"/>
              <a:gd name="T75" fmla="*/ 11 h 61"/>
              <a:gd name="T76" fmla="*/ 79 w 88"/>
              <a:gd name="T77" fmla="*/ 12 h 61"/>
              <a:gd name="T78" fmla="*/ 80 w 88"/>
              <a:gd name="T79" fmla="*/ 15 h 61"/>
              <a:gd name="T80" fmla="*/ 79 w 88"/>
              <a:gd name="T81" fmla="*/ 1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8" h="61">
                <a:moveTo>
                  <a:pt x="84" y="7"/>
                </a:moveTo>
                <a:cubicBezTo>
                  <a:pt x="82" y="5"/>
                  <a:pt x="79" y="4"/>
                  <a:pt x="76" y="4"/>
                </a:cubicBezTo>
                <a:cubicBezTo>
                  <a:pt x="73" y="4"/>
                  <a:pt x="70" y="5"/>
                  <a:pt x="68" y="7"/>
                </a:cubicBezTo>
                <a:cubicBezTo>
                  <a:pt x="65" y="9"/>
                  <a:pt x="64" y="12"/>
                  <a:pt x="64" y="15"/>
                </a:cubicBezTo>
                <a:cubicBezTo>
                  <a:pt x="64" y="17"/>
                  <a:pt x="65" y="19"/>
                  <a:pt x="65" y="20"/>
                </a:cubicBezTo>
                <a:cubicBezTo>
                  <a:pt x="51" y="33"/>
                  <a:pt x="51" y="33"/>
                  <a:pt x="51" y="33"/>
                </a:cubicBezTo>
                <a:cubicBezTo>
                  <a:pt x="48" y="32"/>
                  <a:pt x="46" y="31"/>
                  <a:pt x="43" y="31"/>
                </a:cubicBezTo>
                <a:cubicBezTo>
                  <a:pt x="40" y="31"/>
                  <a:pt x="38" y="32"/>
                  <a:pt x="36" y="33"/>
                </a:cubicBezTo>
                <a:cubicBezTo>
                  <a:pt x="25" y="21"/>
                  <a:pt x="25" y="21"/>
                  <a:pt x="25" y="21"/>
                </a:cubicBezTo>
                <a:cubicBezTo>
                  <a:pt x="28" y="15"/>
                  <a:pt x="28" y="8"/>
                  <a:pt x="23" y="4"/>
                </a:cubicBezTo>
                <a:cubicBezTo>
                  <a:pt x="21" y="1"/>
                  <a:pt x="17" y="0"/>
                  <a:pt x="14" y="0"/>
                </a:cubicBezTo>
                <a:cubicBezTo>
                  <a:pt x="10" y="0"/>
                  <a:pt x="6" y="1"/>
                  <a:pt x="4" y="4"/>
                </a:cubicBezTo>
                <a:cubicBezTo>
                  <a:pt x="1" y="7"/>
                  <a:pt x="0" y="10"/>
                  <a:pt x="0" y="14"/>
                </a:cubicBezTo>
                <a:cubicBezTo>
                  <a:pt x="0" y="17"/>
                  <a:pt x="1" y="21"/>
                  <a:pt x="4" y="23"/>
                </a:cubicBezTo>
                <a:cubicBezTo>
                  <a:pt x="6" y="26"/>
                  <a:pt x="10" y="27"/>
                  <a:pt x="14" y="27"/>
                </a:cubicBezTo>
                <a:cubicBezTo>
                  <a:pt x="16" y="27"/>
                  <a:pt x="18" y="27"/>
                  <a:pt x="20" y="26"/>
                </a:cubicBezTo>
                <a:cubicBezTo>
                  <a:pt x="30" y="38"/>
                  <a:pt x="30" y="38"/>
                  <a:pt x="30" y="38"/>
                </a:cubicBezTo>
                <a:cubicBezTo>
                  <a:pt x="27" y="44"/>
                  <a:pt x="28" y="51"/>
                  <a:pt x="33" y="56"/>
                </a:cubicBezTo>
                <a:cubicBezTo>
                  <a:pt x="35" y="59"/>
                  <a:pt x="39" y="61"/>
                  <a:pt x="43" y="61"/>
                </a:cubicBezTo>
                <a:cubicBezTo>
                  <a:pt x="47" y="61"/>
                  <a:pt x="51" y="59"/>
                  <a:pt x="54" y="56"/>
                </a:cubicBezTo>
                <a:cubicBezTo>
                  <a:pt x="58" y="51"/>
                  <a:pt x="59" y="44"/>
                  <a:pt x="56" y="38"/>
                </a:cubicBezTo>
                <a:cubicBezTo>
                  <a:pt x="71" y="26"/>
                  <a:pt x="71" y="26"/>
                  <a:pt x="71" y="26"/>
                </a:cubicBezTo>
                <a:cubicBezTo>
                  <a:pt x="72" y="27"/>
                  <a:pt x="74" y="27"/>
                  <a:pt x="76" y="27"/>
                </a:cubicBezTo>
                <a:cubicBezTo>
                  <a:pt x="79" y="27"/>
                  <a:pt x="82" y="26"/>
                  <a:pt x="84" y="24"/>
                </a:cubicBezTo>
                <a:cubicBezTo>
                  <a:pt x="87" y="21"/>
                  <a:pt x="88" y="18"/>
                  <a:pt x="88" y="15"/>
                </a:cubicBezTo>
                <a:cubicBezTo>
                  <a:pt x="88" y="12"/>
                  <a:pt x="87" y="9"/>
                  <a:pt x="84" y="7"/>
                </a:cubicBezTo>
                <a:close/>
                <a:moveTo>
                  <a:pt x="9" y="18"/>
                </a:moveTo>
                <a:cubicBezTo>
                  <a:pt x="8" y="17"/>
                  <a:pt x="7" y="15"/>
                  <a:pt x="7" y="14"/>
                </a:cubicBezTo>
                <a:cubicBezTo>
                  <a:pt x="7" y="12"/>
                  <a:pt x="8" y="11"/>
                  <a:pt x="9" y="9"/>
                </a:cubicBezTo>
                <a:cubicBezTo>
                  <a:pt x="10" y="8"/>
                  <a:pt x="12" y="8"/>
                  <a:pt x="14" y="8"/>
                </a:cubicBezTo>
                <a:cubicBezTo>
                  <a:pt x="15" y="8"/>
                  <a:pt x="17" y="8"/>
                  <a:pt x="18" y="9"/>
                </a:cubicBezTo>
                <a:cubicBezTo>
                  <a:pt x="20" y="12"/>
                  <a:pt x="20" y="16"/>
                  <a:pt x="18" y="18"/>
                </a:cubicBezTo>
                <a:cubicBezTo>
                  <a:pt x="16" y="20"/>
                  <a:pt x="12" y="20"/>
                  <a:pt x="9" y="18"/>
                </a:cubicBezTo>
                <a:close/>
                <a:moveTo>
                  <a:pt x="79" y="18"/>
                </a:moveTo>
                <a:cubicBezTo>
                  <a:pt x="77" y="20"/>
                  <a:pt x="75" y="20"/>
                  <a:pt x="73" y="18"/>
                </a:cubicBezTo>
                <a:cubicBezTo>
                  <a:pt x="72" y="18"/>
                  <a:pt x="72" y="16"/>
                  <a:pt x="72" y="15"/>
                </a:cubicBezTo>
                <a:cubicBezTo>
                  <a:pt x="72" y="14"/>
                  <a:pt x="72" y="13"/>
                  <a:pt x="73" y="12"/>
                </a:cubicBezTo>
                <a:cubicBezTo>
                  <a:pt x="74" y="12"/>
                  <a:pt x="75" y="11"/>
                  <a:pt x="76" y="11"/>
                </a:cubicBezTo>
                <a:cubicBezTo>
                  <a:pt x="77" y="11"/>
                  <a:pt x="78" y="12"/>
                  <a:pt x="79" y="12"/>
                </a:cubicBezTo>
                <a:cubicBezTo>
                  <a:pt x="80" y="13"/>
                  <a:pt x="80" y="14"/>
                  <a:pt x="80" y="15"/>
                </a:cubicBezTo>
                <a:cubicBezTo>
                  <a:pt x="80" y="16"/>
                  <a:pt x="80" y="18"/>
                  <a:pt x="79"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7" name="Freeform 37"/>
          <p:cNvSpPr/>
          <p:nvPr/>
        </p:nvSpPr>
        <p:spPr bwMode="auto">
          <a:xfrm>
            <a:off x="3420533" y="2305796"/>
            <a:ext cx="939800" cy="275167"/>
          </a:xfrm>
          <a:custGeom>
            <a:avLst/>
            <a:gdLst>
              <a:gd name="T0" fmla="*/ 444 w 444"/>
              <a:gd name="T1" fmla="*/ 130 h 130"/>
              <a:gd name="T2" fmla="*/ 444 w 444"/>
              <a:gd name="T3" fmla="*/ 0 h 130"/>
              <a:gd name="T4" fmla="*/ 0 w 444"/>
              <a:gd name="T5" fmla="*/ 0 h 130"/>
            </a:gdLst>
            <a:ahLst/>
            <a:cxnLst>
              <a:cxn ang="0">
                <a:pos x="T0" y="T1"/>
              </a:cxn>
              <a:cxn ang="0">
                <a:pos x="T2" y="T3"/>
              </a:cxn>
              <a:cxn ang="0">
                <a:pos x="T4" y="T5"/>
              </a:cxn>
            </a:cxnLst>
            <a:rect l="0" t="0" r="r" b="b"/>
            <a:pathLst>
              <a:path w="444" h="130">
                <a:moveTo>
                  <a:pt x="444" y="130"/>
                </a:moveTo>
                <a:lnTo>
                  <a:pt x="444" y="0"/>
                </a:lnTo>
                <a:lnTo>
                  <a:pt x="0" y="0"/>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1" name="Freeform 41"/>
          <p:cNvSpPr/>
          <p:nvPr/>
        </p:nvSpPr>
        <p:spPr bwMode="auto">
          <a:xfrm flipH="1">
            <a:off x="3041651" y="4452620"/>
            <a:ext cx="1318683" cy="594784"/>
          </a:xfrm>
          <a:custGeom>
            <a:avLst/>
            <a:gdLst>
              <a:gd name="T0" fmla="*/ 476 w 623"/>
              <a:gd name="T1" fmla="*/ 0 h 281"/>
              <a:gd name="T2" fmla="*/ 623 w 623"/>
              <a:gd name="T3" fmla="*/ 0 h 281"/>
              <a:gd name="T4" fmla="*/ 623 w 623"/>
              <a:gd name="T5" fmla="*/ 281 h 281"/>
              <a:gd name="T6" fmla="*/ 0 w 623"/>
              <a:gd name="T7" fmla="*/ 281 h 281"/>
            </a:gdLst>
            <a:ahLst/>
            <a:cxnLst>
              <a:cxn ang="0">
                <a:pos x="T0" y="T1"/>
              </a:cxn>
              <a:cxn ang="0">
                <a:pos x="T2" y="T3"/>
              </a:cxn>
              <a:cxn ang="0">
                <a:pos x="T4" y="T5"/>
              </a:cxn>
              <a:cxn ang="0">
                <a:pos x="T6" y="T7"/>
              </a:cxn>
            </a:cxnLst>
            <a:rect l="0" t="0" r="r" b="b"/>
            <a:pathLst>
              <a:path w="623" h="281">
                <a:moveTo>
                  <a:pt x="476" y="0"/>
                </a:moveTo>
                <a:lnTo>
                  <a:pt x="623" y="0"/>
                </a:lnTo>
                <a:lnTo>
                  <a:pt x="623" y="281"/>
                </a:lnTo>
                <a:lnTo>
                  <a:pt x="0" y="281"/>
                </a:lnTo>
              </a:path>
            </a:pathLst>
          </a:custGeom>
          <a:noFill/>
          <a:ln w="6350" cap="flat" cmpd="sng">
            <a:solidFill>
              <a:srgbClr val="D74B4B"/>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2" name="Freeform 42"/>
          <p:cNvSpPr/>
          <p:nvPr/>
        </p:nvSpPr>
        <p:spPr bwMode="auto">
          <a:xfrm flipV="1">
            <a:off x="6761693" y="2446368"/>
            <a:ext cx="1095375" cy="909157"/>
          </a:xfrm>
          <a:custGeom>
            <a:avLst/>
            <a:gdLst>
              <a:gd name="T0" fmla="*/ 159 w 729"/>
              <a:gd name="T1" fmla="*/ 0 h 487"/>
              <a:gd name="T2" fmla="*/ 0 w 729"/>
              <a:gd name="T3" fmla="*/ 0 h 487"/>
              <a:gd name="T4" fmla="*/ 0 w 729"/>
              <a:gd name="T5" fmla="*/ 487 h 487"/>
              <a:gd name="T6" fmla="*/ 729 w 729"/>
              <a:gd name="T7" fmla="*/ 487 h 487"/>
            </a:gdLst>
            <a:ahLst/>
            <a:cxnLst>
              <a:cxn ang="0">
                <a:pos x="T0" y="T1"/>
              </a:cxn>
              <a:cxn ang="0">
                <a:pos x="T2" y="T3"/>
              </a:cxn>
              <a:cxn ang="0">
                <a:pos x="T4" y="T5"/>
              </a:cxn>
              <a:cxn ang="0">
                <a:pos x="T6" y="T7"/>
              </a:cxn>
            </a:cxnLst>
            <a:rect l="0" t="0" r="r" b="b"/>
            <a:pathLst>
              <a:path w="729" h="487">
                <a:moveTo>
                  <a:pt x="159" y="0"/>
                </a:moveTo>
                <a:lnTo>
                  <a:pt x="0" y="0"/>
                </a:lnTo>
                <a:lnTo>
                  <a:pt x="0" y="487"/>
                </a:lnTo>
                <a:lnTo>
                  <a:pt x="729" y="487"/>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4" name="Rectangle 44"/>
          <p:cNvSpPr>
            <a:spLocks noChangeArrowheads="1"/>
          </p:cNvSpPr>
          <p:nvPr/>
        </p:nvSpPr>
        <p:spPr bwMode="auto">
          <a:xfrm>
            <a:off x="502285" y="1770380"/>
            <a:ext cx="3151505" cy="189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1800" b="1" dirty="0">
                <a:solidFill>
                  <a:prstClr val="black">
                    <a:lumMod val="65000"/>
                    <a:lumOff val="35000"/>
                  </a:prstClr>
                </a:solidFill>
                <a:latin typeface="宋体" panose="02010600030101010101" pitchFamily="2" charset="-122"/>
                <a:cs typeface="+mn-ea"/>
                <a:sym typeface="宋体" panose="02010600030101010101" pitchFamily="2" charset="-122"/>
              </a:rPr>
              <a:t>（一）国内生产总值的概念</a:t>
            </a:r>
            <a:endParaRPr lang="zh-CN" altLang="en-US" sz="1800" b="1"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latin typeface="宋体" panose="02010600030101010101" pitchFamily="2" charset="-122"/>
                <a:sym typeface="宋体" panose="02010600030101010101" pitchFamily="2" charset="-122"/>
              </a:rPr>
              <a:t>国内生产总值是指一个国家或地区在一定时期内（通常指一年）运用生产要素所生产的全部最终产品（物品和劳务）的市场价值。</a:t>
            </a:r>
            <a:endParaRPr lang="zh-CN" altLang="en-US" sz="1600" dirty="0">
              <a:latin typeface="宋体" panose="02010600030101010101" pitchFamily="2" charset="-122"/>
              <a:sym typeface="宋体" panose="02010600030101010101" pitchFamily="2" charset="-122"/>
            </a:endParaRPr>
          </a:p>
        </p:txBody>
      </p:sp>
      <p:sp>
        <p:nvSpPr>
          <p:cNvPr id="25" name="文本框 2"/>
          <p:cNvSpPr txBox="1"/>
          <p:nvPr/>
        </p:nvSpPr>
        <p:spPr>
          <a:xfrm>
            <a:off x="885825" y="599440"/>
            <a:ext cx="433260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一、国内生产总值分析</a:t>
            </a:r>
            <a:endParaRPr lang="zh-CN" altLang="en-US" sz="2600" dirty="0">
              <a:latin typeface="宋体" panose="02010600030101010101" pitchFamily="2" charset="-122"/>
              <a:ea typeface="宋体" panose="02010600030101010101" pitchFamily="2" charset="-122"/>
            </a:endParaRPr>
          </a:p>
        </p:txBody>
      </p:sp>
      <p:sp>
        <p:nvSpPr>
          <p:cNvPr id="2" name="Rectangle 44"/>
          <p:cNvSpPr>
            <a:spLocks noChangeArrowheads="1"/>
          </p:cNvSpPr>
          <p:nvPr/>
        </p:nvSpPr>
        <p:spPr bwMode="auto">
          <a:xfrm>
            <a:off x="4294505" y="4663440"/>
            <a:ext cx="6028690" cy="1523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1800" b="1" dirty="0">
                <a:solidFill>
                  <a:prstClr val="black">
                    <a:lumMod val="65000"/>
                    <a:lumOff val="35000"/>
                  </a:prstClr>
                </a:solidFill>
                <a:latin typeface="宋体" panose="02010600030101010101" pitchFamily="2" charset="-122"/>
                <a:cs typeface="+mn-ea"/>
                <a:sym typeface="宋体" panose="02010600030101010101" pitchFamily="2" charset="-122"/>
              </a:rPr>
              <a:t>（三）名义 GDP 和实际 GDP</a:t>
            </a:r>
            <a:endParaRPr lang="zh-CN" altLang="en-US" sz="1800" b="1"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latin typeface="宋体" panose="02010600030101010101" pitchFamily="2" charset="-122"/>
                <a:sym typeface="宋体" panose="02010600030101010101" pitchFamily="2" charset="-122"/>
              </a:rPr>
              <a:t>名义国内生产总值是按当年价格（P</a:t>
            </a:r>
            <a:r>
              <a:rPr lang="zh-CN" altLang="en-US" sz="1600" baseline="-25000" dirty="0">
                <a:latin typeface="宋体" panose="02010600030101010101" pitchFamily="2" charset="-122"/>
                <a:sym typeface="宋体" panose="02010600030101010101" pitchFamily="2" charset="-122"/>
              </a:rPr>
              <a:t>t</a:t>
            </a:r>
            <a:r>
              <a:rPr lang="zh-CN" altLang="en-US" sz="1600" dirty="0">
                <a:latin typeface="宋体" panose="02010600030101010101" pitchFamily="2" charset="-122"/>
                <a:sym typeface="宋体" panose="02010600030101010101" pitchFamily="2" charset="-122"/>
              </a:rPr>
              <a:t>）计算的国内生产总值，实际的国内生产总值是按不变价格计算的某一年的国内生产总值。不变价格是指统计时确定的某一年（称为基年）的价格（P</a:t>
            </a:r>
            <a:r>
              <a:rPr lang="zh-CN" altLang="en-US" sz="1600" baseline="-25000" dirty="0">
                <a:latin typeface="宋体" panose="02010600030101010101" pitchFamily="2" charset="-122"/>
                <a:sym typeface="宋体" panose="02010600030101010101" pitchFamily="2" charset="-122"/>
              </a:rPr>
              <a:t>0</a:t>
            </a:r>
            <a:r>
              <a:rPr lang="zh-CN" altLang="en-US" sz="1600" dirty="0">
                <a:latin typeface="宋体" panose="02010600030101010101" pitchFamily="2" charset="-122"/>
                <a:sym typeface="宋体" panose="02010600030101010101" pitchFamily="2" charset="-122"/>
              </a:rPr>
              <a:t>）。</a:t>
            </a:r>
            <a:endParaRPr lang="zh-CN" altLang="en-US" sz="1600" dirty="0">
              <a:latin typeface="宋体" panose="02010600030101010101" pitchFamily="2" charset="-122"/>
              <a:sym typeface="宋体" panose="02010600030101010101" pitchFamily="2" charset="-122"/>
            </a:endParaRPr>
          </a:p>
        </p:txBody>
      </p:sp>
      <p:sp>
        <p:nvSpPr>
          <p:cNvPr id="3" name="Rectangle 44"/>
          <p:cNvSpPr>
            <a:spLocks noChangeArrowheads="1"/>
          </p:cNvSpPr>
          <p:nvPr/>
        </p:nvSpPr>
        <p:spPr bwMode="auto">
          <a:xfrm>
            <a:off x="8062595" y="1698625"/>
            <a:ext cx="3926205" cy="263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1800" b="1" dirty="0">
                <a:solidFill>
                  <a:prstClr val="black">
                    <a:lumMod val="65000"/>
                    <a:lumOff val="35000"/>
                  </a:prstClr>
                </a:solidFill>
                <a:latin typeface="宋体" panose="02010600030101010101" pitchFamily="2" charset="-122"/>
                <a:cs typeface="+mn-ea"/>
                <a:sym typeface="宋体" panose="02010600030101010101" pitchFamily="2" charset="-122"/>
              </a:rPr>
              <a:t>（二）GDP 指标的意义与局限性</a:t>
            </a:r>
            <a:endParaRPr lang="zh-CN" altLang="en-US" sz="1800" b="1"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latin typeface="宋体" panose="02010600030101010101" pitchFamily="2" charset="-122"/>
                <a:sym typeface="宋体" panose="02010600030101010101" pitchFamily="2" charset="-122"/>
              </a:rPr>
              <a:t>看 GDP 核算的意义：一是判断宏观经济运行状况。二是宏观经济在管理中有重要作用。三是在对外交往中有重要意义。</a:t>
            </a:r>
            <a:endParaRPr lang="zh-CN" altLang="en-US" sz="1600" dirty="0">
              <a:latin typeface="宋体" panose="02010600030101010101" pitchFamily="2" charset="-122"/>
              <a:sym typeface="宋体" panose="02010600030101010101" pitchFamily="2" charset="-122"/>
            </a:endParaRPr>
          </a:p>
          <a:p>
            <a:pPr lvl="0" algn="l">
              <a:lnSpc>
                <a:spcPct val="150000"/>
              </a:lnSpc>
            </a:pPr>
            <a:r>
              <a:rPr lang="zh-CN" altLang="en-US" sz="1600" dirty="0">
                <a:latin typeface="宋体" panose="02010600030101010101" pitchFamily="2" charset="-122"/>
                <a:sym typeface="宋体" panose="02010600030101010101" pitchFamily="2" charset="-122"/>
              </a:rPr>
              <a:t>GDP 反映福利水平变动存在较大局限性：</a:t>
            </a:r>
            <a:endParaRPr lang="zh-CN" altLang="en-US" sz="1600" dirty="0">
              <a:latin typeface="宋体" panose="02010600030101010101" pitchFamily="2" charset="-122"/>
              <a:sym typeface="宋体" panose="02010600030101010101" pitchFamily="2" charset="-122"/>
            </a:endParaRPr>
          </a:p>
          <a:p>
            <a:pPr lvl="0" algn="l">
              <a:lnSpc>
                <a:spcPct val="150000"/>
              </a:lnSpc>
            </a:pPr>
            <a:r>
              <a:rPr lang="zh-CN" altLang="en-US" sz="1600" dirty="0">
                <a:latin typeface="宋体" panose="02010600030101010101" pitchFamily="2" charset="-122"/>
                <a:sym typeface="宋体" panose="02010600030101010101" pitchFamily="2" charset="-122"/>
              </a:rPr>
              <a:t>一是它不反映分配是否公平。</a:t>
            </a:r>
            <a:endParaRPr lang="zh-CN" altLang="en-US" sz="1600" dirty="0">
              <a:latin typeface="宋体" panose="02010600030101010101" pitchFamily="2" charset="-122"/>
              <a:sym typeface="宋体" panose="02010600030101010101" pitchFamily="2" charset="-122"/>
            </a:endParaRPr>
          </a:p>
          <a:p>
            <a:pPr lvl="0" algn="l">
              <a:lnSpc>
                <a:spcPct val="150000"/>
              </a:lnSpc>
            </a:pPr>
            <a:r>
              <a:rPr lang="zh-CN" altLang="en-US" sz="1600" dirty="0">
                <a:latin typeface="宋体" panose="02010600030101010101" pitchFamily="2" charset="-122"/>
                <a:sym typeface="宋体" panose="02010600030101010101" pitchFamily="2" charset="-122"/>
              </a:rPr>
              <a:t>二是非市场经济活动得不到反映。</a:t>
            </a:r>
            <a:endParaRPr lang="zh-CN" altLang="en-US" sz="1600" dirty="0">
              <a:latin typeface="宋体" panose="02010600030101010101" pitchFamily="2"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Freeform 8"/>
          <p:cNvSpPr/>
          <p:nvPr/>
        </p:nvSpPr>
        <p:spPr bwMode="auto">
          <a:xfrm>
            <a:off x="3331634" y="3429000"/>
            <a:ext cx="2110317" cy="1056216"/>
          </a:xfrm>
          <a:custGeom>
            <a:avLst/>
            <a:gdLst>
              <a:gd name="T0" fmla="*/ 228 w 457"/>
              <a:gd name="T1" fmla="*/ 142 h 229"/>
              <a:gd name="T2" fmla="*/ 87 w 457"/>
              <a:gd name="T3" fmla="*/ 0 h 229"/>
              <a:gd name="T4" fmla="*/ 0 w 457"/>
              <a:gd name="T5" fmla="*/ 0 h 229"/>
              <a:gd name="T6" fmla="*/ 228 w 457"/>
              <a:gd name="T7" fmla="*/ 229 h 229"/>
              <a:gd name="T8" fmla="*/ 457 w 457"/>
              <a:gd name="T9" fmla="*/ 0 h 229"/>
              <a:gd name="T10" fmla="*/ 370 w 457"/>
              <a:gd name="T11" fmla="*/ 0 h 229"/>
              <a:gd name="T12" fmla="*/ 228 w 457"/>
              <a:gd name="T13" fmla="*/ 142 h 229"/>
            </a:gdLst>
            <a:ahLst/>
            <a:cxnLst>
              <a:cxn ang="0">
                <a:pos x="T0" y="T1"/>
              </a:cxn>
              <a:cxn ang="0">
                <a:pos x="T2" y="T3"/>
              </a:cxn>
              <a:cxn ang="0">
                <a:pos x="T4" y="T5"/>
              </a:cxn>
              <a:cxn ang="0">
                <a:pos x="T6" y="T7"/>
              </a:cxn>
              <a:cxn ang="0">
                <a:pos x="T8" y="T9"/>
              </a:cxn>
              <a:cxn ang="0">
                <a:pos x="T10" y="T11"/>
              </a:cxn>
              <a:cxn ang="0">
                <a:pos x="T12" y="T13"/>
              </a:cxn>
            </a:cxnLst>
            <a:rect l="0" t="0" r="r" b="b"/>
            <a:pathLst>
              <a:path w="457" h="229">
                <a:moveTo>
                  <a:pt x="228" y="142"/>
                </a:moveTo>
                <a:cubicBezTo>
                  <a:pt x="150" y="142"/>
                  <a:pt x="87" y="78"/>
                  <a:pt x="87" y="0"/>
                </a:cubicBezTo>
                <a:cubicBezTo>
                  <a:pt x="0" y="0"/>
                  <a:pt x="0" y="0"/>
                  <a:pt x="0" y="0"/>
                </a:cubicBezTo>
                <a:cubicBezTo>
                  <a:pt x="0" y="126"/>
                  <a:pt x="102" y="229"/>
                  <a:pt x="228" y="229"/>
                </a:cubicBezTo>
                <a:cubicBezTo>
                  <a:pt x="355" y="229"/>
                  <a:pt x="457" y="126"/>
                  <a:pt x="457" y="0"/>
                </a:cubicBezTo>
                <a:cubicBezTo>
                  <a:pt x="370" y="0"/>
                  <a:pt x="370" y="0"/>
                  <a:pt x="370" y="0"/>
                </a:cubicBezTo>
                <a:cubicBezTo>
                  <a:pt x="370" y="78"/>
                  <a:pt x="307" y="142"/>
                  <a:pt x="228" y="142"/>
                </a:cubicBezTo>
                <a:close/>
              </a:path>
            </a:pathLst>
          </a:custGeom>
          <a:solidFill>
            <a:schemeClr val="tx2">
              <a:lumMod val="40000"/>
              <a:lumOff val="60000"/>
            </a:schemeClr>
          </a:solidFill>
          <a:ln>
            <a:noFill/>
          </a:ln>
          <a:effectLst>
            <a:outerShdw blurRad="190500" dist="190500" dir="5400000" sx="88000" sy="88000" algn="ctr" rotWithShape="0">
              <a:srgbClr val="000000">
                <a:alpha val="19000"/>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3" name="Freeform 9"/>
          <p:cNvSpPr/>
          <p:nvPr/>
        </p:nvSpPr>
        <p:spPr bwMode="auto">
          <a:xfrm>
            <a:off x="5039785" y="2372784"/>
            <a:ext cx="2112433" cy="1056217"/>
          </a:xfrm>
          <a:custGeom>
            <a:avLst/>
            <a:gdLst>
              <a:gd name="T0" fmla="*/ 229 w 458"/>
              <a:gd name="T1" fmla="*/ 87 h 229"/>
              <a:gd name="T2" fmla="*/ 371 w 458"/>
              <a:gd name="T3" fmla="*/ 229 h 229"/>
              <a:gd name="T4" fmla="*/ 458 w 458"/>
              <a:gd name="T5" fmla="*/ 229 h 229"/>
              <a:gd name="T6" fmla="*/ 229 w 458"/>
              <a:gd name="T7" fmla="*/ 0 h 229"/>
              <a:gd name="T8" fmla="*/ 0 w 458"/>
              <a:gd name="T9" fmla="*/ 229 h 229"/>
              <a:gd name="T10" fmla="*/ 87 w 458"/>
              <a:gd name="T11" fmla="*/ 229 h 229"/>
              <a:gd name="T12" fmla="*/ 229 w 458"/>
              <a:gd name="T13" fmla="*/ 87 h 229"/>
            </a:gdLst>
            <a:ahLst/>
            <a:cxnLst>
              <a:cxn ang="0">
                <a:pos x="T0" y="T1"/>
              </a:cxn>
              <a:cxn ang="0">
                <a:pos x="T2" y="T3"/>
              </a:cxn>
              <a:cxn ang="0">
                <a:pos x="T4" y="T5"/>
              </a:cxn>
              <a:cxn ang="0">
                <a:pos x="T6" y="T7"/>
              </a:cxn>
              <a:cxn ang="0">
                <a:pos x="T8" y="T9"/>
              </a:cxn>
              <a:cxn ang="0">
                <a:pos x="T10" y="T11"/>
              </a:cxn>
              <a:cxn ang="0">
                <a:pos x="T12" y="T13"/>
              </a:cxn>
            </a:cxnLst>
            <a:rect l="0" t="0" r="r" b="b"/>
            <a:pathLst>
              <a:path w="458" h="229">
                <a:moveTo>
                  <a:pt x="229" y="87"/>
                </a:moveTo>
                <a:cubicBezTo>
                  <a:pt x="307" y="87"/>
                  <a:pt x="371" y="151"/>
                  <a:pt x="371" y="229"/>
                </a:cubicBezTo>
                <a:cubicBezTo>
                  <a:pt x="458" y="229"/>
                  <a:pt x="458" y="229"/>
                  <a:pt x="458" y="229"/>
                </a:cubicBezTo>
                <a:cubicBezTo>
                  <a:pt x="458" y="103"/>
                  <a:pt x="355" y="0"/>
                  <a:pt x="229" y="0"/>
                </a:cubicBezTo>
                <a:cubicBezTo>
                  <a:pt x="103" y="0"/>
                  <a:pt x="0" y="103"/>
                  <a:pt x="0" y="229"/>
                </a:cubicBezTo>
                <a:cubicBezTo>
                  <a:pt x="87" y="229"/>
                  <a:pt x="87" y="229"/>
                  <a:pt x="87" y="229"/>
                </a:cubicBezTo>
                <a:cubicBezTo>
                  <a:pt x="87" y="151"/>
                  <a:pt x="151" y="87"/>
                  <a:pt x="229" y="87"/>
                </a:cubicBezTo>
                <a:close/>
              </a:path>
            </a:pathLst>
          </a:custGeom>
          <a:solidFill>
            <a:schemeClr val="tx2">
              <a:lumMod val="60000"/>
              <a:lumOff val="40000"/>
            </a:schemeClr>
          </a:solidFill>
          <a:ln>
            <a:noFill/>
          </a:ln>
          <a:effectLst>
            <a:outerShdw blurRad="190500" dist="190500" sx="88000" sy="88000" algn="ctr" rotWithShape="0">
              <a:srgbClr val="000000">
                <a:alpha val="1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34" name="Freeform 10"/>
          <p:cNvSpPr/>
          <p:nvPr/>
        </p:nvSpPr>
        <p:spPr bwMode="auto">
          <a:xfrm>
            <a:off x="6750051" y="3429000"/>
            <a:ext cx="2110316" cy="1056216"/>
          </a:xfrm>
          <a:custGeom>
            <a:avLst/>
            <a:gdLst>
              <a:gd name="T0" fmla="*/ 228 w 457"/>
              <a:gd name="T1" fmla="*/ 142 h 229"/>
              <a:gd name="T2" fmla="*/ 86 w 457"/>
              <a:gd name="T3" fmla="*/ 0 h 229"/>
              <a:gd name="T4" fmla="*/ 0 w 457"/>
              <a:gd name="T5" fmla="*/ 0 h 229"/>
              <a:gd name="T6" fmla="*/ 228 w 457"/>
              <a:gd name="T7" fmla="*/ 229 h 229"/>
              <a:gd name="T8" fmla="*/ 457 w 457"/>
              <a:gd name="T9" fmla="*/ 0 h 229"/>
              <a:gd name="T10" fmla="*/ 370 w 457"/>
              <a:gd name="T11" fmla="*/ 0 h 229"/>
              <a:gd name="T12" fmla="*/ 228 w 457"/>
              <a:gd name="T13" fmla="*/ 142 h 229"/>
            </a:gdLst>
            <a:ahLst/>
            <a:cxnLst>
              <a:cxn ang="0">
                <a:pos x="T0" y="T1"/>
              </a:cxn>
              <a:cxn ang="0">
                <a:pos x="T2" y="T3"/>
              </a:cxn>
              <a:cxn ang="0">
                <a:pos x="T4" y="T5"/>
              </a:cxn>
              <a:cxn ang="0">
                <a:pos x="T6" y="T7"/>
              </a:cxn>
              <a:cxn ang="0">
                <a:pos x="T8" y="T9"/>
              </a:cxn>
              <a:cxn ang="0">
                <a:pos x="T10" y="T11"/>
              </a:cxn>
              <a:cxn ang="0">
                <a:pos x="T12" y="T13"/>
              </a:cxn>
            </a:cxnLst>
            <a:rect l="0" t="0" r="r" b="b"/>
            <a:pathLst>
              <a:path w="457" h="229">
                <a:moveTo>
                  <a:pt x="228" y="142"/>
                </a:moveTo>
                <a:cubicBezTo>
                  <a:pt x="150" y="142"/>
                  <a:pt x="86" y="78"/>
                  <a:pt x="86" y="0"/>
                </a:cubicBezTo>
                <a:cubicBezTo>
                  <a:pt x="0" y="0"/>
                  <a:pt x="0" y="0"/>
                  <a:pt x="0" y="0"/>
                </a:cubicBezTo>
                <a:cubicBezTo>
                  <a:pt x="0" y="126"/>
                  <a:pt x="102" y="229"/>
                  <a:pt x="228" y="229"/>
                </a:cubicBezTo>
                <a:cubicBezTo>
                  <a:pt x="355" y="229"/>
                  <a:pt x="457" y="126"/>
                  <a:pt x="457" y="0"/>
                </a:cubicBezTo>
                <a:cubicBezTo>
                  <a:pt x="370" y="0"/>
                  <a:pt x="370" y="0"/>
                  <a:pt x="370" y="0"/>
                </a:cubicBezTo>
                <a:cubicBezTo>
                  <a:pt x="370" y="78"/>
                  <a:pt x="307" y="142"/>
                  <a:pt x="228" y="142"/>
                </a:cubicBezTo>
                <a:close/>
              </a:path>
            </a:pathLst>
          </a:custGeom>
          <a:solidFill>
            <a:schemeClr val="tx2">
              <a:lumMod val="40000"/>
              <a:lumOff val="60000"/>
            </a:schemeClr>
          </a:solidFill>
          <a:ln>
            <a:noFill/>
          </a:ln>
          <a:effectLst>
            <a:outerShdw blurRad="190500" dist="190500" dir="5400000" sx="88000" sy="88000" algn="ctr" rotWithShape="0">
              <a:srgbClr val="000000">
                <a:alpha val="19000"/>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5" name="Freeform 11"/>
          <p:cNvSpPr/>
          <p:nvPr/>
        </p:nvSpPr>
        <p:spPr bwMode="auto">
          <a:xfrm>
            <a:off x="1621368" y="2372783"/>
            <a:ext cx="2112433" cy="1255184"/>
          </a:xfrm>
          <a:custGeom>
            <a:avLst/>
            <a:gdLst>
              <a:gd name="T0" fmla="*/ 229 w 458"/>
              <a:gd name="T1" fmla="*/ 0 h 272"/>
              <a:gd name="T2" fmla="*/ 0 w 458"/>
              <a:gd name="T3" fmla="*/ 229 h 272"/>
              <a:gd name="T4" fmla="*/ 44 w 458"/>
              <a:gd name="T5" fmla="*/ 272 h 272"/>
              <a:gd name="T6" fmla="*/ 87 w 458"/>
              <a:gd name="T7" fmla="*/ 229 h 272"/>
              <a:gd name="T8" fmla="*/ 229 w 458"/>
              <a:gd name="T9" fmla="*/ 87 h 272"/>
              <a:gd name="T10" fmla="*/ 371 w 458"/>
              <a:gd name="T11" fmla="*/ 229 h 272"/>
              <a:gd name="T12" fmla="*/ 458 w 458"/>
              <a:gd name="T13" fmla="*/ 229 h 272"/>
              <a:gd name="T14" fmla="*/ 229 w 458"/>
              <a:gd name="T15" fmla="*/ 0 h 2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8" h="272">
                <a:moveTo>
                  <a:pt x="229" y="0"/>
                </a:moveTo>
                <a:cubicBezTo>
                  <a:pt x="103" y="0"/>
                  <a:pt x="0" y="103"/>
                  <a:pt x="0" y="229"/>
                </a:cubicBezTo>
                <a:cubicBezTo>
                  <a:pt x="0" y="253"/>
                  <a:pt x="20" y="272"/>
                  <a:pt x="44" y="272"/>
                </a:cubicBezTo>
                <a:cubicBezTo>
                  <a:pt x="68" y="272"/>
                  <a:pt x="87" y="253"/>
                  <a:pt x="87" y="229"/>
                </a:cubicBezTo>
                <a:cubicBezTo>
                  <a:pt x="87" y="151"/>
                  <a:pt x="151" y="87"/>
                  <a:pt x="229" y="87"/>
                </a:cubicBezTo>
                <a:cubicBezTo>
                  <a:pt x="307" y="87"/>
                  <a:pt x="371" y="151"/>
                  <a:pt x="371" y="229"/>
                </a:cubicBezTo>
                <a:cubicBezTo>
                  <a:pt x="458" y="229"/>
                  <a:pt x="458" y="229"/>
                  <a:pt x="458" y="229"/>
                </a:cubicBezTo>
                <a:cubicBezTo>
                  <a:pt x="458" y="103"/>
                  <a:pt x="355" y="0"/>
                  <a:pt x="229" y="0"/>
                </a:cubicBezTo>
                <a:close/>
              </a:path>
            </a:pathLst>
          </a:custGeom>
          <a:solidFill>
            <a:schemeClr val="tx2">
              <a:lumMod val="60000"/>
              <a:lumOff val="40000"/>
            </a:schemeClr>
          </a:solidFill>
          <a:ln>
            <a:noFill/>
          </a:ln>
          <a:effectLst>
            <a:outerShdw blurRad="190500" dist="190500" sx="88000" sy="88000" algn="ctr" rotWithShape="0">
              <a:srgbClr val="000000">
                <a:alpha val="1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36" name="Freeform 12"/>
          <p:cNvSpPr/>
          <p:nvPr/>
        </p:nvSpPr>
        <p:spPr bwMode="auto">
          <a:xfrm>
            <a:off x="8458201" y="2372783"/>
            <a:ext cx="2112433" cy="1255184"/>
          </a:xfrm>
          <a:custGeom>
            <a:avLst/>
            <a:gdLst>
              <a:gd name="T0" fmla="*/ 229 w 458"/>
              <a:gd name="T1" fmla="*/ 0 h 272"/>
              <a:gd name="T2" fmla="*/ 0 w 458"/>
              <a:gd name="T3" fmla="*/ 229 h 272"/>
              <a:gd name="T4" fmla="*/ 87 w 458"/>
              <a:gd name="T5" fmla="*/ 229 h 272"/>
              <a:gd name="T6" fmla="*/ 229 w 458"/>
              <a:gd name="T7" fmla="*/ 87 h 272"/>
              <a:gd name="T8" fmla="*/ 371 w 458"/>
              <a:gd name="T9" fmla="*/ 229 h 272"/>
              <a:gd name="T10" fmla="*/ 414 w 458"/>
              <a:gd name="T11" fmla="*/ 272 h 272"/>
              <a:gd name="T12" fmla="*/ 458 w 458"/>
              <a:gd name="T13" fmla="*/ 229 h 272"/>
              <a:gd name="T14" fmla="*/ 229 w 458"/>
              <a:gd name="T15" fmla="*/ 0 h 2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8" h="272">
                <a:moveTo>
                  <a:pt x="229" y="0"/>
                </a:moveTo>
                <a:cubicBezTo>
                  <a:pt x="103" y="0"/>
                  <a:pt x="0" y="103"/>
                  <a:pt x="0" y="229"/>
                </a:cubicBezTo>
                <a:cubicBezTo>
                  <a:pt x="87" y="229"/>
                  <a:pt x="87" y="229"/>
                  <a:pt x="87" y="229"/>
                </a:cubicBezTo>
                <a:cubicBezTo>
                  <a:pt x="87" y="151"/>
                  <a:pt x="151" y="87"/>
                  <a:pt x="229" y="87"/>
                </a:cubicBezTo>
                <a:cubicBezTo>
                  <a:pt x="307" y="87"/>
                  <a:pt x="371" y="151"/>
                  <a:pt x="371" y="229"/>
                </a:cubicBezTo>
                <a:cubicBezTo>
                  <a:pt x="371" y="253"/>
                  <a:pt x="390" y="272"/>
                  <a:pt x="414" y="272"/>
                </a:cubicBezTo>
                <a:cubicBezTo>
                  <a:pt x="438" y="272"/>
                  <a:pt x="458" y="253"/>
                  <a:pt x="458" y="229"/>
                </a:cubicBezTo>
                <a:cubicBezTo>
                  <a:pt x="458" y="103"/>
                  <a:pt x="355" y="0"/>
                  <a:pt x="229" y="0"/>
                </a:cubicBezTo>
                <a:close/>
              </a:path>
            </a:pathLst>
          </a:custGeom>
          <a:solidFill>
            <a:schemeClr val="tx2">
              <a:lumMod val="60000"/>
              <a:lumOff val="40000"/>
            </a:schemeClr>
          </a:solidFill>
          <a:ln>
            <a:noFill/>
          </a:ln>
          <a:effectLst>
            <a:outerShdw blurRad="190500" dist="190500" sx="88000" sy="88000" algn="ctr" rotWithShape="0">
              <a:srgbClr val="000000">
                <a:alpha val="1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grpSp>
        <p:nvGrpSpPr>
          <p:cNvPr id="37" name="Group 13"/>
          <p:cNvGrpSpPr/>
          <p:nvPr/>
        </p:nvGrpSpPr>
        <p:grpSpPr bwMode="auto">
          <a:xfrm>
            <a:off x="2529418" y="3238500"/>
            <a:ext cx="296333" cy="381000"/>
            <a:chOff x="0" y="0"/>
            <a:chExt cx="184" cy="236"/>
          </a:xfrm>
          <a:solidFill>
            <a:srgbClr val="FE9B0C"/>
          </a:solidFill>
        </p:grpSpPr>
        <p:sp>
          <p:nvSpPr>
            <p:cNvPr id="38" name="Freeform 14"/>
            <p:cNvSpPr/>
            <p:nvPr/>
          </p:nvSpPr>
          <p:spPr bwMode="auto">
            <a:xfrm>
              <a:off x="0" y="0"/>
              <a:ext cx="184" cy="236"/>
            </a:xfrm>
            <a:custGeom>
              <a:avLst/>
              <a:gdLst>
                <a:gd name="T0" fmla="*/ 19 w 84"/>
                <a:gd name="T1" fmla="*/ 98 h 108"/>
                <a:gd name="T2" fmla="*/ 10 w 84"/>
                <a:gd name="T3" fmla="*/ 98 h 108"/>
                <a:gd name="T4" fmla="*/ 10 w 84"/>
                <a:gd name="T5" fmla="*/ 9 h 108"/>
                <a:gd name="T6" fmla="*/ 79 w 84"/>
                <a:gd name="T7" fmla="*/ 9 h 108"/>
                <a:gd name="T8" fmla="*/ 84 w 84"/>
                <a:gd name="T9" fmla="*/ 5 h 108"/>
                <a:gd name="T10" fmla="*/ 79 w 84"/>
                <a:gd name="T11" fmla="*/ 0 h 108"/>
                <a:gd name="T12" fmla="*/ 5 w 84"/>
                <a:gd name="T13" fmla="*/ 0 h 108"/>
                <a:gd name="T14" fmla="*/ 0 w 84"/>
                <a:gd name="T15" fmla="*/ 5 h 108"/>
                <a:gd name="T16" fmla="*/ 0 w 84"/>
                <a:gd name="T17" fmla="*/ 103 h 108"/>
                <a:gd name="T18" fmla="*/ 5 w 84"/>
                <a:gd name="T19" fmla="*/ 108 h 108"/>
                <a:gd name="T20" fmla="*/ 19 w 84"/>
                <a:gd name="T21" fmla="*/ 108 h 108"/>
                <a:gd name="T22" fmla="*/ 23 w 84"/>
                <a:gd name="T23" fmla="*/ 103 h 108"/>
                <a:gd name="T24" fmla="*/ 19 w 84"/>
                <a:gd name="T25" fmla="*/ 9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 h="108">
                  <a:moveTo>
                    <a:pt x="19" y="98"/>
                  </a:moveTo>
                  <a:cubicBezTo>
                    <a:pt x="10" y="98"/>
                    <a:pt x="10" y="98"/>
                    <a:pt x="10" y="98"/>
                  </a:cubicBezTo>
                  <a:cubicBezTo>
                    <a:pt x="10" y="9"/>
                    <a:pt x="10" y="9"/>
                    <a:pt x="10" y="9"/>
                  </a:cubicBezTo>
                  <a:cubicBezTo>
                    <a:pt x="79" y="9"/>
                    <a:pt x="79" y="9"/>
                    <a:pt x="79" y="9"/>
                  </a:cubicBezTo>
                  <a:cubicBezTo>
                    <a:pt x="82" y="9"/>
                    <a:pt x="84" y="7"/>
                    <a:pt x="84" y="5"/>
                  </a:cubicBezTo>
                  <a:cubicBezTo>
                    <a:pt x="84" y="2"/>
                    <a:pt x="82" y="0"/>
                    <a:pt x="79" y="0"/>
                  </a:cubicBezTo>
                  <a:cubicBezTo>
                    <a:pt x="5" y="0"/>
                    <a:pt x="5" y="0"/>
                    <a:pt x="5" y="0"/>
                  </a:cubicBezTo>
                  <a:cubicBezTo>
                    <a:pt x="3" y="0"/>
                    <a:pt x="0" y="2"/>
                    <a:pt x="0" y="5"/>
                  </a:cubicBezTo>
                  <a:cubicBezTo>
                    <a:pt x="0" y="103"/>
                    <a:pt x="0" y="103"/>
                    <a:pt x="0" y="103"/>
                  </a:cubicBezTo>
                  <a:cubicBezTo>
                    <a:pt x="0" y="106"/>
                    <a:pt x="3" y="108"/>
                    <a:pt x="5" y="108"/>
                  </a:cubicBezTo>
                  <a:cubicBezTo>
                    <a:pt x="19" y="108"/>
                    <a:pt x="19" y="108"/>
                    <a:pt x="19" y="108"/>
                  </a:cubicBezTo>
                  <a:cubicBezTo>
                    <a:pt x="21" y="108"/>
                    <a:pt x="23" y="106"/>
                    <a:pt x="23" y="103"/>
                  </a:cubicBezTo>
                  <a:cubicBezTo>
                    <a:pt x="23" y="100"/>
                    <a:pt x="21" y="98"/>
                    <a:pt x="19" y="9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39" name="Freeform 15"/>
            <p:cNvSpPr/>
            <p:nvPr/>
          </p:nvSpPr>
          <p:spPr bwMode="auto">
            <a:xfrm>
              <a:off x="116" y="138"/>
              <a:ext cx="68" cy="98"/>
            </a:xfrm>
            <a:custGeom>
              <a:avLst/>
              <a:gdLst>
                <a:gd name="T0" fmla="*/ 26 w 31"/>
                <a:gd name="T1" fmla="*/ 0 h 45"/>
                <a:gd name="T2" fmla="*/ 21 w 31"/>
                <a:gd name="T3" fmla="*/ 5 h 45"/>
                <a:gd name="T4" fmla="*/ 21 w 31"/>
                <a:gd name="T5" fmla="*/ 35 h 45"/>
                <a:gd name="T6" fmla="*/ 4 w 31"/>
                <a:gd name="T7" fmla="*/ 35 h 45"/>
                <a:gd name="T8" fmla="*/ 0 w 31"/>
                <a:gd name="T9" fmla="*/ 40 h 45"/>
                <a:gd name="T10" fmla="*/ 4 w 31"/>
                <a:gd name="T11" fmla="*/ 45 h 45"/>
                <a:gd name="T12" fmla="*/ 26 w 31"/>
                <a:gd name="T13" fmla="*/ 45 h 45"/>
                <a:gd name="T14" fmla="*/ 29 w 31"/>
                <a:gd name="T15" fmla="*/ 43 h 45"/>
                <a:gd name="T16" fmla="*/ 31 w 31"/>
                <a:gd name="T17" fmla="*/ 40 h 45"/>
                <a:gd name="T18" fmla="*/ 31 w 31"/>
                <a:gd name="T19" fmla="*/ 5 h 45"/>
                <a:gd name="T20" fmla="*/ 26 w 31"/>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45">
                  <a:moveTo>
                    <a:pt x="26" y="0"/>
                  </a:moveTo>
                  <a:cubicBezTo>
                    <a:pt x="23" y="0"/>
                    <a:pt x="21" y="2"/>
                    <a:pt x="21" y="5"/>
                  </a:cubicBezTo>
                  <a:cubicBezTo>
                    <a:pt x="21" y="35"/>
                    <a:pt x="21" y="35"/>
                    <a:pt x="21" y="35"/>
                  </a:cubicBezTo>
                  <a:cubicBezTo>
                    <a:pt x="4" y="35"/>
                    <a:pt x="4" y="35"/>
                    <a:pt x="4" y="35"/>
                  </a:cubicBezTo>
                  <a:cubicBezTo>
                    <a:pt x="2" y="35"/>
                    <a:pt x="0" y="37"/>
                    <a:pt x="0" y="40"/>
                  </a:cubicBezTo>
                  <a:cubicBezTo>
                    <a:pt x="0" y="43"/>
                    <a:pt x="2" y="45"/>
                    <a:pt x="4" y="45"/>
                  </a:cubicBezTo>
                  <a:cubicBezTo>
                    <a:pt x="26" y="45"/>
                    <a:pt x="26" y="45"/>
                    <a:pt x="26" y="45"/>
                  </a:cubicBezTo>
                  <a:cubicBezTo>
                    <a:pt x="27" y="45"/>
                    <a:pt x="28" y="44"/>
                    <a:pt x="29" y="43"/>
                  </a:cubicBezTo>
                  <a:cubicBezTo>
                    <a:pt x="30" y="42"/>
                    <a:pt x="31" y="41"/>
                    <a:pt x="31" y="40"/>
                  </a:cubicBezTo>
                  <a:cubicBezTo>
                    <a:pt x="31" y="5"/>
                    <a:pt x="31" y="5"/>
                    <a:pt x="31" y="5"/>
                  </a:cubicBezTo>
                  <a:cubicBezTo>
                    <a:pt x="31" y="2"/>
                    <a:pt x="29" y="0"/>
                    <a:pt x="2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40" name="Freeform 16"/>
            <p:cNvSpPr>
              <a:spLocks noEditPoints="1"/>
            </p:cNvSpPr>
            <p:nvPr/>
          </p:nvSpPr>
          <p:spPr bwMode="auto">
            <a:xfrm>
              <a:off x="66" y="51"/>
              <a:ext cx="113" cy="163"/>
            </a:xfrm>
            <a:custGeom>
              <a:avLst/>
              <a:gdLst>
                <a:gd name="T0" fmla="*/ 45 w 52"/>
                <a:gd name="T1" fmla="*/ 1 h 75"/>
                <a:gd name="T2" fmla="*/ 40 w 52"/>
                <a:gd name="T3" fmla="*/ 0 h 75"/>
                <a:gd name="T4" fmla="*/ 30 w 52"/>
                <a:gd name="T5" fmla="*/ 5 h 75"/>
                <a:gd name="T6" fmla="*/ 1 w 52"/>
                <a:gd name="T7" fmla="*/ 57 h 75"/>
                <a:gd name="T8" fmla="*/ 0 w 52"/>
                <a:gd name="T9" fmla="*/ 59 h 75"/>
                <a:gd name="T10" fmla="*/ 0 w 52"/>
                <a:gd name="T11" fmla="*/ 71 h 75"/>
                <a:gd name="T12" fmla="*/ 3 w 52"/>
                <a:gd name="T13" fmla="*/ 75 h 75"/>
                <a:gd name="T14" fmla="*/ 5 w 52"/>
                <a:gd name="T15" fmla="*/ 75 h 75"/>
                <a:gd name="T16" fmla="*/ 7 w 52"/>
                <a:gd name="T17" fmla="*/ 75 h 75"/>
                <a:gd name="T18" fmla="*/ 18 w 52"/>
                <a:gd name="T19" fmla="*/ 69 h 75"/>
                <a:gd name="T20" fmla="*/ 19 w 52"/>
                <a:gd name="T21" fmla="*/ 67 h 75"/>
                <a:gd name="T22" fmla="*/ 49 w 52"/>
                <a:gd name="T23" fmla="*/ 16 h 75"/>
                <a:gd name="T24" fmla="*/ 45 w 52"/>
                <a:gd name="T25" fmla="*/ 1 h 75"/>
                <a:gd name="T26" fmla="*/ 41 w 52"/>
                <a:gd name="T27" fmla="*/ 11 h 75"/>
                <a:gd name="T28" fmla="*/ 12 w 52"/>
                <a:gd name="T29" fmla="*/ 62 h 75"/>
                <a:gd name="T30" fmla="*/ 9 w 52"/>
                <a:gd name="T31" fmla="*/ 63 h 75"/>
                <a:gd name="T32" fmla="*/ 9 w 52"/>
                <a:gd name="T33" fmla="*/ 60 h 75"/>
                <a:gd name="T34" fmla="*/ 38 w 52"/>
                <a:gd name="T35" fmla="*/ 10 h 75"/>
                <a:gd name="T36" fmla="*/ 41 w 52"/>
                <a:gd name="T37" fmla="*/ 9 h 75"/>
                <a:gd name="T38" fmla="*/ 41 w 52"/>
                <a:gd name="T39"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75">
                  <a:moveTo>
                    <a:pt x="45" y="1"/>
                  </a:moveTo>
                  <a:cubicBezTo>
                    <a:pt x="44" y="0"/>
                    <a:pt x="42" y="0"/>
                    <a:pt x="40" y="0"/>
                  </a:cubicBezTo>
                  <a:cubicBezTo>
                    <a:pt x="36" y="0"/>
                    <a:pt x="32" y="2"/>
                    <a:pt x="30" y="5"/>
                  </a:cubicBezTo>
                  <a:cubicBezTo>
                    <a:pt x="1" y="57"/>
                    <a:pt x="1" y="57"/>
                    <a:pt x="1" y="57"/>
                  </a:cubicBezTo>
                  <a:cubicBezTo>
                    <a:pt x="0" y="57"/>
                    <a:pt x="0" y="58"/>
                    <a:pt x="0" y="59"/>
                  </a:cubicBezTo>
                  <a:cubicBezTo>
                    <a:pt x="0" y="71"/>
                    <a:pt x="0" y="71"/>
                    <a:pt x="0" y="71"/>
                  </a:cubicBezTo>
                  <a:cubicBezTo>
                    <a:pt x="1" y="72"/>
                    <a:pt x="1" y="74"/>
                    <a:pt x="3" y="75"/>
                  </a:cubicBezTo>
                  <a:cubicBezTo>
                    <a:pt x="3" y="75"/>
                    <a:pt x="4" y="75"/>
                    <a:pt x="5" y="75"/>
                  </a:cubicBezTo>
                  <a:cubicBezTo>
                    <a:pt x="6" y="75"/>
                    <a:pt x="7" y="75"/>
                    <a:pt x="7" y="75"/>
                  </a:cubicBezTo>
                  <a:cubicBezTo>
                    <a:pt x="18" y="69"/>
                    <a:pt x="18" y="69"/>
                    <a:pt x="18" y="69"/>
                  </a:cubicBezTo>
                  <a:cubicBezTo>
                    <a:pt x="18" y="69"/>
                    <a:pt x="19" y="68"/>
                    <a:pt x="19" y="67"/>
                  </a:cubicBezTo>
                  <a:cubicBezTo>
                    <a:pt x="49" y="16"/>
                    <a:pt x="49" y="16"/>
                    <a:pt x="49" y="16"/>
                  </a:cubicBezTo>
                  <a:cubicBezTo>
                    <a:pt x="52" y="11"/>
                    <a:pt x="50" y="4"/>
                    <a:pt x="45" y="1"/>
                  </a:cubicBezTo>
                  <a:close/>
                  <a:moveTo>
                    <a:pt x="41" y="11"/>
                  </a:moveTo>
                  <a:cubicBezTo>
                    <a:pt x="12" y="62"/>
                    <a:pt x="12" y="62"/>
                    <a:pt x="12" y="62"/>
                  </a:cubicBezTo>
                  <a:cubicBezTo>
                    <a:pt x="9" y="63"/>
                    <a:pt x="9" y="63"/>
                    <a:pt x="9" y="63"/>
                  </a:cubicBezTo>
                  <a:cubicBezTo>
                    <a:pt x="9" y="60"/>
                    <a:pt x="9" y="60"/>
                    <a:pt x="9" y="60"/>
                  </a:cubicBezTo>
                  <a:cubicBezTo>
                    <a:pt x="38" y="10"/>
                    <a:pt x="38" y="10"/>
                    <a:pt x="38" y="10"/>
                  </a:cubicBezTo>
                  <a:cubicBezTo>
                    <a:pt x="39" y="9"/>
                    <a:pt x="40" y="9"/>
                    <a:pt x="41" y="9"/>
                  </a:cubicBezTo>
                  <a:cubicBezTo>
                    <a:pt x="41" y="10"/>
                    <a:pt x="42" y="11"/>
                    <a:pt x="41" y="1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41" name="Freeform 17"/>
            <p:cNvSpPr/>
            <p:nvPr/>
          </p:nvSpPr>
          <p:spPr bwMode="auto">
            <a:xfrm>
              <a:off x="35" y="68"/>
              <a:ext cx="70" cy="20"/>
            </a:xfrm>
            <a:custGeom>
              <a:avLst/>
              <a:gdLst>
                <a:gd name="T0" fmla="*/ 32 w 32"/>
                <a:gd name="T1" fmla="*/ 4 h 9"/>
                <a:gd name="T2" fmla="*/ 28 w 32"/>
                <a:gd name="T3" fmla="*/ 0 h 9"/>
                <a:gd name="T4" fmla="*/ 4 w 32"/>
                <a:gd name="T5" fmla="*/ 0 h 9"/>
                <a:gd name="T6" fmla="*/ 0 w 32"/>
                <a:gd name="T7" fmla="*/ 4 h 9"/>
                <a:gd name="T8" fmla="*/ 4 w 32"/>
                <a:gd name="T9" fmla="*/ 9 h 9"/>
                <a:gd name="T10" fmla="*/ 28 w 32"/>
                <a:gd name="T11" fmla="*/ 9 h 9"/>
                <a:gd name="T12" fmla="*/ 32 w 32"/>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32" h="9">
                  <a:moveTo>
                    <a:pt x="32" y="4"/>
                  </a:moveTo>
                  <a:cubicBezTo>
                    <a:pt x="32" y="2"/>
                    <a:pt x="30" y="0"/>
                    <a:pt x="28" y="0"/>
                  </a:cubicBezTo>
                  <a:cubicBezTo>
                    <a:pt x="4" y="0"/>
                    <a:pt x="4" y="0"/>
                    <a:pt x="4" y="0"/>
                  </a:cubicBezTo>
                  <a:cubicBezTo>
                    <a:pt x="2" y="0"/>
                    <a:pt x="0" y="2"/>
                    <a:pt x="0" y="4"/>
                  </a:cubicBezTo>
                  <a:cubicBezTo>
                    <a:pt x="0" y="7"/>
                    <a:pt x="2" y="9"/>
                    <a:pt x="4" y="9"/>
                  </a:cubicBezTo>
                  <a:cubicBezTo>
                    <a:pt x="28" y="9"/>
                    <a:pt x="28" y="9"/>
                    <a:pt x="28" y="9"/>
                  </a:cubicBezTo>
                  <a:cubicBezTo>
                    <a:pt x="30" y="9"/>
                    <a:pt x="32" y="7"/>
                    <a:pt x="32" y="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42" name="Freeform 18"/>
            <p:cNvSpPr/>
            <p:nvPr/>
          </p:nvSpPr>
          <p:spPr bwMode="auto">
            <a:xfrm>
              <a:off x="35" y="107"/>
              <a:ext cx="46" cy="20"/>
            </a:xfrm>
            <a:custGeom>
              <a:avLst/>
              <a:gdLst>
                <a:gd name="T0" fmla="*/ 4 w 21"/>
                <a:gd name="T1" fmla="*/ 0 h 9"/>
                <a:gd name="T2" fmla="*/ 0 w 21"/>
                <a:gd name="T3" fmla="*/ 4 h 9"/>
                <a:gd name="T4" fmla="*/ 4 w 21"/>
                <a:gd name="T5" fmla="*/ 9 h 9"/>
                <a:gd name="T6" fmla="*/ 16 w 21"/>
                <a:gd name="T7" fmla="*/ 9 h 9"/>
                <a:gd name="T8" fmla="*/ 21 w 21"/>
                <a:gd name="T9" fmla="*/ 4 h 9"/>
                <a:gd name="T10" fmla="*/ 16 w 21"/>
                <a:gd name="T11" fmla="*/ 0 h 9"/>
                <a:gd name="T12" fmla="*/ 4 w 21"/>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1" h="9">
                  <a:moveTo>
                    <a:pt x="4" y="0"/>
                  </a:moveTo>
                  <a:cubicBezTo>
                    <a:pt x="2" y="0"/>
                    <a:pt x="0" y="2"/>
                    <a:pt x="0" y="4"/>
                  </a:cubicBezTo>
                  <a:cubicBezTo>
                    <a:pt x="0" y="7"/>
                    <a:pt x="2" y="9"/>
                    <a:pt x="4" y="9"/>
                  </a:cubicBezTo>
                  <a:cubicBezTo>
                    <a:pt x="16" y="9"/>
                    <a:pt x="16" y="9"/>
                    <a:pt x="16" y="9"/>
                  </a:cubicBezTo>
                  <a:cubicBezTo>
                    <a:pt x="19" y="9"/>
                    <a:pt x="21" y="7"/>
                    <a:pt x="21" y="4"/>
                  </a:cubicBezTo>
                  <a:cubicBezTo>
                    <a:pt x="21" y="2"/>
                    <a:pt x="19" y="0"/>
                    <a:pt x="16" y="0"/>
                  </a:cubicBezTo>
                  <a:lnTo>
                    <a:pt x="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grpSp>
      <p:grpSp>
        <p:nvGrpSpPr>
          <p:cNvPr id="50" name="Group 22"/>
          <p:cNvGrpSpPr/>
          <p:nvPr/>
        </p:nvGrpSpPr>
        <p:grpSpPr bwMode="auto">
          <a:xfrm>
            <a:off x="5909734" y="3238500"/>
            <a:ext cx="372533" cy="381000"/>
            <a:chOff x="0" y="0"/>
            <a:chExt cx="232" cy="236"/>
          </a:xfrm>
          <a:solidFill>
            <a:srgbClr val="FE9B0C"/>
          </a:solidFill>
        </p:grpSpPr>
        <p:sp>
          <p:nvSpPr>
            <p:cNvPr id="51" name="Freeform 23"/>
            <p:cNvSpPr/>
            <p:nvPr/>
          </p:nvSpPr>
          <p:spPr bwMode="auto">
            <a:xfrm>
              <a:off x="0" y="0"/>
              <a:ext cx="232" cy="168"/>
            </a:xfrm>
            <a:custGeom>
              <a:avLst/>
              <a:gdLst>
                <a:gd name="T0" fmla="*/ 82 w 106"/>
                <a:gd name="T1" fmla="*/ 28 h 77"/>
                <a:gd name="T2" fmla="*/ 77 w 106"/>
                <a:gd name="T3" fmla="*/ 29 h 77"/>
                <a:gd name="T4" fmla="*/ 77 w 106"/>
                <a:gd name="T5" fmla="*/ 27 h 77"/>
                <a:gd name="T6" fmla="*/ 50 w 106"/>
                <a:gd name="T7" fmla="*/ 0 h 77"/>
                <a:gd name="T8" fmla="*/ 25 w 106"/>
                <a:gd name="T9" fmla="*/ 22 h 77"/>
                <a:gd name="T10" fmla="*/ 17 w 106"/>
                <a:gd name="T11" fmla="*/ 23 h 77"/>
                <a:gd name="T12" fmla="*/ 17 w 106"/>
                <a:gd name="T13" fmla="*/ 23 h 77"/>
                <a:gd name="T14" fmla="*/ 6 w 106"/>
                <a:gd name="T15" fmla="*/ 39 h 77"/>
                <a:gd name="T16" fmla="*/ 8 w 106"/>
                <a:gd name="T17" fmla="*/ 46 h 77"/>
                <a:gd name="T18" fmla="*/ 0 w 106"/>
                <a:gd name="T19" fmla="*/ 60 h 77"/>
                <a:gd name="T20" fmla="*/ 17 w 106"/>
                <a:gd name="T21" fmla="*/ 77 h 77"/>
                <a:gd name="T22" fmla="*/ 35 w 106"/>
                <a:gd name="T23" fmla="*/ 77 h 77"/>
                <a:gd name="T24" fmla="*/ 39 w 106"/>
                <a:gd name="T25" fmla="*/ 73 h 77"/>
                <a:gd name="T26" fmla="*/ 35 w 106"/>
                <a:gd name="T27" fmla="*/ 68 h 77"/>
                <a:gd name="T28" fmla="*/ 17 w 106"/>
                <a:gd name="T29" fmla="*/ 68 h 77"/>
                <a:gd name="T30" fmla="*/ 9 w 106"/>
                <a:gd name="T31" fmla="*/ 60 h 77"/>
                <a:gd name="T32" fmla="*/ 16 w 106"/>
                <a:gd name="T33" fmla="*/ 53 h 77"/>
                <a:gd name="T34" fmla="*/ 20 w 106"/>
                <a:gd name="T35" fmla="*/ 50 h 77"/>
                <a:gd name="T36" fmla="*/ 18 w 106"/>
                <a:gd name="T37" fmla="*/ 45 h 77"/>
                <a:gd name="T38" fmla="*/ 15 w 106"/>
                <a:gd name="T39" fmla="*/ 39 h 77"/>
                <a:gd name="T40" fmla="*/ 20 w 106"/>
                <a:gd name="T41" fmla="*/ 32 h 77"/>
                <a:gd name="T42" fmla="*/ 20 w 106"/>
                <a:gd name="T43" fmla="*/ 32 h 77"/>
                <a:gd name="T44" fmla="*/ 27 w 106"/>
                <a:gd name="T45" fmla="*/ 32 h 77"/>
                <a:gd name="T46" fmla="*/ 31 w 106"/>
                <a:gd name="T47" fmla="*/ 32 h 77"/>
                <a:gd name="T48" fmla="*/ 34 w 106"/>
                <a:gd name="T49" fmla="*/ 28 h 77"/>
                <a:gd name="T50" fmla="*/ 33 w 106"/>
                <a:gd name="T51" fmla="*/ 27 h 77"/>
                <a:gd name="T52" fmla="*/ 33 w 106"/>
                <a:gd name="T53" fmla="*/ 27 h 77"/>
                <a:gd name="T54" fmla="*/ 50 w 106"/>
                <a:gd name="T55" fmla="*/ 9 h 77"/>
                <a:gd name="T56" fmla="*/ 67 w 106"/>
                <a:gd name="T57" fmla="*/ 27 h 77"/>
                <a:gd name="T58" fmla="*/ 65 w 106"/>
                <a:gd name="T59" fmla="*/ 35 h 77"/>
                <a:gd name="T60" fmla="*/ 66 w 106"/>
                <a:gd name="T61" fmla="*/ 41 h 77"/>
                <a:gd name="T62" fmla="*/ 72 w 106"/>
                <a:gd name="T63" fmla="*/ 41 h 77"/>
                <a:gd name="T64" fmla="*/ 82 w 106"/>
                <a:gd name="T65" fmla="*/ 38 h 77"/>
                <a:gd name="T66" fmla="*/ 97 w 106"/>
                <a:gd name="T67" fmla="*/ 53 h 77"/>
                <a:gd name="T68" fmla="*/ 82 w 106"/>
                <a:gd name="T69" fmla="*/ 68 h 77"/>
                <a:gd name="T70" fmla="*/ 71 w 106"/>
                <a:gd name="T71" fmla="*/ 68 h 77"/>
                <a:gd name="T72" fmla="*/ 67 w 106"/>
                <a:gd name="T73" fmla="*/ 73 h 77"/>
                <a:gd name="T74" fmla="*/ 71 w 106"/>
                <a:gd name="T75" fmla="*/ 77 h 77"/>
                <a:gd name="T76" fmla="*/ 82 w 106"/>
                <a:gd name="T77" fmla="*/ 77 h 77"/>
                <a:gd name="T78" fmla="*/ 106 w 106"/>
                <a:gd name="T79" fmla="*/ 53 h 77"/>
                <a:gd name="T80" fmla="*/ 82 w 106"/>
                <a:gd name="T81" fmla="*/ 2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6" h="77">
                  <a:moveTo>
                    <a:pt x="82" y="28"/>
                  </a:moveTo>
                  <a:cubicBezTo>
                    <a:pt x="80" y="28"/>
                    <a:pt x="78" y="29"/>
                    <a:pt x="77" y="29"/>
                  </a:cubicBezTo>
                  <a:cubicBezTo>
                    <a:pt x="77" y="28"/>
                    <a:pt x="77" y="27"/>
                    <a:pt x="77" y="27"/>
                  </a:cubicBezTo>
                  <a:cubicBezTo>
                    <a:pt x="77" y="12"/>
                    <a:pt x="65" y="0"/>
                    <a:pt x="50" y="0"/>
                  </a:cubicBezTo>
                  <a:cubicBezTo>
                    <a:pt x="37" y="0"/>
                    <a:pt x="27" y="10"/>
                    <a:pt x="25" y="22"/>
                  </a:cubicBezTo>
                  <a:cubicBezTo>
                    <a:pt x="22" y="22"/>
                    <a:pt x="19" y="22"/>
                    <a:pt x="17" y="23"/>
                  </a:cubicBezTo>
                  <a:cubicBezTo>
                    <a:pt x="17" y="23"/>
                    <a:pt x="17" y="23"/>
                    <a:pt x="17" y="23"/>
                  </a:cubicBezTo>
                  <a:cubicBezTo>
                    <a:pt x="10" y="26"/>
                    <a:pt x="6" y="32"/>
                    <a:pt x="6" y="39"/>
                  </a:cubicBezTo>
                  <a:cubicBezTo>
                    <a:pt x="6" y="41"/>
                    <a:pt x="7" y="44"/>
                    <a:pt x="8" y="46"/>
                  </a:cubicBezTo>
                  <a:cubicBezTo>
                    <a:pt x="3" y="49"/>
                    <a:pt x="0" y="55"/>
                    <a:pt x="0" y="60"/>
                  </a:cubicBezTo>
                  <a:cubicBezTo>
                    <a:pt x="0" y="70"/>
                    <a:pt x="8" y="77"/>
                    <a:pt x="17" y="77"/>
                  </a:cubicBezTo>
                  <a:cubicBezTo>
                    <a:pt x="35" y="77"/>
                    <a:pt x="35" y="77"/>
                    <a:pt x="35" y="77"/>
                  </a:cubicBezTo>
                  <a:cubicBezTo>
                    <a:pt x="37" y="77"/>
                    <a:pt x="39" y="75"/>
                    <a:pt x="39" y="73"/>
                  </a:cubicBezTo>
                  <a:cubicBezTo>
                    <a:pt x="39" y="70"/>
                    <a:pt x="37" y="68"/>
                    <a:pt x="35" y="68"/>
                  </a:cubicBezTo>
                  <a:cubicBezTo>
                    <a:pt x="17" y="68"/>
                    <a:pt x="17" y="68"/>
                    <a:pt x="17" y="68"/>
                  </a:cubicBezTo>
                  <a:cubicBezTo>
                    <a:pt x="13" y="68"/>
                    <a:pt x="9" y="65"/>
                    <a:pt x="9" y="60"/>
                  </a:cubicBezTo>
                  <a:cubicBezTo>
                    <a:pt x="9" y="57"/>
                    <a:pt x="12" y="53"/>
                    <a:pt x="16" y="53"/>
                  </a:cubicBezTo>
                  <a:cubicBezTo>
                    <a:pt x="18" y="53"/>
                    <a:pt x="19" y="51"/>
                    <a:pt x="20" y="50"/>
                  </a:cubicBezTo>
                  <a:cubicBezTo>
                    <a:pt x="20" y="48"/>
                    <a:pt x="20" y="46"/>
                    <a:pt x="18" y="45"/>
                  </a:cubicBezTo>
                  <a:cubicBezTo>
                    <a:pt x="16" y="43"/>
                    <a:pt x="15" y="41"/>
                    <a:pt x="15" y="39"/>
                  </a:cubicBezTo>
                  <a:cubicBezTo>
                    <a:pt x="15" y="36"/>
                    <a:pt x="17" y="33"/>
                    <a:pt x="20" y="32"/>
                  </a:cubicBezTo>
                  <a:cubicBezTo>
                    <a:pt x="20" y="32"/>
                    <a:pt x="20" y="32"/>
                    <a:pt x="20" y="32"/>
                  </a:cubicBezTo>
                  <a:cubicBezTo>
                    <a:pt x="22" y="31"/>
                    <a:pt x="25" y="31"/>
                    <a:pt x="27" y="32"/>
                  </a:cubicBezTo>
                  <a:cubicBezTo>
                    <a:pt x="28" y="33"/>
                    <a:pt x="30" y="33"/>
                    <a:pt x="31" y="32"/>
                  </a:cubicBezTo>
                  <a:cubicBezTo>
                    <a:pt x="33" y="31"/>
                    <a:pt x="34" y="30"/>
                    <a:pt x="34" y="28"/>
                  </a:cubicBezTo>
                  <a:cubicBezTo>
                    <a:pt x="33" y="28"/>
                    <a:pt x="33" y="27"/>
                    <a:pt x="33" y="27"/>
                  </a:cubicBezTo>
                  <a:cubicBezTo>
                    <a:pt x="33" y="27"/>
                    <a:pt x="33" y="27"/>
                    <a:pt x="33" y="27"/>
                  </a:cubicBezTo>
                  <a:cubicBezTo>
                    <a:pt x="33" y="17"/>
                    <a:pt x="41" y="9"/>
                    <a:pt x="50" y="9"/>
                  </a:cubicBezTo>
                  <a:cubicBezTo>
                    <a:pt x="60" y="9"/>
                    <a:pt x="67" y="17"/>
                    <a:pt x="67" y="27"/>
                  </a:cubicBezTo>
                  <a:cubicBezTo>
                    <a:pt x="67" y="30"/>
                    <a:pt x="67" y="33"/>
                    <a:pt x="65" y="35"/>
                  </a:cubicBezTo>
                  <a:cubicBezTo>
                    <a:pt x="64" y="37"/>
                    <a:pt x="64" y="40"/>
                    <a:pt x="66" y="41"/>
                  </a:cubicBezTo>
                  <a:cubicBezTo>
                    <a:pt x="68" y="43"/>
                    <a:pt x="70" y="43"/>
                    <a:pt x="72" y="41"/>
                  </a:cubicBezTo>
                  <a:cubicBezTo>
                    <a:pt x="74" y="40"/>
                    <a:pt x="77" y="38"/>
                    <a:pt x="82" y="38"/>
                  </a:cubicBezTo>
                  <a:cubicBezTo>
                    <a:pt x="90" y="38"/>
                    <a:pt x="97" y="44"/>
                    <a:pt x="97" y="53"/>
                  </a:cubicBezTo>
                  <a:cubicBezTo>
                    <a:pt x="97" y="61"/>
                    <a:pt x="90" y="68"/>
                    <a:pt x="82" y="68"/>
                  </a:cubicBezTo>
                  <a:cubicBezTo>
                    <a:pt x="71" y="68"/>
                    <a:pt x="71" y="68"/>
                    <a:pt x="71" y="68"/>
                  </a:cubicBezTo>
                  <a:cubicBezTo>
                    <a:pt x="69" y="68"/>
                    <a:pt x="67" y="70"/>
                    <a:pt x="67" y="73"/>
                  </a:cubicBezTo>
                  <a:cubicBezTo>
                    <a:pt x="67" y="75"/>
                    <a:pt x="69" y="77"/>
                    <a:pt x="71" y="77"/>
                  </a:cubicBezTo>
                  <a:cubicBezTo>
                    <a:pt x="82" y="77"/>
                    <a:pt x="82" y="77"/>
                    <a:pt x="82" y="77"/>
                  </a:cubicBezTo>
                  <a:cubicBezTo>
                    <a:pt x="95" y="77"/>
                    <a:pt x="106" y="66"/>
                    <a:pt x="106" y="53"/>
                  </a:cubicBezTo>
                  <a:cubicBezTo>
                    <a:pt x="106" y="39"/>
                    <a:pt x="95" y="28"/>
                    <a:pt x="82" y="2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52" name="Freeform 24"/>
            <p:cNvSpPr/>
            <p:nvPr/>
          </p:nvSpPr>
          <p:spPr bwMode="auto">
            <a:xfrm>
              <a:off x="70" y="94"/>
              <a:ext cx="92" cy="142"/>
            </a:xfrm>
            <a:custGeom>
              <a:avLst/>
              <a:gdLst>
                <a:gd name="T0" fmla="*/ 33 w 42"/>
                <a:gd name="T1" fmla="*/ 41 h 65"/>
                <a:gd name="T2" fmla="*/ 26 w 42"/>
                <a:gd name="T3" fmla="*/ 49 h 65"/>
                <a:gd name="T4" fmla="*/ 26 w 42"/>
                <a:gd name="T5" fmla="*/ 5 h 65"/>
                <a:gd name="T6" fmla="*/ 21 w 42"/>
                <a:gd name="T7" fmla="*/ 0 h 65"/>
                <a:gd name="T8" fmla="*/ 16 w 42"/>
                <a:gd name="T9" fmla="*/ 5 h 65"/>
                <a:gd name="T10" fmla="*/ 16 w 42"/>
                <a:gd name="T11" fmla="*/ 49 h 65"/>
                <a:gd name="T12" fmla="*/ 9 w 42"/>
                <a:gd name="T13" fmla="*/ 41 h 65"/>
                <a:gd name="T14" fmla="*/ 2 w 42"/>
                <a:gd name="T15" fmla="*/ 41 h 65"/>
                <a:gd name="T16" fmla="*/ 2 w 42"/>
                <a:gd name="T17" fmla="*/ 48 h 65"/>
                <a:gd name="T18" fmla="*/ 18 w 42"/>
                <a:gd name="T19" fmla="*/ 63 h 65"/>
                <a:gd name="T20" fmla="*/ 21 w 42"/>
                <a:gd name="T21" fmla="*/ 65 h 65"/>
                <a:gd name="T22" fmla="*/ 24 w 42"/>
                <a:gd name="T23" fmla="*/ 63 h 65"/>
                <a:gd name="T24" fmla="*/ 40 w 42"/>
                <a:gd name="T25" fmla="*/ 48 h 65"/>
                <a:gd name="T26" fmla="*/ 40 w 42"/>
                <a:gd name="T27" fmla="*/ 41 h 65"/>
                <a:gd name="T28" fmla="*/ 33 w 42"/>
                <a:gd name="T29" fmla="*/ 4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65">
                  <a:moveTo>
                    <a:pt x="33" y="41"/>
                  </a:moveTo>
                  <a:cubicBezTo>
                    <a:pt x="26" y="49"/>
                    <a:pt x="26" y="49"/>
                    <a:pt x="26" y="49"/>
                  </a:cubicBezTo>
                  <a:cubicBezTo>
                    <a:pt x="26" y="5"/>
                    <a:pt x="26" y="5"/>
                    <a:pt x="26" y="5"/>
                  </a:cubicBezTo>
                  <a:cubicBezTo>
                    <a:pt x="26" y="3"/>
                    <a:pt x="24" y="0"/>
                    <a:pt x="21" y="0"/>
                  </a:cubicBezTo>
                  <a:cubicBezTo>
                    <a:pt x="18" y="0"/>
                    <a:pt x="16" y="3"/>
                    <a:pt x="16" y="5"/>
                  </a:cubicBezTo>
                  <a:cubicBezTo>
                    <a:pt x="16" y="49"/>
                    <a:pt x="16" y="49"/>
                    <a:pt x="16" y="49"/>
                  </a:cubicBezTo>
                  <a:cubicBezTo>
                    <a:pt x="9" y="41"/>
                    <a:pt x="9" y="41"/>
                    <a:pt x="9" y="41"/>
                  </a:cubicBezTo>
                  <a:cubicBezTo>
                    <a:pt x="7" y="39"/>
                    <a:pt x="4" y="39"/>
                    <a:pt x="2" y="41"/>
                  </a:cubicBezTo>
                  <a:cubicBezTo>
                    <a:pt x="0" y="43"/>
                    <a:pt x="0" y="46"/>
                    <a:pt x="2" y="48"/>
                  </a:cubicBezTo>
                  <a:cubicBezTo>
                    <a:pt x="18" y="63"/>
                    <a:pt x="18" y="63"/>
                    <a:pt x="18" y="63"/>
                  </a:cubicBezTo>
                  <a:cubicBezTo>
                    <a:pt x="19" y="64"/>
                    <a:pt x="20" y="65"/>
                    <a:pt x="21" y="65"/>
                  </a:cubicBezTo>
                  <a:cubicBezTo>
                    <a:pt x="22" y="65"/>
                    <a:pt x="23" y="64"/>
                    <a:pt x="24" y="63"/>
                  </a:cubicBezTo>
                  <a:cubicBezTo>
                    <a:pt x="40" y="48"/>
                    <a:pt x="40" y="48"/>
                    <a:pt x="40" y="48"/>
                  </a:cubicBezTo>
                  <a:cubicBezTo>
                    <a:pt x="42" y="46"/>
                    <a:pt x="42" y="43"/>
                    <a:pt x="40" y="41"/>
                  </a:cubicBezTo>
                  <a:cubicBezTo>
                    <a:pt x="38" y="39"/>
                    <a:pt x="35" y="39"/>
                    <a:pt x="33" y="4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grpSp>
      <p:grpSp>
        <p:nvGrpSpPr>
          <p:cNvPr id="58" name="Group 28"/>
          <p:cNvGrpSpPr/>
          <p:nvPr/>
        </p:nvGrpSpPr>
        <p:grpSpPr bwMode="auto">
          <a:xfrm>
            <a:off x="9328151" y="3244850"/>
            <a:ext cx="372533" cy="368300"/>
            <a:chOff x="0" y="0"/>
            <a:chExt cx="231" cy="230"/>
          </a:xfrm>
          <a:solidFill>
            <a:srgbClr val="D20000"/>
          </a:solidFill>
        </p:grpSpPr>
        <p:sp>
          <p:nvSpPr>
            <p:cNvPr id="59" name="Freeform 29"/>
            <p:cNvSpPr>
              <a:spLocks noEditPoints="1"/>
            </p:cNvSpPr>
            <p:nvPr/>
          </p:nvSpPr>
          <p:spPr bwMode="auto">
            <a:xfrm>
              <a:off x="0" y="0"/>
              <a:ext cx="231" cy="230"/>
            </a:xfrm>
            <a:custGeom>
              <a:avLst/>
              <a:gdLst>
                <a:gd name="T0" fmla="*/ 53 w 106"/>
                <a:gd name="T1" fmla="*/ 106 h 106"/>
                <a:gd name="T2" fmla="*/ 0 w 106"/>
                <a:gd name="T3" fmla="*/ 53 h 106"/>
                <a:gd name="T4" fmla="*/ 53 w 106"/>
                <a:gd name="T5" fmla="*/ 0 h 106"/>
                <a:gd name="T6" fmla="*/ 106 w 106"/>
                <a:gd name="T7" fmla="*/ 53 h 106"/>
                <a:gd name="T8" fmla="*/ 53 w 106"/>
                <a:gd name="T9" fmla="*/ 106 h 106"/>
                <a:gd name="T10" fmla="*/ 53 w 106"/>
                <a:gd name="T11" fmla="*/ 9 h 106"/>
                <a:gd name="T12" fmla="*/ 9 w 106"/>
                <a:gd name="T13" fmla="*/ 53 h 106"/>
                <a:gd name="T14" fmla="*/ 53 w 106"/>
                <a:gd name="T15" fmla="*/ 97 h 106"/>
                <a:gd name="T16" fmla="*/ 97 w 106"/>
                <a:gd name="T17" fmla="*/ 53 h 106"/>
                <a:gd name="T18" fmla="*/ 53 w 106"/>
                <a:gd name="T19" fmla="*/ 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06">
                  <a:moveTo>
                    <a:pt x="53" y="106"/>
                  </a:moveTo>
                  <a:cubicBezTo>
                    <a:pt x="24" y="106"/>
                    <a:pt x="0" y="82"/>
                    <a:pt x="0" y="53"/>
                  </a:cubicBezTo>
                  <a:cubicBezTo>
                    <a:pt x="0" y="24"/>
                    <a:pt x="24" y="0"/>
                    <a:pt x="53" y="0"/>
                  </a:cubicBezTo>
                  <a:cubicBezTo>
                    <a:pt x="82" y="0"/>
                    <a:pt x="106" y="24"/>
                    <a:pt x="106" y="53"/>
                  </a:cubicBezTo>
                  <a:cubicBezTo>
                    <a:pt x="106" y="82"/>
                    <a:pt x="82" y="106"/>
                    <a:pt x="53" y="106"/>
                  </a:cubicBezTo>
                  <a:close/>
                  <a:moveTo>
                    <a:pt x="53" y="9"/>
                  </a:moveTo>
                  <a:cubicBezTo>
                    <a:pt x="29" y="9"/>
                    <a:pt x="9" y="29"/>
                    <a:pt x="9" y="53"/>
                  </a:cubicBezTo>
                  <a:cubicBezTo>
                    <a:pt x="9" y="77"/>
                    <a:pt x="29" y="97"/>
                    <a:pt x="53" y="97"/>
                  </a:cubicBezTo>
                  <a:cubicBezTo>
                    <a:pt x="77" y="97"/>
                    <a:pt x="97" y="77"/>
                    <a:pt x="97" y="53"/>
                  </a:cubicBezTo>
                  <a:cubicBezTo>
                    <a:pt x="97" y="29"/>
                    <a:pt x="77" y="9"/>
                    <a:pt x="53" y="9"/>
                  </a:cubicBezTo>
                  <a:close/>
                </a:path>
              </a:pathLst>
            </a:custGeom>
            <a:solidFill>
              <a:srgbClr val="2EA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60" name="Freeform 30"/>
            <p:cNvSpPr/>
            <p:nvPr/>
          </p:nvSpPr>
          <p:spPr bwMode="auto">
            <a:xfrm>
              <a:off x="104" y="43"/>
              <a:ext cx="72" cy="81"/>
            </a:xfrm>
            <a:custGeom>
              <a:avLst/>
              <a:gdLst>
                <a:gd name="T0" fmla="*/ 28 w 33"/>
                <a:gd name="T1" fmla="*/ 37 h 37"/>
                <a:gd name="T2" fmla="*/ 5 w 33"/>
                <a:gd name="T3" fmla="*/ 37 h 37"/>
                <a:gd name="T4" fmla="*/ 0 w 33"/>
                <a:gd name="T5" fmla="*/ 33 h 37"/>
                <a:gd name="T6" fmla="*/ 0 w 33"/>
                <a:gd name="T7" fmla="*/ 5 h 37"/>
                <a:gd name="T8" fmla="*/ 5 w 33"/>
                <a:gd name="T9" fmla="*/ 0 h 37"/>
                <a:gd name="T10" fmla="*/ 9 w 33"/>
                <a:gd name="T11" fmla="*/ 5 h 37"/>
                <a:gd name="T12" fmla="*/ 9 w 33"/>
                <a:gd name="T13" fmla="*/ 28 h 37"/>
                <a:gd name="T14" fmla="*/ 28 w 33"/>
                <a:gd name="T15" fmla="*/ 28 h 37"/>
                <a:gd name="T16" fmla="*/ 33 w 33"/>
                <a:gd name="T17" fmla="*/ 33 h 37"/>
                <a:gd name="T18" fmla="*/ 28 w 33"/>
                <a:gd name="T1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7">
                  <a:moveTo>
                    <a:pt x="28" y="37"/>
                  </a:moveTo>
                  <a:cubicBezTo>
                    <a:pt x="5" y="37"/>
                    <a:pt x="5" y="37"/>
                    <a:pt x="5" y="37"/>
                  </a:cubicBezTo>
                  <a:cubicBezTo>
                    <a:pt x="2" y="37"/>
                    <a:pt x="0" y="35"/>
                    <a:pt x="0" y="33"/>
                  </a:cubicBezTo>
                  <a:cubicBezTo>
                    <a:pt x="0" y="5"/>
                    <a:pt x="0" y="5"/>
                    <a:pt x="0" y="5"/>
                  </a:cubicBezTo>
                  <a:cubicBezTo>
                    <a:pt x="0" y="2"/>
                    <a:pt x="2" y="0"/>
                    <a:pt x="5" y="0"/>
                  </a:cubicBezTo>
                  <a:cubicBezTo>
                    <a:pt x="7" y="0"/>
                    <a:pt x="9" y="2"/>
                    <a:pt x="9" y="5"/>
                  </a:cubicBezTo>
                  <a:cubicBezTo>
                    <a:pt x="9" y="28"/>
                    <a:pt x="9" y="28"/>
                    <a:pt x="9" y="28"/>
                  </a:cubicBezTo>
                  <a:cubicBezTo>
                    <a:pt x="28" y="28"/>
                    <a:pt x="28" y="28"/>
                    <a:pt x="28" y="28"/>
                  </a:cubicBezTo>
                  <a:cubicBezTo>
                    <a:pt x="31" y="28"/>
                    <a:pt x="33" y="30"/>
                    <a:pt x="33" y="33"/>
                  </a:cubicBezTo>
                  <a:cubicBezTo>
                    <a:pt x="33" y="35"/>
                    <a:pt x="31" y="37"/>
                    <a:pt x="28" y="37"/>
                  </a:cubicBezTo>
                  <a:close/>
                </a:path>
              </a:pathLst>
            </a:custGeom>
            <a:solidFill>
              <a:srgbClr val="2EA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grpSp>
      <p:sp>
        <p:nvSpPr>
          <p:cNvPr id="61" name="Rectangle 31"/>
          <p:cNvSpPr>
            <a:spLocks noChangeArrowheads="1"/>
          </p:cNvSpPr>
          <p:nvPr/>
        </p:nvSpPr>
        <p:spPr bwMode="auto">
          <a:xfrm>
            <a:off x="1066165" y="4649470"/>
            <a:ext cx="2957195" cy="1769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l">
              <a:lnSpc>
                <a:spcPct val="120000"/>
              </a:lnSpc>
            </a:pPr>
            <a:r>
              <a:rPr sz="1600" dirty="0">
                <a:solidFill>
                  <a:schemeClr val="bg1">
                    <a:lumMod val="50000"/>
                  </a:schemeClr>
                </a:solidFill>
                <a:latin typeface="宋体" panose="02010600030101010101" pitchFamily="2" charset="-122"/>
                <a:sym typeface="宋体" panose="02010600030101010101" pitchFamily="2" charset="-122"/>
              </a:rPr>
              <a:t>用支出法核算 GDP，就是从产品的使用出发，把一年内购买的各项最终产品的支出加总而计算出的该年内生产的最终产品的市场价值。这种方法又称最终产品法、产品流动法。</a:t>
            </a:r>
            <a:endParaRPr sz="1600" dirty="0">
              <a:solidFill>
                <a:schemeClr val="bg1">
                  <a:lumMod val="50000"/>
                </a:schemeClr>
              </a:solidFill>
              <a:latin typeface="宋体" panose="02010600030101010101" pitchFamily="2" charset="-122"/>
              <a:sym typeface="宋体" panose="02010600030101010101" pitchFamily="2" charset="-122"/>
            </a:endParaRPr>
          </a:p>
        </p:txBody>
      </p:sp>
      <p:sp>
        <p:nvSpPr>
          <p:cNvPr id="66" name="Line 36"/>
          <p:cNvSpPr>
            <a:spLocks noChangeShapeType="1"/>
          </p:cNvSpPr>
          <p:nvPr/>
        </p:nvSpPr>
        <p:spPr bwMode="auto">
          <a:xfrm>
            <a:off x="2667000" y="4320116"/>
            <a:ext cx="0" cy="508000"/>
          </a:xfrm>
          <a:prstGeom prst="line">
            <a:avLst/>
          </a:prstGeom>
          <a:noFill/>
          <a:ln w="6350" cmpd="sng">
            <a:solidFill>
              <a:schemeClr val="accent5">
                <a:lumMod val="60000"/>
                <a:lumOff val="40000"/>
              </a:schemeClr>
            </a:solidFill>
            <a:prstDash val="dash"/>
            <a:round/>
          </a:ln>
          <a:extLst>
            <a:ext uri="{909E8E84-426E-40DD-AFC4-6F175D3DCCD1}">
              <a14:hiddenFill xmlns:a14="http://schemas.microsoft.com/office/drawing/2010/main">
                <a:no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9" name="Line 39"/>
          <p:cNvSpPr>
            <a:spLocks noChangeShapeType="1"/>
          </p:cNvSpPr>
          <p:nvPr/>
        </p:nvSpPr>
        <p:spPr bwMode="auto">
          <a:xfrm>
            <a:off x="6083300" y="4375436"/>
            <a:ext cx="0" cy="452680"/>
          </a:xfrm>
          <a:prstGeom prst="line">
            <a:avLst/>
          </a:prstGeom>
          <a:noFill/>
          <a:ln w="6350" cmpd="sng">
            <a:solidFill>
              <a:schemeClr val="accent5">
                <a:lumMod val="60000"/>
                <a:lumOff val="40000"/>
              </a:schemeClr>
            </a:solidFill>
            <a:prstDash val="dash"/>
            <a:round/>
          </a:ln>
          <a:extLst>
            <a:ext uri="{909E8E84-426E-40DD-AFC4-6F175D3DCCD1}">
              <a14:hiddenFill xmlns:a14="http://schemas.microsoft.com/office/drawing/2010/main">
                <a:no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0" name="Line 40"/>
          <p:cNvSpPr>
            <a:spLocks noChangeShapeType="1"/>
          </p:cNvSpPr>
          <p:nvPr/>
        </p:nvSpPr>
        <p:spPr bwMode="auto">
          <a:xfrm>
            <a:off x="9525000" y="4375436"/>
            <a:ext cx="0" cy="452680"/>
          </a:xfrm>
          <a:prstGeom prst="line">
            <a:avLst/>
          </a:prstGeom>
          <a:noFill/>
          <a:ln w="6350" cmpd="sng">
            <a:solidFill>
              <a:schemeClr val="accent5">
                <a:lumMod val="60000"/>
                <a:lumOff val="40000"/>
              </a:schemeClr>
            </a:solidFill>
            <a:prstDash val="dash"/>
            <a:round/>
          </a:ln>
          <a:extLst>
            <a:ext uri="{909E8E84-426E-40DD-AFC4-6F175D3DCCD1}">
              <a14:hiddenFill xmlns:a14="http://schemas.microsoft.com/office/drawing/2010/main">
                <a:no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5" name="文本框 44"/>
          <p:cNvSpPr txBox="1"/>
          <p:nvPr/>
        </p:nvSpPr>
        <p:spPr>
          <a:xfrm>
            <a:off x="1621155" y="3736340"/>
            <a:ext cx="1847215" cy="645160"/>
          </a:xfrm>
          <a:prstGeom prst="rect">
            <a:avLst/>
          </a:prstGeom>
          <a:noFill/>
        </p:spPr>
        <p:txBody>
          <a:bodyPr wrap="square" rtlCol="0">
            <a:spAutoFit/>
          </a:bodyPr>
          <a:p>
            <a:pPr algn="l"/>
            <a:r>
              <a:rPr lang="zh-CN" altLang="en-US" dirty="0">
                <a:solidFill>
                  <a:srgbClr val="F08300"/>
                </a:solidFill>
                <a:latin typeface="宋体" panose="02010600030101010101" pitchFamily="2" charset="-122"/>
              </a:rPr>
              <a:t>（一）用支出法核算 GDP</a:t>
            </a:r>
            <a:endParaRPr lang="zh-CN" altLang="en-US" dirty="0">
              <a:solidFill>
                <a:srgbClr val="F08300"/>
              </a:solidFill>
              <a:latin typeface="宋体" panose="02010600030101010101" pitchFamily="2" charset="-122"/>
            </a:endParaRPr>
          </a:p>
        </p:txBody>
      </p:sp>
      <p:sp>
        <p:nvSpPr>
          <p:cNvPr id="46" name="文本框 45"/>
          <p:cNvSpPr txBox="1"/>
          <p:nvPr/>
        </p:nvSpPr>
        <p:spPr>
          <a:xfrm>
            <a:off x="5193665" y="3736340"/>
            <a:ext cx="1805305" cy="645160"/>
          </a:xfrm>
          <a:prstGeom prst="rect">
            <a:avLst/>
          </a:prstGeom>
          <a:noFill/>
        </p:spPr>
        <p:txBody>
          <a:bodyPr wrap="square" rtlCol="0">
            <a:spAutoFit/>
          </a:bodyPr>
          <a:p>
            <a:pPr algn="l"/>
            <a:r>
              <a:rPr lang="zh-CN" altLang="en-US" dirty="0">
                <a:solidFill>
                  <a:srgbClr val="F08300"/>
                </a:solidFill>
                <a:latin typeface="宋体" panose="02010600030101010101" pitchFamily="2" charset="-122"/>
              </a:rPr>
              <a:t>（二）用收入法核算 GDP</a:t>
            </a:r>
            <a:endParaRPr lang="zh-CN" altLang="en-US" dirty="0">
              <a:solidFill>
                <a:srgbClr val="F08300"/>
              </a:solidFill>
              <a:latin typeface="宋体" panose="02010600030101010101" pitchFamily="2" charset="-122"/>
            </a:endParaRPr>
          </a:p>
        </p:txBody>
      </p:sp>
      <p:sp>
        <p:nvSpPr>
          <p:cNvPr id="47" name="文本框 46"/>
          <p:cNvSpPr txBox="1"/>
          <p:nvPr/>
        </p:nvSpPr>
        <p:spPr>
          <a:xfrm>
            <a:off x="8785225" y="3729990"/>
            <a:ext cx="1785620" cy="645160"/>
          </a:xfrm>
          <a:prstGeom prst="rect">
            <a:avLst/>
          </a:prstGeom>
          <a:noFill/>
        </p:spPr>
        <p:txBody>
          <a:bodyPr wrap="square" rtlCol="0">
            <a:spAutoFit/>
          </a:bodyPr>
          <a:p>
            <a:pPr algn="l"/>
            <a:r>
              <a:rPr lang="zh-CN" altLang="en-US" dirty="0">
                <a:solidFill>
                  <a:srgbClr val="4472C4"/>
                </a:solidFill>
                <a:latin typeface="宋体" panose="02010600030101010101" pitchFamily="2" charset="-122"/>
              </a:rPr>
              <a:t>（三）用生产法核算 GDP</a:t>
            </a:r>
            <a:endParaRPr lang="zh-CN" altLang="en-US" dirty="0">
              <a:solidFill>
                <a:srgbClr val="4472C4"/>
              </a:solidFill>
              <a:latin typeface="宋体" panose="02010600030101010101" pitchFamily="2" charset="-122"/>
            </a:endParaRPr>
          </a:p>
        </p:txBody>
      </p:sp>
      <p:sp>
        <p:nvSpPr>
          <p:cNvPr id="25" name="文本框 2"/>
          <p:cNvSpPr txBox="1"/>
          <p:nvPr/>
        </p:nvSpPr>
        <p:spPr>
          <a:xfrm>
            <a:off x="885825" y="599440"/>
            <a:ext cx="554545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二、国内生产总值的核算方法</a:t>
            </a:r>
            <a:endParaRPr lang="zh-CN" altLang="en-US" sz="2600" dirty="0">
              <a:latin typeface="宋体" panose="02010600030101010101" pitchFamily="2" charset="-122"/>
              <a:ea typeface="宋体" panose="02010600030101010101" pitchFamily="2" charset="-122"/>
            </a:endParaRPr>
          </a:p>
        </p:txBody>
      </p:sp>
      <p:sp>
        <p:nvSpPr>
          <p:cNvPr id="2" name="Rectangle 31"/>
          <p:cNvSpPr>
            <a:spLocks noChangeArrowheads="1"/>
          </p:cNvSpPr>
          <p:nvPr/>
        </p:nvSpPr>
        <p:spPr bwMode="auto">
          <a:xfrm>
            <a:off x="8075295" y="4649470"/>
            <a:ext cx="2957195" cy="1179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l">
              <a:lnSpc>
                <a:spcPct val="120000"/>
              </a:lnSpc>
            </a:pPr>
            <a:r>
              <a:rPr sz="1600" dirty="0">
                <a:solidFill>
                  <a:schemeClr val="bg1">
                    <a:lumMod val="50000"/>
                  </a:schemeClr>
                </a:solidFill>
                <a:latin typeface="宋体" panose="02010600030101010101" pitchFamily="2" charset="-122"/>
                <a:sym typeface="宋体" panose="02010600030101010101" pitchFamily="2" charset="-122"/>
              </a:rPr>
              <a:t>用生产法核算 GDP，是指按提供物质产品与劳务的各个部门的产值来计算国内生产总值。生产法又叫部门法。</a:t>
            </a:r>
            <a:endParaRPr sz="1600" dirty="0">
              <a:solidFill>
                <a:schemeClr val="bg1">
                  <a:lumMod val="50000"/>
                </a:schemeClr>
              </a:solidFill>
              <a:latin typeface="宋体" panose="02010600030101010101" pitchFamily="2" charset="-122"/>
              <a:sym typeface="宋体" panose="02010600030101010101" pitchFamily="2" charset="-122"/>
            </a:endParaRPr>
          </a:p>
        </p:txBody>
      </p:sp>
      <p:sp>
        <p:nvSpPr>
          <p:cNvPr id="3" name="Rectangle 31"/>
          <p:cNvSpPr>
            <a:spLocks noChangeArrowheads="1"/>
          </p:cNvSpPr>
          <p:nvPr/>
        </p:nvSpPr>
        <p:spPr bwMode="auto">
          <a:xfrm>
            <a:off x="4485005" y="4649470"/>
            <a:ext cx="3225800" cy="1769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l">
              <a:lnSpc>
                <a:spcPct val="120000"/>
              </a:lnSpc>
            </a:pPr>
            <a:r>
              <a:rPr sz="1600" dirty="0">
                <a:solidFill>
                  <a:schemeClr val="bg1">
                    <a:lumMod val="50000"/>
                  </a:schemeClr>
                </a:solidFill>
                <a:latin typeface="宋体" panose="02010600030101010101" pitchFamily="2" charset="-122"/>
                <a:sym typeface="宋体" panose="02010600030101010101" pitchFamily="2" charset="-122"/>
              </a:rPr>
              <a:t>收入法是从形成收入的角度，根据生产要素在生产过程中应得的收入反映最终生产成果的一种核算方法。按照这种核算方法，增加值由劳动者报酬、生产税净额、固定资产折旧和营业盈余四部分相加得到。</a:t>
            </a:r>
            <a:endParaRPr sz="1600" dirty="0">
              <a:solidFill>
                <a:schemeClr val="bg1">
                  <a:lumMod val="50000"/>
                </a:schemeClr>
              </a:solidFill>
              <a:latin typeface="宋体" panose="02010600030101010101" pitchFamily="2"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TextBox 14"/>
          <p:cNvSpPr txBox="1">
            <a:spLocks noChangeArrowheads="1"/>
          </p:cNvSpPr>
          <p:nvPr/>
        </p:nvSpPr>
        <p:spPr bwMode="auto">
          <a:xfrm>
            <a:off x="1297305" y="2237105"/>
            <a:ext cx="2996565" cy="1384935"/>
          </a:xfrm>
          <a:prstGeom prst="rect">
            <a:avLst/>
          </a:prstGeom>
          <a:noFill/>
          <a:ln w="9525">
            <a:noFill/>
            <a:miter lim="800000"/>
          </a:ln>
        </p:spPr>
        <p:txBody>
          <a:bodyPr wrap="square" lIns="0" tIns="0" rIns="0" bIns="0">
            <a:spAutoFit/>
          </a:bodyPr>
          <a:lstStyle/>
          <a:p>
            <a:pPr algn="just" defTabSz="913765" eaLnBrk="1" latinLnBrk="0" hangingPunct="1">
              <a:lnSpc>
                <a:spcPct val="100000"/>
              </a:lnSpc>
              <a:defRPr/>
            </a:pPr>
            <a:r>
              <a:rPr lang="zh-CN" altLang="en-US" sz="1800" dirty="0">
                <a:solidFill>
                  <a:schemeClr val="tx1">
                    <a:lumMod val="65000"/>
                    <a:lumOff val="35000"/>
                  </a:schemeClr>
                </a:solidFill>
                <a:latin typeface="宋体" panose="02010600030101010101" pitchFamily="2" charset="-122"/>
                <a:cs typeface="+mn-ea"/>
                <a:sym typeface="宋体" panose="02010600030101010101" pitchFamily="2" charset="-122"/>
              </a:rPr>
              <a:t>国内生产净值是指一个国家一年内新增加的产值，即在国内生产总值中扣除了折旧之后的产值，即从 GDP 中扣除资本折旧，就得到 NDP。</a:t>
            </a:r>
            <a:endParaRPr lang="zh-CN" altLang="en-US" sz="1800" dirty="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25" name="TextBox 24"/>
          <p:cNvSpPr txBox="1">
            <a:spLocks noChangeArrowheads="1"/>
          </p:cNvSpPr>
          <p:nvPr/>
        </p:nvSpPr>
        <p:spPr bwMode="auto">
          <a:xfrm>
            <a:off x="1297305" y="1892300"/>
            <a:ext cx="2855595" cy="276860"/>
          </a:xfrm>
          <a:prstGeom prst="rect">
            <a:avLst/>
          </a:prstGeom>
          <a:noFill/>
          <a:ln w="9525">
            <a:noFill/>
            <a:miter lim="800000"/>
          </a:ln>
        </p:spPr>
        <p:txBody>
          <a:bodyPr wrap="square" lIns="0" tIns="0" rIns="0" bIns="0">
            <a:spAutoFit/>
          </a:bodyPr>
          <a:lstStyle/>
          <a:p>
            <a:pPr defTabSz="913765">
              <a:defRPr/>
            </a:pPr>
            <a:r>
              <a:rPr lang="zh-CN" altLang="en-US" sz="1800" dirty="0">
                <a:solidFill>
                  <a:schemeClr val="tx1">
                    <a:lumMod val="65000"/>
                    <a:lumOff val="35000"/>
                  </a:schemeClr>
                </a:solidFill>
                <a:latin typeface="宋体" panose="02010600030101010101" pitchFamily="2" charset="-122"/>
                <a:cs typeface="+mn-ea"/>
                <a:sym typeface="宋体" panose="02010600030101010101" pitchFamily="2" charset="-122"/>
              </a:rPr>
              <a:t>（一）国内生产净值（NDP）</a:t>
            </a:r>
            <a:endParaRPr lang="zh-CN" altLang="en-US" sz="1800" dirty="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nvGrpSpPr>
          <p:cNvPr id="58414" name="Group 46"/>
          <p:cNvGrpSpPr/>
          <p:nvPr/>
        </p:nvGrpSpPr>
        <p:grpSpPr bwMode="auto">
          <a:xfrm>
            <a:off x="4290853" y="1894528"/>
            <a:ext cx="3610297" cy="3610297"/>
            <a:chOff x="2155" y="930"/>
            <a:chExt cx="1814" cy="1814"/>
          </a:xfrm>
          <a:effectLst>
            <a:outerShdw blurRad="190500" dist="190500" dir="5400000" algn="ctr" rotWithShape="0">
              <a:srgbClr val="000000">
                <a:alpha val="43137"/>
              </a:srgbClr>
            </a:outerShdw>
          </a:effectLst>
        </p:grpSpPr>
        <p:sp>
          <p:nvSpPr>
            <p:cNvPr id="62476" name="椭圆 168"/>
            <p:cNvSpPr>
              <a:spLocks noChangeArrowheads="1"/>
            </p:cNvSpPr>
            <p:nvPr/>
          </p:nvSpPr>
          <p:spPr bwMode="auto">
            <a:xfrm rot="2700000">
              <a:off x="2769" y="930"/>
              <a:ext cx="1200" cy="1200"/>
            </a:xfrm>
            <a:custGeom>
              <a:avLst/>
              <a:gdLst>
                <a:gd name="T0" fmla="*/ 0 w 2207694"/>
                <a:gd name="T1" fmla="*/ 0 h 2207694"/>
                <a:gd name="T2" fmla="*/ 0 w 2207694"/>
                <a:gd name="T3" fmla="*/ 0 h 2207694"/>
                <a:gd name="T4" fmla="*/ 0 w 2207694"/>
                <a:gd name="T5" fmla="*/ 0 h 2207694"/>
                <a:gd name="T6" fmla="*/ 0 w 2207694"/>
                <a:gd name="T7" fmla="*/ 0 h 2207694"/>
                <a:gd name="T8" fmla="*/ 0 w 2207694"/>
                <a:gd name="T9" fmla="*/ 0 h 2207694"/>
                <a:gd name="T10" fmla="*/ 0 w 2207694"/>
                <a:gd name="T11" fmla="*/ 0 h 2207694"/>
                <a:gd name="T12" fmla="*/ 0 w 2207694"/>
                <a:gd name="T13" fmla="*/ 0 h 2207694"/>
                <a:gd name="T14" fmla="*/ 0 w 2207694"/>
                <a:gd name="T15" fmla="*/ 0 h 2207694"/>
                <a:gd name="T16" fmla="*/ 0 w 2207694"/>
                <a:gd name="T17" fmla="*/ 0 h 2207694"/>
                <a:gd name="T18" fmla="*/ 0 w 2207694"/>
                <a:gd name="T19" fmla="*/ 0 h 2207694"/>
                <a:gd name="T20" fmla="*/ 0 w 2207694"/>
                <a:gd name="T21" fmla="*/ 0 h 2207694"/>
                <a:gd name="T22" fmla="*/ 0 w 2207694"/>
                <a:gd name="T23" fmla="*/ 0 h 2207694"/>
                <a:gd name="T24" fmla="*/ 0 w 2207694"/>
                <a:gd name="T25" fmla="*/ 0 h 2207694"/>
                <a:gd name="T26" fmla="*/ 0 w 2207694"/>
                <a:gd name="T27" fmla="*/ 0 h 2207694"/>
                <a:gd name="T28" fmla="*/ 0 w 2207694"/>
                <a:gd name="T29" fmla="*/ 0 h 2207694"/>
                <a:gd name="T30" fmla="*/ 0 w 2207694"/>
                <a:gd name="T31" fmla="*/ 0 h 2207694"/>
                <a:gd name="T32" fmla="*/ 0 w 2207694"/>
                <a:gd name="T33" fmla="*/ 0 h 2207694"/>
                <a:gd name="T34" fmla="*/ 0 w 2207694"/>
                <a:gd name="T35" fmla="*/ 0 h 2207694"/>
                <a:gd name="T36" fmla="*/ 0 w 2207694"/>
                <a:gd name="T37" fmla="*/ 0 h 220769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07694"/>
                <a:gd name="T58" fmla="*/ 0 h 2207694"/>
                <a:gd name="T59" fmla="*/ 2207694 w 2207694"/>
                <a:gd name="T60" fmla="*/ 2207694 h 220769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07694" h="2207694">
                  <a:moveTo>
                    <a:pt x="1240201" y="2198410"/>
                  </a:moveTo>
                  <a:cubicBezTo>
                    <a:pt x="1195601" y="2204855"/>
                    <a:pt x="1150057" y="2207694"/>
                    <a:pt x="1103851" y="2207694"/>
                  </a:cubicBezTo>
                  <a:lnTo>
                    <a:pt x="1240201" y="2198410"/>
                  </a:lnTo>
                  <a:close/>
                  <a:moveTo>
                    <a:pt x="1396176" y="2167304"/>
                  </a:moveTo>
                  <a:cubicBezTo>
                    <a:pt x="1355911" y="2179613"/>
                    <a:pt x="1314389" y="2188486"/>
                    <a:pt x="1271865" y="2193577"/>
                  </a:cubicBezTo>
                  <a:lnTo>
                    <a:pt x="1396176" y="2167304"/>
                  </a:lnTo>
                  <a:close/>
                  <a:moveTo>
                    <a:pt x="7872" y="976750"/>
                  </a:moveTo>
                  <a:lnTo>
                    <a:pt x="1" y="1103847"/>
                  </a:lnTo>
                  <a:cubicBezTo>
                    <a:pt x="1" y="1713485"/>
                    <a:pt x="494210" y="2207694"/>
                    <a:pt x="1103848" y="2207694"/>
                  </a:cubicBezTo>
                  <a:cubicBezTo>
                    <a:pt x="494209" y="2207694"/>
                    <a:pt x="0" y="1713485"/>
                    <a:pt x="0" y="1103847"/>
                  </a:cubicBezTo>
                  <a:cubicBezTo>
                    <a:pt x="0" y="1060839"/>
                    <a:pt x="2460" y="1018405"/>
                    <a:pt x="7872" y="976750"/>
                  </a:cubicBezTo>
                  <a:close/>
                  <a:moveTo>
                    <a:pt x="1103847" y="0"/>
                  </a:moveTo>
                  <a:cubicBezTo>
                    <a:pt x="1713485" y="0"/>
                    <a:pt x="2207694" y="494209"/>
                    <a:pt x="2207694" y="1103847"/>
                  </a:cubicBezTo>
                  <a:cubicBezTo>
                    <a:pt x="2207694" y="1612162"/>
                    <a:pt x="1864110" y="2040229"/>
                    <a:pt x="1396188" y="2167301"/>
                  </a:cubicBezTo>
                  <a:cubicBezTo>
                    <a:pt x="1418536" y="2082435"/>
                    <a:pt x="1429716" y="1993353"/>
                    <a:pt x="1429716" y="1901660"/>
                  </a:cubicBezTo>
                  <a:cubicBezTo>
                    <a:pt x="1429716" y="1292022"/>
                    <a:pt x="935507" y="797813"/>
                    <a:pt x="325869" y="797813"/>
                  </a:cubicBezTo>
                  <a:cubicBezTo>
                    <a:pt x="224547" y="797813"/>
                    <a:pt x="126413" y="811464"/>
                    <a:pt x="33529" y="838206"/>
                  </a:cubicBezTo>
                  <a:cubicBezTo>
                    <a:pt x="23934" y="874644"/>
                    <a:pt x="16397" y="911859"/>
                    <a:pt x="11973" y="949877"/>
                  </a:cubicBezTo>
                  <a:cubicBezTo>
                    <a:pt x="85667" y="413031"/>
                    <a:pt x="546523" y="0"/>
                    <a:pt x="1103847" y="0"/>
                  </a:cubicBezTo>
                  <a:close/>
                </a:path>
              </a:pathLst>
            </a:custGeom>
            <a:solidFill>
              <a:srgbClr val="2EA6EB"/>
            </a:solidFill>
            <a:ln w="9525">
              <a:noFill/>
              <a:round/>
            </a:ln>
          </p:spPr>
          <p:txBody>
            <a:bodyPr anchor="ctr"/>
            <a:lstStyle/>
            <a:p>
              <a:pPr defTabSz="913765">
                <a:defRPr/>
              </a:pPr>
              <a:endParaRPr lang="zh-CN" altLang="en-US" sz="2255">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2477" name="椭圆 161"/>
            <p:cNvSpPr>
              <a:spLocks noChangeArrowheads="1"/>
            </p:cNvSpPr>
            <p:nvPr/>
          </p:nvSpPr>
          <p:spPr bwMode="auto">
            <a:xfrm rot="2700000">
              <a:off x="2163" y="938"/>
              <a:ext cx="1200" cy="1200"/>
            </a:xfrm>
            <a:custGeom>
              <a:avLst/>
              <a:gdLst>
                <a:gd name="T0" fmla="*/ 0 w 2207690"/>
                <a:gd name="T1" fmla="*/ 0 h 2207691"/>
                <a:gd name="T2" fmla="*/ 0 w 2207690"/>
                <a:gd name="T3" fmla="*/ 0 h 2207691"/>
                <a:gd name="T4" fmla="*/ 0 w 2207690"/>
                <a:gd name="T5" fmla="*/ 0 h 2207691"/>
                <a:gd name="T6" fmla="*/ 0 w 2207690"/>
                <a:gd name="T7" fmla="*/ 0 h 2207691"/>
                <a:gd name="T8" fmla="*/ 0 w 2207690"/>
                <a:gd name="T9" fmla="*/ 0 h 2207691"/>
                <a:gd name="T10" fmla="*/ 0 w 2207690"/>
                <a:gd name="T11" fmla="*/ 0 h 2207691"/>
                <a:gd name="T12" fmla="*/ 0 w 2207690"/>
                <a:gd name="T13" fmla="*/ 0 h 2207691"/>
                <a:gd name="T14" fmla="*/ 0 w 2207690"/>
                <a:gd name="T15" fmla="*/ 0 h 2207691"/>
                <a:gd name="T16" fmla="*/ 0 w 2207690"/>
                <a:gd name="T17" fmla="*/ 0 h 2207691"/>
                <a:gd name="T18" fmla="*/ 0 w 2207690"/>
                <a:gd name="T19" fmla="*/ 0 h 2207691"/>
                <a:gd name="T20" fmla="*/ 0 w 2207690"/>
                <a:gd name="T21" fmla="*/ 0 h 2207691"/>
                <a:gd name="T22" fmla="*/ 0 w 2207690"/>
                <a:gd name="T23" fmla="*/ 0 h 2207691"/>
                <a:gd name="T24" fmla="*/ 0 w 2207690"/>
                <a:gd name="T25" fmla="*/ 0 h 2207691"/>
                <a:gd name="T26" fmla="*/ 0 w 2207690"/>
                <a:gd name="T27" fmla="*/ 0 h 2207691"/>
                <a:gd name="T28" fmla="*/ 0 w 2207690"/>
                <a:gd name="T29" fmla="*/ 0 h 2207691"/>
                <a:gd name="T30" fmla="*/ 0 w 2207690"/>
                <a:gd name="T31" fmla="*/ 0 h 2207691"/>
                <a:gd name="T32" fmla="*/ 0 w 2207690"/>
                <a:gd name="T33" fmla="*/ 0 h 2207691"/>
                <a:gd name="T34" fmla="*/ 0 w 2207690"/>
                <a:gd name="T35" fmla="*/ 0 h 2207691"/>
                <a:gd name="T36" fmla="*/ 0 w 2207690"/>
                <a:gd name="T37" fmla="*/ 0 h 220769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07690"/>
                <a:gd name="T58" fmla="*/ 0 h 2207691"/>
                <a:gd name="T59" fmla="*/ 2207690 w 2207690"/>
                <a:gd name="T60" fmla="*/ 2207691 h 220769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07690" h="2207691">
                  <a:moveTo>
                    <a:pt x="967503" y="2198411"/>
                  </a:moveTo>
                  <a:lnTo>
                    <a:pt x="1103795" y="2207691"/>
                  </a:lnTo>
                  <a:cubicBezTo>
                    <a:pt x="1057608" y="2207692"/>
                    <a:pt x="1012085" y="2204853"/>
                    <a:pt x="967503" y="2198411"/>
                  </a:cubicBezTo>
                  <a:close/>
                  <a:moveTo>
                    <a:pt x="811529" y="2167307"/>
                  </a:moveTo>
                  <a:lnTo>
                    <a:pt x="935821" y="2193576"/>
                  </a:lnTo>
                  <a:cubicBezTo>
                    <a:pt x="893304" y="2188486"/>
                    <a:pt x="851788" y="2179614"/>
                    <a:pt x="811529" y="2167307"/>
                  </a:cubicBezTo>
                  <a:close/>
                  <a:moveTo>
                    <a:pt x="2199826" y="976772"/>
                  </a:moveTo>
                  <a:cubicBezTo>
                    <a:pt x="2205232" y="1018393"/>
                    <a:pt x="2207691" y="1060793"/>
                    <a:pt x="2207690" y="1103766"/>
                  </a:cubicBezTo>
                  <a:lnTo>
                    <a:pt x="2199826" y="976772"/>
                  </a:lnTo>
                  <a:close/>
                  <a:moveTo>
                    <a:pt x="2174170" y="838223"/>
                  </a:moveTo>
                  <a:cubicBezTo>
                    <a:pt x="2184491" y="874470"/>
                    <a:pt x="2191713" y="911752"/>
                    <a:pt x="2195714" y="949832"/>
                  </a:cubicBezTo>
                  <a:lnTo>
                    <a:pt x="2174170" y="838223"/>
                  </a:lnTo>
                  <a:close/>
                  <a:moveTo>
                    <a:pt x="1103847" y="0"/>
                  </a:moveTo>
                  <a:cubicBezTo>
                    <a:pt x="1621792" y="0"/>
                    <a:pt x="2056420" y="356726"/>
                    <a:pt x="2174166" y="838207"/>
                  </a:cubicBezTo>
                  <a:cubicBezTo>
                    <a:pt x="2081282" y="811466"/>
                    <a:pt x="1983150" y="797814"/>
                    <a:pt x="1881827" y="797814"/>
                  </a:cubicBezTo>
                  <a:cubicBezTo>
                    <a:pt x="1272189" y="797814"/>
                    <a:pt x="777980" y="1292023"/>
                    <a:pt x="777980" y="1901661"/>
                  </a:cubicBezTo>
                  <a:cubicBezTo>
                    <a:pt x="777980" y="1993354"/>
                    <a:pt x="789160" y="2082435"/>
                    <a:pt x="811508" y="2167301"/>
                  </a:cubicBezTo>
                  <a:cubicBezTo>
                    <a:pt x="343585" y="2040230"/>
                    <a:pt x="0" y="1612163"/>
                    <a:pt x="0" y="1103847"/>
                  </a:cubicBezTo>
                  <a:cubicBezTo>
                    <a:pt x="0" y="494209"/>
                    <a:pt x="494209" y="0"/>
                    <a:pt x="1103847" y="0"/>
                  </a:cubicBezTo>
                  <a:close/>
                </a:path>
              </a:pathLst>
            </a:custGeom>
            <a:solidFill>
              <a:srgbClr val="FDC01A"/>
            </a:solidFill>
            <a:ln w="9525">
              <a:noFill/>
              <a:round/>
            </a:ln>
          </p:spPr>
          <p:txBody>
            <a:bodyPr anchor="ctr"/>
            <a:lstStyle/>
            <a:p>
              <a:pPr defTabSz="913765">
                <a:defRPr/>
              </a:pPr>
              <a:endParaRPr lang="zh-CN" altLang="en-US" sz="2255">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2478" name="椭圆 162"/>
            <p:cNvSpPr>
              <a:spLocks noChangeArrowheads="1"/>
            </p:cNvSpPr>
            <p:nvPr/>
          </p:nvSpPr>
          <p:spPr bwMode="auto">
            <a:xfrm rot="2700000">
              <a:off x="2761" y="1538"/>
              <a:ext cx="1201" cy="1200"/>
            </a:xfrm>
            <a:custGeom>
              <a:avLst/>
              <a:gdLst>
                <a:gd name="T0" fmla="*/ 0 w 2207694"/>
                <a:gd name="T1" fmla="*/ 0 h 2207694"/>
                <a:gd name="T2" fmla="*/ 0 w 2207694"/>
                <a:gd name="T3" fmla="*/ 0 h 2207694"/>
                <a:gd name="T4" fmla="*/ 0 w 2207694"/>
                <a:gd name="T5" fmla="*/ 0 h 2207694"/>
                <a:gd name="T6" fmla="*/ 0 w 2207694"/>
                <a:gd name="T7" fmla="*/ 0 h 2207694"/>
                <a:gd name="T8" fmla="*/ 0 w 2207694"/>
                <a:gd name="T9" fmla="*/ 0 h 2207694"/>
                <a:gd name="T10" fmla="*/ 0 w 2207694"/>
                <a:gd name="T11" fmla="*/ 0 h 2207694"/>
                <a:gd name="T12" fmla="*/ 0 w 2207694"/>
                <a:gd name="T13" fmla="*/ 0 h 2207694"/>
                <a:gd name="T14" fmla="*/ 0 w 2207694"/>
                <a:gd name="T15" fmla="*/ 0 h 2207694"/>
                <a:gd name="T16" fmla="*/ 0 w 2207694"/>
                <a:gd name="T17" fmla="*/ 0 h 2207694"/>
                <a:gd name="T18" fmla="*/ 0 w 2207694"/>
                <a:gd name="T19" fmla="*/ 0 h 2207694"/>
                <a:gd name="T20" fmla="*/ 0 w 2207694"/>
                <a:gd name="T21" fmla="*/ 0 h 2207694"/>
                <a:gd name="T22" fmla="*/ 0 w 2207694"/>
                <a:gd name="T23" fmla="*/ 0 h 2207694"/>
                <a:gd name="T24" fmla="*/ 0 w 2207694"/>
                <a:gd name="T25" fmla="*/ 0 h 2207694"/>
                <a:gd name="T26" fmla="*/ 0 w 2207694"/>
                <a:gd name="T27" fmla="*/ 0 h 2207694"/>
                <a:gd name="T28" fmla="*/ 0 w 2207694"/>
                <a:gd name="T29" fmla="*/ 0 h 2207694"/>
                <a:gd name="T30" fmla="*/ 0 w 2207694"/>
                <a:gd name="T31" fmla="*/ 0 h 220769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07694"/>
                <a:gd name="T49" fmla="*/ 0 h 2207694"/>
                <a:gd name="T50" fmla="*/ 2207694 w 2207694"/>
                <a:gd name="T51" fmla="*/ 2207694 h 220769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07694" h="2207694">
                  <a:moveTo>
                    <a:pt x="1269814" y="13804"/>
                  </a:moveTo>
                  <a:cubicBezTo>
                    <a:pt x="1800820" y="92567"/>
                    <a:pt x="2207694" y="550692"/>
                    <a:pt x="2207694" y="1103847"/>
                  </a:cubicBezTo>
                  <a:cubicBezTo>
                    <a:pt x="2207694" y="1713485"/>
                    <a:pt x="1713485" y="2207694"/>
                    <a:pt x="1103847" y="2207694"/>
                  </a:cubicBezTo>
                  <a:cubicBezTo>
                    <a:pt x="546709" y="2207694"/>
                    <a:pt x="85975" y="1794939"/>
                    <a:pt x="12055" y="1258354"/>
                  </a:cubicBezTo>
                  <a:lnTo>
                    <a:pt x="33789" y="1370498"/>
                  </a:lnTo>
                  <a:cubicBezTo>
                    <a:pt x="125494" y="1396610"/>
                    <a:pt x="222299" y="1409882"/>
                    <a:pt x="322205" y="1409882"/>
                  </a:cubicBezTo>
                  <a:cubicBezTo>
                    <a:pt x="931843" y="1409882"/>
                    <a:pt x="1426052" y="915673"/>
                    <a:pt x="1426052" y="306035"/>
                  </a:cubicBezTo>
                  <a:cubicBezTo>
                    <a:pt x="1426052" y="213979"/>
                    <a:pt x="1414784" y="124554"/>
                    <a:pt x="1392265" y="39385"/>
                  </a:cubicBezTo>
                  <a:cubicBezTo>
                    <a:pt x="1352416" y="28038"/>
                    <a:pt x="1311604" y="19116"/>
                    <a:pt x="1269814" y="13804"/>
                  </a:cubicBezTo>
                  <a:close/>
                  <a:moveTo>
                    <a:pt x="1103847" y="0"/>
                  </a:moveTo>
                  <a:cubicBezTo>
                    <a:pt x="1149577" y="0"/>
                    <a:pt x="1194657" y="2781"/>
                    <a:pt x="1238818" y="9073"/>
                  </a:cubicBezTo>
                  <a:lnTo>
                    <a:pt x="1103848" y="1"/>
                  </a:lnTo>
                  <a:cubicBezTo>
                    <a:pt x="494210" y="1"/>
                    <a:pt x="1" y="494210"/>
                    <a:pt x="1" y="1103848"/>
                  </a:cubicBezTo>
                  <a:cubicBezTo>
                    <a:pt x="1" y="1146981"/>
                    <a:pt x="2475" y="1189536"/>
                    <a:pt x="7924" y="1231287"/>
                  </a:cubicBezTo>
                  <a:cubicBezTo>
                    <a:pt x="2473" y="1189523"/>
                    <a:pt x="0" y="1146974"/>
                    <a:pt x="0" y="1103847"/>
                  </a:cubicBezTo>
                  <a:cubicBezTo>
                    <a:pt x="0" y="494209"/>
                    <a:pt x="494209" y="0"/>
                    <a:pt x="1103847" y="0"/>
                  </a:cubicBezTo>
                  <a:close/>
                </a:path>
              </a:pathLst>
            </a:custGeom>
            <a:solidFill>
              <a:srgbClr val="FDC01A"/>
            </a:solidFill>
            <a:ln w="9525">
              <a:noFill/>
              <a:round/>
            </a:ln>
          </p:spPr>
          <p:txBody>
            <a:bodyPr anchor="ctr"/>
            <a:lstStyle/>
            <a:p>
              <a:pPr defTabSz="913765">
                <a:defRPr/>
              </a:pPr>
              <a:endParaRPr lang="zh-CN" altLang="en-US" sz="2255">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2479" name="椭圆 163"/>
            <p:cNvSpPr>
              <a:spLocks noChangeArrowheads="1"/>
            </p:cNvSpPr>
            <p:nvPr/>
          </p:nvSpPr>
          <p:spPr bwMode="auto">
            <a:xfrm rot="2700000">
              <a:off x="2155" y="1544"/>
              <a:ext cx="1200" cy="1200"/>
            </a:xfrm>
            <a:custGeom>
              <a:avLst/>
              <a:gdLst>
                <a:gd name="T0" fmla="*/ 0 w 2207690"/>
                <a:gd name="T1" fmla="*/ 0 h 2207692"/>
                <a:gd name="T2" fmla="*/ 0 w 2207690"/>
                <a:gd name="T3" fmla="*/ 0 h 2207692"/>
                <a:gd name="T4" fmla="*/ 0 w 2207690"/>
                <a:gd name="T5" fmla="*/ 0 h 2207692"/>
                <a:gd name="T6" fmla="*/ 0 w 2207690"/>
                <a:gd name="T7" fmla="*/ 0 h 2207692"/>
                <a:gd name="T8" fmla="*/ 0 w 2207690"/>
                <a:gd name="T9" fmla="*/ 0 h 2207692"/>
                <a:gd name="T10" fmla="*/ 0 w 2207690"/>
                <a:gd name="T11" fmla="*/ 0 h 2207692"/>
                <a:gd name="T12" fmla="*/ 0 w 2207690"/>
                <a:gd name="T13" fmla="*/ 0 h 2207692"/>
                <a:gd name="T14" fmla="*/ 0 w 2207690"/>
                <a:gd name="T15" fmla="*/ 0 h 2207692"/>
                <a:gd name="T16" fmla="*/ 0 w 2207690"/>
                <a:gd name="T17" fmla="*/ 0 h 2207692"/>
                <a:gd name="T18" fmla="*/ 0 w 2207690"/>
                <a:gd name="T19" fmla="*/ 0 h 2207692"/>
                <a:gd name="T20" fmla="*/ 0 w 2207690"/>
                <a:gd name="T21" fmla="*/ 0 h 2207692"/>
                <a:gd name="T22" fmla="*/ 0 w 2207690"/>
                <a:gd name="T23" fmla="*/ 0 h 2207692"/>
                <a:gd name="T24" fmla="*/ 0 w 2207690"/>
                <a:gd name="T25" fmla="*/ 0 h 2207692"/>
                <a:gd name="T26" fmla="*/ 0 w 2207690"/>
                <a:gd name="T27" fmla="*/ 0 h 2207692"/>
                <a:gd name="T28" fmla="*/ 0 w 2207690"/>
                <a:gd name="T29" fmla="*/ 0 h 2207692"/>
                <a:gd name="T30" fmla="*/ 0 w 2207690"/>
                <a:gd name="T31" fmla="*/ 0 h 2207692"/>
                <a:gd name="T32" fmla="*/ 0 w 2207690"/>
                <a:gd name="T33" fmla="*/ 0 h 2207692"/>
                <a:gd name="T34" fmla="*/ 0 w 2207690"/>
                <a:gd name="T35" fmla="*/ 0 h 2207692"/>
                <a:gd name="T36" fmla="*/ 0 w 2207690"/>
                <a:gd name="T37" fmla="*/ 0 h 220769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07690"/>
                <a:gd name="T58" fmla="*/ 0 h 2207692"/>
                <a:gd name="T59" fmla="*/ 2207690 w 2207690"/>
                <a:gd name="T60" fmla="*/ 2207692 h 220769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07690" h="2207692">
                  <a:moveTo>
                    <a:pt x="2195631" y="1258405"/>
                  </a:moveTo>
                  <a:cubicBezTo>
                    <a:pt x="2191595" y="1296645"/>
                    <a:pt x="2184315" y="1334081"/>
                    <a:pt x="2173913" y="1370472"/>
                  </a:cubicBezTo>
                  <a:lnTo>
                    <a:pt x="2195631" y="1258405"/>
                  </a:lnTo>
                  <a:close/>
                  <a:moveTo>
                    <a:pt x="2207690" y="1103924"/>
                  </a:moveTo>
                  <a:cubicBezTo>
                    <a:pt x="2207691" y="1147015"/>
                    <a:pt x="2205219" y="1189529"/>
                    <a:pt x="2199774" y="1231259"/>
                  </a:cubicBezTo>
                  <a:lnTo>
                    <a:pt x="2207690" y="1103924"/>
                  </a:lnTo>
                  <a:close/>
                  <a:moveTo>
                    <a:pt x="815432" y="39382"/>
                  </a:moveTo>
                  <a:cubicBezTo>
                    <a:pt x="792913" y="124550"/>
                    <a:pt x="781644" y="213975"/>
                    <a:pt x="781644" y="306031"/>
                  </a:cubicBezTo>
                  <a:cubicBezTo>
                    <a:pt x="781644" y="915669"/>
                    <a:pt x="1275853" y="1409878"/>
                    <a:pt x="1885491" y="1409878"/>
                  </a:cubicBezTo>
                  <a:cubicBezTo>
                    <a:pt x="1985397" y="1409878"/>
                    <a:pt x="2082202" y="1396606"/>
                    <a:pt x="2173907" y="1370494"/>
                  </a:cubicBezTo>
                  <a:cubicBezTo>
                    <a:pt x="2055810" y="1851467"/>
                    <a:pt x="1621429" y="2207692"/>
                    <a:pt x="1103847" y="2207692"/>
                  </a:cubicBezTo>
                  <a:cubicBezTo>
                    <a:pt x="494209" y="2207692"/>
                    <a:pt x="0" y="1713483"/>
                    <a:pt x="0" y="1103845"/>
                  </a:cubicBezTo>
                  <a:cubicBezTo>
                    <a:pt x="0" y="594112"/>
                    <a:pt x="345503" y="165076"/>
                    <a:pt x="815432" y="39382"/>
                  </a:cubicBezTo>
                  <a:close/>
                  <a:moveTo>
                    <a:pt x="937859" y="13805"/>
                  </a:moveTo>
                  <a:lnTo>
                    <a:pt x="815433" y="39382"/>
                  </a:lnTo>
                  <a:cubicBezTo>
                    <a:pt x="855095" y="27337"/>
                    <a:pt x="895991" y="18718"/>
                    <a:pt x="937859" y="13805"/>
                  </a:cubicBezTo>
                  <a:close/>
                  <a:moveTo>
                    <a:pt x="1103792" y="1"/>
                  </a:moveTo>
                  <a:lnTo>
                    <a:pt x="968896" y="9068"/>
                  </a:lnTo>
                  <a:cubicBezTo>
                    <a:pt x="1013034" y="2780"/>
                    <a:pt x="1058088" y="0"/>
                    <a:pt x="1103792" y="1"/>
                  </a:cubicBezTo>
                  <a:close/>
                </a:path>
              </a:pathLst>
            </a:custGeom>
            <a:solidFill>
              <a:srgbClr val="2EA6EB"/>
            </a:solidFill>
            <a:ln w="9525">
              <a:noFill/>
              <a:round/>
            </a:ln>
          </p:spPr>
          <p:txBody>
            <a:bodyPr anchor="ctr"/>
            <a:lstStyle/>
            <a:p>
              <a:pPr defTabSz="913765">
                <a:defRPr/>
              </a:pPr>
              <a:endParaRPr lang="zh-CN" altLang="en-US" sz="2255">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sp>
        <p:nvSpPr>
          <p:cNvPr id="22" name="KSO_Shape"/>
          <p:cNvSpPr/>
          <p:nvPr/>
        </p:nvSpPr>
        <p:spPr bwMode="auto">
          <a:xfrm>
            <a:off x="4962506" y="2311249"/>
            <a:ext cx="455756" cy="578126"/>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宋体" panose="02010600030101010101" pitchFamily="2" charset="-122"/>
              <a:sym typeface="宋体" panose="02010600030101010101" pitchFamily="2" charset="-122"/>
            </a:endParaRPr>
          </a:p>
        </p:txBody>
      </p:sp>
      <p:sp>
        <p:nvSpPr>
          <p:cNvPr id="23" name="KSO_Shape"/>
          <p:cNvSpPr/>
          <p:nvPr/>
        </p:nvSpPr>
        <p:spPr bwMode="auto">
          <a:xfrm>
            <a:off x="4689028" y="4327517"/>
            <a:ext cx="399912" cy="485723"/>
          </a:xfrm>
          <a:custGeom>
            <a:avLst/>
            <a:gdLst>
              <a:gd name="T0" fmla="*/ 440790 w 2792413"/>
              <a:gd name="T1" fmla="*/ 2575798 h 3389313"/>
              <a:gd name="T2" fmla="*/ 1147253 w 2792413"/>
              <a:gd name="T3" fmla="*/ 1201035 h 3389313"/>
              <a:gd name="T4" fmla="*/ 1223433 w 2792413"/>
              <a:gd name="T5" fmla="*/ 1473921 h 3389313"/>
              <a:gd name="T6" fmla="*/ 1315165 w 2792413"/>
              <a:gd name="T7" fmla="*/ 1458373 h 3389313"/>
              <a:gd name="T8" fmla="*/ 1462128 w 2792413"/>
              <a:gd name="T9" fmla="*/ 1368574 h 3389313"/>
              <a:gd name="T10" fmla="*/ 1552274 w 2792413"/>
              <a:gd name="T11" fmla="*/ 1517392 h 3389313"/>
              <a:gd name="T12" fmla="*/ 1632262 w 2792413"/>
              <a:gd name="T13" fmla="*/ 1262910 h 3389313"/>
              <a:gd name="T14" fmla="*/ 1689714 w 2792413"/>
              <a:gd name="T15" fmla="*/ 1093784 h 3389313"/>
              <a:gd name="T16" fmla="*/ 1947454 w 2792413"/>
              <a:gd name="T17" fmla="*/ 1176285 h 3389313"/>
              <a:gd name="T18" fmla="*/ 2040457 w 2792413"/>
              <a:gd name="T19" fmla="*/ 1240064 h 3389313"/>
              <a:gd name="T20" fmla="*/ 2124889 w 2792413"/>
              <a:gd name="T21" fmla="*/ 1394276 h 3389313"/>
              <a:gd name="T22" fmla="*/ 2358823 w 2792413"/>
              <a:gd name="T23" fmla="*/ 1575460 h 3389313"/>
              <a:gd name="T24" fmla="*/ 2669254 w 2792413"/>
              <a:gd name="T25" fmla="*/ 1240381 h 3389313"/>
              <a:gd name="T26" fmla="*/ 2738767 w 2792413"/>
              <a:gd name="T27" fmla="*/ 1227371 h 3389313"/>
              <a:gd name="T28" fmla="*/ 2783840 w 2792413"/>
              <a:gd name="T29" fmla="*/ 1283853 h 3389313"/>
              <a:gd name="T30" fmla="*/ 2705122 w 2792413"/>
              <a:gd name="T31" fmla="*/ 1422200 h 3389313"/>
              <a:gd name="T32" fmla="*/ 2761621 w 2792413"/>
              <a:gd name="T33" fmla="*/ 1492008 h 3389313"/>
              <a:gd name="T34" fmla="*/ 2775270 w 2792413"/>
              <a:gd name="T35" fmla="*/ 1582441 h 3389313"/>
              <a:gd name="T36" fmla="*/ 2740355 w 2792413"/>
              <a:gd name="T37" fmla="*/ 1669383 h 3389313"/>
              <a:gd name="T38" fmla="*/ 2438811 w 2792413"/>
              <a:gd name="T39" fmla="*/ 2001606 h 3389313"/>
              <a:gd name="T40" fmla="*/ 2326447 w 2792413"/>
              <a:gd name="T41" fmla="*/ 2083155 h 3389313"/>
              <a:gd name="T42" fmla="*/ 2234397 w 2792413"/>
              <a:gd name="T43" fmla="*/ 2095530 h 3389313"/>
              <a:gd name="T44" fmla="*/ 2140759 w 2792413"/>
              <a:gd name="T45" fmla="*/ 2059674 h 3389313"/>
              <a:gd name="T46" fmla="*/ 2049979 w 2792413"/>
              <a:gd name="T47" fmla="*/ 1965116 h 3389313"/>
              <a:gd name="T48" fmla="*/ 1428165 w 2792413"/>
              <a:gd name="T49" fmla="*/ 2143126 h 3389313"/>
              <a:gd name="T50" fmla="*/ 1429434 w 2792413"/>
              <a:gd name="T51" fmla="*/ 1759182 h 3389313"/>
              <a:gd name="T52" fmla="*/ 1368174 w 2792413"/>
              <a:gd name="T53" fmla="*/ 1755057 h 3389313"/>
              <a:gd name="T54" fmla="*/ 1337384 w 2792413"/>
              <a:gd name="T55" fmla="*/ 1826769 h 3389313"/>
              <a:gd name="T56" fmla="*/ 852376 w 2792413"/>
              <a:gd name="T57" fmla="*/ 1682710 h 3389313"/>
              <a:gd name="T58" fmla="*/ 784766 w 2792413"/>
              <a:gd name="T59" fmla="*/ 2018424 h 3389313"/>
              <a:gd name="T60" fmla="*/ 485762 w 2792413"/>
              <a:gd name="T61" fmla="*/ 1784884 h 3389313"/>
              <a:gd name="T62" fmla="*/ 583526 w 2792413"/>
              <a:gd name="T63" fmla="*/ 1432036 h 3389313"/>
              <a:gd name="T64" fmla="*/ 667641 w 2792413"/>
              <a:gd name="T65" fmla="*/ 1278141 h 3389313"/>
              <a:gd name="T66" fmla="*/ 848249 w 2792413"/>
              <a:gd name="T67" fmla="*/ 1188343 h 3389313"/>
              <a:gd name="T68" fmla="*/ 1117099 w 2792413"/>
              <a:gd name="T69" fmla="*/ 1090294 h 3389313"/>
              <a:gd name="T70" fmla="*/ 1495426 w 2792413"/>
              <a:gd name="T71" fmla="*/ 10798 h 3389313"/>
              <a:gd name="T72" fmla="*/ 1596073 w 2792413"/>
              <a:gd name="T73" fmla="*/ 50816 h 3389313"/>
              <a:gd name="T74" fmla="*/ 1679258 w 2792413"/>
              <a:gd name="T75" fmla="*/ 116241 h 3389313"/>
              <a:gd name="T76" fmla="*/ 1743076 w 2792413"/>
              <a:gd name="T77" fmla="*/ 203263 h 3389313"/>
              <a:gd name="T78" fmla="*/ 1802448 w 2792413"/>
              <a:gd name="T79" fmla="*/ 402397 h 3389313"/>
              <a:gd name="T80" fmla="*/ 1849121 w 2792413"/>
              <a:gd name="T81" fmla="*/ 458612 h 3389313"/>
              <a:gd name="T82" fmla="*/ 1861186 w 2792413"/>
              <a:gd name="T83" fmla="*/ 526260 h 3389313"/>
              <a:gd name="T84" fmla="*/ 1823086 w 2792413"/>
              <a:gd name="T85" fmla="*/ 626621 h 3389313"/>
              <a:gd name="T86" fmla="*/ 1771651 w 2792413"/>
              <a:gd name="T87" fmla="*/ 681248 h 3389313"/>
              <a:gd name="T88" fmla="*/ 1688148 w 2792413"/>
              <a:gd name="T89" fmla="*/ 863867 h 3389313"/>
              <a:gd name="T90" fmla="*/ 1552576 w 2792413"/>
              <a:gd name="T91" fmla="*/ 992176 h 3389313"/>
              <a:gd name="T92" fmla="*/ 1464628 w 2792413"/>
              <a:gd name="T93" fmla="*/ 1024254 h 3389313"/>
              <a:gd name="T94" fmla="*/ 1364933 w 2792413"/>
              <a:gd name="T95" fmla="*/ 1028383 h 3389313"/>
              <a:gd name="T96" fmla="*/ 1273493 w 2792413"/>
              <a:gd name="T97" fmla="*/ 1003928 h 3389313"/>
              <a:gd name="T98" fmla="*/ 1136333 w 2792413"/>
              <a:gd name="T99" fmla="*/ 893721 h 3389313"/>
              <a:gd name="T100" fmla="*/ 1043305 w 2792413"/>
              <a:gd name="T101" fmla="*/ 719677 h 3389313"/>
              <a:gd name="T102" fmla="*/ 984250 w 2792413"/>
              <a:gd name="T103" fmla="*/ 642183 h 3389313"/>
              <a:gd name="T104" fmla="*/ 943610 w 2792413"/>
              <a:gd name="T105" fmla="*/ 580887 h 3389313"/>
              <a:gd name="T106" fmla="*/ 930275 w 2792413"/>
              <a:gd name="T107" fmla="*/ 508792 h 3389313"/>
              <a:gd name="T108" fmla="*/ 958215 w 2792413"/>
              <a:gd name="T109" fmla="*/ 440826 h 3389313"/>
              <a:gd name="T110" fmla="*/ 1010603 w 2792413"/>
              <a:gd name="T111" fmla="*/ 336019 h 3389313"/>
              <a:gd name="T112" fmla="*/ 1081405 w 2792413"/>
              <a:gd name="T113" fmla="*/ 168327 h 3389313"/>
              <a:gd name="T114" fmla="*/ 1152525 w 2792413"/>
              <a:gd name="T115" fmla="*/ 89245 h 3389313"/>
              <a:gd name="T116" fmla="*/ 1242060 w 2792413"/>
              <a:gd name="T117" fmla="*/ 32713 h 3389313"/>
              <a:gd name="T118" fmla="*/ 1348105 w 2792413"/>
              <a:gd name="T119" fmla="*/ 3494 h 3389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2413" h="3389313">
                <a:moveTo>
                  <a:pt x="520700" y="2665413"/>
                </a:moveTo>
                <a:lnTo>
                  <a:pt x="2271713" y="2665413"/>
                </a:lnTo>
                <a:lnTo>
                  <a:pt x="2258063" y="3389313"/>
                </a:lnTo>
                <a:lnTo>
                  <a:pt x="534985" y="3389313"/>
                </a:lnTo>
                <a:lnTo>
                  <a:pt x="520700" y="2665413"/>
                </a:lnTo>
                <a:close/>
                <a:moveTo>
                  <a:pt x="0" y="2312988"/>
                </a:moveTo>
                <a:lnTo>
                  <a:pt x="2792413" y="2312988"/>
                </a:lnTo>
                <a:lnTo>
                  <a:pt x="2504058" y="3016251"/>
                </a:lnTo>
                <a:lnTo>
                  <a:pt x="2343366" y="3016251"/>
                </a:lnTo>
                <a:lnTo>
                  <a:pt x="2351623" y="2575798"/>
                </a:lnTo>
                <a:lnTo>
                  <a:pt x="440790" y="2575798"/>
                </a:lnTo>
                <a:lnTo>
                  <a:pt x="449047" y="3016251"/>
                </a:lnTo>
                <a:lnTo>
                  <a:pt x="288355" y="3016251"/>
                </a:lnTo>
                <a:lnTo>
                  <a:pt x="0" y="2312988"/>
                </a:lnTo>
                <a:close/>
                <a:moveTo>
                  <a:pt x="1131065" y="1087438"/>
                </a:moveTo>
                <a:lnTo>
                  <a:pt x="1131065" y="1087755"/>
                </a:lnTo>
                <a:lnTo>
                  <a:pt x="1131700" y="1087438"/>
                </a:lnTo>
                <a:lnTo>
                  <a:pt x="1133287" y="1104890"/>
                </a:lnTo>
                <a:lnTo>
                  <a:pt x="1135826" y="1125198"/>
                </a:lnTo>
                <a:lnTo>
                  <a:pt x="1138683" y="1148044"/>
                </a:lnTo>
                <a:lnTo>
                  <a:pt x="1142492" y="1173112"/>
                </a:lnTo>
                <a:lnTo>
                  <a:pt x="1147253" y="1201035"/>
                </a:lnTo>
                <a:lnTo>
                  <a:pt x="1153284" y="1231179"/>
                </a:lnTo>
                <a:lnTo>
                  <a:pt x="1160267" y="1262910"/>
                </a:lnTo>
                <a:lnTo>
                  <a:pt x="1168520" y="1297180"/>
                </a:lnTo>
                <a:lnTo>
                  <a:pt x="1178042" y="1333670"/>
                </a:lnTo>
                <a:lnTo>
                  <a:pt x="1183439" y="1352074"/>
                </a:lnTo>
                <a:lnTo>
                  <a:pt x="1188835" y="1371430"/>
                </a:lnTo>
                <a:lnTo>
                  <a:pt x="1195183" y="1391103"/>
                </a:lnTo>
                <a:lnTo>
                  <a:pt x="1201531" y="1411094"/>
                </a:lnTo>
                <a:lnTo>
                  <a:pt x="1208514" y="1431719"/>
                </a:lnTo>
                <a:lnTo>
                  <a:pt x="1215497" y="1452344"/>
                </a:lnTo>
                <a:lnTo>
                  <a:pt x="1223433" y="1473921"/>
                </a:lnTo>
                <a:lnTo>
                  <a:pt x="1231685" y="1495498"/>
                </a:lnTo>
                <a:lnTo>
                  <a:pt x="1240573" y="1517392"/>
                </a:lnTo>
                <a:lnTo>
                  <a:pt x="1249461" y="1539604"/>
                </a:lnTo>
                <a:lnTo>
                  <a:pt x="1258983" y="1562450"/>
                </a:lnTo>
                <a:lnTo>
                  <a:pt x="1269458" y="1585296"/>
                </a:lnTo>
                <a:lnTo>
                  <a:pt x="1279932" y="1608460"/>
                </a:lnTo>
                <a:lnTo>
                  <a:pt x="1291359" y="1632258"/>
                </a:lnTo>
                <a:lnTo>
                  <a:pt x="1294851" y="1601162"/>
                </a:lnTo>
                <a:lnTo>
                  <a:pt x="1298977" y="1571018"/>
                </a:lnTo>
                <a:lnTo>
                  <a:pt x="1306913" y="1512315"/>
                </a:lnTo>
                <a:lnTo>
                  <a:pt x="1315165" y="1458373"/>
                </a:lnTo>
                <a:lnTo>
                  <a:pt x="1323101" y="1409824"/>
                </a:lnTo>
                <a:lnTo>
                  <a:pt x="1330084" y="1368574"/>
                </a:lnTo>
                <a:lnTo>
                  <a:pt x="1336115" y="1335574"/>
                </a:lnTo>
                <a:lnTo>
                  <a:pt x="1342780" y="1300670"/>
                </a:lnTo>
                <a:lnTo>
                  <a:pt x="1298025" y="1196275"/>
                </a:lnTo>
                <a:lnTo>
                  <a:pt x="1370395" y="1127736"/>
                </a:lnTo>
                <a:lnTo>
                  <a:pt x="1421817" y="1127736"/>
                </a:lnTo>
                <a:lnTo>
                  <a:pt x="1494187" y="1196275"/>
                </a:lnTo>
                <a:lnTo>
                  <a:pt x="1449749" y="1300670"/>
                </a:lnTo>
                <a:lnTo>
                  <a:pt x="1456415" y="1335574"/>
                </a:lnTo>
                <a:lnTo>
                  <a:pt x="1462128" y="1368574"/>
                </a:lnTo>
                <a:lnTo>
                  <a:pt x="1469746" y="1409824"/>
                </a:lnTo>
                <a:lnTo>
                  <a:pt x="1477364" y="1458373"/>
                </a:lnTo>
                <a:lnTo>
                  <a:pt x="1485617" y="1512315"/>
                </a:lnTo>
                <a:lnTo>
                  <a:pt x="1493869" y="1571018"/>
                </a:lnTo>
                <a:lnTo>
                  <a:pt x="1497678" y="1601162"/>
                </a:lnTo>
                <a:lnTo>
                  <a:pt x="1501170" y="1632258"/>
                </a:lnTo>
                <a:lnTo>
                  <a:pt x="1512279" y="1608460"/>
                </a:lnTo>
                <a:lnTo>
                  <a:pt x="1523072" y="1585296"/>
                </a:lnTo>
                <a:lnTo>
                  <a:pt x="1533229" y="1562450"/>
                </a:lnTo>
                <a:lnTo>
                  <a:pt x="1542751" y="1539604"/>
                </a:lnTo>
                <a:lnTo>
                  <a:pt x="1552274" y="1517392"/>
                </a:lnTo>
                <a:lnTo>
                  <a:pt x="1560844" y="1495498"/>
                </a:lnTo>
                <a:lnTo>
                  <a:pt x="1568779" y="1473921"/>
                </a:lnTo>
                <a:lnTo>
                  <a:pt x="1576715" y="1452344"/>
                </a:lnTo>
                <a:lnTo>
                  <a:pt x="1584015" y="1431719"/>
                </a:lnTo>
                <a:lnTo>
                  <a:pt x="1590681" y="1411094"/>
                </a:lnTo>
                <a:lnTo>
                  <a:pt x="1597346" y="1391103"/>
                </a:lnTo>
                <a:lnTo>
                  <a:pt x="1603377" y="1371430"/>
                </a:lnTo>
                <a:lnTo>
                  <a:pt x="1609408" y="1352074"/>
                </a:lnTo>
                <a:lnTo>
                  <a:pt x="1614487" y="1333670"/>
                </a:lnTo>
                <a:lnTo>
                  <a:pt x="1624327" y="1297180"/>
                </a:lnTo>
                <a:lnTo>
                  <a:pt x="1632262" y="1262910"/>
                </a:lnTo>
                <a:lnTo>
                  <a:pt x="1639563" y="1231179"/>
                </a:lnTo>
                <a:lnTo>
                  <a:pt x="1644959" y="1201035"/>
                </a:lnTo>
                <a:lnTo>
                  <a:pt x="1649720" y="1173112"/>
                </a:lnTo>
                <a:lnTo>
                  <a:pt x="1653846" y="1148044"/>
                </a:lnTo>
                <a:lnTo>
                  <a:pt x="1657020" y="1125198"/>
                </a:lnTo>
                <a:lnTo>
                  <a:pt x="1659242" y="1104890"/>
                </a:lnTo>
                <a:lnTo>
                  <a:pt x="1660829" y="1087438"/>
                </a:lnTo>
                <a:lnTo>
                  <a:pt x="1661464" y="1087755"/>
                </a:lnTo>
                <a:lnTo>
                  <a:pt x="1661464" y="1087438"/>
                </a:lnTo>
                <a:lnTo>
                  <a:pt x="1675430" y="1090294"/>
                </a:lnTo>
                <a:lnTo>
                  <a:pt x="1689714" y="1093784"/>
                </a:lnTo>
                <a:lnTo>
                  <a:pt x="1703998" y="1097592"/>
                </a:lnTo>
                <a:lnTo>
                  <a:pt x="1718916" y="1101400"/>
                </a:lnTo>
                <a:lnTo>
                  <a:pt x="1749705" y="1110919"/>
                </a:lnTo>
                <a:lnTo>
                  <a:pt x="1782399" y="1120756"/>
                </a:lnTo>
                <a:lnTo>
                  <a:pt x="1812871" y="1129640"/>
                </a:lnTo>
                <a:lnTo>
                  <a:pt x="1841120" y="1138208"/>
                </a:lnTo>
                <a:lnTo>
                  <a:pt x="1866831" y="1146458"/>
                </a:lnTo>
                <a:lnTo>
                  <a:pt x="1890002" y="1154390"/>
                </a:lnTo>
                <a:lnTo>
                  <a:pt x="1911269" y="1162006"/>
                </a:lnTo>
                <a:lnTo>
                  <a:pt x="1930314" y="1168987"/>
                </a:lnTo>
                <a:lnTo>
                  <a:pt x="1947454" y="1176285"/>
                </a:lnTo>
                <a:lnTo>
                  <a:pt x="1962690" y="1183266"/>
                </a:lnTo>
                <a:lnTo>
                  <a:pt x="1976021" y="1189612"/>
                </a:lnTo>
                <a:lnTo>
                  <a:pt x="1987766" y="1195958"/>
                </a:lnTo>
                <a:lnTo>
                  <a:pt x="1998240" y="1201670"/>
                </a:lnTo>
                <a:lnTo>
                  <a:pt x="2006811" y="1207381"/>
                </a:lnTo>
                <a:lnTo>
                  <a:pt x="2014111" y="1212775"/>
                </a:lnTo>
                <a:lnTo>
                  <a:pt x="2020142" y="1218487"/>
                </a:lnTo>
                <a:lnTo>
                  <a:pt x="2025221" y="1223564"/>
                </a:lnTo>
                <a:lnTo>
                  <a:pt x="2029030" y="1228641"/>
                </a:lnTo>
                <a:lnTo>
                  <a:pt x="2035061" y="1234035"/>
                </a:lnTo>
                <a:lnTo>
                  <a:pt x="2040457" y="1240064"/>
                </a:lnTo>
                <a:lnTo>
                  <a:pt x="2046170" y="1246410"/>
                </a:lnTo>
                <a:lnTo>
                  <a:pt x="2051249" y="1252756"/>
                </a:lnTo>
                <a:lnTo>
                  <a:pt x="2056010" y="1259420"/>
                </a:lnTo>
                <a:lnTo>
                  <a:pt x="2060771" y="1266401"/>
                </a:lnTo>
                <a:lnTo>
                  <a:pt x="2065215" y="1273699"/>
                </a:lnTo>
                <a:lnTo>
                  <a:pt x="2068706" y="1281631"/>
                </a:lnTo>
                <a:lnTo>
                  <a:pt x="2069976" y="1283535"/>
                </a:lnTo>
                <a:lnTo>
                  <a:pt x="2072833" y="1289564"/>
                </a:lnTo>
                <a:lnTo>
                  <a:pt x="2083942" y="1312410"/>
                </a:lnTo>
                <a:lnTo>
                  <a:pt x="2101717" y="1348584"/>
                </a:lnTo>
                <a:lnTo>
                  <a:pt x="2124889" y="1394276"/>
                </a:lnTo>
                <a:lnTo>
                  <a:pt x="2151869" y="1446950"/>
                </a:lnTo>
                <a:lnTo>
                  <a:pt x="2182341" y="1504382"/>
                </a:lnTo>
                <a:lnTo>
                  <a:pt x="2197894" y="1534210"/>
                </a:lnTo>
                <a:lnTo>
                  <a:pt x="2214399" y="1563719"/>
                </a:lnTo>
                <a:lnTo>
                  <a:pt x="2230588" y="1593229"/>
                </a:lnTo>
                <a:lnTo>
                  <a:pt x="2247093" y="1622104"/>
                </a:lnTo>
                <a:lnTo>
                  <a:pt x="2260742" y="1645902"/>
                </a:lnTo>
                <a:lnTo>
                  <a:pt x="2274073" y="1668431"/>
                </a:lnTo>
                <a:lnTo>
                  <a:pt x="2305497" y="1634479"/>
                </a:lnTo>
                <a:lnTo>
                  <a:pt x="2332478" y="1604652"/>
                </a:lnTo>
                <a:lnTo>
                  <a:pt x="2358823" y="1575460"/>
                </a:lnTo>
                <a:lnTo>
                  <a:pt x="2406752" y="1520883"/>
                </a:lnTo>
                <a:lnTo>
                  <a:pt x="2443572" y="1478046"/>
                </a:lnTo>
                <a:lnTo>
                  <a:pt x="2465157" y="1453296"/>
                </a:lnTo>
                <a:lnTo>
                  <a:pt x="2468013" y="1449805"/>
                </a:lnTo>
                <a:lnTo>
                  <a:pt x="2471822" y="1445681"/>
                </a:lnTo>
                <a:lnTo>
                  <a:pt x="2475631" y="1441555"/>
                </a:lnTo>
                <a:lnTo>
                  <a:pt x="2483567" y="1434257"/>
                </a:lnTo>
                <a:lnTo>
                  <a:pt x="2491819" y="1427276"/>
                </a:lnTo>
                <a:lnTo>
                  <a:pt x="2500390" y="1420930"/>
                </a:lnTo>
                <a:lnTo>
                  <a:pt x="2664175" y="1245141"/>
                </a:lnTo>
                <a:lnTo>
                  <a:pt x="2669254" y="1240381"/>
                </a:lnTo>
                <a:lnTo>
                  <a:pt x="2674967" y="1235939"/>
                </a:lnTo>
                <a:lnTo>
                  <a:pt x="2680681" y="1232131"/>
                </a:lnTo>
                <a:lnTo>
                  <a:pt x="2686712" y="1229275"/>
                </a:lnTo>
                <a:lnTo>
                  <a:pt x="2693060" y="1227054"/>
                </a:lnTo>
                <a:lnTo>
                  <a:pt x="2699408" y="1225150"/>
                </a:lnTo>
                <a:lnTo>
                  <a:pt x="2706074" y="1224198"/>
                </a:lnTo>
                <a:lnTo>
                  <a:pt x="2712422" y="1223247"/>
                </a:lnTo>
                <a:lnTo>
                  <a:pt x="2719088" y="1223247"/>
                </a:lnTo>
                <a:lnTo>
                  <a:pt x="2725754" y="1224198"/>
                </a:lnTo>
                <a:lnTo>
                  <a:pt x="2732419" y="1225468"/>
                </a:lnTo>
                <a:lnTo>
                  <a:pt x="2738767" y="1227371"/>
                </a:lnTo>
                <a:lnTo>
                  <a:pt x="2745116" y="1229910"/>
                </a:lnTo>
                <a:lnTo>
                  <a:pt x="2751147" y="1233400"/>
                </a:lnTo>
                <a:lnTo>
                  <a:pt x="2757178" y="1237525"/>
                </a:lnTo>
                <a:lnTo>
                  <a:pt x="2762574" y="1241968"/>
                </a:lnTo>
                <a:lnTo>
                  <a:pt x="2767335" y="1247045"/>
                </a:lnTo>
                <a:lnTo>
                  <a:pt x="2771779" y="1252756"/>
                </a:lnTo>
                <a:lnTo>
                  <a:pt x="2775270" y="1258151"/>
                </a:lnTo>
                <a:lnTo>
                  <a:pt x="2778444" y="1264497"/>
                </a:lnTo>
                <a:lnTo>
                  <a:pt x="2780666" y="1270843"/>
                </a:lnTo>
                <a:lnTo>
                  <a:pt x="2782571" y="1277189"/>
                </a:lnTo>
                <a:lnTo>
                  <a:pt x="2783840" y="1283853"/>
                </a:lnTo>
                <a:lnTo>
                  <a:pt x="2784475" y="1290199"/>
                </a:lnTo>
                <a:lnTo>
                  <a:pt x="2784475" y="1296862"/>
                </a:lnTo>
                <a:lnTo>
                  <a:pt x="2783840" y="1303526"/>
                </a:lnTo>
                <a:lnTo>
                  <a:pt x="2782253" y="1310189"/>
                </a:lnTo>
                <a:lnTo>
                  <a:pt x="2780349" y="1316535"/>
                </a:lnTo>
                <a:lnTo>
                  <a:pt x="2777492" y="1322882"/>
                </a:lnTo>
                <a:lnTo>
                  <a:pt x="2774635" y="1328911"/>
                </a:lnTo>
                <a:lnTo>
                  <a:pt x="2770509" y="1334622"/>
                </a:lnTo>
                <a:lnTo>
                  <a:pt x="2766065" y="1340334"/>
                </a:lnTo>
                <a:lnTo>
                  <a:pt x="2694964" y="1416171"/>
                </a:lnTo>
                <a:lnTo>
                  <a:pt x="2705122" y="1422200"/>
                </a:lnTo>
                <a:lnTo>
                  <a:pt x="2709883" y="1426007"/>
                </a:lnTo>
                <a:lnTo>
                  <a:pt x="2714644" y="1429815"/>
                </a:lnTo>
                <a:lnTo>
                  <a:pt x="2721310" y="1435844"/>
                </a:lnTo>
                <a:lnTo>
                  <a:pt x="2727658" y="1441873"/>
                </a:lnTo>
                <a:lnTo>
                  <a:pt x="2733689" y="1448854"/>
                </a:lnTo>
                <a:lnTo>
                  <a:pt x="2739085" y="1455517"/>
                </a:lnTo>
                <a:lnTo>
                  <a:pt x="2744481" y="1462498"/>
                </a:lnTo>
                <a:lnTo>
                  <a:pt x="2749242" y="1469478"/>
                </a:lnTo>
                <a:lnTo>
                  <a:pt x="2753686" y="1476777"/>
                </a:lnTo>
                <a:lnTo>
                  <a:pt x="2757812" y="1484392"/>
                </a:lnTo>
                <a:lnTo>
                  <a:pt x="2761621" y="1492008"/>
                </a:lnTo>
                <a:lnTo>
                  <a:pt x="2764478" y="1499940"/>
                </a:lnTo>
                <a:lnTo>
                  <a:pt x="2767335" y="1507873"/>
                </a:lnTo>
                <a:lnTo>
                  <a:pt x="2770191" y="1515806"/>
                </a:lnTo>
                <a:lnTo>
                  <a:pt x="2771779" y="1524056"/>
                </a:lnTo>
                <a:lnTo>
                  <a:pt x="2773683" y="1532306"/>
                </a:lnTo>
                <a:lnTo>
                  <a:pt x="2774953" y="1540556"/>
                </a:lnTo>
                <a:lnTo>
                  <a:pt x="2775905" y="1548806"/>
                </a:lnTo>
                <a:lnTo>
                  <a:pt x="2776222" y="1557373"/>
                </a:lnTo>
                <a:lnTo>
                  <a:pt x="2776222" y="1565623"/>
                </a:lnTo>
                <a:lnTo>
                  <a:pt x="2775905" y="1574191"/>
                </a:lnTo>
                <a:lnTo>
                  <a:pt x="2775270" y="1582441"/>
                </a:lnTo>
                <a:lnTo>
                  <a:pt x="2774000" y="1591008"/>
                </a:lnTo>
                <a:lnTo>
                  <a:pt x="2772731" y="1598941"/>
                </a:lnTo>
                <a:lnTo>
                  <a:pt x="2770826" y="1607508"/>
                </a:lnTo>
                <a:lnTo>
                  <a:pt x="2768604" y="1615758"/>
                </a:lnTo>
                <a:lnTo>
                  <a:pt x="2765430" y="1623691"/>
                </a:lnTo>
                <a:lnTo>
                  <a:pt x="2762574" y="1631624"/>
                </a:lnTo>
                <a:lnTo>
                  <a:pt x="2758765" y="1639556"/>
                </a:lnTo>
                <a:lnTo>
                  <a:pt x="2754956" y="1647489"/>
                </a:lnTo>
                <a:lnTo>
                  <a:pt x="2750194" y="1654787"/>
                </a:lnTo>
                <a:lnTo>
                  <a:pt x="2745433" y="1662085"/>
                </a:lnTo>
                <a:lnTo>
                  <a:pt x="2740355" y="1669383"/>
                </a:lnTo>
                <a:lnTo>
                  <a:pt x="2734641" y="1676364"/>
                </a:lnTo>
                <a:lnTo>
                  <a:pt x="2716549" y="1697941"/>
                </a:lnTo>
                <a:lnTo>
                  <a:pt x="2670206" y="1751249"/>
                </a:lnTo>
                <a:lnTo>
                  <a:pt x="2639417" y="1786470"/>
                </a:lnTo>
                <a:lnTo>
                  <a:pt x="2605136" y="1824865"/>
                </a:lnTo>
                <a:lnTo>
                  <a:pt x="2569586" y="1864529"/>
                </a:lnTo>
                <a:lnTo>
                  <a:pt x="2532766" y="1904827"/>
                </a:lnTo>
                <a:lnTo>
                  <a:pt x="2508325" y="1930529"/>
                </a:lnTo>
                <a:lnTo>
                  <a:pt x="2484519" y="1955914"/>
                </a:lnTo>
                <a:lnTo>
                  <a:pt x="2461030" y="1979712"/>
                </a:lnTo>
                <a:lnTo>
                  <a:pt x="2438811" y="2001606"/>
                </a:lnTo>
                <a:lnTo>
                  <a:pt x="2426115" y="2013347"/>
                </a:lnTo>
                <a:lnTo>
                  <a:pt x="2413418" y="2025087"/>
                </a:lnTo>
                <a:lnTo>
                  <a:pt x="2400722" y="2035876"/>
                </a:lnTo>
                <a:lnTo>
                  <a:pt x="2387708" y="2046664"/>
                </a:lnTo>
                <a:lnTo>
                  <a:pt x="2380090" y="2052376"/>
                </a:lnTo>
                <a:lnTo>
                  <a:pt x="2371837" y="2058405"/>
                </a:lnTo>
                <a:lnTo>
                  <a:pt x="2362314" y="2064751"/>
                </a:lnTo>
                <a:lnTo>
                  <a:pt x="2351205" y="2071414"/>
                </a:lnTo>
                <a:lnTo>
                  <a:pt x="2343904" y="2075222"/>
                </a:lnTo>
                <a:lnTo>
                  <a:pt x="2335969" y="2079347"/>
                </a:lnTo>
                <a:lnTo>
                  <a:pt x="2326447" y="2083155"/>
                </a:lnTo>
                <a:lnTo>
                  <a:pt x="2315337" y="2087280"/>
                </a:lnTo>
                <a:lnTo>
                  <a:pt x="2307719" y="2089501"/>
                </a:lnTo>
                <a:lnTo>
                  <a:pt x="2300101" y="2091405"/>
                </a:lnTo>
                <a:lnTo>
                  <a:pt x="2292801" y="2093309"/>
                </a:lnTo>
                <a:lnTo>
                  <a:pt x="2284865" y="2094578"/>
                </a:lnTo>
                <a:lnTo>
                  <a:pt x="2277565" y="2095530"/>
                </a:lnTo>
                <a:lnTo>
                  <a:pt x="2270582" y="2096164"/>
                </a:lnTo>
                <a:lnTo>
                  <a:pt x="2262964" y="2096799"/>
                </a:lnTo>
                <a:lnTo>
                  <a:pt x="2255981" y="2097116"/>
                </a:lnTo>
                <a:lnTo>
                  <a:pt x="2244871" y="2096799"/>
                </a:lnTo>
                <a:lnTo>
                  <a:pt x="2234397" y="2095530"/>
                </a:lnTo>
                <a:lnTo>
                  <a:pt x="2224557" y="2093943"/>
                </a:lnTo>
                <a:lnTo>
                  <a:pt x="2215034" y="2092357"/>
                </a:lnTo>
                <a:lnTo>
                  <a:pt x="2206147" y="2090453"/>
                </a:lnTo>
                <a:lnTo>
                  <a:pt x="2197894" y="2087597"/>
                </a:lnTo>
                <a:lnTo>
                  <a:pt x="2190593" y="2085058"/>
                </a:lnTo>
                <a:lnTo>
                  <a:pt x="2183610" y="2082520"/>
                </a:lnTo>
                <a:lnTo>
                  <a:pt x="2176945" y="2079982"/>
                </a:lnTo>
                <a:lnTo>
                  <a:pt x="2170596" y="2077126"/>
                </a:lnTo>
                <a:lnTo>
                  <a:pt x="2159487" y="2071097"/>
                </a:lnTo>
                <a:lnTo>
                  <a:pt x="2149647" y="2065385"/>
                </a:lnTo>
                <a:lnTo>
                  <a:pt x="2140759" y="2059674"/>
                </a:lnTo>
                <a:lnTo>
                  <a:pt x="2133141" y="2053962"/>
                </a:lnTo>
                <a:lnTo>
                  <a:pt x="2125841" y="2048251"/>
                </a:lnTo>
                <a:lnTo>
                  <a:pt x="2119175" y="2043174"/>
                </a:lnTo>
                <a:lnTo>
                  <a:pt x="2113462" y="2037779"/>
                </a:lnTo>
                <a:lnTo>
                  <a:pt x="2102670" y="2027308"/>
                </a:lnTo>
                <a:lnTo>
                  <a:pt x="2092512" y="2017154"/>
                </a:lnTo>
                <a:lnTo>
                  <a:pt x="2083307" y="2006683"/>
                </a:lnTo>
                <a:lnTo>
                  <a:pt x="2074737" y="1996847"/>
                </a:lnTo>
                <a:lnTo>
                  <a:pt x="2066167" y="1986375"/>
                </a:lnTo>
                <a:lnTo>
                  <a:pt x="2057914" y="1975904"/>
                </a:lnTo>
                <a:lnTo>
                  <a:pt x="2049979" y="1965116"/>
                </a:lnTo>
                <a:lnTo>
                  <a:pt x="2042044" y="1954010"/>
                </a:lnTo>
                <a:lnTo>
                  <a:pt x="2026490" y="1931798"/>
                </a:lnTo>
                <a:lnTo>
                  <a:pt x="2013476" y="1912125"/>
                </a:lnTo>
                <a:lnTo>
                  <a:pt x="2000462" y="1891817"/>
                </a:lnTo>
                <a:lnTo>
                  <a:pt x="1987131" y="1870557"/>
                </a:lnTo>
                <a:lnTo>
                  <a:pt x="1974117" y="1848663"/>
                </a:lnTo>
                <a:lnTo>
                  <a:pt x="1961103" y="1826769"/>
                </a:lnTo>
                <a:lnTo>
                  <a:pt x="1948089" y="1803922"/>
                </a:lnTo>
                <a:lnTo>
                  <a:pt x="1922061" y="1758547"/>
                </a:lnTo>
                <a:lnTo>
                  <a:pt x="1922061" y="2143126"/>
                </a:lnTo>
                <a:lnTo>
                  <a:pt x="1428165" y="2143126"/>
                </a:lnTo>
                <a:lnTo>
                  <a:pt x="1455462" y="1826769"/>
                </a:lnTo>
                <a:lnTo>
                  <a:pt x="1455145" y="1818519"/>
                </a:lnTo>
                <a:lnTo>
                  <a:pt x="1454510" y="1810269"/>
                </a:lnTo>
                <a:lnTo>
                  <a:pt x="1452923" y="1802653"/>
                </a:lnTo>
                <a:lnTo>
                  <a:pt x="1450701" y="1795038"/>
                </a:lnTo>
                <a:lnTo>
                  <a:pt x="1448479" y="1788057"/>
                </a:lnTo>
                <a:lnTo>
                  <a:pt x="1445623" y="1781076"/>
                </a:lnTo>
                <a:lnTo>
                  <a:pt x="1441814" y="1774730"/>
                </a:lnTo>
                <a:lnTo>
                  <a:pt x="1438005" y="1769018"/>
                </a:lnTo>
                <a:lnTo>
                  <a:pt x="1433878" y="1763941"/>
                </a:lnTo>
                <a:lnTo>
                  <a:pt x="1429434" y="1759182"/>
                </a:lnTo>
                <a:lnTo>
                  <a:pt x="1424673" y="1755057"/>
                </a:lnTo>
                <a:lnTo>
                  <a:pt x="1419595" y="1751566"/>
                </a:lnTo>
                <a:lnTo>
                  <a:pt x="1413881" y="1748711"/>
                </a:lnTo>
                <a:lnTo>
                  <a:pt x="1408485" y="1746807"/>
                </a:lnTo>
                <a:lnTo>
                  <a:pt x="1402454" y="1745538"/>
                </a:lnTo>
                <a:lnTo>
                  <a:pt x="1396423" y="1744903"/>
                </a:lnTo>
                <a:lnTo>
                  <a:pt x="1390710" y="1745538"/>
                </a:lnTo>
                <a:lnTo>
                  <a:pt x="1384679" y="1746807"/>
                </a:lnTo>
                <a:lnTo>
                  <a:pt x="1378966" y="1748711"/>
                </a:lnTo>
                <a:lnTo>
                  <a:pt x="1373570" y="1751566"/>
                </a:lnTo>
                <a:lnTo>
                  <a:pt x="1368174" y="1755057"/>
                </a:lnTo>
                <a:lnTo>
                  <a:pt x="1363412" y="1759182"/>
                </a:lnTo>
                <a:lnTo>
                  <a:pt x="1358969" y="1763941"/>
                </a:lnTo>
                <a:lnTo>
                  <a:pt x="1354842" y="1769018"/>
                </a:lnTo>
                <a:lnTo>
                  <a:pt x="1351351" y="1774730"/>
                </a:lnTo>
                <a:lnTo>
                  <a:pt x="1347542" y="1781076"/>
                </a:lnTo>
                <a:lnTo>
                  <a:pt x="1344367" y="1788057"/>
                </a:lnTo>
                <a:lnTo>
                  <a:pt x="1342146" y="1795038"/>
                </a:lnTo>
                <a:lnTo>
                  <a:pt x="1339924" y="1802653"/>
                </a:lnTo>
                <a:lnTo>
                  <a:pt x="1338971" y="1810269"/>
                </a:lnTo>
                <a:lnTo>
                  <a:pt x="1337702" y="1818519"/>
                </a:lnTo>
                <a:lnTo>
                  <a:pt x="1337384" y="1826769"/>
                </a:lnTo>
                <a:lnTo>
                  <a:pt x="1364999" y="2143126"/>
                </a:lnTo>
                <a:lnTo>
                  <a:pt x="870151" y="2143126"/>
                </a:lnTo>
                <a:lnTo>
                  <a:pt x="870151" y="1651297"/>
                </a:lnTo>
                <a:lnTo>
                  <a:pt x="869833" y="1651297"/>
                </a:lnTo>
                <a:lnTo>
                  <a:pt x="868881" y="1652249"/>
                </a:lnTo>
                <a:lnTo>
                  <a:pt x="867294" y="1653201"/>
                </a:lnTo>
                <a:lnTo>
                  <a:pt x="864755" y="1656691"/>
                </a:lnTo>
                <a:lnTo>
                  <a:pt x="861581" y="1661133"/>
                </a:lnTo>
                <a:lnTo>
                  <a:pt x="858724" y="1667162"/>
                </a:lnTo>
                <a:lnTo>
                  <a:pt x="855867" y="1674143"/>
                </a:lnTo>
                <a:lnTo>
                  <a:pt x="852376" y="1682710"/>
                </a:lnTo>
                <a:lnTo>
                  <a:pt x="848884" y="1691912"/>
                </a:lnTo>
                <a:lnTo>
                  <a:pt x="845710" y="1702701"/>
                </a:lnTo>
                <a:lnTo>
                  <a:pt x="839044" y="1726816"/>
                </a:lnTo>
                <a:lnTo>
                  <a:pt x="832061" y="1755057"/>
                </a:lnTo>
                <a:lnTo>
                  <a:pt x="824443" y="1786153"/>
                </a:lnTo>
                <a:lnTo>
                  <a:pt x="817460" y="1820423"/>
                </a:lnTo>
                <a:lnTo>
                  <a:pt x="810477" y="1856913"/>
                </a:lnTo>
                <a:lnTo>
                  <a:pt x="803811" y="1895308"/>
                </a:lnTo>
                <a:lnTo>
                  <a:pt x="797145" y="1935606"/>
                </a:lnTo>
                <a:lnTo>
                  <a:pt x="790797" y="1976221"/>
                </a:lnTo>
                <a:lnTo>
                  <a:pt x="784766" y="2018424"/>
                </a:lnTo>
                <a:lnTo>
                  <a:pt x="779688" y="2060308"/>
                </a:lnTo>
                <a:lnTo>
                  <a:pt x="774609" y="2101876"/>
                </a:lnTo>
                <a:lnTo>
                  <a:pt x="771118" y="2143126"/>
                </a:lnTo>
                <a:lnTo>
                  <a:pt x="438150" y="2143126"/>
                </a:lnTo>
                <a:lnTo>
                  <a:pt x="443864" y="2084741"/>
                </a:lnTo>
                <a:lnTo>
                  <a:pt x="449894" y="2028577"/>
                </a:lnTo>
                <a:lnTo>
                  <a:pt x="455925" y="1975269"/>
                </a:lnTo>
                <a:lnTo>
                  <a:pt x="463226" y="1923865"/>
                </a:lnTo>
                <a:lnTo>
                  <a:pt x="470209" y="1875317"/>
                </a:lnTo>
                <a:lnTo>
                  <a:pt x="478144" y="1828990"/>
                </a:lnTo>
                <a:lnTo>
                  <a:pt x="485762" y="1784884"/>
                </a:lnTo>
                <a:lnTo>
                  <a:pt x="494015" y="1742682"/>
                </a:lnTo>
                <a:lnTo>
                  <a:pt x="502585" y="1702701"/>
                </a:lnTo>
                <a:lnTo>
                  <a:pt x="511155" y="1665258"/>
                </a:lnTo>
                <a:lnTo>
                  <a:pt x="520043" y="1629085"/>
                </a:lnTo>
                <a:lnTo>
                  <a:pt x="528931" y="1595450"/>
                </a:lnTo>
                <a:lnTo>
                  <a:pt x="537818" y="1563719"/>
                </a:lnTo>
                <a:lnTo>
                  <a:pt x="547023" y="1533892"/>
                </a:lnTo>
                <a:lnTo>
                  <a:pt x="556228" y="1505969"/>
                </a:lnTo>
                <a:lnTo>
                  <a:pt x="565116" y="1479632"/>
                </a:lnTo>
                <a:lnTo>
                  <a:pt x="574638" y="1454882"/>
                </a:lnTo>
                <a:lnTo>
                  <a:pt x="583526" y="1432036"/>
                </a:lnTo>
                <a:lnTo>
                  <a:pt x="592413" y="1410777"/>
                </a:lnTo>
                <a:lnTo>
                  <a:pt x="601301" y="1391420"/>
                </a:lnTo>
                <a:lnTo>
                  <a:pt x="609871" y="1373334"/>
                </a:lnTo>
                <a:lnTo>
                  <a:pt x="618124" y="1356516"/>
                </a:lnTo>
                <a:lnTo>
                  <a:pt x="626059" y="1341920"/>
                </a:lnTo>
                <a:lnTo>
                  <a:pt x="633995" y="1327959"/>
                </a:lnTo>
                <a:lnTo>
                  <a:pt x="641930" y="1315266"/>
                </a:lnTo>
                <a:lnTo>
                  <a:pt x="648913" y="1304160"/>
                </a:lnTo>
                <a:lnTo>
                  <a:pt x="655579" y="1294324"/>
                </a:lnTo>
                <a:lnTo>
                  <a:pt x="661927" y="1285756"/>
                </a:lnTo>
                <a:lnTo>
                  <a:pt x="667641" y="1278141"/>
                </a:lnTo>
                <a:lnTo>
                  <a:pt x="673037" y="1271478"/>
                </a:lnTo>
                <a:lnTo>
                  <a:pt x="677798" y="1266083"/>
                </a:lnTo>
                <a:lnTo>
                  <a:pt x="681924" y="1261641"/>
                </a:lnTo>
                <a:lnTo>
                  <a:pt x="699065" y="1252756"/>
                </a:lnTo>
                <a:lnTo>
                  <a:pt x="717475" y="1243237"/>
                </a:lnTo>
                <a:lnTo>
                  <a:pt x="737154" y="1234035"/>
                </a:lnTo>
                <a:lnTo>
                  <a:pt x="758104" y="1224833"/>
                </a:lnTo>
                <a:lnTo>
                  <a:pt x="779688" y="1215948"/>
                </a:lnTo>
                <a:lnTo>
                  <a:pt x="801907" y="1206746"/>
                </a:lnTo>
                <a:lnTo>
                  <a:pt x="824761" y="1197227"/>
                </a:lnTo>
                <a:lnTo>
                  <a:pt x="848249" y="1188343"/>
                </a:lnTo>
                <a:lnTo>
                  <a:pt x="895544" y="1170891"/>
                </a:lnTo>
                <a:lnTo>
                  <a:pt x="942204" y="1154390"/>
                </a:lnTo>
                <a:lnTo>
                  <a:pt x="987594" y="1138525"/>
                </a:lnTo>
                <a:lnTo>
                  <a:pt x="1030445" y="1124564"/>
                </a:lnTo>
                <a:lnTo>
                  <a:pt x="1041554" y="1118217"/>
                </a:lnTo>
                <a:lnTo>
                  <a:pt x="1053299" y="1112188"/>
                </a:lnTo>
                <a:lnTo>
                  <a:pt x="1065678" y="1107111"/>
                </a:lnTo>
                <a:lnTo>
                  <a:pt x="1077740" y="1102352"/>
                </a:lnTo>
                <a:lnTo>
                  <a:pt x="1090754" y="1097909"/>
                </a:lnTo>
                <a:lnTo>
                  <a:pt x="1103768" y="1094102"/>
                </a:lnTo>
                <a:lnTo>
                  <a:pt x="1117099" y="1090294"/>
                </a:lnTo>
                <a:lnTo>
                  <a:pt x="1131065" y="1087438"/>
                </a:lnTo>
                <a:close/>
                <a:moveTo>
                  <a:pt x="1401445" y="0"/>
                </a:moveTo>
                <a:lnTo>
                  <a:pt x="1412240" y="318"/>
                </a:lnTo>
                <a:lnTo>
                  <a:pt x="1423353" y="635"/>
                </a:lnTo>
                <a:lnTo>
                  <a:pt x="1433513" y="1588"/>
                </a:lnTo>
                <a:lnTo>
                  <a:pt x="1444308" y="2223"/>
                </a:lnTo>
                <a:lnTo>
                  <a:pt x="1454786" y="3494"/>
                </a:lnTo>
                <a:lnTo>
                  <a:pt x="1465263" y="4764"/>
                </a:lnTo>
                <a:lnTo>
                  <a:pt x="1475423" y="6670"/>
                </a:lnTo>
                <a:lnTo>
                  <a:pt x="1485266" y="8575"/>
                </a:lnTo>
                <a:lnTo>
                  <a:pt x="1495426" y="10798"/>
                </a:lnTo>
                <a:lnTo>
                  <a:pt x="1505268" y="13339"/>
                </a:lnTo>
                <a:lnTo>
                  <a:pt x="1515111" y="15880"/>
                </a:lnTo>
                <a:lnTo>
                  <a:pt x="1524636" y="19056"/>
                </a:lnTo>
                <a:lnTo>
                  <a:pt x="1533843" y="22232"/>
                </a:lnTo>
                <a:lnTo>
                  <a:pt x="1543368" y="25726"/>
                </a:lnTo>
                <a:lnTo>
                  <a:pt x="1552576" y="29219"/>
                </a:lnTo>
                <a:lnTo>
                  <a:pt x="1561466" y="33030"/>
                </a:lnTo>
                <a:lnTo>
                  <a:pt x="1570356" y="37159"/>
                </a:lnTo>
                <a:lnTo>
                  <a:pt x="1578928" y="41605"/>
                </a:lnTo>
                <a:lnTo>
                  <a:pt x="1587818" y="46052"/>
                </a:lnTo>
                <a:lnTo>
                  <a:pt x="1596073" y="50816"/>
                </a:lnTo>
                <a:lnTo>
                  <a:pt x="1604646" y="55897"/>
                </a:lnTo>
                <a:lnTo>
                  <a:pt x="1612583" y="60979"/>
                </a:lnTo>
                <a:lnTo>
                  <a:pt x="1620521" y="66378"/>
                </a:lnTo>
                <a:lnTo>
                  <a:pt x="1628776" y="72095"/>
                </a:lnTo>
                <a:lnTo>
                  <a:pt x="1636078" y="77812"/>
                </a:lnTo>
                <a:lnTo>
                  <a:pt x="1644016" y="83528"/>
                </a:lnTo>
                <a:lnTo>
                  <a:pt x="1651318" y="89880"/>
                </a:lnTo>
                <a:lnTo>
                  <a:pt x="1658303" y="96232"/>
                </a:lnTo>
                <a:lnTo>
                  <a:pt x="1665606" y="102902"/>
                </a:lnTo>
                <a:lnTo>
                  <a:pt x="1672591" y="109571"/>
                </a:lnTo>
                <a:lnTo>
                  <a:pt x="1679258" y="116241"/>
                </a:lnTo>
                <a:lnTo>
                  <a:pt x="1685926" y="123546"/>
                </a:lnTo>
                <a:lnTo>
                  <a:pt x="1692593" y="130851"/>
                </a:lnTo>
                <a:lnTo>
                  <a:pt x="1698943" y="138155"/>
                </a:lnTo>
                <a:lnTo>
                  <a:pt x="1704976" y="145778"/>
                </a:lnTo>
                <a:lnTo>
                  <a:pt x="1710691" y="153400"/>
                </a:lnTo>
                <a:lnTo>
                  <a:pt x="1716723" y="161658"/>
                </a:lnTo>
                <a:lnTo>
                  <a:pt x="1722438" y="169597"/>
                </a:lnTo>
                <a:lnTo>
                  <a:pt x="1727836" y="177537"/>
                </a:lnTo>
                <a:lnTo>
                  <a:pt x="1733233" y="186113"/>
                </a:lnTo>
                <a:lnTo>
                  <a:pt x="1738313" y="194688"/>
                </a:lnTo>
                <a:lnTo>
                  <a:pt x="1743076" y="203263"/>
                </a:lnTo>
                <a:lnTo>
                  <a:pt x="1747838" y="212156"/>
                </a:lnTo>
                <a:lnTo>
                  <a:pt x="1752283" y="221048"/>
                </a:lnTo>
                <a:lnTo>
                  <a:pt x="1760856" y="239469"/>
                </a:lnTo>
                <a:lnTo>
                  <a:pt x="1768793" y="258207"/>
                </a:lnTo>
                <a:lnTo>
                  <a:pt x="1776096" y="277581"/>
                </a:lnTo>
                <a:lnTo>
                  <a:pt x="1782446" y="297272"/>
                </a:lnTo>
                <a:lnTo>
                  <a:pt x="1788161" y="317916"/>
                </a:lnTo>
                <a:lnTo>
                  <a:pt x="1792923" y="338560"/>
                </a:lnTo>
                <a:lnTo>
                  <a:pt x="1797051" y="359521"/>
                </a:lnTo>
                <a:lnTo>
                  <a:pt x="1799908" y="380800"/>
                </a:lnTo>
                <a:lnTo>
                  <a:pt x="1802448" y="402397"/>
                </a:lnTo>
                <a:lnTo>
                  <a:pt x="1804036" y="424946"/>
                </a:lnTo>
                <a:lnTo>
                  <a:pt x="1809751" y="426534"/>
                </a:lnTo>
                <a:lnTo>
                  <a:pt x="1815148" y="428758"/>
                </a:lnTo>
                <a:lnTo>
                  <a:pt x="1819911" y="431616"/>
                </a:lnTo>
                <a:lnTo>
                  <a:pt x="1825308" y="434474"/>
                </a:lnTo>
                <a:lnTo>
                  <a:pt x="1829753" y="437968"/>
                </a:lnTo>
                <a:lnTo>
                  <a:pt x="1834198" y="441144"/>
                </a:lnTo>
                <a:lnTo>
                  <a:pt x="1838326" y="445273"/>
                </a:lnTo>
                <a:lnTo>
                  <a:pt x="1842453" y="449401"/>
                </a:lnTo>
                <a:lnTo>
                  <a:pt x="1845628" y="453848"/>
                </a:lnTo>
                <a:lnTo>
                  <a:pt x="1849121" y="458612"/>
                </a:lnTo>
                <a:lnTo>
                  <a:pt x="1851978" y="463693"/>
                </a:lnTo>
                <a:lnTo>
                  <a:pt x="1854201" y="469728"/>
                </a:lnTo>
                <a:lnTo>
                  <a:pt x="1856423" y="475762"/>
                </a:lnTo>
                <a:lnTo>
                  <a:pt x="1858328" y="482114"/>
                </a:lnTo>
                <a:lnTo>
                  <a:pt x="1859916" y="488784"/>
                </a:lnTo>
                <a:lnTo>
                  <a:pt x="1860868" y="496088"/>
                </a:lnTo>
                <a:lnTo>
                  <a:pt x="1861503" y="502123"/>
                </a:lnTo>
                <a:lnTo>
                  <a:pt x="1862138" y="507839"/>
                </a:lnTo>
                <a:lnTo>
                  <a:pt x="1862138" y="513874"/>
                </a:lnTo>
                <a:lnTo>
                  <a:pt x="1861503" y="519908"/>
                </a:lnTo>
                <a:lnTo>
                  <a:pt x="1861186" y="526260"/>
                </a:lnTo>
                <a:lnTo>
                  <a:pt x="1860868" y="532294"/>
                </a:lnTo>
                <a:lnTo>
                  <a:pt x="1858963" y="544998"/>
                </a:lnTo>
                <a:lnTo>
                  <a:pt x="1856106" y="557385"/>
                </a:lnTo>
                <a:lnTo>
                  <a:pt x="1852296" y="569771"/>
                </a:lnTo>
                <a:lnTo>
                  <a:pt x="1847851" y="582157"/>
                </a:lnTo>
                <a:lnTo>
                  <a:pt x="1842771" y="593908"/>
                </a:lnTo>
                <a:lnTo>
                  <a:pt x="1836738" y="605342"/>
                </a:lnTo>
                <a:lnTo>
                  <a:pt x="1833881" y="611059"/>
                </a:lnTo>
                <a:lnTo>
                  <a:pt x="1830071" y="616140"/>
                </a:lnTo>
                <a:lnTo>
                  <a:pt x="1826578" y="621540"/>
                </a:lnTo>
                <a:lnTo>
                  <a:pt x="1823086" y="626621"/>
                </a:lnTo>
                <a:lnTo>
                  <a:pt x="1818958" y="631385"/>
                </a:lnTo>
                <a:lnTo>
                  <a:pt x="1814831" y="635831"/>
                </a:lnTo>
                <a:lnTo>
                  <a:pt x="1810703" y="640278"/>
                </a:lnTo>
                <a:lnTo>
                  <a:pt x="1806258" y="644407"/>
                </a:lnTo>
                <a:lnTo>
                  <a:pt x="1801813" y="648218"/>
                </a:lnTo>
                <a:lnTo>
                  <a:pt x="1797051" y="652029"/>
                </a:lnTo>
                <a:lnTo>
                  <a:pt x="1792288" y="655205"/>
                </a:lnTo>
                <a:lnTo>
                  <a:pt x="1787208" y="658063"/>
                </a:lnTo>
                <a:lnTo>
                  <a:pt x="1782128" y="660922"/>
                </a:lnTo>
                <a:lnTo>
                  <a:pt x="1777048" y="663145"/>
                </a:lnTo>
                <a:lnTo>
                  <a:pt x="1771651" y="681248"/>
                </a:lnTo>
                <a:lnTo>
                  <a:pt x="1766571" y="699033"/>
                </a:lnTo>
                <a:lnTo>
                  <a:pt x="1760538" y="716501"/>
                </a:lnTo>
                <a:lnTo>
                  <a:pt x="1754188" y="733969"/>
                </a:lnTo>
                <a:lnTo>
                  <a:pt x="1747521" y="751437"/>
                </a:lnTo>
                <a:lnTo>
                  <a:pt x="1740218" y="768587"/>
                </a:lnTo>
                <a:lnTo>
                  <a:pt x="1732598" y="785420"/>
                </a:lnTo>
                <a:lnTo>
                  <a:pt x="1724661" y="801618"/>
                </a:lnTo>
                <a:lnTo>
                  <a:pt x="1716406" y="817497"/>
                </a:lnTo>
                <a:lnTo>
                  <a:pt x="1707516" y="833695"/>
                </a:lnTo>
                <a:lnTo>
                  <a:pt x="1698308" y="848940"/>
                </a:lnTo>
                <a:lnTo>
                  <a:pt x="1688148" y="863867"/>
                </a:lnTo>
                <a:lnTo>
                  <a:pt x="1677988" y="878159"/>
                </a:lnTo>
                <a:lnTo>
                  <a:pt x="1667511" y="892451"/>
                </a:lnTo>
                <a:lnTo>
                  <a:pt x="1656716" y="905790"/>
                </a:lnTo>
                <a:lnTo>
                  <a:pt x="1644968" y="918811"/>
                </a:lnTo>
                <a:lnTo>
                  <a:pt x="1633221" y="931515"/>
                </a:lnTo>
                <a:lnTo>
                  <a:pt x="1620838" y="943266"/>
                </a:lnTo>
                <a:lnTo>
                  <a:pt x="1607821" y="954382"/>
                </a:lnTo>
                <a:lnTo>
                  <a:pt x="1594803" y="964863"/>
                </a:lnTo>
                <a:lnTo>
                  <a:pt x="1581151" y="974709"/>
                </a:lnTo>
                <a:lnTo>
                  <a:pt x="1567181" y="983919"/>
                </a:lnTo>
                <a:lnTo>
                  <a:pt x="1552576" y="992176"/>
                </a:lnTo>
                <a:lnTo>
                  <a:pt x="1545273" y="996305"/>
                </a:lnTo>
                <a:lnTo>
                  <a:pt x="1537336" y="1000116"/>
                </a:lnTo>
                <a:lnTo>
                  <a:pt x="1530033" y="1003610"/>
                </a:lnTo>
                <a:lnTo>
                  <a:pt x="1522096" y="1006786"/>
                </a:lnTo>
                <a:lnTo>
                  <a:pt x="1513841" y="1010279"/>
                </a:lnTo>
                <a:lnTo>
                  <a:pt x="1506221" y="1012820"/>
                </a:lnTo>
                <a:lnTo>
                  <a:pt x="1497966" y="1015679"/>
                </a:lnTo>
                <a:lnTo>
                  <a:pt x="1489711" y="1017902"/>
                </a:lnTo>
                <a:lnTo>
                  <a:pt x="1481456" y="1020443"/>
                </a:lnTo>
                <a:lnTo>
                  <a:pt x="1473201" y="1022348"/>
                </a:lnTo>
                <a:lnTo>
                  <a:pt x="1464628" y="1024254"/>
                </a:lnTo>
                <a:lnTo>
                  <a:pt x="1455738" y="1025842"/>
                </a:lnTo>
                <a:lnTo>
                  <a:pt x="1447166" y="1027112"/>
                </a:lnTo>
                <a:lnTo>
                  <a:pt x="1438276" y="1028383"/>
                </a:lnTo>
                <a:lnTo>
                  <a:pt x="1429068" y="1029018"/>
                </a:lnTo>
                <a:lnTo>
                  <a:pt x="1419860" y="1029971"/>
                </a:lnTo>
                <a:lnTo>
                  <a:pt x="1410653" y="1030288"/>
                </a:lnTo>
                <a:lnTo>
                  <a:pt x="1401445" y="1030288"/>
                </a:lnTo>
                <a:lnTo>
                  <a:pt x="1391920" y="1030288"/>
                </a:lnTo>
                <a:lnTo>
                  <a:pt x="1382713" y="1029971"/>
                </a:lnTo>
                <a:lnTo>
                  <a:pt x="1373823" y="1029018"/>
                </a:lnTo>
                <a:lnTo>
                  <a:pt x="1364933" y="1028383"/>
                </a:lnTo>
                <a:lnTo>
                  <a:pt x="1356043" y="1027112"/>
                </a:lnTo>
                <a:lnTo>
                  <a:pt x="1347153" y="1025842"/>
                </a:lnTo>
                <a:lnTo>
                  <a:pt x="1338580" y="1024254"/>
                </a:lnTo>
                <a:lnTo>
                  <a:pt x="1330008" y="1022348"/>
                </a:lnTo>
                <a:lnTo>
                  <a:pt x="1321753" y="1020443"/>
                </a:lnTo>
                <a:lnTo>
                  <a:pt x="1313180" y="1018219"/>
                </a:lnTo>
                <a:lnTo>
                  <a:pt x="1305243" y="1015679"/>
                </a:lnTo>
                <a:lnTo>
                  <a:pt x="1297305" y="1013138"/>
                </a:lnTo>
                <a:lnTo>
                  <a:pt x="1289050" y="1010279"/>
                </a:lnTo>
                <a:lnTo>
                  <a:pt x="1281430" y="1007104"/>
                </a:lnTo>
                <a:lnTo>
                  <a:pt x="1273493" y="1003928"/>
                </a:lnTo>
                <a:lnTo>
                  <a:pt x="1266190" y="1000434"/>
                </a:lnTo>
                <a:lnTo>
                  <a:pt x="1250950" y="992812"/>
                </a:lnTo>
                <a:lnTo>
                  <a:pt x="1236345" y="984554"/>
                </a:lnTo>
                <a:lnTo>
                  <a:pt x="1222693" y="975344"/>
                </a:lnTo>
                <a:lnTo>
                  <a:pt x="1209040" y="965498"/>
                </a:lnTo>
                <a:lnTo>
                  <a:pt x="1196023" y="955017"/>
                </a:lnTo>
                <a:lnTo>
                  <a:pt x="1183005" y="943901"/>
                </a:lnTo>
                <a:lnTo>
                  <a:pt x="1170623" y="932150"/>
                </a:lnTo>
                <a:lnTo>
                  <a:pt x="1158875" y="919764"/>
                </a:lnTo>
                <a:lnTo>
                  <a:pt x="1147128" y="907378"/>
                </a:lnTo>
                <a:lnTo>
                  <a:pt x="1136333" y="893721"/>
                </a:lnTo>
                <a:lnTo>
                  <a:pt x="1125538" y="879747"/>
                </a:lnTo>
                <a:lnTo>
                  <a:pt x="1115695" y="865455"/>
                </a:lnTo>
                <a:lnTo>
                  <a:pt x="1105853" y="850845"/>
                </a:lnTo>
                <a:lnTo>
                  <a:pt x="1096645" y="835601"/>
                </a:lnTo>
                <a:lnTo>
                  <a:pt x="1087755" y="820038"/>
                </a:lnTo>
                <a:lnTo>
                  <a:pt x="1079183" y="803841"/>
                </a:lnTo>
                <a:lnTo>
                  <a:pt x="1070928" y="787643"/>
                </a:lnTo>
                <a:lnTo>
                  <a:pt x="1063625" y="770811"/>
                </a:lnTo>
                <a:lnTo>
                  <a:pt x="1056323" y="753978"/>
                </a:lnTo>
                <a:lnTo>
                  <a:pt x="1049655" y="737145"/>
                </a:lnTo>
                <a:lnTo>
                  <a:pt x="1043305" y="719677"/>
                </a:lnTo>
                <a:lnTo>
                  <a:pt x="1037273" y="702209"/>
                </a:lnTo>
                <a:lnTo>
                  <a:pt x="1031558" y="684106"/>
                </a:lnTo>
                <a:lnTo>
                  <a:pt x="1026795" y="666321"/>
                </a:lnTo>
                <a:lnTo>
                  <a:pt x="1020763" y="664415"/>
                </a:lnTo>
                <a:lnTo>
                  <a:pt x="1015365" y="662827"/>
                </a:lnTo>
                <a:lnTo>
                  <a:pt x="1009650" y="659969"/>
                </a:lnTo>
                <a:lnTo>
                  <a:pt x="1004253" y="657110"/>
                </a:lnTo>
                <a:lnTo>
                  <a:pt x="998855" y="653617"/>
                </a:lnTo>
                <a:lnTo>
                  <a:pt x="993775" y="650441"/>
                </a:lnTo>
                <a:lnTo>
                  <a:pt x="989013" y="646312"/>
                </a:lnTo>
                <a:lnTo>
                  <a:pt x="984250" y="642183"/>
                </a:lnTo>
                <a:lnTo>
                  <a:pt x="979805" y="637737"/>
                </a:lnTo>
                <a:lnTo>
                  <a:pt x="975360" y="632973"/>
                </a:lnTo>
                <a:lnTo>
                  <a:pt x="970598" y="627891"/>
                </a:lnTo>
                <a:lnTo>
                  <a:pt x="966788" y="622492"/>
                </a:lnTo>
                <a:lnTo>
                  <a:pt x="962978" y="617411"/>
                </a:lnTo>
                <a:lnTo>
                  <a:pt x="959168" y="611376"/>
                </a:lnTo>
                <a:lnTo>
                  <a:pt x="955358" y="605660"/>
                </a:lnTo>
                <a:lnTo>
                  <a:pt x="952500" y="599625"/>
                </a:lnTo>
                <a:lnTo>
                  <a:pt x="949325" y="593591"/>
                </a:lnTo>
                <a:lnTo>
                  <a:pt x="946468" y="587239"/>
                </a:lnTo>
                <a:lnTo>
                  <a:pt x="943610" y="580887"/>
                </a:lnTo>
                <a:lnTo>
                  <a:pt x="941388" y="574535"/>
                </a:lnTo>
                <a:lnTo>
                  <a:pt x="939165" y="567865"/>
                </a:lnTo>
                <a:lnTo>
                  <a:pt x="937260" y="561196"/>
                </a:lnTo>
                <a:lnTo>
                  <a:pt x="935355" y="554526"/>
                </a:lnTo>
                <a:lnTo>
                  <a:pt x="934085" y="547857"/>
                </a:lnTo>
                <a:lnTo>
                  <a:pt x="932815" y="541505"/>
                </a:lnTo>
                <a:lnTo>
                  <a:pt x="931863" y="534835"/>
                </a:lnTo>
                <a:lnTo>
                  <a:pt x="930910" y="528166"/>
                </a:lnTo>
                <a:lnTo>
                  <a:pt x="930593" y="521496"/>
                </a:lnTo>
                <a:lnTo>
                  <a:pt x="930275" y="515144"/>
                </a:lnTo>
                <a:lnTo>
                  <a:pt x="930275" y="508792"/>
                </a:lnTo>
                <a:lnTo>
                  <a:pt x="930593" y="502440"/>
                </a:lnTo>
                <a:lnTo>
                  <a:pt x="931228" y="496088"/>
                </a:lnTo>
                <a:lnTo>
                  <a:pt x="932498" y="488148"/>
                </a:lnTo>
                <a:lnTo>
                  <a:pt x="934403" y="480526"/>
                </a:lnTo>
                <a:lnTo>
                  <a:pt x="936625" y="473539"/>
                </a:lnTo>
                <a:lnTo>
                  <a:pt x="939165" y="466869"/>
                </a:lnTo>
                <a:lnTo>
                  <a:pt x="942023" y="460835"/>
                </a:lnTo>
                <a:lnTo>
                  <a:pt x="945515" y="455436"/>
                </a:lnTo>
                <a:lnTo>
                  <a:pt x="949325" y="450037"/>
                </a:lnTo>
                <a:lnTo>
                  <a:pt x="953770" y="445273"/>
                </a:lnTo>
                <a:lnTo>
                  <a:pt x="958215" y="440826"/>
                </a:lnTo>
                <a:lnTo>
                  <a:pt x="962978" y="437015"/>
                </a:lnTo>
                <a:lnTo>
                  <a:pt x="968058" y="433204"/>
                </a:lnTo>
                <a:lnTo>
                  <a:pt x="973773" y="430345"/>
                </a:lnTo>
                <a:lnTo>
                  <a:pt x="979805" y="427805"/>
                </a:lnTo>
                <a:lnTo>
                  <a:pt x="985520" y="425264"/>
                </a:lnTo>
                <a:lnTo>
                  <a:pt x="992188" y="423358"/>
                </a:lnTo>
                <a:lnTo>
                  <a:pt x="998855" y="421453"/>
                </a:lnTo>
                <a:lnTo>
                  <a:pt x="1000443" y="399538"/>
                </a:lnTo>
                <a:lnTo>
                  <a:pt x="1002983" y="377942"/>
                </a:lnTo>
                <a:lnTo>
                  <a:pt x="1006475" y="356663"/>
                </a:lnTo>
                <a:lnTo>
                  <a:pt x="1010603" y="336019"/>
                </a:lnTo>
                <a:lnTo>
                  <a:pt x="1015365" y="315057"/>
                </a:lnTo>
                <a:lnTo>
                  <a:pt x="1020763" y="295049"/>
                </a:lnTo>
                <a:lnTo>
                  <a:pt x="1027748" y="275358"/>
                </a:lnTo>
                <a:lnTo>
                  <a:pt x="1034733" y="256302"/>
                </a:lnTo>
                <a:lnTo>
                  <a:pt x="1042353" y="237564"/>
                </a:lnTo>
                <a:lnTo>
                  <a:pt x="1051243" y="219143"/>
                </a:lnTo>
                <a:lnTo>
                  <a:pt x="1060768" y="201675"/>
                </a:lnTo>
                <a:lnTo>
                  <a:pt x="1065530" y="193417"/>
                </a:lnTo>
                <a:lnTo>
                  <a:pt x="1070610" y="184842"/>
                </a:lnTo>
                <a:lnTo>
                  <a:pt x="1076008" y="176585"/>
                </a:lnTo>
                <a:lnTo>
                  <a:pt x="1081405" y="168327"/>
                </a:lnTo>
                <a:lnTo>
                  <a:pt x="1087120" y="160070"/>
                </a:lnTo>
                <a:lnTo>
                  <a:pt x="1092835" y="152447"/>
                </a:lnTo>
                <a:lnTo>
                  <a:pt x="1098868" y="144507"/>
                </a:lnTo>
                <a:lnTo>
                  <a:pt x="1104900" y="137202"/>
                </a:lnTo>
                <a:lnTo>
                  <a:pt x="1111250" y="129580"/>
                </a:lnTo>
                <a:lnTo>
                  <a:pt x="1117600" y="122593"/>
                </a:lnTo>
                <a:lnTo>
                  <a:pt x="1124268" y="115606"/>
                </a:lnTo>
                <a:lnTo>
                  <a:pt x="1131253" y="108619"/>
                </a:lnTo>
                <a:lnTo>
                  <a:pt x="1137920" y="101949"/>
                </a:lnTo>
                <a:lnTo>
                  <a:pt x="1144905" y="95597"/>
                </a:lnTo>
                <a:lnTo>
                  <a:pt x="1152525" y="89245"/>
                </a:lnTo>
                <a:lnTo>
                  <a:pt x="1159828" y="82893"/>
                </a:lnTo>
                <a:lnTo>
                  <a:pt x="1167130" y="76859"/>
                </a:lnTo>
                <a:lnTo>
                  <a:pt x="1175068" y="71460"/>
                </a:lnTo>
                <a:lnTo>
                  <a:pt x="1183005" y="65743"/>
                </a:lnTo>
                <a:lnTo>
                  <a:pt x="1190943" y="60661"/>
                </a:lnTo>
                <a:lnTo>
                  <a:pt x="1198880" y="55262"/>
                </a:lnTo>
                <a:lnTo>
                  <a:pt x="1207453" y="50498"/>
                </a:lnTo>
                <a:lnTo>
                  <a:pt x="1216025" y="45734"/>
                </a:lnTo>
                <a:lnTo>
                  <a:pt x="1224598" y="41288"/>
                </a:lnTo>
                <a:lnTo>
                  <a:pt x="1233170" y="36841"/>
                </a:lnTo>
                <a:lnTo>
                  <a:pt x="1242060" y="32713"/>
                </a:lnTo>
                <a:lnTo>
                  <a:pt x="1250950" y="28902"/>
                </a:lnTo>
                <a:lnTo>
                  <a:pt x="1260158" y="25408"/>
                </a:lnTo>
                <a:lnTo>
                  <a:pt x="1269365" y="21914"/>
                </a:lnTo>
                <a:lnTo>
                  <a:pt x="1278890" y="19056"/>
                </a:lnTo>
                <a:lnTo>
                  <a:pt x="1288415" y="15880"/>
                </a:lnTo>
                <a:lnTo>
                  <a:pt x="1297940" y="13339"/>
                </a:lnTo>
                <a:lnTo>
                  <a:pt x="1307783" y="10798"/>
                </a:lnTo>
                <a:lnTo>
                  <a:pt x="1317625" y="8575"/>
                </a:lnTo>
                <a:lnTo>
                  <a:pt x="1327785" y="6670"/>
                </a:lnTo>
                <a:lnTo>
                  <a:pt x="1337945" y="4764"/>
                </a:lnTo>
                <a:lnTo>
                  <a:pt x="1348105" y="3494"/>
                </a:lnTo>
                <a:lnTo>
                  <a:pt x="1358583" y="2223"/>
                </a:lnTo>
                <a:lnTo>
                  <a:pt x="1369060" y="1588"/>
                </a:lnTo>
                <a:lnTo>
                  <a:pt x="1379855" y="635"/>
                </a:lnTo>
                <a:lnTo>
                  <a:pt x="1390650" y="318"/>
                </a:lnTo>
                <a:lnTo>
                  <a:pt x="1401445"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宋体" panose="02010600030101010101" pitchFamily="2" charset="-122"/>
              <a:sym typeface="宋体" panose="02010600030101010101" pitchFamily="2" charset="-122"/>
            </a:endParaRPr>
          </a:p>
        </p:txBody>
      </p:sp>
      <p:sp>
        <p:nvSpPr>
          <p:cNvPr id="24" name="KSO_Shape"/>
          <p:cNvSpPr/>
          <p:nvPr/>
        </p:nvSpPr>
        <p:spPr bwMode="auto">
          <a:xfrm>
            <a:off x="7042511" y="2609259"/>
            <a:ext cx="580533" cy="480875"/>
          </a:xfrm>
          <a:custGeom>
            <a:avLst/>
            <a:gdLst>
              <a:gd name="T0" fmla="*/ 334092 w 2468563"/>
              <a:gd name="T1" fmla="*/ 1163517 h 2043113"/>
              <a:gd name="T2" fmla="*/ 311629 w 2468563"/>
              <a:gd name="T3" fmla="*/ 1134978 h 2043113"/>
              <a:gd name="T4" fmla="*/ 315291 w 2468563"/>
              <a:gd name="T5" fmla="*/ 1112098 h 2043113"/>
              <a:gd name="T6" fmla="*/ 370471 w 2468563"/>
              <a:gd name="T7" fmla="*/ 1125137 h 2043113"/>
              <a:gd name="T8" fmla="*/ 424186 w 2468563"/>
              <a:gd name="T9" fmla="*/ 1113082 h 2043113"/>
              <a:gd name="T10" fmla="*/ 435173 w 2468563"/>
              <a:gd name="T11" fmla="*/ 1130550 h 2043113"/>
              <a:gd name="T12" fmla="*/ 412711 w 2468563"/>
              <a:gd name="T13" fmla="*/ 1163025 h 2043113"/>
              <a:gd name="T14" fmla="*/ 523600 w 2468563"/>
              <a:gd name="T15" fmla="*/ 1053218 h 2043113"/>
              <a:gd name="T16" fmla="*/ 584854 w 2468563"/>
              <a:gd name="T17" fmla="*/ 1098646 h 2043113"/>
              <a:gd name="T18" fmla="*/ 636062 w 2468563"/>
              <a:gd name="T19" fmla="*/ 1158562 h 2043113"/>
              <a:gd name="T20" fmla="*/ 677960 w 2468563"/>
              <a:gd name="T21" fmla="*/ 1230511 h 2043113"/>
              <a:gd name="T22" fmla="*/ 733823 w 2468563"/>
              <a:gd name="T23" fmla="*/ 1397981 h 2043113"/>
              <a:gd name="T24" fmla="*/ 752199 w 2468563"/>
              <a:gd name="T25" fmla="*/ 1577975 h 2043113"/>
              <a:gd name="T26" fmla="*/ 10291 w 2468563"/>
              <a:gd name="T27" fmla="*/ 1413943 h 2043113"/>
              <a:gd name="T28" fmla="*/ 47533 w 2468563"/>
              <a:gd name="T29" fmla="*/ 1260469 h 2043113"/>
              <a:gd name="T30" fmla="*/ 83061 w 2468563"/>
              <a:gd name="T31" fmla="*/ 1184591 h 2043113"/>
              <a:gd name="T32" fmla="*/ 130839 w 2468563"/>
              <a:gd name="T33" fmla="*/ 1119764 h 2043113"/>
              <a:gd name="T34" fmla="*/ 193318 w 2468563"/>
              <a:gd name="T35" fmla="*/ 1068688 h 2043113"/>
              <a:gd name="T36" fmla="*/ 234235 w 2468563"/>
              <a:gd name="T37" fmla="*/ 1047079 h 2043113"/>
              <a:gd name="T38" fmla="*/ 399937 w 2468563"/>
              <a:gd name="T39" fmla="*/ 643940 h 2043113"/>
              <a:gd name="T40" fmla="*/ 463019 w 2468563"/>
              <a:gd name="T41" fmla="*/ 664037 h 2043113"/>
              <a:gd name="T42" fmla="*/ 516320 w 2468563"/>
              <a:gd name="T43" fmla="*/ 710847 h 2043113"/>
              <a:gd name="T44" fmla="*/ 530746 w 2468563"/>
              <a:gd name="T45" fmla="*/ 746874 h 2043113"/>
              <a:gd name="T46" fmla="*/ 532457 w 2468563"/>
              <a:gd name="T47" fmla="*/ 792704 h 2043113"/>
              <a:gd name="T48" fmla="*/ 542237 w 2468563"/>
              <a:gd name="T49" fmla="*/ 811575 h 2043113"/>
              <a:gd name="T50" fmla="*/ 549083 w 2468563"/>
              <a:gd name="T51" fmla="*/ 856424 h 2043113"/>
              <a:gd name="T52" fmla="*/ 538814 w 2468563"/>
              <a:gd name="T53" fmla="*/ 885343 h 2043113"/>
              <a:gd name="T54" fmla="*/ 523900 w 2468563"/>
              <a:gd name="T55" fmla="*/ 921860 h 2043113"/>
              <a:gd name="T56" fmla="*/ 502383 w 2468563"/>
              <a:gd name="T57" fmla="*/ 982150 h 2043113"/>
              <a:gd name="T58" fmla="*/ 460574 w 2468563"/>
              <a:gd name="T59" fmla="*/ 1037783 h 2043113"/>
              <a:gd name="T60" fmla="*/ 403849 w 2468563"/>
              <a:gd name="T61" fmla="*/ 1072340 h 2043113"/>
              <a:gd name="T62" fmla="*/ 340279 w 2468563"/>
              <a:gd name="T63" fmla="*/ 1069888 h 2043113"/>
              <a:gd name="T64" fmla="*/ 284777 w 2468563"/>
              <a:gd name="T65" fmla="*/ 1032391 h 2043113"/>
              <a:gd name="T66" fmla="*/ 244923 w 2468563"/>
              <a:gd name="T67" fmla="*/ 975288 h 2043113"/>
              <a:gd name="T68" fmla="*/ 226341 w 2468563"/>
              <a:gd name="T69" fmla="*/ 915733 h 2043113"/>
              <a:gd name="T70" fmla="*/ 209471 w 2468563"/>
              <a:gd name="T71" fmla="*/ 881177 h 2043113"/>
              <a:gd name="T72" fmla="*/ 200913 w 2468563"/>
              <a:gd name="T73" fmla="*/ 837308 h 2043113"/>
              <a:gd name="T74" fmla="*/ 212405 w 2468563"/>
              <a:gd name="T75" fmla="*/ 808388 h 2043113"/>
              <a:gd name="T76" fmla="*/ 217539 w 2468563"/>
              <a:gd name="T77" fmla="*/ 781675 h 2043113"/>
              <a:gd name="T78" fmla="*/ 222429 w 2468563"/>
              <a:gd name="T79" fmla="*/ 738051 h 2043113"/>
              <a:gd name="T80" fmla="*/ 244190 w 2468563"/>
              <a:gd name="T81" fmla="*/ 697613 h 2043113"/>
              <a:gd name="T82" fmla="*/ 302137 w 2468563"/>
              <a:gd name="T83" fmla="*/ 657419 h 2043113"/>
              <a:gd name="T84" fmla="*/ 363996 w 2468563"/>
              <a:gd name="T85" fmla="*/ 642225 h 2043113"/>
              <a:gd name="T86" fmla="*/ 1153781 w 2468563"/>
              <a:gd name="T87" fmla="*/ 571772 h 2043113"/>
              <a:gd name="T88" fmla="*/ 1202294 w 2468563"/>
              <a:gd name="T89" fmla="*/ 716875 h 2043113"/>
              <a:gd name="T90" fmla="*/ 1214545 w 2468563"/>
              <a:gd name="T91" fmla="*/ 827907 h 2043113"/>
              <a:gd name="T92" fmla="*/ 1535760 w 2468563"/>
              <a:gd name="T93" fmla="*/ 502163 h 2043113"/>
              <a:gd name="T94" fmla="*/ 1197638 w 2468563"/>
              <a:gd name="T95" fmla="*/ 845309 h 2043113"/>
              <a:gd name="T96" fmla="*/ 1149861 w 2468563"/>
              <a:gd name="T97" fmla="*/ 775454 h 2043113"/>
              <a:gd name="T98" fmla="*/ 1189798 w 2468563"/>
              <a:gd name="T99" fmla="*/ 617117 h 2043113"/>
              <a:gd name="T100" fmla="*/ 1104778 w 2468563"/>
              <a:gd name="T101" fmla="*/ 675207 h 2043113"/>
              <a:gd name="T102" fmla="*/ 1238555 w 2468563"/>
              <a:gd name="T103" fmla="*/ 84454 h 2043113"/>
              <a:gd name="T104" fmla="*/ 1264336 w 2468563"/>
              <a:gd name="T105" fmla="*/ 11016 h 2043113"/>
              <a:gd name="T106" fmla="*/ 1886365 w 2468563"/>
              <a:gd name="T107" fmla="*/ 234891 h 2043113"/>
              <a:gd name="T108" fmla="*/ 1905000 w 2468563"/>
              <a:gd name="T109" fmla="*/ 274522 h 2043113"/>
              <a:gd name="T110" fmla="*/ 1886365 w 2468563"/>
              <a:gd name="T111" fmla="*/ 314397 h 2043113"/>
              <a:gd name="T112" fmla="*/ 1809444 w 2468563"/>
              <a:gd name="T113" fmla="*/ 1074053 h 2043113"/>
              <a:gd name="T114" fmla="*/ 595895 w 2468563"/>
              <a:gd name="T115" fmla="*/ 317332 h 2043113"/>
              <a:gd name="T116" fmla="*/ 573582 w 2468563"/>
              <a:gd name="T117" fmla="*/ 279903 h 2043113"/>
              <a:gd name="T118" fmla="*/ 588539 w 2468563"/>
              <a:gd name="T119" fmla="*/ 238315 h 2043113"/>
              <a:gd name="T120" fmla="*/ 1011611 w 2468563"/>
              <a:gd name="T121" fmla="*/ 223148 h 2043113"/>
              <a:gd name="T122" fmla="*/ 1228980 w 2468563"/>
              <a:gd name="T123" fmla="*/ 1714 h 20431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68563" h="2043113">
                <a:moveTo>
                  <a:pt x="303264" y="1355839"/>
                </a:moveTo>
                <a:lnTo>
                  <a:pt x="429743" y="1638966"/>
                </a:lnTo>
                <a:lnTo>
                  <a:pt x="463711" y="1520110"/>
                </a:lnTo>
                <a:lnTo>
                  <a:pt x="460769" y="1519546"/>
                </a:lnTo>
                <a:lnTo>
                  <a:pt x="454442" y="1517635"/>
                </a:lnTo>
                <a:lnTo>
                  <a:pt x="448747" y="1515087"/>
                </a:lnTo>
                <a:lnTo>
                  <a:pt x="443052" y="1512857"/>
                </a:lnTo>
                <a:lnTo>
                  <a:pt x="437989" y="1509671"/>
                </a:lnTo>
                <a:lnTo>
                  <a:pt x="432927" y="1506486"/>
                </a:lnTo>
                <a:lnTo>
                  <a:pt x="428814" y="1502663"/>
                </a:lnTo>
                <a:lnTo>
                  <a:pt x="424385" y="1499159"/>
                </a:lnTo>
                <a:lnTo>
                  <a:pt x="420588" y="1495018"/>
                </a:lnTo>
                <a:lnTo>
                  <a:pt x="417108" y="1491196"/>
                </a:lnTo>
                <a:lnTo>
                  <a:pt x="413944" y="1486736"/>
                </a:lnTo>
                <a:lnTo>
                  <a:pt x="411096" y="1482595"/>
                </a:lnTo>
                <a:lnTo>
                  <a:pt x="408249" y="1478454"/>
                </a:lnTo>
                <a:lnTo>
                  <a:pt x="406034" y="1473994"/>
                </a:lnTo>
                <a:lnTo>
                  <a:pt x="403819" y="1469534"/>
                </a:lnTo>
                <a:lnTo>
                  <a:pt x="400022" y="1460934"/>
                </a:lnTo>
                <a:lnTo>
                  <a:pt x="397175" y="1453289"/>
                </a:lnTo>
                <a:lnTo>
                  <a:pt x="394960" y="1445962"/>
                </a:lnTo>
                <a:lnTo>
                  <a:pt x="393378" y="1439910"/>
                </a:lnTo>
                <a:lnTo>
                  <a:pt x="392746" y="1435450"/>
                </a:lnTo>
                <a:lnTo>
                  <a:pt x="392113" y="1430990"/>
                </a:lnTo>
                <a:lnTo>
                  <a:pt x="396542" y="1433857"/>
                </a:lnTo>
                <a:lnTo>
                  <a:pt x="401604" y="1436406"/>
                </a:lnTo>
                <a:lnTo>
                  <a:pt x="408565" y="1439910"/>
                </a:lnTo>
                <a:lnTo>
                  <a:pt x="417740" y="1443414"/>
                </a:lnTo>
                <a:lnTo>
                  <a:pt x="427548" y="1447236"/>
                </a:lnTo>
                <a:lnTo>
                  <a:pt x="439255" y="1450422"/>
                </a:lnTo>
                <a:lnTo>
                  <a:pt x="445583" y="1452333"/>
                </a:lnTo>
                <a:lnTo>
                  <a:pt x="451910" y="1453607"/>
                </a:lnTo>
                <a:lnTo>
                  <a:pt x="458555" y="1454881"/>
                </a:lnTo>
                <a:lnTo>
                  <a:pt x="465515" y="1455518"/>
                </a:lnTo>
                <a:lnTo>
                  <a:pt x="472476" y="1456474"/>
                </a:lnTo>
                <a:lnTo>
                  <a:pt x="480069" y="1456793"/>
                </a:lnTo>
                <a:lnTo>
                  <a:pt x="487346" y="1456793"/>
                </a:lnTo>
                <a:lnTo>
                  <a:pt x="494939" y="1456474"/>
                </a:lnTo>
                <a:lnTo>
                  <a:pt x="502533" y="1455837"/>
                </a:lnTo>
                <a:lnTo>
                  <a:pt x="510443" y="1454881"/>
                </a:lnTo>
                <a:lnTo>
                  <a:pt x="518036" y="1453289"/>
                </a:lnTo>
                <a:lnTo>
                  <a:pt x="526262" y="1450740"/>
                </a:lnTo>
                <a:lnTo>
                  <a:pt x="533855" y="1448192"/>
                </a:lnTo>
                <a:lnTo>
                  <a:pt x="541765" y="1445006"/>
                </a:lnTo>
                <a:lnTo>
                  <a:pt x="549675" y="1441184"/>
                </a:lnTo>
                <a:lnTo>
                  <a:pt x="557585" y="1436724"/>
                </a:lnTo>
                <a:lnTo>
                  <a:pt x="565178" y="1431309"/>
                </a:lnTo>
                <a:lnTo>
                  <a:pt x="573088" y="1425575"/>
                </a:lnTo>
                <a:lnTo>
                  <a:pt x="572455" y="1429716"/>
                </a:lnTo>
                <a:lnTo>
                  <a:pt x="571822" y="1434494"/>
                </a:lnTo>
                <a:lnTo>
                  <a:pt x="570873" y="1440228"/>
                </a:lnTo>
                <a:lnTo>
                  <a:pt x="568975" y="1447555"/>
                </a:lnTo>
                <a:lnTo>
                  <a:pt x="566760" y="1455200"/>
                </a:lnTo>
                <a:lnTo>
                  <a:pt x="563912" y="1463801"/>
                </a:lnTo>
                <a:lnTo>
                  <a:pt x="559799" y="1472720"/>
                </a:lnTo>
                <a:lnTo>
                  <a:pt x="557901" y="1477180"/>
                </a:lnTo>
                <a:lnTo>
                  <a:pt x="555054" y="1481639"/>
                </a:lnTo>
                <a:lnTo>
                  <a:pt x="552522" y="1486099"/>
                </a:lnTo>
                <a:lnTo>
                  <a:pt x="549359" y="1490240"/>
                </a:lnTo>
                <a:lnTo>
                  <a:pt x="546195" y="1494381"/>
                </a:lnTo>
                <a:lnTo>
                  <a:pt x="542714" y="1498522"/>
                </a:lnTo>
                <a:lnTo>
                  <a:pt x="538918" y="1502345"/>
                </a:lnTo>
                <a:lnTo>
                  <a:pt x="534805" y="1505849"/>
                </a:lnTo>
                <a:lnTo>
                  <a:pt x="530375" y="1509034"/>
                </a:lnTo>
                <a:lnTo>
                  <a:pt x="525946" y="1512220"/>
                </a:lnTo>
                <a:lnTo>
                  <a:pt x="520567" y="1514768"/>
                </a:lnTo>
                <a:lnTo>
                  <a:pt x="515188" y="1517316"/>
                </a:lnTo>
                <a:lnTo>
                  <a:pt x="511422" y="1518580"/>
                </a:lnTo>
                <a:lnTo>
                  <a:pt x="529292" y="1632494"/>
                </a:lnTo>
                <a:lnTo>
                  <a:pt x="666898" y="1361111"/>
                </a:lnTo>
                <a:lnTo>
                  <a:pt x="668973" y="1358269"/>
                </a:lnTo>
                <a:lnTo>
                  <a:pt x="678498" y="1363674"/>
                </a:lnTo>
                <a:lnTo>
                  <a:pt x="688023" y="1369079"/>
                </a:lnTo>
                <a:lnTo>
                  <a:pt x="697230" y="1374802"/>
                </a:lnTo>
                <a:lnTo>
                  <a:pt x="706438" y="1380524"/>
                </a:lnTo>
                <a:lnTo>
                  <a:pt x="715328" y="1386883"/>
                </a:lnTo>
                <a:lnTo>
                  <a:pt x="723900" y="1393560"/>
                </a:lnTo>
                <a:lnTo>
                  <a:pt x="732790" y="1400555"/>
                </a:lnTo>
                <a:lnTo>
                  <a:pt x="741045" y="1407549"/>
                </a:lnTo>
                <a:lnTo>
                  <a:pt x="749300" y="1414862"/>
                </a:lnTo>
                <a:lnTo>
                  <a:pt x="757873" y="1422493"/>
                </a:lnTo>
                <a:lnTo>
                  <a:pt x="765810" y="1430123"/>
                </a:lnTo>
                <a:lnTo>
                  <a:pt x="773430" y="1438072"/>
                </a:lnTo>
                <a:lnTo>
                  <a:pt x="781050" y="1446656"/>
                </a:lnTo>
                <a:lnTo>
                  <a:pt x="788670" y="1454923"/>
                </a:lnTo>
                <a:lnTo>
                  <a:pt x="796290" y="1463507"/>
                </a:lnTo>
                <a:lnTo>
                  <a:pt x="803593" y="1472409"/>
                </a:lnTo>
                <a:lnTo>
                  <a:pt x="810578" y="1481312"/>
                </a:lnTo>
                <a:lnTo>
                  <a:pt x="817563" y="1490850"/>
                </a:lnTo>
                <a:lnTo>
                  <a:pt x="824230" y="1500070"/>
                </a:lnTo>
                <a:lnTo>
                  <a:pt x="830898" y="1509608"/>
                </a:lnTo>
                <a:lnTo>
                  <a:pt x="837565" y="1519783"/>
                </a:lnTo>
                <a:lnTo>
                  <a:pt x="843915" y="1529957"/>
                </a:lnTo>
                <a:lnTo>
                  <a:pt x="849948" y="1539813"/>
                </a:lnTo>
                <a:lnTo>
                  <a:pt x="855980" y="1550305"/>
                </a:lnTo>
                <a:lnTo>
                  <a:pt x="862013" y="1560797"/>
                </a:lnTo>
                <a:lnTo>
                  <a:pt x="867728" y="1571289"/>
                </a:lnTo>
                <a:lnTo>
                  <a:pt x="873443" y="1582417"/>
                </a:lnTo>
                <a:lnTo>
                  <a:pt x="878523" y="1593227"/>
                </a:lnTo>
                <a:lnTo>
                  <a:pt x="889000" y="1615483"/>
                </a:lnTo>
                <a:lnTo>
                  <a:pt x="899160" y="1638374"/>
                </a:lnTo>
                <a:lnTo>
                  <a:pt x="908050" y="1661902"/>
                </a:lnTo>
                <a:lnTo>
                  <a:pt x="916623" y="1685748"/>
                </a:lnTo>
                <a:lnTo>
                  <a:pt x="924878" y="1709593"/>
                </a:lnTo>
                <a:lnTo>
                  <a:pt x="932180" y="1734393"/>
                </a:lnTo>
                <a:lnTo>
                  <a:pt x="939165" y="1759510"/>
                </a:lnTo>
                <a:lnTo>
                  <a:pt x="945515" y="1784627"/>
                </a:lnTo>
                <a:lnTo>
                  <a:pt x="950913" y="1810062"/>
                </a:lnTo>
                <a:lnTo>
                  <a:pt x="955675" y="1835816"/>
                </a:lnTo>
                <a:lnTo>
                  <a:pt x="960438" y="1861569"/>
                </a:lnTo>
                <a:lnTo>
                  <a:pt x="964248" y="1887322"/>
                </a:lnTo>
                <a:lnTo>
                  <a:pt x="967423" y="1913393"/>
                </a:lnTo>
                <a:lnTo>
                  <a:pt x="970280" y="1939464"/>
                </a:lnTo>
                <a:lnTo>
                  <a:pt x="972185" y="1965536"/>
                </a:lnTo>
                <a:lnTo>
                  <a:pt x="973773" y="1991289"/>
                </a:lnTo>
                <a:lnTo>
                  <a:pt x="974408" y="2017360"/>
                </a:lnTo>
                <a:lnTo>
                  <a:pt x="974725" y="2043113"/>
                </a:lnTo>
                <a:lnTo>
                  <a:pt x="0" y="2043113"/>
                </a:lnTo>
                <a:lnTo>
                  <a:pt x="0" y="2016406"/>
                </a:lnTo>
                <a:lnTo>
                  <a:pt x="635" y="1990017"/>
                </a:lnTo>
                <a:lnTo>
                  <a:pt x="1588" y="1963310"/>
                </a:lnTo>
                <a:lnTo>
                  <a:pt x="2858" y="1936603"/>
                </a:lnTo>
                <a:lnTo>
                  <a:pt x="5080" y="1909578"/>
                </a:lnTo>
                <a:lnTo>
                  <a:pt x="7303" y="1883189"/>
                </a:lnTo>
                <a:lnTo>
                  <a:pt x="10160" y="1856800"/>
                </a:lnTo>
                <a:lnTo>
                  <a:pt x="13335" y="1830729"/>
                </a:lnTo>
                <a:lnTo>
                  <a:pt x="17463" y="1804657"/>
                </a:lnTo>
                <a:lnTo>
                  <a:pt x="21590" y="1778904"/>
                </a:lnTo>
                <a:lnTo>
                  <a:pt x="26670" y="1753469"/>
                </a:lnTo>
                <a:lnTo>
                  <a:pt x="32385" y="1728352"/>
                </a:lnTo>
                <a:lnTo>
                  <a:pt x="38735" y="1703870"/>
                </a:lnTo>
                <a:lnTo>
                  <a:pt x="45403" y="1679389"/>
                </a:lnTo>
                <a:lnTo>
                  <a:pt x="53023" y="1655543"/>
                </a:lnTo>
                <a:lnTo>
                  <a:pt x="57150" y="1643779"/>
                </a:lnTo>
                <a:lnTo>
                  <a:pt x="61595" y="1632016"/>
                </a:lnTo>
                <a:lnTo>
                  <a:pt x="65723" y="1620888"/>
                </a:lnTo>
                <a:lnTo>
                  <a:pt x="70168" y="1609442"/>
                </a:lnTo>
                <a:lnTo>
                  <a:pt x="75248" y="1597996"/>
                </a:lnTo>
                <a:lnTo>
                  <a:pt x="79693" y="1586868"/>
                </a:lnTo>
                <a:lnTo>
                  <a:pt x="85090" y="1576058"/>
                </a:lnTo>
                <a:lnTo>
                  <a:pt x="90170" y="1565248"/>
                </a:lnTo>
                <a:lnTo>
                  <a:pt x="95885" y="1554438"/>
                </a:lnTo>
                <a:lnTo>
                  <a:pt x="101600" y="1544264"/>
                </a:lnTo>
                <a:lnTo>
                  <a:pt x="107633" y="1533772"/>
                </a:lnTo>
                <a:lnTo>
                  <a:pt x="113665" y="1523916"/>
                </a:lnTo>
                <a:lnTo>
                  <a:pt x="120015" y="1514060"/>
                </a:lnTo>
                <a:lnTo>
                  <a:pt x="126365" y="1504203"/>
                </a:lnTo>
                <a:lnTo>
                  <a:pt x="133033" y="1494665"/>
                </a:lnTo>
                <a:lnTo>
                  <a:pt x="140018" y="1485445"/>
                </a:lnTo>
                <a:lnTo>
                  <a:pt x="147003" y="1476225"/>
                </a:lnTo>
                <a:lnTo>
                  <a:pt x="154305" y="1467322"/>
                </a:lnTo>
                <a:lnTo>
                  <a:pt x="161925" y="1458738"/>
                </a:lnTo>
                <a:lnTo>
                  <a:pt x="169545" y="1449836"/>
                </a:lnTo>
                <a:lnTo>
                  <a:pt x="177800" y="1441569"/>
                </a:lnTo>
                <a:lnTo>
                  <a:pt x="186055" y="1433621"/>
                </a:lnTo>
                <a:lnTo>
                  <a:pt x="194310" y="1425672"/>
                </a:lnTo>
                <a:lnTo>
                  <a:pt x="202883" y="1418041"/>
                </a:lnTo>
                <a:lnTo>
                  <a:pt x="212090" y="1410729"/>
                </a:lnTo>
                <a:lnTo>
                  <a:pt x="221298" y="1403416"/>
                </a:lnTo>
                <a:lnTo>
                  <a:pt x="230823" y="1396739"/>
                </a:lnTo>
                <a:lnTo>
                  <a:pt x="240348" y="1390063"/>
                </a:lnTo>
                <a:lnTo>
                  <a:pt x="250508" y="1383704"/>
                </a:lnTo>
                <a:lnTo>
                  <a:pt x="260350" y="1377345"/>
                </a:lnTo>
                <a:lnTo>
                  <a:pt x="270828" y="1371622"/>
                </a:lnTo>
                <a:lnTo>
                  <a:pt x="281623" y="1365899"/>
                </a:lnTo>
                <a:lnTo>
                  <a:pt x="292418" y="1360494"/>
                </a:lnTo>
                <a:lnTo>
                  <a:pt x="303264" y="1355839"/>
                </a:lnTo>
                <a:close/>
                <a:moveTo>
                  <a:pt x="303530" y="1355725"/>
                </a:moveTo>
                <a:lnTo>
                  <a:pt x="303532" y="1355727"/>
                </a:lnTo>
                <a:lnTo>
                  <a:pt x="303525" y="1355727"/>
                </a:lnTo>
                <a:lnTo>
                  <a:pt x="303530" y="1355725"/>
                </a:lnTo>
                <a:close/>
                <a:moveTo>
                  <a:pt x="1481455" y="1064649"/>
                </a:moveTo>
                <a:lnTo>
                  <a:pt x="1492568" y="1069647"/>
                </a:lnTo>
                <a:lnTo>
                  <a:pt x="1492568" y="1069726"/>
                </a:lnTo>
                <a:lnTo>
                  <a:pt x="1481455" y="1064649"/>
                </a:lnTo>
                <a:close/>
                <a:moveTo>
                  <a:pt x="486569" y="830263"/>
                </a:moveTo>
                <a:lnTo>
                  <a:pt x="493856" y="830898"/>
                </a:lnTo>
                <a:lnTo>
                  <a:pt x="501460" y="831533"/>
                </a:lnTo>
                <a:lnTo>
                  <a:pt x="509381" y="832484"/>
                </a:lnTo>
                <a:lnTo>
                  <a:pt x="518252" y="833754"/>
                </a:lnTo>
                <a:lnTo>
                  <a:pt x="526807" y="835340"/>
                </a:lnTo>
                <a:lnTo>
                  <a:pt x="535361" y="836927"/>
                </a:lnTo>
                <a:lnTo>
                  <a:pt x="544549" y="839148"/>
                </a:lnTo>
                <a:lnTo>
                  <a:pt x="553737" y="841687"/>
                </a:lnTo>
                <a:lnTo>
                  <a:pt x="563242" y="844225"/>
                </a:lnTo>
                <a:lnTo>
                  <a:pt x="572431" y="847716"/>
                </a:lnTo>
                <a:lnTo>
                  <a:pt x="581619" y="851206"/>
                </a:lnTo>
                <a:lnTo>
                  <a:pt x="590807" y="855332"/>
                </a:lnTo>
                <a:lnTo>
                  <a:pt x="599995" y="859774"/>
                </a:lnTo>
                <a:lnTo>
                  <a:pt x="609183" y="864217"/>
                </a:lnTo>
                <a:lnTo>
                  <a:pt x="617738" y="869611"/>
                </a:lnTo>
                <a:lnTo>
                  <a:pt x="625975" y="875323"/>
                </a:lnTo>
                <a:lnTo>
                  <a:pt x="634530" y="881669"/>
                </a:lnTo>
                <a:lnTo>
                  <a:pt x="642134" y="888333"/>
                </a:lnTo>
                <a:lnTo>
                  <a:pt x="649738" y="895631"/>
                </a:lnTo>
                <a:lnTo>
                  <a:pt x="656708" y="903247"/>
                </a:lnTo>
                <a:lnTo>
                  <a:pt x="663045" y="911498"/>
                </a:lnTo>
                <a:lnTo>
                  <a:pt x="669065" y="920383"/>
                </a:lnTo>
                <a:lnTo>
                  <a:pt x="671599" y="924825"/>
                </a:lnTo>
                <a:lnTo>
                  <a:pt x="674451" y="929585"/>
                </a:lnTo>
                <a:lnTo>
                  <a:pt x="676669" y="934345"/>
                </a:lnTo>
                <a:lnTo>
                  <a:pt x="679203" y="939422"/>
                </a:lnTo>
                <a:lnTo>
                  <a:pt x="681421" y="944816"/>
                </a:lnTo>
                <a:lnTo>
                  <a:pt x="683005" y="950211"/>
                </a:lnTo>
                <a:lnTo>
                  <a:pt x="684590" y="955605"/>
                </a:lnTo>
                <a:lnTo>
                  <a:pt x="686491" y="961000"/>
                </a:lnTo>
                <a:lnTo>
                  <a:pt x="687758" y="967029"/>
                </a:lnTo>
                <a:lnTo>
                  <a:pt x="689025" y="973058"/>
                </a:lnTo>
                <a:lnTo>
                  <a:pt x="689659" y="979087"/>
                </a:lnTo>
                <a:lnTo>
                  <a:pt x="690609" y="985433"/>
                </a:lnTo>
                <a:lnTo>
                  <a:pt x="690926" y="991780"/>
                </a:lnTo>
                <a:lnTo>
                  <a:pt x="691560" y="998444"/>
                </a:lnTo>
                <a:lnTo>
                  <a:pt x="691560" y="1005107"/>
                </a:lnTo>
                <a:lnTo>
                  <a:pt x="690926" y="1012088"/>
                </a:lnTo>
                <a:lnTo>
                  <a:pt x="690609" y="1019069"/>
                </a:lnTo>
                <a:lnTo>
                  <a:pt x="689976" y="1026368"/>
                </a:lnTo>
                <a:lnTo>
                  <a:pt x="689025" y="1034301"/>
                </a:lnTo>
                <a:lnTo>
                  <a:pt x="688075" y="1041599"/>
                </a:lnTo>
                <a:lnTo>
                  <a:pt x="689025" y="1041916"/>
                </a:lnTo>
                <a:lnTo>
                  <a:pt x="691877" y="1042868"/>
                </a:lnTo>
                <a:lnTo>
                  <a:pt x="693778" y="1043820"/>
                </a:lnTo>
                <a:lnTo>
                  <a:pt x="695679" y="1044772"/>
                </a:lnTo>
                <a:lnTo>
                  <a:pt x="698213" y="1046676"/>
                </a:lnTo>
                <a:lnTo>
                  <a:pt x="700431" y="1048580"/>
                </a:lnTo>
                <a:lnTo>
                  <a:pt x="702649" y="1050802"/>
                </a:lnTo>
                <a:lnTo>
                  <a:pt x="704867" y="1053975"/>
                </a:lnTo>
                <a:lnTo>
                  <a:pt x="707085" y="1057148"/>
                </a:lnTo>
                <a:lnTo>
                  <a:pt x="708669" y="1061273"/>
                </a:lnTo>
                <a:lnTo>
                  <a:pt x="710253" y="1066033"/>
                </a:lnTo>
                <a:lnTo>
                  <a:pt x="711837" y="1071110"/>
                </a:lnTo>
                <a:lnTo>
                  <a:pt x="712471" y="1077139"/>
                </a:lnTo>
                <a:lnTo>
                  <a:pt x="712788" y="1084120"/>
                </a:lnTo>
                <a:lnTo>
                  <a:pt x="712471" y="1097765"/>
                </a:lnTo>
                <a:lnTo>
                  <a:pt x="711520" y="1108871"/>
                </a:lnTo>
                <a:lnTo>
                  <a:pt x="710887" y="1114266"/>
                </a:lnTo>
                <a:lnTo>
                  <a:pt x="709619" y="1119026"/>
                </a:lnTo>
                <a:lnTo>
                  <a:pt x="708669" y="1123468"/>
                </a:lnTo>
                <a:lnTo>
                  <a:pt x="707402" y="1127276"/>
                </a:lnTo>
                <a:lnTo>
                  <a:pt x="706451" y="1131401"/>
                </a:lnTo>
                <a:lnTo>
                  <a:pt x="704867" y="1134574"/>
                </a:lnTo>
                <a:lnTo>
                  <a:pt x="703283" y="1138065"/>
                </a:lnTo>
                <a:lnTo>
                  <a:pt x="701699" y="1140921"/>
                </a:lnTo>
                <a:lnTo>
                  <a:pt x="698213" y="1146315"/>
                </a:lnTo>
                <a:lnTo>
                  <a:pt x="694411" y="1151392"/>
                </a:lnTo>
                <a:lnTo>
                  <a:pt x="690293" y="1156470"/>
                </a:lnTo>
                <a:lnTo>
                  <a:pt x="688392" y="1159325"/>
                </a:lnTo>
                <a:lnTo>
                  <a:pt x="686174" y="1163133"/>
                </a:lnTo>
                <a:lnTo>
                  <a:pt x="684273" y="1167259"/>
                </a:lnTo>
                <a:lnTo>
                  <a:pt x="682372" y="1172653"/>
                </a:lnTo>
                <a:lnTo>
                  <a:pt x="681104" y="1178682"/>
                </a:lnTo>
                <a:lnTo>
                  <a:pt x="680154" y="1185663"/>
                </a:lnTo>
                <a:lnTo>
                  <a:pt x="678887" y="1193596"/>
                </a:lnTo>
                <a:lnTo>
                  <a:pt x="677302" y="1202164"/>
                </a:lnTo>
                <a:lnTo>
                  <a:pt x="675401" y="1210414"/>
                </a:lnTo>
                <a:lnTo>
                  <a:pt x="673184" y="1218982"/>
                </a:lnTo>
                <a:lnTo>
                  <a:pt x="670332" y="1227867"/>
                </a:lnTo>
                <a:lnTo>
                  <a:pt x="667164" y="1236435"/>
                </a:lnTo>
                <a:lnTo>
                  <a:pt x="663679" y="1245002"/>
                </a:lnTo>
                <a:lnTo>
                  <a:pt x="659877" y="1254205"/>
                </a:lnTo>
                <a:lnTo>
                  <a:pt x="655758" y="1262772"/>
                </a:lnTo>
                <a:lnTo>
                  <a:pt x="651005" y="1271657"/>
                </a:lnTo>
                <a:lnTo>
                  <a:pt x="646570" y="1280225"/>
                </a:lnTo>
                <a:lnTo>
                  <a:pt x="641183" y="1288793"/>
                </a:lnTo>
                <a:lnTo>
                  <a:pt x="635797" y="1297360"/>
                </a:lnTo>
                <a:lnTo>
                  <a:pt x="629777" y="1305611"/>
                </a:lnTo>
                <a:lnTo>
                  <a:pt x="623758" y="1313544"/>
                </a:lnTo>
                <a:lnTo>
                  <a:pt x="617421" y="1321477"/>
                </a:lnTo>
                <a:lnTo>
                  <a:pt x="610767" y="1329410"/>
                </a:lnTo>
                <a:lnTo>
                  <a:pt x="604114" y="1336708"/>
                </a:lnTo>
                <a:lnTo>
                  <a:pt x="596827" y="1343689"/>
                </a:lnTo>
                <a:lnTo>
                  <a:pt x="589540" y="1350353"/>
                </a:lnTo>
                <a:lnTo>
                  <a:pt x="581619" y="1356699"/>
                </a:lnTo>
                <a:lnTo>
                  <a:pt x="574015" y="1362729"/>
                </a:lnTo>
                <a:lnTo>
                  <a:pt x="566094" y="1368123"/>
                </a:lnTo>
                <a:lnTo>
                  <a:pt x="557856" y="1373200"/>
                </a:lnTo>
                <a:lnTo>
                  <a:pt x="549302" y="1377643"/>
                </a:lnTo>
                <a:lnTo>
                  <a:pt x="541064" y="1382085"/>
                </a:lnTo>
                <a:lnTo>
                  <a:pt x="532510" y="1385258"/>
                </a:lnTo>
                <a:lnTo>
                  <a:pt x="523321" y="1388432"/>
                </a:lnTo>
                <a:lnTo>
                  <a:pt x="514450" y="1390653"/>
                </a:lnTo>
                <a:lnTo>
                  <a:pt x="505262" y="1392239"/>
                </a:lnTo>
                <a:lnTo>
                  <a:pt x="496074" y="1393191"/>
                </a:lnTo>
                <a:lnTo>
                  <a:pt x="486569" y="1393826"/>
                </a:lnTo>
                <a:lnTo>
                  <a:pt x="477064" y="1393191"/>
                </a:lnTo>
                <a:lnTo>
                  <a:pt x="467876" y="1392239"/>
                </a:lnTo>
                <a:lnTo>
                  <a:pt x="458687" y="1390653"/>
                </a:lnTo>
                <a:lnTo>
                  <a:pt x="449816" y="1388432"/>
                </a:lnTo>
                <a:lnTo>
                  <a:pt x="440945" y="1385258"/>
                </a:lnTo>
                <a:lnTo>
                  <a:pt x="432073" y="1382085"/>
                </a:lnTo>
                <a:lnTo>
                  <a:pt x="423836" y="1377643"/>
                </a:lnTo>
                <a:lnTo>
                  <a:pt x="415281" y="1373200"/>
                </a:lnTo>
                <a:lnTo>
                  <a:pt x="407044" y="1368123"/>
                </a:lnTo>
                <a:lnTo>
                  <a:pt x="399123" y="1362729"/>
                </a:lnTo>
                <a:lnTo>
                  <a:pt x="391202" y="1356699"/>
                </a:lnTo>
                <a:lnTo>
                  <a:pt x="383915" y="1350353"/>
                </a:lnTo>
                <a:lnTo>
                  <a:pt x="376628" y="1343689"/>
                </a:lnTo>
                <a:lnTo>
                  <a:pt x="369024" y="1336708"/>
                </a:lnTo>
                <a:lnTo>
                  <a:pt x="362370" y="1329410"/>
                </a:lnTo>
                <a:lnTo>
                  <a:pt x="355717" y="1321477"/>
                </a:lnTo>
                <a:lnTo>
                  <a:pt x="349380" y="1313544"/>
                </a:lnTo>
                <a:lnTo>
                  <a:pt x="343360" y="1305611"/>
                </a:lnTo>
                <a:lnTo>
                  <a:pt x="337340" y="1297360"/>
                </a:lnTo>
                <a:lnTo>
                  <a:pt x="332271" y="1288793"/>
                </a:lnTo>
                <a:lnTo>
                  <a:pt x="326885" y="1280225"/>
                </a:lnTo>
                <a:lnTo>
                  <a:pt x="322132" y="1271657"/>
                </a:lnTo>
                <a:lnTo>
                  <a:pt x="317380" y="1262772"/>
                </a:lnTo>
                <a:lnTo>
                  <a:pt x="313261" y="1254205"/>
                </a:lnTo>
                <a:lnTo>
                  <a:pt x="309459" y="1245002"/>
                </a:lnTo>
                <a:lnTo>
                  <a:pt x="306291" y="1236435"/>
                </a:lnTo>
                <a:lnTo>
                  <a:pt x="302805" y="1227867"/>
                </a:lnTo>
                <a:lnTo>
                  <a:pt x="300271" y="1218982"/>
                </a:lnTo>
                <a:lnTo>
                  <a:pt x="297736" y="1210414"/>
                </a:lnTo>
                <a:lnTo>
                  <a:pt x="295835" y="1202164"/>
                </a:lnTo>
                <a:lnTo>
                  <a:pt x="294251" y="1193596"/>
                </a:lnTo>
                <a:lnTo>
                  <a:pt x="293300" y="1185663"/>
                </a:lnTo>
                <a:lnTo>
                  <a:pt x="292033" y="1178682"/>
                </a:lnTo>
                <a:lnTo>
                  <a:pt x="290766" y="1172653"/>
                </a:lnTo>
                <a:lnTo>
                  <a:pt x="288865" y="1167259"/>
                </a:lnTo>
                <a:lnTo>
                  <a:pt x="286964" y="1163133"/>
                </a:lnTo>
                <a:lnTo>
                  <a:pt x="284746" y="1159325"/>
                </a:lnTo>
                <a:lnTo>
                  <a:pt x="282845" y="1156470"/>
                </a:lnTo>
                <a:lnTo>
                  <a:pt x="278726" y="1151392"/>
                </a:lnTo>
                <a:lnTo>
                  <a:pt x="274924" y="1146315"/>
                </a:lnTo>
                <a:lnTo>
                  <a:pt x="271439" y="1140921"/>
                </a:lnTo>
                <a:lnTo>
                  <a:pt x="268271" y="1134574"/>
                </a:lnTo>
                <a:lnTo>
                  <a:pt x="266686" y="1131401"/>
                </a:lnTo>
                <a:lnTo>
                  <a:pt x="265419" y="1127276"/>
                </a:lnTo>
                <a:lnTo>
                  <a:pt x="264469" y="1123468"/>
                </a:lnTo>
                <a:lnTo>
                  <a:pt x="263518" y="1119026"/>
                </a:lnTo>
                <a:lnTo>
                  <a:pt x="262568" y="1114266"/>
                </a:lnTo>
                <a:lnTo>
                  <a:pt x="261934" y="1108871"/>
                </a:lnTo>
                <a:lnTo>
                  <a:pt x="260983" y="1097765"/>
                </a:lnTo>
                <a:lnTo>
                  <a:pt x="260350" y="1084120"/>
                </a:lnTo>
                <a:lnTo>
                  <a:pt x="260983" y="1077139"/>
                </a:lnTo>
                <a:lnTo>
                  <a:pt x="261617" y="1071110"/>
                </a:lnTo>
                <a:lnTo>
                  <a:pt x="262884" y="1066033"/>
                </a:lnTo>
                <a:lnTo>
                  <a:pt x="264469" y="1061273"/>
                </a:lnTo>
                <a:lnTo>
                  <a:pt x="266053" y="1057148"/>
                </a:lnTo>
                <a:lnTo>
                  <a:pt x="268271" y="1053975"/>
                </a:lnTo>
                <a:lnTo>
                  <a:pt x="270488" y="1050802"/>
                </a:lnTo>
                <a:lnTo>
                  <a:pt x="272706" y="1048580"/>
                </a:lnTo>
                <a:lnTo>
                  <a:pt x="275241" y="1046676"/>
                </a:lnTo>
                <a:lnTo>
                  <a:pt x="277459" y="1044772"/>
                </a:lnTo>
                <a:lnTo>
                  <a:pt x="279360" y="1043820"/>
                </a:lnTo>
                <a:lnTo>
                  <a:pt x="281578" y="1042868"/>
                </a:lnTo>
                <a:lnTo>
                  <a:pt x="284112" y="1041916"/>
                </a:lnTo>
                <a:lnTo>
                  <a:pt x="285063" y="1041599"/>
                </a:lnTo>
                <a:lnTo>
                  <a:pt x="283795" y="1034301"/>
                </a:lnTo>
                <a:lnTo>
                  <a:pt x="283162" y="1026368"/>
                </a:lnTo>
                <a:lnTo>
                  <a:pt x="282528" y="1019069"/>
                </a:lnTo>
                <a:lnTo>
                  <a:pt x="281894" y="1012088"/>
                </a:lnTo>
                <a:lnTo>
                  <a:pt x="281894" y="1005107"/>
                </a:lnTo>
                <a:lnTo>
                  <a:pt x="281894" y="998444"/>
                </a:lnTo>
                <a:lnTo>
                  <a:pt x="282211" y="991780"/>
                </a:lnTo>
                <a:lnTo>
                  <a:pt x="282528" y="985433"/>
                </a:lnTo>
                <a:lnTo>
                  <a:pt x="283162" y="979087"/>
                </a:lnTo>
                <a:lnTo>
                  <a:pt x="284112" y="973058"/>
                </a:lnTo>
                <a:lnTo>
                  <a:pt x="285063" y="967029"/>
                </a:lnTo>
                <a:lnTo>
                  <a:pt x="286964" y="961000"/>
                </a:lnTo>
                <a:lnTo>
                  <a:pt x="288231" y="955605"/>
                </a:lnTo>
                <a:lnTo>
                  <a:pt x="289815" y="950211"/>
                </a:lnTo>
                <a:lnTo>
                  <a:pt x="291716" y="944816"/>
                </a:lnTo>
                <a:lnTo>
                  <a:pt x="293934" y="939422"/>
                </a:lnTo>
                <a:lnTo>
                  <a:pt x="296152" y="934345"/>
                </a:lnTo>
                <a:lnTo>
                  <a:pt x="298687" y="929585"/>
                </a:lnTo>
                <a:lnTo>
                  <a:pt x="301221" y="924825"/>
                </a:lnTo>
                <a:lnTo>
                  <a:pt x="304073" y="920383"/>
                </a:lnTo>
                <a:lnTo>
                  <a:pt x="309776" y="911498"/>
                </a:lnTo>
                <a:lnTo>
                  <a:pt x="316429" y="903247"/>
                </a:lnTo>
                <a:lnTo>
                  <a:pt x="323400" y="895631"/>
                </a:lnTo>
                <a:lnTo>
                  <a:pt x="330687" y="888333"/>
                </a:lnTo>
                <a:lnTo>
                  <a:pt x="338924" y="881669"/>
                </a:lnTo>
                <a:lnTo>
                  <a:pt x="346845" y="875323"/>
                </a:lnTo>
                <a:lnTo>
                  <a:pt x="355400" y="869611"/>
                </a:lnTo>
                <a:lnTo>
                  <a:pt x="364271" y="864217"/>
                </a:lnTo>
                <a:lnTo>
                  <a:pt x="373142" y="859774"/>
                </a:lnTo>
                <a:lnTo>
                  <a:pt x="382014" y="855332"/>
                </a:lnTo>
                <a:lnTo>
                  <a:pt x="391519" y="851206"/>
                </a:lnTo>
                <a:lnTo>
                  <a:pt x="400707" y="847716"/>
                </a:lnTo>
                <a:lnTo>
                  <a:pt x="410212" y="844225"/>
                </a:lnTo>
                <a:lnTo>
                  <a:pt x="419400" y="841687"/>
                </a:lnTo>
                <a:lnTo>
                  <a:pt x="428588" y="839148"/>
                </a:lnTo>
                <a:lnTo>
                  <a:pt x="437776" y="836927"/>
                </a:lnTo>
                <a:lnTo>
                  <a:pt x="446331" y="835340"/>
                </a:lnTo>
                <a:lnTo>
                  <a:pt x="455202" y="833754"/>
                </a:lnTo>
                <a:lnTo>
                  <a:pt x="463440" y="832484"/>
                </a:lnTo>
                <a:lnTo>
                  <a:pt x="471678" y="831533"/>
                </a:lnTo>
                <a:lnTo>
                  <a:pt x="479598" y="830898"/>
                </a:lnTo>
                <a:lnTo>
                  <a:pt x="486569" y="830263"/>
                </a:lnTo>
                <a:close/>
                <a:moveTo>
                  <a:pt x="977804" y="422275"/>
                </a:moveTo>
                <a:lnTo>
                  <a:pt x="977804" y="1118375"/>
                </a:lnTo>
                <a:lnTo>
                  <a:pt x="1390015" y="817113"/>
                </a:lnTo>
                <a:lnTo>
                  <a:pt x="1449070" y="773953"/>
                </a:lnTo>
                <a:lnTo>
                  <a:pt x="1478598" y="752373"/>
                </a:lnTo>
                <a:lnTo>
                  <a:pt x="1493520" y="741583"/>
                </a:lnTo>
                <a:lnTo>
                  <a:pt x="1495108" y="740313"/>
                </a:lnTo>
                <a:lnTo>
                  <a:pt x="1495743" y="739996"/>
                </a:lnTo>
                <a:lnTo>
                  <a:pt x="1499235" y="741583"/>
                </a:lnTo>
                <a:lnTo>
                  <a:pt x="1491298" y="737457"/>
                </a:lnTo>
                <a:lnTo>
                  <a:pt x="1551940" y="766971"/>
                </a:lnTo>
                <a:lnTo>
                  <a:pt x="1551940" y="767288"/>
                </a:lnTo>
                <a:lnTo>
                  <a:pt x="1551940" y="768240"/>
                </a:lnTo>
                <a:lnTo>
                  <a:pt x="1552258" y="773001"/>
                </a:lnTo>
                <a:lnTo>
                  <a:pt x="1552575" y="781887"/>
                </a:lnTo>
                <a:lnTo>
                  <a:pt x="1557973" y="928187"/>
                </a:lnTo>
                <a:lnTo>
                  <a:pt x="1560361" y="996818"/>
                </a:lnTo>
                <a:lnTo>
                  <a:pt x="1511300" y="1036404"/>
                </a:lnTo>
                <a:lnTo>
                  <a:pt x="1507808" y="1039260"/>
                </a:lnTo>
                <a:lnTo>
                  <a:pt x="1505903" y="1040847"/>
                </a:lnTo>
                <a:lnTo>
                  <a:pt x="1505903" y="1041165"/>
                </a:lnTo>
                <a:lnTo>
                  <a:pt x="1549083" y="1060841"/>
                </a:lnTo>
                <a:lnTo>
                  <a:pt x="1563053" y="1067106"/>
                </a:lnTo>
                <a:lnTo>
                  <a:pt x="1563053" y="1067188"/>
                </a:lnTo>
                <a:lnTo>
                  <a:pt x="1573848" y="1071948"/>
                </a:lnTo>
                <a:lnTo>
                  <a:pt x="1563053" y="1067106"/>
                </a:lnTo>
                <a:lnTo>
                  <a:pt x="1563053" y="1066553"/>
                </a:lnTo>
                <a:lnTo>
                  <a:pt x="1563053" y="1065284"/>
                </a:lnTo>
                <a:lnTo>
                  <a:pt x="1562735" y="1056080"/>
                </a:lnTo>
                <a:lnTo>
                  <a:pt x="1562100" y="1037991"/>
                </a:lnTo>
                <a:lnTo>
                  <a:pt x="1560513" y="1001178"/>
                </a:lnTo>
                <a:lnTo>
                  <a:pt x="1560361" y="996818"/>
                </a:lnTo>
                <a:lnTo>
                  <a:pt x="1624965" y="944689"/>
                </a:lnTo>
                <a:lnTo>
                  <a:pt x="1990090" y="650185"/>
                </a:lnTo>
                <a:lnTo>
                  <a:pt x="2001202" y="641616"/>
                </a:lnTo>
                <a:lnTo>
                  <a:pt x="1911350" y="530225"/>
                </a:lnTo>
                <a:lnTo>
                  <a:pt x="2162175" y="556883"/>
                </a:lnTo>
                <a:lnTo>
                  <a:pt x="2135188" y="807592"/>
                </a:lnTo>
                <a:lnTo>
                  <a:pt x="2045652" y="696518"/>
                </a:lnTo>
                <a:lnTo>
                  <a:pt x="2034540" y="705087"/>
                </a:lnTo>
                <a:lnTo>
                  <a:pt x="1669415" y="999591"/>
                </a:lnTo>
                <a:lnTo>
                  <a:pt x="1555750" y="1091307"/>
                </a:lnTo>
                <a:lnTo>
                  <a:pt x="1551940" y="1094480"/>
                </a:lnTo>
                <a:lnTo>
                  <a:pt x="1550353" y="1095749"/>
                </a:lnTo>
                <a:lnTo>
                  <a:pt x="1550035" y="1095749"/>
                </a:lnTo>
                <a:lnTo>
                  <a:pt x="1506855" y="1076074"/>
                </a:lnTo>
                <a:lnTo>
                  <a:pt x="1492568" y="1069647"/>
                </a:lnTo>
                <a:lnTo>
                  <a:pt x="1492568" y="1069092"/>
                </a:lnTo>
                <a:lnTo>
                  <a:pt x="1492568" y="1068140"/>
                </a:lnTo>
                <a:lnTo>
                  <a:pt x="1492250" y="1058619"/>
                </a:lnTo>
                <a:lnTo>
                  <a:pt x="1491615" y="1040847"/>
                </a:lnTo>
                <a:lnTo>
                  <a:pt x="1490028" y="1004034"/>
                </a:lnTo>
                <a:lnTo>
                  <a:pt x="1487488" y="930726"/>
                </a:lnTo>
                <a:lnTo>
                  <a:pt x="1483991" y="836157"/>
                </a:lnTo>
                <a:lnTo>
                  <a:pt x="1490980" y="831076"/>
                </a:lnTo>
                <a:lnTo>
                  <a:pt x="1520190" y="809496"/>
                </a:lnTo>
                <a:lnTo>
                  <a:pt x="1534795" y="798706"/>
                </a:lnTo>
                <a:lnTo>
                  <a:pt x="1537018" y="797437"/>
                </a:lnTo>
                <a:lnTo>
                  <a:pt x="1537335" y="797120"/>
                </a:lnTo>
                <a:lnTo>
                  <a:pt x="1535492" y="795947"/>
                </a:lnTo>
                <a:lnTo>
                  <a:pt x="1541780" y="799024"/>
                </a:lnTo>
                <a:lnTo>
                  <a:pt x="1533843" y="794898"/>
                </a:lnTo>
                <a:lnTo>
                  <a:pt x="1535492" y="795947"/>
                </a:lnTo>
                <a:lnTo>
                  <a:pt x="1481455" y="769510"/>
                </a:lnTo>
                <a:lnTo>
                  <a:pt x="1481455" y="769827"/>
                </a:lnTo>
                <a:lnTo>
                  <a:pt x="1481455" y="771097"/>
                </a:lnTo>
                <a:lnTo>
                  <a:pt x="1481773" y="775540"/>
                </a:lnTo>
                <a:lnTo>
                  <a:pt x="1482090" y="784743"/>
                </a:lnTo>
                <a:lnTo>
                  <a:pt x="1483991" y="836157"/>
                </a:lnTo>
                <a:lnTo>
                  <a:pt x="1431608" y="874237"/>
                </a:lnTo>
                <a:lnTo>
                  <a:pt x="977804" y="1205369"/>
                </a:lnTo>
                <a:lnTo>
                  <a:pt x="977804" y="1279208"/>
                </a:lnTo>
                <a:lnTo>
                  <a:pt x="2233708" y="1279208"/>
                </a:lnTo>
                <a:lnTo>
                  <a:pt x="2233708" y="422275"/>
                </a:lnTo>
                <a:lnTo>
                  <a:pt x="977804" y="422275"/>
                </a:lnTo>
                <a:close/>
                <a:moveTo>
                  <a:pt x="1604961" y="109349"/>
                </a:moveTo>
                <a:lnTo>
                  <a:pt x="1432317" y="288925"/>
                </a:lnTo>
                <a:lnTo>
                  <a:pt x="1770657" y="288925"/>
                </a:lnTo>
                <a:lnTo>
                  <a:pt x="1604961" y="109349"/>
                </a:lnTo>
                <a:close/>
                <a:moveTo>
                  <a:pt x="1605916" y="0"/>
                </a:moveTo>
                <a:lnTo>
                  <a:pt x="1610688" y="317"/>
                </a:lnTo>
                <a:lnTo>
                  <a:pt x="1615461" y="951"/>
                </a:lnTo>
                <a:lnTo>
                  <a:pt x="1619915" y="2219"/>
                </a:lnTo>
                <a:lnTo>
                  <a:pt x="1623733" y="4121"/>
                </a:lnTo>
                <a:lnTo>
                  <a:pt x="1627870" y="6022"/>
                </a:lnTo>
                <a:lnTo>
                  <a:pt x="1631688" y="8241"/>
                </a:lnTo>
                <a:lnTo>
                  <a:pt x="1635188" y="11410"/>
                </a:lnTo>
                <a:lnTo>
                  <a:pt x="1638369" y="14263"/>
                </a:lnTo>
                <a:lnTo>
                  <a:pt x="1892057" y="288925"/>
                </a:lnTo>
                <a:lnTo>
                  <a:pt x="2401839" y="288925"/>
                </a:lnTo>
                <a:lnTo>
                  <a:pt x="2408511" y="289242"/>
                </a:lnTo>
                <a:lnTo>
                  <a:pt x="2415184" y="290192"/>
                </a:lnTo>
                <a:lnTo>
                  <a:pt x="2421538" y="291776"/>
                </a:lnTo>
                <a:lnTo>
                  <a:pt x="2427893" y="294310"/>
                </a:lnTo>
                <a:lnTo>
                  <a:pt x="2433612" y="297160"/>
                </a:lnTo>
                <a:lnTo>
                  <a:pt x="2439332" y="300645"/>
                </a:lnTo>
                <a:lnTo>
                  <a:pt x="2444415" y="304129"/>
                </a:lnTo>
                <a:lnTo>
                  <a:pt x="2448864" y="308563"/>
                </a:lnTo>
                <a:lnTo>
                  <a:pt x="2453312" y="313314"/>
                </a:lnTo>
                <a:lnTo>
                  <a:pt x="2457442" y="318699"/>
                </a:lnTo>
                <a:lnTo>
                  <a:pt x="2460620" y="323767"/>
                </a:lnTo>
                <a:lnTo>
                  <a:pt x="2463162" y="329785"/>
                </a:lnTo>
                <a:lnTo>
                  <a:pt x="2465703" y="335803"/>
                </a:lnTo>
                <a:lnTo>
                  <a:pt x="2467292" y="342138"/>
                </a:lnTo>
                <a:lnTo>
                  <a:pt x="2468245" y="348790"/>
                </a:lnTo>
                <a:lnTo>
                  <a:pt x="2468563" y="355442"/>
                </a:lnTo>
                <a:lnTo>
                  <a:pt x="2468245" y="362410"/>
                </a:lnTo>
                <a:lnTo>
                  <a:pt x="2467292" y="369062"/>
                </a:lnTo>
                <a:lnTo>
                  <a:pt x="2465703" y="375397"/>
                </a:lnTo>
                <a:lnTo>
                  <a:pt x="2463162" y="381415"/>
                </a:lnTo>
                <a:lnTo>
                  <a:pt x="2460620" y="387433"/>
                </a:lnTo>
                <a:lnTo>
                  <a:pt x="2457442" y="392818"/>
                </a:lnTo>
                <a:lnTo>
                  <a:pt x="2453312" y="397886"/>
                </a:lnTo>
                <a:lnTo>
                  <a:pt x="2448864" y="402954"/>
                </a:lnTo>
                <a:lnTo>
                  <a:pt x="2444415" y="407071"/>
                </a:lnTo>
                <a:lnTo>
                  <a:pt x="2439332" y="410872"/>
                </a:lnTo>
                <a:lnTo>
                  <a:pt x="2433612" y="414040"/>
                </a:lnTo>
                <a:lnTo>
                  <a:pt x="2427893" y="417207"/>
                </a:lnTo>
                <a:lnTo>
                  <a:pt x="2421538" y="419108"/>
                </a:lnTo>
                <a:lnTo>
                  <a:pt x="2415184" y="420691"/>
                </a:lnTo>
                <a:lnTo>
                  <a:pt x="2408511" y="421958"/>
                </a:lnTo>
                <a:lnTo>
                  <a:pt x="2401839" y="422275"/>
                </a:lnTo>
                <a:lnTo>
                  <a:pt x="2344738" y="422275"/>
                </a:lnTo>
                <a:lnTo>
                  <a:pt x="2344738" y="1390650"/>
                </a:lnTo>
                <a:lnTo>
                  <a:pt x="866775" y="1390650"/>
                </a:lnTo>
                <a:lnTo>
                  <a:pt x="866775" y="422275"/>
                </a:lnTo>
                <a:lnTo>
                  <a:pt x="809674" y="422275"/>
                </a:lnTo>
                <a:lnTo>
                  <a:pt x="803001" y="421958"/>
                </a:lnTo>
                <a:lnTo>
                  <a:pt x="796329" y="420691"/>
                </a:lnTo>
                <a:lnTo>
                  <a:pt x="789974" y="419108"/>
                </a:lnTo>
                <a:lnTo>
                  <a:pt x="783620" y="417207"/>
                </a:lnTo>
                <a:lnTo>
                  <a:pt x="777900" y="414040"/>
                </a:lnTo>
                <a:lnTo>
                  <a:pt x="772181" y="410872"/>
                </a:lnTo>
                <a:lnTo>
                  <a:pt x="767098" y="407071"/>
                </a:lnTo>
                <a:lnTo>
                  <a:pt x="762649" y="402954"/>
                </a:lnTo>
                <a:lnTo>
                  <a:pt x="758201" y="397886"/>
                </a:lnTo>
                <a:lnTo>
                  <a:pt x="754070" y="392818"/>
                </a:lnTo>
                <a:lnTo>
                  <a:pt x="750893" y="387433"/>
                </a:lnTo>
                <a:lnTo>
                  <a:pt x="748033" y="381415"/>
                </a:lnTo>
                <a:lnTo>
                  <a:pt x="745809" y="375397"/>
                </a:lnTo>
                <a:lnTo>
                  <a:pt x="744221" y="369062"/>
                </a:lnTo>
                <a:lnTo>
                  <a:pt x="743267" y="362410"/>
                </a:lnTo>
                <a:lnTo>
                  <a:pt x="742950" y="355442"/>
                </a:lnTo>
                <a:lnTo>
                  <a:pt x="743267" y="348790"/>
                </a:lnTo>
                <a:lnTo>
                  <a:pt x="744221" y="342138"/>
                </a:lnTo>
                <a:lnTo>
                  <a:pt x="745809" y="335803"/>
                </a:lnTo>
                <a:lnTo>
                  <a:pt x="748033" y="329785"/>
                </a:lnTo>
                <a:lnTo>
                  <a:pt x="750893" y="323767"/>
                </a:lnTo>
                <a:lnTo>
                  <a:pt x="754070" y="318699"/>
                </a:lnTo>
                <a:lnTo>
                  <a:pt x="758201" y="313314"/>
                </a:lnTo>
                <a:lnTo>
                  <a:pt x="762649" y="308563"/>
                </a:lnTo>
                <a:lnTo>
                  <a:pt x="767098" y="304129"/>
                </a:lnTo>
                <a:lnTo>
                  <a:pt x="772181" y="300645"/>
                </a:lnTo>
                <a:lnTo>
                  <a:pt x="777900" y="297160"/>
                </a:lnTo>
                <a:lnTo>
                  <a:pt x="783620" y="294310"/>
                </a:lnTo>
                <a:lnTo>
                  <a:pt x="789974" y="291776"/>
                </a:lnTo>
                <a:lnTo>
                  <a:pt x="796329" y="290192"/>
                </a:lnTo>
                <a:lnTo>
                  <a:pt x="803001" y="289242"/>
                </a:lnTo>
                <a:lnTo>
                  <a:pt x="809674" y="288925"/>
                </a:lnTo>
                <a:lnTo>
                  <a:pt x="1310879" y="288925"/>
                </a:lnTo>
                <a:lnTo>
                  <a:pt x="1311607" y="287475"/>
                </a:lnTo>
                <a:lnTo>
                  <a:pt x="1314152" y="283672"/>
                </a:lnTo>
                <a:lnTo>
                  <a:pt x="1317334" y="280502"/>
                </a:lnTo>
                <a:lnTo>
                  <a:pt x="1573462" y="13629"/>
                </a:lnTo>
                <a:lnTo>
                  <a:pt x="1576962" y="10777"/>
                </a:lnTo>
                <a:lnTo>
                  <a:pt x="1580780" y="7924"/>
                </a:lnTo>
                <a:lnTo>
                  <a:pt x="1584280" y="5705"/>
                </a:lnTo>
                <a:lnTo>
                  <a:pt x="1588735" y="3804"/>
                </a:lnTo>
                <a:lnTo>
                  <a:pt x="1592553" y="2219"/>
                </a:lnTo>
                <a:lnTo>
                  <a:pt x="1597007" y="951"/>
                </a:lnTo>
                <a:lnTo>
                  <a:pt x="1601780" y="317"/>
                </a:lnTo>
                <a:lnTo>
                  <a:pt x="1605916"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宋体" panose="02010600030101010101" pitchFamily="2" charset="-122"/>
              <a:sym typeface="宋体" panose="02010600030101010101" pitchFamily="2" charset="-122"/>
            </a:endParaRPr>
          </a:p>
        </p:txBody>
      </p:sp>
      <p:sp>
        <p:nvSpPr>
          <p:cNvPr id="2" name="文本框 2"/>
          <p:cNvSpPr txBox="1"/>
          <p:nvPr/>
        </p:nvSpPr>
        <p:spPr>
          <a:xfrm>
            <a:off x="885825" y="599440"/>
            <a:ext cx="493649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三、由GDP引出的其他指标</a:t>
            </a:r>
            <a:endParaRPr lang="zh-CN" altLang="en-US" sz="2600" dirty="0">
              <a:latin typeface="宋体" panose="02010600030101010101" pitchFamily="2" charset="-122"/>
              <a:ea typeface="宋体" panose="02010600030101010101" pitchFamily="2" charset="-122"/>
            </a:endParaRPr>
          </a:p>
        </p:txBody>
      </p:sp>
      <p:sp>
        <p:nvSpPr>
          <p:cNvPr id="3" name="TextBox 24"/>
          <p:cNvSpPr txBox="1">
            <a:spLocks noChangeArrowheads="1"/>
          </p:cNvSpPr>
          <p:nvPr/>
        </p:nvSpPr>
        <p:spPr bwMode="auto">
          <a:xfrm>
            <a:off x="8055610" y="4172585"/>
            <a:ext cx="3406140" cy="276860"/>
          </a:xfrm>
          <a:prstGeom prst="rect">
            <a:avLst/>
          </a:prstGeom>
          <a:noFill/>
          <a:ln w="9525">
            <a:noFill/>
            <a:miter lim="800000"/>
          </a:ln>
        </p:spPr>
        <p:txBody>
          <a:bodyPr wrap="square" lIns="0" tIns="0" rIns="0" bIns="0">
            <a:spAutoFit/>
          </a:bodyPr>
          <a:p>
            <a:pPr defTabSz="913765">
              <a:defRPr/>
            </a:pPr>
            <a:r>
              <a:rPr lang="zh-CN" altLang="en-US" sz="1800" dirty="0">
                <a:solidFill>
                  <a:schemeClr val="tx1">
                    <a:lumMod val="65000"/>
                    <a:lumOff val="35000"/>
                  </a:schemeClr>
                </a:solidFill>
                <a:latin typeface="宋体" panose="02010600030101010101" pitchFamily="2" charset="-122"/>
                <a:cs typeface="+mn-ea"/>
                <a:sym typeface="宋体" panose="02010600030101010101" pitchFamily="2" charset="-122"/>
              </a:rPr>
              <a:t>（四）个人可支配收入（DPI）</a:t>
            </a:r>
            <a:endParaRPr lang="zh-CN" altLang="en-US" sz="1800" dirty="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 name="TextBox 24"/>
          <p:cNvSpPr txBox="1">
            <a:spLocks noChangeArrowheads="1"/>
          </p:cNvSpPr>
          <p:nvPr/>
        </p:nvSpPr>
        <p:spPr bwMode="auto">
          <a:xfrm>
            <a:off x="1240790" y="4206875"/>
            <a:ext cx="2855595" cy="276860"/>
          </a:xfrm>
          <a:prstGeom prst="rect">
            <a:avLst/>
          </a:prstGeom>
          <a:noFill/>
          <a:ln w="9525">
            <a:noFill/>
            <a:miter lim="800000"/>
          </a:ln>
        </p:spPr>
        <p:txBody>
          <a:bodyPr wrap="square" lIns="0" tIns="0" rIns="0" bIns="0">
            <a:spAutoFit/>
          </a:bodyPr>
          <a:lstStyle/>
          <a:p>
            <a:pPr defTabSz="913765">
              <a:defRPr/>
            </a:pPr>
            <a:r>
              <a:rPr lang="zh-CN" altLang="en-US" sz="1800" dirty="0">
                <a:solidFill>
                  <a:schemeClr val="tx1">
                    <a:lumMod val="65000"/>
                    <a:lumOff val="35000"/>
                  </a:schemeClr>
                </a:solidFill>
                <a:latin typeface="宋体" panose="02010600030101010101" pitchFamily="2" charset="-122"/>
                <a:cs typeface="+mn-ea"/>
                <a:sym typeface="宋体" panose="02010600030101010101" pitchFamily="2" charset="-122"/>
              </a:rPr>
              <a:t>（三）个人收入（PI）</a:t>
            </a:r>
            <a:endParaRPr lang="zh-CN" altLang="en-US" sz="1800" dirty="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 name="TextBox 24"/>
          <p:cNvSpPr txBox="1">
            <a:spLocks noChangeArrowheads="1"/>
          </p:cNvSpPr>
          <p:nvPr/>
        </p:nvSpPr>
        <p:spPr bwMode="auto">
          <a:xfrm>
            <a:off x="8055610" y="2019300"/>
            <a:ext cx="2855595" cy="276860"/>
          </a:xfrm>
          <a:prstGeom prst="rect">
            <a:avLst/>
          </a:prstGeom>
          <a:noFill/>
          <a:ln w="9525">
            <a:noFill/>
            <a:miter lim="800000"/>
          </a:ln>
        </p:spPr>
        <p:txBody>
          <a:bodyPr wrap="square" lIns="0" tIns="0" rIns="0" bIns="0">
            <a:spAutoFit/>
          </a:bodyPr>
          <a:lstStyle/>
          <a:p>
            <a:pPr defTabSz="913765">
              <a:defRPr/>
            </a:pPr>
            <a:r>
              <a:rPr lang="zh-CN" altLang="en-US" sz="1800" dirty="0">
                <a:solidFill>
                  <a:schemeClr val="tx1">
                    <a:lumMod val="65000"/>
                    <a:lumOff val="35000"/>
                  </a:schemeClr>
                </a:solidFill>
                <a:latin typeface="宋体" panose="02010600030101010101" pitchFamily="2" charset="-122"/>
                <a:cs typeface="+mn-ea"/>
                <a:sym typeface="宋体" panose="02010600030101010101" pitchFamily="2" charset="-122"/>
              </a:rPr>
              <a:t>（二）国民收入（NI）</a:t>
            </a:r>
            <a:endParaRPr lang="zh-CN" altLang="en-US" sz="1800" dirty="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 name="TextBox 14"/>
          <p:cNvSpPr txBox="1">
            <a:spLocks noChangeArrowheads="1"/>
          </p:cNvSpPr>
          <p:nvPr/>
        </p:nvSpPr>
        <p:spPr bwMode="auto">
          <a:xfrm>
            <a:off x="8055610" y="4614545"/>
            <a:ext cx="3617595" cy="830580"/>
          </a:xfrm>
          <a:prstGeom prst="rect">
            <a:avLst/>
          </a:prstGeom>
          <a:noFill/>
          <a:ln w="9525">
            <a:noFill/>
            <a:miter lim="800000"/>
          </a:ln>
        </p:spPr>
        <p:txBody>
          <a:bodyPr wrap="square" lIns="0" tIns="0" rIns="0" bIns="0">
            <a:spAutoFit/>
          </a:bodyPr>
          <a:p>
            <a:pPr algn="just" defTabSz="913765" eaLnBrk="1" latinLnBrk="0" hangingPunct="1">
              <a:lnSpc>
                <a:spcPct val="100000"/>
              </a:lnSpc>
              <a:defRPr/>
            </a:pPr>
            <a:r>
              <a:rPr lang="zh-CN" altLang="en-US" sz="1800" dirty="0">
                <a:solidFill>
                  <a:schemeClr val="tx1">
                    <a:lumMod val="65000"/>
                    <a:lumOff val="35000"/>
                  </a:schemeClr>
                </a:solidFill>
                <a:latin typeface="宋体" panose="02010600030101010101" pitchFamily="2" charset="-122"/>
                <a:cs typeface="+mn-ea"/>
                <a:sym typeface="宋体" panose="02010600030101010101" pitchFamily="2" charset="-122"/>
              </a:rPr>
              <a:t>个人可支配收入是指一个国家一年内个人可以支配的全部收入即人们可以用来消费或储蓄的收入。</a:t>
            </a:r>
            <a:endParaRPr lang="zh-CN" altLang="en-US" sz="1800" dirty="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 name="TextBox 14"/>
          <p:cNvSpPr txBox="1">
            <a:spLocks noChangeArrowheads="1"/>
          </p:cNvSpPr>
          <p:nvPr/>
        </p:nvSpPr>
        <p:spPr bwMode="auto">
          <a:xfrm>
            <a:off x="8055610" y="2364105"/>
            <a:ext cx="3617595" cy="1661795"/>
          </a:xfrm>
          <a:prstGeom prst="rect">
            <a:avLst/>
          </a:prstGeom>
          <a:noFill/>
          <a:ln w="9525">
            <a:noFill/>
            <a:miter lim="800000"/>
          </a:ln>
        </p:spPr>
        <p:txBody>
          <a:bodyPr wrap="square" lIns="0" tIns="0" rIns="0" bIns="0">
            <a:spAutoFit/>
          </a:bodyPr>
          <a:lstStyle/>
          <a:p>
            <a:pPr algn="just" defTabSz="913765" eaLnBrk="1" latinLnBrk="0" hangingPunct="1">
              <a:lnSpc>
                <a:spcPct val="100000"/>
              </a:lnSpc>
              <a:defRPr/>
            </a:pPr>
            <a:r>
              <a:rPr lang="zh-CN" altLang="en-US" sz="1800" b="1" dirty="0">
                <a:solidFill>
                  <a:schemeClr val="tx1">
                    <a:lumMod val="65000"/>
                    <a:lumOff val="35000"/>
                  </a:schemeClr>
                </a:solidFill>
                <a:latin typeface="宋体" panose="02010600030101010101" pitchFamily="2" charset="-122"/>
                <a:cs typeface="+mn-ea"/>
                <a:sym typeface="宋体" panose="02010600030101010101" pitchFamily="2" charset="-122"/>
              </a:rPr>
              <a:t>广义</a:t>
            </a:r>
            <a:r>
              <a:rPr lang="zh-CN" altLang="en-US" sz="1800" dirty="0">
                <a:solidFill>
                  <a:schemeClr val="tx1">
                    <a:lumMod val="65000"/>
                    <a:lumOff val="35000"/>
                  </a:schemeClr>
                </a:solidFill>
                <a:latin typeface="宋体" panose="02010600030101010101" pitchFamily="2" charset="-122"/>
                <a:cs typeface="+mn-ea"/>
                <a:sym typeface="宋体" panose="02010600030101010101" pitchFamily="2" charset="-122"/>
              </a:rPr>
              <a:t>的国民收入是指国民收入五个总量，即国内生产总值、国内生产净值、国民收入、个人收入和个人可支配收入。</a:t>
            </a:r>
            <a:r>
              <a:rPr lang="zh-CN" altLang="en-US" sz="1800" b="1" dirty="0">
                <a:solidFill>
                  <a:schemeClr val="tx1">
                    <a:lumMod val="65000"/>
                    <a:lumOff val="35000"/>
                  </a:schemeClr>
                </a:solidFill>
                <a:latin typeface="宋体" panose="02010600030101010101" pitchFamily="2" charset="-122"/>
                <a:cs typeface="+mn-ea"/>
                <a:sym typeface="宋体" panose="02010600030101010101" pitchFamily="2" charset="-122"/>
              </a:rPr>
              <a:t>狭义</a:t>
            </a:r>
            <a:r>
              <a:rPr lang="zh-CN" altLang="en-US" sz="1800" dirty="0">
                <a:solidFill>
                  <a:schemeClr val="tx1">
                    <a:lumMod val="65000"/>
                    <a:lumOff val="35000"/>
                  </a:schemeClr>
                </a:solidFill>
                <a:latin typeface="宋体" panose="02010600030101010101" pitchFamily="2" charset="-122"/>
                <a:cs typeface="+mn-ea"/>
                <a:sym typeface="宋体" panose="02010600030101010101" pitchFamily="2" charset="-122"/>
              </a:rPr>
              <a:t>的国民收入是指一个国家一年内用于生产各种生产要素所得到的全部收入。</a:t>
            </a:r>
            <a:endParaRPr lang="zh-CN" altLang="en-US" sz="1800" dirty="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8" name="TextBox 14"/>
          <p:cNvSpPr txBox="1">
            <a:spLocks noChangeArrowheads="1"/>
          </p:cNvSpPr>
          <p:nvPr/>
        </p:nvSpPr>
        <p:spPr bwMode="auto">
          <a:xfrm>
            <a:off x="1297305" y="4614545"/>
            <a:ext cx="2996565" cy="1107440"/>
          </a:xfrm>
          <a:prstGeom prst="rect">
            <a:avLst/>
          </a:prstGeom>
          <a:noFill/>
          <a:ln w="9525">
            <a:noFill/>
            <a:miter lim="800000"/>
          </a:ln>
        </p:spPr>
        <p:txBody>
          <a:bodyPr wrap="square" lIns="0" tIns="0" rIns="0" bIns="0">
            <a:spAutoFit/>
          </a:bodyPr>
          <a:lstStyle/>
          <a:p>
            <a:pPr algn="just" defTabSz="913765" eaLnBrk="1" latinLnBrk="0" hangingPunct="1">
              <a:lnSpc>
                <a:spcPct val="100000"/>
              </a:lnSpc>
              <a:defRPr/>
            </a:pPr>
            <a:r>
              <a:rPr lang="zh-CN" altLang="en-US" sz="1800" dirty="0">
                <a:solidFill>
                  <a:schemeClr val="tx1">
                    <a:lumMod val="65000"/>
                    <a:lumOff val="35000"/>
                  </a:schemeClr>
                </a:solidFill>
                <a:latin typeface="宋体" panose="02010600030101010101" pitchFamily="2" charset="-122"/>
                <a:cs typeface="+mn-ea"/>
                <a:sym typeface="宋体" panose="02010600030101010101" pitchFamily="2" charset="-122"/>
              </a:rPr>
              <a:t>个人收入是指一个国家一年内个人所得到的全部收入。生产要素报酬意义上的国民收入并不会全部成为个人收入。</a:t>
            </a:r>
            <a:endParaRPr lang="zh-CN" altLang="en-US" sz="1800" dirty="0">
              <a:solidFill>
                <a:schemeClr val="tx1">
                  <a:lumMod val="65000"/>
                  <a:lumOff val="35000"/>
                </a:schemeClr>
              </a:solidFill>
              <a:latin typeface="宋体" panose="02010600030101010101" pitchFamily="2" charset="-122"/>
              <a:cs typeface="+mn-ea"/>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58414"/>
                                        </p:tgtEl>
                                        <p:attrNameLst>
                                          <p:attrName>style.visibility</p:attrName>
                                        </p:attrNameLst>
                                      </p:cBhvr>
                                      <p:to>
                                        <p:strVal val="visible"/>
                                      </p:to>
                                    </p:set>
                                    <p:anim calcmode="lin" valueType="num">
                                      <p:cBhvr>
                                        <p:cTn id="7" dur="1000" fill="hold"/>
                                        <p:tgtEl>
                                          <p:spTgt spid="58414"/>
                                        </p:tgtEl>
                                        <p:attrNameLst>
                                          <p:attrName>ppt_w</p:attrName>
                                        </p:attrNameLst>
                                      </p:cBhvr>
                                      <p:tavLst>
                                        <p:tav tm="0">
                                          <p:val>
                                            <p:fltVal val="0"/>
                                          </p:val>
                                        </p:tav>
                                        <p:tav tm="100000">
                                          <p:val>
                                            <p:strVal val="#ppt_w"/>
                                          </p:val>
                                        </p:tav>
                                      </p:tavLst>
                                    </p:anim>
                                    <p:anim calcmode="lin" valueType="num">
                                      <p:cBhvr>
                                        <p:cTn id="8" dur="1000" fill="hold"/>
                                        <p:tgtEl>
                                          <p:spTgt spid="58414"/>
                                        </p:tgtEl>
                                        <p:attrNameLst>
                                          <p:attrName>ppt_h</p:attrName>
                                        </p:attrNameLst>
                                      </p:cBhvr>
                                      <p:tavLst>
                                        <p:tav tm="0">
                                          <p:val>
                                            <p:fltVal val="0"/>
                                          </p:val>
                                        </p:tav>
                                        <p:tav tm="100000">
                                          <p:val>
                                            <p:strVal val="#ppt_h"/>
                                          </p:val>
                                        </p:tav>
                                      </p:tavLst>
                                    </p:anim>
                                    <p:anim calcmode="lin" valueType="num">
                                      <p:cBhvr>
                                        <p:cTn id="9" dur="1000" fill="hold"/>
                                        <p:tgtEl>
                                          <p:spTgt spid="58414"/>
                                        </p:tgtEl>
                                        <p:attrNameLst>
                                          <p:attrName>style.rotation</p:attrName>
                                        </p:attrNameLst>
                                      </p:cBhvr>
                                      <p:tavLst>
                                        <p:tav tm="0">
                                          <p:val>
                                            <p:fltVal val="90"/>
                                          </p:val>
                                        </p:tav>
                                        <p:tav tm="100000">
                                          <p:val>
                                            <p:fltVal val="0"/>
                                          </p:val>
                                        </p:tav>
                                      </p:tavLst>
                                    </p:anim>
                                    <p:animEffect transition="in" filter="fade">
                                      <p:cBhvr>
                                        <p:cTn id="10" dur="1000"/>
                                        <p:tgtEl>
                                          <p:spTgt spid="58414"/>
                                        </p:tgtEl>
                                      </p:cBhvr>
                                    </p:animEffect>
                                  </p:childTnLst>
                                </p:cTn>
                              </p:par>
                            </p:childTnLst>
                          </p:cTn>
                        </p:par>
                        <p:par>
                          <p:cTn id="11" fill="hold">
                            <p:stCondLst>
                              <p:cond delay="1000"/>
                            </p:stCondLst>
                            <p:childTnLst>
                              <p:par>
                                <p:cTn id="12" presetID="22" presetClass="entr" presetSubtype="2"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right)">
                                      <p:cBhvr>
                                        <p:cTn id="14" dur="500"/>
                                        <p:tgtEl>
                                          <p:spTgt spid="15"/>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right)">
                                      <p:cBhvr>
                                        <p:cTn id="17" dur="500"/>
                                        <p:tgtEl>
                                          <p:spTgt spid="25"/>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p:cTn id="20" dur="500" fill="hold"/>
                                        <p:tgtEl>
                                          <p:spTgt spid="22"/>
                                        </p:tgtEl>
                                        <p:attrNameLst>
                                          <p:attrName>ppt_w</p:attrName>
                                        </p:attrNameLst>
                                      </p:cBhvr>
                                      <p:tavLst>
                                        <p:tav tm="0">
                                          <p:val>
                                            <p:fltVal val="0"/>
                                          </p:val>
                                        </p:tav>
                                        <p:tav tm="100000">
                                          <p:val>
                                            <p:strVal val="#ppt_w"/>
                                          </p:val>
                                        </p:tav>
                                      </p:tavLst>
                                    </p:anim>
                                    <p:anim calcmode="lin" valueType="num">
                                      <p:cBhvr>
                                        <p:cTn id="21" dur="500" fill="hold"/>
                                        <p:tgtEl>
                                          <p:spTgt spid="22"/>
                                        </p:tgtEl>
                                        <p:attrNameLst>
                                          <p:attrName>ppt_h</p:attrName>
                                        </p:attrNameLst>
                                      </p:cBhvr>
                                      <p:tavLst>
                                        <p:tav tm="0">
                                          <p:val>
                                            <p:fltVal val="0"/>
                                          </p:val>
                                        </p:tav>
                                        <p:tav tm="100000">
                                          <p:val>
                                            <p:strVal val="#ppt_h"/>
                                          </p:val>
                                        </p:tav>
                                      </p:tavLst>
                                    </p:anim>
                                    <p:animEffect transition="in" filter="fade">
                                      <p:cBhvr>
                                        <p:cTn id="22" dur="500"/>
                                        <p:tgtEl>
                                          <p:spTgt spid="22"/>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p:cTn id="25" dur="500" fill="hold"/>
                                        <p:tgtEl>
                                          <p:spTgt spid="23"/>
                                        </p:tgtEl>
                                        <p:attrNameLst>
                                          <p:attrName>ppt_w</p:attrName>
                                        </p:attrNameLst>
                                      </p:cBhvr>
                                      <p:tavLst>
                                        <p:tav tm="0">
                                          <p:val>
                                            <p:fltVal val="0"/>
                                          </p:val>
                                        </p:tav>
                                        <p:tav tm="100000">
                                          <p:val>
                                            <p:strVal val="#ppt_w"/>
                                          </p:val>
                                        </p:tav>
                                      </p:tavLst>
                                    </p:anim>
                                    <p:anim calcmode="lin" valueType="num">
                                      <p:cBhvr>
                                        <p:cTn id="26" dur="500" fill="hold"/>
                                        <p:tgtEl>
                                          <p:spTgt spid="23"/>
                                        </p:tgtEl>
                                        <p:attrNameLst>
                                          <p:attrName>ppt_h</p:attrName>
                                        </p:attrNameLst>
                                      </p:cBhvr>
                                      <p:tavLst>
                                        <p:tav tm="0">
                                          <p:val>
                                            <p:fltVal val="0"/>
                                          </p:val>
                                        </p:tav>
                                        <p:tav tm="100000">
                                          <p:val>
                                            <p:strVal val="#ppt_h"/>
                                          </p:val>
                                        </p:tav>
                                      </p:tavLst>
                                    </p:anim>
                                    <p:animEffect transition="in" filter="fade">
                                      <p:cBhvr>
                                        <p:cTn id="27" dur="500"/>
                                        <p:tgtEl>
                                          <p:spTgt spid="23"/>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right)">
                                      <p:cBhvr>
                                        <p:cTn id="35" dur="500"/>
                                        <p:tgtEl>
                                          <p:spTgt spid="3"/>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right)">
                                      <p:cBhvr>
                                        <p:cTn id="38" dur="500"/>
                                        <p:tgtEl>
                                          <p:spTgt spid="4"/>
                                        </p:tgtEl>
                                      </p:cBhvr>
                                    </p:animEffect>
                                  </p:childTnLst>
                                </p:cTn>
                              </p:par>
                              <p:par>
                                <p:cTn id="39" presetID="22" presetClass="entr" presetSubtype="2"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ipe(right)">
                                      <p:cBhvr>
                                        <p:cTn id="41" dur="500"/>
                                        <p:tgtEl>
                                          <p:spTgt spid="5"/>
                                        </p:tgtEl>
                                      </p:cBhvr>
                                    </p:animEffect>
                                  </p:childTnLst>
                                </p:cTn>
                              </p:par>
                            </p:childTnLst>
                          </p:cTn>
                        </p:par>
                        <p:par>
                          <p:cTn id="42" fill="hold">
                            <p:stCondLst>
                              <p:cond delay="1500"/>
                            </p:stCondLst>
                            <p:childTnLst>
                              <p:par>
                                <p:cTn id="43" presetID="22" presetClass="entr" presetSubtype="2"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right)">
                                      <p:cBhvr>
                                        <p:cTn id="45" dur="500"/>
                                        <p:tgtEl>
                                          <p:spTgt spid="6"/>
                                        </p:tgtEl>
                                      </p:cBhvr>
                                    </p:animEffect>
                                  </p:childTnLst>
                                </p:cTn>
                              </p:par>
                            </p:childTnLst>
                          </p:cTn>
                        </p:par>
                        <p:par>
                          <p:cTn id="46" fill="hold">
                            <p:stCondLst>
                              <p:cond delay="2000"/>
                            </p:stCondLst>
                            <p:childTnLst>
                              <p:par>
                                <p:cTn id="47" presetID="22" presetClass="entr" presetSubtype="2" fill="hold" grpId="0"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right)">
                                      <p:cBhvr>
                                        <p:cTn id="49" dur="500"/>
                                        <p:tgtEl>
                                          <p:spTgt spid="7"/>
                                        </p:tgtEl>
                                      </p:cBhvr>
                                    </p:animEffect>
                                  </p:childTnLst>
                                </p:cTn>
                              </p:par>
                            </p:childTnLst>
                          </p:cTn>
                        </p:par>
                        <p:par>
                          <p:cTn id="50" fill="hold">
                            <p:stCondLst>
                              <p:cond delay="2500"/>
                            </p:stCondLst>
                            <p:childTnLst>
                              <p:par>
                                <p:cTn id="51" presetID="22" presetClass="entr" presetSubtype="2" fill="hold" grpId="0" nodeType="after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right)">
                                      <p:cBhvr>
                                        <p:cTn id="5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5" grpId="0"/>
      <p:bldP spid="22" grpId="0" bldLvl="0" animBg="1"/>
      <p:bldP spid="23" grpId="0" bldLvl="0" animBg="1"/>
      <p:bldP spid="24" grpId="0" bldLvl="0" animBg="1"/>
      <p:bldP spid="3" grpId="0"/>
      <p:bldP spid="4" grpId="0"/>
      <p:bldP spid="5" grpId="0"/>
      <p:bldP spid="6" grpId="0"/>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172960" y="3014345"/>
            <a:ext cx="4180205" cy="829945"/>
          </a:xfrm>
          <a:prstGeom prst="rect">
            <a:avLst/>
          </a:prstGeom>
          <a:noFill/>
        </p:spPr>
        <p:txBody>
          <a:bodyPr wrap="square" rtlCol="0">
            <a:spAutoFit/>
          </a:bodyPr>
          <a:p>
            <a:r>
              <a:rPr lang="zh-CN" altLang="en-US" sz="4800" dirty="0">
                <a:solidFill>
                  <a:schemeClr val="tx2"/>
                </a:solidFill>
                <a:latin typeface="宋体" panose="02010600030101010101" pitchFamily="2" charset="-122"/>
              </a:rPr>
              <a:t>消费函数分析</a:t>
            </a:r>
            <a:endParaRPr lang="zh-CN" altLang="en-US" sz="4800" dirty="0">
              <a:solidFill>
                <a:schemeClr val="tx2"/>
              </a:solidFill>
              <a:latin typeface="宋体" panose="02010600030101010101" pitchFamily="2" charset="-122"/>
            </a:endParaRPr>
          </a:p>
        </p:txBody>
      </p:sp>
      <p:sp>
        <p:nvSpPr>
          <p:cNvPr id="5" name="文本框 4"/>
          <p:cNvSpPr txBox="1"/>
          <p:nvPr/>
        </p:nvSpPr>
        <p:spPr>
          <a:xfrm>
            <a:off x="7172960" y="1637030"/>
            <a:ext cx="3956685" cy="1014730"/>
          </a:xfrm>
          <a:prstGeom prst="rect">
            <a:avLst/>
          </a:prstGeom>
          <a:noFill/>
        </p:spPr>
        <p:txBody>
          <a:bodyPr wrap="square" rtlCol="0">
            <a:spAutoFit/>
          </a:bodyPr>
          <a:p>
            <a:r>
              <a:rPr lang="zh-CN" altLang="en-US" sz="6000" b="1" dirty="0">
                <a:solidFill>
                  <a:schemeClr val="tx1">
                    <a:lumMod val="75000"/>
                    <a:lumOff val="25000"/>
                  </a:schemeClr>
                </a:solidFill>
                <a:latin typeface="宋体" panose="02010600030101010101" pitchFamily="2" charset="-122"/>
              </a:rPr>
              <a:t>任务二</a:t>
            </a:r>
            <a:endParaRPr lang="zh-CN" altLang="en-US" sz="6000" b="1" dirty="0">
              <a:solidFill>
                <a:schemeClr val="tx1">
                  <a:lumMod val="75000"/>
                  <a:lumOff val="25000"/>
                </a:schemeClr>
              </a:solidFill>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663575" y="1422400"/>
            <a:ext cx="5050790" cy="4523105"/>
          </a:xfrm>
          <a:prstGeom prst="rect">
            <a:avLst/>
          </a:prstGeom>
          <a:noFill/>
        </p:spPr>
        <p:txBody>
          <a:bodyPr wrap="square" rtlCol="0">
            <a:spAutoFit/>
          </a:bodyPr>
          <a:lstStyle/>
          <a:p>
            <a:pPr>
              <a:lnSpc>
                <a:spcPct val="150000"/>
              </a:lnSpc>
            </a:pPr>
            <a:r>
              <a:rPr lang="en-US" sz="1600" spc="300" dirty="0" smtClean="0">
                <a:solidFill>
                  <a:schemeClr val="tx2"/>
                </a:solidFill>
                <a:latin typeface="宋体" panose="02010600030101010101" pitchFamily="2" charset="-122"/>
              </a:rPr>
              <a:t>●统计表明，除了收入之外，其他因素对消费的影响都很小；而且，这些因素的影响有正有负，加在一起可以相互抵消一部分。因此，从一个较长时期来看，它们可以忽略不计；而从理论分析上来看，就更有必要这样做。同时，凯恩斯认为，在收入和消费的关系方面，存在着一条基本的心理规律，即“一般情况下，平均说来，当人们收入增加时，他们的消费也会增加，但消费的增加不像收入增加得那样多”。消费和收入之间的这种关系就是凯恩斯所说的消费函数或消费倾向。如果把这种关系用公式表示出来，就是：C=C（Y）</a:t>
            </a:r>
            <a:r>
              <a:rPr lang="zh-CN" altLang="en-US" sz="1600" spc="300" dirty="0" smtClean="0">
                <a:solidFill>
                  <a:schemeClr val="tx2"/>
                </a:solidFill>
                <a:latin typeface="宋体" panose="02010600030101010101" pitchFamily="2" charset="-122"/>
              </a:rPr>
              <a:t>。</a:t>
            </a:r>
            <a:r>
              <a:rPr lang="en-US" sz="1600" spc="300" dirty="0" smtClean="0">
                <a:solidFill>
                  <a:schemeClr val="tx2"/>
                </a:solidFill>
                <a:latin typeface="宋体" panose="02010600030101010101" pitchFamily="2" charset="-122"/>
              </a:rPr>
              <a:t>　</a:t>
            </a:r>
            <a:endParaRPr lang="en-US" sz="1600" spc="300" dirty="0" smtClean="0">
              <a:solidFill>
                <a:schemeClr val="tx2"/>
              </a:solidFill>
              <a:latin typeface="宋体" panose="02010600030101010101" pitchFamily="2" charset="-122"/>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一、消费函数</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087745" y="1422400"/>
            <a:ext cx="5679440" cy="43700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tags/tag1.xml><?xml version="1.0" encoding="utf-8"?>
<p:tagLst xmlns:p="http://schemas.openxmlformats.org/presentationml/2006/main">
  <p:tag name="MH" val="20180926094856"/>
  <p:tag name="MH_LIBRARY" val="CONTENTS"/>
  <p:tag name="MH_AUTOCOLOR" val="TRUE"/>
  <p:tag name="MH_TYPE" val="CONTENTS"/>
  <p:tag name="ID" val="626777"/>
</p:tagLst>
</file>

<file path=ppt/tags/tag2.xml><?xml version="1.0" encoding="utf-8"?>
<p:tagLst xmlns:p="http://schemas.openxmlformats.org/presentationml/2006/main">
  <p:tag name="MH" val="20180804121219"/>
  <p:tag name="MH_LIBRARY" val="CONTENTS"/>
  <p:tag name="MH_TYPE" val="ENTRY"/>
  <p:tag name="ID" val="626777"/>
  <p:tag name="MH_ORDER" val="1"/>
</p:tagLst>
</file>

<file path=ppt/tags/tag3.xml><?xml version="1.0" encoding="utf-8"?>
<p:tagLst xmlns:p="http://schemas.openxmlformats.org/presentationml/2006/main">
  <p:tag name="MH" val="20180804121219"/>
  <p:tag name="MH_LIBRARY" val="CONTENTS"/>
  <p:tag name="MH_TYPE" val="NUMBER"/>
  <p:tag name="ID" val="626777"/>
  <p:tag name="MH_ORDER" val="1"/>
</p:tagLst>
</file>

<file path=ppt/tags/tag4.xml><?xml version="1.0" encoding="utf-8"?>
<p:tagLst xmlns:p="http://schemas.openxmlformats.org/presentationml/2006/main">
  <p:tag name="KSO_WM_BEAUTIFY_FLAG" val="#wm#"/>
  <p:tag name="KSO_WM_TEMPLATE_CATEGORY" val="diagram"/>
  <p:tag name="KSO_WM_TEMPLATE_INDEX" val="790"/>
</p:tagLst>
</file>

<file path=ppt/tags/tag5.xml><?xml version="1.0" encoding="utf-8"?>
<p:tagLst xmlns:p="http://schemas.openxmlformats.org/presentationml/2006/main">
  <p:tag name="KSO_WM_BEAUTIFY_FLAG" val="#wm#"/>
  <p:tag name="KSO_WM_TEMPLATE_CATEGORY" val="diagram"/>
  <p:tag name="KSO_WM_TEMPLATE_INDEX" val="790"/>
</p:tagLst>
</file>

<file path=ppt/tags/tag6.xml><?xml version="1.0" encoding="utf-8"?>
<p:tagLst xmlns:p="http://schemas.openxmlformats.org/presentationml/2006/main">
  <p:tag name="KSO_WM_BEAUTIFY_FLAG" val="#wm#"/>
  <p:tag name="KSO_WM_TEMPLATE_CATEGORY" val="diagram"/>
  <p:tag name="KSO_WM_TEMPLATE_INDEX" val="790"/>
</p:tagLst>
</file>

<file path=ppt/tags/tag7.xml><?xml version="1.0" encoding="utf-8"?>
<p:tagLst xmlns:p="http://schemas.openxmlformats.org/presentationml/2006/main">
  <p:tag name="MH_CONTENTSID" val="635"/>
</p:tagLst>
</file>

<file path=ppt/theme/theme1.xml><?xml version="1.0" encoding="utf-8"?>
<a:theme xmlns:a="http://schemas.openxmlformats.org/drawingml/2006/main" name="千图网海量PPT模板www.58pic.com">
  <a:themeElements>
    <a:clrScheme name="自定义 1">
      <a:dk1>
        <a:sysClr val="windowText" lastClr="000000"/>
      </a:dk1>
      <a:lt1>
        <a:sysClr val="window" lastClr="FFFFFF"/>
      </a:lt1>
      <a:dk2>
        <a:srgbClr val="6A5BD8"/>
      </a:dk2>
      <a:lt2>
        <a:srgbClr val="D9E1F3"/>
      </a:lt2>
      <a:accent1>
        <a:srgbClr val="6A5BD8"/>
      </a:accent1>
      <a:accent2>
        <a:srgbClr val="F2F2F2"/>
      </a:accent2>
      <a:accent3>
        <a:srgbClr val="C0C0F6"/>
      </a:accent3>
      <a:accent4>
        <a:srgbClr val="6A5BD8"/>
      </a:accent4>
      <a:accent5>
        <a:srgbClr val="C0C0F6"/>
      </a:accent5>
      <a:accent6>
        <a:srgbClr val="6A5BD8"/>
      </a:accent6>
      <a:hlink>
        <a:srgbClr val="0000FF"/>
      </a:hlink>
      <a:folHlink>
        <a:srgbClr val="800080"/>
      </a:folHlink>
    </a:clrScheme>
    <a:fontScheme name="自定义 4">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2864</Words>
  <Application>WPS 演示</Application>
  <PresentationFormat>自定义</PresentationFormat>
  <Paragraphs>118</Paragraphs>
  <Slides>17</Slides>
  <Notes>25</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17</vt:i4>
      </vt:variant>
    </vt:vector>
  </HeadingPairs>
  <TitlesOfParts>
    <vt:vector size="27" baseType="lpstr">
      <vt:lpstr>Arial</vt:lpstr>
      <vt:lpstr>宋体</vt:lpstr>
      <vt:lpstr>Wingdings</vt:lpstr>
      <vt:lpstr>Rockwell</vt:lpstr>
      <vt:lpstr>Calibri</vt:lpstr>
      <vt:lpstr>Arial Unicode MS</vt:lpstr>
      <vt:lpstr>思源黑体 CN Bold</vt:lpstr>
      <vt:lpstr>黑体</vt:lpstr>
      <vt:lpstr>微软雅黑</vt:lpstr>
      <vt:lpstr>千图网海量PPT模板www.58pic.com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武静影</cp:lastModifiedBy>
  <cp:revision>10630</cp:revision>
  <cp:lastPrinted>2113-01-01T00:00:00Z</cp:lastPrinted>
  <dcterms:created xsi:type="dcterms:W3CDTF">2015-07-08T08:22:00Z</dcterms:created>
  <dcterms:modified xsi:type="dcterms:W3CDTF">2025-08-15T01:24:47Z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2052-12.1.0.19302</vt:lpwstr>
  </property>
  <property fmtid="{D5CDD505-2E9C-101B-9397-08002B2CF9AE}" pid="4" name="ICV">
    <vt:lpwstr>BC11AA954D4E4B63BCB9B4FD7FFB8D7A_12</vt:lpwstr>
  </property>
</Properties>
</file>