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7"/>
  </p:handoutMasterIdLst>
  <p:sldIdLst>
    <p:sldId id="639" r:id="rId3"/>
    <p:sldId id="617" r:id="rId5"/>
    <p:sldId id="636" r:id="rId6"/>
    <p:sldId id="806" r:id="rId7"/>
    <p:sldId id="710" r:id="rId8"/>
    <p:sldId id="674" r:id="rId9"/>
    <p:sldId id="855" r:id="rId10"/>
    <p:sldId id="680" r:id="rId11"/>
    <p:sldId id="711" r:id="rId12"/>
    <p:sldId id="605" r:id="rId13"/>
    <p:sldId id="856" r:id="rId14"/>
    <p:sldId id="544" r:id="rId15"/>
    <p:sldId id="857" r:id="rId16"/>
    <p:sldId id="687" r:id="rId17"/>
    <p:sldId id="712" r:id="rId18"/>
    <p:sldId id="686" r:id="rId19"/>
    <p:sldId id="858" r:id="rId20"/>
    <p:sldId id="665" r:id="rId21"/>
    <p:sldId id="664" r:id="rId22"/>
    <p:sldId id="583" r:id="rId23"/>
    <p:sldId id="859" r:id="rId24"/>
    <p:sldId id="667" r:id="rId25"/>
    <p:sldId id="582" r:id="rId26"/>
  </p:sldIdLst>
  <p:sldSz cx="12195175" cy="6859270"/>
  <p:notesSz cx="6858000" cy="9144000"/>
  <p:embeddedFontLst>
    <p:embeddedFont>
      <p:font typeface="Rockwell" panose="02060603020205020403" pitchFamily="18" charset="0"/>
      <p:regular r:id="rId32"/>
      <p:bold r:id="rId33"/>
      <p:italic r:id="rId34"/>
      <p:boldItalic r:id="rId35"/>
    </p:embeddedFont>
    <p:embeddedFont>
      <p:font typeface="Calibri" panose="020F0502020204030204" pitchFamily="34" charset="0"/>
      <p:regular r:id="rId36"/>
      <p:bold r:id="rId37"/>
      <p:italic r:id="rId38"/>
      <p:boldItalic r:id="rId39"/>
    </p:embeddedFont>
  </p:embeddedFontLst>
  <p:custDataLst>
    <p:tags r:id="rId40"/>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0" userDrawn="1">
          <p15:clr>
            <a:srgbClr val="A4A3A4"/>
          </p15:clr>
        </p15:guide>
        <p15:guide id="2" orient="horz" pos="336" userDrawn="1">
          <p15:clr>
            <a:srgbClr val="A4A3A4"/>
          </p15:clr>
        </p15:guide>
        <p15:guide id="3" orient="horz" pos="3976" userDrawn="1">
          <p15:clr>
            <a:srgbClr val="A4A3A4"/>
          </p15:clr>
        </p15:guide>
        <p15:guide id="4" pos="3910"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90"/>
        <p:guide orient="horz" pos="336"/>
        <p:guide orient="horz" pos="3976"/>
        <p:guide pos="3910"/>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920"/>
        <p:guide pos="2199"/>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7.xml"/><Relationship Id="rId4" Type="http://schemas.openxmlformats.org/officeDocument/2006/relationships/notesMaster" Target="notesMasters/notesMaster1.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758347" y="1978247"/>
            <a:ext cx="4311103" cy="1808480"/>
            <a:chOff x="7219382" y="2709000"/>
            <a:chExt cx="3082200" cy="1804285"/>
          </a:xfrm>
        </p:grpSpPr>
        <p:sp>
          <p:nvSpPr>
            <p:cNvPr id="23" name="32"/>
            <p:cNvSpPr/>
            <p:nvPr/>
          </p:nvSpPr>
          <p:spPr bwMode="auto">
            <a:xfrm>
              <a:off x="7219382" y="2999789"/>
              <a:ext cx="3082137" cy="1513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内在经济是指一个厂商在生产规模扩大时，由自身内部原因所引起的产量或收益增加</a:t>
              </a:r>
              <a:r>
                <a:rPr lang="zh-CN" sz="1600" dirty="0">
                  <a:solidFill>
                    <a:schemeClr val="tx1">
                      <a:lumMod val="65000"/>
                      <a:lumOff val="35000"/>
                    </a:schemeClr>
                  </a:solidFill>
                  <a:latin typeface="+mn-ea"/>
                  <a:ea typeface="+mn-ea"/>
                </a:rPr>
                <a:t>。</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内在不经济是指由于生产规模过大而引起产量或收益减少。</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1. 内在经济与内在不经济</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758347" y="4289170"/>
            <a:ext cx="4311103" cy="1923415"/>
            <a:chOff x="7219382" y="2709000"/>
            <a:chExt cx="3082200" cy="1918953"/>
          </a:xfrm>
        </p:grpSpPr>
        <p:sp>
          <p:nvSpPr>
            <p:cNvPr id="26" name="12"/>
            <p:cNvSpPr/>
            <p:nvPr/>
          </p:nvSpPr>
          <p:spPr bwMode="auto">
            <a:xfrm>
              <a:off x="7219382" y="3128395"/>
              <a:ext cx="3082137" cy="1499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外在经济是指整个行业生产规模扩大，给个别厂商带来产量与收益的增加。</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外在不经济是指整个行业生产规模扩大，给个别厂商带来产量与收益减少的情况。</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2. 外在经济和外在不经济</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四、规模报酬分析</a:t>
            </a:r>
            <a:endParaRPr lang="en-US" altLang="zh-CN" sz="2600" dirty="0">
              <a:latin typeface="宋体" panose="02010600030101010101" pitchFamily="2" charset="-122"/>
              <a:ea typeface="宋体" panose="02010600030101010101" pitchFamily="2" charset="-122"/>
            </a:endParaRPr>
          </a:p>
        </p:txBody>
      </p:sp>
      <p:sp>
        <p:nvSpPr>
          <p:cNvPr id="3" name="文本框 2"/>
          <p:cNvSpPr txBox="1"/>
          <p:nvPr/>
        </p:nvSpPr>
        <p:spPr>
          <a:xfrm>
            <a:off x="1150620" y="1397635"/>
            <a:ext cx="3507105" cy="368300"/>
          </a:xfrm>
          <a:prstGeom prst="rect">
            <a:avLst/>
          </a:prstGeom>
          <a:noFill/>
        </p:spPr>
        <p:txBody>
          <a:bodyPr wrap="square" rtlCol="0">
            <a:spAutoFit/>
          </a:bodyPr>
          <a:p>
            <a:r>
              <a:rPr lang="zh-CN" altLang="en-US">
                <a:latin typeface="宋体" panose="02010600030101010101" pitchFamily="2" charset="-122"/>
              </a:rPr>
              <a:t>（二）规模报酬变化的原因</a:t>
            </a:r>
            <a:endParaRPr lang="zh-CN" altLang="en-US">
              <a:latin typeface="宋体" panose="02010600030101010101" pitchFamily="2" charset="-122"/>
            </a:endParaRPr>
          </a:p>
        </p:txBody>
      </p:sp>
      <p:pic>
        <p:nvPicPr>
          <p:cNvPr id="5" name="图片 4"/>
          <p:cNvPicPr>
            <a:picLocks noChangeAspect="1"/>
          </p:cNvPicPr>
          <p:nvPr/>
        </p:nvPicPr>
        <p:blipFill>
          <a:blip r:embed="rId1"/>
          <a:stretch>
            <a:fillRect/>
          </a:stretch>
        </p:blipFill>
        <p:spPr>
          <a:xfrm>
            <a:off x="6440170" y="1978025"/>
            <a:ext cx="4762500" cy="3820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厂商成本分析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461645" y="1284605"/>
            <a:ext cx="5864225" cy="5260975"/>
            <a:chOff x="1201043" y="2384649"/>
            <a:chExt cx="5262592" cy="5260975"/>
          </a:xfrm>
        </p:grpSpPr>
        <p:sp>
          <p:nvSpPr>
            <p:cNvPr id="83" name="TextBox 82"/>
            <p:cNvSpPr txBox="1"/>
            <p:nvPr/>
          </p:nvSpPr>
          <p:spPr>
            <a:xfrm>
              <a:off x="1201043" y="2384649"/>
              <a:ext cx="2984500" cy="368300"/>
            </a:xfrm>
            <a:prstGeom prst="rect">
              <a:avLst/>
            </a:prstGeom>
            <a:noFill/>
          </p:spPr>
          <p:txBody>
            <a:bodyPr wrap="square" rtlCol="0">
              <a:spAutoFit/>
            </a:bodyPr>
            <a:lstStyle/>
            <a:p>
              <a:r>
                <a:rPr lang="en-US" sz="1800" spc="300" dirty="0" smtClean="0">
                  <a:solidFill>
                    <a:schemeClr val="tx2"/>
                  </a:solidFill>
                  <a:latin typeface="+mn-ea"/>
                </a:rPr>
                <a:t>（一）成本的几个概念</a:t>
              </a:r>
              <a:endParaRPr lang="en-US" sz="1800" spc="300" dirty="0" smtClean="0">
                <a:solidFill>
                  <a:schemeClr val="tx2"/>
                </a:solidFill>
                <a:latin typeface="+mn-ea"/>
              </a:endParaRPr>
            </a:p>
          </p:txBody>
        </p:sp>
        <p:sp>
          <p:nvSpPr>
            <p:cNvPr id="84" name="TextBox 83"/>
            <p:cNvSpPr txBox="1"/>
            <p:nvPr/>
          </p:nvSpPr>
          <p:spPr>
            <a:xfrm>
              <a:off x="1201043" y="2752949"/>
              <a:ext cx="5262592" cy="4892675"/>
            </a:xfrm>
            <a:prstGeom prst="rect">
              <a:avLst/>
            </a:prstGeom>
            <a:noFill/>
          </p:spPr>
          <p:txBody>
            <a:bodyPr wrap="square" rtlCol="0">
              <a:spAutoFit/>
            </a:bodyPr>
            <a:lstStyle/>
            <a:p>
              <a:pPr algn="just">
                <a:lnSpc>
                  <a:spcPct val="150000"/>
                </a:lnSpc>
              </a:pPr>
              <a:r>
                <a:rPr sz="1600" b="1" dirty="0">
                  <a:solidFill>
                    <a:schemeClr val="tx1">
                      <a:lumMod val="65000"/>
                      <a:lumOff val="35000"/>
                    </a:schemeClr>
                  </a:solidFill>
                  <a:latin typeface="+mn-ea"/>
                  <a:ea typeface="+mn-ea"/>
                </a:rPr>
                <a:t>1. 机会成本、会计成本和经济成本</a:t>
              </a:r>
              <a:endParaRPr sz="1600" b="1" dirty="0">
                <a:solidFill>
                  <a:schemeClr val="tx1">
                    <a:lumMod val="65000"/>
                    <a:lumOff val="35000"/>
                  </a:schemeClr>
                </a:solidFill>
                <a:latin typeface="+mn-ea"/>
                <a:ea typeface="+mn-ea"/>
              </a:endParaRPr>
            </a:p>
            <a:p>
              <a:pPr algn="just">
                <a:lnSpc>
                  <a:spcPct val="150000"/>
                </a:lnSpc>
              </a:pPr>
              <a:r>
                <a:rPr sz="1600" b="1" dirty="0">
                  <a:solidFill>
                    <a:schemeClr val="tx1">
                      <a:lumMod val="65000"/>
                      <a:lumOff val="35000"/>
                    </a:schemeClr>
                  </a:solidFill>
                  <a:latin typeface="+mn-ea"/>
                  <a:ea typeface="+mn-ea"/>
                </a:rPr>
                <a:t>机会成本</a:t>
              </a:r>
              <a:r>
                <a:rPr sz="1600" dirty="0">
                  <a:solidFill>
                    <a:schemeClr val="tx1">
                      <a:lumMod val="65000"/>
                      <a:lumOff val="35000"/>
                    </a:schemeClr>
                  </a:solidFill>
                  <a:latin typeface="+mn-ea"/>
                  <a:ea typeface="+mn-ea"/>
                </a:rPr>
                <a:t>就是指厂商把既定资源用于生产某种产品时，所放弃的使用同量资源在其他生产用途中所能得到的最高收入。</a:t>
              </a:r>
              <a:r>
                <a:rPr sz="1600" b="1" dirty="0">
                  <a:solidFill>
                    <a:schemeClr val="tx1">
                      <a:lumMod val="65000"/>
                      <a:lumOff val="35000"/>
                    </a:schemeClr>
                  </a:solidFill>
                  <a:latin typeface="+mn-ea"/>
                  <a:ea typeface="+mn-ea"/>
                </a:rPr>
                <a:t>会计成本</a:t>
              </a:r>
              <a:r>
                <a:rPr sz="1600" dirty="0">
                  <a:solidFill>
                    <a:schemeClr val="tx1">
                      <a:lumMod val="65000"/>
                      <a:lumOff val="35000"/>
                    </a:schemeClr>
                  </a:solidFill>
                  <a:latin typeface="+mn-ea"/>
                  <a:ea typeface="+mn-ea"/>
                </a:rPr>
                <a:t>是指企业对所购买的生产要素的货币支出，包括固定资产的折旧。</a:t>
              </a:r>
              <a:r>
                <a:rPr sz="1600" b="1" dirty="0">
                  <a:solidFill>
                    <a:schemeClr val="tx1">
                      <a:lumMod val="65000"/>
                      <a:lumOff val="35000"/>
                    </a:schemeClr>
                  </a:solidFill>
                  <a:latin typeface="+mn-ea"/>
                  <a:ea typeface="+mn-ea"/>
                </a:rPr>
                <a:t>经济成本</a:t>
              </a:r>
              <a:r>
                <a:rPr sz="1600" dirty="0">
                  <a:solidFill>
                    <a:schemeClr val="tx1">
                      <a:lumMod val="65000"/>
                      <a:lumOff val="35000"/>
                    </a:schemeClr>
                  </a:solidFill>
                  <a:latin typeface="+mn-ea"/>
                  <a:ea typeface="+mn-ea"/>
                </a:rPr>
                <a:t>是所有投入要素的机会成本的总和</a:t>
              </a:r>
              <a:r>
                <a:rPr lang="zh-CN" sz="1600" dirty="0">
                  <a:solidFill>
                    <a:schemeClr val="tx1">
                      <a:lumMod val="65000"/>
                      <a:lumOff val="35000"/>
                    </a:schemeClr>
                  </a:solidFill>
                  <a:latin typeface="+mn-ea"/>
                  <a:ea typeface="+mn-ea"/>
                </a:rPr>
                <a:t>。</a:t>
              </a:r>
              <a:endParaRPr lang="zh-CN" sz="1600" dirty="0">
                <a:solidFill>
                  <a:schemeClr val="tx1">
                    <a:lumMod val="65000"/>
                    <a:lumOff val="35000"/>
                  </a:schemeClr>
                </a:solidFill>
                <a:latin typeface="+mn-ea"/>
                <a:ea typeface="+mn-ea"/>
              </a:endParaRPr>
            </a:p>
            <a:p>
              <a:pPr algn="just">
                <a:lnSpc>
                  <a:spcPct val="150000"/>
                </a:lnSpc>
              </a:pPr>
              <a:r>
                <a:rPr lang="zh-CN" sz="1600" b="1" dirty="0">
                  <a:solidFill>
                    <a:schemeClr val="tx1">
                      <a:lumMod val="65000"/>
                      <a:lumOff val="35000"/>
                    </a:schemeClr>
                  </a:solidFill>
                  <a:latin typeface="+mn-ea"/>
                  <a:ea typeface="+mn-ea"/>
                </a:rPr>
                <a:t>2. 显性成本与隐性成本</a:t>
              </a:r>
              <a:endParaRPr lang="zh-CN" sz="1600" b="1" dirty="0">
                <a:solidFill>
                  <a:schemeClr val="tx1">
                    <a:lumMod val="65000"/>
                    <a:lumOff val="35000"/>
                  </a:schemeClr>
                </a:solidFill>
                <a:latin typeface="+mn-ea"/>
                <a:ea typeface="+mn-ea"/>
              </a:endParaRPr>
            </a:p>
            <a:p>
              <a:pPr algn="just">
                <a:lnSpc>
                  <a:spcPct val="150000"/>
                </a:lnSpc>
              </a:pPr>
              <a:r>
                <a:rPr lang="zh-CN" sz="1600" b="1" dirty="0">
                  <a:solidFill>
                    <a:schemeClr val="tx1">
                      <a:lumMod val="65000"/>
                      <a:lumOff val="35000"/>
                    </a:schemeClr>
                  </a:solidFill>
                  <a:latin typeface="+mn-ea"/>
                  <a:ea typeface="+mn-ea"/>
                </a:rPr>
                <a:t>显性成本</a:t>
              </a:r>
              <a:r>
                <a:rPr lang="zh-CN" sz="1600" dirty="0">
                  <a:solidFill>
                    <a:schemeClr val="tx1">
                      <a:lumMod val="65000"/>
                      <a:lumOff val="35000"/>
                    </a:schemeClr>
                  </a:solidFill>
                  <a:latin typeface="+mn-ea"/>
                  <a:ea typeface="+mn-ea"/>
                </a:rPr>
                <a:t>又称会计成本，是指厂商在生产要素市场上购买或租用需要的生产要素的实际支出。</a:t>
              </a:r>
              <a:r>
                <a:rPr lang="zh-CN" sz="1600" b="1" dirty="0">
                  <a:solidFill>
                    <a:schemeClr val="tx1">
                      <a:lumMod val="65000"/>
                      <a:lumOff val="35000"/>
                    </a:schemeClr>
                  </a:solidFill>
                  <a:latin typeface="+mn-ea"/>
                  <a:ea typeface="+mn-ea"/>
                </a:rPr>
                <a:t>隐性成本</a:t>
              </a:r>
              <a:r>
                <a:rPr lang="zh-CN" sz="1600" dirty="0">
                  <a:solidFill>
                    <a:schemeClr val="tx1">
                      <a:lumMod val="65000"/>
                      <a:lumOff val="35000"/>
                    </a:schemeClr>
                  </a:solidFill>
                  <a:latin typeface="+mn-ea"/>
                  <a:ea typeface="+mn-ea"/>
                </a:rPr>
                <a:t>是指厂商自己拥有的且被用于该企业生产过程中的那些生产要素的总价格。</a:t>
              </a:r>
              <a:endParaRPr lang="zh-CN" sz="1600" dirty="0">
                <a:solidFill>
                  <a:schemeClr val="tx1">
                    <a:lumMod val="65000"/>
                    <a:lumOff val="35000"/>
                  </a:schemeClr>
                </a:solidFill>
                <a:latin typeface="+mn-ea"/>
                <a:ea typeface="+mn-ea"/>
              </a:endParaRPr>
            </a:p>
            <a:p>
              <a:pPr algn="just">
                <a:lnSpc>
                  <a:spcPct val="150000"/>
                </a:lnSpc>
              </a:pPr>
              <a:r>
                <a:rPr lang="zh-CN" sz="1600" b="1" dirty="0">
                  <a:solidFill>
                    <a:schemeClr val="tx1">
                      <a:lumMod val="65000"/>
                      <a:lumOff val="35000"/>
                    </a:schemeClr>
                  </a:solidFill>
                  <a:latin typeface="+mn-ea"/>
                  <a:ea typeface="+mn-ea"/>
                </a:rPr>
                <a:t>3. 私人成本与社会成本</a:t>
              </a:r>
              <a:endParaRPr lang="zh-CN" sz="1600" b="1" dirty="0">
                <a:solidFill>
                  <a:schemeClr val="tx1">
                    <a:lumMod val="65000"/>
                    <a:lumOff val="35000"/>
                  </a:schemeClr>
                </a:solidFill>
                <a:latin typeface="+mn-ea"/>
                <a:ea typeface="+mn-ea"/>
              </a:endParaRPr>
            </a:p>
            <a:p>
              <a:pPr algn="just">
                <a:lnSpc>
                  <a:spcPct val="150000"/>
                </a:lnSpc>
              </a:pPr>
              <a:r>
                <a:rPr lang="zh-CN" sz="1600" b="1" dirty="0">
                  <a:solidFill>
                    <a:schemeClr val="tx1">
                      <a:lumMod val="65000"/>
                      <a:lumOff val="35000"/>
                    </a:schemeClr>
                  </a:solidFill>
                  <a:latin typeface="+mn-ea"/>
                  <a:ea typeface="+mn-ea"/>
                </a:rPr>
                <a:t>私人成本</a:t>
              </a:r>
              <a:r>
                <a:rPr lang="zh-CN" sz="1600" dirty="0">
                  <a:solidFill>
                    <a:schemeClr val="tx1">
                      <a:lumMod val="65000"/>
                      <a:lumOff val="35000"/>
                    </a:schemeClr>
                  </a:solidFill>
                  <a:latin typeface="+mn-ea"/>
                  <a:ea typeface="+mn-ea"/>
                </a:rPr>
                <a:t>是指个别厂商从事生产活动所应支付的所有成本，包括显性成本与隐性成本。</a:t>
              </a:r>
              <a:r>
                <a:rPr lang="zh-CN" sz="1600" b="1" dirty="0">
                  <a:solidFill>
                    <a:schemeClr val="tx1">
                      <a:lumMod val="65000"/>
                      <a:lumOff val="35000"/>
                    </a:schemeClr>
                  </a:solidFill>
                  <a:latin typeface="+mn-ea"/>
                  <a:ea typeface="+mn-ea"/>
                </a:rPr>
                <a:t>社会成本</a:t>
              </a:r>
              <a:r>
                <a:rPr lang="zh-CN" sz="1600" dirty="0">
                  <a:solidFill>
                    <a:schemeClr val="tx1">
                      <a:lumMod val="65000"/>
                      <a:lumOff val="35000"/>
                    </a:schemeClr>
                  </a:solidFill>
                  <a:latin typeface="+mn-ea"/>
                  <a:ea typeface="+mn-ea"/>
                </a:rPr>
                <a:t>是指跟厂商的生产活动相关联的由整个社会所支付的一切成本。</a:t>
              </a:r>
              <a:endParaRPr lang="zh-CN" sz="1600" dirty="0">
                <a:solidFill>
                  <a:schemeClr val="tx1">
                    <a:lumMod val="65000"/>
                    <a:lumOff val="35000"/>
                  </a:schemeClr>
                </a:solidFill>
                <a:latin typeface="+mn-ea"/>
                <a:ea typeface="+mn-ea"/>
              </a:endParaRPr>
            </a:p>
          </p:txBody>
        </p:sp>
      </p:grpSp>
      <p:sp>
        <p:nvSpPr>
          <p:cNvPr id="25" name="文本框 2"/>
          <p:cNvSpPr txBox="1"/>
          <p:nvPr/>
        </p:nvSpPr>
        <p:spPr>
          <a:xfrm>
            <a:off x="899795" y="232410"/>
            <a:ext cx="38246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一、成本与成本函数</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666230" y="2003425"/>
            <a:ext cx="4762500" cy="4191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61340" y="1854200"/>
            <a:ext cx="5581650" cy="3783330"/>
            <a:chOff x="1201043" y="2384649"/>
            <a:chExt cx="4705276" cy="3783330"/>
          </a:xfrm>
        </p:grpSpPr>
        <p:sp>
          <p:nvSpPr>
            <p:cNvPr id="83" name="TextBox 82"/>
            <p:cNvSpPr txBox="1"/>
            <p:nvPr/>
          </p:nvSpPr>
          <p:spPr>
            <a:xfrm>
              <a:off x="1201043" y="2384649"/>
              <a:ext cx="2984500" cy="368300"/>
            </a:xfrm>
            <a:prstGeom prst="rect">
              <a:avLst/>
            </a:prstGeom>
            <a:noFill/>
          </p:spPr>
          <p:txBody>
            <a:bodyPr wrap="square" rtlCol="0">
              <a:spAutoFit/>
            </a:bodyPr>
            <a:lstStyle/>
            <a:p>
              <a:r>
                <a:rPr lang="en-US" sz="1800" spc="300" dirty="0" smtClean="0">
                  <a:solidFill>
                    <a:schemeClr val="tx2"/>
                  </a:solidFill>
                  <a:latin typeface="+mn-ea"/>
                </a:rPr>
                <a:t>（二）成本函数</a:t>
              </a:r>
              <a:endParaRPr lang="en-US" sz="1800" spc="300" dirty="0" smtClean="0">
                <a:solidFill>
                  <a:schemeClr val="tx2"/>
                </a:solidFill>
                <a:latin typeface="+mn-ea"/>
              </a:endParaRPr>
            </a:p>
          </p:txBody>
        </p:sp>
        <p:sp>
          <p:nvSpPr>
            <p:cNvPr id="84" name="TextBox 83"/>
            <p:cNvSpPr txBox="1"/>
            <p:nvPr/>
          </p:nvSpPr>
          <p:spPr>
            <a:xfrm>
              <a:off x="1201043" y="2752949"/>
              <a:ext cx="4705276" cy="3415030"/>
            </a:xfrm>
            <a:prstGeom prst="rect">
              <a:avLst/>
            </a:prstGeom>
            <a:noFill/>
          </p:spPr>
          <p:txBody>
            <a:bodyPr wrap="square" rtlCol="0">
              <a:spAutoFit/>
            </a:bodyPr>
            <a:lstStyle/>
            <a:p>
              <a:pPr algn="just">
                <a:lnSpc>
                  <a:spcPct val="150000"/>
                </a:lnSpc>
              </a:pPr>
              <a:r>
                <a:rPr sz="1600" dirty="0">
                  <a:solidFill>
                    <a:schemeClr val="tx1">
                      <a:lumMod val="65000"/>
                      <a:lumOff val="35000"/>
                    </a:schemeClr>
                  </a:solidFill>
                  <a:latin typeface="+mn-ea"/>
                  <a:ea typeface="+mn-ea"/>
                </a:rPr>
                <a:t>在技术水平和生产要素价格不变的条件下，投入各生产要素的成本和产量之间的关系就是成本函数。厂商的成本函数不仅取决于生产函数，而且取决于它在生产过程中所投入的生产要素的价格。成本是生产过程中所支付的费用，成本总额要随着产量的变化而变化，如果生产要素的价格与技术水平不变，那么成本的大小取决于生产要素的投入数量，进而成本可以用反映产量变动的成本函数来表示。厂商在生产过程中要增加产量，就必须增加生产要素的投入量，厂商所要支付的成本或者费用也会随之增加。</a:t>
              </a:r>
              <a:endParaRPr sz="1600" dirty="0">
                <a:solidFill>
                  <a:schemeClr val="tx1">
                    <a:lumMod val="65000"/>
                    <a:lumOff val="35000"/>
                  </a:schemeClr>
                </a:solidFill>
                <a:latin typeface="+mn-ea"/>
                <a:ea typeface="+mn-ea"/>
              </a:endParaRPr>
            </a:p>
          </p:txBody>
        </p:sp>
      </p:grpSp>
      <p:sp>
        <p:nvSpPr>
          <p:cNvPr id="25" name="文本框 2"/>
          <p:cNvSpPr txBox="1"/>
          <p:nvPr/>
        </p:nvSpPr>
        <p:spPr>
          <a:xfrm>
            <a:off x="899795" y="232410"/>
            <a:ext cx="38246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一、成本与成本函数</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38595" y="1996440"/>
            <a:ext cx="4762500" cy="3543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nvSpPr>
        <p:spPr>
          <a:xfrm>
            <a:off x="1125917" y="1484839"/>
            <a:ext cx="24688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（一）短期成本的含义</a:t>
            </a:r>
            <a:endParaRPr lang="zh-CN" altLang="en-US" dirty="0">
              <a:latin typeface="宋体" panose="02010600030101010101" pitchFamily="2" charset="-122"/>
              <a:sym typeface="宋体" panose="02010600030101010101" pitchFamily="2" charset="-122"/>
            </a:endParaRPr>
          </a:p>
        </p:txBody>
      </p:sp>
      <p:sp>
        <p:nvSpPr>
          <p:cNvPr id="29" name="圆角矩形 5"/>
          <p:cNvSpPr/>
          <p:nvPr/>
        </p:nvSpPr>
        <p:spPr>
          <a:xfrm>
            <a:off x="1125855" y="1935480"/>
            <a:ext cx="4872990" cy="79502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sz="1600" dirty="0">
                <a:solidFill>
                  <a:schemeClr val="tx1"/>
                </a:solidFill>
                <a:latin typeface="宋体" panose="02010600030101010101" pitchFamily="2" charset="-122"/>
                <a:ea typeface="宋体" panose="02010600030101010101" pitchFamily="2" charset="-122"/>
                <a:sym typeface="宋体" panose="02010600030101010101" pitchFamily="2" charset="-122"/>
              </a:rPr>
              <a:t>所谓短期成本，是指在短期内厂商不能调整其生产规模，即在厂商投入的全部生产要素中，只有一部分生产要素是可以变动的，而另一部分则固定不变。</a:t>
            </a:r>
            <a:endParaRPr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文本框 29"/>
          <p:cNvSpPr txBox="1"/>
          <p:nvPr/>
        </p:nvSpPr>
        <p:spPr>
          <a:xfrm>
            <a:off x="1125917" y="3109163"/>
            <a:ext cx="24688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（二）短期成本的类型</a:t>
            </a:r>
            <a:endParaRPr lang="zh-CN" altLang="en-US" dirty="0">
              <a:latin typeface="宋体" panose="02010600030101010101" pitchFamily="2" charset="-122"/>
              <a:sym typeface="宋体" panose="02010600030101010101" pitchFamily="2" charset="-122"/>
            </a:endParaRPr>
          </a:p>
        </p:txBody>
      </p:sp>
      <p:sp>
        <p:nvSpPr>
          <p:cNvPr id="31" name="圆角矩形 7"/>
          <p:cNvSpPr/>
          <p:nvPr/>
        </p:nvSpPr>
        <p:spPr>
          <a:xfrm>
            <a:off x="1125855" y="3519170"/>
            <a:ext cx="4704715" cy="100584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1. 短期总成本</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2. 短期平均成本</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3. 短期边际成本</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文本框 31"/>
          <p:cNvSpPr txBox="1"/>
          <p:nvPr/>
        </p:nvSpPr>
        <p:spPr>
          <a:xfrm>
            <a:off x="1125917" y="4652178"/>
            <a:ext cx="40690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（三）各类短期成本变动规律及其关系</a:t>
            </a:r>
            <a:endParaRPr lang="zh-CN" altLang="en-US" dirty="0">
              <a:latin typeface="宋体" panose="02010600030101010101" pitchFamily="2" charset="-122"/>
              <a:sym typeface="宋体" panose="02010600030101010101" pitchFamily="2" charset="-122"/>
            </a:endParaRPr>
          </a:p>
        </p:txBody>
      </p:sp>
      <p:sp>
        <p:nvSpPr>
          <p:cNvPr id="33" name="圆角矩形 9"/>
          <p:cNvSpPr/>
          <p:nvPr/>
        </p:nvSpPr>
        <p:spPr>
          <a:xfrm>
            <a:off x="1125855" y="5102860"/>
            <a:ext cx="5001260" cy="92202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1. 可变成本、固定成本和短期总成本</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2. 短期平均成本、平均固定成本和平均可变成本</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3. 边际成本、平均成本和平均可变成本</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椭圆 33"/>
          <p:cNvSpPr/>
          <p:nvPr/>
        </p:nvSpPr>
        <p:spPr>
          <a:xfrm>
            <a:off x="763061" y="2102945"/>
            <a:ext cx="249592" cy="2495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nvSpPr>
        <p:spPr>
          <a:xfrm>
            <a:off x="763061" y="3754173"/>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nvSpPr>
        <p:spPr>
          <a:xfrm>
            <a:off x="763061" y="5375519"/>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二、短期成本分析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760210" y="1372235"/>
            <a:ext cx="4773295" cy="4779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975225" y="2494915"/>
            <a:ext cx="6209030" cy="260921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长期成本是指规模可以变动，各种要素数量都能够变动情况下，生产一定产量必须花费的可能的最低成本。比如说，在一个比较长的时期内（一般一年以上），厂商可以随产量的变化调整原材料、人工、燃料的数量，而且可以调整厂房、设备这一类生产要素的数量，使生产规模发生变化，以适应产量变化的要求。需要注意的是，在长期成本里，没有固定成本和可变成本的区别，这些成本都是可以变化的。</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455" y="3185160"/>
            <a:ext cx="3143250" cy="88773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（一）长期成本的含义</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三、长期成本分析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331634" y="3429000"/>
            <a:ext cx="2110317" cy="1056216"/>
          </a:xfrm>
          <a:custGeom>
            <a:avLst/>
            <a:gdLst>
              <a:gd name="T0" fmla="*/ 228 w 457"/>
              <a:gd name="T1" fmla="*/ 142 h 229"/>
              <a:gd name="T2" fmla="*/ 87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chemeClr val="tx2">
              <a:lumMod val="40000"/>
              <a:lumOff val="60000"/>
            </a:schemeClr>
          </a:solidFill>
          <a:ln>
            <a:noFill/>
          </a:ln>
          <a:effectLst>
            <a:outerShdw blurRad="190500" dist="190500" dir="5400000" sx="88000" sy="88000" algn="ctr" rotWithShape="0">
              <a:srgbClr val="000000">
                <a:alpha val="19000"/>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039785" y="2372784"/>
            <a:ext cx="2112433" cy="1056217"/>
          </a:xfrm>
          <a:custGeom>
            <a:avLst/>
            <a:gdLst>
              <a:gd name="T0" fmla="*/ 229 w 458"/>
              <a:gd name="T1" fmla="*/ 87 h 229"/>
              <a:gd name="T2" fmla="*/ 371 w 458"/>
              <a:gd name="T3" fmla="*/ 229 h 229"/>
              <a:gd name="T4" fmla="*/ 458 w 458"/>
              <a:gd name="T5" fmla="*/ 229 h 229"/>
              <a:gd name="T6" fmla="*/ 229 w 458"/>
              <a:gd name="T7" fmla="*/ 0 h 229"/>
              <a:gd name="T8" fmla="*/ 0 w 458"/>
              <a:gd name="T9" fmla="*/ 229 h 229"/>
              <a:gd name="T10" fmla="*/ 87 w 458"/>
              <a:gd name="T11" fmla="*/ 229 h 229"/>
              <a:gd name="T12" fmla="*/ 229 w 458"/>
              <a:gd name="T13" fmla="*/ 87 h 229"/>
            </a:gdLst>
            <a:ahLst/>
            <a:cxnLst>
              <a:cxn ang="0">
                <a:pos x="T0" y="T1"/>
              </a:cxn>
              <a:cxn ang="0">
                <a:pos x="T2" y="T3"/>
              </a:cxn>
              <a:cxn ang="0">
                <a:pos x="T4" y="T5"/>
              </a:cxn>
              <a:cxn ang="0">
                <a:pos x="T6" y="T7"/>
              </a:cxn>
              <a:cxn ang="0">
                <a:pos x="T8" y="T9"/>
              </a:cxn>
              <a:cxn ang="0">
                <a:pos x="T10" y="T11"/>
              </a:cxn>
              <a:cxn ang="0">
                <a:pos x="T12" y="T13"/>
              </a:cxn>
            </a:cxnLst>
            <a:rect l="0" t="0" r="r" b="b"/>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4" name="Freeform 10"/>
          <p:cNvSpPr/>
          <p:nvPr/>
        </p:nvSpPr>
        <p:spPr bwMode="auto">
          <a:xfrm>
            <a:off x="6750051" y="3429000"/>
            <a:ext cx="2110316" cy="1056216"/>
          </a:xfrm>
          <a:custGeom>
            <a:avLst/>
            <a:gdLst>
              <a:gd name="T0" fmla="*/ 228 w 457"/>
              <a:gd name="T1" fmla="*/ 142 h 229"/>
              <a:gd name="T2" fmla="*/ 86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chemeClr val="tx2">
              <a:lumMod val="40000"/>
              <a:lumOff val="60000"/>
            </a:schemeClr>
          </a:solidFill>
          <a:ln>
            <a:noFill/>
          </a:ln>
          <a:effectLst>
            <a:outerShdw blurRad="190500" dist="190500" dir="5400000" sx="88000" sy="88000" algn="ctr" rotWithShape="0">
              <a:srgbClr val="000000">
                <a:alpha val="19000"/>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1621368" y="2372783"/>
            <a:ext cx="2112433" cy="1255184"/>
          </a:xfrm>
          <a:custGeom>
            <a:avLst/>
            <a:gdLst>
              <a:gd name="T0" fmla="*/ 229 w 458"/>
              <a:gd name="T1" fmla="*/ 0 h 272"/>
              <a:gd name="T2" fmla="*/ 0 w 458"/>
              <a:gd name="T3" fmla="*/ 229 h 272"/>
              <a:gd name="T4" fmla="*/ 44 w 458"/>
              <a:gd name="T5" fmla="*/ 272 h 272"/>
              <a:gd name="T6" fmla="*/ 87 w 458"/>
              <a:gd name="T7" fmla="*/ 229 h 272"/>
              <a:gd name="T8" fmla="*/ 229 w 458"/>
              <a:gd name="T9" fmla="*/ 87 h 272"/>
              <a:gd name="T10" fmla="*/ 371 w 458"/>
              <a:gd name="T11" fmla="*/ 229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6" name="Freeform 12"/>
          <p:cNvSpPr/>
          <p:nvPr/>
        </p:nvSpPr>
        <p:spPr bwMode="auto">
          <a:xfrm>
            <a:off x="8458201" y="2372783"/>
            <a:ext cx="2112433" cy="1255184"/>
          </a:xfrm>
          <a:custGeom>
            <a:avLst/>
            <a:gdLst>
              <a:gd name="T0" fmla="*/ 229 w 458"/>
              <a:gd name="T1" fmla="*/ 0 h 272"/>
              <a:gd name="T2" fmla="*/ 0 w 458"/>
              <a:gd name="T3" fmla="*/ 229 h 272"/>
              <a:gd name="T4" fmla="*/ 87 w 458"/>
              <a:gd name="T5" fmla="*/ 229 h 272"/>
              <a:gd name="T6" fmla="*/ 229 w 458"/>
              <a:gd name="T7" fmla="*/ 87 h 272"/>
              <a:gd name="T8" fmla="*/ 371 w 458"/>
              <a:gd name="T9" fmla="*/ 229 h 272"/>
              <a:gd name="T10" fmla="*/ 414 w 458"/>
              <a:gd name="T11" fmla="*/ 272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37" name="Group 13"/>
          <p:cNvGrpSpPr/>
          <p:nvPr/>
        </p:nvGrpSpPr>
        <p:grpSpPr bwMode="auto">
          <a:xfrm>
            <a:off x="2529418" y="3238500"/>
            <a:ext cx="296333" cy="381000"/>
            <a:chOff x="0" y="0"/>
            <a:chExt cx="184" cy="236"/>
          </a:xfrm>
          <a:solidFill>
            <a:srgbClr val="FE9B0C"/>
          </a:solidFill>
        </p:grpSpPr>
        <p:sp>
          <p:nvSpPr>
            <p:cNvPr id="38" name="Freeform 14"/>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9" name="Freeform 15"/>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0" name="Freeform 16"/>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1" name="Freeform 17"/>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2" name="Freeform 18"/>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grpSp>
        <p:nvGrpSpPr>
          <p:cNvPr id="50" name="Group 22"/>
          <p:cNvGrpSpPr/>
          <p:nvPr/>
        </p:nvGrpSpPr>
        <p:grpSpPr bwMode="auto">
          <a:xfrm>
            <a:off x="5909734" y="3238500"/>
            <a:ext cx="372533" cy="381000"/>
            <a:chOff x="0" y="0"/>
            <a:chExt cx="232" cy="236"/>
          </a:xfrm>
          <a:solidFill>
            <a:srgbClr val="FE9B0C"/>
          </a:solidFill>
        </p:grpSpPr>
        <p:sp>
          <p:nvSpPr>
            <p:cNvPr id="51" name="Freeform 23"/>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52" name="Freeform 24"/>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grpSp>
        <p:nvGrpSpPr>
          <p:cNvPr id="58" name="Group 28"/>
          <p:cNvGrpSpPr/>
          <p:nvPr/>
        </p:nvGrpSpPr>
        <p:grpSpPr bwMode="auto">
          <a:xfrm>
            <a:off x="9328151" y="3244850"/>
            <a:ext cx="372533" cy="368300"/>
            <a:chOff x="0" y="0"/>
            <a:chExt cx="231" cy="230"/>
          </a:xfrm>
          <a:solidFill>
            <a:srgbClr val="D20000"/>
          </a:solidFill>
        </p:grpSpPr>
        <p:sp>
          <p:nvSpPr>
            <p:cNvPr id="59" name="Freeform 29"/>
            <p:cNvSpPr>
              <a:spLocks noEditPoints="1"/>
            </p:cNvSpPr>
            <p:nvPr/>
          </p:nvSpPr>
          <p:spPr bwMode="auto">
            <a:xfrm>
              <a:off x="0" y="0"/>
              <a:ext cx="231" cy="230"/>
            </a:xfrm>
            <a:custGeom>
              <a:avLst/>
              <a:gdLst>
                <a:gd name="T0" fmla="*/ 53 w 106"/>
                <a:gd name="T1" fmla="*/ 106 h 106"/>
                <a:gd name="T2" fmla="*/ 0 w 106"/>
                <a:gd name="T3" fmla="*/ 53 h 106"/>
                <a:gd name="T4" fmla="*/ 53 w 106"/>
                <a:gd name="T5" fmla="*/ 0 h 106"/>
                <a:gd name="T6" fmla="*/ 106 w 106"/>
                <a:gd name="T7" fmla="*/ 53 h 106"/>
                <a:gd name="T8" fmla="*/ 53 w 106"/>
                <a:gd name="T9" fmla="*/ 106 h 106"/>
                <a:gd name="T10" fmla="*/ 53 w 106"/>
                <a:gd name="T11" fmla="*/ 9 h 106"/>
                <a:gd name="T12" fmla="*/ 9 w 106"/>
                <a:gd name="T13" fmla="*/ 53 h 106"/>
                <a:gd name="T14" fmla="*/ 53 w 106"/>
                <a:gd name="T15" fmla="*/ 97 h 106"/>
                <a:gd name="T16" fmla="*/ 97 w 106"/>
                <a:gd name="T17" fmla="*/ 53 h 106"/>
                <a:gd name="T18" fmla="*/ 53 w 106"/>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60" name="Freeform 30"/>
            <p:cNvSpPr/>
            <p:nvPr/>
          </p:nvSpPr>
          <p:spPr bwMode="auto">
            <a:xfrm>
              <a:off x="104" y="43"/>
              <a:ext cx="72" cy="81"/>
            </a:xfrm>
            <a:custGeom>
              <a:avLst/>
              <a:gdLst>
                <a:gd name="T0" fmla="*/ 28 w 33"/>
                <a:gd name="T1" fmla="*/ 37 h 37"/>
                <a:gd name="T2" fmla="*/ 5 w 33"/>
                <a:gd name="T3" fmla="*/ 37 h 37"/>
                <a:gd name="T4" fmla="*/ 0 w 33"/>
                <a:gd name="T5" fmla="*/ 33 h 37"/>
                <a:gd name="T6" fmla="*/ 0 w 33"/>
                <a:gd name="T7" fmla="*/ 5 h 37"/>
                <a:gd name="T8" fmla="*/ 5 w 33"/>
                <a:gd name="T9" fmla="*/ 0 h 37"/>
                <a:gd name="T10" fmla="*/ 9 w 33"/>
                <a:gd name="T11" fmla="*/ 5 h 37"/>
                <a:gd name="T12" fmla="*/ 9 w 33"/>
                <a:gd name="T13" fmla="*/ 28 h 37"/>
                <a:gd name="T14" fmla="*/ 28 w 33"/>
                <a:gd name="T15" fmla="*/ 28 h 37"/>
                <a:gd name="T16" fmla="*/ 33 w 33"/>
                <a:gd name="T17" fmla="*/ 33 h 37"/>
                <a:gd name="T18" fmla="*/ 28 w 33"/>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sp>
        <p:nvSpPr>
          <p:cNvPr id="61" name="Rectangle 31"/>
          <p:cNvSpPr>
            <a:spLocks noChangeArrowheads="1"/>
          </p:cNvSpPr>
          <p:nvPr/>
        </p:nvSpPr>
        <p:spPr bwMode="auto">
          <a:xfrm>
            <a:off x="1382184" y="4827694"/>
            <a:ext cx="2590800" cy="147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algn="ctr">
              <a:lnSpc>
                <a:spcPct val="120000"/>
              </a:lnSpc>
            </a:pPr>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1. 长期总成本</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a:p>
            <a:pPr algn="l">
              <a:lnSpc>
                <a:spcPct val="120000"/>
              </a:lnSpc>
            </a:pPr>
            <a:r>
              <a:rPr sz="1600" dirty="0">
                <a:solidFill>
                  <a:schemeClr val="bg1">
                    <a:lumMod val="50000"/>
                  </a:schemeClr>
                </a:solidFill>
                <a:latin typeface="宋体" panose="02010600030101010101" pitchFamily="2" charset="-122"/>
                <a:sym typeface="宋体" panose="02010600030101010101" pitchFamily="2" charset="-122"/>
              </a:rPr>
              <a:t>长期总成本是指长期中生产特定产量所耗费的最低成本，它随着产量的增加而增加，当没有产量时就没有总成本。</a:t>
            </a:r>
            <a:endParaRPr sz="1600" dirty="0">
              <a:solidFill>
                <a:schemeClr val="bg1">
                  <a:lumMod val="50000"/>
                </a:schemeClr>
              </a:solidFill>
              <a:latin typeface="宋体" panose="02010600030101010101" pitchFamily="2" charset="-122"/>
              <a:sym typeface="宋体" panose="02010600030101010101" pitchFamily="2" charset="-122"/>
            </a:endParaRPr>
          </a:p>
        </p:txBody>
      </p:sp>
      <p:sp>
        <p:nvSpPr>
          <p:cNvPr id="66" name="Line 36"/>
          <p:cNvSpPr>
            <a:spLocks noChangeShapeType="1"/>
          </p:cNvSpPr>
          <p:nvPr/>
        </p:nvSpPr>
        <p:spPr bwMode="auto">
          <a:xfrm>
            <a:off x="2667000" y="4320116"/>
            <a:ext cx="0" cy="50800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9" name="Line 39"/>
          <p:cNvSpPr>
            <a:spLocks noChangeShapeType="1"/>
          </p:cNvSpPr>
          <p:nvPr/>
        </p:nvSpPr>
        <p:spPr bwMode="auto">
          <a:xfrm>
            <a:off x="6083300" y="4375436"/>
            <a:ext cx="0" cy="45268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0" name="Line 40"/>
          <p:cNvSpPr>
            <a:spLocks noChangeShapeType="1"/>
          </p:cNvSpPr>
          <p:nvPr/>
        </p:nvSpPr>
        <p:spPr bwMode="auto">
          <a:xfrm>
            <a:off x="9525000" y="4375436"/>
            <a:ext cx="0" cy="45268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4" name="矩形 43"/>
          <p:cNvSpPr/>
          <p:nvPr/>
        </p:nvSpPr>
        <p:spPr>
          <a:xfrm>
            <a:off x="886059" y="1298922"/>
            <a:ext cx="2951449" cy="368300"/>
          </a:xfrm>
          <a:prstGeom prst="rect">
            <a:avLst/>
          </a:prstGeom>
          <a:noFill/>
        </p:spPr>
        <p:txBody>
          <a:bodyPr wrap="square" rtlCol="0">
            <a:spAutoFit/>
          </a:bodyPr>
          <a:p>
            <a:pPr algn="ctr"/>
            <a:r>
              <a:rPr sz="1800">
                <a:latin typeface="宋体" panose="02010600030101010101" pitchFamily="2" charset="-122"/>
                <a:sym typeface="宋体" panose="02010600030101010101" pitchFamily="2" charset="-122"/>
              </a:rPr>
              <a:t>（二）长期成本的分类</a:t>
            </a:r>
            <a:endParaRPr sz="1800">
              <a:latin typeface="宋体" panose="02010600030101010101" pitchFamily="2" charset="-122"/>
              <a:sym typeface="宋体" panose="02010600030101010101" pitchFamily="2" charset="-122"/>
            </a:endParaRPr>
          </a:p>
        </p:txBody>
      </p:sp>
      <p:sp>
        <p:nvSpPr>
          <p:cNvPr id="45" name="文本框 44"/>
          <p:cNvSpPr txBox="1"/>
          <p:nvPr/>
        </p:nvSpPr>
        <p:spPr>
          <a:xfrm>
            <a:off x="2521581" y="3628647"/>
            <a:ext cx="411480" cy="645160"/>
          </a:xfrm>
          <a:prstGeom prst="rect">
            <a:avLst/>
          </a:prstGeom>
          <a:noFill/>
        </p:spPr>
        <p:txBody>
          <a:bodyPr wrap="none" rtlCol="0">
            <a:spAutoFit/>
          </a:bodyPr>
          <a:p>
            <a:r>
              <a:rPr lang="en-US" altLang="zh-CN" sz="3600" dirty="0">
                <a:solidFill>
                  <a:srgbClr val="F08300"/>
                </a:solidFill>
                <a:latin typeface="宋体" panose="02010600030101010101" pitchFamily="2" charset="-122"/>
              </a:rPr>
              <a:t>1</a:t>
            </a:r>
            <a:endParaRPr lang="zh-CN" altLang="en-US" sz="3600" dirty="0">
              <a:solidFill>
                <a:srgbClr val="F08300"/>
              </a:solidFill>
              <a:latin typeface="宋体" panose="02010600030101010101" pitchFamily="2" charset="-122"/>
            </a:endParaRPr>
          </a:p>
        </p:txBody>
      </p:sp>
      <p:sp>
        <p:nvSpPr>
          <p:cNvPr id="46" name="文本框 45"/>
          <p:cNvSpPr txBox="1"/>
          <p:nvPr/>
        </p:nvSpPr>
        <p:spPr>
          <a:xfrm>
            <a:off x="5866765" y="3634105"/>
            <a:ext cx="462280" cy="645160"/>
          </a:xfrm>
          <a:prstGeom prst="rect">
            <a:avLst/>
          </a:prstGeom>
          <a:noFill/>
        </p:spPr>
        <p:txBody>
          <a:bodyPr wrap="square" rtlCol="0">
            <a:spAutoFit/>
          </a:bodyPr>
          <a:p>
            <a:r>
              <a:rPr lang="en-US" sz="3600" dirty="0">
                <a:solidFill>
                  <a:srgbClr val="F08300"/>
                </a:solidFill>
                <a:latin typeface="宋体" panose="02010600030101010101" pitchFamily="2" charset="-122"/>
              </a:rPr>
              <a:t>2</a:t>
            </a:r>
            <a:endParaRPr lang="en-US" sz="3600" dirty="0">
              <a:solidFill>
                <a:srgbClr val="F08300"/>
              </a:solidFill>
              <a:latin typeface="宋体" panose="02010600030101010101" pitchFamily="2" charset="-122"/>
            </a:endParaRPr>
          </a:p>
        </p:txBody>
      </p:sp>
      <p:sp>
        <p:nvSpPr>
          <p:cNvPr id="47" name="文本框 46"/>
          <p:cNvSpPr txBox="1"/>
          <p:nvPr/>
        </p:nvSpPr>
        <p:spPr>
          <a:xfrm>
            <a:off x="9347830" y="3619762"/>
            <a:ext cx="411480" cy="645160"/>
          </a:xfrm>
          <a:prstGeom prst="rect">
            <a:avLst/>
          </a:prstGeom>
          <a:noFill/>
        </p:spPr>
        <p:txBody>
          <a:bodyPr wrap="none" rtlCol="0">
            <a:spAutoFit/>
          </a:bodyPr>
          <a:p>
            <a:r>
              <a:rPr lang="en-US" sz="3600" dirty="0">
                <a:solidFill>
                  <a:srgbClr val="4472C4"/>
                </a:solidFill>
                <a:latin typeface="宋体" panose="02010600030101010101" pitchFamily="2" charset="-122"/>
              </a:rPr>
              <a:t>3</a:t>
            </a:r>
            <a:endParaRPr lang="en-US" sz="3600" dirty="0">
              <a:solidFill>
                <a:srgbClr val="4472C4"/>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三、长期成本分析</a:t>
            </a:r>
            <a:endParaRPr lang="zh-CN" altLang="en-US" sz="2600" dirty="0">
              <a:latin typeface="宋体" panose="02010600030101010101" pitchFamily="2" charset="-122"/>
              <a:ea typeface="宋体" panose="02010600030101010101" pitchFamily="2" charset="-122"/>
            </a:endParaRPr>
          </a:p>
        </p:txBody>
      </p:sp>
      <p:sp>
        <p:nvSpPr>
          <p:cNvPr id="2" name="Rectangle 31"/>
          <p:cNvSpPr>
            <a:spLocks noChangeArrowheads="1"/>
          </p:cNvSpPr>
          <p:nvPr/>
        </p:nvSpPr>
        <p:spPr bwMode="auto">
          <a:xfrm>
            <a:off x="8218594" y="4827694"/>
            <a:ext cx="2590800" cy="147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p>
            <a:pPr algn="ctr">
              <a:lnSpc>
                <a:spcPct val="120000"/>
              </a:lnSpc>
            </a:pPr>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3. 长期边际成本</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a:p>
            <a:pPr algn="l">
              <a:lnSpc>
                <a:spcPct val="120000"/>
              </a:lnSpc>
            </a:pPr>
            <a:r>
              <a:rPr sz="1600" dirty="0">
                <a:solidFill>
                  <a:schemeClr val="bg1">
                    <a:lumMod val="50000"/>
                  </a:schemeClr>
                </a:solidFill>
                <a:latin typeface="宋体" panose="02010600030101010101" pitchFamily="2" charset="-122"/>
                <a:sym typeface="宋体" panose="02010600030101010101" pitchFamily="2" charset="-122"/>
              </a:rPr>
              <a:t>长期边际成本用 LMC 表示，是指长期中每增加一个单位的产量所引起的长期总成</a:t>
            </a:r>
            <a:endParaRPr sz="1600" dirty="0">
              <a:solidFill>
                <a:schemeClr val="bg1">
                  <a:lumMod val="50000"/>
                </a:schemeClr>
              </a:solidFill>
              <a:latin typeface="宋体" panose="02010600030101010101" pitchFamily="2" charset="-122"/>
              <a:sym typeface="宋体" panose="02010600030101010101" pitchFamily="2" charset="-122"/>
            </a:endParaRPr>
          </a:p>
          <a:p>
            <a:pPr algn="l">
              <a:lnSpc>
                <a:spcPct val="120000"/>
              </a:lnSpc>
            </a:pPr>
            <a:r>
              <a:rPr sz="1600" dirty="0">
                <a:solidFill>
                  <a:schemeClr val="bg1">
                    <a:lumMod val="50000"/>
                  </a:schemeClr>
                </a:solidFill>
                <a:latin typeface="宋体" panose="02010600030101010101" pitchFamily="2" charset="-122"/>
                <a:sym typeface="宋体" panose="02010600030101010101" pitchFamily="2" charset="-122"/>
              </a:rPr>
              <a:t>本的增加量。</a:t>
            </a:r>
            <a:endParaRPr sz="1600" dirty="0">
              <a:solidFill>
                <a:schemeClr val="bg1">
                  <a:lumMod val="50000"/>
                </a:schemeClr>
              </a:solidFill>
              <a:latin typeface="宋体" panose="02010600030101010101" pitchFamily="2" charset="-122"/>
              <a:sym typeface="宋体" panose="02010600030101010101" pitchFamily="2" charset="-122"/>
            </a:endParaRPr>
          </a:p>
        </p:txBody>
      </p:sp>
      <p:sp>
        <p:nvSpPr>
          <p:cNvPr id="3" name="Rectangle 31"/>
          <p:cNvSpPr>
            <a:spLocks noChangeArrowheads="1"/>
          </p:cNvSpPr>
          <p:nvPr/>
        </p:nvSpPr>
        <p:spPr bwMode="auto">
          <a:xfrm>
            <a:off x="4868545" y="4827905"/>
            <a:ext cx="2987040" cy="176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ctr">
              <a:lnSpc>
                <a:spcPct val="120000"/>
              </a:lnSpc>
            </a:pPr>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2. 长期平均成本</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a:p>
            <a:pPr algn="l">
              <a:lnSpc>
                <a:spcPct val="120000"/>
              </a:lnSpc>
            </a:pPr>
            <a:r>
              <a:rPr sz="1600" dirty="0">
                <a:solidFill>
                  <a:schemeClr val="bg1">
                    <a:lumMod val="50000"/>
                  </a:schemeClr>
                </a:solidFill>
                <a:latin typeface="宋体" panose="02010600030101010101" pitchFamily="2" charset="-122"/>
                <a:sym typeface="宋体" panose="02010600030101010101" pitchFamily="2" charset="-122"/>
              </a:rPr>
              <a:t>长期平均成本，是指长期中平均每单位产品的成本。它等于长期总成本（LTC）除以产量（Q）。长期平均成本是产量的函数，随着产量的变动而变动。</a:t>
            </a:r>
            <a:endParaRPr sz="1600" dirty="0">
              <a:solidFill>
                <a:schemeClr val="bg1">
                  <a:lumMod val="50000"/>
                </a:schemeClr>
              </a:solidFill>
              <a:latin typeface="宋体" panose="02010600030101010101" pitchFamily="2"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厂商的收益分析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任务三</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7"/>
          <p:cNvCxnSpPr/>
          <p:nvPr/>
        </p:nvCxnSpPr>
        <p:spPr>
          <a:xfrm>
            <a:off x="6078663" y="1462005"/>
            <a:ext cx="0" cy="4696738"/>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775585" y="2098675"/>
            <a:ext cx="2672080" cy="681355"/>
          </a:xfrm>
          <a:prstGeom prst="rect">
            <a:avLst/>
          </a:prstGeom>
          <a:noFill/>
        </p:spPr>
        <p:txBody>
          <a:bodyPr wrap="square" rtlCol="0">
            <a:spAutoFit/>
          </a:bodyPr>
          <a:p>
            <a:pPr algn="l">
              <a:lnSpc>
                <a:spcPct val="120000"/>
              </a:lnSpc>
            </a:pPr>
            <a:r>
              <a:rPr lang="zh-CN" altLang="en-US" sz="1600">
                <a:solidFill>
                  <a:schemeClr val="tx1">
                    <a:lumMod val="75000"/>
                    <a:lumOff val="25000"/>
                  </a:schemeClr>
                </a:solidFill>
                <a:latin typeface="宋体" panose="02010600030101010101" pitchFamily="2" charset="-122"/>
                <a:cs typeface="+mn-ea"/>
                <a:sym typeface="Arial" panose="020B0604020202020204" pitchFamily="34" charset="0"/>
              </a:rPr>
              <a:t>总收益是指厂商销售一定量的产品所得到的全部收入。</a:t>
            </a:r>
            <a:endParaRPr lang="zh-CN" altLang="en-US" sz="1600">
              <a:solidFill>
                <a:schemeClr val="tx1">
                  <a:lumMod val="75000"/>
                  <a:lumOff val="25000"/>
                </a:schemeClr>
              </a:solidFill>
              <a:latin typeface="宋体" panose="02010600030101010101" pitchFamily="2" charset="-122"/>
              <a:cs typeface="+mn-ea"/>
              <a:sym typeface="Arial" panose="020B0604020202020204" pitchFamily="34" charset="0"/>
            </a:endParaRPr>
          </a:p>
        </p:txBody>
      </p:sp>
      <p:sp>
        <p:nvSpPr>
          <p:cNvPr id="37" name="TextBox 36"/>
          <p:cNvSpPr txBox="1"/>
          <p:nvPr/>
        </p:nvSpPr>
        <p:spPr>
          <a:xfrm>
            <a:off x="2144395" y="5011420"/>
            <a:ext cx="3218180" cy="681355"/>
          </a:xfrm>
          <a:prstGeom prst="rect">
            <a:avLst/>
          </a:prstGeom>
          <a:noFill/>
        </p:spPr>
        <p:txBody>
          <a:bodyPr wrap="square" rtlCol="0">
            <a:spAutoFit/>
          </a:bodyPr>
          <a:p>
            <a:pPr algn="l">
              <a:lnSpc>
                <a:spcPct val="120000"/>
              </a:lnSpc>
            </a:pPr>
            <a:r>
              <a:rPr lang="zh-CN" altLang="en-US" sz="1600">
                <a:solidFill>
                  <a:schemeClr val="tx1">
                    <a:lumMod val="75000"/>
                    <a:lumOff val="25000"/>
                  </a:schemeClr>
                </a:solidFill>
                <a:latin typeface="宋体" panose="02010600030101010101" pitchFamily="2" charset="-122"/>
                <a:cs typeface="+mn-ea"/>
                <a:sym typeface="Arial" panose="020B0604020202020204" pitchFamily="34" charset="0"/>
              </a:rPr>
              <a:t>边际收益是指每增加一个单位产品销售所增加的收入增量。</a:t>
            </a:r>
            <a:endParaRPr lang="zh-CN" altLang="en-US" sz="1600">
              <a:solidFill>
                <a:schemeClr val="tx1">
                  <a:lumMod val="75000"/>
                  <a:lumOff val="25000"/>
                </a:schemeClr>
              </a:solidFill>
              <a:latin typeface="宋体" panose="02010600030101010101" pitchFamily="2" charset="-122"/>
              <a:cs typeface="+mn-ea"/>
              <a:sym typeface="Arial" panose="020B0604020202020204" pitchFamily="34" charset="0"/>
            </a:endParaRPr>
          </a:p>
        </p:txBody>
      </p:sp>
      <p:sp>
        <p:nvSpPr>
          <p:cNvPr id="40" name="TextBox 39"/>
          <p:cNvSpPr txBox="1"/>
          <p:nvPr/>
        </p:nvSpPr>
        <p:spPr>
          <a:xfrm>
            <a:off x="6744335" y="3617595"/>
            <a:ext cx="3286125" cy="681355"/>
          </a:xfrm>
          <a:prstGeom prst="rect">
            <a:avLst/>
          </a:prstGeom>
          <a:noFill/>
        </p:spPr>
        <p:txBody>
          <a:bodyPr wrap="square" rtlCol="0">
            <a:spAutoFit/>
          </a:bodyPr>
          <a:p>
            <a:pPr algn="l">
              <a:lnSpc>
                <a:spcPct val="120000"/>
              </a:lnSpc>
            </a:pPr>
            <a:r>
              <a:rPr lang="zh-CN" altLang="en-US" sz="1600">
                <a:solidFill>
                  <a:schemeClr val="tx1">
                    <a:lumMod val="75000"/>
                    <a:lumOff val="25000"/>
                  </a:schemeClr>
                </a:solidFill>
                <a:latin typeface="宋体" panose="02010600030101010101" pitchFamily="2" charset="-122"/>
                <a:cs typeface="+mn-ea"/>
                <a:sym typeface="Arial" panose="020B0604020202020204" pitchFamily="34" charset="0"/>
              </a:rPr>
              <a:t>平均收益是指厂商销售一定量产品时平均每单位产品所获得的收益。</a:t>
            </a:r>
            <a:endParaRPr lang="zh-CN" altLang="en-US" sz="1600">
              <a:solidFill>
                <a:schemeClr val="tx1">
                  <a:lumMod val="75000"/>
                  <a:lumOff val="25000"/>
                </a:schemeClr>
              </a:solidFill>
              <a:latin typeface="宋体" panose="02010600030101010101" pitchFamily="2" charset="-122"/>
              <a:cs typeface="+mn-ea"/>
              <a:sym typeface="Arial" panose="020B0604020202020204" pitchFamily="34" charset="0"/>
            </a:endParaRPr>
          </a:p>
        </p:txBody>
      </p:sp>
      <p:grpSp>
        <p:nvGrpSpPr>
          <p:cNvPr id="15" name="Group 14"/>
          <p:cNvGrpSpPr/>
          <p:nvPr/>
        </p:nvGrpSpPr>
        <p:grpSpPr>
          <a:xfrm>
            <a:off x="5447645" y="2197845"/>
            <a:ext cx="3709834" cy="582479"/>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zh-CN" altLang="en-US" sz="1325">
                <a:solidFill>
                  <a:schemeClr val="bg1"/>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42" name="TextBox 41"/>
            <p:cNvSpPr txBox="1"/>
            <p:nvPr/>
          </p:nvSpPr>
          <p:spPr>
            <a:xfrm>
              <a:off x="6139997" y="2123810"/>
              <a:ext cx="1263846" cy="444687"/>
            </a:xfrm>
            <a:prstGeom prst="rect">
              <a:avLst/>
            </a:prstGeom>
            <a:noFill/>
          </p:spPr>
          <p:txBody>
            <a:bodyPr wrap="none" rtlCol="0">
              <a:spAutoFit/>
            </a:bodyPr>
            <a:p>
              <a:pPr algn="just">
                <a:lnSpc>
                  <a:spcPct val="120000"/>
                </a:lnSpc>
              </a:pPr>
              <a:r>
                <a:rPr lang="zh-CN" altLang="en-US" sz="1600">
                  <a:solidFill>
                    <a:schemeClr val="bg1"/>
                  </a:solidFill>
                  <a:latin typeface="宋体" panose="02010600030101010101" pitchFamily="2" charset="-122"/>
                  <a:cs typeface="+mn-ea"/>
                  <a:sym typeface="Arial" panose="020B0604020202020204" pitchFamily="34" charset="0"/>
                </a:rPr>
                <a:t>1. 总收益</a:t>
              </a:r>
              <a:endParaRPr lang="zh-CN" altLang="en-US" sz="1600">
                <a:solidFill>
                  <a:schemeClr val="bg1"/>
                </a:solidFill>
                <a:latin typeface="宋体" panose="02010600030101010101" pitchFamily="2" charset="-122"/>
                <a:cs typeface="+mn-ea"/>
                <a:sym typeface="Arial" panose="020B0604020202020204" pitchFamily="34" charset="0"/>
              </a:endParaRPr>
            </a:p>
          </p:txBody>
        </p:sp>
      </p:grpSp>
      <p:grpSp>
        <p:nvGrpSpPr>
          <p:cNvPr id="16" name="Group 15"/>
          <p:cNvGrpSpPr/>
          <p:nvPr/>
        </p:nvGrpSpPr>
        <p:grpSpPr>
          <a:xfrm>
            <a:off x="3034519" y="3617808"/>
            <a:ext cx="3709834" cy="582479"/>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zh-CN" altLang="en-US" sz="1325">
                <a:solidFill>
                  <a:schemeClr val="bg1"/>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43" name="TextBox 42"/>
            <p:cNvSpPr txBox="1"/>
            <p:nvPr/>
          </p:nvSpPr>
          <p:spPr>
            <a:xfrm>
              <a:off x="4487635" y="3758508"/>
              <a:ext cx="1497892" cy="444687"/>
            </a:xfrm>
            <a:prstGeom prst="rect">
              <a:avLst/>
            </a:prstGeom>
            <a:noFill/>
          </p:spPr>
          <p:txBody>
            <a:bodyPr wrap="none" rtlCol="0">
              <a:spAutoFit/>
            </a:bodyPr>
            <a:p>
              <a:pPr algn="just">
                <a:lnSpc>
                  <a:spcPct val="120000"/>
                </a:lnSpc>
              </a:pPr>
              <a:r>
                <a:rPr lang="zh-CN" altLang="en-US" sz="1600">
                  <a:solidFill>
                    <a:schemeClr val="tx1">
                      <a:lumMod val="65000"/>
                      <a:lumOff val="35000"/>
                    </a:schemeClr>
                  </a:solidFill>
                  <a:latin typeface="宋体" panose="02010600030101010101" pitchFamily="2" charset="-122"/>
                  <a:cs typeface="+mn-ea"/>
                  <a:sym typeface="Arial" panose="020B0604020202020204" pitchFamily="34" charset="0"/>
                </a:rPr>
                <a:t>2. 平均收益</a:t>
              </a:r>
              <a:endParaRPr lang="zh-CN" altLang="en-US" sz="1600">
                <a:solidFill>
                  <a:schemeClr val="tx1">
                    <a:lumMod val="65000"/>
                    <a:lumOff val="35000"/>
                  </a:schemeClr>
                </a:solidFill>
                <a:latin typeface="宋体" panose="02010600030101010101" pitchFamily="2" charset="-122"/>
                <a:cs typeface="+mn-ea"/>
                <a:sym typeface="Arial" panose="020B0604020202020204" pitchFamily="34" charset="0"/>
              </a:endParaRPr>
            </a:p>
          </p:txBody>
        </p:sp>
      </p:grpSp>
      <p:grpSp>
        <p:nvGrpSpPr>
          <p:cNvPr id="18" name="Group 17"/>
          <p:cNvGrpSpPr/>
          <p:nvPr/>
        </p:nvGrpSpPr>
        <p:grpSpPr>
          <a:xfrm>
            <a:off x="5447645" y="5110240"/>
            <a:ext cx="3709834" cy="582479"/>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rgbClr val="0235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lnSpc>
                  <a:spcPct val="120000"/>
                </a:lnSpc>
              </a:pPr>
              <a:endParaRPr lang="zh-CN" altLang="en-US" sz="1325">
                <a:solidFill>
                  <a:schemeClr val="bg1"/>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44" name="TextBox 43"/>
            <p:cNvSpPr txBox="1"/>
            <p:nvPr/>
          </p:nvSpPr>
          <p:spPr>
            <a:xfrm>
              <a:off x="6139960" y="5478933"/>
              <a:ext cx="1497892" cy="444687"/>
            </a:xfrm>
            <a:prstGeom prst="rect">
              <a:avLst/>
            </a:prstGeom>
            <a:noFill/>
          </p:spPr>
          <p:txBody>
            <a:bodyPr wrap="none" rtlCol="0">
              <a:spAutoFit/>
            </a:bodyPr>
            <a:p>
              <a:pPr algn="just">
                <a:lnSpc>
                  <a:spcPct val="120000"/>
                </a:lnSpc>
              </a:pPr>
              <a:r>
                <a:rPr lang="zh-CN" altLang="en-US" sz="1600">
                  <a:solidFill>
                    <a:schemeClr val="bg1"/>
                  </a:solidFill>
                  <a:latin typeface="宋体" panose="02010600030101010101" pitchFamily="2" charset="-122"/>
                  <a:cs typeface="+mn-ea"/>
                  <a:sym typeface="Arial" panose="020B0604020202020204" pitchFamily="34" charset="0"/>
                </a:rPr>
                <a:t>3. 边际收益</a:t>
              </a:r>
              <a:endParaRPr lang="zh-CN" altLang="en-US" sz="1600">
                <a:solidFill>
                  <a:schemeClr val="bg1"/>
                </a:solidFill>
                <a:latin typeface="宋体" panose="02010600030101010101" pitchFamily="2" charset="-122"/>
                <a:cs typeface="+mn-ea"/>
                <a:sym typeface="Arial" panose="020B0604020202020204" pitchFamily="34" charset="0"/>
              </a:endParaRPr>
            </a:p>
          </p:txBody>
        </p:sp>
      </p:grpSp>
      <p:sp>
        <p:nvSpPr>
          <p:cNvPr id="25" name="文本框 2"/>
          <p:cNvSpPr txBox="1"/>
          <p:nvPr/>
        </p:nvSpPr>
        <p:spPr>
          <a:xfrm>
            <a:off x="871767" y="345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一、厂商的收益</a:t>
            </a:r>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1171575" y="1030605"/>
            <a:ext cx="2836545" cy="368300"/>
          </a:xfrm>
          <a:prstGeom prst="rect">
            <a:avLst/>
          </a:prstGeom>
          <a:noFill/>
        </p:spPr>
        <p:txBody>
          <a:bodyPr wrap="square" rtlCol="0">
            <a:spAutoFit/>
          </a:bodyPr>
          <a:p>
            <a:r>
              <a:rPr lang="zh-CN" altLang="en-US"/>
              <a:t>（一）几个收益的概念</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ppt_x</p:attrName>
                                        </p:attrNameLst>
                                      </p:cBhvr>
                                      <p:tavLst>
                                        <p:tav tm="0">
                                          <p:val>
                                            <p:strVal val="#ppt_x+#ppt_w*1.125000"/>
                                          </p:val>
                                        </p:tav>
                                        <p:tav tm="100000">
                                          <p:val>
                                            <p:strVal val="#ppt_x"/>
                                          </p:val>
                                        </p:tav>
                                      </p:tavLst>
                                    </p:anim>
                                    <p:animEffect transition="in" filter="wipe(left)">
                                      <p:cBhvr>
                                        <p:cTn id="12" dur="500"/>
                                        <p:tgtEl>
                                          <p:spTgt spid="15"/>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ppt_x</p:attrName>
                                        </p:attrNameLst>
                                      </p:cBhvr>
                                      <p:tavLst>
                                        <p:tav tm="0">
                                          <p:val>
                                            <p:strVal val="#ppt_x+#ppt_w*1.125000"/>
                                          </p:val>
                                        </p:tav>
                                        <p:tav tm="100000">
                                          <p:val>
                                            <p:strVal val="#ppt_x"/>
                                          </p:val>
                                        </p:tav>
                                      </p:tavLst>
                                    </p:anim>
                                    <p:animEffect transition="in" filter="wipe(lef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885825" y="2939415"/>
            <a:ext cx="492950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收益是产量与价格的乘积。以 P 表示价格</a:t>
            </a:r>
            <a:r>
              <a:rPr lang="zh-CN" sz="1600" dirty="0">
                <a:solidFill>
                  <a:schemeClr val="tx1">
                    <a:lumMod val="50000"/>
                    <a:lumOff val="50000"/>
                  </a:schemeClr>
                </a:solidFill>
                <a:latin typeface="宋体" panose="02010600030101010101" pitchFamily="2" charset="-122"/>
                <a:cs typeface="宋体" panose="02010600030101010101" pitchFamily="2" charset="-122"/>
                <a:sym typeface="+mn-ea"/>
              </a:rPr>
              <a:t>。理解收益的概念应当注意：一是收益并不等于厂商所挣到的钱，而是出售产品所得到的收入，它包括成本和利润。成本包括员工工资、资本的利息、土地的租金以及企业家才能的正常利润等支出费用。特别是企业家才能的正常利润，是成本中的一种。二是在不同的市场结构，收益变动的大小是不完全相同的，特别是在不完全的市场结构中，企业同一种产品可能以不同的价格销售出去，而不是以同一价格销售出去。</a:t>
            </a:r>
            <a:endParaRPr lang="zh-CN"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47" name="文本框 16"/>
          <p:cNvSpPr txBox="1">
            <a:spLocks noChangeArrowheads="1"/>
          </p:cNvSpPr>
          <p:nvPr/>
        </p:nvSpPr>
        <p:spPr bwMode="auto">
          <a:xfrm>
            <a:off x="1513417" y="2411307"/>
            <a:ext cx="269875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rPr>
              <a:t>（二）收益与产量的关系</a:t>
            </a:r>
            <a:endParaRPr kumimoji="0" lang="zh-CN" altLang="en-US" sz="1800" b="0" i="0" u="none" strike="noStrike" kern="1200" cap="none" spc="0" normalizeH="0" baseline="0" noProof="0" dirty="0">
              <a:ln>
                <a:noFill/>
              </a:ln>
              <a:solidFill>
                <a:schemeClr val="accent4">
                  <a:lumMod val="10000"/>
                </a:schemeClr>
              </a:solidFill>
              <a:effectLst/>
              <a:uLnTx/>
              <a:uFillTx/>
              <a:latin typeface="宋体" panose="02010600030101010101" pitchFamily="2" charset="-122"/>
              <a:cs typeface="+mn-cs"/>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一、厂商的收益</a:t>
            </a:r>
            <a:endParaRPr lang="en-US" altLang="zh-CN"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072505" y="2266315"/>
            <a:ext cx="5496560" cy="4088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1568450"/>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项目五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厂商行为分析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98424" y="1981990"/>
            <a:ext cx="11407775" cy="4224656"/>
            <a:chOff x="-579289" y="2939865"/>
            <a:chExt cx="12058883" cy="3188218"/>
          </a:xfrm>
        </p:grpSpPr>
        <p:pic>
          <p:nvPicPr>
            <p:cNvPr id="48" name="图片 47"/>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79289" y="2939865"/>
              <a:ext cx="5720669" cy="3124331"/>
            </a:xfrm>
            <a:custGeom>
              <a:avLst/>
              <a:gdLst>
                <a:gd name="connsiteX0" fmla="*/ 0 w 4491746"/>
                <a:gd name="connsiteY0" fmla="*/ 0 h 2987040"/>
                <a:gd name="connsiteX1" fmla="*/ 4491746 w 4491746"/>
                <a:gd name="connsiteY1" fmla="*/ 0 h 2987040"/>
                <a:gd name="connsiteX2" fmla="*/ 4491746 w 4491746"/>
                <a:gd name="connsiteY2" fmla="*/ 2987040 h 2987040"/>
                <a:gd name="connsiteX3" fmla="*/ 0 w 4491746"/>
                <a:gd name="connsiteY3" fmla="*/ 2987040 h 2987040"/>
              </a:gdLst>
              <a:ahLst/>
              <a:cxnLst>
                <a:cxn ang="0">
                  <a:pos x="connsiteX0" y="connsiteY0"/>
                </a:cxn>
                <a:cxn ang="0">
                  <a:pos x="connsiteX1" y="connsiteY1"/>
                </a:cxn>
                <a:cxn ang="0">
                  <a:pos x="connsiteX2" y="connsiteY2"/>
                </a:cxn>
                <a:cxn ang="0">
                  <a:pos x="connsiteX3" y="connsiteY3"/>
                </a:cxn>
              </a:cxnLst>
              <a:rect l="l" t="t" r="r" b="b"/>
              <a:pathLst>
                <a:path w="4491746" h="2987040">
                  <a:moveTo>
                    <a:pt x="0" y="0"/>
                  </a:moveTo>
                  <a:lnTo>
                    <a:pt x="4491746" y="0"/>
                  </a:lnTo>
                  <a:lnTo>
                    <a:pt x="4491746" y="2987040"/>
                  </a:lnTo>
                  <a:lnTo>
                    <a:pt x="0" y="2987040"/>
                  </a:lnTo>
                  <a:close/>
                </a:path>
              </a:pathLst>
            </a:custGeom>
          </p:spPr>
        </p:pic>
        <p:sp>
          <p:nvSpPr>
            <p:cNvPr id="50" name="矩形 49"/>
            <p:cNvSpPr/>
            <p:nvPr/>
          </p:nvSpPr>
          <p:spPr>
            <a:xfrm>
              <a:off x="5735767" y="2939865"/>
              <a:ext cx="4381204" cy="27794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chemeClr val="tx1">
                      <a:lumMod val="65000"/>
                      <a:lumOff val="35000"/>
                    </a:schemeClr>
                  </a:solidFill>
                  <a:effectLst/>
                  <a:uLnTx/>
                  <a:uFillTx/>
                  <a:latin typeface="+mn-ea"/>
                  <a:ea typeface="+mn-ea"/>
                  <a:cs typeface="Calibri" panose="020F0502020204030204" pitchFamily="34" charset="0"/>
                </a:rPr>
                <a:t>（一）会计利润、正常利润和经济利润</a:t>
              </a:r>
              <a:endParaRPr kumimoji="0" lang="zh-CN" altLang="en-US" b="1" i="0" u="none" strike="noStrike" kern="1200" cap="none" spc="0" normalizeH="0" baseline="0" noProof="0" dirty="0">
                <a:ln>
                  <a:noFill/>
                </a:ln>
                <a:solidFill>
                  <a:schemeClr val="tx1">
                    <a:lumMod val="65000"/>
                    <a:lumOff val="35000"/>
                  </a:schemeClr>
                </a:solidFill>
                <a:effectLst/>
                <a:uLnTx/>
                <a:uFillTx/>
                <a:latin typeface="+mn-ea"/>
                <a:ea typeface="+mn-ea"/>
                <a:cs typeface="Calibri" panose="020F0502020204030204" pitchFamily="34" charset="0"/>
              </a:endParaRPr>
            </a:p>
          </p:txBody>
        </p:sp>
        <p:sp>
          <p:nvSpPr>
            <p:cNvPr id="52" name="矩形 51"/>
            <p:cNvSpPr/>
            <p:nvPr/>
          </p:nvSpPr>
          <p:spPr>
            <a:xfrm>
              <a:off x="5853234" y="3427706"/>
              <a:ext cx="5626360" cy="778245"/>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tx1">
                    <a:lumMod val="65000"/>
                    <a:lumOff val="35000"/>
                  </a:schemeClr>
                </a:solidFill>
                <a:effectLst/>
                <a:uLnTx/>
                <a:uFillTx/>
                <a:latin typeface="+mn-ea"/>
                <a:ea typeface="+mn-ea"/>
                <a:cs typeface="+mn-cs"/>
              </a:endParaRPr>
            </a:p>
          </p:txBody>
        </p:sp>
        <p:sp>
          <p:nvSpPr>
            <p:cNvPr id="53" name="矩形 52"/>
            <p:cNvSpPr/>
            <p:nvPr/>
          </p:nvSpPr>
          <p:spPr>
            <a:xfrm>
              <a:off x="5917674" y="3503422"/>
              <a:ext cx="5501509" cy="62633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rPr>
                <a:t>1. 会计利润</a:t>
              </a:r>
              <a:endParaRPr kumimoji="0" lang="en-US" altLang="zh-CN" sz="1600" b="1"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rPr>
                <a:t>会计利润是厂商的总收益与会计成本的差额，即厂商的总销售收入减去显性成本。</a:t>
              </a:r>
              <a:endParaRPr kumimoji="0" lang="en-US" altLang="zh-CN" sz="1600"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endParaRPr>
            </a:p>
          </p:txBody>
        </p:sp>
        <p:sp>
          <p:nvSpPr>
            <p:cNvPr id="55" name="矩形 54"/>
            <p:cNvSpPr/>
            <p:nvPr/>
          </p:nvSpPr>
          <p:spPr>
            <a:xfrm>
              <a:off x="5792822" y="4412493"/>
              <a:ext cx="5626360" cy="792142"/>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tx2"/>
                </a:solidFill>
                <a:effectLst/>
                <a:uLnTx/>
                <a:uFillTx/>
                <a:latin typeface="+mn-ea"/>
                <a:ea typeface="+mn-ea"/>
                <a:cs typeface="+mn-cs"/>
              </a:endParaRPr>
            </a:p>
          </p:txBody>
        </p:sp>
        <p:sp>
          <p:nvSpPr>
            <p:cNvPr id="56" name="矩形 55"/>
            <p:cNvSpPr/>
            <p:nvPr/>
          </p:nvSpPr>
          <p:spPr>
            <a:xfrm>
              <a:off x="5918345" y="4412492"/>
              <a:ext cx="5502180" cy="8122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rPr>
                <a:t>2. 正常利润</a:t>
              </a:r>
              <a:endParaRPr kumimoji="0" lang="en-US" altLang="zh-CN" sz="1600" b="1"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rPr>
                <a:t>正常利润是“经济利润”的对称，是指企业家才能这一生产要素所获得的报酬，等于成本中支付雇佣生产要素费用之后的余额。</a:t>
              </a:r>
              <a:endParaRPr kumimoji="0" lang="en-US" altLang="zh-CN" sz="1600"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endParaRPr>
            </a:p>
          </p:txBody>
        </p:sp>
        <p:sp>
          <p:nvSpPr>
            <p:cNvPr id="58" name="矩形 57"/>
            <p:cNvSpPr/>
            <p:nvPr/>
          </p:nvSpPr>
          <p:spPr>
            <a:xfrm>
              <a:off x="5853234" y="5374757"/>
              <a:ext cx="5625689" cy="753326"/>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chemeClr val="tx1">
                    <a:lumMod val="65000"/>
                    <a:lumOff val="35000"/>
                  </a:schemeClr>
                </a:solidFill>
                <a:effectLst/>
                <a:uLnTx/>
                <a:uFillTx/>
                <a:latin typeface="+mn-ea"/>
                <a:ea typeface="+mn-ea"/>
                <a:cs typeface="+mn-cs"/>
              </a:endParaRPr>
            </a:p>
          </p:txBody>
        </p:sp>
        <p:sp>
          <p:nvSpPr>
            <p:cNvPr id="59" name="矩形 58"/>
            <p:cNvSpPr/>
            <p:nvPr/>
          </p:nvSpPr>
          <p:spPr>
            <a:xfrm>
              <a:off x="5917674" y="5438012"/>
              <a:ext cx="5502851" cy="62633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rPr>
                <a:t>3. 经济利润</a:t>
              </a:r>
              <a:endParaRPr kumimoji="0" lang="en-US" altLang="zh-CN" sz="1600" b="1"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rPr>
                <a:t>经济学家眼中的利润是指经济利润。所谓经济利润，是指厂商的总收益与经济成本（或机会成本）之间的差额。</a:t>
              </a:r>
              <a:endParaRPr kumimoji="0" lang="en-US" altLang="zh-CN" sz="1600" i="0" u="none" strike="noStrike" kern="0" cap="none" spc="0" normalizeH="0" baseline="0" noProof="0" dirty="0" smtClean="0">
                <a:ln>
                  <a:noFill/>
                </a:ln>
                <a:solidFill>
                  <a:schemeClr val="tx1">
                    <a:lumMod val="65000"/>
                    <a:lumOff val="35000"/>
                  </a:schemeClr>
                </a:solidFill>
                <a:effectLst/>
                <a:uLnTx/>
                <a:uFillTx/>
                <a:latin typeface="+mn-ea"/>
                <a:ea typeface="+mn-ea"/>
                <a:cs typeface="Calibri" panose="020F0502020204030204" pitchFamily="34" charset="0"/>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二、厂商的利润</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975225" y="2494915"/>
            <a:ext cx="6406515" cy="260921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第一，厂商的总成本包括工资、利息、地租和正常利润四个部分；第二，经济利润应等于总收益和经济成本之差；第三，会计利润则是总收益和会计成本之差。其关系为：</a:t>
            </a:r>
            <a:endParaRPr dirty="0">
              <a:latin typeface="宋体" panose="02010600030101010101" pitchFamily="2" charset="-122"/>
            </a:endParaRPr>
          </a:p>
          <a:p>
            <a:pPr>
              <a:lnSpc>
                <a:spcPct val="130000"/>
              </a:lnSpc>
              <a:spcBef>
                <a:spcPts val="0"/>
              </a:spcBef>
              <a:spcAft>
                <a:spcPts val="0"/>
              </a:spcAft>
            </a:pPr>
            <a:r>
              <a:rPr b="1" dirty="0">
                <a:latin typeface="宋体" panose="02010600030101010101" pitchFamily="2" charset="-122"/>
              </a:rPr>
              <a:t>总成本 = 经济成本 = 工资 + 利息 + 地租 + 正常利润</a:t>
            </a:r>
            <a:endParaRPr b="1" dirty="0">
              <a:latin typeface="宋体" panose="02010600030101010101" pitchFamily="2" charset="-122"/>
            </a:endParaRPr>
          </a:p>
          <a:p>
            <a:pPr>
              <a:lnSpc>
                <a:spcPct val="130000"/>
              </a:lnSpc>
              <a:spcBef>
                <a:spcPts val="0"/>
              </a:spcBef>
              <a:spcAft>
                <a:spcPts val="0"/>
              </a:spcAft>
            </a:pPr>
            <a:r>
              <a:rPr b="1" dirty="0">
                <a:latin typeface="宋体" panose="02010600030101010101" pitchFamily="2" charset="-122"/>
              </a:rPr>
              <a:t>经济利润（超额利润）= 总收益 - 总成本 = 总收益 -（显性                    成本 + 隐性成本）</a:t>
            </a:r>
            <a:endParaRPr b="1" dirty="0">
              <a:latin typeface="宋体" panose="02010600030101010101" pitchFamily="2" charset="-122"/>
            </a:endParaRPr>
          </a:p>
          <a:p>
            <a:pPr>
              <a:lnSpc>
                <a:spcPct val="130000"/>
              </a:lnSpc>
              <a:spcBef>
                <a:spcPts val="0"/>
              </a:spcBef>
              <a:spcAft>
                <a:spcPts val="0"/>
              </a:spcAft>
            </a:pPr>
            <a:r>
              <a:rPr b="1" dirty="0">
                <a:latin typeface="宋体" panose="02010600030101010101" pitchFamily="2" charset="-122"/>
              </a:rPr>
              <a:t>会计利润 = 总收益 - 显性成本</a:t>
            </a:r>
            <a:endParaRPr b="1"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227455" y="2807970"/>
            <a:ext cx="3342640" cy="12877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（二）总成本、会计利润和经济利润的关系</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sym typeface="+mn-ea"/>
              </a:rPr>
              <a:t>二、厂商的利润</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Freeform 5"/>
          <p:cNvSpPr/>
          <p:nvPr/>
        </p:nvSpPr>
        <p:spPr bwMode="auto">
          <a:xfrm>
            <a:off x="4635597" y="382587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7" name="Freeform 5"/>
          <p:cNvSpPr/>
          <p:nvPr/>
        </p:nvSpPr>
        <p:spPr bwMode="auto">
          <a:xfrm>
            <a:off x="4635597" y="3394898"/>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5"/>
          <p:cNvSpPr/>
          <p:nvPr/>
        </p:nvSpPr>
        <p:spPr bwMode="auto">
          <a:xfrm>
            <a:off x="4635597" y="2968391"/>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tx2">
              <a:lumMod val="20000"/>
              <a:lumOff val="80000"/>
            </a:schemeClr>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8" name="Freeform 5"/>
          <p:cNvSpPr/>
          <p:nvPr/>
        </p:nvSpPr>
        <p:spPr bwMode="auto">
          <a:xfrm>
            <a:off x="4635597" y="2463730"/>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3" name="Rounded Rectangle 12"/>
          <p:cNvSpPr/>
          <p:nvPr/>
        </p:nvSpPr>
        <p:spPr>
          <a:xfrm>
            <a:off x="8088137" y="2024788"/>
            <a:ext cx="755737" cy="730384"/>
          </a:xfrm>
          <a:prstGeom prst="roundRect">
            <a:avLst/>
          </a:prstGeom>
          <a:solidFill>
            <a:srgbClr val="C0C0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15" name="Rectangle 14"/>
          <p:cNvSpPr/>
          <p:nvPr/>
        </p:nvSpPr>
        <p:spPr>
          <a:xfrm>
            <a:off x="808990" y="2968625"/>
            <a:ext cx="3631565" cy="2359660"/>
          </a:xfrm>
          <a:prstGeom prst="rect">
            <a:avLst/>
          </a:prstGeom>
        </p:spPr>
        <p:txBody>
          <a:bodyPr wrap="square" lIns="0" tIns="0" rIns="0" bIns="0">
            <a:spAutoFit/>
          </a:bodyPr>
          <a:lstStyle/>
          <a:p>
            <a:pPr algn="just">
              <a:lnSpc>
                <a:spcPct val="12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（一）厂商的目标</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厂商的目标有以下几个：追求利润最大化目标；保持和扩大市场份额目标；为增长而增长目标；创造或保持良好的社会氛围目标；保持满意的财务状况目标；建立融洽的劳资关系目标；等等。这些目标是彼此联系的，其中最主要的目标就是追求利润最大化。</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
        <p:nvSpPr>
          <p:cNvPr id="17" name="Rounded Rectangle 16"/>
          <p:cNvSpPr/>
          <p:nvPr/>
        </p:nvSpPr>
        <p:spPr>
          <a:xfrm>
            <a:off x="607117" y="2130198"/>
            <a:ext cx="755737" cy="73038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nvGrpSpPr>
          <p:cNvPr id="19" name="Group 18"/>
          <p:cNvGrpSpPr/>
          <p:nvPr/>
        </p:nvGrpSpPr>
        <p:grpSpPr>
          <a:xfrm>
            <a:off x="8206523" y="2132504"/>
            <a:ext cx="518962" cy="515409"/>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7" name="Group 26"/>
          <p:cNvGrpSpPr/>
          <p:nvPr/>
        </p:nvGrpSpPr>
        <p:grpSpPr>
          <a:xfrm>
            <a:off x="809157" y="2291937"/>
            <a:ext cx="351657" cy="407365"/>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Freeform 5"/>
          <p:cNvSpPr/>
          <p:nvPr/>
        </p:nvSpPr>
        <p:spPr bwMode="auto">
          <a:xfrm>
            <a:off x="4642582" y="2480875"/>
            <a:ext cx="2920807" cy="1787923"/>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blipFill rotWithShape="1">
            <a:blip r:embed="rId1"/>
            <a:tile tx="-190500" sx="15000" sy="15000" algn="ctr"/>
          </a:blipFill>
          <a:ln>
            <a:noFill/>
          </a:ln>
        </p:spPr>
        <p:txBody>
          <a:bodyPr vert="horz" wrap="square" lIns="105852" tIns="52926" rIns="105852" bIns="52926" numCol="1" anchor="t" anchorCtr="0" compatLnSpc="1"/>
          <a:lstStyle/>
          <a:p>
            <a:pPr algn="just">
              <a:lnSpc>
                <a:spcPct val="120000"/>
              </a:lnSpc>
            </a:pPr>
            <a:endParaRPr lang="en-US" sz="660">
              <a:latin typeface="Arial" panose="020B0604020202020204" pitchFamily="34" charset="0"/>
              <a:ea typeface="微软雅黑" panose="020B0503020204020204" charset="-122"/>
              <a:cs typeface="+mn-ea"/>
              <a:sym typeface="Arial" panose="020B0604020202020204" pitchFamily="34" charset="0"/>
            </a:endParaRPr>
          </a:p>
        </p:txBody>
      </p:sp>
      <p:sp>
        <p:nvSpPr>
          <p:cNvPr id="3" name="文本框 2"/>
          <p:cNvSpPr txBox="1"/>
          <p:nvPr/>
        </p:nvSpPr>
        <p:spPr>
          <a:xfrm>
            <a:off x="885825" y="599440"/>
            <a:ext cx="38608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三、利润最大化原则</a:t>
            </a:r>
            <a:endParaRPr lang="zh-CN" altLang="en-US" sz="2600" dirty="0">
              <a:latin typeface="宋体" panose="02010600030101010101" pitchFamily="2" charset="-122"/>
              <a:ea typeface="宋体" panose="02010600030101010101" pitchFamily="2" charset="-122"/>
            </a:endParaRPr>
          </a:p>
        </p:txBody>
      </p:sp>
      <p:sp>
        <p:nvSpPr>
          <p:cNvPr id="4" name="Rectangle 14"/>
          <p:cNvSpPr/>
          <p:nvPr/>
        </p:nvSpPr>
        <p:spPr>
          <a:xfrm>
            <a:off x="8087995" y="2860675"/>
            <a:ext cx="3750310" cy="2654300"/>
          </a:xfrm>
          <a:prstGeom prst="rect">
            <a:avLst/>
          </a:prstGeom>
        </p:spPr>
        <p:txBody>
          <a:bodyPr wrap="square" lIns="0" tIns="0" rIns="0" bIns="0">
            <a:spAutoFit/>
          </a:bodyPr>
          <a:p>
            <a:pPr algn="just">
              <a:lnSpc>
                <a:spcPct val="120000"/>
              </a:lnSpc>
            </a:pP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（二）厂商利润最大化原则</a:t>
            </a:r>
            <a:endParaRPr sz="1600" b="1"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厂商利润最大化原则就是厂商的边际收益等于边际成本。即：</a:t>
            </a: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MR</a:t>
            </a:r>
            <a:r>
              <a:rPr lang="en-US" sz="1600" b="1" dirty="0">
                <a:solidFill>
                  <a:schemeClr val="tx1">
                    <a:lumMod val="50000"/>
                    <a:lumOff val="50000"/>
                  </a:schemeClr>
                </a:solidFill>
                <a:latin typeface="宋体" panose="02010600030101010101" pitchFamily="2" charset="-122"/>
                <a:cs typeface="宋体" panose="02010600030101010101" pitchFamily="2" charset="-122"/>
                <a:sym typeface="+mn-ea"/>
              </a:rPr>
              <a:t>=</a:t>
            </a:r>
            <a:r>
              <a:rPr sz="1600" b="1" dirty="0">
                <a:solidFill>
                  <a:schemeClr val="tx1">
                    <a:lumMod val="50000"/>
                    <a:lumOff val="50000"/>
                  </a:schemeClr>
                </a:solidFill>
                <a:latin typeface="宋体" panose="02010600030101010101" pitchFamily="2" charset="-122"/>
                <a:cs typeface="宋体" panose="02010600030101010101" pitchFamily="2" charset="-122"/>
                <a:sym typeface="+mn-ea"/>
              </a:rPr>
              <a:t>MC</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a:p>
            <a:pPr algn="just">
              <a:lnSpc>
                <a:spcPct val="120000"/>
              </a:lnSpc>
            </a:pPr>
            <a:r>
              <a:rPr sz="1600" dirty="0">
                <a:solidFill>
                  <a:schemeClr val="tx1">
                    <a:lumMod val="50000"/>
                    <a:lumOff val="50000"/>
                  </a:schemeClr>
                </a:solidFill>
                <a:latin typeface="宋体" panose="02010600030101010101" pitchFamily="2" charset="-122"/>
                <a:cs typeface="宋体" panose="02010600030101010101" pitchFamily="2" charset="-122"/>
                <a:sym typeface="+mn-ea"/>
              </a:rPr>
              <a:t>边际收益是指厂商最后增加一个单位的产量（销售量）所增加的收益。边际成本是指厂商最后增加一个单位的产量（销售量）所增加的成本。MR=MC 就是厂商利润最大化的必要条件。这一利润最大化原则对于所有类型市场结构的厂商都适合。</a:t>
            </a:r>
            <a:endParaRPr sz="1600" dirty="0">
              <a:solidFill>
                <a:schemeClr val="tx1">
                  <a:lumMod val="50000"/>
                  <a:lumOff val="50000"/>
                </a:schemeClr>
              </a:solidFill>
              <a:latin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ppt_x"/>
                                          </p:val>
                                        </p:tav>
                                        <p:tav tm="100000">
                                          <p:val>
                                            <p:strVal val="#ppt_x"/>
                                          </p:val>
                                        </p:tav>
                                      </p:tavLst>
                                    </p:anim>
                                    <p:anim calcmode="lin" valueType="num">
                                      <p:cBhvr additive="base">
                                        <p:cTn id="23" dur="25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50" fill="hold"/>
                                        <p:tgtEl>
                                          <p:spTgt spid="15"/>
                                        </p:tgtEl>
                                        <p:attrNameLst>
                                          <p:attrName>ppt_x</p:attrName>
                                        </p:attrNameLst>
                                      </p:cBhvr>
                                      <p:tavLst>
                                        <p:tav tm="0">
                                          <p:val>
                                            <p:strVal val="#ppt_x"/>
                                          </p:val>
                                        </p:tav>
                                        <p:tav tm="100000">
                                          <p:val>
                                            <p:strVal val="#ppt_x"/>
                                          </p:val>
                                        </p:tav>
                                      </p:tavLst>
                                    </p:anim>
                                    <p:anim calcmode="lin" valueType="num">
                                      <p:cBhvr additive="base">
                                        <p:cTn id="43" dur="25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250" fill="hold"/>
                                        <p:tgtEl>
                                          <p:spTgt spid="13"/>
                                        </p:tgtEl>
                                        <p:attrNameLst>
                                          <p:attrName>ppt_x</p:attrName>
                                        </p:attrNameLst>
                                      </p:cBhvr>
                                      <p:tavLst>
                                        <p:tav tm="0">
                                          <p:val>
                                            <p:strVal val="#ppt_x"/>
                                          </p:val>
                                        </p:tav>
                                        <p:tav tm="100000">
                                          <p:val>
                                            <p:strVal val="#ppt_x"/>
                                          </p:val>
                                        </p:tav>
                                      </p:tavLst>
                                    </p:anim>
                                    <p:anim calcmode="lin" valueType="num">
                                      <p:cBhvr additive="base">
                                        <p:cTn id="48" dur="250" fill="hold"/>
                                        <p:tgtEl>
                                          <p:spTgt spid="13"/>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250" fill="hold"/>
                                        <p:tgtEl>
                                          <p:spTgt spid="19"/>
                                        </p:tgtEl>
                                        <p:attrNameLst>
                                          <p:attrName>ppt_x</p:attrName>
                                        </p:attrNameLst>
                                      </p:cBhvr>
                                      <p:tavLst>
                                        <p:tav tm="0">
                                          <p:val>
                                            <p:strVal val="#ppt_x"/>
                                          </p:val>
                                        </p:tav>
                                        <p:tav tm="100000">
                                          <p:val>
                                            <p:strVal val="#ppt_x"/>
                                          </p:val>
                                        </p:tav>
                                      </p:tavLst>
                                    </p:anim>
                                    <p:anim calcmode="lin" valueType="num">
                                      <p:cBhvr additive="base">
                                        <p:cTn id="53" dur="250" fill="hold"/>
                                        <p:tgtEl>
                                          <p:spTgt spid="19"/>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250" fill="hold"/>
                                        <p:tgtEl>
                                          <p:spTgt spid="4"/>
                                        </p:tgtEl>
                                        <p:attrNameLst>
                                          <p:attrName>ppt_x</p:attrName>
                                        </p:attrNameLst>
                                      </p:cBhvr>
                                      <p:tavLst>
                                        <p:tav tm="0">
                                          <p:val>
                                            <p:strVal val="#ppt_x"/>
                                          </p:val>
                                        </p:tav>
                                        <p:tav tm="100000">
                                          <p:val>
                                            <p:strVal val="#ppt_x"/>
                                          </p:val>
                                        </p:tav>
                                      </p:tavLst>
                                    </p:anim>
                                    <p:anim calcmode="lin" valueType="num">
                                      <p:cBhvr additive="base">
                                        <p:cTn id="58" dur="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7" grpId="0" bldLvl="0" animBg="1"/>
      <p:bldP spid="9" grpId="0" bldLvl="0" animBg="1"/>
      <p:bldP spid="8" grpId="0" bldLvl="0" animBg="1"/>
      <p:bldP spid="13" grpId="0" bldLvl="0" animBg="1"/>
      <p:bldP spid="15" grpId="0"/>
      <p:bldP spid="17" grpId="0" bldLvl="0" animBg="1"/>
      <p:bldP spid="2" grpId="0" bldLvl="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3515" y="2016760"/>
            <a:ext cx="6261100" cy="3199765"/>
            <a:chOff x="0" y="1401692"/>
            <a:chExt cx="626110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47775" y="2401817"/>
              <a:ext cx="5013325" cy="2260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厂商产量分析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厂商成本分析</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三 厂商的收益分析</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4000" spc="300" dirty="0" smtClean="0">
                  <a:solidFill>
                    <a:schemeClr val="tx2"/>
                  </a:solidFill>
                  <a:latin typeface="+mn-ea"/>
                  <a:ea typeface="+mn-ea"/>
                  <a:sym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厂商产量分析</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754967" y="2076655"/>
            <a:ext cx="1670051" cy="1620431"/>
          </a:xfrm>
          <a:prstGeom prst="ellipse">
            <a:avLst/>
          </a:prstGeom>
          <a:solidFill>
            <a:srgbClr val="2EA6EB"/>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890685" y="3003065"/>
            <a:ext cx="1500716" cy="1449859"/>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4" name="Freeform 10"/>
          <p:cNvSpPr/>
          <p:nvPr/>
        </p:nvSpPr>
        <p:spPr bwMode="auto">
          <a:xfrm>
            <a:off x="7493000" y="3332733"/>
            <a:ext cx="865717" cy="838644"/>
          </a:xfrm>
          <a:prstGeom prst="ellipse">
            <a:avLst/>
          </a:prstGeom>
          <a:solidFill>
            <a:schemeClr val="accent2"/>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6" name="Freeform 12"/>
          <p:cNvSpPr/>
          <p:nvPr/>
        </p:nvSpPr>
        <p:spPr bwMode="auto">
          <a:xfrm>
            <a:off x="5530851" y="2159743"/>
            <a:ext cx="910167" cy="881287"/>
          </a:xfrm>
          <a:prstGeom prst="ellipse">
            <a:avLst/>
          </a:prstGeom>
          <a:solidFill>
            <a:srgbClr val="FE9B0C"/>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7" name="Freeform 13"/>
          <p:cNvSpPr/>
          <p:nvPr/>
        </p:nvSpPr>
        <p:spPr bwMode="auto">
          <a:xfrm>
            <a:off x="3365500" y="3709460"/>
            <a:ext cx="1153584" cy="1117600"/>
          </a:xfrm>
          <a:prstGeom prst="ellipse">
            <a:avLst/>
          </a:prstGeom>
          <a:solidFill>
            <a:srgbClr val="FDC01A"/>
          </a:solidFill>
          <a:ln>
            <a:noFill/>
          </a:ln>
          <a:effectLst>
            <a:outerShdw blurRad="190500" dist="190500" dir="5400000" algn="ctr" rotWithShape="0">
              <a:srgbClr val="000000">
                <a:alpha val="43137"/>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38" name="Group 14"/>
          <p:cNvGrpSpPr/>
          <p:nvPr/>
        </p:nvGrpSpPr>
        <p:grpSpPr bwMode="auto">
          <a:xfrm>
            <a:off x="3774018" y="4096809"/>
            <a:ext cx="336549" cy="355600"/>
            <a:chOff x="0" y="0"/>
            <a:chExt cx="159" cy="168"/>
          </a:xfrm>
        </p:grpSpPr>
        <p:sp>
          <p:nvSpPr>
            <p:cNvPr id="39" name="Freeform 15"/>
            <p:cNvSpPr/>
            <p:nvPr/>
          </p:nvSpPr>
          <p:spPr bwMode="auto">
            <a:xfrm>
              <a:off x="127" y="40"/>
              <a:ext cx="13" cy="128"/>
            </a:xfrm>
            <a:custGeom>
              <a:avLst/>
              <a:gdLst>
                <a:gd name="T0" fmla="*/ 4 w 7"/>
                <a:gd name="T1" fmla="*/ 0 h 67"/>
                <a:gd name="T2" fmla="*/ 0 w 7"/>
                <a:gd name="T3" fmla="*/ 3 h 67"/>
                <a:gd name="T4" fmla="*/ 0 w 7"/>
                <a:gd name="T5" fmla="*/ 63 h 67"/>
                <a:gd name="T6" fmla="*/ 4 w 7"/>
                <a:gd name="T7" fmla="*/ 67 h 67"/>
                <a:gd name="T8" fmla="*/ 7 w 7"/>
                <a:gd name="T9" fmla="*/ 63 h 67"/>
                <a:gd name="T10" fmla="*/ 7 w 7"/>
                <a:gd name="T11" fmla="*/ 3 h 67"/>
                <a:gd name="T12" fmla="*/ 4 w 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 h="67">
                  <a:moveTo>
                    <a:pt x="4" y="0"/>
                  </a:moveTo>
                  <a:cubicBezTo>
                    <a:pt x="2" y="0"/>
                    <a:pt x="0" y="1"/>
                    <a:pt x="0" y="3"/>
                  </a:cubicBezTo>
                  <a:cubicBezTo>
                    <a:pt x="0" y="63"/>
                    <a:pt x="0" y="63"/>
                    <a:pt x="0" y="63"/>
                  </a:cubicBezTo>
                  <a:cubicBezTo>
                    <a:pt x="0" y="65"/>
                    <a:pt x="2" y="67"/>
                    <a:pt x="4" y="67"/>
                  </a:cubicBezTo>
                  <a:cubicBezTo>
                    <a:pt x="6" y="67"/>
                    <a:pt x="7" y="65"/>
                    <a:pt x="7" y="63"/>
                  </a:cubicBezTo>
                  <a:cubicBezTo>
                    <a:pt x="7" y="3"/>
                    <a:pt x="7" y="3"/>
                    <a:pt x="7" y="3"/>
                  </a:cubicBezTo>
                  <a:cubicBezTo>
                    <a:pt x="7" y="1"/>
                    <a:pt x="6"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0" name="Freeform 16"/>
            <p:cNvSpPr/>
            <p:nvPr/>
          </p:nvSpPr>
          <p:spPr bwMode="auto">
            <a:xfrm>
              <a:off x="146" y="61"/>
              <a:ext cx="13" cy="107"/>
            </a:xfrm>
            <a:custGeom>
              <a:avLst/>
              <a:gdLst>
                <a:gd name="T0" fmla="*/ 3 w 7"/>
                <a:gd name="T1" fmla="*/ 0 h 56"/>
                <a:gd name="T2" fmla="*/ 0 w 7"/>
                <a:gd name="T3" fmla="*/ 4 h 56"/>
                <a:gd name="T4" fmla="*/ 0 w 7"/>
                <a:gd name="T5" fmla="*/ 52 h 56"/>
                <a:gd name="T6" fmla="*/ 3 w 7"/>
                <a:gd name="T7" fmla="*/ 56 h 56"/>
                <a:gd name="T8" fmla="*/ 7 w 7"/>
                <a:gd name="T9" fmla="*/ 52 h 56"/>
                <a:gd name="T10" fmla="*/ 7 w 7"/>
                <a:gd name="T11" fmla="*/ 4 h 56"/>
                <a:gd name="T12" fmla="*/ 3 w 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7" h="56">
                  <a:moveTo>
                    <a:pt x="3" y="0"/>
                  </a:moveTo>
                  <a:cubicBezTo>
                    <a:pt x="1" y="0"/>
                    <a:pt x="0" y="2"/>
                    <a:pt x="0" y="4"/>
                  </a:cubicBezTo>
                  <a:cubicBezTo>
                    <a:pt x="0" y="52"/>
                    <a:pt x="0" y="52"/>
                    <a:pt x="0" y="52"/>
                  </a:cubicBezTo>
                  <a:cubicBezTo>
                    <a:pt x="0" y="54"/>
                    <a:pt x="1" y="56"/>
                    <a:pt x="3" y="56"/>
                  </a:cubicBezTo>
                  <a:cubicBezTo>
                    <a:pt x="5" y="56"/>
                    <a:pt x="7" y="54"/>
                    <a:pt x="7" y="52"/>
                  </a:cubicBezTo>
                  <a:cubicBezTo>
                    <a:pt x="7" y="4"/>
                    <a:pt x="7" y="4"/>
                    <a:pt x="7" y="4"/>
                  </a:cubicBezTo>
                  <a:cubicBezTo>
                    <a:pt x="7"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1" name="Freeform 17"/>
            <p:cNvSpPr/>
            <p:nvPr/>
          </p:nvSpPr>
          <p:spPr bwMode="auto">
            <a:xfrm>
              <a:off x="31" y="48"/>
              <a:ext cx="57" cy="15"/>
            </a:xfrm>
            <a:custGeom>
              <a:avLst/>
              <a:gdLst>
                <a:gd name="T0" fmla="*/ 27 w 30"/>
                <a:gd name="T1" fmla="*/ 0 h 8"/>
                <a:gd name="T2" fmla="*/ 4 w 30"/>
                <a:gd name="T3" fmla="*/ 0 h 8"/>
                <a:gd name="T4" fmla="*/ 0 w 30"/>
                <a:gd name="T5" fmla="*/ 4 h 8"/>
                <a:gd name="T6" fmla="*/ 4 w 30"/>
                <a:gd name="T7" fmla="*/ 8 h 8"/>
                <a:gd name="T8" fmla="*/ 27 w 30"/>
                <a:gd name="T9" fmla="*/ 8 h 8"/>
                <a:gd name="T10" fmla="*/ 30 w 30"/>
                <a:gd name="T11" fmla="*/ 4 h 8"/>
                <a:gd name="T12" fmla="*/ 27 w 3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2" name="Freeform 18"/>
            <p:cNvSpPr/>
            <p:nvPr/>
          </p:nvSpPr>
          <p:spPr bwMode="auto">
            <a:xfrm>
              <a:off x="31" y="77"/>
              <a:ext cx="57" cy="13"/>
            </a:xfrm>
            <a:custGeom>
              <a:avLst/>
              <a:gdLst>
                <a:gd name="T0" fmla="*/ 27 w 30"/>
                <a:gd name="T1" fmla="*/ 0 h 7"/>
                <a:gd name="T2" fmla="*/ 4 w 30"/>
                <a:gd name="T3" fmla="*/ 0 h 7"/>
                <a:gd name="T4" fmla="*/ 0 w 30"/>
                <a:gd name="T5" fmla="*/ 4 h 7"/>
                <a:gd name="T6" fmla="*/ 4 w 30"/>
                <a:gd name="T7" fmla="*/ 7 h 7"/>
                <a:gd name="T8" fmla="*/ 27 w 30"/>
                <a:gd name="T9" fmla="*/ 7 h 7"/>
                <a:gd name="T10" fmla="*/ 30 w 30"/>
                <a:gd name="T11" fmla="*/ 4 h 7"/>
                <a:gd name="T12" fmla="*/ 27 w 3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3" name="Freeform 19"/>
            <p:cNvSpPr/>
            <p:nvPr/>
          </p:nvSpPr>
          <p:spPr bwMode="auto">
            <a:xfrm>
              <a:off x="31" y="105"/>
              <a:ext cx="44" cy="14"/>
            </a:xfrm>
            <a:custGeom>
              <a:avLst/>
              <a:gdLst>
                <a:gd name="T0" fmla="*/ 19 w 23"/>
                <a:gd name="T1" fmla="*/ 0 h 7"/>
                <a:gd name="T2" fmla="*/ 4 w 23"/>
                <a:gd name="T3" fmla="*/ 0 h 7"/>
                <a:gd name="T4" fmla="*/ 0 w 23"/>
                <a:gd name="T5" fmla="*/ 3 h 7"/>
                <a:gd name="T6" fmla="*/ 4 w 23"/>
                <a:gd name="T7" fmla="*/ 7 h 7"/>
                <a:gd name="T8" fmla="*/ 19 w 23"/>
                <a:gd name="T9" fmla="*/ 7 h 7"/>
                <a:gd name="T10" fmla="*/ 23 w 23"/>
                <a:gd name="T11" fmla="*/ 3 h 7"/>
                <a:gd name="T12" fmla="*/ 19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19" y="0"/>
                  </a:moveTo>
                  <a:cubicBezTo>
                    <a:pt x="4" y="0"/>
                    <a:pt x="4" y="0"/>
                    <a:pt x="4" y="0"/>
                  </a:cubicBezTo>
                  <a:cubicBezTo>
                    <a:pt x="2" y="0"/>
                    <a:pt x="0" y="1"/>
                    <a:pt x="0" y="3"/>
                  </a:cubicBezTo>
                  <a:cubicBezTo>
                    <a:pt x="0" y="5"/>
                    <a:pt x="2" y="7"/>
                    <a:pt x="4" y="7"/>
                  </a:cubicBezTo>
                  <a:cubicBezTo>
                    <a:pt x="19" y="7"/>
                    <a:pt x="19" y="7"/>
                    <a:pt x="19" y="7"/>
                  </a:cubicBezTo>
                  <a:cubicBezTo>
                    <a:pt x="22" y="7"/>
                    <a:pt x="23" y="5"/>
                    <a:pt x="23" y="3"/>
                  </a:cubicBezTo>
                  <a:cubicBezTo>
                    <a:pt x="23" y="1"/>
                    <a:pt x="22" y="0"/>
                    <a:pt x="1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8" name="Freeform 20"/>
            <p:cNvSpPr>
              <a:spLocks noEditPoints="1"/>
            </p:cNvSpPr>
            <p:nvPr/>
          </p:nvSpPr>
          <p:spPr bwMode="auto">
            <a:xfrm>
              <a:off x="0" y="0"/>
              <a:ext cx="121" cy="168"/>
            </a:xfrm>
            <a:custGeom>
              <a:avLst/>
              <a:gdLst>
                <a:gd name="T0" fmla="*/ 55 w 63"/>
                <a:gd name="T1" fmla="*/ 0 h 88"/>
                <a:gd name="T2" fmla="*/ 9 w 63"/>
                <a:gd name="T3" fmla="*/ 0 h 88"/>
                <a:gd name="T4" fmla="*/ 0 w 63"/>
                <a:gd name="T5" fmla="*/ 8 h 88"/>
                <a:gd name="T6" fmla="*/ 0 w 63"/>
                <a:gd name="T7" fmla="*/ 79 h 88"/>
                <a:gd name="T8" fmla="*/ 9 w 63"/>
                <a:gd name="T9" fmla="*/ 88 h 88"/>
                <a:gd name="T10" fmla="*/ 55 w 63"/>
                <a:gd name="T11" fmla="*/ 88 h 88"/>
                <a:gd name="T12" fmla="*/ 63 w 63"/>
                <a:gd name="T13" fmla="*/ 79 h 88"/>
                <a:gd name="T14" fmla="*/ 63 w 63"/>
                <a:gd name="T15" fmla="*/ 8 h 88"/>
                <a:gd name="T16" fmla="*/ 55 w 63"/>
                <a:gd name="T17" fmla="*/ 0 h 88"/>
                <a:gd name="T18" fmla="*/ 55 w 63"/>
                <a:gd name="T19" fmla="*/ 79 h 88"/>
                <a:gd name="T20" fmla="*/ 55 w 63"/>
                <a:gd name="T21" fmla="*/ 80 h 88"/>
                <a:gd name="T22" fmla="*/ 9 w 63"/>
                <a:gd name="T23" fmla="*/ 80 h 88"/>
                <a:gd name="T24" fmla="*/ 8 w 63"/>
                <a:gd name="T25" fmla="*/ 79 h 88"/>
                <a:gd name="T26" fmla="*/ 8 w 63"/>
                <a:gd name="T27" fmla="*/ 8 h 88"/>
                <a:gd name="T28" fmla="*/ 9 w 63"/>
                <a:gd name="T29" fmla="*/ 7 h 88"/>
                <a:gd name="T30" fmla="*/ 55 w 63"/>
                <a:gd name="T31" fmla="*/ 7 h 88"/>
                <a:gd name="T32" fmla="*/ 55 w 63"/>
                <a:gd name="T33" fmla="*/ 8 h 88"/>
                <a:gd name="T34" fmla="*/ 55 w 63"/>
                <a:gd name="T35"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88">
                  <a:moveTo>
                    <a:pt x="55" y="0"/>
                  </a:moveTo>
                  <a:cubicBezTo>
                    <a:pt x="9" y="0"/>
                    <a:pt x="9" y="0"/>
                    <a:pt x="9" y="0"/>
                  </a:cubicBezTo>
                  <a:cubicBezTo>
                    <a:pt x="4" y="0"/>
                    <a:pt x="0" y="3"/>
                    <a:pt x="0" y="8"/>
                  </a:cubicBezTo>
                  <a:cubicBezTo>
                    <a:pt x="0" y="79"/>
                    <a:pt x="0" y="79"/>
                    <a:pt x="0" y="79"/>
                  </a:cubicBezTo>
                  <a:cubicBezTo>
                    <a:pt x="0" y="84"/>
                    <a:pt x="4" y="88"/>
                    <a:pt x="9" y="88"/>
                  </a:cubicBezTo>
                  <a:cubicBezTo>
                    <a:pt x="55" y="88"/>
                    <a:pt x="55" y="88"/>
                    <a:pt x="55" y="88"/>
                  </a:cubicBezTo>
                  <a:cubicBezTo>
                    <a:pt x="59" y="88"/>
                    <a:pt x="63" y="84"/>
                    <a:pt x="63" y="79"/>
                  </a:cubicBezTo>
                  <a:cubicBezTo>
                    <a:pt x="63" y="8"/>
                    <a:pt x="63" y="8"/>
                    <a:pt x="63" y="8"/>
                  </a:cubicBezTo>
                  <a:cubicBezTo>
                    <a:pt x="63" y="3"/>
                    <a:pt x="59" y="0"/>
                    <a:pt x="55" y="0"/>
                  </a:cubicBezTo>
                  <a:close/>
                  <a:moveTo>
                    <a:pt x="55" y="79"/>
                  </a:moveTo>
                  <a:cubicBezTo>
                    <a:pt x="55" y="80"/>
                    <a:pt x="55" y="80"/>
                    <a:pt x="55" y="80"/>
                  </a:cubicBezTo>
                  <a:cubicBezTo>
                    <a:pt x="9" y="80"/>
                    <a:pt x="9" y="80"/>
                    <a:pt x="9" y="80"/>
                  </a:cubicBezTo>
                  <a:cubicBezTo>
                    <a:pt x="8" y="80"/>
                    <a:pt x="8" y="80"/>
                    <a:pt x="8" y="79"/>
                  </a:cubicBezTo>
                  <a:cubicBezTo>
                    <a:pt x="8" y="8"/>
                    <a:pt x="8" y="8"/>
                    <a:pt x="8" y="8"/>
                  </a:cubicBezTo>
                  <a:cubicBezTo>
                    <a:pt x="8" y="8"/>
                    <a:pt x="8" y="7"/>
                    <a:pt x="9" y="7"/>
                  </a:cubicBezTo>
                  <a:cubicBezTo>
                    <a:pt x="55" y="7"/>
                    <a:pt x="55" y="7"/>
                    <a:pt x="55" y="7"/>
                  </a:cubicBezTo>
                  <a:cubicBezTo>
                    <a:pt x="55" y="7"/>
                    <a:pt x="55" y="8"/>
                    <a:pt x="55" y="8"/>
                  </a:cubicBezTo>
                  <a:lnTo>
                    <a:pt x="5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52" name="Group 24"/>
          <p:cNvGrpSpPr/>
          <p:nvPr/>
        </p:nvGrpSpPr>
        <p:grpSpPr bwMode="auto">
          <a:xfrm>
            <a:off x="7787218" y="3576109"/>
            <a:ext cx="275167" cy="355600"/>
            <a:chOff x="0" y="0"/>
            <a:chExt cx="130" cy="168"/>
          </a:xfrm>
        </p:grpSpPr>
        <p:sp>
          <p:nvSpPr>
            <p:cNvPr id="54" name="Freeform 25"/>
            <p:cNvSpPr/>
            <p:nvPr/>
          </p:nvSpPr>
          <p:spPr bwMode="auto">
            <a:xfrm>
              <a:off x="0" y="0"/>
              <a:ext cx="130" cy="168"/>
            </a:xfrm>
            <a:custGeom>
              <a:avLst/>
              <a:gdLst>
                <a:gd name="T0" fmla="*/ 15 w 68"/>
                <a:gd name="T1" fmla="*/ 81 h 88"/>
                <a:gd name="T2" fmla="*/ 8 w 68"/>
                <a:gd name="T3" fmla="*/ 81 h 88"/>
                <a:gd name="T4" fmla="*/ 8 w 68"/>
                <a:gd name="T5" fmla="*/ 8 h 88"/>
                <a:gd name="T6" fmla="*/ 65 w 68"/>
                <a:gd name="T7" fmla="*/ 8 h 88"/>
                <a:gd name="T8" fmla="*/ 68 w 68"/>
                <a:gd name="T9" fmla="*/ 4 h 88"/>
                <a:gd name="T10" fmla="*/ 65 w 68"/>
                <a:gd name="T11" fmla="*/ 0 h 88"/>
                <a:gd name="T12" fmla="*/ 4 w 68"/>
                <a:gd name="T13" fmla="*/ 0 h 88"/>
                <a:gd name="T14" fmla="*/ 0 w 68"/>
                <a:gd name="T15" fmla="*/ 4 h 88"/>
                <a:gd name="T16" fmla="*/ 0 w 68"/>
                <a:gd name="T17" fmla="*/ 84 h 88"/>
                <a:gd name="T18" fmla="*/ 4 w 68"/>
                <a:gd name="T19" fmla="*/ 88 h 88"/>
                <a:gd name="T20" fmla="*/ 15 w 68"/>
                <a:gd name="T21" fmla="*/ 88 h 88"/>
                <a:gd name="T22" fmla="*/ 19 w 68"/>
                <a:gd name="T23" fmla="*/ 84 h 88"/>
                <a:gd name="T24" fmla="*/ 15 w 68"/>
                <a:gd name="T25" fmla="*/ 8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8">
                  <a:moveTo>
                    <a:pt x="15" y="81"/>
                  </a:moveTo>
                  <a:cubicBezTo>
                    <a:pt x="8" y="81"/>
                    <a:pt x="8" y="81"/>
                    <a:pt x="8" y="81"/>
                  </a:cubicBezTo>
                  <a:cubicBezTo>
                    <a:pt x="8" y="8"/>
                    <a:pt x="8" y="8"/>
                    <a:pt x="8" y="8"/>
                  </a:cubicBezTo>
                  <a:cubicBezTo>
                    <a:pt x="65" y="8"/>
                    <a:pt x="65" y="8"/>
                    <a:pt x="65" y="8"/>
                  </a:cubicBezTo>
                  <a:cubicBezTo>
                    <a:pt x="67" y="8"/>
                    <a:pt x="68" y="6"/>
                    <a:pt x="68" y="4"/>
                  </a:cubicBezTo>
                  <a:cubicBezTo>
                    <a:pt x="68" y="2"/>
                    <a:pt x="67" y="0"/>
                    <a:pt x="65" y="0"/>
                  </a:cubicBezTo>
                  <a:cubicBezTo>
                    <a:pt x="4" y="0"/>
                    <a:pt x="4" y="0"/>
                    <a:pt x="4" y="0"/>
                  </a:cubicBezTo>
                  <a:cubicBezTo>
                    <a:pt x="2" y="0"/>
                    <a:pt x="0" y="2"/>
                    <a:pt x="0" y="4"/>
                  </a:cubicBezTo>
                  <a:cubicBezTo>
                    <a:pt x="0" y="84"/>
                    <a:pt x="0" y="84"/>
                    <a:pt x="0" y="84"/>
                  </a:cubicBezTo>
                  <a:cubicBezTo>
                    <a:pt x="0" y="87"/>
                    <a:pt x="2" y="88"/>
                    <a:pt x="4" y="88"/>
                  </a:cubicBezTo>
                  <a:cubicBezTo>
                    <a:pt x="15" y="88"/>
                    <a:pt x="15" y="88"/>
                    <a:pt x="15" y="88"/>
                  </a:cubicBezTo>
                  <a:cubicBezTo>
                    <a:pt x="17" y="88"/>
                    <a:pt x="19" y="87"/>
                    <a:pt x="19" y="84"/>
                  </a:cubicBezTo>
                  <a:cubicBezTo>
                    <a:pt x="19" y="82"/>
                    <a:pt x="17" y="81"/>
                    <a:pt x="15"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5" name="Freeform 26"/>
            <p:cNvSpPr/>
            <p:nvPr/>
          </p:nvSpPr>
          <p:spPr bwMode="auto">
            <a:xfrm>
              <a:off x="83" y="99"/>
              <a:ext cx="47" cy="69"/>
            </a:xfrm>
            <a:custGeom>
              <a:avLst/>
              <a:gdLst>
                <a:gd name="T0" fmla="*/ 22 w 25"/>
                <a:gd name="T1" fmla="*/ 0 h 36"/>
                <a:gd name="T2" fmla="*/ 18 w 25"/>
                <a:gd name="T3" fmla="*/ 4 h 36"/>
                <a:gd name="T4" fmla="*/ 18 w 25"/>
                <a:gd name="T5" fmla="*/ 29 h 36"/>
                <a:gd name="T6" fmla="*/ 4 w 25"/>
                <a:gd name="T7" fmla="*/ 29 h 36"/>
                <a:gd name="T8" fmla="*/ 0 w 25"/>
                <a:gd name="T9" fmla="*/ 32 h 36"/>
                <a:gd name="T10" fmla="*/ 4 w 25"/>
                <a:gd name="T11" fmla="*/ 36 h 36"/>
                <a:gd name="T12" fmla="*/ 22 w 25"/>
                <a:gd name="T13" fmla="*/ 36 h 36"/>
                <a:gd name="T14" fmla="*/ 24 w 25"/>
                <a:gd name="T15" fmla="*/ 35 h 36"/>
                <a:gd name="T16" fmla="*/ 25 w 25"/>
                <a:gd name="T17" fmla="*/ 32 h 36"/>
                <a:gd name="T18" fmla="*/ 25 w 25"/>
                <a:gd name="T19" fmla="*/ 4 h 36"/>
                <a:gd name="T20" fmla="*/ 22 w 25"/>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36">
                  <a:moveTo>
                    <a:pt x="22" y="0"/>
                  </a:moveTo>
                  <a:cubicBezTo>
                    <a:pt x="20" y="0"/>
                    <a:pt x="18" y="1"/>
                    <a:pt x="18" y="4"/>
                  </a:cubicBezTo>
                  <a:cubicBezTo>
                    <a:pt x="18" y="29"/>
                    <a:pt x="18" y="29"/>
                    <a:pt x="18" y="29"/>
                  </a:cubicBezTo>
                  <a:cubicBezTo>
                    <a:pt x="4" y="29"/>
                    <a:pt x="4" y="29"/>
                    <a:pt x="4" y="29"/>
                  </a:cubicBezTo>
                  <a:cubicBezTo>
                    <a:pt x="2" y="29"/>
                    <a:pt x="0" y="30"/>
                    <a:pt x="0" y="32"/>
                  </a:cubicBezTo>
                  <a:cubicBezTo>
                    <a:pt x="0" y="35"/>
                    <a:pt x="2" y="36"/>
                    <a:pt x="4" y="36"/>
                  </a:cubicBezTo>
                  <a:cubicBezTo>
                    <a:pt x="22" y="36"/>
                    <a:pt x="22" y="36"/>
                    <a:pt x="22" y="36"/>
                  </a:cubicBezTo>
                  <a:cubicBezTo>
                    <a:pt x="23" y="36"/>
                    <a:pt x="24" y="36"/>
                    <a:pt x="24" y="35"/>
                  </a:cubicBezTo>
                  <a:cubicBezTo>
                    <a:pt x="25" y="34"/>
                    <a:pt x="25" y="33"/>
                    <a:pt x="25" y="32"/>
                  </a:cubicBezTo>
                  <a:cubicBezTo>
                    <a:pt x="25" y="4"/>
                    <a:pt x="25" y="4"/>
                    <a:pt x="25" y="4"/>
                  </a:cubicBezTo>
                  <a:cubicBezTo>
                    <a:pt x="25" y="1"/>
                    <a:pt x="24"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7" name="Freeform 27"/>
            <p:cNvSpPr>
              <a:spLocks noEditPoints="1"/>
            </p:cNvSpPr>
            <p:nvPr/>
          </p:nvSpPr>
          <p:spPr bwMode="auto">
            <a:xfrm>
              <a:off x="48" y="36"/>
              <a:ext cx="80" cy="119"/>
            </a:xfrm>
            <a:custGeom>
              <a:avLst/>
              <a:gdLst>
                <a:gd name="T0" fmla="*/ 37 w 42"/>
                <a:gd name="T1" fmla="*/ 1 h 62"/>
                <a:gd name="T2" fmla="*/ 32 w 42"/>
                <a:gd name="T3" fmla="*/ 0 h 62"/>
                <a:gd name="T4" fmla="*/ 24 w 42"/>
                <a:gd name="T5" fmla="*/ 4 h 62"/>
                <a:gd name="T6" fmla="*/ 0 w 42"/>
                <a:gd name="T7" fmla="*/ 46 h 62"/>
                <a:gd name="T8" fmla="*/ 0 w 42"/>
                <a:gd name="T9" fmla="*/ 48 h 62"/>
                <a:gd name="T10" fmla="*/ 0 w 42"/>
                <a:gd name="T11" fmla="*/ 58 h 62"/>
                <a:gd name="T12" fmla="*/ 2 w 42"/>
                <a:gd name="T13" fmla="*/ 61 h 62"/>
                <a:gd name="T14" fmla="*/ 4 w 42"/>
                <a:gd name="T15" fmla="*/ 62 h 62"/>
                <a:gd name="T16" fmla="*/ 5 w 42"/>
                <a:gd name="T17" fmla="*/ 61 h 62"/>
                <a:gd name="T18" fmla="*/ 14 w 42"/>
                <a:gd name="T19" fmla="*/ 57 h 62"/>
                <a:gd name="T20" fmla="*/ 15 w 42"/>
                <a:gd name="T21" fmla="*/ 55 h 62"/>
                <a:gd name="T22" fmla="*/ 40 w 42"/>
                <a:gd name="T23" fmla="*/ 13 h 62"/>
                <a:gd name="T24" fmla="*/ 37 w 42"/>
                <a:gd name="T25" fmla="*/ 1 h 62"/>
                <a:gd name="T26" fmla="*/ 33 w 42"/>
                <a:gd name="T27" fmla="*/ 9 h 62"/>
                <a:gd name="T28" fmla="*/ 9 w 42"/>
                <a:gd name="T29" fmla="*/ 50 h 62"/>
                <a:gd name="T30" fmla="*/ 7 w 42"/>
                <a:gd name="T31" fmla="*/ 52 h 62"/>
                <a:gd name="T32" fmla="*/ 7 w 42"/>
                <a:gd name="T33" fmla="*/ 49 h 62"/>
                <a:gd name="T34" fmla="*/ 31 w 42"/>
                <a:gd name="T35" fmla="*/ 8 h 62"/>
                <a:gd name="T36" fmla="*/ 33 w 42"/>
                <a:gd name="T37" fmla="*/ 7 h 62"/>
                <a:gd name="T38" fmla="*/ 33 w 42"/>
                <a:gd name="T39" fmla="*/ 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62">
                  <a:moveTo>
                    <a:pt x="37" y="1"/>
                  </a:moveTo>
                  <a:cubicBezTo>
                    <a:pt x="35" y="0"/>
                    <a:pt x="34" y="0"/>
                    <a:pt x="32" y="0"/>
                  </a:cubicBezTo>
                  <a:cubicBezTo>
                    <a:pt x="29" y="0"/>
                    <a:pt x="26" y="1"/>
                    <a:pt x="24" y="4"/>
                  </a:cubicBezTo>
                  <a:cubicBezTo>
                    <a:pt x="0" y="46"/>
                    <a:pt x="0" y="46"/>
                    <a:pt x="0" y="46"/>
                  </a:cubicBezTo>
                  <a:cubicBezTo>
                    <a:pt x="0" y="47"/>
                    <a:pt x="0" y="48"/>
                    <a:pt x="0" y="48"/>
                  </a:cubicBezTo>
                  <a:cubicBezTo>
                    <a:pt x="0" y="58"/>
                    <a:pt x="0" y="58"/>
                    <a:pt x="0" y="58"/>
                  </a:cubicBezTo>
                  <a:cubicBezTo>
                    <a:pt x="0" y="59"/>
                    <a:pt x="1" y="60"/>
                    <a:pt x="2" y="61"/>
                  </a:cubicBezTo>
                  <a:cubicBezTo>
                    <a:pt x="2" y="61"/>
                    <a:pt x="3" y="62"/>
                    <a:pt x="4" y="62"/>
                  </a:cubicBezTo>
                  <a:cubicBezTo>
                    <a:pt x="4" y="62"/>
                    <a:pt x="5" y="61"/>
                    <a:pt x="5" y="61"/>
                  </a:cubicBezTo>
                  <a:cubicBezTo>
                    <a:pt x="14" y="57"/>
                    <a:pt x="14" y="57"/>
                    <a:pt x="14" y="57"/>
                  </a:cubicBezTo>
                  <a:cubicBezTo>
                    <a:pt x="15" y="56"/>
                    <a:pt x="15" y="56"/>
                    <a:pt x="15" y="55"/>
                  </a:cubicBezTo>
                  <a:cubicBezTo>
                    <a:pt x="40" y="13"/>
                    <a:pt x="40" y="13"/>
                    <a:pt x="40" y="13"/>
                  </a:cubicBezTo>
                  <a:cubicBezTo>
                    <a:pt x="42" y="9"/>
                    <a:pt x="41" y="3"/>
                    <a:pt x="37" y="1"/>
                  </a:cubicBezTo>
                  <a:close/>
                  <a:moveTo>
                    <a:pt x="33" y="9"/>
                  </a:moveTo>
                  <a:cubicBezTo>
                    <a:pt x="9" y="50"/>
                    <a:pt x="9" y="50"/>
                    <a:pt x="9" y="50"/>
                  </a:cubicBezTo>
                  <a:cubicBezTo>
                    <a:pt x="7" y="52"/>
                    <a:pt x="7" y="52"/>
                    <a:pt x="7" y="52"/>
                  </a:cubicBezTo>
                  <a:cubicBezTo>
                    <a:pt x="7" y="49"/>
                    <a:pt x="7" y="49"/>
                    <a:pt x="7" y="49"/>
                  </a:cubicBezTo>
                  <a:cubicBezTo>
                    <a:pt x="31" y="8"/>
                    <a:pt x="31" y="8"/>
                    <a:pt x="31" y="8"/>
                  </a:cubicBezTo>
                  <a:cubicBezTo>
                    <a:pt x="31" y="7"/>
                    <a:pt x="32" y="7"/>
                    <a:pt x="33" y="7"/>
                  </a:cubicBezTo>
                  <a:cubicBezTo>
                    <a:pt x="33" y="8"/>
                    <a:pt x="34" y="9"/>
                    <a:pt x="33"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8" name="Freeform 28"/>
            <p:cNvSpPr/>
            <p:nvPr/>
          </p:nvSpPr>
          <p:spPr bwMode="auto">
            <a:xfrm>
              <a:off x="25" y="48"/>
              <a:ext cx="50" cy="15"/>
            </a:xfrm>
            <a:custGeom>
              <a:avLst/>
              <a:gdLst>
                <a:gd name="T0" fmla="*/ 26 w 26"/>
                <a:gd name="T1" fmla="*/ 4 h 8"/>
                <a:gd name="T2" fmla="*/ 23 w 26"/>
                <a:gd name="T3" fmla="*/ 0 h 8"/>
                <a:gd name="T4" fmla="*/ 4 w 26"/>
                <a:gd name="T5" fmla="*/ 0 h 8"/>
                <a:gd name="T6" fmla="*/ 0 w 26"/>
                <a:gd name="T7" fmla="*/ 4 h 8"/>
                <a:gd name="T8" fmla="*/ 4 w 26"/>
                <a:gd name="T9" fmla="*/ 8 h 8"/>
                <a:gd name="T10" fmla="*/ 23 w 26"/>
                <a:gd name="T11" fmla="*/ 8 h 8"/>
                <a:gd name="T12" fmla="*/ 26 w 2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26" y="4"/>
                  </a:moveTo>
                  <a:cubicBezTo>
                    <a:pt x="26" y="2"/>
                    <a:pt x="25" y="0"/>
                    <a:pt x="23" y="0"/>
                  </a:cubicBezTo>
                  <a:cubicBezTo>
                    <a:pt x="4" y="0"/>
                    <a:pt x="4" y="0"/>
                    <a:pt x="4" y="0"/>
                  </a:cubicBezTo>
                  <a:cubicBezTo>
                    <a:pt x="2" y="0"/>
                    <a:pt x="0" y="2"/>
                    <a:pt x="0" y="4"/>
                  </a:cubicBezTo>
                  <a:cubicBezTo>
                    <a:pt x="0" y="6"/>
                    <a:pt x="2" y="8"/>
                    <a:pt x="4" y="8"/>
                  </a:cubicBezTo>
                  <a:cubicBezTo>
                    <a:pt x="23" y="8"/>
                    <a:pt x="23" y="8"/>
                    <a:pt x="23" y="8"/>
                  </a:cubicBezTo>
                  <a:cubicBezTo>
                    <a:pt x="25" y="8"/>
                    <a:pt x="26" y="6"/>
                    <a:pt x="2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9" name="Freeform 29"/>
            <p:cNvSpPr/>
            <p:nvPr/>
          </p:nvSpPr>
          <p:spPr bwMode="auto">
            <a:xfrm>
              <a:off x="25" y="76"/>
              <a:ext cx="33" cy="15"/>
            </a:xfrm>
            <a:custGeom>
              <a:avLst/>
              <a:gdLst>
                <a:gd name="T0" fmla="*/ 4 w 17"/>
                <a:gd name="T1" fmla="*/ 0 h 8"/>
                <a:gd name="T2" fmla="*/ 0 w 17"/>
                <a:gd name="T3" fmla="*/ 4 h 8"/>
                <a:gd name="T4" fmla="*/ 4 w 17"/>
                <a:gd name="T5" fmla="*/ 8 h 8"/>
                <a:gd name="T6" fmla="*/ 13 w 17"/>
                <a:gd name="T7" fmla="*/ 8 h 8"/>
                <a:gd name="T8" fmla="*/ 17 w 17"/>
                <a:gd name="T9" fmla="*/ 4 h 8"/>
                <a:gd name="T10" fmla="*/ 13 w 17"/>
                <a:gd name="T11" fmla="*/ 0 h 8"/>
                <a:gd name="T12" fmla="*/ 4 w 17"/>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4" y="0"/>
                  </a:moveTo>
                  <a:cubicBezTo>
                    <a:pt x="2" y="0"/>
                    <a:pt x="0" y="2"/>
                    <a:pt x="0" y="4"/>
                  </a:cubicBezTo>
                  <a:cubicBezTo>
                    <a:pt x="0" y="6"/>
                    <a:pt x="2" y="8"/>
                    <a:pt x="4" y="8"/>
                  </a:cubicBezTo>
                  <a:cubicBezTo>
                    <a:pt x="13" y="8"/>
                    <a:pt x="13" y="8"/>
                    <a:pt x="13" y="8"/>
                  </a:cubicBezTo>
                  <a:cubicBezTo>
                    <a:pt x="15" y="8"/>
                    <a:pt x="17" y="6"/>
                    <a:pt x="17" y="4"/>
                  </a:cubicBezTo>
                  <a:cubicBezTo>
                    <a:pt x="17" y="2"/>
                    <a:pt x="15" y="0"/>
                    <a:pt x="13"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0" name="Group 30"/>
          <p:cNvGrpSpPr/>
          <p:nvPr/>
        </p:nvGrpSpPr>
        <p:grpSpPr bwMode="auto">
          <a:xfrm>
            <a:off x="6464301" y="3559176"/>
            <a:ext cx="353484" cy="355600"/>
            <a:chOff x="0" y="0"/>
            <a:chExt cx="167" cy="168"/>
          </a:xfrm>
        </p:grpSpPr>
        <p:sp>
          <p:nvSpPr>
            <p:cNvPr id="61" name="Freeform 31"/>
            <p:cNvSpPr>
              <a:spLocks noEditPoints="1"/>
            </p:cNvSpPr>
            <p:nvPr/>
          </p:nvSpPr>
          <p:spPr bwMode="auto">
            <a:xfrm>
              <a:off x="0" y="0"/>
              <a:ext cx="167" cy="168"/>
            </a:xfrm>
            <a:custGeom>
              <a:avLst/>
              <a:gdLst>
                <a:gd name="T0" fmla="*/ 84 w 87"/>
                <a:gd name="T1" fmla="*/ 34 h 88"/>
                <a:gd name="T2" fmla="*/ 76 w 87"/>
                <a:gd name="T3" fmla="*/ 28 h 88"/>
                <a:gd name="T4" fmla="*/ 79 w 87"/>
                <a:gd name="T5" fmla="*/ 18 h 88"/>
                <a:gd name="T6" fmla="*/ 66 w 87"/>
                <a:gd name="T7" fmla="*/ 8 h 88"/>
                <a:gd name="T8" fmla="*/ 56 w 87"/>
                <a:gd name="T9" fmla="*/ 10 h 88"/>
                <a:gd name="T10" fmla="*/ 50 w 87"/>
                <a:gd name="T11" fmla="*/ 0 h 88"/>
                <a:gd name="T12" fmla="*/ 34 w 87"/>
                <a:gd name="T13" fmla="*/ 3 h 88"/>
                <a:gd name="T14" fmla="*/ 28 w 87"/>
                <a:gd name="T15" fmla="*/ 11 h 88"/>
                <a:gd name="T16" fmla="*/ 18 w 87"/>
                <a:gd name="T17" fmla="*/ 8 h 88"/>
                <a:gd name="T18" fmla="*/ 8 w 87"/>
                <a:gd name="T19" fmla="*/ 22 h 88"/>
                <a:gd name="T20" fmla="*/ 9 w 87"/>
                <a:gd name="T21" fmla="*/ 32 h 88"/>
                <a:gd name="T22" fmla="*/ 0 w 87"/>
                <a:gd name="T23" fmla="*/ 37 h 88"/>
                <a:gd name="T24" fmla="*/ 0 w 87"/>
                <a:gd name="T25" fmla="*/ 50 h 88"/>
                <a:gd name="T26" fmla="*/ 9 w 87"/>
                <a:gd name="T27" fmla="*/ 56 h 88"/>
                <a:gd name="T28" fmla="*/ 8 w 87"/>
                <a:gd name="T29" fmla="*/ 66 h 88"/>
                <a:gd name="T30" fmla="*/ 18 w 87"/>
                <a:gd name="T31" fmla="*/ 79 h 88"/>
                <a:gd name="T32" fmla="*/ 28 w 87"/>
                <a:gd name="T33" fmla="*/ 76 h 88"/>
                <a:gd name="T34" fmla="*/ 34 w 87"/>
                <a:gd name="T35" fmla="*/ 85 h 88"/>
                <a:gd name="T36" fmla="*/ 43 w 87"/>
                <a:gd name="T37" fmla="*/ 88 h 88"/>
                <a:gd name="T38" fmla="*/ 53 w 87"/>
                <a:gd name="T39" fmla="*/ 85 h 88"/>
                <a:gd name="T40" fmla="*/ 59 w 87"/>
                <a:gd name="T41" fmla="*/ 76 h 88"/>
                <a:gd name="T42" fmla="*/ 69 w 87"/>
                <a:gd name="T43" fmla="*/ 79 h 88"/>
                <a:gd name="T44" fmla="*/ 79 w 87"/>
                <a:gd name="T45" fmla="*/ 66 h 88"/>
                <a:gd name="T46" fmla="*/ 77 w 87"/>
                <a:gd name="T47" fmla="*/ 56 h 88"/>
                <a:gd name="T48" fmla="*/ 87 w 87"/>
                <a:gd name="T49" fmla="*/ 50 h 88"/>
                <a:gd name="T50" fmla="*/ 87 w 87"/>
                <a:gd name="T51" fmla="*/ 37 h 88"/>
                <a:gd name="T52" fmla="*/ 73 w 87"/>
                <a:gd name="T53" fmla="*/ 49 h 88"/>
                <a:gd name="T54" fmla="*/ 69 w 87"/>
                <a:gd name="T55" fmla="*/ 57 h 88"/>
                <a:gd name="T56" fmla="*/ 71 w 87"/>
                <a:gd name="T57" fmla="*/ 67 h 88"/>
                <a:gd name="T58" fmla="*/ 61 w 87"/>
                <a:gd name="T59" fmla="*/ 69 h 88"/>
                <a:gd name="T60" fmla="*/ 52 w 87"/>
                <a:gd name="T61" fmla="*/ 71 h 88"/>
                <a:gd name="T62" fmla="*/ 47 w 87"/>
                <a:gd name="T63" fmla="*/ 80 h 88"/>
                <a:gd name="T64" fmla="*/ 38 w 87"/>
                <a:gd name="T65" fmla="*/ 74 h 88"/>
                <a:gd name="T66" fmla="*/ 30 w 87"/>
                <a:gd name="T67" fmla="*/ 69 h 88"/>
                <a:gd name="T68" fmla="*/ 20 w 87"/>
                <a:gd name="T69" fmla="*/ 72 h 88"/>
                <a:gd name="T70" fmla="*/ 18 w 87"/>
                <a:gd name="T71" fmla="*/ 61 h 88"/>
                <a:gd name="T72" fmla="*/ 16 w 87"/>
                <a:gd name="T73" fmla="*/ 52 h 88"/>
                <a:gd name="T74" fmla="*/ 7 w 87"/>
                <a:gd name="T75" fmla="*/ 47 h 88"/>
                <a:gd name="T76" fmla="*/ 7 w 87"/>
                <a:gd name="T77" fmla="*/ 40 h 88"/>
                <a:gd name="T78" fmla="*/ 16 w 87"/>
                <a:gd name="T79" fmla="*/ 36 h 88"/>
                <a:gd name="T80" fmla="*/ 18 w 87"/>
                <a:gd name="T81" fmla="*/ 27 h 88"/>
                <a:gd name="T82" fmla="*/ 20 w 87"/>
                <a:gd name="T83" fmla="*/ 16 h 88"/>
                <a:gd name="T84" fmla="*/ 30 w 87"/>
                <a:gd name="T85" fmla="*/ 19 h 88"/>
                <a:gd name="T86" fmla="*/ 38 w 87"/>
                <a:gd name="T87" fmla="*/ 14 h 88"/>
                <a:gd name="T88" fmla="*/ 47 w 87"/>
                <a:gd name="T89" fmla="*/ 8 h 88"/>
                <a:gd name="T90" fmla="*/ 52 w 87"/>
                <a:gd name="T91" fmla="*/ 16 h 88"/>
                <a:gd name="T92" fmla="*/ 61 w 87"/>
                <a:gd name="T93" fmla="*/ 19 h 88"/>
                <a:gd name="T94" fmla="*/ 71 w 87"/>
                <a:gd name="T95" fmla="*/ 21 h 88"/>
                <a:gd name="T96" fmla="*/ 69 w 87"/>
                <a:gd name="T97" fmla="*/ 30 h 88"/>
                <a:gd name="T98" fmla="*/ 73 w 87"/>
                <a:gd name="T99" fmla="*/ 38 h 88"/>
                <a:gd name="T100" fmla="*/ 80 w 87"/>
                <a:gd name="T101"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 h="88">
                  <a:moveTo>
                    <a:pt x="87" y="37"/>
                  </a:moveTo>
                  <a:cubicBezTo>
                    <a:pt x="87" y="36"/>
                    <a:pt x="86" y="35"/>
                    <a:pt x="84" y="34"/>
                  </a:cubicBezTo>
                  <a:cubicBezTo>
                    <a:pt x="77" y="32"/>
                    <a:pt x="77" y="32"/>
                    <a:pt x="77" y="32"/>
                  </a:cubicBezTo>
                  <a:cubicBezTo>
                    <a:pt x="77" y="31"/>
                    <a:pt x="77" y="29"/>
                    <a:pt x="76" y="28"/>
                  </a:cubicBezTo>
                  <a:cubicBezTo>
                    <a:pt x="79" y="22"/>
                    <a:pt x="79" y="22"/>
                    <a:pt x="79" y="22"/>
                  </a:cubicBezTo>
                  <a:cubicBezTo>
                    <a:pt x="80" y="20"/>
                    <a:pt x="80" y="19"/>
                    <a:pt x="79" y="18"/>
                  </a:cubicBezTo>
                  <a:cubicBezTo>
                    <a:pt x="76" y="14"/>
                    <a:pt x="73" y="11"/>
                    <a:pt x="69" y="8"/>
                  </a:cubicBezTo>
                  <a:cubicBezTo>
                    <a:pt x="68" y="8"/>
                    <a:pt x="67" y="7"/>
                    <a:pt x="66" y="8"/>
                  </a:cubicBezTo>
                  <a:cubicBezTo>
                    <a:pt x="59" y="11"/>
                    <a:pt x="59" y="11"/>
                    <a:pt x="59" y="11"/>
                  </a:cubicBezTo>
                  <a:cubicBezTo>
                    <a:pt x="58" y="11"/>
                    <a:pt x="57" y="10"/>
                    <a:pt x="56" y="10"/>
                  </a:cubicBezTo>
                  <a:cubicBezTo>
                    <a:pt x="53" y="3"/>
                    <a:pt x="53" y="3"/>
                    <a:pt x="53" y="3"/>
                  </a:cubicBezTo>
                  <a:cubicBezTo>
                    <a:pt x="53" y="2"/>
                    <a:pt x="52" y="1"/>
                    <a:pt x="50" y="0"/>
                  </a:cubicBezTo>
                  <a:cubicBezTo>
                    <a:pt x="45" y="0"/>
                    <a:pt x="42" y="0"/>
                    <a:pt x="37" y="0"/>
                  </a:cubicBezTo>
                  <a:cubicBezTo>
                    <a:pt x="35" y="1"/>
                    <a:pt x="34" y="2"/>
                    <a:pt x="34" y="3"/>
                  </a:cubicBezTo>
                  <a:cubicBezTo>
                    <a:pt x="31" y="10"/>
                    <a:pt x="31" y="10"/>
                    <a:pt x="31" y="10"/>
                  </a:cubicBezTo>
                  <a:cubicBezTo>
                    <a:pt x="30" y="10"/>
                    <a:pt x="29" y="11"/>
                    <a:pt x="28" y="11"/>
                  </a:cubicBezTo>
                  <a:cubicBezTo>
                    <a:pt x="21" y="8"/>
                    <a:pt x="21" y="8"/>
                    <a:pt x="21" y="8"/>
                  </a:cubicBezTo>
                  <a:cubicBezTo>
                    <a:pt x="20" y="7"/>
                    <a:pt x="19" y="8"/>
                    <a:pt x="18" y="8"/>
                  </a:cubicBezTo>
                  <a:cubicBezTo>
                    <a:pt x="14" y="11"/>
                    <a:pt x="11" y="14"/>
                    <a:pt x="8" y="18"/>
                  </a:cubicBezTo>
                  <a:cubicBezTo>
                    <a:pt x="7" y="19"/>
                    <a:pt x="7" y="20"/>
                    <a:pt x="8" y="22"/>
                  </a:cubicBezTo>
                  <a:cubicBezTo>
                    <a:pt x="11" y="28"/>
                    <a:pt x="11" y="28"/>
                    <a:pt x="11" y="28"/>
                  </a:cubicBezTo>
                  <a:cubicBezTo>
                    <a:pt x="10" y="29"/>
                    <a:pt x="10" y="31"/>
                    <a:pt x="9" y="32"/>
                  </a:cubicBezTo>
                  <a:cubicBezTo>
                    <a:pt x="3" y="34"/>
                    <a:pt x="3" y="34"/>
                    <a:pt x="3" y="34"/>
                  </a:cubicBezTo>
                  <a:cubicBezTo>
                    <a:pt x="1" y="35"/>
                    <a:pt x="0" y="36"/>
                    <a:pt x="0" y="37"/>
                  </a:cubicBezTo>
                  <a:cubicBezTo>
                    <a:pt x="0" y="40"/>
                    <a:pt x="0" y="42"/>
                    <a:pt x="0" y="44"/>
                  </a:cubicBezTo>
                  <a:cubicBezTo>
                    <a:pt x="0" y="46"/>
                    <a:pt x="0" y="48"/>
                    <a:pt x="0" y="50"/>
                  </a:cubicBezTo>
                  <a:cubicBezTo>
                    <a:pt x="0" y="52"/>
                    <a:pt x="1" y="53"/>
                    <a:pt x="3" y="53"/>
                  </a:cubicBezTo>
                  <a:cubicBezTo>
                    <a:pt x="9" y="56"/>
                    <a:pt x="9" y="56"/>
                    <a:pt x="9" y="56"/>
                  </a:cubicBezTo>
                  <a:cubicBezTo>
                    <a:pt x="10" y="57"/>
                    <a:pt x="10" y="58"/>
                    <a:pt x="11" y="59"/>
                  </a:cubicBezTo>
                  <a:cubicBezTo>
                    <a:pt x="8" y="66"/>
                    <a:pt x="8" y="66"/>
                    <a:pt x="8" y="66"/>
                  </a:cubicBezTo>
                  <a:cubicBezTo>
                    <a:pt x="7" y="67"/>
                    <a:pt x="7" y="69"/>
                    <a:pt x="8" y="70"/>
                  </a:cubicBezTo>
                  <a:cubicBezTo>
                    <a:pt x="11" y="73"/>
                    <a:pt x="14" y="77"/>
                    <a:pt x="18" y="79"/>
                  </a:cubicBezTo>
                  <a:cubicBezTo>
                    <a:pt x="19" y="80"/>
                    <a:pt x="20" y="80"/>
                    <a:pt x="21" y="80"/>
                  </a:cubicBezTo>
                  <a:cubicBezTo>
                    <a:pt x="28" y="76"/>
                    <a:pt x="28" y="76"/>
                    <a:pt x="28" y="76"/>
                  </a:cubicBezTo>
                  <a:cubicBezTo>
                    <a:pt x="29" y="77"/>
                    <a:pt x="30" y="77"/>
                    <a:pt x="31" y="78"/>
                  </a:cubicBezTo>
                  <a:cubicBezTo>
                    <a:pt x="34" y="85"/>
                    <a:pt x="34" y="85"/>
                    <a:pt x="34" y="85"/>
                  </a:cubicBezTo>
                  <a:cubicBezTo>
                    <a:pt x="34" y="86"/>
                    <a:pt x="35" y="87"/>
                    <a:pt x="37" y="87"/>
                  </a:cubicBezTo>
                  <a:cubicBezTo>
                    <a:pt x="39" y="88"/>
                    <a:pt x="41" y="88"/>
                    <a:pt x="43" y="88"/>
                  </a:cubicBezTo>
                  <a:cubicBezTo>
                    <a:pt x="46" y="88"/>
                    <a:pt x="48" y="88"/>
                    <a:pt x="50" y="87"/>
                  </a:cubicBezTo>
                  <a:cubicBezTo>
                    <a:pt x="52" y="87"/>
                    <a:pt x="53" y="86"/>
                    <a:pt x="53" y="85"/>
                  </a:cubicBezTo>
                  <a:cubicBezTo>
                    <a:pt x="56" y="78"/>
                    <a:pt x="56" y="78"/>
                    <a:pt x="56" y="78"/>
                  </a:cubicBezTo>
                  <a:cubicBezTo>
                    <a:pt x="57" y="77"/>
                    <a:pt x="58" y="77"/>
                    <a:pt x="59" y="76"/>
                  </a:cubicBezTo>
                  <a:cubicBezTo>
                    <a:pt x="66" y="80"/>
                    <a:pt x="66" y="80"/>
                    <a:pt x="66" y="80"/>
                  </a:cubicBezTo>
                  <a:cubicBezTo>
                    <a:pt x="67" y="80"/>
                    <a:pt x="68" y="80"/>
                    <a:pt x="69" y="79"/>
                  </a:cubicBezTo>
                  <a:cubicBezTo>
                    <a:pt x="73" y="77"/>
                    <a:pt x="76" y="73"/>
                    <a:pt x="79" y="70"/>
                  </a:cubicBezTo>
                  <a:cubicBezTo>
                    <a:pt x="80" y="69"/>
                    <a:pt x="80" y="67"/>
                    <a:pt x="79" y="66"/>
                  </a:cubicBezTo>
                  <a:cubicBezTo>
                    <a:pt x="76" y="59"/>
                    <a:pt x="76" y="59"/>
                    <a:pt x="76" y="59"/>
                  </a:cubicBezTo>
                  <a:cubicBezTo>
                    <a:pt x="77" y="58"/>
                    <a:pt x="77" y="57"/>
                    <a:pt x="77" y="56"/>
                  </a:cubicBezTo>
                  <a:cubicBezTo>
                    <a:pt x="84" y="53"/>
                    <a:pt x="84" y="53"/>
                    <a:pt x="84" y="53"/>
                  </a:cubicBezTo>
                  <a:cubicBezTo>
                    <a:pt x="86" y="53"/>
                    <a:pt x="87" y="52"/>
                    <a:pt x="87" y="50"/>
                  </a:cubicBezTo>
                  <a:cubicBezTo>
                    <a:pt x="87" y="48"/>
                    <a:pt x="87" y="46"/>
                    <a:pt x="87" y="44"/>
                  </a:cubicBezTo>
                  <a:cubicBezTo>
                    <a:pt x="87" y="42"/>
                    <a:pt x="87" y="40"/>
                    <a:pt x="87" y="37"/>
                  </a:cubicBezTo>
                  <a:close/>
                  <a:moveTo>
                    <a:pt x="80" y="47"/>
                  </a:moveTo>
                  <a:cubicBezTo>
                    <a:pt x="73" y="49"/>
                    <a:pt x="73" y="49"/>
                    <a:pt x="73" y="49"/>
                  </a:cubicBezTo>
                  <a:cubicBezTo>
                    <a:pt x="72" y="50"/>
                    <a:pt x="71" y="51"/>
                    <a:pt x="71" y="52"/>
                  </a:cubicBezTo>
                  <a:cubicBezTo>
                    <a:pt x="70" y="54"/>
                    <a:pt x="70" y="56"/>
                    <a:pt x="69" y="57"/>
                  </a:cubicBezTo>
                  <a:cubicBezTo>
                    <a:pt x="68" y="58"/>
                    <a:pt x="68" y="60"/>
                    <a:pt x="68" y="61"/>
                  </a:cubicBezTo>
                  <a:cubicBezTo>
                    <a:pt x="71" y="67"/>
                    <a:pt x="71" y="67"/>
                    <a:pt x="71" y="67"/>
                  </a:cubicBezTo>
                  <a:cubicBezTo>
                    <a:pt x="70" y="69"/>
                    <a:pt x="68" y="70"/>
                    <a:pt x="67" y="72"/>
                  </a:cubicBezTo>
                  <a:cubicBezTo>
                    <a:pt x="61" y="69"/>
                    <a:pt x="61" y="69"/>
                    <a:pt x="61" y="69"/>
                  </a:cubicBezTo>
                  <a:cubicBezTo>
                    <a:pt x="59" y="68"/>
                    <a:pt x="58" y="68"/>
                    <a:pt x="57" y="69"/>
                  </a:cubicBezTo>
                  <a:cubicBezTo>
                    <a:pt x="55" y="70"/>
                    <a:pt x="54" y="71"/>
                    <a:pt x="52" y="71"/>
                  </a:cubicBezTo>
                  <a:cubicBezTo>
                    <a:pt x="50" y="71"/>
                    <a:pt x="50" y="72"/>
                    <a:pt x="49" y="74"/>
                  </a:cubicBezTo>
                  <a:cubicBezTo>
                    <a:pt x="47" y="80"/>
                    <a:pt x="47" y="80"/>
                    <a:pt x="47" y="80"/>
                  </a:cubicBezTo>
                  <a:cubicBezTo>
                    <a:pt x="44" y="80"/>
                    <a:pt x="43" y="80"/>
                    <a:pt x="40" y="80"/>
                  </a:cubicBezTo>
                  <a:cubicBezTo>
                    <a:pt x="38" y="74"/>
                    <a:pt x="38" y="74"/>
                    <a:pt x="38" y="74"/>
                  </a:cubicBezTo>
                  <a:cubicBezTo>
                    <a:pt x="37" y="72"/>
                    <a:pt x="37" y="71"/>
                    <a:pt x="35" y="71"/>
                  </a:cubicBezTo>
                  <a:cubicBezTo>
                    <a:pt x="33" y="71"/>
                    <a:pt x="32" y="70"/>
                    <a:pt x="30" y="69"/>
                  </a:cubicBezTo>
                  <a:cubicBezTo>
                    <a:pt x="29" y="68"/>
                    <a:pt x="28" y="68"/>
                    <a:pt x="26" y="69"/>
                  </a:cubicBezTo>
                  <a:cubicBezTo>
                    <a:pt x="20" y="72"/>
                    <a:pt x="20" y="72"/>
                    <a:pt x="20" y="72"/>
                  </a:cubicBezTo>
                  <a:cubicBezTo>
                    <a:pt x="19" y="70"/>
                    <a:pt x="17" y="69"/>
                    <a:pt x="16" y="67"/>
                  </a:cubicBezTo>
                  <a:cubicBezTo>
                    <a:pt x="18" y="61"/>
                    <a:pt x="18" y="61"/>
                    <a:pt x="18" y="61"/>
                  </a:cubicBezTo>
                  <a:cubicBezTo>
                    <a:pt x="19" y="60"/>
                    <a:pt x="19" y="58"/>
                    <a:pt x="18" y="57"/>
                  </a:cubicBezTo>
                  <a:cubicBezTo>
                    <a:pt x="17" y="56"/>
                    <a:pt x="17" y="54"/>
                    <a:pt x="16" y="52"/>
                  </a:cubicBezTo>
                  <a:cubicBezTo>
                    <a:pt x="16" y="51"/>
                    <a:pt x="15" y="50"/>
                    <a:pt x="14" y="49"/>
                  </a:cubicBezTo>
                  <a:cubicBezTo>
                    <a:pt x="7" y="47"/>
                    <a:pt x="7" y="47"/>
                    <a:pt x="7" y="47"/>
                  </a:cubicBezTo>
                  <a:cubicBezTo>
                    <a:pt x="7" y="46"/>
                    <a:pt x="7" y="45"/>
                    <a:pt x="7" y="44"/>
                  </a:cubicBezTo>
                  <a:cubicBezTo>
                    <a:pt x="7" y="43"/>
                    <a:pt x="7" y="42"/>
                    <a:pt x="7" y="40"/>
                  </a:cubicBezTo>
                  <a:cubicBezTo>
                    <a:pt x="14" y="38"/>
                    <a:pt x="14" y="38"/>
                    <a:pt x="14" y="38"/>
                  </a:cubicBezTo>
                  <a:cubicBezTo>
                    <a:pt x="15" y="38"/>
                    <a:pt x="16" y="37"/>
                    <a:pt x="16" y="36"/>
                  </a:cubicBezTo>
                  <a:cubicBezTo>
                    <a:pt x="17" y="34"/>
                    <a:pt x="17" y="32"/>
                    <a:pt x="18" y="30"/>
                  </a:cubicBezTo>
                  <a:cubicBezTo>
                    <a:pt x="19" y="29"/>
                    <a:pt x="19" y="28"/>
                    <a:pt x="18" y="27"/>
                  </a:cubicBezTo>
                  <a:cubicBezTo>
                    <a:pt x="16" y="21"/>
                    <a:pt x="16" y="21"/>
                    <a:pt x="16" y="21"/>
                  </a:cubicBezTo>
                  <a:cubicBezTo>
                    <a:pt x="17" y="19"/>
                    <a:pt x="19" y="17"/>
                    <a:pt x="20" y="16"/>
                  </a:cubicBezTo>
                  <a:cubicBezTo>
                    <a:pt x="26" y="19"/>
                    <a:pt x="26" y="19"/>
                    <a:pt x="26" y="19"/>
                  </a:cubicBezTo>
                  <a:cubicBezTo>
                    <a:pt x="28" y="19"/>
                    <a:pt x="29" y="19"/>
                    <a:pt x="30" y="19"/>
                  </a:cubicBezTo>
                  <a:cubicBezTo>
                    <a:pt x="32" y="18"/>
                    <a:pt x="33" y="17"/>
                    <a:pt x="35" y="16"/>
                  </a:cubicBezTo>
                  <a:cubicBezTo>
                    <a:pt x="37" y="16"/>
                    <a:pt x="37" y="15"/>
                    <a:pt x="38" y="14"/>
                  </a:cubicBezTo>
                  <a:cubicBezTo>
                    <a:pt x="40" y="8"/>
                    <a:pt x="40" y="8"/>
                    <a:pt x="40" y="8"/>
                  </a:cubicBezTo>
                  <a:cubicBezTo>
                    <a:pt x="42" y="7"/>
                    <a:pt x="44" y="7"/>
                    <a:pt x="47" y="8"/>
                  </a:cubicBezTo>
                  <a:cubicBezTo>
                    <a:pt x="49" y="14"/>
                    <a:pt x="49" y="14"/>
                    <a:pt x="49" y="14"/>
                  </a:cubicBezTo>
                  <a:cubicBezTo>
                    <a:pt x="50" y="15"/>
                    <a:pt x="50" y="16"/>
                    <a:pt x="52" y="16"/>
                  </a:cubicBezTo>
                  <a:cubicBezTo>
                    <a:pt x="54" y="17"/>
                    <a:pt x="55" y="18"/>
                    <a:pt x="57" y="19"/>
                  </a:cubicBezTo>
                  <a:cubicBezTo>
                    <a:pt x="58" y="19"/>
                    <a:pt x="59" y="19"/>
                    <a:pt x="61" y="19"/>
                  </a:cubicBezTo>
                  <a:cubicBezTo>
                    <a:pt x="67" y="16"/>
                    <a:pt x="67" y="16"/>
                    <a:pt x="67" y="16"/>
                  </a:cubicBezTo>
                  <a:cubicBezTo>
                    <a:pt x="68" y="17"/>
                    <a:pt x="70" y="19"/>
                    <a:pt x="71" y="21"/>
                  </a:cubicBezTo>
                  <a:cubicBezTo>
                    <a:pt x="68" y="27"/>
                    <a:pt x="68" y="27"/>
                    <a:pt x="68" y="27"/>
                  </a:cubicBezTo>
                  <a:cubicBezTo>
                    <a:pt x="68" y="28"/>
                    <a:pt x="68" y="29"/>
                    <a:pt x="69" y="30"/>
                  </a:cubicBezTo>
                  <a:cubicBezTo>
                    <a:pt x="70" y="32"/>
                    <a:pt x="70" y="34"/>
                    <a:pt x="71" y="36"/>
                  </a:cubicBezTo>
                  <a:cubicBezTo>
                    <a:pt x="71" y="37"/>
                    <a:pt x="72" y="38"/>
                    <a:pt x="73" y="38"/>
                  </a:cubicBezTo>
                  <a:cubicBezTo>
                    <a:pt x="80" y="40"/>
                    <a:pt x="80" y="40"/>
                    <a:pt x="80" y="40"/>
                  </a:cubicBezTo>
                  <a:cubicBezTo>
                    <a:pt x="80" y="42"/>
                    <a:pt x="80" y="43"/>
                    <a:pt x="80" y="44"/>
                  </a:cubicBezTo>
                  <a:cubicBezTo>
                    <a:pt x="80" y="45"/>
                    <a:pt x="80" y="46"/>
                    <a:pt x="80"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 name="Freeform 32"/>
            <p:cNvSpPr>
              <a:spLocks noEditPoints="1"/>
            </p:cNvSpPr>
            <p:nvPr/>
          </p:nvSpPr>
          <p:spPr bwMode="auto">
            <a:xfrm>
              <a:off x="50" y="48"/>
              <a:ext cx="67" cy="67"/>
            </a:xfrm>
            <a:custGeom>
              <a:avLst/>
              <a:gdLst>
                <a:gd name="T0" fmla="*/ 17 w 35"/>
                <a:gd name="T1" fmla="*/ 0 h 35"/>
                <a:gd name="T2" fmla="*/ 0 w 35"/>
                <a:gd name="T3" fmla="*/ 18 h 35"/>
                <a:gd name="T4" fmla="*/ 17 w 35"/>
                <a:gd name="T5" fmla="*/ 35 h 35"/>
                <a:gd name="T6" fmla="*/ 35 w 35"/>
                <a:gd name="T7" fmla="*/ 18 h 35"/>
                <a:gd name="T8" fmla="*/ 17 w 35"/>
                <a:gd name="T9" fmla="*/ 0 h 35"/>
                <a:gd name="T10" fmla="*/ 17 w 35"/>
                <a:gd name="T11" fmla="*/ 28 h 35"/>
                <a:gd name="T12" fmla="*/ 8 w 35"/>
                <a:gd name="T13" fmla="*/ 18 h 35"/>
                <a:gd name="T14" fmla="*/ 17 w 35"/>
                <a:gd name="T15" fmla="*/ 8 h 35"/>
                <a:gd name="T16" fmla="*/ 27 w 35"/>
                <a:gd name="T17" fmla="*/ 18 h 35"/>
                <a:gd name="T18" fmla="*/ 17 w 35"/>
                <a:gd name="T19"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17" y="0"/>
                  </a:moveTo>
                  <a:cubicBezTo>
                    <a:pt x="8" y="0"/>
                    <a:pt x="0" y="8"/>
                    <a:pt x="0" y="18"/>
                  </a:cubicBezTo>
                  <a:cubicBezTo>
                    <a:pt x="0" y="28"/>
                    <a:pt x="8" y="35"/>
                    <a:pt x="17" y="35"/>
                  </a:cubicBezTo>
                  <a:cubicBezTo>
                    <a:pt x="27" y="35"/>
                    <a:pt x="35" y="28"/>
                    <a:pt x="35" y="18"/>
                  </a:cubicBezTo>
                  <a:cubicBezTo>
                    <a:pt x="35" y="8"/>
                    <a:pt x="27" y="0"/>
                    <a:pt x="17" y="0"/>
                  </a:cubicBezTo>
                  <a:close/>
                  <a:moveTo>
                    <a:pt x="17" y="28"/>
                  </a:moveTo>
                  <a:cubicBezTo>
                    <a:pt x="12" y="28"/>
                    <a:pt x="8" y="23"/>
                    <a:pt x="8" y="18"/>
                  </a:cubicBezTo>
                  <a:cubicBezTo>
                    <a:pt x="8" y="12"/>
                    <a:pt x="12" y="8"/>
                    <a:pt x="17" y="8"/>
                  </a:cubicBezTo>
                  <a:cubicBezTo>
                    <a:pt x="23" y="8"/>
                    <a:pt x="27" y="12"/>
                    <a:pt x="27" y="18"/>
                  </a:cubicBezTo>
                  <a:cubicBezTo>
                    <a:pt x="27" y="23"/>
                    <a:pt x="23" y="28"/>
                    <a:pt x="1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grpSp>
        <p:nvGrpSpPr>
          <p:cNvPr id="63" name="Group 33"/>
          <p:cNvGrpSpPr/>
          <p:nvPr/>
        </p:nvGrpSpPr>
        <p:grpSpPr bwMode="auto">
          <a:xfrm>
            <a:off x="5810251" y="2426759"/>
            <a:ext cx="351367" cy="355600"/>
            <a:chOff x="0" y="0"/>
            <a:chExt cx="166" cy="168"/>
          </a:xfrm>
        </p:grpSpPr>
        <p:sp>
          <p:nvSpPr>
            <p:cNvPr id="64" name="Freeform 34"/>
            <p:cNvSpPr/>
            <p:nvPr/>
          </p:nvSpPr>
          <p:spPr bwMode="auto">
            <a:xfrm>
              <a:off x="0" y="0"/>
              <a:ext cx="166" cy="120"/>
            </a:xfrm>
            <a:custGeom>
              <a:avLst/>
              <a:gdLst>
                <a:gd name="T0" fmla="*/ 67 w 87"/>
                <a:gd name="T1" fmla="*/ 23 h 63"/>
                <a:gd name="T2" fmla="*/ 63 w 87"/>
                <a:gd name="T3" fmla="*/ 24 h 63"/>
                <a:gd name="T4" fmla="*/ 63 w 87"/>
                <a:gd name="T5" fmla="*/ 22 h 63"/>
                <a:gd name="T6" fmla="*/ 41 w 87"/>
                <a:gd name="T7" fmla="*/ 0 h 63"/>
                <a:gd name="T8" fmla="*/ 20 w 87"/>
                <a:gd name="T9" fmla="*/ 18 h 63"/>
                <a:gd name="T10" fmla="*/ 14 w 87"/>
                <a:gd name="T11" fmla="*/ 19 h 63"/>
                <a:gd name="T12" fmla="*/ 14 w 87"/>
                <a:gd name="T13" fmla="*/ 19 h 63"/>
                <a:gd name="T14" fmla="*/ 5 w 87"/>
                <a:gd name="T15" fmla="*/ 32 h 63"/>
                <a:gd name="T16" fmla="*/ 6 w 87"/>
                <a:gd name="T17" fmla="*/ 38 h 63"/>
                <a:gd name="T18" fmla="*/ 0 w 87"/>
                <a:gd name="T19" fmla="*/ 50 h 63"/>
                <a:gd name="T20" fmla="*/ 14 w 87"/>
                <a:gd name="T21" fmla="*/ 63 h 63"/>
                <a:gd name="T22" fmla="*/ 28 w 87"/>
                <a:gd name="T23" fmla="*/ 63 h 63"/>
                <a:gd name="T24" fmla="*/ 32 w 87"/>
                <a:gd name="T25" fmla="*/ 60 h 63"/>
                <a:gd name="T26" fmla="*/ 28 w 87"/>
                <a:gd name="T27" fmla="*/ 56 h 63"/>
                <a:gd name="T28" fmla="*/ 14 w 87"/>
                <a:gd name="T29" fmla="*/ 56 h 63"/>
                <a:gd name="T30" fmla="*/ 8 w 87"/>
                <a:gd name="T31" fmla="*/ 50 h 63"/>
                <a:gd name="T32" fmla="*/ 13 w 87"/>
                <a:gd name="T33" fmla="*/ 43 h 63"/>
                <a:gd name="T34" fmla="*/ 16 w 87"/>
                <a:gd name="T35" fmla="*/ 41 h 63"/>
                <a:gd name="T36" fmla="*/ 15 w 87"/>
                <a:gd name="T37" fmla="*/ 37 h 63"/>
                <a:gd name="T38" fmla="*/ 13 w 87"/>
                <a:gd name="T39" fmla="*/ 32 h 63"/>
                <a:gd name="T40" fmla="*/ 17 w 87"/>
                <a:gd name="T41" fmla="*/ 26 h 63"/>
                <a:gd name="T42" fmla="*/ 17 w 87"/>
                <a:gd name="T43" fmla="*/ 26 h 63"/>
                <a:gd name="T44" fmla="*/ 22 w 87"/>
                <a:gd name="T45" fmla="*/ 27 h 63"/>
                <a:gd name="T46" fmla="*/ 26 w 87"/>
                <a:gd name="T47" fmla="*/ 26 h 63"/>
                <a:gd name="T48" fmla="*/ 28 w 87"/>
                <a:gd name="T49" fmla="*/ 23 h 63"/>
                <a:gd name="T50" fmla="*/ 27 w 87"/>
                <a:gd name="T51" fmla="*/ 22 h 63"/>
                <a:gd name="T52" fmla="*/ 27 w 87"/>
                <a:gd name="T53" fmla="*/ 22 h 63"/>
                <a:gd name="T54" fmla="*/ 41 w 87"/>
                <a:gd name="T55" fmla="*/ 8 h 63"/>
                <a:gd name="T56" fmla="*/ 55 w 87"/>
                <a:gd name="T57" fmla="*/ 22 h 63"/>
                <a:gd name="T58" fmla="*/ 53 w 87"/>
                <a:gd name="T59" fmla="*/ 29 h 63"/>
                <a:gd name="T60" fmla="*/ 54 w 87"/>
                <a:gd name="T61" fmla="*/ 34 h 63"/>
                <a:gd name="T62" fmla="*/ 59 w 87"/>
                <a:gd name="T63" fmla="*/ 34 h 63"/>
                <a:gd name="T64" fmla="*/ 67 w 87"/>
                <a:gd name="T65" fmla="*/ 31 h 63"/>
                <a:gd name="T66" fmla="*/ 79 w 87"/>
                <a:gd name="T67" fmla="*/ 43 h 63"/>
                <a:gd name="T68" fmla="*/ 67 w 87"/>
                <a:gd name="T69" fmla="*/ 56 h 63"/>
                <a:gd name="T70" fmla="*/ 59 w 87"/>
                <a:gd name="T71" fmla="*/ 56 h 63"/>
                <a:gd name="T72" fmla="*/ 55 w 87"/>
                <a:gd name="T73" fmla="*/ 60 h 63"/>
                <a:gd name="T74" fmla="*/ 59 w 87"/>
                <a:gd name="T75" fmla="*/ 63 h 63"/>
                <a:gd name="T76" fmla="*/ 67 w 87"/>
                <a:gd name="T77" fmla="*/ 63 h 63"/>
                <a:gd name="T78" fmla="*/ 87 w 87"/>
                <a:gd name="T79" fmla="*/ 43 h 63"/>
                <a:gd name="T80" fmla="*/ 67 w 87"/>
                <a:gd name="T81" fmla="*/ 2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63">
                  <a:moveTo>
                    <a:pt x="67" y="23"/>
                  </a:moveTo>
                  <a:cubicBezTo>
                    <a:pt x="65" y="23"/>
                    <a:pt x="64" y="24"/>
                    <a:pt x="63" y="24"/>
                  </a:cubicBezTo>
                  <a:cubicBezTo>
                    <a:pt x="63" y="23"/>
                    <a:pt x="63" y="23"/>
                    <a:pt x="63" y="22"/>
                  </a:cubicBezTo>
                  <a:cubicBezTo>
                    <a:pt x="63" y="10"/>
                    <a:pt x="53" y="0"/>
                    <a:pt x="41" y="0"/>
                  </a:cubicBezTo>
                  <a:cubicBezTo>
                    <a:pt x="31" y="0"/>
                    <a:pt x="22" y="8"/>
                    <a:pt x="20" y="18"/>
                  </a:cubicBezTo>
                  <a:cubicBezTo>
                    <a:pt x="18" y="18"/>
                    <a:pt x="16" y="18"/>
                    <a:pt x="14" y="19"/>
                  </a:cubicBezTo>
                  <a:cubicBezTo>
                    <a:pt x="14" y="19"/>
                    <a:pt x="14" y="19"/>
                    <a:pt x="14" y="19"/>
                  </a:cubicBezTo>
                  <a:cubicBezTo>
                    <a:pt x="9" y="21"/>
                    <a:pt x="5" y="26"/>
                    <a:pt x="5" y="32"/>
                  </a:cubicBezTo>
                  <a:cubicBezTo>
                    <a:pt x="5" y="34"/>
                    <a:pt x="6" y="36"/>
                    <a:pt x="6" y="38"/>
                  </a:cubicBezTo>
                  <a:cubicBezTo>
                    <a:pt x="3" y="41"/>
                    <a:pt x="0" y="45"/>
                    <a:pt x="0" y="50"/>
                  </a:cubicBezTo>
                  <a:cubicBezTo>
                    <a:pt x="0" y="57"/>
                    <a:pt x="6" y="63"/>
                    <a:pt x="14" y="63"/>
                  </a:cubicBezTo>
                  <a:cubicBezTo>
                    <a:pt x="28" y="63"/>
                    <a:pt x="28" y="63"/>
                    <a:pt x="28" y="63"/>
                  </a:cubicBezTo>
                  <a:cubicBezTo>
                    <a:pt x="30" y="63"/>
                    <a:pt x="32" y="62"/>
                    <a:pt x="32" y="60"/>
                  </a:cubicBezTo>
                  <a:cubicBezTo>
                    <a:pt x="32" y="58"/>
                    <a:pt x="30" y="56"/>
                    <a:pt x="28" y="56"/>
                  </a:cubicBezTo>
                  <a:cubicBezTo>
                    <a:pt x="14" y="56"/>
                    <a:pt x="14" y="56"/>
                    <a:pt x="14" y="56"/>
                  </a:cubicBezTo>
                  <a:cubicBezTo>
                    <a:pt x="10" y="56"/>
                    <a:pt x="8" y="53"/>
                    <a:pt x="8" y="50"/>
                  </a:cubicBezTo>
                  <a:cubicBezTo>
                    <a:pt x="8" y="47"/>
                    <a:pt x="10" y="44"/>
                    <a:pt x="13" y="43"/>
                  </a:cubicBezTo>
                  <a:cubicBezTo>
                    <a:pt x="15" y="43"/>
                    <a:pt x="16" y="42"/>
                    <a:pt x="16" y="41"/>
                  </a:cubicBezTo>
                  <a:cubicBezTo>
                    <a:pt x="17" y="39"/>
                    <a:pt x="16" y="38"/>
                    <a:pt x="15" y="37"/>
                  </a:cubicBezTo>
                  <a:cubicBezTo>
                    <a:pt x="13" y="36"/>
                    <a:pt x="13" y="34"/>
                    <a:pt x="13" y="32"/>
                  </a:cubicBezTo>
                  <a:cubicBezTo>
                    <a:pt x="13" y="29"/>
                    <a:pt x="14" y="27"/>
                    <a:pt x="17" y="26"/>
                  </a:cubicBezTo>
                  <a:cubicBezTo>
                    <a:pt x="17" y="26"/>
                    <a:pt x="17" y="26"/>
                    <a:pt x="17" y="26"/>
                  </a:cubicBezTo>
                  <a:cubicBezTo>
                    <a:pt x="18" y="25"/>
                    <a:pt x="20" y="26"/>
                    <a:pt x="22" y="27"/>
                  </a:cubicBezTo>
                  <a:cubicBezTo>
                    <a:pt x="23" y="27"/>
                    <a:pt x="25" y="27"/>
                    <a:pt x="26" y="26"/>
                  </a:cubicBezTo>
                  <a:cubicBezTo>
                    <a:pt x="27" y="26"/>
                    <a:pt x="28" y="24"/>
                    <a:pt x="28" y="23"/>
                  </a:cubicBezTo>
                  <a:cubicBezTo>
                    <a:pt x="27" y="23"/>
                    <a:pt x="27" y="22"/>
                    <a:pt x="27" y="22"/>
                  </a:cubicBezTo>
                  <a:cubicBezTo>
                    <a:pt x="27" y="22"/>
                    <a:pt x="27" y="22"/>
                    <a:pt x="27" y="22"/>
                  </a:cubicBezTo>
                  <a:cubicBezTo>
                    <a:pt x="27" y="14"/>
                    <a:pt x="34" y="8"/>
                    <a:pt x="41" y="8"/>
                  </a:cubicBezTo>
                  <a:cubicBezTo>
                    <a:pt x="49" y="8"/>
                    <a:pt x="55" y="14"/>
                    <a:pt x="55" y="22"/>
                  </a:cubicBezTo>
                  <a:cubicBezTo>
                    <a:pt x="55" y="24"/>
                    <a:pt x="55" y="27"/>
                    <a:pt x="53" y="29"/>
                  </a:cubicBezTo>
                  <a:cubicBezTo>
                    <a:pt x="52" y="31"/>
                    <a:pt x="53" y="33"/>
                    <a:pt x="54" y="34"/>
                  </a:cubicBezTo>
                  <a:cubicBezTo>
                    <a:pt x="55" y="35"/>
                    <a:pt x="57" y="35"/>
                    <a:pt x="59" y="34"/>
                  </a:cubicBezTo>
                  <a:cubicBezTo>
                    <a:pt x="60" y="33"/>
                    <a:pt x="63" y="31"/>
                    <a:pt x="67" y="31"/>
                  </a:cubicBezTo>
                  <a:cubicBezTo>
                    <a:pt x="74" y="31"/>
                    <a:pt x="79" y="37"/>
                    <a:pt x="79" y="43"/>
                  </a:cubicBezTo>
                  <a:cubicBezTo>
                    <a:pt x="79" y="50"/>
                    <a:pt x="74" y="56"/>
                    <a:pt x="67" y="56"/>
                  </a:cubicBezTo>
                  <a:cubicBezTo>
                    <a:pt x="59" y="56"/>
                    <a:pt x="59" y="56"/>
                    <a:pt x="59" y="56"/>
                  </a:cubicBezTo>
                  <a:cubicBezTo>
                    <a:pt x="56" y="56"/>
                    <a:pt x="55" y="58"/>
                    <a:pt x="55" y="60"/>
                  </a:cubicBezTo>
                  <a:cubicBezTo>
                    <a:pt x="55" y="62"/>
                    <a:pt x="56" y="63"/>
                    <a:pt x="59" y="63"/>
                  </a:cubicBezTo>
                  <a:cubicBezTo>
                    <a:pt x="67" y="63"/>
                    <a:pt x="67" y="63"/>
                    <a:pt x="67" y="63"/>
                  </a:cubicBezTo>
                  <a:cubicBezTo>
                    <a:pt x="78" y="63"/>
                    <a:pt x="87" y="54"/>
                    <a:pt x="87" y="43"/>
                  </a:cubicBezTo>
                  <a:cubicBezTo>
                    <a:pt x="87" y="32"/>
                    <a:pt x="78" y="23"/>
                    <a:pt x="67"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5" name="Freeform 35"/>
            <p:cNvSpPr/>
            <p:nvPr/>
          </p:nvSpPr>
          <p:spPr bwMode="auto">
            <a:xfrm>
              <a:off x="51" y="69"/>
              <a:ext cx="63" cy="99"/>
            </a:xfrm>
            <a:custGeom>
              <a:avLst/>
              <a:gdLst>
                <a:gd name="T0" fmla="*/ 27 w 33"/>
                <a:gd name="T1" fmla="*/ 33 h 52"/>
                <a:gd name="T2" fmla="*/ 20 w 33"/>
                <a:gd name="T3" fmla="*/ 39 h 52"/>
                <a:gd name="T4" fmla="*/ 20 w 33"/>
                <a:gd name="T5" fmla="*/ 3 h 52"/>
                <a:gd name="T6" fmla="*/ 16 w 33"/>
                <a:gd name="T7" fmla="*/ 0 h 52"/>
                <a:gd name="T8" fmla="*/ 13 w 33"/>
                <a:gd name="T9" fmla="*/ 3 h 52"/>
                <a:gd name="T10" fmla="*/ 13 w 33"/>
                <a:gd name="T11" fmla="*/ 39 h 52"/>
                <a:gd name="T12" fmla="*/ 6 w 33"/>
                <a:gd name="T13" fmla="*/ 33 h 52"/>
                <a:gd name="T14" fmla="*/ 1 w 33"/>
                <a:gd name="T15" fmla="*/ 33 h 52"/>
                <a:gd name="T16" fmla="*/ 1 w 33"/>
                <a:gd name="T17" fmla="*/ 38 h 52"/>
                <a:gd name="T18" fmla="*/ 14 w 33"/>
                <a:gd name="T19" fmla="*/ 51 h 52"/>
                <a:gd name="T20" fmla="*/ 16 w 33"/>
                <a:gd name="T21" fmla="*/ 52 h 52"/>
                <a:gd name="T22" fmla="*/ 19 w 33"/>
                <a:gd name="T23" fmla="*/ 51 h 52"/>
                <a:gd name="T24" fmla="*/ 32 w 33"/>
                <a:gd name="T25" fmla="*/ 38 h 52"/>
                <a:gd name="T26" fmla="*/ 32 w 33"/>
                <a:gd name="T27" fmla="*/ 33 h 52"/>
                <a:gd name="T28" fmla="*/ 27 w 33"/>
                <a:gd name="T2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52">
                  <a:moveTo>
                    <a:pt x="27" y="33"/>
                  </a:moveTo>
                  <a:cubicBezTo>
                    <a:pt x="20" y="39"/>
                    <a:pt x="20" y="39"/>
                    <a:pt x="20" y="39"/>
                  </a:cubicBezTo>
                  <a:cubicBezTo>
                    <a:pt x="20" y="3"/>
                    <a:pt x="20" y="3"/>
                    <a:pt x="20" y="3"/>
                  </a:cubicBezTo>
                  <a:cubicBezTo>
                    <a:pt x="20" y="1"/>
                    <a:pt x="19" y="0"/>
                    <a:pt x="16" y="0"/>
                  </a:cubicBezTo>
                  <a:cubicBezTo>
                    <a:pt x="14" y="0"/>
                    <a:pt x="13" y="1"/>
                    <a:pt x="13" y="3"/>
                  </a:cubicBezTo>
                  <a:cubicBezTo>
                    <a:pt x="13" y="39"/>
                    <a:pt x="13" y="39"/>
                    <a:pt x="13" y="39"/>
                  </a:cubicBezTo>
                  <a:cubicBezTo>
                    <a:pt x="6" y="33"/>
                    <a:pt x="6" y="33"/>
                    <a:pt x="6" y="33"/>
                  </a:cubicBezTo>
                  <a:cubicBezTo>
                    <a:pt x="5" y="32"/>
                    <a:pt x="2" y="32"/>
                    <a:pt x="1" y="33"/>
                  </a:cubicBezTo>
                  <a:cubicBezTo>
                    <a:pt x="0" y="34"/>
                    <a:pt x="0" y="37"/>
                    <a:pt x="1" y="38"/>
                  </a:cubicBezTo>
                  <a:cubicBezTo>
                    <a:pt x="14" y="51"/>
                    <a:pt x="14" y="51"/>
                    <a:pt x="14" y="51"/>
                  </a:cubicBezTo>
                  <a:cubicBezTo>
                    <a:pt x="15" y="52"/>
                    <a:pt x="15" y="52"/>
                    <a:pt x="16" y="52"/>
                  </a:cubicBezTo>
                  <a:cubicBezTo>
                    <a:pt x="17" y="52"/>
                    <a:pt x="18" y="52"/>
                    <a:pt x="19" y="51"/>
                  </a:cubicBezTo>
                  <a:cubicBezTo>
                    <a:pt x="32" y="38"/>
                    <a:pt x="32" y="38"/>
                    <a:pt x="32" y="38"/>
                  </a:cubicBezTo>
                  <a:cubicBezTo>
                    <a:pt x="33" y="37"/>
                    <a:pt x="33" y="34"/>
                    <a:pt x="32" y="33"/>
                  </a:cubicBezTo>
                  <a:cubicBezTo>
                    <a:pt x="30" y="32"/>
                    <a:pt x="28" y="32"/>
                    <a:pt x="27"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66" name="Freeform 36"/>
          <p:cNvSpPr>
            <a:spLocks noEditPoints="1"/>
          </p:cNvSpPr>
          <p:nvPr/>
        </p:nvSpPr>
        <p:spPr bwMode="auto">
          <a:xfrm>
            <a:off x="4413251" y="2769659"/>
            <a:ext cx="357716" cy="247651"/>
          </a:xfrm>
          <a:custGeom>
            <a:avLst/>
            <a:gdLst>
              <a:gd name="T0" fmla="*/ 84 w 88"/>
              <a:gd name="T1" fmla="*/ 7 h 61"/>
              <a:gd name="T2" fmla="*/ 76 w 88"/>
              <a:gd name="T3" fmla="*/ 4 h 61"/>
              <a:gd name="T4" fmla="*/ 68 w 88"/>
              <a:gd name="T5" fmla="*/ 7 h 61"/>
              <a:gd name="T6" fmla="*/ 64 w 88"/>
              <a:gd name="T7" fmla="*/ 15 h 61"/>
              <a:gd name="T8" fmla="*/ 65 w 88"/>
              <a:gd name="T9" fmla="*/ 20 h 61"/>
              <a:gd name="T10" fmla="*/ 51 w 88"/>
              <a:gd name="T11" fmla="*/ 33 h 61"/>
              <a:gd name="T12" fmla="*/ 43 w 88"/>
              <a:gd name="T13" fmla="*/ 31 h 61"/>
              <a:gd name="T14" fmla="*/ 36 w 88"/>
              <a:gd name="T15" fmla="*/ 33 h 61"/>
              <a:gd name="T16" fmla="*/ 25 w 88"/>
              <a:gd name="T17" fmla="*/ 21 h 61"/>
              <a:gd name="T18" fmla="*/ 23 w 88"/>
              <a:gd name="T19" fmla="*/ 4 h 61"/>
              <a:gd name="T20" fmla="*/ 14 w 88"/>
              <a:gd name="T21" fmla="*/ 0 h 61"/>
              <a:gd name="T22" fmla="*/ 4 w 88"/>
              <a:gd name="T23" fmla="*/ 4 h 61"/>
              <a:gd name="T24" fmla="*/ 0 w 88"/>
              <a:gd name="T25" fmla="*/ 14 h 61"/>
              <a:gd name="T26" fmla="*/ 4 w 88"/>
              <a:gd name="T27" fmla="*/ 23 h 61"/>
              <a:gd name="T28" fmla="*/ 14 w 88"/>
              <a:gd name="T29" fmla="*/ 27 h 61"/>
              <a:gd name="T30" fmla="*/ 20 w 88"/>
              <a:gd name="T31" fmla="*/ 26 h 61"/>
              <a:gd name="T32" fmla="*/ 30 w 88"/>
              <a:gd name="T33" fmla="*/ 38 h 61"/>
              <a:gd name="T34" fmla="*/ 33 w 88"/>
              <a:gd name="T35" fmla="*/ 56 h 61"/>
              <a:gd name="T36" fmla="*/ 43 w 88"/>
              <a:gd name="T37" fmla="*/ 61 h 61"/>
              <a:gd name="T38" fmla="*/ 54 w 88"/>
              <a:gd name="T39" fmla="*/ 56 h 61"/>
              <a:gd name="T40" fmla="*/ 56 w 88"/>
              <a:gd name="T41" fmla="*/ 38 h 61"/>
              <a:gd name="T42" fmla="*/ 71 w 88"/>
              <a:gd name="T43" fmla="*/ 26 h 61"/>
              <a:gd name="T44" fmla="*/ 76 w 88"/>
              <a:gd name="T45" fmla="*/ 27 h 61"/>
              <a:gd name="T46" fmla="*/ 84 w 88"/>
              <a:gd name="T47" fmla="*/ 24 h 61"/>
              <a:gd name="T48" fmla="*/ 88 w 88"/>
              <a:gd name="T49" fmla="*/ 15 h 61"/>
              <a:gd name="T50" fmla="*/ 84 w 88"/>
              <a:gd name="T51" fmla="*/ 7 h 61"/>
              <a:gd name="T52" fmla="*/ 9 w 88"/>
              <a:gd name="T53" fmla="*/ 18 h 61"/>
              <a:gd name="T54" fmla="*/ 7 w 88"/>
              <a:gd name="T55" fmla="*/ 14 h 61"/>
              <a:gd name="T56" fmla="*/ 9 w 88"/>
              <a:gd name="T57" fmla="*/ 9 h 61"/>
              <a:gd name="T58" fmla="*/ 14 w 88"/>
              <a:gd name="T59" fmla="*/ 8 h 61"/>
              <a:gd name="T60" fmla="*/ 18 w 88"/>
              <a:gd name="T61" fmla="*/ 9 h 61"/>
              <a:gd name="T62" fmla="*/ 18 w 88"/>
              <a:gd name="T63" fmla="*/ 18 h 61"/>
              <a:gd name="T64" fmla="*/ 9 w 88"/>
              <a:gd name="T65" fmla="*/ 18 h 61"/>
              <a:gd name="T66" fmla="*/ 79 w 88"/>
              <a:gd name="T67" fmla="*/ 18 h 61"/>
              <a:gd name="T68" fmla="*/ 73 w 88"/>
              <a:gd name="T69" fmla="*/ 18 h 61"/>
              <a:gd name="T70" fmla="*/ 72 w 88"/>
              <a:gd name="T71" fmla="*/ 15 h 61"/>
              <a:gd name="T72" fmla="*/ 73 w 88"/>
              <a:gd name="T73" fmla="*/ 12 h 61"/>
              <a:gd name="T74" fmla="*/ 76 w 88"/>
              <a:gd name="T75" fmla="*/ 11 h 61"/>
              <a:gd name="T76" fmla="*/ 79 w 88"/>
              <a:gd name="T77" fmla="*/ 12 h 61"/>
              <a:gd name="T78" fmla="*/ 80 w 88"/>
              <a:gd name="T79" fmla="*/ 15 h 61"/>
              <a:gd name="T80" fmla="*/ 79 w 88"/>
              <a:gd name="T81" fmla="*/ 1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 h="61">
                <a:moveTo>
                  <a:pt x="84" y="7"/>
                </a:moveTo>
                <a:cubicBezTo>
                  <a:pt x="82" y="5"/>
                  <a:pt x="79" y="4"/>
                  <a:pt x="76" y="4"/>
                </a:cubicBezTo>
                <a:cubicBezTo>
                  <a:pt x="73" y="4"/>
                  <a:pt x="70" y="5"/>
                  <a:pt x="68" y="7"/>
                </a:cubicBezTo>
                <a:cubicBezTo>
                  <a:pt x="65" y="9"/>
                  <a:pt x="64" y="12"/>
                  <a:pt x="64" y="15"/>
                </a:cubicBezTo>
                <a:cubicBezTo>
                  <a:pt x="64" y="17"/>
                  <a:pt x="65" y="19"/>
                  <a:pt x="65" y="20"/>
                </a:cubicBezTo>
                <a:cubicBezTo>
                  <a:pt x="51" y="33"/>
                  <a:pt x="51" y="33"/>
                  <a:pt x="51" y="33"/>
                </a:cubicBezTo>
                <a:cubicBezTo>
                  <a:pt x="48" y="32"/>
                  <a:pt x="46" y="31"/>
                  <a:pt x="43" y="31"/>
                </a:cubicBezTo>
                <a:cubicBezTo>
                  <a:pt x="40" y="31"/>
                  <a:pt x="38" y="32"/>
                  <a:pt x="36" y="33"/>
                </a:cubicBezTo>
                <a:cubicBezTo>
                  <a:pt x="25" y="21"/>
                  <a:pt x="25" y="21"/>
                  <a:pt x="25" y="21"/>
                </a:cubicBezTo>
                <a:cubicBezTo>
                  <a:pt x="28" y="15"/>
                  <a:pt x="28" y="8"/>
                  <a:pt x="23" y="4"/>
                </a:cubicBezTo>
                <a:cubicBezTo>
                  <a:pt x="21" y="1"/>
                  <a:pt x="17" y="0"/>
                  <a:pt x="14" y="0"/>
                </a:cubicBezTo>
                <a:cubicBezTo>
                  <a:pt x="10" y="0"/>
                  <a:pt x="6" y="1"/>
                  <a:pt x="4" y="4"/>
                </a:cubicBezTo>
                <a:cubicBezTo>
                  <a:pt x="1" y="7"/>
                  <a:pt x="0" y="10"/>
                  <a:pt x="0" y="14"/>
                </a:cubicBezTo>
                <a:cubicBezTo>
                  <a:pt x="0" y="17"/>
                  <a:pt x="1" y="21"/>
                  <a:pt x="4" y="23"/>
                </a:cubicBezTo>
                <a:cubicBezTo>
                  <a:pt x="6" y="26"/>
                  <a:pt x="10" y="27"/>
                  <a:pt x="14" y="27"/>
                </a:cubicBezTo>
                <a:cubicBezTo>
                  <a:pt x="16" y="27"/>
                  <a:pt x="18" y="27"/>
                  <a:pt x="20" y="26"/>
                </a:cubicBezTo>
                <a:cubicBezTo>
                  <a:pt x="30" y="38"/>
                  <a:pt x="30" y="38"/>
                  <a:pt x="30" y="38"/>
                </a:cubicBezTo>
                <a:cubicBezTo>
                  <a:pt x="27" y="44"/>
                  <a:pt x="28" y="51"/>
                  <a:pt x="33" y="56"/>
                </a:cubicBezTo>
                <a:cubicBezTo>
                  <a:pt x="35" y="59"/>
                  <a:pt x="39" y="61"/>
                  <a:pt x="43" y="61"/>
                </a:cubicBezTo>
                <a:cubicBezTo>
                  <a:pt x="47" y="61"/>
                  <a:pt x="51" y="59"/>
                  <a:pt x="54" y="56"/>
                </a:cubicBezTo>
                <a:cubicBezTo>
                  <a:pt x="58" y="51"/>
                  <a:pt x="59" y="44"/>
                  <a:pt x="56" y="38"/>
                </a:cubicBezTo>
                <a:cubicBezTo>
                  <a:pt x="71" y="26"/>
                  <a:pt x="71" y="26"/>
                  <a:pt x="71" y="26"/>
                </a:cubicBezTo>
                <a:cubicBezTo>
                  <a:pt x="72" y="27"/>
                  <a:pt x="74" y="27"/>
                  <a:pt x="76" y="27"/>
                </a:cubicBezTo>
                <a:cubicBezTo>
                  <a:pt x="79" y="27"/>
                  <a:pt x="82" y="26"/>
                  <a:pt x="84" y="24"/>
                </a:cubicBezTo>
                <a:cubicBezTo>
                  <a:pt x="87" y="21"/>
                  <a:pt x="88" y="18"/>
                  <a:pt x="88" y="15"/>
                </a:cubicBezTo>
                <a:cubicBezTo>
                  <a:pt x="88" y="12"/>
                  <a:pt x="87" y="9"/>
                  <a:pt x="84" y="7"/>
                </a:cubicBezTo>
                <a:close/>
                <a:moveTo>
                  <a:pt x="9" y="18"/>
                </a:moveTo>
                <a:cubicBezTo>
                  <a:pt x="8" y="17"/>
                  <a:pt x="7" y="15"/>
                  <a:pt x="7" y="14"/>
                </a:cubicBezTo>
                <a:cubicBezTo>
                  <a:pt x="7" y="12"/>
                  <a:pt x="8" y="11"/>
                  <a:pt x="9" y="9"/>
                </a:cubicBezTo>
                <a:cubicBezTo>
                  <a:pt x="10" y="8"/>
                  <a:pt x="12" y="8"/>
                  <a:pt x="14" y="8"/>
                </a:cubicBezTo>
                <a:cubicBezTo>
                  <a:pt x="15" y="8"/>
                  <a:pt x="17" y="8"/>
                  <a:pt x="18" y="9"/>
                </a:cubicBezTo>
                <a:cubicBezTo>
                  <a:pt x="20" y="12"/>
                  <a:pt x="20" y="16"/>
                  <a:pt x="18" y="18"/>
                </a:cubicBezTo>
                <a:cubicBezTo>
                  <a:pt x="16" y="20"/>
                  <a:pt x="12" y="20"/>
                  <a:pt x="9" y="18"/>
                </a:cubicBezTo>
                <a:close/>
                <a:moveTo>
                  <a:pt x="79" y="18"/>
                </a:moveTo>
                <a:cubicBezTo>
                  <a:pt x="77" y="20"/>
                  <a:pt x="75" y="20"/>
                  <a:pt x="73" y="18"/>
                </a:cubicBezTo>
                <a:cubicBezTo>
                  <a:pt x="72" y="18"/>
                  <a:pt x="72" y="16"/>
                  <a:pt x="72" y="15"/>
                </a:cubicBezTo>
                <a:cubicBezTo>
                  <a:pt x="72" y="14"/>
                  <a:pt x="72" y="13"/>
                  <a:pt x="73" y="12"/>
                </a:cubicBezTo>
                <a:cubicBezTo>
                  <a:pt x="74" y="12"/>
                  <a:pt x="75" y="11"/>
                  <a:pt x="76" y="11"/>
                </a:cubicBezTo>
                <a:cubicBezTo>
                  <a:pt x="77" y="11"/>
                  <a:pt x="78" y="12"/>
                  <a:pt x="79" y="12"/>
                </a:cubicBezTo>
                <a:cubicBezTo>
                  <a:pt x="80" y="13"/>
                  <a:pt x="80" y="14"/>
                  <a:pt x="80" y="15"/>
                </a:cubicBezTo>
                <a:cubicBezTo>
                  <a:pt x="80" y="16"/>
                  <a:pt x="80" y="18"/>
                  <a:pt x="79"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7" name="Freeform 37"/>
          <p:cNvSpPr/>
          <p:nvPr/>
        </p:nvSpPr>
        <p:spPr bwMode="auto">
          <a:xfrm>
            <a:off x="3420533" y="2305796"/>
            <a:ext cx="939800" cy="275167"/>
          </a:xfrm>
          <a:custGeom>
            <a:avLst/>
            <a:gdLst>
              <a:gd name="T0" fmla="*/ 444 w 444"/>
              <a:gd name="T1" fmla="*/ 130 h 130"/>
              <a:gd name="T2" fmla="*/ 444 w 444"/>
              <a:gd name="T3" fmla="*/ 0 h 130"/>
              <a:gd name="T4" fmla="*/ 0 w 444"/>
              <a:gd name="T5" fmla="*/ 0 h 130"/>
            </a:gdLst>
            <a:ahLst/>
            <a:cxnLst>
              <a:cxn ang="0">
                <a:pos x="T0" y="T1"/>
              </a:cxn>
              <a:cxn ang="0">
                <a:pos x="T2" y="T3"/>
              </a:cxn>
              <a:cxn ang="0">
                <a:pos x="T4" y="T5"/>
              </a:cxn>
            </a:cxnLst>
            <a:rect l="0" t="0" r="r" b="b"/>
            <a:pathLst>
              <a:path w="444" h="130">
                <a:moveTo>
                  <a:pt x="444" y="130"/>
                </a:moveTo>
                <a:lnTo>
                  <a:pt x="444" y="0"/>
                </a:lnTo>
                <a:lnTo>
                  <a:pt x="0" y="0"/>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1" name="Freeform 41"/>
          <p:cNvSpPr/>
          <p:nvPr/>
        </p:nvSpPr>
        <p:spPr bwMode="auto">
          <a:xfrm flipH="1">
            <a:off x="3041651" y="4452620"/>
            <a:ext cx="1318683" cy="594784"/>
          </a:xfrm>
          <a:custGeom>
            <a:avLst/>
            <a:gdLst>
              <a:gd name="T0" fmla="*/ 476 w 623"/>
              <a:gd name="T1" fmla="*/ 0 h 281"/>
              <a:gd name="T2" fmla="*/ 623 w 623"/>
              <a:gd name="T3" fmla="*/ 0 h 281"/>
              <a:gd name="T4" fmla="*/ 623 w 623"/>
              <a:gd name="T5" fmla="*/ 281 h 281"/>
              <a:gd name="T6" fmla="*/ 0 w 623"/>
              <a:gd name="T7" fmla="*/ 281 h 281"/>
            </a:gdLst>
            <a:ahLst/>
            <a:cxnLst>
              <a:cxn ang="0">
                <a:pos x="T0" y="T1"/>
              </a:cxn>
              <a:cxn ang="0">
                <a:pos x="T2" y="T3"/>
              </a:cxn>
              <a:cxn ang="0">
                <a:pos x="T4" y="T5"/>
              </a:cxn>
              <a:cxn ang="0">
                <a:pos x="T6" y="T7"/>
              </a:cxn>
            </a:cxnLst>
            <a:rect l="0" t="0" r="r" b="b"/>
            <a:pathLst>
              <a:path w="623" h="281">
                <a:moveTo>
                  <a:pt x="476" y="0"/>
                </a:moveTo>
                <a:lnTo>
                  <a:pt x="623" y="0"/>
                </a:lnTo>
                <a:lnTo>
                  <a:pt x="623" y="281"/>
                </a:lnTo>
                <a:lnTo>
                  <a:pt x="0" y="281"/>
                </a:lnTo>
              </a:path>
            </a:pathLst>
          </a:custGeom>
          <a:noFill/>
          <a:ln w="6350" cap="flat" cmpd="sng">
            <a:solidFill>
              <a:srgbClr val="D74B4B"/>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2" name="Freeform 42"/>
          <p:cNvSpPr/>
          <p:nvPr/>
        </p:nvSpPr>
        <p:spPr bwMode="auto">
          <a:xfrm flipV="1">
            <a:off x="6761693" y="2446368"/>
            <a:ext cx="1095375" cy="909157"/>
          </a:xfrm>
          <a:custGeom>
            <a:avLst/>
            <a:gdLst>
              <a:gd name="T0" fmla="*/ 159 w 729"/>
              <a:gd name="T1" fmla="*/ 0 h 487"/>
              <a:gd name="T2" fmla="*/ 0 w 729"/>
              <a:gd name="T3" fmla="*/ 0 h 487"/>
              <a:gd name="T4" fmla="*/ 0 w 729"/>
              <a:gd name="T5" fmla="*/ 487 h 487"/>
              <a:gd name="T6" fmla="*/ 729 w 729"/>
              <a:gd name="T7" fmla="*/ 487 h 487"/>
            </a:gdLst>
            <a:ahLst/>
            <a:cxnLst>
              <a:cxn ang="0">
                <a:pos x="T0" y="T1"/>
              </a:cxn>
              <a:cxn ang="0">
                <a:pos x="T2" y="T3"/>
              </a:cxn>
              <a:cxn ang="0">
                <a:pos x="T4" y="T5"/>
              </a:cxn>
              <a:cxn ang="0">
                <a:pos x="T6" y="T7"/>
              </a:cxn>
            </a:cxnLst>
            <a:rect l="0" t="0" r="r" b="b"/>
            <a:pathLst>
              <a:path w="729" h="487">
                <a:moveTo>
                  <a:pt x="159" y="0"/>
                </a:moveTo>
                <a:lnTo>
                  <a:pt x="0" y="0"/>
                </a:lnTo>
                <a:lnTo>
                  <a:pt x="0" y="487"/>
                </a:lnTo>
                <a:lnTo>
                  <a:pt x="729" y="487"/>
                </a:lnTo>
              </a:path>
            </a:pathLst>
          </a:custGeom>
          <a:noFill/>
          <a:ln w="6350" cap="flat" cmpd="sng">
            <a:solidFill>
              <a:schemeClr val="accent5">
                <a:lumMod val="60000"/>
                <a:lumOff val="40000"/>
              </a:schemeClr>
            </a:solidFill>
            <a:prstDash val="dash"/>
            <a:round/>
          </a:ln>
          <a:extLst>
            <a:ext uri="{909E8E84-426E-40DD-AFC4-6F175D3DCCD1}">
              <a14:hiddenFill xmlns:a14="http://schemas.microsoft.com/office/drawing/2010/main">
                <a:solidFill>
                  <a:srgbClr val="FFFFFF"/>
                </a:solid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4" name="Rectangle 44"/>
          <p:cNvSpPr>
            <a:spLocks noChangeArrowheads="1"/>
          </p:cNvSpPr>
          <p:nvPr/>
        </p:nvSpPr>
        <p:spPr bwMode="auto">
          <a:xfrm>
            <a:off x="262255" y="1465580"/>
            <a:ext cx="3577590" cy="263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rPr>
              <a:t>（一）厂商</a:t>
            </a:r>
            <a:endPar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厂商一般采用独资企业、合伙企业和公司制企业三种组织形式。独资企业是指个人出资个人所有的企业。一般特点是，个人拥有和控制企业，个人对企业的经营活动做出决策，同时个人享有企业的利润和承担企业的亏损。</a:t>
            </a:r>
            <a:endParaRPr lang="zh-CN" altLang="en-US" sz="1600" dirty="0">
              <a:latin typeface="宋体" panose="02010600030101010101" pitchFamily="2" charset="-122"/>
              <a:sym typeface="宋体" panose="02010600030101010101" pitchFamily="2" charset="-122"/>
            </a:endParaRPr>
          </a:p>
        </p:txBody>
      </p:sp>
      <p:sp>
        <p:nvSpPr>
          <p:cNvPr id="77" name="Rectangle 47"/>
          <p:cNvSpPr>
            <a:spLocks noChangeArrowheads="1"/>
          </p:cNvSpPr>
          <p:nvPr/>
        </p:nvSpPr>
        <p:spPr bwMode="auto">
          <a:xfrm>
            <a:off x="8738235" y="2085340"/>
            <a:ext cx="3194050" cy="2261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rPr>
              <a:t>（二）生产要素</a:t>
            </a:r>
            <a:endPar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厂商的生产过程就是把各种投入转化为产出的过程。微观经济学把各种投入称为生产要素，并把生产要素划分为劳动、资本、土地和企业家才能四类。</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8" name="Rectangle 48"/>
          <p:cNvSpPr>
            <a:spLocks noChangeArrowheads="1"/>
          </p:cNvSpPr>
          <p:nvPr/>
        </p:nvSpPr>
        <p:spPr bwMode="auto">
          <a:xfrm>
            <a:off x="2285365" y="4700270"/>
            <a:ext cx="739902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50000"/>
              </a:lnSpc>
            </a:pPr>
            <a:r>
              <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rPr>
              <a:t>（三）生产函数</a:t>
            </a:r>
            <a:endParaRPr lang="zh-CN" altLang="en-US" sz="1800" dirty="0">
              <a:solidFill>
                <a:prstClr val="black">
                  <a:lumMod val="65000"/>
                  <a:lumOff val="35000"/>
                </a:prstClr>
              </a:solidFill>
              <a:latin typeface="宋体" panose="02010600030101010101" pitchFamily="2" charset="-122"/>
              <a:cs typeface="+mn-ea"/>
              <a:sym typeface="宋体" panose="02010600030101010101" pitchFamily="2" charset="-122"/>
            </a:endParaRPr>
          </a:p>
          <a:p>
            <a:pPr lvl="0" algn="l">
              <a:lnSpc>
                <a:spcPct val="150000"/>
              </a:lnSpc>
            </a:pPr>
            <a:r>
              <a:rPr lang="zh-CN" altLang="en-US" sz="1600" dirty="0">
                <a:latin typeface="宋体" panose="02010600030101010101" pitchFamily="2" charset="-122"/>
                <a:sym typeface="宋体" panose="02010600030101010101" pitchFamily="2" charset="-122"/>
              </a:rPr>
              <a:t>生产函数是指在既定的技术条件下，生产要素投入量与产出量之间的数量关系。短期通常是指在这个时期内，企业来不及调整所有生产要素，即某些生产要素是可变的，而另外一些生产要素是固定不变的。也就是说，经济学所说的短期，是指时期足够短，使得至少有一种生产要素来不及调整变化，而是固定不变的。</a:t>
            </a:r>
            <a:endParaRPr lang="zh-CN" altLang="en-US" sz="1600" dirty="0">
              <a:latin typeface="宋体" panose="02010600030101010101" pitchFamily="2" charset="-122"/>
              <a:sym typeface="宋体" panose="02010600030101010101" pitchFamily="2" charset="-122"/>
            </a:endParaRPr>
          </a:p>
        </p:txBody>
      </p:sp>
      <p:sp>
        <p:nvSpPr>
          <p:cNvPr id="25" name="文本框 2"/>
          <p:cNvSpPr txBox="1"/>
          <p:nvPr/>
        </p:nvSpPr>
        <p:spPr>
          <a:xfrm>
            <a:off x="885825" y="599440"/>
            <a:ext cx="409194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一、厂商与生产函数</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 name="Group 19"/>
          <p:cNvGrpSpPr/>
          <p:nvPr/>
        </p:nvGrpSpPr>
        <p:grpSpPr>
          <a:xfrm>
            <a:off x="456564" y="3614881"/>
            <a:ext cx="3851910" cy="2696845"/>
            <a:chOff x="848195" y="4001469"/>
            <a:chExt cx="3851910" cy="2696845"/>
          </a:xfrm>
        </p:grpSpPr>
        <p:sp>
          <p:nvSpPr>
            <p:cNvPr id="21" name="TextBox 20"/>
            <p:cNvSpPr txBox="1"/>
            <p:nvPr/>
          </p:nvSpPr>
          <p:spPr>
            <a:xfrm>
              <a:off x="1003770" y="4001469"/>
              <a:ext cx="3350260" cy="860425"/>
            </a:xfrm>
            <a:prstGeom prst="rect">
              <a:avLst/>
            </a:prstGeom>
            <a:noFill/>
          </p:spPr>
          <p:txBody>
            <a:bodyPr wrap="squar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（一）总产量、平均产量和边际产量</a:t>
              </a:r>
              <a:endParaRPr lang="zh-CN" altLang="en-US" sz="2000" b="1" dirty="0">
                <a:solidFill>
                  <a:srgbClr val="0D0E4A"/>
                </a:solidFill>
                <a:latin typeface="宋体" panose="02010600030101010101" pitchFamily="2" charset="-122"/>
                <a:cs typeface="+mn-ea"/>
                <a:sym typeface="+mn-lt"/>
              </a:endParaRPr>
            </a:p>
          </p:txBody>
        </p:sp>
        <p:sp>
          <p:nvSpPr>
            <p:cNvPr id="22" name="TextBox 21"/>
            <p:cNvSpPr txBox="1"/>
            <p:nvPr/>
          </p:nvSpPr>
          <p:spPr>
            <a:xfrm>
              <a:off x="848195" y="4760294"/>
              <a:ext cx="3851910" cy="1938020"/>
            </a:xfrm>
            <a:prstGeom prst="rect">
              <a:avLst/>
            </a:prstGeom>
            <a:noFill/>
          </p:spPr>
          <p:txBody>
            <a:bodyPr wrap="square" rtlCol="0">
              <a:spAutoFit/>
            </a:bodyPr>
            <a:p>
              <a:pPr algn="l">
                <a:lnSpc>
                  <a:spcPct val="125000"/>
                </a:lnSpc>
              </a:pPr>
              <a:r>
                <a:rPr lang="zh-CN" altLang="en-US" sz="1600" b="1" dirty="0">
                  <a:solidFill>
                    <a:schemeClr val="bg1">
                      <a:lumMod val="65000"/>
                    </a:schemeClr>
                  </a:solidFill>
                  <a:latin typeface="宋体" panose="02010600030101010101" pitchFamily="2" charset="-122"/>
                  <a:cs typeface="宋体" panose="02010600030101010101" pitchFamily="2" charset="-122"/>
                  <a:sym typeface="+mn-lt"/>
                </a:rPr>
                <a:t>总产量</a:t>
              </a: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是指投入一定的劳动量后，所得到的总的产出量，用 TPL来表示。</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a:p>
              <a:pPr algn="l">
                <a:lnSpc>
                  <a:spcPct val="125000"/>
                </a:lnSpc>
              </a:pPr>
              <a:r>
                <a:rPr lang="zh-CN" altLang="en-US" sz="1600" b="1" dirty="0">
                  <a:solidFill>
                    <a:schemeClr val="bg1">
                      <a:lumMod val="65000"/>
                    </a:schemeClr>
                  </a:solidFill>
                  <a:latin typeface="宋体" panose="02010600030101010101" pitchFamily="2" charset="-122"/>
                  <a:cs typeface="宋体" panose="02010600030101010101" pitchFamily="2" charset="-122"/>
                  <a:sym typeface="+mn-lt"/>
                </a:rPr>
                <a:t>平均产量</a:t>
              </a: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是指平均每单位劳动投入量的产量，用APL来表示。</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a:p>
              <a:pPr algn="l">
                <a:lnSpc>
                  <a:spcPct val="125000"/>
                </a:lnSpc>
              </a:pPr>
              <a:r>
                <a:rPr lang="zh-CN" altLang="en-US" sz="1600" b="1" dirty="0">
                  <a:solidFill>
                    <a:schemeClr val="bg1">
                      <a:lumMod val="65000"/>
                    </a:schemeClr>
                  </a:solidFill>
                  <a:latin typeface="宋体" panose="02010600030101010101" pitchFamily="2" charset="-122"/>
                  <a:cs typeface="宋体" panose="02010600030101010101" pitchFamily="2" charset="-122"/>
                  <a:sym typeface="+mn-lt"/>
                </a:rPr>
                <a:t>边际产量</a:t>
              </a: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是指增加或减少一单位劳动投入量后，总产量的变化量。用 MPL 来表示</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grpSp>
        <p:nvGrpSpPr>
          <p:cNvPr id="5" name="Group 4"/>
          <p:cNvGrpSpPr/>
          <p:nvPr/>
        </p:nvGrpSpPr>
        <p:grpSpPr>
          <a:xfrm>
            <a:off x="1391920" y="1633644"/>
            <a:ext cx="1981200" cy="1981200"/>
            <a:chOff x="1066800" y="2249388"/>
            <a:chExt cx="1981200" cy="1981200"/>
          </a:xfrm>
        </p:grpSpPr>
        <p:grpSp>
          <p:nvGrpSpPr>
            <p:cNvPr id="6" name="Group 5"/>
            <p:cNvGrpSpPr/>
            <p:nvPr/>
          </p:nvGrpSpPr>
          <p:grpSpPr>
            <a:xfrm>
              <a:off x="1066800" y="2249388"/>
              <a:ext cx="1981200" cy="1981200"/>
              <a:chOff x="1371600" y="1752600"/>
              <a:chExt cx="2590800" cy="2590800"/>
            </a:xfrm>
          </p:grpSpPr>
          <p:sp>
            <p:nvSpPr>
              <p:cNvPr id="8" name="Oval 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9" name="Oval 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7" name="Freeform 57"/>
            <p:cNvSpPr>
              <a:spLocks noChangeArrowheads="1"/>
            </p:cNvSpPr>
            <p:nvPr/>
          </p:nvSpPr>
          <p:spPr bwMode="auto">
            <a:xfrm>
              <a:off x="1782356" y="2999073"/>
              <a:ext cx="550085" cy="481827"/>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0" name="Group 9"/>
          <p:cNvGrpSpPr/>
          <p:nvPr/>
        </p:nvGrpSpPr>
        <p:grpSpPr>
          <a:xfrm>
            <a:off x="8820785" y="1637454"/>
            <a:ext cx="1981200" cy="1981200"/>
            <a:chOff x="6459538" y="2249388"/>
            <a:chExt cx="1981200" cy="1981200"/>
          </a:xfrm>
        </p:grpSpPr>
        <p:grpSp>
          <p:nvGrpSpPr>
            <p:cNvPr id="11" name="Group 10"/>
            <p:cNvGrpSpPr/>
            <p:nvPr/>
          </p:nvGrpSpPr>
          <p:grpSpPr>
            <a:xfrm>
              <a:off x="6459538" y="2249388"/>
              <a:ext cx="1981200" cy="1981200"/>
              <a:chOff x="1371600" y="1752600"/>
              <a:chExt cx="2590800" cy="2590800"/>
            </a:xfrm>
          </p:grpSpPr>
          <p:sp>
            <p:nvSpPr>
              <p:cNvPr id="13" name="Oval 12"/>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4" name="Oval 13"/>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2" name="Freeform 138"/>
            <p:cNvSpPr>
              <a:spLocks noChangeArrowheads="1"/>
            </p:cNvSpPr>
            <p:nvPr/>
          </p:nvSpPr>
          <p:spPr bwMode="auto">
            <a:xfrm>
              <a:off x="7179111" y="2999073"/>
              <a:ext cx="542053" cy="53001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15" name="Group 14"/>
          <p:cNvGrpSpPr/>
          <p:nvPr/>
        </p:nvGrpSpPr>
        <p:grpSpPr>
          <a:xfrm>
            <a:off x="5107305" y="1636819"/>
            <a:ext cx="1981200" cy="1981200"/>
            <a:chOff x="3763169" y="2249388"/>
            <a:chExt cx="1981200" cy="1981200"/>
          </a:xfrm>
        </p:grpSpPr>
        <p:grpSp>
          <p:nvGrpSpPr>
            <p:cNvPr id="16" name="Group 15"/>
            <p:cNvGrpSpPr/>
            <p:nvPr/>
          </p:nvGrpSpPr>
          <p:grpSpPr>
            <a:xfrm>
              <a:off x="3763169" y="2249388"/>
              <a:ext cx="1981200" cy="1981200"/>
              <a:chOff x="1371600" y="1752600"/>
              <a:chExt cx="2590800" cy="2590800"/>
            </a:xfrm>
          </p:grpSpPr>
          <p:sp>
            <p:nvSpPr>
              <p:cNvPr id="18" name="Oval 17"/>
              <p:cNvSpPr/>
              <p:nvPr/>
            </p:nvSpPr>
            <p:spPr>
              <a:xfrm>
                <a:off x="1676400" y="2057400"/>
                <a:ext cx="1981200" cy="1981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sp>
            <p:nvSpPr>
              <p:cNvPr id="19" name="Oval 18"/>
              <p:cNvSpPr/>
              <p:nvPr/>
            </p:nvSpPr>
            <p:spPr>
              <a:xfrm>
                <a:off x="1371600" y="1752600"/>
                <a:ext cx="2590800" cy="2590800"/>
              </a:xfrm>
              <a:prstGeom prst="ellipse">
                <a:avLst/>
              </a:prstGeom>
              <a:noFill/>
              <a:ln w="285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latin typeface="印品黑体" panose="00000500000000000000" pitchFamily="2" charset="-122"/>
                  <a:ea typeface="印品黑体" panose="00000500000000000000" pitchFamily="2" charset="-122"/>
                  <a:cs typeface="+mn-ea"/>
                  <a:sym typeface="+mn-lt"/>
                </a:endParaRPr>
              </a:p>
            </p:txBody>
          </p:sp>
        </p:grpSp>
        <p:sp>
          <p:nvSpPr>
            <p:cNvPr id="17" name="Freeform 157"/>
            <p:cNvSpPr>
              <a:spLocks noChangeArrowheads="1"/>
            </p:cNvSpPr>
            <p:nvPr/>
          </p:nvSpPr>
          <p:spPr bwMode="auto">
            <a:xfrm>
              <a:off x="4478725" y="2962288"/>
              <a:ext cx="550086" cy="550084"/>
            </a:xfrm>
            <a:custGeom>
              <a:avLst/>
              <a:gdLst>
                <a:gd name="T0" fmla="*/ 207003 w 602"/>
                <a:gd name="T1" fmla="*/ 165825 h 602"/>
                <a:gd name="T2" fmla="*/ 173767 w 602"/>
                <a:gd name="T3" fmla="*/ 155709 h 602"/>
                <a:gd name="T4" fmla="*/ 173767 w 602"/>
                <a:gd name="T5" fmla="*/ 135117 h 602"/>
                <a:gd name="T6" fmla="*/ 173767 w 602"/>
                <a:gd name="T7" fmla="*/ 114885 h 602"/>
                <a:gd name="T8" fmla="*/ 43351 w 602"/>
                <a:gd name="T9" fmla="*/ 125001 h 602"/>
                <a:gd name="T10" fmla="*/ 43351 w 602"/>
                <a:gd name="T11" fmla="*/ 153180 h 602"/>
                <a:gd name="T12" fmla="*/ 43351 w 602"/>
                <a:gd name="T13" fmla="*/ 165825 h 602"/>
                <a:gd name="T14" fmla="*/ 0 w 602"/>
                <a:gd name="T15" fmla="*/ 155709 h 602"/>
                <a:gd name="T16" fmla="*/ 10115 w 602"/>
                <a:gd name="T17" fmla="*/ 50940 h 602"/>
                <a:gd name="T18" fmla="*/ 217119 w 602"/>
                <a:gd name="T19" fmla="*/ 61055 h 602"/>
                <a:gd name="T20" fmla="*/ 207003 w 602"/>
                <a:gd name="T21" fmla="*/ 165825 h 602"/>
                <a:gd name="T22" fmla="*/ 30707 w 602"/>
                <a:gd name="T23" fmla="*/ 71532 h 602"/>
                <a:gd name="T24" fmla="*/ 30707 w 602"/>
                <a:gd name="T25" fmla="*/ 91764 h 602"/>
                <a:gd name="T26" fmla="*/ 30707 w 602"/>
                <a:gd name="T27" fmla="*/ 71532 h 602"/>
                <a:gd name="T28" fmla="*/ 163291 w 602"/>
                <a:gd name="T29" fmla="*/ 40824 h 602"/>
                <a:gd name="T30" fmla="*/ 53467 w 602"/>
                <a:gd name="T31" fmla="*/ 40824 h 602"/>
                <a:gd name="T32" fmla="*/ 53467 w 602"/>
                <a:gd name="T33" fmla="*/ 30708 h 602"/>
                <a:gd name="T34" fmla="*/ 53467 w 602"/>
                <a:gd name="T35" fmla="*/ 5058 h 602"/>
                <a:gd name="T36" fmla="*/ 153175 w 602"/>
                <a:gd name="T37" fmla="*/ 0 h 602"/>
                <a:gd name="T38" fmla="*/ 153175 w 602"/>
                <a:gd name="T39" fmla="*/ 0 h 602"/>
                <a:gd name="T40" fmla="*/ 158233 w 602"/>
                <a:gd name="T41" fmla="*/ 2529 h 602"/>
                <a:gd name="T42" fmla="*/ 158233 w 602"/>
                <a:gd name="T43" fmla="*/ 2529 h 602"/>
                <a:gd name="T44" fmla="*/ 158233 w 602"/>
                <a:gd name="T45" fmla="*/ 2529 h 602"/>
                <a:gd name="T46" fmla="*/ 160762 w 602"/>
                <a:gd name="T47" fmla="*/ 5058 h 602"/>
                <a:gd name="T48" fmla="*/ 163291 w 602"/>
                <a:gd name="T49" fmla="*/ 10116 h 602"/>
                <a:gd name="T50" fmla="*/ 163291 w 602"/>
                <a:gd name="T51" fmla="*/ 10116 h 602"/>
                <a:gd name="T52" fmla="*/ 163291 w 602"/>
                <a:gd name="T53" fmla="*/ 145593 h 602"/>
                <a:gd name="T54" fmla="*/ 163291 w 602"/>
                <a:gd name="T55" fmla="*/ 196533 h 602"/>
                <a:gd name="T56" fmla="*/ 163291 w 602"/>
                <a:gd name="T57" fmla="*/ 206649 h 602"/>
                <a:gd name="T58" fmla="*/ 63943 w 602"/>
                <a:gd name="T59" fmla="*/ 217126 h 602"/>
                <a:gd name="T60" fmla="*/ 53467 w 602"/>
                <a:gd name="T61" fmla="*/ 201591 h 602"/>
                <a:gd name="T62" fmla="*/ 53467 w 602"/>
                <a:gd name="T63" fmla="*/ 145593 h 602"/>
                <a:gd name="T64" fmla="*/ 163291 w 602"/>
                <a:gd name="T65" fmla="*/ 125001 h 602"/>
                <a:gd name="T66" fmla="*/ 143060 w 602"/>
                <a:gd name="T67" fmla="*/ 145593 h 602"/>
                <a:gd name="T68" fmla="*/ 74059 w 602"/>
                <a:gd name="T69" fmla="*/ 145593 h 602"/>
                <a:gd name="T70" fmla="*/ 143060 w 602"/>
                <a:gd name="T71" fmla="*/ 155709 h 602"/>
                <a:gd name="T72" fmla="*/ 143060 w 602"/>
                <a:gd name="T73" fmla="*/ 165825 h 602"/>
                <a:gd name="T74" fmla="*/ 74059 w 602"/>
                <a:gd name="T75" fmla="*/ 165825 h 602"/>
                <a:gd name="T76" fmla="*/ 143060 w 602"/>
                <a:gd name="T77" fmla="*/ 175940 h 602"/>
                <a:gd name="T78" fmla="*/ 143060 w 602"/>
                <a:gd name="T79" fmla="*/ 186417 h 602"/>
                <a:gd name="T80" fmla="*/ 74059 w 602"/>
                <a:gd name="T81" fmla="*/ 186417 h 602"/>
                <a:gd name="T82" fmla="*/ 143060 w 602"/>
                <a:gd name="T83" fmla="*/ 196533 h 6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2" h="602">
                  <a:moveTo>
                    <a:pt x="573" y="459"/>
                  </a:moveTo>
                  <a:lnTo>
                    <a:pt x="573" y="459"/>
                  </a:lnTo>
                  <a:cubicBezTo>
                    <a:pt x="481" y="459"/>
                    <a:pt x="481" y="459"/>
                    <a:pt x="481" y="459"/>
                  </a:cubicBezTo>
                  <a:cubicBezTo>
                    <a:pt x="481" y="431"/>
                    <a:pt x="481" y="431"/>
                    <a:pt x="481" y="431"/>
                  </a:cubicBezTo>
                  <a:cubicBezTo>
                    <a:pt x="481" y="424"/>
                    <a:pt x="481" y="424"/>
                    <a:pt x="481" y="424"/>
                  </a:cubicBezTo>
                  <a:cubicBezTo>
                    <a:pt x="481" y="374"/>
                    <a:pt x="481" y="374"/>
                    <a:pt x="481" y="374"/>
                  </a:cubicBezTo>
                  <a:cubicBezTo>
                    <a:pt x="481" y="346"/>
                    <a:pt x="481" y="346"/>
                    <a:pt x="481" y="346"/>
                  </a:cubicBezTo>
                  <a:cubicBezTo>
                    <a:pt x="481" y="318"/>
                    <a:pt x="481" y="318"/>
                    <a:pt x="481" y="318"/>
                  </a:cubicBezTo>
                  <a:cubicBezTo>
                    <a:pt x="120" y="318"/>
                    <a:pt x="120" y="318"/>
                    <a:pt x="120" y="318"/>
                  </a:cubicBezTo>
                  <a:cubicBezTo>
                    <a:pt x="120" y="346"/>
                    <a:pt x="120" y="346"/>
                    <a:pt x="120" y="346"/>
                  </a:cubicBezTo>
                  <a:cubicBezTo>
                    <a:pt x="120" y="374"/>
                    <a:pt x="120" y="374"/>
                    <a:pt x="120" y="374"/>
                  </a:cubicBezTo>
                  <a:cubicBezTo>
                    <a:pt x="120" y="424"/>
                    <a:pt x="120" y="424"/>
                    <a:pt x="120" y="424"/>
                  </a:cubicBezTo>
                  <a:cubicBezTo>
                    <a:pt x="120" y="431"/>
                    <a:pt x="120" y="431"/>
                    <a:pt x="120" y="431"/>
                  </a:cubicBezTo>
                  <a:cubicBezTo>
                    <a:pt x="120" y="459"/>
                    <a:pt x="120" y="459"/>
                    <a:pt x="120" y="459"/>
                  </a:cubicBezTo>
                  <a:cubicBezTo>
                    <a:pt x="28" y="459"/>
                    <a:pt x="28" y="459"/>
                    <a:pt x="28" y="459"/>
                  </a:cubicBezTo>
                  <a:cubicBezTo>
                    <a:pt x="7" y="459"/>
                    <a:pt x="0" y="452"/>
                    <a:pt x="0" y="431"/>
                  </a:cubicBezTo>
                  <a:cubicBezTo>
                    <a:pt x="0" y="169"/>
                    <a:pt x="0" y="169"/>
                    <a:pt x="0" y="169"/>
                  </a:cubicBezTo>
                  <a:cubicBezTo>
                    <a:pt x="0" y="155"/>
                    <a:pt x="7" y="141"/>
                    <a:pt x="28" y="141"/>
                  </a:cubicBezTo>
                  <a:cubicBezTo>
                    <a:pt x="573" y="141"/>
                    <a:pt x="573" y="141"/>
                    <a:pt x="573" y="141"/>
                  </a:cubicBezTo>
                  <a:cubicBezTo>
                    <a:pt x="587" y="141"/>
                    <a:pt x="601" y="155"/>
                    <a:pt x="601" y="169"/>
                  </a:cubicBezTo>
                  <a:cubicBezTo>
                    <a:pt x="601" y="431"/>
                    <a:pt x="601" y="431"/>
                    <a:pt x="601" y="431"/>
                  </a:cubicBezTo>
                  <a:cubicBezTo>
                    <a:pt x="601" y="452"/>
                    <a:pt x="587" y="459"/>
                    <a:pt x="573" y="459"/>
                  </a:cubicBezTo>
                  <a:close/>
                  <a:moveTo>
                    <a:pt x="85" y="198"/>
                  </a:moveTo>
                  <a:lnTo>
                    <a:pt x="85" y="198"/>
                  </a:lnTo>
                  <a:cubicBezTo>
                    <a:pt x="64" y="198"/>
                    <a:pt x="57" y="212"/>
                    <a:pt x="57" y="226"/>
                  </a:cubicBezTo>
                  <a:cubicBezTo>
                    <a:pt x="57" y="240"/>
                    <a:pt x="64" y="254"/>
                    <a:pt x="85" y="254"/>
                  </a:cubicBezTo>
                  <a:cubicBezTo>
                    <a:pt x="99" y="254"/>
                    <a:pt x="113" y="240"/>
                    <a:pt x="113" y="226"/>
                  </a:cubicBezTo>
                  <a:cubicBezTo>
                    <a:pt x="113" y="212"/>
                    <a:pt x="99" y="198"/>
                    <a:pt x="85" y="198"/>
                  </a:cubicBezTo>
                  <a:close/>
                  <a:moveTo>
                    <a:pt x="452" y="113"/>
                  </a:moveTo>
                  <a:lnTo>
                    <a:pt x="452" y="113"/>
                  </a:lnTo>
                  <a:cubicBezTo>
                    <a:pt x="148" y="113"/>
                    <a:pt x="148" y="113"/>
                    <a:pt x="148" y="113"/>
                  </a:cubicBezTo>
                  <a:cubicBezTo>
                    <a:pt x="148" y="85"/>
                    <a:pt x="148" y="85"/>
                    <a:pt x="148" y="85"/>
                  </a:cubicBezTo>
                  <a:cubicBezTo>
                    <a:pt x="148" y="28"/>
                    <a:pt x="148" y="28"/>
                    <a:pt x="148" y="28"/>
                  </a:cubicBezTo>
                  <a:cubicBezTo>
                    <a:pt x="148" y="21"/>
                    <a:pt x="148" y="21"/>
                    <a:pt x="148" y="14"/>
                  </a:cubicBezTo>
                  <a:cubicBezTo>
                    <a:pt x="155" y="7"/>
                    <a:pt x="163" y="0"/>
                    <a:pt x="177" y="0"/>
                  </a:cubicBezTo>
                  <a:cubicBezTo>
                    <a:pt x="424" y="0"/>
                    <a:pt x="424" y="0"/>
                    <a:pt x="424" y="0"/>
                  </a:cubicBezTo>
                  <a:cubicBezTo>
                    <a:pt x="431" y="0"/>
                    <a:pt x="431" y="0"/>
                    <a:pt x="438" y="7"/>
                  </a:cubicBezTo>
                  <a:cubicBezTo>
                    <a:pt x="445" y="7"/>
                    <a:pt x="445" y="14"/>
                    <a:pt x="445" y="14"/>
                  </a:cubicBezTo>
                  <a:cubicBezTo>
                    <a:pt x="445" y="14"/>
                    <a:pt x="452" y="21"/>
                    <a:pt x="452" y="28"/>
                  </a:cubicBezTo>
                  <a:cubicBezTo>
                    <a:pt x="452" y="113"/>
                    <a:pt x="452" y="113"/>
                    <a:pt x="452" y="113"/>
                  </a:cubicBezTo>
                  <a:close/>
                  <a:moveTo>
                    <a:pt x="452" y="403"/>
                  </a:moveTo>
                  <a:lnTo>
                    <a:pt x="452" y="403"/>
                  </a:lnTo>
                  <a:cubicBezTo>
                    <a:pt x="452" y="544"/>
                    <a:pt x="452" y="544"/>
                    <a:pt x="452" y="544"/>
                  </a:cubicBezTo>
                  <a:cubicBezTo>
                    <a:pt x="452" y="558"/>
                    <a:pt x="452" y="558"/>
                    <a:pt x="452" y="558"/>
                  </a:cubicBezTo>
                  <a:cubicBezTo>
                    <a:pt x="452" y="572"/>
                    <a:pt x="452" y="572"/>
                    <a:pt x="452" y="572"/>
                  </a:cubicBezTo>
                  <a:cubicBezTo>
                    <a:pt x="452" y="594"/>
                    <a:pt x="438" y="601"/>
                    <a:pt x="424" y="601"/>
                  </a:cubicBezTo>
                  <a:cubicBezTo>
                    <a:pt x="177" y="601"/>
                    <a:pt x="177" y="601"/>
                    <a:pt x="177" y="601"/>
                  </a:cubicBezTo>
                  <a:cubicBezTo>
                    <a:pt x="163" y="601"/>
                    <a:pt x="148" y="594"/>
                    <a:pt x="148" y="572"/>
                  </a:cubicBezTo>
                  <a:cubicBezTo>
                    <a:pt x="148" y="558"/>
                    <a:pt x="148" y="558"/>
                    <a:pt x="148" y="558"/>
                  </a:cubicBezTo>
                  <a:cubicBezTo>
                    <a:pt x="148" y="544"/>
                    <a:pt x="148" y="544"/>
                    <a:pt x="148" y="544"/>
                  </a:cubicBezTo>
                  <a:cubicBezTo>
                    <a:pt x="148" y="403"/>
                    <a:pt x="148" y="403"/>
                    <a:pt x="148" y="403"/>
                  </a:cubicBezTo>
                  <a:cubicBezTo>
                    <a:pt x="148" y="346"/>
                    <a:pt x="148" y="346"/>
                    <a:pt x="148" y="346"/>
                  </a:cubicBezTo>
                  <a:cubicBezTo>
                    <a:pt x="452" y="346"/>
                    <a:pt x="452" y="346"/>
                    <a:pt x="452" y="346"/>
                  </a:cubicBezTo>
                  <a:lnTo>
                    <a:pt x="452" y="403"/>
                  </a:lnTo>
                  <a:close/>
                  <a:moveTo>
                    <a:pt x="396" y="403"/>
                  </a:moveTo>
                  <a:lnTo>
                    <a:pt x="396" y="403"/>
                  </a:lnTo>
                  <a:cubicBezTo>
                    <a:pt x="205" y="403"/>
                    <a:pt x="205" y="403"/>
                    <a:pt x="205" y="403"/>
                  </a:cubicBezTo>
                  <a:cubicBezTo>
                    <a:pt x="205" y="431"/>
                    <a:pt x="205" y="431"/>
                    <a:pt x="205" y="431"/>
                  </a:cubicBezTo>
                  <a:cubicBezTo>
                    <a:pt x="396" y="431"/>
                    <a:pt x="396" y="431"/>
                    <a:pt x="396" y="431"/>
                  </a:cubicBezTo>
                  <a:lnTo>
                    <a:pt x="396" y="403"/>
                  </a:lnTo>
                  <a:close/>
                  <a:moveTo>
                    <a:pt x="396" y="459"/>
                  </a:moveTo>
                  <a:lnTo>
                    <a:pt x="396" y="459"/>
                  </a:lnTo>
                  <a:cubicBezTo>
                    <a:pt x="205" y="459"/>
                    <a:pt x="205" y="459"/>
                    <a:pt x="205" y="459"/>
                  </a:cubicBezTo>
                  <a:cubicBezTo>
                    <a:pt x="205" y="487"/>
                    <a:pt x="205" y="487"/>
                    <a:pt x="205" y="487"/>
                  </a:cubicBezTo>
                  <a:cubicBezTo>
                    <a:pt x="396" y="487"/>
                    <a:pt x="396" y="487"/>
                    <a:pt x="396" y="487"/>
                  </a:cubicBezTo>
                  <a:lnTo>
                    <a:pt x="396" y="459"/>
                  </a:lnTo>
                  <a:close/>
                  <a:moveTo>
                    <a:pt x="396" y="516"/>
                  </a:moveTo>
                  <a:lnTo>
                    <a:pt x="396" y="516"/>
                  </a:lnTo>
                  <a:cubicBezTo>
                    <a:pt x="205" y="516"/>
                    <a:pt x="205" y="516"/>
                    <a:pt x="205" y="516"/>
                  </a:cubicBezTo>
                  <a:cubicBezTo>
                    <a:pt x="205" y="544"/>
                    <a:pt x="205" y="544"/>
                    <a:pt x="205" y="544"/>
                  </a:cubicBezTo>
                  <a:cubicBezTo>
                    <a:pt x="396" y="544"/>
                    <a:pt x="396" y="544"/>
                    <a:pt x="396" y="544"/>
                  </a:cubicBezTo>
                  <a:lnTo>
                    <a:pt x="396" y="516"/>
                  </a:lnTo>
                  <a:close/>
                </a:path>
              </a:pathLst>
            </a:custGeom>
            <a:solidFill>
              <a:srgbClr val="7030A0"/>
            </a:solidFill>
            <a:ln>
              <a:noFill/>
            </a:ln>
            <a:effectLst/>
          </p:spPr>
          <p:txBody>
            <a:bodyPr wrap="none" anchor="ctr"/>
            <a:p>
              <a:endParaRPr lang="en-US" dirty="0">
                <a:latin typeface="印品黑体" panose="00000500000000000000" pitchFamily="2" charset="-122"/>
                <a:ea typeface="印品黑体" panose="00000500000000000000" pitchFamily="2" charset="-122"/>
                <a:cs typeface="+mn-ea"/>
                <a:sym typeface="+mn-lt"/>
              </a:endParaRPr>
            </a:p>
          </p:txBody>
        </p:sp>
      </p:grpSp>
      <p:grpSp>
        <p:nvGrpSpPr>
          <p:cNvPr id="4" name="Group 19"/>
          <p:cNvGrpSpPr/>
          <p:nvPr/>
        </p:nvGrpSpPr>
        <p:grpSpPr>
          <a:xfrm>
            <a:off x="4450080" y="3513455"/>
            <a:ext cx="3516630" cy="3105785"/>
            <a:chOff x="1061492" y="3696034"/>
            <a:chExt cx="3748994" cy="3105785"/>
          </a:xfrm>
        </p:grpSpPr>
        <p:sp>
          <p:nvSpPr>
            <p:cNvPr id="34" name="TextBox 20"/>
            <p:cNvSpPr txBox="1"/>
            <p:nvPr/>
          </p:nvSpPr>
          <p:spPr>
            <a:xfrm>
              <a:off x="1309936" y="3696034"/>
              <a:ext cx="3252107" cy="860425"/>
            </a:xfrm>
            <a:prstGeom prst="rect">
              <a:avLst/>
            </a:prstGeom>
            <a:noFill/>
          </p:spPr>
          <p:txBody>
            <a:bodyPr wrap="squar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（二）生产要素边际报酬递减规律</a:t>
              </a:r>
              <a:endParaRPr lang="zh-CN" altLang="en-US" sz="2000" b="1" dirty="0">
                <a:solidFill>
                  <a:srgbClr val="0D0E4A"/>
                </a:solidFill>
                <a:latin typeface="宋体" panose="02010600030101010101" pitchFamily="2" charset="-122"/>
                <a:cs typeface="+mn-ea"/>
                <a:sym typeface="+mn-lt"/>
              </a:endParaRPr>
            </a:p>
          </p:txBody>
        </p:sp>
        <p:sp>
          <p:nvSpPr>
            <p:cNvPr id="35" name="TextBox 21"/>
            <p:cNvSpPr txBox="1"/>
            <p:nvPr/>
          </p:nvSpPr>
          <p:spPr>
            <a:xfrm>
              <a:off x="1061492" y="4556459"/>
              <a:ext cx="3748994" cy="2245360"/>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在一定的技术水平下，在其他生产要素不变的情况下，连续增加一种可变要素的投入，会使其边际产量增加；当到达某一点后，再增加可变要素投入量会使边际产量减少，这一规律被称为生产要素报酬递减规律，也称为边际报酬递减规律。</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grpSp>
        <p:nvGrpSpPr>
          <p:cNvPr id="36" name="Group 19"/>
          <p:cNvGrpSpPr/>
          <p:nvPr/>
        </p:nvGrpSpPr>
        <p:grpSpPr>
          <a:xfrm>
            <a:off x="8413114" y="3614881"/>
            <a:ext cx="2796540" cy="2080994"/>
            <a:chOff x="1874355" y="3798269"/>
            <a:chExt cx="2796540" cy="2080994"/>
          </a:xfrm>
        </p:grpSpPr>
        <p:sp>
          <p:nvSpPr>
            <p:cNvPr id="37" name="TextBox 20"/>
            <p:cNvSpPr txBox="1"/>
            <p:nvPr/>
          </p:nvSpPr>
          <p:spPr>
            <a:xfrm>
              <a:off x="1874355" y="3798269"/>
              <a:ext cx="2796540" cy="860425"/>
            </a:xfrm>
            <a:prstGeom prst="rect">
              <a:avLst/>
            </a:prstGeom>
            <a:noFill/>
          </p:spPr>
          <p:txBody>
            <a:bodyPr wrap="square" rtlCol="0">
              <a:spAutoFit/>
            </a:bodyPr>
            <a:p>
              <a:pPr algn="ctr">
                <a:lnSpc>
                  <a:spcPct val="125000"/>
                </a:lnSpc>
              </a:pPr>
              <a:r>
                <a:rPr lang="zh-CN" altLang="en-US" sz="2000" b="1" dirty="0">
                  <a:solidFill>
                    <a:srgbClr val="0D0E4A"/>
                  </a:solidFill>
                  <a:latin typeface="宋体" panose="02010600030101010101" pitchFamily="2" charset="-122"/>
                  <a:cs typeface="+mn-ea"/>
                  <a:sym typeface="+mn-lt"/>
                </a:rPr>
                <a:t>（三）生产要素的合理投入区域</a:t>
              </a:r>
              <a:endParaRPr lang="zh-CN" altLang="en-US" sz="2000" b="1" dirty="0">
                <a:solidFill>
                  <a:srgbClr val="0D0E4A"/>
                </a:solidFill>
                <a:latin typeface="宋体" panose="02010600030101010101" pitchFamily="2" charset="-122"/>
                <a:cs typeface="+mn-ea"/>
                <a:sym typeface="+mn-lt"/>
              </a:endParaRPr>
            </a:p>
          </p:txBody>
        </p:sp>
        <p:sp>
          <p:nvSpPr>
            <p:cNvPr id="38" name="TextBox 21"/>
            <p:cNvSpPr txBox="1"/>
            <p:nvPr/>
          </p:nvSpPr>
          <p:spPr>
            <a:xfrm>
              <a:off x="1991498" y="4557193"/>
              <a:ext cx="2563521" cy="1322070"/>
            </a:xfrm>
            <a:prstGeom prst="rect">
              <a:avLst/>
            </a:prstGeom>
            <a:noFill/>
          </p:spPr>
          <p:txBody>
            <a:bodyPr wrap="square" rtlCol="0">
              <a:spAutoFit/>
            </a:bodyPr>
            <a:p>
              <a:pPr algn="l">
                <a:lnSpc>
                  <a:spcPct val="125000"/>
                </a:lnSpc>
              </a:pPr>
              <a:r>
                <a:rPr lang="zh-CN" altLang="en-US" sz="1600" dirty="0">
                  <a:solidFill>
                    <a:schemeClr val="bg1">
                      <a:lumMod val="65000"/>
                    </a:schemeClr>
                  </a:solidFill>
                  <a:latin typeface="宋体" panose="02010600030101010101" pitchFamily="2" charset="-122"/>
                  <a:cs typeface="宋体" panose="02010600030101010101" pitchFamily="2" charset="-122"/>
                  <a:sym typeface="+mn-lt"/>
                </a:rPr>
                <a:t>根据总产量曲线、平均产量曲线和边际产量曲线的关系，可以把厂商的短期生产过程分成三个区域。</a:t>
              </a:r>
              <a:endParaRPr lang="zh-CN" altLang="en-US" sz="1600" dirty="0">
                <a:solidFill>
                  <a:schemeClr val="bg1">
                    <a:lumMod val="65000"/>
                  </a:schemeClr>
                </a:solidFill>
                <a:latin typeface="宋体" panose="02010600030101010101" pitchFamily="2" charset="-122"/>
                <a:cs typeface="宋体" panose="02010600030101010101" pitchFamily="2" charset="-122"/>
                <a:sym typeface="+mn-lt"/>
              </a:endParaRPr>
            </a:p>
          </p:txBody>
        </p:sp>
      </p:gr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二、短期产量分析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1"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down)">
                                      <p:cBhvr>
                                        <p:cTn id="16" dur="500"/>
                                        <p:tgtEl>
                                          <p:spTgt spid="20"/>
                                        </p:tgtEl>
                                      </p:cBhvr>
                                    </p:animEffect>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12" presetClass="entr" presetSubtype="1"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childTnLst>
                          </p:cTn>
                        </p:par>
                        <p:par>
                          <p:cTn id="38" fill="hold">
                            <p:stCondLst>
                              <p:cond delay="2500"/>
                            </p:stCondLst>
                            <p:childTnLst>
                              <p:par>
                                <p:cTn id="39" presetID="12" presetClass="entr" presetSubtype="1"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down)">
                                      <p:cBhvr>
                                        <p:cTn id="4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二、短期产量分析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885825" y="1944370"/>
            <a:ext cx="4600575" cy="3619500"/>
          </a:xfrm>
          <a:prstGeom prst="rect">
            <a:avLst/>
          </a:prstGeom>
        </p:spPr>
      </p:pic>
      <p:pic>
        <p:nvPicPr>
          <p:cNvPr id="3" name="图片 2"/>
          <p:cNvPicPr>
            <a:picLocks noChangeAspect="1"/>
          </p:cNvPicPr>
          <p:nvPr/>
        </p:nvPicPr>
        <p:blipFill>
          <a:blip r:embed="rId2"/>
          <a:stretch>
            <a:fillRect/>
          </a:stretch>
        </p:blipFill>
        <p:spPr>
          <a:xfrm>
            <a:off x="6677660" y="1944370"/>
            <a:ext cx="4117340" cy="3571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fill="hold"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TextBox 14"/>
          <p:cNvSpPr txBox="1">
            <a:spLocks noChangeArrowheads="1"/>
          </p:cNvSpPr>
          <p:nvPr/>
        </p:nvSpPr>
        <p:spPr bwMode="auto">
          <a:xfrm>
            <a:off x="674370" y="2181860"/>
            <a:ext cx="3576955" cy="1846580"/>
          </a:xfrm>
          <a:prstGeom prst="rect">
            <a:avLst/>
          </a:prstGeom>
          <a:noFill/>
          <a:ln w="9525">
            <a:noFill/>
            <a:miter lim="800000"/>
          </a:ln>
        </p:spPr>
        <p:txBody>
          <a:bodyPr wrap="square" lIns="0" tIns="0" rIns="0" bIns="0">
            <a:spAutoFit/>
          </a:bodyPr>
          <a:lstStyle/>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1. 等产量线是向右下方倾斜的</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2. 等产量线一般都是凸向原点的</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3. 在同一图形中可以有无数条等产量线，不同的等产量线代表不同的产量水平</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4. 任何两条等产量线不能相交</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25" name="TextBox 24"/>
          <p:cNvSpPr txBox="1">
            <a:spLocks noChangeArrowheads="1"/>
          </p:cNvSpPr>
          <p:nvPr/>
        </p:nvSpPr>
        <p:spPr bwMode="auto">
          <a:xfrm>
            <a:off x="1297530" y="1892535"/>
            <a:ext cx="1850924" cy="276860"/>
          </a:xfrm>
          <a:prstGeom prst="rect">
            <a:avLst/>
          </a:prstGeom>
          <a:noFill/>
          <a:ln w="9525">
            <a:noFill/>
            <a:miter lim="800000"/>
          </a:ln>
        </p:spPr>
        <p:txBody>
          <a:bodyPr lIns="0" tIns="0" rIns="0" bIns="0">
            <a:spAutoFit/>
          </a:bodyPr>
          <a:lstStyle/>
          <a:p>
            <a:pPr defTabSz="913765">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（一）等产量线</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nvGrpSpPr>
          <p:cNvPr id="58414" name="Group 46"/>
          <p:cNvGrpSpPr/>
          <p:nvPr/>
        </p:nvGrpSpPr>
        <p:grpSpPr bwMode="auto">
          <a:xfrm>
            <a:off x="4290853" y="1894528"/>
            <a:ext cx="3610297" cy="3610297"/>
            <a:chOff x="2155" y="930"/>
            <a:chExt cx="1814" cy="1814"/>
          </a:xfrm>
          <a:effectLst>
            <a:outerShdw blurRad="190500" dist="190500" dir="5400000" algn="ctr" rotWithShape="0">
              <a:srgbClr val="000000">
                <a:alpha val="43137"/>
              </a:srgbClr>
            </a:outerShdw>
          </a:effectLst>
        </p:grpSpPr>
        <p:sp>
          <p:nvSpPr>
            <p:cNvPr id="62476" name="椭圆 168"/>
            <p:cNvSpPr>
              <a:spLocks noChangeArrowheads="1"/>
            </p:cNvSpPr>
            <p:nvPr/>
          </p:nvSpPr>
          <p:spPr bwMode="auto">
            <a:xfrm rot="2700000">
              <a:off x="2769" y="930"/>
              <a:ext cx="1200"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w 2207694"/>
                <a:gd name="T33" fmla="*/ 0 h 2207694"/>
                <a:gd name="T34" fmla="*/ 0 w 2207694"/>
                <a:gd name="T35" fmla="*/ 0 h 2207694"/>
                <a:gd name="T36" fmla="*/ 0 w 2207694"/>
                <a:gd name="T37" fmla="*/ 0 h 22076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4"/>
                <a:gd name="T58" fmla="*/ 0 h 2207694"/>
                <a:gd name="T59" fmla="*/ 2207694 w 2207694"/>
                <a:gd name="T60" fmla="*/ 2207694 h 22076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2EA6EB"/>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477" name="椭圆 161"/>
            <p:cNvSpPr>
              <a:spLocks noChangeArrowheads="1"/>
            </p:cNvSpPr>
            <p:nvPr/>
          </p:nvSpPr>
          <p:spPr bwMode="auto">
            <a:xfrm rot="2700000">
              <a:off x="2163" y="938"/>
              <a:ext cx="1200" cy="1200"/>
            </a:xfrm>
            <a:custGeom>
              <a:avLst/>
              <a:gdLst>
                <a:gd name="T0" fmla="*/ 0 w 2207690"/>
                <a:gd name="T1" fmla="*/ 0 h 2207691"/>
                <a:gd name="T2" fmla="*/ 0 w 2207690"/>
                <a:gd name="T3" fmla="*/ 0 h 2207691"/>
                <a:gd name="T4" fmla="*/ 0 w 2207690"/>
                <a:gd name="T5" fmla="*/ 0 h 2207691"/>
                <a:gd name="T6" fmla="*/ 0 w 2207690"/>
                <a:gd name="T7" fmla="*/ 0 h 2207691"/>
                <a:gd name="T8" fmla="*/ 0 w 2207690"/>
                <a:gd name="T9" fmla="*/ 0 h 2207691"/>
                <a:gd name="T10" fmla="*/ 0 w 2207690"/>
                <a:gd name="T11" fmla="*/ 0 h 2207691"/>
                <a:gd name="T12" fmla="*/ 0 w 2207690"/>
                <a:gd name="T13" fmla="*/ 0 h 2207691"/>
                <a:gd name="T14" fmla="*/ 0 w 2207690"/>
                <a:gd name="T15" fmla="*/ 0 h 2207691"/>
                <a:gd name="T16" fmla="*/ 0 w 2207690"/>
                <a:gd name="T17" fmla="*/ 0 h 2207691"/>
                <a:gd name="T18" fmla="*/ 0 w 2207690"/>
                <a:gd name="T19" fmla="*/ 0 h 2207691"/>
                <a:gd name="T20" fmla="*/ 0 w 2207690"/>
                <a:gd name="T21" fmla="*/ 0 h 2207691"/>
                <a:gd name="T22" fmla="*/ 0 w 2207690"/>
                <a:gd name="T23" fmla="*/ 0 h 2207691"/>
                <a:gd name="T24" fmla="*/ 0 w 2207690"/>
                <a:gd name="T25" fmla="*/ 0 h 2207691"/>
                <a:gd name="T26" fmla="*/ 0 w 2207690"/>
                <a:gd name="T27" fmla="*/ 0 h 2207691"/>
                <a:gd name="T28" fmla="*/ 0 w 2207690"/>
                <a:gd name="T29" fmla="*/ 0 h 2207691"/>
                <a:gd name="T30" fmla="*/ 0 w 2207690"/>
                <a:gd name="T31" fmla="*/ 0 h 2207691"/>
                <a:gd name="T32" fmla="*/ 0 w 2207690"/>
                <a:gd name="T33" fmla="*/ 0 h 2207691"/>
                <a:gd name="T34" fmla="*/ 0 w 2207690"/>
                <a:gd name="T35" fmla="*/ 0 h 2207691"/>
                <a:gd name="T36" fmla="*/ 0 w 2207690"/>
                <a:gd name="T37" fmla="*/ 0 h 22076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1"/>
                <a:gd name="T59" fmla="*/ 2207690 w 2207690"/>
                <a:gd name="T60" fmla="*/ 2207691 h 22076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FDC01A"/>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478" name="椭圆 162"/>
            <p:cNvSpPr>
              <a:spLocks noChangeArrowheads="1"/>
            </p:cNvSpPr>
            <p:nvPr/>
          </p:nvSpPr>
          <p:spPr bwMode="auto">
            <a:xfrm rot="2700000">
              <a:off x="2761" y="1538"/>
              <a:ext cx="1201"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7694"/>
                <a:gd name="T49" fmla="*/ 0 h 2207694"/>
                <a:gd name="T50" fmla="*/ 2207694 w 2207694"/>
                <a:gd name="T51" fmla="*/ 2207694 h 2207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FDC01A"/>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2479" name="椭圆 163"/>
            <p:cNvSpPr>
              <a:spLocks noChangeArrowheads="1"/>
            </p:cNvSpPr>
            <p:nvPr/>
          </p:nvSpPr>
          <p:spPr bwMode="auto">
            <a:xfrm rot="2700000">
              <a:off x="2155" y="1544"/>
              <a:ext cx="1200" cy="1200"/>
            </a:xfrm>
            <a:custGeom>
              <a:avLst/>
              <a:gdLst>
                <a:gd name="T0" fmla="*/ 0 w 2207690"/>
                <a:gd name="T1" fmla="*/ 0 h 2207692"/>
                <a:gd name="T2" fmla="*/ 0 w 2207690"/>
                <a:gd name="T3" fmla="*/ 0 h 2207692"/>
                <a:gd name="T4" fmla="*/ 0 w 2207690"/>
                <a:gd name="T5" fmla="*/ 0 h 2207692"/>
                <a:gd name="T6" fmla="*/ 0 w 2207690"/>
                <a:gd name="T7" fmla="*/ 0 h 2207692"/>
                <a:gd name="T8" fmla="*/ 0 w 2207690"/>
                <a:gd name="T9" fmla="*/ 0 h 2207692"/>
                <a:gd name="T10" fmla="*/ 0 w 2207690"/>
                <a:gd name="T11" fmla="*/ 0 h 2207692"/>
                <a:gd name="T12" fmla="*/ 0 w 2207690"/>
                <a:gd name="T13" fmla="*/ 0 h 2207692"/>
                <a:gd name="T14" fmla="*/ 0 w 2207690"/>
                <a:gd name="T15" fmla="*/ 0 h 2207692"/>
                <a:gd name="T16" fmla="*/ 0 w 2207690"/>
                <a:gd name="T17" fmla="*/ 0 h 2207692"/>
                <a:gd name="T18" fmla="*/ 0 w 2207690"/>
                <a:gd name="T19" fmla="*/ 0 h 2207692"/>
                <a:gd name="T20" fmla="*/ 0 w 2207690"/>
                <a:gd name="T21" fmla="*/ 0 h 2207692"/>
                <a:gd name="T22" fmla="*/ 0 w 2207690"/>
                <a:gd name="T23" fmla="*/ 0 h 2207692"/>
                <a:gd name="T24" fmla="*/ 0 w 2207690"/>
                <a:gd name="T25" fmla="*/ 0 h 2207692"/>
                <a:gd name="T26" fmla="*/ 0 w 2207690"/>
                <a:gd name="T27" fmla="*/ 0 h 2207692"/>
                <a:gd name="T28" fmla="*/ 0 w 2207690"/>
                <a:gd name="T29" fmla="*/ 0 h 2207692"/>
                <a:gd name="T30" fmla="*/ 0 w 2207690"/>
                <a:gd name="T31" fmla="*/ 0 h 2207692"/>
                <a:gd name="T32" fmla="*/ 0 w 2207690"/>
                <a:gd name="T33" fmla="*/ 0 h 2207692"/>
                <a:gd name="T34" fmla="*/ 0 w 2207690"/>
                <a:gd name="T35" fmla="*/ 0 h 2207692"/>
                <a:gd name="T36" fmla="*/ 0 w 2207690"/>
                <a:gd name="T37" fmla="*/ 0 h 22076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2"/>
                <a:gd name="T59" fmla="*/ 2207690 w 2207690"/>
                <a:gd name="T60" fmla="*/ 2207692 h 22076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2EA6EB"/>
            </a:solidFill>
            <a:ln w="9525">
              <a:noFill/>
              <a:round/>
            </a:ln>
          </p:spPr>
          <p:txBody>
            <a:bodyPr anchor="ctr"/>
            <a:lstStyle/>
            <a:p>
              <a:pPr defTabSz="913765">
                <a:defRPr/>
              </a:pPr>
              <a:endParaRPr lang="zh-CN" altLang="en-US" sz="2255">
                <a:solidFill>
                  <a:schemeClr val="tx1">
                    <a:lumMod val="65000"/>
                    <a:lumOff val="35000"/>
                  </a:schemeClr>
                </a:solidFill>
                <a:latin typeface="宋体" panose="02010600030101010101" pitchFamily="2" charset="-122"/>
                <a:cs typeface="+mn-ea"/>
                <a:sym typeface="宋体" panose="02010600030101010101" pitchFamily="2" charset="-122"/>
              </a:endParaRPr>
            </a:p>
          </p:txBody>
        </p:sp>
      </p:grpSp>
      <p:sp>
        <p:nvSpPr>
          <p:cNvPr id="22" name="KSO_Shape"/>
          <p:cNvSpPr/>
          <p:nvPr/>
        </p:nvSpPr>
        <p:spPr bwMode="auto">
          <a:xfrm>
            <a:off x="4962506" y="2311249"/>
            <a:ext cx="455756" cy="57812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3" name="KSO_Shape"/>
          <p:cNvSpPr/>
          <p:nvPr/>
        </p:nvSpPr>
        <p:spPr bwMode="auto">
          <a:xfrm>
            <a:off x="4689028" y="4327517"/>
            <a:ext cx="399912" cy="485723"/>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4" name="KSO_Shape"/>
          <p:cNvSpPr/>
          <p:nvPr/>
        </p:nvSpPr>
        <p:spPr bwMode="auto">
          <a:xfrm>
            <a:off x="7042511" y="2609259"/>
            <a:ext cx="580533" cy="480875"/>
          </a:xfrm>
          <a:custGeom>
            <a:avLst/>
            <a:gdLst>
              <a:gd name="T0" fmla="*/ 334092 w 2468563"/>
              <a:gd name="T1" fmla="*/ 1163517 h 2043113"/>
              <a:gd name="T2" fmla="*/ 311629 w 2468563"/>
              <a:gd name="T3" fmla="*/ 1134978 h 2043113"/>
              <a:gd name="T4" fmla="*/ 315291 w 2468563"/>
              <a:gd name="T5" fmla="*/ 1112098 h 2043113"/>
              <a:gd name="T6" fmla="*/ 370471 w 2468563"/>
              <a:gd name="T7" fmla="*/ 1125137 h 2043113"/>
              <a:gd name="T8" fmla="*/ 424186 w 2468563"/>
              <a:gd name="T9" fmla="*/ 1113082 h 2043113"/>
              <a:gd name="T10" fmla="*/ 435173 w 2468563"/>
              <a:gd name="T11" fmla="*/ 1130550 h 2043113"/>
              <a:gd name="T12" fmla="*/ 412711 w 2468563"/>
              <a:gd name="T13" fmla="*/ 1163025 h 2043113"/>
              <a:gd name="T14" fmla="*/ 523600 w 2468563"/>
              <a:gd name="T15" fmla="*/ 1053218 h 2043113"/>
              <a:gd name="T16" fmla="*/ 584854 w 2468563"/>
              <a:gd name="T17" fmla="*/ 1098646 h 2043113"/>
              <a:gd name="T18" fmla="*/ 636062 w 2468563"/>
              <a:gd name="T19" fmla="*/ 1158562 h 2043113"/>
              <a:gd name="T20" fmla="*/ 677960 w 2468563"/>
              <a:gd name="T21" fmla="*/ 1230511 h 2043113"/>
              <a:gd name="T22" fmla="*/ 733823 w 2468563"/>
              <a:gd name="T23" fmla="*/ 1397981 h 2043113"/>
              <a:gd name="T24" fmla="*/ 752199 w 2468563"/>
              <a:gd name="T25" fmla="*/ 1577975 h 2043113"/>
              <a:gd name="T26" fmla="*/ 10291 w 2468563"/>
              <a:gd name="T27" fmla="*/ 1413943 h 2043113"/>
              <a:gd name="T28" fmla="*/ 47533 w 2468563"/>
              <a:gd name="T29" fmla="*/ 1260469 h 2043113"/>
              <a:gd name="T30" fmla="*/ 83061 w 2468563"/>
              <a:gd name="T31" fmla="*/ 1184591 h 2043113"/>
              <a:gd name="T32" fmla="*/ 130839 w 2468563"/>
              <a:gd name="T33" fmla="*/ 1119764 h 2043113"/>
              <a:gd name="T34" fmla="*/ 193318 w 2468563"/>
              <a:gd name="T35" fmla="*/ 1068688 h 2043113"/>
              <a:gd name="T36" fmla="*/ 234235 w 2468563"/>
              <a:gd name="T37" fmla="*/ 1047079 h 2043113"/>
              <a:gd name="T38" fmla="*/ 399937 w 2468563"/>
              <a:gd name="T39" fmla="*/ 643940 h 2043113"/>
              <a:gd name="T40" fmla="*/ 463019 w 2468563"/>
              <a:gd name="T41" fmla="*/ 664037 h 2043113"/>
              <a:gd name="T42" fmla="*/ 516320 w 2468563"/>
              <a:gd name="T43" fmla="*/ 710847 h 2043113"/>
              <a:gd name="T44" fmla="*/ 530746 w 2468563"/>
              <a:gd name="T45" fmla="*/ 746874 h 2043113"/>
              <a:gd name="T46" fmla="*/ 532457 w 2468563"/>
              <a:gd name="T47" fmla="*/ 792704 h 2043113"/>
              <a:gd name="T48" fmla="*/ 542237 w 2468563"/>
              <a:gd name="T49" fmla="*/ 811575 h 2043113"/>
              <a:gd name="T50" fmla="*/ 549083 w 2468563"/>
              <a:gd name="T51" fmla="*/ 856424 h 2043113"/>
              <a:gd name="T52" fmla="*/ 538814 w 2468563"/>
              <a:gd name="T53" fmla="*/ 885343 h 2043113"/>
              <a:gd name="T54" fmla="*/ 523900 w 2468563"/>
              <a:gd name="T55" fmla="*/ 921860 h 2043113"/>
              <a:gd name="T56" fmla="*/ 502383 w 2468563"/>
              <a:gd name="T57" fmla="*/ 982150 h 2043113"/>
              <a:gd name="T58" fmla="*/ 460574 w 2468563"/>
              <a:gd name="T59" fmla="*/ 1037783 h 2043113"/>
              <a:gd name="T60" fmla="*/ 403849 w 2468563"/>
              <a:gd name="T61" fmla="*/ 1072340 h 2043113"/>
              <a:gd name="T62" fmla="*/ 340279 w 2468563"/>
              <a:gd name="T63" fmla="*/ 1069888 h 2043113"/>
              <a:gd name="T64" fmla="*/ 284777 w 2468563"/>
              <a:gd name="T65" fmla="*/ 1032391 h 2043113"/>
              <a:gd name="T66" fmla="*/ 244923 w 2468563"/>
              <a:gd name="T67" fmla="*/ 975288 h 2043113"/>
              <a:gd name="T68" fmla="*/ 226341 w 2468563"/>
              <a:gd name="T69" fmla="*/ 915733 h 2043113"/>
              <a:gd name="T70" fmla="*/ 209471 w 2468563"/>
              <a:gd name="T71" fmla="*/ 881177 h 2043113"/>
              <a:gd name="T72" fmla="*/ 200913 w 2468563"/>
              <a:gd name="T73" fmla="*/ 837308 h 2043113"/>
              <a:gd name="T74" fmla="*/ 212405 w 2468563"/>
              <a:gd name="T75" fmla="*/ 808388 h 2043113"/>
              <a:gd name="T76" fmla="*/ 217539 w 2468563"/>
              <a:gd name="T77" fmla="*/ 781675 h 2043113"/>
              <a:gd name="T78" fmla="*/ 222429 w 2468563"/>
              <a:gd name="T79" fmla="*/ 738051 h 2043113"/>
              <a:gd name="T80" fmla="*/ 244190 w 2468563"/>
              <a:gd name="T81" fmla="*/ 697613 h 2043113"/>
              <a:gd name="T82" fmla="*/ 302137 w 2468563"/>
              <a:gd name="T83" fmla="*/ 657419 h 2043113"/>
              <a:gd name="T84" fmla="*/ 363996 w 2468563"/>
              <a:gd name="T85" fmla="*/ 642225 h 2043113"/>
              <a:gd name="T86" fmla="*/ 1153781 w 2468563"/>
              <a:gd name="T87" fmla="*/ 571772 h 2043113"/>
              <a:gd name="T88" fmla="*/ 1202294 w 2468563"/>
              <a:gd name="T89" fmla="*/ 716875 h 2043113"/>
              <a:gd name="T90" fmla="*/ 1214545 w 2468563"/>
              <a:gd name="T91" fmla="*/ 827907 h 2043113"/>
              <a:gd name="T92" fmla="*/ 1535760 w 2468563"/>
              <a:gd name="T93" fmla="*/ 502163 h 2043113"/>
              <a:gd name="T94" fmla="*/ 1197638 w 2468563"/>
              <a:gd name="T95" fmla="*/ 845309 h 2043113"/>
              <a:gd name="T96" fmla="*/ 1149861 w 2468563"/>
              <a:gd name="T97" fmla="*/ 775454 h 2043113"/>
              <a:gd name="T98" fmla="*/ 1189798 w 2468563"/>
              <a:gd name="T99" fmla="*/ 617117 h 2043113"/>
              <a:gd name="T100" fmla="*/ 1104778 w 2468563"/>
              <a:gd name="T101" fmla="*/ 675207 h 2043113"/>
              <a:gd name="T102" fmla="*/ 1238555 w 2468563"/>
              <a:gd name="T103" fmla="*/ 84454 h 2043113"/>
              <a:gd name="T104" fmla="*/ 1264336 w 2468563"/>
              <a:gd name="T105" fmla="*/ 11016 h 2043113"/>
              <a:gd name="T106" fmla="*/ 1886365 w 2468563"/>
              <a:gd name="T107" fmla="*/ 234891 h 2043113"/>
              <a:gd name="T108" fmla="*/ 1905000 w 2468563"/>
              <a:gd name="T109" fmla="*/ 274522 h 2043113"/>
              <a:gd name="T110" fmla="*/ 1886365 w 2468563"/>
              <a:gd name="T111" fmla="*/ 314397 h 2043113"/>
              <a:gd name="T112" fmla="*/ 1809444 w 2468563"/>
              <a:gd name="T113" fmla="*/ 1074053 h 2043113"/>
              <a:gd name="T114" fmla="*/ 595895 w 2468563"/>
              <a:gd name="T115" fmla="*/ 317332 h 2043113"/>
              <a:gd name="T116" fmla="*/ 573582 w 2468563"/>
              <a:gd name="T117" fmla="*/ 279903 h 2043113"/>
              <a:gd name="T118" fmla="*/ 588539 w 2468563"/>
              <a:gd name="T119" fmla="*/ 238315 h 2043113"/>
              <a:gd name="T120" fmla="*/ 1011611 w 2468563"/>
              <a:gd name="T121" fmla="*/ 223148 h 2043113"/>
              <a:gd name="T122" fmla="*/ 1228980 w 2468563"/>
              <a:gd name="T123" fmla="*/ 1714 h 20431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68563" h="2043113">
                <a:moveTo>
                  <a:pt x="303264" y="1355839"/>
                </a:moveTo>
                <a:lnTo>
                  <a:pt x="429743" y="1638966"/>
                </a:lnTo>
                <a:lnTo>
                  <a:pt x="463711" y="1520110"/>
                </a:lnTo>
                <a:lnTo>
                  <a:pt x="460769" y="1519546"/>
                </a:lnTo>
                <a:lnTo>
                  <a:pt x="454442" y="1517635"/>
                </a:lnTo>
                <a:lnTo>
                  <a:pt x="448747" y="1515087"/>
                </a:lnTo>
                <a:lnTo>
                  <a:pt x="443052" y="1512857"/>
                </a:lnTo>
                <a:lnTo>
                  <a:pt x="437989" y="1509671"/>
                </a:lnTo>
                <a:lnTo>
                  <a:pt x="432927" y="1506486"/>
                </a:lnTo>
                <a:lnTo>
                  <a:pt x="428814" y="1502663"/>
                </a:lnTo>
                <a:lnTo>
                  <a:pt x="424385" y="1499159"/>
                </a:lnTo>
                <a:lnTo>
                  <a:pt x="420588" y="1495018"/>
                </a:lnTo>
                <a:lnTo>
                  <a:pt x="417108" y="1491196"/>
                </a:lnTo>
                <a:lnTo>
                  <a:pt x="413944" y="1486736"/>
                </a:lnTo>
                <a:lnTo>
                  <a:pt x="411096" y="1482595"/>
                </a:lnTo>
                <a:lnTo>
                  <a:pt x="408249" y="1478454"/>
                </a:lnTo>
                <a:lnTo>
                  <a:pt x="406034" y="1473994"/>
                </a:lnTo>
                <a:lnTo>
                  <a:pt x="403819" y="1469534"/>
                </a:lnTo>
                <a:lnTo>
                  <a:pt x="400022" y="1460934"/>
                </a:lnTo>
                <a:lnTo>
                  <a:pt x="397175" y="1453289"/>
                </a:lnTo>
                <a:lnTo>
                  <a:pt x="394960" y="1445962"/>
                </a:lnTo>
                <a:lnTo>
                  <a:pt x="393378" y="1439910"/>
                </a:lnTo>
                <a:lnTo>
                  <a:pt x="392746" y="1435450"/>
                </a:lnTo>
                <a:lnTo>
                  <a:pt x="392113" y="1430990"/>
                </a:lnTo>
                <a:lnTo>
                  <a:pt x="396542" y="1433857"/>
                </a:lnTo>
                <a:lnTo>
                  <a:pt x="401604" y="1436406"/>
                </a:lnTo>
                <a:lnTo>
                  <a:pt x="408565" y="1439910"/>
                </a:lnTo>
                <a:lnTo>
                  <a:pt x="417740" y="1443414"/>
                </a:lnTo>
                <a:lnTo>
                  <a:pt x="427548" y="1447236"/>
                </a:lnTo>
                <a:lnTo>
                  <a:pt x="439255" y="1450422"/>
                </a:lnTo>
                <a:lnTo>
                  <a:pt x="445583" y="1452333"/>
                </a:lnTo>
                <a:lnTo>
                  <a:pt x="451910" y="1453607"/>
                </a:lnTo>
                <a:lnTo>
                  <a:pt x="458555" y="1454881"/>
                </a:lnTo>
                <a:lnTo>
                  <a:pt x="465515" y="1455518"/>
                </a:lnTo>
                <a:lnTo>
                  <a:pt x="472476" y="1456474"/>
                </a:lnTo>
                <a:lnTo>
                  <a:pt x="480069" y="1456793"/>
                </a:lnTo>
                <a:lnTo>
                  <a:pt x="487346" y="1456793"/>
                </a:lnTo>
                <a:lnTo>
                  <a:pt x="494939" y="1456474"/>
                </a:lnTo>
                <a:lnTo>
                  <a:pt x="502533" y="1455837"/>
                </a:lnTo>
                <a:lnTo>
                  <a:pt x="510443" y="1454881"/>
                </a:lnTo>
                <a:lnTo>
                  <a:pt x="518036" y="1453289"/>
                </a:lnTo>
                <a:lnTo>
                  <a:pt x="526262" y="1450740"/>
                </a:lnTo>
                <a:lnTo>
                  <a:pt x="533855" y="1448192"/>
                </a:lnTo>
                <a:lnTo>
                  <a:pt x="541765" y="1445006"/>
                </a:lnTo>
                <a:lnTo>
                  <a:pt x="549675" y="1441184"/>
                </a:lnTo>
                <a:lnTo>
                  <a:pt x="557585" y="1436724"/>
                </a:lnTo>
                <a:lnTo>
                  <a:pt x="565178" y="1431309"/>
                </a:lnTo>
                <a:lnTo>
                  <a:pt x="573088" y="1425575"/>
                </a:lnTo>
                <a:lnTo>
                  <a:pt x="572455" y="1429716"/>
                </a:lnTo>
                <a:lnTo>
                  <a:pt x="571822" y="1434494"/>
                </a:lnTo>
                <a:lnTo>
                  <a:pt x="570873" y="1440228"/>
                </a:lnTo>
                <a:lnTo>
                  <a:pt x="568975" y="1447555"/>
                </a:lnTo>
                <a:lnTo>
                  <a:pt x="566760" y="1455200"/>
                </a:lnTo>
                <a:lnTo>
                  <a:pt x="563912" y="1463801"/>
                </a:lnTo>
                <a:lnTo>
                  <a:pt x="559799" y="1472720"/>
                </a:lnTo>
                <a:lnTo>
                  <a:pt x="557901" y="1477180"/>
                </a:lnTo>
                <a:lnTo>
                  <a:pt x="555054" y="1481639"/>
                </a:lnTo>
                <a:lnTo>
                  <a:pt x="552522" y="1486099"/>
                </a:lnTo>
                <a:lnTo>
                  <a:pt x="549359" y="1490240"/>
                </a:lnTo>
                <a:lnTo>
                  <a:pt x="546195" y="1494381"/>
                </a:lnTo>
                <a:lnTo>
                  <a:pt x="542714" y="1498522"/>
                </a:lnTo>
                <a:lnTo>
                  <a:pt x="538918" y="1502345"/>
                </a:lnTo>
                <a:lnTo>
                  <a:pt x="534805" y="1505849"/>
                </a:lnTo>
                <a:lnTo>
                  <a:pt x="530375" y="1509034"/>
                </a:lnTo>
                <a:lnTo>
                  <a:pt x="525946" y="1512220"/>
                </a:lnTo>
                <a:lnTo>
                  <a:pt x="520567" y="1514768"/>
                </a:lnTo>
                <a:lnTo>
                  <a:pt x="515188" y="1517316"/>
                </a:lnTo>
                <a:lnTo>
                  <a:pt x="511422" y="1518580"/>
                </a:lnTo>
                <a:lnTo>
                  <a:pt x="529292" y="1632494"/>
                </a:lnTo>
                <a:lnTo>
                  <a:pt x="666898" y="1361111"/>
                </a:lnTo>
                <a:lnTo>
                  <a:pt x="668973" y="1358269"/>
                </a:lnTo>
                <a:lnTo>
                  <a:pt x="678498" y="1363674"/>
                </a:lnTo>
                <a:lnTo>
                  <a:pt x="688023" y="1369079"/>
                </a:lnTo>
                <a:lnTo>
                  <a:pt x="697230" y="1374802"/>
                </a:lnTo>
                <a:lnTo>
                  <a:pt x="706438" y="1380524"/>
                </a:lnTo>
                <a:lnTo>
                  <a:pt x="715328" y="1386883"/>
                </a:lnTo>
                <a:lnTo>
                  <a:pt x="723900" y="1393560"/>
                </a:lnTo>
                <a:lnTo>
                  <a:pt x="732790" y="1400555"/>
                </a:lnTo>
                <a:lnTo>
                  <a:pt x="741045" y="1407549"/>
                </a:lnTo>
                <a:lnTo>
                  <a:pt x="749300" y="1414862"/>
                </a:lnTo>
                <a:lnTo>
                  <a:pt x="757873" y="1422493"/>
                </a:lnTo>
                <a:lnTo>
                  <a:pt x="765810" y="1430123"/>
                </a:lnTo>
                <a:lnTo>
                  <a:pt x="773430" y="1438072"/>
                </a:lnTo>
                <a:lnTo>
                  <a:pt x="781050" y="1446656"/>
                </a:lnTo>
                <a:lnTo>
                  <a:pt x="788670" y="1454923"/>
                </a:lnTo>
                <a:lnTo>
                  <a:pt x="796290" y="1463507"/>
                </a:lnTo>
                <a:lnTo>
                  <a:pt x="803593" y="1472409"/>
                </a:lnTo>
                <a:lnTo>
                  <a:pt x="810578" y="1481312"/>
                </a:lnTo>
                <a:lnTo>
                  <a:pt x="817563" y="1490850"/>
                </a:lnTo>
                <a:lnTo>
                  <a:pt x="824230" y="1500070"/>
                </a:lnTo>
                <a:lnTo>
                  <a:pt x="830898" y="1509608"/>
                </a:lnTo>
                <a:lnTo>
                  <a:pt x="837565" y="1519783"/>
                </a:lnTo>
                <a:lnTo>
                  <a:pt x="843915" y="1529957"/>
                </a:lnTo>
                <a:lnTo>
                  <a:pt x="849948" y="1539813"/>
                </a:lnTo>
                <a:lnTo>
                  <a:pt x="855980" y="1550305"/>
                </a:lnTo>
                <a:lnTo>
                  <a:pt x="862013" y="1560797"/>
                </a:lnTo>
                <a:lnTo>
                  <a:pt x="867728" y="1571289"/>
                </a:lnTo>
                <a:lnTo>
                  <a:pt x="873443" y="1582417"/>
                </a:lnTo>
                <a:lnTo>
                  <a:pt x="878523" y="1593227"/>
                </a:lnTo>
                <a:lnTo>
                  <a:pt x="889000" y="1615483"/>
                </a:lnTo>
                <a:lnTo>
                  <a:pt x="899160" y="1638374"/>
                </a:lnTo>
                <a:lnTo>
                  <a:pt x="908050" y="1661902"/>
                </a:lnTo>
                <a:lnTo>
                  <a:pt x="916623" y="1685748"/>
                </a:lnTo>
                <a:lnTo>
                  <a:pt x="924878" y="1709593"/>
                </a:lnTo>
                <a:lnTo>
                  <a:pt x="932180" y="1734393"/>
                </a:lnTo>
                <a:lnTo>
                  <a:pt x="939165" y="1759510"/>
                </a:lnTo>
                <a:lnTo>
                  <a:pt x="945515" y="1784627"/>
                </a:lnTo>
                <a:lnTo>
                  <a:pt x="950913" y="1810062"/>
                </a:lnTo>
                <a:lnTo>
                  <a:pt x="955675" y="1835816"/>
                </a:lnTo>
                <a:lnTo>
                  <a:pt x="960438" y="1861569"/>
                </a:lnTo>
                <a:lnTo>
                  <a:pt x="964248" y="1887322"/>
                </a:lnTo>
                <a:lnTo>
                  <a:pt x="967423" y="1913393"/>
                </a:lnTo>
                <a:lnTo>
                  <a:pt x="970280" y="1939464"/>
                </a:lnTo>
                <a:lnTo>
                  <a:pt x="972185" y="1965536"/>
                </a:lnTo>
                <a:lnTo>
                  <a:pt x="973773" y="1991289"/>
                </a:lnTo>
                <a:lnTo>
                  <a:pt x="974408" y="2017360"/>
                </a:lnTo>
                <a:lnTo>
                  <a:pt x="974725" y="2043113"/>
                </a:lnTo>
                <a:lnTo>
                  <a:pt x="0" y="2043113"/>
                </a:lnTo>
                <a:lnTo>
                  <a:pt x="0" y="2016406"/>
                </a:lnTo>
                <a:lnTo>
                  <a:pt x="635" y="1990017"/>
                </a:lnTo>
                <a:lnTo>
                  <a:pt x="1588" y="1963310"/>
                </a:lnTo>
                <a:lnTo>
                  <a:pt x="2858" y="1936603"/>
                </a:lnTo>
                <a:lnTo>
                  <a:pt x="5080" y="1909578"/>
                </a:lnTo>
                <a:lnTo>
                  <a:pt x="7303" y="1883189"/>
                </a:lnTo>
                <a:lnTo>
                  <a:pt x="10160" y="1856800"/>
                </a:lnTo>
                <a:lnTo>
                  <a:pt x="13335" y="1830729"/>
                </a:lnTo>
                <a:lnTo>
                  <a:pt x="17463" y="1804657"/>
                </a:lnTo>
                <a:lnTo>
                  <a:pt x="21590" y="1778904"/>
                </a:lnTo>
                <a:lnTo>
                  <a:pt x="26670" y="1753469"/>
                </a:lnTo>
                <a:lnTo>
                  <a:pt x="32385" y="1728352"/>
                </a:lnTo>
                <a:lnTo>
                  <a:pt x="38735" y="1703870"/>
                </a:lnTo>
                <a:lnTo>
                  <a:pt x="45403" y="1679389"/>
                </a:lnTo>
                <a:lnTo>
                  <a:pt x="53023" y="1655543"/>
                </a:lnTo>
                <a:lnTo>
                  <a:pt x="57150" y="1643779"/>
                </a:lnTo>
                <a:lnTo>
                  <a:pt x="61595" y="1632016"/>
                </a:lnTo>
                <a:lnTo>
                  <a:pt x="65723" y="1620888"/>
                </a:lnTo>
                <a:lnTo>
                  <a:pt x="70168" y="1609442"/>
                </a:lnTo>
                <a:lnTo>
                  <a:pt x="75248" y="1597996"/>
                </a:lnTo>
                <a:lnTo>
                  <a:pt x="79693" y="1586868"/>
                </a:lnTo>
                <a:lnTo>
                  <a:pt x="85090" y="1576058"/>
                </a:lnTo>
                <a:lnTo>
                  <a:pt x="90170" y="1565248"/>
                </a:lnTo>
                <a:lnTo>
                  <a:pt x="95885" y="1554438"/>
                </a:lnTo>
                <a:lnTo>
                  <a:pt x="101600" y="1544264"/>
                </a:lnTo>
                <a:lnTo>
                  <a:pt x="107633" y="1533772"/>
                </a:lnTo>
                <a:lnTo>
                  <a:pt x="113665" y="1523916"/>
                </a:lnTo>
                <a:lnTo>
                  <a:pt x="120015" y="1514060"/>
                </a:lnTo>
                <a:lnTo>
                  <a:pt x="126365" y="1504203"/>
                </a:lnTo>
                <a:lnTo>
                  <a:pt x="133033" y="1494665"/>
                </a:lnTo>
                <a:lnTo>
                  <a:pt x="140018" y="1485445"/>
                </a:lnTo>
                <a:lnTo>
                  <a:pt x="147003" y="1476225"/>
                </a:lnTo>
                <a:lnTo>
                  <a:pt x="154305" y="1467322"/>
                </a:lnTo>
                <a:lnTo>
                  <a:pt x="161925" y="1458738"/>
                </a:lnTo>
                <a:lnTo>
                  <a:pt x="169545" y="1449836"/>
                </a:lnTo>
                <a:lnTo>
                  <a:pt x="177800" y="1441569"/>
                </a:lnTo>
                <a:lnTo>
                  <a:pt x="186055" y="1433621"/>
                </a:lnTo>
                <a:lnTo>
                  <a:pt x="194310" y="1425672"/>
                </a:lnTo>
                <a:lnTo>
                  <a:pt x="202883" y="1418041"/>
                </a:lnTo>
                <a:lnTo>
                  <a:pt x="212090" y="1410729"/>
                </a:lnTo>
                <a:lnTo>
                  <a:pt x="221298" y="1403416"/>
                </a:lnTo>
                <a:lnTo>
                  <a:pt x="230823" y="1396739"/>
                </a:lnTo>
                <a:lnTo>
                  <a:pt x="240348" y="1390063"/>
                </a:lnTo>
                <a:lnTo>
                  <a:pt x="250508" y="1383704"/>
                </a:lnTo>
                <a:lnTo>
                  <a:pt x="260350" y="1377345"/>
                </a:lnTo>
                <a:lnTo>
                  <a:pt x="270828" y="1371622"/>
                </a:lnTo>
                <a:lnTo>
                  <a:pt x="281623" y="1365899"/>
                </a:lnTo>
                <a:lnTo>
                  <a:pt x="292418" y="1360494"/>
                </a:lnTo>
                <a:lnTo>
                  <a:pt x="303264" y="1355839"/>
                </a:lnTo>
                <a:close/>
                <a:moveTo>
                  <a:pt x="303530" y="1355725"/>
                </a:moveTo>
                <a:lnTo>
                  <a:pt x="303532" y="1355727"/>
                </a:lnTo>
                <a:lnTo>
                  <a:pt x="303525" y="1355727"/>
                </a:lnTo>
                <a:lnTo>
                  <a:pt x="303530" y="1355725"/>
                </a:lnTo>
                <a:close/>
                <a:moveTo>
                  <a:pt x="1481455" y="1064649"/>
                </a:moveTo>
                <a:lnTo>
                  <a:pt x="1492568" y="1069647"/>
                </a:lnTo>
                <a:lnTo>
                  <a:pt x="1492568" y="1069726"/>
                </a:lnTo>
                <a:lnTo>
                  <a:pt x="1481455" y="1064649"/>
                </a:lnTo>
                <a:close/>
                <a:moveTo>
                  <a:pt x="486569" y="830263"/>
                </a:moveTo>
                <a:lnTo>
                  <a:pt x="493856" y="830898"/>
                </a:lnTo>
                <a:lnTo>
                  <a:pt x="501460" y="831533"/>
                </a:lnTo>
                <a:lnTo>
                  <a:pt x="509381" y="832484"/>
                </a:lnTo>
                <a:lnTo>
                  <a:pt x="518252" y="833754"/>
                </a:lnTo>
                <a:lnTo>
                  <a:pt x="526807" y="835340"/>
                </a:lnTo>
                <a:lnTo>
                  <a:pt x="535361" y="836927"/>
                </a:lnTo>
                <a:lnTo>
                  <a:pt x="544549" y="839148"/>
                </a:lnTo>
                <a:lnTo>
                  <a:pt x="553737" y="841687"/>
                </a:lnTo>
                <a:lnTo>
                  <a:pt x="563242" y="844225"/>
                </a:lnTo>
                <a:lnTo>
                  <a:pt x="572431" y="847716"/>
                </a:lnTo>
                <a:lnTo>
                  <a:pt x="581619" y="851206"/>
                </a:lnTo>
                <a:lnTo>
                  <a:pt x="590807" y="855332"/>
                </a:lnTo>
                <a:lnTo>
                  <a:pt x="599995" y="859774"/>
                </a:lnTo>
                <a:lnTo>
                  <a:pt x="609183" y="864217"/>
                </a:lnTo>
                <a:lnTo>
                  <a:pt x="617738" y="869611"/>
                </a:lnTo>
                <a:lnTo>
                  <a:pt x="625975" y="875323"/>
                </a:lnTo>
                <a:lnTo>
                  <a:pt x="634530" y="881669"/>
                </a:lnTo>
                <a:lnTo>
                  <a:pt x="642134" y="888333"/>
                </a:lnTo>
                <a:lnTo>
                  <a:pt x="649738" y="895631"/>
                </a:lnTo>
                <a:lnTo>
                  <a:pt x="656708" y="903247"/>
                </a:lnTo>
                <a:lnTo>
                  <a:pt x="663045" y="911498"/>
                </a:lnTo>
                <a:lnTo>
                  <a:pt x="669065" y="920383"/>
                </a:lnTo>
                <a:lnTo>
                  <a:pt x="671599" y="924825"/>
                </a:lnTo>
                <a:lnTo>
                  <a:pt x="674451" y="929585"/>
                </a:lnTo>
                <a:lnTo>
                  <a:pt x="676669" y="934345"/>
                </a:lnTo>
                <a:lnTo>
                  <a:pt x="679203" y="939422"/>
                </a:lnTo>
                <a:lnTo>
                  <a:pt x="681421" y="944816"/>
                </a:lnTo>
                <a:lnTo>
                  <a:pt x="683005" y="950211"/>
                </a:lnTo>
                <a:lnTo>
                  <a:pt x="684590" y="955605"/>
                </a:lnTo>
                <a:lnTo>
                  <a:pt x="686491" y="961000"/>
                </a:lnTo>
                <a:lnTo>
                  <a:pt x="687758" y="967029"/>
                </a:lnTo>
                <a:lnTo>
                  <a:pt x="689025" y="973058"/>
                </a:lnTo>
                <a:lnTo>
                  <a:pt x="689659" y="979087"/>
                </a:lnTo>
                <a:lnTo>
                  <a:pt x="690609" y="985433"/>
                </a:lnTo>
                <a:lnTo>
                  <a:pt x="690926" y="991780"/>
                </a:lnTo>
                <a:lnTo>
                  <a:pt x="691560" y="998444"/>
                </a:lnTo>
                <a:lnTo>
                  <a:pt x="691560" y="1005107"/>
                </a:lnTo>
                <a:lnTo>
                  <a:pt x="690926" y="1012088"/>
                </a:lnTo>
                <a:lnTo>
                  <a:pt x="690609" y="1019069"/>
                </a:lnTo>
                <a:lnTo>
                  <a:pt x="689976" y="1026368"/>
                </a:lnTo>
                <a:lnTo>
                  <a:pt x="689025" y="1034301"/>
                </a:lnTo>
                <a:lnTo>
                  <a:pt x="688075" y="1041599"/>
                </a:lnTo>
                <a:lnTo>
                  <a:pt x="689025" y="1041916"/>
                </a:lnTo>
                <a:lnTo>
                  <a:pt x="691877" y="1042868"/>
                </a:lnTo>
                <a:lnTo>
                  <a:pt x="693778" y="1043820"/>
                </a:lnTo>
                <a:lnTo>
                  <a:pt x="695679" y="1044772"/>
                </a:lnTo>
                <a:lnTo>
                  <a:pt x="698213" y="1046676"/>
                </a:lnTo>
                <a:lnTo>
                  <a:pt x="700431" y="1048580"/>
                </a:lnTo>
                <a:lnTo>
                  <a:pt x="702649" y="1050802"/>
                </a:lnTo>
                <a:lnTo>
                  <a:pt x="704867" y="1053975"/>
                </a:lnTo>
                <a:lnTo>
                  <a:pt x="707085" y="1057148"/>
                </a:lnTo>
                <a:lnTo>
                  <a:pt x="708669" y="1061273"/>
                </a:lnTo>
                <a:lnTo>
                  <a:pt x="710253" y="1066033"/>
                </a:lnTo>
                <a:lnTo>
                  <a:pt x="711837" y="1071110"/>
                </a:lnTo>
                <a:lnTo>
                  <a:pt x="712471" y="1077139"/>
                </a:lnTo>
                <a:lnTo>
                  <a:pt x="712788" y="1084120"/>
                </a:lnTo>
                <a:lnTo>
                  <a:pt x="712471" y="1097765"/>
                </a:lnTo>
                <a:lnTo>
                  <a:pt x="711520" y="1108871"/>
                </a:lnTo>
                <a:lnTo>
                  <a:pt x="710887" y="1114266"/>
                </a:lnTo>
                <a:lnTo>
                  <a:pt x="709619" y="1119026"/>
                </a:lnTo>
                <a:lnTo>
                  <a:pt x="708669" y="1123468"/>
                </a:lnTo>
                <a:lnTo>
                  <a:pt x="707402" y="1127276"/>
                </a:lnTo>
                <a:lnTo>
                  <a:pt x="706451" y="1131401"/>
                </a:lnTo>
                <a:lnTo>
                  <a:pt x="704867" y="1134574"/>
                </a:lnTo>
                <a:lnTo>
                  <a:pt x="703283" y="1138065"/>
                </a:lnTo>
                <a:lnTo>
                  <a:pt x="701699" y="1140921"/>
                </a:lnTo>
                <a:lnTo>
                  <a:pt x="698213" y="1146315"/>
                </a:lnTo>
                <a:lnTo>
                  <a:pt x="694411" y="1151392"/>
                </a:lnTo>
                <a:lnTo>
                  <a:pt x="690293" y="1156470"/>
                </a:lnTo>
                <a:lnTo>
                  <a:pt x="688392" y="1159325"/>
                </a:lnTo>
                <a:lnTo>
                  <a:pt x="686174" y="1163133"/>
                </a:lnTo>
                <a:lnTo>
                  <a:pt x="684273" y="1167259"/>
                </a:lnTo>
                <a:lnTo>
                  <a:pt x="682372" y="1172653"/>
                </a:lnTo>
                <a:lnTo>
                  <a:pt x="681104" y="1178682"/>
                </a:lnTo>
                <a:lnTo>
                  <a:pt x="680154" y="1185663"/>
                </a:lnTo>
                <a:lnTo>
                  <a:pt x="678887" y="1193596"/>
                </a:lnTo>
                <a:lnTo>
                  <a:pt x="677302" y="1202164"/>
                </a:lnTo>
                <a:lnTo>
                  <a:pt x="675401" y="1210414"/>
                </a:lnTo>
                <a:lnTo>
                  <a:pt x="673184" y="1218982"/>
                </a:lnTo>
                <a:lnTo>
                  <a:pt x="670332" y="1227867"/>
                </a:lnTo>
                <a:lnTo>
                  <a:pt x="667164" y="1236435"/>
                </a:lnTo>
                <a:lnTo>
                  <a:pt x="663679" y="1245002"/>
                </a:lnTo>
                <a:lnTo>
                  <a:pt x="659877" y="1254205"/>
                </a:lnTo>
                <a:lnTo>
                  <a:pt x="655758" y="1262772"/>
                </a:lnTo>
                <a:lnTo>
                  <a:pt x="651005" y="1271657"/>
                </a:lnTo>
                <a:lnTo>
                  <a:pt x="646570" y="1280225"/>
                </a:lnTo>
                <a:lnTo>
                  <a:pt x="641183" y="1288793"/>
                </a:lnTo>
                <a:lnTo>
                  <a:pt x="635797" y="1297360"/>
                </a:lnTo>
                <a:lnTo>
                  <a:pt x="629777" y="1305611"/>
                </a:lnTo>
                <a:lnTo>
                  <a:pt x="623758" y="1313544"/>
                </a:lnTo>
                <a:lnTo>
                  <a:pt x="617421" y="1321477"/>
                </a:lnTo>
                <a:lnTo>
                  <a:pt x="610767" y="1329410"/>
                </a:lnTo>
                <a:lnTo>
                  <a:pt x="604114" y="1336708"/>
                </a:lnTo>
                <a:lnTo>
                  <a:pt x="596827" y="1343689"/>
                </a:lnTo>
                <a:lnTo>
                  <a:pt x="589540" y="1350353"/>
                </a:lnTo>
                <a:lnTo>
                  <a:pt x="581619" y="1356699"/>
                </a:lnTo>
                <a:lnTo>
                  <a:pt x="574015" y="1362729"/>
                </a:lnTo>
                <a:lnTo>
                  <a:pt x="566094" y="1368123"/>
                </a:lnTo>
                <a:lnTo>
                  <a:pt x="557856" y="1373200"/>
                </a:lnTo>
                <a:lnTo>
                  <a:pt x="549302" y="1377643"/>
                </a:lnTo>
                <a:lnTo>
                  <a:pt x="541064" y="1382085"/>
                </a:lnTo>
                <a:lnTo>
                  <a:pt x="532510" y="1385258"/>
                </a:lnTo>
                <a:lnTo>
                  <a:pt x="523321" y="1388432"/>
                </a:lnTo>
                <a:lnTo>
                  <a:pt x="514450" y="1390653"/>
                </a:lnTo>
                <a:lnTo>
                  <a:pt x="505262" y="1392239"/>
                </a:lnTo>
                <a:lnTo>
                  <a:pt x="496074" y="1393191"/>
                </a:lnTo>
                <a:lnTo>
                  <a:pt x="486569" y="1393826"/>
                </a:lnTo>
                <a:lnTo>
                  <a:pt x="477064" y="1393191"/>
                </a:lnTo>
                <a:lnTo>
                  <a:pt x="467876" y="1392239"/>
                </a:lnTo>
                <a:lnTo>
                  <a:pt x="458687" y="1390653"/>
                </a:lnTo>
                <a:lnTo>
                  <a:pt x="449816" y="1388432"/>
                </a:lnTo>
                <a:lnTo>
                  <a:pt x="440945" y="1385258"/>
                </a:lnTo>
                <a:lnTo>
                  <a:pt x="432073" y="1382085"/>
                </a:lnTo>
                <a:lnTo>
                  <a:pt x="423836" y="1377643"/>
                </a:lnTo>
                <a:lnTo>
                  <a:pt x="415281" y="1373200"/>
                </a:lnTo>
                <a:lnTo>
                  <a:pt x="407044" y="1368123"/>
                </a:lnTo>
                <a:lnTo>
                  <a:pt x="399123" y="1362729"/>
                </a:lnTo>
                <a:lnTo>
                  <a:pt x="391202" y="1356699"/>
                </a:lnTo>
                <a:lnTo>
                  <a:pt x="383915" y="1350353"/>
                </a:lnTo>
                <a:lnTo>
                  <a:pt x="376628" y="1343689"/>
                </a:lnTo>
                <a:lnTo>
                  <a:pt x="369024" y="1336708"/>
                </a:lnTo>
                <a:lnTo>
                  <a:pt x="362370" y="1329410"/>
                </a:lnTo>
                <a:lnTo>
                  <a:pt x="355717" y="1321477"/>
                </a:lnTo>
                <a:lnTo>
                  <a:pt x="349380" y="1313544"/>
                </a:lnTo>
                <a:lnTo>
                  <a:pt x="343360" y="1305611"/>
                </a:lnTo>
                <a:lnTo>
                  <a:pt x="337340" y="1297360"/>
                </a:lnTo>
                <a:lnTo>
                  <a:pt x="332271" y="1288793"/>
                </a:lnTo>
                <a:lnTo>
                  <a:pt x="326885" y="1280225"/>
                </a:lnTo>
                <a:lnTo>
                  <a:pt x="322132" y="1271657"/>
                </a:lnTo>
                <a:lnTo>
                  <a:pt x="317380" y="1262772"/>
                </a:lnTo>
                <a:lnTo>
                  <a:pt x="313261" y="1254205"/>
                </a:lnTo>
                <a:lnTo>
                  <a:pt x="309459" y="1245002"/>
                </a:lnTo>
                <a:lnTo>
                  <a:pt x="306291" y="1236435"/>
                </a:lnTo>
                <a:lnTo>
                  <a:pt x="302805" y="1227867"/>
                </a:lnTo>
                <a:lnTo>
                  <a:pt x="300271" y="1218982"/>
                </a:lnTo>
                <a:lnTo>
                  <a:pt x="297736" y="1210414"/>
                </a:lnTo>
                <a:lnTo>
                  <a:pt x="295835" y="1202164"/>
                </a:lnTo>
                <a:lnTo>
                  <a:pt x="294251" y="1193596"/>
                </a:lnTo>
                <a:lnTo>
                  <a:pt x="293300" y="1185663"/>
                </a:lnTo>
                <a:lnTo>
                  <a:pt x="292033" y="1178682"/>
                </a:lnTo>
                <a:lnTo>
                  <a:pt x="290766" y="1172653"/>
                </a:lnTo>
                <a:lnTo>
                  <a:pt x="288865" y="1167259"/>
                </a:lnTo>
                <a:lnTo>
                  <a:pt x="286964" y="1163133"/>
                </a:lnTo>
                <a:lnTo>
                  <a:pt x="284746" y="1159325"/>
                </a:lnTo>
                <a:lnTo>
                  <a:pt x="282845" y="1156470"/>
                </a:lnTo>
                <a:lnTo>
                  <a:pt x="278726" y="1151392"/>
                </a:lnTo>
                <a:lnTo>
                  <a:pt x="274924" y="1146315"/>
                </a:lnTo>
                <a:lnTo>
                  <a:pt x="271439" y="1140921"/>
                </a:lnTo>
                <a:lnTo>
                  <a:pt x="268271" y="1134574"/>
                </a:lnTo>
                <a:lnTo>
                  <a:pt x="266686" y="1131401"/>
                </a:lnTo>
                <a:lnTo>
                  <a:pt x="265419" y="1127276"/>
                </a:lnTo>
                <a:lnTo>
                  <a:pt x="264469" y="1123468"/>
                </a:lnTo>
                <a:lnTo>
                  <a:pt x="263518" y="1119026"/>
                </a:lnTo>
                <a:lnTo>
                  <a:pt x="262568" y="1114266"/>
                </a:lnTo>
                <a:lnTo>
                  <a:pt x="261934" y="1108871"/>
                </a:lnTo>
                <a:lnTo>
                  <a:pt x="260983" y="1097765"/>
                </a:lnTo>
                <a:lnTo>
                  <a:pt x="260350" y="1084120"/>
                </a:lnTo>
                <a:lnTo>
                  <a:pt x="260983" y="1077139"/>
                </a:lnTo>
                <a:lnTo>
                  <a:pt x="261617" y="1071110"/>
                </a:lnTo>
                <a:lnTo>
                  <a:pt x="262884" y="1066033"/>
                </a:lnTo>
                <a:lnTo>
                  <a:pt x="264469" y="1061273"/>
                </a:lnTo>
                <a:lnTo>
                  <a:pt x="266053" y="1057148"/>
                </a:lnTo>
                <a:lnTo>
                  <a:pt x="268271" y="1053975"/>
                </a:lnTo>
                <a:lnTo>
                  <a:pt x="270488" y="1050802"/>
                </a:lnTo>
                <a:lnTo>
                  <a:pt x="272706" y="1048580"/>
                </a:lnTo>
                <a:lnTo>
                  <a:pt x="275241" y="1046676"/>
                </a:lnTo>
                <a:lnTo>
                  <a:pt x="277459" y="1044772"/>
                </a:lnTo>
                <a:lnTo>
                  <a:pt x="279360" y="1043820"/>
                </a:lnTo>
                <a:lnTo>
                  <a:pt x="281578" y="1042868"/>
                </a:lnTo>
                <a:lnTo>
                  <a:pt x="284112" y="1041916"/>
                </a:lnTo>
                <a:lnTo>
                  <a:pt x="285063" y="1041599"/>
                </a:lnTo>
                <a:lnTo>
                  <a:pt x="283795" y="1034301"/>
                </a:lnTo>
                <a:lnTo>
                  <a:pt x="283162" y="1026368"/>
                </a:lnTo>
                <a:lnTo>
                  <a:pt x="282528" y="1019069"/>
                </a:lnTo>
                <a:lnTo>
                  <a:pt x="281894" y="1012088"/>
                </a:lnTo>
                <a:lnTo>
                  <a:pt x="281894" y="1005107"/>
                </a:lnTo>
                <a:lnTo>
                  <a:pt x="281894" y="998444"/>
                </a:lnTo>
                <a:lnTo>
                  <a:pt x="282211" y="991780"/>
                </a:lnTo>
                <a:lnTo>
                  <a:pt x="282528" y="985433"/>
                </a:lnTo>
                <a:lnTo>
                  <a:pt x="283162" y="979087"/>
                </a:lnTo>
                <a:lnTo>
                  <a:pt x="284112" y="973058"/>
                </a:lnTo>
                <a:lnTo>
                  <a:pt x="285063" y="967029"/>
                </a:lnTo>
                <a:lnTo>
                  <a:pt x="286964" y="961000"/>
                </a:lnTo>
                <a:lnTo>
                  <a:pt x="288231" y="955605"/>
                </a:lnTo>
                <a:lnTo>
                  <a:pt x="289815" y="950211"/>
                </a:lnTo>
                <a:lnTo>
                  <a:pt x="291716" y="944816"/>
                </a:lnTo>
                <a:lnTo>
                  <a:pt x="293934" y="939422"/>
                </a:lnTo>
                <a:lnTo>
                  <a:pt x="296152" y="934345"/>
                </a:lnTo>
                <a:lnTo>
                  <a:pt x="298687" y="929585"/>
                </a:lnTo>
                <a:lnTo>
                  <a:pt x="301221" y="924825"/>
                </a:lnTo>
                <a:lnTo>
                  <a:pt x="304073" y="920383"/>
                </a:lnTo>
                <a:lnTo>
                  <a:pt x="309776" y="911498"/>
                </a:lnTo>
                <a:lnTo>
                  <a:pt x="316429" y="903247"/>
                </a:lnTo>
                <a:lnTo>
                  <a:pt x="323400" y="895631"/>
                </a:lnTo>
                <a:lnTo>
                  <a:pt x="330687" y="888333"/>
                </a:lnTo>
                <a:lnTo>
                  <a:pt x="338924" y="881669"/>
                </a:lnTo>
                <a:lnTo>
                  <a:pt x="346845" y="875323"/>
                </a:lnTo>
                <a:lnTo>
                  <a:pt x="355400" y="869611"/>
                </a:lnTo>
                <a:lnTo>
                  <a:pt x="364271" y="864217"/>
                </a:lnTo>
                <a:lnTo>
                  <a:pt x="373142" y="859774"/>
                </a:lnTo>
                <a:lnTo>
                  <a:pt x="382014" y="855332"/>
                </a:lnTo>
                <a:lnTo>
                  <a:pt x="391519" y="851206"/>
                </a:lnTo>
                <a:lnTo>
                  <a:pt x="400707" y="847716"/>
                </a:lnTo>
                <a:lnTo>
                  <a:pt x="410212" y="844225"/>
                </a:lnTo>
                <a:lnTo>
                  <a:pt x="419400" y="841687"/>
                </a:lnTo>
                <a:lnTo>
                  <a:pt x="428588" y="839148"/>
                </a:lnTo>
                <a:lnTo>
                  <a:pt x="437776" y="836927"/>
                </a:lnTo>
                <a:lnTo>
                  <a:pt x="446331" y="835340"/>
                </a:lnTo>
                <a:lnTo>
                  <a:pt x="455202" y="833754"/>
                </a:lnTo>
                <a:lnTo>
                  <a:pt x="463440" y="832484"/>
                </a:lnTo>
                <a:lnTo>
                  <a:pt x="471678" y="831533"/>
                </a:lnTo>
                <a:lnTo>
                  <a:pt x="479598" y="830898"/>
                </a:lnTo>
                <a:lnTo>
                  <a:pt x="486569" y="830263"/>
                </a:lnTo>
                <a:close/>
                <a:moveTo>
                  <a:pt x="977804" y="422275"/>
                </a:moveTo>
                <a:lnTo>
                  <a:pt x="977804" y="1118375"/>
                </a:lnTo>
                <a:lnTo>
                  <a:pt x="1390015" y="817113"/>
                </a:lnTo>
                <a:lnTo>
                  <a:pt x="1449070" y="773953"/>
                </a:lnTo>
                <a:lnTo>
                  <a:pt x="1478598" y="752373"/>
                </a:lnTo>
                <a:lnTo>
                  <a:pt x="1493520" y="741583"/>
                </a:lnTo>
                <a:lnTo>
                  <a:pt x="1495108" y="740313"/>
                </a:lnTo>
                <a:lnTo>
                  <a:pt x="1495743" y="739996"/>
                </a:lnTo>
                <a:lnTo>
                  <a:pt x="1499235" y="741583"/>
                </a:lnTo>
                <a:lnTo>
                  <a:pt x="1491298" y="737457"/>
                </a:lnTo>
                <a:lnTo>
                  <a:pt x="1551940" y="766971"/>
                </a:lnTo>
                <a:lnTo>
                  <a:pt x="1551940" y="767288"/>
                </a:lnTo>
                <a:lnTo>
                  <a:pt x="1551940" y="768240"/>
                </a:lnTo>
                <a:lnTo>
                  <a:pt x="1552258" y="773001"/>
                </a:lnTo>
                <a:lnTo>
                  <a:pt x="1552575" y="781887"/>
                </a:lnTo>
                <a:lnTo>
                  <a:pt x="1557973" y="928187"/>
                </a:lnTo>
                <a:lnTo>
                  <a:pt x="1560361" y="996818"/>
                </a:lnTo>
                <a:lnTo>
                  <a:pt x="1511300" y="1036404"/>
                </a:lnTo>
                <a:lnTo>
                  <a:pt x="1507808" y="1039260"/>
                </a:lnTo>
                <a:lnTo>
                  <a:pt x="1505903" y="1040847"/>
                </a:lnTo>
                <a:lnTo>
                  <a:pt x="1505903" y="1041165"/>
                </a:lnTo>
                <a:lnTo>
                  <a:pt x="1549083" y="1060841"/>
                </a:lnTo>
                <a:lnTo>
                  <a:pt x="1563053" y="1067106"/>
                </a:lnTo>
                <a:lnTo>
                  <a:pt x="1563053" y="1067188"/>
                </a:lnTo>
                <a:lnTo>
                  <a:pt x="1573848" y="1071948"/>
                </a:lnTo>
                <a:lnTo>
                  <a:pt x="1563053" y="1067106"/>
                </a:lnTo>
                <a:lnTo>
                  <a:pt x="1563053" y="1066553"/>
                </a:lnTo>
                <a:lnTo>
                  <a:pt x="1563053" y="1065284"/>
                </a:lnTo>
                <a:lnTo>
                  <a:pt x="1562735" y="1056080"/>
                </a:lnTo>
                <a:lnTo>
                  <a:pt x="1562100" y="1037991"/>
                </a:lnTo>
                <a:lnTo>
                  <a:pt x="1560513" y="1001178"/>
                </a:lnTo>
                <a:lnTo>
                  <a:pt x="1560361" y="996818"/>
                </a:lnTo>
                <a:lnTo>
                  <a:pt x="1624965" y="944689"/>
                </a:lnTo>
                <a:lnTo>
                  <a:pt x="1990090" y="650185"/>
                </a:lnTo>
                <a:lnTo>
                  <a:pt x="2001202" y="641616"/>
                </a:lnTo>
                <a:lnTo>
                  <a:pt x="1911350" y="530225"/>
                </a:lnTo>
                <a:lnTo>
                  <a:pt x="2162175" y="556883"/>
                </a:lnTo>
                <a:lnTo>
                  <a:pt x="2135188" y="807592"/>
                </a:lnTo>
                <a:lnTo>
                  <a:pt x="2045652" y="696518"/>
                </a:lnTo>
                <a:lnTo>
                  <a:pt x="2034540" y="705087"/>
                </a:lnTo>
                <a:lnTo>
                  <a:pt x="1669415" y="999591"/>
                </a:lnTo>
                <a:lnTo>
                  <a:pt x="1555750" y="1091307"/>
                </a:lnTo>
                <a:lnTo>
                  <a:pt x="1551940" y="1094480"/>
                </a:lnTo>
                <a:lnTo>
                  <a:pt x="1550353" y="1095749"/>
                </a:lnTo>
                <a:lnTo>
                  <a:pt x="1550035" y="1095749"/>
                </a:lnTo>
                <a:lnTo>
                  <a:pt x="1506855" y="1076074"/>
                </a:lnTo>
                <a:lnTo>
                  <a:pt x="1492568" y="1069647"/>
                </a:lnTo>
                <a:lnTo>
                  <a:pt x="1492568" y="1069092"/>
                </a:lnTo>
                <a:lnTo>
                  <a:pt x="1492568" y="1068140"/>
                </a:lnTo>
                <a:lnTo>
                  <a:pt x="1492250" y="1058619"/>
                </a:lnTo>
                <a:lnTo>
                  <a:pt x="1491615" y="1040847"/>
                </a:lnTo>
                <a:lnTo>
                  <a:pt x="1490028" y="1004034"/>
                </a:lnTo>
                <a:lnTo>
                  <a:pt x="1487488" y="930726"/>
                </a:lnTo>
                <a:lnTo>
                  <a:pt x="1483991" y="836157"/>
                </a:lnTo>
                <a:lnTo>
                  <a:pt x="1490980" y="831076"/>
                </a:lnTo>
                <a:lnTo>
                  <a:pt x="1520190" y="809496"/>
                </a:lnTo>
                <a:lnTo>
                  <a:pt x="1534795" y="798706"/>
                </a:lnTo>
                <a:lnTo>
                  <a:pt x="1537018" y="797437"/>
                </a:lnTo>
                <a:lnTo>
                  <a:pt x="1537335" y="797120"/>
                </a:lnTo>
                <a:lnTo>
                  <a:pt x="1535492" y="795947"/>
                </a:lnTo>
                <a:lnTo>
                  <a:pt x="1541780" y="799024"/>
                </a:lnTo>
                <a:lnTo>
                  <a:pt x="1533843" y="794898"/>
                </a:lnTo>
                <a:lnTo>
                  <a:pt x="1535492" y="795947"/>
                </a:lnTo>
                <a:lnTo>
                  <a:pt x="1481455" y="769510"/>
                </a:lnTo>
                <a:lnTo>
                  <a:pt x="1481455" y="769827"/>
                </a:lnTo>
                <a:lnTo>
                  <a:pt x="1481455" y="771097"/>
                </a:lnTo>
                <a:lnTo>
                  <a:pt x="1481773" y="775540"/>
                </a:lnTo>
                <a:lnTo>
                  <a:pt x="1482090" y="784743"/>
                </a:lnTo>
                <a:lnTo>
                  <a:pt x="1483991" y="836157"/>
                </a:lnTo>
                <a:lnTo>
                  <a:pt x="1431608" y="874237"/>
                </a:lnTo>
                <a:lnTo>
                  <a:pt x="977804" y="1205369"/>
                </a:lnTo>
                <a:lnTo>
                  <a:pt x="977804" y="1279208"/>
                </a:lnTo>
                <a:lnTo>
                  <a:pt x="2233708" y="1279208"/>
                </a:lnTo>
                <a:lnTo>
                  <a:pt x="2233708" y="422275"/>
                </a:lnTo>
                <a:lnTo>
                  <a:pt x="977804" y="422275"/>
                </a:lnTo>
                <a:close/>
                <a:moveTo>
                  <a:pt x="1604961" y="109349"/>
                </a:moveTo>
                <a:lnTo>
                  <a:pt x="1432317" y="288925"/>
                </a:lnTo>
                <a:lnTo>
                  <a:pt x="1770657" y="288925"/>
                </a:lnTo>
                <a:lnTo>
                  <a:pt x="1604961" y="109349"/>
                </a:lnTo>
                <a:close/>
                <a:moveTo>
                  <a:pt x="1605916" y="0"/>
                </a:moveTo>
                <a:lnTo>
                  <a:pt x="1610688" y="317"/>
                </a:lnTo>
                <a:lnTo>
                  <a:pt x="1615461" y="951"/>
                </a:lnTo>
                <a:lnTo>
                  <a:pt x="1619915" y="2219"/>
                </a:lnTo>
                <a:lnTo>
                  <a:pt x="1623733" y="4121"/>
                </a:lnTo>
                <a:lnTo>
                  <a:pt x="1627870" y="6022"/>
                </a:lnTo>
                <a:lnTo>
                  <a:pt x="1631688" y="8241"/>
                </a:lnTo>
                <a:lnTo>
                  <a:pt x="1635188" y="11410"/>
                </a:lnTo>
                <a:lnTo>
                  <a:pt x="1638369" y="14263"/>
                </a:lnTo>
                <a:lnTo>
                  <a:pt x="1892057" y="288925"/>
                </a:lnTo>
                <a:lnTo>
                  <a:pt x="2401839" y="288925"/>
                </a:lnTo>
                <a:lnTo>
                  <a:pt x="2408511" y="289242"/>
                </a:lnTo>
                <a:lnTo>
                  <a:pt x="2415184" y="290192"/>
                </a:lnTo>
                <a:lnTo>
                  <a:pt x="2421538" y="291776"/>
                </a:lnTo>
                <a:lnTo>
                  <a:pt x="2427893" y="294310"/>
                </a:lnTo>
                <a:lnTo>
                  <a:pt x="2433612" y="297160"/>
                </a:lnTo>
                <a:lnTo>
                  <a:pt x="2439332" y="300645"/>
                </a:lnTo>
                <a:lnTo>
                  <a:pt x="2444415" y="304129"/>
                </a:lnTo>
                <a:lnTo>
                  <a:pt x="2448864" y="308563"/>
                </a:lnTo>
                <a:lnTo>
                  <a:pt x="2453312" y="313314"/>
                </a:lnTo>
                <a:lnTo>
                  <a:pt x="2457442" y="318699"/>
                </a:lnTo>
                <a:lnTo>
                  <a:pt x="2460620" y="323767"/>
                </a:lnTo>
                <a:lnTo>
                  <a:pt x="2463162" y="329785"/>
                </a:lnTo>
                <a:lnTo>
                  <a:pt x="2465703" y="335803"/>
                </a:lnTo>
                <a:lnTo>
                  <a:pt x="2467292" y="342138"/>
                </a:lnTo>
                <a:lnTo>
                  <a:pt x="2468245" y="348790"/>
                </a:lnTo>
                <a:lnTo>
                  <a:pt x="2468563" y="355442"/>
                </a:lnTo>
                <a:lnTo>
                  <a:pt x="2468245" y="362410"/>
                </a:lnTo>
                <a:lnTo>
                  <a:pt x="2467292" y="369062"/>
                </a:lnTo>
                <a:lnTo>
                  <a:pt x="2465703" y="375397"/>
                </a:lnTo>
                <a:lnTo>
                  <a:pt x="2463162" y="381415"/>
                </a:lnTo>
                <a:lnTo>
                  <a:pt x="2460620" y="387433"/>
                </a:lnTo>
                <a:lnTo>
                  <a:pt x="2457442" y="392818"/>
                </a:lnTo>
                <a:lnTo>
                  <a:pt x="2453312" y="397886"/>
                </a:lnTo>
                <a:lnTo>
                  <a:pt x="2448864" y="402954"/>
                </a:lnTo>
                <a:lnTo>
                  <a:pt x="2444415" y="407071"/>
                </a:lnTo>
                <a:lnTo>
                  <a:pt x="2439332" y="410872"/>
                </a:lnTo>
                <a:lnTo>
                  <a:pt x="2433612" y="414040"/>
                </a:lnTo>
                <a:lnTo>
                  <a:pt x="2427893" y="417207"/>
                </a:lnTo>
                <a:lnTo>
                  <a:pt x="2421538" y="419108"/>
                </a:lnTo>
                <a:lnTo>
                  <a:pt x="2415184" y="420691"/>
                </a:lnTo>
                <a:lnTo>
                  <a:pt x="2408511" y="421958"/>
                </a:lnTo>
                <a:lnTo>
                  <a:pt x="2401839" y="422275"/>
                </a:lnTo>
                <a:lnTo>
                  <a:pt x="2344738" y="422275"/>
                </a:lnTo>
                <a:lnTo>
                  <a:pt x="2344738" y="1390650"/>
                </a:lnTo>
                <a:lnTo>
                  <a:pt x="866775" y="1390650"/>
                </a:lnTo>
                <a:lnTo>
                  <a:pt x="866775" y="422275"/>
                </a:lnTo>
                <a:lnTo>
                  <a:pt x="809674" y="422275"/>
                </a:lnTo>
                <a:lnTo>
                  <a:pt x="803001" y="421958"/>
                </a:lnTo>
                <a:lnTo>
                  <a:pt x="796329" y="420691"/>
                </a:lnTo>
                <a:lnTo>
                  <a:pt x="789974" y="419108"/>
                </a:lnTo>
                <a:lnTo>
                  <a:pt x="783620" y="417207"/>
                </a:lnTo>
                <a:lnTo>
                  <a:pt x="777900" y="414040"/>
                </a:lnTo>
                <a:lnTo>
                  <a:pt x="772181" y="410872"/>
                </a:lnTo>
                <a:lnTo>
                  <a:pt x="767098" y="407071"/>
                </a:lnTo>
                <a:lnTo>
                  <a:pt x="762649" y="402954"/>
                </a:lnTo>
                <a:lnTo>
                  <a:pt x="758201" y="397886"/>
                </a:lnTo>
                <a:lnTo>
                  <a:pt x="754070" y="392818"/>
                </a:lnTo>
                <a:lnTo>
                  <a:pt x="750893" y="387433"/>
                </a:lnTo>
                <a:lnTo>
                  <a:pt x="748033" y="381415"/>
                </a:lnTo>
                <a:lnTo>
                  <a:pt x="745809" y="375397"/>
                </a:lnTo>
                <a:lnTo>
                  <a:pt x="744221" y="369062"/>
                </a:lnTo>
                <a:lnTo>
                  <a:pt x="743267" y="362410"/>
                </a:lnTo>
                <a:lnTo>
                  <a:pt x="742950" y="355442"/>
                </a:lnTo>
                <a:lnTo>
                  <a:pt x="743267" y="348790"/>
                </a:lnTo>
                <a:lnTo>
                  <a:pt x="744221" y="342138"/>
                </a:lnTo>
                <a:lnTo>
                  <a:pt x="745809" y="335803"/>
                </a:lnTo>
                <a:lnTo>
                  <a:pt x="748033" y="329785"/>
                </a:lnTo>
                <a:lnTo>
                  <a:pt x="750893" y="323767"/>
                </a:lnTo>
                <a:lnTo>
                  <a:pt x="754070" y="318699"/>
                </a:lnTo>
                <a:lnTo>
                  <a:pt x="758201" y="313314"/>
                </a:lnTo>
                <a:lnTo>
                  <a:pt x="762649" y="308563"/>
                </a:lnTo>
                <a:lnTo>
                  <a:pt x="767098" y="304129"/>
                </a:lnTo>
                <a:lnTo>
                  <a:pt x="772181" y="300645"/>
                </a:lnTo>
                <a:lnTo>
                  <a:pt x="777900" y="297160"/>
                </a:lnTo>
                <a:lnTo>
                  <a:pt x="783620" y="294310"/>
                </a:lnTo>
                <a:lnTo>
                  <a:pt x="789974" y="291776"/>
                </a:lnTo>
                <a:lnTo>
                  <a:pt x="796329" y="290192"/>
                </a:lnTo>
                <a:lnTo>
                  <a:pt x="803001" y="289242"/>
                </a:lnTo>
                <a:lnTo>
                  <a:pt x="809674" y="288925"/>
                </a:lnTo>
                <a:lnTo>
                  <a:pt x="1310879" y="288925"/>
                </a:lnTo>
                <a:lnTo>
                  <a:pt x="1311607" y="287475"/>
                </a:lnTo>
                <a:lnTo>
                  <a:pt x="1314152" y="283672"/>
                </a:lnTo>
                <a:lnTo>
                  <a:pt x="1317334" y="280502"/>
                </a:lnTo>
                <a:lnTo>
                  <a:pt x="1573462" y="13629"/>
                </a:lnTo>
                <a:lnTo>
                  <a:pt x="1576962" y="10777"/>
                </a:lnTo>
                <a:lnTo>
                  <a:pt x="1580780" y="7924"/>
                </a:lnTo>
                <a:lnTo>
                  <a:pt x="1584280" y="5705"/>
                </a:lnTo>
                <a:lnTo>
                  <a:pt x="1588735" y="3804"/>
                </a:lnTo>
                <a:lnTo>
                  <a:pt x="1592553" y="2219"/>
                </a:lnTo>
                <a:lnTo>
                  <a:pt x="1597007" y="951"/>
                </a:lnTo>
                <a:lnTo>
                  <a:pt x="1601780" y="317"/>
                </a:lnTo>
                <a:lnTo>
                  <a:pt x="160591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宋体" panose="02010600030101010101" pitchFamily="2" charset="-122"/>
              <a:sym typeface="宋体" panose="02010600030101010101" pitchFamily="2" charset="-122"/>
            </a:endParaRPr>
          </a:p>
        </p:txBody>
      </p:sp>
      <p:sp>
        <p:nvSpPr>
          <p:cNvPr id="2"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三、长期产量分析</a:t>
            </a:r>
            <a:endParaRPr lang="zh-CN" altLang="en-US" sz="2600" dirty="0">
              <a:latin typeface="宋体" panose="02010600030101010101" pitchFamily="2" charset="-122"/>
              <a:ea typeface="宋体" panose="02010600030101010101" pitchFamily="2" charset="-122"/>
            </a:endParaRPr>
          </a:p>
        </p:txBody>
      </p:sp>
      <p:sp>
        <p:nvSpPr>
          <p:cNvPr id="3" name="TextBox 24"/>
          <p:cNvSpPr txBox="1">
            <a:spLocks noChangeArrowheads="1"/>
          </p:cNvSpPr>
          <p:nvPr/>
        </p:nvSpPr>
        <p:spPr bwMode="auto">
          <a:xfrm>
            <a:off x="8933405" y="4155040"/>
            <a:ext cx="1850924" cy="276860"/>
          </a:xfrm>
          <a:prstGeom prst="rect">
            <a:avLst/>
          </a:prstGeom>
          <a:noFill/>
          <a:ln w="9525">
            <a:noFill/>
            <a:miter lim="800000"/>
          </a:ln>
        </p:spPr>
        <p:txBody>
          <a:bodyPr lIns="0" tIns="0" rIns="0" bIns="0">
            <a:spAutoFit/>
          </a:bodyPr>
          <a:p>
            <a:pPr defTabSz="913765">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（四）生产扩张线</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 name="TextBox 24"/>
          <p:cNvSpPr txBox="1">
            <a:spLocks noChangeArrowheads="1"/>
          </p:cNvSpPr>
          <p:nvPr/>
        </p:nvSpPr>
        <p:spPr bwMode="auto">
          <a:xfrm>
            <a:off x="787400" y="4431665"/>
            <a:ext cx="3121660" cy="276860"/>
          </a:xfrm>
          <a:prstGeom prst="rect">
            <a:avLst/>
          </a:prstGeom>
          <a:noFill/>
          <a:ln w="9525">
            <a:noFill/>
            <a:miter lim="800000"/>
          </a:ln>
        </p:spPr>
        <p:txBody>
          <a:bodyPr wrap="square" lIns="0" tIns="0" rIns="0" bIns="0">
            <a:spAutoFit/>
          </a:bodyPr>
          <a:lstStyle/>
          <a:p>
            <a:pPr defTabSz="913765">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（三）生产要素的最佳组合</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5" name="TextBox 24"/>
          <p:cNvSpPr txBox="1">
            <a:spLocks noChangeArrowheads="1"/>
          </p:cNvSpPr>
          <p:nvPr/>
        </p:nvSpPr>
        <p:spPr bwMode="auto">
          <a:xfrm>
            <a:off x="8933405" y="1892535"/>
            <a:ext cx="1850924" cy="276860"/>
          </a:xfrm>
          <a:prstGeom prst="rect">
            <a:avLst/>
          </a:prstGeom>
          <a:noFill/>
          <a:ln w="9525">
            <a:noFill/>
            <a:miter lim="800000"/>
          </a:ln>
        </p:spPr>
        <p:txBody>
          <a:bodyPr lIns="0" tIns="0" rIns="0" bIns="0">
            <a:spAutoFit/>
          </a:bodyPr>
          <a:lstStyle/>
          <a:p>
            <a:pPr defTabSz="913765">
              <a:defRPr/>
            </a:pPr>
            <a:r>
              <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rPr>
              <a:t>（二）等成本线</a:t>
            </a:r>
            <a:endParaRPr lang="zh-CN" altLang="en-US" sz="18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 name="TextBox 14"/>
          <p:cNvSpPr txBox="1">
            <a:spLocks noChangeArrowheads="1"/>
          </p:cNvSpPr>
          <p:nvPr/>
        </p:nvSpPr>
        <p:spPr bwMode="auto">
          <a:xfrm>
            <a:off x="8041005" y="4431665"/>
            <a:ext cx="3801745" cy="2215515"/>
          </a:xfrm>
          <a:prstGeom prst="rect">
            <a:avLst/>
          </a:prstGeom>
          <a:noFill/>
          <a:ln w="9525">
            <a:noFill/>
            <a:miter lim="800000"/>
          </a:ln>
        </p:spPr>
        <p:txBody>
          <a:bodyPr wrap="square" lIns="0" tIns="0" rIns="0" bIns="0">
            <a:spAutoFit/>
          </a:bodyPr>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在长期生产时，当要素价格不变时，厂商投入的成本增加，则等成本线就会向远离原点的方向平行移动，它们与各等产量线有一系列的切点，其均衡产量就会沿着这些切点逐渐增加。我们把这些切点的连线，称为厂商生产扩张线。</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 name="TextBox 14"/>
          <p:cNvSpPr txBox="1">
            <a:spLocks noChangeArrowheads="1"/>
          </p:cNvSpPr>
          <p:nvPr/>
        </p:nvSpPr>
        <p:spPr bwMode="auto">
          <a:xfrm>
            <a:off x="8041640" y="2311400"/>
            <a:ext cx="3913505" cy="1107440"/>
          </a:xfrm>
          <a:prstGeom prst="rect">
            <a:avLst/>
          </a:prstGeom>
          <a:noFill/>
          <a:ln w="9525">
            <a:noFill/>
            <a:miter lim="800000"/>
          </a:ln>
        </p:spPr>
        <p:txBody>
          <a:bodyPr wrap="square" lIns="0" tIns="0" rIns="0" bIns="0">
            <a:spAutoFit/>
          </a:bodyPr>
          <a:lstStyle/>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1. 劳动和资本价格不变，总成本变化</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2. 总成本和资本价格不变，劳动价格变化</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3. 总成本和劳动价格不变，资本价格变化</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8" name="TextBox 14"/>
          <p:cNvSpPr txBox="1">
            <a:spLocks noChangeArrowheads="1"/>
          </p:cNvSpPr>
          <p:nvPr/>
        </p:nvSpPr>
        <p:spPr bwMode="auto">
          <a:xfrm>
            <a:off x="885825" y="4813300"/>
            <a:ext cx="3154045" cy="1107440"/>
          </a:xfrm>
          <a:prstGeom prst="rect">
            <a:avLst/>
          </a:prstGeom>
          <a:noFill/>
          <a:ln w="9525">
            <a:noFill/>
            <a:miter lim="800000"/>
          </a:ln>
        </p:spPr>
        <p:txBody>
          <a:bodyPr wrap="square" lIns="0" tIns="0" rIns="0" bIns="0">
            <a:spAutoFit/>
          </a:bodyPr>
          <a:lstStyle/>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1. 成本既定条件下产量最大化</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algn="just" defTabSz="913765" eaLnBrk="1" latinLnBrk="0" hangingPunct="1">
              <a:lnSpc>
                <a:spcPct val="150000"/>
              </a:lnSpc>
              <a:defRPr/>
            </a:pPr>
            <a:r>
              <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rPr>
              <a:t>2. 产量既定条件下成本最小化</a:t>
            </a: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a:p>
            <a:pPr algn="just" defTabSz="913765" eaLnBrk="1" latinLnBrk="0" hangingPunct="1">
              <a:lnSpc>
                <a:spcPct val="150000"/>
              </a:lnSpc>
              <a:defRPr/>
            </a:pPr>
            <a:endParaRPr lang="zh-CN" altLang="en-US" sz="1600" dirty="0">
              <a:solidFill>
                <a:schemeClr val="tx1">
                  <a:lumMod val="65000"/>
                  <a:lumOff val="35000"/>
                </a:schemeClr>
              </a:solidFill>
              <a:latin typeface="宋体" panose="02010600030101010101" pitchFamily="2" charset="-122"/>
              <a:cs typeface="+mn-ea"/>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58414"/>
                                        </p:tgtEl>
                                        <p:attrNameLst>
                                          <p:attrName>style.visibility</p:attrName>
                                        </p:attrNameLst>
                                      </p:cBhvr>
                                      <p:to>
                                        <p:strVal val="visible"/>
                                      </p:to>
                                    </p:set>
                                    <p:anim calcmode="lin" valueType="num">
                                      <p:cBhvr>
                                        <p:cTn id="7" dur="1000" fill="hold"/>
                                        <p:tgtEl>
                                          <p:spTgt spid="58414"/>
                                        </p:tgtEl>
                                        <p:attrNameLst>
                                          <p:attrName>ppt_w</p:attrName>
                                        </p:attrNameLst>
                                      </p:cBhvr>
                                      <p:tavLst>
                                        <p:tav tm="0">
                                          <p:val>
                                            <p:fltVal val="0"/>
                                          </p:val>
                                        </p:tav>
                                        <p:tav tm="100000">
                                          <p:val>
                                            <p:strVal val="#ppt_w"/>
                                          </p:val>
                                        </p:tav>
                                      </p:tavLst>
                                    </p:anim>
                                    <p:anim calcmode="lin" valueType="num">
                                      <p:cBhvr>
                                        <p:cTn id="8" dur="1000" fill="hold"/>
                                        <p:tgtEl>
                                          <p:spTgt spid="58414"/>
                                        </p:tgtEl>
                                        <p:attrNameLst>
                                          <p:attrName>ppt_h</p:attrName>
                                        </p:attrNameLst>
                                      </p:cBhvr>
                                      <p:tavLst>
                                        <p:tav tm="0">
                                          <p:val>
                                            <p:fltVal val="0"/>
                                          </p:val>
                                        </p:tav>
                                        <p:tav tm="100000">
                                          <p:val>
                                            <p:strVal val="#ppt_h"/>
                                          </p:val>
                                        </p:tav>
                                      </p:tavLst>
                                    </p:anim>
                                    <p:anim calcmode="lin" valueType="num">
                                      <p:cBhvr>
                                        <p:cTn id="9" dur="1000" fill="hold"/>
                                        <p:tgtEl>
                                          <p:spTgt spid="58414"/>
                                        </p:tgtEl>
                                        <p:attrNameLst>
                                          <p:attrName>style.rotation</p:attrName>
                                        </p:attrNameLst>
                                      </p:cBhvr>
                                      <p:tavLst>
                                        <p:tav tm="0">
                                          <p:val>
                                            <p:fltVal val="90"/>
                                          </p:val>
                                        </p:tav>
                                        <p:tav tm="100000">
                                          <p:val>
                                            <p:fltVal val="0"/>
                                          </p:val>
                                        </p:tav>
                                      </p:tavLst>
                                    </p:anim>
                                    <p:animEffect transition="in" filter="fade">
                                      <p:cBhvr>
                                        <p:cTn id="10" dur="1000"/>
                                        <p:tgtEl>
                                          <p:spTgt spid="58414"/>
                                        </p:tgtEl>
                                      </p:cBhvr>
                                    </p:animEffect>
                                  </p:childTnLst>
                                </p:cTn>
                              </p:par>
                            </p:childTnLst>
                          </p:cTn>
                        </p:par>
                        <p:par>
                          <p:cTn id="11" fill="hold">
                            <p:stCondLst>
                              <p:cond delay="1000"/>
                            </p:stCondLst>
                            <p:childTnLst>
                              <p:par>
                                <p:cTn id="12" presetID="2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right)">
                                      <p:cBhvr>
                                        <p:cTn id="14" dur="500"/>
                                        <p:tgtEl>
                                          <p:spTgt spid="1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right)">
                                      <p:cBhvr>
                                        <p:cTn id="17" dur="500"/>
                                        <p:tgtEl>
                                          <p:spTgt spid="2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right)">
                                      <p:cBhvr>
                                        <p:cTn id="35" dur="500"/>
                                        <p:tgtEl>
                                          <p:spTgt spid="3"/>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right)">
                                      <p:cBhvr>
                                        <p:cTn id="38" dur="500"/>
                                        <p:tgtEl>
                                          <p:spTgt spid="4"/>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right)">
                                      <p:cBhvr>
                                        <p:cTn id="41" dur="500"/>
                                        <p:tgtEl>
                                          <p:spTgt spid="5"/>
                                        </p:tgtEl>
                                      </p:cBhvr>
                                    </p:animEffect>
                                  </p:childTnLst>
                                </p:cTn>
                              </p:par>
                            </p:childTnLst>
                          </p:cTn>
                        </p:par>
                        <p:par>
                          <p:cTn id="42" fill="hold">
                            <p:stCondLst>
                              <p:cond delay="1500"/>
                            </p:stCondLst>
                            <p:childTnLst>
                              <p:par>
                                <p:cTn id="43" presetID="22" presetClass="entr" presetSubtype="2"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right)">
                                      <p:cBhvr>
                                        <p:cTn id="45" dur="500"/>
                                        <p:tgtEl>
                                          <p:spTgt spid="6"/>
                                        </p:tgtEl>
                                      </p:cBhvr>
                                    </p:animEffect>
                                  </p:childTnLst>
                                </p:cTn>
                              </p:par>
                            </p:childTnLst>
                          </p:cTn>
                        </p:par>
                        <p:par>
                          <p:cTn id="46" fill="hold">
                            <p:stCondLst>
                              <p:cond delay="2000"/>
                            </p:stCondLst>
                            <p:childTnLst>
                              <p:par>
                                <p:cTn id="47" presetID="22" presetClass="entr" presetSubtype="2"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right)">
                                      <p:cBhvr>
                                        <p:cTn id="49" dur="500"/>
                                        <p:tgtEl>
                                          <p:spTgt spid="7"/>
                                        </p:tgtEl>
                                      </p:cBhvr>
                                    </p:animEffect>
                                  </p:childTnLst>
                                </p:cTn>
                              </p:par>
                            </p:childTnLst>
                          </p:cTn>
                        </p:par>
                        <p:par>
                          <p:cTn id="50" fill="hold">
                            <p:stCondLst>
                              <p:cond delay="2500"/>
                            </p:stCondLst>
                            <p:childTnLst>
                              <p:par>
                                <p:cTn id="51" presetID="22" presetClass="entr" presetSubtype="2"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right)">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22" grpId="0" bldLvl="0" animBg="1"/>
      <p:bldP spid="23" grpId="0" bldLvl="0" animBg="1"/>
      <p:bldP spid="24" grpId="0" bldLvl="0" animBg="1"/>
      <p:bldP spid="3" grpId="0"/>
      <p:bldP spid="4"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92150" y="1667510"/>
            <a:ext cx="5148580" cy="4707890"/>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a:t>
            </a:r>
            <a:r>
              <a:rPr lang="en-US" sz="1800" spc="300" dirty="0" smtClean="0">
                <a:solidFill>
                  <a:schemeClr val="tx2"/>
                </a:solidFill>
                <a:latin typeface="宋体" panose="02010600030101010101" pitchFamily="2" charset="-122"/>
              </a:rPr>
              <a:t>规模经济是指在技术条件等其他条件不变的情况下，采用一定规模所能获得的经济利益。规模经济变化，也即规模报酬变化，就是指这种在技术条件等其他条件不变的情况下，企业内部各种生产要素按相同的比例变化所带来产量的变化。</a:t>
            </a:r>
            <a:endParaRPr lang="en-US" sz="1800" spc="300" dirty="0" smtClean="0">
              <a:solidFill>
                <a:schemeClr val="tx2"/>
              </a:solidFill>
              <a:latin typeface="宋体" panose="02010600030101010101" pitchFamily="2" charset="-122"/>
            </a:endParaRPr>
          </a:p>
          <a:p>
            <a:pPr>
              <a:lnSpc>
                <a:spcPct val="150000"/>
              </a:lnSpc>
            </a:pPr>
            <a:r>
              <a:rPr lang="en-US" sz="1800" spc="300" dirty="0" smtClean="0">
                <a:solidFill>
                  <a:schemeClr val="tx2"/>
                </a:solidFill>
                <a:latin typeface="宋体" panose="02010600030101010101" pitchFamily="2" charset="-122"/>
              </a:rPr>
              <a:t>理解规模报酬变化需要注意：一是以技术条件等其他条件不变为前提；二是生产中的两种可变要素是按同比例增加的；三是产量或收益变动情况有规模报酬递增、规模报酬递减和规模报酬不变等三种情况。</a:t>
            </a:r>
            <a:endParaRPr lang="en-US" sz="1800" spc="300" dirty="0" smtClean="0">
              <a:solidFill>
                <a:schemeClr val="tx2"/>
              </a:solidFill>
              <a:latin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四、规模报酬分析</a:t>
            </a:r>
            <a:endParaRPr lang="zh-CN" altLang="en-US" sz="2600" dirty="0">
              <a:latin typeface="宋体" panose="02010600030101010101" pitchFamily="2" charset="-122"/>
              <a:ea typeface="宋体" panose="02010600030101010101" pitchFamily="2" charset="-122"/>
            </a:endParaRPr>
          </a:p>
        </p:txBody>
      </p:sp>
      <p:sp>
        <p:nvSpPr>
          <p:cNvPr id="2" name="文本框 1"/>
          <p:cNvSpPr txBox="1"/>
          <p:nvPr/>
        </p:nvSpPr>
        <p:spPr>
          <a:xfrm>
            <a:off x="1061085" y="1299210"/>
            <a:ext cx="3238500" cy="368300"/>
          </a:xfrm>
          <a:prstGeom prst="rect">
            <a:avLst/>
          </a:prstGeom>
          <a:noFill/>
        </p:spPr>
        <p:txBody>
          <a:bodyPr wrap="square" rtlCol="0">
            <a:spAutoFit/>
          </a:bodyPr>
          <a:p>
            <a:r>
              <a:rPr lang="zh-CN" altLang="en-US">
                <a:latin typeface="宋体" panose="02010600030101010101" pitchFamily="2" charset="-122"/>
              </a:rPr>
              <a:t>（一）规模报酬的含义</a:t>
            </a:r>
            <a:endParaRPr lang="zh-CN" altLang="en-US">
              <a:latin typeface="宋体" panose="02010600030101010101" pitchFamily="2" charset="-122"/>
            </a:endParaRPr>
          </a:p>
        </p:txBody>
      </p:sp>
      <p:pic>
        <p:nvPicPr>
          <p:cNvPr id="3" name="图片 2"/>
          <p:cNvPicPr>
            <a:picLocks noChangeAspect="1"/>
          </p:cNvPicPr>
          <p:nvPr/>
        </p:nvPicPr>
        <p:blipFill>
          <a:blip r:embed="rId1"/>
          <a:stretch>
            <a:fillRect/>
          </a:stretch>
        </p:blipFill>
        <p:spPr>
          <a:xfrm>
            <a:off x="6286500" y="1992630"/>
            <a:ext cx="5073650" cy="4057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3619</Words>
  <Application>WPS 演示</Application>
  <PresentationFormat>自定义</PresentationFormat>
  <Paragraphs>218</Paragraphs>
  <Slides>23</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Arial</vt:lpstr>
      <vt:lpstr>宋体</vt:lpstr>
      <vt:lpstr>Wingdings</vt:lpstr>
      <vt:lpstr>Rockwell</vt:lpstr>
      <vt:lpstr>Calibri</vt:lpstr>
      <vt:lpstr>Arial Unicode MS</vt:lpstr>
      <vt:lpstr>思源黑体 CN Bold</vt:lpstr>
      <vt:lpstr>黑体</vt:lpstr>
      <vt:lpstr>印品黑体</vt:lpstr>
      <vt:lpstr>微软雅黑</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10632</cp:revision>
  <cp:lastPrinted>2113-01-01T00:00:00Z</cp:lastPrinted>
  <dcterms:created xsi:type="dcterms:W3CDTF">2015-07-08T08:22:00Z</dcterms:created>
  <dcterms:modified xsi:type="dcterms:W3CDTF">2025-08-15T01:23:54Z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8FDF8AAECF8342C5A4756FEE5BF0C022_12</vt:lpwstr>
  </property>
</Properties>
</file>