
<file path=[Content_Types].xml><?xml version="1.0" encoding="utf-8"?>
<Types xmlns="http://schemas.openxmlformats.org/package/2006/content-types">
  <Default Extension="jpeg" ContentType="image/jpeg"/>
  <Default Extension="JPG" ContentType="image/.jpg"/>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embedTrueTypeFonts="1" saveSubsetFonts="1">
  <p:sldMasterIdLst>
    <p:sldMasterId id="2147483648" r:id="rId1"/>
  </p:sldMasterIdLst>
  <p:notesMasterIdLst>
    <p:notesMasterId r:id="rId4"/>
  </p:notesMasterIdLst>
  <p:handoutMasterIdLst>
    <p:handoutMasterId r:id="rId20"/>
  </p:handoutMasterIdLst>
  <p:sldIdLst>
    <p:sldId id="639" r:id="rId3"/>
    <p:sldId id="617" r:id="rId5"/>
    <p:sldId id="636" r:id="rId6"/>
    <p:sldId id="806" r:id="rId7"/>
    <p:sldId id="677" r:id="rId8"/>
    <p:sldId id="679" r:id="rId9"/>
    <p:sldId id="855" r:id="rId10"/>
    <p:sldId id="684" r:id="rId11"/>
    <p:sldId id="675" r:id="rId12"/>
    <p:sldId id="666" r:id="rId13"/>
    <p:sldId id="856" r:id="rId14"/>
    <p:sldId id="605" r:id="rId15"/>
    <p:sldId id="711" r:id="rId16"/>
    <p:sldId id="544" r:id="rId17"/>
    <p:sldId id="857" r:id="rId18"/>
    <p:sldId id="582" r:id="rId19"/>
  </p:sldIdLst>
  <p:sldSz cx="12195175" cy="6859270"/>
  <p:notesSz cx="6858000" cy="9144000"/>
  <p:embeddedFontLst>
    <p:embeddedFont>
      <p:font typeface="Rockwell" panose="02060603020205020403" pitchFamily="18" charset="0"/>
      <p:regular r:id="rId25"/>
      <p:bold r:id="rId26"/>
      <p:italic r:id="rId27"/>
      <p:boldItalic r:id="rId28"/>
    </p:embeddedFont>
  </p:embeddedFontLst>
  <p:custDataLst>
    <p:tags r:id="rId29"/>
  </p:custDataLst>
  <p:defaultTextStyle>
    <a:defPPr>
      <a:defRPr lang="zh-CN"/>
    </a:defPPr>
    <a:lvl1pPr algn="l" rtl="0" fontAlgn="base">
      <a:spcBef>
        <a:spcPct val="0"/>
      </a:spcBef>
      <a:spcAft>
        <a:spcPct val="0"/>
      </a:spcAft>
      <a:defRPr kern="1200">
        <a:solidFill>
          <a:schemeClr val="tx1"/>
        </a:solidFill>
        <a:latin typeface="Rockwell" panose="02060603020205020403" pitchFamily="18" charset="0"/>
        <a:ea typeface="宋体" panose="02010600030101010101" pitchFamily="2" charset="-122"/>
        <a:cs typeface="+mn-cs"/>
      </a:defRPr>
    </a:lvl1pPr>
    <a:lvl2pPr marL="544195" algn="l" rtl="0" fontAlgn="base">
      <a:spcBef>
        <a:spcPct val="0"/>
      </a:spcBef>
      <a:spcAft>
        <a:spcPct val="0"/>
      </a:spcAft>
      <a:defRPr kern="1200">
        <a:solidFill>
          <a:schemeClr val="tx1"/>
        </a:solidFill>
        <a:latin typeface="Rockwell" panose="02060603020205020403" pitchFamily="18" charset="0"/>
        <a:ea typeface="宋体" panose="02010600030101010101" pitchFamily="2" charset="-122"/>
        <a:cs typeface="+mn-cs"/>
      </a:defRPr>
    </a:lvl2pPr>
    <a:lvl3pPr marL="1089025" algn="l" rtl="0" fontAlgn="base">
      <a:spcBef>
        <a:spcPct val="0"/>
      </a:spcBef>
      <a:spcAft>
        <a:spcPct val="0"/>
      </a:spcAft>
      <a:defRPr kern="1200">
        <a:solidFill>
          <a:schemeClr val="tx1"/>
        </a:solidFill>
        <a:latin typeface="Rockwell" panose="02060603020205020403" pitchFamily="18" charset="0"/>
        <a:ea typeface="宋体" panose="02010600030101010101" pitchFamily="2" charset="-122"/>
        <a:cs typeface="+mn-cs"/>
      </a:defRPr>
    </a:lvl3pPr>
    <a:lvl4pPr marL="1633220" algn="l" rtl="0" fontAlgn="base">
      <a:spcBef>
        <a:spcPct val="0"/>
      </a:spcBef>
      <a:spcAft>
        <a:spcPct val="0"/>
      </a:spcAft>
      <a:defRPr kern="1200">
        <a:solidFill>
          <a:schemeClr val="tx1"/>
        </a:solidFill>
        <a:latin typeface="Rockwell" panose="02060603020205020403" pitchFamily="18" charset="0"/>
        <a:ea typeface="宋体" panose="02010600030101010101" pitchFamily="2" charset="-122"/>
        <a:cs typeface="+mn-cs"/>
      </a:defRPr>
    </a:lvl4pPr>
    <a:lvl5pPr marL="2177415" algn="l" rtl="0" fontAlgn="base">
      <a:spcBef>
        <a:spcPct val="0"/>
      </a:spcBef>
      <a:spcAft>
        <a:spcPct val="0"/>
      </a:spcAft>
      <a:defRPr kern="1200">
        <a:solidFill>
          <a:schemeClr val="tx1"/>
        </a:solidFill>
        <a:latin typeface="Rockwell" panose="02060603020205020403" pitchFamily="18" charset="0"/>
        <a:ea typeface="宋体" panose="02010600030101010101" pitchFamily="2" charset="-122"/>
        <a:cs typeface="+mn-cs"/>
      </a:defRPr>
    </a:lvl5pPr>
    <a:lvl6pPr marL="2721610" algn="l" defTabSz="1089025" rtl="0" eaLnBrk="1" latinLnBrk="0" hangingPunct="1">
      <a:defRPr kern="1200">
        <a:solidFill>
          <a:schemeClr val="tx1"/>
        </a:solidFill>
        <a:latin typeface="Rockwell" panose="02060603020205020403" pitchFamily="18" charset="0"/>
        <a:ea typeface="宋体" panose="02010600030101010101" pitchFamily="2" charset="-122"/>
        <a:cs typeface="+mn-cs"/>
      </a:defRPr>
    </a:lvl6pPr>
    <a:lvl7pPr marL="3266440" algn="l" defTabSz="1089025" rtl="0" eaLnBrk="1" latinLnBrk="0" hangingPunct="1">
      <a:defRPr kern="1200">
        <a:solidFill>
          <a:schemeClr val="tx1"/>
        </a:solidFill>
        <a:latin typeface="Rockwell" panose="02060603020205020403" pitchFamily="18" charset="0"/>
        <a:ea typeface="宋体" panose="02010600030101010101" pitchFamily="2" charset="-122"/>
        <a:cs typeface="+mn-cs"/>
      </a:defRPr>
    </a:lvl7pPr>
    <a:lvl8pPr marL="3810635" algn="l" defTabSz="1089025" rtl="0" eaLnBrk="1" latinLnBrk="0" hangingPunct="1">
      <a:defRPr kern="1200">
        <a:solidFill>
          <a:schemeClr val="tx1"/>
        </a:solidFill>
        <a:latin typeface="Rockwell" panose="02060603020205020403" pitchFamily="18" charset="0"/>
        <a:ea typeface="宋体" panose="02010600030101010101" pitchFamily="2" charset="-122"/>
        <a:cs typeface="+mn-cs"/>
      </a:defRPr>
    </a:lvl8pPr>
    <a:lvl9pPr marL="4354830" algn="l" defTabSz="1089025" rtl="0" eaLnBrk="1" latinLnBrk="0" hangingPunct="1">
      <a:defRPr kern="1200">
        <a:solidFill>
          <a:schemeClr val="tx1"/>
        </a:solidFill>
        <a:latin typeface="Rockwell" panose="02060603020205020403" pitchFamily="18"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90" userDrawn="1">
          <p15:clr>
            <a:srgbClr val="A4A3A4"/>
          </p15:clr>
        </p15:guide>
        <p15:guide id="2" orient="horz" pos="336" userDrawn="1">
          <p15:clr>
            <a:srgbClr val="A4A3A4"/>
          </p15:clr>
        </p15:guide>
        <p15:guide id="3" orient="horz" pos="4027" userDrawn="1">
          <p15:clr>
            <a:srgbClr val="A4A3A4"/>
          </p15:clr>
        </p15:guide>
        <p15:guide id="4" pos="3901" userDrawn="1">
          <p15:clr>
            <a:srgbClr val="A4A3A4"/>
          </p15:clr>
        </p15:guide>
        <p15:guide id="5" pos="422" userDrawn="1">
          <p15:clr>
            <a:srgbClr val="A4A3A4"/>
          </p15:clr>
        </p15:guide>
        <p15:guide id="6" pos="7267"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作者" initials="A" lastIdx="0" clrIdx="1"/>
  <p:cmAuthor id="1" name="幸全" initials="幸全"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A69DE8"/>
    <a:srgbClr val="023593"/>
    <a:srgbClr val="C0C0F6"/>
    <a:srgbClr val="7EA3F5"/>
    <a:srgbClr val="E1EDFF"/>
    <a:srgbClr val="8576B8"/>
    <a:srgbClr val="002E73"/>
    <a:srgbClr val="161448"/>
    <a:srgbClr val="FEB71D"/>
    <a:srgbClr val="80314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1338" autoAdjust="0"/>
    <p:restoredTop sz="94660"/>
  </p:normalViewPr>
  <p:slideViewPr>
    <p:cSldViewPr>
      <p:cViewPr>
        <p:scale>
          <a:sx n="70" d="100"/>
          <a:sy n="70" d="100"/>
        </p:scale>
        <p:origin x="-654" y="-426"/>
      </p:cViewPr>
      <p:guideLst>
        <p:guide orient="horz" pos="2190"/>
        <p:guide orient="horz" pos="336"/>
        <p:guide orient="horz" pos="4027"/>
        <p:guide pos="3901"/>
        <p:guide pos="422"/>
        <p:guide pos="7267"/>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64" d="100"/>
          <a:sy n="64" d="100"/>
        </p:scale>
        <p:origin x="-2946" y="-120"/>
      </p:cViewPr>
      <p:guideLst>
        <p:guide orient="horz" pos="2920"/>
        <p:guide pos="2194"/>
      </p:guideLst>
    </p:cSldViewPr>
  </p:notes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9" Type="http://schemas.openxmlformats.org/officeDocument/2006/relationships/tags" Target="tags/tag7.xml"/><Relationship Id="rId28" Type="http://schemas.openxmlformats.org/officeDocument/2006/relationships/font" Target="fonts/font4.fntdata"/><Relationship Id="rId27" Type="http://schemas.openxmlformats.org/officeDocument/2006/relationships/font" Target="fonts/font3.fntdata"/><Relationship Id="rId26" Type="http://schemas.openxmlformats.org/officeDocument/2006/relationships/font" Target="fonts/font2.fntdata"/><Relationship Id="rId25" Type="http://schemas.openxmlformats.org/officeDocument/2006/relationships/font" Target="fonts/font1.fntdata"/><Relationship Id="rId24" Type="http://schemas.openxmlformats.org/officeDocument/2006/relationships/commentAuthors" Target="commentAuthors.xml"/><Relationship Id="rId23" Type="http://schemas.openxmlformats.org/officeDocument/2006/relationships/tableStyles" Target="tableStyles.xml"/><Relationship Id="rId22" Type="http://schemas.openxmlformats.org/officeDocument/2006/relationships/viewProps" Target="viewProps.xml"/><Relationship Id="rId21" Type="http://schemas.openxmlformats.org/officeDocument/2006/relationships/presProps" Target="presProps.xml"/><Relationship Id="rId20" Type="http://schemas.openxmlformats.org/officeDocument/2006/relationships/handoutMaster" Target="handoutMasters/handoutMaster1.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745F79B9-B306-4393-BDEE-A582750E71C3}"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F5AE7E33-F89F-41F1-924F-2B2BBDA1E022}"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290"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sz="1200">
                <a:latin typeface="Arial" panose="020B0604020202020204" pitchFamily="34" charset="0"/>
              </a:defRPr>
            </a:lvl1pPr>
          </a:lstStyle>
          <a:p>
            <a:endParaRPr lang="en-US" altLang="zh-CN"/>
          </a:p>
        </p:txBody>
      </p:sp>
      <p:sp>
        <p:nvSpPr>
          <p:cNvPr id="12291"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a:defRPr sz="1200">
                <a:latin typeface="Arial" panose="020B0604020202020204" pitchFamily="34" charset="0"/>
              </a:defRPr>
            </a:lvl1pPr>
          </a:lstStyle>
          <a:p>
            <a:endParaRPr lang="en-US" altLang="zh-CN"/>
          </a:p>
        </p:txBody>
      </p:sp>
      <p:sp>
        <p:nvSpPr>
          <p:cNvPr id="12292" name="Rectangle 4"/>
          <p:cNvSpPr>
            <a:spLocks noGrp="1" noRot="1" noChangeAspect="1" noChangeArrowheads="1" noTextEdit="1"/>
          </p:cNvSpPr>
          <p:nvPr>
            <p:ph type="sldImg" idx="2"/>
          </p:nvPr>
        </p:nvSpPr>
        <p:spPr bwMode="auto">
          <a:xfrm>
            <a:off x="381000" y="685800"/>
            <a:ext cx="6096000" cy="3429000"/>
          </a:xfrm>
          <a:prstGeom prst="rect">
            <a:avLst/>
          </a:prstGeom>
          <a:noFill/>
          <a:ln w="9525">
            <a:solidFill>
              <a:srgbClr val="000000"/>
            </a:solidFill>
            <a:miter lim="800000"/>
          </a:ln>
          <a:effectLst/>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12293"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12294"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defRPr sz="1200">
                <a:latin typeface="Arial" panose="020B0604020202020204" pitchFamily="34" charset="0"/>
              </a:defRPr>
            </a:lvl1pPr>
          </a:lstStyle>
          <a:p>
            <a:endParaRPr lang="en-US" altLang="zh-CN"/>
          </a:p>
        </p:txBody>
      </p:sp>
      <p:sp>
        <p:nvSpPr>
          <p:cNvPr id="12295"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lgn="r">
              <a:defRPr sz="1200">
                <a:latin typeface="Arial" panose="020B0604020202020204" pitchFamily="34" charset="0"/>
              </a:defRPr>
            </a:lvl1pPr>
          </a:lstStyle>
          <a:p>
            <a:fld id="{F9743CD7-97CD-4F57-B351-69A253B17F80}" type="slidenum">
              <a:rPr lang="en-US" altLang="zh-CN"/>
            </a:fld>
            <a:endParaRPr lang="en-US" altLang="zh-CN"/>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400" kern="1200">
        <a:solidFill>
          <a:schemeClr val="tx1"/>
        </a:solidFill>
        <a:latin typeface="Arial" panose="020B0604020202020204" pitchFamily="34" charset="0"/>
        <a:ea typeface="宋体" panose="02010600030101010101" pitchFamily="2" charset="-122"/>
        <a:cs typeface="+mn-cs"/>
      </a:defRPr>
    </a:lvl1pPr>
    <a:lvl2pPr marL="544195" algn="l" rtl="0" fontAlgn="base">
      <a:spcBef>
        <a:spcPct val="30000"/>
      </a:spcBef>
      <a:spcAft>
        <a:spcPct val="0"/>
      </a:spcAft>
      <a:defRPr sz="1400" kern="1200">
        <a:solidFill>
          <a:schemeClr val="tx1"/>
        </a:solidFill>
        <a:latin typeface="Arial" panose="020B0604020202020204" pitchFamily="34" charset="0"/>
        <a:ea typeface="宋体" panose="02010600030101010101" pitchFamily="2" charset="-122"/>
        <a:cs typeface="+mn-cs"/>
      </a:defRPr>
    </a:lvl2pPr>
    <a:lvl3pPr marL="1089025" algn="l" rtl="0" fontAlgn="base">
      <a:spcBef>
        <a:spcPct val="30000"/>
      </a:spcBef>
      <a:spcAft>
        <a:spcPct val="0"/>
      </a:spcAft>
      <a:defRPr sz="1400" kern="1200">
        <a:solidFill>
          <a:schemeClr val="tx1"/>
        </a:solidFill>
        <a:latin typeface="Arial" panose="020B0604020202020204" pitchFamily="34" charset="0"/>
        <a:ea typeface="宋体" panose="02010600030101010101" pitchFamily="2" charset="-122"/>
        <a:cs typeface="+mn-cs"/>
      </a:defRPr>
    </a:lvl3pPr>
    <a:lvl4pPr marL="1633220" algn="l" rtl="0" fontAlgn="base">
      <a:spcBef>
        <a:spcPct val="30000"/>
      </a:spcBef>
      <a:spcAft>
        <a:spcPct val="0"/>
      </a:spcAft>
      <a:defRPr sz="1400" kern="1200">
        <a:solidFill>
          <a:schemeClr val="tx1"/>
        </a:solidFill>
        <a:latin typeface="Arial" panose="020B0604020202020204" pitchFamily="34" charset="0"/>
        <a:ea typeface="宋体" panose="02010600030101010101" pitchFamily="2" charset="-122"/>
        <a:cs typeface="+mn-cs"/>
      </a:defRPr>
    </a:lvl4pPr>
    <a:lvl5pPr marL="2177415" algn="l" rtl="0" fontAlgn="base">
      <a:spcBef>
        <a:spcPct val="30000"/>
      </a:spcBef>
      <a:spcAft>
        <a:spcPct val="0"/>
      </a:spcAft>
      <a:defRPr sz="1400" kern="1200">
        <a:solidFill>
          <a:schemeClr val="tx1"/>
        </a:solidFill>
        <a:latin typeface="Arial" panose="020B0604020202020204" pitchFamily="34" charset="0"/>
        <a:ea typeface="宋体" panose="02010600030101010101" pitchFamily="2" charset="-122"/>
        <a:cs typeface="+mn-cs"/>
      </a:defRPr>
    </a:lvl5pPr>
    <a:lvl6pPr marL="2721610" algn="l" defTabSz="1089025" rtl="0" eaLnBrk="1" latinLnBrk="0" hangingPunct="1">
      <a:defRPr sz="1400" kern="1200">
        <a:solidFill>
          <a:schemeClr val="tx1"/>
        </a:solidFill>
        <a:latin typeface="+mn-lt"/>
        <a:ea typeface="+mn-ea"/>
        <a:cs typeface="+mn-cs"/>
      </a:defRPr>
    </a:lvl6pPr>
    <a:lvl7pPr marL="3266440" algn="l" defTabSz="1089025" rtl="0" eaLnBrk="1" latinLnBrk="0" hangingPunct="1">
      <a:defRPr sz="1400" kern="1200">
        <a:solidFill>
          <a:schemeClr val="tx1"/>
        </a:solidFill>
        <a:latin typeface="+mn-lt"/>
        <a:ea typeface="+mn-ea"/>
        <a:cs typeface="+mn-cs"/>
      </a:defRPr>
    </a:lvl7pPr>
    <a:lvl8pPr marL="3810635" algn="l" defTabSz="1089025" rtl="0" eaLnBrk="1" latinLnBrk="0" hangingPunct="1">
      <a:defRPr sz="1400" kern="1200">
        <a:solidFill>
          <a:schemeClr val="tx1"/>
        </a:solidFill>
        <a:latin typeface="+mn-lt"/>
        <a:ea typeface="+mn-ea"/>
        <a:cs typeface="+mn-cs"/>
      </a:defRPr>
    </a:lvl8pPr>
    <a:lvl9pPr marL="4354830" algn="l" defTabSz="1089025" rtl="0" eaLnBrk="1" latinLnBrk="0" hangingPunct="1">
      <a:defRPr sz="14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fld id="{19DB4961-5944-45E4-859B-0226209DDE1C}" type="slidenum">
              <a:rPr lang="en-US" altLang="zh-CN"/>
            </a:fld>
            <a:endParaRPr lang="en-US" altLang="zh-CN" dirty="0"/>
          </a:p>
        </p:txBody>
      </p:sp>
      <p:sp>
        <p:nvSpPr>
          <p:cNvPr id="14338" name="Rectangle 2"/>
          <p:cNvSpPr>
            <a:spLocks noGrp="1" noRot="1" noChangeAspect="1" noChangeArrowheads="1" noTextEdit="1"/>
          </p:cNvSpPr>
          <p:nvPr>
            <p:ph type="sldImg"/>
          </p:nvPr>
        </p:nvSpPr>
        <p:spPr>
          <a:xfrm>
            <a:off x="381000" y="685800"/>
            <a:ext cx="6096000" cy="3429000"/>
          </a:xfrm>
        </p:spPr>
      </p:sp>
      <p:sp>
        <p:nvSpPr>
          <p:cNvPr id="14339"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fld id="{19DB4961-5944-45E4-859B-0226209DDE1C}" type="slidenum">
              <a:rPr lang="en-US" altLang="zh-CN"/>
            </a:fld>
            <a:endParaRPr lang="en-US" altLang="zh-CN" dirty="0"/>
          </a:p>
        </p:txBody>
      </p:sp>
      <p:sp>
        <p:nvSpPr>
          <p:cNvPr id="14338" name="Rectangle 2"/>
          <p:cNvSpPr>
            <a:spLocks noGrp="1" noRot="1" noChangeAspect="1" noChangeArrowheads="1" noTextEdit="1"/>
          </p:cNvSpPr>
          <p:nvPr>
            <p:ph type="sldImg"/>
          </p:nvPr>
        </p:nvSpPr>
        <p:spPr>
          <a:xfrm>
            <a:off x="381000" y="685800"/>
            <a:ext cx="6096000" cy="3429000"/>
          </a:xfrm>
        </p:spPr>
      </p:sp>
      <p:sp>
        <p:nvSpPr>
          <p:cNvPr id="14339" name="Rectangle 3"/>
          <p:cNvSpPr>
            <a:spLocks noGrp="1" noChangeArrowheads="1"/>
          </p:cNvSpPr>
          <p:nvPr>
            <p:ph type="body" idx="1"/>
          </p:nvPr>
        </p:nvSpPr>
        <p:spPr/>
        <p:txBody>
          <a:bodyPr/>
          <a:lstStyle/>
          <a:p>
            <a:endParaRPr lang="zh-CN" altLang="zh-CN"/>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microsoft.com/office/2007/relationships/hdphoto" Target="../media/image4.wdp"/><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封面">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图文框 2"/>
          <p:cNvSpPr/>
          <p:nvPr userDrawn="1"/>
        </p:nvSpPr>
        <p:spPr>
          <a:xfrm>
            <a:off x="0" y="0"/>
            <a:ext cx="12195175" cy="6859588"/>
          </a:xfrm>
          <a:prstGeom prst="frame">
            <a:avLst>
              <a:gd name="adj1" fmla="val 1756"/>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1_封面">
    <p:spTree>
      <p:nvGrpSpPr>
        <p:cNvPr id="1" name=""/>
        <p:cNvGrpSpPr/>
        <p:nvPr/>
      </p:nvGrpSpPr>
      <p:grpSpPr>
        <a:xfrm>
          <a:off x="0" y="0"/>
          <a:ext cx="0" cy="0"/>
          <a:chOff x="0" y="0"/>
          <a:chExt cx="0" cy="0"/>
        </a:xfrm>
      </p:grpSpPr>
      <p:sp>
        <p:nvSpPr>
          <p:cNvPr id="7" name="椭圆 6"/>
          <p:cNvSpPr>
            <a:spLocks noChangeAspect="1"/>
          </p:cNvSpPr>
          <p:nvPr userDrawn="1"/>
        </p:nvSpPr>
        <p:spPr>
          <a:xfrm>
            <a:off x="-1598613" y="-1980406"/>
            <a:ext cx="5400000" cy="5400000"/>
          </a:xfrm>
          <a:prstGeom prst="ellipse">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userDrawn="1"/>
        </p:nvSpPr>
        <p:spPr>
          <a:xfrm>
            <a:off x="-1534413" y="5585594"/>
            <a:ext cx="3060000" cy="234000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050" name="Picture 2"/>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auto">
          <a:xfrm>
            <a:off x="1548000" y="409946"/>
            <a:ext cx="10647175" cy="60396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图文框 2"/>
          <p:cNvSpPr/>
          <p:nvPr userDrawn="1"/>
        </p:nvSpPr>
        <p:spPr>
          <a:xfrm>
            <a:off x="0" y="0"/>
            <a:ext cx="12195175" cy="6859588"/>
          </a:xfrm>
          <a:prstGeom prst="frame">
            <a:avLst>
              <a:gd name="adj1" fmla="val 1756"/>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6_标题幻灯片">
    <p:bg>
      <p:bgPr>
        <a:noFill/>
        <a:effectLst/>
      </p:bgPr>
    </p:bg>
    <p:spTree>
      <p:nvGrpSpPr>
        <p:cNvPr id="1" name=""/>
        <p:cNvGrpSpPr/>
        <p:nvPr/>
      </p:nvGrpSpPr>
      <p:grpSpPr>
        <a:xfrm>
          <a:off x="0" y="0"/>
          <a:ext cx="0" cy="0"/>
          <a:chOff x="0" y="0"/>
          <a:chExt cx="0" cy="0"/>
        </a:xfrm>
      </p:grpSpPr>
      <p:sp>
        <p:nvSpPr>
          <p:cNvPr id="7" name="矩形 6"/>
          <p:cNvSpPr/>
          <p:nvPr userDrawn="1"/>
        </p:nvSpPr>
        <p:spPr>
          <a:xfrm>
            <a:off x="6435175" y="720000"/>
            <a:ext cx="5760000" cy="360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95999" y="0"/>
            <a:ext cx="432000" cy="1080000"/>
          </a:xfrm>
          <a:custGeom>
            <a:avLst/>
            <a:gdLst/>
            <a:ahLst/>
            <a:cxnLst/>
            <a:rect l="l" t="t" r="r" b="b"/>
            <a:pathLst>
              <a:path w="432000" h="1080000">
                <a:moveTo>
                  <a:pt x="108951" y="0"/>
                </a:moveTo>
                <a:lnTo>
                  <a:pt x="432000" y="0"/>
                </a:lnTo>
                <a:lnTo>
                  <a:pt x="432000" y="1080000"/>
                </a:lnTo>
                <a:lnTo>
                  <a:pt x="108951" y="1080000"/>
                </a:lnTo>
                <a:close/>
                <a:moveTo>
                  <a:pt x="0" y="0"/>
                </a:moveTo>
                <a:lnTo>
                  <a:pt x="64610" y="0"/>
                </a:lnTo>
                <a:lnTo>
                  <a:pt x="64610" y="1080000"/>
                </a:lnTo>
                <a:lnTo>
                  <a:pt x="0" y="1080000"/>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图文框 3"/>
          <p:cNvSpPr/>
          <p:nvPr userDrawn="1"/>
        </p:nvSpPr>
        <p:spPr>
          <a:xfrm>
            <a:off x="0" y="0"/>
            <a:ext cx="12195175" cy="6859588"/>
          </a:xfrm>
          <a:prstGeom prst="frame">
            <a:avLst>
              <a:gd name="adj1" fmla="val 1756"/>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目录">
    <p:spTree>
      <p:nvGrpSpPr>
        <p:cNvPr id="1" name=""/>
        <p:cNvGrpSpPr/>
        <p:nvPr/>
      </p:nvGrpSpPr>
      <p:grpSpPr>
        <a:xfrm>
          <a:off x="0" y="0"/>
          <a:ext cx="0" cy="0"/>
          <a:chOff x="0" y="0"/>
          <a:chExt cx="0" cy="0"/>
        </a:xfrm>
      </p:grpSpPr>
      <p:pic>
        <p:nvPicPr>
          <p:cNvPr id="8" name="图片 7"/>
          <p:cNvPicPr>
            <a:picLocks noChangeAspect="1"/>
          </p:cNvPicPr>
          <p:nvPr userDrawn="1"/>
        </p:nvPicPr>
        <p:blipFill rotWithShape="1">
          <a:blip r:embed="rId2" cstate="print">
            <a:extLst>
              <a:ext uri="{BEBA8EAE-BF5A-486C-A8C5-ECC9F3942E4B}">
                <a14:imgProps xmlns:a14="http://schemas.microsoft.com/office/drawing/2010/main">
                  <a14:imgLayer r:embed="rId3">
                    <a14:imgEffect>
                      <a14:saturation sat="66000"/>
                    </a14:imgEffect>
                  </a14:imgLayer>
                </a14:imgProps>
              </a:ext>
              <a:ext uri="{28A0092B-C50C-407E-A947-70E740481C1C}">
                <a14:useLocalDpi xmlns:a14="http://schemas.microsoft.com/office/drawing/2010/main" val="0"/>
              </a:ext>
            </a:extLst>
          </a:blip>
          <a:srcRect/>
          <a:stretch>
            <a:fillRect/>
          </a:stretch>
        </p:blipFill>
        <p:spPr>
          <a:xfrm>
            <a:off x="7315199" y="0"/>
            <a:ext cx="4879975" cy="6859588"/>
          </a:xfrm>
          <a:prstGeom prst="rect">
            <a:avLst/>
          </a:prstGeom>
        </p:spPr>
      </p:pic>
      <p:sp>
        <p:nvSpPr>
          <p:cNvPr id="3" name="图文框 2"/>
          <p:cNvSpPr/>
          <p:nvPr userDrawn="1"/>
        </p:nvSpPr>
        <p:spPr>
          <a:xfrm>
            <a:off x="0" y="0"/>
            <a:ext cx="12195175" cy="6859588"/>
          </a:xfrm>
          <a:prstGeom prst="frame">
            <a:avLst>
              <a:gd name="adj1" fmla="val 1756"/>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过渡">
    <p:spTree>
      <p:nvGrpSpPr>
        <p:cNvPr id="1" name=""/>
        <p:cNvGrpSpPr/>
        <p:nvPr/>
      </p:nvGrpSpPr>
      <p:grpSpPr>
        <a:xfrm>
          <a:off x="0" y="0"/>
          <a:ext cx="0" cy="0"/>
          <a:chOff x="0" y="0"/>
          <a:chExt cx="0" cy="0"/>
        </a:xfrm>
      </p:grpSpPr>
      <p:pic>
        <p:nvPicPr>
          <p:cNvPr id="7" name="图片 6"/>
          <p:cNvPicPr preferRelativeResize="0"/>
          <p:nvPr userDrawn="1"/>
        </p:nvPicPr>
        <p:blipFill>
          <a:blip r:embed="rId2">
            <a:extLst>
              <a:ext uri="{28A0092B-C50C-407E-A947-70E740481C1C}">
                <a14:useLocalDpi xmlns:a14="http://schemas.microsoft.com/office/drawing/2010/main" val="0"/>
              </a:ext>
            </a:extLst>
          </a:blip>
          <a:stretch>
            <a:fillRect/>
          </a:stretch>
        </p:blipFill>
        <p:spPr>
          <a:xfrm>
            <a:off x="2448476" y="1077"/>
            <a:ext cx="9746699" cy="6857434"/>
          </a:xfrm>
          <a:prstGeom prst="rect">
            <a:avLst/>
          </a:prstGeom>
        </p:spPr>
      </p:pic>
      <p:sp>
        <p:nvSpPr>
          <p:cNvPr id="5" name="图文框 4"/>
          <p:cNvSpPr/>
          <p:nvPr userDrawn="1"/>
        </p:nvSpPr>
        <p:spPr>
          <a:xfrm>
            <a:off x="0" y="0"/>
            <a:ext cx="12195175" cy="6859588"/>
          </a:xfrm>
          <a:prstGeom prst="frame">
            <a:avLst>
              <a:gd name="adj1" fmla="val 1756"/>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pic>
        <p:nvPicPr>
          <p:cNvPr id="8" name="图片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5400000" y="405794"/>
            <a:ext cx="6048000" cy="60480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7_标题幻灯片">
    <p:bg>
      <p:bgPr>
        <a:noFill/>
        <a:effectLst/>
      </p:bgPr>
    </p:bg>
    <p:spTree>
      <p:nvGrpSpPr>
        <p:cNvPr id="1" name=""/>
        <p:cNvGrpSpPr/>
        <p:nvPr/>
      </p:nvGrpSpPr>
      <p:grpSpPr>
        <a:xfrm>
          <a:off x="0" y="0"/>
          <a:ext cx="0" cy="0"/>
          <a:chOff x="0" y="0"/>
          <a:chExt cx="0" cy="0"/>
        </a:xfrm>
      </p:grpSpPr>
      <p:sp>
        <p:nvSpPr>
          <p:cNvPr id="6" name="图文框 5"/>
          <p:cNvSpPr/>
          <p:nvPr userDrawn="1"/>
        </p:nvSpPr>
        <p:spPr>
          <a:xfrm>
            <a:off x="0" y="0"/>
            <a:ext cx="12195175" cy="6859588"/>
          </a:xfrm>
          <a:prstGeom prst="frame">
            <a:avLst>
              <a:gd name="adj1" fmla="val 1756"/>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自定义版式">
    <p:bg>
      <p:bgPr>
        <a:no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theme" Target="../theme/theme1.xml"/><Relationship Id="rId8" Type="http://schemas.openxmlformats.org/officeDocument/2006/relationships/image" Target="../media/image7.jpeg"/><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8">
            <a:lum/>
          </a:blip>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09760" y="274703"/>
            <a:ext cx="10975657" cy="11432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8871" tIns="54436" rIns="108871" bIns="54436" numCol="1" anchor="ctr" anchorCtr="0" compatLnSpc="1"/>
          <a:lstStyle/>
          <a:p>
            <a:pPr lvl="0"/>
            <a:r>
              <a:rPr lang="zh-CN" altLang="en-US" smtClean="0"/>
              <a:t>单击此处编辑母版标题样式</a:t>
            </a:r>
            <a:endParaRPr lang="zh-CN" altLang="en-US" smtClean="0"/>
          </a:p>
        </p:txBody>
      </p:sp>
      <p:sp>
        <p:nvSpPr>
          <p:cNvPr id="1027" name="Rectangle 3"/>
          <p:cNvSpPr>
            <a:spLocks noGrp="1" noChangeArrowheads="1"/>
          </p:cNvSpPr>
          <p:nvPr>
            <p:ph type="body" idx="1"/>
          </p:nvPr>
        </p:nvSpPr>
        <p:spPr bwMode="auto">
          <a:xfrm>
            <a:off x="609760" y="1600571"/>
            <a:ext cx="10975657" cy="45270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8871" tIns="54436" rIns="108871" bIns="54436"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1028" name="Rectangle 4"/>
          <p:cNvSpPr>
            <a:spLocks noGrp="1" noChangeArrowheads="1"/>
          </p:cNvSpPr>
          <p:nvPr>
            <p:ph type="dt" sz="half" idx="2"/>
          </p:nvPr>
        </p:nvSpPr>
        <p:spPr bwMode="auto">
          <a:xfrm>
            <a:off x="609758" y="6246671"/>
            <a:ext cx="2845541" cy="4763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8871" tIns="54436" rIns="108871" bIns="54436" numCol="1" anchor="t" anchorCtr="0" compatLnSpc="1"/>
          <a:lstStyle>
            <a:lvl1pPr>
              <a:defRPr sz="1600">
                <a:latin typeface="宋体" panose="02010600030101010101" pitchFamily="2" charset="-122"/>
              </a:defRPr>
            </a:lvl1pPr>
          </a:lstStyle>
          <a:p>
            <a:endParaRPr lang="en-US" altLang="zh-CN"/>
          </a:p>
        </p:txBody>
      </p:sp>
      <p:sp>
        <p:nvSpPr>
          <p:cNvPr id="1029" name="Rectangle 5"/>
          <p:cNvSpPr>
            <a:spLocks noGrp="1" noChangeArrowheads="1"/>
          </p:cNvSpPr>
          <p:nvPr>
            <p:ph type="ftr" sz="quarter" idx="3"/>
          </p:nvPr>
        </p:nvSpPr>
        <p:spPr bwMode="auto">
          <a:xfrm>
            <a:off x="4166685" y="6246671"/>
            <a:ext cx="3861806" cy="4763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8871" tIns="54436" rIns="108871" bIns="54436" numCol="1" anchor="t" anchorCtr="0" compatLnSpc="1"/>
          <a:lstStyle>
            <a:lvl1pPr algn="ctr">
              <a:defRPr sz="1600">
                <a:latin typeface="宋体" panose="02010600030101010101" pitchFamily="2" charset="-122"/>
              </a:defRPr>
            </a:lvl1pPr>
          </a:lstStyle>
          <a:p>
            <a:endParaRPr lang="en-US" altLang="zh-CN"/>
          </a:p>
        </p:txBody>
      </p:sp>
      <p:sp>
        <p:nvSpPr>
          <p:cNvPr id="1030" name="Rectangle 6"/>
          <p:cNvSpPr>
            <a:spLocks noGrp="1" noChangeArrowheads="1"/>
          </p:cNvSpPr>
          <p:nvPr>
            <p:ph type="sldNum" sz="quarter" idx="4"/>
          </p:nvPr>
        </p:nvSpPr>
        <p:spPr bwMode="auto">
          <a:xfrm>
            <a:off x="8739876" y="6246671"/>
            <a:ext cx="2845541" cy="4763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8871" tIns="54436" rIns="108871" bIns="54436" numCol="1" anchor="t" anchorCtr="0" compatLnSpc="1"/>
          <a:lstStyle>
            <a:lvl1pPr algn="r">
              <a:defRPr sz="1600">
                <a:latin typeface="宋体" panose="02010600030101010101" pitchFamily="2" charset="-122"/>
              </a:defRPr>
            </a:lvl1pPr>
          </a:lstStyle>
          <a:p>
            <a:fld id="{D0A27C80-5FD3-4361-BB31-75FBA1966619}" type="slidenum">
              <a:rPr lang="en-US" altLang="zh-CN"/>
            </a:fld>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hf sldNum="0" hdr="0" ftr="0" dt="0"/>
  <p:txStyles>
    <p:titleStyle>
      <a:lvl1pPr algn="ctr" rtl="0" fontAlgn="base">
        <a:spcBef>
          <a:spcPct val="0"/>
        </a:spcBef>
        <a:spcAft>
          <a:spcPct val="0"/>
        </a:spcAft>
        <a:defRPr sz="5300">
          <a:solidFill>
            <a:schemeClr val="tx2"/>
          </a:solidFill>
          <a:latin typeface="宋体" panose="02010600030101010101" pitchFamily="2" charset="-122"/>
          <a:ea typeface="宋体" panose="02010600030101010101" pitchFamily="2" charset="-122"/>
          <a:cs typeface="+mj-cs"/>
        </a:defRPr>
      </a:lvl1pPr>
      <a:lvl2pPr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2pPr>
      <a:lvl3pPr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3pPr>
      <a:lvl4pPr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4pPr>
      <a:lvl5pPr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5pPr>
      <a:lvl6pPr marL="544195"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6pPr>
      <a:lvl7pPr marL="1089025"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7pPr>
      <a:lvl8pPr marL="1633220"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8pPr>
      <a:lvl9pPr marL="2177415"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9pPr>
    </p:titleStyle>
    <p:bodyStyle>
      <a:lvl1pPr marL="408305" indent="-408305" algn="l" rtl="0" fontAlgn="base">
        <a:spcBef>
          <a:spcPct val="20000"/>
        </a:spcBef>
        <a:spcAft>
          <a:spcPct val="0"/>
        </a:spcAft>
        <a:buChar char="•"/>
        <a:defRPr sz="3800">
          <a:solidFill>
            <a:schemeClr val="tx1"/>
          </a:solidFill>
          <a:latin typeface="宋体" panose="02010600030101010101" pitchFamily="2" charset="-122"/>
          <a:ea typeface="宋体" panose="02010600030101010101" pitchFamily="2" charset="-122"/>
          <a:cs typeface="+mn-cs"/>
        </a:defRPr>
      </a:lvl1pPr>
      <a:lvl2pPr marL="884555" indent="-340360" algn="l" rtl="0" fontAlgn="base">
        <a:spcBef>
          <a:spcPct val="20000"/>
        </a:spcBef>
        <a:spcAft>
          <a:spcPct val="0"/>
        </a:spcAft>
        <a:buChar char="–"/>
        <a:defRPr sz="3400">
          <a:solidFill>
            <a:schemeClr val="tx1"/>
          </a:solidFill>
          <a:latin typeface="宋体" panose="02010600030101010101" pitchFamily="2" charset="-122"/>
          <a:ea typeface="宋体" panose="02010600030101010101" pitchFamily="2" charset="-122"/>
        </a:defRPr>
      </a:lvl2pPr>
      <a:lvl3pPr marL="1360805" indent="-272415" algn="l" rtl="0" fontAlgn="base">
        <a:spcBef>
          <a:spcPct val="20000"/>
        </a:spcBef>
        <a:spcAft>
          <a:spcPct val="0"/>
        </a:spcAft>
        <a:buChar char="•"/>
        <a:defRPr sz="2900">
          <a:solidFill>
            <a:schemeClr val="tx1"/>
          </a:solidFill>
          <a:latin typeface="宋体" panose="02010600030101010101" pitchFamily="2" charset="-122"/>
          <a:ea typeface="宋体" panose="02010600030101010101" pitchFamily="2" charset="-122"/>
        </a:defRPr>
      </a:lvl3pPr>
      <a:lvl4pPr marL="1905000" indent="-272415" algn="l" rtl="0" fontAlgn="base">
        <a:spcBef>
          <a:spcPct val="20000"/>
        </a:spcBef>
        <a:spcAft>
          <a:spcPct val="0"/>
        </a:spcAft>
        <a:buChar char="–"/>
        <a:defRPr sz="2400">
          <a:solidFill>
            <a:schemeClr val="tx1"/>
          </a:solidFill>
          <a:latin typeface="宋体" panose="02010600030101010101" pitchFamily="2" charset="-122"/>
          <a:ea typeface="宋体" panose="02010600030101010101" pitchFamily="2" charset="-122"/>
        </a:defRPr>
      </a:lvl4pPr>
      <a:lvl5pPr marL="2449830" indent="-272415" algn="l" rtl="0" fontAlgn="base">
        <a:spcBef>
          <a:spcPct val="20000"/>
        </a:spcBef>
        <a:spcAft>
          <a:spcPct val="0"/>
        </a:spcAft>
        <a:buChar char="»"/>
        <a:defRPr sz="2400">
          <a:solidFill>
            <a:schemeClr val="tx1"/>
          </a:solidFill>
          <a:latin typeface="宋体" panose="02010600030101010101" pitchFamily="2" charset="-122"/>
          <a:ea typeface="宋体" panose="02010600030101010101" pitchFamily="2" charset="-122"/>
        </a:defRPr>
      </a:lvl5pPr>
      <a:lvl6pPr marL="2994025" indent="-272415" algn="l" rtl="0" fontAlgn="base">
        <a:spcBef>
          <a:spcPct val="20000"/>
        </a:spcBef>
        <a:spcAft>
          <a:spcPct val="0"/>
        </a:spcAft>
        <a:buChar char="»"/>
        <a:defRPr sz="2400">
          <a:solidFill>
            <a:schemeClr val="tx1"/>
          </a:solidFill>
          <a:latin typeface="+mn-lt"/>
          <a:ea typeface="+mn-ea"/>
        </a:defRPr>
      </a:lvl6pPr>
      <a:lvl7pPr marL="3538220" indent="-272415" algn="l" rtl="0" fontAlgn="base">
        <a:spcBef>
          <a:spcPct val="20000"/>
        </a:spcBef>
        <a:spcAft>
          <a:spcPct val="0"/>
        </a:spcAft>
        <a:buChar char="»"/>
        <a:defRPr sz="2400">
          <a:solidFill>
            <a:schemeClr val="tx1"/>
          </a:solidFill>
          <a:latin typeface="+mn-lt"/>
          <a:ea typeface="+mn-ea"/>
        </a:defRPr>
      </a:lvl7pPr>
      <a:lvl8pPr marL="4082415" indent="-272415" algn="l" rtl="0" fontAlgn="base">
        <a:spcBef>
          <a:spcPct val="20000"/>
        </a:spcBef>
        <a:spcAft>
          <a:spcPct val="0"/>
        </a:spcAft>
        <a:buChar char="»"/>
        <a:defRPr sz="2400">
          <a:solidFill>
            <a:schemeClr val="tx1"/>
          </a:solidFill>
          <a:latin typeface="+mn-lt"/>
          <a:ea typeface="+mn-ea"/>
        </a:defRPr>
      </a:lvl8pPr>
      <a:lvl9pPr marL="4627245" indent="-272415" algn="l" rtl="0" fontAlgn="base">
        <a:spcBef>
          <a:spcPct val="20000"/>
        </a:spcBef>
        <a:spcAft>
          <a:spcPct val="0"/>
        </a:spcAft>
        <a:buChar char="»"/>
        <a:defRPr sz="2400">
          <a:solidFill>
            <a:schemeClr val="tx1"/>
          </a:solidFill>
          <a:latin typeface="+mn-lt"/>
          <a:ea typeface="+mn-ea"/>
        </a:defRPr>
      </a:lvl9pPr>
    </p:bodyStyle>
    <p:otherStyle>
      <a:defPPr>
        <a:defRPr lang="zh-CN"/>
      </a:defPPr>
      <a:lvl1pPr marL="0" algn="l" defTabSz="1089025" rtl="0" eaLnBrk="1" latinLnBrk="0" hangingPunct="1">
        <a:defRPr sz="2100" kern="1200">
          <a:solidFill>
            <a:schemeClr val="tx1"/>
          </a:solidFill>
          <a:latin typeface="+mn-lt"/>
          <a:ea typeface="+mn-ea"/>
          <a:cs typeface="+mn-cs"/>
        </a:defRPr>
      </a:lvl1pPr>
      <a:lvl2pPr marL="544195" algn="l" defTabSz="1089025" rtl="0" eaLnBrk="1" latinLnBrk="0" hangingPunct="1">
        <a:defRPr sz="2100" kern="1200">
          <a:solidFill>
            <a:schemeClr val="tx1"/>
          </a:solidFill>
          <a:latin typeface="+mn-lt"/>
          <a:ea typeface="+mn-ea"/>
          <a:cs typeface="+mn-cs"/>
        </a:defRPr>
      </a:lvl2pPr>
      <a:lvl3pPr marL="1089025" algn="l" defTabSz="1089025" rtl="0" eaLnBrk="1" latinLnBrk="0" hangingPunct="1">
        <a:defRPr sz="2100" kern="1200">
          <a:solidFill>
            <a:schemeClr val="tx1"/>
          </a:solidFill>
          <a:latin typeface="+mn-lt"/>
          <a:ea typeface="+mn-ea"/>
          <a:cs typeface="+mn-cs"/>
        </a:defRPr>
      </a:lvl3pPr>
      <a:lvl4pPr marL="1633220" algn="l" defTabSz="1089025" rtl="0" eaLnBrk="1" latinLnBrk="0" hangingPunct="1">
        <a:defRPr sz="2100" kern="1200">
          <a:solidFill>
            <a:schemeClr val="tx1"/>
          </a:solidFill>
          <a:latin typeface="+mn-lt"/>
          <a:ea typeface="+mn-ea"/>
          <a:cs typeface="+mn-cs"/>
        </a:defRPr>
      </a:lvl4pPr>
      <a:lvl5pPr marL="2177415" algn="l" defTabSz="1089025" rtl="0" eaLnBrk="1" latinLnBrk="0" hangingPunct="1">
        <a:defRPr sz="2100" kern="1200">
          <a:solidFill>
            <a:schemeClr val="tx1"/>
          </a:solidFill>
          <a:latin typeface="+mn-lt"/>
          <a:ea typeface="+mn-ea"/>
          <a:cs typeface="+mn-cs"/>
        </a:defRPr>
      </a:lvl5pPr>
      <a:lvl6pPr marL="2721610" algn="l" defTabSz="1089025" rtl="0" eaLnBrk="1" latinLnBrk="0" hangingPunct="1">
        <a:defRPr sz="2100" kern="1200">
          <a:solidFill>
            <a:schemeClr val="tx1"/>
          </a:solidFill>
          <a:latin typeface="+mn-lt"/>
          <a:ea typeface="+mn-ea"/>
          <a:cs typeface="+mn-cs"/>
        </a:defRPr>
      </a:lvl6pPr>
      <a:lvl7pPr marL="3266440" algn="l" defTabSz="1089025" rtl="0" eaLnBrk="1" latinLnBrk="0" hangingPunct="1">
        <a:defRPr sz="2100" kern="1200">
          <a:solidFill>
            <a:schemeClr val="tx1"/>
          </a:solidFill>
          <a:latin typeface="+mn-lt"/>
          <a:ea typeface="+mn-ea"/>
          <a:cs typeface="+mn-cs"/>
        </a:defRPr>
      </a:lvl7pPr>
      <a:lvl8pPr marL="3810635" algn="l" defTabSz="1089025" rtl="0" eaLnBrk="1" latinLnBrk="0" hangingPunct="1">
        <a:defRPr sz="2100" kern="1200">
          <a:solidFill>
            <a:schemeClr val="tx1"/>
          </a:solidFill>
          <a:latin typeface="+mn-lt"/>
          <a:ea typeface="+mn-ea"/>
          <a:cs typeface="+mn-cs"/>
        </a:defRPr>
      </a:lvl8pPr>
      <a:lvl9pPr marL="4354830" algn="l" defTabSz="1089025" rtl="0" eaLnBrk="1" latinLnBrk="0" hangingPunct="1">
        <a:defRPr sz="21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6.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3.xml"/><Relationship Id="rId1" Type="http://schemas.openxmlformats.org/officeDocument/2006/relationships/image" Target="../media/image10.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3.xml"/><Relationship Id="rId1" Type="http://schemas.openxmlformats.org/officeDocument/2006/relationships/image" Target="../media/image11.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3.xml"/><Relationship Id="rId1" Type="http://schemas.openxmlformats.org/officeDocument/2006/relationships/image" Target="../media/image12.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3.xml"/><Relationship Id="rId1" Type="http://schemas.openxmlformats.org/officeDocument/2006/relationships/image" Target="../media/image13.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4.xml"/><Relationship Id="rId2" Type="http://schemas.openxmlformats.org/officeDocument/2006/relationships/tags" Target="../tags/tag3.xml"/><Relationship Id="rId1" Type="http://schemas.openxmlformats.org/officeDocument/2006/relationships/tags" Target="../tags/tag2.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5.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9.png"/><Relationship Id="rId1" Type="http://schemas.openxmlformats.org/officeDocument/2006/relationships/image" Target="../media/image8.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9"/>
          <p:cNvSpPr txBox="1"/>
          <p:nvPr/>
        </p:nvSpPr>
        <p:spPr>
          <a:xfrm rot="16200000">
            <a:off x="9128760" y="2957195"/>
            <a:ext cx="727075" cy="3002915"/>
          </a:xfrm>
          <a:prstGeom prst="rect">
            <a:avLst/>
          </a:prstGeom>
          <a:solidFill>
            <a:schemeClr val="accent6"/>
          </a:solidFill>
          <a:effectLst/>
        </p:spPr>
        <p:txBody>
          <a:bodyPr vert="eaVert" wrap="square" lIns="91450" tIns="45725" rIns="90000" bIns="45725" rtlCol="0" anchor="ctr" anchorCtr="1">
            <a:noAutofit/>
          </a:bodyPr>
          <a:lstStyle/>
          <a:p>
            <a:pPr algn="ctr">
              <a:defRPr/>
            </a:pPr>
            <a:r>
              <a:rPr lang="zh-CN" sz="3200" kern="0" spc="300" dirty="0">
                <a:solidFill>
                  <a:schemeClr val="bg1"/>
                </a:solidFill>
                <a:latin typeface="宋体" panose="02010600030101010101" pitchFamily="2" charset="-122"/>
              </a:rPr>
              <a:t>北京出版社</a:t>
            </a:r>
            <a:endParaRPr lang="zh-CN" sz="3200" kern="0" spc="300" dirty="0">
              <a:solidFill>
                <a:schemeClr val="bg1"/>
              </a:solidFill>
              <a:latin typeface="宋体" panose="02010600030101010101" pitchFamily="2" charset="-122"/>
            </a:endParaRPr>
          </a:p>
        </p:txBody>
      </p:sp>
      <p:sp>
        <p:nvSpPr>
          <p:cNvPr id="6" name="文本框 5"/>
          <p:cNvSpPr txBox="1"/>
          <p:nvPr/>
        </p:nvSpPr>
        <p:spPr>
          <a:xfrm>
            <a:off x="7327900" y="1453515"/>
            <a:ext cx="4612005" cy="1938020"/>
          </a:xfrm>
          <a:prstGeom prst="rect">
            <a:avLst/>
          </a:prstGeom>
          <a:noFill/>
        </p:spPr>
        <p:txBody>
          <a:bodyPr wrap="square" rtlCol="0">
            <a:spAutoFit/>
          </a:bodyPr>
          <a:p>
            <a:r>
              <a:rPr lang="zh-CN" sz="6000" b="1" spc="600" dirty="0" smtClean="0">
                <a:ln w="28575">
                  <a:noFill/>
                </a:ln>
                <a:solidFill>
                  <a:schemeClr val="tx2"/>
                </a:solidFill>
                <a:latin typeface="宋体" panose="02010600030101010101" pitchFamily="2" charset="-122"/>
              </a:rPr>
              <a:t>经济学基础（第三版）</a:t>
            </a:r>
            <a:endParaRPr lang="zh-CN" sz="6000" b="1" spc="600" dirty="0" smtClean="0">
              <a:ln w="28575">
                <a:noFill/>
              </a:ln>
              <a:solidFill>
                <a:schemeClr val="tx2"/>
              </a:solidFill>
              <a:latin typeface="宋体" panose="02010600030101010101" pitchFamily="2" charset="-122"/>
            </a:endParaRPr>
          </a:p>
        </p:txBody>
      </p:sp>
    </p:spTree>
    <p:custDataLst>
      <p:tags r:id="rId1"/>
    </p:custDataLst>
  </p:cSld>
  <p:clrMapOvr>
    <a:masterClrMapping/>
  </p:clrMapOvr>
  <p:transition spd="slow" advTm="200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í$1ïďé"/>
          <p:cNvSpPr/>
          <p:nvPr/>
        </p:nvSpPr>
        <p:spPr>
          <a:xfrm>
            <a:off x="3863244" y="1695852"/>
            <a:ext cx="1429179" cy="571702"/>
          </a:xfrm>
          <a:prstGeom prst="wedgeRectCallout">
            <a:avLst>
              <a:gd name="adj1" fmla="val -37567"/>
              <a:gd name="adj2" fmla="val 78827"/>
            </a:avLst>
          </a:prstGeom>
          <a:solidFill>
            <a:schemeClr val="accent3">
              <a:lumMod val="50000"/>
            </a:schemeClr>
          </a:solidFill>
          <a:ln w="28575">
            <a:solidFill>
              <a:schemeClr val="bg1"/>
            </a:solidFill>
            <a:round/>
          </a:ln>
        </p:spPr>
        <p:txBody>
          <a:bodyPr vert="horz" wrap="square" lIns="91440" tIns="45720" rIns="91440" bIns="45720" numCol="1" anchor="ctr" anchorCtr="0" compatLnSpc="1">
            <a:normAutofit/>
          </a:bodyPr>
          <a:lstStyle/>
          <a:p>
            <a:pPr algn="ctr" defTabSz="914400"/>
            <a:r>
              <a:rPr lang="en-US" sz="1600">
                <a:solidFill>
                  <a:schemeClr val="bg1"/>
                </a:solidFill>
                <a:latin typeface="宋体" panose="02010600030101010101" pitchFamily="2" charset="-122"/>
              </a:rPr>
              <a:t>2. 创新理论</a:t>
            </a:r>
            <a:endParaRPr lang="en-US" sz="1600">
              <a:solidFill>
                <a:schemeClr val="bg1"/>
              </a:solidFill>
              <a:latin typeface="宋体" panose="02010600030101010101" pitchFamily="2" charset="-122"/>
            </a:endParaRPr>
          </a:p>
        </p:txBody>
      </p:sp>
      <p:grpSp>
        <p:nvGrpSpPr>
          <p:cNvPr id="10" name="组合 9"/>
          <p:cNvGrpSpPr/>
          <p:nvPr/>
        </p:nvGrpSpPr>
        <p:grpSpPr>
          <a:xfrm>
            <a:off x="1998980" y="2277110"/>
            <a:ext cx="7536815" cy="1716405"/>
            <a:chOff x="3148" y="3586"/>
            <a:chExt cx="11869" cy="2703"/>
          </a:xfrm>
        </p:grpSpPr>
        <p:sp>
          <p:nvSpPr>
            <p:cNvPr id="51" name="ïsľíḋè"/>
            <p:cNvSpPr/>
            <p:nvPr/>
          </p:nvSpPr>
          <p:spPr bwMode="auto">
            <a:xfrm rot="20700000">
              <a:off x="3148" y="4291"/>
              <a:ext cx="3807" cy="10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latin typeface="宋体" panose="02010600030101010101" pitchFamily="2" charset="-122"/>
              </a:endParaRPr>
            </a:p>
          </p:txBody>
        </p:sp>
        <p:sp>
          <p:nvSpPr>
            <p:cNvPr id="52" name="iSľïďe"/>
            <p:cNvSpPr/>
            <p:nvPr/>
          </p:nvSpPr>
          <p:spPr bwMode="auto">
            <a:xfrm rot="20700000">
              <a:off x="3152" y="4291"/>
              <a:ext cx="3799" cy="1032"/>
            </a:xfrm>
            <a:custGeom>
              <a:avLst/>
              <a:gdLst>
                <a:gd name="T0" fmla="*/ 765 w 886"/>
                <a:gd name="T1" fmla="*/ 0 h 241"/>
                <a:gd name="T2" fmla="*/ 699 w 886"/>
                <a:gd name="T3" fmla="*/ 19 h 241"/>
                <a:gd name="T4" fmla="*/ 697 w 886"/>
                <a:gd name="T5" fmla="*/ 21 h 241"/>
                <a:gd name="T6" fmla="*/ 443 w 886"/>
                <a:gd name="T7" fmla="*/ 94 h 241"/>
                <a:gd name="T8" fmla="*/ 189 w 886"/>
                <a:gd name="T9" fmla="*/ 21 h 241"/>
                <a:gd name="T10" fmla="*/ 187 w 886"/>
                <a:gd name="T11" fmla="*/ 20 h 241"/>
                <a:gd name="T12" fmla="*/ 121 w 886"/>
                <a:gd name="T13" fmla="*/ 0 h 241"/>
                <a:gd name="T14" fmla="*/ 0 w 886"/>
                <a:gd name="T15" fmla="*/ 120 h 241"/>
                <a:gd name="T16" fmla="*/ 0 w 886"/>
                <a:gd name="T17" fmla="*/ 120 h 241"/>
                <a:gd name="T18" fmla="*/ 121 w 886"/>
                <a:gd name="T19" fmla="*/ 241 h 241"/>
                <a:gd name="T20" fmla="*/ 187 w 886"/>
                <a:gd name="T21" fmla="*/ 221 h 241"/>
                <a:gd name="T22" fmla="*/ 189 w 886"/>
                <a:gd name="T23" fmla="*/ 220 h 241"/>
                <a:gd name="T24" fmla="*/ 443 w 886"/>
                <a:gd name="T25" fmla="*/ 146 h 241"/>
                <a:gd name="T26" fmla="*/ 697 w 886"/>
                <a:gd name="T27" fmla="*/ 220 h 241"/>
                <a:gd name="T28" fmla="*/ 699 w 886"/>
                <a:gd name="T29" fmla="*/ 221 h 241"/>
                <a:gd name="T30" fmla="*/ 765 w 886"/>
                <a:gd name="T31" fmla="*/ 241 h 241"/>
                <a:gd name="T32" fmla="*/ 886 w 886"/>
                <a:gd name="T33" fmla="*/ 120 h 241"/>
                <a:gd name="T34" fmla="*/ 765 w 886"/>
                <a:gd name="T35" fmla="*/ 0 h 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86" h="241">
                  <a:moveTo>
                    <a:pt x="765" y="0"/>
                  </a:moveTo>
                  <a:cubicBezTo>
                    <a:pt x="741" y="0"/>
                    <a:pt x="718" y="7"/>
                    <a:pt x="699" y="19"/>
                  </a:cubicBezTo>
                  <a:cubicBezTo>
                    <a:pt x="699" y="20"/>
                    <a:pt x="698" y="20"/>
                    <a:pt x="697" y="21"/>
                  </a:cubicBezTo>
                  <a:cubicBezTo>
                    <a:pt x="624" y="67"/>
                    <a:pt x="537" y="94"/>
                    <a:pt x="443" y="94"/>
                  </a:cubicBezTo>
                  <a:cubicBezTo>
                    <a:pt x="349" y="94"/>
                    <a:pt x="262" y="67"/>
                    <a:pt x="189" y="21"/>
                  </a:cubicBezTo>
                  <a:cubicBezTo>
                    <a:pt x="188" y="20"/>
                    <a:pt x="188" y="20"/>
                    <a:pt x="187" y="20"/>
                  </a:cubicBezTo>
                  <a:cubicBezTo>
                    <a:pt x="168" y="7"/>
                    <a:pt x="145" y="0"/>
                    <a:pt x="121" y="0"/>
                  </a:cubicBezTo>
                  <a:cubicBezTo>
                    <a:pt x="54" y="0"/>
                    <a:pt x="0" y="54"/>
                    <a:pt x="0" y="120"/>
                  </a:cubicBezTo>
                  <a:cubicBezTo>
                    <a:pt x="0" y="120"/>
                    <a:pt x="0" y="120"/>
                    <a:pt x="0" y="120"/>
                  </a:cubicBezTo>
                  <a:cubicBezTo>
                    <a:pt x="0" y="187"/>
                    <a:pt x="54" y="241"/>
                    <a:pt x="121" y="241"/>
                  </a:cubicBezTo>
                  <a:cubicBezTo>
                    <a:pt x="145" y="241"/>
                    <a:pt x="168" y="233"/>
                    <a:pt x="187" y="221"/>
                  </a:cubicBezTo>
                  <a:cubicBezTo>
                    <a:pt x="187" y="220"/>
                    <a:pt x="188" y="220"/>
                    <a:pt x="189" y="220"/>
                  </a:cubicBezTo>
                  <a:cubicBezTo>
                    <a:pt x="262" y="173"/>
                    <a:pt x="349" y="146"/>
                    <a:pt x="443" y="146"/>
                  </a:cubicBezTo>
                  <a:cubicBezTo>
                    <a:pt x="537" y="146"/>
                    <a:pt x="624" y="173"/>
                    <a:pt x="697" y="220"/>
                  </a:cubicBezTo>
                  <a:cubicBezTo>
                    <a:pt x="698" y="220"/>
                    <a:pt x="698" y="220"/>
                    <a:pt x="699" y="221"/>
                  </a:cubicBezTo>
                  <a:cubicBezTo>
                    <a:pt x="718" y="233"/>
                    <a:pt x="741" y="241"/>
                    <a:pt x="765" y="241"/>
                  </a:cubicBezTo>
                  <a:cubicBezTo>
                    <a:pt x="832" y="241"/>
                    <a:pt x="886" y="187"/>
                    <a:pt x="886" y="120"/>
                  </a:cubicBezTo>
                  <a:cubicBezTo>
                    <a:pt x="886" y="54"/>
                    <a:pt x="832" y="0"/>
                    <a:pt x="765" y="0"/>
                  </a:cubicBezTo>
                  <a:close/>
                </a:path>
              </a:pathLst>
            </a:custGeom>
            <a:solidFill>
              <a:schemeClr val="bg1">
                <a:lumMod val="75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宋体" panose="02010600030101010101" pitchFamily="2" charset="-122"/>
              </a:endParaRPr>
            </a:p>
          </p:txBody>
        </p:sp>
        <p:sp>
          <p:nvSpPr>
            <p:cNvPr id="53" name="ïş1ide"/>
            <p:cNvSpPr/>
            <p:nvPr/>
          </p:nvSpPr>
          <p:spPr bwMode="auto">
            <a:xfrm rot="20700000">
              <a:off x="3265" y="4714"/>
              <a:ext cx="904" cy="904"/>
            </a:xfrm>
            <a:prstGeom prst="ellipse">
              <a:avLst/>
            </a:pr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宋体" panose="02010600030101010101" pitchFamily="2" charset="-122"/>
              </a:endParaRPr>
            </a:p>
          </p:txBody>
        </p:sp>
        <p:sp>
          <p:nvSpPr>
            <p:cNvPr id="54" name="ï$ḷíḋê"/>
            <p:cNvSpPr/>
            <p:nvPr/>
          </p:nvSpPr>
          <p:spPr bwMode="auto">
            <a:xfrm rot="20700000">
              <a:off x="5936" y="3999"/>
              <a:ext cx="904" cy="904"/>
            </a:xfrm>
            <a:prstGeom prst="ellipse">
              <a:avLst/>
            </a:pr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宋体" panose="02010600030101010101" pitchFamily="2" charset="-122"/>
              </a:endParaRPr>
            </a:p>
          </p:txBody>
        </p:sp>
        <p:sp>
          <p:nvSpPr>
            <p:cNvPr id="47" name="ïṥliḓè"/>
            <p:cNvSpPr/>
            <p:nvPr/>
          </p:nvSpPr>
          <p:spPr bwMode="auto">
            <a:xfrm rot="1800000">
              <a:off x="5685" y="4626"/>
              <a:ext cx="3807" cy="10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latin typeface="宋体" panose="02010600030101010101" pitchFamily="2" charset="-122"/>
              </a:endParaRPr>
            </a:p>
          </p:txBody>
        </p:sp>
        <p:sp>
          <p:nvSpPr>
            <p:cNvPr id="48" name="îŝḻïḓé"/>
            <p:cNvSpPr/>
            <p:nvPr/>
          </p:nvSpPr>
          <p:spPr bwMode="auto">
            <a:xfrm rot="1800000">
              <a:off x="5688" y="4626"/>
              <a:ext cx="3799" cy="1032"/>
            </a:xfrm>
            <a:custGeom>
              <a:avLst/>
              <a:gdLst>
                <a:gd name="T0" fmla="*/ 765 w 886"/>
                <a:gd name="T1" fmla="*/ 0 h 241"/>
                <a:gd name="T2" fmla="*/ 699 w 886"/>
                <a:gd name="T3" fmla="*/ 19 h 241"/>
                <a:gd name="T4" fmla="*/ 697 w 886"/>
                <a:gd name="T5" fmla="*/ 21 h 241"/>
                <a:gd name="T6" fmla="*/ 443 w 886"/>
                <a:gd name="T7" fmla="*/ 94 h 241"/>
                <a:gd name="T8" fmla="*/ 189 w 886"/>
                <a:gd name="T9" fmla="*/ 21 h 241"/>
                <a:gd name="T10" fmla="*/ 187 w 886"/>
                <a:gd name="T11" fmla="*/ 20 h 241"/>
                <a:gd name="T12" fmla="*/ 121 w 886"/>
                <a:gd name="T13" fmla="*/ 0 h 241"/>
                <a:gd name="T14" fmla="*/ 0 w 886"/>
                <a:gd name="T15" fmla="*/ 120 h 241"/>
                <a:gd name="T16" fmla="*/ 0 w 886"/>
                <a:gd name="T17" fmla="*/ 120 h 241"/>
                <a:gd name="T18" fmla="*/ 121 w 886"/>
                <a:gd name="T19" fmla="*/ 241 h 241"/>
                <a:gd name="T20" fmla="*/ 187 w 886"/>
                <a:gd name="T21" fmla="*/ 221 h 241"/>
                <a:gd name="T22" fmla="*/ 189 w 886"/>
                <a:gd name="T23" fmla="*/ 220 h 241"/>
                <a:gd name="T24" fmla="*/ 443 w 886"/>
                <a:gd name="T25" fmla="*/ 146 h 241"/>
                <a:gd name="T26" fmla="*/ 697 w 886"/>
                <a:gd name="T27" fmla="*/ 220 h 241"/>
                <a:gd name="T28" fmla="*/ 699 w 886"/>
                <a:gd name="T29" fmla="*/ 221 h 241"/>
                <a:gd name="T30" fmla="*/ 765 w 886"/>
                <a:gd name="T31" fmla="*/ 241 h 241"/>
                <a:gd name="T32" fmla="*/ 886 w 886"/>
                <a:gd name="T33" fmla="*/ 120 h 241"/>
                <a:gd name="T34" fmla="*/ 765 w 886"/>
                <a:gd name="T35" fmla="*/ 0 h 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86" h="241">
                  <a:moveTo>
                    <a:pt x="765" y="0"/>
                  </a:moveTo>
                  <a:cubicBezTo>
                    <a:pt x="741" y="0"/>
                    <a:pt x="718" y="7"/>
                    <a:pt x="699" y="19"/>
                  </a:cubicBezTo>
                  <a:cubicBezTo>
                    <a:pt x="699" y="20"/>
                    <a:pt x="698" y="20"/>
                    <a:pt x="697" y="21"/>
                  </a:cubicBezTo>
                  <a:cubicBezTo>
                    <a:pt x="624" y="67"/>
                    <a:pt x="537" y="94"/>
                    <a:pt x="443" y="94"/>
                  </a:cubicBezTo>
                  <a:cubicBezTo>
                    <a:pt x="349" y="94"/>
                    <a:pt x="262" y="67"/>
                    <a:pt x="189" y="21"/>
                  </a:cubicBezTo>
                  <a:cubicBezTo>
                    <a:pt x="188" y="20"/>
                    <a:pt x="188" y="20"/>
                    <a:pt x="187" y="20"/>
                  </a:cubicBezTo>
                  <a:cubicBezTo>
                    <a:pt x="168" y="7"/>
                    <a:pt x="145" y="0"/>
                    <a:pt x="121" y="0"/>
                  </a:cubicBezTo>
                  <a:cubicBezTo>
                    <a:pt x="54" y="0"/>
                    <a:pt x="0" y="54"/>
                    <a:pt x="0" y="120"/>
                  </a:cubicBezTo>
                  <a:cubicBezTo>
                    <a:pt x="0" y="120"/>
                    <a:pt x="0" y="120"/>
                    <a:pt x="0" y="120"/>
                  </a:cubicBezTo>
                  <a:cubicBezTo>
                    <a:pt x="0" y="187"/>
                    <a:pt x="54" y="241"/>
                    <a:pt x="121" y="241"/>
                  </a:cubicBezTo>
                  <a:cubicBezTo>
                    <a:pt x="145" y="241"/>
                    <a:pt x="168" y="233"/>
                    <a:pt x="187" y="221"/>
                  </a:cubicBezTo>
                  <a:cubicBezTo>
                    <a:pt x="187" y="220"/>
                    <a:pt x="188" y="220"/>
                    <a:pt x="189" y="220"/>
                  </a:cubicBezTo>
                  <a:cubicBezTo>
                    <a:pt x="262" y="173"/>
                    <a:pt x="349" y="146"/>
                    <a:pt x="443" y="146"/>
                  </a:cubicBezTo>
                  <a:cubicBezTo>
                    <a:pt x="537" y="146"/>
                    <a:pt x="624" y="173"/>
                    <a:pt x="697" y="220"/>
                  </a:cubicBezTo>
                  <a:cubicBezTo>
                    <a:pt x="698" y="220"/>
                    <a:pt x="698" y="220"/>
                    <a:pt x="699" y="221"/>
                  </a:cubicBezTo>
                  <a:cubicBezTo>
                    <a:pt x="718" y="233"/>
                    <a:pt x="741" y="241"/>
                    <a:pt x="765" y="241"/>
                  </a:cubicBezTo>
                  <a:cubicBezTo>
                    <a:pt x="832" y="241"/>
                    <a:pt x="886" y="187"/>
                    <a:pt x="886" y="120"/>
                  </a:cubicBezTo>
                  <a:cubicBezTo>
                    <a:pt x="886" y="54"/>
                    <a:pt x="832" y="0"/>
                    <a:pt x="765" y="0"/>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宋体" panose="02010600030101010101" pitchFamily="2" charset="-122"/>
              </a:endParaRPr>
            </a:p>
          </p:txBody>
        </p:sp>
        <p:sp>
          <p:nvSpPr>
            <p:cNvPr id="49" name="îşḷîḋê"/>
            <p:cNvSpPr/>
            <p:nvPr/>
          </p:nvSpPr>
          <p:spPr bwMode="auto">
            <a:xfrm rot="1800000">
              <a:off x="5938" y="4000"/>
              <a:ext cx="904" cy="904"/>
            </a:xfrm>
            <a:prstGeom prst="ellipse">
              <a:avLst/>
            </a:pr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宋体" panose="02010600030101010101" pitchFamily="2" charset="-122"/>
              </a:endParaRPr>
            </a:p>
          </p:txBody>
        </p:sp>
        <p:sp>
          <p:nvSpPr>
            <p:cNvPr id="50" name="íṩḷîďe"/>
            <p:cNvSpPr/>
            <p:nvPr/>
          </p:nvSpPr>
          <p:spPr bwMode="auto">
            <a:xfrm rot="1800000">
              <a:off x="8333" y="5383"/>
              <a:ext cx="904" cy="904"/>
            </a:xfrm>
            <a:prstGeom prst="ellipse">
              <a:avLst/>
            </a:pr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宋体" panose="02010600030101010101" pitchFamily="2" charset="-122"/>
              </a:endParaRPr>
            </a:p>
          </p:txBody>
        </p:sp>
        <p:sp>
          <p:nvSpPr>
            <p:cNvPr id="43" name="îś1ïďé"/>
            <p:cNvSpPr/>
            <p:nvPr/>
          </p:nvSpPr>
          <p:spPr bwMode="auto">
            <a:xfrm rot="18900000">
              <a:off x="7984" y="4611"/>
              <a:ext cx="3021" cy="10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latin typeface="宋体" panose="02010600030101010101" pitchFamily="2" charset="-122"/>
              </a:endParaRPr>
            </a:p>
          </p:txBody>
        </p:sp>
        <p:sp>
          <p:nvSpPr>
            <p:cNvPr id="44" name="ïṡḻîḑê"/>
            <p:cNvSpPr/>
            <p:nvPr/>
          </p:nvSpPr>
          <p:spPr bwMode="auto">
            <a:xfrm rot="18900000">
              <a:off x="7984" y="4614"/>
              <a:ext cx="3021" cy="1034"/>
            </a:xfrm>
            <a:custGeom>
              <a:avLst/>
              <a:gdLst>
                <a:gd name="T0" fmla="*/ 585 w 705"/>
                <a:gd name="T1" fmla="*/ 0 h 241"/>
                <a:gd name="T2" fmla="*/ 500 w 705"/>
                <a:gd name="T3" fmla="*/ 35 h 241"/>
                <a:gd name="T4" fmla="*/ 494 w 705"/>
                <a:gd name="T5" fmla="*/ 41 h 241"/>
                <a:gd name="T6" fmla="*/ 352 w 705"/>
                <a:gd name="T7" fmla="*/ 101 h 241"/>
                <a:gd name="T8" fmla="*/ 211 w 705"/>
                <a:gd name="T9" fmla="*/ 41 h 241"/>
                <a:gd name="T10" fmla="*/ 205 w 705"/>
                <a:gd name="T11" fmla="*/ 35 h 241"/>
                <a:gd name="T12" fmla="*/ 120 w 705"/>
                <a:gd name="T13" fmla="*/ 0 h 241"/>
                <a:gd name="T14" fmla="*/ 0 w 705"/>
                <a:gd name="T15" fmla="*/ 120 h 241"/>
                <a:gd name="T16" fmla="*/ 120 w 705"/>
                <a:gd name="T17" fmla="*/ 241 h 241"/>
                <a:gd name="T18" fmla="*/ 205 w 705"/>
                <a:gd name="T19" fmla="*/ 206 h 241"/>
                <a:gd name="T20" fmla="*/ 211 w 705"/>
                <a:gd name="T21" fmla="*/ 199 h 241"/>
                <a:gd name="T22" fmla="*/ 352 w 705"/>
                <a:gd name="T23" fmla="*/ 140 h 241"/>
                <a:gd name="T24" fmla="*/ 494 w 705"/>
                <a:gd name="T25" fmla="*/ 199 h 241"/>
                <a:gd name="T26" fmla="*/ 500 w 705"/>
                <a:gd name="T27" fmla="*/ 206 h 241"/>
                <a:gd name="T28" fmla="*/ 585 w 705"/>
                <a:gd name="T29" fmla="*/ 241 h 241"/>
                <a:gd name="T30" fmla="*/ 705 w 705"/>
                <a:gd name="T31" fmla="*/ 120 h 241"/>
                <a:gd name="T32" fmla="*/ 585 w 705"/>
                <a:gd name="T33" fmla="*/ 0 h 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05" h="241">
                  <a:moveTo>
                    <a:pt x="585" y="0"/>
                  </a:moveTo>
                  <a:cubicBezTo>
                    <a:pt x="552" y="0"/>
                    <a:pt x="522" y="13"/>
                    <a:pt x="500" y="35"/>
                  </a:cubicBezTo>
                  <a:cubicBezTo>
                    <a:pt x="498" y="37"/>
                    <a:pt x="496" y="39"/>
                    <a:pt x="494" y="41"/>
                  </a:cubicBezTo>
                  <a:cubicBezTo>
                    <a:pt x="458" y="78"/>
                    <a:pt x="408" y="101"/>
                    <a:pt x="352" y="101"/>
                  </a:cubicBezTo>
                  <a:cubicBezTo>
                    <a:pt x="297" y="101"/>
                    <a:pt x="247" y="78"/>
                    <a:pt x="211" y="41"/>
                  </a:cubicBezTo>
                  <a:cubicBezTo>
                    <a:pt x="209" y="39"/>
                    <a:pt x="207" y="37"/>
                    <a:pt x="205" y="35"/>
                  </a:cubicBezTo>
                  <a:cubicBezTo>
                    <a:pt x="183" y="13"/>
                    <a:pt x="153" y="0"/>
                    <a:pt x="120" y="0"/>
                  </a:cubicBezTo>
                  <a:cubicBezTo>
                    <a:pt x="53" y="0"/>
                    <a:pt x="0" y="54"/>
                    <a:pt x="0" y="120"/>
                  </a:cubicBezTo>
                  <a:cubicBezTo>
                    <a:pt x="0" y="187"/>
                    <a:pt x="53" y="241"/>
                    <a:pt x="120" y="241"/>
                  </a:cubicBezTo>
                  <a:cubicBezTo>
                    <a:pt x="153" y="241"/>
                    <a:pt x="183" y="227"/>
                    <a:pt x="205" y="206"/>
                  </a:cubicBezTo>
                  <a:cubicBezTo>
                    <a:pt x="207" y="204"/>
                    <a:pt x="209" y="201"/>
                    <a:pt x="211" y="199"/>
                  </a:cubicBezTo>
                  <a:cubicBezTo>
                    <a:pt x="247" y="163"/>
                    <a:pt x="297" y="140"/>
                    <a:pt x="352" y="140"/>
                  </a:cubicBezTo>
                  <a:cubicBezTo>
                    <a:pt x="408" y="140"/>
                    <a:pt x="458" y="163"/>
                    <a:pt x="494" y="199"/>
                  </a:cubicBezTo>
                  <a:cubicBezTo>
                    <a:pt x="496" y="201"/>
                    <a:pt x="498" y="204"/>
                    <a:pt x="500" y="206"/>
                  </a:cubicBezTo>
                  <a:cubicBezTo>
                    <a:pt x="522" y="227"/>
                    <a:pt x="552" y="241"/>
                    <a:pt x="585" y="241"/>
                  </a:cubicBezTo>
                  <a:cubicBezTo>
                    <a:pt x="651" y="241"/>
                    <a:pt x="705" y="187"/>
                    <a:pt x="705" y="120"/>
                  </a:cubicBezTo>
                  <a:cubicBezTo>
                    <a:pt x="705" y="54"/>
                    <a:pt x="651" y="0"/>
                    <a:pt x="585" y="0"/>
                  </a:cubicBezTo>
                  <a:close/>
                </a:path>
              </a:pathLst>
            </a:custGeom>
            <a:solidFill>
              <a:schemeClr val="bg1">
                <a:lumMod val="75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宋体" panose="02010600030101010101" pitchFamily="2" charset="-122"/>
              </a:endParaRPr>
            </a:p>
          </p:txBody>
        </p:sp>
        <p:sp>
          <p:nvSpPr>
            <p:cNvPr id="45" name="iSlïḋe"/>
            <p:cNvSpPr/>
            <p:nvPr/>
          </p:nvSpPr>
          <p:spPr bwMode="auto">
            <a:xfrm rot="18900000">
              <a:off x="8339" y="5385"/>
              <a:ext cx="900" cy="904"/>
            </a:xfrm>
            <a:prstGeom prst="ellipse">
              <a:avLst/>
            </a:pr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宋体" panose="02010600030101010101" pitchFamily="2" charset="-122"/>
              </a:endParaRPr>
            </a:p>
          </p:txBody>
        </p:sp>
        <p:sp>
          <p:nvSpPr>
            <p:cNvPr id="46" name="işlîḋe"/>
            <p:cNvSpPr/>
            <p:nvPr/>
          </p:nvSpPr>
          <p:spPr bwMode="auto">
            <a:xfrm rot="18900000">
              <a:off x="9745" y="3976"/>
              <a:ext cx="905" cy="904"/>
            </a:xfrm>
            <a:prstGeom prst="ellipse">
              <a:avLst/>
            </a:pr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宋体" panose="02010600030101010101" pitchFamily="2" charset="-122"/>
              </a:endParaRPr>
            </a:p>
          </p:txBody>
        </p:sp>
        <p:sp>
          <p:nvSpPr>
            <p:cNvPr id="39" name="isḻïďê"/>
            <p:cNvSpPr/>
            <p:nvPr/>
          </p:nvSpPr>
          <p:spPr bwMode="auto">
            <a:xfrm rot="19800000">
              <a:off x="11211" y="4212"/>
              <a:ext cx="3807" cy="10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latin typeface="宋体" panose="02010600030101010101" pitchFamily="2" charset="-122"/>
              </a:endParaRPr>
            </a:p>
          </p:txBody>
        </p:sp>
        <p:sp>
          <p:nvSpPr>
            <p:cNvPr id="40" name="i$ļiḑé"/>
            <p:cNvSpPr/>
            <p:nvPr/>
          </p:nvSpPr>
          <p:spPr bwMode="auto">
            <a:xfrm rot="19800000">
              <a:off x="11216" y="4212"/>
              <a:ext cx="3799" cy="1032"/>
            </a:xfrm>
            <a:custGeom>
              <a:avLst/>
              <a:gdLst>
                <a:gd name="T0" fmla="*/ 765 w 886"/>
                <a:gd name="T1" fmla="*/ 0 h 241"/>
                <a:gd name="T2" fmla="*/ 699 w 886"/>
                <a:gd name="T3" fmla="*/ 19 h 241"/>
                <a:gd name="T4" fmla="*/ 697 w 886"/>
                <a:gd name="T5" fmla="*/ 21 h 241"/>
                <a:gd name="T6" fmla="*/ 443 w 886"/>
                <a:gd name="T7" fmla="*/ 94 h 241"/>
                <a:gd name="T8" fmla="*/ 189 w 886"/>
                <a:gd name="T9" fmla="*/ 21 h 241"/>
                <a:gd name="T10" fmla="*/ 187 w 886"/>
                <a:gd name="T11" fmla="*/ 20 h 241"/>
                <a:gd name="T12" fmla="*/ 121 w 886"/>
                <a:gd name="T13" fmla="*/ 0 h 241"/>
                <a:gd name="T14" fmla="*/ 0 w 886"/>
                <a:gd name="T15" fmla="*/ 120 h 241"/>
                <a:gd name="T16" fmla="*/ 0 w 886"/>
                <a:gd name="T17" fmla="*/ 120 h 241"/>
                <a:gd name="T18" fmla="*/ 121 w 886"/>
                <a:gd name="T19" fmla="*/ 241 h 241"/>
                <a:gd name="T20" fmla="*/ 187 w 886"/>
                <a:gd name="T21" fmla="*/ 221 h 241"/>
                <a:gd name="T22" fmla="*/ 189 w 886"/>
                <a:gd name="T23" fmla="*/ 220 h 241"/>
                <a:gd name="T24" fmla="*/ 443 w 886"/>
                <a:gd name="T25" fmla="*/ 146 h 241"/>
                <a:gd name="T26" fmla="*/ 697 w 886"/>
                <a:gd name="T27" fmla="*/ 220 h 241"/>
                <a:gd name="T28" fmla="*/ 699 w 886"/>
                <a:gd name="T29" fmla="*/ 221 h 241"/>
                <a:gd name="T30" fmla="*/ 765 w 886"/>
                <a:gd name="T31" fmla="*/ 241 h 241"/>
                <a:gd name="T32" fmla="*/ 886 w 886"/>
                <a:gd name="T33" fmla="*/ 120 h 241"/>
                <a:gd name="T34" fmla="*/ 765 w 886"/>
                <a:gd name="T35" fmla="*/ 0 h 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86" h="241">
                  <a:moveTo>
                    <a:pt x="765" y="0"/>
                  </a:moveTo>
                  <a:cubicBezTo>
                    <a:pt x="741" y="0"/>
                    <a:pt x="718" y="7"/>
                    <a:pt x="699" y="19"/>
                  </a:cubicBezTo>
                  <a:cubicBezTo>
                    <a:pt x="699" y="20"/>
                    <a:pt x="698" y="20"/>
                    <a:pt x="697" y="21"/>
                  </a:cubicBezTo>
                  <a:cubicBezTo>
                    <a:pt x="624" y="67"/>
                    <a:pt x="537" y="94"/>
                    <a:pt x="443" y="94"/>
                  </a:cubicBezTo>
                  <a:cubicBezTo>
                    <a:pt x="349" y="94"/>
                    <a:pt x="262" y="67"/>
                    <a:pt x="189" y="21"/>
                  </a:cubicBezTo>
                  <a:cubicBezTo>
                    <a:pt x="188" y="20"/>
                    <a:pt x="188" y="20"/>
                    <a:pt x="187" y="20"/>
                  </a:cubicBezTo>
                  <a:cubicBezTo>
                    <a:pt x="168" y="7"/>
                    <a:pt x="145" y="0"/>
                    <a:pt x="121" y="0"/>
                  </a:cubicBezTo>
                  <a:cubicBezTo>
                    <a:pt x="54" y="0"/>
                    <a:pt x="0" y="54"/>
                    <a:pt x="0" y="120"/>
                  </a:cubicBezTo>
                  <a:cubicBezTo>
                    <a:pt x="0" y="120"/>
                    <a:pt x="0" y="120"/>
                    <a:pt x="0" y="120"/>
                  </a:cubicBezTo>
                  <a:cubicBezTo>
                    <a:pt x="0" y="187"/>
                    <a:pt x="54" y="241"/>
                    <a:pt x="121" y="241"/>
                  </a:cubicBezTo>
                  <a:cubicBezTo>
                    <a:pt x="145" y="241"/>
                    <a:pt x="168" y="233"/>
                    <a:pt x="187" y="221"/>
                  </a:cubicBezTo>
                  <a:cubicBezTo>
                    <a:pt x="187" y="220"/>
                    <a:pt x="188" y="220"/>
                    <a:pt x="189" y="220"/>
                  </a:cubicBezTo>
                  <a:cubicBezTo>
                    <a:pt x="262" y="173"/>
                    <a:pt x="349" y="146"/>
                    <a:pt x="443" y="146"/>
                  </a:cubicBezTo>
                  <a:cubicBezTo>
                    <a:pt x="537" y="146"/>
                    <a:pt x="624" y="173"/>
                    <a:pt x="697" y="220"/>
                  </a:cubicBezTo>
                  <a:cubicBezTo>
                    <a:pt x="698" y="220"/>
                    <a:pt x="698" y="220"/>
                    <a:pt x="699" y="221"/>
                  </a:cubicBezTo>
                  <a:cubicBezTo>
                    <a:pt x="718" y="233"/>
                    <a:pt x="741" y="241"/>
                    <a:pt x="765" y="241"/>
                  </a:cubicBezTo>
                  <a:cubicBezTo>
                    <a:pt x="832" y="241"/>
                    <a:pt x="886" y="187"/>
                    <a:pt x="886" y="120"/>
                  </a:cubicBezTo>
                  <a:cubicBezTo>
                    <a:pt x="886" y="54"/>
                    <a:pt x="832" y="0"/>
                    <a:pt x="765" y="0"/>
                  </a:cubicBezTo>
                  <a:close/>
                </a:path>
              </a:pathLst>
            </a:custGeom>
            <a:solidFill>
              <a:schemeClr val="bg1">
                <a:lumMod val="75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宋体" panose="02010600030101010101" pitchFamily="2" charset="-122"/>
              </a:endParaRPr>
            </a:p>
          </p:txBody>
        </p:sp>
        <p:sp>
          <p:nvSpPr>
            <p:cNvPr id="41" name="íṣḷídè"/>
            <p:cNvSpPr/>
            <p:nvPr/>
          </p:nvSpPr>
          <p:spPr bwMode="auto">
            <a:xfrm rot="19800000">
              <a:off x="11467" y="4969"/>
              <a:ext cx="904" cy="904"/>
            </a:xfrm>
            <a:prstGeom prst="ellipse">
              <a:avLst/>
            </a:pr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宋体" panose="02010600030101010101" pitchFamily="2" charset="-122"/>
              </a:endParaRPr>
            </a:p>
          </p:txBody>
        </p:sp>
        <p:sp>
          <p:nvSpPr>
            <p:cNvPr id="42" name="îsľïḓè"/>
            <p:cNvSpPr/>
            <p:nvPr/>
          </p:nvSpPr>
          <p:spPr bwMode="auto">
            <a:xfrm rot="19800000">
              <a:off x="13862" y="3586"/>
              <a:ext cx="904" cy="904"/>
            </a:xfrm>
            <a:prstGeom prst="ellipse">
              <a:avLst/>
            </a:pr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宋体" panose="02010600030101010101" pitchFamily="2" charset="-122"/>
              </a:endParaRPr>
            </a:p>
          </p:txBody>
        </p:sp>
        <p:sp>
          <p:nvSpPr>
            <p:cNvPr id="35" name="îṩlîḍe"/>
            <p:cNvSpPr/>
            <p:nvPr/>
          </p:nvSpPr>
          <p:spPr bwMode="auto">
            <a:xfrm rot="1800000">
              <a:off x="9546" y="4403"/>
              <a:ext cx="3021" cy="10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latin typeface="宋体" panose="02010600030101010101" pitchFamily="2" charset="-122"/>
              </a:endParaRPr>
            </a:p>
          </p:txBody>
        </p:sp>
        <p:sp>
          <p:nvSpPr>
            <p:cNvPr id="36" name="iSḻïḓê"/>
            <p:cNvSpPr/>
            <p:nvPr/>
          </p:nvSpPr>
          <p:spPr bwMode="auto">
            <a:xfrm rot="1800000">
              <a:off x="9546" y="4407"/>
              <a:ext cx="3021" cy="1034"/>
            </a:xfrm>
            <a:custGeom>
              <a:avLst/>
              <a:gdLst>
                <a:gd name="T0" fmla="*/ 585 w 705"/>
                <a:gd name="T1" fmla="*/ 0 h 241"/>
                <a:gd name="T2" fmla="*/ 500 w 705"/>
                <a:gd name="T3" fmla="*/ 35 h 241"/>
                <a:gd name="T4" fmla="*/ 494 w 705"/>
                <a:gd name="T5" fmla="*/ 41 h 241"/>
                <a:gd name="T6" fmla="*/ 352 w 705"/>
                <a:gd name="T7" fmla="*/ 101 h 241"/>
                <a:gd name="T8" fmla="*/ 211 w 705"/>
                <a:gd name="T9" fmla="*/ 41 h 241"/>
                <a:gd name="T10" fmla="*/ 205 w 705"/>
                <a:gd name="T11" fmla="*/ 35 h 241"/>
                <a:gd name="T12" fmla="*/ 120 w 705"/>
                <a:gd name="T13" fmla="*/ 0 h 241"/>
                <a:gd name="T14" fmla="*/ 0 w 705"/>
                <a:gd name="T15" fmla="*/ 120 h 241"/>
                <a:gd name="T16" fmla="*/ 120 w 705"/>
                <a:gd name="T17" fmla="*/ 241 h 241"/>
                <a:gd name="T18" fmla="*/ 205 w 705"/>
                <a:gd name="T19" fmla="*/ 206 h 241"/>
                <a:gd name="T20" fmla="*/ 211 w 705"/>
                <a:gd name="T21" fmla="*/ 199 h 241"/>
                <a:gd name="T22" fmla="*/ 352 w 705"/>
                <a:gd name="T23" fmla="*/ 140 h 241"/>
                <a:gd name="T24" fmla="*/ 494 w 705"/>
                <a:gd name="T25" fmla="*/ 199 h 241"/>
                <a:gd name="T26" fmla="*/ 500 w 705"/>
                <a:gd name="T27" fmla="*/ 206 h 241"/>
                <a:gd name="T28" fmla="*/ 585 w 705"/>
                <a:gd name="T29" fmla="*/ 241 h 241"/>
                <a:gd name="T30" fmla="*/ 705 w 705"/>
                <a:gd name="T31" fmla="*/ 120 h 241"/>
                <a:gd name="T32" fmla="*/ 585 w 705"/>
                <a:gd name="T33" fmla="*/ 0 h 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05" h="241">
                  <a:moveTo>
                    <a:pt x="585" y="0"/>
                  </a:moveTo>
                  <a:cubicBezTo>
                    <a:pt x="552" y="0"/>
                    <a:pt x="522" y="13"/>
                    <a:pt x="500" y="35"/>
                  </a:cubicBezTo>
                  <a:cubicBezTo>
                    <a:pt x="498" y="37"/>
                    <a:pt x="496" y="39"/>
                    <a:pt x="494" y="41"/>
                  </a:cubicBezTo>
                  <a:cubicBezTo>
                    <a:pt x="458" y="78"/>
                    <a:pt x="408" y="101"/>
                    <a:pt x="352" y="101"/>
                  </a:cubicBezTo>
                  <a:cubicBezTo>
                    <a:pt x="297" y="101"/>
                    <a:pt x="247" y="78"/>
                    <a:pt x="211" y="41"/>
                  </a:cubicBezTo>
                  <a:cubicBezTo>
                    <a:pt x="209" y="39"/>
                    <a:pt x="207" y="37"/>
                    <a:pt x="205" y="35"/>
                  </a:cubicBezTo>
                  <a:cubicBezTo>
                    <a:pt x="183" y="13"/>
                    <a:pt x="153" y="0"/>
                    <a:pt x="120" y="0"/>
                  </a:cubicBezTo>
                  <a:cubicBezTo>
                    <a:pt x="53" y="0"/>
                    <a:pt x="0" y="54"/>
                    <a:pt x="0" y="120"/>
                  </a:cubicBezTo>
                  <a:cubicBezTo>
                    <a:pt x="0" y="187"/>
                    <a:pt x="53" y="241"/>
                    <a:pt x="120" y="241"/>
                  </a:cubicBezTo>
                  <a:cubicBezTo>
                    <a:pt x="153" y="241"/>
                    <a:pt x="183" y="227"/>
                    <a:pt x="205" y="206"/>
                  </a:cubicBezTo>
                  <a:cubicBezTo>
                    <a:pt x="207" y="204"/>
                    <a:pt x="209" y="201"/>
                    <a:pt x="211" y="199"/>
                  </a:cubicBezTo>
                  <a:cubicBezTo>
                    <a:pt x="247" y="163"/>
                    <a:pt x="297" y="140"/>
                    <a:pt x="352" y="140"/>
                  </a:cubicBezTo>
                  <a:cubicBezTo>
                    <a:pt x="408" y="140"/>
                    <a:pt x="458" y="163"/>
                    <a:pt x="494" y="199"/>
                  </a:cubicBezTo>
                  <a:cubicBezTo>
                    <a:pt x="496" y="201"/>
                    <a:pt x="498" y="204"/>
                    <a:pt x="500" y="206"/>
                  </a:cubicBezTo>
                  <a:cubicBezTo>
                    <a:pt x="522" y="227"/>
                    <a:pt x="552" y="241"/>
                    <a:pt x="585" y="241"/>
                  </a:cubicBezTo>
                  <a:cubicBezTo>
                    <a:pt x="651" y="241"/>
                    <a:pt x="705" y="187"/>
                    <a:pt x="705" y="120"/>
                  </a:cubicBezTo>
                  <a:cubicBezTo>
                    <a:pt x="705" y="54"/>
                    <a:pt x="651" y="0"/>
                    <a:pt x="585" y="0"/>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宋体" panose="02010600030101010101" pitchFamily="2" charset="-122"/>
              </a:endParaRPr>
            </a:p>
          </p:txBody>
        </p:sp>
        <p:sp>
          <p:nvSpPr>
            <p:cNvPr id="37" name="ïsľiḑè"/>
            <p:cNvSpPr/>
            <p:nvPr/>
          </p:nvSpPr>
          <p:spPr bwMode="auto">
            <a:xfrm rot="1800000">
              <a:off x="9743" y="3974"/>
              <a:ext cx="900" cy="904"/>
            </a:xfrm>
            <a:prstGeom prst="ellipse">
              <a:avLst/>
            </a:pr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宋体" panose="02010600030101010101" pitchFamily="2" charset="-122"/>
              </a:endParaRPr>
            </a:p>
          </p:txBody>
        </p:sp>
        <p:sp>
          <p:nvSpPr>
            <p:cNvPr id="38" name="íšľîḑé"/>
            <p:cNvSpPr/>
            <p:nvPr/>
          </p:nvSpPr>
          <p:spPr bwMode="auto">
            <a:xfrm rot="1800000">
              <a:off x="11465" y="4969"/>
              <a:ext cx="905" cy="904"/>
            </a:xfrm>
            <a:prstGeom prst="ellipse">
              <a:avLst/>
            </a:pr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latin typeface="宋体" panose="02010600030101010101" pitchFamily="2" charset="-122"/>
              </a:endParaRPr>
            </a:p>
          </p:txBody>
        </p:sp>
        <p:sp>
          <p:nvSpPr>
            <p:cNvPr id="24" name="îṥļîďe"/>
            <p:cNvSpPr/>
            <p:nvPr/>
          </p:nvSpPr>
          <p:spPr bwMode="auto">
            <a:xfrm>
              <a:off x="3483" y="4979"/>
              <a:ext cx="468" cy="424"/>
            </a:xfrm>
            <a:custGeom>
              <a:avLst/>
              <a:gdLst>
                <a:gd name="connsiteX0" fmla="*/ 496512 w 622984"/>
                <a:gd name="connsiteY0" fmla="*/ 492841 h 564606"/>
                <a:gd name="connsiteX1" fmla="*/ 473955 w 622984"/>
                <a:gd name="connsiteY1" fmla="*/ 515853 h 564606"/>
                <a:gd name="connsiteX2" fmla="*/ 496512 w 622984"/>
                <a:gd name="connsiteY2" fmla="*/ 535354 h 564606"/>
                <a:gd name="connsiteX3" fmla="*/ 519457 w 622984"/>
                <a:gd name="connsiteY3" fmla="*/ 515853 h 564606"/>
                <a:gd name="connsiteX4" fmla="*/ 496512 w 622984"/>
                <a:gd name="connsiteY4" fmla="*/ 492841 h 564606"/>
                <a:gd name="connsiteX5" fmla="*/ 249694 w 622984"/>
                <a:gd name="connsiteY5" fmla="*/ 352049 h 564606"/>
                <a:gd name="connsiteX6" fmla="*/ 272741 w 622984"/>
                <a:gd name="connsiteY6" fmla="*/ 374570 h 564606"/>
                <a:gd name="connsiteX7" fmla="*/ 171569 w 622984"/>
                <a:gd name="connsiteY7" fmla="*/ 475137 h 564606"/>
                <a:gd name="connsiteX8" fmla="*/ 177819 w 622984"/>
                <a:gd name="connsiteY8" fmla="*/ 481738 h 564606"/>
                <a:gd name="connsiteX9" fmla="*/ 155163 w 622984"/>
                <a:gd name="connsiteY9" fmla="*/ 510860 h 564606"/>
                <a:gd name="connsiteX10" fmla="*/ 73522 w 622984"/>
                <a:gd name="connsiteY10" fmla="*/ 562891 h 564606"/>
                <a:gd name="connsiteX11" fmla="*/ 60241 w 622984"/>
                <a:gd name="connsiteY11" fmla="*/ 550077 h 564606"/>
                <a:gd name="connsiteX12" fmla="*/ 112585 w 622984"/>
                <a:gd name="connsiteY12" fmla="*/ 468925 h 564606"/>
                <a:gd name="connsiteX13" fmla="*/ 141882 w 622984"/>
                <a:gd name="connsiteY13" fmla="*/ 446015 h 564606"/>
                <a:gd name="connsiteX14" fmla="*/ 148522 w 622984"/>
                <a:gd name="connsiteY14" fmla="*/ 452616 h 564606"/>
                <a:gd name="connsiteX15" fmla="*/ 122234 w 622984"/>
                <a:gd name="connsiteY15" fmla="*/ 15041 h 564606"/>
                <a:gd name="connsiteX16" fmla="*/ 210667 w 622984"/>
                <a:gd name="connsiteY16" fmla="*/ 52502 h 564606"/>
                <a:gd name="connsiteX17" fmla="*/ 242946 w 622984"/>
                <a:gd name="connsiteY17" fmla="*/ 173410 h 564606"/>
                <a:gd name="connsiteX18" fmla="*/ 532291 w 622984"/>
                <a:gd name="connsiteY18" fmla="*/ 463589 h 564606"/>
                <a:gd name="connsiteX19" fmla="*/ 532291 w 622984"/>
                <a:gd name="connsiteY19" fmla="*/ 545105 h 564606"/>
                <a:gd name="connsiteX20" fmla="*/ 493400 w 622984"/>
                <a:gd name="connsiteY20" fmla="*/ 564606 h 564606"/>
                <a:gd name="connsiteX21" fmla="*/ 451010 w 622984"/>
                <a:gd name="connsiteY21" fmla="*/ 545105 h 564606"/>
                <a:gd name="connsiteX22" fmla="*/ 161665 w 622984"/>
                <a:gd name="connsiteY22" fmla="*/ 258046 h 564606"/>
                <a:gd name="connsiteX23" fmla="*/ 34882 w 622984"/>
                <a:gd name="connsiteY23" fmla="*/ 225674 h 564606"/>
                <a:gd name="connsiteX24" fmla="*/ 5715 w 622984"/>
                <a:gd name="connsiteY24" fmla="*/ 104766 h 564606"/>
                <a:gd name="connsiteX25" fmla="*/ 74162 w 622984"/>
                <a:gd name="connsiteY25" fmla="*/ 176530 h 564606"/>
                <a:gd name="connsiteX26" fmla="*/ 142220 w 622984"/>
                <a:gd name="connsiteY26" fmla="*/ 157029 h 564606"/>
                <a:gd name="connsiteX27" fmla="*/ 161665 w 622984"/>
                <a:gd name="connsiteY27" fmla="*/ 88385 h 564606"/>
                <a:gd name="connsiteX28" fmla="*/ 90107 w 622984"/>
                <a:gd name="connsiteY28" fmla="*/ 20130 h 564606"/>
                <a:gd name="connsiteX29" fmla="*/ 122234 w 622984"/>
                <a:gd name="connsiteY29" fmla="*/ 15041 h 564606"/>
                <a:gd name="connsiteX30" fmla="*/ 531841 w 622984"/>
                <a:gd name="connsiteY30" fmla="*/ 0 h 564606"/>
                <a:gd name="connsiteX31" fmla="*/ 622984 w 622984"/>
                <a:gd name="connsiteY31" fmla="*/ 87684 h 564606"/>
                <a:gd name="connsiteX32" fmla="*/ 463289 w 622984"/>
                <a:gd name="connsiteY32" fmla="*/ 247465 h 564606"/>
                <a:gd name="connsiteX33" fmla="*/ 424339 w 622984"/>
                <a:gd name="connsiteY33" fmla="*/ 257207 h 564606"/>
                <a:gd name="connsiteX34" fmla="*/ 362409 w 622984"/>
                <a:gd name="connsiteY34" fmla="*/ 198751 h 564606"/>
                <a:gd name="connsiteX35" fmla="*/ 375263 w 622984"/>
                <a:gd name="connsiteY35" fmla="*/ 159391 h 564606"/>
                <a:gd name="connsiteX36" fmla="*/ 531841 w 622984"/>
                <a:gd name="connsiteY36" fmla="*/ 0 h 5646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622984" h="564606">
                  <a:moveTo>
                    <a:pt x="496512" y="492841"/>
                  </a:moveTo>
                  <a:cubicBezTo>
                    <a:pt x="483678" y="492841"/>
                    <a:pt x="473955" y="502592"/>
                    <a:pt x="473955" y="515853"/>
                  </a:cubicBezTo>
                  <a:cubicBezTo>
                    <a:pt x="473955" y="525604"/>
                    <a:pt x="483678" y="535354"/>
                    <a:pt x="496512" y="535354"/>
                  </a:cubicBezTo>
                  <a:cubicBezTo>
                    <a:pt x="509734" y="535354"/>
                    <a:pt x="519457" y="525604"/>
                    <a:pt x="519457" y="515853"/>
                  </a:cubicBezTo>
                  <a:cubicBezTo>
                    <a:pt x="519457" y="502592"/>
                    <a:pt x="509734" y="492841"/>
                    <a:pt x="496512" y="492841"/>
                  </a:cubicBezTo>
                  <a:close/>
                  <a:moveTo>
                    <a:pt x="249694" y="352049"/>
                  </a:moveTo>
                  <a:lnTo>
                    <a:pt x="272741" y="374570"/>
                  </a:lnTo>
                  <a:lnTo>
                    <a:pt x="171569" y="475137"/>
                  </a:lnTo>
                  <a:lnTo>
                    <a:pt x="177819" y="481738"/>
                  </a:lnTo>
                  <a:lnTo>
                    <a:pt x="155163" y="510860"/>
                  </a:lnTo>
                  <a:lnTo>
                    <a:pt x="73522" y="562891"/>
                  </a:lnTo>
                  <a:lnTo>
                    <a:pt x="60241" y="550077"/>
                  </a:lnTo>
                  <a:lnTo>
                    <a:pt x="112585" y="468925"/>
                  </a:lnTo>
                  <a:lnTo>
                    <a:pt x="141882" y="446015"/>
                  </a:lnTo>
                  <a:lnTo>
                    <a:pt x="148522" y="452616"/>
                  </a:lnTo>
                  <a:close/>
                  <a:moveTo>
                    <a:pt x="122234" y="15041"/>
                  </a:moveTo>
                  <a:cubicBezTo>
                    <a:pt x="154446" y="14694"/>
                    <a:pt x="186166" y="28223"/>
                    <a:pt x="210667" y="52502"/>
                  </a:cubicBezTo>
                  <a:cubicBezTo>
                    <a:pt x="242946" y="85264"/>
                    <a:pt x="256169" y="130897"/>
                    <a:pt x="242946" y="173410"/>
                  </a:cubicBezTo>
                  <a:lnTo>
                    <a:pt x="532291" y="463589"/>
                  </a:lnTo>
                  <a:cubicBezTo>
                    <a:pt x="555236" y="486211"/>
                    <a:pt x="555236" y="522093"/>
                    <a:pt x="532291" y="545105"/>
                  </a:cubicBezTo>
                  <a:cubicBezTo>
                    <a:pt x="522568" y="557976"/>
                    <a:pt x="506234" y="564606"/>
                    <a:pt x="493400" y="564606"/>
                  </a:cubicBezTo>
                  <a:cubicBezTo>
                    <a:pt x="477066" y="564606"/>
                    <a:pt x="460733" y="557976"/>
                    <a:pt x="451010" y="545105"/>
                  </a:cubicBezTo>
                  <a:cubicBezTo>
                    <a:pt x="451010" y="545105"/>
                    <a:pt x="451010" y="545105"/>
                    <a:pt x="161665" y="258046"/>
                  </a:cubicBezTo>
                  <a:cubicBezTo>
                    <a:pt x="119275" y="270917"/>
                    <a:pt x="70662" y="261556"/>
                    <a:pt x="34882" y="225674"/>
                  </a:cubicBezTo>
                  <a:cubicBezTo>
                    <a:pt x="2215" y="192911"/>
                    <a:pt x="-7508" y="147278"/>
                    <a:pt x="5715" y="104766"/>
                  </a:cubicBezTo>
                  <a:cubicBezTo>
                    <a:pt x="5715" y="104766"/>
                    <a:pt x="5715" y="104766"/>
                    <a:pt x="74162" y="176530"/>
                  </a:cubicBezTo>
                  <a:cubicBezTo>
                    <a:pt x="74162" y="176530"/>
                    <a:pt x="74162" y="176530"/>
                    <a:pt x="142220" y="157029"/>
                  </a:cubicBezTo>
                  <a:cubicBezTo>
                    <a:pt x="142220" y="157029"/>
                    <a:pt x="142220" y="157029"/>
                    <a:pt x="161665" y="88385"/>
                  </a:cubicBezTo>
                  <a:cubicBezTo>
                    <a:pt x="161665" y="88385"/>
                    <a:pt x="161665" y="88385"/>
                    <a:pt x="90107" y="20130"/>
                  </a:cubicBezTo>
                  <a:cubicBezTo>
                    <a:pt x="100704" y="16815"/>
                    <a:pt x="111497" y="15157"/>
                    <a:pt x="122234" y="15041"/>
                  </a:cubicBezTo>
                  <a:close/>
                  <a:moveTo>
                    <a:pt x="531841" y="0"/>
                  </a:moveTo>
                  <a:cubicBezTo>
                    <a:pt x="531841" y="0"/>
                    <a:pt x="531841" y="0"/>
                    <a:pt x="622984" y="87684"/>
                  </a:cubicBezTo>
                  <a:cubicBezTo>
                    <a:pt x="622984" y="87684"/>
                    <a:pt x="622984" y="87684"/>
                    <a:pt x="463289" y="247465"/>
                  </a:cubicBezTo>
                  <a:cubicBezTo>
                    <a:pt x="450436" y="247465"/>
                    <a:pt x="434077" y="250582"/>
                    <a:pt x="424339" y="257207"/>
                  </a:cubicBezTo>
                  <a:lnTo>
                    <a:pt x="362409" y="198751"/>
                  </a:lnTo>
                  <a:cubicBezTo>
                    <a:pt x="372147" y="189009"/>
                    <a:pt x="375263" y="172641"/>
                    <a:pt x="375263" y="159391"/>
                  </a:cubicBezTo>
                  <a:cubicBezTo>
                    <a:pt x="375263" y="159391"/>
                    <a:pt x="375263" y="159391"/>
                    <a:pt x="531841" y="0"/>
                  </a:cubicBezTo>
                  <a:close/>
                </a:path>
              </a:pathLst>
            </a:custGeom>
            <a:solidFill>
              <a:srgbClr val="002B84"/>
            </a:solidFill>
            <a:ln>
              <a:noFill/>
            </a:ln>
            <a:effectLst/>
          </p:spPr>
          <p:txBody>
            <a:bodyPr anchor="ctr"/>
            <a:lstStyle/>
            <a:p>
              <a:pPr algn="ctr"/>
              <a:endParaRPr>
                <a:latin typeface="宋体" panose="02010600030101010101" pitchFamily="2" charset="-122"/>
              </a:endParaRPr>
            </a:p>
          </p:txBody>
        </p:sp>
        <p:sp>
          <p:nvSpPr>
            <p:cNvPr id="25" name="îSliḍê"/>
            <p:cNvSpPr/>
            <p:nvPr/>
          </p:nvSpPr>
          <p:spPr bwMode="auto">
            <a:xfrm>
              <a:off x="11684" y="5188"/>
              <a:ext cx="468" cy="424"/>
            </a:xfrm>
            <a:custGeom>
              <a:avLst/>
              <a:gdLst>
                <a:gd name="connsiteX0" fmla="*/ 496512 w 622984"/>
                <a:gd name="connsiteY0" fmla="*/ 492841 h 564606"/>
                <a:gd name="connsiteX1" fmla="*/ 473955 w 622984"/>
                <a:gd name="connsiteY1" fmla="*/ 515853 h 564606"/>
                <a:gd name="connsiteX2" fmla="*/ 496512 w 622984"/>
                <a:gd name="connsiteY2" fmla="*/ 535354 h 564606"/>
                <a:gd name="connsiteX3" fmla="*/ 519457 w 622984"/>
                <a:gd name="connsiteY3" fmla="*/ 515853 h 564606"/>
                <a:gd name="connsiteX4" fmla="*/ 496512 w 622984"/>
                <a:gd name="connsiteY4" fmla="*/ 492841 h 564606"/>
                <a:gd name="connsiteX5" fmla="*/ 249694 w 622984"/>
                <a:gd name="connsiteY5" fmla="*/ 352049 h 564606"/>
                <a:gd name="connsiteX6" fmla="*/ 272741 w 622984"/>
                <a:gd name="connsiteY6" fmla="*/ 374570 h 564606"/>
                <a:gd name="connsiteX7" fmla="*/ 171569 w 622984"/>
                <a:gd name="connsiteY7" fmla="*/ 475137 h 564606"/>
                <a:gd name="connsiteX8" fmla="*/ 177819 w 622984"/>
                <a:gd name="connsiteY8" fmla="*/ 481738 h 564606"/>
                <a:gd name="connsiteX9" fmla="*/ 155163 w 622984"/>
                <a:gd name="connsiteY9" fmla="*/ 510860 h 564606"/>
                <a:gd name="connsiteX10" fmla="*/ 73522 w 622984"/>
                <a:gd name="connsiteY10" fmla="*/ 562891 h 564606"/>
                <a:gd name="connsiteX11" fmla="*/ 60241 w 622984"/>
                <a:gd name="connsiteY11" fmla="*/ 550077 h 564606"/>
                <a:gd name="connsiteX12" fmla="*/ 112585 w 622984"/>
                <a:gd name="connsiteY12" fmla="*/ 468925 h 564606"/>
                <a:gd name="connsiteX13" fmla="*/ 141882 w 622984"/>
                <a:gd name="connsiteY13" fmla="*/ 446015 h 564606"/>
                <a:gd name="connsiteX14" fmla="*/ 148522 w 622984"/>
                <a:gd name="connsiteY14" fmla="*/ 452616 h 564606"/>
                <a:gd name="connsiteX15" fmla="*/ 122234 w 622984"/>
                <a:gd name="connsiteY15" fmla="*/ 15041 h 564606"/>
                <a:gd name="connsiteX16" fmla="*/ 210667 w 622984"/>
                <a:gd name="connsiteY16" fmla="*/ 52502 h 564606"/>
                <a:gd name="connsiteX17" fmla="*/ 242946 w 622984"/>
                <a:gd name="connsiteY17" fmla="*/ 173410 h 564606"/>
                <a:gd name="connsiteX18" fmla="*/ 532291 w 622984"/>
                <a:gd name="connsiteY18" fmla="*/ 463589 h 564606"/>
                <a:gd name="connsiteX19" fmla="*/ 532291 w 622984"/>
                <a:gd name="connsiteY19" fmla="*/ 545105 h 564606"/>
                <a:gd name="connsiteX20" fmla="*/ 493400 w 622984"/>
                <a:gd name="connsiteY20" fmla="*/ 564606 h 564606"/>
                <a:gd name="connsiteX21" fmla="*/ 451010 w 622984"/>
                <a:gd name="connsiteY21" fmla="*/ 545105 h 564606"/>
                <a:gd name="connsiteX22" fmla="*/ 161665 w 622984"/>
                <a:gd name="connsiteY22" fmla="*/ 258046 h 564606"/>
                <a:gd name="connsiteX23" fmla="*/ 34882 w 622984"/>
                <a:gd name="connsiteY23" fmla="*/ 225674 h 564606"/>
                <a:gd name="connsiteX24" fmla="*/ 5715 w 622984"/>
                <a:gd name="connsiteY24" fmla="*/ 104766 h 564606"/>
                <a:gd name="connsiteX25" fmla="*/ 74162 w 622984"/>
                <a:gd name="connsiteY25" fmla="*/ 176530 h 564606"/>
                <a:gd name="connsiteX26" fmla="*/ 142220 w 622984"/>
                <a:gd name="connsiteY26" fmla="*/ 157029 h 564606"/>
                <a:gd name="connsiteX27" fmla="*/ 161665 w 622984"/>
                <a:gd name="connsiteY27" fmla="*/ 88385 h 564606"/>
                <a:gd name="connsiteX28" fmla="*/ 90107 w 622984"/>
                <a:gd name="connsiteY28" fmla="*/ 20130 h 564606"/>
                <a:gd name="connsiteX29" fmla="*/ 122234 w 622984"/>
                <a:gd name="connsiteY29" fmla="*/ 15041 h 564606"/>
                <a:gd name="connsiteX30" fmla="*/ 531841 w 622984"/>
                <a:gd name="connsiteY30" fmla="*/ 0 h 564606"/>
                <a:gd name="connsiteX31" fmla="*/ 622984 w 622984"/>
                <a:gd name="connsiteY31" fmla="*/ 87684 h 564606"/>
                <a:gd name="connsiteX32" fmla="*/ 463289 w 622984"/>
                <a:gd name="connsiteY32" fmla="*/ 247465 h 564606"/>
                <a:gd name="connsiteX33" fmla="*/ 424339 w 622984"/>
                <a:gd name="connsiteY33" fmla="*/ 257207 h 564606"/>
                <a:gd name="connsiteX34" fmla="*/ 362409 w 622984"/>
                <a:gd name="connsiteY34" fmla="*/ 198751 h 564606"/>
                <a:gd name="connsiteX35" fmla="*/ 375263 w 622984"/>
                <a:gd name="connsiteY35" fmla="*/ 159391 h 564606"/>
                <a:gd name="connsiteX36" fmla="*/ 531841 w 622984"/>
                <a:gd name="connsiteY36" fmla="*/ 0 h 5646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622984" h="564606">
                  <a:moveTo>
                    <a:pt x="496512" y="492841"/>
                  </a:moveTo>
                  <a:cubicBezTo>
                    <a:pt x="483678" y="492841"/>
                    <a:pt x="473955" y="502592"/>
                    <a:pt x="473955" y="515853"/>
                  </a:cubicBezTo>
                  <a:cubicBezTo>
                    <a:pt x="473955" y="525604"/>
                    <a:pt x="483678" y="535354"/>
                    <a:pt x="496512" y="535354"/>
                  </a:cubicBezTo>
                  <a:cubicBezTo>
                    <a:pt x="509734" y="535354"/>
                    <a:pt x="519457" y="525604"/>
                    <a:pt x="519457" y="515853"/>
                  </a:cubicBezTo>
                  <a:cubicBezTo>
                    <a:pt x="519457" y="502592"/>
                    <a:pt x="509734" y="492841"/>
                    <a:pt x="496512" y="492841"/>
                  </a:cubicBezTo>
                  <a:close/>
                  <a:moveTo>
                    <a:pt x="249694" y="352049"/>
                  </a:moveTo>
                  <a:lnTo>
                    <a:pt x="272741" y="374570"/>
                  </a:lnTo>
                  <a:lnTo>
                    <a:pt x="171569" y="475137"/>
                  </a:lnTo>
                  <a:lnTo>
                    <a:pt x="177819" y="481738"/>
                  </a:lnTo>
                  <a:lnTo>
                    <a:pt x="155163" y="510860"/>
                  </a:lnTo>
                  <a:lnTo>
                    <a:pt x="73522" y="562891"/>
                  </a:lnTo>
                  <a:lnTo>
                    <a:pt x="60241" y="550077"/>
                  </a:lnTo>
                  <a:lnTo>
                    <a:pt x="112585" y="468925"/>
                  </a:lnTo>
                  <a:lnTo>
                    <a:pt x="141882" y="446015"/>
                  </a:lnTo>
                  <a:lnTo>
                    <a:pt x="148522" y="452616"/>
                  </a:lnTo>
                  <a:close/>
                  <a:moveTo>
                    <a:pt x="122234" y="15041"/>
                  </a:moveTo>
                  <a:cubicBezTo>
                    <a:pt x="154446" y="14694"/>
                    <a:pt x="186166" y="28223"/>
                    <a:pt x="210667" y="52502"/>
                  </a:cubicBezTo>
                  <a:cubicBezTo>
                    <a:pt x="242946" y="85264"/>
                    <a:pt x="256169" y="130897"/>
                    <a:pt x="242946" y="173410"/>
                  </a:cubicBezTo>
                  <a:lnTo>
                    <a:pt x="532291" y="463589"/>
                  </a:lnTo>
                  <a:cubicBezTo>
                    <a:pt x="555236" y="486211"/>
                    <a:pt x="555236" y="522093"/>
                    <a:pt x="532291" y="545105"/>
                  </a:cubicBezTo>
                  <a:cubicBezTo>
                    <a:pt x="522568" y="557976"/>
                    <a:pt x="506234" y="564606"/>
                    <a:pt x="493400" y="564606"/>
                  </a:cubicBezTo>
                  <a:cubicBezTo>
                    <a:pt x="477066" y="564606"/>
                    <a:pt x="460733" y="557976"/>
                    <a:pt x="451010" y="545105"/>
                  </a:cubicBezTo>
                  <a:cubicBezTo>
                    <a:pt x="451010" y="545105"/>
                    <a:pt x="451010" y="545105"/>
                    <a:pt x="161665" y="258046"/>
                  </a:cubicBezTo>
                  <a:cubicBezTo>
                    <a:pt x="119275" y="270917"/>
                    <a:pt x="70662" y="261556"/>
                    <a:pt x="34882" y="225674"/>
                  </a:cubicBezTo>
                  <a:cubicBezTo>
                    <a:pt x="2215" y="192911"/>
                    <a:pt x="-7508" y="147278"/>
                    <a:pt x="5715" y="104766"/>
                  </a:cubicBezTo>
                  <a:cubicBezTo>
                    <a:pt x="5715" y="104766"/>
                    <a:pt x="5715" y="104766"/>
                    <a:pt x="74162" y="176530"/>
                  </a:cubicBezTo>
                  <a:cubicBezTo>
                    <a:pt x="74162" y="176530"/>
                    <a:pt x="74162" y="176530"/>
                    <a:pt x="142220" y="157029"/>
                  </a:cubicBezTo>
                  <a:cubicBezTo>
                    <a:pt x="142220" y="157029"/>
                    <a:pt x="142220" y="157029"/>
                    <a:pt x="161665" y="88385"/>
                  </a:cubicBezTo>
                  <a:cubicBezTo>
                    <a:pt x="161665" y="88385"/>
                    <a:pt x="161665" y="88385"/>
                    <a:pt x="90107" y="20130"/>
                  </a:cubicBezTo>
                  <a:cubicBezTo>
                    <a:pt x="100704" y="16815"/>
                    <a:pt x="111497" y="15157"/>
                    <a:pt x="122234" y="15041"/>
                  </a:cubicBezTo>
                  <a:close/>
                  <a:moveTo>
                    <a:pt x="531841" y="0"/>
                  </a:moveTo>
                  <a:cubicBezTo>
                    <a:pt x="531841" y="0"/>
                    <a:pt x="531841" y="0"/>
                    <a:pt x="622984" y="87684"/>
                  </a:cubicBezTo>
                  <a:cubicBezTo>
                    <a:pt x="622984" y="87684"/>
                    <a:pt x="622984" y="87684"/>
                    <a:pt x="463289" y="247465"/>
                  </a:cubicBezTo>
                  <a:cubicBezTo>
                    <a:pt x="450436" y="247465"/>
                    <a:pt x="434077" y="250582"/>
                    <a:pt x="424339" y="257207"/>
                  </a:cubicBezTo>
                  <a:lnTo>
                    <a:pt x="362409" y="198751"/>
                  </a:lnTo>
                  <a:cubicBezTo>
                    <a:pt x="372147" y="189009"/>
                    <a:pt x="375263" y="172641"/>
                    <a:pt x="375263" y="159391"/>
                  </a:cubicBezTo>
                  <a:cubicBezTo>
                    <a:pt x="375263" y="159391"/>
                    <a:pt x="375263" y="159391"/>
                    <a:pt x="531841" y="0"/>
                  </a:cubicBezTo>
                  <a:close/>
                </a:path>
              </a:pathLst>
            </a:custGeom>
            <a:solidFill>
              <a:srgbClr val="002B84"/>
            </a:solidFill>
            <a:ln>
              <a:noFill/>
            </a:ln>
            <a:effectLst/>
          </p:spPr>
          <p:txBody>
            <a:bodyPr anchor="ctr"/>
            <a:lstStyle/>
            <a:p>
              <a:pPr algn="ctr"/>
              <a:endParaRPr>
                <a:latin typeface="宋体" panose="02010600030101010101" pitchFamily="2" charset="-122"/>
              </a:endParaRPr>
            </a:p>
          </p:txBody>
        </p:sp>
        <p:sp>
          <p:nvSpPr>
            <p:cNvPr id="26" name="îṧlíḍè"/>
            <p:cNvSpPr/>
            <p:nvPr/>
          </p:nvSpPr>
          <p:spPr bwMode="auto">
            <a:xfrm>
              <a:off x="8551" y="5612"/>
              <a:ext cx="468" cy="424"/>
            </a:xfrm>
            <a:custGeom>
              <a:avLst/>
              <a:gdLst>
                <a:gd name="connsiteX0" fmla="*/ 496512 w 622984"/>
                <a:gd name="connsiteY0" fmla="*/ 492841 h 564606"/>
                <a:gd name="connsiteX1" fmla="*/ 473955 w 622984"/>
                <a:gd name="connsiteY1" fmla="*/ 515853 h 564606"/>
                <a:gd name="connsiteX2" fmla="*/ 496512 w 622984"/>
                <a:gd name="connsiteY2" fmla="*/ 535354 h 564606"/>
                <a:gd name="connsiteX3" fmla="*/ 519457 w 622984"/>
                <a:gd name="connsiteY3" fmla="*/ 515853 h 564606"/>
                <a:gd name="connsiteX4" fmla="*/ 496512 w 622984"/>
                <a:gd name="connsiteY4" fmla="*/ 492841 h 564606"/>
                <a:gd name="connsiteX5" fmla="*/ 249694 w 622984"/>
                <a:gd name="connsiteY5" fmla="*/ 352049 h 564606"/>
                <a:gd name="connsiteX6" fmla="*/ 272741 w 622984"/>
                <a:gd name="connsiteY6" fmla="*/ 374570 h 564606"/>
                <a:gd name="connsiteX7" fmla="*/ 171569 w 622984"/>
                <a:gd name="connsiteY7" fmla="*/ 475137 h 564606"/>
                <a:gd name="connsiteX8" fmla="*/ 177819 w 622984"/>
                <a:gd name="connsiteY8" fmla="*/ 481738 h 564606"/>
                <a:gd name="connsiteX9" fmla="*/ 155163 w 622984"/>
                <a:gd name="connsiteY9" fmla="*/ 510860 h 564606"/>
                <a:gd name="connsiteX10" fmla="*/ 73522 w 622984"/>
                <a:gd name="connsiteY10" fmla="*/ 562891 h 564606"/>
                <a:gd name="connsiteX11" fmla="*/ 60241 w 622984"/>
                <a:gd name="connsiteY11" fmla="*/ 550077 h 564606"/>
                <a:gd name="connsiteX12" fmla="*/ 112585 w 622984"/>
                <a:gd name="connsiteY12" fmla="*/ 468925 h 564606"/>
                <a:gd name="connsiteX13" fmla="*/ 141882 w 622984"/>
                <a:gd name="connsiteY13" fmla="*/ 446015 h 564606"/>
                <a:gd name="connsiteX14" fmla="*/ 148522 w 622984"/>
                <a:gd name="connsiteY14" fmla="*/ 452616 h 564606"/>
                <a:gd name="connsiteX15" fmla="*/ 122234 w 622984"/>
                <a:gd name="connsiteY15" fmla="*/ 15041 h 564606"/>
                <a:gd name="connsiteX16" fmla="*/ 210667 w 622984"/>
                <a:gd name="connsiteY16" fmla="*/ 52502 h 564606"/>
                <a:gd name="connsiteX17" fmla="*/ 242946 w 622984"/>
                <a:gd name="connsiteY17" fmla="*/ 173410 h 564606"/>
                <a:gd name="connsiteX18" fmla="*/ 532291 w 622984"/>
                <a:gd name="connsiteY18" fmla="*/ 463589 h 564606"/>
                <a:gd name="connsiteX19" fmla="*/ 532291 w 622984"/>
                <a:gd name="connsiteY19" fmla="*/ 545105 h 564606"/>
                <a:gd name="connsiteX20" fmla="*/ 493400 w 622984"/>
                <a:gd name="connsiteY20" fmla="*/ 564606 h 564606"/>
                <a:gd name="connsiteX21" fmla="*/ 451010 w 622984"/>
                <a:gd name="connsiteY21" fmla="*/ 545105 h 564606"/>
                <a:gd name="connsiteX22" fmla="*/ 161665 w 622984"/>
                <a:gd name="connsiteY22" fmla="*/ 258046 h 564606"/>
                <a:gd name="connsiteX23" fmla="*/ 34882 w 622984"/>
                <a:gd name="connsiteY23" fmla="*/ 225674 h 564606"/>
                <a:gd name="connsiteX24" fmla="*/ 5715 w 622984"/>
                <a:gd name="connsiteY24" fmla="*/ 104766 h 564606"/>
                <a:gd name="connsiteX25" fmla="*/ 74162 w 622984"/>
                <a:gd name="connsiteY25" fmla="*/ 176530 h 564606"/>
                <a:gd name="connsiteX26" fmla="*/ 142220 w 622984"/>
                <a:gd name="connsiteY26" fmla="*/ 157029 h 564606"/>
                <a:gd name="connsiteX27" fmla="*/ 161665 w 622984"/>
                <a:gd name="connsiteY27" fmla="*/ 88385 h 564606"/>
                <a:gd name="connsiteX28" fmla="*/ 90107 w 622984"/>
                <a:gd name="connsiteY28" fmla="*/ 20130 h 564606"/>
                <a:gd name="connsiteX29" fmla="*/ 122234 w 622984"/>
                <a:gd name="connsiteY29" fmla="*/ 15041 h 564606"/>
                <a:gd name="connsiteX30" fmla="*/ 531841 w 622984"/>
                <a:gd name="connsiteY30" fmla="*/ 0 h 564606"/>
                <a:gd name="connsiteX31" fmla="*/ 622984 w 622984"/>
                <a:gd name="connsiteY31" fmla="*/ 87684 h 564606"/>
                <a:gd name="connsiteX32" fmla="*/ 463289 w 622984"/>
                <a:gd name="connsiteY32" fmla="*/ 247465 h 564606"/>
                <a:gd name="connsiteX33" fmla="*/ 424339 w 622984"/>
                <a:gd name="connsiteY33" fmla="*/ 257207 h 564606"/>
                <a:gd name="connsiteX34" fmla="*/ 362409 w 622984"/>
                <a:gd name="connsiteY34" fmla="*/ 198751 h 564606"/>
                <a:gd name="connsiteX35" fmla="*/ 375263 w 622984"/>
                <a:gd name="connsiteY35" fmla="*/ 159391 h 564606"/>
                <a:gd name="connsiteX36" fmla="*/ 531841 w 622984"/>
                <a:gd name="connsiteY36" fmla="*/ 0 h 5646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622984" h="564606">
                  <a:moveTo>
                    <a:pt x="496512" y="492841"/>
                  </a:moveTo>
                  <a:cubicBezTo>
                    <a:pt x="483678" y="492841"/>
                    <a:pt x="473955" y="502592"/>
                    <a:pt x="473955" y="515853"/>
                  </a:cubicBezTo>
                  <a:cubicBezTo>
                    <a:pt x="473955" y="525604"/>
                    <a:pt x="483678" y="535354"/>
                    <a:pt x="496512" y="535354"/>
                  </a:cubicBezTo>
                  <a:cubicBezTo>
                    <a:pt x="509734" y="535354"/>
                    <a:pt x="519457" y="525604"/>
                    <a:pt x="519457" y="515853"/>
                  </a:cubicBezTo>
                  <a:cubicBezTo>
                    <a:pt x="519457" y="502592"/>
                    <a:pt x="509734" y="492841"/>
                    <a:pt x="496512" y="492841"/>
                  </a:cubicBezTo>
                  <a:close/>
                  <a:moveTo>
                    <a:pt x="249694" y="352049"/>
                  </a:moveTo>
                  <a:lnTo>
                    <a:pt x="272741" y="374570"/>
                  </a:lnTo>
                  <a:lnTo>
                    <a:pt x="171569" y="475137"/>
                  </a:lnTo>
                  <a:lnTo>
                    <a:pt x="177819" y="481738"/>
                  </a:lnTo>
                  <a:lnTo>
                    <a:pt x="155163" y="510860"/>
                  </a:lnTo>
                  <a:lnTo>
                    <a:pt x="73522" y="562891"/>
                  </a:lnTo>
                  <a:lnTo>
                    <a:pt x="60241" y="550077"/>
                  </a:lnTo>
                  <a:lnTo>
                    <a:pt x="112585" y="468925"/>
                  </a:lnTo>
                  <a:lnTo>
                    <a:pt x="141882" y="446015"/>
                  </a:lnTo>
                  <a:lnTo>
                    <a:pt x="148522" y="452616"/>
                  </a:lnTo>
                  <a:close/>
                  <a:moveTo>
                    <a:pt x="122234" y="15041"/>
                  </a:moveTo>
                  <a:cubicBezTo>
                    <a:pt x="154446" y="14694"/>
                    <a:pt x="186166" y="28223"/>
                    <a:pt x="210667" y="52502"/>
                  </a:cubicBezTo>
                  <a:cubicBezTo>
                    <a:pt x="242946" y="85264"/>
                    <a:pt x="256169" y="130897"/>
                    <a:pt x="242946" y="173410"/>
                  </a:cubicBezTo>
                  <a:lnTo>
                    <a:pt x="532291" y="463589"/>
                  </a:lnTo>
                  <a:cubicBezTo>
                    <a:pt x="555236" y="486211"/>
                    <a:pt x="555236" y="522093"/>
                    <a:pt x="532291" y="545105"/>
                  </a:cubicBezTo>
                  <a:cubicBezTo>
                    <a:pt x="522568" y="557976"/>
                    <a:pt x="506234" y="564606"/>
                    <a:pt x="493400" y="564606"/>
                  </a:cubicBezTo>
                  <a:cubicBezTo>
                    <a:pt x="477066" y="564606"/>
                    <a:pt x="460733" y="557976"/>
                    <a:pt x="451010" y="545105"/>
                  </a:cubicBezTo>
                  <a:cubicBezTo>
                    <a:pt x="451010" y="545105"/>
                    <a:pt x="451010" y="545105"/>
                    <a:pt x="161665" y="258046"/>
                  </a:cubicBezTo>
                  <a:cubicBezTo>
                    <a:pt x="119275" y="270917"/>
                    <a:pt x="70662" y="261556"/>
                    <a:pt x="34882" y="225674"/>
                  </a:cubicBezTo>
                  <a:cubicBezTo>
                    <a:pt x="2215" y="192911"/>
                    <a:pt x="-7508" y="147278"/>
                    <a:pt x="5715" y="104766"/>
                  </a:cubicBezTo>
                  <a:cubicBezTo>
                    <a:pt x="5715" y="104766"/>
                    <a:pt x="5715" y="104766"/>
                    <a:pt x="74162" y="176530"/>
                  </a:cubicBezTo>
                  <a:cubicBezTo>
                    <a:pt x="74162" y="176530"/>
                    <a:pt x="74162" y="176530"/>
                    <a:pt x="142220" y="157029"/>
                  </a:cubicBezTo>
                  <a:cubicBezTo>
                    <a:pt x="142220" y="157029"/>
                    <a:pt x="142220" y="157029"/>
                    <a:pt x="161665" y="88385"/>
                  </a:cubicBezTo>
                  <a:cubicBezTo>
                    <a:pt x="161665" y="88385"/>
                    <a:pt x="161665" y="88385"/>
                    <a:pt x="90107" y="20130"/>
                  </a:cubicBezTo>
                  <a:cubicBezTo>
                    <a:pt x="100704" y="16815"/>
                    <a:pt x="111497" y="15157"/>
                    <a:pt x="122234" y="15041"/>
                  </a:cubicBezTo>
                  <a:close/>
                  <a:moveTo>
                    <a:pt x="531841" y="0"/>
                  </a:moveTo>
                  <a:cubicBezTo>
                    <a:pt x="531841" y="0"/>
                    <a:pt x="531841" y="0"/>
                    <a:pt x="622984" y="87684"/>
                  </a:cubicBezTo>
                  <a:cubicBezTo>
                    <a:pt x="622984" y="87684"/>
                    <a:pt x="622984" y="87684"/>
                    <a:pt x="463289" y="247465"/>
                  </a:cubicBezTo>
                  <a:cubicBezTo>
                    <a:pt x="450436" y="247465"/>
                    <a:pt x="434077" y="250582"/>
                    <a:pt x="424339" y="257207"/>
                  </a:cubicBezTo>
                  <a:lnTo>
                    <a:pt x="362409" y="198751"/>
                  </a:lnTo>
                  <a:cubicBezTo>
                    <a:pt x="372147" y="189009"/>
                    <a:pt x="375263" y="172641"/>
                    <a:pt x="375263" y="159391"/>
                  </a:cubicBezTo>
                  <a:cubicBezTo>
                    <a:pt x="375263" y="159391"/>
                    <a:pt x="375263" y="159391"/>
                    <a:pt x="531841" y="0"/>
                  </a:cubicBezTo>
                  <a:close/>
                </a:path>
              </a:pathLst>
            </a:custGeom>
            <a:solidFill>
              <a:srgbClr val="002B84"/>
            </a:solidFill>
            <a:ln>
              <a:noFill/>
            </a:ln>
            <a:effectLst/>
          </p:spPr>
          <p:txBody>
            <a:bodyPr anchor="ctr"/>
            <a:lstStyle/>
            <a:p>
              <a:pPr algn="ctr"/>
              <a:endParaRPr>
                <a:latin typeface="宋体" panose="02010600030101010101" pitchFamily="2" charset="-122"/>
              </a:endParaRPr>
            </a:p>
          </p:txBody>
        </p:sp>
        <p:sp>
          <p:nvSpPr>
            <p:cNvPr id="27" name="ïslíḑê"/>
            <p:cNvSpPr/>
            <p:nvPr/>
          </p:nvSpPr>
          <p:spPr bwMode="auto">
            <a:xfrm>
              <a:off x="6165" y="4247"/>
              <a:ext cx="468" cy="424"/>
            </a:xfrm>
            <a:custGeom>
              <a:avLst/>
              <a:gdLst>
                <a:gd name="connsiteX0" fmla="*/ 496512 w 622984"/>
                <a:gd name="connsiteY0" fmla="*/ 492841 h 564606"/>
                <a:gd name="connsiteX1" fmla="*/ 473955 w 622984"/>
                <a:gd name="connsiteY1" fmla="*/ 515853 h 564606"/>
                <a:gd name="connsiteX2" fmla="*/ 496512 w 622984"/>
                <a:gd name="connsiteY2" fmla="*/ 535354 h 564606"/>
                <a:gd name="connsiteX3" fmla="*/ 519457 w 622984"/>
                <a:gd name="connsiteY3" fmla="*/ 515853 h 564606"/>
                <a:gd name="connsiteX4" fmla="*/ 496512 w 622984"/>
                <a:gd name="connsiteY4" fmla="*/ 492841 h 564606"/>
                <a:gd name="connsiteX5" fmla="*/ 249694 w 622984"/>
                <a:gd name="connsiteY5" fmla="*/ 352049 h 564606"/>
                <a:gd name="connsiteX6" fmla="*/ 272741 w 622984"/>
                <a:gd name="connsiteY6" fmla="*/ 374570 h 564606"/>
                <a:gd name="connsiteX7" fmla="*/ 171569 w 622984"/>
                <a:gd name="connsiteY7" fmla="*/ 475137 h 564606"/>
                <a:gd name="connsiteX8" fmla="*/ 177819 w 622984"/>
                <a:gd name="connsiteY8" fmla="*/ 481738 h 564606"/>
                <a:gd name="connsiteX9" fmla="*/ 155163 w 622984"/>
                <a:gd name="connsiteY9" fmla="*/ 510860 h 564606"/>
                <a:gd name="connsiteX10" fmla="*/ 73522 w 622984"/>
                <a:gd name="connsiteY10" fmla="*/ 562891 h 564606"/>
                <a:gd name="connsiteX11" fmla="*/ 60241 w 622984"/>
                <a:gd name="connsiteY11" fmla="*/ 550077 h 564606"/>
                <a:gd name="connsiteX12" fmla="*/ 112585 w 622984"/>
                <a:gd name="connsiteY12" fmla="*/ 468925 h 564606"/>
                <a:gd name="connsiteX13" fmla="*/ 141882 w 622984"/>
                <a:gd name="connsiteY13" fmla="*/ 446015 h 564606"/>
                <a:gd name="connsiteX14" fmla="*/ 148522 w 622984"/>
                <a:gd name="connsiteY14" fmla="*/ 452616 h 564606"/>
                <a:gd name="connsiteX15" fmla="*/ 122234 w 622984"/>
                <a:gd name="connsiteY15" fmla="*/ 15041 h 564606"/>
                <a:gd name="connsiteX16" fmla="*/ 210667 w 622984"/>
                <a:gd name="connsiteY16" fmla="*/ 52502 h 564606"/>
                <a:gd name="connsiteX17" fmla="*/ 242946 w 622984"/>
                <a:gd name="connsiteY17" fmla="*/ 173410 h 564606"/>
                <a:gd name="connsiteX18" fmla="*/ 532291 w 622984"/>
                <a:gd name="connsiteY18" fmla="*/ 463589 h 564606"/>
                <a:gd name="connsiteX19" fmla="*/ 532291 w 622984"/>
                <a:gd name="connsiteY19" fmla="*/ 545105 h 564606"/>
                <a:gd name="connsiteX20" fmla="*/ 493400 w 622984"/>
                <a:gd name="connsiteY20" fmla="*/ 564606 h 564606"/>
                <a:gd name="connsiteX21" fmla="*/ 451010 w 622984"/>
                <a:gd name="connsiteY21" fmla="*/ 545105 h 564606"/>
                <a:gd name="connsiteX22" fmla="*/ 161665 w 622984"/>
                <a:gd name="connsiteY22" fmla="*/ 258046 h 564606"/>
                <a:gd name="connsiteX23" fmla="*/ 34882 w 622984"/>
                <a:gd name="connsiteY23" fmla="*/ 225674 h 564606"/>
                <a:gd name="connsiteX24" fmla="*/ 5715 w 622984"/>
                <a:gd name="connsiteY24" fmla="*/ 104766 h 564606"/>
                <a:gd name="connsiteX25" fmla="*/ 74162 w 622984"/>
                <a:gd name="connsiteY25" fmla="*/ 176530 h 564606"/>
                <a:gd name="connsiteX26" fmla="*/ 142220 w 622984"/>
                <a:gd name="connsiteY26" fmla="*/ 157029 h 564606"/>
                <a:gd name="connsiteX27" fmla="*/ 161665 w 622984"/>
                <a:gd name="connsiteY27" fmla="*/ 88385 h 564606"/>
                <a:gd name="connsiteX28" fmla="*/ 90107 w 622984"/>
                <a:gd name="connsiteY28" fmla="*/ 20130 h 564606"/>
                <a:gd name="connsiteX29" fmla="*/ 122234 w 622984"/>
                <a:gd name="connsiteY29" fmla="*/ 15041 h 564606"/>
                <a:gd name="connsiteX30" fmla="*/ 531841 w 622984"/>
                <a:gd name="connsiteY30" fmla="*/ 0 h 564606"/>
                <a:gd name="connsiteX31" fmla="*/ 622984 w 622984"/>
                <a:gd name="connsiteY31" fmla="*/ 87684 h 564606"/>
                <a:gd name="connsiteX32" fmla="*/ 463289 w 622984"/>
                <a:gd name="connsiteY32" fmla="*/ 247465 h 564606"/>
                <a:gd name="connsiteX33" fmla="*/ 424339 w 622984"/>
                <a:gd name="connsiteY33" fmla="*/ 257207 h 564606"/>
                <a:gd name="connsiteX34" fmla="*/ 362409 w 622984"/>
                <a:gd name="connsiteY34" fmla="*/ 198751 h 564606"/>
                <a:gd name="connsiteX35" fmla="*/ 375263 w 622984"/>
                <a:gd name="connsiteY35" fmla="*/ 159391 h 564606"/>
                <a:gd name="connsiteX36" fmla="*/ 531841 w 622984"/>
                <a:gd name="connsiteY36" fmla="*/ 0 h 5646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622984" h="564606">
                  <a:moveTo>
                    <a:pt x="496512" y="492841"/>
                  </a:moveTo>
                  <a:cubicBezTo>
                    <a:pt x="483678" y="492841"/>
                    <a:pt x="473955" y="502592"/>
                    <a:pt x="473955" y="515853"/>
                  </a:cubicBezTo>
                  <a:cubicBezTo>
                    <a:pt x="473955" y="525604"/>
                    <a:pt x="483678" y="535354"/>
                    <a:pt x="496512" y="535354"/>
                  </a:cubicBezTo>
                  <a:cubicBezTo>
                    <a:pt x="509734" y="535354"/>
                    <a:pt x="519457" y="525604"/>
                    <a:pt x="519457" y="515853"/>
                  </a:cubicBezTo>
                  <a:cubicBezTo>
                    <a:pt x="519457" y="502592"/>
                    <a:pt x="509734" y="492841"/>
                    <a:pt x="496512" y="492841"/>
                  </a:cubicBezTo>
                  <a:close/>
                  <a:moveTo>
                    <a:pt x="249694" y="352049"/>
                  </a:moveTo>
                  <a:lnTo>
                    <a:pt x="272741" y="374570"/>
                  </a:lnTo>
                  <a:lnTo>
                    <a:pt x="171569" y="475137"/>
                  </a:lnTo>
                  <a:lnTo>
                    <a:pt x="177819" y="481738"/>
                  </a:lnTo>
                  <a:lnTo>
                    <a:pt x="155163" y="510860"/>
                  </a:lnTo>
                  <a:lnTo>
                    <a:pt x="73522" y="562891"/>
                  </a:lnTo>
                  <a:lnTo>
                    <a:pt x="60241" y="550077"/>
                  </a:lnTo>
                  <a:lnTo>
                    <a:pt x="112585" y="468925"/>
                  </a:lnTo>
                  <a:lnTo>
                    <a:pt x="141882" y="446015"/>
                  </a:lnTo>
                  <a:lnTo>
                    <a:pt x="148522" y="452616"/>
                  </a:lnTo>
                  <a:close/>
                  <a:moveTo>
                    <a:pt x="122234" y="15041"/>
                  </a:moveTo>
                  <a:cubicBezTo>
                    <a:pt x="154446" y="14694"/>
                    <a:pt x="186166" y="28223"/>
                    <a:pt x="210667" y="52502"/>
                  </a:cubicBezTo>
                  <a:cubicBezTo>
                    <a:pt x="242946" y="85264"/>
                    <a:pt x="256169" y="130897"/>
                    <a:pt x="242946" y="173410"/>
                  </a:cubicBezTo>
                  <a:lnTo>
                    <a:pt x="532291" y="463589"/>
                  </a:lnTo>
                  <a:cubicBezTo>
                    <a:pt x="555236" y="486211"/>
                    <a:pt x="555236" y="522093"/>
                    <a:pt x="532291" y="545105"/>
                  </a:cubicBezTo>
                  <a:cubicBezTo>
                    <a:pt x="522568" y="557976"/>
                    <a:pt x="506234" y="564606"/>
                    <a:pt x="493400" y="564606"/>
                  </a:cubicBezTo>
                  <a:cubicBezTo>
                    <a:pt x="477066" y="564606"/>
                    <a:pt x="460733" y="557976"/>
                    <a:pt x="451010" y="545105"/>
                  </a:cubicBezTo>
                  <a:cubicBezTo>
                    <a:pt x="451010" y="545105"/>
                    <a:pt x="451010" y="545105"/>
                    <a:pt x="161665" y="258046"/>
                  </a:cubicBezTo>
                  <a:cubicBezTo>
                    <a:pt x="119275" y="270917"/>
                    <a:pt x="70662" y="261556"/>
                    <a:pt x="34882" y="225674"/>
                  </a:cubicBezTo>
                  <a:cubicBezTo>
                    <a:pt x="2215" y="192911"/>
                    <a:pt x="-7508" y="147278"/>
                    <a:pt x="5715" y="104766"/>
                  </a:cubicBezTo>
                  <a:cubicBezTo>
                    <a:pt x="5715" y="104766"/>
                    <a:pt x="5715" y="104766"/>
                    <a:pt x="74162" y="176530"/>
                  </a:cubicBezTo>
                  <a:cubicBezTo>
                    <a:pt x="74162" y="176530"/>
                    <a:pt x="74162" y="176530"/>
                    <a:pt x="142220" y="157029"/>
                  </a:cubicBezTo>
                  <a:cubicBezTo>
                    <a:pt x="142220" y="157029"/>
                    <a:pt x="142220" y="157029"/>
                    <a:pt x="161665" y="88385"/>
                  </a:cubicBezTo>
                  <a:cubicBezTo>
                    <a:pt x="161665" y="88385"/>
                    <a:pt x="161665" y="88385"/>
                    <a:pt x="90107" y="20130"/>
                  </a:cubicBezTo>
                  <a:cubicBezTo>
                    <a:pt x="100704" y="16815"/>
                    <a:pt x="111497" y="15157"/>
                    <a:pt x="122234" y="15041"/>
                  </a:cubicBezTo>
                  <a:close/>
                  <a:moveTo>
                    <a:pt x="531841" y="0"/>
                  </a:moveTo>
                  <a:cubicBezTo>
                    <a:pt x="531841" y="0"/>
                    <a:pt x="531841" y="0"/>
                    <a:pt x="622984" y="87684"/>
                  </a:cubicBezTo>
                  <a:cubicBezTo>
                    <a:pt x="622984" y="87684"/>
                    <a:pt x="622984" y="87684"/>
                    <a:pt x="463289" y="247465"/>
                  </a:cubicBezTo>
                  <a:cubicBezTo>
                    <a:pt x="450436" y="247465"/>
                    <a:pt x="434077" y="250582"/>
                    <a:pt x="424339" y="257207"/>
                  </a:cubicBezTo>
                  <a:lnTo>
                    <a:pt x="362409" y="198751"/>
                  </a:lnTo>
                  <a:cubicBezTo>
                    <a:pt x="372147" y="189009"/>
                    <a:pt x="375263" y="172641"/>
                    <a:pt x="375263" y="159391"/>
                  </a:cubicBezTo>
                  <a:cubicBezTo>
                    <a:pt x="375263" y="159391"/>
                    <a:pt x="375263" y="159391"/>
                    <a:pt x="531841" y="0"/>
                  </a:cubicBezTo>
                  <a:close/>
                </a:path>
              </a:pathLst>
            </a:custGeom>
            <a:solidFill>
              <a:srgbClr val="002B84"/>
            </a:solidFill>
            <a:ln>
              <a:noFill/>
            </a:ln>
            <a:effectLst/>
          </p:spPr>
          <p:txBody>
            <a:bodyPr anchor="ctr"/>
            <a:lstStyle/>
            <a:p>
              <a:pPr algn="ctr"/>
              <a:endParaRPr>
                <a:latin typeface="宋体" panose="02010600030101010101" pitchFamily="2" charset="-122"/>
              </a:endParaRPr>
            </a:p>
          </p:txBody>
        </p:sp>
        <p:sp>
          <p:nvSpPr>
            <p:cNvPr id="28" name="ïšḷîďé"/>
            <p:cNvSpPr/>
            <p:nvPr/>
          </p:nvSpPr>
          <p:spPr bwMode="auto">
            <a:xfrm>
              <a:off x="9945" y="4247"/>
              <a:ext cx="468" cy="424"/>
            </a:xfrm>
            <a:custGeom>
              <a:avLst/>
              <a:gdLst>
                <a:gd name="connsiteX0" fmla="*/ 496512 w 622984"/>
                <a:gd name="connsiteY0" fmla="*/ 492841 h 564606"/>
                <a:gd name="connsiteX1" fmla="*/ 473955 w 622984"/>
                <a:gd name="connsiteY1" fmla="*/ 515853 h 564606"/>
                <a:gd name="connsiteX2" fmla="*/ 496512 w 622984"/>
                <a:gd name="connsiteY2" fmla="*/ 535354 h 564606"/>
                <a:gd name="connsiteX3" fmla="*/ 519457 w 622984"/>
                <a:gd name="connsiteY3" fmla="*/ 515853 h 564606"/>
                <a:gd name="connsiteX4" fmla="*/ 496512 w 622984"/>
                <a:gd name="connsiteY4" fmla="*/ 492841 h 564606"/>
                <a:gd name="connsiteX5" fmla="*/ 249694 w 622984"/>
                <a:gd name="connsiteY5" fmla="*/ 352049 h 564606"/>
                <a:gd name="connsiteX6" fmla="*/ 272741 w 622984"/>
                <a:gd name="connsiteY6" fmla="*/ 374570 h 564606"/>
                <a:gd name="connsiteX7" fmla="*/ 171569 w 622984"/>
                <a:gd name="connsiteY7" fmla="*/ 475137 h 564606"/>
                <a:gd name="connsiteX8" fmla="*/ 177819 w 622984"/>
                <a:gd name="connsiteY8" fmla="*/ 481738 h 564606"/>
                <a:gd name="connsiteX9" fmla="*/ 155163 w 622984"/>
                <a:gd name="connsiteY9" fmla="*/ 510860 h 564606"/>
                <a:gd name="connsiteX10" fmla="*/ 73522 w 622984"/>
                <a:gd name="connsiteY10" fmla="*/ 562891 h 564606"/>
                <a:gd name="connsiteX11" fmla="*/ 60241 w 622984"/>
                <a:gd name="connsiteY11" fmla="*/ 550077 h 564606"/>
                <a:gd name="connsiteX12" fmla="*/ 112585 w 622984"/>
                <a:gd name="connsiteY12" fmla="*/ 468925 h 564606"/>
                <a:gd name="connsiteX13" fmla="*/ 141882 w 622984"/>
                <a:gd name="connsiteY13" fmla="*/ 446015 h 564606"/>
                <a:gd name="connsiteX14" fmla="*/ 148522 w 622984"/>
                <a:gd name="connsiteY14" fmla="*/ 452616 h 564606"/>
                <a:gd name="connsiteX15" fmla="*/ 122234 w 622984"/>
                <a:gd name="connsiteY15" fmla="*/ 15041 h 564606"/>
                <a:gd name="connsiteX16" fmla="*/ 210667 w 622984"/>
                <a:gd name="connsiteY16" fmla="*/ 52502 h 564606"/>
                <a:gd name="connsiteX17" fmla="*/ 242946 w 622984"/>
                <a:gd name="connsiteY17" fmla="*/ 173410 h 564606"/>
                <a:gd name="connsiteX18" fmla="*/ 532291 w 622984"/>
                <a:gd name="connsiteY18" fmla="*/ 463589 h 564606"/>
                <a:gd name="connsiteX19" fmla="*/ 532291 w 622984"/>
                <a:gd name="connsiteY19" fmla="*/ 545105 h 564606"/>
                <a:gd name="connsiteX20" fmla="*/ 493400 w 622984"/>
                <a:gd name="connsiteY20" fmla="*/ 564606 h 564606"/>
                <a:gd name="connsiteX21" fmla="*/ 451010 w 622984"/>
                <a:gd name="connsiteY21" fmla="*/ 545105 h 564606"/>
                <a:gd name="connsiteX22" fmla="*/ 161665 w 622984"/>
                <a:gd name="connsiteY22" fmla="*/ 258046 h 564606"/>
                <a:gd name="connsiteX23" fmla="*/ 34882 w 622984"/>
                <a:gd name="connsiteY23" fmla="*/ 225674 h 564606"/>
                <a:gd name="connsiteX24" fmla="*/ 5715 w 622984"/>
                <a:gd name="connsiteY24" fmla="*/ 104766 h 564606"/>
                <a:gd name="connsiteX25" fmla="*/ 74162 w 622984"/>
                <a:gd name="connsiteY25" fmla="*/ 176530 h 564606"/>
                <a:gd name="connsiteX26" fmla="*/ 142220 w 622984"/>
                <a:gd name="connsiteY26" fmla="*/ 157029 h 564606"/>
                <a:gd name="connsiteX27" fmla="*/ 161665 w 622984"/>
                <a:gd name="connsiteY27" fmla="*/ 88385 h 564606"/>
                <a:gd name="connsiteX28" fmla="*/ 90107 w 622984"/>
                <a:gd name="connsiteY28" fmla="*/ 20130 h 564606"/>
                <a:gd name="connsiteX29" fmla="*/ 122234 w 622984"/>
                <a:gd name="connsiteY29" fmla="*/ 15041 h 564606"/>
                <a:gd name="connsiteX30" fmla="*/ 531841 w 622984"/>
                <a:gd name="connsiteY30" fmla="*/ 0 h 564606"/>
                <a:gd name="connsiteX31" fmla="*/ 622984 w 622984"/>
                <a:gd name="connsiteY31" fmla="*/ 87684 h 564606"/>
                <a:gd name="connsiteX32" fmla="*/ 463289 w 622984"/>
                <a:gd name="connsiteY32" fmla="*/ 247465 h 564606"/>
                <a:gd name="connsiteX33" fmla="*/ 424339 w 622984"/>
                <a:gd name="connsiteY33" fmla="*/ 257207 h 564606"/>
                <a:gd name="connsiteX34" fmla="*/ 362409 w 622984"/>
                <a:gd name="connsiteY34" fmla="*/ 198751 h 564606"/>
                <a:gd name="connsiteX35" fmla="*/ 375263 w 622984"/>
                <a:gd name="connsiteY35" fmla="*/ 159391 h 564606"/>
                <a:gd name="connsiteX36" fmla="*/ 531841 w 622984"/>
                <a:gd name="connsiteY36" fmla="*/ 0 h 5646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622984" h="564606">
                  <a:moveTo>
                    <a:pt x="496512" y="492841"/>
                  </a:moveTo>
                  <a:cubicBezTo>
                    <a:pt x="483678" y="492841"/>
                    <a:pt x="473955" y="502592"/>
                    <a:pt x="473955" y="515853"/>
                  </a:cubicBezTo>
                  <a:cubicBezTo>
                    <a:pt x="473955" y="525604"/>
                    <a:pt x="483678" y="535354"/>
                    <a:pt x="496512" y="535354"/>
                  </a:cubicBezTo>
                  <a:cubicBezTo>
                    <a:pt x="509734" y="535354"/>
                    <a:pt x="519457" y="525604"/>
                    <a:pt x="519457" y="515853"/>
                  </a:cubicBezTo>
                  <a:cubicBezTo>
                    <a:pt x="519457" y="502592"/>
                    <a:pt x="509734" y="492841"/>
                    <a:pt x="496512" y="492841"/>
                  </a:cubicBezTo>
                  <a:close/>
                  <a:moveTo>
                    <a:pt x="249694" y="352049"/>
                  </a:moveTo>
                  <a:lnTo>
                    <a:pt x="272741" y="374570"/>
                  </a:lnTo>
                  <a:lnTo>
                    <a:pt x="171569" y="475137"/>
                  </a:lnTo>
                  <a:lnTo>
                    <a:pt x="177819" y="481738"/>
                  </a:lnTo>
                  <a:lnTo>
                    <a:pt x="155163" y="510860"/>
                  </a:lnTo>
                  <a:lnTo>
                    <a:pt x="73522" y="562891"/>
                  </a:lnTo>
                  <a:lnTo>
                    <a:pt x="60241" y="550077"/>
                  </a:lnTo>
                  <a:lnTo>
                    <a:pt x="112585" y="468925"/>
                  </a:lnTo>
                  <a:lnTo>
                    <a:pt x="141882" y="446015"/>
                  </a:lnTo>
                  <a:lnTo>
                    <a:pt x="148522" y="452616"/>
                  </a:lnTo>
                  <a:close/>
                  <a:moveTo>
                    <a:pt x="122234" y="15041"/>
                  </a:moveTo>
                  <a:cubicBezTo>
                    <a:pt x="154446" y="14694"/>
                    <a:pt x="186166" y="28223"/>
                    <a:pt x="210667" y="52502"/>
                  </a:cubicBezTo>
                  <a:cubicBezTo>
                    <a:pt x="242946" y="85264"/>
                    <a:pt x="256169" y="130897"/>
                    <a:pt x="242946" y="173410"/>
                  </a:cubicBezTo>
                  <a:lnTo>
                    <a:pt x="532291" y="463589"/>
                  </a:lnTo>
                  <a:cubicBezTo>
                    <a:pt x="555236" y="486211"/>
                    <a:pt x="555236" y="522093"/>
                    <a:pt x="532291" y="545105"/>
                  </a:cubicBezTo>
                  <a:cubicBezTo>
                    <a:pt x="522568" y="557976"/>
                    <a:pt x="506234" y="564606"/>
                    <a:pt x="493400" y="564606"/>
                  </a:cubicBezTo>
                  <a:cubicBezTo>
                    <a:pt x="477066" y="564606"/>
                    <a:pt x="460733" y="557976"/>
                    <a:pt x="451010" y="545105"/>
                  </a:cubicBezTo>
                  <a:cubicBezTo>
                    <a:pt x="451010" y="545105"/>
                    <a:pt x="451010" y="545105"/>
                    <a:pt x="161665" y="258046"/>
                  </a:cubicBezTo>
                  <a:cubicBezTo>
                    <a:pt x="119275" y="270917"/>
                    <a:pt x="70662" y="261556"/>
                    <a:pt x="34882" y="225674"/>
                  </a:cubicBezTo>
                  <a:cubicBezTo>
                    <a:pt x="2215" y="192911"/>
                    <a:pt x="-7508" y="147278"/>
                    <a:pt x="5715" y="104766"/>
                  </a:cubicBezTo>
                  <a:cubicBezTo>
                    <a:pt x="5715" y="104766"/>
                    <a:pt x="5715" y="104766"/>
                    <a:pt x="74162" y="176530"/>
                  </a:cubicBezTo>
                  <a:cubicBezTo>
                    <a:pt x="74162" y="176530"/>
                    <a:pt x="74162" y="176530"/>
                    <a:pt x="142220" y="157029"/>
                  </a:cubicBezTo>
                  <a:cubicBezTo>
                    <a:pt x="142220" y="157029"/>
                    <a:pt x="142220" y="157029"/>
                    <a:pt x="161665" y="88385"/>
                  </a:cubicBezTo>
                  <a:cubicBezTo>
                    <a:pt x="161665" y="88385"/>
                    <a:pt x="161665" y="88385"/>
                    <a:pt x="90107" y="20130"/>
                  </a:cubicBezTo>
                  <a:cubicBezTo>
                    <a:pt x="100704" y="16815"/>
                    <a:pt x="111497" y="15157"/>
                    <a:pt x="122234" y="15041"/>
                  </a:cubicBezTo>
                  <a:close/>
                  <a:moveTo>
                    <a:pt x="531841" y="0"/>
                  </a:moveTo>
                  <a:cubicBezTo>
                    <a:pt x="531841" y="0"/>
                    <a:pt x="531841" y="0"/>
                    <a:pt x="622984" y="87684"/>
                  </a:cubicBezTo>
                  <a:cubicBezTo>
                    <a:pt x="622984" y="87684"/>
                    <a:pt x="622984" y="87684"/>
                    <a:pt x="463289" y="247465"/>
                  </a:cubicBezTo>
                  <a:cubicBezTo>
                    <a:pt x="450436" y="247465"/>
                    <a:pt x="434077" y="250582"/>
                    <a:pt x="424339" y="257207"/>
                  </a:cubicBezTo>
                  <a:lnTo>
                    <a:pt x="362409" y="198751"/>
                  </a:lnTo>
                  <a:cubicBezTo>
                    <a:pt x="372147" y="189009"/>
                    <a:pt x="375263" y="172641"/>
                    <a:pt x="375263" y="159391"/>
                  </a:cubicBezTo>
                  <a:cubicBezTo>
                    <a:pt x="375263" y="159391"/>
                    <a:pt x="375263" y="159391"/>
                    <a:pt x="531841" y="0"/>
                  </a:cubicBezTo>
                  <a:close/>
                </a:path>
              </a:pathLst>
            </a:custGeom>
            <a:solidFill>
              <a:srgbClr val="002B84"/>
            </a:solidFill>
            <a:ln>
              <a:noFill/>
            </a:ln>
            <a:effectLst/>
          </p:spPr>
          <p:txBody>
            <a:bodyPr anchor="ctr"/>
            <a:lstStyle/>
            <a:p>
              <a:pPr algn="ctr"/>
              <a:endParaRPr>
                <a:latin typeface="宋体" panose="02010600030101010101" pitchFamily="2" charset="-122"/>
              </a:endParaRPr>
            </a:p>
          </p:txBody>
        </p:sp>
        <p:sp>
          <p:nvSpPr>
            <p:cNvPr id="29" name="í$ļîdé"/>
            <p:cNvSpPr/>
            <p:nvPr/>
          </p:nvSpPr>
          <p:spPr bwMode="auto">
            <a:xfrm>
              <a:off x="14080" y="3842"/>
              <a:ext cx="468" cy="424"/>
            </a:xfrm>
            <a:custGeom>
              <a:avLst/>
              <a:gdLst>
                <a:gd name="connsiteX0" fmla="*/ 496512 w 622984"/>
                <a:gd name="connsiteY0" fmla="*/ 492841 h 564606"/>
                <a:gd name="connsiteX1" fmla="*/ 473955 w 622984"/>
                <a:gd name="connsiteY1" fmla="*/ 515853 h 564606"/>
                <a:gd name="connsiteX2" fmla="*/ 496512 w 622984"/>
                <a:gd name="connsiteY2" fmla="*/ 535354 h 564606"/>
                <a:gd name="connsiteX3" fmla="*/ 519457 w 622984"/>
                <a:gd name="connsiteY3" fmla="*/ 515853 h 564606"/>
                <a:gd name="connsiteX4" fmla="*/ 496512 w 622984"/>
                <a:gd name="connsiteY4" fmla="*/ 492841 h 564606"/>
                <a:gd name="connsiteX5" fmla="*/ 249694 w 622984"/>
                <a:gd name="connsiteY5" fmla="*/ 352049 h 564606"/>
                <a:gd name="connsiteX6" fmla="*/ 272741 w 622984"/>
                <a:gd name="connsiteY6" fmla="*/ 374570 h 564606"/>
                <a:gd name="connsiteX7" fmla="*/ 171569 w 622984"/>
                <a:gd name="connsiteY7" fmla="*/ 475137 h 564606"/>
                <a:gd name="connsiteX8" fmla="*/ 177819 w 622984"/>
                <a:gd name="connsiteY8" fmla="*/ 481738 h 564606"/>
                <a:gd name="connsiteX9" fmla="*/ 155163 w 622984"/>
                <a:gd name="connsiteY9" fmla="*/ 510860 h 564606"/>
                <a:gd name="connsiteX10" fmla="*/ 73522 w 622984"/>
                <a:gd name="connsiteY10" fmla="*/ 562891 h 564606"/>
                <a:gd name="connsiteX11" fmla="*/ 60241 w 622984"/>
                <a:gd name="connsiteY11" fmla="*/ 550077 h 564606"/>
                <a:gd name="connsiteX12" fmla="*/ 112585 w 622984"/>
                <a:gd name="connsiteY12" fmla="*/ 468925 h 564606"/>
                <a:gd name="connsiteX13" fmla="*/ 141882 w 622984"/>
                <a:gd name="connsiteY13" fmla="*/ 446015 h 564606"/>
                <a:gd name="connsiteX14" fmla="*/ 148522 w 622984"/>
                <a:gd name="connsiteY14" fmla="*/ 452616 h 564606"/>
                <a:gd name="connsiteX15" fmla="*/ 122234 w 622984"/>
                <a:gd name="connsiteY15" fmla="*/ 15041 h 564606"/>
                <a:gd name="connsiteX16" fmla="*/ 210667 w 622984"/>
                <a:gd name="connsiteY16" fmla="*/ 52502 h 564606"/>
                <a:gd name="connsiteX17" fmla="*/ 242946 w 622984"/>
                <a:gd name="connsiteY17" fmla="*/ 173410 h 564606"/>
                <a:gd name="connsiteX18" fmla="*/ 532291 w 622984"/>
                <a:gd name="connsiteY18" fmla="*/ 463589 h 564606"/>
                <a:gd name="connsiteX19" fmla="*/ 532291 w 622984"/>
                <a:gd name="connsiteY19" fmla="*/ 545105 h 564606"/>
                <a:gd name="connsiteX20" fmla="*/ 493400 w 622984"/>
                <a:gd name="connsiteY20" fmla="*/ 564606 h 564606"/>
                <a:gd name="connsiteX21" fmla="*/ 451010 w 622984"/>
                <a:gd name="connsiteY21" fmla="*/ 545105 h 564606"/>
                <a:gd name="connsiteX22" fmla="*/ 161665 w 622984"/>
                <a:gd name="connsiteY22" fmla="*/ 258046 h 564606"/>
                <a:gd name="connsiteX23" fmla="*/ 34882 w 622984"/>
                <a:gd name="connsiteY23" fmla="*/ 225674 h 564606"/>
                <a:gd name="connsiteX24" fmla="*/ 5715 w 622984"/>
                <a:gd name="connsiteY24" fmla="*/ 104766 h 564606"/>
                <a:gd name="connsiteX25" fmla="*/ 74162 w 622984"/>
                <a:gd name="connsiteY25" fmla="*/ 176530 h 564606"/>
                <a:gd name="connsiteX26" fmla="*/ 142220 w 622984"/>
                <a:gd name="connsiteY26" fmla="*/ 157029 h 564606"/>
                <a:gd name="connsiteX27" fmla="*/ 161665 w 622984"/>
                <a:gd name="connsiteY27" fmla="*/ 88385 h 564606"/>
                <a:gd name="connsiteX28" fmla="*/ 90107 w 622984"/>
                <a:gd name="connsiteY28" fmla="*/ 20130 h 564606"/>
                <a:gd name="connsiteX29" fmla="*/ 122234 w 622984"/>
                <a:gd name="connsiteY29" fmla="*/ 15041 h 564606"/>
                <a:gd name="connsiteX30" fmla="*/ 531841 w 622984"/>
                <a:gd name="connsiteY30" fmla="*/ 0 h 564606"/>
                <a:gd name="connsiteX31" fmla="*/ 622984 w 622984"/>
                <a:gd name="connsiteY31" fmla="*/ 87684 h 564606"/>
                <a:gd name="connsiteX32" fmla="*/ 463289 w 622984"/>
                <a:gd name="connsiteY32" fmla="*/ 247465 h 564606"/>
                <a:gd name="connsiteX33" fmla="*/ 424339 w 622984"/>
                <a:gd name="connsiteY33" fmla="*/ 257207 h 564606"/>
                <a:gd name="connsiteX34" fmla="*/ 362409 w 622984"/>
                <a:gd name="connsiteY34" fmla="*/ 198751 h 564606"/>
                <a:gd name="connsiteX35" fmla="*/ 375263 w 622984"/>
                <a:gd name="connsiteY35" fmla="*/ 159391 h 564606"/>
                <a:gd name="connsiteX36" fmla="*/ 531841 w 622984"/>
                <a:gd name="connsiteY36" fmla="*/ 0 h 5646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622984" h="564606">
                  <a:moveTo>
                    <a:pt x="496512" y="492841"/>
                  </a:moveTo>
                  <a:cubicBezTo>
                    <a:pt x="483678" y="492841"/>
                    <a:pt x="473955" y="502592"/>
                    <a:pt x="473955" y="515853"/>
                  </a:cubicBezTo>
                  <a:cubicBezTo>
                    <a:pt x="473955" y="525604"/>
                    <a:pt x="483678" y="535354"/>
                    <a:pt x="496512" y="535354"/>
                  </a:cubicBezTo>
                  <a:cubicBezTo>
                    <a:pt x="509734" y="535354"/>
                    <a:pt x="519457" y="525604"/>
                    <a:pt x="519457" y="515853"/>
                  </a:cubicBezTo>
                  <a:cubicBezTo>
                    <a:pt x="519457" y="502592"/>
                    <a:pt x="509734" y="492841"/>
                    <a:pt x="496512" y="492841"/>
                  </a:cubicBezTo>
                  <a:close/>
                  <a:moveTo>
                    <a:pt x="249694" y="352049"/>
                  </a:moveTo>
                  <a:lnTo>
                    <a:pt x="272741" y="374570"/>
                  </a:lnTo>
                  <a:lnTo>
                    <a:pt x="171569" y="475137"/>
                  </a:lnTo>
                  <a:lnTo>
                    <a:pt x="177819" y="481738"/>
                  </a:lnTo>
                  <a:lnTo>
                    <a:pt x="155163" y="510860"/>
                  </a:lnTo>
                  <a:lnTo>
                    <a:pt x="73522" y="562891"/>
                  </a:lnTo>
                  <a:lnTo>
                    <a:pt x="60241" y="550077"/>
                  </a:lnTo>
                  <a:lnTo>
                    <a:pt x="112585" y="468925"/>
                  </a:lnTo>
                  <a:lnTo>
                    <a:pt x="141882" y="446015"/>
                  </a:lnTo>
                  <a:lnTo>
                    <a:pt x="148522" y="452616"/>
                  </a:lnTo>
                  <a:close/>
                  <a:moveTo>
                    <a:pt x="122234" y="15041"/>
                  </a:moveTo>
                  <a:cubicBezTo>
                    <a:pt x="154446" y="14694"/>
                    <a:pt x="186166" y="28223"/>
                    <a:pt x="210667" y="52502"/>
                  </a:cubicBezTo>
                  <a:cubicBezTo>
                    <a:pt x="242946" y="85264"/>
                    <a:pt x="256169" y="130897"/>
                    <a:pt x="242946" y="173410"/>
                  </a:cubicBezTo>
                  <a:lnTo>
                    <a:pt x="532291" y="463589"/>
                  </a:lnTo>
                  <a:cubicBezTo>
                    <a:pt x="555236" y="486211"/>
                    <a:pt x="555236" y="522093"/>
                    <a:pt x="532291" y="545105"/>
                  </a:cubicBezTo>
                  <a:cubicBezTo>
                    <a:pt x="522568" y="557976"/>
                    <a:pt x="506234" y="564606"/>
                    <a:pt x="493400" y="564606"/>
                  </a:cubicBezTo>
                  <a:cubicBezTo>
                    <a:pt x="477066" y="564606"/>
                    <a:pt x="460733" y="557976"/>
                    <a:pt x="451010" y="545105"/>
                  </a:cubicBezTo>
                  <a:cubicBezTo>
                    <a:pt x="451010" y="545105"/>
                    <a:pt x="451010" y="545105"/>
                    <a:pt x="161665" y="258046"/>
                  </a:cubicBezTo>
                  <a:cubicBezTo>
                    <a:pt x="119275" y="270917"/>
                    <a:pt x="70662" y="261556"/>
                    <a:pt x="34882" y="225674"/>
                  </a:cubicBezTo>
                  <a:cubicBezTo>
                    <a:pt x="2215" y="192911"/>
                    <a:pt x="-7508" y="147278"/>
                    <a:pt x="5715" y="104766"/>
                  </a:cubicBezTo>
                  <a:cubicBezTo>
                    <a:pt x="5715" y="104766"/>
                    <a:pt x="5715" y="104766"/>
                    <a:pt x="74162" y="176530"/>
                  </a:cubicBezTo>
                  <a:cubicBezTo>
                    <a:pt x="74162" y="176530"/>
                    <a:pt x="74162" y="176530"/>
                    <a:pt x="142220" y="157029"/>
                  </a:cubicBezTo>
                  <a:cubicBezTo>
                    <a:pt x="142220" y="157029"/>
                    <a:pt x="142220" y="157029"/>
                    <a:pt x="161665" y="88385"/>
                  </a:cubicBezTo>
                  <a:cubicBezTo>
                    <a:pt x="161665" y="88385"/>
                    <a:pt x="161665" y="88385"/>
                    <a:pt x="90107" y="20130"/>
                  </a:cubicBezTo>
                  <a:cubicBezTo>
                    <a:pt x="100704" y="16815"/>
                    <a:pt x="111497" y="15157"/>
                    <a:pt x="122234" y="15041"/>
                  </a:cubicBezTo>
                  <a:close/>
                  <a:moveTo>
                    <a:pt x="531841" y="0"/>
                  </a:moveTo>
                  <a:cubicBezTo>
                    <a:pt x="531841" y="0"/>
                    <a:pt x="531841" y="0"/>
                    <a:pt x="622984" y="87684"/>
                  </a:cubicBezTo>
                  <a:cubicBezTo>
                    <a:pt x="622984" y="87684"/>
                    <a:pt x="622984" y="87684"/>
                    <a:pt x="463289" y="247465"/>
                  </a:cubicBezTo>
                  <a:cubicBezTo>
                    <a:pt x="450436" y="247465"/>
                    <a:pt x="434077" y="250582"/>
                    <a:pt x="424339" y="257207"/>
                  </a:cubicBezTo>
                  <a:lnTo>
                    <a:pt x="362409" y="198751"/>
                  </a:lnTo>
                  <a:cubicBezTo>
                    <a:pt x="372147" y="189009"/>
                    <a:pt x="375263" y="172641"/>
                    <a:pt x="375263" y="159391"/>
                  </a:cubicBezTo>
                  <a:cubicBezTo>
                    <a:pt x="375263" y="159391"/>
                    <a:pt x="375263" y="159391"/>
                    <a:pt x="531841" y="0"/>
                  </a:cubicBezTo>
                  <a:close/>
                </a:path>
              </a:pathLst>
            </a:custGeom>
            <a:solidFill>
              <a:srgbClr val="002B84"/>
            </a:solidFill>
            <a:ln>
              <a:noFill/>
            </a:ln>
            <a:effectLst/>
          </p:spPr>
          <p:txBody>
            <a:bodyPr anchor="ctr"/>
            <a:lstStyle/>
            <a:p>
              <a:pPr algn="ctr"/>
              <a:endParaRPr>
                <a:latin typeface="宋体" panose="02010600030101010101" pitchFamily="2" charset="-122"/>
              </a:endParaRPr>
            </a:p>
          </p:txBody>
        </p:sp>
      </p:grpSp>
      <p:sp>
        <p:nvSpPr>
          <p:cNvPr id="30" name="ïšlïḋè"/>
          <p:cNvSpPr/>
          <p:nvPr/>
        </p:nvSpPr>
        <p:spPr>
          <a:xfrm>
            <a:off x="6313805" y="1696085"/>
            <a:ext cx="1969135" cy="571500"/>
          </a:xfrm>
          <a:prstGeom prst="wedgeRectCallout">
            <a:avLst>
              <a:gd name="adj1" fmla="val -37567"/>
              <a:gd name="adj2" fmla="val 78827"/>
            </a:avLst>
          </a:prstGeom>
          <a:solidFill>
            <a:schemeClr val="tx2">
              <a:lumMod val="40000"/>
              <a:lumOff val="60000"/>
            </a:schemeClr>
          </a:solidFill>
          <a:ln w="28575">
            <a:solidFill>
              <a:schemeClr val="bg1"/>
            </a:solidFill>
            <a:round/>
          </a:ln>
        </p:spPr>
        <p:txBody>
          <a:bodyPr vert="horz" wrap="square" lIns="91440" tIns="45720" rIns="91440" bIns="45720" numCol="1" anchor="ctr" anchorCtr="0" compatLnSpc="1">
            <a:normAutofit lnSpcReduction="10000"/>
          </a:bodyPr>
          <a:lstStyle/>
          <a:p>
            <a:pPr algn="ctr" defTabSz="914400"/>
            <a:r>
              <a:rPr lang="en-US" sz="1600" b="1">
                <a:solidFill>
                  <a:schemeClr val="tx1"/>
                </a:solidFill>
                <a:latin typeface="宋体" panose="02010600030101010101" pitchFamily="2" charset="-122"/>
              </a:rPr>
              <a:t>4. 货币周期理论</a:t>
            </a:r>
            <a:endParaRPr lang="en-US" sz="1600" b="1">
              <a:solidFill>
                <a:schemeClr val="tx1"/>
              </a:solidFill>
              <a:latin typeface="宋体" panose="02010600030101010101" pitchFamily="2" charset="-122"/>
            </a:endParaRPr>
          </a:p>
        </p:txBody>
      </p:sp>
      <p:sp>
        <p:nvSpPr>
          <p:cNvPr id="31" name="ïṥlïḍè"/>
          <p:cNvSpPr/>
          <p:nvPr/>
        </p:nvSpPr>
        <p:spPr>
          <a:xfrm>
            <a:off x="8912860" y="1466850"/>
            <a:ext cx="1753870" cy="571500"/>
          </a:xfrm>
          <a:prstGeom prst="wedgeRectCallout">
            <a:avLst>
              <a:gd name="adj1" fmla="val -37567"/>
              <a:gd name="adj2" fmla="val 78827"/>
            </a:avLst>
          </a:prstGeom>
          <a:solidFill>
            <a:schemeClr val="accent3">
              <a:lumMod val="50000"/>
            </a:schemeClr>
          </a:solidFill>
          <a:ln w="28575">
            <a:solidFill>
              <a:schemeClr val="bg1"/>
            </a:solidFill>
            <a:round/>
          </a:ln>
        </p:spPr>
        <p:txBody>
          <a:bodyPr vert="horz" wrap="square" lIns="91440" tIns="45720" rIns="91440" bIns="45720" numCol="1" anchor="ctr" anchorCtr="0" compatLnSpc="1">
            <a:normAutofit lnSpcReduction="10000"/>
          </a:bodyPr>
          <a:lstStyle/>
          <a:p>
            <a:pPr algn="ctr" defTabSz="914400"/>
            <a:r>
              <a:rPr lang="en-US" sz="1600" b="1">
                <a:solidFill>
                  <a:schemeClr val="bg1"/>
                </a:solidFill>
                <a:latin typeface="宋体" panose="02010600030101010101" pitchFamily="2" charset="-122"/>
              </a:rPr>
              <a:t>6. 投资过度理论</a:t>
            </a:r>
            <a:endParaRPr lang="en-US" sz="1600" b="1">
              <a:solidFill>
                <a:schemeClr val="bg1"/>
              </a:solidFill>
              <a:latin typeface="宋体" panose="02010600030101010101" pitchFamily="2" charset="-122"/>
            </a:endParaRPr>
          </a:p>
        </p:txBody>
      </p:sp>
      <p:grpSp>
        <p:nvGrpSpPr>
          <p:cNvPr id="6" name="组合 5"/>
          <p:cNvGrpSpPr/>
          <p:nvPr/>
        </p:nvGrpSpPr>
        <p:grpSpPr>
          <a:xfrm>
            <a:off x="1959610" y="4329430"/>
            <a:ext cx="1621790" cy="1551940"/>
            <a:chOff x="3128" y="6818"/>
            <a:chExt cx="2554" cy="2444"/>
          </a:xfrm>
        </p:grpSpPr>
        <p:cxnSp>
          <p:nvCxnSpPr>
            <p:cNvPr id="11" name="直接连接符 10"/>
            <p:cNvCxnSpPr/>
            <p:nvPr/>
          </p:nvCxnSpPr>
          <p:spPr>
            <a:xfrm>
              <a:off x="4377" y="7836"/>
              <a:ext cx="0" cy="1426"/>
            </a:xfrm>
            <a:prstGeom prst="line">
              <a:avLst/>
            </a:prstGeom>
            <a:ln w="9525">
              <a:solidFill>
                <a:schemeClr val="bg2">
                  <a:lumMod val="85000"/>
                </a:schemeClr>
              </a:solidFill>
              <a:prstDash val="dash"/>
              <a:headEnd type="oval" w="sm" len="sm"/>
              <a:tailEnd type="oval" w="sm" len="sm"/>
            </a:ln>
          </p:spPr>
          <p:style>
            <a:lnRef idx="1">
              <a:schemeClr val="accent1"/>
            </a:lnRef>
            <a:fillRef idx="0">
              <a:schemeClr val="accent1"/>
            </a:fillRef>
            <a:effectRef idx="0">
              <a:schemeClr val="accent1"/>
            </a:effectRef>
            <a:fontRef idx="minor">
              <a:schemeClr val="tx1"/>
            </a:fontRef>
          </p:style>
        </p:cxnSp>
        <p:sp>
          <p:nvSpPr>
            <p:cNvPr id="64" name="iṩlíḍe"/>
            <p:cNvSpPr txBox="1"/>
            <p:nvPr/>
          </p:nvSpPr>
          <p:spPr bwMode="auto">
            <a:xfrm>
              <a:off x="3128" y="6818"/>
              <a:ext cx="2555" cy="599"/>
            </a:xfrm>
            <a:prstGeom prst="rect">
              <a:avLst/>
            </a:prstGeom>
            <a:solidFill>
              <a:schemeClr val="accent3">
                <a:lumMod val="50000"/>
              </a:schemeClr>
            </a:solidFill>
            <a:ln w="28575">
              <a:solidFill>
                <a:schemeClr val="bg1"/>
              </a:solidFill>
              <a:round/>
            </a:ln>
          </p:spPr>
          <p:txBody>
            <a:bodyPr vert="horz" wrap="square" lIns="91440" tIns="45720" rIns="91440" bIns="45720" numCol="1" anchor="ctr" anchorCtr="0" compatLnSpc="1">
              <a:normAutofit/>
            </a:bodyPr>
            <a:lstStyle>
              <a:defPPr>
                <a:defRPr lang="en-US"/>
              </a:defPPr>
              <a:lvl1pPr algn="ctr" defTabSz="914400">
                <a:defRPr sz="1400">
                  <a:solidFill>
                    <a:schemeClr val="bg1"/>
                  </a:solidFill>
                </a:defRPr>
              </a:lvl1pPr>
              <a:lvl2pPr defTabSz="914400"/>
              <a:lvl3pPr defTabSz="914400"/>
              <a:lvl4pPr defTabSz="914400"/>
              <a:lvl5pPr defTabSz="914400"/>
              <a:lvl6pPr defTabSz="914400"/>
              <a:lvl7pPr defTabSz="914400"/>
              <a:lvl8pPr defTabSz="914400"/>
              <a:lvl9pPr defTabSz="914400"/>
            </a:lstStyle>
            <a:p>
              <a:r>
                <a:rPr lang="en-US" altLang="zh-CN" dirty="0">
                  <a:latin typeface="宋体" panose="02010600030101010101" pitchFamily="2" charset="-122"/>
                </a:rPr>
                <a:t> </a:t>
              </a:r>
              <a:endParaRPr lang="en-US" altLang="zh-CN" dirty="0">
                <a:latin typeface="宋体" panose="02010600030101010101" pitchFamily="2" charset="-122"/>
              </a:endParaRPr>
            </a:p>
          </p:txBody>
        </p:sp>
      </p:grpSp>
      <p:sp>
        <p:nvSpPr>
          <p:cNvPr id="65" name="iṩļïḓè"/>
          <p:cNvSpPr txBox="1"/>
          <p:nvPr/>
        </p:nvSpPr>
        <p:spPr bwMode="auto">
          <a:xfrm>
            <a:off x="1986529" y="4297523"/>
            <a:ext cx="1532310" cy="412248"/>
          </a:xfrm>
          <a:prstGeom prst="rect">
            <a:avLst/>
          </a:prstGeom>
          <a:noFill/>
          <a:ln w="9525">
            <a:noFill/>
            <a:miter lim="800000"/>
          </a:ln>
        </p:spPr>
        <p:txBody>
          <a:bodyPr wrap="square" lIns="91440" tIns="45720" rIns="91440" bIns="45720" anchor="ctr"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defTabSz="865505" fontAlgn="base">
              <a:spcBef>
                <a:spcPct val="0"/>
              </a:spcBef>
              <a:spcAft>
                <a:spcPct val="0"/>
              </a:spcAft>
            </a:pPr>
            <a:r>
              <a:rPr lang="zh-CN" altLang="en-US" sz="1600" b="1" dirty="0">
                <a:solidFill>
                  <a:schemeClr val="bg1"/>
                </a:solidFill>
                <a:latin typeface="宋体" panose="02010600030101010101" pitchFamily="2" charset="-122"/>
                <a:sym typeface="+mn-ea"/>
              </a:rPr>
              <a:t>1. 太阳黑子论</a:t>
            </a:r>
            <a:endParaRPr lang="zh-CN" altLang="en-US" sz="1600" b="1" dirty="0">
              <a:solidFill>
                <a:schemeClr val="bg1"/>
              </a:solidFill>
              <a:latin typeface="宋体" panose="02010600030101010101" pitchFamily="2" charset="-122"/>
              <a:sym typeface="+mn-ea"/>
            </a:endParaRPr>
          </a:p>
        </p:txBody>
      </p:sp>
      <p:grpSp>
        <p:nvGrpSpPr>
          <p:cNvPr id="7" name="组合 6"/>
          <p:cNvGrpSpPr/>
          <p:nvPr/>
        </p:nvGrpSpPr>
        <p:grpSpPr>
          <a:xfrm>
            <a:off x="3980180" y="4329430"/>
            <a:ext cx="2089150" cy="1549400"/>
            <a:chOff x="6652" y="6822"/>
            <a:chExt cx="2554" cy="2440"/>
          </a:xfrm>
        </p:grpSpPr>
        <p:cxnSp>
          <p:nvCxnSpPr>
            <p:cNvPr id="12" name="直接连接符 11"/>
            <p:cNvCxnSpPr/>
            <p:nvPr/>
          </p:nvCxnSpPr>
          <p:spPr>
            <a:xfrm>
              <a:off x="7859" y="7836"/>
              <a:ext cx="0" cy="1426"/>
            </a:xfrm>
            <a:prstGeom prst="line">
              <a:avLst/>
            </a:prstGeom>
            <a:ln w="9525">
              <a:solidFill>
                <a:schemeClr val="bg2">
                  <a:lumMod val="85000"/>
                </a:schemeClr>
              </a:solidFill>
              <a:prstDash val="dash"/>
              <a:headEnd type="oval" w="sm" len="sm"/>
              <a:tailEnd type="oval" w="sm" len="sm"/>
            </a:ln>
          </p:spPr>
          <p:style>
            <a:lnRef idx="1">
              <a:schemeClr val="accent1"/>
            </a:lnRef>
            <a:fillRef idx="0">
              <a:schemeClr val="accent1"/>
            </a:fillRef>
            <a:effectRef idx="0">
              <a:schemeClr val="accent1"/>
            </a:effectRef>
            <a:fontRef idx="minor">
              <a:schemeClr val="tx1"/>
            </a:fontRef>
          </p:style>
        </p:cxnSp>
        <p:sp>
          <p:nvSpPr>
            <p:cNvPr id="66" name="iṩlíḍe"/>
            <p:cNvSpPr txBox="1"/>
            <p:nvPr/>
          </p:nvSpPr>
          <p:spPr bwMode="auto">
            <a:xfrm>
              <a:off x="6652" y="6822"/>
              <a:ext cx="2555" cy="599"/>
            </a:xfrm>
            <a:prstGeom prst="rect">
              <a:avLst/>
            </a:prstGeom>
            <a:solidFill>
              <a:schemeClr val="tx2">
                <a:lumMod val="40000"/>
                <a:lumOff val="60000"/>
              </a:schemeClr>
            </a:solidFill>
            <a:ln w="28575">
              <a:solidFill>
                <a:schemeClr val="bg1"/>
              </a:solidFill>
              <a:round/>
            </a:ln>
          </p:spPr>
          <p:txBody>
            <a:bodyPr vert="horz" wrap="square" lIns="91440" tIns="45720" rIns="91440" bIns="45720" numCol="1" anchor="ctr" anchorCtr="0" compatLnSpc="1">
              <a:normAutofit/>
            </a:bodyPr>
            <a:lstStyle>
              <a:defPPr>
                <a:defRPr lang="en-US"/>
              </a:defPPr>
              <a:lvl1pPr algn="ctr" defTabSz="914400">
                <a:defRPr sz="1400">
                  <a:solidFill>
                    <a:schemeClr val="bg1"/>
                  </a:solidFill>
                </a:defRPr>
              </a:lvl1pPr>
              <a:lvl2pPr defTabSz="914400"/>
              <a:lvl3pPr defTabSz="914400"/>
              <a:lvl4pPr defTabSz="914400"/>
              <a:lvl5pPr defTabSz="914400"/>
              <a:lvl6pPr defTabSz="914400"/>
              <a:lvl7pPr defTabSz="914400"/>
              <a:lvl8pPr defTabSz="914400"/>
              <a:lvl9pPr defTabSz="914400"/>
            </a:lstStyle>
            <a:p>
              <a:r>
                <a:rPr lang="en-US" altLang="zh-CN" dirty="0">
                  <a:latin typeface="宋体" panose="02010600030101010101" pitchFamily="2" charset="-122"/>
                </a:rPr>
                <a:t> </a:t>
              </a:r>
              <a:endParaRPr lang="en-US" altLang="zh-CN" dirty="0">
                <a:latin typeface="宋体" panose="02010600030101010101" pitchFamily="2" charset="-122"/>
              </a:endParaRPr>
            </a:p>
          </p:txBody>
        </p:sp>
      </p:grpSp>
      <p:sp>
        <p:nvSpPr>
          <p:cNvPr id="67" name="iṩļïḓè"/>
          <p:cNvSpPr txBox="1"/>
          <p:nvPr/>
        </p:nvSpPr>
        <p:spPr bwMode="auto">
          <a:xfrm>
            <a:off x="3924300" y="4298315"/>
            <a:ext cx="2145665" cy="412115"/>
          </a:xfrm>
          <a:prstGeom prst="rect">
            <a:avLst/>
          </a:prstGeom>
          <a:noFill/>
          <a:ln w="9525">
            <a:noFill/>
            <a:miter lim="800000"/>
          </a:ln>
        </p:spPr>
        <p:txBody>
          <a:bodyPr wrap="square" lIns="91440" tIns="45720" rIns="91440" bIns="45720" anchor="ctr"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defTabSz="865505" fontAlgn="base">
              <a:spcBef>
                <a:spcPct val="0"/>
              </a:spcBef>
              <a:spcAft>
                <a:spcPct val="0"/>
              </a:spcAft>
            </a:pPr>
            <a:r>
              <a:rPr lang="zh-CN" altLang="en-US" sz="1600" b="1" dirty="0">
                <a:solidFill>
                  <a:schemeClr val="tx1"/>
                </a:solidFill>
                <a:latin typeface="宋体" panose="02010600030101010101" pitchFamily="2" charset="-122"/>
                <a:sym typeface="+mn-ea"/>
              </a:rPr>
              <a:t>3. 政治性周期理论</a:t>
            </a:r>
            <a:endParaRPr lang="zh-CN" altLang="en-US" sz="1600" b="1" dirty="0">
              <a:solidFill>
                <a:schemeClr val="tx1"/>
              </a:solidFill>
              <a:latin typeface="宋体" panose="02010600030101010101" pitchFamily="2" charset="-122"/>
              <a:sym typeface="+mn-ea"/>
            </a:endParaRPr>
          </a:p>
        </p:txBody>
      </p:sp>
      <p:grpSp>
        <p:nvGrpSpPr>
          <p:cNvPr id="8" name="组合 7"/>
          <p:cNvGrpSpPr/>
          <p:nvPr/>
        </p:nvGrpSpPr>
        <p:grpSpPr>
          <a:xfrm>
            <a:off x="6372225" y="4330065"/>
            <a:ext cx="1621790" cy="1551305"/>
            <a:chOff x="10035" y="6819"/>
            <a:chExt cx="2554" cy="2443"/>
          </a:xfrm>
        </p:grpSpPr>
        <p:cxnSp>
          <p:nvCxnSpPr>
            <p:cNvPr id="13" name="直接连接符 12"/>
            <p:cNvCxnSpPr/>
            <p:nvPr/>
          </p:nvCxnSpPr>
          <p:spPr>
            <a:xfrm>
              <a:off x="11341" y="7836"/>
              <a:ext cx="0" cy="1426"/>
            </a:xfrm>
            <a:prstGeom prst="line">
              <a:avLst/>
            </a:prstGeom>
            <a:ln w="9525">
              <a:solidFill>
                <a:schemeClr val="bg2">
                  <a:lumMod val="85000"/>
                </a:schemeClr>
              </a:solidFill>
              <a:prstDash val="dash"/>
              <a:headEnd type="oval" w="sm" len="sm"/>
              <a:tailEnd type="oval" w="sm" len="sm"/>
            </a:ln>
          </p:spPr>
          <p:style>
            <a:lnRef idx="1">
              <a:schemeClr val="accent1"/>
            </a:lnRef>
            <a:fillRef idx="0">
              <a:schemeClr val="accent1"/>
            </a:fillRef>
            <a:effectRef idx="0">
              <a:schemeClr val="accent1"/>
            </a:effectRef>
            <a:fontRef idx="minor">
              <a:schemeClr val="tx1"/>
            </a:fontRef>
          </p:style>
        </p:cxnSp>
        <p:sp>
          <p:nvSpPr>
            <p:cNvPr id="68" name="iṩlíḍe"/>
            <p:cNvSpPr txBox="1"/>
            <p:nvPr/>
          </p:nvSpPr>
          <p:spPr bwMode="auto">
            <a:xfrm>
              <a:off x="10035" y="6819"/>
              <a:ext cx="2555" cy="599"/>
            </a:xfrm>
            <a:prstGeom prst="rect">
              <a:avLst/>
            </a:prstGeom>
            <a:solidFill>
              <a:schemeClr val="accent3">
                <a:lumMod val="50000"/>
              </a:schemeClr>
            </a:solidFill>
            <a:ln w="28575">
              <a:solidFill>
                <a:schemeClr val="bg1"/>
              </a:solidFill>
              <a:round/>
            </a:ln>
          </p:spPr>
          <p:txBody>
            <a:bodyPr vert="horz" wrap="square" lIns="91440" tIns="45720" rIns="91440" bIns="45720" numCol="1" anchor="ctr" anchorCtr="0" compatLnSpc="1">
              <a:normAutofit/>
            </a:bodyPr>
            <a:lstStyle>
              <a:defPPr>
                <a:defRPr lang="en-US"/>
              </a:defPPr>
              <a:lvl1pPr algn="ctr" defTabSz="914400">
                <a:defRPr sz="1400">
                  <a:solidFill>
                    <a:schemeClr val="bg1"/>
                  </a:solidFill>
                </a:defRPr>
              </a:lvl1pPr>
              <a:lvl2pPr defTabSz="914400"/>
              <a:lvl3pPr defTabSz="914400"/>
              <a:lvl4pPr defTabSz="914400"/>
              <a:lvl5pPr defTabSz="914400"/>
              <a:lvl6pPr defTabSz="914400"/>
              <a:lvl7pPr defTabSz="914400"/>
              <a:lvl8pPr defTabSz="914400"/>
              <a:lvl9pPr defTabSz="914400"/>
            </a:lstStyle>
            <a:p>
              <a:r>
                <a:rPr lang="en-US" altLang="zh-CN" dirty="0">
                  <a:latin typeface="宋体" panose="02010600030101010101" pitchFamily="2" charset="-122"/>
                </a:rPr>
                <a:t> </a:t>
              </a:r>
              <a:endParaRPr lang="en-US" altLang="zh-CN" dirty="0">
                <a:latin typeface="宋体" panose="02010600030101010101" pitchFamily="2" charset="-122"/>
              </a:endParaRPr>
            </a:p>
          </p:txBody>
        </p:sp>
      </p:grpSp>
      <p:sp>
        <p:nvSpPr>
          <p:cNvPr id="69" name="iṩļïḓè"/>
          <p:cNvSpPr txBox="1"/>
          <p:nvPr/>
        </p:nvSpPr>
        <p:spPr bwMode="auto">
          <a:xfrm>
            <a:off x="6372225" y="4298315"/>
            <a:ext cx="1763395" cy="412115"/>
          </a:xfrm>
          <a:prstGeom prst="rect">
            <a:avLst/>
          </a:prstGeom>
          <a:noFill/>
          <a:ln w="9525">
            <a:noFill/>
            <a:miter lim="800000"/>
          </a:ln>
        </p:spPr>
        <p:txBody>
          <a:bodyPr wrap="square" lIns="91440" tIns="45720" rIns="91440" bIns="45720" anchor="ctr"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defTabSz="865505" fontAlgn="base">
              <a:spcBef>
                <a:spcPct val="0"/>
              </a:spcBef>
              <a:spcAft>
                <a:spcPct val="0"/>
              </a:spcAft>
            </a:pPr>
            <a:r>
              <a:rPr lang="zh-CN" altLang="en-US" sz="1500" b="1" dirty="0">
                <a:solidFill>
                  <a:schemeClr val="bg1"/>
                </a:solidFill>
                <a:latin typeface="宋体" panose="02010600030101010101" pitchFamily="2" charset="-122"/>
                <a:sym typeface="+mn-ea"/>
              </a:rPr>
              <a:t>5. 消费不足理论</a:t>
            </a:r>
            <a:endParaRPr lang="zh-CN" altLang="en-US" sz="1500" b="1" dirty="0">
              <a:solidFill>
                <a:schemeClr val="bg1"/>
              </a:solidFill>
              <a:latin typeface="宋体" panose="02010600030101010101" pitchFamily="2" charset="-122"/>
              <a:sym typeface="+mn-ea"/>
            </a:endParaRPr>
          </a:p>
        </p:txBody>
      </p:sp>
      <p:grpSp>
        <p:nvGrpSpPr>
          <p:cNvPr id="9" name="组合 8"/>
          <p:cNvGrpSpPr/>
          <p:nvPr/>
        </p:nvGrpSpPr>
        <p:grpSpPr>
          <a:xfrm>
            <a:off x="8621395" y="4329430"/>
            <a:ext cx="1833880" cy="1551940"/>
            <a:chOff x="13577" y="6818"/>
            <a:chExt cx="2554" cy="2444"/>
          </a:xfrm>
        </p:grpSpPr>
        <p:cxnSp>
          <p:nvCxnSpPr>
            <p:cNvPr id="14" name="直接连接符 13"/>
            <p:cNvCxnSpPr/>
            <p:nvPr/>
          </p:nvCxnSpPr>
          <p:spPr>
            <a:xfrm>
              <a:off x="14823" y="7836"/>
              <a:ext cx="0" cy="1426"/>
            </a:xfrm>
            <a:prstGeom prst="line">
              <a:avLst/>
            </a:prstGeom>
            <a:ln w="9525">
              <a:solidFill>
                <a:schemeClr val="bg2">
                  <a:lumMod val="85000"/>
                </a:schemeClr>
              </a:solidFill>
              <a:prstDash val="dash"/>
              <a:headEnd type="oval" w="sm" len="sm"/>
              <a:tailEnd type="oval" w="sm" len="sm"/>
            </a:ln>
          </p:spPr>
          <p:style>
            <a:lnRef idx="1">
              <a:schemeClr val="accent1"/>
            </a:lnRef>
            <a:fillRef idx="0">
              <a:schemeClr val="accent1"/>
            </a:fillRef>
            <a:effectRef idx="0">
              <a:schemeClr val="accent1"/>
            </a:effectRef>
            <a:fontRef idx="minor">
              <a:schemeClr val="tx1"/>
            </a:fontRef>
          </p:style>
        </p:cxnSp>
        <p:sp>
          <p:nvSpPr>
            <p:cNvPr id="70" name="iṩlíḍe"/>
            <p:cNvSpPr txBox="1"/>
            <p:nvPr/>
          </p:nvSpPr>
          <p:spPr bwMode="auto">
            <a:xfrm>
              <a:off x="13577" y="6818"/>
              <a:ext cx="2555" cy="599"/>
            </a:xfrm>
            <a:prstGeom prst="rect">
              <a:avLst/>
            </a:prstGeom>
            <a:solidFill>
              <a:schemeClr val="tx2">
                <a:lumMod val="40000"/>
                <a:lumOff val="60000"/>
              </a:schemeClr>
            </a:solidFill>
            <a:ln w="28575">
              <a:solidFill>
                <a:schemeClr val="bg1"/>
              </a:solidFill>
              <a:round/>
            </a:ln>
          </p:spPr>
          <p:txBody>
            <a:bodyPr vert="horz" wrap="square" lIns="91440" tIns="45720" rIns="91440" bIns="45720" numCol="1" anchor="ctr" anchorCtr="0" compatLnSpc="1">
              <a:normAutofit/>
            </a:bodyPr>
            <a:lstStyle>
              <a:defPPr>
                <a:defRPr lang="en-US"/>
              </a:defPPr>
              <a:lvl1pPr algn="ctr" defTabSz="914400">
                <a:defRPr sz="1400">
                  <a:solidFill>
                    <a:schemeClr val="bg1"/>
                  </a:solidFill>
                </a:defRPr>
              </a:lvl1pPr>
              <a:lvl2pPr defTabSz="914400"/>
              <a:lvl3pPr defTabSz="914400"/>
              <a:lvl4pPr defTabSz="914400"/>
              <a:lvl5pPr defTabSz="914400"/>
              <a:lvl6pPr defTabSz="914400"/>
              <a:lvl7pPr defTabSz="914400"/>
              <a:lvl8pPr defTabSz="914400"/>
              <a:lvl9pPr defTabSz="914400"/>
            </a:lstStyle>
            <a:p>
              <a:r>
                <a:rPr lang="en-US" altLang="zh-CN" dirty="0">
                  <a:latin typeface="宋体" panose="02010600030101010101" pitchFamily="2" charset="-122"/>
                </a:rPr>
                <a:t> </a:t>
              </a:r>
              <a:endParaRPr lang="en-US" altLang="zh-CN" dirty="0">
                <a:latin typeface="宋体" panose="02010600030101010101" pitchFamily="2" charset="-122"/>
              </a:endParaRPr>
            </a:p>
          </p:txBody>
        </p:sp>
      </p:grpSp>
      <p:sp>
        <p:nvSpPr>
          <p:cNvPr id="71" name="iṩļïḓè"/>
          <p:cNvSpPr txBox="1"/>
          <p:nvPr/>
        </p:nvSpPr>
        <p:spPr bwMode="auto">
          <a:xfrm>
            <a:off x="8697595" y="4330065"/>
            <a:ext cx="1918335" cy="412115"/>
          </a:xfrm>
          <a:prstGeom prst="rect">
            <a:avLst/>
          </a:prstGeom>
          <a:noFill/>
          <a:ln w="9525">
            <a:noFill/>
            <a:miter lim="800000"/>
          </a:ln>
        </p:spPr>
        <p:txBody>
          <a:bodyPr wrap="square" lIns="91440" tIns="45720" rIns="91440" bIns="45720" anchor="ctr"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l" defTabSz="865505" fontAlgn="base">
              <a:spcBef>
                <a:spcPct val="0"/>
              </a:spcBef>
              <a:spcAft>
                <a:spcPct val="0"/>
              </a:spcAft>
            </a:pPr>
            <a:r>
              <a:rPr lang="zh-CN" altLang="en-US" sz="1600" b="1" dirty="0">
                <a:solidFill>
                  <a:schemeClr val="tx1"/>
                </a:solidFill>
                <a:latin typeface="宋体" panose="02010600030101010101" pitchFamily="2" charset="-122"/>
                <a:sym typeface="+mn-ea"/>
              </a:rPr>
              <a:t>7. 心理预期理论</a:t>
            </a:r>
            <a:endParaRPr lang="zh-CN" altLang="en-US" sz="1600" b="1" dirty="0">
              <a:solidFill>
                <a:schemeClr val="tx1"/>
              </a:solidFill>
              <a:latin typeface="宋体" panose="02010600030101010101" pitchFamily="2" charset="-122"/>
              <a:sym typeface="+mn-ea"/>
            </a:endParaRPr>
          </a:p>
        </p:txBody>
      </p:sp>
      <p:sp>
        <p:nvSpPr>
          <p:cNvPr id="2" name="文本框 2"/>
          <p:cNvSpPr txBox="1"/>
          <p:nvPr/>
        </p:nvSpPr>
        <p:spPr>
          <a:xfrm>
            <a:off x="886460" y="401320"/>
            <a:ext cx="572579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sym typeface="+mn-ea"/>
              </a:rPr>
              <a:t>二、经济周期的分类与成因分析</a:t>
            </a:r>
            <a:endParaRPr lang="en-US" altLang="zh-CN" sz="2600" dirty="0">
              <a:latin typeface="宋体" panose="02010600030101010101" pitchFamily="2" charset="-122"/>
              <a:ea typeface="宋体" panose="02010600030101010101" pitchFamily="2" charset="-122"/>
            </a:endParaRPr>
          </a:p>
        </p:txBody>
      </p:sp>
      <p:sp>
        <p:nvSpPr>
          <p:cNvPr id="3" name="文本框 2"/>
          <p:cNvSpPr txBox="1"/>
          <p:nvPr/>
        </p:nvSpPr>
        <p:spPr>
          <a:xfrm>
            <a:off x="1129030" y="1058545"/>
            <a:ext cx="2480310" cy="368300"/>
          </a:xfrm>
          <a:prstGeom prst="rect">
            <a:avLst/>
          </a:prstGeom>
          <a:noFill/>
        </p:spPr>
        <p:txBody>
          <a:bodyPr wrap="square" rtlCol="0">
            <a:spAutoFit/>
          </a:bodyPr>
          <a:p>
            <a:r>
              <a:rPr lang="zh-CN" altLang="en-US"/>
              <a:t>（二）经济周期的成因</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30"/>
                                        </p:tgtEl>
                                        <p:attrNameLst>
                                          <p:attrName>style.visibility</p:attrName>
                                        </p:attrNameLst>
                                      </p:cBhvr>
                                      <p:to>
                                        <p:strVal val="visible"/>
                                      </p:to>
                                    </p:set>
                                    <p:animEffect transition="in" filter="fade">
                                      <p:cBhvr>
                                        <p:cTn id="19" dur="1000"/>
                                        <p:tgtEl>
                                          <p:spTgt spid="30"/>
                                        </p:tgtEl>
                                      </p:cBhvr>
                                    </p:animEffect>
                                    <p:anim calcmode="lin" valueType="num">
                                      <p:cBhvr>
                                        <p:cTn id="20" dur="1000" fill="hold"/>
                                        <p:tgtEl>
                                          <p:spTgt spid="30"/>
                                        </p:tgtEl>
                                        <p:attrNameLst>
                                          <p:attrName>ppt_x</p:attrName>
                                        </p:attrNameLst>
                                      </p:cBhvr>
                                      <p:tavLst>
                                        <p:tav tm="0">
                                          <p:val>
                                            <p:strVal val="#ppt_x"/>
                                          </p:val>
                                        </p:tav>
                                        <p:tav tm="100000">
                                          <p:val>
                                            <p:strVal val="#ppt_x"/>
                                          </p:val>
                                        </p:tav>
                                      </p:tavLst>
                                    </p:anim>
                                    <p:anim calcmode="lin" valueType="num">
                                      <p:cBhvr>
                                        <p:cTn id="21"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31"/>
                                        </p:tgtEl>
                                        <p:attrNameLst>
                                          <p:attrName>style.visibility</p:attrName>
                                        </p:attrNameLst>
                                      </p:cBhvr>
                                      <p:to>
                                        <p:strVal val="visible"/>
                                      </p:to>
                                    </p:set>
                                    <p:animEffect transition="in" filter="fade">
                                      <p:cBhvr>
                                        <p:cTn id="26" dur="1000"/>
                                        <p:tgtEl>
                                          <p:spTgt spid="31"/>
                                        </p:tgtEl>
                                      </p:cBhvr>
                                    </p:animEffect>
                                    <p:anim calcmode="lin" valueType="num">
                                      <p:cBhvr>
                                        <p:cTn id="27" dur="1000" fill="hold"/>
                                        <p:tgtEl>
                                          <p:spTgt spid="31"/>
                                        </p:tgtEl>
                                        <p:attrNameLst>
                                          <p:attrName>ppt_x</p:attrName>
                                        </p:attrNameLst>
                                      </p:cBhvr>
                                      <p:tavLst>
                                        <p:tav tm="0">
                                          <p:val>
                                            <p:strVal val="#ppt_x"/>
                                          </p:val>
                                        </p:tav>
                                        <p:tav tm="100000">
                                          <p:val>
                                            <p:strVal val="#ppt_x"/>
                                          </p:val>
                                        </p:tav>
                                      </p:tavLst>
                                    </p:anim>
                                    <p:anim calcmode="lin" valueType="num">
                                      <p:cBhvr>
                                        <p:cTn id="28"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nodeType="click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fade">
                                      <p:cBhvr>
                                        <p:cTn id="33" dur="1000"/>
                                        <p:tgtEl>
                                          <p:spTgt spid="6"/>
                                        </p:tgtEl>
                                      </p:cBhvr>
                                    </p:animEffect>
                                    <p:anim calcmode="lin" valueType="num">
                                      <p:cBhvr>
                                        <p:cTn id="34" dur="1000" fill="hold"/>
                                        <p:tgtEl>
                                          <p:spTgt spid="6"/>
                                        </p:tgtEl>
                                        <p:attrNameLst>
                                          <p:attrName>ppt_x</p:attrName>
                                        </p:attrNameLst>
                                      </p:cBhvr>
                                      <p:tavLst>
                                        <p:tav tm="0">
                                          <p:val>
                                            <p:strVal val="#ppt_x"/>
                                          </p:val>
                                        </p:tav>
                                        <p:tav tm="100000">
                                          <p:val>
                                            <p:strVal val="#ppt_x"/>
                                          </p:val>
                                        </p:tav>
                                      </p:tavLst>
                                    </p:anim>
                                    <p:anim calcmode="lin" valueType="num">
                                      <p:cBhvr>
                                        <p:cTn id="35"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nodeType="clickEffect">
                                  <p:stCondLst>
                                    <p:cond delay="0"/>
                                  </p:stCondLst>
                                  <p:childTnLst>
                                    <p:set>
                                      <p:cBhvr>
                                        <p:cTn id="39" dur="1" fill="hold">
                                          <p:stCondLst>
                                            <p:cond delay="0"/>
                                          </p:stCondLst>
                                        </p:cTn>
                                        <p:tgtEl>
                                          <p:spTgt spid="7"/>
                                        </p:tgtEl>
                                        <p:attrNameLst>
                                          <p:attrName>style.visibility</p:attrName>
                                        </p:attrNameLst>
                                      </p:cBhvr>
                                      <p:to>
                                        <p:strVal val="visible"/>
                                      </p:to>
                                    </p:set>
                                    <p:animEffect transition="in" filter="fade">
                                      <p:cBhvr>
                                        <p:cTn id="40" dur="1000"/>
                                        <p:tgtEl>
                                          <p:spTgt spid="7"/>
                                        </p:tgtEl>
                                      </p:cBhvr>
                                    </p:animEffect>
                                    <p:anim calcmode="lin" valueType="num">
                                      <p:cBhvr>
                                        <p:cTn id="41" dur="1000" fill="hold"/>
                                        <p:tgtEl>
                                          <p:spTgt spid="7"/>
                                        </p:tgtEl>
                                        <p:attrNameLst>
                                          <p:attrName>ppt_x</p:attrName>
                                        </p:attrNameLst>
                                      </p:cBhvr>
                                      <p:tavLst>
                                        <p:tav tm="0">
                                          <p:val>
                                            <p:strVal val="#ppt_x"/>
                                          </p:val>
                                        </p:tav>
                                        <p:tav tm="100000">
                                          <p:val>
                                            <p:strVal val="#ppt_x"/>
                                          </p:val>
                                        </p:tav>
                                      </p:tavLst>
                                    </p:anim>
                                    <p:anim calcmode="lin" valueType="num">
                                      <p:cBhvr>
                                        <p:cTn id="42"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42" presetClass="entr" presetSubtype="0" fill="hold" nodeType="clickEffect">
                                  <p:stCondLst>
                                    <p:cond delay="0"/>
                                  </p:stCondLst>
                                  <p:childTnLst>
                                    <p:set>
                                      <p:cBhvr>
                                        <p:cTn id="46" dur="1" fill="hold">
                                          <p:stCondLst>
                                            <p:cond delay="0"/>
                                          </p:stCondLst>
                                        </p:cTn>
                                        <p:tgtEl>
                                          <p:spTgt spid="8"/>
                                        </p:tgtEl>
                                        <p:attrNameLst>
                                          <p:attrName>style.visibility</p:attrName>
                                        </p:attrNameLst>
                                      </p:cBhvr>
                                      <p:to>
                                        <p:strVal val="visible"/>
                                      </p:to>
                                    </p:set>
                                    <p:animEffect transition="in" filter="fade">
                                      <p:cBhvr>
                                        <p:cTn id="47" dur="1000"/>
                                        <p:tgtEl>
                                          <p:spTgt spid="8"/>
                                        </p:tgtEl>
                                      </p:cBhvr>
                                    </p:animEffect>
                                    <p:anim calcmode="lin" valueType="num">
                                      <p:cBhvr>
                                        <p:cTn id="48" dur="1000" fill="hold"/>
                                        <p:tgtEl>
                                          <p:spTgt spid="8"/>
                                        </p:tgtEl>
                                        <p:attrNameLst>
                                          <p:attrName>ppt_x</p:attrName>
                                        </p:attrNameLst>
                                      </p:cBhvr>
                                      <p:tavLst>
                                        <p:tav tm="0">
                                          <p:val>
                                            <p:strVal val="#ppt_x"/>
                                          </p:val>
                                        </p:tav>
                                        <p:tav tm="100000">
                                          <p:val>
                                            <p:strVal val="#ppt_x"/>
                                          </p:val>
                                        </p:tav>
                                      </p:tavLst>
                                    </p:anim>
                                    <p:anim calcmode="lin" valueType="num">
                                      <p:cBhvr>
                                        <p:cTn id="4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42" presetClass="entr" presetSubtype="0" fill="hold" nodeType="clickEffect">
                                  <p:stCondLst>
                                    <p:cond delay="0"/>
                                  </p:stCondLst>
                                  <p:childTnLst>
                                    <p:set>
                                      <p:cBhvr>
                                        <p:cTn id="53" dur="1" fill="hold">
                                          <p:stCondLst>
                                            <p:cond delay="0"/>
                                          </p:stCondLst>
                                        </p:cTn>
                                        <p:tgtEl>
                                          <p:spTgt spid="9"/>
                                        </p:tgtEl>
                                        <p:attrNameLst>
                                          <p:attrName>style.visibility</p:attrName>
                                        </p:attrNameLst>
                                      </p:cBhvr>
                                      <p:to>
                                        <p:strVal val="visible"/>
                                      </p:to>
                                    </p:set>
                                    <p:animEffect transition="in" filter="fade">
                                      <p:cBhvr>
                                        <p:cTn id="54" dur="1000"/>
                                        <p:tgtEl>
                                          <p:spTgt spid="9"/>
                                        </p:tgtEl>
                                      </p:cBhvr>
                                    </p:animEffect>
                                    <p:anim calcmode="lin" valueType="num">
                                      <p:cBhvr>
                                        <p:cTn id="55" dur="1000" fill="hold"/>
                                        <p:tgtEl>
                                          <p:spTgt spid="9"/>
                                        </p:tgtEl>
                                        <p:attrNameLst>
                                          <p:attrName>ppt_x</p:attrName>
                                        </p:attrNameLst>
                                      </p:cBhvr>
                                      <p:tavLst>
                                        <p:tav tm="0">
                                          <p:val>
                                            <p:strVal val="#ppt_x"/>
                                          </p:val>
                                        </p:tav>
                                        <p:tav tm="100000">
                                          <p:val>
                                            <p:strVal val="#ppt_x"/>
                                          </p:val>
                                        </p:tav>
                                      </p:tavLst>
                                    </p:anim>
                                    <p:anim calcmode="lin" valueType="num">
                                      <p:cBhvr>
                                        <p:cTn id="56"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42" presetClass="entr" presetSubtype="0" fill="hold" grpId="0" nodeType="clickEffect">
                                  <p:stCondLst>
                                    <p:cond delay="0"/>
                                  </p:stCondLst>
                                  <p:childTnLst>
                                    <p:set>
                                      <p:cBhvr>
                                        <p:cTn id="60" dur="1" fill="hold">
                                          <p:stCondLst>
                                            <p:cond delay="0"/>
                                          </p:stCondLst>
                                        </p:cTn>
                                        <p:tgtEl>
                                          <p:spTgt spid="65"/>
                                        </p:tgtEl>
                                        <p:attrNameLst>
                                          <p:attrName>style.visibility</p:attrName>
                                        </p:attrNameLst>
                                      </p:cBhvr>
                                      <p:to>
                                        <p:strVal val="visible"/>
                                      </p:to>
                                    </p:set>
                                    <p:animEffect transition="in" filter="fade">
                                      <p:cBhvr>
                                        <p:cTn id="61" dur="1000"/>
                                        <p:tgtEl>
                                          <p:spTgt spid="65"/>
                                        </p:tgtEl>
                                      </p:cBhvr>
                                    </p:animEffect>
                                    <p:anim calcmode="lin" valueType="num">
                                      <p:cBhvr>
                                        <p:cTn id="62" dur="1000" fill="hold"/>
                                        <p:tgtEl>
                                          <p:spTgt spid="65"/>
                                        </p:tgtEl>
                                        <p:attrNameLst>
                                          <p:attrName>ppt_x</p:attrName>
                                        </p:attrNameLst>
                                      </p:cBhvr>
                                      <p:tavLst>
                                        <p:tav tm="0">
                                          <p:val>
                                            <p:strVal val="#ppt_x"/>
                                          </p:val>
                                        </p:tav>
                                        <p:tav tm="100000">
                                          <p:val>
                                            <p:strVal val="#ppt_x"/>
                                          </p:val>
                                        </p:tav>
                                      </p:tavLst>
                                    </p:anim>
                                    <p:anim calcmode="lin" valueType="num">
                                      <p:cBhvr>
                                        <p:cTn id="63" dur="1000" fill="hold"/>
                                        <p:tgtEl>
                                          <p:spTgt spid="65"/>
                                        </p:tgtEl>
                                        <p:attrNameLst>
                                          <p:attrName>ppt_y</p:attrName>
                                        </p:attrNameLst>
                                      </p:cBhvr>
                                      <p:tavLst>
                                        <p:tav tm="0">
                                          <p:val>
                                            <p:strVal val="#ppt_y+.1"/>
                                          </p:val>
                                        </p:tav>
                                        <p:tav tm="100000">
                                          <p:val>
                                            <p:strVal val="#ppt_y"/>
                                          </p:val>
                                        </p:tav>
                                      </p:tavLst>
                                    </p:anim>
                                  </p:childTnLst>
                                </p:cTn>
                              </p:par>
                              <p:par>
                                <p:cTn id="64" presetID="42" presetClass="entr" presetSubtype="0" fill="hold" grpId="0" nodeType="withEffect">
                                  <p:stCondLst>
                                    <p:cond delay="0"/>
                                  </p:stCondLst>
                                  <p:childTnLst>
                                    <p:set>
                                      <p:cBhvr>
                                        <p:cTn id="65" dur="1" fill="hold">
                                          <p:stCondLst>
                                            <p:cond delay="0"/>
                                          </p:stCondLst>
                                        </p:cTn>
                                        <p:tgtEl>
                                          <p:spTgt spid="67"/>
                                        </p:tgtEl>
                                        <p:attrNameLst>
                                          <p:attrName>style.visibility</p:attrName>
                                        </p:attrNameLst>
                                      </p:cBhvr>
                                      <p:to>
                                        <p:strVal val="visible"/>
                                      </p:to>
                                    </p:set>
                                    <p:animEffect transition="in" filter="fade">
                                      <p:cBhvr>
                                        <p:cTn id="66" dur="1000"/>
                                        <p:tgtEl>
                                          <p:spTgt spid="67"/>
                                        </p:tgtEl>
                                      </p:cBhvr>
                                    </p:animEffect>
                                    <p:anim calcmode="lin" valueType="num">
                                      <p:cBhvr>
                                        <p:cTn id="67" dur="1000" fill="hold"/>
                                        <p:tgtEl>
                                          <p:spTgt spid="67"/>
                                        </p:tgtEl>
                                        <p:attrNameLst>
                                          <p:attrName>ppt_x</p:attrName>
                                        </p:attrNameLst>
                                      </p:cBhvr>
                                      <p:tavLst>
                                        <p:tav tm="0">
                                          <p:val>
                                            <p:strVal val="#ppt_x"/>
                                          </p:val>
                                        </p:tav>
                                        <p:tav tm="100000">
                                          <p:val>
                                            <p:strVal val="#ppt_x"/>
                                          </p:val>
                                        </p:tav>
                                      </p:tavLst>
                                    </p:anim>
                                    <p:anim calcmode="lin" valueType="num">
                                      <p:cBhvr>
                                        <p:cTn id="68" dur="1000" fill="hold"/>
                                        <p:tgtEl>
                                          <p:spTgt spid="67"/>
                                        </p:tgtEl>
                                        <p:attrNameLst>
                                          <p:attrName>ppt_y</p:attrName>
                                        </p:attrNameLst>
                                      </p:cBhvr>
                                      <p:tavLst>
                                        <p:tav tm="0">
                                          <p:val>
                                            <p:strVal val="#ppt_y+.1"/>
                                          </p:val>
                                        </p:tav>
                                        <p:tav tm="100000">
                                          <p:val>
                                            <p:strVal val="#ppt_y"/>
                                          </p:val>
                                        </p:tav>
                                      </p:tavLst>
                                    </p:anim>
                                  </p:childTnLst>
                                </p:cTn>
                              </p:par>
                              <p:par>
                                <p:cTn id="69" presetID="42" presetClass="entr" presetSubtype="0" fill="hold" grpId="0" nodeType="withEffect">
                                  <p:stCondLst>
                                    <p:cond delay="0"/>
                                  </p:stCondLst>
                                  <p:childTnLst>
                                    <p:set>
                                      <p:cBhvr>
                                        <p:cTn id="70" dur="1" fill="hold">
                                          <p:stCondLst>
                                            <p:cond delay="0"/>
                                          </p:stCondLst>
                                        </p:cTn>
                                        <p:tgtEl>
                                          <p:spTgt spid="69"/>
                                        </p:tgtEl>
                                        <p:attrNameLst>
                                          <p:attrName>style.visibility</p:attrName>
                                        </p:attrNameLst>
                                      </p:cBhvr>
                                      <p:to>
                                        <p:strVal val="visible"/>
                                      </p:to>
                                    </p:set>
                                    <p:animEffect transition="in" filter="fade">
                                      <p:cBhvr>
                                        <p:cTn id="71" dur="1000"/>
                                        <p:tgtEl>
                                          <p:spTgt spid="69"/>
                                        </p:tgtEl>
                                      </p:cBhvr>
                                    </p:animEffect>
                                    <p:anim calcmode="lin" valueType="num">
                                      <p:cBhvr>
                                        <p:cTn id="72" dur="1000" fill="hold"/>
                                        <p:tgtEl>
                                          <p:spTgt spid="69"/>
                                        </p:tgtEl>
                                        <p:attrNameLst>
                                          <p:attrName>ppt_x</p:attrName>
                                        </p:attrNameLst>
                                      </p:cBhvr>
                                      <p:tavLst>
                                        <p:tav tm="0">
                                          <p:val>
                                            <p:strVal val="#ppt_x"/>
                                          </p:val>
                                        </p:tav>
                                        <p:tav tm="100000">
                                          <p:val>
                                            <p:strVal val="#ppt_x"/>
                                          </p:val>
                                        </p:tav>
                                      </p:tavLst>
                                    </p:anim>
                                    <p:anim calcmode="lin" valueType="num">
                                      <p:cBhvr>
                                        <p:cTn id="73" dur="1000" fill="hold"/>
                                        <p:tgtEl>
                                          <p:spTgt spid="69"/>
                                        </p:tgtEl>
                                        <p:attrNameLst>
                                          <p:attrName>ppt_y</p:attrName>
                                        </p:attrNameLst>
                                      </p:cBhvr>
                                      <p:tavLst>
                                        <p:tav tm="0">
                                          <p:val>
                                            <p:strVal val="#ppt_y+.1"/>
                                          </p:val>
                                        </p:tav>
                                        <p:tav tm="100000">
                                          <p:val>
                                            <p:strVal val="#ppt_y"/>
                                          </p:val>
                                        </p:tav>
                                      </p:tavLst>
                                    </p:anim>
                                  </p:childTnLst>
                                </p:cTn>
                              </p:par>
                              <p:par>
                                <p:cTn id="74" presetID="42" presetClass="entr" presetSubtype="0" fill="hold" grpId="0" nodeType="withEffect">
                                  <p:stCondLst>
                                    <p:cond delay="0"/>
                                  </p:stCondLst>
                                  <p:childTnLst>
                                    <p:set>
                                      <p:cBhvr>
                                        <p:cTn id="75" dur="1" fill="hold">
                                          <p:stCondLst>
                                            <p:cond delay="0"/>
                                          </p:stCondLst>
                                        </p:cTn>
                                        <p:tgtEl>
                                          <p:spTgt spid="71"/>
                                        </p:tgtEl>
                                        <p:attrNameLst>
                                          <p:attrName>style.visibility</p:attrName>
                                        </p:attrNameLst>
                                      </p:cBhvr>
                                      <p:to>
                                        <p:strVal val="visible"/>
                                      </p:to>
                                    </p:set>
                                    <p:animEffect transition="in" filter="fade">
                                      <p:cBhvr>
                                        <p:cTn id="76" dur="1000"/>
                                        <p:tgtEl>
                                          <p:spTgt spid="71"/>
                                        </p:tgtEl>
                                      </p:cBhvr>
                                    </p:animEffect>
                                    <p:anim calcmode="lin" valueType="num">
                                      <p:cBhvr>
                                        <p:cTn id="77" dur="1000" fill="hold"/>
                                        <p:tgtEl>
                                          <p:spTgt spid="71"/>
                                        </p:tgtEl>
                                        <p:attrNameLst>
                                          <p:attrName>ppt_x</p:attrName>
                                        </p:attrNameLst>
                                      </p:cBhvr>
                                      <p:tavLst>
                                        <p:tav tm="0">
                                          <p:val>
                                            <p:strVal val="#ppt_x"/>
                                          </p:val>
                                        </p:tav>
                                        <p:tav tm="100000">
                                          <p:val>
                                            <p:strVal val="#ppt_x"/>
                                          </p:val>
                                        </p:tav>
                                      </p:tavLst>
                                    </p:anim>
                                    <p:anim calcmode="lin" valueType="num">
                                      <p:cBhvr>
                                        <p:cTn id="78" dur="1000" fill="hold"/>
                                        <p:tgtEl>
                                          <p:spTgt spid="7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4" grpId="1" animBg="1"/>
      <p:bldP spid="30" grpId="0" bldLvl="0" animBg="1"/>
      <p:bldP spid="30" grpId="1" animBg="1"/>
      <p:bldP spid="31" grpId="0" bldLvl="0" animBg="1"/>
      <p:bldP spid="31" grpId="1" animBg="1"/>
      <p:bldP spid="65" grpId="0"/>
      <p:bldP spid="65" grpId="1"/>
      <p:bldP spid="67" grpId="0"/>
      <p:bldP spid="67" grpId="1"/>
      <p:bldP spid="69" grpId="0"/>
      <p:bldP spid="69" grpId="1"/>
      <p:bldP spid="71" grpId="0"/>
      <p:bldP spid="71"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7172960" y="2955290"/>
            <a:ext cx="4657090" cy="829945"/>
          </a:xfrm>
          <a:prstGeom prst="rect">
            <a:avLst/>
          </a:prstGeom>
          <a:noFill/>
        </p:spPr>
        <p:txBody>
          <a:bodyPr wrap="square" rtlCol="0">
            <a:spAutoFit/>
          </a:bodyPr>
          <a:p>
            <a:r>
              <a:rPr lang="zh-CN" altLang="en-US" sz="4800" dirty="0">
                <a:solidFill>
                  <a:schemeClr val="tx2"/>
                </a:solidFill>
                <a:latin typeface="宋体" panose="02010600030101010101" pitchFamily="2" charset="-122"/>
              </a:rPr>
              <a:t>经济增长分析</a:t>
            </a:r>
            <a:endParaRPr lang="zh-CN" altLang="en-US" sz="4800" dirty="0">
              <a:solidFill>
                <a:schemeClr val="tx2"/>
              </a:solidFill>
              <a:latin typeface="宋体" panose="02010600030101010101" pitchFamily="2" charset="-122"/>
            </a:endParaRPr>
          </a:p>
        </p:txBody>
      </p:sp>
      <p:sp>
        <p:nvSpPr>
          <p:cNvPr id="5" name="文本框 4"/>
          <p:cNvSpPr txBox="1"/>
          <p:nvPr/>
        </p:nvSpPr>
        <p:spPr>
          <a:xfrm>
            <a:off x="7172960" y="1637030"/>
            <a:ext cx="3956685" cy="1014730"/>
          </a:xfrm>
          <a:prstGeom prst="rect">
            <a:avLst/>
          </a:prstGeom>
          <a:noFill/>
        </p:spPr>
        <p:txBody>
          <a:bodyPr wrap="square" rtlCol="0">
            <a:spAutoFit/>
          </a:bodyPr>
          <a:p>
            <a:r>
              <a:rPr lang="zh-CN" altLang="en-US" sz="6000" b="1" dirty="0">
                <a:solidFill>
                  <a:schemeClr val="tx1">
                    <a:lumMod val="75000"/>
                    <a:lumOff val="25000"/>
                  </a:schemeClr>
                </a:solidFill>
                <a:latin typeface="宋体" panose="02010600030101010101" pitchFamily="2" charset="-122"/>
              </a:rPr>
              <a:t>任务三</a:t>
            </a:r>
            <a:endParaRPr lang="zh-CN" altLang="en-US" sz="6000" b="1" dirty="0">
              <a:solidFill>
                <a:schemeClr val="tx1">
                  <a:lumMod val="75000"/>
                  <a:lumOff val="25000"/>
                </a:schemeClr>
              </a:solidFill>
              <a:latin typeface="宋体" panose="02010600030101010101" pitchFamily="2"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3"/>
          <p:cNvGrpSpPr/>
          <p:nvPr/>
        </p:nvGrpSpPr>
        <p:grpSpPr>
          <a:xfrm>
            <a:off x="1758347" y="2162397"/>
            <a:ext cx="4311103" cy="1613535"/>
            <a:chOff x="7219382" y="2709000"/>
            <a:chExt cx="3082200" cy="1609792"/>
          </a:xfrm>
        </p:grpSpPr>
        <p:sp>
          <p:nvSpPr>
            <p:cNvPr id="23" name="32"/>
            <p:cNvSpPr/>
            <p:nvPr/>
          </p:nvSpPr>
          <p:spPr bwMode="auto">
            <a:xfrm>
              <a:off x="7219382" y="3128395"/>
              <a:ext cx="2831081" cy="11903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171450" indent="-171450" algn="just">
                <a:lnSpc>
                  <a:spcPct val="150000"/>
                </a:lnSpc>
                <a:buFont typeface="Arial" panose="020B0604020202020204" pitchFamily="34" charset="0"/>
                <a:buChar char="•"/>
                <a:tabLst>
                  <a:tab pos="227965" algn="l"/>
                </a:tabLst>
                <a:defRPr/>
              </a:pPr>
              <a:r>
                <a:rPr sz="1600" dirty="0">
                  <a:solidFill>
                    <a:schemeClr val="tx1">
                      <a:lumMod val="65000"/>
                      <a:lumOff val="35000"/>
                    </a:schemeClr>
                  </a:solidFill>
                  <a:latin typeface="+mn-ea"/>
                  <a:ea typeface="+mn-ea"/>
                </a:rPr>
                <a:t>经济增长是指一个国家或地区在一定时期内的总产出（或者人均产出）与前期相比所实现的增长。</a:t>
              </a:r>
              <a:endParaRPr sz="1600" dirty="0">
                <a:solidFill>
                  <a:schemeClr val="tx1">
                    <a:lumMod val="65000"/>
                    <a:lumOff val="35000"/>
                  </a:schemeClr>
                </a:solidFill>
                <a:latin typeface="+mn-ea"/>
                <a:ea typeface="+mn-ea"/>
              </a:endParaRPr>
            </a:p>
          </p:txBody>
        </p:sp>
        <p:sp>
          <p:nvSpPr>
            <p:cNvPr id="24" name="31"/>
            <p:cNvSpPr txBox="1"/>
            <p:nvPr/>
          </p:nvSpPr>
          <p:spPr bwMode="auto">
            <a:xfrm>
              <a:off x="7219382" y="2709000"/>
              <a:ext cx="3082200" cy="4192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l" eaLnBrk="1" hangingPunct="1">
                <a:lnSpc>
                  <a:spcPct val="100000"/>
                </a:lnSpc>
                <a:spcBef>
                  <a:spcPct val="0"/>
                </a:spcBef>
                <a:buFontTx/>
                <a:buNone/>
              </a:pPr>
              <a:r>
                <a:rPr lang="en-US" altLang="zh-CN" sz="2000" b="1" dirty="0">
                  <a:solidFill>
                    <a:schemeClr val="tx1">
                      <a:lumMod val="65000"/>
                      <a:lumOff val="35000"/>
                    </a:schemeClr>
                  </a:solidFill>
                  <a:latin typeface="+mn-ea"/>
                </a:rPr>
                <a:t>（一）经济增长</a:t>
              </a:r>
              <a:endParaRPr lang="en-US" altLang="zh-CN" sz="2000" b="1" dirty="0">
                <a:solidFill>
                  <a:schemeClr val="tx1">
                    <a:lumMod val="65000"/>
                    <a:lumOff val="35000"/>
                  </a:schemeClr>
                </a:solidFill>
                <a:latin typeface="+mn-ea"/>
              </a:endParaRPr>
            </a:p>
          </p:txBody>
        </p:sp>
      </p:grpSp>
      <p:grpSp>
        <p:nvGrpSpPr>
          <p:cNvPr id="25" name="1"/>
          <p:cNvGrpSpPr/>
          <p:nvPr/>
        </p:nvGrpSpPr>
        <p:grpSpPr>
          <a:xfrm>
            <a:off x="1758347" y="4289170"/>
            <a:ext cx="4311103" cy="1711960"/>
            <a:chOff x="7219382" y="2709000"/>
            <a:chExt cx="3082200" cy="1707989"/>
          </a:xfrm>
        </p:grpSpPr>
        <p:sp>
          <p:nvSpPr>
            <p:cNvPr id="26" name="12"/>
            <p:cNvSpPr/>
            <p:nvPr/>
          </p:nvSpPr>
          <p:spPr bwMode="auto">
            <a:xfrm>
              <a:off x="7219382" y="3128395"/>
              <a:ext cx="2831081" cy="12885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171450" indent="-171450" algn="just">
                <a:lnSpc>
                  <a:spcPct val="150000"/>
                </a:lnSpc>
                <a:buFont typeface="Arial" panose="020B0604020202020204" pitchFamily="34" charset="0"/>
                <a:buChar char="•"/>
                <a:tabLst>
                  <a:tab pos="227965" algn="l"/>
                </a:tabLst>
                <a:defRPr/>
              </a:pPr>
              <a:r>
                <a:rPr sz="1600" dirty="0">
                  <a:solidFill>
                    <a:schemeClr val="tx1">
                      <a:lumMod val="65000"/>
                      <a:lumOff val="35000"/>
                    </a:schemeClr>
                  </a:solidFill>
                  <a:latin typeface="+mn-ea"/>
                  <a:ea typeface="+mn-ea"/>
                </a:rPr>
                <a:t>经济发展不仅关心国民生产总值的增长，更关心结构的改变，以及社会制度、经济制度、价值判断、意识形态的变革。</a:t>
              </a:r>
              <a:endParaRPr sz="1600" dirty="0">
                <a:solidFill>
                  <a:schemeClr val="tx1">
                    <a:lumMod val="65000"/>
                    <a:lumOff val="35000"/>
                  </a:schemeClr>
                </a:solidFill>
                <a:latin typeface="+mn-ea"/>
                <a:ea typeface="+mn-ea"/>
              </a:endParaRPr>
            </a:p>
          </p:txBody>
        </p:sp>
        <p:sp>
          <p:nvSpPr>
            <p:cNvPr id="27" name="11"/>
            <p:cNvSpPr txBox="1"/>
            <p:nvPr/>
          </p:nvSpPr>
          <p:spPr bwMode="auto">
            <a:xfrm>
              <a:off x="7219382" y="2709000"/>
              <a:ext cx="3082200" cy="4192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l" eaLnBrk="1" hangingPunct="1">
                <a:lnSpc>
                  <a:spcPct val="100000"/>
                </a:lnSpc>
                <a:spcBef>
                  <a:spcPct val="0"/>
                </a:spcBef>
                <a:buFontTx/>
                <a:buNone/>
              </a:pPr>
              <a:r>
                <a:rPr lang="en-US" altLang="zh-CN" sz="2000" b="1" dirty="0">
                  <a:solidFill>
                    <a:schemeClr val="tx1">
                      <a:lumMod val="65000"/>
                      <a:lumOff val="35000"/>
                    </a:schemeClr>
                  </a:solidFill>
                  <a:latin typeface="+mn-ea"/>
                </a:rPr>
                <a:t>（二）经济发展</a:t>
              </a:r>
              <a:endParaRPr lang="en-US" altLang="zh-CN" sz="2000" b="1" dirty="0">
                <a:solidFill>
                  <a:schemeClr val="tx1">
                    <a:lumMod val="65000"/>
                    <a:lumOff val="35000"/>
                  </a:schemeClr>
                </a:solidFill>
                <a:latin typeface="+mn-ea"/>
              </a:endParaRPr>
            </a:p>
          </p:txBody>
        </p:sp>
      </p:grpSp>
      <p:cxnSp>
        <p:nvCxnSpPr>
          <p:cNvPr id="38" name="直接连接符 37"/>
          <p:cNvCxnSpPr/>
          <p:nvPr/>
        </p:nvCxnSpPr>
        <p:spPr>
          <a:xfrm>
            <a:off x="1850178" y="3916299"/>
            <a:ext cx="3780000" cy="0"/>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grpSp>
        <p:nvGrpSpPr>
          <p:cNvPr id="39" name="组合 38"/>
          <p:cNvGrpSpPr>
            <a:grpSpLocks noChangeAspect="1"/>
          </p:cNvGrpSpPr>
          <p:nvPr/>
        </p:nvGrpSpPr>
        <p:grpSpPr>
          <a:xfrm>
            <a:off x="915987" y="2382794"/>
            <a:ext cx="719995" cy="720000"/>
            <a:chOff x="6295426" y="2536225"/>
            <a:chExt cx="676569" cy="676574"/>
          </a:xfrm>
          <a:solidFill>
            <a:schemeClr val="bg1"/>
          </a:solidFill>
        </p:grpSpPr>
        <p:sp>
          <p:nvSpPr>
            <p:cNvPr id="40" name="42"/>
            <p:cNvSpPr/>
            <p:nvPr/>
          </p:nvSpPr>
          <p:spPr>
            <a:xfrm>
              <a:off x="6295426" y="2536225"/>
              <a:ext cx="676569" cy="676574"/>
            </a:xfrm>
            <a:prstGeom prst="ellipse">
              <a:avLst/>
            </a:prstGeom>
            <a:solidFill>
              <a:schemeClr val="accent6"/>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lang="zh-CN" altLang="en-US" dirty="0">
                <a:latin typeface="+mn-ea"/>
              </a:endParaRPr>
            </a:p>
          </p:txBody>
        </p:sp>
        <p:sp>
          <p:nvSpPr>
            <p:cNvPr id="41" name="1"/>
            <p:cNvSpPr>
              <a:spLocks noChangeAspect="1"/>
            </p:cNvSpPr>
            <p:nvPr/>
          </p:nvSpPr>
          <p:spPr bwMode="auto">
            <a:xfrm>
              <a:off x="6516000" y="2730512"/>
              <a:ext cx="303692" cy="288000"/>
            </a:xfrm>
            <a:custGeom>
              <a:avLst/>
              <a:gdLst/>
              <a:ahLst/>
              <a:cxnLst/>
              <a:rect l="0" t="0" r="r" b="b"/>
              <a:pathLst>
                <a:path w="1917701" h="1819275">
                  <a:moveTo>
                    <a:pt x="711992" y="795933"/>
                  </a:moveTo>
                  <a:lnTo>
                    <a:pt x="722042" y="796197"/>
                  </a:lnTo>
                  <a:lnTo>
                    <a:pt x="731828" y="796462"/>
                  </a:lnTo>
                  <a:lnTo>
                    <a:pt x="742143" y="796991"/>
                  </a:lnTo>
                  <a:lnTo>
                    <a:pt x="751929" y="797784"/>
                  </a:lnTo>
                  <a:lnTo>
                    <a:pt x="761979" y="798577"/>
                  </a:lnTo>
                  <a:lnTo>
                    <a:pt x="771765" y="799635"/>
                  </a:lnTo>
                  <a:lnTo>
                    <a:pt x="781551" y="800957"/>
                  </a:lnTo>
                  <a:lnTo>
                    <a:pt x="791337" y="802544"/>
                  </a:lnTo>
                  <a:lnTo>
                    <a:pt x="800858" y="804130"/>
                  </a:lnTo>
                  <a:lnTo>
                    <a:pt x="810644" y="805981"/>
                  </a:lnTo>
                  <a:lnTo>
                    <a:pt x="820166" y="807832"/>
                  </a:lnTo>
                  <a:lnTo>
                    <a:pt x="829687" y="810212"/>
                  </a:lnTo>
                  <a:lnTo>
                    <a:pt x="839473" y="812592"/>
                  </a:lnTo>
                  <a:lnTo>
                    <a:pt x="848994" y="814972"/>
                  </a:lnTo>
                  <a:lnTo>
                    <a:pt x="858252" y="817616"/>
                  </a:lnTo>
                  <a:lnTo>
                    <a:pt x="867773" y="820525"/>
                  </a:lnTo>
                  <a:lnTo>
                    <a:pt x="886551" y="826871"/>
                  </a:lnTo>
                  <a:lnTo>
                    <a:pt x="905065" y="833746"/>
                  </a:lnTo>
                  <a:lnTo>
                    <a:pt x="923315" y="841415"/>
                  </a:lnTo>
                  <a:lnTo>
                    <a:pt x="941300" y="849612"/>
                  </a:lnTo>
                  <a:lnTo>
                    <a:pt x="959284" y="858603"/>
                  </a:lnTo>
                  <a:lnTo>
                    <a:pt x="976740" y="868122"/>
                  </a:lnTo>
                  <a:lnTo>
                    <a:pt x="993932" y="878170"/>
                  </a:lnTo>
                  <a:lnTo>
                    <a:pt x="1011123" y="889012"/>
                  </a:lnTo>
                  <a:lnTo>
                    <a:pt x="1003189" y="891392"/>
                  </a:lnTo>
                  <a:lnTo>
                    <a:pt x="995254" y="893772"/>
                  </a:lnTo>
                  <a:lnTo>
                    <a:pt x="987055" y="896416"/>
                  </a:lnTo>
                  <a:lnTo>
                    <a:pt x="979121" y="899325"/>
                  </a:lnTo>
                  <a:lnTo>
                    <a:pt x="971186" y="902762"/>
                  </a:lnTo>
                  <a:lnTo>
                    <a:pt x="962987" y="905936"/>
                  </a:lnTo>
                  <a:lnTo>
                    <a:pt x="955053" y="909638"/>
                  </a:lnTo>
                  <a:lnTo>
                    <a:pt x="947383" y="913604"/>
                  </a:lnTo>
                  <a:lnTo>
                    <a:pt x="939448" y="917835"/>
                  </a:lnTo>
                  <a:lnTo>
                    <a:pt x="932043" y="922066"/>
                  </a:lnTo>
                  <a:lnTo>
                    <a:pt x="924637" y="926826"/>
                  </a:lnTo>
                  <a:lnTo>
                    <a:pt x="917231" y="931850"/>
                  </a:lnTo>
                  <a:lnTo>
                    <a:pt x="910090" y="936874"/>
                  </a:lnTo>
                  <a:lnTo>
                    <a:pt x="902949" y="942427"/>
                  </a:lnTo>
                  <a:lnTo>
                    <a:pt x="896073" y="948509"/>
                  </a:lnTo>
                  <a:lnTo>
                    <a:pt x="889461" y="954326"/>
                  </a:lnTo>
                  <a:lnTo>
                    <a:pt x="883113" y="960937"/>
                  </a:lnTo>
                  <a:lnTo>
                    <a:pt x="877030" y="967812"/>
                  </a:lnTo>
                  <a:lnTo>
                    <a:pt x="871211" y="974952"/>
                  </a:lnTo>
                  <a:lnTo>
                    <a:pt x="865393" y="982356"/>
                  </a:lnTo>
                  <a:lnTo>
                    <a:pt x="859838" y="990024"/>
                  </a:lnTo>
                  <a:lnTo>
                    <a:pt x="854813" y="998486"/>
                  </a:lnTo>
                  <a:lnTo>
                    <a:pt x="850052" y="1006683"/>
                  </a:lnTo>
                  <a:lnTo>
                    <a:pt x="845556" y="1015674"/>
                  </a:lnTo>
                  <a:lnTo>
                    <a:pt x="841324" y="1025193"/>
                  </a:lnTo>
                  <a:lnTo>
                    <a:pt x="837886" y="1034713"/>
                  </a:lnTo>
                  <a:lnTo>
                    <a:pt x="834183" y="1044761"/>
                  </a:lnTo>
                  <a:lnTo>
                    <a:pt x="831274" y="1055074"/>
                  </a:lnTo>
                  <a:lnTo>
                    <a:pt x="828629" y="1066180"/>
                  </a:lnTo>
                  <a:lnTo>
                    <a:pt x="826249" y="1077550"/>
                  </a:lnTo>
                  <a:lnTo>
                    <a:pt x="824398" y="1089185"/>
                  </a:lnTo>
                  <a:lnTo>
                    <a:pt x="823340" y="1101349"/>
                  </a:lnTo>
                  <a:lnTo>
                    <a:pt x="822017" y="1115893"/>
                  </a:lnTo>
                  <a:lnTo>
                    <a:pt x="821488" y="1129907"/>
                  </a:lnTo>
                  <a:lnTo>
                    <a:pt x="821488" y="1143129"/>
                  </a:lnTo>
                  <a:lnTo>
                    <a:pt x="821753" y="1156086"/>
                  </a:lnTo>
                  <a:lnTo>
                    <a:pt x="822546" y="1168514"/>
                  </a:lnTo>
                  <a:lnTo>
                    <a:pt x="824133" y="1180413"/>
                  </a:lnTo>
                  <a:lnTo>
                    <a:pt x="825984" y="1192048"/>
                  </a:lnTo>
                  <a:lnTo>
                    <a:pt x="828100" y="1203154"/>
                  </a:lnTo>
                  <a:lnTo>
                    <a:pt x="830745" y="1213731"/>
                  </a:lnTo>
                  <a:lnTo>
                    <a:pt x="833654" y="1224044"/>
                  </a:lnTo>
                  <a:lnTo>
                    <a:pt x="836828" y="1233828"/>
                  </a:lnTo>
                  <a:lnTo>
                    <a:pt x="840531" y="1243348"/>
                  </a:lnTo>
                  <a:lnTo>
                    <a:pt x="844763" y="1252338"/>
                  </a:lnTo>
                  <a:lnTo>
                    <a:pt x="848994" y="1260800"/>
                  </a:lnTo>
                  <a:lnTo>
                    <a:pt x="853491" y="1269262"/>
                  </a:lnTo>
                  <a:lnTo>
                    <a:pt x="858516" y="1276930"/>
                  </a:lnTo>
                  <a:lnTo>
                    <a:pt x="863806" y="1284334"/>
                  </a:lnTo>
                  <a:lnTo>
                    <a:pt x="869360" y="1291474"/>
                  </a:lnTo>
                  <a:lnTo>
                    <a:pt x="874914" y="1298349"/>
                  </a:lnTo>
                  <a:lnTo>
                    <a:pt x="880997" y="1304960"/>
                  </a:lnTo>
                  <a:lnTo>
                    <a:pt x="887080" y="1311042"/>
                  </a:lnTo>
                  <a:lnTo>
                    <a:pt x="893428" y="1316859"/>
                  </a:lnTo>
                  <a:lnTo>
                    <a:pt x="900040" y="1322412"/>
                  </a:lnTo>
                  <a:lnTo>
                    <a:pt x="906652" y="1327436"/>
                  </a:lnTo>
                  <a:lnTo>
                    <a:pt x="913264" y="1332196"/>
                  </a:lnTo>
                  <a:lnTo>
                    <a:pt x="920405" y="1336956"/>
                  </a:lnTo>
                  <a:lnTo>
                    <a:pt x="927546" y="1341187"/>
                  </a:lnTo>
                  <a:lnTo>
                    <a:pt x="934687" y="1345417"/>
                  </a:lnTo>
                  <a:lnTo>
                    <a:pt x="941828" y="1349119"/>
                  </a:lnTo>
                  <a:lnTo>
                    <a:pt x="949234" y="1352821"/>
                  </a:lnTo>
                  <a:lnTo>
                    <a:pt x="956904" y="1355995"/>
                  </a:lnTo>
                  <a:lnTo>
                    <a:pt x="964310" y="1358903"/>
                  </a:lnTo>
                  <a:lnTo>
                    <a:pt x="971715" y="1361812"/>
                  </a:lnTo>
                  <a:lnTo>
                    <a:pt x="979121" y="1364456"/>
                  </a:lnTo>
                  <a:lnTo>
                    <a:pt x="986526" y="1366836"/>
                  </a:lnTo>
                  <a:lnTo>
                    <a:pt x="993932" y="1368952"/>
                  </a:lnTo>
                  <a:lnTo>
                    <a:pt x="1008479" y="1372654"/>
                  </a:lnTo>
                  <a:lnTo>
                    <a:pt x="1023025" y="1375562"/>
                  </a:lnTo>
                  <a:lnTo>
                    <a:pt x="1037043" y="1378471"/>
                  </a:lnTo>
                  <a:lnTo>
                    <a:pt x="1050532" y="1380058"/>
                  </a:lnTo>
                  <a:lnTo>
                    <a:pt x="1063227" y="1381380"/>
                  </a:lnTo>
                  <a:lnTo>
                    <a:pt x="1075129" y="1382438"/>
                  </a:lnTo>
                  <a:lnTo>
                    <a:pt x="1086237" y="1382702"/>
                  </a:lnTo>
                  <a:lnTo>
                    <a:pt x="1096287" y="1383231"/>
                  </a:lnTo>
                  <a:lnTo>
                    <a:pt x="1105015" y="1383495"/>
                  </a:lnTo>
                  <a:lnTo>
                    <a:pt x="1112421" y="1383231"/>
                  </a:lnTo>
                  <a:lnTo>
                    <a:pt x="1122736" y="1382702"/>
                  </a:lnTo>
                  <a:lnTo>
                    <a:pt x="1126703" y="1382438"/>
                  </a:lnTo>
                  <a:lnTo>
                    <a:pt x="1126703" y="1394337"/>
                  </a:lnTo>
                  <a:lnTo>
                    <a:pt x="1126968" y="1406236"/>
                  </a:lnTo>
                  <a:lnTo>
                    <a:pt x="1127232" y="1417607"/>
                  </a:lnTo>
                  <a:lnTo>
                    <a:pt x="1128025" y="1428977"/>
                  </a:lnTo>
                  <a:lnTo>
                    <a:pt x="1129083" y="1439554"/>
                  </a:lnTo>
                  <a:lnTo>
                    <a:pt x="1130141" y="1450131"/>
                  </a:lnTo>
                  <a:lnTo>
                    <a:pt x="1131728" y="1460444"/>
                  </a:lnTo>
                  <a:lnTo>
                    <a:pt x="1133580" y="1470228"/>
                  </a:lnTo>
                  <a:lnTo>
                    <a:pt x="1135431" y="1480012"/>
                  </a:lnTo>
                  <a:lnTo>
                    <a:pt x="1137547" y="1489267"/>
                  </a:lnTo>
                  <a:lnTo>
                    <a:pt x="1139927" y="1498522"/>
                  </a:lnTo>
                  <a:lnTo>
                    <a:pt x="1142572" y="1507513"/>
                  </a:lnTo>
                  <a:lnTo>
                    <a:pt x="1145481" y="1515710"/>
                  </a:lnTo>
                  <a:lnTo>
                    <a:pt x="1148391" y="1524172"/>
                  </a:lnTo>
                  <a:lnTo>
                    <a:pt x="1151564" y="1532105"/>
                  </a:lnTo>
                  <a:lnTo>
                    <a:pt x="1155003" y="1539773"/>
                  </a:lnTo>
                  <a:lnTo>
                    <a:pt x="1158441" y="1547442"/>
                  </a:lnTo>
                  <a:lnTo>
                    <a:pt x="1162408" y="1554581"/>
                  </a:lnTo>
                  <a:lnTo>
                    <a:pt x="1166111" y="1561721"/>
                  </a:lnTo>
                  <a:lnTo>
                    <a:pt x="1170078" y="1568596"/>
                  </a:lnTo>
                  <a:lnTo>
                    <a:pt x="1174575" y="1575207"/>
                  </a:lnTo>
                  <a:lnTo>
                    <a:pt x="1178806" y="1581553"/>
                  </a:lnTo>
                  <a:lnTo>
                    <a:pt x="1183038" y="1587370"/>
                  </a:lnTo>
                  <a:lnTo>
                    <a:pt x="1187799" y="1593452"/>
                  </a:lnTo>
                  <a:lnTo>
                    <a:pt x="1192560" y="1599005"/>
                  </a:lnTo>
                  <a:lnTo>
                    <a:pt x="1197320" y="1604558"/>
                  </a:lnTo>
                  <a:lnTo>
                    <a:pt x="1202346" y="1609582"/>
                  </a:lnTo>
                  <a:lnTo>
                    <a:pt x="1207635" y="1614607"/>
                  </a:lnTo>
                  <a:lnTo>
                    <a:pt x="1212660" y="1619366"/>
                  </a:lnTo>
                  <a:lnTo>
                    <a:pt x="1217950" y="1624126"/>
                  </a:lnTo>
                  <a:lnTo>
                    <a:pt x="1223240" y="1628357"/>
                  </a:lnTo>
                  <a:lnTo>
                    <a:pt x="1229058" y="1632852"/>
                  </a:lnTo>
                  <a:lnTo>
                    <a:pt x="1234348" y="1636819"/>
                  </a:lnTo>
                  <a:lnTo>
                    <a:pt x="1239902" y="1640521"/>
                  </a:lnTo>
                  <a:lnTo>
                    <a:pt x="1245721" y="1644487"/>
                  </a:lnTo>
                  <a:lnTo>
                    <a:pt x="1251540" y="1647660"/>
                  </a:lnTo>
                  <a:lnTo>
                    <a:pt x="1263177" y="1654271"/>
                  </a:lnTo>
                  <a:lnTo>
                    <a:pt x="1274814" y="1660353"/>
                  </a:lnTo>
                  <a:lnTo>
                    <a:pt x="1286716" y="1665377"/>
                  </a:lnTo>
                  <a:lnTo>
                    <a:pt x="1298882" y="1670137"/>
                  </a:lnTo>
                  <a:lnTo>
                    <a:pt x="1310784" y="1673839"/>
                  </a:lnTo>
                  <a:lnTo>
                    <a:pt x="1322686" y="1677541"/>
                  </a:lnTo>
                  <a:lnTo>
                    <a:pt x="1334588" y="1680714"/>
                  </a:lnTo>
                  <a:lnTo>
                    <a:pt x="1346225" y="1683094"/>
                  </a:lnTo>
                  <a:lnTo>
                    <a:pt x="1357862" y="1685474"/>
                  </a:lnTo>
                  <a:lnTo>
                    <a:pt x="1368971" y="1687325"/>
                  </a:lnTo>
                  <a:lnTo>
                    <a:pt x="1380079" y="1688382"/>
                  </a:lnTo>
                  <a:lnTo>
                    <a:pt x="1390658" y="1689705"/>
                  </a:lnTo>
                  <a:lnTo>
                    <a:pt x="1401238" y="1690498"/>
                  </a:lnTo>
                  <a:lnTo>
                    <a:pt x="1411024" y="1690762"/>
                  </a:lnTo>
                  <a:lnTo>
                    <a:pt x="1411817" y="1709537"/>
                  </a:lnTo>
                  <a:lnTo>
                    <a:pt x="1412346" y="1728311"/>
                  </a:lnTo>
                  <a:lnTo>
                    <a:pt x="1412875" y="1747086"/>
                  </a:lnTo>
                  <a:lnTo>
                    <a:pt x="1412875" y="1766125"/>
                  </a:lnTo>
                  <a:lnTo>
                    <a:pt x="1412346" y="1792832"/>
                  </a:lnTo>
                  <a:lnTo>
                    <a:pt x="1411553" y="1819275"/>
                  </a:lnTo>
                  <a:lnTo>
                    <a:pt x="793" y="1811078"/>
                  </a:lnTo>
                  <a:lnTo>
                    <a:pt x="264" y="1784635"/>
                  </a:lnTo>
                  <a:lnTo>
                    <a:pt x="0" y="1757928"/>
                  </a:lnTo>
                  <a:lnTo>
                    <a:pt x="529" y="1733071"/>
                  </a:lnTo>
                  <a:lnTo>
                    <a:pt x="1058" y="1708215"/>
                  </a:lnTo>
                  <a:lnTo>
                    <a:pt x="2645" y="1683623"/>
                  </a:lnTo>
                  <a:lnTo>
                    <a:pt x="4232" y="1659031"/>
                  </a:lnTo>
                  <a:lnTo>
                    <a:pt x="6612" y="1634968"/>
                  </a:lnTo>
                  <a:lnTo>
                    <a:pt x="8992" y="1610905"/>
                  </a:lnTo>
                  <a:lnTo>
                    <a:pt x="12166" y="1587106"/>
                  </a:lnTo>
                  <a:lnTo>
                    <a:pt x="15340" y="1563307"/>
                  </a:lnTo>
                  <a:lnTo>
                    <a:pt x="19307" y="1539773"/>
                  </a:lnTo>
                  <a:lnTo>
                    <a:pt x="23804" y="1516503"/>
                  </a:lnTo>
                  <a:lnTo>
                    <a:pt x="28300" y="1493762"/>
                  </a:lnTo>
                  <a:lnTo>
                    <a:pt x="33590" y="1470757"/>
                  </a:lnTo>
                  <a:lnTo>
                    <a:pt x="38879" y="1448280"/>
                  </a:lnTo>
                  <a:lnTo>
                    <a:pt x="44962" y="1425804"/>
                  </a:lnTo>
                  <a:lnTo>
                    <a:pt x="51045" y="1403856"/>
                  </a:lnTo>
                  <a:lnTo>
                    <a:pt x="57658" y="1382173"/>
                  </a:lnTo>
                  <a:lnTo>
                    <a:pt x="64799" y="1360754"/>
                  </a:lnTo>
                  <a:lnTo>
                    <a:pt x="72204" y="1339336"/>
                  </a:lnTo>
                  <a:lnTo>
                    <a:pt x="79874" y="1318710"/>
                  </a:lnTo>
                  <a:lnTo>
                    <a:pt x="88073" y="1298085"/>
                  </a:lnTo>
                  <a:lnTo>
                    <a:pt x="96272" y="1277459"/>
                  </a:lnTo>
                  <a:lnTo>
                    <a:pt x="105265" y="1257627"/>
                  </a:lnTo>
                  <a:lnTo>
                    <a:pt x="114522" y="1238059"/>
                  </a:lnTo>
                  <a:lnTo>
                    <a:pt x="123779" y="1218491"/>
                  </a:lnTo>
                  <a:lnTo>
                    <a:pt x="133565" y="1199452"/>
                  </a:lnTo>
                  <a:lnTo>
                    <a:pt x="143615" y="1180678"/>
                  </a:lnTo>
                  <a:lnTo>
                    <a:pt x="153930" y="1162432"/>
                  </a:lnTo>
                  <a:lnTo>
                    <a:pt x="165038" y="1144451"/>
                  </a:lnTo>
                  <a:lnTo>
                    <a:pt x="176147" y="1126734"/>
                  </a:lnTo>
                  <a:lnTo>
                    <a:pt x="187255" y="1109546"/>
                  </a:lnTo>
                  <a:lnTo>
                    <a:pt x="198892" y="1092623"/>
                  </a:lnTo>
                  <a:lnTo>
                    <a:pt x="210794" y="1075964"/>
                  </a:lnTo>
                  <a:lnTo>
                    <a:pt x="222960" y="1059834"/>
                  </a:lnTo>
                  <a:lnTo>
                    <a:pt x="235391" y="1044232"/>
                  </a:lnTo>
                  <a:lnTo>
                    <a:pt x="248351" y="1028895"/>
                  </a:lnTo>
                  <a:lnTo>
                    <a:pt x="261310" y="1013823"/>
                  </a:lnTo>
                  <a:lnTo>
                    <a:pt x="274799" y="999544"/>
                  </a:lnTo>
                  <a:lnTo>
                    <a:pt x="288288" y="985529"/>
                  </a:lnTo>
                  <a:lnTo>
                    <a:pt x="302041" y="971779"/>
                  </a:lnTo>
                  <a:lnTo>
                    <a:pt x="316059" y="958557"/>
                  </a:lnTo>
                  <a:lnTo>
                    <a:pt x="330341" y="946129"/>
                  </a:lnTo>
                  <a:lnTo>
                    <a:pt x="344888" y="933965"/>
                  </a:lnTo>
                  <a:lnTo>
                    <a:pt x="359963" y="922066"/>
                  </a:lnTo>
                  <a:lnTo>
                    <a:pt x="374774" y="910695"/>
                  </a:lnTo>
                  <a:lnTo>
                    <a:pt x="389850" y="899589"/>
                  </a:lnTo>
                  <a:lnTo>
                    <a:pt x="405454" y="889541"/>
                  </a:lnTo>
                  <a:lnTo>
                    <a:pt x="420794" y="879757"/>
                  </a:lnTo>
                  <a:lnTo>
                    <a:pt x="436664" y="870238"/>
                  </a:lnTo>
                  <a:lnTo>
                    <a:pt x="452533" y="861511"/>
                  </a:lnTo>
                  <a:lnTo>
                    <a:pt x="468666" y="853314"/>
                  </a:lnTo>
                  <a:lnTo>
                    <a:pt x="485064" y="845646"/>
                  </a:lnTo>
                  <a:lnTo>
                    <a:pt x="501727" y="838242"/>
                  </a:lnTo>
                  <a:lnTo>
                    <a:pt x="518389" y="831631"/>
                  </a:lnTo>
                  <a:lnTo>
                    <a:pt x="535316" y="825285"/>
                  </a:lnTo>
                  <a:lnTo>
                    <a:pt x="552243" y="819732"/>
                  </a:lnTo>
                  <a:lnTo>
                    <a:pt x="569435" y="814972"/>
                  </a:lnTo>
                  <a:lnTo>
                    <a:pt x="586891" y="810477"/>
                  </a:lnTo>
                  <a:lnTo>
                    <a:pt x="604347" y="806510"/>
                  </a:lnTo>
                  <a:lnTo>
                    <a:pt x="622067" y="803337"/>
                  </a:lnTo>
                  <a:lnTo>
                    <a:pt x="639787" y="800693"/>
                  </a:lnTo>
                  <a:lnTo>
                    <a:pt x="657508" y="798577"/>
                  </a:lnTo>
                  <a:lnTo>
                    <a:pt x="675757" y="796991"/>
                  </a:lnTo>
                  <a:lnTo>
                    <a:pt x="693742" y="796197"/>
                  </a:lnTo>
                  <a:lnTo>
                    <a:pt x="711992" y="795933"/>
                  </a:lnTo>
                  <a:close/>
                  <a:moveTo>
                    <a:pt x="1463280" y="660400"/>
                  </a:moveTo>
                  <a:lnTo>
                    <a:pt x="1469893" y="660400"/>
                  </a:lnTo>
                  <a:lnTo>
                    <a:pt x="1477034" y="660665"/>
                  </a:lnTo>
                  <a:lnTo>
                    <a:pt x="1483912" y="660929"/>
                  </a:lnTo>
                  <a:lnTo>
                    <a:pt x="1490789" y="661988"/>
                  </a:lnTo>
                  <a:lnTo>
                    <a:pt x="1497666" y="663046"/>
                  </a:lnTo>
                  <a:lnTo>
                    <a:pt x="1504279" y="664898"/>
                  </a:lnTo>
                  <a:lnTo>
                    <a:pt x="1510891" y="666750"/>
                  </a:lnTo>
                  <a:lnTo>
                    <a:pt x="1516975" y="668867"/>
                  </a:lnTo>
                  <a:lnTo>
                    <a:pt x="1523323" y="671248"/>
                  </a:lnTo>
                  <a:lnTo>
                    <a:pt x="1529142" y="673894"/>
                  </a:lnTo>
                  <a:lnTo>
                    <a:pt x="1535226" y="676804"/>
                  </a:lnTo>
                  <a:lnTo>
                    <a:pt x="1540780" y="679979"/>
                  </a:lnTo>
                  <a:lnTo>
                    <a:pt x="1546599" y="683683"/>
                  </a:lnTo>
                  <a:lnTo>
                    <a:pt x="1551625" y="687123"/>
                  </a:lnTo>
                  <a:lnTo>
                    <a:pt x="1556915" y="691356"/>
                  </a:lnTo>
                  <a:lnTo>
                    <a:pt x="1561676" y="695590"/>
                  </a:lnTo>
                  <a:lnTo>
                    <a:pt x="1566437" y="700088"/>
                  </a:lnTo>
                  <a:lnTo>
                    <a:pt x="1570934" y="704850"/>
                  </a:lnTo>
                  <a:lnTo>
                    <a:pt x="1575431" y="709613"/>
                  </a:lnTo>
                  <a:lnTo>
                    <a:pt x="1579134" y="714640"/>
                  </a:lnTo>
                  <a:lnTo>
                    <a:pt x="1583101" y="719931"/>
                  </a:lnTo>
                  <a:lnTo>
                    <a:pt x="1586540" y="725223"/>
                  </a:lnTo>
                  <a:lnTo>
                    <a:pt x="1589978" y="731044"/>
                  </a:lnTo>
                  <a:lnTo>
                    <a:pt x="1592888" y="736600"/>
                  </a:lnTo>
                  <a:lnTo>
                    <a:pt x="1595533" y="742685"/>
                  </a:lnTo>
                  <a:lnTo>
                    <a:pt x="1597914" y="748771"/>
                  </a:lnTo>
                  <a:lnTo>
                    <a:pt x="1600030" y="754856"/>
                  </a:lnTo>
                  <a:lnTo>
                    <a:pt x="1601881" y="761206"/>
                  </a:lnTo>
                  <a:lnTo>
                    <a:pt x="1603204" y="767556"/>
                  </a:lnTo>
                  <a:lnTo>
                    <a:pt x="1604526" y="774435"/>
                  </a:lnTo>
                  <a:lnTo>
                    <a:pt x="1605320" y="781050"/>
                  </a:lnTo>
                  <a:lnTo>
                    <a:pt x="1605584" y="787665"/>
                  </a:lnTo>
                  <a:lnTo>
                    <a:pt x="1605849" y="794544"/>
                  </a:lnTo>
                  <a:lnTo>
                    <a:pt x="1604791" y="967581"/>
                  </a:lnTo>
                  <a:lnTo>
                    <a:pt x="1781745" y="968375"/>
                  </a:lnTo>
                  <a:lnTo>
                    <a:pt x="1788887" y="968640"/>
                  </a:lnTo>
                  <a:lnTo>
                    <a:pt x="1795764" y="969169"/>
                  </a:lnTo>
                  <a:lnTo>
                    <a:pt x="1802641" y="970227"/>
                  </a:lnTo>
                  <a:lnTo>
                    <a:pt x="1809518" y="971285"/>
                  </a:lnTo>
                  <a:lnTo>
                    <a:pt x="1815866" y="972873"/>
                  </a:lnTo>
                  <a:lnTo>
                    <a:pt x="1822479" y="974725"/>
                  </a:lnTo>
                  <a:lnTo>
                    <a:pt x="1828827" y="977106"/>
                  </a:lnTo>
                  <a:lnTo>
                    <a:pt x="1834911" y="979488"/>
                  </a:lnTo>
                  <a:lnTo>
                    <a:pt x="1840994" y="982133"/>
                  </a:lnTo>
                  <a:lnTo>
                    <a:pt x="1846813" y="985044"/>
                  </a:lnTo>
                  <a:lnTo>
                    <a:pt x="1852633" y="988219"/>
                  </a:lnTo>
                  <a:lnTo>
                    <a:pt x="1857923" y="991923"/>
                  </a:lnTo>
                  <a:lnTo>
                    <a:pt x="1863213" y="995363"/>
                  </a:lnTo>
                  <a:lnTo>
                    <a:pt x="1868503" y="999596"/>
                  </a:lnTo>
                  <a:lnTo>
                    <a:pt x="1873264" y="1003829"/>
                  </a:lnTo>
                  <a:lnTo>
                    <a:pt x="1878025" y="1008327"/>
                  </a:lnTo>
                  <a:lnTo>
                    <a:pt x="1882522" y="1012825"/>
                  </a:lnTo>
                  <a:lnTo>
                    <a:pt x="1886754" y="1017852"/>
                  </a:lnTo>
                  <a:lnTo>
                    <a:pt x="1890986" y="1022879"/>
                  </a:lnTo>
                  <a:lnTo>
                    <a:pt x="1894689" y="1027906"/>
                  </a:lnTo>
                  <a:lnTo>
                    <a:pt x="1898128" y="1033463"/>
                  </a:lnTo>
                  <a:lnTo>
                    <a:pt x="1901302" y="1039283"/>
                  </a:lnTo>
                  <a:lnTo>
                    <a:pt x="1904211" y="1044840"/>
                  </a:lnTo>
                  <a:lnTo>
                    <a:pt x="1907385" y="1050660"/>
                  </a:lnTo>
                  <a:lnTo>
                    <a:pt x="1909766" y="1056746"/>
                  </a:lnTo>
                  <a:lnTo>
                    <a:pt x="1911882" y="1063096"/>
                  </a:lnTo>
                  <a:lnTo>
                    <a:pt x="1913469" y="1069181"/>
                  </a:lnTo>
                  <a:lnTo>
                    <a:pt x="1915056" y="1075796"/>
                  </a:lnTo>
                  <a:lnTo>
                    <a:pt x="1916114" y="1082410"/>
                  </a:lnTo>
                  <a:lnTo>
                    <a:pt x="1916908" y="1089290"/>
                  </a:lnTo>
                  <a:lnTo>
                    <a:pt x="1917436" y="1095640"/>
                  </a:lnTo>
                  <a:lnTo>
                    <a:pt x="1917701" y="1102783"/>
                  </a:lnTo>
                  <a:lnTo>
                    <a:pt x="1917436" y="1109663"/>
                  </a:lnTo>
                  <a:lnTo>
                    <a:pt x="1916908" y="1116277"/>
                  </a:lnTo>
                  <a:lnTo>
                    <a:pt x="1915849" y="1123156"/>
                  </a:lnTo>
                  <a:lnTo>
                    <a:pt x="1914791" y="1129506"/>
                  </a:lnTo>
                  <a:lnTo>
                    <a:pt x="1913204" y="1136121"/>
                  </a:lnTo>
                  <a:lnTo>
                    <a:pt x="1911088" y="1142471"/>
                  </a:lnTo>
                  <a:lnTo>
                    <a:pt x="1908972" y="1148556"/>
                  </a:lnTo>
                  <a:lnTo>
                    <a:pt x="1906592" y="1154642"/>
                  </a:lnTo>
                  <a:lnTo>
                    <a:pt x="1903682" y="1160463"/>
                  </a:lnTo>
                  <a:lnTo>
                    <a:pt x="1900773" y="1166283"/>
                  </a:lnTo>
                  <a:lnTo>
                    <a:pt x="1897599" y="1171840"/>
                  </a:lnTo>
                  <a:lnTo>
                    <a:pt x="1893896" y="1177131"/>
                  </a:lnTo>
                  <a:lnTo>
                    <a:pt x="1889928" y="1182158"/>
                  </a:lnTo>
                  <a:lnTo>
                    <a:pt x="1885960" y="1187450"/>
                  </a:lnTo>
                  <a:lnTo>
                    <a:pt x="1881728" y="1192213"/>
                  </a:lnTo>
                  <a:lnTo>
                    <a:pt x="1876967" y="1196975"/>
                  </a:lnTo>
                  <a:lnTo>
                    <a:pt x="1872206" y="1201208"/>
                  </a:lnTo>
                  <a:lnTo>
                    <a:pt x="1867445" y="1205442"/>
                  </a:lnTo>
                  <a:lnTo>
                    <a:pt x="1862155" y="1209411"/>
                  </a:lnTo>
                  <a:lnTo>
                    <a:pt x="1856600" y="1212850"/>
                  </a:lnTo>
                  <a:lnTo>
                    <a:pt x="1851046" y="1216554"/>
                  </a:lnTo>
                  <a:lnTo>
                    <a:pt x="1845491" y="1219465"/>
                  </a:lnTo>
                  <a:lnTo>
                    <a:pt x="1839407" y="1222375"/>
                  </a:lnTo>
                  <a:lnTo>
                    <a:pt x="1833588" y="1225021"/>
                  </a:lnTo>
                  <a:lnTo>
                    <a:pt x="1827240" y="1227402"/>
                  </a:lnTo>
                  <a:lnTo>
                    <a:pt x="1821156" y="1229519"/>
                  </a:lnTo>
                  <a:lnTo>
                    <a:pt x="1814544" y="1231371"/>
                  </a:lnTo>
                  <a:lnTo>
                    <a:pt x="1807931" y="1232958"/>
                  </a:lnTo>
                  <a:lnTo>
                    <a:pt x="1801054" y="1234017"/>
                  </a:lnTo>
                  <a:lnTo>
                    <a:pt x="1794177" y="1234546"/>
                  </a:lnTo>
                  <a:lnTo>
                    <a:pt x="1787300" y="1235340"/>
                  </a:lnTo>
                  <a:lnTo>
                    <a:pt x="1780158" y="1235340"/>
                  </a:lnTo>
                  <a:lnTo>
                    <a:pt x="1603204" y="1234281"/>
                  </a:lnTo>
                  <a:lnTo>
                    <a:pt x="1602410" y="1407319"/>
                  </a:lnTo>
                  <a:lnTo>
                    <a:pt x="1602146" y="1413933"/>
                  </a:lnTo>
                  <a:lnTo>
                    <a:pt x="1601617" y="1420813"/>
                  </a:lnTo>
                  <a:lnTo>
                    <a:pt x="1600559" y="1427692"/>
                  </a:lnTo>
                  <a:lnTo>
                    <a:pt x="1599501" y="1434306"/>
                  </a:lnTo>
                  <a:lnTo>
                    <a:pt x="1597914" y="1440392"/>
                  </a:lnTo>
                  <a:lnTo>
                    <a:pt x="1595798" y="1446742"/>
                  </a:lnTo>
                  <a:lnTo>
                    <a:pt x="1593682" y="1453092"/>
                  </a:lnTo>
                  <a:lnTo>
                    <a:pt x="1591301" y="1459177"/>
                  </a:lnTo>
                  <a:lnTo>
                    <a:pt x="1588656" y="1464998"/>
                  </a:lnTo>
                  <a:lnTo>
                    <a:pt x="1585482" y="1470819"/>
                  </a:lnTo>
                  <a:lnTo>
                    <a:pt x="1582043" y="1476111"/>
                  </a:lnTo>
                  <a:lnTo>
                    <a:pt x="1578605" y="1481931"/>
                  </a:lnTo>
                  <a:lnTo>
                    <a:pt x="1574637" y="1486958"/>
                  </a:lnTo>
                  <a:lnTo>
                    <a:pt x="1570670" y="1491986"/>
                  </a:lnTo>
                  <a:lnTo>
                    <a:pt x="1566437" y="1496748"/>
                  </a:lnTo>
                  <a:lnTo>
                    <a:pt x="1561941" y="1501511"/>
                  </a:lnTo>
                  <a:lnTo>
                    <a:pt x="1557180" y="1505744"/>
                  </a:lnTo>
                  <a:lnTo>
                    <a:pt x="1552154" y="1509713"/>
                  </a:lnTo>
                  <a:lnTo>
                    <a:pt x="1546864" y="1513946"/>
                  </a:lnTo>
                  <a:lnTo>
                    <a:pt x="1541309" y="1517650"/>
                  </a:lnTo>
                  <a:lnTo>
                    <a:pt x="1536019" y="1521090"/>
                  </a:lnTo>
                  <a:lnTo>
                    <a:pt x="1530200" y="1524000"/>
                  </a:lnTo>
                  <a:lnTo>
                    <a:pt x="1524381" y="1527175"/>
                  </a:lnTo>
                  <a:lnTo>
                    <a:pt x="1518297" y="1529821"/>
                  </a:lnTo>
                  <a:lnTo>
                    <a:pt x="1511949" y="1532202"/>
                  </a:lnTo>
                  <a:lnTo>
                    <a:pt x="1505601" y="1534319"/>
                  </a:lnTo>
                  <a:lnTo>
                    <a:pt x="1499253" y="1535906"/>
                  </a:lnTo>
                  <a:lnTo>
                    <a:pt x="1492640" y="1537494"/>
                  </a:lnTo>
                  <a:lnTo>
                    <a:pt x="1485763" y="1538288"/>
                  </a:lnTo>
                  <a:lnTo>
                    <a:pt x="1478886" y="1539346"/>
                  </a:lnTo>
                  <a:lnTo>
                    <a:pt x="1472009" y="1539875"/>
                  </a:lnTo>
                  <a:lnTo>
                    <a:pt x="1464867" y="1539875"/>
                  </a:lnTo>
                  <a:lnTo>
                    <a:pt x="1458255" y="1539611"/>
                  </a:lnTo>
                  <a:lnTo>
                    <a:pt x="1451113" y="1539346"/>
                  </a:lnTo>
                  <a:lnTo>
                    <a:pt x="1444236" y="1538288"/>
                  </a:lnTo>
                  <a:lnTo>
                    <a:pt x="1437623" y="1536965"/>
                  </a:lnTo>
                  <a:lnTo>
                    <a:pt x="1431010" y="1535377"/>
                  </a:lnTo>
                  <a:lnTo>
                    <a:pt x="1424398" y="1533525"/>
                  </a:lnTo>
                  <a:lnTo>
                    <a:pt x="1418314" y="1531673"/>
                  </a:lnTo>
                  <a:lnTo>
                    <a:pt x="1411966" y="1529292"/>
                  </a:lnTo>
                  <a:lnTo>
                    <a:pt x="1406147" y="1526381"/>
                  </a:lnTo>
                  <a:lnTo>
                    <a:pt x="1400063" y="1523471"/>
                  </a:lnTo>
                  <a:lnTo>
                    <a:pt x="1394509" y="1520296"/>
                  </a:lnTo>
                  <a:lnTo>
                    <a:pt x="1388690" y="1516592"/>
                  </a:lnTo>
                  <a:lnTo>
                    <a:pt x="1383399" y="1512888"/>
                  </a:lnTo>
                  <a:lnTo>
                    <a:pt x="1378374" y="1508919"/>
                  </a:lnTo>
                  <a:lnTo>
                    <a:pt x="1373348" y="1504686"/>
                  </a:lnTo>
                  <a:lnTo>
                    <a:pt x="1368852" y="1500188"/>
                  </a:lnTo>
                  <a:lnTo>
                    <a:pt x="1364355" y="1495425"/>
                  </a:lnTo>
                  <a:lnTo>
                    <a:pt x="1359858" y="1490663"/>
                  </a:lnTo>
                  <a:lnTo>
                    <a:pt x="1356155" y="1485636"/>
                  </a:lnTo>
                  <a:lnTo>
                    <a:pt x="1352188" y="1480344"/>
                  </a:lnTo>
                  <a:lnTo>
                    <a:pt x="1348749" y="1475052"/>
                  </a:lnTo>
                  <a:lnTo>
                    <a:pt x="1345311" y="1469496"/>
                  </a:lnTo>
                  <a:lnTo>
                    <a:pt x="1342401" y="1463675"/>
                  </a:lnTo>
                  <a:lnTo>
                    <a:pt x="1339756" y="1457854"/>
                  </a:lnTo>
                  <a:lnTo>
                    <a:pt x="1337375" y="1451504"/>
                  </a:lnTo>
                  <a:lnTo>
                    <a:pt x="1335259" y="1445154"/>
                  </a:lnTo>
                  <a:lnTo>
                    <a:pt x="1333408" y="1439069"/>
                  </a:lnTo>
                  <a:lnTo>
                    <a:pt x="1332085" y="1432454"/>
                  </a:lnTo>
                  <a:lnTo>
                    <a:pt x="1330763" y="1425840"/>
                  </a:lnTo>
                  <a:lnTo>
                    <a:pt x="1329969" y="1419490"/>
                  </a:lnTo>
                  <a:lnTo>
                    <a:pt x="1329440" y="1412611"/>
                  </a:lnTo>
                  <a:lnTo>
                    <a:pt x="1329440" y="1405731"/>
                  </a:lnTo>
                  <a:lnTo>
                    <a:pt x="1330234" y="1232958"/>
                  </a:lnTo>
                  <a:lnTo>
                    <a:pt x="1153279" y="1231636"/>
                  </a:lnTo>
                  <a:lnTo>
                    <a:pt x="1146402" y="1231371"/>
                  </a:lnTo>
                  <a:lnTo>
                    <a:pt x="1139525" y="1231106"/>
                  </a:lnTo>
                  <a:lnTo>
                    <a:pt x="1132648" y="1230048"/>
                  </a:lnTo>
                  <a:lnTo>
                    <a:pt x="1125771" y="1228990"/>
                  </a:lnTo>
                  <a:lnTo>
                    <a:pt x="1119423" y="1227138"/>
                  </a:lnTo>
                  <a:lnTo>
                    <a:pt x="1112810" y="1225286"/>
                  </a:lnTo>
                  <a:lnTo>
                    <a:pt x="1106462" y="1223433"/>
                  </a:lnTo>
                  <a:lnTo>
                    <a:pt x="1100378" y="1221052"/>
                  </a:lnTo>
                  <a:lnTo>
                    <a:pt x="1094295" y="1218406"/>
                  </a:lnTo>
                  <a:lnTo>
                    <a:pt x="1088476" y="1215231"/>
                  </a:lnTo>
                  <a:lnTo>
                    <a:pt x="1082656" y="1212056"/>
                  </a:lnTo>
                  <a:lnTo>
                    <a:pt x="1077102" y="1208352"/>
                  </a:lnTo>
                  <a:lnTo>
                    <a:pt x="1071812" y="1204648"/>
                  </a:lnTo>
                  <a:lnTo>
                    <a:pt x="1066786" y="1200679"/>
                  </a:lnTo>
                  <a:lnTo>
                    <a:pt x="1062025" y="1196446"/>
                  </a:lnTo>
                  <a:lnTo>
                    <a:pt x="1057264" y="1192213"/>
                  </a:lnTo>
                  <a:lnTo>
                    <a:pt x="1052767" y="1187450"/>
                  </a:lnTo>
                  <a:lnTo>
                    <a:pt x="1048271" y="1182688"/>
                  </a:lnTo>
                  <a:lnTo>
                    <a:pt x="1044303" y="1177396"/>
                  </a:lnTo>
                  <a:lnTo>
                    <a:pt x="1040600" y="1172104"/>
                  </a:lnTo>
                  <a:lnTo>
                    <a:pt x="1036897" y="1166813"/>
                  </a:lnTo>
                  <a:lnTo>
                    <a:pt x="1033723" y="1161256"/>
                  </a:lnTo>
                  <a:lnTo>
                    <a:pt x="1030549" y="1155435"/>
                  </a:lnTo>
                  <a:lnTo>
                    <a:pt x="1027904" y="1149615"/>
                  </a:lnTo>
                  <a:lnTo>
                    <a:pt x="1025523" y="1143265"/>
                  </a:lnTo>
                  <a:lnTo>
                    <a:pt x="1023407" y="1137444"/>
                  </a:lnTo>
                  <a:lnTo>
                    <a:pt x="1021820" y="1130829"/>
                  </a:lnTo>
                  <a:lnTo>
                    <a:pt x="1020233" y="1124215"/>
                  </a:lnTo>
                  <a:lnTo>
                    <a:pt x="1019175" y="1117600"/>
                  </a:lnTo>
                  <a:lnTo>
                    <a:pt x="1018117" y="1111250"/>
                  </a:lnTo>
                  <a:lnTo>
                    <a:pt x="1017853" y="1104371"/>
                  </a:lnTo>
                  <a:lnTo>
                    <a:pt x="1017588" y="1097492"/>
                  </a:lnTo>
                  <a:lnTo>
                    <a:pt x="1017853" y="1090613"/>
                  </a:lnTo>
                  <a:lnTo>
                    <a:pt x="1018382" y="1083733"/>
                  </a:lnTo>
                  <a:lnTo>
                    <a:pt x="1019440" y="1077383"/>
                  </a:lnTo>
                  <a:lnTo>
                    <a:pt x="1020498" y="1070769"/>
                  </a:lnTo>
                  <a:lnTo>
                    <a:pt x="1022085" y="1064154"/>
                  </a:lnTo>
                  <a:lnTo>
                    <a:pt x="1024201" y="1057804"/>
                  </a:lnTo>
                  <a:lnTo>
                    <a:pt x="1026317" y="1051719"/>
                  </a:lnTo>
                  <a:lnTo>
                    <a:pt x="1028697" y="1045633"/>
                  </a:lnTo>
                  <a:lnTo>
                    <a:pt x="1031607" y="1039813"/>
                  </a:lnTo>
                  <a:lnTo>
                    <a:pt x="1034516" y="1033992"/>
                  </a:lnTo>
                  <a:lnTo>
                    <a:pt x="1037690" y="1028435"/>
                  </a:lnTo>
                  <a:lnTo>
                    <a:pt x="1041394" y="1023144"/>
                  </a:lnTo>
                  <a:lnTo>
                    <a:pt x="1045361" y="1017852"/>
                  </a:lnTo>
                  <a:lnTo>
                    <a:pt x="1049329" y="1012825"/>
                  </a:lnTo>
                  <a:lnTo>
                    <a:pt x="1053561" y="1008063"/>
                  </a:lnTo>
                  <a:lnTo>
                    <a:pt x="1058057" y="1003565"/>
                  </a:lnTo>
                  <a:lnTo>
                    <a:pt x="1062818" y="999067"/>
                  </a:lnTo>
                  <a:lnTo>
                    <a:pt x="1067844" y="994833"/>
                  </a:lnTo>
                  <a:lnTo>
                    <a:pt x="1073134" y="990865"/>
                  </a:lnTo>
                  <a:lnTo>
                    <a:pt x="1078689" y="987160"/>
                  </a:lnTo>
                  <a:lnTo>
                    <a:pt x="1083979" y="983721"/>
                  </a:lnTo>
                  <a:lnTo>
                    <a:pt x="1089798" y="980546"/>
                  </a:lnTo>
                  <a:lnTo>
                    <a:pt x="1095617" y="977635"/>
                  </a:lnTo>
                  <a:lnTo>
                    <a:pt x="1101701" y="975254"/>
                  </a:lnTo>
                  <a:lnTo>
                    <a:pt x="1108049" y="972873"/>
                  </a:lnTo>
                  <a:lnTo>
                    <a:pt x="1114133" y="970756"/>
                  </a:lnTo>
                  <a:lnTo>
                    <a:pt x="1120745" y="968904"/>
                  </a:lnTo>
                  <a:lnTo>
                    <a:pt x="1127358" y="967581"/>
                  </a:lnTo>
                  <a:lnTo>
                    <a:pt x="1134235" y="966258"/>
                  </a:lnTo>
                  <a:lnTo>
                    <a:pt x="1141112" y="965465"/>
                  </a:lnTo>
                  <a:lnTo>
                    <a:pt x="1147989" y="965200"/>
                  </a:lnTo>
                  <a:lnTo>
                    <a:pt x="1155131" y="964935"/>
                  </a:lnTo>
                  <a:lnTo>
                    <a:pt x="1332085" y="965994"/>
                  </a:lnTo>
                  <a:lnTo>
                    <a:pt x="1332879" y="793221"/>
                  </a:lnTo>
                  <a:lnTo>
                    <a:pt x="1333143" y="786342"/>
                  </a:lnTo>
                  <a:lnTo>
                    <a:pt x="1333672" y="779463"/>
                  </a:lnTo>
                  <a:lnTo>
                    <a:pt x="1334730" y="772583"/>
                  </a:lnTo>
                  <a:lnTo>
                    <a:pt x="1335788" y="765969"/>
                  </a:lnTo>
                  <a:lnTo>
                    <a:pt x="1337375" y="759883"/>
                  </a:lnTo>
                  <a:lnTo>
                    <a:pt x="1339227" y="753269"/>
                  </a:lnTo>
                  <a:lnTo>
                    <a:pt x="1341608" y="747448"/>
                  </a:lnTo>
                  <a:lnTo>
                    <a:pt x="1343988" y="741098"/>
                  </a:lnTo>
                  <a:lnTo>
                    <a:pt x="1346633" y="735013"/>
                  </a:lnTo>
                  <a:lnTo>
                    <a:pt x="1349807" y="729456"/>
                  </a:lnTo>
                  <a:lnTo>
                    <a:pt x="1353246" y="723900"/>
                  </a:lnTo>
                  <a:lnTo>
                    <a:pt x="1356684" y="718344"/>
                  </a:lnTo>
                  <a:lnTo>
                    <a:pt x="1360652" y="713317"/>
                  </a:lnTo>
                  <a:lnTo>
                    <a:pt x="1364355" y="708290"/>
                  </a:lnTo>
                  <a:lnTo>
                    <a:pt x="1368852" y="703527"/>
                  </a:lnTo>
                  <a:lnTo>
                    <a:pt x="1373348" y="698765"/>
                  </a:lnTo>
                  <a:lnTo>
                    <a:pt x="1378109" y="694267"/>
                  </a:lnTo>
                  <a:lnTo>
                    <a:pt x="1383135" y="690298"/>
                  </a:lnTo>
                  <a:lnTo>
                    <a:pt x="1388161" y="686329"/>
                  </a:lnTo>
                  <a:lnTo>
                    <a:pt x="1393451" y="682890"/>
                  </a:lnTo>
                  <a:lnTo>
                    <a:pt x="1399270" y="679186"/>
                  </a:lnTo>
                  <a:lnTo>
                    <a:pt x="1404824" y="676275"/>
                  </a:lnTo>
                  <a:lnTo>
                    <a:pt x="1410908" y="673365"/>
                  </a:lnTo>
                  <a:lnTo>
                    <a:pt x="1416992" y="670454"/>
                  </a:lnTo>
                  <a:lnTo>
                    <a:pt x="1423075" y="668073"/>
                  </a:lnTo>
                  <a:lnTo>
                    <a:pt x="1429688" y="666221"/>
                  </a:lnTo>
                  <a:lnTo>
                    <a:pt x="1436036" y="664369"/>
                  </a:lnTo>
                  <a:lnTo>
                    <a:pt x="1442649" y="662781"/>
                  </a:lnTo>
                  <a:lnTo>
                    <a:pt x="1449261" y="661988"/>
                  </a:lnTo>
                  <a:lnTo>
                    <a:pt x="1456138" y="660929"/>
                  </a:lnTo>
                  <a:lnTo>
                    <a:pt x="1463280" y="660400"/>
                  </a:lnTo>
                  <a:close/>
                  <a:moveTo>
                    <a:pt x="714108" y="0"/>
                  </a:moveTo>
                  <a:lnTo>
                    <a:pt x="723364" y="0"/>
                  </a:lnTo>
                  <a:lnTo>
                    <a:pt x="732621" y="264"/>
                  </a:lnTo>
                  <a:lnTo>
                    <a:pt x="741349" y="529"/>
                  </a:lnTo>
                  <a:lnTo>
                    <a:pt x="750606" y="1058"/>
                  </a:lnTo>
                  <a:lnTo>
                    <a:pt x="759599" y="2115"/>
                  </a:lnTo>
                  <a:lnTo>
                    <a:pt x="768591" y="3173"/>
                  </a:lnTo>
                  <a:lnTo>
                    <a:pt x="777319" y="4495"/>
                  </a:lnTo>
                  <a:lnTo>
                    <a:pt x="786312" y="5817"/>
                  </a:lnTo>
                  <a:lnTo>
                    <a:pt x="795040" y="7404"/>
                  </a:lnTo>
                  <a:lnTo>
                    <a:pt x="803503" y="9520"/>
                  </a:lnTo>
                  <a:lnTo>
                    <a:pt x="812231" y="11635"/>
                  </a:lnTo>
                  <a:lnTo>
                    <a:pt x="820959" y="14015"/>
                  </a:lnTo>
                  <a:lnTo>
                    <a:pt x="829158" y="16395"/>
                  </a:lnTo>
                  <a:lnTo>
                    <a:pt x="837622" y="19039"/>
                  </a:lnTo>
                  <a:lnTo>
                    <a:pt x="845821" y="21948"/>
                  </a:lnTo>
                  <a:lnTo>
                    <a:pt x="853755" y="24856"/>
                  </a:lnTo>
                  <a:lnTo>
                    <a:pt x="861954" y="28294"/>
                  </a:lnTo>
                  <a:lnTo>
                    <a:pt x="869889" y="31732"/>
                  </a:lnTo>
                  <a:lnTo>
                    <a:pt x="877559" y="35434"/>
                  </a:lnTo>
                  <a:lnTo>
                    <a:pt x="885493" y="39136"/>
                  </a:lnTo>
                  <a:lnTo>
                    <a:pt x="892899" y="43102"/>
                  </a:lnTo>
                  <a:lnTo>
                    <a:pt x="900569" y="47333"/>
                  </a:lnTo>
                  <a:lnTo>
                    <a:pt x="907710" y="51299"/>
                  </a:lnTo>
                  <a:lnTo>
                    <a:pt x="915116" y="56059"/>
                  </a:lnTo>
                  <a:lnTo>
                    <a:pt x="922257" y="60554"/>
                  </a:lnTo>
                  <a:lnTo>
                    <a:pt x="929398" y="65314"/>
                  </a:lnTo>
                  <a:lnTo>
                    <a:pt x="936274" y="70338"/>
                  </a:lnTo>
                  <a:lnTo>
                    <a:pt x="943151" y="75362"/>
                  </a:lnTo>
                  <a:lnTo>
                    <a:pt x="949763" y="80915"/>
                  </a:lnTo>
                  <a:lnTo>
                    <a:pt x="956111" y="86204"/>
                  </a:lnTo>
                  <a:lnTo>
                    <a:pt x="962458" y="91757"/>
                  </a:lnTo>
                  <a:lnTo>
                    <a:pt x="968806" y="97575"/>
                  </a:lnTo>
                  <a:lnTo>
                    <a:pt x="974889" y="103392"/>
                  </a:lnTo>
                  <a:lnTo>
                    <a:pt x="980972" y="109474"/>
                  </a:lnTo>
                  <a:lnTo>
                    <a:pt x="986526" y="115556"/>
                  </a:lnTo>
                  <a:lnTo>
                    <a:pt x="992080" y="121902"/>
                  </a:lnTo>
                  <a:lnTo>
                    <a:pt x="997635" y="128513"/>
                  </a:lnTo>
                  <a:lnTo>
                    <a:pt x="1002924" y="134859"/>
                  </a:lnTo>
                  <a:lnTo>
                    <a:pt x="1008214" y="141470"/>
                  </a:lnTo>
                  <a:lnTo>
                    <a:pt x="1013239" y="148345"/>
                  </a:lnTo>
                  <a:lnTo>
                    <a:pt x="1018000" y="155220"/>
                  </a:lnTo>
                  <a:lnTo>
                    <a:pt x="1022761" y="162360"/>
                  </a:lnTo>
                  <a:lnTo>
                    <a:pt x="1027257" y="169499"/>
                  </a:lnTo>
                  <a:lnTo>
                    <a:pt x="1031489" y="176903"/>
                  </a:lnTo>
                  <a:lnTo>
                    <a:pt x="1035720" y="184043"/>
                  </a:lnTo>
                  <a:lnTo>
                    <a:pt x="1039688" y="191711"/>
                  </a:lnTo>
                  <a:lnTo>
                    <a:pt x="1043655" y="199115"/>
                  </a:lnTo>
                  <a:lnTo>
                    <a:pt x="1047093" y="206784"/>
                  </a:lnTo>
                  <a:lnTo>
                    <a:pt x="1050532" y="214717"/>
                  </a:lnTo>
                  <a:lnTo>
                    <a:pt x="1053705" y="222650"/>
                  </a:lnTo>
                  <a:lnTo>
                    <a:pt x="1057144" y="230318"/>
                  </a:lnTo>
                  <a:lnTo>
                    <a:pt x="1059788" y="238780"/>
                  </a:lnTo>
                  <a:lnTo>
                    <a:pt x="1062433" y="246713"/>
                  </a:lnTo>
                  <a:lnTo>
                    <a:pt x="1064814" y="255175"/>
                  </a:lnTo>
                  <a:lnTo>
                    <a:pt x="1067194" y="263372"/>
                  </a:lnTo>
                  <a:lnTo>
                    <a:pt x="1069310" y="271834"/>
                  </a:lnTo>
                  <a:lnTo>
                    <a:pt x="1070897" y="280031"/>
                  </a:lnTo>
                  <a:lnTo>
                    <a:pt x="1072484" y="288757"/>
                  </a:lnTo>
                  <a:lnTo>
                    <a:pt x="1074071" y="297219"/>
                  </a:lnTo>
                  <a:lnTo>
                    <a:pt x="1075129" y="305945"/>
                  </a:lnTo>
                  <a:lnTo>
                    <a:pt x="1076186" y="314936"/>
                  </a:lnTo>
                  <a:lnTo>
                    <a:pt x="1076980" y="323397"/>
                  </a:lnTo>
                  <a:lnTo>
                    <a:pt x="1077509" y="332388"/>
                  </a:lnTo>
                  <a:lnTo>
                    <a:pt x="1077773" y="341379"/>
                  </a:lnTo>
                  <a:lnTo>
                    <a:pt x="1077773" y="350369"/>
                  </a:lnTo>
                  <a:lnTo>
                    <a:pt x="1077509" y="359360"/>
                  </a:lnTo>
                  <a:lnTo>
                    <a:pt x="1077244" y="368350"/>
                  </a:lnTo>
                  <a:lnTo>
                    <a:pt x="1076716" y="377341"/>
                  </a:lnTo>
                  <a:lnTo>
                    <a:pt x="1075658" y="385803"/>
                  </a:lnTo>
                  <a:lnTo>
                    <a:pt x="1074600" y="394793"/>
                  </a:lnTo>
                  <a:lnTo>
                    <a:pt x="1073277" y="403519"/>
                  </a:lnTo>
                  <a:lnTo>
                    <a:pt x="1071955" y="411981"/>
                  </a:lnTo>
                  <a:lnTo>
                    <a:pt x="1070103" y="420707"/>
                  </a:lnTo>
                  <a:lnTo>
                    <a:pt x="1068252" y="428905"/>
                  </a:lnTo>
                  <a:lnTo>
                    <a:pt x="1065872" y="437366"/>
                  </a:lnTo>
                  <a:lnTo>
                    <a:pt x="1063756" y="445564"/>
                  </a:lnTo>
                  <a:lnTo>
                    <a:pt x="1061111" y="454026"/>
                  </a:lnTo>
                  <a:lnTo>
                    <a:pt x="1058466" y="461958"/>
                  </a:lnTo>
                  <a:lnTo>
                    <a:pt x="1055557" y="469891"/>
                  </a:lnTo>
                  <a:lnTo>
                    <a:pt x="1052383" y="478089"/>
                  </a:lnTo>
                  <a:lnTo>
                    <a:pt x="1048945" y="485757"/>
                  </a:lnTo>
                  <a:lnTo>
                    <a:pt x="1045506" y="493426"/>
                  </a:lnTo>
                  <a:lnTo>
                    <a:pt x="1041804" y="501358"/>
                  </a:lnTo>
                  <a:lnTo>
                    <a:pt x="1038101" y="508762"/>
                  </a:lnTo>
                  <a:lnTo>
                    <a:pt x="1033869" y="516166"/>
                  </a:lnTo>
                  <a:lnTo>
                    <a:pt x="1029637" y="523570"/>
                  </a:lnTo>
                  <a:lnTo>
                    <a:pt x="1025141" y="530710"/>
                  </a:lnTo>
                  <a:lnTo>
                    <a:pt x="1020380" y="537850"/>
                  </a:lnTo>
                  <a:lnTo>
                    <a:pt x="1015620" y="544725"/>
                  </a:lnTo>
                  <a:lnTo>
                    <a:pt x="1010859" y="551864"/>
                  </a:lnTo>
                  <a:lnTo>
                    <a:pt x="1005834" y="558211"/>
                  </a:lnTo>
                  <a:lnTo>
                    <a:pt x="1000544" y="564821"/>
                  </a:lnTo>
                  <a:lnTo>
                    <a:pt x="995254" y="571432"/>
                  </a:lnTo>
                  <a:lnTo>
                    <a:pt x="989436" y="578043"/>
                  </a:lnTo>
                  <a:lnTo>
                    <a:pt x="983882" y="584125"/>
                  </a:lnTo>
                  <a:lnTo>
                    <a:pt x="977798" y="590207"/>
                  </a:lnTo>
                  <a:lnTo>
                    <a:pt x="971980" y="596024"/>
                  </a:lnTo>
                  <a:lnTo>
                    <a:pt x="965632" y="601842"/>
                  </a:lnTo>
                  <a:lnTo>
                    <a:pt x="959549" y="607659"/>
                  </a:lnTo>
                  <a:lnTo>
                    <a:pt x="953201" y="612948"/>
                  </a:lnTo>
                  <a:lnTo>
                    <a:pt x="946325" y="618501"/>
                  </a:lnTo>
                  <a:lnTo>
                    <a:pt x="939713" y="623789"/>
                  </a:lnTo>
                  <a:lnTo>
                    <a:pt x="933100" y="628813"/>
                  </a:lnTo>
                  <a:lnTo>
                    <a:pt x="926224" y="633573"/>
                  </a:lnTo>
                  <a:lnTo>
                    <a:pt x="919083" y="638333"/>
                  </a:lnTo>
                  <a:lnTo>
                    <a:pt x="911942" y="642828"/>
                  </a:lnTo>
                  <a:lnTo>
                    <a:pt x="904536" y="647323"/>
                  </a:lnTo>
                  <a:lnTo>
                    <a:pt x="897131" y="651290"/>
                  </a:lnTo>
                  <a:lnTo>
                    <a:pt x="889461" y="655521"/>
                  </a:lnTo>
                  <a:lnTo>
                    <a:pt x="881791" y="659487"/>
                  </a:lnTo>
                  <a:lnTo>
                    <a:pt x="874120" y="663189"/>
                  </a:lnTo>
                  <a:lnTo>
                    <a:pt x="866186" y="666627"/>
                  </a:lnTo>
                  <a:lnTo>
                    <a:pt x="857987" y="670064"/>
                  </a:lnTo>
                  <a:lnTo>
                    <a:pt x="850052" y="672973"/>
                  </a:lnTo>
                  <a:lnTo>
                    <a:pt x="841853" y="676146"/>
                  </a:lnTo>
                  <a:lnTo>
                    <a:pt x="833654" y="679055"/>
                  </a:lnTo>
                  <a:lnTo>
                    <a:pt x="825455" y="681699"/>
                  </a:lnTo>
                  <a:lnTo>
                    <a:pt x="816992" y="684079"/>
                  </a:lnTo>
                  <a:lnTo>
                    <a:pt x="808264" y="686195"/>
                  </a:lnTo>
                  <a:lnTo>
                    <a:pt x="799800" y="688310"/>
                  </a:lnTo>
                  <a:lnTo>
                    <a:pt x="791072" y="690161"/>
                  </a:lnTo>
                  <a:lnTo>
                    <a:pt x="782609" y="691483"/>
                  </a:lnTo>
                  <a:lnTo>
                    <a:pt x="773616" y="693070"/>
                  </a:lnTo>
                  <a:lnTo>
                    <a:pt x="764624" y="694128"/>
                  </a:lnTo>
                  <a:lnTo>
                    <a:pt x="755632" y="695185"/>
                  </a:lnTo>
                  <a:lnTo>
                    <a:pt x="746639" y="695714"/>
                  </a:lnTo>
                  <a:lnTo>
                    <a:pt x="737647" y="696243"/>
                  </a:lnTo>
                  <a:lnTo>
                    <a:pt x="728390" y="696507"/>
                  </a:lnTo>
                  <a:lnTo>
                    <a:pt x="719133" y="696507"/>
                  </a:lnTo>
                  <a:lnTo>
                    <a:pt x="709876" y="696507"/>
                  </a:lnTo>
                  <a:lnTo>
                    <a:pt x="700883" y="695979"/>
                  </a:lnTo>
                  <a:lnTo>
                    <a:pt x="691891" y="695450"/>
                  </a:lnTo>
                  <a:lnTo>
                    <a:pt x="682898" y="694392"/>
                  </a:lnTo>
                  <a:lnTo>
                    <a:pt x="673906" y="693599"/>
                  </a:lnTo>
                  <a:lnTo>
                    <a:pt x="664913" y="692541"/>
                  </a:lnTo>
                  <a:lnTo>
                    <a:pt x="656186" y="690954"/>
                  </a:lnTo>
                  <a:lnTo>
                    <a:pt x="647458" y="689103"/>
                  </a:lnTo>
                  <a:lnTo>
                    <a:pt x="638730" y="687252"/>
                  </a:lnTo>
                  <a:lnTo>
                    <a:pt x="630266" y="684872"/>
                  </a:lnTo>
                  <a:lnTo>
                    <a:pt x="621538" y="683021"/>
                  </a:lnTo>
                  <a:lnTo>
                    <a:pt x="613339" y="680113"/>
                  </a:lnTo>
                  <a:lnTo>
                    <a:pt x="604876" y="677468"/>
                  </a:lnTo>
                  <a:lnTo>
                    <a:pt x="596676" y="674824"/>
                  </a:lnTo>
                  <a:lnTo>
                    <a:pt x="588478" y="671651"/>
                  </a:lnTo>
                  <a:lnTo>
                    <a:pt x="580543" y="668213"/>
                  </a:lnTo>
                  <a:lnTo>
                    <a:pt x="572873" y="665040"/>
                  </a:lnTo>
                  <a:lnTo>
                    <a:pt x="564674" y="661603"/>
                  </a:lnTo>
                  <a:lnTo>
                    <a:pt x="557004" y="657636"/>
                  </a:lnTo>
                  <a:lnTo>
                    <a:pt x="549598" y="653405"/>
                  </a:lnTo>
                  <a:lnTo>
                    <a:pt x="541928" y="649439"/>
                  </a:lnTo>
                  <a:lnTo>
                    <a:pt x="534787" y="645208"/>
                  </a:lnTo>
                  <a:lnTo>
                    <a:pt x="527382" y="640713"/>
                  </a:lnTo>
                  <a:lnTo>
                    <a:pt x="520241" y="635953"/>
                  </a:lnTo>
                  <a:lnTo>
                    <a:pt x="513364" y="631193"/>
                  </a:lnTo>
                  <a:lnTo>
                    <a:pt x="506223" y="626169"/>
                  </a:lnTo>
                  <a:lnTo>
                    <a:pt x="499611" y="621145"/>
                  </a:lnTo>
                  <a:lnTo>
                    <a:pt x="492734" y="615592"/>
                  </a:lnTo>
                  <a:lnTo>
                    <a:pt x="486122" y="610303"/>
                  </a:lnTo>
                  <a:lnTo>
                    <a:pt x="480039" y="604750"/>
                  </a:lnTo>
                  <a:lnTo>
                    <a:pt x="473691" y="598933"/>
                  </a:lnTo>
                  <a:lnTo>
                    <a:pt x="467873" y="593115"/>
                  </a:lnTo>
                  <a:lnTo>
                    <a:pt x="461790" y="587298"/>
                  </a:lnTo>
                  <a:lnTo>
                    <a:pt x="455971" y="580952"/>
                  </a:lnTo>
                  <a:lnTo>
                    <a:pt x="450152" y="574605"/>
                  </a:lnTo>
                  <a:lnTo>
                    <a:pt x="444863" y="568523"/>
                  </a:lnTo>
                  <a:lnTo>
                    <a:pt x="439573" y="561913"/>
                  </a:lnTo>
                  <a:lnTo>
                    <a:pt x="434283" y="555038"/>
                  </a:lnTo>
                  <a:lnTo>
                    <a:pt x="429258" y="548162"/>
                  </a:lnTo>
                  <a:lnTo>
                    <a:pt x="424497" y="541287"/>
                  </a:lnTo>
                  <a:lnTo>
                    <a:pt x="419737" y="534148"/>
                  </a:lnTo>
                  <a:lnTo>
                    <a:pt x="415240" y="527008"/>
                  </a:lnTo>
                  <a:lnTo>
                    <a:pt x="411009" y="519868"/>
                  </a:lnTo>
                  <a:lnTo>
                    <a:pt x="406777" y="512464"/>
                  </a:lnTo>
                  <a:lnTo>
                    <a:pt x="402545" y="505060"/>
                  </a:lnTo>
                  <a:lnTo>
                    <a:pt x="398842" y="497392"/>
                  </a:lnTo>
                  <a:lnTo>
                    <a:pt x="395140" y="489988"/>
                  </a:lnTo>
                  <a:lnTo>
                    <a:pt x="391966" y="481791"/>
                  </a:lnTo>
                  <a:lnTo>
                    <a:pt x="388792" y="474122"/>
                  </a:lnTo>
                  <a:lnTo>
                    <a:pt x="385618" y="466189"/>
                  </a:lnTo>
                  <a:lnTo>
                    <a:pt x="382709" y="458256"/>
                  </a:lnTo>
                  <a:lnTo>
                    <a:pt x="380064" y="449795"/>
                  </a:lnTo>
                  <a:lnTo>
                    <a:pt x="377684" y="441862"/>
                  </a:lnTo>
                  <a:lnTo>
                    <a:pt x="375303" y="433400"/>
                  </a:lnTo>
                  <a:lnTo>
                    <a:pt x="373187" y="425203"/>
                  </a:lnTo>
                  <a:lnTo>
                    <a:pt x="371336" y="416477"/>
                  </a:lnTo>
                  <a:lnTo>
                    <a:pt x="370014" y="407750"/>
                  </a:lnTo>
                  <a:lnTo>
                    <a:pt x="368427" y="399289"/>
                  </a:lnTo>
                  <a:lnTo>
                    <a:pt x="367369" y="390562"/>
                  </a:lnTo>
                  <a:lnTo>
                    <a:pt x="366311" y="382101"/>
                  </a:lnTo>
                  <a:lnTo>
                    <a:pt x="365517" y="373110"/>
                  </a:lnTo>
                  <a:lnTo>
                    <a:pt x="364988" y="364120"/>
                  </a:lnTo>
                  <a:lnTo>
                    <a:pt x="364724" y="355129"/>
                  </a:lnTo>
                  <a:lnTo>
                    <a:pt x="364724" y="346403"/>
                  </a:lnTo>
                  <a:lnTo>
                    <a:pt x="364988" y="337412"/>
                  </a:lnTo>
                  <a:lnTo>
                    <a:pt x="365253" y="328422"/>
                  </a:lnTo>
                  <a:lnTo>
                    <a:pt x="365782" y="319695"/>
                  </a:lnTo>
                  <a:lnTo>
                    <a:pt x="366575" y="310705"/>
                  </a:lnTo>
                  <a:lnTo>
                    <a:pt x="367898" y="301979"/>
                  </a:lnTo>
                  <a:lnTo>
                    <a:pt x="368956" y="292988"/>
                  </a:lnTo>
                  <a:lnTo>
                    <a:pt x="370542" y="284791"/>
                  </a:lnTo>
                  <a:lnTo>
                    <a:pt x="372394" y="276064"/>
                  </a:lnTo>
                  <a:lnTo>
                    <a:pt x="374245" y="267603"/>
                  </a:lnTo>
                  <a:lnTo>
                    <a:pt x="376626" y="259141"/>
                  </a:lnTo>
                  <a:lnTo>
                    <a:pt x="378477" y="250944"/>
                  </a:lnTo>
                  <a:lnTo>
                    <a:pt x="381386" y="242746"/>
                  </a:lnTo>
                  <a:lnTo>
                    <a:pt x="384031" y="234549"/>
                  </a:lnTo>
                  <a:lnTo>
                    <a:pt x="386940" y="226616"/>
                  </a:lnTo>
                  <a:lnTo>
                    <a:pt x="390114" y="218683"/>
                  </a:lnTo>
                  <a:lnTo>
                    <a:pt x="393553" y="210750"/>
                  </a:lnTo>
                  <a:lnTo>
                    <a:pt x="396991" y="203082"/>
                  </a:lnTo>
                  <a:lnTo>
                    <a:pt x="400694" y="195678"/>
                  </a:lnTo>
                  <a:lnTo>
                    <a:pt x="404396" y="187745"/>
                  </a:lnTo>
                  <a:lnTo>
                    <a:pt x="408628" y="180341"/>
                  </a:lnTo>
                  <a:lnTo>
                    <a:pt x="412860" y="173201"/>
                  </a:lnTo>
                  <a:lnTo>
                    <a:pt x="417356" y="165797"/>
                  </a:lnTo>
                  <a:lnTo>
                    <a:pt x="422117" y="158658"/>
                  </a:lnTo>
                  <a:lnTo>
                    <a:pt x="426878" y="151783"/>
                  </a:lnTo>
                  <a:lnTo>
                    <a:pt x="431638" y="144907"/>
                  </a:lnTo>
                  <a:lnTo>
                    <a:pt x="436664" y="138297"/>
                  </a:lnTo>
                  <a:lnTo>
                    <a:pt x="441953" y="131686"/>
                  </a:lnTo>
                  <a:lnTo>
                    <a:pt x="447243" y="125075"/>
                  </a:lnTo>
                  <a:lnTo>
                    <a:pt x="453062" y="118993"/>
                  </a:lnTo>
                  <a:lnTo>
                    <a:pt x="458616" y="112647"/>
                  </a:lnTo>
                  <a:lnTo>
                    <a:pt x="464434" y="106301"/>
                  </a:lnTo>
                  <a:lnTo>
                    <a:pt x="470518" y="100483"/>
                  </a:lnTo>
                  <a:lnTo>
                    <a:pt x="476865" y="94666"/>
                  </a:lnTo>
                  <a:lnTo>
                    <a:pt x="482948" y="89113"/>
                  </a:lnTo>
                  <a:lnTo>
                    <a:pt x="489560" y="83560"/>
                  </a:lnTo>
                  <a:lnTo>
                    <a:pt x="496172" y="78271"/>
                  </a:lnTo>
                  <a:lnTo>
                    <a:pt x="502520" y="72983"/>
                  </a:lnTo>
                  <a:lnTo>
                    <a:pt x="509397" y="67958"/>
                  </a:lnTo>
                  <a:lnTo>
                    <a:pt x="516538" y="62934"/>
                  </a:lnTo>
                  <a:lnTo>
                    <a:pt x="523414" y="58175"/>
                  </a:lnTo>
                  <a:lnTo>
                    <a:pt x="530820" y="53679"/>
                  </a:lnTo>
                  <a:lnTo>
                    <a:pt x="537961" y="49184"/>
                  </a:lnTo>
                  <a:lnTo>
                    <a:pt x="545367" y="45217"/>
                  </a:lnTo>
                  <a:lnTo>
                    <a:pt x="553301" y="40987"/>
                  </a:lnTo>
                  <a:lnTo>
                    <a:pt x="560707" y="37020"/>
                  </a:lnTo>
                  <a:lnTo>
                    <a:pt x="568377" y="33583"/>
                  </a:lnTo>
                  <a:lnTo>
                    <a:pt x="576311" y="29881"/>
                  </a:lnTo>
                  <a:lnTo>
                    <a:pt x="584510" y="26707"/>
                  </a:lnTo>
                  <a:lnTo>
                    <a:pt x="592445" y="23534"/>
                  </a:lnTo>
                  <a:lnTo>
                    <a:pt x="600379" y="20361"/>
                  </a:lnTo>
                  <a:lnTo>
                    <a:pt x="608843" y="17717"/>
                  </a:lnTo>
                  <a:lnTo>
                    <a:pt x="617042" y="15073"/>
                  </a:lnTo>
                  <a:lnTo>
                    <a:pt x="625505" y="12693"/>
                  </a:lnTo>
                  <a:lnTo>
                    <a:pt x="633969" y="10313"/>
                  </a:lnTo>
                  <a:lnTo>
                    <a:pt x="642697" y="8462"/>
                  </a:lnTo>
                  <a:lnTo>
                    <a:pt x="651425" y="6875"/>
                  </a:lnTo>
                  <a:lnTo>
                    <a:pt x="659888" y="5024"/>
                  </a:lnTo>
                  <a:lnTo>
                    <a:pt x="668881" y="3702"/>
                  </a:lnTo>
                  <a:lnTo>
                    <a:pt x="677873" y="2644"/>
                  </a:lnTo>
                  <a:lnTo>
                    <a:pt x="686601" y="1851"/>
                  </a:lnTo>
                  <a:lnTo>
                    <a:pt x="695858" y="793"/>
                  </a:lnTo>
                  <a:lnTo>
                    <a:pt x="704851" y="264"/>
                  </a:lnTo>
                  <a:lnTo>
                    <a:pt x="714108" y="0"/>
                  </a:lnTo>
                  <a:close/>
                </a:path>
              </a:pathLst>
            </a:custGeom>
            <a:grp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latin typeface="+mn-ea"/>
                <a:ea typeface="+mn-ea"/>
              </a:endParaRPr>
            </a:p>
          </p:txBody>
        </p:sp>
      </p:grpSp>
      <p:grpSp>
        <p:nvGrpSpPr>
          <p:cNvPr id="42" name="组合 41"/>
          <p:cNvGrpSpPr>
            <a:grpSpLocks noChangeAspect="1"/>
          </p:cNvGrpSpPr>
          <p:nvPr/>
        </p:nvGrpSpPr>
        <p:grpSpPr>
          <a:xfrm>
            <a:off x="915987" y="4289221"/>
            <a:ext cx="719995" cy="720000"/>
            <a:chOff x="6295426" y="4475723"/>
            <a:chExt cx="676569" cy="676574"/>
          </a:xfrm>
          <a:solidFill>
            <a:schemeClr val="bg1"/>
          </a:solidFill>
        </p:grpSpPr>
        <p:sp>
          <p:nvSpPr>
            <p:cNvPr id="43" name="22"/>
            <p:cNvSpPr/>
            <p:nvPr/>
          </p:nvSpPr>
          <p:spPr>
            <a:xfrm>
              <a:off x="6295426" y="4475723"/>
              <a:ext cx="676569" cy="676574"/>
            </a:xfrm>
            <a:prstGeom prst="ellipse">
              <a:avLst/>
            </a:prstGeom>
            <a:solidFill>
              <a:schemeClr val="accent6"/>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lang="zh-CN" altLang="en-US" dirty="0">
                <a:latin typeface="+mn-ea"/>
              </a:endParaRPr>
            </a:p>
          </p:txBody>
        </p:sp>
        <p:sp>
          <p:nvSpPr>
            <p:cNvPr id="44" name="33"/>
            <p:cNvSpPr>
              <a:spLocks noChangeAspect="1"/>
            </p:cNvSpPr>
            <p:nvPr/>
          </p:nvSpPr>
          <p:spPr bwMode="auto">
            <a:xfrm>
              <a:off x="6516000" y="4680000"/>
              <a:ext cx="325598" cy="324000"/>
            </a:xfrm>
            <a:custGeom>
              <a:avLst/>
              <a:gdLst>
                <a:gd name="T0" fmla="*/ 607 w 622"/>
                <a:gd name="T1" fmla="*/ 446 h 620"/>
                <a:gd name="T2" fmla="*/ 588 w 622"/>
                <a:gd name="T3" fmla="*/ 428 h 620"/>
                <a:gd name="T4" fmla="*/ 498 w 622"/>
                <a:gd name="T5" fmla="*/ 398 h 620"/>
                <a:gd name="T6" fmla="*/ 533 w 622"/>
                <a:gd name="T7" fmla="*/ 266 h 620"/>
                <a:gd name="T8" fmla="*/ 266 w 622"/>
                <a:gd name="T9" fmla="*/ 0 h 620"/>
                <a:gd name="T10" fmla="*/ 0 w 622"/>
                <a:gd name="T11" fmla="*/ 266 h 620"/>
                <a:gd name="T12" fmla="*/ 266 w 622"/>
                <a:gd name="T13" fmla="*/ 533 h 620"/>
                <a:gd name="T14" fmla="*/ 399 w 622"/>
                <a:gd name="T15" fmla="*/ 497 h 620"/>
                <a:gd name="T16" fmla="*/ 348 w 622"/>
                <a:gd name="T17" fmla="*/ 446 h 620"/>
                <a:gd name="T18" fmla="*/ 266 w 622"/>
                <a:gd name="T19" fmla="*/ 464 h 620"/>
                <a:gd name="T20" fmla="*/ 69 w 622"/>
                <a:gd name="T21" fmla="*/ 266 h 620"/>
                <a:gd name="T22" fmla="*/ 266 w 622"/>
                <a:gd name="T23" fmla="*/ 68 h 620"/>
                <a:gd name="T24" fmla="*/ 464 w 622"/>
                <a:gd name="T25" fmla="*/ 266 h 620"/>
                <a:gd name="T26" fmla="*/ 436 w 622"/>
                <a:gd name="T27" fmla="*/ 368 h 620"/>
                <a:gd name="T28" fmla="*/ 402 w 622"/>
                <a:gd name="T29" fmla="*/ 335 h 620"/>
                <a:gd name="T30" fmla="*/ 418 w 622"/>
                <a:gd name="T31" fmla="*/ 266 h 620"/>
                <a:gd name="T32" fmla="*/ 267 w 622"/>
                <a:gd name="T33" fmla="*/ 114 h 620"/>
                <a:gd name="T34" fmla="*/ 115 w 622"/>
                <a:gd name="T35" fmla="*/ 266 h 620"/>
                <a:gd name="T36" fmla="*/ 266 w 622"/>
                <a:gd name="T37" fmla="*/ 418 h 620"/>
                <a:gd name="T38" fmla="*/ 314 w 622"/>
                <a:gd name="T39" fmla="*/ 410 h 620"/>
                <a:gd name="T40" fmla="*/ 243 w 622"/>
                <a:gd name="T41" fmla="*/ 338 h 620"/>
                <a:gd name="T42" fmla="*/ 190 w 622"/>
                <a:gd name="T43" fmla="*/ 266 h 620"/>
                <a:gd name="T44" fmla="*/ 267 w 622"/>
                <a:gd name="T45" fmla="*/ 190 h 620"/>
                <a:gd name="T46" fmla="*/ 343 w 622"/>
                <a:gd name="T47" fmla="*/ 266 h 620"/>
                <a:gd name="T48" fmla="*/ 342 w 622"/>
                <a:gd name="T49" fmla="*/ 276 h 620"/>
                <a:gd name="T50" fmla="*/ 302 w 622"/>
                <a:gd name="T51" fmla="*/ 237 h 620"/>
                <a:gd name="T52" fmla="*/ 234 w 622"/>
                <a:gd name="T53" fmla="*/ 244 h 620"/>
                <a:gd name="T54" fmla="*/ 234 w 622"/>
                <a:gd name="T55" fmla="*/ 245 h 620"/>
                <a:gd name="T56" fmla="*/ 240 w 622"/>
                <a:gd name="T57" fmla="*/ 301 h 620"/>
                <a:gd name="T58" fmla="*/ 406 w 622"/>
                <a:gd name="T59" fmla="*/ 463 h 620"/>
                <a:gd name="T60" fmla="*/ 402 w 622"/>
                <a:gd name="T61" fmla="*/ 489 h 620"/>
                <a:gd name="T62" fmla="*/ 433 w 622"/>
                <a:gd name="T63" fmla="*/ 588 h 620"/>
                <a:gd name="T64" fmla="*/ 451 w 622"/>
                <a:gd name="T65" fmla="*/ 605 h 620"/>
                <a:gd name="T66" fmla="*/ 495 w 622"/>
                <a:gd name="T67" fmla="*/ 592 h 620"/>
                <a:gd name="T68" fmla="*/ 503 w 622"/>
                <a:gd name="T69" fmla="*/ 549 h 620"/>
                <a:gd name="T70" fmla="*/ 551 w 622"/>
                <a:gd name="T71" fmla="*/ 530 h 620"/>
                <a:gd name="T72" fmla="*/ 557 w 622"/>
                <a:gd name="T73" fmla="*/ 499 h 620"/>
                <a:gd name="T74" fmla="*/ 594 w 622"/>
                <a:gd name="T75" fmla="*/ 491 h 620"/>
                <a:gd name="T76" fmla="*/ 607 w 622"/>
                <a:gd name="T77" fmla="*/ 446 h 6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22" h="620">
                  <a:moveTo>
                    <a:pt x="607" y="446"/>
                  </a:moveTo>
                  <a:lnTo>
                    <a:pt x="588" y="428"/>
                  </a:lnTo>
                  <a:cubicBezTo>
                    <a:pt x="564" y="405"/>
                    <a:pt x="531" y="394"/>
                    <a:pt x="498" y="398"/>
                  </a:cubicBezTo>
                  <a:cubicBezTo>
                    <a:pt x="520" y="359"/>
                    <a:pt x="533" y="314"/>
                    <a:pt x="533" y="266"/>
                  </a:cubicBezTo>
                  <a:cubicBezTo>
                    <a:pt x="533" y="119"/>
                    <a:pt x="413" y="0"/>
                    <a:pt x="266" y="0"/>
                  </a:cubicBezTo>
                  <a:cubicBezTo>
                    <a:pt x="120" y="0"/>
                    <a:pt x="0" y="119"/>
                    <a:pt x="0" y="266"/>
                  </a:cubicBezTo>
                  <a:cubicBezTo>
                    <a:pt x="0" y="413"/>
                    <a:pt x="120" y="533"/>
                    <a:pt x="266" y="533"/>
                  </a:cubicBezTo>
                  <a:cubicBezTo>
                    <a:pt x="315" y="533"/>
                    <a:pt x="360" y="520"/>
                    <a:pt x="399" y="497"/>
                  </a:cubicBezTo>
                  <a:cubicBezTo>
                    <a:pt x="385" y="483"/>
                    <a:pt x="368" y="465"/>
                    <a:pt x="348" y="446"/>
                  </a:cubicBezTo>
                  <a:cubicBezTo>
                    <a:pt x="323" y="457"/>
                    <a:pt x="296" y="464"/>
                    <a:pt x="266" y="464"/>
                  </a:cubicBezTo>
                  <a:cubicBezTo>
                    <a:pt x="158" y="464"/>
                    <a:pt x="69" y="375"/>
                    <a:pt x="69" y="266"/>
                  </a:cubicBezTo>
                  <a:cubicBezTo>
                    <a:pt x="69" y="157"/>
                    <a:pt x="158" y="68"/>
                    <a:pt x="266" y="68"/>
                  </a:cubicBezTo>
                  <a:cubicBezTo>
                    <a:pt x="375" y="68"/>
                    <a:pt x="464" y="157"/>
                    <a:pt x="464" y="266"/>
                  </a:cubicBezTo>
                  <a:cubicBezTo>
                    <a:pt x="464" y="303"/>
                    <a:pt x="454" y="338"/>
                    <a:pt x="436" y="368"/>
                  </a:cubicBezTo>
                  <a:lnTo>
                    <a:pt x="402" y="335"/>
                  </a:lnTo>
                  <a:cubicBezTo>
                    <a:pt x="412" y="314"/>
                    <a:pt x="418" y="291"/>
                    <a:pt x="418" y="266"/>
                  </a:cubicBezTo>
                  <a:cubicBezTo>
                    <a:pt x="418" y="182"/>
                    <a:pt x="350" y="114"/>
                    <a:pt x="267" y="114"/>
                  </a:cubicBezTo>
                  <a:cubicBezTo>
                    <a:pt x="183" y="114"/>
                    <a:pt x="115" y="182"/>
                    <a:pt x="115" y="266"/>
                  </a:cubicBezTo>
                  <a:cubicBezTo>
                    <a:pt x="115" y="350"/>
                    <a:pt x="183" y="418"/>
                    <a:pt x="266" y="418"/>
                  </a:cubicBezTo>
                  <a:cubicBezTo>
                    <a:pt x="283" y="418"/>
                    <a:pt x="299" y="415"/>
                    <a:pt x="314" y="410"/>
                  </a:cubicBezTo>
                  <a:cubicBezTo>
                    <a:pt x="289" y="385"/>
                    <a:pt x="263" y="360"/>
                    <a:pt x="243" y="338"/>
                  </a:cubicBezTo>
                  <a:cubicBezTo>
                    <a:pt x="212" y="328"/>
                    <a:pt x="190" y="300"/>
                    <a:pt x="190" y="266"/>
                  </a:cubicBezTo>
                  <a:cubicBezTo>
                    <a:pt x="190" y="224"/>
                    <a:pt x="224" y="190"/>
                    <a:pt x="267" y="190"/>
                  </a:cubicBezTo>
                  <a:cubicBezTo>
                    <a:pt x="309" y="190"/>
                    <a:pt x="343" y="224"/>
                    <a:pt x="343" y="266"/>
                  </a:cubicBezTo>
                  <a:cubicBezTo>
                    <a:pt x="343" y="269"/>
                    <a:pt x="342" y="273"/>
                    <a:pt x="342" y="276"/>
                  </a:cubicBezTo>
                  <a:lnTo>
                    <a:pt x="302" y="237"/>
                  </a:lnTo>
                  <a:cubicBezTo>
                    <a:pt x="282" y="217"/>
                    <a:pt x="249" y="221"/>
                    <a:pt x="234" y="244"/>
                  </a:cubicBezTo>
                  <a:cubicBezTo>
                    <a:pt x="234" y="245"/>
                    <a:pt x="234" y="245"/>
                    <a:pt x="234" y="245"/>
                  </a:cubicBezTo>
                  <a:cubicBezTo>
                    <a:pt x="222" y="263"/>
                    <a:pt x="225" y="286"/>
                    <a:pt x="240" y="301"/>
                  </a:cubicBezTo>
                  <a:lnTo>
                    <a:pt x="406" y="463"/>
                  </a:lnTo>
                  <a:lnTo>
                    <a:pt x="402" y="489"/>
                  </a:lnTo>
                  <a:cubicBezTo>
                    <a:pt x="395" y="525"/>
                    <a:pt x="406" y="562"/>
                    <a:pt x="433" y="588"/>
                  </a:cubicBezTo>
                  <a:lnTo>
                    <a:pt x="451" y="605"/>
                  </a:lnTo>
                  <a:cubicBezTo>
                    <a:pt x="466" y="620"/>
                    <a:pt x="491" y="612"/>
                    <a:pt x="495" y="592"/>
                  </a:cubicBezTo>
                  <a:lnTo>
                    <a:pt x="503" y="549"/>
                  </a:lnTo>
                  <a:cubicBezTo>
                    <a:pt x="520" y="553"/>
                    <a:pt x="540" y="547"/>
                    <a:pt x="551" y="530"/>
                  </a:cubicBezTo>
                  <a:cubicBezTo>
                    <a:pt x="557" y="521"/>
                    <a:pt x="559" y="509"/>
                    <a:pt x="557" y="499"/>
                  </a:cubicBezTo>
                  <a:lnTo>
                    <a:pt x="594" y="491"/>
                  </a:lnTo>
                  <a:cubicBezTo>
                    <a:pt x="614" y="486"/>
                    <a:pt x="622" y="461"/>
                    <a:pt x="607" y="446"/>
                  </a:cubicBezTo>
                  <a:close/>
                </a:path>
              </a:pathLst>
            </a:custGeom>
            <a:grpFill/>
            <a:ln>
              <a:noFill/>
            </a:ln>
          </p:spPr>
        </p:sp>
      </p:grpSp>
      <p:sp>
        <p:nvSpPr>
          <p:cNvPr id="2" name="文本框 2"/>
          <p:cNvSpPr txBox="1"/>
          <p:nvPr/>
        </p:nvSpPr>
        <p:spPr>
          <a:xfrm>
            <a:off x="915670" y="599440"/>
            <a:ext cx="4290060"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一、经济增长与经济发展</a:t>
            </a:r>
            <a:endParaRPr lang="zh-CN" altLang="en-US" sz="2600" dirty="0">
              <a:latin typeface="宋体" panose="02010600030101010101" pitchFamily="2" charset="-122"/>
              <a:ea typeface="宋体" panose="02010600030101010101" pitchFamily="2" charset="-122"/>
            </a:endParaRPr>
          </a:p>
        </p:txBody>
      </p:sp>
      <p:pic>
        <p:nvPicPr>
          <p:cNvPr id="3" name="图片 2"/>
          <p:cNvPicPr>
            <a:picLocks noChangeAspect="1"/>
          </p:cNvPicPr>
          <p:nvPr/>
        </p:nvPicPr>
        <p:blipFill>
          <a:blip r:embed="rId1"/>
          <a:stretch>
            <a:fillRect/>
          </a:stretch>
        </p:blipFill>
        <p:spPr>
          <a:xfrm>
            <a:off x="6454140" y="2330450"/>
            <a:ext cx="4762500" cy="31718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p:cTn id="7" dur="500" fill="hold"/>
                                        <p:tgtEl>
                                          <p:spTgt spid="39"/>
                                        </p:tgtEl>
                                        <p:attrNameLst>
                                          <p:attrName>ppt_w</p:attrName>
                                        </p:attrNameLst>
                                      </p:cBhvr>
                                      <p:tavLst>
                                        <p:tav tm="0">
                                          <p:val>
                                            <p:fltVal val="0"/>
                                          </p:val>
                                        </p:tav>
                                        <p:tav tm="100000">
                                          <p:val>
                                            <p:strVal val="#ppt_w"/>
                                          </p:val>
                                        </p:tav>
                                      </p:tavLst>
                                    </p:anim>
                                    <p:anim calcmode="lin" valueType="num">
                                      <p:cBhvr>
                                        <p:cTn id="8" dur="500" fill="hold"/>
                                        <p:tgtEl>
                                          <p:spTgt spid="39"/>
                                        </p:tgtEl>
                                        <p:attrNameLst>
                                          <p:attrName>ppt_h</p:attrName>
                                        </p:attrNameLst>
                                      </p:cBhvr>
                                      <p:tavLst>
                                        <p:tav tm="0">
                                          <p:val>
                                            <p:fltVal val="0"/>
                                          </p:val>
                                        </p:tav>
                                        <p:tav tm="100000">
                                          <p:val>
                                            <p:strVal val="#ppt_h"/>
                                          </p:val>
                                        </p:tav>
                                      </p:tavLst>
                                    </p:anim>
                                    <p:animEffect transition="in" filter="fade">
                                      <p:cBhvr>
                                        <p:cTn id="9" dur="500"/>
                                        <p:tgtEl>
                                          <p:spTgt spid="39"/>
                                        </p:tgtEl>
                                      </p:cBhvr>
                                    </p:animEffect>
                                  </p:childTnLst>
                                </p:cTn>
                              </p:par>
                              <p:par>
                                <p:cTn id="10" presetID="53" presetClass="entr" presetSubtype="16" fill="hold" nodeType="withEffect">
                                  <p:stCondLst>
                                    <p:cond delay="0"/>
                                  </p:stCondLst>
                                  <p:childTnLst>
                                    <p:set>
                                      <p:cBhvr>
                                        <p:cTn id="11" dur="1" fill="hold">
                                          <p:stCondLst>
                                            <p:cond delay="0"/>
                                          </p:stCondLst>
                                        </p:cTn>
                                        <p:tgtEl>
                                          <p:spTgt spid="42"/>
                                        </p:tgtEl>
                                        <p:attrNameLst>
                                          <p:attrName>style.visibility</p:attrName>
                                        </p:attrNameLst>
                                      </p:cBhvr>
                                      <p:to>
                                        <p:strVal val="visible"/>
                                      </p:to>
                                    </p:set>
                                    <p:anim calcmode="lin" valueType="num">
                                      <p:cBhvr>
                                        <p:cTn id="12" dur="500" fill="hold"/>
                                        <p:tgtEl>
                                          <p:spTgt spid="42"/>
                                        </p:tgtEl>
                                        <p:attrNameLst>
                                          <p:attrName>ppt_w</p:attrName>
                                        </p:attrNameLst>
                                      </p:cBhvr>
                                      <p:tavLst>
                                        <p:tav tm="0">
                                          <p:val>
                                            <p:fltVal val="0"/>
                                          </p:val>
                                        </p:tav>
                                        <p:tav tm="100000">
                                          <p:val>
                                            <p:strVal val="#ppt_w"/>
                                          </p:val>
                                        </p:tav>
                                      </p:tavLst>
                                    </p:anim>
                                    <p:anim calcmode="lin" valueType="num">
                                      <p:cBhvr>
                                        <p:cTn id="13" dur="500" fill="hold"/>
                                        <p:tgtEl>
                                          <p:spTgt spid="42"/>
                                        </p:tgtEl>
                                        <p:attrNameLst>
                                          <p:attrName>ppt_h</p:attrName>
                                        </p:attrNameLst>
                                      </p:cBhvr>
                                      <p:tavLst>
                                        <p:tav tm="0">
                                          <p:val>
                                            <p:fltVal val="0"/>
                                          </p:val>
                                        </p:tav>
                                        <p:tav tm="100000">
                                          <p:val>
                                            <p:strVal val="#ppt_h"/>
                                          </p:val>
                                        </p:tav>
                                      </p:tavLst>
                                    </p:anim>
                                    <p:animEffect transition="in" filter="fade">
                                      <p:cBhvr>
                                        <p:cTn id="14" dur="500"/>
                                        <p:tgtEl>
                                          <p:spTgt spid="42"/>
                                        </p:tgtEl>
                                      </p:cBhvr>
                                    </p:animEffect>
                                  </p:childTnLst>
                                </p:cTn>
                              </p:par>
                            </p:childTnLst>
                          </p:cTn>
                        </p:par>
                        <p:par>
                          <p:cTn id="15" fill="hold">
                            <p:stCondLst>
                              <p:cond delay="500"/>
                            </p:stCondLst>
                            <p:childTnLst>
                              <p:par>
                                <p:cTn id="16" presetID="22" presetClass="entr" presetSubtype="8" fill="hold" nodeType="afterEffect">
                                  <p:stCondLst>
                                    <p:cond delay="0"/>
                                  </p:stCondLst>
                                  <p:childTnLst>
                                    <p:set>
                                      <p:cBhvr>
                                        <p:cTn id="17" dur="1" fill="hold">
                                          <p:stCondLst>
                                            <p:cond delay="0"/>
                                          </p:stCondLst>
                                        </p:cTn>
                                        <p:tgtEl>
                                          <p:spTgt spid="22"/>
                                        </p:tgtEl>
                                        <p:attrNameLst>
                                          <p:attrName>style.visibility</p:attrName>
                                        </p:attrNameLst>
                                      </p:cBhvr>
                                      <p:to>
                                        <p:strVal val="visible"/>
                                      </p:to>
                                    </p:set>
                                    <p:animEffect transition="in" filter="wipe(left)">
                                      <p:cBhvr>
                                        <p:cTn id="18" dur="500"/>
                                        <p:tgtEl>
                                          <p:spTgt spid="22"/>
                                        </p:tgtEl>
                                      </p:cBhvr>
                                    </p:animEffect>
                                  </p:childTnLst>
                                </p:cTn>
                              </p:par>
                              <p:par>
                                <p:cTn id="19" presetID="22" presetClass="entr" presetSubtype="8" fill="hold" nodeType="with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wipe(left)">
                                      <p:cBhvr>
                                        <p:cTn id="21" dur="500"/>
                                        <p:tgtEl>
                                          <p:spTgt spid="25"/>
                                        </p:tgtEl>
                                      </p:cBhvr>
                                    </p:animEffect>
                                  </p:childTnLst>
                                </p:cTn>
                              </p:par>
                              <p:par>
                                <p:cTn id="22" presetID="22" presetClass="entr" presetSubtype="8" fill="hold" nodeType="withEffect">
                                  <p:stCondLst>
                                    <p:cond delay="0"/>
                                  </p:stCondLst>
                                  <p:childTnLst>
                                    <p:set>
                                      <p:cBhvr>
                                        <p:cTn id="23" dur="1" fill="hold">
                                          <p:stCondLst>
                                            <p:cond delay="0"/>
                                          </p:stCondLst>
                                        </p:cTn>
                                        <p:tgtEl>
                                          <p:spTgt spid="38"/>
                                        </p:tgtEl>
                                        <p:attrNameLst>
                                          <p:attrName>style.visibility</p:attrName>
                                        </p:attrNameLst>
                                      </p:cBhvr>
                                      <p:to>
                                        <p:strVal val="visible"/>
                                      </p:to>
                                    </p:set>
                                    <p:animEffect transition="in" filter="wipe(left)">
                                      <p:cBhvr>
                                        <p:cTn id="24"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TextBox 82"/>
          <p:cNvSpPr txBox="1"/>
          <p:nvPr/>
        </p:nvSpPr>
        <p:spPr>
          <a:xfrm>
            <a:off x="720090" y="3059430"/>
            <a:ext cx="4079240" cy="2306955"/>
          </a:xfrm>
          <a:prstGeom prst="rect">
            <a:avLst/>
          </a:prstGeom>
          <a:noFill/>
        </p:spPr>
        <p:txBody>
          <a:bodyPr wrap="square" rtlCol="0">
            <a:spAutoFit/>
          </a:bodyPr>
          <a:lstStyle/>
          <a:p>
            <a:pPr>
              <a:lnSpc>
                <a:spcPct val="150000"/>
              </a:lnSpc>
            </a:pPr>
            <a:r>
              <a:rPr lang="en-US" sz="1600" spc="300" dirty="0" smtClean="0">
                <a:solidFill>
                  <a:schemeClr val="tx2"/>
                </a:solidFill>
                <a:latin typeface="宋体" panose="02010600030101010101" pitchFamily="2" charset="-122"/>
              </a:rPr>
              <a:t>●资本增加、劳动力增加和技术的进步是经济增长的三大动力，可以将它们称为经济增长的源泉。现在分析资本增加、劳动力增加和技术进步是如何影响一国经济的增长，在促进经济增长过程中所起作用的大小。</a:t>
            </a:r>
            <a:endParaRPr lang="en-US" sz="1600" spc="300" dirty="0" smtClean="0">
              <a:solidFill>
                <a:schemeClr val="tx2"/>
              </a:solidFill>
              <a:latin typeface="宋体" panose="02010600030101010101" pitchFamily="2" charset="-122"/>
            </a:endParaRPr>
          </a:p>
        </p:txBody>
      </p:sp>
      <p:sp>
        <p:nvSpPr>
          <p:cNvPr id="25" name="文本框 2"/>
          <p:cNvSpPr txBox="1"/>
          <p:nvPr/>
        </p:nvSpPr>
        <p:spPr>
          <a:xfrm>
            <a:off x="885737" y="599183"/>
            <a:ext cx="323128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二、经济增长源泉</a:t>
            </a:r>
            <a:endParaRPr lang="zh-CN" altLang="en-US" sz="2600" dirty="0">
              <a:latin typeface="宋体" panose="02010600030101010101" pitchFamily="2" charset="-122"/>
              <a:ea typeface="宋体" panose="02010600030101010101" pitchFamily="2" charset="-122"/>
            </a:endParaRPr>
          </a:p>
        </p:txBody>
      </p:sp>
      <p:pic>
        <p:nvPicPr>
          <p:cNvPr id="2" name="图片 1"/>
          <p:cNvPicPr>
            <a:picLocks noChangeAspect="1"/>
          </p:cNvPicPr>
          <p:nvPr/>
        </p:nvPicPr>
        <p:blipFill>
          <a:blip r:embed="rId1"/>
          <a:stretch>
            <a:fillRect/>
          </a:stretch>
        </p:blipFill>
        <p:spPr>
          <a:xfrm>
            <a:off x="5523230" y="2493010"/>
            <a:ext cx="4762500" cy="31718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2" name="组合 81"/>
          <p:cNvGrpSpPr/>
          <p:nvPr/>
        </p:nvGrpSpPr>
        <p:grpSpPr>
          <a:xfrm>
            <a:off x="602932" y="1628140"/>
            <a:ext cx="5892800" cy="4331335"/>
            <a:chOff x="1201043" y="2384649"/>
            <a:chExt cx="5892800" cy="4331335"/>
          </a:xfrm>
        </p:grpSpPr>
        <p:sp>
          <p:nvSpPr>
            <p:cNvPr id="83" name="TextBox 82"/>
            <p:cNvSpPr txBox="1"/>
            <p:nvPr/>
          </p:nvSpPr>
          <p:spPr>
            <a:xfrm>
              <a:off x="1201043" y="2384649"/>
              <a:ext cx="3874135" cy="368300"/>
            </a:xfrm>
            <a:prstGeom prst="rect">
              <a:avLst/>
            </a:prstGeom>
            <a:noFill/>
          </p:spPr>
          <p:txBody>
            <a:bodyPr wrap="square" rtlCol="0">
              <a:spAutoFit/>
            </a:bodyPr>
            <a:lstStyle/>
            <a:p>
              <a:r>
                <a:rPr lang="en-US" sz="1800" b="1" spc="300" dirty="0" smtClean="0">
                  <a:solidFill>
                    <a:schemeClr val="tx2"/>
                  </a:solidFill>
                  <a:latin typeface="+mn-ea"/>
                </a:rPr>
                <a:t>（一）哈罗德—多马增长模型</a:t>
              </a:r>
              <a:endParaRPr lang="en-US" sz="1800" b="1" spc="300" dirty="0" smtClean="0">
                <a:solidFill>
                  <a:schemeClr val="tx2"/>
                </a:solidFill>
                <a:latin typeface="+mn-ea"/>
              </a:endParaRPr>
            </a:p>
          </p:txBody>
        </p:sp>
        <p:sp>
          <p:nvSpPr>
            <p:cNvPr id="84" name="TextBox 83"/>
            <p:cNvSpPr txBox="1"/>
            <p:nvPr/>
          </p:nvSpPr>
          <p:spPr>
            <a:xfrm>
              <a:off x="1300103" y="2931384"/>
              <a:ext cx="5793740" cy="3784600"/>
            </a:xfrm>
            <a:prstGeom prst="rect">
              <a:avLst/>
            </a:prstGeom>
            <a:noFill/>
          </p:spPr>
          <p:txBody>
            <a:bodyPr wrap="square" rtlCol="0">
              <a:spAutoFit/>
            </a:bodyPr>
            <a:lstStyle/>
            <a:p>
              <a:pPr algn="just">
                <a:lnSpc>
                  <a:spcPct val="150000"/>
                </a:lnSpc>
              </a:pPr>
              <a:r>
                <a:rPr sz="1600" dirty="0">
                  <a:solidFill>
                    <a:schemeClr val="tx1">
                      <a:lumMod val="65000"/>
                      <a:lumOff val="35000"/>
                    </a:schemeClr>
                  </a:solidFill>
                  <a:latin typeface="+mn-ea"/>
                  <a:ea typeface="+mn-ea"/>
                </a:rPr>
                <a:t>哈罗德—多马增长模型是由英国经济学家 R. 哈罗德和美国经济学家 E. 多马在 20世纪 40 年代分别提出来的，由于两人提出的模型和结论相似，因而被称为哈罗德—多马增长模型。</a:t>
              </a:r>
              <a:endParaRPr sz="1600" dirty="0">
                <a:solidFill>
                  <a:schemeClr val="tx1">
                    <a:lumMod val="65000"/>
                    <a:lumOff val="35000"/>
                  </a:schemeClr>
                </a:solidFill>
                <a:latin typeface="+mn-ea"/>
                <a:ea typeface="+mn-ea"/>
              </a:endParaRPr>
            </a:p>
            <a:p>
              <a:pPr algn="just">
                <a:lnSpc>
                  <a:spcPct val="150000"/>
                </a:lnSpc>
              </a:pPr>
              <a:r>
                <a:rPr sz="1600" dirty="0">
                  <a:solidFill>
                    <a:schemeClr val="tx1">
                      <a:lumMod val="65000"/>
                      <a:lumOff val="35000"/>
                    </a:schemeClr>
                  </a:solidFill>
                  <a:latin typeface="+mn-ea"/>
                  <a:ea typeface="+mn-ea"/>
                </a:rPr>
                <a:t>哈罗德—多马增长模型是在一系列严格条件下得出的。主要假设条件为：①全社会只生产一种产品，这种产品既可以作为消费品，也可以作为投资品；②生产过程中只使用劳动和资本这两种要素，且这两种要素之间不能互相替代，每个单位产量所需要的生产要素的数量保持不变；③生产的规模收益保持不变；④储蓄在国民收入中所占的份额保持不变；⑤劳动力按照一个固定不变的比例增长；⑥不存在技术进步，也不存在折旧。</a:t>
              </a:r>
              <a:endParaRPr sz="1600" dirty="0">
                <a:solidFill>
                  <a:schemeClr val="tx1">
                    <a:lumMod val="65000"/>
                    <a:lumOff val="35000"/>
                  </a:schemeClr>
                </a:solidFill>
                <a:latin typeface="+mn-ea"/>
                <a:ea typeface="+mn-ea"/>
              </a:endParaRPr>
            </a:p>
          </p:txBody>
        </p:sp>
      </p:grpSp>
      <p:sp>
        <p:nvSpPr>
          <p:cNvPr id="25" name="文本框 2"/>
          <p:cNvSpPr txBox="1"/>
          <p:nvPr/>
        </p:nvSpPr>
        <p:spPr>
          <a:xfrm>
            <a:off x="885825" y="599440"/>
            <a:ext cx="482536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三、两个经济增长模型介绍</a:t>
            </a:r>
            <a:endParaRPr lang="zh-CN" altLang="en-US" sz="2600" dirty="0">
              <a:latin typeface="宋体" panose="02010600030101010101" pitchFamily="2" charset="-122"/>
              <a:ea typeface="宋体" panose="02010600030101010101" pitchFamily="2" charset="-122"/>
            </a:endParaRPr>
          </a:p>
        </p:txBody>
      </p:sp>
      <p:pic>
        <p:nvPicPr>
          <p:cNvPr id="2" name="图片 1"/>
          <p:cNvPicPr>
            <a:picLocks noChangeAspect="1"/>
          </p:cNvPicPr>
          <p:nvPr/>
        </p:nvPicPr>
        <p:blipFill>
          <a:blip r:embed="rId1"/>
          <a:stretch>
            <a:fillRect/>
          </a:stretch>
        </p:blipFill>
        <p:spPr>
          <a:xfrm>
            <a:off x="6785610" y="2090420"/>
            <a:ext cx="4862830" cy="358267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2"/>
                                        </p:tgtEl>
                                        <p:attrNameLst>
                                          <p:attrName>style.visibility</p:attrName>
                                        </p:attrNameLst>
                                      </p:cBhvr>
                                      <p:to>
                                        <p:strVal val="visible"/>
                                      </p:to>
                                    </p:set>
                                    <p:animEffect transition="in" filter="wipe(left)">
                                      <p:cBhvr>
                                        <p:cTn id="7"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2" name="组合 81"/>
          <p:cNvGrpSpPr/>
          <p:nvPr/>
        </p:nvGrpSpPr>
        <p:grpSpPr>
          <a:xfrm>
            <a:off x="602932" y="1628140"/>
            <a:ext cx="5461000" cy="4700905"/>
            <a:chOff x="1201043" y="2384649"/>
            <a:chExt cx="5461000" cy="4700905"/>
          </a:xfrm>
        </p:grpSpPr>
        <p:sp>
          <p:nvSpPr>
            <p:cNvPr id="83" name="TextBox 82"/>
            <p:cNvSpPr txBox="1"/>
            <p:nvPr/>
          </p:nvSpPr>
          <p:spPr>
            <a:xfrm>
              <a:off x="1201043" y="2384649"/>
              <a:ext cx="3874135" cy="368300"/>
            </a:xfrm>
            <a:prstGeom prst="rect">
              <a:avLst/>
            </a:prstGeom>
            <a:noFill/>
          </p:spPr>
          <p:txBody>
            <a:bodyPr wrap="square" rtlCol="0">
              <a:spAutoFit/>
            </a:bodyPr>
            <a:lstStyle/>
            <a:p>
              <a:r>
                <a:rPr lang="en-US" sz="1800" b="1" spc="300" dirty="0" smtClean="0">
                  <a:solidFill>
                    <a:schemeClr val="tx2"/>
                  </a:solidFill>
                  <a:latin typeface="+mn-ea"/>
                </a:rPr>
                <a:t>（二）新古典增长模型</a:t>
              </a:r>
              <a:endParaRPr lang="en-US" sz="1800" b="1" spc="300" dirty="0" smtClean="0">
                <a:solidFill>
                  <a:schemeClr val="tx2"/>
                </a:solidFill>
                <a:latin typeface="+mn-ea"/>
              </a:endParaRPr>
            </a:p>
          </p:txBody>
        </p:sp>
        <p:sp>
          <p:nvSpPr>
            <p:cNvPr id="84" name="TextBox 83"/>
            <p:cNvSpPr txBox="1"/>
            <p:nvPr/>
          </p:nvSpPr>
          <p:spPr>
            <a:xfrm>
              <a:off x="1300103" y="2931384"/>
              <a:ext cx="5361940" cy="4154170"/>
            </a:xfrm>
            <a:prstGeom prst="rect">
              <a:avLst/>
            </a:prstGeom>
            <a:noFill/>
          </p:spPr>
          <p:txBody>
            <a:bodyPr wrap="square" rtlCol="0">
              <a:spAutoFit/>
            </a:bodyPr>
            <a:lstStyle/>
            <a:p>
              <a:pPr algn="just">
                <a:lnSpc>
                  <a:spcPct val="150000"/>
                </a:lnSpc>
              </a:pPr>
              <a:r>
                <a:rPr sz="1600" dirty="0">
                  <a:solidFill>
                    <a:schemeClr val="tx1">
                      <a:lumMod val="65000"/>
                      <a:lumOff val="35000"/>
                    </a:schemeClr>
                  </a:solidFill>
                  <a:latin typeface="+mn-ea"/>
                  <a:ea typeface="+mn-ea"/>
                </a:rPr>
                <a:t>新古典增长模型以美国经济学家索洛等人提出的经济增长模型为代表。该模型的基本假设条件是：①全社会只生产一种产品；②生产过程中只使用劳动和资本这两种要素，且这两种要素之间可以互相替代，但不能完全替代，因而这两种生产要素都服</a:t>
              </a:r>
              <a:endParaRPr sz="1600" dirty="0">
                <a:solidFill>
                  <a:schemeClr val="tx1">
                    <a:lumMod val="65000"/>
                    <a:lumOff val="35000"/>
                  </a:schemeClr>
                </a:solidFill>
                <a:latin typeface="+mn-ea"/>
                <a:ea typeface="+mn-ea"/>
              </a:endParaRPr>
            </a:p>
            <a:p>
              <a:pPr algn="just">
                <a:lnSpc>
                  <a:spcPct val="150000"/>
                </a:lnSpc>
              </a:pPr>
              <a:r>
                <a:rPr sz="1600" dirty="0">
                  <a:solidFill>
                    <a:schemeClr val="tx1">
                      <a:lumMod val="65000"/>
                      <a:lumOff val="35000"/>
                    </a:schemeClr>
                  </a:solidFill>
                  <a:latin typeface="+mn-ea"/>
                  <a:ea typeface="+mn-ea"/>
                </a:rPr>
                <a:t>从边际产量递减规律；③生产的规模收益保持不变；④储蓄在国民收入中所占的份额保持不变；⑤劳动力按照一个固定不变的比例增长；⑥不存在技术进步，也不存在折旧。</a:t>
              </a:r>
              <a:endParaRPr sz="1600" dirty="0">
                <a:solidFill>
                  <a:schemeClr val="tx1">
                    <a:lumMod val="65000"/>
                    <a:lumOff val="35000"/>
                  </a:schemeClr>
                </a:solidFill>
                <a:latin typeface="+mn-ea"/>
                <a:ea typeface="+mn-ea"/>
              </a:endParaRPr>
            </a:p>
            <a:p>
              <a:pPr algn="just">
                <a:lnSpc>
                  <a:spcPct val="150000"/>
                </a:lnSpc>
              </a:pPr>
              <a:r>
                <a:rPr sz="1600" dirty="0">
                  <a:solidFill>
                    <a:schemeClr val="tx1">
                      <a:lumMod val="65000"/>
                      <a:lumOff val="35000"/>
                    </a:schemeClr>
                  </a:solidFill>
                  <a:latin typeface="+mn-ea"/>
                  <a:ea typeface="+mn-ea"/>
                </a:rPr>
                <a:t>与哈罗德—多马增长模型的假设相比较，新古典增长模型的关键假设是生产要素之间的替代特征。也正是由于这个特征，得出了与哈罗德—多马增长模型完全不同的结论。</a:t>
              </a:r>
              <a:endParaRPr sz="1600" dirty="0">
                <a:solidFill>
                  <a:schemeClr val="tx1">
                    <a:lumMod val="65000"/>
                    <a:lumOff val="35000"/>
                  </a:schemeClr>
                </a:solidFill>
                <a:latin typeface="+mn-ea"/>
                <a:ea typeface="+mn-ea"/>
              </a:endParaRPr>
            </a:p>
          </p:txBody>
        </p:sp>
      </p:grpSp>
      <p:sp>
        <p:nvSpPr>
          <p:cNvPr id="25" name="文本框 2"/>
          <p:cNvSpPr txBox="1"/>
          <p:nvPr/>
        </p:nvSpPr>
        <p:spPr>
          <a:xfrm>
            <a:off x="885825" y="599440"/>
            <a:ext cx="482536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三、两个经济增长模型介绍</a:t>
            </a:r>
            <a:endParaRPr lang="zh-CN" altLang="en-US" sz="2600" dirty="0">
              <a:latin typeface="宋体" panose="02010600030101010101" pitchFamily="2" charset="-122"/>
              <a:ea typeface="宋体" panose="02010600030101010101" pitchFamily="2" charset="-122"/>
            </a:endParaRPr>
          </a:p>
        </p:txBody>
      </p:sp>
      <p:pic>
        <p:nvPicPr>
          <p:cNvPr id="3" name="图片 2"/>
          <p:cNvPicPr>
            <a:picLocks noChangeAspect="1"/>
          </p:cNvPicPr>
          <p:nvPr/>
        </p:nvPicPr>
        <p:blipFill>
          <a:blip r:embed="rId1"/>
          <a:stretch>
            <a:fillRect/>
          </a:stretch>
        </p:blipFill>
        <p:spPr>
          <a:xfrm>
            <a:off x="6393180" y="2174875"/>
            <a:ext cx="5059045" cy="39147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2"/>
                                        </p:tgtEl>
                                        <p:attrNameLst>
                                          <p:attrName>style.visibility</p:attrName>
                                        </p:attrNameLst>
                                      </p:cBhvr>
                                      <p:to>
                                        <p:strVal val="visible"/>
                                      </p:to>
                                    </p:set>
                                    <p:animEffect transition="in" filter="wipe(left)">
                                      <p:cBhvr>
                                        <p:cTn id="7"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40080" y="2484120"/>
            <a:ext cx="4108450" cy="1014730"/>
          </a:xfrm>
          <a:prstGeom prst="rect">
            <a:avLst/>
          </a:prstGeom>
          <a:noFill/>
        </p:spPr>
        <p:txBody>
          <a:bodyPr wrap="square" rtlCol="0">
            <a:spAutoFit/>
          </a:bodyPr>
          <a:p>
            <a:r>
              <a:rPr lang="zh-CN" altLang="en-US" sz="6000" spc="600" dirty="0" smtClean="0">
                <a:ln w="28575">
                  <a:noFill/>
                </a:ln>
                <a:solidFill>
                  <a:schemeClr val="tx2"/>
                </a:solidFill>
                <a:latin typeface="宋体" panose="02010600030101010101" pitchFamily="2" charset="-122"/>
              </a:rPr>
              <a:t>谢谢观看</a:t>
            </a:r>
            <a:endParaRPr lang="zh-CN" altLang="en-US" sz="6000" spc="600" dirty="0" smtClean="0">
              <a:ln w="28575">
                <a:noFill/>
              </a:ln>
              <a:solidFill>
                <a:schemeClr val="tx2"/>
              </a:solidFill>
              <a:latin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r"/>
      </p:transition>
    </mc:Choice>
    <mc:Fallback>
      <p:transition spd="slow" advTm="2000">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229235" y="2276475"/>
            <a:ext cx="4612005" cy="2306955"/>
          </a:xfrm>
          <a:prstGeom prst="rect">
            <a:avLst/>
          </a:prstGeom>
          <a:noFill/>
        </p:spPr>
        <p:txBody>
          <a:bodyPr wrap="square" rtlCol="0">
            <a:spAutoFit/>
          </a:bodyPr>
          <a:p>
            <a:r>
              <a:rPr lang="zh-CN" sz="4800" spc="600" dirty="0" smtClean="0">
                <a:ln w="28575">
                  <a:noFill/>
                </a:ln>
                <a:solidFill>
                  <a:schemeClr val="tx2"/>
                </a:solidFill>
                <a:latin typeface="宋体" panose="02010600030101010101" pitchFamily="2" charset="-122"/>
              </a:rPr>
              <a:t>项目十 </a:t>
            </a:r>
            <a:endParaRPr lang="zh-CN" sz="4800" spc="600" dirty="0" smtClean="0">
              <a:ln w="28575">
                <a:noFill/>
              </a:ln>
              <a:solidFill>
                <a:schemeClr val="tx2"/>
              </a:solidFill>
              <a:latin typeface="宋体" panose="02010600030101010101" pitchFamily="2" charset="-122"/>
            </a:endParaRPr>
          </a:p>
          <a:p>
            <a:r>
              <a:rPr lang="zh-CN" sz="4800" spc="600" dirty="0" smtClean="0">
                <a:ln w="28575">
                  <a:noFill/>
                </a:ln>
                <a:solidFill>
                  <a:schemeClr val="tx2"/>
                </a:solidFill>
                <a:latin typeface="宋体" panose="02010600030101010101" pitchFamily="2" charset="-122"/>
              </a:rPr>
              <a:t>宏观经济运行分析</a:t>
            </a:r>
            <a:endParaRPr lang="zh-CN" sz="4800" spc="600" dirty="0" smtClean="0">
              <a:ln w="28575">
                <a:noFill/>
              </a:ln>
              <a:solidFill>
                <a:schemeClr val="tx2"/>
              </a:solidFill>
              <a:latin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00" advTm="2000">
        <p14:flip dir="r"/>
      </p:transition>
    </mc:Choice>
    <mc:Fallback>
      <p:transition spd="slow" advTm="2000">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2072640"/>
            <a:ext cx="6261100" cy="2980055"/>
            <a:chOff x="0" y="1401692"/>
            <a:chExt cx="6261100" cy="5223728"/>
          </a:xfrm>
        </p:grpSpPr>
        <p:cxnSp>
          <p:nvCxnSpPr>
            <p:cNvPr id="3" name="直接连接符 2"/>
            <p:cNvCxnSpPr/>
            <p:nvPr/>
          </p:nvCxnSpPr>
          <p:spPr>
            <a:xfrm>
              <a:off x="0" y="2041368"/>
              <a:ext cx="2952000" cy="0"/>
            </a:xfrm>
            <a:prstGeom prst="line">
              <a:avLst/>
            </a:prstGeom>
            <a:ln>
              <a:solidFill>
                <a:schemeClr val="accent6"/>
              </a:solidFill>
            </a:ln>
          </p:spPr>
          <p:style>
            <a:lnRef idx="1">
              <a:schemeClr val="accent1"/>
            </a:lnRef>
            <a:fillRef idx="0">
              <a:schemeClr val="accent1"/>
            </a:fillRef>
            <a:effectRef idx="0">
              <a:schemeClr val="accent1"/>
            </a:effectRef>
            <a:fontRef idx="minor">
              <a:schemeClr val="tx1"/>
            </a:fontRef>
          </p:style>
        </p:cxnSp>
        <p:sp>
          <p:nvSpPr>
            <p:cNvPr id="6" name="12"/>
            <p:cNvSpPr>
              <a:spLocks noChangeArrowheads="1"/>
            </p:cNvSpPr>
            <p:nvPr>
              <p:custDataLst>
                <p:tags r:id="rId1"/>
              </p:custDataLst>
            </p:nvPr>
          </p:nvSpPr>
          <p:spPr bwMode="auto">
            <a:xfrm>
              <a:off x="1247775" y="2401817"/>
              <a:ext cx="5013325" cy="24276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7" tIns="0" rIns="0" bIns="0" anchor="t" anchorCtr="0">
              <a:sp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eaLnBrk="1" hangingPunct="1">
                <a:lnSpc>
                  <a:spcPct val="150000"/>
                </a:lnSpc>
                <a:spcBef>
                  <a:spcPct val="0"/>
                </a:spcBef>
                <a:buFont typeface="Arial" panose="020B0604020202020204" pitchFamily="34" charset="0"/>
                <a:buNone/>
              </a:pPr>
              <a:r>
                <a:rPr lang="zh-CN" altLang="en-US" sz="2000" spc="600" dirty="0" smtClean="0">
                  <a:solidFill>
                    <a:schemeClr val="tx2"/>
                  </a:solidFill>
                  <a:latin typeface="宋体" panose="02010600030101010101" pitchFamily="2" charset="-122"/>
                  <a:cs typeface="宋体" panose="02010600030101010101" pitchFamily="2" charset="-122"/>
                </a:rPr>
                <a:t>任务一 失业与通货膨胀分析</a:t>
              </a:r>
              <a:endParaRPr lang="zh-CN" altLang="en-US" sz="2000" spc="600" dirty="0" smtClean="0">
                <a:solidFill>
                  <a:schemeClr val="tx2"/>
                </a:solidFill>
                <a:latin typeface="宋体" panose="02010600030101010101" pitchFamily="2" charset="-122"/>
                <a:cs typeface="宋体" panose="02010600030101010101" pitchFamily="2" charset="-122"/>
              </a:endParaRPr>
            </a:p>
            <a:p>
              <a:pPr eaLnBrk="1" hangingPunct="1">
                <a:lnSpc>
                  <a:spcPct val="150000"/>
                </a:lnSpc>
                <a:spcBef>
                  <a:spcPct val="0"/>
                </a:spcBef>
                <a:buFont typeface="Arial" panose="020B0604020202020204" pitchFamily="34" charset="0"/>
                <a:buNone/>
              </a:pPr>
              <a:r>
                <a:rPr lang="zh-CN" altLang="en-US" sz="2000" spc="600" dirty="0" smtClean="0">
                  <a:solidFill>
                    <a:schemeClr val="tx2"/>
                  </a:solidFill>
                  <a:latin typeface="宋体" panose="02010600030101010101" pitchFamily="2" charset="-122"/>
                  <a:cs typeface="宋体" panose="02010600030101010101" pitchFamily="2" charset="-122"/>
                  <a:sym typeface="+mn-ea"/>
                </a:rPr>
                <a:t>任务</a:t>
              </a:r>
              <a:r>
                <a:rPr lang="zh-CN" altLang="en-US" sz="2000" spc="600" dirty="0" smtClean="0">
                  <a:solidFill>
                    <a:schemeClr val="tx2"/>
                  </a:solidFill>
                  <a:latin typeface="宋体" panose="02010600030101010101" pitchFamily="2" charset="-122"/>
                  <a:cs typeface="宋体" panose="02010600030101010101" pitchFamily="2" charset="-122"/>
                </a:rPr>
                <a:t>二 经济周期分析</a:t>
              </a:r>
              <a:endParaRPr lang="zh-CN" altLang="en-US" sz="2000" spc="600" dirty="0" smtClean="0">
                <a:solidFill>
                  <a:schemeClr val="tx2"/>
                </a:solidFill>
                <a:latin typeface="宋体" panose="02010600030101010101" pitchFamily="2" charset="-122"/>
                <a:cs typeface="宋体" panose="02010600030101010101" pitchFamily="2" charset="-122"/>
              </a:endParaRPr>
            </a:p>
            <a:p>
              <a:pPr eaLnBrk="1" hangingPunct="1">
                <a:lnSpc>
                  <a:spcPct val="150000"/>
                </a:lnSpc>
                <a:spcBef>
                  <a:spcPct val="0"/>
                </a:spcBef>
                <a:buFont typeface="Arial" panose="020B0604020202020204" pitchFamily="34" charset="0"/>
                <a:buNone/>
              </a:pPr>
              <a:r>
                <a:rPr lang="zh-CN" altLang="en-US" sz="2000" spc="600" dirty="0" smtClean="0">
                  <a:solidFill>
                    <a:schemeClr val="tx2"/>
                  </a:solidFill>
                  <a:latin typeface="宋体" panose="02010600030101010101" pitchFamily="2" charset="-122"/>
                  <a:cs typeface="宋体" panose="02010600030101010101" pitchFamily="2" charset="-122"/>
                  <a:sym typeface="+mn-ea"/>
                </a:rPr>
                <a:t>任务</a:t>
              </a:r>
              <a:r>
                <a:rPr lang="zh-CN" altLang="en-US" sz="2000" spc="600" dirty="0" smtClean="0">
                  <a:solidFill>
                    <a:schemeClr val="tx2"/>
                  </a:solidFill>
                  <a:latin typeface="宋体" panose="02010600030101010101" pitchFamily="2" charset="-122"/>
                  <a:cs typeface="宋体" panose="02010600030101010101" pitchFamily="2" charset="-122"/>
                </a:rPr>
                <a:t>三 经济增长分析</a:t>
              </a:r>
              <a:endParaRPr lang="zh-CN" altLang="en-US" sz="2000" spc="600" dirty="0" smtClean="0">
                <a:solidFill>
                  <a:schemeClr val="tx2"/>
                </a:solidFill>
                <a:latin typeface="宋体" panose="02010600030101010101" pitchFamily="2" charset="-122"/>
                <a:cs typeface="宋体" panose="02010600030101010101" pitchFamily="2" charset="-122"/>
              </a:endParaRPr>
            </a:p>
          </p:txBody>
        </p:sp>
        <p:sp>
          <p:nvSpPr>
            <p:cNvPr id="7" name="1"/>
            <p:cNvSpPr>
              <a:spLocks noChangeAspect="1"/>
            </p:cNvSpPr>
            <p:nvPr>
              <p:custDataLst>
                <p:tags r:id="rId2"/>
              </p:custDataLst>
            </p:nvPr>
          </p:nvSpPr>
          <p:spPr>
            <a:xfrm>
              <a:off x="2803015" y="1681368"/>
              <a:ext cx="720021" cy="720000"/>
            </a:xfrm>
            <a:prstGeom prst="diamond">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58" tIns="45729" rIns="91458" bIns="45729" rtlCol="0" anchor="ctr">
              <a:noAutofit/>
            </a:bodyPr>
            <a:lstStyle/>
            <a:p>
              <a:pPr algn="ctr"/>
              <a:endParaRPr lang="zh-CN" altLang="en-US" sz="2400" dirty="0">
                <a:solidFill>
                  <a:schemeClr val="bg1"/>
                </a:solidFill>
                <a:latin typeface="+mn-ea"/>
                <a:cs typeface="Arial Unicode MS" panose="020B0604020202020204" pitchFamily="34" charset="-122"/>
              </a:endParaRPr>
            </a:p>
          </p:txBody>
        </p:sp>
        <p:sp>
          <p:nvSpPr>
            <p:cNvPr id="8" name="1"/>
            <p:cNvSpPr txBox="1"/>
            <p:nvPr/>
          </p:nvSpPr>
          <p:spPr bwMode="auto">
            <a:xfrm>
              <a:off x="398187" y="1401692"/>
              <a:ext cx="2880000" cy="6550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eaLnBrk="1" hangingPunct="1">
                <a:lnSpc>
                  <a:spcPct val="100000"/>
                </a:lnSpc>
                <a:spcBef>
                  <a:spcPct val="0"/>
                </a:spcBef>
                <a:buFontTx/>
                <a:buNone/>
              </a:pPr>
              <a:r>
                <a:rPr lang="en-US" altLang="zh-CN" sz="4000" spc="300" dirty="0" smtClean="0">
                  <a:solidFill>
                    <a:schemeClr val="tx2"/>
                  </a:solidFill>
                  <a:latin typeface="+mn-ea"/>
                  <a:ea typeface="+mn-ea"/>
                </a:rPr>
                <a:t>Content</a:t>
              </a:r>
              <a:endParaRPr lang="en-US" altLang="zh-CN" sz="4000" spc="300" dirty="0">
                <a:solidFill>
                  <a:schemeClr val="tx2"/>
                </a:solidFill>
                <a:latin typeface="+mn-ea"/>
                <a:ea typeface="+mn-ea"/>
              </a:endParaRPr>
            </a:p>
          </p:txBody>
        </p:sp>
        <p:cxnSp>
          <p:nvCxnSpPr>
            <p:cNvPr id="9" name="直接连接符 8"/>
            <p:cNvCxnSpPr/>
            <p:nvPr/>
          </p:nvCxnSpPr>
          <p:spPr>
            <a:xfrm>
              <a:off x="825071" y="2485420"/>
              <a:ext cx="0" cy="4140000"/>
            </a:xfrm>
            <a:prstGeom prst="line">
              <a:avLst/>
            </a:prstGeom>
            <a:ln w="28575">
              <a:solidFill>
                <a:schemeClr val="accent6"/>
              </a:solidFill>
            </a:ln>
          </p:spPr>
          <p:style>
            <a:lnRef idx="1">
              <a:schemeClr val="accent1"/>
            </a:lnRef>
            <a:fillRef idx="0">
              <a:schemeClr val="accent1"/>
            </a:fillRef>
            <a:effectRef idx="0">
              <a:schemeClr val="accent1"/>
            </a:effectRef>
            <a:fontRef idx="minor">
              <a:schemeClr val="tx1"/>
            </a:fontRef>
          </p:style>
        </p:cxnSp>
      </p:grpSp>
      <p:sp>
        <p:nvSpPr>
          <p:cNvPr id="10" name="TextBox 4"/>
          <p:cNvSpPr txBox="1"/>
          <p:nvPr/>
        </p:nvSpPr>
        <p:spPr>
          <a:xfrm>
            <a:off x="6864047" y="2349794"/>
            <a:ext cx="792000" cy="2160000"/>
          </a:xfrm>
          <a:prstGeom prst="rect">
            <a:avLst/>
          </a:prstGeom>
          <a:solidFill>
            <a:schemeClr val="accent6"/>
          </a:solidFill>
        </p:spPr>
        <p:txBody>
          <a:bodyPr vert="eaVert" wrap="none" rtlCol="0" anchor="ctr" anchorCtr="1">
            <a:noAutofit/>
          </a:bodyPr>
          <a:lstStyle/>
          <a:p>
            <a:pPr algn="ctr"/>
            <a:r>
              <a:rPr lang="zh-CN" altLang="en-US" sz="4400" dirty="0" smtClean="0">
                <a:solidFill>
                  <a:schemeClr val="bg1"/>
                </a:solidFill>
                <a:latin typeface="宋体" panose="02010600030101010101" pitchFamily="2" charset="-122"/>
              </a:rPr>
              <a:t>目 录</a:t>
            </a:r>
            <a:endParaRPr lang="zh-CN" altLang="en-US" sz="4400" dirty="0">
              <a:solidFill>
                <a:schemeClr val="bg1"/>
              </a:solidFill>
              <a:latin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00" advTm="2000">
        <p14:flip dir="r"/>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7172960" y="2955290"/>
            <a:ext cx="4657090" cy="1568450"/>
          </a:xfrm>
          <a:prstGeom prst="rect">
            <a:avLst/>
          </a:prstGeom>
          <a:noFill/>
        </p:spPr>
        <p:txBody>
          <a:bodyPr wrap="square" rtlCol="0">
            <a:spAutoFit/>
          </a:bodyPr>
          <a:p>
            <a:r>
              <a:rPr lang="zh-CN" altLang="en-US" sz="4800" dirty="0">
                <a:solidFill>
                  <a:schemeClr val="tx2"/>
                </a:solidFill>
                <a:latin typeface="宋体" panose="02010600030101010101" pitchFamily="2" charset="-122"/>
              </a:rPr>
              <a:t>失业与通货膨胀分析</a:t>
            </a:r>
            <a:endParaRPr lang="zh-CN" altLang="en-US" sz="4800" dirty="0">
              <a:solidFill>
                <a:schemeClr val="tx2"/>
              </a:solidFill>
              <a:latin typeface="宋体" panose="02010600030101010101" pitchFamily="2" charset="-122"/>
            </a:endParaRPr>
          </a:p>
        </p:txBody>
      </p:sp>
      <p:sp>
        <p:nvSpPr>
          <p:cNvPr id="5" name="文本框 4"/>
          <p:cNvSpPr txBox="1"/>
          <p:nvPr/>
        </p:nvSpPr>
        <p:spPr>
          <a:xfrm>
            <a:off x="7172960" y="1637030"/>
            <a:ext cx="3956685" cy="1014730"/>
          </a:xfrm>
          <a:prstGeom prst="rect">
            <a:avLst/>
          </a:prstGeom>
          <a:noFill/>
        </p:spPr>
        <p:txBody>
          <a:bodyPr wrap="square" rtlCol="0">
            <a:spAutoFit/>
          </a:bodyPr>
          <a:p>
            <a:r>
              <a:rPr lang="zh-CN" altLang="en-US" sz="6000" b="1" dirty="0">
                <a:solidFill>
                  <a:schemeClr val="tx1">
                    <a:lumMod val="75000"/>
                    <a:lumOff val="25000"/>
                  </a:schemeClr>
                </a:solidFill>
                <a:latin typeface="宋体" panose="02010600030101010101" pitchFamily="2" charset="-122"/>
              </a:rPr>
              <a:t>任务一</a:t>
            </a:r>
            <a:endParaRPr lang="zh-CN" altLang="en-US" sz="6000" b="1" dirty="0">
              <a:solidFill>
                <a:schemeClr val="tx1">
                  <a:lumMod val="75000"/>
                  <a:lumOff val="25000"/>
                </a:schemeClr>
              </a:solidFill>
              <a:latin typeface="宋体" panose="02010600030101010101" pitchFamily="2"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任意多边形 16"/>
          <p:cNvSpPr/>
          <p:nvPr/>
        </p:nvSpPr>
        <p:spPr bwMode="auto">
          <a:xfrm>
            <a:off x="1622186" y="3854798"/>
            <a:ext cx="2183293" cy="1102595"/>
          </a:xfrm>
          <a:custGeom>
            <a:avLst/>
            <a:gdLst>
              <a:gd name="T0" fmla="*/ 27 w 2184400"/>
              <a:gd name="T1" fmla="*/ 0 h 1117600"/>
              <a:gd name="T2" fmla="*/ 5538 w 2184400"/>
              <a:gd name="T3" fmla="*/ 0 h 1117600"/>
              <a:gd name="T4" fmla="*/ 5483 w 2184400"/>
              <a:gd name="T5" fmla="*/ 433 h 1117600"/>
              <a:gd name="T6" fmla="*/ 23190 w 2184400"/>
              <a:gd name="T7" fmla="*/ 14625 h 1117600"/>
              <a:gd name="T8" fmla="*/ 40896 w 2184400"/>
              <a:gd name="T9" fmla="*/ 433 h 1117600"/>
              <a:gd name="T10" fmla="*/ 40843 w 2184400"/>
              <a:gd name="T11" fmla="*/ 0 h 1117600"/>
              <a:gd name="T12" fmla="*/ 46353 w 2184400"/>
              <a:gd name="T13" fmla="*/ 0 h 1117600"/>
              <a:gd name="T14" fmla="*/ 46379 w 2184400"/>
              <a:gd name="T15" fmla="*/ 433 h 1117600"/>
              <a:gd name="T16" fmla="*/ 23190 w 2184400"/>
              <a:gd name="T17" fmla="*/ 19021 h 1117600"/>
              <a:gd name="T18" fmla="*/ 0 w 2184400"/>
              <a:gd name="T19" fmla="*/ 433 h 1117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184400"/>
              <a:gd name="T31" fmla="*/ 0 h 1117600"/>
              <a:gd name="T32" fmla="*/ 2184400 w 2184400"/>
              <a:gd name="T33" fmla="*/ 1117600 h 1117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84400" h="1117600">
                <a:moveTo>
                  <a:pt x="1283" y="0"/>
                </a:moveTo>
                <a:lnTo>
                  <a:pt x="260801" y="0"/>
                </a:lnTo>
                <a:lnTo>
                  <a:pt x="258240" y="25400"/>
                </a:lnTo>
                <a:cubicBezTo>
                  <a:pt x="258240" y="485983"/>
                  <a:pt x="631617" y="859360"/>
                  <a:pt x="1092200" y="859360"/>
                </a:cubicBezTo>
                <a:cubicBezTo>
                  <a:pt x="1552783" y="859360"/>
                  <a:pt x="1926160" y="485983"/>
                  <a:pt x="1926160" y="25400"/>
                </a:cubicBezTo>
                <a:lnTo>
                  <a:pt x="1923600" y="0"/>
                </a:lnTo>
                <a:lnTo>
                  <a:pt x="2183118" y="0"/>
                </a:lnTo>
                <a:lnTo>
                  <a:pt x="2184400" y="25400"/>
                </a:lnTo>
                <a:cubicBezTo>
                  <a:pt x="2184400" y="628605"/>
                  <a:pt x="1695405" y="1117600"/>
                  <a:pt x="1092200" y="1117600"/>
                </a:cubicBezTo>
                <a:cubicBezTo>
                  <a:pt x="488995" y="1117600"/>
                  <a:pt x="0" y="628605"/>
                  <a:pt x="0" y="25400"/>
                </a:cubicBezTo>
                <a:close/>
              </a:path>
            </a:pathLst>
          </a:custGeom>
          <a:solidFill>
            <a:srgbClr val="3494FA"/>
          </a:solidFill>
          <a:ln w="12700" cap="flat" cmpd="sng" algn="ctr">
            <a:noFill/>
            <a:prstDash val="solid"/>
            <a:miter lim="800000"/>
          </a:ln>
          <a:effectLst>
            <a:outerShdw blurRad="190500" dist="190500" dir="5400000" algn="ctr" rotWithShape="0">
              <a:srgbClr val="000000">
                <a:alpha val="9000"/>
              </a:srgbClr>
            </a:outerShdw>
          </a:effectLst>
        </p:spPr>
        <p:txBody>
          <a:bodyPr anchor="ctr"/>
          <a:p>
            <a:pPr defTabSz="913765">
              <a:defRPr/>
            </a:pPr>
            <a:endParaRPr lang="zh-CN" altLang="en-US" sz="2255">
              <a:solidFill>
                <a:srgbClr val="FFC000"/>
              </a:solidFill>
              <a:latin typeface="宋体" panose="02010600030101010101" pitchFamily="2" charset="-122"/>
              <a:cs typeface="+mn-ea"/>
              <a:sym typeface="宋体" panose="02010600030101010101" pitchFamily="2" charset="-122"/>
            </a:endParaRPr>
          </a:p>
        </p:txBody>
      </p:sp>
      <p:sp>
        <p:nvSpPr>
          <p:cNvPr id="19" name="任意多边形 18"/>
          <p:cNvSpPr/>
          <p:nvPr/>
        </p:nvSpPr>
        <p:spPr bwMode="auto">
          <a:xfrm>
            <a:off x="5497186" y="3854798"/>
            <a:ext cx="2183295" cy="1102595"/>
          </a:xfrm>
          <a:custGeom>
            <a:avLst/>
            <a:gdLst>
              <a:gd name="T0" fmla="*/ 27 w 2184400"/>
              <a:gd name="T1" fmla="*/ 0 h 1117600"/>
              <a:gd name="T2" fmla="*/ 5538 w 2184400"/>
              <a:gd name="T3" fmla="*/ 0 h 1117600"/>
              <a:gd name="T4" fmla="*/ 5483 w 2184400"/>
              <a:gd name="T5" fmla="*/ 433 h 1117600"/>
              <a:gd name="T6" fmla="*/ 23190 w 2184400"/>
              <a:gd name="T7" fmla="*/ 14625 h 1117600"/>
              <a:gd name="T8" fmla="*/ 40897 w 2184400"/>
              <a:gd name="T9" fmla="*/ 433 h 1117600"/>
              <a:gd name="T10" fmla="*/ 40843 w 2184400"/>
              <a:gd name="T11" fmla="*/ 0 h 1117600"/>
              <a:gd name="T12" fmla="*/ 46354 w 2184400"/>
              <a:gd name="T13" fmla="*/ 0 h 1117600"/>
              <a:gd name="T14" fmla="*/ 46380 w 2184400"/>
              <a:gd name="T15" fmla="*/ 433 h 1117600"/>
              <a:gd name="T16" fmla="*/ 23190 w 2184400"/>
              <a:gd name="T17" fmla="*/ 19021 h 1117600"/>
              <a:gd name="T18" fmla="*/ 0 w 2184400"/>
              <a:gd name="T19" fmla="*/ 433 h 1117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184400"/>
              <a:gd name="T31" fmla="*/ 0 h 1117600"/>
              <a:gd name="T32" fmla="*/ 2184400 w 2184400"/>
              <a:gd name="T33" fmla="*/ 1117600 h 1117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84400" h="1117600">
                <a:moveTo>
                  <a:pt x="1283" y="0"/>
                </a:moveTo>
                <a:lnTo>
                  <a:pt x="260801" y="0"/>
                </a:lnTo>
                <a:lnTo>
                  <a:pt x="258240" y="25400"/>
                </a:lnTo>
                <a:cubicBezTo>
                  <a:pt x="258240" y="485983"/>
                  <a:pt x="631617" y="859360"/>
                  <a:pt x="1092200" y="859360"/>
                </a:cubicBezTo>
                <a:cubicBezTo>
                  <a:pt x="1552783" y="859360"/>
                  <a:pt x="1926160" y="485983"/>
                  <a:pt x="1926160" y="25400"/>
                </a:cubicBezTo>
                <a:lnTo>
                  <a:pt x="1923600" y="0"/>
                </a:lnTo>
                <a:lnTo>
                  <a:pt x="2183118" y="0"/>
                </a:lnTo>
                <a:lnTo>
                  <a:pt x="2184400" y="25400"/>
                </a:lnTo>
                <a:cubicBezTo>
                  <a:pt x="2184400" y="628605"/>
                  <a:pt x="1695405" y="1117600"/>
                  <a:pt x="1092200" y="1117600"/>
                </a:cubicBezTo>
                <a:cubicBezTo>
                  <a:pt x="488995" y="1117600"/>
                  <a:pt x="0" y="628605"/>
                  <a:pt x="0" y="25400"/>
                </a:cubicBezTo>
                <a:close/>
              </a:path>
            </a:pathLst>
          </a:custGeom>
          <a:solidFill>
            <a:srgbClr val="3494FA"/>
          </a:solidFill>
          <a:ln w="12700" cap="flat" cmpd="sng" algn="ctr">
            <a:noFill/>
            <a:prstDash val="solid"/>
            <a:miter lim="800000"/>
          </a:ln>
          <a:effectLst>
            <a:outerShdw blurRad="190500" dist="190500" dir="5400000" algn="ctr" rotWithShape="0">
              <a:srgbClr val="000000">
                <a:alpha val="9000"/>
              </a:srgbClr>
            </a:outerShdw>
          </a:effectLst>
        </p:spPr>
        <p:txBody>
          <a:bodyPr anchor="ctr"/>
          <a:p>
            <a:pPr defTabSz="913765"/>
            <a:endParaRPr lang="zh-CN" altLang="en-US" sz="2255">
              <a:solidFill>
                <a:srgbClr val="FFC000"/>
              </a:solidFill>
              <a:latin typeface="宋体" panose="02010600030101010101" pitchFamily="2" charset="-122"/>
              <a:cs typeface="+mn-ea"/>
              <a:sym typeface="宋体" panose="02010600030101010101" pitchFamily="2" charset="-122"/>
            </a:endParaRPr>
          </a:p>
        </p:txBody>
      </p:sp>
      <p:sp>
        <p:nvSpPr>
          <p:cNvPr id="23" name="任意多边形 22"/>
          <p:cNvSpPr/>
          <p:nvPr/>
        </p:nvSpPr>
        <p:spPr bwMode="auto">
          <a:xfrm flipV="1">
            <a:off x="3566652" y="2750215"/>
            <a:ext cx="2183295" cy="1104583"/>
          </a:xfrm>
          <a:custGeom>
            <a:avLst/>
            <a:gdLst>
              <a:gd name="T0" fmla="*/ 27 w 2184400"/>
              <a:gd name="T1" fmla="*/ 0 h 1117600"/>
              <a:gd name="T2" fmla="*/ 5538 w 2184400"/>
              <a:gd name="T3" fmla="*/ 0 h 1117600"/>
              <a:gd name="T4" fmla="*/ 5483 w 2184400"/>
              <a:gd name="T5" fmla="*/ 445 h 1117600"/>
              <a:gd name="T6" fmla="*/ 23190 w 2184400"/>
              <a:gd name="T7" fmla="*/ 15080 h 1117600"/>
              <a:gd name="T8" fmla="*/ 40897 w 2184400"/>
              <a:gd name="T9" fmla="*/ 445 h 1117600"/>
              <a:gd name="T10" fmla="*/ 40843 w 2184400"/>
              <a:gd name="T11" fmla="*/ 0 h 1117600"/>
              <a:gd name="T12" fmla="*/ 46354 w 2184400"/>
              <a:gd name="T13" fmla="*/ 0 h 1117600"/>
              <a:gd name="T14" fmla="*/ 46380 w 2184400"/>
              <a:gd name="T15" fmla="*/ 445 h 1117600"/>
              <a:gd name="T16" fmla="*/ 23190 w 2184400"/>
              <a:gd name="T17" fmla="*/ 19613 h 1117600"/>
              <a:gd name="T18" fmla="*/ 0 w 2184400"/>
              <a:gd name="T19" fmla="*/ 445 h 1117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184400"/>
              <a:gd name="T31" fmla="*/ 0 h 1117600"/>
              <a:gd name="T32" fmla="*/ 2184400 w 2184400"/>
              <a:gd name="T33" fmla="*/ 1117600 h 1117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84400" h="1117600">
                <a:moveTo>
                  <a:pt x="1283" y="0"/>
                </a:moveTo>
                <a:lnTo>
                  <a:pt x="260801" y="0"/>
                </a:lnTo>
                <a:lnTo>
                  <a:pt x="258240" y="25400"/>
                </a:lnTo>
                <a:cubicBezTo>
                  <a:pt x="258240" y="485983"/>
                  <a:pt x="631617" y="859360"/>
                  <a:pt x="1092200" y="859360"/>
                </a:cubicBezTo>
                <a:cubicBezTo>
                  <a:pt x="1552783" y="859360"/>
                  <a:pt x="1926160" y="485983"/>
                  <a:pt x="1926160" y="25400"/>
                </a:cubicBezTo>
                <a:lnTo>
                  <a:pt x="1923600" y="0"/>
                </a:lnTo>
                <a:lnTo>
                  <a:pt x="2183118" y="0"/>
                </a:lnTo>
                <a:lnTo>
                  <a:pt x="2184400" y="25400"/>
                </a:lnTo>
                <a:cubicBezTo>
                  <a:pt x="2184400" y="628605"/>
                  <a:pt x="1695405" y="1117600"/>
                  <a:pt x="1092200" y="1117600"/>
                </a:cubicBezTo>
                <a:cubicBezTo>
                  <a:pt x="488995" y="1117600"/>
                  <a:pt x="0" y="628605"/>
                  <a:pt x="0" y="25400"/>
                </a:cubicBezTo>
                <a:close/>
              </a:path>
            </a:pathLst>
          </a:custGeom>
          <a:solidFill>
            <a:srgbClr val="3494FA"/>
          </a:solidFill>
          <a:ln w="12700" cap="flat" cmpd="sng" algn="ctr">
            <a:noFill/>
            <a:prstDash val="solid"/>
            <a:miter lim="800000"/>
          </a:ln>
          <a:effectLst>
            <a:outerShdw blurRad="190500" dist="190500" dir="5400000" algn="ctr" rotWithShape="0">
              <a:srgbClr val="000000">
                <a:alpha val="13000"/>
              </a:srgbClr>
            </a:outerShdw>
          </a:effectLst>
        </p:spPr>
        <p:txBody>
          <a:bodyPr anchor="ctr"/>
          <a:p>
            <a:pPr defTabSz="913765">
              <a:defRPr/>
            </a:pPr>
            <a:endParaRPr lang="zh-CN" altLang="en-US" sz="2255">
              <a:solidFill>
                <a:srgbClr val="FFC000"/>
              </a:solidFill>
              <a:latin typeface="宋体" panose="02010600030101010101" pitchFamily="2" charset="-122"/>
              <a:cs typeface="+mn-ea"/>
              <a:sym typeface="宋体" panose="02010600030101010101" pitchFamily="2" charset="-122"/>
            </a:endParaRPr>
          </a:p>
        </p:txBody>
      </p:sp>
      <p:sp>
        <p:nvSpPr>
          <p:cNvPr id="25" name="任意多边形 24"/>
          <p:cNvSpPr/>
          <p:nvPr/>
        </p:nvSpPr>
        <p:spPr bwMode="auto">
          <a:xfrm flipV="1">
            <a:off x="7427720" y="2750215"/>
            <a:ext cx="2183295" cy="1104583"/>
          </a:xfrm>
          <a:custGeom>
            <a:avLst/>
            <a:gdLst>
              <a:gd name="T0" fmla="*/ 27 w 2184400"/>
              <a:gd name="T1" fmla="*/ 0 h 1117600"/>
              <a:gd name="T2" fmla="*/ 5538 w 2184400"/>
              <a:gd name="T3" fmla="*/ 0 h 1117600"/>
              <a:gd name="T4" fmla="*/ 5483 w 2184400"/>
              <a:gd name="T5" fmla="*/ 445 h 1117600"/>
              <a:gd name="T6" fmla="*/ 23190 w 2184400"/>
              <a:gd name="T7" fmla="*/ 15080 h 1117600"/>
              <a:gd name="T8" fmla="*/ 40897 w 2184400"/>
              <a:gd name="T9" fmla="*/ 445 h 1117600"/>
              <a:gd name="T10" fmla="*/ 40843 w 2184400"/>
              <a:gd name="T11" fmla="*/ 0 h 1117600"/>
              <a:gd name="T12" fmla="*/ 46354 w 2184400"/>
              <a:gd name="T13" fmla="*/ 0 h 1117600"/>
              <a:gd name="T14" fmla="*/ 46380 w 2184400"/>
              <a:gd name="T15" fmla="*/ 445 h 1117600"/>
              <a:gd name="T16" fmla="*/ 23190 w 2184400"/>
              <a:gd name="T17" fmla="*/ 19613 h 1117600"/>
              <a:gd name="T18" fmla="*/ 0 w 2184400"/>
              <a:gd name="T19" fmla="*/ 445 h 1117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184400"/>
              <a:gd name="T31" fmla="*/ 0 h 1117600"/>
              <a:gd name="T32" fmla="*/ 2184400 w 2184400"/>
              <a:gd name="T33" fmla="*/ 1117600 h 1117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84400" h="1117600">
                <a:moveTo>
                  <a:pt x="1283" y="0"/>
                </a:moveTo>
                <a:lnTo>
                  <a:pt x="260801" y="0"/>
                </a:lnTo>
                <a:lnTo>
                  <a:pt x="258240" y="25400"/>
                </a:lnTo>
                <a:cubicBezTo>
                  <a:pt x="258240" y="485983"/>
                  <a:pt x="631617" y="859360"/>
                  <a:pt x="1092200" y="859360"/>
                </a:cubicBezTo>
                <a:cubicBezTo>
                  <a:pt x="1552783" y="859360"/>
                  <a:pt x="1926160" y="485983"/>
                  <a:pt x="1926160" y="25400"/>
                </a:cubicBezTo>
                <a:lnTo>
                  <a:pt x="1923600" y="0"/>
                </a:lnTo>
                <a:lnTo>
                  <a:pt x="2183118" y="0"/>
                </a:lnTo>
                <a:lnTo>
                  <a:pt x="2184400" y="25400"/>
                </a:lnTo>
                <a:cubicBezTo>
                  <a:pt x="2184400" y="628605"/>
                  <a:pt x="1695405" y="1117600"/>
                  <a:pt x="1092200" y="1117600"/>
                </a:cubicBezTo>
                <a:cubicBezTo>
                  <a:pt x="488995" y="1117600"/>
                  <a:pt x="0" y="628605"/>
                  <a:pt x="0" y="25400"/>
                </a:cubicBezTo>
                <a:close/>
              </a:path>
            </a:pathLst>
          </a:custGeom>
          <a:solidFill>
            <a:srgbClr val="3494FA"/>
          </a:solidFill>
          <a:ln w="12700" cap="flat" cmpd="sng" algn="ctr">
            <a:noFill/>
            <a:prstDash val="solid"/>
            <a:miter lim="800000"/>
          </a:ln>
          <a:effectLst>
            <a:outerShdw blurRad="190500" dist="190500" dir="5400000" algn="ctr" rotWithShape="0">
              <a:srgbClr val="000000">
                <a:alpha val="13000"/>
              </a:srgbClr>
            </a:outerShdw>
          </a:effectLst>
        </p:spPr>
        <p:txBody>
          <a:bodyPr anchor="ctr"/>
          <a:p>
            <a:pPr defTabSz="913765"/>
            <a:endParaRPr lang="zh-CN" altLang="en-US" sz="2255">
              <a:solidFill>
                <a:srgbClr val="FFC000"/>
              </a:solidFill>
              <a:latin typeface="宋体" panose="02010600030101010101" pitchFamily="2" charset="-122"/>
              <a:cs typeface="+mn-ea"/>
              <a:sym typeface="宋体" panose="02010600030101010101" pitchFamily="2" charset="-122"/>
            </a:endParaRPr>
          </a:p>
        </p:txBody>
      </p:sp>
      <p:sp>
        <p:nvSpPr>
          <p:cNvPr id="18" name="任意多边形 17"/>
          <p:cNvSpPr/>
          <p:nvPr/>
        </p:nvSpPr>
        <p:spPr bwMode="auto">
          <a:xfrm>
            <a:off x="3541754" y="3854798"/>
            <a:ext cx="2185285" cy="1102595"/>
          </a:xfrm>
          <a:custGeom>
            <a:avLst/>
            <a:gdLst>
              <a:gd name="T0" fmla="*/ 27 w 2184400"/>
              <a:gd name="T1" fmla="*/ 0 h 1117600"/>
              <a:gd name="T2" fmla="*/ 5624 w 2184400"/>
              <a:gd name="T3" fmla="*/ 0 h 1117600"/>
              <a:gd name="T4" fmla="*/ 5569 w 2184400"/>
              <a:gd name="T5" fmla="*/ 433 h 1117600"/>
              <a:gd name="T6" fmla="*/ 23552 w 2184400"/>
              <a:gd name="T7" fmla="*/ 14625 h 1117600"/>
              <a:gd name="T8" fmla="*/ 41535 w 2184400"/>
              <a:gd name="T9" fmla="*/ 433 h 1117600"/>
              <a:gd name="T10" fmla="*/ 41480 w 2184400"/>
              <a:gd name="T11" fmla="*/ 0 h 1117600"/>
              <a:gd name="T12" fmla="*/ 47077 w 2184400"/>
              <a:gd name="T13" fmla="*/ 0 h 1117600"/>
              <a:gd name="T14" fmla="*/ 47104 w 2184400"/>
              <a:gd name="T15" fmla="*/ 433 h 1117600"/>
              <a:gd name="T16" fmla="*/ 23552 w 2184400"/>
              <a:gd name="T17" fmla="*/ 19021 h 1117600"/>
              <a:gd name="T18" fmla="*/ 0 w 2184400"/>
              <a:gd name="T19" fmla="*/ 433 h 1117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184400"/>
              <a:gd name="T31" fmla="*/ 0 h 1117600"/>
              <a:gd name="T32" fmla="*/ 2184400 w 2184400"/>
              <a:gd name="T33" fmla="*/ 1117600 h 1117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84400" h="1117600">
                <a:moveTo>
                  <a:pt x="1283" y="0"/>
                </a:moveTo>
                <a:lnTo>
                  <a:pt x="260801" y="0"/>
                </a:lnTo>
                <a:lnTo>
                  <a:pt x="258240" y="25400"/>
                </a:lnTo>
                <a:cubicBezTo>
                  <a:pt x="258240" y="485983"/>
                  <a:pt x="631617" y="859360"/>
                  <a:pt x="1092200" y="859360"/>
                </a:cubicBezTo>
                <a:cubicBezTo>
                  <a:pt x="1552783" y="859360"/>
                  <a:pt x="1926160" y="485983"/>
                  <a:pt x="1926160" y="25400"/>
                </a:cubicBezTo>
                <a:lnTo>
                  <a:pt x="1923600" y="0"/>
                </a:lnTo>
                <a:lnTo>
                  <a:pt x="2183118" y="0"/>
                </a:lnTo>
                <a:lnTo>
                  <a:pt x="2184400" y="25400"/>
                </a:lnTo>
                <a:cubicBezTo>
                  <a:pt x="2184400" y="628605"/>
                  <a:pt x="1695405" y="1117600"/>
                  <a:pt x="1092200" y="1117600"/>
                </a:cubicBezTo>
                <a:cubicBezTo>
                  <a:pt x="488995" y="1117600"/>
                  <a:pt x="0" y="628605"/>
                  <a:pt x="0" y="25400"/>
                </a:cubicBezTo>
                <a:close/>
              </a:path>
            </a:pathLst>
          </a:custGeom>
          <a:solidFill>
            <a:srgbClr val="FDC01A"/>
          </a:solidFill>
          <a:ln w="12700" cap="flat" cmpd="sng" algn="ctr">
            <a:noFill/>
            <a:prstDash val="solid"/>
            <a:miter lim="800000"/>
          </a:ln>
          <a:effectLst>
            <a:outerShdw blurRad="190500" dist="190500" dir="5400000" algn="ctr" rotWithShape="0">
              <a:srgbClr val="000000">
                <a:alpha val="13000"/>
              </a:srgbClr>
            </a:outerShdw>
          </a:effectLst>
        </p:spPr>
        <p:txBody>
          <a:bodyPr anchor="ctr"/>
          <a:p>
            <a:pPr defTabSz="913765">
              <a:defRPr/>
            </a:pPr>
            <a:endParaRPr lang="zh-CN" altLang="en-US" sz="2255">
              <a:solidFill>
                <a:srgbClr val="FFC000"/>
              </a:solidFill>
              <a:latin typeface="宋体" panose="02010600030101010101" pitchFamily="2" charset="-122"/>
              <a:cs typeface="+mn-ea"/>
              <a:sym typeface="宋体" panose="02010600030101010101" pitchFamily="2" charset="-122"/>
            </a:endParaRPr>
          </a:p>
        </p:txBody>
      </p:sp>
      <p:sp>
        <p:nvSpPr>
          <p:cNvPr id="20" name="任意多边形 19"/>
          <p:cNvSpPr/>
          <p:nvPr/>
        </p:nvSpPr>
        <p:spPr bwMode="auto">
          <a:xfrm>
            <a:off x="7411798" y="3854798"/>
            <a:ext cx="2183295" cy="1102595"/>
          </a:xfrm>
          <a:custGeom>
            <a:avLst/>
            <a:gdLst>
              <a:gd name="T0" fmla="*/ 27 w 2184400"/>
              <a:gd name="T1" fmla="*/ 0 h 1117600"/>
              <a:gd name="T2" fmla="*/ 5538 w 2184400"/>
              <a:gd name="T3" fmla="*/ 0 h 1117600"/>
              <a:gd name="T4" fmla="*/ 5483 w 2184400"/>
              <a:gd name="T5" fmla="*/ 433 h 1117600"/>
              <a:gd name="T6" fmla="*/ 23190 w 2184400"/>
              <a:gd name="T7" fmla="*/ 14625 h 1117600"/>
              <a:gd name="T8" fmla="*/ 40897 w 2184400"/>
              <a:gd name="T9" fmla="*/ 433 h 1117600"/>
              <a:gd name="T10" fmla="*/ 40843 w 2184400"/>
              <a:gd name="T11" fmla="*/ 0 h 1117600"/>
              <a:gd name="T12" fmla="*/ 46354 w 2184400"/>
              <a:gd name="T13" fmla="*/ 0 h 1117600"/>
              <a:gd name="T14" fmla="*/ 46380 w 2184400"/>
              <a:gd name="T15" fmla="*/ 433 h 1117600"/>
              <a:gd name="T16" fmla="*/ 23190 w 2184400"/>
              <a:gd name="T17" fmla="*/ 19021 h 1117600"/>
              <a:gd name="T18" fmla="*/ 0 w 2184400"/>
              <a:gd name="T19" fmla="*/ 433 h 1117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184400"/>
              <a:gd name="T31" fmla="*/ 0 h 1117600"/>
              <a:gd name="T32" fmla="*/ 2184400 w 2184400"/>
              <a:gd name="T33" fmla="*/ 1117600 h 1117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84400" h="1117600">
                <a:moveTo>
                  <a:pt x="1283" y="0"/>
                </a:moveTo>
                <a:lnTo>
                  <a:pt x="260801" y="0"/>
                </a:lnTo>
                <a:lnTo>
                  <a:pt x="258240" y="25400"/>
                </a:lnTo>
                <a:cubicBezTo>
                  <a:pt x="258240" y="485983"/>
                  <a:pt x="631617" y="859360"/>
                  <a:pt x="1092200" y="859360"/>
                </a:cubicBezTo>
                <a:cubicBezTo>
                  <a:pt x="1552783" y="859360"/>
                  <a:pt x="1926160" y="485983"/>
                  <a:pt x="1926160" y="25400"/>
                </a:cubicBezTo>
                <a:lnTo>
                  <a:pt x="1923600" y="0"/>
                </a:lnTo>
                <a:lnTo>
                  <a:pt x="2183118" y="0"/>
                </a:lnTo>
                <a:lnTo>
                  <a:pt x="2184400" y="25400"/>
                </a:lnTo>
                <a:cubicBezTo>
                  <a:pt x="2184400" y="628605"/>
                  <a:pt x="1695405" y="1117600"/>
                  <a:pt x="1092200" y="1117600"/>
                </a:cubicBezTo>
                <a:cubicBezTo>
                  <a:pt x="488995" y="1117600"/>
                  <a:pt x="0" y="628605"/>
                  <a:pt x="0" y="25400"/>
                </a:cubicBezTo>
                <a:close/>
              </a:path>
            </a:pathLst>
          </a:custGeom>
          <a:solidFill>
            <a:srgbClr val="FDC01A"/>
          </a:solidFill>
          <a:ln w="12700" cap="flat" cmpd="sng" algn="ctr">
            <a:noFill/>
            <a:prstDash val="solid"/>
            <a:miter lim="800000"/>
          </a:ln>
          <a:effectLst>
            <a:outerShdw blurRad="190500" dist="190500" dir="5400000" algn="ctr" rotWithShape="0">
              <a:srgbClr val="000000">
                <a:alpha val="13000"/>
              </a:srgbClr>
            </a:outerShdw>
          </a:effectLst>
        </p:spPr>
        <p:txBody>
          <a:bodyPr anchor="ctr"/>
          <a:p>
            <a:pPr defTabSz="913765"/>
            <a:endParaRPr lang="zh-CN" altLang="en-US" sz="2255">
              <a:solidFill>
                <a:srgbClr val="FFC000"/>
              </a:solidFill>
              <a:latin typeface="宋体" panose="02010600030101010101" pitchFamily="2" charset="-122"/>
              <a:cs typeface="+mn-ea"/>
              <a:sym typeface="宋体" panose="02010600030101010101" pitchFamily="2" charset="-122"/>
            </a:endParaRPr>
          </a:p>
        </p:txBody>
      </p:sp>
      <p:sp>
        <p:nvSpPr>
          <p:cNvPr id="22" name="任意多边形 21"/>
          <p:cNvSpPr/>
          <p:nvPr/>
        </p:nvSpPr>
        <p:spPr bwMode="auto">
          <a:xfrm flipV="1">
            <a:off x="1622186" y="2750215"/>
            <a:ext cx="2183293" cy="1104583"/>
          </a:xfrm>
          <a:custGeom>
            <a:avLst/>
            <a:gdLst>
              <a:gd name="T0" fmla="*/ 27 w 2184400"/>
              <a:gd name="T1" fmla="*/ 0 h 1117600"/>
              <a:gd name="T2" fmla="*/ 5538 w 2184400"/>
              <a:gd name="T3" fmla="*/ 0 h 1117600"/>
              <a:gd name="T4" fmla="*/ 5483 w 2184400"/>
              <a:gd name="T5" fmla="*/ 445 h 1117600"/>
              <a:gd name="T6" fmla="*/ 23190 w 2184400"/>
              <a:gd name="T7" fmla="*/ 15080 h 1117600"/>
              <a:gd name="T8" fmla="*/ 40896 w 2184400"/>
              <a:gd name="T9" fmla="*/ 445 h 1117600"/>
              <a:gd name="T10" fmla="*/ 40843 w 2184400"/>
              <a:gd name="T11" fmla="*/ 0 h 1117600"/>
              <a:gd name="T12" fmla="*/ 46353 w 2184400"/>
              <a:gd name="T13" fmla="*/ 0 h 1117600"/>
              <a:gd name="T14" fmla="*/ 46379 w 2184400"/>
              <a:gd name="T15" fmla="*/ 445 h 1117600"/>
              <a:gd name="T16" fmla="*/ 23190 w 2184400"/>
              <a:gd name="T17" fmla="*/ 19613 h 1117600"/>
              <a:gd name="T18" fmla="*/ 0 w 2184400"/>
              <a:gd name="T19" fmla="*/ 445 h 1117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184400"/>
              <a:gd name="T31" fmla="*/ 0 h 1117600"/>
              <a:gd name="T32" fmla="*/ 2184400 w 2184400"/>
              <a:gd name="T33" fmla="*/ 1117600 h 1117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84400" h="1117600">
                <a:moveTo>
                  <a:pt x="1283" y="0"/>
                </a:moveTo>
                <a:lnTo>
                  <a:pt x="260801" y="0"/>
                </a:lnTo>
                <a:lnTo>
                  <a:pt x="258240" y="25400"/>
                </a:lnTo>
                <a:cubicBezTo>
                  <a:pt x="258240" y="485983"/>
                  <a:pt x="631617" y="859360"/>
                  <a:pt x="1092200" y="859360"/>
                </a:cubicBezTo>
                <a:cubicBezTo>
                  <a:pt x="1552783" y="859360"/>
                  <a:pt x="1926160" y="485983"/>
                  <a:pt x="1926160" y="25400"/>
                </a:cubicBezTo>
                <a:lnTo>
                  <a:pt x="1923600" y="0"/>
                </a:lnTo>
                <a:lnTo>
                  <a:pt x="2183118" y="0"/>
                </a:lnTo>
                <a:lnTo>
                  <a:pt x="2184400" y="25400"/>
                </a:lnTo>
                <a:cubicBezTo>
                  <a:pt x="2184400" y="628605"/>
                  <a:pt x="1695405" y="1117600"/>
                  <a:pt x="1092200" y="1117600"/>
                </a:cubicBezTo>
                <a:cubicBezTo>
                  <a:pt x="488995" y="1117600"/>
                  <a:pt x="0" y="628605"/>
                  <a:pt x="0" y="25400"/>
                </a:cubicBezTo>
                <a:close/>
              </a:path>
            </a:pathLst>
          </a:custGeom>
          <a:solidFill>
            <a:srgbClr val="FDC01A"/>
          </a:solidFill>
          <a:ln w="12700" cap="flat" cmpd="sng" algn="ctr">
            <a:noFill/>
            <a:prstDash val="solid"/>
            <a:miter lim="800000"/>
          </a:ln>
          <a:effectLst>
            <a:outerShdw blurRad="190500" dist="190500" algn="ctr" rotWithShape="0">
              <a:srgbClr val="000000">
                <a:alpha val="21000"/>
              </a:srgbClr>
            </a:outerShdw>
          </a:effectLst>
        </p:spPr>
        <p:txBody>
          <a:bodyPr anchor="ctr"/>
          <a:p>
            <a:pPr defTabSz="913765">
              <a:defRPr/>
            </a:pPr>
            <a:endParaRPr lang="zh-CN" altLang="en-US" sz="2255">
              <a:solidFill>
                <a:srgbClr val="FFC000"/>
              </a:solidFill>
              <a:latin typeface="宋体" panose="02010600030101010101" pitchFamily="2" charset="-122"/>
              <a:cs typeface="+mn-ea"/>
              <a:sym typeface="宋体" panose="02010600030101010101" pitchFamily="2" charset="-122"/>
            </a:endParaRPr>
          </a:p>
        </p:txBody>
      </p:sp>
      <p:sp>
        <p:nvSpPr>
          <p:cNvPr id="24" name="任意多边形 23"/>
          <p:cNvSpPr/>
          <p:nvPr/>
        </p:nvSpPr>
        <p:spPr bwMode="auto">
          <a:xfrm flipV="1">
            <a:off x="5481265" y="2750215"/>
            <a:ext cx="2183295" cy="1104583"/>
          </a:xfrm>
          <a:custGeom>
            <a:avLst/>
            <a:gdLst>
              <a:gd name="T0" fmla="*/ 27 w 2184400"/>
              <a:gd name="T1" fmla="*/ 0 h 1117600"/>
              <a:gd name="T2" fmla="*/ 5538 w 2184400"/>
              <a:gd name="T3" fmla="*/ 0 h 1117600"/>
              <a:gd name="T4" fmla="*/ 5483 w 2184400"/>
              <a:gd name="T5" fmla="*/ 445 h 1117600"/>
              <a:gd name="T6" fmla="*/ 23190 w 2184400"/>
              <a:gd name="T7" fmla="*/ 15080 h 1117600"/>
              <a:gd name="T8" fmla="*/ 40897 w 2184400"/>
              <a:gd name="T9" fmla="*/ 445 h 1117600"/>
              <a:gd name="T10" fmla="*/ 40843 w 2184400"/>
              <a:gd name="T11" fmla="*/ 0 h 1117600"/>
              <a:gd name="T12" fmla="*/ 46354 w 2184400"/>
              <a:gd name="T13" fmla="*/ 0 h 1117600"/>
              <a:gd name="T14" fmla="*/ 46380 w 2184400"/>
              <a:gd name="T15" fmla="*/ 445 h 1117600"/>
              <a:gd name="T16" fmla="*/ 23190 w 2184400"/>
              <a:gd name="T17" fmla="*/ 19613 h 1117600"/>
              <a:gd name="T18" fmla="*/ 0 w 2184400"/>
              <a:gd name="T19" fmla="*/ 445 h 1117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184400"/>
              <a:gd name="T31" fmla="*/ 0 h 1117600"/>
              <a:gd name="T32" fmla="*/ 2184400 w 2184400"/>
              <a:gd name="T33" fmla="*/ 1117600 h 1117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84400" h="1117600">
                <a:moveTo>
                  <a:pt x="1283" y="0"/>
                </a:moveTo>
                <a:lnTo>
                  <a:pt x="260801" y="0"/>
                </a:lnTo>
                <a:lnTo>
                  <a:pt x="258240" y="25400"/>
                </a:lnTo>
                <a:cubicBezTo>
                  <a:pt x="258240" y="485983"/>
                  <a:pt x="631617" y="859360"/>
                  <a:pt x="1092200" y="859360"/>
                </a:cubicBezTo>
                <a:cubicBezTo>
                  <a:pt x="1552783" y="859360"/>
                  <a:pt x="1926160" y="485983"/>
                  <a:pt x="1926160" y="25400"/>
                </a:cubicBezTo>
                <a:lnTo>
                  <a:pt x="1923600" y="0"/>
                </a:lnTo>
                <a:lnTo>
                  <a:pt x="2183118" y="0"/>
                </a:lnTo>
                <a:lnTo>
                  <a:pt x="2184400" y="25400"/>
                </a:lnTo>
                <a:cubicBezTo>
                  <a:pt x="2184400" y="628605"/>
                  <a:pt x="1695405" y="1117600"/>
                  <a:pt x="1092200" y="1117600"/>
                </a:cubicBezTo>
                <a:cubicBezTo>
                  <a:pt x="488995" y="1117600"/>
                  <a:pt x="0" y="628605"/>
                  <a:pt x="0" y="25400"/>
                </a:cubicBezTo>
                <a:close/>
              </a:path>
            </a:pathLst>
          </a:custGeom>
          <a:solidFill>
            <a:srgbClr val="FDC01A"/>
          </a:solidFill>
          <a:ln w="12700" cap="flat" cmpd="sng" algn="ctr">
            <a:noFill/>
            <a:prstDash val="solid"/>
            <a:miter lim="800000"/>
          </a:ln>
          <a:effectLst>
            <a:outerShdw blurRad="190500" dist="190500" algn="ctr" rotWithShape="0">
              <a:srgbClr val="000000">
                <a:alpha val="21000"/>
              </a:srgbClr>
            </a:outerShdw>
          </a:effectLst>
        </p:spPr>
        <p:txBody>
          <a:bodyPr anchor="ctr"/>
          <a:p>
            <a:pPr defTabSz="913765"/>
            <a:endParaRPr lang="zh-CN" altLang="en-US" sz="2255">
              <a:solidFill>
                <a:srgbClr val="FFC000"/>
              </a:solidFill>
              <a:latin typeface="宋体" panose="02010600030101010101" pitchFamily="2" charset="-122"/>
              <a:cs typeface="+mn-ea"/>
              <a:sym typeface="宋体" panose="02010600030101010101" pitchFamily="2" charset="-122"/>
            </a:endParaRPr>
          </a:p>
        </p:txBody>
      </p:sp>
      <p:sp>
        <p:nvSpPr>
          <p:cNvPr id="102415" name="文本框 27"/>
          <p:cNvSpPr txBox="1">
            <a:spLocks noChangeArrowheads="1"/>
          </p:cNvSpPr>
          <p:nvPr/>
        </p:nvSpPr>
        <p:spPr bwMode="auto">
          <a:xfrm>
            <a:off x="2213287" y="3399033"/>
            <a:ext cx="981189" cy="921796"/>
          </a:xfrm>
          <a:prstGeom prst="rect">
            <a:avLst/>
          </a:prstGeom>
          <a:noFill/>
          <a:ln w="9525">
            <a:noFill/>
            <a:miter lim="800000"/>
          </a:ln>
          <a:effectLst>
            <a:outerShdw blurRad="190500" dist="190500" dir="5400000" algn="ctr" rotWithShape="0">
              <a:srgbClr val="000000">
                <a:alpha val="43137"/>
              </a:srgbClr>
            </a:outerShdw>
          </a:effectLst>
        </p:spPr>
        <p:txBody>
          <a:bodyPr lIns="91000" tIns="45500" rIns="91000" bIns="45500">
            <a:spAutoFit/>
          </a:bodyPr>
          <a:p>
            <a:pPr algn="ctr" defTabSz="909320">
              <a:defRPr/>
            </a:pPr>
            <a:r>
              <a:rPr lang="en-US" altLang="zh-CN" sz="5395">
                <a:solidFill>
                  <a:srgbClr val="5F5F5F"/>
                </a:solidFill>
                <a:latin typeface="宋体" panose="02010600030101010101" pitchFamily="2" charset="-122"/>
                <a:cs typeface="+mn-ea"/>
                <a:sym typeface="宋体" panose="02010600030101010101" pitchFamily="2" charset="-122"/>
              </a:rPr>
              <a:t>01</a:t>
            </a:r>
            <a:endParaRPr lang="zh-CN" altLang="en-US" sz="5395">
              <a:solidFill>
                <a:srgbClr val="5F5F5F"/>
              </a:solidFill>
              <a:latin typeface="宋体" panose="02010600030101010101" pitchFamily="2" charset="-122"/>
              <a:cs typeface="+mn-ea"/>
              <a:sym typeface="宋体" panose="02010600030101010101" pitchFamily="2" charset="-122"/>
            </a:endParaRPr>
          </a:p>
        </p:txBody>
      </p:sp>
      <p:sp>
        <p:nvSpPr>
          <p:cNvPr id="102416" name="文本框 28"/>
          <p:cNvSpPr txBox="1">
            <a:spLocks noChangeArrowheads="1"/>
          </p:cNvSpPr>
          <p:nvPr/>
        </p:nvSpPr>
        <p:spPr bwMode="auto">
          <a:xfrm>
            <a:off x="4143821" y="3399033"/>
            <a:ext cx="981189" cy="921796"/>
          </a:xfrm>
          <a:prstGeom prst="rect">
            <a:avLst/>
          </a:prstGeom>
          <a:noFill/>
          <a:ln w="9525">
            <a:noFill/>
            <a:miter lim="800000"/>
          </a:ln>
          <a:effectLst>
            <a:outerShdw blurRad="190500" dist="190500" dir="5400000" algn="ctr" rotWithShape="0">
              <a:srgbClr val="000000">
                <a:alpha val="43137"/>
              </a:srgbClr>
            </a:outerShdw>
          </a:effectLst>
        </p:spPr>
        <p:txBody>
          <a:bodyPr lIns="91000" tIns="45500" rIns="91000" bIns="45500">
            <a:spAutoFit/>
          </a:bodyPr>
          <a:p>
            <a:pPr algn="ctr" defTabSz="909320">
              <a:defRPr/>
            </a:pPr>
            <a:r>
              <a:rPr lang="en-US" altLang="zh-CN" sz="5395">
                <a:solidFill>
                  <a:srgbClr val="5F5F5F"/>
                </a:solidFill>
                <a:latin typeface="宋体" panose="02010600030101010101" pitchFamily="2" charset="-122"/>
                <a:cs typeface="+mn-ea"/>
                <a:sym typeface="宋体" panose="02010600030101010101" pitchFamily="2" charset="-122"/>
              </a:rPr>
              <a:t>02</a:t>
            </a:r>
            <a:endParaRPr lang="zh-CN" altLang="en-US" sz="5395">
              <a:solidFill>
                <a:srgbClr val="5F5F5F"/>
              </a:solidFill>
              <a:latin typeface="宋体" panose="02010600030101010101" pitchFamily="2" charset="-122"/>
              <a:cs typeface="+mn-ea"/>
              <a:sym typeface="宋体" panose="02010600030101010101" pitchFamily="2" charset="-122"/>
            </a:endParaRPr>
          </a:p>
        </p:txBody>
      </p:sp>
      <p:sp>
        <p:nvSpPr>
          <p:cNvPr id="102417" name="文本框 29"/>
          <p:cNvSpPr txBox="1">
            <a:spLocks noChangeArrowheads="1"/>
          </p:cNvSpPr>
          <p:nvPr/>
        </p:nvSpPr>
        <p:spPr bwMode="auto">
          <a:xfrm>
            <a:off x="6088288" y="3399033"/>
            <a:ext cx="983179" cy="921796"/>
          </a:xfrm>
          <a:prstGeom prst="rect">
            <a:avLst/>
          </a:prstGeom>
          <a:noFill/>
          <a:ln w="9525">
            <a:noFill/>
            <a:miter lim="800000"/>
          </a:ln>
          <a:effectLst>
            <a:outerShdw blurRad="190500" dist="190500" dir="5400000" algn="ctr" rotWithShape="0">
              <a:srgbClr val="000000">
                <a:alpha val="43137"/>
              </a:srgbClr>
            </a:outerShdw>
          </a:effectLst>
        </p:spPr>
        <p:txBody>
          <a:bodyPr lIns="91000" tIns="45500" rIns="91000" bIns="45500">
            <a:spAutoFit/>
          </a:bodyPr>
          <a:p>
            <a:pPr algn="ctr" defTabSz="909320">
              <a:defRPr/>
            </a:pPr>
            <a:r>
              <a:rPr lang="en-US" altLang="zh-CN" sz="5395">
                <a:solidFill>
                  <a:srgbClr val="5F5F5F"/>
                </a:solidFill>
                <a:latin typeface="宋体" panose="02010600030101010101" pitchFamily="2" charset="-122"/>
                <a:cs typeface="+mn-ea"/>
                <a:sym typeface="宋体" panose="02010600030101010101" pitchFamily="2" charset="-122"/>
              </a:rPr>
              <a:t>03</a:t>
            </a:r>
            <a:endParaRPr lang="zh-CN" altLang="en-US" sz="5395">
              <a:solidFill>
                <a:srgbClr val="5F5F5F"/>
              </a:solidFill>
              <a:latin typeface="宋体" panose="02010600030101010101" pitchFamily="2" charset="-122"/>
              <a:cs typeface="+mn-ea"/>
              <a:sym typeface="宋体" panose="02010600030101010101" pitchFamily="2" charset="-122"/>
            </a:endParaRPr>
          </a:p>
        </p:txBody>
      </p:sp>
      <p:sp>
        <p:nvSpPr>
          <p:cNvPr id="102418" name="文本框 30"/>
          <p:cNvSpPr txBox="1">
            <a:spLocks noChangeArrowheads="1"/>
          </p:cNvSpPr>
          <p:nvPr/>
        </p:nvSpPr>
        <p:spPr bwMode="auto">
          <a:xfrm>
            <a:off x="8052655" y="3399033"/>
            <a:ext cx="983179" cy="921796"/>
          </a:xfrm>
          <a:prstGeom prst="rect">
            <a:avLst/>
          </a:prstGeom>
          <a:noFill/>
          <a:ln w="9525">
            <a:noFill/>
            <a:miter lim="800000"/>
          </a:ln>
          <a:effectLst>
            <a:outerShdw blurRad="190500" dist="190500" dir="5400000" algn="ctr" rotWithShape="0">
              <a:srgbClr val="000000">
                <a:alpha val="43137"/>
              </a:srgbClr>
            </a:outerShdw>
          </a:effectLst>
        </p:spPr>
        <p:txBody>
          <a:bodyPr lIns="91000" tIns="45500" rIns="91000" bIns="45500">
            <a:spAutoFit/>
          </a:bodyPr>
          <a:p>
            <a:pPr algn="ctr" defTabSz="909320">
              <a:defRPr/>
            </a:pPr>
            <a:r>
              <a:rPr lang="en-US" altLang="zh-CN" sz="5395">
                <a:solidFill>
                  <a:srgbClr val="5F5F5F"/>
                </a:solidFill>
                <a:latin typeface="宋体" panose="02010600030101010101" pitchFamily="2" charset="-122"/>
                <a:cs typeface="+mn-ea"/>
                <a:sym typeface="宋体" panose="02010600030101010101" pitchFamily="2" charset="-122"/>
              </a:rPr>
              <a:t>04</a:t>
            </a:r>
            <a:endParaRPr lang="zh-CN" altLang="en-US" sz="5395">
              <a:solidFill>
                <a:srgbClr val="5F5F5F"/>
              </a:solidFill>
              <a:latin typeface="宋体" panose="02010600030101010101" pitchFamily="2" charset="-122"/>
              <a:cs typeface="+mn-ea"/>
              <a:sym typeface="宋体" panose="02010600030101010101" pitchFamily="2" charset="-122"/>
            </a:endParaRPr>
          </a:p>
        </p:txBody>
      </p:sp>
      <p:grpSp>
        <p:nvGrpSpPr>
          <p:cNvPr id="102430" name="Group 30"/>
          <p:cNvGrpSpPr/>
          <p:nvPr/>
        </p:nvGrpSpPr>
        <p:grpSpPr bwMode="auto">
          <a:xfrm>
            <a:off x="1208442" y="1426955"/>
            <a:ext cx="3498845" cy="1323512"/>
            <a:chOff x="376" y="840"/>
            <a:chExt cx="1758" cy="665"/>
          </a:xfrm>
        </p:grpSpPr>
        <p:sp>
          <p:nvSpPr>
            <p:cNvPr id="46109" name="文本框 32"/>
            <p:cNvSpPr txBox="1">
              <a:spLocks noChangeArrowheads="1"/>
            </p:cNvSpPr>
            <p:nvPr/>
          </p:nvSpPr>
          <p:spPr bwMode="auto">
            <a:xfrm>
              <a:off x="376" y="840"/>
              <a:ext cx="1385" cy="184"/>
            </a:xfrm>
            <a:prstGeom prst="rect">
              <a:avLst/>
            </a:prstGeom>
            <a:noFill/>
            <a:ln w="9525">
              <a:noFill/>
              <a:miter lim="800000"/>
            </a:ln>
          </p:spPr>
          <p:txBody>
            <a:bodyPr lIns="91000" tIns="45500" rIns="91000" bIns="45500">
              <a:spAutoFit/>
            </a:bodyPr>
            <a:p>
              <a:pPr algn="ctr"/>
              <a:r>
                <a:rPr lang="zh-CN" altLang="en-US" sz="1800" b="1" dirty="0">
                  <a:solidFill>
                    <a:schemeClr val="bg1">
                      <a:lumMod val="50000"/>
                    </a:schemeClr>
                  </a:solidFill>
                </a:rPr>
                <a:t>（一）失业与失业率</a:t>
              </a:r>
              <a:endParaRPr lang="zh-CN" altLang="en-US" sz="1800" b="1" dirty="0">
                <a:solidFill>
                  <a:schemeClr val="bg1">
                    <a:lumMod val="50000"/>
                  </a:schemeClr>
                </a:solidFill>
              </a:endParaRPr>
            </a:p>
          </p:txBody>
        </p:sp>
        <p:sp>
          <p:nvSpPr>
            <p:cNvPr id="46110" name="矩形 33"/>
            <p:cNvSpPr>
              <a:spLocks noChangeArrowheads="1"/>
            </p:cNvSpPr>
            <p:nvPr/>
          </p:nvSpPr>
          <p:spPr bwMode="auto">
            <a:xfrm>
              <a:off x="399" y="1089"/>
              <a:ext cx="1735" cy="416"/>
            </a:xfrm>
            <a:prstGeom prst="rect">
              <a:avLst/>
            </a:prstGeom>
            <a:noFill/>
            <a:ln w="9525">
              <a:noFill/>
              <a:miter lim="800000"/>
            </a:ln>
          </p:spPr>
          <p:txBody>
            <a:bodyPr wrap="square" lIns="91000" tIns="45500" rIns="91000" bIns="45500">
              <a:spAutoFit/>
            </a:bodyPr>
            <a:p>
              <a:r>
                <a:rPr sz="1600" dirty="0">
                  <a:solidFill>
                    <a:schemeClr val="bg1">
                      <a:lumMod val="50000"/>
                    </a:schemeClr>
                  </a:solidFill>
                  <a:latin typeface="宋体" panose="02010600030101010101" pitchFamily="2" charset="-122"/>
                  <a:sym typeface="宋体" panose="02010600030101010101" pitchFamily="2" charset="-122"/>
                </a:rPr>
                <a:t>失业是最直接地影响到人们生活质量的，失业率和就业率也是最直接被社</a:t>
              </a:r>
              <a:endParaRPr sz="1600" dirty="0">
                <a:solidFill>
                  <a:schemeClr val="bg1">
                    <a:lumMod val="50000"/>
                  </a:schemeClr>
                </a:solidFill>
                <a:latin typeface="宋体" panose="02010600030101010101" pitchFamily="2" charset="-122"/>
                <a:sym typeface="宋体" panose="02010600030101010101" pitchFamily="2" charset="-122"/>
              </a:endParaRPr>
            </a:p>
            <a:p>
              <a:r>
                <a:rPr sz="1600" dirty="0">
                  <a:solidFill>
                    <a:schemeClr val="bg1">
                      <a:lumMod val="50000"/>
                    </a:schemeClr>
                  </a:solidFill>
                  <a:latin typeface="宋体" panose="02010600030101010101" pitchFamily="2" charset="-122"/>
                  <a:sym typeface="宋体" panose="02010600030101010101" pitchFamily="2" charset="-122"/>
                </a:rPr>
                <a:t>会公众所感知到的。</a:t>
              </a:r>
              <a:endParaRPr sz="1600" dirty="0">
                <a:solidFill>
                  <a:schemeClr val="bg1">
                    <a:lumMod val="50000"/>
                  </a:schemeClr>
                </a:solidFill>
                <a:latin typeface="宋体" panose="02010600030101010101" pitchFamily="2" charset="-122"/>
                <a:sym typeface="宋体" panose="02010600030101010101" pitchFamily="2" charset="-122"/>
              </a:endParaRPr>
            </a:p>
          </p:txBody>
        </p:sp>
      </p:grpSp>
      <p:grpSp>
        <p:nvGrpSpPr>
          <p:cNvPr id="102433" name="Group 33"/>
          <p:cNvGrpSpPr/>
          <p:nvPr/>
        </p:nvGrpSpPr>
        <p:grpSpPr bwMode="auto">
          <a:xfrm>
            <a:off x="2387440" y="4957504"/>
            <a:ext cx="3944659" cy="1520543"/>
            <a:chOff x="1384" y="2469"/>
            <a:chExt cx="1982" cy="764"/>
          </a:xfrm>
        </p:grpSpPr>
        <p:sp>
          <p:nvSpPr>
            <p:cNvPr id="46107" name="文本框 34"/>
            <p:cNvSpPr txBox="1">
              <a:spLocks noChangeArrowheads="1"/>
            </p:cNvSpPr>
            <p:nvPr/>
          </p:nvSpPr>
          <p:spPr bwMode="auto">
            <a:xfrm>
              <a:off x="1384" y="2469"/>
              <a:ext cx="1385" cy="184"/>
            </a:xfrm>
            <a:prstGeom prst="rect">
              <a:avLst/>
            </a:prstGeom>
            <a:noFill/>
            <a:ln w="9525">
              <a:noFill/>
              <a:miter lim="800000"/>
            </a:ln>
          </p:spPr>
          <p:txBody>
            <a:bodyPr lIns="91000" tIns="45500" rIns="91000" bIns="45500">
              <a:spAutoFit/>
            </a:bodyPr>
            <a:p>
              <a:pPr algn="ctr"/>
              <a:r>
                <a:rPr lang="zh-CN" altLang="en-US" sz="1800" b="1" dirty="0">
                  <a:solidFill>
                    <a:schemeClr val="bg1">
                      <a:lumMod val="50000"/>
                    </a:schemeClr>
                  </a:solidFill>
                </a:rPr>
                <a:t>（二）失业的种类</a:t>
              </a:r>
              <a:endParaRPr lang="zh-CN" altLang="en-US" sz="1800" b="1" dirty="0">
                <a:solidFill>
                  <a:schemeClr val="bg1">
                    <a:lumMod val="50000"/>
                  </a:schemeClr>
                </a:solidFill>
              </a:endParaRPr>
            </a:p>
          </p:txBody>
        </p:sp>
        <p:sp>
          <p:nvSpPr>
            <p:cNvPr id="46108" name="矩形 35"/>
            <p:cNvSpPr>
              <a:spLocks noChangeArrowheads="1"/>
            </p:cNvSpPr>
            <p:nvPr/>
          </p:nvSpPr>
          <p:spPr bwMode="auto">
            <a:xfrm>
              <a:off x="1384" y="2631"/>
              <a:ext cx="1982" cy="602"/>
            </a:xfrm>
            <a:prstGeom prst="rect">
              <a:avLst/>
            </a:prstGeom>
            <a:noFill/>
            <a:ln w="9525">
              <a:noFill/>
              <a:miter lim="800000"/>
            </a:ln>
          </p:spPr>
          <p:txBody>
            <a:bodyPr wrap="square" lIns="91000" tIns="45500" rIns="91000" bIns="45500">
              <a:spAutoFit/>
            </a:bodyPr>
            <a:p>
              <a:pPr algn="just" defTabSz="909320">
                <a:lnSpc>
                  <a:spcPct val="150000"/>
                </a:lnSpc>
                <a:tabLst>
                  <a:tab pos="1350645" algn="l"/>
                </a:tabLst>
                <a:defRPr/>
              </a:pPr>
              <a:r>
                <a:rPr sz="1600" dirty="0">
                  <a:solidFill>
                    <a:schemeClr val="bg1">
                      <a:lumMod val="50000"/>
                    </a:schemeClr>
                  </a:solidFill>
                  <a:latin typeface="宋体" panose="02010600030101010101" pitchFamily="2" charset="-122"/>
                  <a:cs typeface="+mn-ea"/>
                  <a:sym typeface="宋体" panose="02010600030101010101" pitchFamily="2" charset="-122"/>
                </a:rPr>
                <a:t>1. 自愿失业与非自愿失业</a:t>
              </a:r>
              <a:endParaRPr sz="1600" dirty="0">
                <a:solidFill>
                  <a:schemeClr val="bg1">
                    <a:lumMod val="50000"/>
                  </a:schemeClr>
                </a:solidFill>
                <a:latin typeface="宋体" panose="02010600030101010101" pitchFamily="2" charset="-122"/>
                <a:cs typeface="+mn-ea"/>
                <a:sym typeface="宋体" panose="02010600030101010101" pitchFamily="2" charset="-122"/>
              </a:endParaRPr>
            </a:p>
            <a:p>
              <a:pPr algn="just" defTabSz="909320">
                <a:lnSpc>
                  <a:spcPct val="150000"/>
                </a:lnSpc>
                <a:tabLst>
                  <a:tab pos="1350645" algn="l"/>
                </a:tabLst>
                <a:defRPr/>
              </a:pPr>
              <a:r>
                <a:rPr sz="1600" dirty="0">
                  <a:solidFill>
                    <a:schemeClr val="bg1">
                      <a:lumMod val="50000"/>
                    </a:schemeClr>
                  </a:solidFill>
                  <a:latin typeface="宋体" panose="02010600030101010101" pitchFamily="2" charset="-122"/>
                  <a:cs typeface="+mn-ea"/>
                  <a:sym typeface="宋体" panose="02010600030101010101" pitchFamily="2" charset="-122"/>
                </a:rPr>
                <a:t>2. 摩擦性失业、结构性失业与周期性失业</a:t>
              </a:r>
              <a:endParaRPr sz="1600" dirty="0">
                <a:solidFill>
                  <a:schemeClr val="bg1">
                    <a:lumMod val="50000"/>
                  </a:schemeClr>
                </a:solidFill>
                <a:latin typeface="宋体" panose="02010600030101010101" pitchFamily="2" charset="-122"/>
                <a:cs typeface="+mn-ea"/>
                <a:sym typeface="宋体" panose="02010600030101010101" pitchFamily="2" charset="-122"/>
              </a:endParaRPr>
            </a:p>
            <a:p>
              <a:pPr algn="just" defTabSz="909320">
                <a:lnSpc>
                  <a:spcPct val="150000"/>
                </a:lnSpc>
                <a:tabLst>
                  <a:tab pos="1350645" algn="l"/>
                </a:tabLst>
                <a:defRPr/>
              </a:pPr>
              <a:r>
                <a:rPr sz="1600" dirty="0">
                  <a:solidFill>
                    <a:schemeClr val="bg1">
                      <a:lumMod val="50000"/>
                    </a:schemeClr>
                  </a:solidFill>
                  <a:latin typeface="宋体" panose="02010600030101010101" pitchFamily="2" charset="-122"/>
                  <a:cs typeface="+mn-ea"/>
                  <a:sym typeface="宋体" panose="02010600030101010101" pitchFamily="2" charset="-122"/>
                </a:rPr>
                <a:t>3. 隐蔽性失业与季节性失业</a:t>
              </a:r>
              <a:endParaRPr sz="1600" dirty="0">
                <a:solidFill>
                  <a:schemeClr val="bg1">
                    <a:lumMod val="50000"/>
                  </a:schemeClr>
                </a:solidFill>
                <a:latin typeface="宋体" panose="02010600030101010101" pitchFamily="2" charset="-122"/>
                <a:cs typeface="+mn-ea"/>
                <a:sym typeface="宋体" panose="02010600030101010101" pitchFamily="2" charset="-122"/>
              </a:endParaRPr>
            </a:p>
          </p:txBody>
        </p:sp>
      </p:grpSp>
      <p:grpSp>
        <p:nvGrpSpPr>
          <p:cNvPr id="102434" name="Group 34"/>
          <p:cNvGrpSpPr/>
          <p:nvPr/>
        </p:nvGrpSpPr>
        <p:grpSpPr bwMode="auto">
          <a:xfrm>
            <a:off x="6594254" y="4957244"/>
            <a:ext cx="4085965" cy="1564328"/>
            <a:chOff x="3335" y="2533"/>
            <a:chExt cx="2053" cy="786"/>
          </a:xfrm>
        </p:grpSpPr>
        <p:sp>
          <p:nvSpPr>
            <p:cNvPr id="46105" name="文本框 36"/>
            <p:cNvSpPr txBox="1">
              <a:spLocks noChangeArrowheads="1"/>
            </p:cNvSpPr>
            <p:nvPr/>
          </p:nvSpPr>
          <p:spPr bwMode="auto">
            <a:xfrm>
              <a:off x="3335" y="2533"/>
              <a:ext cx="1385" cy="184"/>
            </a:xfrm>
            <a:prstGeom prst="rect">
              <a:avLst/>
            </a:prstGeom>
            <a:noFill/>
            <a:ln w="9525">
              <a:noFill/>
              <a:miter lim="800000"/>
            </a:ln>
          </p:spPr>
          <p:txBody>
            <a:bodyPr lIns="91000" tIns="45500" rIns="91000" bIns="45500">
              <a:spAutoFit/>
            </a:bodyPr>
            <a:p>
              <a:pPr algn="ctr"/>
              <a:r>
                <a:rPr lang="zh-CN" altLang="en-US" sz="1800" b="1" dirty="0">
                  <a:solidFill>
                    <a:schemeClr val="bg1">
                      <a:lumMod val="50000"/>
                    </a:schemeClr>
                  </a:solidFill>
                </a:rPr>
                <a:t>（三）自然失业率</a:t>
              </a:r>
              <a:endParaRPr lang="zh-CN" altLang="en-US" sz="1800" b="1" dirty="0">
                <a:solidFill>
                  <a:schemeClr val="bg1">
                    <a:lumMod val="50000"/>
                  </a:schemeClr>
                </a:solidFill>
              </a:endParaRPr>
            </a:p>
          </p:txBody>
        </p:sp>
        <p:sp>
          <p:nvSpPr>
            <p:cNvPr id="46106" name="矩形 37"/>
            <p:cNvSpPr>
              <a:spLocks noChangeArrowheads="1"/>
            </p:cNvSpPr>
            <p:nvPr/>
          </p:nvSpPr>
          <p:spPr bwMode="auto">
            <a:xfrm>
              <a:off x="3335" y="2717"/>
              <a:ext cx="2053" cy="602"/>
            </a:xfrm>
            <a:prstGeom prst="rect">
              <a:avLst/>
            </a:prstGeom>
            <a:noFill/>
            <a:ln w="9525">
              <a:noFill/>
              <a:miter lim="800000"/>
            </a:ln>
          </p:spPr>
          <p:txBody>
            <a:bodyPr wrap="square" lIns="91000" tIns="45500" rIns="91000" bIns="45500">
              <a:spAutoFit/>
            </a:bodyPr>
            <a:p>
              <a:pPr algn="just" defTabSz="909320">
                <a:lnSpc>
                  <a:spcPct val="150000"/>
                </a:lnSpc>
                <a:tabLst>
                  <a:tab pos="1350645" algn="l"/>
                </a:tabLst>
                <a:defRPr/>
              </a:pPr>
              <a:r>
                <a:rPr sz="1600">
                  <a:solidFill>
                    <a:schemeClr val="bg1">
                      <a:lumMod val="50000"/>
                    </a:schemeClr>
                  </a:solidFill>
                  <a:latin typeface="宋体" panose="02010600030101010101" pitchFamily="2" charset="-122"/>
                  <a:cs typeface="+mn-ea"/>
                  <a:sym typeface="宋体" panose="02010600030101010101" pitchFamily="2" charset="-122"/>
                </a:rPr>
                <a:t>自然失业率是指劳动市场和产品市场同时均衡的失业率，也就是充分就业时的失业率，也是一国长期可以维持的最低失业率。</a:t>
              </a:r>
              <a:endParaRPr sz="1600">
                <a:solidFill>
                  <a:schemeClr val="bg1">
                    <a:lumMod val="50000"/>
                  </a:schemeClr>
                </a:solidFill>
                <a:latin typeface="宋体" panose="02010600030101010101" pitchFamily="2" charset="-122"/>
                <a:cs typeface="+mn-ea"/>
                <a:sym typeface="宋体" panose="02010600030101010101" pitchFamily="2" charset="-122"/>
              </a:endParaRPr>
            </a:p>
          </p:txBody>
        </p:sp>
      </p:grpSp>
      <p:grpSp>
        <p:nvGrpSpPr>
          <p:cNvPr id="102432" name="Group 32"/>
          <p:cNvGrpSpPr/>
          <p:nvPr/>
        </p:nvGrpSpPr>
        <p:grpSpPr bwMode="auto">
          <a:xfrm>
            <a:off x="7259545" y="1311385"/>
            <a:ext cx="2756485" cy="1323512"/>
            <a:chOff x="4262" y="840"/>
            <a:chExt cx="1385" cy="665"/>
          </a:xfrm>
        </p:grpSpPr>
        <p:sp>
          <p:nvSpPr>
            <p:cNvPr id="46103" name="文本框 38"/>
            <p:cNvSpPr txBox="1">
              <a:spLocks noChangeArrowheads="1"/>
            </p:cNvSpPr>
            <p:nvPr/>
          </p:nvSpPr>
          <p:spPr bwMode="auto">
            <a:xfrm>
              <a:off x="4262" y="840"/>
              <a:ext cx="1385" cy="184"/>
            </a:xfrm>
            <a:prstGeom prst="rect">
              <a:avLst/>
            </a:prstGeom>
            <a:noFill/>
            <a:ln w="9525">
              <a:noFill/>
              <a:miter lim="800000"/>
            </a:ln>
          </p:spPr>
          <p:txBody>
            <a:bodyPr lIns="91000" tIns="45500" rIns="91000" bIns="45500">
              <a:spAutoFit/>
            </a:bodyPr>
            <a:p>
              <a:pPr algn="ctr"/>
              <a:r>
                <a:rPr lang="zh-CN" altLang="en-US" sz="1800" b="1" dirty="0">
                  <a:solidFill>
                    <a:schemeClr val="bg1">
                      <a:lumMod val="50000"/>
                    </a:schemeClr>
                  </a:solidFill>
                </a:rPr>
                <a:t>（四）失业的影响</a:t>
              </a:r>
              <a:endParaRPr lang="zh-CN" altLang="en-US" sz="1800" b="1" dirty="0">
                <a:solidFill>
                  <a:schemeClr val="bg1">
                    <a:lumMod val="50000"/>
                  </a:schemeClr>
                </a:solidFill>
              </a:endParaRPr>
            </a:p>
          </p:txBody>
        </p:sp>
        <p:sp>
          <p:nvSpPr>
            <p:cNvPr id="46104" name="矩形 39"/>
            <p:cNvSpPr>
              <a:spLocks noChangeArrowheads="1"/>
            </p:cNvSpPr>
            <p:nvPr/>
          </p:nvSpPr>
          <p:spPr bwMode="auto">
            <a:xfrm>
              <a:off x="4285" y="1089"/>
              <a:ext cx="1309" cy="416"/>
            </a:xfrm>
            <a:prstGeom prst="rect">
              <a:avLst/>
            </a:prstGeom>
            <a:noFill/>
            <a:ln w="9525">
              <a:noFill/>
              <a:miter lim="800000"/>
            </a:ln>
          </p:spPr>
          <p:txBody>
            <a:bodyPr lIns="91000" tIns="45500" rIns="91000" bIns="45500">
              <a:spAutoFit/>
            </a:bodyPr>
            <a:p>
              <a:pPr algn="just" defTabSz="909320">
                <a:lnSpc>
                  <a:spcPct val="150000"/>
                </a:lnSpc>
                <a:tabLst>
                  <a:tab pos="1350645" algn="l"/>
                </a:tabLst>
                <a:defRPr/>
              </a:pPr>
              <a:r>
                <a:rPr sz="1600" dirty="0">
                  <a:solidFill>
                    <a:schemeClr val="bg1">
                      <a:lumMod val="50000"/>
                    </a:schemeClr>
                  </a:solidFill>
                  <a:latin typeface="宋体" panose="02010600030101010101" pitchFamily="2" charset="-122"/>
                  <a:cs typeface="+mn-ea"/>
                  <a:sym typeface="宋体" panose="02010600030101010101" pitchFamily="2" charset="-122"/>
                </a:rPr>
                <a:t>1. 失业的积极影响</a:t>
              </a:r>
              <a:endParaRPr sz="1600" dirty="0">
                <a:solidFill>
                  <a:schemeClr val="bg1">
                    <a:lumMod val="50000"/>
                  </a:schemeClr>
                </a:solidFill>
                <a:latin typeface="宋体" panose="02010600030101010101" pitchFamily="2" charset="-122"/>
                <a:cs typeface="+mn-ea"/>
                <a:sym typeface="宋体" panose="02010600030101010101" pitchFamily="2" charset="-122"/>
              </a:endParaRPr>
            </a:p>
            <a:p>
              <a:pPr algn="just" defTabSz="909320">
                <a:lnSpc>
                  <a:spcPct val="150000"/>
                </a:lnSpc>
                <a:tabLst>
                  <a:tab pos="1350645" algn="l"/>
                </a:tabLst>
                <a:defRPr/>
              </a:pPr>
              <a:r>
                <a:rPr sz="1600" dirty="0">
                  <a:solidFill>
                    <a:schemeClr val="bg1">
                      <a:lumMod val="50000"/>
                    </a:schemeClr>
                  </a:solidFill>
                  <a:latin typeface="宋体" panose="02010600030101010101" pitchFamily="2" charset="-122"/>
                  <a:cs typeface="+mn-ea"/>
                  <a:sym typeface="宋体" panose="02010600030101010101" pitchFamily="2" charset="-122"/>
                </a:rPr>
                <a:t>2. 失业的消极影响</a:t>
              </a:r>
              <a:endParaRPr sz="1600" dirty="0">
                <a:solidFill>
                  <a:schemeClr val="bg1">
                    <a:lumMod val="50000"/>
                  </a:schemeClr>
                </a:solidFill>
                <a:latin typeface="宋体" panose="02010600030101010101" pitchFamily="2" charset="-122"/>
                <a:cs typeface="+mn-ea"/>
                <a:sym typeface="宋体" panose="02010600030101010101" pitchFamily="2" charset="-122"/>
              </a:endParaRPr>
            </a:p>
          </p:txBody>
        </p:sp>
      </p:grpSp>
      <p:sp>
        <p:nvSpPr>
          <p:cNvPr id="2" name="文本框 2"/>
          <p:cNvSpPr txBox="1"/>
          <p:nvPr/>
        </p:nvSpPr>
        <p:spPr>
          <a:xfrm>
            <a:off x="885737" y="599183"/>
            <a:ext cx="323128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一、失业分析</a:t>
            </a:r>
            <a:endParaRPr lang="zh-CN" altLang="en-US" sz="2600" dirty="0">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wipe(left)">
                                      <p:cBhvr>
                                        <p:cTn id="11" dur="500"/>
                                        <p:tgtEl>
                                          <p:spTgt spid="18"/>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wipe(left)">
                                      <p:cBhvr>
                                        <p:cTn id="15" dur="500"/>
                                        <p:tgtEl>
                                          <p:spTgt spid="24"/>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wipe(left)">
                                      <p:cBhvr>
                                        <p:cTn id="19" dur="500"/>
                                        <p:tgtEl>
                                          <p:spTgt spid="20"/>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wipe(left)">
                                      <p:cBhvr>
                                        <p:cTn id="23" dur="500"/>
                                        <p:tgtEl>
                                          <p:spTgt spid="17"/>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wipe(left)">
                                      <p:cBhvr>
                                        <p:cTn id="27" dur="500"/>
                                        <p:tgtEl>
                                          <p:spTgt spid="23"/>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wipe(left)">
                                      <p:cBhvr>
                                        <p:cTn id="31" dur="500"/>
                                        <p:tgtEl>
                                          <p:spTgt spid="19"/>
                                        </p:tgtEl>
                                      </p:cBhvr>
                                    </p:animEffect>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25"/>
                                        </p:tgtEl>
                                        <p:attrNameLst>
                                          <p:attrName>style.visibility</p:attrName>
                                        </p:attrNameLst>
                                      </p:cBhvr>
                                      <p:to>
                                        <p:strVal val="visible"/>
                                      </p:to>
                                    </p:set>
                                    <p:animEffect transition="in" filter="wipe(left)">
                                      <p:cBhvr>
                                        <p:cTn id="35" dur="500"/>
                                        <p:tgtEl>
                                          <p:spTgt spid="25"/>
                                        </p:tgtEl>
                                      </p:cBhvr>
                                    </p:animEffect>
                                  </p:childTnLst>
                                </p:cTn>
                              </p:par>
                            </p:childTnLst>
                          </p:cTn>
                        </p:par>
                        <p:par>
                          <p:cTn id="36" fill="hold">
                            <p:stCondLst>
                              <p:cond delay="4000"/>
                            </p:stCondLst>
                            <p:childTnLst>
                              <p:par>
                                <p:cTn id="37" presetID="9" presetClass="entr" presetSubtype="0" fill="hold" grpId="0" nodeType="afterEffect">
                                  <p:stCondLst>
                                    <p:cond delay="0"/>
                                  </p:stCondLst>
                                  <p:childTnLst>
                                    <p:set>
                                      <p:cBhvr>
                                        <p:cTn id="38" dur="1" fill="hold">
                                          <p:stCondLst>
                                            <p:cond delay="0"/>
                                          </p:stCondLst>
                                        </p:cTn>
                                        <p:tgtEl>
                                          <p:spTgt spid="102415"/>
                                        </p:tgtEl>
                                        <p:attrNameLst>
                                          <p:attrName>style.visibility</p:attrName>
                                        </p:attrNameLst>
                                      </p:cBhvr>
                                      <p:to>
                                        <p:strVal val="visible"/>
                                      </p:to>
                                    </p:set>
                                    <p:animEffect transition="in" filter="dissolve">
                                      <p:cBhvr>
                                        <p:cTn id="39" dur="500"/>
                                        <p:tgtEl>
                                          <p:spTgt spid="102415"/>
                                        </p:tgtEl>
                                      </p:cBhvr>
                                    </p:animEffect>
                                  </p:childTnLst>
                                </p:cTn>
                              </p:par>
                            </p:childTnLst>
                          </p:cTn>
                        </p:par>
                        <p:par>
                          <p:cTn id="40" fill="hold">
                            <p:stCondLst>
                              <p:cond delay="4500"/>
                            </p:stCondLst>
                            <p:childTnLst>
                              <p:par>
                                <p:cTn id="41" presetID="9" presetClass="entr" presetSubtype="0" fill="hold" grpId="0" nodeType="afterEffect">
                                  <p:stCondLst>
                                    <p:cond delay="0"/>
                                  </p:stCondLst>
                                  <p:childTnLst>
                                    <p:set>
                                      <p:cBhvr>
                                        <p:cTn id="42" dur="1" fill="hold">
                                          <p:stCondLst>
                                            <p:cond delay="0"/>
                                          </p:stCondLst>
                                        </p:cTn>
                                        <p:tgtEl>
                                          <p:spTgt spid="102416"/>
                                        </p:tgtEl>
                                        <p:attrNameLst>
                                          <p:attrName>style.visibility</p:attrName>
                                        </p:attrNameLst>
                                      </p:cBhvr>
                                      <p:to>
                                        <p:strVal val="visible"/>
                                      </p:to>
                                    </p:set>
                                    <p:animEffect transition="in" filter="dissolve">
                                      <p:cBhvr>
                                        <p:cTn id="43" dur="500"/>
                                        <p:tgtEl>
                                          <p:spTgt spid="102416"/>
                                        </p:tgtEl>
                                      </p:cBhvr>
                                    </p:animEffect>
                                  </p:childTnLst>
                                </p:cTn>
                              </p:par>
                            </p:childTnLst>
                          </p:cTn>
                        </p:par>
                        <p:par>
                          <p:cTn id="44" fill="hold">
                            <p:stCondLst>
                              <p:cond delay="5000"/>
                            </p:stCondLst>
                            <p:childTnLst>
                              <p:par>
                                <p:cTn id="45" presetID="9" presetClass="entr" presetSubtype="0" fill="hold" grpId="0" nodeType="afterEffect">
                                  <p:stCondLst>
                                    <p:cond delay="0"/>
                                  </p:stCondLst>
                                  <p:childTnLst>
                                    <p:set>
                                      <p:cBhvr>
                                        <p:cTn id="46" dur="1" fill="hold">
                                          <p:stCondLst>
                                            <p:cond delay="0"/>
                                          </p:stCondLst>
                                        </p:cTn>
                                        <p:tgtEl>
                                          <p:spTgt spid="102417"/>
                                        </p:tgtEl>
                                        <p:attrNameLst>
                                          <p:attrName>style.visibility</p:attrName>
                                        </p:attrNameLst>
                                      </p:cBhvr>
                                      <p:to>
                                        <p:strVal val="visible"/>
                                      </p:to>
                                    </p:set>
                                    <p:animEffect transition="in" filter="dissolve">
                                      <p:cBhvr>
                                        <p:cTn id="47" dur="500"/>
                                        <p:tgtEl>
                                          <p:spTgt spid="102417"/>
                                        </p:tgtEl>
                                      </p:cBhvr>
                                    </p:animEffect>
                                  </p:childTnLst>
                                </p:cTn>
                              </p:par>
                            </p:childTnLst>
                          </p:cTn>
                        </p:par>
                        <p:par>
                          <p:cTn id="48" fill="hold">
                            <p:stCondLst>
                              <p:cond delay="5500"/>
                            </p:stCondLst>
                            <p:childTnLst>
                              <p:par>
                                <p:cTn id="49" presetID="9" presetClass="entr" presetSubtype="0" fill="hold" grpId="0" nodeType="afterEffect">
                                  <p:stCondLst>
                                    <p:cond delay="0"/>
                                  </p:stCondLst>
                                  <p:childTnLst>
                                    <p:set>
                                      <p:cBhvr>
                                        <p:cTn id="50" dur="1" fill="hold">
                                          <p:stCondLst>
                                            <p:cond delay="0"/>
                                          </p:stCondLst>
                                        </p:cTn>
                                        <p:tgtEl>
                                          <p:spTgt spid="102418"/>
                                        </p:tgtEl>
                                        <p:attrNameLst>
                                          <p:attrName>style.visibility</p:attrName>
                                        </p:attrNameLst>
                                      </p:cBhvr>
                                      <p:to>
                                        <p:strVal val="visible"/>
                                      </p:to>
                                    </p:set>
                                    <p:animEffect transition="in" filter="dissolve">
                                      <p:cBhvr>
                                        <p:cTn id="51" dur="500"/>
                                        <p:tgtEl>
                                          <p:spTgt spid="102418"/>
                                        </p:tgtEl>
                                      </p:cBhvr>
                                    </p:animEffect>
                                  </p:childTnLst>
                                </p:cTn>
                              </p:par>
                            </p:childTnLst>
                          </p:cTn>
                        </p:par>
                        <p:par>
                          <p:cTn id="52" fill="hold">
                            <p:stCondLst>
                              <p:cond delay="6000"/>
                            </p:stCondLst>
                            <p:childTnLst>
                              <p:par>
                                <p:cTn id="53" presetID="42" presetClass="entr" presetSubtype="0" fill="hold" nodeType="afterEffect">
                                  <p:stCondLst>
                                    <p:cond delay="0"/>
                                  </p:stCondLst>
                                  <p:childTnLst>
                                    <p:set>
                                      <p:cBhvr>
                                        <p:cTn id="54" dur="1" fill="hold">
                                          <p:stCondLst>
                                            <p:cond delay="0"/>
                                          </p:stCondLst>
                                        </p:cTn>
                                        <p:tgtEl>
                                          <p:spTgt spid="102430"/>
                                        </p:tgtEl>
                                        <p:attrNameLst>
                                          <p:attrName>style.visibility</p:attrName>
                                        </p:attrNameLst>
                                      </p:cBhvr>
                                      <p:to>
                                        <p:strVal val="visible"/>
                                      </p:to>
                                    </p:set>
                                    <p:animEffect transition="in" filter="fade">
                                      <p:cBhvr>
                                        <p:cTn id="55" dur="1000"/>
                                        <p:tgtEl>
                                          <p:spTgt spid="102430"/>
                                        </p:tgtEl>
                                      </p:cBhvr>
                                    </p:animEffect>
                                    <p:anim calcmode="lin" valueType="num">
                                      <p:cBhvr>
                                        <p:cTn id="56" dur="1000" fill="hold"/>
                                        <p:tgtEl>
                                          <p:spTgt spid="102430"/>
                                        </p:tgtEl>
                                        <p:attrNameLst>
                                          <p:attrName>ppt_x</p:attrName>
                                        </p:attrNameLst>
                                      </p:cBhvr>
                                      <p:tavLst>
                                        <p:tav tm="0">
                                          <p:val>
                                            <p:strVal val="#ppt_x"/>
                                          </p:val>
                                        </p:tav>
                                        <p:tav tm="100000">
                                          <p:val>
                                            <p:strVal val="#ppt_x"/>
                                          </p:val>
                                        </p:tav>
                                      </p:tavLst>
                                    </p:anim>
                                    <p:anim calcmode="lin" valueType="num">
                                      <p:cBhvr>
                                        <p:cTn id="57" dur="1000" fill="hold"/>
                                        <p:tgtEl>
                                          <p:spTgt spid="102430"/>
                                        </p:tgtEl>
                                        <p:attrNameLst>
                                          <p:attrName>ppt_y</p:attrName>
                                        </p:attrNameLst>
                                      </p:cBhvr>
                                      <p:tavLst>
                                        <p:tav tm="0">
                                          <p:val>
                                            <p:strVal val="#ppt_y+.1"/>
                                          </p:val>
                                        </p:tav>
                                        <p:tav tm="100000">
                                          <p:val>
                                            <p:strVal val="#ppt_y"/>
                                          </p:val>
                                        </p:tav>
                                      </p:tavLst>
                                    </p:anim>
                                  </p:childTnLst>
                                </p:cTn>
                              </p:par>
                              <p:par>
                                <p:cTn id="58" presetID="42" presetClass="entr" presetSubtype="0" fill="hold" nodeType="withEffect">
                                  <p:stCondLst>
                                    <p:cond delay="0"/>
                                  </p:stCondLst>
                                  <p:childTnLst>
                                    <p:set>
                                      <p:cBhvr>
                                        <p:cTn id="59" dur="1" fill="hold">
                                          <p:stCondLst>
                                            <p:cond delay="0"/>
                                          </p:stCondLst>
                                        </p:cTn>
                                        <p:tgtEl>
                                          <p:spTgt spid="102432"/>
                                        </p:tgtEl>
                                        <p:attrNameLst>
                                          <p:attrName>style.visibility</p:attrName>
                                        </p:attrNameLst>
                                      </p:cBhvr>
                                      <p:to>
                                        <p:strVal val="visible"/>
                                      </p:to>
                                    </p:set>
                                    <p:animEffect transition="in" filter="fade">
                                      <p:cBhvr>
                                        <p:cTn id="60" dur="1000"/>
                                        <p:tgtEl>
                                          <p:spTgt spid="102432"/>
                                        </p:tgtEl>
                                      </p:cBhvr>
                                    </p:animEffect>
                                    <p:anim calcmode="lin" valueType="num">
                                      <p:cBhvr>
                                        <p:cTn id="61" dur="1000" fill="hold"/>
                                        <p:tgtEl>
                                          <p:spTgt spid="102432"/>
                                        </p:tgtEl>
                                        <p:attrNameLst>
                                          <p:attrName>ppt_x</p:attrName>
                                        </p:attrNameLst>
                                      </p:cBhvr>
                                      <p:tavLst>
                                        <p:tav tm="0">
                                          <p:val>
                                            <p:strVal val="#ppt_x"/>
                                          </p:val>
                                        </p:tav>
                                        <p:tav tm="100000">
                                          <p:val>
                                            <p:strVal val="#ppt_x"/>
                                          </p:val>
                                        </p:tav>
                                      </p:tavLst>
                                    </p:anim>
                                    <p:anim calcmode="lin" valueType="num">
                                      <p:cBhvr>
                                        <p:cTn id="62" dur="1000" fill="hold"/>
                                        <p:tgtEl>
                                          <p:spTgt spid="102432"/>
                                        </p:tgtEl>
                                        <p:attrNameLst>
                                          <p:attrName>ppt_y</p:attrName>
                                        </p:attrNameLst>
                                      </p:cBhvr>
                                      <p:tavLst>
                                        <p:tav tm="0">
                                          <p:val>
                                            <p:strVal val="#ppt_y+.1"/>
                                          </p:val>
                                        </p:tav>
                                        <p:tav tm="100000">
                                          <p:val>
                                            <p:strVal val="#ppt_y"/>
                                          </p:val>
                                        </p:tav>
                                      </p:tavLst>
                                    </p:anim>
                                  </p:childTnLst>
                                </p:cTn>
                              </p:par>
                              <p:par>
                                <p:cTn id="63" presetID="47" presetClass="entr" presetSubtype="0" fill="hold" nodeType="withEffect">
                                  <p:stCondLst>
                                    <p:cond delay="0"/>
                                  </p:stCondLst>
                                  <p:childTnLst>
                                    <p:set>
                                      <p:cBhvr>
                                        <p:cTn id="64" dur="1" fill="hold">
                                          <p:stCondLst>
                                            <p:cond delay="0"/>
                                          </p:stCondLst>
                                        </p:cTn>
                                        <p:tgtEl>
                                          <p:spTgt spid="102434"/>
                                        </p:tgtEl>
                                        <p:attrNameLst>
                                          <p:attrName>style.visibility</p:attrName>
                                        </p:attrNameLst>
                                      </p:cBhvr>
                                      <p:to>
                                        <p:strVal val="visible"/>
                                      </p:to>
                                    </p:set>
                                    <p:animEffect transition="in" filter="fade">
                                      <p:cBhvr>
                                        <p:cTn id="65" dur="1000"/>
                                        <p:tgtEl>
                                          <p:spTgt spid="102434"/>
                                        </p:tgtEl>
                                      </p:cBhvr>
                                    </p:animEffect>
                                    <p:anim calcmode="lin" valueType="num">
                                      <p:cBhvr>
                                        <p:cTn id="66" dur="1000" fill="hold"/>
                                        <p:tgtEl>
                                          <p:spTgt spid="102434"/>
                                        </p:tgtEl>
                                        <p:attrNameLst>
                                          <p:attrName>ppt_x</p:attrName>
                                        </p:attrNameLst>
                                      </p:cBhvr>
                                      <p:tavLst>
                                        <p:tav tm="0">
                                          <p:val>
                                            <p:strVal val="#ppt_x"/>
                                          </p:val>
                                        </p:tav>
                                        <p:tav tm="100000">
                                          <p:val>
                                            <p:strVal val="#ppt_x"/>
                                          </p:val>
                                        </p:tav>
                                      </p:tavLst>
                                    </p:anim>
                                    <p:anim calcmode="lin" valueType="num">
                                      <p:cBhvr>
                                        <p:cTn id="67" dur="1000" fill="hold"/>
                                        <p:tgtEl>
                                          <p:spTgt spid="102434"/>
                                        </p:tgtEl>
                                        <p:attrNameLst>
                                          <p:attrName>ppt_y</p:attrName>
                                        </p:attrNameLst>
                                      </p:cBhvr>
                                      <p:tavLst>
                                        <p:tav tm="0">
                                          <p:val>
                                            <p:strVal val="#ppt_y-.1"/>
                                          </p:val>
                                        </p:tav>
                                        <p:tav tm="100000">
                                          <p:val>
                                            <p:strVal val="#ppt_y"/>
                                          </p:val>
                                        </p:tav>
                                      </p:tavLst>
                                    </p:anim>
                                  </p:childTnLst>
                                </p:cTn>
                              </p:par>
                              <p:par>
                                <p:cTn id="68" presetID="47" presetClass="entr" presetSubtype="0" fill="hold" nodeType="withEffect">
                                  <p:stCondLst>
                                    <p:cond delay="0"/>
                                  </p:stCondLst>
                                  <p:childTnLst>
                                    <p:set>
                                      <p:cBhvr>
                                        <p:cTn id="69" dur="1" fill="hold">
                                          <p:stCondLst>
                                            <p:cond delay="0"/>
                                          </p:stCondLst>
                                        </p:cTn>
                                        <p:tgtEl>
                                          <p:spTgt spid="102433"/>
                                        </p:tgtEl>
                                        <p:attrNameLst>
                                          <p:attrName>style.visibility</p:attrName>
                                        </p:attrNameLst>
                                      </p:cBhvr>
                                      <p:to>
                                        <p:strVal val="visible"/>
                                      </p:to>
                                    </p:set>
                                    <p:animEffect transition="in" filter="fade">
                                      <p:cBhvr>
                                        <p:cTn id="70" dur="1000"/>
                                        <p:tgtEl>
                                          <p:spTgt spid="102433"/>
                                        </p:tgtEl>
                                      </p:cBhvr>
                                    </p:animEffect>
                                    <p:anim calcmode="lin" valueType="num">
                                      <p:cBhvr>
                                        <p:cTn id="71" dur="1000" fill="hold"/>
                                        <p:tgtEl>
                                          <p:spTgt spid="102433"/>
                                        </p:tgtEl>
                                        <p:attrNameLst>
                                          <p:attrName>ppt_x</p:attrName>
                                        </p:attrNameLst>
                                      </p:cBhvr>
                                      <p:tavLst>
                                        <p:tav tm="0">
                                          <p:val>
                                            <p:strVal val="#ppt_x"/>
                                          </p:val>
                                        </p:tav>
                                        <p:tav tm="100000">
                                          <p:val>
                                            <p:strVal val="#ppt_x"/>
                                          </p:val>
                                        </p:tav>
                                      </p:tavLst>
                                    </p:anim>
                                    <p:anim calcmode="lin" valueType="num">
                                      <p:cBhvr>
                                        <p:cTn id="72" dur="1000" fill="hold"/>
                                        <p:tgtEl>
                                          <p:spTgt spid="10243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ldLvl="0" animBg="1"/>
      <p:bldP spid="19" grpId="0" bldLvl="0" animBg="1"/>
      <p:bldP spid="23" grpId="0" bldLvl="0" animBg="1"/>
      <p:bldP spid="25" grpId="0" bldLvl="0" animBg="1"/>
      <p:bldP spid="18" grpId="0" bldLvl="0" animBg="1"/>
      <p:bldP spid="20" grpId="0" bldLvl="0" animBg="1"/>
      <p:bldP spid="22" grpId="0" bldLvl="0" animBg="1"/>
      <p:bldP spid="24" grpId="0" bldLvl="0" animBg="1"/>
      <p:bldP spid="102415" grpId="0" bldLvl="0" animBg="1"/>
      <p:bldP spid="102416" grpId="0" bldLvl="0" animBg="1"/>
      <p:bldP spid="102417" grpId="0" bldLvl="0" animBg="1"/>
      <p:bldP spid="102418"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7" name="Freeform 3"/>
          <p:cNvSpPr/>
          <p:nvPr/>
        </p:nvSpPr>
        <p:spPr bwMode="auto">
          <a:xfrm>
            <a:off x="1759905" y="2240280"/>
            <a:ext cx="918633" cy="924984"/>
          </a:xfrm>
          <a:custGeom>
            <a:avLst/>
            <a:gdLst>
              <a:gd name="T0" fmla="*/ 184 w 184"/>
              <a:gd name="T1" fmla="*/ 185 h 185"/>
              <a:gd name="T2" fmla="*/ 0 w 184"/>
              <a:gd name="T3" fmla="*/ 0 h 185"/>
            </a:gdLst>
            <a:ahLst/>
            <a:cxnLst>
              <a:cxn ang="0">
                <a:pos x="T0" y="T1"/>
              </a:cxn>
              <a:cxn ang="0">
                <a:pos x="T2" y="T3"/>
              </a:cxn>
            </a:cxnLst>
            <a:rect l="0" t="0" r="r" b="b"/>
            <a:pathLst>
              <a:path w="184" h="185">
                <a:moveTo>
                  <a:pt x="184" y="185"/>
                </a:moveTo>
                <a:cubicBezTo>
                  <a:pt x="184" y="83"/>
                  <a:pt x="102" y="0"/>
                  <a:pt x="0" y="0"/>
                </a:cubicBezTo>
              </a:path>
            </a:pathLst>
          </a:custGeom>
          <a:noFill/>
          <a:ln w="6350" cap="flat" cmpd="sng">
            <a:solidFill>
              <a:schemeClr val="accent5">
                <a:lumMod val="60000"/>
                <a:lumOff val="40000"/>
              </a:schemeClr>
            </a:solidFill>
            <a:prstDash val="dash"/>
            <a:round/>
            <a:headEnd type="triangle" w="med" len="med"/>
          </a:ln>
          <a:extLst>
            <a:ext uri="{909E8E84-426E-40DD-AFC4-6F175D3DCCD1}">
              <a14:hiddenFill xmlns:a14="http://schemas.microsoft.com/office/drawing/2010/main">
                <a:solidFill>
                  <a:srgbClr val="FFFFFF"/>
                </a:solidFill>
              </a14:hiddenFill>
            </a:ext>
          </a:extLst>
        </p:spPr>
        <p:txBody>
          <a:bodyPr/>
          <a:p>
            <a:endParaRPr lang="zh-CN" altLang="en-US" sz="2400">
              <a:latin typeface="宋体" panose="02010600030101010101" pitchFamily="2" charset="-122"/>
              <a:cs typeface="+mn-ea"/>
              <a:sym typeface="宋体" panose="02010600030101010101" pitchFamily="2" charset="-122"/>
            </a:endParaRPr>
          </a:p>
        </p:txBody>
      </p:sp>
      <p:sp>
        <p:nvSpPr>
          <p:cNvPr id="21509" name="Freeform 5"/>
          <p:cNvSpPr/>
          <p:nvPr/>
        </p:nvSpPr>
        <p:spPr bwMode="auto">
          <a:xfrm>
            <a:off x="7236356" y="2193925"/>
            <a:ext cx="918633" cy="924984"/>
          </a:xfrm>
          <a:custGeom>
            <a:avLst/>
            <a:gdLst>
              <a:gd name="T0" fmla="*/ 184 w 184"/>
              <a:gd name="T1" fmla="*/ 185 h 185"/>
              <a:gd name="T2" fmla="*/ 0 w 184"/>
              <a:gd name="T3" fmla="*/ 0 h 185"/>
            </a:gdLst>
            <a:ahLst/>
            <a:cxnLst>
              <a:cxn ang="0">
                <a:pos x="T0" y="T1"/>
              </a:cxn>
              <a:cxn ang="0">
                <a:pos x="T2" y="T3"/>
              </a:cxn>
            </a:cxnLst>
            <a:rect l="0" t="0" r="r" b="b"/>
            <a:pathLst>
              <a:path w="184" h="185">
                <a:moveTo>
                  <a:pt x="184" y="185"/>
                </a:moveTo>
                <a:cubicBezTo>
                  <a:pt x="184" y="83"/>
                  <a:pt x="101" y="0"/>
                  <a:pt x="0" y="0"/>
                </a:cubicBezTo>
              </a:path>
            </a:pathLst>
          </a:custGeom>
          <a:noFill/>
          <a:ln w="6350" cap="flat" cmpd="sng">
            <a:solidFill>
              <a:schemeClr val="accent5">
                <a:lumMod val="60000"/>
                <a:lumOff val="40000"/>
              </a:schemeClr>
            </a:solidFill>
            <a:prstDash val="dash"/>
            <a:round/>
            <a:headEnd type="triangle" w="med" len="med"/>
          </a:ln>
          <a:extLst>
            <a:ext uri="{909E8E84-426E-40DD-AFC4-6F175D3DCCD1}">
              <a14:hiddenFill xmlns:a14="http://schemas.microsoft.com/office/drawing/2010/main">
                <a:solidFill>
                  <a:srgbClr val="FFFFFF"/>
                </a:solidFill>
              </a14:hiddenFill>
            </a:ext>
          </a:extLst>
        </p:spPr>
        <p:txBody>
          <a:bodyPr/>
          <a:p>
            <a:endParaRPr lang="zh-CN" altLang="en-US" sz="2400">
              <a:latin typeface="宋体" panose="02010600030101010101" pitchFamily="2" charset="-122"/>
              <a:cs typeface="+mn-ea"/>
              <a:sym typeface="宋体" panose="02010600030101010101" pitchFamily="2" charset="-122"/>
            </a:endParaRPr>
          </a:p>
        </p:txBody>
      </p:sp>
      <p:sp>
        <p:nvSpPr>
          <p:cNvPr id="21511" name="Freeform 7"/>
          <p:cNvSpPr/>
          <p:nvPr/>
        </p:nvSpPr>
        <p:spPr bwMode="auto">
          <a:xfrm>
            <a:off x="4783139" y="4494743"/>
            <a:ext cx="924983" cy="924983"/>
          </a:xfrm>
          <a:custGeom>
            <a:avLst/>
            <a:gdLst>
              <a:gd name="T0" fmla="*/ 0 w 185"/>
              <a:gd name="T1" fmla="*/ 185 h 185"/>
              <a:gd name="T2" fmla="*/ 185 w 185"/>
              <a:gd name="T3" fmla="*/ 0 h 185"/>
            </a:gdLst>
            <a:ahLst/>
            <a:cxnLst>
              <a:cxn ang="0">
                <a:pos x="T0" y="T1"/>
              </a:cxn>
              <a:cxn ang="0">
                <a:pos x="T2" y="T3"/>
              </a:cxn>
            </a:cxnLst>
            <a:rect l="0" t="0" r="r" b="b"/>
            <a:pathLst>
              <a:path w="185" h="185">
                <a:moveTo>
                  <a:pt x="0" y="185"/>
                </a:moveTo>
                <a:cubicBezTo>
                  <a:pt x="102" y="185"/>
                  <a:pt x="185" y="102"/>
                  <a:pt x="185" y="0"/>
                </a:cubicBezTo>
              </a:path>
            </a:pathLst>
          </a:custGeom>
          <a:noFill/>
          <a:ln w="6350" cap="flat" cmpd="sng">
            <a:solidFill>
              <a:srgbClr val="D74B4B"/>
            </a:solidFill>
            <a:prstDash val="dash"/>
            <a:round/>
            <a:tailEnd type="triangle" w="med" len="med"/>
          </a:ln>
          <a:extLst>
            <a:ext uri="{909E8E84-426E-40DD-AFC4-6F175D3DCCD1}">
              <a14:hiddenFill xmlns:a14="http://schemas.microsoft.com/office/drawing/2010/main">
                <a:solidFill>
                  <a:srgbClr val="FFFFFF"/>
                </a:solidFill>
              </a14:hiddenFill>
            </a:ext>
          </a:extLst>
        </p:spPr>
        <p:txBody>
          <a:bodyPr/>
          <a:p>
            <a:endParaRPr lang="zh-CN" altLang="en-US" sz="2400">
              <a:latin typeface="宋体" panose="02010600030101010101" pitchFamily="2" charset="-122"/>
              <a:cs typeface="+mn-ea"/>
              <a:sym typeface="宋体" panose="02010600030101010101" pitchFamily="2" charset="-122"/>
            </a:endParaRPr>
          </a:p>
        </p:txBody>
      </p:sp>
      <p:sp>
        <p:nvSpPr>
          <p:cNvPr id="21513" name="Freeform 9"/>
          <p:cNvSpPr/>
          <p:nvPr/>
        </p:nvSpPr>
        <p:spPr bwMode="auto">
          <a:xfrm>
            <a:off x="9592206" y="4494743"/>
            <a:ext cx="920749" cy="924983"/>
          </a:xfrm>
          <a:custGeom>
            <a:avLst/>
            <a:gdLst>
              <a:gd name="T0" fmla="*/ 0 w 184"/>
              <a:gd name="T1" fmla="*/ 185 h 185"/>
              <a:gd name="T2" fmla="*/ 184 w 184"/>
              <a:gd name="T3" fmla="*/ 0 h 185"/>
            </a:gdLst>
            <a:ahLst/>
            <a:cxnLst>
              <a:cxn ang="0">
                <a:pos x="T0" y="T1"/>
              </a:cxn>
              <a:cxn ang="0">
                <a:pos x="T2" y="T3"/>
              </a:cxn>
            </a:cxnLst>
            <a:rect l="0" t="0" r="r" b="b"/>
            <a:pathLst>
              <a:path w="184" h="185">
                <a:moveTo>
                  <a:pt x="0" y="185"/>
                </a:moveTo>
                <a:cubicBezTo>
                  <a:pt x="102" y="185"/>
                  <a:pt x="184" y="102"/>
                  <a:pt x="184" y="0"/>
                </a:cubicBezTo>
              </a:path>
            </a:pathLst>
          </a:custGeom>
          <a:noFill/>
          <a:ln w="6350" cap="flat" cmpd="sng">
            <a:solidFill>
              <a:srgbClr val="D74B4B"/>
            </a:solidFill>
            <a:prstDash val="dash"/>
            <a:round/>
            <a:tailEnd type="triangle" w="med" len="med"/>
          </a:ln>
          <a:extLst>
            <a:ext uri="{909E8E84-426E-40DD-AFC4-6F175D3DCCD1}">
              <a14:hiddenFill xmlns:a14="http://schemas.microsoft.com/office/drawing/2010/main">
                <a:solidFill>
                  <a:srgbClr val="FFFFFF"/>
                </a:solidFill>
              </a14:hiddenFill>
            </a:ext>
          </a:extLst>
        </p:spPr>
        <p:txBody>
          <a:bodyPr/>
          <a:p>
            <a:endParaRPr lang="zh-CN" altLang="en-US" sz="2400">
              <a:latin typeface="宋体" panose="02010600030101010101" pitchFamily="2" charset="-122"/>
              <a:cs typeface="+mn-ea"/>
              <a:sym typeface="宋体" panose="02010600030101010101" pitchFamily="2" charset="-122"/>
            </a:endParaRPr>
          </a:p>
        </p:txBody>
      </p:sp>
      <p:grpSp>
        <p:nvGrpSpPr>
          <p:cNvPr id="3" name="组合 2"/>
          <p:cNvGrpSpPr/>
          <p:nvPr/>
        </p:nvGrpSpPr>
        <p:grpSpPr>
          <a:xfrm>
            <a:off x="8942389" y="3844926"/>
            <a:ext cx="1301751" cy="1299633"/>
            <a:chOff x="6706791" y="2882900"/>
            <a:chExt cx="976313" cy="974725"/>
          </a:xfrm>
        </p:grpSpPr>
        <p:sp>
          <p:nvSpPr>
            <p:cNvPr id="21512" name="Oval 8"/>
            <p:cNvSpPr>
              <a:spLocks noChangeArrowheads="1"/>
            </p:cNvSpPr>
            <p:nvPr/>
          </p:nvSpPr>
          <p:spPr bwMode="auto">
            <a:xfrm>
              <a:off x="6706791" y="2882900"/>
              <a:ext cx="976313" cy="974725"/>
            </a:xfrm>
            <a:prstGeom prst="ellipse">
              <a:avLst/>
            </a:prstGeom>
            <a:solidFill>
              <a:srgbClr val="FFC000"/>
            </a:solidFill>
            <a:ln>
              <a:noFill/>
            </a:ln>
            <a:effectLst>
              <a:outerShdw blurRad="139700" dist="190500" dir="5400000" algn="ctr" rotWithShape="0">
                <a:srgbClr val="000000">
                  <a:alpha val="43137"/>
                </a:srgbClr>
              </a:outerShdw>
            </a:effectLst>
          </p:spPr>
          <p:txBody>
            <a:bodyPr/>
            <a:p>
              <a:endParaRPr lang="zh-CN" altLang="en-US" sz="2400">
                <a:latin typeface="宋体" panose="02010600030101010101" pitchFamily="2" charset="-122"/>
                <a:cs typeface="+mn-ea"/>
                <a:sym typeface="宋体" panose="02010600030101010101" pitchFamily="2" charset="-122"/>
              </a:endParaRPr>
            </a:p>
          </p:txBody>
        </p:sp>
        <p:sp>
          <p:nvSpPr>
            <p:cNvPr id="21514" name="Freeform 10"/>
            <p:cNvSpPr>
              <a:spLocks noEditPoints="1"/>
            </p:cNvSpPr>
            <p:nvPr/>
          </p:nvSpPr>
          <p:spPr bwMode="auto">
            <a:xfrm>
              <a:off x="7006829" y="3182938"/>
              <a:ext cx="376237" cy="374650"/>
            </a:xfrm>
            <a:custGeom>
              <a:avLst/>
              <a:gdLst>
                <a:gd name="T0" fmla="*/ 100 w 100"/>
                <a:gd name="T1" fmla="*/ 56 h 100"/>
                <a:gd name="T2" fmla="*/ 44 w 100"/>
                <a:gd name="T3" fmla="*/ 0 h 100"/>
                <a:gd name="T4" fmla="*/ 40 w 100"/>
                <a:gd name="T5" fmla="*/ 0 h 100"/>
                <a:gd name="T6" fmla="*/ 40 w 100"/>
                <a:gd name="T7" fmla="*/ 11 h 100"/>
                <a:gd name="T8" fmla="*/ 0 w 100"/>
                <a:gd name="T9" fmla="*/ 56 h 100"/>
                <a:gd name="T10" fmla="*/ 44 w 100"/>
                <a:gd name="T11" fmla="*/ 100 h 100"/>
                <a:gd name="T12" fmla="*/ 69 w 100"/>
                <a:gd name="T13" fmla="*/ 93 h 100"/>
                <a:gd name="T14" fmla="*/ 89 w 100"/>
                <a:gd name="T15" fmla="*/ 60 h 100"/>
                <a:gd name="T16" fmla="*/ 100 w 100"/>
                <a:gd name="T17" fmla="*/ 60 h 100"/>
                <a:gd name="T18" fmla="*/ 100 w 100"/>
                <a:gd name="T19" fmla="*/ 56 h 100"/>
                <a:gd name="T20" fmla="*/ 64 w 100"/>
                <a:gd name="T21" fmla="*/ 86 h 100"/>
                <a:gd name="T22" fmla="*/ 44 w 100"/>
                <a:gd name="T23" fmla="*/ 92 h 100"/>
                <a:gd name="T24" fmla="*/ 8 w 100"/>
                <a:gd name="T25" fmla="*/ 56 h 100"/>
                <a:gd name="T26" fmla="*/ 40 w 100"/>
                <a:gd name="T27" fmla="*/ 20 h 100"/>
                <a:gd name="T28" fmla="*/ 40 w 100"/>
                <a:gd name="T29" fmla="*/ 60 h 100"/>
                <a:gd name="T30" fmla="*/ 80 w 100"/>
                <a:gd name="T31" fmla="*/ 60 h 100"/>
                <a:gd name="T32" fmla="*/ 64 w 100"/>
                <a:gd name="T33" fmla="*/ 86 h 100"/>
                <a:gd name="T34" fmla="*/ 49 w 100"/>
                <a:gd name="T35" fmla="*/ 52 h 100"/>
                <a:gd name="T36" fmla="*/ 49 w 100"/>
                <a:gd name="T37" fmla="*/ 9 h 100"/>
                <a:gd name="T38" fmla="*/ 91 w 100"/>
                <a:gd name="T39" fmla="*/ 52 h 100"/>
                <a:gd name="T40" fmla="*/ 49 w 100"/>
                <a:gd name="T41" fmla="*/ 52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0" h="100">
                  <a:moveTo>
                    <a:pt x="100" y="56"/>
                  </a:moveTo>
                  <a:cubicBezTo>
                    <a:pt x="100" y="25"/>
                    <a:pt x="75" y="0"/>
                    <a:pt x="44" y="0"/>
                  </a:cubicBezTo>
                  <a:cubicBezTo>
                    <a:pt x="40" y="0"/>
                    <a:pt x="40" y="0"/>
                    <a:pt x="40" y="0"/>
                  </a:cubicBezTo>
                  <a:cubicBezTo>
                    <a:pt x="40" y="11"/>
                    <a:pt x="40" y="11"/>
                    <a:pt x="40" y="11"/>
                  </a:cubicBezTo>
                  <a:cubicBezTo>
                    <a:pt x="17" y="14"/>
                    <a:pt x="0" y="33"/>
                    <a:pt x="0" y="56"/>
                  </a:cubicBezTo>
                  <a:cubicBezTo>
                    <a:pt x="0" y="80"/>
                    <a:pt x="20" y="100"/>
                    <a:pt x="44" y="100"/>
                  </a:cubicBezTo>
                  <a:cubicBezTo>
                    <a:pt x="53" y="100"/>
                    <a:pt x="62" y="98"/>
                    <a:pt x="69" y="93"/>
                  </a:cubicBezTo>
                  <a:cubicBezTo>
                    <a:pt x="80" y="85"/>
                    <a:pt x="87" y="73"/>
                    <a:pt x="89" y="60"/>
                  </a:cubicBezTo>
                  <a:cubicBezTo>
                    <a:pt x="100" y="60"/>
                    <a:pt x="100" y="60"/>
                    <a:pt x="100" y="60"/>
                  </a:cubicBezTo>
                  <a:lnTo>
                    <a:pt x="100" y="56"/>
                  </a:lnTo>
                  <a:close/>
                  <a:moveTo>
                    <a:pt x="64" y="86"/>
                  </a:moveTo>
                  <a:cubicBezTo>
                    <a:pt x="59" y="90"/>
                    <a:pt x="52" y="92"/>
                    <a:pt x="44" y="92"/>
                  </a:cubicBezTo>
                  <a:cubicBezTo>
                    <a:pt x="25" y="92"/>
                    <a:pt x="8" y="76"/>
                    <a:pt x="8" y="56"/>
                  </a:cubicBezTo>
                  <a:cubicBezTo>
                    <a:pt x="8" y="37"/>
                    <a:pt x="22" y="22"/>
                    <a:pt x="40" y="20"/>
                  </a:cubicBezTo>
                  <a:cubicBezTo>
                    <a:pt x="40" y="60"/>
                    <a:pt x="40" y="60"/>
                    <a:pt x="40" y="60"/>
                  </a:cubicBezTo>
                  <a:cubicBezTo>
                    <a:pt x="80" y="60"/>
                    <a:pt x="80" y="60"/>
                    <a:pt x="80" y="60"/>
                  </a:cubicBezTo>
                  <a:cubicBezTo>
                    <a:pt x="79" y="70"/>
                    <a:pt x="73" y="80"/>
                    <a:pt x="64" y="86"/>
                  </a:cubicBezTo>
                  <a:moveTo>
                    <a:pt x="49" y="52"/>
                  </a:moveTo>
                  <a:cubicBezTo>
                    <a:pt x="49" y="9"/>
                    <a:pt x="49" y="9"/>
                    <a:pt x="49" y="9"/>
                  </a:cubicBezTo>
                  <a:cubicBezTo>
                    <a:pt x="71" y="11"/>
                    <a:pt x="89" y="29"/>
                    <a:pt x="91" y="52"/>
                  </a:cubicBezTo>
                  <a:lnTo>
                    <a:pt x="49" y="5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latin typeface="宋体" panose="02010600030101010101" pitchFamily="2" charset="-122"/>
                <a:cs typeface="+mn-ea"/>
                <a:sym typeface="宋体" panose="02010600030101010101" pitchFamily="2" charset="-122"/>
              </a:endParaRPr>
            </a:p>
          </p:txBody>
        </p:sp>
      </p:grpSp>
      <p:grpSp>
        <p:nvGrpSpPr>
          <p:cNvPr id="5" name="组合 4"/>
          <p:cNvGrpSpPr/>
          <p:nvPr/>
        </p:nvGrpSpPr>
        <p:grpSpPr>
          <a:xfrm>
            <a:off x="4124856" y="3844926"/>
            <a:ext cx="1299633" cy="1299633"/>
            <a:chOff x="3093641" y="2882900"/>
            <a:chExt cx="974725" cy="974725"/>
          </a:xfrm>
        </p:grpSpPr>
        <p:sp>
          <p:nvSpPr>
            <p:cNvPr id="21510" name="Oval 6"/>
            <p:cNvSpPr>
              <a:spLocks noChangeArrowheads="1"/>
            </p:cNvSpPr>
            <p:nvPr/>
          </p:nvSpPr>
          <p:spPr bwMode="auto">
            <a:xfrm>
              <a:off x="3093641" y="2882900"/>
              <a:ext cx="974725" cy="974725"/>
            </a:xfrm>
            <a:prstGeom prst="ellipse">
              <a:avLst/>
            </a:prstGeom>
            <a:solidFill>
              <a:srgbClr val="FFC000"/>
            </a:solidFill>
            <a:ln>
              <a:noFill/>
            </a:ln>
            <a:effectLst>
              <a:outerShdw blurRad="139700" dist="190500" dir="5400000" algn="ctr" rotWithShape="0">
                <a:srgbClr val="000000">
                  <a:alpha val="43137"/>
                </a:srgbClr>
              </a:outerShdw>
            </a:effectLst>
          </p:spPr>
          <p:txBody>
            <a:bodyPr/>
            <a:p>
              <a:endParaRPr lang="zh-CN" altLang="en-US" sz="2400">
                <a:latin typeface="宋体" panose="02010600030101010101" pitchFamily="2" charset="-122"/>
                <a:cs typeface="+mn-ea"/>
                <a:sym typeface="宋体" panose="02010600030101010101" pitchFamily="2" charset="-122"/>
              </a:endParaRPr>
            </a:p>
          </p:txBody>
        </p:sp>
        <p:grpSp>
          <p:nvGrpSpPr>
            <p:cNvPr id="21515" name="Group 11"/>
            <p:cNvGrpSpPr/>
            <p:nvPr/>
          </p:nvGrpSpPr>
          <p:grpSpPr bwMode="auto">
            <a:xfrm>
              <a:off x="3400029" y="3205163"/>
              <a:ext cx="374650" cy="330200"/>
              <a:chOff x="0" y="0"/>
              <a:chExt cx="236" cy="208"/>
            </a:xfrm>
          </p:grpSpPr>
          <p:sp>
            <p:nvSpPr>
              <p:cNvPr id="21516" name="Freeform 12"/>
              <p:cNvSpPr>
                <a:spLocks noEditPoints="1"/>
              </p:cNvSpPr>
              <p:nvPr/>
            </p:nvSpPr>
            <p:spPr bwMode="auto">
              <a:xfrm>
                <a:off x="0" y="45"/>
                <a:ext cx="193" cy="163"/>
              </a:xfrm>
              <a:custGeom>
                <a:avLst/>
                <a:gdLst>
                  <a:gd name="T0" fmla="*/ 77 w 82"/>
                  <a:gd name="T1" fmla="*/ 0 h 69"/>
                  <a:gd name="T2" fmla="*/ 4 w 82"/>
                  <a:gd name="T3" fmla="*/ 0 h 69"/>
                  <a:gd name="T4" fmla="*/ 0 w 82"/>
                  <a:gd name="T5" fmla="*/ 4 h 69"/>
                  <a:gd name="T6" fmla="*/ 0 w 82"/>
                  <a:gd name="T7" fmla="*/ 65 h 69"/>
                  <a:gd name="T8" fmla="*/ 4 w 82"/>
                  <a:gd name="T9" fmla="*/ 69 h 69"/>
                  <a:gd name="T10" fmla="*/ 77 w 82"/>
                  <a:gd name="T11" fmla="*/ 69 h 69"/>
                  <a:gd name="T12" fmla="*/ 82 w 82"/>
                  <a:gd name="T13" fmla="*/ 65 h 69"/>
                  <a:gd name="T14" fmla="*/ 82 w 82"/>
                  <a:gd name="T15" fmla="*/ 40 h 69"/>
                  <a:gd name="T16" fmla="*/ 82 w 82"/>
                  <a:gd name="T17" fmla="*/ 29 h 69"/>
                  <a:gd name="T18" fmla="*/ 82 w 82"/>
                  <a:gd name="T19" fmla="*/ 4 h 69"/>
                  <a:gd name="T20" fmla="*/ 77 w 82"/>
                  <a:gd name="T21" fmla="*/ 0 h 69"/>
                  <a:gd name="T22" fmla="*/ 9 w 82"/>
                  <a:gd name="T23" fmla="*/ 61 h 69"/>
                  <a:gd name="T24" fmla="*/ 9 w 82"/>
                  <a:gd name="T25" fmla="*/ 9 h 69"/>
                  <a:gd name="T26" fmla="*/ 73 w 82"/>
                  <a:gd name="T27" fmla="*/ 9 h 69"/>
                  <a:gd name="T28" fmla="*/ 73 w 82"/>
                  <a:gd name="T29" fmla="*/ 25 h 69"/>
                  <a:gd name="T30" fmla="*/ 64 w 82"/>
                  <a:gd name="T31" fmla="*/ 25 h 69"/>
                  <a:gd name="T32" fmla="*/ 55 w 82"/>
                  <a:gd name="T33" fmla="*/ 35 h 69"/>
                  <a:gd name="T34" fmla="*/ 64 w 82"/>
                  <a:gd name="T35" fmla="*/ 44 h 69"/>
                  <a:gd name="T36" fmla="*/ 73 w 82"/>
                  <a:gd name="T37" fmla="*/ 44 h 69"/>
                  <a:gd name="T38" fmla="*/ 73 w 82"/>
                  <a:gd name="T39" fmla="*/ 61 h 69"/>
                  <a:gd name="T40" fmla="*/ 9 w 82"/>
                  <a:gd name="T41" fmla="*/ 61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2" h="69">
                    <a:moveTo>
                      <a:pt x="77" y="0"/>
                    </a:moveTo>
                    <a:cubicBezTo>
                      <a:pt x="4" y="0"/>
                      <a:pt x="4" y="0"/>
                      <a:pt x="4" y="0"/>
                    </a:cubicBezTo>
                    <a:cubicBezTo>
                      <a:pt x="2" y="0"/>
                      <a:pt x="0" y="2"/>
                      <a:pt x="0" y="4"/>
                    </a:cubicBezTo>
                    <a:cubicBezTo>
                      <a:pt x="0" y="65"/>
                      <a:pt x="0" y="65"/>
                      <a:pt x="0" y="65"/>
                    </a:cubicBezTo>
                    <a:cubicBezTo>
                      <a:pt x="0" y="67"/>
                      <a:pt x="2" y="69"/>
                      <a:pt x="4" y="69"/>
                    </a:cubicBezTo>
                    <a:cubicBezTo>
                      <a:pt x="77" y="69"/>
                      <a:pt x="77" y="69"/>
                      <a:pt x="77" y="69"/>
                    </a:cubicBezTo>
                    <a:cubicBezTo>
                      <a:pt x="80" y="69"/>
                      <a:pt x="82" y="67"/>
                      <a:pt x="82" y="65"/>
                    </a:cubicBezTo>
                    <a:cubicBezTo>
                      <a:pt x="82" y="40"/>
                      <a:pt x="82" y="40"/>
                      <a:pt x="82" y="40"/>
                    </a:cubicBezTo>
                    <a:cubicBezTo>
                      <a:pt x="82" y="29"/>
                      <a:pt x="82" y="29"/>
                      <a:pt x="82" y="29"/>
                    </a:cubicBezTo>
                    <a:cubicBezTo>
                      <a:pt x="82" y="4"/>
                      <a:pt x="82" y="4"/>
                      <a:pt x="82" y="4"/>
                    </a:cubicBezTo>
                    <a:cubicBezTo>
                      <a:pt x="82" y="2"/>
                      <a:pt x="80" y="0"/>
                      <a:pt x="77" y="0"/>
                    </a:cubicBezTo>
                    <a:moveTo>
                      <a:pt x="9" y="61"/>
                    </a:moveTo>
                    <a:cubicBezTo>
                      <a:pt x="9" y="9"/>
                      <a:pt x="9" y="9"/>
                      <a:pt x="9" y="9"/>
                    </a:cubicBezTo>
                    <a:cubicBezTo>
                      <a:pt x="73" y="9"/>
                      <a:pt x="73" y="9"/>
                      <a:pt x="73" y="9"/>
                    </a:cubicBezTo>
                    <a:cubicBezTo>
                      <a:pt x="73" y="25"/>
                      <a:pt x="73" y="25"/>
                      <a:pt x="73" y="25"/>
                    </a:cubicBezTo>
                    <a:cubicBezTo>
                      <a:pt x="64" y="25"/>
                      <a:pt x="64" y="25"/>
                      <a:pt x="64" y="25"/>
                    </a:cubicBezTo>
                    <a:cubicBezTo>
                      <a:pt x="59" y="25"/>
                      <a:pt x="55" y="29"/>
                      <a:pt x="55" y="35"/>
                    </a:cubicBezTo>
                    <a:cubicBezTo>
                      <a:pt x="55" y="40"/>
                      <a:pt x="59" y="44"/>
                      <a:pt x="64" y="44"/>
                    </a:cubicBezTo>
                    <a:cubicBezTo>
                      <a:pt x="73" y="44"/>
                      <a:pt x="73" y="44"/>
                      <a:pt x="73" y="44"/>
                    </a:cubicBezTo>
                    <a:cubicBezTo>
                      <a:pt x="73" y="61"/>
                      <a:pt x="73" y="61"/>
                      <a:pt x="73" y="61"/>
                    </a:cubicBezTo>
                    <a:lnTo>
                      <a:pt x="9" y="6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latin typeface="宋体" panose="02010600030101010101" pitchFamily="2" charset="-122"/>
                  <a:cs typeface="+mn-ea"/>
                  <a:sym typeface="宋体" panose="02010600030101010101" pitchFamily="2" charset="-122"/>
                </a:endParaRPr>
              </a:p>
            </p:txBody>
          </p:sp>
          <p:sp>
            <p:nvSpPr>
              <p:cNvPr id="21517" name="Freeform 13"/>
              <p:cNvSpPr/>
              <p:nvPr/>
            </p:nvSpPr>
            <p:spPr bwMode="auto">
              <a:xfrm>
                <a:off x="44" y="0"/>
                <a:ext cx="192" cy="165"/>
              </a:xfrm>
              <a:custGeom>
                <a:avLst/>
                <a:gdLst>
                  <a:gd name="T0" fmla="*/ 77 w 81"/>
                  <a:gd name="T1" fmla="*/ 0 h 70"/>
                  <a:gd name="T2" fmla="*/ 4 w 81"/>
                  <a:gd name="T3" fmla="*/ 0 h 70"/>
                  <a:gd name="T4" fmla="*/ 0 w 81"/>
                  <a:gd name="T5" fmla="*/ 4 h 70"/>
                  <a:gd name="T6" fmla="*/ 4 w 81"/>
                  <a:gd name="T7" fmla="*/ 9 h 70"/>
                  <a:gd name="T8" fmla="*/ 73 w 81"/>
                  <a:gd name="T9" fmla="*/ 9 h 70"/>
                  <a:gd name="T10" fmla="*/ 73 w 81"/>
                  <a:gd name="T11" fmla="*/ 65 h 70"/>
                  <a:gd name="T12" fmla="*/ 77 w 81"/>
                  <a:gd name="T13" fmla="*/ 70 h 70"/>
                  <a:gd name="T14" fmla="*/ 81 w 81"/>
                  <a:gd name="T15" fmla="*/ 65 h 70"/>
                  <a:gd name="T16" fmla="*/ 81 w 81"/>
                  <a:gd name="T17" fmla="*/ 4 h 70"/>
                  <a:gd name="T18" fmla="*/ 77 w 81"/>
                  <a:gd name="T19" fmla="*/ 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1" h="70">
                    <a:moveTo>
                      <a:pt x="77" y="0"/>
                    </a:moveTo>
                    <a:cubicBezTo>
                      <a:pt x="4" y="0"/>
                      <a:pt x="4" y="0"/>
                      <a:pt x="4" y="0"/>
                    </a:cubicBezTo>
                    <a:cubicBezTo>
                      <a:pt x="2" y="0"/>
                      <a:pt x="0" y="2"/>
                      <a:pt x="0" y="4"/>
                    </a:cubicBezTo>
                    <a:cubicBezTo>
                      <a:pt x="0" y="7"/>
                      <a:pt x="2" y="9"/>
                      <a:pt x="4" y="9"/>
                    </a:cubicBezTo>
                    <a:cubicBezTo>
                      <a:pt x="73" y="9"/>
                      <a:pt x="73" y="9"/>
                      <a:pt x="73" y="9"/>
                    </a:cubicBezTo>
                    <a:cubicBezTo>
                      <a:pt x="73" y="65"/>
                      <a:pt x="73" y="65"/>
                      <a:pt x="73" y="65"/>
                    </a:cubicBezTo>
                    <a:cubicBezTo>
                      <a:pt x="73" y="68"/>
                      <a:pt x="75" y="70"/>
                      <a:pt x="77" y="70"/>
                    </a:cubicBezTo>
                    <a:cubicBezTo>
                      <a:pt x="79" y="70"/>
                      <a:pt x="81" y="68"/>
                      <a:pt x="81" y="65"/>
                    </a:cubicBezTo>
                    <a:cubicBezTo>
                      <a:pt x="81" y="4"/>
                      <a:pt x="81" y="4"/>
                      <a:pt x="81" y="4"/>
                    </a:cubicBezTo>
                    <a:cubicBezTo>
                      <a:pt x="81" y="2"/>
                      <a:pt x="79" y="0"/>
                      <a:pt x="77"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latin typeface="宋体" panose="02010600030101010101" pitchFamily="2" charset="-122"/>
                  <a:cs typeface="+mn-ea"/>
                  <a:sym typeface="宋体" panose="02010600030101010101" pitchFamily="2" charset="-122"/>
                </a:endParaRPr>
              </a:p>
            </p:txBody>
          </p:sp>
        </p:grpSp>
      </p:grpSp>
      <p:grpSp>
        <p:nvGrpSpPr>
          <p:cNvPr id="4" name="组合 3"/>
          <p:cNvGrpSpPr/>
          <p:nvPr/>
        </p:nvGrpSpPr>
        <p:grpSpPr>
          <a:xfrm>
            <a:off x="6575955" y="2469093"/>
            <a:ext cx="1295400" cy="1301751"/>
            <a:chOff x="4931966" y="1851025"/>
            <a:chExt cx="971550" cy="976313"/>
          </a:xfrm>
        </p:grpSpPr>
        <p:sp>
          <p:nvSpPr>
            <p:cNvPr id="21508" name="Oval 4"/>
            <p:cNvSpPr>
              <a:spLocks noChangeArrowheads="1"/>
            </p:cNvSpPr>
            <p:nvPr/>
          </p:nvSpPr>
          <p:spPr bwMode="auto">
            <a:xfrm>
              <a:off x="4931966" y="1851025"/>
              <a:ext cx="971550" cy="976313"/>
            </a:xfrm>
            <a:prstGeom prst="ellipse">
              <a:avLst/>
            </a:prstGeom>
            <a:solidFill>
              <a:srgbClr val="2EA6EB"/>
            </a:solidFill>
            <a:ln>
              <a:noFill/>
            </a:ln>
            <a:effectLst>
              <a:outerShdw blurRad="139700" dist="1905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prstClr val="white"/>
                </a:solidFill>
                <a:latin typeface="宋体" panose="02010600030101010101" pitchFamily="2" charset="-122"/>
                <a:ea typeface="宋体" panose="02010600030101010101" pitchFamily="2" charset="-122"/>
                <a:cs typeface="+mn-ea"/>
                <a:sym typeface="宋体" panose="02010600030101010101" pitchFamily="2" charset="-122"/>
              </a:endParaRPr>
            </a:p>
          </p:txBody>
        </p:sp>
        <p:grpSp>
          <p:nvGrpSpPr>
            <p:cNvPr id="21518" name="Group 14"/>
            <p:cNvGrpSpPr/>
            <p:nvPr/>
          </p:nvGrpSpPr>
          <p:grpSpPr bwMode="auto">
            <a:xfrm>
              <a:off x="5235179" y="2151063"/>
              <a:ext cx="379412" cy="376237"/>
              <a:chOff x="0" y="0"/>
              <a:chExt cx="239" cy="237"/>
            </a:xfrm>
          </p:grpSpPr>
          <p:sp>
            <p:nvSpPr>
              <p:cNvPr id="21519" name="Freeform 15"/>
              <p:cNvSpPr/>
              <p:nvPr/>
            </p:nvSpPr>
            <p:spPr bwMode="auto">
              <a:xfrm>
                <a:off x="0" y="22"/>
                <a:ext cx="217" cy="215"/>
              </a:xfrm>
              <a:custGeom>
                <a:avLst/>
                <a:gdLst>
                  <a:gd name="T0" fmla="*/ 87 w 92"/>
                  <a:gd name="T1" fmla="*/ 41 h 91"/>
                  <a:gd name="T2" fmla="*/ 83 w 92"/>
                  <a:gd name="T3" fmla="*/ 45 h 91"/>
                  <a:gd name="T4" fmla="*/ 83 w 92"/>
                  <a:gd name="T5" fmla="*/ 67 h 91"/>
                  <a:gd name="T6" fmla="*/ 73 w 92"/>
                  <a:gd name="T7" fmla="*/ 81 h 91"/>
                  <a:gd name="T8" fmla="*/ 68 w 92"/>
                  <a:gd name="T9" fmla="*/ 82 h 91"/>
                  <a:gd name="T10" fmla="*/ 24 w 92"/>
                  <a:gd name="T11" fmla="*/ 82 h 91"/>
                  <a:gd name="T12" fmla="*/ 9 w 92"/>
                  <a:gd name="T13" fmla="*/ 67 h 91"/>
                  <a:gd name="T14" fmla="*/ 9 w 92"/>
                  <a:gd name="T15" fmla="*/ 24 h 91"/>
                  <a:gd name="T16" fmla="*/ 24 w 92"/>
                  <a:gd name="T17" fmla="*/ 8 h 91"/>
                  <a:gd name="T18" fmla="*/ 46 w 92"/>
                  <a:gd name="T19" fmla="*/ 8 h 91"/>
                  <a:gd name="T20" fmla="*/ 50 w 92"/>
                  <a:gd name="T21" fmla="*/ 4 h 91"/>
                  <a:gd name="T22" fmla="*/ 46 w 92"/>
                  <a:gd name="T23" fmla="*/ 0 h 91"/>
                  <a:gd name="T24" fmla="*/ 24 w 92"/>
                  <a:gd name="T25" fmla="*/ 0 h 91"/>
                  <a:gd name="T26" fmla="*/ 0 w 92"/>
                  <a:gd name="T27" fmla="*/ 24 h 91"/>
                  <a:gd name="T28" fmla="*/ 0 w 92"/>
                  <a:gd name="T29" fmla="*/ 67 h 91"/>
                  <a:gd name="T30" fmla="*/ 24 w 92"/>
                  <a:gd name="T31" fmla="*/ 91 h 91"/>
                  <a:gd name="T32" fmla="*/ 68 w 92"/>
                  <a:gd name="T33" fmla="*/ 91 h 91"/>
                  <a:gd name="T34" fmla="*/ 76 w 92"/>
                  <a:gd name="T35" fmla="*/ 89 h 91"/>
                  <a:gd name="T36" fmla="*/ 92 w 92"/>
                  <a:gd name="T37" fmla="*/ 67 h 91"/>
                  <a:gd name="T38" fmla="*/ 92 w 92"/>
                  <a:gd name="T39" fmla="*/ 45 h 91"/>
                  <a:gd name="T40" fmla="*/ 87 w 92"/>
                  <a:gd name="T41" fmla="*/ 41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2" h="91">
                    <a:moveTo>
                      <a:pt x="87" y="41"/>
                    </a:moveTo>
                    <a:cubicBezTo>
                      <a:pt x="85" y="41"/>
                      <a:pt x="83" y="43"/>
                      <a:pt x="83" y="45"/>
                    </a:cubicBezTo>
                    <a:cubicBezTo>
                      <a:pt x="83" y="67"/>
                      <a:pt x="83" y="67"/>
                      <a:pt x="83" y="67"/>
                    </a:cubicBezTo>
                    <a:cubicBezTo>
                      <a:pt x="83" y="73"/>
                      <a:pt x="79" y="79"/>
                      <a:pt x="73" y="81"/>
                    </a:cubicBezTo>
                    <a:cubicBezTo>
                      <a:pt x="71" y="82"/>
                      <a:pt x="70" y="82"/>
                      <a:pt x="68" y="82"/>
                    </a:cubicBezTo>
                    <a:cubicBezTo>
                      <a:pt x="24" y="82"/>
                      <a:pt x="24" y="82"/>
                      <a:pt x="24" y="82"/>
                    </a:cubicBezTo>
                    <a:cubicBezTo>
                      <a:pt x="16" y="82"/>
                      <a:pt x="9" y="75"/>
                      <a:pt x="9" y="67"/>
                    </a:cubicBezTo>
                    <a:cubicBezTo>
                      <a:pt x="9" y="24"/>
                      <a:pt x="9" y="24"/>
                      <a:pt x="9" y="24"/>
                    </a:cubicBezTo>
                    <a:cubicBezTo>
                      <a:pt x="9" y="15"/>
                      <a:pt x="16" y="8"/>
                      <a:pt x="24" y="8"/>
                    </a:cubicBezTo>
                    <a:cubicBezTo>
                      <a:pt x="46" y="8"/>
                      <a:pt x="46" y="8"/>
                      <a:pt x="46" y="8"/>
                    </a:cubicBezTo>
                    <a:cubicBezTo>
                      <a:pt x="48" y="8"/>
                      <a:pt x="50" y="6"/>
                      <a:pt x="50" y="4"/>
                    </a:cubicBezTo>
                    <a:cubicBezTo>
                      <a:pt x="50" y="2"/>
                      <a:pt x="48" y="0"/>
                      <a:pt x="46" y="0"/>
                    </a:cubicBezTo>
                    <a:cubicBezTo>
                      <a:pt x="24" y="0"/>
                      <a:pt x="24" y="0"/>
                      <a:pt x="24" y="0"/>
                    </a:cubicBezTo>
                    <a:cubicBezTo>
                      <a:pt x="11" y="0"/>
                      <a:pt x="0" y="10"/>
                      <a:pt x="0" y="24"/>
                    </a:cubicBezTo>
                    <a:cubicBezTo>
                      <a:pt x="0" y="67"/>
                      <a:pt x="0" y="67"/>
                      <a:pt x="0" y="67"/>
                    </a:cubicBezTo>
                    <a:cubicBezTo>
                      <a:pt x="0" y="80"/>
                      <a:pt x="11" y="91"/>
                      <a:pt x="24" y="91"/>
                    </a:cubicBezTo>
                    <a:cubicBezTo>
                      <a:pt x="68" y="91"/>
                      <a:pt x="68" y="91"/>
                      <a:pt x="68" y="91"/>
                    </a:cubicBezTo>
                    <a:cubicBezTo>
                      <a:pt x="71" y="91"/>
                      <a:pt x="74" y="90"/>
                      <a:pt x="76" y="89"/>
                    </a:cubicBezTo>
                    <a:cubicBezTo>
                      <a:pt x="85" y="86"/>
                      <a:pt x="92" y="77"/>
                      <a:pt x="92" y="67"/>
                    </a:cubicBezTo>
                    <a:cubicBezTo>
                      <a:pt x="92" y="45"/>
                      <a:pt x="92" y="45"/>
                      <a:pt x="92" y="45"/>
                    </a:cubicBezTo>
                    <a:cubicBezTo>
                      <a:pt x="92" y="43"/>
                      <a:pt x="90" y="41"/>
                      <a:pt x="87" y="41"/>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latin typeface="宋体" panose="02010600030101010101" pitchFamily="2" charset="-122"/>
                  <a:cs typeface="+mn-ea"/>
                  <a:sym typeface="宋体" panose="02010600030101010101" pitchFamily="2" charset="-122"/>
                </a:endParaRPr>
              </a:p>
            </p:txBody>
          </p:sp>
          <p:sp>
            <p:nvSpPr>
              <p:cNvPr id="21520" name="Freeform 16"/>
              <p:cNvSpPr>
                <a:spLocks noEditPoints="1"/>
              </p:cNvSpPr>
              <p:nvPr/>
            </p:nvSpPr>
            <p:spPr bwMode="auto">
              <a:xfrm>
                <a:off x="135" y="0"/>
                <a:ext cx="104" cy="104"/>
              </a:xfrm>
              <a:custGeom>
                <a:avLst/>
                <a:gdLst>
                  <a:gd name="T0" fmla="*/ 22 w 44"/>
                  <a:gd name="T1" fmla="*/ 0 h 44"/>
                  <a:gd name="T2" fmla="*/ 0 w 44"/>
                  <a:gd name="T3" fmla="*/ 22 h 44"/>
                  <a:gd name="T4" fmla="*/ 22 w 44"/>
                  <a:gd name="T5" fmla="*/ 44 h 44"/>
                  <a:gd name="T6" fmla="*/ 44 w 44"/>
                  <a:gd name="T7" fmla="*/ 22 h 44"/>
                  <a:gd name="T8" fmla="*/ 22 w 44"/>
                  <a:gd name="T9" fmla="*/ 0 h 44"/>
                  <a:gd name="T10" fmla="*/ 22 w 44"/>
                  <a:gd name="T11" fmla="*/ 35 h 44"/>
                  <a:gd name="T12" fmla="*/ 8 w 44"/>
                  <a:gd name="T13" fmla="*/ 22 h 44"/>
                  <a:gd name="T14" fmla="*/ 22 w 44"/>
                  <a:gd name="T15" fmla="*/ 8 h 44"/>
                  <a:gd name="T16" fmla="*/ 35 w 44"/>
                  <a:gd name="T17" fmla="*/ 22 h 44"/>
                  <a:gd name="T18" fmla="*/ 22 w 44"/>
                  <a:gd name="T19" fmla="*/ 35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 h="44">
                    <a:moveTo>
                      <a:pt x="22" y="0"/>
                    </a:moveTo>
                    <a:cubicBezTo>
                      <a:pt x="10" y="0"/>
                      <a:pt x="0" y="9"/>
                      <a:pt x="0" y="22"/>
                    </a:cubicBezTo>
                    <a:cubicBezTo>
                      <a:pt x="0" y="34"/>
                      <a:pt x="10" y="44"/>
                      <a:pt x="22" y="44"/>
                    </a:cubicBezTo>
                    <a:cubicBezTo>
                      <a:pt x="34" y="44"/>
                      <a:pt x="44" y="34"/>
                      <a:pt x="44" y="22"/>
                    </a:cubicBezTo>
                    <a:cubicBezTo>
                      <a:pt x="44" y="9"/>
                      <a:pt x="34" y="0"/>
                      <a:pt x="22" y="0"/>
                    </a:cubicBezTo>
                    <a:moveTo>
                      <a:pt x="22" y="35"/>
                    </a:moveTo>
                    <a:cubicBezTo>
                      <a:pt x="14" y="35"/>
                      <a:pt x="8" y="29"/>
                      <a:pt x="8" y="22"/>
                    </a:cubicBezTo>
                    <a:cubicBezTo>
                      <a:pt x="8" y="14"/>
                      <a:pt x="14" y="8"/>
                      <a:pt x="22" y="8"/>
                    </a:cubicBezTo>
                    <a:cubicBezTo>
                      <a:pt x="29" y="8"/>
                      <a:pt x="35" y="14"/>
                      <a:pt x="35" y="22"/>
                    </a:cubicBezTo>
                    <a:cubicBezTo>
                      <a:pt x="35" y="29"/>
                      <a:pt x="29" y="35"/>
                      <a:pt x="22" y="35"/>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latin typeface="宋体" panose="02010600030101010101" pitchFamily="2" charset="-122"/>
                  <a:cs typeface="+mn-ea"/>
                  <a:sym typeface="宋体" panose="02010600030101010101" pitchFamily="2" charset="-122"/>
                </a:endParaRPr>
              </a:p>
            </p:txBody>
          </p:sp>
          <p:sp>
            <p:nvSpPr>
              <p:cNvPr id="21521" name="Freeform 17"/>
              <p:cNvSpPr/>
              <p:nvPr/>
            </p:nvSpPr>
            <p:spPr bwMode="auto">
              <a:xfrm>
                <a:off x="80" y="97"/>
                <a:ext cx="57" cy="21"/>
              </a:xfrm>
              <a:custGeom>
                <a:avLst/>
                <a:gdLst>
                  <a:gd name="T0" fmla="*/ 0 w 24"/>
                  <a:gd name="T1" fmla="*/ 4 h 9"/>
                  <a:gd name="T2" fmla="*/ 5 w 24"/>
                  <a:gd name="T3" fmla="*/ 9 h 9"/>
                  <a:gd name="T4" fmla="*/ 20 w 24"/>
                  <a:gd name="T5" fmla="*/ 9 h 9"/>
                  <a:gd name="T6" fmla="*/ 24 w 24"/>
                  <a:gd name="T7" fmla="*/ 4 h 9"/>
                  <a:gd name="T8" fmla="*/ 20 w 24"/>
                  <a:gd name="T9" fmla="*/ 0 h 9"/>
                  <a:gd name="T10" fmla="*/ 5 w 24"/>
                  <a:gd name="T11" fmla="*/ 0 h 9"/>
                  <a:gd name="T12" fmla="*/ 0 w 24"/>
                  <a:gd name="T13" fmla="*/ 4 h 9"/>
                </a:gdLst>
                <a:ahLst/>
                <a:cxnLst>
                  <a:cxn ang="0">
                    <a:pos x="T0" y="T1"/>
                  </a:cxn>
                  <a:cxn ang="0">
                    <a:pos x="T2" y="T3"/>
                  </a:cxn>
                  <a:cxn ang="0">
                    <a:pos x="T4" y="T5"/>
                  </a:cxn>
                  <a:cxn ang="0">
                    <a:pos x="T6" y="T7"/>
                  </a:cxn>
                  <a:cxn ang="0">
                    <a:pos x="T8" y="T9"/>
                  </a:cxn>
                  <a:cxn ang="0">
                    <a:pos x="T10" y="T11"/>
                  </a:cxn>
                  <a:cxn ang="0">
                    <a:pos x="T12" y="T13"/>
                  </a:cxn>
                </a:cxnLst>
                <a:rect l="0" t="0" r="r" b="b"/>
                <a:pathLst>
                  <a:path w="24" h="9">
                    <a:moveTo>
                      <a:pt x="0" y="4"/>
                    </a:moveTo>
                    <a:cubicBezTo>
                      <a:pt x="0" y="7"/>
                      <a:pt x="2" y="9"/>
                      <a:pt x="5" y="9"/>
                    </a:cubicBezTo>
                    <a:cubicBezTo>
                      <a:pt x="20" y="9"/>
                      <a:pt x="20" y="9"/>
                      <a:pt x="20" y="9"/>
                    </a:cubicBezTo>
                    <a:cubicBezTo>
                      <a:pt x="22" y="9"/>
                      <a:pt x="24" y="7"/>
                      <a:pt x="24" y="4"/>
                    </a:cubicBezTo>
                    <a:cubicBezTo>
                      <a:pt x="24" y="2"/>
                      <a:pt x="22" y="0"/>
                      <a:pt x="20" y="0"/>
                    </a:cubicBezTo>
                    <a:cubicBezTo>
                      <a:pt x="5" y="0"/>
                      <a:pt x="5" y="0"/>
                      <a:pt x="5" y="0"/>
                    </a:cubicBezTo>
                    <a:cubicBezTo>
                      <a:pt x="2" y="0"/>
                      <a:pt x="0" y="2"/>
                      <a:pt x="0" y="4"/>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latin typeface="宋体" panose="02010600030101010101" pitchFamily="2" charset="-122"/>
                  <a:cs typeface="+mn-ea"/>
                  <a:sym typeface="宋体" panose="02010600030101010101" pitchFamily="2" charset="-122"/>
                </a:endParaRPr>
              </a:p>
            </p:txBody>
          </p:sp>
          <p:sp>
            <p:nvSpPr>
              <p:cNvPr id="21522" name="Freeform 18"/>
              <p:cNvSpPr/>
              <p:nvPr/>
            </p:nvSpPr>
            <p:spPr bwMode="auto">
              <a:xfrm>
                <a:off x="80" y="140"/>
                <a:ext cx="57" cy="21"/>
              </a:xfrm>
              <a:custGeom>
                <a:avLst/>
                <a:gdLst>
                  <a:gd name="T0" fmla="*/ 20 w 24"/>
                  <a:gd name="T1" fmla="*/ 0 h 9"/>
                  <a:gd name="T2" fmla="*/ 5 w 24"/>
                  <a:gd name="T3" fmla="*/ 0 h 9"/>
                  <a:gd name="T4" fmla="*/ 0 w 24"/>
                  <a:gd name="T5" fmla="*/ 4 h 9"/>
                  <a:gd name="T6" fmla="*/ 5 w 24"/>
                  <a:gd name="T7" fmla="*/ 9 h 9"/>
                  <a:gd name="T8" fmla="*/ 20 w 24"/>
                  <a:gd name="T9" fmla="*/ 9 h 9"/>
                  <a:gd name="T10" fmla="*/ 24 w 24"/>
                  <a:gd name="T11" fmla="*/ 4 h 9"/>
                  <a:gd name="T12" fmla="*/ 20 w 24"/>
                  <a:gd name="T13" fmla="*/ 0 h 9"/>
                </a:gdLst>
                <a:ahLst/>
                <a:cxnLst>
                  <a:cxn ang="0">
                    <a:pos x="T0" y="T1"/>
                  </a:cxn>
                  <a:cxn ang="0">
                    <a:pos x="T2" y="T3"/>
                  </a:cxn>
                  <a:cxn ang="0">
                    <a:pos x="T4" y="T5"/>
                  </a:cxn>
                  <a:cxn ang="0">
                    <a:pos x="T6" y="T7"/>
                  </a:cxn>
                  <a:cxn ang="0">
                    <a:pos x="T8" y="T9"/>
                  </a:cxn>
                  <a:cxn ang="0">
                    <a:pos x="T10" y="T11"/>
                  </a:cxn>
                  <a:cxn ang="0">
                    <a:pos x="T12" y="T13"/>
                  </a:cxn>
                </a:cxnLst>
                <a:rect l="0" t="0" r="r" b="b"/>
                <a:pathLst>
                  <a:path w="24" h="9">
                    <a:moveTo>
                      <a:pt x="20" y="0"/>
                    </a:moveTo>
                    <a:cubicBezTo>
                      <a:pt x="5" y="0"/>
                      <a:pt x="5" y="0"/>
                      <a:pt x="5" y="0"/>
                    </a:cubicBezTo>
                    <a:cubicBezTo>
                      <a:pt x="2" y="0"/>
                      <a:pt x="0" y="2"/>
                      <a:pt x="0" y="4"/>
                    </a:cubicBezTo>
                    <a:cubicBezTo>
                      <a:pt x="0" y="7"/>
                      <a:pt x="2" y="9"/>
                      <a:pt x="5" y="9"/>
                    </a:cubicBezTo>
                    <a:cubicBezTo>
                      <a:pt x="20" y="9"/>
                      <a:pt x="20" y="9"/>
                      <a:pt x="20" y="9"/>
                    </a:cubicBezTo>
                    <a:cubicBezTo>
                      <a:pt x="22" y="9"/>
                      <a:pt x="24" y="7"/>
                      <a:pt x="24" y="4"/>
                    </a:cubicBezTo>
                    <a:cubicBezTo>
                      <a:pt x="24" y="2"/>
                      <a:pt x="22" y="0"/>
                      <a:pt x="20"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latin typeface="宋体" panose="02010600030101010101" pitchFamily="2" charset="-122"/>
                  <a:cs typeface="+mn-ea"/>
                  <a:sym typeface="宋体" panose="02010600030101010101" pitchFamily="2" charset="-122"/>
                </a:endParaRPr>
              </a:p>
            </p:txBody>
          </p:sp>
        </p:grpSp>
      </p:grpSp>
      <p:grpSp>
        <p:nvGrpSpPr>
          <p:cNvPr id="6" name="组合 5"/>
          <p:cNvGrpSpPr/>
          <p:nvPr/>
        </p:nvGrpSpPr>
        <p:grpSpPr>
          <a:xfrm>
            <a:off x="1170836" y="2453853"/>
            <a:ext cx="1299633" cy="1301751"/>
            <a:chOff x="1379141" y="1851025"/>
            <a:chExt cx="974725" cy="976313"/>
          </a:xfrm>
        </p:grpSpPr>
        <p:sp>
          <p:nvSpPr>
            <p:cNvPr id="21506" name="Oval 2"/>
            <p:cNvSpPr>
              <a:spLocks noChangeArrowheads="1"/>
            </p:cNvSpPr>
            <p:nvPr/>
          </p:nvSpPr>
          <p:spPr bwMode="auto">
            <a:xfrm>
              <a:off x="1379141" y="1851025"/>
              <a:ext cx="974725" cy="976313"/>
            </a:xfrm>
            <a:prstGeom prst="ellipse">
              <a:avLst/>
            </a:prstGeom>
            <a:solidFill>
              <a:schemeClr val="accent5">
                <a:lumMod val="60000"/>
                <a:lumOff val="40000"/>
              </a:schemeClr>
            </a:solidFill>
            <a:ln>
              <a:noFill/>
            </a:ln>
            <a:effectLst>
              <a:outerShdw blurRad="139700" dist="1905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prstClr val="white"/>
                </a:solidFill>
                <a:latin typeface="宋体" panose="02010600030101010101" pitchFamily="2" charset="-122"/>
                <a:ea typeface="宋体" panose="02010600030101010101" pitchFamily="2" charset="-122"/>
                <a:cs typeface="+mn-ea"/>
                <a:sym typeface="宋体" panose="02010600030101010101" pitchFamily="2" charset="-122"/>
              </a:endParaRPr>
            </a:p>
          </p:txBody>
        </p:sp>
        <p:grpSp>
          <p:nvGrpSpPr>
            <p:cNvPr id="21523" name="Group 19"/>
            <p:cNvGrpSpPr/>
            <p:nvPr/>
          </p:nvGrpSpPr>
          <p:grpSpPr bwMode="auto">
            <a:xfrm>
              <a:off x="1685529" y="2162175"/>
              <a:ext cx="374650" cy="376238"/>
              <a:chOff x="0" y="0"/>
              <a:chExt cx="236" cy="237"/>
            </a:xfrm>
          </p:grpSpPr>
          <p:sp>
            <p:nvSpPr>
              <p:cNvPr id="21524" name="Freeform 20"/>
              <p:cNvSpPr>
                <a:spLocks noEditPoints="1"/>
              </p:cNvSpPr>
              <p:nvPr/>
            </p:nvSpPr>
            <p:spPr bwMode="auto">
              <a:xfrm>
                <a:off x="63" y="64"/>
                <a:ext cx="109" cy="109"/>
              </a:xfrm>
              <a:custGeom>
                <a:avLst/>
                <a:gdLst>
                  <a:gd name="T0" fmla="*/ 40 w 46"/>
                  <a:gd name="T1" fmla="*/ 1 h 46"/>
                  <a:gd name="T2" fmla="*/ 13 w 46"/>
                  <a:gd name="T3" fmla="*/ 10 h 46"/>
                  <a:gd name="T4" fmla="*/ 13 w 46"/>
                  <a:gd name="T5" fmla="*/ 10 h 46"/>
                  <a:gd name="T6" fmla="*/ 12 w 46"/>
                  <a:gd name="T7" fmla="*/ 11 h 46"/>
                  <a:gd name="T8" fmla="*/ 12 w 46"/>
                  <a:gd name="T9" fmla="*/ 11 h 46"/>
                  <a:gd name="T10" fmla="*/ 11 w 46"/>
                  <a:gd name="T11" fmla="*/ 11 h 46"/>
                  <a:gd name="T12" fmla="*/ 11 w 46"/>
                  <a:gd name="T13" fmla="*/ 12 h 46"/>
                  <a:gd name="T14" fmla="*/ 11 w 46"/>
                  <a:gd name="T15" fmla="*/ 12 h 46"/>
                  <a:gd name="T16" fmla="*/ 10 w 46"/>
                  <a:gd name="T17" fmla="*/ 13 h 46"/>
                  <a:gd name="T18" fmla="*/ 10 w 46"/>
                  <a:gd name="T19" fmla="*/ 13 h 46"/>
                  <a:gd name="T20" fmla="*/ 0 w 46"/>
                  <a:gd name="T21" fmla="*/ 40 h 46"/>
                  <a:gd name="T22" fmla="*/ 1 w 46"/>
                  <a:gd name="T23" fmla="*/ 45 h 46"/>
                  <a:gd name="T24" fmla="*/ 4 w 46"/>
                  <a:gd name="T25" fmla="*/ 46 h 46"/>
                  <a:gd name="T26" fmla="*/ 6 w 46"/>
                  <a:gd name="T27" fmla="*/ 46 h 46"/>
                  <a:gd name="T28" fmla="*/ 33 w 46"/>
                  <a:gd name="T29" fmla="*/ 36 h 46"/>
                  <a:gd name="T30" fmla="*/ 33 w 46"/>
                  <a:gd name="T31" fmla="*/ 36 h 46"/>
                  <a:gd name="T32" fmla="*/ 34 w 46"/>
                  <a:gd name="T33" fmla="*/ 35 h 46"/>
                  <a:gd name="T34" fmla="*/ 34 w 46"/>
                  <a:gd name="T35" fmla="*/ 35 h 46"/>
                  <a:gd name="T36" fmla="*/ 35 w 46"/>
                  <a:gd name="T37" fmla="*/ 35 h 46"/>
                  <a:gd name="T38" fmla="*/ 35 w 46"/>
                  <a:gd name="T39" fmla="*/ 34 h 46"/>
                  <a:gd name="T40" fmla="*/ 35 w 46"/>
                  <a:gd name="T41" fmla="*/ 34 h 46"/>
                  <a:gd name="T42" fmla="*/ 36 w 46"/>
                  <a:gd name="T43" fmla="*/ 33 h 46"/>
                  <a:gd name="T44" fmla="*/ 36 w 46"/>
                  <a:gd name="T45" fmla="*/ 33 h 46"/>
                  <a:gd name="T46" fmla="*/ 45 w 46"/>
                  <a:gd name="T47" fmla="*/ 6 h 46"/>
                  <a:gd name="T48" fmla="*/ 44 w 46"/>
                  <a:gd name="T49" fmla="*/ 2 h 46"/>
                  <a:gd name="T50" fmla="*/ 40 w 46"/>
                  <a:gd name="T51" fmla="*/ 1 h 46"/>
                  <a:gd name="T52" fmla="*/ 12 w 46"/>
                  <a:gd name="T53" fmla="*/ 34 h 46"/>
                  <a:gd name="T54" fmla="*/ 16 w 46"/>
                  <a:gd name="T55" fmla="*/ 22 h 46"/>
                  <a:gd name="T56" fmla="*/ 24 w 46"/>
                  <a:gd name="T57" fmla="*/ 30 h 46"/>
                  <a:gd name="T58" fmla="*/ 12 w 46"/>
                  <a:gd name="T59" fmla="*/ 34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6" h="46">
                    <a:moveTo>
                      <a:pt x="40" y="1"/>
                    </a:moveTo>
                    <a:cubicBezTo>
                      <a:pt x="13" y="10"/>
                      <a:pt x="13" y="10"/>
                      <a:pt x="13" y="10"/>
                    </a:cubicBezTo>
                    <a:cubicBezTo>
                      <a:pt x="13" y="10"/>
                      <a:pt x="13" y="10"/>
                      <a:pt x="13" y="10"/>
                    </a:cubicBezTo>
                    <a:cubicBezTo>
                      <a:pt x="12" y="10"/>
                      <a:pt x="12" y="11"/>
                      <a:pt x="12" y="11"/>
                    </a:cubicBezTo>
                    <a:cubicBezTo>
                      <a:pt x="12" y="11"/>
                      <a:pt x="12" y="11"/>
                      <a:pt x="12" y="11"/>
                    </a:cubicBezTo>
                    <a:cubicBezTo>
                      <a:pt x="12" y="11"/>
                      <a:pt x="11" y="11"/>
                      <a:pt x="11" y="11"/>
                    </a:cubicBezTo>
                    <a:cubicBezTo>
                      <a:pt x="11" y="11"/>
                      <a:pt x="11" y="12"/>
                      <a:pt x="11" y="12"/>
                    </a:cubicBezTo>
                    <a:cubicBezTo>
                      <a:pt x="11" y="12"/>
                      <a:pt x="11" y="12"/>
                      <a:pt x="11" y="12"/>
                    </a:cubicBezTo>
                    <a:cubicBezTo>
                      <a:pt x="11" y="12"/>
                      <a:pt x="10" y="12"/>
                      <a:pt x="10" y="13"/>
                    </a:cubicBezTo>
                    <a:cubicBezTo>
                      <a:pt x="10" y="13"/>
                      <a:pt x="10" y="13"/>
                      <a:pt x="10" y="13"/>
                    </a:cubicBezTo>
                    <a:cubicBezTo>
                      <a:pt x="0" y="40"/>
                      <a:pt x="0" y="40"/>
                      <a:pt x="0" y="40"/>
                    </a:cubicBezTo>
                    <a:cubicBezTo>
                      <a:pt x="0" y="42"/>
                      <a:pt x="0" y="43"/>
                      <a:pt x="1" y="45"/>
                    </a:cubicBezTo>
                    <a:cubicBezTo>
                      <a:pt x="2" y="45"/>
                      <a:pt x="3" y="46"/>
                      <a:pt x="4" y="46"/>
                    </a:cubicBezTo>
                    <a:cubicBezTo>
                      <a:pt x="5" y="46"/>
                      <a:pt x="5" y="46"/>
                      <a:pt x="6" y="46"/>
                    </a:cubicBezTo>
                    <a:cubicBezTo>
                      <a:pt x="33" y="36"/>
                      <a:pt x="33" y="36"/>
                      <a:pt x="33" y="36"/>
                    </a:cubicBezTo>
                    <a:cubicBezTo>
                      <a:pt x="33" y="36"/>
                      <a:pt x="33" y="36"/>
                      <a:pt x="33" y="36"/>
                    </a:cubicBezTo>
                    <a:cubicBezTo>
                      <a:pt x="34" y="36"/>
                      <a:pt x="34" y="35"/>
                      <a:pt x="34" y="35"/>
                    </a:cubicBezTo>
                    <a:cubicBezTo>
                      <a:pt x="34" y="35"/>
                      <a:pt x="34" y="35"/>
                      <a:pt x="34" y="35"/>
                    </a:cubicBezTo>
                    <a:cubicBezTo>
                      <a:pt x="34" y="35"/>
                      <a:pt x="35" y="35"/>
                      <a:pt x="35" y="35"/>
                    </a:cubicBezTo>
                    <a:cubicBezTo>
                      <a:pt x="35" y="35"/>
                      <a:pt x="35" y="34"/>
                      <a:pt x="35" y="34"/>
                    </a:cubicBezTo>
                    <a:cubicBezTo>
                      <a:pt x="35" y="34"/>
                      <a:pt x="35" y="34"/>
                      <a:pt x="35" y="34"/>
                    </a:cubicBezTo>
                    <a:cubicBezTo>
                      <a:pt x="35" y="34"/>
                      <a:pt x="35" y="34"/>
                      <a:pt x="36" y="33"/>
                    </a:cubicBezTo>
                    <a:cubicBezTo>
                      <a:pt x="36" y="33"/>
                      <a:pt x="36" y="33"/>
                      <a:pt x="36" y="33"/>
                    </a:cubicBezTo>
                    <a:cubicBezTo>
                      <a:pt x="45" y="6"/>
                      <a:pt x="45" y="6"/>
                      <a:pt x="45" y="6"/>
                    </a:cubicBezTo>
                    <a:cubicBezTo>
                      <a:pt x="46" y="4"/>
                      <a:pt x="46" y="3"/>
                      <a:pt x="44" y="2"/>
                    </a:cubicBezTo>
                    <a:cubicBezTo>
                      <a:pt x="43" y="0"/>
                      <a:pt x="42" y="0"/>
                      <a:pt x="40" y="1"/>
                    </a:cubicBezTo>
                    <a:moveTo>
                      <a:pt x="12" y="34"/>
                    </a:moveTo>
                    <a:cubicBezTo>
                      <a:pt x="16" y="22"/>
                      <a:pt x="16" y="22"/>
                      <a:pt x="16" y="22"/>
                    </a:cubicBezTo>
                    <a:cubicBezTo>
                      <a:pt x="24" y="30"/>
                      <a:pt x="24" y="30"/>
                      <a:pt x="24" y="30"/>
                    </a:cubicBezTo>
                    <a:lnTo>
                      <a:pt x="12" y="3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latin typeface="宋体" panose="02010600030101010101" pitchFamily="2" charset="-122"/>
                  <a:cs typeface="+mn-ea"/>
                  <a:sym typeface="宋体" panose="02010600030101010101" pitchFamily="2" charset="-122"/>
                </a:endParaRPr>
              </a:p>
            </p:txBody>
          </p:sp>
          <p:sp>
            <p:nvSpPr>
              <p:cNvPr id="21525" name="Freeform 21"/>
              <p:cNvSpPr>
                <a:spLocks noEditPoints="1"/>
              </p:cNvSpPr>
              <p:nvPr/>
            </p:nvSpPr>
            <p:spPr bwMode="auto">
              <a:xfrm>
                <a:off x="0" y="0"/>
                <a:ext cx="236" cy="237"/>
              </a:xfrm>
              <a:custGeom>
                <a:avLst/>
                <a:gdLst>
                  <a:gd name="T0" fmla="*/ 81 w 100"/>
                  <a:gd name="T1" fmla="*/ 0 h 100"/>
                  <a:gd name="T2" fmla="*/ 18 w 100"/>
                  <a:gd name="T3" fmla="*/ 0 h 100"/>
                  <a:gd name="T4" fmla="*/ 0 w 100"/>
                  <a:gd name="T5" fmla="*/ 18 h 100"/>
                  <a:gd name="T6" fmla="*/ 0 w 100"/>
                  <a:gd name="T7" fmla="*/ 82 h 100"/>
                  <a:gd name="T8" fmla="*/ 18 w 100"/>
                  <a:gd name="T9" fmla="*/ 100 h 100"/>
                  <a:gd name="T10" fmla="*/ 81 w 100"/>
                  <a:gd name="T11" fmla="*/ 100 h 100"/>
                  <a:gd name="T12" fmla="*/ 85 w 100"/>
                  <a:gd name="T13" fmla="*/ 100 h 100"/>
                  <a:gd name="T14" fmla="*/ 100 w 100"/>
                  <a:gd name="T15" fmla="*/ 82 h 100"/>
                  <a:gd name="T16" fmla="*/ 100 w 100"/>
                  <a:gd name="T17" fmla="*/ 18 h 100"/>
                  <a:gd name="T18" fmla="*/ 81 w 100"/>
                  <a:gd name="T19" fmla="*/ 0 h 100"/>
                  <a:gd name="T20" fmla="*/ 92 w 100"/>
                  <a:gd name="T21" fmla="*/ 82 h 100"/>
                  <a:gd name="T22" fmla="*/ 84 w 100"/>
                  <a:gd name="T23" fmla="*/ 91 h 100"/>
                  <a:gd name="T24" fmla="*/ 81 w 100"/>
                  <a:gd name="T25" fmla="*/ 92 h 100"/>
                  <a:gd name="T26" fmla="*/ 18 w 100"/>
                  <a:gd name="T27" fmla="*/ 92 h 100"/>
                  <a:gd name="T28" fmla="*/ 8 w 100"/>
                  <a:gd name="T29" fmla="*/ 82 h 100"/>
                  <a:gd name="T30" fmla="*/ 8 w 100"/>
                  <a:gd name="T31" fmla="*/ 18 h 100"/>
                  <a:gd name="T32" fmla="*/ 18 w 100"/>
                  <a:gd name="T33" fmla="*/ 8 h 100"/>
                  <a:gd name="T34" fmla="*/ 81 w 100"/>
                  <a:gd name="T35" fmla="*/ 8 h 100"/>
                  <a:gd name="T36" fmla="*/ 92 w 100"/>
                  <a:gd name="T37" fmla="*/ 18 h 100"/>
                  <a:gd name="T38" fmla="*/ 92 w 100"/>
                  <a:gd name="T39" fmla="*/ 82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0" h="100">
                    <a:moveTo>
                      <a:pt x="81" y="0"/>
                    </a:moveTo>
                    <a:cubicBezTo>
                      <a:pt x="18" y="0"/>
                      <a:pt x="18" y="0"/>
                      <a:pt x="18" y="0"/>
                    </a:cubicBezTo>
                    <a:cubicBezTo>
                      <a:pt x="8" y="0"/>
                      <a:pt x="0" y="8"/>
                      <a:pt x="0" y="18"/>
                    </a:cubicBezTo>
                    <a:cubicBezTo>
                      <a:pt x="0" y="82"/>
                      <a:pt x="0" y="82"/>
                      <a:pt x="0" y="82"/>
                    </a:cubicBezTo>
                    <a:cubicBezTo>
                      <a:pt x="0" y="92"/>
                      <a:pt x="8" y="100"/>
                      <a:pt x="18" y="100"/>
                    </a:cubicBezTo>
                    <a:cubicBezTo>
                      <a:pt x="81" y="100"/>
                      <a:pt x="81" y="100"/>
                      <a:pt x="81" y="100"/>
                    </a:cubicBezTo>
                    <a:cubicBezTo>
                      <a:pt x="83" y="100"/>
                      <a:pt x="84" y="100"/>
                      <a:pt x="85" y="100"/>
                    </a:cubicBezTo>
                    <a:cubicBezTo>
                      <a:pt x="94" y="98"/>
                      <a:pt x="100" y="90"/>
                      <a:pt x="100" y="82"/>
                    </a:cubicBezTo>
                    <a:cubicBezTo>
                      <a:pt x="100" y="18"/>
                      <a:pt x="100" y="18"/>
                      <a:pt x="100" y="18"/>
                    </a:cubicBezTo>
                    <a:cubicBezTo>
                      <a:pt x="100" y="8"/>
                      <a:pt x="92" y="0"/>
                      <a:pt x="81" y="0"/>
                    </a:cubicBezTo>
                    <a:moveTo>
                      <a:pt x="92" y="82"/>
                    </a:moveTo>
                    <a:cubicBezTo>
                      <a:pt x="92" y="86"/>
                      <a:pt x="88" y="90"/>
                      <a:pt x="84" y="91"/>
                    </a:cubicBezTo>
                    <a:cubicBezTo>
                      <a:pt x="83" y="92"/>
                      <a:pt x="82" y="92"/>
                      <a:pt x="81" y="92"/>
                    </a:cubicBezTo>
                    <a:cubicBezTo>
                      <a:pt x="18" y="92"/>
                      <a:pt x="18" y="92"/>
                      <a:pt x="18" y="92"/>
                    </a:cubicBezTo>
                    <a:cubicBezTo>
                      <a:pt x="13" y="92"/>
                      <a:pt x="8" y="87"/>
                      <a:pt x="8" y="82"/>
                    </a:cubicBezTo>
                    <a:cubicBezTo>
                      <a:pt x="8" y="18"/>
                      <a:pt x="8" y="18"/>
                      <a:pt x="8" y="18"/>
                    </a:cubicBezTo>
                    <a:cubicBezTo>
                      <a:pt x="8" y="13"/>
                      <a:pt x="13" y="8"/>
                      <a:pt x="18" y="8"/>
                    </a:cubicBezTo>
                    <a:cubicBezTo>
                      <a:pt x="81" y="8"/>
                      <a:pt x="81" y="8"/>
                      <a:pt x="81" y="8"/>
                    </a:cubicBezTo>
                    <a:cubicBezTo>
                      <a:pt x="87" y="8"/>
                      <a:pt x="92" y="13"/>
                      <a:pt x="92" y="18"/>
                    </a:cubicBezTo>
                    <a:lnTo>
                      <a:pt x="92" y="8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latin typeface="宋体" panose="02010600030101010101" pitchFamily="2" charset="-122"/>
                  <a:cs typeface="+mn-ea"/>
                  <a:sym typeface="宋体" panose="02010600030101010101" pitchFamily="2" charset="-122"/>
                </a:endParaRPr>
              </a:p>
            </p:txBody>
          </p:sp>
        </p:grpSp>
      </p:grpSp>
      <p:sp>
        <p:nvSpPr>
          <p:cNvPr id="21526" name="Rectangle 22"/>
          <p:cNvSpPr>
            <a:spLocks noChangeArrowheads="1"/>
          </p:cNvSpPr>
          <p:nvPr/>
        </p:nvSpPr>
        <p:spPr bwMode="auto">
          <a:xfrm>
            <a:off x="3230245" y="1062355"/>
            <a:ext cx="3436620" cy="270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p>
            <a:pPr algn="ctr"/>
            <a:r>
              <a:rPr lang="zh-CN" altLang="en-US" sz="1600" b="1" dirty="0">
                <a:latin typeface="宋体" panose="02010600030101010101" pitchFamily="2" charset="-122"/>
                <a:sym typeface="宋体" panose="02010600030101010101" pitchFamily="2" charset="-122"/>
              </a:rPr>
              <a:t>（二）通货膨胀的分类</a:t>
            </a:r>
            <a:endParaRPr lang="zh-CN" altLang="en-US" sz="1600" b="1" dirty="0">
              <a:latin typeface="宋体" panose="02010600030101010101" pitchFamily="2" charset="-122"/>
              <a:sym typeface="宋体" panose="02010600030101010101" pitchFamily="2" charset="-122"/>
            </a:endParaRPr>
          </a:p>
          <a:p>
            <a:pPr algn="l"/>
            <a:r>
              <a:rPr lang="zh-CN" altLang="en-US" sz="1600" dirty="0">
                <a:solidFill>
                  <a:schemeClr val="bg1">
                    <a:lumMod val="50000"/>
                  </a:schemeClr>
                </a:solidFill>
                <a:latin typeface="宋体" panose="02010600030101010101" pitchFamily="2" charset="-122"/>
                <a:cs typeface="+mn-ea"/>
                <a:sym typeface="宋体" panose="02010600030101010101" pitchFamily="2" charset="-122"/>
              </a:rPr>
              <a:t>按照物价的上涨速度，可以将通货膨胀分成温和的通货膨胀、奔腾的通货膨胀和恶性通货膨胀三类。按照通货膨胀产生的原因，可以将通货膨胀分为需求拉动型通货膨胀、成本推动型通货膨胀、混合型通货膨胀和结构性通货膨胀四种。按照人们对通货膨胀的预期程度划分，可以将通货膨胀划分为预期到的通货膨胀和未预期到的通货膨胀两类。</a:t>
            </a:r>
            <a:endParaRPr lang="zh-CN" altLang="en-US" sz="1600" dirty="0">
              <a:solidFill>
                <a:schemeClr val="bg1">
                  <a:lumMod val="50000"/>
                </a:schemeClr>
              </a:solidFill>
              <a:latin typeface="宋体" panose="02010600030101010101" pitchFamily="2" charset="-122"/>
              <a:cs typeface="+mn-ea"/>
              <a:sym typeface="宋体" panose="02010600030101010101" pitchFamily="2" charset="-122"/>
            </a:endParaRPr>
          </a:p>
        </p:txBody>
      </p:sp>
      <p:sp>
        <p:nvSpPr>
          <p:cNvPr id="21527" name="Rectangle 23"/>
          <p:cNvSpPr>
            <a:spLocks noChangeArrowheads="1"/>
          </p:cNvSpPr>
          <p:nvPr/>
        </p:nvSpPr>
        <p:spPr bwMode="auto">
          <a:xfrm>
            <a:off x="321945" y="3957320"/>
            <a:ext cx="3795395" cy="24618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p>
            <a:pPr algn="ctr"/>
            <a:r>
              <a:rPr lang="zh-CN" altLang="en-US" sz="1600" b="1" dirty="0">
                <a:solidFill>
                  <a:schemeClr val="accent1"/>
                </a:solidFill>
                <a:latin typeface="宋体" panose="02010600030101010101" pitchFamily="2" charset="-122"/>
                <a:cs typeface="+mn-ea"/>
                <a:sym typeface="宋体" panose="02010600030101010101" pitchFamily="2" charset="-122"/>
              </a:rPr>
              <a:t>（一）通货膨胀的概念与衡量指标</a:t>
            </a:r>
            <a:endParaRPr lang="zh-CN" altLang="en-US" sz="1600" b="1" dirty="0">
              <a:solidFill>
                <a:schemeClr val="accent1"/>
              </a:solidFill>
              <a:latin typeface="宋体" panose="02010600030101010101" pitchFamily="2" charset="-122"/>
              <a:cs typeface="+mn-ea"/>
              <a:sym typeface="宋体" panose="02010600030101010101" pitchFamily="2" charset="-122"/>
            </a:endParaRPr>
          </a:p>
          <a:p>
            <a:pPr algn="l"/>
            <a:r>
              <a:rPr lang="zh-CN" altLang="en-US" sz="1600" dirty="0">
                <a:solidFill>
                  <a:schemeClr val="bg1">
                    <a:lumMod val="50000"/>
                  </a:schemeClr>
                </a:solidFill>
                <a:latin typeface="宋体" panose="02010600030101010101" pitchFamily="2" charset="-122"/>
                <a:cs typeface="+mn-ea"/>
                <a:sym typeface="宋体" panose="02010600030101010101" pitchFamily="2" charset="-122"/>
              </a:rPr>
              <a:t>通货膨胀是指一定时期内，经济中的大多数商品和劳务的价格连续普遍上涨的状态。物价指数是衡量通货膨胀的指标。物价指数亦称商品价格指数，是反映一个时期到另一个时期商品价格水平变动情况的指数。物价指数不是简单的算术平均数，而是千万种商品的加权平均数。国内生产总值价格折算指数，指的是名义国内生产总值与实际国内生产的比值。</a:t>
            </a:r>
            <a:endParaRPr lang="zh-CN" altLang="en-US" sz="1600" dirty="0">
              <a:solidFill>
                <a:schemeClr val="bg1">
                  <a:lumMod val="50000"/>
                </a:schemeClr>
              </a:solidFill>
              <a:latin typeface="宋体" panose="02010600030101010101" pitchFamily="2" charset="-122"/>
              <a:cs typeface="+mn-ea"/>
              <a:sym typeface="宋体" panose="02010600030101010101" pitchFamily="2" charset="-122"/>
            </a:endParaRPr>
          </a:p>
        </p:txBody>
      </p:sp>
      <p:sp>
        <p:nvSpPr>
          <p:cNvPr id="21528" name="Rectangle 24"/>
          <p:cNvSpPr>
            <a:spLocks noChangeArrowheads="1"/>
          </p:cNvSpPr>
          <p:nvPr/>
        </p:nvSpPr>
        <p:spPr bwMode="auto">
          <a:xfrm>
            <a:off x="8555990" y="2385695"/>
            <a:ext cx="3400425" cy="9848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p>
            <a:pPr lvl="0" algn="ctr"/>
            <a:r>
              <a:rPr lang="zh-CN" altLang="en-US" sz="1600" b="1" dirty="0">
                <a:solidFill>
                  <a:schemeClr val="tx1">
                    <a:lumMod val="75000"/>
                    <a:lumOff val="25000"/>
                  </a:schemeClr>
                </a:solidFill>
                <a:latin typeface="宋体" panose="02010600030101010101" pitchFamily="2" charset="-122"/>
                <a:cs typeface="+mn-ea"/>
                <a:sym typeface="宋体" panose="02010600030101010101" pitchFamily="2" charset="-122"/>
              </a:rPr>
              <a:t>（四）失业与通货膨胀的关系</a:t>
            </a:r>
            <a:endParaRPr lang="zh-CN" altLang="en-US" sz="1600" b="1" dirty="0">
              <a:solidFill>
                <a:schemeClr val="tx1">
                  <a:lumMod val="75000"/>
                  <a:lumOff val="25000"/>
                </a:schemeClr>
              </a:solidFill>
              <a:latin typeface="宋体" panose="02010600030101010101" pitchFamily="2" charset="-122"/>
              <a:cs typeface="+mn-ea"/>
              <a:sym typeface="宋体" panose="02010600030101010101" pitchFamily="2" charset="-122"/>
            </a:endParaRPr>
          </a:p>
          <a:p>
            <a:pPr lvl="0" algn="l"/>
            <a:r>
              <a:rPr lang="zh-CN" altLang="en-US" sz="1600" dirty="0">
                <a:solidFill>
                  <a:schemeClr val="bg1">
                    <a:lumMod val="50000"/>
                  </a:schemeClr>
                </a:solidFill>
                <a:latin typeface="宋体" panose="02010600030101010101" pitchFamily="2" charset="-122"/>
                <a:cs typeface="+mn-ea"/>
                <a:sym typeface="宋体" panose="02010600030101010101" pitchFamily="2" charset="-122"/>
              </a:rPr>
              <a:t>1. 失业与通货膨胀的交替关系——菲利普斯曲线</a:t>
            </a:r>
            <a:endParaRPr lang="zh-CN" altLang="en-US" sz="1600" dirty="0">
              <a:solidFill>
                <a:schemeClr val="bg1">
                  <a:lumMod val="50000"/>
                </a:schemeClr>
              </a:solidFill>
              <a:latin typeface="宋体" panose="02010600030101010101" pitchFamily="2" charset="-122"/>
              <a:cs typeface="+mn-ea"/>
              <a:sym typeface="宋体" panose="02010600030101010101" pitchFamily="2" charset="-122"/>
            </a:endParaRPr>
          </a:p>
          <a:p>
            <a:pPr lvl="0" algn="l"/>
            <a:r>
              <a:rPr lang="zh-CN" altLang="en-US" sz="1600" dirty="0">
                <a:solidFill>
                  <a:schemeClr val="bg1">
                    <a:lumMod val="50000"/>
                  </a:schemeClr>
                </a:solidFill>
                <a:latin typeface="宋体" panose="02010600030101010101" pitchFamily="2" charset="-122"/>
                <a:cs typeface="+mn-ea"/>
                <a:sym typeface="宋体" panose="02010600030101010101" pitchFamily="2" charset="-122"/>
              </a:rPr>
              <a:t>2. 失业与通货膨胀并存关系</a:t>
            </a:r>
            <a:endParaRPr lang="zh-CN" altLang="en-US" sz="1600" dirty="0">
              <a:solidFill>
                <a:schemeClr val="bg1">
                  <a:lumMod val="50000"/>
                </a:schemeClr>
              </a:solidFill>
              <a:latin typeface="宋体" panose="02010600030101010101" pitchFamily="2" charset="-122"/>
              <a:cs typeface="+mn-ea"/>
              <a:sym typeface="宋体" panose="02010600030101010101" pitchFamily="2" charset="-122"/>
            </a:endParaRPr>
          </a:p>
        </p:txBody>
      </p:sp>
      <p:sp>
        <p:nvSpPr>
          <p:cNvPr id="21529" name="Rectangle 25"/>
          <p:cNvSpPr>
            <a:spLocks noChangeArrowheads="1"/>
          </p:cNvSpPr>
          <p:nvPr/>
        </p:nvSpPr>
        <p:spPr bwMode="auto">
          <a:xfrm>
            <a:off x="5770245" y="3957320"/>
            <a:ext cx="3171825" cy="22155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p>
            <a:pPr lvl="0" algn="l"/>
            <a:r>
              <a:rPr lang="zh-CN" altLang="en-US" sz="1600" b="1" dirty="0">
                <a:solidFill>
                  <a:schemeClr val="accent1"/>
                </a:solidFill>
                <a:latin typeface="宋体" panose="02010600030101010101" pitchFamily="2" charset="-122"/>
                <a:cs typeface="+mn-ea"/>
                <a:sym typeface="宋体" panose="02010600030101010101" pitchFamily="2" charset="-122"/>
              </a:rPr>
              <a:t>（三）通货膨胀的经济效应</a:t>
            </a:r>
            <a:endParaRPr lang="zh-CN" altLang="en-US" sz="1600" b="1" dirty="0">
              <a:solidFill>
                <a:schemeClr val="accent1"/>
              </a:solidFill>
              <a:latin typeface="宋体" panose="02010600030101010101" pitchFamily="2" charset="-122"/>
              <a:cs typeface="+mn-ea"/>
              <a:sym typeface="宋体" panose="02010600030101010101" pitchFamily="2" charset="-122"/>
            </a:endParaRPr>
          </a:p>
          <a:p>
            <a:pPr lvl="0" algn="l"/>
            <a:r>
              <a:rPr lang="zh-CN" altLang="en-US" sz="1600" dirty="0">
                <a:solidFill>
                  <a:schemeClr val="bg1">
                    <a:lumMod val="50000"/>
                  </a:schemeClr>
                </a:solidFill>
                <a:latin typeface="宋体" panose="02010600030101010101" pitchFamily="2" charset="-122"/>
                <a:cs typeface="+mn-ea"/>
                <a:sym typeface="宋体" panose="02010600030101010101" pitchFamily="2" charset="-122"/>
              </a:rPr>
              <a:t>1. 通货膨胀对经济增长的影响</a:t>
            </a:r>
            <a:endParaRPr lang="zh-CN" altLang="en-US" sz="1600" dirty="0">
              <a:solidFill>
                <a:schemeClr val="bg1">
                  <a:lumMod val="50000"/>
                </a:schemeClr>
              </a:solidFill>
              <a:latin typeface="宋体" panose="02010600030101010101" pitchFamily="2" charset="-122"/>
              <a:cs typeface="+mn-ea"/>
              <a:sym typeface="宋体" panose="02010600030101010101" pitchFamily="2" charset="-122"/>
            </a:endParaRPr>
          </a:p>
          <a:p>
            <a:pPr lvl="0" algn="l"/>
            <a:r>
              <a:rPr lang="zh-CN" altLang="en-US" sz="1600" dirty="0">
                <a:solidFill>
                  <a:schemeClr val="bg1">
                    <a:lumMod val="50000"/>
                  </a:schemeClr>
                </a:solidFill>
                <a:latin typeface="宋体" panose="02010600030101010101" pitchFamily="2" charset="-122"/>
                <a:cs typeface="+mn-ea"/>
                <a:sym typeface="宋体" panose="02010600030101010101" pitchFamily="2" charset="-122"/>
              </a:rPr>
              <a:t>经济学界关于通货膨胀对经济的影响存在着很大的分歧。主要有促进论和促退论两种。</a:t>
            </a:r>
            <a:endParaRPr lang="zh-CN" altLang="en-US" sz="1600" dirty="0">
              <a:solidFill>
                <a:schemeClr val="bg1">
                  <a:lumMod val="50000"/>
                </a:schemeClr>
              </a:solidFill>
              <a:latin typeface="宋体" panose="02010600030101010101" pitchFamily="2" charset="-122"/>
              <a:cs typeface="+mn-ea"/>
              <a:sym typeface="宋体" panose="02010600030101010101" pitchFamily="2" charset="-122"/>
            </a:endParaRPr>
          </a:p>
          <a:p>
            <a:pPr lvl="0" algn="l"/>
            <a:r>
              <a:rPr lang="zh-CN" altLang="en-US" sz="1600" dirty="0">
                <a:solidFill>
                  <a:schemeClr val="bg1">
                    <a:lumMod val="50000"/>
                  </a:schemeClr>
                </a:solidFill>
                <a:latin typeface="宋体" panose="02010600030101010101" pitchFamily="2" charset="-122"/>
                <a:cs typeface="+mn-ea"/>
                <a:sym typeface="宋体" panose="02010600030101010101" pitchFamily="2" charset="-122"/>
              </a:rPr>
              <a:t>2. 通货膨胀对再分配的影响</a:t>
            </a:r>
            <a:endParaRPr lang="zh-CN" altLang="en-US" sz="1600" dirty="0">
              <a:solidFill>
                <a:schemeClr val="bg1">
                  <a:lumMod val="50000"/>
                </a:schemeClr>
              </a:solidFill>
              <a:latin typeface="宋体" panose="02010600030101010101" pitchFamily="2" charset="-122"/>
              <a:cs typeface="+mn-ea"/>
              <a:sym typeface="宋体" panose="02010600030101010101" pitchFamily="2" charset="-122"/>
            </a:endParaRPr>
          </a:p>
          <a:p>
            <a:pPr lvl="0" algn="l"/>
            <a:r>
              <a:rPr lang="zh-CN" altLang="en-US" sz="1600" dirty="0">
                <a:solidFill>
                  <a:schemeClr val="bg1">
                    <a:lumMod val="50000"/>
                  </a:schemeClr>
                </a:solidFill>
                <a:latin typeface="宋体" panose="02010600030101010101" pitchFamily="2" charset="-122"/>
                <a:cs typeface="+mn-ea"/>
                <a:sym typeface="宋体" panose="02010600030101010101" pitchFamily="2" charset="-122"/>
              </a:rPr>
              <a:t>通货膨胀不利于靠固定货币收入维持生活的人。通货膨胀有利于政府不利于公众，增加了纳税人的负担。</a:t>
            </a:r>
            <a:endParaRPr lang="zh-CN" altLang="en-US" sz="1600" dirty="0">
              <a:solidFill>
                <a:schemeClr val="bg1">
                  <a:lumMod val="50000"/>
                </a:schemeClr>
              </a:solidFill>
              <a:latin typeface="宋体" panose="02010600030101010101" pitchFamily="2" charset="-122"/>
              <a:cs typeface="+mn-ea"/>
              <a:sym typeface="宋体" panose="02010600030101010101" pitchFamily="2" charset="-122"/>
            </a:endParaRPr>
          </a:p>
        </p:txBody>
      </p:sp>
      <p:sp>
        <p:nvSpPr>
          <p:cNvPr id="25" name="文本框 2"/>
          <p:cNvSpPr txBox="1"/>
          <p:nvPr/>
        </p:nvSpPr>
        <p:spPr>
          <a:xfrm>
            <a:off x="885737" y="203578"/>
            <a:ext cx="323128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二、通货膨胀分析</a:t>
            </a:r>
            <a:endParaRPr lang="zh-CN" altLang="en-US" sz="2600" dirty="0">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7172960" y="2955290"/>
            <a:ext cx="4657090" cy="829945"/>
          </a:xfrm>
          <a:prstGeom prst="rect">
            <a:avLst/>
          </a:prstGeom>
          <a:noFill/>
        </p:spPr>
        <p:txBody>
          <a:bodyPr wrap="square" rtlCol="0">
            <a:spAutoFit/>
          </a:bodyPr>
          <a:p>
            <a:r>
              <a:rPr lang="zh-CN" altLang="en-US" sz="4800" dirty="0">
                <a:solidFill>
                  <a:schemeClr val="tx2"/>
                </a:solidFill>
                <a:latin typeface="宋体" panose="02010600030101010101" pitchFamily="2" charset="-122"/>
              </a:rPr>
              <a:t>经济周期分析</a:t>
            </a:r>
            <a:endParaRPr lang="zh-CN" altLang="en-US" sz="4800" dirty="0">
              <a:solidFill>
                <a:schemeClr val="tx2"/>
              </a:solidFill>
              <a:latin typeface="宋体" panose="02010600030101010101" pitchFamily="2" charset="-122"/>
            </a:endParaRPr>
          </a:p>
        </p:txBody>
      </p:sp>
      <p:sp>
        <p:nvSpPr>
          <p:cNvPr id="5" name="文本框 4"/>
          <p:cNvSpPr txBox="1"/>
          <p:nvPr/>
        </p:nvSpPr>
        <p:spPr>
          <a:xfrm>
            <a:off x="7172960" y="1637030"/>
            <a:ext cx="3956685" cy="1014730"/>
          </a:xfrm>
          <a:prstGeom prst="rect">
            <a:avLst/>
          </a:prstGeom>
          <a:noFill/>
        </p:spPr>
        <p:txBody>
          <a:bodyPr wrap="square" rtlCol="0">
            <a:spAutoFit/>
          </a:bodyPr>
          <a:p>
            <a:r>
              <a:rPr lang="zh-CN" altLang="en-US" sz="6000" b="1" dirty="0">
                <a:solidFill>
                  <a:schemeClr val="tx1">
                    <a:lumMod val="75000"/>
                    <a:lumOff val="25000"/>
                  </a:schemeClr>
                </a:solidFill>
                <a:latin typeface="宋体" panose="02010600030101010101" pitchFamily="2" charset="-122"/>
              </a:rPr>
              <a:t>任务二</a:t>
            </a:r>
            <a:endParaRPr lang="zh-CN" altLang="en-US" sz="6000" b="1" dirty="0">
              <a:solidFill>
                <a:schemeClr val="tx1">
                  <a:lumMod val="75000"/>
                  <a:lumOff val="25000"/>
                </a:schemeClr>
              </a:solidFill>
              <a:latin typeface="宋体" panose="02010600030101010101" pitchFamily="2"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椭圆 5"/>
          <p:cNvSpPr/>
          <p:nvPr/>
        </p:nvSpPr>
        <p:spPr>
          <a:xfrm>
            <a:off x="5616095" y="1506748"/>
            <a:ext cx="959811" cy="959811"/>
          </a:xfrm>
          <a:prstGeom prst="ellipse">
            <a:avLst/>
          </a:prstGeom>
          <a:solidFill>
            <a:schemeClr val="accent5">
              <a:lumMod val="60000"/>
              <a:lumOff val="40000"/>
            </a:schemeClr>
          </a:solidFill>
          <a:ln>
            <a:noFill/>
          </a:ln>
          <a:effectLst>
            <a:outerShdw blurRad="190500" dist="1905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p>
            <a:pPr algn="ctr"/>
            <a:endParaRPr lang="zh-CN" altLang="en-US" sz="1600" dirty="0">
              <a:latin typeface="宋体" panose="02010600030101010101" pitchFamily="2" charset="-122"/>
              <a:ea typeface="宋体" panose="02010600030101010101" pitchFamily="2" charset="-122"/>
              <a:cs typeface="+mn-ea"/>
              <a:sym typeface="宋体" panose="02010600030101010101" pitchFamily="2" charset="-122"/>
            </a:endParaRPr>
          </a:p>
        </p:txBody>
      </p:sp>
      <p:cxnSp>
        <p:nvCxnSpPr>
          <p:cNvPr id="8" name="直接连接符 7"/>
          <p:cNvCxnSpPr/>
          <p:nvPr/>
        </p:nvCxnSpPr>
        <p:spPr>
          <a:xfrm>
            <a:off x="6096000" y="2466561"/>
            <a:ext cx="0" cy="2211924"/>
          </a:xfrm>
          <a:prstGeom prst="line">
            <a:avLst/>
          </a:prstGeom>
          <a:ln w="63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H="1">
            <a:off x="5232171" y="1986653"/>
            <a:ext cx="383924" cy="0"/>
          </a:xfrm>
          <a:prstGeom prst="line">
            <a:avLst/>
          </a:prstGeom>
          <a:ln w="63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9" name="矩形 8"/>
          <p:cNvSpPr/>
          <p:nvPr/>
        </p:nvSpPr>
        <p:spPr>
          <a:xfrm>
            <a:off x="1294130" y="1335405"/>
            <a:ext cx="3745865" cy="3455035"/>
          </a:xfrm>
          <a:prstGeom prst="rect">
            <a:avLst/>
          </a:prstGeom>
          <a:solidFill>
            <a:schemeClr val="bg1">
              <a:lumMod val="85000"/>
              <a:alpha val="20000"/>
            </a:schemeClr>
          </a:solid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noAutofit/>
          </a:bodyPr>
          <a:p>
            <a:pPr algn="ctr"/>
            <a:endParaRPr lang="zh-CN" altLang="en-US" sz="1600">
              <a:latin typeface="宋体" panose="02010600030101010101" pitchFamily="2" charset="-122"/>
              <a:ea typeface="宋体" panose="02010600030101010101" pitchFamily="2" charset="-122"/>
              <a:cs typeface="+mn-ea"/>
              <a:sym typeface="宋体" panose="02010600030101010101" pitchFamily="2" charset="-122"/>
            </a:endParaRPr>
          </a:p>
        </p:txBody>
      </p:sp>
      <p:cxnSp>
        <p:nvCxnSpPr>
          <p:cNvPr id="13" name="直接连接符 12"/>
          <p:cNvCxnSpPr/>
          <p:nvPr/>
        </p:nvCxnSpPr>
        <p:spPr>
          <a:xfrm>
            <a:off x="1987233" y="1986653"/>
            <a:ext cx="2956996" cy="0"/>
          </a:xfrm>
          <a:prstGeom prst="line">
            <a:avLst/>
          </a:prstGeom>
          <a:ln w="63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14" name="Rectangle 20"/>
          <p:cNvSpPr>
            <a:spLocks noChangeArrowheads="1"/>
          </p:cNvSpPr>
          <p:nvPr/>
        </p:nvSpPr>
        <p:spPr bwMode="auto">
          <a:xfrm>
            <a:off x="1986915" y="1637665"/>
            <a:ext cx="2860675" cy="359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p>
            <a:pPr algn="just" fontAlgn="base">
              <a:lnSpc>
                <a:spcPct val="130000"/>
              </a:lnSpc>
              <a:spcBef>
                <a:spcPct val="0"/>
              </a:spcBef>
              <a:spcAft>
                <a:spcPct val="0"/>
              </a:spcAft>
            </a:pPr>
            <a:r>
              <a:rPr lang="zh-CN" altLang="en-US" b="1" dirty="0">
                <a:solidFill>
                  <a:schemeClr val="tx1">
                    <a:lumMod val="75000"/>
                    <a:lumOff val="25000"/>
                  </a:schemeClr>
                </a:solidFill>
                <a:latin typeface="宋体" panose="02010600030101010101" pitchFamily="2" charset="-122"/>
                <a:cs typeface="+mn-ea"/>
                <a:sym typeface="宋体" panose="02010600030101010101" pitchFamily="2" charset="-122"/>
              </a:rPr>
              <a:t>（一） 经济周期的含义</a:t>
            </a:r>
            <a:endParaRPr lang="zh-CN" altLang="en-US" b="1" dirty="0">
              <a:solidFill>
                <a:schemeClr val="tx1">
                  <a:lumMod val="75000"/>
                  <a:lumOff val="25000"/>
                </a:schemeClr>
              </a:solidFill>
              <a:latin typeface="宋体" panose="02010600030101010101" pitchFamily="2" charset="-122"/>
              <a:cs typeface="+mn-ea"/>
              <a:sym typeface="宋体" panose="02010600030101010101" pitchFamily="2" charset="-122"/>
            </a:endParaRPr>
          </a:p>
        </p:txBody>
      </p:sp>
      <p:sp>
        <p:nvSpPr>
          <p:cNvPr id="15" name="Rectangle 20"/>
          <p:cNvSpPr>
            <a:spLocks noChangeArrowheads="1"/>
          </p:cNvSpPr>
          <p:nvPr/>
        </p:nvSpPr>
        <p:spPr bwMode="auto">
          <a:xfrm>
            <a:off x="1437640" y="2084705"/>
            <a:ext cx="3507105" cy="1107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p>
            <a:pPr>
              <a:lnSpc>
                <a:spcPct val="150000"/>
              </a:lnSpc>
            </a:pPr>
            <a:r>
              <a:rPr sz="1600" dirty="0">
                <a:latin typeface="宋体" panose="02010600030101010101" pitchFamily="2" charset="-122"/>
                <a:sym typeface="宋体" panose="02010600030101010101" pitchFamily="2" charset="-122"/>
              </a:rPr>
              <a:t>经济周期是指经济运行中周期性出现的经济扩张与经济紧缩交替更迭、循环往复的一种现象。</a:t>
            </a:r>
            <a:endParaRPr sz="1600" dirty="0">
              <a:latin typeface="宋体" panose="02010600030101010101" pitchFamily="2" charset="-122"/>
              <a:sym typeface="宋体" panose="02010600030101010101" pitchFamily="2" charset="-122"/>
            </a:endParaRPr>
          </a:p>
        </p:txBody>
      </p:sp>
      <p:sp>
        <p:nvSpPr>
          <p:cNvPr id="23" name="椭圆 22"/>
          <p:cNvSpPr/>
          <p:nvPr/>
        </p:nvSpPr>
        <p:spPr>
          <a:xfrm>
            <a:off x="5616095" y="4678483"/>
            <a:ext cx="959811" cy="959811"/>
          </a:xfrm>
          <a:prstGeom prst="ellipse">
            <a:avLst/>
          </a:prstGeom>
          <a:solidFill>
            <a:schemeClr val="bg2">
              <a:lumMod val="75000"/>
            </a:schemeClr>
          </a:solidFill>
          <a:ln>
            <a:noFill/>
          </a:ln>
          <a:effectLst>
            <a:outerShdw blurRad="190500" dist="1905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p>
            <a:pPr algn="ctr"/>
            <a:endParaRPr lang="zh-CN" altLang="en-US" sz="1600" dirty="0">
              <a:latin typeface="宋体" panose="02010600030101010101" pitchFamily="2" charset="-122"/>
              <a:ea typeface="宋体" panose="02010600030101010101" pitchFamily="2" charset="-122"/>
              <a:cs typeface="+mn-ea"/>
              <a:sym typeface="宋体" panose="02010600030101010101" pitchFamily="2" charset="-122"/>
            </a:endParaRPr>
          </a:p>
        </p:txBody>
      </p:sp>
      <p:cxnSp>
        <p:nvCxnSpPr>
          <p:cNvPr id="24" name="直接连接符 23"/>
          <p:cNvCxnSpPr/>
          <p:nvPr/>
        </p:nvCxnSpPr>
        <p:spPr>
          <a:xfrm flipH="1">
            <a:off x="6575906" y="5158388"/>
            <a:ext cx="383924" cy="0"/>
          </a:xfrm>
          <a:prstGeom prst="line">
            <a:avLst/>
          </a:prstGeom>
          <a:ln w="63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25" name="矩形 24"/>
          <p:cNvSpPr/>
          <p:nvPr/>
        </p:nvSpPr>
        <p:spPr>
          <a:xfrm>
            <a:off x="7144385" y="2571115"/>
            <a:ext cx="3717290" cy="3455035"/>
          </a:xfrm>
          <a:prstGeom prst="rect">
            <a:avLst/>
          </a:prstGeom>
          <a:solidFill>
            <a:schemeClr val="bg1">
              <a:lumMod val="85000"/>
              <a:alpha val="20000"/>
            </a:schemeClr>
          </a:solid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noAutofit/>
          </a:bodyPr>
          <a:p>
            <a:pPr algn="ctr"/>
            <a:endParaRPr lang="zh-CN" altLang="en-US" sz="1600">
              <a:latin typeface="宋体" panose="02010600030101010101" pitchFamily="2" charset="-122"/>
              <a:ea typeface="宋体" panose="02010600030101010101" pitchFamily="2" charset="-122"/>
              <a:cs typeface="+mn-ea"/>
              <a:sym typeface="宋体" panose="02010600030101010101" pitchFamily="2" charset="-122"/>
            </a:endParaRPr>
          </a:p>
        </p:txBody>
      </p:sp>
      <p:cxnSp>
        <p:nvCxnSpPr>
          <p:cNvPr id="27" name="直接连接符 26"/>
          <p:cNvCxnSpPr/>
          <p:nvPr/>
        </p:nvCxnSpPr>
        <p:spPr>
          <a:xfrm>
            <a:off x="7258645" y="5158388"/>
            <a:ext cx="2956996" cy="0"/>
          </a:xfrm>
          <a:prstGeom prst="line">
            <a:avLst/>
          </a:prstGeom>
          <a:ln w="63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28" name="Rectangle 20"/>
          <p:cNvSpPr>
            <a:spLocks noChangeArrowheads="1"/>
          </p:cNvSpPr>
          <p:nvPr/>
        </p:nvSpPr>
        <p:spPr bwMode="auto">
          <a:xfrm>
            <a:off x="7258685" y="4809490"/>
            <a:ext cx="2957195" cy="359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p>
            <a:pPr algn="just" fontAlgn="base">
              <a:lnSpc>
                <a:spcPct val="130000"/>
              </a:lnSpc>
              <a:spcBef>
                <a:spcPct val="0"/>
              </a:spcBef>
              <a:spcAft>
                <a:spcPct val="0"/>
              </a:spcAft>
            </a:pPr>
            <a:r>
              <a:rPr lang="zh-CN" altLang="en-US" sz="1800" b="1" dirty="0">
                <a:solidFill>
                  <a:schemeClr val="tx1">
                    <a:lumMod val="75000"/>
                    <a:lumOff val="25000"/>
                  </a:schemeClr>
                </a:solidFill>
                <a:latin typeface="宋体" panose="02010600030101010101" pitchFamily="2" charset="-122"/>
                <a:cs typeface="+mn-ea"/>
                <a:sym typeface="宋体" panose="02010600030101010101" pitchFamily="2" charset="-122"/>
              </a:rPr>
              <a:t>（二） 经济周期阶段的划分</a:t>
            </a:r>
            <a:endParaRPr lang="zh-CN" altLang="en-US" sz="1800" b="1" dirty="0">
              <a:solidFill>
                <a:schemeClr val="tx1">
                  <a:lumMod val="75000"/>
                  <a:lumOff val="25000"/>
                </a:schemeClr>
              </a:solidFill>
              <a:latin typeface="宋体" panose="02010600030101010101" pitchFamily="2" charset="-122"/>
              <a:cs typeface="+mn-ea"/>
              <a:sym typeface="宋体" panose="02010600030101010101" pitchFamily="2" charset="-122"/>
            </a:endParaRPr>
          </a:p>
        </p:txBody>
      </p:sp>
      <p:sp>
        <p:nvSpPr>
          <p:cNvPr id="29" name="Rectangle 20"/>
          <p:cNvSpPr>
            <a:spLocks noChangeArrowheads="1"/>
          </p:cNvSpPr>
          <p:nvPr/>
        </p:nvSpPr>
        <p:spPr bwMode="auto">
          <a:xfrm>
            <a:off x="7258685" y="5256530"/>
            <a:ext cx="3602355" cy="7385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p>
            <a:r>
              <a:rPr sz="1600" dirty="0">
                <a:latin typeface="宋体" panose="02010600030101010101" pitchFamily="2" charset="-122"/>
                <a:sym typeface="宋体" panose="02010600030101010101" pitchFamily="2" charset="-122"/>
              </a:rPr>
              <a:t>经济周期可以划分为四个阶段：繁荣，衰退，萧条，复苏。这四个阶段的转折点是顶峰和谷底。</a:t>
            </a:r>
            <a:endParaRPr sz="1600" dirty="0">
              <a:latin typeface="宋体" panose="02010600030101010101" pitchFamily="2" charset="-122"/>
              <a:sym typeface="宋体" panose="02010600030101010101" pitchFamily="2" charset="-122"/>
            </a:endParaRPr>
          </a:p>
        </p:txBody>
      </p:sp>
      <p:cxnSp>
        <p:nvCxnSpPr>
          <p:cNvPr id="32" name="直接连接符 31"/>
          <p:cNvCxnSpPr/>
          <p:nvPr/>
        </p:nvCxnSpPr>
        <p:spPr>
          <a:xfrm>
            <a:off x="6096000" y="5638294"/>
            <a:ext cx="0" cy="1118980"/>
          </a:xfrm>
          <a:prstGeom prst="line">
            <a:avLst/>
          </a:prstGeom>
          <a:ln w="63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2" name="文本框 2"/>
          <p:cNvSpPr txBox="1"/>
          <p:nvPr/>
        </p:nvSpPr>
        <p:spPr>
          <a:xfrm>
            <a:off x="885825" y="599440"/>
            <a:ext cx="4729480"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一、经济周期的含义与阶段</a:t>
            </a:r>
            <a:endParaRPr lang="zh-CN" altLang="en-US" sz="2600" dirty="0">
              <a:latin typeface="宋体" panose="02010600030101010101" pitchFamily="2" charset="-122"/>
              <a:ea typeface="宋体" panose="02010600030101010101" pitchFamily="2" charset="-122"/>
            </a:endParaRPr>
          </a:p>
        </p:txBody>
      </p:sp>
      <p:pic>
        <p:nvPicPr>
          <p:cNvPr id="3" name="图片 2"/>
          <p:cNvPicPr>
            <a:picLocks noChangeAspect="1"/>
          </p:cNvPicPr>
          <p:nvPr/>
        </p:nvPicPr>
        <p:blipFill>
          <a:blip r:embed="rId1"/>
          <a:stretch>
            <a:fillRect/>
          </a:stretch>
        </p:blipFill>
        <p:spPr>
          <a:xfrm>
            <a:off x="1293495" y="3192145"/>
            <a:ext cx="3746500" cy="1598295"/>
          </a:xfrm>
          <a:prstGeom prst="rect">
            <a:avLst/>
          </a:prstGeom>
        </p:spPr>
      </p:pic>
      <p:pic>
        <p:nvPicPr>
          <p:cNvPr id="4" name="图片 3"/>
          <p:cNvPicPr>
            <a:picLocks noChangeAspect="1"/>
          </p:cNvPicPr>
          <p:nvPr/>
        </p:nvPicPr>
        <p:blipFill>
          <a:blip r:embed="rId2"/>
          <a:stretch>
            <a:fillRect/>
          </a:stretch>
        </p:blipFill>
        <p:spPr>
          <a:xfrm>
            <a:off x="7144385" y="2571115"/>
            <a:ext cx="3716655" cy="223901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100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par>
                                <p:cTn id="10" presetID="22" presetClass="entr" presetSubtype="2" fill="hold" nodeType="withEffect">
                                  <p:stCondLst>
                                    <p:cond delay="1500"/>
                                  </p:stCondLst>
                                  <p:childTnLst>
                                    <p:set>
                                      <p:cBhvr>
                                        <p:cTn id="11" dur="1" fill="hold">
                                          <p:stCondLst>
                                            <p:cond delay="0"/>
                                          </p:stCondLst>
                                        </p:cTn>
                                        <p:tgtEl>
                                          <p:spTgt spid="18"/>
                                        </p:tgtEl>
                                        <p:attrNameLst>
                                          <p:attrName>style.visibility</p:attrName>
                                        </p:attrNameLst>
                                      </p:cBhvr>
                                      <p:to>
                                        <p:strVal val="visible"/>
                                      </p:to>
                                    </p:set>
                                    <p:animEffect transition="in" filter="wipe(right)">
                                      <p:cBhvr>
                                        <p:cTn id="12" dur="500"/>
                                        <p:tgtEl>
                                          <p:spTgt spid="18"/>
                                        </p:tgtEl>
                                      </p:cBhvr>
                                    </p:animEffect>
                                  </p:childTnLst>
                                </p:cTn>
                              </p:par>
                              <p:par>
                                <p:cTn id="13" presetID="2" presetClass="entr" presetSubtype="8" fill="hold" grpId="0" nodeType="withEffect">
                                  <p:stCondLst>
                                    <p:cond delay="200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0-#ppt_w/2"/>
                                          </p:val>
                                        </p:tav>
                                        <p:tav tm="100000">
                                          <p:val>
                                            <p:strVal val="#ppt_x"/>
                                          </p:val>
                                        </p:tav>
                                      </p:tavLst>
                                    </p:anim>
                                    <p:anim calcmode="lin" valueType="num">
                                      <p:cBhvr additive="base">
                                        <p:cTn id="16" dur="500" fill="hold"/>
                                        <p:tgtEl>
                                          <p:spTgt spid="9"/>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200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500" fill="hold"/>
                                        <p:tgtEl>
                                          <p:spTgt spid="13"/>
                                        </p:tgtEl>
                                        <p:attrNameLst>
                                          <p:attrName>ppt_x</p:attrName>
                                        </p:attrNameLst>
                                      </p:cBhvr>
                                      <p:tavLst>
                                        <p:tav tm="0">
                                          <p:val>
                                            <p:strVal val="0-#ppt_w/2"/>
                                          </p:val>
                                        </p:tav>
                                        <p:tav tm="100000">
                                          <p:val>
                                            <p:strVal val="#ppt_x"/>
                                          </p:val>
                                        </p:tav>
                                      </p:tavLst>
                                    </p:anim>
                                    <p:anim calcmode="lin" valueType="num">
                                      <p:cBhvr additive="base">
                                        <p:cTn id="20" dur="500" fill="hold"/>
                                        <p:tgtEl>
                                          <p:spTgt spid="13"/>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2000"/>
                                  </p:stCondLst>
                                  <p:childTnLst>
                                    <p:set>
                                      <p:cBhvr>
                                        <p:cTn id="22" dur="1" fill="hold">
                                          <p:stCondLst>
                                            <p:cond delay="0"/>
                                          </p:stCondLst>
                                        </p:cTn>
                                        <p:tgtEl>
                                          <p:spTgt spid="14"/>
                                        </p:tgtEl>
                                        <p:attrNameLst>
                                          <p:attrName>style.visibility</p:attrName>
                                        </p:attrNameLst>
                                      </p:cBhvr>
                                      <p:to>
                                        <p:strVal val="visible"/>
                                      </p:to>
                                    </p:set>
                                    <p:anim calcmode="lin" valueType="num">
                                      <p:cBhvr additive="base">
                                        <p:cTn id="23" dur="500" fill="hold"/>
                                        <p:tgtEl>
                                          <p:spTgt spid="14"/>
                                        </p:tgtEl>
                                        <p:attrNameLst>
                                          <p:attrName>ppt_x</p:attrName>
                                        </p:attrNameLst>
                                      </p:cBhvr>
                                      <p:tavLst>
                                        <p:tav tm="0">
                                          <p:val>
                                            <p:strVal val="0-#ppt_w/2"/>
                                          </p:val>
                                        </p:tav>
                                        <p:tav tm="100000">
                                          <p:val>
                                            <p:strVal val="#ppt_x"/>
                                          </p:val>
                                        </p:tav>
                                      </p:tavLst>
                                    </p:anim>
                                    <p:anim calcmode="lin" valueType="num">
                                      <p:cBhvr additive="base">
                                        <p:cTn id="24" dur="500" fill="hold"/>
                                        <p:tgtEl>
                                          <p:spTgt spid="14"/>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2000"/>
                                  </p:stCondLst>
                                  <p:childTnLst>
                                    <p:set>
                                      <p:cBhvr>
                                        <p:cTn id="26" dur="1" fill="hold">
                                          <p:stCondLst>
                                            <p:cond delay="0"/>
                                          </p:stCondLst>
                                        </p:cTn>
                                        <p:tgtEl>
                                          <p:spTgt spid="15"/>
                                        </p:tgtEl>
                                        <p:attrNameLst>
                                          <p:attrName>style.visibility</p:attrName>
                                        </p:attrNameLst>
                                      </p:cBhvr>
                                      <p:to>
                                        <p:strVal val="visible"/>
                                      </p:to>
                                    </p:set>
                                    <p:anim calcmode="lin" valueType="num">
                                      <p:cBhvr additive="base">
                                        <p:cTn id="27" dur="500" fill="hold"/>
                                        <p:tgtEl>
                                          <p:spTgt spid="15"/>
                                        </p:tgtEl>
                                        <p:attrNameLst>
                                          <p:attrName>ppt_x</p:attrName>
                                        </p:attrNameLst>
                                      </p:cBhvr>
                                      <p:tavLst>
                                        <p:tav tm="0">
                                          <p:val>
                                            <p:strVal val="0-#ppt_w/2"/>
                                          </p:val>
                                        </p:tav>
                                        <p:tav tm="100000">
                                          <p:val>
                                            <p:strVal val="#ppt_x"/>
                                          </p:val>
                                        </p:tav>
                                      </p:tavLst>
                                    </p:anim>
                                    <p:anim calcmode="lin" valueType="num">
                                      <p:cBhvr additive="base">
                                        <p:cTn id="28" dur="500" fill="hold"/>
                                        <p:tgtEl>
                                          <p:spTgt spid="15"/>
                                        </p:tgtEl>
                                        <p:attrNameLst>
                                          <p:attrName>ppt_y</p:attrName>
                                        </p:attrNameLst>
                                      </p:cBhvr>
                                      <p:tavLst>
                                        <p:tav tm="0">
                                          <p:val>
                                            <p:strVal val="#ppt_y"/>
                                          </p:val>
                                        </p:tav>
                                        <p:tav tm="100000">
                                          <p:val>
                                            <p:strVal val="#ppt_y"/>
                                          </p:val>
                                        </p:tav>
                                      </p:tavLst>
                                    </p:anim>
                                  </p:childTnLst>
                                </p:cTn>
                              </p:par>
                              <p:par>
                                <p:cTn id="29" presetID="22" presetClass="entr" presetSubtype="1" fill="hold" nodeType="withEffect">
                                  <p:stCondLst>
                                    <p:cond delay="2500"/>
                                  </p:stCondLst>
                                  <p:childTnLst>
                                    <p:set>
                                      <p:cBhvr>
                                        <p:cTn id="30" dur="1" fill="hold">
                                          <p:stCondLst>
                                            <p:cond delay="0"/>
                                          </p:stCondLst>
                                        </p:cTn>
                                        <p:tgtEl>
                                          <p:spTgt spid="8"/>
                                        </p:tgtEl>
                                        <p:attrNameLst>
                                          <p:attrName>style.visibility</p:attrName>
                                        </p:attrNameLst>
                                      </p:cBhvr>
                                      <p:to>
                                        <p:strVal val="visible"/>
                                      </p:to>
                                    </p:set>
                                    <p:animEffect transition="in" filter="wipe(up)">
                                      <p:cBhvr>
                                        <p:cTn id="31" dur="500"/>
                                        <p:tgtEl>
                                          <p:spTgt spid="8"/>
                                        </p:tgtEl>
                                      </p:cBhvr>
                                    </p:animEffect>
                                  </p:childTnLst>
                                </p:cTn>
                              </p:par>
                              <p:par>
                                <p:cTn id="32" presetID="53" presetClass="entr" presetSubtype="16" fill="hold" grpId="0" nodeType="withEffect">
                                  <p:stCondLst>
                                    <p:cond delay="3000"/>
                                  </p:stCondLst>
                                  <p:childTnLst>
                                    <p:set>
                                      <p:cBhvr>
                                        <p:cTn id="33" dur="1" fill="hold">
                                          <p:stCondLst>
                                            <p:cond delay="0"/>
                                          </p:stCondLst>
                                        </p:cTn>
                                        <p:tgtEl>
                                          <p:spTgt spid="23"/>
                                        </p:tgtEl>
                                        <p:attrNameLst>
                                          <p:attrName>style.visibility</p:attrName>
                                        </p:attrNameLst>
                                      </p:cBhvr>
                                      <p:to>
                                        <p:strVal val="visible"/>
                                      </p:to>
                                    </p:set>
                                    <p:anim calcmode="lin" valueType="num">
                                      <p:cBhvr>
                                        <p:cTn id="34" dur="500" fill="hold"/>
                                        <p:tgtEl>
                                          <p:spTgt spid="23"/>
                                        </p:tgtEl>
                                        <p:attrNameLst>
                                          <p:attrName>ppt_w</p:attrName>
                                        </p:attrNameLst>
                                      </p:cBhvr>
                                      <p:tavLst>
                                        <p:tav tm="0">
                                          <p:val>
                                            <p:fltVal val="0"/>
                                          </p:val>
                                        </p:tav>
                                        <p:tav tm="100000">
                                          <p:val>
                                            <p:strVal val="#ppt_w"/>
                                          </p:val>
                                        </p:tav>
                                      </p:tavLst>
                                    </p:anim>
                                    <p:anim calcmode="lin" valueType="num">
                                      <p:cBhvr>
                                        <p:cTn id="35" dur="500" fill="hold"/>
                                        <p:tgtEl>
                                          <p:spTgt spid="23"/>
                                        </p:tgtEl>
                                        <p:attrNameLst>
                                          <p:attrName>ppt_h</p:attrName>
                                        </p:attrNameLst>
                                      </p:cBhvr>
                                      <p:tavLst>
                                        <p:tav tm="0">
                                          <p:val>
                                            <p:fltVal val="0"/>
                                          </p:val>
                                        </p:tav>
                                        <p:tav tm="100000">
                                          <p:val>
                                            <p:strVal val="#ppt_h"/>
                                          </p:val>
                                        </p:tav>
                                      </p:tavLst>
                                    </p:anim>
                                    <p:animEffect transition="in" filter="fade">
                                      <p:cBhvr>
                                        <p:cTn id="36" dur="500"/>
                                        <p:tgtEl>
                                          <p:spTgt spid="23"/>
                                        </p:tgtEl>
                                      </p:cBhvr>
                                    </p:animEffect>
                                  </p:childTnLst>
                                </p:cTn>
                              </p:par>
                              <p:par>
                                <p:cTn id="37" presetID="22" presetClass="entr" presetSubtype="8" fill="hold" nodeType="withEffect">
                                  <p:stCondLst>
                                    <p:cond delay="3500"/>
                                  </p:stCondLst>
                                  <p:childTnLst>
                                    <p:set>
                                      <p:cBhvr>
                                        <p:cTn id="38" dur="1" fill="hold">
                                          <p:stCondLst>
                                            <p:cond delay="0"/>
                                          </p:stCondLst>
                                        </p:cTn>
                                        <p:tgtEl>
                                          <p:spTgt spid="24"/>
                                        </p:tgtEl>
                                        <p:attrNameLst>
                                          <p:attrName>style.visibility</p:attrName>
                                        </p:attrNameLst>
                                      </p:cBhvr>
                                      <p:to>
                                        <p:strVal val="visible"/>
                                      </p:to>
                                    </p:set>
                                    <p:animEffect transition="in" filter="wipe(left)">
                                      <p:cBhvr>
                                        <p:cTn id="39" dur="500"/>
                                        <p:tgtEl>
                                          <p:spTgt spid="24"/>
                                        </p:tgtEl>
                                      </p:cBhvr>
                                    </p:animEffect>
                                  </p:childTnLst>
                                </p:cTn>
                              </p:par>
                              <p:par>
                                <p:cTn id="40" presetID="2" presetClass="entr" presetSubtype="2" fill="hold" grpId="0" nodeType="withEffect">
                                  <p:stCondLst>
                                    <p:cond delay="4000"/>
                                  </p:stCondLst>
                                  <p:childTnLst>
                                    <p:set>
                                      <p:cBhvr>
                                        <p:cTn id="41" dur="1" fill="hold">
                                          <p:stCondLst>
                                            <p:cond delay="0"/>
                                          </p:stCondLst>
                                        </p:cTn>
                                        <p:tgtEl>
                                          <p:spTgt spid="25"/>
                                        </p:tgtEl>
                                        <p:attrNameLst>
                                          <p:attrName>style.visibility</p:attrName>
                                        </p:attrNameLst>
                                      </p:cBhvr>
                                      <p:to>
                                        <p:strVal val="visible"/>
                                      </p:to>
                                    </p:set>
                                    <p:anim calcmode="lin" valueType="num">
                                      <p:cBhvr additive="base">
                                        <p:cTn id="42" dur="500" fill="hold"/>
                                        <p:tgtEl>
                                          <p:spTgt spid="25"/>
                                        </p:tgtEl>
                                        <p:attrNameLst>
                                          <p:attrName>ppt_x</p:attrName>
                                        </p:attrNameLst>
                                      </p:cBhvr>
                                      <p:tavLst>
                                        <p:tav tm="0">
                                          <p:val>
                                            <p:strVal val="1+#ppt_w/2"/>
                                          </p:val>
                                        </p:tav>
                                        <p:tav tm="100000">
                                          <p:val>
                                            <p:strVal val="#ppt_x"/>
                                          </p:val>
                                        </p:tav>
                                      </p:tavLst>
                                    </p:anim>
                                    <p:anim calcmode="lin" valueType="num">
                                      <p:cBhvr additive="base">
                                        <p:cTn id="43" dur="500" fill="hold"/>
                                        <p:tgtEl>
                                          <p:spTgt spid="25"/>
                                        </p:tgtEl>
                                        <p:attrNameLst>
                                          <p:attrName>ppt_y</p:attrName>
                                        </p:attrNameLst>
                                      </p:cBhvr>
                                      <p:tavLst>
                                        <p:tav tm="0">
                                          <p:val>
                                            <p:strVal val="#ppt_y"/>
                                          </p:val>
                                        </p:tav>
                                        <p:tav tm="100000">
                                          <p:val>
                                            <p:strVal val="#ppt_y"/>
                                          </p:val>
                                        </p:tav>
                                      </p:tavLst>
                                    </p:anim>
                                  </p:childTnLst>
                                </p:cTn>
                              </p:par>
                              <p:par>
                                <p:cTn id="44" presetID="2" presetClass="entr" presetSubtype="2" fill="hold" grpId="0" nodeType="withEffect">
                                  <p:stCondLst>
                                    <p:cond delay="4000"/>
                                  </p:stCondLst>
                                  <p:childTnLst>
                                    <p:set>
                                      <p:cBhvr>
                                        <p:cTn id="45" dur="1" fill="hold">
                                          <p:stCondLst>
                                            <p:cond delay="0"/>
                                          </p:stCondLst>
                                        </p:cTn>
                                        <p:tgtEl>
                                          <p:spTgt spid="28"/>
                                        </p:tgtEl>
                                        <p:attrNameLst>
                                          <p:attrName>style.visibility</p:attrName>
                                        </p:attrNameLst>
                                      </p:cBhvr>
                                      <p:to>
                                        <p:strVal val="visible"/>
                                      </p:to>
                                    </p:set>
                                    <p:anim calcmode="lin" valueType="num">
                                      <p:cBhvr additive="base">
                                        <p:cTn id="46" dur="500" fill="hold"/>
                                        <p:tgtEl>
                                          <p:spTgt spid="28"/>
                                        </p:tgtEl>
                                        <p:attrNameLst>
                                          <p:attrName>ppt_x</p:attrName>
                                        </p:attrNameLst>
                                      </p:cBhvr>
                                      <p:tavLst>
                                        <p:tav tm="0">
                                          <p:val>
                                            <p:strVal val="1+#ppt_w/2"/>
                                          </p:val>
                                        </p:tav>
                                        <p:tav tm="100000">
                                          <p:val>
                                            <p:strVal val="#ppt_x"/>
                                          </p:val>
                                        </p:tav>
                                      </p:tavLst>
                                    </p:anim>
                                    <p:anim calcmode="lin" valueType="num">
                                      <p:cBhvr additive="base">
                                        <p:cTn id="47" dur="500" fill="hold"/>
                                        <p:tgtEl>
                                          <p:spTgt spid="28"/>
                                        </p:tgtEl>
                                        <p:attrNameLst>
                                          <p:attrName>ppt_y</p:attrName>
                                        </p:attrNameLst>
                                      </p:cBhvr>
                                      <p:tavLst>
                                        <p:tav tm="0">
                                          <p:val>
                                            <p:strVal val="#ppt_y"/>
                                          </p:val>
                                        </p:tav>
                                        <p:tav tm="100000">
                                          <p:val>
                                            <p:strVal val="#ppt_y"/>
                                          </p:val>
                                        </p:tav>
                                      </p:tavLst>
                                    </p:anim>
                                  </p:childTnLst>
                                </p:cTn>
                              </p:par>
                              <p:par>
                                <p:cTn id="48" presetID="2" presetClass="entr" presetSubtype="2" fill="hold" nodeType="withEffect">
                                  <p:stCondLst>
                                    <p:cond delay="4000"/>
                                  </p:stCondLst>
                                  <p:childTnLst>
                                    <p:set>
                                      <p:cBhvr>
                                        <p:cTn id="49" dur="1" fill="hold">
                                          <p:stCondLst>
                                            <p:cond delay="0"/>
                                          </p:stCondLst>
                                        </p:cTn>
                                        <p:tgtEl>
                                          <p:spTgt spid="27"/>
                                        </p:tgtEl>
                                        <p:attrNameLst>
                                          <p:attrName>style.visibility</p:attrName>
                                        </p:attrNameLst>
                                      </p:cBhvr>
                                      <p:to>
                                        <p:strVal val="visible"/>
                                      </p:to>
                                    </p:set>
                                    <p:anim calcmode="lin" valueType="num">
                                      <p:cBhvr additive="base">
                                        <p:cTn id="50" dur="500" fill="hold"/>
                                        <p:tgtEl>
                                          <p:spTgt spid="27"/>
                                        </p:tgtEl>
                                        <p:attrNameLst>
                                          <p:attrName>ppt_x</p:attrName>
                                        </p:attrNameLst>
                                      </p:cBhvr>
                                      <p:tavLst>
                                        <p:tav tm="0">
                                          <p:val>
                                            <p:strVal val="1+#ppt_w/2"/>
                                          </p:val>
                                        </p:tav>
                                        <p:tav tm="100000">
                                          <p:val>
                                            <p:strVal val="#ppt_x"/>
                                          </p:val>
                                        </p:tav>
                                      </p:tavLst>
                                    </p:anim>
                                    <p:anim calcmode="lin" valueType="num">
                                      <p:cBhvr additive="base">
                                        <p:cTn id="51" dur="500" fill="hold"/>
                                        <p:tgtEl>
                                          <p:spTgt spid="27"/>
                                        </p:tgtEl>
                                        <p:attrNameLst>
                                          <p:attrName>ppt_y</p:attrName>
                                        </p:attrNameLst>
                                      </p:cBhvr>
                                      <p:tavLst>
                                        <p:tav tm="0">
                                          <p:val>
                                            <p:strVal val="#ppt_y"/>
                                          </p:val>
                                        </p:tav>
                                        <p:tav tm="100000">
                                          <p:val>
                                            <p:strVal val="#ppt_y"/>
                                          </p:val>
                                        </p:tav>
                                      </p:tavLst>
                                    </p:anim>
                                  </p:childTnLst>
                                </p:cTn>
                              </p:par>
                              <p:par>
                                <p:cTn id="52" presetID="2" presetClass="entr" presetSubtype="2" fill="hold" grpId="0" nodeType="withEffect">
                                  <p:stCondLst>
                                    <p:cond delay="4000"/>
                                  </p:stCondLst>
                                  <p:childTnLst>
                                    <p:set>
                                      <p:cBhvr>
                                        <p:cTn id="53" dur="1" fill="hold">
                                          <p:stCondLst>
                                            <p:cond delay="0"/>
                                          </p:stCondLst>
                                        </p:cTn>
                                        <p:tgtEl>
                                          <p:spTgt spid="29"/>
                                        </p:tgtEl>
                                        <p:attrNameLst>
                                          <p:attrName>style.visibility</p:attrName>
                                        </p:attrNameLst>
                                      </p:cBhvr>
                                      <p:to>
                                        <p:strVal val="visible"/>
                                      </p:to>
                                    </p:set>
                                    <p:anim calcmode="lin" valueType="num">
                                      <p:cBhvr additive="base">
                                        <p:cTn id="54" dur="500" fill="hold"/>
                                        <p:tgtEl>
                                          <p:spTgt spid="29"/>
                                        </p:tgtEl>
                                        <p:attrNameLst>
                                          <p:attrName>ppt_x</p:attrName>
                                        </p:attrNameLst>
                                      </p:cBhvr>
                                      <p:tavLst>
                                        <p:tav tm="0">
                                          <p:val>
                                            <p:strVal val="1+#ppt_w/2"/>
                                          </p:val>
                                        </p:tav>
                                        <p:tav tm="100000">
                                          <p:val>
                                            <p:strVal val="#ppt_x"/>
                                          </p:val>
                                        </p:tav>
                                      </p:tavLst>
                                    </p:anim>
                                    <p:anim calcmode="lin" valueType="num">
                                      <p:cBhvr additive="base">
                                        <p:cTn id="55" dur="500" fill="hold"/>
                                        <p:tgtEl>
                                          <p:spTgt spid="29"/>
                                        </p:tgtEl>
                                        <p:attrNameLst>
                                          <p:attrName>ppt_y</p:attrName>
                                        </p:attrNameLst>
                                      </p:cBhvr>
                                      <p:tavLst>
                                        <p:tav tm="0">
                                          <p:val>
                                            <p:strVal val="#ppt_y"/>
                                          </p:val>
                                        </p:tav>
                                        <p:tav tm="100000">
                                          <p:val>
                                            <p:strVal val="#ppt_y"/>
                                          </p:val>
                                        </p:tav>
                                      </p:tavLst>
                                    </p:anim>
                                  </p:childTnLst>
                                </p:cTn>
                              </p:par>
                              <p:par>
                                <p:cTn id="56" presetID="22" presetClass="entr" presetSubtype="1" fill="hold" nodeType="withEffect">
                                  <p:stCondLst>
                                    <p:cond delay="4500"/>
                                  </p:stCondLst>
                                  <p:childTnLst>
                                    <p:set>
                                      <p:cBhvr>
                                        <p:cTn id="57" dur="1" fill="hold">
                                          <p:stCondLst>
                                            <p:cond delay="0"/>
                                          </p:stCondLst>
                                        </p:cTn>
                                        <p:tgtEl>
                                          <p:spTgt spid="32"/>
                                        </p:tgtEl>
                                        <p:attrNameLst>
                                          <p:attrName>style.visibility</p:attrName>
                                        </p:attrNameLst>
                                      </p:cBhvr>
                                      <p:to>
                                        <p:strVal val="visible"/>
                                      </p:to>
                                    </p:set>
                                    <p:animEffect transition="in" filter="wipe(up)">
                                      <p:cBhvr>
                                        <p:cTn id="58"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9" grpId="0" bldLvl="0" animBg="1"/>
      <p:bldP spid="14" grpId="0"/>
      <p:bldP spid="15" grpId="0"/>
      <p:bldP spid="23" grpId="0" bldLvl="0" animBg="1"/>
      <p:bldP spid="25" grpId="0" bldLvl="0" animBg="1"/>
      <p:bldP spid="28" grpId="0"/>
      <p:bldP spid="2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 name="Group 1"/>
          <p:cNvGrpSpPr/>
          <p:nvPr/>
        </p:nvGrpSpPr>
        <p:grpSpPr>
          <a:xfrm>
            <a:off x="2603612" y="2662108"/>
            <a:ext cx="6337249" cy="2689292"/>
            <a:chOff x="2888988" y="2353974"/>
            <a:chExt cx="6337249" cy="2689292"/>
          </a:xfrm>
        </p:grpSpPr>
        <p:sp>
          <p:nvSpPr>
            <p:cNvPr id="20" name="Rectangle: Rounded Corners 3"/>
            <p:cNvSpPr/>
            <p:nvPr/>
          </p:nvSpPr>
          <p:spPr bwMode="auto">
            <a:xfrm rot="19342118">
              <a:off x="2888988" y="3759908"/>
              <a:ext cx="2311112" cy="832683"/>
            </a:xfrm>
            <a:prstGeom prst="roundRect">
              <a:avLst>
                <a:gd name="adj" fmla="val 50000"/>
              </a:avLst>
            </a:prstGeom>
            <a:solidFill>
              <a:schemeClr val="tx2">
                <a:lumMod val="60000"/>
                <a:lumOff val="40000"/>
              </a:schemeClr>
            </a:solidFill>
            <a:ln w="19050">
              <a:noFill/>
              <a:round/>
            </a:ln>
          </p:spPr>
          <p:txBody>
            <a:bodyPr anchor="ctr"/>
            <a:p>
              <a:pPr algn="ctr"/>
              <a:endParaRPr>
                <a:latin typeface="宋体" panose="02010600030101010101" pitchFamily="2" charset="-122"/>
              </a:endParaRPr>
            </a:p>
          </p:txBody>
        </p:sp>
        <p:grpSp>
          <p:nvGrpSpPr>
            <p:cNvPr id="21" name="Group 4"/>
            <p:cNvGrpSpPr/>
            <p:nvPr/>
          </p:nvGrpSpPr>
          <p:grpSpPr>
            <a:xfrm>
              <a:off x="3051277" y="4204098"/>
              <a:ext cx="839168" cy="839168"/>
              <a:chOff x="2274896" y="3112852"/>
              <a:chExt cx="693584" cy="693584"/>
            </a:xfrm>
          </p:grpSpPr>
          <p:sp>
            <p:nvSpPr>
              <p:cNvPr id="63" name="Oval 5"/>
              <p:cNvSpPr/>
              <p:nvPr/>
            </p:nvSpPr>
            <p:spPr bwMode="auto">
              <a:xfrm>
                <a:off x="2274896" y="3112852"/>
                <a:ext cx="693584" cy="693584"/>
              </a:xfrm>
              <a:prstGeom prst="ellipse">
                <a:avLst/>
              </a:prstGeom>
              <a:solidFill>
                <a:schemeClr val="tx2">
                  <a:lumMod val="75000"/>
                </a:schemeClr>
              </a:solidFill>
              <a:ln w="19050">
                <a:noFill/>
                <a:round/>
              </a:ln>
            </p:spPr>
            <p:txBody>
              <a:bodyPr anchor="ctr"/>
              <a:p>
                <a:pPr algn="ctr"/>
                <a:endParaRPr>
                  <a:latin typeface="宋体" panose="02010600030101010101" pitchFamily="2" charset="-122"/>
                </a:endParaRPr>
              </a:p>
            </p:txBody>
          </p:sp>
          <p:grpSp>
            <p:nvGrpSpPr>
              <p:cNvPr id="64" name="Group 6"/>
              <p:cNvGrpSpPr/>
              <p:nvPr/>
            </p:nvGrpSpPr>
            <p:grpSpPr>
              <a:xfrm>
                <a:off x="2506296" y="3282089"/>
                <a:ext cx="230785" cy="355050"/>
                <a:chOff x="4235451" y="4579938"/>
                <a:chExt cx="123825" cy="190499"/>
              </a:xfrm>
              <a:solidFill>
                <a:schemeClr val="bg1"/>
              </a:solidFill>
            </p:grpSpPr>
            <p:sp>
              <p:nvSpPr>
                <p:cNvPr id="65" name="Freeform: Shape 7"/>
                <p:cNvSpPr/>
                <p:nvPr/>
              </p:nvSpPr>
              <p:spPr bwMode="auto">
                <a:xfrm>
                  <a:off x="4235451" y="4721225"/>
                  <a:ext cx="123825" cy="49212"/>
                </a:xfrm>
                <a:custGeom>
                  <a:avLst/>
                  <a:gdLst/>
                  <a:ahLst/>
                  <a:cxnLst>
                    <a:cxn ang="0">
                      <a:pos x="0" y="8"/>
                    </a:cxn>
                    <a:cxn ang="0">
                      <a:pos x="8" y="17"/>
                    </a:cxn>
                    <a:cxn ang="0">
                      <a:pos x="12" y="16"/>
                    </a:cxn>
                    <a:cxn ang="0">
                      <a:pos x="30" y="15"/>
                    </a:cxn>
                    <a:cxn ang="0">
                      <a:pos x="43" y="3"/>
                    </a:cxn>
                    <a:cxn ang="0">
                      <a:pos x="40" y="2"/>
                    </a:cxn>
                    <a:cxn ang="0">
                      <a:pos x="33" y="8"/>
                    </a:cxn>
                    <a:cxn ang="0">
                      <a:pos x="17" y="7"/>
                    </a:cxn>
                    <a:cxn ang="0">
                      <a:pos x="30" y="5"/>
                    </a:cxn>
                    <a:cxn ang="0">
                      <a:pos x="28" y="2"/>
                    </a:cxn>
                    <a:cxn ang="0">
                      <a:pos x="15" y="2"/>
                    </a:cxn>
                    <a:cxn ang="0">
                      <a:pos x="7" y="1"/>
                    </a:cxn>
                    <a:cxn ang="0">
                      <a:pos x="0" y="8"/>
                    </a:cxn>
                  </a:cxnLst>
                  <a:rect l="0" t="0" r="r" b="b"/>
                  <a:pathLst>
                    <a:path w="43" h="17">
                      <a:moveTo>
                        <a:pt x="0" y="8"/>
                      </a:moveTo>
                      <a:cubicBezTo>
                        <a:pt x="0" y="11"/>
                        <a:pt x="5" y="16"/>
                        <a:pt x="8" y="17"/>
                      </a:cubicBezTo>
                      <a:cubicBezTo>
                        <a:pt x="9" y="17"/>
                        <a:pt x="10" y="16"/>
                        <a:pt x="12" y="16"/>
                      </a:cubicBezTo>
                      <a:cubicBezTo>
                        <a:pt x="12" y="16"/>
                        <a:pt x="26" y="17"/>
                        <a:pt x="30" y="15"/>
                      </a:cubicBezTo>
                      <a:cubicBezTo>
                        <a:pt x="33" y="14"/>
                        <a:pt x="43" y="5"/>
                        <a:pt x="43" y="3"/>
                      </a:cubicBezTo>
                      <a:cubicBezTo>
                        <a:pt x="43" y="1"/>
                        <a:pt x="42" y="0"/>
                        <a:pt x="40" y="2"/>
                      </a:cubicBezTo>
                      <a:cubicBezTo>
                        <a:pt x="37" y="3"/>
                        <a:pt x="35" y="6"/>
                        <a:pt x="33" y="8"/>
                      </a:cubicBezTo>
                      <a:cubicBezTo>
                        <a:pt x="29" y="11"/>
                        <a:pt x="21" y="12"/>
                        <a:pt x="17" y="7"/>
                      </a:cubicBezTo>
                      <a:cubicBezTo>
                        <a:pt x="17" y="7"/>
                        <a:pt x="28" y="8"/>
                        <a:pt x="30" y="5"/>
                      </a:cubicBezTo>
                      <a:cubicBezTo>
                        <a:pt x="31" y="3"/>
                        <a:pt x="30" y="1"/>
                        <a:pt x="28" y="2"/>
                      </a:cubicBezTo>
                      <a:cubicBezTo>
                        <a:pt x="26" y="2"/>
                        <a:pt x="17" y="2"/>
                        <a:pt x="15" y="2"/>
                      </a:cubicBezTo>
                      <a:cubicBezTo>
                        <a:pt x="12" y="1"/>
                        <a:pt x="8" y="0"/>
                        <a:pt x="7" y="1"/>
                      </a:cubicBezTo>
                      <a:cubicBezTo>
                        <a:pt x="5" y="2"/>
                        <a:pt x="1" y="5"/>
                        <a:pt x="0" y="8"/>
                      </a:cubicBezTo>
                      <a:close/>
                    </a:path>
                  </a:pathLst>
                </a:custGeom>
                <a:grpFill/>
                <a:ln w="9525">
                  <a:noFill/>
                  <a:round/>
                </a:ln>
              </p:spPr>
              <p:txBody>
                <a:bodyPr anchor="ctr"/>
                <a:p>
                  <a:pPr algn="ctr"/>
                  <a:endParaRPr>
                    <a:latin typeface="宋体" panose="02010600030101010101" pitchFamily="2" charset="-122"/>
                  </a:endParaRPr>
                </a:p>
              </p:txBody>
            </p:sp>
            <p:sp>
              <p:nvSpPr>
                <p:cNvPr id="66" name="Freeform: Shape 8"/>
                <p:cNvSpPr/>
                <p:nvPr/>
              </p:nvSpPr>
              <p:spPr bwMode="auto">
                <a:xfrm>
                  <a:off x="4281488" y="4695825"/>
                  <a:ext cx="49213" cy="19050"/>
                </a:xfrm>
                <a:custGeom>
                  <a:avLst/>
                  <a:gdLst/>
                  <a:ahLst/>
                  <a:cxnLst>
                    <a:cxn ang="0">
                      <a:pos x="15" y="0"/>
                    </a:cxn>
                    <a:cxn ang="0">
                      <a:pos x="2" y="0"/>
                    </a:cxn>
                    <a:cxn ang="0">
                      <a:pos x="0" y="2"/>
                    </a:cxn>
                    <a:cxn ang="0">
                      <a:pos x="2" y="4"/>
                    </a:cxn>
                    <a:cxn ang="0">
                      <a:pos x="5" y="4"/>
                    </a:cxn>
                    <a:cxn ang="0">
                      <a:pos x="5" y="4"/>
                    </a:cxn>
                    <a:cxn ang="0">
                      <a:pos x="9" y="7"/>
                    </a:cxn>
                    <a:cxn ang="0">
                      <a:pos x="13" y="4"/>
                    </a:cxn>
                    <a:cxn ang="0">
                      <a:pos x="12" y="4"/>
                    </a:cxn>
                    <a:cxn ang="0">
                      <a:pos x="15" y="4"/>
                    </a:cxn>
                    <a:cxn ang="0">
                      <a:pos x="17" y="2"/>
                    </a:cxn>
                    <a:cxn ang="0">
                      <a:pos x="15" y="0"/>
                    </a:cxn>
                  </a:cxnLst>
                  <a:rect l="0" t="0" r="r" b="b"/>
                  <a:pathLst>
                    <a:path w="17" h="7">
                      <a:moveTo>
                        <a:pt x="15" y="0"/>
                      </a:moveTo>
                      <a:cubicBezTo>
                        <a:pt x="2" y="0"/>
                        <a:pt x="2" y="0"/>
                        <a:pt x="2" y="0"/>
                      </a:cubicBezTo>
                      <a:cubicBezTo>
                        <a:pt x="1" y="0"/>
                        <a:pt x="0" y="1"/>
                        <a:pt x="0" y="2"/>
                      </a:cubicBezTo>
                      <a:cubicBezTo>
                        <a:pt x="0" y="3"/>
                        <a:pt x="1" y="4"/>
                        <a:pt x="2" y="4"/>
                      </a:cubicBezTo>
                      <a:cubicBezTo>
                        <a:pt x="5" y="4"/>
                        <a:pt x="5" y="4"/>
                        <a:pt x="5" y="4"/>
                      </a:cubicBezTo>
                      <a:cubicBezTo>
                        <a:pt x="5" y="4"/>
                        <a:pt x="5" y="4"/>
                        <a:pt x="5" y="4"/>
                      </a:cubicBezTo>
                      <a:cubicBezTo>
                        <a:pt x="5" y="6"/>
                        <a:pt x="6" y="7"/>
                        <a:pt x="9" y="7"/>
                      </a:cubicBezTo>
                      <a:cubicBezTo>
                        <a:pt x="11" y="7"/>
                        <a:pt x="13" y="6"/>
                        <a:pt x="13" y="4"/>
                      </a:cubicBezTo>
                      <a:cubicBezTo>
                        <a:pt x="13" y="4"/>
                        <a:pt x="12" y="4"/>
                        <a:pt x="12" y="4"/>
                      </a:cubicBezTo>
                      <a:cubicBezTo>
                        <a:pt x="15" y="4"/>
                        <a:pt x="15" y="4"/>
                        <a:pt x="15" y="4"/>
                      </a:cubicBezTo>
                      <a:cubicBezTo>
                        <a:pt x="16" y="4"/>
                        <a:pt x="17" y="3"/>
                        <a:pt x="17" y="2"/>
                      </a:cubicBezTo>
                      <a:cubicBezTo>
                        <a:pt x="17" y="1"/>
                        <a:pt x="16" y="0"/>
                        <a:pt x="15" y="0"/>
                      </a:cubicBezTo>
                      <a:close/>
                    </a:path>
                  </a:pathLst>
                </a:custGeom>
                <a:grpFill/>
                <a:ln w="9525">
                  <a:noFill/>
                  <a:round/>
                </a:ln>
              </p:spPr>
              <p:txBody>
                <a:bodyPr anchor="ctr"/>
                <a:p>
                  <a:pPr algn="ctr"/>
                  <a:endParaRPr>
                    <a:latin typeface="宋体" panose="02010600030101010101" pitchFamily="2" charset="-122"/>
                  </a:endParaRPr>
                </a:p>
              </p:txBody>
            </p:sp>
            <p:sp>
              <p:nvSpPr>
                <p:cNvPr id="67" name="Freeform: Shape 9"/>
                <p:cNvSpPr/>
                <p:nvPr/>
              </p:nvSpPr>
              <p:spPr bwMode="auto">
                <a:xfrm>
                  <a:off x="4260851" y="4579938"/>
                  <a:ext cx="88900" cy="100012"/>
                </a:xfrm>
                <a:custGeom>
                  <a:avLst/>
                  <a:gdLst/>
                  <a:ahLst/>
                  <a:cxnLst>
                    <a:cxn ang="0">
                      <a:pos x="16" y="0"/>
                    </a:cxn>
                    <a:cxn ang="0">
                      <a:pos x="0" y="16"/>
                    </a:cxn>
                    <a:cxn ang="0">
                      <a:pos x="7" y="35"/>
                    </a:cxn>
                    <a:cxn ang="0">
                      <a:pos x="25" y="35"/>
                    </a:cxn>
                    <a:cxn ang="0">
                      <a:pos x="31" y="16"/>
                    </a:cxn>
                    <a:cxn ang="0">
                      <a:pos x="16" y="0"/>
                    </a:cxn>
                    <a:cxn ang="0">
                      <a:pos x="19" y="21"/>
                    </a:cxn>
                    <a:cxn ang="0">
                      <a:pos x="16" y="19"/>
                    </a:cxn>
                    <a:cxn ang="0">
                      <a:pos x="12" y="21"/>
                    </a:cxn>
                    <a:cxn ang="0">
                      <a:pos x="12" y="17"/>
                    </a:cxn>
                    <a:cxn ang="0">
                      <a:pos x="9" y="14"/>
                    </a:cxn>
                    <a:cxn ang="0">
                      <a:pos x="14" y="13"/>
                    </a:cxn>
                    <a:cxn ang="0">
                      <a:pos x="16" y="9"/>
                    </a:cxn>
                    <a:cxn ang="0">
                      <a:pos x="17" y="13"/>
                    </a:cxn>
                    <a:cxn ang="0">
                      <a:pos x="22" y="14"/>
                    </a:cxn>
                    <a:cxn ang="0">
                      <a:pos x="19" y="17"/>
                    </a:cxn>
                    <a:cxn ang="0">
                      <a:pos x="19" y="21"/>
                    </a:cxn>
                  </a:cxnLst>
                  <a:rect l="0" t="0" r="r" b="b"/>
                  <a:pathLst>
                    <a:path w="31" h="35">
                      <a:moveTo>
                        <a:pt x="16" y="0"/>
                      </a:moveTo>
                      <a:cubicBezTo>
                        <a:pt x="7" y="0"/>
                        <a:pt x="0" y="7"/>
                        <a:pt x="0" y="16"/>
                      </a:cubicBezTo>
                      <a:cubicBezTo>
                        <a:pt x="0" y="23"/>
                        <a:pt x="7" y="27"/>
                        <a:pt x="7" y="35"/>
                      </a:cubicBezTo>
                      <a:cubicBezTo>
                        <a:pt x="25" y="35"/>
                        <a:pt x="25" y="35"/>
                        <a:pt x="25" y="35"/>
                      </a:cubicBezTo>
                      <a:cubicBezTo>
                        <a:pt x="25" y="27"/>
                        <a:pt x="31" y="23"/>
                        <a:pt x="31" y="16"/>
                      </a:cubicBezTo>
                      <a:cubicBezTo>
                        <a:pt x="31" y="7"/>
                        <a:pt x="24" y="0"/>
                        <a:pt x="16" y="0"/>
                      </a:cubicBezTo>
                      <a:close/>
                      <a:moveTo>
                        <a:pt x="19" y="21"/>
                      </a:moveTo>
                      <a:cubicBezTo>
                        <a:pt x="16" y="19"/>
                        <a:pt x="16" y="19"/>
                        <a:pt x="16" y="19"/>
                      </a:cubicBezTo>
                      <a:cubicBezTo>
                        <a:pt x="12" y="21"/>
                        <a:pt x="12" y="21"/>
                        <a:pt x="12" y="21"/>
                      </a:cubicBezTo>
                      <a:cubicBezTo>
                        <a:pt x="12" y="17"/>
                        <a:pt x="12" y="17"/>
                        <a:pt x="12" y="17"/>
                      </a:cubicBezTo>
                      <a:cubicBezTo>
                        <a:pt x="9" y="14"/>
                        <a:pt x="9" y="14"/>
                        <a:pt x="9" y="14"/>
                      </a:cubicBezTo>
                      <a:cubicBezTo>
                        <a:pt x="14" y="13"/>
                        <a:pt x="14" y="13"/>
                        <a:pt x="14" y="13"/>
                      </a:cubicBezTo>
                      <a:cubicBezTo>
                        <a:pt x="16" y="9"/>
                        <a:pt x="16" y="9"/>
                        <a:pt x="16" y="9"/>
                      </a:cubicBezTo>
                      <a:cubicBezTo>
                        <a:pt x="17" y="13"/>
                        <a:pt x="17" y="13"/>
                        <a:pt x="17" y="13"/>
                      </a:cubicBezTo>
                      <a:cubicBezTo>
                        <a:pt x="22" y="14"/>
                        <a:pt x="22" y="14"/>
                        <a:pt x="22" y="14"/>
                      </a:cubicBezTo>
                      <a:cubicBezTo>
                        <a:pt x="19" y="17"/>
                        <a:pt x="19" y="17"/>
                        <a:pt x="19" y="17"/>
                      </a:cubicBezTo>
                      <a:lnTo>
                        <a:pt x="19" y="21"/>
                      </a:lnTo>
                      <a:close/>
                    </a:path>
                  </a:pathLst>
                </a:custGeom>
                <a:grpFill/>
                <a:ln w="9525">
                  <a:noFill/>
                  <a:round/>
                </a:ln>
              </p:spPr>
              <p:txBody>
                <a:bodyPr anchor="ctr"/>
                <a:p>
                  <a:pPr algn="ctr"/>
                  <a:endParaRPr>
                    <a:latin typeface="宋体" panose="02010600030101010101" pitchFamily="2" charset="-122"/>
                  </a:endParaRPr>
                </a:p>
              </p:txBody>
            </p:sp>
            <p:sp>
              <p:nvSpPr>
                <p:cNvPr id="68" name="Freeform: Shape 10"/>
                <p:cNvSpPr/>
                <p:nvPr/>
              </p:nvSpPr>
              <p:spPr bwMode="auto">
                <a:xfrm>
                  <a:off x="4281488" y="4683125"/>
                  <a:ext cx="49213" cy="9525"/>
                </a:xfrm>
                <a:custGeom>
                  <a:avLst/>
                  <a:gdLst/>
                  <a:ahLst/>
                  <a:cxnLst>
                    <a:cxn ang="0">
                      <a:pos x="1" y="3"/>
                    </a:cxn>
                    <a:cxn ang="0">
                      <a:pos x="16" y="3"/>
                    </a:cxn>
                    <a:cxn ang="0">
                      <a:pos x="17" y="2"/>
                    </a:cxn>
                    <a:cxn ang="0">
                      <a:pos x="16" y="0"/>
                    </a:cxn>
                    <a:cxn ang="0">
                      <a:pos x="1" y="0"/>
                    </a:cxn>
                    <a:cxn ang="0">
                      <a:pos x="0" y="2"/>
                    </a:cxn>
                    <a:cxn ang="0">
                      <a:pos x="1" y="3"/>
                    </a:cxn>
                  </a:cxnLst>
                  <a:rect l="0" t="0" r="r" b="b"/>
                  <a:pathLst>
                    <a:path w="17" h="3">
                      <a:moveTo>
                        <a:pt x="1" y="3"/>
                      </a:moveTo>
                      <a:cubicBezTo>
                        <a:pt x="16" y="3"/>
                        <a:pt x="16" y="3"/>
                        <a:pt x="16" y="3"/>
                      </a:cubicBezTo>
                      <a:cubicBezTo>
                        <a:pt x="17" y="3"/>
                        <a:pt x="17" y="2"/>
                        <a:pt x="17" y="2"/>
                      </a:cubicBezTo>
                      <a:cubicBezTo>
                        <a:pt x="17" y="1"/>
                        <a:pt x="17" y="0"/>
                        <a:pt x="16" y="0"/>
                      </a:cubicBezTo>
                      <a:cubicBezTo>
                        <a:pt x="1" y="0"/>
                        <a:pt x="1" y="0"/>
                        <a:pt x="1" y="0"/>
                      </a:cubicBezTo>
                      <a:cubicBezTo>
                        <a:pt x="0" y="0"/>
                        <a:pt x="0" y="1"/>
                        <a:pt x="0" y="2"/>
                      </a:cubicBezTo>
                      <a:cubicBezTo>
                        <a:pt x="0" y="2"/>
                        <a:pt x="0" y="3"/>
                        <a:pt x="1" y="3"/>
                      </a:cubicBezTo>
                      <a:close/>
                    </a:path>
                  </a:pathLst>
                </a:custGeom>
                <a:grpFill/>
                <a:ln w="9525">
                  <a:noFill/>
                  <a:round/>
                </a:ln>
              </p:spPr>
              <p:txBody>
                <a:bodyPr anchor="ctr"/>
                <a:p>
                  <a:pPr algn="ctr"/>
                  <a:endParaRPr>
                    <a:latin typeface="宋体" panose="02010600030101010101" pitchFamily="2" charset="-122"/>
                  </a:endParaRPr>
                </a:p>
              </p:txBody>
            </p:sp>
          </p:grpSp>
        </p:grpSp>
        <p:sp>
          <p:nvSpPr>
            <p:cNvPr id="22" name="Rectangle: Rounded Corners 11"/>
            <p:cNvSpPr/>
            <p:nvPr/>
          </p:nvSpPr>
          <p:spPr bwMode="auto">
            <a:xfrm>
              <a:off x="4239437" y="3287423"/>
              <a:ext cx="2311112" cy="832683"/>
            </a:xfrm>
            <a:prstGeom prst="roundRect">
              <a:avLst>
                <a:gd name="adj" fmla="val 50000"/>
              </a:avLst>
            </a:prstGeom>
            <a:solidFill>
              <a:schemeClr val="accent1">
                <a:lumMod val="60000"/>
                <a:lumOff val="40000"/>
                <a:alpha val="50000"/>
              </a:schemeClr>
            </a:solidFill>
            <a:ln w="19050">
              <a:noFill/>
              <a:round/>
            </a:ln>
          </p:spPr>
          <p:txBody>
            <a:bodyPr anchor="ctr"/>
            <a:p>
              <a:pPr algn="ctr"/>
              <a:endParaRPr>
                <a:latin typeface="宋体" panose="02010600030101010101" pitchFamily="2" charset="-122"/>
              </a:endParaRPr>
            </a:p>
          </p:txBody>
        </p:sp>
        <p:sp>
          <p:nvSpPr>
            <p:cNvPr id="23" name="Rectangle: Rounded Corners 12"/>
            <p:cNvSpPr/>
            <p:nvPr/>
          </p:nvSpPr>
          <p:spPr bwMode="auto">
            <a:xfrm rot="19342118">
              <a:off x="5561068" y="2830268"/>
              <a:ext cx="2311112" cy="832683"/>
            </a:xfrm>
            <a:prstGeom prst="roundRect">
              <a:avLst>
                <a:gd name="adj" fmla="val 50000"/>
              </a:avLst>
            </a:prstGeom>
            <a:solidFill>
              <a:schemeClr val="accent1">
                <a:lumMod val="40000"/>
                <a:lumOff val="60000"/>
                <a:alpha val="50000"/>
              </a:schemeClr>
            </a:solidFill>
            <a:ln w="19050">
              <a:noFill/>
              <a:round/>
            </a:ln>
          </p:spPr>
          <p:txBody>
            <a:bodyPr anchor="ctr"/>
            <a:p>
              <a:pPr algn="ctr"/>
              <a:endParaRPr>
                <a:latin typeface="宋体" panose="02010600030101010101" pitchFamily="2" charset="-122"/>
              </a:endParaRPr>
            </a:p>
          </p:txBody>
        </p:sp>
        <p:sp>
          <p:nvSpPr>
            <p:cNvPr id="24" name="Rectangle: Rounded Corners 13"/>
            <p:cNvSpPr/>
            <p:nvPr/>
          </p:nvSpPr>
          <p:spPr bwMode="auto">
            <a:xfrm>
              <a:off x="6911517" y="2357783"/>
              <a:ext cx="2311112" cy="832683"/>
            </a:xfrm>
            <a:prstGeom prst="roundRect">
              <a:avLst>
                <a:gd name="adj" fmla="val 50000"/>
              </a:avLst>
            </a:prstGeom>
            <a:solidFill>
              <a:schemeClr val="accent4">
                <a:lumMod val="40000"/>
                <a:lumOff val="60000"/>
              </a:schemeClr>
            </a:solidFill>
            <a:ln w="19050">
              <a:noFill/>
              <a:round/>
            </a:ln>
          </p:spPr>
          <p:txBody>
            <a:bodyPr anchor="ctr"/>
            <a:p>
              <a:pPr algn="ctr"/>
              <a:endParaRPr>
                <a:latin typeface="宋体" panose="02010600030101010101" pitchFamily="2" charset="-122"/>
              </a:endParaRPr>
            </a:p>
          </p:txBody>
        </p:sp>
        <p:grpSp>
          <p:nvGrpSpPr>
            <p:cNvPr id="25" name="Group 14"/>
            <p:cNvGrpSpPr/>
            <p:nvPr/>
          </p:nvGrpSpPr>
          <p:grpSpPr>
            <a:xfrm>
              <a:off x="4210497" y="3303934"/>
              <a:ext cx="841248" cy="841248"/>
              <a:chOff x="2895600" y="3562350"/>
              <a:chExt cx="898969" cy="898969"/>
            </a:xfrm>
          </p:grpSpPr>
          <p:sp>
            <p:nvSpPr>
              <p:cNvPr id="53" name="Oval 15"/>
              <p:cNvSpPr/>
              <p:nvPr/>
            </p:nvSpPr>
            <p:spPr bwMode="auto">
              <a:xfrm>
                <a:off x="2895600" y="3562350"/>
                <a:ext cx="898969" cy="898969"/>
              </a:xfrm>
              <a:prstGeom prst="ellipse">
                <a:avLst/>
              </a:prstGeom>
              <a:solidFill>
                <a:schemeClr val="accent4"/>
              </a:solidFill>
              <a:ln w="19050">
                <a:noFill/>
                <a:round/>
              </a:ln>
            </p:spPr>
            <p:txBody>
              <a:bodyPr anchor="ctr"/>
              <a:p>
                <a:pPr algn="ctr"/>
                <a:endParaRPr>
                  <a:latin typeface="宋体" panose="02010600030101010101" pitchFamily="2" charset="-122"/>
                </a:endParaRPr>
              </a:p>
            </p:txBody>
          </p:sp>
          <p:grpSp>
            <p:nvGrpSpPr>
              <p:cNvPr id="54" name="Group 16"/>
              <p:cNvGrpSpPr/>
              <p:nvPr/>
            </p:nvGrpSpPr>
            <p:grpSpPr>
              <a:xfrm>
                <a:off x="3105358" y="3815073"/>
                <a:ext cx="479384" cy="393423"/>
                <a:chOff x="2551113" y="4586288"/>
                <a:chExt cx="230188" cy="188912"/>
              </a:xfrm>
              <a:solidFill>
                <a:schemeClr val="bg1"/>
              </a:solidFill>
            </p:grpSpPr>
            <p:sp>
              <p:nvSpPr>
                <p:cNvPr id="55" name="Oval 17"/>
                <p:cNvSpPr/>
                <p:nvPr/>
              </p:nvSpPr>
              <p:spPr bwMode="auto">
                <a:xfrm>
                  <a:off x="2732088" y="4678363"/>
                  <a:ext cx="20638" cy="19050"/>
                </a:xfrm>
                <a:prstGeom prst="ellipse">
                  <a:avLst/>
                </a:prstGeom>
                <a:grpFill/>
                <a:ln w="9525">
                  <a:noFill/>
                  <a:round/>
                </a:ln>
              </p:spPr>
              <p:txBody>
                <a:bodyPr anchor="ctr"/>
                <a:p>
                  <a:pPr algn="ctr"/>
                  <a:endParaRPr>
                    <a:latin typeface="宋体" panose="02010600030101010101" pitchFamily="2" charset="-122"/>
                  </a:endParaRPr>
                </a:p>
              </p:txBody>
            </p:sp>
            <p:sp>
              <p:nvSpPr>
                <p:cNvPr id="56" name="Freeform: Shape 18"/>
                <p:cNvSpPr/>
                <p:nvPr/>
              </p:nvSpPr>
              <p:spPr bwMode="auto">
                <a:xfrm>
                  <a:off x="2697163" y="4679950"/>
                  <a:ext cx="49213" cy="95250"/>
                </a:xfrm>
                <a:custGeom>
                  <a:avLst/>
                  <a:gdLst/>
                  <a:ahLst/>
                  <a:cxnLst>
                    <a:cxn ang="0">
                      <a:pos x="17" y="29"/>
                    </a:cxn>
                    <a:cxn ang="0">
                      <a:pos x="12" y="20"/>
                    </a:cxn>
                    <a:cxn ang="0">
                      <a:pos x="13" y="18"/>
                    </a:cxn>
                    <a:cxn ang="0">
                      <a:pos x="15" y="11"/>
                    </a:cxn>
                    <a:cxn ang="0">
                      <a:pos x="14" y="8"/>
                    </a:cxn>
                    <a:cxn ang="0">
                      <a:pos x="7" y="1"/>
                    </a:cxn>
                    <a:cxn ang="0">
                      <a:pos x="4" y="1"/>
                    </a:cxn>
                    <a:cxn ang="0">
                      <a:pos x="4" y="4"/>
                    </a:cxn>
                    <a:cxn ang="0">
                      <a:pos x="8" y="9"/>
                    </a:cxn>
                    <a:cxn ang="0">
                      <a:pos x="4" y="6"/>
                    </a:cxn>
                    <a:cxn ang="0">
                      <a:pos x="1" y="7"/>
                    </a:cxn>
                    <a:cxn ang="0">
                      <a:pos x="2" y="10"/>
                    </a:cxn>
                    <a:cxn ang="0">
                      <a:pos x="6" y="13"/>
                    </a:cxn>
                    <a:cxn ang="0">
                      <a:pos x="7" y="13"/>
                    </a:cxn>
                    <a:cxn ang="0">
                      <a:pos x="5" y="22"/>
                    </a:cxn>
                    <a:cxn ang="0">
                      <a:pos x="4" y="29"/>
                    </a:cxn>
                    <a:cxn ang="0">
                      <a:pos x="3" y="30"/>
                    </a:cxn>
                    <a:cxn ang="0">
                      <a:pos x="5" y="33"/>
                    </a:cxn>
                    <a:cxn ang="0">
                      <a:pos x="5" y="33"/>
                    </a:cxn>
                    <a:cxn ang="0">
                      <a:pos x="8" y="31"/>
                    </a:cxn>
                    <a:cxn ang="0">
                      <a:pos x="9" y="25"/>
                    </a:cxn>
                    <a:cxn ang="0">
                      <a:pos x="13" y="31"/>
                    </a:cxn>
                    <a:cxn ang="0">
                      <a:pos x="16" y="32"/>
                    </a:cxn>
                    <a:cxn ang="0">
                      <a:pos x="17" y="29"/>
                    </a:cxn>
                  </a:cxnLst>
                  <a:rect l="0" t="0" r="r" b="b"/>
                  <a:pathLst>
                    <a:path w="17" h="33">
                      <a:moveTo>
                        <a:pt x="17" y="29"/>
                      </a:moveTo>
                      <a:cubicBezTo>
                        <a:pt x="12" y="20"/>
                        <a:pt x="12" y="20"/>
                        <a:pt x="12" y="20"/>
                      </a:cubicBezTo>
                      <a:cubicBezTo>
                        <a:pt x="13" y="20"/>
                        <a:pt x="13" y="19"/>
                        <a:pt x="13" y="18"/>
                      </a:cubicBezTo>
                      <a:cubicBezTo>
                        <a:pt x="15" y="11"/>
                        <a:pt x="15" y="11"/>
                        <a:pt x="15" y="11"/>
                      </a:cubicBezTo>
                      <a:cubicBezTo>
                        <a:pt x="15" y="10"/>
                        <a:pt x="15" y="9"/>
                        <a:pt x="14" y="8"/>
                      </a:cubicBezTo>
                      <a:cubicBezTo>
                        <a:pt x="7" y="1"/>
                        <a:pt x="7" y="1"/>
                        <a:pt x="7" y="1"/>
                      </a:cubicBezTo>
                      <a:cubicBezTo>
                        <a:pt x="6" y="0"/>
                        <a:pt x="5" y="0"/>
                        <a:pt x="4" y="1"/>
                      </a:cubicBezTo>
                      <a:cubicBezTo>
                        <a:pt x="3" y="2"/>
                        <a:pt x="3" y="3"/>
                        <a:pt x="4" y="4"/>
                      </a:cubicBezTo>
                      <a:cubicBezTo>
                        <a:pt x="8" y="9"/>
                        <a:pt x="8" y="9"/>
                        <a:pt x="8" y="9"/>
                      </a:cubicBezTo>
                      <a:cubicBezTo>
                        <a:pt x="4" y="6"/>
                        <a:pt x="4" y="6"/>
                        <a:pt x="4" y="6"/>
                      </a:cubicBezTo>
                      <a:cubicBezTo>
                        <a:pt x="3" y="6"/>
                        <a:pt x="1" y="6"/>
                        <a:pt x="1" y="7"/>
                      </a:cubicBezTo>
                      <a:cubicBezTo>
                        <a:pt x="0" y="9"/>
                        <a:pt x="1" y="10"/>
                        <a:pt x="2" y="10"/>
                      </a:cubicBezTo>
                      <a:cubicBezTo>
                        <a:pt x="6" y="13"/>
                        <a:pt x="6" y="13"/>
                        <a:pt x="6" y="13"/>
                      </a:cubicBezTo>
                      <a:cubicBezTo>
                        <a:pt x="7" y="13"/>
                        <a:pt x="7" y="13"/>
                        <a:pt x="7" y="13"/>
                      </a:cubicBezTo>
                      <a:cubicBezTo>
                        <a:pt x="7" y="16"/>
                        <a:pt x="6" y="19"/>
                        <a:pt x="5" y="22"/>
                      </a:cubicBezTo>
                      <a:cubicBezTo>
                        <a:pt x="5" y="24"/>
                        <a:pt x="4" y="26"/>
                        <a:pt x="4" y="29"/>
                      </a:cubicBezTo>
                      <a:cubicBezTo>
                        <a:pt x="4" y="29"/>
                        <a:pt x="3" y="30"/>
                        <a:pt x="3" y="30"/>
                      </a:cubicBezTo>
                      <a:cubicBezTo>
                        <a:pt x="3" y="31"/>
                        <a:pt x="4" y="33"/>
                        <a:pt x="5" y="33"/>
                      </a:cubicBezTo>
                      <a:cubicBezTo>
                        <a:pt x="5" y="33"/>
                        <a:pt x="5" y="33"/>
                        <a:pt x="5" y="33"/>
                      </a:cubicBezTo>
                      <a:cubicBezTo>
                        <a:pt x="6" y="33"/>
                        <a:pt x="7" y="32"/>
                        <a:pt x="8" y="31"/>
                      </a:cubicBezTo>
                      <a:cubicBezTo>
                        <a:pt x="9" y="25"/>
                        <a:pt x="9" y="25"/>
                        <a:pt x="9" y="25"/>
                      </a:cubicBezTo>
                      <a:cubicBezTo>
                        <a:pt x="13" y="31"/>
                        <a:pt x="13" y="31"/>
                        <a:pt x="13" y="31"/>
                      </a:cubicBezTo>
                      <a:cubicBezTo>
                        <a:pt x="13" y="32"/>
                        <a:pt x="14" y="33"/>
                        <a:pt x="16" y="32"/>
                      </a:cubicBezTo>
                      <a:cubicBezTo>
                        <a:pt x="17" y="32"/>
                        <a:pt x="17" y="31"/>
                        <a:pt x="17" y="29"/>
                      </a:cubicBezTo>
                      <a:close/>
                    </a:path>
                  </a:pathLst>
                </a:custGeom>
                <a:grpFill/>
                <a:ln w="9525">
                  <a:noFill/>
                  <a:round/>
                </a:ln>
              </p:spPr>
              <p:txBody>
                <a:bodyPr anchor="ctr"/>
                <a:p>
                  <a:pPr algn="ctr"/>
                  <a:endParaRPr>
                    <a:latin typeface="宋体" panose="02010600030101010101" pitchFamily="2" charset="-122"/>
                  </a:endParaRPr>
                </a:p>
              </p:txBody>
            </p:sp>
            <p:sp>
              <p:nvSpPr>
                <p:cNvPr id="57" name="Oval 19"/>
                <p:cNvSpPr/>
                <p:nvPr/>
              </p:nvSpPr>
              <p:spPr bwMode="auto">
                <a:xfrm>
                  <a:off x="2565401" y="4678363"/>
                  <a:ext cx="20638" cy="19050"/>
                </a:xfrm>
                <a:prstGeom prst="ellipse">
                  <a:avLst/>
                </a:prstGeom>
                <a:grpFill/>
                <a:ln w="9525">
                  <a:noFill/>
                  <a:round/>
                </a:ln>
              </p:spPr>
              <p:txBody>
                <a:bodyPr anchor="ctr"/>
                <a:p>
                  <a:pPr algn="ctr"/>
                  <a:endParaRPr>
                    <a:latin typeface="宋体" panose="02010600030101010101" pitchFamily="2" charset="-122"/>
                  </a:endParaRPr>
                </a:p>
              </p:txBody>
            </p:sp>
            <p:sp>
              <p:nvSpPr>
                <p:cNvPr id="58" name="Freeform: Shape 20"/>
                <p:cNvSpPr/>
                <p:nvPr/>
              </p:nvSpPr>
              <p:spPr bwMode="auto">
                <a:xfrm>
                  <a:off x="2571751" y="4679950"/>
                  <a:ext cx="49213" cy="95250"/>
                </a:xfrm>
                <a:custGeom>
                  <a:avLst/>
                  <a:gdLst/>
                  <a:ahLst/>
                  <a:cxnLst>
                    <a:cxn ang="0">
                      <a:pos x="0" y="29"/>
                    </a:cxn>
                    <a:cxn ang="0">
                      <a:pos x="5" y="20"/>
                    </a:cxn>
                    <a:cxn ang="0">
                      <a:pos x="3" y="18"/>
                    </a:cxn>
                    <a:cxn ang="0">
                      <a:pos x="2" y="11"/>
                    </a:cxn>
                    <a:cxn ang="0">
                      <a:pos x="3" y="8"/>
                    </a:cxn>
                    <a:cxn ang="0">
                      <a:pos x="10" y="1"/>
                    </a:cxn>
                    <a:cxn ang="0">
                      <a:pos x="13" y="1"/>
                    </a:cxn>
                    <a:cxn ang="0">
                      <a:pos x="13" y="4"/>
                    </a:cxn>
                    <a:cxn ang="0">
                      <a:pos x="9" y="9"/>
                    </a:cxn>
                    <a:cxn ang="0">
                      <a:pos x="13" y="6"/>
                    </a:cxn>
                    <a:cxn ang="0">
                      <a:pos x="16" y="7"/>
                    </a:cxn>
                    <a:cxn ang="0">
                      <a:pos x="15" y="10"/>
                    </a:cxn>
                    <a:cxn ang="0">
                      <a:pos x="10" y="13"/>
                    </a:cxn>
                    <a:cxn ang="0">
                      <a:pos x="10" y="13"/>
                    </a:cxn>
                    <a:cxn ang="0">
                      <a:pos x="11" y="22"/>
                    </a:cxn>
                    <a:cxn ang="0">
                      <a:pos x="13" y="29"/>
                    </a:cxn>
                    <a:cxn ang="0">
                      <a:pos x="14" y="30"/>
                    </a:cxn>
                    <a:cxn ang="0">
                      <a:pos x="12" y="33"/>
                    </a:cxn>
                    <a:cxn ang="0">
                      <a:pos x="11" y="33"/>
                    </a:cxn>
                    <a:cxn ang="0">
                      <a:pos x="9" y="31"/>
                    </a:cxn>
                    <a:cxn ang="0">
                      <a:pos x="8" y="25"/>
                    </a:cxn>
                    <a:cxn ang="0">
                      <a:pos x="4" y="31"/>
                    </a:cxn>
                    <a:cxn ang="0">
                      <a:pos x="1" y="32"/>
                    </a:cxn>
                    <a:cxn ang="0">
                      <a:pos x="0" y="29"/>
                    </a:cxn>
                  </a:cxnLst>
                  <a:rect l="0" t="0" r="r" b="b"/>
                  <a:pathLst>
                    <a:path w="17" h="33">
                      <a:moveTo>
                        <a:pt x="0" y="29"/>
                      </a:moveTo>
                      <a:cubicBezTo>
                        <a:pt x="5" y="20"/>
                        <a:pt x="5" y="20"/>
                        <a:pt x="5" y="20"/>
                      </a:cubicBezTo>
                      <a:cubicBezTo>
                        <a:pt x="4" y="20"/>
                        <a:pt x="4" y="19"/>
                        <a:pt x="3" y="18"/>
                      </a:cubicBezTo>
                      <a:cubicBezTo>
                        <a:pt x="2" y="11"/>
                        <a:pt x="2" y="11"/>
                        <a:pt x="2" y="11"/>
                      </a:cubicBezTo>
                      <a:cubicBezTo>
                        <a:pt x="2" y="10"/>
                        <a:pt x="2" y="9"/>
                        <a:pt x="3" y="8"/>
                      </a:cubicBezTo>
                      <a:cubicBezTo>
                        <a:pt x="10" y="1"/>
                        <a:pt x="10" y="1"/>
                        <a:pt x="10" y="1"/>
                      </a:cubicBezTo>
                      <a:cubicBezTo>
                        <a:pt x="11" y="0"/>
                        <a:pt x="12" y="0"/>
                        <a:pt x="13" y="1"/>
                      </a:cubicBezTo>
                      <a:cubicBezTo>
                        <a:pt x="14" y="2"/>
                        <a:pt x="14" y="3"/>
                        <a:pt x="13" y="4"/>
                      </a:cubicBezTo>
                      <a:cubicBezTo>
                        <a:pt x="9" y="9"/>
                        <a:pt x="9" y="9"/>
                        <a:pt x="9" y="9"/>
                      </a:cubicBezTo>
                      <a:cubicBezTo>
                        <a:pt x="13" y="6"/>
                        <a:pt x="13" y="6"/>
                        <a:pt x="13" y="6"/>
                      </a:cubicBezTo>
                      <a:cubicBezTo>
                        <a:pt x="14" y="6"/>
                        <a:pt x="16" y="6"/>
                        <a:pt x="16" y="7"/>
                      </a:cubicBezTo>
                      <a:cubicBezTo>
                        <a:pt x="17" y="9"/>
                        <a:pt x="16" y="10"/>
                        <a:pt x="15" y="10"/>
                      </a:cubicBezTo>
                      <a:cubicBezTo>
                        <a:pt x="10" y="13"/>
                        <a:pt x="10" y="13"/>
                        <a:pt x="10" y="13"/>
                      </a:cubicBezTo>
                      <a:cubicBezTo>
                        <a:pt x="10" y="13"/>
                        <a:pt x="10" y="13"/>
                        <a:pt x="10" y="13"/>
                      </a:cubicBezTo>
                      <a:cubicBezTo>
                        <a:pt x="10" y="16"/>
                        <a:pt x="11" y="19"/>
                        <a:pt x="11" y="22"/>
                      </a:cubicBezTo>
                      <a:cubicBezTo>
                        <a:pt x="12" y="24"/>
                        <a:pt x="13" y="26"/>
                        <a:pt x="13" y="29"/>
                      </a:cubicBezTo>
                      <a:cubicBezTo>
                        <a:pt x="13" y="29"/>
                        <a:pt x="13" y="30"/>
                        <a:pt x="14" y="30"/>
                      </a:cubicBezTo>
                      <a:cubicBezTo>
                        <a:pt x="14" y="31"/>
                        <a:pt x="13" y="33"/>
                        <a:pt x="12" y="33"/>
                      </a:cubicBezTo>
                      <a:cubicBezTo>
                        <a:pt x="12" y="33"/>
                        <a:pt x="12" y="33"/>
                        <a:pt x="11" y="33"/>
                      </a:cubicBezTo>
                      <a:cubicBezTo>
                        <a:pt x="10" y="33"/>
                        <a:pt x="10" y="32"/>
                        <a:pt x="9" y="31"/>
                      </a:cubicBezTo>
                      <a:cubicBezTo>
                        <a:pt x="8" y="25"/>
                        <a:pt x="8" y="25"/>
                        <a:pt x="8" y="25"/>
                      </a:cubicBezTo>
                      <a:cubicBezTo>
                        <a:pt x="4" y="31"/>
                        <a:pt x="4" y="31"/>
                        <a:pt x="4" y="31"/>
                      </a:cubicBezTo>
                      <a:cubicBezTo>
                        <a:pt x="4" y="32"/>
                        <a:pt x="2" y="33"/>
                        <a:pt x="1" y="32"/>
                      </a:cubicBezTo>
                      <a:cubicBezTo>
                        <a:pt x="0" y="32"/>
                        <a:pt x="0" y="31"/>
                        <a:pt x="0" y="29"/>
                      </a:cubicBezTo>
                      <a:close/>
                    </a:path>
                  </a:pathLst>
                </a:custGeom>
                <a:grpFill/>
                <a:ln w="9525">
                  <a:noFill/>
                  <a:round/>
                </a:ln>
              </p:spPr>
              <p:txBody>
                <a:bodyPr anchor="ctr"/>
                <a:p>
                  <a:pPr algn="ctr"/>
                  <a:endParaRPr>
                    <a:latin typeface="宋体" panose="02010600030101010101" pitchFamily="2" charset="-122"/>
                  </a:endParaRPr>
                </a:p>
              </p:txBody>
            </p:sp>
            <p:sp>
              <p:nvSpPr>
                <p:cNvPr id="59" name="Oval 21"/>
                <p:cNvSpPr/>
                <p:nvPr/>
              </p:nvSpPr>
              <p:spPr bwMode="auto">
                <a:xfrm>
                  <a:off x="2649538" y="4692650"/>
                  <a:ext cx="19050" cy="22225"/>
                </a:xfrm>
                <a:prstGeom prst="ellipse">
                  <a:avLst/>
                </a:prstGeom>
                <a:grpFill/>
                <a:ln w="9525">
                  <a:noFill/>
                  <a:round/>
                </a:ln>
              </p:spPr>
              <p:txBody>
                <a:bodyPr anchor="ctr"/>
                <a:p>
                  <a:pPr algn="ctr"/>
                  <a:endParaRPr>
                    <a:latin typeface="宋体" panose="02010600030101010101" pitchFamily="2" charset="-122"/>
                  </a:endParaRPr>
                </a:p>
              </p:txBody>
            </p:sp>
            <p:sp>
              <p:nvSpPr>
                <p:cNvPr id="60" name="Freeform: Shape 22"/>
                <p:cNvSpPr/>
                <p:nvPr/>
              </p:nvSpPr>
              <p:spPr bwMode="auto">
                <a:xfrm>
                  <a:off x="2625726" y="4689475"/>
                  <a:ext cx="63500" cy="85725"/>
                </a:xfrm>
                <a:custGeom>
                  <a:avLst/>
                  <a:gdLst/>
                  <a:ahLst/>
                  <a:cxnLst>
                    <a:cxn ang="0">
                      <a:pos x="19" y="18"/>
                    </a:cxn>
                    <a:cxn ang="0">
                      <a:pos x="17" y="18"/>
                    </a:cxn>
                    <a:cxn ang="0">
                      <a:pos x="17" y="14"/>
                    </a:cxn>
                    <a:cxn ang="0">
                      <a:pos x="21" y="11"/>
                    </a:cxn>
                    <a:cxn ang="0">
                      <a:pos x="22" y="9"/>
                    </a:cxn>
                    <a:cxn ang="0">
                      <a:pos x="22" y="3"/>
                    </a:cxn>
                    <a:cxn ang="0">
                      <a:pos x="20" y="0"/>
                    </a:cxn>
                    <a:cxn ang="0">
                      <a:pos x="17" y="3"/>
                    </a:cxn>
                    <a:cxn ang="0">
                      <a:pos x="17" y="8"/>
                    </a:cxn>
                    <a:cxn ang="0">
                      <a:pos x="12" y="12"/>
                    </a:cxn>
                    <a:cxn ang="0">
                      <a:pos x="7" y="9"/>
                    </a:cxn>
                    <a:cxn ang="0">
                      <a:pos x="5" y="5"/>
                    </a:cxn>
                    <a:cxn ang="0">
                      <a:pos x="2" y="4"/>
                    </a:cxn>
                    <a:cxn ang="0">
                      <a:pos x="1" y="7"/>
                    </a:cxn>
                    <a:cxn ang="0">
                      <a:pos x="3" y="12"/>
                    </a:cxn>
                    <a:cxn ang="0">
                      <a:pos x="4" y="13"/>
                    </a:cxn>
                    <a:cxn ang="0">
                      <a:pos x="8" y="15"/>
                    </a:cxn>
                    <a:cxn ang="0">
                      <a:pos x="8" y="23"/>
                    </a:cxn>
                    <a:cxn ang="0">
                      <a:pos x="8" y="23"/>
                    </a:cxn>
                    <a:cxn ang="0">
                      <a:pos x="8" y="26"/>
                    </a:cxn>
                    <a:cxn ang="0">
                      <a:pos x="2" y="26"/>
                    </a:cxn>
                    <a:cxn ang="0">
                      <a:pos x="0" y="28"/>
                    </a:cxn>
                    <a:cxn ang="0">
                      <a:pos x="2" y="30"/>
                    </a:cxn>
                    <a:cxn ang="0">
                      <a:pos x="11" y="30"/>
                    </a:cxn>
                    <a:cxn ang="0">
                      <a:pos x="13" y="28"/>
                    </a:cxn>
                    <a:cxn ang="0">
                      <a:pos x="13" y="23"/>
                    </a:cxn>
                    <a:cxn ang="0">
                      <a:pos x="17" y="23"/>
                    </a:cxn>
                    <a:cxn ang="0">
                      <a:pos x="17" y="28"/>
                    </a:cxn>
                    <a:cxn ang="0">
                      <a:pos x="19" y="30"/>
                    </a:cxn>
                    <a:cxn ang="0">
                      <a:pos x="22" y="28"/>
                    </a:cxn>
                    <a:cxn ang="0">
                      <a:pos x="22" y="20"/>
                    </a:cxn>
                    <a:cxn ang="0">
                      <a:pos x="19" y="18"/>
                    </a:cxn>
                  </a:cxnLst>
                  <a:rect l="0" t="0" r="r" b="b"/>
                  <a:pathLst>
                    <a:path w="22" h="30">
                      <a:moveTo>
                        <a:pt x="19" y="18"/>
                      </a:moveTo>
                      <a:cubicBezTo>
                        <a:pt x="17" y="18"/>
                        <a:pt x="17" y="18"/>
                        <a:pt x="17" y="18"/>
                      </a:cubicBezTo>
                      <a:cubicBezTo>
                        <a:pt x="17" y="14"/>
                        <a:pt x="17" y="14"/>
                        <a:pt x="17" y="14"/>
                      </a:cubicBezTo>
                      <a:cubicBezTo>
                        <a:pt x="21" y="11"/>
                        <a:pt x="21" y="11"/>
                        <a:pt x="21" y="11"/>
                      </a:cubicBezTo>
                      <a:cubicBezTo>
                        <a:pt x="22" y="10"/>
                        <a:pt x="22" y="10"/>
                        <a:pt x="22" y="9"/>
                      </a:cubicBezTo>
                      <a:cubicBezTo>
                        <a:pt x="22" y="3"/>
                        <a:pt x="22" y="3"/>
                        <a:pt x="22" y="3"/>
                      </a:cubicBezTo>
                      <a:cubicBezTo>
                        <a:pt x="22" y="1"/>
                        <a:pt x="21" y="0"/>
                        <a:pt x="20" y="0"/>
                      </a:cubicBezTo>
                      <a:cubicBezTo>
                        <a:pt x="18" y="0"/>
                        <a:pt x="17" y="1"/>
                        <a:pt x="17" y="3"/>
                      </a:cubicBezTo>
                      <a:cubicBezTo>
                        <a:pt x="17" y="8"/>
                        <a:pt x="17" y="8"/>
                        <a:pt x="17" y="8"/>
                      </a:cubicBezTo>
                      <a:cubicBezTo>
                        <a:pt x="12" y="12"/>
                        <a:pt x="12" y="12"/>
                        <a:pt x="12" y="12"/>
                      </a:cubicBezTo>
                      <a:cubicBezTo>
                        <a:pt x="7" y="9"/>
                        <a:pt x="7" y="9"/>
                        <a:pt x="7" y="9"/>
                      </a:cubicBezTo>
                      <a:cubicBezTo>
                        <a:pt x="5" y="5"/>
                        <a:pt x="5" y="5"/>
                        <a:pt x="5" y="5"/>
                      </a:cubicBezTo>
                      <a:cubicBezTo>
                        <a:pt x="5" y="4"/>
                        <a:pt x="3" y="3"/>
                        <a:pt x="2" y="4"/>
                      </a:cubicBezTo>
                      <a:cubicBezTo>
                        <a:pt x="1" y="4"/>
                        <a:pt x="1" y="5"/>
                        <a:pt x="1" y="7"/>
                      </a:cubicBezTo>
                      <a:cubicBezTo>
                        <a:pt x="3" y="12"/>
                        <a:pt x="3" y="12"/>
                        <a:pt x="3" y="12"/>
                      </a:cubicBezTo>
                      <a:cubicBezTo>
                        <a:pt x="3" y="13"/>
                        <a:pt x="4" y="13"/>
                        <a:pt x="4" y="13"/>
                      </a:cubicBezTo>
                      <a:cubicBezTo>
                        <a:pt x="8" y="15"/>
                        <a:pt x="8" y="15"/>
                        <a:pt x="8" y="15"/>
                      </a:cubicBezTo>
                      <a:cubicBezTo>
                        <a:pt x="8" y="23"/>
                        <a:pt x="8" y="23"/>
                        <a:pt x="8" y="23"/>
                      </a:cubicBezTo>
                      <a:cubicBezTo>
                        <a:pt x="8" y="23"/>
                        <a:pt x="8" y="23"/>
                        <a:pt x="8" y="23"/>
                      </a:cubicBezTo>
                      <a:cubicBezTo>
                        <a:pt x="8" y="26"/>
                        <a:pt x="8" y="26"/>
                        <a:pt x="8" y="26"/>
                      </a:cubicBezTo>
                      <a:cubicBezTo>
                        <a:pt x="2" y="26"/>
                        <a:pt x="2" y="26"/>
                        <a:pt x="2" y="26"/>
                      </a:cubicBezTo>
                      <a:cubicBezTo>
                        <a:pt x="1" y="26"/>
                        <a:pt x="0" y="27"/>
                        <a:pt x="0" y="28"/>
                      </a:cubicBezTo>
                      <a:cubicBezTo>
                        <a:pt x="0" y="29"/>
                        <a:pt x="1" y="30"/>
                        <a:pt x="2" y="30"/>
                      </a:cubicBezTo>
                      <a:cubicBezTo>
                        <a:pt x="11" y="30"/>
                        <a:pt x="11" y="30"/>
                        <a:pt x="11" y="30"/>
                      </a:cubicBezTo>
                      <a:cubicBezTo>
                        <a:pt x="12" y="30"/>
                        <a:pt x="13" y="29"/>
                        <a:pt x="13" y="28"/>
                      </a:cubicBezTo>
                      <a:cubicBezTo>
                        <a:pt x="13" y="23"/>
                        <a:pt x="13" y="23"/>
                        <a:pt x="13" y="23"/>
                      </a:cubicBezTo>
                      <a:cubicBezTo>
                        <a:pt x="17" y="23"/>
                        <a:pt x="17" y="23"/>
                        <a:pt x="17" y="23"/>
                      </a:cubicBezTo>
                      <a:cubicBezTo>
                        <a:pt x="17" y="28"/>
                        <a:pt x="17" y="28"/>
                        <a:pt x="17" y="28"/>
                      </a:cubicBezTo>
                      <a:cubicBezTo>
                        <a:pt x="17" y="29"/>
                        <a:pt x="18" y="30"/>
                        <a:pt x="19" y="30"/>
                      </a:cubicBezTo>
                      <a:cubicBezTo>
                        <a:pt x="21" y="30"/>
                        <a:pt x="22" y="29"/>
                        <a:pt x="22" y="28"/>
                      </a:cubicBezTo>
                      <a:cubicBezTo>
                        <a:pt x="22" y="20"/>
                        <a:pt x="22" y="20"/>
                        <a:pt x="22" y="20"/>
                      </a:cubicBezTo>
                      <a:cubicBezTo>
                        <a:pt x="22" y="19"/>
                        <a:pt x="21" y="18"/>
                        <a:pt x="19" y="18"/>
                      </a:cubicBezTo>
                      <a:close/>
                    </a:path>
                  </a:pathLst>
                </a:custGeom>
                <a:grpFill/>
                <a:ln w="9525">
                  <a:noFill/>
                  <a:round/>
                </a:ln>
              </p:spPr>
              <p:txBody>
                <a:bodyPr anchor="ctr"/>
                <a:p>
                  <a:pPr algn="ctr"/>
                  <a:endParaRPr>
                    <a:latin typeface="宋体" panose="02010600030101010101" pitchFamily="2" charset="-122"/>
                  </a:endParaRPr>
                </a:p>
              </p:txBody>
            </p:sp>
            <p:sp>
              <p:nvSpPr>
                <p:cNvPr id="61" name="Freeform: Shape 23"/>
                <p:cNvSpPr/>
                <p:nvPr/>
              </p:nvSpPr>
              <p:spPr bwMode="auto">
                <a:xfrm>
                  <a:off x="2660651" y="4586288"/>
                  <a:ext cx="120650" cy="77787"/>
                </a:xfrm>
                <a:custGeom>
                  <a:avLst/>
                  <a:gdLst/>
                  <a:ahLst/>
                  <a:cxnLst>
                    <a:cxn ang="0">
                      <a:pos x="0" y="49"/>
                    </a:cxn>
                    <a:cxn ang="0">
                      <a:pos x="31" y="49"/>
                    </a:cxn>
                    <a:cxn ang="0">
                      <a:pos x="62" y="25"/>
                    </a:cxn>
                    <a:cxn ang="0">
                      <a:pos x="60" y="39"/>
                    </a:cxn>
                    <a:cxn ang="0">
                      <a:pos x="72" y="29"/>
                    </a:cxn>
                    <a:cxn ang="0">
                      <a:pos x="76" y="3"/>
                    </a:cxn>
                    <a:cxn ang="0">
                      <a:pos x="49" y="0"/>
                    </a:cxn>
                    <a:cxn ang="0">
                      <a:pos x="36" y="9"/>
                    </a:cxn>
                    <a:cxn ang="0">
                      <a:pos x="51" y="10"/>
                    </a:cxn>
                    <a:cxn ang="0">
                      <a:pos x="0" y="49"/>
                    </a:cxn>
                  </a:cxnLst>
                  <a:rect l="0" t="0" r="r" b="b"/>
                  <a:pathLst>
                    <a:path w="76" h="49">
                      <a:moveTo>
                        <a:pt x="0" y="49"/>
                      </a:moveTo>
                      <a:lnTo>
                        <a:pt x="31" y="49"/>
                      </a:lnTo>
                      <a:lnTo>
                        <a:pt x="62" y="25"/>
                      </a:lnTo>
                      <a:lnTo>
                        <a:pt x="60" y="39"/>
                      </a:lnTo>
                      <a:lnTo>
                        <a:pt x="72" y="29"/>
                      </a:lnTo>
                      <a:lnTo>
                        <a:pt x="76" y="3"/>
                      </a:lnTo>
                      <a:lnTo>
                        <a:pt x="49" y="0"/>
                      </a:lnTo>
                      <a:lnTo>
                        <a:pt x="36" y="9"/>
                      </a:lnTo>
                      <a:lnTo>
                        <a:pt x="51" y="10"/>
                      </a:lnTo>
                      <a:lnTo>
                        <a:pt x="0" y="49"/>
                      </a:lnTo>
                      <a:close/>
                    </a:path>
                  </a:pathLst>
                </a:custGeom>
                <a:grpFill/>
                <a:ln w="9525">
                  <a:noFill/>
                  <a:round/>
                </a:ln>
              </p:spPr>
              <p:txBody>
                <a:bodyPr anchor="ctr"/>
                <a:p>
                  <a:pPr algn="ctr"/>
                  <a:endParaRPr>
                    <a:latin typeface="宋体" panose="02010600030101010101" pitchFamily="2" charset="-122"/>
                  </a:endParaRPr>
                </a:p>
              </p:txBody>
            </p:sp>
            <p:sp>
              <p:nvSpPr>
                <p:cNvPr id="62" name="Freeform: Shape 24"/>
                <p:cNvSpPr/>
                <p:nvPr/>
              </p:nvSpPr>
              <p:spPr bwMode="auto">
                <a:xfrm>
                  <a:off x="2551113" y="4625975"/>
                  <a:ext cx="130175" cy="42862"/>
                </a:xfrm>
                <a:custGeom>
                  <a:avLst/>
                  <a:gdLst/>
                  <a:ahLst/>
                  <a:cxnLst>
                    <a:cxn ang="0">
                      <a:pos x="58" y="20"/>
                    </a:cxn>
                    <a:cxn ang="0">
                      <a:pos x="63" y="22"/>
                    </a:cxn>
                    <a:cxn ang="0">
                      <a:pos x="82" y="7"/>
                    </a:cxn>
                    <a:cxn ang="0">
                      <a:pos x="56" y="0"/>
                    </a:cxn>
                    <a:cxn ang="0">
                      <a:pos x="0" y="27"/>
                    </a:cxn>
                    <a:cxn ang="0">
                      <a:pos x="42" y="27"/>
                    </a:cxn>
                    <a:cxn ang="0">
                      <a:pos x="58" y="20"/>
                    </a:cxn>
                  </a:cxnLst>
                  <a:rect l="0" t="0" r="r" b="b"/>
                  <a:pathLst>
                    <a:path w="82" h="27">
                      <a:moveTo>
                        <a:pt x="58" y="20"/>
                      </a:moveTo>
                      <a:lnTo>
                        <a:pt x="63" y="22"/>
                      </a:lnTo>
                      <a:lnTo>
                        <a:pt x="82" y="7"/>
                      </a:lnTo>
                      <a:lnTo>
                        <a:pt x="56" y="0"/>
                      </a:lnTo>
                      <a:lnTo>
                        <a:pt x="0" y="27"/>
                      </a:lnTo>
                      <a:lnTo>
                        <a:pt x="42" y="27"/>
                      </a:lnTo>
                      <a:lnTo>
                        <a:pt x="58" y="20"/>
                      </a:lnTo>
                      <a:close/>
                    </a:path>
                  </a:pathLst>
                </a:custGeom>
                <a:grpFill/>
                <a:ln w="9525">
                  <a:noFill/>
                  <a:round/>
                </a:ln>
              </p:spPr>
              <p:txBody>
                <a:bodyPr anchor="ctr"/>
                <a:p>
                  <a:pPr algn="ctr"/>
                  <a:endParaRPr>
                    <a:latin typeface="宋体" panose="02010600030101010101" pitchFamily="2" charset="-122"/>
                  </a:endParaRPr>
                </a:p>
              </p:txBody>
            </p:sp>
          </p:grpSp>
        </p:grpSp>
        <p:grpSp>
          <p:nvGrpSpPr>
            <p:cNvPr id="26" name="Group 25"/>
            <p:cNvGrpSpPr/>
            <p:nvPr/>
          </p:nvGrpSpPr>
          <p:grpSpPr>
            <a:xfrm>
              <a:off x="5712909" y="3287423"/>
              <a:ext cx="841248" cy="841248"/>
              <a:chOff x="4419600" y="3638550"/>
              <a:chExt cx="898969" cy="898969"/>
            </a:xfrm>
          </p:grpSpPr>
          <p:sp>
            <p:nvSpPr>
              <p:cNvPr id="42" name="Oval 26"/>
              <p:cNvSpPr/>
              <p:nvPr/>
            </p:nvSpPr>
            <p:spPr bwMode="auto">
              <a:xfrm>
                <a:off x="4419600" y="3638550"/>
                <a:ext cx="898969" cy="898969"/>
              </a:xfrm>
              <a:prstGeom prst="ellipse">
                <a:avLst/>
              </a:prstGeom>
              <a:solidFill>
                <a:schemeClr val="accent1">
                  <a:lumMod val="60000"/>
                  <a:lumOff val="40000"/>
                </a:schemeClr>
              </a:solidFill>
              <a:ln w="19050">
                <a:noFill/>
                <a:round/>
              </a:ln>
            </p:spPr>
            <p:txBody>
              <a:bodyPr anchor="ctr"/>
              <a:p>
                <a:pPr algn="ctr"/>
                <a:endParaRPr>
                  <a:latin typeface="宋体" panose="02010600030101010101" pitchFamily="2" charset="-122"/>
                </a:endParaRPr>
              </a:p>
            </p:txBody>
          </p:sp>
          <p:grpSp>
            <p:nvGrpSpPr>
              <p:cNvPr id="43" name="Group 27"/>
              <p:cNvGrpSpPr/>
              <p:nvPr/>
            </p:nvGrpSpPr>
            <p:grpSpPr>
              <a:xfrm>
                <a:off x="4644823" y="3834844"/>
                <a:ext cx="448688" cy="506203"/>
                <a:chOff x="5010151" y="4568825"/>
                <a:chExt cx="185737" cy="209550"/>
              </a:xfrm>
              <a:solidFill>
                <a:schemeClr val="bg1"/>
              </a:solidFill>
            </p:grpSpPr>
            <p:sp>
              <p:nvSpPr>
                <p:cNvPr id="44" name="Oval 28"/>
                <p:cNvSpPr/>
                <p:nvPr/>
              </p:nvSpPr>
              <p:spPr bwMode="auto">
                <a:xfrm>
                  <a:off x="5073651" y="4654550"/>
                  <a:ext cx="28575" cy="25400"/>
                </a:xfrm>
                <a:prstGeom prst="ellipse">
                  <a:avLst/>
                </a:prstGeom>
                <a:grpFill/>
                <a:ln w="9525">
                  <a:noFill/>
                  <a:round/>
                </a:ln>
              </p:spPr>
              <p:txBody>
                <a:bodyPr anchor="ctr"/>
                <a:p>
                  <a:pPr algn="ctr"/>
                  <a:endParaRPr>
                    <a:latin typeface="宋体" panose="02010600030101010101" pitchFamily="2" charset="-122"/>
                  </a:endParaRPr>
                </a:p>
              </p:txBody>
            </p:sp>
            <p:sp>
              <p:nvSpPr>
                <p:cNvPr id="45" name="Freeform: Shape 29"/>
                <p:cNvSpPr/>
                <p:nvPr/>
              </p:nvSpPr>
              <p:spPr bwMode="auto">
                <a:xfrm>
                  <a:off x="5010151" y="4679950"/>
                  <a:ext cx="114300" cy="98425"/>
                </a:xfrm>
                <a:custGeom>
                  <a:avLst/>
                  <a:gdLst/>
                  <a:ahLst/>
                  <a:cxnLst>
                    <a:cxn ang="0">
                      <a:pos x="38" y="10"/>
                    </a:cxn>
                    <a:cxn ang="0">
                      <a:pos x="29" y="9"/>
                    </a:cxn>
                    <a:cxn ang="0">
                      <a:pos x="29" y="8"/>
                    </a:cxn>
                    <a:cxn ang="0">
                      <a:pos x="32" y="8"/>
                    </a:cxn>
                    <a:cxn ang="0">
                      <a:pos x="34" y="3"/>
                    </a:cxn>
                    <a:cxn ang="0">
                      <a:pos x="27" y="4"/>
                    </a:cxn>
                    <a:cxn ang="0">
                      <a:pos x="25" y="2"/>
                    </a:cxn>
                    <a:cxn ang="0">
                      <a:pos x="22" y="1"/>
                    </a:cxn>
                    <a:cxn ang="0">
                      <a:pos x="17" y="3"/>
                    </a:cxn>
                    <a:cxn ang="0">
                      <a:pos x="13" y="15"/>
                    </a:cxn>
                    <a:cxn ang="0">
                      <a:pos x="13" y="15"/>
                    </a:cxn>
                    <a:cxn ang="0">
                      <a:pos x="11" y="22"/>
                    </a:cxn>
                    <a:cxn ang="0">
                      <a:pos x="3" y="22"/>
                    </a:cxn>
                    <a:cxn ang="0">
                      <a:pos x="0" y="25"/>
                    </a:cxn>
                    <a:cxn ang="0">
                      <a:pos x="3" y="28"/>
                    </a:cxn>
                    <a:cxn ang="0">
                      <a:pos x="13" y="28"/>
                    </a:cxn>
                    <a:cxn ang="0">
                      <a:pos x="15" y="26"/>
                    </a:cxn>
                    <a:cxn ang="0">
                      <a:pos x="18" y="20"/>
                    </a:cxn>
                    <a:cxn ang="0">
                      <a:pos x="19" y="21"/>
                    </a:cxn>
                    <a:cxn ang="0">
                      <a:pos x="20" y="21"/>
                    </a:cxn>
                    <a:cxn ang="0">
                      <a:pos x="24" y="33"/>
                    </a:cxn>
                    <a:cxn ang="0">
                      <a:pos x="27" y="34"/>
                    </a:cxn>
                    <a:cxn ang="0">
                      <a:pos x="28" y="34"/>
                    </a:cxn>
                    <a:cxn ang="0">
                      <a:pos x="30" y="31"/>
                    </a:cxn>
                    <a:cxn ang="0">
                      <a:pos x="24" y="17"/>
                    </a:cxn>
                    <a:cxn ang="0">
                      <a:pos x="26" y="12"/>
                    </a:cxn>
                    <a:cxn ang="0">
                      <a:pos x="27" y="13"/>
                    </a:cxn>
                    <a:cxn ang="0">
                      <a:pos x="38" y="15"/>
                    </a:cxn>
                    <a:cxn ang="0">
                      <a:pos x="38" y="15"/>
                    </a:cxn>
                    <a:cxn ang="0">
                      <a:pos x="40" y="13"/>
                    </a:cxn>
                    <a:cxn ang="0">
                      <a:pos x="38" y="10"/>
                    </a:cxn>
                  </a:cxnLst>
                  <a:rect l="0" t="0" r="r" b="b"/>
                  <a:pathLst>
                    <a:path w="40" h="34">
                      <a:moveTo>
                        <a:pt x="38" y="10"/>
                      </a:moveTo>
                      <a:cubicBezTo>
                        <a:pt x="29" y="9"/>
                        <a:pt x="29" y="9"/>
                        <a:pt x="29" y="9"/>
                      </a:cubicBezTo>
                      <a:cubicBezTo>
                        <a:pt x="29" y="8"/>
                        <a:pt x="29" y="8"/>
                        <a:pt x="29" y="8"/>
                      </a:cubicBezTo>
                      <a:cubicBezTo>
                        <a:pt x="32" y="8"/>
                        <a:pt x="32" y="8"/>
                        <a:pt x="32" y="8"/>
                      </a:cubicBezTo>
                      <a:cubicBezTo>
                        <a:pt x="34" y="3"/>
                        <a:pt x="34" y="3"/>
                        <a:pt x="34" y="3"/>
                      </a:cubicBezTo>
                      <a:cubicBezTo>
                        <a:pt x="27" y="4"/>
                        <a:pt x="27" y="4"/>
                        <a:pt x="27" y="4"/>
                      </a:cubicBezTo>
                      <a:cubicBezTo>
                        <a:pt x="27" y="3"/>
                        <a:pt x="26" y="2"/>
                        <a:pt x="25" y="2"/>
                      </a:cubicBezTo>
                      <a:cubicBezTo>
                        <a:pt x="22" y="1"/>
                        <a:pt x="22" y="1"/>
                        <a:pt x="22" y="1"/>
                      </a:cubicBezTo>
                      <a:cubicBezTo>
                        <a:pt x="20" y="0"/>
                        <a:pt x="18" y="1"/>
                        <a:pt x="17" y="3"/>
                      </a:cubicBezTo>
                      <a:cubicBezTo>
                        <a:pt x="13" y="15"/>
                        <a:pt x="13" y="15"/>
                        <a:pt x="13" y="15"/>
                      </a:cubicBezTo>
                      <a:cubicBezTo>
                        <a:pt x="13" y="15"/>
                        <a:pt x="13" y="15"/>
                        <a:pt x="13" y="15"/>
                      </a:cubicBezTo>
                      <a:cubicBezTo>
                        <a:pt x="11" y="22"/>
                        <a:pt x="11" y="22"/>
                        <a:pt x="11" y="22"/>
                      </a:cubicBezTo>
                      <a:cubicBezTo>
                        <a:pt x="3" y="22"/>
                        <a:pt x="3" y="22"/>
                        <a:pt x="3" y="22"/>
                      </a:cubicBezTo>
                      <a:cubicBezTo>
                        <a:pt x="1" y="22"/>
                        <a:pt x="0" y="23"/>
                        <a:pt x="0" y="25"/>
                      </a:cubicBezTo>
                      <a:cubicBezTo>
                        <a:pt x="0" y="27"/>
                        <a:pt x="1" y="28"/>
                        <a:pt x="3" y="28"/>
                      </a:cubicBezTo>
                      <a:cubicBezTo>
                        <a:pt x="13" y="28"/>
                        <a:pt x="13" y="28"/>
                        <a:pt x="13" y="28"/>
                      </a:cubicBezTo>
                      <a:cubicBezTo>
                        <a:pt x="14" y="28"/>
                        <a:pt x="15" y="27"/>
                        <a:pt x="15" y="26"/>
                      </a:cubicBezTo>
                      <a:cubicBezTo>
                        <a:pt x="18" y="20"/>
                        <a:pt x="18" y="20"/>
                        <a:pt x="18" y="20"/>
                      </a:cubicBezTo>
                      <a:cubicBezTo>
                        <a:pt x="19" y="21"/>
                        <a:pt x="19" y="21"/>
                        <a:pt x="19" y="21"/>
                      </a:cubicBezTo>
                      <a:cubicBezTo>
                        <a:pt x="19" y="21"/>
                        <a:pt x="20" y="21"/>
                        <a:pt x="20" y="21"/>
                      </a:cubicBezTo>
                      <a:cubicBezTo>
                        <a:pt x="24" y="33"/>
                        <a:pt x="24" y="33"/>
                        <a:pt x="24" y="33"/>
                      </a:cubicBezTo>
                      <a:cubicBezTo>
                        <a:pt x="25" y="34"/>
                        <a:pt x="26" y="34"/>
                        <a:pt x="27" y="34"/>
                      </a:cubicBezTo>
                      <a:cubicBezTo>
                        <a:pt x="27" y="34"/>
                        <a:pt x="28" y="34"/>
                        <a:pt x="28" y="34"/>
                      </a:cubicBezTo>
                      <a:cubicBezTo>
                        <a:pt x="29" y="34"/>
                        <a:pt x="30" y="32"/>
                        <a:pt x="30" y="31"/>
                      </a:cubicBezTo>
                      <a:cubicBezTo>
                        <a:pt x="24" y="17"/>
                        <a:pt x="24" y="17"/>
                        <a:pt x="24" y="17"/>
                      </a:cubicBezTo>
                      <a:cubicBezTo>
                        <a:pt x="26" y="12"/>
                        <a:pt x="26" y="12"/>
                        <a:pt x="26" y="12"/>
                      </a:cubicBezTo>
                      <a:cubicBezTo>
                        <a:pt x="26" y="13"/>
                        <a:pt x="27" y="13"/>
                        <a:pt x="27" y="13"/>
                      </a:cubicBezTo>
                      <a:cubicBezTo>
                        <a:pt x="38" y="15"/>
                        <a:pt x="38" y="15"/>
                        <a:pt x="38" y="15"/>
                      </a:cubicBezTo>
                      <a:cubicBezTo>
                        <a:pt x="38" y="15"/>
                        <a:pt x="38" y="15"/>
                        <a:pt x="38" y="15"/>
                      </a:cubicBezTo>
                      <a:cubicBezTo>
                        <a:pt x="39" y="15"/>
                        <a:pt x="40" y="14"/>
                        <a:pt x="40" y="13"/>
                      </a:cubicBezTo>
                      <a:cubicBezTo>
                        <a:pt x="40" y="11"/>
                        <a:pt x="39" y="10"/>
                        <a:pt x="38" y="10"/>
                      </a:cubicBezTo>
                      <a:close/>
                    </a:path>
                  </a:pathLst>
                </a:custGeom>
                <a:grpFill/>
                <a:ln w="9525">
                  <a:noFill/>
                  <a:round/>
                </a:ln>
              </p:spPr>
              <p:txBody>
                <a:bodyPr anchor="ctr"/>
                <a:p>
                  <a:pPr algn="ctr"/>
                  <a:endParaRPr>
                    <a:latin typeface="宋体" panose="02010600030101010101" pitchFamily="2" charset="-122"/>
                  </a:endParaRPr>
                </a:p>
              </p:txBody>
            </p:sp>
            <p:sp>
              <p:nvSpPr>
                <p:cNvPr id="46" name="Freeform: Shape 30"/>
                <p:cNvSpPr/>
                <p:nvPr/>
              </p:nvSpPr>
              <p:spPr bwMode="auto">
                <a:xfrm>
                  <a:off x="5119688" y="4689475"/>
                  <a:ext cx="11113" cy="14287"/>
                </a:xfrm>
                <a:custGeom>
                  <a:avLst/>
                  <a:gdLst/>
                  <a:ahLst/>
                  <a:cxnLst>
                    <a:cxn ang="0">
                      <a:pos x="2" y="0"/>
                    </a:cxn>
                    <a:cxn ang="0">
                      <a:pos x="0" y="5"/>
                    </a:cxn>
                    <a:cxn ang="0">
                      <a:pos x="2" y="5"/>
                    </a:cxn>
                    <a:cxn ang="0">
                      <a:pos x="4" y="2"/>
                    </a:cxn>
                    <a:cxn ang="0">
                      <a:pos x="2" y="0"/>
                    </a:cxn>
                  </a:cxnLst>
                  <a:rect l="0" t="0" r="r" b="b"/>
                  <a:pathLst>
                    <a:path w="4" h="5">
                      <a:moveTo>
                        <a:pt x="2" y="0"/>
                      </a:moveTo>
                      <a:cubicBezTo>
                        <a:pt x="0" y="5"/>
                        <a:pt x="0" y="5"/>
                        <a:pt x="0" y="5"/>
                      </a:cubicBezTo>
                      <a:cubicBezTo>
                        <a:pt x="2" y="5"/>
                        <a:pt x="2" y="5"/>
                        <a:pt x="2" y="5"/>
                      </a:cubicBezTo>
                      <a:cubicBezTo>
                        <a:pt x="3" y="5"/>
                        <a:pt x="4" y="4"/>
                        <a:pt x="4" y="2"/>
                      </a:cubicBezTo>
                      <a:cubicBezTo>
                        <a:pt x="4" y="1"/>
                        <a:pt x="3" y="0"/>
                        <a:pt x="2" y="0"/>
                      </a:cubicBezTo>
                      <a:close/>
                    </a:path>
                  </a:pathLst>
                </a:custGeom>
                <a:grpFill/>
                <a:ln w="9525">
                  <a:noFill/>
                  <a:round/>
                </a:ln>
              </p:spPr>
              <p:txBody>
                <a:bodyPr anchor="ctr"/>
                <a:p>
                  <a:pPr algn="ctr"/>
                  <a:endParaRPr>
                    <a:latin typeface="宋体" panose="02010600030101010101" pitchFamily="2" charset="-122"/>
                  </a:endParaRPr>
                </a:p>
              </p:txBody>
            </p:sp>
            <p:sp>
              <p:nvSpPr>
                <p:cNvPr id="47" name="Freeform: Shape 31"/>
                <p:cNvSpPr/>
                <p:nvPr/>
              </p:nvSpPr>
              <p:spPr bwMode="auto">
                <a:xfrm>
                  <a:off x="5089526" y="4724400"/>
                  <a:ext cx="17463" cy="17462"/>
                </a:xfrm>
                <a:custGeom>
                  <a:avLst/>
                  <a:gdLst/>
                  <a:ahLst/>
                  <a:cxnLst>
                    <a:cxn ang="0">
                      <a:pos x="2" y="0"/>
                    </a:cxn>
                    <a:cxn ang="0">
                      <a:pos x="2" y="0"/>
                    </a:cxn>
                    <a:cxn ang="0">
                      <a:pos x="1" y="2"/>
                    </a:cxn>
                    <a:cxn ang="0">
                      <a:pos x="2" y="5"/>
                    </a:cxn>
                    <a:cxn ang="0">
                      <a:pos x="5" y="4"/>
                    </a:cxn>
                    <a:cxn ang="0">
                      <a:pos x="6" y="1"/>
                    </a:cxn>
                    <a:cxn ang="0">
                      <a:pos x="2" y="0"/>
                    </a:cxn>
                  </a:cxnLst>
                  <a:rect l="0" t="0" r="r" b="b"/>
                  <a:pathLst>
                    <a:path w="6" h="6">
                      <a:moveTo>
                        <a:pt x="2" y="0"/>
                      </a:moveTo>
                      <a:cubicBezTo>
                        <a:pt x="2" y="0"/>
                        <a:pt x="2" y="0"/>
                        <a:pt x="2" y="0"/>
                      </a:cubicBezTo>
                      <a:cubicBezTo>
                        <a:pt x="1" y="2"/>
                        <a:pt x="1" y="2"/>
                        <a:pt x="1" y="2"/>
                      </a:cubicBezTo>
                      <a:cubicBezTo>
                        <a:pt x="0" y="3"/>
                        <a:pt x="1" y="5"/>
                        <a:pt x="2" y="5"/>
                      </a:cubicBezTo>
                      <a:cubicBezTo>
                        <a:pt x="3" y="6"/>
                        <a:pt x="4" y="5"/>
                        <a:pt x="5" y="4"/>
                      </a:cubicBezTo>
                      <a:cubicBezTo>
                        <a:pt x="6" y="1"/>
                        <a:pt x="6" y="1"/>
                        <a:pt x="6" y="1"/>
                      </a:cubicBezTo>
                      <a:cubicBezTo>
                        <a:pt x="5" y="0"/>
                        <a:pt x="4" y="0"/>
                        <a:pt x="2" y="0"/>
                      </a:cubicBezTo>
                      <a:close/>
                    </a:path>
                  </a:pathLst>
                </a:custGeom>
                <a:grpFill/>
                <a:ln w="9525">
                  <a:noFill/>
                  <a:round/>
                </a:ln>
              </p:spPr>
              <p:txBody>
                <a:bodyPr anchor="ctr"/>
                <a:p>
                  <a:pPr algn="ctr"/>
                  <a:endParaRPr>
                    <a:latin typeface="宋体" panose="02010600030101010101" pitchFamily="2" charset="-122"/>
                  </a:endParaRPr>
                </a:p>
              </p:txBody>
            </p:sp>
            <p:sp>
              <p:nvSpPr>
                <p:cNvPr id="48" name="Freeform: Shape 32"/>
                <p:cNvSpPr/>
                <p:nvPr/>
              </p:nvSpPr>
              <p:spPr bwMode="auto">
                <a:xfrm>
                  <a:off x="5110163" y="4678363"/>
                  <a:ext cx="17463" cy="7937"/>
                </a:xfrm>
                <a:custGeom>
                  <a:avLst/>
                  <a:gdLst/>
                  <a:ahLst/>
                  <a:cxnLst>
                    <a:cxn ang="0">
                      <a:pos x="5" y="3"/>
                    </a:cxn>
                    <a:cxn ang="0">
                      <a:pos x="5" y="1"/>
                    </a:cxn>
                    <a:cxn ang="0">
                      <a:pos x="2" y="0"/>
                    </a:cxn>
                    <a:cxn ang="0">
                      <a:pos x="1" y="1"/>
                    </a:cxn>
                    <a:cxn ang="0">
                      <a:pos x="1" y="1"/>
                    </a:cxn>
                    <a:cxn ang="0">
                      <a:pos x="1" y="2"/>
                    </a:cxn>
                    <a:cxn ang="0">
                      <a:pos x="4" y="3"/>
                    </a:cxn>
                    <a:cxn ang="0">
                      <a:pos x="5" y="3"/>
                    </a:cxn>
                  </a:cxnLst>
                  <a:rect l="0" t="0" r="r" b="b"/>
                  <a:pathLst>
                    <a:path w="6" h="3">
                      <a:moveTo>
                        <a:pt x="5" y="3"/>
                      </a:moveTo>
                      <a:cubicBezTo>
                        <a:pt x="6" y="2"/>
                        <a:pt x="5" y="2"/>
                        <a:pt x="5" y="1"/>
                      </a:cubicBezTo>
                      <a:cubicBezTo>
                        <a:pt x="2" y="0"/>
                        <a:pt x="2" y="0"/>
                        <a:pt x="2" y="0"/>
                      </a:cubicBezTo>
                      <a:cubicBezTo>
                        <a:pt x="1" y="0"/>
                        <a:pt x="1" y="0"/>
                        <a:pt x="1" y="1"/>
                      </a:cubicBezTo>
                      <a:cubicBezTo>
                        <a:pt x="1" y="1"/>
                        <a:pt x="1" y="1"/>
                        <a:pt x="1" y="1"/>
                      </a:cubicBezTo>
                      <a:cubicBezTo>
                        <a:pt x="0" y="1"/>
                        <a:pt x="1" y="2"/>
                        <a:pt x="1" y="2"/>
                      </a:cubicBezTo>
                      <a:cubicBezTo>
                        <a:pt x="4" y="3"/>
                        <a:pt x="4" y="3"/>
                        <a:pt x="4" y="3"/>
                      </a:cubicBezTo>
                      <a:cubicBezTo>
                        <a:pt x="5" y="3"/>
                        <a:pt x="5" y="3"/>
                        <a:pt x="5" y="3"/>
                      </a:cubicBezTo>
                      <a:close/>
                    </a:path>
                  </a:pathLst>
                </a:custGeom>
                <a:grpFill/>
                <a:ln w="9525">
                  <a:noFill/>
                  <a:round/>
                </a:ln>
              </p:spPr>
              <p:txBody>
                <a:bodyPr anchor="ctr"/>
                <a:p>
                  <a:pPr algn="ctr"/>
                  <a:endParaRPr>
                    <a:latin typeface="宋体" panose="02010600030101010101" pitchFamily="2" charset="-122"/>
                  </a:endParaRPr>
                </a:p>
              </p:txBody>
            </p:sp>
            <p:sp>
              <p:nvSpPr>
                <p:cNvPr id="49" name="Freeform: Shape 33"/>
                <p:cNvSpPr/>
                <p:nvPr/>
              </p:nvSpPr>
              <p:spPr bwMode="auto">
                <a:xfrm>
                  <a:off x="5116513" y="4672013"/>
                  <a:ext cx="11113" cy="7937"/>
                </a:xfrm>
                <a:custGeom>
                  <a:avLst/>
                  <a:gdLst/>
                  <a:ahLst/>
                  <a:cxnLst>
                    <a:cxn ang="0">
                      <a:pos x="7" y="5"/>
                    </a:cxn>
                    <a:cxn ang="0">
                      <a:pos x="7" y="4"/>
                    </a:cxn>
                    <a:cxn ang="0">
                      <a:pos x="0" y="0"/>
                    </a:cxn>
                    <a:cxn ang="0">
                      <a:pos x="0" y="2"/>
                    </a:cxn>
                    <a:cxn ang="0">
                      <a:pos x="7" y="5"/>
                    </a:cxn>
                  </a:cxnLst>
                  <a:rect l="0" t="0" r="r" b="b"/>
                  <a:pathLst>
                    <a:path w="7" h="5">
                      <a:moveTo>
                        <a:pt x="7" y="5"/>
                      </a:moveTo>
                      <a:lnTo>
                        <a:pt x="7" y="4"/>
                      </a:lnTo>
                      <a:lnTo>
                        <a:pt x="0" y="0"/>
                      </a:lnTo>
                      <a:lnTo>
                        <a:pt x="0" y="2"/>
                      </a:lnTo>
                      <a:lnTo>
                        <a:pt x="7" y="5"/>
                      </a:lnTo>
                      <a:close/>
                    </a:path>
                  </a:pathLst>
                </a:custGeom>
                <a:grpFill/>
                <a:ln w="9525">
                  <a:noFill/>
                  <a:round/>
                </a:ln>
              </p:spPr>
              <p:txBody>
                <a:bodyPr anchor="ctr"/>
                <a:p>
                  <a:pPr algn="ctr"/>
                  <a:endParaRPr>
                    <a:latin typeface="宋体" panose="02010600030101010101" pitchFamily="2" charset="-122"/>
                  </a:endParaRPr>
                </a:p>
              </p:txBody>
            </p:sp>
            <p:sp>
              <p:nvSpPr>
                <p:cNvPr id="50" name="Freeform: Shape 34"/>
                <p:cNvSpPr/>
                <p:nvPr/>
              </p:nvSpPr>
              <p:spPr bwMode="auto">
                <a:xfrm>
                  <a:off x="5084763" y="4568825"/>
                  <a:ext cx="111125" cy="109537"/>
                </a:xfrm>
                <a:custGeom>
                  <a:avLst/>
                  <a:gdLst/>
                  <a:ahLst/>
                  <a:cxnLst>
                    <a:cxn ang="0">
                      <a:pos x="20" y="38"/>
                    </a:cxn>
                    <a:cxn ang="0">
                      <a:pos x="13" y="37"/>
                    </a:cxn>
                    <a:cxn ang="0">
                      <a:pos x="4" y="12"/>
                    </a:cxn>
                    <a:cxn ang="0">
                      <a:pos x="21" y="0"/>
                    </a:cxn>
                    <a:cxn ang="0">
                      <a:pos x="28" y="2"/>
                    </a:cxn>
                    <a:cxn ang="0">
                      <a:pos x="37" y="12"/>
                    </a:cxn>
                    <a:cxn ang="0">
                      <a:pos x="37" y="26"/>
                    </a:cxn>
                    <a:cxn ang="0">
                      <a:pos x="20" y="38"/>
                    </a:cxn>
                    <a:cxn ang="0">
                      <a:pos x="21" y="4"/>
                    </a:cxn>
                    <a:cxn ang="0">
                      <a:pos x="8" y="14"/>
                    </a:cxn>
                    <a:cxn ang="0">
                      <a:pos x="15" y="33"/>
                    </a:cxn>
                    <a:cxn ang="0">
                      <a:pos x="20" y="34"/>
                    </a:cxn>
                    <a:cxn ang="0">
                      <a:pos x="33" y="24"/>
                    </a:cxn>
                    <a:cxn ang="0">
                      <a:pos x="34" y="13"/>
                    </a:cxn>
                    <a:cxn ang="0">
                      <a:pos x="26" y="5"/>
                    </a:cxn>
                    <a:cxn ang="0">
                      <a:pos x="21" y="4"/>
                    </a:cxn>
                  </a:cxnLst>
                  <a:rect l="0" t="0" r="r" b="b"/>
                  <a:pathLst>
                    <a:path w="39" h="38">
                      <a:moveTo>
                        <a:pt x="20" y="38"/>
                      </a:moveTo>
                      <a:cubicBezTo>
                        <a:pt x="18" y="38"/>
                        <a:pt x="15" y="37"/>
                        <a:pt x="13" y="37"/>
                      </a:cubicBezTo>
                      <a:cubicBezTo>
                        <a:pt x="4" y="33"/>
                        <a:pt x="0" y="22"/>
                        <a:pt x="4" y="12"/>
                      </a:cubicBezTo>
                      <a:cubicBezTo>
                        <a:pt x="7" y="5"/>
                        <a:pt x="14" y="0"/>
                        <a:pt x="21" y="0"/>
                      </a:cubicBezTo>
                      <a:cubicBezTo>
                        <a:pt x="24" y="0"/>
                        <a:pt x="26" y="1"/>
                        <a:pt x="28" y="2"/>
                      </a:cubicBezTo>
                      <a:cubicBezTo>
                        <a:pt x="32" y="3"/>
                        <a:pt x="36" y="7"/>
                        <a:pt x="37" y="12"/>
                      </a:cubicBezTo>
                      <a:cubicBezTo>
                        <a:pt x="39" y="16"/>
                        <a:pt x="39" y="21"/>
                        <a:pt x="37" y="26"/>
                      </a:cubicBezTo>
                      <a:cubicBezTo>
                        <a:pt x="34" y="33"/>
                        <a:pt x="27" y="38"/>
                        <a:pt x="20" y="38"/>
                      </a:cubicBezTo>
                      <a:close/>
                      <a:moveTo>
                        <a:pt x="21" y="4"/>
                      </a:moveTo>
                      <a:cubicBezTo>
                        <a:pt x="16" y="4"/>
                        <a:pt x="10" y="8"/>
                        <a:pt x="8" y="14"/>
                      </a:cubicBezTo>
                      <a:cubicBezTo>
                        <a:pt x="4" y="21"/>
                        <a:pt x="8" y="30"/>
                        <a:pt x="15" y="33"/>
                      </a:cubicBezTo>
                      <a:cubicBezTo>
                        <a:pt x="16" y="34"/>
                        <a:pt x="18" y="34"/>
                        <a:pt x="20" y="34"/>
                      </a:cubicBezTo>
                      <a:cubicBezTo>
                        <a:pt x="26" y="34"/>
                        <a:pt x="31" y="30"/>
                        <a:pt x="33" y="24"/>
                      </a:cubicBezTo>
                      <a:cubicBezTo>
                        <a:pt x="35" y="21"/>
                        <a:pt x="35" y="17"/>
                        <a:pt x="34" y="13"/>
                      </a:cubicBezTo>
                      <a:cubicBezTo>
                        <a:pt x="32" y="9"/>
                        <a:pt x="30" y="7"/>
                        <a:pt x="26" y="5"/>
                      </a:cubicBezTo>
                      <a:cubicBezTo>
                        <a:pt x="25" y="4"/>
                        <a:pt x="23" y="4"/>
                        <a:pt x="21" y="4"/>
                      </a:cubicBezTo>
                      <a:close/>
                    </a:path>
                  </a:pathLst>
                </a:custGeom>
                <a:grpFill/>
                <a:ln w="9525">
                  <a:noFill/>
                  <a:round/>
                </a:ln>
              </p:spPr>
              <p:txBody>
                <a:bodyPr anchor="ctr"/>
                <a:p>
                  <a:pPr algn="ctr"/>
                  <a:endParaRPr>
                    <a:latin typeface="宋体" panose="02010600030101010101" pitchFamily="2" charset="-122"/>
                  </a:endParaRPr>
                </a:p>
              </p:txBody>
            </p:sp>
            <p:sp>
              <p:nvSpPr>
                <p:cNvPr id="51" name="Freeform: Shape 35"/>
                <p:cNvSpPr/>
                <p:nvPr/>
              </p:nvSpPr>
              <p:spPr bwMode="auto">
                <a:xfrm>
                  <a:off x="5103813" y="4605338"/>
                  <a:ext cx="52388" cy="58737"/>
                </a:xfrm>
                <a:custGeom>
                  <a:avLst/>
                  <a:gdLst/>
                  <a:ahLst/>
                  <a:cxnLst>
                    <a:cxn ang="0">
                      <a:pos x="13" y="20"/>
                    </a:cxn>
                    <a:cxn ang="0">
                      <a:pos x="8" y="19"/>
                    </a:cxn>
                    <a:cxn ang="0">
                      <a:pos x="2" y="11"/>
                    </a:cxn>
                    <a:cxn ang="0">
                      <a:pos x="2" y="1"/>
                    </a:cxn>
                    <a:cxn ang="0">
                      <a:pos x="4" y="1"/>
                    </a:cxn>
                    <a:cxn ang="0">
                      <a:pos x="4" y="2"/>
                    </a:cxn>
                    <a:cxn ang="0">
                      <a:pos x="4" y="11"/>
                    </a:cxn>
                    <a:cxn ang="0">
                      <a:pos x="9" y="16"/>
                    </a:cxn>
                    <a:cxn ang="0">
                      <a:pos x="16" y="16"/>
                    </a:cxn>
                    <a:cxn ang="0">
                      <a:pos x="17" y="17"/>
                    </a:cxn>
                    <a:cxn ang="0">
                      <a:pos x="16" y="19"/>
                    </a:cxn>
                    <a:cxn ang="0">
                      <a:pos x="13" y="20"/>
                    </a:cxn>
                  </a:cxnLst>
                  <a:rect l="0" t="0" r="r" b="b"/>
                  <a:pathLst>
                    <a:path w="18" h="20">
                      <a:moveTo>
                        <a:pt x="13" y="20"/>
                      </a:moveTo>
                      <a:cubicBezTo>
                        <a:pt x="11" y="20"/>
                        <a:pt x="10" y="19"/>
                        <a:pt x="8" y="19"/>
                      </a:cubicBezTo>
                      <a:cubicBezTo>
                        <a:pt x="5" y="17"/>
                        <a:pt x="3" y="15"/>
                        <a:pt x="2" y="11"/>
                      </a:cubicBezTo>
                      <a:cubicBezTo>
                        <a:pt x="0" y="8"/>
                        <a:pt x="0" y="5"/>
                        <a:pt x="2" y="1"/>
                      </a:cubicBezTo>
                      <a:cubicBezTo>
                        <a:pt x="2" y="1"/>
                        <a:pt x="3" y="0"/>
                        <a:pt x="4" y="1"/>
                      </a:cubicBezTo>
                      <a:cubicBezTo>
                        <a:pt x="4" y="1"/>
                        <a:pt x="5" y="2"/>
                        <a:pt x="4" y="2"/>
                      </a:cubicBezTo>
                      <a:cubicBezTo>
                        <a:pt x="3" y="5"/>
                        <a:pt x="3" y="8"/>
                        <a:pt x="4" y="11"/>
                      </a:cubicBezTo>
                      <a:cubicBezTo>
                        <a:pt x="5" y="13"/>
                        <a:pt x="7" y="15"/>
                        <a:pt x="9" y="16"/>
                      </a:cubicBezTo>
                      <a:cubicBezTo>
                        <a:pt x="11" y="17"/>
                        <a:pt x="14" y="17"/>
                        <a:pt x="16" y="16"/>
                      </a:cubicBezTo>
                      <a:cubicBezTo>
                        <a:pt x="16" y="16"/>
                        <a:pt x="17" y="17"/>
                        <a:pt x="17" y="17"/>
                      </a:cubicBezTo>
                      <a:cubicBezTo>
                        <a:pt x="18" y="18"/>
                        <a:pt x="17" y="19"/>
                        <a:pt x="16" y="19"/>
                      </a:cubicBezTo>
                      <a:cubicBezTo>
                        <a:pt x="15" y="19"/>
                        <a:pt x="14" y="20"/>
                        <a:pt x="13" y="20"/>
                      </a:cubicBezTo>
                      <a:close/>
                    </a:path>
                  </a:pathLst>
                </a:custGeom>
                <a:grpFill/>
                <a:ln w="9525">
                  <a:noFill/>
                  <a:round/>
                </a:ln>
              </p:spPr>
              <p:txBody>
                <a:bodyPr anchor="ctr"/>
                <a:p>
                  <a:pPr algn="ctr"/>
                  <a:endParaRPr>
                    <a:latin typeface="宋体" panose="02010600030101010101" pitchFamily="2" charset="-122"/>
                  </a:endParaRPr>
                </a:p>
              </p:txBody>
            </p:sp>
            <p:sp>
              <p:nvSpPr>
                <p:cNvPr id="52" name="Freeform: Shape 36"/>
                <p:cNvSpPr/>
                <p:nvPr/>
              </p:nvSpPr>
              <p:spPr bwMode="auto">
                <a:xfrm>
                  <a:off x="5102226" y="4683125"/>
                  <a:ext cx="19050" cy="23812"/>
                </a:xfrm>
                <a:custGeom>
                  <a:avLst/>
                  <a:gdLst/>
                  <a:ahLst/>
                  <a:cxnLst>
                    <a:cxn ang="0">
                      <a:pos x="0" y="8"/>
                    </a:cxn>
                    <a:cxn ang="0">
                      <a:pos x="4" y="8"/>
                    </a:cxn>
                    <a:cxn ang="0">
                      <a:pos x="5" y="8"/>
                    </a:cxn>
                    <a:cxn ang="0">
                      <a:pos x="7" y="2"/>
                    </a:cxn>
                    <a:cxn ang="0">
                      <a:pos x="3" y="0"/>
                    </a:cxn>
                    <a:cxn ang="0">
                      <a:pos x="0" y="8"/>
                    </a:cxn>
                    <a:cxn ang="0">
                      <a:pos x="0" y="8"/>
                    </a:cxn>
                  </a:cxnLst>
                  <a:rect l="0" t="0" r="r" b="b"/>
                  <a:pathLst>
                    <a:path w="7" h="8">
                      <a:moveTo>
                        <a:pt x="0" y="8"/>
                      </a:moveTo>
                      <a:cubicBezTo>
                        <a:pt x="2" y="8"/>
                        <a:pt x="3" y="8"/>
                        <a:pt x="4" y="8"/>
                      </a:cubicBezTo>
                      <a:cubicBezTo>
                        <a:pt x="4" y="8"/>
                        <a:pt x="4" y="8"/>
                        <a:pt x="5" y="8"/>
                      </a:cubicBezTo>
                      <a:cubicBezTo>
                        <a:pt x="7" y="2"/>
                        <a:pt x="7" y="2"/>
                        <a:pt x="7" y="2"/>
                      </a:cubicBezTo>
                      <a:cubicBezTo>
                        <a:pt x="3" y="0"/>
                        <a:pt x="3" y="0"/>
                        <a:pt x="3" y="0"/>
                      </a:cubicBezTo>
                      <a:cubicBezTo>
                        <a:pt x="0" y="8"/>
                        <a:pt x="0" y="8"/>
                        <a:pt x="0" y="8"/>
                      </a:cubicBezTo>
                      <a:cubicBezTo>
                        <a:pt x="0" y="8"/>
                        <a:pt x="0" y="8"/>
                        <a:pt x="0" y="8"/>
                      </a:cubicBezTo>
                      <a:close/>
                    </a:path>
                  </a:pathLst>
                </a:custGeom>
                <a:grpFill/>
                <a:ln w="9525">
                  <a:noFill/>
                  <a:round/>
                </a:ln>
              </p:spPr>
              <p:txBody>
                <a:bodyPr anchor="ctr"/>
                <a:p>
                  <a:pPr algn="ctr"/>
                  <a:endParaRPr>
                    <a:latin typeface="宋体" panose="02010600030101010101" pitchFamily="2" charset="-122"/>
                  </a:endParaRPr>
                </a:p>
              </p:txBody>
            </p:sp>
          </p:grpSp>
        </p:grpSp>
        <p:grpSp>
          <p:nvGrpSpPr>
            <p:cNvPr id="27" name="Group 37"/>
            <p:cNvGrpSpPr/>
            <p:nvPr/>
          </p:nvGrpSpPr>
          <p:grpSpPr>
            <a:xfrm>
              <a:off x="6913057" y="2360324"/>
              <a:ext cx="841248" cy="841248"/>
              <a:chOff x="5638800" y="3257550"/>
              <a:chExt cx="898969" cy="898969"/>
            </a:xfrm>
          </p:grpSpPr>
          <p:sp>
            <p:nvSpPr>
              <p:cNvPr id="34" name="Oval 38"/>
              <p:cNvSpPr/>
              <p:nvPr/>
            </p:nvSpPr>
            <p:spPr bwMode="auto">
              <a:xfrm>
                <a:off x="5638800" y="3257550"/>
                <a:ext cx="898969" cy="898969"/>
              </a:xfrm>
              <a:prstGeom prst="ellipse">
                <a:avLst/>
              </a:prstGeom>
              <a:solidFill>
                <a:schemeClr val="accent4"/>
              </a:solidFill>
              <a:ln w="19050">
                <a:noFill/>
                <a:round/>
              </a:ln>
            </p:spPr>
            <p:txBody>
              <a:bodyPr anchor="ctr"/>
              <a:p>
                <a:pPr algn="ctr"/>
                <a:endParaRPr>
                  <a:latin typeface="宋体" panose="02010600030101010101" pitchFamily="2" charset="-122"/>
                </a:endParaRPr>
              </a:p>
            </p:txBody>
          </p:sp>
          <p:grpSp>
            <p:nvGrpSpPr>
              <p:cNvPr id="35" name="Group 39"/>
              <p:cNvGrpSpPr/>
              <p:nvPr/>
            </p:nvGrpSpPr>
            <p:grpSpPr>
              <a:xfrm>
                <a:off x="5904185" y="3473058"/>
                <a:ext cx="368152" cy="467861"/>
                <a:chOff x="3949701" y="4570413"/>
                <a:chExt cx="152400" cy="193675"/>
              </a:xfrm>
              <a:solidFill>
                <a:schemeClr val="bg1"/>
              </a:solidFill>
            </p:grpSpPr>
            <p:sp>
              <p:nvSpPr>
                <p:cNvPr id="36" name="Oval 40"/>
                <p:cNvSpPr/>
                <p:nvPr/>
              </p:nvSpPr>
              <p:spPr bwMode="auto">
                <a:xfrm>
                  <a:off x="4079876" y="4657725"/>
                  <a:ext cx="22225" cy="22225"/>
                </a:xfrm>
                <a:prstGeom prst="ellipse">
                  <a:avLst/>
                </a:prstGeom>
                <a:grpFill/>
                <a:ln w="9525">
                  <a:noFill/>
                  <a:round/>
                </a:ln>
              </p:spPr>
              <p:txBody>
                <a:bodyPr anchor="ctr"/>
                <a:p>
                  <a:pPr algn="ctr"/>
                  <a:endParaRPr>
                    <a:latin typeface="宋体" panose="02010600030101010101" pitchFamily="2" charset="-122"/>
                  </a:endParaRPr>
                </a:p>
              </p:txBody>
            </p:sp>
            <p:sp>
              <p:nvSpPr>
                <p:cNvPr id="37" name="Freeform: Shape 41"/>
                <p:cNvSpPr/>
                <p:nvPr/>
              </p:nvSpPr>
              <p:spPr bwMode="auto">
                <a:xfrm>
                  <a:off x="4041776" y="4660900"/>
                  <a:ext cx="55563" cy="103187"/>
                </a:xfrm>
                <a:custGeom>
                  <a:avLst/>
                  <a:gdLst/>
                  <a:ahLst/>
                  <a:cxnLst>
                    <a:cxn ang="0">
                      <a:pos x="18" y="32"/>
                    </a:cxn>
                    <a:cxn ang="0">
                      <a:pos x="13" y="22"/>
                    </a:cxn>
                    <a:cxn ang="0">
                      <a:pos x="15" y="20"/>
                    </a:cxn>
                    <a:cxn ang="0">
                      <a:pos x="16" y="12"/>
                    </a:cxn>
                    <a:cxn ang="0">
                      <a:pos x="15" y="9"/>
                    </a:cxn>
                    <a:cxn ang="0">
                      <a:pos x="8" y="1"/>
                    </a:cxn>
                    <a:cxn ang="0">
                      <a:pos x="4" y="1"/>
                    </a:cxn>
                    <a:cxn ang="0">
                      <a:pos x="4" y="4"/>
                    </a:cxn>
                    <a:cxn ang="0">
                      <a:pos x="9" y="9"/>
                    </a:cxn>
                    <a:cxn ang="0">
                      <a:pos x="4" y="7"/>
                    </a:cxn>
                    <a:cxn ang="0">
                      <a:pos x="1" y="8"/>
                    </a:cxn>
                    <a:cxn ang="0">
                      <a:pos x="2" y="11"/>
                    </a:cxn>
                    <a:cxn ang="0">
                      <a:pos x="7" y="14"/>
                    </a:cxn>
                    <a:cxn ang="0">
                      <a:pos x="8" y="14"/>
                    </a:cxn>
                    <a:cxn ang="0">
                      <a:pos x="6" y="23"/>
                    </a:cxn>
                    <a:cxn ang="0">
                      <a:pos x="4" y="31"/>
                    </a:cxn>
                    <a:cxn ang="0">
                      <a:pos x="4" y="33"/>
                    </a:cxn>
                    <a:cxn ang="0">
                      <a:pos x="5" y="36"/>
                    </a:cxn>
                    <a:cxn ang="0">
                      <a:pos x="6" y="36"/>
                    </a:cxn>
                    <a:cxn ang="0">
                      <a:pos x="8" y="34"/>
                    </a:cxn>
                    <a:cxn ang="0">
                      <a:pos x="10" y="27"/>
                    </a:cxn>
                    <a:cxn ang="0">
                      <a:pos x="14" y="34"/>
                    </a:cxn>
                    <a:cxn ang="0">
                      <a:pos x="17" y="35"/>
                    </a:cxn>
                    <a:cxn ang="0">
                      <a:pos x="18" y="32"/>
                    </a:cxn>
                  </a:cxnLst>
                  <a:rect l="0" t="0" r="r" b="b"/>
                  <a:pathLst>
                    <a:path w="19" h="36">
                      <a:moveTo>
                        <a:pt x="18" y="32"/>
                      </a:moveTo>
                      <a:cubicBezTo>
                        <a:pt x="13" y="22"/>
                        <a:pt x="13" y="22"/>
                        <a:pt x="13" y="22"/>
                      </a:cubicBezTo>
                      <a:cubicBezTo>
                        <a:pt x="14" y="21"/>
                        <a:pt x="14" y="21"/>
                        <a:pt x="15" y="20"/>
                      </a:cubicBezTo>
                      <a:cubicBezTo>
                        <a:pt x="16" y="12"/>
                        <a:pt x="16" y="12"/>
                        <a:pt x="16" y="12"/>
                      </a:cubicBezTo>
                      <a:cubicBezTo>
                        <a:pt x="16" y="11"/>
                        <a:pt x="16" y="10"/>
                        <a:pt x="15" y="9"/>
                      </a:cubicBezTo>
                      <a:cubicBezTo>
                        <a:pt x="8" y="1"/>
                        <a:pt x="8" y="1"/>
                        <a:pt x="8" y="1"/>
                      </a:cubicBezTo>
                      <a:cubicBezTo>
                        <a:pt x="7" y="0"/>
                        <a:pt x="5" y="0"/>
                        <a:pt x="4" y="1"/>
                      </a:cubicBezTo>
                      <a:cubicBezTo>
                        <a:pt x="3" y="2"/>
                        <a:pt x="3" y="3"/>
                        <a:pt x="4" y="4"/>
                      </a:cubicBezTo>
                      <a:cubicBezTo>
                        <a:pt x="9" y="9"/>
                        <a:pt x="9" y="9"/>
                        <a:pt x="9" y="9"/>
                      </a:cubicBezTo>
                      <a:cubicBezTo>
                        <a:pt x="4" y="7"/>
                        <a:pt x="4" y="7"/>
                        <a:pt x="4" y="7"/>
                      </a:cubicBezTo>
                      <a:cubicBezTo>
                        <a:pt x="3" y="6"/>
                        <a:pt x="1" y="7"/>
                        <a:pt x="1" y="8"/>
                      </a:cubicBezTo>
                      <a:cubicBezTo>
                        <a:pt x="0" y="9"/>
                        <a:pt x="1" y="11"/>
                        <a:pt x="2" y="11"/>
                      </a:cubicBezTo>
                      <a:cubicBezTo>
                        <a:pt x="7" y="14"/>
                        <a:pt x="7" y="14"/>
                        <a:pt x="7" y="14"/>
                      </a:cubicBezTo>
                      <a:cubicBezTo>
                        <a:pt x="7" y="14"/>
                        <a:pt x="8" y="14"/>
                        <a:pt x="8" y="14"/>
                      </a:cubicBezTo>
                      <a:cubicBezTo>
                        <a:pt x="7" y="17"/>
                        <a:pt x="7" y="21"/>
                        <a:pt x="6" y="23"/>
                      </a:cubicBezTo>
                      <a:cubicBezTo>
                        <a:pt x="5" y="26"/>
                        <a:pt x="5" y="28"/>
                        <a:pt x="4" y="31"/>
                      </a:cubicBezTo>
                      <a:cubicBezTo>
                        <a:pt x="4" y="31"/>
                        <a:pt x="4" y="32"/>
                        <a:pt x="4" y="33"/>
                      </a:cubicBezTo>
                      <a:cubicBezTo>
                        <a:pt x="3" y="34"/>
                        <a:pt x="4" y="35"/>
                        <a:pt x="5" y="36"/>
                      </a:cubicBezTo>
                      <a:cubicBezTo>
                        <a:pt x="6" y="36"/>
                        <a:pt x="6" y="36"/>
                        <a:pt x="6" y="36"/>
                      </a:cubicBezTo>
                      <a:cubicBezTo>
                        <a:pt x="7" y="36"/>
                        <a:pt x="8" y="35"/>
                        <a:pt x="8" y="34"/>
                      </a:cubicBezTo>
                      <a:cubicBezTo>
                        <a:pt x="10" y="27"/>
                        <a:pt x="10" y="27"/>
                        <a:pt x="10" y="27"/>
                      </a:cubicBezTo>
                      <a:cubicBezTo>
                        <a:pt x="14" y="34"/>
                        <a:pt x="14" y="34"/>
                        <a:pt x="14" y="34"/>
                      </a:cubicBezTo>
                      <a:cubicBezTo>
                        <a:pt x="14" y="35"/>
                        <a:pt x="16" y="36"/>
                        <a:pt x="17" y="35"/>
                      </a:cubicBezTo>
                      <a:cubicBezTo>
                        <a:pt x="18" y="34"/>
                        <a:pt x="19" y="33"/>
                        <a:pt x="18" y="32"/>
                      </a:cubicBezTo>
                      <a:close/>
                    </a:path>
                  </a:pathLst>
                </a:custGeom>
                <a:grpFill/>
                <a:ln w="9525">
                  <a:noFill/>
                  <a:round/>
                </a:ln>
              </p:spPr>
              <p:txBody>
                <a:bodyPr anchor="ctr"/>
                <a:p>
                  <a:pPr algn="ctr"/>
                  <a:endParaRPr>
                    <a:latin typeface="宋体" panose="02010600030101010101" pitchFamily="2" charset="-122"/>
                  </a:endParaRPr>
                </a:p>
              </p:txBody>
            </p:sp>
            <p:sp>
              <p:nvSpPr>
                <p:cNvPr id="38" name="Oval 42"/>
                <p:cNvSpPr/>
                <p:nvPr/>
              </p:nvSpPr>
              <p:spPr bwMode="auto">
                <a:xfrm>
                  <a:off x="3987801" y="4675188"/>
                  <a:ext cx="25400" cy="22225"/>
                </a:xfrm>
                <a:prstGeom prst="ellipse">
                  <a:avLst/>
                </a:prstGeom>
                <a:grpFill/>
                <a:ln w="9525">
                  <a:noFill/>
                  <a:round/>
                </a:ln>
              </p:spPr>
              <p:txBody>
                <a:bodyPr anchor="ctr"/>
                <a:p>
                  <a:pPr algn="ctr"/>
                  <a:endParaRPr>
                    <a:latin typeface="宋体" panose="02010600030101010101" pitchFamily="2" charset="-122"/>
                  </a:endParaRPr>
                </a:p>
              </p:txBody>
            </p:sp>
            <p:sp>
              <p:nvSpPr>
                <p:cNvPr id="39" name="Freeform: Shape 43"/>
                <p:cNvSpPr/>
                <p:nvPr/>
              </p:nvSpPr>
              <p:spPr bwMode="auto">
                <a:xfrm>
                  <a:off x="3963988" y="4672013"/>
                  <a:ext cx="69850" cy="92075"/>
                </a:xfrm>
                <a:custGeom>
                  <a:avLst/>
                  <a:gdLst/>
                  <a:ahLst/>
                  <a:cxnLst>
                    <a:cxn ang="0">
                      <a:pos x="21" y="19"/>
                    </a:cxn>
                    <a:cxn ang="0">
                      <a:pos x="18" y="19"/>
                    </a:cxn>
                    <a:cxn ang="0">
                      <a:pos x="18" y="15"/>
                    </a:cxn>
                    <a:cxn ang="0">
                      <a:pos x="23" y="11"/>
                    </a:cxn>
                    <a:cxn ang="0">
                      <a:pos x="24" y="9"/>
                    </a:cxn>
                    <a:cxn ang="0">
                      <a:pos x="24" y="2"/>
                    </a:cxn>
                    <a:cxn ang="0">
                      <a:pos x="21" y="0"/>
                    </a:cxn>
                    <a:cxn ang="0">
                      <a:pos x="19" y="2"/>
                    </a:cxn>
                    <a:cxn ang="0">
                      <a:pos x="19" y="8"/>
                    </a:cxn>
                    <a:cxn ang="0">
                      <a:pos x="14" y="12"/>
                    </a:cxn>
                    <a:cxn ang="0">
                      <a:pos x="7" y="10"/>
                    </a:cxn>
                    <a:cxn ang="0">
                      <a:pos x="6" y="5"/>
                    </a:cxn>
                    <a:cxn ang="0">
                      <a:pos x="3" y="3"/>
                    </a:cxn>
                    <a:cxn ang="0">
                      <a:pos x="1" y="6"/>
                    </a:cxn>
                    <a:cxn ang="0">
                      <a:pos x="3" y="12"/>
                    </a:cxn>
                    <a:cxn ang="0">
                      <a:pos x="5" y="14"/>
                    </a:cxn>
                    <a:cxn ang="0">
                      <a:pos x="9" y="16"/>
                    </a:cxn>
                    <a:cxn ang="0">
                      <a:pos x="9" y="24"/>
                    </a:cxn>
                    <a:cxn ang="0">
                      <a:pos x="9" y="24"/>
                    </a:cxn>
                    <a:cxn ang="0">
                      <a:pos x="9" y="27"/>
                    </a:cxn>
                    <a:cxn ang="0">
                      <a:pos x="2" y="27"/>
                    </a:cxn>
                    <a:cxn ang="0">
                      <a:pos x="0" y="29"/>
                    </a:cxn>
                    <a:cxn ang="0">
                      <a:pos x="2" y="32"/>
                    </a:cxn>
                    <a:cxn ang="0">
                      <a:pos x="12" y="32"/>
                    </a:cxn>
                    <a:cxn ang="0">
                      <a:pos x="14" y="29"/>
                    </a:cxn>
                    <a:cxn ang="0">
                      <a:pos x="14" y="24"/>
                    </a:cxn>
                    <a:cxn ang="0">
                      <a:pos x="19" y="24"/>
                    </a:cxn>
                    <a:cxn ang="0">
                      <a:pos x="19" y="29"/>
                    </a:cxn>
                    <a:cxn ang="0">
                      <a:pos x="21" y="32"/>
                    </a:cxn>
                    <a:cxn ang="0">
                      <a:pos x="23" y="29"/>
                    </a:cxn>
                    <a:cxn ang="0">
                      <a:pos x="23" y="21"/>
                    </a:cxn>
                    <a:cxn ang="0">
                      <a:pos x="21" y="19"/>
                    </a:cxn>
                  </a:cxnLst>
                  <a:rect l="0" t="0" r="r" b="b"/>
                  <a:pathLst>
                    <a:path w="24" h="32">
                      <a:moveTo>
                        <a:pt x="21" y="19"/>
                      </a:moveTo>
                      <a:cubicBezTo>
                        <a:pt x="18" y="19"/>
                        <a:pt x="18" y="19"/>
                        <a:pt x="18" y="19"/>
                      </a:cubicBezTo>
                      <a:cubicBezTo>
                        <a:pt x="18" y="15"/>
                        <a:pt x="18" y="15"/>
                        <a:pt x="18" y="15"/>
                      </a:cubicBezTo>
                      <a:cubicBezTo>
                        <a:pt x="23" y="11"/>
                        <a:pt x="23" y="11"/>
                        <a:pt x="23" y="11"/>
                      </a:cubicBezTo>
                      <a:cubicBezTo>
                        <a:pt x="23" y="11"/>
                        <a:pt x="24" y="10"/>
                        <a:pt x="24" y="9"/>
                      </a:cubicBezTo>
                      <a:cubicBezTo>
                        <a:pt x="24" y="2"/>
                        <a:pt x="24" y="2"/>
                        <a:pt x="24" y="2"/>
                      </a:cubicBezTo>
                      <a:cubicBezTo>
                        <a:pt x="24" y="1"/>
                        <a:pt x="23" y="0"/>
                        <a:pt x="21" y="0"/>
                      </a:cubicBezTo>
                      <a:cubicBezTo>
                        <a:pt x="20" y="0"/>
                        <a:pt x="19" y="1"/>
                        <a:pt x="19" y="2"/>
                      </a:cubicBezTo>
                      <a:cubicBezTo>
                        <a:pt x="19" y="8"/>
                        <a:pt x="19" y="8"/>
                        <a:pt x="19" y="8"/>
                      </a:cubicBezTo>
                      <a:cubicBezTo>
                        <a:pt x="14" y="12"/>
                        <a:pt x="14" y="12"/>
                        <a:pt x="14" y="12"/>
                      </a:cubicBezTo>
                      <a:cubicBezTo>
                        <a:pt x="7" y="10"/>
                        <a:pt x="7" y="10"/>
                        <a:pt x="7" y="10"/>
                      </a:cubicBezTo>
                      <a:cubicBezTo>
                        <a:pt x="6" y="5"/>
                        <a:pt x="6" y="5"/>
                        <a:pt x="6" y="5"/>
                      </a:cubicBezTo>
                      <a:cubicBezTo>
                        <a:pt x="5" y="4"/>
                        <a:pt x="4" y="3"/>
                        <a:pt x="3" y="3"/>
                      </a:cubicBezTo>
                      <a:cubicBezTo>
                        <a:pt x="1" y="4"/>
                        <a:pt x="1" y="5"/>
                        <a:pt x="1" y="6"/>
                      </a:cubicBezTo>
                      <a:cubicBezTo>
                        <a:pt x="3" y="12"/>
                        <a:pt x="3" y="12"/>
                        <a:pt x="3" y="12"/>
                      </a:cubicBezTo>
                      <a:cubicBezTo>
                        <a:pt x="3" y="13"/>
                        <a:pt x="4" y="13"/>
                        <a:pt x="5" y="14"/>
                      </a:cubicBezTo>
                      <a:cubicBezTo>
                        <a:pt x="9" y="16"/>
                        <a:pt x="9" y="16"/>
                        <a:pt x="9" y="16"/>
                      </a:cubicBezTo>
                      <a:cubicBezTo>
                        <a:pt x="9" y="24"/>
                        <a:pt x="9" y="24"/>
                        <a:pt x="9" y="24"/>
                      </a:cubicBezTo>
                      <a:cubicBezTo>
                        <a:pt x="9" y="24"/>
                        <a:pt x="9" y="24"/>
                        <a:pt x="9" y="24"/>
                      </a:cubicBezTo>
                      <a:cubicBezTo>
                        <a:pt x="9" y="27"/>
                        <a:pt x="9" y="27"/>
                        <a:pt x="9" y="27"/>
                      </a:cubicBezTo>
                      <a:cubicBezTo>
                        <a:pt x="2" y="27"/>
                        <a:pt x="2" y="27"/>
                        <a:pt x="2" y="27"/>
                      </a:cubicBezTo>
                      <a:cubicBezTo>
                        <a:pt x="1" y="27"/>
                        <a:pt x="0" y="28"/>
                        <a:pt x="0" y="29"/>
                      </a:cubicBezTo>
                      <a:cubicBezTo>
                        <a:pt x="0" y="31"/>
                        <a:pt x="1" y="32"/>
                        <a:pt x="2" y="32"/>
                      </a:cubicBezTo>
                      <a:cubicBezTo>
                        <a:pt x="12" y="32"/>
                        <a:pt x="12" y="32"/>
                        <a:pt x="12" y="32"/>
                      </a:cubicBezTo>
                      <a:cubicBezTo>
                        <a:pt x="13" y="32"/>
                        <a:pt x="14" y="31"/>
                        <a:pt x="14" y="29"/>
                      </a:cubicBezTo>
                      <a:cubicBezTo>
                        <a:pt x="14" y="24"/>
                        <a:pt x="14" y="24"/>
                        <a:pt x="14" y="24"/>
                      </a:cubicBezTo>
                      <a:cubicBezTo>
                        <a:pt x="19" y="24"/>
                        <a:pt x="19" y="24"/>
                        <a:pt x="19" y="24"/>
                      </a:cubicBezTo>
                      <a:cubicBezTo>
                        <a:pt x="19" y="29"/>
                        <a:pt x="19" y="29"/>
                        <a:pt x="19" y="29"/>
                      </a:cubicBezTo>
                      <a:cubicBezTo>
                        <a:pt x="19" y="31"/>
                        <a:pt x="20" y="32"/>
                        <a:pt x="21" y="32"/>
                      </a:cubicBezTo>
                      <a:cubicBezTo>
                        <a:pt x="22" y="32"/>
                        <a:pt x="23" y="31"/>
                        <a:pt x="23" y="29"/>
                      </a:cubicBezTo>
                      <a:cubicBezTo>
                        <a:pt x="23" y="21"/>
                        <a:pt x="23" y="21"/>
                        <a:pt x="23" y="21"/>
                      </a:cubicBezTo>
                      <a:cubicBezTo>
                        <a:pt x="23" y="20"/>
                        <a:pt x="22" y="19"/>
                        <a:pt x="21" y="19"/>
                      </a:cubicBezTo>
                      <a:close/>
                    </a:path>
                  </a:pathLst>
                </a:custGeom>
                <a:grpFill/>
                <a:ln w="9525">
                  <a:noFill/>
                  <a:round/>
                </a:ln>
              </p:spPr>
              <p:txBody>
                <a:bodyPr anchor="ctr"/>
                <a:p>
                  <a:pPr algn="ctr"/>
                  <a:endParaRPr>
                    <a:latin typeface="宋体" panose="02010600030101010101" pitchFamily="2" charset="-122"/>
                  </a:endParaRPr>
                </a:p>
              </p:txBody>
            </p:sp>
            <p:sp>
              <p:nvSpPr>
                <p:cNvPr id="40" name="Freeform: Shape 44"/>
                <p:cNvSpPr/>
                <p:nvPr/>
              </p:nvSpPr>
              <p:spPr bwMode="auto">
                <a:xfrm>
                  <a:off x="3949701" y="4570413"/>
                  <a:ext cx="87313" cy="95250"/>
                </a:xfrm>
                <a:custGeom>
                  <a:avLst/>
                  <a:gdLst/>
                  <a:ahLst/>
                  <a:cxnLst>
                    <a:cxn ang="0">
                      <a:pos x="29" y="25"/>
                    </a:cxn>
                    <a:cxn ang="0">
                      <a:pos x="29" y="24"/>
                    </a:cxn>
                    <a:cxn ang="0">
                      <a:pos x="29" y="24"/>
                    </a:cxn>
                    <a:cxn ang="0">
                      <a:pos x="29" y="24"/>
                    </a:cxn>
                    <a:cxn ang="0">
                      <a:pos x="28" y="24"/>
                    </a:cxn>
                    <a:cxn ang="0">
                      <a:pos x="27" y="19"/>
                    </a:cxn>
                    <a:cxn ang="0">
                      <a:pos x="28" y="18"/>
                    </a:cxn>
                    <a:cxn ang="0">
                      <a:pos x="27" y="18"/>
                    </a:cxn>
                    <a:cxn ang="0">
                      <a:pos x="28" y="13"/>
                    </a:cxn>
                    <a:cxn ang="0">
                      <a:pos x="29" y="13"/>
                    </a:cxn>
                    <a:cxn ang="0">
                      <a:pos x="29" y="12"/>
                    </a:cxn>
                    <a:cxn ang="0">
                      <a:pos x="30" y="11"/>
                    </a:cxn>
                    <a:cxn ang="0">
                      <a:pos x="29" y="9"/>
                    </a:cxn>
                    <a:cxn ang="0">
                      <a:pos x="30" y="6"/>
                    </a:cxn>
                    <a:cxn ang="0">
                      <a:pos x="29" y="5"/>
                    </a:cxn>
                    <a:cxn ang="0">
                      <a:pos x="28" y="3"/>
                    </a:cxn>
                    <a:cxn ang="0">
                      <a:pos x="25" y="5"/>
                    </a:cxn>
                    <a:cxn ang="0">
                      <a:pos x="24" y="4"/>
                    </a:cxn>
                    <a:cxn ang="0">
                      <a:pos x="23" y="1"/>
                    </a:cxn>
                    <a:cxn ang="0">
                      <a:pos x="19" y="0"/>
                    </a:cxn>
                    <a:cxn ang="0">
                      <a:pos x="18" y="2"/>
                    </a:cxn>
                    <a:cxn ang="0">
                      <a:pos x="16" y="2"/>
                    </a:cxn>
                    <a:cxn ang="0">
                      <a:pos x="15" y="0"/>
                    </a:cxn>
                    <a:cxn ang="0">
                      <a:pos x="11" y="1"/>
                    </a:cxn>
                    <a:cxn ang="0">
                      <a:pos x="11" y="4"/>
                    </a:cxn>
                    <a:cxn ang="0">
                      <a:pos x="9" y="5"/>
                    </a:cxn>
                    <a:cxn ang="0">
                      <a:pos x="7" y="3"/>
                    </a:cxn>
                    <a:cxn ang="0">
                      <a:pos x="5" y="5"/>
                    </a:cxn>
                    <a:cxn ang="0">
                      <a:pos x="4" y="6"/>
                    </a:cxn>
                    <a:cxn ang="0">
                      <a:pos x="5" y="9"/>
                    </a:cxn>
                    <a:cxn ang="0">
                      <a:pos x="4" y="10"/>
                    </a:cxn>
                    <a:cxn ang="0">
                      <a:pos x="1" y="10"/>
                    </a:cxn>
                    <a:cxn ang="0">
                      <a:pos x="0" y="14"/>
                    </a:cxn>
                    <a:cxn ang="0">
                      <a:pos x="3" y="16"/>
                    </a:cxn>
                    <a:cxn ang="0">
                      <a:pos x="3" y="17"/>
                    </a:cxn>
                    <a:cxn ang="0">
                      <a:pos x="0" y="19"/>
                    </a:cxn>
                    <a:cxn ang="0">
                      <a:pos x="1" y="23"/>
                    </a:cxn>
                    <a:cxn ang="0">
                      <a:pos x="4" y="23"/>
                    </a:cxn>
                    <a:cxn ang="0">
                      <a:pos x="5" y="24"/>
                    </a:cxn>
                    <a:cxn ang="0">
                      <a:pos x="4" y="27"/>
                    </a:cxn>
                    <a:cxn ang="0">
                      <a:pos x="5" y="28"/>
                    </a:cxn>
                    <a:cxn ang="0">
                      <a:pos x="7" y="30"/>
                    </a:cxn>
                    <a:cxn ang="0">
                      <a:pos x="9" y="29"/>
                    </a:cxn>
                    <a:cxn ang="0">
                      <a:pos x="11" y="29"/>
                    </a:cxn>
                    <a:cxn ang="0">
                      <a:pos x="11" y="32"/>
                    </a:cxn>
                    <a:cxn ang="0">
                      <a:pos x="15" y="33"/>
                    </a:cxn>
                    <a:cxn ang="0">
                      <a:pos x="16" y="31"/>
                    </a:cxn>
                    <a:cxn ang="0">
                      <a:pos x="18" y="31"/>
                    </a:cxn>
                    <a:cxn ang="0">
                      <a:pos x="19" y="33"/>
                    </a:cxn>
                    <a:cxn ang="0">
                      <a:pos x="23" y="32"/>
                    </a:cxn>
                    <a:cxn ang="0">
                      <a:pos x="23" y="29"/>
                    </a:cxn>
                    <a:cxn ang="0">
                      <a:pos x="25" y="29"/>
                    </a:cxn>
                    <a:cxn ang="0">
                      <a:pos x="27" y="30"/>
                    </a:cxn>
                    <a:cxn ang="0">
                      <a:pos x="29" y="29"/>
                    </a:cxn>
                    <a:cxn ang="0">
                      <a:pos x="30" y="27"/>
                    </a:cxn>
                    <a:cxn ang="0">
                      <a:pos x="30" y="26"/>
                    </a:cxn>
                    <a:cxn ang="0">
                      <a:pos x="29" y="25"/>
                    </a:cxn>
                    <a:cxn ang="0">
                      <a:pos x="14" y="19"/>
                    </a:cxn>
                    <a:cxn ang="0">
                      <a:pos x="14" y="14"/>
                    </a:cxn>
                    <a:cxn ang="0">
                      <a:pos x="20" y="14"/>
                    </a:cxn>
                    <a:cxn ang="0">
                      <a:pos x="20" y="19"/>
                    </a:cxn>
                    <a:cxn ang="0">
                      <a:pos x="14" y="19"/>
                    </a:cxn>
                  </a:cxnLst>
                  <a:rect l="0" t="0" r="r" b="b"/>
                  <a:pathLst>
                    <a:path w="30" h="33">
                      <a:moveTo>
                        <a:pt x="29" y="25"/>
                      </a:moveTo>
                      <a:cubicBezTo>
                        <a:pt x="29" y="24"/>
                        <a:pt x="29" y="24"/>
                        <a:pt x="29" y="24"/>
                      </a:cubicBezTo>
                      <a:cubicBezTo>
                        <a:pt x="29" y="24"/>
                        <a:pt x="29" y="24"/>
                        <a:pt x="29" y="24"/>
                      </a:cubicBezTo>
                      <a:cubicBezTo>
                        <a:pt x="29" y="24"/>
                        <a:pt x="29" y="24"/>
                        <a:pt x="29" y="24"/>
                      </a:cubicBezTo>
                      <a:cubicBezTo>
                        <a:pt x="28" y="24"/>
                        <a:pt x="28" y="24"/>
                        <a:pt x="28" y="24"/>
                      </a:cubicBezTo>
                      <a:cubicBezTo>
                        <a:pt x="27" y="19"/>
                        <a:pt x="27" y="19"/>
                        <a:pt x="27" y="19"/>
                      </a:cubicBezTo>
                      <a:cubicBezTo>
                        <a:pt x="28" y="18"/>
                        <a:pt x="28" y="18"/>
                        <a:pt x="28" y="18"/>
                      </a:cubicBezTo>
                      <a:cubicBezTo>
                        <a:pt x="27" y="18"/>
                        <a:pt x="27" y="18"/>
                        <a:pt x="27" y="18"/>
                      </a:cubicBezTo>
                      <a:cubicBezTo>
                        <a:pt x="28" y="13"/>
                        <a:pt x="28" y="13"/>
                        <a:pt x="28" y="13"/>
                      </a:cubicBezTo>
                      <a:cubicBezTo>
                        <a:pt x="29" y="13"/>
                        <a:pt x="29" y="13"/>
                        <a:pt x="29" y="13"/>
                      </a:cubicBezTo>
                      <a:cubicBezTo>
                        <a:pt x="29" y="12"/>
                        <a:pt x="29" y="12"/>
                        <a:pt x="29" y="12"/>
                      </a:cubicBezTo>
                      <a:cubicBezTo>
                        <a:pt x="30" y="11"/>
                        <a:pt x="30" y="11"/>
                        <a:pt x="30" y="11"/>
                      </a:cubicBezTo>
                      <a:cubicBezTo>
                        <a:pt x="30" y="11"/>
                        <a:pt x="29" y="9"/>
                        <a:pt x="29" y="9"/>
                      </a:cubicBezTo>
                      <a:cubicBezTo>
                        <a:pt x="30" y="6"/>
                        <a:pt x="30" y="6"/>
                        <a:pt x="30" y="6"/>
                      </a:cubicBezTo>
                      <a:cubicBezTo>
                        <a:pt x="29" y="5"/>
                        <a:pt x="29" y="5"/>
                        <a:pt x="29" y="5"/>
                      </a:cubicBezTo>
                      <a:cubicBezTo>
                        <a:pt x="28" y="3"/>
                        <a:pt x="28" y="3"/>
                        <a:pt x="28" y="3"/>
                      </a:cubicBezTo>
                      <a:cubicBezTo>
                        <a:pt x="25" y="5"/>
                        <a:pt x="25" y="5"/>
                        <a:pt x="25" y="5"/>
                      </a:cubicBezTo>
                      <a:cubicBezTo>
                        <a:pt x="24" y="4"/>
                        <a:pt x="24" y="4"/>
                        <a:pt x="24" y="4"/>
                      </a:cubicBezTo>
                      <a:cubicBezTo>
                        <a:pt x="23" y="1"/>
                        <a:pt x="23" y="1"/>
                        <a:pt x="23" y="1"/>
                      </a:cubicBezTo>
                      <a:cubicBezTo>
                        <a:pt x="19" y="0"/>
                        <a:pt x="19" y="0"/>
                        <a:pt x="19" y="0"/>
                      </a:cubicBezTo>
                      <a:cubicBezTo>
                        <a:pt x="18" y="2"/>
                        <a:pt x="18" y="2"/>
                        <a:pt x="18" y="2"/>
                      </a:cubicBezTo>
                      <a:cubicBezTo>
                        <a:pt x="17" y="2"/>
                        <a:pt x="17" y="2"/>
                        <a:pt x="16" y="2"/>
                      </a:cubicBezTo>
                      <a:cubicBezTo>
                        <a:pt x="15" y="0"/>
                        <a:pt x="15" y="0"/>
                        <a:pt x="15" y="0"/>
                      </a:cubicBezTo>
                      <a:cubicBezTo>
                        <a:pt x="11" y="1"/>
                        <a:pt x="11" y="1"/>
                        <a:pt x="11" y="1"/>
                      </a:cubicBezTo>
                      <a:cubicBezTo>
                        <a:pt x="11" y="4"/>
                        <a:pt x="11" y="4"/>
                        <a:pt x="11" y="4"/>
                      </a:cubicBezTo>
                      <a:cubicBezTo>
                        <a:pt x="10" y="4"/>
                        <a:pt x="10" y="4"/>
                        <a:pt x="9" y="5"/>
                      </a:cubicBezTo>
                      <a:cubicBezTo>
                        <a:pt x="7" y="3"/>
                        <a:pt x="7" y="3"/>
                        <a:pt x="7" y="3"/>
                      </a:cubicBezTo>
                      <a:cubicBezTo>
                        <a:pt x="5" y="5"/>
                        <a:pt x="5" y="5"/>
                        <a:pt x="5" y="5"/>
                      </a:cubicBezTo>
                      <a:cubicBezTo>
                        <a:pt x="4" y="6"/>
                        <a:pt x="4" y="6"/>
                        <a:pt x="4" y="6"/>
                      </a:cubicBezTo>
                      <a:cubicBezTo>
                        <a:pt x="5" y="9"/>
                        <a:pt x="5" y="9"/>
                        <a:pt x="5" y="9"/>
                      </a:cubicBezTo>
                      <a:cubicBezTo>
                        <a:pt x="5" y="9"/>
                        <a:pt x="5" y="10"/>
                        <a:pt x="4" y="10"/>
                      </a:cubicBezTo>
                      <a:cubicBezTo>
                        <a:pt x="1" y="10"/>
                        <a:pt x="1" y="10"/>
                        <a:pt x="1" y="10"/>
                      </a:cubicBezTo>
                      <a:cubicBezTo>
                        <a:pt x="0" y="14"/>
                        <a:pt x="0" y="14"/>
                        <a:pt x="0" y="14"/>
                      </a:cubicBezTo>
                      <a:cubicBezTo>
                        <a:pt x="3" y="16"/>
                        <a:pt x="3" y="16"/>
                        <a:pt x="3" y="16"/>
                      </a:cubicBezTo>
                      <a:cubicBezTo>
                        <a:pt x="3" y="16"/>
                        <a:pt x="3" y="17"/>
                        <a:pt x="3" y="17"/>
                      </a:cubicBezTo>
                      <a:cubicBezTo>
                        <a:pt x="0" y="19"/>
                        <a:pt x="0" y="19"/>
                        <a:pt x="0" y="19"/>
                      </a:cubicBezTo>
                      <a:cubicBezTo>
                        <a:pt x="1" y="23"/>
                        <a:pt x="1" y="23"/>
                        <a:pt x="1" y="23"/>
                      </a:cubicBezTo>
                      <a:cubicBezTo>
                        <a:pt x="4" y="23"/>
                        <a:pt x="4" y="23"/>
                        <a:pt x="4" y="23"/>
                      </a:cubicBezTo>
                      <a:cubicBezTo>
                        <a:pt x="5" y="24"/>
                        <a:pt x="5" y="24"/>
                        <a:pt x="5" y="24"/>
                      </a:cubicBezTo>
                      <a:cubicBezTo>
                        <a:pt x="4" y="27"/>
                        <a:pt x="4" y="27"/>
                        <a:pt x="4" y="27"/>
                      </a:cubicBezTo>
                      <a:cubicBezTo>
                        <a:pt x="5" y="28"/>
                        <a:pt x="5" y="28"/>
                        <a:pt x="5" y="28"/>
                      </a:cubicBezTo>
                      <a:cubicBezTo>
                        <a:pt x="7" y="30"/>
                        <a:pt x="7" y="30"/>
                        <a:pt x="7" y="30"/>
                      </a:cubicBezTo>
                      <a:cubicBezTo>
                        <a:pt x="9" y="29"/>
                        <a:pt x="9" y="29"/>
                        <a:pt x="9" y="29"/>
                      </a:cubicBezTo>
                      <a:cubicBezTo>
                        <a:pt x="10" y="29"/>
                        <a:pt x="10" y="29"/>
                        <a:pt x="11" y="29"/>
                      </a:cubicBezTo>
                      <a:cubicBezTo>
                        <a:pt x="11" y="32"/>
                        <a:pt x="11" y="32"/>
                        <a:pt x="11" y="32"/>
                      </a:cubicBezTo>
                      <a:cubicBezTo>
                        <a:pt x="15" y="33"/>
                        <a:pt x="15" y="33"/>
                        <a:pt x="15" y="33"/>
                      </a:cubicBezTo>
                      <a:cubicBezTo>
                        <a:pt x="16" y="31"/>
                        <a:pt x="16" y="31"/>
                        <a:pt x="16" y="31"/>
                      </a:cubicBezTo>
                      <a:cubicBezTo>
                        <a:pt x="17" y="31"/>
                        <a:pt x="17" y="31"/>
                        <a:pt x="18" y="31"/>
                      </a:cubicBezTo>
                      <a:cubicBezTo>
                        <a:pt x="19" y="33"/>
                        <a:pt x="19" y="33"/>
                        <a:pt x="19" y="33"/>
                      </a:cubicBezTo>
                      <a:cubicBezTo>
                        <a:pt x="23" y="32"/>
                        <a:pt x="23" y="32"/>
                        <a:pt x="23" y="32"/>
                      </a:cubicBezTo>
                      <a:cubicBezTo>
                        <a:pt x="23" y="29"/>
                        <a:pt x="23" y="29"/>
                        <a:pt x="23" y="29"/>
                      </a:cubicBezTo>
                      <a:cubicBezTo>
                        <a:pt x="24" y="29"/>
                        <a:pt x="24" y="29"/>
                        <a:pt x="25" y="29"/>
                      </a:cubicBezTo>
                      <a:cubicBezTo>
                        <a:pt x="27" y="30"/>
                        <a:pt x="27" y="30"/>
                        <a:pt x="27" y="30"/>
                      </a:cubicBezTo>
                      <a:cubicBezTo>
                        <a:pt x="29" y="29"/>
                        <a:pt x="29" y="29"/>
                        <a:pt x="29" y="29"/>
                      </a:cubicBezTo>
                      <a:cubicBezTo>
                        <a:pt x="30" y="27"/>
                        <a:pt x="30" y="27"/>
                        <a:pt x="30" y="27"/>
                      </a:cubicBezTo>
                      <a:cubicBezTo>
                        <a:pt x="30" y="26"/>
                        <a:pt x="30" y="26"/>
                        <a:pt x="30" y="26"/>
                      </a:cubicBezTo>
                      <a:cubicBezTo>
                        <a:pt x="29" y="25"/>
                        <a:pt x="29" y="25"/>
                        <a:pt x="29" y="25"/>
                      </a:cubicBezTo>
                      <a:close/>
                      <a:moveTo>
                        <a:pt x="14" y="19"/>
                      </a:moveTo>
                      <a:cubicBezTo>
                        <a:pt x="13" y="18"/>
                        <a:pt x="13" y="15"/>
                        <a:pt x="14" y="14"/>
                      </a:cubicBezTo>
                      <a:cubicBezTo>
                        <a:pt x="16" y="13"/>
                        <a:pt x="18" y="13"/>
                        <a:pt x="20" y="14"/>
                      </a:cubicBezTo>
                      <a:cubicBezTo>
                        <a:pt x="21" y="15"/>
                        <a:pt x="21" y="18"/>
                        <a:pt x="20" y="19"/>
                      </a:cubicBezTo>
                      <a:cubicBezTo>
                        <a:pt x="18" y="21"/>
                        <a:pt x="16" y="21"/>
                        <a:pt x="14" y="19"/>
                      </a:cubicBezTo>
                      <a:close/>
                    </a:path>
                  </a:pathLst>
                </a:custGeom>
                <a:grpFill/>
                <a:ln w="9525">
                  <a:noFill/>
                  <a:round/>
                </a:ln>
              </p:spPr>
              <p:txBody>
                <a:bodyPr anchor="ctr"/>
                <a:p>
                  <a:pPr algn="ctr"/>
                  <a:endParaRPr>
                    <a:latin typeface="宋体" panose="02010600030101010101" pitchFamily="2" charset="-122"/>
                  </a:endParaRPr>
                </a:p>
              </p:txBody>
            </p:sp>
            <p:sp>
              <p:nvSpPr>
                <p:cNvPr id="41" name="Freeform: Shape 45"/>
                <p:cNvSpPr/>
                <p:nvPr/>
              </p:nvSpPr>
              <p:spPr bwMode="auto">
                <a:xfrm>
                  <a:off x="4033838" y="4594225"/>
                  <a:ext cx="57150" cy="60325"/>
                </a:xfrm>
                <a:custGeom>
                  <a:avLst/>
                  <a:gdLst/>
                  <a:ahLst/>
                  <a:cxnLst>
                    <a:cxn ang="0">
                      <a:pos x="17" y="15"/>
                    </a:cxn>
                    <a:cxn ang="0">
                      <a:pos x="17" y="14"/>
                    </a:cxn>
                    <a:cxn ang="0">
                      <a:pos x="19" y="14"/>
                    </a:cxn>
                    <a:cxn ang="0">
                      <a:pos x="20" y="12"/>
                    </a:cxn>
                    <a:cxn ang="0">
                      <a:pos x="18" y="11"/>
                    </a:cxn>
                    <a:cxn ang="0">
                      <a:pos x="18" y="10"/>
                    </a:cxn>
                    <a:cxn ang="0">
                      <a:pos x="20" y="9"/>
                    </a:cxn>
                    <a:cxn ang="0">
                      <a:pos x="19" y="7"/>
                    </a:cxn>
                    <a:cxn ang="0">
                      <a:pos x="17" y="6"/>
                    </a:cxn>
                    <a:cxn ang="0">
                      <a:pos x="17" y="6"/>
                    </a:cxn>
                    <a:cxn ang="0">
                      <a:pos x="18" y="4"/>
                    </a:cxn>
                    <a:cxn ang="0">
                      <a:pos x="17" y="3"/>
                    </a:cxn>
                    <a:cxn ang="0">
                      <a:pos x="16" y="2"/>
                    </a:cxn>
                    <a:cxn ang="0">
                      <a:pos x="14" y="3"/>
                    </a:cxn>
                    <a:cxn ang="0">
                      <a:pos x="14" y="3"/>
                    </a:cxn>
                    <a:cxn ang="0">
                      <a:pos x="14" y="1"/>
                    </a:cxn>
                    <a:cxn ang="0">
                      <a:pos x="11" y="0"/>
                    </a:cxn>
                    <a:cxn ang="0">
                      <a:pos x="10" y="2"/>
                    </a:cxn>
                    <a:cxn ang="0">
                      <a:pos x="9" y="2"/>
                    </a:cxn>
                    <a:cxn ang="0">
                      <a:pos x="8" y="0"/>
                    </a:cxn>
                    <a:cxn ang="0">
                      <a:pos x="6" y="1"/>
                    </a:cxn>
                    <a:cxn ang="0">
                      <a:pos x="6" y="3"/>
                    </a:cxn>
                    <a:cxn ang="0">
                      <a:pos x="5" y="3"/>
                    </a:cxn>
                    <a:cxn ang="0">
                      <a:pos x="3" y="2"/>
                    </a:cxn>
                    <a:cxn ang="0">
                      <a:pos x="2" y="4"/>
                    </a:cxn>
                    <a:cxn ang="0">
                      <a:pos x="2" y="6"/>
                    </a:cxn>
                    <a:cxn ang="0">
                      <a:pos x="2" y="6"/>
                    </a:cxn>
                    <a:cxn ang="0">
                      <a:pos x="0" y="7"/>
                    </a:cxn>
                    <a:cxn ang="0">
                      <a:pos x="0" y="9"/>
                    </a:cxn>
                    <a:cxn ang="0">
                      <a:pos x="1" y="10"/>
                    </a:cxn>
                    <a:cxn ang="0">
                      <a:pos x="1" y="11"/>
                    </a:cxn>
                    <a:cxn ang="0">
                      <a:pos x="0" y="12"/>
                    </a:cxn>
                    <a:cxn ang="0">
                      <a:pos x="0" y="14"/>
                    </a:cxn>
                    <a:cxn ang="0">
                      <a:pos x="2" y="14"/>
                    </a:cxn>
                    <a:cxn ang="0">
                      <a:pos x="2" y="15"/>
                    </a:cxn>
                    <a:cxn ang="0">
                      <a:pos x="2" y="17"/>
                    </a:cxn>
                    <a:cxn ang="0">
                      <a:pos x="3" y="18"/>
                    </a:cxn>
                    <a:cxn ang="0">
                      <a:pos x="5" y="18"/>
                    </a:cxn>
                    <a:cxn ang="0">
                      <a:pos x="6" y="18"/>
                    </a:cxn>
                    <a:cxn ang="0">
                      <a:pos x="6" y="20"/>
                    </a:cxn>
                    <a:cxn ang="0">
                      <a:pos x="8" y="21"/>
                    </a:cxn>
                    <a:cxn ang="0">
                      <a:pos x="9" y="19"/>
                    </a:cxn>
                    <a:cxn ang="0">
                      <a:pos x="10" y="19"/>
                    </a:cxn>
                    <a:cxn ang="0">
                      <a:pos x="11" y="21"/>
                    </a:cxn>
                    <a:cxn ang="0">
                      <a:pos x="14" y="20"/>
                    </a:cxn>
                    <a:cxn ang="0">
                      <a:pos x="14" y="18"/>
                    </a:cxn>
                    <a:cxn ang="0">
                      <a:pos x="14" y="18"/>
                    </a:cxn>
                    <a:cxn ang="0">
                      <a:pos x="16" y="18"/>
                    </a:cxn>
                    <a:cxn ang="0">
                      <a:pos x="17" y="18"/>
                    </a:cxn>
                    <a:cxn ang="0">
                      <a:pos x="18" y="17"/>
                    </a:cxn>
                    <a:cxn ang="0">
                      <a:pos x="17" y="15"/>
                    </a:cxn>
                    <a:cxn ang="0">
                      <a:pos x="8" y="12"/>
                    </a:cxn>
                    <a:cxn ang="0">
                      <a:pos x="8" y="9"/>
                    </a:cxn>
                    <a:cxn ang="0">
                      <a:pos x="11" y="9"/>
                    </a:cxn>
                    <a:cxn ang="0">
                      <a:pos x="11" y="12"/>
                    </a:cxn>
                    <a:cxn ang="0">
                      <a:pos x="8" y="12"/>
                    </a:cxn>
                  </a:cxnLst>
                  <a:rect l="0" t="0" r="r" b="b"/>
                  <a:pathLst>
                    <a:path w="20" h="21">
                      <a:moveTo>
                        <a:pt x="17" y="15"/>
                      </a:moveTo>
                      <a:cubicBezTo>
                        <a:pt x="17" y="15"/>
                        <a:pt x="17" y="15"/>
                        <a:pt x="17" y="14"/>
                      </a:cubicBezTo>
                      <a:cubicBezTo>
                        <a:pt x="19" y="14"/>
                        <a:pt x="19" y="14"/>
                        <a:pt x="19" y="14"/>
                      </a:cubicBezTo>
                      <a:cubicBezTo>
                        <a:pt x="20" y="12"/>
                        <a:pt x="20" y="12"/>
                        <a:pt x="20" y="12"/>
                      </a:cubicBezTo>
                      <a:cubicBezTo>
                        <a:pt x="18" y="11"/>
                        <a:pt x="18" y="11"/>
                        <a:pt x="18" y="11"/>
                      </a:cubicBezTo>
                      <a:cubicBezTo>
                        <a:pt x="18" y="11"/>
                        <a:pt x="18" y="10"/>
                        <a:pt x="18" y="10"/>
                      </a:cubicBezTo>
                      <a:cubicBezTo>
                        <a:pt x="20" y="9"/>
                        <a:pt x="20" y="9"/>
                        <a:pt x="20" y="9"/>
                      </a:cubicBezTo>
                      <a:cubicBezTo>
                        <a:pt x="19" y="7"/>
                        <a:pt x="19" y="7"/>
                        <a:pt x="19" y="7"/>
                      </a:cubicBezTo>
                      <a:cubicBezTo>
                        <a:pt x="17" y="6"/>
                        <a:pt x="17" y="6"/>
                        <a:pt x="17" y="6"/>
                      </a:cubicBezTo>
                      <a:cubicBezTo>
                        <a:pt x="17" y="6"/>
                        <a:pt x="17" y="6"/>
                        <a:pt x="17" y="6"/>
                      </a:cubicBezTo>
                      <a:cubicBezTo>
                        <a:pt x="18" y="4"/>
                        <a:pt x="18" y="4"/>
                        <a:pt x="18" y="4"/>
                      </a:cubicBezTo>
                      <a:cubicBezTo>
                        <a:pt x="17" y="3"/>
                        <a:pt x="17" y="3"/>
                        <a:pt x="17" y="3"/>
                      </a:cubicBezTo>
                      <a:cubicBezTo>
                        <a:pt x="16" y="2"/>
                        <a:pt x="16" y="2"/>
                        <a:pt x="16" y="2"/>
                      </a:cubicBezTo>
                      <a:cubicBezTo>
                        <a:pt x="14" y="3"/>
                        <a:pt x="14" y="3"/>
                        <a:pt x="14" y="3"/>
                      </a:cubicBezTo>
                      <a:cubicBezTo>
                        <a:pt x="14" y="3"/>
                        <a:pt x="14" y="3"/>
                        <a:pt x="14" y="3"/>
                      </a:cubicBezTo>
                      <a:cubicBezTo>
                        <a:pt x="14" y="1"/>
                        <a:pt x="14" y="1"/>
                        <a:pt x="14" y="1"/>
                      </a:cubicBezTo>
                      <a:cubicBezTo>
                        <a:pt x="11" y="0"/>
                        <a:pt x="11" y="0"/>
                        <a:pt x="11" y="0"/>
                      </a:cubicBezTo>
                      <a:cubicBezTo>
                        <a:pt x="10" y="2"/>
                        <a:pt x="10" y="2"/>
                        <a:pt x="10" y="2"/>
                      </a:cubicBezTo>
                      <a:cubicBezTo>
                        <a:pt x="10" y="2"/>
                        <a:pt x="10" y="2"/>
                        <a:pt x="9" y="2"/>
                      </a:cubicBezTo>
                      <a:cubicBezTo>
                        <a:pt x="8" y="0"/>
                        <a:pt x="8" y="0"/>
                        <a:pt x="8" y="0"/>
                      </a:cubicBezTo>
                      <a:cubicBezTo>
                        <a:pt x="6" y="1"/>
                        <a:pt x="6" y="1"/>
                        <a:pt x="6" y="1"/>
                      </a:cubicBezTo>
                      <a:cubicBezTo>
                        <a:pt x="6" y="3"/>
                        <a:pt x="6" y="3"/>
                        <a:pt x="6" y="3"/>
                      </a:cubicBezTo>
                      <a:cubicBezTo>
                        <a:pt x="6" y="3"/>
                        <a:pt x="5" y="3"/>
                        <a:pt x="5" y="3"/>
                      </a:cubicBezTo>
                      <a:cubicBezTo>
                        <a:pt x="3" y="2"/>
                        <a:pt x="3" y="2"/>
                        <a:pt x="3" y="2"/>
                      </a:cubicBezTo>
                      <a:cubicBezTo>
                        <a:pt x="2" y="4"/>
                        <a:pt x="2" y="4"/>
                        <a:pt x="2" y="4"/>
                      </a:cubicBezTo>
                      <a:cubicBezTo>
                        <a:pt x="2" y="6"/>
                        <a:pt x="2" y="6"/>
                        <a:pt x="2" y="6"/>
                      </a:cubicBezTo>
                      <a:cubicBezTo>
                        <a:pt x="2" y="6"/>
                        <a:pt x="2" y="6"/>
                        <a:pt x="2" y="6"/>
                      </a:cubicBezTo>
                      <a:cubicBezTo>
                        <a:pt x="0" y="7"/>
                        <a:pt x="0" y="7"/>
                        <a:pt x="0" y="7"/>
                      </a:cubicBezTo>
                      <a:cubicBezTo>
                        <a:pt x="0" y="9"/>
                        <a:pt x="0" y="9"/>
                        <a:pt x="0" y="9"/>
                      </a:cubicBezTo>
                      <a:cubicBezTo>
                        <a:pt x="1" y="10"/>
                        <a:pt x="1" y="10"/>
                        <a:pt x="1" y="10"/>
                      </a:cubicBezTo>
                      <a:cubicBezTo>
                        <a:pt x="1" y="10"/>
                        <a:pt x="1" y="11"/>
                        <a:pt x="1" y="11"/>
                      </a:cubicBezTo>
                      <a:cubicBezTo>
                        <a:pt x="0" y="12"/>
                        <a:pt x="0" y="12"/>
                        <a:pt x="0" y="12"/>
                      </a:cubicBezTo>
                      <a:cubicBezTo>
                        <a:pt x="0" y="14"/>
                        <a:pt x="0" y="14"/>
                        <a:pt x="0" y="14"/>
                      </a:cubicBezTo>
                      <a:cubicBezTo>
                        <a:pt x="2" y="14"/>
                        <a:pt x="2" y="14"/>
                        <a:pt x="2" y="14"/>
                      </a:cubicBezTo>
                      <a:cubicBezTo>
                        <a:pt x="2" y="15"/>
                        <a:pt x="2" y="15"/>
                        <a:pt x="2" y="15"/>
                      </a:cubicBezTo>
                      <a:cubicBezTo>
                        <a:pt x="2" y="17"/>
                        <a:pt x="2" y="17"/>
                        <a:pt x="2" y="17"/>
                      </a:cubicBezTo>
                      <a:cubicBezTo>
                        <a:pt x="3" y="18"/>
                        <a:pt x="3" y="18"/>
                        <a:pt x="3" y="18"/>
                      </a:cubicBezTo>
                      <a:cubicBezTo>
                        <a:pt x="5" y="18"/>
                        <a:pt x="5" y="18"/>
                        <a:pt x="5" y="18"/>
                      </a:cubicBezTo>
                      <a:cubicBezTo>
                        <a:pt x="5" y="18"/>
                        <a:pt x="5" y="18"/>
                        <a:pt x="6" y="18"/>
                      </a:cubicBezTo>
                      <a:cubicBezTo>
                        <a:pt x="6" y="20"/>
                        <a:pt x="6" y="20"/>
                        <a:pt x="6" y="20"/>
                      </a:cubicBezTo>
                      <a:cubicBezTo>
                        <a:pt x="8" y="21"/>
                        <a:pt x="8" y="21"/>
                        <a:pt x="8" y="21"/>
                      </a:cubicBezTo>
                      <a:cubicBezTo>
                        <a:pt x="9" y="19"/>
                        <a:pt x="9" y="19"/>
                        <a:pt x="9" y="19"/>
                      </a:cubicBezTo>
                      <a:cubicBezTo>
                        <a:pt x="10" y="19"/>
                        <a:pt x="10" y="19"/>
                        <a:pt x="10" y="19"/>
                      </a:cubicBezTo>
                      <a:cubicBezTo>
                        <a:pt x="11" y="21"/>
                        <a:pt x="11" y="21"/>
                        <a:pt x="11" y="21"/>
                      </a:cubicBezTo>
                      <a:cubicBezTo>
                        <a:pt x="14" y="20"/>
                        <a:pt x="14" y="20"/>
                        <a:pt x="14" y="20"/>
                      </a:cubicBezTo>
                      <a:cubicBezTo>
                        <a:pt x="14" y="18"/>
                        <a:pt x="14" y="18"/>
                        <a:pt x="14" y="18"/>
                      </a:cubicBezTo>
                      <a:cubicBezTo>
                        <a:pt x="14" y="18"/>
                        <a:pt x="14" y="18"/>
                        <a:pt x="14" y="18"/>
                      </a:cubicBezTo>
                      <a:cubicBezTo>
                        <a:pt x="16" y="18"/>
                        <a:pt x="16" y="18"/>
                        <a:pt x="16" y="18"/>
                      </a:cubicBezTo>
                      <a:cubicBezTo>
                        <a:pt x="17" y="18"/>
                        <a:pt x="17" y="18"/>
                        <a:pt x="17" y="18"/>
                      </a:cubicBezTo>
                      <a:cubicBezTo>
                        <a:pt x="18" y="17"/>
                        <a:pt x="18" y="17"/>
                        <a:pt x="18" y="17"/>
                      </a:cubicBezTo>
                      <a:lnTo>
                        <a:pt x="17" y="15"/>
                      </a:lnTo>
                      <a:close/>
                      <a:moveTo>
                        <a:pt x="8" y="12"/>
                      </a:moveTo>
                      <a:cubicBezTo>
                        <a:pt x="7" y="11"/>
                        <a:pt x="7" y="10"/>
                        <a:pt x="8" y="9"/>
                      </a:cubicBezTo>
                      <a:cubicBezTo>
                        <a:pt x="9" y="8"/>
                        <a:pt x="10" y="8"/>
                        <a:pt x="11" y="9"/>
                      </a:cubicBezTo>
                      <a:cubicBezTo>
                        <a:pt x="12" y="10"/>
                        <a:pt x="12" y="11"/>
                        <a:pt x="11" y="12"/>
                      </a:cubicBezTo>
                      <a:cubicBezTo>
                        <a:pt x="10" y="13"/>
                        <a:pt x="9" y="13"/>
                        <a:pt x="8" y="12"/>
                      </a:cubicBezTo>
                      <a:close/>
                    </a:path>
                  </a:pathLst>
                </a:custGeom>
                <a:grpFill/>
                <a:ln w="9525">
                  <a:noFill/>
                  <a:round/>
                </a:ln>
              </p:spPr>
              <p:txBody>
                <a:bodyPr anchor="ctr"/>
                <a:p>
                  <a:pPr algn="ctr"/>
                  <a:endParaRPr>
                    <a:latin typeface="宋体" panose="02010600030101010101" pitchFamily="2" charset="-122"/>
                  </a:endParaRPr>
                </a:p>
              </p:txBody>
            </p:sp>
          </p:grpSp>
        </p:grpSp>
        <p:grpSp>
          <p:nvGrpSpPr>
            <p:cNvPr id="28" name="Group 46"/>
            <p:cNvGrpSpPr/>
            <p:nvPr/>
          </p:nvGrpSpPr>
          <p:grpSpPr>
            <a:xfrm>
              <a:off x="8384989" y="2353974"/>
              <a:ext cx="841248" cy="841248"/>
              <a:chOff x="7239000" y="2495550"/>
              <a:chExt cx="898969" cy="898969"/>
            </a:xfrm>
          </p:grpSpPr>
          <p:sp>
            <p:nvSpPr>
              <p:cNvPr id="29" name="Oval 47"/>
              <p:cNvSpPr/>
              <p:nvPr/>
            </p:nvSpPr>
            <p:spPr bwMode="auto">
              <a:xfrm>
                <a:off x="7239000" y="2495550"/>
                <a:ext cx="898969" cy="898969"/>
              </a:xfrm>
              <a:prstGeom prst="ellipse">
                <a:avLst/>
              </a:prstGeom>
              <a:solidFill>
                <a:srgbClr val="7030A0"/>
              </a:solidFill>
              <a:ln w="19050">
                <a:noFill/>
                <a:round/>
              </a:ln>
            </p:spPr>
            <p:txBody>
              <a:bodyPr anchor="ctr"/>
              <a:p>
                <a:pPr algn="ctr"/>
                <a:endParaRPr>
                  <a:latin typeface="宋体" panose="02010600030101010101" pitchFamily="2" charset="-122"/>
                </a:endParaRPr>
              </a:p>
            </p:txBody>
          </p:sp>
          <p:grpSp>
            <p:nvGrpSpPr>
              <p:cNvPr id="30" name="Group 48"/>
              <p:cNvGrpSpPr/>
              <p:nvPr/>
            </p:nvGrpSpPr>
            <p:grpSpPr>
              <a:xfrm>
                <a:off x="7567686" y="2713044"/>
                <a:ext cx="241599" cy="464027"/>
                <a:chOff x="4486276" y="4586288"/>
                <a:chExt cx="100012" cy="192087"/>
              </a:xfrm>
              <a:solidFill>
                <a:schemeClr val="bg1"/>
              </a:solidFill>
            </p:grpSpPr>
            <p:sp>
              <p:nvSpPr>
                <p:cNvPr id="31" name="Freeform: Shape 49"/>
                <p:cNvSpPr/>
                <p:nvPr/>
              </p:nvSpPr>
              <p:spPr bwMode="auto">
                <a:xfrm>
                  <a:off x="4494213" y="4586288"/>
                  <a:ext cx="92075" cy="77787"/>
                </a:xfrm>
                <a:custGeom>
                  <a:avLst/>
                  <a:gdLst/>
                  <a:ahLst/>
                  <a:cxnLst>
                    <a:cxn ang="0">
                      <a:pos x="24" y="2"/>
                    </a:cxn>
                    <a:cxn ang="0">
                      <a:pos x="11" y="3"/>
                    </a:cxn>
                    <a:cxn ang="0">
                      <a:pos x="1" y="12"/>
                    </a:cxn>
                    <a:cxn ang="0">
                      <a:pos x="0" y="14"/>
                    </a:cxn>
                    <a:cxn ang="0">
                      <a:pos x="1" y="24"/>
                    </a:cxn>
                    <a:cxn ang="0">
                      <a:pos x="2" y="25"/>
                    </a:cxn>
                    <a:cxn ang="0">
                      <a:pos x="2" y="25"/>
                    </a:cxn>
                    <a:cxn ang="0">
                      <a:pos x="2" y="25"/>
                    </a:cxn>
                    <a:cxn ang="0">
                      <a:pos x="4" y="27"/>
                    </a:cxn>
                    <a:cxn ang="0">
                      <a:pos x="5" y="26"/>
                    </a:cxn>
                    <a:cxn ang="0">
                      <a:pos x="6" y="24"/>
                    </a:cxn>
                    <a:cxn ang="0">
                      <a:pos x="7" y="16"/>
                    </a:cxn>
                    <a:cxn ang="0">
                      <a:pos x="13" y="11"/>
                    </a:cxn>
                    <a:cxn ang="0">
                      <a:pos x="14" y="11"/>
                    </a:cxn>
                    <a:cxn ang="0">
                      <a:pos x="16" y="14"/>
                    </a:cxn>
                    <a:cxn ang="0">
                      <a:pos x="16" y="17"/>
                    </a:cxn>
                    <a:cxn ang="0">
                      <a:pos x="12" y="22"/>
                    </a:cxn>
                    <a:cxn ang="0">
                      <a:pos x="13" y="25"/>
                    </a:cxn>
                    <a:cxn ang="0">
                      <a:pos x="14" y="25"/>
                    </a:cxn>
                    <a:cxn ang="0">
                      <a:pos x="16" y="25"/>
                    </a:cxn>
                    <a:cxn ang="0">
                      <a:pos x="22" y="17"/>
                    </a:cxn>
                    <a:cxn ang="0">
                      <a:pos x="29" y="11"/>
                    </a:cxn>
                    <a:cxn ang="0">
                      <a:pos x="30" y="11"/>
                    </a:cxn>
                    <a:cxn ang="0">
                      <a:pos x="32" y="9"/>
                    </a:cxn>
                    <a:cxn ang="0">
                      <a:pos x="32" y="2"/>
                    </a:cxn>
                    <a:cxn ang="0">
                      <a:pos x="30" y="0"/>
                    </a:cxn>
                    <a:cxn ang="0">
                      <a:pos x="24" y="2"/>
                    </a:cxn>
                  </a:cxnLst>
                  <a:rect l="0" t="0" r="r" b="b"/>
                  <a:pathLst>
                    <a:path w="32" h="27">
                      <a:moveTo>
                        <a:pt x="24" y="2"/>
                      </a:moveTo>
                      <a:cubicBezTo>
                        <a:pt x="24" y="2"/>
                        <a:pt x="13" y="2"/>
                        <a:pt x="11" y="3"/>
                      </a:cubicBezTo>
                      <a:cubicBezTo>
                        <a:pt x="9" y="3"/>
                        <a:pt x="1" y="12"/>
                        <a:pt x="1" y="12"/>
                      </a:cubicBezTo>
                      <a:cubicBezTo>
                        <a:pt x="0" y="13"/>
                        <a:pt x="0" y="13"/>
                        <a:pt x="0" y="14"/>
                      </a:cubicBezTo>
                      <a:cubicBezTo>
                        <a:pt x="1" y="24"/>
                        <a:pt x="1" y="24"/>
                        <a:pt x="1" y="24"/>
                      </a:cubicBezTo>
                      <a:cubicBezTo>
                        <a:pt x="1" y="25"/>
                        <a:pt x="2" y="25"/>
                        <a:pt x="2" y="25"/>
                      </a:cubicBezTo>
                      <a:cubicBezTo>
                        <a:pt x="2" y="25"/>
                        <a:pt x="2" y="25"/>
                        <a:pt x="2" y="25"/>
                      </a:cubicBezTo>
                      <a:cubicBezTo>
                        <a:pt x="2" y="25"/>
                        <a:pt x="2" y="25"/>
                        <a:pt x="2" y="25"/>
                      </a:cubicBezTo>
                      <a:cubicBezTo>
                        <a:pt x="2" y="26"/>
                        <a:pt x="3" y="27"/>
                        <a:pt x="4" y="27"/>
                      </a:cubicBezTo>
                      <a:cubicBezTo>
                        <a:pt x="4" y="27"/>
                        <a:pt x="5" y="26"/>
                        <a:pt x="5" y="26"/>
                      </a:cubicBezTo>
                      <a:cubicBezTo>
                        <a:pt x="6" y="25"/>
                        <a:pt x="6" y="25"/>
                        <a:pt x="6" y="24"/>
                      </a:cubicBezTo>
                      <a:cubicBezTo>
                        <a:pt x="7" y="16"/>
                        <a:pt x="7" y="16"/>
                        <a:pt x="7" y="16"/>
                      </a:cubicBezTo>
                      <a:cubicBezTo>
                        <a:pt x="13" y="11"/>
                        <a:pt x="13" y="11"/>
                        <a:pt x="13" y="11"/>
                      </a:cubicBezTo>
                      <a:cubicBezTo>
                        <a:pt x="13" y="11"/>
                        <a:pt x="14" y="10"/>
                        <a:pt x="14" y="11"/>
                      </a:cubicBezTo>
                      <a:cubicBezTo>
                        <a:pt x="15" y="12"/>
                        <a:pt x="16" y="13"/>
                        <a:pt x="16" y="14"/>
                      </a:cubicBezTo>
                      <a:cubicBezTo>
                        <a:pt x="17" y="16"/>
                        <a:pt x="16" y="17"/>
                        <a:pt x="16" y="17"/>
                      </a:cubicBezTo>
                      <a:cubicBezTo>
                        <a:pt x="12" y="22"/>
                        <a:pt x="12" y="22"/>
                        <a:pt x="12" y="22"/>
                      </a:cubicBezTo>
                      <a:cubicBezTo>
                        <a:pt x="12" y="23"/>
                        <a:pt x="12" y="24"/>
                        <a:pt x="13" y="25"/>
                      </a:cubicBezTo>
                      <a:cubicBezTo>
                        <a:pt x="13" y="25"/>
                        <a:pt x="14" y="25"/>
                        <a:pt x="14" y="25"/>
                      </a:cubicBezTo>
                      <a:cubicBezTo>
                        <a:pt x="15" y="25"/>
                        <a:pt x="15" y="25"/>
                        <a:pt x="16" y="25"/>
                      </a:cubicBezTo>
                      <a:cubicBezTo>
                        <a:pt x="22" y="17"/>
                        <a:pt x="22" y="17"/>
                        <a:pt x="22" y="17"/>
                      </a:cubicBezTo>
                      <a:cubicBezTo>
                        <a:pt x="29" y="11"/>
                        <a:pt x="29" y="11"/>
                        <a:pt x="29" y="11"/>
                      </a:cubicBezTo>
                      <a:cubicBezTo>
                        <a:pt x="30" y="11"/>
                        <a:pt x="30" y="11"/>
                        <a:pt x="30" y="11"/>
                      </a:cubicBezTo>
                      <a:cubicBezTo>
                        <a:pt x="30" y="11"/>
                        <a:pt x="32" y="11"/>
                        <a:pt x="32" y="9"/>
                      </a:cubicBezTo>
                      <a:cubicBezTo>
                        <a:pt x="32" y="6"/>
                        <a:pt x="32" y="3"/>
                        <a:pt x="32" y="2"/>
                      </a:cubicBezTo>
                      <a:cubicBezTo>
                        <a:pt x="32" y="0"/>
                        <a:pt x="30" y="0"/>
                        <a:pt x="30" y="0"/>
                      </a:cubicBezTo>
                      <a:lnTo>
                        <a:pt x="24" y="2"/>
                      </a:lnTo>
                      <a:close/>
                    </a:path>
                  </a:pathLst>
                </a:custGeom>
                <a:grpFill/>
                <a:ln w="9525">
                  <a:noFill/>
                  <a:round/>
                </a:ln>
              </p:spPr>
              <p:txBody>
                <a:bodyPr anchor="ctr"/>
                <a:p>
                  <a:pPr algn="ctr"/>
                  <a:endParaRPr>
                    <a:latin typeface="宋体" panose="02010600030101010101" pitchFamily="2" charset="-122"/>
                  </a:endParaRPr>
                </a:p>
              </p:txBody>
            </p:sp>
            <p:sp>
              <p:nvSpPr>
                <p:cNvPr id="32" name="Freeform: Shape 50"/>
                <p:cNvSpPr/>
                <p:nvPr/>
              </p:nvSpPr>
              <p:spPr bwMode="auto">
                <a:xfrm>
                  <a:off x="4486276" y="4689475"/>
                  <a:ext cx="88900" cy="88900"/>
                </a:xfrm>
                <a:custGeom>
                  <a:avLst/>
                  <a:gdLst/>
                  <a:ahLst/>
                  <a:cxnLst>
                    <a:cxn ang="0">
                      <a:pos x="6" y="3"/>
                    </a:cxn>
                    <a:cxn ang="0">
                      <a:pos x="18" y="29"/>
                    </a:cxn>
                    <a:cxn ang="0">
                      <a:pos x="16" y="0"/>
                    </a:cxn>
                    <a:cxn ang="0">
                      <a:pos x="22" y="22"/>
                    </a:cxn>
                    <a:cxn ang="0">
                      <a:pos x="18" y="24"/>
                    </a:cxn>
                    <a:cxn ang="0">
                      <a:pos x="17" y="26"/>
                    </a:cxn>
                    <a:cxn ang="0">
                      <a:pos x="16" y="24"/>
                    </a:cxn>
                    <a:cxn ang="0">
                      <a:pos x="12" y="25"/>
                    </a:cxn>
                    <a:cxn ang="0">
                      <a:pos x="10" y="23"/>
                    </a:cxn>
                    <a:cxn ang="0">
                      <a:pos x="11" y="22"/>
                    </a:cxn>
                    <a:cxn ang="0">
                      <a:pos x="13" y="22"/>
                    </a:cxn>
                    <a:cxn ang="0">
                      <a:pos x="17" y="22"/>
                    </a:cxn>
                    <a:cxn ang="0">
                      <a:pos x="19" y="21"/>
                    </a:cxn>
                    <a:cxn ang="0">
                      <a:pos x="19" y="18"/>
                    </a:cxn>
                    <a:cxn ang="0">
                      <a:pos x="17" y="17"/>
                    </a:cxn>
                    <a:cxn ang="0">
                      <a:pos x="13" y="17"/>
                    </a:cxn>
                    <a:cxn ang="0">
                      <a:pos x="9" y="17"/>
                    </a:cxn>
                    <a:cxn ang="0">
                      <a:pos x="7" y="14"/>
                    </a:cxn>
                    <a:cxn ang="0">
                      <a:pos x="8" y="10"/>
                    </a:cxn>
                    <a:cxn ang="0">
                      <a:pos x="12" y="8"/>
                    </a:cxn>
                    <a:cxn ang="0">
                      <a:pos x="12" y="6"/>
                    </a:cxn>
                    <a:cxn ang="0">
                      <a:pos x="14" y="8"/>
                    </a:cxn>
                    <a:cxn ang="0">
                      <a:pos x="17" y="8"/>
                    </a:cxn>
                    <a:cxn ang="0">
                      <a:pos x="19" y="9"/>
                    </a:cxn>
                    <a:cxn ang="0">
                      <a:pos x="18" y="10"/>
                    </a:cxn>
                    <a:cxn ang="0">
                      <a:pos x="18" y="10"/>
                    </a:cxn>
                    <a:cxn ang="0">
                      <a:pos x="14" y="10"/>
                    </a:cxn>
                    <a:cxn ang="0">
                      <a:pos x="11" y="11"/>
                    </a:cxn>
                    <a:cxn ang="0">
                      <a:pos x="11" y="13"/>
                    </a:cxn>
                    <a:cxn ang="0">
                      <a:pos x="12" y="14"/>
                    </a:cxn>
                    <a:cxn ang="0">
                      <a:pos x="15" y="14"/>
                    </a:cxn>
                    <a:cxn ang="0">
                      <a:pos x="18" y="14"/>
                    </a:cxn>
                    <a:cxn ang="0">
                      <a:pos x="23" y="17"/>
                    </a:cxn>
                  </a:cxnLst>
                  <a:rect l="0" t="0" r="r" b="b"/>
                  <a:pathLst>
                    <a:path w="31" h="31">
                      <a:moveTo>
                        <a:pt x="16" y="0"/>
                      </a:moveTo>
                      <a:cubicBezTo>
                        <a:pt x="6" y="3"/>
                        <a:pt x="6" y="3"/>
                        <a:pt x="6" y="3"/>
                      </a:cubicBezTo>
                      <a:cubicBezTo>
                        <a:pt x="3" y="7"/>
                        <a:pt x="0" y="14"/>
                        <a:pt x="2" y="20"/>
                      </a:cubicBezTo>
                      <a:cubicBezTo>
                        <a:pt x="4" y="28"/>
                        <a:pt x="11" y="31"/>
                        <a:pt x="18" y="29"/>
                      </a:cubicBezTo>
                      <a:cubicBezTo>
                        <a:pt x="26" y="27"/>
                        <a:pt x="31" y="21"/>
                        <a:pt x="29" y="13"/>
                      </a:cubicBezTo>
                      <a:cubicBezTo>
                        <a:pt x="27" y="8"/>
                        <a:pt x="21" y="2"/>
                        <a:pt x="16" y="0"/>
                      </a:cubicBezTo>
                      <a:close/>
                      <a:moveTo>
                        <a:pt x="23" y="20"/>
                      </a:moveTo>
                      <a:cubicBezTo>
                        <a:pt x="23" y="20"/>
                        <a:pt x="22" y="21"/>
                        <a:pt x="22" y="22"/>
                      </a:cubicBezTo>
                      <a:cubicBezTo>
                        <a:pt x="21" y="22"/>
                        <a:pt x="20" y="23"/>
                        <a:pt x="20" y="23"/>
                      </a:cubicBezTo>
                      <a:cubicBezTo>
                        <a:pt x="19" y="23"/>
                        <a:pt x="18" y="24"/>
                        <a:pt x="18" y="24"/>
                      </a:cubicBezTo>
                      <a:cubicBezTo>
                        <a:pt x="18" y="25"/>
                        <a:pt x="18" y="25"/>
                        <a:pt x="18" y="25"/>
                      </a:cubicBezTo>
                      <a:cubicBezTo>
                        <a:pt x="18" y="26"/>
                        <a:pt x="18" y="26"/>
                        <a:pt x="17" y="26"/>
                      </a:cubicBezTo>
                      <a:cubicBezTo>
                        <a:pt x="17" y="26"/>
                        <a:pt x="16" y="26"/>
                        <a:pt x="16" y="26"/>
                      </a:cubicBezTo>
                      <a:cubicBezTo>
                        <a:pt x="16" y="24"/>
                        <a:pt x="16" y="24"/>
                        <a:pt x="16" y="24"/>
                      </a:cubicBezTo>
                      <a:cubicBezTo>
                        <a:pt x="15" y="25"/>
                        <a:pt x="15" y="25"/>
                        <a:pt x="14" y="25"/>
                      </a:cubicBezTo>
                      <a:cubicBezTo>
                        <a:pt x="14" y="25"/>
                        <a:pt x="13" y="25"/>
                        <a:pt x="12" y="25"/>
                      </a:cubicBezTo>
                      <a:cubicBezTo>
                        <a:pt x="11" y="25"/>
                        <a:pt x="11" y="24"/>
                        <a:pt x="10" y="24"/>
                      </a:cubicBezTo>
                      <a:cubicBezTo>
                        <a:pt x="10" y="24"/>
                        <a:pt x="10" y="24"/>
                        <a:pt x="10" y="23"/>
                      </a:cubicBezTo>
                      <a:cubicBezTo>
                        <a:pt x="10" y="23"/>
                        <a:pt x="10" y="23"/>
                        <a:pt x="10" y="22"/>
                      </a:cubicBezTo>
                      <a:cubicBezTo>
                        <a:pt x="10" y="22"/>
                        <a:pt x="10" y="22"/>
                        <a:pt x="11" y="22"/>
                      </a:cubicBezTo>
                      <a:cubicBezTo>
                        <a:pt x="11" y="22"/>
                        <a:pt x="11" y="22"/>
                        <a:pt x="12" y="22"/>
                      </a:cubicBezTo>
                      <a:cubicBezTo>
                        <a:pt x="12" y="22"/>
                        <a:pt x="12" y="22"/>
                        <a:pt x="13" y="22"/>
                      </a:cubicBezTo>
                      <a:cubicBezTo>
                        <a:pt x="13" y="22"/>
                        <a:pt x="14" y="22"/>
                        <a:pt x="15" y="22"/>
                      </a:cubicBezTo>
                      <a:cubicBezTo>
                        <a:pt x="15" y="22"/>
                        <a:pt x="16" y="22"/>
                        <a:pt x="17" y="22"/>
                      </a:cubicBezTo>
                      <a:cubicBezTo>
                        <a:pt x="17" y="22"/>
                        <a:pt x="17" y="21"/>
                        <a:pt x="18" y="21"/>
                      </a:cubicBezTo>
                      <a:cubicBezTo>
                        <a:pt x="18" y="21"/>
                        <a:pt x="18" y="21"/>
                        <a:pt x="19" y="21"/>
                      </a:cubicBezTo>
                      <a:cubicBezTo>
                        <a:pt x="19" y="20"/>
                        <a:pt x="19" y="20"/>
                        <a:pt x="19" y="20"/>
                      </a:cubicBezTo>
                      <a:cubicBezTo>
                        <a:pt x="19" y="19"/>
                        <a:pt x="19" y="19"/>
                        <a:pt x="19" y="18"/>
                      </a:cubicBezTo>
                      <a:cubicBezTo>
                        <a:pt x="19" y="18"/>
                        <a:pt x="19" y="18"/>
                        <a:pt x="19" y="18"/>
                      </a:cubicBezTo>
                      <a:cubicBezTo>
                        <a:pt x="18" y="17"/>
                        <a:pt x="18" y="17"/>
                        <a:pt x="17" y="17"/>
                      </a:cubicBezTo>
                      <a:cubicBezTo>
                        <a:pt x="16" y="17"/>
                        <a:pt x="15" y="17"/>
                        <a:pt x="15" y="17"/>
                      </a:cubicBezTo>
                      <a:cubicBezTo>
                        <a:pt x="14" y="17"/>
                        <a:pt x="13" y="17"/>
                        <a:pt x="13" y="17"/>
                      </a:cubicBezTo>
                      <a:cubicBezTo>
                        <a:pt x="12" y="17"/>
                        <a:pt x="11" y="17"/>
                        <a:pt x="11" y="17"/>
                      </a:cubicBezTo>
                      <a:cubicBezTo>
                        <a:pt x="10" y="17"/>
                        <a:pt x="10" y="17"/>
                        <a:pt x="9" y="17"/>
                      </a:cubicBezTo>
                      <a:cubicBezTo>
                        <a:pt x="9" y="16"/>
                        <a:pt x="8" y="16"/>
                        <a:pt x="8" y="16"/>
                      </a:cubicBezTo>
                      <a:cubicBezTo>
                        <a:pt x="8" y="15"/>
                        <a:pt x="7" y="15"/>
                        <a:pt x="7" y="14"/>
                      </a:cubicBezTo>
                      <a:cubicBezTo>
                        <a:pt x="7" y="13"/>
                        <a:pt x="7" y="13"/>
                        <a:pt x="7" y="12"/>
                      </a:cubicBezTo>
                      <a:cubicBezTo>
                        <a:pt x="8" y="11"/>
                        <a:pt x="8" y="11"/>
                        <a:pt x="8" y="10"/>
                      </a:cubicBezTo>
                      <a:cubicBezTo>
                        <a:pt x="9" y="10"/>
                        <a:pt x="9" y="9"/>
                        <a:pt x="10" y="9"/>
                      </a:cubicBezTo>
                      <a:cubicBezTo>
                        <a:pt x="11" y="9"/>
                        <a:pt x="11" y="9"/>
                        <a:pt x="12" y="8"/>
                      </a:cubicBezTo>
                      <a:cubicBezTo>
                        <a:pt x="11" y="7"/>
                        <a:pt x="11" y="7"/>
                        <a:pt x="11" y="7"/>
                      </a:cubicBezTo>
                      <a:cubicBezTo>
                        <a:pt x="11" y="6"/>
                        <a:pt x="11" y="6"/>
                        <a:pt x="12" y="6"/>
                      </a:cubicBezTo>
                      <a:cubicBezTo>
                        <a:pt x="13" y="5"/>
                        <a:pt x="13" y="6"/>
                        <a:pt x="13" y="6"/>
                      </a:cubicBezTo>
                      <a:cubicBezTo>
                        <a:pt x="14" y="8"/>
                        <a:pt x="14" y="8"/>
                        <a:pt x="14" y="8"/>
                      </a:cubicBezTo>
                      <a:cubicBezTo>
                        <a:pt x="14" y="8"/>
                        <a:pt x="15" y="8"/>
                        <a:pt x="15" y="8"/>
                      </a:cubicBezTo>
                      <a:cubicBezTo>
                        <a:pt x="16" y="7"/>
                        <a:pt x="17" y="8"/>
                        <a:pt x="17" y="8"/>
                      </a:cubicBezTo>
                      <a:cubicBezTo>
                        <a:pt x="18" y="8"/>
                        <a:pt x="18" y="8"/>
                        <a:pt x="19" y="8"/>
                      </a:cubicBezTo>
                      <a:cubicBezTo>
                        <a:pt x="19" y="8"/>
                        <a:pt x="19" y="9"/>
                        <a:pt x="19" y="9"/>
                      </a:cubicBezTo>
                      <a:cubicBezTo>
                        <a:pt x="19" y="9"/>
                        <a:pt x="19" y="10"/>
                        <a:pt x="19" y="10"/>
                      </a:cubicBezTo>
                      <a:cubicBezTo>
                        <a:pt x="19" y="10"/>
                        <a:pt x="19" y="10"/>
                        <a:pt x="18" y="10"/>
                      </a:cubicBezTo>
                      <a:cubicBezTo>
                        <a:pt x="18" y="10"/>
                        <a:pt x="18" y="10"/>
                        <a:pt x="18" y="10"/>
                      </a:cubicBezTo>
                      <a:cubicBezTo>
                        <a:pt x="18" y="10"/>
                        <a:pt x="18" y="10"/>
                        <a:pt x="18" y="10"/>
                      </a:cubicBezTo>
                      <a:cubicBezTo>
                        <a:pt x="17" y="10"/>
                        <a:pt x="17" y="10"/>
                        <a:pt x="16" y="10"/>
                      </a:cubicBezTo>
                      <a:cubicBezTo>
                        <a:pt x="15" y="10"/>
                        <a:pt x="15" y="10"/>
                        <a:pt x="14" y="10"/>
                      </a:cubicBezTo>
                      <a:cubicBezTo>
                        <a:pt x="13" y="11"/>
                        <a:pt x="13" y="11"/>
                        <a:pt x="12" y="11"/>
                      </a:cubicBezTo>
                      <a:cubicBezTo>
                        <a:pt x="12" y="11"/>
                        <a:pt x="12" y="11"/>
                        <a:pt x="11" y="11"/>
                      </a:cubicBezTo>
                      <a:cubicBezTo>
                        <a:pt x="11" y="12"/>
                        <a:pt x="11" y="12"/>
                        <a:pt x="11" y="12"/>
                      </a:cubicBezTo>
                      <a:cubicBezTo>
                        <a:pt x="11" y="13"/>
                        <a:pt x="11" y="13"/>
                        <a:pt x="11" y="13"/>
                      </a:cubicBezTo>
                      <a:cubicBezTo>
                        <a:pt x="11" y="13"/>
                        <a:pt x="11" y="14"/>
                        <a:pt x="11" y="14"/>
                      </a:cubicBezTo>
                      <a:cubicBezTo>
                        <a:pt x="11" y="14"/>
                        <a:pt x="12" y="14"/>
                        <a:pt x="12" y="14"/>
                      </a:cubicBezTo>
                      <a:cubicBezTo>
                        <a:pt x="13" y="14"/>
                        <a:pt x="13" y="14"/>
                        <a:pt x="13" y="14"/>
                      </a:cubicBezTo>
                      <a:cubicBezTo>
                        <a:pt x="14" y="14"/>
                        <a:pt x="14" y="14"/>
                        <a:pt x="15" y="14"/>
                      </a:cubicBezTo>
                      <a:cubicBezTo>
                        <a:pt x="15" y="14"/>
                        <a:pt x="16" y="14"/>
                        <a:pt x="17" y="14"/>
                      </a:cubicBezTo>
                      <a:cubicBezTo>
                        <a:pt x="17" y="14"/>
                        <a:pt x="18" y="14"/>
                        <a:pt x="18" y="14"/>
                      </a:cubicBezTo>
                      <a:cubicBezTo>
                        <a:pt x="20" y="14"/>
                        <a:pt x="20" y="15"/>
                        <a:pt x="21" y="15"/>
                      </a:cubicBezTo>
                      <a:cubicBezTo>
                        <a:pt x="22" y="16"/>
                        <a:pt x="22" y="16"/>
                        <a:pt x="23" y="17"/>
                      </a:cubicBezTo>
                      <a:cubicBezTo>
                        <a:pt x="23" y="18"/>
                        <a:pt x="23" y="19"/>
                        <a:pt x="23" y="20"/>
                      </a:cubicBezTo>
                      <a:close/>
                    </a:path>
                  </a:pathLst>
                </a:custGeom>
                <a:grpFill/>
                <a:ln w="9525">
                  <a:noFill/>
                  <a:round/>
                </a:ln>
              </p:spPr>
              <p:txBody>
                <a:bodyPr anchor="ctr"/>
                <a:p>
                  <a:pPr algn="ctr"/>
                  <a:endParaRPr>
                    <a:latin typeface="宋体" panose="02010600030101010101" pitchFamily="2" charset="-122"/>
                  </a:endParaRPr>
                </a:p>
              </p:txBody>
            </p:sp>
            <p:sp>
              <p:nvSpPr>
                <p:cNvPr id="33" name="Freeform: Shape 51"/>
                <p:cNvSpPr/>
                <p:nvPr/>
              </p:nvSpPr>
              <p:spPr bwMode="auto">
                <a:xfrm>
                  <a:off x="4491038" y="4660900"/>
                  <a:ext cx="38100" cy="31750"/>
                </a:xfrm>
                <a:custGeom>
                  <a:avLst/>
                  <a:gdLst/>
                  <a:ahLst/>
                  <a:cxnLst>
                    <a:cxn ang="0">
                      <a:pos x="5" y="11"/>
                    </a:cxn>
                    <a:cxn ang="0">
                      <a:pos x="9" y="10"/>
                    </a:cxn>
                    <a:cxn ang="0">
                      <a:pos x="13" y="9"/>
                    </a:cxn>
                    <a:cxn ang="0">
                      <a:pos x="13" y="2"/>
                    </a:cxn>
                    <a:cxn ang="0">
                      <a:pos x="10" y="4"/>
                    </a:cxn>
                    <a:cxn ang="0">
                      <a:pos x="10" y="4"/>
                    </a:cxn>
                    <a:cxn ang="0">
                      <a:pos x="10" y="3"/>
                    </a:cxn>
                    <a:cxn ang="0">
                      <a:pos x="8" y="2"/>
                    </a:cxn>
                    <a:cxn ang="0">
                      <a:pos x="6" y="3"/>
                    </a:cxn>
                    <a:cxn ang="0">
                      <a:pos x="5" y="5"/>
                    </a:cxn>
                    <a:cxn ang="0">
                      <a:pos x="5" y="6"/>
                    </a:cxn>
                    <a:cxn ang="0">
                      <a:pos x="1" y="5"/>
                    </a:cxn>
                    <a:cxn ang="0">
                      <a:pos x="5" y="11"/>
                    </a:cxn>
                  </a:cxnLst>
                  <a:rect l="0" t="0" r="r" b="b"/>
                  <a:pathLst>
                    <a:path w="13" h="11">
                      <a:moveTo>
                        <a:pt x="5" y="11"/>
                      </a:moveTo>
                      <a:cubicBezTo>
                        <a:pt x="5" y="11"/>
                        <a:pt x="9" y="10"/>
                        <a:pt x="9" y="10"/>
                      </a:cubicBezTo>
                      <a:cubicBezTo>
                        <a:pt x="13" y="9"/>
                        <a:pt x="13" y="9"/>
                        <a:pt x="13" y="9"/>
                      </a:cubicBezTo>
                      <a:cubicBezTo>
                        <a:pt x="13" y="9"/>
                        <a:pt x="13" y="4"/>
                        <a:pt x="13" y="2"/>
                      </a:cubicBezTo>
                      <a:cubicBezTo>
                        <a:pt x="13" y="0"/>
                        <a:pt x="11" y="1"/>
                        <a:pt x="10" y="4"/>
                      </a:cubicBezTo>
                      <a:cubicBezTo>
                        <a:pt x="10" y="4"/>
                        <a:pt x="10" y="4"/>
                        <a:pt x="10" y="4"/>
                      </a:cubicBezTo>
                      <a:cubicBezTo>
                        <a:pt x="10" y="4"/>
                        <a:pt x="10" y="4"/>
                        <a:pt x="10" y="3"/>
                      </a:cubicBezTo>
                      <a:cubicBezTo>
                        <a:pt x="9" y="3"/>
                        <a:pt x="9" y="2"/>
                        <a:pt x="8" y="2"/>
                      </a:cubicBezTo>
                      <a:cubicBezTo>
                        <a:pt x="7" y="1"/>
                        <a:pt x="6" y="2"/>
                        <a:pt x="6" y="3"/>
                      </a:cubicBezTo>
                      <a:cubicBezTo>
                        <a:pt x="5" y="4"/>
                        <a:pt x="5" y="4"/>
                        <a:pt x="5" y="5"/>
                      </a:cubicBezTo>
                      <a:cubicBezTo>
                        <a:pt x="5" y="5"/>
                        <a:pt x="5" y="6"/>
                        <a:pt x="5" y="6"/>
                      </a:cubicBezTo>
                      <a:cubicBezTo>
                        <a:pt x="3" y="3"/>
                        <a:pt x="0" y="3"/>
                        <a:pt x="1" y="5"/>
                      </a:cubicBezTo>
                      <a:cubicBezTo>
                        <a:pt x="3" y="7"/>
                        <a:pt x="5" y="11"/>
                        <a:pt x="5" y="11"/>
                      </a:cubicBezTo>
                      <a:close/>
                    </a:path>
                  </a:pathLst>
                </a:custGeom>
                <a:grpFill/>
                <a:ln w="9525">
                  <a:noFill/>
                  <a:round/>
                </a:ln>
              </p:spPr>
              <p:txBody>
                <a:bodyPr anchor="ctr"/>
                <a:p>
                  <a:pPr algn="ctr"/>
                  <a:endParaRPr>
                    <a:latin typeface="宋体" panose="02010600030101010101" pitchFamily="2" charset="-122"/>
                  </a:endParaRPr>
                </a:p>
              </p:txBody>
            </p:sp>
          </p:grpSp>
        </p:grpSp>
      </p:grpSp>
      <p:grpSp>
        <p:nvGrpSpPr>
          <p:cNvPr id="9" name="Group 52"/>
          <p:cNvGrpSpPr/>
          <p:nvPr/>
        </p:nvGrpSpPr>
        <p:grpSpPr>
          <a:xfrm>
            <a:off x="451063" y="3438352"/>
            <a:ext cx="2451735" cy="1870710"/>
            <a:chOff x="451063" y="2961274"/>
            <a:chExt cx="2451735" cy="1870710"/>
          </a:xfrm>
        </p:grpSpPr>
        <p:sp>
          <p:nvSpPr>
            <p:cNvPr id="10" name="TextBox 78"/>
            <p:cNvSpPr txBox="1"/>
            <p:nvPr/>
          </p:nvSpPr>
          <p:spPr>
            <a:xfrm>
              <a:off x="451063" y="3306714"/>
              <a:ext cx="2451735" cy="1525270"/>
            </a:xfrm>
            <a:prstGeom prst="rect">
              <a:avLst/>
            </a:prstGeom>
            <a:noFill/>
          </p:spPr>
          <p:txBody>
            <a:bodyPr wrap="square" anchor="ctr">
              <a:noAutofit/>
            </a:bodyPr>
            <a:p>
              <a:pPr defTabSz="1219200">
                <a:lnSpc>
                  <a:spcPct val="120000"/>
                </a:lnSpc>
                <a:spcBef>
                  <a:spcPct val="0"/>
                </a:spcBef>
                <a:defRPr/>
              </a:pPr>
              <a:r>
                <a:rPr lang="zh-CN" altLang="en-US" sz="1600">
                  <a:solidFill>
                    <a:schemeClr val="tx1">
                      <a:lumMod val="75000"/>
                      <a:lumOff val="25000"/>
                    </a:schemeClr>
                  </a:solidFill>
                  <a:latin typeface="宋体" panose="02010600030101010101" pitchFamily="2" charset="-122"/>
                  <a:cs typeface="宋体" panose="02010600030101010101" pitchFamily="2" charset="-122"/>
                </a:rPr>
                <a:t>经济周期中的短周期又称为基钦周期，是 1923 年英国经济学家基钦提出的一种为期 3～4 年的经济周期。</a:t>
              </a:r>
              <a:endParaRPr lang="zh-CN" altLang="en-US" sz="1600">
                <a:solidFill>
                  <a:schemeClr val="tx1">
                    <a:lumMod val="75000"/>
                    <a:lumOff val="25000"/>
                  </a:schemeClr>
                </a:solidFill>
                <a:latin typeface="宋体" panose="02010600030101010101" pitchFamily="2" charset="-122"/>
                <a:cs typeface="宋体" panose="02010600030101010101" pitchFamily="2" charset="-122"/>
              </a:endParaRPr>
            </a:p>
          </p:txBody>
        </p:sp>
        <p:sp>
          <p:nvSpPr>
            <p:cNvPr id="11" name="Rectangle 79"/>
            <p:cNvSpPr/>
            <p:nvPr/>
          </p:nvSpPr>
          <p:spPr>
            <a:xfrm>
              <a:off x="719668" y="2961274"/>
              <a:ext cx="2182648" cy="417742"/>
            </a:xfrm>
            <a:prstGeom prst="rect">
              <a:avLst/>
            </a:prstGeom>
          </p:spPr>
          <p:txBody>
            <a:bodyPr wrap="none">
              <a:normAutofit/>
            </a:bodyPr>
            <a:p>
              <a:pPr algn="l"/>
              <a:r>
                <a:rPr lang="zh-CN" altLang="en-US" sz="1600" b="1" dirty="0">
                  <a:solidFill>
                    <a:schemeClr val="tx1">
                      <a:lumMod val="75000"/>
                      <a:lumOff val="25000"/>
                    </a:schemeClr>
                  </a:solidFill>
                  <a:latin typeface="宋体" panose="02010600030101010101" pitchFamily="2" charset="-122"/>
                </a:rPr>
                <a:t>1. 短周期</a:t>
              </a:r>
              <a:endParaRPr lang="zh-CN" altLang="en-US" sz="1600" b="1" dirty="0">
                <a:solidFill>
                  <a:schemeClr val="tx1">
                    <a:lumMod val="75000"/>
                    <a:lumOff val="25000"/>
                  </a:schemeClr>
                </a:solidFill>
                <a:latin typeface="宋体" panose="02010600030101010101" pitchFamily="2" charset="-122"/>
              </a:endParaRPr>
            </a:p>
          </p:txBody>
        </p:sp>
      </p:grpSp>
      <p:sp>
        <p:nvSpPr>
          <p:cNvPr id="2" name="文本框 2"/>
          <p:cNvSpPr txBox="1"/>
          <p:nvPr/>
        </p:nvSpPr>
        <p:spPr>
          <a:xfrm>
            <a:off x="1012190" y="288925"/>
            <a:ext cx="549338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二、经济周期的分类与成因分析</a:t>
            </a:r>
            <a:endParaRPr lang="zh-CN" altLang="en-US" sz="2600" dirty="0">
              <a:latin typeface="宋体" panose="02010600030101010101" pitchFamily="2" charset="-122"/>
              <a:ea typeface="宋体" panose="02010600030101010101" pitchFamily="2" charset="-122"/>
            </a:endParaRPr>
          </a:p>
        </p:txBody>
      </p:sp>
      <p:sp>
        <p:nvSpPr>
          <p:cNvPr id="3" name="文本框 2"/>
          <p:cNvSpPr txBox="1"/>
          <p:nvPr/>
        </p:nvSpPr>
        <p:spPr>
          <a:xfrm>
            <a:off x="1171575" y="903605"/>
            <a:ext cx="2782570" cy="368300"/>
          </a:xfrm>
          <a:prstGeom prst="rect">
            <a:avLst/>
          </a:prstGeom>
          <a:noFill/>
        </p:spPr>
        <p:txBody>
          <a:bodyPr wrap="square" rtlCol="0">
            <a:spAutoFit/>
          </a:bodyPr>
          <a:p>
            <a:r>
              <a:rPr lang="zh-CN" altLang="en-US"/>
              <a:t>（一）经济周期的分类</a:t>
            </a:r>
            <a:endParaRPr lang="zh-CN" altLang="en-US"/>
          </a:p>
        </p:txBody>
      </p:sp>
      <p:grpSp>
        <p:nvGrpSpPr>
          <p:cNvPr id="69" name="Group 52"/>
          <p:cNvGrpSpPr/>
          <p:nvPr/>
        </p:nvGrpSpPr>
        <p:grpSpPr>
          <a:xfrm>
            <a:off x="9032453" y="2719532"/>
            <a:ext cx="2635250" cy="2929255"/>
            <a:chOff x="451063" y="2961274"/>
            <a:chExt cx="2635250" cy="2929255"/>
          </a:xfrm>
        </p:grpSpPr>
        <p:sp>
          <p:nvSpPr>
            <p:cNvPr id="70" name="TextBox 78"/>
            <p:cNvSpPr txBox="1"/>
            <p:nvPr/>
          </p:nvSpPr>
          <p:spPr>
            <a:xfrm>
              <a:off x="451063" y="3306714"/>
              <a:ext cx="2635250" cy="2583815"/>
            </a:xfrm>
            <a:prstGeom prst="rect">
              <a:avLst/>
            </a:prstGeom>
            <a:noFill/>
          </p:spPr>
          <p:txBody>
            <a:bodyPr wrap="square" anchor="ctr">
              <a:noAutofit/>
            </a:bodyPr>
            <a:p>
              <a:pPr defTabSz="1219200">
                <a:lnSpc>
                  <a:spcPct val="120000"/>
                </a:lnSpc>
                <a:spcBef>
                  <a:spcPct val="0"/>
                </a:spcBef>
                <a:defRPr/>
              </a:pPr>
              <a:r>
                <a:rPr lang="zh-CN" altLang="en-US" sz="1600">
                  <a:solidFill>
                    <a:schemeClr val="tx1">
                      <a:lumMod val="75000"/>
                      <a:lumOff val="25000"/>
                    </a:schemeClr>
                  </a:solidFill>
                  <a:latin typeface="宋体" panose="02010600030101010101" pitchFamily="2" charset="-122"/>
                  <a:cs typeface="宋体" panose="02010600030101010101" pitchFamily="2" charset="-122"/>
                </a:rPr>
                <a:t>奥地利经济学家熊彼特综合前人的研究成果发现，经济中存在着长、中、短三种</a:t>
              </a:r>
              <a:endParaRPr lang="zh-CN" altLang="en-US" sz="1600">
                <a:solidFill>
                  <a:schemeClr val="tx1">
                    <a:lumMod val="75000"/>
                    <a:lumOff val="25000"/>
                  </a:schemeClr>
                </a:solidFill>
                <a:latin typeface="宋体" panose="02010600030101010101" pitchFamily="2" charset="-122"/>
                <a:cs typeface="宋体" panose="02010600030101010101" pitchFamily="2" charset="-122"/>
              </a:endParaRPr>
            </a:p>
            <a:p>
              <a:pPr defTabSz="1219200">
                <a:lnSpc>
                  <a:spcPct val="120000"/>
                </a:lnSpc>
                <a:spcBef>
                  <a:spcPct val="0"/>
                </a:spcBef>
                <a:defRPr/>
              </a:pPr>
              <a:r>
                <a:rPr lang="zh-CN" altLang="en-US" sz="1600">
                  <a:solidFill>
                    <a:schemeClr val="tx1">
                      <a:lumMod val="75000"/>
                      <a:lumOff val="25000"/>
                    </a:schemeClr>
                  </a:solidFill>
                  <a:latin typeface="宋体" panose="02010600030101010101" pitchFamily="2" charset="-122"/>
                  <a:cs typeface="宋体" panose="02010600030101010101" pitchFamily="2" charset="-122"/>
                </a:rPr>
                <a:t>不同的周期，每个长周期长度为 48～60 年，其中包括了 6 个中周期；每个中周期的长度为 9～10 年，其中包括了 3 个短周期，短周期约为 40 个月。</a:t>
              </a:r>
              <a:endParaRPr lang="zh-CN" altLang="en-US" sz="1600">
                <a:solidFill>
                  <a:schemeClr val="tx1">
                    <a:lumMod val="75000"/>
                    <a:lumOff val="25000"/>
                  </a:schemeClr>
                </a:solidFill>
                <a:latin typeface="宋体" panose="02010600030101010101" pitchFamily="2" charset="-122"/>
                <a:cs typeface="宋体" panose="02010600030101010101" pitchFamily="2" charset="-122"/>
              </a:endParaRPr>
            </a:p>
          </p:txBody>
        </p:sp>
        <p:sp>
          <p:nvSpPr>
            <p:cNvPr id="71" name="Rectangle 79"/>
            <p:cNvSpPr/>
            <p:nvPr/>
          </p:nvSpPr>
          <p:spPr>
            <a:xfrm>
              <a:off x="719668" y="2961274"/>
              <a:ext cx="2182648" cy="417742"/>
            </a:xfrm>
            <a:prstGeom prst="rect">
              <a:avLst/>
            </a:prstGeom>
          </p:spPr>
          <p:txBody>
            <a:bodyPr wrap="none">
              <a:normAutofit/>
            </a:bodyPr>
            <a:p>
              <a:pPr algn="l"/>
              <a:r>
                <a:rPr lang="zh-CN" altLang="en-US" sz="1600" b="1" dirty="0">
                  <a:solidFill>
                    <a:schemeClr val="tx1">
                      <a:lumMod val="75000"/>
                      <a:lumOff val="25000"/>
                    </a:schemeClr>
                  </a:solidFill>
                  <a:latin typeface="宋体" panose="02010600030101010101" pitchFamily="2" charset="-122"/>
                </a:rPr>
                <a:t>5. 熊彼特周期</a:t>
              </a:r>
              <a:endParaRPr lang="zh-CN" altLang="en-US" sz="1600" b="1" dirty="0">
                <a:solidFill>
                  <a:schemeClr val="tx1">
                    <a:lumMod val="75000"/>
                    <a:lumOff val="25000"/>
                  </a:schemeClr>
                </a:solidFill>
                <a:latin typeface="宋体" panose="02010600030101010101" pitchFamily="2" charset="-122"/>
              </a:endParaRPr>
            </a:p>
          </p:txBody>
        </p:sp>
      </p:grpSp>
      <p:grpSp>
        <p:nvGrpSpPr>
          <p:cNvPr id="72" name="Group 52"/>
          <p:cNvGrpSpPr/>
          <p:nvPr/>
        </p:nvGrpSpPr>
        <p:grpSpPr>
          <a:xfrm>
            <a:off x="4992370" y="4436745"/>
            <a:ext cx="3107055" cy="1786255"/>
            <a:chOff x="451063" y="2961274"/>
            <a:chExt cx="3107055" cy="1870710"/>
          </a:xfrm>
        </p:grpSpPr>
        <p:sp>
          <p:nvSpPr>
            <p:cNvPr id="73" name="TextBox 78"/>
            <p:cNvSpPr txBox="1"/>
            <p:nvPr/>
          </p:nvSpPr>
          <p:spPr>
            <a:xfrm>
              <a:off x="451063" y="3306421"/>
              <a:ext cx="3107055" cy="1525563"/>
            </a:xfrm>
            <a:prstGeom prst="rect">
              <a:avLst/>
            </a:prstGeom>
            <a:noFill/>
          </p:spPr>
          <p:txBody>
            <a:bodyPr wrap="square" anchor="ctr">
              <a:noAutofit/>
            </a:bodyPr>
            <a:p>
              <a:pPr defTabSz="1219200">
                <a:lnSpc>
                  <a:spcPct val="120000"/>
                </a:lnSpc>
                <a:spcBef>
                  <a:spcPct val="0"/>
                </a:spcBef>
                <a:defRPr/>
              </a:pPr>
              <a:r>
                <a:rPr lang="zh-CN" altLang="en-US" sz="1600">
                  <a:solidFill>
                    <a:schemeClr val="tx1">
                      <a:lumMod val="75000"/>
                      <a:lumOff val="25000"/>
                    </a:schemeClr>
                  </a:solidFill>
                  <a:latin typeface="宋体" panose="02010600030101010101" pitchFamily="2" charset="-122"/>
                  <a:cs typeface="宋体" panose="02010600030101010101" pitchFamily="2" charset="-122"/>
                </a:rPr>
                <a:t>经济周期中的长周期又称为康德拉季耶夫周期，是 1925 年俄国经济学家康德拉季耶夫提出的一种为期 50～60 年的经济周期。</a:t>
              </a:r>
              <a:endParaRPr lang="zh-CN" altLang="en-US" sz="1600">
                <a:solidFill>
                  <a:schemeClr val="tx1">
                    <a:lumMod val="75000"/>
                    <a:lumOff val="25000"/>
                  </a:schemeClr>
                </a:solidFill>
                <a:latin typeface="宋体" panose="02010600030101010101" pitchFamily="2" charset="-122"/>
                <a:cs typeface="宋体" panose="02010600030101010101" pitchFamily="2" charset="-122"/>
              </a:endParaRPr>
            </a:p>
          </p:txBody>
        </p:sp>
        <p:sp>
          <p:nvSpPr>
            <p:cNvPr id="74" name="Rectangle 79"/>
            <p:cNvSpPr/>
            <p:nvPr/>
          </p:nvSpPr>
          <p:spPr>
            <a:xfrm>
              <a:off x="719668" y="2961274"/>
              <a:ext cx="2182648" cy="417742"/>
            </a:xfrm>
            <a:prstGeom prst="rect">
              <a:avLst/>
            </a:prstGeom>
          </p:spPr>
          <p:txBody>
            <a:bodyPr wrap="none">
              <a:normAutofit/>
            </a:bodyPr>
            <a:p>
              <a:pPr algn="l"/>
              <a:r>
                <a:rPr lang="zh-CN" altLang="en-US" sz="1600" b="1" dirty="0">
                  <a:solidFill>
                    <a:schemeClr val="tx1">
                      <a:lumMod val="75000"/>
                      <a:lumOff val="25000"/>
                    </a:schemeClr>
                  </a:solidFill>
                  <a:latin typeface="宋体" panose="02010600030101010101" pitchFamily="2" charset="-122"/>
                </a:rPr>
                <a:t>3. 长周期</a:t>
              </a:r>
              <a:endParaRPr lang="zh-CN" altLang="en-US" sz="1600" b="1" dirty="0">
                <a:solidFill>
                  <a:schemeClr val="tx1">
                    <a:lumMod val="75000"/>
                    <a:lumOff val="25000"/>
                  </a:schemeClr>
                </a:solidFill>
                <a:latin typeface="宋体" panose="02010600030101010101" pitchFamily="2" charset="-122"/>
              </a:endParaRPr>
            </a:p>
          </p:txBody>
        </p:sp>
      </p:grpSp>
      <p:grpSp>
        <p:nvGrpSpPr>
          <p:cNvPr id="75" name="Group 52"/>
          <p:cNvGrpSpPr/>
          <p:nvPr/>
        </p:nvGrpSpPr>
        <p:grpSpPr>
          <a:xfrm>
            <a:off x="5896823" y="1168862"/>
            <a:ext cx="4227830" cy="1492885"/>
            <a:chOff x="436458" y="2888884"/>
            <a:chExt cx="4227830" cy="1492885"/>
          </a:xfrm>
        </p:grpSpPr>
        <p:sp>
          <p:nvSpPr>
            <p:cNvPr id="76" name="TextBox 78"/>
            <p:cNvSpPr txBox="1"/>
            <p:nvPr/>
          </p:nvSpPr>
          <p:spPr>
            <a:xfrm>
              <a:off x="436458" y="3306714"/>
              <a:ext cx="4227830" cy="1075055"/>
            </a:xfrm>
            <a:prstGeom prst="rect">
              <a:avLst/>
            </a:prstGeom>
            <a:noFill/>
          </p:spPr>
          <p:txBody>
            <a:bodyPr wrap="square" anchor="ctr">
              <a:noAutofit/>
            </a:bodyPr>
            <a:p>
              <a:pPr defTabSz="1219200">
                <a:lnSpc>
                  <a:spcPct val="120000"/>
                </a:lnSpc>
                <a:spcBef>
                  <a:spcPct val="0"/>
                </a:spcBef>
                <a:defRPr/>
              </a:pPr>
              <a:r>
                <a:rPr lang="zh-CN" altLang="en-US" sz="1600">
                  <a:solidFill>
                    <a:schemeClr val="tx1">
                      <a:lumMod val="75000"/>
                      <a:lumOff val="25000"/>
                    </a:schemeClr>
                  </a:solidFill>
                  <a:latin typeface="宋体" panose="02010600030101010101" pitchFamily="2" charset="-122"/>
                  <a:cs typeface="宋体" panose="02010600030101010101" pitchFamily="2" charset="-122"/>
                </a:rPr>
                <a:t>库兹涅茨周期也属于长周期，是美国经济学家库兹涅茨在 1930 年提出的，是一种与房地产建筑业相关的经济周期，周期长 15～25 年，平均长度为 20 年左右。</a:t>
              </a:r>
              <a:endParaRPr lang="zh-CN" altLang="en-US" sz="1600">
                <a:solidFill>
                  <a:schemeClr val="tx1">
                    <a:lumMod val="75000"/>
                    <a:lumOff val="25000"/>
                  </a:schemeClr>
                </a:solidFill>
                <a:latin typeface="宋体" panose="02010600030101010101" pitchFamily="2" charset="-122"/>
                <a:cs typeface="宋体" panose="02010600030101010101" pitchFamily="2" charset="-122"/>
              </a:endParaRPr>
            </a:p>
          </p:txBody>
        </p:sp>
        <p:sp>
          <p:nvSpPr>
            <p:cNvPr id="77" name="Rectangle 79"/>
            <p:cNvSpPr/>
            <p:nvPr/>
          </p:nvSpPr>
          <p:spPr>
            <a:xfrm>
              <a:off x="764753" y="2888884"/>
              <a:ext cx="2182648" cy="417742"/>
            </a:xfrm>
            <a:prstGeom prst="rect">
              <a:avLst/>
            </a:prstGeom>
          </p:spPr>
          <p:txBody>
            <a:bodyPr wrap="none">
              <a:normAutofit/>
            </a:bodyPr>
            <a:p>
              <a:pPr algn="l"/>
              <a:r>
                <a:rPr lang="zh-CN" altLang="en-US" sz="1600" b="1" dirty="0">
                  <a:solidFill>
                    <a:schemeClr val="tx1">
                      <a:lumMod val="75000"/>
                      <a:lumOff val="25000"/>
                    </a:schemeClr>
                  </a:solidFill>
                  <a:latin typeface="宋体" panose="02010600030101010101" pitchFamily="2" charset="-122"/>
                </a:rPr>
                <a:t>4. 库兹涅茨周期</a:t>
              </a:r>
              <a:endParaRPr lang="zh-CN" altLang="en-US" sz="1600" b="1" dirty="0">
                <a:solidFill>
                  <a:schemeClr val="tx1">
                    <a:lumMod val="75000"/>
                    <a:lumOff val="25000"/>
                  </a:schemeClr>
                </a:solidFill>
                <a:latin typeface="宋体" panose="02010600030101010101" pitchFamily="2" charset="-122"/>
              </a:endParaRPr>
            </a:p>
          </p:txBody>
        </p:sp>
      </p:grpSp>
      <p:grpSp>
        <p:nvGrpSpPr>
          <p:cNvPr id="78" name="Group 52"/>
          <p:cNvGrpSpPr/>
          <p:nvPr/>
        </p:nvGrpSpPr>
        <p:grpSpPr>
          <a:xfrm>
            <a:off x="2766060" y="2009140"/>
            <a:ext cx="2972435" cy="1630045"/>
            <a:chOff x="407248" y="2961274"/>
            <a:chExt cx="2972435" cy="1880274"/>
          </a:xfrm>
        </p:grpSpPr>
        <p:sp>
          <p:nvSpPr>
            <p:cNvPr id="79" name="TextBox 78"/>
            <p:cNvSpPr txBox="1"/>
            <p:nvPr/>
          </p:nvSpPr>
          <p:spPr>
            <a:xfrm>
              <a:off x="407248" y="3316278"/>
              <a:ext cx="2972435" cy="1525270"/>
            </a:xfrm>
            <a:prstGeom prst="rect">
              <a:avLst/>
            </a:prstGeom>
            <a:noFill/>
          </p:spPr>
          <p:txBody>
            <a:bodyPr wrap="square" anchor="ctr">
              <a:noAutofit/>
            </a:bodyPr>
            <a:p>
              <a:pPr defTabSz="1219200">
                <a:lnSpc>
                  <a:spcPct val="120000"/>
                </a:lnSpc>
                <a:spcBef>
                  <a:spcPct val="0"/>
                </a:spcBef>
                <a:defRPr/>
              </a:pPr>
              <a:r>
                <a:rPr lang="zh-CN" altLang="en-US" sz="1600">
                  <a:solidFill>
                    <a:schemeClr val="tx1">
                      <a:lumMod val="75000"/>
                      <a:lumOff val="25000"/>
                    </a:schemeClr>
                  </a:solidFill>
                  <a:latin typeface="宋体" panose="02010600030101010101" pitchFamily="2" charset="-122"/>
                  <a:cs typeface="宋体" panose="02010600030101010101" pitchFamily="2" charset="-122"/>
                </a:rPr>
                <a:t>经济周期中的中周期又称朱格拉周期，是 1860 年法国经济学家朱格拉提出的一种为期 9～10 年的经济周期。</a:t>
              </a:r>
              <a:endParaRPr lang="zh-CN" altLang="en-US" sz="1600">
                <a:solidFill>
                  <a:schemeClr val="tx1">
                    <a:lumMod val="75000"/>
                    <a:lumOff val="25000"/>
                  </a:schemeClr>
                </a:solidFill>
                <a:latin typeface="宋体" panose="02010600030101010101" pitchFamily="2" charset="-122"/>
                <a:cs typeface="宋体" panose="02010600030101010101" pitchFamily="2" charset="-122"/>
              </a:endParaRPr>
            </a:p>
          </p:txBody>
        </p:sp>
        <p:sp>
          <p:nvSpPr>
            <p:cNvPr id="80" name="Rectangle 79"/>
            <p:cNvSpPr/>
            <p:nvPr/>
          </p:nvSpPr>
          <p:spPr>
            <a:xfrm>
              <a:off x="719668" y="2961274"/>
              <a:ext cx="2182648" cy="417742"/>
            </a:xfrm>
            <a:prstGeom prst="rect">
              <a:avLst/>
            </a:prstGeom>
          </p:spPr>
          <p:txBody>
            <a:bodyPr wrap="none">
              <a:normAutofit/>
            </a:bodyPr>
            <a:p>
              <a:pPr algn="l"/>
              <a:r>
                <a:rPr lang="zh-CN" altLang="en-US" sz="1600" b="1" dirty="0">
                  <a:solidFill>
                    <a:schemeClr val="tx1">
                      <a:lumMod val="75000"/>
                      <a:lumOff val="25000"/>
                    </a:schemeClr>
                  </a:solidFill>
                  <a:latin typeface="宋体" panose="02010600030101010101" pitchFamily="2" charset="-122"/>
                </a:rPr>
                <a:t>2. 中周期</a:t>
              </a:r>
              <a:endParaRPr lang="zh-CN" altLang="en-US" sz="1600" b="1" dirty="0">
                <a:solidFill>
                  <a:schemeClr val="tx1">
                    <a:lumMod val="75000"/>
                    <a:lumOff val="25000"/>
                  </a:schemeClr>
                </a:solidFill>
                <a:latin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12" presetClass="entr" presetSubtype="8"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p:tgtEl>
                                          <p:spTgt spid="9"/>
                                        </p:tgtEl>
                                        <p:attrNameLst>
                                          <p:attrName>ppt_x</p:attrName>
                                        </p:attrNameLst>
                                      </p:cBhvr>
                                      <p:tavLst>
                                        <p:tav tm="0">
                                          <p:val>
                                            <p:strVal val="#ppt_x-#ppt_w*1.125000"/>
                                          </p:val>
                                        </p:tav>
                                        <p:tav tm="100000">
                                          <p:val>
                                            <p:strVal val="#ppt_x"/>
                                          </p:val>
                                        </p:tav>
                                      </p:tavLst>
                                    </p:anim>
                                    <p:animEffect transition="in" filter="wipe(right)">
                                      <p:cBhvr>
                                        <p:cTn id="12" dur="500"/>
                                        <p:tgtEl>
                                          <p:spTgt spid="9"/>
                                        </p:tgtEl>
                                      </p:cBhvr>
                                    </p:animEffect>
                                  </p:childTnLst>
                                </p:cTn>
                              </p:par>
                            </p:childTnLst>
                          </p:cTn>
                        </p:par>
                        <p:par>
                          <p:cTn id="13" fill="hold">
                            <p:stCondLst>
                              <p:cond delay="1000"/>
                            </p:stCondLst>
                            <p:childTnLst>
                              <p:par>
                                <p:cTn id="14" presetID="12" presetClass="entr" presetSubtype="8" fill="hold" nodeType="afterEffect">
                                  <p:stCondLst>
                                    <p:cond delay="0"/>
                                  </p:stCondLst>
                                  <p:childTnLst>
                                    <p:set>
                                      <p:cBhvr>
                                        <p:cTn id="15" dur="1" fill="hold">
                                          <p:stCondLst>
                                            <p:cond delay="0"/>
                                          </p:stCondLst>
                                        </p:cTn>
                                        <p:tgtEl>
                                          <p:spTgt spid="69"/>
                                        </p:tgtEl>
                                        <p:attrNameLst>
                                          <p:attrName>style.visibility</p:attrName>
                                        </p:attrNameLst>
                                      </p:cBhvr>
                                      <p:to>
                                        <p:strVal val="visible"/>
                                      </p:to>
                                    </p:set>
                                    <p:anim calcmode="lin" valueType="num">
                                      <p:cBhvr additive="base">
                                        <p:cTn id="16" dur="500"/>
                                        <p:tgtEl>
                                          <p:spTgt spid="69"/>
                                        </p:tgtEl>
                                        <p:attrNameLst>
                                          <p:attrName>ppt_x</p:attrName>
                                        </p:attrNameLst>
                                      </p:cBhvr>
                                      <p:tavLst>
                                        <p:tav tm="0">
                                          <p:val>
                                            <p:strVal val="#ppt_x-#ppt_w*1.125000"/>
                                          </p:val>
                                        </p:tav>
                                        <p:tav tm="100000">
                                          <p:val>
                                            <p:strVal val="#ppt_x"/>
                                          </p:val>
                                        </p:tav>
                                      </p:tavLst>
                                    </p:anim>
                                    <p:animEffect transition="in" filter="wipe(right)">
                                      <p:cBhvr>
                                        <p:cTn id="17" dur="500"/>
                                        <p:tgtEl>
                                          <p:spTgt spid="69"/>
                                        </p:tgtEl>
                                      </p:cBhvr>
                                    </p:animEffect>
                                  </p:childTnLst>
                                </p:cTn>
                              </p:par>
                            </p:childTnLst>
                          </p:cTn>
                        </p:par>
                        <p:par>
                          <p:cTn id="18" fill="hold">
                            <p:stCondLst>
                              <p:cond delay="1500"/>
                            </p:stCondLst>
                            <p:childTnLst>
                              <p:par>
                                <p:cTn id="19" presetID="12" presetClass="entr" presetSubtype="8" fill="hold" nodeType="afterEffect">
                                  <p:stCondLst>
                                    <p:cond delay="0"/>
                                  </p:stCondLst>
                                  <p:childTnLst>
                                    <p:set>
                                      <p:cBhvr>
                                        <p:cTn id="20" dur="1" fill="hold">
                                          <p:stCondLst>
                                            <p:cond delay="0"/>
                                          </p:stCondLst>
                                        </p:cTn>
                                        <p:tgtEl>
                                          <p:spTgt spid="72"/>
                                        </p:tgtEl>
                                        <p:attrNameLst>
                                          <p:attrName>style.visibility</p:attrName>
                                        </p:attrNameLst>
                                      </p:cBhvr>
                                      <p:to>
                                        <p:strVal val="visible"/>
                                      </p:to>
                                    </p:set>
                                    <p:anim calcmode="lin" valueType="num">
                                      <p:cBhvr additive="base">
                                        <p:cTn id="21" dur="500"/>
                                        <p:tgtEl>
                                          <p:spTgt spid="72"/>
                                        </p:tgtEl>
                                        <p:attrNameLst>
                                          <p:attrName>ppt_x</p:attrName>
                                        </p:attrNameLst>
                                      </p:cBhvr>
                                      <p:tavLst>
                                        <p:tav tm="0">
                                          <p:val>
                                            <p:strVal val="#ppt_x-#ppt_w*1.125000"/>
                                          </p:val>
                                        </p:tav>
                                        <p:tav tm="100000">
                                          <p:val>
                                            <p:strVal val="#ppt_x"/>
                                          </p:val>
                                        </p:tav>
                                      </p:tavLst>
                                    </p:anim>
                                    <p:animEffect transition="in" filter="wipe(right)">
                                      <p:cBhvr>
                                        <p:cTn id="22" dur="500"/>
                                        <p:tgtEl>
                                          <p:spTgt spid="72"/>
                                        </p:tgtEl>
                                      </p:cBhvr>
                                    </p:animEffect>
                                  </p:childTnLst>
                                </p:cTn>
                              </p:par>
                            </p:childTnLst>
                          </p:cTn>
                        </p:par>
                        <p:par>
                          <p:cTn id="23" fill="hold">
                            <p:stCondLst>
                              <p:cond delay="2000"/>
                            </p:stCondLst>
                            <p:childTnLst>
                              <p:par>
                                <p:cTn id="24" presetID="12" presetClass="entr" presetSubtype="8" fill="hold" nodeType="afterEffect">
                                  <p:stCondLst>
                                    <p:cond delay="0"/>
                                  </p:stCondLst>
                                  <p:childTnLst>
                                    <p:set>
                                      <p:cBhvr>
                                        <p:cTn id="25" dur="1" fill="hold">
                                          <p:stCondLst>
                                            <p:cond delay="0"/>
                                          </p:stCondLst>
                                        </p:cTn>
                                        <p:tgtEl>
                                          <p:spTgt spid="75"/>
                                        </p:tgtEl>
                                        <p:attrNameLst>
                                          <p:attrName>style.visibility</p:attrName>
                                        </p:attrNameLst>
                                      </p:cBhvr>
                                      <p:to>
                                        <p:strVal val="visible"/>
                                      </p:to>
                                    </p:set>
                                    <p:anim calcmode="lin" valueType="num">
                                      <p:cBhvr additive="base">
                                        <p:cTn id="26" dur="500"/>
                                        <p:tgtEl>
                                          <p:spTgt spid="75"/>
                                        </p:tgtEl>
                                        <p:attrNameLst>
                                          <p:attrName>ppt_x</p:attrName>
                                        </p:attrNameLst>
                                      </p:cBhvr>
                                      <p:tavLst>
                                        <p:tav tm="0">
                                          <p:val>
                                            <p:strVal val="#ppt_x-#ppt_w*1.125000"/>
                                          </p:val>
                                        </p:tav>
                                        <p:tav tm="100000">
                                          <p:val>
                                            <p:strVal val="#ppt_x"/>
                                          </p:val>
                                        </p:tav>
                                      </p:tavLst>
                                    </p:anim>
                                    <p:animEffect transition="in" filter="wipe(right)">
                                      <p:cBhvr>
                                        <p:cTn id="27" dur="500"/>
                                        <p:tgtEl>
                                          <p:spTgt spid="75"/>
                                        </p:tgtEl>
                                      </p:cBhvr>
                                    </p:animEffect>
                                  </p:childTnLst>
                                </p:cTn>
                              </p:par>
                            </p:childTnLst>
                          </p:cTn>
                        </p:par>
                        <p:par>
                          <p:cTn id="28" fill="hold">
                            <p:stCondLst>
                              <p:cond delay="2500"/>
                            </p:stCondLst>
                            <p:childTnLst>
                              <p:par>
                                <p:cTn id="29" presetID="12" presetClass="entr" presetSubtype="8" fill="hold" nodeType="afterEffect">
                                  <p:stCondLst>
                                    <p:cond delay="0"/>
                                  </p:stCondLst>
                                  <p:childTnLst>
                                    <p:set>
                                      <p:cBhvr>
                                        <p:cTn id="30" dur="1" fill="hold">
                                          <p:stCondLst>
                                            <p:cond delay="0"/>
                                          </p:stCondLst>
                                        </p:cTn>
                                        <p:tgtEl>
                                          <p:spTgt spid="78"/>
                                        </p:tgtEl>
                                        <p:attrNameLst>
                                          <p:attrName>style.visibility</p:attrName>
                                        </p:attrNameLst>
                                      </p:cBhvr>
                                      <p:to>
                                        <p:strVal val="visible"/>
                                      </p:to>
                                    </p:set>
                                    <p:anim calcmode="lin" valueType="num">
                                      <p:cBhvr additive="base">
                                        <p:cTn id="31" dur="500"/>
                                        <p:tgtEl>
                                          <p:spTgt spid="78"/>
                                        </p:tgtEl>
                                        <p:attrNameLst>
                                          <p:attrName>ppt_x</p:attrName>
                                        </p:attrNameLst>
                                      </p:cBhvr>
                                      <p:tavLst>
                                        <p:tav tm="0">
                                          <p:val>
                                            <p:strVal val="#ppt_x-#ppt_w*1.125000"/>
                                          </p:val>
                                        </p:tav>
                                        <p:tav tm="100000">
                                          <p:val>
                                            <p:strVal val="#ppt_x"/>
                                          </p:val>
                                        </p:tav>
                                      </p:tavLst>
                                    </p:anim>
                                    <p:animEffect transition="in" filter="wipe(right)">
                                      <p:cBhvr>
                                        <p:cTn id="32" dur="500"/>
                                        <p:tgtEl>
                                          <p:spTgt spid="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MH" val="20180926094856"/>
  <p:tag name="MH_LIBRARY" val="CONTENTS"/>
  <p:tag name="MH_AUTOCOLOR" val="TRUE"/>
  <p:tag name="MH_TYPE" val="CONTENTS"/>
  <p:tag name="ID" val="626777"/>
</p:tagLst>
</file>

<file path=ppt/tags/tag2.xml><?xml version="1.0" encoding="utf-8"?>
<p:tagLst xmlns:p="http://schemas.openxmlformats.org/presentationml/2006/main">
  <p:tag name="MH" val="20180804121219"/>
  <p:tag name="MH_LIBRARY" val="CONTENTS"/>
  <p:tag name="MH_TYPE" val="ENTRY"/>
  <p:tag name="ID" val="626777"/>
  <p:tag name="MH_ORDER" val="1"/>
</p:tagLst>
</file>

<file path=ppt/tags/tag3.xml><?xml version="1.0" encoding="utf-8"?>
<p:tagLst xmlns:p="http://schemas.openxmlformats.org/presentationml/2006/main">
  <p:tag name="MH" val="20180804121219"/>
  <p:tag name="MH_LIBRARY" val="CONTENTS"/>
  <p:tag name="MH_TYPE" val="NUMBER"/>
  <p:tag name="ID" val="626777"/>
  <p:tag name="MH_ORDER" val="1"/>
</p:tagLst>
</file>

<file path=ppt/tags/tag4.xml><?xml version="1.0" encoding="utf-8"?>
<p:tagLst xmlns:p="http://schemas.openxmlformats.org/presentationml/2006/main">
  <p:tag name="KSO_WM_BEAUTIFY_FLAG" val="#wm#"/>
  <p:tag name="KSO_WM_TEMPLATE_CATEGORY" val="diagram"/>
  <p:tag name="KSO_WM_TEMPLATE_INDEX" val="790"/>
</p:tagLst>
</file>

<file path=ppt/tags/tag5.xml><?xml version="1.0" encoding="utf-8"?>
<p:tagLst xmlns:p="http://schemas.openxmlformats.org/presentationml/2006/main">
  <p:tag name="KSO_WM_BEAUTIFY_FLAG" val="#wm#"/>
  <p:tag name="KSO_WM_TEMPLATE_CATEGORY" val="diagram"/>
  <p:tag name="KSO_WM_TEMPLATE_INDEX" val="790"/>
</p:tagLst>
</file>

<file path=ppt/tags/tag6.xml><?xml version="1.0" encoding="utf-8"?>
<p:tagLst xmlns:p="http://schemas.openxmlformats.org/presentationml/2006/main">
  <p:tag name="KSO_WM_BEAUTIFY_FLAG" val="#wm#"/>
  <p:tag name="KSO_WM_TEMPLATE_CATEGORY" val="diagram"/>
  <p:tag name="KSO_WM_TEMPLATE_INDEX" val="790"/>
</p:tagLst>
</file>

<file path=ppt/tags/tag7.xml><?xml version="1.0" encoding="utf-8"?>
<p:tagLst xmlns:p="http://schemas.openxmlformats.org/presentationml/2006/main">
  <p:tag name="MH_CONTENTSID" val="635"/>
</p:tagLst>
</file>

<file path=ppt/theme/theme1.xml><?xml version="1.0" encoding="utf-8"?>
<a:theme xmlns:a="http://schemas.openxmlformats.org/drawingml/2006/main" name="千图网海量PPT模板www.58pic.com">
  <a:themeElements>
    <a:clrScheme name="自定义 1">
      <a:dk1>
        <a:sysClr val="windowText" lastClr="000000"/>
      </a:dk1>
      <a:lt1>
        <a:sysClr val="window" lastClr="FFFFFF"/>
      </a:lt1>
      <a:dk2>
        <a:srgbClr val="6A5BD8"/>
      </a:dk2>
      <a:lt2>
        <a:srgbClr val="D9E1F3"/>
      </a:lt2>
      <a:accent1>
        <a:srgbClr val="6A5BD8"/>
      </a:accent1>
      <a:accent2>
        <a:srgbClr val="F2F2F2"/>
      </a:accent2>
      <a:accent3>
        <a:srgbClr val="C0C0F6"/>
      </a:accent3>
      <a:accent4>
        <a:srgbClr val="6A5BD8"/>
      </a:accent4>
      <a:accent5>
        <a:srgbClr val="C0C0F6"/>
      </a:accent5>
      <a:accent6>
        <a:srgbClr val="6A5BD8"/>
      </a:accent6>
      <a:hlink>
        <a:srgbClr val="0000FF"/>
      </a:hlink>
      <a:folHlink>
        <a:srgbClr val="800080"/>
      </a:folHlink>
    </a:clrScheme>
    <a:fontScheme name="自定义 4">
      <a:majorFont>
        <a:latin typeface="宋体"/>
        <a:ea typeface="宋体"/>
        <a:cs typeface=""/>
      </a:majorFont>
      <a:minorFont>
        <a:latin typeface="宋体"/>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bg1"/>
        </a:solidFill>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2261</Words>
  <Application>WPS 演示</Application>
  <PresentationFormat>自定义</PresentationFormat>
  <Paragraphs>167</Paragraphs>
  <Slides>16</Slides>
  <Notes>25</Notes>
  <HiddenSlides>0</HiddenSlides>
  <MMClips>1</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16</vt:i4>
      </vt:variant>
    </vt:vector>
  </HeadingPairs>
  <TitlesOfParts>
    <vt:vector size="26" baseType="lpstr">
      <vt:lpstr>Arial</vt:lpstr>
      <vt:lpstr>宋体</vt:lpstr>
      <vt:lpstr>Wingdings</vt:lpstr>
      <vt:lpstr>Rockwell</vt:lpstr>
      <vt:lpstr>Calibri</vt:lpstr>
      <vt:lpstr>Arial Unicode MS</vt:lpstr>
      <vt:lpstr>思源黑体 CN Bold</vt:lpstr>
      <vt:lpstr>黑体</vt:lpstr>
      <vt:lpstr>微软雅黑</vt:lpstr>
      <vt:lpstr>千图网海量PPT模板www.58pic.com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Administrator</dc:creator>
  <cp:lastModifiedBy>武静影</cp:lastModifiedBy>
  <cp:revision>10631</cp:revision>
  <cp:lastPrinted>2113-01-01T00:00:00Z</cp:lastPrinted>
  <dcterms:created xsi:type="dcterms:W3CDTF">2015-07-08T08:22:00Z</dcterms:created>
  <dcterms:modified xsi:type="dcterms:W3CDTF">2025-08-15T01:25:02Z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i4>1</vt:i4>
  </property>
  <property fmtid="{D5CDD505-2E9C-101B-9397-08002B2CF9AE}" pid="3" name="KSOProductBuildVer">
    <vt:lpwstr>2052-12.1.0.19302</vt:lpwstr>
  </property>
  <property fmtid="{D5CDD505-2E9C-101B-9397-08002B2CF9AE}" pid="4" name="ICV">
    <vt:lpwstr>4411EB3572E04B99BF7DD599EA0FA5D1_12</vt:lpwstr>
  </property>
</Properties>
</file>