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4"/>
  </p:handoutMasterIdLst>
  <p:sldIdLst>
    <p:sldId id="639" r:id="rId3"/>
    <p:sldId id="617" r:id="rId5"/>
    <p:sldId id="636" r:id="rId6"/>
    <p:sldId id="713" r:id="rId7"/>
    <p:sldId id="711" r:id="rId8"/>
    <p:sldId id="712" r:id="rId9"/>
    <p:sldId id="806" r:id="rId10"/>
    <p:sldId id="682" r:id="rId11"/>
    <p:sldId id="807" r:id="rId12"/>
    <p:sldId id="664" r:id="rId13"/>
    <p:sldId id="710" r:id="rId14"/>
    <p:sldId id="684" r:id="rId15"/>
    <p:sldId id="674" r:id="rId16"/>
    <p:sldId id="668" r:id="rId17"/>
    <p:sldId id="669" r:id="rId18"/>
    <p:sldId id="810" r:id="rId19"/>
    <p:sldId id="811" r:id="rId20"/>
    <p:sldId id="812" r:id="rId21"/>
    <p:sldId id="813" r:id="rId22"/>
    <p:sldId id="582" r:id="rId23"/>
  </p:sldIdLst>
  <p:sldSz cx="12195175" cy="6859270"/>
  <p:notesSz cx="6858000" cy="9144000"/>
  <p:embeddedFontLst>
    <p:embeddedFont>
      <p:font typeface="Rockwell" panose="02060603020205020403" pitchFamily="18" charset="0"/>
      <p:regular r:id="rId29"/>
      <p:bold r:id="rId30"/>
      <p:italic r:id="rId31"/>
      <p:boldItalic r:id="rId32"/>
    </p:embeddedFont>
    <p:embeddedFont>
      <p:font typeface="Helvetica" panose="020B0604020202030204"/>
      <p:regular r:id="rId33"/>
      <p:bold r:id="rId34"/>
      <p:italic r:id="rId35"/>
      <p:boldItalic r:id="rId36"/>
    </p:embeddedFont>
  </p:embeddedFontLst>
  <p:custDataLst>
    <p:tags r:id="rId37"/>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60"/>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8.xml"/><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 Target="slides/slide1.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jpe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759364" y="198670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765175" y="2212975"/>
            <a:ext cx="516255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微观经济学是以单个经济单位及单个市场的经济行为作为考察对象，利用个量分析方法研究微观经济中有关经济变量的决定及其变化，试图说明价格机制如何解决社会资源配置问题。微观经济学的研究对象是单个经济单位的经济行为。单个经济单位是指组成经济的最基本的单位，包括居民（或家庭）、厂商（或企业）和资源拥有者。居民是经济中的消费者；厂商是经济中的生产者；资源拥有者是指拥有劳动、资本、土地和企业家才能的生产要素拥有者。</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661035" y="1526540"/>
            <a:ext cx="51536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（一）微观经济学的研究对象和内容</a:t>
            </a:r>
            <a:endParaRPr kumimoji="0" lang="zh-CN" altLang="en-US" sz="2400" b="1"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一、微观经济学</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73136" y="1916286"/>
            <a:ext cx="2590800"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1. 完全理性假设</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marL="0" lvl="0" indent="0" algn="l">
              <a:lnSpc>
                <a:spcPct val="150000"/>
              </a:lnSpc>
              <a:buFont typeface="Wingdings" panose="05000000000000000000" charset="0"/>
              <a:buNone/>
            </a:pPr>
            <a:r>
              <a:rPr lang="zh-CN" altLang="en-US" sz="1600" dirty="0">
                <a:latin typeface="宋体" panose="02010600030101010101" pitchFamily="2" charset="-122"/>
                <a:sym typeface="宋体" panose="02010600030101010101" pitchFamily="2" charset="-122"/>
              </a:rPr>
              <a:t>完全理性假设是微观经济学关于人类经济行为的一个基本假设。</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470900" y="2076450"/>
            <a:ext cx="3122295"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2. 完全信息假设</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完全信息假设是指每一个参与经济活动中的消费者或厂商都可以全面、准确地获取所有市场信息。</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519295" y="4827270"/>
            <a:ext cx="5662930"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rPr>
              <a:t>3. 市场出清假设</a:t>
            </a:r>
            <a:endParaRPr lang="zh-CN" altLang="en-US" sz="1800" b="1"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市场出清是指价格可以自由调节市场，一定会实现充分就业的供求均衡状态，既没有商品（或资本、劳动力等）剩余，也没有商品（或资本、劳动力等）不足，即达到市场出清。</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一、微观经济学</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057275" y="1397635"/>
            <a:ext cx="3713480" cy="368300"/>
          </a:xfrm>
          <a:prstGeom prst="rect">
            <a:avLst/>
          </a:prstGeom>
          <a:noFill/>
        </p:spPr>
        <p:txBody>
          <a:bodyPr wrap="square" rtlCol="0">
            <a:spAutoFit/>
          </a:bodyPr>
          <a:p>
            <a:r>
              <a:rPr lang="zh-CN" altLang="en-US"/>
              <a:t>（二）微观经济学的基本假设</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01040" y="1335405"/>
            <a:ext cx="4338955" cy="480949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1" name="矩形 10"/>
          <p:cNvSpPr/>
          <p:nvPr/>
        </p:nvSpPr>
        <p:spPr>
          <a:xfrm>
            <a:off x="701040" y="3930650"/>
            <a:ext cx="4338955" cy="2213610"/>
          </a:xfrm>
          <a:prstGeom prst="rect">
            <a:avLst/>
          </a:prstGeom>
          <a:blipFill dpi="0" rotWithShape="1">
            <a:blip r:embed="rId1"/>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706120" y="1981835"/>
            <a:ext cx="4333875" cy="50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701040" y="1506855"/>
            <a:ext cx="4133850"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（一）宏观经济学的研究对象和内容</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791210" y="2084070"/>
            <a:ext cx="4153535"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宏观经济学就是“大经济学”，是以整个国民经济活动为研究对象，利用总量分析方法研究国民经济各相关总量的决定及其变化，来说明资源怎样才能得到充分利用。宏观经济学研究的对象是整体经济。</a:t>
            </a:r>
            <a:endParaRPr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5020" y="1866265"/>
            <a:ext cx="4648835" cy="414655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6" name="矩形 25"/>
          <p:cNvSpPr/>
          <p:nvPr/>
        </p:nvSpPr>
        <p:spPr>
          <a:xfrm>
            <a:off x="7145020" y="1866265"/>
            <a:ext cx="4648835" cy="2811780"/>
          </a:xfrm>
          <a:prstGeom prst="rect">
            <a:avLst/>
          </a:prstGeom>
          <a:blipFill dpi="0" rotWithShape="1">
            <a:blip r:embed="rId2"/>
            <a:srcRect/>
            <a:stretch>
              <a:fillRect/>
            </a:stretch>
          </a:blip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85" y="5158105"/>
            <a:ext cx="4478020" cy="2413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258685" y="4838700"/>
            <a:ext cx="3053715"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rPr>
              <a:t>（二）宏观经济学的基本假设</a:t>
            </a:r>
            <a:endPar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258645" y="5256472"/>
            <a:ext cx="2956996"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1. 市场机制是不完善假设</a:t>
            </a:r>
            <a:endParaRPr sz="1600" dirty="0">
              <a:latin typeface="宋体" panose="02010600030101010101" pitchFamily="2" charset="-122"/>
              <a:sym typeface="宋体" panose="02010600030101010101" pitchFamily="2" charset="-122"/>
            </a:endParaRPr>
          </a:p>
          <a:p>
            <a:r>
              <a:rPr sz="1600" dirty="0">
                <a:latin typeface="宋体" panose="02010600030101010101" pitchFamily="2" charset="-122"/>
                <a:sym typeface="宋体" panose="02010600030101010101" pitchFamily="2" charset="-122"/>
              </a:rPr>
              <a:t>2. 政府有能力调节经济假设</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二、宏观经济学</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0-#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2" presetClass="entr" presetSubtype="1" fill="hold" nodeType="withEffect">
                                  <p:stCondLst>
                                    <p:cond delay="250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par>
                                <p:cTn id="36" presetID="53" presetClass="entr" presetSubtype="16" fill="hold" grpId="0" nodeType="withEffect">
                                  <p:stCondLst>
                                    <p:cond delay="30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22" presetClass="entr" presetSubtype="8" fill="hold" nodeType="withEffect">
                                  <p:stCondLst>
                                    <p:cond delay="350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 presetClass="entr" presetSubtype="2" fill="hold" grpId="0" nodeType="withEffect">
                                  <p:stCondLst>
                                    <p:cond delay="400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1+#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1+#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40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1+#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400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1+#ppt_w/2"/>
                                          </p:val>
                                        </p:tav>
                                        <p:tav tm="100000">
                                          <p:val>
                                            <p:strVal val="#ppt_x"/>
                                          </p:val>
                                        </p:tav>
                                      </p:tavLst>
                                    </p:anim>
                                    <p:anim calcmode="lin" valueType="num">
                                      <p:cBhvr additive="base">
                                        <p:cTn id="63" dur="500" fill="hold"/>
                                        <p:tgtEl>
                                          <p:spTgt spid="29"/>
                                        </p:tgtEl>
                                        <p:attrNameLst>
                                          <p:attrName>ppt_y</p:attrName>
                                        </p:attrNameLst>
                                      </p:cBhvr>
                                      <p:tavLst>
                                        <p:tav tm="0">
                                          <p:val>
                                            <p:strVal val="#ppt_y"/>
                                          </p:val>
                                        </p:tav>
                                        <p:tav tm="100000">
                                          <p:val>
                                            <p:strVal val="#ppt_y"/>
                                          </p:val>
                                        </p:tav>
                                      </p:tavLst>
                                    </p:anim>
                                  </p:childTnLst>
                                </p:cTn>
                              </p:par>
                              <p:par>
                                <p:cTn id="64" presetID="22" presetClass="entr" presetSubtype="1" fill="hold" nodeType="withEffect">
                                  <p:stCondLst>
                                    <p:cond delay="4500"/>
                                  </p:stCondLst>
                                  <p:childTnLst>
                                    <p:set>
                                      <p:cBhvr>
                                        <p:cTn id="65" dur="1" fill="hold">
                                          <p:stCondLst>
                                            <p:cond delay="0"/>
                                          </p:stCondLst>
                                        </p:cTn>
                                        <p:tgtEl>
                                          <p:spTgt spid="32"/>
                                        </p:tgtEl>
                                        <p:attrNameLst>
                                          <p:attrName>style.visibility</p:attrName>
                                        </p:attrNameLst>
                                      </p:cBhvr>
                                      <p:to>
                                        <p:strVal val="visible"/>
                                      </p:to>
                                    </p:set>
                                    <p:animEffect transition="in" filter="wipe(up)">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1" grpId="0" bldLvl="0" animBg="1"/>
      <p:bldP spid="14" grpId="0"/>
      <p:bldP spid="15" grpId="0"/>
      <p:bldP spid="23" grpId="0" bldLvl="0" animBg="1"/>
      <p:bldP spid="25" grpId="0" bldLvl="0" animBg="1"/>
      <p:bldP spid="26" grpId="0" bldLvl="0" animBg="1"/>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716914" y="4181301"/>
            <a:ext cx="3917315" cy="1415415"/>
            <a:chOff x="1107910" y="4363419"/>
            <a:chExt cx="3917315" cy="1415415"/>
          </a:xfrm>
        </p:grpSpPr>
        <p:sp>
          <p:nvSpPr>
            <p:cNvPr id="21" name="TextBox 20"/>
            <p:cNvSpPr txBox="1"/>
            <p:nvPr/>
          </p:nvSpPr>
          <p:spPr>
            <a:xfrm>
              <a:off x="1107910" y="4363419"/>
              <a:ext cx="3747770" cy="437515"/>
            </a:xfrm>
            <a:prstGeom prst="rect">
              <a:avLst/>
            </a:prstGeom>
            <a:noFill/>
          </p:spPr>
          <p:txBody>
            <a:bodyPr wrap="none" rtlCol="0">
              <a:spAutoFit/>
            </a:bodyPr>
            <a:p>
              <a:pPr algn="ctr">
                <a:lnSpc>
                  <a:spcPct val="125000"/>
                </a:lnSpc>
              </a:pPr>
              <a:r>
                <a:rPr lang="zh-CN" altLang="en-US" sz="1800" b="1" dirty="0">
                  <a:solidFill>
                    <a:srgbClr val="0D0E4A"/>
                  </a:solidFill>
                  <a:latin typeface="宋体" panose="02010600030101010101" pitchFamily="2" charset="-122"/>
                  <a:cs typeface="+mn-ea"/>
                  <a:sym typeface="+mn-lt"/>
                </a:rPr>
                <a:t>1. 微观经济学是宏观经济学的基础</a:t>
              </a:r>
              <a:endParaRPr lang="zh-CN" altLang="en-US" sz="1800" b="1" dirty="0">
                <a:solidFill>
                  <a:srgbClr val="0D0E4A"/>
                </a:solidFill>
                <a:latin typeface="宋体" panose="02010600030101010101" pitchFamily="2" charset="-122"/>
                <a:cs typeface="+mn-ea"/>
                <a:sym typeface="+mn-lt"/>
              </a:endParaRPr>
            </a:p>
          </p:txBody>
        </p:sp>
        <p:sp>
          <p:nvSpPr>
            <p:cNvPr id="22" name="TextBox 21"/>
            <p:cNvSpPr txBox="1"/>
            <p:nvPr/>
          </p:nvSpPr>
          <p:spPr>
            <a:xfrm>
              <a:off x="1107910" y="5072079"/>
              <a:ext cx="3917315" cy="70675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观经济中的消费是单个消费者消费选择的结果，而投资也是单个厂商选择的结果。</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0200" y="216069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610600" y="216069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5400" y="2160694"/>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464684" y="4141931"/>
            <a:ext cx="3604260" cy="2337435"/>
            <a:chOff x="1320000" y="4324684"/>
            <a:chExt cx="3604260" cy="2337435"/>
          </a:xfrm>
        </p:grpSpPr>
        <p:sp>
          <p:nvSpPr>
            <p:cNvPr id="34" name="TextBox 20"/>
            <p:cNvSpPr txBox="1"/>
            <p:nvPr/>
          </p:nvSpPr>
          <p:spPr>
            <a:xfrm>
              <a:off x="1320000" y="4324684"/>
              <a:ext cx="3604260" cy="86042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2. 微观经济学和宏观经济学是相互补充的</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509230" y="5032074"/>
              <a:ext cx="3225165" cy="163004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微观经济学是在资源总量既定的条件下研究各种资源的最优配置，而宏观经济学则是在配置方式既定的条件下研究这些资源总量的决定问题。</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068944" y="4141931"/>
            <a:ext cx="3747135" cy="1762760"/>
            <a:chOff x="1530185" y="4325319"/>
            <a:chExt cx="3747135" cy="1762760"/>
          </a:xfrm>
        </p:grpSpPr>
        <p:sp>
          <p:nvSpPr>
            <p:cNvPr id="37" name="TextBox 20"/>
            <p:cNvSpPr txBox="1"/>
            <p:nvPr/>
          </p:nvSpPr>
          <p:spPr>
            <a:xfrm>
              <a:off x="1530185" y="4325319"/>
              <a:ext cx="3747135" cy="86042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3. 微观经济学与宏观经济学都采用实证分析方法</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796885" y="5073349"/>
              <a:ext cx="3312160" cy="101473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都把社会经济制度作为既定，不涉及制度因素对经济的影响，从而与制度经济学区别开来。</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825" y="246380"/>
            <a:ext cx="620077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三、微观经济学与宏观经济学的关系</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029970" y="1100455"/>
            <a:ext cx="4074795" cy="368300"/>
          </a:xfrm>
          <a:prstGeom prst="rect">
            <a:avLst/>
          </a:prstGeom>
          <a:noFill/>
        </p:spPr>
        <p:txBody>
          <a:bodyPr wrap="square" rtlCol="0">
            <a:spAutoFit/>
          </a:bodyPr>
          <a:p>
            <a:r>
              <a:rPr lang="zh-CN" altLang="en-US"/>
              <a:t>（一）微观经济学与宏观经济学的联系</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359424" y="3276600"/>
            <a:ext cx="3473152" cy="2899588"/>
            <a:chOff x="4359424" y="3276600"/>
            <a:chExt cx="3473152" cy="2899588"/>
          </a:xfrm>
        </p:grpSpPr>
        <p:grpSp>
          <p:nvGrpSpPr>
            <p:cNvPr id="2" name="组合 1"/>
            <p:cNvGrpSpPr/>
            <p:nvPr/>
          </p:nvGrpSpPr>
          <p:grpSpPr>
            <a:xfrm>
              <a:off x="4359424" y="3276600"/>
              <a:ext cx="2988950" cy="2899588"/>
              <a:chOff x="4359424" y="3276600"/>
              <a:chExt cx="2988950" cy="2899588"/>
            </a:xfrm>
          </p:grpSpPr>
          <p:sp>
            <p:nvSpPr>
              <p:cNvPr id="12" name="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nvGrpSpPr>
              <p:cNvPr id="13" name="Group 2"/>
              <p:cNvGrpSpPr/>
              <p:nvPr/>
            </p:nvGrpSpPr>
            <p:grpSpPr>
              <a:xfrm>
                <a:off x="4359424" y="3681028"/>
                <a:ext cx="2988950" cy="2495160"/>
                <a:chOff x="4359424" y="3681028"/>
                <a:chExt cx="2988950" cy="2495160"/>
              </a:xfrm>
            </p:grpSpPr>
            <p:sp>
              <p:nvSpPr>
                <p:cNvPr id="70" name="Oval 4"/>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nvGrpSpPr>
                <p:cNvPr id="71" name="Group 1"/>
                <p:cNvGrpSpPr/>
                <p:nvPr/>
              </p:nvGrpSpPr>
              <p:grpSpPr>
                <a:xfrm>
                  <a:off x="4359424" y="3692215"/>
                  <a:ext cx="2976945" cy="2306214"/>
                  <a:chOff x="4359424" y="3692215"/>
                  <a:chExt cx="2976945" cy="2306214"/>
                </a:xfrm>
                <a:solidFill>
                  <a:schemeClr val="tx2">
                    <a:lumMod val="60000"/>
                    <a:lumOff val="40000"/>
                  </a:schemeClr>
                </a:solidFill>
              </p:grpSpPr>
              <p:sp>
                <p:nvSpPr>
                  <p:cNvPr id="72"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3"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4"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5"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6"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7"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8"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79"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0"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1"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2"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3"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4"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5"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6"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7"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8"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89"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0"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1"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2"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3"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4"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5"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6"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7"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98" name="Oval 31"/>
                  <p:cNvSpPr>
                    <a:spLocks noChangeAspect="1"/>
                  </p:cNvSpPr>
                  <p:nvPr/>
                </p:nvSpPr>
                <p:spPr>
                  <a:xfrm>
                    <a:off x="4359424" y="4920678"/>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99" name="Oval 32"/>
                  <p:cNvSpPr>
                    <a:spLocks noChangeAspect="1"/>
                  </p:cNvSpPr>
                  <p:nvPr/>
                </p:nvSpPr>
                <p:spPr>
                  <a:xfrm>
                    <a:off x="4875327" y="3692215"/>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sp>
                <p:nvSpPr>
                  <p:cNvPr id="100" name="Oval 34"/>
                  <p:cNvSpPr>
                    <a:spLocks noChangeAspect="1"/>
                  </p:cNvSpPr>
                  <p:nvPr/>
                </p:nvSpPr>
                <p:spPr>
                  <a:xfrm>
                    <a:off x="7183969" y="3692215"/>
                    <a:ext cx="152400" cy="152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grpSp>
        </p:grpSp>
        <p:sp>
          <p:nvSpPr>
            <p:cNvPr id="14" name="Oval 35"/>
            <p:cNvSpPr>
              <a:spLocks noChangeAspect="1"/>
            </p:cNvSpPr>
            <p:nvPr/>
          </p:nvSpPr>
          <p:spPr>
            <a:xfrm>
              <a:off x="7680176" y="4920678"/>
              <a:ext cx="152400" cy="152400"/>
            </a:xfrm>
            <a:prstGeom prst="ellipse">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p>
              <a:pPr algn="ctr"/>
              <a:endParaRPr>
                <a:latin typeface="宋体" panose="02010600030101010101" pitchFamily="2" charset="-122"/>
                <a:ea typeface="宋体" panose="02010600030101010101" pitchFamily="2" charset="-122"/>
                <a:cs typeface="+mn-ea"/>
                <a:sym typeface="+mn-lt"/>
              </a:endParaRPr>
            </a:p>
          </p:txBody>
        </p:sp>
      </p:grpSp>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宋体" panose="02010600030101010101" pitchFamily="2"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宋体" panose="02010600030101010101" pitchFamily="2"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宋体" panose="02010600030101010101" pitchFamily="2"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宋体" panose="02010600030101010101" pitchFamily="2"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宋体" panose="02010600030101010101" pitchFamily="2" charset="-122"/>
                <a:cs typeface="+mn-ea"/>
                <a:sym typeface="+mn-lt"/>
              </a:endParaRPr>
            </a:p>
          </p:txBody>
        </p:sp>
      </p:grpSp>
      <p:sp>
        <p:nvSpPr>
          <p:cNvPr id="31" name="TextBox 92"/>
          <p:cNvSpPr txBox="1"/>
          <p:nvPr/>
        </p:nvSpPr>
        <p:spPr bwMode="auto">
          <a:xfrm>
            <a:off x="4919345" y="1607820"/>
            <a:ext cx="2498090" cy="231775"/>
          </a:xfrm>
          <a:prstGeom prst="rect">
            <a:avLst/>
          </a:prstGeom>
          <a:noFill/>
        </p:spPr>
        <p:txBody>
          <a:bodyPr wrap="none" lIns="288000" tIns="0" rIns="288000" bIns="0" anchor="ctr" anchorCtr="1">
            <a:noAutofit/>
          </a:bodyPr>
          <a:p>
            <a:pPr algn="l" latinLnBrk="0"/>
            <a:r>
              <a:rPr lang="zh-CN" altLang="en-US" sz="1800" b="1">
                <a:solidFill>
                  <a:schemeClr val="tx1">
                    <a:lumMod val="75000"/>
                    <a:lumOff val="25000"/>
                  </a:schemeClr>
                </a:solidFill>
                <a:effectLst/>
                <a:latin typeface="宋体" panose="02010600030101010101" pitchFamily="2" charset="-122"/>
                <a:cs typeface="+mn-ea"/>
                <a:sym typeface="+mn-lt"/>
              </a:rPr>
              <a:t>1. 研究对象不同</a:t>
            </a:r>
            <a:endParaRPr lang="zh-CN" altLang="en-US" sz="1800" b="1">
              <a:solidFill>
                <a:schemeClr val="tx1">
                  <a:lumMod val="75000"/>
                  <a:lumOff val="25000"/>
                </a:schemeClr>
              </a:solidFill>
              <a:effectLst/>
              <a:latin typeface="宋体" panose="02010600030101010101" pitchFamily="2" charset="-122"/>
              <a:cs typeface="+mn-ea"/>
              <a:sym typeface="+mn-lt"/>
            </a:endParaRPr>
          </a:p>
        </p:txBody>
      </p:sp>
      <p:sp>
        <p:nvSpPr>
          <p:cNvPr id="25" name="文本框 2"/>
          <p:cNvSpPr txBox="1"/>
          <p:nvPr/>
        </p:nvSpPr>
        <p:spPr>
          <a:xfrm>
            <a:off x="885190" y="190500"/>
            <a:ext cx="67951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三、微观经济学与宏观经济学的关系</a:t>
            </a:r>
            <a:endParaRPr lang="en-US" altLang="zh-CN" sz="2600" dirty="0">
              <a:latin typeface="宋体" panose="02010600030101010101" pitchFamily="2" charset="-122"/>
              <a:ea typeface="宋体" panose="02010600030101010101" pitchFamily="2" charset="-122"/>
            </a:endParaRPr>
          </a:p>
        </p:txBody>
      </p:sp>
      <p:sp>
        <p:nvSpPr>
          <p:cNvPr id="4" name="文本框 3"/>
          <p:cNvSpPr txBox="1"/>
          <p:nvPr/>
        </p:nvSpPr>
        <p:spPr>
          <a:xfrm>
            <a:off x="993140" y="897890"/>
            <a:ext cx="4818380" cy="368300"/>
          </a:xfrm>
          <a:prstGeom prst="rect">
            <a:avLst/>
          </a:prstGeom>
          <a:noFill/>
        </p:spPr>
        <p:txBody>
          <a:bodyPr wrap="square" rtlCol="0">
            <a:spAutoFit/>
          </a:bodyPr>
          <a:p>
            <a:r>
              <a:rPr lang="zh-CN" altLang="en-US"/>
              <a:t>（二）微观经济学与宏观经济学的区别</a:t>
            </a:r>
            <a:endParaRPr lang="zh-CN" altLang="en-US"/>
          </a:p>
        </p:txBody>
      </p:sp>
      <p:sp>
        <p:nvSpPr>
          <p:cNvPr id="5" name="TextBox 92"/>
          <p:cNvSpPr txBox="1"/>
          <p:nvPr/>
        </p:nvSpPr>
        <p:spPr bwMode="auto">
          <a:xfrm>
            <a:off x="9037955" y="4940300"/>
            <a:ext cx="2498090" cy="231775"/>
          </a:xfrm>
          <a:prstGeom prst="rect">
            <a:avLst/>
          </a:prstGeom>
          <a:noFill/>
        </p:spPr>
        <p:txBody>
          <a:bodyPr wrap="none" lIns="288000" tIns="0" rIns="288000" bIns="0" anchor="ctr" anchorCtr="1">
            <a:noAutofit/>
          </a:bodyPr>
          <a:p>
            <a:pPr algn="l" latinLnBrk="0"/>
            <a:r>
              <a:rPr lang="zh-CN" altLang="en-US" sz="1800" b="1">
                <a:solidFill>
                  <a:schemeClr val="tx1">
                    <a:lumMod val="75000"/>
                    <a:lumOff val="25000"/>
                  </a:schemeClr>
                </a:solidFill>
                <a:effectLst/>
                <a:latin typeface="宋体" panose="02010600030101010101" pitchFamily="2" charset="-122"/>
                <a:cs typeface="+mn-ea"/>
                <a:sym typeface="+mn-lt"/>
              </a:rPr>
              <a:t>5. 核心理论不同</a:t>
            </a:r>
            <a:endParaRPr lang="zh-CN" altLang="en-US" sz="1800" b="1">
              <a:solidFill>
                <a:schemeClr val="tx1">
                  <a:lumMod val="75000"/>
                  <a:lumOff val="25000"/>
                </a:schemeClr>
              </a:solidFill>
              <a:effectLst/>
              <a:latin typeface="宋体" panose="02010600030101010101" pitchFamily="2" charset="-122"/>
              <a:cs typeface="+mn-ea"/>
              <a:sym typeface="+mn-lt"/>
            </a:endParaRPr>
          </a:p>
        </p:txBody>
      </p:sp>
      <p:sp>
        <p:nvSpPr>
          <p:cNvPr id="6" name="TextBox 92"/>
          <p:cNvSpPr txBox="1"/>
          <p:nvPr/>
        </p:nvSpPr>
        <p:spPr bwMode="auto">
          <a:xfrm>
            <a:off x="473710" y="4898390"/>
            <a:ext cx="2498090" cy="231775"/>
          </a:xfrm>
          <a:prstGeom prst="rect">
            <a:avLst/>
          </a:prstGeom>
          <a:noFill/>
        </p:spPr>
        <p:txBody>
          <a:bodyPr wrap="none" lIns="288000" tIns="0" rIns="288000" bIns="0" anchor="ctr" anchorCtr="1">
            <a:noAutofit/>
          </a:bodyPr>
          <a:p>
            <a:pPr algn="l" latinLnBrk="0"/>
            <a:r>
              <a:rPr lang="zh-CN" altLang="en-US" sz="1800" b="1">
                <a:solidFill>
                  <a:schemeClr val="tx1">
                    <a:lumMod val="75000"/>
                    <a:lumOff val="25000"/>
                  </a:schemeClr>
                </a:solidFill>
                <a:effectLst/>
                <a:latin typeface="宋体" panose="02010600030101010101" pitchFamily="2" charset="-122"/>
                <a:cs typeface="+mn-ea"/>
                <a:sym typeface="+mn-lt"/>
              </a:rPr>
              <a:t>4. 基本假设不同</a:t>
            </a:r>
            <a:endParaRPr lang="zh-CN" altLang="en-US" sz="1800" b="1">
              <a:solidFill>
                <a:schemeClr val="tx1">
                  <a:lumMod val="75000"/>
                  <a:lumOff val="25000"/>
                </a:schemeClr>
              </a:solidFill>
              <a:effectLst/>
              <a:latin typeface="宋体" panose="02010600030101010101" pitchFamily="2" charset="-122"/>
              <a:cs typeface="+mn-ea"/>
              <a:sym typeface="+mn-lt"/>
            </a:endParaRPr>
          </a:p>
        </p:txBody>
      </p:sp>
      <p:sp>
        <p:nvSpPr>
          <p:cNvPr id="7" name="TextBox 92"/>
          <p:cNvSpPr txBox="1"/>
          <p:nvPr/>
        </p:nvSpPr>
        <p:spPr bwMode="auto">
          <a:xfrm>
            <a:off x="9037955" y="3009900"/>
            <a:ext cx="2498090" cy="231775"/>
          </a:xfrm>
          <a:prstGeom prst="rect">
            <a:avLst/>
          </a:prstGeom>
          <a:noFill/>
        </p:spPr>
        <p:txBody>
          <a:bodyPr wrap="none" lIns="288000" tIns="0" rIns="288000" bIns="0" anchor="ctr" anchorCtr="1">
            <a:noAutofit/>
          </a:bodyPr>
          <a:p>
            <a:pPr algn="l" latinLnBrk="0"/>
            <a:r>
              <a:rPr lang="zh-CN" altLang="en-US" sz="1800" b="1">
                <a:solidFill>
                  <a:schemeClr val="tx1">
                    <a:lumMod val="75000"/>
                    <a:lumOff val="25000"/>
                  </a:schemeClr>
                </a:solidFill>
                <a:effectLst/>
                <a:latin typeface="宋体" panose="02010600030101010101" pitchFamily="2" charset="-122"/>
                <a:cs typeface="+mn-ea"/>
                <a:sym typeface="+mn-lt"/>
              </a:rPr>
              <a:t>3. 研究方法不同</a:t>
            </a:r>
            <a:endParaRPr lang="zh-CN" altLang="en-US" sz="1800" b="1">
              <a:solidFill>
                <a:schemeClr val="tx1">
                  <a:lumMod val="75000"/>
                  <a:lumOff val="25000"/>
                </a:schemeClr>
              </a:solidFill>
              <a:effectLst/>
              <a:latin typeface="宋体" panose="02010600030101010101" pitchFamily="2" charset="-122"/>
              <a:cs typeface="+mn-ea"/>
              <a:sym typeface="+mn-lt"/>
            </a:endParaRPr>
          </a:p>
        </p:txBody>
      </p:sp>
      <p:sp>
        <p:nvSpPr>
          <p:cNvPr id="8" name="TextBox 92"/>
          <p:cNvSpPr txBox="1"/>
          <p:nvPr/>
        </p:nvSpPr>
        <p:spPr bwMode="auto">
          <a:xfrm>
            <a:off x="1122045" y="3009900"/>
            <a:ext cx="2498090" cy="231775"/>
          </a:xfrm>
          <a:prstGeom prst="rect">
            <a:avLst/>
          </a:prstGeom>
          <a:noFill/>
        </p:spPr>
        <p:txBody>
          <a:bodyPr wrap="none" lIns="288000" tIns="0" rIns="288000" bIns="0" anchor="ctr" anchorCtr="1">
            <a:noAutofit/>
          </a:bodyPr>
          <a:p>
            <a:pPr algn="l" latinLnBrk="0"/>
            <a:r>
              <a:rPr lang="zh-CN" altLang="en-US" sz="1800" b="1">
                <a:solidFill>
                  <a:schemeClr val="tx1">
                    <a:lumMod val="75000"/>
                    <a:lumOff val="25000"/>
                  </a:schemeClr>
                </a:solidFill>
                <a:effectLst/>
                <a:latin typeface="宋体" panose="02010600030101010101" pitchFamily="2" charset="-122"/>
                <a:cs typeface="+mn-ea"/>
                <a:sym typeface="+mn-lt"/>
              </a:rPr>
              <a:t>2. 解决的问题不同</a:t>
            </a:r>
            <a:endParaRPr lang="zh-CN" altLang="en-US" sz="1800" b="1">
              <a:solidFill>
                <a:schemeClr val="tx1">
                  <a:lumMod val="75000"/>
                  <a:lumOff val="25000"/>
                </a:schemeClr>
              </a:solidFill>
              <a:effectLst/>
              <a:latin typeface="宋体" panose="02010600030101010101"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866495" y="1679548"/>
            <a:ext cx="3738245" cy="991678"/>
            <a:chOff x="1230207" y="2124531"/>
            <a:chExt cx="3738245" cy="991679"/>
          </a:xfrm>
        </p:grpSpPr>
        <p:grpSp>
          <p:nvGrpSpPr>
            <p:cNvPr id="102" name="组合 101"/>
            <p:cNvGrpSpPr/>
            <p:nvPr/>
          </p:nvGrpSpPr>
          <p:grpSpPr>
            <a:xfrm>
              <a:off x="1230207" y="2124531"/>
              <a:ext cx="3738245" cy="295025"/>
              <a:chOff x="980608" y="1870075"/>
              <a:chExt cx="3738245" cy="295025"/>
            </a:xfrm>
          </p:grpSpPr>
          <p:grpSp>
            <p:nvGrpSpPr>
              <p:cNvPr id="104"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05" name="文本框 42"/>
              <p:cNvSpPr txBox="1"/>
              <p:nvPr/>
            </p:nvSpPr>
            <p:spPr>
              <a:xfrm>
                <a:off x="1255563" y="1870075"/>
                <a:ext cx="3463290" cy="256156"/>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（一）市场经济运行图</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03" name="矩形 102"/>
            <p:cNvSpPr/>
            <p:nvPr/>
          </p:nvSpPr>
          <p:spPr>
            <a:xfrm>
              <a:off x="1333794" y="2532645"/>
              <a:ext cx="2513146" cy="583565"/>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1. 两部门经济运行图</a:t>
              </a:r>
              <a:endParaRPr sz="1600" dirty="0">
                <a:solidFill>
                  <a:schemeClr val="bg1">
                    <a:lumMod val="65000"/>
                  </a:schemeClr>
                </a:solidFill>
                <a:latin typeface="宋体" panose="02010600030101010101" pitchFamily="2" charset="-122"/>
                <a:cs typeface="宋体" panose="02010600030101010101" pitchFamily="2" charset="-122"/>
              </a:endParaRPr>
            </a:p>
            <a:p>
              <a:pPr defTabSz="911225"/>
              <a:r>
                <a:rPr sz="1600" dirty="0">
                  <a:solidFill>
                    <a:schemeClr val="bg1">
                      <a:lumMod val="65000"/>
                    </a:schemeClr>
                  </a:solidFill>
                  <a:latin typeface="宋体" panose="02010600030101010101" pitchFamily="2" charset="-122"/>
                  <a:cs typeface="宋体" panose="02010600030101010101" pitchFamily="2" charset="-122"/>
                </a:rPr>
                <a:t>2. 四部门经济运行图</a:t>
              </a:r>
              <a:endParaRPr sz="1600" dirty="0">
                <a:solidFill>
                  <a:schemeClr val="bg1">
                    <a:lumMod val="65000"/>
                  </a:schemeClr>
                </a:solidFill>
                <a:latin typeface="宋体" panose="02010600030101010101" pitchFamily="2" charset="-122"/>
                <a:cs typeface="宋体" panose="02010600030101010101" pitchFamily="2" charset="-122"/>
              </a:endParaRPr>
            </a:p>
          </p:txBody>
        </p:sp>
      </p:grpSp>
      <p:grpSp>
        <p:nvGrpSpPr>
          <p:cNvPr id="115" name="组合 114"/>
          <p:cNvGrpSpPr/>
          <p:nvPr/>
        </p:nvGrpSpPr>
        <p:grpSpPr>
          <a:xfrm>
            <a:off x="7277971" y="1679358"/>
            <a:ext cx="3699510" cy="1323593"/>
            <a:chOff x="1230207" y="2124531"/>
            <a:chExt cx="3699510" cy="1257650"/>
          </a:xfrm>
        </p:grpSpPr>
        <p:grpSp>
          <p:nvGrpSpPr>
            <p:cNvPr id="116" name="组合 115"/>
            <p:cNvGrpSpPr/>
            <p:nvPr/>
          </p:nvGrpSpPr>
          <p:grpSpPr>
            <a:xfrm>
              <a:off x="1230207" y="2124531"/>
              <a:ext cx="3699510" cy="791017"/>
              <a:chOff x="980608" y="1870075"/>
              <a:chExt cx="3699510" cy="791017"/>
            </a:xfrm>
          </p:grpSpPr>
          <p:grpSp>
            <p:nvGrpSpPr>
              <p:cNvPr id="118" name="组合 117"/>
              <p:cNvGrpSpPr/>
              <p:nvPr/>
            </p:nvGrpSpPr>
            <p:grpSpPr>
              <a:xfrm>
                <a:off x="980608" y="1967964"/>
                <a:ext cx="216000" cy="216443"/>
                <a:chOff x="980608" y="2267842"/>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sp>
              <p:nvSpPr>
                <p:cNvPr id="121" name="Freeform 16"/>
                <p:cNvSpPr>
                  <a:spLocks noEditPoints="1"/>
                </p:cNvSpPr>
                <p:nvPr/>
              </p:nvSpPr>
              <p:spPr bwMode="auto">
                <a:xfrm>
                  <a:off x="980608" y="2267842"/>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D0E4A"/>
                </a:solidFill>
                <a:ln>
                  <a:noFill/>
                </a:ln>
              </p:spPr>
              <p:txBody>
                <a:bodyPr vert="horz" wrap="square" lIns="91440" tIns="45720" rIns="91440" bIns="45720" numCol="1" anchor="t" anchorCtr="0" compatLnSpc="1"/>
                <a:p>
                  <a:pPr defTabSz="911225"/>
                  <a:endParaRPr lang="zh-CN" altLang="en-US" sz="1700">
                    <a:solidFill>
                      <a:schemeClr val="tx1">
                        <a:lumMod val="75000"/>
                        <a:lumOff val="25000"/>
                      </a:schemeClr>
                    </a:solidFill>
                    <a:latin typeface="宋体" panose="02010600030101010101" pitchFamily="2" charset="-122"/>
                  </a:endParaRPr>
                </a:p>
              </p:txBody>
            </p:sp>
          </p:grpSp>
          <p:sp>
            <p:nvSpPr>
              <p:cNvPr id="119" name="文本框 81"/>
              <p:cNvSpPr txBox="1"/>
              <p:nvPr/>
            </p:nvSpPr>
            <p:spPr>
              <a:xfrm>
                <a:off x="1255563" y="1870075"/>
                <a:ext cx="3424555" cy="791017"/>
              </a:xfrm>
              <a:prstGeom prst="rect">
                <a:avLst/>
              </a:prstGeom>
              <a:noFill/>
            </p:spPr>
            <p:txBody>
              <a:bodyPr wrap="square" rtlCol="0">
                <a:spAutoFit/>
              </a:bodyPr>
              <a:p>
                <a:pPr eaLnBrk="0" hangingPunct="0"/>
                <a:r>
                  <a:rPr lang="zh-CN" altLang="en-US" sz="2400" b="1" dirty="0">
                    <a:solidFill>
                      <a:schemeClr val="tx1">
                        <a:lumMod val="75000"/>
                        <a:lumOff val="25000"/>
                      </a:schemeClr>
                    </a:solidFill>
                    <a:latin typeface="宋体" panose="02010600030101010101" pitchFamily="2" charset="-122"/>
                    <a:cs typeface="Helvetica" panose="020B0604020202030204"/>
                  </a:rPr>
                  <a:t>（二）市场经济运行的两个层次</a:t>
                </a:r>
                <a:endParaRPr lang="zh-CN" altLang="en-US" sz="2400" b="1" dirty="0">
                  <a:solidFill>
                    <a:schemeClr val="tx1">
                      <a:lumMod val="75000"/>
                      <a:lumOff val="25000"/>
                    </a:schemeClr>
                  </a:solidFill>
                  <a:latin typeface="宋体" panose="02010600030101010101" pitchFamily="2" charset="-122"/>
                  <a:cs typeface="Helvetica" panose="020B0604020202030204"/>
                </a:endParaRPr>
              </a:p>
            </p:txBody>
          </p:sp>
        </p:grpSp>
        <p:sp>
          <p:nvSpPr>
            <p:cNvPr id="117" name="矩形 116"/>
            <p:cNvSpPr/>
            <p:nvPr/>
          </p:nvSpPr>
          <p:spPr>
            <a:xfrm>
              <a:off x="1356654" y="2827690"/>
              <a:ext cx="2513146" cy="554491"/>
            </a:xfrm>
            <a:prstGeom prst="rect">
              <a:avLst/>
            </a:prstGeom>
          </p:spPr>
          <p:txBody>
            <a:bodyPr wrap="square">
              <a:spAutoFit/>
            </a:bodyPr>
            <a:p>
              <a:pPr defTabSz="911225"/>
              <a:r>
                <a:rPr sz="1600" dirty="0">
                  <a:solidFill>
                    <a:schemeClr val="bg1">
                      <a:lumMod val="65000"/>
                    </a:schemeClr>
                  </a:solidFill>
                  <a:latin typeface="宋体" panose="02010600030101010101" pitchFamily="2" charset="-122"/>
                  <a:cs typeface="宋体" panose="02010600030101010101" pitchFamily="2" charset="-122"/>
                </a:rPr>
                <a:t>1. 微观经济运行层</a:t>
              </a:r>
              <a:endParaRPr sz="1600" dirty="0">
                <a:solidFill>
                  <a:schemeClr val="bg1">
                    <a:lumMod val="65000"/>
                  </a:schemeClr>
                </a:solidFill>
                <a:latin typeface="宋体" panose="02010600030101010101" pitchFamily="2" charset="-122"/>
                <a:cs typeface="宋体" panose="02010600030101010101" pitchFamily="2" charset="-122"/>
              </a:endParaRPr>
            </a:p>
            <a:p>
              <a:pPr defTabSz="911225"/>
              <a:r>
                <a:rPr sz="1600" dirty="0">
                  <a:solidFill>
                    <a:schemeClr val="bg1">
                      <a:lumMod val="65000"/>
                    </a:schemeClr>
                  </a:solidFill>
                  <a:latin typeface="宋体" panose="02010600030101010101" pitchFamily="2" charset="-122"/>
                  <a:cs typeface="宋体" panose="02010600030101010101" pitchFamily="2" charset="-122"/>
                </a:rPr>
                <a:t>2. 宏观经济运行层</a:t>
              </a:r>
              <a:endParaRPr sz="1600" dirty="0">
                <a:solidFill>
                  <a:schemeClr val="bg1">
                    <a:lumMod val="65000"/>
                  </a:schemeClr>
                </a:solidFill>
                <a:latin typeface="宋体" panose="02010600030101010101" pitchFamily="2" charset="-122"/>
                <a:cs typeface="宋体" panose="02010600030101010101" pitchFamily="2" charset="-122"/>
              </a:endParaRPr>
            </a:p>
          </p:txBody>
        </p:sp>
      </p:grpSp>
      <p:sp>
        <p:nvSpPr>
          <p:cNvPr id="25" name="文本框 2"/>
          <p:cNvSpPr txBox="1"/>
          <p:nvPr/>
        </p:nvSpPr>
        <p:spPr>
          <a:xfrm>
            <a:off x="885825" y="599440"/>
            <a:ext cx="444119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四、市场经济运行分析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32765" y="2882900"/>
            <a:ext cx="4072255" cy="3447415"/>
          </a:xfrm>
          <a:prstGeom prst="rect">
            <a:avLst/>
          </a:prstGeom>
        </p:spPr>
      </p:pic>
      <p:pic>
        <p:nvPicPr>
          <p:cNvPr id="3" name="图片 2"/>
          <p:cNvPicPr>
            <a:picLocks noChangeAspect="1"/>
          </p:cNvPicPr>
          <p:nvPr/>
        </p:nvPicPr>
        <p:blipFill>
          <a:blip r:embed="rId2"/>
          <a:stretch>
            <a:fillRect/>
          </a:stretch>
        </p:blipFill>
        <p:spPr>
          <a:xfrm>
            <a:off x="7142480" y="3140075"/>
            <a:ext cx="4244340" cy="340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经济学的研究方法</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8490" y="1480185"/>
            <a:ext cx="5925185" cy="4984750"/>
          </a:xfrm>
          <a:prstGeom prst="rect">
            <a:avLst/>
          </a:prstGeom>
          <a:noFill/>
        </p:spPr>
        <p:txBody>
          <a:bodyPr wrap="square" rtlCol="0">
            <a:spAutoFit/>
          </a:bodyPr>
          <a:lstStyle/>
          <a:p>
            <a:pPr eaLnBrk="1" latinLnBrk="0" hangingPunct="1">
              <a:lnSpc>
                <a:spcPct val="150000"/>
              </a:lnSpc>
            </a:pPr>
            <a:r>
              <a:rPr lang="en-US" sz="2000" spc="300" dirty="0" smtClean="0">
                <a:solidFill>
                  <a:schemeClr val="tx2"/>
                </a:solidFill>
                <a:latin typeface="宋体" panose="02010600030101010101" pitchFamily="2" charset="-122"/>
              </a:rPr>
              <a:t>●</a:t>
            </a:r>
            <a:r>
              <a:rPr lang="en-US" sz="1600" b="1" spc="300" dirty="0" smtClean="0">
                <a:solidFill>
                  <a:schemeClr val="tx2"/>
                </a:solidFill>
                <a:latin typeface="宋体" panose="02010600030101010101" pitchFamily="2" charset="-122"/>
              </a:rPr>
              <a:t>均衡分析</a:t>
            </a:r>
            <a:r>
              <a:rPr lang="en-US" sz="1600" spc="300" dirty="0" smtClean="0">
                <a:solidFill>
                  <a:schemeClr val="tx2"/>
                </a:solidFill>
                <a:latin typeface="宋体" panose="02010600030101010101" pitchFamily="2" charset="-122"/>
              </a:rPr>
              <a:t>包括局部均衡分析和一般均衡分析两类。局部均衡分析是指假定其他条件不变，分析经济中的某个特定部分，如某个生产者、某个消费者、某个市场等的均衡。一般均衡分析是指把经济中不同部分看作是一个有机的整体，从市场上各种商品和生产要素的供给、需求和价格相互影响、相互依存的前提出发，考察各种商品和生产要素的供给和需求同时达到均衡时的价格决定问题。</a:t>
            </a:r>
            <a:endParaRPr lang="en-US" sz="1600" spc="300" dirty="0" smtClean="0">
              <a:solidFill>
                <a:schemeClr val="tx2"/>
              </a:solidFill>
              <a:latin typeface="宋体" panose="02010600030101010101" pitchFamily="2" charset="-122"/>
            </a:endParaRPr>
          </a:p>
          <a:p>
            <a:pPr eaLnBrk="1" latinLnBrk="0" hangingPunct="1">
              <a:lnSpc>
                <a:spcPct val="150000"/>
              </a:lnSpc>
            </a:pPr>
            <a:r>
              <a:rPr lang="en-US" sz="1600" b="1" spc="300" dirty="0" smtClean="0">
                <a:solidFill>
                  <a:schemeClr val="tx2"/>
                </a:solidFill>
                <a:latin typeface="宋体" panose="02010600030101010101" pitchFamily="2" charset="-122"/>
              </a:rPr>
              <a:t>非均衡分析</a:t>
            </a:r>
            <a:r>
              <a:rPr lang="en-US" sz="1600" spc="300" dirty="0" smtClean="0">
                <a:solidFill>
                  <a:schemeClr val="tx2"/>
                </a:solidFill>
                <a:latin typeface="宋体" panose="02010600030101010101" pitchFamily="2" charset="-122"/>
              </a:rPr>
              <a:t>是相对均衡分析而言。非均衡分析强调预期的不确定性，实际上隐含着一个前提，即在现实生活中，信息是不完备的，搜寻信息是要花成本的，在这种情况下，行为人的交易不可能完全是均衡的交易，非均衡现象不可避免。</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07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一、均衡分析与非均衡分析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65595" y="1841500"/>
            <a:ext cx="476250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840730" y="1367155"/>
            <a:ext cx="5925185" cy="4984750"/>
          </a:xfrm>
          <a:prstGeom prst="rect">
            <a:avLst/>
          </a:prstGeom>
          <a:noFill/>
        </p:spPr>
        <p:txBody>
          <a:bodyPr wrap="square" rtlCol="0">
            <a:spAutoFit/>
          </a:bodyPr>
          <a:lstStyle/>
          <a:p>
            <a:pPr eaLnBrk="1" latinLnBrk="0" hangingPunct="1">
              <a:lnSpc>
                <a:spcPct val="150000"/>
              </a:lnSpc>
            </a:pPr>
            <a:r>
              <a:rPr lang="en-US" sz="2000" spc="300" dirty="0" smtClean="0">
                <a:solidFill>
                  <a:schemeClr val="tx2"/>
                </a:solidFill>
                <a:latin typeface="宋体" panose="02010600030101010101" pitchFamily="2" charset="-122"/>
              </a:rPr>
              <a:t>●</a:t>
            </a:r>
            <a:r>
              <a:rPr lang="en-US" sz="1600" b="1" spc="300" dirty="0" smtClean="0">
                <a:solidFill>
                  <a:schemeClr val="tx2"/>
                </a:solidFill>
                <a:latin typeface="宋体" panose="02010600030101010101" pitchFamily="2" charset="-122"/>
              </a:rPr>
              <a:t>实证分析</a:t>
            </a:r>
            <a:r>
              <a:rPr lang="en-US" sz="1600" spc="300" dirty="0" smtClean="0">
                <a:solidFill>
                  <a:schemeClr val="tx2"/>
                </a:solidFill>
                <a:latin typeface="宋体" panose="02010600030101010101" pitchFamily="2" charset="-122"/>
              </a:rPr>
              <a:t>主要研究经济本身规律，研究经济本身是如何运行的，并根据这些规律分析和预测经济行为的效果。实证分析超越了价值判断，一般通过对经济事实的观察和描述来揭示经济变量之间的关系，回答“是什么”这类问题，说明某事物过去是怎样，现在是怎样，将来是怎样等。用实证分析方法来分析经济问题称为实证经济学。</a:t>
            </a:r>
            <a:endParaRPr lang="en-US" sz="1600" spc="300" dirty="0" smtClean="0">
              <a:solidFill>
                <a:schemeClr val="tx2"/>
              </a:solidFill>
              <a:latin typeface="宋体" panose="02010600030101010101" pitchFamily="2" charset="-122"/>
            </a:endParaRPr>
          </a:p>
          <a:p>
            <a:pPr eaLnBrk="1" latinLnBrk="0" hangingPunct="1">
              <a:lnSpc>
                <a:spcPct val="150000"/>
              </a:lnSpc>
            </a:pPr>
            <a:r>
              <a:rPr lang="en-US" sz="1600" b="1" spc="300" dirty="0" smtClean="0">
                <a:solidFill>
                  <a:schemeClr val="tx2"/>
                </a:solidFill>
                <a:latin typeface="宋体" panose="02010600030101010101" pitchFamily="2" charset="-122"/>
              </a:rPr>
              <a:t>规范分析</a:t>
            </a:r>
            <a:r>
              <a:rPr lang="en-US" sz="1600" spc="300" dirty="0" smtClean="0">
                <a:solidFill>
                  <a:schemeClr val="tx2"/>
                </a:solidFill>
                <a:latin typeface="宋体" panose="02010600030101010101" pitchFamily="2" charset="-122"/>
              </a:rPr>
              <a:t>是以一定的价值判断作为出发点和基础，提出行为标准，并以此作为处理经济问题和制定经济政策的依据，探讨如何才能符合这种标准的理论和政策。规范分析力图回答“应该是什么”这类问题，即为什么要做这种选择，而不做其他选择。它涉及是非善恶、应该与不应该、合理与不合理等问题。</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07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二、实证分析与规范分析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39445" y="1897380"/>
            <a:ext cx="4762500" cy="3923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04520" y="1861185"/>
            <a:ext cx="5601335" cy="3876675"/>
          </a:xfrm>
          <a:prstGeom prst="rect">
            <a:avLst/>
          </a:prstGeom>
          <a:noFill/>
        </p:spPr>
        <p:txBody>
          <a:bodyPr wrap="square" rtlCol="0">
            <a:spAutoFit/>
          </a:bodyPr>
          <a:lstStyle/>
          <a:p>
            <a:pPr eaLnBrk="1" latinLnBrk="0" hangingPunct="1">
              <a:lnSpc>
                <a:spcPct val="150000"/>
              </a:lnSpc>
            </a:pPr>
            <a:r>
              <a:rPr lang="en-US" sz="2000" spc="300" dirty="0" smtClean="0">
                <a:solidFill>
                  <a:schemeClr val="tx2"/>
                </a:solidFill>
                <a:latin typeface="宋体" panose="02010600030101010101" pitchFamily="2" charset="-122"/>
              </a:rPr>
              <a:t>●</a:t>
            </a:r>
            <a:r>
              <a:rPr lang="en-US" sz="1600" b="1" spc="300" dirty="0" smtClean="0">
                <a:solidFill>
                  <a:schemeClr val="tx2"/>
                </a:solidFill>
                <a:latin typeface="宋体" panose="02010600030101010101" pitchFamily="2" charset="-122"/>
              </a:rPr>
              <a:t>静态分析</a:t>
            </a:r>
            <a:r>
              <a:rPr lang="en-US" sz="1600" spc="300" dirty="0" smtClean="0">
                <a:solidFill>
                  <a:schemeClr val="tx2"/>
                </a:solidFill>
                <a:latin typeface="宋体" panose="02010600030101010101" pitchFamily="2" charset="-122"/>
              </a:rPr>
              <a:t>主要研究什么是经济现象的均衡状态和达到均衡状态所需要的条件，而不管形成均衡状态的过程和达到均衡状态所需要的时间。</a:t>
            </a:r>
            <a:endParaRPr lang="en-US" sz="1600" spc="300" dirty="0" smtClean="0">
              <a:solidFill>
                <a:schemeClr val="tx2"/>
              </a:solidFill>
              <a:latin typeface="宋体" panose="02010600030101010101" pitchFamily="2" charset="-122"/>
            </a:endParaRPr>
          </a:p>
          <a:p>
            <a:pPr eaLnBrk="1" latinLnBrk="0" hangingPunct="1">
              <a:lnSpc>
                <a:spcPct val="150000"/>
              </a:lnSpc>
            </a:pPr>
            <a:r>
              <a:rPr lang="en-US" sz="1600" b="1" spc="300" dirty="0" smtClean="0">
                <a:solidFill>
                  <a:schemeClr val="tx2"/>
                </a:solidFill>
                <a:latin typeface="宋体" panose="02010600030101010101" pitchFamily="2" charset="-122"/>
              </a:rPr>
              <a:t>比较静态分析</a:t>
            </a:r>
            <a:r>
              <a:rPr lang="en-US" sz="1600" spc="300" dirty="0" smtClean="0">
                <a:solidFill>
                  <a:schemeClr val="tx2"/>
                </a:solidFill>
                <a:latin typeface="宋体" panose="02010600030101010101" pitchFamily="2" charset="-122"/>
              </a:rPr>
              <a:t>主要通过对某一经济现象的不同均衡状态（一般是两个均衡状态）的比较，来分析导致均衡状态变化的因素，而不管从一种均衡状态到另一种均衡状态变化的过程及其所需要的时间。</a:t>
            </a:r>
            <a:endParaRPr lang="en-US" sz="1600" spc="300" dirty="0" smtClean="0">
              <a:solidFill>
                <a:schemeClr val="tx2"/>
              </a:solidFill>
              <a:latin typeface="宋体" panose="02010600030101010101" pitchFamily="2" charset="-122"/>
            </a:endParaRPr>
          </a:p>
          <a:p>
            <a:pPr eaLnBrk="1" latinLnBrk="0" hangingPunct="1">
              <a:lnSpc>
                <a:spcPct val="150000"/>
              </a:lnSpc>
            </a:pPr>
            <a:r>
              <a:rPr lang="en-US" sz="1600" b="1" spc="300" dirty="0" smtClean="0">
                <a:solidFill>
                  <a:schemeClr val="tx2"/>
                </a:solidFill>
                <a:latin typeface="宋体" panose="02010600030101010101" pitchFamily="2" charset="-122"/>
              </a:rPr>
              <a:t>动态分析</a:t>
            </a:r>
            <a:r>
              <a:rPr lang="en-US" sz="1600" spc="300" dirty="0" smtClean="0">
                <a:solidFill>
                  <a:schemeClr val="tx2"/>
                </a:solidFill>
                <a:latin typeface="宋体" panose="02010600030101010101" pitchFamily="2" charset="-122"/>
              </a:rPr>
              <a:t>主要探讨在一定条件下，某个经济变量的变化和调整的过程。它引入时间因素对动态变化过程的影响。</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218440"/>
            <a:ext cx="69837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三、静态分析、比较静态分析和动态分析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05855" y="1861185"/>
            <a:ext cx="5451475" cy="3548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项目一 导论</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25" y="2349500"/>
            <a:ext cx="6261100" cy="3049905"/>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372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稀缺性与经济学</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微观经济学与宏观经济学</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经济学的研究方法</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稀缺性与经济学</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8490" y="1480185"/>
            <a:ext cx="5925185" cy="4615815"/>
          </a:xfrm>
          <a:prstGeom prst="rect">
            <a:avLst/>
          </a:prstGeom>
          <a:noFill/>
        </p:spPr>
        <p:txBody>
          <a:bodyPr wrap="square" rtlCol="0">
            <a:spAutoFit/>
          </a:bodyPr>
          <a:lstStyle/>
          <a:p>
            <a:pPr eaLnBrk="1" latinLnBrk="0" hangingPunct="1">
              <a:lnSpc>
                <a:spcPct val="150000"/>
              </a:lnSpc>
            </a:pPr>
            <a:r>
              <a:rPr lang="en-US" sz="2000" spc="300" dirty="0" smtClean="0">
                <a:solidFill>
                  <a:schemeClr val="tx2"/>
                </a:solidFill>
                <a:latin typeface="宋体" panose="02010600030101010101" pitchFamily="2" charset="-122"/>
              </a:rPr>
              <a:t>●</a:t>
            </a:r>
            <a:r>
              <a:rPr lang="en-US" sz="1600" b="1" spc="300" dirty="0" smtClean="0">
                <a:solidFill>
                  <a:schemeClr val="tx2"/>
                </a:solidFill>
                <a:latin typeface="宋体" panose="02010600030101010101" pitchFamily="2" charset="-122"/>
              </a:rPr>
              <a:t>欲望</a:t>
            </a:r>
            <a:r>
              <a:rPr lang="en-US" sz="1600" spc="300" dirty="0" smtClean="0">
                <a:solidFill>
                  <a:schemeClr val="tx2"/>
                </a:solidFill>
                <a:latin typeface="宋体" panose="02010600030101010101" pitchFamily="2" charset="-122"/>
              </a:rPr>
              <a:t>是指人类对生活资料和服务的永不停止的需求。人类的欲望或需求是多种多样、多层次和永无止境的。马斯洛的需求层次理论告诉我们，当较低层次的欲望或需求满足以后，又会产生更高层次的需求，人类总是处于由低级向高级发展的永无止境的欲望中。</a:t>
            </a:r>
            <a:endParaRPr lang="en-US" sz="1600" spc="300" dirty="0" smtClean="0">
              <a:solidFill>
                <a:schemeClr val="tx2"/>
              </a:solidFill>
              <a:latin typeface="宋体" panose="02010600030101010101" pitchFamily="2" charset="-122"/>
            </a:endParaRPr>
          </a:p>
          <a:p>
            <a:pPr eaLnBrk="1" latinLnBrk="0" hangingPunct="1">
              <a:lnSpc>
                <a:spcPct val="150000"/>
              </a:lnSpc>
            </a:pPr>
            <a:r>
              <a:rPr lang="en-US" sz="1600" b="1" spc="300" dirty="0" smtClean="0">
                <a:solidFill>
                  <a:schemeClr val="tx2"/>
                </a:solidFill>
                <a:latin typeface="宋体" panose="02010600030101010101" pitchFamily="2" charset="-122"/>
              </a:rPr>
              <a:t>资源稀缺</a:t>
            </a:r>
            <a:r>
              <a:rPr lang="en-US" sz="1600" spc="300" dirty="0" smtClean="0">
                <a:solidFill>
                  <a:schemeClr val="tx2"/>
                </a:solidFill>
                <a:latin typeface="宋体" panose="02010600030101010101" pitchFamily="2" charset="-122"/>
              </a:rPr>
              <a:t>是指相对于人类的无限欲望，资源总是稀缺的。稀缺性是相对的，既不是指该资源是不可再生的或者可以消耗的，也与该资源和商品的绝对存量大小没有关系，而是指在一定时期内，相对于人类欲望的无限性而言，任何资源和商品的供给量总是相对不足的，稀缺性是生活中的一种现实情况。经济学就产生于客观的资源稀缺性。</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107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一、欲望无限与资源稀缺</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6591935" y="1748155"/>
            <a:ext cx="5161280" cy="3644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570095" y="2347595"/>
            <a:ext cx="6755130"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由于资源稀缺性，家庭、厂商、政府和其他任何形式的组织的无限需求，无法在同一时期或同一地点得到满足，因此，在有限的时空范围内，人们始终面临选择问题。经济学中的选择是指各种组织（包括家庭或个人）在资源配置面临多种可能性的时候，为了自身利益最大化而进行的择优行为。当具有多种用途的稀缺资源需要经济主体选择时，选择就会带来成本，由此引入机会成本概念。也就是说，大部分资源可以有多种用途，但当一种资源用于生产某商品后，就不可能用来生产其他商品，这就意味着，当一种资源用来生产某商品时，就必须放弃其他商品的生产，所放弃用于别的商品生产的最大产量（或产值），就是这种资源的机会成本。</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297916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（一）选择与机会成本</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720725" y="387350"/>
            <a:ext cx="7167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二、选择、机会成本和生产可能性曲线</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570095" y="2347595"/>
            <a:ext cx="6755130"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生产可能性曲线是在资源和技术条件既定的情况下所能达到的两种物品最大产量的组合。它主要用来考察一个国家应该怎样分配其相对稀缺的资源问题，说明稀缺性、选择和机会成本之间的关系。由于资源稀缺，用于生产某一种物品的资源多了，则用于生产其他物品的资源就少了。多制造炮弹就要少生产面包，多生产面包就要少制造炮弹，炮弹和面包不可兼得。在资源数量和技术条件既定的情况下，一个社会现有资源可能生产的产品产量最大组合是既定的，但当资源数量和技术条件变化时，生产可能性曲线会相应变化。当资源数量增加和技术进步时，生产可能性曲线会向外平行移动，代表着社会生产能力的提高。</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2979163"/>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（二）生产可能性曲线</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720725" y="387350"/>
            <a:ext cx="7167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二、选择、机会成本和生产可能性曲线</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624965"/>
            <a:ext cx="3815715" cy="20574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5715" cy="24384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362200" y="1993265"/>
            <a:ext cx="3651250" cy="147637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资源配置问题是微观经济学研究的主要问题。人类进行选择的过程，就是资源配置的过程。社会面临选择问题，也就是经济学需要回答的基本问题之一，它主要包括以下三个方面：</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1. 生产什么2. 如何生产3. 为谁生产</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501854" y="1624742"/>
            <a:ext cx="2755126" cy="368300"/>
          </a:xfrm>
          <a:prstGeom prst="rect">
            <a:avLst/>
          </a:prstGeom>
          <a:noFill/>
        </p:spPr>
        <p:txBody>
          <a:bodyPr wrap="square" rtlCol="0">
            <a:spAutoFit/>
          </a:bodyPr>
          <a:p>
            <a:r>
              <a:rPr lang="zh-CN" altLang="en-US" b="1" dirty="0">
                <a:latin typeface="宋体" panose="02010600030101010101" pitchFamily="2" charset="-122"/>
                <a:sym typeface="宋体" panose="02010600030101010101" pitchFamily="2" charset="-122"/>
              </a:rPr>
              <a:t>（一）资源配置问题</a:t>
            </a:r>
            <a:endParaRPr lang="zh-CN" altLang="en-US" b="1" dirty="0">
              <a:latin typeface="宋体" panose="02010600030101010101" pitchFamily="2" charset="-122"/>
              <a:sym typeface="宋体" panose="02010600030101010101" pitchFamily="2" charset="-122"/>
            </a:endParaRPr>
          </a:p>
        </p:txBody>
      </p:sp>
      <p:sp>
        <p:nvSpPr>
          <p:cNvPr id="25" name="矩形 24"/>
          <p:cNvSpPr/>
          <p:nvPr/>
        </p:nvSpPr>
        <p:spPr>
          <a:xfrm>
            <a:off x="2444750" y="4199890"/>
            <a:ext cx="3651250" cy="193802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资源利用问题是宏观经济学研究的主要问题。一个社会既定的资源总量是否被充分利用，以及如何得到充分利用，是经济学需要回答的第二个基本问题。它主要包括以下三个方面：</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1. 资源为什么没有得到充分利用</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2. 经济为什么会出现波动</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3. 货币购买力是否影响资源的利用</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78100" y="3916680"/>
            <a:ext cx="2603500" cy="368300"/>
          </a:xfrm>
          <a:prstGeom prst="rect">
            <a:avLst/>
          </a:prstGeom>
          <a:noFill/>
        </p:spPr>
        <p:txBody>
          <a:bodyPr wrap="square" rtlCol="0">
            <a:spAutoFit/>
          </a:bodyPr>
          <a:p>
            <a:r>
              <a:rPr lang="zh-CN" altLang="en-US" b="1" dirty="0">
                <a:latin typeface="宋体" panose="02010600030101010101" pitchFamily="2" charset="-122"/>
                <a:sym typeface="宋体" panose="02010600030101010101" pitchFamily="2" charset="-122"/>
              </a:rPr>
              <a:t>（二）资源利用问题</a:t>
            </a:r>
            <a:endParaRPr lang="zh-CN" altLang="en-US" b="1" dirty="0">
              <a:latin typeface="宋体" panose="02010600030101010101" pitchFamily="2" charset="-122"/>
              <a:sym typeface="宋体" panose="02010600030101010101" pitchFamily="2" charset="-122"/>
            </a:endParaRPr>
          </a:p>
        </p:txBody>
      </p:sp>
      <p:sp>
        <p:nvSpPr>
          <p:cNvPr id="2" name="文本框 2"/>
          <p:cNvSpPr txBox="1"/>
          <p:nvPr/>
        </p:nvSpPr>
        <p:spPr>
          <a:xfrm>
            <a:off x="883920" y="387350"/>
            <a:ext cx="52120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三、经济学的两大基本问题</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10020" y="1624965"/>
            <a:ext cx="4762500" cy="396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微观经济学与宏观经济学</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UNIT_PLACING_PICTURE_USER_VIEWPORT" val="{&quot;height&quot;:5295,&quot;width&quot;:750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2998</Words>
  <Application>WPS 演示</Application>
  <PresentationFormat>自定义</PresentationFormat>
  <Paragraphs>147</Paragraphs>
  <Slides>20</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Rockwell</vt:lpstr>
      <vt:lpstr>Calibri</vt:lpstr>
      <vt:lpstr>Arial Unicode MS</vt:lpstr>
      <vt:lpstr>思源黑体 CN Bold</vt:lpstr>
      <vt:lpstr>黑体</vt:lpstr>
      <vt:lpstr>微软雅黑</vt:lpstr>
      <vt:lpstr>Wingdings</vt:lpstr>
      <vt:lpstr>印品黑体</vt:lpstr>
      <vt:lpstr>Helvetica</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10632</cp:revision>
  <cp:lastPrinted>2113-01-01T00:00:00Z</cp:lastPrinted>
  <dcterms:created xsi:type="dcterms:W3CDTF">2015-07-08T08:22:00Z</dcterms:created>
  <dcterms:modified xsi:type="dcterms:W3CDTF">2025-08-15T01:19:51Z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3D06CBB0AF39443583A9AF056CF56AC2_12</vt:lpwstr>
  </property>
</Properties>
</file>