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4"/>
  </p:handoutMasterIdLst>
  <p:sldIdLst>
    <p:sldId id="639" r:id="rId3"/>
    <p:sldId id="617" r:id="rId5"/>
    <p:sldId id="636" r:id="rId6"/>
    <p:sldId id="806" r:id="rId7"/>
    <p:sldId id="712" r:id="rId8"/>
    <p:sldId id="855" r:id="rId9"/>
    <p:sldId id="682" r:id="rId10"/>
    <p:sldId id="856" r:id="rId11"/>
    <p:sldId id="687" r:id="rId12"/>
    <p:sldId id="711" r:id="rId13"/>
    <p:sldId id="605" r:id="rId14"/>
    <p:sldId id="857" r:id="rId15"/>
    <p:sldId id="858" r:id="rId16"/>
    <p:sldId id="686" r:id="rId17"/>
    <p:sldId id="611" r:id="rId18"/>
    <p:sldId id="859" r:id="rId19"/>
    <p:sldId id="860" r:id="rId20"/>
    <p:sldId id="861" r:id="rId21"/>
    <p:sldId id="862" r:id="rId22"/>
    <p:sldId id="582" r:id="rId23"/>
  </p:sldIdLst>
  <p:sldSz cx="12195175" cy="6859270"/>
  <p:notesSz cx="6858000" cy="9144000"/>
  <p:custDataLst>
    <p:tags r:id="rId29"/>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1" userDrawn="1">
          <p15:clr>
            <a:srgbClr val="A4A3A4"/>
          </p15:clr>
        </p15:guide>
        <p15:guide id="2" orient="horz" pos="336" userDrawn="1">
          <p15:clr>
            <a:srgbClr val="A4A3A4"/>
          </p15:clr>
        </p15:guide>
        <p15:guide id="3" orient="horz" pos="4018" userDrawn="1">
          <p15:clr>
            <a:srgbClr val="A4A3A4"/>
          </p15:clr>
        </p15:guide>
        <p15:guide id="4" pos="3912" userDrawn="1">
          <p15:clr>
            <a:srgbClr val="A4A3A4"/>
          </p15:clr>
        </p15:guide>
        <p15:guide id="5" pos="422" userDrawn="1">
          <p15:clr>
            <a:srgbClr val="A4A3A4"/>
          </p15:clr>
        </p15:guide>
        <p15:guide id="6" pos="726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191"/>
        <p:guide orient="horz" pos="336"/>
        <p:guide orient="horz" pos="4018"/>
        <p:guide pos="3912"/>
        <p:guide pos="422"/>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921"/>
        <p:guide pos="220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7.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latin typeface="宋体" panose="02010600030101010101" pitchFamily="2" charset="-122"/>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latin typeface="宋体" panose="02010600030101010101" pitchFamily="2" charset="-122"/>
              </a:rPr>
            </a:fld>
            <a:endParaRPr lang="zh-CN" altLang="en-US">
              <a:latin typeface="宋体" panose="02010600030101010101" pitchFamily="2" charset="-122"/>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latin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latin typeface="宋体" panose="02010600030101010101" pitchFamily="2" charset="-122"/>
              </a:rPr>
            </a:fld>
            <a:endParaRPr lang="zh-CN" altLang="en-US">
              <a:latin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宋体" panose="02010600030101010101" pitchFamily="2" charset="-122"/>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宋体" panose="02010600030101010101" pitchFamily="2" charset="-122"/>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宋体" panose="02010600030101010101" pitchFamily="2" charset="-122"/>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宋体" panose="02010600030101010101" pitchFamily="2" charset="-122"/>
          <a:ea typeface="宋体" panose="02010600030101010101" pitchFamily="2" charset="-122"/>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宋体" panose="02010600030101010101" pitchFamily="2" charset="-122"/>
          <a:ea typeface="宋体" panose="02010600030101010101" pitchFamily="2" charset="-122"/>
          <a:cs typeface="+mn-cs"/>
        </a:defRPr>
      </a:lvl1pPr>
      <a:lvl2pPr marL="884555" indent="-340360" algn="l" rtl="0" fontAlgn="base">
        <a:spcBef>
          <a:spcPct val="20000"/>
        </a:spcBef>
        <a:spcAft>
          <a:spcPct val="0"/>
        </a:spcAft>
        <a:buChar char="–"/>
        <a:defRPr sz="3400">
          <a:solidFill>
            <a:schemeClr val="tx1"/>
          </a:solidFill>
          <a:latin typeface="宋体" panose="02010600030101010101" pitchFamily="2" charset="-122"/>
          <a:ea typeface="宋体" panose="02010600030101010101" pitchFamily="2" charset="-122"/>
        </a:defRPr>
      </a:lvl2pPr>
      <a:lvl3pPr marL="1360805" indent="-272415" algn="l" rtl="0" fontAlgn="base">
        <a:spcBef>
          <a:spcPct val="20000"/>
        </a:spcBef>
        <a:spcAft>
          <a:spcPct val="0"/>
        </a:spcAft>
        <a:buChar char="•"/>
        <a:defRPr sz="2900">
          <a:solidFill>
            <a:schemeClr val="tx1"/>
          </a:solidFill>
          <a:latin typeface="宋体" panose="02010600030101010101" pitchFamily="2" charset="-122"/>
          <a:ea typeface="宋体" panose="02010600030101010101" pitchFamily="2" charset="-122"/>
        </a:defRPr>
      </a:lvl3pPr>
      <a:lvl4pPr marL="190500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4pPr>
      <a:lvl5pPr marL="2449830" indent="-272415" algn="l" rtl="0" fontAlgn="base">
        <a:spcBef>
          <a:spcPct val="20000"/>
        </a:spcBef>
        <a:spcAft>
          <a:spcPct val="0"/>
        </a:spcAft>
        <a:buChar char="»"/>
        <a:defRPr sz="2400">
          <a:solidFill>
            <a:schemeClr val="tx1"/>
          </a:solidFill>
          <a:latin typeface="宋体" panose="02010600030101010101" pitchFamily="2" charset="-122"/>
          <a:ea typeface="宋体" panose="02010600030101010101" pitchFamily="2" charset="-122"/>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128760" y="295719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7327900" y="1453515"/>
            <a:ext cx="4612005" cy="1938020"/>
          </a:xfrm>
          <a:prstGeom prst="rect">
            <a:avLst/>
          </a:prstGeom>
          <a:noFill/>
        </p:spPr>
        <p:txBody>
          <a:bodyPr wrap="square" rtlCol="0">
            <a:spAutoFit/>
          </a:bodyPr>
          <a:p>
            <a:r>
              <a:rPr lang="zh-CN" sz="6000" b="1" spc="600" dirty="0" smtClean="0">
                <a:ln w="28575">
                  <a:noFill/>
                </a:ln>
                <a:solidFill>
                  <a:schemeClr val="tx2"/>
                </a:solidFill>
                <a:latin typeface="宋体" panose="02010600030101010101" pitchFamily="2" charset="-122"/>
              </a:rPr>
              <a:t>经济学基础（第三版）</a:t>
            </a:r>
            <a:endParaRPr lang="zh-CN" sz="6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579120" y="1394460"/>
            <a:ext cx="5219065" cy="4984750"/>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a:t>
            </a:r>
            <a:r>
              <a:rPr lang="en-US" sz="1600" spc="300" dirty="0" smtClean="0">
                <a:solidFill>
                  <a:schemeClr val="tx2"/>
                </a:solidFill>
                <a:latin typeface="宋体" panose="02010600030101010101" pitchFamily="2" charset="-122"/>
              </a:rPr>
              <a:t>边际效用递减规律是指在一定时间内，在其他商品的消费数量保持不变的条件下，随着消费者对某种商品消费量的增加，消费者从该商品连续增加的每一消费单位中所得到的效用增量即边际效用是递减的。</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当边际效用为零时，总效用达到最大；当边际效用为负数时，总效用逐渐减少。其表示消费者此时对商品的消费不再感到满足，而是引起痛苦和损害。正如人们口渴时需要喝水，喝第一杯水时，感觉很舒服；喝第二杯水时，舒</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服感就没有第一杯水强；当喝第三杯水时，可能就喝不下去；再继续喝水，不但没有舒服感，反而会带来痛苦。</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885825" y="599440"/>
            <a:ext cx="410654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二、边际效用递减规律</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5955030" y="1742440"/>
            <a:ext cx="4886325" cy="3987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3"/>
          <p:cNvGrpSpPr/>
          <p:nvPr/>
        </p:nvGrpSpPr>
        <p:grpSpPr>
          <a:xfrm>
            <a:off x="1758347" y="2131917"/>
            <a:ext cx="4311103" cy="1532890"/>
            <a:chOff x="7219382" y="2709000"/>
            <a:chExt cx="3082200" cy="1529334"/>
          </a:xfrm>
        </p:grpSpPr>
        <p:sp>
          <p:nvSpPr>
            <p:cNvPr id="23" name="32"/>
            <p:cNvSpPr/>
            <p:nvPr/>
          </p:nvSpPr>
          <p:spPr bwMode="auto">
            <a:xfrm>
              <a:off x="7219382" y="3128395"/>
              <a:ext cx="2831081" cy="110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消费者均衡是指单个消费者如何把既定的货币收入分配在各种商品的购买中，以获得最大的效用。</a:t>
              </a:r>
              <a:endParaRPr sz="1600" dirty="0">
                <a:solidFill>
                  <a:schemeClr val="tx1">
                    <a:lumMod val="65000"/>
                    <a:lumOff val="35000"/>
                  </a:schemeClr>
                </a:solidFill>
                <a:latin typeface="+mn-ea"/>
                <a:ea typeface="+mn-ea"/>
              </a:endParaRPr>
            </a:p>
          </p:txBody>
        </p:sp>
        <p:sp>
          <p:nvSpPr>
            <p:cNvPr id="24" name="3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（一）消费者均衡的概念</a:t>
              </a:r>
              <a:endParaRPr lang="en-US" altLang="zh-CN" sz="2000" b="1" dirty="0">
                <a:solidFill>
                  <a:schemeClr val="tx1">
                    <a:lumMod val="65000"/>
                    <a:lumOff val="35000"/>
                  </a:schemeClr>
                </a:solidFill>
                <a:latin typeface="+mn-ea"/>
              </a:endParaRPr>
            </a:p>
          </p:txBody>
        </p:sp>
      </p:grpSp>
      <p:grpSp>
        <p:nvGrpSpPr>
          <p:cNvPr id="25" name="1"/>
          <p:cNvGrpSpPr/>
          <p:nvPr/>
        </p:nvGrpSpPr>
        <p:grpSpPr>
          <a:xfrm>
            <a:off x="1758347" y="4289170"/>
            <a:ext cx="4311103" cy="2045335"/>
            <a:chOff x="7219382" y="2709000"/>
            <a:chExt cx="3082200" cy="2040590"/>
          </a:xfrm>
        </p:grpSpPr>
        <p:sp>
          <p:nvSpPr>
            <p:cNvPr id="26" name="12"/>
            <p:cNvSpPr/>
            <p:nvPr/>
          </p:nvSpPr>
          <p:spPr bwMode="auto">
            <a:xfrm>
              <a:off x="7219382" y="2925666"/>
              <a:ext cx="2768884" cy="1823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消费者均衡的条件是，消费者所购买的各种商品的边际效用与该商品的价格成比例，即消费者每一个单位货币所获得的边际效用都相等。</a:t>
              </a:r>
              <a:endParaRPr sz="1600" dirty="0">
                <a:solidFill>
                  <a:schemeClr val="tx1">
                    <a:lumMod val="65000"/>
                    <a:lumOff val="35000"/>
                  </a:schemeClr>
                </a:solidFill>
                <a:latin typeface="+mn-ea"/>
                <a:ea typeface="+mn-ea"/>
              </a:endParaRPr>
            </a:p>
          </p:txBody>
        </p:sp>
        <p:sp>
          <p:nvSpPr>
            <p:cNvPr id="27" name="1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（二）消费者均衡的条件</a:t>
              </a:r>
              <a:endParaRPr lang="en-US" altLang="zh-CN" sz="2000" b="1" dirty="0">
                <a:solidFill>
                  <a:schemeClr val="tx1">
                    <a:lumMod val="65000"/>
                    <a:lumOff val="35000"/>
                  </a:schemeClr>
                </a:solidFill>
                <a:latin typeface="+mn-ea"/>
              </a:endParaRPr>
            </a:p>
          </p:txBody>
        </p:sp>
      </p:grpSp>
      <p:cxnSp>
        <p:nvCxnSpPr>
          <p:cNvPr id="38" name="直接连接符 37"/>
          <p:cNvCxnSpPr/>
          <p:nvPr/>
        </p:nvCxnSpPr>
        <p:spPr>
          <a:xfrm>
            <a:off x="1850178" y="3916299"/>
            <a:ext cx="37800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a:grpSpLocks noChangeAspect="1"/>
          </p:cNvGrpSpPr>
          <p:nvPr/>
        </p:nvGrpSpPr>
        <p:grpSpPr>
          <a:xfrm>
            <a:off x="915987" y="2382794"/>
            <a:ext cx="719995" cy="720000"/>
            <a:chOff x="6295426" y="2536225"/>
            <a:chExt cx="676569" cy="676574"/>
          </a:xfrm>
          <a:solidFill>
            <a:schemeClr val="bg1"/>
          </a:solidFill>
        </p:grpSpPr>
        <p:sp>
          <p:nvSpPr>
            <p:cNvPr id="40" name="42"/>
            <p:cNvSpPr/>
            <p:nvPr/>
          </p:nvSpPr>
          <p:spPr>
            <a:xfrm>
              <a:off x="6295426" y="2536225"/>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1" name="1"/>
            <p:cNvSpPr>
              <a:spLocks noChangeAspect="1"/>
            </p:cNvSpPr>
            <p:nvPr/>
          </p:nvSpPr>
          <p:spPr bwMode="auto">
            <a:xfrm>
              <a:off x="6516000" y="2730512"/>
              <a:ext cx="303692" cy="2880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gr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grpSp>
      <p:grpSp>
        <p:nvGrpSpPr>
          <p:cNvPr id="42" name="组合 41"/>
          <p:cNvGrpSpPr>
            <a:grpSpLocks noChangeAspect="1"/>
          </p:cNvGrpSpPr>
          <p:nvPr/>
        </p:nvGrpSpPr>
        <p:grpSpPr>
          <a:xfrm>
            <a:off x="915987" y="4289221"/>
            <a:ext cx="719995" cy="720000"/>
            <a:chOff x="6295426" y="4475723"/>
            <a:chExt cx="676569" cy="676574"/>
          </a:xfrm>
          <a:solidFill>
            <a:schemeClr val="bg1"/>
          </a:solidFill>
        </p:grpSpPr>
        <p:sp>
          <p:nvSpPr>
            <p:cNvPr id="43" name="22"/>
            <p:cNvSpPr/>
            <p:nvPr/>
          </p:nvSpPr>
          <p:spPr>
            <a:xfrm>
              <a:off x="6295426" y="4475723"/>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4" name="33"/>
            <p:cNvSpPr>
              <a:spLocks noChangeAspect="1"/>
            </p:cNvSpPr>
            <p:nvPr/>
          </p:nvSpPr>
          <p:spPr bwMode="auto">
            <a:xfrm>
              <a:off x="6516000" y="4680000"/>
              <a:ext cx="325598" cy="324000"/>
            </a:xfrm>
            <a:custGeom>
              <a:avLst/>
              <a:gdLst>
                <a:gd name="T0" fmla="*/ 607 w 622"/>
                <a:gd name="T1" fmla="*/ 446 h 620"/>
                <a:gd name="T2" fmla="*/ 588 w 622"/>
                <a:gd name="T3" fmla="*/ 428 h 620"/>
                <a:gd name="T4" fmla="*/ 498 w 622"/>
                <a:gd name="T5" fmla="*/ 398 h 620"/>
                <a:gd name="T6" fmla="*/ 533 w 622"/>
                <a:gd name="T7" fmla="*/ 266 h 620"/>
                <a:gd name="T8" fmla="*/ 266 w 622"/>
                <a:gd name="T9" fmla="*/ 0 h 620"/>
                <a:gd name="T10" fmla="*/ 0 w 622"/>
                <a:gd name="T11" fmla="*/ 266 h 620"/>
                <a:gd name="T12" fmla="*/ 266 w 622"/>
                <a:gd name="T13" fmla="*/ 533 h 620"/>
                <a:gd name="T14" fmla="*/ 399 w 622"/>
                <a:gd name="T15" fmla="*/ 497 h 620"/>
                <a:gd name="T16" fmla="*/ 348 w 622"/>
                <a:gd name="T17" fmla="*/ 446 h 620"/>
                <a:gd name="T18" fmla="*/ 266 w 622"/>
                <a:gd name="T19" fmla="*/ 464 h 620"/>
                <a:gd name="T20" fmla="*/ 69 w 622"/>
                <a:gd name="T21" fmla="*/ 266 h 620"/>
                <a:gd name="T22" fmla="*/ 266 w 622"/>
                <a:gd name="T23" fmla="*/ 68 h 620"/>
                <a:gd name="T24" fmla="*/ 464 w 622"/>
                <a:gd name="T25" fmla="*/ 266 h 620"/>
                <a:gd name="T26" fmla="*/ 436 w 622"/>
                <a:gd name="T27" fmla="*/ 368 h 620"/>
                <a:gd name="T28" fmla="*/ 402 w 622"/>
                <a:gd name="T29" fmla="*/ 335 h 620"/>
                <a:gd name="T30" fmla="*/ 418 w 622"/>
                <a:gd name="T31" fmla="*/ 266 h 620"/>
                <a:gd name="T32" fmla="*/ 267 w 622"/>
                <a:gd name="T33" fmla="*/ 114 h 620"/>
                <a:gd name="T34" fmla="*/ 115 w 622"/>
                <a:gd name="T35" fmla="*/ 266 h 620"/>
                <a:gd name="T36" fmla="*/ 266 w 622"/>
                <a:gd name="T37" fmla="*/ 418 h 620"/>
                <a:gd name="T38" fmla="*/ 314 w 622"/>
                <a:gd name="T39" fmla="*/ 410 h 620"/>
                <a:gd name="T40" fmla="*/ 243 w 622"/>
                <a:gd name="T41" fmla="*/ 338 h 620"/>
                <a:gd name="T42" fmla="*/ 190 w 622"/>
                <a:gd name="T43" fmla="*/ 266 h 620"/>
                <a:gd name="T44" fmla="*/ 267 w 622"/>
                <a:gd name="T45" fmla="*/ 190 h 620"/>
                <a:gd name="T46" fmla="*/ 343 w 622"/>
                <a:gd name="T47" fmla="*/ 266 h 620"/>
                <a:gd name="T48" fmla="*/ 342 w 622"/>
                <a:gd name="T49" fmla="*/ 276 h 620"/>
                <a:gd name="T50" fmla="*/ 302 w 622"/>
                <a:gd name="T51" fmla="*/ 237 h 620"/>
                <a:gd name="T52" fmla="*/ 234 w 622"/>
                <a:gd name="T53" fmla="*/ 244 h 620"/>
                <a:gd name="T54" fmla="*/ 234 w 622"/>
                <a:gd name="T55" fmla="*/ 245 h 620"/>
                <a:gd name="T56" fmla="*/ 240 w 622"/>
                <a:gd name="T57" fmla="*/ 301 h 620"/>
                <a:gd name="T58" fmla="*/ 406 w 622"/>
                <a:gd name="T59" fmla="*/ 463 h 620"/>
                <a:gd name="T60" fmla="*/ 402 w 622"/>
                <a:gd name="T61" fmla="*/ 489 h 620"/>
                <a:gd name="T62" fmla="*/ 433 w 622"/>
                <a:gd name="T63" fmla="*/ 588 h 620"/>
                <a:gd name="T64" fmla="*/ 451 w 622"/>
                <a:gd name="T65" fmla="*/ 605 h 620"/>
                <a:gd name="T66" fmla="*/ 495 w 622"/>
                <a:gd name="T67" fmla="*/ 592 h 620"/>
                <a:gd name="T68" fmla="*/ 503 w 622"/>
                <a:gd name="T69" fmla="*/ 549 h 620"/>
                <a:gd name="T70" fmla="*/ 551 w 622"/>
                <a:gd name="T71" fmla="*/ 530 h 620"/>
                <a:gd name="T72" fmla="*/ 557 w 622"/>
                <a:gd name="T73" fmla="*/ 499 h 620"/>
                <a:gd name="T74" fmla="*/ 594 w 622"/>
                <a:gd name="T75" fmla="*/ 491 h 620"/>
                <a:gd name="T76" fmla="*/ 607 w 622"/>
                <a:gd name="T77" fmla="*/ 446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2" h="620">
                  <a:moveTo>
                    <a:pt x="607" y="446"/>
                  </a:moveTo>
                  <a:lnTo>
                    <a:pt x="588" y="428"/>
                  </a:lnTo>
                  <a:cubicBezTo>
                    <a:pt x="564" y="405"/>
                    <a:pt x="531" y="394"/>
                    <a:pt x="498" y="398"/>
                  </a:cubicBezTo>
                  <a:cubicBezTo>
                    <a:pt x="520" y="359"/>
                    <a:pt x="533" y="314"/>
                    <a:pt x="533" y="266"/>
                  </a:cubicBezTo>
                  <a:cubicBezTo>
                    <a:pt x="533" y="119"/>
                    <a:pt x="413" y="0"/>
                    <a:pt x="266" y="0"/>
                  </a:cubicBezTo>
                  <a:cubicBezTo>
                    <a:pt x="120" y="0"/>
                    <a:pt x="0" y="119"/>
                    <a:pt x="0" y="266"/>
                  </a:cubicBezTo>
                  <a:cubicBezTo>
                    <a:pt x="0" y="413"/>
                    <a:pt x="120" y="533"/>
                    <a:pt x="266" y="533"/>
                  </a:cubicBezTo>
                  <a:cubicBezTo>
                    <a:pt x="315" y="533"/>
                    <a:pt x="360" y="520"/>
                    <a:pt x="399" y="497"/>
                  </a:cubicBezTo>
                  <a:cubicBezTo>
                    <a:pt x="385" y="483"/>
                    <a:pt x="368" y="465"/>
                    <a:pt x="348" y="446"/>
                  </a:cubicBezTo>
                  <a:cubicBezTo>
                    <a:pt x="323" y="457"/>
                    <a:pt x="296" y="464"/>
                    <a:pt x="266" y="464"/>
                  </a:cubicBezTo>
                  <a:cubicBezTo>
                    <a:pt x="158" y="464"/>
                    <a:pt x="69" y="375"/>
                    <a:pt x="69" y="266"/>
                  </a:cubicBezTo>
                  <a:cubicBezTo>
                    <a:pt x="69" y="157"/>
                    <a:pt x="158" y="68"/>
                    <a:pt x="266" y="68"/>
                  </a:cubicBezTo>
                  <a:cubicBezTo>
                    <a:pt x="375" y="68"/>
                    <a:pt x="464" y="157"/>
                    <a:pt x="464" y="266"/>
                  </a:cubicBezTo>
                  <a:cubicBezTo>
                    <a:pt x="464" y="303"/>
                    <a:pt x="454" y="338"/>
                    <a:pt x="436" y="368"/>
                  </a:cubicBezTo>
                  <a:lnTo>
                    <a:pt x="402" y="335"/>
                  </a:lnTo>
                  <a:cubicBezTo>
                    <a:pt x="412" y="314"/>
                    <a:pt x="418" y="291"/>
                    <a:pt x="418" y="266"/>
                  </a:cubicBezTo>
                  <a:cubicBezTo>
                    <a:pt x="418" y="182"/>
                    <a:pt x="350" y="114"/>
                    <a:pt x="267" y="114"/>
                  </a:cubicBezTo>
                  <a:cubicBezTo>
                    <a:pt x="183" y="114"/>
                    <a:pt x="115" y="182"/>
                    <a:pt x="115" y="266"/>
                  </a:cubicBezTo>
                  <a:cubicBezTo>
                    <a:pt x="115" y="350"/>
                    <a:pt x="183" y="418"/>
                    <a:pt x="266" y="418"/>
                  </a:cubicBezTo>
                  <a:cubicBezTo>
                    <a:pt x="283" y="418"/>
                    <a:pt x="299" y="415"/>
                    <a:pt x="314" y="410"/>
                  </a:cubicBezTo>
                  <a:cubicBezTo>
                    <a:pt x="289" y="385"/>
                    <a:pt x="263" y="360"/>
                    <a:pt x="243" y="338"/>
                  </a:cubicBezTo>
                  <a:cubicBezTo>
                    <a:pt x="212" y="328"/>
                    <a:pt x="190" y="300"/>
                    <a:pt x="190" y="266"/>
                  </a:cubicBezTo>
                  <a:cubicBezTo>
                    <a:pt x="190" y="224"/>
                    <a:pt x="224" y="190"/>
                    <a:pt x="267" y="190"/>
                  </a:cubicBezTo>
                  <a:cubicBezTo>
                    <a:pt x="309" y="190"/>
                    <a:pt x="343" y="224"/>
                    <a:pt x="343" y="266"/>
                  </a:cubicBezTo>
                  <a:cubicBezTo>
                    <a:pt x="343" y="269"/>
                    <a:pt x="342" y="273"/>
                    <a:pt x="342" y="276"/>
                  </a:cubicBezTo>
                  <a:lnTo>
                    <a:pt x="302" y="237"/>
                  </a:lnTo>
                  <a:cubicBezTo>
                    <a:pt x="282" y="217"/>
                    <a:pt x="249" y="221"/>
                    <a:pt x="234" y="244"/>
                  </a:cubicBezTo>
                  <a:cubicBezTo>
                    <a:pt x="234" y="245"/>
                    <a:pt x="234" y="245"/>
                    <a:pt x="234" y="245"/>
                  </a:cubicBezTo>
                  <a:cubicBezTo>
                    <a:pt x="222" y="263"/>
                    <a:pt x="225" y="286"/>
                    <a:pt x="240" y="301"/>
                  </a:cubicBezTo>
                  <a:lnTo>
                    <a:pt x="406" y="463"/>
                  </a:lnTo>
                  <a:lnTo>
                    <a:pt x="402" y="489"/>
                  </a:lnTo>
                  <a:cubicBezTo>
                    <a:pt x="395" y="525"/>
                    <a:pt x="406" y="562"/>
                    <a:pt x="433" y="588"/>
                  </a:cubicBezTo>
                  <a:lnTo>
                    <a:pt x="451" y="605"/>
                  </a:lnTo>
                  <a:cubicBezTo>
                    <a:pt x="466" y="620"/>
                    <a:pt x="491" y="612"/>
                    <a:pt x="495" y="592"/>
                  </a:cubicBezTo>
                  <a:lnTo>
                    <a:pt x="503" y="549"/>
                  </a:lnTo>
                  <a:cubicBezTo>
                    <a:pt x="520" y="553"/>
                    <a:pt x="540" y="547"/>
                    <a:pt x="551" y="530"/>
                  </a:cubicBezTo>
                  <a:cubicBezTo>
                    <a:pt x="557" y="521"/>
                    <a:pt x="559" y="509"/>
                    <a:pt x="557" y="499"/>
                  </a:cubicBezTo>
                  <a:lnTo>
                    <a:pt x="594" y="491"/>
                  </a:lnTo>
                  <a:cubicBezTo>
                    <a:pt x="614" y="486"/>
                    <a:pt x="622" y="461"/>
                    <a:pt x="607" y="446"/>
                  </a:cubicBezTo>
                  <a:close/>
                </a:path>
              </a:pathLst>
            </a:custGeom>
            <a:grpFill/>
            <a:ln>
              <a:noFill/>
            </a:ln>
          </p:spPr>
        </p:sp>
      </p:grpSp>
      <p:sp>
        <p:nvSpPr>
          <p:cNvPr id="2" name="文本框 2"/>
          <p:cNvSpPr txBox="1"/>
          <p:nvPr/>
        </p:nvSpPr>
        <p:spPr>
          <a:xfrm>
            <a:off x="885825" y="599440"/>
            <a:ext cx="3865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三、消费者均衡分析</a:t>
            </a:r>
            <a:endParaRPr lang="zh-CN" altLang="en-US" sz="2600" dirty="0">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1"/>
          <a:stretch>
            <a:fillRect/>
          </a:stretch>
        </p:blipFill>
        <p:spPr>
          <a:xfrm>
            <a:off x="6518275" y="2131695"/>
            <a:ext cx="4295775" cy="3200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8"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07695" y="2049145"/>
            <a:ext cx="5219065" cy="3507740"/>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a:t>
            </a:r>
            <a:r>
              <a:rPr lang="en-US" sz="1600" spc="300" dirty="0" smtClean="0">
                <a:solidFill>
                  <a:schemeClr val="tx2"/>
                </a:solidFill>
                <a:latin typeface="宋体" panose="02010600030101010101" pitchFamily="2" charset="-122"/>
              </a:rPr>
              <a:t>基数效用论运用边际效用递减规律和消费者均衡的条件，推导单个消费者的需求曲线，解释了需求曲线向右下方倾斜的原因：从消费者角度看，他支付价格的高低与效用的大小是正相关的。即效用大，所支付的价格就高，反之则低。商品的需求价格是指消费者在一定时期内对一定量的某种商品所愿意支付的价格。</a:t>
            </a:r>
            <a:endParaRPr lang="en-US" sz="1600" spc="300" dirty="0" smtClean="0">
              <a:solidFill>
                <a:schemeClr val="tx2"/>
              </a:solidFill>
              <a:latin typeface="宋体" panose="02010600030101010101" pitchFamily="2" charset="-122"/>
            </a:endParaRPr>
          </a:p>
          <a:p>
            <a:pPr>
              <a:lnSpc>
                <a:spcPct val="150000"/>
              </a:lnSpc>
            </a:pPr>
            <a:r>
              <a:rPr lang="en-US" sz="1600" spc="300" dirty="0" smtClean="0">
                <a:solidFill>
                  <a:schemeClr val="tx2"/>
                </a:solidFill>
                <a:latin typeface="宋体" panose="02010600030101010101" pitchFamily="2" charset="-122"/>
              </a:rPr>
              <a:t>商品的需求价格取决于商品的边际效用。由于边际效用递减，相应需求价格递减。</a:t>
            </a:r>
            <a:endParaRPr lang="en-US" sz="1600" spc="300" dirty="0" smtClean="0">
              <a:solidFill>
                <a:schemeClr val="tx2"/>
              </a:solidFill>
              <a:latin typeface="宋体" panose="02010600030101010101" pitchFamily="2" charset="-122"/>
            </a:endParaRPr>
          </a:p>
        </p:txBody>
      </p:sp>
      <p:sp>
        <p:nvSpPr>
          <p:cNvPr id="25" name="文本框 2"/>
          <p:cNvSpPr txBox="1"/>
          <p:nvPr/>
        </p:nvSpPr>
        <p:spPr>
          <a:xfrm>
            <a:off x="786765" y="599440"/>
            <a:ext cx="597027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四、单个消费者的需求曲线的推导</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5982335" y="2251075"/>
            <a:ext cx="4762500" cy="29051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172960" y="2969260"/>
            <a:ext cx="4472940"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无差异曲线分析与消费者均衡</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任务三</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 name="Freeform 8"/>
          <p:cNvSpPr/>
          <p:nvPr/>
        </p:nvSpPr>
        <p:spPr bwMode="auto">
          <a:xfrm>
            <a:off x="3331634" y="3429000"/>
            <a:ext cx="2110317" cy="1056216"/>
          </a:xfrm>
          <a:custGeom>
            <a:avLst/>
            <a:gdLst>
              <a:gd name="T0" fmla="*/ 228 w 457"/>
              <a:gd name="T1" fmla="*/ 142 h 229"/>
              <a:gd name="T2" fmla="*/ 87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7" y="78"/>
                  <a:pt x="87"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chemeClr val="tx2">
              <a:lumMod val="40000"/>
              <a:lumOff val="60000"/>
            </a:schemeClr>
          </a:solidFill>
          <a:ln>
            <a:noFill/>
          </a:ln>
          <a:effectLst>
            <a:outerShdw blurRad="190500" dist="190500" dir="5400000" sx="88000" sy="88000" algn="ctr" rotWithShape="0">
              <a:srgbClr val="000000">
                <a:alpha val="19000"/>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3" name="Freeform 9"/>
          <p:cNvSpPr/>
          <p:nvPr/>
        </p:nvSpPr>
        <p:spPr bwMode="auto">
          <a:xfrm>
            <a:off x="5039785" y="2372784"/>
            <a:ext cx="2112433" cy="1056217"/>
          </a:xfrm>
          <a:custGeom>
            <a:avLst/>
            <a:gdLst>
              <a:gd name="T0" fmla="*/ 229 w 458"/>
              <a:gd name="T1" fmla="*/ 87 h 229"/>
              <a:gd name="T2" fmla="*/ 371 w 458"/>
              <a:gd name="T3" fmla="*/ 229 h 229"/>
              <a:gd name="T4" fmla="*/ 458 w 458"/>
              <a:gd name="T5" fmla="*/ 229 h 229"/>
              <a:gd name="T6" fmla="*/ 229 w 458"/>
              <a:gd name="T7" fmla="*/ 0 h 229"/>
              <a:gd name="T8" fmla="*/ 0 w 458"/>
              <a:gd name="T9" fmla="*/ 229 h 229"/>
              <a:gd name="T10" fmla="*/ 87 w 458"/>
              <a:gd name="T11" fmla="*/ 229 h 229"/>
              <a:gd name="T12" fmla="*/ 229 w 458"/>
              <a:gd name="T13" fmla="*/ 87 h 229"/>
            </a:gdLst>
            <a:ahLst/>
            <a:cxnLst>
              <a:cxn ang="0">
                <a:pos x="T0" y="T1"/>
              </a:cxn>
              <a:cxn ang="0">
                <a:pos x="T2" y="T3"/>
              </a:cxn>
              <a:cxn ang="0">
                <a:pos x="T4" y="T5"/>
              </a:cxn>
              <a:cxn ang="0">
                <a:pos x="T6" y="T7"/>
              </a:cxn>
              <a:cxn ang="0">
                <a:pos x="T8" y="T9"/>
              </a:cxn>
              <a:cxn ang="0">
                <a:pos x="T10" y="T11"/>
              </a:cxn>
              <a:cxn ang="0">
                <a:pos x="T12" y="T13"/>
              </a:cxn>
            </a:cxnLst>
            <a:rect l="0" t="0" r="r" b="b"/>
            <a:pathLst>
              <a:path w="458" h="229">
                <a:moveTo>
                  <a:pt x="229" y="87"/>
                </a:moveTo>
                <a:cubicBezTo>
                  <a:pt x="307" y="87"/>
                  <a:pt x="371" y="151"/>
                  <a:pt x="371" y="229"/>
                </a:cubicBezTo>
                <a:cubicBezTo>
                  <a:pt x="458" y="229"/>
                  <a:pt x="458" y="229"/>
                  <a:pt x="458" y="229"/>
                </a:cubicBezTo>
                <a:cubicBezTo>
                  <a:pt x="458" y="103"/>
                  <a:pt x="355" y="0"/>
                  <a:pt x="229" y="0"/>
                </a:cubicBezTo>
                <a:cubicBezTo>
                  <a:pt x="103" y="0"/>
                  <a:pt x="0" y="103"/>
                  <a:pt x="0" y="229"/>
                </a:cubicBezTo>
                <a:cubicBezTo>
                  <a:pt x="87" y="229"/>
                  <a:pt x="87" y="229"/>
                  <a:pt x="87" y="229"/>
                </a:cubicBezTo>
                <a:cubicBezTo>
                  <a:pt x="87" y="151"/>
                  <a:pt x="151" y="87"/>
                  <a:pt x="229" y="87"/>
                </a:cubicBezTo>
                <a:close/>
              </a:path>
            </a:pathLst>
          </a:custGeom>
          <a:solidFill>
            <a:schemeClr val="tx2">
              <a:lumMod val="60000"/>
              <a:lumOff val="40000"/>
            </a:schemeClr>
          </a:solidFill>
          <a:ln>
            <a:noFill/>
          </a:ln>
          <a:effectLst>
            <a:outerShdw blurRad="190500" dist="190500" sx="88000" sy="88000" algn="ctr" rotWithShape="0">
              <a:srgbClr val="000000">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4" name="Freeform 10"/>
          <p:cNvSpPr/>
          <p:nvPr/>
        </p:nvSpPr>
        <p:spPr bwMode="auto">
          <a:xfrm>
            <a:off x="6750051" y="3429000"/>
            <a:ext cx="2110316" cy="1056216"/>
          </a:xfrm>
          <a:custGeom>
            <a:avLst/>
            <a:gdLst>
              <a:gd name="T0" fmla="*/ 228 w 457"/>
              <a:gd name="T1" fmla="*/ 142 h 229"/>
              <a:gd name="T2" fmla="*/ 86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6" y="78"/>
                  <a:pt x="86"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solidFill>
            <a:schemeClr val="tx2">
              <a:lumMod val="40000"/>
              <a:lumOff val="60000"/>
            </a:schemeClr>
          </a:solidFill>
          <a:ln>
            <a:noFill/>
          </a:ln>
          <a:effectLst>
            <a:outerShdw blurRad="190500" dist="190500" dir="5400000" sx="88000" sy="88000" algn="ctr" rotWithShape="0">
              <a:srgbClr val="000000">
                <a:alpha val="19000"/>
              </a:srgbClr>
            </a:outerShdw>
          </a:effec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35" name="Freeform 11"/>
          <p:cNvSpPr/>
          <p:nvPr/>
        </p:nvSpPr>
        <p:spPr bwMode="auto">
          <a:xfrm>
            <a:off x="1621368" y="2372783"/>
            <a:ext cx="2112433" cy="1255184"/>
          </a:xfrm>
          <a:custGeom>
            <a:avLst/>
            <a:gdLst>
              <a:gd name="T0" fmla="*/ 229 w 458"/>
              <a:gd name="T1" fmla="*/ 0 h 272"/>
              <a:gd name="T2" fmla="*/ 0 w 458"/>
              <a:gd name="T3" fmla="*/ 229 h 272"/>
              <a:gd name="T4" fmla="*/ 44 w 458"/>
              <a:gd name="T5" fmla="*/ 272 h 272"/>
              <a:gd name="T6" fmla="*/ 87 w 458"/>
              <a:gd name="T7" fmla="*/ 229 h 272"/>
              <a:gd name="T8" fmla="*/ 229 w 458"/>
              <a:gd name="T9" fmla="*/ 87 h 272"/>
              <a:gd name="T10" fmla="*/ 371 w 458"/>
              <a:gd name="T11" fmla="*/ 229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0" y="253"/>
                  <a:pt x="20" y="272"/>
                  <a:pt x="44" y="272"/>
                </a:cubicBezTo>
                <a:cubicBezTo>
                  <a:pt x="68" y="272"/>
                  <a:pt x="87" y="253"/>
                  <a:pt x="87" y="229"/>
                </a:cubicBezTo>
                <a:cubicBezTo>
                  <a:pt x="87" y="151"/>
                  <a:pt x="151" y="87"/>
                  <a:pt x="229" y="87"/>
                </a:cubicBezTo>
                <a:cubicBezTo>
                  <a:pt x="307" y="87"/>
                  <a:pt x="371" y="151"/>
                  <a:pt x="371" y="229"/>
                </a:cubicBezTo>
                <a:cubicBezTo>
                  <a:pt x="458" y="229"/>
                  <a:pt x="458" y="229"/>
                  <a:pt x="458" y="229"/>
                </a:cubicBezTo>
                <a:cubicBezTo>
                  <a:pt x="458" y="103"/>
                  <a:pt x="355" y="0"/>
                  <a:pt x="229" y="0"/>
                </a:cubicBezTo>
                <a:close/>
              </a:path>
            </a:pathLst>
          </a:custGeom>
          <a:solidFill>
            <a:schemeClr val="tx2">
              <a:lumMod val="60000"/>
              <a:lumOff val="40000"/>
            </a:schemeClr>
          </a:solidFill>
          <a:ln>
            <a:noFill/>
          </a:ln>
          <a:effectLst>
            <a:outerShdw blurRad="190500" dist="190500" sx="88000" sy="88000" algn="ctr" rotWithShape="0">
              <a:srgbClr val="000000">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6" name="Freeform 12"/>
          <p:cNvSpPr/>
          <p:nvPr/>
        </p:nvSpPr>
        <p:spPr bwMode="auto">
          <a:xfrm>
            <a:off x="8458201" y="2372783"/>
            <a:ext cx="2112433" cy="1255184"/>
          </a:xfrm>
          <a:custGeom>
            <a:avLst/>
            <a:gdLst>
              <a:gd name="T0" fmla="*/ 229 w 458"/>
              <a:gd name="T1" fmla="*/ 0 h 272"/>
              <a:gd name="T2" fmla="*/ 0 w 458"/>
              <a:gd name="T3" fmla="*/ 229 h 272"/>
              <a:gd name="T4" fmla="*/ 87 w 458"/>
              <a:gd name="T5" fmla="*/ 229 h 272"/>
              <a:gd name="T6" fmla="*/ 229 w 458"/>
              <a:gd name="T7" fmla="*/ 87 h 272"/>
              <a:gd name="T8" fmla="*/ 371 w 458"/>
              <a:gd name="T9" fmla="*/ 229 h 272"/>
              <a:gd name="T10" fmla="*/ 414 w 458"/>
              <a:gd name="T11" fmla="*/ 272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87" y="229"/>
                  <a:pt x="87" y="229"/>
                  <a:pt x="87" y="229"/>
                </a:cubicBezTo>
                <a:cubicBezTo>
                  <a:pt x="87" y="151"/>
                  <a:pt x="151" y="87"/>
                  <a:pt x="229" y="87"/>
                </a:cubicBezTo>
                <a:cubicBezTo>
                  <a:pt x="307" y="87"/>
                  <a:pt x="371" y="151"/>
                  <a:pt x="371" y="229"/>
                </a:cubicBezTo>
                <a:cubicBezTo>
                  <a:pt x="371" y="253"/>
                  <a:pt x="390" y="272"/>
                  <a:pt x="414" y="272"/>
                </a:cubicBezTo>
                <a:cubicBezTo>
                  <a:pt x="438" y="272"/>
                  <a:pt x="458" y="253"/>
                  <a:pt x="458" y="229"/>
                </a:cubicBezTo>
                <a:cubicBezTo>
                  <a:pt x="458" y="103"/>
                  <a:pt x="355" y="0"/>
                  <a:pt x="229" y="0"/>
                </a:cubicBezTo>
                <a:close/>
              </a:path>
            </a:pathLst>
          </a:custGeom>
          <a:solidFill>
            <a:schemeClr val="tx2">
              <a:lumMod val="60000"/>
              <a:lumOff val="40000"/>
            </a:schemeClr>
          </a:solidFill>
          <a:ln>
            <a:noFill/>
          </a:ln>
          <a:effectLst>
            <a:outerShdw blurRad="190500" dist="190500" sx="88000" sy="88000" algn="ctr" rotWithShape="0">
              <a:srgbClr val="000000">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nvGrpSpPr>
          <p:cNvPr id="37" name="Group 13"/>
          <p:cNvGrpSpPr/>
          <p:nvPr/>
        </p:nvGrpSpPr>
        <p:grpSpPr bwMode="auto">
          <a:xfrm>
            <a:off x="2529418" y="3238500"/>
            <a:ext cx="296333" cy="381000"/>
            <a:chOff x="0" y="0"/>
            <a:chExt cx="184" cy="236"/>
          </a:xfrm>
          <a:solidFill>
            <a:srgbClr val="FE9B0C"/>
          </a:solidFill>
        </p:grpSpPr>
        <p:sp>
          <p:nvSpPr>
            <p:cNvPr id="38" name="Freeform 14"/>
            <p:cNvSpPr/>
            <p:nvPr/>
          </p:nvSpPr>
          <p:spPr bwMode="auto">
            <a:xfrm>
              <a:off x="0" y="0"/>
              <a:ext cx="184" cy="236"/>
            </a:xfrm>
            <a:custGeom>
              <a:avLst/>
              <a:gdLst>
                <a:gd name="T0" fmla="*/ 19 w 84"/>
                <a:gd name="T1" fmla="*/ 98 h 108"/>
                <a:gd name="T2" fmla="*/ 10 w 84"/>
                <a:gd name="T3" fmla="*/ 98 h 108"/>
                <a:gd name="T4" fmla="*/ 10 w 84"/>
                <a:gd name="T5" fmla="*/ 9 h 108"/>
                <a:gd name="T6" fmla="*/ 79 w 84"/>
                <a:gd name="T7" fmla="*/ 9 h 108"/>
                <a:gd name="T8" fmla="*/ 84 w 84"/>
                <a:gd name="T9" fmla="*/ 5 h 108"/>
                <a:gd name="T10" fmla="*/ 79 w 84"/>
                <a:gd name="T11" fmla="*/ 0 h 108"/>
                <a:gd name="T12" fmla="*/ 5 w 84"/>
                <a:gd name="T13" fmla="*/ 0 h 108"/>
                <a:gd name="T14" fmla="*/ 0 w 84"/>
                <a:gd name="T15" fmla="*/ 5 h 108"/>
                <a:gd name="T16" fmla="*/ 0 w 84"/>
                <a:gd name="T17" fmla="*/ 103 h 108"/>
                <a:gd name="T18" fmla="*/ 5 w 84"/>
                <a:gd name="T19" fmla="*/ 108 h 108"/>
                <a:gd name="T20" fmla="*/ 19 w 84"/>
                <a:gd name="T21" fmla="*/ 108 h 108"/>
                <a:gd name="T22" fmla="*/ 23 w 84"/>
                <a:gd name="T23" fmla="*/ 103 h 108"/>
                <a:gd name="T24" fmla="*/ 19 w 84"/>
                <a:gd name="T25"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08">
                  <a:moveTo>
                    <a:pt x="19" y="98"/>
                  </a:moveTo>
                  <a:cubicBezTo>
                    <a:pt x="10" y="98"/>
                    <a:pt x="10" y="98"/>
                    <a:pt x="10" y="98"/>
                  </a:cubicBezTo>
                  <a:cubicBezTo>
                    <a:pt x="10" y="9"/>
                    <a:pt x="10" y="9"/>
                    <a:pt x="10" y="9"/>
                  </a:cubicBezTo>
                  <a:cubicBezTo>
                    <a:pt x="79" y="9"/>
                    <a:pt x="79" y="9"/>
                    <a:pt x="79" y="9"/>
                  </a:cubicBezTo>
                  <a:cubicBezTo>
                    <a:pt x="82" y="9"/>
                    <a:pt x="84" y="7"/>
                    <a:pt x="84" y="5"/>
                  </a:cubicBezTo>
                  <a:cubicBezTo>
                    <a:pt x="84" y="2"/>
                    <a:pt x="82" y="0"/>
                    <a:pt x="79" y="0"/>
                  </a:cubicBezTo>
                  <a:cubicBezTo>
                    <a:pt x="5" y="0"/>
                    <a:pt x="5" y="0"/>
                    <a:pt x="5" y="0"/>
                  </a:cubicBezTo>
                  <a:cubicBezTo>
                    <a:pt x="3" y="0"/>
                    <a:pt x="0" y="2"/>
                    <a:pt x="0" y="5"/>
                  </a:cubicBezTo>
                  <a:cubicBezTo>
                    <a:pt x="0" y="103"/>
                    <a:pt x="0" y="103"/>
                    <a:pt x="0" y="103"/>
                  </a:cubicBezTo>
                  <a:cubicBezTo>
                    <a:pt x="0" y="106"/>
                    <a:pt x="3" y="108"/>
                    <a:pt x="5" y="108"/>
                  </a:cubicBezTo>
                  <a:cubicBezTo>
                    <a:pt x="19" y="108"/>
                    <a:pt x="19" y="108"/>
                    <a:pt x="19" y="108"/>
                  </a:cubicBezTo>
                  <a:cubicBezTo>
                    <a:pt x="21" y="108"/>
                    <a:pt x="23" y="106"/>
                    <a:pt x="23" y="103"/>
                  </a:cubicBezTo>
                  <a:cubicBezTo>
                    <a:pt x="23" y="100"/>
                    <a:pt x="21" y="98"/>
                    <a:pt x="19" y="9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39" name="Freeform 15"/>
            <p:cNvSpPr/>
            <p:nvPr/>
          </p:nvSpPr>
          <p:spPr bwMode="auto">
            <a:xfrm>
              <a:off x="116" y="138"/>
              <a:ext cx="68" cy="98"/>
            </a:xfrm>
            <a:custGeom>
              <a:avLst/>
              <a:gdLst>
                <a:gd name="T0" fmla="*/ 26 w 31"/>
                <a:gd name="T1" fmla="*/ 0 h 45"/>
                <a:gd name="T2" fmla="*/ 21 w 31"/>
                <a:gd name="T3" fmla="*/ 5 h 45"/>
                <a:gd name="T4" fmla="*/ 21 w 31"/>
                <a:gd name="T5" fmla="*/ 35 h 45"/>
                <a:gd name="T6" fmla="*/ 4 w 31"/>
                <a:gd name="T7" fmla="*/ 35 h 45"/>
                <a:gd name="T8" fmla="*/ 0 w 31"/>
                <a:gd name="T9" fmla="*/ 40 h 45"/>
                <a:gd name="T10" fmla="*/ 4 w 31"/>
                <a:gd name="T11" fmla="*/ 45 h 45"/>
                <a:gd name="T12" fmla="*/ 26 w 31"/>
                <a:gd name="T13" fmla="*/ 45 h 45"/>
                <a:gd name="T14" fmla="*/ 29 w 31"/>
                <a:gd name="T15" fmla="*/ 43 h 45"/>
                <a:gd name="T16" fmla="*/ 31 w 31"/>
                <a:gd name="T17" fmla="*/ 40 h 45"/>
                <a:gd name="T18" fmla="*/ 31 w 31"/>
                <a:gd name="T19" fmla="*/ 5 h 45"/>
                <a:gd name="T20" fmla="*/ 26 w 31"/>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5">
                  <a:moveTo>
                    <a:pt x="26" y="0"/>
                  </a:moveTo>
                  <a:cubicBezTo>
                    <a:pt x="23" y="0"/>
                    <a:pt x="21" y="2"/>
                    <a:pt x="21" y="5"/>
                  </a:cubicBezTo>
                  <a:cubicBezTo>
                    <a:pt x="21" y="35"/>
                    <a:pt x="21" y="35"/>
                    <a:pt x="21" y="35"/>
                  </a:cubicBezTo>
                  <a:cubicBezTo>
                    <a:pt x="4" y="35"/>
                    <a:pt x="4" y="35"/>
                    <a:pt x="4" y="35"/>
                  </a:cubicBezTo>
                  <a:cubicBezTo>
                    <a:pt x="2" y="35"/>
                    <a:pt x="0" y="37"/>
                    <a:pt x="0" y="40"/>
                  </a:cubicBezTo>
                  <a:cubicBezTo>
                    <a:pt x="0" y="43"/>
                    <a:pt x="2" y="45"/>
                    <a:pt x="4" y="45"/>
                  </a:cubicBezTo>
                  <a:cubicBezTo>
                    <a:pt x="26" y="45"/>
                    <a:pt x="26" y="45"/>
                    <a:pt x="26" y="45"/>
                  </a:cubicBezTo>
                  <a:cubicBezTo>
                    <a:pt x="27" y="45"/>
                    <a:pt x="28" y="44"/>
                    <a:pt x="29" y="43"/>
                  </a:cubicBezTo>
                  <a:cubicBezTo>
                    <a:pt x="30" y="42"/>
                    <a:pt x="31" y="41"/>
                    <a:pt x="31" y="40"/>
                  </a:cubicBezTo>
                  <a:cubicBezTo>
                    <a:pt x="31" y="5"/>
                    <a:pt x="31" y="5"/>
                    <a:pt x="31" y="5"/>
                  </a:cubicBezTo>
                  <a:cubicBezTo>
                    <a:pt x="31" y="2"/>
                    <a:pt x="29" y="0"/>
                    <a:pt x="2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0" name="Freeform 16"/>
            <p:cNvSpPr>
              <a:spLocks noEditPoints="1"/>
            </p:cNvSpPr>
            <p:nvPr/>
          </p:nvSpPr>
          <p:spPr bwMode="auto">
            <a:xfrm>
              <a:off x="66" y="51"/>
              <a:ext cx="113" cy="163"/>
            </a:xfrm>
            <a:custGeom>
              <a:avLst/>
              <a:gdLst>
                <a:gd name="T0" fmla="*/ 45 w 52"/>
                <a:gd name="T1" fmla="*/ 1 h 75"/>
                <a:gd name="T2" fmla="*/ 40 w 52"/>
                <a:gd name="T3" fmla="*/ 0 h 75"/>
                <a:gd name="T4" fmla="*/ 30 w 52"/>
                <a:gd name="T5" fmla="*/ 5 h 75"/>
                <a:gd name="T6" fmla="*/ 1 w 52"/>
                <a:gd name="T7" fmla="*/ 57 h 75"/>
                <a:gd name="T8" fmla="*/ 0 w 52"/>
                <a:gd name="T9" fmla="*/ 59 h 75"/>
                <a:gd name="T10" fmla="*/ 0 w 52"/>
                <a:gd name="T11" fmla="*/ 71 h 75"/>
                <a:gd name="T12" fmla="*/ 3 w 52"/>
                <a:gd name="T13" fmla="*/ 75 h 75"/>
                <a:gd name="T14" fmla="*/ 5 w 52"/>
                <a:gd name="T15" fmla="*/ 75 h 75"/>
                <a:gd name="T16" fmla="*/ 7 w 52"/>
                <a:gd name="T17" fmla="*/ 75 h 75"/>
                <a:gd name="T18" fmla="*/ 18 w 52"/>
                <a:gd name="T19" fmla="*/ 69 h 75"/>
                <a:gd name="T20" fmla="*/ 19 w 52"/>
                <a:gd name="T21" fmla="*/ 67 h 75"/>
                <a:gd name="T22" fmla="*/ 49 w 52"/>
                <a:gd name="T23" fmla="*/ 16 h 75"/>
                <a:gd name="T24" fmla="*/ 45 w 52"/>
                <a:gd name="T25" fmla="*/ 1 h 75"/>
                <a:gd name="T26" fmla="*/ 41 w 52"/>
                <a:gd name="T27" fmla="*/ 11 h 75"/>
                <a:gd name="T28" fmla="*/ 12 w 52"/>
                <a:gd name="T29" fmla="*/ 62 h 75"/>
                <a:gd name="T30" fmla="*/ 9 w 52"/>
                <a:gd name="T31" fmla="*/ 63 h 75"/>
                <a:gd name="T32" fmla="*/ 9 w 52"/>
                <a:gd name="T33" fmla="*/ 60 h 75"/>
                <a:gd name="T34" fmla="*/ 38 w 52"/>
                <a:gd name="T35" fmla="*/ 10 h 75"/>
                <a:gd name="T36" fmla="*/ 41 w 52"/>
                <a:gd name="T37" fmla="*/ 9 h 75"/>
                <a:gd name="T38" fmla="*/ 41 w 52"/>
                <a:gd name="T3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75">
                  <a:moveTo>
                    <a:pt x="45" y="1"/>
                  </a:moveTo>
                  <a:cubicBezTo>
                    <a:pt x="44" y="0"/>
                    <a:pt x="42" y="0"/>
                    <a:pt x="40" y="0"/>
                  </a:cubicBezTo>
                  <a:cubicBezTo>
                    <a:pt x="36" y="0"/>
                    <a:pt x="32" y="2"/>
                    <a:pt x="30" y="5"/>
                  </a:cubicBezTo>
                  <a:cubicBezTo>
                    <a:pt x="1" y="57"/>
                    <a:pt x="1" y="57"/>
                    <a:pt x="1" y="57"/>
                  </a:cubicBezTo>
                  <a:cubicBezTo>
                    <a:pt x="0" y="57"/>
                    <a:pt x="0" y="58"/>
                    <a:pt x="0" y="59"/>
                  </a:cubicBezTo>
                  <a:cubicBezTo>
                    <a:pt x="0" y="71"/>
                    <a:pt x="0" y="71"/>
                    <a:pt x="0" y="71"/>
                  </a:cubicBezTo>
                  <a:cubicBezTo>
                    <a:pt x="1" y="72"/>
                    <a:pt x="1" y="74"/>
                    <a:pt x="3" y="75"/>
                  </a:cubicBezTo>
                  <a:cubicBezTo>
                    <a:pt x="3" y="75"/>
                    <a:pt x="4" y="75"/>
                    <a:pt x="5" y="75"/>
                  </a:cubicBezTo>
                  <a:cubicBezTo>
                    <a:pt x="6" y="75"/>
                    <a:pt x="7" y="75"/>
                    <a:pt x="7" y="75"/>
                  </a:cubicBezTo>
                  <a:cubicBezTo>
                    <a:pt x="18" y="69"/>
                    <a:pt x="18" y="69"/>
                    <a:pt x="18" y="69"/>
                  </a:cubicBezTo>
                  <a:cubicBezTo>
                    <a:pt x="18" y="69"/>
                    <a:pt x="19" y="68"/>
                    <a:pt x="19" y="67"/>
                  </a:cubicBezTo>
                  <a:cubicBezTo>
                    <a:pt x="49" y="16"/>
                    <a:pt x="49" y="16"/>
                    <a:pt x="49" y="16"/>
                  </a:cubicBezTo>
                  <a:cubicBezTo>
                    <a:pt x="52" y="11"/>
                    <a:pt x="50" y="4"/>
                    <a:pt x="45" y="1"/>
                  </a:cubicBezTo>
                  <a:close/>
                  <a:moveTo>
                    <a:pt x="41" y="11"/>
                  </a:moveTo>
                  <a:cubicBezTo>
                    <a:pt x="12" y="62"/>
                    <a:pt x="12" y="62"/>
                    <a:pt x="12" y="62"/>
                  </a:cubicBezTo>
                  <a:cubicBezTo>
                    <a:pt x="9" y="63"/>
                    <a:pt x="9" y="63"/>
                    <a:pt x="9" y="63"/>
                  </a:cubicBezTo>
                  <a:cubicBezTo>
                    <a:pt x="9" y="60"/>
                    <a:pt x="9" y="60"/>
                    <a:pt x="9" y="60"/>
                  </a:cubicBezTo>
                  <a:cubicBezTo>
                    <a:pt x="38" y="10"/>
                    <a:pt x="38" y="10"/>
                    <a:pt x="38" y="10"/>
                  </a:cubicBezTo>
                  <a:cubicBezTo>
                    <a:pt x="39" y="9"/>
                    <a:pt x="40" y="9"/>
                    <a:pt x="41" y="9"/>
                  </a:cubicBezTo>
                  <a:cubicBezTo>
                    <a:pt x="41" y="10"/>
                    <a:pt x="42" y="11"/>
                    <a:pt x="41" y="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1" name="Freeform 17"/>
            <p:cNvSpPr/>
            <p:nvPr/>
          </p:nvSpPr>
          <p:spPr bwMode="auto">
            <a:xfrm>
              <a:off x="35" y="68"/>
              <a:ext cx="70" cy="20"/>
            </a:xfrm>
            <a:custGeom>
              <a:avLst/>
              <a:gdLst>
                <a:gd name="T0" fmla="*/ 32 w 32"/>
                <a:gd name="T1" fmla="*/ 4 h 9"/>
                <a:gd name="T2" fmla="*/ 28 w 32"/>
                <a:gd name="T3" fmla="*/ 0 h 9"/>
                <a:gd name="T4" fmla="*/ 4 w 32"/>
                <a:gd name="T5" fmla="*/ 0 h 9"/>
                <a:gd name="T6" fmla="*/ 0 w 32"/>
                <a:gd name="T7" fmla="*/ 4 h 9"/>
                <a:gd name="T8" fmla="*/ 4 w 32"/>
                <a:gd name="T9" fmla="*/ 9 h 9"/>
                <a:gd name="T10" fmla="*/ 28 w 32"/>
                <a:gd name="T11" fmla="*/ 9 h 9"/>
                <a:gd name="T12" fmla="*/ 32 w 32"/>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32" y="4"/>
                  </a:moveTo>
                  <a:cubicBezTo>
                    <a:pt x="32" y="2"/>
                    <a:pt x="30" y="0"/>
                    <a:pt x="28" y="0"/>
                  </a:cubicBezTo>
                  <a:cubicBezTo>
                    <a:pt x="4" y="0"/>
                    <a:pt x="4" y="0"/>
                    <a:pt x="4" y="0"/>
                  </a:cubicBezTo>
                  <a:cubicBezTo>
                    <a:pt x="2" y="0"/>
                    <a:pt x="0" y="2"/>
                    <a:pt x="0" y="4"/>
                  </a:cubicBezTo>
                  <a:cubicBezTo>
                    <a:pt x="0" y="7"/>
                    <a:pt x="2" y="9"/>
                    <a:pt x="4" y="9"/>
                  </a:cubicBezTo>
                  <a:cubicBezTo>
                    <a:pt x="28" y="9"/>
                    <a:pt x="28" y="9"/>
                    <a:pt x="28" y="9"/>
                  </a:cubicBezTo>
                  <a:cubicBezTo>
                    <a:pt x="30" y="9"/>
                    <a:pt x="32" y="7"/>
                    <a:pt x="32"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42" name="Freeform 18"/>
            <p:cNvSpPr/>
            <p:nvPr/>
          </p:nvSpPr>
          <p:spPr bwMode="auto">
            <a:xfrm>
              <a:off x="35" y="107"/>
              <a:ext cx="46" cy="20"/>
            </a:xfrm>
            <a:custGeom>
              <a:avLst/>
              <a:gdLst>
                <a:gd name="T0" fmla="*/ 4 w 21"/>
                <a:gd name="T1" fmla="*/ 0 h 9"/>
                <a:gd name="T2" fmla="*/ 0 w 21"/>
                <a:gd name="T3" fmla="*/ 4 h 9"/>
                <a:gd name="T4" fmla="*/ 4 w 21"/>
                <a:gd name="T5" fmla="*/ 9 h 9"/>
                <a:gd name="T6" fmla="*/ 16 w 21"/>
                <a:gd name="T7" fmla="*/ 9 h 9"/>
                <a:gd name="T8" fmla="*/ 21 w 21"/>
                <a:gd name="T9" fmla="*/ 4 h 9"/>
                <a:gd name="T10" fmla="*/ 16 w 21"/>
                <a:gd name="T11" fmla="*/ 0 h 9"/>
                <a:gd name="T12" fmla="*/ 4 w 2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4" y="0"/>
                  </a:moveTo>
                  <a:cubicBezTo>
                    <a:pt x="2" y="0"/>
                    <a:pt x="0" y="2"/>
                    <a:pt x="0" y="4"/>
                  </a:cubicBezTo>
                  <a:cubicBezTo>
                    <a:pt x="0" y="7"/>
                    <a:pt x="2" y="9"/>
                    <a:pt x="4" y="9"/>
                  </a:cubicBezTo>
                  <a:cubicBezTo>
                    <a:pt x="16" y="9"/>
                    <a:pt x="16" y="9"/>
                    <a:pt x="16" y="9"/>
                  </a:cubicBezTo>
                  <a:cubicBezTo>
                    <a:pt x="19" y="9"/>
                    <a:pt x="21" y="7"/>
                    <a:pt x="21" y="4"/>
                  </a:cubicBezTo>
                  <a:cubicBezTo>
                    <a:pt x="21" y="2"/>
                    <a:pt x="19" y="0"/>
                    <a:pt x="16" y="0"/>
                  </a:cubicBezTo>
                  <a:lnTo>
                    <a:pt x="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grpSp>
        <p:nvGrpSpPr>
          <p:cNvPr id="50" name="Group 22"/>
          <p:cNvGrpSpPr/>
          <p:nvPr/>
        </p:nvGrpSpPr>
        <p:grpSpPr bwMode="auto">
          <a:xfrm>
            <a:off x="5909734" y="3238500"/>
            <a:ext cx="372533" cy="381000"/>
            <a:chOff x="0" y="0"/>
            <a:chExt cx="232" cy="236"/>
          </a:xfrm>
          <a:solidFill>
            <a:srgbClr val="FE9B0C"/>
          </a:solidFill>
        </p:grpSpPr>
        <p:sp>
          <p:nvSpPr>
            <p:cNvPr id="51" name="Freeform 23"/>
            <p:cNvSpPr/>
            <p:nvPr/>
          </p:nvSpPr>
          <p:spPr bwMode="auto">
            <a:xfrm>
              <a:off x="0" y="0"/>
              <a:ext cx="232" cy="168"/>
            </a:xfrm>
            <a:custGeom>
              <a:avLst/>
              <a:gdLst>
                <a:gd name="T0" fmla="*/ 82 w 106"/>
                <a:gd name="T1" fmla="*/ 28 h 77"/>
                <a:gd name="T2" fmla="*/ 77 w 106"/>
                <a:gd name="T3" fmla="*/ 29 h 77"/>
                <a:gd name="T4" fmla="*/ 77 w 106"/>
                <a:gd name="T5" fmla="*/ 27 h 77"/>
                <a:gd name="T6" fmla="*/ 50 w 106"/>
                <a:gd name="T7" fmla="*/ 0 h 77"/>
                <a:gd name="T8" fmla="*/ 25 w 106"/>
                <a:gd name="T9" fmla="*/ 22 h 77"/>
                <a:gd name="T10" fmla="*/ 17 w 106"/>
                <a:gd name="T11" fmla="*/ 23 h 77"/>
                <a:gd name="T12" fmla="*/ 17 w 106"/>
                <a:gd name="T13" fmla="*/ 23 h 77"/>
                <a:gd name="T14" fmla="*/ 6 w 106"/>
                <a:gd name="T15" fmla="*/ 39 h 77"/>
                <a:gd name="T16" fmla="*/ 8 w 106"/>
                <a:gd name="T17" fmla="*/ 46 h 77"/>
                <a:gd name="T18" fmla="*/ 0 w 106"/>
                <a:gd name="T19" fmla="*/ 60 h 77"/>
                <a:gd name="T20" fmla="*/ 17 w 106"/>
                <a:gd name="T21" fmla="*/ 77 h 77"/>
                <a:gd name="T22" fmla="*/ 35 w 106"/>
                <a:gd name="T23" fmla="*/ 77 h 77"/>
                <a:gd name="T24" fmla="*/ 39 w 106"/>
                <a:gd name="T25" fmla="*/ 73 h 77"/>
                <a:gd name="T26" fmla="*/ 35 w 106"/>
                <a:gd name="T27" fmla="*/ 68 h 77"/>
                <a:gd name="T28" fmla="*/ 17 w 106"/>
                <a:gd name="T29" fmla="*/ 68 h 77"/>
                <a:gd name="T30" fmla="*/ 9 w 106"/>
                <a:gd name="T31" fmla="*/ 60 h 77"/>
                <a:gd name="T32" fmla="*/ 16 w 106"/>
                <a:gd name="T33" fmla="*/ 53 h 77"/>
                <a:gd name="T34" fmla="*/ 20 w 106"/>
                <a:gd name="T35" fmla="*/ 50 h 77"/>
                <a:gd name="T36" fmla="*/ 18 w 106"/>
                <a:gd name="T37" fmla="*/ 45 h 77"/>
                <a:gd name="T38" fmla="*/ 15 w 106"/>
                <a:gd name="T39" fmla="*/ 39 h 77"/>
                <a:gd name="T40" fmla="*/ 20 w 106"/>
                <a:gd name="T41" fmla="*/ 32 h 77"/>
                <a:gd name="T42" fmla="*/ 20 w 106"/>
                <a:gd name="T43" fmla="*/ 32 h 77"/>
                <a:gd name="T44" fmla="*/ 27 w 106"/>
                <a:gd name="T45" fmla="*/ 32 h 77"/>
                <a:gd name="T46" fmla="*/ 31 w 106"/>
                <a:gd name="T47" fmla="*/ 32 h 77"/>
                <a:gd name="T48" fmla="*/ 34 w 106"/>
                <a:gd name="T49" fmla="*/ 28 h 77"/>
                <a:gd name="T50" fmla="*/ 33 w 106"/>
                <a:gd name="T51" fmla="*/ 27 h 77"/>
                <a:gd name="T52" fmla="*/ 33 w 106"/>
                <a:gd name="T53" fmla="*/ 27 h 77"/>
                <a:gd name="T54" fmla="*/ 50 w 106"/>
                <a:gd name="T55" fmla="*/ 9 h 77"/>
                <a:gd name="T56" fmla="*/ 67 w 106"/>
                <a:gd name="T57" fmla="*/ 27 h 77"/>
                <a:gd name="T58" fmla="*/ 65 w 106"/>
                <a:gd name="T59" fmla="*/ 35 h 77"/>
                <a:gd name="T60" fmla="*/ 66 w 106"/>
                <a:gd name="T61" fmla="*/ 41 h 77"/>
                <a:gd name="T62" fmla="*/ 72 w 106"/>
                <a:gd name="T63" fmla="*/ 41 h 77"/>
                <a:gd name="T64" fmla="*/ 82 w 106"/>
                <a:gd name="T65" fmla="*/ 38 h 77"/>
                <a:gd name="T66" fmla="*/ 97 w 106"/>
                <a:gd name="T67" fmla="*/ 53 h 77"/>
                <a:gd name="T68" fmla="*/ 82 w 106"/>
                <a:gd name="T69" fmla="*/ 68 h 77"/>
                <a:gd name="T70" fmla="*/ 71 w 106"/>
                <a:gd name="T71" fmla="*/ 68 h 77"/>
                <a:gd name="T72" fmla="*/ 67 w 106"/>
                <a:gd name="T73" fmla="*/ 73 h 77"/>
                <a:gd name="T74" fmla="*/ 71 w 106"/>
                <a:gd name="T75" fmla="*/ 77 h 77"/>
                <a:gd name="T76" fmla="*/ 82 w 106"/>
                <a:gd name="T77" fmla="*/ 77 h 77"/>
                <a:gd name="T78" fmla="*/ 106 w 106"/>
                <a:gd name="T79" fmla="*/ 53 h 77"/>
                <a:gd name="T80" fmla="*/ 82 w 106"/>
                <a:gd name="T81" fmla="*/ 2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6" h="77">
                  <a:moveTo>
                    <a:pt x="82" y="28"/>
                  </a:moveTo>
                  <a:cubicBezTo>
                    <a:pt x="80" y="28"/>
                    <a:pt x="78" y="29"/>
                    <a:pt x="77" y="29"/>
                  </a:cubicBezTo>
                  <a:cubicBezTo>
                    <a:pt x="77" y="28"/>
                    <a:pt x="77" y="27"/>
                    <a:pt x="77" y="27"/>
                  </a:cubicBezTo>
                  <a:cubicBezTo>
                    <a:pt x="77" y="12"/>
                    <a:pt x="65" y="0"/>
                    <a:pt x="50" y="0"/>
                  </a:cubicBezTo>
                  <a:cubicBezTo>
                    <a:pt x="37" y="0"/>
                    <a:pt x="27" y="10"/>
                    <a:pt x="25" y="22"/>
                  </a:cubicBezTo>
                  <a:cubicBezTo>
                    <a:pt x="22" y="22"/>
                    <a:pt x="19" y="22"/>
                    <a:pt x="17" y="23"/>
                  </a:cubicBezTo>
                  <a:cubicBezTo>
                    <a:pt x="17" y="23"/>
                    <a:pt x="17" y="23"/>
                    <a:pt x="17" y="23"/>
                  </a:cubicBezTo>
                  <a:cubicBezTo>
                    <a:pt x="10" y="26"/>
                    <a:pt x="6" y="32"/>
                    <a:pt x="6" y="39"/>
                  </a:cubicBezTo>
                  <a:cubicBezTo>
                    <a:pt x="6" y="41"/>
                    <a:pt x="7" y="44"/>
                    <a:pt x="8" y="46"/>
                  </a:cubicBezTo>
                  <a:cubicBezTo>
                    <a:pt x="3" y="49"/>
                    <a:pt x="0" y="55"/>
                    <a:pt x="0" y="60"/>
                  </a:cubicBezTo>
                  <a:cubicBezTo>
                    <a:pt x="0" y="70"/>
                    <a:pt x="8" y="77"/>
                    <a:pt x="17" y="77"/>
                  </a:cubicBezTo>
                  <a:cubicBezTo>
                    <a:pt x="35" y="77"/>
                    <a:pt x="35" y="77"/>
                    <a:pt x="35" y="77"/>
                  </a:cubicBezTo>
                  <a:cubicBezTo>
                    <a:pt x="37" y="77"/>
                    <a:pt x="39" y="75"/>
                    <a:pt x="39" y="73"/>
                  </a:cubicBezTo>
                  <a:cubicBezTo>
                    <a:pt x="39" y="70"/>
                    <a:pt x="37" y="68"/>
                    <a:pt x="35" y="68"/>
                  </a:cubicBezTo>
                  <a:cubicBezTo>
                    <a:pt x="17" y="68"/>
                    <a:pt x="17" y="68"/>
                    <a:pt x="17" y="68"/>
                  </a:cubicBezTo>
                  <a:cubicBezTo>
                    <a:pt x="13" y="68"/>
                    <a:pt x="9" y="65"/>
                    <a:pt x="9" y="60"/>
                  </a:cubicBezTo>
                  <a:cubicBezTo>
                    <a:pt x="9" y="57"/>
                    <a:pt x="12" y="53"/>
                    <a:pt x="16" y="53"/>
                  </a:cubicBezTo>
                  <a:cubicBezTo>
                    <a:pt x="18" y="53"/>
                    <a:pt x="19" y="51"/>
                    <a:pt x="20" y="50"/>
                  </a:cubicBezTo>
                  <a:cubicBezTo>
                    <a:pt x="20" y="48"/>
                    <a:pt x="20" y="46"/>
                    <a:pt x="18" y="45"/>
                  </a:cubicBezTo>
                  <a:cubicBezTo>
                    <a:pt x="16" y="43"/>
                    <a:pt x="15" y="41"/>
                    <a:pt x="15" y="39"/>
                  </a:cubicBezTo>
                  <a:cubicBezTo>
                    <a:pt x="15" y="36"/>
                    <a:pt x="17" y="33"/>
                    <a:pt x="20" y="32"/>
                  </a:cubicBezTo>
                  <a:cubicBezTo>
                    <a:pt x="20" y="32"/>
                    <a:pt x="20" y="32"/>
                    <a:pt x="20" y="32"/>
                  </a:cubicBezTo>
                  <a:cubicBezTo>
                    <a:pt x="22" y="31"/>
                    <a:pt x="25" y="31"/>
                    <a:pt x="27" y="32"/>
                  </a:cubicBezTo>
                  <a:cubicBezTo>
                    <a:pt x="28" y="33"/>
                    <a:pt x="30" y="33"/>
                    <a:pt x="31" y="32"/>
                  </a:cubicBezTo>
                  <a:cubicBezTo>
                    <a:pt x="33" y="31"/>
                    <a:pt x="34" y="30"/>
                    <a:pt x="34" y="28"/>
                  </a:cubicBezTo>
                  <a:cubicBezTo>
                    <a:pt x="33" y="28"/>
                    <a:pt x="33" y="27"/>
                    <a:pt x="33" y="27"/>
                  </a:cubicBezTo>
                  <a:cubicBezTo>
                    <a:pt x="33" y="27"/>
                    <a:pt x="33" y="27"/>
                    <a:pt x="33" y="27"/>
                  </a:cubicBezTo>
                  <a:cubicBezTo>
                    <a:pt x="33" y="17"/>
                    <a:pt x="41" y="9"/>
                    <a:pt x="50" y="9"/>
                  </a:cubicBezTo>
                  <a:cubicBezTo>
                    <a:pt x="60" y="9"/>
                    <a:pt x="67" y="17"/>
                    <a:pt x="67" y="27"/>
                  </a:cubicBezTo>
                  <a:cubicBezTo>
                    <a:pt x="67" y="30"/>
                    <a:pt x="67" y="33"/>
                    <a:pt x="65" y="35"/>
                  </a:cubicBezTo>
                  <a:cubicBezTo>
                    <a:pt x="64" y="37"/>
                    <a:pt x="64" y="40"/>
                    <a:pt x="66" y="41"/>
                  </a:cubicBezTo>
                  <a:cubicBezTo>
                    <a:pt x="68" y="43"/>
                    <a:pt x="70" y="43"/>
                    <a:pt x="72" y="41"/>
                  </a:cubicBezTo>
                  <a:cubicBezTo>
                    <a:pt x="74" y="40"/>
                    <a:pt x="77" y="38"/>
                    <a:pt x="82" y="38"/>
                  </a:cubicBezTo>
                  <a:cubicBezTo>
                    <a:pt x="90" y="38"/>
                    <a:pt x="97" y="44"/>
                    <a:pt x="97" y="53"/>
                  </a:cubicBezTo>
                  <a:cubicBezTo>
                    <a:pt x="97" y="61"/>
                    <a:pt x="90" y="68"/>
                    <a:pt x="82" y="68"/>
                  </a:cubicBezTo>
                  <a:cubicBezTo>
                    <a:pt x="71" y="68"/>
                    <a:pt x="71" y="68"/>
                    <a:pt x="71" y="68"/>
                  </a:cubicBezTo>
                  <a:cubicBezTo>
                    <a:pt x="69" y="68"/>
                    <a:pt x="67" y="70"/>
                    <a:pt x="67" y="73"/>
                  </a:cubicBezTo>
                  <a:cubicBezTo>
                    <a:pt x="67" y="75"/>
                    <a:pt x="69" y="77"/>
                    <a:pt x="71" y="77"/>
                  </a:cubicBezTo>
                  <a:cubicBezTo>
                    <a:pt x="82" y="77"/>
                    <a:pt x="82" y="77"/>
                    <a:pt x="82" y="77"/>
                  </a:cubicBezTo>
                  <a:cubicBezTo>
                    <a:pt x="95" y="77"/>
                    <a:pt x="106" y="66"/>
                    <a:pt x="106" y="53"/>
                  </a:cubicBezTo>
                  <a:cubicBezTo>
                    <a:pt x="106" y="39"/>
                    <a:pt x="95" y="28"/>
                    <a:pt x="82"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52" name="Freeform 24"/>
            <p:cNvSpPr/>
            <p:nvPr/>
          </p:nvSpPr>
          <p:spPr bwMode="auto">
            <a:xfrm>
              <a:off x="70" y="94"/>
              <a:ext cx="92" cy="142"/>
            </a:xfrm>
            <a:custGeom>
              <a:avLst/>
              <a:gdLst>
                <a:gd name="T0" fmla="*/ 33 w 42"/>
                <a:gd name="T1" fmla="*/ 41 h 65"/>
                <a:gd name="T2" fmla="*/ 26 w 42"/>
                <a:gd name="T3" fmla="*/ 49 h 65"/>
                <a:gd name="T4" fmla="*/ 26 w 42"/>
                <a:gd name="T5" fmla="*/ 5 h 65"/>
                <a:gd name="T6" fmla="*/ 21 w 42"/>
                <a:gd name="T7" fmla="*/ 0 h 65"/>
                <a:gd name="T8" fmla="*/ 16 w 42"/>
                <a:gd name="T9" fmla="*/ 5 h 65"/>
                <a:gd name="T10" fmla="*/ 16 w 42"/>
                <a:gd name="T11" fmla="*/ 49 h 65"/>
                <a:gd name="T12" fmla="*/ 9 w 42"/>
                <a:gd name="T13" fmla="*/ 41 h 65"/>
                <a:gd name="T14" fmla="*/ 2 w 42"/>
                <a:gd name="T15" fmla="*/ 41 h 65"/>
                <a:gd name="T16" fmla="*/ 2 w 42"/>
                <a:gd name="T17" fmla="*/ 48 h 65"/>
                <a:gd name="T18" fmla="*/ 18 w 42"/>
                <a:gd name="T19" fmla="*/ 63 h 65"/>
                <a:gd name="T20" fmla="*/ 21 w 42"/>
                <a:gd name="T21" fmla="*/ 65 h 65"/>
                <a:gd name="T22" fmla="*/ 24 w 42"/>
                <a:gd name="T23" fmla="*/ 63 h 65"/>
                <a:gd name="T24" fmla="*/ 40 w 42"/>
                <a:gd name="T25" fmla="*/ 48 h 65"/>
                <a:gd name="T26" fmla="*/ 40 w 42"/>
                <a:gd name="T27" fmla="*/ 41 h 65"/>
                <a:gd name="T28" fmla="*/ 33 w 42"/>
                <a:gd name="T29"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5">
                  <a:moveTo>
                    <a:pt x="33" y="41"/>
                  </a:moveTo>
                  <a:cubicBezTo>
                    <a:pt x="26" y="49"/>
                    <a:pt x="26" y="49"/>
                    <a:pt x="26" y="49"/>
                  </a:cubicBezTo>
                  <a:cubicBezTo>
                    <a:pt x="26" y="5"/>
                    <a:pt x="26" y="5"/>
                    <a:pt x="26" y="5"/>
                  </a:cubicBezTo>
                  <a:cubicBezTo>
                    <a:pt x="26" y="3"/>
                    <a:pt x="24" y="0"/>
                    <a:pt x="21" y="0"/>
                  </a:cubicBezTo>
                  <a:cubicBezTo>
                    <a:pt x="18" y="0"/>
                    <a:pt x="16" y="3"/>
                    <a:pt x="16" y="5"/>
                  </a:cubicBezTo>
                  <a:cubicBezTo>
                    <a:pt x="16" y="49"/>
                    <a:pt x="16" y="49"/>
                    <a:pt x="16" y="49"/>
                  </a:cubicBezTo>
                  <a:cubicBezTo>
                    <a:pt x="9" y="41"/>
                    <a:pt x="9" y="41"/>
                    <a:pt x="9" y="41"/>
                  </a:cubicBezTo>
                  <a:cubicBezTo>
                    <a:pt x="7" y="39"/>
                    <a:pt x="4" y="39"/>
                    <a:pt x="2" y="41"/>
                  </a:cubicBezTo>
                  <a:cubicBezTo>
                    <a:pt x="0" y="43"/>
                    <a:pt x="0" y="46"/>
                    <a:pt x="2" y="48"/>
                  </a:cubicBezTo>
                  <a:cubicBezTo>
                    <a:pt x="18" y="63"/>
                    <a:pt x="18" y="63"/>
                    <a:pt x="18" y="63"/>
                  </a:cubicBezTo>
                  <a:cubicBezTo>
                    <a:pt x="19" y="64"/>
                    <a:pt x="20" y="65"/>
                    <a:pt x="21" y="65"/>
                  </a:cubicBezTo>
                  <a:cubicBezTo>
                    <a:pt x="22" y="65"/>
                    <a:pt x="23" y="64"/>
                    <a:pt x="24" y="63"/>
                  </a:cubicBezTo>
                  <a:cubicBezTo>
                    <a:pt x="40" y="48"/>
                    <a:pt x="40" y="48"/>
                    <a:pt x="40" y="48"/>
                  </a:cubicBezTo>
                  <a:cubicBezTo>
                    <a:pt x="42" y="46"/>
                    <a:pt x="42" y="43"/>
                    <a:pt x="40" y="41"/>
                  </a:cubicBezTo>
                  <a:cubicBezTo>
                    <a:pt x="38" y="39"/>
                    <a:pt x="35" y="39"/>
                    <a:pt x="33" y="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grpSp>
        <p:nvGrpSpPr>
          <p:cNvPr id="58" name="Group 28"/>
          <p:cNvGrpSpPr/>
          <p:nvPr/>
        </p:nvGrpSpPr>
        <p:grpSpPr bwMode="auto">
          <a:xfrm>
            <a:off x="9328151" y="3244850"/>
            <a:ext cx="372533" cy="368300"/>
            <a:chOff x="0" y="0"/>
            <a:chExt cx="231" cy="230"/>
          </a:xfrm>
          <a:solidFill>
            <a:srgbClr val="D20000"/>
          </a:solidFill>
        </p:grpSpPr>
        <p:sp>
          <p:nvSpPr>
            <p:cNvPr id="59" name="Freeform 29"/>
            <p:cNvSpPr>
              <a:spLocks noEditPoints="1"/>
            </p:cNvSpPr>
            <p:nvPr/>
          </p:nvSpPr>
          <p:spPr bwMode="auto">
            <a:xfrm>
              <a:off x="0" y="0"/>
              <a:ext cx="231" cy="230"/>
            </a:xfrm>
            <a:custGeom>
              <a:avLst/>
              <a:gdLst>
                <a:gd name="T0" fmla="*/ 53 w 106"/>
                <a:gd name="T1" fmla="*/ 106 h 106"/>
                <a:gd name="T2" fmla="*/ 0 w 106"/>
                <a:gd name="T3" fmla="*/ 53 h 106"/>
                <a:gd name="T4" fmla="*/ 53 w 106"/>
                <a:gd name="T5" fmla="*/ 0 h 106"/>
                <a:gd name="T6" fmla="*/ 106 w 106"/>
                <a:gd name="T7" fmla="*/ 53 h 106"/>
                <a:gd name="T8" fmla="*/ 53 w 106"/>
                <a:gd name="T9" fmla="*/ 106 h 106"/>
                <a:gd name="T10" fmla="*/ 53 w 106"/>
                <a:gd name="T11" fmla="*/ 9 h 106"/>
                <a:gd name="T12" fmla="*/ 9 w 106"/>
                <a:gd name="T13" fmla="*/ 53 h 106"/>
                <a:gd name="T14" fmla="*/ 53 w 106"/>
                <a:gd name="T15" fmla="*/ 97 h 106"/>
                <a:gd name="T16" fmla="*/ 97 w 106"/>
                <a:gd name="T17" fmla="*/ 53 h 106"/>
                <a:gd name="T18" fmla="*/ 53 w 106"/>
                <a:gd name="T19" fmla="*/ 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6">
                  <a:moveTo>
                    <a:pt x="53" y="106"/>
                  </a:moveTo>
                  <a:cubicBezTo>
                    <a:pt x="24" y="106"/>
                    <a:pt x="0" y="82"/>
                    <a:pt x="0" y="53"/>
                  </a:cubicBezTo>
                  <a:cubicBezTo>
                    <a:pt x="0" y="24"/>
                    <a:pt x="24" y="0"/>
                    <a:pt x="53" y="0"/>
                  </a:cubicBezTo>
                  <a:cubicBezTo>
                    <a:pt x="82" y="0"/>
                    <a:pt x="106" y="24"/>
                    <a:pt x="106" y="53"/>
                  </a:cubicBezTo>
                  <a:cubicBezTo>
                    <a:pt x="106" y="82"/>
                    <a:pt x="82" y="106"/>
                    <a:pt x="53" y="106"/>
                  </a:cubicBezTo>
                  <a:close/>
                  <a:moveTo>
                    <a:pt x="53" y="9"/>
                  </a:moveTo>
                  <a:cubicBezTo>
                    <a:pt x="29" y="9"/>
                    <a:pt x="9" y="29"/>
                    <a:pt x="9" y="53"/>
                  </a:cubicBezTo>
                  <a:cubicBezTo>
                    <a:pt x="9" y="77"/>
                    <a:pt x="29" y="97"/>
                    <a:pt x="53" y="97"/>
                  </a:cubicBezTo>
                  <a:cubicBezTo>
                    <a:pt x="77" y="97"/>
                    <a:pt x="97" y="77"/>
                    <a:pt x="97" y="53"/>
                  </a:cubicBezTo>
                  <a:cubicBezTo>
                    <a:pt x="97" y="29"/>
                    <a:pt x="77" y="9"/>
                    <a:pt x="53" y="9"/>
                  </a:cubicBezTo>
                  <a:close/>
                </a:path>
              </a:pathLst>
            </a:cu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60" name="Freeform 30"/>
            <p:cNvSpPr/>
            <p:nvPr/>
          </p:nvSpPr>
          <p:spPr bwMode="auto">
            <a:xfrm>
              <a:off x="104" y="43"/>
              <a:ext cx="72" cy="81"/>
            </a:xfrm>
            <a:custGeom>
              <a:avLst/>
              <a:gdLst>
                <a:gd name="T0" fmla="*/ 28 w 33"/>
                <a:gd name="T1" fmla="*/ 37 h 37"/>
                <a:gd name="T2" fmla="*/ 5 w 33"/>
                <a:gd name="T3" fmla="*/ 37 h 37"/>
                <a:gd name="T4" fmla="*/ 0 w 33"/>
                <a:gd name="T5" fmla="*/ 33 h 37"/>
                <a:gd name="T6" fmla="*/ 0 w 33"/>
                <a:gd name="T7" fmla="*/ 5 h 37"/>
                <a:gd name="T8" fmla="*/ 5 w 33"/>
                <a:gd name="T9" fmla="*/ 0 h 37"/>
                <a:gd name="T10" fmla="*/ 9 w 33"/>
                <a:gd name="T11" fmla="*/ 5 h 37"/>
                <a:gd name="T12" fmla="*/ 9 w 33"/>
                <a:gd name="T13" fmla="*/ 28 h 37"/>
                <a:gd name="T14" fmla="*/ 28 w 33"/>
                <a:gd name="T15" fmla="*/ 28 h 37"/>
                <a:gd name="T16" fmla="*/ 33 w 33"/>
                <a:gd name="T17" fmla="*/ 33 h 37"/>
                <a:gd name="T18" fmla="*/ 28 w 33"/>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7">
                  <a:moveTo>
                    <a:pt x="28" y="37"/>
                  </a:moveTo>
                  <a:cubicBezTo>
                    <a:pt x="5" y="37"/>
                    <a:pt x="5" y="37"/>
                    <a:pt x="5" y="37"/>
                  </a:cubicBezTo>
                  <a:cubicBezTo>
                    <a:pt x="2" y="37"/>
                    <a:pt x="0" y="35"/>
                    <a:pt x="0" y="33"/>
                  </a:cubicBezTo>
                  <a:cubicBezTo>
                    <a:pt x="0" y="5"/>
                    <a:pt x="0" y="5"/>
                    <a:pt x="0" y="5"/>
                  </a:cubicBezTo>
                  <a:cubicBezTo>
                    <a:pt x="0" y="2"/>
                    <a:pt x="2" y="0"/>
                    <a:pt x="5" y="0"/>
                  </a:cubicBezTo>
                  <a:cubicBezTo>
                    <a:pt x="7" y="0"/>
                    <a:pt x="9" y="2"/>
                    <a:pt x="9" y="5"/>
                  </a:cubicBezTo>
                  <a:cubicBezTo>
                    <a:pt x="9" y="28"/>
                    <a:pt x="9" y="28"/>
                    <a:pt x="9" y="28"/>
                  </a:cubicBezTo>
                  <a:cubicBezTo>
                    <a:pt x="28" y="28"/>
                    <a:pt x="28" y="28"/>
                    <a:pt x="28" y="28"/>
                  </a:cubicBezTo>
                  <a:cubicBezTo>
                    <a:pt x="31" y="28"/>
                    <a:pt x="33" y="30"/>
                    <a:pt x="33" y="33"/>
                  </a:cubicBezTo>
                  <a:cubicBezTo>
                    <a:pt x="33" y="35"/>
                    <a:pt x="31" y="37"/>
                    <a:pt x="28" y="37"/>
                  </a:cubicBezTo>
                  <a:close/>
                </a:path>
              </a:pathLst>
            </a:custGeom>
            <a:solidFill>
              <a:srgbClr val="2EA6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prstClr val="white"/>
                </a:solidFill>
                <a:latin typeface="宋体" panose="02010600030101010101" pitchFamily="2" charset="-122"/>
                <a:ea typeface="宋体" panose="02010600030101010101" pitchFamily="2" charset="-122"/>
                <a:cs typeface="+mn-ea"/>
                <a:sym typeface="宋体" panose="02010600030101010101" pitchFamily="2" charset="-122"/>
              </a:endParaRPr>
            </a:p>
          </p:txBody>
        </p:sp>
      </p:grpSp>
      <p:sp>
        <p:nvSpPr>
          <p:cNvPr id="61" name="Rectangle 31"/>
          <p:cNvSpPr>
            <a:spLocks noChangeArrowheads="1"/>
          </p:cNvSpPr>
          <p:nvPr/>
        </p:nvSpPr>
        <p:spPr bwMode="auto">
          <a:xfrm>
            <a:off x="1058545" y="4932045"/>
            <a:ext cx="2914650" cy="1474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ctr">
              <a:lnSpc>
                <a:spcPct val="120000"/>
              </a:lnSpc>
            </a:pPr>
            <a:r>
              <a:rPr lang="zh-CN" altLang="en-US" sz="1600" b="1" dirty="0">
                <a:solidFill>
                  <a:schemeClr val="bg1">
                    <a:lumMod val="50000"/>
                  </a:schemeClr>
                </a:solidFill>
                <a:latin typeface="宋体" panose="02010600030101010101" pitchFamily="2" charset="-122"/>
                <a:cs typeface="+mn-ea"/>
                <a:sym typeface="宋体" panose="02010600030101010101" pitchFamily="2" charset="-122"/>
              </a:rPr>
              <a:t>（一）关于消费者偏好的假定</a:t>
            </a:r>
            <a:endParaRPr lang="zh-CN" altLang="en-US" sz="1600" b="1" dirty="0">
              <a:solidFill>
                <a:schemeClr val="bg1">
                  <a:lumMod val="50000"/>
                </a:schemeClr>
              </a:solidFill>
              <a:latin typeface="宋体" panose="02010600030101010101" pitchFamily="2" charset="-122"/>
              <a:cs typeface="+mn-ea"/>
              <a:sym typeface="宋体" panose="02010600030101010101" pitchFamily="2" charset="-122"/>
            </a:endParaRPr>
          </a:p>
          <a:p>
            <a:pPr algn="l">
              <a:lnSpc>
                <a:spcPct val="120000"/>
              </a:lnSpc>
            </a:pPr>
            <a:r>
              <a:rPr sz="1600" dirty="0">
                <a:solidFill>
                  <a:schemeClr val="bg1">
                    <a:lumMod val="50000"/>
                  </a:schemeClr>
                </a:solidFill>
                <a:latin typeface="宋体" panose="02010600030101010101" pitchFamily="2" charset="-122"/>
                <a:sym typeface="宋体" panose="02010600030101010101" pitchFamily="2" charset="-122"/>
              </a:rPr>
              <a:t>消费者对于各种不同的商品组合的偏好（即爱好）程度是有差别的，这种偏好程度的差别决定了不同商品组合的效用的大小顺序。</a:t>
            </a:r>
            <a:endParaRPr sz="1600" dirty="0">
              <a:solidFill>
                <a:schemeClr val="bg1">
                  <a:lumMod val="50000"/>
                </a:schemeClr>
              </a:solidFill>
              <a:latin typeface="宋体" panose="02010600030101010101" pitchFamily="2" charset="-122"/>
              <a:sym typeface="宋体" panose="02010600030101010101" pitchFamily="2" charset="-122"/>
            </a:endParaRPr>
          </a:p>
        </p:txBody>
      </p:sp>
      <p:sp>
        <p:nvSpPr>
          <p:cNvPr id="62" name="Rectangle 32"/>
          <p:cNvSpPr>
            <a:spLocks noChangeArrowheads="1"/>
          </p:cNvSpPr>
          <p:nvPr/>
        </p:nvSpPr>
        <p:spPr bwMode="auto">
          <a:xfrm>
            <a:off x="4680585" y="4636770"/>
            <a:ext cx="3169285" cy="176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20000"/>
              </a:lnSpc>
            </a:pPr>
            <a:r>
              <a:rPr lang="zh-CN" altLang="en-US" sz="1600" b="1" dirty="0">
                <a:solidFill>
                  <a:schemeClr val="bg1">
                    <a:lumMod val="50000"/>
                  </a:schemeClr>
                </a:solidFill>
                <a:latin typeface="宋体" panose="02010600030101010101" pitchFamily="2" charset="-122"/>
                <a:cs typeface="+mn-ea"/>
                <a:sym typeface="宋体" panose="02010600030101010101" pitchFamily="2" charset="-122"/>
              </a:rPr>
              <a:t>（二）无差异曲线含义</a:t>
            </a:r>
            <a:endParaRPr lang="zh-CN" altLang="en-US" sz="1600" b="1" dirty="0">
              <a:solidFill>
                <a:schemeClr val="bg1">
                  <a:lumMod val="50000"/>
                </a:schemeClr>
              </a:solidFill>
              <a:latin typeface="宋体" panose="02010600030101010101" pitchFamily="2" charset="-122"/>
              <a:cs typeface="+mn-ea"/>
              <a:sym typeface="宋体" panose="02010600030101010101" pitchFamily="2" charset="-122"/>
            </a:endParaRPr>
          </a:p>
          <a:p>
            <a:pPr lvl="0" algn="l">
              <a:lnSpc>
                <a:spcPct val="120000"/>
              </a:lnSpc>
            </a:pPr>
            <a:r>
              <a:rPr lang="zh-CN" altLang="en-US" sz="1065" dirty="0">
                <a:solidFill>
                  <a:schemeClr val="bg1">
                    <a:lumMod val="50000"/>
                  </a:schemeClr>
                </a:solidFill>
                <a:latin typeface="宋体" panose="02010600030101010101" pitchFamily="2" charset="-122"/>
                <a:cs typeface="+mn-ea"/>
                <a:sym typeface="宋体" panose="02010600030101010101" pitchFamily="2" charset="-122"/>
              </a:rPr>
              <a:t> </a:t>
            </a:r>
            <a:r>
              <a:rPr sz="1600" dirty="0">
                <a:solidFill>
                  <a:schemeClr val="bg1">
                    <a:lumMod val="50000"/>
                  </a:schemeClr>
                </a:solidFill>
                <a:latin typeface="宋体" panose="02010600030101010101" pitchFamily="2" charset="-122"/>
                <a:cs typeface="+mn-ea"/>
                <a:sym typeface="宋体" panose="02010600030101010101" pitchFamily="2" charset="-122"/>
              </a:rPr>
              <a:t>无差异曲线是用来表示消费者偏好相同的两种商品的不同数量的各种组合。或者说，它是表示能给消费者带来同等效用水平或满足程度的两种商品的不同数量的各种组合。</a:t>
            </a:r>
            <a:endParaRPr sz="1600" dirty="0">
              <a:solidFill>
                <a:schemeClr val="bg1">
                  <a:lumMod val="50000"/>
                </a:schemeClr>
              </a:solidFill>
              <a:latin typeface="宋体" panose="02010600030101010101" pitchFamily="2" charset="-122"/>
              <a:cs typeface="+mn-ea"/>
              <a:sym typeface="宋体" panose="02010600030101010101" pitchFamily="2" charset="-122"/>
            </a:endParaRPr>
          </a:p>
        </p:txBody>
      </p:sp>
      <p:sp>
        <p:nvSpPr>
          <p:cNvPr id="63" name="Rectangle 33"/>
          <p:cNvSpPr>
            <a:spLocks noChangeArrowheads="1"/>
          </p:cNvSpPr>
          <p:nvPr/>
        </p:nvSpPr>
        <p:spPr bwMode="auto">
          <a:xfrm>
            <a:off x="8037830" y="4319905"/>
            <a:ext cx="3409315" cy="2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lvl="0" algn="ctr">
              <a:lnSpc>
                <a:spcPct val="120000"/>
              </a:lnSpc>
            </a:pPr>
            <a:r>
              <a:rPr sz="1600" b="1" dirty="0">
                <a:solidFill>
                  <a:schemeClr val="bg1">
                    <a:lumMod val="50000"/>
                  </a:schemeClr>
                </a:solidFill>
                <a:latin typeface="宋体" panose="02010600030101010101" pitchFamily="2" charset="-122"/>
                <a:cs typeface="+mn-ea"/>
                <a:sym typeface="宋体" panose="02010600030101010101" pitchFamily="2" charset="-122"/>
              </a:rPr>
              <a:t>（三）无差异曲线的特点</a:t>
            </a:r>
            <a:endParaRPr sz="1600" b="1" dirty="0">
              <a:solidFill>
                <a:schemeClr val="bg1">
                  <a:lumMod val="50000"/>
                </a:schemeClr>
              </a:solidFill>
              <a:latin typeface="宋体" panose="02010600030101010101" pitchFamily="2" charset="-122"/>
              <a:cs typeface="+mn-ea"/>
              <a:sym typeface="宋体" panose="02010600030101010101" pitchFamily="2" charset="-122"/>
            </a:endParaRPr>
          </a:p>
          <a:p>
            <a:pPr lvl="0" algn="l">
              <a:lnSpc>
                <a:spcPct val="120000"/>
              </a:lnSpc>
            </a:pPr>
            <a:r>
              <a:rPr sz="1600" dirty="0">
                <a:solidFill>
                  <a:schemeClr val="bg1">
                    <a:lumMod val="50000"/>
                  </a:schemeClr>
                </a:solidFill>
                <a:latin typeface="宋体" panose="02010600030101010101" pitchFamily="2" charset="-122"/>
                <a:cs typeface="+mn-ea"/>
                <a:sym typeface="宋体" panose="02010600030101010101" pitchFamily="2" charset="-122"/>
              </a:rPr>
              <a:t>（1）无差异曲线是一条向右下方倾斜的曲线，其斜率为负值。</a:t>
            </a:r>
            <a:endParaRPr sz="1600" dirty="0">
              <a:solidFill>
                <a:schemeClr val="bg1">
                  <a:lumMod val="50000"/>
                </a:schemeClr>
              </a:solidFill>
              <a:latin typeface="宋体" panose="02010600030101010101" pitchFamily="2" charset="-122"/>
              <a:cs typeface="+mn-ea"/>
              <a:sym typeface="宋体" panose="02010600030101010101" pitchFamily="2" charset="-122"/>
            </a:endParaRPr>
          </a:p>
          <a:p>
            <a:pPr lvl="0" algn="l">
              <a:lnSpc>
                <a:spcPct val="120000"/>
              </a:lnSpc>
            </a:pPr>
            <a:r>
              <a:rPr sz="1600" dirty="0">
                <a:solidFill>
                  <a:schemeClr val="bg1">
                    <a:lumMod val="50000"/>
                  </a:schemeClr>
                </a:solidFill>
                <a:latin typeface="宋体" panose="02010600030101010101" pitchFamily="2" charset="-122"/>
                <a:cs typeface="+mn-ea"/>
                <a:sym typeface="宋体" panose="02010600030101010101" pitchFamily="2" charset="-122"/>
              </a:rPr>
              <a:t>（2）有无数条无差异曲线覆盖整个坐标平面图。</a:t>
            </a:r>
            <a:endParaRPr sz="1600" dirty="0">
              <a:solidFill>
                <a:schemeClr val="bg1">
                  <a:lumMod val="50000"/>
                </a:schemeClr>
              </a:solidFill>
              <a:latin typeface="宋体" panose="02010600030101010101" pitchFamily="2" charset="-122"/>
              <a:cs typeface="+mn-ea"/>
              <a:sym typeface="宋体" panose="02010600030101010101" pitchFamily="2" charset="-122"/>
            </a:endParaRPr>
          </a:p>
          <a:p>
            <a:pPr lvl="0" algn="l">
              <a:lnSpc>
                <a:spcPct val="120000"/>
              </a:lnSpc>
            </a:pPr>
            <a:r>
              <a:rPr sz="1600" dirty="0">
                <a:solidFill>
                  <a:schemeClr val="bg1">
                    <a:lumMod val="50000"/>
                  </a:schemeClr>
                </a:solidFill>
                <a:latin typeface="宋体" panose="02010600030101010101" pitchFamily="2" charset="-122"/>
                <a:cs typeface="+mn-ea"/>
                <a:sym typeface="宋体" panose="02010600030101010101" pitchFamily="2" charset="-122"/>
              </a:rPr>
              <a:t>（3）在同一坐标平面上的任意两条无差异曲线不会相交。</a:t>
            </a:r>
            <a:endParaRPr sz="1600" dirty="0">
              <a:solidFill>
                <a:schemeClr val="bg1">
                  <a:lumMod val="50000"/>
                </a:schemeClr>
              </a:solidFill>
              <a:latin typeface="宋体" panose="02010600030101010101" pitchFamily="2" charset="-122"/>
              <a:cs typeface="+mn-ea"/>
              <a:sym typeface="宋体" panose="02010600030101010101" pitchFamily="2" charset="-122"/>
            </a:endParaRPr>
          </a:p>
          <a:p>
            <a:pPr lvl="0" algn="l">
              <a:lnSpc>
                <a:spcPct val="120000"/>
              </a:lnSpc>
            </a:pPr>
            <a:r>
              <a:rPr sz="1600" dirty="0">
                <a:solidFill>
                  <a:schemeClr val="bg1">
                    <a:lumMod val="50000"/>
                  </a:schemeClr>
                </a:solidFill>
                <a:latin typeface="宋体" panose="02010600030101010101" pitchFamily="2" charset="-122"/>
                <a:cs typeface="+mn-ea"/>
                <a:sym typeface="宋体" panose="02010600030101010101" pitchFamily="2" charset="-122"/>
              </a:rPr>
              <a:t>（4）无差异曲线总是凸向原点的。</a:t>
            </a:r>
            <a:endParaRPr sz="1600" dirty="0">
              <a:solidFill>
                <a:schemeClr val="bg1">
                  <a:lumMod val="50000"/>
                </a:schemeClr>
              </a:solidFill>
              <a:latin typeface="宋体" panose="02010600030101010101" pitchFamily="2" charset="-122"/>
              <a:cs typeface="+mn-ea"/>
              <a:sym typeface="宋体" panose="02010600030101010101" pitchFamily="2" charset="-122"/>
            </a:endParaRPr>
          </a:p>
        </p:txBody>
      </p:sp>
      <p:sp>
        <p:nvSpPr>
          <p:cNvPr id="66" name="Line 36"/>
          <p:cNvSpPr>
            <a:spLocks noChangeShapeType="1"/>
          </p:cNvSpPr>
          <p:nvPr/>
        </p:nvSpPr>
        <p:spPr bwMode="auto">
          <a:xfrm>
            <a:off x="2667000" y="4320116"/>
            <a:ext cx="0" cy="508000"/>
          </a:xfrm>
          <a:prstGeom prst="line">
            <a:avLst/>
          </a:prstGeom>
          <a:noFill/>
          <a:ln w="6350" cmpd="sng">
            <a:solidFill>
              <a:schemeClr val="accent5">
                <a:lumMod val="60000"/>
                <a:lumOff val="40000"/>
              </a:schemeClr>
            </a:solidFill>
            <a:prstDash val="dash"/>
            <a:round/>
          </a:ln>
          <a:extLst>
            <a:ext uri="{909E8E84-426E-40DD-AFC4-6F175D3DCCD1}">
              <a14:hiddenFill xmlns:a14="http://schemas.microsoft.com/office/drawing/2010/main">
                <a:no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69" name="Line 39"/>
          <p:cNvSpPr>
            <a:spLocks noChangeShapeType="1"/>
          </p:cNvSpPr>
          <p:nvPr/>
        </p:nvSpPr>
        <p:spPr bwMode="auto">
          <a:xfrm>
            <a:off x="6083300" y="4375436"/>
            <a:ext cx="0" cy="452680"/>
          </a:xfrm>
          <a:prstGeom prst="line">
            <a:avLst/>
          </a:prstGeom>
          <a:noFill/>
          <a:ln w="6350" cmpd="sng">
            <a:solidFill>
              <a:schemeClr val="accent5">
                <a:lumMod val="60000"/>
                <a:lumOff val="40000"/>
              </a:schemeClr>
            </a:solidFill>
            <a:prstDash val="dash"/>
            <a:round/>
          </a:ln>
          <a:extLst>
            <a:ext uri="{909E8E84-426E-40DD-AFC4-6F175D3DCCD1}">
              <a14:hiddenFill xmlns:a14="http://schemas.microsoft.com/office/drawing/2010/main">
                <a:no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70" name="Line 40"/>
          <p:cNvSpPr>
            <a:spLocks noChangeShapeType="1"/>
          </p:cNvSpPr>
          <p:nvPr/>
        </p:nvSpPr>
        <p:spPr bwMode="auto">
          <a:xfrm>
            <a:off x="9525000" y="4375436"/>
            <a:ext cx="0" cy="452680"/>
          </a:xfrm>
          <a:prstGeom prst="line">
            <a:avLst/>
          </a:prstGeom>
          <a:noFill/>
          <a:ln w="6350" cmpd="sng">
            <a:solidFill>
              <a:schemeClr val="accent5">
                <a:lumMod val="60000"/>
                <a:lumOff val="40000"/>
              </a:schemeClr>
            </a:solidFill>
            <a:prstDash val="dash"/>
            <a:round/>
          </a:ln>
          <a:extLst>
            <a:ext uri="{909E8E84-426E-40DD-AFC4-6F175D3DCCD1}">
              <a14:hiddenFill xmlns:a14="http://schemas.microsoft.com/office/drawing/2010/main">
                <a:noFill/>
              </a14:hiddenFill>
            </a:ext>
          </a:extLst>
        </p:spPr>
        <p:txBody>
          <a:bodyPr/>
          <a:p>
            <a:endParaRPr lang="zh-CN" altLang="en-US" sz="2400">
              <a:solidFill>
                <a:schemeClr val="tx1">
                  <a:lumMod val="65000"/>
                  <a:lumOff val="35000"/>
                </a:schemeClr>
              </a:solidFill>
              <a:latin typeface="宋体" panose="02010600030101010101" pitchFamily="2" charset="-122"/>
              <a:cs typeface="+mn-ea"/>
              <a:sym typeface="宋体" panose="02010600030101010101" pitchFamily="2" charset="-122"/>
            </a:endParaRPr>
          </a:p>
        </p:txBody>
      </p:sp>
      <p:sp>
        <p:nvSpPr>
          <p:cNvPr id="45" name="文本框 44"/>
          <p:cNvSpPr txBox="1"/>
          <p:nvPr/>
        </p:nvSpPr>
        <p:spPr>
          <a:xfrm>
            <a:off x="2472051" y="3737867"/>
            <a:ext cx="411480" cy="645160"/>
          </a:xfrm>
          <a:prstGeom prst="rect">
            <a:avLst/>
          </a:prstGeom>
          <a:noFill/>
        </p:spPr>
        <p:txBody>
          <a:bodyPr wrap="none" rtlCol="0">
            <a:spAutoFit/>
          </a:bodyPr>
          <a:p>
            <a:r>
              <a:rPr lang="en-US" sz="3600" dirty="0">
                <a:solidFill>
                  <a:srgbClr val="F08300"/>
                </a:solidFill>
                <a:latin typeface="宋体" panose="02010600030101010101" pitchFamily="2" charset="-122"/>
              </a:rPr>
              <a:t>1</a:t>
            </a:r>
            <a:endParaRPr lang="en-US" sz="3600" dirty="0">
              <a:solidFill>
                <a:srgbClr val="F08300"/>
              </a:solidFill>
              <a:latin typeface="宋体" panose="02010600030101010101" pitchFamily="2" charset="-122"/>
            </a:endParaRPr>
          </a:p>
        </p:txBody>
      </p:sp>
      <p:sp>
        <p:nvSpPr>
          <p:cNvPr id="46" name="文本框 45"/>
          <p:cNvSpPr txBox="1"/>
          <p:nvPr/>
        </p:nvSpPr>
        <p:spPr>
          <a:xfrm>
            <a:off x="5910136" y="3730203"/>
            <a:ext cx="411480" cy="645160"/>
          </a:xfrm>
          <a:prstGeom prst="rect">
            <a:avLst/>
          </a:prstGeom>
          <a:noFill/>
        </p:spPr>
        <p:txBody>
          <a:bodyPr wrap="none" rtlCol="0">
            <a:spAutoFit/>
          </a:bodyPr>
          <a:p>
            <a:r>
              <a:rPr lang="en-US" sz="3600" dirty="0">
                <a:solidFill>
                  <a:srgbClr val="F08300"/>
                </a:solidFill>
                <a:latin typeface="宋体" panose="02010600030101010101" pitchFamily="2" charset="-122"/>
              </a:rPr>
              <a:t>2</a:t>
            </a:r>
            <a:endParaRPr lang="en-US" sz="3600" dirty="0">
              <a:solidFill>
                <a:srgbClr val="F08300"/>
              </a:solidFill>
              <a:latin typeface="宋体" panose="02010600030101010101" pitchFamily="2" charset="-122"/>
            </a:endParaRPr>
          </a:p>
        </p:txBody>
      </p:sp>
      <p:sp>
        <p:nvSpPr>
          <p:cNvPr id="47" name="文本框 46"/>
          <p:cNvSpPr txBox="1"/>
          <p:nvPr/>
        </p:nvSpPr>
        <p:spPr>
          <a:xfrm>
            <a:off x="9289410" y="3737872"/>
            <a:ext cx="411480" cy="645160"/>
          </a:xfrm>
          <a:prstGeom prst="rect">
            <a:avLst/>
          </a:prstGeom>
          <a:noFill/>
        </p:spPr>
        <p:txBody>
          <a:bodyPr wrap="none" rtlCol="0">
            <a:spAutoFit/>
          </a:bodyPr>
          <a:p>
            <a:r>
              <a:rPr lang="en-US" sz="3600" dirty="0">
                <a:solidFill>
                  <a:srgbClr val="4472C4"/>
                </a:solidFill>
                <a:latin typeface="宋体" panose="02010600030101010101" pitchFamily="2" charset="-122"/>
              </a:rPr>
              <a:t>3</a:t>
            </a:r>
            <a:endParaRPr lang="en-US" sz="3600" dirty="0">
              <a:solidFill>
                <a:srgbClr val="4472C4"/>
              </a:solidFill>
              <a:latin typeface="宋体" panose="02010600030101010101" pitchFamily="2" charset="-122"/>
            </a:endParaRPr>
          </a:p>
        </p:txBody>
      </p:sp>
      <p:sp>
        <p:nvSpPr>
          <p:cNvPr id="25" name="文本框 2"/>
          <p:cNvSpPr txBox="1"/>
          <p:nvPr/>
        </p:nvSpPr>
        <p:spPr>
          <a:xfrm>
            <a:off x="885825" y="599440"/>
            <a:ext cx="403542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一、无差异曲线分析</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97587" y="2134394"/>
            <a:ext cx="10800000" cy="2949307"/>
            <a:chOff x="663505" y="2309043"/>
            <a:chExt cx="10859826" cy="2965644"/>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（一）商品的边际替代率的概念</a:t>
              </a:r>
              <a:endParaRPr lang="en-US" altLang="zh-CN" b="1" dirty="0">
                <a:solidFill>
                  <a:schemeClr val="bg1"/>
                </a:solidFill>
                <a:latin typeface="+mn-ea"/>
              </a:endParaRPr>
            </a:p>
          </p:txBody>
        </p:sp>
        <p:sp>
          <p:nvSpPr>
            <p:cNvPr id="59" name="3"/>
            <p:cNvSpPr/>
            <p:nvPr/>
          </p:nvSpPr>
          <p:spPr>
            <a:xfrm>
              <a:off x="6442899"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（二）商品的边际替代率递减规律</a:t>
              </a:r>
              <a:endParaRPr lang="en-US" altLang="zh-CN"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grpSp>
          <p:nvGrpSpPr>
            <p:cNvPr id="73" name="组合 72"/>
            <p:cNvGrpSpPr/>
            <p:nvPr/>
          </p:nvGrpSpPr>
          <p:grpSpPr>
            <a:xfrm rot="0">
              <a:off x="1093521" y="3505994"/>
              <a:ext cx="4220601" cy="1768693"/>
              <a:chOff x="1112787" y="3505994"/>
              <a:chExt cx="4220601" cy="1768693"/>
            </a:xfrm>
          </p:grpSpPr>
          <p:sp>
            <p:nvSpPr>
              <p:cNvPr id="80" name="41"/>
              <p:cNvSpPr txBox="1"/>
              <p:nvPr/>
            </p:nvSpPr>
            <p:spPr>
              <a:xfrm>
                <a:off x="1373302" y="3505994"/>
                <a:ext cx="3960086" cy="1768693"/>
              </a:xfrm>
              <a:prstGeom prst="rect">
                <a:avLst/>
              </a:prstGeom>
              <a:noFill/>
              <a:ln>
                <a:noFill/>
              </a:ln>
            </p:spPr>
            <p:txBody>
              <a:bodyPr lIns="91440" tIns="45720" rIns="91440" bIns="45720" anchor="t" anchorCtr="0">
                <a:noAutofit/>
              </a:bodyPr>
              <a:lstStyle/>
              <a:p>
                <a:pPr algn="just">
                  <a:lnSpc>
                    <a:spcPct val="150000"/>
                  </a:lnSpc>
                  <a:buSzPct val="25000"/>
                </a:pPr>
                <a:r>
                  <a:rPr sz="1600" dirty="0">
                    <a:solidFill>
                      <a:schemeClr val="tx1">
                        <a:lumMod val="65000"/>
                        <a:lumOff val="35000"/>
                      </a:schemeClr>
                    </a:solidFill>
                    <a:latin typeface="+mn-ea"/>
                    <a:ea typeface="+mn-ea"/>
                  </a:rPr>
                  <a:t>商品的边际替代率是指在维持效用水平或满足程度不变的前提下，消费者增加一单位的某种商品的消费时所需放弃的另一种商品的消费量。</a:t>
                </a:r>
                <a:endParaRPr sz="1600" dirty="0">
                  <a:solidFill>
                    <a:schemeClr val="tx1">
                      <a:lumMod val="65000"/>
                      <a:lumOff val="35000"/>
                    </a:schemeClr>
                  </a:solidFill>
                  <a:latin typeface="+mn-ea"/>
                  <a:ea typeface="+mn-ea"/>
                </a:endParaRPr>
              </a:p>
            </p:txBody>
          </p:sp>
          <p:sp>
            <p:nvSpPr>
              <p:cNvPr id="81" name="矩形 80"/>
              <p:cNvSpPr>
                <a:spLocks noChangeAspect="1"/>
              </p:cNvSpPr>
              <p:nvPr/>
            </p:nvSpPr>
            <p:spPr>
              <a:xfrm>
                <a:off x="1112787"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64" name="组合 63"/>
            <p:cNvGrpSpPr/>
            <p:nvPr/>
          </p:nvGrpSpPr>
          <p:grpSpPr>
            <a:xfrm rot="0">
              <a:off x="6872915" y="3505994"/>
              <a:ext cx="4546245" cy="1768055"/>
              <a:chOff x="1112787" y="3505994"/>
              <a:chExt cx="4546245" cy="1768055"/>
            </a:xfrm>
          </p:grpSpPr>
          <p:sp>
            <p:nvSpPr>
              <p:cNvPr id="71" name="41"/>
              <p:cNvSpPr txBox="1"/>
              <p:nvPr/>
            </p:nvSpPr>
            <p:spPr>
              <a:xfrm>
                <a:off x="1373302" y="3505994"/>
                <a:ext cx="4285730" cy="1768055"/>
              </a:xfrm>
              <a:prstGeom prst="rect">
                <a:avLst/>
              </a:prstGeom>
              <a:noFill/>
              <a:ln>
                <a:noFill/>
              </a:ln>
            </p:spPr>
            <p:txBody>
              <a:bodyPr lIns="91440" tIns="45720" rIns="91440" bIns="45720" anchor="t" anchorCtr="0">
                <a:noAutofit/>
              </a:bodyPr>
              <a:lstStyle/>
              <a:p>
                <a:pPr algn="just">
                  <a:lnSpc>
                    <a:spcPct val="150000"/>
                  </a:lnSpc>
                  <a:buSzPct val="25000"/>
                </a:pPr>
                <a:r>
                  <a:rPr sz="1600" dirty="0">
                    <a:solidFill>
                      <a:schemeClr val="tx1">
                        <a:lumMod val="65000"/>
                        <a:lumOff val="35000"/>
                      </a:schemeClr>
                    </a:solidFill>
                    <a:latin typeface="+mn-ea"/>
                    <a:ea typeface="+mn-ea"/>
                  </a:rPr>
                  <a:t>商品的边际替代率递减规律是指在维持效用水平不变的前提下，随着一种商品消费量的连续增加，消费者为得到每一单位的这种商品所需放弃的另一种商品的消费量是递减的。</a:t>
                </a:r>
                <a:endParaRPr sz="1600" dirty="0">
                  <a:solidFill>
                    <a:schemeClr val="tx1">
                      <a:lumMod val="65000"/>
                      <a:lumOff val="35000"/>
                    </a:schemeClr>
                  </a:solidFill>
                  <a:latin typeface="+mn-ea"/>
                  <a:ea typeface="+mn-ea"/>
                </a:endParaRPr>
              </a:p>
            </p:txBody>
          </p:sp>
          <p:sp>
            <p:nvSpPr>
              <p:cNvPr id="72" name="矩形 71"/>
              <p:cNvSpPr>
                <a:spLocks noChangeAspect="1"/>
              </p:cNvSpPr>
              <p:nvPr/>
            </p:nvSpPr>
            <p:spPr>
              <a:xfrm>
                <a:off x="1112787"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25" name="文本框 2"/>
          <p:cNvSpPr txBox="1"/>
          <p:nvPr/>
        </p:nvSpPr>
        <p:spPr>
          <a:xfrm>
            <a:off x="885190" y="218440"/>
            <a:ext cx="609473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二、商品的边际替代率及其递减规律</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3"/>
          <p:cNvGrpSpPr/>
          <p:nvPr/>
        </p:nvGrpSpPr>
        <p:grpSpPr>
          <a:xfrm>
            <a:off x="1758347" y="1786477"/>
            <a:ext cx="4311103" cy="1913890"/>
            <a:chOff x="7219382" y="2709000"/>
            <a:chExt cx="3082200" cy="1909450"/>
          </a:xfrm>
        </p:grpSpPr>
        <p:sp>
          <p:nvSpPr>
            <p:cNvPr id="23" name="32"/>
            <p:cNvSpPr/>
            <p:nvPr/>
          </p:nvSpPr>
          <p:spPr bwMode="auto">
            <a:xfrm>
              <a:off x="7219382" y="3128395"/>
              <a:ext cx="3082137" cy="149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预算线又称为预算约束线、消费可能线或价格线，表示在消费者收入和商品价格既定的条件下，消费者的全部收入所能购买到的两种商品的不同数量的各种组合。</a:t>
              </a:r>
              <a:endParaRPr sz="1600" dirty="0">
                <a:solidFill>
                  <a:schemeClr val="tx1">
                    <a:lumMod val="65000"/>
                    <a:lumOff val="35000"/>
                  </a:schemeClr>
                </a:solidFill>
                <a:latin typeface="+mn-ea"/>
                <a:ea typeface="+mn-ea"/>
              </a:endParaRPr>
            </a:p>
          </p:txBody>
        </p:sp>
        <p:sp>
          <p:nvSpPr>
            <p:cNvPr id="24" name="3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（一）预算线的概念</a:t>
              </a:r>
              <a:endParaRPr lang="en-US" altLang="zh-CN" sz="2000" b="1" dirty="0">
                <a:solidFill>
                  <a:schemeClr val="tx1">
                    <a:lumMod val="65000"/>
                    <a:lumOff val="35000"/>
                  </a:schemeClr>
                </a:solidFill>
                <a:latin typeface="+mn-ea"/>
              </a:endParaRPr>
            </a:p>
          </p:txBody>
        </p:sp>
      </p:grpSp>
      <p:grpSp>
        <p:nvGrpSpPr>
          <p:cNvPr id="25" name="1"/>
          <p:cNvGrpSpPr/>
          <p:nvPr/>
        </p:nvGrpSpPr>
        <p:grpSpPr>
          <a:xfrm>
            <a:off x="1758347" y="4085970"/>
            <a:ext cx="4311103" cy="2374901"/>
            <a:chOff x="7219382" y="2506271"/>
            <a:chExt cx="3082200" cy="2369391"/>
          </a:xfrm>
        </p:grpSpPr>
        <p:sp>
          <p:nvSpPr>
            <p:cNvPr id="26" name="12"/>
            <p:cNvSpPr/>
            <p:nvPr/>
          </p:nvSpPr>
          <p:spPr bwMode="auto">
            <a:xfrm>
              <a:off x="7219382" y="2925666"/>
              <a:ext cx="3082137" cy="1949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消费者的收入 I 或商品价格 P1 和 P2 变化时，会引起预算线的变动。预算线的变动有以下四种情况：</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1. 预算线与消费者的收入的关系</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2. 预算线与商品价格的关系</a:t>
              </a:r>
              <a:endParaRPr sz="1600" dirty="0">
                <a:solidFill>
                  <a:schemeClr val="tx1">
                    <a:lumMod val="65000"/>
                    <a:lumOff val="35000"/>
                  </a:schemeClr>
                </a:solidFill>
                <a:latin typeface="+mn-ea"/>
                <a:ea typeface="+mn-ea"/>
              </a:endParaRPr>
            </a:p>
          </p:txBody>
        </p:sp>
        <p:sp>
          <p:nvSpPr>
            <p:cNvPr id="27" name="11"/>
            <p:cNvSpPr txBox="1"/>
            <p:nvPr/>
          </p:nvSpPr>
          <p:spPr bwMode="auto">
            <a:xfrm>
              <a:off x="7219382" y="2506271"/>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（二）预算线的变动</a:t>
              </a:r>
              <a:endParaRPr lang="en-US" altLang="zh-CN" sz="2000" b="1" dirty="0">
                <a:solidFill>
                  <a:schemeClr val="tx1">
                    <a:lumMod val="65000"/>
                    <a:lumOff val="35000"/>
                  </a:schemeClr>
                </a:solidFill>
                <a:latin typeface="+mn-ea"/>
              </a:endParaRPr>
            </a:p>
          </p:txBody>
        </p:sp>
      </p:grpSp>
      <p:cxnSp>
        <p:nvCxnSpPr>
          <p:cNvPr id="38" name="直接连接符 37"/>
          <p:cNvCxnSpPr/>
          <p:nvPr/>
        </p:nvCxnSpPr>
        <p:spPr>
          <a:xfrm>
            <a:off x="1850178" y="3916299"/>
            <a:ext cx="37800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a:grpSpLocks noChangeAspect="1"/>
          </p:cNvGrpSpPr>
          <p:nvPr/>
        </p:nvGrpSpPr>
        <p:grpSpPr>
          <a:xfrm>
            <a:off x="915987" y="2382794"/>
            <a:ext cx="719995" cy="720000"/>
            <a:chOff x="6295426" y="2536225"/>
            <a:chExt cx="676569" cy="676574"/>
          </a:xfrm>
          <a:solidFill>
            <a:schemeClr val="bg1"/>
          </a:solidFill>
        </p:grpSpPr>
        <p:sp>
          <p:nvSpPr>
            <p:cNvPr id="40" name="42"/>
            <p:cNvSpPr/>
            <p:nvPr/>
          </p:nvSpPr>
          <p:spPr>
            <a:xfrm>
              <a:off x="6295426" y="2536225"/>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1" name="1"/>
            <p:cNvSpPr>
              <a:spLocks noChangeAspect="1"/>
            </p:cNvSpPr>
            <p:nvPr/>
          </p:nvSpPr>
          <p:spPr bwMode="auto">
            <a:xfrm>
              <a:off x="6516000" y="2730512"/>
              <a:ext cx="303692" cy="2880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gr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grpSp>
      <p:grpSp>
        <p:nvGrpSpPr>
          <p:cNvPr id="42" name="组合 41"/>
          <p:cNvGrpSpPr>
            <a:grpSpLocks noChangeAspect="1"/>
          </p:cNvGrpSpPr>
          <p:nvPr/>
        </p:nvGrpSpPr>
        <p:grpSpPr>
          <a:xfrm>
            <a:off x="915987" y="4289221"/>
            <a:ext cx="719995" cy="720000"/>
            <a:chOff x="6295426" y="4475723"/>
            <a:chExt cx="676569" cy="676574"/>
          </a:xfrm>
          <a:solidFill>
            <a:schemeClr val="bg1"/>
          </a:solidFill>
        </p:grpSpPr>
        <p:sp>
          <p:nvSpPr>
            <p:cNvPr id="43" name="22"/>
            <p:cNvSpPr/>
            <p:nvPr/>
          </p:nvSpPr>
          <p:spPr>
            <a:xfrm>
              <a:off x="6295426" y="4475723"/>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4" name="33"/>
            <p:cNvSpPr>
              <a:spLocks noChangeAspect="1"/>
            </p:cNvSpPr>
            <p:nvPr/>
          </p:nvSpPr>
          <p:spPr bwMode="auto">
            <a:xfrm>
              <a:off x="6516000" y="4680000"/>
              <a:ext cx="325598" cy="324000"/>
            </a:xfrm>
            <a:custGeom>
              <a:avLst/>
              <a:gdLst>
                <a:gd name="T0" fmla="*/ 607 w 622"/>
                <a:gd name="T1" fmla="*/ 446 h 620"/>
                <a:gd name="T2" fmla="*/ 588 w 622"/>
                <a:gd name="T3" fmla="*/ 428 h 620"/>
                <a:gd name="T4" fmla="*/ 498 w 622"/>
                <a:gd name="T5" fmla="*/ 398 h 620"/>
                <a:gd name="T6" fmla="*/ 533 w 622"/>
                <a:gd name="T7" fmla="*/ 266 h 620"/>
                <a:gd name="T8" fmla="*/ 266 w 622"/>
                <a:gd name="T9" fmla="*/ 0 h 620"/>
                <a:gd name="T10" fmla="*/ 0 w 622"/>
                <a:gd name="T11" fmla="*/ 266 h 620"/>
                <a:gd name="T12" fmla="*/ 266 w 622"/>
                <a:gd name="T13" fmla="*/ 533 h 620"/>
                <a:gd name="T14" fmla="*/ 399 w 622"/>
                <a:gd name="T15" fmla="*/ 497 h 620"/>
                <a:gd name="T16" fmla="*/ 348 w 622"/>
                <a:gd name="T17" fmla="*/ 446 h 620"/>
                <a:gd name="T18" fmla="*/ 266 w 622"/>
                <a:gd name="T19" fmla="*/ 464 h 620"/>
                <a:gd name="T20" fmla="*/ 69 w 622"/>
                <a:gd name="T21" fmla="*/ 266 h 620"/>
                <a:gd name="T22" fmla="*/ 266 w 622"/>
                <a:gd name="T23" fmla="*/ 68 h 620"/>
                <a:gd name="T24" fmla="*/ 464 w 622"/>
                <a:gd name="T25" fmla="*/ 266 h 620"/>
                <a:gd name="T26" fmla="*/ 436 w 622"/>
                <a:gd name="T27" fmla="*/ 368 h 620"/>
                <a:gd name="T28" fmla="*/ 402 w 622"/>
                <a:gd name="T29" fmla="*/ 335 h 620"/>
                <a:gd name="T30" fmla="*/ 418 w 622"/>
                <a:gd name="T31" fmla="*/ 266 h 620"/>
                <a:gd name="T32" fmla="*/ 267 w 622"/>
                <a:gd name="T33" fmla="*/ 114 h 620"/>
                <a:gd name="T34" fmla="*/ 115 w 622"/>
                <a:gd name="T35" fmla="*/ 266 h 620"/>
                <a:gd name="T36" fmla="*/ 266 w 622"/>
                <a:gd name="T37" fmla="*/ 418 h 620"/>
                <a:gd name="T38" fmla="*/ 314 w 622"/>
                <a:gd name="T39" fmla="*/ 410 h 620"/>
                <a:gd name="T40" fmla="*/ 243 w 622"/>
                <a:gd name="T41" fmla="*/ 338 h 620"/>
                <a:gd name="T42" fmla="*/ 190 w 622"/>
                <a:gd name="T43" fmla="*/ 266 h 620"/>
                <a:gd name="T44" fmla="*/ 267 w 622"/>
                <a:gd name="T45" fmla="*/ 190 h 620"/>
                <a:gd name="T46" fmla="*/ 343 w 622"/>
                <a:gd name="T47" fmla="*/ 266 h 620"/>
                <a:gd name="T48" fmla="*/ 342 w 622"/>
                <a:gd name="T49" fmla="*/ 276 h 620"/>
                <a:gd name="T50" fmla="*/ 302 w 622"/>
                <a:gd name="T51" fmla="*/ 237 h 620"/>
                <a:gd name="T52" fmla="*/ 234 w 622"/>
                <a:gd name="T53" fmla="*/ 244 h 620"/>
                <a:gd name="T54" fmla="*/ 234 w 622"/>
                <a:gd name="T55" fmla="*/ 245 h 620"/>
                <a:gd name="T56" fmla="*/ 240 w 622"/>
                <a:gd name="T57" fmla="*/ 301 h 620"/>
                <a:gd name="T58" fmla="*/ 406 w 622"/>
                <a:gd name="T59" fmla="*/ 463 h 620"/>
                <a:gd name="T60" fmla="*/ 402 w 622"/>
                <a:gd name="T61" fmla="*/ 489 h 620"/>
                <a:gd name="T62" fmla="*/ 433 w 622"/>
                <a:gd name="T63" fmla="*/ 588 h 620"/>
                <a:gd name="T64" fmla="*/ 451 w 622"/>
                <a:gd name="T65" fmla="*/ 605 h 620"/>
                <a:gd name="T66" fmla="*/ 495 w 622"/>
                <a:gd name="T67" fmla="*/ 592 h 620"/>
                <a:gd name="T68" fmla="*/ 503 w 622"/>
                <a:gd name="T69" fmla="*/ 549 h 620"/>
                <a:gd name="T70" fmla="*/ 551 w 622"/>
                <a:gd name="T71" fmla="*/ 530 h 620"/>
                <a:gd name="T72" fmla="*/ 557 w 622"/>
                <a:gd name="T73" fmla="*/ 499 h 620"/>
                <a:gd name="T74" fmla="*/ 594 w 622"/>
                <a:gd name="T75" fmla="*/ 491 h 620"/>
                <a:gd name="T76" fmla="*/ 607 w 622"/>
                <a:gd name="T77" fmla="*/ 446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2" h="620">
                  <a:moveTo>
                    <a:pt x="607" y="446"/>
                  </a:moveTo>
                  <a:lnTo>
                    <a:pt x="588" y="428"/>
                  </a:lnTo>
                  <a:cubicBezTo>
                    <a:pt x="564" y="405"/>
                    <a:pt x="531" y="394"/>
                    <a:pt x="498" y="398"/>
                  </a:cubicBezTo>
                  <a:cubicBezTo>
                    <a:pt x="520" y="359"/>
                    <a:pt x="533" y="314"/>
                    <a:pt x="533" y="266"/>
                  </a:cubicBezTo>
                  <a:cubicBezTo>
                    <a:pt x="533" y="119"/>
                    <a:pt x="413" y="0"/>
                    <a:pt x="266" y="0"/>
                  </a:cubicBezTo>
                  <a:cubicBezTo>
                    <a:pt x="120" y="0"/>
                    <a:pt x="0" y="119"/>
                    <a:pt x="0" y="266"/>
                  </a:cubicBezTo>
                  <a:cubicBezTo>
                    <a:pt x="0" y="413"/>
                    <a:pt x="120" y="533"/>
                    <a:pt x="266" y="533"/>
                  </a:cubicBezTo>
                  <a:cubicBezTo>
                    <a:pt x="315" y="533"/>
                    <a:pt x="360" y="520"/>
                    <a:pt x="399" y="497"/>
                  </a:cubicBezTo>
                  <a:cubicBezTo>
                    <a:pt x="385" y="483"/>
                    <a:pt x="368" y="465"/>
                    <a:pt x="348" y="446"/>
                  </a:cubicBezTo>
                  <a:cubicBezTo>
                    <a:pt x="323" y="457"/>
                    <a:pt x="296" y="464"/>
                    <a:pt x="266" y="464"/>
                  </a:cubicBezTo>
                  <a:cubicBezTo>
                    <a:pt x="158" y="464"/>
                    <a:pt x="69" y="375"/>
                    <a:pt x="69" y="266"/>
                  </a:cubicBezTo>
                  <a:cubicBezTo>
                    <a:pt x="69" y="157"/>
                    <a:pt x="158" y="68"/>
                    <a:pt x="266" y="68"/>
                  </a:cubicBezTo>
                  <a:cubicBezTo>
                    <a:pt x="375" y="68"/>
                    <a:pt x="464" y="157"/>
                    <a:pt x="464" y="266"/>
                  </a:cubicBezTo>
                  <a:cubicBezTo>
                    <a:pt x="464" y="303"/>
                    <a:pt x="454" y="338"/>
                    <a:pt x="436" y="368"/>
                  </a:cubicBezTo>
                  <a:lnTo>
                    <a:pt x="402" y="335"/>
                  </a:lnTo>
                  <a:cubicBezTo>
                    <a:pt x="412" y="314"/>
                    <a:pt x="418" y="291"/>
                    <a:pt x="418" y="266"/>
                  </a:cubicBezTo>
                  <a:cubicBezTo>
                    <a:pt x="418" y="182"/>
                    <a:pt x="350" y="114"/>
                    <a:pt x="267" y="114"/>
                  </a:cubicBezTo>
                  <a:cubicBezTo>
                    <a:pt x="183" y="114"/>
                    <a:pt x="115" y="182"/>
                    <a:pt x="115" y="266"/>
                  </a:cubicBezTo>
                  <a:cubicBezTo>
                    <a:pt x="115" y="350"/>
                    <a:pt x="183" y="418"/>
                    <a:pt x="266" y="418"/>
                  </a:cubicBezTo>
                  <a:cubicBezTo>
                    <a:pt x="283" y="418"/>
                    <a:pt x="299" y="415"/>
                    <a:pt x="314" y="410"/>
                  </a:cubicBezTo>
                  <a:cubicBezTo>
                    <a:pt x="289" y="385"/>
                    <a:pt x="263" y="360"/>
                    <a:pt x="243" y="338"/>
                  </a:cubicBezTo>
                  <a:cubicBezTo>
                    <a:pt x="212" y="328"/>
                    <a:pt x="190" y="300"/>
                    <a:pt x="190" y="266"/>
                  </a:cubicBezTo>
                  <a:cubicBezTo>
                    <a:pt x="190" y="224"/>
                    <a:pt x="224" y="190"/>
                    <a:pt x="267" y="190"/>
                  </a:cubicBezTo>
                  <a:cubicBezTo>
                    <a:pt x="309" y="190"/>
                    <a:pt x="343" y="224"/>
                    <a:pt x="343" y="266"/>
                  </a:cubicBezTo>
                  <a:cubicBezTo>
                    <a:pt x="343" y="269"/>
                    <a:pt x="342" y="273"/>
                    <a:pt x="342" y="276"/>
                  </a:cubicBezTo>
                  <a:lnTo>
                    <a:pt x="302" y="237"/>
                  </a:lnTo>
                  <a:cubicBezTo>
                    <a:pt x="282" y="217"/>
                    <a:pt x="249" y="221"/>
                    <a:pt x="234" y="244"/>
                  </a:cubicBezTo>
                  <a:cubicBezTo>
                    <a:pt x="234" y="245"/>
                    <a:pt x="234" y="245"/>
                    <a:pt x="234" y="245"/>
                  </a:cubicBezTo>
                  <a:cubicBezTo>
                    <a:pt x="222" y="263"/>
                    <a:pt x="225" y="286"/>
                    <a:pt x="240" y="301"/>
                  </a:cubicBezTo>
                  <a:lnTo>
                    <a:pt x="406" y="463"/>
                  </a:lnTo>
                  <a:lnTo>
                    <a:pt x="402" y="489"/>
                  </a:lnTo>
                  <a:cubicBezTo>
                    <a:pt x="395" y="525"/>
                    <a:pt x="406" y="562"/>
                    <a:pt x="433" y="588"/>
                  </a:cubicBezTo>
                  <a:lnTo>
                    <a:pt x="451" y="605"/>
                  </a:lnTo>
                  <a:cubicBezTo>
                    <a:pt x="466" y="620"/>
                    <a:pt x="491" y="612"/>
                    <a:pt x="495" y="592"/>
                  </a:cubicBezTo>
                  <a:lnTo>
                    <a:pt x="503" y="549"/>
                  </a:lnTo>
                  <a:cubicBezTo>
                    <a:pt x="520" y="553"/>
                    <a:pt x="540" y="547"/>
                    <a:pt x="551" y="530"/>
                  </a:cubicBezTo>
                  <a:cubicBezTo>
                    <a:pt x="557" y="521"/>
                    <a:pt x="559" y="509"/>
                    <a:pt x="557" y="499"/>
                  </a:cubicBezTo>
                  <a:lnTo>
                    <a:pt x="594" y="491"/>
                  </a:lnTo>
                  <a:cubicBezTo>
                    <a:pt x="614" y="486"/>
                    <a:pt x="622" y="461"/>
                    <a:pt x="607" y="446"/>
                  </a:cubicBezTo>
                  <a:close/>
                </a:path>
              </a:pathLst>
            </a:custGeom>
            <a:grpFill/>
            <a:ln>
              <a:noFill/>
            </a:ln>
          </p:spPr>
        </p:sp>
      </p:grpSp>
      <p:sp>
        <p:nvSpPr>
          <p:cNvPr id="2" name="文本框 2"/>
          <p:cNvSpPr txBox="1"/>
          <p:nvPr/>
        </p:nvSpPr>
        <p:spPr>
          <a:xfrm>
            <a:off x="885825" y="599440"/>
            <a:ext cx="386588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三、预算线分析</a:t>
            </a:r>
            <a:endParaRPr lang="zh-CN" altLang="en-US" sz="2600" dirty="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6532880" y="2037715"/>
            <a:ext cx="4902200" cy="37566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8"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664210" y="1710055"/>
            <a:ext cx="5457825" cy="4246245"/>
          </a:xfrm>
          <a:prstGeom prst="rect">
            <a:avLst/>
          </a:prstGeom>
          <a:noFill/>
        </p:spPr>
        <p:txBody>
          <a:bodyPr wrap="square" rtlCol="0">
            <a:spAutoFit/>
          </a:bodyPr>
          <a:lstStyle/>
          <a:p>
            <a:pPr>
              <a:lnSpc>
                <a:spcPct val="150000"/>
              </a:lnSpc>
            </a:pPr>
            <a:r>
              <a:rPr lang="en-US" sz="2000" spc="300" dirty="0" smtClean="0">
                <a:solidFill>
                  <a:schemeClr val="tx2"/>
                </a:solidFill>
                <a:latin typeface="宋体" panose="02010600030101010101" pitchFamily="2" charset="-122"/>
              </a:rPr>
              <a:t>●</a:t>
            </a:r>
            <a:r>
              <a:rPr lang="en-US" sz="1600" spc="300" dirty="0" smtClean="0">
                <a:solidFill>
                  <a:schemeClr val="tx2"/>
                </a:solidFill>
                <a:latin typeface="宋体" panose="02010600030101010101" pitchFamily="2" charset="-122"/>
              </a:rPr>
              <a:t>序数效用论将无差异曲线和预算线相结合来说明消费者均衡。消费者的偏好决定了消费者的无差异曲线，一个消费者关于任何两种商品的无差异曲线有无数条；消费者的收入和商品价格决定了消费者的预算线，在收入和商品价格既定的条件下，一个消费者关于两种商品的预算线只有一条。只有既定的预算线与其中一条无差异曲线的相切点，才是消费者均衡点。在切点，无差异曲线的斜率的绝对值即商品的边际替代率，预算线的斜率的绝对值即两种商品价格之比，两者相等则消费者效用最大化的均衡条件</a:t>
            </a:r>
            <a:r>
              <a:rPr lang="zh-CN" altLang="en-US" sz="1600" spc="300" dirty="0" smtClean="0">
                <a:solidFill>
                  <a:schemeClr val="tx2"/>
                </a:solidFill>
                <a:latin typeface="宋体" panose="02010600030101010101" pitchFamily="2" charset="-122"/>
              </a:rPr>
              <a:t>。</a:t>
            </a:r>
            <a:endParaRPr lang="zh-CN" altLang="en-US" sz="1600" spc="300" dirty="0" smtClean="0">
              <a:solidFill>
                <a:schemeClr val="tx2"/>
              </a:solidFill>
              <a:latin typeface="宋体" panose="02010600030101010101" pitchFamily="2" charset="-122"/>
            </a:endParaRPr>
          </a:p>
        </p:txBody>
      </p:sp>
      <p:sp>
        <p:nvSpPr>
          <p:cNvPr id="25" name="文本框 2"/>
          <p:cNvSpPr txBox="1"/>
          <p:nvPr/>
        </p:nvSpPr>
        <p:spPr>
          <a:xfrm>
            <a:off x="786765" y="599440"/>
            <a:ext cx="358584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四、消费者均衡分析</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291580" y="1913255"/>
            <a:ext cx="4977130" cy="3708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3"/>
          <p:cNvGrpSpPr/>
          <p:nvPr/>
        </p:nvGrpSpPr>
        <p:grpSpPr>
          <a:xfrm>
            <a:off x="1850390" y="1532890"/>
            <a:ext cx="4833620" cy="2383790"/>
            <a:chOff x="7219382" y="2846491"/>
            <a:chExt cx="3455841" cy="1771959"/>
          </a:xfrm>
        </p:grpSpPr>
        <p:sp>
          <p:nvSpPr>
            <p:cNvPr id="23" name="32"/>
            <p:cNvSpPr/>
            <p:nvPr/>
          </p:nvSpPr>
          <p:spPr bwMode="auto">
            <a:xfrm>
              <a:off x="7219382" y="3128524"/>
              <a:ext cx="3455841" cy="1489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序数效用论运用边际替代率递减规律和消费者均衡的条件，推导单个消费者的需求曲线，同样得到了向右下方倾斜的需求曲线。消费者的需求曲线由消费者的价格—消费曲线推导出。价格—消费曲线用来说明一种商品价格变化对消费者均衡的影响。</a:t>
              </a:r>
              <a:endParaRPr sz="1600" dirty="0">
                <a:solidFill>
                  <a:schemeClr val="tx1">
                    <a:lumMod val="65000"/>
                    <a:lumOff val="35000"/>
                  </a:schemeClr>
                </a:solidFill>
                <a:latin typeface="+mn-ea"/>
                <a:ea typeface="+mn-ea"/>
              </a:endParaRPr>
            </a:p>
          </p:txBody>
        </p:sp>
        <p:sp>
          <p:nvSpPr>
            <p:cNvPr id="24" name="31"/>
            <p:cNvSpPr txBox="1"/>
            <p:nvPr/>
          </p:nvSpPr>
          <p:spPr bwMode="auto">
            <a:xfrm>
              <a:off x="7219382" y="2846491"/>
              <a:ext cx="3082200" cy="282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（一）单个消费者的需求曲线推导</a:t>
              </a:r>
              <a:endParaRPr lang="en-US" altLang="zh-CN" sz="2000" b="1" dirty="0">
                <a:solidFill>
                  <a:schemeClr val="tx1">
                    <a:lumMod val="65000"/>
                    <a:lumOff val="35000"/>
                  </a:schemeClr>
                </a:solidFill>
                <a:latin typeface="+mn-ea"/>
              </a:endParaRPr>
            </a:p>
          </p:txBody>
        </p:sp>
      </p:grpSp>
      <p:grpSp>
        <p:nvGrpSpPr>
          <p:cNvPr id="25" name="1"/>
          <p:cNvGrpSpPr/>
          <p:nvPr/>
        </p:nvGrpSpPr>
        <p:grpSpPr>
          <a:xfrm>
            <a:off x="1758347" y="4085970"/>
            <a:ext cx="4925695" cy="2374900"/>
            <a:chOff x="7219382" y="2506271"/>
            <a:chExt cx="3521599" cy="2369390"/>
          </a:xfrm>
        </p:grpSpPr>
        <p:sp>
          <p:nvSpPr>
            <p:cNvPr id="26" name="12"/>
            <p:cNvSpPr/>
            <p:nvPr/>
          </p:nvSpPr>
          <p:spPr bwMode="auto">
            <a:xfrm>
              <a:off x="7219382" y="2925666"/>
              <a:ext cx="3521599" cy="1949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一种商品的市场需求是指在一定时期内在各种不同的价格下市场中所有消费者对某种商品的需求数量。</a:t>
              </a:r>
              <a:endParaRPr sz="1600" dirty="0">
                <a:solidFill>
                  <a:schemeClr val="tx1">
                    <a:lumMod val="65000"/>
                    <a:lumOff val="35000"/>
                  </a:schemeClr>
                </a:solidFill>
                <a:latin typeface="+mn-ea"/>
                <a:ea typeface="+mn-ea"/>
              </a:endParaRPr>
            </a:p>
            <a:p>
              <a:pPr marL="171450" indent="-171450" algn="just">
                <a:lnSpc>
                  <a:spcPct val="150000"/>
                </a:lnSpc>
                <a:buFont typeface="Arial" panose="020B0604020202020204" pitchFamily="34" charset="0"/>
                <a:buChar char="•"/>
                <a:tabLst>
                  <a:tab pos="227965" algn="l"/>
                </a:tabLst>
                <a:defRPr/>
              </a:pPr>
              <a:r>
                <a:rPr sz="1600" dirty="0">
                  <a:solidFill>
                    <a:schemeClr val="tx1">
                      <a:lumMod val="65000"/>
                      <a:lumOff val="35000"/>
                    </a:schemeClr>
                  </a:solidFill>
                  <a:latin typeface="+mn-ea"/>
                  <a:ea typeface="+mn-ea"/>
                </a:rPr>
                <a:t>一种商品的市场需求量是每一个价格水平上的该商品的所有个人需求量的加总。则市场需求曲线是单个消费者的需求曲线的水平加总。</a:t>
              </a:r>
              <a:endParaRPr sz="1600" dirty="0">
                <a:solidFill>
                  <a:schemeClr val="tx1">
                    <a:lumMod val="65000"/>
                    <a:lumOff val="35000"/>
                  </a:schemeClr>
                </a:solidFill>
                <a:latin typeface="+mn-ea"/>
                <a:ea typeface="+mn-ea"/>
              </a:endParaRPr>
            </a:p>
          </p:txBody>
        </p:sp>
        <p:sp>
          <p:nvSpPr>
            <p:cNvPr id="27" name="11"/>
            <p:cNvSpPr txBox="1"/>
            <p:nvPr/>
          </p:nvSpPr>
          <p:spPr bwMode="auto">
            <a:xfrm>
              <a:off x="7219382" y="2506271"/>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eaLnBrk="1" hangingPunct="1">
                <a:lnSpc>
                  <a:spcPct val="100000"/>
                </a:lnSpc>
                <a:spcBef>
                  <a:spcPct val="0"/>
                </a:spcBef>
                <a:buFontTx/>
                <a:buNone/>
              </a:pPr>
              <a:r>
                <a:rPr lang="en-US" altLang="zh-CN" sz="2000" b="1" dirty="0">
                  <a:solidFill>
                    <a:schemeClr val="tx1">
                      <a:lumMod val="65000"/>
                      <a:lumOff val="35000"/>
                    </a:schemeClr>
                  </a:solidFill>
                  <a:latin typeface="+mn-ea"/>
                </a:rPr>
                <a:t>（二）市场的需求曲线推导</a:t>
              </a:r>
              <a:endParaRPr lang="en-US" altLang="zh-CN" sz="2000" b="1" dirty="0">
                <a:solidFill>
                  <a:schemeClr val="tx1">
                    <a:lumMod val="65000"/>
                    <a:lumOff val="35000"/>
                  </a:schemeClr>
                </a:solidFill>
                <a:latin typeface="+mn-ea"/>
              </a:endParaRPr>
            </a:p>
          </p:txBody>
        </p:sp>
      </p:grpSp>
      <p:cxnSp>
        <p:nvCxnSpPr>
          <p:cNvPr id="38" name="直接连接符 37"/>
          <p:cNvCxnSpPr/>
          <p:nvPr/>
        </p:nvCxnSpPr>
        <p:spPr>
          <a:xfrm>
            <a:off x="1850178" y="3916299"/>
            <a:ext cx="37800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9" name="组合 38"/>
          <p:cNvGrpSpPr>
            <a:grpSpLocks noChangeAspect="1"/>
          </p:cNvGrpSpPr>
          <p:nvPr/>
        </p:nvGrpSpPr>
        <p:grpSpPr>
          <a:xfrm>
            <a:off x="915987" y="2382794"/>
            <a:ext cx="719995" cy="720000"/>
            <a:chOff x="6295426" y="2536225"/>
            <a:chExt cx="676569" cy="676574"/>
          </a:xfrm>
          <a:solidFill>
            <a:schemeClr val="bg1"/>
          </a:solidFill>
        </p:grpSpPr>
        <p:sp>
          <p:nvSpPr>
            <p:cNvPr id="40" name="42"/>
            <p:cNvSpPr/>
            <p:nvPr/>
          </p:nvSpPr>
          <p:spPr>
            <a:xfrm>
              <a:off x="6295426" y="2536225"/>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1" name="1"/>
            <p:cNvSpPr>
              <a:spLocks noChangeAspect="1"/>
            </p:cNvSpPr>
            <p:nvPr/>
          </p:nvSpPr>
          <p:spPr bwMode="auto">
            <a:xfrm>
              <a:off x="6516000" y="2730512"/>
              <a:ext cx="303692" cy="2880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gr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grpSp>
      <p:grpSp>
        <p:nvGrpSpPr>
          <p:cNvPr id="42" name="组合 41"/>
          <p:cNvGrpSpPr>
            <a:grpSpLocks noChangeAspect="1"/>
          </p:cNvGrpSpPr>
          <p:nvPr/>
        </p:nvGrpSpPr>
        <p:grpSpPr>
          <a:xfrm>
            <a:off x="915987" y="4289221"/>
            <a:ext cx="719995" cy="720000"/>
            <a:chOff x="6295426" y="4475723"/>
            <a:chExt cx="676569" cy="676574"/>
          </a:xfrm>
          <a:solidFill>
            <a:schemeClr val="bg1"/>
          </a:solidFill>
        </p:grpSpPr>
        <p:sp>
          <p:nvSpPr>
            <p:cNvPr id="43" name="22"/>
            <p:cNvSpPr/>
            <p:nvPr/>
          </p:nvSpPr>
          <p:spPr>
            <a:xfrm>
              <a:off x="6295426" y="4475723"/>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44" name="33"/>
            <p:cNvSpPr>
              <a:spLocks noChangeAspect="1"/>
            </p:cNvSpPr>
            <p:nvPr/>
          </p:nvSpPr>
          <p:spPr bwMode="auto">
            <a:xfrm>
              <a:off x="6516000" y="4680000"/>
              <a:ext cx="325598" cy="324000"/>
            </a:xfrm>
            <a:custGeom>
              <a:avLst/>
              <a:gdLst>
                <a:gd name="T0" fmla="*/ 607 w 622"/>
                <a:gd name="T1" fmla="*/ 446 h 620"/>
                <a:gd name="T2" fmla="*/ 588 w 622"/>
                <a:gd name="T3" fmla="*/ 428 h 620"/>
                <a:gd name="T4" fmla="*/ 498 w 622"/>
                <a:gd name="T5" fmla="*/ 398 h 620"/>
                <a:gd name="T6" fmla="*/ 533 w 622"/>
                <a:gd name="T7" fmla="*/ 266 h 620"/>
                <a:gd name="T8" fmla="*/ 266 w 622"/>
                <a:gd name="T9" fmla="*/ 0 h 620"/>
                <a:gd name="T10" fmla="*/ 0 w 622"/>
                <a:gd name="T11" fmla="*/ 266 h 620"/>
                <a:gd name="T12" fmla="*/ 266 w 622"/>
                <a:gd name="T13" fmla="*/ 533 h 620"/>
                <a:gd name="T14" fmla="*/ 399 w 622"/>
                <a:gd name="T15" fmla="*/ 497 h 620"/>
                <a:gd name="T16" fmla="*/ 348 w 622"/>
                <a:gd name="T17" fmla="*/ 446 h 620"/>
                <a:gd name="T18" fmla="*/ 266 w 622"/>
                <a:gd name="T19" fmla="*/ 464 h 620"/>
                <a:gd name="T20" fmla="*/ 69 w 622"/>
                <a:gd name="T21" fmla="*/ 266 h 620"/>
                <a:gd name="T22" fmla="*/ 266 w 622"/>
                <a:gd name="T23" fmla="*/ 68 h 620"/>
                <a:gd name="T24" fmla="*/ 464 w 622"/>
                <a:gd name="T25" fmla="*/ 266 h 620"/>
                <a:gd name="T26" fmla="*/ 436 w 622"/>
                <a:gd name="T27" fmla="*/ 368 h 620"/>
                <a:gd name="T28" fmla="*/ 402 w 622"/>
                <a:gd name="T29" fmla="*/ 335 h 620"/>
                <a:gd name="T30" fmla="*/ 418 w 622"/>
                <a:gd name="T31" fmla="*/ 266 h 620"/>
                <a:gd name="T32" fmla="*/ 267 w 622"/>
                <a:gd name="T33" fmla="*/ 114 h 620"/>
                <a:gd name="T34" fmla="*/ 115 w 622"/>
                <a:gd name="T35" fmla="*/ 266 h 620"/>
                <a:gd name="T36" fmla="*/ 266 w 622"/>
                <a:gd name="T37" fmla="*/ 418 h 620"/>
                <a:gd name="T38" fmla="*/ 314 w 622"/>
                <a:gd name="T39" fmla="*/ 410 h 620"/>
                <a:gd name="T40" fmla="*/ 243 w 622"/>
                <a:gd name="T41" fmla="*/ 338 h 620"/>
                <a:gd name="T42" fmla="*/ 190 w 622"/>
                <a:gd name="T43" fmla="*/ 266 h 620"/>
                <a:gd name="T44" fmla="*/ 267 w 622"/>
                <a:gd name="T45" fmla="*/ 190 h 620"/>
                <a:gd name="T46" fmla="*/ 343 w 622"/>
                <a:gd name="T47" fmla="*/ 266 h 620"/>
                <a:gd name="T48" fmla="*/ 342 w 622"/>
                <a:gd name="T49" fmla="*/ 276 h 620"/>
                <a:gd name="T50" fmla="*/ 302 w 622"/>
                <a:gd name="T51" fmla="*/ 237 h 620"/>
                <a:gd name="T52" fmla="*/ 234 w 622"/>
                <a:gd name="T53" fmla="*/ 244 h 620"/>
                <a:gd name="T54" fmla="*/ 234 w 622"/>
                <a:gd name="T55" fmla="*/ 245 h 620"/>
                <a:gd name="T56" fmla="*/ 240 w 622"/>
                <a:gd name="T57" fmla="*/ 301 h 620"/>
                <a:gd name="T58" fmla="*/ 406 w 622"/>
                <a:gd name="T59" fmla="*/ 463 h 620"/>
                <a:gd name="T60" fmla="*/ 402 w 622"/>
                <a:gd name="T61" fmla="*/ 489 h 620"/>
                <a:gd name="T62" fmla="*/ 433 w 622"/>
                <a:gd name="T63" fmla="*/ 588 h 620"/>
                <a:gd name="T64" fmla="*/ 451 w 622"/>
                <a:gd name="T65" fmla="*/ 605 h 620"/>
                <a:gd name="T66" fmla="*/ 495 w 622"/>
                <a:gd name="T67" fmla="*/ 592 h 620"/>
                <a:gd name="T68" fmla="*/ 503 w 622"/>
                <a:gd name="T69" fmla="*/ 549 h 620"/>
                <a:gd name="T70" fmla="*/ 551 w 622"/>
                <a:gd name="T71" fmla="*/ 530 h 620"/>
                <a:gd name="T72" fmla="*/ 557 w 622"/>
                <a:gd name="T73" fmla="*/ 499 h 620"/>
                <a:gd name="T74" fmla="*/ 594 w 622"/>
                <a:gd name="T75" fmla="*/ 491 h 620"/>
                <a:gd name="T76" fmla="*/ 607 w 622"/>
                <a:gd name="T77" fmla="*/ 446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2" h="620">
                  <a:moveTo>
                    <a:pt x="607" y="446"/>
                  </a:moveTo>
                  <a:lnTo>
                    <a:pt x="588" y="428"/>
                  </a:lnTo>
                  <a:cubicBezTo>
                    <a:pt x="564" y="405"/>
                    <a:pt x="531" y="394"/>
                    <a:pt x="498" y="398"/>
                  </a:cubicBezTo>
                  <a:cubicBezTo>
                    <a:pt x="520" y="359"/>
                    <a:pt x="533" y="314"/>
                    <a:pt x="533" y="266"/>
                  </a:cubicBezTo>
                  <a:cubicBezTo>
                    <a:pt x="533" y="119"/>
                    <a:pt x="413" y="0"/>
                    <a:pt x="266" y="0"/>
                  </a:cubicBezTo>
                  <a:cubicBezTo>
                    <a:pt x="120" y="0"/>
                    <a:pt x="0" y="119"/>
                    <a:pt x="0" y="266"/>
                  </a:cubicBezTo>
                  <a:cubicBezTo>
                    <a:pt x="0" y="413"/>
                    <a:pt x="120" y="533"/>
                    <a:pt x="266" y="533"/>
                  </a:cubicBezTo>
                  <a:cubicBezTo>
                    <a:pt x="315" y="533"/>
                    <a:pt x="360" y="520"/>
                    <a:pt x="399" y="497"/>
                  </a:cubicBezTo>
                  <a:cubicBezTo>
                    <a:pt x="385" y="483"/>
                    <a:pt x="368" y="465"/>
                    <a:pt x="348" y="446"/>
                  </a:cubicBezTo>
                  <a:cubicBezTo>
                    <a:pt x="323" y="457"/>
                    <a:pt x="296" y="464"/>
                    <a:pt x="266" y="464"/>
                  </a:cubicBezTo>
                  <a:cubicBezTo>
                    <a:pt x="158" y="464"/>
                    <a:pt x="69" y="375"/>
                    <a:pt x="69" y="266"/>
                  </a:cubicBezTo>
                  <a:cubicBezTo>
                    <a:pt x="69" y="157"/>
                    <a:pt x="158" y="68"/>
                    <a:pt x="266" y="68"/>
                  </a:cubicBezTo>
                  <a:cubicBezTo>
                    <a:pt x="375" y="68"/>
                    <a:pt x="464" y="157"/>
                    <a:pt x="464" y="266"/>
                  </a:cubicBezTo>
                  <a:cubicBezTo>
                    <a:pt x="464" y="303"/>
                    <a:pt x="454" y="338"/>
                    <a:pt x="436" y="368"/>
                  </a:cubicBezTo>
                  <a:lnTo>
                    <a:pt x="402" y="335"/>
                  </a:lnTo>
                  <a:cubicBezTo>
                    <a:pt x="412" y="314"/>
                    <a:pt x="418" y="291"/>
                    <a:pt x="418" y="266"/>
                  </a:cubicBezTo>
                  <a:cubicBezTo>
                    <a:pt x="418" y="182"/>
                    <a:pt x="350" y="114"/>
                    <a:pt x="267" y="114"/>
                  </a:cubicBezTo>
                  <a:cubicBezTo>
                    <a:pt x="183" y="114"/>
                    <a:pt x="115" y="182"/>
                    <a:pt x="115" y="266"/>
                  </a:cubicBezTo>
                  <a:cubicBezTo>
                    <a:pt x="115" y="350"/>
                    <a:pt x="183" y="418"/>
                    <a:pt x="266" y="418"/>
                  </a:cubicBezTo>
                  <a:cubicBezTo>
                    <a:pt x="283" y="418"/>
                    <a:pt x="299" y="415"/>
                    <a:pt x="314" y="410"/>
                  </a:cubicBezTo>
                  <a:cubicBezTo>
                    <a:pt x="289" y="385"/>
                    <a:pt x="263" y="360"/>
                    <a:pt x="243" y="338"/>
                  </a:cubicBezTo>
                  <a:cubicBezTo>
                    <a:pt x="212" y="328"/>
                    <a:pt x="190" y="300"/>
                    <a:pt x="190" y="266"/>
                  </a:cubicBezTo>
                  <a:cubicBezTo>
                    <a:pt x="190" y="224"/>
                    <a:pt x="224" y="190"/>
                    <a:pt x="267" y="190"/>
                  </a:cubicBezTo>
                  <a:cubicBezTo>
                    <a:pt x="309" y="190"/>
                    <a:pt x="343" y="224"/>
                    <a:pt x="343" y="266"/>
                  </a:cubicBezTo>
                  <a:cubicBezTo>
                    <a:pt x="343" y="269"/>
                    <a:pt x="342" y="273"/>
                    <a:pt x="342" y="276"/>
                  </a:cubicBezTo>
                  <a:lnTo>
                    <a:pt x="302" y="237"/>
                  </a:lnTo>
                  <a:cubicBezTo>
                    <a:pt x="282" y="217"/>
                    <a:pt x="249" y="221"/>
                    <a:pt x="234" y="244"/>
                  </a:cubicBezTo>
                  <a:cubicBezTo>
                    <a:pt x="234" y="245"/>
                    <a:pt x="234" y="245"/>
                    <a:pt x="234" y="245"/>
                  </a:cubicBezTo>
                  <a:cubicBezTo>
                    <a:pt x="222" y="263"/>
                    <a:pt x="225" y="286"/>
                    <a:pt x="240" y="301"/>
                  </a:cubicBezTo>
                  <a:lnTo>
                    <a:pt x="406" y="463"/>
                  </a:lnTo>
                  <a:lnTo>
                    <a:pt x="402" y="489"/>
                  </a:lnTo>
                  <a:cubicBezTo>
                    <a:pt x="395" y="525"/>
                    <a:pt x="406" y="562"/>
                    <a:pt x="433" y="588"/>
                  </a:cubicBezTo>
                  <a:lnTo>
                    <a:pt x="451" y="605"/>
                  </a:lnTo>
                  <a:cubicBezTo>
                    <a:pt x="466" y="620"/>
                    <a:pt x="491" y="612"/>
                    <a:pt x="495" y="592"/>
                  </a:cubicBezTo>
                  <a:lnTo>
                    <a:pt x="503" y="549"/>
                  </a:lnTo>
                  <a:cubicBezTo>
                    <a:pt x="520" y="553"/>
                    <a:pt x="540" y="547"/>
                    <a:pt x="551" y="530"/>
                  </a:cubicBezTo>
                  <a:cubicBezTo>
                    <a:pt x="557" y="521"/>
                    <a:pt x="559" y="509"/>
                    <a:pt x="557" y="499"/>
                  </a:cubicBezTo>
                  <a:lnTo>
                    <a:pt x="594" y="491"/>
                  </a:lnTo>
                  <a:cubicBezTo>
                    <a:pt x="614" y="486"/>
                    <a:pt x="622" y="461"/>
                    <a:pt x="607" y="446"/>
                  </a:cubicBezTo>
                  <a:close/>
                </a:path>
              </a:pathLst>
            </a:custGeom>
            <a:grpFill/>
            <a:ln>
              <a:noFill/>
            </a:ln>
          </p:spPr>
        </p:sp>
      </p:grpSp>
      <p:sp>
        <p:nvSpPr>
          <p:cNvPr id="2" name="文本框 2"/>
          <p:cNvSpPr txBox="1"/>
          <p:nvPr/>
        </p:nvSpPr>
        <p:spPr>
          <a:xfrm>
            <a:off x="885825" y="599440"/>
            <a:ext cx="518350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五、消费者的需求曲线推导</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046595" y="2015490"/>
            <a:ext cx="4819650" cy="3604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8"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a:grpSpLocks noChangeAspect="1"/>
          </p:cNvGrpSpPr>
          <p:nvPr/>
        </p:nvGrpSpPr>
        <p:grpSpPr>
          <a:xfrm>
            <a:off x="697587" y="2134394"/>
            <a:ext cx="10964372" cy="3979278"/>
            <a:chOff x="663505" y="2309043"/>
            <a:chExt cx="11025109" cy="4001320"/>
          </a:xfrm>
        </p:grpSpPr>
        <p:sp>
          <p:nvSpPr>
            <p:cNvPr id="58" name="4"/>
            <p:cNvSpPr/>
            <p:nvPr/>
          </p:nvSpPr>
          <p:spPr>
            <a:xfrm>
              <a:off x="663505"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（一）替代效应和收入效应的概念</a:t>
              </a:r>
              <a:endParaRPr lang="en-US" altLang="zh-CN" b="1" dirty="0">
                <a:solidFill>
                  <a:schemeClr val="bg1"/>
                </a:solidFill>
                <a:latin typeface="+mn-ea"/>
              </a:endParaRPr>
            </a:p>
          </p:txBody>
        </p:sp>
        <p:sp>
          <p:nvSpPr>
            <p:cNvPr id="59" name="3"/>
            <p:cNvSpPr/>
            <p:nvPr/>
          </p:nvSpPr>
          <p:spPr>
            <a:xfrm>
              <a:off x="6442899" y="2578442"/>
              <a:ext cx="5080432" cy="71415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ormAutofit/>
            </a:bodyPr>
            <a:lstStyle/>
            <a:p>
              <a:pPr algn="ctr"/>
              <a:r>
                <a:rPr lang="en-US" altLang="zh-CN" b="1" dirty="0">
                  <a:solidFill>
                    <a:schemeClr val="bg1"/>
                  </a:solidFill>
                  <a:latin typeface="+mn-ea"/>
                </a:rPr>
                <a:t>（二）不同商品类别的替代效应和收入效应</a:t>
              </a:r>
              <a:endParaRPr lang="en-US" altLang="zh-CN" b="1" dirty="0">
                <a:solidFill>
                  <a:schemeClr val="bg1"/>
                </a:solidFill>
                <a:latin typeface="+mn-ea"/>
              </a:endParaRPr>
            </a:p>
          </p:txBody>
        </p:sp>
        <p:sp>
          <p:nvSpPr>
            <p:cNvPr id="60" name="2"/>
            <p:cNvSpPr/>
            <p:nvPr/>
          </p:nvSpPr>
          <p:spPr>
            <a:xfrm>
              <a:off x="2934546"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A</a:t>
              </a:r>
              <a:endParaRPr lang="zh-CN" altLang="en-US" sz="2400" b="1" dirty="0">
                <a:solidFill>
                  <a:schemeClr val="tx2"/>
                </a:solidFill>
                <a:latin typeface="+mn-ea"/>
              </a:endParaRPr>
            </a:p>
          </p:txBody>
        </p:sp>
        <p:sp>
          <p:nvSpPr>
            <p:cNvPr id="61" name="1"/>
            <p:cNvSpPr/>
            <p:nvPr/>
          </p:nvSpPr>
          <p:spPr>
            <a:xfrm>
              <a:off x="8713940" y="2309043"/>
              <a:ext cx="538351" cy="538799"/>
            </a:xfrm>
            <a:prstGeom prst="ellipse">
              <a:avLst/>
            </a:prstGeom>
            <a:solidFill>
              <a:schemeClr val="bg1">
                <a:lumMod val="95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en-US" altLang="zh-CN" sz="2400" b="1" dirty="0" smtClean="0">
                  <a:solidFill>
                    <a:schemeClr val="tx2"/>
                  </a:solidFill>
                  <a:latin typeface="+mn-ea"/>
                </a:rPr>
                <a:t>B</a:t>
              </a:r>
              <a:endParaRPr lang="zh-CN" altLang="en-US" sz="2400" b="1" dirty="0">
                <a:solidFill>
                  <a:schemeClr val="tx2"/>
                </a:solidFill>
                <a:latin typeface="+mn-ea"/>
              </a:endParaRPr>
            </a:p>
          </p:txBody>
        </p:sp>
        <p:grpSp>
          <p:nvGrpSpPr>
            <p:cNvPr id="73" name="组合 72"/>
            <p:cNvGrpSpPr/>
            <p:nvPr/>
          </p:nvGrpSpPr>
          <p:grpSpPr>
            <a:xfrm rot="0">
              <a:off x="1093521" y="3505994"/>
              <a:ext cx="4220601" cy="2804369"/>
              <a:chOff x="1112787" y="3505994"/>
              <a:chExt cx="4220601" cy="2804369"/>
            </a:xfrm>
          </p:grpSpPr>
          <p:sp>
            <p:nvSpPr>
              <p:cNvPr id="80" name="41"/>
              <p:cNvSpPr txBox="1"/>
              <p:nvPr/>
            </p:nvSpPr>
            <p:spPr>
              <a:xfrm>
                <a:off x="1373302" y="3505994"/>
                <a:ext cx="3960086" cy="2804369"/>
              </a:xfrm>
              <a:prstGeom prst="rect">
                <a:avLst/>
              </a:prstGeom>
              <a:noFill/>
              <a:ln>
                <a:noFill/>
              </a:ln>
            </p:spPr>
            <p:txBody>
              <a:bodyPr lIns="91440" tIns="45720" rIns="91440" bIns="45720" anchor="t" anchorCtr="0">
                <a:noAutofit/>
              </a:bodyPr>
              <a:lstStyle/>
              <a:p>
                <a:pPr algn="just">
                  <a:lnSpc>
                    <a:spcPct val="150000"/>
                  </a:lnSpc>
                  <a:buSzPct val="25000"/>
                </a:pPr>
                <a:r>
                  <a:rPr sz="1600" dirty="0">
                    <a:solidFill>
                      <a:schemeClr val="tx1">
                        <a:lumMod val="65000"/>
                        <a:lumOff val="35000"/>
                      </a:schemeClr>
                    </a:solidFill>
                    <a:latin typeface="+mn-ea"/>
                    <a:ea typeface="+mn-ea"/>
                  </a:rPr>
                  <a:t>替代效应是指由商品的价格变动所引起的商品相对价格的变动，进而由商品的相</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对价格变动所引起的商品需求量的变动。替代效应不改变消费者的效用水平。</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收入效应是指由商品的价格变动所引起的实际收入水平的变动，进而由实际收入</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水平变动所引起的商品需求量的变动。</a:t>
                </a:r>
                <a:endParaRPr sz="1600" dirty="0">
                  <a:solidFill>
                    <a:schemeClr val="tx1">
                      <a:lumMod val="65000"/>
                      <a:lumOff val="35000"/>
                    </a:schemeClr>
                  </a:solidFill>
                  <a:latin typeface="+mn-ea"/>
                  <a:ea typeface="+mn-ea"/>
                </a:endParaRPr>
              </a:p>
            </p:txBody>
          </p:sp>
          <p:sp>
            <p:nvSpPr>
              <p:cNvPr id="81" name="矩形 80"/>
              <p:cNvSpPr>
                <a:spLocks noChangeAspect="1"/>
              </p:cNvSpPr>
              <p:nvPr/>
            </p:nvSpPr>
            <p:spPr>
              <a:xfrm>
                <a:off x="1112787"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64" name="组合 63"/>
            <p:cNvGrpSpPr/>
            <p:nvPr/>
          </p:nvGrpSpPr>
          <p:grpSpPr>
            <a:xfrm rot="0">
              <a:off x="6872915" y="3505994"/>
              <a:ext cx="4815699" cy="2804369"/>
              <a:chOff x="1112787" y="3505994"/>
              <a:chExt cx="4815699" cy="2804369"/>
            </a:xfrm>
          </p:grpSpPr>
          <p:sp>
            <p:nvSpPr>
              <p:cNvPr id="71" name="41"/>
              <p:cNvSpPr txBox="1"/>
              <p:nvPr/>
            </p:nvSpPr>
            <p:spPr>
              <a:xfrm>
                <a:off x="1373302" y="3505994"/>
                <a:ext cx="4555184" cy="2804369"/>
              </a:xfrm>
              <a:prstGeom prst="rect">
                <a:avLst/>
              </a:prstGeom>
              <a:noFill/>
              <a:ln>
                <a:noFill/>
              </a:ln>
            </p:spPr>
            <p:txBody>
              <a:bodyPr lIns="91440" tIns="45720" rIns="91440" bIns="45720" anchor="t" anchorCtr="0">
                <a:noAutofit/>
              </a:bodyPr>
              <a:lstStyle/>
              <a:p>
                <a:pPr algn="just">
                  <a:lnSpc>
                    <a:spcPct val="150000"/>
                  </a:lnSpc>
                  <a:buSzPct val="25000"/>
                </a:pPr>
                <a:r>
                  <a:rPr sz="1600" dirty="0">
                    <a:solidFill>
                      <a:schemeClr val="tx1">
                        <a:lumMod val="65000"/>
                        <a:lumOff val="35000"/>
                      </a:schemeClr>
                    </a:solidFill>
                    <a:latin typeface="+mn-ea"/>
                    <a:ea typeface="+mn-ea"/>
                  </a:rPr>
                  <a:t>对于所有商品而言，替代效应与价格都是呈反</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方向变动的，即商品的需求量随着商品价格的上升而减少，随着商品价格的下降而增加。</a:t>
                </a:r>
                <a:endParaRPr sz="1600" dirty="0">
                  <a:solidFill>
                    <a:schemeClr val="tx1">
                      <a:lumMod val="65000"/>
                      <a:lumOff val="35000"/>
                    </a:schemeClr>
                  </a:solidFill>
                  <a:latin typeface="+mn-ea"/>
                  <a:ea typeface="+mn-ea"/>
                </a:endParaRPr>
              </a:p>
              <a:p>
                <a:pPr algn="just">
                  <a:lnSpc>
                    <a:spcPct val="150000"/>
                  </a:lnSpc>
                  <a:buSzPct val="25000"/>
                </a:pPr>
                <a:r>
                  <a:rPr sz="1600" dirty="0">
                    <a:solidFill>
                      <a:schemeClr val="tx1">
                        <a:lumMod val="65000"/>
                        <a:lumOff val="35000"/>
                      </a:schemeClr>
                    </a:solidFill>
                    <a:latin typeface="+mn-ea"/>
                    <a:ea typeface="+mn-ea"/>
                  </a:rPr>
                  <a:t>商品可以分为正常物品和低档物品两大类。正常物品和低档物品的区别是：正常物品的需求量与消费者的收入水平呈同方向变动，而低档物品的需求量与消费者的收入水平呈反方向变动。</a:t>
                </a:r>
                <a:endParaRPr sz="1600" dirty="0">
                  <a:solidFill>
                    <a:schemeClr val="tx1">
                      <a:lumMod val="65000"/>
                      <a:lumOff val="35000"/>
                    </a:schemeClr>
                  </a:solidFill>
                  <a:latin typeface="+mn-ea"/>
                  <a:ea typeface="+mn-ea"/>
                </a:endParaRPr>
              </a:p>
            </p:txBody>
          </p:sp>
          <p:sp>
            <p:nvSpPr>
              <p:cNvPr id="72" name="矩形 71"/>
              <p:cNvSpPr>
                <a:spLocks noChangeAspect="1"/>
              </p:cNvSpPr>
              <p:nvPr/>
            </p:nvSpPr>
            <p:spPr>
              <a:xfrm>
                <a:off x="1112787" y="3658394"/>
                <a:ext cx="1080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25" name="文本框 2"/>
          <p:cNvSpPr txBox="1"/>
          <p:nvPr/>
        </p:nvSpPr>
        <p:spPr>
          <a:xfrm>
            <a:off x="941705" y="570865"/>
            <a:ext cx="505015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六、替代效应和收入效应分析</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28600" y="2645410"/>
            <a:ext cx="5219065" cy="1568450"/>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项目四 </a:t>
            </a:r>
            <a:endParaRPr lang="zh-CN" sz="4800" spc="600" dirty="0" smtClean="0">
              <a:ln w="28575">
                <a:noFill/>
              </a:ln>
              <a:solidFill>
                <a:schemeClr val="tx2"/>
              </a:solidFill>
              <a:latin typeface="宋体" panose="02010600030101010101" pitchFamily="2" charset="-122"/>
            </a:endParaRPr>
          </a:p>
          <a:p>
            <a:r>
              <a:rPr lang="zh-CN" sz="4800" spc="600" dirty="0" smtClean="0">
                <a:ln w="28575">
                  <a:noFill/>
                </a:ln>
                <a:solidFill>
                  <a:schemeClr val="tx2"/>
                </a:solidFill>
                <a:latin typeface="宋体" panose="02010600030101010101" pitchFamily="2" charset="-122"/>
              </a:rPr>
              <a:t>消费者行为分析</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349500"/>
            <a:ext cx="6864350" cy="2937510"/>
            <a:chOff x="0" y="1401692"/>
            <a:chExt cx="6864350" cy="5223728"/>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021715" y="2401817"/>
              <a:ext cx="5842635" cy="24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任务一 效用与效用理论</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二 边际效用分析与消费者均衡</a:t>
              </a:r>
              <a:endParaRPr lang="zh-CN" altLang="en-US" sz="2000" spc="600" dirty="0" smtClean="0">
                <a:solidFill>
                  <a:schemeClr val="tx2"/>
                </a:solidFill>
                <a:latin typeface="宋体" panose="02010600030101010101" pitchFamily="2" charset="-122"/>
                <a:cs typeface="宋体" panose="02010600030101010101" pitchFamily="2" charset="-122"/>
              </a:endParaRPr>
            </a:p>
            <a:p>
              <a:pPr eaLnBrk="1"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sym typeface="+mn-ea"/>
                </a:rPr>
                <a:t>任务</a:t>
              </a:r>
              <a:r>
                <a:rPr lang="zh-CN" altLang="en-US" sz="2000" spc="600" dirty="0" smtClean="0">
                  <a:solidFill>
                    <a:schemeClr val="tx2"/>
                  </a:solidFill>
                  <a:latin typeface="宋体" panose="02010600030101010101" pitchFamily="2" charset="-122"/>
                  <a:cs typeface="宋体" panose="02010600030101010101" pitchFamily="2" charset="-122"/>
                </a:rPr>
                <a:t>三 无差异曲线分析与消费者均衡</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5071" y="2485420"/>
              <a:ext cx="0" cy="4140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48805" y="2969260"/>
            <a:ext cx="5121910" cy="829945"/>
          </a:xfrm>
          <a:prstGeom prst="rect">
            <a:avLst/>
          </a:prstGeom>
          <a:noFill/>
        </p:spPr>
        <p:txBody>
          <a:bodyPr wrap="square" rtlCol="0">
            <a:spAutoFit/>
          </a:bodyPr>
          <a:p>
            <a:r>
              <a:rPr lang="zh-CN" altLang="en-US" sz="4800" dirty="0">
                <a:solidFill>
                  <a:schemeClr val="tx2"/>
                </a:solidFill>
                <a:latin typeface="宋体" panose="02010600030101010101" pitchFamily="2" charset="-122"/>
              </a:rPr>
              <a:t>效用与效用理论</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任务一</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62830" y="2184400"/>
            <a:ext cx="6209030" cy="3328670"/>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消费的目的是为了取得效用，即满足欲望的能力。而是否幸福，还取决于他的欲望大小。也就是说，在欲望既定的情况下，效用越大，幸福感越大；反之，效用越小，幸福感越小。在效用既定的情况下，幸福与欲望呈反比，欲望越大，幸福感越小；反之，欲望越小，幸福感越大。</a:t>
            </a:r>
            <a:endParaRPr dirty="0">
              <a:latin typeface="宋体" panose="02010600030101010101" pitchFamily="2" charset="-122"/>
            </a:endParaRPr>
          </a:p>
          <a:p>
            <a:pPr>
              <a:lnSpc>
                <a:spcPct val="130000"/>
              </a:lnSpc>
              <a:spcBef>
                <a:spcPts val="0"/>
              </a:spcBef>
              <a:spcAft>
                <a:spcPts val="0"/>
              </a:spcAft>
            </a:pPr>
            <a:r>
              <a:rPr dirty="0">
                <a:latin typeface="宋体" panose="02010600030101010101" pitchFamily="2" charset="-122"/>
              </a:rPr>
              <a:t>那么欲望是什么？欲望是一种缺乏的感觉与求得满足的愿望。不足之感，求足之愿。它是一种心理感觉，其特点是具有无限性和层次性。所谓无限性，就是指一种欲望满足之后又会产生其他欲望，永远没有满足的时候。</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607185" y="3185795"/>
            <a:ext cx="24707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（一）欲望</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一、欲望与效用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34255" y="2424430"/>
            <a:ext cx="6209030" cy="2609215"/>
          </a:xfrm>
          <a:prstGeom prst="rect">
            <a:avLst/>
          </a:prstGeom>
          <a:noFill/>
        </p:spPr>
        <p:txBody>
          <a:bodyPr wrap="square" rtlCol="0">
            <a:spAutoFit/>
          </a:bodyPr>
          <a:p>
            <a:pPr>
              <a:lnSpc>
                <a:spcPct val="130000"/>
              </a:lnSpc>
              <a:spcBef>
                <a:spcPts val="0"/>
              </a:spcBef>
              <a:spcAft>
                <a:spcPts val="0"/>
              </a:spcAft>
            </a:pPr>
            <a:r>
              <a:rPr dirty="0">
                <a:latin typeface="宋体" panose="02010600030101010101" pitchFamily="2" charset="-122"/>
              </a:rPr>
              <a:t>效用是指商品满足人的欲望的能力，或指消费者在消费商品时所感受到的满足程度。满意度越高，效用越大；反之，则越小。效用具有主观性、非伦理性和差异性等特点。所谓主观性，是指消费者对商品满足自己欲望的能力的主观心理评价。某种物品的效用大小没有客观标准，完全取决于消费者消费物品时的主观感受。所谓差异性，是指效用因人而异、因地而异、因时而异。</a:t>
            </a:r>
            <a:endParaRPr dirty="0">
              <a:latin typeface="宋体" panose="02010600030101010101" pitchFamily="2" charset="-122"/>
            </a:endParaRPr>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宋体" panose="02010600030101010101" pitchFamily="2" charset="-122"/>
              <a:cs typeface="+mn-ea"/>
              <a:sym typeface="宋体" panose="02010600030101010101" pitchFamily="2" charset="-122"/>
            </a:endParaRPr>
          </a:p>
        </p:txBody>
      </p:sp>
      <p:sp>
        <p:nvSpPr>
          <p:cNvPr id="5" name="文本框 2"/>
          <p:cNvSpPr txBox="1"/>
          <p:nvPr/>
        </p:nvSpPr>
        <p:spPr>
          <a:xfrm>
            <a:off x="1607185" y="3185795"/>
            <a:ext cx="24707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zh-CN" altLang="en-US" sz="2600" dirty="0">
                <a:latin typeface="宋体" panose="02010600030101010101" pitchFamily="2" charset="-122"/>
                <a:ea typeface="宋体" panose="02010600030101010101" pitchFamily="2" charset="-122"/>
              </a:rPr>
              <a:t>（二）效用</a:t>
            </a:r>
            <a:endParaRPr lang="zh-CN" altLang="en-US" sz="2600" dirty="0">
              <a:latin typeface="宋体" panose="02010600030101010101" pitchFamily="2" charset="-122"/>
              <a:ea typeface="宋体" panose="02010600030101010101" pitchFamily="2"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一、欲望与效用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椭圆 15"/>
          <p:cNvSpPr/>
          <p:nvPr/>
        </p:nvSpPr>
        <p:spPr>
          <a:xfrm>
            <a:off x="817043" y="1952779"/>
            <a:ext cx="1437732" cy="1437732"/>
          </a:xfrm>
          <a:prstGeom prst="ellipse">
            <a:avLst/>
          </a:prstGeom>
          <a:solidFill>
            <a:srgbClr val="3494F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7" name="矩形 16"/>
          <p:cNvSpPr/>
          <p:nvPr/>
        </p:nvSpPr>
        <p:spPr>
          <a:xfrm>
            <a:off x="2280169" y="1851181"/>
            <a:ext cx="3815832" cy="183149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19" name="椭圆 18"/>
          <p:cNvSpPr/>
          <p:nvPr/>
        </p:nvSpPr>
        <p:spPr>
          <a:xfrm>
            <a:off x="817043" y="3916793"/>
            <a:ext cx="1437732" cy="1437732"/>
          </a:xfrm>
          <a:prstGeom prst="ellipse">
            <a:avLst/>
          </a:prstGeom>
          <a:solidFill>
            <a:srgbClr val="FDC01A"/>
          </a:solidFill>
          <a:ln>
            <a:noFill/>
          </a:ln>
          <a:effectLst>
            <a:outerShdw blurRad="1905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0" name="矩形 19"/>
          <p:cNvSpPr/>
          <p:nvPr/>
        </p:nvSpPr>
        <p:spPr>
          <a:xfrm>
            <a:off x="2280285" y="3916680"/>
            <a:ext cx="3815715" cy="1612900"/>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宋体" panose="02010600030101010101" pitchFamily="2" charset="-122"/>
              <a:ea typeface="宋体" panose="02010600030101010101" pitchFamily="2" charset="-122"/>
              <a:cs typeface="+mn-ea"/>
              <a:sym typeface="宋体" panose="02010600030101010101" pitchFamily="2" charset="-122"/>
            </a:endParaRPr>
          </a:p>
        </p:txBody>
      </p:sp>
      <p:sp>
        <p:nvSpPr>
          <p:cNvPr id="23" name="Freeform 14"/>
          <p:cNvSpPr>
            <a:spLocks noEditPoints="1"/>
          </p:cNvSpPr>
          <p:nvPr/>
        </p:nvSpPr>
        <p:spPr bwMode="auto">
          <a:xfrm>
            <a:off x="1388509" y="2493580"/>
            <a:ext cx="294804" cy="356132"/>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24" name="Freeform 19"/>
          <p:cNvSpPr>
            <a:spLocks noEditPoints="1"/>
          </p:cNvSpPr>
          <p:nvPr/>
        </p:nvSpPr>
        <p:spPr bwMode="auto">
          <a:xfrm>
            <a:off x="1358383" y="4461049"/>
            <a:ext cx="356132" cy="359360"/>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p>
            <a:endParaRPr lang="zh-CN" altLang="en-US" sz="2400">
              <a:latin typeface="宋体" panose="02010600030101010101" pitchFamily="2" charset="-122"/>
              <a:cs typeface="+mn-ea"/>
              <a:sym typeface="宋体" panose="02010600030101010101" pitchFamily="2" charset="-122"/>
            </a:endParaRPr>
          </a:p>
        </p:txBody>
      </p:sp>
      <p:sp>
        <p:nvSpPr>
          <p:cNvPr id="13" name="矩形 12"/>
          <p:cNvSpPr/>
          <p:nvPr/>
        </p:nvSpPr>
        <p:spPr>
          <a:xfrm>
            <a:off x="2446738" y="2508114"/>
            <a:ext cx="3485322" cy="1014730"/>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基数效用论认为，效用可以具体衡量并加总求和，具体的效用量之间的比较是有意义的。表示效用大小的计量单位被称作效用单位。</a:t>
            </a:r>
            <a:endParaRPr lang="zh-CN" altLang="en-US" sz="1600" dirty="0">
              <a:latin typeface="宋体" panose="02010600030101010101" pitchFamily="2" charset="-122"/>
              <a:sym typeface="宋体" panose="02010600030101010101" pitchFamily="2" charset="-122"/>
            </a:endParaRPr>
          </a:p>
        </p:txBody>
      </p:sp>
      <p:sp>
        <p:nvSpPr>
          <p:cNvPr id="14" name="文本框 13"/>
          <p:cNvSpPr txBox="1"/>
          <p:nvPr/>
        </p:nvSpPr>
        <p:spPr>
          <a:xfrm>
            <a:off x="2421209" y="2088292"/>
            <a:ext cx="2755126"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（一）基数效用论</a:t>
            </a:r>
            <a:endParaRPr lang="zh-CN" altLang="en-US" dirty="0">
              <a:latin typeface="宋体" panose="02010600030101010101" pitchFamily="2" charset="-122"/>
              <a:sym typeface="宋体" panose="02010600030101010101" pitchFamily="2" charset="-122"/>
            </a:endParaRPr>
          </a:p>
        </p:txBody>
      </p:sp>
      <p:sp>
        <p:nvSpPr>
          <p:cNvPr id="25" name="矩形 24"/>
          <p:cNvSpPr/>
          <p:nvPr/>
        </p:nvSpPr>
        <p:spPr>
          <a:xfrm>
            <a:off x="2421338" y="4284887"/>
            <a:ext cx="3485322" cy="1245235"/>
          </a:xfrm>
          <a:prstGeom prst="rect">
            <a:avLst/>
          </a:prstGeom>
        </p:spPr>
        <p:txBody>
          <a:bodyPr wrap="square">
            <a:spAutoFit/>
          </a:bodyPr>
          <a:p>
            <a:pPr>
              <a:lnSpc>
                <a:spcPts val="1800"/>
              </a:lnSpc>
            </a:pPr>
            <a:r>
              <a:rPr lang="zh-CN" altLang="en-US" sz="1600" dirty="0">
                <a:latin typeface="宋体" panose="02010600030101010101" pitchFamily="2" charset="-122"/>
                <a:sym typeface="宋体" panose="02010600030101010101" pitchFamily="2" charset="-122"/>
              </a:rPr>
              <a:t>序数是指第一、第二、第三……，序数只表示顺序或等级，是不能加总求和的。序数效用论认为，效用无法具体衡量，效用之间的比较只能通过顺序或等级表示。</a:t>
            </a:r>
            <a:endParaRPr lang="zh-CN" altLang="en-US" sz="1600" dirty="0">
              <a:latin typeface="宋体" panose="02010600030101010101" pitchFamily="2" charset="-122"/>
              <a:sym typeface="宋体" panose="02010600030101010101" pitchFamily="2" charset="-122"/>
            </a:endParaRPr>
          </a:p>
        </p:txBody>
      </p:sp>
      <p:sp>
        <p:nvSpPr>
          <p:cNvPr id="26" name="文本框 25"/>
          <p:cNvSpPr txBox="1"/>
          <p:nvPr/>
        </p:nvSpPr>
        <p:spPr>
          <a:xfrm>
            <a:off x="2501900" y="3916680"/>
            <a:ext cx="2674620" cy="368300"/>
          </a:xfrm>
          <a:prstGeom prst="rect">
            <a:avLst/>
          </a:prstGeom>
          <a:noFill/>
        </p:spPr>
        <p:txBody>
          <a:bodyPr wrap="square" rtlCol="0">
            <a:spAutoFit/>
          </a:bodyPr>
          <a:p>
            <a:r>
              <a:rPr lang="zh-CN" altLang="en-US" dirty="0">
                <a:latin typeface="宋体" panose="02010600030101010101" pitchFamily="2" charset="-122"/>
                <a:sym typeface="宋体" panose="02010600030101010101" pitchFamily="2" charset="-122"/>
              </a:rPr>
              <a:t>（二）序数效用论</a:t>
            </a:r>
            <a:endParaRPr lang="zh-CN" altLang="en-US" dirty="0">
              <a:latin typeface="宋体" panose="02010600030101010101" pitchFamily="2" charset="-122"/>
              <a:sym typeface="宋体" panose="02010600030101010101" pitchFamily="2" charset="-122"/>
            </a:endParaRPr>
          </a:p>
        </p:txBody>
      </p:sp>
      <p:sp>
        <p:nvSpPr>
          <p:cNvPr id="2" name="文本框 2"/>
          <p:cNvSpPr txBox="1"/>
          <p:nvPr/>
        </p:nvSpPr>
        <p:spPr>
          <a:xfrm>
            <a:off x="885825" y="599440"/>
            <a:ext cx="504634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二、基数效用和序数效用</a:t>
            </a:r>
            <a:endParaRPr lang="zh-CN" altLang="en-US" sz="26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602730" y="2088515"/>
            <a:ext cx="5114925" cy="2857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8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1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53" presetClass="entr" presetSubtype="16" fill="hold" grpId="0" nodeType="withEffect">
                                  <p:stCondLst>
                                    <p:cond delay="60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par>
                                <p:cTn id="23" presetID="53" presetClass="entr" presetSubtype="16" fill="hold" grpId="0" nodeType="withEffect">
                                  <p:stCondLst>
                                    <p:cond delay="8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9" grpId="0" bldLvl="0" animBg="1"/>
      <p:bldP spid="20" grpId="0" bldLvl="0" animBg="1"/>
      <p:bldP spid="23" grpId="0" bldLvl="0" animBg="1"/>
      <p:bldP spid="24" grpId="0" bldLvl="0" animBg="1"/>
      <p:bldP spid="13" grpId="0"/>
      <p:bldP spid="1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172960" y="2969260"/>
            <a:ext cx="4472940" cy="1568450"/>
          </a:xfrm>
          <a:prstGeom prst="rect">
            <a:avLst/>
          </a:prstGeom>
          <a:noFill/>
        </p:spPr>
        <p:txBody>
          <a:bodyPr wrap="square" rtlCol="0">
            <a:spAutoFit/>
          </a:bodyPr>
          <a:p>
            <a:r>
              <a:rPr lang="zh-CN" altLang="en-US" sz="4800" dirty="0">
                <a:solidFill>
                  <a:schemeClr val="tx2"/>
                </a:solidFill>
                <a:latin typeface="宋体" panose="02010600030101010101" pitchFamily="2" charset="-122"/>
              </a:rPr>
              <a:t>边际效用分析与消费者均衡</a:t>
            </a:r>
            <a:endParaRPr lang="zh-CN" altLang="en-US" sz="4800" dirty="0">
              <a:solidFill>
                <a:schemeClr val="tx2"/>
              </a:solidFill>
              <a:latin typeface="宋体" panose="02010600030101010101" pitchFamily="2" charset="-122"/>
            </a:endParaRPr>
          </a:p>
        </p:txBody>
      </p:sp>
      <p:sp>
        <p:nvSpPr>
          <p:cNvPr id="5" name="文本框 4"/>
          <p:cNvSpPr txBox="1"/>
          <p:nvPr/>
        </p:nvSpPr>
        <p:spPr>
          <a:xfrm>
            <a:off x="7172960" y="1637030"/>
            <a:ext cx="3956685" cy="1014730"/>
          </a:xfrm>
          <a:prstGeom prst="rect">
            <a:avLst/>
          </a:prstGeom>
          <a:noFill/>
        </p:spPr>
        <p:txBody>
          <a:bodyPr wrap="square" rtlCol="0">
            <a:spAutoFit/>
          </a:bodyPr>
          <a:p>
            <a:r>
              <a:rPr lang="zh-CN" altLang="en-US" sz="6000" b="1" dirty="0">
                <a:solidFill>
                  <a:schemeClr val="tx1">
                    <a:lumMod val="75000"/>
                    <a:lumOff val="25000"/>
                  </a:schemeClr>
                </a:solidFill>
                <a:latin typeface="宋体" panose="02010600030101010101" pitchFamily="2" charset="-122"/>
              </a:rPr>
              <a:t>任务二</a:t>
            </a:r>
            <a:endParaRPr lang="zh-CN" altLang="en-US" sz="6000" b="1" dirty="0">
              <a:solidFill>
                <a:schemeClr val="tx1">
                  <a:lumMod val="75000"/>
                  <a:lumOff val="25000"/>
                </a:schemeClr>
              </a:solidFill>
              <a:latin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 name="文本框 27"/>
          <p:cNvSpPr txBox="1"/>
          <p:nvPr/>
        </p:nvSpPr>
        <p:spPr>
          <a:xfrm>
            <a:off x="1125917" y="1484839"/>
            <a:ext cx="15544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（一）总效用</a:t>
            </a:r>
            <a:endParaRPr lang="zh-CN" altLang="en-US" dirty="0">
              <a:latin typeface="宋体" panose="02010600030101010101" pitchFamily="2" charset="-122"/>
              <a:sym typeface="宋体" panose="02010600030101010101" pitchFamily="2" charset="-122"/>
            </a:endParaRPr>
          </a:p>
        </p:txBody>
      </p:sp>
      <p:sp>
        <p:nvSpPr>
          <p:cNvPr id="29" name="圆角矩形 5"/>
          <p:cNvSpPr/>
          <p:nvPr/>
        </p:nvSpPr>
        <p:spPr>
          <a:xfrm>
            <a:off x="1125918" y="1935411"/>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sz="1600" dirty="0">
                <a:solidFill>
                  <a:schemeClr val="tx1"/>
                </a:solidFill>
                <a:latin typeface="宋体" panose="02010600030101010101" pitchFamily="2" charset="-122"/>
                <a:ea typeface="宋体" panose="02010600030101010101" pitchFamily="2" charset="-122"/>
                <a:sym typeface="宋体" panose="02010600030101010101" pitchFamily="2" charset="-122"/>
              </a:rPr>
              <a:t>总效用是指消费者在一定时间内从一定数量的商品的消费中所得到的效用量的总和。</a:t>
            </a:r>
            <a:endParaRPr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0" name="文本框 29"/>
          <p:cNvSpPr txBox="1"/>
          <p:nvPr/>
        </p:nvSpPr>
        <p:spPr>
          <a:xfrm>
            <a:off x="1125917" y="3109163"/>
            <a:ext cx="17830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（二）边际效用</a:t>
            </a:r>
            <a:endParaRPr lang="zh-CN" altLang="en-US" dirty="0">
              <a:latin typeface="宋体" panose="02010600030101010101" pitchFamily="2" charset="-122"/>
              <a:sym typeface="宋体" panose="02010600030101010101" pitchFamily="2" charset="-122"/>
            </a:endParaRPr>
          </a:p>
        </p:txBody>
      </p:sp>
      <p:sp>
        <p:nvSpPr>
          <p:cNvPr id="31" name="圆角矩形 7"/>
          <p:cNvSpPr/>
          <p:nvPr/>
        </p:nvSpPr>
        <p:spPr>
          <a:xfrm>
            <a:off x="1125918" y="3519115"/>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边际效用是指消费者在一定时间内增加一单位的商品的消费所得到的效用量的增量。</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2" name="文本框 31"/>
          <p:cNvSpPr txBox="1"/>
          <p:nvPr/>
        </p:nvSpPr>
        <p:spPr>
          <a:xfrm>
            <a:off x="1125917" y="4652178"/>
            <a:ext cx="3383280" cy="368300"/>
          </a:xfrm>
          <a:prstGeom prst="rect">
            <a:avLst/>
          </a:prstGeom>
          <a:noFill/>
        </p:spPr>
        <p:txBody>
          <a:bodyPr vert="horz" wrap="none" rtlCol="0">
            <a:spAutoFit/>
          </a:bodyPr>
          <a:p>
            <a:pPr algn="l"/>
            <a:r>
              <a:rPr lang="zh-CN" altLang="en-US" dirty="0">
                <a:latin typeface="宋体" panose="02010600030101010101" pitchFamily="2" charset="-122"/>
                <a:sym typeface="宋体" panose="02010600030101010101" pitchFamily="2" charset="-122"/>
              </a:rPr>
              <a:t>（三）总效用与边际效用的关系</a:t>
            </a:r>
            <a:endParaRPr lang="zh-CN" altLang="en-US" dirty="0">
              <a:latin typeface="宋体" panose="02010600030101010101" pitchFamily="2" charset="-122"/>
              <a:sym typeface="宋体" panose="02010600030101010101" pitchFamily="2" charset="-122"/>
            </a:endParaRPr>
          </a:p>
        </p:txBody>
      </p:sp>
      <p:sp>
        <p:nvSpPr>
          <p:cNvPr id="33" name="圆角矩形 9"/>
          <p:cNvSpPr/>
          <p:nvPr/>
        </p:nvSpPr>
        <p:spPr>
          <a:xfrm>
            <a:off x="1125918" y="5102750"/>
            <a:ext cx="4704522" cy="795130"/>
          </a:xfrm>
          <a:prstGeom prst="roundRect">
            <a:avLst/>
          </a:prstGeom>
          <a:solidFill>
            <a:schemeClr val="dk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107950"/>
            <a:r>
              <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rPr>
              <a:t>MU曲线向右下方倾斜，反映了边际效用递减规律；TU 曲线是以递减的速率先上升后下降。</a:t>
            </a:r>
            <a:endParaRPr lang="zh-CN" altLang="en-US" sz="1600" dirty="0">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
        <p:nvSpPr>
          <p:cNvPr id="34" name="椭圆 33"/>
          <p:cNvSpPr/>
          <p:nvPr/>
        </p:nvSpPr>
        <p:spPr>
          <a:xfrm>
            <a:off x="763061" y="2102945"/>
            <a:ext cx="249592" cy="2495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椭圆 34"/>
          <p:cNvSpPr/>
          <p:nvPr/>
        </p:nvSpPr>
        <p:spPr>
          <a:xfrm>
            <a:off x="763061" y="3754173"/>
            <a:ext cx="249592" cy="249592"/>
          </a:xfrm>
          <a:prstGeom prst="ellipse">
            <a:avLst/>
          </a:prstGeom>
          <a:solidFill>
            <a:srgbClr val="FDC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椭圆 35"/>
          <p:cNvSpPr/>
          <p:nvPr/>
        </p:nvSpPr>
        <p:spPr>
          <a:xfrm>
            <a:off x="763061" y="5375519"/>
            <a:ext cx="249592" cy="249592"/>
          </a:xfrm>
          <a:prstGeom prst="ellipse">
            <a:avLst/>
          </a:prstGeom>
          <a:solidFill>
            <a:srgbClr val="3494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
          <p:cNvSpPr txBox="1"/>
          <p:nvPr/>
        </p:nvSpPr>
        <p:spPr>
          <a:xfrm>
            <a:off x="885825" y="599440"/>
            <a:ext cx="431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zh-CN" altLang="en-US" sz="2600" dirty="0">
                <a:latin typeface="宋体" panose="02010600030101010101" pitchFamily="2" charset="-122"/>
                <a:ea typeface="宋体" panose="02010600030101010101" pitchFamily="2" charset="-122"/>
              </a:rPr>
              <a:t>一、总效用与边际效用</a:t>
            </a:r>
            <a:endParaRPr lang="zh-CN" altLang="en-US" sz="26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856095" y="1852930"/>
            <a:ext cx="4719955" cy="3963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BEAUTIFY_FLAG" val="#wm#"/>
  <p:tag name="KSO_WM_TEMPLATE_CATEGORY" val="diagram"/>
  <p:tag name="KSO_WM_TEMPLATE_INDEX" val="790"/>
</p:tagLst>
</file>

<file path=ppt/tags/tag6.xml><?xml version="1.0" encoding="utf-8"?>
<p:tagLst xmlns:p="http://schemas.openxmlformats.org/presentationml/2006/main">
  <p:tag name="KSO_WM_BEAUTIFY_FLAG" val="#wm#"/>
  <p:tag name="KSO_WM_TEMPLATE_CATEGORY" val="diagram"/>
  <p:tag name="KSO_WM_TEMPLATE_INDEX" val="790"/>
</p:tagLst>
</file>

<file path=ppt/tags/tag7.xml><?xml version="1.0" encoding="utf-8"?>
<p:tagLst xmlns:p="http://schemas.openxmlformats.org/presentationml/2006/main">
  <p:tag name="MH_CONTENTSID" val="635"/>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2846</Words>
  <Application>WPS 演示</Application>
  <PresentationFormat>自定义</PresentationFormat>
  <Paragraphs>167</Paragraphs>
  <Slides>20</Slides>
  <Notes>25</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Arial</vt:lpstr>
      <vt:lpstr>宋体</vt:lpstr>
      <vt:lpstr>Wingdings</vt:lpstr>
      <vt:lpstr>Rockwell</vt:lpstr>
      <vt:lpstr>Calibri</vt:lpstr>
      <vt:lpstr>Arial Unicode MS</vt:lpstr>
      <vt:lpstr>思源黑体 CN Bold</vt:lpstr>
      <vt:lpstr>黑体</vt:lpstr>
      <vt:lpstr>微软雅黑</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10634</cp:revision>
  <cp:lastPrinted>2113-01-01T00:00:00Z</cp:lastPrinted>
  <dcterms:created xsi:type="dcterms:W3CDTF">2015-07-08T08:22:00Z</dcterms:created>
  <dcterms:modified xsi:type="dcterms:W3CDTF">2025-08-15T01:22:29Z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2052-12.1.0.19302</vt:lpwstr>
  </property>
  <property fmtid="{D5CDD505-2E9C-101B-9397-08002B2CF9AE}" pid="4" name="ICV">
    <vt:lpwstr>BC89EB359A0C4FEBB0D1374EF3B376A1_12</vt:lpwstr>
  </property>
</Properties>
</file>