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2"/>
  </p:handoutMasterIdLst>
  <p:sldIdLst>
    <p:sldId id="639" r:id="rId3"/>
    <p:sldId id="617" r:id="rId5"/>
    <p:sldId id="636" r:id="rId6"/>
    <p:sldId id="806" r:id="rId7"/>
    <p:sldId id="711" r:id="rId8"/>
    <p:sldId id="712" r:id="rId9"/>
    <p:sldId id="855" r:id="rId10"/>
    <p:sldId id="605" r:id="rId11"/>
    <p:sldId id="856" r:id="rId12"/>
    <p:sldId id="611" r:id="rId13"/>
    <p:sldId id="668" r:id="rId14"/>
    <p:sldId id="857" r:id="rId15"/>
    <p:sldId id="858" r:id="rId16"/>
    <p:sldId id="710" r:id="rId17"/>
    <p:sldId id="682" r:id="rId18"/>
    <p:sldId id="544" r:id="rId19"/>
    <p:sldId id="859" r:id="rId20"/>
    <p:sldId id="582" r:id="rId21"/>
  </p:sldIdLst>
  <p:sldSz cx="12195175" cy="6859270"/>
  <p:notesSz cx="6858000" cy="9144000"/>
  <p:embeddedFontLst>
    <p:embeddedFont>
      <p:font typeface="Rockwell" panose="02060603020205020403" pitchFamily="18" charset="0"/>
      <p:regular r:id="rId27"/>
      <p:bold r:id="rId28"/>
      <p:italic r:id="rId29"/>
      <p:boldItalic r:id="rId30"/>
    </p:embeddedFont>
  </p:embeddedFontLst>
  <p:custDataLst>
    <p:tags r:id="rId31"/>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92"/>
        <p:guide pos="388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7.xml"/><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800000" cy="3160127"/>
            <a:chOff x="663505" y="2309043"/>
            <a:chExt cx="10859826" cy="3177632"/>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（一）供给弹性的含义</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（二）供给弹性的计算</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1093521" y="3505994"/>
              <a:ext cx="4220601" cy="1980681"/>
              <a:chOff x="1112787" y="3505994"/>
              <a:chExt cx="4220601" cy="1980681"/>
            </a:xfrm>
          </p:grpSpPr>
          <p:sp>
            <p:nvSpPr>
              <p:cNvPr id="80" name="41"/>
              <p:cNvSpPr txBox="1"/>
              <p:nvPr/>
            </p:nvSpPr>
            <p:spPr>
              <a:xfrm>
                <a:off x="1373302" y="3505994"/>
                <a:ext cx="3960086" cy="1980681"/>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供给弹性，又称供给价格弹性，表示在一定时期内一种商品的供给量相对变动对</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于该商品价格的相对变动的反应程度（或敏感程度）。它是商品供给量变动百分比与价格变动的百分比之比</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p:txBody>
          </p:sp>
          <p:sp>
            <p:nvSpPr>
              <p:cNvPr id="81" name="矩形 80"/>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872915" y="3505994"/>
              <a:ext cx="4433227" cy="1726551"/>
              <a:chOff x="1112787" y="3505994"/>
              <a:chExt cx="4433227" cy="1726551"/>
            </a:xfrm>
          </p:grpSpPr>
          <p:sp>
            <p:nvSpPr>
              <p:cNvPr id="71" name="41"/>
              <p:cNvSpPr txBox="1"/>
              <p:nvPr/>
            </p:nvSpPr>
            <p:spPr>
              <a:xfrm>
                <a:off x="1373302" y="3505994"/>
                <a:ext cx="4172712" cy="1726551"/>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供给点弹性表示曲线上某一点的弹性，也就是价格变动无限小时所引起的供给量变动的反应程度。供给弧弹性表示商品供给曲线上两点间的平均弹性。</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825" y="599440"/>
            <a:ext cx="55587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一、供给弹性的含义与计算方法</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359424" y="3276600"/>
            <a:ext cx="3473152" cy="2899588"/>
            <a:chOff x="4359424" y="3276600"/>
            <a:chExt cx="3473152" cy="2899588"/>
          </a:xfrm>
        </p:grpSpPr>
        <p:grpSp>
          <p:nvGrpSpPr>
            <p:cNvPr id="2" name="组合 1"/>
            <p:cNvGrpSpPr/>
            <p:nvPr/>
          </p:nvGrpSpPr>
          <p:grpSpPr>
            <a:xfrm>
              <a:off x="4359424" y="3276600"/>
              <a:ext cx="2988950" cy="2899588"/>
              <a:chOff x="4359424" y="3276600"/>
              <a:chExt cx="2988950" cy="2899588"/>
            </a:xfrm>
          </p:grpSpPr>
          <p:sp>
            <p:nvSpPr>
              <p:cNvPr id="12" name="Oval 33"/>
              <p:cNvSpPr>
                <a:spLocks noChangeAspect="1"/>
              </p:cNvSpPr>
              <p:nvPr/>
            </p:nvSpPr>
            <p:spPr>
              <a:xfrm>
                <a:off x="6022217" y="3276600"/>
                <a:ext cx="152400" cy="152400"/>
              </a:xfrm>
              <a:prstGeom prst="ellipse">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nvGrpSpPr>
              <p:cNvPr id="13" name="Group 2"/>
              <p:cNvGrpSpPr/>
              <p:nvPr/>
            </p:nvGrpSpPr>
            <p:grpSpPr>
              <a:xfrm>
                <a:off x="4359424" y="3681028"/>
                <a:ext cx="2988950" cy="2495160"/>
                <a:chOff x="4359424" y="3681028"/>
                <a:chExt cx="2988950" cy="2495160"/>
              </a:xfrm>
            </p:grpSpPr>
            <p:sp>
              <p:nvSpPr>
                <p:cNvPr id="70" name="Oval 4"/>
                <p:cNvSpPr/>
                <p:nvPr/>
              </p:nvSpPr>
              <p:spPr bwMode="auto">
                <a:xfrm>
                  <a:off x="4853214" y="3681028"/>
                  <a:ext cx="2495160" cy="24951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nvGrpSpPr>
                <p:cNvPr id="71" name="Group 1"/>
                <p:cNvGrpSpPr/>
                <p:nvPr/>
              </p:nvGrpSpPr>
              <p:grpSpPr>
                <a:xfrm>
                  <a:off x="4359424" y="3692215"/>
                  <a:ext cx="2976945" cy="2306214"/>
                  <a:chOff x="4359424" y="3692215"/>
                  <a:chExt cx="2976945" cy="2306214"/>
                </a:xfrm>
                <a:solidFill>
                  <a:schemeClr val="tx2">
                    <a:lumMod val="60000"/>
                    <a:lumOff val="40000"/>
                  </a:schemeClr>
                </a:solidFill>
              </p:grpSpPr>
              <p:sp>
                <p:nvSpPr>
                  <p:cNvPr id="72" name="Freeform: Shape 5"/>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3" name="Freeform: Shape 6"/>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4" name="Freeform: Shape 7"/>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5" name="Freeform: Shape 8"/>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6" name="Freeform: Shape 9"/>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7" name="Freeform: Shape 10"/>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8" name="Freeform: Shape 11"/>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9" name="Freeform: Shape 12"/>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0" name="Freeform: Shape 13"/>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1" name="Freeform: Shape 14"/>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2" name="Freeform: Shape 15"/>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3" name="Freeform: Shape 16"/>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4" name="Freeform: Shape 17"/>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5" name="Freeform: Shape 18"/>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6" name="Freeform: Shape 19"/>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7" name="Freeform: Shape 20"/>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8" name="Freeform: Shape 21"/>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9" name="Freeform: Shape 22"/>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0" name="Freeform: Shape 23"/>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1" name="Freeform: Shape 24"/>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2" name="Freeform: Shape 25"/>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3" name="Freeform: Shape 26"/>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4" name="Freeform: Shape 27"/>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5" name="Freeform: Shape 28"/>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6" name="Freeform: Shape 29"/>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7" name="Freeform: Shape 30"/>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8" name="Oval 31"/>
                  <p:cNvSpPr>
                    <a:spLocks noChangeAspect="1"/>
                  </p:cNvSpPr>
                  <p:nvPr/>
                </p:nvSpPr>
                <p:spPr>
                  <a:xfrm>
                    <a:off x="4359424" y="4920678"/>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sp>
                <p:nvSpPr>
                  <p:cNvPr id="99" name="Oval 32"/>
                  <p:cNvSpPr>
                    <a:spLocks noChangeAspect="1"/>
                  </p:cNvSpPr>
                  <p:nvPr/>
                </p:nvSpPr>
                <p:spPr>
                  <a:xfrm>
                    <a:off x="4875327" y="3692215"/>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sp>
                <p:nvSpPr>
                  <p:cNvPr id="100" name="Oval 34"/>
                  <p:cNvSpPr>
                    <a:spLocks noChangeAspect="1"/>
                  </p:cNvSpPr>
                  <p:nvPr/>
                </p:nvSpPr>
                <p:spPr>
                  <a:xfrm>
                    <a:off x="7183969" y="3692215"/>
                    <a:ext cx="152400" cy="1524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grpSp>
        </p:grpSp>
        <p:sp>
          <p:nvSpPr>
            <p:cNvPr id="14" name="Oval 35"/>
            <p:cNvSpPr>
              <a:spLocks noChangeAspect="1"/>
            </p:cNvSpPr>
            <p:nvPr/>
          </p:nvSpPr>
          <p:spPr>
            <a:xfrm>
              <a:off x="7680176" y="4920678"/>
              <a:ext cx="152400" cy="152400"/>
            </a:xfrm>
            <a:prstGeom prst="ellipse">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6">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31" name="TextBox 92"/>
          <p:cNvSpPr txBox="1"/>
          <p:nvPr/>
        </p:nvSpPr>
        <p:spPr bwMode="auto">
          <a:xfrm>
            <a:off x="4919345" y="1526540"/>
            <a:ext cx="3013710" cy="556895"/>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（1）供给完全无弹性，即 E</a:t>
            </a:r>
            <a:r>
              <a:rPr lang="zh-CN" altLang="en-US" sz="1600" b="1" baseline="-25000">
                <a:solidFill>
                  <a:schemeClr val="tx1">
                    <a:lumMod val="75000"/>
                    <a:lumOff val="25000"/>
                  </a:schemeClr>
                </a:solidFill>
                <a:effectLst/>
                <a:latin typeface="宋体" panose="02010600030101010101" pitchFamily="2" charset="-122"/>
                <a:cs typeface="+mn-ea"/>
                <a:sym typeface="+mn-lt"/>
              </a:rPr>
              <a:t>S</a:t>
            </a:r>
            <a:r>
              <a:rPr lang="zh-CN" altLang="en-US" sz="1600" b="1">
                <a:solidFill>
                  <a:schemeClr val="tx1">
                    <a:lumMod val="75000"/>
                    <a:lumOff val="25000"/>
                  </a:schemeClr>
                </a:solidFill>
                <a:effectLst/>
                <a:latin typeface="宋体" panose="02010600030101010101" pitchFamily="2" charset="-122"/>
                <a:cs typeface="+mn-ea"/>
                <a:sym typeface="+mn-lt"/>
              </a:rPr>
              <a:t>=0。</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25" name="文本框 2"/>
          <p:cNvSpPr txBox="1"/>
          <p:nvPr/>
        </p:nvSpPr>
        <p:spPr>
          <a:xfrm>
            <a:off x="858520" y="119380"/>
            <a:ext cx="56991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二、供给弹性的分类及影响因素</a:t>
            </a:r>
            <a:endParaRPr lang="zh-CN" altLang="en-US" sz="2600" dirty="0">
              <a:latin typeface="宋体" panose="02010600030101010101" pitchFamily="2" charset="-122"/>
              <a:ea typeface="宋体" panose="02010600030101010101" pitchFamily="2" charset="-122"/>
            </a:endParaRPr>
          </a:p>
        </p:txBody>
      </p:sp>
      <p:sp>
        <p:nvSpPr>
          <p:cNvPr id="4" name="TextBox 92"/>
          <p:cNvSpPr txBox="1"/>
          <p:nvPr/>
        </p:nvSpPr>
        <p:spPr bwMode="auto">
          <a:xfrm>
            <a:off x="413385" y="4711700"/>
            <a:ext cx="2808605" cy="71374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（4）供给缺乏弹性，</a:t>
            </a:r>
            <a:endParaRPr lang="zh-CN" altLang="en-US" sz="1600" b="1">
              <a:solidFill>
                <a:schemeClr val="tx1">
                  <a:lumMod val="75000"/>
                  <a:lumOff val="25000"/>
                </a:schemeClr>
              </a:solidFill>
              <a:effectLst/>
              <a:latin typeface="宋体" panose="02010600030101010101" pitchFamily="2" charset="-122"/>
              <a:cs typeface="+mn-ea"/>
              <a:sym typeface="+mn-lt"/>
            </a:endParaRPr>
          </a:p>
          <a:p>
            <a:pPr algn="l" latinLnBrk="0"/>
            <a:r>
              <a:rPr lang="zh-CN" altLang="en-US" sz="1600" b="1">
                <a:solidFill>
                  <a:schemeClr val="tx1">
                    <a:lumMod val="75000"/>
                    <a:lumOff val="25000"/>
                  </a:schemeClr>
                </a:solidFill>
                <a:effectLst/>
                <a:latin typeface="宋体" panose="02010600030101010101" pitchFamily="2" charset="-122"/>
                <a:cs typeface="+mn-ea"/>
                <a:sym typeface="+mn-lt"/>
              </a:rPr>
              <a:t>即 0 ＜ E</a:t>
            </a:r>
            <a:r>
              <a:rPr lang="zh-CN" altLang="en-US" sz="1600" b="1" baseline="-25000">
                <a:solidFill>
                  <a:schemeClr val="tx1">
                    <a:lumMod val="75000"/>
                    <a:lumOff val="25000"/>
                  </a:schemeClr>
                </a:solidFill>
                <a:effectLst/>
                <a:latin typeface="宋体" panose="02010600030101010101" pitchFamily="2" charset="-122"/>
                <a:cs typeface="+mn-ea"/>
                <a:sym typeface="+mn-lt"/>
              </a:rPr>
              <a:t>S</a:t>
            </a:r>
            <a:r>
              <a:rPr lang="zh-CN" altLang="en-US" sz="1600" b="1">
                <a:solidFill>
                  <a:schemeClr val="tx1">
                    <a:lumMod val="75000"/>
                    <a:lumOff val="25000"/>
                  </a:schemeClr>
                </a:solidFill>
                <a:effectLst/>
                <a:latin typeface="宋体" panose="02010600030101010101" pitchFamily="2" charset="-122"/>
                <a:cs typeface="+mn-ea"/>
                <a:sym typeface="+mn-lt"/>
              </a:rPr>
              <a:t> ＜ 1。</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5" name="TextBox 92"/>
          <p:cNvSpPr txBox="1"/>
          <p:nvPr/>
        </p:nvSpPr>
        <p:spPr bwMode="auto">
          <a:xfrm>
            <a:off x="533400" y="3079115"/>
            <a:ext cx="3319780" cy="46990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（2）供给完全有弹性，即 E</a:t>
            </a:r>
            <a:r>
              <a:rPr lang="zh-CN" altLang="en-US" sz="1600" b="1" baseline="-25000">
                <a:solidFill>
                  <a:schemeClr val="tx1">
                    <a:lumMod val="75000"/>
                    <a:lumOff val="25000"/>
                  </a:schemeClr>
                </a:solidFill>
                <a:effectLst/>
                <a:latin typeface="宋体" panose="02010600030101010101" pitchFamily="2" charset="-122"/>
                <a:cs typeface="+mn-ea"/>
                <a:sym typeface="+mn-lt"/>
              </a:rPr>
              <a:t>S</a:t>
            </a:r>
            <a:r>
              <a:rPr lang="zh-CN" altLang="en-US" sz="1600" b="1">
                <a:solidFill>
                  <a:schemeClr val="tx1">
                    <a:lumMod val="75000"/>
                    <a:lumOff val="25000"/>
                  </a:schemeClr>
                </a:solidFill>
                <a:effectLst/>
                <a:latin typeface="宋体" panose="02010600030101010101" pitchFamily="2" charset="-122"/>
                <a:cs typeface="+mn-ea"/>
                <a:sym typeface="+mn-lt"/>
              </a:rPr>
              <a:t>= ∞。</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6" name="TextBox 92"/>
          <p:cNvSpPr txBox="1"/>
          <p:nvPr/>
        </p:nvSpPr>
        <p:spPr bwMode="auto">
          <a:xfrm>
            <a:off x="9037955" y="4540885"/>
            <a:ext cx="2498090" cy="72898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（5）供给富有弹性，</a:t>
            </a:r>
            <a:endParaRPr lang="zh-CN" altLang="en-US" sz="1600" b="1">
              <a:solidFill>
                <a:schemeClr val="tx1">
                  <a:lumMod val="75000"/>
                  <a:lumOff val="25000"/>
                </a:schemeClr>
              </a:solidFill>
              <a:effectLst/>
              <a:latin typeface="宋体" panose="02010600030101010101" pitchFamily="2" charset="-122"/>
              <a:cs typeface="+mn-ea"/>
              <a:sym typeface="+mn-lt"/>
            </a:endParaRPr>
          </a:p>
          <a:p>
            <a:pPr algn="l" latinLnBrk="0"/>
            <a:r>
              <a:rPr lang="zh-CN" altLang="en-US" sz="1600" b="1">
                <a:solidFill>
                  <a:schemeClr val="tx1">
                    <a:lumMod val="75000"/>
                    <a:lumOff val="25000"/>
                  </a:schemeClr>
                </a:solidFill>
                <a:effectLst/>
                <a:latin typeface="宋体" panose="02010600030101010101" pitchFamily="2" charset="-122"/>
                <a:cs typeface="+mn-ea"/>
                <a:sym typeface="+mn-lt"/>
              </a:rPr>
              <a:t>即 1 ＜ E</a:t>
            </a:r>
            <a:r>
              <a:rPr lang="zh-CN" altLang="en-US" sz="1600" b="1" baseline="-25000">
                <a:solidFill>
                  <a:schemeClr val="tx1">
                    <a:lumMod val="75000"/>
                    <a:lumOff val="25000"/>
                  </a:schemeClr>
                </a:solidFill>
                <a:effectLst/>
                <a:latin typeface="宋体" panose="02010600030101010101" pitchFamily="2" charset="-122"/>
                <a:cs typeface="+mn-ea"/>
                <a:sym typeface="+mn-lt"/>
              </a:rPr>
              <a:t>S</a:t>
            </a:r>
            <a:r>
              <a:rPr lang="zh-CN" altLang="en-US" sz="1600" b="1">
                <a:solidFill>
                  <a:schemeClr val="tx1">
                    <a:lumMod val="75000"/>
                    <a:lumOff val="25000"/>
                  </a:schemeClr>
                </a:solidFill>
                <a:effectLst/>
                <a:latin typeface="宋体" panose="02010600030101010101" pitchFamily="2" charset="-122"/>
                <a:cs typeface="+mn-ea"/>
                <a:sym typeface="+mn-lt"/>
              </a:rPr>
              <a:t> ＜∞。</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7" name="TextBox 92"/>
          <p:cNvSpPr txBox="1"/>
          <p:nvPr/>
        </p:nvSpPr>
        <p:spPr bwMode="auto">
          <a:xfrm>
            <a:off x="8386445" y="3079115"/>
            <a:ext cx="3149600" cy="40005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（3）供给单元弹性，即 E</a:t>
            </a:r>
            <a:r>
              <a:rPr lang="zh-CN" altLang="en-US" sz="1600" b="1" baseline="-25000">
                <a:solidFill>
                  <a:schemeClr val="tx1">
                    <a:lumMod val="75000"/>
                    <a:lumOff val="25000"/>
                  </a:schemeClr>
                </a:solidFill>
                <a:effectLst/>
                <a:latin typeface="宋体" panose="02010600030101010101" pitchFamily="2" charset="-122"/>
                <a:cs typeface="+mn-ea"/>
                <a:sym typeface="+mn-lt"/>
              </a:rPr>
              <a:t>S</a:t>
            </a:r>
            <a:r>
              <a:rPr lang="zh-CN" altLang="en-US" sz="1600" b="1">
                <a:solidFill>
                  <a:schemeClr val="tx1">
                    <a:lumMod val="75000"/>
                    <a:lumOff val="25000"/>
                  </a:schemeClr>
                </a:solidFill>
                <a:effectLst/>
                <a:latin typeface="宋体" panose="02010600030101010101" pitchFamily="2" charset="-122"/>
                <a:cs typeface="+mn-ea"/>
                <a:sym typeface="+mn-lt"/>
              </a:rPr>
              <a:t>=1。</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8" name="文本框 7"/>
          <p:cNvSpPr txBox="1"/>
          <p:nvPr/>
        </p:nvSpPr>
        <p:spPr>
          <a:xfrm>
            <a:off x="1355090" y="748030"/>
            <a:ext cx="3241675" cy="368300"/>
          </a:xfrm>
          <a:prstGeom prst="rect">
            <a:avLst/>
          </a:prstGeom>
          <a:noFill/>
        </p:spPr>
        <p:txBody>
          <a:bodyPr wrap="square" rtlCol="0">
            <a:spAutoFit/>
          </a:bodyPr>
          <a:p>
            <a:r>
              <a:rPr lang="zh-CN" altLang="en-US"/>
              <a:t>（一）供给弹性的分类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359424" y="3276600"/>
            <a:ext cx="3473152" cy="2899588"/>
            <a:chOff x="4359424" y="3276600"/>
            <a:chExt cx="3473152" cy="2899588"/>
          </a:xfrm>
        </p:grpSpPr>
        <p:grpSp>
          <p:nvGrpSpPr>
            <p:cNvPr id="2" name="组合 1"/>
            <p:cNvGrpSpPr/>
            <p:nvPr/>
          </p:nvGrpSpPr>
          <p:grpSpPr>
            <a:xfrm>
              <a:off x="4359424" y="3276600"/>
              <a:ext cx="2988950" cy="2899588"/>
              <a:chOff x="4359424" y="3276600"/>
              <a:chExt cx="2988950" cy="2899588"/>
            </a:xfrm>
          </p:grpSpPr>
          <p:sp>
            <p:nvSpPr>
              <p:cNvPr id="12" name="Oval 33"/>
              <p:cNvSpPr>
                <a:spLocks noChangeAspect="1"/>
              </p:cNvSpPr>
              <p:nvPr/>
            </p:nvSpPr>
            <p:spPr>
              <a:xfrm>
                <a:off x="6022217" y="3276600"/>
                <a:ext cx="152400" cy="152400"/>
              </a:xfrm>
              <a:prstGeom prst="ellipse">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nvGrpSpPr>
              <p:cNvPr id="13" name="Group 2"/>
              <p:cNvGrpSpPr/>
              <p:nvPr/>
            </p:nvGrpSpPr>
            <p:grpSpPr>
              <a:xfrm>
                <a:off x="4359424" y="3681028"/>
                <a:ext cx="2988950" cy="2495160"/>
                <a:chOff x="4359424" y="3681028"/>
                <a:chExt cx="2988950" cy="2495160"/>
              </a:xfrm>
            </p:grpSpPr>
            <p:sp>
              <p:nvSpPr>
                <p:cNvPr id="70" name="Oval 4"/>
                <p:cNvSpPr/>
                <p:nvPr/>
              </p:nvSpPr>
              <p:spPr bwMode="auto">
                <a:xfrm>
                  <a:off x="4853214" y="3681028"/>
                  <a:ext cx="2495160" cy="24951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nvGrpSpPr>
                <p:cNvPr id="71" name="Group 1"/>
                <p:cNvGrpSpPr/>
                <p:nvPr/>
              </p:nvGrpSpPr>
              <p:grpSpPr>
                <a:xfrm>
                  <a:off x="4359424" y="3692215"/>
                  <a:ext cx="2976945" cy="2306214"/>
                  <a:chOff x="4359424" y="3692215"/>
                  <a:chExt cx="2976945" cy="2306214"/>
                </a:xfrm>
                <a:solidFill>
                  <a:schemeClr val="tx2">
                    <a:lumMod val="60000"/>
                    <a:lumOff val="40000"/>
                  </a:schemeClr>
                </a:solidFill>
              </p:grpSpPr>
              <p:sp>
                <p:nvSpPr>
                  <p:cNvPr id="72" name="Freeform: Shape 5"/>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3" name="Freeform: Shape 6"/>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4" name="Freeform: Shape 7"/>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5" name="Freeform: Shape 8"/>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6" name="Freeform: Shape 9"/>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7" name="Freeform: Shape 10"/>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8" name="Freeform: Shape 11"/>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9" name="Freeform: Shape 12"/>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0" name="Freeform: Shape 13"/>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1" name="Freeform: Shape 14"/>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2" name="Freeform: Shape 15"/>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3" name="Freeform: Shape 16"/>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4" name="Freeform: Shape 17"/>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5" name="Freeform: Shape 18"/>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6" name="Freeform: Shape 19"/>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7" name="Freeform: Shape 20"/>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8" name="Freeform: Shape 21"/>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9" name="Freeform: Shape 22"/>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0" name="Freeform: Shape 23"/>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1" name="Freeform: Shape 24"/>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2" name="Freeform: Shape 25"/>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3" name="Freeform: Shape 26"/>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4" name="Freeform: Shape 27"/>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5" name="Freeform: Shape 28"/>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6" name="Freeform: Shape 29"/>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7" name="Freeform: Shape 30"/>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8" name="Oval 31"/>
                  <p:cNvSpPr>
                    <a:spLocks noChangeAspect="1"/>
                  </p:cNvSpPr>
                  <p:nvPr/>
                </p:nvSpPr>
                <p:spPr>
                  <a:xfrm>
                    <a:off x="4359424" y="4920678"/>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sp>
                <p:nvSpPr>
                  <p:cNvPr id="99" name="Oval 32"/>
                  <p:cNvSpPr>
                    <a:spLocks noChangeAspect="1"/>
                  </p:cNvSpPr>
                  <p:nvPr/>
                </p:nvSpPr>
                <p:spPr>
                  <a:xfrm>
                    <a:off x="4875327" y="3692215"/>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sp>
                <p:nvSpPr>
                  <p:cNvPr id="100" name="Oval 34"/>
                  <p:cNvSpPr>
                    <a:spLocks noChangeAspect="1"/>
                  </p:cNvSpPr>
                  <p:nvPr/>
                </p:nvSpPr>
                <p:spPr>
                  <a:xfrm>
                    <a:off x="7183969" y="3692215"/>
                    <a:ext cx="152400" cy="1524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grpSp>
        </p:grpSp>
        <p:sp>
          <p:nvSpPr>
            <p:cNvPr id="14" name="Oval 35"/>
            <p:cNvSpPr>
              <a:spLocks noChangeAspect="1"/>
            </p:cNvSpPr>
            <p:nvPr/>
          </p:nvSpPr>
          <p:spPr>
            <a:xfrm>
              <a:off x="7680176" y="4920678"/>
              <a:ext cx="152400" cy="152400"/>
            </a:xfrm>
            <a:prstGeom prst="ellipse">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6">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31" name="TextBox 92"/>
          <p:cNvSpPr txBox="1"/>
          <p:nvPr/>
        </p:nvSpPr>
        <p:spPr bwMode="auto">
          <a:xfrm>
            <a:off x="4919345" y="1526540"/>
            <a:ext cx="3242945" cy="556895"/>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1. 生产的难易程度</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25" name="文本框 2"/>
          <p:cNvSpPr txBox="1"/>
          <p:nvPr/>
        </p:nvSpPr>
        <p:spPr>
          <a:xfrm>
            <a:off x="858520" y="119380"/>
            <a:ext cx="56991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二、供给弹性的分类及影响因素</a:t>
            </a:r>
            <a:endParaRPr lang="zh-CN" altLang="en-US" sz="2600" dirty="0">
              <a:latin typeface="宋体" panose="02010600030101010101" pitchFamily="2" charset="-122"/>
              <a:ea typeface="宋体" panose="02010600030101010101" pitchFamily="2" charset="-122"/>
            </a:endParaRPr>
          </a:p>
        </p:txBody>
      </p:sp>
      <p:sp>
        <p:nvSpPr>
          <p:cNvPr id="4" name="TextBox 92"/>
          <p:cNvSpPr txBox="1"/>
          <p:nvPr/>
        </p:nvSpPr>
        <p:spPr bwMode="auto">
          <a:xfrm>
            <a:off x="413385" y="4711700"/>
            <a:ext cx="2808605" cy="71374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4. 生产时间的长短</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5" name="TextBox 92"/>
          <p:cNvSpPr txBox="1"/>
          <p:nvPr/>
        </p:nvSpPr>
        <p:spPr bwMode="auto">
          <a:xfrm>
            <a:off x="748665" y="3079115"/>
            <a:ext cx="3104515" cy="46990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2. 生产规模和规模变化的</a:t>
            </a:r>
            <a:endParaRPr lang="zh-CN" altLang="en-US" sz="1600" b="1">
              <a:solidFill>
                <a:schemeClr val="tx1">
                  <a:lumMod val="75000"/>
                  <a:lumOff val="25000"/>
                </a:schemeClr>
              </a:solidFill>
              <a:effectLst/>
              <a:latin typeface="宋体" panose="02010600030101010101" pitchFamily="2" charset="-122"/>
              <a:cs typeface="+mn-ea"/>
              <a:sym typeface="+mn-lt"/>
            </a:endParaRPr>
          </a:p>
          <a:p>
            <a:pPr algn="l" latinLnBrk="0"/>
            <a:r>
              <a:rPr lang="zh-CN" altLang="en-US" sz="1600" b="1">
                <a:solidFill>
                  <a:schemeClr val="tx1">
                    <a:lumMod val="75000"/>
                    <a:lumOff val="25000"/>
                  </a:schemeClr>
                </a:solidFill>
                <a:effectLst/>
                <a:latin typeface="宋体" panose="02010600030101010101" pitchFamily="2" charset="-122"/>
                <a:cs typeface="+mn-ea"/>
                <a:sym typeface="+mn-lt"/>
              </a:rPr>
              <a:t>难易程度</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6" name="TextBox 92"/>
          <p:cNvSpPr txBox="1"/>
          <p:nvPr/>
        </p:nvSpPr>
        <p:spPr bwMode="auto">
          <a:xfrm>
            <a:off x="9037955" y="4540885"/>
            <a:ext cx="2498090" cy="72898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5. 对价格预期</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7" name="TextBox 92"/>
          <p:cNvSpPr txBox="1"/>
          <p:nvPr/>
        </p:nvSpPr>
        <p:spPr bwMode="auto">
          <a:xfrm>
            <a:off x="8386445" y="3079115"/>
            <a:ext cx="3149600" cy="400050"/>
          </a:xfrm>
          <a:prstGeom prst="rect">
            <a:avLst/>
          </a:prstGeom>
          <a:noFill/>
        </p:spPr>
        <p:txBody>
          <a:bodyPr wrap="none" lIns="288000" tIns="0" rIns="288000" bIns="0" anchor="ctr" anchorCtr="1">
            <a:noAutofit/>
          </a:bodyPr>
          <a:p>
            <a:pPr algn="l" latinLnBrk="0"/>
            <a:r>
              <a:rPr lang="zh-CN" altLang="en-US" sz="1600" b="1">
                <a:solidFill>
                  <a:schemeClr val="tx1">
                    <a:lumMod val="75000"/>
                    <a:lumOff val="25000"/>
                  </a:schemeClr>
                </a:solidFill>
                <a:effectLst/>
                <a:latin typeface="宋体" panose="02010600030101010101" pitchFamily="2" charset="-122"/>
                <a:cs typeface="+mn-ea"/>
                <a:sym typeface="+mn-lt"/>
              </a:rPr>
              <a:t>3. 生产成本的变化</a:t>
            </a:r>
            <a:endParaRPr lang="zh-CN" altLang="en-US" sz="1600" b="1">
              <a:solidFill>
                <a:schemeClr val="tx1">
                  <a:lumMod val="75000"/>
                  <a:lumOff val="25000"/>
                </a:schemeClr>
              </a:solidFill>
              <a:effectLst/>
              <a:latin typeface="宋体" panose="02010600030101010101" pitchFamily="2" charset="-122"/>
              <a:cs typeface="+mn-ea"/>
              <a:sym typeface="+mn-lt"/>
            </a:endParaRPr>
          </a:p>
        </p:txBody>
      </p:sp>
      <p:sp>
        <p:nvSpPr>
          <p:cNvPr id="8" name="文本框 7"/>
          <p:cNvSpPr txBox="1"/>
          <p:nvPr/>
        </p:nvSpPr>
        <p:spPr>
          <a:xfrm>
            <a:off x="1355090" y="748030"/>
            <a:ext cx="3241675" cy="368300"/>
          </a:xfrm>
          <a:prstGeom prst="rect">
            <a:avLst/>
          </a:prstGeom>
          <a:noFill/>
        </p:spPr>
        <p:txBody>
          <a:bodyPr wrap="square" rtlCol="0">
            <a:spAutoFit/>
          </a:bodyPr>
          <a:p>
            <a:r>
              <a:rPr lang="zh-CN" altLang="en-US"/>
              <a:t>（二）供给弹性的影响因素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00595" y="2785745"/>
            <a:ext cx="4618355"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弹性理论的实际应用</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300355" y="1181100"/>
            <a:ext cx="3339465" cy="263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（一）需求富有弹性与厂商决策</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marL="0" lvl="0" indent="0" algn="l">
              <a:lnSpc>
                <a:spcPct val="150000"/>
              </a:lnSpc>
              <a:buFont typeface="Wingdings" panose="05000000000000000000" charset="0"/>
              <a:buNone/>
            </a:pPr>
            <a:r>
              <a:rPr lang="zh-CN" altLang="en-US" sz="1600" dirty="0">
                <a:latin typeface="宋体" panose="02010600030101010101" pitchFamily="2" charset="-122"/>
                <a:sym typeface="宋体" panose="02010600030101010101" pitchFamily="2" charset="-122"/>
              </a:rPr>
              <a:t>如果某商品是富有弹性的，当该商品价格下降时，导致需求量（销售量）增加的幅度大于价格下降的幅度，总收益会增加；当该商品价格提高时，导致需求量（销售量）减少的幅度大于价格上升的幅度，总收益会减少。</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358505" y="1821180"/>
            <a:ext cx="3573780" cy="263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（二）需求缺乏弹性与厂商决策</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solidFill>
                <a:latin typeface="宋体" panose="02010600030101010101" pitchFamily="2" charset="-122"/>
                <a:sym typeface="宋体" panose="02010600030101010101" pitchFamily="2" charset="-122"/>
              </a:rPr>
              <a:t>如果某商品是缺乏弹性的，当该商品价格下降时，导致需求量（销售量）增加的幅度小于价格下降的幅度，总收益会减少；当该商品价格提高时，导致需求量（销售量）减少的幅度小于价格上升的幅度，总收益会增加。</a:t>
            </a:r>
            <a:endParaRPr lang="zh-CN" altLang="en-US" sz="1600" dirty="0">
              <a:solidFill>
                <a:schemeClr val="tx1"/>
              </a:solidFill>
              <a:latin typeface="宋体" panose="02010600030101010101" pitchFamily="2" charset="-122"/>
              <a:sym typeface="宋体" panose="02010600030101010101" pitchFamily="2" charset="-122"/>
            </a:endParaRPr>
          </a:p>
        </p:txBody>
      </p:sp>
      <p:sp>
        <p:nvSpPr>
          <p:cNvPr id="78" name="Rectangle 48"/>
          <p:cNvSpPr>
            <a:spLocks noChangeArrowheads="1"/>
          </p:cNvSpPr>
          <p:nvPr/>
        </p:nvSpPr>
        <p:spPr bwMode="auto">
          <a:xfrm>
            <a:off x="4360545" y="4734560"/>
            <a:ext cx="4897755"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（三）同一需求曲线上不同弹性与厂商决策</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如果需求曲线是一条直线，其斜率不变，但弹性不是不变的。原因是斜率是两个变量变动的比率，而弹性是两个变量变动百分比的比率。</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5362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一、需求弹性与厂商决策</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851025"/>
            <a:ext cx="5044440" cy="183134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5043805" cy="210121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293620" y="2456815"/>
            <a:ext cx="4932045" cy="1198880"/>
          </a:xfrm>
          <a:prstGeom prst="rect">
            <a:avLst/>
          </a:prstGeom>
        </p:spPr>
        <p:txBody>
          <a:bodyPr wrap="square">
            <a:spAutoFit/>
          </a:bodyPr>
          <a:p>
            <a:pPr eaLnBrk="1" latinLnBrk="0" hangingPunct="1">
              <a:lnSpc>
                <a:spcPct val="150000"/>
              </a:lnSpc>
            </a:pPr>
            <a:r>
              <a:rPr lang="zh-CN" altLang="en-US" sz="1600" dirty="0">
                <a:latin typeface="宋体" panose="02010600030101010101" pitchFamily="2" charset="-122"/>
                <a:sym typeface="宋体" panose="02010600030101010101" pitchFamily="2" charset="-122"/>
              </a:rPr>
              <a:t>随着消费者收入水平的提高，食物支出在全部消费支出中的比重会越来越小，这就是恩格尔定律。食物支出占全部消费支出的比例被称为恩格尔系数。</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67474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（一）恩格尔定律和恩格尔系数</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020" y="4332605"/>
            <a:ext cx="4779645" cy="1568450"/>
          </a:xfrm>
          <a:prstGeom prst="rect">
            <a:avLst/>
          </a:prstGeom>
        </p:spPr>
        <p:txBody>
          <a:bodyPr wrap="square">
            <a:spAutoFit/>
          </a:bodyPr>
          <a:p>
            <a:pPr eaLnBrk="1" latinLnBrk="0" hangingPunct="1">
              <a:lnSpc>
                <a:spcPct val="150000"/>
              </a:lnSpc>
            </a:pPr>
            <a:r>
              <a:rPr lang="zh-CN" altLang="en-US" sz="1600" dirty="0">
                <a:latin typeface="宋体" panose="02010600030101010101" pitchFamily="2" charset="-122"/>
                <a:sym typeface="宋体" panose="02010600030101010101" pitchFamily="2" charset="-122"/>
              </a:rPr>
              <a:t>1. 企业制定发展战略，要分析产品的收入弹性</a:t>
            </a:r>
            <a:endParaRPr lang="zh-CN" altLang="en-US" sz="1600" dirty="0">
              <a:latin typeface="宋体" panose="02010600030101010101" pitchFamily="2" charset="-122"/>
              <a:sym typeface="宋体" panose="02010600030101010101" pitchFamily="2" charset="-122"/>
            </a:endParaRPr>
          </a:p>
          <a:p>
            <a:pPr eaLnBrk="1" latinLnBrk="0" hangingPunct="1">
              <a:lnSpc>
                <a:spcPct val="150000"/>
              </a:lnSpc>
            </a:pPr>
            <a:r>
              <a:rPr lang="zh-CN" altLang="en-US" sz="1600" dirty="0">
                <a:latin typeface="宋体" panose="02010600030101010101" pitchFamily="2" charset="-122"/>
                <a:sym typeface="宋体" panose="02010600030101010101" pitchFamily="2" charset="-122"/>
              </a:rPr>
              <a:t>2. 制定营销策略，要考虑产品的收入弹性</a:t>
            </a:r>
            <a:endParaRPr lang="zh-CN" altLang="en-US" sz="1600" dirty="0">
              <a:latin typeface="宋体" panose="02010600030101010101" pitchFamily="2" charset="-122"/>
              <a:sym typeface="宋体" panose="02010600030101010101" pitchFamily="2" charset="-122"/>
            </a:endParaRPr>
          </a:p>
          <a:p>
            <a:pPr eaLnBrk="1" latinLnBrk="0" hangingPunct="1">
              <a:lnSpc>
                <a:spcPct val="150000"/>
              </a:lnSpc>
            </a:pPr>
            <a:r>
              <a:rPr lang="zh-CN" altLang="en-US" sz="1600" dirty="0">
                <a:latin typeface="宋体" panose="02010600030101010101" pitchFamily="2" charset="-122"/>
                <a:sym typeface="宋体" panose="02010600030101010101" pitchFamily="2" charset="-122"/>
              </a:rPr>
              <a:t>3. 调整产品结构，要重视产品的收入弹性</a:t>
            </a:r>
            <a:endParaRPr lang="zh-CN" altLang="en-US" sz="1600" dirty="0">
              <a:latin typeface="宋体" panose="02010600030101010101" pitchFamily="2" charset="-122"/>
              <a:sym typeface="宋体" panose="02010600030101010101" pitchFamily="2" charset="-122"/>
            </a:endParaRPr>
          </a:p>
          <a:p>
            <a:pPr eaLnBrk="1" latinLnBrk="0" hangingPunct="1">
              <a:lnSpc>
                <a:spcPct val="150000"/>
              </a:lnSpc>
            </a:pPr>
            <a:r>
              <a:rPr lang="zh-CN" altLang="en-US" sz="1600" dirty="0">
                <a:latin typeface="宋体" panose="02010600030101010101" pitchFamily="2" charset="-122"/>
                <a:sym typeface="宋体" panose="02010600030101010101" pitchFamily="2" charset="-122"/>
              </a:rPr>
              <a:t>4. 确定部门行业发展速度，要关注产品的收入弹性</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421255" y="3964305"/>
            <a:ext cx="446468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（二）收入弹性对企业经营的决策的影响</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3625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二、需求收入弹性的应用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433945" y="2280285"/>
            <a:ext cx="4620260" cy="2941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52450" y="1212850"/>
            <a:ext cx="6527800" cy="5291455"/>
            <a:chOff x="431423" y="2384649"/>
            <a:chExt cx="6090285" cy="5291455"/>
          </a:xfrm>
        </p:grpSpPr>
        <p:sp>
          <p:nvSpPr>
            <p:cNvPr id="83" name="TextBox 82"/>
            <p:cNvSpPr txBox="1"/>
            <p:nvPr/>
          </p:nvSpPr>
          <p:spPr>
            <a:xfrm>
              <a:off x="1201043" y="2384649"/>
              <a:ext cx="3366135" cy="398780"/>
            </a:xfrm>
            <a:prstGeom prst="rect">
              <a:avLst/>
            </a:prstGeom>
            <a:noFill/>
          </p:spPr>
          <p:txBody>
            <a:bodyPr wrap="square" rtlCol="0">
              <a:spAutoFit/>
            </a:bodyPr>
            <a:lstStyle/>
            <a:p>
              <a:r>
                <a:rPr lang="en-US" sz="2000" b="1" spc="300" dirty="0" smtClean="0">
                  <a:solidFill>
                    <a:schemeClr val="tx2"/>
                  </a:solidFill>
                  <a:latin typeface="+mn-ea"/>
                </a:rPr>
                <a:t>（一）税收分担问题</a:t>
              </a:r>
              <a:endParaRPr lang="en-US" sz="2000" b="1" spc="300" dirty="0" smtClean="0">
                <a:solidFill>
                  <a:schemeClr val="tx2"/>
                </a:solidFill>
                <a:latin typeface="+mn-ea"/>
              </a:endParaRPr>
            </a:p>
          </p:txBody>
        </p:sp>
        <p:sp>
          <p:nvSpPr>
            <p:cNvPr id="84" name="TextBox 83"/>
            <p:cNvSpPr txBox="1"/>
            <p:nvPr/>
          </p:nvSpPr>
          <p:spPr>
            <a:xfrm>
              <a:off x="431423" y="2783429"/>
              <a:ext cx="6090285" cy="489267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政府如果决定对某种产品征收销售税，这项税额由生产者负担，还是由消费者负担，还是在生产者和消费者之间分摊，其分摊比例又是多少，都取决于这种产品的供求弹性大小。从</a:t>
              </a:r>
              <a:r>
                <a:rPr sz="1600" b="1" dirty="0">
                  <a:solidFill>
                    <a:schemeClr val="tx1">
                      <a:lumMod val="65000"/>
                      <a:lumOff val="35000"/>
                    </a:schemeClr>
                  </a:solidFill>
                  <a:latin typeface="+mn-ea"/>
                  <a:ea typeface="+mn-ea"/>
                </a:rPr>
                <a:t>图 3-6</a:t>
              </a:r>
              <a:r>
                <a:rPr sz="1600" dirty="0">
                  <a:solidFill>
                    <a:schemeClr val="tx1">
                      <a:lumMod val="65000"/>
                      <a:lumOff val="35000"/>
                    </a:schemeClr>
                  </a:solidFill>
                  <a:latin typeface="+mn-ea"/>
                  <a:ea typeface="+mn-ea"/>
                </a:rPr>
                <a:t> 可以看出，税额在生产者与消费者之间分摊的比例与供求曲线的平坦程度有关，即与商品的供求弹性有关。</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从</a:t>
              </a:r>
              <a:r>
                <a:rPr sz="1600" b="1" dirty="0">
                  <a:solidFill>
                    <a:schemeClr val="tx1">
                      <a:lumMod val="65000"/>
                      <a:lumOff val="35000"/>
                    </a:schemeClr>
                  </a:solidFill>
                  <a:latin typeface="+mn-ea"/>
                  <a:ea typeface="+mn-ea"/>
                </a:rPr>
                <a:t>需求方面</a:t>
              </a:r>
              <a:r>
                <a:rPr sz="1600" dirty="0">
                  <a:solidFill>
                    <a:schemeClr val="tx1">
                      <a:lumMod val="65000"/>
                      <a:lumOff val="35000"/>
                    </a:schemeClr>
                  </a:solidFill>
                  <a:latin typeface="+mn-ea"/>
                  <a:ea typeface="+mn-ea"/>
                </a:rPr>
                <a:t>看，需求曲线越平坦，需求弹性越大，消费者分担的比例越小，需求完全富有弹性时，消费者的税收负担为零；需求曲线越陡峭，需求弹性越小，消费者分担的比例越大，需求完全缺乏弹性时，税额全部转嫁到消费者身上。</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从</a:t>
              </a:r>
              <a:r>
                <a:rPr sz="1600" b="1" dirty="0">
                  <a:solidFill>
                    <a:schemeClr val="tx1">
                      <a:lumMod val="65000"/>
                      <a:lumOff val="35000"/>
                    </a:schemeClr>
                  </a:solidFill>
                  <a:latin typeface="+mn-ea"/>
                  <a:ea typeface="+mn-ea"/>
                </a:rPr>
                <a:t>供给方面</a:t>
              </a:r>
              <a:r>
                <a:rPr sz="1600" dirty="0">
                  <a:solidFill>
                    <a:schemeClr val="tx1">
                      <a:lumMod val="65000"/>
                      <a:lumOff val="35000"/>
                    </a:schemeClr>
                  </a:solidFill>
                  <a:latin typeface="+mn-ea"/>
                  <a:ea typeface="+mn-ea"/>
                </a:rPr>
                <a:t>看，供给曲线越平坦，供给越富有弹性，生产者分担的比例越小，供给完全富有弹性时，则生产者负担为零，税额全部转嫁给消费者；供给曲线越陡峭，供给越缺乏弹性，生产者分担的比例越大，供给完全缺乏弹性时，则生产者全部分担税额，而不能转嫁给消费者。</a:t>
              </a:r>
              <a:endParaRPr sz="1600" dirty="0">
                <a:solidFill>
                  <a:schemeClr val="tx1">
                    <a:lumMod val="65000"/>
                    <a:lumOff val="35000"/>
                  </a:schemeClr>
                </a:solidFill>
                <a:latin typeface="+mn-ea"/>
                <a:ea typeface="+mn-ea"/>
              </a:endParaRPr>
            </a:p>
          </p:txBody>
        </p:sp>
      </p:grpSp>
      <p:sp>
        <p:nvSpPr>
          <p:cNvPr id="25" name="文本框 2"/>
          <p:cNvSpPr txBox="1"/>
          <p:nvPr/>
        </p:nvSpPr>
        <p:spPr>
          <a:xfrm>
            <a:off x="914400" y="175895"/>
            <a:ext cx="62801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三、供给弹性与需求弹性的混合应用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433945" y="1823720"/>
            <a:ext cx="4295775" cy="3952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1202690" y="2073910"/>
            <a:ext cx="5703570" cy="3075305"/>
            <a:chOff x="1200410" y="2384649"/>
            <a:chExt cx="5321298" cy="3075305"/>
          </a:xfrm>
        </p:grpSpPr>
        <p:sp>
          <p:nvSpPr>
            <p:cNvPr id="83" name="TextBox 82"/>
            <p:cNvSpPr txBox="1"/>
            <p:nvPr/>
          </p:nvSpPr>
          <p:spPr>
            <a:xfrm>
              <a:off x="1201043" y="2384649"/>
              <a:ext cx="3366135" cy="398780"/>
            </a:xfrm>
            <a:prstGeom prst="rect">
              <a:avLst/>
            </a:prstGeom>
            <a:noFill/>
          </p:spPr>
          <p:txBody>
            <a:bodyPr wrap="square" rtlCol="0">
              <a:spAutoFit/>
            </a:bodyPr>
            <a:lstStyle/>
            <a:p>
              <a:r>
                <a:rPr lang="en-US" sz="2000" b="1" spc="300" dirty="0" smtClean="0">
                  <a:solidFill>
                    <a:schemeClr val="tx2"/>
                  </a:solidFill>
                  <a:latin typeface="+mn-ea"/>
                </a:rPr>
                <a:t>（二）农产品蛛网波动</a:t>
              </a:r>
              <a:endParaRPr lang="en-US" sz="2000" b="1" spc="300" dirty="0" smtClean="0">
                <a:solidFill>
                  <a:schemeClr val="tx2"/>
                </a:solidFill>
                <a:latin typeface="+mn-ea"/>
              </a:endParaRPr>
            </a:p>
          </p:txBody>
        </p:sp>
        <p:sp>
          <p:nvSpPr>
            <p:cNvPr id="84" name="TextBox 83"/>
            <p:cNvSpPr txBox="1"/>
            <p:nvPr/>
          </p:nvSpPr>
          <p:spPr>
            <a:xfrm>
              <a:off x="1200410" y="2783429"/>
              <a:ext cx="5321298" cy="267652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运用弹性理论来分析农产品价格变动对产量的影响，与其他产品不同，因为农产品对价格的反应是滞后的，一般要滞后一年，即当年的供给是对上一年价格的反应。农产品这种价格与产量的周期性波动，用图形来描述形状好像蛛网，称为农产品蛛网波动，这种理论在经济学上称为蛛网理论。</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1. 蛛网理论的基本假设</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2. 农产品的发散型蛛网波动分析</a:t>
              </a:r>
              <a:endParaRPr sz="1600" dirty="0">
                <a:solidFill>
                  <a:schemeClr val="tx1">
                    <a:lumMod val="65000"/>
                    <a:lumOff val="35000"/>
                  </a:schemeClr>
                </a:solidFill>
                <a:latin typeface="+mn-ea"/>
                <a:ea typeface="+mn-ea"/>
              </a:endParaRPr>
            </a:p>
          </p:txBody>
        </p:sp>
      </p:grpSp>
      <p:sp>
        <p:nvSpPr>
          <p:cNvPr id="25" name="文本框 2"/>
          <p:cNvSpPr txBox="1"/>
          <p:nvPr/>
        </p:nvSpPr>
        <p:spPr>
          <a:xfrm>
            <a:off x="914400" y="175895"/>
            <a:ext cx="62801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三、供给弹性与需求弹性的混合应用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067550" y="1682750"/>
            <a:ext cx="4400550" cy="4086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项目三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供求弹性分析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349500"/>
            <a:ext cx="6261100" cy="2866390"/>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52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需求弹性分析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供给弹性分析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弹性理论的实际应用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需求弹性分析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67030" y="1624330"/>
            <a:ext cx="6545580" cy="461581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b="1" spc="300" dirty="0" smtClean="0">
                <a:solidFill>
                  <a:schemeClr val="tx2"/>
                </a:solidFill>
                <a:latin typeface="宋体" panose="02010600030101010101" pitchFamily="2" charset="-122"/>
              </a:rPr>
              <a:t>1. 需求弹性的含义</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在西方经济学中，需求弹性包括需求的价格弹性、需求的交叉弹性和需求的收入弹性等。其中，需求的价格弹性通常简称为需求弹性。一般没有特别说明，需求弹性就是指需求的价格弹性。</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需求弹性用来表示在一定时期内某种商品的需求量的相对变动对于该商品的价格相对变动的反应程度（或者敏感程度）。它是商品需求量变动的百分比与价格变动的百分比之比</a:t>
            </a:r>
            <a:r>
              <a:rPr lang="zh-CN" altLang="en-US" sz="1600" spc="300" dirty="0" smtClean="0">
                <a:solidFill>
                  <a:schemeClr val="tx2"/>
                </a:solidFill>
                <a:latin typeface="宋体" panose="02010600030101010101" pitchFamily="2" charset="-122"/>
              </a:rPr>
              <a:t>。</a:t>
            </a:r>
            <a:endParaRPr lang="zh-CN" altLang="en-US" sz="1600" spc="300" dirty="0" smtClean="0">
              <a:solidFill>
                <a:schemeClr val="tx2"/>
              </a:solidFill>
              <a:latin typeface="宋体" panose="02010600030101010101" pitchFamily="2" charset="-122"/>
            </a:endParaRPr>
          </a:p>
          <a:p>
            <a:pPr>
              <a:lnSpc>
                <a:spcPct val="150000"/>
              </a:lnSpc>
            </a:pPr>
            <a:r>
              <a:rPr lang="zh-CN" altLang="en-US" sz="1600" b="1" spc="300" dirty="0" smtClean="0">
                <a:solidFill>
                  <a:schemeClr val="tx2"/>
                </a:solidFill>
                <a:latin typeface="宋体" panose="02010600030101010101" pitchFamily="2" charset="-122"/>
              </a:rPr>
              <a:t>2. 需求弹性的计算</a:t>
            </a:r>
            <a:endParaRPr lang="zh-CN" altLang="en-US" sz="1600" b="1" spc="300" dirty="0" smtClean="0">
              <a:solidFill>
                <a:schemeClr val="tx2"/>
              </a:solidFill>
              <a:latin typeface="宋体" panose="02010600030101010101" pitchFamily="2" charset="-122"/>
            </a:endParaRPr>
          </a:p>
          <a:p>
            <a:pPr>
              <a:lnSpc>
                <a:spcPct val="150000"/>
              </a:lnSpc>
            </a:pPr>
            <a:r>
              <a:rPr lang="zh-CN" altLang="en-US" sz="1600" spc="300" dirty="0" smtClean="0">
                <a:solidFill>
                  <a:schemeClr val="tx2"/>
                </a:solidFill>
                <a:latin typeface="宋体" panose="02010600030101010101" pitchFamily="2" charset="-122"/>
              </a:rPr>
              <a:t>虽然价格涨跌幅度与需求量变动幅度相同，但弹性系数却有着不同的数值。这是由于计算的基础和出发点不同造成的。为了克服这个缺陷，在计算需求弹性时区分点弹性和弧弹性。</a:t>
            </a:r>
            <a:endParaRPr lang="zh-CN" altLang="en-US" sz="16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一、需求弹性</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988060" y="1256030"/>
            <a:ext cx="3877945" cy="368300"/>
          </a:xfrm>
          <a:prstGeom prst="rect">
            <a:avLst/>
          </a:prstGeom>
          <a:noFill/>
        </p:spPr>
        <p:txBody>
          <a:bodyPr wrap="square" rtlCol="0">
            <a:spAutoFit/>
          </a:bodyPr>
          <a:p>
            <a:r>
              <a:rPr lang="zh-CN" altLang="en-US">
                <a:latin typeface="宋体" panose="02010600030101010101" pitchFamily="2" charset="-122"/>
              </a:rPr>
              <a:t>（一）需求弹性的含义和计算方法</a:t>
            </a:r>
            <a:endParaRPr lang="zh-CN" altLang="en-US">
              <a:latin typeface="宋体" panose="02010600030101010101" pitchFamily="2" charset="-122"/>
            </a:endParaRPr>
          </a:p>
        </p:txBody>
      </p:sp>
      <p:pic>
        <p:nvPicPr>
          <p:cNvPr id="3" name="图片 2"/>
          <p:cNvPicPr>
            <a:picLocks noChangeAspect="1"/>
          </p:cNvPicPr>
          <p:nvPr/>
        </p:nvPicPr>
        <p:blipFill>
          <a:blip r:embed="rId1"/>
          <a:stretch>
            <a:fillRect/>
          </a:stretch>
        </p:blipFill>
        <p:spPr>
          <a:xfrm>
            <a:off x="7173595" y="1363345"/>
            <a:ext cx="4762500" cy="4876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229225" y="2339975"/>
            <a:ext cx="5756910" cy="2609215"/>
          </a:xfrm>
          <a:prstGeom prst="rect">
            <a:avLst/>
          </a:prstGeom>
          <a:noFill/>
        </p:spPr>
        <p:txBody>
          <a:bodyPr wrap="square" rtlCol="0">
            <a:spAutoFit/>
          </a:bodyPr>
          <a:p>
            <a:pPr>
              <a:lnSpc>
                <a:spcPct val="130000"/>
              </a:lnSpc>
              <a:spcBef>
                <a:spcPts val="0"/>
              </a:spcBef>
              <a:spcAft>
                <a:spcPts val="0"/>
              </a:spcAft>
            </a:pPr>
            <a:r>
              <a:rPr b="1" dirty="0">
                <a:latin typeface="宋体" panose="02010600030101010101" pitchFamily="2" charset="-122"/>
              </a:rPr>
              <a:t>1. 需求弹性的分类</a:t>
            </a:r>
            <a:endParaRPr b="1"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需求弹性分为 5 种类型。</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（1）需求完全无弹性，即 E</a:t>
            </a:r>
            <a:r>
              <a:rPr baseline="-25000" dirty="0">
                <a:latin typeface="宋体" panose="02010600030101010101" pitchFamily="2" charset="-122"/>
              </a:rPr>
              <a:t>d</a:t>
            </a:r>
            <a:r>
              <a:rPr dirty="0">
                <a:latin typeface="宋体" panose="02010600030101010101" pitchFamily="2" charset="-122"/>
              </a:rPr>
              <a:t>=0。</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（2）需求无限弹性，即 E</a:t>
            </a:r>
            <a:r>
              <a:rPr baseline="-25000" dirty="0">
                <a:latin typeface="宋体" panose="02010600030101010101" pitchFamily="2" charset="-122"/>
              </a:rPr>
              <a:t>d</a:t>
            </a:r>
            <a:r>
              <a:rPr dirty="0">
                <a:latin typeface="宋体" panose="02010600030101010101" pitchFamily="2" charset="-122"/>
              </a:rPr>
              <a:t>= ∞。</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（3）需求单位弹性，即 E</a:t>
            </a:r>
            <a:r>
              <a:rPr baseline="-25000" dirty="0">
                <a:latin typeface="宋体" panose="02010600030101010101" pitchFamily="2" charset="-122"/>
              </a:rPr>
              <a:t>d</a:t>
            </a:r>
            <a:r>
              <a:rPr dirty="0">
                <a:latin typeface="宋体" panose="02010600030101010101" pitchFamily="2" charset="-122"/>
              </a:rPr>
              <a:t>=1。</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（4）需求缺乏弹性，即 0 ＜ E</a:t>
            </a:r>
            <a:r>
              <a:rPr baseline="-25000" dirty="0">
                <a:latin typeface="宋体" panose="02010600030101010101" pitchFamily="2" charset="-122"/>
              </a:rPr>
              <a:t>d</a:t>
            </a:r>
            <a:r>
              <a:rPr dirty="0">
                <a:latin typeface="宋体" panose="02010600030101010101" pitchFamily="2" charset="-122"/>
              </a:rPr>
              <a:t> ＜ 1。</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（5）需求富有弹性，即 1 ＜ E</a:t>
            </a:r>
            <a:r>
              <a:rPr baseline="-25000" dirty="0">
                <a:latin typeface="宋体" panose="02010600030101010101" pitchFamily="2" charset="-122"/>
              </a:rPr>
              <a:t>d</a:t>
            </a:r>
            <a:r>
              <a:rPr dirty="0">
                <a:latin typeface="宋体" panose="02010600030101010101" pitchFamily="2" charset="-122"/>
              </a:rPr>
              <a:t> ＜∞。</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297916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（二）需求弹性的分类和影响因素</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一、需求弹性</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229225" y="2339975"/>
            <a:ext cx="5756910" cy="2968625"/>
          </a:xfrm>
          <a:prstGeom prst="rect">
            <a:avLst/>
          </a:prstGeom>
          <a:noFill/>
        </p:spPr>
        <p:txBody>
          <a:bodyPr wrap="square" rtlCol="0">
            <a:spAutoFit/>
          </a:bodyPr>
          <a:p>
            <a:pPr>
              <a:lnSpc>
                <a:spcPct val="130000"/>
              </a:lnSpc>
              <a:spcBef>
                <a:spcPts val="0"/>
              </a:spcBef>
              <a:spcAft>
                <a:spcPts val="0"/>
              </a:spcAft>
            </a:pPr>
            <a:r>
              <a:rPr b="1" dirty="0">
                <a:latin typeface="宋体" panose="02010600030101010101" pitchFamily="2" charset="-122"/>
              </a:rPr>
              <a:t>2. 需求弹性的影响因素</a:t>
            </a:r>
            <a:endParaRPr b="1"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（1）消费者对商品的需要程度。</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（2）商品在家庭支出中所占的比例。</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（3）商品的可替代程度。</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（4）商品用途的广泛性。</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（5）商品的耐用程度。</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（6）不同消费者收入水平的差别。</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（7）消费者调节需求量的时间。</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297916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（二）需求弹性的分类和影响因素</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一、需求弹性</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15" y="1757680"/>
            <a:ext cx="4440555" cy="1929130"/>
            <a:chOff x="7219382" y="2709000"/>
            <a:chExt cx="3174751" cy="2321877"/>
          </a:xfrm>
        </p:grpSpPr>
        <p:sp>
          <p:nvSpPr>
            <p:cNvPr id="23" name="32"/>
            <p:cNvSpPr/>
            <p:nvPr/>
          </p:nvSpPr>
          <p:spPr bwMode="auto">
            <a:xfrm>
              <a:off x="7219382" y="3128589"/>
              <a:ext cx="3174751" cy="190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需求收入弹性又称收入弹性，用来表示消费者对某种商品需求量的相对变动对于消费者收入的相对变动的反应程度。它是商品需求量变动的百分比与消费者收入变动的百分比之比</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00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（一）需求收入弹性</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15" y="4032250"/>
            <a:ext cx="4764405" cy="2531110"/>
            <a:chOff x="7219382" y="2709000"/>
            <a:chExt cx="3406286" cy="2890784"/>
          </a:xfrm>
        </p:grpSpPr>
        <p:sp>
          <p:nvSpPr>
            <p:cNvPr id="26" name="12"/>
            <p:cNvSpPr/>
            <p:nvPr/>
          </p:nvSpPr>
          <p:spPr bwMode="auto">
            <a:xfrm>
              <a:off x="7219382" y="3128395"/>
              <a:ext cx="3406286" cy="2471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商品的需求量不仅对自身价格的变动会做出反应，也对其他商品价格的变动做出反应。需求交叉弹性又称交叉弹性，表示在一定时期内一种商品的需求量的相对变动对于其相关商品价格的相对变动的反应程度。它是某商品的需求量变动的百分比与其他相关商品的价格变动的百分比的比值。</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（二）需求交叉弹性</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915670" y="247015"/>
            <a:ext cx="59696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二、需求收入弹性和需求交叉弹性</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85305" y="1973580"/>
            <a:ext cx="4762500" cy="3885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供给弹性分析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2354</Words>
  <Application>WPS 演示</Application>
  <PresentationFormat>自定义</PresentationFormat>
  <Paragraphs>160</Paragraphs>
  <Slides>18</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Arial</vt:lpstr>
      <vt:lpstr>宋体</vt:lpstr>
      <vt:lpstr>Wingdings</vt:lpstr>
      <vt:lpstr>Rockwell</vt:lpstr>
      <vt:lpstr>Calibri</vt:lpstr>
      <vt:lpstr>Arial Unicode MS</vt:lpstr>
      <vt:lpstr>思源黑体 CN Bold</vt:lpstr>
      <vt:lpstr>黑体</vt:lpstr>
      <vt:lpstr>Wingdings</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10632</cp:revision>
  <cp:lastPrinted>2113-01-01T00:00:00Z</cp:lastPrinted>
  <dcterms:created xsi:type="dcterms:W3CDTF">2015-07-08T08:22:00Z</dcterms:created>
  <dcterms:modified xsi:type="dcterms:W3CDTF">2025-08-15T01:20:27Z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18D4E6958E2A4C9F9F77FFCA3FC4DC8B_12</vt:lpwstr>
  </property>
</Properties>
</file>