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Lst>
  <p:notesMasterIdLst>
    <p:notesMasterId r:id="rId5"/>
  </p:notesMasterIdLst>
  <p:sldIdLst>
    <p:sldId id="256" r:id="rId4"/>
    <p:sldId id="257" r:id="rId6"/>
    <p:sldId id="258" r:id="rId7"/>
    <p:sldId id="275"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6" r:id="rId24"/>
  </p:sldIdLst>
  <p:sldSz cx="12192000" cy="6858000"/>
  <p:notesSz cx="6858000" cy="12192000"/>
  <p:embeddedFontLst>
    <p:embeddedFont>
      <p:font typeface="MiSans" pitchFamily="34" charset="-122"/>
      <p:regular r:id="rId28"/>
    </p:embeddedFont>
    <p:embeddedFont>
      <p:font typeface="MiSans" pitchFamily="34" charset="-120"/>
      <p:regular r:id="rId29"/>
    </p:embeddedFont>
    <p:embeddedFont>
      <p:font typeface="Calibri" panose="020F0502020204030204" charset="0"/>
      <p:regular r:id="rId30"/>
      <p:bold r:id="rId31"/>
      <p:italic r:id="rId32"/>
      <p:boldItalic r:id="rId33"/>
    </p:embeddedFont>
    <p:embeddedFont>
      <p:font typeface="等线" panose="02010600030101010101" charset="-122"/>
      <p:regular r:id="rId34"/>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18.jpeg"/><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7.png"/><Relationship Id="rId2" Type="http://schemas.openxmlformats.org/officeDocument/2006/relationships/tags" Target="../tags/tag18.xml"/><Relationship Id="rId12" Type="http://schemas.openxmlformats.org/officeDocument/2006/relationships/notesSlide" Target="../notesSlides/notesSlide10.xml"/><Relationship Id="rId11" Type="http://schemas.openxmlformats.org/officeDocument/2006/relationships/slideLayout" Target="../slideLayouts/slideLayout1.xml"/><Relationship Id="rId10" Type="http://schemas.openxmlformats.org/officeDocument/2006/relationships/tags" Target="../tags/tag24.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16.jpeg"/><Relationship Id="rId2" Type="http://schemas.openxmlformats.org/officeDocument/2006/relationships/image" Target="../media/image22.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23.jpeg"/><Relationship Id="rId3" Type="http://schemas.openxmlformats.org/officeDocument/2006/relationships/image" Target="../media/image20.jpeg"/><Relationship Id="rId2" Type="http://schemas.openxmlformats.org/officeDocument/2006/relationships/image" Target="../media/image7.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5" Type="http://schemas.openxmlformats.org/officeDocument/2006/relationships/notesSlide" Target="../notesSlides/notesSlide20.xml"/><Relationship Id="rId14" Type="http://schemas.openxmlformats.org/officeDocument/2006/relationships/slideLayout" Target="../slideLayouts/slideLayout1.xml"/><Relationship Id="rId13" Type="http://schemas.openxmlformats.org/officeDocument/2006/relationships/image" Target="../media/image30.jpeg"/><Relationship Id="rId12" Type="http://schemas.openxmlformats.org/officeDocument/2006/relationships/tags" Target="../tags/tag32.xml"/><Relationship Id="rId11" Type="http://schemas.openxmlformats.org/officeDocument/2006/relationships/image" Target="../media/image29.jpeg"/><Relationship Id="rId10" Type="http://schemas.openxmlformats.org/officeDocument/2006/relationships/tags" Target="../tags/tag31.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9.png"/><Relationship Id="rId25" Type="http://schemas.openxmlformats.org/officeDocument/2006/relationships/notesSlide" Target="../notesSlides/notesSlide4.xml"/><Relationship Id="rId24" Type="http://schemas.openxmlformats.org/officeDocument/2006/relationships/slideLayout" Target="../slideLayouts/slideLayout3.xml"/><Relationship Id="rId23" Type="http://schemas.openxmlformats.org/officeDocument/2006/relationships/tags" Target="../tags/tag17.xml"/><Relationship Id="rId22" Type="http://schemas.openxmlformats.org/officeDocument/2006/relationships/tags" Target="../tags/tag16.xml"/><Relationship Id="rId21" Type="http://schemas.openxmlformats.org/officeDocument/2006/relationships/tags" Target="../tags/tag15.xml"/><Relationship Id="rId20" Type="http://schemas.openxmlformats.org/officeDocument/2006/relationships/tags" Target="../tags/tag14.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tags" Target="../tags/tag10.xml"/><Relationship Id="rId15" Type="http://schemas.openxmlformats.org/officeDocument/2006/relationships/image" Target="../media/image13.png"/><Relationship Id="rId14" Type="http://schemas.openxmlformats.org/officeDocument/2006/relationships/image" Target="../media/image12.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8-d1oe6p5cmrb5eq9iqdl0.jpg"/>
          <p:cNvPicPr>
            <a:picLocks noChangeAspect="1"/>
          </p:cNvPicPr>
          <p:nvPr/>
        </p:nvPicPr>
        <p:blipFill>
          <a:blip r:embed="rId2"/>
          <a:srcRect l="11986" t="12744" r="11986" b="6298"/>
          <a:stretch>
            <a:fillRect/>
          </a:stretch>
        </p:blipFill>
        <p:spPr>
          <a:xfrm>
            <a:off x="0" y="-20320"/>
            <a:ext cx="12192000" cy="6898005"/>
          </a:xfrm>
          <a:prstGeom prst="rect">
            <a:avLst/>
          </a:prstGeom>
        </p:spPr>
      </p:pic>
      <p:sp>
        <p:nvSpPr>
          <p:cNvPr id="3" name="Text 0"/>
          <p:cNvSpPr/>
          <p:nvPr/>
        </p:nvSpPr>
        <p:spPr>
          <a:xfrm>
            <a:off x="2620645" y="1973580"/>
            <a:ext cx="7174230" cy="2768600"/>
          </a:xfrm>
          <a:prstGeom prst="rect">
            <a:avLst/>
          </a:prstGeom>
          <a:noFill/>
        </p:spPr>
        <p:txBody>
          <a:bodyPr wrap="square" lIns="91440" tIns="45720" rIns="91440" bIns="45720" rtlCol="0" anchor="t">
            <a:spAutoFit/>
          </a:bodyPr>
          <a:lstStyle/>
          <a:p>
            <a:pPr marL="0" indent="0" algn="ctr">
              <a:lnSpc>
                <a:spcPct val="100000"/>
              </a:lnSpc>
              <a:buNone/>
            </a:pPr>
            <a:r>
              <a:rPr lang="zh-CN" altLang="en-US" sz="5800" b="1" dirty="0">
                <a:solidFill>
                  <a:srgbClr val="FFFFFF"/>
                </a:solidFill>
                <a:latin typeface="MiSans" pitchFamily="34" charset="-122"/>
                <a:ea typeface="MiSans" pitchFamily="34" charset="-122"/>
                <a:cs typeface="MiSans" pitchFamily="34" charset="-120"/>
              </a:rPr>
              <a:t>项目六</a:t>
            </a:r>
            <a:endParaRPr lang="zh-CN" altLang="en-US" sz="5800" b="1" dirty="0">
              <a:solidFill>
                <a:srgbClr val="FFFFFF"/>
              </a:solidFill>
              <a:latin typeface="MiSans" pitchFamily="34" charset="-122"/>
              <a:ea typeface="MiSans" pitchFamily="34" charset="-122"/>
              <a:cs typeface="MiSans" pitchFamily="34" charset="-120"/>
            </a:endParaRPr>
          </a:p>
          <a:p>
            <a:pPr marL="0" indent="0" algn="ctr">
              <a:lnSpc>
                <a:spcPct val="100000"/>
              </a:lnSpc>
              <a:buNone/>
            </a:pPr>
            <a:r>
              <a:rPr lang="en-US" sz="5800" b="1" dirty="0">
                <a:solidFill>
                  <a:srgbClr val="FFFFFF"/>
                </a:solidFill>
                <a:latin typeface="MiSans" pitchFamily="34" charset="-122"/>
                <a:ea typeface="MiSans" pitchFamily="34" charset="-122"/>
                <a:cs typeface="MiSans" pitchFamily="34" charset="-120"/>
              </a:rPr>
              <a:t>现代企业财务管理与人力资源管理</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1-d1oe6ndcmrb5eq9iqdj0.png"/>
          <p:cNvPicPr>
            <a:picLocks noChangeAspect="1"/>
          </p:cNvPicPr>
          <p:nvPr>
            <p:custDataLst>
              <p:tags r:id="rId2"/>
            </p:custDataLst>
          </p:nvPr>
        </p:nvPicPr>
        <p:blipFill>
          <a:blip r:embed="rId3"/>
          <a:stretch>
            <a:fillRect/>
          </a:stretch>
        </p:blipFill>
        <p:spPr>
          <a:xfrm flipH="1">
            <a:off x="5409900" y="2308860"/>
            <a:ext cx="6782099" cy="4533204"/>
          </a:xfrm>
          <a:prstGeom prst="rect">
            <a:avLst/>
          </a:prstGeom>
        </p:spPr>
      </p:pic>
      <p:sp>
        <p:nvSpPr>
          <p:cNvPr id="4" name="Text 1"/>
          <p:cNvSpPr/>
          <p:nvPr/>
        </p:nvSpPr>
        <p:spPr>
          <a:xfrm>
            <a:off x="667406" y="949524"/>
            <a:ext cx="10204205" cy="622300"/>
          </a:xfrm>
          <a:prstGeom prst="rect">
            <a:avLst/>
          </a:prstGeom>
          <a:noFill/>
        </p:spPr>
        <p:txBody>
          <a:bodyPr wrap="square" lIns="91440" tIns="45720" rIns="91440" bIns="45720" rtlCol="0" anchor="ctr">
            <a:spAutoFit/>
          </a:bodyPr>
          <a:lstStyle/>
          <a:p>
            <a:pPr marL="0" indent="0" algn="just">
              <a:lnSpc>
                <a:spcPct val="100000"/>
              </a:lnSpc>
              <a:buNone/>
            </a:pPr>
            <a:r>
              <a:rPr lang="en-US" sz="4000" dirty="0">
                <a:solidFill>
                  <a:srgbClr val="000000"/>
                </a:solidFill>
                <a:latin typeface="MiSans" pitchFamily="34" charset="-122"/>
                <a:ea typeface="MiSans" pitchFamily="34" charset="-122"/>
                <a:cs typeface="MiSans" pitchFamily="34" charset="-120"/>
              </a:rPr>
              <a:t>人力资源招聘策略</a:t>
            </a:r>
            <a:endParaRPr lang="en-US" sz="1600" dirty="0"/>
          </a:p>
        </p:txBody>
      </p:sp>
      <p:sp>
        <p:nvSpPr>
          <p:cNvPr id="5" name="Text 2"/>
          <p:cNvSpPr/>
          <p:nvPr>
            <p:custDataLst>
              <p:tags r:id="rId4"/>
            </p:custDataLst>
          </p:nvPr>
        </p:nvSpPr>
        <p:spPr>
          <a:xfrm>
            <a:off x="5952714" y="1780597"/>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招聘原则</a:t>
            </a:r>
            <a:endParaRPr lang="en-US" sz="1600" dirty="0"/>
          </a:p>
        </p:txBody>
      </p:sp>
      <p:sp>
        <p:nvSpPr>
          <p:cNvPr id="6" name="Text 3"/>
          <p:cNvSpPr/>
          <p:nvPr>
            <p:custDataLst>
              <p:tags r:id="rId5"/>
            </p:custDataLst>
          </p:nvPr>
        </p:nvSpPr>
        <p:spPr>
          <a:xfrm>
            <a:off x="5986395" y="2197796"/>
            <a:ext cx="5480551" cy="10445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人力资源招聘应遵循计划性、公正性和科学性原则。计划性确保招聘活动与企业战略相匹配；公正性保障招聘过程的公平透明；科学性则通过科学的测评方法选拔合适的人才。例如，某企业通过制定详细的招聘计划，确保了招聘活动的高效性和精准性。</a:t>
            </a:r>
            <a:endParaRPr lang="en-US" sz="1600" dirty="0"/>
          </a:p>
        </p:txBody>
      </p:sp>
      <p:sp>
        <p:nvSpPr>
          <p:cNvPr id="7" name="Text 4"/>
          <p:cNvSpPr/>
          <p:nvPr>
            <p:custDataLst>
              <p:tags r:id="rId6"/>
            </p:custDataLst>
          </p:nvPr>
        </p:nvSpPr>
        <p:spPr>
          <a:xfrm>
            <a:off x="5952714" y="3402921"/>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内部招聘与外部招聘</a:t>
            </a:r>
            <a:endParaRPr lang="en-US" sz="1600" dirty="0"/>
          </a:p>
        </p:txBody>
      </p:sp>
      <p:sp>
        <p:nvSpPr>
          <p:cNvPr id="8" name="Text 5"/>
          <p:cNvSpPr/>
          <p:nvPr>
            <p:custDataLst>
              <p:tags r:id="rId7"/>
            </p:custDataLst>
          </p:nvPr>
        </p:nvSpPr>
        <p:spPr>
          <a:xfrm>
            <a:off x="5967954" y="3793094"/>
            <a:ext cx="5480551" cy="13112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内部招聘和外部招聘各有优缺点。内部招聘可以激励员工，提升员工忠诚度，但可能缺乏外部人才的创新性；外部招聘则能引入新鲜血液，但招聘成本较高且需要较长的适应期。企业应根据实际情况选择合适的招聘方式。例如，某企业在快速扩张期，通过外部招聘引入了大量优秀人才，推动了企业的快速发展。</a:t>
            </a:r>
            <a:endParaRPr lang="en-US" sz="1600" dirty="0"/>
          </a:p>
        </p:txBody>
      </p:sp>
      <p:pic>
        <p:nvPicPr>
          <p:cNvPr id="9" name="Image 1" descr="https://test-kimi-img.moonshot.cn/pub/slides/slides_tmpl/image/25-07-11-18:12:04-d1oe6t5cmrb5eq9iqdug.jpeg"/>
          <p:cNvPicPr>
            <a:picLocks noChangeAspect="1"/>
          </p:cNvPicPr>
          <p:nvPr/>
        </p:nvPicPr>
        <p:blipFill>
          <a:blip r:embed="rId8"/>
          <a:srcRect l="17355" r="17355"/>
          <a:stretch>
            <a:fillRect/>
          </a:stretch>
        </p:blipFill>
        <p:spPr>
          <a:xfrm>
            <a:off x="911975" y="1870714"/>
            <a:ext cx="4406868" cy="4533204"/>
          </a:xfrm>
          <a:prstGeom prst="rect">
            <a:avLst/>
          </a:prstGeom>
        </p:spPr>
      </p:pic>
      <p:sp>
        <p:nvSpPr>
          <p:cNvPr id="10" name="Text 6"/>
          <p:cNvSpPr/>
          <p:nvPr>
            <p:custDataLst>
              <p:tags r:id="rId9"/>
            </p:custDataLst>
          </p:nvPr>
        </p:nvSpPr>
        <p:spPr>
          <a:xfrm>
            <a:off x="5910180" y="5050647"/>
            <a:ext cx="5480551"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招聘程序</a:t>
            </a:r>
            <a:endParaRPr lang="en-US" sz="1600" dirty="0"/>
          </a:p>
        </p:txBody>
      </p:sp>
      <p:sp>
        <p:nvSpPr>
          <p:cNvPr id="11" name="Text 7"/>
          <p:cNvSpPr/>
          <p:nvPr>
            <p:custDataLst>
              <p:tags r:id="rId10"/>
            </p:custDataLst>
          </p:nvPr>
        </p:nvSpPr>
        <p:spPr>
          <a:xfrm>
            <a:off x="5925420" y="5485269"/>
            <a:ext cx="5480551" cy="13112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招聘程序包括招聘计划的制定、招聘信息的发布、应聘者的筛选与录用等环节。制定合理的招聘计划是成功招聘的基础；发布招聘信息时要确保信息的广泛传播；筛选与录用环节则要通过科学的测评方法选拔出最适合的人才。例如，某企业通过优化招聘程序，提高了招聘效率和质量，为企业的发展提供了有力的人才支持。</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396527" y="913394"/>
            <a:ext cx="3113711" cy="10414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绩效考核与薪酬管理</a:t>
            </a:r>
            <a:endParaRPr lang="en-US" sz="1600" dirty="0"/>
          </a:p>
        </p:txBody>
      </p:sp>
      <p:sp>
        <p:nvSpPr>
          <p:cNvPr id="4" name="Text 2"/>
          <p:cNvSpPr/>
          <p:nvPr/>
        </p:nvSpPr>
        <p:spPr>
          <a:xfrm>
            <a:off x="688340" y="2098675"/>
            <a:ext cx="3096895" cy="808990"/>
          </a:xfrm>
          <a:prstGeom prst="rect">
            <a:avLst/>
          </a:prstGeom>
          <a:noFill/>
        </p:spPr>
        <p:txBody>
          <a:bodyPr wrap="square" lIns="0" tIns="0" rIns="0" bIns="0" rtlCol="0" anchor="ctr"/>
          <a:lstStyle/>
          <a:p>
            <a:pPr marL="0" indent="0" algn="l">
              <a:lnSpc>
                <a:spcPct val="100000"/>
              </a:lnSpc>
              <a:buNone/>
            </a:pPr>
            <a:r>
              <a:rPr lang="en-US" sz="2000" b="1" dirty="0">
                <a:solidFill>
                  <a:srgbClr val="538BC1"/>
                </a:solidFill>
                <a:latin typeface="MiSans" pitchFamily="34" charset="-122"/>
                <a:ea typeface="MiSans" pitchFamily="34" charset="-122"/>
                <a:cs typeface="MiSans" pitchFamily="34" charset="-120"/>
              </a:rPr>
              <a:t>绩效考核与薪酬管理</a:t>
            </a:r>
            <a:endParaRPr lang="en-US" sz="1600" dirty="0"/>
          </a:p>
        </p:txBody>
      </p:sp>
      <p:sp>
        <p:nvSpPr>
          <p:cNvPr id="5" name="Text 3"/>
          <p:cNvSpPr/>
          <p:nvPr/>
        </p:nvSpPr>
        <p:spPr>
          <a:xfrm>
            <a:off x="474345" y="2792730"/>
            <a:ext cx="3310890" cy="3646170"/>
          </a:xfrm>
          <a:prstGeom prst="rect">
            <a:avLst/>
          </a:prstGeom>
          <a:noFill/>
        </p:spPr>
        <p:txBody>
          <a:bodyPr wrap="square" lIns="91440" tIns="45720" rIns="91440" bIns="45720" rtlCol="0" anchor="ctr">
            <a:spAutoFit/>
          </a:bodyPr>
          <a:lstStyle/>
          <a:p>
            <a:pPr marL="0" indent="0" algn="just">
              <a:lnSpc>
                <a:spcPct val="150000"/>
              </a:lnSpc>
              <a:buNone/>
            </a:pPr>
            <a:r>
              <a:rPr lang="en-US" sz="1400" dirty="0">
                <a:solidFill>
                  <a:srgbClr val="404040"/>
                </a:solidFill>
                <a:latin typeface="MiSans" pitchFamily="34" charset="-122"/>
                <a:ea typeface="MiSans" pitchFamily="34" charset="-122"/>
                <a:cs typeface="MiSans" pitchFamily="34" charset="-120"/>
              </a:rPr>
              <a:t>绩效考核是衡量员工工作表现的重要手段，常用的方法包括目标管理法和全方位考核法。绩效考核不仅影响员工的工作态度和行为，还能为企业的人力资源决策提供依据。薪酬管理的作用在于保障员工的基本生活需求、调节员工的工作积极性、激励员工努力工作以及实现企业的战略导向。例如，某企业通过科学的绩效考核和合理的薪酬体系，显著提升了员工的工作积极性和企业的整体效益。</a:t>
            </a:r>
            <a:endParaRPr lang="en-US" sz="1400" dirty="0">
              <a:solidFill>
                <a:srgbClr val="404040"/>
              </a:solidFill>
              <a:latin typeface="MiSans" pitchFamily="34" charset="-122"/>
              <a:ea typeface="MiSans" pitchFamily="34" charset="-122"/>
              <a:cs typeface="MiSans" pitchFamily="34" charset="-120"/>
            </a:endParaRPr>
          </a:p>
        </p:txBody>
      </p:sp>
      <p:pic>
        <p:nvPicPr>
          <p:cNvPr id="6" name="Image 0" descr="https://test-kimi-img.moonshot.cn/pub/slides/slides_tmpl/image/25-07-11-18:12:22-d1oe71lcmrb5eq9iqfhg.jpeg"/>
          <p:cNvPicPr>
            <a:picLocks noChangeAspect="1"/>
          </p:cNvPicPr>
          <p:nvPr/>
        </p:nvPicPr>
        <p:blipFill>
          <a:blip r:embed="rId2"/>
          <a:srcRect t="5535" b="5535"/>
          <a:stretch>
            <a:fillRect/>
          </a:stretch>
        </p:blipFill>
        <p:spPr>
          <a:xfrm>
            <a:off x="4101465" y="1265555"/>
            <a:ext cx="7721600" cy="458406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03</a:t>
            </a:r>
            <a:endParaRPr lang="en-US" sz="1600" dirty="0"/>
          </a:p>
        </p:txBody>
      </p:sp>
      <p:sp>
        <p:nvSpPr>
          <p:cNvPr id="5" name="Text 1"/>
          <p:cNvSpPr/>
          <p:nvPr/>
        </p:nvSpPr>
        <p:spPr>
          <a:xfrm>
            <a:off x="4727575" y="3160078"/>
            <a:ext cx="4599305" cy="1308100"/>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财务管理与人力资源管理的结合</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13837" y="4067101"/>
            <a:ext cx="9314837"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财务分析支持人力资源决策</a:t>
            </a:r>
            <a:endParaRPr lang="en-US" sz="1600" dirty="0"/>
          </a:p>
        </p:txBody>
      </p:sp>
      <p:sp>
        <p:nvSpPr>
          <p:cNvPr id="3" name="Text 1"/>
          <p:cNvSpPr/>
          <p:nvPr/>
        </p:nvSpPr>
        <p:spPr>
          <a:xfrm>
            <a:off x="755650" y="4556760"/>
            <a:ext cx="10687050"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财务分析指标为人力资源决策提供了重要依据。例如，通过分析资产负债率和流动比率，企业可以判断是否有足够的资金用于员工培训和招聘。在资金紧张时，企业可以通过优化人力资源配置，如调整岗位职责或采用灵活用工模式，来实现长期发展目标。例如，某企业在资金紧张期间，通过优化人力资源配置，减少了不必要的开支，同时保持了核心团队的稳定。</a:t>
            </a:r>
            <a:endParaRPr lang="en-US" sz="1600" dirty="0"/>
          </a:p>
        </p:txBody>
      </p:sp>
      <p:sp>
        <p:nvSpPr>
          <p:cNvPr id="5" name="Text 3"/>
          <p:cNvSpPr/>
          <p:nvPr/>
        </p:nvSpPr>
        <p:spPr>
          <a:xfrm>
            <a:off x="713663" y="588372"/>
            <a:ext cx="4902869"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财务分析与人力资源决策</a:t>
            </a:r>
            <a:endParaRPr lang="en-US" sz="1600" dirty="0"/>
          </a:p>
        </p:txBody>
      </p:sp>
      <p:pic>
        <p:nvPicPr>
          <p:cNvPr id="6" name="Image 0" descr="https://test-kimi-img.moonshot.cn/pub/slides/slides_tmpl/image/25-07-11-18:12:27-d1oe72tcmrb5eq9iqfkg.jpeg"/>
          <p:cNvPicPr>
            <a:picLocks noChangeAspect="1"/>
          </p:cNvPicPr>
          <p:nvPr/>
        </p:nvPicPr>
        <p:blipFill>
          <a:blip r:embed="rId2"/>
          <a:srcRect l="11218" r="11218"/>
          <a:stretch>
            <a:fillRect/>
          </a:stretch>
        </p:blipFill>
        <p:spPr>
          <a:xfrm>
            <a:off x="6134100" y="7620"/>
            <a:ext cx="5145405" cy="4335780"/>
          </a:xfrm>
          <a:prstGeom prst="rect">
            <a:avLst/>
          </a:prstGeom>
        </p:spPr>
      </p:pic>
      <p:pic>
        <p:nvPicPr>
          <p:cNvPr id="7" name="Image 1" descr="https://test-kimi-img.moonshot.cn/pub/slides/slides_tmpl/image/25-07-11-18:12:22-d1oe71lcmrb5eq9iqfhg.jpeg"/>
          <p:cNvPicPr>
            <a:picLocks noChangeAspect="1"/>
          </p:cNvPicPr>
          <p:nvPr/>
        </p:nvPicPr>
        <p:blipFill>
          <a:blip r:embed="rId3"/>
          <a:srcRect t="17315" b="17315"/>
          <a:stretch>
            <a:fillRect/>
          </a:stretch>
        </p:blipFill>
        <p:spPr>
          <a:xfrm>
            <a:off x="855442" y="1389744"/>
            <a:ext cx="4769518" cy="2081664"/>
          </a:xfrm>
          <a:prstGeom prst="rect">
            <a:avLst/>
          </a:prstGeom>
        </p:spPr>
      </p:pic>
      <p:sp>
        <p:nvSpPr>
          <p:cNvPr id="8" name="Text 4"/>
          <p:cNvSpPr/>
          <p:nvPr/>
        </p:nvSpPr>
        <p:spPr>
          <a:xfrm>
            <a:off x="755467" y="5497889"/>
            <a:ext cx="9314837"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协同作用</a:t>
            </a:r>
            <a:endParaRPr lang="en-US" sz="1600" dirty="0"/>
          </a:p>
        </p:txBody>
      </p:sp>
      <p:sp>
        <p:nvSpPr>
          <p:cNvPr id="9" name="Text 5"/>
          <p:cNvSpPr/>
          <p:nvPr/>
        </p:nvSpPr>
        <p:spPr>
          <a:xfrm>
            <a:off x="713740" y="5892165"/>
            <a:ext cx="10700385"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财务与人力资源管理的协同作用至关重要。财务部门可以为人力资源管理提供数据支持，帮助制定合理的人力资源战略。人力资源部门则可以通过优化人员结构，降低人力成本，提升企业的财务绩效。例如，某企业通过财务与人力资源部门的紧密合作，实现了成本的有效控制和人才的合理配置，提升了企业的整体竞争力。</a:t>
            </a:r>
            <a:endParaRPr 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628469" y="536252"/>
            <a:ext cx="11036023" cy="622300"/>
          </a:xfrm>
          <a:prstGeom prst="rect">
            <a:avLst/>
          </a:prstGeom>
          <a:noFill/>
        </p:spPr>
        <p:txBody>
          <a:bodyPr wrap="square" lIns="91440" tIns="45720" rIns="91440" bIns="45720" rtlCol="0" anchor="ctr">
            <a:spAutoFit/>
          </a:bodyPr>
          <a:lstStyle/>
          <a:p>
            <a:pPr marL="0" indent="0" algn="just">
              <a:lnSpc>
                <a:spcPct val="100000"/>
              </a:lnSpc>
              <a:buNone/>
            </a:pPr>
            <a:r>
              <a:rPr lang="en-US" sz="4000" dirty="0">
                <a:solidFill>
                  <a:srgbClr val="000000"/>
                </a:solidFill>
                <a:latin typeface="MiSans" pitchFamily="34" charset="-122"/>
                <a:ea typeface="MiSans" pitchFamily="34" charset="-122"/>
                <a:cs typeface="MiSans" pitchFamily="34" charset="-120"/>
              </a:rPr>
              <a:t>人力资源管理对财务绩效的影响</a:t>
            </a:r>
            <a:endParaRPr lang="en-US" sz="1600" dirty="0"/>
          </a:p>
        </p:txBody>
      </p:sp>
      <p:sp>
        <p:nvSpPr>
          <p:cNvPr id="4" name="Text 2"/>
          <p:cNvSpPr/>
          <p:nvPr/>
        </p:nvSpPr>
        <p:spPr>
          <a:xfrm>
            <a:off x="641169" y="1532687"/>
            <a:ext cx="9241170"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提升员工效率</a:t>
            </a:r>
            <a:endParaRPr lang="en-US" sz="1600" dirty="0"/>
          </a:p>
        </p:txBody>
      </p:sp>
      <p:sp>
        <p:nvSpPr>
          <p:cNvPr id="5" name="Text 3"/>
          <p:cNvSpPr/>
          <p:nvPr/>
        </p:nvSpPr>
        <p:spPr>
          <a:xfrm>
            <a:off x="662305" y="1850390"/>
            <a:ext cx="11014075" cy="5111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有效的人力资源管理通过合理的招聘和培训，可以显著提高员工的工作效率，从而降低运营成本。例如，某企业通过优化招聘流程，引入高素质人才，并提供系统的培训，使员工的工作效率提升了30%，运营成本大幅降低。</a:t>
            </a:r>
            <a:endParaRPr lang="en-US" sz="1600" dirty="0"/>
          </a:p>
        </p:txBody>
      </p:sp>
      <p:pic>
        <p:nvPicPr>
          <p:cNvPr id="6" name="Image 0" descr="https://test-kimi-img.moonshot.cn/pub/slides/slides_tmpl/image/25-07-11-18:13:06-d1oe7clcmrb5eq9iqg0g.jpeg"/>
          <p:cNvPicPr>
            <a:picLocks noChangeAspect="1"/>
          </p:cNvPicPr>
          <p:nvPr/>
        </p:nvPicPr>
        <p:blipFill>
          <a:blip r:embed="rId2"/>
          <a:srcRect t="35774" b="35774"/>
          <a:stretch>
            <a:fillRect/>
          </a:stretch>
        </p:blipFill>
        <p:spPr>
          <a:xfrm>
            <a:off x="763270" y="4624705"/>
            <a:ext cx="4608830" cy="1967865"/>
          </a:xfrm>
          <a:prstGeom prst="rect">
            <a:avLst/>
          </a:prstGeom>
        </p:spPr>
      </p:pic>
      <p:pic>
        <p:nvPicPr>
          <p:cNvPr id="7" name="Image 1" descr="https://test-kimi-img.moonshot.cn/pub/slides/slides_tmpl/image/25-07-11-18:12:32-d1oe745cmrb5eq9iqfmg.jpeg"/>
          <p:cNvPicPr>
            <a:picLocks noChangeAspect="1"/>
          </p:cNvPicPr>
          <p:nvPr/>
        </p:nvPicPr>
        <p:blipFill>
          <a:blip r:embed="rId3"/>
          <a:srcRect t="27793" b="27793"/>
          <a:stretch>
            <a:fillRect/>
          </a:stretch>
        </p:blipFill>
        <p:spPr>
          <a:xfrm>
            <a:off x="5654093" y="4624911"/>
            <a:ext cx="6509421" cy="1927662"/>
          </a:xfrm>
          <a:prstGeom prst="rect">
            <a:avLst/>
          </a:prstGeom>
        </p:spPr>
      </p:pic>
      <p:sp>
        <p:nvSpPr>
          <p:cNvPr id="8" name="Text 4"/>
          <p:cNvSpPr/>
          <p:nvPr/>
        </p:nvSpPr>
        <p:spPr>
          <a:xfrm>
            <a:off x="641169" y="2474335"/>
            <a:ext cx="99369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激励员工积极性</a:t>
            </a:r>
            <a:endParaRPr lang="en-US" sz="1600" dirty="0"/>
          </a:p>
        </p:txBody>
      </p:sp>
      <p:sp>
        <p:nvSpPr>
          <p:cNvPr id="9" name="Text 5"/>
          <p:cNvSpPr/>
          <p:nvPr/>
        </p:nvSpPr>
        <p:spPr>
          <a:xfrm>
            <a:off x="650875" y="2837180"/>
            <a:ext cx="11014075" cy="5111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绩效考核和薪酬激励机制能够有效提高员工的工作积极性，进而增加企业利润。例如，某企业通过实施绩效奖金制度，员工的工作积极性显著提升，企业的生产效率和利润也随之增长。</a:t>
            </a:r>
            <a:endParaRPr lang="en-US" sz="1600" dirty="0"/>
          </a:p>
        </p:txBody>
      </p:sp>
      <p:sp>
        <p:nvSpPr>
          <p:cNvPr id="10" name="Text 6"/>
          <p:cNvSpPr/>
          <p:nvPr/>
        </p:nvSpPr>
        <p:spPr>
          <a:xfrm>
            <a:off x="641169" y="3527279"/>
            <a:ext cx="99369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互动关系</a:t>
            </a:r>
            <a:endParaRPr lang="en-US" sz="1600" dirty="0"/>
          </a:p>
        </p:txBody>
      </p:sp>
      <p:sp>
        <p:nvSpPr>
          <p:cNvPr id="11" name="Text 7"/>
          <p:cNvSpPr/>
          <p:nvPr/>
        </p:nvSpPr>
        <p:spPr>
          <a:xfrm>
            <a:off x="650875" y="3890645"/>
            <a:ext cx="11014075" cy="7778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人力资源管理与财务管理之间存在密切的互动关系。良好的人力资源管理可以提升企业的财务绩效，而合理的财务策略也能为人力资源管理提供支持。例如，某企业通过优化薪酬结构，吸引了大量优秀人才，同时通过财务分析确保了薪酬体系的可持续性，实现了两者的良性互动。</a:t>
            </a:r>
            <a:endParaRPr lang="en-US"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617855" y="625793"/>
            <a:ext cx="10324465" cy="583565"/>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案例分析：仁杰电子公司的财务管理与人力资源管理</a:t>
            </a:r>
            <a:endParaRPr lang="en-US" sz="1600" dirty="0"/>
          </a:p>
        </p:txBody>
      </p:sp>
      <p:sp>
        <p:nvSpPr>
          <p:cNvPr id="4" name="Text 2"/>
          <p:cNvSpPr/>
          <p:nvPr/>
        </p:nvSpPr>
        <p:spPr>
          <a:xfrm>
            <a:off x="686373" y="4770637"/>
            <a:ext cx="9655733"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仁杰电子公司的实践</a:t>
            </a:r>
            <a:endParaRPr lang="en-US" sz="1600" dirty="0"/>
          </a:p>
        </p:txBody>
      </p:sp>
      <p:sp>
        <p:nvSpPr>
          <p:cNvPr id="5" name="Text 3"/>
          <p:cNvSpPr/>
          <p:nvPr/>
        </p:nvSpPr>
        <p:spPr>
          <a:xfrm>
            <a:off x="617855" y="5236707"/>
            <a:ext cx="10859770" cy="119888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000000"/>
                </a:solidFill>
                <a:latin typeface="MiSans" pitchFamily="34" charset="-122"/>
                <a:ea typeface="MiSans" pitchFamily="34" charset="-122"/>
                <a:cs typeface="MiSans" pitchFamily="34" charset="-120"/>
              </a:rPr>
              <a:t>南京仁杰电子公司通过创新的财务管理与人力资源管理实践取得了显著成效。在财务管理方面，公司推行成本控制策略，采用人人参与的管理模式，优化存货管理，实现了较高的盈利水平。在人力资源管理方面，公司注重员工培训与发展，通过绩效考核和薪酬激励，提升了员工的积极性和忠诚度。这些成功经验为其他企业提供了宝贵的借鉴。</a:t>
            </a:r>
            <a:endParaRPr lang="en-US" sz="1600" dirty="0">
              <a:solidFill>
                <a:srgbClr val="000000"/>
              </a:solidFill>
              <a:latin typeface="MiSans" pitchFamily="34" charset="-122"/>
              <a:ea typeface="MiSans" pitchFamily="34" charset="-122"/>
              <a:cs typeface="MiSans" pitchFamily="34" charset="-120"/>
            </a:endParaRPr>
          </a:p>
        </p:txBody>
      </p:sp>
      <p:sp>
        <p:nvSpPr>
          <p:cNvPr id="6" name="Shape 4"/>
          <p:cNvSpPr/>
          <p:nvPr/>
        </p:nvSpPr>
        <p:spPr>
          <a:xfrm>
            <a:off x="7439054" y="1979886"/>
            <a:ext cx="4282212" cy="2834620"/>
          </a:xfrm>
          <a:prstGeom prst="rect">
            <a:avLst/>
          </a:prstGeom>
          <a:solidFill>
            <a:srgbClr val="A4CCEE"/>
          </a:solidFill>
        </p:spPr>
      </p:sp>
      <p:sp>
        <p:nvSpPr>
          <p:cNvPr id="7" name="Text 5"/>
          <p:cNvSpPr/>
          <p:nvPr/>
        </p:nvSpPr>
        <p:spPr>
          <a:xfrm>
            <a:off x="7439054" y="1979886"/>
            <a:ext cx="4282212" cy="283462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8" name="Image 0" descr="https://test-kimi-img.moonshot.cn/pub/slides/slides_tmpl/image/25-07-11-18:12:22-d1oe71lcmrb5eq9iqfi0.jpeg"/>
          <p:cNvPicPr>
            <a:picLocks noChangeAspect="1"/>
          </p:cNvPicPr>
          <p:nvPr/>
        </p:nvPicPr>
        <p:blipFill>
          <a:blip r:embed="rId2"/>
          <a:srcRect l="45" r="45"/>
          <a:stretch>
            <a:fillRect/>
          </a:stretch>
        </p:blipFill>
        <p:spPr>
          <a:xfrm>
            <a:off x="7479694" y="1562620"/>
            <a:ext cx="4282212" cy="2856916"/>
          </a:xfrm>
          <a:prstGeom prst="rect">
            <a:avLst/>
          </a:prstGeom>
        </p:spPr>
      </p:pic>
      <p:pic>
        <p:nvPicPr>
          <p:cNvPr id="9" name="Image 1" descr="https://test-kimi-img.moonshot.cn/pub/slides/slides_tmpl/image/25-07-11-18:12:27-d1oe72tcmrb5eq9iqfkg.jpeg"/>
          <p:cNvPicPr>
            <a:picLocks noChangeAspect="1"/>
          </p:cNvPicPr>
          <p:nvPr/>
        </p:nvPicPr>
        <p:blipFill>
          <a:blip r:embed="rId3"/>
          <a:srcRect l="683" r="683"/>
          <a:stretch>
            <a:fillRect/>
          </a:stretch>
        </p:blipFill>
        <p:spPr>
          <a:xfrm>
            <a:off x="617850" y="1562412"/>
            <a:ext cx="4225267" cy="2855218"/>
          </a:xfrm>
          <a:prstGeom prst="rect">
            <a:avLst/>
          </a:prstGeom>
        </p:spPr>
      </p:pic>
      <p:pic>
        <p:nvPicPr>
          <p:cNvPr id="10" name="Image 2" descr="https://test-kimi-img.moonshot.cn/pub/slides/slides_tmpl/image/25-07-11-18:12:32-d1oe745cmrb5eq9iqfmg.jpeg"/>
          <p:cNvPicPr>
            <a:picLocks noChangeAspect="1"/>
          </p:cNvPicPr>
          <p:nvPr/>
        </p:nvPicPr>
        <p:blipFill>
          <a:blip r:embed="rId4"/>
          <a:srcRect l="23868" r="23868"/>
          <a:stretch>
            <a:fillRect/>
          </a:stretch>
        </p:blipFill>
        <p:spPr>
          <a:xfrm>
            <a:off x="5041597" y="1562619"/>
            <a:ext cx="2238998" cy="285521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04</a:t>
            </a:r>
            <a:endParaRPr lang="en-US" sz="1600" dirty="0"/>
          </a:p>
        </p:txBody>
      </p:sp>
      <p:sp>
        <p:nvSpPr>
          <p:cNvPr id="5" name="Text 1"/>
          <p:cNvSpPr/>
          <p:nvPr/>
        </p:nvSpPr>
        <p:spPr>
          <a:xfrm>
            <a:off x="4727575" y="3160078"/>
            <a:ext cx="4599305" cy="622300"/>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未来发展趋势与挑战</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1-d1oe6ndcmrb5eq9iqdj0.png"/>
          <p:cNvPicPr>
            <a:picLocks noChangeAspect="1"/>
          </p:cNvPicPr>
          <p:nvPr/>
        </p:nvPicPr>
        <p:blipFill>
          <a:blip r:embed="rId2"/>
          <a:stretch>
            <a:fillRect/>
          </a:stretch>
        </p:blipFill>
        <p:spPr>
          <a:xfrm>
            <a:off x="0" y="-426720"/>
            <a:ext cx="12192000" cy="7284720"/>
          </a:xfrm>
          <a:prstGeom prst="rect">
            <a:avLst/>
          </a:prstGeom>
        </p:spPr>
      </p:pic>
      <p:sp>
        <p:nvSpPr>
          <p:cNvPr id="4" name="Text 1"/>
          <p:cNvSpPr/>
          <p:nvPr/>
        </p:nvSpPr>
        <p:spPr>
          <a:xfrm>
            <a:off x="510801" y="977692"/>
            <a:ext cx="4869991"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财务管理的未来趋势</a:t>
            </a:r>
            <a:endParaRPr lang="en-US" sz="1600" dirty="0"/>
          </a:p>
        </p:txBody>
      </p:sp>
      <p:sp>
        <p:nvSpPr>
          <p:cNvPr id="5" name="Text 2"/>
          <p:cNvSpPr/>
          <p:nvPr/>
        </p:nvSpPr>
        <p:spPr>
          <a:xfrm>
            <a:off x="8268344" y="1615985"/>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技术创新的影响</a:t>
            </a:r>
            <a:endParaRPr lang="en-US" sz="1600" dirty="0"/>
          </a:p>
        </p:txBody>
      </p:sp>
      <p:sp>
        <p:nvSpPr>
          <p:cNvPr id="6" name="Text 3"/>
          <p:cNvSpPr/>
          <p:nvPr/>
        </p:nvSpPr>
        <p:spPr>
          <a:xfrm>
            <a:off x="8279774" y="1998270"/>
            <a:ext cx="3272890"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技术创新对财务决策产生了深远影响。企业需要不断更新财务技术和工具，以适应快速变化的市场环境。例如，某企业通过引入先进的财务管理软件，优化了财务流程，提高了工作效率。</a:t>
            </a:r>
            <a:endParaRPr lang="en-US" sz="1600" dirty="0"/>
          </a:p>
        </p:txBody>
      </p:sp>
      <p:sp>
        <p:nvSpPr>
          <p:cNvPr id="7" name="Text 4"/>
          <p:cNvSpPr/>
          <p:nvPr/>
        </p:nvSpPr>
        <p:spPr>
          <a:xfrm>
            <a:off x="8270413" y="3899812"/>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应对策略</a:t>
            </a:r>
            <a:endParaRPr lang="en-US" sz="1600" dirty="0"/>
          </a:p>
        </p:txBody>
      </p:sp>
      <p:sp>
        <p:nvSpPr>
          <p:cNvPr id="8" name="Text 5"/>
          <p:cNvSpPr/>
          <p:nvPr/>
        </p:nvSpPr>
        <p:spPr>
          <a:xfrm>
            <a:off x="8279773" y="4309133"/>
            <a:ext cx="3272891"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企业应积极应对财务管理的挑战，通过培养数字化人才、优化风险管理流程和加强技术创新投入，提升财务管理的水平。例如，某企业通过定期培训财务人员，使其掌握最新的数字化技术，有效提升了企业的财务管理能力。</a:t>
            </a:r>
            <a:endParaRPr lang="en-US" sz="1600" dirty="0"/>
          </a:p>
        </p:txBody>
      </p:sp>
      <p:sp>
        <p:nvSpPr>
          <p:cNvPr id="9" name="Text 6"/>
          <p:cNvSpPr/>
          <p:nvPr/>
        </p:nvSpPr>
        <p:spPr>
          <a:xfrm>
            <a:off x="452479" y="3920965"/>
            <a:ext cx="3336840" cy="276225"/>
          </a:xfrm>
          <a:prstGeom prst="rect">
            <a:avLst/>
          </a:prstGeom>
          <a:noFill/>
        </p:spPr>
        <p:txBody>
          <a:bodyPr wrap="square" lIns="91440" tIns="45720" rIns="91440" bIns="45720" rtlCol="0" anchor="ctr">
            <a:spAutoFit/>
          </a:bodyPr>
          <a:lstStyle/>
          <a:p>
            <a:pPr marL="0" indent="0" algn="r">
              <a:lnSpc>
                <a:spcPct val="100000"/>
              </a:lnSpc>
              <a:buNone/>
            </a:pPr>
            <a:r>
              <a:rPr lang="en-US" sz="1800" b="1" dirty="0">
                <a:solidFill>
                  <a:srgbClr val="538BC1"/>
                </a:solidFill>
                <a:latin typeface="MiSans" pitchFamily="34" charset="-122"/>
                <a:ea typeface="MiSans" pitchFamily="34" charset="-122"/>
                <a:cs typeface="MiSans" pitchFamily="34" charset="-120"/>
              </a:rPr>
              <a:t>风险管理的重要性</a:t>
            </a:r>
            <a:endParaRPr lang="en-US" sz="1600" dirty="0"/>
          </a:p>
        </p:txBody>
      </p:sp>
      <p:sp>
        <p:nvSpPr>
          <p:cNvPr id="10" name="Text 7"/>
          <p:cNvSpPr/>
          <p:nvPr/>
        </p:nvSpPr>
        <p:spPr>
          <a:xfrm>
            <a:off x="464446" y="4309133"/>
            <a:ext cx="3284570"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在全球经济不确定性增加的背景下，风险管理的重要性日益凸显。企业需要建立完善的风险管理体系，识别、评估和应对各种财务风险。例如，某企业在面对汇率波动风险时，通过合理的套期保值策略，有效降低了风险损失。</a:t>
            </a:r>
            <a:endParaRPr lang="en-US" sz="1600" dirty="0"/>
          </a:p>
        </p:txBody>
      </p:sp>
      <p:pic>
        <p:nvPicPr>
          <p:cNvPr id="11" name="Image 1" descr="https://test-kimi-img.moonshot.cn/pub/slides/slides_tmpl/image/25-07-11-18:13:06-d1oe7clcmrb5eq9iqg0g.jpeg"/>
          <p:cNvPicPr>
            <a:picLocks noChangeAspect="1"/>
          </p:cNvPicPr>
          <p:nvPr/>
        </p:nvPicPr>
        <p:blipFill>
          <a:blip r:embed="rId3"/>
          <a:srcRect t="13673" b="13673"/>
          <a:stretch>
            <a:fillRect/>
          </a:stretch>
        </p:blipFill>
        <p:spPr>
          <a:xfrm>
            <a:off x="6081158" y="4114887"/>
            <a:ext cx="2074038" cy="2261184"/>
          </a:xfrm>
          <a:prstGeom prst="rect">
            <a:avLst/>
          </a:prstGeom>
        </p:spPr>
      </p:pic>
      <p:pic>
        <p:nvPicPr>
          <p:cNvPr id="12" name="Image 2" descr="https://test-kimi-img.moonshot.cn/pub/slides/slides_tmpl/image/25-07-11-18:13:20-d1oe7g5cmrb5eq9iqg3g.jpeg"/>
          <p:cNvPicPr>
            <a:picLocks noChangeAspect="1"/>
          </p:cNvPicPr>
          <p:nvPr/>
        </p:nvPicPr>
        <p:blipFill>
          <a:blip r:embed="rId4"/>
          <a:srcRect l="23693" r="23693"/>
          <a:stretch>
            <a:fillRect/>
          </a:stretch>
        </p:blipFill>
        <p:spPr>
          <a:xfrm>
            <a:off x="3944831" y="3745013"/>
            <a:ext cx="2074038" cy="2631057"/>
          </a:xfrm>
          <a:prstGeom prst="rect">
            <a:avLst/>
          </a:prstGeom>
        </p:spPr>
      </p:pic>
      <p:pic>
        <p:nvPicPr>
          <p:cNvPr id="13" name="Image 3" descr="https://test-kimi-img.moonshot.cn/pub/slides/slides_tmpl/image/25-07-11-18:13:08-d1oe7d5cmrb5eq9iqg20.jpeg"/>
          <p:cNvPicPr>
            <a:picLocks noChangeAspect="1"/>
          </p:cNvPicPr>
          <p:nvPr/>
        </p:nvPicPr>
        <p:blipFill>
          <a:blip r:embed="rId5"/>
          <a:srcRect l="27671" r="27671"/>
          <a:stretch>
            <a:fillRect/>
          </a:stretch>
        </p:blipFill>
        <p:spPr>
          <a:xfrm>
            <a:off x="6081067" y="904984"/>
            <a:ext cx="2074037" cy="3098304"/>
          </a:xfrm>
          <a:prstGeom prst="rect">
            <a:avLst/>
          </a:prstGeom>
        </p:spPr>
      </p:pic>
      <p:sp>
        <p:nvSpPr>
          <p:cNvPr id="14" name="Text 8"/>
          <p:cNvSpPr/>
          <p:nvPr/>
        </p:nvSpPr>
        <p:spPr>
          <a:xfrm>
            <a:off x="523992" y="2176088"/>
            <a:ext cx="5252340" cy="276225"/>
          </a:xfrm>
          <a:prstGeom prst="rect">
            <a:avLst/>
          </a:prstGeom>
          <a:noFill/>
        </p:spPr>
        <p:txBody>
          <a:bodyPr wrap="square" lIns="91440" tIns="45720" rIns="91440" bIns="45720" rtlCol="0" anchor="ctr">
            <a:spAutoFit/>
          </a:bodyPr>
          <a:lstStyle/>
          <a:p>
            <a:pPr marL="0" indent="0" algn="l">
              <a:lnSpc>
                <a:spcPct val="100000"/>
              </a:lnSpc>
              <a:buNone/>
            </a:pPr>
            <a:r>
              <a:rPr lang="en-US" sz="1800" b="1" dirty="0">
                <a:solidFill>
                  <a:srgbClr val="538BC1"/>
                </a:solidFill>
                <a:latin typeface="MiSans" pitchFamily="34" charset="-122"/>
                <a:ea typeface="MiSans" pitchFamily="34" charset="-122"/>
                <a:cs typeface="MiSans" pitchFamily="34" charset="-120"/>
              </a:rPr>
              <a:t>数字化转型</a:t>
            </a:r>
            <a:endParaRPr lang="en-US" sz="1600" dirty="0"/>
          </a:p>
        </p:txBody>
      </p:sp>
      <p:sp>
        <p:nvSpPr>
          <p:cNvPr id="15" name="Text 9"/>
          <p:cNvSpPr/>
          <p:nvPr/>
        </p:nvSpPr>
        <p:spPr>
          <a:xfrm>
            <a:off x="510247" y="2526983"/>
            <a:ext cx="5266085" cy="13112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数字化转型是现代企业财务管理的重要趋势。通过引入大数据、人工智能和区块链技术，企业可以实现财务流程的自动化和智能化，提高财务决策的效率和准确性。例如，某企业通过数字化转型，实现了财务数据的实时分析和风险预警，显著提升了企业的竞争力。</a:t>
            </a:r>
            <a:endParaRPr lang="en-US"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4236720" y="3429000"/>
            <a:ext cx="3252470" cy="2087880"/>
          </a:xfrm>
          <a:prstGeom prst="rect">
            <a:avLst/>
          </a:prstGeom>
          <a:solidFill>
            <a:srgbClr val="538BC1">
              <a:alpha val="49020"/>
            </a:srgbClr>
          </a:solidFill>
        </p:spPr>
      </p:sp>
      <p:sp>
        <p:nvSpPr>
          <p:cNvPr id="3" name="Text 1"/>
          <p:cNvSpPr/>
          <p:nvPr/>
        </p:nvSpPr>
        <p:spPr>
          <a:xfrm>
            <a:off x="4236720" y="3429000"/>
            <a:ext cx="3252470" cy="20878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787776" y="1115163"/>
            <a:ext cx="3129647" cy="10414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人力资源管理的未来趋势</a:t>
            </a:r>
            <a:endParaRPr lang="en-US" sz="1600" dirty="0"/>
          </a:p>
        </p:txBody>
      </p:sp>
      <p:sp>
        <p:nvSpPr>
          <p:cNvPr id="6" name="Text 4"/>
          <p:cNvSpPr/>
          <p:nvPr/>
        </p:nvSpPr>
        <p:spPr>
          <a:xfrm>
            <a:off x="7814430" y="592507"/>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管理理念的转变</a:t>
            </a:r>
            <a:endParaRPr lang="en-US" sz="1600" dirty="0"/>
          </a:p>
        </p:txBody>
      </p:sp>
      <p:sp>
        <p:nvSpPr>
          <p:cNvPr id="7" name="Text 5"/>
          <p:cNvSpPr/>
          <p:nvPr/>
        </p:nvSpPr>
        <p:spPr>
          <a:xfrm>
            <a:off x="7810097" y="965887"/>
            <a:ext cx="3835409"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人力资源管理理念正从基础型转向发展型，更加注重员工的长期发展和职业规划。企业需要为员工提供更多的培训和发展机会，以提升员工的综合素质。例如，某企业通过实施员工职业发展计划，显著提升了员工的满意度和忠诚度。</a:t>
            </a:r>
            <a:endParaRPr lang="en-US" sz="1600" dirty="0"/>
          </a:p>
        </p:txBody>
      </p:sp>
      <p:sp>
        <p:nvSpPr>
          <p:cNvPr id="8" name="Text 6"/>
          <p:cNvSpPr/>
          <p:nvPr/>
        </p:nvSpPr>
        <p:spPr>
          <a:xfrm>
            <a:off x="7801730" y="2734837"/>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伦理道德与社会价值</a:t>
            </a:r>
            <a:endParaRPr lang="en-US" sz="1600" dirty="0"/>
          </a:p>
        </p:txBody>
      </p:sp>
      <p:sp>
        <p:nvSpPr>
          <p:cNvPr id="9" name="Text 7"/>
          <p:cNvSpPr/>
          <p:nvPr/>
        </p:nvSpPr>
        <p:spPr>
          <a:xfrm>
            <a:off x="7810097" y="3099962"/>
            <a:ext cx="3835409"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现代企业越来越关注伦理道德和社会价值。人力资源管理需要在招聘、培训和绩效考核等环节融入伦理道德标准，确保企业的社会责任感。例如，某企业在招聘过程中，注重候选人的道德品质和社会责任感，提升了企业的社会形象。</a:t>
            </a:r>
            <a:endParaRPr lang="en-US" sz="1600" dirty="0"/>
          </a:p>
        </p:txBody>
      </p:sp>
      <p:sp>
        <p:nvSpPr>
          <p:cNvPr id="10" name="Text 8"/>
          <p:cNvSpPr/>
          <p:nvPr/>
        </p:nvSpPr>
        <p:spPr>
          <a:xfrm>
            <a:off x="7842130" y="4811128"/>
            <a:ext cx="383540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应对挑战</a:t>
            </a:r>
            <a:endParaRPr lang="en-US" sz="1600" dirty="0"/>
          </a:p>
        </p:txBody>
      </p:sp>
      <p:sp>
        <p:nvSpPr>
          <p:cNvPr id="11" name="Text 9"/>
          <p:cNvSpPr/>
          <p:nvPr/>
        </p:nvSpPr>
        <p:spPr>
          <a:xfrm>
            <a:off x="7816207" y="5167998"/>
            <a:ext cx="3835409"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企业面临人才竞争加剧和跨文化管理的复杂性等挑战。通过优化人才管理策略、加强跨文化培训和营造包容的企业文化，企业可以吸引和留住高素质人才。例如，某跨国企业通过实施跨文化培训计划，有效提升了员工的跨文化沟通能力，促进了企业的国际化发展。</a:t>
            </a:r>
            <a:endParaRPr lang="en-US" sz="1600" dirty="0"/>
          </a:p>
        </p:txBody>
      </p:sp>
      <p:pic>
        <p:nvPicPr>
          <p:cNvPr id="12" name="Image 0" descr="https://test-kimi-img.moonshot.cn/pub/slides/slides_tmpl/image/25-07-11-18:13:06-d1oe7clcmrb5eq9iqg0g.jpeg"/>
          <p:cNvPicPr>
            <a:picLocks noChangeAspect="1"/>
          </p:cNvPicPr>
          <p:nvPr/>
        </p:nvPicPr>
        <p:blipFill>
          <a:blip r:embed="rId2"/>
          <a:srcRect t="5741" b="5741"/>
          <a:stretch>
            <a:fillRect/>
          </a:stretch>
        </p:blipFill>
        <p:spPr>
          <a:xfrm>
            <a:off x="4236720" y="-4445"/>
            <a:ext cx="3251835" cy="4319270"/>
          </a:xfrm>
          <a:prstGeom prst="rect">
            <a:avLst/>
          </a:prstGeom>
        </p:spPr>
      </p:pic>
      <p:pic>
        <p:nvPicPr>
          <p:cNvPr id="13" name="Image 1" descr="https://test-kimi-img.moonshot.cn/pub/slides/slides_tmpl/image/25-07-11-18:12:22-d1oe71lcmrb5eq9iqfhg.jpeg"/>
          <p:cNvPicPr>
            <a:picLocks noChangeAspect="1"/>
          </p:cNvPicPr>
          <p:nvPr/>
        </p:nvPicPr>
        <p:blipFill>
          <a:blip r:embed="rId3"/>
          <a:srcRect l="16048" t="2797" r="37357" b="4261"/>
          <a:stretch>
            <a:fillRect/>
          </a:stretch>
        </p:blipFill>
        <p:spPr>
          <a:xfrm>
            <a:off x="800100" y="2642870"/>
            <a:ext cx="3023235" cy="4030345"/>
          </a:xfrm>
          <a:prstGeom prst="rect">
            <a:avLst/>
          </a:prstGeom>
        </p:spPr>
      </p:pic>
      <p:sp>
        <p:nvSpPr>
          <p:cNvPr id="14" name="Shape 10"/>
          <p:cNvSpPr/>
          <p:nvPr/>
        </p:nvSpPr>
        <p:spPr>
          <a:xfrm>
            <a:off x="4858685" y="4500209"/>
            <a:ext cx="1141923" cy="723293"/>
          </a:xfrm>
          <a:custGeom>
            <a:avLst/>
            <a:gdLst/>
            <a:ahLst/>
            <a:cxnLst/>
            <a:rect l="l" t="t" r="r" b="b"/>
            <a:pathLst>
              <a:path w="1141923" h="723293">
                <a:moveTo>
                  <a:pt x="50838" y="25788"/>
                </a:moveTo>
                <a:cubicBezTo>
                  <a:pt x="50838" y="40086"/>
                  <a:pt x="39239" y="51676"/>
                  <a:pt x="24931" y="51676"/>
                </a:cubicBezTo>
                <a:cubicBezTo>
                  <a:pt x="10623" y="51676"/>
                  <a:pt x="-976" y="40086"/>
                  <a:pt x="-976" y="25788"/>
                </a:cubicBezTo>
                <a:cubicBezTo>
                  <a:pt x="-976" y="11490"/>
                  <a:pt x="10623" y="-101"/>
                  <a:pt x="24931" y="-101"/>
                </a:cubicBezTo>
                <a:cubicBezTo>
                  <a:pt x="39233" y="-108"/>
                  <a:pt x="50831" y="11473"/>
                  <a:pt x="50838" y="25763"/>
                </a:cubicBezTo>
                <a:cubicBezTo>
                  <a:pt x="50838" y="25772"/>
                  <a:pt x="50838" y="25780"/>
                  <a:pt x="50838" y="25788"/>
                </a:cubicBezTo>
                <a:close/>
                <a:moveTo>
                  <a:pt x="269068" y="25788"/>
                </a:moveTo>
                <a:cubicBezTo>
                  <a:pt x="269068" y="40086"/>
                  <a:pt x="257469" y="51676"/>
                  <a:pt x="243160" y="51676"/>
                </a:cubicBezTo>
                <a:cubicBezTo>
                  <a:pt x="228853" y="51676"/>
                  <a:pt x="217253" y="40086"/>
                  <a:pt x="217253" y="25788"/>
                </a:cubicBezTo>
                <a:cubicBezTo>
                  <a:pt x="217253" y="11490"/>
                  <a:pt x="228853" y="-101"/>
                  <a:pt x="243160" y="-101"/>
                </a:cubicBezTo>
                <a:cubicBezTo>
                  <a:pt x="257461" y="-84"/>
                  <a:pt x="269051" y="11497"/>
                  <a:pt x="269068" y="25788"/>
                </a:cubicBezTo>
                <a:close/>
                <a:moveTo>
                  <a:pt x="487237" y="25788"/>
                </a:moveTo>
                <a:cubicBezTo>
                  <a:pt x="487237" y="40086"/>
                  <a:pt x="475637" y="51676"/>
                  <a:pt x="461329" y="51676"/>
                </a:cubicBezTo>
                <a:cubicBezTo>
                  <a:pt x="447021" y="51676"/>
                  <a:pt x="435422" y="40086"/>
                  <a:pt x="435422" y="25788"/>
                </a:cubicBezTo>
                <a:cubicBezTo>
                  <a:pt x="435422" y="11490"/>
                  <a:pt x="447021" y="-101"/>
                  <a:pt x="461329" y="-101"/>
                </a:cubicBezTo>
                <a:cubicBezTo>
                  <a:pt x="475631" y="-108"/>
                  <a:pt x="487229" y="11473"/>
                  <a:pt x="487237" y="25763"/>
                </a:cubicBezTo>
                <a:cubicBezTo>
                  <a:pt x="487237" y="25772"/>
                  <a:pt x="487237" y="25780"/>
                  <a:pt x="487237" y="25788"/>
                </a:cubicBezTo>
                <a:close/>
                <a:moveTo>
                  <a:pt x="705466" y="25788"/>
                </a:moveTo>
                <a:cubicBezTo>
                  <a:pt x="705466" y="40086"/>
                  <a:pt x="693867" y="51676"/>
                  <a:pt x="679559" y="51676"/>
                </a:cubicBezTo>
                <a:cubicBezTo>
                  <a:pt x="665250" y="51676"/>
                  <a:pt x="653652" y="40086"/>
                  <a:pt x="653652" y="25788"/>
                </a:cubicBezTo>
                <a:cubicBezTo>
                  <a:pt x="653652" y="11490"/>
                  <a:pt x="665250" y="-101"/>
                  <a:pt x="679559" y="-101"/>
                </a:cubicBezTo>
                <a:cubicBezTo>
                  <a:pt x="693861" y="-108"/>
                  <a:pt x="705458" y="11473"/>
                  <a:pt x="705466" y="25763"/>
                </a:cubicBezTo>
                <a:cubicBezTo>
                  <a:pt x="705466" y="25772"/>
                  <a:pt x="705466" y="25780"/>
                  <a:pt x="705466" y="25788"/>
                </a:cubicBezTo>
                <a:close/>
                <a:moveTo>
                  <a:pt x="923695" y="25788"/>
                </a:moveTo>
                <a:cubicBezTo>
                  <a:pt x="923695" y="40086"/>
                  <a:pt x="912096" y="51676"/>
                  <a:pt x="897788" y="51676"/>
                </a:cubicBezTo>
                <a:cubicBezTo>
                  <a:pt x="883481" y="51676"/>
                  <a:pt x="871881" y="40086"/>
                  <a:pt x="871881" y="25788"/>
                </a:cubicBezTo>
                <a:cubicBezTo>
                  <a:pt x="871881" y="11490"/>
                  <a:pt x="883481" y="-101"/>
                  <a:pt x="897788" y="-101"/>
                </a:cubicBezTo>
                <a:cubicBezTo>
                  <a:pt x="912090" y="-108"/>
                  <a:pt x="923688" y="11473"/>
                  <a:pt x="923695" y="25763"/>
                </a:cubicBezTo>
                <a:cubicBezTo>
                  <a:pt x="923695" y="25772"/>
                  <a:pt x="923695" y="25780"/>
                  <a:pt x="923695" y="25788"/>
                </a:cubicBezTo>
                <a:close/>
                <a:moveTo>
                  <a:pt x="1141923" y="25788"/>
                </a:moveTo>
                <a:cubicBezTo>
                  <a:pt x="1141923" y="40086"/>
                  <a:pt x="1130324" y="51676"/>
                  <a:pt x="1116016" y="51676"/>
                </a:cubicBezTo>
                <a:cubicBezTo>
                  <a:pt x="1101708" y="51676"/>
                  <a:pt x="1090109" y="40086"/>
                  <a:pt x="1090109" y="25788"/>
                </a:cubicBezTo>
                <a:cubicBezTo>
                  <a:pt x="1090109" y="11490"/>
                  <a:pt x="1101708" y="-101"/>
                  <a:pt x="1116016" y="-101"/>
                </a:cubicBezTo>
                <a:cubicBezTo>
                  <a:pt x="1130316" y="-84"/>
                  <a:pt x="1141907" y="11497"/>
                  <a:pt x="1141923" y="25788"/>
                </a:cubicBezTo>
                <a:close/>
                <a:moveTo>
                  <a:pt x="50838" y="193692"/>
                </a:moveTo>
                <a:cubicBezTo>
                  <a:pt x="50838" y="207990"/>
                  <a:pt x="39239" y="219580"/>
                  <a:pt x="24931" y="219580"/>
                </a:cubicBezTo>
                <a:cubicBezTo>
                  <a:pt x="10623" y="219580"/>
                  <a:pt x="-976" y="207990"/>
                  <a:pt x="-976" y="193692"/>
                </a:cubicBezTo>
                <a:cubicBezTo>
                  <a:pt x="-976" y="179394"/>
                  <a:pt x="10623" y="167803"/>
                  <a:pt x="24931" y="167803"/>
                </a:cubicBezTo>
                <a:cubicBezTo>
                  <a:pt x="39233" y="167796"/>
                  <a:pt x="50831" y="179377"/>
                  <a:pt x="50838" y="193668"/>
                </a:cubicBezTo>
                <a:cubicBezTo>
                  <a:pt x="50838" y="193676"/>
                  <a:pt x="50838" y="193684"/>
                  <a:pt x="50838" y="193692"/>
                </a:cubicBezTo>
                <a:close/>
                <a:moveTo>
                  <a:pt x="269068" y="193692"/>
                </a:moveTo>
                <a:cubicBezTo>
                  <a:pt x="269068" y="207990"/>
                  <a:pt x="257469" y="219580"/>
                  <a:pt x="243160" y="219580"/>
                </a:cubicBezTo>
                <a:cubicBezTo>
                  <a:pt x="228853" y="219580"/>
                  <a:pt x="217253" y="207990"/>
                  <a:pt x="217253" y="193692"/>
                </a:cubicBezTo>
                <a:cubicBezTo>
                  <a:pt x="217253" y="179394"/>
                  <a:pt x="228853" y="167803"/>
                  <a:pt x="243160" y="167803"/>
                </a:cubicBezTo>
                <a:cubicBezTo>
                  <a:pt x="257461" y="167820"/>
                  <a:pt x="269051" y="179401"/>
                  <a:pt x="269068" y="193692"/>
                </a:cubicBezTo>
                <a:close/>
                <a:moveTo>
                  <a:pt x="487237" y="193692"/>
                </a:moveTo>
                <a:cubicBezTo>
                  <a:pt x="487237" y="207990"/>
                  <a:pt x="475637" y="219580"/>
                  <a:pt x="461329" y="219580"/>
                </a:cubicBezTo>
                <a:cubicBezTo>
                  <a:pt x="447021" y="219580"/>
                  <a:pt x="435422" y="207990"/>
                  <a:pt x="435422" y="193692"/>
                </a:cubicBezTo>
                <a:cubicBezTo>
                  <a:pt x="435422" y="179394"/>
                  <a:pt x="447021" y="167803"/>
                  <a:pt x="461329" y="167803"/>
                </a:cubicBezTo>
                <a:cubicBezTo>
                  <a:pt x="475631" y="167796"/>
                  <a:pt x="487229" y="179377"/>
                  <a:pt x="487237" y="193668"/>
                </a:cubicBezTo>
                <a:cubicBezTo>
                  <a:pt x="487237" y="193676"/>
                  <a:pt x="487237" y="193684"/>
                  <a:pt x="487237" y="193692"/>
                </a:cubicBezTo>
                <a:close/>
                <a:moveTo>
                  <a:pt x="705466" y="193692"/>
                </a:moveTo>
                <a:cubicBezTo>
                  <a:pt x="705466" y="207990"/>
                  <a:pt x="693867" y="219580"/>
                  <a:pt x="679559" y="219580"/>
                </a:cubicBezTo>
                <a:cubicBezTo>
                  <a:pt x="665250" y="219580"/>
                  <a:pt x="653652" y="207990"/>
                  <a:pt x="653652" y="193692"/>
                </a:cubicBezTo>
                <a:cubicBezTo>
                  <a:pt x="653652" y="179394"/>
                  <a:pt x="665250" y="167803"/>
                  <a:pt x="679559" y="167803"/>
                </a:cubicBezTo>
                <a:cubicBezTo>
                  <a:pt x="693861" y="167796"/>
                  <a:pt x="705458" y="179377"/>
                  <a:pt x="705466" y="193668"/>
                </a:cubicBezTo>
                <a:cubicBezTo>
                  <a:pt x="705466" y="193676"/>
                  <a:pt x="705466" y="193684"/>
                  <a:pt x="705466" y="193692"/>
                </a:cubicBezTo>
                <a:close/>
                <a:moveTo>
                  <a:pt x="923695" y="193692"/>
                </a:moveTo>
                <a:cubicBezTo>
                  <a:pt x="923695" y="207990"/>
                  <a:pt x="912096" y="219580"/>
                  <a:pt x="897788" y="219580"/>
                </a:cubicBezTo>
                <a:cubicBezTo>
                  <a:pt x="883481" y="219580"/>
                  <a:pt x="871881" y="207990"/>
                  <a:pt x="871881" y="193692"/>
                </a:cubicBezTo>
                <a:cubicBezTo>
                  <a:pt x="871881" y="179394"/>
                  <a:pt x="883481" y="167803"/>
                  <a:pt x="897788" y="167803"/>
                </a:cubicBezTo>
                <a:cubicBezTo>
                  <a:pt x="912090" y="167796"/>
                  <a:pt x="923688" y="179377"/>
                  <a:pt x="923695" y="193668"/>
                </a:cubicBezTo>
                <a:cubicBezTo>
                  <a:pt x="923695" y="193676"/>
                  <a:pt x="923695" y="193684"/>
                  <a:pt x="923695" y="193692"/>
                </a:cubicBezTo>
                <a:close/>
                <a:moveTo>
                  <a:pt x="1141923" y="193692"/>
                </a:moveTo>
                <a:cubicBezTo>
                  <a:pt x="1141923" y="207990"/>
                  <a:pt x="1130324" y="219580"/>
                  <a:pt x="1116016" y="219580"/>
                </a:cubicBezTo>
                <a:cubicBezTo>
                  <a:pt x="1101708" y="219580"/>
                  <a:pt x="1090109" y="207990"/>
                  <a:pt x="1090109" y="193692"/>
                </a:cubicBezTo>
                <a:cubicBezTo>
                  <a:pt x="1090109" y="179394"/>
                  <a:pt x="1101708" y="167803"/>
                  <a:pt x="1116016" y="167803"/>
                </a:cubicBezTo>
                <a:cubicBezTo>
                  <a:pt x="1130316" y="167820"/>
                  <a:pt x="1141907" y="179401"/>
                  <a:pt x="1141923" y="193692"/>
                </a:cubicBezTo>
                <a:close/>
                <a:moveTo>
                  <a:pt x="50838" y="361596"/>
                </a:moveTo>
                <a:cubicBezTo>
                  <a:pt x="50838" y="375894"/>
                  <a:pt x="39239" y="387485"/>
                  <a:pt x="24931" y="387485"/>
                </a:cubicBezTo>
                <a:cubicBezTo>
                  <a:pt x="10623" y="387485"/>
                  <a:pt x="-976" y="375894"/>
                  <a:pt x="-976" y="361596"/>
                </a:cubicBezTo>
                <a:cubicBezTo>
                  <a:pt x="-976" y="347298"/>
                  <a:pt x="10623" y="335707"/>
                  <a:pt x="24931" y="335707"/>
                </a:cubicBezTo>
                <a:cubicBezTo>
                  <a:pt x="39233" y="335700"/>
                  <a:pt x="50831" y="347280"/>
                  <a:pt x="50838" y="361571"/>
                </a:cubicBezTo>
                <a:cubicBezTo>
                  <a:pt x="50838" y="361579"/>
                  <a:pt x="50838" y="361588"/>
                  <a:pt x="50838" y="361596"/>
                </a:cubicBezTo>
                <a:close/>
                <a:moveTo>
                  <a:pt x="269068" y="361596"/>
                </a:moveTo>
                <a:cubicBezTo>
                  <a:pt x="269068" y="375894"/>
                  <a:pt x="257469" y="387485"/>
                  <a:pt x="243160" y="387485"/>
                </a:cubicBezTo>
                <a:cubicBezTo>
                  <a:pt x="228853" y="387485"/>
                  <a:pt x="217253" y="375894"/>
                  <a:pt x="217253" y="361596"/>
                </a:cubicBezTo>
                <a:cubicBezTo>
                  <a:pt x="217253" y="347298"/>
                  <a:pt x="228853" y="335707"/>
                  <a:pt x="243160" y="335707"/>
                </a:cubicBezTo>
                <a:cubicBezTo>
                  <a:pt x="257461" y="335724"/>
                  <a:pt x="269051" y="347305"/>
                  <a:pt x="269068" y="361596"/>
                </a:cubicBezTo>
                <a:close/>
                <a:moveTo>
                  <a:pt x="487237" y="361596"/>
                </a:moveTo>
                <a:cubicBezTo>
                  <a:pt x="487237" y="375894"/>
                  <a:pt x="475637" y="387485"/>
                  <a:pt x="461329" y="387485"/>
                </a:cubicBezTo>
                <a:cubicBezTo>
                  <a:pt x="447021" y="387485"/>
                  <a:pt x="435422" y="375894"/>
                  <a:pt x="435422" y="361596"/>
                </a:cubicBezTo>
                <a:cubicBezTo>
                  <a:pt x="435422" y="347298"/>
                  <a:pt x="447021" y="335707"/>
                  <a:pt x="461329" y="335707"/>
                </a:cubicBezTo>
                <a:cubicBezTo>
                  <a:pt x="475631" y="335700"/>
                  <a:pt x="487229" y="347280"/>
                  <a:pt x="487237" y="361571"/>
                </a:cubicBezTo>
                <a:cubicBezTo>
                  <a:pt x="487237" y="361579"/>
                  <a:pt x="487237" y="361588"/>
                  <a:pt x="487237" y="361596"/>
                </a:cubicBezTo>
                <a:close/>
                <a:moveTo>
                  <a:pt x="705466" y="361596"/>
                </a:moveTo>
                <a:cubicBezTo>
                  <a:pt x="705466" y="375894"/>
                  <a:pt x="693867" y="387485"/>
                  <a:pt x="679559" y="387485"/>
                </a:cubicBezTo>
                <a:cubicBezTo>
                  <a:pt x="665250" y="387485"/>
                  <a:pt x="653652" y="375894"/>
                  <a:pt x="653652" y="361596"/>
                </a:cubicBezTo>
                <a:cubicBezTo>
                  <a:pt x="653652" y="347298"/>
                  <a:pt x="665250" y="335707"/>
                  <a:pt x="679559" y="335707"/>
                </a:cubicBezTo>
                <a:cubicBezTo>
                  <a:pt x="693861" y="335700"/>
                  <a:pt x="705458" y="347280"/>
                  <a:pt x="705466" y="361571"/>
                </a:cubicBezTo>
                <a:cubicBezTo>
                  <a:pt x="705466" y="361579"/>
                  <a:pt x="705466" y="361588"/>
                  <a:pt x="705466" y="361596"/>
                </a:cubicBezTo>
                <a:close/>
                <a:moveTo>
                  <a:pt x="923695" y="361596"/>
                </a:moveTo>
                <a:cubicBezTo>
                  <a:pt x="923695" y="375894"/>
                  <a:pt x="912096" y="387485"/>
                  <a:pt x="897788" y="387485"/>
                </a:cubicBezTo>
                <a:cubicBezTo>
                  <a:pt x="883481" y="387485"/>
                  <a:pt x="871881" y="375894"/>
                  <a:pt x="871881" y="361596"/>
                </a:cubicBezTo>
                <a:cubicBezTo>
                  <a:pt x="871881" y="347298"/>
                  <a:pt x="883481" y="335707"/>
                  <a:pt x="897788" y="335707"/>
                </a:cubicBezTo>
                <a:cubicBezTo>
                  <a:pt x="912090" y="335700"/>
                  <a:pt x="923688" y="347280"/>
                  <a:pt x="923695" y="361571"/>
                </a:cubicBezTo>
                <a:cubicBezTo>
                  <a:pt x="923695" y="361579"/>
                  <a:pt x="923695" y="361588"/>
                  <a:pt x="923695" y="361596"/>
                </a:cubicBezTo>
                <a:close/>
                <a:moveTo>
                  <a:pt x="1141923" y="361596"/>
                </a:moveTo>
                <a:cubicBezTo>
                  <a:pt x="1141923" y="375894"/>
                  <a:pt x="1130324" y="387485"/>
                  <a:pt x="1116016" y="387485"/>
                </a:cubicBezTo>
                <a:cubicBezTo>
                  <a:pt x="1101708" y="387485"/>
                  <a:pt x="1090109" y="375894"/>
                  <a:pt x="1090109" y="361596"/>
                </a:cubicBezTo>
                <a:cubicBezTo>
                  <a:pt x="1090109" y="347298"/>
                  <a:pt x="1101708" y="335707"/>
                  <a:pt x="1116016" y="335707"/>
                </a:cubicBezTo>
                <a:cubicBezTo>
                  <a:pt x="1130316" y="335724"/>
                  <a:pt x="1141907" y="347305"/>
                  <a:pt x="1141923" y="361596"/>
                </a:cubicBezTo>
                <a:close/>
                <a:moveTo>
                  <a:pt x="50838" y="529500"/>
                </a:moveTo>
                <a:cubicBezTo>
                  <a:pt x="50838" y="543798"/>
                  <a:pt x="39239" y="555389"/>
                  <a:pt x="24931" y="555389"/>
                </a:cubicBezTo>
                <a:cubicBezTo>
                  <a:pt x="10623" y="555389"/>
                  <a:pt x="-976" y="543798"/>
                  <a:pt x="-976" y="529500"/>
                </a:cubicBezTo>
                <a:cubicBezTo>
                  <a:pt x="-976" y="515202"/>
                  <a:pt x="10623" y="503612"/>
                  <a:pt x="24931" y="503612"/>
                </a:cubicBezTo>
                <a:cubicBezTo>
                  <a:pt x="39233" y="503605"/>
                  <a:pt x="50831" y="515184"/>
                  <a:pt x="50838" y="529475"/>
                </a:cubicBezTo>
                <a:cubicBezTo>
                  <a:pt x="50838" y="529484"/>
                  <a:pt x="50838" y="529492"/>
                  <a:pt x="50838" y="529500"/>
                </a:cubicBezTo>
                <a:close/>
                <a:moveTo>
                  <a:pt x="269068" y="529500"/>
                </a:moveTo>
                <a:cubicBezTo>
                  <a:pt x="269068" y="543798"/>
                  <a:pt x="257469" y="555389"/>
                  <a:pt x="243160" y="555389"/>
                </a:cubicBezTo>
                <a:cubicBezTo>
                  <a:pt x="228853" y="555389"/>
                  <a:pt x="217253" y="543798"/>
                  <a:pt x="217253" y="529500"/>
                </a:cubicBezTo>
                <a:cubicBezTo>
                  <a:pt x="217253" y="515202"/>
                  <a:pt x="228853" y="503612"/>
                  <a:pt x="243160" y="503612"/>
                </a:cubicBezTo>
                <a:cubicBezTo>
                  <a:pt x="257461" y="503629"/>
                  <a:pt x="269051" y="515209"/>
                  <a:pt x="269068" y="529500"/>
                </a:cubicBezTo>
                <a:close/>
                <a:moveTo>
                  <a:pt x="487237" y="529500"/>
                </a:moveTo>
                <a:cubicBezTo>
                  <a:pt x="487237" y="543798"/>
                  <a:pt x="475637" y="555389"/>
                  <a:pt x="461329" y="555389"/>
                </a:cubicBezTo>
                <a:cubicBezTo>
                  <a:pt x="447021" y="555389"/>
                  <a:pt x="435422" y="543798"/>
                  <a:pt x="435422" y="529500"/>
                </a:cubicBezTo>
                <a:cubicBezTo>
                  <a:pt x="435422" y="515202"/>
                  <a:pt x="447021" y="503612"/>
                  <a:pt x="461329" y="503612"/>
                </a:cubicBezTo>
                <a:cubicBezTo>
                  <a:pt x="475631" y="503605"/>
                  <a:pt x="487229" y="515184"/>
                  <a:pt x="487237" y="529475"/>
                </a:cubicBezTo>
                <a:cubicBezTo>
                  <a:pt x="487237" y="529484"/>
                  <a:pt x="487237" y="529492"/>
                  <a:pt x="487237" y="529500"/>
                </a:cubicBezTo>
                <a:close/>
                <a:moveTo>
                  <a:pt x="705466" y="529500"/>
                </a:moveTo>
                <a:cubicBezTo>
                  <a:pt x="705466" y="543798"/>
                  <a:pt x="693867" y="555389"/>
                  <a:pt x="679559" y="555389"/>
                </a:cubicBezTo>
                <a:cubicBezTo>
                  <a:pt x="665250" y="555389"/>
                  <a:pt x="653652" y="543798"/>
                  <a:pt x="653652" y="529500"/>
                </a:cubicBezTo>
                <a:cubicBezTo>
                  <a:pt x="653652" y="515202"/>
                  <a:pt x="665250" y="503612"/>
                  <a:pt x="679559" y="503612"/>
                </a:cubicBezTo>
                <a:cubicBezTo>
                  <a:pt x="693861" y="503605"/>
                  <a:pt x="705458" y="515184"/>
                  <a:pt x="705466" y="529475"/>
                </a:cubicBezTo>
                <a:cubicBezTo>
                  <a:pt x="705466" y="529484"/>
                  <a:pt x="705466" y="529492"/>
                  <a:pt x="705466" y="529500"/>
                </a:cubicBezTo>
                <a:close/>
                <a:moveTo>
                  <a:pt x="923695" y="529500"/>
                </a:moveTo>
                <a:cubicBezTo>
                  <a:pt x="923695" y="543798"/>
                  <a:pt x="912096" y="555389"/>
                  <a:pt x="897788" y="555389"/>
                </a:cubicBezTo>
                <a:cubicBezTo>
                  <a:pt x="883481" y="555389"/>
                  <a:pt x="871881" y="543798"/>
                  <a:pt x="871881" y="529500"/>
                </a:cubicBezTo>
                <a:cubicBezTo>
                  <a:pt x="871881" y="515202"/>
                  <a:pt x="883481" y="503612"/>
                  <a:pt x="897788" y="503612"/>
                </a:cubicBezTo>
                <a:cubicBezTo>
                  <a:pt x="912090" y="503605"/>
                  <a:pt x="923688" y="515184"/>
                  <a:pt x="923695" y="529475"/>
                </a:cubicBezTo>
                <a:cubicBezTo>
                  <a:pt x="923695" y="529484"/>
                  <a:pt x="923695" y="529492"/>
                  <a:pt x="923695" y="529500"/>
                </a:cubicBezTo>
                <a:close/>
                <a:moveTo>
                  <a:pt x="1141923" y="529500"/>
                </a:moveTo>
                <a:cubicBezTo>
                  <a:pt x="1141923" y="543798"/>
                  <a:pt x="1130324" y="555389"/>
                  <a:pt x="1116016" y="555389"/>
                </a:cubicBezTo>
                <a:cubicBezTo>
                  <a:pt x="1101708" y="555389"/>
                  <a:pt x="1090109" y="543798"/>
                  <a:pt x="1090109" y="529500"/>
                </a:cubicBezTo>
                <a:cubicBezTo>
                  <a:pt x="1090109" y="515202"/>
                  <a:pt x="1101708" y="503612"/>
                  <a:pt x="1116016" y="503612"/>
                </a:cubicBezTo>
                <a:cubicBezTo>
                  <a:pt x="1130316" y="503629"/>
                  <a:pt x="1141907" y="515209"/>
                  <a:pt x="1141923" y="529500"/>
                </a:cubicBezTo>
                <a:close/>
                <a:moveTo>
                  <a:pt x="50838" y="697404"/>
                </a:moveTo>
                <a:cubicBezTo>
                  <a:pt x="50838" y="711702"/>
                  <a:pt x="39239" y="723293"/>
                  <a:pt x="24931" y="723293"/>
                </a:cubicBezTo>
                <a:cubicBezTo>
                  <a:pt x="10623" y="723293"/>
                  <a:pt x="-976" y="711702"/>
                  <a:pt x="-976" y="697404"/>
                </a:cubicBezTo>
                <a:cubicBezTo>
                  <a:pt x="-976" y="683106"/>
                  <a:pt x="10623" y="671516"/>
                  <a:pt x="24931" y="671516"/>
                </a:cubicBezTo>
                <a:cubicBezTo>
                  <a:pt x="39233" y="671509"/>
                  <a:pt x="50831" y="683088"/>
                  <a:pt x="50838" y="697379"/>
                </a:cubicBezTo>
                <a:cubicBezTo>
                  <a:pt x="50838" y="697387"/>
                  <a:pt x="50838" y="697395"/>
                  <a:pt x="50838" y="697404"/>
                </a:cubicBezTo>
                <a:close/>
                <a:moveTo>
                  <a:pt x="269068" y="697404"/>
                </a:moveTo>
                <a:cubicBezTo>
                  <a:pt x="269068" y="711702"/>
                  <a:pt x="257469" y="723293"/>
                  <a:pt x="243160" y="723293"/>
                </a:cubicBezTo>
                <a:cubicBezTo>
                  <a:pt x="228853" y="723293"/>
                  <a:pt x="217253" y="711702"/>
                  <a:pt x="217253" y="697404"/>
                </a:cubicBezTo>
                <a:cubicBezTo>
                  <a:pt x="217253" y="683106"/>
                  <a:pt x="228853" y="671516"/>
                  <a:pt x="243160" y="671516"/>
                </a:cubicBezTo>
                <a:cubicBezTo>
                  <a:pt x="257461" y="671532"/>
                  <a:pt x="269051" y="683113"/>
                  <a:pt x="269068" y="697404"/>
                </a:cubicBezTo>
                <a:close/>
                <a:moveTo>
                  <a:pt x="487237" y="697404"/>
                </a:moveTo>
                <a:cubicBezTo>
                  <a:pt x="487237" y="711702"/>
                  <a:pt x="475637" y="723293"/>
                  <a:pt x="461329" y="723293"/>
                </a:cubicBezTo>
                <a:cubicBezTo>
                  <a:pt x="447021" y="723293"/>
                  <a:pt x="435422" y="711702"/>
                  <a:pt x="435422" y="697404"/>
                </a:cubicBezTo>
                <a:cubicBezTo>
                  <a:pt x="435422" y="683106"/>
                  <a:pt x="447021" y="671516"/>
                  <a:pt x="461329" y="671516"/>
                </a:cubicBezTo>
                <a:cubicBezTo>
                  <a:pt x="475631" y="671509"/>
                  <a:pt x="487229" y="683088"/>
                  <a:pt x="487237" y="697379"/>
                </a:cubicBezTo>
                <a:cubicBezTo>
                  <a:pt x="487237" y="697387"/>
                  <a:pt x="487237" y="697395"/>
                  <a:pt x="487237" y="697404"/>
                </a:cubicBezTo>
                <a:close/>
                <a:moveTo>
                  <a:pt x="705466" y="697404"/>
                </a:moveTo>
                <a:cubicBezTo>
                  <a:pt x="705466" y="711702"/>
                  <a:pt x="693867" y="723293"/>
                  <a:pt x="679559" y="723293"/>
                </a:cubicBezTo>
                <a:cubicBezTo>
                  <a:pt x="665250" y="723293"/>
                  <a:pt x="653652" y="711702"/>
                  <a:pt x="653652" y="697404"/>
                </a:cubicBezTo>
                <a:cubicBezTo>
                  <a:pt x="653652" y="683106"/>
                  <a:pt x="665250" y="671516"/>
                  <a:pt x="679559" y="671516"/>
                </a:cubicBezTo>
                <a:cubicBezTo>
                  <a:pt x="693861" y="671509"/>
                  <a:pt x="705458" y="683088"/>
                  <a:pt x="705466" y="697379"/>
                </a:cubicBezTo>
                <a:cubicBezTo>
                  <a:pt x="705466" y="697387"/>
                  <a:pt x="705466" y="697395"/>
                  <a:pt x="705466" y="697404"/>
                </a:cubicBezTo>
                <a:close/>
                <a:moveTo>
                  <a:pt x="923695" y="697404"/>
                </a:moveTo>
                <a:cubicBezTo>
                  <a:pt x="923695" y="711702"/>
                  <a:pt x="912096" y="723293"/>
                  <a:pt x="897788" y="723293"/>
                </a:cubicBezTo>
                <a:cubicBezTo>
                  <a:pt x="883481" y="723293"/>
                  <a:pt x="871881" y="711702"/>
                  <a:pt x="871881" y="697404"/>
                </a:cubicBezTo>
                <a:cubicBezTo>
                  <a:pt x="871881" y="683106"/>
                  <a:pt x="883481" y="671516"/>
                  <a:pt x="897788" y="671516"/>
                </a:cubicBezTo>
                <a:cubicBezTo>
                  <a:pt x="912090" y="671509"/>
                  <a:pt x="923688" y="683088"/>
                  <a:pt x="923695" y="697379"/>
                </a:cubicBezTo>
                <a:cubicBezTo>
                  <a:pt x="923695" y="697387"/>
                  <a:pt x="923695" y="697395"/>
                  <a:pt x="923695" y="697404"/>
                </a:cubicBezTo>
                <a:close/>
                <a:moveTo>
                  <a:pt x="1141923" y="697404"/>
                </a:moveTo>
                <a:cubicBezTo>
                  <a:pt x="1141923" y="711702"/>
                  <a:pt x="1130324" y="723293"/>
                  <a:pt x="1116016" y="723293"/>
                </a:cubicBezTo>
                <a:cubicBezTo>
                  <a:pt x="1101708" y="723293"/>
                  <a:pt x="1090109" y="711702"/>
                  <a:pt x="1090109" y="697404"/>
                </a:cubicBezTo>
                <a:cubicBezTo>
                  <a:pt x="1090109" y="683106"/>
                  <a:pt x="1101708" y="671516"/>
                  <a:pt x="1116016" y="671516"/>
                </a:cubicBezTo>
                <a:cubicBezTo>
                  <a:pt x="1130316" y="671532"/>
                  <a:pt x="1141907" y="683113"/>
                  <a:pt x="1141923" y="697404"/>
                </a:cubicBezTo>
                <a:close/>
              </a:path>
            </a:pathLst>
          </a:custGeom>
          <a:solidFill>
            <a:srgbClr val="FFFFFF"/>
          </a:solidFill>
        </p:spPr>
      </p:sp>
      <p:sp>
        <p:nvSpPr>
          <p:cNvPr id="15" name="Text 11"/>
          <p:cNvSpPr/>
          <p:nvPr/>
        </p:nvSpPr>
        <p:spPr>
          <a:xfrm>
            <a:off x="4858685" y="4500209"/>
            <a:ext cx="1141923" cy="723293"/>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858895" y="1246046"/>
            <a:ext cx="6187316"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总结与展望</a:t>
            </a:r>
            <a:endParaRPr lang="en-US" sz="1600" dirty="0"/>
          </a:p>
        </p:txBody>
      </p:sp>
      <p:sp>
        <p:nvSpPr>
          <p:cNvPr id="4" name="Text 2"/>
          <p:cNvSpPr/>
          <p:nvPr/>
        </p:nvSpPr>
        <p:spPr>
          <a:xfrm>
            <a:off x="1004695" y="4760743"/>
            <a:ext cx="5186654"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核心内容与相互关系</a:t>
            </a:r>
            <a:endParaRPr lang="en-US" sz="1600" dirty="0"/>
          </a:p>
        </p:txBody>
      </p:sp>
      <p:sp>
        <p:nvSpPr>
          <p:cNvPr id="5" name="Text 3"/>
          <p:cNvSpPr/>
          <p:nvPr/>
        </p:nvSpPr>
        <p:spPr>
          <a:xfrm>
            <a:off x="1004431" y="5152470"/>
            <a:ext cx="5186654"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现代企业财务管理与人力资源管理是企业成功的关键。财务管理通过优化资金配置和风险控制，保障企业的财务健康；人力资源管理通过提升员工素质和积极性，推动企业的发展。两者相辅相成，共同促进企业的可持续发展。例如，某企业通过整合财务管理与人力资源管理，实现了成本的有效控制和员工的高效利用，取得了显著的经济效益。</a:t>
            </a:r>
            <a:endParaRPr lang="en-US" sz="1600" dirty="0"/>
          </a:p>
        </p:txBody>
      </p:sp>
      <p:sp>
        <p:nvSpPr>
          <p:cNvPr id="6" name="Text 4"/>
          <p:cNvSpPr/>
          <p:nvPr/>
        </p:nvSpPr>
        <p:spPr>
          <a:xfrm>
            <a:off x="7222744" y="2051071"/>
            <a:ext cx="4282212"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未来趋势与策略</a:t>
            </a:r>
            <a:endParaRPr lang="en-US" sz="1600" dirty="0"/>
          </a:p>
        </p:txBody>
      </p:sp>
      <p:sp>
        <p:nvSpPr>
          <p:cNvPr id="7" name="Text 5"/>
          <p:cNvSpPr/>
          <p:nvPr/>
        </p:nvSpPr>
        <p:spPr>
          <a:xfrm>
            <a:off x="7259310" y="2437718"/>
            <a:ext cx="4282212" cy="15779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展望未来，企业应积极应对财务管理与人力资源管理的挑战。通过数字化转型、优化风险管理、注重员工发展和加强跨文化管理，企业可以不断提升竞争力。例如，某企业通过制定长期的人力资源战略和灵活的财务策略，成功应对了市场变化，实现了可持续发展。</a:t>
            </a:r>
            <a:endParaRPr lang="en-US" sz="1600" dirty="0"/>
          </a:p>
        </p:txBody>
      </p:sp>
      <p:pic>
        <p:nvPicPr>
          <p:cNvPr id="8" name="Image 0" descr="https://test-kimi-img.moonshot.cn/pub/slides/slides_tmpl/image/25-07-11-18:12:43-d1oe76tcmrb5eq9iqfng.jpeg"/>
          <p:cNvPicPr>
            <a:picLocks noChangeAspect="1"/>
          </p:cNvPicPr>
          <p:nvPr/>
        </p:nvPicPr>
        <p:blipFill>
          <a:blip r:embed="rId2"/>
          <a:srcRect t="10593" b="10593"/>
          <a:stretch>
            <a:fillRect/>
          </a:stretch>
        </p:blipFill>
        <p:spPr>
          <a:xfrm>
            <a:off x="7259310" y="3854950"/>
            <a:ext cx="4282212" cy="2251414"/>
          </a:xfrm>
          <a:prstGeom prst="rect">
            <a:avLst/>
          </a:prstGeom>
        </p:spPr>
      </p:pic>
      <p:pic>
        <p:nvPicPr>
          <p:cNvPr id="9" name="Image 1" descr="https://test-kimi-img.moonshot.cn/pub/slides/slides_tmpl/image/25-07-11-18:12:49-d1oe78dcmrb5eq9iqfr0.jpeg"/>
          <p:cNvPicPr>
            <a:picLocks noChangeAspect="1"/>
          </p:cNvPicPr>
          <p:nvPr/>
        </p:nvPicPr>
        <p:blipFill>
          <a:blip r:embed="rId3"/>
          <a:srcRect t="15929" b="15929"/>
          <a:stretch>
            <a:fillRect/>
          </a:stretch>
        </p:blipFill>
        <p:spPr>
          <a:xfrm>
            <a:off x="1004594" y="2051156"/>
            <a:ext cx="5223220" cy="23724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6-d1oe6olcmrb5eq9iqdkg.jpg"/>
          <p:cNvPicPr>
            <a:picLocks noChangeAspect="1"/>
          </p:cNvPicPr>
          <p:nvPr/>
        </p:nvPicPr>
        <p:blipFill>
          <a:blip r:embed="rId2"/>
          <a:srcRect l="1429" t="2353" r="3141" b="5680"/>
          <a:stretch>
            <a:fillRect/>
          </a:stretch>
        </p:blipFill>
        <p:spPr>
          <a:xfrm>
            <a:off x="0" y="0"/>
            <a:ext cx="12191365" cy="6858000"/>
          </a:xfrm>
          <a:prstGeom prst="rect">
            <a:avLst/>
          </a:prstGeom>
        </p:spPr>
      </p:pic>
      <p:sp>
        <p:nvSpPr>
          <p:cNvPr id="3" name="Text 0"/>
          <p:cNvSpPr/>
          <p:nvPr/>
        </p:nvSpPr>
        <p:spPr>
          <a:xfrm>
            <a:off x="651808" y="948054"/>
            <a:ext cx="1751965" cy="828675"/>
          </a:xfrm>
          <a:prstGeom prst="rect">
            <a:avLst/>
          </a:prstGeom>
          <a:noFill/>
        </p:spPr>
        <p:txBody>
          <a:bodyPr wrap="square" lIns="0" tIns="0" rIns="0" bIns="0" rtlCol="0" anchor="ctr">
            <a:spAutoFit/>
          </a:bodyPr>
          <a:lstStyle/>
          <a:p>
            <a:pPr marL="0" indent="0" algn="just">
              <a:lnSpc>
                <a:spcPct val="100000"/>
              </a:lnSpc>
              <a:buNone/>
            </a:pPr>
            <a:r>
              <a:rPr lang="en-US" sz="5400" dirty="0">
                <a:solidFill>
                  <a:srgbClr val="538BC1"/>
                </a:solidFill>
                <a:latin typeface="MiSans" pitchFamily="34" charset="-122"/>
                <a:ea typeface="MiSans" pitchFamily="34" charset="-122"/>
                <a:cs typeface="MiSans" pitchFamily="34" charset="-120"/>
              </a:rPr>
              <a:t>目录</a:t>
            </a:r>
            <a:endParaRPr lang="en-US" sz="1600" dirty="0"/>
          </a:p>
        </p:txBody>
      </p:sp>
      <p:pic>
        <p:nvPicPr>
          <p:cNvPr id="6" name="Image 1" descr="https://test-kimi-img.moonshot.cn/pub/slides/slides_tmpl/image/25-07-11-18:11:40-d1oe6n5cmrb5eq9iqdi0.png"/>
          <p:cNvPicPr>
            <a:picLocks noChangeAspect="1"/>
          </p:cNvPicPr>
          <p:nvPr/>
        </p:nvPicPr>
        <p:blipFill>
          <a:blip r:embed="rId3"/>
          <a:srcRect l="15" r="15"/>
          <a:stretch>
            <a:fillRect/>
          </a:stretch>
        </p:blipFill>
        <p:spPr>
          <a:xfrm>
            <a:off x="3834130" y="2338705"/>
            <a:ext cx="1760855" cy="2181860"/>
          </a:xfrm>
          <a:prstGeom prst="rect">
            <a:avLst/>
          </a:prstGeom>
        </p:spPr>
      </p:pic>
      <p:pic>
        <p:nvPicPr>
          <p:cNvPr id="7" name="Image 2" descr="https://test-kimi-img.moonshot.cn/pub/slides/slides_tmpl/image/25-07-11-18:11:40-d1oe6n5cmrb5eq9iqdig.png"/>
          <p:cNvPicPr>
            <a:picLocks noChangeAspect="1"/>
          </p:cNvPicPr>
          <p:nvPr/>
        </p:nvPicPr>
        <p:blipFill>
          <a:blip r:embed="rId4"/>
          <a:stretch>
            <a:fillRect/>
          </a:stretch>
        </p:blipFill>
        <p:spPr>
          <a:xfrm>
            <a:off x="1052195" y="2338705"/>
            <a:ext cx="1882775" cy="2205990"/>
          </a:xfrm>
          <a:prstGeom prst="rect">
            <a:avLst/>
          </a:prstGeom>
        </p:spPr>
      </p:pic>
      <p:pic>
        <p:nvPicPr>
          <p:cNvPr id="8" name="Image 3" descr="https://test-kimi-img.moonshot.cn/pub/slides/slides_tmpl/image/25-07-11-18:11:40-d1oe6n5cmrb5eq9iqdig.png"/>
          <p:cNvPicPr>
            <a:picLocks noChangeAspect="1"/>
          </p:cNvPicPr>
          <p:nvPr/>
        </p:nvPicPr>
        <p:blipFill>
          <a:blip r:embed="rId4"/>
          <a:stretch>
            <a:fillRect/>
          </a:stretch>
        </p:blipFill>
        <p:spPr>
          <a:xfrm>
            <a:off x="6604635" y="2338705"/>
            <a:ext cx="1882775" cy="2205990"/>
          </a:xfrm>
          <a:prstGeom prst="rect">
            <a:avLst/>
          </a:prstGeom>
        </p:spPr>
      </p:pic>
      <p:sp>
        <p:nvSpPr>
          <p:cNvPr id="9" name="Text 3"/>
          <p:cNvSpPr/>
          <p:nvPr/>
        </p:nvSpPr>
        <p:spPr>
          <a:xfrm>
            <a:off x="1283018" y="3420745"/>
            <a:ext cx="1421130" cy="581025"/>
          </a:xfrm>
          <a:prstGeom prst="rect">
            <a:avLst/>
          </a:prstGeom>
          <a:noFill/>
        </p:spPr>
        <p:txBody>
          <a:bodyPr wrap="square" lIns="0" tIns="0" rIns="0" bIns="0" rtlCol="0" anchor="t">
            <a:spAutoFit/>
          </a:bodyPr>
          <a:lstStyle/>
          <a:p>
            <a:pPr marL="0" indent="0" algn="ctr">
              <a:lnSpc>
                <a:spcPct val="100000"/>
              </a:lnSpc>
              <a:buNone/>
            </a:pPr>
            <a:r>
              <a:rPr lang="en-US" sz="1800" dirty="0">
                <a:solidFill>
                  <a:srgbClr val="404040"/>
                </a:solidFill>
                <a:latin typeface="MiSans" pitchFamily="34" charset="-122"/>
                <a:ea typeface="MiSans" pitchFamily="34" charset="-122"/>
                <a:cs typeface="MiSans" pitchFamily="34" charset="-120"/>
              </a:rPr>
              <a:t>现代企业财务管理概述</a:t>
            </a:r>
            <a:endParaRPr lang="en-US" sz="1600" dirty="0"/>
          </a:p>
        </p:txBody>
      </p:sp>
      <p:sp>
        <p:nvSpPr>
          <p:cNvPr id="10" name="Shape 4"/>
          <p:cNvSpPr/>
          <p:nvPr/>
        </p:nvSpPr>
        <p:spPr>
          <a:xfrm>
            <a:off x="1667347" y="2653583"/>
            <a:ext cx="652471" cy="599554"/>
          </a:xfrm>
          <a:prstGeom prst="roundRect">
            <a:avLst/>
          </a:prstGeom>
          <a:solidFill>
            <a:srgbClr val="000000">
              <a:alpha val="0"/>
            </a:srgbClr>
          </a:solidFill>
        </p:spPr>
      </p:sp>
      <p:sp>
        <p:nvSpPr>
          <p:cNvPr id="11" name="Text 5"/>
          <p:cNvSpPr/>
          <p:nvPr/>
        </p:nvSpPr>
        <p:spPr>
          <a:xfrm>
            <a:off x="1667347" y="2653583"/>
            <a:ext cx="652471" cy="599554"/>
          </a:xfrm>
          <a:prstGeom prst="rect">
            <a:avLst/>
          </a:prstGeom>
          <a:noFill/>
        </p:spPr>
        <p:txBody>
          <a:bodyPr wrap="square" lIns="0" tIns="0" rIns="0" bIns="0" rtlCol="0" anchor="t"/>
          <a:lstStyle/>
          <a:p>
            <a:pPr marL="0" indent="0" algn="ctr">
              <a:lnSpc>
                <a:spcPct val="110000"/>
              </a:lnSpc>
              <a:buNone/>
            </a:pPr>
            <a:r>
              <a:rPr lang="en-US" sz="3200" dirty="0">
                <a:solidFill>
                  <a:srgbClr val="538BC1"/>
                </a:solidFill>
                <a:latin typeface="MiSans" pitchFamily="34" charset="-122"/>
                <a:ea typeface="MiSans" pitchFamily="34" charset="-122"/>
                <a:cs typeface="MiSans" pitchFamily="34" charset="-120"/>
              </a:rPr>
              <a:t>01</a:t>
            </a:r>
            <a:endParaRPr lang="en-US" sz="1600" dirty="0"/>
          </a:p>
        </p:txBody>
      </p:sp>
      <p:sp>
        <p:nvSpPr>
          <p:cNvPr id="12" name="Text 6"/>
          <p:cNvSpPr/>
          <p:nvPr/>
        </p:nvSpPr>
        <p:spPr>
          <a:xfrm>
            <a:off x="3961765" y="3435985"/>
            <a:ext cx="1505585" cy="581025"/>
          </a:xfrm>
          <a:prstGeom prst="rect">
            <a:avLst/>
          </a:prstGeom>
          <a:noFill/>
        </p:spPr>
        <p:txBody>
          <a:bodyPr wrap="square" lIns="0" tIns="0" rIns="0" bIns="0" rtlCol="0" anchor="t">
            <a:spAutoFit/>
          </a:bodyPr>
          <a:lstStyle/>
          <a:p>
            <a:pPr marL="0" indent="0" algn="ctr">
              <a:lnSpc>
                <a:spcPct val="100000"/>
              </a:lnSpc>
              <a:buNone/>
            </a:pPr>
            <a:r>
              <a:rPr lang="en-US" sz="1800" dirty="0">
                <a:solidFill>
                  <a:srgbClr val="FFFFFF"/>
                </a:solidFill>
                <a:latin typeface="MiSans" pitchFamily="34" charset="-122"/>
                <a:ea typeface="MiSans" pitchFamily="34" charset="-122"/>
                <a:cs typeface="MiSans" pitchFamily="34" charset="-120"/>
              </a:rPr>
              <a:t>现代企业人力资源管理</a:t>
            </a:r>
            <a:endParaRPr lang="en-US" sz="1600" dirty="0"/>
          </a:p>
        </p:txBody>
      </p:sp>
      <p:sp>
        <p:nvSpPr>
          <p:cNvPr id="13" name="Shape 7"/>
          <p:cNvSpPr/>
          <p:nvPr/>
        </p:nvSpPr>
        <p:spPr>
          <a:xfrm>
            <a:off x="4388322" y="2653583"/>
            <a:ext cx="652471" cy="599554"/>
          </a:xfrm>
          <a:prstGeom prst="roundRect">
            <a:avLst/>
          </a:prstGeom>
          <a:solidFill>
            <a:srgbClr val="000000">
              <a:alpha val="0"/>
            </a:srgbClr>
          </a:solidFill>
        </p:spPr>
      </p:sp>
      <p:sp>
        <p:nvSpPr>
          <p:cNvPr id="14" name="Text 8"/>
          <p:cNvSpPr/>
          <p:nvPr/>
        </p:nvSpPr>
        <p:spPr>
          <a:xfrm>
            <a:off x="4388322" y="2653583"/>
            <a:ext cx="652471" cy="599554"/>
          </a:xfrm>
          <a:prstGeom prst="rect">
            <a:avLst/>
          </a:prstGeom>
          <a:noFill/>
        </p:spPr>
        <p:txBody>
          <a:bodyPr wrap="square" lIns="0" tIns="0" rIns="0" bIns="0" rtlCol="0" anchor="t"/>
          <a:lstStyle/>
          <a:p>
            <a:pPr marL="0" indent="0" algn="ctr">
              <a:lnSpc>
                <a:spcPct val="110000"/>
              </a:lnSpc>
              <a:buNone/>
            </a:pPr>
            <a:r>
              <a:rPr lang="en-US" sz="3200" dirty="0">
                <a:solidFill>
                  <a:srgbClr val="FFFFFF"/>
                </a:solidFill>
                <a:latin typeface="MiSans" pitchFamily="34" charset="-122"/>
                <a:ea typeface="MiSans" pitchFamily="34" charset="-122"/>
                <a:cs typeface="MiSans" pitchFamily="34" charset="-120"/>
              </a:rPr>
              <a:t>02</a:t>
            </a:r>
            <a:endParaRPr lang="en-US" sz="1600" dirty="0"/>
          </a:p>
        </p:txBody>
      </p:sp>
      <p:sp>
        <p:nvSpPr>
          <p:cNvPr id="15" name="Text 9"/>
          <p:cNvSpPr/>
          <p:nvPr/>
        </p:nvSpPr>
        <p:spPr>
          <a:xfrm>
            <a:off x="6861175" y="3421380"/>
            <a:ext cx="1369695" cy="885825"/>
          </a:xfrm>
          <a:prstGeom prst="rect">
            <a:avLst/>
          </a:prstGeom>
          <a:noFill/>
        </p:spPr>
        <p:txBody>
          <a:bodyPr wrap="square" lIns="0" tIns="0" rIns="0" bIns="0" rtlCol="0" anchor="t">
            <a:spAutoFit/>
          </a:bodyPr>
          <a:lstStyle/>
          <a:p>
            <a:pPr marL="0" indent="0" algn="ctr">
              <a:lnSpc>
                <a:spcPct val="100000"/>
              </a:lnSpc>
              <a:buNone/>
            </a:pPr>
            <a:r>
              <a:rPr lang="en-US" sz="1800" dirty="0">
                <a:solidFill>
                  <a:srgbClr val="404040"/>
                </a:solidFill>
                <a:latin typeface="MiSans" pitchFamily="34" charset="-122"/>
                <a:ea typeface="MiSans" pitchFamily="34" charset="-122"/>
                <a:cs typeface="MiSans" pitchFamily="34" charset="-120"/>
              </a:rPr>
              <a:t>财务管理与人力资源管理的结合</a:t>
            </a:r>
            <a:endParaRPr lang="en-US" sz="1600" dirty="0"/>
          </a:p>
        </p:txBody>
      </p:sp>
      <p:sp>
        <p:nvSpPr>
          <p:cNvPr id="16" name="Shape 10"/>
          <p:cNvSpPr/>
          <p:nvPr/>
        </p:nvSpPr>
        <p:spPr>
          <a:xfrm>
            <a:off x="7219787" y="2653583"/>
            <a:ext cx="652471" cy="599554"/>
          </a:xfrm>
          <a:prstGeom prst="roundRect">
            <a:avLst/>
          </a:prstGeom>
          <a:solidFill>
            <a:srgbClr val="000000">
              <a:alpha val="0"/>
            </a:srgbClr>
          </a:solidFill>
        </p:spPr>
      </p:sp>
      <p:sp>
        <p:nvSpPr>
          <p:cNvPr id="17" name="Text 11"/>
          <p:cNvSpPr/>
          <p:nvPr/>
        </p:nvSpPr>
        <p:spPr>
          <a:xfrm>
            <a:off x="7219787" y="2653583"/>
            <a:ext cx="652471" cy="599554"/>
          </a:xfrm>
          <a:prstGeom prst="rect">
            <a:avLst/>
          </a:prstGeom>
          <a:noFill/>
        </p:spPr>
        <p:txBody>
          <a:bodyPr wrap="square" lIns="0" tIns="0" rIns="0" bIns="0" rtlCol="0" anchor="t"/>
          <a:lstStyle/>
          <a:p>
            <a:pPr marL="0" indent="0" algn="ctr">
              <a:lnSpc>
                <a:spcPct val="110000"/>
              </a:lnSpc>
              <a:buNone/>
            </a:pPr>
            <a:r>
              <a:rPr lang="en-US" sz="3200" dirty="0">
                <a:solidFill>
                  <a:srgbClr val="538BC1"/>
                </a:solidFill>
                <a:latin typeface="MiSans" pitchFamily="34" charset="-122"/>
                <a:ea typeface="MiSans" pitchFamily="34" charset="-122"/>
                <a:cs typeface="MiSans" pitchFamily="34" charset="-120"/>
              </a:rPr>
              <a:t>03</a:t>
            </a:r>
            <a:endParaRPr lang="en-US" sz="1600" dirty="0"/>
          </a:p>
        </p:txBody>
      </p:sp>
      <p:pic>
        <p:nvPicPr>
          <p:cNvPr id="18" name="Image 4" descr="https://test-kimi-img.moonshot.cn/pub/slides/slides_tmpl/image/25-07-11-18:11:40-d1oe6n5cmrb5eq9iqdi0.png"/>
          <p:cNvPicPr>
            <a:picLocks noChangeAspect="1"/>
          </p:cNvPicPr>
          <p:nvPr/>
        </p:nvPicPr>
        <p:blipFill>
          <a:blip r:embed="rId3"/>
          <a:srcRect l="15" r="15"/>
          <a:stretch>
            <a:fillRect/>
          </a:stretch>
        </p:blipFill>
        <p:spPr>
          <a:xfrm>
            <a:off x="9370060" y="2338705"/>
            <a:ext cx="1760855" cy="2181860"/>
          </a:xfrm>
          <a:prstGeom prst="rect">
            <a:avLst/>
          </a:prstGeom>
        </p:spPr>
      </p:pic>
      <p:sp>
        <p:nvSpPr>
          <p:cNvPr id="19" name="Text 12"/>
          <p:cNvSpPr/>
          <p:nvPr/>
        </p:nvSpPr>
        <p:spPr>
          <a:xfrm>
            <a:off x="9497695" y="3435985"/>
            <a:ext cx="1505585" cy="581025"/>
          </a:xfrm>
          <a:prstGeom prst="rect">
            <a:avLst/>
          </a:prstGeom>
          <a:noFill/>
        </p:spPr>
        <p:txBody>
          <a:bodyPr wrap="square" lIns="0" tIns="0" rIns="0" bIns="0" rtlCol="0" anchor="t">
            <a:spAutoFit/>
          </a:bodyPr>
          <a:lstStyle/>
          <a:p>
            <a:pPr marL="0" indent="0" algn="ctr">
              <a:lnSpc>
                <a:spcPct val="100000"/>
              </a:lnSpc>
              <a:buNone/>
            </a:pPr>
            <a:r>
              <a:rPr lang="en-US" sz="1800" dirty="0">
                <a:solidFill>
                  <a:srgbClr val="FFFFFF"/>
                </a:solidFill>
                <a:latin typeface="MiSans" pitchFamily="34" charset="-122"/>
                <a:ea typeface="MiSans" pitchFamily="34" charset="-122"/>
                <a:cs typeface="MiSans" pitchFamily="34" charset="-120"/>
              </a:rPr>
              <a:t>未来发展趋势与挑战</a:t>
            </a:r>
            <a:endParaRPr lang="en-US" sz="1600" dirty="0"/>
          </a:p>
        </p:txBody>
      </p:sp>
      <p:sp>
        <p:nvSpPr>
          <p:cNvPr id="20" name="Shape 13"/>
          <p:cNvSpPr/>
          <p:nvPr/>
        </p:nvSpPr>
        <p:spPr>
          <a:xfrm>
            <a:off x="9924252" y="2653583"/>
            <a:ext cx="652471" cy="599554"/>
          </a:xfrm>
          <a:prstGeom prst="roundRect">
            <a:avLst/>
          </a:prstGeom>
          <a:solidFill>
            <a:srgbClr val="000000">
              <a:alpha val="0"/>
            </a:srgbClr>
          </a:solidFill>
        </p:spPr>
      </p:sp>
      <p:sp>
        <p:nvSpPr>
          <p:cNvPr id="21" name="Text 14"/>
          <p:cNvSpPr/>
          <p:nvPr/>
        </p:nvSpPr>
        <p:spPr>
          <a:xfrm>
            <a:off x="9924252" y="2653583"/>
            <a:ext cx="652471" cy="599554"/>
          </a:xfrm>
          <a:prstGeom prst="rect">
            <a:avLst/>
          </a:prstGeom>
          <a:noFill/>
        </p:spPr>
        <p:txBody>
          <a:bodyPr wrap="square" lIns="0" tIns="0" rIns="0" bIns="0" rtlCol="0" anchor="t"/>
          <a:lstStyle/>
          <a:p>
            <a:pPr marL="0" indent="0" algn="ctr">
              <a:lnSpc>
                <a:spcPct val="110000"/>
              </a:lnSpc>
              <a:buNone/>
            </a:pPr>
            <a:r>
              <a:rPr lang="en-US" sz="3200" dirty="0">
                <a:solidFill>
                  <a:srgbClr val="FFFFFF"/>
                </a:solidFill>
                <a:latin typeface="MiSans" pitchFamily="34" charset="-122"/>
                <a:ea typeface="MiSans" pitchFamily="34" charset="-122"/>
                <a:cs typeface="MiSans" pitchFamily="34" charset="-120"/>
              </a:rPr>
              <a:t>04</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zh-CN" altLang="en-US" sz="2800" b="1" dirty="0">
                <a:solidFill>
                  <a:srgbClr val="000000"/>
                </a:solidFill>
                <a:latin typeface="MiSans" pitchFamily="34" charset="-122"/>
                <a:ea typeface="MiSans" pitchFamily="34" charset="-122"/>
                <a:cs typeface="MiSans" pitchFamily="34" charset="-120"/>
              </a:rPr>
              <a:t>课堂思考</a:t>
            </a:r>
            <a:endParaRPr lang="zh-CN" altLang="en-US" sz="2800" b="1" dirty="0">
              <a:solidFill>
                <a:srgbClr val="000000"/>
              </a:solidFill>
              <a:latin typeface="MiSans" pitchFamily="34" charset="-122"/>
              <a:ea typeface="MiSans" pitchFamily="34" charset="-122"/>
              <a:cs typeface="MiSans" pitchFamily="34" charset="-120"/>
            </a:endParaRPr>
          </a:p>
        </p:txBody>
      </p:sp>
      <p:sp>
        <p:nvSpPr>
          <p:cNvPr id="3" name="Shape 1"/>
          <p:cNvSpPr/>
          <p:nvPr>
            <p:custDataLst>
              <p:tags r:id="rId1"/>
            </p:custDataLst>
          </p:nvPr>
        </p:nvSpPr>
        <p:spPr>
          <a:xfrm>
            <a:off x="880745"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4" name="Text 2"/>
          <p:cNvSpPr/>
          <p:nvPr/>
        </p:nvSpPr>
        <p:spPr>
          <a:xfrm>
            <a:off x="880745"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Shape 3"/>
          <p:cNvSpPr/>
          <p:nvPr>
            <p:custDataLst>
              <p:tags r:id="rId2"/>
            </p:custDataLst>
          </p:nvPr>
        </p:nvSpPr>
        <p:spPr>
          <a:xfrm>
            <a:off x="6258560"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6" name="Text 4"/>
          <p:cNvSpPr/>
          <p:nvPr/>
        </p:nvSpPr>
        <p:spPr>
          <a:xfrm>
            <a:off x="6258560"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5"/>
          <p:cNvSpPr/>
          <p:nvPr>
            <p:custDataLst>
              <p:tags r:id="rId3"/>
            </p:custDataLst>
          </p:nvPr>
        </p:nvSpPr>
        <p:spPr>
          <a:xfrm>
            <a:off x="1390650" y="1471295"/>
            <a:ext cx="3994150" cy="461645"/>
          </a:xfrm>
          <a:prstGeom prst="roundRect">
            <a:avLst>
              <a:gd name="adj" fmla="val 27647"/>
            </a:avLst>
          </a:prstGeom>
          <a:gradFill flip="none" rotWithShape="1">
            <a:gsLst>
              <a:gs pos="0">
                <a:srgbClr val="7A9EDA">
                  <a:alpha val="85000"/>
                </a:srgbClr>
              </a:gs>
              <a:gs pos="91000">
                <a:srgbClr val="678DD3"/>
              </a:gs>
              <a:gs pos="100000">
                <a:srgbClr val="678DD3"/>
              </a:gs>
            </a:gsLst>
            <a:lin ang="5400000" scaled="1"/>
          </a:gradFill>
        </p:spPr>
      </p:sp>
      <p:sp>
        <p:nvSpPr>
          <p:cNvPr id="9" name="Shape 7"/>
          <p:cNvSpPr/>
          <p:nvPr>
            <p:custDataLst>
              <p:tags r:id="rId4"/>
            </p:custDataLst>
          </p:nvPr>
        </p:nvSpPr>
        <p:spPr>
          <a:xfrm>
            <a:off x="6768465" y="1471295"/>
            <a:ext cx="3994150" cy="461645"/>
          </a:xfrm>
          <a:prstGeom prst="roundRect">
            <a:avLst>
              <a:gd name="adj" fmla="val 27647"/>
            </a:avLst>
          </a:prstGeom>
          <a:gradFill flip="none" rotWithShape="1">
            <a:gsLst>
              <a:gs pos="0">
                <a:srgbClr val="7A9EDA">
                  <a:alpha val="90000"/>
                </a:srgbClr>
              </a:gs>
              <a:gs pos="91000">
                <a:srgbClr val="678DD3"/>
              </a:gs>
              <a:gs pos="100000">
                <a:srgbClr val="678DD3"/>
              </a:gs>
            </a:gsLst>
            <a:lin ang="5400000" scaled="1"/>
          </a:gradFill>
        </p:spPr>
      </p:sp>
      <p:sp>
        <p:nvSpPr>
          <p:cNvPr id="11" name="Text 9"/>
          <p:cNvSpPr/>
          <p:nvPr>
            <p:custDataLst>
              <p:tags r:id="rId5"/>
            </p:custDataLst>
          </p:nvPr>
        </p:nvSpPr>
        <p:spPr>
          <a:xfrm>
            <a:off x="1098550" y="4037330"/>
            <a:ext cx="4530725"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1. </a:t>
            </a:r>
            <a:r>
              <a:rPr lang="zh-CN" altLang="en-US" sz="2000" dirty="0">
                <a:solidFill>
                  <a:srgbClr val="000000"/>
                </a:solidFill>
                <a:latin typeface="MiSans" pitchFamily="34" charset="-122"/>
                <a:ea typeface="MiSans" pitchFamily="34" charset="-122"/>
                <a:cs typeface="MiSans" pitchFamily="34" charset="-120"/>
              </a:rPr>
              <a:t>简述企业人力资源招聘的方法。</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2. </a:t>
            </a:r>
            <a:r>
              <a:rPr lang="zh-CN" altLang="en-US" sz="2000" dirty="0">
                <a:solidFill>
                  <a:srgbClr val="000000"/>
                </a:solidFill>
                <a:latin typeface="MiSans" pitchFamily="34" charset="-122"/>
                <a:ea typeface="MiSans" pitchFamily="34" charset="-122"/>
                <a:cs typeface="MiSans" pitchFamily="34" charset="-120"/>
              </a:rPr>
              <a:t>员工的培训形式有哪些？</a:t>
            </a:r>
            <a:endParaRPr lang="zh-CN" altLang="en-US" sz="2000" dirty="0">
              <a:solidFill>
                <a:srgbClr val="000000"/>
              </a:solidFill>
              <a:latin typeface="MiSans" pitchFamily="34" charset="-122"/>
              <a:ea typeface="MiSans" pitchFamily="34" charset="-122"/>
              <a:cs typeface="MiSans" pitchFamily="34" charset="-120"/>
            </a:endParaRPr>
          </a:p>
        </p:txBody>
      </p:sp>
      <p:sp>
        <p:nvSpPr>
          <p:cNvPr id="12" name="Text 10"/>
          <p:cNvSpPr/>
          <p:nvPr>
            <p:custDataLst>
              <p:tags r:id="rId6"/>
            </p:custDataLst>
          </p:nvPr>
        </p:nvSpPr>
        <p:spPr>
          <a:xfrm>
            <a:off x="6476365" y="4037330"/>
            <a:ext cx="4533900"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3.</a:t>
            </a:r>
            <a:r>
              <a:rPr lang="zh-CN" altLang="en-US" sz="2000" dirty="0">
                <a:solidFill>
                  <a:srgbClr val="000000"/>
                </a:solidFill>
                <a:latin typeface="MiSans" pitchFamily="34" charset="-122"/>
                <a:ea typeface="MiSans" pitchFamily="34" charset="-122"/>
                <a:cs typeface="MiSans" pitchFamily="34" charset="-120"/>
              </a:rPr>
              <a:t>传统人事管理与现代人力资源管理的区别在哪里？</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endParaRPr lang="zh-CN" altLang="en-US" sz="2000" dirty="0">
              <a:solidFill>
                <a:srgbClr val="000000"/>
              </a:solidFill>
              <a:latin typeface="MiSans" pitchFamily="34" charset="-122"/>
              <a:ea typeface="MiSans" pitchFamily="34" charset="-122"/>
              <a:cs typeface="MiSans" pitchFamily="34" charset="-120"/>
            </a:endParaRPr>
          </a:p>
        </p:txBody>
      </p:sp>
      <p:pic>
        <p:nvPicPr>
          <p:cNvPr id="13" name="Image 0" descr="https://test-kimi-img.moonshot.cn/pub/slides/slides_tmpl/image/25-07-11-18:10:14-d1oe61lcmrb5eq9iqb2g.png"/>
          <p:cNvPicPr>
            <a:picLocks noChangeAspect="1"/>
          </p:cNvPicPr>
          <p:nvPr/>
        </p:nvPicPr>
        <p:blipFill>
          <a:blip r:embed="rId7">
            <a:alphaModFix amt="83000"/>
          </a:blip>
          <a:srcRect l="115" t="145" r="83" b="161"/>
          <a:stretch>
            <a:fillRect/>
          </a:stretch>
        </p:blipFill>
        <p:spPr>
          <a:xfrm>
            <a:off x="9862185" y="4380865"/>
            <a:ext cx="3859530" cy="3912235"/>
          </a:xfrm>
          <a:prstGeom prst="rect">
            <a:avLst/>
          </a:prstGeom>
        </p:spPr>
      </p:pic>
      <p:pic>
        <p:nvPicPr>
          <p:cNvPr id="14" name="Image 1" descr="https://test-kimi-img.moonshot.cn/pub/slides/slides_tmpl/image/25-07-11-18:10:12-d1oe615cmrb5eq9iqarg.png"/>
          <p:cNvPicPr>
            <a:picLocks noChangeAspect="1"/>
          </p:cNvPicPr>
          <p:nvPr/>
        </p:nvPicPr>
        <p:blipFill>
          <a:blip r:embed="rId8"/>
          <a:stretch>
            <a:fillRect/>
          </a:stretch>
        </p:blipFill>
        <p:spPr>
          <a:xfrm>
            <a:off x="354965" y="208280"/>
            <a:ext cx="1073150" cy="554990"/>
          </a:xfrm>
          <a:prstGeom prst="rect">
            <a:avLst/>
          </a:prstGeom>
        </p:spPr>
      </p:pic>
      <p:pic>
        <p:nvPicPr>
          <p:cNvPr id="15" name="Image 2" descr="https://test-kimi-img.moonshot.cn/pub/slides/slides_tmpl/image/25-07-11-18:10:08-d1oe605cmrb5eq9iqac0.png"/>
          <p:cNvPicPr>
            <a:picLocks noChangeAspect="1"/>
          </p:cNvPicPr>
          <p:nvPr/>
        </p:nvPicPr>
        <p:blipFill>
          <a:blip r:embed="rId9"/>
          <a:stretch>
            <a:fillRect/>
          </a:stretch>
        </p:blipFill>
        <p:spPr>
          <a:xfrm>
            <a:off x="11022965" y="394335"/>
            <a:ext cx="628015" cy="182880"/>
          </a:xfrm>
          <a:prstGeom prst="rect">
            <a:avLst/>
          </a:prstGeom>
        </p:spPr>
      </p:pic>
      <p:pic>
        <p:nvPicPr>
          <p:cNvPr id="16" name="Image 3" descr="https://test-kimi-img.moonshot.cn/pub/slides/slides_tmpl/image/25-07-11-18:10:14-d1oe61lcmrb5eq9iqb3g.jpeg"/>
          <p:cNvPicPr>
            <a:picLocks noChangeAspect="1"/>
          </p:cNvPicPr>
          <p:nvPr>
            <p:custDataLst>
              <p:tags r:id="rId10"/>
            </p:custDataLst>
          </p:nvPr>
        </p:nvPicPr>
        <p:blipFill>
          <a:blip r:embed="rId11"/>
          <a:stretch>
            <a:fillRect/>
          </a:stretch>
        </p:blipFill>
        <p:spPr>
          <a:xfrm>
            <a:off x="1473835" y="2144395"/>
            <a:ext cx="3910965" cy="1749425"/>
          </a:xfrm>
          <a:prstGeom prst="rect">
            <a:avLst/>
          </a:prstGeom>
        </p:spPr>
      </p:pic>
      <p:pic>
        <p:nvPicPr>
          <p:cNvPr id="17" name="Image 4" descr="https://test-kimi-img.moonshot.cn/pub/slides/slides_tmpl/image/25-07-11-18:10:14-d1oe61lcmrb5eq9iqb40.jpeg"/>
          <p:cNvPicPr>
            <a:picLocks noChangeAspect="1"/>
          </p:cNvPicPr>
          <p:nvPr>
            <p:custDataLst>
              <p:tags r:id="rId12"/>
            </p:custDataLst>
          </p:nvPr>
        </p:nvPicPr>
        <p:blipFill>
          <a:blip r:embed="rId13"/>
          <a:stretch>
            <a:fillRect/>
          </a:stretch>
        </p:blipFill>
        <p:spPr>
          <a:xfrm>
            <a:off x="6768465" y="2144395"/>
            <a:ext cx="3911600" cy="174879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01</a:t>
            </a:r>
            <a:endParaRPr lang="en-US" sz="1600" dirty="0"/>
          </a:p>
        </p:txBody>
      </p:sp>
      <p:sp>
        <p:nvSpPr>
          <p:cNvPr id="5" name="Text 1"/>
          <p:cNvSpPr/>
          <p:nvPr/>
        </p:nvSpPr>
        <p:spPr>
          <a:xfrm>
            <a:off x="4315460" y="3506788"/>
            <a:ext cx="5424805" cy="615315"/>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现代企业财务管理概述</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custDataLst>
              <p:tags r:id="rId2"/>
            </p:custDataLst>
          </p:nvPr>
        </p:nvPicPr>
        <p:blipFill>
          <a:blip r:embed="rId3"/>
          <a:stretch>
            <a:fillRect/>
          </a:stretch>
        </p:blipFill>
        <p:spPr>
          <a:xfrm>
            <a:off x="4660900" y="339090"/>
            <a:ext cx="7296785" cy="2480310"/>
          </a:xfrm>
          <a:prstGeom prst="rect">
            <a:avLst/>
          </a:prstGeom>
        </p:spPr>
      </p:pic>
      <p:pic>
        <p:nvPicPr>
          <p:cNvPr id="3" name="Image 1" descr="https://test-kimi-img.moonshot.cn/pub/slides/slides_tmpl/image/25-07-11-18:10:07-d1oe5vtcmrb5eq9iqa8g.png"/>
          <p:cNvPicPr>
            <a:picLocks noChangeAspect="1"/>
          </p:cNvPicPr>
          <p:nvPr>
            <p:custDataLst>
              <p:tags r:id="rId4"/>
            </p:custDataLst>
          </p:nvPr>
        </p:nvPicPr>
        <p:blipFill>
          <a:blip r:embed="rId3"/>
          <a:stretch>
            <a:fillRect/>
          </a:stretch>
        </p:blipFill>
        <p:spPr>
          <a:xfrm>
            <a:off x="-1029335" y="4942205"/>
            <a:ext cx="7113905" cy="2312035"/>
          </a:xfrm>
          <a:prstGeom prst="rect">
            <a:avLst/>
          </a:prstGeom>
        </p:spPr>
      </p:pic>
      <p:pic>
        <p:nvPicPr>
          <p:cNvPr id="4" name="Image 2" descr="https://test-kimi-img.moonshot.cn/pub/slides/slides_tmpl/image/25-07-11-18:10:07-d1oe5vtcmrb5eq9iqa8g.png"/>
          <p:cNvPicPr>
            <a:picLocks noChangeAspect="1"/>
          </p:cNvPicPr>
          <p:nvPr>
            <p:custDataLst>
              <p:tags r:id="rId5"/>
            </p:custDataLst>
          </p:nvPr>
        </p:nvPicPr>
        <p:blipFill>
          <a:blip r:embed="rId3"/>
          <a:stretch>
            <a:fillRect/>
          </a:stretch>
        </p:blipFill>
        <p:spPr>
          <a:xfrm>
            <a:off x="5471160" y="2466975"/>
            <a:ext cx="6252210" cy="2504440"/>
          </a:xfrm>
          <a:prstGeom prst="rect">
            <a:avLst/>
          </a:prstGeom>
        </p:spPr>
      </p:pic>
      <p:pic>
        <p:nvPicPr>
          <p:cNvPr id="6" name="Image 4" descr="https://test-kimi-img.moonshot.cn/pub/slides/slides_tmpl/image/25-07-11-18:10:08-d1oe605cmrb5eq9iqa9g.png"/>
          <p:cNvPicPr>
            <a:picLocks noChangeAspect="1"/>
          </p:cNvPicPr>
          <p:nvPr/>
        </p:nvPicPr>
        <p:blipFill>
          <a:blip r:embed="rId6"/>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7"/>
          <a:stretch>
            <a:fillRect/>
          </a:stretch>
        </p:blipFill>
        <p:spPr>
          <a:xfrm>
            <a:off x="1189355" y="1819275"/>
            <a:ext cx="3218815" cy="3218815"/>
          </a:xfrm>
          <a:prstGeom prst="rect">
            <a:avLst/>
          </a:prstGeom>
        </p:spPr>
      </p:pic>
      <p:sp>
        <p:nvSpPr>
          <p:cNvPr id="8" name="Text 0"/>
          <p:cNvSpPr/>
          <p:nvPr>
            <p:custDataLst>
              <p:tags r:id="rId8"/>
            </p:custDataLst>
          </p:nvPr>
        </p:nvSpPr>
        <p:spPr>
          <a:xfrm>
            <a:off x="5514340" y="645795"/>
            <a:ext cx="4092575" cy="236664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知识目标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9" name="Shape 1"/>
          <p:cNvSpPr/>
          <p:nvPr>
            <p:custDataLst>
              <p:tags r:id="rId9"/>
            </p:custDataLst>
          </p:nvPr>
        </p:nvSpPr>
        <p:spPr>
          <a:xfrm>
            <a:off x="5041265" y="67881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52365" y="51562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10"/>
            </p:custDataLst>
          </p:nvPr>
        </p:nvSpPr>
        <p:spPr>
          <a:xfrm>
            <a:off x="5041265" y="71691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8"/>
          <p:cNvSpPr/>
          <p:nvPr>
            <p:custDataLst>
              <p:tags r:id="rId11"/>
            </p:custDataLst>
          </p:nvPr>
        </p:nvSpPr>
        <p:spPr>
          <a:xfrm>
            <a:off x="6338570" y="2842895"/>
            <a:ext cx="3766185" cy="45910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能力目标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17" name="Shape 9"/>
          <p:cNvSpPr/>
          <p:nvPr>
            <p:custDataLst>
              <p:tags r:id="rId12"/>
            </p:custDataLst>
          </p:nvPr>
        </p:nvSpPr>
        <p:spPr>
          <a:xfrm>
            <a:off x="5847715" y="284035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783580" y="297434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custDataLst>
              <p:tags r:id="rId13"/>
            </p:custDataLst>
          </p:nvPr>
        </p:nvSpPr>
        <p:spPr>
          <a:xfrm>
            <a:off x="5825490" y="284035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22" name="Text 14"/>
          <p:cNvSpPr/>
          <p:nvPr/>
        </p:nvSpPr>
        <p:spPr>
          <a:xfrm>
            <a:off x="5471160" y="436689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4" name="Text 16"/>
          <p:cNvSpPr/>
          <p:nvPr/>
        </p:nvSpPr>
        <p:spPr>
          <a:xfrm>
            <a:off x="1711325" y="2974340"/>
            <a:ext cx="2174240" cy="975995"/>
          </a:xfrm>
          <a:prstGeom prst="rect">
            <a:avLst/>
          </a:prstGeom>
          <a:noFill/>
        </p:spPr>
        <p:txBody>
          <a:bodyPr wrap="square" lIns="91440" tIns="45720" rIns="91440" bIns="45720" rtlCol="0" anchor="ctr"/>
          <a:lstStyle/>
          <a:p>
            <a:pPr marL="0" indent="0" algn="ctr">
              <a:lnSpc>
                <a:spcPct val="100000"/>
              </a:lnSpc>
              <a:buNone/>
            </a:pPr>
            <a:r>
              <a:rPr lang="zh-CN" altLang="en-US" sz="6600" b="1" dirty="0">
                <a:solidFill>
                  <a:srgbClr val="FFFFFF"/>
                </a:solidFill>
                <a:latin typeface="MiSans" pitchFamily="34" charset="-122"/>
                <a:ea typeface="MiSans" pitchFamily="34" charset="-122"/>
                <a:cs typeface="MiSans" pitchFamily="34" charset="-120"/>
              </a:rPr>
              <a:t>学习目标</a:t>
            </a:r>
            <a:endParaRPr lang="zh-CN" altLang="en-US" sz="6600" b="1" dirty="0">
              <a:solidFill>
                <a:srgbClr val="FFFFFF"/>
              </a:solidFill>
              <a:latin typeface="MiSans" pitchFamily="34" charset="-122"/>
              <a:ea typeface="MiSans" pitchFamily="34" charset="-122"/>
              <a:cs typeface="MiSans" pitchFamily="34" charset="-120"/>
            </a:endParaRPr>
          </a:p>
        </p:txBody>
      </p:sp>
      <p:pic>
        <p:nvPicPr>
          <p:cNvPr id="26" name="Image 6" descr="https://test-kimi-img.moonshot.cn/pub/slides/slides_tmpl/image/25-07-11-18:10:07-d1oe5vtcmrb5eq9iqa4g.png"/>
          <p:cNvPicPr>
            <a:picLocks noChangeAspect="1"/>
          </p:cNvPicPr>
          <p:nvPr/>
        </p:nvPicPr>
        <p:blipFill>
          <a:blip r:embed="rId14">
            <a:alphaModFix amt="37000"/>
          </a:blip>
          <a:srcRect t="226" r="321" b="228"/>
          <a:stretch>
            <a:fillRect/>
          </a:stretch>
        </p:blipFill>
        <p:spPr>
          <a:xfrm>
            <a:off x="1031240" y="2090420"/>
            <a:ext cx="589280" cy="556895"/>
          </a:xfrm>
          <a:prstGeom prst="rect">
            <a:avLst/>
          </a:prstGeom>
        </p:spPr>
      </p:pic>
      <p:pic>
        <p:nvPicPr>
          <p:cNvPr id="28" name="Image 8" descr="https://test-kimi-img.moonshot.cn/pub/slides/slides_tmpl/image/25-07-11-18:10:08-d1oe605cmrb5eq9iqaa0.png"/>
          <p:cNvPicPr>
            <a:picLocks noChangeAspect="1"/>
          </p:cNvPicPr>
          <p:nvPr/>
        </p:nvPicPr>
        <p:blipFill>
          <a:blip r:embed="rId15"/>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15"/>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custDataLst>
              <p:tags r:id="rId16"/>
            </p:custDataLst>
          </p:nvPr>
        </p:nvPicPr>
        <p:blipFill>
          <a:blip r:embed="rId15"/>
          <a:stretch>
            <a:fillRect/>
          </a:stretch>
        </p:blipFill>
        <p:spPr>
          <a:xfrm>
            <a:off x="10899775" y="727075"/>
            <a:ext cx="513080" cy="421005"/>
          </a:xfrm>
          <a:prstGeom prst="rect">
            <a:avLst/>
          </a:prstGeom>
        </p:spPr>
      </p:pic>
      <p:pic>
        <p:nvPicPr>
          <p:cNvPr id="31" name="Image 11" descr="https://test-kimi-img.moonshot.cn/pub/slides/slides_tmpl/image/25-07-11-18:10:07-d1oe5vtcmrb5eq9iqa8g.png"/>
          <p:cNvPicPr>
            <a:picLocks noChangeAspect="1"/>
          </p:cNvPicPr>
          <p:nvPr>
            <p:custDataLst>
              <p:tags r:id="rId17"/>
            </p:custDataLst>
          </p:nvPr>
        </p:nvPicPr>
        <p:blipFill>
          <a:blip r:embed="rId3"/>
          <a:stretch>
            <a:fillRect/>
          </a:stretch>
        </p:blipFill>
        <p:spPr>
          <a:xfrm>
            <a:off x="4660900" y="4675505"/>
            <a:ext cx="7412355" cy="2593975"/>
          </a:xfrm>
          <a:prstGeom prst="rect">
            <a:avLst/>
          </a:prstGeom>
        </p:spPr>
      </p:pic>
      <p:sp>
        <p:nvSpPr>
          <p:cNvPr id="32" name="Text 18"/>
          <p:cNvSpPr/>
          <p:nvPr>
            <p:custDataLst>
              <p:tags r:id="rId18"/>
            </p:custDataLst>
          </p:nvPr>
        </p:nvSpPr>
        <p:spPr>
          <a:xfrm>
            <a:off x="5510530" y="5437505"/>
            <a:ext cx="6170930" cy="1180465"/>
          </a:xfrm>
          <a:prstGeom prst="rect">
            <a:avLst/>
          </a:prstGeom>
          <a:noFill/>
        </p:spPr>
        <p:txBody>
          <a:bodyPr wrap="square" lIns="91440" tIns="45720" rIns="91440" bIns="45720" rtlCol="0" anchor="t"/>
          <a:lstStyle/>
          <a:p>
            <a:pPr marL="0" indent="0" algn="l">
              <a:lnSpc>
                <a:spcPct val="110000"/>
              </a:lnSpc>
              <a:buNone/>
            </a:pPr>
            <a:r>
              <a:rPr lang="en-US" altLang="zh-CN" sz="2000" b="1" dirty="0">
                <a:solidFill>
                  <a:srgbClr val="000000"/>
                </a:solidFill>
                <a:latin typeface="MiSans" pitchFamily="34" charset="-122"/>
                <a:ea typeface="MiSans" pitchFamily="34" charset="-122"/>
                <a:cs typeface="MiSans" pitchFamily="34" charset="-120"/>
              </a:rPr>
              <a:t> </a:t>
            </a:r>
            <a:r>
              <a:rPr lang="zh-CN" altLang="en-US" sz="2000" b="1" dirty="0">
                <a:solidFill>
                  <a:srgbClr val="000000"/>
                </a:solidFill>
                <a:latin typeface="MiSans" pitchFamily="34" charset="-122"/>
                <a:ea typeface="MiSans" pitchFamily="34" charset="-122"/>
                <a:cs typeface="MiSans" pitchFamily="34" charset="-120"/>
              </a:rPr>
              <a:t>提高学生对人力资源管理的了解和认识能力及对企</a:t>
            </a:r>
            <a:endParaRPr lang="zh-CN" altLang="en-US" sz="2000" b="1" dirty="0">
              <a:solidFill>
                <a:srgbClr val="000000"/>
              </a:solidFill>
              <a:latin typeface="MiSans" pitchFamily="34" charset="-122"/>
              <a:ea typeface="MiSans" pitchFamily="34" charset="-122"/>
              <a:cs typeface="MiSans" pitchFamily="34" charset="-120"/>
            </a:endParaRPr>
          </a:p>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业人力资源管理的把握能力。</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33" name="Shape 19"/>
          <p:cNvSpPr/>
          <p:nvPr>
            <p:custDataLst>
              <p:tags r:id="rId19"/>
            </p:custDataLst>
          </p:nvPr>
        </p:nvSpPr>
        <p:spPr>
          <a:xfrm>
            <a:off x="5017135" y="508127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35" name="Text 21"/>
          <p:cNvSpPr/>
          <p:nvPr>
            <p:custDataLst>
              <p:tags r:id="rId20"/>
            </p:custDataLst>
          </p:nvPr>
        </p:nvSpPr>
        <p:spPr>
          <a:xfrm>
            <a:off x="5017135" y="510032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36" name="Text 7"/>
          <p:cNvSpPr/>
          <p:nvPr>
            <p:custDataLst>
              <p:tags r:id="rId21"/>
            </p:custDataLst>
          </p:nvPr>
        </p:nvSpPr>
        <p:spPr>
          <a:xfrm>
            <a:off x="5554345" y="1112520"/>
            <a:ext cx="6134735" cy="1038225"/>
          </a:xfrm>
          <a:prstGeom prst="rect">
            <a:avLst/>
          </a:prstGeom>
          <a:noFill/>
        </p:spPr>
        <p:txBody>
          <a:bodyPr wrap="square" lIns="91440" tIns="45720" rIns="91440" bIns="45720" rtlCol="0" anchor="t"/>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了解人力资源管理的含义、特点，人力资源招聘</a:t>
            </a:r>
            <a:endParaRPr lang="zh-CN" altLang="en-US" sz="2000" b="1" dirty="0">
              <a:solidFill>
                <a:srgbClr val="000000"/>
              </a:solidFill>
              <a:latin typeface="MiSans" pitchFamily="34" charset="-122"/>
              <a:ea typeface="MiSans" pitchFamily="34" charset="-122"/>
              <a:cs typeface="MiSans" pitchFamily="34" charset="-120"/>
              <a:sym typeface="+mn-ea"/>
            </a:endParaRPr>
          </a:p>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的原则和方法，人力资源培训与开发、绩效考核与薪酬管理。</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7" name="Text 7"/>
          <p:cNvSpPr/>
          <p:nvPr>
            <p:custDataLst>
              <p:tags r:id="rId22"/>
            </p:custDataLst>
          </p:nvPr>
        </p:nvSpPr>
        <p:spPr>
          <a:xfrm>
            <a:off x="5847715" y="3289300"/>
            <a:ext cx="5745480" cy="1557020"/>
          </a:xfrm>
          <a:prstGeom prst="rect">
            <a:avLst/>
          </a:prstGeom>
          <a:noFill/>
        </p:spPr>
        <p:txBody>
          <a:bodyPr wrap="square" lIns="91440" tIns="45720" rIns="91440" bIns="45720" rtlCol="0" anchor="t"/>
          <a:p>
            <a:pPr indent="0" algn="l">
              <a:lnSpc>
                <a:spcPct val="100000"/>
              </a:lnSpc>
              <a:buNone/>
            </a:pPr>
            <a:r>
              <a:rPr lang="en-US" altLang="zh-CN" sz="2000" b="1" dirty="0">
                <a:solidFill>
                  <a:srgbClr val="000000"/>
                </a:solidFill>
                <a:latin typeface="MiSans" pitchFamily="34" charset="-122"/>
                <a:ea typeface="MiSans" pitchFamily="34" charset="-122"/>
                <a:cs typeface="MiSans" pitchFamily="34" charset="-120"/>
                <a:sym typeface="+mn-ea"/>
              </a:rPr>
              <a:t>    </a:t>
            </a:r>
            <a:r>
              <a:rPr lang="zh-CN" altLang="en-US" sz="2000" b="1" dirty="0">
                <a:solidFill>
                  <a:srgbClr val="000000"/>
                </a:solidFill>
                <a:latin typeface="MiSans" pitchFamily="34" charset="-122"/>
                <a:ea typeface="MiSans" pitchFamily="34" charset="-122"/>
                <a:cs typeface="MiSans" pitchFamily="34" charset="-120"/>
                <a:sym typeface="+mn-ea"/>
              </a:rPr>
              <a:t>能够掌握人力资源招聘的方法，人力资源培训与开发的作用和意义，绩效考核和薪酬管理的方法。</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8" name="文本框 37"/>
          <p:cNvSpPr txBox="1"/>
          <p:nvPr>
            <p:custDataLst>
              <p:tags r:id="rId23"/>
            </p:custDataLst>
          </p:nvPr>
        </p:nvSpPr>
        <p:spPr>
          <a:xfrm>
            <a:off x="5554345" y="5042450"/>
            <a:ext cx="4064000" cy="67564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solidFill>
                  <a:srgbClr val="000000"/>
                </a:solidFill>
                <a:latin typeface="MiSans" pitchFamily="34" charset="-122"/>
                <a:ea typeface="MiSans" pitchFamily="34" charset="-122"/>
                <a:cs typeface="MiSans" pitchFamily="34" charset="-120"/>
                <a:sym typeface="+mn-ea"/>
              </a:rPr>
              <a:t>素质目标</a:t>
            </a:r>
            <a:endParaRPr lang="zh-CN" altLang="en-US" b="1" dirty="0">
              <a:solidFill>
                <a:srgbClr val="000000"/>
              </a:solidFill>
              <a:latin typeface="MiSans" pitchFamily="34" charset="-122"/>
              <a:ea typeface="MiSans" pitchFamily="34" charset="-122"/>
              <a:cs typeface="MiSans" pitchFamily="34" charset="-120"/>
            </a:endParaRPr>
          </a:p>
          <a:p>
            <a:pPr algn="l"/>
            <a:endParaRPr lang="zh-CN" altLang="en-US" sz="1800">
              <a:latin typeface="Arial" panose="020B0604020202020204" pitchFamily="34" charset="0"/>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903605" y="3510915"/>
            <a:ext cx="8847455" cy="1567180"/>
          </a:xfrm>
          <a:prstGeom prst="rect">
            <a:avLst/>
          </a:prstGeom>
          <a:solidFill>
            <a:srgbClr val="538BC1">
              <a:alpha val="7843"/>
            </a:srgbClr>
          </a:solidFill>
        </p:spPr>
      </p:sp>
      <p:sp>
        <p:nvSpPr>
          <p:cNvPr id="3" name="Text 1"/>
          <p:cNvSpPr/>
          <p:nvPr/>
        </p:nvSpPr>
        <p:spPr>
          <a:xfrm>
            <a:off x="903605" y="3510915"/>
            <a:ext cx="8847455" cy="156718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3:19-d1oe7ftcmrb5eq9iqg30.jpeg"/>
          <p:cNvPicPr>
            <a:picLocks noChangeAspect="1"/>
          </p:cNvPicPr>
          <p:nvPr/>
        </p:nvPicPr>
        <p:blipFill>
          <a:blip r:embed="rId2"/>
          <a:srcRect l="36013" r="28080"/>
          <a:stretch>
            <a:fillRect/>
          </a:stretch>
        </p:blipFill>
        <p:spPr>
          <a:xfrm>
            <a:off x="8677969" y="0"/>
            <a:ext cx="3690359" cy="6858000"/>
          </a:xfrm>
          <a:prstGeom prst="rect">
            <a:avLst/>
          </a:prstGeom>
        </p:spPr>
      </p:pic>
      <p:sp>
        <p:nvSpPr>
          <p:cNvPr id="6" name="Text 3"/>
          <p:cNvSpPr/>
          <p:nvPr/>
        </p:nvSpPr>
        <p:spPr>
          <a:xfrm>
            <a:off x="1046183" y="1183420"/>
            <a:ext cx="6338246"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企业财务管理目标与职能</a:t>
            </a:r>
            <a:endParaRPr lang="en-US" sz="1600" dirty="0"/>
          </a:p>
        </p:txBody>
      </p:sp>
      <p:sp>
        <p:nvSpPr>
          <p:cNvPr id="7" name="Text 4"/>
          <p:cNvSpPr/>
          <p:nvPr/>
        </p:nvSpPr>
        <p:spPr>
          <a:xfrm>
            <a:off x="1073549" y="2188457"/>
            <a:ext cx="6122428"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财务管理的核心目标</a:t>
            </a:r>
            <a:endParaRPr lang="en-US" sz="1600" dirty="0"/>
          </a:p>
        </p:txBody>
      </p:sp>
      <p:sp>
        <p:nvSpPr>
          <p:cNvPr id="8" name="Text 5"/>
          <p:cNvSpPr/>
          <p:nvPr/>
        </p:nvSpPr>
        <p:spPr>
          <a:xfrm>
            <a:off x="1074471" y="2592198"/>
            <a:ext cx="7418366" cy="10445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企业财务管理的核心目标是实现资金的有效配置与利润最大化。通过合理安排资金，确保企业运营的高效性和盈利性。例如，某制造企业通过优化资金链，将闲置资金用于高回报项目，显著提升了整体利润水平，实现了资源的最优利用，为企业的长期发展奠定了坚实基础。</a:t>
            </a:r>
            <a:endParaRPr lang="en-US" sz="1600" dirty="0"/>
          </a:p>
        </p:txBody>
      </p:sp>
      <p:sp>
        <p:nvSpPr>
          <p:cNvPr id="9" name="Text 6"/>
          <p:cNvSpPr/>
          <p:nvPr/>
        </p:nvSpPr>
        <p:spPr>
          <a:xfrm>
            <a:off x="1102616" y="3707220"/>
            <a:ext cx="7871257"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财务管理的主要职能</a:t>
            </a:r>
            <a:endParaRPr lang="en-US" sz="1600" dirty="0"/>
          </a:p>
        </p:txBody>
      </p:sp>
      <p:sp>
        <p:nvSpPr>
          <p:cNvPr id="10" name="Text 7"/>
          <p:cNvSpPr/>
          <p:nvPr/>
        </p:nvSpPr>
        <p:spPr>
          <a:xfrm>
            <a:off x="1102360" y="4114800"/>
            <a:ext cx="7432040" cy="10445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财务管理的主要职能包括资金筹集、投资决策和利润分配。资金筹集为企业提供必要的资金支持；投资决策确保资金投向高回报项目；利润分配则平衡股东与企业发展的需求。例如，一家科技公司通过精准的投资决策，将资金投入到新兴技术研发中，不仅提升了企业的竞争力，还为股东带来了丰厚的回报。</a:t>
            </a:r>
            <a:endParaRPr lang="en-US" sz="1600" dirty="0"/>
          </a:p>
        </p:txBody>
      </p:sp>
      <p:sp>
        <p:nvSpPr>
          <p:cNvPr id="11" name="Text 8"/>
          <p:cNvSpPr/>
          <p:nvPr/>
        </p:nvSpPr>
        <p:spPr>
          <a:xfrm>
            <a:off x="1073601" y="5348236"/>
            <a:ext cx="7273186"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财务管理的重要性</a:t>
            </a:r>
            <a:endParaRPr lang="en-US" sz="1600" dirty="0"/>
          </a:p>
        </p:txBody>
      </p:sp>
      <p:sp>
        <p:nvSpPr>
          <p:cNvPr id="12" name="Text 9"/>
          <p:cNvSpPr/>
          <p:nvPr/>
        </p:nvSpPr>
        <p:spPr>
          <a:xfrm>
            <a:off x="1059579" y="5698580"/>
            <a:ext cx="7433258" cy="7778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财务管理对企业运营至关重要。它不仅保障企业的资金流动性和盈利能力，还能通过财务分析为企业决策提供数据支持。例如，某零售企业通过财务分析发现成本控制的关键点，优化供应链管理，降低了运营成本，提升了市场竞争力，实现了企业的长期稳定发展。</a:t>
            </a:r>
            <a:endParaRPr lang="en-US" sz="1600" dirty="0"/>
          </a:p>
        </p:txBody>
      </p:sp>
      <p:pic>
        <p:nvPicPr>
          <p:cNvPr id="13" name="Image 1" descr="https://test-kimi-img.moonshot.cn/pub/slides/slides_tmpl/image/25-07-11-18:13:08-d1oe7d5cmrb5eq9iqg20.jpeg"/>
          <p:cNvPicPr>
            <a:picLocks noChangeAspect="1"/>
          </p:cNvPicPr>
          <p:nvPr/>
        </p:nvPicPr>
        <p:blipFill>
          <a:blip r:embed="rId3"/>
          <a:srcRect l="28527" r="28527"/>
          <a:stretch>
            <a:fillRect/>
          </a:stretch>
        </p:blipFill>
        <p:spPr>
          <a:xfrm>
            <a:off x="7800980" y="301521"/>
            <a:ext cx="1353928" cy="21025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6-d1oe6olcmrb5eq9iqdkg.jpg"/>
          <p:cNvPicPr>
            <a:picLocks noChangeAspect="1"/>
          </p:cNvPicPr>
          <p:nvPr/>
        </p:nvPicPr>
        <p:blipFill>
          <a:blip r:embed="rId2"/>
          <a:srcRect l="2236" t="16107" r="17528" b="8038"/>
          <a:stretch>
            <a:fillRect/>
          </a:stretch>
        </p:blipFill>
        <p:spPr>
          <a:xfrm>
            <a:off x="0" y="0"/>
            <a:ext cx="12191365" cy="6858000"/>
          </a:xfrm>
          <a:prstGeom prst="rect">
            <a:avLst/>
          </a:prstGeom>
        </p:spPr>
      </p:pic>
      <p:pic>
        <p:nvPicPr>
          <p:cNvPr id="3" name="Image 1" descr="https://test-kimi-img.moonshot.cn/pub/slides/slides_tmpl/image/25-07-11-18:11:40-d1oe6n5cmrb5eq9iqdi0.png"/>
          <p:cNvPicPr>
            <a:picLocks noChangeAspect="1"/>
          </p:cNvPicPr>
          <p:nvPr/>
        </p:nvPicPr>
        <p:blipFill>
          <a:blip r:embed="rId3">
            <a:alphaModFix amt="15000"/>
          </a:blip>
          <a:srcRect t="32098" b="32098"/>
          <a:stretch>
            <a:fillRect/>
          </a:stretch>
        </p:blipFill>
        <p:spPr>
          <a:xfrm>
            <a:off x="4490085" y="322580"/>
            <a:ext cx="7702550" cy="3416935"/>
          </a:xfrm>
          <a:prstGeom prst="rect">
            <a:avLst/>
          </a:prstGeom>
        </p:spPr>
      </p:pic>
      <p:pic>
        <p:nvPicPr>
          <p:cNvPr id="4" name="Image 2" descr="https://test-kimi-img.moonshot.cn/pub/slides/slides_tmpl/image/25-07-11-18:12:27-d1oe72tcmrb5eq9iqfkg.jpeg"/>
          <p:cNvPicPr>
            <a:picLocks noChangeAspect="1"/>
          </p:cNvPicPr>
          <p:nvPr/>
        </p:nvPicPr>
        <p:blipFill>
          <a:blip r:embed="rId4"/>
          <a:srcRect l="28519" r="28519"/>
          <a:stretch>
            <a:fillRect/>
          </a:stretch>
        </p:blipFill>
        <p:spPr>
          <a:xfrm>
            <a:off x="300990" y="322580"/>
            <a:ext cx="4055745" cy="6293485"/>
          </a:xfrm>
          <a:prstGeom prst="rect">
            <a:avLst/>
          </a:prstGeom>
        </p:spPr>
      </p:pic>
      <p:sp>
        <p:nvSpPr>
          <p:cNvPr id="6" name="Text 1"/>
          <p:cNvSpPr/>
          <p:nvPr/>
        </p:nvSpPr>
        <p:spPr>
          <a:xfrm>
            <a:off x="4664845" y="917052"/>
            <a:ext cx="6898655"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短期偿债能力分析</a:t>
            </a:r>
            <a:endParaRPr lang="en-US" sz="1600" dirty="0"/>
          </a:p>
        </p:txBody>
      </p:sp>
      <p:sp>
        <p:nvSpPr>
          <p:cNvPr id="7" name="Text 2"/>
          <p:cNvSpPr/>
          <p:nvPr/>
        </p:nvSpPr>
        <p:spPr>
          <a:xfrm>
            <a:off x="4664500" y="2110393"/>
            <a:ext cx="6579182" cy="276225"/>
          </a:xfrm>
          <a:prstGeom prst="rect">
            <a:avLst/>
          </a:prstGeom>
          <a:noFill/>
        </p:spPr>
        <p:txBody>
          <a:bodyPr wrap="square" lIns="91440" tIns="45720" rIns="91440" bIns="45720" rtlCol="0" anchor="ctr">
            <a:spAutoFit/>
          </a:bodyPr>
          <a:lstStyle/>
          <a:p>
            <a:pPr marL="0" indent="0" algn="l">
              <a:lnSpc>
                <a:spcPct val="100000"/>
              </a:lnSpc>
              <a:buNone/>
            </a:pPr>
            <a:r>
              <a:rPr lang="en-US" sz="1800" b="1" dirty="0">
                <a:solidFill>
                  <a:srgbClr val="000000"/>
                </a:solidFill>
                <a:latin typeface="MiSans" pitchFamily="34" charset="-122"/>
                <a:ea typeface="MiSans" pitchFamily="34" charset="-122"/>
                <a:cs typeface="MiSans" pitchFamily="34" charset="-120"/>
              </a:rPr>
              <a:t>短期偿债能力指标</a:t>
            </a:r>
            <a:endParaRPr lang="en-US" sz="1600" dirty="0"/>
          </a:p>
        </p:txBody>
      </p:sp>
      <p:sp>
        <p:nvSpPr>
          <p:cNvPr id="8" name="Text 3"/>
          <p:cNvSpPr/>
          <p:nvPr/>
        </p:nvSpPr>
        <p:spPr>
          <a:xfrm>
            <a:off x="4710430" y="2478405"/>
            <a:ext cx="7162800" cy="1599803"/>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000000"/>
                </a:solidFill>
                <a:latin typeface="MiSans" pitchFamily="34" charset="-122"/>
                <a:ea typeface="MiSans" pitchFamily="34" charset="-122"/>
                <a:cs typeface="MiSans" pitchFamily="34" charset="-120"/>
              </a:rPr>
              <a:t>短期偿债能力的分析主要依赖于流动比率、速动比率和现金流动负债比率。流动比率维持在2∶1较为合理，因为它能有效平衡企业的流动资产与流动负债，确保企业有足够的资金偿还短期债务。速动比率扣除存货和预付账款，更能反映企业的实际偿债能力。现金流动负债比率则从现金流量角度，直观地展示企业偿还短期债务的能力。例如，某企业通过优化应收账款管理，显著提高了现金流动负债比率，降低了短期偿债风险。</a:t>
            </a:r>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3713480" y="427990"/>
            <a:ext cx="8478520" cy="1151890"/>
          </a:xfrm>
          <a:prstGeom prst="rect">
            <a:avLst/>
          </a:prstGeom>
          <a:solidFill>
            <a:srgbClr val="538BC1">
              <a:alpha val="16863"/>
            </a:srgbClr>
          </a:solidFill>
        </p:spPr>
      </p:sp>
      <p:sp>
        <p:nvSpPr>
          <p:cNvPr id="3" name="Text 1"/>
          <p:cNvSpPr/>
          <p:nvPr/>
        </p:nvSpPr>
        <p:spPr>
          <a:xfrm>
            <a:off x="3713480" y="427990"/>
            <a:ext cx="8478520" cy="115189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3:03-d1oe7btcmrb5eq9iqg00.jpeg"/>
          <p:cNvPicPr>
            <a:picLocks noChangeAspect="1"/>
          </p:cNvPicPr>
          <p:nvPr/>
        </p:nvPicPr>
        <p:blipFill>
          <a:blip r:embed="rId2"/>
          <a:srcRect l="12000" t="1037" r="51907" b="-1037"/>
          <a:stretch>
            <a:fillRect/>
          </a:stretch>
        </p:blipFill>
        <p:spPr>
          <a:xfrm>
            <a:off x="0" y="12065"/>
            <a:ext cx="3713480" cy="6858000"/>
          </a:xfrm>
          <a:prstGeom prst="rect">
            <a:avLst/>
          </a:prstGeom>
        </p:spPr>
      </p:pic>
      <p:sp>
        <p:nvSpPr>
          <p:cNvPr id="5" name="Text 2"/>
          <p:cNvSpPr/>
          <p:nvPr/>
        </p:nvSpPr>
        <p:spPr>
          <a:xfrm>
            <a:off x="4333020" y="1842751"/>
            <a:ext cx="682401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资产负债率</a:t>
            </a:r>
            <a:endParaRPr lang="en-US" sz="1600" dirty="0"/>
          </a:p>
        </p:txBody>
      </p:sp>
      <p:sp>
        <p:nvSpPr>
          <p:cNvPr id="6" name="Text 3"/>
          <p:cNvSpPr/>
          <p:nvPr/>
        </p:nvSpPr>
        <p:spPr>
          <a:xfrm>
            <a:off x="4360545" y="2167255"/>
            <a:ext cx="7398385" cy="10445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资产负债率是衡量企业长期偿债能力的重要指标，它反映了企业总资产中通过负债筹集的资金比例。较低的资产负债率意味着企业财务风险较低，但过低则可能表明企业未能充分利用财务杠杆。例如，某稳健型企业通过合理控制资产负债率，确保了财务结构的稳健性，同时兼顾了股东利益。</a:t>
            </a:r>
            <a:endParaRPr lang="en-US" sz="1600" dirty="0"/>
          </a:p>
        </p:txBody>
      </p:sp>
      <p:sp>
        <p:nvSpPr>
          <p:cNvPr id="8" name="Text 5"/>
          <p:cNvSpPr/>
          <p:nvPr/>
        </p:nvSpPr>
        <p:spPr>
          <a:xfrm>
            <a:off x="4311497" y="917140"/>
            <a:ext cx="6387564" cy="4953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长期偿债能力分析</a:t>
            </a:r>
            <a:endParaRPr lang="en-US" sz="1600" dirty="0"/>
          </a:p>
        </p:txBody>
      </p:sp>
      <p:sp>
        <p:nvSpPr>
          <p:cNvPr id="9" name="Text 6"/>
          <p:cNvSpPr/>
          <p:nvPr/>
        </p:nvSpPr>
        <p:spPr>
          <a:xfrm>
            <a:off x="4333020" y="3032141"/>
            <a:ext cx="682401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产权比率</a:t>
            </a:r>
            <a:endParaRPr lang="en-US" sz="1600" dirty="0"/>
          </a:p>
        </p:txBody>
      </p:sp>
      <p:sp>
        <p:nvSpPr>
          <p:cNvPr id="10" name="Text 7"/>
          <p:cNvSpPr/>
          <p:nvPr/>
        </p:nvSpPr>
        <p:spPr>
          <a:xfrm>
            <a:off x="4360545" y="3345180"/>
            <a:ext cx="7398385"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产权比率反映了企业负债与所有者权益的比例关系，用于评估企业的财务结构是否稳健。较高的产权比率可能增加企业的财务风险，但合理的产权比率可以优化资本结构。例如，某企业通过优化产权比率，平衡了债务与权益资本的比例，提升了企业的抗风险能力。</a:t>
            </a:r>
            <a:endParaRPr lang="en-US" sz="1600" dirty="0"/>
          </a:p>
        </p:txBody>
      </p:sp>
      <p:sp>
        <p:nvSpPr>
          <p:cNvPr id="11" name="Text 8"/>
          <p:cNvSpPr/>
          <p:nvPr/>
        </p:nvSpPr>
        <p:spPr>
          <a:xfrm>
            <a:off x="4333020" y="4216784"/>
            <a:ext cx="682401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负债与有形净资产比率</a:t>
            </a:r>
            <a:endParaRPr lang="en-US" sz="1600" dirty="0"/>
          </a:p>
        </p:txBody>
      </p:sp>
      <p:sp>
        <p:nvSpPr>
          <p:cNvPr id="12" name="Text 9"/>
          <p:cNvSpPr/>
          <p:nvPr/>
        </p:nvSpPr>
        <p:spPr>
          <a:xfrm>
            <a:off x="4360545" y="4518660"/>
            <a:ext cx="7398385"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负债与有形净资产比率进一步剔除了无形资产的影响，更准确地反映了企业的真实偿债能力。这一指标有助于评估企业在面临重大财务风险时的应对能力。例如，某制造业企业通过优化该比率，确保了在经济下行期间仍能保持稳健的财务状况。</a:t>
            </a:r>
            <a:endParaRPr lang="en-US" sz="1600" dirty="0"/>
          </a:p>
        </p:txBody>
      </p:sp>
      <p:sp>
        <p:nvSpPr>
          <p:cNvPr id="13" name="Text 10"/>
          <p:cNvSpPr/>
          <p:nvPr/>
        </p:nvSpPr>
        <p:spPr>
          <a:xfrm>
            <a:off x="4333020" y="5399708"/>
            <a:ext cx="6824019" cy="276225"/>
          </a:xfrm>
          <a:prstGeom prst="rect">
            <a:avLst/>
          </a:prstGeom>
          <a:noFill/>
        </p:spPr>
        <p:txBody>
          <a:bodyPr wrap="square" lIns="91440" tIns="45720" rIns="91440" bIns="45720" rtlCol="0" anchor="ctr">
            <a:spAutoFit/>
          </a:bodyPr>
          <a:lstStyle/>
          <a:p>
            <a:pPr marL="0" indent="0" algn="just">
              <a:lnSpc>
                <a:spcPct val="100000"/>
              </a:lnSpc>
              <a:buNone/>
            </a:pPr>
            <a:r>
              <a:rPr lang="en-US" sz="1800" b="1" dirty="0">
                <a:solidFill>
                  <a:srgbClr val="538BC1"/>
                </a:solidFill>
                <a:latin typeface="MiSans" pitchFamily="34" charset="-122"/>
                <a:ea typeface="MiSans" pitchFamily="34" charset="-122"/>
                <a:cs typeface="MiSans" pitchFamily="34" charset="-120"/>
              </a:rPr>
              <a:t>利息保障倍数</a:t>
            </a:r>
            <a:endParaRPr lang="en-US" sz="1600" dirty="0"/>
          </a:p>
        </p:txBody>
      </p:sp>
      <p:sp>
        <p:nvSpPr>
          <p:cNvPr id="14" name="Text 11"/>
          <p:cNvSpPr/>
          <p:nvPr/>
        </p:nvSpPr>
        <p:spPr>
          <a:xfrm>
            <a:off x="4360545" y="5747385"/>
            <a:ext cx="7398385" cy="7778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利息保障倍数衡量企业偿付负债利息的能力，是评估企业财务健康状况的关键指标。较高的利息保障倍数表明企业有足够的利润支付利息，财务风险较低。例如，某企业通过优化成本结构，提高了利息保障倍数，增强了投资者的信心。</a:t>
            </a:r>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1:43-d1oe6ntcmrb5eq9iqdk0.jpg"/>
          <p:cNvPicPr>
            <a:picLocks noChangeAspect="1"/>
          </p:cNvPicPr>
          <p:nvPr/>
        </p:nvPicPr>
        <p:blipFill>
          <a:blip r:embed="rId2"/>
          <a:srcRect l="1013" r="1013"/>
          <a:stretch>
            <a:fillRect/>
          </a:stretch>
        </p:blipFill>
        <p:spPr>
          <a:xfrm>
            <a:off x="0" y="-20320"/>
            <a:ext cx="12192000" cy="6898005"/>
          </a:xfrm>
          <a:prstGeom prst="rect">
            <a:avLst/>
          </a:prstGeom>
        </p:spPr>
      </p:pic>
      <p:sp>
        <p:nvSpPr>
          <p:cNvPr id="4" name="Text 0"/>
          <p:cNvSpPr/>
          <p:nvPr/>
        </p:nvSpPr>
        <p:spPr>
          <a:xfrm>
            <a:off x="6256338" y="1683385"/>
            <a:ext cx="1541780" cy="1479550"/>
          </a:xfrm>
          <a:prstGeom prst="rect">
            <a:avLst/>
          </a:prstGeom>
          <a:noFill/>
        </p:spPr>
        <p:txBody>
          <a:bodyPr wrap="square" lIns="0" tIns="0" rIns="0" bIns="0" rtlCol="0" anchor="ctr">
            <a:spAutoFit/>
          </a:bodyPr>
          <a:lstStyle/>
          <a:p>
            <a:pPr marL="0" indent="0" algn="ctr">
              <a:lnSpc>
                <a:spcPct val="100000"/>
              </a:lnSpc>
              <a:buNone/>
            </a:pPr>
            <a:r>
              <a:rPr lang="en-US" sz="9600" dirty="0">
                <a:solidFill>
                  <a:srgbClr val="FFFFFF"/>
                </a:solidFill>
                <a:latin typeface="MiSans" pitchFamily="34" charset="-122"/>
                <a:ea typeface="MiSans" pitchFamily="34" charset="-122"/>
                <a:cs typeface="MiSans" pitchFamily="34" charset="-120"/>
              </a:rPr>
              <a:t>02</a:t>
            </a:r>
            <a:endParaRPr lang="en-US" sz="1600" dirty="0"/>
          </a:p>
        </p:txBody>
      </p:sp>
      <p:sp>
        <p:nvSpPr>
          <p:cNvPr id="5" name="Text 1"/>
          <p:cNvSpPr/>
          <p:nvPr/>
        </p:nvSpPr>
        <p:spPr>
          <a:xfrm>
            <a:off x="4081780" y="3473133"/>
            <a:ext cx="5890895" cy="615315"/>
          </a:xfrm>
          <a:prstGeom prst="rect">
            <a:avLst/>
          </a:prstGeom>
          <a:noFill/>
        </p:spPr>
        <p:txBody>
          <a:bodyPr wrap="square" lIns="0" tIns="0" rIns="0" bIns="0" rtlCol="0" anchor="ctr">
            <a:spAutoFit/>
          </a:bodyPr>
          <a:lstStyle/>
          <a:p>
            <a:pPr marL="0" indent="0" algn="ctr">
              <a:lnSpc>
                <a:spcPct val="100000"/>
              </a:lnSpc>
              <a:buNone/>
            </a:pPr>
            <a:r>
              <a:rPr lang="en-US" sz="4000" dirty="0">
                <a:solidFill>
                  <a:srgbClr val="FFFFFF"/>
                </a:solidFill>
                <a:latin typeface="MiSans" pitchFamily="34" charset="-122"/>
                <a:ea typeface="MiSans" pitchFamily="34" charset="-122"/>
                <a:cs typeface="MiSans" pitchFamily="34" charset="-120"/>
              </a:rPr>
              <a:t>现代企业人力资源管理</a:t>
            </a:r>
            <a:endParaRPr lang="en-US" sz="1600" dirty="0"/>
          </a:p>
        </p:txBody>
      </p:sp>
      <p:pic>
        <p:nvPicPr>
          <p:cNvPr id="6" name="Image 2" descr="https://test-kimi-img.moonshot.cn/pub/slides/slides_tmpl/image/25-07-11-18:11:41-d1oe6ndcmrb5eq9iqdj0.png"/>
          <p:cNvPicPr>
            <a:picLocks noChangeAspect="1"/>
          </p:cNvPicPr>
          <p:nvPr/>
        </p:nvPicPr>
        <p:blipFill>
          <a:blip r:embed="rId3"/>
          <a:stretch>
            <a:fillRect/>
          </a:stretch>
        </p:blipFill>
        <p:spPr>
          <a:xfrm>
            <a:off x="0" y="3797300"/>
            <a:ext cx="5143500" cy="3060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4000"/>
            <a:lum/>
          </a:blip>
          <a:srcRect/>
          <a:stretch>
            <a:fillRect/>
          </a:stretch>
        </a:blipFill>
        <a:effectLst/>
      </p:bgPr>
    </p:bg>
    <p:spTree>
      <p:nvGrpSpPr>
        <p:cNvPr id="1" name=""/>
        <p:cNvGrpSpPr/>
        <p:nvPr/>
      </p:nvGrpSpPr>
      <p:grpSpPr>
        <a:xfrm>
          <a:off x="0" y="0"/>
          <a:ext cx="0" cy="0"/>
          <a:chOff x="0" y="0"/>
          <a:chExt cx="0" cy="0"/>
        </a:xfrm>
      </p:grpSpPr>
      <p:sp>
        <p:nvSpPr>
          <p:cNvPr id="3" name="Text 1"/>
          <p:cNvSpPr/>
          <p:nvPr/>
        </p:nvSpPr>
        <p:spPr>
          <a:xfrm>
            <a:off x="777664" y="1164581"/>
            <a:ext cx="4934300" cy="1041400"/>
          </a:xfrm>
          <a:prstGeom prst="rect">
            <a:avLst/>
          </a:prstGeom>
          <a:noFill/>
        </p:spPr>
        <p:txBody>
          <a:bodyPr wrap="square" lIns="91440" tIns="45720" rIns="91440" bIns="45720" rtlCol="0" anchor="ctr">
            <a:spAutoFit/>
          </a:bodyPr>
          <a:lstStyle/>
          <a:p>
            <a:pPr marL="0" indent="0" algn="just">
              <a:lnSpc>
                <a:spcPct val="100000"/>
              </a:lnSpc>
              <a:buNone/>
            </a:pPr>
            <a:r>
              <a:rPr lang="en-US" sz="3200" dirty="0">
                <a:solidFill>
                  <a:srgbClr val="000000"/>
                </a:solidFill>
                <a:latin typeface="MiSans" pitchFamily="34" charset="-122"/>
                <a:ea typeface="MiSans" pitchFamily="34" charset="-122"/>
                <a:cs typeface="MiSans" pitchFamily="34" charset="-120"/>
              </a:rPr>
              <a:t>人力资源管理的概念与特点</a:t>
            </a:r>
            <a:endParaRPr lang="en-US" sz="1600" dirty="0"/>
          </a:p>
        </p:txBody>
      </p:sp>
      <p:sp>
        <p:nvSpPr>
          <p:cNvPr id="4" name="Text 2"/>
          <p:cNvSpPr/>
          <p:nvPr/>
        </p:nvSpPr>
        <p:spPr>
          <a:xfrm>
            <a:off x="777662" y="2604102"/>
            <a:ext cx="4934299"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人力资源管理的定义</a:t>
            </a:r>
            <a:endParaRPr lang="en-US" sz="1600" dirty="0"/>
          </a:p>
        </p:txBody>
      </p:sp>
      <p:sp>
        <p:nvSpPr>
          <p:cNvPr id="5" name="Text 3"/>
          <p:cNvSpPr/>
          <p:nvPr/>
        </p:nvSpPr>
        <p:spPr>
          <a:xfrm>
            <a:off x="810260" y="3020060"/>
            <a:ext cx="4290695" cy="18446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人力资源管理是以人为本的管理实践，旨在通过科学的方法和策略，优化企业的人力资源配置，提升员工的工作效率和满意度。它包括工作分析、人员招聘、培训、绩效考核和薪酬管理等多个环节，贯穿企业运营的全过程。例如，某企业通过全面的工作分析，明确了每个岗位的职责和要求，为后续的招聘和培训提供了精准的依据。</a:t>
            </a:r>
            <a:endParaRPr lang="en-US" sz="1600" dirty="0"/>
          </a:p>
        </p:txBody>
      </p:sp>
      <p:sp>
        <p:nvSpPr>
          <p:cNvPr id="6" name="Text 4"/>
          <p:cNvSpPr/>
          <p:nvPr/>
        </p:nvSpPr>
        <p:spPr>
          <a:xfrm>
            <a:off x="727498" y="4808411"/>
            <a:ext cx="4983898" cy="304800"/>
          </a:xfrm>
          <a:prstGeom prst="rect">
            <a:avLst/>
          </a:prstGeom>
          <a:noFill/>
        </p:spPr>
        <p:txBody>
          <a:bodyPr wrap="square" lIns="91440" tIns="45720" rIns="91440" bIns="45720" rtlCol="0" anchor="ctr">
            <a:spAutoFit/>
          </a:bodyPr>
          <a:lstStyle/>
          <a:p>
            <a:pPr marL="0" indent="0" algn="just">
              <a:lnSpc>
                <a:spcPct val="100000"/>
              </a:lnSpc>
              <a:buNone/>
            </a:pPr>
            <a:r>
              <a:rPr lang="en-US" sz="2000" b="1" dirty="0">
                <a:solidFill>
                  <a:srgbClr val="538BC1"/>
                </a:solidFill>
                <a:latin typeface="MiSans" pitchFamily="34" charset="-122"/>
                <a:ea typeface="MiSans" pitchFamily="34" charset="-122"/>
                <a:cs typeface="MiSans" pitchFamily="34" charset="-120"/>
              </a:rPr>
              <a:t>人力资源管理的特点</a:t>
            </a:r>
            <a:endParaRPr lang="en-US" sz="1600" dirty="0"/>
          </a:p>
        </p:txBody>
      </p:sp>
      <p:sp>
        <p:nvSpPr>
          <p:cNvPr id="7" name="Text 5"/>
          <p:cNvSpPr/>
          <p:nvPr/>
        </p:nvSpPr>
        <p:spPr>
          <a:xfrm>
            <a:off x="787400" y="5045710"/>
            <a:ext cx="4290695" cy="1577975"/>
          </a:xfrm>
          <a:prstGeom prst="rect">
            <a:avLst/>
          </a:prstGeom>
          <a:noFill/>
        </p:spPr>
        <p:txBody>
          <a:bodyPr wrap="square" lIns="91440" tIns="45720" rIns="91440" bIns="45720" rtlCol="0" anchor="ctr">
            <a:spAutoFit/>
          </a:bodyPr>
          <a:lstStyle/>
          <a:p>
            <a:pPr marL="0" indent="0" algn="just">
              <a:lnSpc>
                <a:spcPct val="100000"/>
              </a:lnSpc>
              <a:buNone/>
            </a:pPr>
            <a:r>
              <a:rPr lang="en-US" sz="1400" dirty="0">
                <a:solidFill>
                  <a:srgbClr val="000000"/>
                </a:solidFill>
                <a:latin typeface="MiSans" pitchFamily="34" charset="-122"/>
                <a:ea typeface="MiSans" pitchFamily="34" charset="-122"/>
                <a:cs typeface="MiSans" pitchFamily="34" charset="-120"/>
              </a:rPr>
              <a:t>人力资源管理具有以人为本、注重员工发展和激励的特点。它强调员工的个人成长与企业发展相结合，通过激励机制激发员工的积极性和创造力。例如，某企业通过实施员工职业发展规划，为员工提供了晋升通道和培训机会，显著提升了员工的忠诚度和工作效率。</a:t>
            </a:r>
            <a:endParaRPr lang="en-US" sz="1600" dirty="0"/>
          </a:p>
        </p:txBody>
      </p:sp>
      <p:pic>
        <p:nvPicPr>
          <p:cNvPr id="8" name="Image 0" descr="https://test-kimi-img.moonshot.cn/pub/slides/slides_tmpl/image/25-07-11-18:13:03-d1oe7btcmrb5eq9iqg00.jpeg"/>
          <p:cNvPicPr>
            <a:picLocks noChangeAspect="1"/>
          </p:cNvPicPr>
          <p:nvPr/>
        </p:nvPicPr>
        <p:blipFill>
          <a:blip r:embed="rId2"/>
          <a:srcRect l="20289" r="20289"/>
          <a:stretch>
            <a:fillRect/>
          </a:stretch>
        </p:blipFill>
        <p:spPr>
          <a:xfrm>
            <a:off x="6096000" y="19841"/>
            <a:ext cx="6095999" cy="6838159"/>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559.5,&quot;left&quot;:170.65,&quot;top&quot;:26.7,&quot;width&quot;:780}"/>
</p:tagLst>
</file>

<file path=ppt/tags/tag10.xml><?xml version="1.0" encoding="utf-8"?>
<p:tagLst xmlns:p="http://schemas.openxmlformats.org/presentationml/2006/main">
  <p:tag name="KSO_WM_DIAGRAM_VIRTUALLY_FRAME" val="{&quot;height&quot;:559.5,&quot;left&quot;:170.65,&quot;top&quot;:26.7,&quot;width&quot;:780}"/>
</p:tagLst>
</file>

<file path=ppt/tags/tag11.xml><?xml version="1.0" encoding="utf-8"?>
<p:tagLst xmlns:p="http://schemas.openxmlformats.org/presentationml/2006/main">
  <p:tag name="KSO_WM_DIAGRAM_VIRTUALLY_FRAME" val="{&quot;height&quot;:559.5,&quot;left&quot;:170.65,&quot;top&quot;:26.7,&quot;width&quot;:780}"/>
</p:tagLst>
</file>

<file path=ppt/tags/tag12.xml><?xml version="1.0" encoding="utf-8"?>
<p:tagLst xmlns:p="http://schemas.openxmlformats.org/presentationml/2006/main">
  <p:tag name="KSO_WM_DIAGRAM_VIRTUALLY_FRAME" val="{&quot;height&quot;:559.5,&quot;left&quot;:170.65,&quot;top&quot;:26.7,&quot;width&quot;:780}"/>
</p:tagLst>
</file>

<file path=ppt/tags/tag13.xml><?xml version="1.0" encoding="utf-8"?>
<p:tagLst xmlns:p="http://schemas.openxmlformats.org/presentationml/2006/main">
  <p:tag name="KSO_WM_DIAGRAM_VIRTUALLY_FRAME" val="{&quot;height&quot;:559.5,&quot;left&quot;:170.65,&quot;top&quot;:26.7,&quot;width&quot;:780}"/>
</p:tagLst>
</file>

<file path=ppt/tags/tag14.xml><?xml version="1.0" encoding="utf-8"?>
<p:tagLst xmlns:p="http://schemas.openxmlformats.org/presentationml/2006/main">
  <p:tag name="KSO_WM_DIAGRAM_VIRTUALLY_FRAME" val="{&quot;height&quot;:559.5,&quot;left&quot;:170.65,&quot;top&quot;:26.7,&quot;width&quot;:780}"/>
</p:tagLst>
</file>

<file path=ppt/tags/tag15.xml><?xml version="1.0" encoding="utf-8"?>
<p:tagLst xmlns:p="http://schemas.openxmlformats.org/presentationml/2006/main">
  <p:tag name="KSO_WM_DIAGRAM_VIRTUALLY_FRAME" val="{&quot;height&quot;:559.5,&quot;left&quot;:170.65,&quot;top&quot;:26.7,&quot;width&quot;:780}"/>
</p:tagLst>
</file>

<file path=ppt/tags/tag16.xml><?xml version="1.0" encoding="utf-8"?>
<p:tagLst xmlns:p="http://schemas.openxmlformats.org/presentationml/2006/main">
  <p:tag name="KSO_WM_DIAGRAM_VIRTUALLY_FRAME" val="{&quot;height&quot;:559.5,&quot;left&quot;:170.65,&quot;top&quot;:26.7,&quot;width&quot;:780}"/>
</p:tagLst>
</file>

<file path=ppt/tags/tag17.xml><?xml version="1.0" encoding="utf-8"?>
<p:tagLst xmlns:p="http://schemas.openxmlformats.org/presentationml/2006/main">
  <p:tag name="KSO_WM_DIAGRAM_VIRTUALLY_FRAME" val="{&quot;height&quot;:559.5,&quot;left&quot;:170.65,&quot;top&quot;:26.7,&quot;width&quot;:780}"/>
</p:tagLst>
</file>

<file path=ppt/tags/tag18.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19.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xml><?xml version="1.0" encoding="utf-8"?>
<p:tagLst xmlns:p="http://schemas.openxmlformats.org/presentationml/2006/main">
  <p:tag name="KSO_WM_DIAGRAM_VIRTUALLY_FRAME" val="{&quot;height&quot;:535.05,&quot;left&quot;:-81.05,&quot;top&quot;:36.15,&quot;width&quot;:1027.15}"/>
</p:tagLst>
</file>

<file path=ppt/tags/tag20.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1.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2.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3.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4.xml><?xml version="1.0" encoding="utf-8"?>
<p:tagLst xmlns:p="http://schemas.openxmlformats.org/presentationml/2006/main">
  <p:tag name="KSO_WM_DIAGRAM_VIRTUALLY_FRAME" val="{&quot;height&quot;:398.5407086614173,&quot;left&quot;:425.97637795275585,&quot;top&quot;:140.20448818897637,&quot;width&quot;:534.0235433070866}"/>
</p:tagLst>
</file>

<file path=ppt/tags/tag25.xml><?xml version="1.0" encoding="utf-8"?>
<p:tagLst xmlns:p="http://schemas.openxmlformats.org/presentationml/2006/main">
  <p:tag name="KSO_WM_DIAGRAM_VIRTUALLY_FRAME" val="{&quot;height&quot;:363.15,&quot;left&quot;:69.35,&quot;top&quot;:115.85,&quot;width&quot;:818.2}"/>
</p:tagLst>
</file>

<file path=ppt/tags/tag26.xml><?xml version="1.0" encoding="utf-8"?>
<p:tagLst xmlns:p="http://schemas.openxmlformats.org/presentationml/2006/main">
  <p:tag name="KSO_WM_DIAGRAM_VIRTUALLY_FRAME" val="{&quot;height&quot;:363.15,&quot;left&quot;:69.35,&quot;top&quot;:115.85,&quot;width&quot;:818.2}"/>
</p:tagLst>
</file>

<file path=ppt/tags/tag27.xml><?xml version="1.0" encoding="utf-8"?>
<p:tagLst xmlns:p="http://schemas.openxmlformats.org/presentationml/2006/main">
  <p:tag name="KSO_WM_DIAGRAM_VIRTUALLY_FRAME" val="{&quot;height&quot;:363.15,&quot;left&quot;:69.35,&quot;top&quot;:115.85,&quot;width&quot;:818.2}"/>
</p:tagLst>
</file>

<file path=ppt/tags/tag28.xml><?xml version="1.0" encoding="utf-8"?>
<p:tagLst xmlns:p="http://schemas.openxmlformats.org/presentationml/2006/main">
  <p:tag name="KSO_WM_DIAGRAM_VIRTUALLY_FRAME" val="{&quot;height&quot;:363.15,&quot;left&quot;:69.35,&quot;top&quot;:115.85,&quot;width&quot;:818.2}"/>
</p:tagLst>
</file>

<file path=ppt/tags/tag29.xml><?xml version="1.0" encoding="utf-8"?>
<p:tagLst xmlns:p="http://schemas.openxmlformats.org/presentationml/2006/main">
  <p:tag name="KSO_WM_DIAGRAM_VIRTUALLY_FRAME" val="{&quot;height&quot;:363.15,&quot;left&quot;:69.35,&quot;top&quot;:115.85,&quot;width&quot;:818.2}"/>
</p:tagLst>
</file>

<file path=ppt/tags/tag3.xml><?xml version="1.0" encoding="utf-8"?>
<p:tagLst xmlns:p="http://schemas.openxmlformats.org/presentationml/2006/main">
  <p:tag name="KSO_WM_DIAGRAM_VIRTUALLY_FRAME" val="{&quot;height&quot;:559.5,&quot;left&quot;:170.65,&quot;top&quot;:26.7,&quot;width&quot;:780}"/>
</p:tagLst>
</file>

<file path=ppt/tags/tag30.xml><?xml version="1.0" encoding="utf-8"?>
<p:tagLst xmlns:p="http://schemas.openxmlformats.org/presentationml/2006/main">
  <p:tag name="KSO_WM_DIAGRAM_VIRTUALLY_FRAME" val="{&quot;height&quot;:363.15,&quot;left&quot;:69.35,&quot;top&quot;:115.85,&quot;width&quot;:818.2}"/>
</p:tagLst>
</file>

<file path=ppt/tags/tag31.xml><?xml version="1.0" encoding="utf-8"?>
<p:tagLst xmlns:p="http://schemas.openxmlformats.org/presentationml/2006/main">
  <p:tag name="KSO_WM_DIAGRAM_VIRTUALLY_FRAME" val="{&quot;height&quot;:363.15,&quot;left&quot;:69.35,&quot;top&quot;:115.85,&quot;width&quot;:818.2}"/>
</p:tagLst>
</file>

<file path=ppt/tags/tag32.xml><?xml version="1.0" encoding="utf-8"?>
<p:tagLst xmlns:p="http://schemas.openxmlformats.org/presentationml/2006/main">
  <p:tag name="KSO_WM_DIAGRAM_VIRTUALLY_FRAME" val="{&quot;height&quot;:363.15,&quot;left&quot;:69.35,&quot;top&quot;:115.85,&quot;width&quot;:818.2}"/>
</p:tagLst>
</file>

<file path=ppt/tags/tag4.xml><?xml version="1.0" encoding="utf-8"?>
<p:tagLst xmlns:p="http://schemas.openxmlformats.org/presentationml/2006/main">
  <p:tag name="KSO_WM_DIAGRAM_VIRTUALLY_FRAME" val="{&quot;height&quot;:559.5,&quot;left&quot;:170.65,&quot;top&quot;:26.7,&quot;width&quot;:780}"/>
</p:tagLst>
</file>

<file path=ppt/tags/tag5.xml><?xml version="1.0" encoding="utf-8"?>
<p:tagLst xmlns:p="http://schemas.openxmlformats.org/presentationml/2006/main">
  <p:tag name="KSO_WM_DIAGRAM_VIRTUALLY_FRAME" val="{&quot;height&quot;:559.5,&quot;left&quot;:170.65,&quot;top&quot;:26.7,&quot;width&quot;:780}"/>
</p:tagLst>
</file>

<file path=ppt/tags/tag6.xml><?xml version="1.0" encoding="utf-8"?>
<p:tagLst xmlns:p="http://schemas.openxmlformats.org/presentationml/2006/main">
  <p:tag name="KSO_WM_DIAGRAM_VIRTUALLY_FRAME" val="{&quot;height&quot;:559.5,&quot;left&quot;:170.65,&quot;top&quot;:26.7,&quot;width&quot;:780}"/>
</p:tagLst>
</file>

<file path=ppt/tags/tag7.xml><?xml version="1.0" encoding="utf-8"?>
<p:tagLst xmlns:p="http://schemas.openxmlformats.org/presentationml/2006/main">
  <p:tag name="KSO_WM_DIAGRAM_VIRTUALLY_FRAME" val="{&quot;height&quot;:559.5,&quot;left&quot;:170.65,&quot;top&quot;:26.7,&quot;width&quot;:780}"/>
</p:tagLst>
</file>

<file path=ppt/tags/tag8.xml><?xml version="1.0" encoding="utf-8"?>
<p:tagLst xmlns:p="http://schemas.openxmlformats.org/presentationml/2006/main">
  <p:tag name="KSO_WM_DIAGRAM_VIRTUALLY_FRAME" val="{&quot;height&quot;:559.5,&quot;left&quot;:170.65,&quot;top&quot;:26.7,&quot;width&quot;:780}"/>
</p:tagLst>
</file>

<file path=ppt/tags/tag9.xml><?xml version="1.0" encoding="utf-8"?>
<p:tagLst xmlns:p="http://schemas.openxmlformats.org/presentationml/2006/main">
  <p:tag name="KSO_WM_DIAGRAM_VIRTUALLY_FRAME" val="{&quot;height&quot;:559.5,&quot;left&quot;:170.65,&quot;top&quot;:26.7,&quot;width&quot;:780}"/>
</p:tagLst>
</file>

<file path=ppt/theme/theme1.xml><?xml version="1.0" encoding="utf-8"?>
<a:theme xmlns:a="http://schemas.openxmlformats.org/drawingml/2006/main" name="Custom Theme">
  <a:themeElements>
    <a:clrScheme name="Custom">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Theme">
  <a:themeElements>
    <a:clrScheme name="Custom">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4245</Words>
  <Application>WPS 演示</Application>
  <PresentationFormat>On-screen Show (16:9)</PresentationFormat>
  <Paragraphs>208</Paragraphs>
  <Slides>20</Slides>
  <Notes>19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MiSans</vt:lpstr>
      <vt:lpstr>MiSans</vt:lpstr>
      <vt:lpstr>微软雅黑</vt:lpstr>
      <vt:lpstr>Calibri</vt:lpstr>
      <vt:lpstr>Arial Unicode MS</vt:lpstr>
      <vt:lpstr>等线</vt:lpstr>
      <vt:lpstr>Custom Theme</vt:lpstr>
      <vt:lpstr>1_Custom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爆米花</cp:lastModifiedBy>
  <cp:revision>4</cp:revision>
  <dcterms:created xsi:type="dcterms:W3CDTF">2025-08-16T03:47:00Z</dcterms:created>
  <dcterms:modified xsi:type="dcterms:W3CDTF">2025-08-16T04:33:51Z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5D0DC9C4F15B4EDFABAF67DDB4F3CF6C_13</vt:lpwstr>
  </property>
  <property fmtid="{D5CDD505-2E9C-101B-9397-08002B2CF9AE}" pid="3" name="KSOProductBuildVer">
    <vt:lpwstr>2052-12.1.0.21915</vt:lpwstr>
  </property>
</Properties>
</file>