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51" r:id="rId3"/>
  </p:sldMasterIdLst>
  <p:notesMasterIdLst>
    <p:notesMasterId r:id="rId5"/>
  </p:notesMasterIdLst>
  <p:sldIdLst>
    <p:sldId id="256" r:id="rId4"/>
    <p:sldId id="257" r:id="rId6"/>
    <p:sldId id="258" r:id="rId7"/>
    <p:sldId id="280" r:id="rId8"/>
    <p:sldId id="259" r:id="rId9"/>
    <p:sldId id="260" r:id="rId10"/>
    <p:sldId id="261" r:id="rId11"/>
    <p:sldId id="279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81" r:id="rId30"/>
  </p:sldIdLst>
  <p:sldSz cx="12192000" cy="6858000"/>
  <p:notesSz cx="6858000" cy="12192000"/>
  <p:embeddedFontLst>
    <p:embeddedFont>
      <p:font typeface="MiSans" pitchFamily="34" charset="-122"/>
      <p:regular r:id="rId34"/>
    </p:embeddedFont>
    <p:embeddedFont>
      <p:font typeface="MiSans" pitchFamily="34" charset="-120"/>
      <p:regular r:id="rId35"/>
    </p:embeddedFont>
    <p:embeddedFont>
      <p:font typeface="Calibri" panose="020F0502020204030204" charset="0"/>
      <p:regular r:id="rId36"/>
      <p:bold r:id="rId37"/>
      <p:italic r:id="rId38"/>
      <p:boldItalic r:id="rId39"/>
    </p:embeddedFont>
    <p:embeddedFont>
      <p:font typeface="等线" panose="02010600030101010101" charset="-122"/>
      <p:regular r:id="rId40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0" Type="http://schemas.openxmlformats.org/officeDocument/2006/relationships/font" Target="fonts/font7.fntdata"/><Relationship Id="rId4" Type="http://schemas.openxmlformats.org/officeDocument/2006/relationships/slide" Target="slides/slide1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image" Target="../media/image34.png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1" Type="http://schemas.openxmlformats.org/officeDocument/2006/relationships/notesSlide" Target="../notesSlides/notesSlide10.xml"/><Relationship Id="rId30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9" Type="http://schemas.openxmlformats.org/officeDocument/2006/relationships/image" Target="../media/image22.png"/><Relationship Id="rId28" Type="http://schemas.openxmlformats.org/officeDocument/2006/relationships/image" Target="../media/image21.png"/><Relationship Id="rId27" Type="http://schemas.openxmlformats.org/officeDocument/2006/relationships/image" Target="../media/image40.png"/><Relationship Id="rId26" Type="http://schemas.openxmlformats.org/officeDocument/2006/relationships/tags" Target="../tags/tag66.xml"/><Relationship Id="rId25" Type="http://schemas.openxmlformats.org/officeDocument/2006/relationships/image" Target="../media/image39.png"/><Relationship Id="rId24" Type="http://schemas.openxmlformats.org/officeDocument/2006/relationships/tags" Target="../tags/tag65.xml"/><Relationship Id="rId23" Type="http://schemas.openxmlformats.org/officeDocument/2006/relationships/image" Target="../media/image38.png"/><Relationship Id="rId22" Type="http://schemas.openxmlformats.org/officeDocument/2006/relationships/tags" Target="../tags/tag64.xml"/><Relationship Id="rId21" Type="http://schemas.openxmlformats.org/officeDocument/2006/relationships/image" Target="../media/image37.png"/><Relationship Id="rId20" Type="http://schemas.openxmlformats.org/officeDocument/2006/relationships/tags" Target="../tags/tag63.xml"/><Relationship Id="rId2" Type="http://schemas.openxmlformats.org/officeDocument/2006/relationships/tags" Target="../tags/tag49.xml"/><Relationship Id="rId19" Type="http://schemas.openxmlformats.org/officeDocument/2006/relationships/image" Target="../media/image36.png"/><Relationship Id="rId18" Type="http://schemas.openxmlformats.org/officeDocument/2006/relationships/tags" Target="../tags/tag62.xml"/><Relationship Id="rId17" Type="http://schemas.openxmlformats.org/officeDocument/2006/relationships/image" Target="../media/image35.png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tags" Target="../tags/tag56.xml"/><Relationship Id="rId10" Type="http://schemas.openxmlformats.org/officeDocument/2006/relationships/tags" Target="../tags/tag55.xml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image" Target="../media/image34.png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image" Target="../media/image42.png"/><Relationship Id="rId29" Type="http://schemas.openxmlformats.org/officeDocument/2006/relationships/notesSlide" Target="../notesSlides/notesSlide11.xml"/><Relationship Id="rId28" Type="http://schemas.openxmlformats.org/officeDocument/2006/relationships/slideLayout" Target="../slideLayouts/slideLayout1.xml"/><Relationship Id="rId27" Type="http://schemas.openxmlformats.org/officeDocument/2006/relationships/image" Target="../media/image48.png"/><Relationship Id="rId26" Type="http://schemas.openxmlformats.org/officeDocument/2006/relationships/tags" Target="../tags/tag81.xml"/><Relationship Id="rId25" Type="http://schemas.openxmlformats.org/officeDocument/2006/relationships/image" Target="../media/image47.png"/><Relationship Id="rId24" Type="http://schemas.openxmlformats.org/officeDocument/2006/relationships/tags" Target="../tags/tag80.xml"/><Relationship Id="rId23" Type="http://schemas.openxmlformats.org/officeDocument/2006/relationships/image" Target="../media/image46.png"/><Relationship Id="rId22" Type="http://schemas.openxmlformats.org/officeDocument/2006/relationships/tags" Target="../tags/tag79.xml"/><Relationship Id="rId21" Type="http://schemas.openxmlformats.org/officeDocument/2006/relationships/image" Target="../media/image45.png"/><Relationship Id="rId20" Type="http://schemas.openxmlformats.org/officeDocument/2006/relationships/tags" Target="../tags/tag78.xml"/><Relationship Id="rId2" Type="http://schemas.openxmlformats.org/officeDocument/2006/relationships/tags" Target="../tags/tag67.xml"/><Relationship Id="rId19" Type="http://schemas.openxmlformats.org/officeDocument/2006/relationships/image" Target="../media/image44.png"/><Relationship Id="rId18" Type="http://schemas.openxmlformats.org/officeDocument/2006/relationships/tags" Target="../tags/tag77.xml"/><Relationship Id="rId17" Type="http://schemas.openxmlformats.org/officeDocument/2006/relationships/image" Target="../media/image43.png"/><Relationship Id="rId16" Type="http://schemas.openxmlformats.org/officeDocument/2006/relationships/tags" Target="../tags/tag76.xml"/><Relationship Id="rId15" Type="http://schemas.openxmlformats.org/officeDocument/2006/relationships/image" Target="../media/image22.png"/><Relationship Id="rId14" Type="http://schemas.openxmlformats.org/officeDocument/2006/relationships/image" Target="../media/image2.png"/><Relationship Id="rId13" Type="http://schemas.openxmlformats.org/officeDocument/2006/relationships/image" Target="../media/image21.png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34.pn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.png"/><Relationship Id="rId7" Type="http://schemas.openxmlformats.org/officeDocument/2006/relationships/image" Target="../media/image21.png"/><Relationship Id="rId6" Type="http://schemas.openxmlformats.org/officeDocument/2006/relationships/image" Target="../media/image53.png"/><Relationship Id="rId5" Type="http://schemas.openxmlformats.org/officeDocument/2006/relationships/tags" Target="../tags/tag83.xml"/><Relationship Id="rId4" Type="http://schemas.openxmlformats.org/officeDocument/2006/relationships/image" Target="../media/image52.png"/><Relationship Id="rId3" Type="http://schemas.openxmlformats.org/officeDocument/2006/relationships/tags" Target="../tags/tag82.xml"/><Relationship Id="rId2" Type="http://schemas.openxmlformats.org/officeDocument/2006/relationships/image" Target="../media/image41.png"/><Relationship Id="rId16" Type="http://schemas.openxmlformats.org/officeDocument/2006/relationships/notesSlide" Target="../notesSlides/notesSlide13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54.png"/><Relationship Id="rId13" Type="http://schemas.openxmlformats.org/officeDocument/2006/relationships/tags" Target="../tags/tag87.xml"/><Relationship Id="rId12" Type="http://schemas.openxmlformats.org/officeDocument/2006/relationships/tags" Target="../tags/tag86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7.jpeg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22.png"/><Relationship Id="rId3" Type="http://schemas.openxmlformats.org/officeDocument/2006/relationships/image" Target="../media/image2.png"/><Relationship Id="rId2" Type="http://schemas.openxmlformats.org/officeDocument/2006/relationships/image" Target="../media/image41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image" Target="../media/image58.png"/><Relationship Id="rId21" Type="http://schemas.openxmlformats.org/officeDocument/2006/relationships/notesSlide" Target="../notesSlides/notesSlide16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88.xml"/><Relationship Id="rId19" Type="http://schemas.openxmlformats.org/officeDocument/2006/relationships/image" Target="../media/image63.png"/><Relationship Id="rId18" Type="http://schemas.openxmlformats.org/officeDocument/2006/relationships/image" Target="../media/image62.png"/><Relationship Id="rId17" Type="http://schemas.openxmlformats.org/officeDocument/2006/relationships/tags" Target="../tags/tag99.xml"/><Relationship Id="rId16" Type="http://schemas.openxmlformats.org/officeDocument/2006/relationships/image" Target="../media/image61.png"/><Relationship Id="rId15" Type="http://schemas.openxmlformats.org/officeDocument/2006/relationships/tags" Target="../tags/tag98.xml"/><Relationship Id="rId14" Type="http://schemas.openxmlformats.org/officeDocument/2006/relationships/image" Target="../media/image60.png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image" Target="../media/image59.jpe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image" Target="../media/image65.png"/><Relationship Id="rId4" Type="http://schemas.openxmlformats.org/officeDocument/2006/relationships/tags" Target="../tags/tag100.xml"/><Relationship Id="rId3" Type="http://schemas.openxmlformats.org/officeDocument/2006/relationships/image" Target="../media/image21.png"/><Relationship Id="rId2" Type="http://schemas.openxmlformats.org/officeDocument/2006/relationships/image" Target="../media/image64.jpeg"/><Relationship Id="rId19" Type="http://schemas.openxmlformats.org/officeDocument/2006/relationships/notesSlide" Target="../notesSlides/notesSlide17.x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67.jpeg"/><Relationship Id="rId16" Type="http://schemas.openxmlformats.org/officeDocument/2006/relationships/tags" Target="../tags/tag108.xml"/><Relationship Id="rId15" Type="http://schemas.openxmlformats.org/officeDocument/2006/relationships/image" Target="../media/image66.jpeg"/><Relationship Id="rId14" Type="http://schemas.openxmlformats.org/officeDocument/2006/relationships/tags" Target="../tags/tag107.xml"/><Relationship Id="rId13" Type="http://schemas.openxmlformats.org/officeDocument/2006/relationships/image" Target="../media/image22.png"/><Relationship Id="rId12" Type="http://schemas.openxmlformats.org/officeDocument/2006/relationships/image" Target="../media/image2.png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4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69.png"/><Relationship Id="rId3" Type="http://schemas.openxmlformats.org/officeDocument/2006/relationships/image" Target="../media/image68.png"/><Relationship Id="rId2" Type="http://schemas.openxmlformats.org/officeDocument/2006/relationships/image" Target="../media/image2.png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image" Target="../media/image71.png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image" Target="../media/image70.jpeg"/><Relationship Id="rId17" Type="http://schemas.openxmlformats.org/officeDocument/2006/relationships/notesSlide" Target="../notesSlides/notesSlide2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19.xml"/><Relationship Id="rId14" Type="http://schemas.openxmlformats.org/officeDocument/2006/relationships/tags" Target="../tags/tag118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image" Target="../media/image72.png"/><Relationship Id="rId10" Type="http://schemas.openxmlformats.org/officeDocument/2006/relationships/tags" Target="../tags/tag115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image" Target="../media/image21.png"/><Relationship Id="rId16" Type="http://schemas.openxmlformats.org/officeDocument/2006/relationships/notesSlide" Target="../notesSlides/notesSlide21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75.png"/><Relationship Id="rId13" Type="http://schemas.openxmlformats.org/officeDocument/2006/relationships/tags" Target="../tags/tag127.xml"/><Relationship Id="rId12" Type="http://schemas.openxmlformats.org/officeDocument/2006/relationships/image" Target="../media/image74.png"/><Relationship Id="rId11" Type="http://schemas.openxmlformats.org/officeDocument/2006/relationships/tags" Target="../tags/tag126.xml"/><Relationship Id="rId10" Type="http://schemas.openxmlformats.org/officeDocument/2006/relationships/image" Target="../media/image73.png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8" Type="http://schemas.openxmlformats.org/officeDocument/2006/relationships/notesSlide" Target="../notesSlides/notesSlide23.xml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77.jpeg"/><Relationship Id="rId15" Type="http://schemas.openxmlformats.org/officeDocument/2006/relationships/tags" Target="../tags/tag137.xml"/><Relationship Id="rId14" Type="http://schemas.openxmlformats.org/officeDocument/2006/relationships/image" Target="../media/image76.jpeg"/><Relationship Id="rId13" Type="http://schemas.openxmlformats.org/officeDocument/2006/relationships/tags" Target="../tags/tag136.xml"/><Relationship Id="rId12" Type="http://schemas.openxmlformats.org/officeDocument/2006/relationships/image" Target="../media/image22.png"/><Relationship Id="rId11" Type="http://schemas.openxmlformats.org/officeDocument/2006/relationships/image" Target="../media/image21.png"/><Relationship Id="rId10" Type="http://schemas.openxmlformats.org/officeDocument/2006/relationships/image" Target="../media/image65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image" Target="../media/image80.png"/><Relationship Id="rId3" Type="http://schemas.openxmlformats.org/officeDocument/2006/relationships/tags" Target="../tags/tag138.xml"/><Relationship Id="rId2" Type="http://schemas.openxmlformats.org/officeDocument/2006/relationships/image" Target="../media/image79.png"/><Relationship Id="rId17" Type="http://schemas.openxmlformats.org/officeDocument/2006/relationships/notesSlide" Target="../notesSlides/notesSlide24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49.xml"/><Relationship Id="rId14" Type="http://schemas.openxmlformats.org/officeDocument/2006/relationships/tags" Target="../tags/tag148.xml"/><Relationship Id="rId13" Type="http://schemas.openxmlformats.org/officeDocument/2006/relationships/tags" Target="../tags/tag147.xml"/><Relationship Id="rId12" Type="http://schemas.openxmlformats.org/officeDocument/2006/relationships/tags" Target="../tags/tag146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image" Target="../media/image78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4.png"/><Relationship Id="rId8" Type="http://schemas.openxmlformats.org/officeDocument/2006/relationships/image" Target="../media/image34.png"/><Relationship Id="rId7" Type="http://schemas.openxmlformats.org/officeDocument/2006/relationships/image" Target="../media/image22.png"/><Relationship Id="rId6" Type="http://schemas.openxmlformats.org/officeDocument/2006/relationships/image" Target="../media/image2.png"/><Relationship Id="rId5" Type="http://schemas.openxmlformats.org/officeDocument/2006/relationships/image" Target="../media/image21.png"/><Relationship Id="rId4" Type="http://schemas.openxmlformats.org/officeDocument/2006/relationships/image" Target="../media/image41.png"/><Relationship Id="rId3" Type="http://schemas.openxmlformats.org/officeDocument/2006/relationships/image" Target="../media/image83.png"/><Relationship Id="rId2" Type="http://schemas.openxmlformats.org/officeDocument/2006/relationships/image" Target="../media/image82.jpeg"/><Relationship Id="rId13" Type="http://schemas.openxmlformats.org/officeDocument/2006/relationships/notesSlide" Target="../notesSlides/notesSlide25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86.png"/><Relationship Id="rId10" Type="http://schemas.openxmlformats.org/officeDocument/2006/relationships/image" Target="../media/image85.png"/><Relationship Id="rId1" Type="http://schemas.openxmlformats.org/officeDocument/2006/relationships/image" Target="../media/image81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65.png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6" Type="http://schemas.openxmlformats.org/officeDocument/2006/relationships/notesSlide" Target="../notesSlides/notesSlide26.xml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77.jpeg"/><Relationship Id="rId13" Type="http://schemas.openxmlformats.org/officeDocument/2006/relationships/tags" Target="../tags/tag157.xml"/><Relationship Id="rId12" Type="http://schemas.openxmlformats.org/officeDocument/2006/relationships/image" Target="../media/image76.jpeg"/><Relationship Id="rId11" Type="http://schemas.openxmlformats.org/officeDocument/2006/relationships/tags" Target="../tags/tag156.xml"/><Relationship Id="rId10" Type="http://schemas.openxmlformats.org/officeDocument/2006/relationships/image" Target="../media/image22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8" Type="http://schemas.openxmlformats.org/officeDocument/2006/relationships/notesSlide" Target="../notesSlides/notesSlide3.xml"/><Relationship Id="rId27" Type="http://schemas.openxmlformats.org/officeDocument/2006/relationships/slideLayout" Target="../slideLayouts/slideLayout1.xml"/><Relationship Id="rId26" Type="http://schemas.openxmlformats.org/officeDocument/2006/relationships/tags" Target="../tags/tag20.xml"/><Relationship Id="rId25" Type="http://schemas.openxmlformats.org/officeDocument/2006/relationships/tags" Target="../tags/tag19.xml"/><Relationship Id="rId24" Type="http://schemas.openxmlformats.org/officeDocument/2006/relationships/tags" Target="../tags/tag18.xml"/><Relationship Id="rId23" Type="http://schemas.openxmlformats.org/officeDocument/2006/relationships/tags" Target="../tags/tag17.xml"/><Relationship Id="rId22" Type="http://schemas.openxmlformats.org/officeDocument/2006/relationships/image" Target="../media/image12.png"/><Relationship Id="rId21" Type="http://schemas.openxmlformats.org/officeDocument/2006/relationships/image" Target="../media/image11.png"/><Relationship Id="rId20" Type="http://schemas.openxmlformats.org/officeDocument/2006/relationships/tags" Target="../tags/tag16.xml"/><Relationship Id="rId2" Type="http://schemas.openxmlformats.org/officeDocument/2006/relationships/tags" Target="../tags/tag1.xml"/><Relationship Id="rId19" Type="http://schemas.openxmlformats.org/officeDocument/2006/relationships/tags" Target="../tags/tag15.xml"/><Relationship Id="rId18" Type="http://schemas.openxmlformats.org/officeDocument/2006/relationships/tags" Target="../tags/tag14.xml"/><Relationship Id="rId17" Type="http://schemas.openxmlformats.org/officeDocument/2006/relationships/tags" Target="../tags/tag13.xml"/><Relationship Id="rId16" Type="http://schemas.openxmlformats.org/officeDocument/2006/relationships/tags" Target="../tags/tag12.xml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8.png"/><Relationship Id="rId27" Type="http://schemas.openxmlformats.org/officeDocument/2006/relationships/notesSlide" Target="../notesSlides/notesSlide4.xml"/><Relationship Id="rId26" Type="http://schemas.openxmlformats.org/officeDocument/2006/relationships/slideLayout" Target="../slideLayouts/slideLayout3.xml"/><Relationship Id="rId25" Type="http://schemas.openxmlformats.org/officeDocument/2006/relationships/tags" Target="../tags/tag38.xml"/><Relationship Id="rId24" Type="http://schemas.openxmlformats.org/officeDocument/2006/relationships/tags" Target="../tags/tag37.xml"/><Relationship Id="rId23" Type="http://schemas.openxmlformats.org/officeDocument/2006/relationships/tags" Target="../tags/tag36.xml"/><Relationship Id="rId22" Type="http://schemas.openxmlformats.org/officeDocument/2006/relationships/tags" Target="../tags/tag35.xml"/><Relationship Id="rId21" Type="http://schemas.openxmlformats.org/officeDocument/2006/relationships/tags" Target="../tags/tag34.xml"/><Relationship Id="rId20" Type="http://schemas.openxmlformats.org/officeDocument/2006/relationships/tags" Target="../tags/tag33.xml"/><Relationship Id="rId2" Type="http://schemas.openxmlformats.org/officeDocument/2006/relationships/tags" Target="../tags/tag21.xml"/><Relationship Id="rId19" Type="http://schemas.openxmlformats.org/officeDocument/2006/relationships/tags" Target="../tags/tag32.xml"/><Relationship Id="rId18" Type="http://schemas.openxmlformats.org/officeDocument/2006/relationships/tags" Target="../tags/tag31.xml"/><Relationship Id="rId17" Type="http://schemas.openxmlformats.org/officeDocument/2006/relationships/image" Target="../media/image12.png"/><Relationship Id="rId16" Type="http://schemas.openxmlformats.org/officeDocument/2006/relationships/image" Target="../media/image13.png"/><Relationship Id="rId15" Type="http://schemas.openxmlformats.org/officeDocument/2006/relationships/tags" Target="../tags/tag30.xml"/><Relationship Id="rId14" Type="http://schemas.openxmlformats.org/officeDocument/2006/relationships/image" Target="../media/image11.png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image" Target="../media/image19.png"/><Relationship Id="rId2" Type="http://schemas.openxmlformats.org/officeDocument/2006/relationships/tags" Target="../tags/tag39.xml"/><Relationship Id="rId19" Type="http://schemas.openxmlformats.org/officeDocument/2006/relationships/notesSlide" Target="../notesSlides/notesSlide6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48.xml"/><Relationship Id="rId16" Type="http://schemas.openxmlformats.org/officeDocument/2006/relationships/tags" Target="../tags/tag47.xml"/><Relationship Id="rId15" Type="http://schemas.openxmlformats.org/officeDocument/2006/relationships/image" Target="../media/image24.png"/><Relationship Id="rId14" Type="http://schemas.openxmlformats.org/officeDocument/2006/relationships/tags" Target="../tags/tag46.xml"/><Relationship Id="rId13" Type="http://schemas.openxmlformats.org/officeDocument/2006/relationships/image" Target="../media/image23.png"/><Relationship Id="rId12" Type="http://schemas.openxmlformats.org/officeDocument/2006/relationships/tags" Target="../tags/tag45.xml"/><Relationship Id="rId11" Type="http://schemas.openxmlformats.org/officeDocument/2006/relationships/image" Target="../media/image22.png"/><Relationship Id="rId10" Type="http://schemas.openxmlformats.org/officeDocument/2006/relationships/tags" Target="../tags/tag44.xm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520000">
            <a:off x="10471785" y="-925195"/>
            <a:ext cx="2444750" cy="244475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24-d1oe645cmrb5eq9iqc9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5270" y="4902835"/>
            <a:ext cx="2225040" cy="4330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24-d1oe645cmrb5eq9iqca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0515" y="2365375"/>
            <a:ext cx="4368800" cy="314960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 flipH="1">
            <a:off x="4814570" y="3940175"/>
            <a:ext cx="6555740" cy="0"/>
          </a:xfrm>
          <a:prstGeom prst="line">
            <a:avLst/>
          </a:prstGeom>
          <a:noFill/>
          <a:ln w="38100">
            <a:solidFill>
              <a:srgbClr val="4874CB"/>
            </a:solidFill>
            <a:prstDash val="solid"/>
            <a:headEnd type="none"/>
            <a:tailEnd type="none"/>
          </a:ln>
        </p:spPr>
      </p:sp>
      <p:pic>
        <p:nvPicPr>
          <p:cNvPr id="6" name="Image 3" descr="https://test-kimi-img.moonshot.cn/pub/slides/slides_tmpl/image/25-07-11-18:10:07-d1oe5vtcmrb5eq9iqa5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0760" y="4203065"/>
            <a:ext cx="303530" cy="142875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9359265" y="4903113"/>
            <a:ext cx="1865630" cy="42989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22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北京出版社</a:t>
            </a:r>
            <a:endParaRPr lang="zh-CN" altLang="en-US" sz="2200" b="1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Text 2"/>
          <p:cNvSpPr/>
          <p:nvPr/>
        </p:nvSpPr>
        <p:spPr>
          <a:xfrm>
            <a:off x="3918491" y="1872615"/>
            <a:ext cx="7665814" cy="232600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6000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现代企业管理</a:t>
            </a:r>
            <a:endParaRPr lang="en-US" sz="1600" dirty="0"/>
          </a:p>
          <a:p>
            <a:pPr marL="0" indent="0" algn="r">
              <a:lnSpc>
                <a:spcPct val="100000"/>
              </a:lnSpc>
              <a:buNone/>
            </a:pPr>
            <a:r>
              <a:rPr lang="en-US" sz="6000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（第二版）</a:t>
            </a:r>
            <a:endParaRPr lang="en-US" sz="1600" dirty="0"/>
          </a:p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23-d1oe63tcmrb5eq9iqc40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9925" y="1912620"/>
            <a:ext cx="2694305" cy="453517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23-d1oe63tcmrb5eq9iqc40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40430" y="1912620"/>
            <a:ext cx="2694305" cy="45351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23-d1oe63tcmrb5eq9iqc40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29350" y="1912620"/>
            <a:ext cx="2694305" cy="453517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23-d1oe63tcmrb5eq9iqc40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008745" y="1912620"/>
            <a:ext cx="2694305" cy="453517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按企业生产经营业务的性质分类</a:t>
            </a:r>
            <a:endParaRPr lang="en-US" sz="1600" dirty="0"/>
          </a:p>
        </p:txBody>
      </p:sp>
      <p:pic>
        <p:nvPicPr>
          <p:cNvPr id="7" name="Image 4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7">
            <a:alphaModFix amt="74000"/>
          </a:blip>
          <a:srcRect l="128" t="33047" r="-128" b="-4046"/>
          <a:stretch>
            <a:fillRect/>
          </a:stretch>
        </p:blipFill>
        <p:spPr>
          <a:xfrm>
            <a:off x="5582285" y="20320"/>
            <a:ext cx="6927215" cy="1905635"/>
          </a:xfrm>
          <a:prstGeom prst="rect">
            <a:avLst/>
          </a:prstGeom>
        </p:spPr>
      </p:pic>
      <p:sp>
        <p:nvSpPr>
          <p:cNvPr id="8" name="Text 1"/>
          <p:cNvSpPr/>
          <p:nvPr>
            <p:custDataLst>
              <p:tags r:id="rId8"/>
            </p:custDataLst>
          </p:nvPr>
        </p:nvSpPr>
        <p:spPr>
          <a:xfrm>
            <a:off x="1114425" y="2363470"/>
            <a:ext cx="1841500" cy="4400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工业企业</a:t>
            </a:r>
            <a:endParaRPr lang="en-US" sz="1600" dirty="0"/>
          </a:p>
        </p:txBody>
      </p:sp>
      <p:sp>
        <p:nvSpPr>
          <p:cNvPr id="9" name="Text 2"/>
          <p:cNvSpPr/>
          <p:nvPr>
            <p:custDataLst>
              <p:tags r:id="rId9"/>
            </p:custDataLst>
          </p:nvPr>
        </p:nvSpPr>
        <p:spPr>
          <a:xfrm>
            <a:off x="3852545" y="2355850"/>
            <a:ext cx="1841500" cy="4400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农业企业</a:t>
            </a:r>
            <a:endParaRPr lang="en-US" sz="1600" dirty="0"/>
          </a:p>
        </p:txBody>
      </p:sp>
      <p:sp>
        <p:nvSpPr>
          <p:cNvPr id="10" name="Text 3"/>
          <p:cNvSpPr/>
          <p:nvPr>
            <p:custDataLst>
              <p:tags r:id="rId10"/>
            </p:custDataLst>
          </p:nvPr>
        </p:nvSpPr>
        <p:spPr>
          <a:xfrm>
            <a:off x="6650990" y="2355850"/>
            <a:ext cx="1841500" cy="4400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商业企业</a:t>
            </a:r>
            <a:endParaRPr lang="en-US" sz="1600" dirty="0"/>
          </a:p>
        </p:txBody>
      </p:sp>
      <p:sp>
        <p:nvSpPr>
          <p:cNvPr id="11" name="Text 4"/>
          <p:cNvSpPr/>
          <p:nvPr>
            <p:custDataLst>
              <p:tags r:id="rId11"/>
            </p:custDataLst>
          </p:nvPr>
        </p:nvSpPr>
        <p:spPr>
          <a:xfrm>
            <a:off x="9397365" y="2361565"/>
            <a:ext cx="1841500" cy="4400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金融企业</a:t>
            </a:r>
            <a:endParaRPr lang="en-US" sz="1600" dirty="0"/>
          </a:p>
        </p:txBody>
      </p:sp>
      <p:sp>
        <p:nvSpPr>
          <p:cNvPr id="12" name="Text 5"/>
          <p:cNvSpPr/>
          <p:nvPr>
            <p:custDataLst>
              <p:tags r:id="rId12"/>
            </p:custDataLst>
          </p:nvPr>
        </p:nvSpPr>
        <p:spPr>
          <a:xfrm>
            <a:off x="867410" y="3294380"/>
            <a:ext cx="2280285" cy="29845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从事工业品生产，为社会提供工业产品和服务。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工业企业通过大规模生产，满足社会对工业产品的需求，推动工业化进程。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Text 6"/>
          <p:cNvSpPr/>
          <p:nvPr>
            <p:custDataLst>
              <p:tags r:id="rId13"/>
            </p:custDataLst>
          </p:nvPr>
        </p:nvSpPr>
        <p:spPr>
          <a:xfrm>
            <a:off x="3649345" y="3277235"/>
            <a:ext cx="2280285" cy="29845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从事农、林、牧、渔业生产，提供农副产品。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农业企业通过现代化生产方式，保障农产品供应，促进农业现代化。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Text 7"/>
          <p:cNvSpPr/>
          <p:nvPr>
            <p:custDataLst>
              <p:tags r:id="rId14"/>
            </p:custDataLst>
          </p:nvPr>
        </p:nvSpPr>
        <p:spPr>
          <a:xfrm>
            <a:off x="6426835" y="3294380"/>
            <a:ext cx="2280285" cy="29845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从事物资流通和流通服务，促进商品交换。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商业企业通过高效的物流和销售网络，促进商品流通，满足市场需求。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5" name="Text 8"/>
          <p:cNvSpPr/>
          <p:nvPr>
            <p:custDataLst>
              <p:tags r:id="rId15"/>
            </p:custDataLst>
          </p:nvPr>
        </p:nvSpPr>
        <p:spPr>
          <a:xfrm>
            <a:off x="9213215" y="3277235"/>
            <a:ext cx="2280285" cy="29845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经营货币或信用业务，提供金融服务。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金融企业通过资金调配和风险管理，支持经济发展，维护金融稳定。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6" name="Image 5" descr="https://test-kimi-img.moonshot.cn/pub/slides/slides_tmpl/image/25-07-11-18:10:23-d1oe63tcmrb5eq9iqc1g.png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-1316355" y="5895975"/>
            <a:ext cx="7967345" cy="463550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7-11-18:10:23-d1oe63tcmrb5eq9iqc1g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48735" y="6346190"/>
            <a:ext cx="7967345" cy="463550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7-11-18:10:23-d1oe63tcmrb5eq9iqc3g.png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13715" y="2896870"/>
            <a:ext cx="11106785" cy="28638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7-11-18:10:23-d1oe63tcmrb5eq9iqc4g.png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595755" y="1459230"/>
            <a:ext cx="822960" cy="810895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7-11-18:10:23-d1oe63tcmrb5eq9iqc50.png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4467225" y="1459230"/>
            <a:ext cx="822960" cy="810895"/>
          </a:xfrm>
          <a:prstGeom prst="rect">
            <a:avLst/>
          </a:prstGeom>
        </p:spPr>
      </p:pic>
      <p:pic>
        <p:nvPicPr>
          <p:cNvPr id="21" name="Image 10" descr="https://test-kimi-img.moonshot.cn/pub/slides/slides_tmpl/image/25-07-11-18:10:23-d1oe63tcmrb5eq9iqc5g.png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7248525" y="1459230"/>
            <a:ext cx="822960" cy="810895"/>
          </a:xfrm>
          <a:prstGeom prst="rect">
            <a:avLst/>
          </a:prstGeom>
        </p:spPr>
      </p:pic>
      <p:pic>
        <p:nvPicPr>
          <p:cNvPr id="22" name="Image 11" descr="https://test-kimi-img.moonshot.cn/pub/slides/slides_tmpl/image/25-07-11-18:10:23-d1oe63tcmrb5eq9iqc60.png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10029825" y="1455420"/>
            <a:ext cx="822960" cy="810895"/>
          </a:xfrm>
          <a:prstGeom prst="rect">
            <a:avLst/>
          </a:prstGeom>
        </p:spPr>
      </p:pic>
      <p:pic>
        <p:nvPicPr>
          <p:cNvPr id="23" name="Image 12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24" name="Image 13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2004675" y="4376420"/>
            <a:ext cx="367030" cy="353758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565150" y="3265805"/>
            <a:ext cx="652145" cy="677862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1927205" y="4007485"/>
            <a:ext cx="521335" cy="542544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8-d1oe62lcmrb5eq9iqbg0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50860" y="1663700"/>
            <a:ext cx="3511550" cy="443166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18-d1oe62lcmrb5eq9iqbg0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74210" y="1663700"/>
            <a:ext cx="3511550" cy="4431665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18-d1oe62lcmrb5eq9iqbg0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06755" y="1663700"/>
            <a:ext cx="3511550" cy="4431665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6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sp>
        <p:nvSpPr>
          <p:cNvPr id="9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按企业资产的所有制性质分类</a:t>
            </a:r>
            <a:endParaRPr lang="en-US" sz="1600" dirty="0"/>
          </a:p>
        </p:txBody>
      </p:sp>
      <p:sp>
        <p:nvSpPr>
          <p:cNvPr id="10" name="Text 1"/>
          <p:cNvSpPr/>
          <p:nvPr>
            <p:custDataLst>
              <p:tags r:id="rId7"/>
            </p:custDataLst>
          </p:nvPr>
        </p:nvSpPr>
        <p:spPr>
          <a:xfrm>
            <a:off x="941705" y="2134235"/>
            <a:ext cx="3060700" cy="70675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国有企业</a:t>
            </a:r>
            <a:endParaRPr lang="en-US" sz="1600" dirty="0"/>
          </a:p>
        </p:txBody>
      </p:sp>
      <p:sp>
        <p:nvSpPr>
          <p:cNvPr id="11" name="Text 2"/>
          <p:cNvSpPr/>
          <p:nvPr>
            <p:custDataLst>
              <p:tags r:id="rId8"/>
            </p:custDataLst>
          </p:nvPr>
        </p:nvSpPr>
        <p:spPr>
          <a:xfrm>
            <a:off x="4596130" y="2134235"/>
            <a:ext cx="3060700" cy="70675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集体所有制企业</a:t>
            </a:r>
            <a:endParaRPr lang="en-US" sz="1600" dirty="0"/>
          </a:p>
        </p:txBody>
      </p:sp>
      <p:sp>
        <p:nvSpPr>
          <p:cNvPr id="12" name="Text 3"/>
          <p:cNvSpPr/>
          <p:nvPr>
            <p:custDataLst>
              <p:tags r:id="rId9"/>
            </p:custDataLst>
          </p:nvPr>
        </p:nvSpPr>
        <p:spPr>
          <a:xfrm>
            <a:off x="8312150" y="2134235"/>
            <a:ext cx="3060700" cy="70675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联营企业</a:t>
            </a:r>
            <a:endParaRPr lang="en-US" sz="1600" dirty="0"/>
          </a:p>
        </p:txBody>
      </p:sp>
      <p:sp>
        <p:nvSpPr>
          <p:cNvPr id="13" name="Text 4"/>
          <p:cNvSpPr/>
          <p:nvPr>
            <p:custDataLst>
              <p:tags r:id="rId10"/>
            </p:custDataLst>
          </p:nvPr>
        </p:nvSpPr>
        <p:spPr>
          <a:xfrm>
            <a:off x="888365" y="2982595"/>
            <a:ext cx="3060700" cy="23533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资产归国家所有，按相关规定登记注册的非公司制经济组织。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国有企业承担国家重要产业布局，保障国家经济安全。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Text 5"/>
          <p:cNvSpPr/>
          <p:nvPr>
            <p:custDataLst>
              <p:tags r:id="rId11"/>
            </p:custDataLst>
          </p:nvPr>
        </p:nvSpPr>
        <p:spPr>
          <a:xfrm>
            <a:off x="4604385" y="2982595"/>
            <a:ext cx="3060700" cy="23533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部分劳动者共同占有生产资料，是公有制形式之一。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集体企业通过集体所有制，实现共同富裕，促进地方经济发展。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5" name="Text 6"/>
          <p:cNvSpPr/>
          <p:nvPr>
            <p:custDataLst>
              <p:tags r:id="rId12"/>
            </p:custDataLst>
          </p:nvPr>
        </p:nvSpPr>
        <p:spPr>
          <a:xfrm>
            <a:off x="8328660" y="3013710"/>
            <a:ext cx="3060700" cy="23533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企业之间联营组成的新经济实体，具备法人资格。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联营企业通过资源整合，提升竞争力，实现规模经济。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6" name="Image 7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7" name="Image 8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8" name="Image 9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9" name="Image 10" descr="https://test-kimi-img.moonshot.cn/pub/slides/slides_tmpl/image/25-07-11-18:10:18-d1oe62lcmrb5eq9iqbh0.png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2044065" y="1318260"/>
            <a:ext cx="810895" cy="810895"/>
          </a:xfrm>
          <a:prstGeom prst="rect">
            <a:avLst/>
          </a:prstGeom>
        </p:spPr>
      </p:pic>
      <p:pic>
        <p:nvPicPr>
          <p:cNvPr id="20" name="Image 11" descr="https://test-kimi-img.moonshot.cn/pub/slides/slides_tmpl/image/25-07-11-18:10:19-d1oe62tcmrb5eq9iqbi0.png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839460" y="1333500"/>
            <a:ext cx="780415" cy="780415"/>
          </a:xfrm>
          <a:prstGeom prst="rect">
            <a:avLst/>
          </a:prstGeom>
        </p:spPr>
      </p:pic>
      <p:pic>
        <p:nvPicPr>
          <p:cNvPr id="21" name="Image 12" descr="https://test-kimi-img.moonshot.cn/pub/slides/slides_tmpl/image/25-07-11-18:10:19-d1oe62tcmrb5eq9iqbhg.png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9620250" y="1333500"/>
            <a:ext cx="780415" cy="780415"/>
          </a:xfrm>
          <a:prstGeom prst="rect">
            <a:avLst/>
          </a:prstGeom>
        </p:spPr>
      </p:pic>
      <p:pic>
        <p:nvPicPr>
          <p:cNvPr id="22" name="Image 13" descr="https://test-kimi-img.moonshot.cn/pub/slides/slides_tmpl/image/25-07-11-18:10:19-d1oe62tcmrb5eq9iqbig.png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3221355" y="5160645"/>
            <a:ext cx="883920" cy="859790"/>
          </a:xfrm>
          <a:prstGeom prst="rect">
            <a:avLst/>
          </a:prstGeom>
        </p:spPr>
      </p:pic>
      <p:pic>
        <p:nvPicPr>
          <p:cNvPr id="23" name="Image 14" descr="https://test-kimi-img.moonshot.cn/pub/slides/slides_tmpl/image/25-07-11-18:10:19-d1oe62tcmrb5eq9iqbj0.png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6958330" y="5160645"/>
            <a:ext cx="926465" cy="859790"/>
          </a:xfrm>
          <a:prstGeom prst="rect">
            <a:avLst/>
          </a:prstGeom>
        </p:spPr>
      </p:pic>
      <p:pic>
        <p:nvPicPr>
          <p:cNvPr id="24" name="Image 15" descr="https://test-kimi-img.moonshot.cn/pub/slides/slides_tmpl/image/25-07-11-18:10:19-d1oe62tcmrb5eq9iqbjg.png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10643235" y="5160645"/>
            <a:ext cx="932815" cy="8597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2">
            <a:alphaModFix amt="74000"/>
          </a:blip>
          <a:srcRect t="15208"/>
          <a:stretch>
            <a:fillRect/>
          </a:stretch>
        </p:blipFill>
        <p:spPr>
          <a:xfrm>
            <a:off x="6398895" y="0"/>
            <a:ext cx="7380605" cy="242506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-635" y="1473835"/>
            <a:ext cx="12192635" cy="1571625"/>
          </a:xfrm>
          <a:prstGeom prst="rect">
            <a:avLst/>
          </a:prstGeom>
          <a:gradFill flip="none" rotWithShape="1">
            <a:gsLst>
              <a:gs pos="0">
                <a:srgbClr val="92ABDF">
                  <a:alpha val="82000"/>
                </a:srgbClr>
              </a:gs>
              <a:gs pos="42000">
                <a:srgbClr val="92ABDF">
                  <a:alpha val="82000"/>
                </a:srgbClr>
              </a:gs>
              <a:gs pos="100000">
                <a:srgbClr val="4874CB">
                  <a:alpha val="73000"/>
                </a:srgbClr>
              </a:gs>
            </a:gsLst>
            <a:lin ang="0" scaled="1"/>
          </a:gradFill>
        </p:spPr>
      </p:sp>
      <p:sp>
        <p:nvSpPr>
          <p:cNvPr id="4" name="Text 1"/>
          <p:cNvSpPr/>
          <p:nvPr/>
        </p:nvSpPr>
        <p:spPr>
          <a:xfrm>
            <a:off x="-635" y="1473835"/>
            <a:ext cx="12192635" cy="15716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7697470" y="1614805"/>
            <a:ext cx="3957955" cy="133096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按企业资产的所有制性质分类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6538375" y="4472222"/>
            <a:ext cx="4964861" cy="1867936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自然人投资设立或控股的营利性经济组织。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私营企业通过灵活经营和创新，推动市场经济发展，创造就业机会。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7" name="Text 4"/>
          <p:cNvSpPr/>
          <p:nvPr/>
        </p:nvSpPr>
        <p:spPr>
          <a:xfrm>
            <a:off x="665269" y="4463967"/>
            <a:ext cx="4964861" cy="1867301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中外合资经营、中外合作经营、外资企业三类外商投资企业。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三资企业引入外资和技术，促进产业升级和国际化发展。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Shape 5"/>
          <p:cNvSpPr/>
          <p:nvPr/>
        </p:nvSpPr>
        <p:spPr>
          <a:xfrm>
            <a:off x="6087428" y="3540443"/>
            <a:ext cx="0" cy="2532924"/>
          </a:xfrm>
          <a:prstGeom prst="line">
            <a:avLst/>
          </a:prstGeom>
          <a:noFill/>
          <a:ln w="19050">
            <a:gradFill flip="none" rotWithShape="1">
              <a:gsLst>
                <a:gs pos="0">
                  <a:srgbClr val="4874CB">
                    <a:alpha val="0"/>
                  </a:srgbClr>
                </a:gs>
                <a:gs pos="10000">
                  <a:srgbClr val="4874CB">
                    <a:alpha val="0"/>
                  </a:srgbClr>
                </a:gs>
                <a:gs pos="50000">
                  <a:srgbClr val="4874CB">
                    <a:alpha val="50000"/>
                  </a:srgbClr>
                </a:gs>
                <a:gs pos="90000">
                  <a:srgbClr val="4874CB">
                    <a:alpha val="0"/>
                  </a:srgbClr>
                </a:gs>
                <a:gs pos="100000">
                  <a:srgbClr val="4874CB">
                    <a:alpha val="0"/>
                  </a:srgbClr>
                </a:gs>
              </a:gsLst>
              <a:lin ang="16200000" scaled="1"/>
            </a:gradFill>
            <a:prstDash val="solid"/>
            <a:headEnd type="none"/>
            <a:tailEnd type="none"/>
          </a:ln>
        </p:spPr>
      </p:sp>
      <p:pic>
        <p:nvPicPr>
          <p:cNvPr id="9" name="Image 1" descr="https://test-kimi-img.moonshot.cn/pub/slides/slides_tmpl/image/25-07-11-18:10:10-d1oe60lcmrb5eq9iqaj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0" y="390525"/>
            <a:ext cx="597535" cy="28067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1014730" y="3540760"/>
            <a:ext cx="4458335" cy="6699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三资企业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6702425" y="3540760"/>
            <a:ext cx="4458335" cy="6699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私营企业</a:t>
            </a:r>
            <a:endParaRPr lang="en-US" sz="1600" dirty="0"/>
          </a:p>
        </p:txBody>
      </p:sp>
      <p:pic>
        <p:nvPicPr>
          <p:cNvPr id="12" name="Image 2" descr="https://test-kimi-img.moonshot.cn/pub/slides/slides_tmpl/image/25-07-11-18:10:13-d1oe61dcmrb5eq9iqb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20" y="1164590"/>
            <a:ext cx="3688080" cy="2243455"/>
          </a:xfrm>
          <a:prstGeom prst="rect">
            <a:avLst/>
          </a:prstGeom>
        </p:spPr>
      </p:pic>
      <p:pic>
        <p:nvPicPr>
          <p:cNvPr id="13" name="Image 3" descr="https://test-kimi-img.moonshot.cn/pub/slides/slides_tmpl/image/25-07-11-18:10:14-d1oe61lcmrb5eq9iqb3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5400" y="1164590"/>
            <a:ext cx="3688080" cy="22434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1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3481070"/>
            <a:ext cx="515620" cy="536003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165" y="2062480"/>
            <a:ext cx="652145" cy="677862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20-d1oe635cmrb5eq9iqbmg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60845" y="1463040"/>
            <a:ext cx="5053330" cy="224345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20-d1oe635cmrb5eq9iqbmg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60845" y="3890010"/>
            <a:ext cx="5053330" cy="2243455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20-d1oe635cmrb5eq9iqbo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940" y="1508125"/>
            <a:ext cx="5864860" cy="4919345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0" name="Image 8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sp>
        <p:nvSpPr>
          <p:cNvPr id="11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根据企业资产的构成分类</a:t>
            </a:r>
            <a:endParaRPr lang="en-US" sz="1600" dirty="0"/>
          </a:p>
        </p:txBody>
      </p:sp>
      <p:sp>
        <p:nvSpPr>
          <p:cNvPr id="12" name="Text 1"/>
          <p:cNvSpPr/>
          <p:nvPr/>
        </p:nvSpPr>
        <p:spPr>
          <a:xfrm>
            <a:off x="626110" y="3735070"/>
            <a:ext cx="4690110" cy="30480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独资企业</a:t>
            </a:r>
            <a:endParaRPr lang="en-US" sz="1600" dirty="0"/>
          </a:p>
        </p:txBody>
      </p:sp>
      <p:sp>
        <p:nvSpPr>
          <p:cNvPr id="13" name="Text 2"/>
          <p:cNvSpPr/>
          <p:nvPr/>
        </p:nvSpPr>
        <p:spPr>
          <a:xfrm>
            <a:off x="763270" y="4069715"/>
            <a:ext cx="5332095" cy="206375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个人出资，资产归个人所有，所有权和经营权统一。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独资企业决策灵活，适合小规模经营，但风险由个人承担。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Text 3"/>
          <p:cNvSpPr/>
          <p:nvPr>
            <p:custDataLst>
              <p:tags r:id="rId10"/>
            </p:custDataLst>
          </p:nvPr>
        </p:nvSpPr>
        <p:spPr>
          <a:xfrm>
            <a:off x="6957060" y="1649730"/>
            <a:ext cx="3732530" cy="39878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合伙企业</a:t>
            </a:r>
            <a:endParaRPr lang="en-US" sz="2000" b="1" dirty="0">
              <a:solidFill>
                <a:srgbClr val="4874CB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5" name="Text 4"/>
          <p:cNvSpPr/>
          <p:nvPr>
            <p:custDataLst>
              <p:tags r:id="rId11"/>
            </p:custDataLst>
          </p:nvPr>
        </p:nvSpPr>
        <p:spPr>
          <a:xfrm>
            <a:off x="6957060" y="1882438"/>
            <a:ext cx="4660900" cy="164020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just">
              <a:lnSpc>
                <a:spcPct val="14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多个出资人共同出资、经营、共享收益、共担风险。</a:t>
            </a:r>
            <a:endParaRPr lang="en-US" sz="2000" dirty="0"/>
          </a:p>
          <a:p>
            <a:pPr marL="0" indent="0" algn="just">
              <a:lnSpc>
                <a:spcPct val="14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合伙企业通过共同出资和经营，分散风险，提升资金和管理能力。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6" name="Text 5"/>
          <p:cNvSpPr/>
          <p:nvPr>
            <p:custDataLst>
              <p:tags r:id="rId12"/>
            </p:custDataLst>
          </p:nvPr>
        </p:nvSpPr>
        <p:spPr>
          <a:xfrm>
            <a:off x="6957060" y="3985260"/>
            <a:ext cx="3732530" cy="39878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股份制企业</a:t>
            </a:r>
            <a:endParaRPr lang="en-US" sz="2000" dirty="0"/>
          </a:p>
        </p:txBody>
      </p:sp>
      <p:sp>
        <p:nvSpPr>
          <p:cNvPr id="17" name="Text 6"/>
          <p:cNvSpPr/>
          <p:nvPr>
            <p:custDataLst>
              <p:tags r:id="rId13"/>
            </p:custDataLst>
          </p:nvPr>
        </p:nvSpPr>
        <p:spPr>
          <a:xfrm>
            <a:off x="6957060" y="4219754"/>
            <a:ext cx="4603750" cy="175323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法定人数以上的股东出资组成，具有独立法人资格。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股份制企业通过股权融资，扩大规模，提升市场竞争力和抗风险能力。</a:t>
            </a:r>
            <a:endParaRPr lang="en-US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8" name="Image 9" descr="https://test-kimi-img.moonshot.cn/pub/slides/slides_tmpl/image/25-07-11-18:10:21-d1oe63dcmrb5eq9iqbs0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8990" y="1720850"/>
            <a:ext cx="5260975" cy="19627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管理与企业管理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94B9FF">
                <a:alpha val="32000"/>
              </a:srgbClr>
            </a:gs>
            <a:gs pos="9000">
              <a:srgbClr val="94B9FF">
                <a:alpha val="32000"/>
              </a:srgbClr>
            </a:gs>
            <a:gs pos="40000">
              <a:srgbClr val="94B9FF">
                <a:alpha val="14000"/>
              </a:srgbClr>
            </a:gs>
            <a:gs pos="62000">
              <a:srgbClr val="94B9FF">
                <a:alpha val="0"/>
              </a:srgbClr>
            </a:gs>
            <a:gs pos="98000">
              <a:srgbClr val="94B9FF">
                <a:alpha val="32000"/>
              </a:srgbClr>
            </a:gs>
            <a:gs pos="100000">
              <a:srgbClr val="94B9FF">
                <a:alpha val="32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4430" y="1184275"/>
            <a:ext cx="652145" cy="677862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8540" y="950595"/>
            <a:ext cx="652145" cy="677862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00000">
            <a:off x="9919970" y="5735955"/>
            <a:ext cx="2084705" cy="208470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867410" y="1427480"/>
            <a:ext cx="4449445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管理的定义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867410" y="1915160"/>
            <a:ext cx="5130165" cy="219456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管理是在特定环境下，通过计划、组织、控制等职能活动，综合运用资源，达成组织目标的过程。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管理通过合理配置资源和优化流程，确保组织目标的实现。</a:t>
            </a:r>
            <a:endParaRPr lang="en-US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Text 3"/>
          <p:cNvSpPr/>
          <p:nvPr/>
        </p:nvSpPr>
        <p:spPr>
          <a:xfrm>
            <a:off x="867410" y="3857625"/>
            <a:ext cx="4449445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3869A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管理的特点及性质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867410" y="4389120"/>
            <a:ext cx="5130165" cy="219456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管理具有二重性（自然属性和社会属性）、科学性和艺术性，是科学与艺术的结合。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管理结合科学方法和实践经验，灵活应对复杂环境，实现高效管理。</a:t>
            </a:r>
            <a:endParaRPr lang="en-US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1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92485" y="394335"/>
            <a:ext cx="628015" cy="182880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20000">
            <a:off x="2193925" y="6032500"/>
            <a:ext cx="1879600" cy="1879600"/>
          </a:xfrm>
          <a:prstGeom prst="rect">
            <a:avLst/>
          </a:prstGeom>
        </p:spPr>
      </p:pic>
      <p:pic>
        <p:nvPicPr>
          <p:cNvPr id="13" name="Image 6" descr="https://test-kimi-img.moonshot.cn/pub/slides/slides_tmpl/image/25-07-11-18:10:12-d1oe615cmrb5eq9iqau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590" y="1623695"/>
            <a:ext cx="280670" cy="1627505"/>
          </a:xfrm>
          <a:prstGeom prst="rect">
            <a:avLst/>
          </a:prstGeom>
        </p:spPr>
      </p:pic>
      <p:pic>
        <p:nvPicPr>
          <p:cNvPr id="14" name="Image 7" descr="https://test-kimi-img.moonshot.cn/pub/slides/slides_tmpl/image/25-07-11-18:10:12-d1oe615cmrb5eq9iqau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590" y="4036695"/>
            <a:ext cx="280670" cy="1627505"/>
          </a:xfrm>
          <a:prstGeom prst="rect">
            <a:avLst/>
          </a:prstGeom>
        </p:spPr>
      </p:pic>
      <p:pic>
        <p:nvPicPr>
          <p:cNvPr id="15" name="Image 8" descr="https://test-kimi-img.moonshot.cn/pub/slides/slides_tmpl/image/25-07-11-18:10:12-d1oe615cmrb5eq9iqat0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4790" y="950595"/>
            <a:ext cx="2452370" cy="3679190"/>
          </a:xfrm>
          <a:prstGeom prst="rect">
            <a:avLst/>
          </a:prstGeom>
        </p:spPr>
      </p:pic>
      <p:pic>
        <p:nvPicPr>
          <p:cNvPr id="16" name="Image 9" descr="https://test-kimi-img.moonshot.cn/pub/slides/slides_tmpl/image/25-07-11-18:10:12-d1oe615cmrb5eq9iqatg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90685" y="2794635"/>
            <a:ext cx="2451735" cy="36785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9-d1oe62tcmrb5eq9iqbl0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28390" y="4560570"/>
            <a:ext cx="8564880" cy="2541905"/>
          </a:xfrm>
          <a:prstGeom prst="rect">
            <a:avLst/>
          </a:prstGeom>
        </p:spPr>
      </p:pic>
      <p:sp>
        <p:nvSpPr>
          <p:cNvPr id="3" name="Text 0"/>
          <p:cNvSpPr/>
          <p:nvPr>
            <p:custDataLst>
              <p:tags r:id="rId4"/>
            </p:custDataLst>
          </p:nvPr>
        </p:nvSpPr>
        <p:spPr>
          <a:xfrm>
            <a:off x="5103495" y="5494655"/>
            <a:ext cx="6615430" cy="98488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管理者需具备品格素质、心理素质和身体素质，以应对复杂的管理任务。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管理者需具备综合素质，应对管理中的各种挑战，提升管理效能。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" name="Text 1"/>
          <p:cNvSpPr/>
          <p:nvPr>
            <p:custDataLst>
              <p:tags r:id="rId5"/>
            </p:custDataLst>
          </p:nvPr>
        </p:nvSpPr>
        <p:spPr>
          <a:xfrm>
            <a:off x="5150566" y="5087473"/>
            <a:ext cx="5528761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管理者的素质</a:t>
            </a:r>
            <a:endParaRPr lang="en-US" sz="1600" dirty="0"/>
          </a:p>
        </p:txBody>
      </p:sp>
      <p:pic>
        <p:nvPicPr>
          <p:cNvPr id="5" name="Image 1" descr="https://test-kimi-img.moonshot.cn/pub/slides/slides_tmpl/image/25-07-11-18:10:19-d1oe62tcmrb5eq9iqbl0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28390" y="2637155"/>
            <a:ext cx="8564880" cy="2541905"/>
          </a:xfrm>
          <a:prstGeom prst="rect">
            <a:avLst/>
          </a:prstGeom>
        </p:spPr>
      </p:pic>
      <p:sp>
        <p:nvSpPr>
          <p:cNvPr id="6" name="Text 2"/>
          <p:cNvSpPr/>
          <p:nvPr>
            <p:custDataLst>
              <p:tags r:id="rId7"/>
            </p:custDataLst>
          </p:nvPr>
        </p:nvSpPr>
        <p:spPr>
          <a:xfrm>
            <a:off x="5104868" y="3571856"/>
            <a:ext cx="6412026" cy="9845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管理者需承担计划、组织、领导和控制四项基本工作，推动组织目标的实现。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管理者通过计划、组织、领导和控制，确保组织高效运行，实现目标。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7" name="Text 3"/>
          <p:cNvSpPr/>
          <p:nvPr>
            <p:custDataLst>
              <p:tags r:id="rId8"/>
            </p:custDataLst>
          </p:nvPr>
        </p:nvSpPr>
        <p:spPr>
          <a:xfrm>
            <a:off x="5150566" y="3164058"/>
            <a:ext cx="5528761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管理者的工作</a:t>
            </a:r>
            <a:endParaRPr lang="en-US" sz="1600" dirty="0"/>
          </a:p>
        </p:txBody>
      </p:sp>
      <p:pic>
        <p:nvPicPr>
          <p:cNvPr id="8" name="Image 2" descr="https://test-kimi-img.moonshot.cn/pub/slides/slides_tmpl/image/25-07-11-18:10:19-d1oe62tcmrb5eq9iqbl0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27120" y="772795"/>
            <a:ext cx="8564880" cy="2541905"/>
          </a:xfrm>
          <a:prstGeom prst="rect">
            <a:avLst/>
          </a:prstGeom>
        </p:spPr>
      </p:pic>
      <p:pic>
        <p:nvPicPr>
          <p:cNvPr id="9" name="Image 3" descr="https://test-kimi-img.moonshot.cn/pub/slides/slides_tmpl/image/25-07-11-18:10:19-d1oe62tcmrb5eq9iqbkg.jpeg"/>
          <p:cNvPicPr>
            <a:picLocks noChangeAspect="1"/>
          </p:cNvPicPr>
          <p:nvPr/>
        </p:nvPicPr>
        <p:blipFill>
          <a:blip r:embed="rId10"/>
          <a:srcRect r="45"/>
          <a:stretch>
            <a:fillRect/>
          </a:stretch>
        </p:blipFill>
        <p:spPr>
          <a:xfrm>
            <a:off x="0" y="0"/>
            <a:ext cx="3748405" cy="6858000"/>
          </a:xfrm>
          <a:prstGeom prst="rect">
            <a:avLst/>
          </a:prstGeom>
        </p:spPr>
      </p:pic>
      <p:sp>
        <p:nvSpPr>
          <p:cNvPr id="10" name="Text 4"/>
          <p:cNvSpPr/>
          <p:nvPr>
            <p:custDataLst>
              <p:tags r:id="rId11"/>
            </p:custDataLst>
          </p:nvPr>
        </p:nvSpPr>
        <p:spPr>
          <a:xfrm>
            <a:off x="5103598" y="1707496"/>
            <a:ext cx="6412026" cy="98457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高层管理者负责制订目标和战略；中层管理者贯彻大政方针；基层管理者直接指挥和监督现场作业。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不同层次的管理者承担不同职责，共同推动组织目标的实现。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1" name="Text 5"/>
          <p:cNvSpPr/>
          <p:nvPr>
            <p:custDataLst>
              <p:tags r:id="rId12"/>
            </p:custDataLst>
          </p:nvPr>
        </p:nvSpPr>
        <p:spPr>
          <a:xfrm>
            <a:off x="5149296" y="1299698"/>
            <a:ext cx="5528761" cy="4809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管理者的类型</a:t>
            </a:r>
            <a:endParaRPr lang="en-US" sz="1600" dirty="0"/>
          </a:p>
        </p:txBody>
      </p:sp>
      <p:pic>
        <p:nvPicPr>
          <p:cNvPr id="12" name="Image 4" descr="https://test-kimi-img.moonshot.cn/pub/slides/slides_tmpl/image/25-07-11-18:10:19-d1oe62tcmrb5eq9iqbk0.pn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036695" y="1562735"/>
            <a:ext cx="1066800" cy="1054735"/>
          </a:xfrm>
          <a:prstGeom prst="rect">
            <a:avLst/>
          </a:prstGeom>
        </p:spPr>
      </p:pic>
      <p:pic>
        <p:nvPicPr>
          <p:cNvPr id="13" name="Image 5" descr="https://test-kimi-img.moonshot.cn/pub/slides/slides_tmpl/image/25-07-11-18:10:20-d1oe635cmrb5eq9iqblg.png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033520" y="3394710"/>
            <a:ext cx="1073150" cy="1054735"/>
          </a:xfrm>
          <a:prstGeom prst="rect">
            <a:avLst/>
          </a:prstGeom>
        </p:spPr>
      </p:pic>
      <p:pic>
        <p:nvPicPr>
          <p:cNvPr id="14" name="Image 6" descr="https://test-kimi-img.moonshot.cn/pub/slides/slides_tmpl/image/25-07-11-18:10:20-d1oe635cmrb5eq9iqbm0.png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4036695" y="5318760"/>
            <a:ext cx="1066800" cy="1054735"/>
          </a:xfrm>
          <a:prstGeom prst="rect">
            <a:avLst/>
          </a:prstGeom>
        </p:spPr>
      </p:pic>
      <p:pic>
        <p:nvPicPr>
          <p:cNvPr id="15" name="Image 7" descr="https://test-kimi-img.moonshot.cn/pub/slides/slides_tmpl/image/25-07-11-18:10:20-d1oe635cmrb5eq9iqbn0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0" y="0"/>
            <a:ext cx="3749040" cy="6858000"/>
          </a:xfrm>
          <a:prstGeom prst="rect">
            <a:avLst/>
          </a:prstGeom>
        </p:spPr>
      </p:pic>
      <p:sp>
        <p:nvSpPr>
          <p:cNvPr id="16" name="Text 6"/>
          <p:cNvSpPr/>
          <p:nvPr/>
        </p:nvSpPr>
        <p:spPr>
          <a:xfrm>
            <a:off x="4036695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管理者</a:t>
            </a:r>
            <a:endParaRPr lang="en-US" sz="1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8-d1oe62lcmrb5eq9iqbg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" y="0"/>
            <a:ext cx="12177395" cy="6858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4-d1oe61lcmrb5eq9iqb2g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83000"/>
          </a:blip>
          <a:srcRect l="115" t="145" r="83" b="161"/>
          <a:stretch>
            <a:fillRect/>
          </a:stretch>
        </p:blipFill>
        <p:spPr>
          <a:xfrm>
            <a:off x="4166235" y="1635760"/>
            <a:ext cx="3859530" cy="3912235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企业管理</a:t>
            </a:r>
            <a:endParaRPr lang="en-US" sz="1600" dirty="0"/>
          </a:p>
        </p:txBody>
      </p:sp>
      <p:sp>
        <p:nvSpPr>
          <p:cNvPr id="6" name="Text 1"/>
          <p:cNvSpPr/>
          <p:nvPr>
            <p:custDataLst>
              <p:tags r:id="rId6"/>
            </p:custDataLst>
          </p:nvPr>
        </p:nvSpPr>
        <p:spPr>
          <a:xfrm>
            <a:off x="685800" y="4833938"/>
            <a:ext cx="5101590" cy="16160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企业管理是企业管理人员根据内外部条件确定经营方针和目标，对各要素和环节进行管理的活动。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企业管理通过科学决策和优化资源配置，提升企业竞争力和经济效益。</a:t>
            </a:r>
            <a:endParaRPr lang="en-US" sz="1600" b="1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7" name="Text 2"/>
          <p:cNvSpPr/>
          <p:nvPr>
            <p:custDataLst>
              <p:tags r:id="rId7"/>
            </p:custDataLst>
          </p:nvPr>
        </p:nvSpPr>
        <p:spPr>
          <a:xfrm>
            <a:off x="685800" y="4097973"/>
            <a:ext cx="5101590" cy="73533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gradFill flip="none" rotWithShape="0">
                  <a:gsLst>
                    <a:gs pos="0">
                      <a:srgbClr val="ACC1E8"/>
                    </a:gs>
                    <a:gs pos="31000">
                      <a:srgbClr val="849FDE"/>
                    </a:gs>
                    <a:gs pos="68000">
                      <a:srgbClr val="5A7DD4"/>
                    </a:gs>
                    <a:gs pos="100000">
                      <a:srgbClr val="5A7DD4"/>
                    </a:gs>
                  </a:gsLst>
                  <a:lin ang="108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8" name="Text 3"/>
          <p:cNvSpPr/>
          <p:nvPr>
            <p:custDataLst>
              <p:tags r:id="rId8"/>
            </p:custDataLst>
          </p:nvPr>
        </p:nvSpPr>
        <p:spPr>
          <a:xfrm>
            <a:off x="6384290" y="2108200"/>
            <a:ext cx="5101590" cy="16179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企业管理需合理组织生产经营活动，有效利用资源，促进技术进步，开发人力资源，协调内外关系。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b="1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企业管理通过优化管理流程，提升企业运营效率，实现可持续发展。</a:t>
            </a:r>
            <a:endParaRPr lang="en-US" sz="1600" b="1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Text 4"/>
          <p:cNvSpPr/>
          <p:nvPr>
            <p:custDataLst>
              <p:tags r:id="rId9"/>
            </p:custDataLst>
          </p:nvPr>
        </p:nvSpPr>
        <p:spPr>
          <a:xfrm>
            <a:off x="10871215" y="1301591"/>
            <a:ext cx="933445" cy="73533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gradFill flip="none" rotWithShape="0">
                  <a:gsLst>
                    <a:gs pos="0">
                      <a:srgbClr val="5A7DD4"/>
                    </a:gs>
                    <a:gs pos="36000">
                      <a:srgbClr val="5A7DD4"/>
                    </a:gs>
                    <a:gs pos="99000">
                      <a:srgbClr val="ACC1E8"/>
                    </a:gs>
                    <a:gs pos="100000">
                      <a:srgbClr val="ACC1E8"/>
                    </a:gs>
                  </a:gsLst>
                  <a:lin ang="108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0" name="Text 5"/>
          <p:cNvSpPr/>
          <p:nvPr>
            <p:custDataLst>
              <p:tags r:id="rId10"/>
            </p:custDataLst>
          </p:nvPr>
        </p:nvSpPr>
        <p:spPr>
          <a:xfrm>
            <a:off x="5264150" y="1337945"/>
            <a:ext cx="548322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企业管理的任务</a:t>
            </a:r>
            <a:endParaRPr lang="en-US" sz="1600" dirty="0"/>
          </a:p>
        </p:txBody>
      </p:sp>
      <p:sp>
        <p:nvSpPr>
          <p:cNvPr id="11" name="Text 6"/>
          <p:cNvSpPr/>
          <p:nvPr>
            <p:custDataLst>
              <p:tags r:id="rId11"/>
            </p:custDataLst>
          </p:nvPr>
        </p:nvSpPr>
        <p:spPr>
          <a:xfrm>
            <a:off x="1438910" y="4117975"/>
            <a:ext cx="548322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企业管理的含义</a:t>
            </a:r>
            <a:endParaRPr lang="en-US" sz="1600" dirty="0"/>
          </a:p>
        </p:txBody>
      </p:sp>
      <p:pic>
        <p:nvPicPr>
          <p:cNvPr id="12" name="Image 3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7-11-18:10:21-d1oe63dcmrb5eq9iqbr0.jpg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85800" y="1195705"/>
            <a:ext cx="4956810" cy="2788285"/>
          </a:xfrm>
          <a:prstGeom prst="rect">
            <a:avLst/>
          </a:prstGeom>
        </p:spPr>
      </p:pic>
      <p:pic>
        <p:nvPicPr>
          <p:cNvPr id="15" name="Image 6" descr="https://test-kimi-img.moonshot.cn/pub/slides/slides_tmpl/image/25-07-11-18:10:16-d1oe625cmrb5eq9iqb7g.jpeg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6594475" y="3589655"/>
            <a:ext cx="4957445" cy="27889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现代企业组织与文化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20000">
            <a:off x="9276080" y="4420870"/>
            <a:ext cx="3163570" cy="316357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6-d1oe625cmrb5eq9iqb9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8080" y="2594610"/>
            <a:ext cx="6602095" cy="391985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5-d1oe61tcmrb5eq9iqb6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330" y="3677920"/>
            <a:ext cx="6632575" cy="239585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15-d1oe61tcmrb5eq9iqb6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330" y="1282065"/>
            <a:ext cx="6632575" cy="2395855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7">
            <a:alphaModFix amt="74000"/>
          </a:blip>
          <a:srcRect t="15208"/>
          <a:stretch>
            <a:fillRect/>
          </a:stretch>
        </p:blipFill>
        <p:spPr>
          <a:xfrm>
            <a:off x="5211445" y="0"/>
            <a:ext cx="7380605" cy="2425065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现代企业组织</a:t>
            </a:r>
            <a:endParaRPr lang="en-US" sz="1600" dirty="0"/>
          </a:p>
        </p:txBody>
      </p:sp>
      <p:sp>
        <p:nvSpPr>
          <p:cNvPr id="11" name="Text 1"/>
          <p:cNvSpPr/>
          <p:nvPr/>
        </p:nvSpPr>
        <p:spPr>
          <a:xfrm>
            <a:off x="803275" y="2079625"/>
            <a:ext cx="5988050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组织结构是表明组织各部分排列顺序、空间位置等关系的模式，是管理系统的框架。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组织结构通过合理分工和协作，提升组织运行效率和管理效能。</a:t>
            </a:r>
            <a:endParaRPr lang="en-US" sz="16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2" name="Text 2"/>
          <p:cNvSpPr/>
          <p:nvPr/>
        </p:nvSpPr>
        <p:spPr>
          <a:xfrm>
            <a:off x="772795" y="4362450"/>
            <a:ext cx="5987415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直线制组织结构简单，领导关系垂直；职能型组织结构按业务性质划分部门，分工合作。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不同组织结构适应不同管理需求，提升组织灵活性和效率。</a:t>
            </a:r>
            <a:endParaRPr lang="en-US" sz="16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Text 3"/>
          <p:cNvSpPr/>
          <p:nvPr/>
        </p:nvSpPr>
        <p:spPr>
          <a:xfrm>
            <a:off x="893445" y="1508125"/>
            <a:ext cx="4458335" cy="6699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组织结构的概念</a:t>
            </a:r>
            <a:endParaRPr lang="en-US" sz="1600" dirty="0"/>
          </a:p>
        </p:txBody>
      </p:sp>
      <p:sp>
        <p:nvSpPr>
          <p:cNvPr id="14" name="Text 4"/>
          <p:cNvSpPr/>
          <p:nvPr/>
        </p:nvSpPr>
        <p:spPr>
          <a:xfrm>
            <a:off x="2301875" y="3942715"/>
            <a:ext cx="4458335" cy="6699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常见的组织结构类型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 flipH="1">
            <a:off x="4814570" y="3940175"/>
            <a:ext cx="6555740" cy="0"/>
          </a:xfrm>
          <a:prstGeom prst="line">
            <a:avLst/>
          </a:prstGeom>
          <a:noFill/>
          <a:ln w="38100">
            <a:solidFill>
              <a:srgbClr val="FFFFFF"/>
            </a:solidFill>
            <a:prstDash val="solid"/>
            <a:headEnd type="none"/>
            <a:tailEnd type="none"/>
          </a:ln>
        </p:spPr>
      </p:sp>
      <p:sp>
        <p:nvSpPr>
          <p:cNvPr id="6" name="Text 4"/>
          <p:cNvSpPr/>
          <p:nvPr/>
        </p:nvSpPr>
        <p:spPr>
          <a:xfrm>
            <a:off x="2148958" y="1552575"/>
            <a:ext cx="9113402" cy="24771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60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项目一 现代企业管理概述</a:t>
            </a:r>
            <a:endParaRPr lang="en-US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6-d1oe625cmrb5eq9iqb8g.jpeg"/>
          <p:cNvPicPr>
            <a:picLocks noChangeAspect="1"/>
          </p:cNvPicPr>
          <p:nvPr/>
        </p:nvPicPr>
        <p:blipFill>
          <a:blip r:embed="rId2"/>
          <a:srcRect t="170" b="200"/>
          <a:stretch>
            <a:fillRect/>
          </a:stretch>
        </p:blipFill>
        <p:spPr>
          <a:xfrm>
            <a:off x="0" y="866775"/>
            <a:ext cx="12192000" cy="2177415"/>
          </a:xfrm>
          <a:prstGeom prst="rect">
            <a:avLst/>
          </a:prstGeom>
        </p:spPr>
      </p:pic>
      <p:sp>
        <p:nvSpPr>
          <p:cNvPr id="3" name="Text 0"/>
          <p:cNvSpPr/>
          <p:nvPr>
            <p:custDataLst>
              <p:tags r:id="rId3"/>
            </p:custDataLst>
          </p:nvPr>
        </p:nvSpPr>
        <p:spPr>
          <a:xfrm>
            <a:off x="476885" y="424307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企业文化源于20世纪70年代的日美经济竞争，是企业管理的新理论。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企业文化通过价值观和行为规范，提升企业凝聚力和竞争力。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" name="Text 1"/>
          <p:cNvSpPr/>
          <p:nvPr>
            <p:custDataLst>
              <p:tags r:id="rId4"/>
            </p:custDataLst>
          </p:nvPr>
        </p:nvSpPr>
        <p:spPr>
          <a:xfrm>
            <a:off x="4368165" y="424307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algn="just">
              <a:lnSpc>
                <a:spcPct val="150000"/>
              </a:lnSpc>
              <a:buClrTx/>
              <a:buSzTx/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企业文化由基础文化、主体文化和外在文化构成，涵盖价值观、精神、环境和形象等要素。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algn="just">
              <a:lnSpc>
                <a:spcPct val="150000"/>
              </a:lnSpc>
              <a:buClrTx/>
              <a:buSzTx/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企业文化通过多层次构建，提升企业整体形象和员工归属感。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5" name="Text 2"/>
          <p:cNvSpPr/>
          <p:nvPr>
            <p:custDataLst>
              <p:tags r:id="rId5"/>
            </p:custDataLst>
          </p:nvPr>
        </p:nvSpPr>
        <p:spPr>
          <a:xfrm>
            <a:off x="8312150" y="4253230"/>
            <a:ext cx="3335655" cy="1867535"/>
          </a:xfrm>
          <a:prstGeom prst="rect">
            <a:avLst/>
          </a:prstGeom>
          <a:noFill/>
        </p:spPr>
        <p:txBody>
          <a:bodyPr wrap="square" lIns="0" tIns="0" rIns="0" bIns="46990" rtlCol="0" anchor="t"/>
          <a:lstStyle/>
          <a:p>
            <a:pPr marL="0" algn="just">
              <a:lnSpc>
                <a:spcPct val="150000"/>
              </a:lnSpc>
              <a:buClrTx/>
              <a:buSzTx/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企业文化包括价值观、领导人员、企业精神、环境、形象、制度和英雄人物等内容。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algn="just">
              <a:lnSpc>
                <a:spcPct val="150000"/>
              </a:lnSpc>
              <a:buClrTx/>
              <a:buSzTx/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企业文化通过丰富内容，引导员工行为，提升企业竞争力。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6" name="Image 1" descr="https://test-kimi-img.moonshot.cn/pub/slides/slides_tmpl/image/25-07-11-18:10:16-d1oe625cmrb5eq9iqb9g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22338" y="4041458"/>
            <a:ext cx="2489200" cy="88900"/>
          </a:xfrm>
          <a:prstGeom prst="rect">
            <a:avLst/>
          </a:prstGeom>
        </p:spPr>
      </p:pic>
      <p:pic>
        <p:nvPicPr>
          <p:cNvPr id="7" name="Image 2" descr="https://test-kimi-img.moonshot.cn/pub/slides/slides_tmpl/image/25-07-11-18:10:16-d1oe625cmrb5eq9iqb9g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814190" y="4041458"/>
            <a:ext cx="2489200" cy="88900"/>
          </a:xfrm>
          <a:prstGeom prst="rect">
            <a:avLst/>
          </a:prstGeom>
        </p:spPr>
      </p:pic>
      <p:pic>
        <p:nvPicPr>
          <p:cNvPr id="8" name="Image 3" descr="https://test-kimi-img.moonshot.cn/pub/slides/slides_tmpl/image/25-07-11-18:10:16-d1oe625cmrb5eq9iqb9g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757603" y="4051618"/>
            <a:ext cx="2489200" cy="88900"/>
          </a:xfrm>
          <a:prstGeom prst="rect">
            <a:avLst/>
          </a:prstGeom>
        </p:spPr>
      </p:pic>
      <p:pic>
        <p:nvPicPr>
          <p:cNvPr id="9" name="Image 4" descr="https://test-kimi-img.moonshot.cn/pub/slides/slides_tmpl/image/25-07-11-18:10:16-d1oe625cmrb5eq9iqba0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98097" y="3631248"/>
            <a:ext cx="25400" cy="3060700"/>
          </a:xfrm>
          <a:prstGeom prst="rect">
            <a:avLst/>
          </a:prstGeom>
        </p:spPr>
      </p:pic>
      <p:pic>
        <p:nvPicPr>
          <p:cNvPr id="10" name="Image 5" descr="https://test-kimi-img.moonshot.cn/pub/slides/slides_tmpl/image/25-07-11-18:10:16-d1oe625cmrb5eq9iqba0.png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965599" y="3656648"/>
            <a:ext cx="25400" cy="3060700"/>
          </a:xfrm>
          <a:prstGeom prst="rect">
            <a:avLst/>
          </a:prstGeom>
        </p:spPr>
      </p:pic>
      <p:sp>
        <p:nvSpPr>
          <p:cNvPr id="11" name="Shape 3"/>
          <p:cNvSpPr/>
          <p:nvPr/>
        </p:nvSpPr>
        <p:spPr>
          <a:xfrm>
            <a:off x="-635" y="635"/>
            <a:ext cx="12192635" cy="85471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2" name="Text 4"/>
          <p:cNvSpPr/>
          <p:nvPr/>
        </p:nvSpPr>
        <p:spPr>
          <a:xfrm>
            <a:off x="-635" y="635"/>
            <a:ext cx="12192635" cy="85471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Text 5"/>
          <p:cNvSpPr/>
          <p:nvPr/>
        </p:nvSpPr>
        <p:spPr>
          <a:xfrm>
            <a:off x="386080" y="194945"/>
            <a:ext cx="9518015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现代企业文化</a:t>
            </a:r>
            <a:endParaRPr lang="en-US" sz="1600" dirty="0"/>
          </a:p>
        </p:txBody>
      </p:sp>
      <p:sp>
        <p:nvSpPr>
          <p:cNvPr id="14" name="Text 6"/>
          <p:cNvSpPr/>
          <p:nvPr>
            <p:custDataLst>
              <p:tags r:id="rId13"/>
            </p:custDataLst>
          </p:nvPr>
        </p:nvSpPr>
        <p:spPr>
          <a:xfrm>
            <a:off x="851535" y="329374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企业文化的来源</a:t>
            </a:r>
            <a:endParaRPr lang="en-US" sz="1600" dirty="0"/>
          </a:p>
        </p:txBody>
      </p:sp>
      <p:sp>
        <p:nvSpPr>
          <p:cNvPr id="15" name="Text 7"/>
          <p:cNvSpPr/>
          <p:nvPr>
            <p:custDataLst>
              <p:tags r:id="rId14"/>
            </p:custDataLst>
          </p:nvPr>
        </p:nvSpPr>
        <p:spPr>
          <a:xfrm>
            <a:off x="4616450" y="329374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企业文化的构成</a:t>
            </a:r>
            <a:endParaRPr lang="en-US" sz="1600" dirty="0"/>
          </a:p>
        </p:txBody>
      </p:sp>
      <p:sp>
        <p:nvSpPr>
          <p:cNvPr id="16" name="Text 8"/>
          <p:cNvSpPr/>
          <p:nvPr>
            <p:custDataLst>
              <p:tags r:id="rId15"/>
            </p:custDataLst>
          </p:nvPr>
        </p:nvSpPr>
        <p:spPr>
          <a:xfrm>
            <a:off x="8482965" y="3298825"/>
            <a:ext cx="2856865" cy="699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现代企业文化的内容</a:t>
            </a:r>
            <a:endParaRPr lang="en-US" sz="1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现代企业文化</a:t>
            </a:r>
            <a:endParaRPr lang="en-US" sz="1600" dirty="0"/>
          </a:p>
        </p:txBody>
      </p:sp>
      <p:sp>
        <p:nvSpPr>
          <p:cNvPr id="4" name="Text 1"/>
          <p:cNvSpPr/>
          <p:nvPr>
            <p:custDataLst>
              <p:tags r:id="rId3"/>
            </p:custDataLst>
          </p:nvPr>
        </p:nvSpPr>
        <p:spPr>
          <a:xfrm>
            <a:off x="6273165" y="2275840"/>
            <a:ext cx="5481955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民族文化、企业自身状况、企业环境、员工素质和外民族文化等影响企业文化形成。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多种因素共同作用，塑造独特的企业文化，提升企业适应能力。</a:t>
            </a:r>
            <a:endParaRPr lang="en-US" sz="16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5" name="Shape 2"/>
          <p:cNvSpPr/>
          <p:nvPr>
            <p:custDataLst>
              <p:tags r:id="rId4"/>
            </p:custDataLst>
          </p:nvPr>
        </p:nvSpPr>
        <p:spPr>
          <a:xfrm>
            <a:off x="6273165" y="1622425"/>
            <a:ext cx="4406265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6292D4">
                  <a:alpha val="64000"/>
                </a:srgbClr>
              </a:gs>
              <a:gs pos="91000">
                <a:srgbClr val="4874CB">
                  <a:alpha val="76000"/>
                </a:srgbClr>
              </a:gs>
              <a:gs pos="100000">
                <a:srgbClr val="4874CB">
                  <a:alpha val="76000"/>
                </a:srgbClr>
              </a:gs>
            </a:gsLst>
            <a:lin ang="5400000" scaled="1"/>
          </a:gradFill>
        </p:spPr>
      </p:sp>
      <p:sp>
        <p:nvSpPr>
          <p:cNvPr id="6" name="Text 3"/>
          <p:cNvSpPr/>
          <p:nvPr>
            <p:custDataLst>
              <p:tags r:id="rId5"/>
            </p:custDataLst>
          </p:nvPr>
        </p:nvSpPr>
        <p:spPr>
          <a:xfrm>
            <a:off x="6273165" y="1622425"/>
            <a:ext cx="4406265" cy="4616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影响现代企业文化的因素</a:t>
            </a:r>
            <a:endParaRPr lang="en-US" sz="1600" dirty="0"/>
          </a:p>
        </p:txBody>
      </p:sp>
      <p:sp>
        <p:nvSpPr>
          <p:cNvPr id="7" name="Text 4"/>
          <p:cNvSpPr/>
          <p:nvPr>
            <p:custDataLst>
              <p:tags r:id="rId6"/>
            </p:custDataLst>
          </p:nvPr>
        </p:nvSpPr>
        <p:spPr>
          <a:xfrm>
            <a:off x="6273165" y="4610735"/>
            <a:ext cx="5450840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企业文化具有导向、规范、凝聚等功能，具有隐形性、稳定性和不可模拟性等特点。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企业文化通过多种功能，提升企业内部凝聚力和外部竞争力。</a:t>
            </a:r>
            <a:endParaRPr lang="en-US" sz="16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Shape 5"/>
          <p:cNvSpPr/>
          <p:nvPr>
            <p:custDataLst>
              <p:tags r:id="rId7"/>
            </p:custDataLst>
          </p:nvPr>
        </p:nvSpPr>
        <p:spPr>
          <a:xfrm>
            <a:off x="6273165" y="3868420"/>
            <a:ext cx="4406265" cy="461645"/>
          </a:xfrm>
          <a:prstGeom prst="roundRect">
            <a:avLst>
              <a:gd name="adj" fmla="val 30674"/>
            </a:avLst>
          </a:prstGeom>
          <a:gradFill flip="none" rotWithShape="1">
            <a:gsLst>
              <a:gs pos="0">
                <a:srgbClr val="6292D4">
                  <a:alpha val="66000"/>
                </a:srgbClr>
              </a:gs>
              <a:gs pos="90000">
                <a:srgbClr val="4874CB">
                  <a:alpha val="74000"/>
                </a:srgbClr>
              </a:gs>
              <a:gs pos="100000">
                <a:srgbClr val="4874CB">
                  <a:alpha val="74000"/>
                </a:srgbClr>
              </a:gs>
            </a:gsLst>
            <a:lin ang="5400000" scaled="1"/>
          </a:gradFill>
        </p:spPr>
      </p:sp>
      <p:sp>
        <p:nvSpPr>
          <p:cNvPr id="9" name="Text 6"/>
          <p:cNvSpPr/>
          <p:nvPr>
            <p:custDataLst>
              <p:tags r:id="rId8"/>
            </p:custDataLst>
          </p:nvPr>
        </p:nvSpPr>
        <p:spPr>
          <a:xfrm>
            <a:off x="6273165" y="3868420"/>
            <a:ext cx="4406265" cy="4616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现代企业文化的功能及特点</a:t>
            </a:r>
            <a:endParaRPr lang="en-US" sz="1600" dirty="0"/>
          </a:p>
        </p:txBody>
      </p:sp>
      <p:pic>
        <p:nvPicPr>
          <p:cNvPr id="10" name="Image 1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1" name="Image 2" descr="https://test-kimi-img.moonshot.cn/pub/slides/slides_tmpl/image/25-07-11-18:10:12-d1oe615cmrb5eq9iqaug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755120" y="6363970"/>
            <a:ext cx="676910" cy="676910"/>
          </a:xfrm>
          <a:prstGeom prst="rect">
            <a:avLst/>
          </a:prstGeom>
        </p:spPr>
      </p:pic>
      <p:pic>
        <p:nvPicPr>
          <p:cNvPr id="12" name="Image 3" descr="https://test-kimi-img.moonshot.cn/pub/slides/slides_tmpl/image/25-07-11-18:10:12-d1oe615cmrb5eq9iqav0.pn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277485" y="1622425"/>
            <a:ext cx="895985" cy="463550"/>
          </a:xfrm>
          <a:prstGeom prst="rect">
            <a:avLst/>
          </a:prstGeom>
        </p:spPr>
      </p:pic>
      <p:pic>
        <p:nvPicPr>
          <p:cNvPr id="13" name="Image 4" descr="https://test-kimi-img.moonshot.cn/pub/slides/slides_tmpl/image/25-07-11-18:10:12-d1oe615cmrb5eq9iqav0.pn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277485" y="3866515"/>
            <a:ext cx="895985" cy="463550"/>
          </a:xfrm>
          <a:prstGeom prst="rect">
            <a:avLst/>
          </a:prstGeom>
        </p:spPr>
      </p:pic>
      <p:pic>
        <p:nvPicPr>
          <p:cNvPr id="14" name="Image 5" descr="https://test-kimi-img.moonshot.cn/pub/slides/slides_tmpl/image/25-07-11-18:10:15-d1oe61tcmrb5eq9iqb60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57275" y="1089025"/>
            <a:ext cx="3475355" cy="54362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现代企业制度概述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什么是现代企业制度</a:t>
            </a:r>
            <a:endParaRPr lang="en-US" sz="1600" dirty="0"/>
          </a:p>
        </p:txBody>
      </p:sp>
      <p:sp>
        <p:nvSpPr>
          <p:cNvPr id="3" name="Shape 1"/>
          <p:cNvSpPr/>
          <p:nvPr>
            <p:custDataLst>
              <p:tags r:id="rId2"/>
            </p:custDataLst>
          </p:nvPr>
        </p:nvSpPr>
        <p:spPr>
          <a:xfrm>
            <a:off x="880745" y="1678940"/>
            <a:ext cx="5013325" cy="4404360"/>
          </a:xfrm>
          <a:prstGeom prst="roundRect">
            <a:avLst>
              <a:gd name="adj" fmla="val 5907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50000">
                  <a:srgbClr val="83A4E1"/>
                </a:gs>
                <a:gs pos="89000">
                  <a:srgbClr val="6A95D0"/>
                </a:gs>
                <a:gs pos="100000">
                  <a:srgbClr val="6A95D0"/>
                </a:gs>
              </a:gsLst>
              <a:lin ang="5400000" scaled="1"/>
            </a:gra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80745" y="1678940"/>
            <a:ext cx="5013325" cy="44043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3"/>
          <p:cNvSpPr/>
          <p:nvPr>
            <p:custDataLst>
              <p:tags r:id="rId3"/>
            </p:custDataLst>
          </p:nvPr>
        </p:nvSpPr>
        <p:spPr>
          <a:xfrm>
            <a:off x="6258560" y="1678940"/>
            <a:ext cx="5013325" cy="4404360"/>
          </a:xfrm>
          <a:prstGeom prst="roundRect">
            <a:avLst>
              <a:gd name="adj" fmla="val 5907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50000">
                  <a:srgbClr val="83A4E1"/>
                </a:gs>
                <a:gs pos="89000">
                  <a:srgbClr val="6A95D0"/>
                </a:gs>
                <a:gs pos="100000">
                  <a:srgbClr val="6A95D0"/>
                </a:gs>
              </a:gsLst>
              <a:lin ang="5400000" scaled="1"/>
            </a:gra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258560" y="1678940"/>
            <a:ext cx="5013325" cy="44043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5"/>
          <p:cNvSpPr/>
          <p:nvPr>
            <p:custDataLst>
              <p:tags r:id="rId4"/>
            </p:custDataLst>
          </p:nvPr>
        </p:nvSpPr>
        <p:spPr>
          <a:xfrm>
            <a:off x="1390650" y="1471295"/>
            <a:ext cx="3994150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7A9EDA">
                  <a:alpha val="85000"/>
                </a:srgbClr>
              </a:gs>
              <a:gs pos="91000">
                <a:srgbClr val="678DD3"/>
              </a:gs>
              <a:gs pos="100000">
                <a:srgbClr val="678DD3"/>
              </a:gs>
            </a:gsLst>
            <a:lin ang="5400000" scaled="1"/>
          </a:gradFill>
        </p:spPr>
      </p:sp>
      <p:sp>
        <p:nvSpPr>
          <p:cNvPr id="8" name="Text 6"/>
          <p:cNvSpPr/>
          <p:nvPr>
            <p:custDataLst>
              <p:tags r:id="rId5"/>
            </p:custDataLst>
          </p:nvPr>
        </p:nvSpPr>
        <p:spPr>
          <a:xfrm>
            <a:off x="1390650" y="1471295"/>
            <a:ext cx="3994150" cy="4616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现代企业制度的定义</a:t>
            </a:r>
            <a:endParaRPr lang="en-US" sz="1600" dirty="0"/>
          </a:p>
        </p:txBody>
      </p:sp>
      <p:sp>
        <p:nvSpPr>
          <p:cNvPr id="9" name="Shape 7"/>
          <p:cNvSpPr/>
          <p:nvPr>
            <p:custDataLst>
              <p:tags r:id="rId6"/>
            </p:custDataLst>
          </p:nvPr>
        </p:nvSpPr>
        <p:spPr>
          <a:xfrm>
            <a:off x="6768465" y="1471295"/>
            <a:ext cx="3994150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7A9EDA">
                  <a:alpha val="90000"/>
                </a:srgbClr>
              </a:gs>
              <a:gs pos="91000">
                <a:srgbClr val="678DD3"/>
              </a:gs>
              <a:gs pos="100000">
                <a:srgbClr val="678DD3"/>
              </a:gs>
            </a:gsLst>
            <a:lin ang="5400000" scaled="1"/>
          </a:gradFill>
        </p:spPr>
      </p:sp>
      <p:sp>
        <p:nvSpPr>
          <p:cNvPr id="10" name="Text 8"/>
          <p:cNvSpPr/>
          <p:nvPr>
            <p:custDataLst>
              <p:tags r:id="rId7"/>
            </p:custDataLst>
          </p:nvPr>
        </p:nvSpPr>
        <p:spPr>
          <a:xfrm>
            <a:off x="6768465" y="1471295"/>
            <a:ext cx="3994150" cy="4616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现代企业制度的含义</a:t>
            </a:r>
            <a:endParaRPr lang="en-US" sz="1600" dirty="0"/>
          </a:p>
        </p:txBody>
      </p:sp>
      <p:sp>
        <p:nvSpPr>
          <p:cNvPr id="11" name="Text 9"/>
          <p:cNvSpPr/>
          <p:nvPr>
            <p:custDataLst>
              <p:tags r:id="rId8"/>
            </p:custDataLst>
          </p:nvPr>
        </p:nvSpPr>
        <p:spPr>
          <a:xfrm>
            <a:off x="1098550" y="4037330"/>
            <a:ext cx="4530725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现代企业制度是适应市场经济要求的制度创新，是企业制度的现代形式，以公司制为主要形式。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现代企业制度通过科学管理和资源配置，提升企业竞争力和经济效益。</a:t>
            </a:r>
            <a:endParaRPr lang="en-US" sz="16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2" name="Text 10"/>
          <p:cNvSpPr/>
          <p:nvPr>
            <p:custDataLst>
              <p:tags r:id="rId9"/>
            </p:custDataLst>
          </p:nvPr>
        </p:nvSpPr>
        <p:spPr>
          <a:xfrm>
            <a:off x="6476365" y="4037330"/>
            <a:ext cx="4533900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现代企业制度包括企业法人制度、产权制度等，以产权清晰、权责明确、政企分开、管理科学为特征。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现代企业制度通过明确产权关系和管理职责，提升企业治理水平。</a:t>
            </a:r>
            <a:endParaRPr lang="en-US" sz="16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3" name="Image 0" descr="https://test-kimi-img.moonshot.cn/pub/slides/slides_tmpl/image/25-07-11-18:10:14-d1oe61lcmrb5eq9iqb2g.png"/>
          <p:cNvPicPr>
            <a:picLocks noChangeAspect="1"/>
          </p:cNvPicPr>
          <p:nvPr/>
        </p:nvPicPr>
        <p:blipFill>
          <a:blip r:embed="rId10">
            <a:alphaModFix amt="83000"/>
          </a:blip>
          <a:srcRect l="115" t="145" r="83" b="161"/>
          <a:stretch>
            <a:fillRect/>
          </a:stretch>
        </p:blipFill>
        <p:spPr>
          <a:xfrm>
            <a:off x="9862185" y="4380865"/>
            <a:ext cx="3859530" cy="3912235"/>
          </a:xfrm>
          <a:prstGeom prst="rect">
            <a:avLst/>
          </a:prstGeom>
        </p:spPr>
      </p:pic>
      <p:pic>
        <p:nvPicPr>
          <p:cNvPr id="14" name="Image 1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5" name="Image 2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6" name="Image 3" descr="https://test-kimi-img.moonshot.cn/pub/slides/slides_tmpl/image/25-07-11-18:10:14-d1oe61lcmrb5eq9iqb3g.jpe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473835" y="2144395"/>
            <a:ext cx="3910965" cy="1749425"/>
          </a:xfrm>
          <a:prstGeom prst="rect">
            <a:avLst/>
          </a:prstGeom>
        </p:spPr>
      </p:pic>
      <p:pic>
        <p:nvPicPr>
          <p:cNvPr id="17" name="Image 4" descr="https://test-kimi-img.moonshot.cn/pub/slides/slides_tmpl/image/25-07-11-18:10:14-d1oe61lcmrb5eq9iqb40.jpeg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768465" y="2144395"/>
            <a:ext cx="3911600" cy="17487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6F8FD"/>
            </a:gs>
            <a:gs pos="74000">
              <a:srgbClr val="ACC1E8">
                <a:alpha val="30000"/>
              </a:srgbClr>
            </a:gs>
            <a:gs pos="83000">
              <a:srgbClr val="ACC1E8">
                <a:alpha val="32000"/>
              </a:srgbClr>
            </a:gs>
            <a:gs pos="100000">
              <a:srgbClr val="C8D5E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24-d1oe645cmrb5eq9iqc8g.jpeg"/>
          <p:cNvPicPr>
            <a:picLocks noChangeAspect="1"/>
          </p:cNvPicPr>
          <p:nvPr/>
        </p:nvPicPr>
        <p:blipFill>
          <a:blip r:embed="rId1"/>
          <a:srcRect t="91" b="209"/>
          <a:stretch>
            <a:fillRect/>
          </a:stretch>
        </p:blipFill>
        <p:spPr>
          <a:xfrm>
            <a:off x="0" y="0"/>
            <a:ext cx="12192000" cy="21082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24-d1oe645cmrb5eq9iqc9g.png"/>
          <p:cNvPicPr>
            <a:picLocks noChangeAspect="1"/>
          </p:cNvPicPr>
          <p:nvPr/>
        </p:nvPicPr>
        <p:blipFill>
          <a:blip r:embed="rId2">
            <a:alphaModFix amt="82000"/>
          </a:blip>
          <a:stretch>
            <a:fillRect/>
          </a:stretch>
        </p:blipFill>
        <p:spPr>
          <a:xfrm>
            <a:off x="0" y="0"/>
            <a:ext cx="12192000" cy="21082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24-d1oe645cmrb5eq9iqca0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1578610"/>
            <a:ext cx="3493135" cy="527939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406400" y="499745"/>
            <a:ext cx="8239125" cy="5524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现代企业制度的特征</a:t>
            </a:r>
            <a:endParaRPr lang="en-US" sz="1600" dirty="0"/>
          </a:p>
        </p:txBody>
      </p:sp>
      <p:sp>
        <p:nvSpPr>
          <p:cNvPr id="6" name="Shape 1"/>
          <p:cNvSpPr/>
          <p:nvPr/>
        </p:nvSpPr>
        <p:spPr>
          <a:xfrm flipH="1">
            <a:off x="536575" y="1445260"/>
            <a:ext cx="6555740" cy="0"/>
          </a:xfrm>
          <a:prstGeom prst="line">
            <a:avLst/>
          </a:prstGeom>
          <a:noFill/>
          <a:ln w="38100">
            <a:gradFill flip="none" rotWithShape="1">
              <a:gsLst>
                <a:gs pos="0">
                  <a:srgbClr val="FFFFFF"/>
                </a:gs>
                <a:gs pos="2100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10800000" scaled="1"/>
            </a:gradFill>
            <a:prstDash val="solid"/>
            <a:headEnd type="none"/>
            <a:tailEnd type="none"/>
          </a:ln>
        </p:spPr>
      </p:sp>
      <p:sp>
        <p:nvSpPr>
          <p:cNvPr id="7" name="Text 2"/>
          <p:cNvSpPr/>
          <p:nvPr>
            <p:custDataLst>
              <p:tags r:id="rId5"/>
            </p:custDataLst>
          </p:nvPr>
        </p:nvSpPr>
        <p:spPr>
          <a:xfrm>
            <a:off x="746760" y="3050555"/>
            <a:ext cx="2051179" cy="202563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法律界定出资者和企业的关系，明确产权关系，确保企业依法经营、自负盈亏。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明确产权关系有助于企业依法经营，提升市场信任度和竞争力。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Text 3"/>
          <p:cNvSpPr/>
          <p:nvPr>
            <p:custDataLst>
              <p:tags r:id="rId6"/>
            </p:custDataLst>
          </p:nvPr>
        </p:nvSpPr>
        <p:spPr>
          <a:xfrm>
            <a:off x="761195" y="1998345"/>
            <a:ext cx="2091225" cy="126580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现代企业制度是产权关系明确的企业制度</a:t>
            </a:r>
            <a:endParaRPr lang="en-US" sz="1600" dirty="0"/>
          </a:p>
        </p:txBody>
      </p:sp>
      <p:pic>
        <p:nvPicPr>
          <p:cNvPr id="9" name="Image 3" descr="https://test-kimi-img.moonshot.cn/pub/slides/slides_tmpl/image/25-07-11-18:10:24-d1oe645cmrb5eq9iqca0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52420" y="1578610"/>
            <a:ext cx="3493135" cy="5279390"/>
          </a:xfrm>
          <a:prstGeom prst="rect">
            <a:avLst/>
          </a:prstGeom>
        </p:spPr>
      </p:pic>
      <p:sp>
        <p:nvSpPr>
          <p:cNvPr id="10" name="Text 4"/>
          <p:cNvSpPr/>
          <p:nvPr>
            <p:custDataLst>
              <p:tags r:id="rId8"/>
            </p:custDataLst>
          </p:nvPr>
        </p:nvSpPr>
        <p:spPr>
          <a:xfrm>
            <a:off x="3599180" y="3050555"/>
            <a:ext cx="2051179" cy="202563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合理区分企业所有者、经营者和劳动者的权利和责任，建立相互制衡机制。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权责明确有助于企业高效决策，提升管理效率和风险控制能力。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1" name="Text 5"/>
          <p:cNvSpPr/>
          <p:nvPr>
            <p:custDataLst>
              <p:tags r:id="rId9"/>
            </p:custDataLst>
          </p:nvPr>
        </p:nvSpPr>
        <p:spPr>
          <a:xfrm>
            <a:off x="3613615" y="1998345"/>
            <a:ext cx="2091225" cy="126580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现代企业制度是权责明确的企业制度</a:t>
            </a:r>
            <a:endParaRPr lang="en-US" sz="1600" dirty="0"/>
          </a:p>
        </p:txBody>
      </p:sp>
      <p:pic>
        <p:nvPicPr>
          <p:cNvPr id="12" name="Image 4" descr="https://test-kimi-img.moonshot.cn/pub/slides/slides_tmpl/image/25-07-11-18:10:24-d1oe645cmrb5eq9iqca0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768340" y="1578610"/>
            <a:ext cx="3493135" cy="5279390"/>
          </a:xfrm>
          <a:prstGeom prst="rect">
            <a:avLst/>
          </a:prstGeom>
        </p:spPr>
      </p:pic>
      <p:sp>
        <p:nvSpPr>
          <p:cNvPr id="13" name="Text 6"/>
          <p:cNvSpPr/>
          <p:nvPr>
            <p:custDataLst>
              <p:tags r:id="rId11"/>
            </p:custDataLst>
          </p:nvPr>
        </p:nvSpPr>
        <p:spPr>
          <a:xfrm>
            <a:off x="6515100" y="3050555"/>
            <a:ext cx="2051179" cy="202563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政府与企业权利义务关系明确，企业承担的社会职能分离后交还政府。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政企分开有助于企业自主经营，提升市场竞争力和经济效益。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Text 7"/>
          <p:cNvSpPr/>
          <p:nvPr>
            <p:custDataLst>
              <p:tags r:id="rId12"/>
            </p:custDataLst>
          </p:nvPr>
        </p:nvSpPr>
        <p:spPr>
          <a:xfrm>
            <a:off x="6529535" y="1998345"/>
            <a:ext cx="2091225" cy="126580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现代企业制度是政企分开的企业制度</a:t>
            </a:r>
            <a:endParaRPr lang="en-US" sz="1600" dirty="0"/>
          </a:p>
        </p:txBody>
      </p:sp>
      <p:pic>
        <p:nvPicPr>
          <p:cNvPr id="15" name="Image 5" descr="https://test-kimi-img.moonshot.cn/pub/slides/slides_tmpl/image/25-07-11-18:10:24-d1oe645cmrb5eq9iqca0.pn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98865" y="1578610"/>
            <a:ext cx="3493135" cy="5279390"/>
          </a:xfrm>
          <a:prstGeom prst="rect">
            <a:avLst/>
          </a:prstGeom>
        </p:spPr>
      </p:pic>
      <p:sp>
        <p:nvSpPr>
          <p:cNvPr id="16" name="Text 8"/>
          <p:cNvSpPr/>
          <p:nvPr>
            <p:custDataLst>
              <p:tags r:id="rId14"/>
            </p:custDataLst>
          </p:nvPr>
        </p:nvSpPr>
        <p:spPr>
          <a:xfrm>
            <a:off x="9445625" y="3050555"/>
            <a:ext cx="2051179" cy="202563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企业管理制度、方法和手段科学合理，符合市场经济规律。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科学管理有助于企业优化资源配置，提升运营效率和经济效益。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7" name="Text 9"/>
          <p:cNvSpPr/>
          <p:nvPr>
            <p:custDataLst>
              <p:tags r:id="rId15"/>
            </p:custDataLst>
          </p:nvPr>
        </p:nvSpPr>
        <p:spPr>
          <a:xfrm>
            <a:off x="9265285" y="1998345"/>
            <a:ext cx="2450465" cy="12655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现代企业制度是一种组织管理科学的企业制</a:t>
            </a:r>
            <a:endParaRPr lang="en-US" sz="16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6-d1oe625cmrb5eq9iqbag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1455" y="1103630"/>
            <a:ext cx="4792345" cy="269621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7-d1oe62dcmrb5eq9iqbbg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185" y="3693795"/>
            <a:ext cx="4792345" cy="26962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7-d1oe62dcmrb5eq9iqbc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690" y="3627120"/>
            <a:ext cx="4114800" cy="284670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2-d1oe615cmrb5eq9iqas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8645525" y="313690"/>
            <a:ext cx="652145" cy="677862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11-d1oe60tcmrb5eq9iqap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520000">
            <a:off x="10706735" y="-624205"/>
            <a:ext cx="1950720" cy="1950720"/>
          </a:xfrm>
          <a:prstGeom prst="rect">
            <a:avLst/>
          </a:prstGeom>
        </p:spPr>
      </p:pic>
      <p:pic>
        <p:nvPicPr>
          <p:cNvPr id="8" name="Image 6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9" name="Image 7" descr="https://test-kimi-img.moonshot.cn/pub/slides/slides_tmpl/image/25-07-11-18:10:09-d1oe60dcmrb5eq9iqafg.png"/>
          <p:cNvPicPr>
            <a:picLocks noChangeAspect="1"/>
          </p:cNvPicPr>
          <p:nvPr/>
        </p:nvPicPr>
        <p:blipFill>
          <a:blip r:embed="rId8">
            <a:alphaModFix amt="74000"/>
          </a:blip>
          <a:srcRect l="128" t="26683" r="-128" b="-4046"/>
          <a:stretch>
            <a:fillRect/>
          </a:stretch>
        </p:blipFill>
        <p:spPr>
          <a:xfrm>
            <a:off x="5582285" y="0"/>
            <a:ext cx="6927215" cy="2076450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现代企业制度的内容</a:t>
            </a:r>
            <a:endParaRPr lang="en-US" sz="1600" dirty="0"/>
          </a:p>
        </p:txBody>
      </p:sp>
      <p:pic>
        <p:nvPicPr>
          <p:cNvPr id="11" name="Image 8" descr="https://test-kimi-img.moonshot.cn/pub/slides/slides_tmpl/image/25-07-11-18:10:17-d1oe62dcmrb5eq9iqbc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7040" y="1464310"/>
            <a:ext cx="6114415" cy="2200910"/>
          </a:xfrm>
          <a:prstGeom prst="rect">
            <a:avLst/>
          </a:prstGeom>
        </p:spPr>
      </p:pic>
      <p:sp>
        <p:nvSpPr>
          <p:cNvPr id="12" name="Text 1"/>
          <p:cNvSpPr/>
          <p:nvPr/>
        </p:nvSpPr>
        <p:spPr>
          <a:xfrm>
            <a:off x="628015" y="1986280"/>
            <a:ext cx="5395595" cy="13836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完善企业法人制度，确立法人财产权，建立有限责任制度。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法人制度通过明确财产权和责任，提升企业市场竞争力和抗风险能力。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Text 2"/>
          <p:cNvSpPr/>
          <p:nvPr/>
        </p:nvSpPr>
        <p:spPr>
          <a:xfrm>
            <a:off x="628189" y="1663533"/>
            <a:ext cx="5899611" cy="368329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现代企业法人制度</a:t>
            </a:r>
            <a:endParaRPr lang="en-US" sz="1600" dirty="0"/>
          </a:p>
        </p:txBody>
      </p:sp>
      <p:sp>
        <p:nvSpPr>
          <p:cNvPr id="14" name="Text 3"/>
          <p:cNvSpPr/>
          <p:nvPr/>
        </p:nvSpPr>
        <p:spPr>
          <a:xfrm>
            <a:off x="609600" y="4314825"/>
            <a:ext cx="3667760" cy="170688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科学设置机构，建立现代用工、工资和财务会计制度。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科学管理通过优化机构设置和制度建设，提升企业运营效率和管理水平。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5" name="Image 9" descr="https://test-kimi-img.moonshot.cn/pub/slides/slides_tmpl/image/25-07-11-18:10:17-d1oe62dcmrb5eq9iqbd0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24395" y="3665220"/>
            <a:ext cx="4639310" cy="2828290"/>
          </a:xfrm>
          <a:prstGeom prst="rect">
            <a:avLst/>
          </a:prstGeom>
        </p:spPr>
      </p:pic>
      <p:sp>
        <p:nvSpPr>
          <p:cNvPr id="16" name="Text 4"/>
          <p:cNvSpPr/>
          <p:nvPr/>
        </p:nvSpPr>
        <p:spPr>
          <a:xfrm>
            <a:off x="577215" y="3895090"/>
            <a:ext cx="3708400" cy="53848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现代企业管理制度</a:t>
            </a:r>
            <a:endParaRPr lang="en-US" sz="1600" dirty="0"/>
          </a:p>
        </p:txBody>
      </p:sp>
      <p:sp>
        <p:nvSpPr>
          <p:cNvPr id="17" name="Text 5"/>
          <p:cNvSpPr/>
          <p:nvPr/>
        </p:nvSpPr>
        <p:spPr>
          <a:xfrm>
            <a:off x="7425690" y="3855720"/>
            <a:ext cx="3708400" cy="53848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现代企业管理制度的形式</a:t>
            </a:r>
            <a:endParaRPr lang="en-US" sz="1600" dirty="0"/>
          </a:p>
        </p:txBody>
      </p:sp>
      <p:sp>
        <p:nvSpPr>
          <p:cNvPr id="18" name="Text 6"/>
          <p:cNvSpPr/>
          <p:nvPr/>
        </p:nvSpPr>
        <p:spPr>
          <a:xfrm>
            <a:off x="7483475" y="4326255"/>
            <a:ext cx="4121150" cy="170688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有限责任公司和国有独资公司是现代企业制度的常见形式。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不同形式的企业制度适应不同需求，提升企业治理水平和市场竞争力。</a:t>
            </a:r>
            <a:endParaRPr lang="en-US" sz="1600" dirty="0">
              <a:solidFill>
                <a:srgbClr val="26262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9" name="Image 10" descr="https://test-kimi-img.moonshot.cn/pub/slides/slides_tmpl/image/25-07-11-18:10:17-d1oe62dcmrb5eq9iqbe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59910" y="1211580"/>
            <a:ext cx="640080" cy="32321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课堂思考</a:t>
            </a:r>
            <a:endParaRPr lang="zh-CN" altLang="en-US" sz="28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" name="Shape 1"/>
          <p:cNvSpPr/>
          <p:nvPr>
            <p:custDataLst>
              <p:tags r:id="rId2"/>
            </p:custDataLst>
          </p:nvPr>
        </p:nvSpPr>
        <p:spPr>
          <a:xfrm>
            <a:off x="880745" y="1678940"/>
            <a:ext cx="5013325" cy="4404360"/>
          </a:xfrm>
          <a:prstGeom prst="roundRect">
            <a:avLst>
              <a:gd name="adj" fmla="val 5907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50000">
                  <a:srgbClr val="83A4E1"/>
                </a:gs>
                <a:gs pos="89000">
                  <a:srgbClr val="6A95D0"/>
                </a:gs>
                <a:gs pos="100000">
                  <a:srgbClr val="6A95D0"/>
                </a:gs>
              </a:gsLst>
              <a:lin ang="5400000" scaled="1"/>
            </a:gra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80745" y="1678940"/>
            <a:ext cx="5013325" cy="44043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3"/>
          <p:cNvSpPr/>
          <p:nvPr>
            <p:custDataLst>
              <p:tags r:id="rId3"/>
            </p:custDataLst>
          </p:nvPr>
        </p:nvSpPr>
        <p:spPr>
          <a:xfrm>
            <a:off x="6258560" y="1678940"/>
            <a:ext cx="5013325" cy="4404360"/>
          </a:xfrm>
          <a:prstGeom prst="roundRect">
            <a:avLst>
              <a:gd name="adj" fmla="val 5907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50000">
                  <a:srgbClr val="83A4E1"/>
                </a:gs>
                <a:gs pos="89000">
                  <a:srgbClr val="6A95D0"/>
                </a:gs>
                <a:gs pos="100000">
                  <a:srgbClr val="6A95D0"/>
                </a:gs>
              </a:gsLst>
              <a:lin ang="5400000" scaled="1"/>
            </a:gra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258560" y="1678940"/>
            <a:ext cx="5013325" cy="44043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5"/>
          <p:cNvSpPr/>
          <p:nvPr>
            <p:custDataLst>
              <p:tags r:id="rId4"/>
            </p:custDataLst>
          </p:nvPr>
        </p:nvSpPr>
        <p:spPr>
          <a:xfrm>
            <a:off x="1390650" y="1471295"/>
            <a:ext cx="3994150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7A9EDA">
                  <a:alpha val="85000"/>
                </a:srgbClr>
              </a:gs>
              <a:gs pos="91000">
                <a:srgbClr val="678DD3"/>
              </a:gs>
              <a:gs pos="100000">
                <a:srgbClr val="678DD3"/>
              </a:gs>
            </a:gsLst>
            <a:lin ang="5400000" scaled="1"/>
          </a:gradFill>
        </p:spPr>
      </p:sp>
      <p:sp>
        <p:nvSpPr>
          <p:cNvPr id="9" name="Shape 7"/>
          <p:cNvSpPr/>
          <p:nvPr>
            <p:custDataLst>
              <p:tags r:id="rId5"/>
            </p:custDataLst>
          </p:nvPr>
        </p:nvSpPr>
        <p:spPr>
          <a:xfrm>
            <a:off x="6768465" y="1471295"/>
            <a:ext cx="3994150" cy="461645"/>
          </a:xfrm>
          <a:prstGeom prst="roundRect">
            <a:avLst>
              <a:gd name="adj" fmla="val 27647"/>
            </a:avLst>
          </a:prstGeom>
          <a:gradFill flip="none" rotWithShape="1">
            <a:gsLst>
              <a:gs pos="0">
                <a:srgbClr val="7A9EDA">
                  <a:alpha val="90000"/>
                </a:srgbClr>
              </a:gs>
              <a:gs pos="91000">
                <a:srgbClr val="678DD3"/>
              </a:gs>
              <a:gs pos="100000">
                <a:srgbClr val="678DD3"/>
              </a:gs>
            </a:gsLst>
            <a:lin ang="5400000" scaled="1"/>
          </a:gradFill>
        </p:spPr>
      </p:sp>
      <p:sp>
        <p:nvSpPr>
          <p:cNvPr id="11" name="Text 9"/>
          <p:cNvSpPr/>
          <p:nvPr>
            <p:custDataLst>
              <p:tags r:id="rId6"/>
            </p:custDataLst>
          </p:nvPr>
        </p:nvSpPr>
        <p:spPr>
          <a:xfrm>
            <a:off x="1098550" y="4037330"/>
            <a:ext cx="4530725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什么是企业管理？企业管理的任务有哪些？</a:t>
            </a:r>
            <a:endParaRPr lang="zh-CN" altLang="en-US" sz="20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企业文化的构成有哪些？</a:t>
            </a:r>
            <a:endParaRPr lang="zh-CN" altLang="en-US" sz="20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2" name="Text 10"/>
          <p:cNvSpPr/>
          <p:nvPr>
            <p:custDataLst>
              <p:tags r:id="rId7"/>
            </p:custDataLst>
          </p:nvPr>
        </p:nvSpPr>
        <p:spPr>
          <a:xfrm>
            <a:off x="6476365" y="4037330"/>
            <a:ext cx="4533900" cy="118110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3.</a:t>
            </a:r>
            <a:r>
              <a:rPr lang="zh-CN" altLang="en-US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现代企业组织的类型有哪些？</a:t>
            </a:r>
            <a:endParaRPr lang="zh-CN" altLang="en-US" sz="20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4.</a:t>
            </a:r>
            <a:r>
              <a:rPr lang="zh-CN" altLang="en-US" sz="20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现代企业制度的核心构成是什么？你认为现代企业制度中最重要的是什么？</a:t>
            </a:r>
            <a:endParaRPr lang="zh-CN" altLang="en-US" sz="20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3" name="Image 0" descr="https://test-kimi-img.moonshot.cn/pub/slides/slides_tmpl/image/25-07-11-18:10:14-d1oe61lcmrb5eq9iqb2g.png"/>
          <p:cNvPicPr>
            <a:picLocks noChangeAspect="1"/>
          </p:cNvPicPr>
          <p:nvPr/>
        </p:nvPicPr>
        <p:blipFill>
          <a:blip r:embed="rId8">
            <a:alphaModFix amt="83000"/>
          </a:blip>
          <a:srcRect l="115" t="145" r="83" b="161"/>
          <a:stretch>
            <a:fillRect/>
          </a:stretch>
        </p:blipFill>
        <p:spPr>
          <a:xfrm>
            <a:off x="9862185" y="4380865"/>
            <a:ext cx="3859530" cy="3912235"/>
          </a:xfrm>
          <a:prstGeom prst="rect">
            <a:avLst/>
          </a:prstGeom>
        </p:spPr>
      </p:pic>
      <p:pic>
        <p:nvPicPr>
          <p:cNvPr id="14" name="Image 1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pic>
        <p:nvPicPr>
          <p:cNvPr id="15" name="Image 2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6" name="Image 3" descr="https://test-kimi-img.moonshot.cn/pub/slides/slides_tmpl/image/25-07-11-18:10:14-d1oe61lcmrb5eq9iqb3g.jpe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473835" y="2144395"/>
            <a:ext cx="3910965" cy="1749425"/>
          </a:xfrm>
          <a:prstGeom prst="rect">
            <a:avLst/>
          </a:prstGeom>
        </p:spPr>
      </p:pic>
      <p:pic>
        <p:nvPicPr>
          <p:cNvPr id="17" name="Image 4" descr="https://test-kimi-img.moonshot.cn/pub/slides/slides_tmpl/image/25-07-11-18:10:14-d1oe61lcmrb5eq9iqb40.jpe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768465" y="2144395"/>
            <a:ext cx="3911600" cy="17487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8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18685" y="594995"/>
            <a:ext cx="4876800" cy="99377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57140" y="1788795"/>
            <a:ext cx="4876800" cy="99377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50840" y="2964815"/>
            <a:ext cx="4876800" cy="99377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57140" y="4151630"/>
            <a:ext cx="4876800" cy="993775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08-d1oe605cmrb5eq9iqa9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947420" y="0"/>
            <a:ext cx="6772910" cy="685800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07-d1oe5vtcmrb5eq9iqa8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89355" y="1819275"/>
            <a:ext cx="3218815" cy="3218815"/>
          </a:xfrm>
          <a:prstGeom prst="rect">
            <a:avLst/>
          </a:prstGeom>
        </p:spPr>
      </p:pic>
      <p:sp>
        <p:nvSpPr>
          <p:cNvPr id="8" name="Text 0"/>
          <p:cNvSpPr/>
          <p:nvPr>
            <p:custDataLst>
              <p:tags r:id="rId9"/>
            </p:custDataLst>
          </p:nvPr>
        </p:nvSpPr>
        <p:spPr>
          <a:xfrm>
            <a:off x="5450840" y="855345"/>
            <a:ext cx="4092575" cy="5245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企业概述</a:t>
            </a:r>
            <a:endParaRPr lang="en-US" sz="1600" dirty="0"/>
          </a:p>
        </p:txBody>
      </p:sp>
      <p:sp>
        <p:nvSpPr>
          <p:cNvPr id="9" name="Shape 1"/>
          <p:cNvSpPr/>
          <p:nvPr>
            <p:custDataLst>
              <p:tags r:id="rId10"/>
            </p:custDataLst>
          </p:nvPr>
        </p:nvSpPr>
        <p:spPr>
          <a:xfrm>
            <a:off x="4981575" y="80454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0" name="Text 2"/>
          <p:cNvSpPr/>
          <p:nvPr/>
        </p:nvSpPr>
        <p:spPr>
          <a:xfrm>
            <a:off x="4981575" y="80454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Text 3"/>
          <p:cNvSpPr/>
          <p:nvPr>
            <p:custDataLst>
              <p:tags r:id="rId11"/>
            </p:custDataLst>
          </p:nvPr>
        </p:nvSpPr>
        <p:spPr>
          <a:xfrm>
            <a:off x="5001260" y="84264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2" name="Shape 4"/>
          <p:cNvSpPr/>
          <p:nvPr>
            <p:custDataLst>
              <p:tags r:id="rId12"/>
            </p:custDataLst>
          </p:nvPr>
        </p:nvSpPr>
        <p:spPr>
          <a:xfrm>
            <a:off x="5486400" y="198818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3" name="Text 5"/>
          <p:cNvSpPr/>
          <p:nvPr/>
        </p:nvSpPr>
        <p:spPr>
          <a:xfrm>
            <a:off x="5486400" y="198818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Text 6"/>
          <p:cNvSpPr/>
          <p:nvPr>
            <p:custDataLst>
              <p:tags r:id="rId13"/>
            </p:custDataLst>
          </p:nvPr>
        </p:nvSpPr>
        <p:spPr>
          <a:xfrm>
            <a:off x="5485130" y="2019300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5" name="Text 7"/>
          <p:cNvSpPr/>
          <p:nvPr>
            <p:custDataLst>
              <p:tags r:id="rId14"/>
            </p:custDataLst>
          </p:nvPr>
        </p:nvSpPr>
        <p:spPr>
          <a:xfrm>
            <a:off x="5955665" y="2038985"/>
            <a:ext cx="4092575" cy="48006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现代企业的类型</a:t>
            </a:r>
            <a:endParaRPr lang="en-US" sz="1600" dirty="0"/>
          </a:p>
        </p:txBody>
      </p:sp>
      <p:sp>
        <p:nvSpPr>
          <p:cNvPr id="16" name="Text 8"/>
          <p:cNvSpPr/>
          <p:nvPr>
            <p:custDataLst>
              <p:tags r:id="rId15"/>
            </p:custDataLst>
          </p:nvPr>
        </p:nvSpPr>
        <p:spPr>
          <a:xfrm>
            <a:off x="6294755" y="3228340"/>
            <a:ext cx="3766185" cy="45910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管理与企业管理</a:t>
            </a:r>
            <a:endParaRPr lang="en-US" sz="1600" dirty="0"/>
          </a:p>
        </p:txBody>
      </p:sp>
      <p:sp>
        <p:nvSpPr>
          <p:cNvPr id="17" name="Shape 9"/>
          <p:cNvSpPr/>
          <p:nvPr>
            <p:custDataLst>
              <p:tags r:id="rId16"/>
            </p:custDataLst>
          </p:nvPr>
        </p:nvSpPr>
        <p:spPr>
          <a:xfrm>
            <a:off x="5825490" y="3191510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8" name="Text 10"/>
          <p:cNvSpPr/>
          <p:nvPr/>
        </p:nvSpPr>
        <p:spPr>
          <a:xfrm>
            <a:off x="5825490" y="319151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" name="Text 11"/>
          <p:cNvSpPr/>
          <p:nvPr>
            <p:custDataLst>
              <p:tags r:id="rId17"/>
            </p:custDataLst>
          </p:nvPr>
        </p:nvSpPr>
        <p:spPr>
          <a:xfrm>
            <a:off x="5824220" y="322262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20" name="Text 12"/>
          <p:cNvSpPr/>
          <p:nvPr>
            <p:custDataLst>
              <p:tags r:id="rId18"/>
            </p:custDataLst>
          </p:nvPr>
        </p:nvSpPr>
        <p:spPr>
          <a:xfrm>
            <a:off x="5940425" y="4417695"/>
            <a:ext cx="4092575" cy="5245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现代企业组织与文化</a:t>
            </a:r>
            <a:endParaRPr lang="en-US" sz="1600" dirty="0"/>
          </a:p>
        </p:txBody>
      </p:sp>
      <p:sp>
        <p:nvSpPr>
          <p:cNvPr id="21" name="Shape 13"/>
          <p:cNvSpPr/>
          <p:nvPr>
            <p:custDataLst>
              <p:tags r:id="rId19"/>
            </p:custDataLst>
          </p:nvPr>
        </p:nvSpPr>
        <p:spPr>
          <a:xfrm>
            <a:off x="5471160" y="436689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22" name="Text 14"/>
          <p:cNvSpPr/>
          <p:nvPr/>
        </p:nvSpPr>
        <p:spPr>
          <a:xfrm>
            <a:off x="5471160" y="436689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3" name="Text 15"/>
          <p:cNvSpPr/>
          <p:nvPr>
            <p:custDataLst>
              <p:tags r:id="rId20"/>
            </p:custDataLst>
          </p:nvPr>
        </p:nvSpPr>
        <p:spPr>
          <a:xfrm>
            <a:off x="5490845" y="440499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24" name="Text 16"/>
          <p:cNvSpPr/>
          <p:nvPr/>
        </p:nvSpPr>
        <p:spPr>
          <a:xfrm>
            <a:off x="1620520" y="2779395"/>
            <a:ext cx="2174240" cy="97599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sp>
        <p:nvSpPr>
          <p:cNvPr id="25" name="Text 17"/>
          <p:cNvSpPr/>
          <p:nvPr/>
        </p:nvSpPr>
        <p:spPr>
          <a:xfrm>
            <a:off x="1548765" y="3736340"/>
            <a:ext cx="2359660" cy="46609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CONTENTS</a:t>
            </a:r>
            <a:endParaRPr lang="en-US" sz="1600" dirty="0"/>
          </a:p>
        </p:txBody>
      </p:sp>
      <p:pic>
        <p:nvPicPr>
          <p:cNvPr id="26" name="Image 6" descr="https://test-kimi-img.moonshot.cn/pub/slides/slides_tmpl/image/25-07-11-18:10:07-d1oe5vtcmrb5eq9iqa4g.png"/>
          <p:cNvPicPr>
            <a:picLocks noChangeAspect="1"/>
          </p:cNvPicPr>
          <p:nvPr/>
        </p:nvPicPr>
        <p:blipFill>
          <a:blip r:embed="rId21">
            <a:alphaModFix amt="37000"/>
          </a:blip>
          <a:srcRect t="226" r="321" b="228"/>
          <a:stretch>
            <a:fillRect/>
          </a:stretch>
        </p:blipFill>
        <p:spPr>
          <a:xfrm>
            <a:off x="1031240" y="2090420"/>
            <a:ext cx="589280" cy="556895"/>
          </a:xfrm>
          <a:prstGeom prst="rect">
            <a:avLst/>
          </a:prstGeom>
        </p:spPr>
      </p:pic>
      <p:pic>
        <p:nvPicPr>
          <p:cNvPr id="28" name="Image 8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786505" y="1569085"/>
            <a:ext cx="304800" cy="250190"/>
          </a:xfrm>
          <a:prstGeom prst="rect">
            <a:avLst/>
          </a:prstGeom>
        </p:spPr>
      </p:pic>
      <p:pic>
        <p:nvPicPr>
          <p:cNvPr id="29" name="Image 9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 rot="6960000">
            <a:off x="1031240" y="5024120"/>
            <a:ext cx="397510" cy="326390"/>
          </a:xfrm>
          <a:prstGeom prst="rect">
            <a:avLst/>
          </a:prstGeom>
        </p:spPr>
      </p:pic>
      <p:pic>
        <p:nvPicPr>
          <p:cNvPr id="30" name="Image 10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899775" y="727075"/>
            <a:ext cx="513080" cy="421005"/>
          </a:xfrm>
          <a:prstGeom prst="rect">
            <a:avLst/>
          </a:prstGeom>
        </p:spPr>
      </p:pic>
      <p:pic>
        <p:nvPicPr>
          <p:cNvPr id="31" name="Image 11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74845" y="5445125"/>
            <a:ext cx="4876800" cy="993775"/>
          </a:xfrm>
          <a:prstGeom prst="rect">
            <a:avLst/>
          </a:prstGeom>
        </p:spPr>
      </p:pic>
      <p:sp>
        <p:nvSpPr>
          <p:cNvPr id="32" name="Text 18"/>
          <p:cNvSpPr/>
          <p:nvPr>
            <p:custDataLst>
              <p:tags r:id="rId24"/>
            </p:custDataLst>
          </p:nvPr>
        </p:nvSpPr>
        <p:spPr>
          <a:xfrm>
            <a:off x="5358130" y="5711190"/>
            <a:ext cx="4092575" cy="52451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现代企业制度概述</a:t>
            </a:r>
            <a:endParaRPr lang="en-US" sz="1600" dirty="0"/>
          </a:p>
        </p:txBody>
      </p:sp>
      <p:sp>
        <p:nvSpPr>
          <p:cNvPr id="33" name="Shape 19"/>
          <p:cNvSpPr/>
          <p:nvPr>
            <p:custDataLst>
              <p:tags r:id="rId25"/>
            </p:custDataLst>
          </p:nvPr>
        </p:nvSpPr>
        <p:spPr>
          <a:xfrm>
            <a:off x="4888865" y="5660390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34" name="Text 20"/>
          <p:cNvSpPr/>
          <p:nvPr/>
        </p:nvSpPr>
        <p:spPr>
          <a:xfrm>
            <a:off x="4888865" y="566039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5" name="Text 21"/>
          <p:cNvSpPr/>
          <p:nvPr>
            <p:custDataLst>
              <p:tags r:id="rId26"/>
            </p:custDataLst>
          </p:nvPr>
        </p:nvSpPr>
        <p:spPr>
          <a:xfrm>
            <a:off x="4908550" y="5698490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8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60900" y="339090"/>
            <a:ext cx="7296785" cy="248031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29335" y="4942205"/>
            <a:ext cx="7113905" cy="231203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71160" y="2466975"/>
            <a:ext cx="6252210" cy="250444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7-11-18:10:08-d1oe605cmrb5eq9iqa9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947420" y="0"/>
            <a:ext cx="6772910" cy="685800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7-11-18:10:07-d1oe5vtcmrb5eq9iqa8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9355" y="1819275"/>
            <a:ext cx="3218815" cy="3218815"/>
          </a:xfrm>
          <a:prstGeom prst="rect">
            <a:avLst/>
          </a:prstGeom>
        </p:spPr>
      </p:pic>
      <p:sp>
        <p:nvSpPr>
          <p:cNvPr id="8" name="Text 0"/>
          <p:cNvSpPr/>
          <p:nvPr>
            <p:custDataLst>
              <p:tags r:id="rId8"/>
            </p:custDataLst>
          </p:nvPr>
        </p:nvSpPr>
        <p:spPr>
          <a:xfrm>
            <a:off x="5514340" y="645795"/>
            <a:ext cx="4092575" cy="236664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知识目标</a:t>
            </a:r>
            <a:endParaRPr lang="zh-CN" alt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Shape 1"/>
          <p:cNvSpPr/>
          <p:nvPr>
            <p:custDataLst>
              <p:tags r:id="rId9"/>
            </p:custDataLst>
          </p:nvPr>
        </p:nvSpPr>
        <p:spPr>
          <a:xfrm>
            <a:off x="5041265" y="67881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0" name="Text 2"/>
          <p:cNvSpPr/>
          <p:nvPr/>
        </p:nvSpPr>
        <p:spPr>
          <a:xfrm>
            <a:off x="4952365" y="51562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Text 3"/>
          <p:cNvSpPr/>
          <p:nvPr>
            <p:custDataLst>
              <p:tags r:id="rId10"/>
            </p:custDataLst>
          </p:nvPr>
        </p:nvSpPr>
        <p:spPr>
          <a:xfrm>
            <a:off x="5041265" y="71691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3" name="Text 5"/>
          <p:cNvSpPr/>
          <p:nvPr/>
        </p:nvSpPr>
        <p:spPr>
          <a:xfrm>
            <a:off x="5486400" y="198818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Text 8"/>
          <p:cNvSpPr/>
          <p:nvPr>
            <p:custDataLst>
              <p:tags r:id="rId11"/>
            </p:custDataLst>
          </p:nvPr>
        </p:nvSpPr>
        <p:spPr>
          <a:xfrm>
            <a:off x="6338570" y="2842895"/>
            <a:ext cx="3766185" cy="45910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能力目标</a:t>
            </a:r>
            <a:endParaRPr lang="zh-CN" alt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7" name="Shape 9"/>
          <p:cNvSpPr/>
          <p:nvPr>
            <p:custDataLst>
              <p:tags r:id="rId12"/>
            </p:custDataLst>
          </p:nvPr>
        </p:nvSpPr>
        <p:spPr>
          <a:xfrm>
            <a:off x="5847715" y="2840355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18" name="Text 10"/>
          <p:cNvSpPr/>
          <p:nvPr/>
        </p:nvSpPr>
        <p:spPr>
          <a:xfrm>
            <a:off x="5783580" y="297434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" name="Text 11"/>
          <p:cNvSpPr/>
          <p:nvPr>
            <p:custDataLst>
              <p:tags r:id="rId13"/>
            </p:custDataLst>
          </p:nvPr>
        </p:nvSpPr>
        <p:spPr>
          <a:xfrm>
            <a:off x="5825490" y="2840355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22" name="Text 14"/>
          <p:cNvSpPr/>
          <p:nvPr/>
        </p:nvSpPr>
        <p:spPr>
          <a:xfrm>
            <a:off x="5471160" y="4366895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4" name="Text 16"/>
          <p:cNvSpPr/>
          <p:nvPr/>
        </p:nvSpPr>
        <p:spPr>
          <a:xfrm>
            <a:off x="1711325" y="2974340"/>
            <a:ext cx="2174240" cy="97599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学习目标</a:t>
            </a:r>
            <a:endParaRPr lang="zh-CN" altLang="en-US" sz="6600" b="1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26" name="Image 6" descr="https://test-kimi-img.moonshot.cn/pub/slides/slides_tmpl/image/25-07-11-18:10:07-d1oe5vtcmrb5eq9iqa4g.png"/>
          <p:cNvPicPr>
            <a:picLocks noChangeAspect="1"/>
          </p:cNvPicPr>
          <p:nvPr/>
        </p:nvPicPr>
        <p:blipFill>
          <a:blip r:embed="rId14">
            <a:alphaModFix amt="37000"/>
          </a:blip>
          <a:srcRect t="226" r="321" b="228"/>
          <a:stretch>
            <a:fillRect/>
          </a:stretch>
        </p:blipFill>
        <p:spPr>
          <a:xfrm>
            <a:off x="1031240" y="2090420"/>
            <a:ext cx="589280" cy="556895"/>
          </a:xfrm>
          <a:prstGeom prst="rect">
            <a:avLst/>
          </a:prstGeom>
        </p:spPr>
      </p:pic>
      <p:pic>
        <p:nvPicPr>
          <p:cNvPr id="27" name="Image 7" descr="https://test-kimi-img.moonshot.cn/pub/slides/slides_tmpl/image/25-07-11-18:10:08-d1oe605cmrb5eq9iqa90.png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902950" y="1148080"/>
            <a:ext cx="1115695" cy="5120640"/>
          </a:xfrm>
          <a:prstGeom prst="rect">
            <a:avLst/>
          </a:prstGeom>
        </p:spPr>
      </p:pic>
      <p:pic>
        <p:nvPicPr>
          <p:cNvPr id="28" name="Image 8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786505" y="1569085"/>
            <a:ext cx="304800" cy="250190"/>
          </a:xfrm>
          <a:prstGeom prst="rect">
            <a:avLst/>
          </a:prstGeom>
        </p:spPr>
      </p:pic>
      <p:pic>
        <p:nvPicPr>
          <p:cNvPr id="29" name="Image 9" descr="https://test-kimi-img.moonshot.cn/pub/slides/slides_tmpl/image/25-07-11-18:10:08-d1oe605cmrb5eq9iqaa0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6960000">
            <a:off x="1031240" y="5024120"/>
            <a:ext cx="397510" cy="326390"/>
          </a:xfrm>
          <a:prstGeom prst="rect">
            <a:avLst/>
          </a:prstGeom>
        </p:spPr>
      </p:pic>
      <p:pic>
        <p:nvPicPr>
          <p:cNvPr id="30" name="Image 10" descr="https://test-kimi-img.moonshot.cn/pub/slides/slides_tmpl/image/25-07-11-18:10:08-d1oe605cmrb5eq9iqaa0.png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899775" y="727075"/>
            <a:ext cx="513080" cy="421005"/>
          </a:xfrm>
          <a:prstGeom prst="rect">
            <a:avLst/>
          </a:prstGeom>
        </p:spPr>
      </p:pic>
      <p:pic>
        <p:nvPicPr>
          <p:cNvPr id="31" name="Image 11" descr="https://test-kimi-img.moonshot.cn/pub/slides/slides_tmpl/image/25-07-11-18:10:07-d1oe5vtcmrb5eq9iqa8g.png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60900" y="4675505"/>
            <a:ext cx="7412355" cy="2593975"/>
          </a:xfrm>
          <a:prstGeom prst="rect">
            <a:avLst/>
          </a:prstGeom>
        </p:spPr>
      </p:pic>
      <p:sp>
        <p:nvSpPr>
          <p:cNvPr id="32" name="Text 18"/>
          <p:cNvSpPr/>
          <p:nvPr>
            <p:custDataLst>
              <p:tags r:id="rId20"/>
            </p:custDataLst>
          </p:nvPr>
        </p:nvSpPr>
        <p:spPr>
          <a:xfrm>
            <a:off x="5510530" y="5437505"/>
            <a:ext cx="6170930" cy="11804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</a:t>
            </a: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明确任何社会的一个人都必然处于某一管理系统之中，都必须接受管理规范的约束；每一个人的职业提升和发展都要以具备一定的管理知识为基础。</a:t>
            </a:r>
            <a:endParaRPr lang="zh-CN" alt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3" name="Shape 19"/>
          <p:cNvSpPr/>
          <p:nvPr>
            <p:custDataLst>
              <p:tags r:id="rId21"/>
            </p:custDataLst>
          </p:nvPr>
        </p:nvSpPr>
        <p:spPr>
          <a:xfrm>
            <a:off x="5017135" y="5081270"/>
            <a:ext cx="469265" cy="46926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84000"/>
                </a:srgbClr>
              </a:gs>
              <a:gs pos="2000">
                <a:srgbClr val="D1DCF2">
                  <a:alpha val="84000"/>
                </a:srgbClr>
              </a:gs>
              <a:gs pos="55000">
                <a:srgbClr val="4874CB">
                  <a:alpha val="69000"/>
                </a:srgbClr>
              </a:gs>
              <a:gs pos="100000">
                <a:srgbClr val="345FB6"/>
              </a:gs>
            </a:gsLst>
            <a:path path="circle">
              <a:fillToRect r="100000" b="100000"/>
            </a:path>
            <a:tileRect l="-100000" t="-100000"/>
          </a:gradFill>
        </p:spPr>
      </p:sp>
      <p:sp>
        <p:nvSpPr>
          <p:cNvPr id="34" name="Text 20"/>
          <p:cNvSpPr/>
          <p:nvPr/>
        </p:nvSpPr>
        <p:spPr>
          <a:xfrm>
            <a:off x="4888865" y="5660390"/>
            <a:ext cx="469265" cy="469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5" name="Text 21"/>
          <p:cNvSpPr/>
          <p:nvPr>
            <p:custDataLst>
              <p:tags r:id="rId22"/>
            </p:custDataLst>
          </p:nvPr>
        </p:nvSpPr>
        <p:spPr>
          <a:xfrm>
            <a:off x="5017135" y="5100320"/>
            <a:ext cx="513080" cy="43116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36" name="Text 7"/>
          <p:cNvSpPr/>
          <p:nvPr>
            <p:custDataLst>
              <p:tags r:id="rId23"/>
            </p:custDataLst>
          </p:nvPr>
        </p:nvSpPr>
        <p:spPr>
          <a:xfrm>
            <a:off x="5554345" y="1112520"/>
            <a:ext cx="5745480" cy="103822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indent="0" algn="l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了解现代企业的相关概念，掌握现代企业的类型，</a:t>
            </a:r>
            <a:endParaRPr lang="zh-CN" alt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理解企业管理的概念，懂得企业组织设计的原则及方法。</a:t>
            </a:r>
            <a:endParaRPr lang="zh-CN" alt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37" name="Text 7"/>
          <p:cNvSpPr/>
          <p:nvPr>
            <p:custDataLst>
              <p:tags r:id="rId24"/>
            </p:custDataLst>
          </p:nvPr>
        </p:nvSpPr>
        <p:spPr>
          <a:xfrm>
            <a:off x="5847715" y="3289300"/>
            <a:ext cx="5745480" cy="155702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indent="0" algn="l">
              <a:lnSpc>
                <a:spcPct val="100000"/>
              </a:lnSpc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    </a:t>
            </a:r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理解并能解释说明企业的基本概念，培养学生认知企业组织类型和运用组织设计的原则、方法、程序进行组织设计的能力。</a:t>
            </a:r>
            <a:endParaRPr lang="zh-CN" alt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38" name="文本框 37"/>
          <p:cNvSpPr txBox="1"/>
          <p:nvPr>
            <p:custDataLst>
              <p:tags r:id="rId25"/>
            </p:custDataLst>
          </p:nvPr>
        </p:nvSpPr>
        <p:spPr>
          <a:xfrm>
            <a:off x="5554345" y="5042450"/>
            <a:ext cx="4064000" cy="67564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素质目标</a:t>
            </a:r>
            <a:endParaRPr lang="zh-CN" altLang="en-US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企业概述</a:t>
            </a:r>
            <a:endParaRPr lang="en-US" sz="1600" dirty="0"/>
          </a:p>
        </p:txBody>
      </p:sp>
      <p:sp>
        <p:nvSpPr>
          <p:cNvPr id="8" name="Shape 3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9" name="Text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12-d1oe615cmrb5eq9iqb00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2610" y="1443990"/>
            <a:ext cx="5711825" cy="4986655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12-d1oe615cmrb5eq9iqb00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939155" y="1443990"/>
            <a:ext cx="5711825" cy="498665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13-d1oe61dcmrb5eq9iqb10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451090" y="5967095"/>
            <a:ext cx="2523490" cy="28067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12-d1oe615cmrb5eq9iqar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4965" y="208280"/>
            <a:ext cx="1073150" cy="55499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企业的含义</a:t>
            </a:r>
            <a:endParaRPr lang="en-US" sz="1600" dirty="0"/>
          </a:p>
        </p:txBody>
      </p:sp>
      <p:sp>
        <p:nvSpPr>
          <p:cNvPr id="7" name="Text 1"/>
          <p:cNvSpPr/>
          <p:nvPr>
            <p:custDataLst>
              <p:tags r:id="rId8"/>
            </p:custDataLst>
          </p:nvPr>
        </p:nvSpPr>
        <p:spPr>
          <a:xfrm>
            <a:off x="2183131" y="2002473"/>
            <a:ext cx="3339465" cy="89281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企业的概念</a:t>
            </a:r>
            <a:endParaRPr lang="en-US" sz="1600" dirty="0"/>
          </a:p>
        </p:txBody>
      </p:sp>
      <p:sp>
        <p:nvSpPr>
          <p:cNvPr id="8" name="Text 2"/>
          <p:cNvSpPr/>
          <p:nvPr>
            <p:custDataLst>
              <p:tags r:id="rId9"/>
            </p:custDataLst>
          </p:nvPr>
        </p:nvSpPr>
        <p:spPr>
          <a:xfrm>
            <a:off x="1192530" y="2978468"/>
            <a:ext cx="4284980" cy="27203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是社会生产力发展到一定水平的结果，是商品生产与商品交换的产物。企业是在一定的生产方式下从事生产经营活动的经济组织，是与社会生产力相联系的社会化大生产的产物，并随着科技的进步、生产力的发展而不断发展。</a:t>
            </a:r>
            <a:endParaRPr lang="zh-CN" altLang="en-US" sz="16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6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企业通过生产与交换满足社会需求，其核心目标是盈利以实现可持续发展。</a:t>
            </a:r>
            <a:endParaRPr lang="en-US" sz="1600" dirty="0"/>
          </a:p>
        </p:txBody>
      </p:sp>
      <p:sp>
        <p:nvSpPr>
          <p:cNvPr id="9" name="Text 3"/>
          <p:cNvSpPr/>
          <p:nvPr>
            <p:custDataLst>
              <p:tags r:id="rId10"/>
            </p:custDataLst>
          </p:nvPr>
        </p:nvSpPr>
        <p:spPr>
          <a:xfrm>
            <a:off x="6750686" y="3080068"/>
            <a:ext cx="4284980" cy="27203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企业具有经济性、自主性、竞争性、发展性和社会性五大特征，这些特征共同决定了企业在市场中的地位和作用。</a:t>
            </a:r>
            <a:endParaRPr lang="en-US" sz="1600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这些特征使企业能够在市场中独立运营，适应环境变化，实现经济效益与社会效益的统一。</a:t>
            </a:r>
            <a:endParaRPr lang="en-US" sz="1600" dirty="0"/>
          </a:p>
        </p:txBody>
      </p:sp>
      <p:pic>
        <p:nvPicPr>
          <p:cNvPr id="10" name="Image 4" descr="https://test-kimi-img.moonshot.cn/pub/slides/slides_tmpl/image/25-07-11-18:10:08-d1oe605cmrb5eq9iqac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022965" y="394335"/>
            <a:ext cx="628015" cy="182880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7-11-18:10:13-d1oe61dcmrb5eq9iqb0g.png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82320" y="1379220"/>
            <a:ext cx="1292225" cy="1572895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7-11-18:10:13-d1oe61dcmrb5eq9iqb1g.png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341110" y="1369695"/>
            <a:ext cx="1292225" cy="1572895"/>
          </a:xfrm>
          <a:prstGeom prst="rect">
            <a:avLst/>
          </a:prstGeom>
        </p:spPr>
      </p:pic>
      <p:sp>
        <p:nvSpPr>
          <p:cNvPr id="13" name="Text 4"/>
          <p:cNvSpPr/>
          <p:nvPr>
            <p:custDataLst>
              <p:tags r:id="rId16"/>
            </p:custDataLst>
          </p:nvPr>
        </p:nvSpPr>
        <p:spPr>
          <a:xfrm>
            <a:off x="7570471" y="2087563"/>
            <a:ext cx="3339465" cy="89281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企业的特征</a:t>
            </a:r>
            <a:endParaRPr lang="en-US" sz="1600" dirty="0"/>
          </a:p>
        </p:txBody>
      </p:sp>
      <p:pic>
        <p:nvPicPr>
          <p:cNvPr id="14" name="Image 7" descr="https://test-kimi-img.moonshot.cn/pub/slides/slides_tmpl/image/25-07-11-18:10:13-d1oe61dcmrb5eq9iqb10.png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74545" y="5967095"/>
            <a:ext cx="2523490" cy="2806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21-d1oe63dcmrb5eq9iqbv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3135" y="860425"/>
            <a:ext cx="5066030" cy="342011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21-d1oe63dcmrb5eq9iqbv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1645" y="3610610"/>
            <a:ext cx="5066030" cy="342011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7-11-18:10:21-d1oe63dcmrb5eq9iqbv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3135" y="3610610"/>
            <a:ext cx="5066030" cy="342011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21-d1oe63dcmrb5eq9iqbv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1645" y="860425"/>
            <a:ext cx="5066030" cy="342011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728345" y="381635"/>
            <a:ext cx="8239125" cy="4953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386CB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现代企业的含义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3653043" y="1918161"/>
            <a:ext cx="3762827" cy="16921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现代企业是从事规模性经济活动的经济组织，具备自主经营、独立核算、自负盈亏等特点，同时承担社会责任，具有法人资格，实施现代企业制度。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endParaRPr lang="en-US" sz="2000" dirty="0"/>
          </a:p>
        </p:txBody>
      </p:sp>
      <p:sp>
        <p:nvSpPr>
          <p:cNvPr id="8" name="Text 2"/>
          <p:cNvSpPr/>
          <p:nvPr/>
        </p:nvSpPr>
        <p:spPr>
          <a:xfrm>
            <a:off x="4132454" y="1323845"/>
            <a:ext cx="3346941" cy="5720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现代企业的定义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7894288" y="1918161"/>
            <a:ext cx="3762827" cy="16921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现代企业旨在满足社会需求，通过提供产品和服务获取收益，实现经济效益和社会效益的统一。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endParaRPr lang="en-US" sz="2000" dirty="0"/>
          </a:p>
        </p:txBody>
      </p:sp>
      <p:sp>
        <p:nvSpPr>
          <p:cNvPr id="10" name="Text 4"/>
          <p:cNvSpPr/>
          <p:nvPr/>
        </p:nvSpPr>
        <p:spPr>
          <a:xfrm>
            <a:off x="8373698" y="1323845"/>
            <a:ext cx="3346941" cy="5720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现代企业的目的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3653043" y="4638805"/>
            <a:ext cx="3762827" cy="16921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现代企业采用社会化大生产方式，合理配置资源，实施现代企业制度，注重品牌建设和市场竞争力。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endParaRPr lang="en-US" sz="2000" dirty="0"/>
          </a:p>
        </p:txBody>
      </p:sp>
      <p:sp>
        <p:nvSpPr>
          <p:cNvPr id="12" name="Text 6"/>
          <p:cNvSpPr/>
          <p:nvPr/>
        </p:nvSpPr>
        <p:spPr>
          <a:xfrm>
            <a:off x="4132454" y="4044489"/>
            <a:ext cx="3346941" cy="5720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现代企业的行为方式</a:t>
            </a:r>
            <a:endParaRPr lang="en-US" sz="1600" dirty="0"/>
          </a:p>
        </p:txBody>
      </p:sp>
      <p:sp>
        <p:nvSpPr>
          <p:cNvPr id="13" name="Text 7"/>
          <p:cNvSpPr/>
          <p:nvPr/>
        </p:nvSpPr>
        <p:spPr>
          <a:xfrm>
            <a:off x="7954834" y="4675950"/>
            <a:ext cx="3762827" cy="16921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（</a:t>
            </a:r>
            <a:r>
              <a:rPr lang="en-US" altLang="zh-CN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1</a:t>
            </a:r>
            <a:r>
              <a:rPr lang="zh-CN" alt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）</a:t>
            </a: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投资者将资产委托给经营者，经营者独立经营，力求资产保值增值。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（</a:t>
            </a:r>
            <a:r>
              <a:rPr lang="en-US" altLang="zh-CN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</a:t>
            </a:r>
            <a:r>
              <a:rPr lang="zh-CN" alt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）</a:t>
            </a: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现代企业采用最新科学技术和先进设备，提高生产效率，降低劳动强度，注重环保和可持续发展。</a:t>
            </a: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endParaRPr lang="en-US" sz="1600" dirty="0"/>
          </a:p>
        </p:txBody>
      </p:sp>
      <p:sp>
        <p:nvSpPr>
          <p:cNvPr id="14" name="Text 8"/>
          <p:cNvSpPr/>
          <p:nvPr/>
        </p:nvSpPr>
        <p:spPr>
          <a:xfrm>
            <a:off x="8437222" y="4089063"/>
            <a:ext cx="3346941" cy="57202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5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现代企业的特征</a:t>
            </a:r>
            <a:endParaRPr lang="en-US" sz="1600" dirty="0"/>
          </a:p>
        </p:txBody>
      </p:sp>
      <p:pic>
        <p:nvPicPr>
          <p:cNvPr id="15" name="Image 4" descr="https://test-kimi-img.moonshot.cn/pub/slides/slides_tmpl/image/25-07-11-18:10:21-d1oe63dcmrb5eq9iqbsg.png"/>
          <p:cNvPicPr>
            <a:picLocks noChangeAspect="1"/>
          </p:cNvPicPr>
          <p:nvPr/>
        </p:nvPicPr>
        <p:blipFill>
          <a:blip r:embed="rId2">
            <a:alphaModFix amt="65000"/>
          </a:blip>
          <a:srcRect t="14510" r="40315" b="11700"/>
          <a:stretch>
            <a:fillRect/>
          </a:stretch>
        </p:blipFill>
        <p:spPr>
          <a:xfrm>
            <a:off x="11108055" y="0"/>
            <a:ext cx="1083945" cy="716915"/>
          </a:xfrm>
          <a:prstGeom prst="rect">
            <a:avLst/>
          </a:prstGeom>
        </p:spPr>
      </p:pic>
      <p:pic>
        <p:nvPicPr>
          <p:cNvPr id="16" name="Image 5" descr="https://test-kimi-img.moonshot.cn/pub/slides/slides_tmpl/image/25-07-11-18:10:21-d1oe63dcmrb5eq9iqb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870" y="1289050"/>
            <a:ext cx="847090" cy="835025"/>
          </a:xfrm>
          <a:prstGeom prst="rect">
            <a:avLst/>
          </a:prstGeom>
        </p:spPr>
      </p:pic>
      <p:pic>
        <p:nvPicPr>
          <p:cNvPr id="17" name="Image 6" descr="https://test-kimi-img.moonshot.cn/pub/slides/slides_tmpl/image/25-07-11-18:10:21-d1oe63dcmrb5eq9iqc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0165" y="1289050"/>
            <a:ext cx="847090" cy="835025"/>
          </a:xfrm>
          <a:prstGeom prst="rect">
            <a:avLst/>
          </a:prstGeom>
        </p:spPr>
      </p:pic>
      <p:pic>
        <p:nvPicPr>
          <p:cNvPr id="18" name="Image 7" descr="https://test-kimi-img.moonshot.cn/pub/slides/slides_tmpl/image/25-07-11-18:10:21-d1oe63dcmrb5eq9iqc0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4870" y="3992245"/>
            <a:ext cx="847090" cy="835025"/>
          </a:xfrm>
          <a:prstGeom prst="rect">
            <a:avLst/>
          </a:prstGeom>
        </p:spPr>
      </p:pic>
      <p:pic>
        <p:nvPicPr>
          <p:cNvPr id="19" name="Image 8" descr="https://test-kimi-img.moonshot.cn/pub/slides/slides_tmpl/image/25-07-11-18:10:22-d1oe63lcmrb5eq9iqc1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93025" y="3992245"/>
            <a:ext cx="847090" cy="835025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7-11-18:10:24-d1oe645cmrb5eq9iqcb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337310" y="3022600"/>
            <a:ext cx="4736465" cy="47364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7-11-18:10:21-d1oe63dcmrb5eq9iqbv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3135" y="860425"/>
            <a:ext cx="5066030" cy="342011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7-11-18:10:21-d1oe63dcmrb5eq9iqbv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1645" y="3610610"/>
            <a:ext cx="5066030" cy="342011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7-11-18:10:21-d1oe63dcmrb5eq9iqbv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1645" y="860425"/>
            <a:ext cx="5066030" cy="342011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728345" y="381635"/>
            <a:ext cx="8239125" cy="5835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386CB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现代企业的</a:t>
            </a:r>
            <a:r>
              <a:rPr lang="zh-CN" altLang="en-US" sz="3200" b="1" dirty="0">
                <a:solidFill>
                  <a:srgbClr val="386CB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特征</a:t>
            </a:r>
            <a:endParaRPr lang="zh-CN" altLang="en-US" sz="3200" b="1" dirty="0">
              <a:solidFill>
                <a:srgbClr val="386CBA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7" name="Text 1"/>
          <p:cNvSpPr/>
          <p:nvPr/>
        </p:nvSpPr>
        <p:spPr>
          <a:xfrm>
            <a:off x="3653043" y="1918161"/>
            <a:ext cx="3762827" cy="16921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（</a:t>
            </a:r>
            <a:r>
              <a:rPr lang="en-US" altLang="zh-CN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3</a:t>
            </a:r>
            <a:r>
              <a:rPr lang="zh-CN" alt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）</a:t>
            </a: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现代企业实施科学管理，提高劳动生产率，降低资源消耗，防范经营风险。</a:t>
            </a:r>
            <a:endParaRPr lang="en-US" sz="2000" dirty="0"/>
          </a:p>
        </p:txBody>
      </p:sp>
      <p:sp>
        <p:nvSpPr>
          <p:cNvPr id="9" name="Text 3"/>
          <p:cNvSpPr/>
          <p:nvPr/>
        </p:nvSpPr>
        <p:spPr>
          <a:xfrm>
            <a:off x="7894288" y="1918161"/>
            <a:ext cx="3762827" cy="16921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（</a:t>
            </a:r>
            <a:r>
              <a:rPr lang="en-US" altLang="zh-CN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4</a:t>
            </a:r>
            <a:r>
              <a:rPr lang="zh-CN" alt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）</a:t>
            </a: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现代企业规模向大型化和小型化两极分化，大型企业追求规模经济，小型企业注重灵活性和效率。</a:t>
            </a:r>
            <a:endParaRPr lang="en-US" sz="1600" dirty="0"/>
          </a:p>
          <a:p>
            <a:pPr marL="0" indent="0" algn="just">
              <a:lnSpc>
                <a:spcPct val="150000"/>
              </a:lnSpc>
              <a:buNone/>
            </a:pPr>
            <a:endParaRPr lang="en-US" sz="2000" dirty="0"/>
          </a:p>
          <a:p>
            <a:pPr marL="0" indent="0" algn="just">
              <a:lnSpc>
                <a:spcPct val="150000"/>
              </a:lnSpc>
              <a:buNone/>
            </a:pPr>
            <a:endParaRPr lang="en-US" sz="2000" dirty="0"/>
          </a:p>
        </p:txBody>
      </p:sp>
      <p:sp>
        <p:nvSpPr>
          <p:cNvPr id="11" name="Text 5"/>
          <p:cNvSpPr/>
          <p:nvPr/>
        </p:nvSpPr>
        <p:spPr>
          <a:xfrm>
            <a:off x="3653043" y="4638805"/>
            <a:ext cx="3762827" cy="16921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（</a:t>
            </a:r>
            <a:r>
              <a:rPr lang="en-US" altLang="zh-CN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5</a:t>
            </a:r>
            <a:r>
              <a:rPr lang="zh-CN" alt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）</a:t>
            </a:r>
            <a:r>
              <a:rPr lang="en-US" sz="1600" dirty="0">
                <a:solidFill>
                  <a:srgbClr val="262626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现代企业与外部保持广泛联系，适应市场变化，灵活调整产品和服务，提高市场占有率。</a:t>
            </a:r>
            <a:endParaRPr lang="en-US" sz="2000" dirty="0"/>
          </a:p>
        </p:txBody>
      </p:sp>
      <p:pic>
        <p:nvPicPr>
          <p:cNvPr id="15" name="Image 4" descr="https://test-kimi-img.moonshot.cn/pub/slides/slides_tmpl/image/25-07-11-18:10:21-d1oe63dcmrb5eq9iqbsg.png"/>
          <p:cNvPicPr>
            <a:picLocks noChangeAspect="1"/>
          </p:cNvPicPr>
          <p:nvPr/>
        </p:nvPicPr>
        <p:blipFill>
          <a:blip r:embed="rId2">
            <a:alphaModFix amt="65000"/>
          </a:blip>
          <a:srcRect t="14510" r="40315" b="11700"/>
          <a:stretch>
            <a:fillRect/>
          </a:stretch>
        </p:blipFill>
        <p:spPr>
          <a:xfrm>
            <a:off x="11108055" y="0"/>
            <a:ext cx="1083945" cy="716915"/>
          </a:xfrm>
          <a:prstGeom prst="rect">
            <a:avLst/>
          </a:prstGeom>
        </p:spPr>
      </p:pic>
      <p:pic>
        <p:nvPicPr>
          <p:cNvPr id="20" name="Image 9" descr="https://test-kimi-img.moonshot.cn/pub/slides/slides_tmpl/image/25-07-11-18:10:24-d1oe645cmrb5eq9iqcb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37310" y="3022600"/>
            <a:ext cx="4736465" cy="47364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>
            <a:off x="8890" y="-15875"/>
            <a:ext cx="10438130" cy="68802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1-18:10:09-d1oe60dcmrb5eq9iqag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2388552"/>
            <a:ext cx="1600200" cy="1651000"/>
          </a:xfrm>
          <a:prstGeom prst="rect">
            <a:avLst/>
          </a:prstGeom>
        </p:spPr>
      </p:pic>
      <p:pic>
        <p:nvPicPr>
          <p:cNvPr id="5" name="Image 1" descr="https://test-kimi-img.moonshot.cn/pub/slides/slides_tmpl/image/25-07-11-18:10:09-d1oe60dcmrb5eq9iqagg.png"/>
          <p:cNvPicPr>
            <a:picLocks noChangeAspect="1"/>
          </p:cNvPicPr>
          <p:nvPr/>
        </p:nvPicPr>
        <p:blipFill>
          <a:blip r:embed="rId3"/>
          <a:srcRect l="56" t="92" b="92"/>
          <a:stretch>
            <a:fillRect/>
          </a:stretch>
        </p:blipFill>
        <p:spPr>
          <a:xfrm>
            <a:off x="8890" y="0"/>
            <a:ext cx="6771640" cy="6858000"/>
          </a:xfrm>
          <a:prstGeom prst="rect">
            <a:avLst/>
          </a:prstGeom>
        </p:spPr>
      </p:pic>
      <p:pic>
        <p:nvPicPr>
          <p:cNvPr id="6" name="Image 2" descr="https://test-kimi-img.moonshot.cn/pub/slides/slides_tmpl/image/25-07-11-18:10:09-d1oe60dcmrb5eq9iq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10" y="2689860"/>
            <a:ext cx="1859280" cy="187134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637790" y="2865755"/>
            <a:ext cx="8900160" cy="95186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b="1" dirty="0">
                <a:solidFill>
                  <a:srgbClr val="4874CB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现代企业的类型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0" name="Text 5"/>
          <p:cNvSpPr/>
          <p:nvPr/>
        </p:nvSpPr>
        <p:spPr>
          <a:xfrm>
            <a:off x="1187450" y="2612390"/>
            <a:ext cx="1508125" cy="1494155"/>
          </a:xfrm>
          <a:prstGeom prst="rect">
            <a:avLst/>
          </a:prstGeom>
          <a:noFill/>
        </p:spPr>
        <p:txBody>
          <a:bodyPr wrap="square" lIns="46863" tIns="90043" rIns="90043" bIns="46863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45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0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00.xml><?xml version="1.0" encoding="utf-8"?>
<p:tagLst xmlns:p="http://schemas.openxmlformats.org/presentationml/2006/main">
  <p:tag name="KSO_WM_DIAGRAM_VIRTUALLY_FRAME" val="{&quot;height&quot;:413.7250393700788,&quot;left&quot;:54,&quot;top&quot;:94.15,&quot;width&quot;:875.5007874015748}"/>
</p:tagLst>
</file>

<file path=ppt/tags/tag101.xml><?xml version="1.0" encoding="utf-8"?>
<p:tagLst xmlns:p="http://schemas.openxmlformats.org/presentationml/2006/main">
  <p:tag name="KSO_WM_DIAGRAM_VIRTUALLY_FRAME" val="{&quot;height&quot;:413.7250393700788,&quot;left&quot;:54,&quot;top&quot;:94.15,&quot;width&quot;:875.5007874015748}"/>
</p:tagLst>
</file>

<file path=ppt/tags/tag102.xml><?xml version="1.0" encoding="utf-8"?>
<p:tagLst xmlns:p="http://schemas.openxmlformats.org/presentationml/2006/main">
  <p:tag name="KSO_WM_DIAGRAM_VIRTUALLY_FRAME" val="{&quot;height&quot;:413.7250393700788,&quot;left&quot;:54,&quot;top&quot;:94.15,&quot;width&quot;:875.5007874015748}"/>
</p:tagLst>
</file>

<file path=ppt/tags/tag103.xml><?xml version="1.0" encoding="utf-8"?>
<p:tagLst xmlns:p="http://schemas.openxmlformats.org/presentationml/2006/main">
  <p:tag name="KSO_WM_DIAGRAM_VIRTUALLY_FRAME" val="{&quot;height&quot;:413.7250393700788,&quot;left&quot;:54,&quot;top&quot;:94.15,&quot;width&quot;:875.5007874015748}"/>
</p:tagLst>
</file>

<file path=ppt/tags/tag104.xml><?xml version="1.0" encoding="utf-8"?>
<p:tagLst xmlns:p="http://schemas.openxmlformats.org/presentationml/2006/main">
  <p:tag name="KSO_WM_DIAGRAM_VIRTUALLY_FRAME" val="{&quot;height&quot;:413.7250393700788,&quot;left&quot;:54,&quot;top&quot;:94.15,&quot;width&quot;:875.5007874015748}"/>
</p:tagLst>
</file>

<file path=ppt/tags/tag105.xml><?xml version="1.0" encoding="utf-8"?>
<p:tagLst xmlns:p="http://schemas.openxmlformats.org/presentationml/2006/main">
  <p:tag name="KSO_WM_DIAGRAM_VIRTUALLY_FRAME" val="{&quot;height&quot;:413.7250393700788,&quot;left&quot;:54,&quot;top&quot;:94.15,&quot;width&quot;:875.5007874015748}"/>
</p:tagLst>
</file>

<file path=ppt/tags/tag106.xml><?xml version="1.0" encoding="utf-8"?>
<p:tagLst xmlns:p="http://schemas.openxmlformats.org/presentationml/2006/main">
  <p:tag name="KSO_WM_DIAGRAM_VIRTUALLY_FRAME" val="{&quot;height&quot;:413.7250393700788,&quot;left&quot;:54,&quot;top&quot;:94.15,&quot;width&quot;:875.5007874015748}"/>
</p:tagLst>
</file>

<file path=ppt/tags/tag107.xml><?xml version="1.0" encoding="utf-8"?>
<p:tagLst xmlns:p="http://schemas.openxmlformats.org/presentationml/2006/main">
  <p:tag name="KSO_WM_DIAGRAM_VIRTUALLY_FRAME" val="{&quot;height&quot;:413.7250393700788,&quot;left&quot;:54,&quot;top&quot;:94.15,&quot;width&quot;:875.5007874015748}"/>
</p:tagLst>
</file>

<file path=ppt/tags/tag108.xml><?xml version="1.0" encoding="utf-8"?>
<p:tagLst xmlns:p="http://schemas.openxmlformats.org/presentationml/2006/main">
  <p:tag name="KSO_WM_DIAGRAM_VIRTUALLY_FRAME" val="{&quot;height&quot;:413.7250393700788,&quot;left&quot;:54,&quot;top&quot;:94.15,&quot;width&quot;:875.5007874015748}"/>
</p:tagLst>
</file>

<file path=ppt/tags/tag109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1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10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11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12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13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14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15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16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17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18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19.xml><?xml version="1.0" encoding="utf-8"?>
<p:tagLst xmlns:p="http://schemas.openxmlformats.org/presentationml/2006/main">
  <p:tag name="KSO_WM_DIAGRAM_VIRTUALLY_FRAME" val="{&quot;height&quot;:269.5750393700788,&quot;left&quot;:37.55,&quot;top&quot;:259.35,&quot;width&quot;:879.6}"/>
</p:tagLst>
</file>

<file path=ppt/tags/tag12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20.xml><?xml version="1.0" encoding="utf-8"?>
<p:tagLst xmlns:p="http://schemas.openxmlformats.org/presentationml/2006/main">
  <p:tag name="KSO_WM_DIAGRAM_VIRTUALLY_FRAME" val="{&quot;height&quot;:328.3,&quot;left&quot;:415.55,&quot;top&quot;:127.75,&quot;width&quot;:510.05}"/>
</p:tagLst>
</file>

<file path=ppt/tags/tag121.xml><?xml version="1.0" encoding="utf-8"?>
<p:tagLst xmlns:p="http://schemas.openxmlformats.org/presentationml/2006/main">
  <p:tag name="KSO_WM_DIAGRAM_VIRTUALLY_FRAME" val="{&quot;height&quot;:328.3,&quot;left&quot;:415.55,&quot;top&quot;:127.75,&quot;width&quot;:510.05}"/>
</p:tagLst>
</file>

<file path=ppt/tags/tag122.xml><?xml version="1.0" encoding="utf-8"?>
<p:tagLst xmlns:p="http://schemas.openxmlformats.org/presentationml/2006/main">
  <p:tag name="KSO_WM_DIAGRAM_VIRTUALLY_FRAME" val="{&quot;height&quot;:328.3,&quot;left&quot;:415.55,&quot;top&quot;:127.75,&quot;width&quot;:510.05}"/>
</p:tagLst>
</file>

<file path=ppt/tags/tag123.xml><?xml version="1.0" encoding="utf-8"?>
<p:tagLst xmlns:p="http://schemas.openxmlformats.org/presentationml/2006/main">
  <p:tag name="KSO_WM_DIAGRAM_VIRTUALLY_FRAME" val="{&quot;height&quot;:328.3,&quot;left&quot;:415.55,&quot;top&quot;:127.75,&quot;width&quot;:510.05}"/>
</p:tagLst>
</file>

<file path=ppt/tags/tag124.xml><?xml version="1.0" encoding="utf-8"?>
<p:tagLst xmlns:p="http://schemas.openxmlformats.org/presentationml/2006/main">
  <p:tag name="KSO_WM_DIAGRAM_VIRTUALLY_FRAME" val="{&quot;height&quot;:328.3,&quot;left&quot;:415.55,&quot;top&quot;:127.75,&quot;width&quot;:510.05}"/>
</p:tagLst>
</file>

<file path=ppt/tags/tag125.xml><?xml version="1.0" encoding="utf-8"?>
<p:tagLst xmlns:p="http://schemas.openxmlformats.org/presentationml/2006/main">
  <p:tag name="KSO_WM_DIAGRAM_VIRTUALLY_FRAME" val="{&quot;height&quot;:328.3,&quot;left&quot;:415.55,&quot;top&quot;:127.75,&quot;width&quot;:510.05}"/>
</p:tagLst>
</file>

<file path=ppt/tags/tag126.xml><?xml version="1.0" encoding="utf-8"?>
<p:tagLst xmlns:p="http://schemas.openxmlformats.org/presentationml/2006/main">
  <p:tag name="KSO_WM_DIAGRAM_VIRTUALLY_FRAME" val="{&quot;height&quot;:328.3,&quot;left&quot;:415.55,&quot;top&quot;:127.75,&quot;width&quot;:510.05}"/>
</p:tagLst>
</file>

<file path=ppt/tags/tag127.xml><?xml version="1.0" encoding="utf-8"?>
<p:tagLst xmlns:p="http://schemas.openxmlformats.org/presentationml/2006/main">
  <p:tag name="KSO_WM_DIAGRAM_VIRTUALLY_FRAME" val="{&quot;height&quot;:328.3,&quot;left&quot;:415.55,&quot;top&quot;:127.75,&quot;width&quot;:510.05}"/>
</p:tagLst>
</file>

<file path=ppt/tags/tag128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29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3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30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31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32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33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34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35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36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37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38.xml><?xml version="1.0" encoding="utf-8"?>
<p:tagLst xmlns:p="http://schemas.openxmlformats.org/presentationml/2006/main">
  <p:tag name="KSO_WM_DIAGRAM_VIRTUALLY_FRAME" val="{&quot;height&quot;:415.7,&quot;left&quot;:0,&quot;top&quot;:124.3,&quot;width&quot;:960}"/>
</p:tagLst>
</file>

<file path=ppt/tags/tag139.xml><?xml version="1.0" encoding="utf-8"?>
<p:tagLst xmlns:p="http://schemas.openxmlformats.org/presentationml/2006/main">
  <p:tag name="KSO_WM_DIAGRAM_VIRTUALLY_FRAME" val="{&quot;height&quot;:415.7,&quot;left&quot;:0,&quot;top&quot;:124.3,&quot;width&quot;:960}"/>
</p:tagLst>
</file>

<file path=ppt/tags/tag14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40.xml><?xml version="1.0" encoding="utf-8"?>
<p:tagLst xmlns:p="http://schemas.openxmlformats.org/presentationml/2006/main">
  <p:tag name="KSO_WM_DIAGRAM_VIRTUALLY_FRAME" val="{&quot;height&quot;:415.7,&quot;left&quot;:0,&quot;top&quot;:124.3,&quot;width&quot;:960}"/>
</p:tagLst>
</file>

<file path=ppt/tags/tag141.xml><?xml version="1.0" encoding="utf-8"?>
<p:tagLst xmlns:p="http://schemas.openxmlformats.org/presentationml/2006/main">
  <p:tag name="KSO_WM_DIAGRAM_VIRTUALLY_FRAME" val="{&quot;height&quot;:415.7,&quot;left&quot;:0,&quot;top&quot;:124.3,&quot;width&quot;:960}"/>
</p:tagLst>
</file>

<file path=ppt/tags/tag142.xml><?xml version="1.0" encoding="utf-8"?>
<p:tagLst xmlns:p="http://schemas.openxmlformats.org/presentationml/2006/main">
  <p:tag name="KSO_WM_DIAGRAM_VIRTUALLY_FRAME" val="{&quot;height&quot;:415.7,&quot;left&quot;:0,&quot;top&quot;:124.3,&quot;width&quot;:960}"/>
</p:tagLst>
</file>

<file path=ppt/tags/tag143.xml><?xml version="1.0" encoding="utf-8"?>
<p:tagLst xmlns:p="http://schemas.openxmlformats.org/presentationml/2006/main">
  <p:tag name="KSO_WM_DIAGRAM_VIRTUALLY_FRAME" val="{&quot;height&quot;:415.7,&quot;left&quot;:0,&quot;top&quot;:124.3,&quot;width&quot;:960}"/>
</p:tagLst>
</file>

<file path=ppt/tags/tag144.xml><?xml version="1.0" encoding="utf-8"?>
<p:tagLst xmlns:p="http://schemas.openxmlformats.org/presentationml/2006/main">
  <p:tag name="KSO_WM_DIAGRAM_VIRTUALLY_FRAME" val="{&quot;height&quot;:415.7,&quot;left&quot;:0,&quot;top&quot;:124.3,&quot;width&quot;:960}"/>
</p:tagLst>
</file>

<file path=ppt/tags/tag145.xml><?xml version="1.0" encoding="utf-8"?>
<p:tagLst xmlns:p="http://schemas.openxmlformats.org/presentationml/2006/main">
  <p:tag name="KSO_WM_DIAGRAM_VIRTUALLY_FRAME" val="{&quot;height&quot;:415.7,&quot;left&quot;:0,&quot;top&quot;:124.3,&quot;width&quot;:960}"/>
</p:tagLst>
</file>

<file path=ppt/tags/tag146.xml><?xml version="1.0" encoding="utf-8"?>
<p:tagLst xmlns:p="http://schemas.openxmlformats.org/presentationml/2006/main">
  <p:tag name="KSO_WM_DIAGRAM_VIRTUALLY_FRAME" val="{&quot;height&quot;:415.7,&quot;left&quot;:0,&quot;top&quot;:124.3,&quot;width&quot;:960}"/>
</p:tagLst>
</file>

<file path=ppt/tags/tag147.xml><?xml version="1.0" encoding="utf-8"?>
<p:tagLst xmlns:p="http://schemas.openxmlformats.org/presentationml/2006/main">
  <p:tag name="KSO_WM_DIAGRAM_VIRTUALLY_FRAME" val="{&quot;height&quot;:415.7,&quot;left&quot;:0,&quot;top&quot;:124.3,&quot;width&quot;:960}"/>
</p:tagLst>
</file>

<file path=ppt/tags/tag148.xml><?xml version="1.0" encoding="utf-8"?>
<p:tagLst xmlns:p="http://schemas.openxmlformats.org/presentationml/2006/main">
  <p:tag name="KSO_WM_DIAGRAM_VIRTUALLY_FRAME" val="{&quot;height&quot;:415.7,&quot;left&quot;:0,&quot;top&quot;:124.3,&quot;width&quot;:960}"/>
</p:tagLst>
</file>

<file path=ppt/tags/tag149.xml><?xml version="1.0" encoding="utf-8"?>
<p:tagLst xmlns:p="http://schemas.openxmlformats.org/presentationml/2006/main">
  <p:tag name="KSO_WM_DIAGRAM_VIRTUALLY_FRAME" val="{&quot;height&quot;:415.7,&quot;left&quot;:0,&quot;top&quot;:124.3,&quot;width&quot;:960}"/>
</p:tagLst>
</file>

<file path=ppt/tags/tag15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50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51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52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53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54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55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56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57.xml><?xml version="1.0" encoding="utf-8"?>
<p:tagLst xmlns:p="http://schemas.openxmlformats.org/presentationml/2006/main">
  <p:tag name="KSO_WM_DIAGRAM_VIRTUALLY_FRAME" val="{&quot;height&quot;:363.15,&quot;left&quot;:69.35,&quot;top&quot;:115.85,&quot;width&quot;:818.2}"/>
</p:tagLst>
</file>

<file path=ppt/tags/tag16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7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8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19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2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20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21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2.xml><?xml version="1.0" encoding="utf-8"?>
<p:tagLst xmlns:p="http://schemas.openxmlformats.org/presentationml/2006/main">
  <p:tag name="KSO_WM_DIAGRAM_VIRTUALLY_FRAME" val="{&quot;height&quot;:535.05,&quot;left&quot;:-81.05,&quot;top&quot;:36.15,&quot;width&quot;:1027.15}"/>
</p:tagLst>
</file>

<file path=ppt/tags/tag23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4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5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6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7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8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29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30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1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2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3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4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5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6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7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8.xml><?xml version="1.0" encoding="utf-8"?>
<p:tagLst xmlns:p="http://schemas.openxmlformats.org/presentationml/2006/main">
  <p:tag name="KSO_WM_DIAGRAM_VIRTUALLY_FRAME" val="{&quot;height&quot;:559.5,&quot;left&quot;:170.65,&quot;top&quot;:26.7,&quot;width&quot;:780}"/>
</p:tagLst>
</file>

<file path=ppt/tags/tag39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40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1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2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3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4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5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6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7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8.xml><?xml version="1.0" encoding="utf-8"?>
<p:tagLst xmlns:p="http://schemas.openxmlformats.org/presentationml/2006/main">
  <p:tag name="KSO_WM_DIAGRAM_VIRTUALLY_FRAME" val="{&quot;height&quot;:398.5,&quot;left&quot;:44.3,&quot;top&quot;:107.85,&quot;width&quot;:873.1}"/>
</p:tagLst>
</file>

<file path=ppt/tags/tag49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5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50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51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52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53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54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55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56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57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58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59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6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60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61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62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63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64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65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66.xml><?xml version="1.0" encoding="utf-8"?>
<p:tagLst xmlns:p="http://schemas.openxmlformats.org/presentationml/2006/main">
  <p:tag name="KSO_WM_DIAGRAM_VIRTUALLY_FRAME" val="{&quot;height&quot;:393.1,&quot;left&quot;:-103.65,&quot;top&quot;:114.6,&quot;width&quot;:1025.15}"/>
</p:tagLst>
</file>

<file path=ppt/tags/tag67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68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69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7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70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71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72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73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74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75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76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77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78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79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8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80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81.xml><?xml version="1.0" encoding="utf-8"?>
<p:tagLst xmlns:p="http://schemas.openxmlformats.org/presentationml/2006/main">
  <p:tag name="KSO_WM_DIAGRAM_VIRTUALLY_FRAME" val="{&quot;height&quot;:376.15,&quot;left&quot;:55.65,&quot;top&quot;:103.8,&quot;width&quot;:862.65}"/>
</p:tagLst>
</file>

<file path=ppt/tags/tag82.xml><?xml version="1.0" encoding="utf-8"?>
<p:tagLst xmlns:p="http://schemas.openxmlformats.org/presentationml/2006/main">
  <p:tag name="KSO_WM_DIAGRAM_VIRTUALLY_FRAME" val="{&quot;height&quot;:367.75,&quot;left&quot;:532.35,&quot;top&quot;:115.2,&quot;width&quot;:397.9}"/>
</p:tagLst>
</file>

<file path=ppt/tags/tag83.xml><?xml version="1.0" encoding="utf-8"?>
<p:tagLst xmlns:p="http://schemas.openxmlformats.org/presentationml/2006/main">
  <p:tag name="KSO_WM_DIAGRAM_VIRTUALLY_FRAME" val="{&quot;height&quot;:367.75,&quot;left&quot;:532.35,&quot;top&quot;:115.2,&quot;width&quot;:397.9}"/>
</p:tagLst>
</file>

<file path=ppt/tags/tag84.xml><?xml version="1.0" encoding="utf-8"?>
<p:tagLst xmlns:p="http://schemas.openxmlformats.org/presentationml/2006/main">
  <p:tag name="KSO_WM_DIAGRAM_VIRTUALLY_FRAME" val="{&quot;height&quot;:367.75,&quot;left&quot;:532.35,&quot;top&quot;:115.2,&quot;width&quot;:397.9}"/>
</p:tagLst>
</file>

<file path=ppt/tags/tag85.xml><?xml version="1.0" encoding="utf-8"?>
<p:tagLst xmlns:p="http://schemas.openxmlformats.org/presentationml/2006/main">
  <p:tag name="KSO_WM_DIAGRAM_VIRTUALLY_FRAME" val="{&quot;height&quot;:367.75,&quot;left&quot;:532.35,&quot;top&quot;:115.2,&quot;width&quot;:397.9}"/>
</p:tagLst>
</file>

<file path=ppt/tags/tag86.xml><?xml version="1.0" encoding="utf-8"?>
<p:tagLst xmlns:p="http://schemas.openxmlformats.org/presentationml/2006/main">
  <p:tag name="KSO_WM_DIAGRAM_VIRTUALLY_FRAME" val="{&quot;height&quot;:367.75,&quot;left&quot;:532.35,&quot;top&quot;:115.2,&quot;width&quot;:397.9}"/>
</p:tagLst>
</file>

<file path=ppt/tags/tag87.xml><?xml version="1.0" encoding="utf-8"?>
<p:tagLst xmlns:p="http://schemas.openxmlformats.org/presentationml/2006/main">
  <p:tag name="KSO_WM_DIAGRAM_VIRTUALLY_FRAME" val="{&quot;height&quot;:367.75,&quot;left&quot;:532.35,&quot;top&quot;:115.2,&quot;width&quot;:397.9}"/>
</p:tagLst>
</file>

<file path=ppt/tags/tag88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89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9.xml><?xml version="1.0" encoding="utf-8"?>
<p:tagLst xmlns:p="http://schemas.openxmlformats.org/presentationml/2006/main">
  <p:tag name="KSO_WM_DIAGRAM_VIRTUALLY_FRAME" val="{&quot;height&quot;:460.15,&quot;left&quot;:352.35,&quot;top&quot;:46.85,&quot;width&quot;:460.85}"/>
</p:tagLst>
</file>

<file path=ppt/tags/tag90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91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92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93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94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95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96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97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98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ags/tag99.xml><?xml version="1.0" encoding="utf-8"?>
<p:tagLst xmlns:p="http://schemas.openxmlformats.org/presentationml/2006/main">
  <p:tag name="KSO_WM_DIAGRAM_VIRTUALLY_FRAME" val="{&quot;height&quot;:498.4,&quot;left&quot;:285.6,&quot;top&quot;:60.85,&quot;width&quot;:674.5}"/>
</p:tagLst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3515</Words>
  <Application>WPS 演示</Application>
  <PresentationFormat>On-screen Show (16:9)</PresentationFormat>
  <Paragraphs>336</Paragraphs>
  <Slides>26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MiSans</vt:lpstr>
      <vt:lpstr>MiSans</vt:lpstr>
      <vt:lpstr>微软雅黑</vt:lpstr>
      <vt:lpstr>Calibri</vt:lpstr>
      <vt:lpstr>Arial Unicode MS</vt:lpstr>
      <vt:lpstr>等线</vt:lpstr>
      <vt:lpstr>Custom Theme</vt:lpstr>
      <vt:lpstr>1_Custom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武静影</cp:lastModifiedBy>
  <cp:revision>24</cp:revision>
  <dcterms:created xsi:type="dcterms:W3CDTF">2025-08-12T02:33:00Z</dcterms:created>
  <dcterms:modified xsi:type="dcterms:W3CDTF">2025-08-19T01:18:28Z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A8F4AE2AE19142C7BE546050F8EAFCC9_13</vt:lpwstr>
  </property>
  <property fmtid="{D5CDD505-2E9C-101B-9397-08002B2CF9AE}" pid="3" name="KSOProductBuildVer">
    <vt:lpwstr>2052-12.1.0.19302</vt:lpwstr>
  </property>
</Properties>
</file>