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68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9" r:id="rId17"/>
  </p:sldIdLst>
  <p:sldSz cx="12192000" cy="6858000"/>
  <p:notesSz cx="6858000" cy="12192000"/>
  <p:embeddedFontLst>
    <p:embeddedFont>
      <p:font typeface="MiSans" pitchFamily="34" charset="-122"/>
      <p:regular r:id="rId21"/>
    </p:embeddedFont>
    <p:embeddedFont>
      <p:font typeface="MiSans" pitchFamily="34" charset="-120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  <p:embeddedFont>
      <p:font typeface="等线" panose="02010600030101010101" charset="-122"/>
      <p:regular r:id="rId2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22.png"/><Relationship Id="rId1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30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6" Type="http://schemas.openxmlformats.org/officeDocument/2006/relationships/notesSlide" Target="../notesSlides/notesSlide13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32.jpeg"/><Relationship Id="rId13" Type="http://schemas.openxmlformats.org/officeDocument/2006/relationships/tags" Target="../tags/tag26.xml"/><Relationship Id="rId12" Type="http://schemas.openxmlformats.org/officeDocument/2006/relationships/image" Target="../media/image31.jpeg"/><Relationship Id="rId11" Type="http://schemas.openxmlformats.org/officeDocument/2006/relationships/tags" Target="../tags/tag25.xml"/><Relationship Id="rId10" Type="http://schemas.openxmlformats.org/officeDocument/2006/relationships/image" Target="../media/image6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7" Type="http://schemas.openxmlformats.org/officeDocument/2006/relationships/notesSlide" Target="../notesSlides/notesSlide3.xml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18.xml"/><Relationship Id="rId24" Type="http://schemas.openxmlformats.org/officeDocument/2006/relationships/tags" Target="../tags/tag17.xml"/><Relationship Id="rId23" Type="http://schemas.openxmlformats.org/officeDocument/2006/relationships/tags" Target="../tags/tag16.xml"/><Relationship Id="rId22" Type="http://schemas.openxmlformats.org/officeDocument/2006/relationships/tags" Target="../tags/tag15.xml"/><Relationship Id="rId21" Type="http://schemas.openxmlformats.org/officeDocument/2006/relationships/tags" Target="../tags/tag14.xml"/><Relationship Id="rId20" Type="http://schemas.openxmlformats.org/officeDocument/2006/relationships/tags" Target="../tags/tag13.xml"/><Relationship Id="rId2" Type="http://schemas.openxmlformats.org/officeDocument/2006/relationships/tags" Target="../tags/tag1.xml"/><Relationship Id="rId19" Type="http://schemas.openxmlformats.org/officeDocument/2006/relationships/tags" Target="../tags/tag12.xml"/><Relationship Id="rId18" Type="http://schemas.openxmlformats.org/officeDocument/2006/relationships/tags" Target="../tags/tag11.xml"/><Relationship Id="rId17" Type="http://schemas.openxmlformats.org/officeDocument/2006/relationships/image" Target="../media/image14.png"/><Relationship Id="rId16" Type="http://schemas.openxmlformats.org/officeDocument/2006/relationships/image" Target="../media/image13.png"/><Relationship Id="rId15" Type="http://schemas.openxmlformats.org/officeDocument/2006/relationships/tags" Target="../tags/tag10.xml"/><Relationship Id="rId14" Type="http://schemas.openxmlformats.org/officeDocument/2006/relationships/image" Target="../media/image12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6.png"/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image" Target="../media/image21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flipH="1">
            <a:off x="4814570" y="3940175"/>
            <a:ext cx="6555740" cy="0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6"/>
          <p:cNvSpPr/>
          <p:nvPr/>
        </p:nvSpPr>
        <p:spPr>
          <a:xfrm>
            <a:off x="2666365" y="1552575"/>
            <a:ext cx="8595995" cy="24771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项目八</a:t>
            </a:r>
            <a:r>
              <a:rPr lang="en-US" altLang="zh-CN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现代企业管理：薪酬与生产管理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1-d1oe63dcmrb5eq9iqbq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55" y="1238250"/>
            <a:ext cx="2621280" cy="541337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1-d1oe63dcmrb5eq9iqb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3340" y="1249680"/>
            <a:ext cx="263334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1-d1oe63dcmrb5eq9iqbq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226820"/>
            <a:ext cx="2621280" cy="541337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21-d1oe63dcmrb5eq9iqb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910" y="1238250"/>
            <a:ext cx="2633345" cy="542544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生产管理的基本问题</a:t>
            </a:r>
            <a:endParaRPr lang="en-US" sz="1600" dirty="0"/>
          </a:p>
        </p:txBody>
      </p:sp>
      <p:sp>
        <p:nvSpPr>
          <p:cNvPr id="10" name="Text 1"/>
          <p:cNvSpPr/>
          <p:nvPr/>
        </p:nvSpPr>
        <p:spPr>
          <a:xfrm>
            <a:off x="993775" y="2717165"/>
            <a:ext cx="1871980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能力是生产管理的关键要素之一，包括工人技术水平、机器设备性能、原材料供应和资金投入。企业需要根据市场需求合理配置生产能力，确保生产过程的高效运行。例如，一家制造企业通过引进先进设备和培训员工，提升了生产能力，满足了市场对产品的大量需求。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93567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生产能力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3791585" y="2717165"/>
            <a:ext cx="1871980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标准是企业生产活动的重要依据，需结合企业实际和外部竞争要求制定。合理的生产标准能够确保产品质量和生产效率，同时提高企业的市场竞争力。例如，某电子企业通过制定严格的质量标准，确保了产品的高性能和高可靠性，赢得了客户信赖。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373348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生产标准</a:t>
            </a:r>
            <a:endParaRPr lang="en-US" sz="1600" dirty="0"/>
          </a:p>
        </p:txBody>
      </p:sp>
      <p:sp>
        <p:nvSpPr>
          <p:cNvPr id="14" name="Text 5"/>
          <p:cNvSpPr/>
          <p:nvPr/>
        </p:nvSpPr>
        <p:spPr>
          <a:xfrm>
            <a:off x="6555105" y="2717165"/>
            <a:ext cx="1837690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库存管理需要平衡库存量与成本。过多的库存会占用资金和仓储空间，而过少的库存可能导致生产中断。企业通过采用先进的库存管理系统，如JIT（准时制生产），能够有效控制库存水平，降低库存成本，同时保证生产的连续性。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649700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库存管理</a:t>
            </a:r>
            <a:endParaRPr lang="en-US" sz="1600" dirty="0"/>
          </a:p>
        </p:txBody>
      </p:sp>
      <p:sp>
        <p:nvSpPr>
          <p:cNvPr id="16" name="Text 7"/>
          <p:cNvSpPr/>
          <p:nvPr/>
        </p:nvSpPr>
        <p:spPr>
          <a:xfrm>
            <a:off x="9284335" y="2717165"/>
            <a:ext cx="1890395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进度安排需考虑订单数量和交货期。企业需要根据订单情况合理安排生产进度，确保按时交付产品。例如，某服装企业通过优化生产进度安排，缩短了生产周期，提高了客户满意度，增强了市场竞争力。</a:t>
            </a:r>
            <a:endParaRPr lang="en-US" sz="1600" dirty="0"/>
          </a:p>
        </p:txBody>
      </p:sp>
      <p:sp>
        <p:nvSpPr>
          <p:cNvPr id="17" name="Text 8"/>
          <p:cNvSpPr/>
          <p:nvPr/>
        </p:nvSpPr>
        <p:spPr>
          <a:xfrm>
            <a:off x="922623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进度安排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8g.jpeg"/>
          <p:cNvPicPr>
            <a:picLocks noChangeAspect="1"/>
          </p:cNvPicPr>
          <p:nvPr/>
        </p:nvPicPr>
        <p:blipFill>
          <a:blip r:embed="rId2"/>
          <a:srcRect t="170" b="200"/>
          <a:stretch>
            <a:fillRect/>
          </a:stretch>
        </p:blipFill>
        <p:spPr>
          <a:xfrm>
            <a:off x="0" y="866775"/>
            <a:ext cx="12192000" cy="21774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688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过程的空间组织有三种形式：工艺专业化、对象专业化和综合专业化。工艺专业化适用于产品种类多、批量小的企业，优点是设备利用率高，但生产周期长；对象专业化适用于产品种类少、批量大的企业，优点是生产效率高，但设备利用率低；综合专业化则结合了两者的优点，适用于中等规模的企业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6816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组织的三种移动方式包括顺序移动、平行移动和平行顺序移动。顺序移动适用于批量小的产品，优点是设备利用率高，但生产周期长；平行移动适用于批量大的产品，优点是生产周期短，但设备利用率低；平行顺序移动则结合了两者的优点，能够有效缩短生产周期，提高生产效率。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312150" y="425323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海尔通过定制化生产优化了生产过程组织。通过引入先进的信息技术和柔性生产系统，海尔能够根据客户需求快速调整生产计划，实现了从大规模生产到大规模定制的转型。这种优化不仅提高了生产效率，还提升了客户满意度，增强了企业的市场竞争力。</a:t>
            </a:r>
            <a:endParaRPr lang="en-US" sz="1600" dirty="0"/>
          </a:p>
        </p:txBody>
      </p:sp>
      <p:pic>
        <p:nvPicPr>
          <p:cNvPr id="6" name="Image 1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38" y="4041458"/>
            <a:ext cx="2489200" cy="889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190" y="4041458"/>
            <a:ext cx="2489200" cy="8890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603" y="4051618"/>
            <a:ext cx="2489200" cy="88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097" y="3631248"/>
            <a:ext cx="25400" cy="306070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599" y="3656648"/>
            <a:ext cx="25400" cy="30607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2" name="Text 4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386080" y="194945"/>
            <a:ext cx="951801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生产过程的组织与优化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851535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空间组织形式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4616450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时间组织方式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8482965" y="329882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优化生产过程组织的案例</a:t>
            </a: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20000">
            <a:off x="9276080" y="4420870"/>
            <a:ext cx="3163570" cy="3163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6-d1oe625cmrb5eq9iqb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080" y="2594610"/>
            <a:ext cx="6602095" cy="391985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5-d1oe61tcmrb5eq9iqb6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30" y="3677920"/>
            <a:ext cx="6632575" cy="23958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5-d1oe61tcmrb5eq9iqb6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30" y="1282065"/>
            <a:ext cx="6632575" cy="23958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7">
            <a:alphaModFix amt="74000"/>
          </a:blip>
          <a:srcRect t="15208"/>
          <a:stretch>
            <a:fillRect/>
          </a:stretch>
        </p:blipFill>
        <p:spPr>
          <a:xfrm>
            <a:off x="5211445" y="0"/>
            <a:ext cx="7380605" cy="2425065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生产计划与控制</a:t>
            </a:r>
            <a:endParaRPr lang="en-US" sz="1600" dirty="0"/>
          </a:p>
        </p:txBody>
      </p:sp>
      <p:sp>
        <p:nvSpPr>
          <p:cNvPr id="11" name="Text 1"/>
          <p:cNvSpPr/>
          <p:nvPr/>
        </p:nvSpPr>
        <p:spPr>
          <a:xfrm>
            <a:off x="803275" y="1847850"/>
            <a:ext cx="598805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计划是企业生产活动的重要指导文件，其编制需要综合考虑生产任务、生产能力、劳动力和物资供应等因素。通过科学的计划编制方法，如在制品定额法和提前期法，企业能够合理安排生产任务，确保生产过程的高效运行。例如，某汽车制造企业通过精确的生产计划编制，有效提高了生产效率，降低了生产成本。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772795" y="4362450"/>
            <a:ext cx="598741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控制包括生产进度控制、在制品控制、库存控制和生产调度。通过有效的控制措施，企业能够及时发现和解决生产过程中的问题，确保生产计划的顺利实施。例如，某电子企业通过引入先进的生产调度系统，实现了生产进度的实时监控和动态调整，提高了生产效率和经济效益。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893445" y="1409700"/>
            <a:ext cx="4458335" cy="4381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生产计划的编制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2301875" y="3942715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生产控制的措施</a:t>
            </a: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课堂思考</a:t>
            </a:r>
            <a:endParaRPr lang="zh-CN" altLang="en-US" sz="28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" name="Shape 1"/>
          <p:cNvSpPr/>
          <p:nvPr>
            <p:custDataLst>
              <p:tags r:id="rId2"/>
            </p:custDataLst>
          </p:nvPr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3"/>
            </p:custDataLst>
          </p:nvPr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>
            <p:custDataLst>
              <p:tags r:id="rId4"/>
            </p:custDataLst>
          </p:nvPr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1" name="Text 9"/>
          <p:cNvSpPr/>
          <p:nvPr>
            <p:custDataLst>
              <p:tags r:id="rId6"/>
            </p:custDataLst>
          </p:nvPr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什么是质量？如何全面理解质量的含义？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全面质量管理的内容是什么？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7"/>
            </p:custDataLst>
          </p:nvPr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提高产品和服务质量对社会经济以及企业自身的发展有何意义？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何谓质量认证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？简述质量体系认证的基本程序。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8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l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6235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/>
          <a:srcRect t="88"/>
          <a:stretch>
            <a:fillRect/>
          </a:stretch>
        </p:blipFill>
        <p:spPr>
          <a:xfrm>
            <a:off x="6498590" y="635"/>
            <a:ext cx="7380605" cy="28575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213860" y="2719705"/>
            <a:ext cx="7077075" cy="1429385"/>
          </a:xfrm>
          <a:prstGeom prst="roundRect">
            <a:avLst>
              <a:gd name="adj" fmla="val 15901"/>
            </a:avLst>
          </a:prstGeom>
          <a:solidFill>
            <a:srgbClr val="FFFFFF">
              <a:alpha val="20000"/>
            </a:srgbClr>
          </a:solidFill>
          <a:ln w="19050">
            <a:solidFill>
              <a:srgbClr val="6389D3">
                <a:alpha val="70196"/>
              </a:srgbClr>
            </a:solidFill>
            <a:prstDash val="solid"/>
          </a:ln>
        </p:spPr>
      </p:sp>
      <p:sp>
        <p:nvSpPr>
          <p:cNvPr id="5" name="Text 1"/>
          <p:cNvSpPr/>
          <p:nvPr/>
        </p:nvSpPr>
        <p:spPr>
          <a:xfrm>
            <a:off x="4213860" y="2719705"/>
            <a:ext cx="7077075" cy="142938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4772113" y="3111183"/>
            <a:ext cx="1183548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328728" y="2939098"/>
            <a:ext cx="4788535" cy="9899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现代企业薪酬管理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6147118" y="2972753"/>
            <a:ext cx="0" cy="921385"/>
          </a:xfrm>
          <a:prstGeom prst="line">
            <a:avLst/>
          </a:prstGeom>
          <a:noFill/>
          <a:ln w="15875">
            <a:solidFill>
              <a:srgbClr val="87A9FF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9" name="Shape 5"/>
          <p:cNvSpPr/>
          <p:nvPr/>
        </p:nvSpPr>
        <p:spPr>
          <a:xfrm>
            <a:off x="4213860" y="4362450"/>
            <a:ext cx="7077710" cy="1429385"/>
          </a:xfrm>
          <a:prstGeom prst="roundRect">
            <a:avLst>
              <a:gd name="adj" fmla="val 15901"/>
            </a:avLst>
          </a:prstGeom>
          <a:solidFill>
            <a:srgbClr val="FFFFFF">
              <a:alpha val="20000"/>
            </a:srgbClr>
          </a:solidFill>
          <a:ln w="19050">
            <a:solidFill>
              <a:srgbClr val="6389D3">
                <a:alpha val="70196"/>
              </a:srgbClr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4213860" y="4362450"/>
            <a:ext cx="7077710" cy="142938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4772113" y="4750435"/>
            <a:ext cx="1183547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6328728" y="4543108"/>
            <a:ext cx="4879340" cy="105981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现代企业生产管理</a:t>
            </a:r>
            <a:endParaRPr lang="en-US" sz="1600" dirty="0"/>
          </a:p>
        </p:txBody>
      </p:sp>
      <p:sp>
        <p:nvSpPr>
          <p:cNvPr id="13" name="Shape 9"/>
          <p:cNvSpPr/>
          <p:nvPr/>
        </p:nvSpPr>
        <p:spPr>
          <a:xfrm>
            <a:off x="6147118" y="4616133"/>
            <a:ext cx="0" cy="921887"/>
          </a:xfrm>
          <a:prstGeom prst="line">
            <a:avLst/>
          </a:prstGeom>
          <a:noFill/>
          <a:ln w="15875">
            <a:solidFill>
              <a:srgbClr val="87A9FF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4" name="Text 10"/>
          <p:cNvSpPr/>
          <p:nvPr/>
        </p:nvSpPr>
        <p:spPr>
          <a:xfrm>
            <a:off x="4324350" y="1228725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15" name="Image 2" descr="https://test-kimi-img.moonshot.cn/pub/slides/slides_tmpl/image/25-07-11-18:10:07-d1oe5vtcmrb5eq9iqa6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765" y="1605280"/>
            <a:ext cx="1902460" cy="461645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09-d1oe60dcmrb5eq9iqaf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75" y="868680"/>
            <a:ext cx="1134110" cy="5120640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05790" y="3337560"/>
            <a:ext cx="628015" cy="182880"/>
          </a:xfrm>
          <a:prstGeom prst="rect">
            <a:avLst/>
          </a:prstGeom>
        </p:spPr>
      </p:pic>
      <p:pic>
        <p:nvPicPr>
          <p:cNvPr id="18" name="Image 5" descr="https://test-kimi-img.moonshot.cn/pub/slides/slides_tmpl/image/25-07-11-18:10:08-d1oe605cmrb5eq9iqae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1045" y="2016125"/>
            <a:ext cx="511810" cy="2806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339090"/>
            <a:ext cx="7296785" cy="24803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29335" y="4942205"/>
            <a:ext cx="7113905" cy="2312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71160" y="2466975"/>
            <a:ext cx="6252210" cy="250444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9355" y="1828800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8"/>
            </p:custDataLst>
          </p:nvPr>
        </p:nvSpPr>
        <p:spPr>
          <a:xfrm>
            <a:off x="5514340" y="645795"/>
            <a:ext cx="4092575" cy="236664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知识目标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1"/>
          <p:cNvSpPr/>
          <p:nvPr>
            <p:custDataLst>
              <p:tags r:id="rId9"/>
            </p:custDataLst>
          </p:nvPr>
        </p:nvSpPr>
        <p:spPr>
          <a:xfrm>
            <a:off x="5041265" y="67881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52365" y="51562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0"/>
            </p:custDataLst>
          </p:nvPr>
        </p:nvSpPr>
        <p:spPr>
          <a:xfrm>
            <a:off x="5041265" y="71691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1"/>
            </p:custDataLst>
          </p:nvPr>
        </p:nvSpPr>
        <p:spPr>
          <a:xfrm>
            <a:off x="6338570" y="2842895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能力目标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Shape 9"/>
          <p:cNvSpPr/>
          <p:nvPr>
            <p:custDataLst>
              <p:tags r:id="rId12"/>
            </p:custDataLst>
          </p:nvPr>
        </p:nvSpPr>
        <p:spPr>
          <a:xfrm>
            <a:off x="5847715" y="284035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783580" y="297434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3"/>
            </p:custDataLst>
          </p:nvPr>
        </p:nvSpPr>
        <p:spPr>
          <a:xfrm>
            <a:off x="5825490" y="284035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711325" y="2974340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学习目标</a:t>
            </a:r>
            <a:endParaRPr lang="zh-CN" altLang="en-US" sz="66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14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7" name="Image 7" descr="https://test-kimi-img.moonshot.cn/pub/slides/slides_tmpl/image/25-07-11-18:10:08-d1oe605cmrb5eq9iqa90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902950" y="1148080"/>
            <a:ext cx="1115695" cy="5120640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4675505"/>
            <a:ext cx="7412355" cy="25939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0"/>
            </p:custDataLst>
          </p:nvPr>
        </p:nvSpPr>
        <p:spPr>
          <a:xfrm>
            <a:off x="5510530" y="5437505"/>
            <a:ext cx="6170930" cy="11804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提高学生对企业质量管理的了解和认识能力及其把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握能力。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3" name="Shape 19"/>
          <p:cNvSpPr/>
          <p:nvPr>
            <p:custDataLst>
              <p:tags r:id="rId21"/>
            </p:custDataLst>
          </p:nvPr>
        </p:nvSpPr>
        <p:spPr>
          <a:xfrm>
            <a:off x="5017135" y="508127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2"/>
            </p:custDataLst>
          </p:nvPr>
        </p:nvSpPr>
        <p:spPr>
          <a:xfrm>
            <a:off x="5017135" y="510032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6" name="Text 7"/>
          <p:cNvSpPr/>
          <p:nvPr>
            <p:custDataLst>
              <p:tags r:id="rId23"/>
            </p:custDataLst>
          </p:nvPr>
        </p:nvSpPr>
        <p:spPr>
          <a:xfrm>
            <a:off x="5554345" y="1112520"/>
            <a:ext cx="5745480" cy="103822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通过本项目的学习，掌握质量管理的概念，了解质量管理的发展历史。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37" name="Text 7"/>
          <p:cNvSpPr/>
          <p:nvPr>
            <p:custDataLst>
              <p:tags r:id="rId24"/>
            </p:custDataLst>
          </p:nvPr>
        </p:nvSpPr>
        <p:spPr>
          <a:xfrm>
            <a:off x="5847715" y="3289300"/>
            <a:ext cx="5745480" cy="155702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掌握全面质量管理的概念与基本思想，质量管理的</a:t>
            </a:r>
            <a:r>
              <a:rPr lang="en-US" altLang="zh-CN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PDCA</a:t>
            </a: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循环在全面质量管理中的运用。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25"/>
            </p:custDataLst>
          </p:nvPr>
        </p:nvSpPr>
        <p:spPr>
          <a:xfrm>
            <a:off x="5554345" y="5042450"/>
            <a:ext cx="4064000" cy="67564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素质目标</a:t>
            </a:r>
            <a:endParaRPr lang="zh-CN" altLang="en-US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现代企业薪酬管理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2004675" y="4376420"/>
            <a:ext cx="367030" cy="35375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565150" y="326580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1927205" y="4007485"/>
            <a:ext cx="52133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8-d1oe62lcmrb5eq9iqb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860" y="1663700"/>
            <a:ext cx="3511550" cy="443166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8-d1oe62lcmrb5eq9iqb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210" y="1663700"/>
            <a:ext cx="3511550" cy="443166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8-d1oe62lcmrb5eq9iqb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" y="1663700"/>
            <a:ext cx="3511550" cy="443166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薪酬管理的重要性</a:t>
            </a:r>
            <a:endParaRPr lang="en-US" sz="1600" dirty="0"/>
          </a:p>
        </p:txBody>
      </p:sp>
      <p:sp>
        <p:nvSpPr>
          <p:cNvPr id="10" name="Text 1"/>
          <p:cNvSpPr/>
          <p:nvPr/>
        </p:nvSpPr>
        <p:spPr>
          <a:xfrm>
            <a:off x="941705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吸引和留住人才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459613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激励员工提升绩效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831215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保持企业竞争力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88836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现代企业中，薪酬管理是吸引优秀人才的关键因素。合理的薪酬体系能够为企业吸引到具备专业技能和创新思维的人才，同时也能有效留住现有员工，减少人才流失。例如，深兰公司通过优化薪酬体系，吸引了大量行业精英，为企业的快速发展奠定了基础。</a:t>
            </a:r>
            <a:endParaRPr lang="en-US" sz="1600" dirty="0"/>
          </a:p>
        </p:txBody>
      </p:sp>
      <p:sp>
        <p:nvSpPr>
          <p:cNvPr id="14" name="Text 5"/>
          <p:cNvSpPr/>
          <p:nvPr/>
        </p:nvSpPr>
        <p:spPr>
          <a:xfrm>
            <a:off x="460438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薪酬管理能够激励员工提升工作绩效。通过设置合理的绩效奖金和晋升机制，员工会更加积极主动地完成工作任务，追求更高的业绩目标。这种激励机制不仅提升了员工的工作积极性，也为企业创造了更大的价值。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8328660" y="3013710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薪酬管理直接影响企业的竞争力。在激烈的市场竞争中，企业需要通过具有竞争力的薪酬体系吸引和保留人才，从而在人才竞争中占据优势。同时，合理的薪酬体系能够提高员工的工作满意度和忠诚度，进而提升企业的整体运营效率和市场竞争力。</a:t>
            </a:r>
            <a:endParaRPr lang="en-US" sz="1600" dirty="0"/>
          </a:p>
        </p:txBody>
      </p:sp>
      <p:pic>
        <p:nvPicPr>
          <p:cNvPr id="16" name="Image 7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8" name="Image 9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9" name="Image 10" descr="https://test-kimi-img.moonshot.cn/pub/slides/slides_tmpl/image/25-07-11-18:10:18-d1oe62lcmrb5eq9iqbh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4065" y="1318260"/>
            <a:ext cx="810895" cy="810895"/>
          </a:xfrm>
          <a:prstGeom prst="rect">
            <a:avLst/>
          </a:prstGeom>
        </p:spPr>
      </p:pic>
      <p:pic>
        <p:nvPicPr>
          <p:cNvPr id="20" name="Image 11" descr="https://test-kimi-img.moonshot.cn/pub/slides/slides_tmpl/image/25-07-11-18:10:19-d1oe62tcmrb5eq9iqbi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9460" y="1333500"/>
            <a:ext cx="780415" cy="780415"/>
          </a:xfrm>
          <a:prstGeom prst="rect">
            <a:avLst/>
          </a:prstGeom>
        </p:spPr>
      </p:pic>
      <p:pic>
        <p:nvPicPr>
          <p:cNvPr id="21" name="Image 12" descr="https://test-kimi-img.moonshot.cn/pub/slides/slides_tmpl/image/25-07-11-18:10:19-d1oe62tcmrb5eq9iqbh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0250" y="1333500"/>
            <a:ext cx="780415" cy="780415"/>
          </a:xfrm>
          <a:prstGeom prst="rect">
            <a:avLst/>
          </a:prstGeom>
        </p:spPr>
      </p:pic>
      <p:pic>
        <p:nvPicPr>
          <p:cNvPr id="22" name="Image 13" descr="https://test-kimi-img.moonshot.cn/pub/slides/slides_tmpl/image/25-07-11-18:10:19-d1oe62tcmrb5eq9iqbi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1355" y="5160645"/>
            <a:ext cx="883920" cy="859790"/>
          </a:xfrm>
          <a:prstGeom prst="rect">
            <a:avLst/>
          </a:prstGeom>
        </p:spPr>
      </p:pic>
      <p:pic>
        <p:nvPicPr>
          <p:cNvPr id="23" name="Image 14" descr="https://test-kimi-img.moonshot.cn/pub/slides/slides_tmpl/image/25-07-11-18:10:19-d1oe62tcmrb5eq9iqbj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58330" y="5160645"/>
            <a:ext cx="926465" cy="859790"/>
          </a:xfrm>
          <a:prstGeom prst="rect">
            <a:avLst/>
          </a:prstGeom>
        </p:spPr>
      </p:pic>
      <p:pic>
        <p:nvPicPr>
          <p:cNvPr id="24" name="Image 15" descr="https://test-kimi-img.moonshot.cn/pub/slides/slides_tmpl/image/25-07-11-18:10:19-d1oe62tcmrb5eq9iqbjg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43235" y="5160645"/>
            <a:ext cx="932815" cy="8597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薪酬设计的原则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8" name="Text 6"/>
          <p:cNvSpPr/>
          <p:nvPr/>
        </p:nvSpPr>
        <p:spPr>
          <a:xfrm>
            <a:off x="1390650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外部竞争性原则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0" name="Text 8"/>
          <p:cNvSpPr/>
          <p:nvPr/>
        </p:nvSpPr>
        <p:spPr>
          <a:xfrm>
            <a:off x="6768465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内部公平性原则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薪酬设计需遵循外部竞争性原则，即薪酬水平应与市场水平相当或略高于市场水平，以吸引和留住人才。企业通过定期进行薪酬调查，了解行业薪酬水平，确保自身薪酬体系在市场中具有竞争力，从而在人才竞争中占据优势。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内部公平性原则要求企业内部的薪酬体系要公平合理。员工会将自己与同事进行比较，如果薪酬分配不公平，可能会导致员工不满和离职。因此，企业需要通过岗位评估等方法，确保不同岗位的薪酬与岗位价值相匹配，维护内部公平性。</a:t>
            </a:r>
            <a:endParaRPr lang="en-US" sz="1600" dirty="0"/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2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3-d1oe63tcmrb5eq9iqc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912620"/>
            <a:ext cx="2694305" cy="4535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3-d1oe63tcmrb5eq9iqc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430" y="1912620"/>
            <a:ext cx="2694305" cy="45351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3-d1oe63tcmrb5eq9iqc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1912620"/>
            <a:ext cx="2694305" cy="45351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3-d1oe63tcmrb5eq9iqc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8745" y="1912620"/>
            <a:ext cx="2694305" cy="453517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薪酬体系的调整与完善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33047" r="-128" b="-4046"/>
          <a:stretch>
            <a:fillRect/>
          </a:stretch>
        </p:blipFill>
        <p:spPr>
          <a:xfrm>
            <a:off x="5582285" y="20320"/>
            <a:ext cx="6927215" cy="1905635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1114425" y="2363470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外部环境变化的影响</a:t>
            </a:r>
            <a:endParaRPr lang="en-US" sz="1600" dirty="0"/>
          </a:p>
        </p:txBody>
      </p:sp>
      <p:sp>
        <p:nvSpPr>
          <p:cNvPr id="9" name="Text 2"/>
          <p:cNvSpPr/>
          <p:nvPr/>
        </p:nvSpPr>
        <p:spPr>
          <a:xfrm>
            <a:off x="3852545" y="2355850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内部需求的影响</a:t>
            </a:r>
            <a:endParaRPr lang="en-US" sz="1600" dirty="0"/>
          </a:p>
        </p:txBody>
      </p:sp>
      <p:sp>
        <p:nvSpPr>
          <p:cNvPr id="10" name="Text 3"/>
          <p:cNvSpPr/>
          <p:nvPr/>
        </p:nvSpPr>
        <p:spPr>
          <a:xfrm>
            <a:off x="6650990" y="2355850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制度化管理的重要性</a:t>
            </a:r>
            <a:endParaRPr lang="en-US" sz="1600" dirty="0"/>
          </a:p>
        </p:txBody>
      </p:sp>
      <p:sp>
        <p:nvSpPr>
          <p:cNvPr id="11" name="Text 4"/>
          <p:cNvSpPr/>
          <p:nvPr/>
        </p:nvSpPr>
        <p:spPr>
          <a:xfrm>
            <a:off x="9397365" y="2361565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体系化管理的作用</a:t>
            </a:r>
            <a:endParaRPr lang="en-US" sz="1600" dirty="0"/>
          </a:p>
        </p:txBody>
      </p:sp>
      <p:sp>
        <p:nvSpPr>
          <p:cNvPr id="12" name="Text 5"/>
          <p:cNvSpPr/>
          <p:nvPr/>
        </p:nvSpPr>
        <p:spPr>
          <a:xfrm>
            <a:off x="867410" y="3294380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外部环境的变化，如行业竞争加剧和经济形势波动，对薪酬体系产生重大影响。企业需要根据行业竞争态势调整薪酬水平，以保持竞争力。同时，在经济不景气时，企业可能需要调整薪酬结构，如降低奖金比例，但需注意方式方法，避免引发员工不满。</a:t>
            </a:r>
            <a:endParaRPr lang="en-US" sz="1600" dirty="0"/>
          </a:p>
        </p:txBody>
      </p:sp>
      <p:sp>
        <p:nvSpPr>
          <p:cNvPr id="13" name="Text 6"/>
          <p:cNvSpPr/>
          <p:nvPr/>
        </p:nvSpPr>
        <p:spPr>
          <a:xfrm>
            <a:off x="3649345" y="3277235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内部需求的变化也会影响薪酬体系。随着企业发展阶段的不同，员工的期望也会发生变化。例如，在企业初创期，员工可能更关注基本薪资的稳定性；而在成熟期，员工可能更关注职业发展和奖金激励。企业需要根据这些变化及时调整薪酬体系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6426835" y="3294380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通过制度化管理，企业可以增强薪酬体系的适应性和稳定性。例如，深兰公司通过建立完善的薪酬管理制度，在调整奖金时能够依据制度进行，减少了员工的抵触情绪，同时确保了薪酬体系的公平性和透明性。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9213215" y="3277235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体系化管理有助于企业从整体上优化薪酬体系。企业需要将薪酬管理与人力资源管理的其他模块（如招聘、培训、绩效管理）紧密结合，形成一个有机的整体，从而更好地发挥薪酬体系的激励作用，提升企业的人力资源管理水平。</a:t>
            </a:r>
            <a:endParaRPr lang="en-US" sz="1600" dirty="0"/>
          </a:p>
        </p:txBody>
      </p:sp>
      <p:pic>
        <p:nvPicPr>
          <p:cNvPr id="16" name="Image 5" descr="https://test-kimi-img.moonshot.cn/pub/slides/slides_tmpl/image/25-07-11-18:10:23-d1oe63tcmrb5eq9iqc1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16355" y="5895975"/>
            <a:ext cx="7967345" cy="46355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7-11-18:10:23-d1oe63tcmrb5eq9iqc1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8735" y="6346190"/>
            <a:ext cx="7967345" cy="4635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7-11-18:10:23-d1oe63tcmrb5eq9iqc3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715" y="2896870"/>
            <a:ext cx="11106785" cy="28638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7-11-18:10:23-d1oe63tcmrb5eq9iqc4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755" y="1459230"/>
            <a:ext cx="822960" cy="81089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7-11-18:10:23-d1oe63tcmrb5eq9iqc5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7225" y="1459230"/>
            <a:ext cx="822960" cy="81089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7-11-18:10:23-d1oe63tcmrb5eq9iqc5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48525" y="1459230"/>
            <a:ext cx="822960" cy="810895"/>
          </a:xfrm>
          <a:prstGeom prst="rect">
            <a:avLst/>
          </a:prstGeom>
        </p:spPr>
      </p:pic>
      <p:pic>
        <p:nvPicPr>
          <p:cNvPr id="22" name="Image 11" descr="https://test-kimi-img.moonshot.cn/pub/slides/slides_tmpl/image/25-07-11-18:10:23-d1oe63tcmrb5eq9iqc6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9825" y="1455420"/>
            <a:ext cx="822960" cy="810895"/>
          </a:xfrm>
          <a:prstGeom prst="rect">
            <a:avLst/>
          </a:prstGeom>
        </p:spPr>
      </p:pic>
      <p:pic>
        <p:nvPicPr>
          <p:cNvPr id="23" name="Image 1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24" name="Image 13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现代企业生产管理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B5C7EA">
                <a:alpha val="17000"/>
              </a:srgbClr>
            </a:gs>
            <a:gs pos="100000">
              <a:srgbClr val="DAE3F5">
                <a:alpha val="19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ig.jpeg"/>
          <p:cNvPicPr>
            <a:picLocks noChangeAspect="1"/>
          </p:cNvPicPr>
          <p:nvPr/>
        </p:nvPicPr>
        <p:blipFill>
          <a:blip r:embed="rId1"/>
          <a:srcRect l="-10" t="106" r="10" b="20"/>
          <a:stretch>
            <a:fillRect/>
          </a:stretch>
        </p:blipFill>
        <p:spPr>
          <a:xfrm>
            <a:off x="5627370" y="0"/>
            <a:ext cx="6563995" cy="59963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0-d1oe60lcmrb5eq9iqai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148080"/>
            <a:ext cx="713105" cy="713105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5628005" y="5996305"/>
            <a:ext cx="6563360" cy="861695"/>
          </a:xfrm>
          <a:prstGeom prst="rect">
            <a:avLst/>
          </a:prstGeom>
          <a:gradFill flip="none" rotWithShape="1">
            <a:gsLst>
              <a:gs pos="0">
                <a:srgbClr val="CFE1F4"/>
              </a:gs>
              <a:gs pos="2000">
                <a:srgbClr val="CFE1F4"/>
              </a:gs>
              <a:gs pos="55000">
                <a:srgbClr val="449CCE"/>
              </a:gs>
              <a:gs pos="100000">
                <a:srgbClr val="4874CB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5" name="Text 1"/>
          <p:cNvSpPr/>
          <p:nvPr/>
        </p:nvSpPr>
        <p:spPr>
          <a:xfrm>
            <a:off x="5628005" y="5996305"/>
            <a:ext cx="6563360" cy="86169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79120" y="2956402"/>
            <a:ext cx="3894025" cy="30777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生产管理的定义与任务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494030" y="3429000"/>
            <a:ext cx="437007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生产管理是指对生产过程进行计划、组织、指挥、协调和控制的活动。其狭义定义是直接生产过程的管理，广义则包括生产准备过程、生产服务过程等。主要任务是满足市场需求、提高生产效率、降低成本。生产管理通过合理配置资源，实现价值增值，是企业运营的重要组成部分。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578868" y="3387867"/>
            <a:ext cx="3374390" cy="0"/>
          </a:xfrm>
          <a:prstGeom prst="line">
            <a:avLst/>
          </a:prstGeom>
          <a:noFill/>
          <a:ln w="1905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9" name="Image 2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" y="800735"/>
            <a:ext cx="597535" cy="28067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27685" y="1484630"/>
            <a:ext cx="4224020" cy="1306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生产管理的概念与任务</a:t>
            </a:r>
            <a:endParaRPr lang="en-US" sz="1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0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2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9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.xml><?xml version="1.0" encoding="utf-8"?>
<p:tagLst xmlns:p="http://schemas.openxmlformats.org/presentationml/2006/main">
  <p:tag name="KSO_WM_DIAGRAM_VIRTUALLY_FRAME" val="{&quot;height&quot;:535.05,&quot;left&quot;:-81.05,&quot;top&quot;:36.15,&quot;width&quot;:1027.15}"/>
</p:tagLst>
</file>

<file path=ppt/tags/tag20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1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2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3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4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5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26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9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2587</Words>
  <Application>WPS 演示</Application>
  <PresentationFormat>On-screen Show (16:9)</PresentationFormat>
  <Paragraphs>140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MiSans</vt:lpstr>
      <vt:lpstr>MiSans</vt:lpstr>
      <vt:lpstr>微软雅黑</vt:lpstr>
      <vt:lpstr>Calibri</vt:lpstr>
      <vt:lpstr>Arial Unicode MS</vt:lpstr>
      <vt:lpstr>等线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武静影</cp:lastModifiedBy>
  <cp:revision>5</cp:revision>
  <dcterms:created xsi:type="dcterms:W3CDTF">2025-08-16T04:47:00Z</dcterms:created>
  <dcterms:modified xsi:type="dcterms:W3CDTF">2025-08-19T01:54:57Z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3ABF98C070F74C03AE79577443173B95_13</vt:lpwstr>
  </property>
  <property fmtid="{D5CDD505-2E9C-101B-9397-08002B2CF9AE}" pid="3" name="KSOProductBuildVer">
    <vt:lpwstr>2052-12.1.0.19302</vt:lpwstr>
  </property>
</Properties>
</file>