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  <p:sldMasterId id="2147483651" r:id="rId3"/>
  </p:sldMasterIdLst>
  <p:notesMasterIdLst>
    <p:notesMasterId r:id="rId5"/>
  </p:notesMasterIdLst>
  <p:sldIdLst>
    <p:sldId id="287" r:id="rId4"/>
    <p:sldId id="257" r:id="rId6"/>
    <p:sldId id="289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8" r:id="rId36"/>
  </p:sldIdLst>
  <p:sldSz cx="12192000" cy="6858000"/>
  <p:notesSz cx="6858000" cy="12192000"/>
  <p:embeddedFontLst>
    <p:embeddedFont>
      <p:font typeface="MiSans" pitchFamily="34" charset="-122"/>
      <p:regular r:id="rId40"/>
    </p:embeddedFont>
    <p:embeddedFont>
      <p:font typeface="MiSans" pitchFamily="34" charset="-120"/>
      <p:regular r:id="rId41"/>
    </p:embeddedFont>
    <p:embeddedFont>
      <p:font typeface="微软雅黑" panose="020B0503020204020204" charset="-122"/>
      <p:regular r:id="rId42"/>
    </p:embeddedFont>
    <p:embeddedFont>
      <p:font typeface="等线" panose="02010600030101010101" charset="-122"/>
      <p:regular r:id="rId43"/>
    </p:embeddedFont>
    <p:embeddedFont>
      <p:font typeface="Calibri" panose="020F0502020204030204" charset="0"/>
      <p:regular r:id="rId44"/>
      <p:bold r:id="rId45"/>
      <p:italic r:id="rId46"/>
      <p:boldItalic r:id="rId47"/>
    </p:embeddedFont>
    <p:embeddedFont>
      <p:font typeface="仿宋" panose="02010609060101010101" charset="-122"/>
      <p:regular r:id="rId48"/>
    </p:embeddedFont>
  </p:embeddedFont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8" Type="http://schemas.openxmlformats.org/officeDocument/2006/relationships/font" Target="fonts/font9.fntdata"/><Relationship Id="rId47" Type="http://schemas.openxmlformats.org/officeDocument/2006/relationships/font" Target="fonts/font8.fntdata"/><Relationship Id="rId46" Type="http://schemas.openxmlformats.org/officeDocument/2006/relationships/font" Target="fonts/font7.fntdata"/><Relationship Id="rId45" Type="http://schemas.openxmlformats.org/officeDocument/2006/relationships/font" Target="fonts/font6.fntdata"/><Relationship Id="rId44" Type="http://schemas.openxmlformats.org/officeDocument/2006/relationships/font" Target="fonts/font5.fntdata"/><Relationship Id="rId43" Type="http://schemas.openxmlformats.org/officeDocument/2006/relationships/font" Target="fonts/font4.fntdata"/><Relationship Id="rId42" Type="http://schemas.openxmlformats.org/officeDocument/2006/relationships/font" Target="fonts/font3.fntdata"/><Relationship Id="rId41" Type="http://schemas.openxmlformats.org/officeDocument/2006/relationships/font" Target="fonts/font2.fntdata"/><Relationship Id="rId40" Type="http://schemas.openxmlformats.org/officeDocument/2006/relationships/font" Target="fonts/font1.fntdata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tags" Target="../tags/tag64.xml"/><Relationship Id="rId5" Type="http://schemas.openxmlformats.org/officeDocument/2006/relationships/image" Target="../media/image37.png"/><Relationship Id="rId4" Type="http://schemas.openxmlformats.org/officeDocument/2006/relationships/tags" Target="../tags/tag63.xml"/><Relationship Id="rId3" Type="http://schemas.openxmlformats.org/officeDocument/2006/relationships/image" Target="../media/image36.png"/><Relationship Id="rId2" Type="http://schemas.openxmlformats.org/officeDocument/2006/relationships/image" Target="../media/image23.png"/><Relationship Id="rId15" Type="http://schemas.openxmlformats.org/officeDocument/2006/relationships/notesSlide" Target="../notesSlides/notesSlide10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68.xml"/><Relationship Id="rId12" Type="http://schemas.openxmlformats.org/officeDocument/2006/relationships/tags" Target="../tags/tag67.xml"/><Relationship Id="rId11" Type="http://schemas.openxmlformats.org/officeDocument/2006/relationships/tags" Target="../tags/tag66.xml"/><Relationship Id="rId10" Type="http://schemas.openxmlformats.org/officeDocument/2006/relationships/tags" Target="../tags/tag65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8" Type="http://schemas.openxmlformats.org/officeDocument/2006/relationships/image" Target="../media/image22.png"/><Relationship Id="rId7" Type="http://schemas.openxmlformats.org/officeDocument/2006/relationships/image" Target="../media/image17.png"/><Relationship Id="rId6" Type="http://schemas.openxmlformats.org/officeDocument/2006/relationships/image" Target="../media/image23.png"/><Relationship Id="rId5" Type="http://schemas.openxmlformats.org/officeDocument/2006/relationships/image" Target="../media/image16.png"/><Relationship Id="rId4" Type="http://schemas.openxmlformats.org/officeDocument/2006/relationships/image" Target="../media/image20.png"/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3" Type="http://schemas.openxmlformats.org/officeDocument/2006/relationships/notesSlide" Target="../notesSlides/notesSlide11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43.png"/><Relationship Id="rId10" Type="http://schemas.openxmlformats.org/officeDocument/2006/relationships/image" Target="../media/image42.png"/><Relationship Id="rId1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image" Target="../media/image51.png"/><Relationship Id="rId21" Type="http://schemas.openxmlformats.org/officeDocument/2006/relationships/notesSlide" Target="../notesSlides/notesSlide14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9" Type="http://schemas.openxmlformats.org/officeDocument/2006/relationships/image" Target="../media/image56.png"/><Relationship Id="rId18" Type="http://schemas.openxmlformats.org/officeDocument/2006/relationships/image" Target="../media/image55.png"/><Relationship Id="rId17" Type="http://schemas.openxmlformats.org/officeDocument/2006/relationships/tags" Target="../tags/tag80.xml"/><Relationship Id="rId16" Type="http://schemas.openxmlformats.org/officeDocument/2006/relationships/image" Target="../media/image54.png"/><Relationship Id="rId15" Type="http://schemas.openxmlformats.org/officeDocument/2006/relationships/tags" Target="../tags/tag79.xml"/><Relationship Id="rId14" Type="http://schemas.openxmlformats.org/officeDocument/2006/relationships/image" Target="../media/image53.png"/><Relationship Id="rId13" Type="http://schemas.openxmlformats.org/officeDocument/2006/relationships/tags" Target="../tags/tag78.xml"/><Relationship Id="rId12" Type="http://schemas.openxmlformats.org/officeDocument/2006/relationships/tags" Target="../tags/tag77.xml"/><Relationship Id="rId11" Type="http://schemas.openxmlformats.org/officeDocument/2006/relationships/tags" Target="../tags/tag76.xml"/><Relationship Id="rId10" Type="http://schemas.openxmlformats.org/officeDocument/2006/relationships/image" Target="../media/image52.jpeg"/><Relationship Id="rId1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tags" Target="../tags/tag86.xml"/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image" Target="../media/image16.png"/><Relationship Id="rId16" Type="http://schemas.openxmlformats.org/officeDocument/2006/relationships/notesSlide" Target="../notesSlides/notesSlide15.xm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59.png"/><Relationship Id="rId13" Type="http://schemas.openxmlformats.org/officeDocument/2006/relationships/tags" Target="../tags/tag88.xml"/><Relationship Id="rId12" Type="http://schemas.openxmlformats.org/officeDocument/2006/relationships/image" Target="../media/image58.png"/><Relationship Id="rId11" Type="http://schemas.openxmlformats.org/officeDocument/2006/relationships/tags" Target="../tags/tag87.xml"/><Relationship Id="rId10" Type="http://schemas.openxmlformats.org/officeDocument/2006/relationships/image" Target="../media/image57.png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2.png"/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image" Target="../media/image22.png"/><Relationship Id="rId22" Type="http://schemas.openxmlformats.org/officeDocument/2006/relationships/notesSlide" Target="../notesSlides/notesSlide17.xml"/><Relationship Id="rId21" Type="http://schemas.openxmlformats.org/officeDocument/2006/relationships/slideLayout" Target="../slideLayouts/slideLayout1.xml"/><Relationship Id="rId20" Type="http://schemas.openxmlformats.org/officeDocument/2006/relationships/image" Target="../media/image66.jpeg"/><Relationship Id="rId2" Type="http://schemas.openxmlformats.org/officeDocument/2006/relationships/image" Target="../media/image20.png"/><Relationship Id="rId19" Type="http://schemas.openxmlformats.org/officeDocument/2006/relationships/image" Target="../media/image65.png"/><Relationship Id="rId18" Type="http://schemas.openxmlformats.org/officeDocument/2006/relationships/tags" Target="../tags/tag98.xml"/><Relationship Id="rId17" Type="http://schemas.openxmlformats.org/officeDocument/2006/relationships/image" Target="../media/image64.png"/><Relationship Id="rId16" Type="http://schemas.openxmlformats.org/officeDocument/2006/relationships/tags" Target="../tags/tag97.xml"/><Relationship Id="rId15" Type="http://schemas.openxmlformats.org/officeDocument/2006/relationships/image" Target="../media/image63.png"/><Relationship Id="rId14" Type="http://schemas.openxmlformats.org/officeDocument/2006/relationships/tags" Target="../tags/tag96.xml"/><Relationship Id="rId13" Type="http://schemas.openxmlformats.org/officeDocument/2006/relationships/image" Target="../media/image17.png"/><Relationship Id="rId12" Type="http://schemas.openxmlformats.org/officeDocument/2006/relationships/image" Target="../media/image23.png"/><Relationship Id="rId11" Type="http://schemas.openxmlformats.org/officeDocument/2006/relationships/image" Target="../media/image16.png"/><Relationship Id="rId10" Type="http://schemas.openxmlformats.org/officeDocument/2006/relationships/tags" Target="../tags/tag95.xml"/><Relationship Id="rId1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70.jpeg"/><Relationship Id="rId7" Type="http://schemas.openxmlformats.org/officeDocument/2006/relationships/image" Target="../media/image69.jpeg"/><Relationship Id="rId6" Type="http://schemas.openxmlformats.org/officeDocument/2006/relationships/image" Target="../media/image17.png"/><Relationship Id="rId5" Type="http://schemas.openxmlformats.org/officeDocument/2006/relationships/image" Target="../media/image23.png"/><Relationship Id="rId4" Type="http://schemas.openxmlformats.org/officeDocument/2006/relationships/image" Target="../media/image68.png"/><Relationship Id="rId3" Type="http://schemas.openxmlformats.org/officeDocument/2006/relationships/image" Target="../media/image16.png"/><Relationship Id="rId2" Type="http://schemas.openxmlformats.org/officeDocument/2006/relationships/image" Target="../media/image67.jpeg"/><Relationship Id="rId10" Type="http://schemas.openxmlformats.org/officeDocument/2006/relationships/notesSlide" Target="../notesSlides/notesSlide18.xml"/><Relationship Id="rId1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image" Target="../media/image72.png"/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7" Type="http://schemas.openxmlformats.org/officeDocument/2006/relationships/notesSlide" Target="../notesSlides/notesSlide19.xml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76.jpeg"/><Relationship Id="rId14" Type="http://schemas.openxmlformats.org/officeDocument/2006/relationships/image" Target="../media/image75.png"/><Relationship Id="rId13" Type="http://schemas.openxmlformats.org/officeDocument/2006/relationships/tags" Target="../tags/tag107.xml"/><Relationship Id="rId12" Type="http://schemas.openxmlformats.org/officeDocument/2006/relationships/image" Target="../media/image74.png"/><Relationship Id="rId11" Type="http://schemas.openxmlformats.org/officeDocument/2006/relationships/tags" Target="../tags/tag106.xml"/><Relationship Id="rId10" Type="http://schemas.openxmlformats.org/officeDocument/2006/relationships/image" Target="../media/image73.png"/><Relationship Id="rId1" Type="http://schemas.openxmlformats.org/officeDocument/2006/relationships/image" Target="../media/image7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image" Target="../media/image5.png"/><Relationship Id="rId7" Type="http://schemas.openxmlformats.org/officeDocument/2006/relationships/image" Target="../media/image4.png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3.png"/><Relationship Id="rId29" Type="http://schemas.openxmlformats.org/officeDocument/2006/relationships/notesSlide" Target="../notesSlides/notesSlide2.xml"/><Relationship Id="rId28" Type="http://schemas.openxmlformats.org/officeDocument/2006/relationships/slideLayout" Target="../slideLayouts/slideLayout1.xml"/><Relationship Id="rId27" Type="http://schemas.openxmlformats.org/officeDocument/2006/relationships/tags" Target="../tags/tag20.xml"/><Relationship Id="rId26" Type="http://schemas.openxmlformats.org/officeDocument/2006/relationships/tags" Target="../tags/tag19.xml"/><Relationship Id="rId25" Type="http://schemas.openxmlformats.org/officeDocument/2006/relationships/tags" Target="../tags/tag18.xml"/><Relationship Id="rId24" Type="http://schemas.openxmlformats.org/officeDocument/2006/relationships/tags" Target="../tags/tag17.xml"/><Relationship Id="rId23" Type="http://schemas.openxmlformats.org/officeDocument/2006/relationships/image" Target="../media/image8.png"/><Relationship Id="rId22" Type="http://schemas.openxmlformats.org/officeDocument/2006/relationships/image" Target="../media/image7.png"/><Relationship Id="rId21" Type="http://schemas.openxmlformats.org/officeDocument/2006/relationships/image" Target="../media/image6.png"/><Relationship Id="rId20" Type="http://schemas.openxmlformats.org/officeDocument/2006/relationships/tags" Target="../tags/tag16.xml"/><Relationship Id="rId2" Type="http://schemas.openxmlformats.org/officeDocument/2006/relationships/tags" Target="../tags/tag1.xml"/><Relationship Id="rId19" Type="http://schemas.openxmlformats.org/officeDocument/2006/relationships/tags" Target="../tags/tag15.xml"/><Relationship Id="rId18" Type="http://schemas.openxmlformats.org/officeDocument/2006/relationships/tags" Target="../tags/tag14.xml"/><Relationship Id="rId17" Type="http://schemas.openxmlformats.org/officeDocument/2006/relationships/tags" Target="../tags/tag13.xml"/><Relationship Id="rId16" Type="http://schemas.openxmlformats.org/officeDocument/2006/relationships/tags" Target="../tags/tag12.xml"/><Relationship Id="rId15" Type="http://schemas.openxmlformats.org/officeDocument/2006/relationships/tags" Target="../tags/tag11.xml"/><Relationship Id="rId14" Type="http://schemas.openxmlformats.org/officeDocument/2006/relationships/tags" Target="../tags/tag10.xml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tags" Target="../tags/tag6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12.xml"/><Relationship Id="rId8" Type="http://schemas.openxmlformats.org/officeDocument/2006/relationships/image" Target="../media/image17.png"/><Relationship Id="rId7" Type="http://schemas.openxmlformats.org/officeDocument/2006/relationships/tags" Target="../tags/tag111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5" Type="http://schemas.openxmlformats.org/officeDocument/2006/relationships/notesSlide" Target="../notesSlides/notesSlide20.x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79.jpeg"/><Relationship Id="rId12" Type="http://schemas.openxmlformats.org/officeDocument/2006/relationships/image" Target="../media/image78.jpeg"/><Relationship Id="rId11" Type="http://schemas.openxmlformats.org/officeDocument/2006/relationships/tags" Target="../tags/tag113.xml"/><Relationship Id="rId10" Type="http://schemas.openxmlformats.org/officeDocument/2006/relationships/image" Target="../media/image77.png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image" Target="../media/image22.png"/><Relationship Id="rId22" Type="http://schemas.openxmlformats.org/officeDocument/2006/relationships/notesSlide" Target="../notesSlides/notesSlide21.xml"/><Relationship Id="rId21" Type="http://schemas.openxmlformats.org/officeDocument/2006/relationships/slideLayout" Target="../slideLayouts/slideLayout1.xml"/><Relationship Id="rId20" Type="http://schemas.openxmlformats.org/officeDocument/2006/relationships/image" Target="../media/image66.jpeg"/><Relationship Id="rId2" Type="http://schemas.openxmlformats.org/officeDocument/2006/relationships/image" Target="../media/image20.png"/><Relationship Id="rId19" Type="http://schemas.openxmlformats.org/officeDocument/2006/relationships/image" Target="../media/image65.png"/><Relationship Id="rId18" Type="http://schemas.openxmlformats.org/officeDocument/2006/relationships/tags" Target="../tags/tag123.xml"/><Relationship Id="rId17" Type="http://schemas.openxmlformats.org/officeDocument/2006/relationships/image" Target="../media/image64.png"/><Relationship Id="rId16" Type="http://schemas.openxmlformats.org/officeDocument/2006/relationships/tags" Target="../tags/tag122.xml"/><Relationship Id="rId15" Type="http://schemas.openxmlformats.org/officeDocument/2006/relationships/image" Target="../media/image63.png"/><Relationship Id="rId14" Type="http://schemas.openxmlformats.org/officeDocument/2006/relationships/tags" Target="../tags/tag121.xml"/><Relationship Id="rId13" Type="http://schemas.openxmlformats.org/officeDocument/2006/relationships/image" Target="../media/image17.png"/><Relationship Id="rId12" Type="http://schemas.openxmlformats.org/officeDocument/2006/relationships/image" Target="../media/image23.png"/><Relationship Id="rId11" Type="http://schemas.openxmlformats.org/officeDocument/2006/relationships/image" Target="../media/image16.png"/><Relationship Id="rId10" Type="http://schemas.openxmlformats.org/officeDocument/2006/relationships/tags" Target="../tags/tag120.xml"/><Relationship Id="rId1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81.png"/><Relationship Id="rId1" Type="http://schemas.openxmlformats.org/officeDocument/2006/relationships/image" Target="../media/image80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4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8.png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image" Target="../media/image82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openxmlformats.org/officeDocument/2006/relationships/tags" Target="../tags/tag128.xml"/><Relationship Id="rId7" Type="http://schemas.openxmlformats.org/officeDocument/2006/relationships/image" Target="../media/image61.png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image" Target="../media/image60.jpeg"/><Relationship Id="rId17" Type="http://schemas.openxmlformats.org/officeDocument/2006/relationships/notesSlide" Target="../notesSlides/notesSlide25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34.xml"/><Relationship Id="rId14" Type="http://schemas.openxmlformats.org/officeDocument/2006/relationships/tags" Target="../tags/tag133.xml"/><Relationship Id="rId13" Type="http://schemas.openxmlformats.org/officeDocument/2006/relationships/tags" Target="../tags/tag132.xml"/><Relationship Id="rId12" Type="http://schemas.openxmlformats.org/officeDocument/2006/relationships/tags" Target="../tags/tag131.xml"/><Relationship Id="rId11" Type="http://schemas.openxmlformats.org/officeDocument/2006/relationships/image" Target="../media/image62.png"/><Relationship Id="rId10" Type="http://schemas.openxmlformats.org/officeDocument/2006/relationships/tags" Target="../tags/tag130.xml"/><Relationship Id="rId1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9.jpeg"/><Relationship Id="rId2" Type="http://schemas.openxmlformats.org/officeDocument/2006/relationships/image" Target="../media/image30.png"/><Relationship Id="rId1" Type="http://schemas.openxmlformats.org/officeDocument/2006/relationships/image" Target="../media/image72.pn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8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2.jpeg"/><Relationship Id="rId4" Type="http://schemas.openxmlformats.org/officeDocument/2006/relationships/image" Target="../media/image17.png"/><Relationship Id="rId3" Type="http://schemas.openxmlformats.org/officeDocument/2006/relationships/image" Target="../media/image91.png"/><Relationship Id="rId2" Type="http://schemas.openxmlformats.org/officeDocument/2006/relationships/image" Target="../media/image23.png"/><Relationship Id="rId1" Type="http://schemas.openxmlformats.org/officeDocument/2006/relationships/image" Target="../media/image9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9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7.png"/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image" Target="../media/image93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3.png"/><Relationship Id="rId26" Type="http://schemas.openxmlformats.org/officeDocument/2006/relationships/notesSlide" Target="../notesSlides/notesSlide3.xml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37.xml"/><Relationship Id="rId23" Type="http://schemas.openxmlformats.org/officeDocument/2006/relationships/tags" Target="../tags/tag36.xml"/><Relationship Id="rId22" Type="http://schemas.openxmlformats.org/officeDocument/2006/relationships/tags" Target="../tags/tag35.xml"/><Relationship Id="rId21" Type="http://schemas.openxmlformats.org/officeDocument/2006/relationships/tags" Target="../tags/tag34.xml"/><Relationship Id="rId20" Type="http://schemas.openxmlformats.org/officeDocument/2006/relationships/tags" Target="../tags/tag33.xml"/><Relationship Id="rId2" Type="http://schemas.openxmlformats.org/officeDocument/2006/relationships/tags" Target="../tags/tag21.xml"/><Relationship Id="rId19" Type="http://schemas.openxmlformats.org/officeDocument/2006/relationships/tags" Target="../tags/tag32.xml"/><Relationship Id="rId18" Type="http://schemas.openxmlformats.org/officeDocument/2006/relationships/tags" Target="../tags/tag31.xml"/><Relationship Id="rId17" Type="http://schemas.openxmlformats.org/officeDocument/2006/relationships/image" Target="../media/image8.png"/><Relationship Id="rId16" Type="http://schemas.openxmlformats.org/officeDocument/2006/relationships/image" Target="../media/image7.png"/><Relationship Id="rId15" Type="http://schemas.openxmlformats.org/officeDocument/2006/relationships/tags" Target="../tags/tag30.xml"/><Relationship Id="rId14" Type="http://schemas.openxmlformats.org/officeDocument/2006/relationships/image" Target="../media/image6.png"/><Relationship Id="rId13" Type="http://schemas.openxmlformats.org/officeDocument/2006/relationships/tags" Target="../tags/tag29.xml"/><Relationship Id="rId12" Type="http://schemas.openxmlformats.org/officeDocument/2006/relationships/tags" Target="../tags/tag28.xml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0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6.png"/><Relationship Id="rId6" Type="http://schemas.openxmlformats.org/officeDocument/2006/relationships/image" Target="../media/image45.png"/><Relationship Id="rId5" Type="http://schemas.openxmlformats.org/officeDocument/2006/relationships/image" Target="../media/image17.png"/><Relationship Id="rId4" Type="http://schemas.openxmlformats.org/officeDocument/2006/relationships/image" Target="../media/image49.png"/><Relationship Id="rId3" Type="http://schemas.openxmlformats.org/officeDocument/2006/relationships/image" Target="../media/image23.png"/><Relationship Id="rId2" Type="http://schemas.openxmlformats.org/officeDocument/2006/relationships/image" Target="../media/image95.jpeg"/><Relationship Id="rId1" Type="http://schemas.openxmlformats.org/officeDocument/2006/relationships/image" Target="../media/image94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7.jpeg"/><Relationship Id="rId1" Type="http://schemas.openxmlformats.org/officeDocument/2006/relationships/image" Target="../media/image72.pn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68.png"/><Relationship Id="rId7" Type="http://schemas.openxmlformats.org/officeDocument/2006/relationships/tags" Target="../tags/tag140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6" Type="http://schemas.openxmlformats.org/officeDocument/2006/relationships/notesSlide" Target="../notesSlides/notesSlide32.xml"/><Relationship Id="rId15" Type="http://schemas.openxmlformats.org/officeDocument/2006/relationships/slideLayout" Target="../slideLayouts/slideLayout3.xml"/><Relationship Id="rId14" Type="http://schemas.openxmlformats.org/officeDocument/2006/relationships/image" Target="../media/image99.jpeg"/><Relationship Id="rId13" Type="http://schemas.openxmlformats.org/officeDocument/2006/relationships/tags" Target="../tags/tag142.xml"/><Relationship Id="rId12" Type="http://schemas.openxmlformats.org/officeDocument/2006/relationships/image" Target="../media/image98.jpeg"/><Relationship Id="rId11" Type="http://schemas.openxmlformats.org/officeDocument/2006/relationships/tags" Target="../tags/tag141.xml"/><Relationship Id="rId10" Type="http://schemas.openxmlformats.org/officeDocument/2006/relationships/image" Target="../media/image17.png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tags" Target="../tags/tag41.xml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image" Target="../media/image14.png"/><Relationship Id="rId2" Type="http://schemas.openxmlformats.org/officeDocument/2006/relationships/tags" Target="../tags/tag38.xml"/><Relationship Id="rId19" Type="http://schemas.openxmlformats.org/officeDocument/2006/relationships/notesSlide" Target="../notesSlides/notesSlide5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47.xml"/><Relationship Id="rId16" Type="http://schemas.openxmlformats.org/officeDocument/2006/relationships/tags" Target="../tags/tag46.xml"/><Relationship Id="rId15" Type="http://schemas.openxmlformats.org/officeDocument/2006/relationships/image" Target="../media/image19.png"/><Relationship Id="rId14" Type="http://schemas.openxmlformats.org/officeDocument/2006/relationships/tags" Target="../tags/tag45.xml"/><Relationship Id="rId13" Type="http://schemas.openxmlformats.org/officeDocument/2006/relationships/image" Target="../media/image18.png"/><Relationship Id="rId12" Type="http://schemas.openxmlformats.org/officeDocument/2006/relationships/tags" Target="../tags/tag44.xml"/><Relationship Id="rId11" Type="http://schemas.openxmlformats.org/officeDocument/2006/relationships/image" Target="../media/image17.png"/><Relationship Id="rId10" Type="http://schemas.openxmlformats.org/officeDocument/2006/relationships/tags" Target="../tags/tag43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image" Target="../media/image22.png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image" Target="../media/image21.png"/><Relationship Id="rId29" Type="http://schemas.openxmlformats.org/officeDocument/2006/relationships/notesSlide" Target="../notesSlides/notesSlide6.xml"/><Relationship Id="rId28" Type="http://schemas.openxmlformats.org/officeDocument/2006/relationships/slideLayout" Target="../slideLayouts/slideLayout1.xml"/><Relationship Id="rId27" Type="http://schemas.openxmlformats.org/officeDocument/2006/relationships/image" Target="../media/image29.png"/><Relationship Id="rId26" Type="http://schemas.openxmlformats.org/officeDocument/2006/relationships/tags" Target="../tags/tag62.xml"/><Relationship Id="rId25" Type="http://schemas.openxmlformats.org/officeDocument/2006/relationships/image" Target="../media/image28.png"/><Relationship Id="rId24" Type="http://schemas.openxmlformats.org/officeDocument/2006/relationships/tags" Target="../tags/tag61.xml"/><Relationship Id="rId23" Type="http://schemas.openxmlformats.org/officeDocument/2006/relationships/image" Target="../media/image27.png"/><Relationship Id="rId22" Type="http://schemas.openxmlformats.org/officeDocument/2006/relationships/tags" Target="../tags/tag60.xml"/><Relationship Id="rId21" Type="http://schemas.openxmlformats.org/officeDocument/2006/relationships/image" Target="../media/image26.png"/><Relationship Id="rId20" Type="http://schemas.openxmlformats.org/officeDocument/2006/relationships/tags" Target="../tags/tag59.xml"/><Relationship Id="rId2" Type="http://schemas.openxmlformats.org/officeDocument/2006/relationships/tags" Target="../tags/tag48.xml"/><Relationship Id="rId19" Type="http://schemas.openxmlformats.org/officeDocument/2006/relationships/image" Target="../media/image25.png"/><Relationship Id="rId18" Type="http://schemas.openxmlformats.org/officeDocument/2006/relationships/tags" Target="../tags/tag58.xml"/><Relationship Id="rId17" Type="http://schemas.openxmlformats.org/officeDocument/2006/relationships/image" Target="../media/image24.png"/><Relationship Id="rId16" Type="http://schemas.openxmlformats.org/officeDocument/2006/relationships/tags" Target="../tags/tag57.xml"/><Relationship Id="rId15" Type="http://schemas.openxmlformats.org/officeDocument/2006/relationships/image" Target="../media/image17.png"/><Relationship Id="rId14" Type="http://schemas.openxmlformats.org/officeDocument/2006/relationships/image" Target="../media/image23.png"/><Relationship Id="rId13" Type="http://schemas.openxmlformats.org/officeDocument/2006/relationships/image" Target="../media/image16.png"/><Relationship Id="rId12" Type="http://schemas.openxmlformats.org/officeDocument/2006/relationships/tags" Target="../tags/tag56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2.png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5.png"/><Relationship Id="rId7" Type="http://schemas.openxmlformats.org/officeDocument/2006/relationships/image" Target="../media/image17.png"/><Relationship Id="rId6" Type="http://schemas.openxmlformats.org/officeDocument/2006/relationships/image" Target="../media/image23.png"/><Relationship Id="rId5" Type="http://schemas.openxmlformats.org/officeDocument/2006/relationships/image" Target="../media/image16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20.png"/><Relationship Id="rId10" Type="http://schemas.openxmlformats.org/officeDocument/2006/relationships/notesSlide" Target="../notesSlides/notesSlide9.xml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9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 flipH="1">
            <a:off x="4814570" y="3940175"/>
            <a:ext cx="6555740" cy="0"/>
          </a:xfrm>
          <a:prstGeom prst="line">
            <a:avLst/>
          </a:prstGeom>
          <a:noFill/>
          <a:ln w="38100">
            <a:solidFill>
              <a:srgbClr val="FFFFFF"/>
            </a:solidFill>
            <a:prstDash val="solid"/>
            <a:headEnd type="none"/>
            <a:tailEnd type="none"/>
          </a:ln>
        </p:spPr>
      </p:sp>
      <p:sp>
        <p:nvSpPr>
          <p:cNvPr id="6" name="Text 4"/>
          <p:cNvSpPr/>
          <p:nvPr/>
        </p:nvSpPr>
        <p:spPr>
          <a:xfrm>
            <a:off x="2148958" y="1552575"/>
            <a:ext cx="9113402" cy="24771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60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项目</a:t>
            </a:r>
            <a:r>
              <a:rPr lang="zh-CN" altLang="en-US" sz="60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三</a:t>
            </a:r>
            <a:r>
              <a:rPr lang="en-US" sz="60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 </a:t>
            </a:r>
            <a:r>
              <a:rPr lang="zh-CN" altLang="en-US" sz="1600" dirty="0"/>
              <a:t>　　</a:t>
            </a:r>
            <a:endParaRPr lang="zh-CN" altLang="en-US" sz="1600" dirty="0"/>
          </a:p>
          <a:p>
            <a:pPr marL="0" indent="0" algn="r">
              <a:lnSpc>
                <a:spcPct val="100000"/>
              </a:lnSpc>
              <a:buNone/>
            </a:pPr>
            <a:r>
              <a:rPr lang="en-US" sz="60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现代企业经营决策与计划</a:t>
            </a:r>
            <a:endParaRPr lang="en-US" sz="6000" dirty="0">
              <a:solidFill>
                <a:srgbClr val="FFFFFF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520000">
            <a:off x="10706735" y="-624205"/>
            <a:ext cx="1950720" cy="195072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20000">
            <a:off x="9276080" y="4420870"/>
            <a:ext cx="3163570" cy="316357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16-d1oe625cmrb5eq9iqb9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8080" y="2594610"/>
            <a:ext cx="6602095" cy="391985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15-d1oe61tcmrb5eq9iqb6g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81330" y="3677920"/>
            <a:ext cx="6632575" cy="239585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7-11-18:10:15-d1oe61tcmrb5eq9iqb6g.pn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81330" y="1282065"/>
            <a:ext cx="6632575" cy="2395855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8" name="Image 6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9" name="Image 7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9">
            <a:alphaModFix amt="74000"/>
          </a:blip>
          <a:srcRect t="15208"/>
          <a:stretch>
            <a:fillRect/>
          </a:stretch>
        </p:blipFill>
        <p:spPr>
          <a:xfrm>
            <a:off x="5211445" y="0"/>
            <a:ext cx="7380605" cy="2425065"/>
          </a:xfrm>
          <a:prstGeom prst="rect">
            <a:avLst/>
          </a:prstGeom>
        </p:spPr>
      </p:pic>
      <p:sp>
        <p:nvSpPr>
          <p:cNvPr id="10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定性决策方法</a:t>
            </a:r>
            <a:endParaRPr lang="en-US" sz="1600" dirty="0"/>
          </a:p>
        </p:txBody>
      </p:sp>
      <p:sp>
        <p:nvSpPr>
          <p:cNvPr id="11" name="Text 1"/>
          <p:cNvSpPr/>
          <p:nvPr>
            <p:custDataLst>
              <p:tags r:id="rId10"/>
            </p:custDataLst>
          </p:nvPr>
        </p:nvSpPr>
        <p:spPr>
          <a:xfrm>
            <a:off x="803275" y="2079625"/>
            <a:ext cx="5988050" cy="118110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小组成员互不通气，独立思考并提出方案，最后通过投票选择最优方案。</a:t>
            </a:r>
            <a:endParaRPr lang="en-US" sz="1600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2" name="Text 2"/>
          <p:cNvSpPr/>
          <p:nvPr>
            <p:custDataLst>
              <p:tags r:id="rId11"/>
            </p:custDataLst>
          </p:nvPr>
        </p:nvSpPr>
        <p:spPr>
          <a:xfrm>
            <a:off x="772795" y="4362450"/>
            <a:ext cx="5987415" cy="118110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结合群体预测与计算机技术，通过匿名、快速的方式收集和反馈意见，提高决策效率。</a:t>
            </a:r>
            <a:endParaRPr lang="en-US" sz="1600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3" name="Text 3"/>
          <p:cNvSpPr/>
          <p:nvPr>
            <p:custDataLst>
              <p:tags r:id="rId12"/>
            </p:custDataLst>
          </p:nvPr>
        </p:nvSpPr>
        <p:spPr>
          <a:xfrm>
            <a:off x="893445" y="1508125"/>
            <a:ext cx="4458335" cy="66992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名义小组技术</a:t>
            </a:r>
            <a:endParaRPr lang="en-US" sz="1600" dirty="0"/>
          </a:p>
        </p:txBody>
      </p:sp>
      <p:sp>
        <p:nvSpPr>
          <p:cNvPr id="14" name="Text 4"/>
          <p:cNvSpPr/>
          <p:nvPr>
            <p:custDataLst>
              <p:tags r:id="rId13"/>
            </p:custDataLst>
          </p:nvPr>
        </p:nvSpPr>
        <p:spPr>
          <a:xfrm>
            <a:off x="1236980" y="3942715"/>
            <a:ext cx="4458335" cy="66992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电子会议法</a:t>
            </a:r>
            <a:endParaRPr lang="en-US" sz="1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6-d1oe625cmrb5eq9iqbag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61455" y="1103630"/>
            <a:ext cx="4792345" cy="269621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7-d1oe62dcmrb5eq9iqbbg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7185" y="3693795"/>
            <a:ext cx="4792345" cy="269621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17-d1oe62dcmrb5eq9iqbc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690" y="3627120"/>
            <a:ext cx="4114800" cy="284670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8645525" y="313690"/>
            <a:ext cx="652145" cy="677862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1520000">
            <a:off x="10706735" y="-624205"/>
            <a:ext cx="1950720" cy="1950720"/>
          </a:xfrm>
          <a:prstGeom prst="rect">
            <a:avLst/>
          </a:prstGeom>
        </p:spPr>
      </p:pic>
      <p:pic>
        <p:nvPicPr>
          <p:cNvPr id="8" name="Image 6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9" name="Image 7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8">
            <a:alphaModFix amt="74000"/>
          </a:blip>
          <a:srcRect l="128" t="26683" r="-128" b="-4046"/>
          <a:stretch>
            <a:fillRect/>
          </a:stretch>
        </p:blipFill>
        <p:spPr>
          <a:xfrm>
            <a:off x="5582285" y="0"/>
            <a:ext cx="6927215" cy="2076450"/>
          </a:xfrm>
          <a:prstGeom prst="rect">
            <a:avLst/>
          </a:prstGeom>
        </p:spPr>
      </p:pic>
      <p:sp>
        <p:nvSpPr>
          <p:cNvPr id="10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定量决策法</a:t>
            </a:r>
            <a:endParaRPr lang="en-US" sz="1600" dirty="0"/>
          </a:p>
        </p:txBody>
      </p:sp>
      <p:pic>
        <p:nvPicPr>
          <p:cNvPr id="11" name="Image 8" descr="https://test-kimi-img.moonshot.cn/pub/slides/slides_tmpl/image/25-07-11-18:10:17-d1oe62dcmrb5eq9iqbcg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7040" y="1464310"/>
            <a:ext cx="6114415" cy="2200910"/>
          </a:xfrm>
          <a:prstGeom prst="rect">
            <a:avLst/>
          </a:prstGeom>
        </p:spPr>
      </p:pic>
      <p:sp>
        <p:nvSpPr>
          <p:cNvPr id="12" name="Text 1"/>
          <p:cNvSpPr/>
          <p:nvPr/>
        </p:nvSpPr>
        <p:spPr>
          <a:xfrm>
            <a:off x="628015" y="1986280"/>
            <a:ext cx="5395595" cy="138366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**盈亏平衡分析法**：通过分析产品销售量、成本和利润的关系，确定盈亏平衡点，评价决策方案。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**线性规划法**：在约束条件下，通过数学模型求解目标函数的最大值或最小值，选择最优方案。</a:t>
            </a:r>
            <a:endParaRPr lang="en-US" sz="1600" dirty="0"/>
          </a:p>
        </p:txBody>
      </p:sp>
      <p:sp>
        <p:nvSpPr>
          <p:cNvPr id="13" name="Text 2"/>
          <p:cNvSpPr/>
          <p:nvPr/>
        </p:nvSpPr>
        <p:spPr>
          <a:xfrm>
            <a:off x="628189" y="1663533"/>
            <a:ext cx="5899611" cy="368329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确定型决策</a:t>
            </a:r>
            <a:endParaRPr lang="en-US" sz="1600" dirty="0"/>
          </a:p>
        </p:txBody>
      </p:sp>
      <p:sp>
        <p:nvSpPr>
          <p:cNvPr id="14" name="Text 3"/>
          <p:cNvSpPr/>
          <p:nvPr/>
        </p:nvSpPr>
        <p:spPr>
          <a:xfrm>
            <a:off x="609600" y="4314825"/>
            <a:ext cx="3667760" cy="170688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在已知自然状态概率的情况下，通过计算各方案的期望值，选择最优方案。</a:t>
            </a:r>
            <a:endParaRPr lang="en-US" sz="1600" dirty="0"/>
          </a:p>
        </p:txBody>
      </p:sp>
      <p:pic>
        <p:nvPicPr>
          <p:cNvPr id="15" name="Image 9" descr="https://test-kimi-img.moonshot.cn/pub/slides/slides_tmpl/image/25-07-11-18:10:17-d1oe62dcmrb5eq9iqbd0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24395" y="3665220"/>
            <a:ext cx="4639310" cy="2828290"/>
          </a:xfrm>
          <a:prstGeom prst="rect">
            <a:avLst/>
          </a:prstGeom>
        </p:spPr>
      </p:pic>
      <p:sp>
        <p:nvSpPr>
          <p:cNvPr id="16" name="Text 4"/>
          <p:cNvSpPr/>
          <p:nvPr/>
        </p:nvSpPr>
        <p:spPr>
          <a:xfrm>
            <a:off x="577215" y="3895090"/>
            <a:ext cx="3708400" cy="53848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风险型决策</a:t>
            </a:r>
            <a:endParaRPr lang="en-US" sz="1600" dirty="0"/>
          </a:p>
        </p:txBody>
      </p:sp>
      <p:sp>
        <p:nvSpPr>
          <p:cNvPr id="17" name="Text 5"/>
          <p:cNvSpPr/>
          <p:nvPr/>
        </p:nvSpPr>
        <p:spPr>
          <a:xfrm>
            <a:off x="7425690" y="3855720"/>
            <a:ext cx="3708400" cy="53848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非确定型决策</a:t>
            </a:r>
            <a:endParaRPr lang="en-US" sz="1600" dirty="0"/>
          </a:p>
        </p:txBody>
      </p:sp>
      <p:sp>
        <p:nvSpPr>
          <p:cNvPr id="18" name="Text 6"/>
          <p:cNvSpPr/>
          <p:nvPr/>
        </p:nvSpPr>
        <p:spPr>
          <a:xfrm>
            <a:off x="7483475" y="4326255"/>
            <a:ext cx="4121150" cy="170688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**乐观准则**：选择在最好自然状态下收益最大的方案。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**悲观准则**：选择在最差自然状态下收益最大或损失最小的方案。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**后悔准则**：选择最大后悔值最小的方案。</a:t>
            </a:r>
            <a:endParaRPr lang="en-US" sz="1600" dirty="0"/>
          </a:p>
        </p:txBody>
      </p:sp>
      <p:pic>
        <p:nvPicPr>
          <p:cNvPr id="19" name="Image 10" descr="https://test-kimi-img.moonshot.cn/pub/slides/slides_tmpl/image/25-07-11-18:10:17-d1oe62dcmrb5eq9iqbe0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359910" y="1211580"/>
            <a:ext cx="640080" cy="32321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</p:spPr>
      </p:sp>
      <p:sp>
        <p:nvSpPr>
          <p:cNvPr id="3" name="Text 1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4" name="Image 0" descr="https://test-kimi-img.moonshot.cn/pub/slides/slides_tmpl/image/25-07-11-18:10:09-d1oe60dcmrb5eq9iqag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40" y="2388552"/>
            <a:ext cx="1600200" cy="1651000"/>
          </a:xfrm>
          <a:prstGeom prst="rect">
            <a:avLst/>
          </a:prstGeom>
        </p:spPr>
      </p:pic>
      <p:pic>
        <p:nvPicPr>
          <p:cNvPr id="5" name="Image 1" descr="https://test-kimi-img.moonshot.cn/pub/slides/slides_tmpl/image/25-07-11-18:10:09-d1oe60dcmrb5eq9iqagg.png"/>
          <p:cNvPicPr>
            <a:picLocks noChangeAspect="1"/>
          </p:cNvPicPr>
          <p:nvPr/>
        </p:nvPicPr>
        <p:blipFill>
          <a:blip r:embed="rId3"/>
          <a:srcRect l="56" t="92" b="92"/>
          <a:stretch>
            <a:fillRect/>
          </a:stretch>
        </p:blipFill>
        <p:spPr>
          <a:xfrm>
            <a:off x="8890" y="0"/>
            <a:ext cx="6771640" cy="6858000"/>
          </a:xfrm>
          <a:prstGeom prst="rect">
            <a:avLst/>
          </a:prstGeom>
        </p:spPr>
      </p:pic>
      <p:pic>
        <p:nvPicPr>
          <p:cNvPr id="6" name="Image 2" descr="https://test-kimi-img.moonshot.cn/pub/slides/slides_tmpl/image/25-07-11-18:10:09-d1oe60dcmrb5eq9iqah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710" y="2689860"/>
            <a:ext cx="1859280" cy="1871345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2637790" y="2865755"/>
            <a:ext cx="8900160" cy="95186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企业经营计划</a:t>
            </a:r>
            <a:endParaRPr lang="en-US" sz="1600" dirty="0"/>
          </a:p>
        </p:txBody>
      </p:sp>
      <p:sp>
        <p:nvSpPr>
          <p:cNvPr id="9" name="Shape 4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solidFill>
            <a:srgbClr val="000000">
              <a:alpha val="0"/>
            </a:srgbClr>
          </a:solidFill>
        </p:spPr>
      </p:sp>
      <p:sp>
        <p:nvSpPr>
          <p:cNvPr id="10" name="Text 5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noFill/>
        </p:spPr>
        <p:txBody>
          <a:bodyPr wrap="square" lIns="46863" tIns="90043" rIns="90043" bIns="46863" rtlCol="0" anchor="ctr"/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45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0-d1oe60lcmrb5eq9iqakg.jpeg"/>
          <p:cNvPicPr>
            <a:picLocks noChangeAspect="1"/>
          </p:cNvPicPr>
          <p:nvPr/>
        </p:nvPicPr>
        <p:blipFill>
          <a:blip r:embed="rId1"/>
          <a:srcRect t="95"/>
          <a:stretch>
            <a:fillRect/>
          </a:stretch>
        </p:blipFill>
        <p:spPr>
          <a:xfrm>
            <a:off x="0" y="0"/>
            <a:ext cx="654177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6541200" y="1476650"/>
            <a:ext cx="4803740" cy="1767600"/>
          </a:xfrm>
          <a:prstGeom prst="rect">
            <a:avLst/>
          </a:prstGeom>
          <a:solidFill>
            <a:srgbClr val="000000">
              <a:alpha val="0"/>
            </a:srgbClr>
          </a:solidFill>
        </p:spPr>
      </p:sp>
      <p:sp>
        <p:nvSpPr>
          <p:cNvPr id="4" name="Text 1"/>
          <p:cNvSpPr/>
          <p:nvPr/>
        </p:nvSpPr>
        <p:spPr>
          <a:xfrm>
            <a:off x="6541135" y="1476375"/>
            <a:ext cx="5203825" cy="17678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4400" dirty="0">
                <a:solidFill>
                  <a:srgbClr val="3869A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企业经营计划的概念</a:t>
            </a:r>
            <a:endParaRPr lang="en-US" sz="1600" dirty="0"/>
          </a:p>
        </p:txBody>
      </p:sp>
      <p:pic>
        <p:nvPicPr>
          <p:cNvPr id="5" name="Image 1" descr="https://test-kimi-img.moonshot.cn/pub/slides/slides_tmpl/image/25-07-11-18:10:10-d1oe60lcmrb5eq9iqal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590" y="5485130"/>
            <a:ext cx="688975" cy="701040"/>
          </a:xfrm>
          <a:prstGeom prst="rect">
            <a:avLst/>
          </a:prstGeom>
        </p:spPr>
      </p:pic>
      <p:pic>
        <p:nvPicPr>
          <p:cNvPr id="6" name="Image 2" descr="https://test-kimi-img.moonshot.cn/pub/slides/slides_tmpl/image/25-07-11-18:10:11-d1oe60tcmrb5eq9iqan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435" y="3213100"/>
            <a:ext cx="10564495" cy="3096895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1645920" y="4446905"/>
            <a:ext cx="9274175" cy="141414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企业经营计划是企业围绕市场，为实现自身经营目标而进行的具体规划和安排，贯穿于企业经营活动的全过程。</a:t>
            </a:r>
            <a:endParaRPr lang="en-US" sz="1600" dirty="0"/>
          </a:p>
        </p:txBody>
      </p:sp>
      <p:sp>
        <p:nvSpPr>
          <p:cNvPr id="8" name="Text 3"/>
          <p:cNvSpPr/>
          <p:nvPr/>
        </p:nvSpPr>
        <p:spPr>
          <a:xfrm>
            <a:off x="1645920" y="3806508"/>
            <a:ext cx="9210675" cy="4984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计划定义</a:t>
            </a:r>
            <a:endParaRPr lang="en-US" sz="1600" dirty="0"/>
          </a:p>
        </p:txBody>
      </p:sp>
      <p:pic>
        <p:nvPicPr>
          <p:cNvPr id="9" name="Image 3" descr="https://test-kimi-img.moonshot.cn/pub/slides/slides_tmpl/image/25-07-11-18:10:11-d1oe60tcmrb5eq9iqam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44530" y="5690870"/>
            <a:ext cx="881380" cy="913765"/>
          </a:xfrm>
          <a:prstGeom prst="rect">
            <a:avLst/>
          </a:prstGeom>
        </p:spPr>
      </p:pic>
      <p:pic>
        <p:nvPicPr>
          <p:cNvPr id="10" name="Image 4" descr="https://test-kimi-img.moonshot.cn/pub/slides/slides_tmpl/image/25-07-11-18:10:11-d1oe60tcmrb5eq9iqam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44910" y="331470"/>
            <a:ext cx="530225" cy="280670"/>
          </a:xfrm>
          <a:prstGeom prst="rect">
            <a:avLst/>
          </a:prstGeom>
        </p:spPr>
      </p:pic>
      <p:pic>
        <p:nvPicPr>
          <p:cNvPr id="11" name="Image 5" descr="https://test-kimi-img.moonshot.cn/pub/slides/slides_tmpl/image/25-07-11-18:10:11-d1oe60tcmrb5eq9iqan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90175" y="747395"/>
            <a:ext cx="975360" cy="90233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9-d1oe62tcmrb5eq9iqbl0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28390" y="4560570"/>
            <a:ext cx="8564880" cy="2541905"/>
          </a:xfrm>
          <a:prstGeom prst="rect">
            <a:avLst/>
          </a:prstGeom>
        </p:spPr>
      </p:pic>
      <p:sp>
        <p:nvSpPr>
          <p:cNvPr id="3" name="Text 0"/>
          <p:cNvSpPr/>
          <p:nvPr>
            <p:custDataLst>
              <p:tags r:id="rId4"/>
            </p:custDataLst>
          </p:nvPr>
        </p:nvSpPr>
        <p:spPr>
          <a:xfrm>
            <a:off x="5104868" y="5495271"/>
            <a:ext cx="6412026" cy="98457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计划应保持一定的灵活性，以应对未来不确定性，必要时进行调整。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4" name="Text 1"/>
          <p:cNvSpPr/>
          <p:nvPr>
            <p:custDataLst>
              <p:tags r:id="rId5"/>
            </p:custDataLst>
          </p:nvPr>
        </p:nvSpPr>
        <p:spPr>
          <a:xfrm>
            <a:off x="5150566" y="5087473"/>
            <a:ext cx="5528761" cy="4809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灵活性原则</a:t>
            </a:r>
            <a:endParaRPr lang="en-US" sz="1600" dirty="0"/>
          </a:p>
        </p:txBody>
      </p:sp>
      <p:pic>
        <p:nvPicPr>
          <p:cNvPr id="5" name="Image 1" descr="https://test-kimi-img.moonshot.cn/pub/slides/slides_tmpl/image/25-07-11-18:10:19-d1oe62tcmrb5eq9iqbl0.pn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28390" y="2637155"/>
            <a:ext cx="8564880" cy="2541905"/>
          </a:xfrm>
          <a:prstGeom prst="rect">
            <a:avLst/>
          </a:prstGeom>
        </p:spPr>
      </p:pic>
      <p:sp>
        <p:nvSpPr>
          <p:cNvPr id="6" name="Text 2"/>
          <p:cNvSpPr/>
          <p:nvPr>
            <p:custDataLst>
              <p:tags r:id="rId7"/>
            </p:custDataLst>
          </p:nvPr>
        </p:nvSpPr>
        <p:spPr>
          <a:xfrm>
            <a:off x="5104868" y="3571856"/>
            <a:ext cx="6412026" cy="98457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协调企业内部各部门之间的关系，保持产、供、销等环节的合理比例，确保计划的平衡性。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7" name="Text 3"/>
          <p:cNvSpPr/>
          <p:nvPr>
            <p:custDataLst>
              <p:tags r:id="rId8"/>
            </p:custDataLst>
          </p:nvPr>
        </p:nvSpPr>
        <p:spPr>
          <a:xfrm>
            <a:off x="5150566" y="3164058"/>
            <a:ext cx="5528761" cy="4809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平衡性原则</a:t>
            </a:r>
            <a:endParaRPr lang="en-US" sz="1600" dirty="0"/>
          </a:p>
        </p:txBody>
      </p:sp>
      <p:pic>
        <p:nvPicPr>
          <p:cNvPr id="8" name="Image 2" descr="https://test-kimi-img.moonshot.cn/pub/slides/slides_tmpl/image/25-07-11-18:10:19-d1oe62tcmrb5eq9iqbl0.pn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27120" y="772795"/>
            <a:ext cx="8564880" cy="2541905"/>
          </a:xfrm>
          <a:prstGeom prst="rect">
            <a:avLst/>
          </a:prstGeom>
        </p:spPr>
      </p:pic>
      <p:pic>
        <p:nvPicPr>
          <p:cNvPr id="9" name="Image 3" descr="https://test-kimi-img.moonshot.cn/pub/slides/slides_tmpl/image/25-07-11-18:10:19-d1oe62tcmrb5eq9iqbkg.jpeg"/>
          <p:cNvPicPr>
            <a:picLocks noChangeAspect="1"/>
          </p:cNvPicPr>
          <p:nvPr/>
        </p:nvPicPr>
        <p:blipFill>
          <a:blip r:embed="rId10"/>
          <a:srcRect r="45"/>
          <a:stretch>
            <a:fillRect/>
          </a:stretch>
        </p:blipFill>
        <p:spPr>
          <a:xfrm>
            <a:off x="0" y="0"/>
            <a:ext cx="3748405" cy="6858000"/>
          </a:xfrm>
          <a:prstGeom prst="rect">
            <a:avLst/>
          </a:prstGeom>
        </p:spPr>
      </p:pic>
      <p:sp>
        <p:nvSpPr>
          <p:cNvPr id="10" name="Text 4"/>
          <p:cNvSpPr/>
          <p:nvPr>
            <p:custDataLst>
              <p:tags r:id="rId11"/>
            </p:custDataLst>
          </p:nvPr>
        </p:nvSpPr>
        <p:spPr>
          <a:xfrm>
            <a:off x="5106773" y="1780521"/>
            <a:ext cx="6412026" cy="98457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计划应从整体出发，考虑企业与外部环境的相互关系，确保计划的系统性和协调性。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1" name="Text 5"/>
          <p:cNvSpPr/>
          <p:nvPr>
            <p:custDataLst>
              <p:tags r:id="rId12"/>
            </p:custDataLst>
          </p:nvPr>
        </p:nvSpPr>
        <p:spPr>
          <a:xfrm>
            <a:off x="5149296" y="1299698"/>
            <a:ext cx="5528761" cy="4809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系统性原则</a:t>
            </a:r>
            <a:endParaRPr lang="en-US" sz="1600" dirty="0"/>
          </a:p>
        </p:txBody>
      </p:sp>
      <p:pic>
        <p:nvPicPr>
          <p:cNvPr id="12" name="Image 4" descr="https://test-kimi-img.moonshot.cn/pub/slides/slides_tmpl/image/25-07-11-18:10:19-d1oe62tcmrb5eq9iqbk0.png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4036695" y="1562735"/>
            <a:ext cx="1066800" cy="1054735"/>
          </a:xfrm>
          <a:prstGeom prst="rect">
            <a:avLst/>
          </a:prstGeom>
        </p:spPr>
      </p:pic>
      <p:pic>
        <p:nvPicPr>
          <p:cNvPr id="13" name="Image 5" descr="https://test-kimi-img.moonshot.cn/pub/slides/slides_tmpl/image/25-07-11-18:10:20-d1oe635cmrb5eq9iqblg.png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4033520" y="3394710"/>
            <a:ext cx="1073150" cy="1054735"/>
          </a:xfrm>
          <a:prstGeom prst="rect">
            <a:avLst/>
          </a:prstGeom>
        </p:spPr>
      </p:pic>
      <p:pic>
        <p:nvPicPr>
          <p:cNvPr id="14" name="Image 6" descr="https://test-kimi-img.moonshot.cn/pub/slides/slides_tmpl/image/25-07-11-18:10:20-d1oe635cmrb5eq9iqbm0.png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4036695" y="5318760"/>
            <a:ext cx="1066800" cy="1054735"/>
          </a:xfrm>
          <a:prstGeom prst="rect">
            <a:avLst/>
          </a:prstGeom>
        </p:spPr>
      </p:pic>
      <p:pic>
        <p:nvPicPr>
          <p:cNvPr id="15" name="Image 7" descr="https://test-kimi-img.moonshot.cn/pub/slides/slides_tmpl/image/25-07-11-18:10:20-d1oe635cmrb5eq9iqbn0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0" y="0"/>
            <a:ext cx="3749040" cy="6858000"/>
          </a:xfrm>
          <a:prstGeom prst="rect">
            <a:avLst/>
          </a:prstGeom>
        </p:spPr>
      </p:pic>
      <p:sp>
        <p:nvSpPr>
          <p:cNvPr id="16" name="Text 6"/>
          <p:cNvSpPr/>
          <p:nvPr/>
        </p:nvSpPr>
        <p:spPr>
          <a:xfrm>
            <a:off x="4036695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制订企业经营计划应遵循的原则</a:t>
            </a:r>
            <a:endParaRPr lang="en-US" sz="16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制订企业经营计划应遵循的原则</a:t>
            </a:r>
            <a:endParaRPr lang="en-US" sz="1600" dirty="0"/>
          </a:p>
        </p:txBody>
      </p:sp>
      <p:sp>
        <p:nvSpPr>
          <p:cNvPr id="4" name="Text 1"/>
          <p:cNvSpPr/>
          <p:nvPr>
            <p:custDataLst>
              <p:tags r:id="rId3"/>
            </p:custDataLst>
          </p:nvPr>
        </p:nvSpPr>
        <p:spPr>
          <a:xfrm>
            <a:off x="6273165" y="2275840"/>
            <a:ext cx="5481955" cy="118110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计划应以提高经济效益和社会效益为中心，确保资源的有效利用。</a:t>
            </a:r>
            <a:endParaRPr lang="en-US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5" name="Shape 2"/>
          <p:cNvSpPr/>
          <p:nvPr>
            <p:custDataLst>
              <p:tags r:id="rId4"/>
            </p:custDataLst>
          </p:nvPr>
        </p:nvSpPr>
        <p:spPr>
          <a:xfrm>
            <a:off x="6273165" y="1622425"/>
            <a:ext cx="4406265" cy="461645"/>
          </a:xfrm>
          <a:prstGeom prst="roundRect">
            <a:avLst>
              <a:gd name="adj" fmla="val 27647"/>
            </a:avLst>
          </a:prstGeom>
          <a:gradFill flip="none" rotWithShape="1">
            <a:gsLst>
              <a:gs pos="0">
                <a:srgbClr val="6292D4">
                  <a:alpha val="64000"/>
                </a:srgbClr>
              </a:gs>
              <a:gs pos="91000">
                <a:srgbClr val="4874CB">
                  <a:alpha val="76000"/>
                </a:srgbClr>
              </a:gs>
              <a:gs pos="100000">
                <a:srgbClr val="4874CB">
                  <a:alpha val="76000"/>
                </a:srgbClr>
              </a:gs>
            </a:gsLst>
            <a:lin ang="5400000" scaled="1"/>
          </a:gradFill>
        </p:spPr>
      </p:sp>
      <p:sp>
        <p:nvSpPr>
          <p:cNvPr id="6" name="Text 3"/>
          <p:cNvSpPr/>
          <p:nvPr>
            <p:custDataLst>
              <p:tags r:id="rId5"/>
            </p:custDataLst>
          </p:nvPr>
        </p:nvSpPr>
        <p:spPr>
          <a:xfrm>
            <a:off x="6273165" y="1622425"/>
            <a:ext cx="4406265" cy="46164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效益性原则</a:t>
            </a:r>
            <a:endParaRPr lang="en-US" sz="1600" dirty="0"/>
          </a:p>
        </p:txBody>
      </p:sp>
      <p:sp>
        <p:nvSpPr>
          <p:cNvPr id="7" name="Text 4"/>
          <p:cNvSpPr/>
          <p:nvPr>
            <p:custDataLst>
              <p:tags r:id="rId6"/>
            </p:custDataLst>
          </p:nvPr>
        </p:nvSpPr>
        <p:spPr>
          <a:xfrm>
            <a:off x="6273165" y="4610735"/>
            <a:ext cx="5450840" cy="118110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计划的制订应让全体员工了解和支持，确保计划的顺利实施。</a:t>
            </a:r>
            <a:endParaRPr lang="en-US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8" name="Shape 5"/>
          <p:cNvSpPr/>
          <p:nvPr>
            <p:custDataLst>
              <p:tags r:id="rId7"/>
            </p:custDataLst>
          </p:nvPr>
        </p:nvSpPr>
        <p:spPr>
          <a:xfrm>
            <a:off x="6273165" y="3868420"/>
            <a:ext cx="4406265" cy="461645"/>
          </a:xfrm>
          <a:prstGeom prst="roundRect">
            <a:avLst>
              <a:gd name="adj" fmla="val 30674"/>
            </a:avLst>
          </a:prstGeom>
          <a:gradFill flip="none" rotWithShape="1">
            <a:gsLst>
              <a:gs pos="0">
                <a:srgbClr val="6292D4">
                  <a:alpha val="66000"/>
                </a:srgbClr>
              </a:gs>
              <a:gs pos="90000">
                <a:srgbClr val="4874CB">
                  <a:alpha val="74000"/>
                </a:srgbClr>
              </a:gs>
              <a:gs pos="100000">
                <a:srgbClr val="4874CB">
                  <a:alpha val="74000"/>
                </a:srgbClr>
              </a:gs>
            </a:gsLst>
            <a:lin ang="5400000" scaled="1"/>
          </a:gradFill>
        </p:spPr>
      </p:sp>
      <p:sp>
        <p:nvSpPr>
          <p:cNvPr id="9" name="Text 6"/>
          <p:cNvSpPr/>
          <p:nvPr>
            <p:custDataLst>
              <p:tags r:id="rId8"/>
            </p:custDataLst>
          </p:nvPr>
        </p:nvSpPr>
        <p:spPr>
          <a:xfrm>
            <a:off x="6273165" y="3868420"/>
            <a:ext cx="4406265" cy="46164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全员性原则</a:t>
            </a:r>
            <a:endParaRPr lang="en-US" sz="1600" dirty="0"/>
          </a:p>
        </p:txBody>
      </p:sp>
      <p:pic>
        <p:nvPicPr>
          <p:cNvPr id="10" name="Image 1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11" name="Image 2" descr="https://test-kimi-img.moonshot.cn/pub/slides/slides_tmpl/image/25-07-11-18:10:12-d1oe615cmrb5eq9iqaug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755120" y="6363970"/>
            <a:ext cx="676910" cy="676910"/>
          </a:xfrm>
          <a:prstGeom prst="rect">
            <a:avLst/>
          </a:prstGeom>
        </p:spPr>
      </p:pic>
      <p:pic>
        <p:nvPicPr>
          <p:cNvPr id="12" name="Image 3" descr="https://test-kimi-img.moonshot.cn/pub/slides/slides_tmpl/image/25-07-11-18:10:12-d1oe615cmrb5eq9iqav0.png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277485" y="1622425"/>
            <a:ext cx="895985" cy="463550"/>
          </a:xfrm>
          <a:prstGeom prst="rect">
            <a:avLst/>
          </a:prstGeom>
        </p:spPr>
      </p:pic>
      <p:pic>
        <p:nvPicPr>
          <p:cNvPr id="13" name="Image 4" descr="https://test-kimi-img.moonshot.cn/pub/slides/slides_tmpl/image/25-07-11-18:10:12-d1oe615cmrb5eq9iqav0.png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277485" y="3866515"/>
            <a:ext cx="895985" cy="463550"/>
          </a:xfrm>
          <a:prstGeom prst="rect">
            <a:avLst/>
          </a:prstGeom>
        </p:spPr>
      </p:pic>
      <p:pic>
        <p:nvPicPr>
          <p:cNvPr id="14" name="Image 5" descr="https://test-kimi-img.moonshot.cn/pub/slides/slides_tmpl/image/25-07-11-18:10:15-d1oe61tcmrb5eq9iqb60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57275" y="1089025"/>
            <a:ext cx="3475355" cy="543623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6-d1oe625cmrb5eq9iqb8g.jpeg"/>
          <p:cNvPicPr>
            <a:picLocks noChangeAspect="1"/>
          </p:cNvPicPr>
          <p:nvPr/>
        </p:nvPicPr>
        <p:blipFill>
          <a:blip r:embed="rId2"/>
          <a:srcRect t="170" b="200"/>
          <a:stretch>
            <a:fillRect/>
          </a:stretch>
        </p:blipFill>
        <p:spPr>
          <a:xfrm>
            <a:off x="0" y="866775"/>
            <a:ext cx="12192000" cy="217741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76885" y="4243070"/>
            <a:ext cx="3335655" cy="1867535"/>
          </a:xfrm>
          <a:prstGeom prst="rect">
            <a:avLst/>
          </a:prstGeom>
          <a:noFill/>
        </p:spPr>
        <p:txBody>
          <a:bodyPr wrap="square" lIns="0" tIns="0" rIns="0" bIns="4699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**长期计划**：规划企业未来较长时间的发展方向和目标。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**年度计划**：根据长期计划和年度实际情况制定的具体计划。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**季度计划**：对年度计划的进一步细化和分解。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**月度计划**：针对当月具体工作的详细安排。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4368165" y="4243070"/>
            <a:ext cx="3335655" cy="1867535"/>
          </a:xfrm>
          <a:prstGeom prst="rect">
            <a:avLst/>
          </a:prstGeom>
          <a:noFill/>
        </p:spPr>
        <p:txBody>
          <a:bodyPr wrap="square" lIns="0" tIns="0" rIns="0" bIns="4699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**战略计划**：涉及企业未来发展的关键规划，如经营战略、产品开发等。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**战术计划**：为实现战略计划而制定的局部或短期计划。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**作业计划**：为部门或个人制定的具体行动计划。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8312150" y="4253230"/>
            <a:ext cx="3335655" cy="1867535"/>
          </a:xfrm>
          <a:prstGeom prst="rect">
            <a:avLst/>
          </a:prstGeom>
          <a:noFill/>
        </p:spPr>
        <p:txBody>
          <a:bodyPr wrap="square" lIns="0" tIns="0" rIns="0" bIns="4699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**综合计划**：对企业整体活动的全面安排。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**专项计划**：针对特定任务或项目的计划，如销售计划、新产品开发计划等。</a:t>
            </a:r>
            <a:endParaRPr lang="en-US" sz="1600" dirty="0"/>
          </a:p>
        </p:txBody>
      </p:sp>
      <p:pic>
        <p:nvPicPr>
          <p:cNvPr id="6" name="Image 1" descr="https://test-kimi-img.moonshot.cn/pub/slides/slides_tmpl/image/25-07-11-18:10:16-d1oe625cmrb5eq9iqb9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338" y="4041458"/>
            <a:ext cx="2489200" cy="88900"/>
          </a:xfrm>
          <a:prstGeom prst="rect">
            <a:avLst/>
          </a:prstGeom>
        </p:spPr>
      </p:pic>
      <p:pic>
        <p:nvPicPr>
          <p:cNvPr id="7" name="Image 2" descr="https://test-kimi-img.moonshot.cn/pub/slides/slides_tmpl/image/25-07-11-18:10:16-d1oe625cmrb5eq9iqb9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4190" y="4041458"/>
            <a:ext cx="2489200" cy="88900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7-11-18:10:16-d1oe625cmrb5eq9iqb9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7603" y="4051618"/>
            <a:ext cx="2489200" cy="88900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7-11-18:10:16-d1oe625cmrb5eq9iqba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8097" y="3631248"/>
            <a:ext cx="25400" cy="3060700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7-11-18:10:16-d1oe625cmrb5eq9iqba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5599" y="3656648"/>
            <a:ext cx="25400" cy="3060700"/>
          </a:xfrm>
          <a:prstGeom prst="rect">
            <a:avLst/>
          </a:prstGeom>
        </p:spPr>
      </p:pic>
      <p:sp>
        <p:nvSpPr>
          <p:cNvPr id="11" name="Shape 3"/>
          <p:cNvSpPr/>
          <p:nvPr/>
        </p:nvSpPr>
        <p:spPr>
          <a:xfrm>
            <a:off x="-635" y="635"/>
            <a:ext cx="12192635" cy="85471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12" name="Text 4"/>
          <p:cNvSpPr/>
          <p:nvPr/>
        </p:nvSpPr>
        <p:spPr>
          <a:xfrm>
            <a:off x="-635" y="635"/>
            <a:ext cx="12192635" cy="85471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3" name="Text 5"/>
          <p:cNvSpPr/>
          <p:nvPr/>
        </p:nvSpPr>
        <p:spPr>
          <a:xfrm>
            <a:off x="386080" y="194945"/>
            <a:ext cx="9518015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企业经营计划的种类</a:t>
            </a:r>
            <a:endParaRPr lang="en-US" sz="1600" dirty="0"/>
          </a:p>
        </p:txBody>
      </p:sp>
      <p:sp>
        <p:nvSpPr>
          <p:cNvPr id="14" name="Text 6"/>
          <p:cNvSpPr/>
          <p:nvPr/>
        </p:nvSpPr>
        <p:spPr>
          <a:xfrm>
            <a:off x="851535" y="3293745"/>
            <a:ext cx="2856865" cy="69913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按计划期长短分类</a:t>
            </a:r>
            <a:endParaRPr lang="en-US" sz="1600" dirty="0"/>
          </a:p>
        </p:txBody>
      </p:sp>
      <p:sp>
        <p:nvSpPr>
          <p:cNvPr id="15" name="Text 7"/>
          <p:cNvSpPr/>
          <p:nvPr/>
        </p:nvSpPr>
        <p:spPr>
          <a:xfrm>
            <a:off x="4616450" y="3293745"/>
            <a:ext cx="2856865" cy="69913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按计划性质分类</a:t>
            </a:r>
            <a:endParaRPr lang="en-US" sz="1600" dirty="0"/>
          </a:p>
        </p:txBody>
      </p:sp>
      <p:sp>
        <p:nvSpPr>
          <p:cNvPr id="16" name="Text 8"/>
          <p:cNvSpPr/>
          <p:nvPr/>
        </p:nvSpPr>
        <p:spPr>
          <a:xfrm>
            <a:off x="8482965" y="3298825"/>
            <a:ext cx="2856865" cy="69913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按计划内容分类</a:t>
            </a:r>
            <a:endParaRPr lang="en-US" sz="16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1475740"/>
            <a:ext cx="652145" cy="677862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企业经营计划管理</a:t>
            </a:r>
            <a:endParaRPr lang="en-US" sz="1600" dirty="0"/>
          </a:p>
        </p:txBody>
      </p:sp>
      <p:pic>
        <p:nvPicPr>
          <p:cNvPr id="4" name="Image 1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3">
            <a:alphaModFix amt="74000"/>
          </a:blip>
          <a:srcRect l="128" t="26683" r="-128" b="-4046"/>
          <a:stretch>
            <a:fillRect/>
          </a:stretch>
        </p:blipFill>
        <p:spPr>
          <a:xfrm>
            <a:off x="5582285" y="0"/>
            <a:ext cx="6927215" cy="2076450"/>
          </a:xfrm>
          <a:prstGeom prst="rect">
            <a:avLst/>
          </a:prstGeom>
        </p:spPr>
      </p:pic>
      <p:sp>
        <p:nvSpPr>
          <p:cNvPr id="5" name="Text 1"/>
          <p:cNvSpPr/>
          <p:nvPr>
            <p:custDataLst>
              <p:tags r:id="rId4"/>
            </p:custDataLst>
          </p:nvPr>
        </p:nvSpPr>
        <p:spPr>
          <a:xfrm>
            <a:off x="5503719" y="1563827"/>
            <a:ext cx="5899611" cy="368354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“事前”管理</a:t>
            </a:r>
            <a:endParaRPr lang="en-US" sz="1600" dirty="0"/>
          </a:p>
        </p:txBody>
      </p:sp>
      <p:sp>
        <p:nvSpPr>
          <p:cNvPr id="6" name="Text 2"/>
          <p:cNvSpPr/>
          <p:nvPr>
            <p:custDataLst>
              <p:tags r:id="rId5"/>
            </p:custDataLst>
          </p:nvPr>
        </p:nvSpPr>
        <p:spPr>
          <a:xfrm>
            <a:off x="5504989" y="1932181"/>
            <a:ext cx="6212657" cy="1032028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对计划的审核，确保计划的可行性和可靠性，为实施提供基础。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7" name="Text 3"/>
          <p:cNvSpPr/>
          <p:nvPr>
            <p:custDataLst>
              <p:tags r:id="rId6"/>
            </p:custDataLst>
          </p:nvPr>
        </p:nvSpPr>
        <p:spPr>
          <a:xfrm>
            <a:off x="5503719" y="3210560"/>
            <a:ext cx="5899611" cy="36830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“事中”管理</a:t>
            </a:r>
            <a:endParaRPr lang="en-US" b="1" dirty="0">
              <a:solidFill>
                <a:srgbClr val="4874CB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8" name="Text 4"/>
          <p:cNvSpPr/>
          <p:nvPr>
            <p:custDataLst>
              <p:tags r:id="rId7"/>
            </p:custDataLst>
          </p:nvPr>
        </p:nvSpPr>
        <p:spPr>
          <a:xfrm>
            <a:off x="5504989" y="3578860"/>
            <a:ext cx="6212657" cy="106299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对计划执行过程的监控和调整，确保计划顺利实施。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9" name="Text 5"/>
          <p:cNvSpPr/>
          <p:nvPr>
            <p:custDataLst>
              <p:tags r:id="rId8"/>
            </p:custDataLst>
          </p:nvPr>
        </p:nvSpPr>
        <p:spPr>
          <a:xfrm>
            <a:off x="5503719" y="4807585"/>
            <a:ext cx="5899611" cy="36830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“事后”管理</a:t>
            </a:r>
            <a:endParaRPr lang="en-US" b="1" dirty="0">
              <a:solidFill>
                <a:srgbClr val="4874CB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0" name="Text 6"/>
          <p:cNvSpPr/>
          <p:nvPr>
            <p:custDataLst>
              <p:tags r:id="rId9"/>
            </p:custDataLst>
          </p:nvPr>
        </p:nvSpPr>
        <p:spPr>
          <a:xfrm>
            <a:off x="5504989" y="5175885"/>
            <a:ext cx="6280600" cy="110490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对计划实施结果的评估和总结，为后续计划提供经验教训。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1" name="Shape 7"/>
          <p:cNvSpPr/>
          <p:nvPr>
            <p:custDataLst>
              <p:tags r:id="rId10"/>
            </p:custDataLst>
          </p:nvPr>
        </p:nvSpPr>
        <p:spPr>
          <a:xfrm>
            <a:off x="5159375" y="1758950"/>
            <a:ext cx="0" cy="4522470"/>
          </a:xfrm>
          <a:prstGeom prst="line">
            <a:avLst/>
          </a:prstGeom>
          <a:noFill/>
          <a:ln w="25400">
            <a:gradFill flip="none" rotWithShape="1">
              <a:gsLst>
                <a:gs pos="0">
                  <a:srgbClr val="5A7DD4"/>
                </a:gs>
                <a:gs pos="47000">
                  <a:srgbClr val="5A7DD4"/>
                </a:gs>
                <a:gs pos="100000">
                  <a:srgbClr val="C8D5EF"/>
                </a:gs>
              </a:gsLst>
              <a:lin ang="5400000" scaled="1"/>
            </a:gradFill>
            <a:prstDash val="sysDot"/>
            <a:headEnd type="none"/>
            <a:tailEnd type="none"/>
          </a:ln>
        </p:spPr>
      </p:sp>
      <p:pic>
        <p:nvPicPr>
          <p:cNvPr id="12" name="Image 2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13" name="Image 3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1520000">
            <a:off x="10706735" y="-624205"/>
            <a:ext cx="1950720" cy="1950720"/>
          </a:xfrm>
          <a:prstGeom prst="rect">
            <a:avLst/>
          </a:prstGeom>
        </p:spPr>
      </p:pic>
      <p:pic>
        <p:nvPicPr>
          <p:cNvPr id="14" name="Image 4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15" name="Image 5" descr="https://test-kimi-img.moonshot.cn/pub/slides/slides_tmpl/image/25-07-11-18:10:17-d1oe62dcmrb5eq9iqbdg.png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4887595" y="4726305"/>
            <a:ext cx="530225" cy="530225"/>
          </a:xfrm>
          <a:prstGeom prst="rect">
            <a:avLst/>
          </a:prstGeom>
        </p:spPr>
      </p:pic>
      <p:pic>
        <p:nvPicPr>
          <p:cNvPr id="16" name="Image 6" descr="https://test-kimi-img.moonshot.cn/pub/slides/slides_tmpl/image/25-07-11-18:10:17-d1oe62dcmrb5eq9iqbeg.png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4887595" y="3116580"/>
            <a:ext cx="530225" cy="530225"/>
          </a:xfrm>
          <a:prstGeom prst="rect">
            <a:avLst/>
          </a:prstGeom>
        </p:spPr>
      </p:pic>
      <p:pic>
        <p:nvPicPr>
          <p:cNvPr id="17" name="Image 7" descr="https://test-kimi-img.moonshot.cn/pub/slides/slides_tmpl/image/25-07-11-18:10:17-d1oe62dcmrb5eq9iqbf0.png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4887595" y="1570990"/>
            <a:ext cx="530225" cy="530225"/>
          </a:xfrm>
          <a:prstGeom prst="rect">
            <a:avLst/>
          </a:prstGeom>
        </p:spPr>
      </p:pic>
      <p:pic>
        <p:nvPicPr>
          <p:cNvPr id="18" name="Image 8" descr="https://test-kimi-img.moonshot.cn/pub/slides/slides_tmpl/image/25-07-11-18:10:18-d1oe62lcmrb5eq9iqbfg.jpeg"/>
          <p:cNvPicPr>
            <a:picLocks noChangeAspect="1"/>
          </p:cNvPicPr>
          <p:nvPr/>
        </p:nvPicPr>
        <p:blipFill>
          <a:blip r:embed="rId20"/>
          <a:srcRect t="9" b="128"/>
          <a:stretch>
            <a:fillRect/>
          </a:stretch>
        </p:blipFill>
        <p:spPr>
          <a:xfrm>
            <a:off x="537845" y="1739900"/>
            <a:ext cx="4204335" cy="414845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8-d1oe62lcmrb5eq9iqbg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" y="0"/>
            <a:ext cx="12177395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14-d1oe61lcmrb5eq9iqb2g.png"/>
          <p:cNvPicPr>
            <a:picLocks noChangeAspect="1"/>
          </p:cNvPicPr>
          <p:nvPr/>
        </p:nvPicPr>
        <p:blipFill>
          <a:blip r:embed="rId4">
            <a:alphaModFix amt="83000"/>
          </a:blip>
          <a:srcRect l="115" t="145" r="83" b="161"/>
          <a:stretch>
            <a:fillRect/>
          </a:stretch>
        </p:blipFill>
        <p:spPr>
          <a:xfrm>
            <a:off x="4166235" y="1635760"/>
            <a:ext cx="3859530" cy="3912235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企业经营计划的编制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685800" y="4833938"/>
            <a:ext cx="5101590" cy="16160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**进行调查研究**：收集内外部资料，分析市场机会和威胁。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**确定年度经营目标**：明确经济效益指标，如产量、利润等。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**比较选择，拟订方案**：通过讨论和比较，选择最优方案。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**核定计划指标**：根据实际情况，进一步核定计划指标。</a:t>
            </a: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685800" y="4097973"/>
            <a:ext cx="5101590" cy="73533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000" b="1" dirty="0">
                <a:gradFill flip="none" rotWithShape="0">
                  <a:gsLst>
                    <a:gs pos="0">
                      <a:srgbClr val="ACC1E8"/>
                    </a:gs>
                    <a:gs pos="31000">
                      <a:srgbClr val="849FDE"/>
                    </a:gs>
                    <a:gs pos="68000">
                      <a:srgbClr val="5A7DD4"/>
                    </a:gs>
                    <a:gs pos="100000">
                      <a:srgbClr val="5A7DD4"/>
                    </a:gs>
                  </a:gsLst>
                  <a:lin ang="10800000" scaled="1"/>
                </a:gradFill>
                <a:latin typeface="MiSans" pitchFamily="34" charset="-122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8" name="Text 3"/>
          <p:cNvSpPr/>
          <p:nvPr/>
        </p:nvSpPr>
        <p:spPr>
          <a:xfrm>
            <a:off x="6384290" y="2108200"/>
            <a:ext cx="5101590" cy="16179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**滚动计划法**：根据计划执行情况和环境变化，不断调整和修正计划。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**定额法**：根据资源消耗标准制定计划。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**网络计划技术法**：通过网络图表达计划安排，优化工作方案。</a:t>
            </a:r>
            <a:endParaRPr lang="en-US" sz="1600" dirty="0"/>
          </a:p>
        </p:txBody>
      </p:sp>
      <p:sp>
        <p:nvSpPr>
          <p:cNvPr id="9" name="Text 4"/>
          <p:cNvSpPr/>
          <p:nvPr/>
        </p:nvSpPr>
        <p:spPr>
          <a:xfrm>
            <a:off x="10871215" y="1301591"/>
            <a:ext cx="933445" cy="73533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000" b="1" dirty="0">
                <a:gradFill flip="none" rotWithShape="0">
                  <a:gsLst>
                    <a:gs pos="0">
                      <a:srgbClr val="5A7DD4"/>
                    </a:gs>
                    <a:gs pos="36000">
                      <a:srgbClr val="5A7DD4"/>
                    </a:gs>
                    <a:gs pos="99000">
                      <a:srgbClr val="ACC1E8"/>
                    </a:gs>
                    <a:gs pos="100000">
                      <a:srgbClr val="ACC1E8"/>
                    </a:gs>
                  </a:gsLst>
                  <a:lin ang="10800000" scaled="1"/>
                </a:gradFill>
                <a:latin typeface="MiSans" pitchFamily="34" charset="-122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10" name="Text 5"/>
          <p:cNvSpPr/>
          <p:nvPr/>
        </p:nvSpPr>
        <p:spPr>
          <a:xfrm>
            <a:off x="5264150" y="1337945"/>
            <a:ext cx="5483225" cy="69913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编制方法</a:t>
            </a:r>
            <a:endParaRPr lang="en-US" sz="1600" dirty="0"/>
          </a:p>
        </p:txBody>
      </p:sp>
      <p:sp>
        <p:nvSpPr>
          <p:cNvPr id="11" name="Text 6"/>
          <p:cNvSpPr/>
          <p:nvPr/>
        </p:nvSpPr>
        <p:spPr>
          <a:xfrm>
            <a:off x="1438910" y="4117975"/>
            <a:ext cx="5483225" cy="69913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编制步骤</a:t>
            </a:r>
            <a:endParaRPr lang="en-US" sz="1600" dirty="0"/>
          </a:p>
        </p:txBody>
      </p:sp>
      <p:pic>
        <p:nvPicPr>
          <p:cNvPr id="12" name="Image 3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1520000">
            <a:off x="10706735" y="-624205"/>
            <a:ext cx="1950720" cy="1950720"/>
          </a:xfrm>
          <a:prstGeom prst="rect">
            <a:avLst/>
          </a:prstGeom>
        </p:spPr>
      </p:pic>
      <p:pic>
        <p:nvPicPr>
          <p:cNvPr id="13" name="Image 4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14" name="Image 5" descr="https://test-kimi-img.moonshot.cn/pub/slides/slides_tmpl/image/25-07-11-18:10:21-d1oe63dcmrb5eq9iqbr0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0" y="1195705"/>
            <a:ext cx="4956810" cy="2788285"/>
          </a:xfrm>
          <a:prstGeom prst="rect">
            <a:avLst/>
          </a:prstGeom>
        </p:spPr>
      </p:pic>
      <p:pic>
        <p:nvPicPr>
          <p:cNvPr id="15" name="Image 6" descr="https://test-kimi-img.moonshot.cn/pub/slides/slides_tmpl/image/25-07-11-18:10:16-d1oe625cmrb5eq9iqb7g.jpe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94475" y="3589655"/>
            <a:ext cx="4957445" cy="27889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F6F8FD"/>
            </a:gs>
            <a:gs pos="48000">
              <a:srgbClr val="ACC1E8">
                <a:alpha val="25000"/>
              </a:srgbClr>
            </a:gs>
            <a:gs pos="83000">
              <a:srgbClr val="ACC1E8"/>
            </a:gs>
            <a:gs pos="100000">
              <a:srgbClr val="C8D5EF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20-d1oe635cmrb5eq9iqbog.jpeg"/>
          <p:cNvPicPr>
            <a:picLocks noChangeAspect="1"/>
          </p:cNvPicPr>
          <p:nvPr/>
        </p:nvPicPr>
        <p:blipFill>
          <a:blip r:embed="rId1">
            <a:alphaModFix amt="9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0"/>
          <p:cNvSpPr/>
          <p:nvPr>
            <p:custDataLst>
              <p:tags r:id="rId2"/>
            </p:custDataLst>
          </p:nvPr>
        </p:nvSpPr>
        <p:spPr>
          <a:xfrm>
            <a:off x="5103598" y="1884449"/>
            <a:ext cx="6412026" cy="98457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将计划指标分解到各部门和个人，确保责任落实。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4" name="Text 1"/>
          <p:cNvSpPr/>
          <p:nvPr>
            <p:custDataLst>
              <p:tags r:id="rId3"/>
            </p:custDataLst>
          </p:nvPr>
        </p:nvSpPr>
        <p:spPr>
          <a:xfrm>
            <a:off x="5149296" y="1422100"/>
            <a:ext cx="5528761" cy="4809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1E386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分解指标</a:t>
            </a:r>
            <a:endParaRPr lang="en-US" sz="1600" dirty="0"/>
          </a:p>
        </p:txBody>
      </p:sp>
      <p:sp>
        <p:nvSpPr>
          <p:cNvPr id="5" name="Text 2"/>
          <p:cNvSpPr/>
          <p:nvPr>
            <p:custDataLst>
              <p:tags r:id="rId4"/>
            </p:custDataLst>
          </p:nvPr>
        </p:nvSpPr>
        <p:spPr>
          <a:xfrm>
            <a:off x="5160877" y="3635688"/>
            <a:ext cx="6427076" cy="10125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及时反馈计划执行中的问题，采取措施解决。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6" name="Text 3"/>
          <p:cNvSpPr/>
          <p:nvPr>
            <p:custDataLst>
              <p:tags r:id="rId5"/>
            </p:custDataLst>
          </p:nvPr>
        </p:nvSpPr>
        <p:spPr>
          <a:xfrm>
            <a:off x="5191167" y="3173339"/>
            <a:ext cx="5539704" cy="4809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1E386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及时反馈</a:t>
            </a:r>
            <a:endParaRPr lang="en-US" sz="1600" dirty="0"/>
          </a:p>
        </p:txBody>
      </p:sp>
      <p:sp>
        <p:nvSpPr>
          <p:cNvPr id="7" name="Text 4"/>
          <p:cNvSpPr/>
          <p:nvPr>
            <p:custDataLst>
              <p:tags r:id="rId6"/>
            </p:custDataLst>
          </p:nvPr>
        </p:nvSpPr>
        <p:spPr>
          <a:xfrm>
            <a:off x="5191856" y="5319436"/>
            <a:ext cx="6395409" cy="101051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确保各项准备工作满足生产要求。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8" name="Text 5"/>
          <p:cNvSpPr/>
          <p:nvPr>
            <p:custDataLst>
              <p:tags r:id="rId7"/>
            </p:custDataLst>
          </p:nvPr>
        </p:nvSpPr>
        <p:spPr>
          <a:xfrm>
            <a:off x="5217327" y="4857087"/>
            <a:ext cx="5512856" cy="4809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1E386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做好准备工作</a:t>
            </a:r>
            <a:endParaRPr lang="en-US" sz="1600" dirty="0"/>
          </a:p>
        </p:txBody>
      </p:sp>
      <p:pic>
        <p:nvPicPr>
          <p:cNvPr id="9" name="Image 1" descr="https://test-kimi-img.moonshot.cn/pub/slides/slides_tmpl/image/25-07-11-18:10:10-d1oe60lcmrb5eq9iqajg.png"/>
          <p:cNvPicPr>
            <a:picLocks noChangeAspect="1"/>
          </p:cNvPicPr>
          <p:nvPr/>
        </p:nvPicPr>
        <p:blipFill>
          <a:blip r:embed="rId8">
            <a:alphaModFix amt="36000"/>
          </a:blip>
          <a:stretch>
            <a:fillRect/>
          </a:stretch>
        </p:blipFill>
        <p:spPr>
          <a:xfrm rot="10980000">
            <a:off x="10433050" y="387985"/>
            <a:ext cx="1354455" cy="1354455"/>
          </a:xfrm>
          <a:prstGeom prst="rect">
            <a:avLst/>
          </a:prstGeom>
        </p:spPr>
      </p:pic>
      <p:pic>
        <p:nvPicPr>
          <p:cNvPr id="10" name="Image 2" descr="https://test-kimi-img.moonshot.cn/pub/slides/slides_tmpl/image/25-07-11-18:10:10-d1oe60lcmrb5eq9iqajg.png"/>
          <p:cNvPicPr>
            <a:picLocks noChangeAspect="1"/>
          </p:cNvPicPr>
          <p:nvPr/>
        </p:nvPicPr>
        <p:blipFill>
          <a:blip r:embed="rId8">
            <a:alphaModFix amt="36000"/>
          </a:blip>
          <a:stretch>
            <a:fillRect/>
          </a:stretch>
        </p:blipFill>
        <p:spPr>
          <a:xfrm rot="14580000">
            <a:off x="10433050" y="5316855"/>
            <a:ext cx="1354455" cy="1354455"/>
          </a:xfrm>
          <a:prstGeom prst="rect">
            <a:avLst/>
          </a:prstGeom>
        </p:spPr>
      </p:pic>
      <p:pic>
        <p:nvPicPr>
          <p:cNvPr id="11" name="Image 3" descr="https://test-kimi-img.moonshot.cn/pub/slides/slides_tmpl/image/25-07-11-18:10:20-d1oe635cmrb5eq9iqbng.pn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361180" y="1823085"/>
            <a:ext cx="640080" cy="628015"/>
          </a:xfrm>
          <a:prstGeom prst="rect">
            <a:avLst/>
          </a:prstGeom>
        </p:spPr>
      </p:pic>
      <p:pic>
        <p:nvPicPr>
          <p:cNvPr id="12" name="Image 4" descr="https://test-kimi-img.moonshot.cn/pub/slides/slides_tmpl/image/25-07-11-18:10:20-d1oe635cmrb5eq9iqbp0.png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363720" y="3654425"/>
            <a:ext cx="646430" cy="628015"/>
          </a:xfrm>
          <a:prstGeom prst="rect">
            <a:avLst/>
          </a:prstGeom>
        </p:spPr>
      </p:pic>
      <p:pic>
        <p:nvPicPr>
          <p:cNvPr id="13" name="Image 5" descr="https://test-kimi-img.moonshot.cn/pub/slides/slides_tmpl/image/25-07-11-18:10:20-d1oe635cmrb5eq9iqbpg.png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4361180" y="5337810"/>
            <a:ext cx="640080" cy="628015"/>
          </a:xfrm>
          <a:prstGeom prst="rect">
            <a:avLst/>
          </a:prstGeom>
        </p:spPr>
      </p:pic>
      <p:pic>
        <p:nvPicPr>
          <p:cNvPr id="14" name="Image 6" descr="https://test-kimi-img.moonshot.cn/pub/slides/slides_tmpl/image/25-07-11-18:10:20-d1oe635cmrb5eq9iqbq0.jpe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0"/>
            <a:ext cx="4213860" cy="6858000"/>
          </a:xfrm>
          <a:prstGeom prst="rect">
            <a:avLst/>
          </a:prstGeom>
        </p:spPr>
      </p:pic>
      <p:sp>
        <p:nvSpPr>
          <p:cNvPr id="15" name="Text 6"/>
          <p:cNvSpPr/>
          <p:nvPr/>
        </p:nvSpPr>
        <p:spPr>
          <a:xfrm>
            <a:off x="458343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1E386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计划的执行</a:t>
            </a:r>
            <a:endParaRPr lang="en-US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8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07-d1oe5vtcmrb5eq9iqa8g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18685" y="594995"/>
            <a:ext cx="4876800" cy="99377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07-d1oe5vtcmrb5eq9iqa8g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57140" y="1788795"/>
            <a:ext cx="4876800" cy="99377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07-d1oe5vtcmrb5eq9iqa8g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450840" y="2964815"/>
            <a:ext cx="4876800" cy="99377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07-d1oe5vtcmrb5eq9iqa8g.pn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57140" y="4151630"/>
            <a:ext cx="4876800" cy="99377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7-11-18:10:08-d1oe605cmrb5eq9iqa9g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947420" y="0"/>
            <a:ext cx="6772910" cy="6858000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7-11-18:10:07-d1oe5vtcmrb5eq9iqa80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89355" y="1819275"/>
            <a:ext cx="3218815" cy="3218815"/>
          </a:xfrm>
          <a:prstGeom prst="rect">
            <a:avLst/>
          </a:prstGeom>
        </p:spPr>
      </p:pic>
      <p:sp>
        <p:nvSpPr>
          <p:cNvPr id="8" name="Text 0"/>
          <p:cNvSpPr/>
          <p:nvPr>
            <p:custDataLst>
              <p:tags r:id="rId9"/>
            </p:custDataLst>
          </p:nvPr>
        </p:nvSpPr>
        <p:spPr>
          <a:xfrm>
            <a:off x="5450840" y="855345"/>
            <a:ext cx="4092575" cy="52451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企业经营决策概述</a:t>
            </a:r>
            <a:endParaRPr lang="en-US" sz="1600" dirty="0"/>
          </a:p>
        </p:txBody>
      </p:sp>
      <p:sp>
        <p:nvSpPr>
          <p:cNvPr id="9" name="Shape 1"/>
          <p:cNvSpPr/>
          <p:nvPr>
            <p:custDataLst>
              <p:tags r:id="rId10"/>
            </p:custDataLst>
          </p:nvPr>
        </p:nvSpPr>
        <p:spPr>
          <a:xfrm>
            <a:off x="4981575" y="804545"/>
            <a:ext cx="469265" cy="46926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84000"/>
                </a:srgbClr>
              </a:gs>
              <a:gs pos="2000">
                <a:srgbClr val="D1DCF2">
                  <a:alpha val="84000"/>
                </a:srgbClr>
              </a:gs>
              <a:gs pos="55000">
                <a:srgbClr val="4874CB">
                  <a:alpha val="69000"/>
                </a:srgbClr>
              </a:gs>
              <a:gs pos="100000">
                <a:srgbClr val="345FB6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10" name="Text 2"/>
          <p:cNvSpPr/>
          <p:nvPr/>
        </p:nvSpPr>
        <p:spPr>
          <a:xfrm>
            <a:off x="4981575" y="804545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" name="Text 3"/>
          <p:cNvSpPr/>
          <p:nvPr>
            <p:custDataLst>
              <p:tags r:id="rId11"/>
            </p:custDataLst>
          </p:nvPr>
        </p:nvSpPr>
        <p:spPr>
          <a:xfrm>
            <a:off x="5001260" y="842645"/>
            <a:ext cx="513080" cy="4311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12" name="Shape 4"/>
          <p:cNvSpPr/>
          <p:nvPr>
            <p:custDataLst>
              <p:tags r:id="rId12"/>
            </p:custDataLst>
          </p:nvPr>
        </p:nvSpPr>
        <p:spPr>
          <a:xfrm>
            <a:off x="5486400" y="1988185"/>
            <a:ext cx="469265" cy="46926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84000"/>
                </a:srgbClr>
              </a:gs>
              <a:gs pos="2000">
                <a:srgbClr val="D1DCF2">
                  <a:alpha val="84000"/>
                </a:srgbClr>
              </a:gs>
              <a:gs pos="55000">
                <a:srgbClr val="4874CB">
                  <a:alpha val="69000"/>
                </a:srgbClr>
              </a:gs>
              <a:gs pos="100000">
                <a:srgbClr val="345FB6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13" name="Text 5"/>
          <p:cNvSpPr/>
          <p:nvPr/>
        </p:nvSpPr>
        <p:spPr>
          <a:xfrm>
            <a:off x="5486400" y="1988185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" name="Text 6"/>
          <p:cNvSpPr/>
          <p:nvPr>
            <p:custDataLst>
              <p:tags r:id="rId13"/>
            </p:custDataLst>
          </p:nvPr>
        </p:nvSpPr>
        <p:spPr>
          <a:xfrm>
            <a:off x="5485130" y="2019300"/>
            <a:ext cx="513080" cy="4311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15" name="Text 7"/>
          <p:cNvSpPr/>
          <p:nvPr>
            <p:custDataLst>
              <p:tags r:id="rId14"/>
            </p:custDataLst>
          </p:nvPr>
        </p:nvSpPr>
        <p:spPr>
          <a:xfrm>
            <a:off x="5955665" y="2038985"/>
            <a:ext cx="4092575" cy="48006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企业经营决策方法</a:t>
            </a:r>
            <a:endParaRPr lang="en-US" sz="1600" dirty="0"/>
          </a:p>
        </p:txBody>
      </p:sp>
      <p:sp>
        <p:nvSpPr>
          <p:cNvPr id="16" name="Text 8"/>
          <p:cNvSpPr/>
          <p:nvPr>
            <p:custDataLst>
              <p:tags r:id="rId15"/>
            </p:custDataLst>
          </p:nvPr>
        </p:nvSpPr>
        <p:spPr>
          <a:xfrm>
            <a:off x="6294755" y="3228340"/>
            <a:ext cx="3766185" cy="45910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企业经营计划</a:t>
            </a:r>
            <a:endParaRPr lang="en-US" sz="1600" dirty="0"/>
          </a:p>
        </p:txBody>
      </p:sp>
      <p:sp>
        <p:nvSpPr>
          <p:cNvPr id="17" name="Shape 9"/>
          <p:cNvSpPr/>
          <p:nvPr>
            <p:custDataLst>
              <p:tags r:id="rId16"/>
            </p:custDataLst>
          </p:nvPr>
        </p:nvSpPr>
        <p:spPr>
          <a:xfrm>
            <a:off x="5825490" y="3191510"/>
            <a:ext cx="469265" cy="46926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84000"/>
                </a:srgbClr>
              </a:gs>
              <a:gs pos="2000">
                <a:srgbClr val="D1DCF2">
                  <a:alpha val="84000"/>
                </a:srgbClr>
              </a:gs>
              <a:gs pos="55000">
                <a:srgbClr val="4874CB">
                  <a:alpha val="69000"/>
                </a:srgbClr>
              </a:gs>
              <a:gs pos="100000">
                <a:srgbClr val="345FB6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18" name="Text 10"/>
          <p:cNvSpPr/>
          <p:nvPr/>
        </p:nvSpPr>
        <p:spPr>
          <a:xfrm>
            <a:off x="5825490" y="3191510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9" name="Text 11"/>
          <p:cNvSpPr/>
          <p:nvPr>
            <p:custDataLst>
              <p:tags r:id="rId17"/>
            </p:custDataLst>
          </p:nvPr>
        </p:nvSpPr>
        <p:spPr>
          <a:xfrm>
            <a:off x="5824220" y="3222625"/>
            <a:ext cx="513080" cy="4311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20" name="Text 12"/>
          <p:cNvSpPr/>
          <p:nvPr>
            <p:custDataLst>
              <p:tags r:id="rId18"/>
            </p:custDataLst>
          </p:nvPr>
        </p:nvSpPr>
        <p:spPr>
          <a:xfrm>
            <a:off x="5940425" y="4417695"/>
            <a:ext cx="4092575" cy="52451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网络计划技术</a:t>
            </a:r>
            <a:endParaRPr lang="en-US" sz="1600" dirty="0"/>
          </a:p>
        </p:txBody>
      </p:sp>
      <p:sp>
        <p:nvSpPr>
          <p:cNvPr id="21" name="Shape 13"/>
          <p:cNvSpPr/>
          <p:nvPr>
            <p:custDataLst>
              <p:tags r:id="rId19"/>
            </p:custDataLst>
          </p:nvPr>
        </p:nvSpPr>
        <p:spPr>
          <a:xfrm>
            <a:off x="5471160" y="4366895"/>
            <a:ext cx="469265" cy="46926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84000"/>
                </a:srgbClr>
              </a:gs>
              <a:gs pos="2000">
                <a:srgbClr val="D1DCF2">
                  <a:alpha val="84000"/>
                </a:srgbClr>
              </a:gs>
              <a:gs pos="55000">
                <a:srgbClr val="4874CB">
                  <a:alpha val="69000"/>
                </a:srgbClr>
              </a:gs>
              <a:gs pos="100000">
                <a:srgbClr val="345FB6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22" name="Text 14"/>
          <p:cNvSpPr/>
          <p:nvPr/>
        </p:nvSpPr>
        <p:spPr>
          <a:xfrm>
            <a:off x="5471160" y="4366895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3" name="Text 15"/>
          <p:cNvSpPr/>
          <p:nvPr>
            <p:custDataLst>
              <p:tags r:id="rId20"/>
            </p:custDataLst>
          </p:nvPr>
        </p:nvSpPr>
        <p:spPr>
          <a:xfrm>
            <a:off x="5490845" y="4404995"/>
            <a:ext cx="513080" cy="4311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sp>
        <p:nvSpPr>
          <p:cNvPr id="24" name="Text 16"/>
          <p:cNvSpPr/>
          <p:nvPr/>
        </p:nvSpPr>
        <p:spPr>
          <a:xfrm>
            <a:off x="1620520" y="2779395"/>
            <a:ext cx="2174240" cy="97599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6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目录</a:t>
            </a:r>
            <a:endParaRPr lang="en-US" sz="1600" dirty="0"/>
          </a:p>
        </p:txBody>
      </p:sp>
      <p:sp>
        <p:nvSpPr>
          <p:cNvPr id="25" name="Text 17"/>
          <p:cNvSpPr/>
          <p:nvPr/>
        </p:nvSpPr>
        <p:spPr>
          <a:xfrm>
            <a:off x="1548765" y="3736340"/>
            <a:ext cx="2359660" cy="46609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CONTENTS</a:t>
            </a:r>
            <a:endParaRPr lang="en-US" sz="1600" dirty="0"/>
          </a:p>
        </p:txBody>
      </p:sp>
      <p:pic>
        <p:nvPicPr>
          <p:cNvPr id="26" name="Image 6" descr="https://test-kimi-img.moonshot.cn/pub/slides/slides_tmpl/image/25-07-11-18:10:07-d1oe5vtcmrb5eq9iqa4g.png"/>
          <p:cNvPicPr>
            <a:picLocks noChangeAspect="1"/>
          </p:cNvPicPr>
          <p:nvPr/>
        </p:nvPicPr>
        <p:blipFill>
          <a:blip r:embed="rId21">
            <a:alphaModFix amt="37000"/>
          </a:blip>
          <a:srcRect t="226" r="321" b="228"/>
          <a:stretch>
            <a:fillRect/>
          </a:stretch>
        </p:blipFill>
        <p:spPr>
          <a:xfrm>
            <a:off x="1031240" y="2090420"/>
            <a:ext cx="589280" cy="556895"/>
          </a:xfrm>
          <a:prstGeom prst="rect">
            <a:avLst/>
          </a:prstGeom>
        </p:spPr>
      </p:pic>
      <p:pic>
        <p:nvPicPr>
          <p:cNvPr id="27" name="Image 7" descr="https://test-kimi-img.moonshot.cn/pub/slides/slides_tmpl/image/25-07-11-18:10:08-d1oe605cmrb5eq9iqa90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0899775" y="1148080"/>
            <a:ext cx="1115695" cy="5120640"/>
          </a:xfrm>
          <a:prstGeom prst="rect">
            <a:avLst/>
          </a:prstGeom>
        </p:spPr>
      </p:pic>
      <p:pic>
        <p:nvPicPr>
          <p:cNvPr id="28" name="Image 8" descr="https://test-kimi-img.moonshot.cn/pub/slides/slides_tmpl/image/25-07-11-18:10:08-d1oe605cmrb5eq9iqaa0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786505" y="1569085"/>
            <a:ext cx="304800" cy="250190"/>
          </a:xfrm>
          <a:prstGeom prst="rect">
            <a:avLst/>
          </a:prstGeom>
        </p:spPr>
      </p:pic>
      <p:pic>
        <p:nvPicPr>
          <p:cNvPr id="29" name="Image 9" descr="https://test-kimi-img.moonshot.cn/pub/slides/slides_tmpl/image/25-07-11-18:10:08-d1oe605cmrb5eq9iqaa0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6960000">
            <a:off x="1031240" y="5024120"/>
            <a:ext cx="397510" cy="326390"/>
          </a:xfrm>
          <a:prstGeom prst="rect">
            <a:avLst/>
          </a:prstGeom>
        </p:spPr>
      </p:pic>
      <p:pic>
        <p:nvPicPr>
          <p:cNvPr id="30" name="Image 10" descr="https://test-kimi-img.moonshot.cn/pub/slides/slides_tmpl/image/25-07-11-18:10:08-d1oe605cmrb5eq9iqaa0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0899775" y="727075"/>
            <a:ext cx="513080" cy="421005"/>
          </a:xfrm>
          <a:prstGeom prst="rect">
            <a:avLst/>
          </a:prstGeom>
        </p:spPr>
      </p:pic>
      <p:pic>
        <p:nvPicPr>
          <p:cNvPr id="31" name="Image 11" descr="https://test-kimi-img.moonshot.cn/pub/slides/slides_tmpl/image/25-07-11-18:10:07-d1oe5vtcmrb5eq9iqa8g.png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474845" y="5445125"/>
            <a:ext cx="4876800" cy="993775"/>
          </a:xfrm>
          <a:prstGeom prst="rect">
            <a:avLst/>
          </a:prstGeom>
        </p:spPr>
      </p:pic>
      <p:sp>
        <p:nvSpPr>
          <p:cNvPr id="32" name="Text 18"/>
          <p:cNvSpPr/>
          <p:nvPr>
            <p:custDataLst>
              <p:tags r:id="rId25"/>
            </p:custDataLst>
          </p:nvPr>
        </p:nvSpPr>
        <p:spPr>
          <a:xfrm>
            <a:off x="5358130" y="5711190"/>
            <a:ext cx="4092575" cy="52451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企业经营战略的构成</a:t>
            </a:r>
            <a:endParaRPr lang="en-US" sz="1600" dirty="0"/>
          </a:p>
        </p:txBody>
      </p:sp>
      <p:sp>
        <p:nvSpPr>
          <p:cNvPr id="33" name="Shape 19"/>
          <p:cNvSpPr/>
          <p:nvPr>
            <p:custDataLst>
              <p:tags r:id="rId26"/>
            </p:custDataLst>
          </p:nvPr>
        </p:nvSpPr>
        <p:spPr>
          <a:xfrm>
            <a:off x="4888865" y="5660390"/>
            <a:ext cx="469265" cy="46926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84000"/>
                </a:srgbClr>
              </a:gs>
              <a:gs pos="2000">
                <a:srgbClr val="D1DCF2">
                  <a:alpha val="84000"/>
                </a:srgbClr>
              </a:gs>
              <a:gs pos="55000">
                <a:srgbClr val="4874CB">
                  <a:alpha val="69000"/>
                </a:srgbClr>
              </a:gs>
              <a:gs pos="100000">
                <a:srgbClr val="345FB6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34" name="Text 20"/>
          <p:cNvSpPr/>
          <p:nvPr/>
        </p:nvSpPr>
        <p:spPr>
          <a:xfrm>
            <a:off x="4888865" y="5660390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35" name="Text 21"/>
          <p:cNvSpPr/>
          <p:nvPr>
            <p:custDataLst>
              <p:tags r:id="rId27"/>
            </p:custDataLst>
          </p:nvPr>
        </p:nvSpPr>
        <p:spPr>
          <a:xfrm>
            <a:off x="4908550" y="5698490"/>
            <a:ext cx="513080" cy="4311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05</a:t>
            </a:r>
            <a:endParaRPr lang="en-US" sz="1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94B9FF">
                <a:alpha val="32000"/>
              </a:srgbClr>
            </a:gs>
            <a:gs pos="9000">
              <a:srgbClr val="94B9FF">
                <a:alpha val="32000"/>
              </a:srgbClr>
            </a:gs>
            <a:gs pos="40000">
              <a:srgbClr val="94B9FF">
                <a:alpha val="14000"/>
              </a:srgbClr>
            </a:gs>
            <a:gs pos="62000">
              <a:srgbClr val="94B9FF">
                <a:alpha val="0"/>
              </a:srgbClr>
            </a:gs>
            <a:gs pos="98000">
              <a:srgbClr val="94B9FF">
                <a:alpha val="32000"/>
              </a:srgbClr>
            </a:gs>
            <a:gs pos="100000">
              <a:srgbClr val="94B9FF">
                <a:alpha val="32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4430" y="1184275"/>
            <a:ext cx="652145" cy="677862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8540" y="950595"/>
            <a:ext cx="652145" cy="677862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900000">
            <a:off x="9919970" y="5735955"/>
            <a:ext cx="2084705" cy="208470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计划的执行</a:t>
            </a:r>
            <a:endParaRPr lang="en-US" sz="1600" dirty="0"/>
          </a:p>
        </p:txBody>
      </p:sp>
      <p:sp>
        <p:nvSpPr>
          <p:cNvPr id="7" name="Text 1"/>
          <p:cNvSpPr/>
          <p:nvPr>
            <p:custDataLst>
              <p:tags r:id="rId4"/>
            </p:custDataLst>
          </p:nvPr>
        </p:nvSpPr>
        <p:spPr>
          <a:xfrm>
            <a:off x="867410" y="1427480"/>
            <a:ext cx="4449445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3869A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发动群众</a:t>
            </a:r>
            <a:endParaRPr lang="en-US" sz="1600" dirty="0"/>
          </a:p>
        </p:txBody>
      </p:sp>
      <p:sp>
        <p:nvSpPr>
          <p:cNvPr id="8" name="Text 2"/>
          <p:cNvSpPr/>
          <p:nvPr>
            <p:custDataLst>
              <p:tags r:id="rId5"/>
            </p:custDataLst>
          </p:nvPr>
        </p:nvSpPr>
        <p:spPr>
          <a:xfrm>
            <a:off x="867410" y="1915160"/>
            <a:ext cx="5130165" cy="219456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通过竞赛等方式调动群众积极性，保证计划实现。</a:t>
            </a:r>
            <a:endParaRPr lang="en-US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9" name="Text 3"/>
          <p:cNvSpPr/>
          <p:nvPr>
            <p:custDataLst>
              <p:tags r:id="rId6"/>
            </p:custDataLst>
          </p:nvPr>
        </p:nvSpPr>
        <p:spPr>
          <a:xfrm>
            <a:off x="867410" y="3857625"/>
            <a:ext cx="4449445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3869A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检查计划</a:t>
            </a:r>
            <a:endParaRPr lang="en-US" sz="1600" dirty="0"/>
          </a:p>
        </p:txBody>
      </p:sp>
      <p:sp>
        <p:nvSpPr>
          <p:cNvPr id="10" name="Text 4"/>
          <p:cNvSpPr/>
          <p:nvPr>
            <p:custDataLst>
              <p:tags r:id="rId7"/>
            </p:custDataLst>
          </p:nvPr>
        </p:nvSpPr>
        <p:spPr>
          <a:xfrm>
            <a:off x="867410" y="4389120"/>
            <a:ext cx="5130165" cy="219456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通过多种形式的检查，确保计划的顺利实施。</a:t>
            </a:r>
            <a:endParaRPr lang="en-US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11" name="Image 4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992485" y="394335"/>
            <a:ext cx="628015" cy="182880"/>
          </a:xfrm>
          <a:prstGeom prst="rect">
            <a:avLst/>
          </a:prstGeom>
        </p:spPr>
      </p:pic>
      <p:pic>
        <p:nvPicPr>
          <p:cNvPr id="12" name="Image 5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20000">
            <a:off x="2193925" y="6032500"/>
            <a:ext cx="1879600" cy="1879600"/>
          </a:xfrm>
          <a:prstGeom prst="rect">
            <a:avLst/>
          </a:prstGeom>
        </p:spPr>
      </p:pic>
      <p:pic>
        <p:nvPicPr>
          <p:cNvPr id="13" name="Image 6" descr="https://test-kimi-img.moonshot.cn/pub/slides/slides_tmpl/image/25-07-11-18:10:12-d1oe615cmrb5eq9iqau0.pn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56590" y="1623695"/>
            <a:ext cx="280670" cy="1627505"/>
          </a:xfrm>
          <a:prstGeom prst="rect">
            <a:avLst/>
          </a:prstGeom>
        </p:spPr>
      </p:pic>
      <p:pic>
        <p:nvPicPr>
          <p:cNvPr id="14" name="Image 7" descr="https://test-kimi-img.moonshot.cn/pub/slides/slides_tmpl/image/25-07-11-18:10:12-d1oe615cmrb5eq9iqau0.png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56590" y="4036695"/>
            <a:ext cx="280670" cy="1627505"/>
          </a:xfrm>
          <a:prstGeom prst="rect">
            <a:avLst/>
          </a:prstGeom>
        </p:spPr>
      </p:pic>
      <p:pic>
        <p:nvPicPr>
          <p:cNvPr id="15" name="Image 8" descr="https://test-kimi-img.moonshot.cn/pub/slides/slides_tmpl/image/25-07-11-18:10:12-d1oe615cmrb5eq9iqat0.jpe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74790" y="950595"/>
            <a:ext cx="2452370" cy="3679190"/>
          </a:xfrm>
          <a:prstGeom prst="rect">
            <a:avLst/>
          </a:prstGeom>
        </p:spPr>
      </p:pic>
      <p:pic>
        <p:nvPicPr>
          <p:cNvPr id="16" name="Image 9" descr="https://test-kimi-img.moonshot.cn/pub/slides/slides_tmpl/image/25-07-11-18:10:12-d1oe615cmrb5eq9iqatg.jpe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290685" y="2794635"/>
            <a:ext cx="2451735" cy="367855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1475740"/>
            <a:ext cx="652145" cy="677862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计划的控制</a:t>
            </a:r>
            <a:endParaRPr lang="en-US" sz="1600" dirty="0"/>
          </a:p>
        </p:txBody>
      </p:sp>
      <p:pic>
        <p:nvPicPr>
          <p:cNvPr id="4" name="Image 1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3">
            <a:alphaModFix amt="74000"/>
          </a:blip>
          <a:srcRect l="128" t="26683" r="-128" b="-4046"/>
          <a:stretch>
            <a:fillRect/>
          </a:stretch>
        </p:blipFill>
        <p:spPr>
          <a:xfrm>
            <a:off x="5582285" y="0"/>
            <a:ext cx="6927215" cy="2076450"/>
          </a:xfrm>
          <a:prstGeom prst="rect">
            <a:avLst/>
          </a:prstGeom>
        </p:spPr>
      </p:pic>
      <p:sp>
        <p:nvSpPr>
          <p:cNvPr id="5" name="Text 1"/>
          <p:cNvSpPr/>
          <p:nvPr>
            <p:custDataLst>
              <p:tags r:id="rId4"/>
            </p:custDataLst>
          </p:nvPr>
        </p:nvSpPr>
        <p:spPr>
          <a:xfrm>
            <a:off x="5503719" y="1563827"/>
            <a:ext cx="5899611" cy="368354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事先控制</a:t>
            </a:r>
            <a:endParaRPr lang="en-US" sz="1600" dirty="0"/>
          </a:p>
        </p:txBody>
      </p:sp>
      <p:sp>
        <p:nvSpPr>
          <p:cNvPr id="6" name="Text 2"/>
          <p:cNvSpPr/>
          <p:nvPr>
            <p:custDataLst>
              <p:tags r:id="rId5"/>
            </p:custDataLst>
          </p:nvPr>
        </p:nvSpPr>
        <p:spPr>
          <a:xfrm>
            <a:off x="5504989" y="1932181"/>
            <a:ext cx="6212657" cy="1032028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通过预测和预防，将问题消除在萌芽状态。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7" name="Text 3"/>
          <p:cNvSpPr/>
          <p:nvPr>
            <p:custDataLst>
              <p:tags r:id="rId6"/>
            </p:custDataLst>
          </p:nvPr>
        </p:nvSpPr>
        <p:spPr>
          <a:xfrm>
            <a:off x="5503719" y="3210560"/>
            <a:ext cx="5899611" cy="36830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事中控制</a:t>
            </a:r>
            <a:endParaRPr lang="en-US" b="1" dirty="0">
              <a:solidFill>
                <a:srgbClr val="4874CB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8" name="Text 4"/>
          <p:cNvSpPr/>
          <p:nvPr>
            <p:custDataLst>
              <p:tags r:id="rId7"/>
            </p:custDataLst>
          </p:nvPr>
        </p:nvSpPr>
        <p:spPr>
          <a:xfrm>
            <a:off x="5504989" y="3578860"/>
            <a:ext cx="6212657" cy="106299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在计划执行过程中进行现场控制和调整。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9" name="Text 5"/>
          <p:cNvSpPr/>
          <p:nvPr>
            <p:custDataLst>
              <p:tags r:id="rId8"/>
            </p:custDataLst>
          </p:nvPr>
        </p:nvSpPr>
        <p:spPr>
          <a:xfrm>
            <a:off x="5503719" y="4807585"/>
            <a:ext cx="5899611" cy="36830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事后控制</a:t>
            </a:r>
            <a:endParaRPr lang="en-US" b="1" dirty="0">
              <a:solidFill>
                <a:srgbClr val="4874CB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0" name="Text 6"/>
          <p:cNvSpPr/>
          <p:nvPr>
            <p:custDataLst>
              <p:tags r:id="rId9"/>
            </p:custDataLst>
          </p:nvPr>
        </p:nvSpPr>
        <p:spPr>
          <a:xfrm>
            <a:off x="5504989" y="5175885"/>
            <a:ext cx="6280600" cy="110490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分析执行结果，找出偏差，采取纠正措施。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1" name="Shape 7"/>
          <p:cNvSpPr/>
          <p:nvPr>
            <p:custDataLst>
              <p:tags r:id="rId10"/>
            </p:custDataLst>
          </p:nvPr>
        </p:nvSpPr>
        <p:spPr>
          <a:xfrm>
            <a:off x="5159375" y="1758950"/>
            <a:ext cx="0" cy="4522470"/>
          </a:xfrm>
          <a:prstGeom prst="line">
            <a:avLst/>
          </a:prstGeom>
          <a:noFill/>
          <a:ln w="25400">
            <a:gradFill flip="none" rotWithShape="1">
              <a:gsLst>
                <a:gs pos="0">
                  <a:srgbClr val="5A7DD4"/>
                </a:gs>
                <a:gs pos="47000">
                  <a:srgbClr val="5A7DD4"/>
                </a:gs>
                <a:gs pos="100000">
                  <a:srgbClr val="C8D5EF"/>
                </a:gs>
              </a:gsLst>
              <a:lin ang="5400000" scaled="1"/>
            </a:gradFill>
            <a:prstDash val="sysDot"/>
            <a:headEnd type="none"/>
            <a:tailEnd type="none"/>
          </a:ln>
        </p:spPr>
      </p:sp>
      <p:pic>
        <p:nvPicPr>
          <p:cNvPr id="12" name="Image 2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13" name="Image 3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1520000">
            <a:off x="10706735" y="-624205"/>
            <a:ext cx="1950720" cy="1950720"/>
          </a:xfrm>
          <a:prstGeom prst="rect">
            <a:avLst/>
          </a:prstGeom>
        </p:spPr>
      </p:pic>
      <p:pic>
        <p:nvPicPr>
          <p:cNvPr id="14" name="Image 4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15" name="Image 5" descr="https://test-kimi-img.moonshot.cn/pub/slides/slides_tmpl/image/25-07-11-18:10:17-d1oe62dcmrb5eq9iqbdg.png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4887595" y="4726305"/>
            <a:ext cx="530225" cy="530225"/>
          </a:xfrm>
          <a:prstGeom prst="rect">
            <a:avLst/>
          </a:prstGeom>
        </p:spPr>
      </p:pic>
      <p:pic>
        <p:nvPicPr>
          <p:cNvPr id="16" name="Image 6" descr="https://test-kimi-img.moonshot.cn/pub/slides/slides_tmpl/image/25-07-11-18:10:17-d1oe62dcmrb5eq9iqbeg.png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4887595" y="3116580"/>
            <a:ext cx="530225" cy="530225"/>
          </a:xfrm>
          <a:prstGeom prst="rect">
            <a:avLst/>
          </a:prstGeom>
        </p:spPr>
      </p:pic>
      <p:pic>
        <p:nvPicPr>
          <p:cNvPr id="17" name="Image 7" descr="https://test-kimi-img.moonshot.cn/pub/slides/slides_tmpl/image/25-07-11-18:10:17-d1oe62dcmrb5eq9iqbf0.png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4887595" y="1570990"/>
            <a:ext cx="530225" cy="530225"/>
          </a:xfrm>
          <a:prstGeom prst="rect">
            <a:avLst/>
          </a:prstGeom>
        </p:spPr>
      </p:pic>
      <p:pic>
        <p:nvPicPr>
          <p:cNvPr id="18" name="Image 8" descr="https://test-kimi-img.moonshot.cn/pub/slides/slides_tmpl/image/25-07-11-18:10:18-d1oe62lcmrb5eq9iqbfg.jpeg"/>
          <p:cNvPicPr>
            <a:picLocks noChangeAspect="1"/>
          </p:cNvPicPr>
          <p:nvPr/>
        </p:nvPicPr>
        <p:blipFill>
          <a:blip r:embed="rId20"/>
          <a:srcRect t="9" b="128"/>
          <a:stretch>
            <a:fillRect/>
          </a:stretch>
        </p:blipFill>
        <p:spPr>
          <a:xfrm>
            <a:off x="537845" y="1739900"/>
            <a:ext cx="4204335" cy="414845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</p:spPr>
      </p:sp>
      <p:sp>
        <p:nvSpPr>
          <p:cNvPr id="3" name="Text 1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4" name="Image 0" descr="https://test-kimi-img.moonshot.cn/pub/slides/slides_tmpl/image/25-07-11-18:10:09-d1oe60dcmrb5eq9iqag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40" y="2388552"/>
            <a:ext cx="1600200" cy="1651000"/>
          </a:xfrm>
          <a:prstGeom prst="rect">
            <a:avLst/>
          </a:prstGeom>
        </p:spPr>
      </p:pic>
      <p:pic>
        <p:nvPicPr>
          <p:cNvPr id="5" name="Image 1" descr="https://test-kimi-img.moonshot.cn/pub/slides/slides_tmpl/image/25-07-11-18:10:09-d1oe60dcmrb5eq9iqagg.png"/>
          <p:cNvPicPr>
            <a:picLocks noChangeAspect="1"/>
          </p:cNvPicPr>
          <p:nvPr/>
        </p:nvPicPr>
        <p:blipFill>
          <a:blip r:embed="rId3"/>
          <a:srcRect l="56" t="92" b="92"/>
          <a:stretch>
            <a:fillRect/>
          </a:stretch>
        </p:blipFill>
        <p:spPr>
          <a:xfrm>
            <a:off x="8890" y="0"/>
            <a:ext cx="6771640" cy="6858000"/>
          </a:xfrm>
          <a:prstGeom prst="rect">
            <a:avLst/>
          </a:prstGeom>
        </p:spPr>
      </p:pic>
      <p:pic>
        <p:nvPicPr>
          <p:cNvPr id="6" name="Image 2" descr="https://test-kimi-img.moonshot.cn/pub/slides/slides_tmpl/image/25-07-11-18:10:09-d1oe60dcmrb5eq9iqah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710" y="2689860"/>
            <a:ext cx="1859280" cy="1871345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2637790" y="2865755"/>
            <a:ext cx="8900160" cy="95186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网络计划技术</a:t>
            </a:r>
            <a:endParaRPr lang="en-US" sz="1600" dirty="0"/>
          </a:p>
        </p:txBody>
      </p:sp>
      <p:sp>
        <p:nvSpPr>
          <p:cNvPr id="9" name="Shape 4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solidFill>
            <a:srgbClr val="000000">
              <a:alpha val="0"/>
            </a:srgbClr>
          </a:solidFill>
        </p:spPr>
      </p:sp>
      <p:sp>
        <p:nvSpPr>
          <p:cNvPr id="10" name="Text 5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noFill/>
        </p:spPr>
        <p:txBody>
          <a:bodyPr wrap="square" lIns="46863" tIns="90043" rIns="90043" bIns="46863" rtlCol="0" anchor="ctr"/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45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B5C7EA">
                <a:alpha val="17000"/>
              </a:srgbClr>
            </a:gs>
            <a:gs pos="100000">
              <a:srgbClr val="DAE3F5">
                <a:alpha val="19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0-d1oe60lcmrb5eq9iqaig.jpeg"/>
          <p:cNvPicPr>
            <a:picLocks noChangeAspect="1"/>
          </p:cNvPicPr>
          <p:nvPr/>
        </p:nvPicPr>
        <p:blipFill>
          <a:blip r:embed="rId1"/>
          <a:srcRect l="-10" t="106" r="10" b="20"/>
          <a:stretch>
            <a:fillRect/>
          </a:stretch>
        </p:blipFill>
        <p:spPr>
          <a:xfrm>
            <a:off x="5627370" y="0"/>
            <a:ext cx="6563995" cy="599630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0-d1oe60lcmrb5eq9iqai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1148080"/>
            <a:ext cx="713105" cy="713105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5628005" y="5996305"/>
            <a:ext cx="6563360" cy="861695"/>
          </a:xfrm>
          <a:prstGeom prst="rect">
            <a:avLst/>
          </a:prstGeom>
          <a:gradFill flip="none" rotWithShape="1">
            <a:gsLst>
              <a:gs pos="0">
                <a:srgbClr val="CFE1F4"/>
              </a:gs>
              <a:gs pos="2000">
                <a:srgbClr val="CFE1F4"/>
              </a:gs>
              <a:gs pos="55000">
                <a:srgbClr val="449CCE"/>
              </a:gs>
              <a:gs pos="100000">
                <a:srgbClr val="4874CB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5" name="Text 1"/>
          <p:cNvSpPr/>
          <p:nvPr/>
        </p:nvSpPr>
        <p:spPr>
          <a:xfrm>
            <a:off x="5628005" y="5996305"/>
            <a:ext cx="6563360" cy="86169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579120" y="2956402"/>
            <a:ext cx="3894025" cy="30777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技术定义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494030" y="3429000"/>
            <a:ext cx="4370070" cy="170688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网络计划技术是一种通过网络图表达计划安排，优化工作方案，控制生产进度的科学管理方法。</a:t>
            </a:r>
            <a:endParaRPr lang="en-US" dirty="0">
              <a:solidFill>
                <a:srgbClr val="4874CB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8" name="Shape 4"/>
          <p:cNvSpPr/>
          <p:nvPr/>
        </p:nvSpPr>
        <p:spPr>
          <a:xfrm>
            <a:off x="578868" y="3387867"/>
            <a:ext cx="3374390" cy="0"/>
          </a:xfrm>
          <a:prstGeom prst="line">
            <a:avLst/>
          </a:prstGeom>
          <a:noFill/>
          <a:ln w="19050">
            <a:solidFill>
              <a:srgbClr val="4874CB"/>
            </a:solidFill>
            <a:prstDash val="solid"/>
            <a:headEnd type="none"/>
            <a:tailEnd type="none"/>
          </a:ln>
        </p:spPr>
      </p:sp>
      <p:pic>
        <p:nvPicPr>
          <p:cNvPr id="9" name="Image 2" descr="https://test-kimi-img.moonshot.cn/pub/slides/slides_tmpl/image/25-07-11-18:10:10-d1oe60lcmrb5eq9iqaj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" y="800735"/>
            <a:ext cx="597535" cy="28067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27685" y="1484630"/>
            <a:ext cx="4224020" cy="130683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网络计划技术的概念</a:t>
            </a:r>
            <a:endParaRPr lang="en-US" sz="16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21-d1oe63dcmrb5eq9iqbv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3135" y="860425"/>
            <a:ext cx="5066030" cy="342011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21-d1oe63dcmrb5eq9iqbv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1645" y="3610610"/>
            <a:ext cx="5066030" cy="342011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21-d1oe63dcmrb5eq9iqbv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3135" y="3610610"/>
            <a:ext cx="5066030" cy="342011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21-d1oe63dcmrb5eq9iqbv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1645" y="860425"/>
            <a:ext cx="5066030" cy="342011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728345" y="381635"/>
            <a:ext cx="8239125" cy="49530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386CBA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网络图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3653043" y="1918161"/>
            <a:ext cx="3762827" cy="16921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**工序**：用箭线表示，代表具体活动过程。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**事项**：用圆圈表示，代表作业的开始或结束。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**路线**：从始点到终点的通道，关键路线决定计划的最短时间。</a:t>
            </a:r>
            <a:endParaRPr lang="en-US" sz="1600" dirty="0"/>
          </a:p>
        </p:txBody>
      </p:sp>
      <p:sp>
        <p:nvSpPr>
          <p:cNvPr id="8" name="Text 2"/>
          <p:cNvSpPr/>
          <p:nvPr/>
        </p:nvSpPr>
        <p:spPr>
          <a:xfrm>
            <a:off x="4132454" y="1323845"/>
            <a:ext cx="3346941" cy="57202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组成部分</a:t>
            </a:r>
            <a:endParaRPr lang="en-US" sz="1600" dirty="0"/>
          </a:p>
        </p:txBody>
      </p:sp>
      <p:sp>
        <p:nvSpPr>
          <p:cNvPr id="9" name="Text 3"/>
          <p:cNvSpPr/>
          <p:nvPr/>
        </p:nvSpPr>
        <p:spPr>
          <a:xfrm>
            <a:off x="7894288" y="1918161"/>
            <a:ext cx="3762827" cy="16921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网络图应从左至右排列，无回路；相邻结点间只能有一条箭线；箭线首尾必须有事项等。</a:t>
            </a:r>
            <a:endParaRPr lang="en-US" sz="1600" dirty="0"/>
          </a:p>
        </p:txBody>
      </p:sp>
      <p:sp>
        <p:nvSpPr>
          <p:cNvPr id="10" name="Text 4"/>
          <p:cNvSpPr/>
          <p:nvPr/>
        </p:nvSpPr>
        <p:spPr>
          <a:xfrm>
            <a:off x="8373698" y="1323845"/>
            <a:ext cx="3346941" cy="57202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绘制规则</a:t>
            </a:r>
            <a:endParaRPr lang="en-US" sz="1600" dirty="0"/>
          </a:p>
        </p:txBody>
      </p:sp>
      <p:sp>
        <p:nvSpPr>
          <p:cNvPr id="11" name="Text 5"/>
          <p:cNvSpPr/>
          <p:nvPr/>
        </p:nvSpPr>
        <p:spPr>
          <a:xfrm>
            <a:off x="3653043" y="4638805"/>
            <a:ext cx="3762827" cy="16921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**顺推法**：从始点作业开始，确定每项作业的后续作业。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**逆推法**：从终点作业开始，确定每项作业的先行作业。</a:t>
            </a:r>
            <a:endParaRPr lang="en-US" sz="1600" dirty="0"/>
          </a:p>
        </p:txBody>
      </p:sp>
      <p:sp>
        <p:nvSpPr>
          <p:cNvPr id="12" name="Text 6"/>
          <p:cNvSpPr/>
          <p:nvPr/>
        </p:nvSpPr>
        <p:spPr>
          <a:xfrm>
            <a:off x="4132454" y="4044489"/>
            <a:ext cx="3346941" cy="57202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绘制方法</a:t>
            </a:r>
            <a:endParaRPr lang="en-US" sz="1600" dirty="0"/>
          </a:p>
        </p:txBody>
      </p:sp>
      <p:sp>
        <p:nvSpPr>
          <p:cNvPr id="13" name="Text 7"/>
          <p:cNvSpPr/>
          <p:nvPr/>
        </p:nvSpPr>
        <p:spPr>
          <a:xfrm>
            <a:off x="7954834" y="4675950"/>
            <a:ext cx="3762827" cy="16921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**作业时间**：确定作业时间是基础，可通过三点估计法将不确定时间转化为确定时间。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**事项最早开始时间**：从始点事项开始，顺箭线方向逐个计算。</a:t>
            </a:r>
            <a:endParaRPr lang="en-US" sz="1600" dirty="0"/>
          </a:p>
        </p:txBody>
      </p:sp>
      <p:sp>
        <p:nvSpPr>
          <p:cNvPr id="14" name="Text 8"/>
          <p:cNvSpPr/>
          <p:nvPr/>
        </p:nvSpPr>
        <p:spPr>
          <a:xfrm>
            <a:off x="8437222" y="4089063"/>
            <a:ext cx="3346941" cy="57202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时间参数计算</a:t>
            </a:r>
            <a:endParaRPr lang="en-US" sz="1600" dirty="0"/>
          </a:p>
        </p:txBody>
      </p:sp>
      <p:pic>
        <p:nvPicPr>
          <p:cNvPr id="15" name="Image 4" descr="https://test-kimi-img.moonshot.cn/pub/slides/slides_tmpl/image/25-07-11-18:10:21-d1oe63dcmrb5eq9iqbsg.png"/>
          <p:cNvPicPr>
            <a:picLocks noChangeAspect="1"/>
          </p:cNvPicPr>
          <p:nvPr/>
        </p:nvPicPr>
        <p:blipFill>
          <a:blip r:embed="rId2">
            <a:alphaModFix amt="65000"/>
          </a:blip>
          <a:srcRect t="14510" r="40315" b="11700"/>
          <a:stretch>
            <a:fillRect/>
          </a:stretch>
        </p:blipFill>
        <p:spPr>
          <a:xfrm>
            <a:off x="11108055" y="0"/>
            <a:ext cx="1083945" cy="716915"/>
          </a:xfrm>
          <a:prstGeom prst="rect">
            <a:avLst/>
          </a:prstGeom>
        </p:spPr>
      </p:pic>
      <p:pic>
        <p:nvPicPr>
          <p:cNvPr id="16" name="Image 5" descr="https://test-kimi-img.moonshot.cn/pub/slides/slides_tmpl/image/25-07-11-18:10:21-d1oe63dcmrb5eq9iqbv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4870" y="1289050"/>
            <a:ext cx="847090" cy="835025"/>
          </a:xfrm>
          <a:prstGeom prst="rect">
            <a:avLst/>
          </a:prstGeom>
        </p:spPr>
      </p:pic>
      <p:pic>
        <p:nvPicPr>
          <p:cNvPr id="17" name="Image 6" descr="https://test-kimi-img.moonshot.cn/pub/slides/slides_tmpl/image/25-07-11-18:10:21-d1oe63dcmrb5eq9iqc0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0165" y="1289050"/>
            <a:ext cx="847090" cy="835025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7-11-18:10:21-d1oe63dcmrb5eq9iqc0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4870" y="3992245"/>
            <a:ext cx="847090" cy="835025"/>
          </a:xfrm>
          <a:prstGeom prst="rect">
            <a:avLst/>
          </a:prstGeom>
        </p:spPr>
      </p:pic>
      <p:pic>
        <p:nvPicPr>
          <p:cNvPr id="19" name="Image 8" descr="https://test-kimi-img.moonshot.cn/pub/slides/slides_tmpl/image/25-07-11-18:10:22-d1oe63lcmrb5eq9iqc1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93025" y="3992245"/>
            <a:ext cx="847090" cy="835025"/>
          </a:xfrm>
          <a:prstGeom prst="rect">
            <a:avLst/>
          </a:prstGeom>
        </p:spPr>
      </p:pic>
      <p:pic>
        <p:nvPicPr>
          <p:cNvPr id="20" name="Image 9" descr="https://test-kimi-img.moonshot.cn/pub/slides/slides_tmpl/image/25-07-11-18:10:24-d1oe645cmrb5eq9iqcb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337310" y="3022600"/>
            <a:ext cx="4736465" cy="473646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6-d1oe625cmrb5eq9iqb8g.jpeg"/>
          <p:cNvPicPr>
            <a:picLocks noChangeAspect="1"/>
          </p:cNvPicPr>
          <p:nvPr/>
        </p:nvPicPr>
        <p:blipFill>
          <a:blip r:embed="rId2"/>
          <a:srcRect t="170" b="200"/>
          <a:stretch>
            <a:fillRect/>
          </a:stretch>
        </p:blipFill>
        <p:spPr>
          <a:xfrm>
            <a:off x="0" y="866775"/>
            <a:ext cx="12192000" cy="2177415"/>
          </a:xfrm>
          <a:prstGeom prst="rect">
            <a:avLst/>
          </a:prstGeom>
        </p:spPr>
      </p:pic>
      <p:sp>
        <p:nvSpPr>
          <p:cNvPr id="3" name="Text 0"/>
          <p:cNvSpPr/>
          <p:nvPr>
            <p:custDataLst>
              <p:tags r:id="rId3"/>
            </p:custDataLst>
          </p:nvPr>
        </p:nvSpPr>
        <p:spPr>
          <a:xfrm>
            <a:off x="476885" y="4243070"/>
            <a:ext cx="3335655" cy="1867535"/>
          </a:xfrm>
          <a:prstGeom prst="rect">
            <a:avLst/>
          </a:prstGeom>
          <a:noFill/>
        </p:spPr>
        <p:txBody>
          <a:bodyPr wrap="square" lIns="0" tIns="0" rIns="0" bIns="4699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通过改变作业组织方式和优先保证关键工序资源，缩短生产周期。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4" name="Text 1"/>
          <p:cNvSpPr/>
          <p:nvPr>
            <p:custDataLst>
              <p:tags r:id="rId4"/>
            </p:custDataLst>
          </p:nvPr>
        </p:nvSpPr>
        <p:spPr>
          <a:xfrm>
            <a:off x="4368165" y="4243070"/>
            <a:ext cx="3335655" cy="1867535"/>
          </a:xfrm>
          <a:prstGeom prst="rect">
            <a:avLst/>
          </a:prstGeom>
          <a:noFill/>
        </p:spPr>
        <p:txBody>
          <a:bodyPr wrap="square" lIns="0" tIns="0" rIns="0" bIns="4699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在资源有限的情况下，调整网络计划使工期最短；或在工期一定的情况下，合理安排资源。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5" name="Text 2"/>
          <p:cNvSpPr/>
          <p:nvPr>
            <p:custDataLst>
              <p:tags r:id="rId5"/>
            </p:custDataLst>
          </p:nvPr>
        </p:nvSpPr>
        <p:spPr>
          <a:xfrm>
            <a:off x="8312150" y="4253230"/>
            <a:ext cx="3335655" cy="1867535"/>
          </a:xfrm>
          <a:prstGeom prst="rect">
            <a:avLst/>
          </a:prstGeom>
          <a:noFill/>
        </p:spPr>
        <p:txBody>
          <a:bodyPr wrap="square" lIns="0" tIns="0" rIns="0" bIns="4699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综合考虑工期与成本关系，寻求最低成本或最佳工期。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6" name="Image 1" descr="https://test-kimi-img.moonshot.cn/pub/slides/slides_tmpl/image/25-07-11-18:10:16-d1oe625cmrb5eq9iqb9g.pn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22338" y="4041458"/>
            <a:ext cx="2489200" cy="88900"/>
          </a:xfrm>
          <a:prstGeom prst="rect">
            <a:avLst/>
          </a:prstGeom>
        </p:spPr>
      </p:pic>
      <p:pic>
        <p:nvPicPr>
          <p:cNvPr id="7" name="Image 2" descr="https://test-kimi-img.moonshot.cn/pub/slides/slides_tmpl/image/25-07-11-18:10:16-d1oe625cmrb5eq9iqb9g.png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814190" y="4041458"/>
            <a:ext cx="2489200" cy="88900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7-11-18:10:16-d1oe625cmrb5eq9iqb9g.pn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757603" y="4051618"/>
            <a:ext cx="2489200" cy="88900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7-11-18:10:16-d1oe625cmrb5eq9iqba0.png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098097" y="3631248"/>
            <a:ext cx="25400" cy="3060700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7-11-18:10:16-d1oe625cmrb5eq9iqba0.png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965599" y="3656648"/>
            <a:ext cx="25400" cy="3060700"/>
          </a:xfrm>
          <a:prstGeom prst="rect">
            <a:avLst/>
          </a:prstGeom>
        </p:spPr>
      </p:pic>
      <p:sp>
        <p:nvSpPr>
          <p:cNvPr id="11" name="Shape 3"/>
          <p:cNvSpPr/>
          <p:nvPr/>
        </p:nvSpPr>
        <p:spPr>
          <a:xfrm>
            <a:off x="-635" y="635"/>
            <a:ext cx="12192635" cy="85471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12" name="Text 4"/>
          <p:cNvSpPr/>
          <p:nvPr/>
        </p:nvSpPr>
        <p:spPr>
          <a:xfrm>
            <a:off x="-635" y="635"/>
            <a:ext cx="12192635" cy="85471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3" name="Text 5"/>
          <p:cNvSpPr/>
          <p:nvPr/>
        </p:nvSpPr>
        <p:spPr>
          <a:xfrm>
            <a:off x="386080" y="194945"/>
            <a:ext cx="9518015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网络计划的优化</a:t>
            </a:r>
            <a:endParaRPr lang="en-US" sz="1600" dirty="0"/>
          </a:p>
        </p:txBody>
      </p:sp>
      <p:sp>
        <p:nvSpPr>
          <p:cNvPr id="14" name="Text 6"/>
          <p:cNvSpPr/>
          <p:nvPr>
            <p:custDataLst>
              <p:tags r:id="rId13"/>
            </p:custDataLst>
          </p:nvPr>
        </p:nvSpPr>
        <p:spPr>
          <a:xfrm>
            <a:off x="851535" y="3293745"/>
            <a:ext cx="2856865" cy="69913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时间优化</a:t>
            </a:r>
            <a:endParaRPr lang="en-US" sz="1600" dirty="0"/>
          </a:p>
        </p:txBody>
      </p:sp>
      <p:sp>
        <p:nvSpPr>
          <p:cNvPr id="15" name="Text 7"/>
          <p:cNvSpPr/>
          <p:nvPr>
            <p:custDataLst>
              <p:tags r:id="rId14"/>
            </p:custDataLst>
          </p:nvPr>
        </p:nvSpPr>
        <p:spPr>
          <a:xfrm>
            <a:off x="4616450" y="3293745"/>
            <a:ext cx="2856865" cy="69913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时间—资源优化</a:t>
            </a:r>
            <a:endParaRPr lang="en-US" sz="1600" dirty="0"/>
          </a:p>
        </p:txBody>
      </p:sp>
      <p:sp>
        <p:nvSpPr>
          <p:cNvPr id="16" name="Text 8"/>
          <p:cNvSpPr/>
          <p:nvPr>
            <p:custDataLst>
              <p:tags r:id="rId15"/>
            </p:custDataLst>
          </p:nvPr>
        </p:nvSpPr>
        <p:spPr>
          <a:xfrm>
            <a:off x="8482965" y="3298825"/>
            <a:ext cx="2856865" cy="69913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时间—成本优化</a:t>
            </a:r>
            <a:endParaRPr lang="en-US" sz="16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</p:spPr>
      </p:sp>
      <p:sp>
        <p:nvSpPr>
          <p:cNvPr id="3" name="Text 1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4" name="Image 0" descr="https://test-kimi-img.moonshot.cn/pub/slides/slides_tmpl/image/25-07-11-18:10:09-d1oe60dcmrb5eq9iqag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40" y="2388552"/>
            <a:ext cx="1600200" cy="1651000"/>
          </a:xfrm>
          <a:prstGeom prst="rect">
            <a:avLst/>
          </a:prstGeom>
        </p:spPr>
      </p:pic>
      <p:pic>
        <p:nvPicPr>
          <p:cNvPr id="5" name="Image 1" descr="https://test-kimi-img.moonshot.cn/pub/slides/slides_tmpl/image/25-07-11-18:10:09-d1oe60dcmrb5eq9iqagg.png"/>
          <p:cNvPicPr>
            <a:picLocks noChangeAspect="1"/>
          </p:cNvPicPr>
          <p:nvPr/>
        </p:nvPicPr>
        <p:blipFill>
          <a:blip r:embed="rId3"/>
          <a:srcRect l="56" t="92" b="92"/>
          <a:stretch>
            <a:fillRect/>
          </a:stretch>
        </p:blipFill>
        <p:spPr>
          <a:xfrm>
            <a:off x="8890" y="0"/>
            <a:ext cx="6771640" cy="6858000"/>
          </a:xfrm>
          <a:prstGeom prst="rect">
            <a:avLst/>
          </a:prstGeom>
        </p:spPr>
      </p:pic>
      <p:pic>
        <p:nvPicPr>
          <p:cNvPr id="6" name="Image 2" descr="https://test-kimi-img.moonshot.cn/pub/slides/slides_tmpl/image/25-07-11-18:10:09-d1oe60dcmrb5eq9iqah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710" y="2689860"/>
            <a:ext cx="1859280" cy="1871345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2637790" y="2865755"/>
            <a:ext cx="8900160" cy="95186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企业经营战略的构成</a:t>
            </a:r>
            <a:endParaRPr lang="en-US" sz="1600" dirty="0"/>
          </a:p>
        </p:txBody>
      </p:sp>
      <p:sp>
        <p:nvSpPr>
          <p:cNvPr id="9" name="Shape 4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solidFill>
            <a:srgbClr val="000000">
              <a:alpha val="0"/>
            </a:srgbClr>
          </a:solidFill>
        </p:spPr>
      </p:sp>
      <p:sp>
        <p:nvSpPr>
          <p:cNvPr id="10" name="Text 5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noFill/>
        </p:spPr>
        <p:txBody>
          <a:bodyPr wrap="square" lIns="46863" tIns="90043" rIns="90043" bIns="46863" rtlCol="0" anchor="ctr"/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45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05</a:t>
            </a:r>
            <a:endParaRPr lang="en-US" sz="16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686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0795" y="758825"/>
            <a:ext cx="6788785" cy="5175250"/>
          </a:xfrm>
          <a:prstGeom prst="rect">
            <a:avLst/>
          </a:prstGeom>
          <a:solidFill>
            <a:srgbClr val="DAE3F5"/>
          </a:solidFill>
        </p:spPr>
      </p:sp>
      <p:sp>
        <p:nvSpPr>
          <p:cNvPr id="3" name="Text 1"/>
          <p:cNvSpPr/>
          <p:nvPr/>
        </p:nvSpPr>
        <p:spPr>
          <a:xfrm>
            <a:off x="10795" y="758825"/>
            <a:ext cx="6788785" cy="517525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4" name="Image 0" descr="https://test-kimi-img.moonshot.cn/pub/slides/slides_tmpl/image/25-07-11-18:10:10-d1oe60lcmrb5eq9iqajg.png"/>
          <p:cNvPicPr>
            <a:picLocks noChangeAspect="1"/>
          </p:cNvPicPr>
          <p:nvPr/>
        </p:nvPicPr>
        <p:blipFill>
          <a:blip r:embed="rId1">
            <a:alphaModFix amt="69000"/>
          </a:blip>
          <a:stretch>
            <a:fillRect/>
          </a:stretch>
        </p:blipFill>
        <p:spPr>
          <a:xfrm rot="13440000">
            <a:off x="9883140" y="4038600"/>
            <a:ext cx="2084705" cy="2084705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0" y="6668135"/>
            <a:ext cx="10478770" cy="183515"/>
          </a:xfrm>
          <a:prstGeom prst="rect">
            <a:avLst/>
          </a:prstGeom>
          <a:gradFill flip="none" rotWithShape="1">
            <a:gsLst>
              <a:gs pos="0">
                <a:srgbClr val="D1DCF2"/>
              </a:gs>
              <a:gs pos="100000">
                <a:srgbClr val="345FB6"/>
              </a:gs>
            </a:gsLst>
            <a:lin ang="0" scaled="1"/>
          </a:gradFill>
        </p:spPr>
      </p:sp>
      <p:sp>
        <p:nvSpPr>
          <p:cNvPr id="6" name="Text 3"/>
          <p:cNvSpPr/>
          <p:nvPr/>
        </p:nvSpPr>
        <p:spPr>
          <a:xfrm>
            <a:off x="0" y="6668135"/>
            <a:ext cx="10478770" cy="18351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10479405" y="6668135"/>
            <a:ext cx="1712595" cy="183515"/>
          </a:xfrm>
          <a:prstGeom prst="rect">
            <a:avLst/>
          </a:prstGeom>
          <a:solidFill>
            <a:srgbClr val="BFBFBF"/>
          </a:solidFill>
        </p:spPr>
      </p:sp>
      <p:sp>
        <p:nvSpPr>
          <p:cNvPr id="8" name="Text 5"/>
          <p:cNvSpPr/>
          <p:nvPr/>
        </p:nvSpPr>
        <p:spPr>
          <a:xfrm>
            <a:off x="10479405" y="6668135"/>
            <a:ext cx="1712595" cy="18351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6873240" y="2948147"/>
            <a:ext cx="3894025" cy="3073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依据定义</a:t>
            </a:r>
            <a:endParaRPr lang="en-US" sz="1600" dirty="0"/>
          </a:p>
        </p:txBody>
      </p:sp>
      <p:sp>
        <p:nvSpPr>
          <p:cNvPr id="10" name="Text 7"/>
          <p:cNvSpPr/>
          <p:nvPr/>
        </p:nvSpPr>
        <p:spPr>
          <a:xfrm>
            <a:off x="6788150" y="3420745"/>
            <a:ext cx="4370070" cy="170688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经营战略依据是企业经营战略的客观基础，包括对内外环境的综合分析。</a:t>
            </a:r>
            <a:endParaRPr lang="en-US" dirty="0">
              <a:solidFill>
                <a:srgbClr val="4874CB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1" name="Shape 8"/>
          <p:cNvSpPr/>
          <p:nvPr/>
        </p:nvSpPr>
        <p:spPr>
          <a:xfrm>
            <a:off x="6872988" y="3379612"/>
            <a:ext cx="3374390" cy="0"/>
          </a:xfrm>
          <a:prstGeom prst="line">
            <a:avLst/>
          </a:prstGeom>
          <a:noFill/>
          <a:ln w="19050">
            <a:solidFill>
              <a:srgbClr val="4874CB"/>
            </a:solidFill>
            <a:prstDash val="solid"/>
            <a:headEnd type="none"/>
            <a:tailEnd type="none"/>
          </a:ln>
        </p:spPr>
      </p:sp>
      <p:pic>
        <p:nvPicPr>
          <p:cNvPr id="12" name="Image 1" descr="https://test-kimi-img.moonshot.cn/pub/slides/slides_tmpl/image/25-07-11-18:10:10-d1oe60lcmrb5eq9iqaj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295910"/>
            <a:ext cx="597535" cy="280670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6873240" y="1476375"/>
            <a:ext cx="4224020" cy="130683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经营战略依据</a:t>
            </a:r>
            <a:endParaRPr lang="en-US" sz="1600" dirty="0"/>
          </a:p>
        </p:txBody>
      </p:sp>
      <p:sp>
        <p:nvSpPr>
          <p:cNvPr id="14" name="Shape 10"/>
          <p:cNvSpPr/>
          <p:nvPr/>
        </p:nvSpPr>
        <p:spPr>
          <a:xfrm>
            <a:off x="10795" y="652780"/>
            <a:ext cx="12157075" cy="0"/>
          </a:xfrm>
          <a:prstGeom prst="line">
            <a:avLst/>
          </a:prstGeom>
          <a:noFill/>
          <a:ln w="28575">
            <a:gradFill flip="none" rotWithShape="1">
              <a:gsLst>
                <a:gs pos="0">
                  <a:srgbClr val="F6F8FD"/>
                </a:gs>
                <a:gs pos="80000">
                  <a:srgbClr val="ACC1E8"/>
                </a:gs>
                <a:gs pos="100000">
                  <a:srgbClr val="C8D5EF"/>
                </a:gs>
              </a:gsLst>
              <a:lin ang="0" scaled="1"/>
            </a:gradFill>
            <a:prstDash val="solid"/>
            <a:headEnd type="none"/>
            <a:tailEnd type="none"/>
          </a:ln>
        </p:spPr>
      </p:sp>
      <p:pic>
        <p:nvPicPr>
          <p:cNvPr id="15" name="Image 2" descr="https://test-kimi-img.moonshot.cn/pub/slides/slides_tmpl/image/25-07-11-18:10:10-d1oe60lcmrb5eq9iqajg.png"/>
          <p:cNvPicPr>
            <a:picLocks noChangeAspect="1"/>
          </p:cNvPicPr>
          <p:nvPr/>
        </p:nvPicPr>
        <p:blipFill>
          <a:blip r:embed="rId1">
            <a:alphaModFix amt="36000"/>
          </a:blip>
          <a:stretch>
            <a:fillRect/>
          </a:stretch>
        </p:blipFill>
        <p:spPr>
          <a:xfrm rot="10980000">
            <a:off x="10248900" y="730885"/>
            <a:ext cx="1354455" cy="1354455"/>
          </a:xfrm>
          <a:prstGeom prst="rect">
            <a:avLst/>
          </a:prstGeom>
        </p:spPr>
      </p:pic>
      <p:pic>
        <p:nvPicPr>
          <p:cNvPr id="16" name="Image 3" descr="https://test-kimi-img.moonshot.cn/pub/slides/slides_tmpl/image/25-07-11-18:10:10-d1oe60lcmrb5eq9iqak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35" y="910590"/>
            <a:ext cx="6497955" cy="487426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1-d1oe60tcmrb5eq9iqar0.png"/>
          <p:cNvPicPr>
            <a:picLocks noChangeAspect="1"/>
          </p:cNvPicPr>
          <p:nvPr/>
        </p:nvPicPr>
        <p:blipFill>
          <a:blip r:embed="rId1">
            <a:alphaModFix amt="63000"/>
          </a:blip>
          <a:stretch>
            <a:fillRect/>
          </a:stretch>
        </p:blipFill>
        <p:spPr>
          <a:xfrm>
            <a:off x="7112635" y="2607945"/>
            <a:ext cx="4096385" cy="54317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5610" y="-737235"/>
            <a:ext cx="2084705" cy="208470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11-d1oe60tcmrb5eq9iqaq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9865"/>
            <a:ext cx="1852930" cy="186563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4864100" y="303720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6A95D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思想定义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4864100" y="3797935"/>
            <a:ext cx="6675755" cy="219456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经营战略思想是企业经营战略的灵魂，对战略目标和决策起统帅作用。</a:t>
            </a: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4864100" y="1531620"/>
            <a:ext cx="5421630" cy="136779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000" b="1" dirty="0">
                <a:solidFill>
                  <a:srgbClr val="386CBA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经营战略思想</a:t>
            </a:r>
            <a:endParaRPr lang="en-US" sz="1600" dirty="0"/>
          </a:p>
        </p:txBody>
      </p:sp>
      <p:pic>
        <p:nvPicPr>
          <p:cNvPr id="8" name="Image 3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16615" y="459105"/>
            <a:ext cx="628015" cy="182880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260000">
            <a:off x="6846570" y="-918210"/>
            <a:ext cx="1591310" cy="1591310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7-11-18:10:11-d1oe60tcmrb5eq9iqar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95610" y="2055495"/>
            <a:ext cx="4096385" cy="5431790"/>
          </a:xfrm>
          <a:prstGeom prst="rect">
            <a:avLst/>
          </a:prstGeom>
        </p:spPr>
      </p:pic>
      <p:pic>
        <p:nvPicPr>
          <p:cNvPr id="11" name="Image 6" descr="https://test-kimi-img.moonshot.cn/pub/slides/slides_tmpl/image/25-07-11-18:10:11-d1oe60tcmrb5eq9iqaqg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5170" y="758190"/>
            <a:ext cx="3744595" cy="561721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8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635" y="-10795"/>
            <a:ext cx="10138410" cy="6864350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90000"/>
                </a:srgbClr>
              </a:gs>
              <a:gs pos="58000">
                <a:srgbClr val="FFFFFF">
                  <a:alpha val="90000"/>
                </a:srgbClr>
              </a:gs>
              <a:gs pos="100000">
                <a:srgbClr val="FAFAFA">
                  <a:alpha val="0"/>
                </a:srgbClr>
              </a:gs>
            </a:gsLst>
            <a:lin ang="0" scaled="1"/>
          </a:gradFill>
        </p:spPr>
      </p:sp>
      <p:sp>
        <p:nvSpPr>
          <p:cNvPr id="3" name="Text 1"/>
          <p:cNvSpPr/>
          <p:nvPr/>
        </p:nvSpPr>
        <p:spPr>
          <a:xfrm>
            <a:off x="-635" y="-10795"/>
            <a:ext cx="10138410" cy="686435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4" name="Image 0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2"/>
          <a:srcRect t="15208"/>
          <a:stretch>
            <a:fillRect/>
          </a:stretch>
        </p:blipFill>
        <p:spPr>
          <a:xfrm>
            <a:off x="448310" y="0"/>
            <a:ext cx="7380605" cy="2425065"/>
          </a:xfrm>
          <a:prstGeom prst="rect">
            <a:avLst/>
          </a:prstGeom>
        </p:spPr>
      </p:pic>
      <p:pic>
        <p:nvPicPr>
          <p:cNvPr id="5" name="Image 1" descr="https://test-kimi-img.moonshot.cn/pub/slides/slides_tmpl/image/25-07-11-18:10:09-d1oe60dcmrb5eq9iqagg.png"/>
          <p:cNvPicPr>
            <a:picLocks noChangeAspect="1"/>
          </p:cNvPicPr>
          <p:nvPr/>
        </p:nvPicPr>
        <p:blipFill>
          <a:blip r:embed="rId3"/>
          <a:srcRect l="56" t="92" b="92"/>
          <a:stretch>
            <a:fillRect/>
          </a:stretch>
        </p:blipFill>
        <p:spPr>
          <a:xfrm>
            <a:off x="3559810" y="0"/>
            <a:ext cx="6436360" cy="6858000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895985" y="344487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0D0D0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目标定义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895985" y="4258310"/>
            <a:ext cx="8301355" cy="219456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经营战略目标是企业在一定时期内要达到的经营目的，需综合分析内外条件确定。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895985" y="1886585"/>
            <a:ext cx="6046470" cy="136779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000" b="1" dirty="0">
                <a:solidFill>
                  <a:srgbClr val="386CBA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经营战略目标</a:t>
            </a:r>
            <a:endParaRPr lang="en-US" sz="1600" dirty="0"/>
          </a:p>
        </p:txBody>
      </p:sp>
      <p:sp>
        <p:nvSpPr>
          <p:cNvPr id="9" name="Shape 5"/>
          <p:cNvSpPr/>
          <p:nvPr/>
        </p:nvSpPr>
        <p:spPr>
          <a:xfrm flipH="1">
            <a:off x="1062990" y="4121150"/>
            <a:ext cx="5012690" cy="0"/>
          </a:xfrm>
          <a:prstGeom prst="line">
            <a:avLst/>
          </a:prstGeom>
          <a:noFill/>
          <a:ln w="31750">
            <a:gradFill flip="none" rotWithShape="1">
              <a:gsLst>
                <a:gs pos="0">
                  <a:srgbClr val="B5C7EA"/>
                </a:gs>
                <a:gs pos="100000">
                  <a:srgbClr val="4874CB"/>
                </a:gs>
              </a:gsLst>
              <a:lin ang="0" scaled="1"/>
            </a:gradFill>
            <a:prstDash val="solid"/>
            <a:headEnd type="none"/>
            <a:tailEnd type="none"/>
          </a:ln>
        </p:spPr>
      </p:sp>
      <p:pic>
        <p:nvPicPr>
          <p:cNvPr id="10" name="Image 2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975" y="403860"/>
            <a:ext cx="628015" cy="182880"/>
          </a:xfrm>
          <a:prstGeom prst="rect">
            <a:avLst/>
          </a:prstGeom>
        </p:spPr>
      </p:pic>
      <p:pic>
        <p:nvPicPr>
          <p:cNvPr id="11" name="Image 3" descr="https://test-kimi-img.moonshot.cn/pub/slides/slides_tmpl/image/25-07-11-18:10:08-d1oe605cmrb5eq9iqaa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57360" y="1226820"/>
            <a:ext cx="304800" cy="250190"/>
          </a:xfrm>
          <a:prstGeom prst="rect">
            <a:avLst/>
          </a:prstGeom>
        </p:spPr>
      </p:pic>
      <p:pic>
        <p:nvPicPr>
          <p:cNvPr id="12" name="Image 4" descr="https://test-kimi-img.moonshot.cn/pub/slides/slides_tmpl/image/25-07-11-18:10:07-d1oe5vtcmrb5eq9iqa8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8900000">
            <a:off x="8703310" y="4911090"/>
            <a:ext cx="1612900" cy="16129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8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07-d1oe5vtcmrb5eq9iqa8g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660900" y="339090"/>
            <a:ext cx="7296785" cy="248031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07-d1oe5vtcmrb5eq9iqa8g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29335" y="4942205"/>
            <a:ext cx="7113905" cy="231203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07-d1oe5vtcmrb5eq9iqa8g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421630" y="2426335"/>
            <a:ext cx="6252210" cy="2504440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7-11-18:10:08-d1oe605cmrb5eq9iqa9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947420" y="0"/>
            <a:ext cx="6772910" cy="6858000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7-11-18:10:07-d1oe5vtcmrb5eq9iqa8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9355" y="1819275"/>
            <a:ext cx="3218815" cy="3218815"/>
          </a:xfrm>
          <a:prstGeom prst="rect">
            <a:avLst/>
          </a:prstGeom>
        </p:spPr>
      </p:pic>
      <p:sp>
        <p:nvSpPr>
          <p:cNvPr id="8" name="Text 0"/>
          <p:cNvSpPr/>
          <p:nvPr>
            <p:custDataLst>
              <p:tags r:id="rId8"/>
            </p:custDataLst>
          </p:nvPr>
        </p:nvSpPr>
        <p:spPr>
          <a:xfrm>
            <a:off x="5514340" y="645795"/>
            <a:ext cx="5779135" cy="163004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algn="l">
              <a:lnSpc>
                <a:spcPct val="100000"/>
              </a:lnSpc>
              <a:buClrTx/>
              <a:buSzTx/>
              <a:buFontTx/>
              <a:buNone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rPr>
              <a:t>知识目标</a:t>
            </a:r>
            <a:endParaRPr lang="zh-CN" altLang="en-US" sz="2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MiSans" pitchFamily="34" charset="-120"/>
            </a:endParaRPr>
          </a:p>
          <a:p>
            <a:pPr marL="0" indent="0" algn="l">
              <a:lnSpc>
                <a:spcPct val="100000"/>
              </a:lnSpc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MiSans" pitchFamily="34" charset="-120"/>
              </a:rPr>
              <a:t>了解企业经营决策、计划在企业管理中的地位及重要性；了解经营决策的种类及各种决策的特点；熟悉有关科学决策案例，计划的编制、实施和控制手段，组织变革。</a:t>
            </a:r>
            <a:endParaRPr lang="zh-CN" altLang="en-US" sz="2000" b="1" dirty="0">
              <a:solidFill>
                <a:srgbClr val="000000"/>
              </a:solidFill>
              <a:latin typeface="仿宋" panose="02010609060101010101" charset="-122"/>
              <a:ea typeface="仿宋" panose="02010609060101010101" charset="-122"/>
              <a:cs typeface="MiSans" pitchFamily="34" charset="-120"/>
            </a:endParaRPr>
          </a:p>
          <a:p>
            <a:pPr marL="0" indent="0" algn="l">
              <a:lnSpc>
                <a:spcPct val="100000"/>
              </a:lnSpc>
              <a:buNone/>
            </a:pPr>
            <a:endParaRPr lang="zh-CN" altLang="en-US" sz="2000" b="1" dirty="0">
              <a:solidFill>
                <a:srgbClr val="000000"/>
              </a:solidFill>
              <a:latin typeface="仿宋" panose="02010609060101010101" charset="-122"/>
              <a:ea typeface="仿宋" panose="02010609060101010101" charset="-122"/>
              <a:cs typeface="MiSans" pitchFamily="34" charset="-120"/>
            </a:endParaRPr>
          </a:p>
        </p:txBody>
      </p:sp>
      <p:sp>
        <p:nvSpPr>
          <p:cNvPr id="9" name="Shape 1"/>
          <p:cNvSpPr/>
          <p:nvPr>
            <p:custDataLst>
              <p:tags r:id="rId9"/>
            </p:custDataLst>
          </p:nvPr>
        </p:nvSpPr>
        <p:spPr>
          <a:xfrm>
            <a:off x="5041265" y="678815"/>
            <a:ext cx="469265" cy="46926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84000"/>
                </a:srgbClr>
              </a:gs>
              <a:gs pos="2000">
                <a:srgbClr val="D1DCF2">
                  <a:alpha val="84000"/>
                </a:srgbClr>
              </a:gs>
              <a:gs pos="55000">
                <a:srgbClr val="4874CB">
                  <a:alpha val="69000"/>
                </a:srgbClr>
              </a:gs>
              <a:gs pos="100000">
                <a:srgbClr val="345FB6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10" name="Text 2"/>
          <p:cNvSpPr/>
          <p:nvPr/>
        </p:nvSpPr>
        <p:spPr>
          <a:xfrm>
            <a:off x="4952365" y="515620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" name="Text 3"/>
          <p:cNvSpPr/>
          <p:nvPr>
            <p:custDataLst>
              <p:tags r:id="rId10"/>
            </p:custDataLst>
          </p:nvPr>
        </p:nvSpPr>
        <p:spPr>
          <a:xfrm>
            <a:off x="5041265" y="716915"/>
            <a:ext cx="513080" cy="4311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13" name="Text 5"/>
          <p:cNvSpPr/>
          <p:nvPr/>
        </p:nvSpPr>
        <p:spPr>
          <a:xfrm>
            <a:off x="5486400" y="1988185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" name="Text 8"/>
          <p:cNvSpPr/>
          <p:nvPr>
            <p:custDataLst>
              <p:tags r:id="rId11"/>
            </p:custDataLst>
          </p:nvPr>
        </p:nvSpPr>
        <p:spPr>
          <a:xfrm>
            <a:off x="6338570" y="2842895"/>
            <a:ext cx="3766185" cy="45910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rPr>
              <a:t>能力目标</a:t>
            </a:r>
            <a:endParaRPr lang="zh-CN" altLang="en-US" sz="2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MiSans" pitchFamily="34" charset="-120"/>
            </a:endParaRPr>
          </a:p>
        </p:txBody>
      </p:sp>
      <p:sp>
        <p:nvSpPr>
          <p:cNvPr id="17" name="Shape 9"/>
          <p:cNvSpPr/>
          <p:nvPr>
            <p:custDataLst>
              <p:tags r:id="rId12"/>
            </p:custDataLst>
          </p:nvPr>
        </p:nvSpPr>
        <p:spPr>
          <a:xfrm>
            <a:off x="5847715" y="2840355"/>
            <a:ext cx="469265" cy="46926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84000"/>
                </a:srgbClr>
              </a:gs>
              <a:gs pos="2000">
                <a:srgbClr val="D1DCF2">
                  <a:alpha val="84000"/>
                </a:srgbClr>
              </a:gs>
              <a:gs pos="55000">
                <a:srgbClr val="4874CB">
                  <a:alpha val="69000"/>
                </a:srgbClr>
              </a:gs>
              <a:gs pos="100000">
                <a:srgbClr val="345FB6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18" name="Text 10"/>
          <p:cNvSpPr/>
          <p:nvPr/>
        </p:nvSpPr>
        <p:spPr>
          <a:xfrm>
            <a:off x="5783580" y="2974340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9" name="Text 11"/>
          <p:cNvSpPr/>
          <p:nvPr>
            <p:custDataLst>
              <p:tags r:id="rId13"/>
            </p:custDataLst>
          </p:nvPr>
        </p:nvSpPr>
        <p:spPr>
          <a:xfrm>
            <a:off x="5825490" y="2840355"/>
            <a:ext cx="513080" cy="4311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22" name="Text 14"/>
          <p:cNvSpPr/>
          <p:nvPr/>
        </p:nvSpPr>
        <p:spPr>
          <a:xfrm>
            <a:off x="5471160" y="4366895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4" name="Text 16"/>
          <p:cNvSpPr/>
          <p:nvPr/>
        </p:nvSpPr>
        <p:spPr>
          <a:xfrm>
            <a:off x="1711325" y="2974340"/>
            <a:ext cx="2174240" cy="97599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6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学习目标</a:t>
            </a:r>
            <a:endParaRPr lang="zh-CN" altLang="en-US" sz="6600" b="1" dirty="0">
              <a:solidFill>
                <a:srgbClr val="FFFFFF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26" name="Image 6" descr="https://test-kimi-img.moonshot.cn/pub/slides/slides_tmpl/image/25-07-11-18:10:07-d1oe5vtcmrb5eq9iqa4g.png"/>
          <p:cNvPicPr>
            <a:picLocks noChangeAspect="1"/>
          </p:cNvPicPr>
          <p:nvPr/>
        </p:nvPicPr>
        <p:blipFill>
          <a:blip r:embed="rId14">
            <a:alphaModFix amt="37000"/>
          </a:blip>
          <a:srcRect t="226" r="321" b="228"/>
          <a:stretch>
            <a:fillRect/>
          </a:stretch>
        </p:blipFill>
        <p:spPr>
          <a:xfrm>
            <a:off x="1031240" y="2090420"/>
            <a:ext cx="589280" cy="556895"/>
          </a:xfrm>
          <a:prstGeom prst="rect">
            <a:avLst/>
          </a:prstGeom>
        </p:spPr>
      </p:pic>
      <p:pic>
        <p:nvPicPr>
          <p:cNvPr id="27" name="Image 7" descr="https://test-kimi-img.moonshot.cn/pub/slides/slides_tmpl/image/25-07-11-18:10:08-d1oe605cmrb5eq9iqa90.png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0902950" y="1148080"/>
            <a:ext cx="1115695" cy="5120640"/>
          </a:xfrm>
          <a:prstGeom prst="rect">
            <a:avLst/>
          </a:prstGeom>
        </p:spPr>
      </p:pic>
      <p:pic>
        <p:nvPicPr>
          <p:cNvPr id="28" name="Image 8" descr="https://test-kimi-img.moonshot.cn/pub/slides/slides_tmpl/image/25-07-11-18:10:08-d1oe605cmrb5eq9iqaa0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786505" y="1569085"/>
            <a:ext cx="304800" cy="250190"/>
          </a:xfrm>
          <a:prstGeom prst="rect">
            <a:avLst/>
          </a:prstGeom>
        </p:spPr>
      </p:pic>
      <p:pic>
        <p:nvPicPr>
          <p:cNvPr id="29" name="Image 9" descr="https://test-kimi-img.moonshot.cn/pub/slides/slides_tmpl/image/25-07-11-18:10:08-d1oe605cmrb5eq9iqaa0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6960000">
            <a:off x="1031240" y="5024120"/>
            <a:ext cx="397510" cy="326390"/>
          </a:xfrm>
          <a:prstGeom prst="rect">
            <a:avLst/>
          </a:prstGeom>
        </p:spPr>
      </p:pic>
      <p:pic>
        <p:nvPicPr>
          <p:cNvPr id="30" name="Image 10" descr="https://test-kimi-img.moonshot.cn/pub/slides/slides_tmpl/image/25-07-11-18:10:08-d1oe605cmrb5eq9iqaa0.png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0899775" y="727075"/>
            <a:ext cx="513080" cy="421005"/>
          </a:xfrm>
          <a:prstGeom prst="rect">
            <a:avLst/>
          </a:prstGeom>
        </p:spPr>
      </p:pic>
      <p:pic>
        <p:nvPicPr>
          <p:cNvPr id="31" name="Image 11" descr="https://test-kimi-img.moonshot.cn/pub/slides/slides_tmpl/image/25-07-11-18:10:07-d1oe5vtcmrb5eq9iqa8g.png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660900" y="4675505"/>
            <a:ext cx="7412355" cy="2593975"/>
          </a:xfrm>
          <a:prstGeom prst="rect">
            <a:avLst/>
          </a:prstGeom>
        </p:spPr>
      </p:pic>
      <p:sp>
        <p:nvSpPr>
          <p:cNvPr id="32" name="Text 18"/>
          <p:cNvSpPr/>
          <p:nvPr>
            <p:custDataLst>
              <p:tags r:id="rId20"/>
            </p:custDataLst>
          </p:nvPr>
        </p:nvSpPr>
        <p:spPr>
          <a:xfrm>
            <a:off x="5510530" y="5437505"/>
            <a:ext cx="6170930" cy="118046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algn="l">
              <a:lnSpc>
                <a:spcPct val="100000"/>
              </a:lnSpc>
              <a:buClrTx/>
              <a:buSzTx/>
              <a:buFontTx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MiSans" pitchFamily="34" charset="-120"/>
              </a:rPr>
              <a:t>提高学生对企业经营决策及其方法的把握能力及各</a:t>
            </a:r>
            <a:endParaRPr lang="zh-CN" altLang="en-US" sz="2000" b="1" dirty="0">
              <a:solidFill>
                <a:srgbClr val="000000"/>
              </a:solidFill>
              <a:latin typeface="仿宋" panose="02010609060101010101" charset="-122"/>
              <a:ea typeface="仿宋" panose="02010609060101010101" charset="-122"/>
              <a:cs typeface="MiSans" pitchFamily="34" charset="-120"/>
            </a:endParaRPr>
          </a:p>
          <a:p>
            <a:pPr marL="0" algn="l">
              <a:lnSpc>
                <a:spcPct val="100000"/>
              </a:lnSpc>
              <a:buClrTx/>
              <a:buSzTx/>
              <a:buFontTx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MiSans" pitchFamily="34" charset="-120"/>
              </a:rPr>
              <a:t>种经营计划的编制能力。</a:t>
            </a:r>
            <a:endParaRPr lang="zh-CN" altLang="en-US" sz="2000" b="1" dirty="0">
              <a:solidFill>
                <a:srgbClr val="000000"/>
              </a:solidFill>
              <a:latin typeface="仿宋" panose="02010609060101010101" charset="-122"/>
              <a:ea typeface="仿宋" panose="02010609060101010101" charset="-122"/>
              <a:cs typeface="MiSans" pitchFamily="34" charset="-120"/>
            </a:endParaRPr>
          </a:p>
        </p:txBody>
      </p:sp>
      <p:sp>
        <p:nvSpPr>
          <p:cNvPr id="33" name="Shape 19"/>
          <p:cNvSpPr/>
          <p:nvPr>
            <p:custDataLst>
              <p:tags r:id="rId21"/>
            </p:custDataLst>
          </p:nvPr>
        </p:nvSpPr>
        <p:spPr>
          <a:xfrm>
            <a:off x="5017135" y="5081270"/>
            <a:ext cx="469265" cy="46926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84000"/>
                </a:srgbClr>
              </a:gs>
              <a:gs pos="2000">
                <a:srgbClr val="D1DCF2">
                  <a:alpha val="84000"/>
                </a:srgbClr>
              </a:gs>
              <a:gs pos="55000">
                <a:srgbClr val="4874CB">
                  <a:alpha val="69000"/>
                </a:srgbClr>
              </a:gs>
              <a:gs pos="100000">
                <a:srgbClr val="345FB6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34" name="Text 20"/>
          <p:cNvSpPr/>
          <p:nvPr/>
        </p:nvSpPr>
        <p:spPr>
          <a:xfrm>
            <a:off x="4888865" y="5660390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35" name="Text 21"/>
          <p:cNvSpPr/>
          <p:nvPr>
            <p:custDataLst>
              <p:tags r:id="rId22"/>
            </p:custDataLst>
          </p:nvPr>
        </p:nvSpPr>
        <p:spPr>
          <a:xfrm>
            <a:off x="5017135" y="5100320"/>
            <a:ext cx="513080" cy="4311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37" name="Text 7"/>
          <p:cNvSpPr/>
          <p:nvPr>
            <p:custDataLst>
              <p:tags r:id="rId23"/>
            </p:custDataLst>
          </p:nvPr>
        </p:nvSpPr>
        <p:spPr>
          <a:xfrm>
            <a:off x="5847715" y="3289300"/>
            <a:ext cx="5745480" cy="155702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p>
            <a:pPr algn="l"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    </a:t>
            </a:r>
            <a:r>
              <a:rPr lang="zh-CN" altLang="en-US" sz="20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MiSans" pitchFamily="34" charset="-120"/>
                <a:sym typeface="+mn-ea"/>
              </a:rPr>
              <a:t>掌握企业经营决策和组织的概念、内容、程序和方法；能够运用所学知识进行初步的科学决策和经营计划编制。</a:t>
            </a:r>
            <a:endParaRPr lang="zh-CN" altLang="en-US" sz="2000" b="1" dirty="0">
              <a:solidFill>
                <a:srgbClr val="000000"/>
              </a:solidFill>
              <a:latin typeface="仿宋" panose="02010609060101010101" charset="-122"/>
              <a:ea typeface="仿宋" panose="02010609060101010101" charset="-122"/>
              <a:cs typeface="MiSans" pitchFamily="34" charset="-120"/>
              <a:sym typeface="+mn-ea"/>
            </a:endParaRPr>
          </a:p>
        </p:txBody>
      </p:sp>
      <p:sp>
        <p:nvSpPr>
          <p:cNvPr id="38" name="文本框 37"/>
          <p:cNvSpPr txBox="1"/>
          <p:nvPr>
            <p:custDataLst>
              <p:tags r:id="rId24"/>
            </p:custDataLst>
          </p:nvPr>
        </p:nvSpPr>
        <p:spPr>
          <a:xfrm>
            <a:off x="5554345" y="5042450"/>
            <a:ext cx="4064000" cy="675640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>
              <a:buClrTx/>
              <a:buSzTx/>
              <a:buFontTx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  <a:sym typeface="+mn-ea"/>
              </a:rPr>
              <a:t>素质目标</a:t>
            </a:r>
            <a:endParaRPr lang="zh-CN" altLang="en-US" sz="2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MiSans" pitchFamily="34" charset="-120"/>
            </a:endParaRPr>
          </a:p>
          <a:p>
            <a:pPr algn="l"/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2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5-d1oe61tcmrb5eq9iqb5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715"/>
            <a:ext cx="12191365" cy="686943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7519670" y="635"/>
            <a:ext cx="4681220" cy="6858000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DAE3F5"/>
              </a:gs>
            </a:gsLst>
            <a:lin ang="18900000" scaled="1"/>
          </a:gradFill>
        </p:spPr>
      </p:sp>
      <p:sp>
        <p:nvSpPr>
          <p:cNvPr id="4" name="Text 1"/>
          <p:cNvSpPr/>
          <p:nvPr/>
        </p:nvSpPr>
        <p:spPr>
          <a:xfrm>
            <a:off x="7519670" y="635"/>
            <a:ext cx="4681220" cy="68580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5" name="Image 1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040000">
            <a:off x="-249555" y="-62230"/>
            <a:ext cx="1459230" cy="1459230"/>
          </a:xfrm>
          <a:prstGeom prst="rect">
            <a:avLst/>
          </a:prstGeom>
        </p:spPr>
      </p:pic>
      <p:sp>
        <p:nvSpPr>
          <p:cNvPr id="6" name="Shape 2"/>
          <p:cNvSpPr/>
          <p:nvPr/>
        </p:nvSpPr>
        <p:spPr>
          <a:xfrm>
            <a:off x="676275" y="2530475"/>
            <a:ext cx="6411595" cy="3021965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62000">
                <a:srgbClr val="FFFFFF"/>
              </a:gs>
              <a:gs pos="100000">
                <a:srgbClr val="FFFFFF">
                  <a:alpha val="11000"/>
                </a:srgbClr>
              </a:gs>
            </a:gsLst>
            <a:lin ang="5400000" scaled="1"/>
          </a:gradFill>
        </p:spPr>
      </p:sp>
      <p:sp>
        <p:nvSpPr>
          <p:cNvPr id="7" name="Text 3"/>
          <p:cNvSpPr/>
          <p:nvPr/>
        </p:nvSpPr>
        <p:spPr>
          <a:xfrm>
            <a:off x="676275" y="2530475"/>
            <a:ext cx="6411595" cy="30219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935070" y="2895026"/>
            <a:ext cx="3894025" cy="3073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dirty="0">
                <a:solidFill>
                  <a:srgbClr val="1E386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重点定义</a:t>
            </a:r>
            <a:endParaRPr lang="en-US" sz="1600" dirty="0"/>
          </a:p>
        </p:txBody>
      </p:sp>
      <p:sp>
        <p:nvSpPr>
          <p:cNvPr id="9" name="Text 5"/>
          <p:cNvSpPr/>
          <p:nvPr/>
        </p:nvSpPr>
        <p:spPr>
          <a:xfrm>
            <a:off x="878205" y="3286125"/>
            <a:ext cx="5940425" cy="206121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1E386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经营战略重点是实现战略目标的关键部位，需集中资源进行突破。</a:t>
            </a:r>
            <a:endParaRPr lang="en-US" dirty="0">
              <a:solidFill>
                <a:srgbClr val="1E386B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0" name="Text 6"/>
          <p:cNvSpPr/>
          <p:nvPr/>
        </p:nvSpPr>
        <p:spPr>
          <a:xfrm>
            <a:off x="582295" y="830580"/>
            <a:ext cx="7557770" cy="136779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000" b="1" dirty="0">
                <a:solidFill>
                  <a:srgbClr val="386CBA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经营战略重点</a:t>
            </a:r>
            <a:endParaRPr lang="en-US" sz="1600" dirty="0"/>
          </a:p>
        </p:txBody>
      </p:sp>
      <p:pic>
        <p:nvPicPr>
          <p:cNvPr id="11" name="Image 2" descr="https://test-kimi-img.moonshot.cn/pub/slides/slides_tmpl/image/25-07-11-18:10:11-d1oe60tcmrb5eq9iqan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16640" y="5955665"/>
            <a:ext cx="975360" cy="902335"/>
          </a:xfrm>
          <a:prstGeom prst="rect">
            <a:avLst/>
          </a:prstGeom>
        </p:spPr>
      </p:pic>
      <p:pic>
        <p:nvPicPr>
          <p:cNvPr id="12" name="Image 3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5610" y="-737235"/>
            <a:ext cx="2084705" cy="2084705"/>
          </a:xfrm>
          <a:prstGeom prst="rect">
            <a:avLst/>
          </a:prstGeom>
        </p:spPr>
      </p:pic>
      <p:pic>
        <p:nvPicPr>
          <p:cNvPr id="13" name="Image 4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370" y="953135"/>
            <a:ext cx="628015" cy="182880"/>
          </a:xfrm>
          <a:prstGeom prst="rect">
            <a:avLst/>
          </a:prstGeom>
        </p:spPr>
      </p:pic>
      <p:sp>
        <p:nvSpPr>
          <p:cNvPr id="14" name="Shape 7"/>
          <p:cNvSpPr/>
          <p:nvPr/>
        </p:nvSpPr>
        <p:spPr>
          <a:xfrm>
            <a:off x="658495" y="2310130"/>
            <a:ext cx="6405880" cy="0"/>
          </a:xfrm>
          <a:prstGeom prst="line">
            <a:avLst/>
          </a:prstGeom>
          <a:noFill/>
          <a:ln w="12700">
            <a:solidFill>
              <a:srgbClr val="4874CB"/>
            </a:solidFill>
            <a:prstDash val="solid"/>
            <a:headEnd type="none"/>
            <a:tailEnd type="none"/>
          </a:ln>
        </p:spPr>
      </p:sp>
      <p:pic>
        <p:nvPicPr>
          <p:cNvPr id="15" name="Image 5" descr="https://test-kimi-img.moonshot.cn/pub/slides/slides_tmpl/image/25-07-11-18:10:10-d1oe60lcmrb5eq9iqal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9230" y="5884545"/>
            <a:ext cx="688975" cy="701040"/>
          </a:xfrm>
          <a:prstGeom prst="rect">
            <a:avLst/>
          </a:prstGeom>
        </p:spPr>
      </p:pic>
      <p:pic>
        <p:nvPicPr>
          <p:cNvPr id="16" name="Image 6" descr="https://test-kimi-img.moonshot.cn/pub/slides/slides_tmpl/image/25-07-11-18:10:15-d1oe61tcmrb5eq9iqb4g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27365" y="953135"/>
            <a:ext cx="3465830" cy="544957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686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0-d1oe60lcmrb5eq9iqajg.png"/>
          <p:cNvPicPr>
            <a:picLocks noChangeAspect="1"/>
          </p:cNvPicPr>
          <p:nvPr/>
        </p:nvPicPr>
        <p:blipFill>
          <a:blip r:embed="rId1">
            <a:alphaModFix amt="34000"/>
          </a:blip>
          <a:stretch>
            <a:fillRect/>
          </a:stretch>
        </p:blipFill>
        <p:spPr>
          <a:xfrm rot="14640000">
            <a:off x="10076180" y="2677160"/>
            <a:ext cx="2084705" cy="208470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0-d1oe60lcmrb5eq9iqajg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4980000">
            <a:off x="292100" y="2855595"/>
            <a:ext cx="2084705" cy="208470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535988" y="4949631"/>
            <a:ext cx="4790148" cy="3073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对策定义</a:t>
            </a:r>
            <a:endParaRPr lang="en-US" sz="1600" dirty="0"/>
          </a:p>
        </p:txBody>
      </p:sp>
      <p:sp>
        <p:nvSpPr>
          <p:cNvPr id="5" name="Text 1"/>
          <p:cNvSpPr/>
          <p:nvPr/>
        </p:nvSpPr>
        <p:spPr>
          <a:xfrm>
            <a:off x="469313" y="5318715"/>
            <a:ext cx="10573393" cy="73723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经营战略对策是实现战略思想和目标的措施和手段，需针对市场变化制定。</a:t>
            </a:r>
            <a:endParaRPr lang="en-US" dirty="0">
              <a:solidFill>
                <a:srgbClr val="4874CB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6" name="Shape 2"/>
          <p:cNvSpPr/>
          <p:nvPr/>
        </p:nvSpPr>
        <p:spPr>
          <a:xfrm>
            <a:off x="-22860" y="3627120"/>
            <a:ext cx="12214225" cy="185420"/>
          </a:xfrm>
          <a:prstGeom prst="rect">
            <a:avLst/>
          </a:prstGeom>
          <a:gradFill flip="none" rotWithShape="1">
            <a:gsLst>
              <a:gs pos="0">
                <a:srgbClr val="D1DCF2">
                  <a:alpha val="94000"/>
                </a:srgbClr>
              </a:gs>
              <a:gs pos="22000">
                <a:srgbClr val="6389D3">
                  <a:alpha val="62000"/>
                </a:srgbClr>
              </a:gs>
              <a:gs pos="55000">
                <a:srgbClr val="6389D3">
                  <a:alpha val="77000"/>
                </a:srgbClr>
              </a:gs>
              <a:gs pos="85000">
                <a:srgbClr val="2E54A1"/>
              </a:gs>
              <a:gs pos="100000">
                <a:srgbClr val="2E54A1"/>
              </a:gs>
            </a:gsLst>
            <a:lin ang="0" scaled="1"/>
          </a:gradFill>
        </p:spPr>
      </p:sp>
      <p:sp>
        <p:nvSpPr>
          <p:cNvPr id="7" name="Text 3"/>
          <p:cNvSpPr/>
          <p:nvPr/>
        </p:nvSpPr>
        <p:spPr>
          <a:xfrm>
            <a:off x="-22860" y="3627120"/>
            <a:ext cx="12214225" cy="18542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516255" y="4088765"/>
            <a:ext cx="9751695" cy="76200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经营战略对策</a:t>
            </a:r>
            <a:endParaRPr lang="en-US" sz="1600" dirty="0"/>
          </a:p>
        </p:txBody>
      </p:sp>
      <p:pic>
        <p:nvPicPr>
          <p:cNvPr id="9" name="Image 2" descr="https://test-kimi-img.moonshot.cn/pub/slides/slides_tmpl/image/25-07-11-18:10:11-d1oe60tcmrb5eq9iqao0.jpeg"/>
          <p:cNvPicPr>
            <a:picLocks noChangeAspect="1"/>
          </p:cNvPicPr>
          <p:nvPr/>
        </p:nvPicPr>
        <p:blipFill>
          <a:blip r:embed="rId2"/>
          <a:srcRect t="147" b="14"/>
          <a:stretch>
            <a:fillRect/>
          </a:stretch>
        </p:blipFill>
        <p:spPr>
          <a:xfrm>
            <a:off x="0" y="-107315"/>
            <a:ext cx="12192000" cy="373697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课堂思考</a:t>
            </a:r>
            <a:endParaRPr lang="zh-CN" altLang="en-US" sz="2800" b="1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3" name="Shape 1"/>
          <p:cNvSpPr/>
          <p:nvPr>
            <p:custDataLst>
              <p:tags r:id="rId2"/>
            </p:custDataLst>
          </p:nvPr>
        </p:nvSpPr>
        <p:spPr>
          <a:xfrm>
            <a:off x="880745" y="1678940"/>
            <a:ext cx="5013325" cy="4404360"/>
          </a:xfrm>
          <a:prstGeom prst="roundRect">
            <a:avLst>
              <a:gd name="adj" fmla="val 5907"/>
            </a:avLst>
          </a:prstGeom>
          <a:solidFill>
            <a:srgbClr val="000000">
              <a:alpha val="0"/>
            </a:srgbClr>
          </a:solidFill>
          <a:ln w="19050">
            <a:gradFill flip="none" rotWithShape="1">
              <a:gsLst>
                <a:gs pos="0">
                  <a:srgbClr val="4874CB"/>
                </a:gs>
                <a:gs pos="50000">
                  <a:srgbClr val="83A4E1"/>
                </a:gs>
                <a:gs pos="89000">
                  <a:srgbClr val="6A95D0"/>
                </a:gs>
                <a:gs pos="100000">
                  <a:srgbClr val="6A95D0"/>
                </a:gs>
              </a:gsLst>
              <a:lin ang="5400000" scaled="1"/>
            </a:gra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80745" y="1678940"/>
            <a:ext cx="5013325" cy="440436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Shape 3"/>
          <p:cNvSpPr/>
          <p:nvPr>
            <p:custDataLst>
              <p:tags r:id="rId3"/>
            </p:custDataLst>
          </p:nvPr>
        </p:nvSpPr>
        <p:spPr>
          <a:xfrm>
            <a:off x="6258560" y="1678940"/>
            <a:ext cx="5013325" cy="4404360"/>
          </a:xfrm>
          <a:prstGeom prst="roundRect">
            <a:avLst>
              <a:gd name="adj" fmla="val 5907"/>
            </a:avLst>
          </a:prstGeom>
          <a:solidFill>
            <a:srgbClr val="000000">
              <a:alpha val="0"/>
            </a:srgbClr>
          </a:solidFill>
          <a:ln w="19050">
            <a:gradFill flip="none" rotWithShape="1">
              <a:gsLst>
                <a:gs pos="0">
                  <a:srgbClr val="4874CB"/>
                </a:gs>
                <a:gs pos="50000">
                  <a:srgbClr val="83A4E1"/>
                </a:gs>
                <a:gs pos="89000">
                  <a:srgbClr val="6A95D0"/>
                </a:gs>
                <a:gs pos="100000">
                  <a:srgbClr val="6A95D0"/>
                </a:gs>
              </a:gsLst>
              <a:lin ang="5400000" scaled="1"/>
            </a:gra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258560" y="1678940"/>
            <a:ext cx="5013325" cy="440436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Shape 5"/>
          <p:cNvSpPr/>
          <p:nvPr>
            <p:custDataLst>
              <p:tags r:id="rId4"/>
            </p:custDataLst>
          </p:nvPr>
        </p:nvSpPr>
        <p:spPr>
          <a:xfrm>
            <a:off x="1390650" y="1471295"/>
            <a:ext cx="3994150" cy="461645"/>
          </a:xfrm>
          <a:prstGeom prst="roundRect">
            <a:avLst>
              <a:gd name="adj" fmla="val 27647"/>
            </a:avLst>
          </a:prstGeom>
          <a:gradFill flip="none" rotWithShape="1">
            <a:gsLst>
              <a:gs pos="0">
                <a:srgbClr val="7A9EDA">
                  <a:alpha val="85000"/>
                </a:srgbClr>
              </a:gs>
              <a:gs pos="91000">
                <a:srgbClr val="678DD3"/>
              </a:gs>
              <a:gs pos="100000">
                <a:srgbClr val="678DD3"/>
              </a:gs>
            </a:gsLst>
            <a:lin ang="5400000" scaled="1"/>
          </a:gradFill>
        </p:spPr>
      </p:sp>
      <p:sp>
        <p:nvSpPr>
          <p:cNvPr id="9" name="Shape 7"/>
          <p:cNvSpPr/>
          <p:nvPr>
            <p:custDataLst>
              <p:tags r:id="rId5"/>
            </p:custDataLst>
          </p:nvPr>
        </p:nvSpPr>
        <p:spPr>
          <a:xfrm>
            <a:off x="6768465" y="1471295"/>
            <a:ext cx="3994150" cy="461645"/>
          </a:xfrm>
          <a:prstGeom prst="roundRect">
            <a:avLst>
              <a:gd name="adj" fmla="val 27647"/>
            </a:avLst>
          </a:prstGeom>
          <a:gradFill flip="none" rotWithShape="1">
            <a:gsLst>
              <a:gs pos="0">
                <a:srgbClr val="7A9EDA">
                  <a:alpha val="90000"/>
                </a:srgbClr>
              </a:gs>
              <a:gs pos="91000">
                <a:srgbClr val="678DD3"/>
              </a:gs>
              <a:gs pos="100000">
                <a:srgbClr val="678DD3"/>
              </a:gs>
            </a:gsLst>
            <a:lin ang="5400000" scaled="1"/>
          </a:gradFill>
        </p:spPr>
      </p:sp>
      <p:sp>
        <p:nvSpPr>
          <p:cNvPr id="11" name="Text 9"/>
          <p:cNvSpPr/>
          <p:nvPr>
            <p:custDataLst>
              <p:tags r:id="rId6"/>
            </p:custDataLst>
          </p:nvPr>
        </p:nvSpPr>
        <p:spPr>
          <a:xfrm>
            <a:off x="1098550" y="4037330"/>
            <a:ext cx="4530725" cy="118110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1.</a:t>
            </a:r>
            <a:r>
              <a:rPr lang="zh-CN" altLang="en-US" sz="20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企业经营决策的基本原则与程序是什么？结合实际加以说明。</a:t>
            </a:r>
            <a:endParaRPr lang="zh-CN" altLang="en-US" sz="2000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2.</a:t>
            </a:r>
            <a:r>
              <a:rPr lang="zh-CN" altLang="en-US" sz="20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制订一个完整计划所需步骤有哪些？结合实际加以说明。</a:t>
            </a:r>
            <a:endParaRPr lang="zh-CN" altLang="en-US" sz="2000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2" name="Text 10"/>
          <p:cNvSpPr/>
          <p:nvPr>
            <p:custDataLst>
              <p:tags r:id="rId7"/>
            </p:custDataLst>
          </p:nvPr>
        </p:nvSpPr>
        <p:spPr>
          <a:xfrm>
            <a:off x="6476365" y="4037330"/>
            <a:ext cx="4533900" cy="118110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3.</a:t>
            </a:r>
            <a:r>
              <a:rPr lang="zh-CN" altLang="en-US" sz="20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试述网络计划技术的基本原则及网络图绘制的规则。</a:t>
            </a:r>
            <a:endParaRPr lang="zh-CN" altLang="en-US" sz="2000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13" name="Image 0" descr="https://test-kimi-img.moonshot.cn/pub/slides/slides_tmpl/image/25-07-11-18:10:14-d1oe61lcmrb5eq9iqb2g.png"/>
          <p:cNvPicPr>
            <a:picLocks noChangeAspect="1"/>
          </p:cNvPicPr>
          <p:nvPr/>
        </p:nvPicPr>
        <p:blipFill>
          <a:blip r:embed="rId8">
            <a:alphaModFix amt="83000"/>
          </a:blip>
          <a:srcRect l="115" t="145" r="83" b="161"/>
          <a:stretch>
            <a:fillRect/>
          </a:stretch>
        </p:blipFill>
        <p:spPr>
          <a:xfrm>
            <a:off x="9862185" y="4380865"/>
            <a:ext cx="3859530" cy="3912235"/>
          </a:xfrm>
          <a:prstGeom prst="rect">
            <a:avLst/>
          </a:prstGeom>
        </p:spPr>
      </p:pic>
      <p:pic>
        <p:nvPicPr>
          <p:cNvPr id="14" name="Image 1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15" name="Image 2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16" name="Image 3" descr="https://test-kimi-img.moonshot.cn/pub/slides/slides_tmpl/image/25-07-11-18:10:14-d1oe61lcmrb5eq9iqb3g.jpeg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473835" y="2144395"/>
            <a:ext cx="3910965" cy="1749425"/>
          </a:xfrm>
          <a:prstGeom prst="rect">
            <a:avLst/>
          </a:prstGeom>
        </p:spPr>
      </p:pic>
      <p:pic>
        <p:nvPicPr>
          <p:cNvPr id="17" name="Image 4" descr="https://test-kimi-img.moonshot.cn/pub/slides/slides_tmpl/image/25-07-11-18:10:14-d1oe61lcmrb5eq9iqb40.jpeg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6768465" y="2144395"/>
            <a:ext cx="3911600" cy="17487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</p:spPr>
      </p:sp>
      <p:sp>
        <p:nvSpPr>
          <p:cNvPr id="3" name="Text 1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4" name="Image 0" descr="https://test-kimi-img.moonshot.cn/pub/slides/slides_tmpl/image/25-07-11-18:10:09-d1oe60dcmrb5eq9iqag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40" y="2388552"/>
            <a:ext cx="1600200" cy="1651000"/>
          </a:xfrm>
          <a:prstGeom prst="rect">
            <a:avLst/>
          </a:prstGeom>
        </p:spPr>
      </p:pic>
      <p:pic>
        <p:nvPicPr>
          <p:cNvPr id="5" name="Image 1" descr="https://test-kimi-img.moonshot.cn/pub/slides/slides_tmpl/image/25-07-11-18:10:09-d1oe60dcmrb5eq9iqagg.png"/>
          <p:cNvPicPr>
            <a:picLocks noChangeAspect="1"/>
          </p:cNvPicPr>
          <p:nvPr/>
        </p:nvPicPr>
        <p:blipFill>
          <a:blip r:embed="rId3"/>
          <a:srcRect l="56" t="92" b="92"/>
          <a:stretch>
            <a:fillRect/>
          </a:stretch>
        </p:blipFill>
        <p:spPr>
          <a:xfrm>
            <a:off x="8890" y="0"/>
            <a:ext cx="6771640" cy="6858000"/>
          </a:xfrm>
          <a:prstGeom prst="rect">
            <a:avLst/>
          </a:prstGeom>
        </p:spPr>
      </p:pic>
      <p:pic>
        <p:nvPicPr>
          <p:cNvPr id="6" name="Image 2" descr="https://test-kimi-img.moonshot.cn/pub/slides/slides_tmpl/image/25-07-11-18:10:09-d1oe60dcmrb5eq9iqah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710" y="2689860"/>
            <a:ext cx="1859280" cy="1871345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2637790" y="2865755"/>
            <a:ext cx="8900160" cy="95186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企业经营决策概述</a:t>
            </a:r>
            <a:endParaRPr lang="en-US" sz="1600" dirty="0"/>
          </a:p>
        </p:txBody>
      </p:sp>
      <p:sp>
        <p:nvSpPr>
          <p:cNvPr id="9" name="Shape 4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solidFill>
            <a:srgbClr val="000000">
              <a:alpha val="0"/>
            </a:srgbClr>
          </a:solidFill>
        </p:spPr>
      </p:sp>
      <p:sp>
        <p:nvSpPr>
          <p:cNvPr id="10" name="Text 5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noFill/>
        </p:spPr>
        <p:txBody>
          <a:bodyPr wrap="square" lIns="46863" tIns="90043" rIns="90043" bIns="46863" rtlCol="0" anchor="ctr"/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45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2-d1oe615cmrb5eq9iqb00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2610" y="1443990"/>
            <a:ext cx="5711825" cy="498665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2-d1oe615cmrb5eq9iqb00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939155" y="1443990"/>
            <a:ext cx="5711825" cy="498665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13-d1oe61dcmrb5eq9iqb10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451090" y="5967095"/>
            <a:ext cx="2523490" cy="28067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决策的概念</a:t>
            </a:r>
            <a:endParaRPr lang="en-US" sz="1600" dirty="0"/>
          </a:p>
        </p:txBody>
      </p:sp>
      <p:sp>
        <p:nvSpPr>
          <p:cNvPr id="7" name="Text 1"/>
          <p:cNvSpPr/>
          <p:nvPr>
            <p:custDataLst>
              <p:tags r:id="rId8"/>
            </p:custDataLst>
          </p:nvPr>
        </p:nvSpPr>
        <p:spPr>
          <a:xfrm>
            <a:off x="2139316" y="2087563"/>
            <a:ext cx="3339465" cy="89281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决策定义</a:t>
            </a:r>
            <a:endParaRPr lang="en-US" sz="1600" dirty="0"/>
          </a:p>
        </p:txBody>
      </p:sp>
      <p:sp>
        <p:nvSpPr>
          <p:cNvPr id="8" name="Text 2"/>
          <p:cNvSpPr/>
          <p:nvPr>
            <p:custDataLst>
              <p:tags r:id="rId9"/>
            </p:custDataLst>
          </p:nvPr>
        </p:nvSpPr>
        <p:spPr>
          <a:xfrm>
            <a:off x="1192530" y="3080068"/>
            <a:ext cx="4284980" cy="272034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决策是在明确问题的前提下，为未来的行动确定目标，从多个备选方案中选择最优方案并付诸实施的过程。决策贯穿于企业管理的全过程，是管理者的核心职责。</a:t>
            </a:r>
            <a:endParaRPr lang="en-US" sz="1600" dirty="0"/>
          </a:p>
        </p:txBody>
      </p:sp>
      <p:sp>
        <p:nvSpPr>
          <p:cNvPr id="9" name="Text 3"/>
          <p:cNvSpPr/>
          <p:nvPr>
            <p:custDataLst>
              <p:tags r:id="rId10"/>
            </p:custDataLst>
          </p:nvPr>
        </p:nvSpPr>
        <p:spPr>
          <a:xfrm>
            <a:off x="6750686" y="3080068"/>
            <a:ext cx="4284980" cy="272034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决策对企业的生存与发展至关重要。正确的决策能够帮助企业把握机遇、应对挑战，实现可持续发展；错误的决策可能导致企业陷入困境甚至失败。</a:t>
            </a:r>
            <a:endParaRPr lang="en-US" sz="1600" dirty="0"/>
          </a:p>
        </p:txBody>
      </p:sp>
      <p:pic>
        <p:nvPicPr>
          <p:cNvPr id="10" name="Image 4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11" name="Image 5" descr="https://test-kimi-img.moonshot.cn/pub/slides/slides_tmpl/image/25-07-11-18:10:13-d1oe61dcmrb5eq9iqb0g.png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782320" y="1379220"/>
            <a:ext cx="1292225" cy="1572895"/>
          </a:xfrm>
          <a:prstGeom prst="rect">
            <a:avLst/>
          </a:prstGeom>
        </p:spPr>
      </p:pic>
      <p:pic>
        <p:nvPicPr>
          <p:cNvPr id="12" name="Image 6" descr="https://test-kimi-img.moonshot.cn/pub/slides/slides_tmpl/image/25-07-11-18:10:13-d1oe61dcmrb5eq9iqb1g.png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341110" y="1369695"/>
            <a:ext cx="1292225" cy="1572895"/>
          </a:xfrm>
          <a:prstGeom prst="rect">
            <a:avLst/>
          </a:prstGeom>
        </p:spPr>
      </p:pic>
      <p:sp>
        <p:nvSpPr>
          <p:cNvPr id="13" name="Text 4"/>
          <p:cNvSpPr/>
          <p:nvPr>
            <p:custDataLst>
              <p:tags r:id="rId16"/>
            </p:custDataLst>
          </p:nvPr>
        </p:nvSpPr>
        <p:spPr>
          <a:xfrm>
            <a:off x="7570471" y="2087563"/>
            <a:ext cx="3339465" cy="89281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决策重要性</a:t>
            </a:r>
            <a:endParaRPr lang="en-US" sz="1600" dirty="0"/>
          </a:p>
        </p:txBody>
      </p:sp>
      <p:pic>
        <p:nvPicPr>
          <p:cNvPr id="14" name="Image 7" descr="https://test-kimi-img.moonshot.cn/pub/slides/slides_tmpl/image/25-07-11-18:10:13-d1oe61dcmrb5eq9iqb10.png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074545" y="5967095"/>
            <a:ext cx="2523490" cy="2806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12004675" y="4376420"/>
            <a:ext cx="367030" cy="353758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565150" y="3265805"/>
            <a:ext cx="652145" cy="677862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11927205" y="4007485"/>
            <a:ext cx="521335" cy="542544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18-d1oe62lcmrb5eq9iqbg0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150860" y="1663700"/>
            <a:ext cx="3511550" cy="443166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7-11-18:10:18-d1oe62lcmrb5eq9iqbg0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474210" y="1663700"/>
            <a:ext cx="3511550" cy="4431665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7-11-18:10:18-d1oe62lcmrb5eq9iqbg0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06755" y="1663700"/>
            <a:ext cx="3511550" cy="4431665"/>
          </a:xfrm>
          <a:prstGeom prst="rect">
            <a:avLst/>
          </a:prstGeom>
        </p:spPr>
      </p:pic>
      <p:pic>
        <p:nvPicPr>
          <p:cNvPr id="8" name="Image 6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6">
            <a:alphaModFix amt="74000"/>
          </a:blip>
          <a:srcRect l="128" t="26683" r="-128" b="-4046"/>
          <a:stretch>
            <a:fillRect/>
          </a:stretch>
        </p:blipFill>
        <p:spPr>
          <a:xfrm>
            <a:off x="5582285" y="0"/>
            <a:ext cx="6927215" cy="2076450"/>
          </a:xfrm>
          <a:prstGeom prst="rect">
            <a:avLst/>
          </a:prstGeom>
        </p:spPr>
      </p:pic>
      <p:sp>
        <p:nvSpPr>
          <p:cNvPr id="9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决策的种类</a:t>
            </a:r>
            <a:endParaRPr lang="en-US" sz="1600" dirty="0"/>
          </a:p>
        </p:txBody>
      </p:sp>
      <p:sp>
        <p:nvSpPr>
          <p:cNvPr id="10" name="Text 1"/>
          <p:cNvSpPr/>
          <p:nvPr>
            <p:custDataLst>
              <p:tags r:id="rId7"/>
            </p:custDataLst>
          </p:nvPr>
        </p:nvSpPr>
        <p:spPr>
          <a:xfrm>
            <a:off x="941705" y="2134235"/>
            <a:ext cx="3060700" cy="70675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按影响范围分类</a:t>
            </a:r>
            <a:endParaRPr lang="en-US" sz="1600" dirty="0"/>
          </a:p>
        </p:txBody>
      </p:sp>
      <p:sp>
        <p:nvSpPr>
          <p:cNvPr id="11" name="Text 2"/>
          <p:cNvSpPr/>
          <p:nvPr>
            <p:custDataLst>
              <p:tags r:id="rId8"/>
            </p:custDataLst>
          </p:nvPr>
        </p:nvSpPr>
        <p:spPr>
          <a:xfrm>
            <a:off x="4596130" y="2134235"/>
            <a:ext cx="3060700" cy="70675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按决策主体分类</a:t>
            </a:r>
            <a:endParaRPr lang="en-US" sz="1600" dirty="0"/>
          </a:p>
        </p:txBody>
      </p:sp>
      <p:sp>
        <p:nvSpPr>
          <p:cNvPr id="12" name="Text 3"/>
          <p:cNvSpPr/>
          <p:nvPr>
            <p:custDataLst>
              <p:tags r:id="rId9"/>
            </p:custDataLst>
          </p:nvPr>
        </p:nvSpPr>
        <p:spPr>
          <a:xfrm>
            <a:off x="8312150" y="2134235"/>
            <a:ext cx="3060700" cy="70675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按决策是否重复分类</a:t>
            </a:r>
            <a:endParaRPr lang="en-US" sz="1600" dirty="0"/>
          </a:p>
        </p:txBody>
      </p:sp>
      <p:sp>
        <p:nvSpPr>
          <p:cNvPr id="13" name="Text 4"/>
          <p:cNvSpPr/>
          <p:nvPr>
            <p:custDataLst>
              <p:tags r:id="rId10"/>
            </p:custDataLst>
          </p:nvPr>
        </p:nvSpPr>
        <p:spPr>
          <a:xfrm>
            <a:off x="888365" y="2982595"/>
            <a:ext cx="3060700" cy="235331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战略决策：关系到企业发展的全局性、长远性问题，如经营方向、新产品开发等，由高层领导做出，影响深远。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战术决策：为保证战略决策的实现，针对局部经营管理业务做出的决策，如采购、生产计划等，由中层管理人员做出。</a:t>
            </a:r>
            <a:endParaRPr lang="en-US" sz="1600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4" name="Text 5"/>
          <p:cNvSpPr/>
          <p:nvPr>
            <p:custDataLst>
              <p:tags r:id="rId11"/>
            </p:custDataLst>
          </p:nvPr>
        </p:nvSpPr>
        <p:spPr>
          <a:xfrm>
            <a:off x="4604385" y="2982595"/>
            <a:ext cx="3060700" cy="235331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个人决策：由企业领导者凭借个人智慧和经验做出，决策速度快，但易带主观性，适用于常规事务。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集体决策：通过会议机构或上下结合的方式做出，能集思广益，决策慎重，适用于重大问题。</a:t>
            </a:r>
            <a:endParaRPr lang="en-US" sz="1600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5" name="Text 6"/>
          <p:cNvSpPr/>
          <p:nvPr>
            <p:custDataLst>
              <p:tags r:id="rId12"/>
            </p:custDataLst>
          </p:nvPr>
        </p:nvSpPr>
        <p:spPr>
          <a:xfrm>
            <a:off x="8328660" y="3013710"/>
            <a:ext cx="3060700" cy="235331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程序化决策：针对经常出现的问题，有固定处理经验和程序，如产品质量不合格的处理。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非程序化决策：针对不常出现的问题，无固定模式，需决策者做出新判断，如开辟新市场。</a:t>
            </a:r>
            <a:endParaRPr lang="en-US" sz="1600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16" name="Image 7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17" name="Image 8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11520000">
            <a:off x="10706735" y="-624205"/>
            <a:ext cx="1950720" cy="1950720"/>
          </a:xfrm>
          <a:prstGeom prst="rect">
            <a:avLst/>
          </a:prstGeom>
        </p:spPr>
      </p:pic>
      <p:pic>
        <p:nvPicPr>
          <p:cNvPr id="18" name="Image 9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19" name="Image 10" descr="https://test-kimi-img.moonshot.cn/pub/slides/slides_tmpl/image/25-07-11-18:10:18-d1oe62lcmrb5eq9iqbh0.png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2044065" y="1318260"/>
            <a:ext cx="810895" cy="810895"/>
          </a:xfrm>
          <a:prstGeom prst="rect">
            <a:avLst/>
          </a:prstGeom>
        </p:spPr>
      </p:pic>
      <p:pic>
        <p:nvPicPr>
          <p:cNvPr id="20" name="Image 11" descr="https://test-kimi-img.moonshot.cn/pub/slides/slides_tmpl/image/25-07-11-18:10:19-d1oe62tcmrb5eq9iqbi0.png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5839460" y="1333500"/>
            <a:ext cx="780415" cy="780415"/>
          </a:xfrm>
          <a:prstGeom prst="rect">
            <a:avLst/>
          </a:prstGeom>
        </p:spPr>
      </p:pic>
      <p:pic>
        <p:nvPicPr>
          <p:cNvPr id="21" name="Image 12" descr="https://test-kimi-img.moonshot.cn/pub/slides/slides_tmpl/image/25-07-11-18:10:19-d1oe62tcmrb5eq9iqbhg.png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9620250" y="1333500"/>
            <a:ext cx="780415" cy="780415"/>
          </a:xfrm>
          <a:prstGeom prst="rect">
            <a:avLst/>
          </a:prstGeom>
        </p:spPr>
      </p:pic>
      <p:pic>
        <p:nvPicPr>
          <p:cNvPr id="22" name="Image 13" descr="https://test-kimi-img.moonshot.cn/pub/slides/slides_tmpl/image/25-07-11-18:10:19-d1oe62tcmrb5eq9iqbig.png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3221355" y="5160645"/>
            <a:ext cx="883920" cy="859790"/>
          </a:xfrm>
          <a:prstGeom prst="rect">
            <a:avLst/>
          </a:prstGeom>
        </p:spPr>
      </p:pic>
      <p:pic>
        <p:nvPicPr>
          <p:cNvPr id="23" name="Image 14" descr="https://test-kimi-img.moonshot.cn/pub/slides/slides_tmpl/image/25-07-11-18:10:19-d1oe62tcmrb5eq9iqbj0.png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6958330" y="5160645"/>
            <a:ext cx="926465" cy="859790"/>
          </a:xfrm>
          <a:prstGeom prst="rect">
            <a:avLst/>
          </a:prstGeom>
        </p:spPr>
      </p:pic>
      <p:pic>
        <p:nvPicPr>
          <p:cNvPr id="24" name="Image 15" descr="https://test-kimi-img.moonshot.cn/pub/slides/slides_tmpl/image/25-07-11-18:10:19-d1oe62tcmrb5eq9iqbjg.png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/>
          <a:stretch>
            <a:fillRect/>
          </a:stretch>
        </p:blipFill>
        <p:spPr>
          <a:xfrm>
            <a:off x="10643235" y="5160645"/>
            <a:ext cx="932815" cy="8597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2">
            <a:alphaModFix amt="74000"/>
          </a:blip>
          <a:srcRect t="15208"/>
          <a:stretch>
            <a:fillRect/>
          </a:stretch>
        </p:blipFill>
        <p:spPr>
          <a:xfrm>
            <a:off x="6398895" y="0"/>
            <a:ext cx="7380605" cy="2425065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-635" y="1473835"/>
            <a:ext cx="12192635" cy="1571625"/>
          </a:xfrm>
          <a:prstGeom prst="rect">
            <a:avLst/>
          </a:prstGeom>
          <a:gradFill flip="none" rotWithShape="1">
            <a:gsLst>
              <a:gs pos="0">
                <a:srgbClr val="92ABDF">
                  <a:alpha val="82000"/>
                </a:srgbClr>
              </a:gs>
              <a:gs pos="42000">
                <a:srgbClr val="92ABDF">
                  <a:alpha val="82000"/>
                </a:srgbClr>
              </a:gs>
              <a:gs pos="100000">
                <a:srgbClr val="4874CB">
                  <a:alpha val="73000"/>
                </a:srgbClr>
              </a:gs>
            </a:gsLst>
            <a:lin ang="0" scaled="1"/>
          </a:gradFill>
        </p:spPr>
      </p:sp>
      <p:sp>
        <p:nvSpPr>
          <p:cNvPr id="4" name="Text 1"/>
          <p:cNvSpPr/>
          <p:nvPr/>
        </p:nvSpPr>
        <p:spPr>
          <a:xfrm>
            <a:off x="-635" y="1473835"/>
            <a:ext cx="12192635" cy="157162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7697470" y="1614805"/>
            <a:ext cx="3957955" cy="133096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企业经营决策的基本原则与程序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6538375" y="4472222"/>
            <a:ext cx="4964861" cy="1867936"/>
          </a:xfrm>
          <a:prstGeom prst="rect">
            <a:avLst/>
          </a:prstGeom>
          <a:noFill/>
        </p:spPr>
        <p:txBody>
          <a:bodyPr wrap="square" lIns="0" tIns="0" rIns="0" bIns="4699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2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**识别问题**：找出企业经营活动中的问题，明确决策对象。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2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**诊断原因**：分析问题产生的根本原因，为制定解决方案提供依据。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2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**确定经营目标**：明确决策所要达到的目标，确保目标可行、可衡量。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2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**拟订备选方案**：尽可能多地设计解决方案，确保方案的多样性和可行性。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2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**方案评价**：从可行性、有效性和结果等方面对备选方案进行评估，选择最优方案。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2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**方案实施**：将决策方案付诸实践，确保实施条件和资源到位，并进行动态监控。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665269" y="4463967"/>
            <a:ext cx="4964861" cy="1867301"/>
          </a:xfrm>
          <a:prstGeom prst="rect">
            <a:avLst/>
          </a:prstGeom>
          <a:noFill/>
        </p:spPr>
        <p:txBody>
          <a:bodyPr wrap="square" lIns="0" tIns="0" rIns="0" bIns="4699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2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**信息准确原则**：所搜集的信息必须全面准确，能真实反映决策对象的内在规律与外部联系。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2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**可行性原则**：决策方案必须与企业现实的资源条件相适应，确保方案行之有效。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2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**对比优化原则**：在多个备选方案中进行比较，选择投入少、收益大的最优方案。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2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**系统性原则**：运用系统分析方法，兼顾各种利益关系，协调矛盾，实现整体功能最优。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2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**科学性原则**：决策必须建立在科学基础上，遵循科学程序，采用科学方法。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2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**利用“外脑”原则**：充分发挥专家和职工的智慧，广泛利用智囊团的作用。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2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**创新性原则**：决策需有创新精神，勇于开拓，制定合理方案。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2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**追踪监控原则**：在实施过程中及时反馈，密切关注环境变化，纠正偏差。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6087428" y="3540443"/>
            <a:ext cx="0" cy="2532924"/>
          </a:xfrm>
          <a:prstGeom prst="line">
            <a:avLst/>
          </a:prstGeom>
          <a:noFill/>
          <a:ln w="19050">
            <a:gradFill flip="none" rotWithShape="1">
              <a:gsLst>
                <a:gs pos="0">
                  <a:srgbClr val="4874CB">
                    <a:alpha val="0"/>
                  </a:srgbClr>
                </a:gs>
                <a:gs pos="10000">
                  <a:srgbClr val="4874CB">
                    <a:alpha val="0"/>
                  </a:srgbClr>
                </a:gs>
                <a:gs pos="50000">
                  <a:srgbClr val="4874CB">
                    <a:alpha val="50000"/>
                  </a:srgbClr>
                </a:gs>
                <a:gs pos="90000">
                  <a:srgbClr val="4874CB">
                    <a:alpha val="0"/>
                  </a:srgbClr>
                </a:gs>
                <a:gs pos="100000">
                  <a:srgbClr val="4874CB">
                    <a:alpha val="0"/>
                  </a:srgbClr>
                </a:gs>
              </a:gsLst>
              <a:lin ang="16200000" scaled="1"/>
            </a:gradFill>
            <a:prstDash val="solid"/>
            <a:headEnd type="none"/>
            <a:tailEnd type="none"/>
          </a:ln>
        </p:spPr>
      </p:sp>
      <p:pic>
        <p:nvPicPr>
          <p:cNvPr id="9" name="Image 1" descr="https://test-kimi-img.moonshot.cn/pub/slides/slides_tmpl/image/25-07-11-18:10:10-d1oe60lcmrb5eq9iqaj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0" y="390525"/>
            <a:ext cx="597535" cy="280670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1014730" y="3540760"/>
            <a:ext cx="4458335" cy="66992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基本原则</a:t>
            </a:r>
            <a:endParaRPr lang="en-US" sz="1600" dirty="0"/>
          </a:p>
        </p:txBody>
      </p:sp>
      <p:sp>
        <p:nvSpPr>
          <p:cNvPr id="11" name="Text 7"/>
          <p:cNvSpPr/>
          <p:nvPr/>
        </p:nvSpPr>
        <p:spPr>
          <a:xfrm>
            <a:off x="6702425" y="3540760"/>
            <a:ext cx="4458335" cy="66992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决策程序</a:t>
            </a:r>
            <a:endParaRPr lang="en-US" sz="1600" dirty="0"/>
          </a:p>
        </p:txBody>
      </p:sp>
      <p:pic>
        <p:nvPicPr>
          <p:cNvPr id="12" name="Image 2" descr="https://test-kimi-img.moonshot.cn/pub/slides/slides_tmpl/image/25-07-11-18:10:13-d1oe61dcmrb5eq9iqb2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320" y="1164590"/>
            <a:ext cx="3688080" cy="2243455"/>
          </a:xfrm>
          <a:prstGeom prst="rect">
            <a:avLst/>
          </a:prstGeom>
        </p:spPr>
      </p:pic>
      <p:pic>
        <p:nvPicPr>
          <p:cNvPr id="13" name="Image 3" descr="https://test-kimi-img.moonshot.cn/pub/slides/slides_tmpl/image/25-07-11-18:10:14-d1oe61lcmrb5eq9iqb3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5400" y="1164590"/>
            <a:ext cx="3688080" cy="22434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</p:spPr>
      </p:sp>
      <p:sp>
        <p:nvSpPr>
          <p:cNvPr id="3" name="Text 1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4" name="Image 0" descr="https://test-kimi-img.moonshot.cn/pub/slides/slides_tmpl/image/25-07-11-18:10:09-d1oe60dcmrb5eq9iqag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40" y="2388552"/>
            <a:ext cx="1600200" cy="1651000"/>
          </a:xfrm>
          <a:prstGeom prst="rect">
            <a:avLst/>
          </a:prstGeom>
        </p:spPr>
      </p:pic>
      <p:pic>
        <p:nvPicPr>
          <p:cNvPr id="5" name="Image 1" descr="https://test-kimi-img.moonshot.cn/pub/slides/slides_tmpl/image/25-07-11-18:10:09-d1oe60dcmrb5eq9iqagg.png"/>
          <p:cNvPicPr>
            <a:picLocks noChangeAspect="1"/>
          </p:cNvPicPr>
          <p:nvPr/>
        </p:nvPicPr>
        <p:blipFill>
          <a:blip r:embed="rId3"/>
          <a:srcRect l="56" t="92" b="92"/>
          <a:stretch>
            <a:fillRect/>
          </a:stretch>
        </p:blipFill>
        <p:spPr>
          <a:xfrm>
            <a:off x="8890" y="0"/>
            <a:ext cx="6771640" cy="6858000"/>
          </a:xfrm>
          <a:prstGeom prst="rect">
            <a:avLst/>
          </a:prstGeom>
        </p:spPr>
      </p:pic>
      <p:pic>
        <p:nvPicPr>
          <p:cNvPr id="6" name="Image 2" descr="https://test-kimi-img.moonshot.cn/pub/slides/slides_tmpl/image/25-07-11-18:10:09-d1oe60dcmrb5eq9iqah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710" y="2689860"/>
            <a:ext cx="1859280" cy="1871345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2637790" y="2865755"/>
            <a:ext cx="8900160" cy="95186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企业经营决策方法</a:t>
            </a:r>
            <a:endParaRPr lang="en-US" sz="1600" dirty="0"/>
          </a:p>
        </p:txBody>
      </p:sp>
      <p:sp>
        <p:nvSpPr>
          <p:cNvPr id="9" name="Shape 4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solidFill>
            <a:srgbClr val="000000">
              <a:alpha val="0"/>
            </a:srgbClr>
          </a:solidFill>
        </p:spPr>
      </p:sp>
      <p:sp>
        <p:nvSpPr>
          <p:cNvPr id="10" name="Text 5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noFill/>
        </p:spPr>
        <p:txBody>
          <a:bodyPr wrap="square" lIns="46863" tIns="90043" rIns="90043" bIns="46863" rtlCol="0" anchor="ctr"/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45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1">
            <a:alphaModFix amt="74000"/>
          </a:blip>
          <a:srcRect l="128" t="26683" r="-128" b="-4046"/>
          <a:stretch>
            <a:fillRect/>
          </a:stretch>
        </p:blipFill>
        <p:spPr>
          <a:xfrm>
            <a:off x="5582285" y="0"/>
            <a:ext cx="6927215" cy="207645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3481070"/>
            <a:ext cx="515620" cy="536003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165" y="2062480"/>
            <a:ext cx="652145" cy="677862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20-d1oe635cmrb5eq9iqbm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0845" y="1463040"/>
            <a:ext cx="5053330" cy="224345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7-11-18:10:20-d1oe635cmrb5eq9iqbm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0845" y="3890010"/>
            <a:ext cx="5053330" cy="2243455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7-11-18:10:20-d1oe635cmrb5eq9iqbo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940" y="1508125"/>
            <a:ext cx="5864860" cy="4919345"/>
          </a:xfrm>
          <a:prstGeom prst="rect">
            <a:avLst/>
          </a:prstGeom>
        </p:spPr>
      </p:pic>
      <p:pic>
        <p:nvPicPr>
          <p:cNvPr id="8" name="Image 6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9" name="Image 7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1520000">
            <a:off x="10706735" y="-624205"/>
            <a:ext cx="1950720" cy="1950720"/>
          </a:xfrm>
          <a:prstGeom prst="rect">
            <a:avLst/>
          </a:prstGeom>
        </p:spPr>
      </p:pic>
      <p:pic>
        <p:nvPicPr>
          <p:cNvPr id="10" name="Image 8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sp>
        <p:nvSpPr>
          <p:cNvPr id="11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定性决策方法</a:t>
            </a:r>
            <a:endParaRPr lang="en-US" sz="1600" dirty="0"/>
          </a:p>
        </p:txBody>
      </p:sp>
      <p:sp>
        <p:nvSpPr>
          <p:cNvPr id="12" name="Text 1"/>
          <p:cNvSpPr/>
          <p:nvPr/>
        </p:nvSpPr>
        <p:spPr>
          <a:xfrm>
            <a:off x="626110" y="3703320"/>
            <a:ext cx="4690110" cy="36830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头脑风暴法</a:t>
            </a:r>
            <a:endParaRPr lang="en-US" b="1" dirty="0">
              <a:solidFill>
                <a:srgbClr val="4874CB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3" name="Text 2"/>
          <p:cNvSpPr/>
          <p:nvPr/>
        </p:nvSpPr>
        <p:spPr>
          <a:xfrm>
            <a:off x="763270" y="4069715"/>
            <a:ext cx="5332095" cy="206375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通过小型会议形式，让与会者自由发言、相互启发，诱发创造性思维的共振和连锁反应，产生更多创造性构想。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4" name="Text 3"/>
          <p:cNvSpPr/>
          <p:nvPr/>
        </p:nvSpPr>
        <p:spPr>
          <a:xfrm>
            <a:off x="6957060" y="1664970"/>
            <a:ext cx="3732530" cy="36830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哥顿法</a:t>
            </a:r>
            <a:endParaRPr lang="en-US" b="1" dirty="0">
              <a:solidFill>
                <a:srgbClr val="4874CB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5" name="Text 4"/>
          <p:cNvSpPr/>
          <p:nvPr/>
        </p:nvSpPr>
        <p:spPr>
          <a:xfrm>
            <a:off x="6957060" y="2036644"/>
            <a:ext cx="4660900" cy="86550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just">
              <a:lnSpc>
                <a:spcPct val="14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由主持人提出问题，专家分别写出书面意见，通过多次反馈和修改，最终形成一致意见。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6" name="Text 5"/>
          <p:cNvSpPr/>
          <p:nvPr/>
        </p:nvSpPr>
        <p:spPr>
          <a:xfrm>
            <a:off x="6957060" y="4000500"/>
            <a:ext cx="3732530" cy="36830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德尔菲法</a:t>
            </a:r>
            <a:endParaRPr lang="en-US" b="1" dirty="0">
              <a:solidFill>
                <a:srgbClr val="4874CB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7" name="Text 6"/>
          <p:cNvSpPr/>
          <p:nvPr/>
        </p:nvSpPr>
        <p:spPr>
          <a:xfrm>
            <a:off x="6957060" y="4476373"/>
            <a:ext cx="4603750" cy="133794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依靠专家单独发表意见，通过多轮反馈和统计处理，逐步集中意见，达到较高的预测精度。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18" name="Image 9" descr="https://test-kimi-img.moonshot.cn/pub/slides/slides_tmpl/image/25-07-11-18:10:21-d1oe63dcmrb5eq9iqbs0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8990" y="1720850"/>
            <a:ext cx="5260975" cy="19627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10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100.xml><?xml version="1.0" encoding="utf-8"?>
<p:tagLst xmlns:p="http://schemas.openxmlformats.org/presentationml/2006/main">
  <p:tag name="KSO_WM_DIAGRAM_VIRTUALLY_FRAME" val="{&quot;height&quot;:386.44496062992124,&quot;left&quot;:343.4,&quot;top&quot;:111.97637795275591,&quot;width&quot;:569.0372440944881}"/>
</p:tagLst>
</file>

<file path=ppt/tags/tag101.xml><?xml version="1.0" encoding="utf-8"?>
<p:tagLst xmlns:p="http://schemas.openxmlformats.org/presentationml/2006/main">
  <p:tag name="KSO_WM_DIAGRAM_VIRTUALLY_FRAME" val="{&quot;height&quot;:386.44496062992124,&quot;left&quot;:343.4,&quot;top&quot;:111.97637795275591,&quot;width&quot;:569.0372440944881}"/>
</p:tagLst>
</file>

<file path=ppt/tags/tag102.xml><?xml version="1.0" encoding="utf-8"?>
<p:tagLst xmlns:p="http://schemas.openxmlformats.org/presentationml/2006/main">
  <p:tag name="KSO_WM_DIAGRAM_VIRTUALLY_FRAME" val="{&quot;height&quot;:386.44496062992124,&quot;left&quot;:343.4,&quot;top&quot;:111.97637795275591,&quot;width&quot;:569.0372440944881}"/>
</p:tagLst>
</file>

<file path=ppt/tags/tag103.xml><?xml version="1.0" encoding="utf-8"?>
<p:tagLst xmlns:p="http://schemas.openxmlformats.org/presentationml/2006/main">
  <p:tag name="KSO_WM_DIAGRAM_VIRTUALLY_FRAME" val="{&quot;height&quot;:386.44496062992124,&quot;left&quot;:343.4,&quot;top&quot;:111.97637795275591,&quot;width&quot;:569.0372440944881}"/>
</p:tagLst>
</file>

<file path=ppt/tags/tag104.xml><?xml version="1.0" encoding="utf-8"?>
<p:tagLst xmlns:p="http://schemas.openxmlformats.org/presentationml/2006/main">
  <p:tag name="KSO_WM_DIAGRAM_VIRTUALLY_FRAME" val="{&quot;height&quot;:386.44496062992124,&quot;left&quot;:343.4,&quot;top&quot;:111.97637795275591,&quot;width&quot;:569.0372440944881}"/>
</p:tagLst>
</file>

<file path=ppt/tags/tag105.xml><?xml version="1.0" encoding="utf-8"?>
<p:tagLst xmlns:p="http://schemas.openxmlformats.org/presentationml/2006/main">
  <p:tag name="KSO_WM_DIAGRAM_VIRTUALLY_FRAME" val="{&quot;height&quot;:386.44496062992124,&quot;left&quot;:343.4,&quot;top&quot;:111.97637795275591,&quot;width&quot;:569.0372440944881}"/>
</p:tagLst>
</file>

<file path=ppt/tags/tag106.xml><?xml version="1.0" encoding="utf-8"?>
<p:tagLst xmlns:p="http://schemas.openxmlformats.org/presentationml/2006/main">
  <p:tag name="KSO_WM_DIAGRAM_VIRTUALLY_FRAME" val="{&quot;height&quot;:386.44496062992124,&quot;left&quot;:343.4,&quot;top&quot;:111.97637795275591,&quot;width&quot;:569.0372440944881}"/>
</p:tagLst>
</file>

<file path=ppt/tags/tag107.xml><?xml version="1.0" encoding="utf-8"?>
<p:tagLst xmlns:p="http://schemas.openxmlformats.org/presentationml/2006/main">
  <p:tag name="KSO_WM_DIAGRAM_VIRTUALLY_FRAME" val="{&quot;height&quot;:386.44496062992124,&quot;left&quot;:343.4,&quot;top&quot;:111.97637795275591,&quot;width&quot;:569.0372440944881}"/>
</p:tagLst>
</file>

<file path=ppt/tags/tag108.xml><?xml version="1.0" encoding="utf-8"?>
<p:tagLst xmlns:p="http://schemas.openxmlformats.org/presentationml/2006/main">
  <p:tag name="KSO_WM_DIAGRAM_VIRTUALLY_FRAME" val="{&quot;height&quot;:406,&quot;left&quot;:51.7,&quot;top&quot;:112.4,&quot;width&quot;:420.55}"/>
</p:tagLst>
</file>

<file path=ppt/tags/tag109.xml><?xml version="1.0" encoding="utf-8"?>
<p:tagLst xmlns:p="http://schemas.openxmlformats.org/presentationml/2006/main">
  <p:tag name="KSO_WM_DIAGRAM_VIRTUALLY_FRAME" val="{&quot;height&quot;:406,&quot;left&quot;:51.7,&quot;top&quot;:112.4,&quot;width&quot;:420.55}"/>
</p:tagLst>
</file>

<file path=ppt/tags/tag11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110.xml><?xml version="1.0" encoding="utf-8"?>
<p:tagLst xmlns:p="http://schemas.openxmlformats.org/presentationml/2006/main">
  <p:tag name="KSO_WM_DIAGRAM_VIRTUALLY_FRAME" val="{&quot;height&quot;:406,&quot;left&quot;:51.7,&quot;top&quot;:112.4,&quot;width&quot;:420.55}"/>
</p:tagLst>
</file>

<file path=ppt/tags/tag111.xml><?xml version="1.0" encoding="utf-8"?>
<p:tagLst xmlns:p="http://schemas.openxmlformats.org/presentationml/2006/main">
  <p:tag name="KSO_WM_DIAGRAM_VIRTUALLY_FRAME" val="{&quot;height&quot;:406,&quot;left&quot;:51.7,&quot;top&quot;:112.4,&quot;width&quot;:420.55}"/>
</p:tagLst>
</file>

<file path=ppt/tags/tag112.xml><?xml version="1.0" encoding="utf-8"?>
<p:tagLst xmlns:p="http://schemas.openxmlformats.org/presentationml/2006/main">
  <p:tag name="KSO_WM_DIAGRAM_VIRTUALLY_FRAME" val="{&quot;height&quot;:406,&quot;left&quot;:51.7,&quot;top&quot;:112.4,&quot;width&quot;:420.55}"/>
</p:tagLst>
</file>

<file path=ppt/tags/tag113.xml><?xml version="1.0" encoding="utf-8"?>
<p:tagLst xmlns:p="http://schemas.openxmlformats.org/presentationml/2006/main">
  <p:tag name="KSO_WM_DIAGRAM_VIRTUALLY_FRAME" val="{&quot;height&quot;:406,&quot;left&quot;:51.7,&quot;top&quot;:112.4,&quot;width&quot;:420.55}"/>
</p:tagLst>
</file>

<file path=ppt/tags/tag114.xml><?xml version="1.0" encoding="utf-8"?>
<p:tagLst xmlns:p="http://schemas.openxmlformats.org/presentationml/2006/main">
  <p:tag name="KSO_WM_DIAGRAM_VIRTUALLY_FRAME" val="{&quot;height&quot;:371.4640157480315,&quot;left&quot;:384.85,&quot;top&quot;:123.13598425196851,&quot;width&quot;:543.1491338582676}"/>
</p:tagLst>
</file>

<file path=ppt/tags/tag115.xml><?xml version="1.0" encoding="utf-8"?>
<p:tagLst xmlns:p="http://schemas.openxmlformats.org/presentationml/2006/main">
  <p:tag name="KSO_WM_DIAGRAM_VIRTUALLY_FRAME" val="{&quot;height&quot;:371.4640157480315,&quot;left&quot;:384.85,&quot;top&quot;:123.13598425196851,&quot;width&quot;:543.1491338582676}"/>
</p:tagLst>
</file>

<file path=ppt/tags/tag116.xml><?xml version="1.0" encoding="utf-8"?>
<p:tagLst xmlns:p="http://schemas.openxmlformats.org/presentationml/2006/main">
  <p:tag name="KSO_WM_DIAGRAM_VIRTUALLY_FRAME" val="{&quot;height&quot;:371.4640157480315,&quot;left&quot;:384.85,&quot;top&quot;:123.13598425196851,&quot;width&quot;:543.1491338582676}"/>
</p:tagLst>
</file>

<file path=ppt/tags/tag117.xml><?xml version="1.0" encoding="utf-8"?>
<p:tagLst xmlns:p="http://schemas.openxmlformats.org/presentationml/2006/main">
  <p:tag name="KSO_WM_DIAGRAM_VIRTUALLY_FRAME" val="{&quot;height&quot;:371.4640157480315,&quot;left&quot;:384.85,&quot;top&quot;:123.13598425196851,&quot;width&quot;:543.1491338582676}"/>
</p:tagLst>
</file>

<file path=ppt/tags/tag118.xml><?xml version="1.0" encoding="utf-8"?>
<p:tagLst xmlns:p="http://schemas.openxmlformats.org/presentationml/2006/main">
  <p:tag name="KSO_WM_DIAGRAM_VIRTUALLY_FRAME" val="{&quot;height&quot;:371.4640157480315,&quot;left&quot;:384.85,&quot;top&quot;:123.13598425196851,&quot;width&quot;:543.1491338582676}"/>
</p:tagLst>
</file>

<file path=ppt/tags/tag119.xml><?xml version="1.0" encoding="utf-8"?>
<p:tagLst xmlns:p="http://schemas.openxmlformats.org/presentationml/2006/main">
  <p:tag name="KSO_WM_DIAGRAM_VIRTUALLY_FRAME" val="{&quot;height&quot;:371.4640157480315,&quot;left&quot;:384.85,&quot;top&quot;:123.13598425196851,&quot;width&quot;:543.1491338582676}"/>
</p:tagLst>
</file>

<file path=ppt/tags/tag12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120.xml><?xml version="1.0" encoding="utf-8"?>
<p:tagLst xmlns:p="http://schemas.openxmlformats.org/presentationml/2006/main">
  <p:tag name="KSO_WM_DIAGRAM_VIRTUALLY_FRAME" val="{&quot;height&quot;:371.4640157480315,&quot;left&quot;:384.85,&quot;top&quot;:123.13598425196851,&quot;width&quot;:543.1491338582676}"/>
</p:tagLst>
</file>

<file path=ppt/tags/tag121.xml><?xml version="1.0" encoding="utf-8"?>
<p:tagLst xmlns:p="http://schemas.openxmlformats.org/presentationml/2006/main">
  <p:tag name="KSO_WM_DIAGRAM_VIRTUALLY_FRAME" val="{&quot;height&quot;:371.4640157480315,&quot;left&quot;:384.85,&quot;top&quot;:123.13598425196851,&quot;width&quot;:543.1491338582676}"/>
</p:tagLst>
</file>

<file path=ppt/tags/tag122.xml><?xml version="1.0" encoding="utf-8"?>
<p:tagLst xmlns:p="http://schemas.openxmlformats.org/presentationml/2006/main">
  <p:tag name="KSO_WM_DIAGRAM_VIRTUALLY_FRAME" val="{&quot;height&quot;:371.4640157480315,&quot;left&quot;:384.85,&quot;top&quot;:123.13598425196851,&quot;width&quot;:543.1491338582676}"/>
</p:tagLst>
</file>

<file path=ppt/tags/tag123.xml><?xml version="1.0" encoding="utf-8"?>
<p:tagLst xmlns:p="http://schemas.openxmlformats.org/presentationml/2006/main">
  <p:tag name="KSO_WM_DIAGRAM_VIRTUALLY_FRAME" val="{&quot;height&quot;:371.4640157480315,&quot;left&quot;:384.85,&quot;top&quot;:123.13598425196851,&quot;width&quot;:543.1491338582676}"/>
</p:tagLst>
</file>

<file path=ppt/tags/tag124.xml><?xml version="1.0" encoding="utf-8"?>
<p:tagLst xmlns:p="http://schemas.openxmlformats.org/presentationml/2006/main">
  <p:tag name="KSO_WM_DIAGRAM_VIRTUALLY_FRAME" val="{&quot;height&quot;:269.5750393700788,&quot;left&quot;:37.55,&quot;top&quot;:259.35,&quot;width&quot;:879.6}"/>
</p:tagLst>
</file>

<file path=ppt/tags/tag125.xml><?xml version="1.0" encoding="utf-8"?>
<p:tagLst xmlns:p="http://schemas.openxmlformats.org/presentationml/2006/main">
  <p:tag name="KSO_WM_DIAGRAM_VIRTUALLY_FRAME" val="{&quot;height&quot;:269.5750393700788,&quot;left&quot;:37.55,&quot;top&quot;:259.35,&quot;width&quot;:879.6}"/>
</p:tagLst>
</file>

<file path=ppt/tags/tag126.xml><?xml version="1.0" encoding="utf-8"?>
<p:tagLst xmlns:p="http://schemas.openxmlformats.org/presentationml/2006/main">
  <p:tag name="KSO_WM_DIAGRAM_VIRTUALLY_FRAME" val="{&quot;height&quot;:269.5750393700788,&quot;left&quot;:37.55,&quot;top&quot;:259.35,&quot;width&quot;:879.6}"/>
</p:tagLst>
</file>

<file path=ppt/tags/tag127.xml><?xml version="1.0" encoding="utf-8"?>
<p:tagLst xmlns:p="http://schemas.openxmlformats.org/presentationml/2006/main">
  <p:tag name="KSO_WM_DIAGRAM_VIRTUALLY_FRAME" val="{&quot;height&quot;:269.5750393700788,&quot;left&quot;:37.55,&quot;top&quot;:259.35,&quot;width&quot;:879.6}"/>
</p:tagLst>
</file>

<file path=ppt/tags/tag128.xml><?xml version="1.0" encoding="utf-8"?>
<p:tagLst xmlns:p="http://schemas.openxmlformats.org/presentationml/2006/main">
  <p:tag name="KSO_WM_DIAGRAM_VIRTUALLY_FRAME" val="{&quot;height&quot;:269.5750393700788,&quot;left&quot;:37.55,&quot;top&quot;:259.35,&quot;width&quot;:879.6}"/>
</p:tagLst>
</file>

<file path=ppt/tags/tag129.xml><?xml version="1.0" encoding="utf-8"?>
<p:tagLst xmlns:p="http://schemas.openxmlformats.org/presentationml/2006/main">
  <p:tag name="KSO_WM_DIAGRAM_VIRTUALLY_FRAME" val="{&quot;height&quot;:269.5750393700788,&quot;left&quot;:37.55,&quot;top&quot;:259.35,&quot;width&quot;:879.6}"/>
</p:tagLst>
</file>

<file path=ppt/tags/tag13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130.xml><?xml version="1.0" encoding="utf-8"?>
<p:tagLst xmlns:p="http://schemas.openxmlformats.org/presentationml/2006/main">
  <p:tag name="KSO_WM_DIAGRAM_VIRTUALLY_FRAME" val="{&quot;height&quot;:269.5750393700788,&quot;left&quot;:37.55,&quot;top&quot;:259.35,&quot;width&quot;:879.6}"/>
</p:tagLst>
</file>

<file path=ppt/tags/tag131.xml><?xml version="1.0" encoding="utf-8"?>
<p:tagLst xmlns:p="http://schemas.openxmlformats.org/presentationml/2006/main">
  <p:tag name="KSO_WM_DIAGRAM_VIRTUALLY_FRAME" val="{&quot;height&quot;:269.5750393700788,&quot;left&quot;:37.55,&quot;top&quot;:259.35,&quot;width&quot;:879.6}"/>
</p:tagLst>
</file>

<file path=ppt/tags/tag132.xml><?xml version="1.0" encoding="utf-8"?>
<p:tagLst xmlns:p="http://schemas.openxmlformats.org/presentationml/2006/main">
  <p:tag name="KSO_WM_DIAGRAM_VIRTUALLY_FRAME" val="{&quot;height&quot;:269.5750393700788,&quot;left&quot;:37.55,&quot;top&quot;:259.35,&quot;width&quot;:879.6}"/>
</p:tagLst>
</file>

<file path=ppt/tags/tag133.xml><?xml version="1.0" encoding="utf-8"?>
<p:tagLst xmlns:p="http://schemas.openxmlformats.org/presentationml/2006/main">
  <p:tag name="KSO_WM_DIAGRAM_VIRTUALLY_FRAME" val="{&quot;height&quot;:269.5750393700788,&quot;left&quot;:37.55,&quot;top&quot;:259.35,&quot;width&quot;:879.6}"/>
</p:tagLst>
</file>

<file path=ppt/tags/tag134.xml><?xml version="1.0" encoding="utf-8"?>
<p:tagLst xmlns:p="http://schemas.openxmlformats.org/presentationml/2006/main">
  <p:tag name="KSO_WM_DIAGRAM_VIRTUALLY_FRAME" val="{&quot;height&quot;:269.5750393700788,&quot;left&quot;:37.55,&quot;top&quot;:259.35,&quot;width&quot;:879.6}"/>
</p:tagLst>
</file>

<file path=ppt/tags/tag135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136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137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138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139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14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140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141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142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15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16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17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18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19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2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20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21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22.xml><?xml version="1.0" encoding="utf-8"?>
<p:tagLst xmlns:p="http://schemas.openxmlformats.org/presentationml/2006/main">
  <p:tag name="KSO_WM_DIAGRAM_VIRTUALLY_FRAME" val="{&quot;height&quot;:535.05,&quot;left&quot;:-81.05,&quot;top&quot;:36.15,&quot;width&quot;:1027.15}"/>
</p:tagLst>
</file>

<file path=ppt/tags/tag23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24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25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26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27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28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29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3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30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31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32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33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34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35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36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37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38.xml><?xml version="1.0" encoding="utf-8"?>
<p:tagLst xmlns:p="http://schemas.openxmlformats.org/presentationml/2006/main">
  <p:tag name="KSO_WM_DIAGRAM_VIRTUALLY_FRAME" val="{&quot;height&quot;:398.5,&quot;left&quot;:44.3,&quot;top&quot;:107.85,&quot;width&quot;:873.1}"/>
</p:tagLst>
</file>

<file path=ppt/tags/tag39.xml><?xml version="1.0" encoding="utf-8"?>
<p:tagLst xmlns:p="http://schemas.openxmlformats.org/presentationml/2006/main">
  <p:tag name="KSO_WM_DIAGRAM_VIRTUALLY_FRAME" val="{&quot;height&quot;:398.5,&quot;left&quot;:44.3,&quot;top&quot;:107.85,&quot;width&quot;:873.1}"/>
</p:tagLst>
</file>

<file path=ppt/tags/tag4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40.xml><?xml version="1.0" encoding="utf-8"?>
<p:tagLst xmlns:p="http://schemas.openxmlformats.org/presentationml/2006/main">
  <p:tag name="KSO_WM_DIAGRAM_VIRTUALLY_FRAME" val="{&quot;height&quot;:398.5,&quot;left&quot;:44.3,&quot;top&quot;:107.85,&quot;width&quot;:873.1}"/>
</p:tagLst>
</file>

<file path=ppt/tags/tag41.xml><?xml version="1.0" encoding="utf-8"?>
<p:tagLst xmlns:p="http://schemas.openxmlformats.org/presentationml/2006/main">
  <p:tag name="KSO_WM_DIAGRAM_VIRTUALLY_FRAME" val="{&quot;height&quot;:398.5,&quot;left&quot;:44.3,&quot;top&quot;:107.85,&quot;width&quot;:873.1}"/>
</p:tagLst>
</file>

<file path=ppt/tags/tag42.xml><?xml version="1.0" encoding="utf-8"?>
<p:tagLst xmlns:p="http://schemas.openxmlformats.org/presentationml/2006/main">
  <p:tag name="KSO_WM_DIAGRAM_VIRTUALLY_FRAME" val="{&quot;height&quot;:398.5,&quot;left&quot;:44.3,&quot;top&quot;:107.85,&quot;width&quot;:873.1}"/>
</p:tagLst>
</file>

<file path=ppt/tags/tag43.xml><?xml version="1.0" encoding="utf-8"?>
<p:tagLst xmlns:p="http://schemas.openxmlformats.org/presentationml/2006/main">
  <p:tag name="KSO_WM_DIAGRAM_VIRTUALLY_FRAME" val="{&quot;height&quot;:398.5,&quot;left&quot;:44.3,&quot;top&quot;:107.85,&quot;width&quot;:873.1}"/>
</p:tagLst>
</file>

<file path=ppt/tags/tag44.xml><?xml version="1.0" encoding="utf-8"?>
<p:tagLst xmlns:p="http://schemas.openxmlformats.org/presentationml/2006/main">
  <p:tag name="KSO_WM_DIAGRAM_VIRTUALLY_FRAME" val="{&quot;height&quot;:398.5,&quot;left&quot;:44.3,&quot;top&quot;:107.85,&quot;width&quot;:873.1}"/>
</p:tagLst>
</file>

<file path=ppt/tags/tag45.xml><?xml version="1.0" encoding="utf-8"?>
<p:tagLst xmlns:p="http://schemas.openxmlformats.org/presentationml/2006/main">
  <p:tag name="KSO_WM_DIAGRAM_VIRTUALLY_FRAME" val="{&quot;height&quot;:398.5,&quot;left&quot;:44.3,&quot;top&quot;:107.85,&quot;width&quot;:873.1}"/>
</p:tagLst>
</file>

<file path=ppt/tags/tag46.xml><?xml version="1.0" encoding="utf-8"?>
<p:tagLst xmlns:p="http://schemas.openxmlformats.org/presentationml/2006/main">
  <p:tag name="KSO_WM_DIAGRAM_VIRTUALLY_FRAME" val="{&quot;height&quot;:398.5,&quot;left&quot;:44.3,&quot;top&quot;:107.85,&quot;width&quot;:873.1}"/>
</p:tagLst>
</file>

<file path=ppt/tags/tag47.xml><?xml version="1.0" encoding="utf-8"?>
<p:tagLst xmlns:p="http://schemas.openxmlformats.org/presentationml/2006/main">
  <p:tag name="KSO_WM_DIAGRAM_VIRTUALLY_FRAME" val="{&quot;height&quot;:398.5,&quot;left&quot;:44.3,&quot;top&quot;:107.85,&quot;width&quot;:873.1}"/>
</p:tagLst>
</file>

<file path=ppt/tags/tag48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49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5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50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51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52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53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54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55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56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57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58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59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6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60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61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62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63.xml><?xml version="1.0" encoding="utf-8"?>
<p:tagLst xmlns:p="http://schemas.openxmlformats.org/presentationml/2006/main">
  <p:tag name="KSO_WM_DIAGRAM_VIRTUALLY_FRAME" val="{&quot;height&quot;:377.3,&quot;left&quot;:37.9,&quot;top&quot;:100.95,&quot;width&quot;:522.25}"/>
</p:tagLst>
</file>

<file path=ppt/tags/tag64.xml><?xml version="1.0" encoding="utf-8"?>
<p:tagLst xmlns:p="http://schemas.openxmlformats.org/presentationml/2006/main">
  <p:tag name="KSO_WM_DIAGRAM_VIRTUALLY_FRAME" val="{&quot;height&quot;:377.3,&quot;left&quot;:37.9,&quot;top&quot;:100.95,&quot;width&quot;:522.25}"/>
</p:tagLst>
</file>

<file path=ppt/tags/tag65.xml><?xml version="1.0" encoding="utf-8"?>
<p:tagLst xmlns:p="http://schemas.openxmlformats.org/presentationml/2006/main">
  <p:tag name="KSO_WM_DIAGRAM_VIRTUALLY_FRAME" val="{&quot;height&quot;:377.3,&quot;left&quot;:37.9,&quot;top&quot;:100.95,&quot;width&quot;:522.25}"/>
</p:tagLst>
</file>

<file path=ppt/tags/tag66.xml><?xml version="1.0" encoding="utf-8"?>
<p:tagLst xmlns:p="http://schemas.openxmlformats.org/presentationml/2006/main">
  <p:tag name="KSO_WM_DIAGRAM_VIRTUALLY_FRAME" val="{&quot;height&quot;:377.3,&quot;left&quot;:37.9,&quot;top&quot;:100.95,&quot;width&quot;:522.25}"/>
</p:tagLst>
</file>

<file path=ppt/tags/tag67.xml><?xml version="1.0" encoding="utf-8"?>
<p:tagLst xmlns:p="http://schemas.openxmlformats.org/presentationml/2006/main">
  <p:tag name="KSO_WM_DIAGRAM_VIRTUALLY_FRAME" val="{&quot;height&quot;:377.3,&quot;left&quot;:37.9,&quot;top&quot;:100.95,&quot;width&quot;:522.25}"/>
</p:tagLst>
</file>

<file path=ppt/tags/tag68.xml><?xml version="1.0" encoding="utf-8"?>
<p:tagLst xmlns:p="http://schemas.openxmlformats.org/presentationml/2006/main">
  <p:tag name="KSO_WM_DIAGRAM_VIRTUALLY_FRAME" val="{&quot;height&quot;:377.3,&quot;left&quot;:37.9,&quot;top&quot;:100.95,&quot;width&quot;:522.25}"/>
</p:tagLst>
</file>

<file path=ppt/tags/tag69.xml><?xml version="1.0" encoding="utf-8"?>
<p:tagLst xmlns:p="http://schemas.openxmlformats.org/presentationml/2006/main">
  <p:tag name="KSO_WM_DIAGRAM_VIRTUALLY_FRAME" val="{&quot;height&quot;:498.4,&quot;left&quot;:285.6,&quot;top&quot;:60.85,&quot;width&quot;:674.5}"/>
</p:tagLst>
</file>

<file path=ppt/tags/tag7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70.xml><?xml version="1.0" encoding="utf-8"?>
<p:tagLst xmlns:p="http://schemas.openxmlformats.org/presentationml/2006/main">
  <p:tag name="KSO_WM_DIAGRAM_VIRTUALLY_FRAME" val="{&quot;height&quot;:498.4,&quot;left&quot;:285.6,&quot;top&quot;:60.85,&quot;width&quot;:674.5}"/>
</p:tagLst>
</file>

<file path=ppt/tags/tag71.xml><?xml version="1.0" encoding="utf-8"?>
<p:tagLst xmlns:p="http://schemas.openxmlformats.org/presentationml/2006/main">
  <p:tag name="KSO_WM_DIAGRAM_VIRTUALLY_FRAME" val="{&quot;height&quot;:498.4,&quot;left&quot;:285.6,&quot;top&quot;:60.85,&quot;width&quot;:674.5}"/>
</p:tagLst>
</file>

<file path=ppt/tags/tag72.xml><?xml version="1.0" encoding="utf-8"?>
<p:tagLst xmlns:p="http://schemas.openxmlformats.org/presentationml/2006/main">
  <p:tag name="KSO_WM_DIAGRAM_VIRTUALLY_FRAME" val="{&quot;height&quot;:498.4,&quot;left&quot;:285.6,&quot;top&quot;:60.85,&quot;width&quot;:674.5}"/>
</p:tagLst>
</file>

<file path=ppt/tags/tag73.xml><?xml version="1.0" encoding="utf-8"?>
<p:tagLst xmlns:p="http://schemas.openxmlformats.org/presentationml/2006/main">
  <p:tag name="KSO_WM_DIAGRAM_VIRTUALLY_FRAME" val="{&quot;height&quot;:498.4,&quot;left&quot;:285.6,&quot;top&quot;:60.85,&quot;width&quot;:674.5}"/>
</p:tagLst>
</file>

<file path=ppt/tags/tag74.xml><?xml version="1.0" encoding="utf-8"?>
<p:tagLst xmlns:p="http://schemas.openxmlformats.org/presentationml/2006/main">
  <p:tag name="KSO_WM_DIAGRAM_VIRTUALLY_FRAME" val="{&quot;height&quot;:498.4,&quot;left&quot;:285.6,&quot;top&quot;:60.85,&quot;width&quot;:674.5}"/>
</p:tagLst>
</file>

<file path=ppt/tags/tag75.xml><?xml version="1.0" encoding="utf-8"?>
<p:tagLst xmlns:p="http://schemas.openxmlformats.org/presentationml/2006/main">
  <p:tag name="KSO_WM_DIAGRAM_VIRTUALLY_FRAME" val="{&quot;height&quot;:498.4,&quot;left&quot;:285.6,&quot;top&quot;:60.85,&quot;width&quot;:674.5}"/>
</p:tagLst>
</file>

<file path=ppt/tags/tag76.xml><?xml version="1.0" encoding="utf-8"?>
<p:tagLst xmlns:p="http://schemas.openxmlformats.org/presentationml/2006/main">
  <p:tag name="KSO_WM_DIAGRAM_VIRTUALLY_FRAME" val="{&quot;height&quot;:498.4,&quot;left&quot;:285.6,&quot;top&quot;:60.85,&quot;width&quot;:674.5}"/>
</p:tagLst>
</file>

<file path=ppt/tags/tag77.xml><?xml version="1.0" encoding="utf-8"?>
<p:tagLst xmlns:p="http://schemas.openxmlformats.org/presentationml/2006/main">
  <p:tag name="KSO_WM_DIAGRAM_VIRTUALLY_FRAME" val="{&quot;height&quot;:498.4,&quot;left&quot;:285.6,&quot;top&quot;:60.85,&quot;width&quot;:674.5}"/>
</p:tagLst>
</file>

<file path=ppt/tags/tag78.xml><?xml version="1.0" encoding="utf-8"?>
<p:tagLst xmlns:p="http://schemas.openxmlformats.org/presentationml/2006/main">
  <p:tag name="KSO_WM_DIAGRAM_VIRTUALLY_FRAME" val="{&quot;height&quot;:498.4,&quot;left&quot;:285.6,&quot;top&quot;:60.85,&quot;width&quot;:674.5}"/>
</p:tagLst>
</file>

<file path=ppt/tags/tag79.xml><?xml version="1.0" encoding="utf-8"?>
<p:tagLst xmlns:p="http://schemas.openxmlformats.org/presentationml/2006/main">
  <p:tag name="KSO_WM_DIAGRAM_VIRTUALLY_FRAME" val="{&quot;height&quot;:498.4,&quot;left&quot;:285.6,&quot;top&quot;:60.85,&quot;width&quot;:674.5}"/>
</p:tagLst>
</file>

<file path=ppt/tags/tag8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80.xml><?xml version="1.0" encoding="utf-8"?>
<p:tagLst xmlns:p="http://schemas.openxmlformats.org/presentationml/2006/main">
  <p:tag name="KSO_WM_DIAGRAM_VIRTUALLY_FRAME" val="{&quot;height&quot;:498.4,&quot;left&quot;:285.6,&quot;top&quot;:60.85,&quot;width&quot;:674.5}"/>
</p:tagLst>
</file>

<file path=ppt/tags/tag81.xml><?xml version="1.0" encoding="utf-8"?>
<p:tagLst xmlns:p="http://schemas.openxmlformats.org/presentationml/2006/main">
  <p:tag name="KSO_WM_DIAGRAM_VIRTUALLY_FRAME" val="{&quot;height&quot;:328.3,&quot;left&quot;:415.55,&quot;top&quot;:127.75,&quot;width&quot;:510.05}"/>
</p:tagLst>
</file>

<file path=ppt/tags/tag82.xml><?xml version="1.0" encoding="utf-8"?>
<p:tagLst xmlns:p="http://schemas.openxmlformats.org/presentationml/2006/main">
  <p:tag name="KSO_WM_DIAGRAM_VIRTUALLY_FRAME" val="{&quot;height&quot;:328.3,&quot;left&quot;:415.55,&quot;top&quot;:127.75,&quot;width&quot;:510.05}"/>
</p:tagLst>
</file>

<file path=ppt/tags/tag83.xml><?xml version="1.0" encoding="utf-8"?>
<p:tagLst xmlns:p="http://schemas.openxmlformats.org/presentationml/2006/main">
  <p:tag name="KSO_WM_DIAGRAM_VIRTUALLY_FRAME" val="{&quot;height&quot;:328.3,&quot;left&quot;:415.55,&quot;top&quot;:127.75,&quot;width&quot;:510.05}"/>
</p:tagLst>
</file>

<file path=ppt/tags/tag84.xml><?xml version="1.0" encoding="utf-8"?>
<p:tagLst xmlns:p="http://schemas.openxmlformats.org/presentationml/2006/main">
  <p:tag name="KSO_WM_DIAGRAM_VIRTUALLY_FRAME" val="{&quot;height&quot;:328.3,&quot;left&quot;:415.55,&quot;top&quot;:127.75,&quot;width&quot;:510.05}"/>
</p:tagLst>
</file>

<file path=ppt/tags/tag85.xml><?xml version="1.0" encoding="utf-8"?>
<p:tagLst xmlns:p="http://schemas.openxmlformats.org/presentationml/2006/main">
  <p:tag name="KSO_WM_DIAGRAM_VIRTUALLY_FRAME" val="{&quot;height&quot;:328.3,&quot;left&quot;:415.55,&quot;top&quot;:127.75,&quot;width&quot;:510.05}"/>
</p:tagLst>
</file>

<file path=ppt/tags/tag86.xml><?xml version="1.0" encoding="utf-8"?>
<p:tagLst xmlns:p="http://schemas.openxmlformats.org/presentationml/2006/main">
  <p:tag name="KSO_WM_DIAGRAM_VIRTUALLY_FRAME" val="{&quot;height&quot;:328.3,&quot;left&quot;:415.55,&quot;top&quot;:127.75,&quot;width&quot;:510.05}"/>
</p:tagLst>
</file>

<file path=ppt/tags/tag87.xml><?xml version="1.0" encoding="utf-8"?>
<p:tagLst xmlns:p="http://schemas.openxmlformats.org/presentationml/2006/main">
  <p:tag name="KSO_WM_DIAGRAM_VIRTUALLY_FRAME" val="{&quot;height&quot;:328.3,&quot;left&quot;:415.55,&quot;top&quot;:127.75,&quot;width&quot;:510.05}"/>
</p:tagLst>
</file>

<file path=ppt/tags/tag88.xml><?xml version="1.0" encoding="utf-8"?>
<p:tagLst xmlns:p="http://schemas.openxmlformats.org/presentationml/2006/main">
  <p:tag name="KSO_WM_DIAGRAM_VIRTUALLY_FRAME" val="{&quot;height&quot;:328.3,&quot;left&quot;:415.55,&quot;top&quot;:127.75,&quot;width&quot;:510.05}"/>
</p:tagLst>
</file>

<file path=ppt/tags/tag89.xml><?xml version="1.0" encoding="utf-8"?>
<p:tagLst xmlns:p="http://schemas.openxmlformats.org/presentationml/2006/main">
  <p:tag name="KSO_WM_DIAGRAM_VIRTUALLY_FRAME" val="{&quot;height&quot;:371.4640157480315,&quot;left&quot;:384.85,&quot;top&quot;:123.13598425196851,&quot;width&quot;:543.1491338582676}"/>
</p:tagLst>
</file>

<file path=ppt/tags/tag9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90.xml><?xml version="1.0" encoding="utf-8"?>
<p:tagLst xmlns:p="http://schemas.openxmlformats.org/presentationml/2006/main">
  <p:tag name="KSO_WM_DIAGRAM_VIRTUALLY_FRAME" val="{&quot;height&quot;:371.4640157480315,&quot;left&quot;:384.85,&quot;top&quot;:123.13598425196851,&quot;width&quot;:543.1491338582676}"/>
</p:tagLst>
</file>

<file path=ppt/tags/tag91.xml><?xml version="1.0" encoding="utf-8"?>
<p:tagLst xmlns:p="http://schemas.openxmlformats.org/presentationml/2006/main">
  <p:tag name="KSO_WM_DIAGRAM_VIRTUALLY_FRAME" val="{&quot;height&quot;:371.4640157480315,&quot;left&quot;:384.85,&quot;top&quot;:123.13598425196851,&quot;width&quot;:543.1491338582676}"/>
</p:tagLst>
</file>

<file path=ppt/tags/tag92.xml><?xml version="1.0" encoding="utf-8"?>
<p:tagLst xmlns:p="http://schemas.openxmlformats.org/presentationml/2006/main">
  <p:tag name="KSO_WM_DIAGRAM_VIRTUALLY_FRAME" val="{&quot;height&quot;:371.4640157480315,&quot;left&quot;:384.85,&quot;top&quot;:123.13598425196851,&quot;width&quot;:543.1491338582676}"/>
</p:tagLst>
</file>

<file path=ppt/tags/tag93.xml><?xml version="1.0" encoding="utf-8"?>
<p:tagLst xmlns:p="http://schemas.openxmlformats.org/presentationml/2006/main">
  <p:tag name="KSO_WM_DIAGRAM_VIRTUALLY_FRAME" val="{&quot;height&quot;:371.4640157480315,&quot;left&quot;:384.85,&quot;top&quot;:123.13598425196851,&quot;width&quot;:543.1491338582676}"/>
</p:tagLst>
</file>

<file path=ppt/tags/tag94.xml><?xml version="1.0" encoding="utf-8"?>
<p:tagLst xmlns:p="http://schemas.openxmlformats.org/presentationml/2006/main">
  <p:tag name="KSO_WM_DIAGRAM_VIRTUALLY_FRAME" val="{&quot;height&quot;:371.4640157480315,&quot;left&quot;:384.85,&quot;top&quot;:123.13598425196851,&quot;width&quot;:543.1491338582676}"/>
</p:tagLst>
</file>

<file path=ppt/tags/tag95.xml><?xml version="1.0" encoding="utf-8"?>
<p:tagLst xmlns:p="http://schemas.openxmlformats.org/presentationml/2006/main">
  <p:tag name="KSO_WM_DIAGRAM_VIRTUALLY_FRAME" val="{&quot;height&quot;:371.4640157480315,&quot;left&quot;:384.85,&quot;top&quot;:123.13598425196851,&quot;width&quot;:543.1491338582676}"/>
</p:tagLst>
</file>

<file path=ppt/tags/tag96.xml><?xml version="1.0" encoding="utf-8"?>
<p:tagLst xmlns:p="http://schemas.openxmlformats.org/presentationml/2006/main">
  <p:tag name="KSO_WM_DIAGRAM_VIRTUALLY_FRAME" val="{&quot;height&quot;:371.4640157480315,&quot;left&quot;:384.85,&quot;top&quot;:123.13598425196851,&quot;width&quot;:543.1491338582676}"/>
</p:tagLst>
</file>

<file path=ppt/tags/tag97.xml><?xml version="1.0" encoding="utf-8"?>
<p:tagLst xmlns:p="http://schemas.openxmlformats.org/presentationml/2006/main">
  <p:tag name="KSO_WM_DIAGRAM_VIRTUALLY_FRAME" val="{&quot;height&quot;:371.4640157480315,&quot;left&quot;:384.85,&quot;top&quot;:123.13598425196851,&quot;width&quot;:543.1491338582676}"/>
</p:tagLst>
</file>

<file path=ppt/tags/tag98.xml><?xml version="1.0" encoding="utf-8"?>
<p:tagLst xmlns:p="http://schemas.openxmlformats.org/presentationml/2006/main">
  <p:tag name="KSO_WM_DIAGRAM_VIRTUALLY_FRAME" val="{&quot;height&quot;:371.4640157480315,&quot;left&quot;:384.85,&quot;top&quot;:123.13598425196851,&quot;width&quot;:543.1491338582676}"/>
</p:tagLst>
</file>

<file path=ppt/tags/tag99.xml><?xml version="1.0" encoding="utf-8"?>
<p:tagLst xmlns:p="http://schemas.openxmlformats.org/presentationml/2006/main">
  <p:tag name="KSO_WM_DIAGRAM_VIRTUALLY_FRAME" val="{&quot;height&quot;:386.44496062992124,&quot;left&quot;:343.4,&quot;top&quot;:111.97637795275591,&quot;width&quot;:569.0372440944881}"/>
</p:tagLst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Theme">
  <a:themeElements>
    <a:clrScheme name="Custo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3567</Words>
  <Application>WPS 演示</Application>
  <PresentationFormat>On-screen Show (16:9)</PresentationFormat>
  <Paragraphs>359</Paragraphs>
  <Slides>32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50" baseType="lpstr">
      <vt:lpstr>Arial</vt:lpstr>
      <vt:lpstr>宋体</vt:lpstr>
      <vt:lpstr>Wingdings</vt:lpstr>
      <vt:lpstr>MiSans</vt:lpstr>
      <vt:lpstr>MiSans</vt:lpstr>
      <vt:lpstr>微软雅黑</vt:lpstr>
      <vt:lpstr>等线</vt:lpstr>
      <vt:lpstr>Calibri</vt:lpstr>
      <vt:lpstr>Arial Unicode MS</vt:lpstr>
      <vt:lpstr>华文行楷</vt:lpstr>
      <vt:lpstr>仿宋_GB2312</vt:lpstr>
      <vt:lpstr>冬青黑体简体中文 W3</vt:lpstr>
      <vt:lpstr>仿宋</vt:lpstr>
      <vt:lpstr>华康少女文字W5(P)</vt:lpstr>
      <vt:lpstr>华康布丁体W12</vt:lpstr>
      <vt:lpstr>微软简综艺</vt:lpstr>
      <vt:lpstr>Custom Theme</vt:lpstr>
      <vt:lpstr>1_Custom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creator>PptxGenJS</dc:creator>
  <dc:subject>PptxGenJS Presentation</dc:subject>
  <cp:lastModifiedBy>武静影</cp:lastModifiedBy>
  <cp:revision>8</cp:revision>
  <dcterms:created xsi:type="dcterms:W3CDTF">2025-08-12T04:30:00Z</dcterms:created>
  <dcterms:modified xsi:type="dcterms:W3CDTF">2025-08-19T01:37:28Z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CBD77257D0574F69A8D95903552C00A7_13</vt:lpwstr>
  </property>
  <property fmtid="{D5CDD505-2E9C-101B-9397-08002B2CF9AE}" pid="3" name="KSOProductBuildVer">
    <vt:lpwstr>2052-12.1.0.19302</vt:lpwstr>
  </property>
</Properties>
</file>