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 id="2147483651" r:id="rId3"/>
    <p:sldMasterId id="2147483654" r:id="rId4"/>
  </p:sldMasterIdLst>
  <p:notesMasterIdLst>
    <p:notesMasterId r:id="rId6"/>
  </p:notesMasterIdLst>
  <p:sldIdLst>
    <p:sldId id="256" r:id="rId5"/>
    <p:sldId id="257" r:id="rId7"/>
    <p:sldId id="269" r:id="rId8"/>
    <p:sldId id="258" r:id="rId9"/>
    <p:sldId id="259" r:id="rId10"/>
    <p:sldId id="260" r:id="rId11"/>
    <p:sldId id="261" r:id="rId12"/>
    <p:sldId id="262" r:id="rId13"/>
    <p:sldId id="263" r:id="rId14"/>
    <p:sldId id="264" r:id="rId15"/>
    <p:sldId id="265" r:id="rId16"/>
    <p:sldId id="266" r:id="rId17"/>
    <p:sldId id="267" r:id="rId18"/>
    <p:sldId id="270" r:id="rId19"/>
  </p:sldIdLst>
  <p:sldSz cx="12192000" cy="6858000"/>
  <p:notesSz cx="6858000" cy="12192000"/>
  <p:embeddedFontLst>
    <p:embeddedFont>
      <p:font typeface="MiSans" pitchFamily="34" charset="-122"/>
      <p:regular r:id="rId23"/>
    </p:embeddedFont>
    <p:embeddedFont>
      <p:font typeface="MiSans" pitchFamily="34" charset="-120"/>
      <p:regular r:id="rId24"/>
    </p:embeddedFont>
    <p:embeddedFont>
      <p:font typeface="微软雅黑" panose="020B0503020204020204" charset="-122"/>
      <p:regular r:id="rId25"/>
    </p:embeddedFont>
    <p:embeddedFont>
      <p:font typeface="Calibri" panose="020F0502020204030204" charset="0"/>
      <p:regular r:id="rId26"/>
      <p:bold r:id="rId27"/>
      <p:italic r:id="rId28"/>
      <p:boldItalic r:id="rId29"/>
    </p:embeddedFont>
    <p:embeddedFont>
      <p:font typeface="等线" panose="02010600030101010101" charset="-122"/>
      <p:regular r:id="rId30"/>
    </p:embeddedFont>
  </p:embeddedFont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0" Type="http://schemas.openxmlformats.org/officeDocument/2006/relationships/font" Target="fonts/font8.fntdata"/><Relationship Id="rId3" Type="http://schemas.openxmlformats.org/officeDocument/2006/relationships/slideMaster" Target="slideMasters/slideMaster2.xml"/><Relationship Id="rId29" Type="http://schemas.openxmlformats.org/officeDocument/2006/relationships/font" Target="fonts/font7.fntdata"/><Relationship Id="rId28" Type="http://schemas.openxmlformats.org/officeDocument/2006/relationships/font" Target="fonts/font6.fntdata"/><Relationship Id="rId27" Type="http://schemas.openxmlformats.org/officeDocument/2006/relationships/font" Target="fonts/font5.fntdata"/><Relationship Id="rId26" Type="http://schemas.openxmlformats.org/officeDocument/2006/relationships/font" Target="fonts/font4.fntdata"/><Relationship Id="rId25" Type="http://schemas.openxmlformats.org/officeDocument/2006/relationships/font" Target="fonts/font3.fntdata"/><Relationship Id="rId24" Type="http://schemas.openxmlformats.org/officeDocument/2006/relationships/font" Target="fonts/font2.fntdata"/><Relationship Id="rId23" Type="http://schemas.openxmlformats.org/officeDocument/2006/relationships/font" Target="fonts/font1.fntdata"/><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FFFFF"/>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FFFFF"/>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FFFFF"/>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 id="2147483653"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6"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21.jpeg"/><Relationship Id="rId3" Type="http://schemas.openxmlformats.org/officeDocument/2006/relationships/image" Target="../media/image15.jpeg"/><Relationship Id="rId2" Type="http://schemas.openxmlformats.org/officeDocument/2006/relationships/image" Target="../media/image12.pn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openxmlformats.org/officeDocument/2006/relationships/image" Target="../media/image14.jpeg"/><Relationship Id="rId2" Type="http://schemas.openxmlformats.org/officeDocument/2006/relationships/image" Target="../media/image12.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22.jpeg"/><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23.jpeg"/><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image" Target="../media/image25.png"/><Relationship Id="rId7" Type="http://schemas.openxmlformats.org/officeDocument/2006/relationships/image" Target="../media/image24.png"/><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5" Type="http://schemas.openxmlformats.org/officeDocument/2006/relationships/notesSlide" Target="../notesSlides/notesSlide14.xml"/><Relationship Id="rId14" Type="http://schemas.openxmlformats.org/officeDocument/2006/relationships/slideLayout" Target="../slideLayouts/slideLayout5.xml"/><Relationship Id="rId13" Type="http://schemas.openxmlformats.org/officeDocument/2006/relationships/image" Target="../media/image28.jpeg"/><Relationship Id="rId12" Type="http://schemas.openxmlformats.org/officeDocument/2006/relationships/tags" Target="../tags/tag29.xml"/><Relationship Id="rId11" Type="http://schemas.openxmlformats.org/officeDocument/2006/relationships/image" Target="../media/image27.jpeg"/><Relationship Id="rId10" Type="http://schemas.openxmlformats.org/officeDocument/2006/relationships/tags" Target="../tags/tag28.xml"/><Relationship Id="rId1" Type="http://schemas.openxmlformats.org/officeDocument/2006/relationships/tags" Target="../tags/tag22.xml"/></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1.xml"/><Relationship Id="rId7" Type="http://schemas.openxmlformats.org/officeDocument/2006/relationships/image" Target="../media/image4.png"/><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3.jpe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image" Target="../media/image6.png"/><Relationship Id="rId25" Type="http://schemas.openxmlformats.org/officeDocument/2006/relationships/notesSlide" Target="../notesSlides/notesSlide3.xml"/><Relationship Id="rId24" Type="http://schemas.openxmlformats.org/officeDocument/2006/relationships/slideLayout" Target="../slideLayouts/slideLayout3.xml"/><Relationship Id="rId23" Type="http://schemas.openxmlformats.org/officeDocument/2006/relationships/tags" Target="../tags/tag21.xml"/><Relationship Id="rId22" Type="http://schemas.openxmlformats.org/officeDocument/2006/relationships/tags" Target="../tags/tag20.xml"/><Relationship Id="rId21" Type="http://schemas.openxmlformats.org/officeDocument/2006/relationships/tags" Target="../tags/tag19.xml"/><Relationship Id="rId20" Type="http://schemas.openxmlformats.org/officeDocument/2006/relationships/tags" Target="../tags/tag18.xml"/><Relationship Id="rId2" Type="http://schemas.openxmlformats.org/officeDocument/2006/relationships/tags" Target="../tags/tag5.xml"/><Relationship Id="rId19" Type="http://schemas.openxmlformats.org/officeDocument/2006/relationships/tags" Target="../tags/tag17.xml"/><Relationship Id="rId18" Type="http://schemas.openxmlformats.org/officeDocument/2006/relationships/tags" Target="../tags/tag16.xml"/><Relationship Id="rId17" Type="http://schemas.openxmlformats.org/officeDocument/2006/relationships/tags" Target="../tags/tag15.xml"/><Relationship Id="rId16" Type="http://schemas.openxmlformats.org/officeDocument/2006/relationships/tags" Target="../tags/tag14.xml"/><Relationship Id="rId15" Type="http://schemas.openxmlformats.org/officeDocument/2006/relationships/image" Target="../media/image10.png"/><Relationship Id="rId14" Type="http://schemas.openxmlformats.org/officeDocument/2006/relationships/image" Target="../media/image9.png"/><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xml"/><Relationship Id="rId3" Type="http://schemas.openxmlformats.org/officeDocument/2006/relationships/image" Target="../media/image18.jpeg"/><Relationship Id="rId2" Type="http://schemas.openxmlformats.org/officeDocument/2006/relationships/image" Target="../media/image19.jpe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image" Target="../media/image20.jpeg"/><Relationship Id="rId2" Type="http://schemas.openxmlformats.org/officeDocument/2006/relationships/image" Target="../media/image13.jpe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4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1:48-d1oe6p5cmrb5eq9iqdl0.jpg"/>
          <p:cNvPicPr>
            <a:picLocks noChangeAspect="1"/>
          </p:cNvPicPr>
          <p:nvPr/>
        </p:nvPicPr>
        <p:blipFill>
          <a:blip r:embed="rId2"/>
          <a:srcRect l="11986" t="12744" r="11986" b="6298"/>
          <a:stretch>
            <a:fillRect/>
          </a:stretch>
        </p:blipFill>
        <p:spPr>
          <a:xfrm>
            <a:off x="0" y="-20320"/>
            <a:ext cx="12192000" cy="6898005"/>
          </a:xfrm>
          <a:prstGeom prst="rect">
            <a:avLst/>
          </a:prstGeom>
        </p:spPr>
      </p:pic>
      <p:sp>
        <p:nvSpPr>
          <p:cNvPr id="3" name="Text 0"/>
          <p:cNvSpPr/>
          <p:nvPr/>
        </p:nvSpPr>
        <p:spPr>
          <a:xfrm>
            <a:off x="2620645" y="1973580"/>
            <a:ext cx="7174230" cy="2768600"/>
          </a:xfrm>
          <a:prstGeom prst="rect">
            <a:avLst/>
          </a:prstGeom>
          <a:noFill/>
        </p:spPr>
        <p:txBody>
          <a:bodyPr wrap="square" lIns="91440" tIns="45720" rIns="91440" bIns="45720" rtlCol="0" anchor="t">
            <a:spAutoFit/>
          </a:bodyPr>
          <a:lstStyle/>
          <a:p>
            <a:pPr marL="0" indent="0" algn="ctr">
              <a:lnSpc>
                <a:spcPct val="100000"/>
              </a:lnSpc>
              <a:buNone/>
            </a:pPr>
            <a:r>
              <a:rPr lang="zh-CN" altLang="en-US" sz="5800" b="1" dirty="0">
                <a:solidFill>
                  <a:srgbClr val="FFFFFF"/>
                </a:solidFill>
                <a:latin typeface="MiSans" pitchFamily="34" charset="-122"/>
                <a:ea typeface="MiSans" pitchFamily="34" charset="-122"/>
                <a:cs typeface="MiSans" pitchFamily="34" charset="-120"/>
              </a:rPr>
              <a:t>项目七</a:t>
            </a:r>
            <a:endParaRPr lang="zh-CN" altLang="en-US" sz="5800" b="1" dirty="0">
              <a:solidFill>
                <a:srgbClr val="FFFFFF"/>
              </a:solidFill>
              <a:latin typeface="MiSans" pitchFamily="34" charset="-122"/>
              <a:ea typeface="MiSans" pitchFamily="34" charset="-122"/>
              <a:cs typeface="MiSans" pitchFamily="34" charset="-120"/>
            </a:endParaRPr>
          </a:p>
          <a:p>
            <a:pPr marL="0" indent="0" algn="ctr">
              <a:lnSpc>
                <a:spcPct val="100000"/>
              </a:lnSpc>
              <a:buNone/>
            </a:pPr>
            <a:r>
              <a:rPr lang="en-US" sz="5800" b="1" dirty="0">
                <a:solidFill>
                  <a:srgbClr val="FFFFFF"/>
                </a:solidFill>
                <a:latin typeface="MiSans" pitchFamily="34" charset="-122"/>
                <a:ea typeface="MiSans" pitchFamily="34" charset="-122"/>
                <a:cs typeface="MiSans" pitchFamily="34" charset="-120"/>
              </a:rPr>
              <a:t>现代企业人力资源与生产管理</a:t>
            </a:r>
            <a:endParaRPr lang="en-US"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4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1:41-d1oe6ndcmrb5eq9iqdj0.png"/>
          <p:cNvPicPr>
            <a:picLocks noChangeAspect="1"/>
          </p:cNvPicPr>
          <p:nvPr/>
        </p:nvPicPr>
        <p:blipFill>
          <a:blip r:embed="rId2"/>
          <a:stretch>
            <a:fillRect/>
          </a:stretch>
        </p:blipFill>
        <p:spPr>
          <a:xfrm>
            <a:off x="0" y="-426720"/>
            <a:ext cx="12192000" cy="7284720"/>
          </a:xfrm>
          <a:prstGeom prst="rect">
            <a:avLst/>
          </a:prstGeom>
        </p:spPr>
      </p:pic>
      <p:sp>
        <p:nvSpPr>
          <p:cNvPr id="4" name="Text 1"/>
          <p:cNvSpPr/>
          <p:nvPr/>
        </p:nvSpPr>
        <p:spPr>
          <a:xfrm>
            <a:off x="510801" y="977692"/>
            <a:ext cx="4869991" cy="495300"/>
          </a:xfrm>
          <a:prstGeom prst="rect">
            <a:avLst/>
          </a:prstGeom>
          <a:noFill/>
        </p:spPr>
        <p:txBody>
          <a:bodyPr wrap="square" lIns="91440" tIns="45720" rIns="91440" bIns="45720" rtlCol="0" anchor="ctr">
            <a:spAutoFit/>
          </a:bodyPr>
          <a:lstStyle/>
          <a:p>
            <a:pPr marL="0" indent="0" algn="just">
              <a:lnSpc>
                <a:spcPct val="100000"/>
              </a:lnSpc>
              <a:buNone/>
            </a:pPr>
            <a:r>
              <a:rPr lang="en-US" sz="3200" dirty="0">
                <a:solidFill>
                  <a:srgbClr val="000000"/>
                </a:solidFill>
                <a:latin typeface="MiSans" pitchFamily="34" charset="-122"/>
                <a:ea typeface="MiSans" pitchFamily="34" charset="-122"/>
                <a:cs typeface="MiSans" pitchFamily="34" charset="-120"/>
              </a:rPr>
              <a:t>生产过程组织</a:t>
            </a:r>
            <a:endParaRPr lang="en-US" sz="1600" dirty="0"/>
          </a:p>
        </p:txBody>
      </p:sp>
      <p:sp>
        <p:nvSpPr>
          <p:cNvPr id="5" name="Text 2"/>
          <p:cNvSpPr/>
          <p:nvPr/>
        </p:nvSpPr>
        <p:spPr>
          <a:xfrm>
            <a:off x="8268344" y="1615985"/>
            <a:ext cx="3835409" cy="276225"/>
          </a:xfrm>
          <a:prstGeom prst="rect">
            <a:avLst/>
          </a:prstGeom>
          <a:noFill/>
        </p:spPr>
        <p:txBody>
          <a:bodyPr wrap="square" lIns="91440" tIns="45720" rIns="91440" bIns="45720" rtlCol="0" anchor="ctr">
            <a:spAutoFit/>
          </a:bodyPr>
          <a:lstStyle/>
          <a:p>
            <a:pPr marL="0" indent="0" algn="just">
              <a:lnSpc>
                <a:spcPct val="100000"/>
              </a:lnSpc>
              <a:buNone/>
            </a:pPr>
            <a:r>
              <a:rPr lang="en-US" sz="1800" b="1" dirty="0">
                <a:solidFill>
                  <a:srgbClr val="538BC1"/>
                </a:solidFill>
                <a:latin typeface="MiSans" pitchFamily="34" charset="-122"/>
                <a:ea typeface="MiSans" pitchFamily="34" charset="-122"/>
                <a:cs typeface="MiSans" pitchFamily="34" charset="-120"/>
              </a:rPr>
              <a:t>工艺专业化的优缺点</a:t>
            </a:r>
            <a:endParaRPr lang="en-US" sz="1600" dirty="0"/>
          </a:p>
        </p:txBody>
      </p:sp>
      <p:sp>
        <p:nvSpPr>
          <p:cNvPr id="6" name="Text 3"/>
          <p:cNvSpPr/>
          <p:nvPr/>
        </p:nvSpPr>
        <p:spPr>
          <a:xfrm>
            <a:off x="8279774" y="1998270"/>
            <a:ext cx="3272890" cy="1311275"/>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工艺专业化的优势在于设备利用率高、工艺管理简单，但缺点是生产周期长、在制品库存多。这种组织形式适合技术复杂、产品种类多的企业，能够灵活应对市场需求变化。</a:t>
            </a:r>
            <a:endParaRPr lang="en-US" sz="1600" dirty="0"/>
          </a:p>
        </p:txBody>
      </p:sp>
      <p:sp>
        <p:nvSpPr>
          <p:cNvPr id="7" name="Text 4"/>
          <p:cNvSpPr/>
          <p:nvPr/>
        </p:nvSpPr>
        <p:spPr>
          <a:xfrm>
            <a:off x="8270413" y="3899812"/>
            <a:ext cx="3835409" cy="276225"/>
          </a:xfrm>
          <a:prstGeom prst="rect">
            <a:avLst/>
          </a:prstGeom>
          <a:noFill/>
        </p:spPr>
        <p:txBody>
          <a:bodyPr wrap="square" lIns="91440" tIns="45720" rIns="91440" bIns="45720" rtlCol="0" anchor="ctr">
            <a:spAutoFit/>
          </a:bodyPr>
          <a:lstStyle/>
          <a:p>
            <a:pPr marL="0" indent="0" algn="just">
              <a:lnSpc>
                <a:spcPct val="100000"/>
              </a:lnSpc>
              <a:buNone/>
            </a:pPr>
            <a:r>
              <a:rPr lang="en-US" sz="1800" b="1" dirty="0">
                <a:solidFill>
                  <a:srgbClr val="538BC1"/>
                </a:solidFill>
                <a:latin typeface="MiSans" pitchFamily="34" charset="-122"/>
                <a:ea typeface="MiSans" pitchFamily="34" charset="-122"/>
                <a:cs typeface="MiSans" pitchFamily="34" charset="-120"/>
              </a:rPr>
              <a:t>对象专业化的适用场景</a:t>
            </a:r>
            <a:endParaRPr lang="en-US" sz="1600" dirty="0"/>
          </a:p>
        </p:txBody>
      </p:sp>
      <p:sp>
        <p:nvSpPr>
          <p:cNvPr id="8" name="Text 5"/>
          <p:cNvSpPr/>
          <p:nvPr/>
        </p:nvSpPr>
        <p:spPr>
          <a:xfrm>
            <a:off x="8279773" y="4309133"/>
            <a:ext cx="3272891" cy="1311275"/>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对象专业化生产效率高、在制品少，但设备利用率低、灵活性差。它适用于产品单一、市场需求稳定的企业，能够实现大规模生产，降低单位成本，提高市场竞争力。</a:t>
            </a:r>
            <a:endParaRPr lang="en-US" sz="1600" dirty="0"/>
          </a:p>
        </p:txBody>
      </p:sp>
      <p:sp>
        <p:nvSpPr>
          <p:cNvPr id="9" name="Text 6"/>
          <p:cNvSpPr/>
          <p:nvPr/>
        </p:nvSpPr>
        <p:spPr>
          <a:xfrm>
            <a:off x="452479" y="3920965"/>
            <a:ext cx="3336840" cy="276225"/>
          </a:xfrm>
          <a:prstGeom prst="rect">
            <a:avLst/>
          </a:prstGeom>
          <a:noFill/>
        </p:spPr>
        <p:txBody>
          <a:bodyPr wrap="square" lIns="91440" tIns="45720" rIns="91440" bIns="45720" rtlCol="0" anchor="ctr">
            <a:spAutoFit/>
          </a:bodyPr>
          <a:lstStyle/>
          <a:p>
            <a:pPr marL="0" indent="0" algn="r">
              <a:lnSpc>
                <a:spcPct val="100000"/>
              </a:lnSpc>
              <a:buNone/>
            </a:pPr>
            <a:r>
              <a:rPr lang="en-US" sz="1800" b="1" dirty="0">
                <a:solidFill>
                  <a:srgbClr val="538BC1"/>
                </a:solidFill>
                <a:latin typeface="MiSans" pitchFamily="34" charset="-122"/>
                <a:ea typeface="MiSans" pitchFamily="34" charset="-122"/>
                <a:cs typeface="MiSans" pitchFamily="34" charset="-120"/>
              </a:rPr>
              <a:t>空间组织形式</a:t>
            </a:r>
            <a:endParaRPr lang="en-US" sz="1600" dirty="0"/>
          </a:p>
        </p:txBody>
      </p:sp>
      <p:sp>
        <p:nvSpPr>
          <p:cNvPr id="10" name="Text 7"/>
          <p:cNvSpPr/>
          <p:nvPr/>
        </p:nvSpPr>
        <p:spPr>
          <a:xfrm>
            <a:off x="464446" y="4309133"/>
            <a:ext cx="3284570" cy="1577975"/>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生产过程的空间组织形式主要有工艺专业化、对象专业化和综合专业化。工艺专业化适合多品种小批量生产，对象专业化适合少品种大批量生产，综合专业化则结合了两者的优点，适用于复杂生产环境。</a:t>
            </a:r>
            <a:endParaRPr lang="en-US" sz="1600" dirty="0"/>
          </a:p>
        </p:txBody>
      </p:sp>
      <p:pic>
        <p:nvPicPr>
          <p:cNvPr id="11" name="Image 1" descr="https://test-kimi-img.moonshot.cn/pub/slides/slides_tmpl/image/25-07-11-18:13:06-d1oe7clcmrb5eq9iqg0g.jpeg"/>
          <p:cNvPicPr>
            <a:picLocks noChangeAspect="1"/>
          </p:cNvPicPr>
          <p:nvPr/>
        </p:nvPicPr>
        <p:blipFill>
          <a:blip r:embed="rId3"/>
          <a:srcRect t="13673" b="13673"/>
          <a:stretch>
            <a:fillRect/>
          </a:stretch>
        </p:blipFill>
        <p:spPr>
          <a:xfrm>
            <a:off x="6081158" y="4114887"/>
            <a:ext cx="2074038" cy="2261184"/>
          </a:xfrm>
          <a:prstGeom prst="rect">
            <a:avLst/>
          </a:prstGeom>
        </p:spPr>
      </p:pic>
      <p:pic>
        <p:nvPicPr>
          <p:cNvPr id="12" name="Image 2" descr="https://test-kimi-img.moonshot.cn/pub/slides/slides_tmpl/image/25-07-11-18:13:20-d1oe7g5cmrb5eq9iqg3g.jpeg"/>
          <p:cNvPicPr>
            <a:picLocks noChangeAspect="1"/>
          </p:cNvPicPr>
          <p:nvPr/>
        </p:nvPicPr>
        <p:blipFill>
          <a:blip r:embed="rId4"/>
          <a:srcRect l="23693" r="23693"/>
          <a:stretch>
            <a:fillRect/>
          </a:stretch>
        </p:blipFill>
        <p:spPr>
          <a:xfrm>
            <a:off x="3944831" y="3745013"/>
            <a:ext cx="2074038" cy="2631057"/>
          </a:xfrm>
          <a:prstGeom prst="rect">
            <a:avLst/>
          </a:prstGeom>
        </p:spPr>
      </p:pic>
      <p:pic>
        <p:nvPicPr>
          <p:cNvPr id="13" name="Image 3" descr="https://test-kimi-img.moonshot.cn/pub/slides/slides_tmpl/image/25-07-11-18:13:08-d1oe7d5cmrb5eq9iqg20.jpeg"/>
          <p:cNvPicPr>
            <a:picLocks noChangeAspect="1"/>
          </p:cNvPicPr>
          <p:nvPr/>
        </p:nvPicPr>
        <p:blipFill>
          <a:blip r:embed="rId5"/>
          <a:srcRect l="27671" r="27671"/>
          <a:stretch>
            <a:fillRect/>
          </a:stretch>
        </p:blipFill>
        <p:spPr>
          <a:xfrm>
            <a:off x="6081067" y="904984"/>
            <a:ext cx="2074037" cy="3098304"/>
          </a:xfrm>
          <a:prstGeom prst="rect">
            <a:avLst/>
          </a:prstGeom>
        </p:spPr>
      </p:pic>
      <p:sp>
        <p:nvSpPr>
          <p:cNvPr id="14" name="Text 8"/>
          <p:cNvSpPr/>
          <p:nvPr/>
        </p:nvSpPr>
        <p:spPr>
          <a:xfrm>
            <a:off x="523992" y="2176088"/>
            <a:ext cx="5252340" cy="276225"/>
          </a:xfrm>
          <a:prstGeom prst="rect">
            <a:avLst/>
          </a:prstGeom>
          <a:noFill/>
        </p:spPr>
        <p:txBody>
          <a:bodyPr wrap="square" lIns="91440" tIns="45720" rIns="91440" bIns="45720" rtlCol="0" anchor="ctr">
            <a:spAutoFit/>
          </a:bodyPr>
          <a:lstStyle/>
          <a:p>
            <a:pPr marL="0" indent="0" algn="l">
              <a:lnSpc>
                <a:spcPct val="100000"/>
              </a:lnSpc>
              <a:buNone/>
            </a:pPr>
            <a:r>
              <a:rPr lang="en-US" sz="1800" b="1" dirty="0">
                <a:solidFill>
                  <a:srgbClr val="538BC1"/>
                </a:solidFill>
                <a:latin typeface="MiSans" pitchFamily="34" charset="-122"/>
                <a:ea typeface="MiSans" pitchFamily="34" charset="-122"/>
                <a:cs typeface="MiSans" pitchFamily="34" charset="-120"/>
              </a:rPr>
              <a:t>生产过程的构成</a:t>
            </a:r>
            <a:endParaRPr lang="en-US" sz="1600" dirty="0"/>
          </a:p>
        </p:txBody>
      </p:sp>
      <p:sp>
        <p:nvSpPr>
          <p:cNvPr id="15" name="Text 9"/>
          <p:cNvSpPr/>
          <p:nvPr/>
        </p:nvSpPr>
        <p:spPr>
          <a:xfrm>
            <a:off x="510247" y="2526983"/>
            <a:ext cx="5266085" cy="777875"/>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生产过程包括技术准备、基本生产、辅助生产和服务生产四个环节。技术准备是生产的基础，基本生产是核心，辅助生产提供支持，服务生产则确保产品顺利交付。</a:t>
            </a:r>
            <a:endParaRPr lang="en-US" sz="1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4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1:41-d1oe6ndcmrb5eq9iqdj0.png"/>
          <p:cNvPicPr>
            <a:picLocks noChangeAspect="1"/>
          </p:cNvPicPr>
          <p:nvPr/>
        </p:nvPicPr>
        <p:blipFill>
          <a:blip r:embed="rId2"/>
          <a:stretch>
            <a:fillRect/>
          </a:stretch>
        </p:blipFill>
        <p:spPr>
          <a:xfrm flipH="1">
            <a:off x="5409900" y="2308860"/>
            <a:ext cx="6782099" cy="4533204"/>
          </a:xfrm>
          <a:prstGeom prst="rect">
            <a:avLst/>
          </a:prstGeom>
        </p:spPr>
      </p:pic>
      <p:sp>
        <p:nvSpPr>
          <p:cNvPr id="4" name="Text 1"/>
          <p:cNvSpPr/>
          <p:nvPr/>
        </p:nvSpPr>
        <p:spPr>
          <a:xfrm>
            <a:off x="667406" y="949524"/>
            <a:ext cx="10204205" cy="622300"/>
          </a:xfrm>
          <a:prstGeom prst="rect">
            <a:avLst/>
          </a:prstGeom>
          <a:noFill/>
        </p:spPr>
        <p:txBody>
          <a:bodyPr wrap="square" lIns="91440" tIns="45720" rIns="91440" bIns="45720" rtlCol="0" anchor="ctr">
            <a:spAutoFit/>
          </a:bodyPr>
          <a:lstStyle/>
          <a:p>
            <a:pPr marL="0" indent="0" algn="just">
              <a:lnSpc>
                <a:spcPct val="100000"/>
              </a:lnSpc>
              <a:buNone/>
            </a:pPr>
            <a:r>
              <a:rPr lang="en-US" sz="4000" dirty="0">
                <a:solidFill>
                  <a:srgbClr val="000000"/>
                </a:solidFill>
                <a:latin typeface="MiSans" pitchFamily="34" charset="-122"/>
                <a:ea typeface="MiSans" pitchFamily="34" charset="-122"/>
                <a:cs typeface="MiSans" pitchFamily="34" charset="-120"/>
              </a:rPr>
              <a:t>生产计划编制与控制</a:t>
            </a:r>
            <a:endParaRPr lang="en-US" sz="1600" dirty="0"/>
          </a:p>
        </p:txBody>
      </p:sp>
      <p:sp>
        <p:nvSpPr>
          <p:cNvPr id="5" name="Text 2"/>
          <p:cNvSpPr/>
          <p:nvPr/>
        </p:nvSpPr>
        <p:spPr>
          <a:xfrm>
            <a:off x="5952714" y="1780597"/>
            <a:ext cx="5480551" cy="304800"/>
          </a:xfrm>
          <a:prstGeom prst="rect">
            <a:avLst/>
          </a:prstGeom>
          <a:noFill/>
        </p:spPr>
        <p:txBody>
          <a:bodyPr wrap="square" lIns="91440" tIns="45720" rIns="91440" bIns="45720" rtlCol="0" anchor="ctr">
            <a:spAutoFit/>
          </a:bodyPr>
          <a:lstStyle/>
          <a:p>
            <a:pPr marL="0" indent="0" algn="just">
              <a:lnSpc>
                <a:spcPct val="100000"/>
              </a:lnSpc>
              <a:buNone/>
            </a:pPr>
            <a:r>
              <a:rPr lang="en-US" sz="2000" b="1" dirty="0">
                <a:solidFill>
                  <a:srgbClr val="538BC1"/>
                </a:solidFill>
                <a:latin typeface="MiSans" pitchFamily="34" charset="-122"/>
                <a:ea typeface="MiSans" pitchFamily="34" charset="-122"/>
                <a:cs typeface="MiSans" pitchFamily="34" charset="-120"/>
              </a:rPr>
              <a:t>生产计划的含义与指标</a:t>
            </a:r>
            <a:endParaRPr lang="en-US" sz="1600" dirty="0"/>
          </a:p>
        </p:txBody>
      </p:sp>
      <p:sp>
        <p:nvSpPr>
          <p:cNvPr id="6" name="Text 3"/>
          <p:cNvSpPr/>
          <p:nvPr/>
        </p:nvSpPr>
        <p:spPr>
          <a:xfrm>
            <a:off x="5986395" y="2197796"/>
            <a:ext cx="5480551" cy="777875"/>
          </a:xfrm>
          <a:prstGeom prst="rect">
            <a:avLst/>
          </a:prstGeom>
          <a:noFill/>
        </p:spPr>
        <p:txBody>
          <a:bodyPr wrap="square" lIns="91440" tIns="45720" rIns="91440" bIns="45720" rtlCol="0" anchor="ctr">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生产计划是企业为实现生产目标而制定的全面安排，主要包括产量、质量、进度等指标。合理的生产计划能够确保生产活动有序进行，提高资源利用效率。</a:t>
            </a:r>
            <a:endParaRPr lang="en-US" sz="1600" dirty="0"/>
          </a:p>
        </p:txBody>
      </p:sp>
      <p:sp>
        <p:nvSpPr>
          <p:cNvPr id="7" name="Text 4"/>
          <p:cNvSpPr/>
          <p:nvPr/>
        </p:nvSpPr>
        <p:spPr>
          <a:xfrm>
            <a:off x="5952714" y="3402921"/>
            <a:ext cx="5480551" cy="304800"/>
          </a:xfrm>
          <a:prstGeom prst="rect">
            <a:avLst/>
          </a:prstGeom>
          <a:noFill/>
        </p:spPr>
        <p:txBody>
          <a:bodyPr wrap="square" lIns="91440" tIns="45720" rIns="91440" bIns="45720" rtlCol="0" anchor="ctr">
            <a:spAutoFit/>
          </a:bodyPr>
          <a:lstStyle/>
          <a:p>
            <a:pPr marL="0" indent="0" algn="just">
              <a:lnSpc>
                <a:spcPct val="100000"/>
              </a:lnSpc>
              <a:buNone/>
            </a:pPr>
            <a:r>
              <a:rPr lang="en-US" sz="2000" b="1" dirty="0">
                <a:solidFill>
                  <a:srgbClr val="538BC1"/>
                </a:solidFill>
                <a:latin typeface="MiSans" pitchFamily="34" charset="-122"/>
                <a:ea typeface="MiSans" pitchFamily="34" charset="-122"/>
                <a:cs typeface="MiSans" pitchFamily="34" charset="-120"/>
              </a:rPr>
              <a:t>综合平衡的方法</a:t>
            </a:r>
            <a:endParaRPr lang="en-US" sz="1600" dirty="0"/>
          </a:p>
        </p:txBody>
      </p:sp>
      <p:sp>
        <p:nvSpPr>
          <p:cNvPr id="8" name="Text 5"/>
          <p:cNvSpPr/>
          <p:nvPr/>
        </p:nvSpPr>
        <p:spPr>
          <a:xfrm>
            <a:off x="5967954" y="3793094"/>
            <a:ext cx="5480551" cy="777875"/>
          </a:xfrm>
          <a:prstGeom prst="rect">
            <a:avLst/>
          </a:prstGeom>
          <a:noFill/>
        </p:spPr>
        <p:txBody>
          <a:bodyPr wrap="square" lIns="91440" tIns="45720" rIns="91440" bIns="45720" rtlCol="0" anchor="ctr">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编制生产计划时需综合平衡生产能力、劳动力和物资供应。通过科学的预测和分析，合理安排生产任务，确保各环节协调一致。例如，通过优化生产流程，调整设备配置，可以有效提高生产能力。</a:t>
            </a:r>
            <a:endParaRPr lang="en-US" sz="1600" dirty="0"/>
          </a:p>
        </p:txBody>
      </p:sp>
      <p:pic>
        <p:nvPicPr>
          <p:cNvPr id="9" name="Image 1" descr="https://test-kimi-img.moonshot.cn/pub/slides/slides_tmpl/image/25-07-11-18:12:04-d1oe6t5cmrb5eq9iqdug.jpeg"/>
          <p:cNvPicPr>
            <a:picLocks noChangeAspect="1"/>
          </p:cNvPicPr>
          <p:nvPr/>
        </p:nvPicPr>
        <p:blipFill>
          <a:blip r:embed="rId3"/>
          <a:srcRect l="17355" r="17355"/>
          <a:stretch>
            <a:fillRect/>
          </a:stretch>
        </p:blipFill>
        <p:spPr>
          <a:xfrm>
            <a:off x="911975" y="1870714"/>
            <a:ext cx="4406868" cy="4533204"/>
          </a:xfrm>
          <a:prstGeom prst="rect">
            <a:avLst/>
          </a:prstGeom>
        </p:spPr>
      </p:pic>
      <p:sp>
        <p:nvSpPr>
          <p:cNvPr id="10" name="Text 6"/>
          <p:cNvSpPr/>
          <p:nvPr/>
        </p:nvSpPr>
        <p:spPr>
          <a:xfrm>
            <a:off x="5910180" y="5050647"/>
            <a:ext cx="5480551" cy="304800"/>
          </a:xfrm>
          <a:prstGeom prst="rect">
            <a:avLst/>
          </a:prstGeom>
          <a:noFill/>
        </p:spPr>
        <p:txBody>
          <a:bodyPr wrap="square" lIns="91440" tIns="45720" rIns="91440" bIns="45720" rtlCol="0" anchor="ctr">
            <a:spAutoFit/>
          </a:bodyPr>
          <a:lstStyle/>
          <a:p>
            <a:pPr marL="0" indent="0" algn="just">
              <a:lnSpc>
                <a:spcPct val="100000"/>
              </a:lnSpc>
              <a:buNone/>
            </a:pPr>
            <a:r>
              <a:rPr lang="en-US" sz="2000" b="1" dirty="0">
                <a:solidFill>
                  <a:srgbClr val="538BC1"/>
                </a:solidFill>
                <a:latin typeface="MiSans" pitchFamily="34" charset="-122"/>
                <a:ea typeface="MiSans" pitchFamily="34" charset="-122"/>
                <a:cs typeface="MiSans" pitchFamily="34" charset="-120"/>
              </a:rPr>
              <a:t>实际案例：计划控制</a:t>
            </a:r>
            <a:endParaRPr lang="en-US" sz="1600" dirty="0"/>
          </a:p>
        </p:txBody>
      </p:sp>
      <p:sp>
        <p:nvSpPr>
          <p:cNvPr id="11" name="Text 7"/>
          <p:cNvSpPr/>
          <p:nvPr/>
        </p:nvSpPr>
        <p:spPr>
          <a:xfrm>
            <a:off x="5925420" y="5485269"/>
            <a:ext cx="5480551" cy="777875"/>
          </a:xfrm>
          <a:prstGeom prst="rect">
            <a:avLst/>
          </a:prstGeom>
          <a:noFill/>
        </p:spPr>
        <p:txBody>
          <a:bodyPr wrap="square" lIns="91440" tIns="45720" rIns="91440" bIns="45720" rtlCol="0" anchor="ctr">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某汽车制造企业通过精准的生产计划控制，实现了生产任务的高效完成。企业利用先进的信息系统实时监控生产进度，及时调整计划，确保了产品按时交付，客户满意度大幅提升。</a:t>
            </a:r>
            <a:endParaRPr lang="en-US" sz="1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4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3:02-d1oe7blcmrb5eq9iqfvg.jpeg"/>
          <p:cNvPicPr>
            <a:picLocks noChangeAspect="1"/>
          </p:cNvPicPr>
          <p:nvPr/>
        </p:nvPicPr>
        <p:blipFill>
          <a:blip r:embed="rId2"/>
          <a:srcRect l="922" t="18122" r="-922" b="34587"/>
          <a:stretch>
            <a:fillRect/>
          </a:stretch>
        </p:blipFill>
        <p:spPr>
          <a:xfrm>
            <a:off x="605155" y="2853055"/>
            <a:ext cx="11188065" cy="3529330"/>
          </a:xfrm>
          <a:prstGeom prst="rect">
            <a:avLst/>
          </a:prstGeom>
        </p:spPr>
      </p:pic>
      <p:sp>
        <p:nvSpPr>
          <p:cNvPr id="3" name="Text 0"/>
          <p:cNvSpPr/>
          <p:nvPr/>
        </p:nvSpPr>
        <p:spPr>
          <a:xfrm>
            <a:off x="5649911" y="817493"/>
            <a:ext cx="4505756" cy="276225"/>
          </a:xfrm>
          <a:prstGeom prst="rect">
            <a:avLst/>
          </a:prstGeom>
          <a:noFill/>
        </p:spPr>
        <p:txBody>
          <a:bodyPr wrap="square" lIns="91440" tIns="45720" rIns="91440" bIns="45720" rtlCol="0" anchor="ctr">
            <a:spAutoFit/>
          </a:bodyPr>
          <a:lstStyle/>
          <a:p>
            <a:pPr marL="0" indent="0" algn="l">
              <a:lnSpc>
                <a:spcPct val="100000"/>
              </a:lnSpc>
              <a:buNone/>
            </a:pPr>
            <a:r>
              <a:rPr lang="en-US" sz="1800" b="1" dirty="0">
                <a:solidFill>
                  <a:srgbClr val="538BC1"/>
                </a:solidFill>
                <a:latin typeface="MiSans" pitchFamily="34" charset="-122"/>
                <a:ea typeface="MiSans" pitchFamily="34" charset="-122"/>
                <a:cs typeface="MiSans" pitchFamily="34" charset="-120"/>
              </a:rPr>
              <a:t>作业计划与控制要点</a:t>
            </a:r>
            <a:endParaRPr lang="en-US" sz="1600" dirty="0"/>
          </a:p>
        </p:txBody>
      </p:sp>
      <p:sp>
        <p:nvSpPr>
          <p:cNvPr id="4" name="Text 1"/>
          <p:cNvSpPr/>
          <p:nvPr/>
        </p:nvSpPr>
        <p:spPr>
          <a:xfrm>
            <a:off x="5664200" y="1151255"/>
            <a:ext cx="5817870" cy="1279922"/>
          </a:xfrm>
          <a:prstGeom prst="rect">
            <a:avLst/>
          </a:prstGeom>
          <a:noFill/>
        </p:spPr>
        <p:txBody>
          <a:bodyPr wrap="square" lIns="91440" tIns="45720" rIns="91440" bIns="45720" rtlCol="0" anchor="t">
            <a:spAutoFit/>
          </a:bodyPr>
          <a:lstStyle/>
          <a:p>
            <a:pPr marL="0" indent="0" algn="just">
              <a:lnSpc>
                <a:spcPct val="150000"/>
              </a:lnSpc>
              <a:buNone/>
            </a:pPr>
            <a:r>
              <a:rPr lang="en-US" sz="1400" dirty="0">
                <a:solidFill>
                  <a:srgbClr val="000000"/>
                </a:solidFill>
                <a:latin typeface="MiSans" pitchFamily="34" charset="-122"/>
                <a:ea typeface="MiSans" pitchFamily="34" charset="-122"/>
                <a:cs typeface="MiSans" pitchFamily="34" charset="-120"/>
              </a:rPr>
              <a:t>生产作业计划是生产计划的具体实施步骤，编制方法包括在制品定额法和提前期法等。控制措施涵盖生产进度、在制品和库存控制。准时生产制和混流生产等现代生产方式通过优化作业计划，实现了高效生产和成本控制。</a:t>
            </a:r>
            <a:endParaRPr lang="en-US" sz="1600" dirty="0"/>
          </a:p>
        </p:txBody>
      </p:sp>
      <p:sp>
        <p:nvSpPr>
          <p:cNvPr id="6" name="Text 3"/>
          <p:cNvSpPr/>
          <p:nvPr/>
        </p:nvSpPr>
        <p:spPr>
          <a:xfrm>
            <a:off x="605155" y="1324293"/>
            <a:ext cx="4196080" cy="583565"/>
          </a:xfrm>
          <a:prstGeom prst="rect">
            <a:avLst/>
          </a:prstGeom>
          <a:noFill/>
        </p:spPr>
        <p:txBody>
          <a:bodyPr wrap="square" lIns="91440" tIns="45720" rIns="91440" bIns="45720" rtlCol="0" anchor="ctr">
            <a:spAutoFit/>
          </a:bodyPr>
          <a:lstStyle/>
          <a:p>
            <a:pPr marL="0" indent="0" algn="just">
              <a:lnSpc>
                <a:spcPct val="100000"/>
              </a:lnSpc>
              <a:buNone/>
            </a:pPr>
            <a:r>
              <a:rPr lang="en-US" sz="3200" dirty="0">
                <a:solidFill>
                  <a:srgbClr val="000000"/>
                </a:solidFill>
                <a:latin typeface="MiSans" pitchFamily="34" charset="-122"/>
                <a:ea typeface="MiSans" pitchFamily="34" charset="-122"/>
                <a:cs typeface="MiSans" pitchFamily="34" charset="-120"/>
              </a:rPr>
              <a:t>生产作业计划与控制</a:t>
            </a:r>
            <a:endParaRPr lang="en-US" sz="16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4000"/>
            <a:lum/>
          </a:blip>
          <a:srcRect/>
          <a:stretch>
            <a:fillRect/>
          </a:stretch>
        </a:blipFill>
        <a:effectLst/>
      </p:bgPr>
    </p:bg>
    <p:spTree>
      <p:nvGrpSpPr>
        <p:cNvPr id="1" name=""/>
        <p:cNvGrpSpPr/>
        <p:nvPr/>
      </p:nvGrpSpPr>
      <p:grpSpPr>
        <a:xfrm>
          <a:off x="0" y="0"/>
          <a:ext cx="0" cy="0"/>
          <a:chOff x="0" y="0"/>
          <a:chExt cx="0" cy="0"/>
        </a:xfrm>
      </p:grpSpPr>
      <p:sp>
        <p:nvSpPr>
          <p:cNvPr id="3" name="Text 1"/>
          <p:cNvSpPr/>
          <p:nvPr/>
        </p:nvSpPr>
        <p:spPr>
          <a:xfrm>
            <a:off x="777664" y="1164581"/>
            <a:ext cx="4934300" cy="495300"/>
          </a:xfrm>
          <a:prstGeom prst="rect">
            <a:avLst/>
          </a:prstGeom>
          <a:noFill/>
        </p:spPr>
        <p:txBody>
          <a:bodyPr wrap="square" lIns="91440" tIns="45720" rIns="91440" bIns="45720" rtlCol="0" anchor="ctr">
            <a:spAutoFit/>
          </a:bodyPr>
          <a:lstStyle/>
          <a:p>
            <a:pPr marL="0" indent="0" algn="just">
              <a:lnSpc>
                <a:spcPct val="100000"/>
              </a:lnSpc>
              <a:buNone/>
            </a:pPr>
            <a:r>
              <a:rPr lang="en-US" sz="3200" dirty="0">
                <a:solidFill>
                  <a:srgbClr val="000000"/>
                </a:solidFill>
                <a:latin typeface="MiSans" pitchFamily="34" charset="-122"/>
                <a:ea typeface="MiSans" pitchFamily="34" charset="-122"/>
                <a:cs typeface="MiSans" pitchFamily="34" charset="-120"/>
              </a:rPr>
              <a:t>企业技术管理</a:t>
            </a:r>
            <a:endParaRPr lang="en-US" sz="1600" dirty="0"/>
          </a:p>
        </p:txBody>
      </p:sp>
      <p:sp>
        <p:nvSpPr>
          <p:cNvPr id="4" name="Text 2"/>
          <p:cNvSpPr/>
          <p:nvPr/>
        </p:nvSpPr>
        <p:spPr>
          <a:xfrm>
            <a:off x="777662" y="2604102"/>
            <a:ext cx="4934299" cy="304800"/>
          </a:xfrm>
          <a:prstGeom prst="rect">
            <a:avLst/>
          </a:prstGeom>
          <a:noFill/>
        </p:spPr>
        <p:txBody>
          <a:bodyPr wrap="square" lIns="91440" tIns="45720" rIns="91440" bIns="45720" rtlCol="0" anchor="ctr">
            <a:spAutoFit/>
          </a:bodyPr>
          <a:lstStyle/>
          <a:p>
            <a:pPr marL="0" indent="0" algn="just">
              <a:lnSpc>
                <a:spcPct val="100000"/>
              </a:lnSpc>
              <a:buNone/>
            </a:pPr>
            <a:r>
              <a:rPr lang="en-US" sz="2000" b="1" dirty="0">
                <a:solidFill>
                  <a:srgbClr val="538BC1"/>
                </a:solidFill>
                <a:latin typeface="MiSans" pitchFamily="34" charset="-122"/>
                <a:ea typeface="MiSans" pitchFamily="34" charset="-122"/>
                <a:cs typeface="MiSans" pitchFamily="34" charset="-120"/>
              </a:rPr>
              <a:t>技术管理的核心内容</a:t>
            </a:r>
            <a:endParaRPr lang="en-US" sz="1600" dirty="0"/>
          </a:p>
        </p:txBody>
      </p:sp>
      <p:sp>
        <p:nvSpPr>
          <p:cNvPr id="5" name="Text 3"/>
          <p:cNvSpPr/>
          <p:nvPr/>
        </p:nvSpPr>
        <p:spPr>
          <a:xfrm>
            <a:off x="810260" y="3020060"/>
            <a:ext cx="4290695" cy="1044575"/>
          </a:xfrm>
          <a:prstGeom prst="rect">
            <a:avLst/>
          </a:prstGeom>
          <a:noFill/>
        </p:spPr>
        <p:txBody>
          <a:bodyPr wrap="square" lIns="91440" tIns="45720" rIns="91440" bIns="45720" rtlCol="0" anchor="ctr">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企业技术管理包括技术改造、技术引进、技术创新等内容。技术改造能够提升设备性能，技术引进可以快速吸收先进经验，技术创新则是企业持续发展的动力。</a:t>
            </a:r>
            <a:endParaRPr lang="en-US" sz="1600" dirty="0"/>
          </a:p>
        </p:txBody>
      </p:sp>
      <p:sp>
        <p:nvSpPr>
          <p:cNvPr id="6" name="Text 4"/>
          <p:cNvSpPr/>
          <p:nvPr/>
        </p:nvSpPr>
        <p:spPr>
          <a:xfrm>
            <a:off x="777663" y="4626801"/>
            <a:ext cx="4983898" cy="304800"/>
          </a:xfrm>
          <a:prstGeom prst="rect">
            <a:avLst/>
          </a:prstGeom>
          <a:noFill/>
        </p:spPr>
        <p:txBody>
          <a:bodyPr wrap="square" lIns="91440" tIns="45720" rIns="91440" bIns="45720" rtlCol="0" anchor="ctr">
            <a:spAutoFit/>
          </a:bodyPr>
          <a:lstStyle/>
          <a:p>
            <a:pPr marL="0" indent="0" algn="just">
              <a:lnSpc>
                <a:spcPct val="100000"/>
              </a:lnSpc>
              <a:buNone/>
            </a:pPr>
            <a:r>
              <a:rPr lang="en-US" sz="2000" b="1" dirty="0">
                <a:solidFill>
                  <a:srgbClr val="538BC1"/>
                </a:solidFill>
                <a:latin typeface="MiSans" pitchFamily="34" charset="-122"/>
                <a:ea typeface="MiSans" pitchFamily="34" charset="-122"/>
                <a:cs typeface="MiSans" pitchFamily="34" charset="-120"/>
              </a:rPr>
              <a:t>实际案例：推动企业发展</a:t>
            </a:r>
            <a:endParaRPr lang="en-US" sz="1600" dirty="0"/>
          </a:p>
        </p:txBody>
      </p:sp>
      <p:sp>
        <p:nvSpPr>
          <p:cNvPr id="7" name="Text 5"/>
          <p:cNvSpPr/>
          <p:nvPr/>
        </p:nvSpPr>
        <p:spPr>
          <a:xfrm>
            <a:off x="787400" y="5045710"/>
            <a:ext cx="4290695" cy="1044575"/>
          </a:xfrm>
          <a:prstGeom prst="rect">
            <a:avLst/>
          </a:prstGeom>
          <a:noFill/>
        </p:spPr>
        <p:txBody>
          <a:bodyPr wrap="square" lIns="91440" tIns="45720" rIns="91440" bIns="45720" rtlCol="0" anchor="ctr">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某电子企业通过技术管理实现了快速发展。企业引进先进的半导体制造技术，结合自身的技术改造和创新，成功推出了多款高性能产品，市场份额显著提升，经济效益大幅增长。</a:t>
            </a:r>
            <a:endParaRPr lang="en-US" sz="1600" dirty="0"/>
          </a:p>
        </p:txBody>
      </p:sp>
      <p:pic>
        <p:nvPicPr>
          <p:cNvPr id="8" name="Image 0" descr="https://test-kimi-img.moonshot.cn/pub/slides/slides_tmpl/image/25-07-11-18:13:03-d1oe7btcmrb5eq9iqg00.jpeg"/>
          <p:cNvPicPr>
            <a:picLocks noChangeAspect="1"/>
          </p:cNvPicPr>
          <p:nvPr/>
        </p:nvPicPr>
        <p:blipFill>
          <a:blip r:embed="rId2"/>
          <a:srcRect l="20289" r="20289"/>
          <a:stretch>
            <a:fillRect/>
          </a:stretch>
        </p:blipFill>
        <p:spPr>
          <a:xfrm>
            <a:off x="6096000" y="19841"/>
            <a:ext cx="6095999" cy="6838159"/>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789940" y="394335"/>
            <a:ext cx="6780530" cy="622935"/>
          </a:xfrm>
          <a:prstGeom prst="rect">
            <a:avLst/>
          </a:prstGeom>
          <a:noFill/>
        </p:spPr>
        <p:txBody>
          <a:bodyPr wrap="square" lIns="91440" tIns="45720" rIns="91440" bIns="45720" rtlCol="0" anchor="ctr"/>
          <a:lstStyle/>
          <a:p>
            <a:pPr marL="0" indent="0" algn="l">
              <a:lnSpc>
                <a:spcPct val="100000"/>
              </a:lnSpc>
              <a:buNone/>
            </a:pPr>
            <a:r>
              <a:rPr lang="zh-CN" altLang="en-US" sz="2800" b="1" dirty="0">
                <a:solidFill>
                  <a:srgbClr val="000000"/>
                </a:solidFill>
                <a:latin typeface="MiSans" pitchFamily="34" charset="-122"/>
                <a:ea typeface="MiSans" pitchFamily="34" charset="-122"/>
                <a:cs typeface="MiSans" pitchFamily="34" charset="-120"/>
              </a:rPr>
              <a:t>课堂思考</a:t>
            </a:r>
            <a:endParaRPr lang="zh-CN" altLang="en-US" sz="2800" b="1" dirty="0">
              <a:solidFill>
                <a:srgbClr val="000000"/>
              </a:solidFill>
              <a:latin typeface="MiSans" pitchFamily="34" charset="-122"/>
              <a:ea typeface="MiSans" pitchFamily="34" charset="-122"/>
              <a:cs typeface="MiSans" pitchFamily="34" charset="-120"/>
            </a:endParaRPr>
          </a:p>
        </p:txBody>
      </p:sp>
      <p:sp>
        <p:nvSpPr>
          <p:cNvPr id="3" name="Shape 1"/>
          <p:cNvSpPr/>
          <p:nvPr>
            <p:custDataLst>
              <p:tags r:id="rId1"/>
            </p:custDataLst>
          </p:nvPr>
        </p:nvSpPr>
        <p:spPr>
          <a:xfrm>
            <a:off x="880745" y="1678940"/>
            <a:ext cx="5013325" cy="4404360"/>
          </a:xfrm>
          <a:prstGeom prst="roundRect">
            <a:avLst>
              <a:gd name="adj" fmla="val 5907"/>
            </a:avLst>
          </a:prstGeom>
          <a:solidFill>
            <a:srgbClr val="000000">
              <a:alpha val="0"/>
            </a:srgbClr>
          </a:solidFill>
          <a:ln w="19050">
            <a:gradFill flip="none" rotWithShape="1">
              <a:gsLst>
                <a:gs pos="0">
                  <a:srgbClr val="4874CB"/>
                </a:gs>
                <a:gs pos="50000">
                  <a:srgbClr val="83A4E1"/>
                </a:gs>
                <a:gs pos="89000">
                  <a:srgbClr val="6A95D0"/>
                </a:gs>
                <a:gs pos="100000">
                  <a:srgbClr val="6A95D0"/>
                </a:gs>
              </a:gsLst>
              <a:lin ang="5400000" scaled="1"/>
            </a:gradFill>
            <a:prstDash val="solid"/>
          </a:ln>
        </p:spPr>
      </p:sp>
      <p:sp>
        <p:nvSpPr>
          <p:cNvPr id="4" name="Text 2"/>
          <p:cNvSpPr/>
          <p:nvPr/>
        </p:nvSpPr>
        <p:spPr>
          <a:xfrm>
            <a:off x="880745" y="1678940"/>
            <a:ext cx="5013325" cy="440436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5" name="Shape 3"/>
          <p:cNvSpPr/>
          <p:nvPr>
            <p:custDataLst>
              <p:tags r:id="rId2"/>
            </p:custDataLst>
          </p:nvPr>
        </p:nvSpPr>
        <p:spPr>
          <a:xfrm>
            <a:off x="6258560" y="1678940"/>
            <a:ext cx="5013325" cy="4404360"/>
          </a:xfrm>
          <a:prstGeom prst="roundRect">
            <a:avLst>
              <a:gd name="adj" fmla="val 5907"/>
            </a:avLst>
          </a:prstGeom>
          <a:solidFill>
            <a:srgbClr val="000000">
              <a:alpha val="0"/>
            </a:srgbClr>
          </a:solidFill>
          <a:ln w="19050">
            <a:gradFill flip="none" rotWithShape="1">
              <a:gsLst>
                <a:gs pos="0">
                  <a:srgbClr val="4874CB"/>
                </a:gs>
                <a:gs pos="50000">
                  <a:srgbClr val="83A4E1"/>
                </a:gs>
                <a:gs pos="89000">
                  <a:srgbClr val="6A95D0"/>
                </a:gs>
                <a:gs pos="100000">
                  <a:srgbClr val="6A95D0"/>
                </a:gs>
              </a:gsLst>
              <a:lin ang="5400000" scaled="1"/>
            </a:gradFill>
            <a:prstDash val="solid"/>
          </a:ln>
        </p:spPr>
      </p:sp>
      <p:sp>
        <p:nvSpPr>
          <p:cNvPr id="6" name="Text 4"/>
          <p:cNvSpPr/>
          <p:nvPr/>
        </p:nvSpPr>
        <p:spPr>
          <a:xfrm>
            <a:off x="6258560" y="1678940"/>
            <a:ext cx="5013325" cy="440436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7" name="Shape 5"/>
          <p:cNvSpPr/>
          <p:nvPr>
            <p:custDataLst>
              <p:tags r:id="rId3"/>
            </p:custDataLst>
          </p:nvPr>
        </p:nvSpPr>
        <p:spPr>
          <a:xfrm>
            <a:off x="1390650" y="1471295"/>
            <a:ext cx="3994150" cy="461645"/>
          </a:xfrm>
          <a:prstGeom prst="roundRect">
            <a:avLst>
              <a:gd name="adj" fmla="val 27647"/>
            </a:avLst>
          </a:prstGeom>
          <a:gradFill flip="none" rotWithShape="1">
            <a:gsLst>
              <a:gs pos="0">
                <a:srgbClr val="7A9EDA">
                  <a:alpha val="85000"/>
                </a:srgbClr>
              </a:gs>
              <a:gs pos="91000">
                <a:srgbClr val="678DD3"/>
              </a:gs>
              <a:gs pos="100000">
                <a:srgbClr val="678DD3"/>
              </a:gs>
            </a:gsLst>
            <a:lin ang="5400000" scaled="1"/>
          </a:gradFill>
        </p:spPr>
      </p:sp>
      <p:sp>
        <p:nvSpPr>
          <p:cNvPr id="9" name="Shape 7"/>
          <p:cNvSpPr/>
          <p:nvPr>
            <p:custDataLst>
              <p:tags r:id="rId4"/>
            </p:custDataLst>
          </p:nvPr>
        </p:nvSpPr>
        <p:spPr>
          <a:xfrm>
            <a:off x="6768465" y="1471295"/>
            <a:ext cx="3994150" cy="461645"/>
          </a:xfrm>
          <a:prstGeom prst="roundRect">
            <a:avLst>
              <a:gd name="adj" fmla="val 27647"/>
            </a:avLst>
          </a:prstGeom>
          <a:gradFill flip="none" rotWithShape="1">
            <a:gsLst>
              <a:gs pos="0">
                <a:srgbClr val="7A9EDA">
                  <a:alpha val="90000"/>
                </a:srgbClr>
              </a:gs>
              <a:gs pos="91000">
                <a:srgbClr val="678DD3"/>
              </a:gs>
              <a:gs pos="100000">
                <a:srgbClr val="678DD3"/>
              </a:gs>
            </a:gsLst>
            <a:lin ang="5400000" scaled="1"/>
          </a:gradFill>
        </p:spPr>
      </p:sp>
      <p:sp>
        <p:nvSpPr>
          <p:cNvPr id="11" name="Text 9"/>
          <p:cNvSpPr/>
          <p:nvPr>
            <p:custDataLst>
              <p:tags r:id="rId5"/>
            </p:custDataLst>
          </p:nvPr>
        </p:nvSpPr>
        <p:spPr>
          <a:xfrm>
            <a:off x="1098550" y="4037330"/>
            <a:ext cx="4530725" cy="1181100"/>
          </a:xfrm>
          <a:prstGeom prst="rect">
            <a:avLst/>
          </a:prstGeom>
          <a:noFill/>
        </p:spPr>
        <p:txBody>
          <a:bodyPr wrap="square" lIns="91440" tIns="45720" rIns="91440" bIns="45720" rtlCol="0" anchor="t"/>
          <a:lstStyle/>
          <a:p>
            <a:pPr marL="0" indent="0" algn="just">
              <a:lnSpc>
                <a:spcPct val="150000"/>
              </a:lnSpc>
              <a:buNone/>
            </a:pPr>
            <a:r>
              <a:rPr lang="en-US" altLang="zh-CN" sz="2000" dirty="0">
                <a:solidFill>
                  <a:srgbClr val="000000"/>
                </a:solidFill>
                <a:latin typeface="MiSans" pitchFamily="34" charset="-122"/>
                <a:ea typeface="MiSans" pitchFamily="34" charset="-122"/>
                <a:cs typeface="MiSans" pitchFamily="34" charset="-120"/>
              </a:rPr>
              <a:t>1.</a:t>
            </a:r>
            <a:r>
              <a:rPr lang="zh-CN" altLang="en-US" sz="2000" dirty="0">
                <a:solidFill>
                  <a:srgbClr val="000000"/>
                </a:solidFill>
                <a:latin typeface="MiSans" pitchFamily="34" charset="-122"/>
                <a:ea typeface="MiSans" pitchFamily="34" charset="-122"/>
                <a:cs typeface="MiSans" pitchFamily="34" charset="-120"/>
              </a:rPr>
              <a:t>什么是企业生产管理？企业生产管理的任务有哪些？</a:t>
            </a:r>
            <a:endParaRPr lang="zh-CN" altLang="en-US" sz="2000" dirty="0">
              <a:solidFill>
                <a:srgbClr val="000000"/>
              </a:solidFill>
              <a:latin typeface="MiSans" pitchFamily="34" charset="-122"/>
              <a:ea typeface="MiSans" pitchFamily="34" charset="-122"/>
              <a:cs typeface="MiSans" pitchFamily="34" charset="-120"/>
            </a:endParaRPr>
          </a:p>
          <a:p>
            <a:pPr marL="0" indent="0" algn="just">
              <a:lnSpc>
                <a:spcPct val="150000"/>
              </a:lnSpc>
              <a:buNone/>
            </a:pPr>
            <a:r>
              <a:rPr lang="en-US" altLang="zh-CN" sz="2000" dirty="0">
                <a:solidFill>
                  <a:srgbClr val="000000"/>
                </a:solidFill>
                <a:latin typeface="MiSans" pitchFamily="34" charset="-122"/>
                <a:ea typeface="MiSans" pitchFamily="34" charset="-122"/>
                <a:cs typeface="MiSans" pitchFamily="34" charset="-120"/>
              </a:rPr>
              <a:t>2.</a:t>
            </a:r>
            <a:r>
              <a:rPr lang="zh-CN" altLang="en-US" sz="2000" dirty="0">
                <a:solidFill>
                  <a:srgbClr val="000000"/>
                </a:solidFill>
                <a:latin typeface="MiSans" pitchFamily="34" charset="-122"/>
                <a:ea typeface="MiSans" pitchFamily="34" charset="-122"/>
                <a:cs typeface="MiSans" pitchFamily="34" charset="-120"/>
              </a:rPr>
              <a:t>现代企业生产过程有哪些？</a:t>
            </a:r>
            <a:endParaRPr lang="zh-CN" altLang="en-US" sz="2000" dirty="0">
              <a:solidFill>
                <a:srgbClr val="000000"/>
              </a:solidFill>
              <a:latin typeface="MiSans" pitchFamily="34" charset="-122"/>
              <a:ea typeface="MiSans" pitchFamily="34" charset="-122"/>
              <a:cs typeface="MiSans" pitchFamily="34" charset="-120"/>
            </a:endParaRPr>
          </a:p>
        </p:txBody>
      </p:sp>
      <p:sp>
        <p:nvSpPr>
          <p:cNvPr id="12" name="Text 10"/>
          <p:cNvSpPr/>
          <p:nvPr>
            <p:custDataLst>
              <p:tags r:id="rId6"/>
            </p:custDataLst>
          </p:nvPr>
        </p:nvSpPr>
        <p:spPr>
          <a:xfrm>
            <a:off x="6476365" y="4037330"/>
            <a:ext cx="4533900" cy="1181100"/>
          </a:xfrm>
          <a:prstGeom prst="rect">
            <a:avLst/>
          </a:prstGeom>
          <a:noFill/>
        </p:spPr>
        <p:txBody>
          <a:bodyPr wrap="square" lIns="91440" tIns="45720" rIns="91440" bIns="45720" rtlCol="0" anchor="t"/>
          <a:lstStyle/>
          <a:p>
            <a:pPr marL="0" indent="0" algn="just">
              <a:lnSpc>
                <a:spcPct val="150000"/>
              </a:lnSpc>
              <a:buNone/>
            </a:pPr>
            <a:r>
              <a:rPr lang="en-US" altLang="zh-CN" sz="2000" dirty="0">
                <a:solidFill>
                  <a:srgbClr val="000000"/>
                </a:solidFill>
                <a:latin typeface="MiSans" pitchFamily="34" charset="-122"/>
                <a:ea typeface="MiSans" pitchFamily="34" charset="-122"/>
                <a:cs typeface="MiSans" pitchFamily="34" charset="-120"/>
              </a:rPr>
              <a:t>3.</a:t>
            </a:r>
            <a:r>
              <a:rPr lang="zh-CN" altLang="en-US" sz="2000" dirty="0">
                <a:solidFill>
                  <a:srgbClr val="000000"/>
                </a:solidFill>
                <a:latin typeface="MiSans" pitchFamily="34" charset="-122"/>
                <a:ea typeface="MiSans" pitchFamily="34" charset="-122"/>
                <a:cs typeface="MiSans" pitchFamily="34" charset="-120"/>
              </a:rPr>
              <a:t>生产过程空间组织有哪些形式？生产过程时间组织有哪些形式？</a:t>
            </a:r>
            <a:endParaRPr lang="zh-CN" altLang="en-US" sz="2000" dirty="0">
              <a:solidFill>
                <a:srgbClr val="000000"/>
              </a:solidFill>
              <a:latin typeface="MiSans" pitchFamily="34" charset="-122"/>
              <a:ea typeface="MiSans" pitchFamily="34" charset="-122"/>
              <a:cs typeface="MiSans" pitchFamily="34" charset="-120"/>
            </a:endParaRPr>
          </a:p>
        </p:txBody>
      </p:sp>
      <p:pic>
        <p:nvPicPr>
          <p:cNvPr id="13" name="Image 0" descr="https://test-kimi-img.moonshot.cn/pub/slides/slides_tmpl/image/25-07-11-18:10:14-d1oe61lcmrb5eq9iqb2g.png"/>
          <p:cNvPicPr>
            <a:picLocks noChangeAspect="1"/>
          </p:cNvPicPr>
          <p:nvPr/>
        </p:nvPicPr>
        <p:blipFill>
          <a:blip r:embed="rId7">
            <a:alphaModFix amt="83000"/>
          </a:blip>
          <a:srcRect l="115" t="145" r="83" b="161"/>
          <a:stretch>
            <a:fillRect/>
          </a:stretch>
        </p:blipFill>
        <p:spPr>
          <a:xfrm>
            <a:off x="9862185" y="4380865"/>
            <a:ext cx="3859530" cy="3912235"/>
          </a:xfrm>
          <a:prstGeom prst="rect">
            <a:avLst/>
          </a:prstGeom>
        </p:spPr>
      </p:pic>
      <p:pic>
        <p:nvPicPr>
          <p:cNvPr id="14" name="Image 1" descr="https://test-kimi-img.moonshot.cn/pub/slides/slides_tmpl/image/25-07-11-18:10:12-d1oe615cmrb5eq9iqarg.png"/>
          <p:cNvPicPr>
            <a:picLocks noChangeAspect="1"/>
          </p:cNvPicPr>
          <p:nvPr/>
        </p:nvPicPr>
        <p:blipFill>
          <a:blip r:embed="rId8"/>
          <a:stretch>
            <a:fillRect/>
          </a:stretch>
        </p:blipFill>
        <p:spPr>
          <a:xfrm>
            <a:off x="354965" y="208280"/>
            <a:ext cx="1073150" cy="554990"/>
          </a:xfrm>
          <a:prstGeom prst="rect">
            <a:avLst/>
          </a:prstGeom>
        </p:spPr>
      </p:pic>
      <p:pic>
        <p:nvPicPr>
          <p:cNvPr id="15" name="Image 2" descr="https://test-kimi-img.moonshot.cn/pub/slides/slides_tmpl/image/25-07-11-18:10:08-d1oe605cmrb5eq9iqac0.png"/>
          <p:cNvPicPr>
            <a:picLocks noChangeAspect="1"/>
          </p:cNvPicPr>
          <p:nvPr/>
        </p:nvPicPr>
        <p:blipFill>
          <a:blip r:embed="rId9"/>
          <a:stretch>
            <a:fillRect/>
          </a:stretch>
        </p:blipFill>
        <p:spPr>
          <a:xfrm>
            <a:off x="11022965" y="394335"/>
            <a:ext cx="628015" cy="182880"/>
          </a:xfrm>
          <a:prstGeom prst="rect">
            <a:avLst/>
          </a:prstGeom>
        </p:spPr>
      </p:pic>
      <p:pic>
        <p:nvPicPr>
          <p:cNvPr id="16" name="Image 3" descr="https://test-kimi-img.moonshot.cn/pub/slides/slides_tmpl/image/25-07-11-18:10:14-d1oe61lcmrb5eq9iqb3g.jpeg"/>
          <p:cNvPicPr>
            <a:picLocks noChangeAspect="1"/>
          </p:cNvPicPr>
          <p:nvPr>
            <p:custDataLst>
              <p:tags r:id="rId10"/>
            </p:custDataLst>
          </p:nvPr>
        </p:nvPicPr>
        <p:blipFill>
          <a:blip r:embed="rId11"/>
          <a:stretch>
            <a:fillRect/>
          </a:stretch>
        </p:blipFill>
        <p:spPr>
          <a:xfrm>
            <a:off x="1473835" y="2144395"/>
            <a:ext cx="3910965" cy="1749425"/>
          </a:xfrm>
          <a:prstGeom prst="rect">
            <a:avLst/>
          </a:prstGeom>
        </p:spPr>
      </p:pic>
      <p:pic>
        <p:nvPicPr>
          <p:cNvPr id="17" name="Image 4" descr="https://test-kimi-img.moonshot.cn/pub/slides/slides_tmpl/image/25-07-11-18:10:14-d1oe61lcmrb5eq9iqb40.jpeg"/>
          <p:cNvPicPr>
            <a:picLocks noChangeAspect="1"/>
          </p:cNvPicPr>
          <p:nvPr>
            <p:custDataLst>
              <p:tags r:id="rId12"/>
            </p:custDataLst>
          </p:nvPr>
        </p:nvPicPr>
        <p:blipFill>
          <a:blip r:embed="rId13"/>
          <a:stretch>
            <a:fillRect/>
          </a:stretch>
        </p:blipFill>
        <p:spPr>
          <a:xfrm>
            <a:off x="6768465" y="2144395"/>
            <a:ext cx="3911600" cy="174879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4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1:46-d1oe6olcmrb5eq9iqdkg.jpg"/>
          <p:cNvPicPr>
            <a:picLocks noChangeAspect="1"/>
          </p:cNvPicPr>
          <p:nvPr/>
        </p:nvPicPr>
        <p:blipFill>
          <a:blip r:embed="rId2"/>
          <a:srcRect t="81" b="81"/>
          <a:stretch>
            <a:fillRect/>
          </a:stretch>
        </p:blipFill>
        <p:spPr>
          <a:xfrm>
            <a:off x="0" y="0"/>
            <a:ext cx="12191365" cy="6858000"/>
          </a:xfrm>
          <a:prstGeom prst="rect">
            <a:avLst/>
          </a:prstGeom>
        </p:spPr>
      </p:pic>
      <p:sp>
        <p:nvSpPr>
          <p:cNvPr id="3" name="Text 0"/>
          <p:cNvSpPr/>
          <p:nvPr/>
        </p:nvSpPr>
        <p:spPr>
          <a:xfrm>
            <a:off x="651808" y="909954"/>
            <a:ext cx="1751965" cy="828675"/>
          </a:xfrm>
          <a:prstGeom prst="rect">
            <a:avLst/>
          </a:prstGeom>
          <a:noFill/>
        </p:spPr>
        <p:txBody>
          <a:bodyPr wrap="square" lIns="0" tIns="0" rIns="0" bIns="0" rtlCol="0" anchor="ctr">
            <a:spAutoFit/>
          </a:bodyPr>
          <a:lstStyle/>
          <a:p>
            <a:pPr marL="0" indent="0" algn="just">
              <a:lnSpc>
                <a:spcPct val="100000"/>
              </a:lnSpc>
              <a:buNone/>
            </a:pPr>
            <a:r>
              <a:rPr lang="en-US" sz="5400" dirty="0">
                <a:solidFill>
                  <a:srgbClr val="5B91C5"/>
                </a:solidFill>
                <a:latin typeface="MiSans" pitchFamily="34" charset="-122"/>
                <a:ea typeface="MiSans" pitchFamily="34" charset="-122"/>
                <a:cs typeface="MiSans" pitchFamily="34" charset="-120"/>
              </a:rPr>
              <a:t>目录</a:t>
            </a:r>
            <a:endParaRPr lang="en-US" sz="1600" dirty="0"/>
          </a:p>
        </p:txBody>
      </p:sp>
      <p:sp>
        <p:nvSpPr>
          <p:cNvPr id="6" name="Text 3"/>
          <p:cNvSpPr/>
          <p:nvPr>
            <p:custDataLst>
              <p:tags r:id="rId3"/>
            </p:custDataLst>
          </p:nvPr>
        </p:nvSpPr>
        <p:spPr>
          <a:xfrm>
            <a:off x="3956050" y="2402205"/>
            <a:ext cx="5011420" cy="431800"/>
          </a:xfrm>
          <a:prstGeom prst="rect">
            <a:avLst/>
          </a:prstGeom>
          <a:noFill/>
        </p:spPr>
        <p:txBody>
          <a:bodyPr wrap="square" lIns="0" tIns="0" rIns="0" bIns="0" rtlCol="0" anchor="ctr">
            <a:spAutoFit/>
          </a:bodyPr>
          <a:lstStyle/>
          <a:p>
            <a:pPr marL="0" indent="0" algn="just">
              <a:lnSpc>
                <a:spcPct val="100000"/>
              </a:lnSpc>
              <a:buNone/>
            </a:pPr>
            <a:r>
              <a:rPr lang="en-US" sz="2800" b="1" dirty="0">
                <a:solidFill>
                  <a:srgbClr val="5B91C5"/>
                </a:solidFill>
                <a:latin typeface="MiSans" pitchFamily="34" charset="-122"/>
                <a:ea typeface="MiSans" pitchFamily="34" charset="-122"/>
                <a:cs typeface="MiSans" pitchFamily="34" charset="-120"/>
              </a:rPr>
              <a:t>现代企业人力资源管理</a:t>
            </a:r>
            <a:endParaRPr lang="en-US" sz="1600" dirty="0"/>
          </a:p>
        </p:txBody>
      </p:sp>
      <p:sp>
        <p:nvSpPr>
          <p:cNvPr id="7" name="Text 4"/>
          <p:cNvSpPr/>
          <p:nvPr>
            <p:custDataLst>
              <p:tags r:id="rId4"/>
            </p:custDataLst>
          </p:nvPr>
        </p:nvSpPr>
        <p:spPr>
          <a:xfrm>
            <a:off x="2857500" y="2228850"/>
            <a:ext cx="962660" cy="742950"/>
          </a:xfrm>
          <a:prstGeom prst="rect">
            <a:avLst/>
          </a:prstGeom>
          <a:noFill/>
        </p:spPr>
        <p:txBody>
          <a:bodyPr wrap="square" lIns="91440" tIns="45720" rIns="91440" bIns="45720" rtlCol="0" anchor="ctr">
            <a:spAutoFit/>
          </a:bodyPr>
          <a:lstStyle/>
          <a:p>
            <a:pPr marL="0" indent="0" algn="just">
              <a:lnSpc>
                <a:spcPct val="100000"/>
              </a:lnSpc>
              <a:buNone/>
            </a:pPr>
            <a:r>
              <a:rPr lang="en-US" sz="4800" dirty="0">
                <a:solidFill>
                  <a:srgbClr val="5B91C5"/>
                </a:solidFill>
                <a:latin typeface="MiSans" pitchFamily="34" charset="-122"/>
                <a:ea typeface="MiSans" pitchFamily="34" charset="-122"/>
                <a:cs typeface="MiSans" pitchFamily="34" charset="-120"/>
              </a:rPr>
              <a:t>01.</a:t>
            </a:r>
            <a:endParaRPr lang="en-US" sz="1600" dirty="0"/>
          </a:p>
        </p:txBody>
      </p:sp>
      <p:sp>
        <p:nvSpPr>
          <p:cNvPr id="8" name="Text 5"/>
          <p:cNvSpPr/>
          <p:nvPr>
            <p:custDataLst>
              <p:tags r:id="rId5"/>
            </p:custDataLst>
          </p:nvPr>
        </p:nvSpPr>
        <p:spPr>
          <a:xfrm>
            <a:off x="4456430" y="3660140"/>
            <a:ext cx="5011420" cy="431800"/>
          </a:xfrm>
          <a:prstGeom prst="rect">
            <a:avLst/>
          </a:prstGeom>
          <a:noFill/>
        </p:spPr>
        <p:txBody>
          <a:bodyPr wrap="square" lIns="0" tIns="0" rIns="0" bIns="0" rtlCol="0" anchor="ctr">
            <a:spAutoFit/>
          </a:bodyPr>
          <a:lstStyle/>
          <a:p>
            <a:pPr marL="0" indent="0" algn="just">
              <a:lnSpc>
                <a:spcPct val="100000"/>
              </a:lnSpc>
              <a:buNone/>
            </a:pPr>
            <a:r>
              <a:rPr lang="en-US" sz="2800" b="1" dirty="0">
                <a:solidFill>
                  <a:srgbClr val="5B91C5"/>
                </a:solidFill>
                <a:latin typeface="MiSans" pitchFamily="34" charset="-122"/>
                <a:ea typeface="MiSans" pitchFamily="34" charset="-122"/>
                <a:cs typeface="MiSans" pitchFamily="34" charset="-120"/>
              </a:rPr>
              <a:t>现代企业生产管理</a:t>
            </a:r>
            <a:endParaRPr lang="en-US" sz="1600" dirty="0"/>
          </a:p>
        </p:txBody>
      </p:sp>
      <p:sp>
        <p:nvSpPr>
          <p:cNvPr id="9" name="Text 6"/>
          <p:cNvSpPr/>
          <p:nvPr>
            <p:custDataLst>
              <p:tags r:id="rId6"/>
            </p:custDataLst>
          </p:nvPr>
        </p:nvSpPr>
        <p:spPr>
          <a:xfrm>
            <a:off x="3357880" y="3486785"/>
            <a:ext cx="1098550" cy="742950"/>
          </a:xfrm>
          <a:prstGeom prst="rect">
            <a:avLst/>
          </a:prstGeom>
          <a:noFill/>
        </p:spPr>
        <p:txBody>
          <a:bodyPr wrap="square" lIns="91440" tIns="45720" rIns="91440" bIns="45720" rtlCol="0" anchor="ctr">
            <a:spAutoFit/>
          </a:bodyPr>
          <a:lstStyle/>
          <a:p>
            <a:pPr marL="0" indent="0" algn="just">
              <a:lnSpc>
                <a:spcPct val="100000"/>
              </a:lnSpc>
              <a:buNone/>
            </a:pPr>
            <a:r>
              <a:rPr lang="en-US" sz="4800" dirty="0">
                <a:solidFill>
                  <a:srgbClr val="5B91C5"/>
                </a:solidFill>
                <a:latin typeface="MiSans" pitchFamily="34" charset="-122"/>
                <a:ea typeface="MiSans" pitchFamily="34" charset="-122"/>
                <a:cs typeface="MiSans" pitchFamily="34" charset="-120"/>
              </a:rPr>
              <a:t>02.</a:t>
            </a:r>
            <a:endParaRPr lang="en-US" sz="1600" dirty="0"/>
          </a:p>
        </p:txBody>
      </p:sp>
      <p:pic>
        <p:nvPicPr>
          <p:cNvPr id="10" name="Image 1" descr="https://test-kimi-img.moonshot.cn/pub/slides/slides_tmpl/image/25-07-11-18:11:40-d1oe6n5cmrb5eq9iqdh0.png"/>
          <p:cNvPicPr>
            <a:picLocks noChangeAspect="1"/>
          </p:cNvPicPr>
          <p:nvPr/>
        </p:nvPicPr>
        <p:blipFill>
          <a:blip r:embed="rId7"/>
          <a:stretch>
            <a:fillRect/>
          </a:stretch>
        </p:blipFill>
        <p:spPr>
          <a:xfrm>
            <a:off x="896620" y="5855335"/>
            <a:ext cx="457200" cy="24384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86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0:07-d1oe5vtcmrb5eq9iqa8g.png"/>
          <p:cNvPicPr>
            <a:picLocks noChangeAspect="1"/>
          </p:cNvPicPr>
          <p:nvPr>
            <p:custDataLst>
              <p:tags r:id="rId2"/>
            </p:custDataLst>
          </p:nvPr>
        </p:nvPicPr>
        <p:blipFill>
          <a:blip r:embed="rId3"/>
          <a:stretch>
            <a:fillRect/>
          </a:stretch>
        </p:blipFill>
        <p:spPr>
          <a:xfrm>
            <a:off x="4660900" y="339090"/>
            <a:ext cx="7296785" cy="2480310"/>
          </a:xfrm>
          <a:prstGeom prst="rect">
            <a:avLst/>
          </a:prstGeom>
        </p:spPr>
      </p:pic>
      <p:pic>
        <p:nvPicPr>
          <p:cNvPr id="3" name="Image 1" descr="https://test-kimi-img.moonshot.cn/pub/slides/slides_tmpl/image/25-07-11-18:10:07-d1oe5vtcmrb5eq9iqa8g.png"/>
          <p:cNvPicPr>
            <a:picLocks noChangeAspect="1"/>
          </p:cNvPicPr>
          <p:nvPr>
            <p:custDataLst>
              <p:tags r:id="rId4"/>
            </p:custDataLst>
          </p:nvPr>
        </p:nvPicPr>
        <p:blipFill>
          <a:blip r:embed="rId3"/>
          <a:stretch>
            <a:fillRect/>
          </a:stretch>
        </p:blipFill>
        <p:spPr>
          <a:xfrm>
            <a:off x="-1029335" y="4942205"/>
            <a:ext cx="7113905" cy="2312035"/>
          </a:xfrm>
          <a:prstGeom prst="rect">
            <a:avLst/>
          </a:prstGeom>
        </p:spPr>
      </p:pic>
      <p:pic>
        <p:nvPicPr>
          <p:cNvPr id="4" name="Image 2" descr="https://test-kimi-img.moonshot.cn/pub/slides/slides_tmpl/image/25-07-11-18:10:07-d1oe5vtcmrb5eq9iqa8g.png"/>
          <p:cNvPicPr>
            <a:picLocks noChangeAspect="1"/>
          </p:cNvPicPr>
          <p:nvPr>
            <p:custDataLst>
              <p:tags r:id="rId5"/>
            </p:custDataLst>
          </p:nvPr>
        </p:nvPicPr>
        <p:blipFill>
          <a:blip r:embed="rId3"/>
          <a:stretch>
            <a:fillRect/>
          </a:stretch>
        </p:blipFill>
        <p:spPr>
          <a:xfrm>
            <a:off x="5471160" y="2466975"/>
            <a:ext cx="6252210" cy="2504440"/>
          </a:xfrm>
          <a:prstGeom prst="rect">
            <a:avLst/>
          </a:prstGeom>
        </p:spPr>
      </p:pic>
      <p:pic>
        <p:nvPicPr>
          <p:cNvPr id="6" name="Image 4" descr="https://test-kimi-img.moonshot.cn/pub/slides/slides_tmpl/image/25-07-11-18:10:08-d1oe605cmrb5eq9iqa9g.png"/>
          <p:cNvPicPr>
            <a:picLocks noChangeAspect="1"/>
          </p:cNvPicPr>
          <p:nvPr/>
        </p:nvPicPr>
        <p:blipFill>
          <a:blip r:embed="rId6"/>
          <a:stretch>
            <a:fillRect/>
          </a:stretch>
        </p:blipFill>
        <p:spPr>
          <a:xfrm>
            <a:off x="-947420" y="0"/>
            <a:ext cx="6772910" cy="6858000"/>
          </a:xfrm>
          <a:prstGeom prst="rect">
            <a:avLst/>
          </a:prstGeom>
        </p:spPr>
      </p:pic>
      <p:pic>
        <p:nvPicPr>
          <p:cNvPr id="7" name="Image 5" descr="https://test-kimi-img.moonshot.cn/pub/slides/slides_tmpl/image/25-07-11-18:10:07-d1oe5vtcmrb5eq9iqa80.png"/>
          <p:cNvPicPr>
            <a:picLocks noChangeAspect="1"/>
          </p:cNvPicPr>
          <p:nvPr/>
        </p:nvPicPr>
        <p:blipFill>
          <a:blip r:embed="rId7"/>
          <a:stretch>
            <a:fillRect/>
          </a:stretch>
        </p:blipFill>
        <p:spPr>
          <a:xfrm>
            <a:off x="1189355" y="1819275"/>
            <a:ext cx="3218815" cy="3218815"/>
          </a:xfrm>
          <a:prstGeom prst="rect">
            <a:avLst/>
          </a:prstGeom>
        </p:spPr>
      </p:pic>
      <p:sp>
        <p:nvSpPr>
          <p:cNvPr id="8" name="Text 0"/>
          <p:cNvSpPr/>
          <p:nvPr>
            <p:custDataLst>
              <p:tags r:id="rId8"/>
            </p:custDataLst>
          </p:nvPr>
        </p:nvSpPr>
        <p:spPr>
          <a:xfrm>
            <a:off x="5514340" y="645795"/>
            <a:ext cx="4092575" cy="2366645"/>
          </a:xfrm>
          <a:prstGeom prst="rect">
            <a:avLst/>
          </a:prstGeom>
          <a:noFill/>
        </p:spPr>
        <p:txBody>
          <a:bodyPr wrap="square" lIns="91440" tIns="45720" rIns="91440" bIns="45720" rtlCol="0" anchor="t"/>
          <a:lstStyle/>
          <a:p>
            <a:pPr marL="0" indent="0" algn="l">
              <a:lnSpc>
                <a:spcPct val="100000"/>
              </a:lnSpc>
              <a:buNone/>
            </a:pPr>
            <a:r>
              <a:rPr lang="zh-CN" altLang="en-US" sz="2000" b="1" dirty="0">
                <a:solidFill>
                  <a:srgbClr val="000000"/>
                </a:solidFill>
                <a:latin typeface="MiSans" pitchFamily="34" charset="-122"/>
                <a:ea typeface="MiSans" pitchFamily="34" charset="-122"/>
                <a:cs typeface="MiSans" pitchFamily="34" charset="-120"/>
              </a:rPr>
              <a:t>知识目标</a:t>
            </a:r>
            <a:endParaRPr lang="zh-CN" altLang="en-US" sz="2000" b="1" dirty="0">
              <a:solidFill>
                <a:srgbClr val="000000"/>
              </a:solidFill>
              <a:latin typeface="MiSans" pitchFamily="34" charset="-122"/>
              <a:ea typeface="MiSans" pitchFamily="34" charset="-122"/>
              <a:cs typeface="MiSans" pitchFamily="34" charset="-120"/>
            </a:endParaRPr>
          </a:p>
        </p:txBody>
      </p:sp>
      <p:sp>
        <p:nvSpPr>
          <p:cNvPr id="9" name="Shape 1"/>
          <p:cNvSpPr/>
          <p:nvPr>
            <p:custDataLst>
              <p:tags r:id="rId9"/>
            </p:custDataLst>
          </p:nvPr>
        </p:nvSpPr>
        <p:spPr>
          <a:xfrm>
            <a:off x="5041265" y="678815"/>
            <a:ext cx="469265" cy="469265"/>
          </a:xfrm>
          <a:prstGeom prst="ellipse">
            <a:avLst/>
          </a:prstGeom>
          <a:gradFill flip="none" rotWithShape="1">
            <a:gsLst>
              <a:gs pos="0">
                <a:srgbClr val="D1DCF2">
                  <a:alpha val="84000"/>
                </a:srgbClr>
              </a:gs>
              <a:gs pos="2000">
                <a:srgbClr val="D1DCF2">
                  <a:alpha val="84000"/>
                </a:srgbClr>
              </a:gs>
              <a:gs pos="55000">
                <a:srgbClr val="4874CB">
                  <a:alpha val="69000"/>
                </a:srgbClr>
              </a:gs>
              <a:gs pos="100000">
                <a:srgbClr val="345FB6"/>
              </a:gs>
            </a:gsLst>
            <a:path path="circle">
              <a:fillToRect r="100000" b="100000"/>
            </a:path>
            <a:tileRect l="-100000" t="-100000"/>
          </a:gradFill>
        </p:spPr>
      </p:sp>
      <p:sp>
        <p:nvSpPr>
          <p:cNvPr id="10" name="Text 2"/>
          <p:cNvSpPr/>
          <p:nvPr/>
        </p:nvSpPr>
        <p:spPr>
          <a:xfrm>
            <a:off x="4952365" y="515620"/>
            <a:ext cx="469265" cy="4692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1" name="Text 3"/>
          <p:cNvSpPr/>
          <p:nvPr>
            <p:custDataLst>
              <p:tags r:id="rId10"/>
            </p:custDataLst>
          </p:nvPr>
        </p:nvSpPr>
        <p:spPr>
          <a:xfrm>
            <a:off x="5041265" y="716915"/>
            <a:ext cx="513080" cy="431165"/>
          </a:xfrm>
          <a:prstGeom prst="rect">
            <a:avLst/>
          </a:prstGeom>
          <a:noFill/>
        </p:spPr>
        <p:txBody>
          <a:bodyPr wrap="square" lIns="91440" tIns="45720" rIns="91440" bIns="45720" rtlCol="0" anchor="ctr"/>
          <a:lstStyle/>
          <a:p>
            <a:pPr marL="0" indent="0" algn="l">
              <a:lnSpc>
                <a:spcPct val="100000"/>
              </a:lnSpc>
              <a:buNone/>
            </a:pPr>
            <a:r>
              <a:rPr lang="en-US" sz="1800" b="1" dirty="0">
                <a:solidFill>
                  <a:srgbClr val="FFFFFF"/>
                </a:solidFill>
                <a:latin typeface="MiSans" pitchFamily="34" charset="-122"/>
                <a:ea typeface="MiSans" pitchFamily="34" charset="-122"/>
                <a:cs typeface="MiSans" pitchFamily="34" charset="-120"/>
              </a:rPr>
              <a:t>01</a:t>
            </a:r>
            <a:endParaRPr lang="en-US" sz="1600" dirty="0"/>
          </a:p>
        </p:txBody>
      </p:sp>
      <p:sp>
        <p:nvSpPr>
          <p:cNvPr id="13" name="Text 5"/>
          <p:cNvSpPr/>
          <p:nvPr/>
        </p:nvSpPr>
        <p:spPr>
          <a:xfrm>
            <a:off x="5486400" y="1988185"/>
            <a:ext cx="469265" cy="4692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6" name="Text 8"/>
          <p:cNvSpPr/>
          <p:nvPr>
            <p:custDataLst>
              <p:tags r:id="rId11"/>
            </p:custDataLst>
          </p:nvPr>
        </p:nvSpPr>
        <p:spPr>
          <a:xfrm>
            <a:off x="6338570" y="2842895"/>
            <a:ext cx="3766185" cy="459105"/>
          </a:xfrm>
          <a:prstGeom prst="rect">
            <a:avLst/>
          </a:prstGeom>
          <a:noFill/>
        </p:spPr>
        <p:txBody>
          <a:bodyPr wrap="square" lIns="91440" tIns="45720" rIns="91440" bIns="45720" rtlCol="0" anchor="t"/>
          <a:lstStyle/>
          <a:p>
            <a:pPr marL="0" indent="0" algn="l">
              <a:lnSpc>
                <a:spcPct val="100000"/>
              </a:lnSpc>
              <a:buNone/>
            </a:pPr>
            <a:r>
              <a:rPr lang="zh-CN" altLang="en-US" sz="2000" b="1" dirty="0">
                <a:solidFill>
                  <a:srgbClr val="000000"/>
                </a:solidFill>
                <a:latin typeface="MiSans" pitchFamily="34" charset="-122"/>
                <a:ea typeface="MiSans" pitchFamily="34" charset="-122"/>
                <a:cs typeface="MiSans" pitchFamily="34" charset="-120"/>
              </a:rPr>
              <a:t>能力目标</a:t>
            </a:r>
            <a:endParaRPr lang="zh-CN" altLang="en-US" sz="2000" b="1" dirty="0">
              <a:solidFill>
                <a:srgbClr val="000000"/>
              </a:solidFill>
              <a:latin typeface="MiSans" pitchFamily="34" charset="-122"/>
              <a:ea typeface="MiSans" pitchFamily="34" charset="-122"/>
              <a:cs typeface="MiSans" pitchFamily="34" charset="-120"/>
            </a:endParaRPr>
          </a:p>
        </p:txBody>
      </p:sp>
      <p:sp>
        <p:nvSpPr>
          <p:cNvPr id="17" name="Shape 9"/>
          <p:cNvSpPr/>
          <p:nvPr>
            <p:custDataLst>
              <p:tags r:id="rId12"/>
            </p:custDataLst>
          </p:nvPr>
        </p:nvSpPr>
        <p:spPr>
          <a:xfrm>
            <a:off x="5847715" y="2840355"/>
            <a:ext cx="469265" cy="469265"/>
          </a:xfrm>
          <a:prstGeom prst="ellipse">
            <a:avLst/>
          </a:prstGeom>
          <a:gradFill flip="none" rotWithShape="1">
            <a:gsLst>
              <a:gs pos="0">
                <a:srgbClr val="D1DCF2">
                  <a:alpha val="84000"/>
                </a:srgbClr>
              </a:gs>
              <a:gs pos="2000">
                <a:srgbClr val="D1DCF2">
                  <a:alpha val="84000"/>
                </a:srgbClr>
              </a:gs>
              <a:gs pos="55000">
                <a:srgbClr val="4874CB">
                  <a:alpha val="69000"/>
                </a:srgbClr>
              </a:gs>
              <a:gs pos="100000">
                <a:srgbClr val="345FB6"/>
              </a:gs>
            </a:gsLst>
            <a:path path="circle">
              <a:fillToRect r="100000" b="100000"/>
            </a:path>
            <a:tileRect l="-100000" t="-100000"/>
          </a:gradFill>
        </p:spPr>
      </p:sp>
      <p:sp>
        <p:nvSpPr>
          <p:cNvPr id="18" name="Text 10"/>
          <p:cNvSpPr/>
          <p:nvPr/>
        </p:nvSpPr>
        <p:spPr>
          <a:xfrm>
            <a:off x="5783580" y="2974340"/>
            <a:ext cx="469265" cy="4692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9" name="Text 11"/>
          <p:cNvSpPr/>
          <p:nvPr>
            <p:custDataLst>
              <p:tags r:id="rId13"/>
            </p:custDataLst>
          </p:nvPr>
        </p:nvSpPr>
        <p:spPr>
          <a:xfrm>
            <a:off x="5825490" y="2840355"/>
            <a:ext cx="513080" cy="431165"/>
          </a:xfrm>
          <a:prstGeom prst="rect">
            <a:avLst/>
          </a:prstGeom>
          <a:noFill/>
        </p:spPr>
        <p:txBody>
          <a:bodyPr wrap="square" lIns="91440" tIns="45720" rIns="91440" bIns="45720" rtlCol="0" anchor="ctr"/>
          <a:lstStyle/>
          <a:p>
            <a:pPr marL="0" indent="0" algn="l">
              <a:lnSpc>
                <a:spcPct val="100000"/>
              </a:lnSpc>
              <a:buNone/>
            </a:pPr>
            <a:r>
              <a:rPr lang="en-US" sz="1800" b="1" dirty="0">
                <a:solidFill>
                  <a:srgbClr val="FFFFFF"/>
                </a:solidFill>
                <a:latin typeface="MiSans" pitchFamily="34" charset="-122"/>
                <a:ea typeface="MiSans" pitchFamily="34" charset="-122"/>
                <a:cs typeface="MiSans" pitchFamily="34" charset="-120"/>
              </a:rPr>
              <a:t>02</a:t>
            </a:r>
            <a:endParaRPr lang="en-US" sz="1600" dirty="0"/>
          </a:p>
        </p:txBody>
      </p:sp>
      <p:sp>
        <p:nvSpPr>
          <p:cNvPr id="22" name="Text 14"/>
          <p:cNvSpPr/>
          <p:nvPr/>
        </p:nvSpPr>
        <p:spPr>
          <a:xfrm>
            <a:off x="5471160" y="4366895"/>
            <a:ext cx="469265" cy="4692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24" name="Text 16"/>
          <p:cNvSpPr/>
          <p:nvPr/>
        </p:nvSpPr>
        <p:spPr>
          <a:xfrm>
            <a:off x="1711325" y="2974340"/>
            <a:ext cx="2174240" cy="975995"/>
          </a:xfrm>
          <a:prstGeom prst="rect">
            <a:avLst/>
          </a:prstGeom>
          <a:noFill/>
        </p:spPr>
        <p:txBody>
          <a:bodyPr wrap="square" lIns="91440" tIns="45720" rIns="91440" bIns="45720" rtlCol="0" anchor="ctr"/>
          <a:lstStyle/>
          <a:p>
            <a:pPr marL="0" indent="0" algn="ctr">
              <a:lnSpc>
                <a:spcPct val="100000"/>
              </a:lnSpc>
              <a:buNone/>
            </a:pPr>
            <a:r>
              <a:rPr lang="zh-CN" altLang="en-US" sz="6600" b="1" dirty="0">
                <a:solidFill>
                  <a:srgbClr val="FFFFFF"/>
                </a:solidFill>
                <a:latin typeface="MiSans" pitchFamily="34" charset="-122"/>
                <a:ea typeface="MiSans" pitchFamily="34" charset="-122"/>
                <a:cs typeface="MiSans" pitchFamily="34" charset="-120"/>
              </a:rPr>
              <a:t>学习目标</a:t>
            </a:r>
            <a:endParaRPr lang="zh-CN" altLang="en-US" sz="6600" b="1" dirty="0">
              <a:solidFill>
                <a:srgbClr val="FFFFFF"/>
              </a:solidFill>
              <a:latin typeface="MiSans" pitchFamily="34" charset="-122"/>
              <a:ea typeface="MiSans" pitchFamily="34" charset="-122"/>
              <a:cs typeface="MiSans" pitchFamily="34" charset="-120"/>
            </a:endParaRPr>
          </a:p>
        </p:txBody>
      </p:sp>
      <p:pic>
        <p:nvPicPr>
          <p:cNvPr id="26" name="Image 6" descr="https://test-kimi-img.moonshot.cn/pub/slides/slides_tmpl/image/25-07-11-18:10:07-d1oe5vtcmrb5eq9iqa4g.png"/>
          <p:cNvPicPr>
            <a:picLocks noChangeAspect="1"/>
          </p:cNvPicPr>
          <p:nvPr/>
        </p:nvPicPr>
        <p:blipFill>
          <a:blip r:embed="rId14">
            <a:alphaModFix amt="37000"/>
          </a:blip>
          <a:srcRect t="226" r="321" b="228"/>
          <a:stretch>
            <a:fillRect/>
          </a:stretch>
        </p:blipFill>
        <p:spPr>
          <a:xfrm>
            <a:off x="1031240" y="2090420"/>
            <a:ext cx="589280" cy="556895"/>
          </a:xfrm>
          <a:prstGeom prst="rect">
            <a:avLst/>
          </a:prstGeom>
        </p:spPr>
      </p:pic>
      <p:pic>
        <p:nvPicPr>
          <p:cNvPr id="28" name="Image 8" descr="https://test-kimi-img.moonshot.cn/pub/slides/slides_tmpl/image/25-07-11-18:10:08-d1oe605cmrb5eq9iqaa0.png"/>
          <p:cNvPicPr>
            <a:picLocks noChangeAspect="1"/>
          </p:cNvPicPr>
          <p:nvPr/>
        </p:nvPicPr>
        <p:blipFill>
          <a:blip r:embed="rId15"/>
          <a:stretch>
            <a:fillRect/>
          </a:stretch>
        </p:blipFill>
        <p:spPr>
          <a:xfrm>
            <a:off x="3786505" y="1569085"/>
            <a:ext cx="304800" cy="250190"/>
          </a:xfrm>
          <a:prstGeom prst="rect">
            <a:avLst/>
          </a:prstGeom>
        </p:spPr>
      </p:pic>
      <p:pic>
        <p:nvPicPr>
          <p:cNvPr id="29" name="Image 9" descr="https://test-kimi-img.moonshot.cn/pub/slides/slides_tmpl/image/25-07-11-18:10:08-d1oe605cmrb5eq9iqaa0.png"/>
          <p:cNvPicPr>
            <a:picLocks noChangeAspect="1"/>
          </p:cNvPicPr>
          <p:nvPr/>
        </p:nvPicPr>
        <p:blipFill>
          <a:blip r:embed="rId15"/>
          <a:stretch>
            <a:fillRect/>
          </a:stretch>
        </p:blipFill>
        <p:spPr>
          <a:xfrm rot="6960000">
            <a:off x="1031240" y="5024120"/>
            <a:ext cx="397510" cy="326390"/>
          </a:xfrm>
          <a:prstGeom prst="rect">
            <a:avLst/>
          </a:prstGeom>
        </p:spPr>
      </p:pic>
      <p:pic>
        <p:nvPicPr>
          <p:cNvPr id="30" name="Image 10" descr="https://test-kimi-img.moonshot.cn/pub/slides/slides_tmpl/image/25-07-11-18:10:08-d1oe605cmrb5eq9iqaa0.png"/>
          <p:cNvPicPr>
            <a:picLocks noChangeAspect="1"/>
          </p:cNvPicPr>
          <p:nvPr>
            <p:custDataLst>
              <p:tags r:id="rId16"/>
            </p:custDataLst>
          </p:nvPr>
        </p:nvPicPr>
        <p:blipFill>
          <a:blip r:embed="rId15"/>
          <a:stretch>
            <a:fillRect/>
          </a:stretch>
        </p:blipFill>
        <p:spPr>
          <a:xfrm>
            <a:off x="10899775" y="727075"/>
            <a:ext cx="513080" cy="421005"/>
          </a:xfrm>
          <a:prstGeom prst="rect">
            <a:avLst/>
          </a:prstGeom>
        </p:spPr>
      </p:pic>
      <p:pic>
        <p:nvPicPr>
          <p:cNvPr id="31" name="Image 11" descr="https://test-kimi-img.moonshot.cn/pub/slides/slides_tmpl/image/25-07-11-18:10:07-d1oe5vtcmrb5eq9iqa8g.png"/>
          <p:cNvPicPr>
            <a:picLocks noChangeAspect="1"/>
          </p:cNvPicPr>
          <p:nvPr>
            <p:custDataLst>
              <p:tags r:id="rId17"/>
            </p:custDataLst>
          </p:nvPr>
        </p:nvPicPr>
        <p:blipFill>
          <a:blip r:embed="rId3"/>
          <a:stretch>
            <a:fillRect/>
          </a:stretch>
        </p:blipFill>
        <p:spPr>
          <a:xfrm>
            <a:off x="4660900" y="4675505"/>
            <a:ext cx="7412355" cy="2593975"/>
          </a:xfrm>
          <a:prstGeom prst="rect">
            <a:avLst/>
          </a:prstGeom>
        </p:spPr>
      </p:pic>
      <p:sp>
        <p:nvSpPr>
          <p:cNvPr id="32" name="Text 18"/>
          <p:cNvSpPr/>
          <p:nvPr>
            <p:custDataLst>
              <p:tags r:id="rId18"/>
            </p:custDataLst>
          </p:nvPr>
        </p:nvSpPr>
        <p:spPr>
          <a:xfrm>
            <a:off x="5510530" y="5437505"/>
            <a:ext cx="6170930" cy="1180465"/>
          </a:xfrm>
          <a:prstGeom prst="rect">
            <a:avLst/>
          </a:prstGeom>
          <a:noFill/>
        </p:spPr>
        <p:txBody>
          <a:bodyPr wrap="square" lIns="91440" tIns="45720" rIns="91440" bIns="45720" rtlCol="0" anchor="t"/>
          <a:lstStyle/>
          <a:p>
            <a:pPr marL="0" indent="0" algn="l">
              <a:lnSpc>
                <a:spcPct val="110000"/>
              </a:lnSpc>
              <a:buNone/>
            </a:pPr>
            <a:r>
              <a:rPr lang="zh-CN" altLang="en-US" sz="2000" b="1" dirty="0">
                <a:solidFill>
                  <a:srgbClr val="000000"/>
                </a:solidFill>
                <a:latin typeface="MiSans" pitchFamily="34" charset="-122"/>
                <a:ea typeface="MiSans" pitchFamily="34" charset="-122"/>
                <a:cs typeface="MiSans" pitchFamily="34" charset="-120"/>
              </a:rPr>
              <a:t>提高学生对企业生产管理的了解和认识能力及其把</a:t>
            </a:r>
            <a:endParaRPr lang="zh-CN" altLang="en-US" sz="2000" b="1" dirty="0">
              <a:solidFill>
                <a:srgbClr val="000000"/>
              </a:solidFill>
              <a:latin typeface="MiSans" pitchFamily="34" charset="-122"/>
              <a:ea typeface="MiSans" pitchFamily="34" charset="-122"/>
              <a:cs typeface="MiSans" pitchFamily="34" charset="-120"/>
            </a:endParaRPr>
          </a:p>
          <a:p>
            <a:pPr marL="0" indent="0" algn="l">
              <a:lnSpc>
                <a:spcPct val="110000"/>
              </a:lnSpc>
              <a:buNone/>
            </a:pPr>
            <a:r>
              <a:rPr lang="zh-CN" altLang="en-US" sz="2000" b="1" dirty="0">
                <a:solidFill>
                  <a:srgbClr val="000000"/>
                </a:solidFill>
                <a:latin typeface="MiSans" pitchFamily="34" charset="-122"/>
                <a:ea typeface="MiSans" pitchFamily="34" charset="-122"/>
                <a:cs typeface="MiSans" pitchFamily="34" charset="-120"/>
              </a:rPr>
              <a:t>握能力。</a:t>
            </a:r>
            <a:endParaRPr lang="zh-CN" altLang="en-US" sz="2000" b="1" dirty="0">
              <a:solidFill>
                <a:srgbClr val="000000"/>
              </a:solidFill>
              <a:latin typeface="MiSans" pitchFamily="34" charset="-122"/>
              <a:ea typeface="MiSans" pitchFamily="34" charset="-122"/>
              <a:cs typeface="MiSans" pitchFamily="34" charset="-120"/>
            </a:endParaRPr>
          </a:p>
        </p:txBody>
      </p:sp>
      <p:sp>
        <p:nvSpPr>
          <p:cNvPr id="33" name="Shape 19"/>
          <p:cNvSpPr/>
          <p:nvPr>
            <p:custDataLst>
              <p:tags r:id="rId19"/>
            </p:custDataLst>
          </p:nvPr>
        </p:nvSpPr>
        <p:spPr>
          <a:xfrm>
            <a:off x="5017135" y="5081270"/>
            <a:ext cx="469265" cy="469265"/>
          </a:xfrm>
          <a:prstGeom prst="ellipse">
            <a:avLst/>
          </a:prstGeom>
          <a:gradFill flip="none" rotWithShape="1">
            <a:gsLst>
              <a:gs pos="0">
                <a:srgbClr val="D1DCF2">
                  <a:alpha val="84000"/>
                </a:srgbClr>
              </a:gs>
              <a:gs pos="2000">
                <a:srgbClr val="D1DCF2">
                  <a:alpha val="84000"/>
                </a:srgbClr>
              </a:gs>
              <a:gs pos="55000">
                <a:srgbClr val="4874CB">
                  <a:alpha val="69000"/>
                </a:srgbClr>
              </a:gs>
              <a:gs pos="100000">
                <a:srgbClr val="345FB6"/>
              </a:gs>
            </a:gsLst>
            <a:path path="circle">
              <a:fillToRect r="100000" b="100000"/>
            </a:path>
            <a:tileRect l="-100000" t="-100000"/>
          </a:gradFill>
        </p:spPr>
      </p:sp>
      <p:sp>
        <p:nvSpPr>
          <p:cNvPr id="34" name="Text 20"/>
          <p:cNvSpPr/>
          <p:nvPr/>
        </p:nvSpPr>
        <p:spPr>
          <a:xfrm>
            <a:off x="4888865" y="5660390"/>
            <a:ext cx="469265" cy="4692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35" name="Text 21"/>
          <p:cNvSpPr/>
          <p:nvPr>
            <p:custDataLst>
              <p:tags r:id="rId20"/>
            </p:custDataLst>
          </p:nvPr>
        </p:nvSpPr>
        <p:spPr>
          <a:xfrm>
            <a:off x="5017135" y="5100320"/>
            <a:ext cx="513080" cy="431165"/>
          </a:xfrm>
          <a:prstGeom prst="rect">
            <a:avLst/>
          </a:prstGeom>
          <a:noFill/>
        </p:spPr>
        <p:txBody>
          <a:bodyPr wrap="square" lIns="91440" tIns="45720" rIns="91440" bIns="45720" rtlCol="0" anchor="ctr"/>
          <a:lstStyle/>
          <a:p>
            <a:pPr marL="0" indent="0" algn="l">
              <a:lnSpc>
                <a:spcPct val="100000"/>
              </a:lnSpc>
              <a:buNone/>
            </a:pPr>
            <a:r>
              <a:rPr lang="en-US" sz="1800" b="1" dirty="0">
                <a:solidFill>
                  <a:srgbClr val="FFFFFF"/>
                </a:solidFill>
                <a:latin typeface="MiSans" pitchFamily="34" charset="-122"/>
                <a:ea typeface="MiSans" pitchFamily="34" charset="-122"/>
                <a:cs typeface="MiSans" pitchFamily="34" charset="-120"/>
              </a:rPr>
              <a:t>03</a:t>
            </a:r>
            <a:endParaRPr lang="en-US" sz="1600" dirty="0"/>
          </a:p>
        </p:txBody>
      </p:sp>
      <p:sp>
        <p:nvSpPr>
          <p:cNvPr id="36" name="Text 7"/>
          <p:cNvSpPr/>
          <p:nvPr>
            <p:custDataLst>
              <p:tags r:id="rId21"/>
            </p:custDataLst>
          </p:nvPr>
        </p:nvSpPr>
        <p:spPr>
          <a:xfrm>
            <a:off x="5554345" y="1112520"/>
            <a:ext cx="6134735" cy="1038225"/>
          </a:xfrm>
          <a:prstGeom prst="rect">
            <a:avLst/>
          </a:prstGeom>
          <a:noFill/>
        </p:spPr>
        <p:txBody>
          <a:bodyPr wrap="square" lIns="91440" tIns="45720" rIns="91440" bIns="45720" rtlCol="0" anchor="t"/>
          <a:p>
            <a:pPr indent="0" algn="l">
              <a:lnSpc>
                <a:spcPct val="100000"/>
              </a:lnSpc>
              <a:buNone/>
            </a:pPr>
            <a:r>
              <a:rPr lang="zh-CN" altLang="en-US" sz="2000" b="1" dirty="0">
                <a:solidFill>
                  <a:srgbClr val="000000"/>
                </a:solidFill>
                <a:latin typeface="MiSans" pitchFamily="34" charset="-122"/>
                <a:ea typeface="MiSans" pitchFamily="34" charset="-122"/>
                <a:cs typeface="MiSans" pitchFamily="34" charset="-120"/>
                <a:sym typeface="+mn-ea"/>
              </a:rPr>
              <a:t>了解企业生产管理的分类、特征、过程和内容，并</a:t>
            </a:r>
            <a:endParaRPr lang="zh-CN" altLang="en-US" sz="2000" b="1" dirty="0">
              <a:solidFill>
                <a:srgbClr val="000000"/>
              </a:solidFill>
              <a:latin typeface="MiSans" pitchFamily="34" charset="-122"/>
              <a:ea typeface="MiSans" pitchFamily="34" charset="-122"/>
              <a:cs typeface="MiSans" pitchFamily="34" charset="-120"/>
              <a:sym typeface="+mn-ea"/>
            </a:endParaRPr>
          </a:p>
          <a:p>
            <a:pPr indent="0" algn="l">
              <a:lnSpc>
                <a:spcPct val="100000"/>
              </a:lnSpc>
              <a:buNone/>
            </a:pPr>
            <a:r>
              <a:rPr lang="zh-CN" altLang="en-US" sz="2000" b="1" dirty="0">
                <a:solidFill>
                  <a:srgbClr val="000000"/>
                </a:solidFill>
                <a:latin typeface="MiSans" pitchFamily="34" charset="-122"/>
                <a:ea typeface="MiSans" pitchFamily="34" charset="-122"/>
                <a:cs typeface="MiSans" pitchFamily="34" charset="-120"/>
                <a:sym typeface="+mn-ea"/>
              </a:rPr>
              <a:t>理解学习生产计划工作的原则。</a:t>
            </a:r>
            <a:endParaRPr lang="zh-CN" altLang="en-US" sz="2000" b="1" dirty="0">
              <a:solidFill>
                <a:srgbClr val="000000"/>
              </a:solidFill>
              <a:latin typeface="MiSans" pitchFamily="34" charset="-122"/>
              <a:ea typeface="MiSans" pitchFamily="34" charset="-122"/>
              <a:cs typeface="MiSans" pitchFamily="34" charset="-120"/>
              <a:sym typeface="+mn-ea"/>
            </a:endParaRPr>
          </a:p>
        </p:txBody>
      </p:sp>
      <p:sp>
        <p:nvSpPr>
          <p:cNvPr id="37" name="Text 7"/>
          <p:cNvSpPr/>
          <p:nvPr>
            <p:custDataLst>
              <p:tags r:id="rId22"/>
            </p:custDataLst>
          </p:nvPr>
        </p:nvSpPr>
        <p:spPr>
          <a:xfrm>
            <a:off x="5847715" y="3289300"/>
            <a:ext cx="5745480" cy="1557020"/>
          </a:xfrm>
          <a:prstGeom prst="rect">
            <a:avLst/>
          </a:prstGeom>
          <a:noFill/>
        </p:spPr>
        <p:txBody>
          <a:bodyPr wrap="square" lIns="91440" tIns="45720" rIns="91440" bIns="45720" rtlCol="0" anchor="t"/>
          <a:p>
            <a:pPr indent="0" algn="l">
              <a:lnSpc>
                <a:spcPct val="100000"/>
              </a:lnSpc>
              <a:buNone/>
            </a:pPr>
            <a:r>
              <a:rPr lang="zh-CN" altLang="en-US" sz="2000" b="1" dirty="0">
                <a:solidFill>
                  <a:srgbClr val="000000"/>
                </a:solidFill>
                <a:latin typeface="MiSans" pitchFamily="34" charset="-122"/>
                <a:ea typeface="MiSans" pitchFamily="34" charset="-122"/>
                <a:cs typeface="MiSans" pitchFamily="34" charset="-120"/>
                <a:sym typeface="+mn-ea"/>
              </a:rPr>
              <a:t>能够掌握生产计划编制的标准步骤，明确生产作业控制的有关措施，熟悉现代企业管理方式和管理模式。</a:t>
            </a:r>
            <a:endParaRPr lang="zh-CN" altLang="en-US" sz="2000" b="1" dirty="0">
              <a:solidFill>
                <a:srgbClr val="000000"/>
              </a:solidFill>
              <a:latin typeface="MiSans" pitchFamily="34" charset="-122"/>
              <a:ea typeface="MiSans" pitchFamily="34" charset="-122"/>
              <a:cs typeface="MiSans" pitchFamily="34" charset="-120"/>
              <a:sym typeface="+mn-ea"/>
            </a:endParaRPr>
          </a:p>
        </p:txBody>
      </p:sp>
      <p:sp>
        <p:nvSpPr>
          <p:cNvPr id="38" name="文本框 37"/>
          <p:cNvSpPr txBox="1"/>
          <p:nvPr>
            <p:custDataLst>
              <p:tags r:id="rId23"/>
            </p:custDataLst>
          </p:nvPr>
        </p:nvSpPr>
        <p:spPr>
          <a:xfrm>
            <a:off x="5554345" y="5042450"/>
            <a:ext cx="4064000" cy="675640"/>
          </a:xfrm>
          <a:prstGeom prst="rect">
            <a:avLst/>
          </a:prstGeom>
        </p:spPr>
        <p:txBody>
          <a:bodyPr>
            <a:spAutoFit/>
            <a:extLst>
              <a:ext uri="{4A0BC546-FE56-4ADE-93B0-CB8AF2F6F144}">
                <wpsdc:textFrameExt xmlns:wpsdc="http://www.wps.cn/officeDocument/2022/drawingmlCustomData" type="text"/>
              </a:ext>
            </a:extLst>
          </a:bodyPr>
          <a:p>
            <a:pPr algn="l"/>
            <a:r>
              <a:rPr lang="zh-CN" altLang="en-US" sz="2000" b="1" dirty="0">
                <a:solidFill>
                  <a:srgbClr val="000000"/>
                </a:solidFill>
                <a:latin typeface="MiSans" pitchFamily="34" charset="-122"/>
                <a:ea typeface="MiSans" pitchFamily="34" charset="-122"/>
                <a:cs typeface="MiSans" pitchFamily="34" charset="-120"/>
                <a:sym typeface="+mn-ea"/>
              </a:rPr>
              <a:t>素质目标</a:t>
            </a:r>
            <a:endParaRPr lang="zh-CN" altLang="en-US" b="1" dirty="0">
              <a:solidFill>
                <a:srgbClr val="000000"/>
              </a:solidFill>
              <a:latin typeface="MiSans" pitchFamily="34" charset="-122"/>
              <a:ea typeface="MiSans" pitchFamily="34" charset="-122"/>
              <a:cs typeface="MiSans" pitchFamily="34" charset="-120"/>
            </a:endParaRPr>
          </a:p>
          <a:p>
            <a:pPr algn="l"/>
            <a:r>
              <a:rPr lang="en-US" altLang="zh-CN" sz="1800">
                <a:latin typeface="Arial" panose="020B0604020202020204" pitchFamily="34" charset="0"/>
                <a:ea typeface="微软雅黑" panose="020B0503020204020204" charset="-122"/>
              </a:rPr>
              <a:t> </a:t>
            </a:r>
            <a:endParaRPr lang="en-US" altLang="zh-CN" sz="1800">
              <a:latin typeface="Arial" panose="020B0604020202020204" pitchFamily="34" charset="0"/>
              <a:ea typeface="微软雅黑" panose="020B050302020402020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4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1:43-d1oe6ntcmrb5eq9iqdk0.jpg"/>
          <p:cNvPicPr>
            <a:picLocks noChangeAspect="1"/>
          </p:cNvPicPr>
          <p:nvPr/>
        </p:nvPicPr>
        <p:blipFill>
          <a:blip r:embed="rId2"/>
          <a:srcRect l="1013" r="1013"/>
          <a:stretch>
            <a:fillRect/>
          </a:stretch>
        </p:blipFill>
        <p:spPr>
          <a:xfrm>
            <a:off x="0" y="-20320"/>
            <a:ext cx="12192000" cy="6898005"/>
          </a:xfrm>
          <a:prstGeom prst="rect">
            <a:avLst/>
          </a:prstGeom>
        </p:spPr>
      </p:pic>
      <p:sp>
        <p:nvSpPr>
          <p:cNvPr id="4" name="Text 0"/>
          <p:cNvSpPr/>
          <p:nvPr/>
        </p:nvSpPr>
        <p:spPr>
          <a:xfrm>
            <a:off x="6256338" y="1683385"/>
            <a:ext cx="1541780" cy="1479550"/>
          </a:xfrm>
          <a:prstGeom prst="rect">
            <a:avLst/>
          </a:prstGeom>
          <a:noFill/>
        </p:spPr>
        <p:txBody>
          <a:bodyPr wrap="square" lIns="0" tIns="0" rIns="0" bIns="0" rtlCol="0" anchor="ctr">
            <a:spAutoFit/>
          </a:bodyPr>
          <a:lstStyle/>
          <a:p>
            <a:pPr marL="0" indent="0" algn="ctr">
              <a:lnSpc>
                <a:spcPct val="100000"/>
              </a:lnSpc>
              <a:buNone/>
            </a:pPr>
            <a:r>
              <a:rPr lang="en-US" sz="9600" dirty="0">
                <a:solidFill>
                  <a:srgbClr val="FFFFFF"/>
                </a:solidFill>
                <a:latin typeface="MiSans" pitchFamily="34" charset="-122"/>
                <a:ea typeface="MiSans" pitchFamily="34" charset="-122"/>
                <a:cs typeface="MiSans" pitchFamily="34" charset="-120"/>
              </a:rPr>
              <a:t>01</a:t>
            </a:r>
            <a:endParaRPr lang="en-US" sz="1600" dirty="0"/>
          </a:p>
        </p:txBody>
      </p:sp>
      <p:sp>
        <p:nvSpPr>
          <p:cNvPr id="5" name="Text 1"/>
          <p:cNvSpPr/>
          <p:nvPr/>
        </p:nvSpPr>
        <p:spPr>
          <a:xfrm>
            <a:off x="4415790" y="3467418"/>
            <a:ext cx="5363845" cy="615315"/>
          </a:xfrm>
          <a:prstGeom prst="rect">
            <a:avLst/>
          </a:prstGeom>
          <a:noFill/>
        </p:spPr>
        <p:txBody>
          <a:bodyPr wrap="square" lIns="0" tIns="0" rIns="0" bIns="0" rtlCol="0" anchor="ctr">
            <a:spAutoFit/>
          </a:bodyPr>
          <a:lstStyle/>
          <a:p>
            <a:pPr marL="0" indent="0" algn="ctr">
              <a:lnSpc>
                <a:spcPct val="100000"/>
              </a:lnSpc>
              <a:buNone/>
            </a:pPr>
            <a:r>
              <a:rPr lang="en-US" sz="4000" dirty="0">
                <a:solidFill>
                  <a:srgbClr val="FFFFFF"/>
                </a:solidFill>
                <a:latin typeface="MiSans" pitchFamily="34" charset="-122"/>
                <a:ea typeface="MiSans" pitchFamily="34" charset="-122"/>
                <a:cs typeface="MiSans" pitchFamily="34" charset="-120"/>
              </a:rPr>
              <a:t>现代企业人力资源管理</a:t>
            </a:r>
            <a:endParaRPr lang="en-US" sz="1600" dirty="0"/>
          </a:p>
        </p:txBody>
      </p:sp>
      <p:pic>
        <p:nvPicPr>
          <p:cNvPr id="6" name="Image 2" descr="https://test-kimi-img.moonshot.cn/pub/slides/slides_tmpl/image/25-07-11-18:11:41-d1oe6ndcmrb5eq9iqdj0.png"/>
          <p:cNvPicPr>
            <a:picLocks noChangeAspect="1"/>
          </p:cNvPicPr>
          <p:nvPr/>
        </p:nvPicPr>
        <p:blipFill>
          <a:blip r:embed="rId3"/>
          <a:stretch>
            <a:fillRect/>
          </a:stretch>
        </p:blipFill>
        <p:spPr>
          <a:xfrm>
            <a:off x="0" y="3797300"/>
            <a:ext cx="5143500" cy="30607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4000"/>
            <a:lum/>
          </a:blip>
          <a:srcRect/>
          <a:stretch>
            <a:fillRect/>
          </a:stretch>
        </a:blipFill>
        <a:effectLst/>
      </p:bgPr>
    </p:bg>
    <p:spTree>
      <p:nvGrpSpPr>
        <p:cNvPr id="1" name=""/>
        <p:cNvGrpSpPr/>
        <p:nvPr/>
      </p:nvGrpSpPr>
      <p:grpSpPr>
        <a:xfrm>
          <a:off x="0" y="0"/>
          <a:ext cx="0" cy="0"/>
          <a:chOff x="0" y="0"/>
          <a:chExt cx="0" cy="0"/>
        </a:xfrm>
      </p:grpSpPr>
      <p:sp>
        <p:nvSpPr>
          <p:cNvPr id="3" name="Text 1"/>
          <p:cNvSpPr/>
          <p:nvPr/>
        </p:nvSpPr>
        <p:spPr>
          <a:xfrm>
            <a:off x="7364032" y="1062779"/>
            <a:ext cx="3831394" cy="1041400"/>
          </a:xfrm>
          <a:prstGeom prst="rect">
            <a:avLst/>
          </a:prstGeom>
          <a:noFill/>
        </p:spPr>
        <p:txBody>
          <a:bodyPr wrap="square" lIns="91440" tIns="45720" rIns="91440" bIns="45720" rtlCol="0" anchor="ctr">
            <a:spAutoFit/>
          </a:bodyPr>
          <a:lstStyle/>
          <a:p>
            <a:pPr marL="0" indent="0" algn="just">
              <a:lnSpc>
                <a:spcPct val="100000"/>
              </a:lnSpc>
              <a:buNone/>
            </a:pPr>
            <a:r>
              <a:rPr lang="en-US" sz="3200" dirty="0">
                <a:solidFill>
                  <a:srgbClr val="000000"/>
                </a:solidFill>
                <a:latin typeface="MiSans" pitchFamily="34" charset="-122"/>
                <a:ea typeface="MiSans" pitchFamily="34" charset="-122"/>
                <a:cs typeface="MiSans" pitchFamily="34" charset="-120"/>
              </a:rPr>
              <a:t>人力资源管理的核心理念</a:t>
            </a:r>
            <a:endParaRPr lang="en-US" sz="1600" dirty="0"/>
          </a:p>
        </p:txBody>
      </p:sp>
      <p:sp>
        <p:nvSpPr>
          <p:cNvPr id="4" name="Text 2"/>
          <p:cNvSpPr/>
          <p:nvPr/>
        </p:nvSpPr>
        <p:spPr>
          <a:xfrm>
            <a:off x="3490568" y="2406402"/>
            <a:ext cx="3406898" cy="276225"/>
          </a:xfrm>
          <a:prstGeom prst="rect">
            <a:avLst/>
          </a:prstGeom>
          <a:noFill/>
        </p:spPr>
        <p:txBody>
          <a:bodyPr wrap="square" lIns="91440" tIns="45720" rIns="91440" bIns="45720" rtlCol="0" anchor="ctr">
            <a:spAutoFit/>
          </a:bodyPr>
          <a:lstStyle/>
          <a:p>
            <a:pPr marL="0" indent="0" algn="just">
              <a:lnSpc>
                <a:spcPct val="100000"/>
              </a:lnSpc>
              <a:buNone/>
            </a:pPr>
            <a:r>
              <a:rPr lang="en-US" sz="1800" b="1" dirty="0">
                <a:solidFill>
                  <a:srgbClr val="538BC1"/>
                </a:solidFill>
                <a:latin typeface="MiSans" pitchFamily="34" charset="-122"/>
                <a:ea typeface="MiSans" pitchFamily="34" charset="-122"/>
                <a:cs typeface="MiSans" pitchFamily="34" charset="-120"/>
              </a:rPr>
              <a:t>现代与传统管理的区别</a:t>
            </a:r>
            <a:endParaRPr lang="en-US" sz="1600" dirty="0"/>
          </a:p>
        </p:txBody>
      </p:sp>
      <p:sp>
        <p:nvSpPr>
          <p:cNvPr id="5" name="Text 3"/>
          <p:cNvSpPr/>
          <p:nvPr/>
        </p:nvSpPr>
        <p:spPr>
          <a:xfrm>
            <a:off x="3509902" y="2800344"/>
            <a:ext cx="3295806" cy="1844675"/>
          </a:xfrm>
          <a:prstGeom prst="rect">
            <a:avLst/>
          </a:prstGeom>
          <a:noFill/>
        </p:spPr>
        <p:txBody>
          <a:bodyPr wrap="square" lIns="91440" tIns="45720" rIns="91440" bIns="45720" rtlCol="0" anchor="ctr">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现代人力资源管理与传统人事管理在理念上存在显著差异。传统管理侧重于事务性工作，而现代管理强调以人为本，注重员工的全面发展和价值实现。这种理念的转变使得人力资源管理从简单的行政事务转变为战略性管理活动，更加关注员工的激励、培训和发展。</a:t>
            </a:r>
            <a:endParaRPr lang="en-US" sz="1600" dirty="0"/>
          </a:p>
        </p:txBody>
      </p:sp>
      <p:sp>
        <p:nvSpPr>
          <p:cNvPr id="6" name="Text 4"/>
          <p:cNvSpPr/>
          <p:nvPr/>
        </p:nvSpPr>
        <p:spPr>
          <a:xfrm>
            <a:off x="7540019" y="2406402"/>
            <a:ext cx="3835409" cy="276225"/>
          </a:xfrm>
          <a:prstGeom prst="rect">
            <a:avLst/>
          </a:prstGeom>
          <a:noFill/>
        </p:spPr>
        <p:txBody>
          <a:bodyPr wrap="square" lIns="91440" tIns="45720" rIns="91440" bIns="45720" rtlCol="0" anchor="ctr">
            <a:spAutoFit/>
          </a:bodyPr>
          <a:lstStyle/>
          <a:p>
            <a:pPr marL="0" indent="0" algn="just">
              <a:lnSpc>
                <a:spcPct val="100000"/>
              </a:lnSpc>
              <a:buNone/>
            </a:pPr>
            <a:r>
              <a:rPr lang="en-US" sz="1800" b="1" dirty="0">
                <a:solidFill>
                  <a:srgbClr val="538BC1"/>
                </a:solidFill>
                <a:latin typeface="MiSans" pitchFamily="34" charset="-122"/>
                <a:ea typeface="MiSans" pitchFamily="34" charset="-122"/>
                <a:cs typeface="MiSans" pitchFamily="34" charset="-120"/>
              </a:rPr>
              <a:t>管理形式与手段的创新</a:t>
            </a:r>
            <a:endParaRPr lang="en-US" sz="1600" dirty="0"/>
          </a:p>
        </p:txBody>
      </p:sp>
      <p:sp>
        <p:nvSpPr>
          <p:cNvPr id="7" name="Text 5"/>
          <p:cNvSpPr/>
          <p:nvPr/>
        </p:nvSpPr>
        <p:spPr>
          <a:xfrm>
            <a:off x="7551194" y="2800344"/>
            <a:ext cx="3295806" cy="1311275"/>
          </a:xfrm>
          <a:prstGeom prst="rect">
            <a:avLst/>
          </a:prstGeom>
          <a:noFill/>
        </p:spPr>
        <p:txBody>
          <a:bodyPr wrap="square" lIns="91440" tIns="45720" rIns="91440" bIns="45720" rtlCol="0" anchor="ctr">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在管理形式上，现代人力资源管理更加注重团队合作和跨部门协作。管理手段也从传统的手工操作转变为信息化、数字化管理，利用大数据和人工智能技术提升管理效率和决策科学性。</a:t>
            </a:r>
            <a:endParaRPr lang="en-US" sz="1600" dirty="0"/>
          </a:p>
        </p:txBody>
      </p:sp>
      <p:pic>
        <p:nvPicPr>
          <p:cNvPr id="8" name="Image 0" descr="https://test-kimi-img.moonshot.cn/pub/slides/slides_tmpl/image/25-07-11-18:12:43-d1oe76tcmrb5eq9iqfng.jpeg"/>
          <p:cNvPicPr>
            <a:picLocks noChangeAspect="1"/>
          </p:cNvPicPr>
          <p:nvPr/>
        </p:nvPicPr>
        <p:blipFill>
          <a:blip r:embed="rId2"/>
          <a:srcRect l="3762" r="3762"/>
          <a:stretch>
            <a:fillRect/>
          </a:stretch>
        </p:blipFill>
        <p:spPr>
          <a:xfrm>
            <a:off x="-41234" y="21455"/>
            <a:ext cx="3039979" cy="2192535"/>
          </a:xfrm>
          <a:prstGeom prst="rect">
            <a:avLst/>
          </a:prstGeom>
        </p:spPr>
      </p:pic>
      <p:pic>
        <p:nvPicPr>
          <p:cNvPr id="9" name="Image 1" descr="https://test-kimi-img.moonshot.cn/pub/slides/slides_tmpl/image/25-07-11-18:12:04-d1oe6t5cmrb5eq9iqdug.jpeg"/>
          <p:cNvPicPr>
            <a:picLocks noChangeAspect="1"/>
          </p:cNvPicPr>
          <p:nvPr/>
        </p:nvPicPr>
        <p:blipFill>
          <a:blip r:embed="rId3"/>
          <a:srcRect l="450" r="450"/>
          <a:stretch>
            <a:fillRect/>
          </a:stretch>
        </p:blipFill>
        <p:spPr>
          <a:xfrm>
            <a:off x="0" y="2346909"/>
            <a:ext cx="3039978" cy="2060067"/>
          </a:xfrm>
          <a:prstGeom prst="rect">
            <a:avLst/>
          </a:prstGeom>
        </p:spPr>
      </p:pic>
      <p:pic>
        <p:nvPicPr>
          <p:cNvPr id="10" name="Image 2" descr="https://test-kimi-img.moonshot.cn/pub/slides/slides_tmpl/image/25-07-11-18:13:06-d1oe7clcmrb5eq9iqg0g.jpeg"/>
          <p:cNvPicPr>
            <a:picLocks noChangeAspect="1"/>
          </p:cNvPicPr>
          <p:nvPr/>
        </p:nvPicPr>
        <p:blipFill>
          <a:blip r:embed="rId4"/>
          <a:srcRect t="29369" b="29369"/>
          <a:stretch>
            <a:fillRect/>
          </a:stretch>
        </p:blipFill>
        <p:spPr>
          <a:xfrm>
            <a:off x="3149358" y="43920"/>
            <a:ext cx="3541163" cy="2192535"/>
          </a:xfrm>
          <a:prstGeom prst="rect">
            <a:avLst/>
          </a:prstGeom>
        </p:spPr>
      </p:pic>
      <p:sp>
        <p:nvSpPr>
          <p:cNvPr id="11" name="Text 6"/>
          <p:cNvSpPr/>
          <p:nvPr/>
        </p:nvSpPr>
        <p:spPr>
          <a:xfrm>
            <a:off x="699743" y="4833028"/>
            <a:ext cx="3406898" cy="276225"/>
          </a:xfrm>
          <a:prstGeom prst="rect">
            <a:avLst/>
          </a:prstGeom>
          <a:noFill/>
        </p:spPr>
        <p:txBody>
          <a:bodyPr wrap="square" lIns="91440" tIns="45720" rIns="91440" bIns="45720" rtlCol="0" anchor="ctr">
            <a:spAutoFit/>
          </a:bodyPr>
          <a:lstStyle/>
          <a:p>
            <a:pPr marL="0" indent="0" algn="just">
              <a:lnSpc>
                <a:spcPct val="100000"/>
              </a:lnSpc>
              <a:buNone/>
            </a:pPr>
            <a:r>
              <a:rPr lang="en-US" sz="1800" b="1" dirty="0">
                <a:solidFill>
                  <a:srgbClr val="538BC1"/>
                </a:solidFill>
                <a:latin typeface="MiSans" pitchFamily="34" charset="-122"/>
                <a:ea typeface="MiSans" pitchFamily="34" charset="-122"/>
                <a:cs typeface="MiSans" pitchFamily="34" charset="-120"/>
              </a:rPr>
              <a:t>管理内容的拓展</a:t>
            </a:r>
            <a:endParaRPr lang="en-US" sz="1600" dirty="0"/>
          </a:p>
        </p:txBody>
      </p:sp>
      <p:sp>
        <p:nvSpPr>
          <p:cNvPr id="12" name="Text 7"/>
          <p:cNvSpPr/>
          <p:nvPr/>
        </p:nvSpPr>
        <p:spPr>
          <a:xfrm>
            <a:off x="718820" y="5200015"/>
            <a:ext cx="4356735" cy="1311275"/>
          </a:xfrm>
          <a:prstGeom prst="rect">
            <a:avLst/>
          </a:prstGeom>
          <a:noFill/>
        </p:spPr>
        <p:txBody>
          <a:bodyPr wrap="square" lIns="91440" tIns="45720" rIns="91440" bIns="45720" rtlCol="0" anchor="ctr">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现代人力资源管理的内容更加丰富，不仅包括招聘、培训、薪酬等传统内容，还涵盖了员工关系管理、组织文化建设、人力资源战略规划等多个方面。这种全面的管理内容有助于企业更好地适应市场变化，提升整体竞争力。</a:t>
            </a:r>
            <a:endParaRPr lang="en-US" sz="1600" dirty="0"/>
          </a:p>
        </p:txBody>
      </p:sp>
      <p:sp>
        <p:nvSpPr>
          <p:cNvPr id="13" name="Text 8"/>
          <p:cNvSpPr/>
          <p:nvPr/>
        </p:nvSpPr>
        <p:spPr>
          <a:xfrm>
            <a:off x="6534150" y="4844458"/>
            <a:ext cx="3835400" cy="345440"/>
          </a:xfrm>
          <a:prstGeom prst="rect">
            <a:avLst/>
          </a:prstGeom>
          <a:noFill/>
        </p:spPr>
        <p:txBody>
          <a:bodyPr wrap="square" lIns="91440" tIns="45720" rIns="91440" bIns="45720" rtlCol="0" anchor="ctr"/>
          <a:lstStyle/>
          <a:p>
            <a:pPr marL="0" indent="0" algn="just">
              <a:lnSpc>
                <a:spcPct val="100000"/>
              </a:lnSpc>
              <a:buNone/>
            </a:pPr>
            <a:r>
              <a:rPr lang="en-US" sz="1800" b="1" dirty="0">
                <a:solidFill>
                  <a:srgbClr val="538BC1"/>
                </a:solidFill>
                <a:latin typeface="MiSans" pitchFamily="34" charset="-122"/>
                <a:ea typeface="MiSans" pitchFamily="34" charset="-122"/>
                <a:cs typeface="MiSans" pitchFamily="34" charset="-120"/>
              </a:rPr>
              <a:t>实际案例：提升企业效益</a:t>
            </a:r>
            <a:endParaRPr lang="en-US" sz="1600" dirty="0"/>
          </a:p>
        </p:txBody>
      </p:sp>
      <p:sp>
        <p:nvSpPr>
          <p:cNvPr id="14" name="Text 9"/>
          <p:cNvSpPr/>
          <p:nvPr/>
        </p:nvSpPr>
        <p:spPr>
          <a:xfrm>
            <a:off x="6534150" y="5199380"/>
            <a:ext cx="4313555" cy="1311275"/>
          </a:xfrm>
          <a:prstGeom prst="rect">
            <a:avLst/>
          </a:prstGeom>
          <a:noFill/>
        </p:spPr>
        <p:txBody>
          <a:bodyPr wrap="square" lIns="91440" tIns="45720" rIns="91440" bIns="45720" rtlCol="0" anchor="ctr">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以某科技公司为例，通过实施现代人力资源管理理念，公司建立了完善的员工培训体系和激励机制。这不仅提高了员工的工作满意度和忠诚度，还显著提升了企业的创新能力，使其在激烈的市场竞争中脱颖而出，实现了经济效益的大幅增长。</a:t>
            </a:r>
            <a:endParaRPr lang="en-US" sz="1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4000"/>
            <a:lum/>
          </a:blip>
          <a:srcRect/>
          <a:stretch>
            <a:fillRect/>
          </a:stretch>
        </a:blipFill>
        <a:effectLst/>
      </p:bgPr>
    </p:bg>
    <p:spTree>
      <p:nvGrpSpPr>
        <p:cNvPr id="1" name=""/>
        <p:cNvGrpSpPr/>
        <p:nvPr/>
      </p:nvGrpSpPr>
      <p:grpSpPr>
        <a:xfrm>
          <a:off x="0" y="0"/>
          <a:ext cx="0" cy="0"/>
          <a:chOff x="0" y="0"/>
          <a:chExt cx="0" cy="0"/>
        </a:xfrm>
      </p:grpSpPr>
      <p:sp>
        <p:nvSpPr>
          <p:cNvPr id="3" name="Text 1"/>
          <p:cNvSpPr/>
          <p:nvPr/>
        </p:nvSpPr>
        <p:spPr>
          <a:xfrm>
            <a:off x="273685" y="4787900"/>
            <a:ext cx="3613785" cy="583565"/>
          </a:xfrm>
          <a:prstGeom prst="rect">
            <a:avLst/>
          </a:prstGeom>
          <a:noFill/>
        </p:spPr>
        <p:txBody>
          <a:bodyPr wrap="square" lIns="91440" tIns="45720" rIns="91440" bIns="45720" rtlCol="0" anchor="ctr">
            <a:spAutoFit/>
          </a:bodyPr>
          <a:lstStyle/>
          <a:p>
            <a:pPr marL="0" indent="0" algn="just">
              <a:lnSpc>
                <a:spcPct val="100000"/>
              </a:lnSpc>
              <a:buNone/>
            </a:pPr>
            <a:r>
              <a:rPr lang="en-US" sz="3200" dirty="0">
                <a:solidFill>
                  <a:srgbClr val="000000"/>
                </a:solidFill>
                <a:latin typeface="MiSans" pitchFamily="34" charset="-122"/>
                <a:ea typeface="MiSans" pitchFamily="34" charset="-122"/>
                <a:cs typeface="MiSans" pitchFamily="34" charset="-120"/>
              </a:rPr>
              <a:t>薪酬体系设计原则</a:t>
            </a:r>
            <a:endParaRPr lang="en-US" sz="1600" dirty="0"/>
          </a:p>
        </p:txBody>
      </p:sp>
      <p:sp>
        <p:nvSpPr>
          <p:cNvPr id="4" name="Text 2"/>
          <p:cNvSpPr/>
          <p:nvPr/>
        </p:nvSpPr>
        <p:spPr>
          <a:xfrm>
            <a:off x="7157085" y="3727450"/>
            <a:ext cx="4318000" cy="276225"/>
          </a:xfrm>
          <a:prstGeom prst="rect">
            <a:avLst/>
          </a:prstGeom>
          <a:noFill/>
        </p:spPr>
        <p:txBody>
          <a:bodyPr wrap="square" lIns="91440" tIns="45720" rIns="91440" bIns="45720" rtlCol="0" anchor="ctr">
            <a:spAutoFit/>
          </a:bodyPr>
          <a:lstStyle/>
          <a:p>
            <a:pPr marL="0" indent="0" algn="just">
              <a:lnSpc>
                <a:spcPct val="100000"/>
              </a:lnSpc>
              <a:buNone/>
            </a:pPr>
            <a:r>
              <a:rPr lang="en-US" sz="1800" b="1" dirty="0">
                <a:solidFill>
                  <a:srgbClr val="538BC1"/>
                </a:solidFill>
                <a:latin typeface="MiSans" pitchFamily="34" charset="-122"/>
                <a:ea typeface="MiSans" pitchFamily="34" charset="-122"/>
                <a:cs typeface="MiSans" pitchFamily="34" charset="-120"/>
              </a:rPr>
              <a:t>薪酬设计的核心原则</a:t>
            </a:r>
            <a:endParaRPr lang="en-US" sz="1600" dirty="0"/>
          </a:p>
        </p:txBody>
      </p:sp>
      <p:sp>
        <p:nvSpPr>
          <p:cNvPr id="5" name="Text 3"/>
          <p:cNvSpPr/>
          <p:nvPr/>
        </p:nvSpPr>
        <p:spPr>
          <a:xfrm>
            <a:off x="7145726" y="4127446"/>
            <a:ext cx="4477425" cy="2239764"/>
          </a:xfrm>
          <a:prstGeom prst="rect">
            <a:avLst/>
          </a:prstGeom>
          <a:noFill/>
        </p:spPr>
        <p:txBody>
          <a:bodyPr wrap="square" lIns="91440" tIns="45720" rIns="91440" bIns="45720" rtlCol="0" anchor="t">
            <a:spAutoFit/>
          </a:bodyPr>
          <a:lstStyle/>
          <a:p>
            <a:pPr marL="0" indent="0" algn="just">
              <a:lnSpc>
                <a:spcPct val="150000"/>
              </a:lnSpc>
              <a:buNone/>
            </a:pPr>
            <a:r>
              <a:rPr lang="en-US" sz="1400" dirty="0">
                <a:solidFill>
                  <a:srgbClr val="000000"/>
                </a:solidFill>
                <a:latin typeface="MiSans" pitchFamily="34" charset="-122"/>
                <a:ea typeface="MiSans" pitchFamily="34" charset="-122"/>
                <a:cs typeface="MiSans" pitchFamily="34" charset="-120"/>
              </a:rPr>
              <a:t>薪酬体系设计需遵循外部竞争性和内部公平性两大核心原则。外部竞争性通过薪酬调查确保企业薪酬水平与市场接轨，吸引优秀人才；内部公平性则通过岗位评估确定岗位价值，确保薪酬分配合理。以深兰公司为例，其薪酬体系曾因缺乏内部公平性导致员工流失，后通过优化岗位评估和薪酬结构调整，成功提升了员工满意度和企业凝聚力。</a:t>
            </a:r>
            <a:endParaRPr lang="en-US" sz="1600" dirty="0"/>
          </a:p>
        </p:txBody>
      </p:sp>
      <p:pic>
        <p:nvPicPr>
          <p:cNvPr id="6" name="Image 0" descr="https://test-kimi-img.moonshot.cn/pub/slides/slides_tmpl/image/25-07-11-18:13:08-d1oe7d5cmrb5eq9iqg20.jpeg"/>
          <p:cNvPicPr>
            <a:picLocks noChangeAspect="1"/>
          </p:cNvPicPr>
          <p:nvPr/>
        </p:nvPicPr>
        <p:blipFill>
          <a:blip r:embed="rId2"/>
          <a:srcRect l="26611" r="26611"/>
          <a:stretch>
            <a:fillRect/>
          </a:stretch>
        </p:blipFill>
        <p:spPr>
          <a:xfrm>
            <a:off x="4012632" y="2970261"/>
            <a:ext cx="2725109" cy="3887739"/>
          </a:xfrm>
          <a:prstGeom prst="rect">
            <a:avLst/>
          </a:prstGeom>
        </p:spPr>
      </p:pic>
      <p:pic>
        <p:nvPicPr>
          <p:cNvPr id="7" name="Image 1" descr="https://test-kimi-img.moonshot.cn/pub/slides/slides_tmpl/image/25-07-11-18:12:24-d1oe725cmrb5eq9iqfig.jpeg"/>
          <p:cNvPicPr>
            <a:picLocks noChangeAspect="1"/>
          </p:cNvPicPr>
          <p:nvPr/>
        </p:nvPicPr>
        <p:blipFill>
          <a:blip r:embed="rId3"/>
          <a:srcRect t="15422" b="15422"/>
          <a:stretch>
            <a:fillRect/>
          </a:stretch>
        </p:blipFill>
        <p:spPr>
          <a:xfrm>
            <a:off x="6737740" y="452203"/>
            <a:ext cx="5454259" cy="2518058"/>
          </a:xfrm>
          <a:prstGeom prst="rect">
            <a:avLst/>
          </a:prstGeom>
        </p:spPr>
      </p:pic>
      <p:pic>
        <p:nvPicPr>
          <p:cNvPr id="8" name="Image 2" descr="https://test-kimi-img.moonshot.cn/pub/slides/slides_tmpl/image/25-07-11-18:12:37-d1oe75dcmrb5eq9iqfn0.jpeg"/>
          <p:cNvPicPr>
            <a:picLocks noChangeAspect="1"/>
          </p:cNvPicPr>
          <p:nvPr/>
        </p:nvPicPr>
        <p:blipFill>
          <a:blip r:embed="rId4"/>
          <a:srcRect t="14409" b="14409"/>
          <a:stretch>
            <a:fillRect/>
          </a:stretch>
        </p:blipFill>
        <p:spPr>
          <a:xfrm>
            <a:off x="70485" y="-23495"/>
            <a:ext cx="3942080" cy="345313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4000"/>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4308475" y="3820160"/>
            <a:ext cx="6991985" cy="276225"/>
          </a:xfrm>
          <a:prstGeom prst="rect">
            <a:avLst/>
          </a:prstGeom>
          <a:noFill/>
        </p:spPr>
        <p:txBody>
          <a:bodyPr wrap="square" lIns="91440" tIns="45720" rIns="91440" bIns="45720" rtlCol="0" anchor="ctr">
            <a:spAutoFit/>
          </a:bodyPr>
          <a:lstStyle/>
          <a:p>
            <a:pPr marL="0" indent="0" algn="just">
              <a:lnSpc>
                <a:spcPct val="100000"/>
              </a:lnSpc>
              <a:buNone/>
            </a:pPr>
            <a:r>
              <a:rPr lang="en-US" sz="1800" b="1" dirty="0">
                <a:solidFill>
                  <a:srgbClr val="538BC1"/>
                </a:solidFill>
                <a:latin typeface="MiSans" pitchFamily="34" charset="-122"/>
                <a:ea typeface="MiSans" pitchFamily="34" charset="-122"/>
                <a:cs typeface="MiSans" pitchFamily="34" charset="-120"/>
              </a:rPr>
              <a:t>常用考核方法</a:t>
            </a:r>
            <a:endParaRPr lang="en-US" sz="1600" dirty="0"/>
          </a:p>
        </p:txBody>
      </p:sp>
      <p:sp>
        <p:nvSpPr>
          <p:cNvPr id="3" name="Text 1"/>
          <p:cNvSpPr/>
          <p:nvPr/>
        </p:nvSpPr>
        <p:spPr>
          <a:xfrm>
            <a:off x="4309745" y="4152265"/>
            <a:ext cx="7106920" cy="777875"/>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目标管理法通过设定明确的工作目标，引导员工努力方向；360度考核法则从多角度收集反馈，全面评估员工绩效。这些方法各有优势，企业可根据自身情况选择适合的考核方式。</a:t>
            </a:r>
            <a:endParaRPr lang="en-US" sz="1600" dirty="0"/>
          </a:p>
        </p:txBody>
      </p:sp>
      <p:sp>
        <p:nvSpPr>
          <p:cNvPr id="4" name="Text 2"/>
          <p:cNvSpPr/>
          <p:nvPr/>
        </p:nvSpPr>
        <p:spPr>
          <a:xfrm>
            <a:off x="8394256" y="1023356"/>
            <a:ext cx="2995242" cy="276225"/>
          </a:xfrm>
          <a:prstGeom prst="rect">
            <a:avLst/>
          </a:prstGeom>
          <a:noFill/>
        </p:spPr>
        <p:txBody>
          <a:bodyPr wrap="square" lIns="91440" tIns="45720" rIns="91440" bIns="45720" rtlCol="0" anchor="ctr">
            <a:spAutoFit/>
          </a:bodyPr>
          <a:lstStyle/>
          <a:p>
            <a:pPr marL="0" indent="0" algn="just">
              <a:lnSpc>
                <a:spcPct val="100000"/>
              </a:lnSpc>
              <a:buNone/>
            </a:pPr>
            <a:r>
              <a:rPr lang="en-US" sz="1800" b="1" dirty="0">
                <a:solidFill>
                  <a:srgbClr val="538BC1"/>
                </a:solidFill>
                <a:latin typeface="MiSans" pitchFamily="34" charset="-122"/>
                <a:ea typeface="MiSans" pitchFamily="34" charset="-122"/>
                <a:cs typeface="MiSans" pitchFamily="34" charset="-120"/>
              </a:rPr>
              <a:t>绩效考核的基本概念</a:t>
            </a:r>
            <a:endParaRPr lang="en-US" sz="1600" dirty="0"/>
          </a:p>
        </p:txBody>
      </p:sp>
      <p:sp>
        <p:nvSpPr>
          <p:cNvPr id="5" name="Text 3"/>
          <p:cNvSpPr/>
          <p:nvPr/>
        </p:nvSpPr>
        <p:spPr>
          <a:xfrm>
            <a:off x="8409022" y="1717011"/>
            <a:ext cx="3197011" cy="1311275"/>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绩效考核是通过科学的方法和客观的标准，对员工的工作表现和工作成果进行评价的过程。其目的是激励员工提升工作绩效，促进企业目标的实现。</a:t>
            </a:r>
            <a:endParaRPr lang="en-US" sz="1600" dirty="0"/>
          </a:p>
        </p:txBody>
      </p:sp>
      <p:pic>
        <p:nvPicPr>
          <p:cNvPr id="6" name="Image 0" descr="https://test-kimi-img.moonshot.cn/pub/slides/slides_tmpl/image/25-07-11-18:12:27-d1oe72tcmrb5eq9iqfkg.jpeg"/>
          <p:cNvPicPr>
            <a:picLocks noChangeAspect="1"/>
          </p:cNvPicPr>
          <p:nvPr/>
        </p:nvPicPr>
        <p:blipFill>
          <a:blip r:embed="rId2"/>
          <a:srcRect l="10390" r="10390"/>
          <a:stretch>
            <a:fillRect/>
          </a:stretch>
        </p:blipFill>
        <p:spPr>
          <a:xfrm>
            <a:off x="666115" y="939165"/>
            <a:ext cx="2995930" cy="2520950"/>
          </a:xfrm>
          <a:prstGeom prst="rect">
            <a:avLst/>
          </a:prstGeom>
        </p:spPr>
      </p:pic>
      <p:pic>
        <p:nvPicPr>
          <p:cNvPr id="7" name="Image 1" descr="https://test-kimi-img.moonshot.cn/pub/slides/slides_tmpl/image/25-07-11-18:12:37-d1oe75dcmrb5eq9iqfn0.jpeg"/>
          <p:cNvPicPr>
            <a:picLocks noChangeAspect="1"/>
          </p:cNvPicPr>
          <p:nvPr/>
        </p:nvPicPr>
        <p:blipFill>
          <a:blip r:embed="rId3"/>
          <a:srcRect t="27310" b="27310"/>
          <a:stretch>
            <a:fillRect/>
          </a:stretch>
        </p:blipFill>
        <p:spPr>
          <a:xfrm>
            <a:off x="3620135" y="939165"/>
            <a:ext cx="4514215" cy="2520950"/>
          </a:xfrm>
          <a:prstGeom prst="rect">
            <a:avLst/>
          </a:prstGeom>
        </p:spPr>
      </p:pic>
      <p:sp>
        <p:nvSpPr>
          <p:cNvPr id="9" name="Text 5"/>
          <p:cNvSpPr/>
          <p:nvPr/>
        </p:nvSpPr>
        <p:spPr>
          <a:xfrm>
            <a:off x="263525" y="4456430"/>
            <a:ext cx="4096385" cy="583565"/>
          </a:xfrm>
          <a:prstGeom prst="rect">
            <a:avLst/>
          </a:prstGeom>
          <a:noFill/>
        </p:spPr>
        <p:txBody>
          <a:bodyPr wrap="square" lIns="91440" tIns="45720" rIns="91440" bIns="45720" rtlCol="0" anchor="ctr">
            <a:spAutoFit/>
          </a:bodyPr>
          <a:lstStyle/>
          <a:p>
            <a:pPr marL="0" indent="0" algn="just">
              <a:lnSpc>
                <a:spcPct val="100000"/>
              </a:lnSpc>
              <a:buNone/>
            </a:pPr>
            <a:r>
              <a:rPr lang="en-US" sz="3200" dirty="0">
                <a:solidFill>
                  <a:srgbClr val="000000"/>
                </a:solidFill>
                <a:latin typeface="MiSans" pitchFamily="34" charset="-122"/>
                <a:ea typeface="MiSans" pitchFamily="34" charset="-122"/>
                <a:cs typeface="MiSans" pitchFamily="34" charset="-120"/>
              </a:rPr>
              <a:t>绩效考核方法与应用</a:t>
            </a:r>
            <a:endParaRPr lang="en-US" sz="1600" dirty="0"/>
          </a:p>
        </p:txBody>
      </p:sp>
      <p:sp>
        <p:nvSpPr>
          <p:cNvPr id="10" name="Text 6"/>
          <p:cNvSpPr/>
          <p:nvPr/>
        </p:nvSpPr>
        <p:spPr>
          <a:xfrm>
            <a:off x="4306570" y="5248910"/>
            <a:ext cx="7006590" cy="276225"/>
          </a:xfrm>
          <a:prstGeom prst="rect">
            <a:avLst/>
          </a:prstGeom>
          <a:noFill/>
        </p:spPr>
        <p:txBody>
          <a:bodyPr wrap="square" lIns="91440" tIns="45720" rIns="91440" bIns="45720" rtlCol="0" anchor="ctr">
            <a:spAutoFit/>
          </a:bodyPr>
          <a:lstStyle/>
          <a:p>
            <a:pPr marL="0" indent="0" algn="just">
              <a:lnSpc>
                <a:spcPct val="100000"/>
              </a:lnSpc>
              <a:buNone/>
            </a:pPr>
            <a:r>
              <a:rPr lang="en-US" sz="1800" b="1" dirty="0">
                <a:solidFill>
                  <a:srgbClr val="538BC1"/>
                </a:solidFill>
                <a:latin typeface="MiSans" pitchFamily="34" charset="-122"/>
                <a:ea typeface="MiSans" pitchFamily="34" charset="-122"/>
                <a:cs typeface="MiSans" pitchFamily="34" charset="-120"/>
              </a:rPr>
              <a:t>实际案例：提升企业绩效</a:t>
            </a:r>
            <a:endParaRPr lang="en-US" sz="1600" dirty="0"/>
          </a:p>
        </p:txBody>
      </p:sp>
      <p:sp>
        <p:nvSpPr>
          <p:cNvPr id="11" name="Text 7"/>
          <p:cNvSpPr/>
          <p:nvPr/>
        </p:nvSpPr>
        <p:spPr>
          <a:xfrm>
            <a:off x="4309110" y="5626735"/>
            <a:ext cx="7106920" cy="777875"/>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某制造企业引入目标管理法后，明确了各部门和员工的工作目标，通过定期考核和反馈机制，员工的工作积极性显著提高，企业整体生产效率提升了30%，产品质量也得到了明显改善。</a:t>
            </a:r>
            <a:endParaRPr lang="en-US" sz="1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4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1:43-d1oe6ntcmrb5eq9iqdk0.jpg"/>
          <p:cNvPicPr>
            <a:picLocks noChangeAspect="1"/>
          </p:cNvPicPr>
          <p:nvPr/>
        </p:nvPicPr>
        <p:blipFill>
          <a:blip r:embed="rId2"/>
          <a:srcRect l="1013" r="1013"/>
          <a:stretch>
            <a:fillRect/>
          </a:stretch>
        </p:blipFill>
        <p:spPr>
          <a:xfrm>
            <a:off x="0" y="-20320"/>
            <a:ext cx="12192000" cy="6898005"/>
          </a:xfrm>
          <a:prstGeom prst="rect">
            <a:avLst/>
          </a:prstGeom>
        </p:spPr>
      </p:pic>
      <p:sp>
        <p:nvSpPr>
          <p:cNvPr id="4" name="Text 0"/>
          <p:cNvSpPr/>
          <p:nvPr/>
        </p:nvSpPr>
        <p:spPr>
          <a:xfrm>
            <a:off x="6256338" y="1683385"/>
            <a:ext cx="1541780" cy="1479550"/>
          </a:xfrm>
          <a:prstGeom prst="rect">
            <a:avLst/>
          </a:prstGeom>
          <a:noFill/>
        </p:spPr>
        <p:txBody>
          <a:bodyPr wrap="square" lIns="0" tIns="0" rIns="0" bIns="0" rtlCol="0" anchor="ctr">
            <a:spAutoFit/>
          </a:bodyPr>
          <a:lstStyle/>
          <a:p>
            <a:pPr marL="0" indent="0" algn="ctr">
              <a:lnSpc>
                <a:spcPct val="100000"/>
              </a:lnSpc>
              <a:buNone/>
            </a:pPr>
            <a:r>
              <a:rPr lang="en-US" sz="9600" dirty="0">
                <a:solidFill>
                  <a:srgbClr val="FFFFFF"/>
                </a:solidFill>
                <a:latin typeface="MiSans" pitchFamily="34" charset="-122"/>
                <a:ea typeface="MiSans" pitchFamily="34" charset="-122"/>
                <a:cs typeface="MiSans" pitchFamily="34" charset="-120"/>
              </a:rPr>
              <a:t>02</a:t>
            </a:r>
            <a:endParaRPr lang="en-US" sz="1600" dirty="0"/>
          </a:p>
        </p:txBody>
      </p:sp>
      <p:sp>
        <p:nvSpPr>
          <p:cNvPr id="5" name="Text 1"/>
          <p:cNvSpPr/>
          <p:nvPr/>
        </p:nvSpPr>
        <p:spPr>
          <a:xfrm>
            <a:off x="4727575" y="3160078"/>
            <a:ext cx="4599305" cy="622300"/>
          </a:xfrm>
          <a:prstGeom prst="rect">
            <a:avLst/>
          </a:prstGeom>
          <a:noFill/>
        </p:spPr>
        <p:txBody>
          <a:bodyPr wrap="square" lIns="0" tIns="0" rIns="0" bIns="0" rtlCol="0" anchor="ctr">
            <a:spAutoFit/>
          </a:bodyPr>
          <a:lstStyle/>
          <a:p>
            <a:pPr marL="0" indent="0" algn="ctr">
              <a:lnSpc>
                <a:spcPct val="100000"/>
              </a:lnSpc>
              <a:buNone/>
            </a:pPr>
            <a:r>
              <a:rPr lang="en-US" sz="4000" dirty="0">
                <a:solidFill>
                  <a:srgbClr val="FFFFFF"/>
                </a:solidFill>
                <a:latin typeface="MiSans" pitchFamily="34" charset="-122"/>
                <a:ea typeface="MiSans" pitchFamily="34" charset="-122"/>
                <a:cs typeface="MiSans" pitchFamily="34" charset="-120"/>
              </a:rPr>
              <a:t>现代企业生产管理</a:t>
            </a:r>
            <a:endParaRPr lang="en-US" sz="1600" dirty="0"/>
          </a:p>
        </p:txBody>
      </p:sp>
      <p:pic>
        <p:nvPicPr>
          <p:cNvPr id="6" name="Image 2" descr="https://test-kimi-img.moonshot.cn/pub/slides/slides_tmpl/image/25-07-11-18:11:41-d1oe6ndcmrb5eq9iqdj0.png"/>
          <p:cNvPicPr>
            <a:picLocks noChangeAspect="1"/>
          </p:cNvPicPr>
          <p:nvPr/>
        </p:nvPicPr>
        <p:blipFill>
          <a:blip r:embed="rId3"/>
          <a:stretch>
            <a:fillRect/>
          </a:stretch>
        </p:blipFill>
        <p:spPr>
          <a:xfrm>
            <a:off x="0" y="3797300"/>
            <a:ext cx="5143500" cy="30607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4000"/>
            <a:lum/>
          </a:blip>
          <a:srcRect/>
          <a:stretch>
            <a:fillRect/>
          </a:stretch>
        </a:blipFill>
        <a:effectLst/>
      </p:bgPr>
    </p:bg>
    <p:spTree>
      <p:nvGrpSpPr>
        <p:cNvPr id="1" name=""/>
        <p:cNvGrpSpPr/>
        <p:nvPr/>
      </p:nvGrpSpPr>
      <p:grpSpPr>
        <a:xfrm>
          <a:off x="0" y="0"/>
          <a:ext cx="0" cy="0"/>
          <a:chOff x="0" y="0"/>
          <a:chExt cx="0" cy="0"/>
        </a:xfrm>
      </p:grpSpPr>
      <p:sp>
        <p:nvSpPr>
          <p:cNvPr id="3" name="Text 1"/>
          <p:cNvSpPr/>
          <p:nvPr/>
        </p:nvSpPr>
        <p:spPr>
          <a:xfrm>
            <a:off x="858895" y="1246046"/>
            <a:ext cx="6187316" cy="495300"/>
          </a:xfrm>
          <a:prstGeom prst="rect">
            <a:avLst/>
          </a:prstGeom>
          <a:noFill/>
        </p:spPr>
        <p:txBody>
          <a:bodyPr wrap="square" lIns="91440" tIns="45720" rIns="91440" bIns="45720" rtlCol="0" anchor="ctr">
            <a:spAutoFit/>
          </a:bodyPr>
          <a:lstStyle/>
          <a:p>
            <a:pPr marL="0" indent="0" algn="just">
              <a:lnSpc>
                <a:spcPct val="100000"/>
              </a:lnSpc>
              <a:buNone/>
            </a:pPr>
            <a:r>
              <a:rPr lang="en-US" sz="3200" dirty="0">
                <a:solidFill>
                  <a:srgbClr val="000000"/>
                </a:solidFill>
                <a:latin typeface="MiSans" pitchFamily="34" charset="-122"/>
                <a:ea typeface="MiSans" pitchFamily="34" charset="-122"/>
                <a:cs typeface="MiSans" pitchFamily="34" charset="-120"/>
              </a:rPr>
              <a:t>生产管理的概念与任务</a:t>
            </a:r>
            <a:endParaRPr lang="en-US" sz="1600" dirty="0"/>
          </a:p>
        </p:txBody>
      </p:sp>
      <p:sp>
        <p:nvSpPr>
          <p:cNvPr id="4" name="Text 2"/>
          <p:cNvSpPr/>
          <p:nvPr/>
        </p:nvSpPr>
        <p:spPr>
          <a:xfrm>
            <a:off x="1004695" y="4760743"/>
            <a:ext cx="5186654" cy="276225"/>
          </a:xfrm>
          <a:prstGeom prst="rect">
            <a:avLst/>
          </a:prstGeom>
          <a:noFill/>
        </p:spPr>
        <p:txBody>
          <a:bodyPr wrap="square" lIns="91440" tIns="45720" rIns="91440" bIns="45720" rtlCol="0" anchor="ctr">
            <a:spAutoFit/>
          </a:bodyPr>
          <a:lstStyle/>
          <a:p>
            <a:pPr marL="0" indent="0" algn="just">
              <a:lnSpc>
                <a:spcPct val="100000"/>
              </a:lnSpc>
              <a:buNone/>
            </a:pPr>
            <a:r>
              <a:rPr lang="en-US" sz="1800" b="1" dirty="0">
                <a:solidFill>
                  <a:srgbClr val="538BC1"/>
                </a:solidFill>
                <a:latin typeface="MiSans" pitchFamily="34" charset="-122"/>
                <a:ea typeface="MiSans" pitchFamily="34" charset="-122"/>
                <a:cs typeface="MiSans" pitchFamily="34" charset="-120"/>
              </a:rPr>
              <a:t>生产管理的定义</a:t>
            </a:r>
            <a:endParaRPr lang="en-US" sz="1600" dirty="0"/>
          </a:p>
        </p:txBody>
      </p:sp>
      <p:sp>
        <p:nvSpPr>
          <p:cNvPr id="5" name="Text 3"/>
          <p:cNvSpPr/>
          <p:nvPr/>
        </p:nvSpPr>
        <p:spPr>
          <a:xfrm>
            <a:off x="1004431" y="5152470"/>
            <a:ext cx="5186654" cy="1044575"/>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生产管理是企业为实现生产目标而进行的计划、组织、指挥、协调和控制等一系列活动。狭义的生产管理主要关注生产过程的效率和质量；广义的生产管理则涵盖从产品研发到售后服务的全过程。</a:t>
            </a:r>
            <a:endParaRPr lang="en-US" sz="1600" dirty="0"/>
          </a:p>
        </p:txBody>
      </p:sp>
      <p:sp>
        <p:nvSpPr>
          <p:cNvPr id="6" name="Text 4"/>
          <p:cNvSpPr/>
          <p:nvPr/>
        </p:nvSpPr>
        <p:spPr>
          <a:xfrm>
            <a:off x="7222744" y="2051071"/>
            <a:ext cx="4282212" cy="276225"/>
          </a:xfrm>
          <a:prstGeom prst="rect">
            <a:avLst/>
          </a:prstGeom>
          <a:noFill/>
        </p:spPr>
        <p:txBody>
          <a:bodyPr wrap="square" lIns="91440" tIns="45720" rIns="91440" bIns="45720" rtlCol="0" anchor="ctr">
            <a:spAutoFit/>
          </a:bodyPr>
          <a:lstStyle/>
          <a:p>
            <a:pPr marL="0" indent="0" algn="just">
              <a:lnSpc>
                <a:spcPct val="100000"/>
              </a:lnSpc>
              <a:buNone/>
            </a:pPr>
            <a:r>
              <a:rPr lang="en-US" sz="1800" b="1" dirty="0">
                <a:solidFill>
                  <a:srgbClr val="538BC1"/>
                </a:solidFill>
                <a:latin typeface="MiSans" pitchFamily="34" charset="-122"/>
                <a:ea typeface="MiSans" pitchFamily="34" charset="-122"/>
                <a:cs typeface="MiSans" pitchFamily="34" charset="-120"/>
              </a:rPr>
              <a:t>主要任务与实际案例</a:t>
            </a:r>
            <a:endParaRPr lang="en-US" sz="1600" dirty="0"/>
          </a:p>
        </p:txBody>
      </p:sp>
      <p:sp>
        <p:nvSpPr>
          <p:cNvPr id="7" name="Text 5"/>
          <p:cNvSpPr/>
          <p:nvPr/>
        </p:nvSpPr>
        <p:spPr>
          <a:xfrm>
            <a:off x="7259310" y="2437718"/>
            <a:ext cx="4282212" cy="1311275"/>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生产管理的主要任务包括满足市场需求、提高劳动生产率、降低成本等。以海尔定制冰箱为例，通过精准的生产管理和灵活的定制化生产，海尔成功满足了消费者多样化的需求，提升了市场份额，成为生产管理助力企业成功的典范。</a:t>
            </a:r>
            <a:endParaRPr lang="en-US" sz="1600" dirty="0"/>
          </a:p>
        </p:txBody>
      </p:sp>
      <p:pic>
        <p:nvPicPr>
          <p:cNvPr id="8" name="Image 0" descr="https://test-kimi-img.moonshot.cn/pub/slides/slides_tmpl/image/25-07-11-18:12:43-d1oe76tcmrb5eq9iqfng.jpeg"/>
          <p:cNvPicPr>
            <a:picLocks noChangeAspect="1"/>
          </p:cNvPicPr>
          <p:nvPr/>
        </p:nvPicPr>
        <p:blipFill>
          <a:blip r:embed="rId2"/>
          <a:srcRect t="10593" b="10593"/>
          <a:stretch>
            <a:fillRect/>
          </a:stretch>
        </p:blipFill>
        <p:spPr>
          <a:xfrm>
            <a:off x="7259310" y="3854950"/>
            <a:ext cx="4282212" cy="2251414"/>
          </a:xfrm>
          <a:prstGeom prst="rect">
            <a:avLst/>
          </a:prstGeom>
        </p:spPr>
      </p:pic>
      <p:pic>
        <p:nvPicPr>
          <p:cNvPr id="9" name="Image 1" descr="https://test-kimi-img.moonshot.cn/pub/slides/slides_tmpl/image/25-07-11-18:12:49-d1oe78dcmrb5eq9iqfr0.jpeg"/>
          <p:cNvPicPr>
            <a:picLocks noChangeAspect="1"/>
          </p:cNvPicPr>
          <p:nvPr/>
        </p:nvPicPr>
        <p:blipFill>
          <a:blip r:embed="rId3"/>
          <a:srcRect t="15929" b="15929"/>
          <a:stretch>
            <a:fillRect/>
          </a:stretch>
        </p:blipFill>
        <p:spPr>
          <a:xfrm>
            <a:off x="1004594" y="2051156"/>
            <a:ext cx="5223220" cy="2372475"/>
          </a:xfrm>
          <a:prstGeom prst="rect">
            <a:avLst/>
          </a:prstGeom>
        </p:spPr>
      </p:pic>
    </p:spTree>
  </p:cSld>
  <p:clrMapOvr>
    <a:masterClrMapping/>
  </p:clrMapOvr>
</p:sld>
</file>

<file path=ppt/tags/tag1.xml><?xml version="1.0" encoding="utf-8"?>
<p:tagLst xmlns:p="http://schemas.openxmlformats.org/presentationml/2006/main">
  <p:tag name="KSO_WM_DIAGRAM_VIRTUALLY_FRAME" val="{&quot;height&quot;:157.55,&quot;left&quot;:225,&quot;top&quot;:175.5,&quot;width&quot;:520.5}"/>
</p:tagLst>
</file>

<file path=ppt/tags/tag10.xml><?xml version="1.0" encoding="utf-8"?>
<p:tagLst xmlns:p="http://schemas.openxmlformats.org/presentationml/2006/main">
  <p:tag name="KSO_WM_DIAGRAM_VIRTUALLY_FRAME" val="{&quot;height&quot;:559.5,&quot;left&quot;:170.65,&quot;top&quot;:26.7,&quot;width&quot;:780}"/>
</p:tagLst>
</file>

<file path=ppt/tags/tag11.xml><?xml version="1.0" encoding="utf-8"?>
<p:tagLst xmlns:p="http://schemas.openxmlformats.org/presentationml/2006/main">
  <p:tag name="KSO_WM_DIAGRAM_VIRTUALLY_FRAME" val="{&quot;height&quot;:559.5,&quot;left&quot;:170.65,&quot;top&quot;:26.7,&quot;width&quot;:780}"/>
</p:tagLst>
</file>

<file path=ppt/tags/tag12.xml><?xml version="1.0" encoding="utf-8"?>
<p:tagLst xmlns:p="http://schemas.openxmlformats.org/presentationml/2006/main">
  <p:tag name="KSO_WM_DIAGRAM_VIRTUALLY_FRAME" val="{&quot;height&quot;:559.5,&quot;left&quot;:170.65,&quot;top&quot;:26.7,&quot;width&quot;:780}"/>
</p:tagLst>
</file>

<file path=ppt/tags/tag13.xml><?xml version="1.0" encoding="utf-8"?>
<p:tagLst xmlns:p="http://schemas.openxmlformats.org/presentationml/2006/main">
  <p:tag name="KSO_WM_DIAGRAM_VIRTUALLY_FRAME" val="{&quot;height&quot;:559.5,&quot;left&quot;:170.65,&quot;top&quot;:26.7,&quot;width&quot;:780}"/>
</p:tagLst>
</file>

<file path=ppt/tags/tag14.xml><?xml version="1.0" encoding="utf-8"?>
<p:tagLst xmlns:p="http://schemas.openxmlformats.org/presentationml/2006/main">
  <p:tag name="KSO_WM_DIAGRAM_VIRTUALLY_FRAME" val="{&quot;height&quot;:559.5,&quot;left&quot;:170.65,&quot;top&quot;:26.7,&quot;width&quot;:780}"/>
</p:tagLst>
</file>

<file path=ppt/tags/tag15.xml><?xml version="1.0" encoding="utf-8"?>
<p:tagLst xmlns:p="http://schemas.openxmlformats.org/presentationml/2006/main">
  <p:tag name="KSO_WM_DIAGRAM_VIRTUALLY_FRAME" val="{&quot;height&quot;:559.5,&quot;left&quot;:170.65,&quot;top&quot;:26.7,&quot;width&quot;:780}"/>
</p:tagLst>
</file>

<file path=ppt/tags/tag16.xml><?xml version="1.0" encoding="utf-8"?>
<p:tagLst xmlns:p="http://schemas.openxmlformats.org/presentationml/2006/main">
  <p:tag name="KSO_WM_DIAGRAM_VIRTUALLY_FRAME" val="{&quot;height&quot;:559.5,&quot;left&quot;:170.65,&quot;top&quot;:26.7,&quot;width&quot;:780}"/>
</p:tagLst>
</file>

<file path=ppt/tags/tag17.xml><?xml version="1.0" encoding="utf-8"?>
<p:tagLst xmlns:p="http://schemas.openxmlformats.org/presentationml/2006/main">
  <p:tag name="KSO_WM_DIAGRAM_VIRTUALLY_FRAME" val="{&quot;height&quot;:559.5,&quot;left&quot;:170.65,&quot;top&quot;:26.7,&quot;width&quot;:780}"/>
</p:tagLst>
</file>

<file path=ppt/tags/tag18.xml><?xml version="1.0" encoding="utf-8"?>
<p:tagLst xmlns:p="http://schemas.openxmlformats.org/presentationml/2006/main">
  <p:tag name="KSO_WM_DIAGRAM_VIRTUALLY_FRAME" val="{&quot;height&quot;:559.5,&quot;left&quot;:170.65,&quot;top&quot;:26.7,&quot;width&quot;:780}"/>
</p:tagLst>
</file>

<file path=ppt/tags/tag19.xml><?xml version="1.0" encoding="utf-8"?>
<p:tagLst xmlns:p="http://schemas.openxmlformats.org/presentationml/2006/main">
  <p:tag name="KSO_WM_DIAGRAM_VIRTUALLY_FRAME" val="{&quot;height&quot;:559.5,&quot;left&quot;:170.65,&quot;top&quot;:26.7,&quot;width&quot;:780}"/>
</p:tagLst>
</file>

<file path=ppt/tags/tag2.xml><?xml version="1.0" encoding="utf-8"?>
<p:tagLst xmlns:p="http://schemas.openxmlformats.org/presentationml/2006/main">
  <p:tag name="KSO_WM_DIAGRAM_VIRTUALLY_FRAME" val="{&quot;height&quot;:157.55,&quot;left&quot;:225,&quot;top&quot;:175.5,&quot;width&quot;:520.5}"/>
</p:tagLst>
</file>

<file path=ppt/tags/tag20.xml><?xml version="1.0" encoding="utf-8"?>
<p:tagLst xmlns:p="http://schemas.openxmlformats.org/presentationml/2006/main">
  <p:tag name="KSO_WM_DIAGRAM_VIRTUALLY_FRAME" val="{&quot;height&quot;:559.5,&quot;left&quot;:170.65,&quot;top&quot;:26.7,&quot;width&quot;:780}"/>
</p:tagLst>
</file>

<file path=ppt/tags/tag21.xml><?xml version="1.0" encoding="utf-8"?>
<p:tagLst xmlns:p="http://schemas.openxmlformats.org/presentationml/2006/main">
  <p:tag name="KSO_WM_DIAGRAM_VIRTUALLY_FRAME" val="{&quot;height&quot;:559.5,&quot;left&quot;:170.65,&quot;top&quot;:26.7,&quot;width&quot;:780}"/>
</p:tagLst>
</file>

<file path=ppt/tags/tag22.xml><?xml version="1.0" encoding="utf-8"?>
<p:tagLst xmlns:p="http://schemas.openxmlformats.org/presentationml/2006/main">
  <p:tag name="KSO_WM_DIAGRAM_VIRTUALLY_FRAME" val="{&quot;height&quot;:363.15,&quot;left&quot;:69.35,&quot;top&quot;:115.85,&quot;width&quot;:818.2}"/>
</p:tagLst>
</file>

<file path=ppt/tags/tag23.xml><?xml version="1.0" encoding="utf-8"?>
<p:tagLst xmlns:p="http://schemas.openxmlformats.org/presentationml/2006/main">
  <p:tag name="KSO_WM_DIAGRAM_VIRTUALLY_FRAME" val="{&quot;height&quot;:363.15,&quot;left&quot;:69.35,&quot;top&quot;:115.85,&quot;width&quot;:818.2}"/>
</p:tagLst>
</file>

<file path=ppt/tags/tag24.xml><?xml version="1.0" encoding="utf-8"?>
<p:tagLst xmlns:p="http://schemas.openxmlformats.org/presentationml/2006/main">
  <p:tag name="KSO_WM_DIAGRAM_VIRTUALLY_FRAME" val="{&quot;height&quot;:363.15,&quot;left&quot;:69.35,&quot;top&quot;:115.85,&quot;width&quot;:818.2}"/>
</p:tagLst>
</file>

<file path=ppt/tags/tag25.xml><?xml version="1.0" encoding="utf-8"?>
<p:tagLst xmlns:p="http://schemas.openxmlformats.org/presentationml/2006/main">
  <p:tag name="KSO_WM_DIAGRAM_VIRTUALLY_FRAME" val="{&quot;height&quot;:363.15,&quot;left&quot;:69.35,&quot;top&quot;:115.85,&quot;width&quot;:818.2}"/>
</p:tagLst>
</file>

<file path=ppt/tags/tag26.xml><?xml version="1.0" encoding="utf-8"?>
<p:tagLst xmlns:p="http://schemas.openxmlformats.org/presentationml/2006/main">
  <p:tag name="KSO_WM_DIAGRAM_VIRTUALLY_FRAME" val="{&quot;height&quot;:363.15,&quot;left&quot;:69.35,&quot;top&quot;:115.85,&quot;width&quot;:818.2}"/>
</p:tagLst>
</file>

<file path=ppt/tags/tag27.xml><?xml version="1.0" encoding="utf-8"?>
<p:tagLst xmlns:p="http://schemas.openxmlformats.org/presentationml/2006/main">
  <p:tag name="KSO_WM_DIAGRAM_VIRTUALLY_FRAME" val="{&quot;height&quot;:363.15,&quot;left&quot;:69.35,&quot;top&quot;:115.85,&quot;width&quot;:818.2}"/>
</p:tagLst>
</file>

<file path=ppt/tags/tag28.xml><?xml version="1.0" encoding="utf-8"?>
<p:tagLst xmlns:p="http://schemas.openxmlformats.org/presentationml/2006/main">
  <p:tag name="KSO_WM_DIAGRAM_VIRTUALLY_FRAME" val="{&quot;height&quot;:363.15,&quot;left&quot;:69.35,&quot;top&quot;:115.85,&quot;width&quot;:818.2}"/>
</p:tagLst>
</file>

<file path=ppt/tags/tag29.xml><?xml version="1.0" encoding="utf-8"?>
<p:tagLst xmlns:p="http://schemas.openxmlformats.org/presentationml/2006/main">
  <p:tag name="KSO_WM_DIAGRAM_VIRTUALLY_FRAME" val="{&quot;height&quot;:363.15,&quot;left&quot;:69.35,&quot;top&quot;:115.85,&quot;width&quot;:818.2}"/>
</p:tagLst>
</file>

<file path=ppt/tags/tag3.xml><?xml version="1.0" encoding="utf-8"?>
<p:tagLst xmlns:p="http://schemas.openxmlformats.org/presentationml/2006/main">
  <p:tag name="KSO_WM_DIAGRAM_VIRTUALLY_FRAME" val="{&quot;height&quot;:157.55,&quot;left&quot;:225,&quot;top&quot;:175.5,&quot;width&quot;:520.5}"/>
</p:tagLst>
</file>

<file path=ppt/tags/tag4.xml><?xml version="1.0" encoding="utf-8"?>
<p:tagLst xmlns:p="http://schemas.openxmlformats.org/presentationml/2006/main">
  <p:tag name="KSO_WM_DIAGRAM_VIRTUALLY_FRAME" val="{&quot;height&quot;:157.55,&quot;left&quot;:225,&quot;top&quot;:175.5,&quot;width&quot;:520.5}"/>
</p:tagLst>
</file>

<file path=ppt/tags/tag5.xml><?xml version="1.0" encoding="utf-8"?>
<p:tagLst xmlns:p="http://schemas.openxmlformats.org/presentationml/2006/main">
  <p:tag name="KSO_WM_DIAGRAM_VIRTUALLY_FRAME" val="{&quot;height&quot;:559.5,&quot;left&quot;:170.65,&quot;top&quot;:26.7,&quot;width&quot;:780}"/>
</p:tagLst>
</file>

<file path=ppt/tags/tag6.xml><?xml version="1.0" encoding="utf-8"?>
<p:tagLst xmlns:p="http://schemas.openxmlformats.org/presentationml/2006/main">
  <p:tag name="KSO_WM_DIAGRAM_VIRTUALLY_FRAME" val="{&quot;height&quot;:535.05,&quot;left&quot;:-81.05,&quot;top&quot;:36.15,&quot;width&quot;:1027.15}"/>
</p:tagLst>
</file>

<file path=ppt/tags/tag7.xml><?xml version="1.0" encoding="utf-8"?>
<p:tagLst xmlns:p="http://schemas.openxmlformats.org/presentationml/2006/main">
  <p:tag name="KSO_WM_DIAGRAM_VIRTUALLY_FRAME" val="{&quot;height&quot;:559.5,&quot;left&quot;:170.65,&quot;top&quot;:26.7,&quot;width&quot;:780}"/>
</p:tagLst>
</file>

<file path=ppt/tags/tag8.xml><?xml version="1.0" encoding="utf-8"?>
<p:tagLst xmlns:p="http://schemas.openxmlformats.org/presentationml/2006/main">
  <p:tag name="KSO_WM_DIAGRAM_VIRTUALLY_FRAME" val="{&quot;height&quot;:559.5,&quot;left&quot;:170.65,&quot;top&quot;:26.7,&quot;width&quot;:780}"/>
</p:tagLst>
</file>

<file path=ppt/tags/tag9.xml><?xml version="1.0" encoding="utf-8"?>
<p:tagLst xmlns:p="http://schemas.openxmlformats.org/presentationml/2006/main">
  <p:tag name="KSO_WM_DIAGRAM_VIRTUALLY_FRAME" val="{&quot;height&quot;:559.5,&quot;left&quot;:170.65,&quot;top&quot;:26.7,&quot;width&quot;:780}"/>
</p:tagLst>
</file>

<file path=ppt/theme/theme1.xml><?xml version="1.0" encoding="utf-8"?>
<a:theme xmlns:a="http://schemas.openxmlformats.org/drawingml/2006/main" name="Custom Theme">
  <a:themeElements>
    <a:clrScheme name="Custom">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Theme">
  <a:themeElements>
    <a:clrScheme name="Custom">
      <a:dk1>
        <a:srgbClr val="000000"/>
      </a:dk1>
      <a:lt1>
        <a:srgbClr val="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ustom Theme">
  <a:themeElements>
    <a:clrScheme name="Custom">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ustom Theme">
  <a:themeElements>
    <a:clrScheme name="Custom">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2266</Words>
  <Application>WPS 演示</Application>
  <PresentationFormat>On-screen Show (16:9)</PresentationFormat>
  <Paragraphs>147</Paragraphs>
  <Slides>14</Slides>
  <Notes>13</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14</vt:i4>
      </vt:variant>
    </vt:vector>
  </HeadingPairs>
  <TitlesOfParts>
    <vt:vector size="26" baseType="lpstr">
      <vt:lpstr>Arial</vt:lpstr>
      <vt:lpstr>宋体</vt:lpstr>
      <vt:lpstr>Wingdings</vt:lpstr>
      <vt:lpstr>MiSans</vt:lpstr>
      <vt:lpstr>MiSans</vt:lpstr>
      <vt:lpstr>微软雅黑</vt:lpstr>
      <vt:lpstr>Calibri</vt:lpstr>
      <vt:lpstr>Arial Unicode MS</vt:lpstr>
      <vt:lpstr>等线</vt:lpstr>
      <vt:lpstr>Custom Theme</vt:lpstr>
      <vt:lpstr>1_Custom Theme</vt:lpstr>
      <vt:lpstr>2_Custom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PptxGenJS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creator>PptxGenJS</dc:creator>
  <dc:subject>PptxGenJS Presentation</dc:subject>
  <cp:lastModifiedBy>武静影</cp:lastModifiedBy>
  <cp:revision>6</cp:revision>
  <dcterms:created xsi:type="dcterms:W3CDTF">2025-08-16T04:21:00Z</dcterms:created>
  <dcterms:modified xsi:type="dcterms:W3CDTF">2025-08-19T01:54:18Z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90271C431EBB4D359812D24BB519EB18_13</vt:lpwstr>
  </property>
  <property fmtid="{D5CDD505-2E9C-101B-9397-08002B2CF9AE}" pid="3" name="KSOProductBuildVer">
    <vt:lpwstr>2052-12.1.0.19302</vt:lpwstr>
  </property>
</Properties>
</file>