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</p:sldMasterIdLst>
  <p:notesMasterIdLst>
    <p:notesMasterId r:id="rId5"/>
  </p:notesMasterIdLst>
  <p:sldIdLst>
    <p:sldId id="256" r:id="rId4"/>
    <p:sldId id="257" r:id="rId6"/>
    <p:sldId id="291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90" r:id="rId39"/>
  </p:sldIdLst>
  <p:sldSz cx="12192000" cy="6858000"/>
  <p:notesSz cx="6858000" cy="12192000"/>
  <p:embeddedFontLst>
    <p:embeddedFont>
      <p:font typeface="MiSans" pitchFamily="34" charset="-122"/>
      <p:regular r:id="rId43"/>
    </p:embeddedFont>
    <p:embeddedFont>
      <p:font typeface="MiSans" pitchFamily="34" charset="-120"/>
      <p:regular r:id="rId44"/>
    </p:embeddedFont>
    <p:embeddedFont>
      <p:font typeface="微软雅黑" panose="020B0503020204020204" charset="-122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  <p:embeddedFont>
      <p:font typeface="等线" panose="02010600030101010101" charset="-122"/>
      <p:regular r:id="rId50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0" Type="http://schemas.openxmlformats.org/officeDocument/2006/relationships/font" Target="fonts/font8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39.png"/><Relationship Id="rId23" Type="http://schemas.openxmlformats.org/officeDocument/2006/relationships/notesSlide" Target="../notesSlides/notesSlide11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44.png"/><Relationship Id="rId20" Type="http://schemas.openxmlformats.org/officeDocument/2006/relationships/tags" Target="../tags/tag46.xml"/><Relationship Id="rId2" Type="http://schemas.openxmlformats.org/officeDocument/2006/relationships/image" Target="../media/image16.png"/><Relationship Id="rId19" Type="http://schemas.openxmlformats.org/officeDocument/2006/relationships/image" Target="../media/image43.png"/><Relationship Id="rId18" Type="http://schemas.openxmlformats.org/officeDocument/2006/relationships/tags" Target="../tags/tag45.xml"/><Relationship Id="rId17" Type="http://schemas.openxmlformats.org/officeDocument/2006/relationships/image" Target="../media/image42.png"/><Relationship Id="rId16" Type="http://schemas.openxmlformats.org/officeDocument/2006/relationships/tags" Target="../tags/tag44.xml"/><Relationship Id="rId15" Type="http://schemas.openxmlformats.org/officeDocument/2006/relationships/image" Target="../media/image41.png"/><Relationship Id="rId14" Type="http://schemas.openxmlformats.org/officeDocument/2006/relationships/tags" Target="../tags/tag43.xml"/><Relationship Id="rId13" Type="http://schemas.openxmlformats.org/officeDocument/2006/relationships/image" Target="../media/image26.png"/><Relationship Id="rId12" Type="http://schemas.openxmlformats.org/officeDocument/2006/relationships/image" Target="../media/image40.png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9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23.pn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3.jpeg"/><Relationship Id="rId7" Type="http://schemas.openxmlformats.org/officeDocument/2006/relationships/image" Target="../media/image52.jpe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9.png"/><Relationship Id="rId3" Type="http://schemas.openxmlformats.org/officeDocument/2006/relationships/image" Target="../media/image24.png"/><Relationship Id="rId2" Type="http://schemas.openxmlformats.org/officeDocument/2006/relationships/image" Target="../media/image51.jpe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9.png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26.png"/><Relationship Id="rId4" Type="http://schemas.openxmlformats.org/officeDocument/2006/relationships/image" Target="../media/image62.png"/><Relationship Id="rId3" Type="http://schemas.openxmlformats.org/officeDocument/2006/relationships/image" Target="../media/image25.pn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6.xml"/><Relationship Id="rId21" Type="http://schemas.openxmlformats.org/officeDocument/2006/relationships/tags" Target="../tags/tag15.xml"/><Relationship Id="rId20" Type="http://schemas.openxmlformats.org/officeDocument/2006/relationships/tags" Target="../tags/tag14.xml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tags" Target="../tags/tag10.xml"/><Relationship Id="rId15" Type="http://schemas.openxmlformats.org/officeDocument/2006/relationships/tags" Target="../tags/tag9.xml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image" Target="../media/image5.png"/><Relationship Id="rId11" Type="http://schemas.openxmlformats.org/officeDocument/2006/relationships/image" Target="../media/image4.png"/><Relationship Id="rId10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45.png"/><Relationship Id="rId2" Type="http://schemas.openxmlformats.org/officeDocument/2006/relationships/image" Target="../media/image27.png"/><Relationship Id="rId1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18.png"/><Relationship Id="rId1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26.png"/><Relationship Id="rId3" Type="http://schemas.openxmlformats.org/officeDocument/2006/relationships/image" Target="../media/image24.png"/><Relationship Id="rId2" Type="http://schemas.openxmlformats.org/officeDocument/2006/relationships/image" Target="../media/image3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2.png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40.png"/><Relationship Id="rId1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6.png"/><Relationship Id="rId8" Type="http://schemas.openxmlformats.org/officeDocument/2006/relationships/image" Target="../media/image85.png"/><Relationship Id="rId7" Type="http://schemas.openxmlformats.org/officeDocument/2006/relationships/image" Target="../media/image84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7.png"/><Relationship Id="rId2" Type="http://schemas.openxmlformats.org/officeDocument/2006/relationships/image" Target="../media/image83.png"/><Relationship Id="rId14" Type="http://schemas.openxmlformats.org/officeDocument/2006/relationships/notesSlide" Target="../notesSlides/notesSlide24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89.png"/><Relationship Id="rId11" Type="http://schemas.openxmlformats.org/officeDocument/2006/relationships/image" Target="../media/image88.png"/><Relationship Id="rId10" Type="http://schemas.openxmlformats.org/officeDocument/2006/relationships/image" Target="../media/image87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3" Type="http://schemas.openxmlformats.org/officeDocument/2006/relationships/notesSlide" Target="../notesSlides/notesSlide25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4.png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4.jpeg"/><Relationship Id="rId4" Type="http://schemas.openxmlformats.org/officeDocument/2006/relationships/image" Target="../media/image26.png"/><Relationship Id="rId3" Type="http://schemas.openxmlformats.org/officeDocument/2006/relationships/image" Target="../media/image93.png"/><Relationship Id="rId2" Type="http://schemas.openxmlformats.org/officeDocument/2006/relationships/image" Target="../media/image25.png"/><Relationship Id="rId1" Type="http://schemas.openxmlformats.org/officeDocument/2006/relationships/image" Target="../media/image92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9.png"/><Relationship Id="rId27" Type="http://schemas.openxmlformats.org/officeDocument/2006/relationships/notesSlide" Target="../notesSlides/notesSlide3.xml"/><Relationship Id="rId26" Type="http://schemas.openxmlformats.org/officeDocument/2006/relationships/slideLayout" Target="../slideLayouts/slideLayout3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7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image" Target="../media/image13.png"/><Relationship Id="rId16" Type="http://schemas.openxmlformats.org/officeDocument/2006/relationships/image" Target="../media/image12.png"/><Relationship Id="rId15" Type="http://schemas.openxmlformats.org/officeDocument/2006/relationships/tags" Target="../tags/tag26.xml"/><Relationship Id="rId14" Type="http://schemas.openxmlformats.org/officeDocument/2006/relationships/image" Target="../media/image6.png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18.png"/><Relationship Id="rId1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9.png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7.jpeg"/><Relationship Id="rId6" Type="http://schemas.openxmlformats.org/officeDocument/2006/relationships/image" Target="../media/image96.jpeg"/><Relationship Id="rId5" Type="http://schemas.openxmlformats.org/officeDocument/2006/relationships/image" Target="../media/image95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9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23.png"/><Relationship Id="rId10" Type="http://schemas.openxmlformats.org/officeDocument/2006/relationships/notesSlide" Target="../notesSlides/notesSlide33.xml"/><Relationship Id="rId1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1.png"/><Relationship Id="rId6" Type="http://schemas.openxmlformats.org/officeDocument/2006/relationships/image" Target="../media/image100.png"/><Relationship Id="rId5" Type="http://schemas.openxmlformats.org/officeDocument/2006/relationships/image" Target="../media/image26.png"/><Relationship Id="rId4" Type="http://schemas.openxmlformats.org/officeDocument/2006/relationships/image" Target="../media/image24.png"/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103.png"/><Relationship Id="rId1" Type="http://schemas.openxmlformats.org/officeDocument/2006/relationships/image" Target="../media/image10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8.jpe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flipH="1">
            <a:off x="4814570" y="3940175"/>
            <a:ext cx="6555740" cy="0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8" name="Text 6"/>
          <p:cNvSpPr/>
          <p:nvPr/>
        </p:nvSpPr>
        <p:spPr>
          <a:xfrm>
            <a:off x="2666365" y="1552575"/>
            <a:ext cx="8595995" cy="24771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项目五</a:t>
            </a:r>
            <a:r>
              <a:rPr lang="en-US" altLang="zh-CN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endParaRPr lang="en-US" altLang="zh-CN" sz="60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现代企业财务管理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财务管理的任务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2"/>
          <a:srcRect l="56" t="92" b="92"/>
          <a:stretch>
            <a:fillRect/>
          </a:stretch>
        </p:blipFill>
        <p:spPr>
          <a:xfrm flipH="1">
            <a:off x="1069975" y="0"/>
            <a:ext cx="643636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3">
            <a:alphaModFix amt="83000"/>
          </a:blip>
          <a:srcRect l="115" t="145" r="53121" b="161"/>
          <a:stretch>
            <a:fillRect/>
          </a:stretch>
        </p:blipFill>
        <p:spPr>
          <a:xfrm>
            <a:off x="10478135" y="1482090"/>
            <a:ext cx="1723390" cy="3728085"/>
          </a:xfrm>
          <a:prstGeom prst="rect">
            <a:avLst/>
          </a:prstGeom>
        </p:spPr>
      </p:pic>
      <p:sp>
        <p:nvSpPr>
          <p:cNvPr id="4" name="Text 0"/>
          <p:cNvSpPr/>
          <p:nvPr>
            <p:custDataLst>
              <p:tags r:id="rId4"/>
            </p:custDataLst>
          </p:nvPr>
        </p:nvSpPr>
        <p:spPr>
          <a:xfrm>
            <a:off x="2127250" y="1450975"/>
            <a:ext cx="8688705" cy="16922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满足生产经营对资金的需要。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" name="Text 1"/>
          <p:cNvSpPr/>
          <p:nvPr>
            <p:custDataLst>
              <p:tags r:id="rId5"/>
            </p:custDataLst>
          </p:nvPr>
        </p:nvSpPr>
        <p:spPr>
          <a:xfrm>
            <a:off x="2127250" y="942340"/>
            <a:ext cx="3710305" cy="572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合理筹集资金</a:t>
            </a:r>
            <a:endParaRPr lang="en-US" sz="1600" dirty="0"/>
          </a:p>
        </p:txBody>
      </p:sp>
      <p:sp>
        <p:nvSpPr>
          <p:cNvPr id="6" name="Text 2"/>
          <p:cNvSpPr/>
          <p:nvPr>
            <p:custDataLst>
              <p:tags r:id="rId6"/>
            </p:custDataLst>
          </p:nvPr>
        </p:nvSpPr>
        <p:spPr>
          <a:xfrm>
            <a:off x="1655445" y="2780030"/>
            <a:ext cx="8640445" cy="16922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提高资金的投资效率。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3"/>
          <p:cNvSpPr/>
          <p:nvPr>
            <p:custDataLst>
              <p:tags r:id="rId7"/>
            </p:custDataLst>
          </p:nvPr>
        </p:nvSpPr>
        <p:spPr>
          <a:xfrm>
            <a:off x="1655445" y="2271395"/>
            <a:ext cx="3655695" cy="572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正确选择投资方案</a:t>
            </a:r>
            <a:endParaRPr lang="en-US" sz="1600" dirty="0"/>
          </a:p>
        </p:txBody>
      </p:sp>
      <p:sp>
        <p:nvSpPr>
          <p:cNvPr id="8" name="Text 4"/>
          <p:cNvSpPr/>
          <p:nvPr>
            <p:custDataLst>
              <p:tags r:id="rId8"/>
            </p:custDataLst>
          </p:nvPr>
        </p:nvSpPr>
        <p:spPr>
          <a:xfrm>
            <a:off x="1717675" y="4197985"/>
            <a:ext cx="8652510" cy="16922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提高资金使用效率。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5"/>
          <p:cNvSpPr/>
          <p:nvPr>
            <p:custDataLst>
              <p:tags r:id="rId9"/>
            </p:custDataLst>
          </p:nvPr>
        </p:nvSpPr>
        <p:spPr>
          <a:xfrm>
            <a:off x="1717675" y="3689350"/>
            <a:ext cx="3593465" cy="572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加强资金的日常管理</a:t>
            </a:r>
            <a:endParaRPr lang="en-US" sz="1600" dirty="0"/>
          </a:p>
        </p:txBody>
      </p:sp>
      <p:sp>
        <p:nvSpPr>
          <p:cNvPr id="10" name="Text 6"/>
          <p:cNvSpPr/>
          <p:nvPr>
            <p:custDataLst>
              <p:tags r:id="rId10"/>
            </p:custDataLst>
          </p:nvPr>
        </p:nvSpPr>
        <p:spPr>
          <a:xfrm>
            <a:off x="2162175" y="5579745"/>
            <a:ext cx="8606790" cy="16922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维护财经纪律。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Text 7"/>
          <p:cNvSpPr/>
          <p:nvPr>
            <p:custDataLst>
              <p:tags r:id="rId11"/>
            </p:custDataLst>
          </p:nvPr>
        </p:nvSpPr>
        <p:spPr>
          <a:xfrm>
            <a:off x="2162175" y="5071110"/>
            <a:ext cx="3619500" cy="572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加强财务监督</a:t>
            </a:r>
            <a:endParaRPr lang="en-US" sz="1600" dirty="0"/>
          </a:p>
        </p:txBody>
      </p:sp>
      <p:pic>
        <p:nvPicPr>
          <p:cNvPr id="12" name="Image 2" descr="https://test-kimi-img.moonshot.cn/pub/slides/slides_tmpl/image/25-07-11-18:10:21-d1oe63dcmrb5eq9iqbsg.png"/>
          <p:cNvPicPr>
            <a:picLocks noChangeAspect="1"/>
          </p:cNvPicPr>
          <p:nvPr/>
        </p:nvPicPr>
        <p:blipFill>
          <a:blip r:embed="rId12"/>
          <a:srcRect l="48779" t="363" b="-7459"/>
          <a:stretch>
            <a:fillRect/>
          </a:stretch>
        </p:blipFill>
        <p:spPr>
          <a:xfrm>
            <a:off x="-27940" y="0"/>
            <a:ext cx="657860" cy="735965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4" name="Image 4" descr="https://test-kimi-img.moonshot.cn/pub/slides/slides_tmpl/image/25-07-11-18:10:21-d1oe63dcmrb5eq9iqbt0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392555" y="5401945"/>
            <a:ext cx="890270" cy="890270"/>
          </a:xfrm>
          <a:prstGeom prst="rect">
            <a:avLst/>
          </a:prstGeom>
        </p:spPr>
      </p:pic>
      <p:pic>
        <p:nvPicPr>
          <p:cNvPr id="15" name="Image 5" descr="https://test-kimi-img.moonshot.cn/pub/slides/slides_tmpl/image/25-07-11-18:10:21-d1oe63dcmrb5eq9iqbtg.pn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236980" y="1290955"/>
            <a:ext cx="890270" cy="890270"/>
          </a:xfrm>
          <a:prstGeom prst="rect">
            <a:avLst/>
          </a:prstGeom>
        </p:spPr>
      </p:pic>
      <p:pic>
        <p:nvPicPr>
          <p:cNvPr id="16" name="Image 6" descr="https://test-kimi-img.moonshot.cn/pub/slides/slides_tmpl/image/25-07-11-18:10:21-d1oe63dcmrb5eq9iqbu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70280" y="4005580"/>
            <a:ext cx="890270" cy="890270"/>
          </a:xfrm>
          <a:prstGeom prst="rect">
            <a:avLst/>
          </a:prstGeom>
        </p:spPr>
      </p:pic>
      <p:pic>
        <p:nvPicPr>
          <p:cNvPr id="17" name="Image 7" descr="https://test-kimi-img.moonshot.cn/pub/slides/slides_tmpl/image/25-07-11-18:10:21-d1oe63dcmrb5eq9iqbug.png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70280" y="2538730"/>
            <a:ext cx="890270" cy="890270"/>
          </a:xfrm>
          <a:prstGeom prst="rect">
            <a:avLst/>
          </a:prstGeom>
        </p:spPr>
      </p:pic>
      <p:sp>
        <p:nvSpPr>
          <p:cNvPr id="18" name="Text 8"/>
          <p:cNvSpPr/>
          <p:nvPr/>
        </p:nvSpPr>
        <p:spPr>
          <a:xfrm>
            <a:off x="97028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任务</a:t>
            </a:r>
            <a:endParaRPr lang="en-US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筹资管理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686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0795" y="758825"/>
            <a:ext cx="6788785" cy="5175250"/>
          </a:xfrm>
          <a:prstGeom prst="rect">
            <a:avLst/>
          </a:prstGeom>
          <a:solidFill>
            <a:srgbClr val="DAE3F5"/>
          </a:solidFill>
        </p:spPr>
      </p:sp>
      <p:sp>
        <p:nvSpPr>
          <p:cNvPr id="3" name="Text 1"/>
          <p:cNvSpPr/>
          <p:nvPr/>
        </p:nvSpPr>
        <p:spPr>
          <a:xfrm>
            <a:off x="10795" y="758825"/>
            <a:ext cx="6788785" cy="51752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1">
            <a:alphaModFix amt="69000"/>
          </a:blip>
          <a:stretch>
            <a:fillRect/>
          </a:stretch>
        </p:blipFill>
        <p:spPr>
          <a:xfrm rot="13440000">
            <a:off x="9883140" y="4038600"/>
            <a:ext cx="2084705" cy="2084705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0" y="6668135"/>
            <a:ext cx="10478770" cy="183515"/>
          </a:xfrm>
          <a:prstGeom prst="rect">
            <a:avLst/>
          </a:prstGeom>
          <a:gradFill flip="none" rotWithShape="1">
            <a:gsLst>
              <a:gs pos="0">
                <a:srgbClr val="D1DCF2"/>
              </a:gs>
              <a:gs pos="100000">
                <a:srgbClr val="345FB6"/>
              </a:gs>
            </a:gsLst>
            <a:lin ang="0" scaled="1"/>
          </a:gradFill>
        </p:spPr>
      </p:sp>
      <p:sp>
        <p:nvSpPr>
          <p:cNvPr id="6" name="Text 3"/>
          <p:cNvSpPr/>
          <p:nvPr/>
        </p:nvSpPr>
        <p:spPr>
          <a:xfrm>
            <a:off x="0" y="6668135"/>
            <a:ext cx="10478770" cy="1835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10479405" y="6668135"/>
            <a:ext cx="1712595" cy="183515"/>
          </a:xfrm>
          <a:prstGeom prst="rect">
            <a:avLst/>
          </a:prstGeom>
          <a:solidFill>
            <a:srgbClr val="BFBFBF"/>
          </a:solidFill>
        </p:spPr>
      </p:sp>
      <p:sp>
        <p:nvSpPr>
          <p:cNvPr id="8" name="Text 5"/>
          <p:cNvSpPr/>
          <p:nvPr/>
        </p:nvSpPr>
        <p:spPr>
          <a:xfrm>
            <a:off x="10479405" y="6668135"/>
            <a:ext cx="1712595" cy="1835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6873240" y="2948147"/>
            <a:ext cx="3894025" cy="3073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定义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6788150" y="3420745"/>
            <a:ext cx="437007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企业筹资是企业根据生产经营、对外投资和调整资本结构的需要，通过筹资渠道和资本市场，运用筹资方式，经济有效地为企业筹集所需资本的财务行为。</a:t>
            </a:r>
            <a:endParaRPr lang="en-US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6872988" y="3379612"/>
            <a:ext cx="3374390" cy="0"/>
          </a:xfrm>
          <a:prstGeom prst="line">
            <a:avLst/>
          </a:prstGeom>
          <a:noFill/>
          <a:ln w="19050">
            <a:solidFill>
              <a:srgbClr val="4874CB"/>
            </a:solidFill>
            <a:prstDash val="solid"/>
            <a:headEnd type="none"/>
            <a:tailEnd type="none"/>
          </a:ln>
        </p:spPr>
      </p:sp>
      <p:pic>
        <p:nvPicPr>
          <p:cNvPr id="12" name="Image 1" descr="https://test-kimi-img.moonshot.cn/pub/slides/slides_tmpl/image/25-07-11-18:10:10-d1oe60lcmrb5eq9iqaj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295910"/>
            <a:ext cx="597535" cy="280670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6873240" y="1476375"/>
            <a:ext cx="4224020" cy="1306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企业筹资管理的概念</a:t>
            </a:r>
            <a:endParaRPr lang="en-US" sz="1600" dirty="0"/>
          </a:p>
        </p:txBody>
      </p:sp>
      <p:sp>
        <p:nvSpPr>
          <p:cNvPr id="14" name="Shape 10"/>
          <p:cNvSpPr/>
          <p:nvPr/>
        </p:nvSpPr>
        <p:spPr>
          <a:xfrm>
            <a:off x="10795" y="652780"/>
            <a:ext cx="12157075" cy="0"/>
          </a:xfrm>
          <a:prstGeom prst="line">
            <a:avLst/>
          </a:prstGeom>
          <a:noFill/>
          <a:ln w="28575">
            <a:gradFill flip="none" rotWithShape="1">
              <a:gsLst>
                <a:gs pos="0">
                  <a:srgbClr val="F6F8FD"/>
                </a:gs>
                <a:gs pos="80000">
                  <a:srgbClr val="ACC1E8"/>
                </a:gs>
                <a:gs pos="100000">
                  <a:srgbClr val="C8D5EF"/>
                </a:gs>
              </a:gsLst>
              <a:lin ang="0" scaled="1"/>
            </a:gradFill>
            <a:prstDash val="solid"/>
            <a:headEnd type="none"/>
            <a:tailEnd type="none"/>
          </a:ln>
        </p:spPr>
      </p:sp>
      <p:pic>
        <p:nvPicPr>
          <p:cNvPr id="15" name="Image 2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1">
            <a:alphaModFix amt="36000"/>
          </a:blip>
          <a:stretch>
            <a:fillRect/>
          </a:stretch>
        </p:blipFill>
        <p:spPr>
          <a:xfrm rot="10980000">
            <a:off x="10248900" y="730885"/>
            <a:ext cx="1354455" cy="1354455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0-d1oe60lcmrb5eq9iqak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35" y="910590"/>
            <a:ext cx="6497955" cy="48742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1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3481070"/>
            <a:ext cx="515620" cy="53600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165" y="2062480"/>
            <a:ext cx="652145" cy="677862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0-d1oe635cmrb5eq9iqb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845" y="1463040"/>
            <a:ext cx="5053330" cy="224345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20-d1oe635cmrb5eq9iqb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845" y="3890010"/>
            <a:ext cx="5053330" cy="224345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20-d1oe635cmrb5eq9iqbo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940" y="1508125"/>
            <a:ext cx="5864860" cy="491934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0" name="Image 8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sp>
        <p:nvSpPr>
          <p:cNvPr id="11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企业筹资的目的、基本要求和基本原则</a:t>
            </a:r>
            <a:endParaRPr lang="en-US" sz="1600" dirty="0"/>
          </a:p>
        </p:txBody>
      </p:sp>
      <p:sp>
        <p:nvSpPr>
          <p:cNvPr id="12" name="Text 1"/>
          <p:cNvSpPr/>
          <p:nvPr/>
        </p:nvSpPr>
        <p:spPr>
          <a:xfrm>
            <a:off x="626110" y="3735070"/>
            <a:ext cx="4690110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企业筹资的目的</a:t>
            </a:r>
            <a:endParaRPr lang="en-US" sz="1600" dirty="0"/>
          </a:p>
        </p:txBody>
      </p:sp>
      <p:sp>
        <p:nvSpPr>
          <p:cNvPr id="13" name="Text 2"/>
          <p:cNvSpPr/>
          <p:nvPr/>
        </p:nvSpPr>
        <p:spPr>
          <a:xfrm>
            <a:off x="763270" y="4069715"/>
            <a:ext cx="5332095" cy="20637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满足设立企业、生产经营、资金结构调整和企业发展壮大的需要。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6957060" y="1725295"/>
            <a:ext cx="3732530" cy="33718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企业筹资的基本要求</a:t>
            </a:r>
            <a:endParaRPr lang="en-US" sz="1600" dirty="0"/>
          </a:p>
        </p:txBody>
      </p:sp>
      <p:sp>
        <p:nvSpPr>
          <p:cNvPr id="15" name="Text 4"/>
          <p:cNvSpPr/>
          <p:nvPr/>
        </p:nvSpPr>
        <p:spPr>
          <a:xfrm>
            <a:off x="6957060" y="2170748"/>
            <a:ext cx="4660900" cy="129667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科学确定筹资数量、选择筹资渠道和方式、合理投资提高效益。</a:t>
            </a:r>
            <a:endParaRPr lang="en-US" sz="1600" dirty="0"/>
          </a:p>
        </p:txBody>
      </p:sp>
      <p:sp>
        <p:nvSpPr>
          <p:cNvPr id="16" name="Text 5"/>
          <p:cNvSpPr/>
          <p:nvPr/>
        </p:nvSpPr>
        <p:spPr>
          <a:xfrm>
            <a:off x="6957060" y="4060825"/>
            <a:ext cx="3732530" cy="33718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企业筹资的基本原则</a:t>
            </a:r>
            <a:endParaRPr lang="en-US" sz="1600" dirty="0"/>
          </a:p>
        </p:txBody>
      </p:sp>
      <p:sp>
        <p:nvSpPr>
          <p:cNvPr id="17" name="Text 6"/>
          <p:cNvSpPr/>
          <p:nvPr/>
        </p:nvSpPr>
        <p:spPr>
          <a:xfrm>
            <a:off x="6957060" y="4462780"/>
            <a:ext cx="4603750" cy="138366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遵守法律法规、统一筹措分级使用、综合权衡降低成本、适度负债防范风险。</a:t>
            </a:r>
            <a:endParaRPr lang="en-US" sz="1600" dirty="0"/>
          </a:p>
        </p:txBody>
      </p:sp>
      <p:pic>
        <p:nvPicPr>
          <p:cNvPr id="18" name="Image 9" descr="https://test-kimi-img.moonshot.cn/pub/slides/slides_tmpl/image/25-07-11-18:10:21-d1oe63dcmrb5eq9iqbs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8990" y="1720850"/>
            <a:ext cx="5260975" cy="19627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8-d1oe62lcmrb5eq9iqbg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0"/>
            <a:ext cx="1217739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4">
            <a:alphaModFix amt="83000"/>
          </a:blip>
          <a:srcRect l="115" t="145" r="83" b="161"/>
          <a:stretch>
            <a:fillRect/>
          </a:stretch>
        </p:blipFill>
        <p:spPr>
          <a:xfrm>
            <a:off x="4166235" y="1635760"/>
            <a:ext cx="3859530" cy="3912235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企业筹资渠道和管理原则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685800" y="4833938"/>
            <a:ext cx="5101590" cy="16160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包括国家财政资金、银行信贷资金、非银行金融机构资金、其他企业资金、居民个人资金和企业自留资金。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685800" y="4097973"/>
            <a:ext cx="5101590" cy="73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gradFill flip="none" rotWithShape="0">
                  <a:gsLst>
                    <a:gs pos="0">
                      <a:srgbClr val="ACC1E8"/>
                    </a:gs>
                    <a:gs pos="31000">
                      <a:srgbClr val="849FDE"/>
                    </a:gs>
                    <a:gs pos="68000">
                      <a:srgbClr val="5A7DD4"/>
                    </a:gs>
                    <a:gs pos="100000">
                      <a:srgbClr val="5A7DD4"/>
                    </a:gs>
                  </a:gsLst>
                  <a:lin ang="108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6384290" y="2108200"/>
            <a:ext cx="5101590" cy="16179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筹措合法、规模适当、筹措及时、来源经济、结构合理。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0871215" y="1301591"/>
            <a:ext cx="933445" cy="73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gradFill flip="none" rotWithShape="0">
                  <a:gsLst>
                    <a:gs pos="0">
                      <a:srgbClr val="5A7DD4"/>
                    </a:gs>
                    <a:gs pos="36000">
                      <a:srgbClr val="5A7DD4"/>
                    </a:gs>
                    <a:gs pos="99000">
                      <a:srgbClr val="ACC1E8"/>
                    </a:gs>
                    <a:gs pos="100000">
                      <a:srgbClr val="ACC1E8"/>
                    </a:gs>
                  </a:gsLst>
                  <a:lin ang="108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5264150" y="1337945"/>
            <a:ext cx="548322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筹资管理原则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1438910" y="4117975"/>
            <a:ext cx="548322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筹资渠道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7-11-18:10:21-d1oe63dcmrb5eq9iqbr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1195705"/>
            <a:ext cx="4956810" cy="278828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7-11-18:10:16-d1oe625cmrb5eq9iqb7g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4475" y="3589655"/>
            <a:ext cx="4957445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9-d1oe62tcmrb5eq9iqbl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390" y="4560570"/>
            <a:ext cx="8564880" cy="25419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04868" y="5495271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根据利率趋势选择固定利率或浮动利率，降低筹资成本。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5150566" y="5087473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利率调整</a:t>
            </a:r>
            <a:endParaRPr lang="en-US" sz="1600" dirty="0"/>
          </a:p>
        </p:txBody>
      </p:sp>
      <p:pic>
        <p:nvPicPr>
          <p:cNvPr id="5" name="Image 1" descr="https://test-kimi-img.moonshot.cn/pub/slides/slides_tmpl/image/25-07-11-18:10:19-d1oe62tcmrb5eq9iqbl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390" y="2637155"/>
            <a:ext cx="8564880" cy="254190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104868" y="3571856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合理搭配筹资期限，避免资金成本过高或资金闲置。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5150566" y="3164058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筹资期限选择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7-11-18:10:19-d1oe62tcmrb5eq9iqbl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120" y="772795"/>
            <a:ext cx="8564880" cy="254190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7-11-18:10:19-d1oe62tcmrb5eq9iqbkg.jpeg"/>
          <p:cNvPicPr>
            <a:picLocks noChangeAspect="1"/>
          </p:cNvPicPr>
          <p:nvPr/>
        </p:nvPicPr>
        <p:blipFill>
          <a:blip r:embed="rId3"/>
          <a:srcRect r="45"/>
          <a:stretch>
            <a:fillRect/>
          </a:stretch>
        </p:blipFill>
        <p:spPr>
          <a:xfrm>
            <a:off x="0" y="0"/>
            <a:ext cx="3748405" cy="68580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103598" y="1707496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债务筹资的利息可在税前扣除，降低税负；股权筹资的股利需在税后支付。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5149296" y="1299698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税收制度影响</a:t>
            </a:r>
            <a:endParaRPr lang="en-US" sz="1600" dirty="0"/>
          </a:p>
        </p:txBody>
      </p:sp>
      <p:pic>
        <p:nvPicPr>
          <p:cNvPr id="12" name="Image 4" descr="https://test-kimi-img.moonshot.cn/pub/slides/slides_tmpl/image/25-07-11-18:10:19-d1oe62tcmrb5eq9iqbk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6695" y="1562735"/>
            <a:ext cx="1066800" cy="105473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7-11-18:10:20-d1oe635cmrb5eq9iqbl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3520" y="3394710"/>
            <a:ext cx="1073150" cy="105473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7-11-18:10:20-d1oe635cmrb5eq9iqbm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6695" y="5318760"/>
            <a:ext cx="1066800" cy="1054735"/>
          </a:xfrm>
          <a:prstGeom prst="rect">
            <a:avLst/>
          </a:prstGeom>
        </p:spPr>
      </p:pic>
      <p:pic>
        <p:nvPicPr>
          <p:cNvPr id="15" name="Image 7" descr="https://test-kimi-img.moonshot.cn/pub/slides/slides_tmpl/image/25-07-11-18:10:20-d1oe635cmrb5eq9iqbn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749040" cy="6858000"/>
          </a:xfrm>
          <a:prstGeom prst="rect">
            <a:avLst/>
          </a:prstGeom>
        </p:spPr>
      </p:pic>
      <p:sp>
        <p:nvSpPr>
          <p:cNvPr id="16" name="Text 6"/>
          <p:cNvSpPr/>
          <p:nvPr/>
        </p:nvSpPr>
        <p:spPr>
          <a:xfrm>
            <a:off x="4036695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筹资注意事项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投资管理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5-d1oe61tcmrb5eq9iqb5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15"/>
            <a:ext cx="12191365" cy="686943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519670" y="635"/>
            <a:ext cx="468122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DAE3F5"/>
              </a:gs>
            </a:gsLst>
            <a:lin ang="18900000" scaled="1"/>
          </a:gradFill>
        </p:spPr>
      </p:sp>
      <p:sp>
        <p:nvSpPr>
          <p:cNvPr id="4" name="Text 1"/>
          <p:cNvSpPr/>
          <p:nvPr/>
        </p:nvSpPr>
        <p:spPr>
          <a:xfrm>
            <a:off x="7519670" y="635"/>
            <a:ext cx="4681220" cy="6858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5" name="Image 1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040000">
            <a:off x="-249555" y="-62230"/>
            <a:ext cx="1459230" cy="1459230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676275" y="2530475"/>
            <a:ext cx="6411595" cy="302196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62000">
                <a:srgbClr val="FFFFFF"/>
              </a:gs>
              <a:gs pos="100000">
                <a:srgbClr val="FFFFFF">
                  <a:alpha val="11000"/>
                </a:srgbClr>
              </a:gs>
            </a:gsLst>
            <a:lin ang="5400000" scaled="1"/>
          </a:gradFill>
        </p:spPr>
      </p:sp>
      <p:sp>
        <p:nvSpPr>
          <p:cNvPr id="7" name="Text 3"/>
          <p:cNvSpPr/>
          <p:nvPr/>
        </p:nvSpPr>
        <p:spPr>
          <a:xfrm>
            <a:off x="676275" y="2530475"/>
            <a:ext cx="6411595" cy="30219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935070" y="2895026"/>
            <a:ext cx="3894025" cy="3073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定义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878205" y="3286125"/>
            <a:ext cx="5940425" cy="20612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投资管理是针对证券及资产的金融服务，包括实体商业投资、加盟连锁、创新项目投资管理等。</a:t>
            </a:r>
            <a:endParaRPr lang="en-US" dirty="0">
              <a:solidFill>
                <a:srgbClr val="1E386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582295" y="830580"/>
            <a:ext cx="7557770" cy="136779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投资管理的概念</a:t>
            </a:r>
            <a:endParaRPr lang="en-US" sz="1600" dirty="0"/>
          </a:p>
        </p:txBody>
      </p:sp>
      <p:pic>
        <p:nvPicPr>
          <p:cNvPr id="11" name="Image 2" descr="https://test-kimi-img.moonshot.cn/pub/slides/slides_tmpl/image/25-07-11-18:10:11-d1oe60tcmrb5eq9iqan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6640" y="5955665"/>
            <a:ext cx="975360" cy="902335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5610" y="-737235"/>
            <a:ext cx="2084705" cy="2084705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370" y="953135"/>
            <a:ext cx="628015" cy="182880"/>
          </a:xfrm>
          <a:prstGeom prst="rect">
            <a:avLst/>
          </a:prstGeom>
        </p:spPr>
      </p:pic>
      <p:sp>
        <p:nvSpPr>
          <p:cNvPr id="14" name="Shape 7"/>
          <p:cNvSpPr/>
          <p:nvPr/>
        </p:nvSpPr>
        <p:spPr>
          <a:xfrm>
            <a:off x="658495" y="2310130"/>
            <a:ext cx="6405880" cy="0"/>
          </a:xfrm>
          <a:prstGeom prst="line">
            <a:avLst/>
          </a:prstGeom>
          <a:noFill/>
          <a:ln w="12700">
            <a:solidFill>
              <a:srgbClr val="4874CB"/>
            </a:solidFill>
            <a:prstDash val="solid"/>
            <a:headEnd type="none"/>
            <a:tailEnd type="none"/>
          </a:ln>
        </p:spPr>
      </p:sp>
      <p:pic>
        <p:nvPicPr>
          <p:cNvPr id="15" name="Image 5" descr="https://test-kimi-img.moonshot.cn/pub/slides/slides_tmpl/image/25-07-11-18:10:10-d1oe60lcmrb5eq9iqal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230" y="5884545"/>
            <a:ext cx="688975" cy="701040"/>
          </a:xfrm>
          <a:prstGeom prst="rect">
            <a:avLst/>
          </a:prstGeom>
        </p:spPr>
      </p:pic>
      <p:pic>
        <p:nvPicPr>
          <p:cNvPr id="16" name="Image 6" descr="https://test-kimi-img.moonshot.cn/pub/slides/slides_tmpl/image/25-07-11-18:10:15-d1oe61tcmrb5eq9iqb4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27365" y="953135"/>
            <a:ext cx="3465830" cy="54495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6F8FD"/>
            </a:gs>
            <a:gs pos="74000">
              <a:srgbClr val="ACC1E8">
                <a:alpha val="30000"/>
              </a:srgbClr>
            </a:gs>
            <a:gs pos="83000">
              <a:srgbClr val="ACC1E8">
                <a:alpha val="32000"/>
              </a:srgbClr>
            </a:gs>
            <a:gs pos="100000">
              <a:srgbClr val="C8D5E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4-d1oe645cmrb5eq9iqc8g.jpeg"/>
          <p:cNvPicPr>
            <a:picLocks noChangeAspect="1"/>
          </p:cNvPicPr>
          <p:nvPr/>
        </p:nvPicPr>
        <p:blipFill>
          <a:blip r:embed="rId1"/>
          <a:srcRect t="91" b="209"/>
          <a:stretch>
            <a:fillRect/>
          </a:stretch>
        </p:blipFill>
        <p:spPr>
          <a:xfrm>
            <a:off x="0" y="0"/>
            <a:ext cx="12192000" cy="21082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4-d1oe645cmrb5eq9iqc9g.png"/>
          <p:cNvPicPr>
            <a:picLocks noChangeAspect="1"/>
          </p:cNvPicPr>
          <p:nvPr/>
        </p:nvPicPr>
        <p:blipFill>
          <a:blip r:embed="rId2">
            <a:alphaModFix amt="82000"/>
          </a:blip>
          <a:stretch>
            <a:fillRect/>
          </a:stretch>
        </p:blipFill>
        <p:spPr>
          <a:xfrm>
            <a:off x="0" y="0"/>
            <a:ext cx="12192000" cy="21082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4-d1oe645cmrb5eq9iqc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8610"/>
            <a:ext cx="3493135" cy="527939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406400" y="499745"/>
            <a:ext cx="8239125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投资管理的类型</a:t>
            </a:r>
            <a:endParaRPr lang="en-US" sz="1600" dirty="0"/>
          </a:p>
        </p:txBody>
      </p:sp>
      <p:sp>
        <p:nvSpPr>
          <p:cNvPr id="6" name="Shape 1"/>
          <p:cNvSpPr/>
          <p:nvPr/>
        </p:nvSpPr>
        <p:spPr>
          <a:xfrm flipH="1">
            <a:off x="536575" y="1445260"/>
            <a:ext cx="6555740" cy="0"/>
          </a:xfrm>
          <a:prstGeom prst="line">
            <a:avLst/>
          </a:prstGeom>
          <a:noFill/>
          <a:ln w="38100">
            <a:gradFill flip="none" rotWithShape="1">
              <a:gsLst>
                <a:gs pos="0">
                  <a:srgbClr val="FFFFFF"/>
                </a:gs>
                <a:gs pos="2100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</a:gradFill>
            <a:prstDash val="solid"/>
            <a:headEnd type="none"/>
            <a:tailEnd type="none"/>
          </a:ln>
        </p:spPr>
      </p:sp>
      <p:sp>
        <p:nvSpPr>
          <p:cNvPr id="7" name="Text 2"/>
          <p:cNvSpPr/>
          <p:nvPr/>
        </p:nvSpPr>
        <p:spPr>
          <a:xfrm>
            <a:off x="746760" y="3050555"/>
            <a:ext cx="2051179" cy="20256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评估投资组合的收益、风险指标，追踪误差及与标杆的差异。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761195" y="1998345"/>
            <a:ext cx="2091225" cy="12658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股票管理</a:t>
            </a:r>
            <a:endParaRPr lang="en-US" sz="1600" dirty="0"/>
          </a:p>
        </p:txBody>
      </p:sp>
      <p:pic>
        <p:nvPicPr>
          <p:cNvPr id="9" name="Image 3" descr="https://test-kimi-img.moonshot.cn/pub/slides/slides_tmpl/image/25-07-11-18:10:24-d1oe645cmrb5eq9iqc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2420" y="1578610"/>
            <a:ext cx="3493135" cy="527939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3599180" y="3050555"/>
            <a:ext cx="2051179" cy="20256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主要投资于债券类和货币类产品，评估到期水平、利率变化和金融风险等级。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3613615" y="1998345"/>
            <a:ext cx="2091225" cy="12658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利率管理</a:t>
            </a:r>
            <a:endParaRPr lang="en-US" sz="1600" dirty="0"/>
          </a:p>
        </p:txBody>
      </p:sp>
      <p:pic>
        <p:nvPicPr>
          <p:cNvPr id="12" name="Image 4" descr="https://test-kimi-img.moonshot.cn/pub/slides/slides_tmpl/image/25-07-11-18:10:24-d1oe645cmrb5eq9iqc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340" y="1578610"/>
            <a:ext cx="3493135" cy="5279390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6515100" y="3050555"/>
            <a:ext cx="2051179" cy="20256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通过分散投资策略，降低投资组合风险。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6529535" y="1998345"/>
            <a:ext cx="2091225" cy="12658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多样化管理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7-11-18:10:24-d1oe645cmrb5eq9iqc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8865" y="1578610"/>
            <a:ext cx="3493135" cy="527939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9445625" y="3050555"/>
            <a:ext cx="2051179" cy="20256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包括私人股权投资和对冲基金。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9460060" y="1998345"/>
            <a:ext cx="2091225" cy="12658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其他管理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7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9" descr="https://test-kimi-img.moonshot.cn/pub/slides/slides_tmpl/image/25-07-11-18:10:07-d1oe5vtcmrb5eq9iqa6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2110" y="5622925"/>
            <a:ext cx="5650865" cy="993775"/>
          </a:xfrm>
          <a:prstGeom prst="rect">
            <a:avLst/>
          </a:prstGeom>
        </p:spPr>
      </p:pic>
      <p:pic>
        <p:nvPicPr>
          <p:cNvPr id="2" name="Image 0" descr="https://test-kimi-img.moonshot.cn/pub/slides/slides_tmpl/image/25-07-11-18:10:07-d1oe5vtcmrb5eq9iqa6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36005" y="3484245"/>
            <a:ext cx="5650865" cy="9937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7-d1oe5vtcmrb5eq9iqa6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8140" y="3484245"/>
            <a:ext cx="5650865" cy="993775"/>
          </a:xfrm>
          <a:prstGeom prst="rect">
            <a:avLst/>
          </a:prstGeom>
        </p:spPr>
      </p:pic>
      <p:sp>
        <p:nvSpPr>
          <p:cNvPr id="5" name="Shape 1"/>
          <p:cNvSpPr/>
          <p:nvPr>
            <p:custDataLst>
              <p:tags r:id="rId6"/>
            </p:custDataLst>
          </p:nvPr>
        </p:nvSpPr>
        <p:spPr>
          <a:xfrm>
            <a:off x="628650" y="367982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6" name="Text 2"/>
          <p:cNvSpPr/>
          <p:nvPr/>
        </p:nvSpPr>
        <p:spPr>
          <a:xfrm>
            <a:off x="628650" y="367982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3"/>
          <p:cNvSpPr/>
          <p:nvPr>
            <p:custDataLst>
              <p:tags r:id="rId7"/>
            </p:custDataLst>
          </p:nvPr>
        </p:nvSpPr>
        <p:spPr>
          <a:xfrm>
            <a:off x="648335" y="371792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8" name="Text 4"/>
          <p:cNvSpPr/>
          <p:nvPr>
            <p:custDataLst>
              <p:tags r:id="rId8"/>
            </p:custDataLst>
          </p:nvPr>
        </p:nvSpPr>
        <p:spPr>
          <a:xfrm>
            <a:off x="6924040" y="3730625"/>
            <a:ext cx="44608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财务分析</a:t>
            </a:r>
            <a:endParaRPr lang="en-US" sz="1600" dirty="0"/>
          </a:p>
        </p:txBody>
      </p:sp>
      <p:sp>
        <p:nvSpPr>
          <p:cNvPr id="9" name="Shape 5"/>
          <p:cNvSpPr/>
          <p:nvPr>
            <p:custDataLst>
              <p:tags r:id="rId9"/>
            </p:custDataLst>
          </p:nvPr>
        </p:nvSpPr>
        <p:spPr>
          <a:xfrm>
            <a:off x="6454775" y="367982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0" name="Text 6"/>
          <p:cNvSpPr/>
          <p:nvPr/>
        </p:nvSpPr>
        <p:spPr>
          <a:xfrm>
            <a:off x="6454775" y="367982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7"/>
          <p:cNvSpPr/>
          <p:nvPr>
            <p:custDataLst>
              <p:tags r:id="rId10"/>
            </p:custDataLst>
          </p:nvPr>
        </p:nvSpPr>
        <p:spPr>
          <a:xfrm>
            <a:off x="6474460" y="371792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62915" y="2383155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2E54A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pic>
        <p:nvPicPr>
          <p:cNvPr id="13" name="Image 2" descr="https://test-kimi-img.moonshot.cn/pub/slides/slides_tmpl/image/25-07-11-18:10:07-d1oe5vtcmrb5eq9iqa6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90395" y="2610485"/>
            <a:ext cx="1902460" cy="461645"/>
          </a:xfrm>
          <a:prstGeom prst="rect">
            <a:avLst/>
          </a:prstGeom>
        </p:spPr>
      </p:pic>
      <p:pic>
        <p:nvPicPr>
          <p:cNvPr id="14" name="Image 3" descr="https://test-kimi-img.moonshot.cn/pub/slides/slides_tmpl/image/25-07-11-18:10:07-d1oe5vtcmrb5eq9iqa50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84560" y="2884805"/>
            <a:ext cx="303530" cy="142875"/>
          </a:xfrm>
          <a:prstGeom prst="rect">
            <a:avLst/>
          </a:prstGeom>
        </p:spPr>
      </p:pic>
      <p:pic>
        <p:nvPicPr>
          <p:cNvPr id="15" name="Image 4" descr="https://test-kimi-img.moonshot.cn/pub/slides/slides_tmpl/image/25-07-11-18:10:07-d1oe5vtcmrb5eq9iqa4g.png"/>
          <p:cNvPicPr>
            <a:picLocks noChangeAspect="1"/>
          </p:cNvPicPr>
          <p:nvPr/>
        </p:nvPicPr>
        <p:blipFill>
          <a:blip r:embed="rId13">
            <a:alphaModFix amt="37000"/>
          </a:blip>
          <a:srcRect t="226" r="321" b="228"/>
          <a:stretch>
            <a:fillRect/>
          </a:stretch>
        </p:blipFill>
        <p:spPr>
          <a:xfrm>
            <a:off x="11571984" y="23052"/>
            <a:ext cx="589280" cy="556895"/>
          </a:xfrm>
          <a:prstGeom prst="rect">
            <a:avLst/>
          </a:prstGeom>
        </p:spPr>
      </p:pic>
      <p:pic>
        <p:nvPicPr>
          <p:cNvPr id="16" name="Image 5" descr="https://test-kimi-img.moonshot.cn/pub/slides/slides_tmpl/image/25-07-11-18:10:07-d1oe5vtcmrb5eq9iqa70.png"/>
          <p:cNvPicPr>
            <a:picLocks noChangeAspect="1"/>
          </p:cNvPicPr>
          <p:nvPr/>
        </p:nvPicPr>
        <p:blipFill>
          <a:blip r:embed="rId14"/>
          <a:srcRect b="128"/>
          <a:stretch>
            <a:fillRect/>
          </a:stretch>
        </p:blipFill>
        <p:spPr>
          <a:xfrm>
            <a:off x="7490460" y="392430"/>
            <a:ext cx="4070350" cy="249237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7-11-18:10:07-d1oe5vtcmrb5eq9iqa6g.pn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0680" y="4553585"/>
            <a:ext cx="5650865" cy="993775"/>
          </a:xfrm>
          <a:prstGeom prst="rect">
            <a:avLst/>
          </a:prstGeom>
        </p:spPr>
      </p:pic>
      <p:sp>
        <p:nvSpPr>
          <p:cNvPr id="20" name="Shape 10"/>
          <p:cNvSpPr/>
          <p:nvPr>
            <p:custDataLst>
              <p:tags r:id="rId16"/>
            </p:custDataLst>
          </p:nvPr>
        </p:nvSpPr>
        <p:spPr>
          <a:xfrm>
            <a:off x="631190" y="474916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21" name="Text 11"/>
          <p:cNvSpPr/>
          <p:nvPr/>
        </p:nvSpPr>
        <p:spPr>
          <a:xfrm>
            <a:off x="631190" y="474916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Text 12"/>
          <p:cNvSpPr/>
          <p:nvPr>
            <p:custDataLst>
              <p:tags r:id="rId17"/>
            </p:custDataLst>
          </p:nvPr>
        </p:nvSpPr>
        <p:spPr>
          <a:xfrm>
            <a:off x="650875" y="478726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3" name="Text 13"/>
          <p:cNvSpPr/>
          <p:nvPr>
            <p:custDataLst>
              <p:tags r:id="rId18"/>
            </p:custDataLst>
          </p:nvPr>
        </p:nvSpPr>
        <p:spPr>
          <a:xfrm>
            <a:off x="1175385" y="5856605"/>
            <a:ext cx="44608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投资管理</a:t>
            </a:r>
            <a:endParaRPr lang="en-US" sz="1600" dirty="0"/>
          </a:p>
        </p:txBody>
      </p:sp>
      <p:sp>
        <p:nvSpPr>
          <p:cNvPr id="29" name="Text 17"/>
          <p:cNvSpPr/>
          <p:nvPr>
            <p:custDataLst>
              <p:tags r:id="rId19"/>
            </p:custDataLst>
          </p:nvPr>
        </p:nvSpPr>
        <p:spPr>
          <a:xfrm>
            <a:off x="1175385" y="3719830"/>
            <a:ext cx="44608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9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财务管理概述</a:t>
            </a:r>
            <a:endParaRPr lang="en-US" sz="1600" dirty="0"/>
          </a:p>
        </p:txBody>
      </p:sp>
      <p:sp>
        <p:nvSpPr>
          <p:cNvPr id="30" name="Shape 18"/>
          <p:cNvSpPr/>
          <p:nvPr>
            <p:custDataLst>
              <p:tags r:id="rId20"/>
            </p:custDataLst>
          </p:nvPr>
        </p:nvSpPr>
        <p:spPr>
          <a:xfrm>
            <a:off x="642620" y="581850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31" name="Text 19"/>
          <p:cNvSpPr/>
          <p:nvPr/>
        </p:nvSpPr>
        <p:spPr>
          <a:xfrm>
            <a:off x="642620" y="581850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2" name="Text 20"/>
          <p:cNvSpPr/>
          <p:nvPr>
            <p:custDataLst>
              <p:tags r:id="rId21"/>
            </p:custDataLst>
          </p:nvPr>
        </p:nvSpPr>
        <p:spPr>
          <a:xfrm>
            <a:off x="662305" y="585660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33" name="Text 21"/>
          <p:cNvSpPr/>
          <p:nvPr>
            <p:custDataLst>
              <p:tags r:id="rId22"/>
            </p:custDataLst>
          </p:nvPr>
        </p:nvSpPr>
        <p:spPr>
          <a:xfrm>
            <a:off x="1175385" y="4787900"/>
            <a:ext cx="44608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筹资管理</a:t>
            </a:r>
            <a:endParaRPr lang="en-US" sz="1600" dirty="0"/>
          </a:p>
        </p:txBody>
      </p:sp>
      <p:sp>
        <p:nvSpPr>
          <p:cNvPr id="35" name="Text 23"/>
          <p:cNvSpPr/>
          <p:nvPr/>
        </p:nvSpPr>
        <p:spPr>
          <a:xfrm>
            <a:off x="6468745" y="581850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2">
            <a:alphaModFix amt="74000"/>
          </a:blip>
          <a:srcRect t="15208"/>
          <a:stretch>
            <a:fillRect/>
          </a:stretch>
        </p:blipFill>
        <p:spPr>
          <a:xfrm>
            <a:off x="6398895" y="0"/>
            <a:ext cx="7380605" cy="24250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-635" y="1473835"/>
            <a:ext cx="12192635" cy="1571625"/>
          </a:xfrm>
          <a:prstGeom prst="rect">
            <a:avLst/>
          </a:prstGeom>
          <a:gradFill flip="none" rotWithShape="1">
            <a:gsLst>
              <a:gs pos="0">
                <a:srgbClr val="92ABDF">
                  <a:alpha val="82000"/>
                </a:srgbClr>
              </a:gs>
              <a:gs pos="42000">
                <a:srgbClr val="92ABDF">
                  <a:alpha val="82000"/>
                </a:srgbClr>
              </a:gs>
              <a:gs pos="100000">
                <a:srgbClr val="4874CB">
                  <a:alpha val="73000"/>
                </a:srgbClr>
              </a:gs>
            </a:gsLst>
            <a:lin ang="0" scaled="1"/>
          </a:gradFill>
        </p:spPr>
      </p:sp>
      <p:sp>
        <p:nvSpPr>
          <p:cNvPr id="4" name="Text 1"/>
          <p:cNvSpPr/>
          <p:nvPr/>
        </p:nvSpPr>
        <p:spPr>
          <a:xfrm>
            <a:off x="-635" y="1473835"/>
            <a:ext cx="12192635" cy="15716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7697470" y="1614805"/>
            <a:ext cx="3957955" cy="133096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投资管理公司注册条件及经营范围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6538375" y="4472222"/>
            <a:ext cx="4964861" cy="1867936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包括投资管理、资产管理、技术推广服务等。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65269" y="4463967"/>
            <a:ext cx="4964861" cy="1867301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满足注册资本、经营范围、投资者人数等要求。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6087428" y="3540443"/>
            <a:ext cx="0" cy="2532924"/>
          </a:xfrm>
          <a:prstGeom prst="line">
            <a:avLst/>
          </a:prstGeom>
          <a:noFill/>
          <a:ln w="19050">
            <a:gradFill flip="none" rotWithShape="1">
              <a:gsLst>
                <a:gs pos="0">
                  <a:srgbClr val="4874CB">
                    <a:alpha val="0"/>
                  </a:srgbClr>
                </a:gs>
                <a:gs pos="10000">
                  <a:srgbClr val="4874CB">
                    <a:alpha val="0"/>
                  </a:srgbClr>
                </a:gs>
                <a:gs pos="50000">
                  <a:srgbClr val="4874CB">
                    <a:alpha val="50000"/>
                  </a:srgbClr>
                </a:gs>
                <a:gs pos="90000">
                  <a:srgbClr val="4874CB">
                    <a:alpha val="0"/>
                  </a:srgbClr>
                </a:gs>
                <a:gs pos="100000">
                  <a:srgbClr val="4874CB">
                    <a:alpha val="0"/>
                  </a:srgbClr>
                </a:gs>
              </a:gsLst>
              <a:lin ang="16200000" scaled="1"/>
            </a:gradFill>
            <a:prstDash val="solid"/>
            <a:headEnd type="none"/>
            <a:tailEnd type="none"/>
          </a:ln>
        </p:spPr>
      </p:sp>
      <p:pic>
        <p:nvPicPr>
          <p:cNvPr id="9" name="Image 1" descr="https://test-kimi-img.moonshot.cn/pub/slides/slides_tmpl/image/25-07-11-18:10:10-d1oe60lcmrb5eq9iqaj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0" y="390525"/>
            <a:ext cx="597535" cy="28067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014730" y="3540760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注册条件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6702425" y="3540760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经营范围</a:t>
            </a:r>
            <a:endParaRPr lang="en-US" sz="1600" dirty="0"/>
          </a:p>
        </p:txBody>
      </p:sp>
      <p:pic>
        <p:nvPicPr>
          <p:cNvPr id="12" name="Image 2" descr="https://test-kimi-img.moonshot.cn/pub/slides/slides_tmpl/image/25-07-11-18:10:13-d1oe61dcmrb5eq9iqb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20" y="1164590"/>
            <a:ext cx="3688080" cy="2243455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14-d1oe61lcmrb5eq9iqb3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400" y="1164590"/>
            <a:ext cx="3688080" cy="22434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6F8FD"/>
            </a:gs>
            <a:gs pos="48000">
              <a:srgbClr val="ACC1E8">
                <a:alpha val="25000"/>
              </a:srgbClr>
            </a:gs>
            <a:gs pos="83000">
              <a:srgbClr val="ACC1E8"/>
            </a:gs>
            <a:gs pos="100000">
              <a:srgbClr val="C8D5EF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0-d1oe635cmrb5eq9iqbog.jpeg"/>
          <p:cNvPicPr>
            <a:picLocks noChangeAspect="1"/>
          </p:cNvPicPr>
          <p:nvPr/>
        </p:nvPicPr>
        <p:blipFill>
          <a:blip r:embed="rId1">
            <a:alphaModFix amt="9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03598" y="1884449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包括规模弹性和结构弹性，需根据市场变化调整投资规模和结构。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5149296" y="1422100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投资弹性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5160877" y="3635688"/>
            <a:ext cx="6427076" cy="10125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投资的根本动机是追求较多的投资收益和实现最大限度的投资增值。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5191167" y="3173339"/>
            <a:ext cx="5539704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投资收益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191856" y="5319436"/>
            <a:ext cx="6395409" cy="101051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对外投资管理涉及因素多、关系复杂，需具备相应的业务知识、法律知识和市场运作经验。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217327" y="4857087"/>
            <a:ext cx="5512856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管理和经营控制能力</a:t>
            </a:r>
            <a:endParaRPr lang="en-US" sz="1600" dirty="0"/>
          </a:p>
        </p:txBody>
      </p:sp>
      <p:pic>
        <p:nvPicPr>
          <p:cNvPr id="9" name="Image 1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2">
            <a:alphaModFix amt="36000"/>
          </a:blip>
          <a:stretch>
            <a:fillRect/>
          </a:stretch>
        </p:blipFill>
        <p:spPr>
          <a:xfrm rot="10980000">
            <a:off x="10433050" y="387985"/>
            <a:ext cx="1354455" cy="1354455"/>
          </a:xfrm>
          <a:prstGeom prst="rect">
            <a:avLst/>
          </a:prstGeom>
        </p:spPr>
      </p:pic>
      <p:pic>
        <p:nvPicPr>
          <p:cNvPr id="10" name="Image 2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2">
            <a:alphaModFix amt="36000"/>
          </a:blip>
          <a:stretch>
            <a:fillRect/>
          </a:stretch>
        </p:blipFill>
        <p:spPr>
          <a:xfrm rot="14580000">
            <a:off x="10433050" y="5316855"/>
            <a:ext cx="1354455" cy="1354455"/>
          </a:xfrm>
          <a:prstGeom prst="rect">
            <a:avLst/>
          </a:prstGeom>
        </p:spPr>
      </p:pic>
      <p:pic>
        <p:nvPicPr>
          <p:cNvPr id="11" name="Image 3" descr="https://test-kimi-img.moonshot.cn/pub/slides/slides_tmpl/image/25-07-11-18:10:20-d1oe635cmrb5eq9iqb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180" y="1823085"/>
            <a:ext cx="640080" cy="628015"/>
          </a:xfrm>
          <a:prstGeom prst="rect">
            <a:avLst/>
          </a:prstGeom>
        </p:spPr>
      </p:pic>
      <p:pic>
        <p:nvPicPr>
          <p:cNvPr id="12" name="Image 4" descr="https://test-kimi-img.moonshot.cn/pub/slides/slides_tmpl/image/25-07-11-18:10:20-d1oe635cmrb5eq9iqbp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3720" y="3654425"/>
            <a:ext cx="646430" cy="62801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7-11-18:10:20-d1oe635cmrb5eq9iqb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1180" y="5337810"/>
            <a:ext cx="640080" cy="62801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7-11-18:10:20-d1oe635cmrb5eq9iqbq0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4213860" cy="6858000"/>
          </a:xfrm>
          <a:prstGeom prst="rect">
            <a:avLst/>
          </a:prstGeom>
        </p:spPr>
      </p:pic>
      <p:sp>
        <p:nvSpPr>
          <p:cNvPr id="15" name="Text 6"/>
          <p:cNvSpPr/>
          <p:nvPr/>
        </p:nvSpPr>
        <p:spPr>
          <a:xfrm>
            <a:off x="458343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影响投资管理的因素</a:t>
            </a:r>
            <a:endParaRPr lang="en-US" sz="1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影响投资管理的因素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880745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80745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6258560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58560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1390650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85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8" name="Text 6"/>
          <p:cNvSpPr/>
          <p:nvPr/>
        </p:nvSpPr>
        <p:spPr>
          <a:xfrm>
            <a:off x="1390650" y="1471295"/>
            <a:ext cx="3994150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投资风险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768465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90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10" name="Text 8"/>
          <p:cNvSpPr/>
          <p:nvPr/>
        </p:nvSpPr>
        <p:spPr>
          <a:xfrm>
            <a:off x="6768465" y="1471295"/>
            <a:ext cx="3994150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投资环境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098550" y="4037330"/>
            <a:ext cx="453072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表现为未来收益和增值的不确定性，需权衡风险与收益的关系。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476365" y="4037330"/>
            <a:ext cx="453390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要求财务管理人员熟悉投资环境的要素、性质，预测投资环境的发展变化。</a:t>
            </a:r>
            <a:endParaRPr lang="en-US" sz="1600" dirty="0"/>
          </a:p>
        </p:txBody>
      </p:sp>
      <p:pic>
        <p:nvPicPr>
          <p:cNvPr id="13" name="Image 0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2">
            <a:alphaModFix amt="83000"/>
          </a:blip>
          <a:srcRect l="115" t="145" r="83" b="161"/>
          <a:stretch>
            <a:fillRect/>
          </a:stretch>
        </p:blipFill>
        <p:spPr>
          <a:xfrm>
            <a:off x="9862185" y="4380865"/>
            <a:ext cx="3859530" cy="3912235"/>
          </a:xfrm>
          <a:prstGeom prst="rect">
            <a:avLst/>
          </a:prstGeom>
        </p:spPr>
      </p:pic>
      <p:pic>
        <p:nvPicPr>
          <p:cNvPr id="14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5" name="Image 2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4-d1oe61lcmrb5eq9iqb3g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3835" y="2144395"/>
            <a:ext cx="3910965" cy="1749425"/>
          </a:xfrm>
          <a:prstGeom prst="rect">
            <a:avLst/>
          </a:prstGeom>
        </p:spPr>
      </p:pic>
      <p:pic>
        <p:nvPicPr>
          <p:cNvPr id="17" name="Image 4" descr="https://test-kimi-img.moonshot.cn/pub/slides/slides_tmpl/image/25-07-11-18:10:14-d1oe61lcmrb5eq9iqb40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8465" y="2144395"/>
            <a:ext cx="3911600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3135" y="860425"/>
            <a:ext cx="5066030" cy="34201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645" y="3610610"/>
            <a:ext cx="5066030" cy="34201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3135" y="3610610"/>
            <a:ext cx="5066030" cy="34201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645" y="860425"/>
            <a:ext cx="5066030" cy="342011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28345" y="381635"/>
            <a:ext cx="8239125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投资管理的原则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3653043" y="1918161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寻找投资机会，从动态角度加以把握。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4132454" y="1323845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进行市场调查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894288" y="1918161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按科学的投资决策程序进行投资项目的可行性分析。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8373698" y="1323845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做出科学决策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3653043" y="4638805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科学预测投资所需资金的数量，采用适当的方法筹措资金。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4132454" y="4044489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保证资金供应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7954834" y="4675950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权衡风险与收益的关系，降低投资风险。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8437222" y="4089063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控制投资风险</a:t>
            </a:r>
            <a:endParaRPr lang="en-US" sz="1600" dirty="0"/>
          </a:p>
        </p:txBody>
      </p:sp>
      <p:pic>
        <p:nvPicPr>
          <p:cNvPr id="15" name="Image 4" descr="https://test-kimi-img.moonshot.cn/pub/slides/slides_tmpl/image/25-07-11-18:10:21-d1oe63dcmrb5eq9iqbsg.png"/>
          <p:cNvPicPr>
            <a:picLocks noChangeAspect="1"/>
          </p:cNvPicPr>
          <p:nvPr/>
        </p:nvPicPr>
        <p:blipFill>
          <a:blip r:embed="rId2">
            <a:alphaModFix amt="65000"/>
          </a:blip>
          <a:srcRect t="14510" r="40315" b="11700"/>
          <a:stretch>
            <a:fillRect/>
          </a:stretch>
        </p:blipFill>
        <p:spPr>
          <a:xfrm>
            <a:off x="11108055" y="0"/>
            <a:ext cx="1083945" cy="716915"/>
          </a:xfrm>
          <a:prstGeom prst="rect">
            <a:avLst/>
          </a:prstGeom>
        </p:spPr>
      </p:pic>
      <p:pic>
        <p:nvPicPr>
          <p:cNvPr id="16" name="Image 5" descr="https://test-kimi-img.moonshot.cn/pub/slides/slides_tmpl/image/25-07-11-18:10:21-d1oe63dcmrb5eq9iqb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870" y="1289050"/>
            <a:ext cx="847090" cy="83502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7-11-18:10:21-d1oe63dcmrb5eq9iqc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0165" y="1289050"/>
            <a:ext cx="847090" cy="83502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7-11-18:10:21-d1oe63dcmrb5eq9iqc0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4870" y="3992245"/>
            <a:ext cx="847090" cy="83502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7-11-18:10:22-d1oe63lcmrb5eq9iqc1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3025" y="3992245"/>
            <a:ext cx="847090" cy="83502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7-11-18:10:24-d1oe645cmrb5eq9iqcb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37310" y="3022600"/>
            <a:ext cx="4736465" cy="47364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2004675" y="4376420"/>
            <a:ext cx="367030" cy="353758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565150" y="3265805"/>
            <a:ext cx="652145" cy="67786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1927205" y="4007485"/>
            <a:ext cx="521335" cy="54254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8-d1oe62lcmrb5eq9iqb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0860" y="1663700"/>
            <a:ext cx="3511550" cy="443166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8-d1oe62lcmrb5eq9iqb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210" y="1663700"/>
            <a:ext cx="3511550" cy="443166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8-d1oe62lcmrb5eq9iqb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5" y="1663700"/>
            <a:ext cx="3511550" cy="443166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3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投资的决策程序</a:t>
            </a:r>
            <a:endParaRPr lang="en-US" sz="1600" dirty="0"/>
          </a:p>
        </p:txBody>
      </p:sp>
      <p:sp>
        <p:nvSpPr>
          <p:cNvPr id="10" name="Text 1"/>
          <p:cNvSpPr/>
          <p:nvPr/>
        </p:nvSpPr>
        <p:spPr>
          <a:xfrm>
            <a:off x="941705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确定投资目标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459613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选择投资方向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831215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制定投资方案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888365" y="298259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有科学的态度、正确的指导思想和全局观念。</a:t>
            </a:r>
            <a:endParaRPr lang="en-US" sz="1600" dirty="0"/>
          </a:p>
        </p:txBody>
      </p:sp>
      <p:sp>
        <p:nvSpPr>
          <p:cNvPr id="14" name="Text 5"/>
          <p:cNvSpPr/>
          <p:nvPr/>
        </p:nvSpPr>
        <p:spPr>
          <a:xfrm>
            <a:off x="4604385" y="298259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明确投资方向，事关企业今后的发展。</a:t>
            </a:r>
            <a:endParaRPr lang="en-US" sz="1600" dirty="0"/>
          </a:p>
        </p:txBody>
      </p:sp>
      <p:sp>
        <p:nvSpPr>
          <p:cNvPr id="15" name="Text 6"/>
          <p:cNvSpPr/>
          <p:nvPr/>
        </p:nvSpPr>
        <p:spPr>
          <a:xfrm>
            <a:off x="8328660" y="3013710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拟定具体的投资方案，并进行可行性论证。</a:t>
            </a:r>
            <a:endParaRPr lang="en-US" sz="1600" dirty="0"/>
          </a:p>
        </p:txBody>
      </p:sp>
      <p:pic>
        <p:nvPicPr>
          <p:cNvPr id="16" name="Image 7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7" name="Image 8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8" name="Image 9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9" name="Image 10" descr="https://test-kimi-img.moonshot.cn/pub/slides/slides_tmpl/image/25-07-11-18:10:18-d1oe62lcmrb5eq9iqbh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4065" y="1318260"/>
            <a:ext cx="810895" cy="810895"/>
          </a:xfrm>
          <a:prstGeom prst="rect">
            <a:avLst/>
          </a:prstGeom>
        </p:spPr>
      </p:pic>
      <p:pic>
        <p:nvPicPr>
          <p:cNvPr id="20" name="Image 11" descr="https://test-kimi-img.moonshot.cn/pub/slides/slides_tmpl/image/25-07-11-18:10:19-d1oe62tcmrb5eq9iqbi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9460" y="1333500"/>
            <a:ext cx="780415" cy="780415"/>
          </a:xfrm>
          <a:prstGeom prst="rect">
            <a:avLst/>
          </a:prstGeom>
        </p:spPr>
      </p:pic>
      <p:pic>
        <p:nvPicPr>
          <p:cNvPr id="21" name="Image 12" descr="https://test-kimi-img.moonshot.cn/pub/slides/slides_tmpl/image/25-07-11-18:10:19-d1oe62tcmrb5eq9iqbh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20250" y="1333500"/>
            <a:ext cx="780415" cy="780415"/>
          </a:xfrm>
          <a:prstGeom prst="rect">
            <a:avLst/>
          </a:prstGeom>
        </p:spPr>
      </p:pic>
      <p:pic>
        <p:nvPicPr>
          <p:cNvPr id="22" name="Image 13" descr="https://test-kimi-img.moonshot.cn/pub/slides/slides_tmpl/image/25-07-11-18:10:19-d1oe62tcmrb5eq9iqbig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1355" y="5160645"/>
            <a:ext cx="883920" cy="859790"/>
          </a:xfrm>
          <a:prstGeom prst="rect">
            <a:avLst/>
          </a:prstGeom>
        </p:spPr>
      </p:pic>
      <p:pic>
        <p:nvPicPr>
          <p:cNvPr id="23" name="Image 14" descr="https://test-kimi-img.moonshot.cn/pub/slides/slides_tmpl/image/25-07-11-18:10:19-d1oe62tcmrb5eq9iqbj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58330" y="5160645"/>
            <a:ext cx="926465" cy="859790"/>
          </a:xfrm>
          <a:prstGeom prst="rect">
            <a:avLst/>
          </a:prstGeom>
        </p:spPr>
      </p:pic>
      <p:pic>
        <p:nvPicPr>
          <p:cNvPr id="24" name="Image 15" descr="https://test-kimi-img.moonshot.cn/pub/slides/slides_tmpl/image/25-07-11-18:10:19-d1oe62tcmrb5eq9iqbjg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43235" y="5160645"/>
            <a:ext cx="932815" cy="8597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ag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1455" y="1103630"/>
            <a:ext cx="4792345" cy="26962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7-d1oe62dcmrb5eq9iqbb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185" y="3693795"/>
            <a:ext cx="4792345" cy="26962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7-d1oe62dcmrb5eq9iqbc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90" y="3627120"/>
            <a:ext cx="4114800" cy="284670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645525" y="313690"/>
            <a:ext cx="652145" cy="677862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8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投资的决策程序</a:t>
            </a:r>
            <a:endParaRPr lang="en-US" sz="1600" dirty="0"/>
          </a:p>
        </p:txBody>
      </p:sp>
      <p:pic>
        <p:nvPicPr>
          <p:cNvPr id="11" name="Image 8" descr="https://test-kimi-img.moonshot.cn/pub/slides/slides_tmpl/image/25-07-11-18:10:17-d1oe62dcmrb5eq9iqbc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7040" y="1464310"/>
            <a:ext cx="6114415" cy="2200910"/>
          </a:xfrm>
          <a:prstGeom prst="rect">
            <a:avLst/>
          </a:prstGeom>
        </p:spPr>
      </p:pic>
      <p:sp>
        <p:nvSpPr>
          <p:cNvPr id="12" name="Text 1"/>
          <p:cNvSpPr/>
          <p:nvPr/>
        </p:nvSpPr>
        <p:spPr>
          <a:xfrm>
            <a:off x="628015" y="1986280"/>
            <a:ext cx="5395595" cy="13836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对投资风险与回报进行评价分析。</a:t>
            </a:r>
            <a:endParaRPr lang="en-US" sz="1600" dirty="0"/>
          </a:p>
        </p:txBody>
      </p:sp>
      <p:sp>
        <p:nvSpPr>
          <p:cNvPr id="13" name="Text 2"/>
          <p:cNvSpPr/>
          <p:nvPr/>
        </p:nvSpPr>
        <p:spPr>
          <a:xfrm>
            <a:off x="628189" y="1663533"/>
            <a:ext cx="5899611" cy="368329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评价投资方案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609600" y="4314825"/>
            <a:ext cx="366776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选择的投资项目必须由相应一级的人来承担责任。</a:t>
            </a:r>
            <a:endParaRPr lang="en-US" sz="1600" dirty="0"/>
          </a:p>
        </p:txBody>
      </p:sp>
      <p:pic>
        <p:nvPicPr>
          <p:cNvPr id="15" name="Image 9" descr="https://test-kimi-img.moonshot.cn/pub/slides/slides_tmpl/image/25-07-11-18:10:17-d1oe62dcmrb5eq9iqbd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24395" y="3665220"/>
            <a:ext cx="4639310" cy="2828290"/>
          </a:xfrm>
          <a:prstGeom prst="rect">
            <a:avLst/>
          </a:prstGeom>
        </p:spPr>
      </p:pic>
      <p:sp>
        <p:nvSpPr>
          <p:cNvPr id="16" name="Text 4"/>
          <p:cNvSpPr/>
          <p:nvPr/>
        </p:nvSpPr>
        <p:spPr>
          <a:xfrm>
            <a:off x="577215" y="389509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投资项目选择</a:t>
            </a:r>
            <a:endParaRPr lang="en-US" sz="1600" dirty="0"/>
          </a:p>
        </p:txBody>
      </p:sp>
      <p:sp>
        <p:nvSpPr>
          <p:cNvPr id="17" name="Text 5"/>
          <p:cNvSpPr/>
          <p:nvPr/>
        </p:nvSpPr>
        <p:spPr>
          <a:xfrm>
            <a:off x="7425690" y="385572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反馈调整决策方案和投资后的评价</a:t>
            </a:r>
            <a:endParaRPr lang="en-US" sz="1600" dirty="0"/>
          </a:p>
        </p:txBody>
      </p:sp>
      <p:sp>
        <p:nvSpPr>
          <p:cNvPr id="18" name="Text 6"/>
          <p:cNvSpPr/>
          <p:nvPr/>
        </p:nvSpPr>
        <p:spPr>
          <a:xfrm>
            <a:off x="7483475" y="4326255"/>
            <a:ext cx="412115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根据环境和需要的变化，对决策方案进行调整。</a:t>
            </a:r>
            <a:endParaRPr lang="en-US" sz="1600" dirty="0"/>
          </a:p>
        </p:txBody>
      </p:sp>
      <p:pic>
        <p:nvPicPr>
          <p:cNvPr id="19" name="Image 10" descr="https://test-kimi-img.moonshot.cn/pub/slides/slides_tmpl/image/25-07-11-18:10:17-d1oe62dcmrb5eq9iqbe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9910" y="1211580"/>
            <a:ext cx="640080" cy="3232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2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1-d1oe63dcmrb5eq9iqbq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855" y="1238250"/>
            <a:ext cx="2621280" cy="541337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1-d1oe63dcmrb5eq9iqb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3340" y="1249680"/>
            <a:ext cx="2633345" cy="54254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1-d1oe63dcmrb5eq9iqbq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226820"/>
            <a:ext cx="2621280" cy="541337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21-d1oe63dcmrb5eq9iqb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0910" y="1238250"/>
            <a:ext cx="2633345" cy="542544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投资风险的防范</a:t>
            </a:r>
            <a:endParaRPr lang="en-US" sz="1600" dirty="0"/>
          </a:p>
        </p:txBody>
      </p:sp>
      <p:sp>
        <p:nvSpPr>
          <p:cNvPr id="10" name="Text 1"/>
          <p:cNvSpPr/>
          <p:nvPr/>
        </p:nvSpPr>
        <p:spPr>
          <a:xfrm>
            <a:off x="993775" y="2717165"/>
            <a:ext cx="1871980" cy="35794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对风险发生的可能性或损失的范围与程度进行测算和估计。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935673" y="1827213"/>
            <a:ext cx="1957705" cy="798195"/>
          </a:xfrm>
          <a:prstGeom prst="rect">
            <a:avLst/>
          </a:prstGeom>
          <a:noFill/>
        </p:spPr>
        <p:txBody>
          <a:bodyPr wrap="square" lIns="90043" tIns="46863" rIns="90043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投资项目的风险衡量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3791585" y="2717165"/>
            <a:ext cx="1871980" cy="35794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采取安全有效、积极合理的措施来消除或减小各种风险造成的损失。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3733483" y="1827213"/>
            <a:ext cx="1957705" cy="798195"/>
          </a:xfrm>
          <a:prstGeom prst="rect">
            <a:avLst/>
          </a:prstGeom>
          <a:noFill/>
        </p:spPr>
        <p:txBody>
          <a:bodyPr wrap="square" lIns="90043" tIns="46863" rIns="90043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投资项目风险的控制</a:t>
            </a:r>
            <a:endParaRPr lang="en-US" sz="1600" dirty="0"/>
          </a:p>
        </p:txBody>
      </p:sp>
      <p:sp>
        <p:nvSpPr>
          <p:cNvPr id="14" name="Text 5"/>
          <p:cNvSpPr/>
          <p:nvPr/>
        </p:nvSpPr>
        <p:spPr>
          <a:xfrm>
            <a:off x="6555105" y="2717165"/>
            <a:ext cx="1837690" cy="35794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包括谨慎决策、组合投资、联合投资、限额投资、集中投资、阶段投资、相机退出等。</a:t>
            </a:r>
            <a:endParaRPr lang="en-US" sz="1600" dirty="0"/>
          </a:p>
        </p:txBody>
      </p:sp>
      <p:sp>
        <p:nvSpPr>
          <p:cNvPr id="15" name="Text 6"/>
          <p:cNvSpPr/>
          <p:nvPr/>
        </p:nvSpPr>
        <p:spPr>
          <a:xfrm>
            <a:off x="6497003" y="1827213"/>
            <a:ext cx="1957705" cy="798195"/>
          </a:xfrm>
          <a:prstGeom prst="rect">
            <a:avLst/>
          </a:prstGeom>
          <a:noFill/>
        </p:spPr>
        <p:txBody>
          <a:bodyPr wrap="square" lIns="90043" tIns="46863" rIns="90043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风险控制的原则</a:t>
            </a:r>
            <a:endParaRPr lang="en-US" sz="1600" dirty="0"/>
          </a:p>
        </p:txBody>
      </p:sp>
      <p:sp>
        <p:nvSpPr>
          <p:cNvPr id="16" name="Text 7"/>
          <p:cNvSpPr/>
          <p:nvPr/>
        </p:nvSpPr>
        <p:spPr>
          <a:xfrm>
            <a:off x="9284335" y="2717165"/>
            <a:ext cx="1890395" cy="35794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包括完全回避法、风险控制型方法、个别或局部治理法、风险转移法、降低损失法等。</a:t>
            </a:r>
            <a:endParaRPr lang="en-US" sz="1600" dirty="0"/>
          </a:p>
        </p:txBody>
      </p:sp>
      <p:sp>
        <p:nvSpPr>
          <p:cNvPr id="17" name="Text 8"/>
          <p:cNvSpPr/>
          <p:nvPr/>
        </p:nvSpPr>
        <p:spPr>
          <a:xfrm>
            <a:off x="9226233" y="1827213"/>
            <a:ext cx="1957705" cy="798195"/>
          </a:xfrm>
          <a:prstGeom prst="rect">
            <a:avLst/>
          </a:prstGeom>
          <a:noFill/>
        </p:spPr>
        <p:txBody>
          <a:bodyPr wrap="square" lIns="90043" tIns="46863" rIns="90043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风险控制的方法</a:t>
            </a:r>
            <a:endParaRPr lang="en-US" sz="1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财务分析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1-d1oe60tcmrb5eq9iqar0.png"/>
          <p:cNvPicPr>
            <a:picLocks noChangeAspect="1"/>
          </p:cNvPicPr>
          <p:nvPr/>
        </p:nvPicPr>
        <p:blipFill>
          <a:blip r:embed="rId1">
            <a:alphaModFix amt="63000"/>
          </a:blip>
          <a:stretch>
            <a:fillRect/>
          </a:stretch>
        </p:blipFill>
        <p:spPr>
          <a:xfrm>
            <a:off x="7112635" y="2607945"/>
            <a:ext cx="4096385" cy="54317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5610" y="-737235"/>
            <a:ext cx="2084705" cy="208470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1-d1oe60tcmrb5eq9iqaq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9865"/>
            <a:ext cx="1852930" cy="186563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4864100" y="303720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6A95D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定义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4864100" y="3797935"/>
            <a:ext cx="667575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财务分析是以会计核算和报表资料及其他相关资料为依据，对企业等经济组织的财务状况、经营成果和现金流量等进行分析与评价的经济管理活动。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864100" y="1531620"/>
            <a:ext cx="5421630" cy="136779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财务分析的概念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6615" y="459105"/>
            <a:ext cx="628015" cy="18288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60000">
            <a:off x="6846570" y="-918210"/>
            <a:ext cx="1591310" cy="15913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7-11-18:10:11-d1oe60tcmrb5eq9iqar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5610" y="2055495"/>
            <a:ext cx="4096385" cy="543179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7-11-18:10:11-d1oe60tcmrb5eq9iqaqg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170" y="758190"/>
            <a:ext cx="3744595" cy="56172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8g.jpeg"/>
          <p:cNvPicPr>
            <a:picLocks noChangeAspect="1"/>
          </p:cNvPicPr>
          <p:nvPr/>
        </p:nvPicPr>
        <p:blipFill>
          <a:blip r:embed="rId2"/>
          <a:srcRect t="170" b="200"/>
          <a:stretch>
            <a:fillRect/>
          </a:stretch>
        </p:blipFill>
        <p:spPr>
          <a:xfrm>
            <a:off x="0" y="866775"/>
            <a:ext cx="12192000" cy="21774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688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分析企业的资本结构、资金使用效率和资产使用效率等。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36816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反映企业从销售收入中获取利润的能力。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312150" y="425323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分析企业偿还到期债务的能力，包括长期偿债能力和短期偿债能力。</a:t>
            </a:r>
            <a:endParaRPr lang="en-US" sz="1600" dirty="0"/>
          </a:p>
        </p:txBody>
      </p:sp>
      <p:pic>
        <p:nvPicPr>
          <p:cNvPr id="6" name="Image 1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38" y="4041458"/>
            <a:ext cx="2489200" cy="889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190" y="4041458"/>
            <a:ext cx="2489200" cy="8890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603" y="4051618"/>
            <a:ext cx="2489200" cy="88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7-11-18:10:16-d1oe625cmrb5eq9iqb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8097" y="3631248"/>
            <a:ext cx="25400" cy="306070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7-11-18:10:16-d1oe625cmrb5eq9iqb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5599" y="3656648"/>
            <a:ext cx="25400" cy="3060700"/>
          </a:xfrm>
          <a:prstGeom prst="rect">
            <a:avLst/>
          </a:prstGeom>
        </p:spPr>
      </p:pic>
      <p:sp>
        <p:nvSpPr>
          <p:cNvPr id="11" name="Shape 3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2" name="Text 4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386080" y="194945"/>
            <a:ext cx="951801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财务分析的内容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851535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财务状况分析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4616450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获利能力分析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8482965" y="329882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偿债能力分析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339090"/>
            <a:ext cx="7296785" cy="24803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29335" y="4942205"/>
            <a:ext cx="7113905" cy="23120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71160" y="2466975"/>
            <a:ext cx="6252210" cy="250444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08-d1oe605cmrb5eq9iqa9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47420" y="0"/>
            <a:ext cx="6772910" cy="685800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07-d1oe5vtcmrb5eq9iqa8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9355" y="1819275"/>
            <a:ext cx="3218815" cy="3218815"/>
          </a:xfrm>
          <a:prstGeom prst="rect">
            <a:avLst/>
          </a:prstGeom>
        </p:spPr>
      </p:pic>
      <p:sp>
        <p:nvSpPr>
          <p:cNvPr id="8" name="Text 0"/>
          <p:cNvSpPr/>
          <p:nvPr>
            <p:custDataLst>
              <p:tags r:id="rId8"/>
            </p:custDataLst>
          </p:nvPr>
        </p:nvSpPr>
        <p:spPr>
          <a:xfrm>
            <a:off x="5514340" y="645795"/>
            <a:ext cx="4092575" cy="236664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知识目标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Shape 1"/>
          <p:cNvSpPr/>
          <p:nvPr>
            <p:custDataLst>
              <p:tags r:id="rId9"/>
            </p:custDataLst>
          </p:nvPr>
        </p:nvSpPr>
        <p:spPr>
          <a:xfrm>
            <a:off x="5041265" y="67881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0" name="Text 2"/>
          <p:cNvSpPr/>
          <p:nvPr/>
        </p:nvSpPr>
        <p:spPr>
          <a:xfrm>
            <a:off x="4952365" y="51562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3"/>
          <p:cNvSpPr/>
          <p:nvPr>
            <p:custDataLst>
              <p:tags r:id="rId10"/>
            </p:custDataLst>
          </p:nvPr>
        </p:nvSpPr>
        <p:spPr>
          <a:xfrm>
            <a:off x="5041265" y="71691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5486400" y="198818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Text 8"/>
          <p:cNvSpPr/>
          <p:nvPr>
            <p:custDataLst>
              <p:tags r:id="rId11"/>
            </p:custDataLst>
          </p:nvPr>
        </p:nvSpPr>
        <p:spPr>
          <a:xfrm>
            <a:off x="6338570" y="2842895"/>
            <a:ext cx="3766185" cy="4591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能力目标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Shape 9"/>
          <p:cNvSpPr/>
          <p:nvPr>
            <p:custDataLst>
              <p:tags r:id="rId12"/>
            </p:custDataLst>
          </p:nvPr>
        </p:nvSpPr>
        <p:spPr>
          <a:xfrm>
            <a:off x="5847715" y="284035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8" name="Text 10"/>
          <p:cNvSpPr/>
          <p:nvPr/>
        </p:nvSpPr>
        <p:spPr>
          <a:xfrm>
            <a:off x="5783580" y="297434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Text 11"/>
          <p:cNvSpPr/>
          <p:nvPr>
            <p:custDataLst>
              <p:tags r:id="rId13"/>
            </p:custDataLst>
          </p:nvPr>
        </p:nvSpPr>
        <p:spPr>
          <a:xfrm>
            <a:off x="5825490" y="284035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2" name="Text 14"/>
          <p:cNvSpPr/>
          <p:nvPr/>
        </p:nvSpPr>
        <p:spPr>
          <a:xfrm>
            <a:off x="5471160" y="436689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711325" y="2974340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学习目标</a:t>
            </a:r>
            <a:endParaRPr lang="zh-CN" altLang="en-US" sz="6600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26" name="Image 6" descr="https://test-kimi-img.moonshot.cn/pub/slides/slides_tmpl/image/25-07-11-18:10:07-d1oe5vtcmrb5eq9iqa4g.png"/>
          <p:cNvPicPr>
            <a:picLocks noChangeAspect="1"/>
          </p:cNvPicPr>
          <p:nvPr/>
        </p:nvPicPr>
        <p:blipFill>
          <a:blip r:embed="rId14">
            <a:alphaModFix amt="37000"/>
          </a:blip>
          <a:srcRect t="226" r="321" b="228"/>
          <a:stretch>
            <a:fillRect/>
          </a:stretch>
        </p:blipFill>
        <p:spPr>
          <a:xfrm>
            <a:off x="1031240" y="2090420"/>
            <a:ext cx="589280" cy="556895"/>
          </a:xfrm>
          <a:prstGeom prst="rect">
            <a:avLst/>
          </a:prstGeom>
        </p:spPr>
      </p:pic>
      <p:pic>
        <p:nvPicPr>
          <p:cNvPr id="27" name="Image 7" descr="https://test-kimi-img.moonshot.cn/pub/slides/slides_tmpl/image/25-07-11-18:10:08-d1oe605cmrb5eq9iqa90.pn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902950" y="1148080"/>
            <a:ext cx="1115695" cy="5120640"/>
          </a:xfrm>
          <a:prstGeom prst="rect">
            <a:avLst/>
          </a:prstGeom>
        </p:spPr>
      </p:pic>
      <p:pic>
        <p:nvPicPr>
          <p:cNvPr id="28" name="Image 8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86505" y="1569085"/>
            <a:ext cx="304800" cy="250190"/>
          </a:xfrm>
          <a:prstGeom prst="rect">
            <a:avLst/>
          </a:prstGeom>
        </p:spPr>
      </p:pic>
      <p:pic>
        <p:nvPicPr>
          <p:cNvPr id="29" name="Image 9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6960000">
            <a:off x="1031240" y="5024120"/>
            <a:ext cx="397510" cy="326390"/>
          </a:xfrm>
          <a:prstGeom prst="rect">
            <a:avLst/>
          </a:prstGeom>
        </p:spPr>
      </p:pic>
      <p:pic>
        <p:nvPicPr>
          <p:cNvPr id="30" name="Image 10" descr="https://test-kimi-img.moonshot.cn/pub/slides/slides_tmpl/image/25-07-11-18:10:08-d1oe605cmrb5eq9iqaa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899775" y="727075"/>
            <a:ext cx="513080" cy="421005"/>
          </a:xfrm>
          <a:prstGeom prst="rect">
            <a:avLst/>
          </a:prstGeom>
        </p:spPr>
      </p:pic>
      <p:pic>
        <p:nvPicPr>
          <p:cNvPr id="31" name="Image 1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4675505"/>
            <a:ext cx="7412355" cy="2593975"/>
          </a:xfrm>
          <a:prstGeom prst="rect">
            <a:avLst/>
          </a:prstGeom>
        </p:spPr>
      </p:pic>
      <p:sp>
        <p:nvSpPr>
          <p:cNvPr id="32" name="Text 18"/>
          <p:cNvSpPr/>
          <p:nvPr>
            <p:custDataLst>
              <p:tags r:id="rId20"/>
            </p:custDataLst>
          </p:nvPr>
        </p:nvSpPr>
        <p:spPr>
          <a:xfrm>
            <a:off x="5510530" y="5437505"/>
            <a:ext cx="6170930" cy="11804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 提高学生对企业财务管理目标的认识能力及对企业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财务管理的把握能力。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  <p:sp>
        <p:nvSpPr>
          <p:cNvPr id="33" name="Shape 19"/>
          <p:cNvSpPr/>
          <p:nvPr>
            <p:custDataLst>
              <p:tags r:id="rId21"/>
            </p:custDataLst>
          </p:nvPr>
        </p:nvSpPr>
        <p:spPr>
          <a:xfrm>
            <a:off x="5017135" y="508127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34" name="Text 20"/>
          <p:cNvSpPr/>
          <p:nvPr/>
        </p:nvSpPr>
        <p:spPr>
          <a:xfrm>
            <a:off x="4888865" y="566039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5" name="Text 21"/>
          <p:cNvSpPr/>
          <p:nvPr>
            <p:custDataLst>
              <p:tags r:id="rId22"/>
            </p:custDataLst>
          </p:nvPr>
        </p:nvSpPr>
        <p:spPr>
          <a:xfrm>
            <a:off x="5017135" y="510032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36" name="Text 7"/>
          <p:cNvSpPr/>
          <p:nvPr>
            <p:custDataLst>
              <p:tags r:id="rId23"/>
            </p:custDataLst>
          </p:nvPr>
        </p:nvSpPr>
        <p:spPr>
          <a:xfrm>
            <a:off x="5554345" y="1038860"/>
            <a:ext cx="5745480" cy="103822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indent="0" algn="l">
              <a:lnSpc>
                <a:spcPct val="10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  <a:sym typeface="+mn-ea"/>
              </a:rPr>
              <a:t>熟悉企业管理的目标以及筹资的渠道、方式与选择策略，了解筹资现状及环境，熟悉投资管理的决策程序、风险防范，了解投资管理的目的分类，熟悉财务分析的内容。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  <a:sym typeface="+mn-ea"/>
            </a:endParaRPr>
          </a:p>
        </p:txBody>
      </p:sp>
      <p:sp>
        <p:nvSpPr>
          <p:cNvPr id="37" name="Text 7"/>
          <p:cNvSpPr/>
          <p:nvPr>
            <p:custDataLst>
              <p:tags r:id="rId24"/>
            </p:custDataLst>
          </p:nvPr>
        </p:nvSpPr>
        <p:spPr>
          <a:xfrm>
            <a:off x="5847715" y="3289300"/>
            <a:ext cx="5745480" cy="155702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  <a:sym typeface="+mn-ea"/>
              </a:rPr>
              <a:t>掌握财务管理的含义、基本原则；掌握筹资管理的含义、原则和影响因素；掌握财务分析的含义、方法和步骤。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25"/>
            </p:custDataLst>
          </p:nvPr>
        </p:nvSpPr>
        <p:spPr>
          <a:xfrm>
            <a:off x="5554345" y="5042450"/>
            <a:ext cx="4064000" cy="67564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素质目标</a:t>
            </a:r>
            <a:endParaRPr lang="zh-CN" altLang="en-US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6F8FD"/>
            </a:gs>
            <a:gs pos="48000">
              <a:srgbClr val="ACC1E8">
                <a:alpha val="25000"/>
              </a:srgbClr>
            </a:gs>
            <a:gs pos="83000">
              <a:srgbClr val="ACC1E8"/>
            </a:gs>
            <a:gs pos="100000">
              <a:srgbClr val="C8D5EF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0-d1oe635cmrb5eq9iqbog.jpeg"/>
          <p:cNvPicPr>
            <a:picLocks noChangeAspect="1"/>
          </p:cNvPicPr>
          <p:nvPr/>
        </p:nvPicPr>
        <p:blipFill>
          <a:blip r:embed="rId1">
            <a:alphaModFix amt="9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03598" y="1884449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通过现金流量比率分析企业偿债能力、获利能力以及财务需求能力。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5149296" y="1422100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现金流量分析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5160877" y="3635688"/>
            <a:ext cx="6427076" cy="10125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分析企业投入资本后所获得的回报。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5191167" y="3173339"/>
            <a:ext cx="5539704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投资报酬分析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191856" y="5319436"/>
            <a:ext cx="6395409" cy="101051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分析企业的成长性和发展潜力。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217327" y="4857087"/>
            <a:ext cx="5512856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增长能力分析</a:t>
            </a:r>
            <a:endParaRPr lang="en-US" sz="1600" dirty="0"/>
          </a:p>
        </p:txBody>
      </p:sp>
      <p:pic>
        <p:nvPicPr>
          <p:cNvPr id="9" name="Image 1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2">
            <a:alphaModFix amt="36000"/>
          </a:blip>
          <a:stretch>
            <a:fillRect/>
          </a:stretch>
        </p:blipFill>
        <p:spPr>
          <a:xfrm rot="10980000">
            <a:off x="10433050" y="387985"/>
            <a:ext cx="1354455" cy="1354455"/>
          </a:xfrm>
          <a:prstGeom prst="rect">
            <a:avLst/>
          </a:prstGeom>
        </p:spPr>
      </p:pic>
      <p:pic>
        <p:nvPicPr>
          <p:cNvPr id="10" name="Image 2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2">
            <a:alphaModFix amt="36000"/>
          </a:blip>
          <a:stretch>
            <a:fillRect/>
          </a:stretch>
        </p:blipFill>
        <p:spPr>
          <a:xfrm rot="14580000">
            <a:off x="10433050" y="5316855"/>
            <a:ext cx="1354455" cy="1354455"/>
          </a:xfrm>
          <a:prstGeom prst="rect">
            <a:avLst/>
          </a:prstGeom>
        </p:spPr>
      </p:pic>
      <p:pic>
        <p:nvPicPr>
          <p:cNvPr id="11" name="Image 3" descr="https://test-kimi-img.moonshot.cn/pub/slides/slides_tmpl/image/25-07-11-18:10:20-d1oe635cmrb5eq9iqb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180" y="1823085"/>
            <a:ext cx="640080" cy="628015"/>
          </a:xfrm>
          <a:prstGeom prst="rect">
            <a:avLst/>
          </a:prstGeom>
        </p:spPr>
      </p:pic>
      <p:pic>
        <p:nvPicPr>
          <p:cNvPr id="12" name="Image 4" descr="https://test-kimi-img.moonshot.cn/pub/slides/slides_tmpl/image/25-07-11-18:10:20-d1oe635cmrb5eq9iqbp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3720" y="3654425"/>
            <a:ext cx="646430" cy="62801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7-11-18:10:20-d1oe635cmrb5eq9iqb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1180" y="5337810"/>
            <a:ext cx="640080" cy="62801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7-11-18:10:20-d1oe635cmrb5eq9iqbq0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4213860" cy="6858000"/>
          </a:xfrm>
          <a:prstGeom prst="rect">
            <a:avLst/>
          </a:prstGeom>
        </p:spPr>
      </p:pic>
      <p:sp>
        <p:nvSpPr>
          <p:cNvPr id="15" name="Text 6"/>
          <p:cNvSpPr/>
          <p:nvPr/>
        </p:nvSpPr>
        <p:spPr>
          <a:xfrm>
            <a:off x="458343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财务分析的内容</a:t>
            </a:r>
            <a:endParaRPr lang="en-US" sz="16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9-d1oe62tcmrb5eq9iqbl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390" y="4560570"/>
            <a:ext cx="8564880" cy="25419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04868" y="5495271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调整财务报表中的关键项目，增强其可靠性和公允性。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5150566" y="5087473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正确理解和净化企业的财务报表</a:t>
            </a:r>
            <a:endParaRPr lang="en-US" sz="1600" dirty="0"/>
          </a:p>
        </p:txBody>
      </p:sp>
      <p:pic>
        <p:nvPicPr>
          <p:cNvPr id="5" name="Image 1" descr="https://test-kimi-img.moonshot.cn/pub/slides/slides_tmpl/image/25-07-11-18:10:19-d1oe62tcmrb5eq9iqbl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390" y="2637155"/>
            <a:ext cx="8564880" cy="254190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104868" y="3571856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为财务分析提供具体指南。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5150566" y="3164058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确定企业为增强竞争优势而采取的战略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7-11-18:10:19-d1oe62tcmrb5eq9iqbl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120" y="772795"/>
            <a:ext cx="8564880" cy="254190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7-11-18:10:19-d1oe62tcmrb5eq9iqbkg.jpeg"/>
          <p:cNvPicPr>
            <a:picLocks noChangeAspect="1"/>
          </p:cNvPicPr>
          <p:nvPr/>
        </p:nvPicPr>
        <p:blipFill>
          <a:blip r:embed="rId3"/>
          <a:srcRect r="45"/>
          <a:stretch>
            <a:fillRect/>
          </a:stretch>
        </p:blipFill>
        <p:spPr>
          <a:xfrm>
            <a:off x="0" y="0"/>
            <a:ext cx="3748405" cy="68580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103598" y="1707496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为理解财务报表数据的经济意义提供基础。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5149296" y="1299698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确定企业所处特定产业的经济特征</a:t>
            </a:r>
            <a:endParaRPr lang="en-US" sz="1600" dirty="0"/>
          </a:p>
        </p:txBody>
      </p:sp>
      <p:pic>
        <p:nvPicPr>
          <p:cNvPr id="12" name="Image 4" descr="https://test-kimi-img.moonshot.cn/pub/slides/slides_tmpl/image/25-07-11-18:10:19-d1oe62tcmrb5eq9iqbk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6695" y="1562735"/>
            <a:ext cx="1066800" cy="105473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7-11-18:10:20-d1oe635cmrb5eq9iqbl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3520" y="3394710"/>
            <a:ext cx="1073150" cy="105473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7-11-18:10:20-d1oe635cmrb5eq9iqbm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6695" y="5318760"/>
            <a:ext cx="1066800" cy="1054735"/>
          </a:xfrm>
          <a:prstGeom prst="rect">
            <a:avLst/>
          </a:prstGeom>
        </p:spPr>
      </p:pic>
      <p:pic>
        <p:nvPicPr>
          <p:cNvPr id="15" name="Image 7" descr="https://test-kimi-img.moonshot.cn/pub/slides/slides_tmpl/image/25-07-11-18:10:20-d1oe635cmrb5eq9iqbn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749040" cy="6858000"/>
          </a:xfrm>
          <a:prstGeom prst="rect">
            <a:avLst/>
          </a:prstGeom>
        </p:spPr>
      </p:pic>
      <p:sp>
        <p:nvSpPr>
          <p:cNvPr id="16" name="Text 6"/>
          <p:cNvSpPr/>
          <p:nvPr/>
        </p:nvSpPr>
        <p:spPr>
          <a:xfrm>
            <a:off x="4036695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财务分析的步骤</a:t>
            </a:r>
            <a:endParaRPr lang="en-US" sz="16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94B9FF">
                <a:alpha val="32000"/>
              </a:srgbClr>
            </a:gs>
            <a:gs pos="9000">
              <a:srgbClr val="94B9FF">
                <a:alpha val="32000"/>
              </a:srgbClr>
            </a:gs>
            <a:gs pos="40000">
              <a:srgbClr val="94B9FF">
                <a:alpha val="14000"/>
              </a:srgbClr>
            </a:gs>
            <a:gs pos="62000">
              <a:srgbClr val="94B9FF">
                <a:alpha val="0"/>
              </a:srgbClr>
            </a:gs>
            <a:gs pos="98000">
              <a:srgbClr val="94B9FF">
                <a:alpha val="32000"/>
              </a:srgbClr>
            </a:gs>
            <a:gs pos="100000">
              <a:srgbClr val="94B9FF">
                <a:alpha val="32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4430" y="1184275"/>
            <a:ext cx="652145" cy="67786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8540" y="950595"/>
            <a:ext cx="652145" cy="677862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00000">
            <a:off x="9919970" y="5735955"/>
            <a:ext cx="2084705" cy="208470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财务分析的步骤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867410" y="1427480"/>
            <a:ext cx="444944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运用财务比率和相关指标评估企业的盈利能力与风险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867410" y="1915160"/>
            <a:ext cx="513016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将财务数据与产业特征、企业战略等联系起来进行分析。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867410" y="3857625"/>
            <a:ext cx="444944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为管理决策做出相关的评价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867410" y="4389120"/>
            <a:ext cx="513016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为投资决策和信贷决策提供依据。</a:t>
            </a:r>
            <a:endParaRPr lang="en-US" sz="1600" dirty="0"/>
          </a:p>
        </p:txBody>
      </p:sp>
      <p:pic>
        <p:nvPicPr>
          <p:cNvPr id="11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2485" y="394335"/>
            <a:ext cx="628015" cy="18288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0000">
            <a:off x="2193925" y="6032500"/>
            <a:ext cx="1879600" cy="18796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7-11-18:10:12-d1oe615cmrb5eq9iqau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90" y="1623695"/>
            <a:ext cx="280670" cy="162750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7-11-18:10:12-d1oe615cmrb5eq9iqau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90" y="4036695"/>
            <a:ext cx="280670" cy="162750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7-11-18:10:12-d1oe615cmrb5eq9iqat0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4790" y="950595"/>
            <a:ext cx="2452370" cy="367919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7-11-18:10:12-d1oe615cmrb5eq9iqatg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90685" y="2794635"/>
            <a:ext cx="2451735" cy="36785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1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3481070"/>
            <a:ext cx="515620" cy="53600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165" y="2062480"/>
            <a:ext cx="652145" cy="677862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0-d1oe635cmrb5eq9iqb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845" y="1463040"/>
            <a:ext cx="5053330" cy="224345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20-d1oe635cmrb5eq9iqb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845" y="3890010"/>
            <a:ext cx="5053330" cy="224345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20-d1oe635cmrb5eq9iqbo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940" y="1508125"/>
            <a:ext cx="5864860" cy="491934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0" name="Image 8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sp>
        <p:nvSpPr>
          <p:cNvPr id="11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财务分析的方法</a:t>
            </a:r>
            <a:endParaRPr lang="en-US" sz="1600" dirty="0"/>
          </a:p>
        </p:txBody>
      </p:sp>
      <p:sp>
        <p:nvSpPr>
          <p:cNvPr id="12" name="Text 1"/>
          <p:cNvSpPr/>
          <p:nvPr/>
        </p:nvSpPr>
        <p:spPr>
          <a:xfrm>
            <a:off x="626110" y="3735070"/>
            <a:ext cx="4690110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比较分析法</a:t>
            </a:r>
            <a:endParaRPr lang="en-US" sz="1600" dirty="0"/>
          </a:p>
        </p:txBody>
      </p:sp>
      <p:sp>
        <p:nvSpPr>
          <p:cNvPr id="13" name="Text 2"/>
          <p:cNvSpPr/>
          <p:nvPr/>
        </p:nvSpPr>
        <p:spPr>
          <a:xfrm>
            <a:off x="763270" y="4069715"/>
            <a:ext cx="5332095" cy="20637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通过对比财务报告中的相同指标，确定其增减变动的方向、数额和幅度。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6957060" y="1725295"/>
            <a:ext cx="3732530" cy="33718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比率分析法</a:t>
            </a:r>
            <a:endParaRPr lang="en-US" sz="1600" dirty="0"/>
          </a:p>
        </p:txBody>
      </p:sp>
      <p:sp>
        <p:nvSpPr>
          <p:cNvPr id="15" name="Text 4"/>
          <p:cNvSpPr/>
          <p:nvPr/>
        </p:nvSpPr>
        <p:spPr>
          <a:xfrm>
            <a:off x="6957060" y="2170748"/>
            <a:ext cx="4660900" cy="129667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计算各种比率指标来确定财务活动变动程度。</a:t>
            </a:r>
            <a:endParaRPr lang="en-US" sz="1600" dirty="0"/>
          </a:p>
        </p:txBody>
      </p:sp>
      <p:sp>
        <p:nvSpPr>
          <p:cNvPr id="16" name="Text 5"/>
          <p:cNvSpPr/>
          <p:nvPr/>
        </p:nvSpPr>
        <p:spPr>
          <a:xfrm>
            <a:off x="6957060" y="4060825"/>
            <a:ext cx="3732530" cy="33718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因素分析法</a:t>
            </a:r>
            <a:endParaRPr lang="en-US" sz="1600" dirty="0"/>
          </a:p>
        </p:txBody>
      </p:sp>
      <p:sp>
        <p:nvSpPr>
          <p:cNvPr id="17" name="Text 6"/>
          <p:cNvSpPr/>
          <p:nvPr/>
        </p:nvSpPr>
        <p:spPr>
          <a:xfrm>
            <a:off x="6957060" y="4462780"/>
            <a:ext cx="4603750" cy="138366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确定各因素对分析指标影响方向和影响程度。</a:t>
            </a:r>
            <a:endParaRPr lang="en-US" sz="1600" dirty="0"/>
          </a:p>
        </p:txBody>
      </p:sp>
      <p:pic>
        <p:nvPicPr>
          <p:cNvPr id="18" name="Image 9" descr="https://test-kimi-img.moonshot.cn/pub/slides/slides_tmpl/image/25-07-11-18:10:21-d1oe63dcmrb5eq9iqbs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8990" y="1720850"/>
            <a:ext cx="5260975" cy="196278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b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10" y="1443990"/>
            <a:ext cx="5711825" cy="49866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b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9155" y="1443990"/>
            <a:ext cx="5711825" cy="49866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3-d1oe61dcmrb5eq9iqb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090" y="5967095"/>
            <a:ext cx="2523490" cy="2806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偿债能力分析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2139316" y="2087563"/>
            <a:ext cx="3339465" cy="8928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短期偿债能力分析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1192530" y="3080068"/>
            <a:ext cx="4284980" cy="27203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分析企业流动资产对流动负债的偿还能力。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6750686" y="3080068"/>
            <a:ext cx="4284980" cy="27203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分析企业偿还长期负债的能力。</a:t>
            </a:r>
            <a:endParaRPr lang="en-US" sz="1600" dirty="0"/>
          </a:p>
        </p:txBody>
      </p:sp>
      <p:pic>
        <p:nvPicPr>
          <p:cNvPr id="10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7-11-18:10:13-d1oe61dcmrb5eq9iqb0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320" y="1379220"/>
            <a:ext cx="1292225" cy="1572895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7-11-18:10:13-d1oe61dcmrb5eq9iqb1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1110" y="1369695"/>
            <a:ext cx="1292225" cy="1572895"/>
          </a:xfrm>
          <a:prstGeom prst="rect">
            <a:avLst/>
          </a:prstGeom>
        </p:spPr>
      </p:pic>
      <p:sp>
        <p:nvSpPr>
          <p:cNvPr id="13" name="Text 4"/>
          <p:cNvSpPr/>
          <p:nvPr/>
        </p:nvSpPr>
        <p:spPr>
          <a:xfrm>
            <a:off x="7570471" y="2087563"/>
            <a:ext cx="3339465" cy="8928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长期偿债能力分析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7-11-18:10:13-d1oe61dcmrb5eq9iqb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545" y="5967095"/>
            <a:ext cx="2523490" cy="28067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B5C7EA">
                <a:alpha val="17000"/>
              </a:srgbClr>
            </a:gs>
            <a:gs pos="100000">
              <a:srgbClr val="DAE3F5">
                <a:alpha val="19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0-d1oe60lcmrb5eq9iqaig.jpeg"/>
          <p:cNvPicPr>
            <a:picLocks noChangeAspect="1"/>
          </p:cNvPicPr>
          <p:nvPr/>
        </p:nvPicPr>
        <p:blipFill>
          <a:blip r:embed="rId1"/>
          <a:srcRect l="-10" t="106" r="10" b="20"/>
          <a:stretch>
            <a:fillRect/>
          </a:stretch>
        </p:blipFill>
        <p:spPr>
          <a:xfrm>
            <a:off x="5627370" y="0"/>
            <a:ext cx="6563995" cy="59963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0-d1oe60lcmrb5eq9iqai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148080"/>
            <a:ext cx="713105" cy="713105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5628005" y="5996305"/>
            <a:ext cx="6563360" cy="861695"/>
          </a:xfrm>
          <a:prstGeom prst="rect">
            <a:avLst/>
          </a:prstGeom>
          <a:gradFill flip="none" rotWithShape="1">
            <a:gsLst>
              <a:gs pos="0">
                <a:srgbClr val="CFE1F4"/>
              </a:gs>
              <a:gs pos="2000">
                <a:srgbClr val="CFE1F4"/>
              </a:gs>
              <a:gs pos="55000">
                <a:srgbClr val="449CCE"/>
              </a:gs>
              <a:gs pos="100000">
                <a:srgbClr val="4874CB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5" name="Text 1"/>
          <p:cNvSpPr/>
          <p:nvPr/>
        </p:nvSpPr>
        <p:spPr>
          <a:xfrm>
            <a:off x="5628005" y="5996305"/>
            <a:ext cx="6563360" cy="86169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494030" y="3429000"/>
            <a:ext cx="437007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b="1" dirty="0">
                <a:sym typeface="+mn-ea"/>
              </a:rPr>
              <a:t>1.</a:t>
            </a:r>
            <a:r>
              <a:rPr lang="zh-CN" altLang="en-US" b="1" dirty="0">
                <a:sym typeface="+mn-ea"/>
              </a:rPr>
              <a:t>简述企业财务管理的目标。</a:t>
            </a:r>
            <a:endParaRPr lang="zh-CN" altLang="en-US" b="1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b="1" dirty="0">
                <a:sym typeface="+mn-ea"/>
              </a:rPr>
              <a:t>2.</a:t>
            </a:r>
            <a:r>
              <a:rPr lang="zh-CN" altLang="en-US" b="1" dirty="0">
                <a:sym typeface="+mn-ea"/>
              </a:rPr>
              <a:t>简述企业投资的决策程序。</a:t>
            </a:r>
            <a:endParaRPr lang="zh-CN" altLang="en-US" b="1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b="1" dirty="0">
                <a:sym typeface="+mn-ea"/>
              </a:rPr>
              <a:t>3.</a:t>
            </a:r>
            <a:r>
              <a:rPr lang="zh-CN" altLang="en-US" b="1" dirty="0">
                <a:sym typeface="+mn-ea"/>
              </a:rPr>
              <a:t>企业在筹资过程中需要注意哪些事项？</a:t>
            </a:r>
            <a:endParaRPr lang="zh-CN" altLang="en-US" b="1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b="1" dirty="0">
                <a:sym typeface="+mn-ea"/>
              </a:rPr>
              <a:t>4.</a:t>
            </a:r>
            <a:r>
              <a:rPr lang="zh-CN" altLang="en-US" b="1" dirty="0">
                <a:sym typeface="+mn-ea"/>
              </a:rPr>
              <a:t>影响投资管理的因素有哪些？</a:t>
            </a:r>
            <a:endParaRPr lang="zh-CN" altLang="en-US" b="1" dirty="0">
              <a:sym typeface="+mn-ea"/>
            </a:endParaRPr>
          </a:p>
        </p:txBody>
      </p:sp>
      <p:sp>
        <p:nvSpPr>
          <p:cNvPr id="8" name="Shape 4"/>
          <p:cNvSpPr/>
          <p:nvPr/>
        </p:nvSpPr>
        <p:spPr>
          <a:xfrm>
            <a:off x="578868" y="3387867"/>
            <a:ext cx="3374390" cy="0"/>
          </a:xfrm>
          <a:prstGeom prst="line">
            <a:avLst/>
          </a:prstGeom>
          <a:noFill/>
          <a:ln w="19050">
            <a:solidFill>
              <a:srgbClr val="4874CB"/>
            </a:solidFill>
            <a:prstDash val="solid"/>
            <a:headEnd type="none"/>
            <a:tailEnd type="none"/>
          </a:ln>
        </p:spPr>
      </p:sp>
      <p:pic>
        <p:nvPicPr>
          <p:cNvPr id="9" name="Image 2" descr="https://test-kimi-img.moonshot.cn/pub/slides/slides_tmpl/image/25-07-11-18:10:10-d1oe60lcmrb5eq9iqaj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" y="800735"/>
            <a:ext cx="597535" cy="28067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27685" y="1484630"/>
            <a:ext cx="4224020" cy="1306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课</a:t>
            </a:r>
            <a:r>
              <a:rPr lang="en-US" sz="3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堂思</a:t>
            </a:r>
            <a:r>
              <a:rPr lang="zh-CN" altLang="en-US" sz="3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考</a:t>
            </a:r>
            <a:endParaRPr lang="zh-CN" altLang="en-US" sz="3600" b="1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财务管理概述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686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1">
            <a:alphaModFix amt="34000"/>
          </a:blip>
          <a:stretch>
            <a:fillRect/>
          </a:stretch>
        </p:blipFill>
        <p:spPr>
          <a:xfrm rot="14640000">
            <a:off x="10076180" y="2677160"/>
            <a:ext cx="2084705" cy="20847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980000">
            <a:off x="292100" y="2855595"/>
            <a:ext cx="2084705" cy="208470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535988" y="4949631"/>
            <a:ext cx="4790148" cy="3073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定义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469313" y="5318715"/>
            <a:ext cx="10573393" cy="73723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财务管理是组织企业财务活动、处理财务关系的经济管理活动，涉及资产购置、资本融通、营运资金管理和利润分配，是企业管理的重要组成部分。</a:t>
            </a:r>
            <a:endParaRPr lang="en-US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6" name="Shape 2"/>
          <p:cNvSpPr/>
          <p:nvPr/>
        </p:nvSpPr>
        <p:spPr>
          <a:xfrm>
            <a:off x="-22860" y="3627120"/>
            <a:ext cx="12214225" cy="185420"/>
          </a:xfrm>
          <a:prstGeom prst="rect">
            <a:avLst/>
          </a:prstGeom>
          <a:gradFill flip="none" rotWithShape="1">
            <a:gsLst>
              <a:gs pos="0">
                <a:srgbClr val="D1DCF2">
                  <a:alpha val="94000"/>
                </a:srgbClr>
              </a:gs>
              <a:gs pos="22000">
                <a:srgbClr val="6389D3">
                  <a:alpha val="62000"/>
                </a:srgbClr>
              </a:gs>
              <a:gs pos="55000">
                <a:srgbClr val="6389D3">
                  <a:alpha val="77000"/>
                </a:srgbClr>
              </a:gs>
              <a:gs pos="85000">
                <a:srgbClr val="2E54A1"/>
              </a:gs>
              <a:gs pos="100000">
                <a:srgbClr val="2E54A1"/>
              </a:gs>
            </a:gsLst>
            <a:lin ang="0" scaled="1"/>
          </a:gradFill>
        </p:spPr>
      </p:sp>
      <p:sp>
        <p:nvSpPr>
          <p:cNvPr id="7" name="Text 3"/>
          <p:cNvSpPr/>
          <p:nvPr/>
        </p:nvSpPr>
        <p:spPr>
          <a:xfrm>
            <a:off x="-22860" y="3627120"/>
            <a:ext cx="12214225" cy="18542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16255" y="4088765"/>
            <a:ext cx="9751695" cy="7620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财务管理的定义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7-11-18:10:11-d1oe60tcmrb5eq9iqao0.jpeg"/>
          <p:cNvPicPr>
            <a:picLocks noChangeAspect="1"/>
          </p:cNvPicPr>
          <p:nvPr/>
        </p:nvPicPr>
        <p:blipFill>
          <a:blip r:embed="rId2"/>
          <a:srcRect t="147" b="14"/>
          <a:stretch>
            <a:fillRect/>
          </a:stretch>
        </p:blipFill>
        <p:spPr>
          <a:xfrm>
            <a:off x="0" y="-107315"/>
            <a:ext cx="12192000" cy="37369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ag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1455" y="1103630"/>
            <a:ext cx="4792345" cy="26962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7-d1oe62dcmrb5eq9iqbb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185" y="3693795"/>
            <a:ext cx="4792345" cy="26962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7-d1oe62dcmrb5eq9iqbc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90" y="3627120"/>
            <a:ext cx="4114800" cy="284670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645525" y="313690"/>
            <a:ext cx="652145" cy="677862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8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财务管理的内容</a:t>
            </a:r>
            <a:endParaRPr lang="en-US" sz="1600" dirty="0"/>
          </a:p>
        </p:txBody>
      </p:sp>
      <p:pic>
        <p:nvPicPr>
          <p:cNvPr id="11" name="Image 8" descr="https://test-kimi-img.moonshot.cn/pub/slides/slides_tmpl/image/25-07-11-18:10:17-d1oe62dcmrb5eq9iqbc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7040" y="1464310"/>
            <a:ext cx="6114415" cy="2200910"/>
          </a:xfrm>
          <a:prstGeom prst="rect">
            <a:avLst/>
          </a:prstGeom>
        </p:spPr>
      </p:pic>
      <p:sp>
        <p:nvSpPr>
          <p:cNvPr id="12" name="Text 1"/>
          <p:cNvSpPr/>
          <p:nvPr/>
        </p:nvSpPr>
        <p:spPr>
          <a:xfrm>
            <a:off x="628015" y="1986280"/>
            <a:ext cx="5395595" cy="13836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投资决策是企业为收回现金并取得收益而发生的现金流出，包括项目投资和证券投资、长期投资和短期投资。</a:t>
            </a:r>
            <a:endParaRPr lang="en-US" sz="1600" dirty="0"/>
          </a:p>
        </p:txBody>
      </p:sp>
      <p:sp>
        <p:nvSpPr>
          <p:cNvPr id="13" name="Text 2"/>
          <p:cNvSpPr/>
          <p:nvPr/>
        </p:nvSpPr>
        <p:spPr>
          <a:xfrm>
            <a:off x="628189" y="1663533"/>
            <a:ext cx="5899611" cy="368329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投资决策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609600" y="4314825"/>
            <a:ext cx="366776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筹资决策解决企业如何取得所需资金，包括权益资金和借入资金、长期资金和短期资金。</a:t>
            </a:r>
            <a:endParaRPr lang="en-US" sz="1600" dirty="0"/>
          </a:p>
        </p:txBody>
      </p:sp>
      <p:pic>
        <p:nvPicPr>
          <p:cNvPr id="15" name="Image 9" descr="https://test-kimi-img.moonshot.cn/pub/slides/slides_tmpl/image/25-07-11-18:10:17-d1oe62dcmrb5eq9iqbd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24395" y="3665220"/>
            <a:ext cx="4639310" cy="2828290"/>
          </a:xfrm>
          <a:prstGeom prst="rect">
            <a:avLst/>
          </a:prstGeom>
        </p:spPr>
      </p:pic>
      <p:sp>
        <p:nvSpPr>
          <p:cNvPr id="16" name="Text 4"/>
          <p:cNvSpPr/>
          <p:nvPr/>
        </p:nvSpPr>
        <p:spPr>
          <a:xfrm>
            <a:off x="577215" y="389509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筹资决策</a:t>
            </a:r>
            <a:endParaRPr lang="en-US" sz="1600" dirty="0"/>
          </a:p>
        </p:txBody>
      </p:sp>
      <p:sp>
        <p:nvSpPr>
          <p:cNvPr id="17" name="Text 5"/>
          <p:cNvSpPr/>
          <p:nvPr/>
        </p:nvSpPr>
        <p:spPr>
          <a:xfrm>
            <a:off x="7425690" y="385572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股利分配决策</a:t>
            </a:r>
            <a:endParaRPr lang="en-US" sz="1600" dirty="0"/>
          </a:p>
        </p:txBody>
      </p:sp>
      <p:sp>
        <p:nvSpPr>
          <p:cNvPr id="18" name="Text 6"/>
          <p:cNvSpPr/>
          <p:nvPr/>
        </p:nvSpPr>
        <p:spPr>
          <a:xfrm>
            <a:off x="7483475" y="4326255"/>
            <a:ext cx="412115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股利分配决策决定公司利润中多少作为股利发放给股东，多少留在公司作为再投资。</a:t>
            </a:r>
            <a:endParaRPr lang="en-US" sz="1600" dirty="0"/>
          </a:p>
        </p:txBody>
      </p:sp>
      <p:pic>
        <p:nvPicPr>
          <p:cNvPr id="19" name="Image 10" descr="https://test-kimi-img.moonshot.cn/pub/slides/slides_tmpl/image/25-07-11-18:10:17-d1oe62dcmrb5eq9iqbe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9910" y="1211580"/>
            <a:ext cx="640080" cy="3232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财务管理的目标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8g.jpeg"/>
          <p:cNvPicPr>
            <a:picLocks noChangeAspect="1"/>
          </p:cNvPicPr>
          <p:nvPr/>
        </p:nvPicPr>
        <p:blipFill>
          <a:blip r:embed="rId2"/>
          <a:srcRect t="170" b="200"/>
          <a:stretch>
            <a:fillRect/>
          </a:stretch>
        </p:blipFill>
        <p:spPr>
          <a:xfrm>
            <a:off x="0" y="866775"/>
            <a:ext cx="12192000" cy="21774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688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优点是简明实用、便于理解，但未考虑资金的时间价值和风险因素，可能导致企业短期行为。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36816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克服了利润最大化目标的不足，但仍未考虑资金的时间价值和风险。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312150" y="425323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考虑了货币时间价值和风险问题，避免企业短期行为，注重企业未来发展。</a:t>
            </a:r>
            <a:endParaRPr lang="en-US" sz="1600" dirty="0"/>
          </a:p>
        </p:txBody>
      </p:sp>
      <p:pic>
        <p:nvPicPr>
          <p:cNvPr id="6" name="Image 1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38" y="4041458"/>
            <a:ext cx="2489200" cy="889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190" y="4041458"/>
            <a:ext cx="2489200" cy="8890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603" y="4051618"/>
            <a:ext cx="2489200" cy="88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7-11-18:10:16-d1oe625cmrb5eq9iqb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8097" y="3631248"/>
            <a:ext cx="25400" cy="306070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7-11-18:10:16-d1oe625cmrb5eq9iqb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5599" y="3656648"/>
            <a:ext cx="25400" cy="3060700"/>
          </a:xfrm>
          <a:prstGeom prst="rect">
            <a:avLst/>
          </a:prstGeom>
        </p:spPr>
      </p:pic>
      <p:sp>
        <p:nvSpPr>
          <p:cNvPr id="11" name="Shape 3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2" name="Text 4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386080" y="194945"/>
            <a:ext cx="951801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财务管理的总体目标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851535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利润最大化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4616450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资本利润率最大化或每股利润最大化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8482965" y="329882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企业价值最大化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475740"/>
            <a:ext cx="652145" cy="67786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财务管理的具体目标</a:t>
            </a:r>
            <a:endParaRPr lang="en-US" sz="1600" dirty="0"/>
          </a:p>
        </p:txBody>
      </p:sp>
      <p:pic>
        <p:nvPicPr>
          <p:cNvPr id="4" name="Image 1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3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503719" y="1563827"/>
            <a:ext cx="5899611" cy="368354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筹资管理的目标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504989" y="1932181"/>
            <a:ext cx="6212657" cy="1032028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以最少的资金成本和较小的筹资风险获得同样多或较多的资金。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5503719" y="3210560"/>
            <a:ext cx="5899611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投资管理的目标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504989" y="3578860"/>
            <a:ext cx="6212657" cy="106299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以最少的投资额与最小的投资风险获取最大的投资收益。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5503719" y="4807585"/>
            <a:ext cx="5899611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分配管理的目标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5504989" y="5175885"/>
            <a:ext cx="6280600" cy="11049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合理确定利润的留存和分配比例及分配方式，提高企业的潜在收益能力。</a:t>
            </a:r>
            <a:endParaRPr lang="en-US" sz="1600" dirty="0"/>
          </a:p>
        </p:txBody>
      </p:sp>
      <p:sp>
        <p:nvSpPr>
          <p:cNvPr id="11" name="Shape 7"/>
          <p:cNvSpPr/>
          <p:nvPr/>
        </p:nvSpPr>
        <p:spPr>
          <a:xfrm>
            <a:off x="5159375" y="1758950"/>
            <a:ext cx="0" cy="452247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5A7DD4"/>
                </a:gs>
                <a:gs pos="47000">
                  <a:srgbClr val="5A7DD4"/>
                </a:gs>
                <a:gs pos="100000">
                  <a:srgbClr val="C8D5EF"/>
                </a:gs>
              </a:gsLst>
              <a:lin ang="5400000" scaled="1"/>
            </a:gradFill>
            <a:prstDash val="sysDot"/>
            <a:headEnd type="none"/>
            <a:tailEnd type="none"/>
          </a:ln>
        </p:spPr>
      </p:sp>
      <p:pic>
        <p:nvPicPr>
          <p:cNvPr id="12" name="Image 2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4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5" name="Image 5" descr="https://test-kimi-img.moonshot.cn/pub/slides/slides_tmpl/image/25-07-11-18:10:17-d1oe62dcmrb5eq9iqbd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7595" y="4726305"/>
            <a:ext cx="530225" cy="530225"/>
          </a:xfrm>
          <a:prstGeom prst="rect">
            <a:avLst/>
          </a:prstGeom>
        </p:spPr>
      </p:pic>
      <p:pic>
        <p:nvPicPr>
          <p:cNvPr id="16" name="Image 6" descr="https://test-kimi-img.moonshot.cn/pub/slides/slides_tmpl/image/25-07-11-18:10:17-d1oe62dcmrb5eq9iqbe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7595" y="3116580"/>
            <a:ext cx="530225" cy="530225"/>
          </a:xfrm>
          <a:prstGeom prst="rect">
            <a:avLst/>
          </a:prstGeom>
        </p:spPr>
      </p:pic>
      <p:pic>
        <p:nvPicPr>
          <p:cNvPr id="17" name="Image 7" descr="https://test-kimi-img.moonshot.cn/pub/slides/slides_tmpl/image/25-07-11-18:10:17-d1oe62dcmrb5eq9iqbf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7595" y="1570990"/>
            <a:ext cx="530225" cy="530225"/>
          </a:xfrm>
          <a:prstGeom prst="rect">
            <a:avLst/>
          </a:prstGeom>
        </p:spPr>
      </p:pic>
      <p:pic>
        <p:nvPicPr>
          <p:cNvPr id="18" name="Image 8" descr="https://test-kimi-img.moonshot.cn/pub/slides/slides_tmpl/image/25-07-11-18:10:18-d1oe62lcmrb5eq9iqbfg.jpeg"/>
          <p:cNvPicPr>
            <a:picLocks noChangeAspect="1"/>
          </p:cNvPicPr>
          <p:nvPr/>
        </p:nvPicPr>
        <p:blipFill>
          <a:blip r:embed="rId10"/>
          <a:srcRect t="9" b="128"/>
          <a:stretch>
            <a:fillRect/>
          </a:stretch>
        </p:blipFill>
        <p:spPr>
          <a:xfrm>
            <a:off x="537845" y="1739900"/>
            <a:ext cx="4204335" cy="41484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10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11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12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13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14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15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16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1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8.xml><?xml version="1.0" encoding="utf-8"?>
<p:tagLst xmlns:p="http://schemas.openxmlformats.org/presentationml/2006/main">
  <p:tag name="KSO_WM_DIAGRAM_VIRTUALLY_FRAME" val="{&quot;height&quot;:535.05,&quot;left&quot;:-81.05,&quot;top&quot;:36.15,&quot;width&quot;:1027.15}"/>
</p:tagLst>
</file>

<file path=ppt/tags/tag19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20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2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5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6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8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9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30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2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5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36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37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38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39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4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40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41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42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43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44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45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46.xml><?xml version="1.0" encoding="utf-8"?>
<p:tagLst xmlns:p="http://schemas.openxmlformats.org/presentationml/2006/main">
  <p:tag name="KSO_WM_DIAGRAM_VIRTUALLY_FRAME" val="{&quot;height&quot;:498.4,&quot;left&quot;:76.4,&quot;top&quot;:74.2,&quot;width&quot;:775.25}"/>
</p:tagLst>
</file>

<file path=ppt/tags/tag5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6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7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8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ags/tag9.xml><?xml version="1.0" encoding="utf-8"?>
<p:tagLst xmlns:p="http://schemas.openxmlformats.org/presentationml/2006/main">
  <p:tag name="KSO_WM_DIAGRAM_VIRTUALLY_FRAME" val="{&quot;height&quot;:246.65,&quot;left&quot;:28.2,&quot;top&quot;:274.35,&quot;width&quot;:901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2776</Words>
  <Application>WPS 演示</Application>
  <PresentationFormat>On-screen Show (16:9)</PresentationFormat>
  <Paragraphs>392</Paragraphs>
  <Slides>35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MiSans</vt:lpstr>
      <vt:lpstr>MiSans</vt:lpstr>
      <vt:lpstr>微软雅黑</vt:lpstr>
      <vt:lpstr>Calibri</vt:lpstr>
      <vt:lpstr>Arial Unicode MS</vt:lpstr>
      <vt:lpstr>等线</vt:lpstr>
      <vt:lpstr>Custom Theme</vt:lpstr>
      <vt:lpstr>1_Custom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武静影</cp:lastModifiedBy>
  <cp:revision>6</cp:revision>
  <dcterms:created xsi:type="dcterms:W3CDTF">2025-08-12T05:20:00Z</dcterms:created>
  <dcterms:modified xsi:type="dcterms:W3CDTF">2025-08-19T01:51:07Z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0BB7B6A283B7427EB08845E56972A13F_13</vt:lpwstr>
  </property>
  <property fmtid="{D5CDD505-2E9C-101B-9397-08002B2CF9AE}" pid="3" name="KSOProductBuildVer">
    <vt:lpwstr>2052-12.1.0.19302</vt:lpwstr>
  </property>
</Properties>
</file>