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72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5" r:id="rId16"/>
    <p:sldId id="269" r:id="rId17"/>
    <p:sldId id="267" r:id="rId18"/>
    <p:sldId id="270" r:id="rId19"/>
    <p:sldId id="271" r:id="rId20"/>
  </p:sldIdLst>
  <p:sldSz cx="12192000" cy="6858000"/>
  <p:notesSz cx="6858000" cy="12192000"/>
  <p:embeddedFontLst>
    <p:embeddedFont>
      <p:font typeface="MiSans" pitchFamily="34" charset="-122"/>
      <p:regular r:id="rId24"/>
    </p:embeddedFont>
    <p:embeddedFont>
      <p:font typeface="MiSans" pitchFamily="34" charset="-120"/>
      <p:regular r:id="rId25"/>
    </p:embeddedFont>
    <p:embeddedFont>
      <p:font typeface="微软雅黑" panose="020B0503020204020204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等线" panose="02010600030101010101" charset="-122"/>
      <p:regular r:id="rId31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32.png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Relationship Id="rId3" Type="http://schemas.openxmlformats.org/officeDocument/2006/relationships/image" Target="../media/image19.png"/><Relationship Id="rId2" Type="http://schemas.openxmlformats.org/officeDocument/2006/relationships/image" Target="../media/image43.pn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6.png"/><Relationship Id="rId1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32.png"/><Relationship Id="rId4" Type="http://schemas.openxmlformats.org/officeDocument/2006/relationships/image" Target="../media/image5.png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49.jpeg"/><Relationship Id="rId7" Type="http://schemas.openxmlformats.org/officeDocument/2006/relationships/image" Target="../media/image50.png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26.png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30.jpeg"/><Relationship Id="rId13" Type="http://schemas.openxmlformats.org/officeDocument/2006/relationships/tags" Target="../tags/tag41.xml"/><Relationship Id="rId12" Type="http://schemas.openxmlformats.org/officeDocument/2006/relationships/image" Target="../media/image29.jpeg"/><Relationship Id="rId11" Type="http://schemas.openxmlformats.org/officeDocument/2006/relationships/tags" Target="../tags/tag40.xml"/><Relationship Id="rId10" Type="http://schemas.openxmlformats.org/officeDocument/2006/relationships/image" Target="../media/image5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7" Type="http://schemas.openxmlformats.org/officeDocument/2006/relationships/notesSlide" Target="../notesSlides/notesSlide3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18.xml"/><Relationship Id="rId24" Type="http://schemas.openxmlformats.org/officeDocument/2006/relationships/tags" Target="../tags/tag17.xml"/><Relationship Id="rId23" Type="http://schemas.openxmlformats.org/officeDocument/2006/relationships/tags" Target="../tags/tag16.xml"/><Relationship Id="rId22" Type="http://schemas.openxmlformats.org/officeDocument/2006/relationships/tags" Target="../tags/tag15.xml"/><Relationship Id="rId21" Type="http://schemas.openxmlformats.org/officeDocument/2006/relationships/tags" Target="../tags/tag14.xml"/><Relationship Id="rId20" Type="http://schemas.openxmlformats.org/officeDocument/2006/relationships/tags" Target="../tags/tag13.xml"/><Relationship Id="rId2" Type="http://schemas.openxmlformats.org/officeDocument/2006/relationships/tags" Target="../tags/tag1.xml"/><Relationship Id="rId19" Type="http://schemas.openxmlformats.org/officeDocument/2006/relationships/tags" Target="../tags/tag12.xml"/><Relationship Id="rId18" Type="http://schemas.openxmlformats.org/officeDocument/2006/relationships/tags" Target="../tags/tag11.xml"/><Relationship Id="rId17" Type="http://schemas.openxmlformats.org/officeDocument/2006/relationships/image" Target="../media/image8.png"/><Relationship Id="rId16" Type="http://schemas.openxmlformats.org/officeDocument/2006/relationships/image" Target="../media/image13.png"/><Relationship Id="rId15" Type="http://schemas.openxmlformats.org/officeDocument/2006/relationships/tags" Target="../tags/tag10.xml"/><Relationship Id="rId14" Type="http://schemas.openxmlformats.org/officeDocument/2006/relationships/image" Target="../media/image12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5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jpeg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26.png"/><Relationship Id="rId3" Type="http://schemas.openxmlformats.org/officeDocument/2006/relationships/image" Target="../media/image18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5.png"/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1.png"/><Relationship Id="rId29" Type="http://schemas.openxmlformats.org/officeDocument/2006/relationships/notesSlide" Target="../notesSlides/notesSlide9.xml"/><Relationship Id="rId28" Type="http://schemas.openxmlformats.org/officeDocument/2006/relationships/slideLayout" Target="../slideLayouts/slideLayout1.xml"/><Relationship Id="rId27" Type="http://schemas.openxmlformats.org/officeDocument/2006/relationships/image" Target="../media/image38.png"/><Relationship Id="rId26" Type="http://schemas.openxmlformats.org/officeDocument/2006/relationships/tags" Target="../tags/tag33.xml"/><Relationship Id="rId25" Type="http://schemas.openxmlformats.org/officeDocument/2006/relationships/image" Target="../media/image37.png"/><Relationship Id="rId24" Type="http://schemas.openxmlformats.org/officeDocument/2006/relationships/tags" Target="../tags/tag32.xml"/><Relationship Id="rId23" Type="http://schemas.openxmlformats.org/officeDocument/2006/relationships/image" Target="../media/image36.png"/><Relationship Id="rId22" Type="http://schemas.openxmlformats.org/officeDocument/2006/relationships/tags" Target="../tags/tag31.xml"/><Relationship Id="rId21" Type="http://schemas.openxmlformats.org/officeDocument/2006/relationships/image" Target="../media/image35.png"/><Relationship Id="rId20" Type="http://schemas.openxmlformats.org/officeDocument/2006/relationships/tags" Target="../tags/tag30.xml"/><Relationship Id="rId2" Type="http://schemas.openxmlformats.org/officeDocument/2006/relationships/tags" Target="../tags/tag19.xml"/><Relationship Id="rId19" Type="http://schemas.openxmlformats.org/officeDocument/2006/relationships/image" Target="../media/image34.png"/><Relationship Id="rId18" Type="http://schemas.openxmlformats.org/officeDocument/2006/relationships/tags" Target="../tags/tag29.xml"/><Relationship Id="rId17" Type="http://schemas.openxmlformats.org/officeDocument/2006/relationships/image" Target="../media/image33.png"/><Relationship Id="rId16" Type="http://schemas.openxmlformats.org/officeDocument/2006/relationships/tags" Target="../tags/tag28.xml"/><Relationship Id="rId15" Type="http://schemas.openxmlformats.org/officeDocument/2006/relationships/image" Target="../media/image5.png"/><Relationship Id="rId14" Type="http://schemas.openxmlformats.org/officeDocument/2006/relationships/image" Target="../media/image20.png"/><Relationship Id="rId13" Type="http://schemas.openxmlformats.org/officeDocument/2006/relationships/image" Target="../media/image18.png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flipH="1">
            <a:off x="4814570" y="3940175"/>
            <a:ext cx="6555740" cy="0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8" name="Text 6"/>
          <p:cNvSpPr/>
          <p:nvPr/>
        </p:nvSpPr>
        <p:spPr>
          <a:xfrm>
            <a:off x="1403350" y="1552575"/>
            <a:ext cx="9859010" cy="24771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项目四</a:t>
            </a:r>
            <a:r>
              <a:rPr lang="en-US" altLang="zh-CN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endParaRPr lang="en-US" altLang="zh-CN" sz="60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现代企业营销管理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市场营销组合与网络营销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>
            <a:alphaModFix amt="74000"/>
          </a:blip>
          <a:srcRect t="15208"/>
          <a:stretch>
            <a:fillRect/>
          </a:stretch>
        </p:blipFill>
        <p:spPr>
          <a:xfrm>
            <a:off x="6398895" y="0"/>
            <a:ext cx="7380605" cy="24250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gradFill flip="none" rotWithShape="1">
            <a:gsLst>
              <a:gs pos="0">
                <a:srgbClr val="92ABDF">
                  <a:alpha val="82000"/>
                </a:srgbClr>
              </a:gs>
              <a:gs pos="42000">
                <a:srgbClr val="92ABDF">
                  <a:alpha val="82000"/>
                </a:srgbClr>
              </a:gs>
              <a:gs pos="100000">
                <a:srgbClr val="4874CB">
                  <a:alpha val="73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697470" y="1614805"/>
            <a:ext cx="3957955" cy="13309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538375" y="4472222"/>
            <a:ext cx="4964861" cy="1867936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**企业营销战略**：企业需先选择目标市场，再综合运用营销组合策略。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**企业营销环境**：宏观环境对企业营销活动影响较大，企业需重视环境因素。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**企业资源状况**：企业需根据自身资源选择合适的营销组合策略。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**目标市场特点**：目标市场的需求特点决定了营销组合的性质。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71619" y="4215047"/>
            <a:ext cx="4964861" cy="1867301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**变量组合**：市场营销组合是一个动态组合，各要素的变化会产生不同的营销效果。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**层次结构**：每个要素内部也有多个层次，企业可以根据实际情况灵活选择。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**整体协同作用**：最佳的市场营销组合不是各要素的简单相加，而是产生整体协同效应。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**应变能力**：企业需要根据市场环境的变化随时调整营销组合，保持竞争力。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087428" y="3540443"/>
            <a:ext cx="0" cy="2532924"/>
          </a:xfrm>
          <a:prstGeom prst="line">
            <a:avLst/>
          </a:prstGeom>
          <a:noFill/>
          <a:ln w="19050">
            <a:gradFill flip="none" rotWithShape="1">
              <a:gsLst>
                <a:gs pos="0">
                  <a:srgbClr val="4874CB">
                    <a:alpha val="0"/>
                  </a:srgbClr>
                </a:gs>
                <a:gs pos="10000">
                  <a:srgbClr val="4874CB">
                    <a:alpha val="0"/>
                  </a:srgbClr>
                </a:gs>
                <a:gs pos="50000">
                  <a:srgbClr val="4874CB">
                    <a:alpha val="50000"/>
                  </a:srgbClr>
                </a:gs>
                <a:gs pos="90000">
                  <a:srgbClr val="4874CB">
                    <a:alpha val="0"/>
                  </a:srgbClr>
                </a:gs>
                <a:gs pos="100000">
                  <a:srgbClr val="4874CB">
                    <a:alpha val="0"/>
                  </a:srgbClr>
                </a:gs>
              </a:gsLst>
              <a:lin ang="16200000" scaled="1"/>
            </a:gradFill>
            <a:prstDash val="solid"/>
            <a:headEnd type="none"/>
            <a:tailEnd type="none"/>
          </a:ln>
        </p:spPr>
      </p:sp>
      <p:pic>
        <p:nvPicPr>
          <p:cNvPr id="9" name="Image 1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" y="390525"/>
            <a:ext cx="597535" cy="28067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14730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市场营销组合的特点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702425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市场营销组合策略应用的约束条件</a:t>
            </a:r>
            <a:endParaRPr lang="en-US" sz="1600" dirty="0"/>
          </a:p>
        </p:txBody>
      </p:sp>
      <p:pic>
        <p:nvPicPr>
          <p:cNvPr id="12" name="Image 2" descr="https://test-kimi-img.moonshot.cn/pub/slides/slides_tmpl/image/25-07-11-18:10:13-d1oe61dcmrb5eq9iqb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20" y="1164590"/>
            <a:ext cx="3688080" cy="2243455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4-d1oe61lcmrb5eq9iqb3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400" y="1164590"/>
            <a:ext cx="3688080" cy="22434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a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1103630"/>
            <a:ext cx="4792345" cy="26962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7-d1oe62dcmrb5eq9iqb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" y="3627120"/>
            <a:ext cx="4114800" cy="284670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645525" y="313690"/>
            <a:ext cx="652145" cy="677862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7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</a:t>
            </a:r>
            <a:endParaRPr lang="en-US" sz="1600" dirty="0"/>
          </a:p>
        </p:txBody>
      </p:sp>
      <p:pic>
        <p:nvPicPr>
          <p:cNvPr id="11" name="Image 8" descr="https://test-kimi-img.moonshot.cn/pub/slides/slides_tmpl/image/25-07-11-18:10:17-d1oe62dcmrb5eq9iqbc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040" y="1464310"/>
            <a:ext cx="6114415" cy="2200910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628015" y="1986280"/>
            <a:ext cx="5395595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市场营销组合是企业针对目标市场，综合考虑环境、能力和竞争状况，对产品、价格、分销和促销等可控因素进行优化组合，以满足消费者需求，提升企业竞争力。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628189" y="1663533"/>
            <a:ext cx="5899611" cy="368329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市场营销组合概述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09600" y="4314825"/>
            <a:ext cx="366776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**4P 营销策略组合**：包括产品（Product）、价格（Price）、地点（Place）和促销（Promotion）四个要素。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**4V 营销策略组合**：差异化（Variation）、功能化（Versatility）、附加价值（Value）和共鸣（Vibration）。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</p:txBody>
      </p:sp>
      <p:pic>
        <p:nvPicPr>
          <p:cNvPr id="15" name="Image 9" descr="https://test-kimi-img.moonshot.cn/pub/slides/slides_tmpl/image/25-07-11-18:10:17-d1oe62dcmrb5eq9iqbd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2285" y="4152265"/>
            <a:ext cx="4639310" cy="2366010"/>
          </a:xfrm>
          <a:prstGeom prst="rect">
            <a:avLst/>
          </a:prstGeom>
        </p:spPr>
      </p:pic>
      <p:sp>
        <p:nvSpPr>
          <p:cNvPr id="16" name="Text 4"/>
          <p:cNvSpPr/>
          <p:nvPr/>
        </p:nvSpPr>
        <p:spPr>
          <a:xfrm>
            <a:off x="577215" y="389509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营销策略组合</a:t>
            </a:r>
            <a:endParaRPr lang="en-US" sz="1600" dirty="0"/>
          </a:p>
        </p:txBody>
      </p:sp>
      <p:pic>
        <p:nvPicPr>
          <p:cNvPr id="19" name="Image 10" descr="https://test-kimi-img.moonshot.cn/pub/slides/slides_tmpl/image/25-07-11-18:10:17-d1oe62dcmrb5eq9iqbe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9910" y="1211580"/>
            <a:ext cx="640080" cy="32321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706745" y="4366260"/>
            <a:ext cx="4119245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**4C 营销策略组合**：顾客（Customer）、成本（Cost）、便利（Convenience）和沟通（Communication）。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**4R 营销策略组合**：关联（Relevance）、反应（Reaction）、关系（Relationship）和回报（Reward）。</a:t>
            </a:r>
            <a:endParaRPr lang="en-US" altLang="en-US" sz="13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a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1103630"/>
            <a:ext cx="4792345" cy="269621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5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</a:t>
            </a:r>
            <a:endParaRPr lang="en-US" sz="1600" dirty="0"/>
          </a:p>
        </p:txBody>
      </p:sp>
      <p:pic>
        <p:nvPicPr>
          <p:cNvPr id="11" name="Image 8" descr="https://test-kimi-img.moonshot.cn/pub/slides/slides_tmpl/image/25-07-11-18:10:17-d1oe62dcmrb5eq9iqbc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040" y="1464310"/>
            <a:ext cx="6114415" cy="2200910"/>
          </a:xfrm>
          <a:prstGeom prst="rect">
            <a:avLst/>
          </a:prstGeom>
        </p:spPr>
      </p:pic>
      <p:pic>
        <p:nvPicPr>
          <p:cNvPr id="15" name="Image 9" descr="https://test-kimi-img.moonshot.cn/pub/slides/slides_tmpl/image/25-07-11-18:10:17-d1oe62dcmrb5eq9iqbd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6015" y="3630295"/>
            <a:ext cx="4639310" cy="2828290"/>
          </a:xfrm>
          <a:prstGeom prst="rect">
            <a:avLst/>
          </a:prstGeom>
        </p:spPr>
      </p:pic>
      <p:sp>
        <p:nvSpPr>
          <p:cNvPr id="17" name="Text 5"/>
          <p:cNvSpPr/>
          <p:nvPr/>
        </p:nvSpPr>
        <p:spPr>
          <a:xfrm>
            <a:off x="839470" y="101727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市场营销组合的基本措施</a:t>
            </a:r>
            <a:endParaRPr lang="en-US" sz="1600" dirty="0"/>
          </a:p>
        </p:txBody>
      </p:sp>
      <p:sp>
        <p:nvSpPr>
          <p:cNvPr id="18" name="Text 6"/>
          <p:cNvSpPr/>
          <p:nvPr/>
        </p:nvSpPr>
        <p:spPr>
          <a:xfrm>
            <a:off x="789940" y="1602105"/>
            <a:ext cx="412115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**产品策略**：涉及产品发展、计划、设计等，关注产品特性、质量、外观、品牌等因素。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**价格策略**：确定定价目标和技巧，考虑付款方式、信用条件、折扣等因素。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14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14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</p:txBody>
      </p:sp>
      <p:pic>
        <p:nvPicPr>
          <p:cNvPr id="19" name="Image 10" descr="https://test-kimi-img.moonshot.cn/pub/slides/slides_tmpl/image/25-07-11-18:10:17-d1oe62dcmrb5eq9iqbe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9910" y="1211580"/>
            <a:ext cx="640080" cy="323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71930" y="4147820"/>
            <a:ext cx="4064000" cy="155765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just">
              <a:lnSpc>
                <a:spcPct val="150000"/>
              </a:lnSpc>
              <a:buClrTx/>
              <a:buSzTx/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**促销策略**：通过广告、人员推销、宣传等方式促进销售。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algn="just">
              <a:lnSpc>
                <a:spcPct val="150000"/>
              </a:lnSpc>
              <a:buClrTx/>
              <a:buSzTx/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**分销策略**：研究商品到达消费者手中的途径和方式，包括渠道、区域分布、中间商类型等。</a:t>
            </a:r>
            <a:endParaRPr lang="en-US" sz="14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0" name="Image 3" descr="https://test-kimi-img.moonshot.cn/pub/slides/slides_tmpl/image/25-07-11-18:10:14-d1oe61lcmrb5eq9iqb3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8920" y="4494530"/>
            <a:ext cx="4754245" cy="22434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475740"/>
            <a:ext cx="652145" cy="6778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</a:t>
            </a:r>
            <a:endParaRPr lang="en-US" sz="1600" dirty="0"/>
          </a:p>
        </p:txBody>
      </p:sp>
      <p:pic>
        <p:nvPicPr>
          <p:cNvPr id="4" name="Image 1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503719" y="1563827"/>
            <a:ext cx="5899611" cy="368354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网络营销的概述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504989" y="1932181"/>
            <a:ext cx="6212657" cy="1032028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网络营销是基于互联网的营销手段，旨在满足顾客需求，实现企业营销目标。它贯穿于企业经营的全过程，包括市场调查、客户分析、产品开发等环节。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503719" y="3210560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网络营销的特点和优势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504989" y="3578860"/>
            <a:ext cx="6212657" cy="106299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**广阔的经营空间**：突破地理限制，拓展到全球市场。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**全天候的经营时间**：虚拟商店可24小时营业，方便消费者。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**无店铺的经营方式**：无需实体店面，降低成本。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**低库存的经营方式**：按需采购，减少库存成本。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**成本低廉的竞争策略**：降低经营成本，提高竞争力。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**精简化的营销环节**：消费者可自主查询和下单，简化营销流程。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5159375" y="1758950"/>
            <a:ext cx="0" cy="452247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5A7DD4"/>
                </a:gs>
                <a:gs pos="47000">
                  <a:srgbClr val="5A7DD4"/>
                </a:gs>
                <a:gs pos="100000">
                  <a:srgbClr val="C8D5EF"/>
                </a:gs>
              </a:gsLst>
              <a:lin ang="5400000" scaled="1"/>
            </a:gradFill>
            <a:prstDash val="sysDot"/>
            <a:headEnd type="none"/>
            <a:tailEnd type="none"/>
          </a:ln>
        </p:spPr>
      </p:sp>
      <p:pic>
        <p:nvPicPr>
          <p:cNvPr id="12" name="Image 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4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17-d1oe62dcmrb5eq9iqbe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7595" y="3116580"/>
            <a:ext cx="530225" cy="530225"/>
          </a:xfrm>
          <a:prstGeom prst="rect">
            <a:avLst/>
          </a:prstGeom>
        </p:spPr>
      </p:pic>
      <p:pic>
        <p:nvPicPr>
          <p:cNvPr id="17" name="Image 7" descr="https://test-kimi-img.moonshot.cn/pub/slides/slides_tmpl/image/25-07-11-18:10:17-d1oe62dcmrb5eq9iqbf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7595" y="1570990"/>
            <a:ext cx="530225" cy="530225"/>
          </a:xfrm>
          <a:prstGeom prst="rect">
            <a:avLst/>
          </a:prstGeom>
        </p:spPr>
      </p:pic>
      <p:pic>
        <p:nvPicPr>
          <p:cNvPr id="18" name="Image 8" descr="https://test-kimi-img.moonshot.cn/pub/slides/slides_tmpl/image/25-07-11-18:10:18-d1oe62lcmrb5eq9iqbfg.jpeg"/>
          <p:cNvPicPr>
            <a:picLocks noChangeAspect="1"/>
          </p:cNvPicPr>
          <p:nvPr/>
        </p:nvPicPr>
        <p:blipFill>
          <a:blip r:embed="rId9"/>
          <a:srcRect t="9" b="128"/>
          <a:stretch>
            <a:fillRect/>
          </a:stretch>
        </p:blipFill>
        <p:spPr>
          <a:xfrm>
            <a:off x="537845" y="1739900"/>
            <a:ext cx="4204335" cy="41484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475740"/>
            <a:ext cx="652145" cy="6778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</a:t>
            </a:r>
            <a:endParaRPr lang="en-US" sz="1600" dirty="0"/>
          </a:p>
        </p:txBody>
      </p:sp>
      <p:pic>
        <p:nvPicPr>
          <p:cNvPr id="4" name="Image 1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751369" y="1758950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网络营销与传统营销的区别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5370369" y="2773045"/>
            <a:ext cx="6280600" cy="11049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网络营销具有成本低、互动性强、效率高等优势，但并非完全取代传统营销。企业应整合两者，实现最佳营销效果。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5159375" y="1758950"/>
            <a:ext cx="0" cy="452247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5A7DD4"/>
                </a:gs>
                <a:gs pos="47000">
                  <a:srgbClr val="5A7DD4"/>
                </a:gs>
                <a:gs pos="100000">
                  <a:srgbClr val="C8D5EF"/>
                </a:gs>
              </a:gsLst>
              <a:lin ang="5400000" scaled="1"/>
            </a:gradFill>
            <a:prstDash val="sysDot"/>
            <a:headEnd type="none"/>
            <a:tailEnd type="none"/>
          </a:ln>
        </p:spPr>
      </p:sp>
      <p:pic>
        <p:nvPicPr>
          <p:cNvPr id="12" name="Image 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4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5" name="Image 5" descr="https://test-kimi-img.moonshot.cn/pub/slides/slides_tmpl/image/25-07-11-18:10:17-d1oe62dcmrb5eq9iqbd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7920" y="1677670"/>
            <a:ext cx="530225" cy="530225"/>
          </a:xfrm>
          <a:prstGeom prst="rect">
            <a:avLst/>
          </a:prstGeom>
        </p:spPr>
      </p:pic>
      <p:pic>
        <p:nvPicPr>
          <p:cNvPr id="18" name="Image 8" descr="https://test-kimi-img.moonshot.cn/pub/slides/slides_tmpl/image/25-07-11-18:10:18-d1oe62lcmrb5eq9iqbfg.jpeg"/>
          <p:cNvPicPr>
            <a:picLocks noChangeAspect="1"/>
          </p:cNvPicPr>
          <p:nvPr/>
        </p:nvPicPr>
        <p:blipFill>
          <a:blip r:embed="rId8"/>
          <a:srcRect t="9" b="128"/>
          <a:stretch>
            <a:fillRect/>
          </a:stretch>
        </p:blipFill>
        <p:spPr>
          <a:xfrm>
            <a:off x="537845" y="1739900"/>
            <a:ext cx="4204335" cy="41484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课堂思考</a:t>
            </a:r>
            <a:endParaRPr lang="zh-CN" altLang="en-US" sz="28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" name="Shape 1"/>
          <p:cNvSpPr/>
          <p:nvPr>
            <p:custDataLst>
              <p:tags r:id="rId2"/>
            </p:custDataLst>
          </p:nvPr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3"/>
            </p:custDataLst>
          </p:nvPr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>
            <p:custDataLst>
              <p:tags r:id="rId4"/>
            </p:custDataLst>
          </p:nvPr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1" name="Text 9"/>
          <p:cNvSpPr/>
          <p:nvPr>
            <p:custDataLst>
              <p:tags r:id="rId6"/>
            </p:custDataLst>
          </p:nvPr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什么是市场营销？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什么是市场营销组合？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7"/>
            </p:custDataLst>
          </p:nvPr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目标市场选择策略包括哪些？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8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og.png"/>
          <p:cNvPicPr>
            <a:picLocks noChangeAspect="1"/>
          </p:cNvPicPr>
          <p:nvPr/>
        </p:nvPicPr>
        <p:blipFill>
          <a:blip r:embed="rId1">
            <a:alphaModFix amt="70000"/>
          </a:blip>
          <a:stretch>
            <a:fillRect/>
          </a:stretch>
        </p:blipFill>
        <p:spPr>
          <a:xfrm>
            <a:off x="0" y="0"/>
            <a:ext cx="4932680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2877820"/>
            <a:ext cx="4876800" cy="99377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4027805"/>
            <a:ext cx="4876800" cy="99377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07-d1oe5vtcmrb5eq9iqa8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5177790"/>
            <a:ext cx="4876800" cy="99377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6659880" y="3143885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市场营销概述</a:t>
            </a:r>
            <a:endParaRPr lang="en-US" sz="1600" dirty="0"/>
          </a:p>
        </p:txBody>
      </p:sp>
      <p:sp>
        <p:nvSpPr>
          <p:cNvPr id="7" name="Shape 1"/>
          <p:cNvSpPr/>
          <p:nvPr/>
        </p:nvSpPr>
        <p:spPr>
          <a:xfrm>
            <a:off x="6190615" y="309308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8" name="Text 2"/>
          <p:cNvSpPr/>
          <p:nvPr/>
        </p:nvSpPr>
        <p:spPr>
          <a:xfrm>
            <a:off x="6190615" y="30930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6210300" y="313118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6659880" y="4296410"/>
            <a:ext cx="4092575" cy="4800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市场细分与目标市场</a:t>
            </a:r>
            <a:endParaRPr lang="en-US" sz="1600" dirty="0"/>
          </a:p>
        </p:txBody>
      </p:sp>
      <p:sp>
        <p:nvSpPr>
          <p:cNvPr id="11" name="Shape 5"/>
          <p:cNvSpPr/>
          <p:nvPr/>
        </p:nvSpPr>
        <p:spPr>
          <a:xfrm>
            <a:off x="6189345" y="423735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2" name="Text 6"/>
          <p:cNvSpPr/>
          <p:nvPr/>
        </p:nvSpPr>
        <p:spPr>
          <a:xfrm>
            <a:off x="6189345" y="423735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6189345" y="427482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6659880" y="5417820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市场营销组合与网络营销</a:t>
            </a:r>
            <a:endParaRPr lang="en-US" sz="1600" dirty="0"/>
          </a:p>
        </p:txBody>
      </p:sp>
      <p:sp>
        <p:nvSpPr>
          <p:cNvPr id="15" name="Shape 9"/>
          <p:cNvSpPr/>
          <p:nvPr/>
        </p:nvSpPr>
        <p:spPr>
          <a:xfrm>
            <a:off x="6190615" y="538099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6" name="Text 10"/>
          <p:cNvSpPr/>
          <p:nvPr/>
        </p:nvSpPr>
        <p:spPr>
          <a:xfrm>
            <a:off x="6190615" y="53809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6189345" y="541210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6076315" y="1317625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pic>
        <p:nvPicPr>
          <p:cNvPr id="19" name="Image 4" descr="https://test-kimi-img.moonshot.cn/pub/slides/slides_tmpl/image/25-07-11-18:10:08-d1oe605cmrb5eq9iqa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40" y="868680"/>
            <a:ext cx="1134110" cy="5120640"/>
          </a:xfrm>
          <a:prstGeom prst="rect">
            <a:avLst/>
          </a:prstGeom>
        </p:spPr>
      </p:pic>
      <p:pic>
        <p:nvPicPr>
          <p:cNvPr id="20" name="Image 5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55955" y="3337560"/>
            <a:ext cx="628015" cy="182880"/>
          </a:xfrm>
          <a:prstGeom prst="rect">
            <a:avLst/>
          </a:prstGeom>
        </p:spPr>
      </p:pic>
      <p:pic>
        <p:nvPicPr>
          <p:cNvPr id="21" name="Image 6" descr="https://test-kimi-img.moonshot.cn/pub/slides/slides_tmpl/image/25-07-11-18:10:08-d1oe605cmrb5eq9iqad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4300" y="1647825"/>
            <a:ext cx="1944370" cy="481330"/>
          </a:xfrm>
          <a:prstGeom prst="rect">
            <a:avLst/>
          </a:prstGeom>
        </p:spPr>
      </p:pic>
      <p:pic>
        <p:nvPicPr>
          <p:cNvPr id="22" name="Image 7" descr="https://test-kimi-img.moonshot.cn/pub/slides/slides_tmpl/image/25-07-11-18:10:08-d1oe605cmrb5eq9iqae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5865" y="2099945"/>
            <a:ext cx="511810" cy="280670"/>
          </a:xfrm>
          <a:prstGeom prst="rect">
            <a:avLst/>
          </a:prstGeom>
        </p:spPr>
      </p:pic>
      <p:pic>
        <p:nvPicPr>
          <p:cNvPr id="23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96320" y="386715"/>
            <a:ext cx="304800" cy="250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339090"/>
            <a:ext cx="7296785" cy="24803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29335" y="4942205"/>
            <a:ext cx="7113905" cy="2312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71160" y="2466975"/>
            <a:ext cx="6252210" cy="250444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9355" y="1819275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8"/>
            </p:custDataLst>
          </p:nvPr>
        </p:nvSpPr>
        <p:spPr>
          <a:xfrm>
            <a:off x="5514340" y="645795"/>
            <a:ext cx="4092575" cy="236664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知识目标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1"/>
          <p:cNvSpPr/>
          <p:nvPr>
            <p:custDataLst>
              <p:tags r:id="rId9"/>
            </p:custDataLst>
          </p:nvPr>
        </p:nvSpPr>
        <p:spPr>
          <a:xfrm>
            <a:off x="5041265" y="67881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52365" y="51562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0"/>
            </p:custDataLst>
          </p:nvPr>
        </p:nvSpPr>
        <p:spPr>
          <a:xfrm>
            <a:off x="5041265" y="71691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1"/>
            </p:custDataLst>
          </p:nvPr>
        </p:nvSpPr>
        <p:spPr>
          <a:xfrm>
            <a:off x="6338570" y="2842895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能力目标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Shape 9"/>
          <p:cNvSpPr/>
          <p:nvPr>
            <p:custDataLst>
              <p:tags r:id="rId12"/>
            </p:custDataLst>
          </p:nvPr>
        </p:nvSpPr>
        <p:spPr>
          <a:xfrm>
            <a:off x="5847715" y="284035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783580" y="297434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3"/>
            </p:custDataLst>
          </p:nvPr>
        </p:nvSpPr>
        <p:spPr>
          <a:xfrm>
            <a:off x="5825490" y="284035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711325" y="2974340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学习目标</a:t>
            </a:r>
            <a:endParaRPr lang="zh-CN" altLang="en-US" sz="66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14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7" name="Image 7" descr="https://test-kimi-img.moonshot.cn/pub/slides/slides_tmpl/image/25-07-11-18:10:08-d1oe605cmrb5eq9iqa90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902950" y="1148080"/>
            <a:ext cx="1115695" cy="5120640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4675505"/>
            <a:ext cx="7412355" cy="25939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0"/>
            </p:custDataLst>
          </p:nvPr>
        </p:nvSpPr>
        <p:spPr>
          <a:xfrm>
            <a:off x="5510530" y="5437505"/>
            <a:ext cx="6170930" cy="11804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通过学习能够树立正确的营销理念，初步建立基本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的营销思维，能够用营销的视角和方法处理工作和生活中的问题。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33" name="Shape 19"/>
          <p:cNvSpPr/>
          <p:nvPr>
            <p:custDataLst>
              <p:tags r:id="rId21"/>
            </p:custDataLst>
          </p:nvPr>
        </p:nvSpPr>
        <p:spPr>
          <a:xfrm>
            <a:off x="5017135" y="508127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2"/>
            </p:custDataLst>
          </p:nvPr>
        </p:nvSpPr>
        <p:spPr>
          <a:xfrm>
            <a:off x="5017135" y="510032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6" name="Text 7"/>
          <p:cNvSpPr/>
          <p:nvPr>
            <p:custDataLst>
              <p:tags r:id="rId23"/>
            </p:custDataLst>
          </p:nvPr>
        </p:nvSpPr>
        <p:spPr>
          <a:xfrm>
            <a:off x="5554345" y="1112520"/>
            <a:ext cx="5745480" cy="103822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indent="0" algn="l">
              <a:lnSpc>
                <a:spcPct val="10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  <a:sym typeface="+mn-ea"/>
              </a:rPr>
              <a:t>理解市场营销的概念及理念，提高对市场营销学以及市场含义、类型的认知。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  <a:sym typeface="+mn-ea"/>
            </a:endParaRPr>
          </a:p>
        </p:txBody>
      </p:sp>
      <p:sp>
        <p:nvSpPr>
          <p:cNvPr id="37" name="Text 7"/>
          <p:cNvSpPr/>
          <p:nvPr>
            <p:custDataLst>
              <p:tags r:id="rId24"/>
            </p:custDataLst>
          </p:nvPr>
        </p:nvSpPr>
        <p:spPr>
          <a:xfrm>
            <a:off x="5847715" y="3289300"/>
            <a:ext cx="5745480" cy="155702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  <a:sym typeface="+mn-ea"/>
              </a:rPr>
              <a:t>掌握市场营销管理过程中各环节的基本知识、技能和方法，学会正确运用各种市场营销策略。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25"/>
            </p:custDataLst>
          </p:nvPr>
        </p:nvSpPr>
        <p:spPr>
          <a:xfrm>
            <a:off x="5554345" y="5042450"/>
            <a:ext cx="4064000" cy="67564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素质目标</a:t>
            </a:r>
            <a:endParaRPr lang="zh-CN" altLang="en-US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市场营销概述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94B9FF">
                <a:alpha val="32000"/>
              </a:srgbClr>
            </a:gs>
            <a:gs pos="9000">
              <a:srgbClr val="94B9FF">
                <a:alpha val="32000"/>
              </a:srgbClr>
            </a:gs>
            <a:gs pos="40000">
              <a:srgbClr val="94B9FF">
                <a:alpha val="14000"/>
              </a:srgbClr>
            </a:gs>
            <a:gs pos="62000">
              <a:srgbClr val="94B9FF">
                <a:alpha val="0"/>
              </a:srgbClr>
            </a:gs>
            <a:gs pos="98000">
              <a:srgbClr val="94B9FF">
                <a:alpha val="32000"/>
              </a:srgbClr>
            </a:gs>
            <a:gs pos="100000">
              <a:srgbClr val="94B9FF">
                <a:alpha val="32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4430" y="118427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540" y="950595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00000">
            <a:off x="9919970" y="5735955"/>
            <a:ext cx="2084705" cy="208470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市场的定义和类型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867410" y="1427480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市场的定义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867410" y="191516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市场是商品交换的场所，也是商品流通领域和供求双方力量相互作用的结果。市场营销学中的“市场”特指企业所有现实和潜在顾客组成的群体。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867410" y="3857625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市场的类型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867410" y="438912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**按市场范围划分**：区域市场、国内市场和国际市场。区域市场是商品在地区范围内流通形成的市场；国内市场是主权国家范围内的市场；国际市场是全球范围内的商品流通市场。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**按市场客体划分**：商品市场由生产资料市场和生活资料市场构成；资本市场随着财产社会化发展而丰富。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**按市场状况划分**：买方市场和卖方市场。供大于求时形成买方市场；供不应求时形成卖方市场。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</p:txBody>
      </p:sp>
      <p:pic>
        <p:nvPicPr>
          <p:cNvPr id="11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485" y="394335"/>
            <a:ext cx="628015" cy="18288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0000">
            <a:off x="2193925" y="6032500"/>
            <a:ext cx="1879600" cy="18796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7-11-18:10:12-d1oe615cmrb5eq9iqau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" y="1623695"/>
            <a:ext cx="280670" cy="162750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7-11-18:10:12-d1oe615cmrb5eq9iqau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" y="4036695"/>
            <a:ext cx="280670" cy="162750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7-11-18:10:12-d1oe615cmrb5eq9iqat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4790" y="950595"/>
            <a:ext cx="2452370" cy="367919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7-11-18:10:12-d1oe615cmrb5eq9iqatg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0685" y="2794635"/>
            <a:ext cx="2451735" cy="36785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163945" y="5304155"/>
            <a:ext cx="59893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**按竞争程度划分**：完全竞争市场、完全垄断市场、寡头垄断市场和不完全垄断市场。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**按商品流通环节划分**：批发市场和零售市场。批发市场面向非最终消费者；零售市场直接面向最终消费者。</a:t>
            </a:r>
            <a:endParaRPr lang="en-US" altLang="en-US" sz="14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8-d1oe62lcmrb5eq9iqbg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0"/>
            <a:ext cx="1217739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4">
            <a:alphaModFix amt="83000"/>
          </a:blip>
          <a:srcRect l="115" t="145" r="83" b="161"/>
          <a:stretch>
            <a:fillRect/>
          </a:stretch>
        </p:blipFill>
        <p:spPr>
          <a:xfrm>
            <a:off x="4166235" y="1635760"/>
            <a:ext cx="3859530" cy="391223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市场营销的基本概念及理念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85800" y="4833938"/>
            <a:ext cx="5101590" cy="16160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市场营销是企业以满足顾客需求为核心，通过一系列策略和活动实现产品或服务价值的过程。它是现代企业管理的重要组成部分，基于多学科理论，帮助企业适应市场变化，提升竞争力。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685800" y="4097973"/>
            <a:ext cx="5101590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ACC1E8"/>
                    </a:gs>
                    <a:gs pos="31000">
                      <a:srgbClr val="849FDE"/>
                    </a:gs>
                    <a:gs pos="68000">
                      <a:srgbClr val="5A7DD4"/>
                    </a:gs>
                    <a:gs pos="100000">
                      <a:srgbClr val="5A7DD4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6384290" y="2108200"/>
            <a:ext cx="5101590" cy="16179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**知识营销**：通过科普宣传，让消费者了解新产品，拓宽市场。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**网络营销**：利用网络进行营销活动，借助信息网络技术提升营销效果。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**绿色营销**：在营销过程中注重环保和社会意识，提供无污染的产品和服务。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**个性化营销**：关注消费者个性需求，建立个性化联系，提供定制化产品和服务。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**创新营销**：在营销观念、产品、组织和技术等方面不断创新，保持市场竞争力。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**整合营销**：协调使用不同传播手段，联合开展营销活动，提高消费者购买积极性。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**消费联盟**：以消费者加盟和企业结盟为基础，通过回报机制吸引消费者。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**连锁经营渠道**：由生产者、批发商和零售商组成的联合体，实现大量生产和销售。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**大市场营销**：运用多种手段，协调各方关系，进入特定市场并开展业务。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**综合市场营销沟通**：整合不同沟通形式，明确、一致地传递信息，提升传播效果。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0871215" y="1301591"/>
            <a:ext cx="933445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5A7DD4"/>
                    </a:gs>
                    <a:gs pos="36000">
                      <a:srgbClr val="5A7DD4"/>
                    </a:gs>
                    <a:gs pos="99000">
                      <a:srgbClr val="ACC1E8"/>
                    </a:gs>
                    <a:gs pos="100000">
                      <a:srgbClr val="ACC1E8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5264150" y="133794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市场营销的十大理念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1438910" y="411797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市场营销的概念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7-11-18:10:21-d1oe63dcmrb5eq9iqbr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1195705"/>
            <a:ext cx="4956810" cy="27882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市场细分与目标市场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市场细分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258560" y="1678940"/>
            <a:ext cx="5826760" cy="4712335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6951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8" name="Text 6"/>
          <p:cNvSpPr/>
          <p:nvPr/>
        </p:nvSpPr>
        <p:spPr>
          <a:xfrm>
            <a:off x="1390650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市场细分的概念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7028815" y="148145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0" name="Text 8"/>
          <p:cNvSpPr/>
          <p:nvPr/>
        </p:nvSpPr>
        <p:spPr>
          <a:xfrm>
            <a:off x="6768465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市场细分的方式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市场细分是将总体市场划分为若干具有共同特征的子市场，以便企业更好地满足不同消费者的需求。它是现代市场营销观念的重要体现，有助于企业发现市场机会。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261735" y="3893185"/>
            <a:ext cx="582549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**完全市场细分**：每位消费者构成独立子市场，企业为其生产不同产品，但这种方式成本较高，适用于小众市场。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**无市场细分**：假设所有消费者需求相同，企业不考虑差异性，这种策略较为简单，但难以满足个性化需求。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**细分变量**：包括地理环境、人口统计、消费心理、消费行为和消费受益等因素，形成地理细分、人口细分、心理细分、行为细分和受益细分等基本形式。</a:t>
            </a:r>
            <a:endParaRPr lang="en-US" sz="1600" dirty="0"/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2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9440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2004675" y="4376420"/>
            <a:ext cx="367030" cy="35375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565150" y="326580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1927205" y="4007485"/>
            <a:ext cx="52133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50860" y="1663700"/>
            <a:ext cx="3511550" cy="443166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4210" y="1663700"/>
            <a:ext cx="3511550" cy="443166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6755" y="1663700"/>
            <a:ext cx="3511550" cy="443166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6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目标市场选择</a:t>
            </a:r>
            <a:endParaRPr lang="en-US" sz="1600" dirty="0"/>
          </a:p>
        </p:txBody>
      </p:sp>
      <p:sp>
        <p:nvSpPr>
          <p:cNvPr id="10" name="Text 1"/>
          <p:cNvSpPr/>
          <p:nvPr>
            <p:custDataLst>
              <p:tags r:id="rId7"/>
            </p:custDataLst>
          </p:nvPr>
        </p:nvSpPr>
        <p:spPr>
          <a:xfrm>
            <a:off x="941705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目标市场的标准</a:t>
            </a:r>
            <a:endParaRPr lang="en-US" sz="1600" dirty="0"/>
          </a:p>
        </p:txBody>
      </p:sp>
      <p:sp>
        <p:nvSpPr>
          <p:cNvPr id="11" name="Text 2"/>
          <p:cNvSpPr/>
          <p:nvPr>
            <p:custDataLst>
              <p:tags r:id="rId8"/>
            </p:custDataLst>
          </p:nvPr>
        </p:nvSpPr>
        <p:spPr>
          <a:xfrm>
            <a:off x="459613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目标市场模式</a:t>
            </a:r>
            <a:endParaRPr lang="en-US" sz="1600" dirty="0"/>
          </a:p>
        </p:txBody>
      </p:sp>
      <p:sp>
        <p:nvSpPr>
          <p:cNvPr id="12" name="Text 3"/>
          <p:cNvSpPr/>
          <p:nvPr>
            <p:custDataLst>
              <p:tags r:id="rId9"/>
            </p:custDataLst>
          </p:nvPr>
        </p:nvSpPr>
        <p:spPr>
          <a:xfrm>
            <a:off x="831215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目标市场选择策略</a:t>
            </a:r>
            <a:endParaRPr lang="en-US" sz="1600" dirty="0"/>
          </a:p>
        </p:txBody>
      </p:sp>
      <p:sp>
        <p:nvSpPr>
          <p:cNvPr id="13" name="Text 4"/>
          <p:cNvSpPr/>
          <p:nvPr>
            <p:custDataLst>
              <p:tags r:id="rId10"/>
            </p:custDataLst>
          </p:nvPr>
        </p:nvSpPr>
        <p:spPr>
          <a:xfrm>
            <a:off x="888365" y="2611120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**规模和发展潜力**：目标市场应具备一定规模和增长潜力，避免进入市场规模小或萎缩的市场。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**细分市场结构的吸引力**：评估细分市场的竞争状况，包括同行业竞争者、潜在新进入者、替代产品、购买者和供应商的威胁。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**符合企业发展目标**：目标市场应有助于企业实现发展目标，且企业资源适合在该市场经营。</a:t>
            </a:r>
            <a:endParaRPr lang="en-US" sz="1600" dirty="0"/>
          </a:p>
        </p:txBody>
      </p:sp>
      <p:sp>
        <p:nvSpPr>
          <p:cNvPr id="14" name="Text 5"/>
          <p:cNvSpPr/>
          <p:nvPr>
            <p:custDataLst>
              <p:tags r:id="rId11"/>
            </p:custDataLst>
          </p:nvPr>
        </p:nvSpPr>
        <p:spPr>
          <a:xfrm>
            <a:off x="4604385" y="265874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**密集单一市场**：企业集中于一个细分市场，深入了解需求，树立良好声誉，但风险较大。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**有选择的专门化**：选择多个有吸引力的细分市场，分散风险，提高盈利能力。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**产品专门化**：企业专注于一种产品，向不同顾客群体销售，提升产品声誉。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**市场专门化**：满足特定顾客群体的各种需求，成为该群体的首选供应商。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**完全市场覆盖**：企业试图满足所有顾客群体的各种需求，只有大型企业才能采用此策略。</a:t>
            </a:r>
            <a:endParaRPr lang="en-US" sz="1600" dirty="0"/>
          </a:p>
        </p:txBody>
      </p:sp>
      <p:sp>
        <p:nvSpPr>
          <p:cNvPr id="15" name="Text 6"/>
          <p:cNvSpPr/>
          <p:nvPr>
            <p:custDataLst>
              <p:tags r:id="rId12"/>
            </p:custDataLst>
          </p:nvPr>
        </p:nvSpPr>
        <p:spPr>
          <a:xfrm>
            <a:off x="8328660" y="266128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**无差异市场营销策略**：将整个市场视为一个目标市场，用单一营销策略吸引所有消费者，适合需求广泛的同质性产品。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**差异性市场营销策略**：针对不同细分市场制定独立营销方案，满足多样化需求，但成本较高。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**集中性市场营销策略**：集中力量进入一个或少数几个细分市场，适合资源有限的中小企业。</a:t>
            </a:r>
            <a:endParaRPr lang="en-US" sz="1600" dirty="0"/>
          </a:p>
        </p:txBody>
      </p:sp>
      <p:pic>
        <p:nvPicPr>
          <p:cNvPr id="16" name="Image 7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8" name="Image 9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9" name="Image 10" descr="https://test-kimi-img.moonshot.cn/pub/slides/slides_tmpl/image/25-07-11-18:10:18-d1oe62lcmrb5eq9iqbh0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044065" y="1318260"/>
            <a:ext cx="810895" cy="810895"/>
          </a:xfrm>
          <a:prstGeom prst="rect">
            <a:avLst/>
          </a:prstGeom>
        </p:spPr>
      </p:pic>
      <p:pic>
        <p:nvPicPr>
          <p:cNvPr id="20" name="Image 11" descr="https://test-kimi-img.moonshot.cn/pub/slides/slides_tmpl/image/25-07-11-18:10:19-d1oe62tcmrb5eq9iqbi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39460" y="1333500"/>
            <a:ext cx="780415" cy="780415"/>
          </a:xfrm>
          <a:prstGeom prst="rect">
            <a:avLst/>
          </a:prstGeom>
        </p:spPr>
      </p:pic>
      <p:pic>
        <p:nvPicPr>
          <p:cNvPr id="21" name="Image 12" descr="https://test-kimi-img.moonshot.cn/pub/slides/slides_tmpl/image/25-07-11-18:10:19-d1oe62tcmrb5eq9iqbhg.png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620250" y="1333500"/>
            <a:ext cx="780415" cy="780415"/>
          </a:xfrm>
          <a:prstGeom prst="rect">
            <a:avLst/>
          </a:prstGeom>
        </p:spPr>
      </p:pic>
      <p:pic>
        <p:nvPicPr>
          <p:cNvPr id="22" name="Image 13" descr="https://test-kimi-img.moonshot.cn/pub/slides/slides_tmpl/image/25-07-11-18:10:19-d1oe62tcmrb5eq9iqbig.png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221355" y="5160645"/>
            <a:ext cx="883920" cy="859790"/>
          </a:xfrm>
          <a:prstGeom prst="rect">
            <a:avLst/>
          </a:prstGeom>
        </p:spPr>
      </p:pic>
      <p:pic>
        <p:nvPicPr>
          <p:cNvPr id="23" name="Image 14" descr="https://test-kimi-img.moonshot.cn/pub/slides/slides_tmpl/image/25-07-11-18:10:19-d1oe62tcmrb5eq9iqbj0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6958330" y="5160645"/>
            <a:ext cx="926465" cy="859790"/>
          </a:xfrm>
          <a:prstGeom prst="rect">
            <a:avLst/>
          </a:prstGeom>
        </p:spPr>
      </p:pic>
      <p:pic>
        <p:nvPicPr>
          <p:cNvPr id="24" name="Image 15" descr="https://test-kimi-img.moonshot.cn/pub/slides/slides_tmpl/image/25-07-11-18:10:19-d1oe62tcmrb5eq9iqbjg.png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643235" y="5160645"/>
            <a:ext cx="932815" cy="8597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0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2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19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.xml><?xml version="1.0" encoding="utf-8"?>
<p:tagLst xmlns:p="http://schemas.openxmlformats.org/presentationml/2006/main">
  <p:tag name="KSO_WM_DIAGRAM_VIRTUALLY_FRAME" val="{&quot;height&quot;:535.05,&quot;left&quot;:-81.05,&quot;top&quot;:36.15,&quot;width&quot;:1027.15}"/>
</p:tagLst>
</file>

<file path=ppt/tags/tag20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1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2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3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4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5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6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7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8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29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0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31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32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33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34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35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36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37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38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39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40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41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9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3068</Words>
  <Application>WPS 演示</Application>
  <PresentationFormat>On-screen Show (16:9)</PresentationFormat>
  <Paragraphs>198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MiSans</vt:lpstr>
      <vt:lpstr>MiSans</vt:lpstr>
      <vt:lpstr>微软雅黑</vt:lpstr>
      <vt:lpstr>Calibri</vt:lpstr>
      <vt:lpstr>Arial Unicode MS</vt:lpstr>
      <vt:lpstr>等线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武静影</cp:lastModifiedBy>
  <cp:revision>11</cp:revision>
  <dcterms:created xsi:type="dcterms:W3CDTF">2025-08-12T04:48:00Z</dcterms:created>
  <dcterms:modified xsi:type="dcterms:W3CDTF">2025-08-19T01:47:55Z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626FE0DE1041446DB788310914F7FD7C_13</vt:lpwstr>
  </property>
  <property fmtid="{D5CDD505-2E9C-101B-9397-08002B2CF9AE}" pid="3" name="KSOProductBuildVer">
    <vt:lpwstr>2052-12.1.0.19302</vt:lpwstr>
  </property>
</Properties>
</file>