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autoCompressPictures="0">
  <p:sldMasterIdLst>
    <p:sldMasterId id="2147483648" r:id="rId1"/>
    <p:sldMasterId id="2147483651" r:id="rId3"/>
  </p:sldMasterIdLst>
  <p:notesMasterIdLst>
    <p:notesMasterId r:id="rId5"/>
  </p:notesMasterIdLst>
  <p:sldIdLst>
    <p:sldId id="256" r:id="rId4"/>
    <p:sldId id="257" r:id="rId6"/>
    <p:sldId id="283" r:id="rId7"/>
    <p:sldId id="258" r:id="rId8"/>
    <p:sldId id="259" r:id="rId9"/>
    <p:sldId id="260" r:id="rId10"/>
    <p:sldId id="261" r:id="rId11"/>
    <p:sldId id="262" r:id="rId12"/>
    <p:sldId id="263" r:id="rId13"/>
    <p:sldId id="264" r:id="rId14"/>
    <p:sldId id="265" r:id="rId15"/>
    <p:sldId id="308" r:id="rId16"/>
    <p:sldId id="266" r:id="rId17"/>
    <p:sldId id="267" r:id="rId18"/>
    <p:sldId id="268" r:id="rId19"/>
    <p:sldId id="269" r:id="rId20"/>
    <p:sldId id="270" r:id="rId21"/>
    <p:sldId id="271" r:id="rId22"/>
    <p:sldId id="272" r:id="rId23"/>
    <p:sldId id="273" r:id="rId24"/>
    <p:sldId id="274" r:id="rId25"/>
    <p:sldId id="275" r:id="rId26"/>
    <p:sldId id="276" r:id="rId27"/>
    <p:sldId id="277" r:id="rId28"/>
    <p:sldId id="278" r:id="rId29"/>
    <p:sldId id="279" r:id="rId30"/>
    <p:sldId id="280" r:id="rId31"/>
    <p:sldId id="282" r:id="rId32"/>
  </p:sldIdLst>
  <p:sldSz cx="12192000" cy="6858000"/>
  <p:notesSz cx="6858000" cy="12192000"/>
  <p:embeddedFontLst>
    <p:embeddedFont>
      <p:font typeface="MiSans" pitchFamily="34" charset="-122"/>
      <p:regular r:id="rId36"/>
    </p:embeddedFont>
    <p:embeddedFont>
      <p:font typeface="MiSans" pitchFamily="34" charset="-120"/>
      <p:regular r:id="rId37"/>
    </p:embeddedFont>
    <p:embeddedFont>
      <p:font typeface="Calibri" panose="020F0502020204030204" charset="0"/>
      <p:regular r:id="rId38"/>
      <p:bold r:id="rId39"/>
      <p:italic r:id="rId40"/>
      <p:boldItalic r:id="rId41"/>
    </p:embeddedFont>
    <p:embeddedFont>
      <p:font typeface="等线" panose="02010600030101010101" charset="-122"/>
      <p:regular r:id="rId42"/>
    </p:embeddedFont>
  </p:embeddedFontLst>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11"/>
    <p:restoredTop sz="94610"/>
  </p:normalViewPr>
  <p:slideViewPr>
    <p:cSldViewPr snapToGrid="0" snapToObjects="1">
      <p:cViewPr varScale="1">
        <p:scale>
          <a:sx n="136" d="100"/>
          <a:sy n="136" d="100"/>
        </p:scale>
        <p:origin x="216" y="31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2" Type="http://schemas.openxmlformats.org/officeDocument/2006/relationships/font" Target="fonts/font7.fntdata"/><Relationship Id="rId41" Type="http://schemas.openxmlformats.org/officeDocument/2006/relationships/font" Target="fonts/font6.fntdata"/><Relationship Id="rId40" Type="http://schemas.openxmlformats.org/officeDocument/2006/relationships/font" Target="fonts/font5.fntdata"/><Relationship Id="rId4" Type="http://schemas.openxmlformats.org/officeDocument/2006/relationships/slide" Target="slides/slide1.xml"/><Relationship Id="rId39" Type="http://schemas.openxmlformats.org/officeDocument/2006/relationships/font" Target="fonts/font4.fntdata"/><Relationship Id="rId38" Type="http://schemas.openxmlformats.org/officeDocument/2006/relationships/font" Target="fonts/font3.fntdata"/><Relationship Id="rId37" Type="http://schemas.openxmlformats.org/officeDocument/2006/relationships/font" Target="fonts/font2.fntdata"/><Relationship Id="rId36" Type="http://schemas.openxmlformats.org/officeDocument/2006/relationships/font" Target="fonts/font1.fntdata"/><Relationship Id="rId35" Type="http://schemas.openxmlformats.org/officeDocument/2006/relationships/tableStyles" Target="tableStyles.xml"/><Relationship Id="rId34" Type="http://schemas.openxmlformats.org/officeDocument/2006/relationships/viewProps" Target="viewProps.xml"/><Relationship Id="rId33" Type="http://schemas.openxmlformats.org/officeDocument/2006/relationships/presProps" Target="presProps.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282F153-3F37-0F45-9E97-73ACFA13230C}" type="datetimeFigureOut">
              <a:rPr lang="en-US"/>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E5E9CC1-C706-0F49-92D6-E571CC5EEA8F}" type="slidenum">
              <a:rPr lang="en-US"/>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PPTIST_MASTER">
    <p:bg>
      <p:bgPr>
        <a:solidFill>
          <a:srgbClr val="FFFFFF"/>
        </a:solidFill>
        <a:effectLst/>
      </p:bgPr>
    </p:bg>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PPTIST_MASTER">
    <p:bg>
      <p:bgPr>
        <a:solidFill>
          <a:srgbClr val="FFFFFF"/>
        </a:solidFill>
        <a:effectLst/>
      </p:bgPr>
    </p:bg>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4.xml"/><Relationship Id="rId1"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2" r:id="rId1"/>
    <p:sldLayoutId id="2147483653" r:id="rId2"/>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9" Type="http://schemas.openxmlformats.org/officeDocument/2006/relationships/image" Target="../media/image36.png"/><Relationship Id="rId8" Type="http://schemas.openxmlformats.org/officeDocument/2006/relationships/image" Target="../media/image35.png"/><Relationship Id="rId7" Type="http://schemas.openxmlformats.org/officeDocument/2006/relationships/image" Target="../media/image34.png"/><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 Id="rId3" Type="http://schemas.openxmlformats.org/officeDocument/2006/relationships/image" Target="../media/image15.png"/><Relationship Id="rId2" Type="http://schemas.openxmlformats.org/officeDocument/2006/relationships/image" Target="../media/image13.png"/><Relationship Id="rId12" Type="http://schemas.openxmlformats.org/officeDocument/2006/relationships/notesSlide" Target="../notesSlides/notesSlide10.xml"/><Relationship Id="rId11" Type="http://schemas.openxmlformats.org/officeDocument/2006/relationships/slideLayout" Target="../slideLayouts/slideLayout1.xml"/><Relationship Id="rId10" Type="http://schemas.openxmlformats.org/officeDocument/2006/relationships/image" Target="../media/image37.jpeg"/><Relationship Id="rId1" Type="http://schemas.openxmlformats.org/officeDocument/2006/relationships/image" Target="../media/image25.png"/></Relationships>
</file>

<file path=ppt/slides/_rels/slide11.xml.rels><?xml version="1.0" encoding="UTF-8" standalone="yes"?>
<Relationships xmlns="http://schemas.openxmlformats.org/package/2006/relationships"><Relationship Id="rId9" Type="http://schemas.openxmlformats.org/officeDocument/2006/relationships/tags" Target="../tags/tag25.xml"/><Relationship Id="rId8" Type="http://schemas.openxmlformats.org/officeDocument/2006/relationships/image" Target="../media/image39.png"/><Relationship Id="rId7" Type="http://schemas.openxmlformats.org/officeDocument/2006/relationships/tags" Target="../tags/tag24.xml"/><Relationship Id="rId6" Type="http://schemas.openxmlformats.org/officeDocument/2006/relationships/tags" Target="../tags/tag23.xml"/><Relationship Id="rId5" Type="http://schemas.openxmlformats.org/officeDocument/2006/relationships/tags" Target="../tags/tag22.xml"/><Relationship Id="rId4" Type="http://schemas.openxmlformats.org/officeDocument/2006/relationships/tags" Target="../tags/tag21.xml"/><Relationship Id="rId3" Type="http://schemas.openxmlformats.org/officeDocument/2006/relationships/tags" Target="../tags/tag20.xml"/><Relationship Id="rId2" Type="http://schemas.openxmlformats.org/officeDocument/2006/relationships/image" Target="../media/image38.png"/><Relationship Id="rId15" Type="http://schemas.openxmlformats.org/officeDocument/2006/relationships/notesSlide" Target="../notesSlides/notesSlide11.xml"/><Relationship Id="rId14" Type="http://schemas.openxmlformats.org/officeDocument/2006/relationships/slideLayout" Target="../slideLayouts/slideLayout1.xml"/><Relationship Id="rId13" Type="http://schemas.openxmlformats.org/officeDocument/2006/relationships/image" Target="../media/image42.png"/><Relationship Id="rId12" Type="http://schemas.openxmlformats.org/officeDocument/2006/relationships/image" Target="../media/image41.png"/><Relationship Id="rId11" Type="http://schemas.openxmlformats.org/officeDocument/2006/relationships/tags" Target="../tags/tag26.xml"/><Relationship Id="rId10" Type="http://schemas.openxmlformats.org/officeDocument/2006/relationships/image" Target="../media/image40.png"/><Relationship Id="rId1" Type="http://schemas.openxmlformats.org/officeDocument/2006/relationships/tags" Target="../tags/tag19.xml"/></Relationships>
</file>

<file path=ppt/slides/_rels/slide12.xml.rels><?xml version="1.0" encoding="UTF-8" standalone="yes"?>
<Relationships xmlns="http://schemas.openxmlformats.org/package/2006/relationships"><Relationship Id="rId9" Type="http://schemas.openxmlformats.org/officeDocument/2006/relationships/tags" Target="../tags/tag33.xml"/><Relationship Id="rId8" Type="http://schemas.openxmlformats.org/officeDocument/2006/relationships/image" Target="../media/image39.png"/><Relationship Id="rId7" Type="http://schemas.openxmlformats.org/officeDocument/2006/relationships/tags" Target="../tags/tag32.xml"/><Relationship Id="rId6" Type="http://schemas.openxmlformats.org/officeDocument/2006/relationships/tags" Target="../tags/tag31.xml"/><Relationship Id="rId5" Type="http://schemas.openxmlformats.org/officeDocument/2006/relationships/tags" Target="../tags/tag30.xml"/><Relationship Id="rId4" Type="http://schemas.openxmlformats.org/officeDocument/2006/relationships/tags" Target="../tags/tag29.xml"/><Relationship Id="rId3" Type="http://schemas.openxmlformats.org/officeDocument/2006/relationships/tags" Target="../tags/tag28.xml"/><Relationship Id="rId2" Type="http://schemas.openxmlformats.org/officeDocument/2006/relationships/image" Target="../media/image38.png"/><Relationship Id="rId15" Type="http://schemas.openxmlformats.org/officeDocument/2006/relationships/notesSlide" Target="../notesSlides/notesSlide12.xml"/><Relationship Id="rId14" Type="http://schemas.openxmlformats.org/officeDocument/2006/relationships/slideLayout" Target="../slideLayouts/slideLayout1.xml"/><Relationship Id="rId13" Type="http://schemas.openxmlformats.org/officeDocument/2006/relationships/image" Target="../media/image42.png"/><Relationship Id="rId12" Type="http://schemas.openxmlformats.org/officeDocument/2006/relationships/image" Target="../media/image44.png"/><Relationship Id="rId11" Type="http://schemas.openxmlformats.org/officeDocument/2006/relationships/tags" Target="../tags/tag34.xml"/><Relationship Id="rId10" Type="http://schemas.openxmlformats.org/officeDocument/2006/relationships/image" Target="../media/image43.png"/><Relationship Id="rId1" Type="http://schemas.openxmlformats.org/officeDocument/2006/relationships/tags" Target="../tags/tag27.xml"/></Relationships>
</file>

<file path=ppt/slides/_rels/slide13.xml.rels><?xml version="1.0" encoding="UTF-8" standalone="yes"?>
<Relationships xmlns="http://schemas.openxmlformats.org/package/2006/relationships"><Relationship Id="rId9" Type="http://schemas.openxmlformats.org/officeDocument/2006/relationships/tags" Target="../tags/tag41.xml"/><Relationship Id="rId8" Type="http://schemas.openxmlformats.org/officeDocument/2006/relationships/image" Target="../media/image31.png"/><Relationship Id="rId7" Type="http://schemas.openxmlformats.org/officeDocument/2006/relationships/tags" Target="../tags/tag40.xml"/><Relationship Id="rId6" Type="http://schemas.openxmlformats.org/officeDocument/2006/relationships/tags" Target="../tags/tag39.xml"/><Relationship Id="rId5" Type="http://schemas.openxmlformats.org/officeDocument/2006/relationships/tags" Target="../tags/tag38.xml"/><Relationship Id="rId4" Type="http://schemas.openxmlformats.org/officeDocument/2006/relationships/tags" Target="../tags/tag37.xml"/><Relationship Id="rId3" Type="http://schemas.openxmlformats.org/officeDocument/2006/relationships/tags" Target="../tags/tag36.xml"/><Relationship Id="rId2" Type="http://schemas.openxmlformats.org/officeDocument/2006/relationships/tags" Target="../tags/tag35.xml"/><Relationship Id="rId18" Type="http://schemas.openxmlformats.org/officeDocument/2006/relationships/notesSlide" Target="../notesSlides/notesSlide13.xml"/><Relationship Id="rId17" Type="http://schemas.openxmlformats.org/officeDocument/2006/relationships/slideLayout" Target="../slideLayouts/slideLayout1.xml"/><Relationship Id="rId16" Type="http://schemas.openxmlformats.org/officeDocument/2006/relationships/image" Target="../media/image49.jpeg"/><Relationship Id="rId15" Type="http://schemas.openxmlformats.org/officeDocument/2006/relationships/image" Target="../media/image48.png"/><Relationship Id="rId14" Type="http://schemas.openxmlformats.org/officeDocument/2006/relationships/tags" Target="../tags/tag44.xml"/><Relationship Id="rId13" Type="http://schemas.openxmlformats.org/officeDocument/2006/relationships/image" Target="../media/image47.png"/><Relationship Id="rId12" Type="http://schemas.openxmlformats.org/officeDocument/2006/relationships/tags" Target="../tags/tag43.xml"/><Relationship Id="rId11" Type="http://schemas.openxmlformats.org/officeDocument/2006/relationships/image" Target="../media/image46.png"/><Relationship Id="rId10" Type="http://schemas.openxmlformats.org/officeDocument/2006/relationships/tags" Target="../tags/tag42.xml"/><Relationship Id="rId1" Type="http://schemas.openxmlformats.org/officeDocument/2006/relationships/image" Target="../media/image45.jpeg"/></Relationships>
</file>

<file path=ppt/slides/_rels/slide14.xml.rels><?xml version="1.0" encoding="UTF-8" standalone="yes"?>
<Relationships xmlns="http://schemas.openxmlformats.org/package/2006/relationships"><Relationship Id="rId9" Type="http://schemas.openxmlformats.org/officeDocument/2006/relationships/image" Target="../media/image54.png"/><Relationship Id="rId8" Type="http://schemas.openxmlformats.org/officeDocument/2006/relationships/image" Target="../media/image53.png"/><Relationship Id="rId7" Type="http://schemas.openxmlformats.org/officeDocument/2006/relationships/image" Target="../media/image52.png"/><Relationship Id="rId6" Type="http://schemas.openxmlformats.org/officeDocument/2006/relationships/image" Target="../media/image51.png"/><Relationship Id="rId5" Type="http://schemas.openxmlformats.org/officeDocument/2006/relationships/image" Target="../media/image18.png"/><Relationship Id="rId4" Type="http://schemas.openxmlformats.org/officeDocument/2006/relationships/image" Target="../media/image39.png"/><Relationship Id="rId3" Type="http://schemas.openxmlformats.org/officeDocument/2006/relationships/image" Target="../media/image50.png"/><Relationship Id="rId2" Type="http://schemas.openxmlformats.org/officeDocument/2006/relationships/image" Target="../media/image11.png"/><Relationship Id="rId11" Type="http://schemas.openxmlformats.org/officeDocument/2006/relationships/notesSlide" Target="../notesSlides/notesSlide14.xml"/><Relationship Id="rId10" Type="http://schemas.openxmlformats.org/officeDocument/2006/relationships/slideLayout" Target="../slideLayouts/slideLayout1.xml"/><Relationship Id="rId1" Type="http://schemas.openxmlformats.org/officeDocument/2006/relationships/image" Target="../media/image25.png"/></Relationships>
</file>

<file path=ppt/slides/_rels/slide15.xml.rels><?xml version="1.0" encoding="UTF-8" standalone="yes"?>
<Relationships xmlns="http://schemas.openxmlformats.org/package/2006/relationships"><Relationship Id="rId5" Type="http://schemas.openxmlformats.org/officeDocument/2006/relationships/notesSlide" Target="../notesSlides/notesSlide15.xml"/><Relationship Id="rId4" Type="http://schemas.openxmlformats.org/officeDocument/2006/relationships/slideLayout" Target="../slideLayouts/slideLayout1.xml"/><Relationship Id="rId3" Type="http://schemas.openxmlformats.org/officeDocument/2006/relationships/image" Target="../media/image57.png"/><Relationship Id="rId2" Type="http://schemas.openxmlformats.org/officeDocument/2006/relationships/image" Target="../media/image56.png"/><Relationship Id="rId1" Type="http://schemas.openxmlformats.org/officeDocument/2006/relationships/image" Target="../media/image55.jpeg"/></Relationships>
</file>

<file path=ppt/slides/_rels/slide16.xml.rels><?xml version="1.0" encoding="UTF-8" standalone="yes"?>
<Relationships xmlns="http://schemas.openxmlformats.org/package/2006/relationships"><Relationship Id="rId6" Type="http://schemas.openxmlformats.org/officeDocument/2006/relationships/notesSlide" Target="../notesSlides/notesSlide16.xml"/><Relationship Id="rId5" Type="http://schemas.openxmlformats.org/officeDocument/2006/relationships/slideLayout" Target="../slideLayouts/slideLayout1.xml"/><Relationship Id="rId4" Type="http://schemas.openxmlformats.org/officeDocument/2006/relationships/image" Target="../media/image12.png"/><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image" Target="../media/image9.jpeg"/></Relationships>
</file>

<file path=ppt/slides/_rels/slide17.xml.rels><?xml version="1.0" encoding="UTF-8" standalone="yes"?>
<Relationships xmlns="http://schemas.openxmlformats.org/package/2006/relationships"><Relationship Id="rId9" Type="http://schemas.openxmlformats.org/officeDocument/2006/relationships/image" Target="../media/image61.png"/><Relationship Id="rId8" Type="http://schemas.openxmlformats.org/officeDocument/2006/relationships/image" Target="../media/image15.png"/><Relationship Id="rId7" Type="http://schemas.openxmlformats.org/officeDocument/2006/relationships/image" Target="../media/image18.png"/><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3.png"/><Relationship Id="rId3" Type="http://schemas.openxmlformats.org/officeDocument/2006/relationships/image" Target="../media/image60.png"/><Relationship Id="rId2" Type="http://schemas.openxmlformats.org/officeDocument/2006/relationships/image" Target="../media/image59.jpeg"/><Relationship Id="rId13" Type="http://schemas.openxmlformats.org/officeDocument/2006/relationships/notesSlide" Target="../notesSlides/notesSlide17.xml"/><Relationship Id="rId12" Type="http://schemas.openxmlformats.org/officeDocument/2006/relationships/slideLayout" Target="../slideLayouts/slideLayout1.xml"/><Relationship Id="rId11" Type="http://schemas.openxmlformats.org/officeDocument/2006/relationships/image" Target="../media/image63.png"/><Relationship Id="rId10" Type="http://schemas.openxmlformats.org/officeDocument/2006/relationships/image" Target="../media/image62.png"/><Relationship Id="rId1" Type="http://schemas.openxmlformats.org/officeDocument/2006/relationships/image" Target="../media/image58.jpeg"/></Relationships>
</file>

<file path=ppt/slides/_rels/slide18.xml.rels><?xml version="1.0" encoding="UTF-8" standalone="yes"?>
<Relationships xmlns="http://schemas.openxmlformats.org/package/2006/relationships"><Relationship Id="rId9" Type="http://schemas.openxmlformats.org/officeDocument/2006/relationships/tags" Target="../tags/tag49.xml"/><Relationship Id="rId8" Type="http://schemas.openxmlformats.org/officeDocument/2006/relationships/tags" Target="../tags/tag48.xml"/><Relationship Id="rId7" Type="http://schemas.openxmlformats.org/officeDocument/2006/relationships/tags" Target="../tags/tag47.xml"/><Relationship Id="rId6" Type="http://schemas.openxmlformats.org/officeDocument/2006/relationships/image" Target="../media/image65.png"/><Relationship Id="rId5" Type="http://schemas.openxmlformats.org/officeDocument/2006/relationships/tags" Target="../tags/tag46.xml"/><Relationship Id="rId4" Type="http://schemas.openxmlformats.org/officeDocument/2006/relationships/image" Target="../media/image64.png"/><Relationship Id="rId3" Type="http://schemas.openxmlformats.org/officeDocument/2006/relationships/tags" Target="../tags/tag45.xml"/><Relationship Id="rId26" Type="http://schemas.openxmlformats.org/officeDocument/2006/relationships/notesSlide" Target="../notesSlides/notesSlide18.xml"/><Relationship Id="rId25" Type="http://schemas.openxmlformats.org/officeDocument/2006/relationships/slideLayout" Target="../slideLayouts/slideLayout1.xml"/><Relationship Id="rId24" Type="http://schemas.openxmlformats.org/officeDocument/2006/relationships/image" Target="../media/image67.png"/><Relationship Id="rId23" Type="http://schemas.openxmlformats.org/officeDocument/2006/relationships/tags" Target="../tags/tag61.xml"/><Relationship Id="rId22" Type="http://schemas.openxmlformats.org/officeDocument/2006/relationships/tags" Target="../tags/tag60.xml"/><Relationship Id="rId21" Type="http://schemas.openxmlformats.org/officeDocument/2006/relationships/tags" Target="../tags/tag59.xml"/><Relationship Id="rId20" Type="http://schemas.openxmlformats.org/officeDocument/2006/relationships/image" Target="../media/image66.png"/><Relationship Id="rId2" Type="http://schemas.openxmlformats.org/officeDocument/2006/relationships/image" Target="../media/image15.png"/><Relationship Id="rId19" Type="http://schemas.openxmlformats.org/officeDocument/2006/relationships/tags" Target="../tags/tag58.xml"/><Relationship Id="rId18" Type="http://schemas.openxmlformats.org/officeDocument/2006/relationships/tags" Target="../tags/tag57.xml"/><Relationship Id="rId17" Type="http://schemas.openxmlformats.org/officeDocument/2006/relationships/tags" Target="../tags/tag56.xml"/><Relationship Id="rId16" Type="http://schemas.openxmlformats.org/officeDocument/2006/relationships/tags" Target="../tags/tag55.xml"/><Relationship Id="rId15" Type="http://schemas.openxmlformats.org/officeDocument/2006/relationships/tags" Target="../tags/tag54.xml"/><Relationship Id="rId14" Type="http://schemas.openxmlformats.org/officeDocument/2006/relationships/tags" Target="../tags/tag53.xml"/><Relationship Id="rId13" Type="http://schemas.openxmlformats.org/officeDocument/2006/relationships/tags" Target="../tags/tag52.xml"/><Relationship Id="rId12" Type="http://schemas.openxmlformats.org/officeDocument/2006/relationships/tags" Target="../tags/tag51.xml"/><Relationship Id="rId11" Type="http://schemas.openxmlformats.org/officeDocument/2006/relationships/tags" Target="../tags/tag50.xml"/><Relationship Id="rId10" Type="http://schemas.openxmlformats.org/officeDocument/2006/relationships/image" Target="../media/image18.png"/><Relationship Id="rId1" Type="http://schemas.openxmlformats.org/officeDocument/2006/relationships/image" Target="../media/image16.png"/></Relationships>
</file>

<file path=ppt/slides/_rels/slide19.xml.rels><?xml version="1.0" encoding="UTF-8" standalone="yes"?>
<Relationships xmlns="http://schemas.openxmlformats.org/package/2006/relationships"><Relationship Id="rId9" Type="http://schemas.openxmlformats.org/officeDocument/2006/relationships/tags" Target="../tags/tag68.xml"/><Relationship Id="rId8" Type="http://schemas.openxmlformats.org/officeDocument/2006/relationships/tags" Target="../tags/tag67.xml"/><Relationship Id="rId7" Type="http://schemas.openxmlformats.org/officeDocument/2006/relationships/tags" Target="../tags/tag66.xml"/><Relationship Id="rId6" Type="http://schemas.openxmlformats.org/officeDocument/2006/relationships/tags" Target="../tags/tag65.xml"/><Relationship Id="rId5" Type="http://schemas.openxmlformats.org/officeDocument/2006/relationships/tags" Target="../tags/tag64.xml"/><Relationship Id="rId4" Type="http://schemas.openxmlformats.org/officeDocument/2006/relationships/tags" Target="../tags/tag63.xml"/><Relationship Id="rId3" Type="http://schemas.openxmlformats.org/officeDocument/2006/relationships/image" Target="../media/image68.png"/><Relationship Id="rId21" Type="http://schemas.openxmlformats.org/officeDocument/2006/relationships/notesSlide" Target="../notesSlides/notesSlide19.xml"/><Relationship Id="rId20" Type="http://schemas.openxmlformats.org/officeDocument/2006/relationships/slideLayout" Target="../slideLayouts/slideLayout1.xml"/><Relationship Id="rId2" Type="http://schemas.openxmlformats.org/officeDocument/2006/relationships/tags" Target="../tags/tag62.xml"/><Relationship Id="rId19" Type="http://schemas.openxmlformats.org/officeDocument/2006/relationships/image" Target="../media/image73.png"/><Relationship Id="rId18" Type="http://schemas.openxmlformats.org/officeDocument/2006/relationships/image" Target="../media/image72.png"/><Relationship Id="rId17" Type="http://schemas.openxmlformats.org/officeDocument/2006/relationships/tags" Target="../tags/tag73.xml"/><Relationship Id="rId16" Type="http://schemas.openxmlformats.org/officeDocument/2006/relationships/image" Target="../media/image71.png"/><Relationship Id="rId15" Type="http://schemas.openxmlformats.org/officeDocument/2006/relationships/tags" Target="../tags/tag72.xml"/><Relationship Id="rId14" Type="http://schemas.openxmlformats.org/officeDocument/2006/relationships/image" Target="../media/image70.png"/><Relationship Id="rId13" Type="http://schemas.openxmlformats.org/officeDocument/2006/relationships/tags" Target="../tags/tag71.xml"/><Relationship Id="rId12" Type="http://schemas.openxmlformats.org/officeDocument/2006/relationships/tags" Target="../tags/tag70.xml"/><Relationship Id="rId11" Type="http://schemas.openxmlformats.org/officeDocument/2006/relationships/tags" Target="../tags/tag69.xml"/><Relationship Id="rId10" Type="http://schemas.openxmlformats.org/officeDocument/2006/relationships/image" Target="../media/image69.jpeg"/><Relationship Id="rId1" Type="http://schemas.openxmlformats.org/officeDocument/2006/relationships/image" Target="../media/image25.png"/></Relationships>
</file>

<file path=ppt/slides/_rels/slide2.xml.rels><?xml version="1.0" encoding="UTF-8" standalone="yes"?>
<Relationships xmlns="http://schemas.openxmlformats.org/package/2006/relationships"><Relationship Id="rId9" Type="http://schemas.openxmlformats.org/officeDocument/2006/relationships/notesSlide" Target="../notesSlides/notesSlide2.xml"/><Relationship Id="rId8" Type="http://schemas.openxmlformats.org/officeDocument/2006/relationships/slideLayout" Target="../slideLayouts/slideLayout1.xml"/><Relationship Id="rId7" Type="http://schemas.openxmlformats.org/officeDocument/2006/relationships/image" Target="../media/image8.png"/><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image" Target="../media/image2.jpeg"/></Relationships>
</file>

<file path=ppt/slides/_rels/slide20.xml.rels><?xml version="1.0" encoding="UTF-8" standalone="yes"?>
<Relationships xmlns="http://schemas.openxmlformats.org/package/2006/relationships"><Relationship Id="rId6" Type="http://schemas.openxmlformats.org/officeDocument/2006/relationships/notesSlide" Target="../notesSlides/notesSlide20.xml"/><Relationship Id="rId5" Type="http://schemas.openxmlformats.org/officeDocument/2006/relationships/slideLayout" Target="../slideLayouts/slideLayout1.xml"/><Relationship Id="rId4" Type="http://schemas.openxmlformats.org/officeDocument/2006/relationships/image" Target="../media/image12.png"/><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image" Target="../media/image9.jpeg"/></Relationships>
</file>

<file path=ppt/slides/_rels/slide21.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image" Target="../media/image76.png"/><Relationship Id="rId7" Type="http://schemas.openxmlformats.org/officeDocument/2006/relationships/image" Target="../media/image18.png"/><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75.png"/><Relationship Id="rId3" Type="http://schemas.openxmlformats.org/officeDocument/2006/relationships/image" Target="../media/image74.png"/><Relationship Id="rId2" Type="http://schemas.openxmlformats.org/officeDocument/2006/relationships/image" Target="../media/image13.png"/><Relationship Id="rId10" Type="http://schemas.openxmlformats.org/officeDocument/2006/relationships/notesSlide" Target="../notesSlides/notesSlide21.xml"/><Relationship Id="rId1" Type="http://schemas.openxmlformats.org/officeDocument/2006/relationships/image" Target="../media/image15.png"/></Relationships>
</file>

<file path=ppt/slides/_rels/slide22.xml.rels><?xml version="1.0" encoding="UTF-8" standalone="yes"?>
<Relationships xmlns="http://schemas.openxmlformats.org/package/2006/relationships"><Relationship Id="rId6" Type="http://schemas.openxmlformats.org/officeDocument/2006/relationships/notesSlide" Target="../notesSlides/notesSlide22.xml"/><Relationship Id="rId5" Type="http://schemas.openxmlformats.org/officeDocument/2006/relationships/slideLayout" Target="../slideLayouts/slideLayout1.xml"/><Relationship Id="rId4" Type="http://schemas.openxmlformats.org/officeDocument/2006/relationships/image" Target="../media/image79.png"/><Relationship Id="rId3" Type="http://schemas.openxmlformats.org/officeDocument/2006/relationships/image" Target="../media/image78.png"/><Relationship Id="rId2" Type="http://schemas.openxmlformats.org/officeDocument/2006/relationships/image" Target="../media/image77.jpeg"/><Relationship Id="rId1" Type="http://schemas.openxmlformats.org/officeDocument/2006/relationships/image" Target="../media/image25.png"/></Relationships>
</file>

<file path=ppt/slides/_rels/slide23.xml.rels><?xml version="1.0" encoding="UTF-8" standalone="yes"?>
<Relationships xmlns="http://schemas.openxmlformats.org/package/2006/relationships"><Relationship Id="rId9" Type="http://schemas.openxmlformats.org/officeDocument/2006/relationships/image" Target="../media/image21.png"/><Relationship Id="rId8" Type="http://schemas.openxmlformats.org/officeDocument/2006/relationships/image" Target="../media/image20.png"/><Relationship Id="rId7" Type="http://schemas.openxmlformats.org/officeDocument/2006/relationships/image" Target="../media/image19.png"/><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 Id="rId3" Type="http://schemas.openxmlformats.org/officeDocument/2006/relationships/image" Target="../media/image15.png"/><Relationship Id="rId2" Type="http://schemas.openxmlformats.org/officeDocument/2006/relationships/image" Target="../media/image14.png"/><Relationship Id="rId14" Type="http://schemas.openxmlformats.org/officeDocument/2006/relationships/notesSlide" Target="../notesSlides/notesSlide23.xml"/><Relationship Id="rId13" Type="http://schemas.openxmlformats.org/officeDocument/2006/relationships/slideLayout" Target="../slideLayouts/slideLayout1.xml"/><Relationship Id="rId12" Type="http://schemas.openxmlformats.org/officeDocument/2006/relationships/image" Target="../media/image24.png"/><Relationship Id="rId11" Type="http://schemas.openxmlformats.org/officeDocument/2006/relationships/image" Target="../media/image23.png"/><Relationship Id="rId10" Type="http://schemas.openxmlformats.org/officeDocument/2006/relationships/image" Target="../media/image22.png"/><Relationship Id="rId1" Type="http://schemas.openxmlformats.org/officeDocument/2006/relationships/image" Target="../media/image13.png"/></Relationships>
</file>

<file path=ppt/slides/_rels/slide24.xml.rels><?xml version="1.0" encoding="UTF-8" standalone="yes"?>
<Relationships xmlns="http://schemas.openxmlformats.org/package/2006/relationships"><Relationship Id="rId6" Type="http://schemas.openxmlformats.org/officeDocument/2006/relationships/notesSlide" Target="../notesSlides/notesSlide24.xml"/><Relationship Id="rId5" Type="http://schemas.openxmlformats.org/officeDocument/2006/relationships/slideLayout" Target="../slideLayouts/slideLayout1.xml"/><Relationship Id="rId4" Type="http://schemas.openxmlformats.org/officeDocument/2006/relationships/image" Target="../media/image12.png"/><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image" Target="../media/image9.jpeg"/></Relationships>
</file>

<file path=ppt/slides/_rels/slide25.xml.rels><?xml version="1.0" encoding="UTF-8" standalone="yes"?>
<Relationships xmlns="http://schemas.openxmlformats.org/package/2006/relationships"><Relationship Id="rId9" Type="http://schemas.openxmlformats.org/officeDocument/2006/relationships/image" Target="../media/image36.png"/><Relationship Id="rId8" Type="http://schemas.openxmlformats.org/officeDocument/2006/relationships/image" Target="../media/image35.png"/><Relationship Id="rId7" Type="http://schemas.openxmlformats.org/officeDocument/2006/relationships/image" Target="../media/image34.png"/><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 Id="rId3" Type="http://schemas.openxmlformats.org/officeDocument/2006/relationships/image" Target="../media/image15.png"/><Relationship Id="rId2" Type="http://schemas.openxmlformats.org/officeDocument/2006/relationships/image" Target="../media/image13.png"/><Relationship Id="rId12" Type="http://schemas.openxmlformats.org/officeDocument/2006/relationships/notesSlide" Target="../notesSlides/notesSlide25.xml"/><Relationship Id="rId11" Type="http://schemas.openxmlformats.org/officeDocument/2006/relationships/slideLayout" Target="../slideLayouts/slideLayout1.xml"/><Relationship Id="rId10" Type="http://schemas.openxmlformats.org/officeDocument/2006/relationships/image" Target="../media/image37.jpeg"/><Relationship Id="rId1" Type="http://schemas.openxmlformats.org/officeDocument/2006/relationships/image" Target="../media/image25.png"/></Relationships>
</file>

<file path=ppt/slides/_rels/slide26.xml.rels><?xml version="1.0" encoding="UTF-8" standalone="yes"?>
<Relationships xmlns="http://schemas.openxmlformats.org/package/2006/relationships"><Relationship Id="rId9" Type="http://schemas.openxmlformats.org/officeDocument/2006/relationships/image" Target="../media/image18.png"/><Relationship Id="rId8" Type="http://schemas.openxmlformats.org/officeDocument/2006/relationships/image" Target="../media/image17.png"/><Relationship Id="rId7" Type="http://schemas.openxmlformats.org/officeDocument/2006/relationships/image" Target="../media/image16.png"/><Relationship Id="rId6" Type="http://schemas.openxmlformats.org/officeDocument/2006/relationships/image" Target="../media/image75.png"/><Relationship Id="rId5" Type="http://schemas.openxmlformats.org/officeDocument/2006/relationships/tags" Target="../tags/tag75.xml"/><Relationship Id="rId4" Type="http://schemas.openxmlformats.org/officeDocument/2006/relationships/image" Target="../media/image74.png"/><Relationship Id="rId3" Type="http://schemas.openxmlformats.org/officeDocument/2006/relationships/tags" Target="../tags/tag74.xml"/><Relationship Id="rId2" Type="http://schemas.openxmlformats.org/officeDocument/2006/relationships/image" Target="../media/image13.png"/><Relationship Id="rId16" Type="http://schemas.openxmlformats.org/officeDocument/2006/relationships/notesSlide" Target="../notesSlides/notesSlide26.xml"/><Relationship Id="rId15" Type="http://schemas.openxmlformats.org/officeDocument/2006/relationships/slideLayout" Target="../slideLayouts/slideLayout1.xml"/><Relationship Id="rId14" Type="http://schemas.openxmlformats.org/officeDocument/2006/relationships/image" Target="../media/image76.png"/><Relationship Id="rId13" Type="http://schemas.openxmlformats.org/officeDocument/2006/relationships/tags" Target="../tags/tag79.xml"/><Relationship Id="rId12" Type="http://schemas.openxmlformats.org/officeDocument/2006/relationships/tags" Target="../tags/tag78.xml"/><Relationship Id="rId11" Type="http://schemas.openxmlformats.org/officeDocument/2006/relationships/tags" Target="../tags/tag77.xml"/><Relationship Id="rId10" Type="http://schemas.openxmlformats.org/officeDocument/2006/relationships/tags" Target="../tags/tag76.xml"/><Relationship Id="rId1" Type="http://schemas.openxmlformats.org/officeDocument/2006/relationships/image" Target="../media/image15.png"/></Relationships>
</file>

<file path=ppt/slides/_rels/slide27.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image" Target="../media/image83.png"/><Relationship Id="rId7" Type="http://schemas.openxmlformats.org/officeDocument/2006/relationships/image" Target="../media/image82.png"/><Relationship Id="rId6" Type="http://schemas.openxmlformats.org/officeDocument/2006/relationships/image" Target="../media/image81.png"/><Relationship Id="rId5" Type="http://schemas.openxmlformats.org/officeDocument/2006/relationships/image" Target="../media/image80.png"/><Relationship Id="rId4" Type="http://schemas.openxmlformats.org/officeDocument/2006/relationships/image" Target="../media/image18.png"/><Relationship Id="rId3" Type="http://schemas.openxmlformats.org/officeDocument/2006/relationships/image" Target="../media/image16.png"/><Relationship Id="rId2" Type="http://schemas.openxmlformats.org/officeDocument/2006/relationships/image" Target="../media/image15.png"/><Relationship Id="rId10" Type="http://schemas.openxmlformats.org/officeDocument/2006/relationships/notesSlide" Target="../notesSlides/notesSlide27.xml"/><Relationship Id="rId1" Type="http://schemas.openxmlformats.org/officeDocument/2006/relationships/image" Target="../media/image25.png"/></Relationships>
</file>

<file path=ppt/slides/_rels/slide28.xml.rels><?xml version="1.0" encoding="UTF-8" standalone="yes"?>
<Relationships xmlns="http://schemas.openxmlformats.org/package/2006/relationships"><Relationship Id="rId9" Type="http://schemas.openxmlformats.org/officeDocument/2006/relationships/image" Target="../media/image16.png"/><Relationship Id="rId8" Type="http://schemas.openxmlformats.org/officeDocument/2006/relationships/image" Target="../media/image50.png"/><Relationship Id="rId7" Type="http://schemas.openxmlformats.org/officeDocument/2006/relationships/tags" Target="../tags/tag85.xml"/><Relationship Id="rId6" Type="http://schemas.openxmlformats.org/officeDocument/2006/relationships/tags" Target="../tags/tag84.xml"/><Relationship Id="rId5" Type="http://schemas.openxmlformats.org/officeDocument/2006/relationships/tags" Target="../tags/tag83.xml"/><Relationship Id="rId4" Type="http://schemas.openxmlformats.org/officeDocument/2006/relationships/tags" Target="../tags/tag82.xml"/><Relationship Id="rId3" Type="http://schemas.openxmlformats.org/officeDocument/2006/relationships/tags" Target="../tags/tag81.xml"/><Relationship Id="rId2" Type="http://schemas.openxmlformats.org/officeDocument/2006/relationships/tags" Target="../tags/tag80.xml"/><Relationship Id="rId16" Type="http://schemas.openxmlformats.org/officeDocument/2006/relationships/notesSlide" Target="../notesSlides/notesSlide28.xml"/><Relationship Id="rId15" Type="http://schemas.openxmlformats.org/officeDocument/2006/relationships/slideLayout" Target="../slideLayouts/slideLayout3.xml"/><Relationship Id="rId14" Type="http://schemas.openxmlformats.org/officeDocument/2006/relationships/image" Target="../media/image85.jpeg"/><Relationship Id="rId13" Type="http://schemas.openxmlformats.org/officeDocument/2006/relationships/tags" Target="../tags/tag87.xml"/><Relationship Id="rId12" Type="http://schemas.openxmlformats.org/officeDocument/2006/relationships/image" Target="../media/image84.jpeg"/><Relationship Id="rId11" Type="http://schemas.openxmlformats.org/officeDocument/2006/relationships/tags" Target="../tags/tag86.xml"/><Relationship Id="rId10" Type="http://schemas.openxmlformats.org/officeDocument/2006/relationships/image" Target="../media/image18.png"/><Relationship Id="rId1" Type="http://schemas.openxmlformats.org/officeDocument/2006/relationships/image" Target="../media/image25.png"/></Relationships>
</file>

<file path=ppt/slides/_rels/slide3.xml.rels><?xml version="1.0" encoding="UTF-8" standalone="yes"?>
<Relationships xmlns="http://schemas.openxmlformats.org/package/2006/relationships"><Relationship Id="rId9" Type="http://schemas.openxmlformats.org/officeDocument/2006/relationships/tags" Target="../tags/tag5.xml"/><Relationship Id="rId8" Type="http://schemas.openxmlformats.org/officeDocument/2006/relationships/tags" Target="../tags/tag4.xml"/><Relationship Id="rId7" Type="http://schemas.openxmlformats.org/officeDocument/2006/relationships/image" Target="../media/image5.png"/><Relationship Id="rId6" Type="http://schemas.openxmlformats.org/officeDocument/2006/relationships/image" Target="../media/image4.png"/><Relationship Id="rId5" Type="http://schemas.openxmlformats.org/officeDocument/2006/relationships/tags" Target="../tags/tag3.xml"/><Relationship Id="rId4" Type="http://schemas.openxmlformats.org/officeDocument/2006/relationships/tags" Target="../tags/tag2.xml"/><Relationship Id="rId3" Type="http://schemas.openxmlformats.org/officeDocument/2006/relationships/image" Target="../media/image3.png"/><Relationship Id="rId27" Type="http://schemas.openxmlformats.org/officeDocument/2006/relationships/notesSlide" Target="../notesSlides/notesSlide3.xml"/><Relationship Id="rId26" Type="http://schemas.openxmlformats.org/officeDocument/2006/relationships/slideLayout" Target="../slideLayouts/slideLayout3.xml"/><Relationship Id="rId25" Type="http://schemas.openxmlformats.org/officeDocument/2006/relationships/tags" Target="../tags/tag18.xml"/><Relationship Id="rId24" Type="http://schemas.openxmlformats.org/officeDocument/2006/relationships/tags" Target="../tags/tag17.xml"/><Relationship Id="rId23" Type="http://schemas.openxmlformats.org/officeDocument/2006/relationships/tags" Target="../tags/tag16.xml"/><Relationship Id="rId22" Type="http://schemas.openxmlformats.org/officeDocument/2006/relationships/tags" Target="../tags/tag15.xml"/><Relationship Id="rId21" Type="http://schemas.openxmlformats.org/officeDocument/2006/relationships/tags" Target="../tags/tag14.xml"/><Relationship Id="rId20" Type="http://schemas.openxmlformats.org/officeDocument/2006/relationships/tags" Target="../tags/tag13.xml"/><Relationship Id="rId2" Type="http://schemas.openxmlformats.org/officeDocument/2006/relationships/tags" Target="../tags/tag1.xml"/><Relationship Id="rId19" Type="http://schemas.openxmlformats.org/officeDocument/2006/relationships/tags" Target="../tags/tag12.xml"/><Relationship Id="rId18" Type="http://schemas.openxmlformats.org/officeDocument/2006/relationships/tags" Target="../tags/tag11.xml"/><Relationship Id="rId17" Type="http://schemas.openxmlformats.org/officeDocument/2006/relationships/image" Target="../media/image8.png"/><Relationship Id="rId16" Type="http://schemas.openxmlformats.org/officeDocument/2006/relationships/image" Target="../media/image7.png"/><Relationship Id="rId15" Type="http://schemas.openxmlformats.org/officeDocument/2006/relationships/tags" Target="../tags/tag10.xml"/><Relationship Id="rId14" Type="http://schemas.openxmlformats.org/officeDocument/2006/relationships/image" Target="../media/image6.png"/><Relationship Id="rId13" Type="http://schemas.openxmlformats.org/officeDocument/2006/relationships/tags" Target="../tags/tag9.xml"/><Relationship Id="rId12" Type="http://schemas.openxmlformats.org/officeDocument/2006/relationships/tags" Target="../tags/tag8.xml"/><Relationship Id="rId11" Type="http://schemas.openxmlformats.org/officeDocument/2006/relationships/tags" Target="../tags/tag7.xml"/><Relationship Id="rId10" Type="http://schemas.openxmlformats.org/officeDocument/2006/relationships/tags" Target="../tags/tag6.xml"/><Relationship Id="rId1" Type="http://schemas.openxmlformats.org/officeDocument/2006/relationships/image" Target="../media/image2.jpeg"/></Relationships>
</file>

<file path=ppt/slides/_rels/slide4.xml.rels><?xml version="1.0" encoding="UTF-8" standalone="yes"?>
<Relationships xmlns="http://schemas.openxmlformats.org/package/2006/relationships"><Relationship Id="rId6" Type="http://schemas.openxmlformats.org/officeDocument/2006/relationships/notesSlide" Target="../notesSlides/notesSlide4.xml"/><Relationship Id="rId5" Type="http://schemas.openxmlformats.org/officeDocument/2006/relationships/slideLayout" Target="../slideLayouts/slideLayout1.xml"/><Relationship Id="rId4" Type="http://schemas.openxmlformats.org/officeDocument/2006/relationships/image" Target="../media/image12.png"/><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image" Target="../media/image9.jpeg"/></Relationships>
</file>

<file path=ppt/slides/_rels/slide5.xml.rels><?xml version="1.0" encoding="UTF-8" standalone="yes"?>
<Relationships xmlns="http://schemas.openxmlformats.org/package/2006/relationships"><Relationship Id="rId9" Type="http://schemas.openxmlformats.org/officeDocument/2006/relationships/image" Target="../media/image21.png"/><Relationship Id="rId8" Type="http://schemas.openxmlformats.org/officeDocument/2006/relationships/image" Target="../media/image20.png"/><Relationship Id="rId7" Type="http://schemas.openxmlformats.org/officeDocument/2006/relationships/image" Target="../media/image19.png"/><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 Id="rId3" Type="http://schemas.openxmlformats.org/officeDocument/2006/relationships/image" Target="../media/image15.png"/><Relationship Id="rId2" Type="http://schemas.openxmlformats.org/officeDocument/2006/relationships/image" Target="../media/image14.png"/><Relationship Id="rId14" Type="http://schemas.openxmlformats.org/officeDocument/2006/relationships/notesSlide" Target="../notesSlides/notesSlide5.xml"/><Relationship Id="rId13" Type="http://schemas.openxmlformats.org/officeDocument/2006/relationships/slideLayout" Target="../slideLayouts/slideLayout1.xml"/><Relationship Id="rId12" Type="http://schemas.openxmlformats.org/officeDocument/2006/relationships/image" Target="../media/image24.png"/><Relationship Id="rId11" Type="http://schemas.openxmlformats.org/officeDocument/2006/relationships/image" Target="../media/image23.png"/><Relationship Id="rId10" Type="http://schemas.openxmlformats.org/officeDocument/2006/relationships/image" Target="../media/image22.png"/><Relationship Id="rId1" Type="http://schemas.openxmlformats.org/officeDocument/2006/relationships/image" Target="../media/image13.png"/></Relationships>
</file>

<file path=ppt/slides/_rels/slide6.xml.rels><?xml version="1.0" encoding="UTF-8" standalone="yes"?>
<Relationships xmlns="http://schemas.openxmlformats.org/package/2006/relationships"><Relationship Id="rId8" Type="http://schemas.openxmlformats.org/officeDocument/2006/relationships/notesSlide" Target="../notesSlides/notesSlide6.xml"/><Relationship Id="rId7" Type="http://schemas.openxmlformats.org/officeDocument/2006/relationships/slideLayout" Target="../slideLayouts/slideLayout1.xml"/><Relationship Id="rId6" Type="http://schemas.openxmlformats.org/officeDocument/2006/relationships/image" Target="../media/image18.png"/><Relationship Id="rId5" Type="http://schemas.openxmlformats.org/officeDocument/2006/relationships/image" Target="../media/image16.png"/><Relationship Id="rId4" Type="http://schemas.openxmlformats.org/officeDocument/2006/relationships/image" Target="../media/image27.png"/><Relationship Id="rId3" Type="http://schemas.openxmlformats.org/officeDocument/2006/relationships/image" Target="../media/image26.png"/><Relationship Id="rId2" Type="http://schemas.openxmlformats.org/officeDocument/2006/relationships/image" Target="../media/image15.png"/><Relationship Id="rId1" Type="http://schemas.openxmlformats.org/officeDocument/2006/relationships/image" Target="../media/image25.png"/></Relationships>
</file>

<file path=ppt/slides/_rels/slide7.xml.rels><?xml version="1.0" encoding="UTF-8" standalone="yes"?>
<Relationships xmlns="http://schemas.openxmlformats.org/package/2006/relationships"><Relationship Id="rId9" Type="http://schemas.openxmlformats.org/officeDocument/2006/relationships/notesSlide" Target="../notesSlides/notesSlide7.xml"/><Relationship Id="rId8" Type="http://schemas.openxmlformats.org/officeDocument/2006/relationships/slideLayout" Target="../slideLayouts/slideLayout1.xml"/><Relationship Id="rId7" Type="http://schemas.openxmlformats.org/officeDocument/2006/relationships/image" Target="../media/image15.png"/><Relationship Id="rId6" Type="http://schemas.openxmlformats.org/officeDocument/2006/relationships/image" Target="../media/image18.png"/><Relationship Id="rId5" Type="http://schemas.openxmlformats.org/officeDocument/2006/relationships/image" Target="../media/image16.png"/><Relationship Id="rId4" Type="http://schemas.openxmlformats.org/officeDocument/2006/relationships/image" Target="../media/image30.png"/><Relationship Id="rId3" Type="http://schemas.openxmlformats.org/officeDocument/2006/relationships/image" Target="../media/image29.png"/><Relationship Id="rId2" Type="http://schemas.openxmlformats.org/officeDocument/2006/relationships/image" Target="../media/image17.png"/><Relationship Id="rId1" Type="http://schemas.openxmlformats.org/officeDocument/2006/relationships/image" Target="../media/image28.jpeg"/></Relationships>
</file>

<file path=ppt/slides/_rels/slide8.xml.rels><?xml version="1.0" encoding="UTF-8" standalone="yes"?>
<Relationships xmlns="http://schemas.openxmlformats.org/package/2006/relationships"><Relationship Id="rId5" Type="http://schemas.openxmlformats.org/officeDocument/2006/relationships/notesSlide" Target="../notesSlides/notesSlide8.xml"/><Relationship Id="rId4" Type="http://schemas.openxmlformats.org/officeDocument/2006/relationships/slideLayout" Target="../slideLayouts/slideLayout1.xml"/><Relationship Id="rId3" Type="http://schemas.openxmlformats.org/officeDocument/2006/relationships/image" Target="../media/image33.jpeg"/><Relationship Id="rId2" Type="http://schemas.openxmlformats.org/officeDocument/2006/relationships/image" Target="../media/image32.png"/><Relationship Id="rId1" Type="http://schemas.openxmlformats.org/officeDocument/2006/relationships/image" Target="../media/image31.png"/></Relationships>
</file>

<file path=ppt/slides/_rels/slide9.xml.rels><?xml version="1.0" encoding="UTF-8" standalone="yes"?>
<Relationships xmlns="http://schemas.openxmlformats.org/package/2006/relationships"><Relationship Id="rId6" Type="http://schemas.openxmlformats.org/officeDocument/2006/relationships/notesSlide" Target="../notesSlides/notesSlide9.xml"/><Relationship Id="rId5" Type="http://schemas.openxmlformats.org/officeDocument/2006/relationships/slideLayout" Target="../slideLayouts/slideLayout1.xml"/><Relationship Id="rId4" Type="http://schemas.openxmlformats.org/officeDocument/2006/relationships/image" Target="../media/image12.png"/><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image" Target="../media/image9.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1">
            <a:alphaModFix amt="96000"/>
            <a:lum/>
          </a:blip>
          <a:srcRect/>
          <a:stretch>
            <a:fillRect/>
          </a:stretch>
        </a:blipFill>
        <a:effectLst/>
      </p:bgPr>
    </p:bg>
    <p:spTree>
      <p:nvGrpSpPr>
        <p:cNvPr id="1" name=""/>
        <p:cNvGrpSpPr/>
        <p:nvPr/>
      </p:nvGrpSpPr>
      <p:grpSpPr>
        <a:xfrm>
          <a:off x="0" y="0"/>
          <a:ext cx="0" cy="0"/>
          <a:chOff x="0" y="0"/>
          <a:chExt cx="0" cy="0"/>
        </a:xfrm>
      </p:grpSpPr>
      <p:sp>
        <p:nvSpPr>
          <p:cNvPr id="2" name="Shape 0"/>
          <p:cNvSpPr/>
          <p:nvPr/>
        </p:nvSpPr>
        <p:spPr>
          <a:xfrm flipH="1">
            <a:off x="4814570" y="3940175"/>
            <a:ext cx="6555740" cy="0"/>
          </a:xfrm>
          <a:prstGeom prst="line">
            <a:avLst/>
          </a:prstGeom>
          <a:noFill/>
          <a:ln w="38100">
            <a:solidFill>
              <a:srgbClr val="FFFFFF"/>
            </a:solidFill>
            <a:prstDash val="solid"/>
            <a:headEnd type="none"/>
            <a:tailEnd type="none"/>
          </a:ln>
        </p:spPr>
      </p:sp>
      <p:sp>
        <p:nvSpPr>
          <p:cNvPr id="4" name="Text 2"/>
          <p:cNvSpPr/>
          <p:nvPr/>
        </p:nvSpPr>
        <p:spPr>
          <a:xfrm>
            <a:off x="9231630" y="4891405"/>
            <a:ext cx="2222500" cy="429260"/>
          </a:xfrm>
          <a:prstGeom prst="rect">
            <a:avLst/>
          </a:prstGeom>
          <a:noFill/>
        </p:spPr>
        <p:txBody>
          <a:bodyPr wrap="square" lIns="45720" tIns="91440" rIns="91440" bIns="45720" rtlCol="0" anchor="ctr"/>
          <a:lstStyle/>
          <a:p>
            <a:pPr marL="0" indent="0">
              <a:lnSpc>
                <a:spcPct val="100000"/>
              </a:lnSpc>
              <a:buNone/>
            </a:pPr>
            <a:endParaRPr lang="en-US" sz="1600" dirty="0"/>
          </a:p>
        </p:txBody>
      </p:sp>
      <p:sp>
        <p:nvSpPr>
          <p:cNvPr id="8" name="Text 6"/>
          <p:cNvSpPr/>
          <p:nvPr/>
        </p:nvSpPr>
        <p:spPr>
          <a:xfrm>
            <a:off x="2666365" y="1552575"/>
            <a:ext cx="8595995" cy="2477135"/>
          </a:xfrm>
          <a:prstGeom prst="rect">
            <a:avLst/>
          </a:prstGeom>
          <a:noFill/>
        </p:spPr>
        <p:txBody>
          <a:bodyPr wrap="square" lIns="91440" tIns="45720" rIns="91440" bIns="45720" rtlCol="0" anchor="ctr"/>
          <a:lstStyle/>
          <a:p>
            <a:pPr marL="0" indent="0" algn="r">
              <a:lnSpc>
                <a:spcPct val="100000"/>
              </a:lnSpc>
              <a:buNone/>
            </a:pPr>
            <a:r>
              <a:rPr lang="zh-CN" altLang="en-US" sz="6000" dirty="0">
                <a:solidFill>
                  <a:srgbClr val="FFFFFF"/>
                </a:solidFill>
                <a:latin typeface="MiSans" pitchFamily="34" charset="-122"/>
                <a:ea typeface="MiSans" pitchFamily="34" charset="-122"/>
                <a:cs typeface="MiSans" pitchFamily="34" charset="-120"/>
              </a:rPr>
              <a:t>项目九</a:t>
            </a:r>
            <a:r>
              <a:rPr lang="en-US" altLang="zh-CN" sz="6000" dirty="0">
                <a:solidFill>
                  <a:srgbClr val="FFFFFF"/>
                </a:solidFill>
                <a:latin typeface="MiSans" pitchFamily="34" charset="-122"/>
                <a:ea typeface="MiSans" pitchFamily="34" charset="-122"/>
                <a:cs typeface="MiSans" pitchFamily="34" charset="-120"/>
              </a:rPr>
              <a:t> </a:t>
            </a:r>
            <a:r>
              <a:rPr lang="en-US" sz="6000" dirty="0">
                <a:solidFill>
                  <a:srgbClr val="FFFFFF"/>
                </a:solidFill>
                <a:latin typeface="MiSans" pitchFamily="34" charset="-122"/>
                <a:ea typeface="MiSans" pitchFamily="34" charset="-122"/>
                <a:cs typeface="MiSans" pitchFamily="34" charset="-120"/>
              </a:rPr>
              <a:t>现代企业管理：薪酬与生产管理</a:t>
            </a:r>
            <a:endParaRPr lang="en-US" sz="16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1">
            <a:alphaModFix amt="50000"/>
            <a:lum/>
          </a:blip>
          <a:srcRect/>
          <a:stretch>
            <a:fillRect/>
          </a:stretch>
        </a:blipFill>
        <a:effectLst/>
      </p:bgPr>
    </p:bg>
    <p:spTree>
      <p:nvGrpSpPr>
        <p:cNvPr id="1" name=""/>
        <p:cNvGrpSpPr/>
        <p:nvPr/>
      </p:nvGrpSpPr>
      <p:grpSpPr>
        <a:xfrm>
          <a:off x="0" y="0"/>
          <a:ext cx="0" cy="0"/>
          <a:chOff x="0" y="0"/>
          <a:chExt cx="0" cy="0"/>
        </a:xfrm>
      </p:grpSpPr>
      <p:pic>
        <p:nvPicPr>
          <p:cNvPr id="2" name="Image 0" descr="https://test-kimi-img.moonshot.cn/pub/slides/slides_tmpl/image/25-07-11-18:10:12-d1oe615cmrb5eq9iqas0.png"/>
          <p:cNvPicPr>
            <a:picLocks noChangeAspect="1"/>
          </p:cNvPicPr>
          <p:nvPr/>
        </p:nvPicPr>
        <p:blipFill>
          <a:blip r:embed="rId2"/>
          <a:stretch>
            <a:fillRect/>
          </a:stretch>
        </p:blipFill>
        <p:spPr>
          <a:xfrm>
            <a:off x="365760" y="1475740"/>
            <a:ext cx="652145" cy="6778625"/>
          </a:xfrm>
          <a:prstGeom prst="rect">
            <a:avLst/>
          </a:prstGeom>
        </p:spPr>
      </p:pic>
      <p:sp>
        <p:nvSpPr>
          <p:cNvPr id="3" name="Text 0"/>
          <p:cNvSpPr/>
          <p:nvPr/>
        </p:nvSpPr>
        <p:spPr>
          <a:xfrm>
            <a:off x="789940" y="394335"/>
            <a:ext cx="6780530" cy="622935"/>
          </a:xfrm>
          <a:prstGeom prst="rect">
            <a:avLst/>
          </a:prstGeom>
          <a:noFill/>
        </p:spPr>
        <p:txBody>
          <a:bodyPr wrap="square" lIns="91440" tIns="45720" rIns="91440" bIns="45720" rtlCol="0" anchor="ctr"/>
          <a:lstStyle/>
          <a:p>
            <a:pPr marL="0" indent="0" algn="l">
              <a:lnSpc>
                <a:spcPct val="100000"/>
              </a:lnSpc>
              <a:buNone/>
            </a:pPr>
            <a:r>
              <a:rPr lang="en-US" sz="2800" b="1" dirty="0">
                <a:solidFill>
                  <a:srgbClr val="000000"/>
                </a:solidFill>
                <a:latin typeface="MiSans" pitchFamily="34" charset="-122"/>
                <a:ea typeface="MiSans" pitchFamily="34" charset="-122"/>
                <a:cs typeface="MiSans" pitchFamily="34" charset="-120"/>
              </a:rPr>
              <a:t>生产管理的基本概念</a:t>
            </a:r>
            <a:endParaRPr lang="en-US" sz="1600" dirty="0"/>
          </a:p>
        </p:txBody>
      </p:sp>
      <p:pic>
        <p:nvPicPr>
          <p:cNvPr id="4" name="Image 1" descr="https://test-kimi-img.moonshot.cn/pub/slides/slides_tmpl/image/25-07-11-18:10:09-d1oe60dcmrb5eq9iqafg.png"/>
          <p:cNvPicPr>
            <a:picLocks noChangeAspect="1"/>
          </p:cNvPicPr>
          <p:nvPr/>
        </p:nvPicPr>
        <p:blipFill>
          <a:blip r:embed="rId3">
            <a:alphaModFix amt="74000"/>
          </a:blip>
          <a:srcRect l="128" t="26683" r="-128" b="-4046"/>
          <a:stretch>
            <a:fillRect/>
          </a:stretch>
        </p:blipFill>
        <p:spPr>
          <a:xfrm>
            <a:off x="5582285" y="0"/>
            <a:ext cx="6927215" cy="2076450"/>
          </a:xfrm>
          <a:prstGeom prst="rect">
            <a:avLst/>
          </a:prstGeom>
        </p:spPr>
      </p:pic>
      <p:sp>
        <p:nvSpPr>
          <p:cNvPr id="5" name="Text 1"/>
          <p:cNvSpPr/>
          <p:nvPr/>
        </p:nvSpPr>
        <p:spPr>
          <a:xfrm>
            <a:off x="5539279" y="1107262"/>
            <a:ext cx="5899611" cy="368354"/>
          </a:xfrm>
          <a:prstGeom prst="rect">
            <a:avLst/>
          </a:prstGeom>
          <a:noFill/>
        </p:spPr>
        <p:txBody>
          <a:bodyPr wrap="square" lIns="91440" tIns="45720" rIns="91440" bIns="45720" rtlCol="0" anchor="ctr"/>
          <a:lstStyle/>
          <a:p>
            <a:pPr marL="0" indent="0" algn="l">
              <a:lnSpc>
                <a:spcPct val="100000"/>
              </a:lnSpc>
              <a:buNone/>
            </a:pPr>
            <a:r>
              <a:rPr lang="en-US" sz="1800" b="1" dirty="0">
                <a:solidFill>
                  <a:srgbClr val="4874CB"/>
                </a:solidFill>
                <a:latin typeface="MiSans" pitchFamily="34" charset="-122"/>
                <a:ea typeface="MiSans" pitchFamily="34" charset="-122"/>
                <a:cs typeface="MiSans" pitchFamily="34" charset="-120"/>
              </a:rPr>
              <a:t>生产管理的定义</a:t>
            </a:r>
            <a:endParaRPr lang="en-US" sz="1600" dirty="0"/>
          </a:p>
        </p:txBody>
      </p:sp>
      <p:sp>
        <p:nvSpPr>
          <p:cNvPr id="6" name="Text 2"/>
          <p:cNvSpPr/>
          <p:nvPr/>
        </p:nvSpPr>
        <p:spPr>
          <a:xfrm>
            <a:off x="5504989" y="1475616"/>
            <a:ext cx="6212657" cy="1032028"/>
          </a:xfrm>
          <a:prstGeom prst="rect">
            <a:avLst/>
          </a:prstGeom>
          <a:noFill/>
        </p:spPr>
        <p:txBody>
          <a:bodyPr wrap="square" lIns="91440" tIns="45720" rIns="91440" bIns="45720" rtlCol="0" anchor="t"/>
          <a:lstStyle/>
          <a:p>
            <a:pPr marL="0" indent="0" algn="just">
              <a:lnSpc>
                <a:spcPct val="150000"/>
              </a:lnSpc>
              <a:buNone/>
            </a:pPr>
            <a:r>
              <a:rPr lang="en-US" sz="1400" dirty="0">
                <a:solidFill>
                  <a:srgbClr val="262626"/>
                </a:solidFill>
                <a:latin typeface="MiSans" pitchFamily="34" charset="-122"/>
                <a:ea typeface="MiSans" pitchFamily="34" charset="-122"/>
                <a:cs typeface="MiSans" pitchFamily="34" charset="-120"/>
              </a:rPr>
              <a:t>生产管理是对企业生产系统的设置和运行的管理，涵盖生产组织、生产计划和生产控制等多个方面。它旨在通过科学的管理方法，确保生产过程高效、有序地进行，满足市场需求。例如，一家制造企业通过优化生产组织结构，合理安排生产计划，确保产品按时交付，从而提升客户满意度。</a:t>
            </a:r>
            <a:endParaRPr lang="en-US" sz="1600" dirty="0"/>
          </a:p>
        </p:txBody>
      </p:sp>
      <p:sp>
        <p:nvSpPr>
          <p:cNvPr id="7" name="Text 3"/>
          <p:cNvSpPr/>
          <p:nvPr/>
        </p:nvSpPr>
        <p:spPr>
          <a:xfrm>
            <a:off x="5504989" y="2957195"/>
            <a:ext cx="5899611" cy="368300"/>
          </a:xfrm>
          <a:prstGeom prst="rect">
            <a:avLst/>
          </a:prstGeom>
          <a:noFill/>
        </p:spPr>
        <p:txBody>
          <a:bodyPr wrap="square" lIns="91440" tIns="45720" rIns="91440" bIns="45720" rtlCol="0" anchor="ctr"/>
          <a:lstStyle/>
          <a:p>
            <a:pPr marL="0" indent="0" algn="l">
              <a:lnSpc>
                <a:spcPct val="100000"/>
              </a:lnSpc>
              <a:buNone/>
            </a:pPr>
            <a:r>
              <a:rPr lang="en-US" sz="1600" b="1" dirty="0">
                <a:solidFill>
                  <a:srgbClr val="4874CB"/>
                </a:solidFill>
                <a:latin typeface="MiSans" pitchFamily="34" charset="-122"/>
                <a:ea typeface="MiSans" pitchFamily="34" charset="-122"/>
                <a:cs typeface="MiSans" pitchFamily="34" charset="-120"/>
              </a:rPr>
              <a:t>生产管理的特征</a:t>
            </a:r>
            <a:endParaRPr lang="en-US" sz="1600" dirty="0"/>
          </a:p>
        </p:txBody>
      </p:sp>
      <p:sp>
        <p:nvSpPr>
          <p:cNvPr id="8" name="Text 4"/>
          <p:cNvSpPr/>
          <p:nvPr/>
        </p:nvSpPr>
        <p:spPr>
          <a:xfrm>
            <a:off x="5504989" y="3282315"/>
            <a:ext cx="6212657" cy="1062990"/>
          </a:xfrm>
          <a:prstGeom prst="rect">
            <a:avLst/>
          </a:prstGeom>
          <a:noFill/>
        </p:spPr>
        <p:txBody>
          <a:bodyPr wrap="square" lIns="91440" tIns="45720" rIns="91440" bIns="45720" rtlCol="0" anchor="t"/>
          <a:lstStyle/>
          <a:p>
            <a:pPr marL="0" indent="0" algn="just">
              <a:lnSpc>
                <a:spcPct val="150000"/>
              </a:lnSpc>
              <a:buNone/>
            </a:pPr>
            <a:r>
              <a:rPr lang="en-US" sz="1400" dirty="0">
                <a:solidFill>
                  <a:srgbClr val="262626"/>
                </a:solidFill>
                <a:latin typeface="MiSans" pitchFamily="34" charset="-122"/>
                <a:ea typeface="MiSans" pitchFamily="34" charset="-122"/>
                <a:cs typeface="MiSans" pitchFamily="34" charset="-120"/>
              </a:rPr>
              <a:t>生产管理的特征包括需求满足、资源投入和价值增值。需求满足要求生产活动紧密围绕市场需求展开；资源投入强调合理配置人力、物力和财力；价值增值则是通过生产过程实现产品价值的提升。例如，企业通过精准的市场需求预测，合理安排生产资源，确保产品在生产过程中实现价值增值，最终满足客户的需求。</a:t>
            </a:r>
            <a:endParaRPr lang="en-US" sz="1600" dirty="0"/>
          </a:p>
        </p:txBody>
      </p:sp>
      <p:sp>
        <p:nvSpPr>
          <p:cNvPr id="9" name="Text 5"/>
          <p:cNvSpPr/>
          <p:nvPr/>
        </p:nvSpPr>
        <p:spPr>
          <a:xfrm>
            <a:off x="5504989" y="4888230"/>
            <a:ext cx="5899611" cy="368300"/>
          </a:xfrm>
          <a:prstGeom prst="rect">
            <a:avLst/>
          </a:prstGeom>
          <a:noFill/>
        </p:spPr>
        <p:txBody>
          <a:bodyPr wrap="square" lIns="91440" tIns="45720" rIns="91440" bIns="45720" rtlCol="0" anchor="ctr"/>
          <a:lstStyle/>
          <a:p>
            <a:pPr marL="0" indent="0" algn="l">
              <a:lnSpc>
                <a:spcPct val="100000"/>
              </a:lnSpc>
              <a:buNone/>
            </a:pPr>
            <a:r>
              <a:rPr lang="en-US" sz="1600" b="1" dirty="0">
                <a:solidFill>
                  <a:srgbClr val="4874CB"/>
                </a:solidFill>
                <a:latin typeface="MiSans" pitchFamily="34" charset="-122"/>
                <a:ea typeface="MiSans" pitchFamily="34" charset="-122"/>
                <a:cs typeface="MiSans" pitchFamily="34" charset="-120"/>
              </a:rPr>
              <a:t>生产管理的基本问题</a:t>
            </a:r>
            <a:endParaRPr lang="en-US" sz="1600" dirty="0"/>
          </a:p>
        </p:txBody>
      </p:sp>
      <p:sp>
        <p:nvSpPr>
          <p:cNvPr id="10" name="Text 6"/>
          <p:cNvSpPr/>
          <p:nvPr/>
        </p:nvSpPr>
        <p:spPr>
          <a:xfrm>
            <a:off x="5504989" y="5175885"/>
            <a:ext cx="6280600" cy="1104900"/>
          </a:xfrm>
          <a:prstGeom prst="rect">
            <a:avLst/>
          </a:prstGeom>
          <a:noFill/>
        </p:spPr>
        <p:txBody>
          <a:bodyPr wrap="square" lIns="91440" tIns="45720" rIns="91440" bIns="45720" rtlCol="0" anchor="t"/>
          <a:lstStyle/>
          <a:p>
            <a:pPr marL="0" indent="0" algn="just">
              <a:lnSpc>
                <a:spcPct val="150000"/>
              </a:lnSpc>
              <a:buNone/>
            </a:pPr>
            <a:r>
              <a:rPr lang="en-US" sz="1400" dirty="0">
                <a:solidFill>
                  <a:srgbClr val="262626"/>
                </a:solidFill>
                <a:latin typeface="MiSans" pitchFamily="34" charset="-122"/>
                <a:ea typeface="MiSans" pitchFamily="34" charset="-122"/>
                <a:cs typeface="MiSans" pitchFamily="34" charset="-120"/>
              </a:rPr>
              <a:t>生产管理的基本问题涉及生产能力、标准、库存和进度安排。生产能力决定了企业能够生产的最大产量；标准包括生产流程和质量标准；库存管理确保原材料和成品的合理储备；进度安排则确保生产活动按时完成。例如，企业通过优化生产能力，制定严格的生产标准，合理控制库存水平，确保生产进度按时推进，从而提高生产效率。</a:t>
            </a:r>
            <a:endParaRPr lang="en-US" sz="1600" dirty="0"/>
          </a:p>
        </p:txBody>
      </p:sp>
      <p:sp>
        <p:nvSpPr>
          <p:cNvPr id="11" name="Shape 7"/>
          <p:cNvSpPr/>
          <p:nvPr/>
        </p:nvSpPr>
        <p:spPr>
          <a:xfrm>
            <a:off x="5159375" y="1758950"/>
            <a:ext cx="0" cy="4522470"/>
          </a:xfrm>
          <a:prstGeom prst="line">
            <a:avLst/>
          </a:prstGeom>
          <a:noFill/>
          <a:ln w="25400">
            <a:gradFill flip="none" rotWithShape="1">
              <a:gsLst>
                <a:gs pos="0">
                  <a:srgbClr val="5A7DD4"/>
                </a:gs>
                <a:gs pos="47000">
                  <a:srgbClr val="5A7DD4"/>
                </a:gs>
                <a:gs pos="100000">
                  <a:srgbClr val="C8D5EF"/>
                </a:gs>
              </a:gsLst>
              <a:lin ang="5400000" scaled="1"/>
            </a:gradFill>
            <a:prstDash val="sysDot"/>
            <a:headEnd type="none"/>
            <a:tailEnd type="none"/>
          </a:ln>
        </p:spPr>
      </p:sp>
      <p:pic>
        <p:nvPicPr>
          <p:cNvPr id="12" name="Image 2" descr="https://test-kimi-img.moonshot.cn/pub/slides/slides_tmpl/image/25-07-11-18:10:12-d1oe615cmrb5eq9iqarg.png"/>
          <p:cNvPicPr>
            <a:picLocks noChangeAspect="1"/>
          </p:cNvPicPr>
          <p:nvPr/>
        </p:nvPicPr>
        <p:blipFill>
          <a:blip r:embed="rId4"/>
          <a:stretch>
            <a:fillRect/>
          </a:stretch>
        </p:blipFill>
        <p:spPr>
          <a:xfrm>
            <a:off x="354965" y="208280"/>
            <a:ext cx="1073150" cy="554990"/>
          </a:xfrm>
          <a:prstGeom prst="rect">
            <a:avLst/>
          </a:prstGeom>
        </p:spPr>
      </p:pic>
      <p:pic>
        <p:nvPicPr>
          <p:cNvPr id="13" name="Image 3" descr="https://test-kimi-img.moonshot.cn/pub/slides/slides_tmpl/image/25-07-11-18:10:11-d1oe60tcmrb5eq9iqapg.png"/>
          <p:cNvPicPr>
            <a:picLocks noChangeAspect="1"/>
          </p:cNvPicPr>
          <p:nvPr/>
        </p:nvPicPr>
        <p:blipFill>
          <a:blip r:embed="rId5"/>
          <a:stretch>
            <a:fillRect/>
          </a:stretch>
        </p:blipFill>
        <p:spPr>
          <a:xfrm rot="11520000">
            <a:off x="10706735" y="-624205"/>
            <a:ext cx="1950720" cy="1950720"/>
          </a:xfrm>
          <a:prstGeom prst="rect">
            <a:avLst/>
          </a:prstGeom>
        </p:spPr>
      </p:pic>
      <p:pic>
        <p:nvPicPr>
          <p:cNvPr id="14" name="Image 4" descr="https://test-kimi-img.moonshot.cn/pub/slides/slides_tmpl/image/25-07-11-18:10:08-d1oe605cmrb5eq9iqac0.png"/>
          <p:cNvPicPr>
            <a:picLocks noChangeAspect="1"/>
          </p:cNvPicPr>
          <p:nvPr/>
        </p:nvPicPr>
        <p:blipFill>
          <a:blip r:embed="rId6"/>
          <a:stretch>
            <a:fillRect/>
          </a:stretch>
        </p:blipFill>
        <p:spPr>
          <a:xfrm>
            <a:off x="11022965" y="394335"/>
            <a:ext cx="628015" cy="182880"/>
          </a:xfrm>
          <a:prstGeom prst="rect">
            <a:avLst/>
          </a:prstGeom>
        </p:spPr>
      </p:pic>
      <p:pic>
        <p:nvPicPr>
          <p:cNvPr id="15" name="Image 5" descr="https://test-kimi-img.moonshot.cn/pub/slides/slides_tmpl/image/25-07-11-18:10:17-d1oe62dcmrb5eq9iqbdg.png"/>
          <p:cNvPicPr>
            <a:picLocks noChangeAspect="1"/>
          </p:cNvPicPr>
          <p:nvPr/>
        </p:nvPicPr>
        <p:blipFill>
          <a:blip r:embed="rId7"/>
          <a:stretch>
            <a:fillRect/>
          </a:stretch>
        </p:blipFill>
        <p:spPr>
          <a:xfrm>
            <a:off x="4887595" y="4726305"/>
            <a:ext cx="530225" cy="530225"/>
          </a:xfrm>
          <a:prstGeom prst="rect">
            <a:avLst/>
          </a:prstGeom>
        </p:spPr>
      </p:pic>
      <p:pic>
        <p:nvPicPr>
          <p:cNvPr id="16" name="Image 6" descr="https://test-kimi-img.moonshot.cn/pub/slides/slides_tmpl/image/25-07-11-18:10:17-d1oe62dcmrb5eq9iqbeg.png"/>
          <p:cNvPicPr>
            <a:picLocks noChangeAspect="1"/>
          </p:cNvPicPr>
          <p:nvPr/>
        </p:nvPicPr>
        <p:blipFill>
          <a:blip r:embed="rId8"/>
          <a:stretch>
            <a:fillRect/>
          </a:stretch>
        </p:blipFill>
        <p:spPr>
          <a:xfrm>
            <a:off x="4887595" y="3116580"/>
            <a:ext cx="530225" cy="530225"/>
          </a:xfrm>
          <a:prstGeom prst="rect">
            <a:avLst/>
          </a:prstGeom>
        </p:spPr>
      </p:pic>
      <p:pic>
        <p:nvPicPr>
          <p:cNvPr id="17" name="Image 7" descr="https://test-kimi-img.moonshot.cn/pub/slides/slides_tmpl/image/25-07-11-18:10:17-d1oe62dcmrb5eq9iqbf0.png"/>
          <p:cNvPicPr>
            <a:picLocks noChangeAspect="1"/>
          </p:cNvPicPr>
          <p:nvPr/>
        </p:nvPicPr>
        <p:blipFill>
          <a:blip r:embed="rId9"/>
          <a:stretch>
            <a:fillRect/>
          </a:stretch>
        </p:blipFill>
        <p:spPr>
          <a:xfrm>
            <a:off x="4887595" y="1570990"/>
            <a:ext cx="530225" cy="530225"/>
          </a:xfrm>
          <a:prstGeom prst="rect">
            <a:avLst/>
          </a:prstGeom>
        </p:spPr>
      </p:pic>
      <p:pic>
        <p:nvPicPr>
          <p:cNvPr id="18" name="Image 8" descr="https://test-kimi-img.moonshot.cn/pub/slides/slides_tmpl/image/25-07-11-18:10:18-d1oe62lcmrb5eq9iqbfg.jpeg"/>
          <p:cNvPicPr>
            <a:picLocks noChangeAspect="1"/>
          </p:cNvPicPr>
          <p:nvPr/>
        </p:nvPicPr>
        <p:blipFill>
          <a:blip r:embed="rId10"/>
          <a:srcRect t="9" b="128"/>
          <a:stretch>
            <a:fillRect/>
          </a:stretch>
        </p:blipFill>
        <p:spPr>
          <a:xfrm>
            <a:off x="537845" y="1739900"/>
            <a:ext cx="4204335" cy="4148455"/>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Image 0" descr="https://test-kimi-img.moonshot.cn/pub/slides/slides_tmpl/image/25-07-11-18:10:21-d1oe63dcmrb5eq9iqbv0.png"/>
          <p:cNvPicPr>
            <a:picLocks noChangeAspect="1"/>
          </p:cNvPicPr>
          <p:nvPr>
            <p:custDataLst>
              <p:tags r:id="rId1"/>
            </p:custDataLst>
          </p:nvPr>
        </p:nvPicPr>
        <p:blipFill>
          <a:blip r:embed="rId2"/>
          <a:stretch>
            <a:fillRect/>
          </a:stretch>
        </p:blipFill>
        <p:spPr>
          <a:xfrm>
            <a:off x="7303135" y="860425"/>
            <a:ext cx="5066030" cy="5338445"/>
          </a:xfrm>
          <a:prstGeom prst="rect">
            <a:avLst/>
          </a:prstGeom>
        </p:spPr>
      </p:pic>
      <p:pic>
        <p:nvPicPr>
          <p:cNvPr id="5" name="Image 3" descr="https://test-kimi-img.moonshot.cn/pub/slides/slides_tmpl/image/25-07-11-18:10:21-d1oe63dcmrb5eq9iqbv0.png"/>
          <p:cNvPicPr>
            <a:picLocks noChangeAspect="1"/>
          </p:cNvPicPr>
          <p:nvPr>
            <p:custDataLst>
              <p:tags r:id="rId3"/>
            </p:custDataLst>
          </p:nvPr>
        </p:nvPicPr>
        <p:blipFill>
          <a:blip r:embed="rId2"/>
          <a:stretch>
            <a:fillRect/>
          </a:stretch>
        </p:blipFill>
        <p:spPr>
          <a:xfrm>
            <a:off x="3001645" y="860425"/>
            <a:ext cx="5066030" cy="5338445"/>
          </a:xfrm>
          <a:prstGeom prst="rect">
            <a:avLst/>
          </a:prstGeom>
        </p:spPr>
      </p:pic>
      <p:sp>
        <p:nvSpPr>
          <p:cNvPr id="6" name="Text 0"/>
          <p:cNvSpPr/>
          <p:nvPr/>
        </p:nvSpPr>
        <p:spPr>
          <a:xfrm>
            <a:off x="728345" y="381635"/>
            <a:ext cx="8239125" cy="495300"/>
          </a:xfrm>
          <a:prstGeom prst="rect">
            <a:avLst/>
          </a:prstGeom>
          <a:noFill/>
        </p:spPr>
        <p:txBody>
          <a:bodyPr wrap="square" lIns="91440" tIns="45720" rIns="91440" bIns="45720" rtlCol="0" anchor="t">
            <a:spAutoFit/>
          </a:bodyPr>
          <a:lstStyle/>
          <a:p>
            <a:pPr marL="0" indent="0" algn="l">
              <a:lnSpc>
                <a:spcPct val="100000"/>
              </a:lnSpc>
              <a:buNone/>
            </a:pPr>
            <a:r>
              <a:rPr lang="en-US" sz="3200" b="1" dirty="0">
                <a:solidFill>
                  <a:srgbClr val="386CBA"/>
                </a:solidFill>
                <a:latin typeface="MiSans" pitchFamily="34" charset="-122"/>
                <a:ea typeface="MiSans" pitchFamily="34" charset="-122"/>
                <a:cs typeface="MiSans" pitchFamily="34" charset="-120"/>
              </a:rPr>
              <a:t>生产管理的任务与内容</a:t>
            </a:r>
            <a:endParaRPr lang="en-US" sz="1600" dirty="0"/>
          </a:p>
        </p:txBody>
      </p:sp>
      <p:sp>
        <p:nvSpPr>
          <p:cNvPr id="7" name="Text 1"/>
          <p:cNvSpPr/>
          <p:nvPr>
            <p:custDataLst>
              <p:tags r:id="rId4"/>
            </p:custDataLst>
          </p:nvPr>
        </p:nvSpPr>
        <p:spPr>
          <a:xfrm>
            <a:off x="3653043" y="2122631"/>
            <a:ext cx="3762827" cy="1692148"/>
          </a:xfrm>
          <a:prstGeom prst="rect">
            <a:avLst/>
          </a:prstGeom>
          <a:noFill/>
        </p:spPr>
        <p:txBody>
          <a:bodyPr wrap="square" lIns="0" tIns="0" rIns="0" bIns="0" rtlCol="0" anchor="t"/>
          <a:lstStyle/>
          <a:p>
            <a:pPr marL="0" indent="0" algn="just">
              <a:lnSpc>
                <a:spcPct val="150000"/>
              </a:lnSpc>
              <a:buNone/>
            </a:pPr>
            <a:r>
              <a:rPr lang="en-US" sz="1400" dirty="0">
                <a:solidFill>
                  <a:srgbClr val="262626"/>
                </a:solidFill>
                <a:latin typeface="MiSans" pitchFamily="34" charset="-122"/>
                <a:ea typeface="MiSans" pitchFamily="34" charset="-122"/>
                <a:cs typeface="MiSans" pitchFamily="34" charset="-120"/>
              </a:rPr>
              <a:t>生产管理的任务包括满足市场需求、生产控制、劳动力组织、物资管理和设备管理。满足市场需求是生产管理的核心目标，通过合理的生产计划和组织，确保产品能够按时交付。生产控制则通过监控生产过程，确保生产活动符合计划要求。劳动力组织涉及合理安排员工的工作岗位和任务，提高工作效率。物资管理确保原材料和零部件的供应及时、充足。设备管理则通过维护和更新生产设备，确保生产过程的顺利进行。</a:t>
            </a:r>
            <a:endParaRPr lang="en-US" sz="1600" dirty="0"/>
          </a:p>
        </p:txBody>
      </p:sp>
      <p:sp>
        <p:nvSpPr>
          <p:cNvPr id="8" name="Text 2"/>
          <p:cNvSpPr/>
          <p:nvPr>
            <p:custDataLst>
              <p:tags r:id="rId5"/>
            </p:custDataLst>
          </p:nvPr>
        </p:nvSpPr>
        <p:spPr>
          <a:xfrm>
            <a:off x="4132454" y="1439415"/>
            <a:ext cx="3346941" cy="572029"/>
          </a:xfrm>
          <a:prstGeom prst="rect">
            <a:avLst/>
          </a:prstGeom>
          <a:noFill/>
        </p:spPr>
        <p:txBody>
          <a:bodyPr wrap="square" lIns="0" tIns="0" rIns="0" bIns="0" rtlCol="0" anchor="ctr"/>
          <a:lstStyle/>
          <a:p>
            <a:pPr marL="0" indent="0" algn="l">
              <a:lnSpc>
                <a:spcPct val="100000"/>
              </a:lnSpc>
              <a:buNone/>
            </a:pPr>
            <a:r>
              <a:rPr lang="en-US" sz="1500" b="1" dirty="0">
                <a:solidFill>
                  <a:srgbClr val="4874CB"/>
                </a:solidFill>
                <a:latin typeface="MiSans" pitchFamily="34" charset="-122"/>
                <a:ea typeface="MiSans" pitchFamily="34" charset="-122"/>
                <a:cs typeface="MiSans" pitchFamily="34" charset="-120"/>
              </a:rPr>
              <a:t>生产管理的任务</a:t>
            </a:r>
            <a:endParaRPr lang="en-US" sz="1600" dirty="0"/>
          </a:p>
        </p:txBody>
      </p:sp>
      <p:sp>
        <p:nvSpPr>
          <p:cNvPr id="9" name="Text 3"/>
          <p:cNvSpPr/>
          <p:nvPr>
            <p:custDataLst>
              <p:tags r:id="rId6"/>
            </p:custDataLst>
          </p:nvPr>
        </p:nvSpPr>
        <p:spPr>
          <a:xfrm>
            <a:off x="7894320" y="2096135"/>
            <a:ext cx="3763010" cy="2404745"/>
          </a:xfrm>
          <a:prstGeom prst="rect">
            <a:avLst/>
          </a:prstGeom>
          <a:noFill/>
        </p:spPr>
        <p:txBody>
          <a:bodyPr wrap="square" lIns="0" tIns="0" rIns="0" bIns="0" rtlCol="0" anchor="t"/>
          <a:lstStyle/>
          <a:p>
            <a:pPr marL="0" indent="0" algn="just">
              <a:lnSpc>
                <a:spcPct val="150000"/>
              </a:lnSpc>
              <a:buNone/>
            </a:pPr>
            <a:r>
              <a:rPr lang="en-US" sz="1400" dirty="0">
                <a:solidFill>
                  <a:srgbClr val="262626"/>
                </a:solidFill>
                <a:latin typeface="MiSans" pitchFamily="34" charset="-122"/>
                <a:ea typeface="MiSans" pitchFamily="34" charset="-122"/>
                <a:cs typeface="MiSans" pitchFamily="34" charset="-120"/>
              </a:rPr>
              <a:t>生产准备是生产管理的重要环节，包括技术准备、物资准备和人员准备。技术准备涉及生产工艺的制定和设备的调试；物资准备确保原材料和零部件的供应；人员准备则通过培训等方式提升员工的技能水平。例如，企业在新产品生产前，进行详细的技术准备和物资采购，同时对员工进行专项培训，确保生产顺利启动。</a:t>
            </a:r>
            <a:endParaRPr lang="en-US" sz="1600" dirty="0"/>
          </a:p>
        </p:txBody>
      </p:sp>
      <p:sp>
        <p:nvSpPr>
          <p:cNvPr id="10" name="Text 4"/>
          <p:cNvSpPr/>
          <p:nvPr>
            <p:custDataLst>
              <p:tags r:id="rId7"/>
            </p:custDataLst>
          </p:nvPr>
        </p:nvSpPr>
        <p:spPr>
          <a:xfrm>
            <a:off x="8373698" y="1412745"/>
            <a:ext cx="3346941" cy="572029"/>
          </a:xfrm>
          <a:prstGeom prst="rect">
            <a:avLst/>
          </a:prstGeom>
          <a:noFill/>
        </p:spPr>
        <p:txBody>
          <a:bodyPr wrap="square" lIns="0" tIns="0" rIns="0" bIns="0" rtlCol="0" anchor="ctr"/>
          <a:lstStyle/>
          <a:p>
            <a:pPr marL="0" indent="0" algn="l">
              <a:lnSpc>
                <a:spcPct val="100000"/>
              </a:lnSpc>
              <a:buNone/>
            </a:pPr>
            <a:r>
              <a:rPr lang="en-US" sz="1500" b="1" dirty="0">
                <a:solidFill>
                  <a:srgbClr val="4874CB"/>
                </a:solidFill>
                <a:latin typeface="MiSans" pitchFamily="34" charset="-122"/>
                <a:ea typeface="MiSans" pitchFamily="34" charset="-122"/>
                <a:cs typeface="MiSans" pitchFamily="34" charset="-120"/>
              </a:rPr>
              <a:t>生产准备</a:t>
            </a:r>
            <a:endParaRPr lang="en-US" sz="1600" dirty="0"/>
          </a:p>
        </p:txBody>
      </p:sp>
      <p:pic>
        <p:nvPicPr>
          <p:cNvPr id="15" name="Image 4" descr="https://test-kimi-img.moonshot.cn/pub/slides/slides_tmpl/image/25-07-11-18:10:21-d1oe63dcmrb5eq9iqbsg.png"/>
          <p:cNvPicPr>
            <a:picLocks noChangeAspect="1"/>
          </p:cNvPicPr>
          <p:nvPr/>
        </p:nvPicPr>
        <p:blipFill>
          <a:blip r:embed="rId8">
            <a:alphaModFix amt="65000"/>
          </a:blip>
          <a:srcRect t="14510" r="40315" b="11700"/>
          <a:stretch>
            <a:fillRect/>
          </a:stretch>
        </p:blipFill>
        <p:spPr>
          <a:xfrm>
            <a:off x="11108055" y="0"/>
            <a:ext cx="1083945" cy="716915"/>
          </a:xfrm>
          <a:prstGeom prst="rect">
            <a:avLst/>
          </a:prstGeom>
        </p:spPr>
      </p:pic>
      <p:pic>
        <p:nvPicPr>
          <p:cNvPr id="16" name="Image 5" descr="https://test-kimi-img.moonshot.cn/pub/slides/slides_tmpl/image/25-07-11-18:10:21-d1oe63dcmrb5eq9iqbvg.png"/>
          <p:cNvPicPr>
            <a:picLocks noChangeAspect="1"/>
          </p:cNvPicPr>
          <p:nvPr>
            <p:custDataLst>
              <p:tags r:id="rId9"/>
            </p:custDataLst>
          </p:nvPr>
        </p:nvPicPr>
        <p:blipFill>
          <a:blip r:embed="rId10"/>
          <a:stretch>
            <a:fillRect/>
          </a:stretch>
        </p:blipFill>
        <p:spPr>
          <a:xfrm>
            <a:off x="3404870" y="1395730"/>
            <a:ext cx="847090" cy="835025"/>
          </a:xfrm>
          <a:prstGeom prst="rect">
            <a:avLst/>
          </a:prstGeom>
        </p:spPr>
      </p:pic>
      <p:pic>
        <p:nvPicPr>
          <p:cNvPr id="17" name="Image 6" descr="https://test-kimi-img.moonshot.cn/pub/slides/slides_tmpl/image/25-07-11-18:10:21-d1oe63dcmrb5eq9iqc00.png"/>
          <p:cNvPicPr>
            <a:picLocks noChangeAspect="1"/>
          </p:cNvPicPr>
          <p:nvPr>
            <p:custDataLst>
              <p:tags r:id="rId11"/>
            </p:custDataLst>
          </p:nvPr>
        </p:nvPicPr>
        <p:blipFill>
          <a:blip r:embed="rId12"/>
          <a:stretch>
            <a:fillRect/>
          </a:stretch>
        </p:blipFill>
        <p:spPr>
          <a:xfrm>
            <a:off x="7670165" y="1395730"/>
            <a:ext cx="847090" cy="835025"/>
          </a:xfrm>
          <a:prstGeom prst="rect">
            <a:avLst/>
          </a:prstGeom>
        </p:spPr>
      </p:pic>
      <p:pic>
        <p:nvPicPr>
          <p:cNvPr id="20" name="Image 9" descr="https://test-kimi-img.moonshot.cn/pub/slides/slides_tmpl/image/25-07-11-18:10:24-d1oe645cmrb5eq9iqcb0.png"/>
          <p:cNvPicPr>
            <a:picLocks noChangeAspect="1"/>
          </p:cNvPicPr>
          <p:nvPr/>
        </p:nvPicPr>
        <p:blipFill>
          <a:blip r:embed="rId13"/>
          <a:stretch>
            <a:fillRect/>
          </a:stretch>
        </p:blipFill>
        <p:spPr>
          <a:xfrm>
            <a:off x="-1337310" y="3022600"/>
            <a:ext cx="4736465" cy="4736465"/>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3" name="Image 1" descr="https://test-kimi-img.moonshot.cn/pub/slides/slides_tmpl/image/25-07-11-18:10:21-d1oe63dcmrb5eq9iqbv0.png"/>
          <p:cNvPicPr>
            <a:picLocks noChangeAspect="1"/>
          </p:cNvPicPr>
          <p:nvPr>
            <p:custDataLst>
              <p:tags r:id="rId1"/>
            </p:custDataLst>
          </p:nvPr>
        </p:nvPicPr>
        <p:blipFill>
          <a:blip r:embed="rId2"/>
          <a:stretch>
            <a:fillRect/>
          </a:stretch>
        </p:blipFill>
        <p:spPr>
          <a:xfrm>
            <a:off x="2016125" y="1407160"/>
            <a:ext cx="5066030" cy="3836670"/>
          </a:xfrm>
          <a:prstGeom prst="rect">
            <a:avLst/>
          </a:prstGeom>
        </p:spPr>
      </p:pic>
      <p:pic>
        <p:nvPicPr>
          <p:cNvPr id="4" name="Image 2" descr="https://test-kimi-img.moonshot.cn/pub/slides/slides_tmpl/image/25-07-11-18:10:21-d1oe63dcmrb5eq9iqbv0.png"/>
          <p:cNvPicPr>
            <a:picLocks noChangeAspect="1"/>
          </p:cNvPicPr>
          <p:nvPr>
            <p:custDataLst>
              <p:tags r:id="rId3"/>
            </p:custDataLst>
          </p:nvPr>
        </p:nvPicPr>
        <p:blipFill>
          <a:blip r:embed="rId2"/>
          <a:stretch>
            <a:fillRect/>
          </a:stretch>
        </p:blipFill>
        <p:spPr>
          <a:xfrm>
            <a:off x="6564630" y="1403350"/>
            <a:ext cx="5066030" cy="3844925"/>
          </a:xfrm>
          <a:prstGeom prst="rect">
            <a:avLst/>
          </a:prstGeom>
        </p:spPr>
      </p:pic>
      <p:sp>
        <p:nvSpPr>
          <p:cNvPr id="6" name="Text 0"/>
          <p:cNvSpPr/>
          <p:nvPr/>
        </p:nvSpPr>
        <p:spPr>
          <a:xfrm>
            <a:off x="728345" y="381635"/>
            <a:ext cx="8239125" cy="495300"/>
          </a:xfrm>
          <a:prstGeom prst="rect">
            <a:avLst/>
          </a:prstGeom>
          <a:noFill/>
        </p:spPr>
        <p:txBody>
          <a:bodyPr wrap="square" lIns="91440" tIns="45720" rIns="91440" bIns="45720" rtlCol="0" anchor="t">
            <a:spAutoFit/>
          </a:bodyPr>
          <a:lstStyle/>
          <a:p>
            <a:pPr marL="0" indent="0" algn="l">
              <a:lnSpc>
                <a:spcPct val="100000"/>
              </a:lnSpc>
              <a:buNone/>
            </a:pPr>
            <a:r>
              <a:rPr lang="en-US" sz="3200" b="1" dirty="0">
                <a:solidFill>
                  <a:srgbClr val="386CBA"/>
                </a:solidFill>
                <a:latin typeface="MiSans" pitchFamily="34" charset="-122"/>
                <a:ea typeface="MiSans" pitchFamily="34" charset="-122"/>
                <a:cs typeface="MiSans" pitchFamily="34" charset="-120"/>
              </a:rPr>
              <a:t>生产管理的任务与内容</a:t>
            </a:r>
            <a:endParaRPr lang="en-US" sz="1600" dirty="0"/>
          </a:p>
        </p:txBody>
      </p:sp>
      <p:sp>
        <p:nvSpPr>
          <p:cNvPr id="11" name="Text 5"/>
          <p:cNvSpPr/>
          <p:nvPr>
            <p:custDataLst>
              <p:tags r:id="rId4"/>
            </p:custDataLst>
          </p:nvPr>
        </p:nvSpPr>
        <p:spPr>
          <a:xfrm>
            <a:off x="2627630" y="2571750"/>
            <a:ext cx="3917950" cy="1692275"/>
          </a:xfrm>
          <a:prstGeom prst="rect">
            <a:avLst/>
          </a:prstGeom>
          <a:noFill/>
        </p:spPr>
        <p:txBody>
          <a:bodyPr wrap="square" lIns="0" tIns="0" rIns="0" bIns="0" rtlCol="0" anchor="t"/>
          <a:lstStyle/>
          <a:p>
            <a:pPr marL="0" indent="0" algn="just">
              <a:lnSpc>
                <a:spcPct val="150000"/>
              </a:lnSpc>
              <a:buNone/>
            </a:pPr>
            <a:r>
              <a:rPr lang="en-US" sz="1400" dirty="0">
                <a:solidFill>
                  <a:srgbClr val="262626"/>
                </a:solidFill>
                <a:latin typeface="MiSans" pitchFamily="34" charset="-122"/>
                <a:ea typeface="MiSans" pitchFamily="34" charset="-122"/>
                <a:cs typeface="MiSans" pitchFamily="34" charset="-120"/>
              </a:rPr>
              <a:t>生产组织是生产管理的关键内容之一，涉及生产流程的设计和优化。例如，企业采用精益生产模式，优化生产布局，减少生产过程中的浪费，提高生产效率。通过合理的生产组织，企业能够实现生产过程的高效、有序运行，提升整体生产效益。</a:t>
            </a:r>
            <a:endParaRPr lang="en-US" sz="1600" dirty="0"/>
          </a:p>
        </p:txBody>
      </p:sp>
      <p:sp>
        <p:nvSpPr>
          <p:cNvPr id="12" name="Text 6"/>
          <p:cNvSpPr/>
          <p:nvPr>
            <p:custDataLst>
              <p:tags r:id="rId5"/>
            </p:custDataLst>
          </p:nvPr>
        </p:nvSpPr>
        <p:spPr>
          <a:xfrm>
            <a:off x="3460624" y="2018839"/>
            <a:ext cx="3346941" cy="572029"/>
          </a:xfrm>
          <a:prstGeom prst="rect">
            <a:avLst/>
          </a:prstGeom>
          <a:noFill/>
        </p:spPr>
        <p:txBody>
          <a:bodyPr wrap="square" lIns="0" tIns="0" rIns="0" bIns="0" rtlCol="0" anchor="ctr"/>
          <a:lstStyle/>
          <a:p>
            <a:pPr marL="0" indent="0" algn="l">
              <a:lnSpc>
                <a:spcPct val="100000"/>
              </a:lnSpc>
              <a:buNone/>
            </a:pPr>
            <a:r>
              <a:rPr lang="en-US" sz="1500" b="1" dirty="0">
                <a:solidFill>
                  <a:srgbClr val="4874CB"/>
                </a:solidFill>
                <a:latin typeface="MiSans" pitchFamily="34" charset="-122"/>
                <a:ea typeface="MiSans" pitchFamily="34" charset="-122"/>
                <a:cs typeface="MiSans" pitchFamily="34" charset="-120"/>
              </a:rPr>
              <a:t>生产组织</a:t>
            </a:r>
            <a:endParaRPr lang="en-US" sz="1600" dirty="0"/>
          </a:p>
        </p:txBody>
      </p:sp>
      <p:sp>
        <p:nvSpPr>
          <p:cNvPr id="13" name="Text 7"/>
          <p:cNvSpPr/>
          <p:nvPr>
            <p:custDataLst>
              <p:tags r:id="rId6"/>
            </p:custDataLst>
          </p:nvPr>
        </p:nvSpPr>
        <p:spPr>
          <a:xfrm>
            <a:off x="7148830" y="2583180"/>
            <a:ext cx="3888740" cy="1692275"/>
          </a:xfrm>
          <a:prstGeom prst="rect">
            <a:avLst/>
          </a:prstGeom>
          <a:noFill/>
        </p:spPr>
        <p:txBody>
          <a:bodyPr wrap="square" lIns="0" tIns="0" rIns="0" bIns="0" rtlCol="0" anchor="t"/>
          <a:lstStyle/>
          <a:p>
            <a:pPr marL="0" indent="0" algn="just">
              <a:lnSpc>
                <a:spcPct val="150000"/>
              </a:lnSpc>
              <a:buNone/>
            </a:pPr>
            <a:r>
              <a:rPr lang="en-US" sz="1400" dirty="0">
                <a:solidFill>
                  <a:srgbClr val="262626"/>
                </a:solidFill>
                <a:latin typeface="MiSans" pitchFamily="34" charset="-122"/>
                <a:ea typeface="MiSans" pitchFamily="34" charset="-122"/>
                <a:cs typeface="MiSans" pitchFamily="34" charset="-120"/>
              </a:rPr>
              <a:t>生产计划是生产管理的核心内容，包括生产进度计划、生产资源计划等。生产控制则通过监控生产进度、质量和成本，确保生产活动符合计划要求。例如，企业通过制定详细的生产计划，实时监控生产进度，及时调整生产计划，确保生产目标的实现。</a:t>
            </a:r>
            <a:endParaRPr lang="en-US" sz="1600" dirty="0"/>
          </a:p>
        </p:txBody>
      </p:sp>
      <p:sp>
        <p:nvSpPr>
          <p:cNvPr id="14" name="Text 8"/>
          <p:cNvSpPr/>
          <p:nvPr>
            <p:custDataLst>
              <p:tags r:id="rId7"/>
            </p:custDataLst>
          </p:nvPr>
        </p:nvSpPr>
        <p:spPr>
          <a:xfrm>
            <a:off x="7874612" y="2077383"/>
            <a:ext cx="3346941" cy="572029"/>
          </a:xfrm>
          <a:prstGeom prst="rect">
            <a:avLst/>
          </a:prstGeom>
          <a:noFill/>
        </p:spPr>
        <p:txBody>
          <a:bodyPr wrap="square" lIns="0" tIns="0" rIns="0" bIns="0" rtlCol="0" anchor="ctr"/>
          <a:lstStyle/>
          <a:p>
            <a:pPr marL="0" indent="0" algn="l">
              <a:lnSpc>
                <a:spcPct val="100000"/>
              </a:lnSpc>
              <a:buNone/>
            </a:pPr>
            <a:r>
              <a:rPr lang="en-US" sz="1500" b="1" dirty="0">
                <a:solidFill>
                  <a:srgbClr val="4874CB"/>
                </a:solidFill>
                <a:latin typeface="MiSans" pitchFamily="34" charset="-122"/>
                <a:ea typeface="MiSans" pitchFamily="34" charset="-122"/>
                <a:cs typeface="MiSans" pitchFamily="34" charset="-120"/>
              </a:rPr>
              <a:t>生产计划与控制</a:t>
            </a:r>
            <a:endParaRPr lang="en-US" sz="1600" dirty="0"/>
          </a:p>
        </p:txBody>
      </p:sp>
      <p:pic>
        <p:nvPicPr>
          <p:cNvPr id="15" name="Image 4" descr="https://test-kimi-img.moonshot.cn/pub/slides/slides_tmpl/image/25-07-11-18:10:21-d1oe63dcmrb5eq9iqbsg.png"/>
          <p:cNvPicPr>
            <a:picLocks noChangeAspect="1"/>
          </p:cNvPicPr>
          <p:nvPr/>
        </p:nvPicPr>
        <p:blipFill>
          <a:blip r:embed="rId8">
            <a:alphaModFix amt="65000"/>
          </a:blip>
          <a:srcRect t="14510" r="40315" b="11700"/>
          <a:stretch>
            <a:fillRect/>
          </a:stretch>
        </p:blipFill>
        <p:spPr>
          <a:xfrm>
            <a:off x="11108055" y="0"/>
            <a:ext cx="1083945" cy="716915"/>
          </a:xfrm>
          <a:prstGeom prst="rect">
            <a:avLst/>
          </a:prstGeom>
        </p:spPr>
      </p:pic>
      <p:pic>
        <p:nvPicPr>
          <p:cNvPr id="18" name="Image 7" descr="https://test-kimi-img.moonshot.cn/pub/slides/slides_tmpl/image/25-07-11-18:10:21-d1oe63dcmrb5eq9iqc0g.png"/>
          <p:cNvPicPr>
            <a:picLocks noChangeAspect="1"/>
          </p:cNvPicPr>
          <p:nvPr>
            <p:custDataLst>
              <p:tags r:id="rId9"/>
            </p:custDataLst>
          </p:nvPr>
        </p:nvPicPr>
        <p:blipFill>
          <a:blip r:embed="rId10"/>
          <a:stretch>
            <a:fillRect/>
          </a:stretch>
        </p:blipFill>
        <p:spPr>
          <a:xfrm>
            <a:off x="2632710" y="1990090"/>
            <a:ext cx="847090" cy="835025"/>
          </a:xfrm>
          <a:prstGeom prst="rect">
            <a:avLst/>
          </a:prstGeom>
        </p:spPr>
      </p:pic>
      <p:pic>
        <p:nvPicPr>
          <p:cNvPr id="19" name="Image 8" descr="https://test-kimi-img.moonshot.cn/pub/slides/slides_tmpl/image/25-07-11-18:10:22-d1oe63lcmrb5eq9iqc10.png"/>
          <p:cNvPicPr>
            <a:picLocks noChangeAspect="1"/>
          </p:cNvPicPr>
          <p:nvPr>
            <p:custDataLst>
              <p:tags r:id="rId11"/>
            </p:custDataLst>
          </p:nvPr>
        </p:nvPicPr>
        <p:blipFill>
          <a:blip r:embed="rId12"/>
          <a:stretch>
            <a:fillRect/>
          </a:stretch>
        </p:blipFill>
        <p:spPr>
          <a:xfrm>
            <a:off x="7115810" y="1990090"/>
            <a:ext cx="847090" cy="835025"/>
          </a:xfrm>
          <a:prstGeom prst="rect">
            <a:avLst/>
          </a:prstGeom>
        </p:spPr>
      </p:pic>
      <p:pic>
        <p:nvPicPr>
          <p:cNvPr id="20" name="Image 9" descr="https://test-kimi-img.moonshot.cn/pub/slides/slides_tmpl/image/25-07-11-18:10:24-d1oe645cmrb5eq9iqcb0.png"/>
          <p:cNvPicPr>
            <a:picLocks noChangeAspect="1"/>
          </p:cNvPicPr>
          <p:nvPr/>
        </p:nvPicPr>
        <p:blipFill>
          <a:blip r:embed="rId13"/>
          <a:stretch>
            <a:fillRect/>
          </a:stretch>
        </p:blipFill>
        <p:spPr>
          <a:xfrm>
            <a:off x="-1337310" y="4194810"/>
            <a:ext cx="3564255" cy="3564255"/>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gradFill flip="none" rotWithShape="0">
          <a:gsLst>
            <a:gs pos="0">
              <a:srgbClr val="F6F8FD"/>
            </a:gs>
            <a:gs pos="48000">
              <a:srgbClr val="ACC1E8">
                <a:alpha val="25000"/>
              </a:srgbClr>
            </a:gs>
            <a:gs pos="83000">
              <a:srgbClr val="ACC1E8"/>
            </a:gs>
            <a:gs pos="100000">
              <a:srgbClr val="C8D5EF"/>
            </a:gs>
          </a:gsLst>
          <a:lin ang="8100000" scaled="1"/>
        </a:gradFill>
        <a:effectLst/>
      </p:bgPr>
    </p:bg>
    <p:spTree>
      <p:nvGrpSpPr>
        <p:cNvPr id="1" name=""/>
        <p:cNvGrpSpPr/>
        <p:nvPr/>
      </p:nvGrpSpPr>
      <p:grpSpPr>
        <a:xfrm>
          <a:off x="0" y="0"/>
          <a:ext cx="0" cy="0"/>
          <a:chOff x="0" y="0"/>
          <a:chExt cx="0" cy="0"/>
        </a:xfrm>
      </p:grpSpPr>
      <p:pic>
        <p:nvPicPr>
          <p:cNvPr id="2" name="Image 0" descr="https://test-kimi-img.moonshot.cn/pub/slides/slides_tmpl/image/25-07-11-18:10:20-d1oe635cmrb5eq9iqbog.jpeg"/>
          <p:cNvPicPr>
            <a:picLocks noChangeAspect="1"/>
          </p:cNvPicPr>
          <p:nvPr/>
        </p:nvPicPr>
        <p:blipFill>
          <a:blip r:embed="rId1">
            <a:alphaModFix amt="9000"/>
          </a:blip>
          <a:stretch>
            <a:fillRect/>
          </a:stretch>
        </p:blipFill>
        <p:spPr>
          <a:xfrm>
            <a:off x="0" y="0"/>
            <a:ext cx="12192000" cy="6858000"/>
          </a:xfrm>
          <a:prstGeom prst="rect">
            <a:avLst/>
          </a:prstGeom>
        </p:spPr>
      </p:pic>
      <p:sp>
        <p:nvSpPr>
          <p:cNvPr id="3" name="Text 0"/>
          <p:cNvSpPr/>
          <p:nvPr>
            <p:custDataLst>
              <p:tags r:id="rId2"/>
            </p:custDataLst>
          </p:nvPr>
        </p:nvSpPr>
        <p:spPr>
          <a:xfrm>
            <a:off x="5103598" y="1884449"/>
            <a:ext cx="6412026" cy="984570"/>
          </a:xfrm>
          <a:prstGeom prst="rect">
            <a:avLst/>
          </a:prstGeom>
          <a:noFill/>
        </p:spPr>
        <p:txBody>
          <a:bodyPr wrap="square" lIns="0" tIns="0" rIns="0" bIns="0" rtlCol="0" anchor="t"/>
          <a:lstStyle/>
          <a:p>
            <a:pPr marL="0" indent="0" algn="just">
              <a:lnSpc>
                <a:spcPct val="150000"/>
              </a:lnSpc>
              <a:buNone/>
            </a:pPr>
            <a:r>
              <a:rPr lang="en-US" sz="1400" dirty="0">
                <a:solidFill>
                  <a:srgbClr val="262626"/>
                </a:solidFill>
                <a:latin typeface="MiSans" pitchFamily="34" charset="-122"/>
                <a:ea typeface="MiSans" pitchFamily="34" charset="-122"/>
                <a:cs typeface="MiSans" pitchFamily="34" charset="-120"/>
              </a:rPr>
              <a:t>生产过程的空间组织形式包括工艺专业化、对象专业化和综合专业化。工艺专业化按工艺流程组织生产，适合多品种小批量生产；对象专业化按产品对象组织生产，适合少品种大批量生产；综合专业化则结合两者优点，适应性更强。例如，汽车制造企业采用对象专业化组织生产，将生产线按车型划分，提高生产效率。</a:t>
            </a:r>
            <a:endParaRPr lang="en-US" sz="1600" dirty="0"/>
          </a:p>
        </p:txBody>
      </p:sp>
      <p:sp>
        <p:nvSpPr>
          <p:cNvPr id="4" name="Text 1"/>
          <p:cNvSpPr/>
          <p:nvPr>
            <p:custDataLst>
              <p:tags r:id="rId3"/>
            </p:custDataLst>
          </p:nvPr>
        </p:nvSpPr>
        <p:spPr>
          <a:xfrm>
            <a:off x="5149296" y="1422100"/>
            <a:ext cx="5528761" cy="480976"/>
          </a:xfrm>
          <a:prstGeom prst="rect">
            <a:avLst/>
          </a:prstGeom>
          <a:noFill/>
        </p:spPr>
        <p:txBody>
          <a:bodyPr wrap="square" lIns="0" tIns="0" rIns="0" bIns="0" rtlCol="0" anchor="ctr"/>
          <a:lstStyle/>
          <a:p>
            <a:pPr marL="0" indent="0" algn="l">
              <a:lnSpc>
                <a:spcPct val="100000"/>
              </a:lnSpc>
              <a:buNone/>
            </a:pPr>
            <a:r>
              <a:rPr lang="en-US" sz="1800" b="1" dirty="0">
                <a:solidFill>
                  <a:srgbClr val="1E386B"/>
                </a:solidFill>
                <a:latin typeface="MiSans" pitchFamily="34" charset="-122"/>
                <a:ea typeface="MiSans" pitchFamily="34" charset="-122"/>
                <a:cs typeface="MiSans" pitchFamily="34" charset="-120"/>
              </a:rPr>
              <a:t>空间组织形式</a:t>
            </a:r>
            <a:endParaRPr lang="en-US" sz="1600" dirty="0"/>
          </a:p>
        </p:txBody>
      </p:sp>
      <p:sp>
        <p:nvSpPr>
          <p:cNvPr id="5" name="Text 2"/>
          <p:cNvSpPr/>
          <p:nvPr>
            <p:custDataLst>
              <p:tags r:id="rId4"/>
            </p:custDataLst>
          </p:nvPr>
        </p:nvSpPr>
        <p:spPr>
          <a:xfrm>
            <a:off x="5160877" y="3635688"/>
            <a:ext cx="6427076" cy="1012510"/>
          </a:xfrm>
          <a:prstGeom prst="rect">
            <a:avLst/>
          </a:prstGeom>
          <a:noFill/>
        </p:spPr>
        <p:txBody>
          <a:bodyPr wrap="square" lIns="0" tIns="0" rIns="0" bIns="0" rtlCol="0" anchor="t"/>
          <a:lstStyle/>
          <a:p>
            <a:pPr marL="0" indent="0" algn="just">
              <a:lnSpc>
                <a:spcPct val="150000"/>
              </a:lnSpc>
              <a:buNone/>
            </a:pPr>
            <a:r>
              <a:rPr lang="en-US" sz="1400" dirty="0">
                <a:solidFill>
                  <a:srgbClr val="262626"/>
                </a:solidFill>
                <a:latin typeface="MiSans" pitchFamily="34" charset="-122"/>
                <a:ea typeface="MiSans" pitchFamily="34" charset="-122"/>
                <a:cs typeface="MiSans" pitchFamily="34" charset="-120"/>
              </a:rPr>
              <a:t>生产过程的时间组织形式包括顺序移动、平行移动和平行顺序移动。顺序移动是按工艺顺序依次加工，适合小批量生产；平行移动是各工序同时加工，适合大批量生产；平行顺序移动则结合两者优点，提高生产效率。例如，电子元件生产企业采用平行顺序移动，缩短生产周期，提高生产效率。</a:t>
            </a:r>
            <a:endParaRPr lang="en-US" sz="1600" dirty="0"/>
          </a:p>
        </p:txBody>
      </p:sp>
      <p:sp>
        <p:nvSpPr>
          <p:cNvPr id="6" name="Text 3"/>
          <p:cNvSpPr/>
          <p:nvPr>
            <p:custDataLst>
              <p:tags r:id="rId5"/>
            </p:custDataLst>
          </p:nvPr>
        </p:nvSpPr>
        <p:spPr>
          <a:xfrm>
            <a:off x="5191167" y="3173339"/>
            <a:ext cx="5539704" cy="480976"/>
          </a:xfrm>
          <a:prstGeom prst="rect">
            <a:avLst/>
          </a:prstGeom>
          <a:noFill/>
        </p:spPr>
        <p:txBody>
          <a:bodyPr wrap="square" lIns="0" tIns="0" rIns="0" bIns="0" rtlCol="0" anchor="ctr"/>
          <a:lstStyle/>
          <a:p>
            <a:pPr marL="0" indent="0" algn="l">
              <a:lnSpc>
                <a:spcPct val="100000"/>
              </a:lnSpc>
              <a:buNone/>
            </a:pPr>
            <a:r>
              <a:rPr lang="en-US" sz="1800" b="1" dirty="0">
                <a:solidFill>
                  <a:srgbClr val="1E386B"/>
                </a:solidFill>
                <a:latin typeface="MiSans" pitchFamily="34" charset="-122"/>
                <a:ea typeface="MiSans" pitchFamily="34" charset="-122"/>
                <a:cs typeface="MiSans" pitchFamily="34" charset="-120"/>
              </a:rPr>
              <a:t>时间组织形式</a:t>
            </a:r>
            <a:endParaRPr lang="en-US" sz="1600" dirty="0"/>
          </a:p>
        </p:txBody>
      </p:sp>
      <p:sp>
        <p:nvSpPr>
          <p:cNvPr id="7" name="Text 4"/>
          <p:cNvSpPr/>
          <p:nvPr>
            <p:custDataLst>
              <p:tags r:id="rId6"/>
            </p:custDataLst>
          </p:nvPr>
        </p:nvSpPr>
        <p:spPr>
          <a:xfrm>
            <a:off x="5191856" y="5319436"/>
            <a:ext cx="6395409" cy="1010515"/>
          </a:xfrm>
          <a:prstGeom prst="rect">
            <a:avLst/>
          </a:prstGeom>
          <a:noFill/>
        </p:spPr>
        <p:txBody>
          <a:bodyPr wrap="square" lIns="0" tIns="0" rIns="0" bIns="0" rtlCol="0" anchor="t"/>
          <a:lstStyle/>
          <a:p>
            <a:pPr marL="0" indent="0" algn="just">
              <a:lnSpc>
                <a:spcPct val="150000"/>
              </a:lnSpc>
              <a:buNone/>
            </a:pPr>
            <a:r>
              <a:rPr lang="en-US" sz="1400" dirty="0">
                <a:solidFill>
                  <a:srgbClr val="262626"/>
                </a:solidFill>
                <a:latin typeface="MiSans" pitchFamily="34" charset="-122"/>
                <a:ea typeface="MiSans" pitchFamily="34" charset="-122"/>
                <a:cs typeface="MiSans" pitchFamily="34" charset="-120"/>
              </a:rPr>
              <a:t>不同的生产过程组织形式适用于不同的生产场景。工艺专业化适合多品种小批量生产，优点是设备利用率高，缺点是生产周期长；对象专业化适合少品种大批量生产，优点是生产效率高，缺点是设备利用率低；综合专业化则平衡了两者的优缺点，适应性更强。企业需根据自身生产特点选择合适的组织形式。</a:t>
            </a:r>
            <a:endParaRPr lang="en-US" sz="1600" dirty="0"/>
          </a:p>
        </p:txBody>
      </p:sp>
      <p:sp>
        <p:nvSpPr>
          <p:cNvPr id="8" name="Text 5"/>
          <p:cNvSpPr/>
          <p:nvPr>
            <p:custDataLst>
              <p:tags r:id="rId7"/>
            </p:custDataLst>
          </p:nvPr>
        </p:nvSpPr>
        <p:spPr>
          <a:xfrm>
            <a:off x="5217327" y="4857087"/>
            <a:ext cx="5512856" cy="480976"/>
          </a:xfrm>
          <a:prstGeom prst="rect">
            <a:avLst/>
          </a:prstGeom>
          <a:noFill/>
        </p:spPr>
        <p:txBody>
          <a:bodyPr wrap="square" lIns="0" tIns="0" rIns="0" bIns="0" rtlCol="0" anchor="ctr"/>
          <a:lstStyle/>
          <a:p>
            <a:pPr marL="0" indent="0" algn="l">
              <a:lnSpc>
                <a:spcPct val="100000"/>
              </a:lnSpc>
              <a:buNone/>
            </a:pPr>
            <a:r>
              <a:rPr lang="en-US" sz="1800" b="1" dirty="0">
                <a:solidFill>
                  <a:srgbClr val="1E386B"/>
                </a:solidFill>
                <a:latin typeface="MiSans" pitchFamily="34" charset="-122"/>
                <a:ea typeface="MiSans" pitchFamily="34" charset="-122"/>
                <a:cs typeface="MiSans" pitchFamily="34" charset="-120"/>
              </a:rPr>
              <a:t>应用场景与优缺点</a:t>
            </a:r>
            <a:endParaRPr lang="en-US" sz="1600" dirty="0"/>
          </a:p>
        </p:txBody>
      </p:sp>
      <p:pic>
        <p:nvPicPr>
          <p:cNvPr id="9" name="Image 1" descr="https://test-kimi-img.moonshot.cn/pub/slides/slides_tmpl/image/25-07-11-18:10:10-d1oe60lcmrb5eq9iqajg.png"/>
          <p:cNvPicPr>
            <a:picLocks noChangeAspect="1"/>
          </p:cNvPicPr>
          <p:nvPr/>
        </p:nvPicPr>
        <p:blipFill>
          <a:blip r:embed="rId8">
            <a:alphaModFix amt="36000"/>
          </a:blip>
          <a:stretch>
            <a:fillRect/>
          </a:stretch>
        </p:blipFill>
        <p:spPr>
          <a:xfrm rot="10980000">
            <a:off x="10433050" y="387985"/>
            <a:ext cx="1354455" cy="1354455"/>
          </a:xfrm>
          <a:prstGeom prst="rect">
            <a:avLst/>
          </a:prstGeom>
        </p:spPr>
      </p:pic>
      <p:pic>
        <p:nvPicPr>
          <p:cNvPr id="10" name="Image 2" descr="https://test-kimi-img.moonshot.cn/pub/slides/slides_tmpl/image/25-07-11-18:10:10-d1oe60lcmrb5eq9iqajg.png"/>
          <p:cNvPicPr>
            <a:picLocks noChangeAspect="1"/>
          </p:cNvPicPr>
          <p:nvPr>
            <p:custDataLst>
              <p:tags r:id="rId9"/>
            </p:custDataLst>
          </p:nvPr>
        </p:nvPicPr>
        <p:blipFill>
          <a:blip r:embed="rId8">
            <a:alphaModFix amt="36000"/>
          </a:blip>
          <a:stretch>
            <a:fillRect/>
          </a:stretch>
        </p:blipFill>
        <p:spPr>
          <a:xfrm rot="14580000">
            <a:off x="10433050" y="5316855"/>
            <a:ext cx="1354455" cy="1354455"/>
          </a:xfrm>
          <a:prstGeom prst="rect">
            <a:avLst/>
          </a:prstGeom>
        </p:spPr>
      </p:pic>
      <p:pic>
        <p:nvPicPr>
          <p:cNvPr id="11" name="Image 3" descr="https://test-kimi-img.moonshot.cn/pub/slides/slides_tmpl/image/25-07-11-18:10:20-d1oe635cmrb5eq9iqbng.png"/>
          <p:cNvPicPr>
            <a:picLocks noChangeAspect="1"/>
          </p:cNvPicPr>
          <p:nvPr>
            <p:custDataLst>
              <p:tags r:id="rId10"/>
            </p:custDataLst>
          </p:nvPr>
        </p:nvPicPr>
        <p:blipFill>
          <a:blip r:embed="rId11"/>
          <a:stretch>
            <a:fillRect/>
          </a:stretch>
        </p:blipFill>
        <p:spPr>
          <a:xfrm>
            <a:off x="4361180" y="1823085"/>
            <a:ext cx="640080" cy="628015"/>
          </a:xfrm>
          <a:prstGeom prst="rect">
            <a:avLst/>
          </a:prstGeom>
        </p:spPr>
      </p:pic>
      <p:pic>
        <p:nvPicPr>
          <p:cNvPr id="12" name="Image 4" descr="https://test-kimi-img.moonshot.cn/pub/slides/slides_tmpl/image/25-07-11-18:10:20-d1oe635cmrb5eq9iqbp0.png"/>
          <p:cNvPicPr>
            <a:picLocks noChangeAspect="1"/>
          </p:cNvPicPr>
          <p:nvPr>
            <p:custDataLst>
              <p:tags r:id="rId12"/>
            </p:custDataLst>
          </p:nvPr>
        </p:nvPicPr>
        <p:blipFill>
          <a:blip r:embed="rId13"/>
          <a:stretch>
            <a:fillRect/>
          </a:stretch>
        </p:blipFill>
        <p:spPr>
          <a:xfrm>
            <a:off x="4363720" y="3654425"/>
            <a:ext cx="646430" cy="628015"/>
          </a:xfrm>
          <a:prstGeom prst="rect">
            <a:avLst/>
          </a:prstGeom>
        </p:spPr>
      </p:pic>
      <p:pic>
        <p:nvPicPr>
          <p:cNvPr id="13" name="Image 5" descr="https://test-kimi-img.moonshot.cn/pub/slides/slides_tmpl/image/25-07-11-18:10:20-d1oe635cmrb5eq9iqbpg.png"/>
          <p:cNvPicPr>
            <a:picLocks noChangeAspect="1"/>
          </p:cNvPicPr>
          <p:nvPr>
            <p:custDataLst>
              <p:tags r:id="rId14"/>
            </p:custDataLst>
          </p:nvPr>
        </p:nvPicPr>
        <p:blipFill>
          <a:blip r:embed="rId15"/>
          <a:stretch>
            <a:fillRect/>
          </a:stretch>
        </p:blipFill>
        <p:spPr>
          <a:xfrm>
            <a:off x="4361180" y="5337810"/>
            <a:ext cx="640080" cy="628015"/>
          </a:xfrm>
          <a:prstGeom prst="rect">
            <a:avLst/>
          </a:prstGeom>
        </p:spPr>
      </p:pic>
      <p:pic>
        <p:nvPicPr>
          <p:cNvPr id="14" name="Image 6" descr="https://test-kimi-img.moonshot.cn/pub/slides/slides_tmpl/image/25-07-11-18:10:20-d1oe635cmrb5eq9iqbq0.jpeg"/>
          <p:cNvPicPr>
            <a:picLocks noChangeAspect="1"/>
          </p:cNvPicPr>
          <p:nvPr/>
        </p:nvPicPr>
        <p:blipFill>
          <a:blip r:embed="rId16"/>
          <a:stretch>
            <a:fillRect/>
          </a:stretch>
        </p:blipFill>
        <p:spPr>
          <a:xfrm>
            <a:off x="0" y="0"/>
            <a:ext cx="4213860" cy="6858000"/>
          </a:xfrm>
          <a:prstGeom prst="rect">
            <a:avLst/>
          </a:prstGeom>
        </p:spPr>
      </p:pic>
      <p:sp>
        <p:nvSpPr>
          <p:cNvPr id="15" name="Text 6"/>
          <p:cNvSpPr/>
          <p:nvPr/>
        </p:nvSpPr>
        <p:spPr>
          <a:xfrm>
            <a:off x="4583430" y="394335"/>
            <a:ext cx="6780530" cy="622935"/>
          </a:xfrm>
          <a:prstGeom prst="rect">
            <a:avLst/>
          </a:prstGeom>
          <a:noFill/>
        </p:spPr>
        <p:txBody>
          <a:bodyPr wrap="square" lIns="91440" tIns="45720" rIns="91440" bIns="45720" rtlCol="0" anchor="ctr"/>
          <a:lstStyle/>
          <a:p>
            <a:pPr marL="0" indent="0" algn="l">
              <a:lnSpc>
                <a:spcPct val="100000"/>
              </a:lnSpc>
              <a:buNone/>
            </a:pPr>
            <a:r>
              <a:rPr lang="en-US" sz="2800" b="1" dirty="0">
                <a:solidFill>
                  <a:srgbClr val="1E386B"/>
                </a:solidFill>
                <a:latin typeface="MiSans" pitchFamily="34" charset="-122"/>
                <a:ea typeface="MiSans" pitchFamily="34" charset="-122"/>
                <a:cs typeface="MiSans" pitchFamily="34" charset="-120"/>
              </a:rPr>
              <a:t>生产过程组织</a:t>
            </a:r>
            <a:endParaRPr lang="en-US" sz="1600"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1">
            <a:alphaModFix amt="44000"/>
            <a:lum/>
          </a:blip>
          <a:srcRect/>
          <a:stretch>
            <a:fillRect/>
          </a:stretch>
        </a:blipFill>
        <a:effectLst/>
      </p:bgPr>
    </p:bg>
    <p:spTree>
      <p:nvGrpSpPr>
        <p:cNvPr id="1" name=""/>
        <p:cNvGrpSpPr/>
        <p:nvPr/>
      </p:nvGrpSpPr>
      <p:grpSpPr>
        <a:xfrm>
          <a:off x="0" y="0"/>
          <a:ext cx="0" cy="0"/>
          <a:chOff x="0" y="0"/>
          <a:chExt cx="0" cy="0"/>
        </a:xfrm>
      </p:grpSpPr>
      <p:pic>
        <p:nvPicPr>
          <p:cNvPr id="2" name="Image 0" descr="https://test-kimi-img.moonshot.cn/pub/slides/slides_tmpl/image/25-07-11-18:10:09-d1oe60dcmrb5eq9iqagg.png"/>
          <p:cNvPicPr>
            <a:picLocks noChangeAspect="1"/>
          </p:cNvPicPr>
          <p:nvPr/>
        </p:nvPicPr>
        <p:blipFill>
          <a:blip r:embed="rId2"/>
          <a:srcRect l="56" t="92" b="92"/>
          <a:stretch>
            <a:fillRect/>
          </a:stretch>
        </p:blipFill>
        <p:spPr>
          <a:xfrm flipH="1">
            <a:off x="1069975" y="0"/>
            <a:ext cx="6436360" cy="6858000"/>
          </a:xfrm>
          <a:prstGeom prst="rect">
            <a:avLst/>
          </a:prstGeom>
        </p:spPr>
      </p:pic>
      <p:pic>
        <p:nvPicPr>
          <p:cNvPr id="3" name="Image 1" descr="https://test-kimi-img.moonshot.cn/pub/slides/slides_tmpl/image/25-07-11-18:10:14-d1oe61lcmrb5eq9iqb2g.png"/>
          <p:cNvPicPr>
            <a:picLocks noChangeAspect="1"/>
          </p:cNvPicPr>
          <p:nvPr/>
        </p:nvPicPr>
        <p:blipFill>
          <a:blip r:embed="rId3">
            <a:alphaModFix amt="83000"/>
          </a:blip>
          <a:srcRect l="115" t="145" r="53121" b="161"/>
          <a:stretch>
            <a:fillRect/>
          </a:stretch>
        </p:blipFill>
        <p:spPr>
          <a:xfrm>
            <a:off x="10478135" y="1482090"/>
            <a:ext cx="1723390" cy="3728085"/>
          </a:xfrm>
          <a:prstGeom prst="rect">
            <a:avLst/>
          </a:prstGeom>
        </p:spPr>
      </p:pic>
      <p:sp>
        <p:nvSpPr>
          <p:cNvPr id="4" name="Text 0"/>
          <p:cNvSpPr/>
          <p:nvPr/>
        </p:nvSpPr>
        <p:spPr>
          <a:xfrm>
            <a:off x="2127250" y="1450975"/>
            <a:ext cx="8688705" cy="1692275"/>
          </a:xfrm>
          <a:prstGeom prst="rect">
            <a:avLst/>
          </a:prstGeom>
          <a:noFill/>
        </p:spPr>
        <p:txBody>
          <a:bodyPr wrap="square" lIns="0" tIns="0" rIns="0" bIns="0" rtlCol="0" anchor="t"/>
          <a:lstStyle/>
          <a:p>
            <a:pPr marL="0" indent="0" algn="just">
              <a:lnSpc>
                <a:spcPct val="150000"/>
              </a:lnSpc>
              <a:buNone/>
            </a:pPr>
            <a:r>
              <a:rPr lang="en-US" sz="1400" dirty="0">
                <a:solidFill>
                  <a:srgbClr val="262626"/>
                </a:solidFill>
                <a:latin typeface="MiSans" pitchFamily="34" charset="-122"/>
                <a:ea typeface="MiSans" pitchFamily="34" charset="-122"/>
                <a:cs typeface="MiSans" pitchFamily="34" charset="-120"/>
              </a:rPr>
              <a:t>调查研究是编制生产计划的第一步，需收集市场需求、原材料供应、设备能力等资料。例如，企业通过市场调研了解客户需求，分析原材料供应商的供应能力，为生产计划提供数据支持。这一步骤的关键是确保收集的数据准确、全面，为后续计划编制提供可靠依据。</a:t>
            </a:r>
            <a:endParaRPr lang="en-US" sz="1600" dirty="0"/>
          </a:p>
        </p:txBody>
      </p:sp>
      <p:sp>
        <p:nvSpPr>
          <p:cNvPr id="5" name="Text 1"/>
          <p:cNvSpPr/>
          <p:nvPr/>
        </p:nvSpPr>
        <p:spPr>
          <a:xfrm>
            <a:off x="2127250" y="942340"/>
            <a:ext cx="3710305" cy="572135"/>
          </a:xfrm>
          <a:prstGeom prst="rect">
            <a:avLst/>
          </a:prstGeom>
          <a:noFill/>
        </p:spPr>
        <p:txBody>
          <a:bodyPr wrap="square" lIns="0" tIns="0" rIns="0" bIns="0" rtlCol="0" anchor="ctr"/>
          <a:lstStyle/>
          <a:p>
            <a:pPr marL="0" indent="0" algn="l">
              <a:lnSpc>
                <a:spcPct val="100000"/>
              </a:lnSpc>
              <a:buNone/>
            </a:pPr>
            <a:r>
              <a:rPr lang="en-US" sz="1600" b="1" dirty="0">
                <a:solidFill>
                  <a:srgbClr val="4874CB"/>
                </a:solidFill>
                <a:latin typeface="MiSans" pitchFamily="34" charset="-122"/>
                <a:ea typeface="MiSans" pitchFamily="34" charset="-122"/>
                <a:cs typeface="MiSans" pitchFamily="34" charset="-120"/>
              </a:rPr>
              <a:t>调查研究</a:t>
            </a:r>
            <a:endParaRPr lang="en-US" sz="1600" dirty="0"/>
          </a:p>
        </p:txBody>
      </p:sp>
      <p:sp>
        <p:nvSpPr>
          <p:cNvPr id="6" name="Text 2"/>
          <p:cNvSpPr/>
          <p:nvPr/>
        </p:nvSpPr>
        <p:spPr>
          <a:xfrm>
            <a:off x="2005330" y="2780030"/>
            <a:ext cx="8640445" cy="1692275"/>
          </a:xfrm>
          <a:prstGeom prst="rect">
            <a:avLst/>
          </a:prstGeom>
          <a:noFill/>
        </p:spPr>
        <p:txBody>
          <a:bodyPr wrap="square" lIns="0" tIns="0" rIns="0" bIns="0" rtlCol="0" anchor="t"/>
          <a:lstStyle/>
          <a:p>
            <a:pPr marL="0" indent="0" algn="just">
              <a:lnSpc>
                <a:spcPct val="150000"/>
              </a:lnSpc>
              <a:buNone/>
            </a:pPr>
            <a:r>
              <a:rPr lang="en-US" sz="1400" dirty="0">
                <a:solidFill>
                  <a:srgbClr val="262626"/>
                </a:solidFill>
                <a:latin typeface="MiSans" pitchFamily="34" charset="-122"/>
                <a:ea typeface="MiSans" pitchFamily="34" charset="-122"/>
                <a:cs typeface="MiSans" pitchFamily="34" charset="-120"/>
              </a:rPr>
              <a:t>统筹安排是编制生产计划的重要环节，需考虑市场需求、生产能力、库存水平等因素。例如，企业根据市场需求预测和生产能力，合理安排生产任务，确保生产与销售的平衡。这一步骤的关键是综合考虑各种因素，制定合理的生产任务分配方案。</a:t>
            </a:r>
            <a:endParaRPr lang="en-US" sz="1600" dirty="0"/>
          </a:p>
        </p:txBody>
      </p:sp>
      <p:sp>
        <p:nvSpPr>
          <p:cNvPr id="7" name="Text 3"/>
          <p:cNvSpPr/>
          <p:nvPr/>
        </p:nvSpPr>
        <p:spPr>
          <a:xfrm>
            <a:off x="2068830" y="2413000"/>
            <a:ext cx="3655695" cy="572135"/>
          </a:xfrm>
          <a:prstGeom prst="rect">
            <a:avLst/>
          </a:prstGeom>
          <a:noFill/>
        </p:spPr>
        <p:txBody>
          <a:bodyPr wrap="square" lIns="0" tIns="0" rIns="0" bIns="0" rtlCol="0" anchor="ctr"/>
          <a:lstStyle/>
          <a:p>
            <a:pPr marL="0" indent="0" algn="l">
              <a:lnSpc>
                <a:spcPct val="100000"/>
              </a:lnSpc>
              <a:buNone/>
            </a:pPr>
            <a:r>
              <a:rPr lang="en-US" sz="1600" b="1" dirty="0">
                <a:solidFill>
                  <a:srgbClr val="4874CB"/>
                </a:solidFill>
                <a:latin typeface="MiSans" pitchFamily="34" charset="-122"/>
                <a:ea typeface="MiSans" pitchFamily="34" charset="-122"/>
                <a:cs typeface="MiSans" pitchFamily="34" charset="-120"/>
              </a:rPr>
              <a:t>统筹安排</a:t>
            </a:r>
            <a:endParaRPr lang="en-US" sz="1600" dirty="0"/>
          </a:p>
        </p:txBody>
      </p:sp>
      <p:sp>
        <p:nvSpPr>
          <p:cNvPr id="8" name="Text 4"/>
          <p:cNvSpPr/>
          <p:nvPr/>
        </p:nvSpPr>
        <p:spPr>
          <a:xfrm>
            <a:off x="1860550" y="4157980"/>
            <a:ext cx="8652510" cy="1692275"/>
          </a:xfrm>
          <a:prstGeom prst="rect">
            <a:avLst/>
          </a:prstGeom>
          <a:noFill/>
        </p:spPr>
        <p:txBody>
          <a:bodyPr wrap="square" lIns="0" tIns="0" rIns="0" bIns="0" rtlCol="0" anchor="t"/>
          <a:lstStyle/>
          <a:p>
            <a:pPr marL="0" indent="0" algn="just">
              <a:lnSpc>
                <a:spcPct val="150000"/>
              </a:lnSpc>
              <a:buNone/>
            </a:pPr>
            <a:r>
              <a:rPr lang="en-US" sz="1400" dirty="0">
                <a:solidFill>
                  <a:srgbClr val="262626"/>
                </a:solidFill>
                <a:latin typeface="MiSans" pitchFamily="34" charset="-122"/>
                <a:ea typeface="MiSans" pitchFamily="34" charset="-122"/>
                <a:cs typeface="MiSans" pitchFamily="34" charset="-120"/>
              </a:rPr>
              <a:t>综合平衡是编制生产计划的关键步骤，需平衡生产资源、生产能力、市场需求等因素。例如，企业通过分析生产资源的可用性，调整生产计划，确保生产资源的合理利用。这一步骤的关键是通过科学的方法，实现生产计划的可行性和最优性。</a:t>
            </a:r>
            <a:endParaRPr lang="en-US" sz="1600" dirty="0"/>
          </a:p>
        </p:txBody>
      </p:sp>
      <p:sp>
        <p:nvSpPr>
          <p:cNvPr id="9" name="Text 5"/>
          <p:cNvSpPr/>
          <p:nvPr/>
        </p:nvSpPr>
        <p:spPr>
          <a:xfrm>
            <a:off x="1915795" y="3763010"/>
            <a:ext cx="3593465" cy="572135"/>
          </a:xfrm>
          <a:prstGeom prst="rect">
            <a:avLst/>
          </a:prstGeom>
          <a:noFill/>
        </p:spPr>
        <p:txBody>
          <a:bodyPr wrap="square" lIns="0" tIns="0" rIns="0" bIns="0" rtlCol="0" anchor="ctr"/>
          <a:lstStyle/>
          <a:p>
            <a:pPr marL="0" indent="0" algn="l">
              <a:lnSpc>
                <a:spcPct val="100000"/>
              </a:lnSpc>
              <a:buNone/>
            </a:pPr>
            <a:r>
              <a:rPr lang="en-US" sz="1600" b="1" dirty="0">
                <a:solidFill>
                  <a:srgbClr val="4874CB"/>
                </a:solidFill>
                <a:latin typeface="MiSans" pitchFamily="34" charset="-122"/>
                <a:ea typeface="MiSans" pitchFamily="34" charset="-122"/>
                <a:cs typeface="MiSans" pitchFamily="34" charset="-120"/>
              </a:rPr>
              <a:t>综合平衡</a:t>
            </a:r>
            <a:endParaRPr lang="en-US" sz="1600" dirty="0"/>
          </a:p>
        </p:txBody>
      </p:sp>
      <p:sp>
        <p:nvSpPr>
          <p:cNvPr id="10" name="Text 6"/>
          <p:cNvSpPr/>
          <p:nvPr/>
        </p:nvSpPr>
        <p:spPr>
          <a:xfrm>
            <a:off x="2162175" y="5579745"/>
            <a:ext cx="8606790" cy="1692275"/>
          </a:xfrm>
          <a:prstGeom prst="rect">
            <a:avLst/>
          </a:prstGeom>
          <a:noFill/>
        </p:spPr>
        <p:txBody>
          <a:bodyPr wrap="square" lIns="0" tIns="0" rIns="0" bIns="0" rtlCol="0" anchor="t"/>
          <a:lstStyle/>
          <a:p>
            <a:pPr marL="0" indent="0" algn="just">
              <a:lnSpc>
                <a:spcPct val="150000"/>
              </a:lnSpc>
              <a:buNone/>
            </a:pPr>
            <a:r>
              <a:rPr lang="en-US" sz="1400" dirty="0">
                <a:solidFill>
                  <a:srgbClr val="262626"/>
                </a:solidFill>
                <a:latin typeface="MiSans" pitchFamily="34" charset="-122"/>
                <a:ea typeface="MiSans" pitchFamily="34" charset="-122"/>
                <a:cs typeface="MiSans" pitchFamily="34" charset="-120"/>
              </a:rPr>
              <a:t>最终确定是生产计划编制的最后一步，需对计划进行审核和优化。例如，企业通过内部审核，确保生产计划符合企业战略和实际生产能力。这一步骤的关键是确保生产计划的科学性和可操作性，为生产活动提供明确的指导。</a:t>
            </a:r>
            <a:endParaRPr lang="en-US" sz="1600" dirty="0"/>
          </a:p>
        </p:txBody>
      </p:sp>
      <p:sp>
        <p:nvSpPr>
          <p:cNvPr id="11" name="Text 7"/>
          <p:cNvSpPr/>
          <p:nvPr/>
        </p:nvSpPr>
        <p:spPr>
          <a:xfrm>
            <a:off x="2162175" y="5173345"/>
            <a:ext cx="3619500" cy="572135"/>
          </a:xfrm>
          <a:prstGeom prst="rect">
            <a:avLst/>
          </a:prstGeom>
          <a:noFill/>
        </p:spPr>
        <p:txBody>
          <a:bodyPr wrap="square" lIns="0" tIns="0" rIns="0" bIns="0" rtlCol="0" anchor="ctr"/>
          <a:lstStyle/>
          <a:p>
            <a:pPr marL="0" indent="0" algn="l">
              <a:lnSpc>
                <a:spcPct val="100000"/>
              </a:lnSpc>
              <a:buNone/>
            </a:pPr>
            <a:r>
              <a:rPr lang="en-US" sz="1600" b="1" dirty="0">
                <a:solidFill>
                  <a:srgbClr val="4874CB"/>
                </a:solidFill>
                <a:latin typeface="MiSans" pitchFamily="34" charset="-122"/>
                <a:ea typeface="MiSans" pitchFamily="34" charset="-122"/>
                <a:cs typeface="MiSans" pitchFamily="34" charset="-120"/>
              </a:rPr>
              <a:t>最终确定</a:t>
            </a:r>
            <a:endParaRPr lang="en-US" sz="1600" dirty="0"/>
          </a:p>
        </p:txBody>
      </p:sp>
      <p:pic>
        <p:nvPicPr>
          <p:cNvPr id="12" name="Image 2" descr="https://test-kimi-img.moonshot.cn/pub/slides/slides_tmpl/image/25-07-11-18:10:21-d1oe63dcmrb5eq9iqbsg.png"/>
          <p:cNvPicPr>
            <a:picLocks noChangeAspect="1"/>
          </p:cNvPicPr>
          <p:nvPr/>
        </p:nvPicPr>
        <p:blipFill>
          <a:blip r:embed="rId4"/>
          <a:srcRect l="48779" t="363" b="-7459"/>
          <a:stretch>
            <a:fillRect/>
          </a:stretch>
        </p:blipFill>
        <p:spPr>
          <a:xfrm>
            <a:off x="-27940" y="0"/>
            <a:ext cx="657860" cy="735965"/>
          </a:xfrm>
          <a:prstGeom prst="rect">
            <a:avLst/>
          </a:prstGeom>
        </p:spPr>
      </p:pic>
      <p:pic>
        <p:nvPicPr>
          <p:cNvPr id="13" name="Image 3" descr="https://test-kimi-img.moonshot.cn/pub/slides/slides_tmpl/image/25-07-11-18:10:08-d1oe605cmrb5eq9iqac0.png"/>
          <p:cNvPicPr>
            <a:picLocks noChangeAspect="1"/>
          </p:cNvPicPr>
          <p:nvPr/>
        </p:nvPicPr>
        <p:blipFill>
          <a:blip r:embed="rId5"/>
          <a:stretch>
            <a:fillRect/>
          </a:stretch>
        </p:blipFill>
        <p:spPr>
          <a:xfrm>
            <a:off x="11022965" y="394335"/>
            <a:ext cx="628015" cy="182880"/>
          </a:xfrm>
          <a:prstGeom prst="rect">
            <a:avLst/>
          </a:prstGeom>
        </p:spPr>
      </p:pic>
      <p:pic>
        <p:nvPicPr>
          <p:cNvPr id="14" name="Image 4" descr="https://test-kimi-img.moonshot.cn/pub/slides/slides_tmpl/image/25-07-11-18:10:21-d1oe63dcmrb5eq9iqbt0.png"/>
          <p:cNvPicPr>
            <a:picLocks noChangeAspect="1"/>
          </p:cNvPicPr>
          <p:nvPr/>
        </p:nvPicPr>
        <p:blipFill>
          <a:blip r:embed="rId6"/>
          <a:stretch>
            <a:fillRect/>
          </a:stretch>
        </p:blipFill>
        <p:spPr>
          <a:xfrm>
            <a:off x="1392555" y="5401945"/>
            <a:ext cx="890270" cy="890270"/>
          </a:xfrm>
          <a:prstGeom prst="rect">
            <a:avLst/>
          </a:prstGeom>
        </p:spPr>
      </p:pic>
      <p:pic>
        <p:nvPicPr>
          <p:cNvPr id="15" name="Image 5" descr="https://test-kimi-img.moonshot.cn/pub/slides/slides_tmpl/image/25-07-11-18:10:21-d1oe63dcmrb5eq9iqbtg.png"/>
          <p:cNvPicPr>
            <a:picLocks noChangeAspect="1"/>
          </p:cNvPicPr>
          <p:nvPr/>
        </p:nvPicPr>
        <p:blipFill>
          <a:blip r:embed="rId7"/>
          <a:stretch>
            <a:fillRect/>
          </a:stretch>
        </p:blipFill>
        <p:spPr>
          <a:xfrm>
            <a:off x="1236980" y="1290955"/>
            <a:ext cx="890270" cy="890270"/>
          </a:xfrm>
          <a:prstGeom prst="rect">
            <a:avLst/>
          </a:prstGeom>
        </p:spPr>
      </p:pic>
      <p:pic>
        <p:nvPicPr>
          <p:cNvPr id="16" name="Image 6" descr="https://test-kimi-img.moonshot.cn/pub/slides/slides_tmpl/image/25-07-11-18:10:21-d1oe63dcmrb5eq9iqbu0.png"/>
          <p:cNvPicPr>
            <a:picLocks noChangeAspect="1"/>
          </p:cNvPicPr>
          <p:nvPr/>
        </p:nvPicPr>
        <p:blipFill>
          <a:blip r:embed="rId8"/>
          <a:stretch>
            <a:fillRect/>
          </a:stretch>
        </p:blipFill>
        <p:spPr>
          <a:xfrm>
            <a:off x="970280" y="4005580"/>
            <a:ext cx="890270" cy="890270"/>
          </a:xfrm>
          <a:prstGeom prst="rect">
            <a:avLst/>
          </a:prstGeom>
        </p:spPr>
      </p:pic>
      <p:pic>
        <p:nvPicPr>
          <p:cNvPr id="17" name="Image 7" descr="https://test-kimi-img.moonshot.cn/pub/slides/slides_tmpl/image/25-07-11-18:10:21-d1oe63dcmrb5eq9iqbug.png"/>
          <p:cNvPicPr>
            <a:picLocks noChangeAspect="1"/>
          </p:cNvPicPr>
          <p:nvPr/>
        </p:nvPicPr>
        <p:blipFill>
          <a:blip r:embed="rId9"/>
          <a:stretch>
            <a:fillRect/>
          </a:stretch>
        </p:blipFill>
        <p:spPr>
          <a:xfrm>
            <a:off x="970280" y="2538730"/>
            <a:ext cx="890270" cy="890270"/>
          </a:xfrm>
          <a:prstGeom prst="rect">
            <a:avLst/>
          </a:prstGeom>
        </p:spPr>
      </p:pic>
      <p:sp>
        <p:nvSpPr>
          <p:cNvPr id="18" name="Text 8"/>
          <p:cNvSpPr/>
          <p:nvPr/>
        </p:nvSpPr>
        <p:spPr>
          <a:xfrm>
            <a:off x="970280" y="394335"/>
            <a:ext cx="6780530" cy="622935"/>
          </a:xfrm>
          <a:prstGeom prst="rect">
            <a:avLst/>
          </a:prstGeom>
          <a:noFill/>
        </p:spPr>
        <p:txBody>
          <a:bodyPr wrap="square" lIns="91440" tIns="45720" rIns="91440" bIns="45720" rtlCol="0" anchor="ctr"/>
          <a:lstStyle/>
          <a:p>
            <a:pPr marL="0" indent="0" algn="l">
              <a:lnSpc>
                <a:spcPct val="100000"/>
              </a:lnSpc>
              <a:buNone/>
            </a:pPr>
            <a:r>
              <a:rPr lang="en-US" sz="2800" b="1" dirty="0">
                <a:solidFill>
                  <a:srgbClr val="1E386B"/>
                </a:solidFill>
                <a:latin typeface="MiSans" pitchFamily="34" charset="-122"/>
                <a:ea typeface="MiSans" pitchFamily="34" charset="-122"/>
                <a:cs typeface="MiSans" pitchFamily="34" charset="-120"/>
              </a:rPr>
              <a:t>生产计划编制</a:t>
            </a:r>
            <a:endParaRPr lang="en-US" sz="1600"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gradFill flip="none" rotWithShape="0">
          <a:gsLst>
            <a:gs pos="0">
              <a:srgbClr val="F6F8FD"/>
            </a:gs>
            <a:gs pos="74000">
              <a:srgbClr val="ACC1E8">
                <a:alpha val="30000"/>
              </a:srgbClr>
            </a:gs>
            <a:gs pos="83000">
              <a:srgbClr val="ACC1E8">
                <a:alpha val="32000"/>
              </a:srgbClr>
            </a:gs>
            <a:gs pos="100000">
              <a:srgbClr val="C8D5EF"/>
            </a:gs>
          </a:gsLst>
          <a:lin ang="5400000" scaled="1"/>
        </a:gradFill>
        <a:effectLst/>
      </p:bgPr>
    </p:bg>
    <p:spTree>
      <p:nvGrpSpPr>
        <p:cNvPr id="1" name=""/>
        <p:cNvGrpSpPr/>
        <p:nvPr/>
      </p:nvGrpSpPr>
      <p:grpSpPr>
        <a:xfrm>
          <a:off x="0" y="0"/>
          <a:ext cx="0" cy="0"/>
          <a:chOff x="0" y="0"/>
          <a:chExt cx="0" cy="0"/>
        </a:xfrm>
      </p:grpSpPr>
      <p:pic>
        <p:nvPicPr>
          <p:cNvPr id="2" name="Image 0" descr="https://test-kimi-img.moonshot.cn/pub/slides/slides_tmpl/image/25-07-11-18:10:24-d1oe645cmrb5eq9iqc8g.jpeg"/>
          <p:cNvPicPr>
            <a:picLocks noChangeAspect="1"/>
          </p:cNvPicPr>
          <p:nvPr/>
        </p:nvPicPr>
        <p:blipFill>
          <a:blip r:embed="rId1"/>
          <a:srcRect t="91" b="209"/>
          <a:stretch>
            <a:fillRect/>
          </a:stretch>
        </p:blipFill>
        <p:spPr>
          <a:xfrm>
            <a:off x="0" y="0"/>
            <a:ext cx="12192000" cy="2108200"/>
          </a:xfrm>
          <a:prstGeom prst="rect">
            <a:avLst/>
          </a:prstGeom>
        </p:spPr>
      </p:pic>
      <p:pic>
        <p:nvPicPr>
          <p:cNvPr id="3" name="Image 1" descr="https://test-kimi-img.moonshot.cn/pub/slides/slides_tmpl/image/25-07-11-18:10:24-d1oe645cmrb5eq9iqc9g.png"/>
          <p:cNvPicPr>
            <a:picLocks noChangeAspect="1"/>
          </p:cNvPicPr>
          <p:nvPr/>
        </p:nvPicPr>
        <p:blipFill>
          <a:blip r:embed="rId2">
            <a:alphaModFix amt="82000"/>
          </a:blip>
          <a:stretch>
            <a:fillRect/>
          </a:stretch>
        </p:blipFill>
        <p:spPr>
          <a:xfrm>
            <a:off x="0" y="0"/>
            <a:ext cx="12192000" cy="2108200"/>
          </a:xfrm>
          <a:prstGeom prst="rect">
            <a:avLst/>
          </a:prstGeom>
        </p:spPr>
      </p:pic>
      <p:pic>
        <p:nvPicPr>
          <p:cNvPr id="4" name="Image 2" descr="https://test-kimi-img.moonshot.cn/pub/slides/slides_tmpl/image/25-07-11-18:10:24-d1oe645cmrb5eq9iqca0.png"/>
          <p:cNvPicPr>
            <a:picLocks noChangeAspect="1"/>
          </p:cNvPicPr>
          <p:nvPr/>
        </p:nvPicPr>
        <p:blipFill>
          <a:blip r:embed="rId3"/>
          <a:stretch>
            <a:fillRect/>
          </a:stretch>
        </p:blipFill>
        <p:spPr>
          <a:xfrm>
            <a:off x="0" y="1578610"/>
            <a:ext cx="3493135" cy="5279390"/>
          </a:xfrm>
          <a:prstGeom prst="rect">
            <a:avLst/>
          </a:prstGeom>
        </p:spPr>
      </p:pic>
      <p:sp>
        <p:nvSpPr>
          <p:cNvPr id="5" name="Text 0"/>
          <p:cNvSpPr/>
          <p:nvPr/>
        </p:nvSpPr>
        <p:spPr>
          <a:xfrm>
            <a:off x="406400" y="499745"/>
            <a:ext cx="8239125" cy="552450"/>
          </a:xfrm>
          <a:prstGeom prst="rect">
            <a:avLst/>
          </a:prstGeom>
          <a:noFill/>
        </p:spPr>
        <p:txBody>
          <a:bodyPr wrap="square" lIns="91440" tIns="45720" rIns="91440" bIns="45720" rtlCol="0" anchor="t">
            <a:spAutoFit/>
          </a:bodyPr>
          <a:lstStyle/>
          <a:p>
            <a:pPr marL="0" indent="0" algn="l">
              <a:lnSpc>
                <a:spcPct val="100000"/>
              </a:lnSpc>
              <a:buNone/>
            </a:pPr>
            <a:r>
              <a:rPr lang="en-US" sz="3600" b="1" dirty="0">
                <a:solidFill>
                  <a:srgbClr val="FFFFFF"/>
                </a:solidFill>
                <a:latin typeface="MiSans" pitchFamily="34" charset="-122"/>
                <a:ea typeface="MiSans" pitchFamily="34" charset="-122"/>
                <a:cs typeface="MiSans" pitchFamily="34" charset="-120"/>
              </a:rPr>
              <a:t>生产作业计划与控制</a:t>
            </a:r>
            <a:endParaRPr lang="en-US" sz="1600" dirty="0"/>
          </a:p>
        </p:txBody>
      </p:sp>
      <p:sp>
        <p:nvSpPr>
          <p:cNvPr id="6" name="Shape 1"/>
          <p:cNvSpPr/>
          <p:nvPr/>
        </p:nvSpPr>
        <p:spPr>
          <a:xfrm flipH="1">
            <a:off x="536575" y="1445260"/>
            <a:ext cx="6555740" cy="0"/>
          </a:xfrm>
          <a:prstGeom prst="line">
            <a:avLst/>
          </a:prstGeom>
          <a:noFill/>
          <a:ln w="38100">
            <a:gradFill flip="none" rotWithShape="1">
              <a:gsLst>
                <a:gs pos="0">
                  <a:srgbClr val="FFFFFF"/>
                </a:gs>
                <a:gs pos="21000">
                  <a:srgbClr val="FFFFFF"/>
                </a:gs>
                <a:gs pos="100000">
                  <a:srgbClr val="FFFFFF">
                    <a:alpha val="0"/>
                  </a:srgbClr>
                </a:gs>
              </a:gsLst>
              <a:lin ang="10800000" scaled="1"/>
            </a:gradFill>
            <a:prstDash val="solid"/>
            <a:headEnd type="none"/>
            <a:tailEnd type="none"/>
          </a:ln>
        </p:spPr>
      </p:sp>
      <p:sp>
        <p:nvSpPr>
          <p:cNvPr id="7" name="Text 2"/>
          <p:cNvSpPr/>
          <p:nvPr/>
        </p:nvSpPr>
        <p:spPr>
          <a:xfrm>
            <a:off x="746760" y="3050555"/>
            <a:ext cx="2051179" cy="2025635"/>
          </a:xfrm>
          <a:prstGeom prst="rect">
            <a:avLst/>
          </a:prstGeom>
          <a:noFill/>
        </p:spPr>
        <p:txBody>
          <a:bodyPr wrap="square" lIns="0" tIns="0" rIns="0" bIns="0" rtlCol="0" anchor="t"/>
          <a:lstStyle/>
          <a:p>
            <a:pPr marL="0" indent="0" algn="just">
              <a:lnSpc>
                <a:spcPct val="150000"/>
              </a:lnSpc>
              <a:buNone/>
            </a:pPr>
            <a:r>
              <a:rPr lang="en-US" sz="1200" dirty="0">
                <a:solidFill>
                  <a:srgbClr val="262626"/>
                </a:solidFill>
                <a:latin typeface="MiSans" pitchFamily="34" charset="-122"/>
                <a:ea typeface="MiSans" pitchFamily="34" charset="-122"/>
                <a:cs typeface="MiSans" pitchFamily="34" charset="-120"/>
              </a:rPr>
              <a:t>生产作业计划是生产计划的具体执行计划，用于指导日常生产活动。它将生产计划细化到每个生产环节和岗位，确保生产任务的顺利执行。例如，企业通过制定详细的生产作业计划，明确每个岗位的工作任务和时间节点，提高生产效率。</a:t>
            </a:r>
            <a:endParaRPr lang="en-US" sz="1600" dirty="0"/>
          </a:p>
        </p:txBody>
      </p:sp>
      <p:sp>
        <p:nvSpPr>
          <p:cNvPr id="8" name="Text 3"/>
          <p:cNvSpPr/>
          <p:nvPr/>
        </p:nvSpPr>
        <p:spPr>
          <a:xfrm>
            <a:off x="761195" y="1998345"/>
            <a:ext cx="2091225" cy="1265803"/>
          </a:xfrm>
          <a:prstGeom prst="rect">
            <a:avLst/>
          </a:prstGeom>
          <a:noFill/>
        </p:spPr>
        <p:txBody>
          <a:bodyPr wrap="square" lIns="0" tIns="0" rIns="0" bIns="0" rtlCol="0" anchor="ctr"/>
          <a:lstStyle/>
          <a:p>
            <a:pPr marL="0" indent="0" algn="ctr">
              <a:lnSpc>
                <a:spcPct val="100000"/>
              </a:lnSpc>
              <a:buNone/>
            </a:pPr>
            <a:r>
              <a:rPr lang="en-US" sz="1800" b="1" dirty="0">
                <a:solidFill>
                  <a:srgbClr val="4874CB"/>
                </a:solidFill>
                <a:latin typeface="MiSans" pitchFamily="34" charset="-122"/>
                <a:ea typeface="MiSans" pitchFamily="34" charset="-122"/>
                <a:cs typeface="MiSans" pitchFamily="34" charset="-120"/>
              </a:rPr>
              <a:t>生产作业计划的含义</a:t>
            </a:r>
            <a:endParaRPr lang="en-US" sz="1600" dirty="0"/>
          </a:p>
        </p:txBody>
      </p:sp>
      <p:pic>
        <p:nvPicPr>
          <p:cNvPr id="9" name="Image 3" descr="https://test-kimi-img.moonshot.cn/pub/slides/slides_tmpl/image/25-07-11-18:10:24-d1oe645cmrb5eq9iqca0.png"/>
          <p:cNvPicPr>
            <a:picLocks noChangeAspect="1"/>
          </p:cNvPicPr>
          <p:nvPr/>
        </p:nvPicPr>
        <p:blipFill>
          <a:blip r:embed="rId3"/>
          <a:stretch>
            <a:fillRect/>
          </a:stretch>
        </p:blipFill>
        <p:spPr>
          <a:xfrm>
            <a:off x="2852420" y="1578610"/>
            <a:ext cx="3493135" cy="5279390"/>
          </a:xfrm>
          <a:prstGeom prst="rect">
            <a:avLst/>
          </a:prstGeom>
        </p:spPr>
      </p:pic>
      <p:sp>
        <p:nvSpPr>
          <p:cNvPr id="10" name="Text 4"/>
          <p:cNvSpPr/>
          <p:nvPr/>
        </p:nvSpPr>
        <p:spPr>
          <a:xfrm>
            <a:off x="3599180" y="3050555"/>
            <a:ext cx="2051179" cy="2025635"/>
          </a:xfrm>
          <a:prstGeom prst="rect">
            <a:avLst/>
          </a:prstGeom>
          <a:noFill/>
        </p:spPr>
        <p:txBody>
          <a:bodyPr wrap="square" lIns="0" tIns="0" rIns="0" bIns="0" rtlCol="0" anchor="t"/>
          <a:lstStyle/>
          <a:p>
            <a:pPr marL="0" indent="0" algn="just">
              <a:lnSpc>
                <a:spcPct val="150000"/>
              </a:lnSpc>
              <a:buNone/>
            </a:pPr>
            <a:r>
              <a:rPr lang="en-US" sz="1200" dirty="0">
                <a:solidFill>
                  <a:srgbClr val="262626"/>
                </a:solidFill>
                <a:latin typeface="MiSans" pitchFamily="34" charset="-122"/>
                <a:ea typeface="MiSans" pitchFamily="34" charset="-122"/>
                <a:cs typeface="MiSans" pitchFamily="34" charset="-120"/>
              </a:rPr>
              <a:t>生产作业计划的编制方法包括在制品定额法、提前期法、生产周期法等。在制品定额法通过控制在制品数量，确保生产流程的顺畅；提前期法根据产品提前期安排生产任务；生产周期法则根据产品生产周期制定计划。例如，机械制造企业采用在制品定额法，有效控制生产过程中的在制品数量，减少生产浪费。</a:t>
            </a:r>
            <a:endParaRPr lang="en-US" sz="1600" dirty="0"/>
          </a:p>
        </p:txBody>
      </p:sp>
      <p:sp>
        <p:nvSpPr>
          <p:cNvPr id="11" name="Text 5"/>
          <p:cNvSpPr/>
          <p:nvPr/>
        </p:nvSpPr>
        <p:spPr>
          <a:xfrm>
            <a:off x="3613615" y="1998345"/>
            <a:ext cx="2091225" cy="1265803"/>
          </a:xfrm>
          <a:prstGeom prst="rect">
            <a:avLst/>
          </a:prstGeom>
          <a:noFill/>
        </p:spPr>
        <p:txBody>
          <a:bodyPr wrap="square" lIns="0" tIns="0" rIns="0" bIns="0" rtlCol="0" anchor="ctr"/>
          <a:lstStyle/>
          <a:p>
            <a:pPr marL="0" indent="0" algn="ctr">
              <a:lnSpc>
                <a:spcPct val="100000"/>
              </a:lnSpc>
              <a:buNone/>
            </a:pPr>
            <a:r>
              <a:rPr lang="en-US" sz="1800" b="1" dirty="0">
                <a:solidFill>
                  <a:srgbClr val="4874CB"/>
                </a:solidFill>
                <a:latin typeface="MiSans" pitchFamily="34" charset="-122"/>
                <a:ea typeface="MiSans" pitchFamily="34" charset="-122"/>
                <a:cs typeface="MiSans" pitchFamily="34" charset="-120"/>
              </a:rPr>
              <a:t>编制方法</a:t>
            </a:r>
            <a:endParaRPr lang="en-US" sz="1600" dirty="0"/>
          </a:p>
        </p:txBody>
      </p:sp>
      <p:pic>
        <p:nvPicPr>
          <p:cNvPr id="12" name="Image 4" descr="https://test-kimi-img.moonshot.cn/pub/slides/slides_tmpl/image/25-07-11-18:10:24-d1oe645cmrb5eq9iqca0.png"/>
          <p:cNvPicPr>
            <a:picLocks noChangeAspect="1"/>
          </p:cNvPicPr>
          <p:nvPr/>
        </p:nvPicPr>
        <p:blipFill>
          <a:blip r:embed="rId3"/>
          <a:stretch>
            <a:fillRect/>
          </a:stretch>
        </p:blipFill>
        <p:spPr>
          <a:xfrm>
            <a:off x="5768340" y="1578610"/>
            <a:ext cx="3493135" cy="5279390"/>
          </a:xfrm>
          <a:prstGeom prst="rect">
            <a:avLst/>
          </a:prstGeom>
        </p:spPr>
      </p:pic>
      <p:sp>
        <p:nvSpPr>
          <p:cNvPr id="13" name="Text 6"/>
          <p:cNvSpPr/>
          <p:nvPr/>
        </p:nvSpPr>
        <p:spPr>
          <a:xfrm>
            <a:off x="6515100" y="3050555"/>
            <a:ext cx="2051179" cy="2025635"/>
          </a:xfrm>
          <a:prstGeom prst="rect">
            <a:avLst/>
          </a:prstGeom>
          <a:noFill/>
        </p:spPr>
        <p:txBody>
          <a:bodyPr wrap="square" lIns="0" tIns="0" rIns="0" bIns="0" rtlCol="0" anchor="t"/>
          <a:lstStyle/>
          <a:p>
            <a:pPr marL="0" indent="0" algn="just">
              <a:lnSpc>
                <a:spcPct val="150000"/>
              </a:lnSpc>
              <a:buNone/>
            </a:pPr>
            <a:r>
              <a:rPr lang="en-US" sz="1200" dirty="0">
                <a:solidFill>
                  <a:srgbClr val="262626"/>
                </a:solidFill>
                <a:latin typeface="MiSans" pitchFamily="34" charset="-122"/>
                <a:ea typeface="MiSans" pitchFamily="34" charset="-122"/>
                <a:cs typeface="MiSans" pitchFamily="34" charset="-120"/>
              </a:rPr>
              <a:t>生产作业计划的控制措施涵盖生产进度控制、在制品控制、库存控制和生产调度。生产进度控制通过监控生产进度，确保按时完成任务；在制品控制确保在制品数量合理；库存控制优化原材料和成品库存；生产调度则根据实际情况调整生产任务。例如，企业通过实时监控生产进度，及时调整生产调度，确保生产任务按时完成。</a:t>
            </a:r>
            <a:endParaRPr lang="en-US" sz="1600" dirty="0"/>
          </a:p>
        </p:txBody>
      </p:sp>
      <p:sp>
        <p:nvSpPr>
          <p:cNvPr id="14" name="Text 7"/>
          <p:cNvSpPr/>
          <p:nvPr/>
        </p:nvSpPr>
        <p:spPr>
          <a:xfrm>
            <a:off x="6529535" y="1998345"/>
            <a:ext cx="2091225" cy="1265803"/>
          </a:xfrm>
          <a:prstGeom prst="rect">
            <a:avLst/>
          </a:prstGeom>
          <a:noFill/>
        </p:spPr>
        <p:txBody>
          <a:bodyPr wrap="square" lIns="0" tIns="0" rIns="0" bIns="0" rtlCol="0" anchor="ctr"/>
          <a:lstStyle/>
          <a:p>
            <a:pPr marL="0" indent="0" algn="ctr">
              <a:lnSpc>
                <a:spcPct val="100000"/>
              </a:lnSpc>
              <a:buNone/>
            </a:pPr>
            <a:r>
              <a:rPr lang="en-US" sz="1800" b="1" dirty="0">
                <a:solidFill>
                  <a:srgbClr val="4874CB"/>
                </a:solidFill>
                <a:latin typeface="MiSans" pitchFamily="34" charset="-122"/>
                <a:ea typeface="MiSans" pitchFamily="34" charset="-122"/>
                <a:cs typeface="MiSans" pitchFamily="34" charset="-120"/>
              </a:rPr>
              <a:t>控制措施</a:t>
            </a:r>
            <a:endParaRPr lang="en-US" sz="1600" dirty="0"/>
          </a:p>
        </p:txBody>
      </p:sp>
      <p:pic>
        <p:nvPicPr>
          <p:cNvPr id="15" name="Image 5" descr="https://test-kimi-img.moonshot.cn/pub/slides/slides_tmpl/image/25-07-11-18:10:24-d1oe645cmrb5eq9iqca0.png"/>
          <p:cNvPicPr>
            <a:picLocks noChangeAspect="1"/>
          </p:cNvPicPr>
          <p:nvPr/>
        </p:nvPicPr>
        <p:blipFill>
          <a:blip r:embed="rId3"/>
          <a:stretch>
            <a:fillRect/>
          </a:stretch>
        </p:blipFill>
        <p:spPr>
          <a:xfrm>
            <a:off x="8698865" y="1578610"/>
            <a:ext cx="3493135" cy="5279390"/>
          </a:xfrm>
          <a:prstGeom prst="rect">
            <a:avLst/>
          </a:prstGeom>
        </p:spPr>
      </p:pic>
      <p:sp>
        <p:nvSpPr>
          <p:cNvPr id="16" name="Text 8"/>
          <p:cNvSpPr/>
          <p:nvPr/>
        </p:nvSpPr>
        <p:spPr>
          <a:xfrm>
            <a:off x="9445625" y="3050555"/>
            <a:ext cx="2051179" cy="2025635"/>
          </a:xfrm>
          <a:prstGeom prst="rect">
            <a:avLst/>
          </a:prstGeom>
          <a:noFill/>
        </p:spPr>
        <p:txBody>
          <a:bodyPr wrap="square" lIns="0" tIns="0" rIns="0" bIns="0" rtlCol="0" anchor="t"/>
          <a:lstStyle/>
          <a:p>
            <a:pPr marL="0" indent="0" algn="just">
              <a:lnSpc>
                <a:spcPct val="150000"/>
              </a:lnSpc>
              <a:buNone/>
            </a:pPr>
            <a:r>
              <a:rPr lang="en-US" sz="1200" dirty="0">
                <a:solidFill>
                  <a:srgbClr val="262626"/>
                </a:solidFill>
                <a:latin typeface="MiSans" pitchFamily="34" charset="-122"/>
                <a:ea typeface="MiSans" pitchFamily="34" charset="-122"/>
                <a:cs typeface="MiSans" pitchFamily="34" charset="-120"/>
              </a:rPr>
              <a:t>通过科学的生产作业计划与控制，企业能够显著提高生产效率和产品质量。例如，某电子企业通过优化生产作业计划，缩短了生产周期，提高了产品交付速度，同时通过严格的生产控制措施，降低了次品率，提升了企业竞争力。</a:t>
            </a:r>
            <a:endParaRPr lang="en-US" sz="1600" dirty="0"/>
          </a:p>
        </p:txBody>
      </p:sp>
      <p:sp>
        <p:nvSpPr>
          <p:cNvPr id="17" name="Text 9"/>
          <p:cNvSpPr/>
          <p:nvPr/>
        </p:nvSpPr>
        <p:spPr>
          <a:xfrm>
            <a:off x="9460060" y="1998345"/>
            <a:ext cx="2091225" cy="1265803"/>
          </a:xfrm>
          <a:prstGeom prst="rect">
            <a:avLst/>
          </a:prstGeom>
          <a:noFill/>
        </p:spPr>
        <p:txBody>
          <a:bodyPr wrap="square" lIns="0" tIns="0" rIns="0" bIns="0" rtlCol="0" anchor="ctr"/>
          <a:lstStyle/>
          <a:p>
            <a:pPr marL="0" indent="0" algn="ctr">
              <a:lnSpc>
                <a:spcPct val="100000"/>
              </a:lnSpc>
              <a:buNone/>
            </a:pPr>
            <a:r>
              <a:rPr lang="en-US" sz="1800" b="1" dirty="0">
                <a:solidFill>
                  <a:srgbClr val="4874CB"/>
                </a:solidFill>
                <a:latin typeface="MiSans" pitchFamily="34" charset="-122"/>
                <a:ea typeface="MiSans" pitchFamily="34" charset="-122"/>
                <a:cs typeface="MiSans" pitchFamily="34" charset="-120"/>
              </a:rPr>
              <a:t>应用效果</a:t>
            </a:r>
            <a:endParaRPr lang="en-US" sz="1600"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1">
            <a:alphaModFix amt="100000"/>
            <a:lum/>
          </a:blip>
          <a:srcRect/>
          <a:stretch>
            <a:fillRect/>
          </a:stretch>
        </a:blipFill>
        <a:effectLst/>
      </p:bgPr>
    </p:bg>
    <p:spTree>
      <p:nvGrpSpPr>
        <p:cNvPr id="1" name=""/>
        <p:cNvGrpSpPr/>
        <p:nvPr/>
      </p:nvGrpSpPr>
      <p:grpSpPr>
        <a:xfrm>
          <a:off x="0" y="0"/>
          <a:ext cx="0" cy="0"/>
          <a:chOff x="0" y="0"/>
          <a:chExt cx="0" cy="0"/>
        </a:xfrm>
      </p:grpSpPr>
      <p:sp>
        <p:nvSpPr>
          <p:cNvPr id="2" name="Shape 0"/>
          <p:cNvSpPr/>
          <p:nvPr/>
        </p:nvSpPr>
        <p:spPr>
          <a:xfrm>
            <a:off x="8890" y="-15875"/>
            <a:ext cx="10438130" cy="6880225"/>
          </a:xfrm>
          <a:prstGeom prst="rect">
            <a:avLst/>
          </a:prstGeom>
          <a:gradFill flip="none" rotWithShape="1">
            <a:gsLst>
              <a:gs pos="0">
                <a:srgbClr val="FFFFFF"/>
              </a:gs>
              <a:gs pos="100000">
                <a:srgbClr val="FFFFFF">
                  <a:alpha val="0"/>
                </a:srgbClr>
              </a:gs>
            </a:gsLst>
            <a:lin ang="0" scaled="1"/>
          </a:gradFill>
        </p:spPr>
      </p:sp>
      <p:sp>
        <p:nvSpPr>
          <p:cNvPr id="3" name="Text 1"/>
          <p:cNvSpPr/>
          <p:nvPr/>
        </p:nvSpPr>
        <p:spPr>
          <a:xfrm>
            <a:off x="8890" y="-15875"/>
            <a:ext cx="10438130" cy="6880225"/>
          </a:xfrm>
          <a:prstGeom prst="rect">
            <a:avLst/>
          </a:prstGeom>
          <a:noFill/>
        </p:spPr>
        <p:txBody>
          <a:bodyPr wrap="square" lIns="45720" tIns="91440" rIns="91440" bIns="45720" rtlCol="0" anchor="ctr"/>
          <a:lstStyle/>
          <a:p>
            <a:pPr marL="0" indent="0">
              <a:lnSpc>
                <a:spcPct val="100000"/>
              </a:lnSpc>
              <a:buNone/>
            </a:pPr>
            <a:endParaRPr lang="en-US" sz="1600" dirty="0"/>
          </a:p>
        </p:txBody>
      </p:sp>
      <p:pic>
        <p:nvPicPr>
          <p:cNvPr id="4" name="Image 0" descr="https://test-kimi-img.moonshot.cn/pub/slides/slides_tmpl/image/25-07-11-18:10:09-d1oe60dcmrb5eq9iqag0.png"/>
          <p:cNvPicPr>
            <a:picLocks noChangeAspect="1"/>
          </p:cNvPicPr>
          <p:nvPr/>
        </p:nvPicPr>
        <p:blipFill>
          <a:blip r:embed="rId2"/>
          <a:stretch>
            <a:fillRect/>
          </a:stretch>
        </p:blipFill>
        <p:spPr>
          <a:xfrm>
            <a:off x="612140" y="2388552"/>
            <a:ext cx="1600200" cy="1651000"/>
          </a:xfrm>
          <a:prstGeom prst="rect">
            <a:avLst/>
          </a:prstGeom>
        </p:spPr>
      </p:pic>
      <p:pic>
        <p:nvPicPr>
          <p:cNvPr id="5" name="Image 1" descr="https://test-kimi-img.moonshot.cn/pub/slides/slides_tmpl/image/25-07-11-18:10:09-d1oe60dcmrb5eq9iqagg.png"/>
          <p:cNvPicPr>
            <a:picLocks noChangeAspect="1"/>
          </p:cNvPicPr>
          <p:nvPr/>
        </p:nvPicPr>
        <p:blipFill>
          <a:blip r:embed="rId3"/>
          <a:srcRect l="56" t="92" b="92"/>
          <a:stretch>
            <a:fillRect/>
          </a:stretch>
        </p:blipFill>
        <p:spPr>
          <a:xfrm>
            <a:off x="8890" y="0"/>
            <a:ext cx="6771640" cy="6858000"/>
          </a:xfrm>
          <a:prstGeom prst="rect">
            <a:avLst/>
          </a:prstGeom>
        </p:spPr>
      </p:pic>
      <p:pic>
        <p:nvPicPr>
          <p:cNvPr id="6" name="Image 2" descr="https://test-kimi-img.moonshot.cn/pub/slides/slides_tmpl/image/25-07-11-18:10:09-d1oe60dcmrb5eq9iqah0.png"/>
          <p:cNvPicPr>
            <a:picLocks noChangeAspect="1"/>
          </p:cNvPicPr>
          <p:nvPr/>
        </p:nvPicPr>
        <p:blipFill>
          <a:blip r:embed="rId4"/>
          <a:stretch>
            <a:fillRect/>
          </a:stretch>
        </p:blipFill>
        <p:spPr>
          <a:xfrm>
            <a:off x="854710" y="2689860"/>
            <a:ext cx="1859280" cy="1871345"/>
          </a:xfrm>
          <a:prstGeom prst="rect">
            <a:avLst/>
          </a:prstGeom>
        </p:spPr>
      </p:pic>
      <p:sp>
        <p:nvSpPr>
          <p:cNvPr id="7" name="Text 2"/>
          <p:cNvSpPr/>
          <p:nvPr/>
        </p:nvSpPr>
        <p:spPr>
          <a:xfrm>
            <a:off x="2637790" y="2865755"/>
            <a:ext cx="8900160" cy="951865"/>
          </a:xfrm>
          <a:prstGeom prst="rect">
            <a:avLst/>
          </a:prstGeom>
          <a:noFill/>
        </p:spPr>
        <p:txBody>
          <a:bodyPr wrap="square" lIns="91440" tIns="45720" rIns="91440" bIns="45720" rtlCol="0" anchor="t"/>
          <a:lstStyle/>
          <a:p>
            <a:pPr marL="0" indent="0" algn="l">
              <a:lnSpc>
                <a:spcPct val="100000"/>
              </a:lnSpc>
              <a:buNone/>
            </a:pPr>
            <a:r>
              <a:rPr lang="en-US" sz="5000" b="1" dirty="0">
                <a:solidFill>
                  <a:srgbClr val="4874CB"/>
                </a:solidFill>
                <a:latin typeface="MiSans" pitchFamily="34" charset="-122"/>
                <a:ea typeface="MiSans" pitchFamily="34" charset="-122"/>
                <a:cs typeface="MiSans" pitchFamily="34" charset="-120"/>
              </a:rPr>
              <a:t>现代企业技术管理</a:t>
            </a:r>
            <a:endParaRPr lang="en-US" sz="1600" dirty="0"/>
          </a:p>
        </p:txBody>
      </p:sp>
      <p:sp>
        <p:nvSpPr>
          <p:cNvPr id="9" name="Shape 4"/>
          <p:cNvSpPr/>
          <p:nvPr/>
        </p:nvSpPr>
        <p:spPr>
          <a:xfrm>
            <a:off x="1187450" y="2612390"/>
            <a:ext cx="1508125" cy="1494155"/>
          </a:xfrm>
          <a:prstGeom prst="rect">
            <a:avLst/>
          </a:prstGeom>
          <a:solidFill>
            <a:srgbClr val="000000">
              <a:alpha val="0"/>
            </a:srgbClr>
          </a:solidFill>
        </p:spPr>
      </p:sp>
      <p:sp>
        <p:nvSpPr>
          <p:cNvPr id="10" name="Text 5"/>
          <p:cNvSpPr/>
          <p:nvPr/>
        </p:nvSpPr>
        <p:spPr>
          <a:xfrm>
            <a:off x="1187450" y="2612390"/>
            <a:ext cx="1508125" cy="1494155"/>
          </a:xfrm>
          <a:prstGeom prst="rect">
            <a:avLst/>
          </a:prstGeom>
          <a:noFill/>
        </p:spPr>
        <p:txBody>
          <a:bodyPr wrap="square" lIns="46863" tIns="90043" rIns="90043" bIns="46863" rtlCol="0" anchor="ctr"/>
          <a:lstStyle/>
          <a:p>
            <a:pPr marL="0" indent="0" algn="l">
              <a:lnSpc>
                <a:spcPct val="130000"/>
              </a:lnSpc>
              <a:buNone/>
            </a:pPr>
            <a:r>
              <a:rPr lang="en-US" sz="4500" dirty="0">
                <a:solidFill>
                  <a:srgbClr val="FFFFFF"/>
                </a:solidFill>
                <a:latin typeface="MiSans" pitchFamily="34" charset="-122"/>
                <a:ea typeface="MiSans" pitchFamily="34" charset="-122"/>
                <a:cs typeface="MiSans" pitchFamily="34" charset="-120"/>
              </a:rPr>
              <a:t>03</a:t>
            </a:r>
            <a:endParaRPr lang="en-US" sz="1600"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Image 0" descr="https://test-kimi-img.moonshot.cn/pub/slides/slides_tmpl/image/25-07-11-18:10:16-d1oe625cmrb5eq9iqbag.jpeg"/>
          <p:cNvPicPr>
            <a:picLocks noChangeAspect="1"/>
          </p:cNvPicPr>
          <p:nvPr/>
        </p:nvPicPr>
        <p:blipFill>
          <a:blip r:embed="rId1"/>
          <a:stretch>
            <a:fillRect/>
          </a:stretch>
        </p:blipFill>
        <p:spPr>
          <a:xfrm>
            <a:off x="6561455" y="1103630"/>
            <a:ext cx="4792345" cy="2696210"/>
          </a:xfrm>
          <a:prstGeom prst="rect">
            <a:avLst/>
          </a:prstGeom>
        </p:spPr>
      </p:pic>
      <p:pic>
        <p:nvPicPr>
          <p:cNvPr id="3" name="Image 1" descr="https://test-kimi-img.moonshot.cn/pub/slides/slides_tmpl/image/25-07-11-18:10:17-d1oe62dcmrb5eq9iqbbg.jpeg"/>
          <p:cNvPicPr>
            <a:picLocks noChangeAspect="1"/>
          </p:cNvPicPr>
          <p:nvPr/>
        </p:nvPicPr>
        <p:blipFill>
          <a:blip r:embed="rId2"/>
          <a:stretch>
            <a:fillRect/>
          </a:stretch>
        </p:blipFill>
        <p:spPr>
          <a:xfrm>
            <a:off x="4147185" y="3693795"/>
            <a:ext cx="4792345" cy="2696210"/>
          </a:xfrm>
          <a:prstGeom prst="rect">
            <a:avLst/>
          </a:prstGeom>
        </p:spPr>
      </p:pic>
      <p:pic>
        <p:nvPicPr>
          <p:cNvPr id="4" name="Image 2" descr="https://test-kimi-img.moonshot.cn/pub/slides/slides_tmpl/image/25-07-11-18:10:17-d1oe62dcmrb5eq9iqbc0.png"/>
          <p:cNvPicPr>
            <a:picLocks noChangeAspect="1"/>
          </p:cNvPicPr>
          <p:nvPr/>
        </p:nvPicPr>
        <p:blipFill>
          <a:blip r:embed="rId3"/>
          <a:stretch>
            <a:fillRect/>
          </a:stretch>
        </p:blipFill>
        <p:spPr>
          <a:xfrm>
            <a:off x="192405" y="3627120"/>
            <a:ext cx="4363085" cy="3230880"/>
          </a:xfrm>
          <a:prstGeom prst="rect">
            <a:avLst/>
          </a:prstGeom>
        </p:spPr>
      </p:pic>
      <p:pic>
        <p:nvPicPr>
          <p:cNvPr id="5" name="Image 3" descr="https://test-kimi-img.moonshot.cn/pub/slides/slides_tmpl/image/25-07-11-18:10:12-d1oe615cmrb5eq9iqas0.png"/>
          <p:cNvPicPr>
            <a:picLocks noChangeAspect="1"/>
          </p:cNvPicPr>
          <p:nvPr/>
        </p:nvPicPr>
        <p:blipFill>
          <a:blip r:embed="rId4"/>
          <a:stretch>
            <a:fillRect/>
          </a:stretch>
        </p:blipFill>
        <p:spPr>
          <a:xfrm rot="16200000">
            <a:off x="8645525" y="313690"/>
            <a:ext cx="652145" cy="6778625"/>
          </a:xfrm>
          <a:prstGeom prst="rect">
            <a:avLst/>
          </a:prstGeom>
        </p:spPr>
      </p:pic>
      <p:pic>
        <p:nvPicPr>
          <p:cNvPr id="6" name="Image 4" descr="https://test-kimi-img.moonshot.cn/pub/slides/slides_tmpl/image/25-07-11-18:10:12-d1oe615cmrb5eq9iqarg.png"/>
          <p:cNvPicPr>
            <a:picLocks noChangeAspect="1"/>
          </p:cNvPicPr>
          <p:nvPr/>
        </p:nvPicPr>
        <p:blipFill>
          <a:blip r:embed="rId5"/>
          <a:stretch>
            <a:fillRect/>
          </a:stretch>
        </p:blipFill>
        <p:spPr>
          <a:xfrm>
            <a:off x="354965" y="208280"/>
            <a:ext cx="1073150" cy="554990"/>
          </a:xfrm>
          <a:prstGeom prst="rect">
            <a:avLst/>
          </a:prstGeom>
        </p:spPr>
      </p:pic>
      <p:pic>
        <p:nvPicPr>
          <p:cNvPr id="7" name="Image 5" descr="https://test-kimi-img.moonshot.cn/pub/slides/slides_tmpl/image/25-07-11-18:10:11-d1oe60tcmrb5eq9iqapg.png"/>
          <p:cNvPicPr>
            <a:picLocks noChangeAspect="1"/>
          </p:cNvPicPr>
          <p:nvPr/>
        </p:nvPicPr>
        <p:blipFill>
          <a:blip r:embed="rId6"/>
          <a:stretch>
            <a:fillRect/>
          </a:stretch>
        </p:blipFill>
        <p:spPr>
          <a:xfrm rot="11520000">
            <a:off x="10706735" y="-624205"/>
            <a:ext cx="1950720" cy="1950720"/>
          </a:xfrm>
          <a:prstGeom prst="rect">
            <a:avLst/>
          </a:prstGeom>
        </p:spPr>
      </p:pic>
      <p:pic>
        <p:nvPicPr>
          <p:cNvPr id="8" name="Image 6" descr="https://test-kimi-img.moonshot.cn/pub/slides/slides_tmpl/image/25-07-11-18:10:08-d1oe605cmrb5eq9iqac0.png"/>
          <p:cNvPicPr>
            <a:picLocks noChangeAspect="1"/>
          </p:cNvPicPr>
          <p:nvPr/>
        </p:nvPicPr>
        <p:blipFill>
          <a:blip r:embed="rId7"/>
          <a:stretch>
            <a:fillRect/>
          </a:stretch>
        </p:blipFill>
        <p:spPr>
          <a:xfrm>
            <a:off x="11022965" y="394335"/>
            <a:ext cx="628015" cy="182880"/>
          </a:xfrm>
          <a:prstGeom prst="rect">
            <a:avLst/>
          </a:prstGeom>
        </p:spPr>
      </p:pic>
      <p:pic>
        <p:nvPicPr>
          <p:cNvPr id="9" name="Image 7" descr="https://test-kimi-img.moonshot.cn/pub/slides/slides_tmpl/image/25-07-11-18:10:09-d1oe60dcmrb5eq9iqafg.png"/>
          <p:cNvPicPr>
            <a:picLocks noChangeAspect="1"/>
          </p:cNvPicPr>
          <p:nvPr/>
        </p:nvPicPr>
        <p:blipFill>
          <a:blip r:embed="rId8">
            <a:alphaModFix amt="74000"/>
          </a:blip>
          <a:srcRect l="128" t="26683" r="-128" b="-4046"/>
          <a:stretch>
            <a:fillRect/>
          </a:stretch>
        </p:blipFill>
        <p:spPr>
          <a:xfrm>
            <a:off x="5582285" y="0"/>
            <a:ext cx="6927215" cy="2076450"/>
          </a:xfrm>
          <a:prstGeom prst="rect">
            <a:avLst/>
          </a:prstGeom>
        </p:spPr>
      </p:pic>
      <p:sp>
        <p:nvSpPr>
          <p:cNvPr id="10" name="Text 0"/>
          <p:cNvSpPr/>
          <p:nvPr/>
        </p:nvSpPr>
        <p:spPr>
          <a:xfrm>
            <a:off x="789940" y="394335"/>
            <a:ext cx="6780530" cy="622935"/>
          </a:xfrm>
          <a:prstGeom prst="rect">
            <a:avLst/>
          </a:prstGeom>
          <a:noFill/>
        </p:spPr>
        <p:txBody>
          <a:bodyPr wrap="square" lIns="91440" tIns="45720" rIns="91440" bIns="45720" rtlCol="0" anchor="ctr"/>
          <a:lstStyle/>
          <a:p>
            <a:pPr marL="0" indent="0" algn="l">
              <a:lnSpc>
                <a:spcPct val="100000"/>
              </a:lnSpc>
              <a:buNone/>
            </a:pPr>
            <a:r>
              <a:rPr lang="en-US" sz="2800" b="1" dirty="0">
                <a:solidFill>
                  <a:srgbClr val="000000"/>
                </a:solidFill>
                <a:latin typeface="MiSans" pitchFamily="34" charset="-122"/>
                <a:ea typeface="MiSans" pitchFamily="34" charset="-122"/>
                <a:cs typeface="MiSans" pitchFamily="34" charset="-120"/>
              </a:rPr>
              <a:t>技术管理的概念与内容</a:t>
            </a:r>
            <a:endParaRPr lang="en-US" sz="1600" dirty="0"/>
          </a:p>
        </p:txBody>
      </p:sp>
      <p:pic>
        <p:nvPicPr>
          <p:cNvPr id="11" name="Image 8" descr="https://test-kimi-img.moonshot.cn/pub/slides/slides_tmpl/image/25-07-11-18:10:17-d1oe62dcmrb5eq9iqbcg.png"/>
          <p:cNvPicPr>
            <a:picLocks noChangeAspect="1"/>
          </p:cNvPicPr>
          <p:nvPr/>
        </p:nvPicPr>
        <p:blipFill>
          <a:blip r:embed="rId9"/>
          <a:stretch>
            <a:fillRect/>
          </a:stretch>
        </p:blipFill>
        <p:spPr>
          <a:xfrm>
            <a:off x="447040" y="1464310"/>
            <a:ext cx="6114415" cy="2311400"/>
          </a:xfrm>
          <a:prstGeom prst="rect">
            <a:avLst/>
          </a:prstGeom>
        </p:spPr>
      </p:pic>
      <p:sp>
        <p:nvSpPr>
          <p:cNvPr id="12" name="Text 1"/>
          <p:cNvSpPr/>
          <p:nvPr/>
        </p:nvSpPr>
        <p:spPr>
          <a:xfrm>
            <a:off x="628015" y="1986280"/>
            <a:ext cx="5647690" cy="1383665"/>
          </a:xfrm>
          <a:prstGeom prst="rect">
            <a:avLst/>
          </a:prstGeom>
          <a:noFill/>
        </p:spPr>
        <p:txBody>
          <a:bodyPr wrap="square" lIns="91440" tIns="45720" rIns="91440" bIns="45720" rtlCol="0" anchor="t"/>
          <a:lstStyle/>
          <a:p>
            <a:pPr marL="0" indent="0" algn="just">
              <a:lnSpc>
                <a:spcPct val="150000"/>
              </a:lnSpc>
              <a:buNone/>
            </a:pPr>
            <a:r>
              <a:rPr lang="en-US" sz="1400" dirty="0">
                <a:solidFill>
                  <a:srgbClr val="262626"/>
                </a:solidFill>
                <a:latin typeface="MiSans" pitchFamily="34" charset="-122"/>
                <a:ea typeface="MiSans" pitchFamily="34" charset="-122"/>
                <a:cs typeface="MiSans" pitchFamily="34" charset="-120"/>
              </a:rPr>
              <a:t>技术管理是依据科学技术规律对企业技术活动的管理，旨在通过科学的管理方法，提升企业技术水平和创新能力。它贯穿于企业的研发、生产、销售等各个环节，确保技术活动符合企业发展战略。例如，一家科技企业通过技术管理，优化研发流程，提升产品技术含量，增强市场竞争力。</a:t>
            </a:r>
            <a:endParaRPr lang="en-US" sz="1600" dirty="0"/>
          </a:p>
        </p:txBody>
      </p:sp>
      <p:sp>
        <p:nvSpPr>
          <p:cNvPr id="13" name="Text 2"/>
          <p:cNvSpPr/>
          <p:nvPr/>
        </p:nvSpPr>
        <p:spPr>
          <a:xfrm>
            <a:off x="628189" y="1663533"/>
            <a:ext cx="5899611" cy="368329"/>
          </a:xfrm>
          <a:prstGeom prst="rect">
            <a:avLst/>
          </a:prstGeom>
          <a:noFill/>
        </p:spPr>
        <p:txBody>
          <a:bodyPr wrap="square" lIns="91440" tIns="45720" rIns="91440" bIns="45720" rtlCol="0" anchor="ctr"/>
          <a:lstStyle/>
          <a:p>
            <a:pPr marL="0" indent="0" algn="l">
              <a:lnSpc>
                <a:spcPct val="100000"/>
              </a:lnSpc>
              <a:buNone/>
            </a:pPr>
            <a:r>
              <a:rPr lang="en-US" sz="1600" b="1" dirty="0">
                <a:solidFill>
                  <a:srgbClr val="4874CB"/>
                </a:solidFill>
                <a:latin typeface="MiSans" pitchFamily="34" charset="-122"/>
                <a:ea typeface="MiSans" pitchFamily="34" charset="-122"/>
                <a:cs typeface="MiSans" pitchFamily="34" charset="-120"/>
              </a:rPr>
              <a:t>技术管理的概念</a:t>
            </a:r>
            <a:endParaRPr lang="en-US" sz="1600" dirty="0"/>
          </a:p>
        </p:txBody>
      </p:sp>
      <p:sp>
        <p:nvSpPr>
          <p:cNvPr id="14" name="Text 3"/>
          <p:cNvSpPr/>
          <p:nvPr/>
        </p:nvSpPr>
        <p:spPr>
          <a:xfrm>
            <a:off x="182245" y="4225925"/>
            <a:ext cx="3964940" cy="1706880"/>
          </a:xfrm>
          <a:prstGeom prst="rect">
            <a:avLst/>
          </a:prstGeom>
          <a:noFill/>
        </p:spPr>
        <p:txBody>
          <a:bodyPr wrap="square" lIns="91440" tIns="45720" rIns="91440" bIns="45720" rtlCol="0" anchor="t"/>
          <a:lstStyle/>
          <a:p>
            <a:pPr marL="0" indent="0" algn="just">
              <a:lnSpc>
                <a:spcPct val="150000"/>
              </a:lnSpc>
              <a:buNone/>
            </a:pPr>
            <a:r>
              <a:rPr lang="en-US" sz="1400" dirty="0">
                <a:solidFill>
                  <a:srgbClr val="262626"/>
                </a:solidFill>
                <a:latin typeface="MiSans" pitchFamily="34" charset="-122"/>
                <a:ea typeface="MiSans" pitchFamily="34" charset="-122"/>
                <a:cs typeface="MiSans" pitchFamily="34" charset="-120"/>
              </a:rPr>
              <a:t>技术管理的内容包括技术预测、产品设计改进、技术标准制定和信息交流等。技术预测帮助企业把握技术发展趋势，提前布局；产品设计改进提升产品性能和质量；技术标准制定确保技术活动的规范性；信息交流促进技术知识的共享。例如，企业通过技术预测，提前研发新技术，推出新产品，满足市场需求。</a:t>
            </a:r>
            <a:endParaRPr lang="en-US" sz="1600" dirty="0"/>
          </a:p>
        </p:txBody>
      </p:sp>
      <p:pic>
        <p:nvPicPr>
          <p:cNvPr id="15" name="Image 9" descr="https://test-kimi-img.moonshot.cn/pub/slides/slides_tmpl/image/25-07-11-18:10:17-d1oe62dcmrb5eq9iqbd0.png"/>
          <p:cNvPicPr>
            <a:picLocks noChangeAspect="1"/>
          </p:cNvPicPr>
          <p:nvPr/>
        </p:nvPicPr>
        <p:blipFill>
          <a:blip r:embed="rId10"/>
          <a:stretch>
            <a:fillRect/>
          </a:stretch>
        </p:blipFill>
        <p:spPr>
          <a:xfrm>
            <a:off x="7224395" y="3665220"/>
            <a:ext cx="4639310" cy="2828290"/>
          </a:xfrm>
          <a:prstGeom prst="rect">
            <a:avLst/>
          </a:prstGeom>
        </p:spPr>
      </p:pic>
      <p:sp>
        <p:nvSpPr>
          <p:cNvPr id="16" name="Text 4"/>
          <p:cNvSpPr/>
          <p:nvPr/>
        </p:nvSpPr>
        <p:spPr>
          <a:xfrm>
            <a:off x="265430" y="3730625"/>
            <a:ext cx="3708400" cy="538480"/>
          </a:xfrm>
          <a:prstGeom prst="rect">
            <a:avLst/>
          </a:prstGeom>
          <a:noFill/>
        </p:spPr>
        <p:txBody>
          <a:bodyPr wrap="square" lIns="91440" tIns="45720" rIns="91440" bIns="45720" rtlCol="0" anchor="ctr"/>
          <a:lstStyle/>
          <a:p>
            <a:pPr marL="0" indent="0" algn="ctr">
              <a:lnSpc>
                <a:spcPct val="100000"/>
              </a:lnSpc>
              <a:buNone/>
            </a:pPr>
            <a:r>
              <a:rPr lang="en-US" sz="1600" b="1" dirty="0">
                <a:solidFill>
                  <a:srgbClr val="4874CB"/>
                </a:solidFill>
                <a:latin typeface="MiSans" pitchFamily="34" charset="-122"/>
                <a:ea typeface="MiSans" pitchFamily="34" charset="-122"/>
                <a:cs typeface="MiSans" pitchFamily="34" charset="-120"/>
              </a:rPr>
              <a:t>技术管理的内容</a:t>
            </a:r>
            <a:endParaRPr lang="en-US" sz="1600" dirty="0"/>
          </a:p>
        </p:txBody>
      </p:sp>
      <p:sp>
        <p:nvSpPr>
          <p:cNvPr id="17" name="Text 5"/>
          <p:cNvSpPr/>
          <p:nvPr/>
        </p:nvSpPr>
        <p:spPr>
          <a:xfrm>
            <a:off x="7425690" y="3855720"/>
            <a:ext cx="3708400" cy="538480"/>
          </a:xfrm>
          <a:prstGeom prst="rect">
            <a:avLst/>
          </a:prstGeom>
          <a:noFill/>
        </p:spPr>
        <p:txBody>
          <a:bodyPr wrap="square" lIns="91440" tIns="45720" rIns="91440" bIns="45720" rtlCol="0" anchor="ctr"/>
          <a:lstStyle/>
          <a:p>
            <a:pPr marL="0" indent="0" algn="ctr">
              <a:lnSpc>
                <a:spcPct val="100000"/>
              </a:lnSpc>
              <a:buNone/>
            </a:pPr>
            <a:r>
              <a:rPr lang="en-US" sz="1600" b="1" dirty="0">
                <a:solidFill>
                  <a:srgbClr val="4874CB"/>
                </a:solidFill>
                <a:latin typeface="MiSans" pitchFamily="34" charset="-122"/>
                <a:ea typeface="MiSans" pitchFamily="34" charset="-122"/>
                <a:cs typeface="MiSans" pitchFamily="34" charset="-120"/>
              </a:rPr>
              <a:t>技术管理的重要性</a:t>
            </a:r>
            <a:endParaRPr lang="en-US" sz="1600" dirty="0"/>
          </a:p>
        </p:txBody>
      </p:sp>
      <p:sp>
        <p:nvSpPr>
          <p:cNvPr id="18" name="Text 6"/>
          <p:cNvSpPr/>
          <p:nvPr/>
        </p:nvSpPr>
        <p:spPr>
          <a:xfrm>
            <a:off x="7483475" y="4326255"/>
            <a:ext cx="4121150" cy="1706880"/>
          </a:xfrm>
          <a:prstGeom prst="rect">
            <a:avLst/>
          </a:prstGeom>
          <a:noFill/>
        </p:spPr>
        <p:txBody>
          <a:bodyPr wrap="square" lIns="91440" tIns="45720" rIns="91440" bIns="45720" rtlCol="0" anchor="t"/>
          <a:lstStyle/>
          <a:p>
            <a:pPr marL="0" indent="0" algn="just">
              <a:lnSpc>
                <a:spcPct val="150000"/>
              </a:lnSpc>
              <a:buNone/>
            </a:pPr>
            <a:r>
              <a:rPr lang="en-US" sz="1400" dirty="0">
                <a:solidFill>
                  <a:srgbClr val="262626"/>
                </a:solidFill>
                <a:latin typeface="MiSans" pitchFamily="34" charset="-122"/>
                <a:ea typeface="MiSans" pitchFamily="34" charset="-122"/>
                <a:cs typeface="MiSans" pitchFamily="34" charset="-120"/>
              </a:rPr>
              <a:t>技术管理对企业的重要性不言而喻。它能够提升企业的技术创新能力，推动产品升级换代，增强企业核心竞争力。例如，某制造企业通过技术管理，引入先进的生产技术，优化生产工艺，显著提高了生产效率和产品质量，从而在市场中占据优势地位。</a:t>
            </a:r>
            <a:endParaRPr lang="en-US" sz="1600" dirty="0"/>
          </a:p>
        </p:txBody>
      </p:sp>
      <p:pic>
        <p:nvPicPr>
          <p:cNvPr id="19" name="Image 10" descr="https://test-kimi-img.moonshot.cn/pub/slides/slides_tmpl/image/25-07-11-18:10:17-d1oe62dcmrb5eq9iqbe0.png"/>
          <p:cNvPicPr>
            <a:picLocks noChangeAspect="1"/>
          </p:cNvPicPr>
          <p:nvPr/>
        </p:nvPicPr>
        <p:blipFill>
          <a:blip r:embed="rId11"/>
          <a:stretch>
            <a:fillRect/>
          </a:stretch>
        </p:blipFill>
        <p:spPr>
          <a:xfrm>
            <a:off x="4359910" y="1211580"/>
            <a:ext cx="640080" cy="323215"/>
          </a:xfrm>
          <a:prstGeom prst="rect">
            <a:avLst/>
          </a:prstGeo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Image 0" descr="https://test-kimi-img.moonshot.cn/pub/slides/slides_tmpl/image/25-07-11-18:10:12-d1oe615cmrb5eq9iqarg.png"/>
          <p:cNvPicPr>
            <a:picLocks noChangeAspect="1"/>
          </p:cNvPicPr>
          <p:nvPr/>
        </p:nvPicPr>
        <p:blipFill>
          <a:blip r:embed="rId1"/>
          <a:stretch>
            <a:fillRect/>
          </a:stretch>
        </p:blipFill>
        <p:spPr>
          <a:xfrm>
            <a:off x="354965" y="208280"/>
            <a:ext cx="1073150" cy="554990"/>
          </a:xfrm>
          <a:prstGeom prst="rect">
            <a:avLst/>
          </a:prstGeom>
        </p:spPr>
      </p:pic>
      <p:pic>
        <p:nvPicPr>
          <p:cNvPr id="3" name="Image 1" descr="https://test-kimi-img.moonshot.cn/pub/slides/slides_tmpl/image/25-07-11-18:10:09-d1oe60dcmrb5eq9iqafg.png"/>
          <p:cNvPicPr>
            <a:picLocks noChangeAspect="1"/>
          </p:cNvPicPr>
          <p:nvPr/>
        </p:nvPicPr>
        <p:blipFill>
          <a:blip r:embed="rId2">
            <a:alphaModFix amt="74000"/>
          </a:blip>
          <a:srcRect l="128" t="34846" r="-128" b="-4046"/>
          <a:stretch>
            <a:fillRect/>
          </a:stretch>
        </p:blipFill>
        <p:spPr>
          <a:xfrm>
            <a:off x="5582285" y="0"/>
            <a:ext cx="6927215" cy="1857375"/>
          </a:xfrm>
          <a:prstGeom prst="rect">
            <a:avLst/>
          </a:prstGeom>
        </p:spPr>
      </p:pic>
      <p:pic>
        <p:nvPicPr>
          <p:cNvPr id="4" name="Image 2" descr="https://test-kimi-img.moonshot.cn/pub/slides/slides_tmpl/image/25-07-11-18:10:23-d1oe63tcmrb5eq9iqc30.png"/>
          <p:cNvPicPr>
            <a:picLocks noChangeAspect="1"/>
          </p:cNvPicPr>
          <p:nvPr>
            <p:custDataLst>
              <p:tags r:id="rId3"/>
            </p:custDataLst>
          </p:nvPr>
        </p:nvPicPr>
        <p:blipFill>
          <a:blip r:embed="rId4"/>
          <a:stretch>
            <a:fillRect/>
          </a:stretch>
        </p:blipFill>
        <p:spPr>
          <a:xfrm>
            <a:off x="4681855" y="2163445"/>
            <a:ext cx="2828290" cy="2980690"/>
          </a:xfrm>
          <a:prstGeom prst="rect">
            <a:avLst/>
          </a:prstGeom>
        </p:spPr>
      </p:pic>
      <p:pic>
        <p:nvPicPr>
          <p:cNvPr id="5" name="Image 3" descr="https://test-kimi-img.moonshot.cn/pub/slides/slides_tmpl/image/25-07-11-18:10:23-d1oe63tcmrb5eq9iqc2g.png"/>
          <p:cNvPicPr>
            <a:picLocks noChangeAspect="1"/>
          </p:cNvPicPr>
          <p:nvPr>
            <p:custDataLst>
              <p:tags r:id="rId5"/>
            </p:custDataLst>
          </p:nvPr>
        </p:nvPicPr>
        <p:blipFill>
          <a:blip r:embed="rId6"/>
          <a:stretch>
            <a:fillRect/>
          </a:stretch>
        </p:blipFill>
        <p:spPr>
          <a:xfrm>
            <a:off x="980440" y="1179830"/>
            <a:ext cx="5066030" cy="2672715"/>
          </a:xfrm>
          <a:prstGeom prst="rect">
            <a:avLst/>
          </a:prstGeom>
        </p:spPr>
      </p:pic>
      <p:pic>
        <p:nvPicPr>
          <p:cNvPr id="6" name="Image 4" descr="https://test-kimi-img.moonshot.cn/pub/slides/slides_tmpl/image/25-07-11-18:10:23-d1oe63tcmrb5eq9iqc2g.png"/>
          <p:cNvPicPr>
            <a:picLocks noChangeAspect="1"/>
          </p:cNvPicPr>
          <p:nvPr>
            <p:custDataLst>
              <p:tags r:id="rId7"/>
            </p:custDataLst>
          </p:nvPr>
        </p:nvPicPr>
        <p:blipFill>
          <a:blip r:embed="rId6"/>
          <a:stretch>
            <a:fillRect/>
          </a:stretch>
        </p:blipFill>
        <p:spPr>
          <a:xfrm>
            <a:off x="979170" y="3749040"/>
            <a:ext cx="5066030" cy="2541905"/>
          </a:xfrm>
          <a:prstGeom prst="rect">
            <a:avLst/>
          </a:prstGeom>
        </p:spPr>
      </p:pic>
      <p:pic>
        <p:nvPicPr>
          <p:cNvPr id="7" name="Image 5" descr="https://test-kimi-img.moonshot.cn/pub/slides/slides_tmpl/image/25-07-11-18:10:23-d1oe63tcmrb5eq9iqc2g.png"/>
          <p:cNvPicPr>
            <a:picLocks noChangeAspect="1"/>
          </p:cNvPicPr>
          <p:nvPr>
            <p:custDataLst>
              <p:tags r:id="rId8"/>
            </p:custDataLst>
          </p:nvPr>
        </p:nvPicPr>
        <p:blipFill>
          <a:blip r:embed="rId6"/>
          <a:stretch>
            <a:fillRect/>
          </a:stretch>
        </p:blipFill>
        <p:spPr>
          <a:xfrm>
            <a:off x="6247765" y="1179830"/>
            <a:ext cx="5066030" cy="2694305"/>
          </a:xfrm>
          <a:prstGeom prst="rect">
            <a:avLst/>
          </a:prstGeom>
        </p:spPr>
      </p:pic>
      <p:pic>
        <p:nvPicPr>
          <p:cNvPr id="8" name="Image 6" descr="https://test-kimi-img.moonshot.cn/pub/slides/slides_tmpl/image/25-07-11-18:10:23-d1oe63tcmrb5eq9iqc2g.png"/>
          <p:cNvPicPr>
            <a:picLocks noChangeAspect="1"/>
          </p:cNvPicPr>
          <p:nvPr>
            <p:custDataLst>
              <p:tags r:id="rId9"/>
            </p:custDataLst>
          </p:nvPr>
        </p:nvPicPr>
        <p:blipFill>
          <a:blip r:embed="rId6"/>
          <a:stretch>
            <a:fillRect/>
          </a:stretch>
        </p:blipFill>
        <p:spPr>
          <a:xfrm>
            <a:off x="6247765" y="3749040"/>
            <a:ext cx="5066030" cy="2541905"/>
          </a:xfrm>
          <a:prstGeom prst="rect">
            <a:avLst/>
          </a:prstGeom>
        </p:spPr>
      </p:pic>
      <p:pic>
        <p:nvPicPr>
          <p:cNvPr id="9" name="Image 7" descr="https://test-kimi-img.moonshot.cn/pub/slides/slides_tmpl/image/25-07-11-18:10:08-d1oe605cmrb5eq9iqac0.png"/>
          <p:cNvPicPr>
            <a:picLocks noChangeAspect="1"/>
          </p:cNvPicPr>
          <p:nvPr/>
        </p:nvPicPr>
        <p:blipFill>
          <a:blip r:embed="rId10"/>
          <a:stretch>
            <a:fillRect/>
          </a:stretch>
        </p:blipFill>
        <p:spPr>
          <a:xfrm>
            <a:off x="11022965" y="394335"/>
            <a:ext cx="628015" cy="182880"/>
          </a:xfrm>
          <a:prstGeom prst="rect">
            <a:avLst/>
          </a:prstGeom>
        </p:spPr>
      </p:pic>
      <p:sp>
        <p:nvSpPr>
          <p:cNvPr id="10" name="Text 0"/>
          <p:cNvSpPr/>
          <p:nvPr/>
        </p:nvSpPr>
        <p:spPr>
          <a:xfrm>
            <a:off x="789940" y="394335"/>
            <a:ext cx="6780530" cy="622935"/>
          </a:xfrm>
          <a:prstGeom prst="rect">
            <a:avLst/>
          </a:prstGeom>
          <a:noFill/>
        </p:spPr>
        <p:txBody>
          <a:bodyPr wrap="square" lIns="91440" tIns="45720" rIns="91440" bIns="45720" rtlCol="0" anchor="ctr"/>
          <a:lstStyle/>
          <a:p>
            <a:pPr marL="0" indent="0" algn="l">
              <a:lnSpc>
                <a:spcPct val="100000"/>
              </a:lnSpc>
              <a:buNone/>
            </a:pPr>
            <a:r>
              <a:rPr lang="en-US" sz="2800" b="1" dirty="0">
                <a:solidFill>
                  <a:srgbClr val="000000"/>
                </a:solidFill>
                <a:latin typeface="MiSans" pitchFamily="34" charset="-122"/>
                <a:ea typeface="MiSans" pitchFamily="34" charset="-122"/>
                <a:cs typeface="MiSans" pitchFamily="34" charset="-120"/>
              </a:rPr>
              <a:t>技术改造的原则与内容</a:t>
            </a:r>
            <a:endParaRPr lang="en-US" sz="1600" dirty="0"/>
          </a:p>
        </p:txBody>
      </p:sp>
      <p:sp>
        <p:nvSpPr>
          <p:cNvPr id="11" name="Text 1"/>
          <p:cNvSpPr/>
          <p:nvPr>
            <p:custDataLst>
              <p:tags r:id="rId11"/>
            </p:custDataLst>
          </p:nvPr>
        </p:nvSpPr>
        <p:spPr>
          <a:xfrm>
            <a:off x="1317625" y="1495425"/>
            <a:ext cx="4369435" cy="1311910"/>
          </a:xfrm>
          <a:prstGeom prst="rect">
            <a:avLst/>
          </a:prstGeom>
          <a:noFill/>
        </p:spPr>
        <p:txBody>
          <a:bodyPr wrap="square" lIns="0" tIns="0" rIns="0" bIns="0" rtlCol="0" anchor="t"/>
          <a:lstStyle/>
          <a:p>
            <a:pPr marL="0" indent="0" algn="just">
              <a:lnSpc>
                <a:spcPct val="150000"/>
              </a:lnSpc>
              <a:buNone/>
            </a:pPr>
            <a:r>
              <a:rPr lang="en-US" sz="1400" dirty="0">
                <a:solidFill>
                  <a:srgbClr val="262626"/>
                </a:solidFill>
                <a:latin typeface="MiSans" pitchFamily="34" charset="-122"/>
                <a:ea typeface="MiSans" pitchFamily="34" charset="-122"/>
                <a:cs typeface="MiSans" pitchFamily="34" charset="-120"/>
              </a:rPr>
              <a:t>技术改造的原则包括技术进步、经济适用、节约资金和全员参与。技术进步要求改造项目采用先进的技术手段；经济适用强调改造项目的成本效益；节约资金要求合理利用资源，避免浪费；全员参与则确保改造项目得到全体员工的支持。例如，企业进行技术改造时，选择性价比高的技术方案，同时组织员工培训，确保改造项目的顺利实施。</a:t>
            </a:r>
            <a:endParaRPr lang="en-US" sz="1600" dirty="0"/>
          </a:p>
        </p:txBody>
      </p:sp>
      <p:sp>
        <p:nvSpPr>
          <p:cNvPr id="12" name="Text 2"/>
          <p:cNvSpPr/>
          <p:nvPr>
            <p:custDataLst>
              <p:tags r:id="rId12"/>
            </p:custDataLst>
          </p:nvPr>
        </p:nvSpPr>
        <p:spPr>
          <a:xfrm>
            <a:off x="1317625" y="1118870"/>
            <a:ext cx="4298950" cy="534035"/>
          </a:xfrm>
          <a:prstGeom prst="rect">
            <a:avLst/>
          </a:prstGeom>
          <a:noFill/>
        </p:spPr>
        <p:txBody>
          <a:bodyPr wrap="square" lIns="0" tIns="0" rIns="0" bIns="0" rtlCol="0" anchor="ctr"/>
          <a:lstStyle/>
          <a:p>
            <a:pPr marL="0" indent="0" algn="l">
              <a:lnSpc>
                <a:spcPct val="100000"/>
              </a:lnSpc>
              <a:buNone/>
            </a:pPr>
            <a:r>
              <a:rPr lang="en-US" sz="1800" b="1" dirty="0">
                <a:solidFill>
                  <a:srgbClr val="4874CB"/>
                </a:solidFill>
                <a:latin typeface="MiSans" pitchFamily="34" charset="-122"/>
                <a:ea typeface="MiSans" pitchFamily="34" charset="-122"/>
                <a:cs typeface="MiSans" pitchFamily="34" charset="-120"/>
              </a:rPr>
              <a:t>技术改造的原则</a:t>
            </a:r>
            <a:endParaRPr lang="en-US" sz="1600" dirty="0"/>
          </a:p>
        </p:txBody>
      </p:sp>
      <p:sp>
        <p:nvSpPr>
          <p:cNvPr id="13" name="Text 3"/>
          <p:cNvSpPr/>
          <p:nvPr>
            <p:custDataLst>
              <p:tags r:id="rId13"/>
            </p:custDataLst>
          </p:nvPr>
        </p:nvSpPr>
        <p:spPr>
          <a:xfrm>
            <a:off x="6532880" y="1673225"/>
            <a:ext cx="4369435" cy="1311910"/>
          </a:xfrm>
          <a:prstGeom prst="rect">
            <a:avLst/>
          </a:prstGeom>
          <a:noFill/>
        </p:spPr>
        <p:txBody>
          <a:bodyPr wrap="square" lIns="0" tIns="0" rIns="0" bIns="0" rtlCol="0" anchor="t"/>
          <a:lstStyle/>
          <a:p>
            <a:pPr marL="0" indent="0" algn="just">
              <a:lnSpc>
                <a:spcPct val="150000"/>
              </a:lnSpc>
              <a:buNone/>
            </a:pPr>
            <a:r>
              <a:rPr lang="en-US" sz="1400" dirty="0">
                <a:solidFill>
                  <a:srgbClr val="262626"/>
                </a:solidFill>
                <a:latin typeface="MiSans" pitchFamily="34" charset="-122"/>
                <a:ea typeface="MiSans" pitchFamily="34" charset="-122"/>
                <a:cs typeface="MiSans" pitchFamily="34" charset="-120"/>
              </a:rPr>
              <a:t>技术改造的内容涵盖产品改造、设备更新、工艺改进、资源节约和环境改善等。产品改造提升产品性能和质量；设备更新提高生产效率；工艺改进优化生产流程；资源节约降低生产成本；环境改善提升企业社会责任感。例如，某化工企业通过工艺改进，减少了污染物排放，同时降低了生产成本，实现了经济效益和环境效益的双赢。</a:t>
            </a:r>
            <a:endParaRPr lang="en-US" sz="1600" dirty="0"/>
          </a:p>
        </p:txBody>
      </p:sp>
      <p:sp>
        <p:nvSpPr>
          <p:cNvPr id="14" name="Text 4"/>
          <p:cNvSpPr/>
          <p:nvPr>
            <p:custDataLst>
              <p:tags r:id="rId14"/>
            </p:custDataLst>
          </p:nvPr>
        </p:nvSpPr>
        <p:spPr>
          <a:xfrm>
            <a:off x="6516370" y="1323340"/>
            <a:ext cx="4298950" cy="534035"/>
          </a:xfrm>
          <a:prstGeom prst="rect">
            <a:avLst/>
          </a:prstGeom>
          <a:noFill/>
        </p:spPr>
        <p:txBody>
          <a:bodyPr wrap="square" lIns="0" tIns="0" rIns="0" bIns="0" rtlCol="0" anchor="ctr"/>
          <a:lstStyle/>
          <a:p>
            <a:pPr marL="0" indent="0" algn="l">
              <a:lnSpc>
                <a:spcPct val="100000"/>
              </a:lnSpc>
              <a:buNone/>
            </a:pPr>
            <a:r>
              <a:rPr lang="en-US" sz="1800" b="1" dirty="0">
                <a:solidFill>
                  <a:srgbClr val="4874CB"/>
                </a:solidFill>
                <a:latin typeface="MiSans" pitchFamily="34" charset="-122"/>
                <a:ea typeface="MiSans" pitchFamily="34" charset="-122"/>
                <a:cs typeface="MiSans" pitchFamily="34" charset="-120"/>
              </a:rPr>
              <a:t>技术改造的内容</a:t>
            </a:r>
            <a:endParaRPr lang="en-US" sz="1600" dirty="0"/>
          </a:p>
        </p:txBody>
      </p:sp>
      <p:sp>
        <p:nvSpPr>
          <p:cNvPr id="15" name="Text 5"/>
          <p:cNvSpPr/>
          <p:nvPr>
            <p:custDataLst>
              <p:tags r:id="rId15"/>
            </p:custDataLst>
          </p:nvPr>
        </p:nvSpPr>
        <p:spPr>
          <a:xfrm>
            <a:off x="1311275" y="4540885"/>
            <a:ext cx="4369435" cy="1311910"/>
          </a:xfrm>
          <a:prstGeom prst="rect">
            <a:avLst/>
          </a:prstGeom>
          <a:noFill/>
        </p:spPr>
        <p:txBody>
          <a:bodyPr wrap="square" lIns="0" tIns="0" rIns="0" bIns="0" rtlCol="0" anchor="t"/>
          <a:lstStyle/>
          <a:p>
            <a:pPr marL="0" indent="0" algn="just">
              <a:lnSpc>
                <a:spcPct val="150000"/>
              </a:lnSpc>
              <a:buNone/>
            </a:pPr>
            <a:r>
              <a:rPr lang="en-US" sz="1400" dirty="0">
                <a:solidFill>
                  <a:srgbClr val="262626"/>
                </a:solidFill>
                <a:latin typeface="MiSans" pitchFamily="34" charset="-122"/>
                <a:ea typeface="MiSans" pitchFamily="34" charset="-122"/>
                <a:cs typeface="MiSans" pitchFamily="34" charset="-120"/>
              </a:rPr>
              <a:t>技术改造能够显著提升企业的生产效率和经济效益。例如，某机械制造企业通过设备更新和工艺改进，生产效率提高了30%，产品质量显著提升，次品率降低了20%。同时，企业通过资源节约措施，降低了生产成本，增强了市场竞争力。</a:t>
            </a:r>
            <a:endParaRPr lang="en-US" sz="1600" dirty="0"/>
          </a:p>
        </p:txBody>
      </p:sp>
      <p:sp>
        <p:nvSpPr>
          <p:cNvPr id="16" name="Text 6"/>
          <p:cNvSpPr/>
          <p:nvPr>
            <p:custDataLst>
              <p:tags r:id="rId16"/>
            </p:custDataLst>
          </p:nvPr>
        </p:nvSpPr>
        <p:spPr>
          <a:xfrm>
            <a:off x="1317625" y="4022090"/>
            <a:ext cx="4298950" cy="534035"/>
          </a:xfrm>
          <a:prstGeom prst="rect">
            <a:avLst/>
          </a:prstGeom>
          <a:noFill/>
        </p:spPr>
        <p:txBody>
          <a:bodyPr wrap="square" lIns="0" tIns="0" rIns="0" bIns="0" rtlCol="0" anchor="ctr"/>
          <a:lstStyle/>
          <a:p>
            <a:pPr marL="0" indent="0" algn="l">
              <a:lnSpc>
                <a:spcPct val="100000"/>
              </a:lnSpc>
              <a:buNone/>
            </a:pPr>
            <a:r>
              <a:rPr lang="en-US" sz="1800" b="1" dirty="0">
                <a:solidFill>
                  <a:srgbClr val="4874CB"/>
                </a:solidFill>
                <a:latin typeface="MiSans" pitchFamily="34" charset="-122"/>
                <a:ea typeface="MiSans" pitchFamily="34" charset="-122"/>
                <a:cs typeface="MiSans" pitchFamily="34" charset="-120"/>
              </a:rPr>
              <a:t>技术改造的实施效果</a:t>
            </a:r>
            <a:endParaRPr lang="en-US" sz="1600" dirty="0"/>
          </a:p>
        </p:txBody>
      </p:sp>
      <p:sp>
        <p:nvSpPr>
          <p:cNvPr id="17" name="Text 7"/>
          <p:cNvSpPr/>
          <p:nvPr>
            <p:custDataLst>
              <p:tags r:id="rId17"/>
            </p:custDataLst>
          </p:nvPr>
        </p:nvSpPr>
        <p:spPr>
          <a:xfrm>
            <a:off x="6532880" y="4531995"/>
            <a:ext cx="4369435" cy="1311910"/>
          </a:xfrm>
          <a:prstGeom prst="rect">
            <a:avLst/>
          </a:prstGeom>
          <a:noFill/>
        </p:spPr>
        <p:txBody>
          <a:bodyPr wrap="square" lIns="0" tIns="0" rIns="0" bIns="0" rtlCol="0" anchor="t"/>
          <a:lstStyle/>
          <a:p>
            <a:pPr marL="0" indent="0" algn="just">
              <a:lnSpc>
                <a:spcPct val="150000"/>
              </a:lnSpc>
              <a:buNone/>
            </a:pPr>
            <a:r>
              <a:rPr lang="en-US" sz="1400" dirty="0">
                <a:solidFill>
                  <a:srgbClr val="262626"/>
                </a:solidFill>
                <a:latin typeface="MiSans" pitchFamily="34" charset="-122"/>
                <a:ea typeface="MiSans" pitchFamily="34" charset="-122"/>
                <a:cs typeface="MiSans" pitchFamily="34" charset="-120"/>
              </a:rPr>
              <a:t>某汽车制造企业通过技术改造，引入先进的自动化生产线，不仅提高了生产效率，还提升了产品质量。同时，企业通过优化生产工艺，减少了能源消耗，降低了生产成本。这些改造措施不仅提升了企业的经济效益，还增强了企业的市场竞争力。</a:t>
            </a:r>
            <a:endParaRPr lang="en-US" sz="1600" dirty="0"/>
          </a:p>
        </p:txBody>
      </p:sp>
      <p:sp>
        <p:nvSpPr>
          <p:cNvPr id="18" name="Text 8"/>
          <p:cNvSpPr/>
          <p:nvPr>
            <p:custDataLst>
              <p:tags r:id="rId18"/>
            </p:custDataLst>
          </p:nvPr>
        </p:nvSpPr>
        <p:spPr>
          <a:xfrm>
            <a:off x="6516370" y="4025900"/>
            <a:ext cx="4298950" cy="534035"/>
          </a:xfrm>
          <a:prstGeom prst="rect">
            <a:avLst/>
          </a:prstGeom>
          <a:noFill/>
        </p:spPr>
        <p:txBody>
          <a:bodyPr wrap="square" lIns="0" tIns="0" rIns="0" bIns="0" rtlCol="0" anchor="ctr"/>
          <a:lstStyle/>
          <a:p>
            <a:pPr marL="0" indent="0" algn="l">
              <a:lnSpc>
                <a:spcPct val="100000"/>
              </a:lnSpc>
              <a:buNone/>
            </a:pPr>
            <a:r>
              <a:rPr lang="en-US" sz="1800" b="1" dirty="0">
                <a:solidFill>
                  <a:srgbClr val="4874CB"/>
                </a:solidFill>
                <a:latin typeface="MiSans" pitchFamily="34" charset="-122"/>
                <a:ea typeface="MiSans" pitchFamily="34" charset="-122"/>
                <a:cs typeface="MiSans" pitchFamily="34" charset="-120"/>
              </a:rPr>
              <a:t>技术改造的案例</a:t>
            </a:r>
            <a:endParaRPr lang="en-US" sz="1600" dirty="0"/>
          </a:p>
        </p:txBody>
      </p:sp>
      <p:pic>
        <p:nvPicPr>
          <p:cNvPr id="19" name="Image 8" descr="https://test-kimi-img.moonshot.cn/pub/slides/slides_tmpl/image/25-07-11-18:10:23-d1oe63tcmrb5eq9iqc20.png"/>
          <p:cNvPicPr>
            <a:picLocks noChangeAspect="1"/>
          </p:cNvPicPr>
          <p:nvPr>
            <p:custDataLst>
              <p:tags r:id="rId19"/>
            </p:custDataLst>
          </p:nvPr>
        </p:nvPicPr>
        <p:blipFill>
          <a:blip r:embed="rId20"/>
          <a:stretch>
            <a:fillRect/>
          </a:stretch>
        </p:blipFill>
        <p:spPr>
          <a:xfrm>
            <a:off x="652145" y="1541145"/>
            <a:ext cx="280670" cy="1737360"/>
          </a:xfrm>
          <a:prstGeom prst="rect">
            <a:avLst/>
          </a:prstGeom>
        </p:spPr>
      </p:pic>
      <p:pic>
        <p:nvPicPr>
          <p:cNvPr id="20" name="Image 9" descr="https://test-kimi-img.moonshot.cn/pub/slides/slides_tmpl/image/25-07-11-18:10:23-d1oe63tcmrb5eq9iqc20.png"/>
          <p:cNvPicPr>
            <a:picLocks noChangeAspect="1"/>
          </p:cNvPicPr>
          <p:nvPr>
            <p:custDataLst>
              <p:tags r:id="rId21"/>
            </p:custDataLst>
          </p:nvPr>
        </p:nvPicPr>
        <p:blipFill>
          <a:blip r:embed="rId20"/>
          <a:stretch>
            <a:fillRect/>
          </a:stretch>
        </p:blipFill>
        <p:spPr>
          <a:xfrm>
            <a:off x="11388725" y="1541145"/>
            <a:ext cx="280670" cy="1737360"/>
          </a:xfrm>
          <a:prstGeom prst="rect">
            <a:avLst/>
          </a:prstGeom>
        </p:spPr>
      </p:pic>
      <p:pic>
        <p:nvPicPr>
          <p:cNvPr id="21" name="Image 10" descr="https://test-kimi-img.moonshot.cn/pub/slides/slides_tmpl/image/25-07-11-18:10:23-d1oe63tcmrb5eq9iqc20.png"/>
          <p:cNvPicPr>
            <a:picLocks noChangeAspect="1"/>
          </p:cNvPicPr>
          <p:nvPr>
            <p:custDataLst>
              <p:tags r:id="rId22"/>
            </p:custDataLst>
          </p:nvPr>
        </p:nvPicPr>
        <p:blipFill>
          <a:blip r:embed="rId20"/>
          <a:stretch>
            <a:fillRect/>
          </a:stretch>
        </p:blipFill>
        <p:spPr>
          <a:xfrm rot="10800000">
            <a:off x="653415" y="4150995"/>
            <a:ext cx="280670" cy="1737360"/>
          </a:xfrm>
          <a:prstGeom prst="rect">
            <a:avLst/>
          </a:prstGeom>
        </p:spPr>
      </p:pic>
      <p:pic>
        <p:nvPicPr>
          <p:cNvPr id="22" name="Image 11" descr="https://test-kimi-img.moonshot.cn/pub/slides/slides_tmpl/image/25-07-11-18:10:23-d1oe63tcmrb5eq9iqc20.png"/>
          <p:cNvPicPr>
            <a:picLocks noChangeAspect="1"/>
          </p:cNvPicPr>
          <p:nvPr>
            <p:custDataLst>
              <p:tags r:id="rId23"/>
            </p:custDataLst>
          </p:nvPr>
        </p:nvPicPr>
        <p:blipFill>
          <a:blip r:embed="rId20"/>
          <a:stretch>
            <a:fillRect/>
          </a:stretch>
        </p:blipFill>
        <p:spPr>
          <a:xfrm rot="10800000">
            <a:off x="11389995" y="4150995"/>
            <a:ext cx="280670" cy="1737360"/>
          </a:xfrm>
          <a:prstGeom prst="rect">
            <a:avLst/>
          </a:prstGeom>
        </p:spPr>
      </p:pic>
      <p:pic>
        <p:nvPicPr>
          <p:cNvPr id="23" name="Image 12" descr="https://test-kimi-img.moonshot.cn/pub/slides/slides_tmpl/image/25-07-11-18:10:23-d1oe63tcmrb5eq9iqc1g.png"/>
          <p:cNvPicPr>
            <a:picLocks noChangeAspect="1"/>
          </p:cNvPicPr>
          <p:nvPr/>
        </p:nvPicPr>
        <p:blipFill>
          <a:blip r:embed="rId24"/>
          <a:stretch>
            <a:fillRect/>
          </a:stretch>
        </p:blipFill>
        <p:spPr>
          <a:xfrm>
            <a:off x="-3091815" y="6553200"/>
            <a:ext cx="7967345" cy="463550"/>
          </a:xfrm>
          <a:prstGeom prst="rect">
            <a:avLst/>
          </a:prstGeom>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1">
            <a:alphaModFix amt="50000"/>
            <a:lum/>
          </a:blip>
          <a:srcRect/>
          <a:stretch>
            <a:fillRect/>
          </a:stretch>
        </a:blipFill>
        <a:effectLst/>
      </p:bgPr>
    </p:bg>
    <p:spTree>
      <p:nvGrpSpPr>
        <p:cNvPr id="1" name=""/>
        <p:cNvGrpSpPr/>
        <p:nvPr/>
      </p:nvGrpSpPr>
      <p:grpSpPr>
        <a:xfrm>
          <a:off x="0" y="0"/>
          <a:ext cx="0" cy="0"/>
          <a:chOff x="0" y="0"/>
          <a:chExt cx="0" cy="0"/>
        </a:xfrm>
      </p:grpSpPr>
      <p:pic>
        <p:nvPicPr>
          <p:cNvPr id="2" name="Image 0" descr="https://test-kimi-img.moonshot.cn/pub/slides/slides_tmpl/image/25-07-11-18:10:19-d1oe62tcmrb5eq9iqbl0.png"/>
          <p:cNvPicPr>
            <a:picLocks noChangeAspect="1"/>
          </p:cNvPicPr>
          <p:nvPr>
            <p:custDataLst>
              <p:tags r:id="rId2"/>
            </p:custDataLst>
          </p:nvPr>
        </p:nvPicPr>
        <p:blipFill>
          <a:blip r:embed="rId3"/>
          <a:stretch>
            <a:fillRect/>
          </a:stretch>
        </p:blipFill>
        <p:spPr>
          <a:xfrm>
            <a:off x="3628390" y="4479290"/>
            <a:ext cx="8564880" cy="2623185"/>
          </a:xfrm>
          <a:prstGeom prst="rect">
            <a:avLst/>
          </a:prstGeom>
        </p:spPr>
      </p:pic>
      <p:sp>
        <p:nvSpPr>
          <p:cNvPr id="3" name="Text 0"/>
          <p:cNvSpPr/>
          <p:nvPr>
            <p:custDataLst>
              <p:tags r:id="rId4"/>
            </p:custDataLst>
          </p:nvPr>
        </p:nvSpPr>
        <p:spPr>
          <a:xfrm>
            <a:off x="5104765" y="5317490"/>
            <a:ext cx="6563360" cy="984885"/>
          </a:xfrm>
          <a:prstGeom prst="rect">
            <a:avLst/>
          </a:prstGeom>
          <a:noFill/>
        </p:spPr>
        <p:txBody>
          <a:bodyPr wrap="square" lIns="0" tIns="0" rIns="0" bIns="0" rtlCol="0" anchor="t"/>
          <a:lstStyle/>
          <a:p>
            <a:pPr marL="0" indent="0" algn="just">
              <a:lnSpc>
                <a:spcPct val="150000"/>
              </a:lnSpc>
              <a:buNone/>
            </a:pPr>
            <a:r>
              <a:rPr lang="en-US" sz="1400" dirty="0">
                <a:solidFill>
                  <a:srgbClr val="262626"/>
                </a:solidFill>
                <a:latin typeface="MiSans" pitchFamily="34" charset="-122"/>
                <a:ea typeface="MiSans" pitchFamily="34" charset="-122"/>
                <a:cs typeface="MiSans" pitchFamily="34" charset="-120"/>
              </a:rPr>
              <a:t>某新能源企业通过引进国外先进的电池制造技术，结合自身研发能力，成功推出了高性能电池产品。同时，企业通过引进技术专家，优化了生产工艺，提升了产品质量。这些措施不仅提升了企业的技术水平，还增强了企业的市场竞争力，推动了企业的发展。</a:t>
            </a:r>
            <a:endParaRPr lang="en-US" sz="1600" dirty="0"/>
          </a:p>
        </p:txBody>
      </p:sp>
      <p:sp>
        <p:nvSpPr>
          <p:cNvPr id="4" name="Text 1"/>
          <p:cNvSpPr/>
          <p:nvPr>
            <p:custDataLst>
              <p:tags r:id="rId5"/>
            </p:custDataLst>
          </p:nvPr>
        </p:nvSpPr>
        <p:spPr>
          <a:xfrm>
            <a:off x="5150566" y="4980793"/>
            <a:ext cx="5528761" cy="480976"/>
          </a:xfrm>
          <a:prstGeom prst="rect">
            <a:avLst/>
          </a:prstGeom>
          <a:noFill/>
        </p:spPr>
        <p:txBody>
          <a:bodyPr wrap="square" lIns="0" tIns="0" rIns="0" bIns="0" rtlCol="0" anchor="ctr"/>
          <a:lstStyle/>
          <a:p>
            <a:pPr marL="0" indent="0" algn="l">
              <a:lnSpc>
                <a:spcPct val="100000"/>
              </a:lnSpc>
              <a:buNone/>
            </a:pPr>
            <a:r>
              <a:rPr lang="en-US" sz="1800" b="1" dirty="0">
                <a:solidFill>
                  <a:srgbClr val="4874CB"/>
                </a:solidFill>
                <a:latin typeface="MiSans" pitchFamily="34" charset="-122"/>
                <a:ea typeface="MiSans" pitchFamily="34" charset="-122"/>
                <a:cs typeface="MiSans" pitchFamily="34" charset="-120"/>
              </a:rPr>
              <a:t>技术引进的案例</a:t>
            </a:r>
            <a:endParaRPr lang="en-US" sz="1600" dirty="0"/>
          </a:p>
        </p:txBody>
      </p:sp>
      <p:pic>
        <p:nvPicPr>
          <p:cNvPr id="5" name="Image 1" descr="https://test-kimi-img.moonshot.cn/pub/slides/slides_tmpl/image/25-07-11-18:10:19-d1oe62tcmrb5eq9iqbl0.png"/>
          <p:cNvPicPr>
            <a:picLocks noChangeAspect="1"/>
          </p:cNvPicPr>
          <p:nvPr>
            <p:custDataLst>
              <p:tags r:id="rId6"/>
            </p:custDataLst>
          </p:nvPr>
        </p:nvPicPr>
        <p:blipFill>
          <a:blip r:embed="rId3"/>
          <a:stretch>
            <a:fillRect/>
          </a:stretch>
        </p:blipFill>
        <p:spPr>
          <a:xfrm>
            <a:off x="3628390" y="2628265"/>
            <a:ext cx="8564880" cy="2541905"/>
          </a:xfrm>
          <a:prstGeom prst="rect">
            <a:avLst/>
          </a:prstGeom>
        </p:spPr>
      </p:pic>
      <p:sp>
        <p:nvSpPr>
          <p:cNvPr id="6" name="Text 2"/>
          <p:cNvSpPr/>
          <p:nvPr>
            <p:custDataLst>
              <p:tags r:id="rId7"/>
            </p:custDataLst>
          </p:nvPr>
        </p:nvSpPr>
        <p:spPr>
          <a:xfrm>
            <a:off x="4964430" y="3474085"/>
            <a:ext cx="6713855" cy="984885"/>
          </a:xfrm>
          <a:prstGeom prst="rect">
            <a:avLst/>
          </a:prstGeom>
          <a:noFill/>
        </p:spPr>
        <p:txBody>
          <a:bodyPr wrap="square" lIns="0" tIns="0" rIns="0" bIns="0" rtlCol="0" anchor="t"/>
          <a:lstStyle/>
          <a:p>
            <a:pPr marL="0" indent="0" algn="just">
              <a:lnSpc>
                <a:spcPct val="150000"/>
              </a:lnSpc>
              <a:buNone/>
            </a:pPr>
            <a:r>
              <a:rPr lang="en-US" sz="1400" dirty="0">
                <a:solidFill>
                  <a:srgbClr val="262626"/>
                </a:solidFill>
                <a:latin typeface="MiSans" pitchFamily="34" charset="-122"/>
                <a:ea typeface="MiSans" pitchFamily="34" charset="-122"/>
                <a:cs typeface="MiSans" pitchFamily="34" charset="-120"/>
              </a:rPr>
              <a:t>技术引进的方式包括引进样品仿制、工艺技术引进、设备进口和人才引进等。引进样品仿制通过模仿先进产品，掌握核心技术；工艺技术引进直接引入先进的生产工艺；设备进口提升生产设备水平；人才引进则通过引进技术专家，提升企业技术水平。</a:t>
            </a:r>
            <a:endParaRPr lang="en-US" sz="1600" dirty="0"/>
          </a:p>
        </p:txBody>
      </p:sp>
      <p:sp>
        <p:nvSpPr>
          <p:cNvPr id="7" name="Text 3"/>
          <p:cNvSpPr/>
          <p:nvPr>
            <p:custDataLst>
              <p:tags r:id="rId8"/>
            </p:custDataLst>
          </p:nvPr>
        </p:nvSpPr>
        <p:spPr>
          <a:xfrm>
            <a:off x="5150566" y="3101828"/>
            <a:ext cx="5528761" cy="480976"/>
          </a:xfrm>
          <a:prstGeom prst="rect">
            <a:avLst/>
          </a:prstGeom>
          <a:noFill/>
        </p:spPr>
        <p:txBody>
          <a:bodyPr wrap="square" lIns="0" tIns="0" rIns="0" bIns="0" rtlCol="0" anchor="ctr"/>
          <a:lstStyle/>
          <a:p>
            <a:pPr marL="0" indent="0" algn="l">
              <a:lnSpc>
                <a:spcPct val="100000"/>
              </a:lnSpc>
              <a:buNone/>
            </a:pPr>
            <a:r>
              <a:rPr lang="en-US" sz="1800" b="1" dirty="0">
                <a:solidFill>
                  <a:srgbClr val="4874CB"/>
                </a:solidFill>
                <a:latin typeface="MiSans" pitchFamily="34" charset="-122"/>
                <a:ea typeface="MiSans" pitchFamily="34" charset="-122"/>
                <a:cs typeface="MiSans" pitchFamily="34" charset="-120"/>
              </a:rPr>
              <a:t>技术引进的方式</a:t>
            </a:r>
            <a:endParaRPr lang="en-US" sz="1600" dirty="0"/>
          </a:p>
        </p:txBody>
      </p:sp>
      <p:pic>
        <p:nvPicPr>
          <p:cNvPr id="8" name="Image 2" descr="https://test-kimi-img.moonshot.cn/pub/slides/slides_tmpl/image/25-07-11-18:10:19-d1oe62tcmrb5eq9iqbl0.png"/>
          <p:cNvPicPr>
            <a:picLocks noChangeAspect="1"/>
          </p:cNvPicPr>
          <p:nvPr>
            <p:custDataLst>
              <p:tags r:id="rId9"/>
            </p:custDataLst>
          </p:nvPr>
        </p:nvPicPr>
        <p:blipFill>
          <a:blip r:embed="rId3"/>
          <a:stretch>
            <a:fillRect/>
          </a:stretch>
        </p:blipFill>
        <p:spPr>
          <a:xfrm>
            <a:off x="3627120" y="772795"/>
            <a:ext cx="8564880" cy="2541905"/>
          </a:xfrm>
          <a:prstGeom prst="rect">
            <a:avLst/>
          </a:prstGeom>
        </p:spPr>
      </p:pic>
      <p:pic>
        <p:nvPicPr>
          <p:cNvPr id="9" name="Image 3" descr="https://test-kimi-img.moonshot.cn/pub/slides/slides_tmpl/image/25-07-11-18:10:19-d1oe62tcmrb5eq9iqbkg.jpeg"/>
          <p:cNvPicPr>
            <a:picLocks noChangeAspect="1"/>
          </p:cNvPicPr>
          <p:nvPr/>
        </p:nvPicPr>
        <p:blipFill>
          <a:blip r:embed="rId10"/>
          <a:srcRect r="45"/>
          <a:stretch>
            <a:fillRect/>
          </a:stretch>
        </p:blipFill>
        <p:spPr>
          <a:xfrm>
            <a:off x="0" y="0"/>
            <a:ext cx="3748405" cy="6858000"/>
          </a:xfrm>
          <a:prstGeom prst="rect">
            <a:avLst/>
          </a:prstGeom>
        </p:spPr>
      </p:pic>
      <p:sp>
        <p:nvSpPr>
          <p:cNvPr id="10" name="Text 4"/>
          <p:cNvSpPr/>
          <p:nvPr>
            <p:custDataLst>
              <p:tags r:id="rId11"/>
            </p:custDataLst>
          </p:nvPr>
        </p:nvSpPr>
        <p:spPr>
          <a:xfrm>
            <a:off x="4959350" y="1654175"/>
            <a:ext cx="6718300" cy="984885"/>
          </a:xfrm>
          <a:prstGeom prst="rect">
            <a:avLst/>
          </a:prstGeom>
          <a:noFill/>
        </p:spPr>
        <p:txBody>
          <a:bodyPr wrap="square" lIns="0" tIns="0" rIns="0" bIns="0" rtlCol="0" anchor="t"/>
          <a:lstStyle/>
          <a:p>
            <a:pPr marL="0" indent="0" algn="just">
              <a:lnSpc>
                <a:spcPct val="150000"/>
              </a:lnSpc>
              <a:buNone/>
            </a:pPr>
            <a:r>
              <a:rPr lang="en-US" sz="1400" dirty="0">
                <a:solidFill>
                  <a:srgbClr val="262626"/>
                </a:solidFill>
                <a:latin typeface="MiSans" pitchFamily="34" charset="-122"/>
                <a:ea typeface="MiSans" pitchFamily="34" charset="-122"/>
                <a:cs typeface="MiSans" pitchFamily="34" charset="-120"/>
              </a:rPr>
              <a:t>技术引进有助于企业快速提升技术水平和生产效率，缩短技术研发周期，增强企业竞争力。例如，某企业通过引进国外先进的生产工艺，迅速提升了产品质量和生产效率，成功进入高端市场。技术引进还能帮助企业吸收先进管理经验，提升管理水平。</a:t>
            </a:r>
            <a:endParaRPr lang="en-US" sz="1600" dirty="0"/>
          </a:p>
        </p:txBody>
      </p:sp>
      <p:sp>
        <p:nvSpPr>
          <p:cNvPr id="11" name="Text 5"/>
          <p:cNvSpPr/>
          <p:nvPr>
            <p:custDataLst>
              <p:tags r:id="rId12"/>
            </p:custDataLst>
          </p:nvPr>
        </p:nvSpPr>
        <p:spPr>
          <a:xfrm>
            <a:off x="5149296" y="1246358"/>
            <a:ext cx="5528761" cy="480976"/>
          </a:xfrm>
          <a:prstGeom prst="rect">
            <a:avLst/>
          </a:prstGeom>
          <a:noFill/>
        </p:spPr>
        <p:txBody>
          <a:bodyPr wrap="square" lIns="0" tIns="0" rIns="0" bIns="0" rtlCol="0" anchor="ctr"/>
          <a:lstStyle/>
          <a:p>
            <a:pPr marL="0" indent="0" algn="l">
              <a:lnSpc>
                <a:spcPct val="100000"/>
              </a:lnSpc>
              <a:buNone/>
            </a:pPr>
            <a:r>
              <a:rPr lang="en-US" sz="1800" b="1" dirty="0">
                <a:solidFill>
                  <a:srgbClr val="4874CB"/>
                </a:solidFill>
                <a:latin typeface="MiSans" pitchFamily="34" charset="-122"/>
                <a:ea typeface="MiSans" pitchFamily="34" charset="-122"/>
                <a:cs typeface="MiSans" pitchFamily="34" charset="-120"/>
              </a:rPr>
              <a:t>技术引进的意义</a:t>
            </a:r>
            <a:endParaRPr lang="en-US" sz="1600" dirty="0"/>
          </a:p>
        </p:txBody>
      </p:sp>
      <p:pic>
        <p:nvPicPr>
          <p:cNvPr id="12" name="Image 4" descr="https://test-kimi-img.moonshot.cn/pub/slides/slides_tmpl/image/25-07-11-18:10:19-d1oe62tcmrb5eq9iqbk0.png"/>
          <p:cNvPicPr>
            <a:picLocks noChangeAspect="1"/>
          </p:cNvPicPr>
          <p:nvPr>
            <p:custDataLst>
              <p:tags r:id="rId13"/>
            </p:custDataLst>
          </p:nvPr>
        </p:nvPicPr>
        <p:blipFill>
          <a:blip r:embed="rId14"/>
          <a:stretch>
            <a:fillRect/>
          </a:stretch>
        </p:blipFill>
        <p:spPr>
          <a:xfrm>
            <a:off x="4036695" y="1562735"/>
            <a:ext cx="1066800" cy="1054735"/>
          </a:xfrm>
          <a:prstGeom prst="rect">
            <a:avLst/>
          </a:prstGeom>
        </p:spPr>
      </p:pic>
      <p:pic>
        <p:nvPicPr>
          <p:cNvPr id="13" name="Image 5" descr="https://test-kimi-img.moonshot.cn/pub/slides/slides_tmpl/image/25-07-11-18:10:20-d1oe635cmrb5eq9iqblg.png"/>
          <p:cNvPicPr>
            <a:picLocks noChangeAspect="1"/>
          </p:cNvPicPr>
          <p:nvPr>
            <p:custDataLst>
              <p:tags r:id="rId15"/>
            </p:custDataLst>
          </p:nvPr>
        </p:nvPicPr>
        <p:blipFill>
          <a:blip r:embed="rId16"/>
          <a:stretch>
            <a:fillRect/>
          </a:stretch>
        </p:blipFill>
        <p:spPr>
          <a:xfrm>
            <a:off x="4033520" y="3394710"/>
            <a:ext cx="1073150" cy="1054735"/>
          </a:xfrm>
          <a:prstGeom prst="rect">
            <a:avLst/>
          </a:prstGeom>
        </p:spPr>
      </p:pic>
      <p:pic>
        <p:nvPicPr>
          <p:cNvPr id="14" name="Image 6" descr="https://test-kimi-img.moonshot.cn/pub/slides/slides_tmpl/image/25-07-11-18:10:20-d1oe635cmrb5eq9iqbm0.png"/>
          <p:cNvPicPr>
            <a:picLocks noChangeAspect="1"/>
          </p:cNvPicPr>
          <p:nvPr>
            <p:custDataLst>
              <p:tags r:id="rId17"/>
            </p:custDataLst>
          </p:nvPr>
        </p:nvPicPr>
        <p:blipFill>
          <a:blip r:embed="rId18"/>
          <a:stretch>
            <a:fillRect/>
          </a:stretch>
        </p:blipFill>
        <p:spPr>
          <a:xfrm>
            <a:off x="4036695" y="5318760"/>
            <a:ext cx="1066800" cy="1054735"/>
          </a:xfrm>
          <a:prstGeom prst="rect">
            <a:avLst/>
          </a:prstGeom>
        </p:spPr>
      </p:pic>
      <p:pic>
        <p:nvPicPr>
          <p:cNvPr id="15" name="Image 7" descr="https://test-kimi-img.moonshot.cn/pub/slides/slides_tmpl/image/25-07-11-18:10:20-d1oe635cmrb5eq9iqbn0.png"/>
          <p:cNvPicPr>
            <a:picLocks noChangeAspect="1"/>
          </p:cNvPicPr>
          <p:nvPr/>
        </p:nvPicPr>
        <p:blipFill>
          <a:blip r:embed="rId19"/>
          <a:stretch>
            <a:fillRect/>
          </a:stretch>
        </p:blipFill>
        <p:spPr>
          <a:xfrm>
            <a:off x="0" y="0"/>
            <a:ext cx="3749040" cy="6858000"/>
          </a:xfrm>
          <a:prstGeom prst="rect">
            <a:avLst/>
          </a:prstGeom>
        </p:spPr>
      </p:pic>
      <p:sp>
        <p:nvSpPr>
          <p:cNvPr id="16" name="Text 6"/>
          <p:cNvSpPr/>
          <p:nvPr/>
        </p:nvSpPr>
        <p:spPr>
          <a:xfrm>
            <a:off x="4036695" y="394335"/>
            <a:ext cx="6780530" cy="622935"/>
          </a:xfrm>
          <a:prstGeom prst="rect">
            <a:avLst/>
          </a:prstGeom>
          <a:noFill/>
        </p:spPr>
        <p:txBody>
          <a:bodyPr wrap="square" lIns="91440" tIns="45720" rIns="91440" bIns="45720" rtlCol="0" anchor="ctr"/>
          <a:lstStyle/>
          <a:p>
            <a:pPr marL="0" indent="0" algn="l">
              <a:lnSpc>
                <a:spcPct val="100000"/>
              </a:lnSpc>
              <a:buNone/>
            </a:pPr>
            <a:r>
              <a:rPr lang="en-US" sz="2800" b="1" dirty="0">
                <a:solidFill>
                  <a:srgbClr val="4874CB"/>
                </a:solidFill>
                <a:latin typeface="MiSans" pitchFamily="34" charset="-122"/>
                <a:ea typeface="MiSans" pitchFamily="34" charset="-122"/>
                <a:cs typeface="MiSans" pitchFamily="34" charset="-120"/>
              </a:rPr>
              <a:t>技术引进的意义与方式</a:t>
            </a:r>
            <a:endParaRPr lang="en-US" sz="16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1">
            <a:alphaModFix amt="86000"/>
            <a:lum/>
          </a:blip>
          <a:srcRect/>
          <a:stretch>
            <a:fillRect/>
          </a:stretch>
        </a:blipFill>
        <a:effectLst/>
      </p:bgPr>
    </p:bg>
    <p:spTree>
      <p:nvGrpSpPr>
        <p:cNvPr id="1" name=""/>
        <p:cNvGrpSpPr/>
        <p:nvPr/>
      </p:nvGrpSpPr>
      <p:grpSpPr>
        <a:xfrm>
          <a:off x="0" y="0"/>
          <a:ext cx="0" cy="0"/>
          <a:chOff x="0" y="0"/>
          <a:chExt cx="0" cy="0"/>
        </a:xfrm>
      </p:grpSpPr>
      <p:pic>
        <p:nvPicPr>
          <p:cNvPr id="2" name="Image 0" descr="https://test-kimi-img.moonshot.cn/pub/slides/slides_tmpl/image/25-07-11-18:10:07-d1oe5vtcmrb5eq9iqa8g.png"/>
          <p:cNvPicPr>
            <a:picLocks noChangeAspect="1"/>
          </p:cNvPicPr>
          <p:nvPr/>
        </p:nvPicPr>
        <p:blipFill>
          <a:blip r:embed="rId2"/>
          <a:stretch>
            <a:fillRect/>
          </a:stretch>
        </p:blipFill>
        <p:spPr>
          <a:xfrm>
            <a:off x="4718685" y="594995"/>
            <a:ext cx="4876800" cy="993775"/>
          </a:xfrm>
          <a:prstGeom prst="rect">
            <a:avLst/>
          </a:prstGeom>
        </p:spPr>
      </p:pic>
      <p:pic>
        <p:nvPicPr>
          <p:cNvPr id="3" name="Image 1" descr="https://test-kimi-img.moonshot.cn/pub/slides/slides_tmpl/image/25-07-11-18:10:07-d1oe5vtcmrb5eq9iqa8g.png"/>
          <p:cNvPicPr>
            <a:picLocks noChangeAspect="1"/>
          </p:cNvPicPr>
          <p:nvPr/>
        </p:nvPicPr>
        <p:blipFill>
          <a:blip r:embed="rId2"/>
          <a:stretch>
            <a:fillRect/>
          </a:stretch>
        </p:blipFill>
        <p:spPr>
          <a:xfrm>
            <a:off x="5057140" y="1788795"/>
            <a:ext cx="4876800" cy="993775"/>
          </a:xfrm>
          <a:prstGeom prst="rect">
            <a:avLst/>
          </a:prstGeom>
        </p:spPr>
      </p:pic>
      <p:pic>
        <p:nvPicPr>
          <p:cNvPr id="4" name="Image 2" descr="https://test-kimi-img.moonshot.cn/pub/slides/slides_tmpl/image/25-07-11-18:10:07-d1oe5vtcmrb5eq9iqa8g.png"/>
          <p:cNvPicPr>
            <a:picLocks noChangeAspect="1"/>
          </p:cNvPicPr>
          <p:nvPr/>
        </p:nvPicPr>
        <p:blipFill>
          <a:blip r:embed="rId2"/>
          <a:stretch>
            <a:fillRect/>
          </a:stretch>
        </p:blipFill>
        <p:spPr>
          <a:xfrm>
            <a:off x="5450840" y="2964815"/>
            <a:ext cx="4876800" cy="993775"/>
          </a:xfrm>
          <a:prstGeom prst="rect">
            <a:avLst/>
          </a:prstGeom>
        </p:spPr>
      </p:pic>
      <p:pic>
        <p:nvPicPr>
          <p:cNvPr id="5" name="Image 3" descr="https://test-kimi-img.moonshot.cn/pub/slides/slides_tmpl/image/25-07-11-18:10:07-d1oe5vtcmrb5eq9iqa8g.png"/>
          <p:cNvPicPr>
            <a:picLocks noChangeAspect="1"/>
          </p:cNvPicPr>
          <p:nvPr/>
        </p:nvPicPr>
        <p:blipFill>
          <a:blip r:embed="rId2"/>
          <a:stretch>
            <a:fillRect/>
          </a:stretch>
        </p:blipFill>
        <p:spPr>
          <a:xfrm>
            <a:off x="5057140" y="4151630"/>
            <a:ext cx="4876800" cy="993775"/>
          </a:xfrm>
          <a:prstGeom prst="rect">
            <a:avLst/>
          </a:prstGeom>
        </p:spPr>
      </p:pic>
      <p:pic>
        <p:nvPicPr>
          <p:cNvPr id="6" name="Image 4" descr="https://test-kimi-img.moonshot.cn/pub/slides/slides_tmpl/image/25-07-11-18:10:08-d1oe605cmrb5eq9iqa9g.png"/>
          <p:cNvPicPr>
            <a:picLocks noChangeAspect="1"/>
          </p:cNvPicPr>
          <p:nvPr/>
        </p:nvPicPr>
        <p:blipFill>
          <a:blip r:embed="rId3"/>
          <a:stretch>
            <a:fillRect/>
          </a:stretch>
        </p:blipFill>
        <p:spPr>
          <a:xfrm>
            <a:off x="-947420" y="0"/>
            <a:ext cx="6772910" cy="6858000"/>
          </a:xfrm>
          <a:prstGeom prst="rect">
            <a:avLst/>
          </a:prstGeom>
        </p:spPr>
      </p:pic>
      <p:pic>
        <p:nvPicPr>
          <p:cNvPr id="7" name="Image 5" descr="https://test-kimi-img.moonshot.cn/pub/slides/slides_tmpl/image/25-07-11-18:10:07-d1oe5vtcmrb5eq9iqa80.png"/>
          <p:cNvPicPr>
            <a:picLocks noChangeAspect="1"/>
          </p:cNvPicPr>
          <p:nvPr/>
        </p:nvPicPr>
        <p:blipFill>
          <a:blip r:embed="rId4"/>
          <a:stretch>
            <a:fillRect/>
          </a:stretch>
        </p:blipFill>
        <p:spPr>
          <a:xfrm>
            <a:off x="1189355" y="1819275"/>
            <a:ext cx="3218815" cy="3218815"/>
          </a:xfrm>
          <a:prstGeom prst="rect">
            <a:avLst/>
          </a:prstGeom>
        </p:spPr>
      </p:pic>
      <p:sp>
        <p:nvSpPr>
          <p:cNvPr id="8" name="Text 0"/>
          <p:cNvSpPr/>
          <p:nvPr/>
        </p:nvSpPr>
        <p:spPr>
          <a:xfrm>
            <a:off x="5450840" y="855345"/>
            <a:ext cx="4092575" cy="524510"/>
          </a:xfrm>
          <a:prstGeom prst="rect">
            <a:avLst/>
          </a:prstGeom>
          <a:noFill/>
        </p:spPr>
        <p:txBody>
          <a:bodyPr wrap="square" lIns="91440" tIns="45720" rIns="91440" bIns="45720" rtlCol="0" anchor="t"/>
          <a:lstStyle/>
          <a:p>
            <a:pPr marL="0" indent="0" algn="l">
              <a:lnSpc>
                <a:spcPct val="100000"/>
              </a:lnSpc>
              <a:buNone/>
            </a:pPr>
            <a:r>
              <a:rPr lang="en-US" sz="2000" b="1" dirty="0">
                <a:solidFill>
                  <a:srgbClr val="000000"/>
                </a:solidFill>
                <a:latin typeface="MiSans" pitchFamily="34" charset="-122"/>
                <a:ea typeface="MiSans" pitchFamily="34" charset="-122"/>
                <a:cs typeface="MiSans" pitchFamily="34" charset="-120"/>
              </a:rPr>
              <a:t>现代企业薪酬管理</a:t>
            </a:r>
            <a:endParaRPr lang="en-US" sz="1600" dirty="0"/>
          </a:p>
        </p:txBody>
      </p:sp>
      <p:sp>
        <p:nvSpPr>
          <p:cNvPr id="9" name="Shape 1"/>
          <p:cNvSpPr/>
          <p:nvPr/>
        </p:nvSpPr>
        <p:spPr>
          <a:xfrm>
            <a:off x="4981575" y="804545"/>
            <a:ext cx="469265" cy="469265"/>
          </a:xfrm>
          <a:prstGeom prst="ellipse">
            <a:avLst/>
          </a:prstGeom>
          <a:gradFill flip="none" rotWithShape="1">
            <a:gsLst>
              <a:gs pos="0">
                <a:srgbClr val="D1DCF2">
                  <a:alpha val="84000"/>
                </a:srgbClr>
              </a:gs>
              <a:gs pos="2000">
                <a:srgbClr val="D1DCF2">
                  <a:alpha val="84000"/>
                </a:srgbClr>
              </a:gs>
              <a:gs pos="55000">
                <a:srgbClr val="4874CB">
                  <a:alpha val="69000"/>
                </a:srgbClr>
              </a:gs>
              <a:gs pos="100000">
                <a:srgbClr val="345FB6"/>
              </a:gs>
            </a:gsLst>
            <a:path path="circle">
              <a:fillToRect r="100000" b="100000"/>
            </a:path>
            <a:tileRect l="-100000" t="-100000"/>
          </a:gradFill>
        </p:spPr>
      </p:sp>
      <p:sp>
        <p:nvSpPr>
          <p:cNvPr id="10" name="Text 2"/>
          <p:cNvSpPr/>
          <p:nvPr/>
        </p:nvSpPr>
        <p:spPr>
          <a:xfrm>
            <a:off x="4981575" y="804545"/>
            <a:ext cx="469265" cy="469265"/>
          </a:xfrm>
          <a:prstGeom prst="rect">
            <a:avLst/>
          </a:prstGeom>
          <a:noFill/>
        </p:spPr>
        <p:txBody>
          <a:bodyPr wrap="square" lIns="45720" tIns="91440" rIns="91440" bIns="45720" rtlCol="0" anchor="ctr"/>
          <a:lstStyle/>
          <a:p>
            <a:pPr marL="0" indent="0">
              <a:lnSpc>
                <a:spcPct val="100000"/>
              </a:lnSpc>
              <a:buNone/>
            </a:pPr>
            <a:endParaRPr lang="en-US" sz="1600" dirty="0"/>
          </a:p>
        </p:txBody>
      </p:sp>
      <p:sp>
        <p:nvSpPr>
          <p:cNvPr id="11" name="Text 3"/>
          <p:cNvSpPr/>
          <p:nvPr/>
        </p:nvSpPr>
        <p:spPr>
          <a:xfrm>
            <a:off x="5001260" y="842645"/>
            <a:ext cx="513080" cy="431165"/>
          </a:xfrm>
          <a:prstGeom prst="rect">
            <a:avLst/>
          </a:prstGeom>
          <a:noFill/>
        </p:spPr>
        <p:txBody>
          <a:bodyPr wrap="square" lIns="91440" tIns="45720" rIns="91440" bIns="45720" rtlCol="0" anchor="ctr"/>
          <a:lstStyle/>
          <a:p>
            <a:pPr marL="0" indent="0" algn="l">
              <a:lnSpc>
                <a:spcPct val="100000"/>
              </a:lnSpc>
              <a:buNone/>
            </a:pPr>
            <a:r>
              <a:rPr lang="en-US" sz="1800" b="1" dirty="0">
                <a:solidFill>
                  <a:srgbClr val="FFFFFF"/>
                </a:solidFill>
                <a:latin typeface="MiSans" pitchFamily="34" charset="-122"/>
                <a:ea typeface="MiSans" pitchFamily="34" charset="-122"/>
                <a:cs typeface="MiSans" pitchFamily="34" charset="-120"/>
              </a:rPr>
              <a:t>01</a:t>
            </a:r>
            <a:endParaRPr lang="en-US" sz="1600" dirty="0"/>
          </a:p>
        </p:txBody>
      </p:sp>
      <p:sp>
        <p:nvSpPr>
          <p:cNvPr id="12" name="Shape 4"/>
          <p:cNvSpPr/>
          <p:nvPr/>
        </p:nvSpPr>
        <p:spPr>
          <a:xfrm>
            <a:off x="5486400" y="1988185"/>
            <a:ext cx="469265" cy="469265"/>
          </a:xfrm>
          <a:prstGeom prst="ellipse">
            <a:avLst/>
          </a:prstGeom>
          <a:gradFill flip="none" rotWithShape="1">
            <a:gsLst>
              <a:gs pos="0">
                <a:srgbClr val="D1DCF2">
                  <a:alpha val="84000"/>
                </a:srgbClr>
              </a:gs>
              <a:gs pos="2000">
                <a:srgbClr val="D1DCF2">
                  <a:alpha val="84000"/>
                </a:srgbClr>
              </a:gs>
              <a:gs pos="55000">
                <a:srgbClr val="4874CB">
                  <a:alpha val="69000"/>
                </a:srgbClr>
              </a:gs>
              <a:gs pos="100000">
                <a:srgbClr val="345FB6"/>
              </a:gs>
            </a:gsLst>
            <a:path path="circle">
              <a:fillToRect r="100000" b="100000"/>
            </a:path>
            <a:tileRect l="-100000" t="-100000"/>
          </a:gradFill>
        </p:spPr>
      </p:sp>
      <p:sp>
        <p:nvSpPr>
          <p:cNvPr id="13" name="Text 5"/>
          <p:cNvSpPr/>
          <p:nvPr/>
        </p:nvSpPr>
        <p:spPr>
          <a:xfrm>
            <a:off x="5486400" y="1988185"/>
            <a:ext cx="469265" cy="469265"/>
          </a:xfrm>
          <a:prstGeom prst="rect">
            <a:avLst/>
          </a:prstGeom>
          <a:noFill/>
        </p:spPr>
        <p:txBody>
          <a:bodyPr wrap="square" lIns="45720" tIns="91440" rIns="91440" bIns="45720" rtlCol="0" anchor="ctr"/>
          <a:lstStyle/>
          <a:p>
            <a:pPr marL="0" indent="0">
              <a:lnSpc>
                <a:spcPct val="100000"/>
              </a:lnSpc>
              <a:buNone/>
            </a:pPr>
            <a:endParaRPr lang="en-US" sz="1600" dirty="0"/>
          </a:p>
        </p:txBody>
      </p:sp>
      <p:sp>
        <p:nvSpPr>
          <p:cNvPr id="14" name="Text 6"/>
          <p:cNvSpPr/>
          <p:nvPr/>
        </p:nvSpPr>
        <p:spPr>
          <a:xfrm>
            <a:off x="5485130" y="2019300"/>
            <a:ext cx="513080" cy="431165"/>
          </a:xfrm>
          <a:prstGeom prst="rect">
            <a:avLst/>
          </a:prstGeom>
          <a:noFill/>
        </p:spPr>
        <p:txBody>
          <a:bodyPr wrap="square" lIns="91440" tIns="45720" rIns="91440" bIns="45720" rtlCol="0" anchor="ctr"/>
          <a:lstStyle/>
          <a:p>
            <a:pPr marL="0" indent="0" algn="l">
              <a:lnSpc>
                <a:spcPct val="100000"/>
              </a:lnSpc>
              <a:buNone/>
            </a:pPr>
            <a:r>
              <a:rPr lang="en-US" sz="1800" b="1" dirty="0">
                <a:solidFill>
                  <a:srgbClr val="FFFFFF"/>
                </a:solidFill>
                <a:latin typeface="MiSans" pitchFamily="34" charset="-122"/>
                <a:ea typeface="MiSans" pitchFamily="34" charset="-122"/>
                <a:cs typeface="MiSans" pitchFamily="34" charset="-120"/>
              </a:rPr>
              <a:t>02</a:t>
            </a:r>
            <a:endParaRPr lang="en-US" sz="1600" dirty="0"/>
          </a:p>
        </p:txBody>
      </p:sp>
      <p:sp>
        <p:nvSpPr>
          <p:cNvPr id="15" name="Text 7"/>
          <p:cNvSpPr/>
          <p:nvPr/>
        </p:nvSpPr>
        <p:spPr>
          <a:xfrm>
            <a:off x="5955665" y="2038985"/>
            <a:ext cx="4092575" cy="480060"/>
          </a:xfrm>
          <a:prstGeom prst="rect">
            <a:avLst/>
          </a:prstGeom>
          <a:noFill/>
        </p:spPr>
        <p:txBody>
          <a:bodyPr wrap="square" lIns="91440" tIns="45720" rIns="91440" bIns="45720" rtlCol="0" anchor="t"/>
          <a:lstStyle/>
          <a:p>
            <a:pPr marL="0" indent="0" algn="l">
              <a:lnSpc>
                <a:spcPct val="100000"/>
              </a:lnSpc>
              <a:buNone/>
            </a:pPr>
            <a:r>
              <a:rPr lang="en-US" sz="2000" b="1" dirty="0">
                <a:solidFill>
                  <a:srgbClr val="000000"/>
                </a:solidFill>
                <a:latin typeface="MiSans" pitchFamily="34" charset="-122"/>
                <a:ea typeface="MiSans" pitchFamily="34" charset="-122"/>
                <a:cs typeface="MiSans" pitchFamily="34" charset="-120"/>
              </a:rPr>
              <a:t>现代企业生产管理</a:t>
            </a:r>
            <a:endParaRPr lang="en-US" sz="1600" dirty="0"/>
          </a:p>
        </p:txBody>
      </p:sp>
      <p:sp>
        <p:nvSpPr>
          <p:cNvPr id="16" name="Text 8"/>
          <p:cNvSpPr/>
          <p:nvPr/>
        </p:nvSpPr>
        <p:spPr>
          <a:xfrm>
            <a:off x="6294755" y="3228340"/>
            <a:ext cx="3766185" cy="459105"/>
          </a:xfrm>
          <a:prstGeom prst="rect">
            <a:avLst/>
          </a:prstGeom>
          <a:noFill/>
        </p:spPr>
        <p:txBody>
          <a:bodyPr wrap="square" lIns="91440" tIns="45720" rIns="91440" bIns="45720" rtlCol="0" anchor="t"/>
          <a:lstStyle/>
          <a:p>
            <a:pPr marL="0" indent="0" algn="l">
              <a:lnSpc>
                <a:spcPct val="100000"/>
              </a:lnSpc>
              <a:buNone/>
            </a:pPr>
            <a:r>
              <a:rPr lang="en-US" sz="2000" b="1" dirty="0">
                <a:solidFill>
                  <a:srgbClr val="000000"/>
                </a:solidFill>
                <a:latin typeface="MiSans" pitchFamily="34" charset="-122"/>
                <a:ea typeface="MiSans" pitchFamily="34" charset="-122"/>
                <a:cs typeface="MiSans" pitchFamily="34" charset="-120"/>
              </a:rPr>
              <a:t>现代企业技术管理</a:t>
            </a:r>
            <a:endParaRPr lang="en-US" sz="1600" dirty="0"/>
          </a:p>
        </p:txBody>
      </p:sp>
      <p:sp>
        <p:nvSpPr>
          <p:cNvPr id="17" name="Shape 9"/>
          <p:cNvSpPr/>
          <p:nvPr/>
        </p:nvSpPr>
        <p:spPr>
          <a:xfrm>
            <a:off x="5825490" y="3191510"/>
            <a:ext cx="469265" cy="469265"/>
          </a:xfrm>
          <a:prstGeom prst="ellipse">
            <a:avLst/>
          </a:prstGeom>
          <a:gradFill flip="none" rotWithShape="1">
            <a:gsLst>
              <a:gs pos="0">
                <a:srgbClr val="D1DCF2">
                  <a:alpha val="84000"/>
                </a:srgbClr>
              </a:gs>
              <a:gs pos="2000">
                <a:srgbClr val="D1DCF2">
                  <a:alpha val="84000"/>
                </a:srgbClr>
              </a:gs>
              <a:gs pos="55000">
                <a:srgbClr val="4874CB">
                  <a:alpha val="69000"/>
                </a:srgbClr>
              </a:gs>
              <a:gs pos="100000">
                <a:srgbClr val="345FB6"/>
              </a:gs>
            </a:gsLst>
            <a:path path="circle">
              <a:fillToRect r="100000" b="100000"/>
            </a:path>
            <a:tileRect l="-100000" t="-100000"/>
          </a:gradFill>
        </p:spPr>
      </p:sp>
      <p:sp>
        <p:nvSpPr>
          <p:cNvPr id="18" name="Text 10"/>
          <p:cNvSpPr/>
          <p:nvPr/>
        </p:nvSpPr>
        <p:spPr>
          <a:xfrm>
            <a:off x="5825490" y="3191510"/>
            <a:ext cx="469265" cy="469265"/>
          </a:xfrm>
          <a:prstGeom prst="rect">
            <a:avLst/>
          </a:prstGeom>
          <a:noFill/>
        </p:spPr>
        <p:txBody>
          <a:bodyPr wrap="square" lIns="45720" tIns="91440" rIns="91440" bIns="45720" rtlCol="0" anchor="ctr"/>
          <a:lstStyle/>
          <a:p>
            <a:pPr marL="0" indent="0">
              <a:lnSpc>
                <a:spcPct val="100000"/>
              </a:lnSpc>
              <a:buNone/>
            </a:pPr>
            <a:endParaRPr lang="en-US" sz="1600" dirty="0"/>
          </a:p>
        </p:txBody>
      </p:sp>
      <p:sp>
        <p:nvSpPr>
          <p:cNvPr id="19" name="Text 11"/>
          <p:cNvSpPr/>
          <p:nvPr/>
        </p:nvSpPr>
        <p:spPr>
          <a:xfrm>
            <a:off x="5824220" y="3222625"/>
            <a:ext cx="513080" cy="431165"/>
          </a:xfrm>
          <a:prstGeom prst="rect">
            <a:avLst/>
          </a:prstGeom>
          <a:noFill/>
        </p:spPr>
        <p:txBody>
          <a:bodyPr wrap="square" lIns="91440" tIns="45720" rIns="91440" bIns="45720" rtlCol="0" anchor="ctr"/>
          <a:lstStyle/>
          <a:p>
            <a:pPr marL="0" indent="0" algn="l">
              <a:lnSpc>
                <a:spcPct val="100000"/>
              </a:lnSpc>
              <a:buNone/>
            </a:pPr>
            <a:r>
              <a:rPr lang="en-US" sz="1800" b="1" dirty="0">
                <a:solidFill>
                  <a:srgbClr val="FFFFFF"/>
                </a:solidFill>
                <a:latin typeface="MiSans" pitchFamily="34" charset="-122"/>
                <a:ea typeface="MiSans" pitchFamily="34" charset="-122"/>
                <a:cs typeface="MiSans" pitchFamily="34" charset="-120"/>
              </a:rPr>
              <a:t>03</a:t>
            </a:r>
            <a:endParaRPr lang="en-US" sz="1600" dirty="0"/>
          </a:p>
        </p:txBody>
      </p:sp>
      <p:sp>
        <p:nvSpPr>
          <p:cNvPr id="20" name="Text 12"/>
          <p:cNvSpPr/>
          <p:nvPr/>
        </p:nvSpPr>
        <p:spPr>
          <a:xfrm>
            <a:off x="5940425" y="4417695"/>
            <a:ext cx="4092575" cy="524510"/>
          </a:xfrm>
          <a:prstGeom prst="rect">
            <a:avLst/>
          </a:prstGeom>
          <a:noFill/>
        </p:spPr>
        <p:txBody>
          <a:bodyPr wrap="square" lIns="91440" tIns="45720" rIns="91440" bIns="45720" rtlCol="0" anchor="t"/>
          <a:lstStyle/>
          <a:p>
            <a:pPr marL="0" indent="0" algn="l">
              <a:lnSpc>
                <a:spcPct val="100000"/>
              </a:lnSpc>
              <a:buNone/>
            </a:pPr>
            <a:r>
              <a:rPr lang="en-US" sz="2000" b="1" dirty="0">
                <a:solidFill>
                  <a:srgbClr val="000000"/>
                </a:solidFill>
                <a:latin typeface="MiSans" pitchFamily="34" charset="-122"/>
                <a:ea typeface="MiSans" pitchFamily="34" charset="-122"/>
                <a:cs typeface="MiSans" pitchFamily="34" charset="-120"/>
              </a:rPr>
              <a:t>案例分析与实践</a:t>
            </a:r>
            <a:endParaRPr lang="en-US" sz="1600" dirty="0"/>
          </a:p>
        </p:txBody>
      </p:sp>
      <p:sp>
        <p:nvSpPr>
          <p:cNvPr id="21" name="Shape 13"/>
          <p:cNvSpPr/>
          <p:nvPr/>
        </p:nvSpPr>
        <p:spPr>
          <a:xfrm>
            <a:off x="5471160" y="4366895"/>
            <a:ext cx="469265" cy="469265"/>
          </a:xfrm>
          <a:prstGeom prst="ellipse">
            <a:avLst/>
          </a:prstGeom>
          <a:gradFill flip="none" rotWithShape="1">
            <a:gsLst>
              <a:gs pos="0">
                <a:srgbClr val="D1DCF2">
                  <a:alpha val="84000"/>
                </a:srgbClr>
              </a:gs>
              <a:gs pos="2000">
                <a:srgbClr val="D1DCF2">
                  <a:alpha val="84000"/>
                </a:srgbClr>
              </a:gs>
              <a:gs pos="55000">
                <a:srgbClr val="4874CB">
                  <a:alpha val="69000"/>
                </a:srgbClr>
              </a:gs>
              <a:gs pos="100000">
                <a:srgbClr val="345FB6"/>
              </a:gs>
            </a:gsLst>
            <a:path path="circle">
              <a:fillToRect r="100000" b="100000"/>
            </a:path>
            <a:tileRect l="-100000" t="-100000"/>
          </a:gradFill>
        </p:spPr>
      </p:sp>
      <p:sp>
        <p:nvSpPr>
          <p:cNvPr id="22" name="Text 14"/>
          <p:cNvSpPr/>
          <p:nvPr/>
        </p:nvSpPr>
        <p:spPr>
          <a:xfrm>
            <a:off x="5471160" y="4366895"/>
            <a:ext cx="469265" cy="469265"/>
          </a:xfrm>
          <a:prstGeom prst="rect">
            <a:avLst/>
          </a:prstGeom>
          <a:noFill/>
        </p:spPr>
        <p:txBody>
          <a:bodyPr wrap="square" lIns="45720" tIns="91440" rIns="91440" bIns="45720" rtlCol="0" anchor="ctr"/>
          <a:lstStyle/>
          <a:p>
            <a:pPr marL="0" indent="0">
              <a:lnSpc>
                <a:spcPct val="100000"/>
              </a:lnSpc>
              <a:buNone/>
            </a:pPr>
            <a:endParaRPr lang="en-US" sz="1600" dirty="0"/>
          </a:p>
        </p:txBody>
      </p:sp>
      <p:sp>
        <p:nvSpPr>
          <p:cNvPr id="23" name="Text 15"/>
          <p:cNvSpPr/>
          <p:nvPr/>
        </p:nvSpPr>
        <p:spPr>
          <a:xfrm>
            <a:off x="5490845" y="4404995"/>
            <a:ext cx="513080" cy="431165"/>
          </a:xfrm>
          <a:prstGeom prst="rect">
            <a:avLst/>
          </a:prstGeom>
          <a:noFill/>
        </p:spPr>
        <p:txBody>
          <a:bodyPr wrap="square" lIns="91440" tIns="45720" rIns="91440" bIns="45720" rtlCol="0" anchor="ctr"/>
          <a:lstStyle/>
          <a:p>
            <a:pPr marL="0" indent="0" algn="l">
              <a:lnSpc>
                <a:spcPct val="100000"/>
              </a:lnSpc>
              <a:buNone/>
            </a:pPr>
            <a:r>
              <a:rPr lang="en-US" sz="1800" b="1" dirty="0">
                <a:solidFill>
                  <a:srgbClr val="FFFFFF"/>
                </a:solidFill>
                <a:latin typeface="MiSans" pitchFamily="34" charset="-122"/>
                <a:ea typeface="MiSans" pitchFamily="34" charset="-122"/>
                <a:cs typeface="MiSans" pitchFamily="34" charset="-120"/>
              </a:rPr>
              <a:t>04</a:t>
            </a:r>
            <a:endParaRPr lang="en-US" sz="1600" dirty="0"/>
          </a:p>
        </p:txBody>
      </p:sp>
      <p:sp>
        <p:nvSpPr>
          <p:cNvPr id="24" name="Text 16"/>
          <p:cNvSpPr/>
          <p:nvPr/>
        </p:nvSpPr>
        <p:spPr>
          <a:xfrm>
            <a:off x="1620520" y="2779395"/>
            <a:ext cx="2174240" cy="975995"/>
          </a:xfrm>
          <a:prstGeom prst="rect">
            <a:avLst/>
          </a:prstGeom>
          <a:noFill/>
        </p:spPr>
        <p:txBody>
          <a:bodyPr wrap="square" lIns="91440" tIns="45720" rIns="91440" bIns="45720" rtlCol="0" anchor="ctr"/>
          <a:lstStyle/>
          <a:p>
            <a:pPr marL="0" indent="0" algn="ctr">
              <a:lnSpc>
                <a:spcPct val="100000"/>
              </a:lnSpc>
              <a:buNone/>
            </a:pPr>
            <a:r>
              <a:rPr lang="en-US" sz="6600" b="1" dirty="0">
                <a:solidFill>
                  <a:srgbClr val="FFFFFF"/>
                </a:solidFill>
                <a:latin typeface="MiSans" pitchFamily="34" charset="-122"/>
                <a:ea typeface="MiSans" pitchFamily="34" charset="-122"/>
                <a:cs typeface="MiSans" pitchFamily="34" charset="-120"/>
              </a:rPr>
              <a:t>目录</a:t>
            </a:r>
            <a:endParaRPr lang="en-US" sz="1600" dirty="0"/>
          </a:p>
        </p:txBody>
      </p:sp>
      <p:sp>
        <p:nvSpPr>
          <p:cNvPr id="25" name="Text 17"/>
          <p:cNvSpPr/>
          <p:nvPr/>
        </p:nvSpPr>
        <p:spPr>
          <a:xfrm>
            <a:off x="1548765" y="3736340"/>
            <a:ext cx="2359660" cy="466090"/>
          </a:xfrm>
          <a:prstGeom prst="rect">
            <a:avLst/>
          </a:prstGeom>
          <a:noFill/>
        </p:spPr>
        <p:txBody>
          <a:bodyPr wrap="square" lIns="91440" tIns="45720" rIns="91440" bIns="45720" rtlCol="0" anchor="t"/>
          <a:lstStyle/>
          <a:p>
            <a:pPr marL="0" indent="0" algn="ctr">
              <a:lnSpc>
                <a:spcPct val="100000"/>
              </a:lnSpc>
              <a:buNone/>
            </a:pPr>
            <a:r>
              <a:rPr lang="en-US" sz="2400" b="1" dirty="0">
                <a:solidFill>
                  <a:srgbClr val="FFFFFF"/>
                </a:solidFill>
                <a:latin typeface="MiSans" pitchFamily="34" charset="-122"/>
                <a:ea typeface="MiSans" pitchFamily="34" charset="-122"/>
                <a:cs typeface="MiSans" pitchFamily="34" charset="-120"/>
              </a:rPr>
              <a:t>CONTENTS</a:t>
            </a:r>
            <a:endParaRPr lang="en-US" sz="1600" dirty="0"/>
          </a:p>
        </p:txBody>
      </p:sp>
      <p:pic>
        <p:nvPicPr>
          <p:cNvPr id="26" name="Image 6" descr="https://test-kimi-img.moonshot.cn/pub/slides/slides_tmpl/image/25-07-11-18:10:07-d1oe5vtcmrb5eq9iqa4g.png"/>
          <p:cNvPicPr>
            <a:picLocks noChangeAspect="1"/>
          </p:cNvPicPr>
          <p:nvPr/>
        </p:nvPicPr>
        <p:blipFill>
          <a:blip r:embed="rId5">
            <a:alphaModFix amt="37000"/>
          </a:blip>
          <a:srcRect t="226" r="321" b="228"/>
          <a:stretch>
            <a:fillRect/>
          </a:stretch>
        </p:blipFill>
        <p:spPr>
          <a:xfrm>
            <a:off x="1031240" y="2090420"/>
            <a:ext cx="589280" cy="556895"/>
          </a:xfrm>
          <a:prstGeom prst="rect">
            <a:avLst/>
          </a:prstGeom>
        </p:spPr>
      </p:pic>
      <p:pic>
        <p:nvPicPr>
          <p:cNvPr id="27" name="Image 7" descr="https://test-kimi-img.moonshot.cn/pub/slides/slides_tmpl/image/25-07-11-18:10:08-d1oe605cmrb5eq9iqa90.png"/>
          <p:cNvPicPr>
            <a:picLocks noChangeAspect="1"/>
          </p:cNvPicPr>
          <p:nvPr/>
        </p:nvPicPr>
        <p:blipFill>
          <a:blip r:embed="rId6"/>
          <a:stretch>
            <a:fillRect/>
          </a:stretch>
        </p:blipFill>
        <p:spPr>
          <a:xfrm>
            <a:off x="10899775" y="1148080"/>
            <a:ext cx="1115695" cy="5120640"/>
          </a:xfrm>
          <a:prstGeom prst="rect">
            <a:avLst/>
          </a:prstGeom>
        </p:spPr>
      </p:pic>
      <p:pic>
        <p:nvPicPr>
          <p:cNvPr id="28" name="Image 8" descr="https://test-kimi-img.moonshot.cn/pub/slides/slides_tmpl/image/25-07-11-18:10:08-d1oe605cmrb5eq9iqaa0.png"/>
          <p:cNvPicPr>
            <a:picLocks noChangeAspect="1"/>
          </p:cNvPicPr>
          <p:nvPr/>
        </p:nvPicPr>
        <p:blipFill>
          <a:blip r:embed="rId7"/>
          <a:stretch>
            <a:fillRect/>
          </a:stretch>
        </p:blipFill>
        <p:spPr>
          <a:xfrm>
            <a:off x="3786505" y="1569085"/>
            <a:ext cx="304800" cy="250190"/>
          </a:xfrm>
          <a:prstGeom prst="rect">
            <a:avLst/>
          </a:prstGeom>
        </p:spPr>
      </p:pic>
      <p:pic>
        <p:nvPicPr>
          <p:cNvPr id="29" name="Image 9" descr="https://test-kimi-img.moonshot.cn/pub/slides/slides_tmpl/image/25-07-11-18:10:08-d1oe605cmrb5eq9iqaa0.png"/>
          <p:cNvPicPr>
            <a:picLocks noChangeAspect="1"/>
          </p:cNvPicPr>
          <p:nvPr/>
        </p:nvPicPr>
        <p:blipFill>
          <a:blip r:embed="rId7"/>
          <a:stretch>
            <a:fillRect/>
          </a:stretch>
        </p:blipFill>
        <p:spPr>
          <a:xfrm rot="6960000">
            <a:off x="1031240" y="5024120"/>
            <a:ext cx="397510" cy="326390"/>
          </a:xfrm>
          <a:prstGeom prst="rect">
            <a:avLst/>
          </a:prstGeom>
        </p:spPr>
      </p:pic>
      <p:pic>
        <p:nvPicPr>
          <p:cNvPr id="30" name="Image 10" descr="https://test-kimi-img.moonshot.cn/pub/slides/slides_tmpl/image/25-07-11-18:10:08-d1oe605cmrb5eq9iqaa0.png"/>
          <p:cNvPicPr>
            <a:picLocks noChangeAspect="1"/>
          </p:cNvPicPr>
          <p:nvPr/>
        </p:nvPicPr>
        <p:blipFill>
          <a:blip r:embed="rId7"/>
          <a:stretch>
            <a:fillRect/>
          </a:stretch>
        </p:blipFill>
        <p:spPr>
          <a:xfrm>
            <a:off x="10899775" y="727075"/>
            <a:ext cx="513080" cy="421005"/>
          </a:xfrm>
          <a:prstGeom prst="rect">
            <a:avLst/>
          </a:prstGeom>
        </p:spPr>
      </p:pic>
      <p:pic>
        <p:nvPicPr>
          <p:cNvPr id="31" name="Image 11" descr="https://test-kimi-img.moonshot.cn/pub/slides/slides_tmpl/image/25-07-11-18:10:07-d1oe5vtcmrb5eq9iqa8g.png"/>
          <p:cNvPicPr>
            <a:picLocks noChangeAspect="1"/>
          </p:cNvPicPr>
          <p:nvPr/>
        </p:nvPicPr>
        <p:blipFill>
          <a:blip r:embed="rId2"/>
          <a:stretch>
            <a:fillRect/>
          </a:stretch>
        </p:blipFill>
        <p:spPr>
          <a:xfrm>
            <a:off x="4474845" y="5445125"/>
            <a:ext cx="4876800" cy="993775"/>
          </a:xfrm>
          <a:prstGeom prst="rect">
            <a:avLst/>
          </a:prstGeom>
        </p:spPr>
      </p:pic>
      <p:sp>
        <p:nvSpPr>
          <p:cNvPr id="32" name="Text 18"/>
          <p:cNvSpPr/>
          <p:nvPr/>
        </p:nvSpPr>
        <p:spPr>
          <a:xfrm>
            <a:off x="5358130" y="5711190"/>
            <a:ext cx="4092575" cy="524510"/>
          </a:xfrm>
          <a:prstGeom prst="rect">
            <a:avLst/>
          </a:prstGeom>
          <a:noFill/>
        </p:spPr>
        <p:txBody>
          <a:bodyPr wrap="square" lIns="91440" tIns="45720" rIns="91440" bIns="45720" rtlCol="0" anchor="t"/>
          <a:lstStyle/>
          <a:p>
            <a:pPr marL="0" indent="0" algn="l">
              <a:lnSpc>
                <a:spcPct val="100000"/>
              </a:lnSpc>
              <a:buNone/>
            </a:pPr>
            <a:r>
              <a:rPr lang="en-US" sz="2000" b="1" dirty="0">
                <a:solidFill>
                  <a:srgbClr val="000000"/>
                </a:solidFill>
                <a:latin typeface="MiSans" pitchFamily="34" charset="-122"/>
                <a:ea typeface="MiSans" pitchFamily="34" charset="-122"/>
                <a:cs typeface="MiSans" pitchFamily="34" charset="-120"/>
              </a:rPr>
              <a:t>总结与展望</a:t>
            </a:r>
            <a:endParaRPr lang="en-US" sz="1600" dirty="0"/>
          </a:p>
        </p:txBody>
      </p:sp>
      <p:sp>
        <p:nvSpPr>
          <p:cNvPr id="33" name="Shape 19"/>
          <p:cNvSpPr/>
          <p:nvPr/>
        </p:nvSpPr>
        <p:spPr>
          <a:xfrm>
            <a:off x="4888865" y="5660390"/>
            <a:ext cx="469265" cy="469265"/>
          </a:xfrm>
          <a:prstGeom prst="ellipse">
            <a:avLst/>
          </a:prstGeom>
          <a:gradFill flip="none" rotWithShape="1">
            <a:gsLst>
              <a:gs pos="0">
                <a:srgbClr val="D1DCF2">
                  <a:alpha val="84000"/>
                </a:srgbClr>
              </a:gs>
              <a:gs pos="2000">
                <a:srgbClr val="D1DCF2">
                  <a:alpha val="84000"/>
                </a:srgbClr>
              </a:gs>
              <a:gs pos="55000">
                <a:srgbClr val="4874CB">
                  <a:alpha val="69000"/>
                </a:srgbClr>
              </a:gs>
              <a:gs pos="100000">
                <a:srgbClr val="345FB6"/>
              </a:gs>
            </a:gsLst>
            <a:path path="circle">
              <a:fillToRect r="100000" b="100000"/>
            </a:path>
            <a:tileRect l="-100000" t="-100000"/>
          </a:gradFill>
        </p:spPr>
      </p:sp>
      <p:sp>
        <p:nvSpPr>
          <p:cNvPr id="34" name="Text 20"/>
          <p:cNvSpPr/>
          <p:nvPr/>
        </p:nvSpPr>
        <p:spPr>
          <a:xfrm>
            <a:off x="4888865" y="5660390"/>
            <a:ext cx="469265" cy="469265"/>
          </a:xfrm>
          <a:prstGeom prst="rect">
            <a:avLst/>
          </a:prstGeom>
          <a:noFill/>
        </p:spPr>
        <p:txBody>
          <a:bodyPr wrap="square" lIns="45720" tIns="91440" rIns="91440" bIns="45720" rtlCol="0" anchor="ctr"/>
          <a:lstStyle/>
          <a:p>
            <a:pPr marL="0" indent="0">
              <a:lnSpc>
                <a:spcPct val="100000"/>
              </a:lnSpc>
              <a:buNone/>
            </a:pPr>
            <a:endParaRPr lang="en-US" sz="1600" dirty="0"/>
          </a:p>
        </p:txBody>
      </p:sp>
      <p:sp>
        <p:nvSpPr>
          <p:cNvPr id="35" name="Text 21"/>
          <p:cNvSpPr/>
          <p:nvPr/>
        </p:nvSpPr>
        <p:spPr>
          <a:xfrm>
            <a:off x="4908550" y="5698490"/>
            <a:ext cx="513080" cy="431165"/>
          </a:xfrm>
          <a:prstGeom prst="rect">
            <a:avLst/>
          </a:prstGeom>
          <a:noFill/>
        </p:spPr>
        <p:txBody>
          <a:bodyPr wrap="square" lIns="91440" tIns="45720" rIns="91440" bIns="45720" rtlCol="0" anchor="ctr"/>
          <a:lstStyle/>
          <a:p>
            <a:pPr marL="0" indent="0" algn="l">
              <a:lnSpc>
                <a:spcPct val="100000"/>
              </a:lnSpc>
              <a:buNone/>
            </a:pPr>
            <a:r>
              <a:rPr lang="en-US" sz="1800" b="1" dirty="0">
                <a:solidFill>
                  <a:srgbClr val="FFFFFF"/>
                </a:solidFill>
                <a:latin typeface="MiSans" pitchFamily="34" charset="-122"/>
                <a:ea typeface="MiSans" pitchFamily="34" charset="-122"/>
                <a:cs typeface="MiSans" pitchFamily="34" charset="-120"/>
              </a:rPr>
              <a:t>05</a:t>
            </a:r>
            <a:endParaRPr lang="en-US" sz="1600"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1">
            <a:alphaModFix amt="100000"/>
            <a:lum/>
          </a:blip>
          <a:srcRect/>
          <a:stretch>
            <a:fillRect/>
          </a:stretch>
        </a:blipFill>
        <a:effectLst/>
      </p:bgPr>
    </p:bg>
    <p:spTree>
      <p:nvGrpSpPr>
        <p:cNvPr id="1" name=""/>
        <p:cNvGrpSpPr/>
        <p:nvPr/>
      </p:nvGrpSpPr>
      <p:grpSpPr>
        <a:xfrm>
          <a:off x="0" y="0"/>
          <a:ext cx="0" cy="0"/>
          <a:chOff x="0" y="0"/>
          <a:chExt cx="0" cy="0"/>
        </a:xfrm>
      </p:grpSpPr>
      <p:sp>
        <p:nvSpPr>
          <p:cNvPr id="2" name="Shape 0"/>
          <p:cNvSpPr/>
          <p:nvPr/>
        </p:nvSpPr>
        <p:spPr>
          <a:xfrm>
            <a:off x="8890" y="-15875"/>
            <a:ext cx="10438130" cy="6880225"/>
          </a:xfrm>
          <a:prstGeom prst="rect">
            <a:avLst/>
          </a:prstGeom>
          <a:gradFill flip="none" rotWithShape="1">
            <a:gsLst>
              <a:gs pos="0">
                <a:srgbClr val="FFFFFF"/>
              </a:gs>
              <a:gs pos="100000">
                <a:srgbClr val="FFFFFF">
                  <a:alpha val="0"/>
                </a:srgbClr>
              </a:gs>
            </a:gsLst>
            <a:lin ang="0" scaled="1"/>
          </a:gradFill>
        </p:spPr>
      </p:sp>
      <p:sp>
        <p:nvSpPr>
          <p:cNvPr id="3" name="Text 1"/>
          <p:cNvSpPr/>
          <p:nvPr/>
        </p:nvSpPr>
        <p:spPr>
          <a:xfrm>
            <a:off x="8890" y="-15875"/>
            <a:ext cx="10438130" cy="6880225"/>
          </a:xfrm>
          <a:prstGeom prst="rect">
            <a:avLst/>
          </a:prstGeom>
          <a:noFill/>
        </p:spPr>
        <p:txBody>
          <a:bodyPr wrap="square" lIns="45720" tIns="91440" rIns="91440" bIns="45720" rtlCol="0" anchor="ctr"/>
          <a:lstStyle/>
          <a:p>
            <a:pPr marL="0" indent="0">
              <a:lnSpc>
                <a:spcPct val="100000"/>
              </a:lnSpc>
              <a:buNone/>
            </a:pPr>
            <a:endParaRPr lang="en-US" sz="1600" dirty="0"/>
          </a:p>
        </p:txBody>
      </p:sp>
      <p:pic>
        <p:nvPicPr>
          <p:cNvPr id="4" name="Image 0" descr="https://test-kimi-img.moonshot.cn/pub/slides/slides_tmpl/image/25-07-11-18:10:09-d1oe60dcmrb5eq9iqag0.png"/>
          <p:cNvPicPr>
            <a:picLocks noChangeAspect="1"/>
          </p:cNvPicPr>
          <p:nvPr/>
        </p:nvPicPr>
        <p:blipFill>
          <a:blip r:embed="rId2"/>
          <a:stretch>
            <a:fillRect/>
          </a:stretch>
        </p:blipFill>
        <p:spPr>
          <a:xfrm>
            <a:off x="612140" y="2388552"/>
            <a:ext cx="1600200" cy="1651000"/>
          </a:xfrm>
          <a:prstGeom prst="rect">
            <a:avLst/>
          </a:prstGeom>
        </p:spPr>
      </p:pic>
      <p:pic>
        <p:nvPicPr>
          <p:cNvPr id="5" name="Image 1" descr="https://test-kimi-img.moonshot.cn/pub/slides/slides_tmpl/image/25-07-11-18:10:09-d1oe60dcmrb5eq9iqagg.png"/>
          <p:cNvPicPr>
            <a:picLocks noChangeAspect="1"/>
          </p:cNvPicPr>
          <p:nvPr/>
        </p:nvPicPr>
        <p:blipFill>
          <a:blip r:embed="rId3"/>
          <a:srcRect l="56" t="92" b="92"/>
          <a:stretch>
            <a:fillRect/>
          </a:stretch>
        </p:blipFill>
        <p:spPr>
          <a:xfrm>
            <a:off x="8890" y="0"/>
            <a:ext cx="6771640" cy="6858000"/>
          </a:xfrm>
          <a:prstGeom prst="rect">
            <a:avLst/>
          </a:prstGeom>
        </p:spPr>
      </p:pic>
      <p:pic>
        <p:nvPicPr>
          <p:cNvPr id="6" name="Image 2" descr="https://test-kimi-img.moonshot.cn/pub/slides/slides_tmpl/image/25-07-11-18:10:09-d1oe60dcmrb5eq9iqah0.png"/>
          <p:cNvPicPr>
            <a:picLocks noChangeAspect="1"/>
          </p:cNvPicPr>
          <p:nvPr/>
        </p:nvPicPr>
        <p:blipFill>
          <a:blip r:embed="rId4"/>
          <a:stretch>
            <a:fillRect/>
          </a:stretch>
        </p:blipFill>
        <p:spPr>
          <a:xfrm>
            <a:off x="854710" y="2689860"/>
            <a:ext cx="1859280" cy="1871345"/>
          </a:xfrm>
          <a:prstGeom prst="rect">
            <a:avLst/>
          </a:prstGeom>
        </p:spPr>
      </p:pic>
      <p:sp>
        <p:nvSpPr>
          <p:cNvPr id="7" name="Text 2"/>
          <p:cNvSpPr/>
          <p:nvPr/>
        </p:nvSpPr>
        <p:spPr>
          <a:xfrm>
            <a:off x="2637790" y="2865755"/>
            <a:ext cx="8900160" cy="951865"/>
          </a:xfrm>
          <a:prstGeom prst="rect">
            <a:avLst/>
          </a:prstGeom>
          <a:noFill/>
        </p:spPr>
        <p:txBody>
          <a:bodyPr wrap="square" lIns="91440" tIns="45720" rIns="91440" bIns="45720" rtlCol="0" anchor="t"/>
          <a:lstStyle/>
          <a:p>
            <a:pPr marL="0" indent="0" algn="l">
              <a:lnSpc>
                <a:spcPct val="100000"/>
              </a:lnSpc>
              <a:buNone/>
            </a:pPr>
            <a:r>
              <a:rPr lang="en-US" sz="5000" b="1" dirty="0">
                <a:solidFill>
                  <a:srgbClr val="4874CB"/>
                </a:solidFill>
                <a:latin typeface="MiSans" pitchFamily="34" charset="-122"/>
                <a:ea typeface="MiSans" pitchFamily="34" charset="-122"/>
                <a:cs typeface="MiSans" pitchFamily="34" charset="-120"/>
              </a:rPr>
              <a:t>案例分析与实践</a:t>
            </a:r>
            <a:endParaRPr lang="en-US" sz="1600" dirty="0"/>
          </a:p>
        </p:txBody>
      </p:sp>
      <p:sp>
        <p:nvSpPr>
          <p:cNvPr id="9" name="Shape 4"/>
          <p:cNvSpPr/>
          <p:nvPr/>
        </p:nvSpPr>
        <p:spPr>
          <a:xfrm>
            <a:off x="1187450" y="2612390"/>
            <a:ext cx="1508125" cy="1494155"/>
          </a:xfrm>
          <a:prstGeom prst="rect">
            <a:avLst/>
          </a:prstGeom>
          <a:solidFill>
            <a:srgbClr val="000000">
              <a:alpha val="0"/>
            </a:srgbClr>
          </a:solidFill>
        </p:spPr>
      </p:sp>
      <p:sp>
        <p:nvSpPr>
          <p:cNvPr id="10" name="Text 5"/>
          <p:cNvSpPr/>
          <p:nvPr/>
        </p:nvSpPr>
        <p:spPr>
          <a:xfrm>
            <a:off x="1187450" y="2612390"/>
            <a:ext cx="1508125" cy="1494155"/>
          </a:xfrm>
          <a:prstGeom prst="rect">
            <a:avLst/>
          </a:prstGeom>
          <a:noFill/>
        </p:spPr>
        <p:txBody>
          <a:bodyPr wrap="square" lIns="46863" tIns="90043" rIns="90043" bIns="46863" rtlCol="0" anchor="ctr"/>
          <a:lstStyle/>
          <a:p>
            <a:pPr marL="0" indent="0" algn="l">
              <a:lnSpc>
                <a:spcPct val="130000"/>
              </a:lnSpc>
              <a:buNone/>
            </a:pPr>
            <a:r>
              <a:rPr lang="en-US" sz="4500" dirty="0">
                <a:solidFill>
                  <a:srgbClr val="FFFFFF"/>
                </a:solidFill>
                <a:latin typeface="MiSans" pitchFamily="34" charset="-122"/>
                <a:ea typeface="MiSans" pitchFamily="34" charset="-122"/>
                <a:cs typeface="MiSans" pitchFamily="34" charset="-120"/>
              </a:rPr>
              <a:t>04</a:t>
            </a:r>
            <a:endParaRPr lang="en-US" sz="1600"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Image 0" descr="https://test-kimi-img.moonshot.cn/pub/slides/slides_tmpl/image/25-07-11-18:10:09-d1oe60dcmrb5eq9iqafg.png"/>
          <p:cNvPicPr>
            <a:picLocks noChangeAspect="1"/>
          </p:cNvPicPr>
          <p:nvPr/>
        </p:nvPicPr>
        <p:blipFill>
          <a:blip r:embed="rId1">
            <a:alphaModFix amt="74000"/>
          </a:blip>
          <a:srcRect l="128" t="26683" r="-128" b="-4046"/>
          <a:stretch>
            <a:fillRect/>
          </a:stretch>
        </p:blipFill>
        <p:spPr>
          <a:xfrm>
            <a:off x="5582285" y="0"/>
            <a:ext cx="6927215" cy="2076450"/>
          </a:xfrm>
          <a:prstGeom prst="rect">
            <a:avLst/>
          </a:prstGeom>
        </p:spPr>
      </p:pic>
      <p:pic>
        <p:nvPicPr>
          <p:cNvPr id="3" name="Image 1" descr="https://test-kimi-img.moonshot.cn/pub/slides/slides_tmpl/image/25-07-11-18:10:12-d1oe615cmrb5eq9iqas0.png"/>
          <p:cNvPicPr>
            <a:picLocks noChangeAspect="1"/>
          </p:cNvPicPr>
          <p:nvPr/>
        </p:nvPicPr>
        <p:blipFill>
          <a:blip r:embed="rId2"/>
          <a:stretch>
            <a:fillRect/>
          </a:stretch>
        </p:blipFill>
        <p:spPr>
          <a:xfrm>
            <a:off x="247650" y="3481070"/>
            <a:ext cx="515620" cy="5360035"/>
          </a:xfrm>
          <a:prstGeom prst="rect">
            <a:avLst/>
          </a:prstGeom>
        </p:spPr>
      </p:pic>
      <p:pic>
        <p:nvPicPr>
          <p:cNvPr id="4" name="Image 2" descr="https://test-kimi-img.moonshot.cn/pub/slides/slides_tmpl/image/25-07-11-18:10:12-d1oe615cmrb5eq9iqas0.png"/>
          <p:cNvPicPr>
            <a:picLocks noChangeAspect="1"/>
          </p:cNvPicPr>
          <p:nvPr/>
        </p:nvPicPr>
        <p:blipFill>
          <a:blip r:embed="rId2"/>
          <a:stretch>
            <a:fillRect/>
          </a:stretch>
        </p:blipFill>
        <p:spPr>
          <a:xfrm>
            <a:off x="6019165" y="2062480"/>
            <a:ext cx="652145" cy="6778625"/>
          </a:xfrm>
          <a:prstGeom prst="rect">
            <a:avLst/>
          </a:prstGeom>
        </p:spPr>
      </p:pic>
      <p:pic>
        <p:nvPicPr>
          <p:cNvPr id="5" name="Image 3" descr="https://test-kimi-img.moonshot.cn/pub/slides/slides_tmpl/image/25-07-11-18:10:20-d1oe635cmrb5eq9iqbmg.png"/>
          <p:cNvPicPr>
            <a:picLocks noChangeAspect="1"/>
          </p:cNvPicPr>
          <p:nvPr/>
        </p:nvPicPr>
        <p:blipFill>
          <a:blip r:embed="rId3"/>
          <a:stretch>
            <a:fillRect/>
          </a:stretch>
        </p:blipFill>
        <p:spPr>
          <a:xfrm>
            <a:off x="6760845" y="1463040"/>
            <a:ext cx="5053330" cy="2243455"/>
          </a:xfrm>
          <a:prstGeom prst="rect">
            <a:avLst/>
          </a:prstGeom>
        </p:spPr>
      </p:pic>
      <p:pic>
        <p:nvPicPr>
          <p:cNvPr id="6" name="Image 4" descr="https://test-kimi-img.moonshot.cn/pub/slides/slides_tmpl/image/25-07-11-18:10:20-d1oe635cmrb5eq9iqbmg.png"/>
          <p:cNvPicPr>
            <a:picLocks noChangeAspect="1"/>
          </p:cNvPicPr>
          <p:nvPr/>
        </p:nvPicPr>
        <p:blipFill>
          <a:blip r:embed="rId3"/>
          <a:stretch>
            <a:fillRect/>
          </a:stretch>
        </p:blipFill>
        <p:spPr>
          <a:xfrm>
            <a:off x="6760845" y="3890010"/>
            <a:ext cx="5053330" cy="2243455"/>
          </a:xfrm>
          <a:prstGeom prst="rect">
            <a:avLst/>
          </a:prstGeom>
        </p:spPr>
      </p:pic>
      <p:pic>
        <p:nvPicPr>
          <p:cNvPr id="7" name="Image 5" descr="https://test-kimi-img.moonshot.cn/pub/slides/slides_tmpl/image/25-07-11-18:10:20-d1oe635cmrb5eq9iqbo0.png"/>
          <p:cNvPicPr>
            <a:picLocks noChangeAspect="1"/>
          </p:cNvPicPr>
          <p:nvPr/>
        </p:nvPicPr>
        <p:blipFill>
          <a:blip r:embed="rId4"/>
          <a:stretch>
            <a:fillRect/>
          </a:stretch>
        </p:blipFill>
        <p:spPr>
          <a:xfrm>
            <a:off x="535940" y="1508125"/>
            <a:ext cx="5864860" cy="4919345"/>
          </a:xfrm>
          <a:prstGeom prst="rect">
            <a:avLst/>
          </a:prstGeom>
        </p:spPr>
      </p:pic>
      <p:pic>
        <p:nvPicPr>
          <p:cNvPr id="8" name="Image 6" descr="https://test-kimi-img.moonshot.cn/pub/slides/slides_tmpl/image/25-07-11-18:10:12-d1oe615cmrb5eq9iqarg.png"/>
          <p:cNvPicPr>
            <a:picLocks noChangeAspect="1"/>
          </p:cNvPicPr>
          <p:nvPr/>
        </p:nvPicPr>
        <p:blipFill>
          <a:blip r:embed="rId5"/>
          <a:stretch>
            <a:fillRect/>
          </a:stretch>
        </p:blipFill>
        <p:spPr>
          <a:xfrm>
            <a:off x="354965" y="208280"/>
            <a:ext cx="1073150" cy="554990"/>
          </a:xfrm>
          <a:prstGeom prst="rect">
            <a:avLst/>
          </a:prstGeom>
        </p:spPr>
      </p:pic>
      <p:pic>
        <p:nvPicPr>
          <p:cNvPr id="9" name="Image 7" descr="https://test-kimi-img.moonshot.cn/pub/slides/slides_tmpl/image/25-07-11-18:10:11-d1oe60tcmrb5eq9iqapg.png"/>
          <p:cNvPicPr>
            <a:picLocks noChangeAspect="1"/>
          </p:cNvPicPr>
          <p:nvPr/>
        </p:nvPicPr>
        <p:blipFill>
          <a:blip r:embed="rId6"/>
          <a:stretch>
            <a:fillRect/>
          </a:stretch>
        </p:blipFill>
        <p:spPr>
          <a:xfrm rot="11520000">
            <a:off x="10706735" y="-624205"/>
            <a:ext cx="1950720" cy="1950720"/>
          </a:xfrm>
          <a:prstGeom prst="rect">
            <a:avLst/>
          </a:prstGeom>
        </p:spPr>
      </p:pic>
      <p:pic>
        <p:nvPicPr>
          <p:cNvPr id="10" name="Image 8" descr="https://test-kimi-img.moonshot.cn/pub/slides/slides_tmpl/image/25-07-11-18:10:08-d1oe605cmrb5eq9iqac0.png"/>
          <p:cNvPicPr>
            <a:picLocks noChangeAspect="1"/>
          </p:cNvPicPr>
          <p:nvPr/>
        </p:nvPicPr>
        <p:blipFill>
          <a:blip r:embed="rId7"/>
          <a:stretch>
            <a:fillRect/>
          </a:stretch>
        </p:blipFill>
        <p:spPr>
          <a:xfrm>
            <a:off x="11022965" y="394335"/>
            <a:ext cx="628015" cy="182880"/>
          </a:xfrm>
          <a:prstGeom prst="rect">
            <a:avLst/>
          </a:prstGeom>
        </p:spPr>
      </p:pic>
      <p:sp>
        <p:nvSpPr>
          <p:cNvPr id="11" name="Text 0"/>
          <p:cNvSpPr/>
          <p:nvPr/>
        </p:nvSpPr>
        <p:spPr>
          <a:xfrm>
            <a:off x="789940" y="394335"/>
            <a:ext cx="6780530" cy="622935"/>
          </a:xfrm>
          <a:prstGeom prst="rect">
            <a:avLst/>
          </a:prstGeom>
          <a:noFill/>
        </p:spPr>
        <p:txBody>
          <a:bodyPr wrap="square" lIns="91440" tIns="45720" rIns="91440" bIns="45720" rtlCol="0" anchor="ctr"/>
          <a:lstStyle/>
          <a:p>
            <a:pPr marL="0" indent="0" algn="l">
              <a:lnSpc>
                <a:spcPct val="100000"/>
              </a:lnSpc>
              <a:buNone/>
            </a:pPr>
            <a:r>
              <a:rPr lang="en-US" sz="2800" b="1" dirty="0">
                <a:solidFill>
                  <a:srgbClr val="000000"/>
                </a:solidFill>
                <a:latin typeface="MiSans" pitchFamily="34" charset="-122"/>
                <a:ea typeface="MiSans" pitchFamily="34" charset="-122"/>
                <a:cs typeface="MiSans" pitchFamily="34" charset="-120"/>
              </a:rPr>
              <a:t>深兰公司薪酬管理案例分析</a:t>
            </a:r>
            <a:endParaRPr lang="en-US" sz="1600" dirty="0"/>
          </a:p>
        </p:txBody>
      </p:sp>
      <p:sp>
        <p:nvSpPr>
          <p:cNvPr id="12" name="Text 1"/>
          <p:cNvSpPr/>
          <p:nvPr/>
        </p:nvSpPr>
        <p:spPr>
          <a:xfrm>
            <a:off x="626110" y="3703320"/>
            <a:ext cx="4690110" cy="368300"/>
          </a:xfrm>
          <a:prstGeom prst="rect">
            <a:avLst/>
          </a:prstGeom>
          <a:noFill/>
        </p:spPr>
        <p:txBody>
          <a:bodyPr wrap="square" lIns="91440" tIns="45720" rIns="91440" bIns="45720" rtlCol="0" anchor="ctr">
            <a:spAutoFit/>
          </a:bodyPr>
          <a:lstStyle/>
          <a:p>
            <a:pPr marL="0" indent="0" algn="ctr">
              <a:lnSpc>
                <a:spcPct val="100000"/>
              </a:lnSpc>
              <a:buNone/>
            </a:pPr>
            <a:r>
              <a:rPr lang="en-US" b="1" dirty="0">
                <a:solidFill>
                  <a:srgbClr val="4874CB"/>
                </a:solidFill>
                <a:latin typeface="MiSans" pitchFamily="34" charset="-122"/>
                <a:ea typeface="MiSans" pitchFamily="34" charset="-122"/>
                <a:cs typeface="MiSans" pitchFamily="34" charset="-120"/>
              </a:rPr>
              <a:t>深兰公司薪酬体系的优点</a:t>
            </a:r>
            <a:endParaRPr lang="en-US" b="1" dirty="0">
              <a:solidFill>
                <a:srgbClr val="4874CB"/>
              </a:solidFill>
              <a:latin typeface="MiSans" pitchFamily="34" charset="-122"/>
              <a:ea typeface="MiSans" pitchFamily="34" charset="-122"/>
              <a:cs typeface="MiSans" pitchFamily="34" charset="-120"/>
            </a:endParaRPr>
          </a:p>
        </p:txBody>
      </p:sp>
      <p:sp>
        <p:nvSpPr>
          <p:cNvPr id="13" name="Text 2"/>
          <p:cNvSpPr/>
          <p:nvPr/>
        </p:nvSpPr>
        <p:spPr>
          <a:xfrm>
            <a:off x="763270" y="4069715"/>
            <a:ext cx="5332095" cy="2063750"/>
          </a:xfrm>
          <a:prstGeom prst="rect">
            <a:avLst/>
          </a:prstGeom>
          <a:noFill/>
        </p:spPr>
        <p:txBody>
          <a:bodyPr wrap="square" lIns="91440" tIns="45720" rIns="91440" bIns="45720" rtlCol="0" anchor="t"/>
          <a:lstStyle/>
          <a:p>
            <a:pPr marL="0" indent="0" algn="just">
              <a:lnSpc>
                <a:spcPct val="150000"/>
              </a:lnSpc>
              <a:buNone/>
            </a:pPr>
            <a:r>
              <a:rPr lang="en-US" sz="1400" dirty="0">
                <a:solidFill>
                  <a:srgbClr val="262626"/>
                </a:solidFill>
                <a:latin typeface="MiSans" pitchFamily="34" charset="-122"/>
                <a:ea typeface="MiSans" pitchFamily="34" charset="-122"/>
                <a:cs typeface="MiSans" pitchFamily="34" charset="-120"/>
              </a:rPr>
              <a:t>深兰公司通过工资序列和奖金制度管理薪酬，其薪酬体系具有一定的科学性和规范性。例如，工资序列清晰，不同岗位的薪酬等级分明，为员工提供了明确的职业发展路径。同时，奖金制度在一定程度上激励了员工的工作积极性。</a:t>
            </a:r>
            <a:endParaRPr lang="en-US" sz="1600" dirty="0"/>
          </a:p>
        </p:txBody>
      </p:sp>
      <p:sp>
        <p:nvSpPr>
          <p:cNvPr id="14" name="Text 3"/>
          <p:cNvSpPr/>
          <p:nvPr/>
        </p:nvSpPr>
        <p:spPr>
          <a:xfrm>
            <a:off x="6957060" y="1664970"/>
            <a:ext cx="3732530" cy="368300"/>
          </a:xfrm>
          <a:prstGeom prst="rect">
            <a:avLst/>
          </a:prstGeom>
          <a:noFill/>
        </p:spPr>
        <p:txBody>
          <a:bodyPr wrap="square" lIns="91440" tIns="45720" rIns="91440" bIns="45720" rtlCol="0" anchor="ctr">
            <a:spAutoFit/>
          </a:bodyPr>
          <a:lstStyle/>
          <a:p>
            <a:pPr marL="0" indent="0" algn="l">
              <a:lnSpc>
                <a:spcPct val="100000"/>
              </a:lnSpc>
              <a:buNone/>
            </a:pPr>
            <a:r>
              <a:rPr lang="en-US" b="1" dirty="0">
                <a:solidFill>
                  <a:srgbClr val="4874CB"/>
                </a:solidFill>
                <a:latin typeface="MiSans" pitchFamily="34" charset="-122"/>
                <a:ea typeface="MiSans" pitchFamily="34" charset="-122"/>
                <a:cs typeface="MiSans" pitchFamily="34" charset="-120"/>
              </a:rPr>
              <a:t>深兰公司薪酬体系的不足</a:t>
            </a:r>
            <a:endParaRPr lang="en-US" b="1" dirty="0">
              <a:solidFill>
                <a:srgbClr val="4874CB"/>
              </a:solidFill>
              <a:latin typeface="MiSans" pitchFamily="34" charset="-122"/>
              <a:ea typeface="MiSans" pitchFamily="34" charset="-122"/>
              <a:cs typeface="MiSans" pitchFamily="34" charset="-120"/>
            </a:endParaRPr>
          </a:p>
        </p:txBody>
      </p:sp>
      <p:sp>
        <p:nvSpPr>
          <p:cNvPr id="15" name="Text 4"/>
          <p:cNvSpPr/>
          <p:nvPr/>
        </p:nvSpPr>
        <p:spPr>
          <a:xfrm>
            <a:off x="6957060" y="2170748"/>
            <a:ext cx="4660900" cy="1194594"/>
          </a:xfrm>
          <a:prstGeom prst="rect">
            <a:avLst/>
          </a:prstGeom>
          <a:noFill/>
        </p:spPr>
        <p:txBody>
          <a:bodyPr wrap="square" lIns="91440" tIns="45720" rIns="91440" bIns="45720" rtlCol="0" anchor="ctr">
            <a:spAutoFit/>
          </a:bodyPr>
          <a:lstStyle/>
          <a:p>
            <a:pPr marL="0" indent="0" algn="just">
              <a:lnSpc>
                <a:spcPct val="140000"/>
              </a:lnSpc>
              <a:buNone/>
            </a:pPr>
            <a:r>
              <a:rPr lang="en-US" sz="1400" dirty="0">
                <a:solidFill>
                  <a:srgbClr val="262626"/>
                </a:solidFill>
                <a:latin typeface="MiSans" pitchFamily="34" charset="-122"/>
                <a:ea typeface="MiSans" pitchFamily="34" charset="-122"/>
                <a:cs typeface="MiSans" pitchFamily="34" charset="-120"/>
              </a:rPr>
              <a:t>然而，深兰公司的薪酬体系也存在一些问题。例如，员工满意度较低，主要原因是薪酬水平与市场脱节，缺乏竞争力。此外，奖金调整机制不透明，导致员工对奖金分配存在争议，影响了员工的工作积极性。</a:t>
            </a:r>
            <a:endParaRPr lang="en-US" sz="1600" dirty="0"/>
          </a:p>
        </p:txBody>
      </p:sp>
      <p:sp>
        <p:nvSpPr>
          <p:cNvPr id="16" name="Text 5"/>
          <p:cNvSpPr/>
          <p:nvPr/>
        </p:nvSpPr>
        <p:spPr>
          <a:xfrm>
            <a:off x="6957060" y="4000500"/>
            <a:ext cx="3732530" cy="368300"/>
          </a:xfrm>
          <a:prstGeom prst="rect">
            <a:avLst/>
          </a:prstGeom>
          <a:noFill/>
        </p:spPr>
        <p:txBody>
          <a:bodyPr wrap="square" lIns="91440" tIns="45720" rIns="91440" bIns="45720" rtlCol="0" anchor="ctr">
            <a:spAutoFit/>
          </a:bodyPr>
          <a:lstStyle/>
          <a:p>
            <a:pPr marL="0" indent="0" algn="l">
              <a:lnSpc>
                <a:spcPct val="100000"/>
              </a:lnSpc>
              <a:buNone/>
            </a:pPr>
            <a:r>
              <a:rPr lang="en-US" b="1" dirty="0">
                <a:solidFill>
                  <a:srgbClr val="4874CB"/>
                </a:solidFill>
                <a:latin typeface="MiSans" pitchFamily="34" charset="-122"/>
                <a:ea typeface="MiSans" pitchFamily="34" charset="-122"/>
                <a:cs typeface="MiSans" pitchFamily="34" charset="-120"/>
              </a:rPr>
              <a:t>改进建议</a:t>
            </a:r>
            <a:endParaRPr lang="en-US" b="1" dirty="0">
              <a:solidFill>
                <a:srgbClr val="4874CB"/>
              </a:solidFill>
              <a:latin typeface="MiSans" pitchFamily="34" charset="-122"/>
              <a:ea typeface="MiSans" pitchFamily="34" charset="-122"/>
              <a:cs typeface="MiSans" pitchFamily="34" charset="-120"/>
            </a:endParaRPr>
          </a:p>
        </p:txBody>
      </p:sp>
      <p:sp>
        <p:nvSpPr>
          <p:cNvPr id="17" name="Text 6"/>
          <p:cNvSpPr/>
          <p:nvPr/>
        </p:nvSpPr>
        <p:spPr>
          <a:xfrm>
            <a:off x="6957060" y="4409440"/>
            <a:ext cx="4603750" cy="1599803"/>
          </a:xfrm>
          <a:prstGeom prst="rect">
            <a:avLst/>
          </a:prstGeom>
          <a:noFill/>
        </p:spPr>
        <p:txBody>
          <a:bodyPr wrap="square" lIns="91440" tIns="45720" rIns="91440" bIns="45720" rtlCol="0" anchor="ctr">
            <a:spAutoFit/>
          </a:bodyPr>
          <a:lstStyle/>
          <a:p>
            <a:pPr marL="0" indent="0" algn="just">
              <a:lnSpc>
                <a:spcPct val="150000"/>
              </a:lnSpc>
              <a:buNone/>
            </a:pPr>
            <a:r>
              <a:rPr lang="en-US" sz="1400" dirty="0">
                <a:solidFill>
                  <a:srgbClr val="262626"/>
                </a:solidFill>
                <a:latin typeface="MiSans" pitchFamily="34" charset="-122"/>
                <a:ea typeface="MiSans" pitchFamily="34" charset="-122"/>
                <a:cs typeface="MiSans" pitchFamily="34" charset="-120"/>
              </a:rPr>
              <a:t>针对这些问题，深兰公司可以采取以下改进措施：首先，进行薪酬调查，调整薪酬水平以匹配市场行情；其次，优化奖金分配机制，确保奖金分配公平、透明；最后，加强与员工的沟通，了解员工需求，提升员工满意度。</a:t>
            </a:r>
            <a:endParaRPr lang="en-US" sz="1600" dirty="0"/>
          </a:p>
        </p:txBody>
      </p:sp>
      <p:pic>
        <p:nvPicPr>
          <p:cNvPr id="18" name="Image 9" descr="https://test-kimi-img.moonshot.cn/pub/slides/slides_tmpl/image/25-07-11-18:10:21-d1oe63dcmrb5eq9iqbs0.png"/>
          <p:cNvPicPr>
            <a:picLocks noChangeAspect="1"/>
          </p:cNvPicPr>
          <p:nvPr/>
        </p:nvPicPr>
        <p:blipFill>
          <a:blip r:embed="rId8"/>
          <a:stretch>
            <a:fillRect/>
          </a:stretch>
        </p:blipFill>
        <p:spPr>
          <a:xfrm>
            <a:off x="808990" y="1720850"/>
            <a:ext cx="5260975" cy="1962785"/>
          </a:xfrm>
          <a:prstGeom prst="rect">
            <a:avLst/>
          </a:prstGeom>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1">
            <a:alphaModFix amt="50000"/>
            <a:lum/>
          </a:blip>
          <a:srcRect/>
          <a:stretch>
            <a:fillRect/>
          </a:stretch>
        </a:blipFill>
        <a:effectLst/>
      </p:bgPr>
    </p:bg>
    <p:spTree>
      <p:nvGrpSpPr>
        <p:cNvPr id="1" name=""/>
        <p:cNvGrpSpPr/>
        <p:nvPr/>
      </p:nvGrpSpPr>
      <p:grpSpPr>
        <a:xfrm>
          <a:off x="0" y="0"/>
          <a:ext cx="0" cy="0"/>
          <a:chOff x="0" y="0"/>
          <a:chExt cx="0" cy="0"/>
        </a:xfrm>
      </p:grpSpPr>
      <p:pic>
        <p:nvPicPr>
          <p:cNvPr id="2" name="Image 0" descr="https://test-kimi-img.moonshot.cn/pub/slides/slides_tmpl/image/25-07-11-18:10:16-d1oe625cmrb5eq9iqb8g.jpeg"/>
          <p:cNvPicPr>
            <a:picLocks noChangeAspect="1"/>
          </p:cNvPicPr>
          <p:nvPr/>
        </p:nvPicPr>
        <p:blipFill>
          <a:blip r:embed="rId2"/>
          <a:srcRect t="170" b="200"/>
          <a:stretch>
            <a:fillRect/>
          </a:stretch>
        </p:blipFill>
        <p:spPr>
          <a:xfrm>
            <a:off x="0" y="866775"/>
            <a:ext cx="12192000" cy="2177415"/>
          </a:xfrm>
          <a:prstGeom prst="rect">
            <a:avLst/>
          </a:prstGeom>
        </p:spPr>
      </p:pic>
      <p:sp>
        <p:nvSpPr>
          <p:cNvPr id="3" name="Text 0"/>
          <p:cNvSpPr/>
          <p:nvPr/>
        </p:nvSpPr>
        <p:spPr>
          <a:xfrm>
            <a:off x="476885" y="4243070"/>
            <a:ext cx="3335655" cy="1867535"/>
          </a:xfrm>
          <a:prstGeom prst="rect">
            <a:avLst/>
          </a:prstGeom>
          <a:noFill/>
        </p:spPr>
        <p:txBody>
          <a:bodyPr wrap="square" lIns="0" tIns="0" rIns="0" bIns="46990" rtlCol="0" anchor="t"/>
          <a:lstStyle/>
          <a:p>
            <a:pPr marL="0" indent="0" algn="just">
              <a:lnSpc>
                <a:spcPct val="150000"/>
              </a:lnSpc>
              <a:buNone/>
            </a:pPr>
            <a:r>
              <a:rPr lang="en-US" sz="1400" dirty="0">
                <a:solidFill>
                  <a:srgbClr val="262626"/>
                </a:solidFill>
                <a:latin typeface="MiSans" pitchFamily="34" charset="-122"/>
                <a:ea typeface="MiSans" pitchFamily="34" charset="-122"/>
                <a:cs typeface="MiSans" pitchFamily="34" charset="-120"/>
              </a:rPr>
              <a:t>海尔通过大规模定制模式满足个性化需求，取得了显著的市场成效。其成功因素之一是以销定产，根据客户需求安排生产，避免了库存积压。例如，海尔通过线上平台收集客户订单，按订单生产，确保产品与客户需求高度匹配。</a:t>
            </a:r>
            <a:endParaRPr lang="en-US" sz="1600" dirty="0"/>
          </a:p>
        </p:txBody>
      </p:sp>
      <p:sp>
        <p:nvSpPr>
          <p:cNvPr id="4" name="Text 1"/>
          <p:cNvSpPr/>
          <p:nvPr/>
        </p:nvSpPr>
        <p:spPr>
          <a:xfrm>
            <a:off x="4368165" y="4243070"/>
            <a:ext cx="3335655" cy="1867535"/>
          </a:xfrm>
          <a:prstGeom prst="rect">
            <a:avLst/>
          </a:prstGeom>
          <a:noFill/>
        </p:spPr>
        <p:txBody>
          <a:bodyPr wrap="square" lIns="0" tIns="0" rIns="0" bIns="46990" rtlCol="0" anchor="t"/>
          <a:lstStyle/>
          <a:p>
            <a:pPr marL="0" indent="0" algn="just">
              <a:lnSpc>
                <a:spcPct val="150000"/>
              </a:lnSpc>
              <a:buNone/>
            </a:pPr>
            <a:r>
              <a:rPr lang="en-US" sz="1400" dirty="0">
                <a:solidFill>
                  <a:srgbClr val="262626"/>
                </a:solidFill>
                <a:latin typeface="MiSans" pitchFamily="34" charset="-122"/>
                <a:ea typeface="MiSans" pitchFamily="34" charset="-122"/>
                <a:cs typeface="MiSans" pitchFamily="34" charset="-120"/>
              </a:rPr>
              <a:t>海尔在生产组织方面进行了优化，采用模块化生产方式，提高了生产效率。例如，将冰箱生产分为多个模块，每个模块由专业团队负责，缩短了生产周期，提升了生产效率。同时，通过优化生产布局，减少了生产过程中的浪费。</a:t>
            </a:r>
            <a:endParaRPr lang="en-US" sz="1600" dirty="0"/>
          </a:p>
        </p:txBody>
      </p:sp>
      <p:sp>
        <p:nvSpPr>
          <p:cNvPr id="5" name="Text 2"/>
          <p:cNvSpPr/>
          <p:nvPr/>
        </p:nvSpPr>
        <p:spPr>
          <a:xfrm>
            <a:off x="8312150" y="4253230"/>
            <a:ext cx="3335655" cy="1867535"/>
          </a:xfrm>
          <a:prstGeom prst="rect">
            <a:avLst/>
          </a:prstGeom>
          <a:noFill/>
        </p:spPr>
        <p:txBody>
          <a:bodyPr wrap="square" lIns="0" tIns="0" rIns="0" bIns="46990" rtlCol="0" anchor="t"/>
          <a:lstStyle/>
          <a:p>
            <a:pPr marL="0" indent="0" algn="just">
              <a:lnSpc>
                <a:spcPct val="150000"/>
              </a:lnSpc>
              <a:buNone/>
            </a:pPr>
            <a:r>
              <a:rPr lang="en-US" sz="1400" dirty="0">
                <a:solidFill>
                  <a:srgbClr val="262626"/>
                </a:solidFill>
                <a:latin typeface="MiSans" pitchFamily="34" charset="-122"/>
                <a:ea typeface="MiSans" pitchFamily="34" charset="-122"/>
                <a:cs typeface="MiSans" pitchFamily="34" charset="-120"/>
              </a:rPr>
              <a:t>海尔在生产控制方面采取了严格的措施，确保产品质量和生产进度。例如，通过实时监控生产进度，及时调整生产计划，确保按时交付。同时，采用先进的质量检测设备，对产品进行严格的质量检测，确保产品质量符合标准。</a:t>
            </a:r>
            <a:endParaRPr lang="en-US" sz="1600" dirty="0"/>
          </a:p>
        </p:txBody>
      </p:sp>
      <p:pic>
        <p:nvPicPr>
          <p:cNvPr id="6" name="Image 1" descr="https://test-kimi-img.moonshot.cn/pub/slides/slides_tmpl/image/25-07-11-18:10:16-d1oe625cmrb5eq9iqb9g.png"/>
          <p:cNvPicPr>
            <a:picLocks noChangeAspect="1"/>
          </p:cNvPicPr>
          <p:nvPr/>
        </p:nvPicPr>
        <p:blipFill>
          <a:blip r:embed="rId3"/>
          <a:stretch>
            <a:fillRect/>
          </a:stretch>
        </p:blipFill>
        <p:spPr>
          <a:xfrm>
            <a:off x="922338" y="4041458"/>
            <a:ext cx="2489200" cy="88900"/>
          </a:xfrm>
          <a:prstGeom prst="rect">
            <a:avLst/>
          </a:prstGeom>
        </p:spPr>
      </p:pic>
      <p:pic>
        <p:nvPicPr>
          <p:cNvPr id="7" name="Image 2" descr="https://test-kimi-img.moonshot.cn/pub/slides/slides_tmpl/image/25-07-11-18:10:16-d1oe625cmrb5eq9iqb9g.png"/>
          <p:cNvPicPr>
            <a:picLocks noChangeAspect="1"/>
          </p:cNvPicPr>
          <p:nvPr/>
        </p:nvPicPr>
        <p:blipFill>
          <a:blip r:embed="rId3"/>
          <a:stretch>
            <a:fillRect/>
          </a:stretch>
        </p:blipFill>
        <p:spPr>
          <a:xfrm>
            <a:off x="4814190" y="4041458"/>
            <a:ext cx="2489200" cy="88900"/>
          </a:xfrm>
          <a:prstGeom prst="rect">
            <a:avLst/>
          </a:prstGeom>
        </p:spPr>
      </p:pic>
      <p:pic>
        <p:nvPicPr>
          <p:cNvPr id="8" name="Image 3" descr="https://test-kimi-img.moonshot.cn/pub/slides/slides_tmpl/image/25-07-11-18:10:16-d1oe625cmrb5eq9iqb9g.png"/>
          <p:cNvPicPr>
            <a:picLocks noChangeAspect="1"/>
          </p:cNvPicPr>
          <p:nvPr/>
        </p:nvPicPr>
        <p:blipFill>
          <a:blip r:embed="rId3"/>
          <a:stretch>
            <a:fillRect/>
          </a:stretch>
        </p:blipFill>
        <p:spPr>
          <a:xfrm>
            <a:off x="8757603" y="4051618"/>
            <a:ext cx="2489200" cy="88900"/>
          </a:xfrm>
          <a:prstGeom prst="rect">
            <a:avLst/>
          </a:prstGeom>
        </p:spPr>
      </p:pic>
      <p:pic>
        <p:nvPicPr>
          <p:cNvPr id="9" name="Image 4" descr="https://test-kimi-img.moonshot.cn/pub/slides/slides_tmpl/image/25-07-11-18:10:16-d1oe625cmrb5eq9iqba0.png"/>
          <p:cNvPicPr>
            <a:picLocks noChangeAspect="1"/>
          </p:cNvPicPr>
          <p:nvPr/>
        </p:nvPicPr>
        <p:blipFill>
          <a:blip r:embed="rId4"/>
          <a:stretch>
            <a:fillRect/>
          </a:stretch>
        </p:blipFill>
        <p:spPr>
          <a:xfrm>
            <a:off x="4098097" y="3631248"/>
            <a:ext cx="25400" cy="3060700"/>
          </a:xfrm>
          <a:prstGeom prst="rect">
            <a:avLst/>
          </a:prstGeom>
        </p:spPr>
      </p:pic>
      <p:pic>
        <p:nvPicPr>
          <p:cNvPr id="10" name="Image 5" descr="https://test-kimi-img.moonshot.cn/pub/slides/slides_tmpl/image/25-07-11-18:10:16-d1oe625cmrb5eq9iqba0.png"/>
          <p:cNvPicPr>
            <a:picLocks noChangeAspect="1"/>
          </p:cNvPicPr>
          <p:nvPr/>
        </p:nvPicPr>
        <p:blipFill>
          <a:blip r:embed="rId4"/>
          <a:stretch>
            <a:fillRect/>
          </a:stretch>
        </p:blipFill>
        <p:spPr>
          <a:xfrm>
            <a:off x="7965599" y="3656648"/>
            <a:ext cx="25400" cy="3060700"/>
          </a:xfrm>
          <a:prstGeom prst="rect">
            <a:avLst/>
          </a:prstGeom>
        </p:spPr>
      </p:pic>
      <p:sp>
        <p:nvSpPr>
          <p:cNvPr id="11" name="Shape 3"/>
          <p:cNvSpPr/>
          <p:nvPr/>
        </p:nvSpPr>
        <p:spPr>
          <a:xfrm>
            <a:off x="-635" y="635"/>
            <a:ext cx="12192635" cy="854710"/>
          </a:xfrm>
          <a:prstGeom prst="rect">
            <a:avLst/>
          </a:prstGeom>
          <a:solidFill>
            <a:srgbClr val="FFFFFF"/>
          </a:solidFill>
        </p:spPr>
      </p:sp>
      <p:sp>
        <p:nvSpPr>
          <p:cNvPr id="12" name="Text 4"/>
          <p:cNvSpPr/>
          <p:nvPr/>
        </p:nvSpPr>
        <p:spPr>
          <a:xfrm>
            <a:off x="-635" y="635"/>
            <a:ext cx="12192635" cy="854710"/>
          </a:xfrm>
          <a:prstGeom prst="rect">
            <a:avLst/>
          </a:prstGeom>
          <a:noFill/>
        </p:spPr>
        <p:txBody>
          <a:bodyPr wrap="square" lIns="45720" tIns="91440" rIns="91440" bIns="45720" rtlCol="0" anchor="ctr"/>
          <a:lstStyle/>
          <a:p>
            <a:pPr marL="0" indent="0">
              <a:lnSpc>
                <a:spcPct val="100000"/>
              </a:lnSpc>
              <a:buNone/>
            </a:pPr>
            <a:endParaRPr lang="en-US" sz="1600" dirty="0"/>
          </a:p>
        </p:txBody>
      </p:sp>
      <p:sp>
        <p:nvSpPr>
          <p:cNvPr id="13" name="Text 5"/>
          <p:cNvSpPr/>
          <p:nvPr/>
        </p:nvSpPr>
        <p:spPr>
          <a:xfrm>
            <a:off x="386080" y="194945"/>
            <a:ext cx="9518015" cy="622935"/>
          </a:xfrm>
          <a:prstGeom prst="rect">
            <a:avLst/>
          </a:prstGeom>
          <a:noFill/>
        </p:spPr>
        <p:txBody>
          <a:bodyPr wrap="square" lIns="91440" tIns="45720" rIns="91440" bIns="45720" rtlCol="0" anchor="ctr"/>
          <a:lstStyle/>
          <a:p>
            <a:pPr marL="0" indent="0" algn="l">
              <a:lnSpc>
                <a:spcPct val="100000"/>
              </a:lnSpc>
              <a:buNone/>
            </a:pPr>
            <a:r>
              <a:rPr lang="en-US" sz="3000" b="1" dirty="0">
                <a:solidFill>
                  <a:srgbClr val="4874CB"/>
                </a:solidFill>
                <a:latin typeface="MiSans" pitchFamily="34" charset="-122"/>
                <a:ea typeface="MiSans" pitchFamily="34" charset="-122"/>
                <a:cs typeface="MiSans" pitchFamily="34" charset="-120"/>
              </a:rPr>
              <a:t>海尔定制冰箱生产管理案例</a:t>
            </a:r>
            <a:endParaRPr lang="en-US" sz="1600" dirty="0"/>
          </a:p>
        </p:txBody>
      </p:sp>
      <p:sp>
        <p:nvSpPr>
          <p:cNvPr id="14" name="Text 6"/>
          <p:cNvSpPr/>
          <p:nvPr/>
        </p:nvSpPr>
        <p:spPr>
          <a:xfrm>
            <a:off x="851535" y="3293745"/>
            <a:ext cx="2856865" cy="699135"/>
          </a:xfrm>
          <a:prstGeom prst="rect">
            <a:avLst/>
          </a:prstGeom>
          <a:noFill/>
        </p:spPr>
        <p:txBody>
          <a:bodyPr wrap="square" lIns="0" tIns="0" rIns="0" bIns="0" rtlCol="0" anchor="ctr"/>
          <a:lstStyle/>
          <a:p>
            <a:pPr marL="0" indent="0" algn="ctr">
              <a:lnSpc>
                <a:spcPct val="100000"/>
              </a:lnSpc>
              <a:buNone/>
            </a:pPr>
            <a:r>
              <a:rPr lang="en-US" sz="2000" b="1" dirty="0">
                <a:solidFill>
                  <a:srgbClr val="4874CB"/>
                </a:solidFill>
                <a:latin typeface="MiSans" pitchFamily="34" charset="-122"/>
                <a:ea typeface="MiSans" pitchFamily="34" charset="-122"/>
                <a:cs typeface="MiSans" pitchFamily="34" charset="-120"/>
              </a:rPr>
              <a:t>海尔的成功因素</a:t>
            </a:r>
            <a:endParaRPr lang="en-US" sz="1600" dirty="0"/>
          </a:p>
        </p:txBody>
      </p:sp>
      <p:sp>
        <p:nvSpPr>
          <p:cNvPr id="15" name="Text 7"/>
          <p:cNvSpPr/>
          <p:nvPr/>
        </p:nvSpPr>
        <p:spPr>
          <a:xfrm>
            <a:off x="4616450" y="3293745"/>
            <a:ext cx="2856865" cy="699135"/>
          </a:xfrm>
          <a:prstGeom prst="rect">
            <a:avLst/>
          </a:prstGeom>
          <a:noFill/>
        </p:spPr>
        <p:txBody>
          <a:bodyPr wrap="square" lIns="0" tIns="0" rIns="0" bIns="0" rtlCol="0" anchor="ctr"/>
          <a:lstStyle/>
          <a:p>
            <a:pPr marL="0" indent="0" algn="ctr">
              <a:lnSpc>
                <a:spcPct val="100000"/>
              </a:lnSpc>
              <a:buNone/>
            </a:pPr>
            <a:r>
              <a:rPr lang="en-US" sz="2000" b="1" dirty="0">
                <a:solidFill>
                  <a:srgbClr val="4874CB"/>
                </a:solidFill>
                <a:latin typeface="MiSans" pitchFamily="34" charset="-122"/>
                <a:ea typeface="MiSans" pitchFamily="34" charset="-122"/>
                <a:cs typeface="MiSans" pitchFamily="34" charset="-120"/>
              </a:rPr>
              <a:t>生产组织优化</a:t>
            </a:r>
            <a:endParaRPr lang="en-US" sz="1600" dirty="0"/>
          </a:p>
        </p:txBody>
      </p:sp>
      <p:sp>
        <p:nvSpPr>
          <p:cNvPr id="16" name="Text 8"/>
          <p:cNvSpPr/>
          <p:nvPr/>
        </p:nvSpPr>
        <p:spPr>
          <a:xfrm>
            <a:off x="8482965" y="3298825"/>
            <a:ext cx="2856865" cy="699135"/>
          </a:xfrm>
          <a:prstGeom prst="rect">
            <a:avLst/>
          </a:prstGeom>
          <a:noFill/>
        </p:spPr>
        <p:txBody>
          <a:bodyPr wrap="square" lIns="0" tIns="0" rIns="0" bIns="0" rtlCol="0" anchor="ctr"/>
          <a:lstStyle/>
          <a:p>
            <a:pPr marL="0" indent="0" algn="ctr">
              <a:lnSpc>
                <a:spcPct val="100000"/>
              </a:lnSpc>
              <a:buNone/>
            </a:pPr>
            <a:r>
              <a:rPr lang="en-US" sz="2000" b="1" dirty="0">
                <a:solidFill>
                  <a:srgbClr val="4874CB"/>
                </a:solidFill>
                <a:latin typeface="MiSans" pitchFamily="34" charset="-122"/>
                <a:ea typeface="MiSans" pitchFamily="34" charset="-122"/>
                <a:cs typeface="MiSans" pitchFamily="34" charset="-120"/>
              </a:rPr>
              <a:t>生产控制措施</a:t>
            </a:r>
            <a:endParaRPr lang="en-US" sz="1600"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Image 0" descr="https://test-kimi-img.moonshot.cn/pub/slides/slides_tmpl/image/25-07-11-18:10:12-d1oe615cmrb5eq9iqas0.png"/>
          <p:cNvPicPr>
            <a:picLocks noChangeAspect="1"/>
          </p:cNvPicPr>
          <p:nvPr/>
        </p:nvPicPr>
        <p:blipFill>
          <a:blip r:embed="rId1"/>
          <a:stretch>
            <a:fillRect/>
          </a:stretch>
        </p:blipFill>
        <p:spPr>
          <a:xfrm rot="16200000">
            <a:off x="12004675" y="4376420"/>
            <a:ext cx="367030" cy="3537585"/>
          </a:xfrm>
          <a:prstGeom prst="rect">
            <a:avLst/>
          </a:prstGeom>
        </p:spPr>
      </p:pic>
      <p:pic>
        <p:nvPicPr>
          <p:cNvPr id="3" name="Image 1" descr="https://test-kimi-img.moonshot.cn/pub/slides/slides_tmpl/image/25-07-11-18:10:12-d1oe615cmrb5eq9iqas0.png"/>
          <p:cNvPicPr>
            <a:picLocks noChangeAspect="1"/>
          </p:cNvPicPr>
          <p:nvPr/>
        </p:nvPicPr>
        <p:blipFill>
          <a:blip r:embed="rId1"/>
          <a:stretch>
            <a:fillRect/>
          </a:stretch>
        </p:blipFill>
        <p:spPr>
          <a:xfrm rot="5400000">
            <a:off x="565150" y="3265805"/>
            <a:ext cx="652145" cy="6778625"/>
          </a:xfrm>
          <a:prstGeom prst="rect">
            <a:avLst/>
          </a:prstGeom>
        </p:spPr>
      </p:pic>
      <p:pic>
        <p:nvPicPr>
          <p:cNvPr id="4" name="Image 2" descr="https://test-kimi-img.moonshot.cn/pub/slides/slides_tmpl/image/25-07-11-18:10:12-d1oe615cmrb5eq9iqas0.png"/>
          <p:cNvPicPr>
            <a:picLocks noChangeAspect="1"/>
          </p:cNvPicPr>
          <p:nvPr/>
        </p:nvPicPr>
        <p:blipFill>
          <a:blip r:embed="rId1"/>
          <a:stretch>
            <a:fillRect/>
          </a:stretch>
        </p:blipFill>
        <p:spPr>
          <a:xfrm rot="16200000">
            <a:off x="11927205" y="4007485"/>
            <a:ext cx="521335" cy="5425440"/>
          </a:xfrm>
          <a:prstGeom prst="rect">
            <a:avLst/>
          </a:prstGeom>
        </p:spPr>
      </p:pic>
      <p:pic>
        <p:nvPicPr>
          <p:cNvPr id="5" name="Image 3" descr="https://test-kimi-img.moonshot.cn/pub/slides/slides_tmpl/image/25-07-11-18:10:18-d1oe62lcmrb5eq9iqbg0.png"/>
          <p:cNvPicPr>
            <a:picLocks noChangeAspect="1"/>
          </p:cNvPicPr>
          <p:nvPr/>
        </p:nvPicPr>
        <p:blipFill>
          <a:blip r:embed="rId2"/>
          <a:stretch>
            <a:fillRect/>
          </a:stretch>
        </p:blipFill>
        <p:spPr>
          <a:xfrm>
            <a:off x="8150860" y="1663700"/>
            <a:ext cx="3511550" cy="4431665"/>
          </a:xfrm>
          <a:prstGeom prst="rect">
            <a:avLst/>
          </a:prstGeom>
        </p:spPr>
      </p:pic>
      <p:pic>
        <p:nvPicPr>
          <p:cNvPr id="6" name="Image 4" descr="https://test-kimi-img.moonshot.cn/pub/slides/slides_tmpl/image/25-07-11-18:10:18-d1oe62lcmrb5eq9iqbg0.png"/>
          <p:cNvPicPr>
            <a:picLocks noChangeAspect="1"/>
          </p:cNvPicPr>
          <p:nvPr/>
        </p:nvPicPr>
        <p:blipFill>
          <a:blip r:embed="rId2"/>
          <a:stretch>
            <a:fillRect/>
          </a:stretch>
        </p:blipFill>
        <p:spPr>
          <a:xfrm>
            <a:off x="4474210" y="1663700"/>
            <a:ext cx="3511550" cy="4431665"/>
          </a:xfrm>
          <a:prstGeom prst="rect">
            <a:avLst/>
          </a:prstGeom>
        </p:spPr>
      </p:pic>
      <p:pic>
        <p:nvPicPr>
          <p:cNvPr id="7" name="Image 5" descr="https://test-kimi-img.moonshot.cn/pub/slides/slides_tmpl/image/25-07-11-18:10:18-d1oe62lcmrb5eq9iqbg0.png"/>
          <p:cNvPicPr>
            <a:picLocks noChangeAspect="1"/>
          </p:cNvPicPr>
          <p:nvPr/>
        </p:nvPicPr>
        <p:blipFill>
          <a:blip r:embed="rId2"/>
          <a:stretch>
            <a:fillRect/>
          </a:stretch>
        </p:blipFill>
        <p:spPr>
          <a:xfrm>
            <a:off x="706755" y="1663700"/>
            <a:ext cx="3511550" cy="4431665"/>
          </a:xfrm>
          <a:prstGeom prst="rect">
            <a:avLst/>
          </a:prstGeom>
        </p:spPr>
      </p:pic>
      <p:pic>
        <p:nvPicPr>
          <p:cNvPr id="8" name="Image 6" descr="https://test-kimi-img.moonshot.cn/pub/slides/slides_tmpl/image/25-07-11-18:10:09-d1oe60dcmrb5eq9iqafg.png"/>
          <p:cNvPicPr>
            <a:picLocks noChangeAspect="1"/>
          </p:cNvPicPr>
          <p:nvPr/>
        </p:nvPicPr>
        <p:blipFill>
          <a:blip r:embed="rId3">
            <a:alphaModFix amt="74000"/>
          </a:blip>
          <a:srcRect l="128" t="26683" r="-128" b="-4046"/>
          <a:stretch>
            <a:fillRect/>
          </a:stretch>
        </p:blipFill>
        <p:spPr>
          <a:xfrm>
            <a:off x="5582285" y="0"/>
            <a:ext cx="6927215" cy="2076450"/>
          </a:xfrm>
          <a:prstGeom prst="rect">
            <a:avLst/>
          </a:prstGeom>
        </p:spPr>
      </p:pic>
      <p:sp>
        <p:nvSpPr>
          <p:cNvPr id="9" name="Text 0"/>
          <p:cNvSpPr/>
          <p:nvPr/>
        </p:nvSpPr>
        <p:spPr>
          <a:xfrm>
            <a:off x="789940" y="394335"/>
            <a:ext cx="6780530" cy="622935"/>
          </a:xfrm>
          <a:prstGeom prst="rect">
            <a:avLst/>
          </a:prstGeom>
          <a:noFill/>
        </p:spPr>
        <p:txBody>
          <a:bodyPr wrap="square" lIns="91440" tIns="45720" rIns="91440" bIns="45720" rtlCol="0" anchor="ctr"/>
          <a:lstStyle/>
          <a:p>
            <a:pPr marL="0" indent="0" algn="l">
              <a:lnSpc>
                <a:spcPct val="100000"/>
              </a:lnSpc>
              <a:buNone/>
            </a:pPr>
            <a:r>
              <a:rPr lang="en-US" sz="2800" b="1" dirty="0">
                <a:solidFill>
                  <a:srgbClr val="000000"/>
                </a:solidFill>
                <a:latin typeface="MiSans" pitchFamily="34" charset="-122"/>
                <a:ea typeface="MiSans" pitchFamily="34" charset="-122"/>
                <a:cs typeface="MiSans" pitchFamily="34" charset="-120"/>
              </a:rPr>
              <a:t>企业技术管理实践案例</a:t>
            </a:r>
            <a:endParaRPr lang="en-US" sz="1600" dirty="0"/>
          </a:p>
        </p:txBody>
      </p:sp>
      <p:sp>
        <p:nvSpPr>
          <p:cNvPr id="10" name="Text 1"/>
          <p:cNvSpPr/>
          <p:nvPr/>
        </p:nvSpPr>
        <p:spPr>
          <a:xfrm>
            <a:off x="941705" y="2134235"/>
            <a:ext cx="3060700" cy="706755"/>
          </a:xfrm>
          <a:prstGeom prst="rect">
            <a:avLst/>
          </a:prstGeom>
          <a:noFill/>
        </p:spPr>
        <p:txBody>
          <a:bodyPr wrap="square" lIns="91440" tIns="45720" rIns="91440" bIns="45720" rtlCol="0" anchor="ctr"/>
          <a:lstStyle/>
          <a:p>
            <a:pPr marL="0" indent="0" algn="ctr">
              <a:lnSpc>
                <a:spcPct val="100000"/>
              </a:lnSpc>
              <a:buNone/>
            </a:pPr>
            <a:r>
              <a:rPr lang="en-US" sz="2000" b="1" dirty="0">
                <a:solidFill>
                  <a:srgbClr val="4874CB"/>
                </a:solidFill>
                <a:latin typeface="MiSans" pitchFamily="34" charset="-122"/>
                <a:ea typeface="MiSans" pitchFamily="34" charset="-122"/>
                <a:cs typeface="MiSans" pitchFamily="34" charset="-120"/>
              </a:rPr>
              <a:t>企业技术管理实践</a:t>
            </a:r>
            <a:endParaRPr lang="en-US" sz="1600" dirty="0"/>
          </a:p>
        </p:txBody>
      </p:sp>
      <p:sp>
        <p:nvSpPr>
          <p:cNvPr id="11" name="Text 2"/>
          <p:cNvSpPr/>
          <p:nvPr/>
        </p:nvSpPr>
        <p:spPr>
          <a:xfrm>
            <a:off x="4596130" y="2134235"/>
            <a:ext cx="3060700" cy="706755"/>
          </a:xfrm>
          <a:prstGeom prst="rect">
            <a:avLst/>
          </a:prstGeom>
          <a:noFill/>
        </p:spPr>
        <p:txBody>
          <a:bodyPr wrap="square" lIns="91440" tIns="45720" rIns="91440" bIns="45720" rtlCol="0" anchor="ctr"/>
          <a:lstStyle/>
          <a:p>
            <a:pPr marL="0" indent="0" algn="ctr">
              <a:lnSpc>
                <a:spcPct val="100000"/>
              </a:lnSpc>
              <a:buNone/>
            </a:pPr>
            <a:r>
              <a:rPr lang="en-US" sz="2000" b="1" dirty="0">
                <a:solidFill>
                  <a:srgbClr val="4874CB"/>
                </a:solidFill>
                <a:latin typeface="MiSans" pitchFamily="34" charset="-122"/>
                <a:ea typeface="MiSans" pitchFamily="34" charset="-122"/>
                <a:cs typeface="MiSans" pitchFamily="34" charset="-120"/>
              </a:rPr>
              <a:t>成功经验</a:t>
            </a:r>
            <a:endParaRPr lang="en-US" sz="1600" dirty="0"/>
          </a:p>
        </p:txBody>
      </p:sp>
      <p:sp>
        <p:nvSpPr>
          <p:cNvPr id="12" name="Text 3"/>
          <p:cNvSpPr/>
          <p:nvPr/>
        </p:nvSpPr>
        <p:spPr>
          <a:xfrm>
            <a:off x="8312150" y="2134235"/>
            <a:ext cx="3060700" cy="706755"/>
          </a:xfrm>
          <a:prstGeom prst="rect">
            <a:avLst/>
          </a:prstGeom>
          <a:noFill/>
        </p:spPr>
        <p:txBody>
          <a:bodyPr wrap="square" lIns="91440" tIns="45720" rIns="91440" bIns="45720" rtlCol="0" anchor="ctr"/>
          <a:lstStyle/>
          <a:p>
            <a:pPr marL="0" indent="0" algn="ctr">
              <a:lnSpc>
                <a:spcPct val="100000"/>
              </a:lnSpc>
              <a:buNone/>
            </a:pPr>
            <a:r>
              <a:rPr lang="en-US" sz="2000" b="1" dirty="0">
                <a:solidFill>
                  <a:srgbClr val="4874CB"/>
                </a:solidFill>
                <a:latin typeface="MiSans" pitchFamily="34" charset="-122"/>
                <a:ea typeface="MiSans" pitchFamily="34" charset="-122"/>
                <a:cs typeface="MiSans" pitchFamily="34" charset="-120"/>
              </a:rPr>
              <a:t>可借鉴之处</a:t>
            </a:r>
            <a:endParaRPr lang="en-US" sz="1600" dirty="0"/>
          </a:p>
        </p:txBody>
      </p:sp>
      <p:sp>
        <p:nvSpPr>
          <p:cNvPr id="13" name="Text 4"/>
          <p:cNvSpPr/>
          <p:nvPr/>
        </p:nvSpPr>
        <p:spPr>
          <a:xfrm>
            <a:off x="888365" y="2982595"/>
            <a:ext cx="3060700" cy="2353310"/>
          </a:xfrm>
          <a:prstGeom prst="rect">
            <a:avLst/>
          </a:prstGeom>
          <a:noFill/>
        </p:spPr>
        <p:txBody>
          <a:bodyPr wrap="square" lIns="91440" tIns="45720" rIns="91440" bIns="45720" rtlCol="0" anchor="t"/>
          <a:lstStyle/>
          <a:p>
            <a:pPr marL="0" indent="0" algn="just">
              <a:lnSpc>
                <a:spcPct val="150000"/>
              </a:lnSpc>
              <a:buNone/>
            </a:pPr>
            <a:r>
              <a:rPr lang="en-US" sz="1400" dirty="0">
                <a:solidFill>
                  <a:srgbClr val="262626"/>
                </a:solidFill>
                <a:latin typeface="MiSans" pitchFamily="34" charset="-122"/>
                <a:ea typeface="MiSans" pitchFamily="34" charset="-122"/>
                <a:cs typeface="MiSans" pitchFamily="34" charset="-120"/>
              </a:rPr>
              <a:t>某制造企业通过技术改造和引进，显著提升了技术水平。例如，企业引入先进的自动化生产线，提高了生产效率，降低了生产成本。同时，通过技术引进，优化了生产工艺，提升了产品质量。</a:t>
            </a:r>
            <a:endParaRPr lang="en-US" sz="1600" dirty="0"/>
          </a:p>
        </p:txBody>
      </p:sp>
      <p:sp>
        <p:nvSpPr>
          <p:cNvPr id="14" name="Text 5"/>
          <p:cNvSpPr/>
          <p:nvPr/>
        </p:nvSpPr>
        <p:spPr>
          <a:xfrm>
            <a:off x="4604385" y="2982595"/>
            <a:ext cx="3060700" cy="2353310"/>
          </a:xfrm>
          <a:prstGeom prst="rect">
            <a:avLst/>
          </a:prstGeom>
          <a:noFill/>
        </p:spPr>
        <p:txBody>
          <a:bodyPr wrap="square" lIns="91440" tIns="45720" rIns="91440" bIns="45720" rtlCol="0" anchor="t"/>
          <a:lstStyle/>
          <a:p>
            <a:pPr marL="0" indent="0" algn="just">
              <a:lnSpc>
                <a:spcPct val="150000"/>
              </a:lnSpc>
              <a:buNone/>
            </a:pPr>
            <a:r>
              <a:rPr lang="en-US" sz="1400" dirty="0">
                <a:solidFill>
                  <a:srgbClr val="262626"/>
                </a:solidFill>
                <a:latin typeface="MiSans" pitchFamily="34" charset="-122"/>
                <a:ea typeface="MiSans" pitchFamily="34" charset="-122"/>
                <a:cs typeface="MiSans" pitchFamily="34" charset="-120"/>
              </a:rPr>
              <a:t>该企业的成功经验在于注重技术管理的系统性。例如，企业制定了详细的技术改造计划，从设备选型到人员培训，每一个环节都精心安排。同时，企业通过技术引进，吸收先进管理经验，提升了整体管理水平。</a:t>
            </a:r>
            <a:endParaRPr lang="en-US" sz="1600" dirty="0"/>
          </a:p>
        </p:txBody>
      </p:sp>
      <p:sp>
        <p:nvSpPr>
          <p:cNvPr id="15" name="Text 6"/>
          <p:cNvSpPr/>
          <p:nvPr/>
        </p:nvSpPr>
        <p:spPr>
          <a:xfrm>
            <a:off x="8328660" y="3013710"/>
            <a:ext cx="3060700" cy="2353310"/>
          </a:xfrm>
          <a:prstGeom prst="rect">
            <a:avLst/>
          </a:prstGeom>
          <a:noFill/>
        </p:spPr>
        <p:txBody>
          <a:bodyPr wrap="square" lIns="91440" tIns="45720" rIns="91440" bIns="45720" rtlCol="0" anchor="t"/>
          <a:lstStyle/>
          <a:p>
            <a:pPr marL="0" indent="0" algn="just">
              <a:lnSpc>
                <a:spcPct val="150000"/>
              </a:lnSpc>
              <a:buNone/>
            </a:pPr>
            <a:r>
              <a:rPr lang="en-US" sz="1400" dirty="0">
                <a:solidFill>
                  <a:srgbClr val="262626"/>
                </a:solidFill>
                <a:latin typeface="MiSans" pitchFamily="34" charset="-122"/>
                <a:ea typeface="MiSans" pitchFamily="34" charset="-122"/>
                <a:cs typeface="MiSans" pitchFamily="34" charset="-120"/>
              </a:rPr>
              <a:t>其他企业可以借鉴该企业的经验，注重技术管理的系统性和科学性。例如，企业在进行技术改造时，要充分考虑技术的适用性和经济性，避免盲目引进。同时，要加强技术人才的培养和引进，提升企业的技术创新能力。</a:t>
            </a:r>
            <a:endParaRPr lang="en-US" sz="1600" dirty="0"/>
          </a:p>
        </p:txBody>
      </p:sp>
      <p:pic>
        <p:nvPicPr>
          <p:cNvPr id="16" name="Image 7" descr="https://test-kimi-img.moonshot.cn/pub/slides/slides_tmpl/image/25-07-11-18:10:12-d1oe615cmrb5eq9iqarg.png"/>
          <p:cNvPicPr>
            <a:picLocks noChangeAspect="1"/>
          </p:cNvPicPr>
          <p:nvPr/>
        </p:nvPicPr>
        <p:blipFill>
          <a:blip r:embed="rId4"/>
          <a:stretch>
            <a:fillRect/>
          </a:stretch>
        </p:blipFill>
        <p:spPr>
          <a:xfrm>
            <a:off x="354965" y="208280"/>
            <a:ext cx="1073150" cy="554990"/>
          </a:xfrm>
          <a:prstGeom prst="rect">
            <a:avLst/>
          </a:prstGeom>
        </p:spPr>
      </p:pic>
      <p:pic>
        <p:nvPicPr>
          <p:cNvPr id="17" name="Image 8" descr="https://test-kimi-img.moonshot.cn/pub/slides/slides_tmpl/image/25-07-11-18:10:11-d1oe60tcmrb5eq9iqapg.png"/>
          <p:cNvPicPr>
            <a:picLocks noChangeAspect="1"/>
          </p:cNvPicPr>
          <p:nvPr/>
        </p:nvPicPr>
        <p:blipFill>
          <a:blip r:embed="rId5"/>
          <a:stretch>
            <a:fillRect/>
          </a:stretch>
        </p:blipFill>
        <p:spPr>
          <a:xfrm rot="11520000">
            <a:off x="10706735" y="-624205"/>
            <a:ext cx="1950720" cy="1950720"/>
          </a:xfrm>
          <a:prstGeom prst="rect">
            <a:avLst/>
          </a:prstGeom>
        </p:spPr>
      </p:pic>
      <p:pic>
        <p:nvPicPr>
          <p:cNvPr id="18" name="Image 9" descr="https://test-kimi-img.moonshot.cn/pub/slides/slides_tmpl/image/25-07-11-18:10:08-d1oe605cmrb5eq9iqac0.png"/>
          <p:cNvPicPr>
            <a:picLocks noChangeAspect="1"/>
          </p:cNvPicPr>
          <p:nvPr/>
        </p:nvPicPr>
        <p:blipFill>
          <a:blip r:embed="rId6"/>
          <a:stretch>
            <a:fillRect/>
          </a:stretch>
        </p:blipFill>
        <p:spPr>
          <a:xfrm>
            <a:off x="11022965" y="394335"/>
            <a:ext cx="628015" cy="182880"/>
          </a:xfrm>
          <a:prstGeom prst="rect">
            <a:avLst/>
          </a:prstGeom>
        </p:spPr>
      </p:pic>
      <p:pic>
        <p:nvPicPr>
          <p:cNvPr id="19" name="Image 10" descr="https://test-kimi-img.moonshot.cn/pub/slides/slides_tmpl/image/25-07-11-18:10:18-d1oe62lcmrb5eq9iqbh0.png"/>
          <p:cNvPicPr>
            <a:picLocks noChangeAspect="1"/>
          </p:cNvPicPr>
          <p:nvPr/>
        </p:nvPicPr>
        <p:blipFill>
          <a:blip r:embed="rId7"/>
          <a:stretch>
            <a:fillRect/>
          </a:stretch>
        </p:blipFill>
        <p:spPr>
          <a:xfrm>
            <a:off x="2044065" y="1318260"/>
            <a:ext cx="810895" cy="810895"/>
          </a:xfrm>
          <a:prstGeom prst="rect">
            <a:avLst/>
          </a:prstGeom>
        </p:spPr>
      </p:pic>
      <p:pic>
        <p:nvPicPr>
          <p:cNvPr id="20" name="Image 11" descr="https://test-kimi-img.moonshot.cn/pub/slides/slides_tmpl/image/25-07-11-18:10:19-d1oe62tcmrb5eq9iqbi0.png"/>
          <p:cNvPicPr>
            <a:picLocks noChangeAspect="1"/>
          </p:cNvPicPr>
          <p:nvPr/>
        </p:nvPicPr>
        <p:blipFill>
          <a:blip r:embed="rId8"/>
          <a:stretch>
            <a:fillRect/>
          </a:stretch>
        </p:blipFill>
        <p:spPr>
          <a:xfrm>
            <a:off x="5839460" y="1333500"/>
            <a:ext cx="780415" cy="780415"/>
          </a:xfrm>
          <a:prstGeom prst="rect">
            <a:avLst/>
          </a:prstGeom>
        </p:spPr>
      </p:pic>
      <p:pic>
        <p:nvPicPr>
          <p:cNvPr id="21" name="Image 12" descr="https://test-kimi-img.moonshot.cn/pub/slides/slides_tmpl/image/25-07-11-18:10:19-d1oe62tcmrb5eq9iqbhg.png"/>
          <p:cNvPicPr>
            <a:picLocks noChangeAspect="1"/>
          </p:cNvPicPr>
          <p:nvPr/>
        </p:nvPicPr>
        <p:blipFill>
          <a:blip r:embed="rId9"/>
          <a:stretch>
            <a:fillRect/>
          </a:stretch>
        </p:blipFill>
        <p:spPr>
          <a:xfrm>
            <a:off x="9620250" y="1333500"/>
            <a:ext cx="780415" cy="780415"/>
          </a:xfrm>
          <a:prstGeom prst="rect">
            <a:avLst/>
          </a:prstGeom>
        </p:spPr>
      </p:pic>
      <p:pic>
        <p:nvPicPr>
          <p:cNvPr id="22" name="Image 13" descr="https://test-kimi-img.moonshot.cn/pub/slides/slides_tmpl/image/25-07-11-18:10:19-d1oe62tcmrb5eq9iqbig.png"/>
          <p:cNvPicPr>
            <a:picLocks noChangeAspect="1"/>
          </p:cNvPicPr>
          <p:nvPr/>
        </p:nvPicPr>
        <p:blipFill>
          <a:blip r:embed="rId10"/>
          <a:stretch>
            <a:fillRect/>
          </a:stretch>
        </p:blipFill>
        <p:spPr>
          <a:xfrm>
            <a:off x="3221355" y="5160645"/>
            <a:ext cx="883920" cy="859790"/>
          </a:xfrm>
          <a:prstGeom prst="rect">
            <a:avLst/>
          </a:prstGeom>
        </p:spPr>
      </p:pic>
      <p:pic>
        <p:nvPicPr>
          <p:cNvPr id="23" name="Image 14" descr="https://test-kimi-img.moonshot.cn/pub/slides/slides_tmpl/image/25-07-11-18:10:19-d1oe62tcmrb5eq9iqbj0.png"/>
          <p:cNvPicPr>
            <a:picLocks noChangeAspect="1"/>
          </p:cNvPicPr>
          <p:nvPr/>
        </p:nvPicPr>
        <p:blipFill>
          <a:blip r:embed="rId11"/>
          <a:stretch>
            <a:fillRect/>
          </a:stretch>
        </p:blipFill>
        <p:spPr>
          <a:xfrm>
            <a:off x="6958330" y="5160645"/>
            <a:ext cx="926465" cy="859790"/>
          </a:xfrm>
          <a:prstGeom prst="rect">
            <a:avLst/>
          </a:prstGeom>
        </p:spPr>
      </p:pic>
      <p:pic>
        <p:nvPicPr>
          <p:cNvPr id="24" name="Image 15" descr="https://test-kimi-img.moonshot.cn/pub/slides/slides_tmpl/image/25-07-11-18:10:19-d1oe62tcmrb5eq9iqbjg.png"/>
          <p:cNvPicPr>
            <a:picLocks noChangeAspect="1"/>
          </p:cNvPicPr>
          <p:nvPr/>
        </p:nvPicPr>
        <p:blipFill>
          <a:blip r:embed="rId12"/>
          <a:stretch>
            <a:fillRect/>
          </a:stretch>
        </p:blipFill>
        <p:spPr>
          <a:xfrm>
            <a:off x="10643235" y="5160645"/>
            <a:ext cx="932815" cy="859790"/>
          </a:xfrm>
          <a:prstGeom prst="rect">
            <a:avLst/>
          </a:prstGeom>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1">
            <a:alphaModFix amt="100000"/>
            <a:lum/>
          </a:blip>
          <a:srcRect/>
          <a:stretch>
            <a:fillRect/>
          </a:stretch>
        </a:blipFill>
        <a:effectLst/>
      </p:bgPr>
    </p:bg>
    <p:spTree>
      <p:nvGrpSpPr>
        <p:cNvPr id="1" name=""/>
        <p:cNvGrpSpPr/>
        <p:nvPr/>
      </p:nvGrpSpPr>
      <p:grpSpPr>
        <a:xfrm>
          <a:off x="0" y="0"/>
          <a:ext cx="0" cy="0"/>
          <a:chOff x="0" y="0"/>
          <a:chExt cx="0" cy="0"/>
        </a:xfrm>
      </p:grpSpPr>
      <p:sp>
        <p:nvSpPr>
          <p:cNvPr id="2" name="Shape 0"/>
          <p:cNvSpPr/>
          <p:nvPr/>
        </p:nvSpPr>
        <p:spPr>
          <a:xfrm>
            <a:off x="8890" y="-15875"/>
            <a:ext cx="10438130" cy="6880225"/>
          </a:xfrm>
          <a:prstGeom prst="rect">
            <a:avLst/>
          </a:prstGeom>
          <a:gradFill flip="none" rotWithShape="1">
            <a:gsLst>
              <a:gs pos="0">
                <a:srgbClr val="FFFFFF"/>
              </a:gs>
              <a:gs pos="100000">
                <a:srgbClr val="FFFFFF">
                  <a:alpha val="0"/>
                </a:srgbClr>
              </a:gs>
            </a:gsLst>
            <a:lin ang="0" scaled="1"/>
          </a:gradFill>
        </p:spPr>
      </p:sp>
      <p:sp>
        <p:nvSpPr>
          <p:cNvPr id="3" name="Text 1"/>
          <p:cNvSpPr/>
          <p:nvPr/>
        </p:nvSpPr>
        <p:spPr>
          <a:xfrm>
            <a:off x="8890" y="-15875"/>
            <a:ext cx="10438130" cy="6880225"/>
          </a:xfrm>
          <a:prstGeom prst="rect">
            <a:avLst/>
          </a:prstGeom>
          <a:noFill/>
        </p:spPr>
        <p:txBody>
          <a:bodyPr wrap="square" lIns="45720" tIns="91440" rIns="91440" bIns="45720" rtlCol="0" anchor="ctr"/>
          <a:lstStyle/>
          <a:p>
            <a:pPr marL="0" indent="0">
              <a:lnSpc>
                <a:spcPct val="100000"/>
              </a:lnSpc>
              <a:buNone/>
            </a:pPr>
            <a:endParaRPr lang="en-US" sz="1600" dirty="0"/>
          </a:p>
        </p:txBody>
      </p:sp>
      <p:pic>
        <p:nvPicPr>
          <p:cNvPr id="4" name="Image 0" descr="https://test-kimi-img.moonshot.cn/pub/slides/slides_tmpl/image/25-07-11-18:10:09-d1oe60dcmrb5eq9iqag0.png"/>
          <p:cNvPicPr>
            <a:picLocks noChangeAspect="1"/>
          </p:cNvPicPr>
          <p:nvPr/>
        </p:nvPicPr>
        <p:blipFill>
          <a:blip r:embed="rId2"/>
          <a:stretch>
            <a:fillRect/>
          </a:stretch>
        </p:blipFill>
        <p:spPr>
          <a:xfrm>
            <a:off x="612140" y="2388552"/>
            <a:ext cx="1600200" cy="1651000"/>
          </a:xfrm>
          <a:prstGeom prst="rect">
            <a:avLst/>
          </a:prstGeom>
        </p:spPr>
      </p:pic>
      <p:pic>
        <p:nvPicPr>
          <p:cNvPr id="5" name="Image 1" descr="https://test-kimi-img.moonshot.cn/pub/slides/slides_tmpl/image/25-07-11-18:10:09-d1oe60dcmrb5eq9iqagg.png"/>
          <p:cNvPicPr>
            <a:picLocks noChangeAspect="1"/>
          </p:cNvPicPr>
          <p:nvPr/>
        </p:nvPicPr>
        <p:blipFill>
          <a:blip r:embed="rId3"/>
          <a:srcRect l="56" t="92" b="92"/>
          <a:stretch>
            <a:fillRect/>
          </a:stretch>
        </p:blipFill>
        <p:spPr>
          <a:xfrm>
            <a:off x="8890" y="0"/>
            <a:ext cx="6771640" cy="6858000"/>
          </a:xfrm>
          <a:prstGeom prst="rect">
            <a:avLst/>
          </a:prstGeom>
        </p:spPr>
      </p:pic>
      <p:pic>
        <p:nvPicPr>
          <p:cNvPr id="6" name="Image 2" descr="https://test-kimi-img.moonshot.cn/pub/slides/slides_tmpl/image/25-07-11-18:10:09-d1oe60dcmrb5eq9iqah0.png"/>
          <p:cNvPicPr>
            <a:picLocks noChangeAspect="1"/>
          </p:cNvPicPr>
          <p:nvPr/>
        </p:nvPicPr>
        <p:blipFill>
          <a:blip r:embed="rId4"/>
          <a:stretch>
            <a:fillRect/>
          </a:stretch>
        </p:blipFill>
        <p:spPr>
          <a:xfrm>
            <a:off x="854710" y="2689860"/>
            <a:ext cx="1859280" cy="1871345"/>
          </a:xfrm>
          <a:prstGeom prst="rect">
            <a:avLst/>
          </a:prstGeom>
        </p:spPr>
      </p:pic>
      <p:sp>
        <p:nvSpPr>
          <p:cNvPr id="7" name="Text 2"/>
          <p:cNvSpPr/>
          <p:nvPr/>
        </p:nvSpPr>
        <p:spPr>
          <a:xfrm>
            <a:off x="2637790" y="2865755"/>
            <a:ext cx="8900160" cy="951865"/>
          </a:xfrm>
          <a:prstGeom prst="rect">
            <a:avLst/>
          </a:prstGeom>
          <a:noFill/>
        </p:spPr>
        <p:txBody>
          <a:bodyPr wrap="square" lIns="91440" tIns="45720" rIns="91440" bIns="45720" rtlCol="0" anchor="t"/>
          <a:lstStyle/>
          <a:p>
            <a:pPr marL="0" indent="0" algn="l">
              <a:lnSpc>
                <a:spcPct val="100000"/>
              </a:lnSpc>
              <a:buNone/>
            </a:pPr>
            <a:r>
              <a:rPr lang="en-US" sz="5000" b="1" dirty="0">
                <a:solidFill>
                  <a:srgbClr val="4874CB"/>
                </a:solidFill>
                <a:latin typeface="MiSans" pitchFamily="34" charset="-122"/>
                <a:ea typeface="MiSans" pitchFamily="34" charset="-122"/>
                <a:cs typeface="MiSans" pitchFamily="34" charset="-120"/>
              </a:rPr>
              <a:t>总结与展望</a:t>
            </a:r>
            <a:endParaRPr lang="en-US" sz="1600" dirty="0"/>
          </a:p>
        </p:txBody>
      </p:sp>
      <p:sp>
        <p:nvSpPr>
          <p:cNvPr id="9" name="Shape 4"/>
          <p:cNvSpPr/>
          <p:nvPr/>
        </p:nvSpPr>
        <p:spPr>
          <a:xfrm>
            <a:off x="1187450" y="2612390"/>
            <a:ext cx="1508125" cy="1494155"/>
          </a:xfrm>
          <a:prstGeom prst="rect">
            <a:avLst/>
          </a:prstGeom>
          <a:solidFill>
            <a:srgbClr val="000000">
              <a:alpha val="0"/>
            </a:srgbClr>
          </a:solidFill>
        </p:spPr>
      </p:sp>
      <p:sp>
        <p:nvSpPr>
          <p:cNvPr id="10" name="Text 5"/>
          <p:cNvSpPr/>
          <p:nvPr/>
        </p:nvSpPr>
        <p:spPr>
          <a:xfrm>
            <a:off x="1187450" y="2612390"/>
            <a:ext cx="1508125" cy="1494155"/>
          </a:xfrm>
          <a:prstGeom prst="rect">
            <a:avLst/>
          </a:prstGeom>
          <a:noFill/>
        </p:spPr>
        <p:txBody>
          <a:bodyPr wrap="square" lIns="46863" tIns="90043" rIns="90043" bIns="46863" rtlCol="0" anchor="ctr"/>
          <a:lstStyle/>
          <a:p>
            <a:pPr marL="0" indent="0" algn="l">
              <a:lnSpc>
                <a:spcPct val="130000"/>
              </a:lnSpc>
              <a:buNone/>
            </a:pPr>
            <a:r>
              <a:rPr lang="en-US" sz="4500" dirty="0">
                <a:solidFill>
                  <a:srgbClr val="FFFFFF"/>
                </a:solidFill>
                <a:latin typeface="MiSans" pitchFamily="34" charset="-122"/>
                <a:ea typeface="MiSans" pitchFamily="34" charset="-122"/>
                <a:cs typeface="MiSans" pitchFamily="34" charset="-120"/>
              </a:rPr>
              <a:t>05</a:t>
            </a:r>
            <a:endParaRPr lang="en-US" sz="1600"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1">
            <a:alphaModFix amt="50000"/>
            <a:lum/>
          </a:blip>
          <a:srcRect/>
          <a:stretch>
            <a:fillRect/>
          </a:stretch>
        </a:blipFill>
        <a:effectLst/>
      </p:bgPr>
    </p:bg>
    <p:spTree>
      <p:nvGrpSpPr>
        <p:cNvPr id="1" name=""/>
        <p:cNvGrpSpPr/>
        <p:nvPr/>
      </p:nvGrpSpPr>
      <p:grpSpPr>
        <a:xfrm>
          <a:off x="0" y="0"/>
          <a:ext cx="0" cy="0"/>
          <a:chOff x="0" y="0"/>
          <a:chExt cx="0" cy="0"/>
        </a:xfrm>
      </p:grpSpPr>
      <p:pic>
        <p:nvPicPr>
          <p:cNvPr id="2" name="Image 0" descr="https://test-kimi-img.moonshot.cn/pub/slides/slides_tmpl/image/25-07-11-18:10:12-d1oe615cmrb5eq9iqas0.png"/>
          <p:cNvPicPr>
            <a:picLocks noChangeAspect="1"/>
          </p:cNvPicPr>
          <p:nvPr/>
        </p:nvPicPr>
        <p:blipFill>
          <a:blip r:embed="rId2"/>
          <a:stretch>
            <a:fillRect/>
          </a:stretch>
        </p:blipFill>
        <p:spPr>
          <a:xfrm>
            <a:off x="365760" y="1475740"/>
            <a:ext cx="652145" cy="6778625"/>
          </a:xfrm>
          <a:prstGeom prst="rect">
            <a:avLst/>
          </a:prstGeom>
        </p:spPr>
      </p:pic>
      <p:sp>
        <p:nvSpPr>
          <p:cNvPr id="3" name="Text 0"/>
          <p:cNvSpPr/>
          <p:nvPr/>
        </p:nvSpPr>
        <p:spPr>
          <a:xfrm>
            <a:off x="789940" y="394335"/>
            <a:ext cx="6780530" cy="622935"/>
          </a:xfrm>
          <a:prstGeom prst="rect">
            <a:avLst/>
          </a:prstGeom>
          <a:noFill/>
        </p:spPr>
        <p:txBody>
          <a:bodyPr wrap="square" lIns="91440" tIns="45720" rIns="91440" bIns="45720" rtlCol="0" anchor="ctr"/>
          <a:lstStyle/>
          <a:p>
            <a:pPr marL="0" indent="0" algn="l">
              <a:lnSpc>
                <a:spcPct val="100000"/>
              </a:lnSpc>
              <a:buNone/>
            </a:pPr>
            <a:r>
              <a:rPr lang="en-US" sz="2800" b="1" dirty="0">
                <a:solidFill>
                  <a:srgbClr val="000000"/>
                </a:solidFill>
                <a:latin typeface="MiSans" pitchFamily="34" charset="-122"/>
                <a:ea typeface="MiSans" pitchFamily="34" charset="-122"/>
                <a:cs typeface="MiSans" pitchFamily="34" charset="-120"/>
              </a:rPr>
              <a:t>现代企业管理的核心要点</a:t>
            </a:r>
            <a:endParaRPr lang="en-US" sz="1600" dirty="0"/>
          </a:p>
        </p:txBody>
      </p:sp>
      <p:pic>
        <p:nvPicPr>
          <p:cNvPr id="4" name="Image 1" descr="https://test-kimi-img.moonshot.cn/pub/slides/slides_tmpl/image/25-07-11-18:10:09-d1oe60dcmrb5eq9iqafg.png"/>
          <p:cNvPicPr>
            <a:picLocks noChangeAspect="1"/>
          </p:cNvPicPr>
          <p:nvPr/>
        </p:nvPicPr>
        <p:blipFill>
          <a:blip r:embed="rId3">
            <a:alphaModFix amt="74000"/>
          </a:blip>
          <a:srcRect l="128" t="26683" r="-128" b="-4046"/>
          <a:stretch>
            <a:fillRect/>
          </a:stretch>
        </p:blipFill>
        <p:spPr>
          <a:xfrm>
            <a:off x="5582285" y="0"/>
            <a:ext cx="6927215" cy="2076450"/>
          </a:xfrm>
          <a:prstGeom prst="rect">
            <a:avLst/>
          </a:prstGeom>
        </p:spPr>
      </p:pic>
      <p:sp>
        <p:nvSpPr>
          <p:cNvPr id="5" name="Text 1"/>
          <p:cNvSpPr/>
          <p:nvPr/>
        </p:nvSpPr>
        <p:spPr>
          <a:xfrm>
            <a:off x="5503719" y="1563827"/>
            <a:ext cx="5899611" cy="368354"/>
          </a:xfrm>
          <a:prstGeom prst="rect">
            <a:avLst/>
          </a:prstGeom>
          <a:noFill/>
        </p:spPr>
        <p:txBody>
          <a:bodyPr wrap="square" lIns="91440" tIns="45720" rIns="91440" bIns="45720" rtlCol="0" anchor="ctr"/>
          <a:lstStyle/>
          <a:p>
            <a:pPr marL="0" indent="0" algn="l">
              <a:lnSpc>
                <a:spcPct val="100000"/>
              </a:lnSpc>
              <a:buNone/>
            </a:pPr>
            <a:r>
              <a:rPr lang="en-US" sz="1800" b="1" dirty="0">
                <a:solidFill>
                  <a:srgbClr val="4874CB"/>
                </a:solidFill>
                <a:latin typeface="MiSans" pitchFamily="34" charset="-122"/>
                <a:ea typeface="MiSans" pitchFamily="34" charset="-122"/>
                <a:cs typeface="MiSans" pitchFamily="34" charset="-120"/>
              </a:rPr>
              <a:t>薪酬管理的核心要点</a:t>
            </a:r>
            <a:endParaRPr lang="en-US" sz="1600" dirty="0"/>
          </a:p>
        </p:txBody>
      </p:sp>
      <p:sp>
        <p:nvSpPr>
          <p:cNvPr id="6" name="Text 2"/>
          <p:cNvSpPr/>
          <p:nvPr/>
        </p:nvSpPr>
        <p:spPr>
          <a:xfrm>
            <a:off x="5504989" y="1932181"/>
            <a:ext cx="6212657" cy="1032028"/>
          </a:xfrm>
          <a:prstGeom prst="rect">
            <a:avLst/>
          </a:prstGeom>
          <a:noFill/>
        </p:spPr>
        <p:txBody>
          <a:bodyPr wrap="square" lIns="91440" tIns="45720" rIns="91440" bIns="45720" rtlCol="0" anchor="t"/>
          <a:lstStyle/>
          <a:p>
            <a:pPr marL="0" indent="0" algn="just">
              <a:lnSpc>
                <a:spcPct val="150000"/>
              </a:lnSpc>
              <a:buNone/>
            </a:pPr>
            <a:r>
              <a:rPr lang="en-US" sz="1400" dirty="0">
                <a:solidFill>
                  <a:srgbClr val="262626"/>
                </a:solidFill>
                <a:latin typeface="MiSans" pitchFamily="34" charset="-122"/>
                <a:ea typeface="MiSans" pitchFamily="34" charset="-122"/>
                <a:cs typeface="MiSans" pitchFamily="34" charset="-120"/>
              </a:rPr>
              <a:t>薪酬管理强调公平性和竞争力。内部公平性确保员工的努力与回报成正比，外部竞争性则吸引和留住优秀人才。例如，企业通过岗位评估和薪酬调查，确保薪酬体系的公平性和竞争力，提升员工满意度和忠诚度。</a:t>
            </a:r>
            <a:endParaRPr lang="en-US" sz="1600" dirty="0"/>
          </a:p>
        </p:txBody>
      </p:sp>
      <p:sp>
        <p:nvSpPr>
          <p:cNvPr id="7" name="Text 3"/>
          <p:cNvSpPr/>
          <p:nvPr/>
        </p:nvSpPr>
        <p:spPr>
          <a:xfrm>
            <a:off x="5503719" y="3210560"/>
            <a:ext cx="5899611" cy="368300"/>
          </a:xfrm>
          <a:prstGeom prst="rect">
            <a:avLst/>
          </a:prstGeom>
          <a:noFill/>
        </p:spPr>
        <p:txBody>
          <a:bodyPr wrap="square" lIns="91440" tIns="45720" rIns="91440" bIns="45720" rtlCol="0" anchor="ctr"/>
          <a:lstStyle/>
          <a:p>
            <a:pPr marL="0" indent="0" algn="l">
              <a:lnSpc>
                <a:spcPct val="100000"/>
              </a:lnSpc>
              <a:buNone/>
            </a:pPr>
            <a:r>
              <a:rPr lang="en-US" sz="1600" b="1" dirty="0">
                <a:solidFill>
                  <a:srgbClr val="4874CB"/>
                </a:solidFill>
                <a:latin typeface="MiSans" pitchFamily="34" charset="-122"/>
                <a:ea typeface="MiSans" pitchFamily="34" charset="-122"/>
                <a:cs typeface="MiSans" pitchFamily="34" charset="-120"/>
              </a:rPr>
              <a:t>生产管理的核心要点</a:t>
            </a:r>
            <a:endParaRPr lang="en-US" sz="1600" dirty="0"/>
          </a:p>
        </p:txBody>
      </p:sp>
      <p:sp>
        <p:nvSpPr>
          <p:cNvPr id="8" name="Text 4"/>
          <p:cNvSpPr/>
          <p:nvPr/>
        </p:nvSpPr>
        <p:spPr>
          <a:xfrm>
            <a:off x="5504989" y="3578860"/>
            <a:ext cx="6212657" cy="1062990"/>
          </a:xfrm>
          <a:prstGeom prst="rect">
            <a:avLst/>
          </a:prstGeom>
          <a:noFill/>
        </p:spPr>
        <p:txBody>
          <a:bodyPr wrap="square" lIns="91440" tIns="45720" rIns="91440" bIns="45720" rtlCol="0" anchor="t"/>
          <a:lstStyle/>
          <a:p>
            <a:pPr marL="0" indent="0" algn="just">
              <a:lnSpc>
                <a:spcPct val="150000"/>
              </a:lnSpc>
              <a:buNone/>
            </a:pPr>
            <a:r>
              <a:rPr lang="en-US" sz="1400" dirty="0">
                <a:solidFill>
                  <a:srgbClr val="262626"/>
                </a:solidFill>
                <a:latin typeface="MiSans" pitchFamily="34" charset="-122"/>
                <a:ea typeface="MiSans" pitchFamily="34" charset="-122"/>
                <a:cs typeface="MiSans" pitchFamily="34" charset="-120"/>
              </a:rPr>
              <a:t>生产管理注重效率和灵活性。通过优化生产组织、合理安排生产计划和严格控制生产过程，企业能够提高生产效率，满足市场需求。例如，海尔通过大规模定制模式，优化生产组织，实现了高效生产和个性化需求的满足。</a:t>
            </a:r>
            <a:endParaRPr lang="en-US" sz="1600" dirty="0"/>
          </a:p>
        </p:txBody>
      </p:sp>
      <p:sp>
        <p:nvSpPr>
          <p:cNvPr id="9" name="Text 5"/>
          <p:cNvSpPr/>
          <p:nvPr/>
        </p:nvSpPr>
        <p:spPr>
          <a:xfrm>
            <a:off x="5503719" y="4807585"/>
            <a:ext cx="5899611" cy="368300"/>
          </a:xfrm>
          <a:prstGeom prst="rect">
            <a:avLst/>
          </a:prstGeom>
          <a:noFill/>
        </p:spPr>
        <p:txBody>
          <a:bodyPr wrap="square" lIns="91440" tIns="45720" rIns="91440" bIns="45720" rtlCol="0" anchor="ctr"/>
          <a:lstStyle/>
          <a:p>
            <a:pPr marL="0" indent="0" algn="l">
              <a:lnSpc>
                <a:spcPct val="100000"/>
              </a:lnSpc>
              <a:buNone/>
            </a:pPr>
            <a:r>
              <a:rPr lang="en-US" sz="1600" b="1" dirty="0">
                <a:solidFill>
                  <a:srgbClr val="4874CB"/>
                </a:solidFill>
                <a:latin typeface="MiSans" pitchFamily="34" charset="-122"/>
                <a:ea typeface="MiSans" pitchFamily="34" charset="-122"/>
                <a:cs typeface="MiSans" pitchFamily="34" charset="-120"/>
              </a:rPr>
              <a:t>技术管理的核心要点</a:t>
            </a:r>
            <a:endParaRPr lang="en-US" sz="1600" dirty="0"/>
          </a:p>
        </p:txBody>
      </p:sp>
      <p:sp>
        <p:nvSpPr>
          <p:cNvPr id="10" name="Text 6"/>
          <p:cNvSpPr/>
          <p:nvPr/>
        </p:nvSpPr>
        <p:spPr>
          <a:xfrm>
            <a:off x="5504989" y="5175885"/>
            <a:ext cx="6280600" cy="1104900"/>
          </a:xfrm>
          <a:prstGeom prst="rect">
            <a:avLst/>
          </a:prstGeom>
          <a:noFill/>
        </p:spPr>
        <p:txBody>
          <a:bodyPr wrap="square" lIns="91440" tIns="45720" rIns="91440" bIns="45720" rtlCol="0" anchor="t"/>
          <a:lstStyle/>
          <a:p>
            <a:pPr marL="0" indent="0" algn="just">
              <a:lnSpc>
                <a:spcPct val="150000"/>
              </a:lnSpc>
              <a:buNone/>
            </a:pPr>
            <a:r>
              <a:rPr lang="en-US" sz="1400" dirty="0">
                <a:solidFill>
                  <a:srgbClr val="262626"/>
                </a:solidFill>
                <a:latin typeface="MiSans" pitchFamily="34" charset="-122"/>
                <a:ea typeface="MiSans" pitchFamily="34" charset="-122"/>
                <a:cs typeface="MiSans" pitchFamily="34" charset="-120"/>
              </a:rPr>
              <a:t>技术管理推动创新和进步。通过技术改造和引进，企业能够提升技术水平，增强核心竞争力。例如，某制造企业通过技术改造，引入先进设备和工艺，显著提升了生产效率和产品质量。</a:t>
            </a:r>
            <a:endParaRPr lang="en-US" sz="1600" dirty="0"/>
          </a:p>
        </p:txBody>
      </p:sp>
      <p:sp>
        <p:nvSpPr>
          <p:cNvPr id="11" name="Shape 7"/>
          <p:cNvSpPr/>
          <p:nvPr/>
        </p:nvSpPr>
        <p:spPr>
          <a:xfrm>
            <a:off x="5159375" y="1758950"/>
            <a:ext cx="0" cy="4522470"/>
          </a:xfrm>
          <a:prstGeom prst="line">
            <a:avLst/>
          </a:prstGeom>
          <a:noFill/>
          <a:ln w="25400">
            <a:gradFill flip="none" rotWithShape="1">
              <a:gsLst>
                <a:gs pos="0">
                  <a:srgbClr val="5A7DD4"/>
                </a:gs>
                <a:gs pos="47000">
                  <a:srgbClr val="5A7DD4"/>
                </a:gs>
                <a:gs pos="100000">
                  <a:srgbClr val="C8D5EF"/>
                </a:gs>
              </a:gsLst>
              <a:lin ang="5400000" scaled="1"/>
            </a:gradFill>
            <a:prstDash val="sysDot"/>
            <a:headEnd type="none"/>
            <a:tailEnd type="none"/>
          </a:ln>
        </p:spPr>
      </p:sp>
      <p:pic>
        <p:nvPicPr>
          <p:cNvPr id="12" name="Image 2" descr="https://test-kimi-img.moonshot.cn/pub/slides/slides_tmpl/image/25-07-11-18:10:12-d1oe615cmrb5eq9iqarg.png"/>
          <p:cNvPicPr>
            <a:picLocks noChangeAspect="1"/>
          </p:cNvPicPr>
          <p:nvPr/>
        </p:nvPicPr>
        <p:blipFill>
          <a:blip r:embed="rId4"/>
          <a:stretch>
            <a:fillRect/>
          </a:stretch>
        </p:blipFill>
        <p:spPr>
          <a:xfrm>
            <a:off x="354965" y="208280"/>
            <a:ext cx="1073150" cy="554990"/>
          </a:xfrm>
          <a:prstGeom prst="rect">
            <a:avLst/>
          </a:prstGeom>
        </p:spPr>
      </p:pic>
      <p:pic>
        <p:nvPicPr>
          <p:cNvPr id="13" name="Image 3" descr="https://test-kimi-img.moonshot.cn/pub/slides/slides_tmpl/image/25-07-11-18:10:11-d1oe60tcmrb5eq9iqapg.png"/>
          <p:cNvPicPr>
            <a:picLocks noChangeAspect="1"/>
          </p:cNvPicPr>
          <p:nvPr/>
        </p:nvPicPr>
        <p:blipFill>
          <a:blip r:embed="rId5"/>
          <a:stretch>
            <a:fillRect/>
          </a:stretch>
        </p:blipFill>
        <p:spPr>
          <a:xfrm rot="11520000">
            <a:off x="10706735" y="-624205"/>
            <a:ext cx="1950720" cy="1950720"/>
          </a:xfrm>
          <a:prstGeom prst="rect">
            <a:avLst/>
          </a:prstGeom>
        </p:spPr>
      </p:pic>
      <p:pic>
        <p:nvPicPr>
          <p:cNvPr id="14" name="Image 4" descr="https://test-kimi-img.moonshot.cn/pub/slides/slides_tmpl/image/25-07-11-18:10:08-d1oe605cmrb5eq9iqac0.png"/>
          <p:cNvPicPr>
            <a:picLocks noChangeAspect="1"/>
          </p:cNvPicPr>
          <p:nvPr/>
        </p:nvPicPr>
        <p:blipFill>
          <a:blip r:embed="rId6"/>
          <a:stretch>
            <a:fillRect/>
          </a:stretch>
        </p:blipFill>
        <p:spPr>
          <a:xfrm>
            <a:off x="11022965" y="394335"/>
            <a:ext cx="628015" cy="182880"/>
          </a:xfrm>
          <a:prstGeom prst="rect">
            <a:avLst/>
          </a:prstGeom>
        </p:spPr>
      </p:pic>
      <p:pic>
        <p:nvPicPr>
          <p:cNvPr id="15" name="Image 5" descr="https://test-kimi-img.moonshot.cn/pub/slides/slides_tmpl/image/25-07-11-18:10:17-d1oe62dcmrb5eq9iqbdg.png"/>
          <p:cNvPicPr>
            <a:picLocks noChangeAspect="1"/>
          </p:cNvPicPr>
          <p:nvPr/>
        </p:nvPicPr>
        <p:blipFill>
          <a:blip r:embed="rId7"/>
          <a:stretch>
            <a:fillRect/>
          </a:stretch>
        </p:blipFill>
        <p:spPr>
          <a:xfrm>
            <a:off x="4887595" y="4726305"/>
            <a:ext cx="530225" cy="530225"/>
          </a:xfrm>
          <a:prstGeom prst="rect">
            <a:avLst/>
          </a:prstGeom>
        </p:spPr>
      </p:pic>
      <p:pic>
        <p:nvPicPr>
          <p:cNvPr id="16" name="Image 6" descr="https://test-kimi-img.moonshot.cn/pub/slides/slides_tmpl/image/25-07-11-18:10:17-d1oe62dcmrb5eq9iqbeg.png"/>
          <p:cNvPicPr>
            <a:picLocks noChangeAspect="1"/>
          </p:cNvPicPr>
          <p:nvPr/>
        </p:nvPicPr>
        <p:blipFill>
          <a:blip r:embed="rId8"/>
          <a:stretch>
            <a:fillRect/>
          </a:stretch>
        </p:blipFill>
        <p:spPr>
          <a:xfrm>
            <a:off x="4887595" y="3116580"/>
            <a:ext cx="530225" cy="530225"/>
          </a:xfrm>
          <a:prstGeom prst="rect">
            <a:avLst/>
          </a:prstGeom>
        </p:spPr>
      </p:pic>
      <p:pic>
        <p:nvPicPr>
          <p:cNvPr id="17" name="Image 7" descr="https://test-kimi-img.moonshot.cn/pub/slides/slides_tmpl/image/25-07-11-18:10:17-d1oe62dcmrb5eq9iqbf0.png"/>
          <p:cNvPicPr>
            <a:picLocks noChangeAspect="1"/>
          </p:cNvPicPr>
          <p:nvPr/>
        </p:nvPicPr>
        <p:blipFill>
          <a:blip r:embed="rId9"/>
          <a:stretch>
            <a:fillRect/>
          </a:stretch>
        </p:blipFill>
        <p:spPr>
          <a:xfrm>
            <a:off x="4887595" y="1570990"/>
            <a:ext cx="530225" cy="530225"/>
          </a:xfrm>
          <a:prstGeom prst="rect">
            <a:avLst/>
          </a:prstGeom>
        </p:spPr>
      </p:pic>
      <p:pic>
        <p:nvPicPr>
          <p:cNvPr id="18" name="Image 8" descr="https://test-kimi-img.moonshot.cn/pub/slides/slides_tmpl/image/25-07-11-18:10:18-d1oe62lcmrb5eq9iqbfg.jpeg"/>
          <p:cNvPicPr>
            <a:picLocks noChangeAspect="1"/>
          </p:cNvPicPr>
          <p:nvPr/>
        </p:nvPicPr>
        <p:blipFill>
          <a:blip r:embed="rId10"/>
          <a:srcRect t="9" b="128"/>
          <a:stretch>
            <a:fillRect/>
          </a:stretch>
        </p:blipFill>
        <p:spPr>
          <a:xfrm>
            <a:off x="537845" y="1739900"/>
            <a:ext cx="4204335" cy="4148455"/>
          </a:xfrm>
          <a:prstGeom prst="rect">
            <a:avLst/>
          </a:prstGeom>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Image 0" descr="https://test-kimi-img.moonshot.cn/pub/slides/slides_tmpl/image/25-07-11-18:10:09-d1oe60dcmrb5eq9iqafg.png"/>
          <p:cNvPicPr>
            <a:picLocks noChangeAspect="1"/>
          </p:cNvPicPr>
          <p:nvPr/>
        </p:nvPicPr>
        <p:blipFill>
          <a:blip r:embed="rId1">
            <a:alphaModFix amt="74000"/>
          </a:blip>
          <a:srcRect l="128" t="26683" r="-128" b="-4046"/>
          <a:stretch>
            <a:fillRect/>
          </a:stretch>
        </p:blipFill>
        <p:spPr>
          <a:xfrm>
            <a:off x="5582285" y="0"/>
            <a:ext cx="6927215" cy="2076450"/>
          </a:xfrm>
          <a:prstGeom prst="rect">
            <a:avLst/>
          </a:prstGeom>
        </p:spPr>
      </p:pic>
      <p:pic>
        <p:nvPicPr>
          <p:cNvPr id="3" name="Image 1" descr="https://test-kimi-img.moonshot.cn/pub/slides/slides_tmpl/image/25-07-11-18:10:12-d1oe615cmrb5eq9iqas0.png"/>
          <p:cNvPicPr>
            <a:picLocks noChangeAspect="1"/>
          </p:cNvPicPr>
          <p:nvPr/>
        </p:nvPicPr>
        <p:blipFill>
          <a:blip r:embed="rId2"/>
          <a:stretch>
            <a:fillRect/>
          </a:stretch>
        </p:blipFill>
        <p:spPr>
          <a:xfrm>
            <a:off x="247650" y="3481070"/>
            <a:ext cx="515620" cy="5360035"/>
          </a:xfrm>
          <a:prstGeom prst="rect">
            <a:avLst/>
          </a:prstGeom>
        </p:spPr>
      </p:pic>
      <p:pic>
        <p:nvPicPr>
          <p:cNvPr id="4" name="Image 2" descr="https://test-kimi-img.moonshot.cn/pub/slides/slides_tmpl/image/25-07-11-18:10:12-d1oe615cmrb5eq9iqas0.png"/>
          <p:cNvPicPr>
            <a:picLocks noChangeAspect="1"/>
          </p:cNvPicPr>
          <p:nvPr/>
        </p:nvPicPr>
        <p:blipFill>
          <a:blip r:embed="rId2"/>
          <a:stretch>
            <a:fillRect/>
          </a:stretch>
        </p:blipFill>
        <p:spPr>
          <a:xfrm>
            <a:off x="6019165" y="2062480"/>
            <a:ext cx="652145" cy="6778625"/>
          </a:xfrm>
          <a:prstGeom prst="rect">
            <a:avLst/>
          </a:prstGeom>
        </p:spPr>
      </p:pic>
      <p:pic>
        <p:nvPicPr>
          <p:cNvPr id="5" name="Image 3" descr="https://test-kimi-img.moonshot.cn/pub/slides/slides_tmpl/image/25-07-11-18:10:20-d1oe635cmrb5eq9iqbmg.png"/>
          <p:cNvPicPr>
            <a:picLocks noChangeAspect="1"/>
          </p:cNvPicPr>
          <p:nvPr>
            <p:custDataLst>
              <p:tags r:id="rId3"/>
            </p:custDataLst>
          </p:nvPr>
        </p:nvPicPr>
        <p:blipFill>
          <a:blip r:embed="rId4"/>
          <a:stretch>
            <a:fillRect/>
          </a:stretch>
        </p:blipFill>
        <p:spPr>
          <a:xfrm>
            <a:off x="6760845" y="1463040"/>
            <a:ext cx="5053330" cy="2243455"/>
          </a:xfrm>
          <a:prstGeom prst="rect">
            <a:avLst/>
          </a:prstGeom>
        </p:spPr>
      </p:pic>
      <p:pic>
        <p:nvPicPr>
          <p:cNvPr id="6" name="Image 4" descr="https://test-kimi-img.moonshot.cn/pub/slides/slides_tmpl/image/25-07-11-18:10:20-d1oe635cmrb5eq9iqbmg.png"/>
          <p:cNvPicPr>
            <a:picLocks noChangeAspect="1"/>
          </p:cNvPicPr>
          <p:nvPr>
            <p:custDataLst>
              <p:tags r:id="rId5"/>
            </p:custDataLst>
          </p:nvPr>
        </p:nvPicPr>
        <p:blipFill>
          <a:blip r:embed="rId4"/>
          <a:stretch>
            <a:fillRect/>
          </a:stretch>
        </p:blipFill>
        <p:spPr>
          <a:xfrm>
            <a:off x="6760845" y="3890010"/>
            <a:ext cx="5053330" cy="2243455"/>
          </a:xfrm>
          <a:prstGeom prst="rect">
            <a:avLst/>
          </a:prstGeom>
        </p:spPr>
      </p:pic>
      <p:pic>
        <p:nvPicPr>
          <p:cNvPr id="7" name="Image 5" descr="https://test-kimi-img.moonshot.cn/pub/slides/slides_tmpl/image/25-07-11-18:10:20-d1oe635cmrb5eq9iqbo0.png"/>
          <p:cNvPicPr>
            <a:picLocks noChangeAspect="1"/>
          </p:cNvPicPr>
          <p:nvPr/>
        </p:nvPicPr>
        <p:blipFill>
          <a:blip r:embed="rId6"/>
          <a:stretch>
            <a:fillRect/>
          </a:stretch>
        </p:blipFill>
        <p:spPr>
          <a:xfrm>
            <a:off x="535940" y="1508125"/>
            <a:ext cx="5864860" cy="4919345"/>
          </a:xfrm>
          <a:prstGeom prst="rect">
            <a:avLst/>
          </a:prstGeom>
        </p:spPr>
      </p:pic>
      <p:pic>
        <p:nvPicPr>
          <p:cNvPr id="8" name="Image 6" descr="https://test-kimi-img.moonshot.cn/pub/slides/slides_tmpl/image/25-07-11-18:10:12-d1oe615cmrb5eq9iqarg.png"/>
          <p:cNvPicPr>
            <a:picLocks noChangeAspect="1"/>
          </p:cNvPicPr>
          <p:nvPr/>
        </p:nvPicPr>
        <p:blipFill>
          <a:blip r:embed="rId7"/>
          <a:stretch>
            <a:fillRect/>
          </a:stretch>
        </p:blipFill>
        <p:spPr>
          <a:xfrm>
            <a:off x="354965" y="208280"/>
            <a:ext cx="1073150" cy="554990"/>
          </a:xfrm>
          <a:prstGeom prst="rect">
            <a:avLst/>
          </a:prstGeom>
        </p:spPr>
      </p:pic>
      <p:pic>
        <p:nvPicPr>
          <p:cNvPr id="9" name="Image 7" descr="https://test-kimi-img.moonshot.cn/pub/slides/slides_tmpl/image/25-07-11-18:10:11-d1oe60tcmrb5eq9iqapg.png"/>
          <p:cNvPicPr>
            <a:picLocks noChangeAspect="1"/>
          </p:cNvPicPr>
          <p:nvPr/>
        </p:nvPicPr>
        <p:blipFill>
          <a:blip r:embed="rId8"/>
          <a:stretch>
            <a:fillRect/>
          </a:stretch>
        </p:blipFill>
        <p:spPr>
          <a:xfrm rot="11520000">
            <a:off x="10706735" y="-624205"/>
            <a:ext cx="1950720" cy="1950720"/>
          </a:xfrm>
          <a:prstGeom prst="rect">
            <a:avLst/>
          </a:prstGeom>
        </p:spPr>
      </p:pic>
      <p:pic>
        <p:nvPicPr>
          <p:cNvPr id="10" name="Image 8" descr="https://test-kimi-img.moonshot.cn/pub/slides/slides_tmpl/image/25-07-11-18:10:08-d1oe605cmrb5eq9iqac0.png"/>
          <p:cNvPicPr>
            <a:picLocks noChangeAspect="1"/>
          </p:cNvPicPr>
          <p:nvPr/>
        </p:nvPicPr>
        <p:blipFill>
          <a:blip r:embed="rId9"/>
          <a:stretch>
            <a:fillRect/>
          </a:stretch>
        </p:blipFill>
        <p:spPr>
          <a:xfrm>
            <a:off x="11022965" y="394335"/>
            <a:ext cx="628015" cy="182880"/>
          </a:xfrm>
          <a:prstGeom prst="rect">
            <a:avLst/>
          </a:prstGeom>
        </p:spPr>
      </p:pic>
      <p:sp>
        <p:nvSpPr>
          <p:cNvPr id="11" name="Text 0"/>
          <p:cNvSpPr/>
          <p:nvPr/>
        </p:nvSpPr>
        <p:spPr>
          <a:xfrm>
            <a:off x="789940" y="394335"/>
            <a:ext cx="6780530" cy="622935"/>
          </a:xfrm>
          <a:prstGeom prst="rect">
            <a:avLst/>
          </a:prstGeom>
          <a:noFill/>
        </p:spPr>
        <p:txBody>
          <a:bodyPr wrap="square" lIns="91440" tIns="45720" rIns="91440" bIns="45720" rtlCol="0" anchor="ctr"/>
          <a:lstStyle/>
          <a:p>
            <a:pPr marL="0" indent="0" algn="l">
              <a:lnSpc>
                <a:spcPct val="100000"/>
              </a:lnSpc>
              <a:buNone/>
            </a:pPr>
            <a:r>
              <a:rPr lang="en-US" sz="2800" b="1" dirty="0">
                <a:solidFill>
                  <a:srgbClr val="000000"/>
                </a:solidFill>
                <a:latin typeface="MiSans" pitchFamily="34" charset="-122"/>
                <a:ea typeface="MiSans" pitchFamily="34" charset="-122"/>
                <a:cs typeface="MiSans" pitchFamily="34" charset="-120"/>
              </a:rPr>
              <a:t>未来企业管理的发展趋势</a:t>
            </a:r>
            <a:endParaRPr lang="en-US" sz="1600" dirty="0"/>
          </a:p>
        </p:txBody>
      </p:sp>
      <p:sp>
        <p:nvSpPr>
          <p:cNvPr id="12" name="Text 1"/>
          <p:cNvSpPr/>
          <p:nvPr/>
        </p:nvSpPr>
        <p:spPr>
          <a:xfrm>
            <a:off x="626110" y="3703320"/>
            <a:ext cx="4690110" cy="368300"/>
          </a:xfrm>
          <a:prstGeom prst="rect">
            <a:avLst/>
          </a:prstGeom>
          <a:noFill/>
        </p:spPr>
        <p:txBody>
          <a:bodyPr wrap="square" lIns="91440" tIns="45720" rIns="91440" bIns="45720" rtlCol="0" anchor="ctr">
            <a:spAutoFit/>
          </a:bodyPr>
          <a:lstStyle/>
          <a:p>
            <a:pPr marL="0" indent="0" algn="ctr">
              <a:lnSpc>
                <a:spcPct val="100000"/>
              </a:lnSpc>
              <a:buNone/>
            </a:pPr>
            <a:r>
              <a:rPr lang="en-US" b="1" dirty="0">
                <a:solidFill>
                  <a:srgbClr val="4874CB"/>
                </a:solidFill>
                <a:latin typeface="MiSans" pitchFamily="34" charset="-122"/>
                <a:ea typeface="MiSans" pitchFamily="34" charset="-122"/>
                <a:cs typeface="MiSans" pitchFamily="34" charset="-120"/>
              </a:rPr>
              <a:t>数字化转型</a:t>
            </a:r>
            <a:endParaRPr lang="en-US" b="1" dirty="0">
              <a:solidFill>
                <a:srgbClr val="4874CB"/>
              </a:solidFill>
              <a:latin typeface="MiSans" pitchFamily="34" charset="-122"/>
              <a:ea typeface="MiSans" pitchFamily="34" charset="-122"/>
              <a:cs typeface="MiSans" pitchFamily="34" charset="-120"/>
            </a:endParaRPr>
          </a:p>
        </p:txBody>
      </p:sp>
      <p:sp>
        <p:nvSpPr>
          <p:cNvPr id="13" name="Text 2"/>
          <p:cNvSpPr/>
          <p:nvPr/>
        </p:nvSpPr>
        <p:spPr>
          <a:xfrm>
            <a:off x="763270" y="4069715"/>
            <a:ext cx="5332095" cy="2063750"/>
          </a:xfrm>
          <a:prstGeom prst="rect">
            <a:avLst/>
          </a:prstGeom>
          <a:noFill/>
        </p:spPr>
        <p:txBody>
          <a:bodyPr wrap="square" lIns="91440" tIns="45720" rIns="91440" bIns="45720" rtlCol="0" anchor="t"/>
          <a:lstStyle/>
          <a:p>
            <a:pPr marL="0" indent="0" algn="just">
              <a:lnSpc>
                <a:spcPct val="150000"/>
              </a:lnSpc>
              <a:buNone/>
            </a:pPr>
            <a:r>
              <a:rPr lang="en-US" sz="1400" dirty="0">
                <a:solidFill>
                  <a:srgbClr val="262626"/>
                </a:solidFill>
                <a:latin typeface="MiSans" pitchFamily="34" charset="-122"/>
                <a:ea typeface="MiSans" pitchFamily="34" charset="-122"/>
                <a:cs typeface="MiSans" pitchFamily="34" charset="-120"/>
              </a:rPr>
              <a:t>随着科技的快速发展，企业管理将更加注重数字化转型。例如，企业通过引入大数据、人工智能等技术，优化管理流程，提升决策效率。数字化转型能够帮助企业更好地应对市场变化，提升竞争力。</a:t>
            </a:r>
            <a:endParaRPr lang="en-US" sz="1600" dirty="0"/>
          </a:p>
        </p:txBody>
      </p:sp>
      <p:sp>
        <p:nvSpPr>
          <p:cNvPr id="14" name="Text 3"/>
          <p:cNvSpPr/>
          <p:nvPr>
            <p:custDataLst>
              <p:tags r:id="rId10"/>
            </p:custDataLst>
          </p:nvPr>
        </p:nvSpPr>
        <p:spPr>
          <a:xfrm>
            <a:off x="6957060" y="1664970"/>
            <a:ext cx="3732530" cy="368300"/>
          </a:xfrm>
          <a:prstGeom prst="rect">
            <a:avLst/>
          </a:prstGeom>
          <a:noFill/>
        </p:spPr>
        <p:txBody>
          <a:bodyPr wrap="square" lIns="91440" tIns="45720" rIns="91440" bIns="45720" rtlCol="0" anchor="ctr">
            <a:spAutoFit/>
          </a:bodyPr>
          <a:lstStyle/>
          <a:p>
            <a:pPr marL="0" indent="0" algn="l">
              <a:lnSpc>
                <a:spcPct val="100000"/>
              </a:lnSpc>
              <a:buNone/>
            </a:pPr>
            <a:r>
              <a:rPr lang="en-US" b="1" dirty="0">
                <a:solidFill>
                  <a:srgbClr val="4874CB"/>
                </a:solidFill>
                <a:latin typeface="MiSans" pitchFamily="34" charset="-122"/>
                <a:ea typeface="MiSans" pitchFamily="34" charset="-122"/>
                <a:cs typeface="MiSans" pitchFamily="34" charset="-120"/>
              </a:rPr>
              <a:t>可持续发展</a:t>
            </a:r>
            <a:endParaRPr lang="en-US" b="1" dirty="0">
              <a:solidFill>
                <a:srgbClr val="4874CB"/>
              </a:solidFill>
              <a:latin typeface="MiSans" pitchFamily="34" charset="-122"/>
              <a:ea typeface="MiSans" pitchFamily="34" charset="-122"/>
              <a:cs typeface="MiSans" pitchFamily="34" charset="-120"/>
            </a:endParaRPr>
          </a:p>
        </p:txBody>
      </p:sp>
      <p:sp>
        <p:nvSpPr>
          <p:cNvPr id="15" name="Text 4"/>
          <p:cNvSpPr/>
          <p:nvPr>
            <p:custDataLst>
              <p:tags r:id="rId11"/>
            </p:custDataLst>
          </p:nvPr>
        </p:nvSpPr>
        <p:spPr>
          <a:xfrm>
            <a:off x="6957060" y="2170748"/>
            <a:ext cx="4660900" cy="1194594"/>
          </a:xfrm>
          <a:prstGeom prst="rect">
            <a:avLst/>
          </a:prstGeom>
          <a:noFill/>
        </p:spPr>
        <p:txBody>
          <a:bodyPr wrap="square" lIns="91440" tIns="45720" rIns="91440" bIns="45720" rtlCol="0" anchor="ctr">
            <a:spAutoFit/>
          </a:bodyPr>
          <a:lstStyle/>
          <a:p>
            <a:pPr marL="0" indent="0" algn="just">
              <a:lnSpc>
                <a:spcPct val="140000"/>
              </a:lnSpc>
              <a:buNone/>
            </a:pPr>
            <a:r>
              <a:rPr lang="en-US" sz="1400" dirty="0">
                <a:solidFill>
                  <a:srgbClr val="262626"/>
                </a:solidFill>
                <a:latin typeface="MiSans" pitchFamily="34" charset="-122"/>
                <a:ea typeface="MiSans" pitchFamily="34" charset="-122"/>
                <a:cs typeface="MiSans" pitchFamily="34" charset="-120"/>
              </a:rPr>
              <a:t>可持续发展成为企业管理的重要趋势。企业需在追求经济效益的同时，注重环境保护和社会责任。例如，某企业通过优化生产工艺，减少污染物排放，提升了企业的社会形象，同时也降低了生产成本。</a:t>
            </a:r>
            <a:endParaRPr lang="en-US" sz="1600" dirty="0"/>
          </a:p>
        </p:txBody>
      </p:sp>
      <p:sp>
        <p:nvSpPr>
          <p:cNvPr id="16" name="Text 5"/>
          <p:cNvSpPr/>
          <p:nvPr>
            <p:custDataLst>
              <p:tags r:id="rId12"/>
            </p:custDataLst>
          </p:nvPr>
        </p:nvSpPr>
        <p:spPr>
          <a:xfrm>
            <a:off x="6957060" y="4000500"/>
            <a:ext cx="3732530" cy="368300"/>
          </a:xfrm>
          <a:prstGeom prst="rect">
            <a:avLst/>
          </a:prstGeom>
          <a:noFill/>
        </p:spPr>
        <p:txBody>
          <a:bodyPr wrap="square" lIns="91440" tIns="45720" rIns="91440" bIns="45720" rtlCol="0" anchor="ctr">
            <a:spAutoFit/>
          </a:bodyPr>
          <a:lstStyle/>
          <a:p>
            <a:pPr marL="0" indent="0" algn="l">
              <a:lnSpc>
                <a:spcPct val="100000"/>
              </a:lnSpc>
              <a:buNone/>
            </a:pPr>
            <a:r>
              <a:rPr lang="en-US" b="1" dirty="0">
                <a:solidFill>
                  <a:srgbClr val="4874CB"/>
                </a:solidFill>
                <a:latin typeface="MiSans" pitchFamily="34" charset="-122"/>
                <a:ea typeface="MiSans" pitchFamily="34" charset="-122"/>
                <a:cs typeface="MiSans" pitchFamily="34" charset="-120"/>
              </a:rPr>
              <a:t>员工体验</a:t>
            </a:r>
            <a:endParaRPr lang="en-US" b="1" dirty="0">
              <a:solidFill>
                <a:srgbClr val="4874CB"/>
              </a:solidFill>
              <a:latin typeface="MiSans" pitchFamily="34" charset="-122"/>
              <a:ea typeface="MiSans" pitchFamily="34" charset="-122"/>
              <a:cs typeface="MiSans" pitchFamily="34" charset="-120"/>
            </a:endParaRPr>
          </a:p>
        </p:txBody>
      </p:sp>
      <p:sp>
        <p:nvSpPr>
          <p:cNvPr id="17" name="Text 6"/>
          <p:cNvSpPr/>
          <p:nvPr>
            <p:custDataLst>
              <p:tags r:id="rId13"/>
            </p:custDataLst>
          </p:nvPr>
        </p:nvSpPr>
        <p:spPr>
          <a:xfrm>
            <a:off x="6957060" y="4462780"/>
            <a:ext cx="4603750" cy="1279922"/>
          </a:xfrm>
          <a:prstGeom prst="rect">
            <a:avLst/>
          </a:prstGeom>
          <a:noFill/>
        </p:spPr>
        <p:txBody>
          <a:bodyPr wrap="square" lIns="91440" tIns="45720" rIns="91440" bIns="45720" rtlCol="0" anchor="ctr">
            <a:spAutoFit/>
          </a:bodyPr>
          <a:lstStyle/>
          <a:p>
            <a:pPr marL="0" indent="0" algn="just">
              <a:lnSpc>
                <a:spcPct val="150000"/>
              </a:lnSpc>
              <a:buNone/>
            </a:pPr>
            <a:r>
              <a:rPr lang="en-US" sz="1400" dirty="0">
                <a:solidFill>
                  <a:srgbClr val="262626"/>
                </a:solidFill>
                <a:latin typeface="MiSans" pitchFamily="34" charset="-122"/>
                <a:ea typeface="MiSans" pitchFamily="34" charset="-122"/>
                <a:cs typeface="MiSans" pitchFamily="34" charset="-120"/>
              </a:rPr>
              <a:t>未来企业管理将更加关注员工体验。通过优化工作环境、提供职业发展机会和加强员工关怀，企业能够提升员工的工作积极性和忠诚度。例如，某企业通过建立员工反馈机制，及时解决员工问题，提升了员工满意度。</a:t>
            </a:r>
            <a:endParaRPr lang="en-US" sz="1600" dirty="0"/>
          </a:p>
        </p:txBody>
      </p:sp>
      <p:pic>
        <p:nvPicPr>
          <p:cNvPr id="18" name="Image 9" descr="https://test-kimi-img.moonshot.cn/pub/slides/slides_tmpl/image/25-07-11-18:10:21-d1oe63dcmrb5eq9iqbs0.png"/>
          <p:cNvPicPr>
            <a:picLocks noChangeAspect="1"/>
          </p:cNvPicPr>
          <p:nvPr/>
        </p:nvPicPr>
        <p:blipFill>
          <a:blip r:embed="rId14"/>
          <a:stretch>
            <a:fillRect/>
          </a:stretch>
        </p:blipFill>
        <p:spPr>
          <a:xfrm>
            <a:off x="808990" y="1720850"/>
            <a:ext cx="5260975" cy="1962785"/>
          </a:xfrm>
          <a:prstGeom prst="rect">
            <a:avLst/>
          </a:prstGeom>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1">
            <a:alphaModFix amt="44000"/>
            <a:lum/>
          </a:blip>
          <a:srcRect/>
          <a:stretch>
            <a:fillRect/>
          </a:stretch>
        </a:blipFill>
        <a:effectLst/>
      </p:bgPr>
    </p:bg>
    <p:spTree>
      <p:nvGrpSpPr>
        <p:cNvPr id="1" name=""/>
        <p:cNvGrpSpPr/>
        <p:nvPr/>
      </p:nvGrpSpPr>
      <p:grpSpPr>
        <a:xfrm>
          <a:off x="0" y="0"/>
          <a:ext cx="0" cy="0"/>
          <a:chOff x="0" y="0"/>
          <a:chExt cx="0" cy="0"/>
        </a:xfrm>
      </p:grpSpPr>
      <p:pic>
        <p:nvPicPr>
          <p:cNvPr id="2" name="Image 0" descr="https://test-kimi-img.moonshot.cn/pub/slides/slides_tmpl/image/25-07-11-18:10:09-d1oe60dcmrb5eq9iqafg.png"/>
          <p:cNvPicPr>
            <a:picLocks noChangeAspect="1"/>
          </p:cNvPicPr>
          <p:nvPr/>
        </p:nvPicPr>
        <p:blipFill>
          <a:blip r:embed="rId2">
            <a:alphaModFix amt="74000"/>
          </a:blip>
          <a:srcRect l="128" t="34846" r="-128" b="-4046"/>
          <a:stretch>
            <a:fillRect/>
          </a:stretch>
        </p:blipFill>
        <p:spPr>
          <a:xfrm>
            <a:off x="5582285" y="0"/>
            <a:ext cx="6927215" cy="1857375"/>
          </a:xfrm>
          <a:prstGeom prst="rect">
            <a:avLst/>
          </a:prstGeom>
        </p:spPr>
      </p:pic>
      <p:sp>
        <p:nvSpPr>
          <p:cNvPr id="3" name="Text 0"/>
          <p:cNvSpPr/>
          <p:nvPr/>
        </p:nvSpPr>
        <p:spPr>
          <a:xfrm>
            <a:off x="789940" y="394335"/>
            <a:ext cx="6780530" cy="622935"/>
          </a:xfrm>
          <a:prstGeom prst="rect">
            <a:avLst/>
          </a:prstGeom>
          <a:noFill/>
        </p:spPr>
        <p:txBody>
          <a:bodyPr wrap="square" lIns="91440" tIns="45720" rIns="91440" bIns="45720" rtlCol="0" anchor="ctr"/>
          <a:lstStyle/>
          <a:p>
            <a:pPr marL="0" indent="0" algn="l">
              <a:lnSpc>
                <a:spcPct val="100000"/>
              </a:lnSpc>
              <a:buNone/>
            </a:pPr>
            <a:r>
              <a:rPr lang="en-US" sz="2800" b="1" dirty="0">
                <a:solidFill>
                  <a:srgbClr val="000000"/>
                </a:solidFill>
                <a:latin typeface="MiSans" pitchFamily="34" charset="-122"/>
                <a:ea typeface="MiSans" pitchFamily="34" charset="-122"/>
                <a:cs typeface="MiSans" pitchFamily="34" charset="-120"/>
              </a:rPr>
              <a:t>总结与行动指南</a:t>
            </a:r>
            <a:endParaRPr lang="en-US" sz="1600" dirty="0"/>
          </a:p>
        </p:txBody>
      </p:sp>
      <p:sp>
        <p:nvSpPr>
          <p:cNvPr id="4" name="Shape 1"/>
          <p:cNvSpPr/>
          <p:nvPr/>
        </p:nvSpPr>
        <p:spPr>
          <a:xfrm>
            <a:off x="923049" y="1849081"/>
            <a:ext cx="4790218" cy="0"/>
          </a:xfrm>
          <a:prstGeom prst="line">
            <a:avLst/>
          </a:prstGeom>
          <a:noFill/>
          <a:ln w="12700">
            <a:solidFill>
              <a:srgbClr val="4874CB">
                <a:alpha val="60000"/>
              </a:srgbClr>
            </a:solidFill>
            <a:prstDash val="solid"/>
            <a:headEnd type="none"/>
            <a:tailEnd type="none"/>
          </a:ln>
        </p:spPr>
      </p:sp>
      <p:sp>
        <p:nvSpPr>
          <p:cNvPr id="5" name="Text 2"/>
          <p:cNvSpPr/>
          <p:nvPr/>
        </p:nvSpPr>
        <p:spPr>
          <a:xfrm>
            <a:off x="923049" y="1905071"/>
            <a:ext cx="4770847" cy="368962"/>
          </a:xfrm>
          <a:prstGeom prst="rect">
            <a:avLst/>
          </a:prstGeom>
          <a:noFill/>
        </p:spPr>
        <p:txBody>
          <a:bodyPr wrap="square" lIns="0" tIns="0" rIns="0" bIns="0" rtlCol="0" anchor="ctr"/>
          <a:lstStyle/>
          <a:p>
            <a:pPr marL="0" indent="0" algn="l">
              <a:lnSpc>
                <a:spcPct val="100000"/>
              </a:lnSpc>
              <a:buNone/>
            </a:pPr>
            <a:r>
              <a:rPr lang="en-US" sz="1800" b="1" dirty="0">
                <a:solidFill>
                  <a:srgbClr val="4874CB"/>
                </a:solidFill>
                <a:latin typeface="MiSans" pitchFamily="34" charset="-122"/>
                <a:ea typeface="MiSans" pitchFamily="34" charset="-122"/>
                <a:cs typeface="MiSans" pitchFamily="34" charset="-120"/>
              </a:rPr>
              <a:t>核心内容总结</a:t>
            </a:r>
            <a:endParaRPr lang="en-US" sz="1600" dirty="0"/>
          </a:p>
        </p:txBody>
      </p:sp>
      <p:sp>
        <p:nvSpPr>
          <p:cNvPr id="6" name="Shape 3"/>
          <p:cNvSpPr/>
          <p:nvPr/>
        </p:nvSpPr>
        <p:spPr>
          <a:xfrm>
            <a:off x="923049" y="2325633"/>
            <a:ext cx="4770337" cy="1204541"/>
          </a:xfrm>
          <a:prstGeom prst="rect">
            <a:avLst/>
          </a:prstGeom>
          <a:solidFill>
            <a:srgbClr val="000000">
              <a:alpha val="0"/>
            </a:srgbClr>
          </a:solidFill>
        </p:spPr>
      </p:sp>
      <p:sp>
        <p:nvSpPr>
          <p:cNvPr id="7" name="Text 4"/>
          <p:cNvSpPr/>
          <p:nvPr/>
        </p:nvSpPr>
        <p:spPr>
          <a:xfrm>
            <a:off x="923049" y="2325633"/>
            <a:ext cx="4770337" cy="1204541"/>
          </a:xfrm>
          <a:prstGeom prst="rect">
            <a:avLst/>
          </a:prstGeom>
          <a:noFill/>
        </p:spPr>
        <p:txBody>
          <a:bodyPr wrap="square" lIns="0" tIns="0" rIns="0" bIns="0" rtlCol="0" anchor="t"/>
          <a:lstStyle/>
          <a:p>
            <a:pPr marL="0" indent="0" algn="just">
              <a:lnSpc>
                <a:spcPct val="150000"/>
              </a:lnSpc>
              <a:buNone/>
            </a:pPr>
            <a:r>
              <a:rPr lang="en-US" sz="1400" dirty="0">
                <a:solidFill>
                  <a:srgbClr val="262626"/>
                </a:solidFill>
                <a:latin typeface="MiSans" pitchFamily="34" charset="-122"/>
                <a:ea typeface="MiSans" pitchFamily="34" charset="-122"/>
                <a:cs typeface="MiSans" pitchFamily="34" charset="-120"/>
              </a:rPr>
              <a:t>本次PPT围绕现代企业管理的核心要点展开，包括薪酬管理、生产管理和技术管理。薪酬管理强调公平性和竞争力；生产管理注重效率和灵活性；技术管理推动创新和进步。这些要点对企业成功至关重要。</a:t>
            </a:r>
            <a:endParaRPr lang="en-US" sz="1600" dirty="0"/>
          </a:p>
        </p:txBody>
      </p:sp>
      <p:sp>
        <p:nvSpPr>
          <p:cNvPr id="8" name="Shape 5"/>
          <p:cNvSpPr/>
          <p:nvPr/>
        </p:nvSpPr>
        <p:spPr>
          <a:xfrm>
            <a:off x="922413" y="4440732"/>
            <a:ext cx="4790218" cy="0"/>
          </a:xfrm>
          <a:prstGeom prst="line">
            <a:avLst/>
          </a:prstGeom>
          <a:noFill/>
          <a:ln w="12700">
            <a:solidFill>
              <a:srgbClr val="4874CB">
                <a:alpha val="60000"/>
              </a:srgbClr>
            </a:solidFill>
            <a:prstDash val="solid"/>
            <a:headEnd type="none"/>
            <a:tailEnd type="none"/>
          </a:ln>
        </p:spPr>
      </p:sp>
      <p:sp>
        <p:nvSpPr>
          <p:cNvPr id="9" name="Text 6"/>
          <p:cNvSpPr/>
          <p:nvPr/>
        </p:nvSpPr>
        <p:spPr>
          <a:xfrm>
            <a:off x="922413" y="4496086"/>
            <a:ext cx="4772338" cy="368962"/>
          </a:xfrm>
          <a:prstGeom prst="rect">
            <a:avLst/>
          </a:prstGeom>
          <a:noFill/>
        </p:spPr>
        <p:txBody>
          <a:bodyPr wrap="square" lIns="0" tIns="0" rIns="0" bIns="0" rtlCol="0" anchor="ctr"/>
          <a:lstStyle/>
          <a:p>
            <a:pPr marL="0" indent="0" algn="l">
              <a:lnSpc>
                <a:spcPct val="100000"/>
              </a:lnSpc>
              <a:buNone/>
            </a:pPr>
            <a:r>
              <a:rPr lang="en-US" sz="1800" b="1" dirty="0">
                <a:solidFill>
                  <a:srgbClr val="4874CB"/>
                </a:solidFill>
                <a:latin typeface="MiSans" pitchFamily="34" charset="-122"/>
                <a:ea typeface="MiSans" pitchFamily="34" charset="-122"/>
                <a:cs typeface="MiSans" pitchFamily="34" charset="-120"/>
              </a:rPr>
              <a:t>行动指南</a:t>
            </a:r>
            <a:endParaRPr lang="en-US" sz="1600" dirty="0"/>
          </a:p>
        </p:txBody>
      </p:sp>
      <p:sp>
        <p:nvSpPr>
          <p:cNvPr id="10" name="Shape 7"/>
          <p:cNvSpPr/>
          <p:nvPr/>
        </p:nvSpPr>
        <p:spPr>
          <a:xfrm>
            <a:off x="922413" y="4926192"/>
            <a:ext cx="4771751" cy="1204541"/>
          </a:xfrm>
          <a:prstGeom prst="rect">
            <a:avLst/>
          </a:prstGeom>
          <a:solidFill>
            <a:srgbClr val="000000">
              <a:alpha val="0"/>
            </a:srgbClr>
          </a:solidFill>
        </p:spPr>
      </p:sp>
      <p:sp>
        <p:nvSpPr>
          <p:cNvPr id="11" name="Text 8"/>
          <p:cNvSpPr/>
          <p:nvPr/>
        </p:nvSpPr>
        <p:spPr>
          <a:xfrm>
            <a:off x="922413" y="4926192"/>
            <a:ext cx="4771751" cy="1204541"/>
          </a:xfrm>
          <a:prstGeom prst="rect">
            <a:avLst/>
          </a:prstGeom>
          <a:noFill/>
        </p:spPr>
        <p:txBody>
          <a:bodyPr wrap="square" lIns="0" tIns="0" rIns="0" bIns="0" rtlCol="0" anchor="t"/>
          <a:lstStyle/>
          <a:p>
            <a:pPr marL="0" indent="0" algn="just">
              <a:lnSpc>
                <a:spcPct val="150000"/>
              </a:lnSpc>
              <a:buNone/>
            </a:pPr>
            <a:r>
              <a:rPr lang="en-US" sz="1400" dirty="0">
                <a:solidFill>
                  <a:srgbClr val="404040"/>
                </a:solidFill>
                <a:latin typeface="MiSans" pitchFamily="34" charset="-122"/>
                <a:ea typeface="MiSans" pitchFamily="34" charset="-122"/>
                <a:cs typeface="MiSans" pitchFamily="34" charset="-120"/>
              </a:rPr>
              <a:t>企业管理者需根据企业实际情况，优化薪酬体系。例如，通过薪酬调查调整薪酬水平，确保公平性和竞争力。同时，提升生产效率，优化生产组织和计划，确保生产过程高效、有序。</a:t>
            </a:r>
            <a:endParaRPr lang="en-US" sz="1600" dirty="0"/>
          </a:p>
        </p:txBody>
      </p:sp>
      <p:sp>
        <p:nvSpPr>
          <p:cNvPr id="12" name="Shape 9"/>
          <p:cNvSpPr/>
          <p:nvPr/>
        </p:nvSpPr>
        <p:spPr>
          <a:xfrm>
            <a:off x="6531602" y="1849081"/>
            <a:ext cx="4790218" cy="0"/>
          </a:xfrm>
          <a:prstGeom prst="line">
            <a:avLst/>
          </a:prstGeom>
          <a:noFill/>
          <a:ln w="12700">
            <a:solidFill>
              <a:srgbClr val="4874CB">
                <a:alpha val="60000"/>
              </a:srgbClr>
            </a:solidFill>
            <a:prstDash val="solid"/>
            <a:headEnd type="none"/>
            <a:tailEnd type="none"/>
          </a:ln>
        </p:spPr>
      </p:sp>
      <p:sp>
        <p:nvSpPr>
          <p:cNvPr id="13" name="Text 10"/>
          <p:cNvSpPr/>
          <p:nvPr/>
        </p:nvSpPr>
        <p:spPr>
          <a:xfrm>
            <a:off x="6531602" y="1905071"/>
            <a:ext cx="4772965" cy="368962"/>
          </a:xfrm>
          <a:prstGeom prst="rect">
            <a:avLst/>
          </a:prstGeom>
          <a:noFill/>
        </p:spPr>
        <p:txBody>
          <a:bodyPr wrap="square" lIns="0" tIns="0" rIns="0" bIns="0" rtlCol="0" anchor="ctr"/>
          <a:lstStyle/>
          <a:p>
            <a:pPr marL="0" indent="0" algn="l">
              <a:lnSpc>
                <a:spcPct val="100000"/>
              </a:lnSpc>
              <a:buNone/>
            </a:pPr>
            <a:r>
              <a:rPr lang="en-US" sz="1800" b="1" dirty="0">
                <a:solidFill>
                  <a:srgbClr val="4874CB"/>
                </a:solidFill>
                <a:latin typeface="MiSans" pitchFamily="34" charset="-122"/>
                <a:ea typeface="MiSans" pitchFamily="34" charset="-122"/>
                <a:cs typeface="MiSans" pitchFamily="34" charset="-120"/>
              </a:rPr>
              <a:t>技术管理行动</a:t>
            </a:r>
            <a:endParaRPr lang="en-US" sz="1600" dirty="0"/>
          </a:p>
        </p:txBody>
      </p:sp>
      <p:sp>
        <p:nvSpPr>
          <p:cNvPr id="14" name="Shape 11"/>
          <p:cNvSpPr/>
          <p:nvPr/>
        </p:nvSpPr>
        <p:spPr>
          <a:xfrm>
            <a:off x="6531602" y="2325633"/>
            <a:ext cx="4771367" cy="1204541"/>
          </a:xfrm>
          <a:prstGeom prst="rect">
            <a:avLst/>
          </a:prstGeom>
          <a:solidFill>
            <a:srgbClr val="000000">
              <a:alpha val="0"/>
            </a:srgbClr>
          </a:solidFill>
        </p:spPr>
      </p:sp>
      <p:sp>
        <p:nvSpPr>
          <p:cNvPr id="15" name="Text 12"/>
          <p:cNvSpPr/>
          <p:nvPr/>
        </p:nvSpPr>
        <p:spPr>
          <a:xfrm>
            <a:off x="6531602" y="2325633"/>
            <a:ext cx="4771367" cy="1204541"/>
          </a:xfrm>
          <a:prstGeom prst="rect">
            <a:avLst/>
          </a:prstGeom>
          <a:noFill/>
        </p:spPr>
        <p:txBody>
          <a:bodyPr wrap="square" lIns="0" tIns="0" rIns="0" bIns="0" rtlCol="0" anchor="t"/>
          <a:lstStyle/>
          <a:p>
            <a:pPr marL="0" indent="0" algn="just">
              <a:lnSpc>
                <a:spcPct val="150000"/>
              </a:lnSpc>
              <a:buNone/>
            </a:pPr>
            <a:r>
              <a:rPr lang="en-US" sz="1400" dirty="0">
                <a:solidFill>
                  <a:srgbClr val="404040"/>
                </a:solidFill>
                <a:latin typeface="MiSans" pitchFamily="34" charset="-122"/>
                <a:ea typeface="MiSans" pitchFamily="34" charset="-122"/>
                <a:cs typeface="MiSans" pitchFamily="34" charset="-120"/>
              </a:rPr>
              <a:t>加强技术管理，推动技术创新。例如，通过技术改造和引进，提升技术水平，增强核心竞争力。同时，注重技术人才的培养和引进，提升企业的技术创新能力。</a:t>
            </a:r>
            <a:endParaRPr lang="en-US" sz="1600" dirty="0"/>
          </a:p>
        </p:txBody>
      </p:sp>
      <p:sp>
        <p:nvSpPr>
          <p:cNvPr id="16" name="Shape 13"/>
          <p:cNvSpPr/>
          <p:nvPr/>
        </p:nvSpPr>
        <p:spPr>
          <a:xfrm>
            <a:off x="6531602" y="4440732"/>
            <a:ext cx="4790218" cy="0"/>
          </a:xfrm>
          <a:prstGeom prst="line">
            <a:avLst/>
          </a:prstGeom>
          <a:noFill/>
          <a:ln w="12700">
            <a:solidFill>
              <a:srgbClr val="4874CB">
                <a:alpha val="60000"/>
              </a:srgbClr>
            </a:solidFill>
            <a:prstDash val="solid"/>
            <a:headEnd type="none"/>
            <a:tailEnd type="none"/>
          </a:ln>
        </p:spPr>
      </p:sp>
      <p:sp>
        <p:nvSpPr>
          <p:cNvPr id="17" name="Text 14"/>
          <p:cNvSpPr/>
          <p:nvPr/>
        </p:nvSpPr>
        <p:spPr>
          <a:xfrm>
            <a:off x="6531602" y="4496086"/>
            <a:ext cx="4771750" cy="368962"/>
          </a:xfrm>
          <a:prstGeom prst="rect">
            <a:avLst/>
          </a:prstGeom>
          <a:noFill/>
        </p:spPr>
        <p:txBody>
          <a:bodyPr wrap="square" lIns="0" tIns="0" rIns="0" bIns="0" rtlCol="0" anchor="ctr"/>
          <a:lstStyle/>
          <a:p>
            <a:pPr marL="0" indent="0" algn="l">
              <a:lnSpc>
                <a:spcPct val="100000"/>
              </a:lnSpc>
              <a:buNone/>
            </a:pPr>
            <a:r>
              <a:rPr lang="en-US" sz="1800" b="1" dirty="0">
                <a:solidFill>
                  <a:srgbClr val="4874CB"/>
                </a:solidFill>
                <a:latin typeface="MiSans" pitchFamily="34" charset="-122"/>
                <a:ea typeface="MiSans" pitchFamily="34" charset="-122"/>
                <a:cs typeface="MiSans" pitchFamily="34" charset="-120"/>
              </a:rPr>
              <a:t>持续学习与创新</a:t>
            </a:r>
            <a:endParaRPr lang="en-US" sz="1600" dirty="0"/>
          </a:p>
        </p:txBody>
      </p:sp>
      <p:sp>
        <p:nvSpPr>
          <p:cNvPr id="18" name="Shape 15"/>
          <p:cNvSpPr/>
          <p:nvPr/>
        </p:nvSpPr>
        <p:spPr>
          <a:xfrm>
            <a:off x="6531602" y="4926192"/>
            <a:ext cx="4771751" cy="1204541"/>
          </a:xfrm>
          <a:prstGeom prst="rect">
            <a:avLst/>
          </a:prstGeom>
          <a:solidFill>
            <a:srgbClr val="000000">
              <a:alpha val="0"/>
            </a:srgbClr>
          </a:solidFill>
        </p:spPr>
      </p:sp>
      <p:sp>
        <p:nvSpPr>
          <p:cNvPr id="19" name="Text 16"/>
          <p:cNvSpPr/>
          <p:nvPr/>
        </p:nvSpPr>
        <p:spPr>
          <a:xfrm>
            <a:off x="6531602" y="4926192"/>
            <a:ext cx="4771751" cy="1204541"/>
          </a:xfrm>
          <a:prstGeom prst="rect">
            <a:avLst/>
          </a:prstGeom>
          <a:noFill/>
        </p:spPr>
        <p:txBody>
          <a:bodyPr wrap="square" lIns="0" tIns="0" rIns="0" bIns="0" rtlCol="0" anchor="t"/>
          <a:lstStyle/>
          <a:p>
            <a:pPr marL="0" indent="0" algn="just">
              <a:lnSpc>
                <a:spcPct val="150000"/>
              </a:lnSpc>
              <a:buNone/>
            </a:pPr>
            <a:r>
              <a:rPr lang="en-US" sz="1400" dirty="0">
                <a:solidFill>
                  <a:srgbClr val="262626"/>
                </a:solidFill>
                <a:latin typeface="MiSans" pitchFamily="34" charset="-122"/>
                <a:ea typeface="MiSans" pitchFamily="34" charset="-122"/>
                <a:cs typeface="MiSans" pitchFamily="34" charset="-120"/>
              </a:rPr>
              <a:t>企业管理者需持续学习和创新，关注行业动态和市场变化。通过不断优化管理策略，提升企业管理水平，推动企业持续发展。例如，定期参加管理培训，学习先进的管理理念和方法。</a:t>
            </a:r>
            <a:endParaRPr lang="en-US" sz="1600" dirty="0"/>
          </a:p>
        </p:txBody>
      </p:sp>
      <p:sp>
        <p:nvSpPr>
          <p:cNvPr id="20" name="Shape 17"/>
          <p:cNvSpPr/>
          <p:nvPr/>
        </p:nvSpPr>
        <p:spPr>
          <a:xfrm>
            <a:off x="-3654425" y="6607175"/>
            <a:ext cx="7963535" cy="335280"/>
          </a:xfrm>
          <a:prstGeom prst="roundRect">
            <a:avLst>
              <a:gd name="adj" fmla="val 50000"/>
            </a:avLst>
          </a:prstGeom>
          <a:gradFill flip="none" rotWithShape="1">
            <a:gsLst>
              <a:gs pos="0">
                <a:srgbClr val="D1DCF2">
                  <a:alpha val="0"/>
                </a:srgbClr>
              </a:gs>
              <a:gs pos="22000">
                <a:srgbClr val="6389D3">
                  <a:alpha val="0"/>
                </a:srgbClr>
              </a:gs>
              <a:gs pos="69000">
                <a:srgbClr val="6389D3">
                  <a:alpha val="24000"/>
                </a:srgbClr>
              </a:gs>
              <a:gs pos="95000">
                <a:srgbClr val="6389D3">
                  <a:alpha val="39000"/>
                </a:srgbClr>
              </a:gs>
              <a:gs pos="100000">
                <a:srgbClr val="6389D3">
                  <a:alpha val="39000"/>
                </a:srgbClr>
              </a:gs>
            </a:gsLst>
            <a:lin ang="0" scaled="1"/>
          </a:gradFill>
        </p:spPr>
      </p:sp>
      <p:sp>
        <p:nvSpPr>
          <p:cNvPr id="21" name="Text 18"/>
          <p:cNvSpPr/>
          <p:nvPr/>
        </p:nvSpPr>
        <p:spPr>
          <a:xfrm>
            <a:off x="-3654425" y="6607175"/>
            <a:ext cx="7963535" cy="335280"/>
          </a:xfrm>
          <a:prstGeom prst="rect">
            <a:avLst/>
          </a:prstGeom>
          <a:noFill/>
        </p:spPr>
        <p:txBody>
          <a:bodyPr wrap="square" lIns="45720" tIns="91440" rIns="91440" bIns="45720" rtlCol="0" anchor="ctr"/>
          <a:lstStyle/>
          <a:p>
            <a:pPr marL="0" indent="0">
              <a:lnSpc>
                <a:spcPct val="100000"/>
              </a:lnSpc>
              <a:buNone/>
            </a:pPr>
            <a:endParaRPr lang="en-US" sz="1600" dirty="0"/>
          </a:p>
        </p:txBody>
      </p:sp>
      <p:pic>
        <p:nvPicPr>
          <p:cNvPr id="22" name="Image 1" descr="https://test-kimi-img.moonshot.cn/pub/slides/slides_tmpl/image/25-07-11-18:10:12-d1oe615cmrb5eq9iqarg.png"/>
          <p:cNvPicPr>
            <a:picLocks noChangeAspect="1"/>
          </p:cNvPicPr>
          <p:nvPr/>
        </p:nvPicPr>
        <p:blipFill>
          <a:blip r:embed="rId3"/>
          <a:stretch>
            <a:fillRect/>
          </a:stretch>
        </p:blipFill>
        <p:spPr>
          <a:xfrm>
            <a:off x="354965" y="208280"/>
            <a:ext cx="1073150" cy="554990"/>
          </a:xfrm>
          <a:prstGeom prst="rect">
            <a:avLst/>
          </a:prstGeom>
        </p:spPr>
      </p:pic>
      <p:pic>
        <p:nvPicPr>
          <p:cNvPr id="23" name="Image 2" descr="https://test-kimi-img.moonshot.cn/pub/slides/slides_tmpl/image/25-07-11-18:10:08-d1oe605cmrb5eq9iqac0.png"/>
          <p:cNvPicPr>
            <a:picLocks noChangeAspect="1"/>
          </p:cNvPicPr>
          <p:nvPr/>
        </p:nvPicPr>
        <p:blipFill>
          <a:blip r:embed="rId4"/>
          <a:stretch>
            <a:fillRect/>
          </a:stretch>
        </p:blipFill>
        <p:spPr>
          <a:xfrm>
            <a:off x="11022965" y="394335"/>
            <a:ext cx="628015" cy="182880"/>
          </a:xfrm>
          <a:prstGeom prst="rect">
            <a:avLst/>
          </a:prstGeom>
        </p:spPr>
      </p:pic>
      <p:pic>
        <p:nvPicPr>
          <p:cNvPr id="24" name="Image 3" descr="https://test-kimi-img.moonshot.cn/pub/slides/slides_tmpl/image/25-07-11-18:10:23-d1oe63tcmrb5eq9iqc6g.png"/>
          <p:cNvPicPr>
            <a:picLocks noChangeAspect="1"/>
          </p:cNvPicPr>
          <p:nvPr/>
        </p:nvPicPr>
        <p:blipFill>
          <a:blip r:embed="rId5"/>
          <a:stretch>
            <a:fillRect/>
          </a:stretch>
        </p:blipFill>
        <p:spPr>
          <a:xfrm>
            <a:off x="939800" y="1316990"/>
            <a:ext cx="4773295" cy="536575"/>
          </a:xfrm>
          <a:prstGeom prst="rect">
            <a:avLst/>
          </a:prstGeom>
        </p:spPr>
      </p:pic>
      <p:pic>
        <p:nvPicPr>
          <p:cNvPr id="25" name="Image 4" descr="https://test-kimi-img.moonshot.cn/pub/slides/slides_tmpl/image/25-07-11-18:10:23-d1oe63tcmrb5eq9iqc70.png"/>
          <p:cNvPicPr>
            <a:picLocks noChangeAspect="1"/>
          </p:cNvPicPr>
          <p:nvPr/>
        </p:nvPicPr>
        <p:blipFill>
          <a:blip r:embed="rId6"/>
          <a:stretch>
            <a:fillRect/>
          </a:stretch>
        </p:blipFill>
        <p:spPr>
          <a:xfrm>
            <a:off x="6548755" y="1316990"/>
            <a:ext cx="4773295" cy="536575"/>
          </a:xfrm>
          <a:prstGeom prst="rect">
            <a:avLst/>
          </a:prstGeom>
        </p:spPr>
      </p:pic>
      <p:pic>
        <p:nvPicPr>
          <p:cNvPr id="26" name="Image 5" descr="https://test-kimi-img.moonshot.cn/pub/slides/slides_tmpl/image/25-07-11-18:10:23-d1oe63tcmrb5eq9iqc7g.png"/>
          <p:cNvPicPr>
            <a:picLocks noChangeAspect="1"/>
          </p:cNvPicPr>
          <p:nvPr/>
        </p:nvPicPr>
        <p:blipFill>
          <a:blip r:embed="rId7"/>
          <a:stretch>
            <a:fillRect/>
          </a:stretch>
        </p:blipFill>
        <p:spPr>
          <a:xfrm>
            <a:off x="939800" y="3959860"/>
            <a:ext cx="4773295" cy="536575"/>
          </a:xfrm>
          <a:prstGeom prst="rect">
            <a:avLst/>
          </a:prstGeom>
        </p:spPr>
      </p:pic>
      <p:pic>
        <p:nvPicPr>
          <p:cNvPr id="27" name="Image 6" descr="https://test-kimi-img.moonshot.cn/pub/slides/slides_tmpl/image/25-07-11-18:10:23-d1oe63tcmrb5eq9iqc80.png"/>
          <p:cNvPicPr>
            <a:picLocks noChangeAspect="1"/>
          </p:cNvPicPr>
          <p:nvPr/>
        </p:nvPicPr>
        <p:blipFill>
          <a:blip r:embed="rId8"/>
          <a:stretch>
            <a:fillRect/>
          </a:stretch>
        </p:blipFill>
        <p:spPr>
          <a:xfrm>
            <a:off x="6594475" y="3959860"/>
            <a:ext cx="4773295" cy="536575"/>
          </a:xfrm>
          <a:prstGeom prst="rect">
            <a:avLst/>
          </a:prstGeom>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1">
            <a:alphaModFix amt="100000"/>
            <a:lum/>
          </a:blip>
          <a:srcRect/>
          <a:stretch>
            <a:fillRect/>
          </a:stretch>
        </a:blipFill>
        <a:effectLst/>
      </p:bgPr>
    </p:bg>
    <p:spTree>
      <p:nvGrpSpPr>
        <p:cNvPr id="1" name=""/>
        <p:cNvGrpSpPr/>
        <p:nvPr/>
      </p:nvGrpSpPr>
      <p:grpSpPr>
        <a:xfrm>
          <a:off x="0" y="0"/>
          <a:ext cx="0" cy="0"/>
          <a:chOff x="0" y="0"/>
          <a:chExt cx="0" cy="0"/>
        </a:xfrm>
      </p:grpSpPr>
      <p:sp>
        <p:nvSpPr>
          <p:cNvPr id="2" name="Text 0"/>
          <p:cNvSpPr/>
          <p:nvPr/>
        </p:nvSpPr>
        <p:spPr>
          <a:xfrm>
            <a:off x="789940" y="394335"/>
            <a:ext cx="6780530" cy="622935"/>
          </a:xfrm>
          <a:prstGeom prst="rect">
            <a:avLst/>
          </a:prstGeom>
          <a:noFill/>
        </p:spPr>
        <p:txBody>
          <a:bodyPr wrap="square" lIns="91440" tIns="45720" rIns="91440" bIns="45720" rtlCol="0" anchor="ctr"/>
          <a:lstStyle/>
          <a:p>
            <a:pPr marL="0" indent="0" algn="l">
              <a:lnSpc>
                <a:spcPct val="100000"/>
              </a:lnSpc>
              <a:buNone/>
            </a:pPr>
            <a:r>
              <a:rPr lang="zh-CN" altLang="en-US" sz="2800" b="1" dirty="0">
                <a:solidFill>
                  <a:srgbClr val="000000"/>
                </a:solidFill>
                <a:latin typeface="MiSans" pitchFamily="34" charset="-122"/>
                <a:ea typeface="MiSans" pitchFamily="34" charset="-122"/>
                <a:cs typeface="MiSans" pitchFamily="34" charset="-120"/>
              </a:rPr>
              <a:t>课堂思考</a:t>
            </a:r>
            <a:endParaRPr lang="zh-CN" altLang="en-US" sz="2800" b="1" dirty="0">
              <a:solidFill>
                <a:srgbClr val="000000"/>
              </a:solidFill>
              <a:latin typeface="MiSans" pitchFamily="34" charset="-122"/>
              <a:ea typeface="MiSans" pitchFamily="34" charset="-122"/>
              <a:cs typeface="MiSans" pitchFamily="34" charset="-120"/>
            </a:endParaRPr>
          </a:p>
        </p:txBody>
      </p:sp>
      <p:sp>
        <p:nvSpPr>
          <p:cNvPr id="3" name="Shape 1"/>
          <p:cNvSpPr/>
          <p:nvPr>
            <p:custDataLst>
              <p:tags r:id="rId2"/>
            </p:custDataLst>
          </p:nvPr>
        </p:nvSpPr>
        <p:spPr>
          <a:xfrm>
            <a:off x="880745" y="1678940"/>
            <a:ext cx="5013325" cy="4404360"/>
          </a:xfrm>
          <a:prstGeom prst="roundRect">
            <a:avLst>
              <a:gd name="adj" fmla="val 5907"/>
            </a:avLst>
          </a:prstGeom>
          <a:solidFill>
            <a:srgbClr val="000000">
              <a:alpha val="0"/>
            </a:srgbClr>
          </a:solidFill>
          <a:ln w="19050">
            <a:gradFill flip="none" rotWithShape="1">
              <a:gsLst>
                <a:gs pos="0">
                  <a:srgbClr val="4874CB"/>
                </a:gs>
                <a:gs pos="50000">
                  <a:srgbClr val="83A4E1"/>
                </a:gs>
                <a:gs pos="89000">
                  <a:srgbClr val="6A95D0"/>
                </a:gs>
                <a:gs pos="100000">
                  <a:srgbClr val="6A95D0"/>
                </a:gs>
              </a:gsLst>
              <a:lin ang="5400000" scaled="1"/>
            </a:gradFill>
            <a:prstDash val="solid"/>
          </a:ln>
        </p:spPr>
      </p:sp>
      <p:sp>
        <p:nvSpPr>
          <p:cNvPr id="4" name="Text 2"/>
          <p:cNvSpPr/>
          <p:nvPr/>
        </p:nvSpPr>
        <p:spPr>
          <a:xfrm>
            <a:off x="880745" y="1678940"/>
            <a:ext cx="5013325" cy="4404360"/>
          </a:xfrm>
          <a:prstGeom prst="rect">
            <a:avLst/>
          </a:prstGeom>
          <a:noFill/>
        </p:spPr>
        <p:txBody>
          <a:bodyPr wrap="square" lIns="45720" tIns="91440" rIns="91440" bIns="45720" rtlCol="0" anchor="ctr"/>
          <a:lstStyle/>
          <a:p>
            <a:pPr marL="0" indent="0">
              <a:lnSpc>
                <a:spcPct val="100000"/>
              </a:lnSpc>
              <a:buNone/>
            </a:pPr>
            <a:endParaRPr lang="en-US" sz="1600" dirty="0"/>
          </a:p>
        </p:txBody>
      </p:sp>
      <p:sp>
        <p:nvSpPr>
          <p:cNvPr id="5" name="Shape 3"/>
          <p:cNvSpPr/>
          <p:nvPr>
            <p:custDataLst>
              <p:tags r:id="rId3"/>
            </p:custDataLst>
          </p:nvPr>
        </p:nvSpPr>
        <p:spPr>
          <a:xfrm>
            <a:off x="6258560" y="1678940"/>
            <a:ext cx="5013325" cy="4404360"/>
          </a:xfrm>
          <a:prstGeom prst="roundRect">
            <a:avLst>
              <a:gd name="adj" fmla="val 5907"/>
            </a:avLst>
          </a:prstGeom>
          <a:solidFill>
            <a:srgbClr val="000000">
              <a:alpha val="0"/>
            </a:srgbClr>
          </a:solidFill>
          <a:ln w="19050">
            <a:gradFill flip="none" rotWithShape="1">
              <a:gsLst>
                <a:gs pos="0">
                  <a:srgbClr val="4874CB"/>
                </a:gs>
                <a:gs pos="50000">
                  <a:srgbClr val="83A4E1"/>
                </a:gs>
                <a:gs pos="89000">
                  <a:srgbClr val="6A95D0"/>
                </a:gs>
                <a:gs pos="100000">
                  <a:srgbClr val="6A95D0"/>
                </a:gs>
              </a:gsLst>
              <a:lin ang="5400000" scaled="1"/>
            </a:gradFill>
            <a:prstDash val="solid"/>
          </a:ln>
        </p:spPr>
      </p:sp>
      <p:sp>
        <p:nvSpPr>
          <p:cNvPr id="6" name="Text 4"/>
          <p:cNvSpPr/>
          <p:nvPr/>
        </p:nvSpPr>
        <p:spPr>
          <a:xfrm>
            <a:off x="6258560" y="1678940"/>
            <a:ext cx="5013325" cy="4404360"/>
          </a:xfrm>
          <a:prstGeom prst="rect">
            <a:avLst/>
          </a:prstGeom>
          <a:noFill/>
        </p:spPr>
        <p:txBody>
          <a:bodyPr wrap="square" lIns="45720" tIns="91440" rIns="91440" bIns="45720" rtlCol="0" anchor="ctr"/>
          <a:lstStyle/>
          <a:p>
            <a:pPr marL="0" indent="0">
              <a:lnSpc>
                <a:spcPct val="100000"/>
              </a:lnSpc>
              <a:buNone/>
            </a:pPr>
            <a:endParaRPr lang="en-US" sz="1600" dirty="0"/>
          </a:p>
        </p:txBody>
      </p:sp>
      <p:sp>
        <p:nvSpPr>
          <p:cNvPr id="7" name="Shape 5"/>
          <p:cNvSpPr/>
          <p:nvPr>
            <p:custDataLst>
              <p:tags r:id="rId4"/>
            </p:custDataLst>
          </p:nvPr>
        </p:nvSpPr>
        <p:spPr>
          <a:xfrm>
            <a:off x="1390650" y="1471295"/>
            <a:ext cx="3994150" cy="461645"/>
          </a:xfrm>
          <a:prstGeom prst="roundRect">
            <a:avLst>
              <a:gd name="adj" fmla="val 27647"/>
            </a:avLst>
          </a:prstGeom>
          <a:gradFill flip="none" rotWithShape="1">
            <a:gsLst>
              <a:gs pos="0">
                <a:srgbClr val="7A9EDA">
                  <a:alpha val="85000"/>
                </a:srgbClr>
              </a:gs>
              <a:gs pos="91000">
                <a:srgbClr val="678DD3"/>
              </a:gs>
              <a:gs pos="100000">
                <a:srgbClr val="678DD3"/>
              </a:gs>
            </a:gsLst>
            <a:lin ang="5400000" scaled="1"/>
          </a:gradFill>
        </p:spPr>
      </p:sp>
      <p:sp>
        <p:nvSpPr>
          <p:cNvPr id="9" name="Shape 7"/>
          <p:cNvSpPr/>
          <p:nvPr>
            <p:custDataLst>
              <p:tags r:id="rId5"/>
            </p:custDataLst>
          </p:nvPr>
        </p:nvSpPr>
        <p:spPr>
          <a:xfrm>
            <a:off x="6768465" y="1471295"/>
            <a:ext cx="3994150" cy="461645"/>
          </a:xfrm>
          <a:prstGeom prst="roundRect">
            <a:avLst>
              <a:gd name="adj" fmla="val 27647"/>
            </a:avLst>
          </a:prstGeom>
          <a:gradFill flip="none" rotWithShape="1">
            <a:gsLst>
              <a:gs pos="0">
                <a:srgbClr val="7A9EDA">
                  <a:alpha val="90000"/>
                </a:srgbClr>
              </a:gs>
              <a:gs pos="91000">
                <a:srgbClr val="678DD3"/>
              </a:gs>
              <a:gs pos="100000">
                <a:srgbClr val="678DD3"/>
              </a:gs>
            </a:gsLst>
            <a:lin ang="5400000" scaled="1"/>
          </a:gradFill>
        </p:spPr>
      </p:sp>
      <p:sp>
        <p:nvSpPr>
          <p:cNvPr id="11" name="Text 9"/>
          <p:cNvSpPr/>
          <p:nvPr>
            <p:custDataLst>
              <p:tags r:id="rId6"/>
            </p:custDataLst>
          </p:nvPr>
        </p:nvSpPr>
        <p:spPr>
          <a:xfrm>
            <a:off x="1098550" y="4037330"/>
            <a:ext cx="4530725" cy="1181100"/>
          </a:xfrm>
          <a:prstGeom prst="rect">
            <a:avLst/>
          </a:prstGeom>
          <a:noFill/>
        </p:spPr>
        <p:txBody>
          <a:bodyPr wrap="square" lIns="91440" tIns="45720" rIns="91440" bIns="45720" rtlCol="0" anchor="t"/>
          <a:lstStyle/>
          <a:p>
            <a:pPr marL="0" indent="0" algn="just">
              <a:lnSpc>
                <a:spcPct val="150000"/>
              </a:lnSpc>
              <a:buNone/>
            </a:pPr>
            <a:r>
              <a:rPr lang="en-US" altLang="zh-CN" sz="2000" dirty="0">
                <a:solidFill>
                  <a:srgbClr val="000000"/>
                </a:solidFill>
                <a:latin typeface="MiSans" pitchFamily="34" charset="-122"/>
                <a:ea typeface="MiSans" pitchFamily="34" charset="-122"/>
                <a:cs typeface="MiSans" pitchFamily="34" charset="-120"/>
              </a:rPr>
              <a:t>1.</a:t>
            </a:r>
            <a:r>
              <a:rPr lang="zh-CN" altLang="en-US" sz="2000" dirty="0">
                <a:solidFill>
                  <a:srgbClr val="000000"/>
                </a:solidFill>
                <a:latin typeface="MiSans" pitchFamily="34" charset="-122"/>
                <a:ea typeface="MiSans" pitchFamily="34" charset="-122"/>
                <a:cs typeface="MiSans" pitchFamily="34" charset="-120"/>
              </a:rPr>
              <a:t>简述物流管理的定义。</a:t>
            </a:r>
            <a:endParaRPr lang="zh-CN" altLang="en-US" sz="2000" dirty="0">
              <a:solidFill>
                <a:srgbClr val="000000"/>
              </a:solidFill>
              <a:latin typeface="MiSans" pitchFamily="34" charset="-122"/>
              <a:ea typeface="MiSans" pitchFamily="34" charset="-122"/>
              <a:cs typeface="MiSans" pitchFamily="34" charset="-120"/>
            </a:endParaRPr>
          </a:p>
          <a:p>
            <a:pPr marL="0" indent="0" algn="just">
              <a:lnSpc>
                <a:spcPct val="150000"/>
              </a:lnSpc>
              <a:buNone/>
            </a:pPr>
            <a:r>
              <a:rPr lang="en-US" altLang="zh-CN" sz="2000" dirty="0">
                <a:solidFill>
                  <a:srgbClr val="000000"/>
                </a:solidFill>
                <a:latin typeface="MiSans" pitchFamily="34" charset="-122"/>
                <a:ea typeface="MiSans" pitchFamily="34" charset="-122"/>
                <a:cs typeface="MiSans" pitchFamily="34" charset="-120"/>
              </a:rPr>
              <a:t>2.</a:t>
            </a:r>
            <a:r>
              <a:rPr lang="zh-CN" altLang="en-US" sz="2000" dirty="0">
                <a:solidFill>
                  <a:srgbClr val="000000"/>
                </a:solidFill>
                <a:latin typeface="MiSans" pitchFamily="34" charset="-122"/>
                <a:ea typeface="MiSans" pitchFamily="34" charset="-122"/>
                <a:cs typeface="MiSans" pitchFamily="34" charset="-120"/>
              </a:rPr>
              <a:t>物流管理的主要内容是什么？物流管理合理化有哪些意义？</a:t>
            </a:r>
            <a:endParaRPr lang="zh-CN" altLang="en-US" sz="2000" dirty="0">
              <a:solidFill>
                <a:srgbClr val="000000"/>
              </a:solidFill>
              <a:latin typeface="MiSans" pitchFamily="34" charset="-122"/>
              <a:ea typeface="MiSans" pitchFamily="34" charset="-122"/>
              <a:cs typeface="MiSans" pitchFamily="34" charset="-120"/>
            </a:endParaRPr>
          </a:p>
        </p:txBody>
      </p:sp>
      <p:sp>
        <p:nvSpPr>
          <p:cNvPr id="12" name="Text 10"/>
          <p:cNvSpPr/>
          <p:nvPr>
            <p:custDataLst>
              <p:tags r:id="rId7"/>
            </p:custDataLst>
          </p:nvPr>
        </p:nvSpPr>
        <p:spPr>
          <a:xfrm>
            <a:off x="6476365" y="4037330"/>
            <a:ext cx="4533900" cy="1181100"/>
          </a:xfrm>
          <a:prstGeom prst="rect">
            <a:avLst/>
          </a:prstGeom>
          <a:noFill/>
        </p:spPr>
        <p:txBody>
          <a:bodyPr wrap="square" lIns="91440" tIns="45720" rIns="91440" bIns="45720" rtlCol="0" anchor="t"/>
          <a:lstStyle/>
          <a:p>
            <a:pPr marL="0" indent="0" algn="just">
              <a:lnSpc>
                <a:spcPct val="150000"/>
              </a:lnSpc>
              <a:buNone/>
            </a:pPr>
            <a:r>
              <a:rPr lang="en-US" altLang="zh-CN" sz="2000" dirty="0">
                <a:solidFill>
                  <a:srgbClr val="000000"/>
                </a:solidFill>
                <a:latin typeface="MiSans" pitchFamily="34" charset="-122"/>
                <a:ea typeface="MiSans" pitchFamily="34" charset="-122"/>
                <a:cs typeface="MiSans" pitchFamily="34" charset="-120"/>
              </a:rPr>
              <a:t>3.</a:t>
            </a:r>
            <a:r>
              <a:rPr lang="zh-CN" altLang="en-US" sz="2000" dirty="0">
                <a:solidFill>
                  <a:srgbClr val="000000"/>
                </a:solidFill>
                <a:latin typeface="MiSans" pitchFamily="34" charset="-122"/>
                <a:ea typeface="MiSans" pitchFamily="34" charset="-122"/>
                <a:cs typeface="MiSans" pitchFamily="34" charset="-120"/>
              </a:rPr>
              <a:t>供应链的特征都有哪些？</a:t>
            </a:r>
            <a:endParaRPr lang="zh-CN" altLang="en-US" sz="2000" dirty="0">
              <a:solidFill>
                <a:srgbClr val="000000"/>
              </a:solidFill>
              <a:latin typeface="MiSans" pitchFamily="34" charset="-122"/>
              <a:ea typeface="MiSans" pitchFamily="34" charset="-122"/>
              <a:cs typeface="MiSans" pitchFamily="34" charset="-120"/>
            </a:endParaRPr>
          </a:p>
          <a:p>
            <a:pPr marL="0" indent="0" algn="just">
              <a:lnSpc>
                <a:spcPct val="150000"/>
              </a:lnSpc>
              <a:buNone/>
            </a:pPr>
            <a:endParaRPr lang="zh-CN" altLang="en-US" sz="2000" dirty="0">
              <a:solidFill>
                <a:srgbClr val="000000"/>
              </a:solidFill>
              <a:latin typeface="MiSans" pitchFamily="34" charset="-122"/>
              <a:ea typeface="MiSans" pitchFamily="34" charset="-122"/>
              <a:cs typeface="MiSans" pitchFamily="34" charset="-120"/>
            </a:endParaRPr>
          </a:p>
        </p:txBody>
      </p:sp>
      <p:pic>
        <p:nvPicPr>
          <p:cNvPr id="13" name="Image 0" descr="https://test-kimi-img.moonshot.cn/pub/slides/slides_tmpl/image/25-07-11-18:10:14-d1oe61lcmrb5eq9iqb2g.png"/>
          <p:cNvPicPr>
            <a:picLocks noChangeAspect="1"/>
          </p:cNvPicPr>
          <p:nvPr/>
        </p:nvPicPr>
        <p:blipFill>
          <a:blip r:embed="rId8">
            <a:alphaModFix amt="83000"/>
          </a:blip>
          <a:srcRect l="115" t="145" r="83" b="161"/>
          <a:stretch>
            <a:fillRect/>
          </a:stretch>
        </p:blipFill>
        <p:spPr>
          <a:xfrm>
            <a:off x="9862185" y="4380865"/>
            <a:ext cx="3859530" cy="3912235"/>
          </a:xfrm>
          <a:prstGeom prst="rect">
            <a:avLst/>
          </a:prstGeom>
        </p:spPr>
      </p:pic>
      <p:pic>
        <p:nvPicPr>
          <p:cNvPr id="14" name="Image 1" descr="https://test-kimi-img.moonshot.cn/pub/slides/slides_tmpl/image/25-07-11-18:10:12-d1oe615cmrb5eq9iqarg.png"/>
          <p:cNvPicPr>
            <a:picLocks noChangeAspect="1"/>
          </p:cNvPicPr>
          <p:nvPr/>
        </p:nvPicPr>
        <p:blipFill>
          <a:blip r:embed="rId9"/>
          <a:stretch>
            <a:fillRect/>
          </a:stretch>
        </p:blipFill>
        <p:spPr>
          <a:xfrm>
            <a:off x="354965" y="208280"/>
            <a:ext cx="1073150" cy="554990"/>
          </a:xfrm>
          <a:prstGeom prst="rect">
            <a:avLst/>
          </a:prstGeom>
        </p:spPr>
      </p:pic>
      <p:pic>
        <p:nvPicPr>
          <p:cNvPr id="15" name="Image 2" descr="https://test-kimi-img.moonshot.cn/pub/slides/slides_tmpl/image/25-07-11-18:10:08-d1oe605cmrb5eq9iqac0.png"/>
          <p:cNvPicPr>
            <a:picLocks noChangeAspect="1"/>
          </p:cNvPicPr>
          <p:nvPr/>
        </p:nvPicPr>
        <p:blipFill>
          <a:blip r:embed="rId10"/>
          <a:stretch>
            <a:fillRect/>
          </a:stretch>
        </p:blipFill>
        <p:spPr>
          <a:xfrm>
            <a:off x="11022965" y="394335"/>
            <a:ext cx="628015" cy="182880"/>
          </a:xfrm>
          <a:prstGeom prst="rect">
            <a:avLst/>
          </a:prstGeom>
        </p:spPr>
      </p:pic>
      <p:pic>
        <p:nvPicPr>
          <p:cNvPr id="16" name="Image 3" descr="https://test-kimi-img.moonshot.cn/pub/slides/slides_tmpl/image/25-07-11-18:10:14-d1oe61lcmrb5eq9iqb3g.jpeg"/>
          <p:cNvPicPr>
            <a:picLocks noChangeAspect="1"/>
          </p:cNvPicPr>
          <p:nvPr>
            <p:custDataLst>
              <p:tags r:id="rId11"/>
            </p:custDataLst>
          </p:nvPr>
        </p:nvPicPr>
        <p:blipFill>
          <a:blip r:embed="rId12"/>
          <a:stretch>
            <a:fillRect/>
          </a:stretch>
        </p:blipFill>
        <p:spPr>
          <a:xfrm>
            <a:off x="1473835" y="2144395"/>
            <a:ext cx="3910965" cy="1749425"/>
          </a:xfrm>
          <a:prstGeom prst="rect">
            <a:avLst/>
          </a:prstGeom>
        </p:spPr>
      </p:pic>
      <p:pic>
        <p:nvPicPr>
          <p:cNvPr id="17" name="Image 4" descr="https://test-kimi-img.moonshot.cn/pub/slides/slides_tmpl/image/25-07-11-18:10:14-d1oe61lcmrb5eq9iqb40.jpeg"/>
          <p:cNvPicPr>
            <a:picLocks noChangeAspect="1"/>
          </p:cNvPicPr>
          <p:nvPr>
            <p:custDataLst>
              <p:tags r:id="rId13"/>
            </p:custDataLst>
          </p:nvPr>
        </p:nvPicPr>
        <p:blipFill>
          <a:blip r:embed="rId14"/>
          <a:stretch>
            <a:fillRect/>
          </a:stretch>
        </p:blipFill>
        <p:spPr>
          <a:xfrm>
            <a:off x="6768465" y="2144395"/>
            <a:ext cx="3911600" cy="1748790"/>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1">
            <a:alphaModFix amt="86000"/>
            <a:lum/>
          </a:blip>
          <a:srcRect/>
          <a:stretch>
            <a:fillRect/>
          </a:stretch>
        </a:blipFill>
        <a:effectLst/>
      </p:bgPr>
    </p:bg>
    <p:spTree>
      <p:nvGrpSpPr>
        <p:cNvPr id="1" name=""/>
        <p:cNvGrpSpPr/>
        <p:nvPr/>
      </p:nvGrpSpPr>
      <p:grpSpPr>
        <a:xfrm>
          <a:off x="0" y="0"/>
          <a:ext cx="0" cy="0"/>
          <a:chOff x="0" y="0"/>
          <a:chExt cx="0" cy="0"/>
        </a:xfrm>
      </p:grpSpPr>
      <p:pic>
        <p:nvPicPr>
          <p:cNvPr id="2" name="Image 0" descr="https://test-kimi-img.moonshot.cn/pub/slides/slides_tmpl/image/25-07-11-18:10:07-d1oe5vtcmrb5eq9iqa8g.png"/>
          <p:cNvPicPr>
            <a:picLocks noChangeAspect="1"/>
          </p:cNvPicPr>
          <p:nvPr>
            <p:custDataLst>
              <p:tags r:id="rId2"/>
            </p:custDataLst>
          </p:nvPr>
        </p:nvPicPr>
        <p:blipFill>
          <a:blip r:embed="rId3"/>
          <a:stretch>
            <a:fillRect/>
          </a:stretch>
        </p:blipFill>
        <p:spPr>
          <a:xfrm>
            <a:off x="4660900" y="339090"/>
            <a:ext cx="7296785" cy="2480310"/>
          </a:xfrm>
          <a:prstGeom prst="rect">
            <a:avLst/>
          </a:prstGeom>
        </p:spPr>
      </p:pic>
      <p:pic>
        <p:nvPicPr>
          <p:cNvPr id="3" name="Image 1" descr="https://test-kimi-img.moonshot.cn/pub/slides/slides_tmpl/image/25-07-11-18:10:07-d1oe5vtcmrb5eq9iqa8g.png"/>
          <p:cNvPicPr>
            <a:picLocks noChangeAspect="1"/>
          </p:cNvPicPr>
          <p:nvPr>
            <p:custDataLst>
              <p:tags r:id="rId4"/>
            </p:custDataLst>
          </p:nvPr>
        </p:nvPicPr>
        <p:blipFill>
          <a:blip r:embed="rId3"/>
          <a:stretch>
            <a:fillRect/>
          </a:stretch>
        </p:blipFill>
        <p:spPr>
          <a:xfrm>
            <a:off x="-1029335" y="4942205"/>
            <a:ext cx="7113905" cy="2312035"/>
          </a:xfrm>
          <a:prstGeom prst="rect">
            <a:avLst/>
          </a:prstGeom>
        </p:spPr>
      </p:pic>
      <p:pic>
        <p:nvPicPr>
          <p:cNvPr id="4" name="Image 2" descr="https://test-kimi-img.moonshot.cn/pub/slides/slides_tmpl/image/25-07-11-18:10:07-d1oe5vtcmrb5eq9iqa8g.png"/>
          <p:cNvPicPr>
            <a:picLocks noChangeAspect="1"/>
          </p:cNvPicPr>
          <p:nvPr>
            <p:custDataLst>
              <p:tags r:id="rId5"/>
            </p:custDataLst>
          </p:nvPr>
        </p:nvPicPr>
        <p:blipFill>
          <a:blip r:embed="rId3"/>
          <a:stretch>
            <a:fillRect/>
          </a:stretch>
        </p:blipFill>
        <p:spPr>
          <a:xfrm>
            <a:off x="5471160" y="2466975"/>
            <a:ext cx="6252210" cy="2504440"/>
          </a:xfrm>
          <a:prstGeom prst="rect">
            <a:avLst/>
          </a:prstGeom>
        </p:spPr>
      </p:pic>
      <p:pic>
        <p:nvPicPr>
          <p:cNvPr id="6" name="Image 4" descr="https://test-kimi-img.moonshot.cn/pub/slides/slides_tmpl/image/25-07-11-18:10:08-d1oe605cmrb5eq9iqa9g.png"/>
          <p:cNvPicPr>
            <a:picLocks noChangeAspect="1"/>
          </p:cNvPicPr>
          <p:nvPr/>
        </p:nvPicPr>
        <p:blipFill>
          <a:blip r:embed="rId6"/>
          <a:stretch>
            <a:fillRect/>
          </a:stretch>
        </p:blipFill>
        <p:spPr>
          <a:xfrm>
            <a:off x="-947420" y="0"/>
            <a:ext cx="6772910" cy="6858000"/>
          </a:xfrm>
          <a:prstGeom prst="rect">
            <a:avLst/>
          </a:prstGeom>
        </p:spPr>
      </p:pic>
      <p:pic>
        <p:nvPicPr>
          <p:cNvPr id="7" name="Image 5" descr="https://test-kimi-img.moonshot.cn/pub/slides/slides_tmpl/image/25-07-11-18:10:07-d1oe5vtcmrb5eq9iqa80.png"/>
          <p:cNvPicPr>
            <a:picLocks noChangeAspect="1"/>
          </p:cNvPicPr>
          <p:nvPr/>
        </p:nvPicPr>
        <p:blipFill>
          <a:blip r:embed="rId7"/>
          <a:stretch>
            <a:fillRect/>
          </a:stretch>
        </p:blipFill>
        <p:spPr>
          <a:xfrm>
            <a:off x="1189355" y="1819275"/>
            <a:ext cx="3218815" cy="3218815"/>
          </a:xfrm>
          <a:prstGeom prst="rect">
            <a:avLst/>
          </a:prstGeom>
        </p:spPr>
      </p:pic>
      <p:sp>
        <p:nvSpPr>
          <p:cNvPr id="8" name="Text 0"/>
          <p:cNvSpPr/>
          <p:nvPr>
            <p:custDataLst>
              <p:tags r:id="rId8"/>
            </p:custDataLst>
          </p:nvPr>
        </p:nvSpPr>
        <p:spPr>
          <a:xfrm>
            <a:off x="5514340" y="645795"/>
            <a:ext cx="4092575" cy="2366645"/>
          </a:xfrm>
          <a:prstGeom prst="rect">
            <a:avLst/>
          </a:prstGeom>
          <a:noFill/>
        </p:spPr>
        <p:txBody>
          <a:bodyPr wrap="square" lIns="91440" tIns="45720" rIns="91440" bIns="45720" rtlCol="0" anchor="t"/>
          <a:lstStyle/>
          <a:p>
            <a:pPr marL="0" indent="0" algn="l">
              <a:lnSpc>
                <a:spcPct val="100000"/>
              </a:lnSpc>
              <a:buNone/>
            </a:pPr>
            <a:r>
              <a:rPr lang="zh-CN" altLang="en-US" sz="2000" b="1" dirty="0">
                <a:solidFill>
                  <a:srgbClr val="000000"/>
                </a:solidFill>
                <a:latin typeface="MiSans" pitchFamily="34" charset="-122"/>
                <a:ea typeface="MiSans" pitchFamily="34" charset="-122"/>
                <a:cs typeface="MiSans" pitchFamily="34" charset="-120"/>
              </a:rPr>
              <a:t>知识目标</a:t>
            </a:r>
            <a:endParaRPr lang="zh-CN" altLang="en-US" sz="2000" b="1" dirty="0">
              <a:solidFill>
                <a:srgbClr val="000000"/>
              </a:solidFill>
              <a:latin typeface="MiSans" pitchFamily="34" charset="-122"/>
              <a:ea typeface="MiSans" pitchFamily="34" charset="-122"/>
              <a:cs typeface="MiSans" pitchFamily="34" charset="-120"/>
            </a:endParaRPr>
          </a:p>
        </p:txBody>
      </p:sp>
      <p:sp>
        <p:nvSpPr>
          <p:cNvPr id="9" name="Shape 1"/>
          <p:cNvSpPr/>
          <p:nvPr>
            <p:custDataLst>
              <p:tags r:id="rId9"/>
            </p:custDataLst>
          </p:nvPr>
        </p:nvSpPr>
        <p:spPr>
          <a:xfrm>
            <a:off x="5041265" y="678815"/>
            <a:ext cx="469265" cy="469265"/>
          </a:xfrm>
          <a:prstGeom prst="ellipse">
            <a:avLst/>
          </a:prstGeom>
          <a:gradFill flip="none" rotWithShape="1">
            <a:gsLst>
              <a:gs pos="0">
                <a:srgbClr val="D1DCF2">
                  <a:alpha val="84000"/>
                </a:srgbClr>
              </a:gs>
              <a:gs pos="2000">
                <a:srgbClr val="D1DCF2">
                  <a:alpha val="84000"/>
                </a:srgbClr>
              </a:gs>
              <a:gs pos="55000">
                <a:srgbClr val="4874CB">
                  <a:alpha val="69000"/>
                </a:srgbClr>
              </a:gs>
              <a:gs pos="100000">
                <a:srgbClr val="345FB6"/>
              </a:gs>
            </a:gsLst>
            <a:path path="circle">
              <a:fillToRect r="100000" b="100000"/>
            </a:path>
            <a:tileRect l="-100000" t="-100000"/>
          </a:gradFill>
        </p:spPr>
      </p:sp>
      <p:sp>
        <p:nvSpPr>
          <p:cNvPr id="10" name="Text 2"/>
          <p:cNvSpPr/>
          <p:nvPr/>
        </p:nvSpPr>
        <p:spPr>
          <a:xfrm>
            <a:off x="4952365" y="515620"/>
            <a:ext cx="469265" cy="469265"/>
          </a:xfrm>
          <a:prstGeom prst="rect">
            <a:avLst/>
          </a:prstGeom>
          <a:noFill/>
        </p:spPr>
        <p:txBody>
          <a:bodyPr wrap="square" lIns="45720" tIns="91440" rIns="91440" bIns="45720" rtlCol="0" anchor="ctr"/>
          <a:lstStyle/>
          <a:p>
            <a:pPr marL="0" indent="0">
              <a:lnSpc>
                <a:spcPct val="100000"/>
              </a:lnSpc>
              <a:buNone/>
            </a:pPr>
            <a:endParaRPr lang="en-US" sz="1600" dirty="0"/>
          </a:p>
        </p:txBody>
      </p:sp>
      <p:sp>
        <p:nvSpPr>
          <p:cNvPr id="11" name="Text 3"/>
          <p:cNvSpPr/>
          <p:nvPr>
            <p:custDataLst>
              <p:tags r:id="rId10"/>
            </p:custDataLst>
          </p:nvPr>
        </p:nvSpPr>
        <p:spPr>
          <a:xfrm>
            <a:off x="5041265" y="716915"/>
            <a:ext cx="513080" cy="431165"/>
          </a:xfrm>
          <a:prstGeom prst="rect">
            <a:avLst/>
          </a:prstGeom>
          <a:noFill/>
        </p:spPr>
        <p:txBody>
          <a:bodyPr wrap="square" lIns="91440" tIns="45720" rIns="91440" bIns="45720" rtlCol="0" anchor="ctr"/>
          <a:lstStyle/>
          <a:p>
            <a:pPr marL="0" indent="0" algn="l">
              <a:lnSpc>
                <a:spcPct val="100000"/>
              </a:lnSpc>
              <a:buNone/>
            </a:pPr>
            <a:r>
              <a:rPr lang="en-US" sz="1800" b="1" dirty="0">
                <a:solidFill>
                  <a:srgbClr val="FFFFFF"/>
                </a:solidFill>
                <a:latin typeface="MiSans" pitchFamily="34" charset="-122"/>
                <a:ea typeface="MiSans" pitchFamily="34" charset="-122"/>
                <a:cs typeface="MiSans" pitchFamily="34" charset="-120"/>
              </a:rPr>
              <a:t>01</a:t>
            </a:r>
            <a:endParaRPr lang="en-US" sz="1600" dirty="0"/>
          </a:p>
        </p:txBody>
      </p:sp>
      <p:sp>
        <p:nvSpPr>
          <p:cNvPr id="13" name="Text 5"/>
          <p:cNvSpPr/>
          <p:nvPr/>
        </p:nvSpPr>
        <p:spPr>
          <a:xfrm>
            <a:off x="5486400" y="1988185"/>
            <a:ext cx="469265" cy="469265"/>
          </a:xfrm>
          <a:prstGeom prst="rect">
            <a:avLst/>
          </a:prstGeom>
          <a:noFill/>
        </p:spPr>
        <p:txBody>
          <a:bodyPr wrap="square" lIns="45720" tIns="91440" rIns="91440" bIns="45720" rtlCol="0" anchor="ctr"/>
          <a:lstStyle/>
          <a:p>
            <a:pPr marL="0" indent="0">
              <a:lnSpc>
                <a:spcPct val="100000"/>
              </a:lnSpc>
              <a:buNone/>
            </a:pPr>
            <a:endParaRPr lang="en-US" sz="1600" dirty="0"/>
          </a:p>
        </p:txBody>
      </p:sp>
      <p:sp>
        <p:nvSpPr>
          <p:cNvPr id="16" name="Text 8"/>
          <p:cNvSpPr/>
          <p:nvPr>
            <p:custDataLst>
              <p:tags r:id="rId11"/>
            </p:custDataLst>
          </p:nvPr>
        </p:nvSpPr>
        <p:spPr>
          <a:xfrm>
            <a:off x="6338570" y="2842895"/>
            <a:ext cx="3766185" cy="459105"/>
          </a:xfrm>
          <a:prstGeom prst="rect">
            <a:avLst/>
          </a:prstGeom>
          <a:noFill/>
        </p:spPr>
        <p:txBody>
          <a:bodyPr wrap="square" lIns="91440" tIns="45720" rIns="91440" bIns="45720" rtlCol="0" anchor="t"/>
          <a:lstStyle/>
          <a:p>
            <a:pPr marL="0" indent="0" algn="l">
              <a:lnSpc>
                <a:spcPct val="100000"/>
              </a:lnSpc>
              <a:buNone/>
            </a:pPr>
            <a:r>
              <a:rPr lang="zh-CN" altLang="en-US" sz="2000" b="1" dirty="0">
                <a:solidFill>
                  <a:srgbClr val="000000"/>
                </a:solidFill>
                <a:latin typeface="MiSans" pitchFamily="34" charset="-122"/>
                <a:ea typeface="MiSans" pitchFamily="34" charset="-122"/>
                <a:cs typeface="MiSans" pitchFamily="34" charset="-120"/>
              </a:rPr>
              <a:t>能力目标</a:t>
            </a:r>
            <a:endParaRPr lang="zh-CN" altLang="en-US" sz="2000" b="1" dirty="0">
              <a:solidFill>
                <a:srgbClr val="000000"/>
              </a:solidFill>
              <a:latin typeface="MiSans" pitchFamily="34" charset="-122"/>
              <a:ea typeface="MiSans" pitchFamily="34" charset="-122"/>
              <a:cs typeface="MiSans" pitchFamily="34" charset="-120"/>
            </a:endParaRPr>
          </a:p>
        </p:txBody>
      </p:sp>
      <p:sp>
        <p:nvSpPr>
          <p:cNvPr id="17" name="Shape 9"/>
          <p:cNvSpPr/>
          <p:nvPr>
            <p:custDataLst>
              <p:tags r:id="rId12"/>
            </p:custDataLst>
          </p:nvPr>
        </p:nvSpPr>
        <p:spPr>
          <a:xfrm>
            <a:off x="5847715" y="2840355"/>
            <a:ext cx="469265" cy="469265"/>
          </a:xfrm>
          <a:prstGeom prst="ellipse">
            <a:avLst/>
          </a:prstGeom>
          <a:gradFill flip="none" rotWithShape="1">
            <a:gsLst>
              <a:gs pos="0">
                <a:srgbClr val="D1DCF2">
                  <a:alpha val="84000"/>
                </a:srgbClr>
              </a:gs>
              <a:gs pos="2000">
                <a:srgbClr val="D1DCF2">
                  <a:alpha val="84000"/>
                </a:srgbClr>
              </a:gs>
              <a:gs pos="55000">
                <a:srgbClr val="4874CB">
                  <a:alpha val="69000"/>
                </a:srgbClr>
              </a:gs>
              <a:gs pos="100000">
                <a:srgbClr val="345FB6"/>
              </a:gs>
            </a:gsLst>
            <a:path path="circle">
              <a:fillToRect r="100000" b="100000"/>
            </a:path>
            <a:tileRect l="-100000" t="-100000"/>
          </a:gradFill>
        </p:spPr>
      </p:sp>
      <p:sp>
        <p:nvSpPr>
          <p:cNvPr id="18" name="Text 10"/>
          <p:cNvSpPr/>
          <p:nvPr/>
        </p:nvSpPr>
        <p:spPr>
          <a:xfrm>
            <a:off x="5783580" y="2974340"/>
            <a:ext cx="469265" cy="469265"/>
          </a:xfrm>
          <a:prstGeom prst="rect">
            <a:avLst/>
          </a:prstGeom>
          <a:noFill/>
        </p:spPr>
        <p:txBody>
          <a:bodyPr wrap="square" lIns="45720" tIns="91440" rIns="91440" bIns="45720" rtlCol="0" anchor="ctr"/>
          <a:lstStyle/>
          <a:p>
            <a:pPr marL="0" indent="0">
              <a:lnSpc>
                <a:spcPct val="100000"/>
              </a:lnSpc>
              <a:buNone/>
            </a:pPr>
            <a:endParaRPr lang="en-US" sz="1600" dirty="0"/>
          </a:p>
        </p:txBody>
      </p:sp>
      <p:sp>
        <p:nvSpPr>
          <p:cNvPr id="19" name="Text 11"/>
          <p:cNvSpPr/>
          <p:nvPr>
            <p:custDataLst>
              <p:tags r:id="rId13"/>
            </p:custDataLst>
          </p:nvPr>
        </p:nvSpPr>
        <p:spPr>
          <a:xfrm>
            <a:off x="5825490" y="2840355"/>
            <a:ext cx="513080" cy="431165"/>
          </a:xfrm>
          <a:prstGeom prst="rect">
            <a:avLst/>
          </a:prstGeom>
          <a:noFill/>
        </p:spPr>
        <p:txBody>
          <a:bodyPr wrap="square" lIns="91440" tIns="45720" rIns="91440" bIns="45720" rtlCol="0" anchor="ctr"/>
          <a:lstStyle/>
          <a:p>
            <a:pPr marL="0" indent="0" algn="l">
              <a:lnSpc>
                <a:spcPct val="100000"/>
              </a:lnSpc>
              <a:buNone/>
            </a:pPr>
            <a:r>
              <a:rPr lang="en-US" sz="1800" b="1" dirty="0">
                <a:solidFill>
                  <a:srgbClr val="FFFFFF"/>
                </a:solidFill>
                <a:latin typeface="MiSans" pitchFamily="34" charset="-122"/>
                <a:ea typeface="MiSans" pitchFamily="34" charset="-122"/>
                <a:cs typeface="MiSans" pitchFamily="34" charset="-120"/>
              </a:rPr>
              <a:t>02</a:t>
            </a:r>
            <a:endParaRPr lang="en-US" sz="1600" dirty="0"/>
          </a:p>
        </p:txBody>
      </p:sp>
      <p:sp>
        <p:nvSpPr>
          <p:cNvPr id="22" name="Text 14"/>
          <p:cNvSpPr/>
          <p:nvPr/>
        </p:nvSpPr>
        <p:spPr>
          <a:xfrm>
            <a:off x="5471160" y="4366895"/>
            <a:ext cx="469265" cy="469265"/>
          </a:xfrm>
          <a:prstGeom prst="rect">
            <a:avLst/>
          </a:prstGeom>
          <a:noFill/>
        </p:spPr>
        <p:txBody>
          <a:bodyPr wrap="square" lIns="45720" tIns="91440" rIns="91440" bIns="45720" rtlCol="0" anchor="ctr"/>
          <a:lstStyle/>
          <a:p>
            <a:pPr marL="0" indent="0">
              <a:lnSpc>
                <a:spcPct val="100000"/>
              </a:lnSpc>
              <a:buNone/>
            </a:pPr>
            <a:endParaRPr lang="en-US" sz="1600" dirty="0"/>
          </a:p>
        </p:txBody>
      </p:sp>
      <p:sp>
        <p:nvSpPr>
          <p:cNvPr id="24" name="Text 16"/>
          <p:cNvSpPr/>
          <p:nvPr/>
        </p:nvSpPr>
        <p:spPr>
          <a:xfrm>
            <a:off x="1711325" y="2974340"/>
            <a:ext cx="2174240" cy="975995"/>
          </a:xfrm>
          <a:prstGeom prst="rect">
            <a:avLst/>
          </a:prstGeom>
          <a:noFill/>
        </p:spPr>
        <p:txBody>
          <a:bodyPr wrap="square" lIns="91440" tIns="45720" rIns="91440" bIns="45720" rtlCol="0" anchor="ctr"/>
          <a:lstStyle/>
          <a:p>
            <a:pPr marL="0" indent="0" algn="ctr">
              <a:lnSpc>
                <a:spcPct val="100000"/>
              </a:lnSpc>
              <a:buNone/>
            </a:pPr>
            <a:r>
              <a:rPr lang="zh-CN" altLang="en-US" sz="6600" b="1" dirty="0">
                <a:solidFill>
                  <a:srgbClr val="FFFFFF"/>
                </a:solidFill>
                <a:latin typeface="MiSans" pitchFamily="34" charset="-122"/>
                <a:ea typeface="MiSans" pitchFamily="34" charset="-122"/>
                <a:cs typeface="MiSans" pitchFamily="34" charset="-120"/>
              </a:rPr>
              <a:t>学习目标</a:t>
            </a:r>
            <a:endParaRPr lang="zh-CN" altLang="en-US" sz="6600" b="1" dirty="0">
              <a:solidFill>
                <a:srgbClr val="FFFFFF"/>
              </a:solidFill>
              <a:latin typeface="MiSans" pitchFamily="34" charset="-122"/>
              <a:ea typeface="MiSans" pitchFamily="34" charset="-122"/>
              <a:cs typeface="MiSans" pitchFamily="34" charset="-120"/>
            </a:endParaRPr>
          </a:p>
        </p:txBody>
      </p:sp>
      <p:pic>
        <p:nvPicPr>
          <p:cNvPr id="26" name="Image 6" descr="https://test-kimi-img.moonshot.cn/pub/slides/slides_tmpl/image/25-07-11-18:10:07-d1oe5vtcmrb5eq9iqa4g.png"/>
          <p:cNvPicPr>
            <a:picLocks noChangeAspect="1"/>
          </p:cNvPicPr>
          <p:nvPr/>
        </p:nvPicPr>
        <p:blipFill>
          <a:blip r:embed="rId14">
            <a:alphaModFix amt="37000"/>
          </a:blip>
          <a:srcRect t="226" r="321" b="228"/>
          <a:stretch>
            <a:fillRect/>
          </a:stretch>
        </p:blipFill>
        <p:spPr>
          <a:xfrm>
            <a:off x="1031240" y="2090420"/>
            <a:ext cx="589280" cy="556895"/>
          </a:xfrm>
          <a:prstGeom prst="rect">
            <a:avLst/>
          </a:prstGeom>
        </p:spPr>
      </p:pic>
      <p:pic>
        <p:nvPicPr>
          <p:cNvPr id="27" name="Image 7" descr="https://test-kimi-img.moonshot.cn/pub/slides/slides_tmpl/image/25-07-11-18:10:08-d1oe605cmrb5eq9iqa90.png"/>
          <p:cNvPicPr>
            <a:picLocks noChangeAspect="1"/>
          </p:cNvPicPr>
          <p:nvPr>
            <p:custDataLst>
              <p:tags r:id="rId15"/>
            </p:custDataLst>
          </p:nvPr>
        </p:nvPicPr>
        <p:blipFill>
          <a:blip r:embed="rId16"/>
          <a:stretch>
            <a:fillRect/>
          </a:stretch>
        </p:blipFill>
        <p:spPr>
          <a:xfrm>
            <a:off x="10902950" y="1148080"/>
            <a:ext cx="1115695" cy="5120640"/>
          </a:xfrm>
          <a:prstGeom prst="rect">
            <a:avLst/>
          </a:prstGeom>
        </p:spPr>
      </p:pic>
      <p:pic>
        <p:nvPicPr>
          <p:cNvPr id="28" name="Image 8" descr="https://test-kimi-img.moonshot.cn/pub/slides/slides_tmpl/image/25-07-11-18:10:08-d1oe605cmrb5eq9iqaa0.png"/>
          <p:cNvPicPr>
            <a:picLocks noChangeAspect="1"/>
          </p:cNvPicPr>
          <p:nvPr/>
        </p:nvPicPr>
        <p:blipFill>
          <a:blip r:embed="rId17"/>
          <a:stretch>
            <a:fillRect/>
          </a:stretch>
        </p:blipFill>
        <p:spPr>
          <a:xfrm>
            <a:off x="3786505" y="1569085"/>
            <a:ext cx="304800" cy="250190"/>
          </a:xfrm>
          <a:prstGeom prst="rect">
            <a:avLst/>
          </a:prstGeom>
        </p:spPr>
      </p:pic>
      <p:pic>
        <p:nvPicPr>
          <p:cNvPr id="29" name="Image 9" descr="https://test-kimi-img.moonshot.cn/pub/slides/slides_tmpl/image/25-07-11-18:10:08-d1oe605cmrb5eq9iqaa0.png"/>
          <p:cNvPicPr>
            <a:picLocks noChangeAspect="1"/>
          </p:cNvPicPr>
          <p:nvPr/>
        </p:nvPicPr>
        <p:blipFill>
          <a:blip r:embed="rId17"/>
          <a:stretch>
            <a:fillRect/>
          </a:stretch>
        </p:blipFill>
        <p:spPr>
          <a:xfrm rot="6960000">
            <a:off x="1031240" y="5024120"/>
            <a:ext cx="397510" cy="326390"/>
          </a:xfrm>
          <a:prstGeom prst="rect">
            <a:avLst/>
          </a:prstGeom>
        </p:spPr>
      </p:pic>
      <p:pic>
        <p:nvPicPr>
          <p:cNvPr id="30" name="Image 10" descr="https://test-kimi-img.moonshot.cn/pub/slides/slides_tmpl/image/25-07-11-18:10:08-d1oe605cmrb5eq9iqaa0.png"/>
          <p:cNvPicPr>
            <a:picLocks noChangeAspect="1"/>
          </p:cNvPicPr>
          <p:nvPr>
            <p:custDataLst>
              <p:tags r:id="rId18"/>
            </p:custDataLst>
          </p:nvPr>
        </p:nvPicPr>
        <p:blipFill>
          <a:blip r:embed="rId17"/>
          <a:stretch>
            <a:fillRect/>
          </a:stretch>
        </p:blipFill>
        <p:spPr>
          <a:xfrm>
            <a:off x="10899775" y="727075"/>
            <a:ext cx="513080" cy="421005"/>
          </a:xfrm>
          <a:prstGeom prst="rect">
            <a:avLst/>
          </a:prstGeom>
        </p:spPr>
      </p:pic>
      <p:pic>
        <p:nvPicPr>
          <p:cNvPr id="31" name="Image 11" descr="https://test-kimi-img.moonshot.cn/pub/slides/slides_tmpl/image/25-07-11-18:10:07-d1oe5vtcmrb5eq9iqa8g.png"/>
          <p:cNvPicPr>
            <a:picLocks noChangeAspect="1"/>
          </p:cNvPicPr>
          <p:nvPr>
            <p:custDataLst>
              <p:tags r:id="rId19"/>
            </p:custDataLst>
          </p:nvPr>
        </p:nvPicPr>
        <p:blipFill>
          <a:blip r:embed="rId3"/>
          <a:stretch>
            <a:fillRect/>
          </a:stretch>
        </p:blipFill>
        <p:spPr>
          <a:xfrm>
            <a:off x="4660900" y="4675505"/>
            <a:ext cx="7412355" cy="2593975"/>
          </a:xfrm>
          <a:prstGeom prst="rect">
            <a:avLst/>
          </a:prstGeom>
        </p:spPr>
      </p:pic>
      <p:sp>
        <p:nvSpPr>
          <p:cNvPr id="32" name="Text 18"/>
          <p:cNvSpPr/>
          <p:nvPr>
            <p:custDataLst>
              <p:tags r:id="rId20"/>
            </p:custDataLst>
          </p:nvPr>
        </p:nvSpPr>
        <p:spPr>
          <a:xfrm>
            <a:off x="5510530" y="5550535"/>
            <a:ext cx="6170930" cy="830580"/>
          </a:xfrm>
          <a:prstGeom prst="rect">
            <a:avLst/>
          </a:prstGeom>
          <a:noFill/>
        </p:spPr>
        <p:txBody>
          <a:bodyPr wrap="square" lIns="91440" tIns="45720" rIns="91440" bIns="45720" rtlCol="0" anchor="t"/>
          <a:lstStyle/>
          <a:p>
            <a:pPr marL="0" indent="0" algn="l">
              <a:lnSpc>
                <a:spcPct val="110000"/>
              </a:lnSpc>
              <a:buNone/>
            </a:pPr>
            <a:r>
              <a:rPr lang="zh-CN" altLang="en-US" sz="2000" b="1" dirty="0">
                <a:solidFill>
                  <a:srgbClr val="000000"/>
                </a:solidFill>
                <a:latin typeface="MiSans" pitchFamily="34" charset="-122"/>
                <a:ea typeface="MiSans" pitchFamily="34" charset="-122"/>
                <a:cs typeface="MiSans" pitchFamily="34" charset="-120"/>
              </a:rPr>
              <a:t>提高学生对企业物流及供应链管理的了解和认识能</a:t>
            </a:r>
            <a:endParaRPr lang="zh-CN" altLang="en-US" sz="2000" b="1" dirty="0">
              <a:solidFill>
                <a:srgbClr val="000000"/>
              </a:solidFill>
              <a:latin typeface="MiSans" pitchFamily="34" charset="-122"/>
              <a:ea typeface="MiSans" pitchFamily="34" charset="-122"/>
              <a:cs typeface="MiSans" pitchFamily="34" charset="-120"/>
            </a:endParaRPr>
          </a:p>
          <a:p>
            <a:pPr marL="0" indent="0" algn="l">
              <a:lnSpc>
                <a:spcPct val="110000"/>
              </a:lnSpc>
              <a:buNone/>
            </a:pPr>
            <a:r>
              <a:rPr lang="zh-CN" altLang="en-US" sz="2000" b="1" dirty="0">
                <a:solidFill>
                  <a:srgbClr val="000000"/>
                </a:solidFill>
                <a:latin typeface="MiSans" pitchFamily="34" charset="-122"/>
                <a:ea typeface="MiSans" pitchFamily="34" charset="-122"/>
                <a:cs typeface="MiSans" pitchFamily="34" charset="-120"/>
              </a:rPr>
              <a:t>力及其把握能力。</a:t>
            </a:r>
            <a:endParaRPr lang="zh-CN" altLang="en-US" sz="2000" b="1" dirty="0">
              <a:solidFill>
                <a:srgbClr val="000000"/>
              </a:solidFill>
              <a:latin typeface="MiSans" pitchFamily="34" charset="-122"/>
              <a:ea typeface="MiSans" pitchFamily="34" charset="-122"/>
              <a:cs typeface="MiSans" pitchFamily="34" charset="-120"/>
            </a:endParaRPr>
          </a:p>
        </p:txBody>
      </p:sp>
      <p:sp>
        <p:nvSpPr>
          <p:cNvPr id="33" name="Shape 19"/>
          <p:cNvSpPr/>
          <p:nvPr>
            <p:custDataLst>
              <p:tags r:id="rId21"/>
            </p:custDataLst>
          </p:nvPr>
        </p:nvSpPr>
        <p:spPr>
          <a:xfrm>
            <a:off x="5017135" y="5081270"/>
            <a:ext cx="469265" cy="469265"/>
          </a:xfrm>
          <a:prstGeom prst="ellipse">
            <a:avLst/>
          </a:prstGeom>
          <a:gradFill flip="none" rotWithShape="1">
            <a:gsLst>
              <a:gs pos="0">
                <a:srgbClr val="D1DCF2">
                  <a:alpha val="84000"/>
                </a:srgbClr>
              </a:gs>
              <a:gs pos="2000">
                <a:srgbClr val="D1DCF2">
                  <a:alpha val="84000"/>
                </a:srgbClr>
              </a:gs>
              <a:gs pos="55000">
                <a:srgbClr val="4874CB">
                  <a:alpha val="69000"/>
                </a:srgbClr>
              </a:gs>
              <a:gs pos="100000">
                <a:srgbClr val="345FB6"/>
              </a:gs>
            </a:gsLst>
            <a:path path="circle">
              <a:fillToRect r="100000" b="100000"/>
            </a:path>
            <a:tileRect l="-100000" t="-100000"/>
          </a:gradFill>
        </p:spPr>
      </p:sp>
      <p:sp>
        <p:nvSpPr>
          <p:cNvPr id="34" name="Text 20"/>
          <p:cNvSpPr/>
          <p:nvPr/>
        </p:nvSpPr>
        <p:spPr>
          <a:xfrm>
            <a:off x="4888865" y="5660390"/>
            <a:ext cx="469265" cy="469265"/>
          </a:xfrm>
          <a:prstGeom prst="rect">
            <a:avLst/>
          </a:prstGeom>
          <a:noFill/>
        </p:spPr>
        <p:txBody>
          <a:bodyPr wrap="square" lIns="45720" tIns="91440" rIns="91440" bIns="45720" rtlCol="0" anchor="ctr"/>
          <a:lstStyle/>
          <a:p>
            <a:pPr marL="0" indent="0">
              <a:lnSpc>
                <a:spcPct val="100000"/>
              </a:lnSpc>
              <a:buNone/>
            </a:pPr>
            <a:endParaRPr lang="en-US" sz="1600" dirty="0"/>
          </a:p>
        </p:txBody>
      </p:sp>
      <p:sp>
        <p:nvSpPr>
          <p:cNvPr id="35" name="Text 21"/>
          <p:cNvSpPr/>
          <p:nvPr>
            <p:custDataLst>
              <p:tags r:id="rId22"/>
            </p:custDataLst>
          </p:nvPr>
        </p:nvSpPr>
        <p:spPr>
          <a:xfrm>
            <a:off x="5017135" y="5100320"/>
            <a:ext cx="513080" cy="431165"/>
          </a:xfrm>
          <a:prstGeom prst="rect">
            <a:avLst/>
          </a:prstGeom>
          <a:noFill/>
        </p:spPr>
        <p:txBody>
          <a:bodyPr wrap="square" lIns="91440" tIns="45720" rIns="91440" bIns="45720" rtlCol="0" anchor="ctr"/>
          <a:lstStyle/>
          <a:p>
            <a:pPr marL="0" indent="0" algn="l">
              <a:lnSpc>
                <a:spcPct val="100000"/>
              </a:lnSpc>
              <a:buNone/>
            </a:pPr>
            <a:r>
              <a:rPr lang="en-US" sz="1800" b="1" dirty="0">
                <a:solidFill>
                  <a:srgbClr val="FFFFFF"/>
                </a:solidFill>
                <a:latin typeface="MiSans" pitchFamily="34" charset="-122"/>
                <a:ea typeface="MiSans" pitchFamily="34" charset="-122"/>
                <a:cs typeface="MiSans" pitchFamily="34" charset="-120"/>
              </a:rPr>
              <a:t>03</a:t>
            </a:r>
            <a:endParaRPr lang="en-US" sz="1600" dirty="0"/>
          </a:p>
        </p:txBody>
      </p:sp>
      <p:sp>
        <p:nvSpPr>
          <p:cNvPr id="36" name="Text 7"/>
          <p:cNvSpPr/>
          <p:nvPr>
            <p:custDataLst>
              <p:tags r:id="rId23"/>
            </p:custDataLst>
          </p:nvPr>
        </p:nvSpPr>
        <p:spPr>
          <a:xfrm>
            <a:off x="5554345" y="1112520"/>
            <a:ext cx="5745480" cy="1038225"/>
          </a:xfrm>
          <a:prstGeom prst="rect">
            <a:avLst/>
          </a:prstGeom>
          <a:noFill/>
        </p:spPr>
        <p:txBody>
          <a:bodyPr wrap="square" lIns="91440" tIns="45720" rIns="91440" bIns="45720" rtlCol="0" anchor="t"/>
          <a:p>
            <a:pPr indent="0" algn="l">
              <a:lnSpc>
                <a:spcPct val="100000"/>
              </a:lnSpc>
              <a:buNone/>
            </a:pPr>
            <a:r>
              <a:rPr lang="zh-CN" altLang="en-US" sz="2000" b="1" dirty="0">
                <a:solidFill>
                  <a:srgbClr val="000000"/>
                </a:solidFill>
                <a:latin typeface="MiSans" pitchFamily="34" charset="-122"/>
                <a:ea typeface="MiSans" pitchFamily="34" charset="-122"/>
                <a:cs typeface="MiSans" pitchFamily="34" charset="-120"/>
                <a:sym typeface="+mn-ea"/>
              </a:rPr>
              <a:t>了解物流和供应链的概念及相关内容，并理解物流的作用和实施供应链管理的战略意义。</a:t>
            </a:r>
            <a:endParaRPr lang="zh-CN" altLang="en-US" sz="2000" b="1" dirty="0">
              <a:solidFill>
                <a:srgbClr val="000000"/>
              </a:solidFill>
              <a:latin typeface="MiSans" pitchFamily="34" charset="-122"/>
              <a:ea typeface="MiSans" pitchFamily="34" charset="-122"/>
              <a:cs typeface="MiSans" pitchFamily="34" charset="-120"/>
              <a:sym typeface="+mn-ea"/>
            </a:endParaRPr>
          </a:p>
        </p:txBody>
      </p:sp>
      <p:sp>
        <p:nvSpPr>
          <p:cNvPr id="37" name="Text 7"/>
          <p:cNvSpPr/>
          <p:nvPr>
            <p:custDataLst>
              <p:tags r:id="rId24"/>
            </p:custDataLst>
          </p:nvPr>
        </p:nvSpPr>
        <p:spPr>
          <a:xfrm>
            <a:off x="5847715" y="3289300"/>
            <a:ext cx="5745480" cy="1557020"/>
          </a:xfrm>
          <a:prstGeom prst="rect">
            <a:avLst/>
          </a:prstGeom>
          <a:noFill/>
        </p:spPr>
        <p:txBody>
          <a:bodyPr wrap="square" lIns="91440" tIns="45720" rIns="91440" bIns="45720" rtlCol="0" anchor="t"/>
          <a:p>
            <a:pPr indent="0" algn="l">
              <a:lnSpc>
                <a:spcPct val="100000"/>
              </a:lnSpc>
              <a:buNone/>
            </a:pPr>
            <a:r>
              <a:rPr lang="zh-CN" altLang="en-US" sz="2000" b="1" dirty="0">
                <a:solidFill>
                  <a:srgbClr val="000000"/>
                </a:solidFill>
                <a:latin typeface="MiSans" pitchFamily="34" charset="-122"/>
                <a:ea typeface="MiSans" pitchFamily="34" charset="-122"/>
                <a:cs typeface="MiSans" pitchFamily="34" charset="-120"/>
                <a:sym typeface="+mn-ea"/>
              </a:rPr>
              <a:t>能够掌握企业物流管理系统的运作流程以及掌握企业物流供应链管理的主要内容。</a:t>
            </a:r>
            <a:endParaRPr lang="zh-CN" altLang="en-US" sz="2000" b="1" dirty="0">
              <a:solidFill>
                <a:srgbClr val="000000"/>
              </a:solidFill>
              <a:latin typeface="MiSans" pitchFamily="34" charset="-122"/>
              <a:ea typeface="MiSans" pitchFamily="34" charset="-122"/>
              <a:cs typeface="MiSans" pitchFamily="34" charset="-120"/>
              <a:sym typeface="+mn-ea"/>
            </a:endParaRPr>
          </a:p>
        </p:txBody>
      </p:sp>
      <p:sp>
        <p:nvSpPr>
          <p:cNvPr id="38" name="文本框 37"/>
          <p:cNvSpPr txBox="1"/>
          <p:nvPr>
            <p:custDataLst>
              <p:tags r:id="rId25"/>
            </p:custDataLst>
          </p:nvPr>
        </p:nvSpPr>
        <p:spPr>
          <a:xfrm>
            <a:off x="5554345" y="5042450"/>
            <a:ext cx="4064000" cy="675640"/>
          </a:xfrm>
          <a:prstGeom prst="rect">
            <a:avLst/>
          </a:prstGeom>
        </p:spPr>
        <p:txBody>
          <a:bodyPr>
            <a:spAutoFit/>
            <a:extLst>
              <a:ext uri="{4A0BC546-FE56-4ADE-93B0-CB8AF2F6F144}">
                <wpsdc:textFrameExt xmlns:wpsdc="http://www.wps.cn/officeDocument/2022/drawingmlCustomData" type="text"/>
              </a:ext>
            </a:extLst>
          </a:bodyPr>
          <a:p>
            <a:pPr algn="l"/>
            <a:r>
              <a:rPr lang="zh-CN" altLang="en-US" sz="2000" b="1" dirty="0">
                <a:solidFill>
                  <a:srgbClr val="000000"/>
                </a:solidFill>
                <a:latin typeface="MiSans" pitchFamily="34" charset="-122"/>
                <a:ea typeface="MiSans" pitchFamily="34" charset="-122"/>
                <a:cs typeface="MiSans" pitchFamily="34" charset="-120"/>
                <a:sym typeface="+mn-ea"/>
              </a:rPr>
              <a:t>素质目标</a:t>
            </a:r>
            <a:endParaRPr lang="zh-CN" altLang="en-US" b="1" dirty="0">
              <a:solidFill>
                <a:srgbClr val="000000"/>
              </a:solidFill>
              <a:latin typeface="MiSans" pitchFamily="34" charset="-122"/>
              <a:ea typeface="MiSans" pitchFamily="34" charset="-122"/>
              <a:cs typeface="MiSans" pitchFamily="34" charset="-120"/>
            </a:endParaRPr>
          </a:p>
          <a:p>
            <a:pPr algn="l"/>
            <a:endParaRPr lang="zh-CN" altLang="en-US" sz="1800">
              <a:latin typeface="Arial" panose="020B0604020202020204" pitchFamily="34" charset="0"/>
              <a:ea typeface="微软雅黑" panose="020B0503020204020204" charset="-122"/>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1">
            <a:alphaModFix amt="100000"/>
            <a:lum/>
          </a:blip>
          <a:srcRect/>
          <a:stretch>
            <a:fillRect/>
          </a:stretch>
        </a:blipFill>
        <a:effectLst/>
      </p:bgPr>
    </p:bg>
    <p:spTree>
      <p:nvGrpSpPr>
        <p:cNvPr id="1" name=""/>
        <p:cNvGrpSpPr/>
        <p:nvPr/>
      </p:nvGrpSpPr>
      <p:grpSpPr>
        <a:xfrm>
          <a:off x="0" y="0"/>
          <a:ext cx="0" cy="0"/>
          <a:chOff x="0" y="0"/>
          <a:chExt cx="0" cy="0"/>
        </a:xfrm>
      </p:grpSpPr>
      <p:sp>
        <p:nvSpPr>
          <p:cNvPr id="2" name="Shape 0"/>
          <p:cNvSpPr/>
          <p:nvPr/>
        </p:nvSpPr>
        <p:spPr>
          <a:xfrm>
            <a:off x="8890" y="-15875"/>
            <a:ext cx="10438130" cy="6880225"/>
          </a:xfrm>
          <a:prstGeom prst="rect">
            <a:avLst/>
          </a:prstGeom>
          <a:gradFill flip="none" rotWithShape="1">
            <a:gsLst>
              <a:gs pos="0">
                <a:srgbClr val="FFFFFF"/>
              </a:gs>
              <a:gs pos="100000">
                <a:srgbClr val="FFFFFF">
                  <a:alpha val="0"/>
                </a:srgbClr>
              </a:gs>
            </a:gsLst>
            <a:lin ang="0" scaled="1"/>
          </a:gradFill>
        </p:spPr>
      </p:sp>
      <p:sp>
        <p:nvSpPr>
          <p:cNvPr id="3" name="Text 1"/>
          <p:cNvSpPr/>
          <p:nvPr/>
        </p:nvSpPr>
        <p:spPr>
          <a:xfrm>
            <a:off x="8890" y="-15875"/>
            <a:ext cx="10438130" cy="6880225"/>
          </a:xfrm>
          <a:prstGeom prst="rect">
            <a:avLst/>
          </a:prstGeom>
          <a:noFill/>
        </p:spPr>
        <p:txBody>
          <a:bodyPr wrap="square" lIns="45720" tIns="91440" rIns="91440" bIns="45720" rtlCol="0" anchor="ctr"/>
          <a:lstStyle/>
          <a:p>
            <a:pPr marL="0" indent="0">
              <a:lnSpc>
                <a:spcPct val="100000"/>
              </a:lnSpc>
              <a:buNone/>
            </a:pPr>
            <a:endParaRPr lang="en-US" sz="1600" dirty="0"/>
          </a:p>
        </p:txBody>
      </p:sp>
      <p:pic>
        <p:nvPicPr>
          <p:cNvPr id="4" name="Image 0" descr="https://test-kimi-img.moonshot.cn/pub/slides/slides_tmpl/image/25-07-11-18:10:09-d1oe60dcmrb5eq9iqag0.png"/>
          <p:cNvPicPr>
            <a:picLocks noChangeAspect="1"/>
          </p:cNvPicPr>
          <p:nvPr/>
        </p:nvPicPr>
        <p:blipFill>
          <a:blip r:embed="rId2"/>
          <a:stretch>
            <a:fillRect/>
          </a:stretch>
        </p:blipFill>
        <p:spPr>
          <a:xfrm>
            <a:off x="612140" y="2388552"/>
            <a:ext cx="1600200" cy="1651000"/>
          </a:xfrm>
          <a:prstGeom prst="rect">
            <a:avLst/>
          </a:prstGeom>
        </p:spPr>
      </p:pic>
      <p:pic>
        <p:nvPicPr>
          <p:cNvPr id="5" name="Image 1" descr="https://test-kimi-img.moonshot.cn/pub/slides/slides_tmpl/image/25-07-11-18:10:09-d1oe60dcmrb5eq9iqagg.png"/>
          <p:cNvPicPr>
            <a:picLocks noChangeAspect="1"/>
          </p:cNvPicPr>
          <p:nvPr/>
        </p:nvPicPr>
        <p:blipFill>
          <a:blip r:embed="rId3"/>
          <a:srcRect l="56" t="92" b="92"/>
          <a:stretch>
            <a:fillRect/>
          </a:stretch>
        </p:blipFill>
        <p:spPr>
          <a:xfrm>
            <a:off x="8890" y="0"/>
            <a:ext cx="6771640" cy="6858000"/>
          </a:xfrm>
          <a:prstGeom prst="rect">
            <a:avLst/>
          </a:prstGeom>
        </p:spPr>
      </p:pic>
      <p:pic>
        <p:nvPicPr>
          <p:cNvPr id="6" name="Image 2" descr="https://test-kimi-img.moonshot.cn/pub/slides/slides_tmpl/image/25-07-11-18:10:09-d1oe60dcmrb5eq9iqah0.png"/>
          <p:cNvPicPr>
            <a:picLocks noChangeAspect="1"/>
          </p:cNvPicPr>
          <p:nvPr/>
        </p:nvPicPr>
        <p:blipFill>
          <a:blip r:embed="rId4"/>
          <a:stretch>
            <a:fillRect/>
          </a:stretch>
        </p:blipFill>
        <p:spPr>
          <a:xfrm>
            <a:off x="854710" y="2689860"/>
            <a:ext cx="1859280" cy="1871345"/>
          </a:xfrm>
          <a:prstGeom prst="rect">
            <a:avLst/>
          </a:prstGeom>
        </p:spPr>
      </p:pic>
      <p:sp>
        <p:nvSpPr>
          <p:cNvPr id="7" name="Text 2"/>
          <p:cNvSpPr/>
          <p:nvPr/>
        </p:nvSpPr>
        <p:spPr>
          <a:xfrm>
            <a:off x="2637790" y="2865755"/>
            <a:ext cx="8900160" cy="951865"/>
          </a:xfrm>
          <a:prstGeom prst="rect">
            <a:avLst/>
          </a:prstGeom>
          <a:noFill/>
        </p:spPr>
        <p:txBody>
          <a:bodyPr wrap="square" lIns="91440" tIns="45720" rIns="91440" bIns="45720" rtlCol="0" anchor="t"/>
          <a:lstStyle/>
          <a:p>
            <a:pPr marL="0" indent="0" algn="l">
              <a:lnSpc>
                <a:spcPct val="100000"/>
              </a:lnSpc>
              <a:buNone/>
            </a:pPr>
            <a:r>
              <a:rPr lang="en-US" sz="5000" b="1" dirty="0">
                <a:solidFill>
                  <a:srgbClr val="4874CB"/>
                </a:solidFill>
                <a:latin typeface="MiSans" pitchFamily="34" charset="-122"/>
                <a:ea typeface="MiSans" pitchFamily="34" charset="-122"/>
                <a:cs typeface="MiSans" pitchFamily="34" charset="-120"/>
              </a:rPr>
              <a:t>现代企业薪酬管理</a:t>
            </a:r>
            <a:endParaRPr lang="en-US" sz="1600" dirty="0"/>
          </a:p>
        </p:txBody>
      </p:sp>
      <p:sp>
        <p:nvSpPr>
          <p:cNvPr id="9" name="Shape 4"/>
          <p:cNvSpPr/>
          <p:nvPr/>
        </p:nvSpPr>
        <p:spPr>
          <a:xfrm>
            <a:off x="1187450" y="2612390"/>
            <a:ext cx="1508125" cy="1494155"/>
          </a:xfrm>
          <a:prstGeom prst="rect">
            <a:avLst/>
          </a:prstGeom>
          <a:solidFill>
            <a:srgbClr val="000000">
              <a:alpha val="0"/>
            </a:srgbClr>
          </a:solidFill>
        </p:spPr>
      </p:sp>
      <p:sp>
        <p:nvSpPr>
          <p:cNvPr id="10" name="Text 5"/>
          <p:cNvSpPr/>
          <p:nvPr/>
        </p:nvSpPr>
        <p:spPr>
          <a:xfrm>
            <a:off x="1187450" y="2612390"/>
            <a:ext cx="1508125" cy="1494155"/>
          </a:xfrm>
          <a:prstGeom prst="rect">
            <a:avLst/>
          </a:prstGeom>
          <a:noFill/>
        </p:spPr>
        <p:txBody>
          <a:bodyPr wrap="square" lIns="46863" tIns="90043" rIns="90043" bIns="46863" rtlCol="0" anchor="ctr"/>
          <a:lstStyle/>
          <a:p>
            <a:pPr marL="0" indent="0" algn="l">
              <a:lnSpc>
                <a:spcPct val="130000"/>
              </a:lnSpc>
              <a:buNone/>
            </a:pPr>
            <a:r>
              <a:rPr lang="en-US" sz="4500" dirty="0">
                <a:solidFill>
                  <a:srgbClr val="FFFFFF"/>
                </a:solidFill>
                <a:latin typeface="MiSans" pitchFamily="34" charset="-122"/>
                <a:ea typeface="MiSans" pitchFamily="34" charset="-122"/>
                <a:cs typeface="MiSans" pitchFamily="34" charset="-120"/>
              </a:rPr>
              <a:t>01</a:t>
            </a:r>
            <a:endParaRPr lang="en-US" sz="16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Image 0" descr="https://test-kimi-img.moonshot.cn/pub/slides/slides_tmpl/image/25-07-11-18:10:12-d1oe615cmrb5eq9iqas0.png"/>
          <p:cNvPicPr>
            <a:picLocks noChangeAspect="1"/>
          </p:cNvPicPr>
          <p:nvPr/>
        </p:nvPicPr>
        <p:blipFill>
          <a:blip r:embed="rId1"/>
          <a:stretch>
            <a:fillRect/>
          </a:stretch>
        </p:blipFill>
        <p:spPr>
          <a:xfrm rot="16200000">
            <a:off x="12004675" y="4376420"/>
            <a:ext cx="367030" cy="3537585"/>
          </a:xfrm>
          <a:prstGeom prst="rect">
            <a:avLst/>
          </a:prstGeom>
        </p:spPr>
      </p:pic>
      <p:pic>
        <p:nvPicPr>
          <p:cNvPr id="3" name="Image 1" descr="https://test-kimi-img.moonshot.cn/pub/slides/slides_tmpl/image/25-07-11-18:10:12-d1oe615cmrb5eq9iqas0.png"/>
          <p:cNvPicPr>
            <a:picLocks noChangeAspect="1"/>
          </p:cNvPicPr>
          <p:nvPr/>
        </p:nvPicPr>
        <p:blipFill>
          <a:blip r:embed="rId1"/>
          <a:stretch>
            <a:fillRect/>
          </a:stretch>
        </p:blipFill>
        <p:spPr>
          <a:xfrm rot="5400000">
            <a:off x="565150" y="3265805"/>
            <a:ext cx="652145" cy="6778625"/>
          </a:xfrm>
          <a:prstGeom prst="rect">
            <a:avLst/>
          </a:prstGeom>
        </p:spPr>
      </p:pic>
      <p:pic>
        <p:nvPicPr>
          <p:cNvPr id="4" name="Image 2" descr="https://test-kimi-img.moonshot.cn/pub/slides/slides_tmpl/image/25-07-11-18:10:12-d1oe615cmrb5eq9iqas0.png"/>
          <p:cNvPicPr>
            <a:picLocks noChangeAspect="1"/>
          </p:cNvPicPr>
          <p:nvPr/>
        </p:nvPicPr>
        <p:blipFill>
          <a:blip r:embed="rId1"/>
          <a:stretch>
            <a:fillRect/>
          </a:stretch>
        </p:blipFill>
        <p:spPr>
          <a:xfrm rot="16200000">
            <a:off x="11927205" y="4007485"/>
            <a:ext cx="521335" cy="5425440"/>
          </a:xfrm>
          <a:prstGeom prst="rect">
            <a:avLst/>
          </a:prstGeom>
        </p:spPr>
      </p:pic>
      <p:pic>
        <p:nvPicPr>
          <p:cNvPr id="5" name="Image 3" descr="https://test-kimi-img.moonshot.cn/pub/slides/slides_tmpl/image/25-07-11-18:10:18-d1oe62lcmrb5eq9iqbg0.png"/>
          <p:cNvPicPr>
            <a:picLocks noChangeAspect="1"/>
          </p:cNvPicPr>
          <p:nvPr/>
        </p:nvPicPr>
        <p:blipFill>
          <a:blip r:embed="rId2"/>
          <a:stretch>
            <a:fillRect/>
          </a:stretch>
        </p:blipFill>
        <p:spPr>
          <a:xfrm>
            <a:off x="8150860" y="1663700"/>
            <a:ext cx="3511550" cy="4431665"/>
          </a:xfrm>
          <a:prstGeom prst="rect">
            <a:avLst/>
          </a:prstGeom>
        </p:spPr>
      </p:pic>
      <p:pic>
        <p:nvPicPr>
          <p:cNvPr id="6" name="Image 4" descr="https://test-kimi-img.moonshot.cn/pub/slides/slides_tmpl/image/25-07-11-18:10:18-d1oe62lcmrb5eq9iqbg0.png"/>
          <p:cNvPicPr>
            <a:picLocks noChangeAspect="1"/>
          </p:cNvPicPr>
          <p:nvPr/>
        </p:nvPicPr>
        <p:blipFill>
          <a:blip r:embed="rId2"/>
          <a:stretch>
            <a:fillRect/>
          </a:stretch>
        </p:blipFill>
        <p:spPr>
          <a:xfrm>
            <a:off x="4474210" y="1663700"/>
            <a:ext cx="3511550" cy="4431665"/>
          </a:xfrm>
          <a:prstGeom prst="rect">
            <a:avLst/>
          </a:prstGeom>
        </p:spPr>
      </p:pic>
      <p:pic>
        <p:nvPicPr>
          <p:cNvPr id="7" name="Image 5" descr="https://test-kimi-img.moonshot.cn/pub/slides/slides_tmpl/image/25-07-11-18:10:18-d1oe62lcmrb5eq9iqbg0.png"/>
          <p:cNvPicPr>
            <a:picLocks noChangeAspect="1"/>
          </p:cNvPicPr>
          <p:nvPr/>
        </p:nvPicPr>
        <p:blipFill>
          <a:blip r:embed="rId2"/>
          <a:stretch>
            <a:fillRect/>
          </a:stretch>
        </p:blipFill>
        <p:spPr>
          <a:xfrm>
            <a:off x="706755" y="1663700"/>
            <a:ext cx="3511550" cy="4431665"/>
          </a:xfrm>
          <a:prstGeom prst="rect">
            <a:avLst/>
          </a:prstGeom>
        </p:spPr>
      </p:pic>
      <p:pic>
        <p:nvPicPr>
          <p:cNvPr id="8" name="Image 6" descr="https://test-kimi-img.moonshot.cn/pub/slides/slides_tmpl/image/25-07-11-18:10:09-d1oe60dcmrb5eq9iqafg.png"/>
          <p:cNvPicPr>
            <a:picLocks noChangeAspect="1"/>
          </p:cNvPicPr>
          <p:nvPr/>
        </p:nvPicPr>
        <p:blipFill>
          <a:blip r:embed="rId3">
            <a:alphaModFix amt="74000"/>
          </a:blip>
          <a:srcRect l="128" t="26683" r="-128" b="-4046"/>
          <a:stretch>
            <a:fillRect/>
          </a:stretch>
        </p:blipFill>
        <p:spPr>
          <a:xfrm>
            <a:off x="5582285" y="0"/>
            <a:ext cx="6927215" cy="2076450"/>
          </a:xfrm>
          <a:prstGeom prst="rect">
            <a:avLst/>
          </a:prstGeom>
        </p:spPr>
      </p:pic>
      <p:sp>
        <p:nvSpPr>
          <p:cNvPr id="9" name="Text 0"/>
          <p:cNvSpPr/>
          <p:nvPr/>
        </p:nvSpPr>
        <p:spPr>
          <a:xfrm>
            <a:off x="789940" y="394335"/>
            <a:ext cx="6780530" cy="622935"/>
          </a:xfrm>
          <a:prstGeom prst="rect">
            <a:avLst/>
          </a:prstGeom>
          <a:noFill/>
        </p:spPr>
        <p:txBody>
          <a:bodyPr wrap="square" lIns="91440" tIns="45720" rIns="91440" bIns="45720" rtlCol="0" anchor="ctr"/>
          <a:lstStyle/>
          <a:p>
            <a:pPr marL="0" indent="0" algn="l">
              <a:lnSpc>
                <a:spcPct val="100000"/>
              </a:lnSpc>
              <a:buNone/>
            </a:pPr>
            <a:r>
              <a:rPr lang="en-US" sz="2800" b="1" dirty="0">
                <a:solidFill>
                  <a:srgbClr val="000000"/>
                </a:solidFill>
                <a:latin typeface="MiSans" pitchFamily="34" charset="-122"/>
                <a:ea typeface="MiSans" pitchFamily="34" charset="-122"/>
                <a:cs typeface="MiSans" pitchFamily="34" charset="-120"/>
              </a:rPr>
              <a:t>薪酬管理的核心原则</a:t>
            </a:r>
            <a:endParaRPr lang="en-US" sz="1600" dirty="0"/>
          </a:p>
        </p:txBody>
      </p:sp>
      <p:sp>
        <p:nvSpPr>
          <p:cNvPr id="10" name="Text 1"/>
          <p:cNvSpPr/>
          <p:nvPr/>
        </p:nvSpPr>
        <p:spPr>
          <a:xfrm>
            <a:off x="941705" y="2134235"/>
            <a:ext cx="3060700" cy="706755"/>
          </a:xfrm>
          <a:prstGeom prst="rect">
            <a:avLst/>
          </a:prstGeom>
          <a:noFill/>
        </p:spPr>
        <p:txBody>
          <a:bodyPr wrap="square" lIns="91440" tIns="45720" rIns="91440" bIns="45720" rtlCol="0" anchor="ctr"/>
          <a:lstStyle/>
          <a:p>
            <a:pPr marL="0" indent="0" algn="ctr">
              <a:lnSpc>
                <a:spcPct val="100000"/>
              </a:lnSpc>
              <a:buNone/>
            </a:pPr>
            <a:r>
              <a:rPr lang="en-US" sz="2000" b="1" dirty="0">
                <a:solidFill>
                  <a:srgbClr val="4874CB"/>
                </a:solidFill>
                <a:latin typeface="MiSans" pitchFamily="34" charset="-122"/>
                <a:ea typeface="MiSans" pitchFamily="34" charset="-122"/>
                <a:cs typeface="MiSans" pitchFamily="34" charset="-120"/>
              </a:rPr>
              <a:t>内部公平性</a:t>
            </a:r>
            <a:endParaRPr lang="en-US" sz="1600" dirty="0"/>
          </a:p>
        </p:txBody>
      </p:sp>
      <p:sp>
        <p:nvSpPr>
          <p:cNvPr id="11" name="Text 2"/>
          <p:cNvSpPr/>
          <p:nvPr/>
        </p:nvSpPr>
        <p:spPr>
          <a:xfrm>
            <a:off x="4596130" y="2134235"/>
            <a:ext cx="3060700" cy="706755"/>
          </a:xfrm>
          <a:prstGeom prst="rect">
            <a:avLst/>
          </a:prstGeom>
          <a:noFill/>
        </p:spPr>
        <p:txBody>
          <a:bodyPr wrap="square" lIns="91440" tIns="45720" rIns="91440" bIns="45720" rtlCol="0" anchor="ctr"/>
          <a:lstStyle/>
          <a:p>
            <a:pPr marL="0" indent="0" algn="ctr">
              <a:lnSpc>
                <a:spcPct val="100000"/>
              </a:lnSpc>
              <a:buNone/>
            </a:pPr>
            <a:r>
              <a:rPr lang="en-US" sz="2000" b="1" dirty="0">
                <a:solidFill>
                  <a:srgbClr val="4874CB"/>
                </a:solidFill>
                <a:latin typeface="MiSans" pitchFamily="34" charset="-122"/>
                <a:ea typeface="MiSans" pitchFamily="34" charset="-122"/>
                <a:cs typeface="MiSans" pitchFamily="34" charset="-120"/>
              </a:rPr>
              <a:t>外部竞争性</a:t>
            </a:r>
            <a:endParaRPr lang="en-US" sz="1600" dirty="0"/>
          </a:p>
        </p:txBody>
      </p:sp>
      <p:sp>
        <p:nvSpPr>
          <p:cNvPr id="12" name="Text 3"/>
          <p:cNvSpPr/>
          <p:nvPr/>
        </p:nvSpPr>
        <p:spPr>
          <a:xfrm>
            <a:off x="8312150" y="2134235"/>
            <a:ext cx="3060700" cy="706755"/>
          </a:xfrm>
          <a:prstGeom prst="rect">
            <a:avLst/>
          </a:prstGeom>
          <a:noFill/>
        </p:spPr>
        <p:txBody>
          <a:bodyPr wrap="square" lIns="91440" tIns="45720" rIns="91440" bIns="45720" rtlCol="0" anchor="ctr"/>
          <a:lstStyle/>
          <a:p>
            <a:pPr marL="0" indent="0" algn="ctr">
              <a:lnSpc>
                <a:spcPct val="100000"/>
              </a:lnSpc>
              <a:buNone/>
            </a:pPr>
            <a:r>
              <a:rPr lang="en-US" sz="2000" b="1" dirty="0">
                <a:solidFill>
                  <a:srgbClr val="4874CB"/>
                </a:solidFill>
                <a:latin typeface="MiSans" pitchFamily="34" charset="-122"/>
                <a:ea typeface="MiSans" pitchFamily="34" charset="-122"/>
                <a:cs typeface="MiSans" pitchFamily="34" charset="-120"/>
              </a:rPr>
              <a:t>一致性原则</a:t>
            </a:r>
            <a:endParaRPr lang="en-US" sz="1600" dirty="0"/>
          </a:p>
        </p:txBody>
      </p:sp>
      <p:sp>
        <p:nvSpPr>
          <p:cNvPr id="13" name="Text 4"/>
          <p:cNvSpPr/>
          <p:nvPr/>
        </p:nvSpPr>
        <p:spPr>
          <a:xfrm>
            <a:off x="888365" y="2982595"/>
            <a:ext cx="3060700" cy="2353310"/>
          </a:xfrm>
          <a:prstGeom prst="rect">
            <a:avLst/>
          </a:prstGeom>
          <a:noFill/>
        </p:spPr>
        <p:txBody>
          <a:bodyPr wrap="square" lIns="91440" tIns="45720" rIns="91440" bIns="45720" rtlCol="0" anchor="t"/>
          <a:lstStyle/>
          <a:p>
            <a:pPr marL="0" indent="0" algn="just">
              <a:lnSpc>
                <a:spcPct val="150000"/>
              </a:lnSpc>
              <a:buNone/>
            </a:pPr>
            <a:r>
              <a:rPr lang="en-US" sz="1400" dirty="0">
                <a:solidFill>
                  <a:srgbClr val="262626"/>
                </a:solidFill>
                <a:latin typeface="MiSans" pitchFamily="34" charset="-122"/>
                <a:ea typeface="MiSans" pitchFamily="34" charset="-122"/>
                <a:cs typeface="MiSans" pitchFamily="34" charset="-120"/>
              </a:rPr>
              <a:t>内部公平性是薪酬管理的核心原则之一，强调企业内部不同岗位的薪酬应与工作价值相匹配。例如，通过岗位评估确定岗位的相对价值，确保员工付出的努力与获得的回报成正比。这种公平性能够有效激励员工，减少内部矛盾，提升员工的工作满意度和忠诚度，从而促进企业整体效率的提升。</a:t>
            </a:r>
            <a:endParaRPr lang="en-US" sz="1600" dirty="0"/>
          </a:p>
        </p:txBody>
      </p:sp>
      <p:sp>
        <p:nvSpPr>
          <p:cNvPr id="14" name="Text 5"/>
          <p:cNvSpPr/>
          <p:nvPr/>
        </p:nvSpPr>
        <p:spPr>
          <a:xfrm>
            <a:off x="4604385" y="2982595"/>
            <a:ext cx="3060700" cy="2353310"/>
          </a:xfrm>
          <a:prstGeom prst="rect">
            <a:avLst/>
          </a:prstGeom>
          <a:noFill/>
        </p:spPr>
        <p:txBody>
          <a:bodyPr wrap="square" lIns="91440" tIns="45720" rIns="91440" bIns="45720" rtlCol="0" anchor="t"/>
          <a:lstStyle/>
          <a:p>
            <a:pPr marL="0" indent="0" algn="just">
              <a:lnSpc>
                <a:spcPct val="150000"/>
              </a:lnSpc>
              <a:buNone/>
            </a:pPr>
            <a:r>
              <a:rPr lang="en-US" sz="1400" dirty="0">
                <a:solidFill>
                  <a:srgbClr val="262626"/>
                </a:solidFill>
                <a:latin typeface="MiSans" pitchFamily="34" charset="-122"/>
                <a:ea typeface="MiSans" pitchFamily="34" charset="-122"/>
                <a:cs typeface="MiSans" pitchFamily="34" charset="-120"/>
              </a:rPr>
              <a:t>外部竞争性要求企业薪酬水平与同行业相当，甚至更具吸引力。这有助于企业在激烈的市场竞争中吸引和留住优秀人才。例如，企业通过定期的薪酬调查，了解同行业薪酬水平，并据此调整自身薪酬体系，确保在招聘和人才保留方面具有竞争力，避免因薪酬问题导致人才流失。</a:t>
            </a:r>
            <a:endParaRPr lang="en-US" sz="1600" dirty="0"/>
          </a:p>
        </p:txBody>
      </p:sp>
      <p:sp>
        <p:nvSpPr>
          <p:cNvPr id="15" name="Text 6"/>
          <p:cNvSpPr/>
          <p:nvPr/>
        </p:nvSpPr>
        <p:spPr>
          <a:xfrm>
            <a:off x="8328660" y="3013710"/>
            <a:ext cx="3060700" cy="2353310"/>
          </a:xfrm>
          <a:prstGeom prst="rect">
            <a:avLst/>
          </a:prstGeom>
          <a:noFill/>
        </p:spPr>
        <p:txBody>
          <a:bodyPr wrap="square" lIns="91440" tIns="45720" rIns="91440" bIns="45720" rtlCol="0" anchor="t"/>
          <a:lstStyle/>
          <a:p>
            <a:pPr marL="0" indent="0" algn="just">
              <a:lnSpc>
                <a:spcPct val="150000"/>
              </a:lnSpc>
              <a:buNone/>
            </a:pPr>
            <a:r>
              <a:rPr lang="en-US" sz="1400" dirty="0">
                <a:solidFill>
                  <a:srgbClr val="262626"/>
                </a:solidFill>
                <a:latin typeface="MiSans" pitchFamily="34" charset="-122"/>
                <a:ea typeface="MiSans" pitchFamily="34" charset="-122"/>
                <a:cs typeface="MiSans" pitchFamily="34" charset="-120"/>
              </a:rPr>
              <a:t>一致性原则确保薪酬体系在企业内部的统一性和稳定性。这意味着薪酬制度在不同部门和岗位之间应保持一致的标准和规则，避免因薪酬制度的差异导致员工之间的不公平感。例如，企业制定统一的薪酬结构和晋升机制，让员工明确自己的职业发展路径和薪酬增长预期，从而增强员工对企业的认同感。</a:t>
            </a:r>
            <a:endParaRPr lang="en-US" sz="1600" dirty="0"/>
          </a:p>
        </p:txBody>
      </p:sp>
      <p:pic>
        <p:nvPicPr>
          <p:cNvPr id="16" name="Image 7" descr="https://test-kimi-img.moonshot.cn/pub/slides/slides_tmpl/image/25-07-11-18:10:12-d1oe615cmrb5eq9iqarg.png"/>
          <p:cNvPicPr>
            <a:picLocks noChangeAspect="1"/>
          </p:cNvPicPr>
          <p:nvPr/>
        </p:nvPicPr>
        <p:blipFill>
          <a:blip r:embed="rId4"/>
          <a:stretch>
            <a:fillRect/>
          </a:stretch>
        </p:blipFill>
        <p:spPr>
          <a:xfrm>
            <a:off x="354965" y="208280"/>
            <a:ext cx="1073150" cy="554990"/>
          </a:xfrm>
          <a:prstGeom prst="rect">
            <a:avLst/>
          </a:prstGeom>
        </p:spPr>
      </p:pic>
      <p:pic>
        <p:nvPicPr>
          <p:cNvPr id="17" name="Image 8" descr="https://test-kimi-img.moonshot.cn/pub/slides/slides_tmpl/image/25-07-11-18:10:11-d1oe60tcmrb5eq9iqapg.png"/>
          <p:cNvPicPr>
            <a:picLocks noChangeAspect="1"/>
          </p:cNvPicPr>
          <p:nvPr/>
        </p:nvPicPr>
        <p:blipFill>
          <a:blip r:embed="rId5"/>
          <a:stretch>
            <a:fillRect/>
          </a:stretch>
        </p:blipFill>
        <p:spPr>
          <a:xfrm rot="11520000">
            <a:off x="10706735" y="-624205"/>
            <a:ext cx="1950720" cy="1950720"/>
          </a:xfrm>
          <a:prstGeom prst="rect">
            <a:avLst/>
          </a:prstGeom>
        </p:spPr>
      </p:pic>
      <p:pic>
        <p:nvPicPr>
          <p:cNvPr id="18" name="Image 9" descr="https://test-kimi-img.moonshot.cn/pub/slides/slides_tmpl/image/25-07-11-18:10:08-d1oe605cmrb5eq9iqac0.png"/>
          <p:cNvPicPr>
            <a:picLocks noChangeAspect="1"/>
          </p:cNvPicPr>
          <p:nvPr/>
        </p:nvPicPr>
        <p:blipFill>
          <a:blip r:embed="rId6"/>
          <a:stretch>
            <a:fillRect/>
          </a:stretch>
        </p:blipFill>
        <p:spPr>
          <a:xfrm>
            <a:off x="11022965" y="394335"/>
            <a:ext cx="628015" cy="182880"/>
          </a:xfrm>
          <a:prstGeom prst="rect">
            <a:avLst/>
          </a:prstGeom>
        </p:spPr>
      </p:pic>
      <p:pic>
        <p:nvPicPr>
          <p:cNvPr id="19" name="Image 10" descr="https://test-kimi-img.moonshot.cn/pub/slides/slides_tmpl/image/25-07-11-18:10:18-d1oe62lcmrb5eq9iqbh0.png"/>
          <p:cNvPicPr>
            <a:picLocks noChangeAspect="1"/>
          </p:cNvPicPr>
          <p:nvPr/>
        </p:nvPicPr>
        <p:blipFill>
          <a:blip r:embed="rId7"/>
          <a:stretch>
            <a:fillRect/>
          </a:stretch>
        </p:blipFill>
        <p:spPr>
          <a:xfrm>
            <a:off x="2044065" y="1318260"/>
            <a:ext cx="810895" cy="810895"/>
          </a:xfrm>
          <a:prstGeom prst="rect">
            <a:avLst/>
          </a:prstGeom>
        </p:spPr>
      </p:pic>
      <p:pic>
        <p:nvPicPr>
          <p:cNvPr id="20" name="Image 11" descr="https://test-kimi-img.moonshot.cn/pub/slides/slides_tmpl/image/25-07-11-18:10:19-d1oe62tcmrb5eq9iqbi0.png"/>
          <p:cNvPicPr>
            <a:picLocks noChangeAspect="1"/>
          </p:cNvPicPr>
          <p:nvPr/>
        </p:nvPicPr>
        <p:blipFill>
          <a:blip r:embed="rId8"/>
          <a:stretch>
            <a:fillRect/>
          </a:stretch>
        </p:blipFill>
        <p:spPr>
          <a:xfrm>
            <a:off x="5839460" y="1333500"/>
            <a:ext cx="780415" cy="780415"/>
          </a:xfrm>
          <a:prstGeom prst="rect">
            <a:avLst/>
          </a:prstGeom>
        </p:spPr>
      </p:pic>
      <p:pic>
        <p:nvPicPr>
          <p:cNvPr id="21" name="Image 12" descr="https://test-kimi-img.moonshot.cn/pub/slides/slides_tmpl/image/25-07-11-18:10:19-d1oe62tcmrb5eq9iqbhg.png"/>
          <p:cNvPicPr>
            <a:picLocks noChangeAspect="1"/>
          </p:cNvPicPr>
          <p:nvPr/>
        </p:nvPicPr>
        <p:blipFill>
          <a:blip r:embed="rId9"/>
          <a:stretch>
            <a:fillRect/>
          </a:stretch>
        </p:blipFill>
        <p:spPr>
          <a:xfrm>
            <a:off x="9620250" y="1333500"/>
            <a:ext cx="780415" cy="780415"/>
          </a:xfrm>
          <a:prstGeom prst="rect">
            <a:avLst/>
          </a:prstGeom>
        </p:spPr>
      </p:pic>
      <p:pic>
        <p:nvPicPr>
          <p:cNvPr id="22" name="Image 13" descr="https://test-kimi-img.moonshot.cn/pub/slides/slides_tmpl/image/25-07-11-18:10:19-d1oe62tcmrb5eq9iqbig.png"/>
          <p:cNvPicPr>
            <a:picLocks noChangeAspect="1"/>
          </p:cNvPicPr>
          <p:nvPr/>
        </p:nvPicPr>
        <p:blipFill>
          <a:blip r:embed="rId10"/>
          <a:stretch>
            <a:fillRect/>
          </a:stretch>
        </p:blipFill>
        <p:spPr>
          <a:xfrm>
            <a:off x="3221355" y="5160645"/>
            <a:ext cx="883920" cy="859790"/>
          </a:xfrm>
          <a:prstGeom prst="rect">
            <a:avLst/>
          </a:prstGeom>
        </p:spPr>
      </p:pic>
      <p:pic>
        <p:nvPicPr>
          <p:cNvPr id="23" name="Image 14" descr="https://test-kimi-img.moonshot.cn/pub/slides/slides_tmpl/image/25-07-11-18:10:19-d1oe62tcmrb5eq9iqbj0.png"/>
          <p:cNvPicPr>
            <a:picLocks noChangeAspect="1"/>
          </p:cNvPicPr>
          <p:nvPr/>
        </p:nvPicPr>
        <p:blipFill>
          <a:blip r:embed="rId11"/>
          <a:stretch>
            <a:fillRect/>
          </a:stretch>
        </p:blipFill>
        <p:spPr>
          <a:xfrm>
            <a:off x="6958330" y="5160645"/>
            <a:ext cx="926465" cy="859790"/>
          </a:xfrm>
          <a:prstGeom prst="rect">
            <a:avLst/>
          </a:prstGeom>
        </p:spPr>
      </p:pic>
      <p:pic>
        <p:nvPicPr>
          <p:cNvPr id="24" name="Image 15" descr="https://test-kimi-img.moonshot.cn/pub/slides/slides_tmpl/image/25-07-11-18:10:19-d1oe62tcmrb5eq9iqbjg.png"/>
          <p:cNvPicPr>
            <a:picLocks noChangeAspect="1"/>
          </p:cNvPicPr>
          <p:nvPr/>
        </p:nvPicPr>
        <p:blipFill>
          <a:blip r:embed="rId12"/>
          <a:stretch>
            <a:fillRect/>
          </a:stretch>
        </p:blipFill>
        <p:spPr>
          <a:xfrm>
            <a:off x="10643235" y="5160645"/>
            <a:ext cx="932815" cy="859790"/>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1">
            <a:alphaModFix amt="44000"/>
            <a:lum/>
          </a:blip>
          <a:srcRect/>
          <a:stretch>
            <a:fillRect/>
          </a:stretch>
        </a:blipFill>
        <a:effectLst/>
      </p:bgPr>
    </p:bg>
    <p:spTree>
      <p:nvGrpSpPr>
        <p:cNvPr id="1" name=""/>
        <p:cNvGrpSpPr/>
        <p:nvPr/>
      </p:nvGrpSpPr>
      <p:grpSpPr>
        <a:xfrm>
          <a:off x="0" y="0"/>
          <a:ext cx="0" cy="0"/>
          <a:chOff x="0" y="0"/>
          <a:chExt cx="0" cy="0"/>
        </a:xfrm>
      </p:grpSpPr>
      <p:pic>
        <p:nvPicPr>
          <p:cNvPr id="2" name="Image 0" descr="https://test-kimi-img.moonshot.cn/pub/slides/slides_tmpl/image/25-07-11-18:10:09-d1oe60dcmrb5eq9iqafg.png"/>
          <p:cNvPicPr>
            <a:picLocks noChangeAspect="1"/>
          </p:cNvPicPr>
          <p:nvPr/>
        </p:nvPicPr>
        <p:blipFill>
          <a:blip r:embed="rId2">
            <a:alphaModFix amt="74000"/>
          </a:blip>
          <a:srcRect l="128" t="26683" r="-128" b="-4046"/>
          <a:stretch>
            <a:fillRect/>
          </a:stretch>
        </p:blipFill>
        <p:spPr>
          <a:xfrm>
            <a:off x="5582285" y="0"/>
            <a:ext cx="6927215" cy="2076450"/>
          </a:xfrm>
          <a:prstGeom prst="rect">
            <a:avLst/>
          </a:prstGeom>
        </p:spPr>
      </p:pic>
      <p:pic>
        <p:nvPicPr>
          <p:cNvPr id="3" name="Image 1" descr="https://test-kimi-img.moonshot.cn/pub/slides/slides_tmpl/image/25-07-11-18:10:21-d1oe63dcmrb5eq9iqbqg.png"/>
          <p:cNvPicPr>
            <a:picLocks noChangeAspect="1"/>
          </p:cNvPicPr>
          <p:nvPr/>
        </p:nvPicPr>
        <p:blipFill>
          <a:blip r:embed="rId3"/>
          <a:stretch>
            <a:fillRect/>
          </a:stretch>
        </p:blipFill>
        <p:spPr>
          <a:xfrm>
            <a:off x="6205855" y="1238250"/>
            <a:ext cx="2621280" cy="5413375"/>
          </a:xfrm>
          <a:prstGeom prst="rect">
            <a:avLst/>
          </a:prstGeom>
        </p:spPr>
      </p:pic>
      <p:pic>
        <p:nvPicPr>
          <p:cNvPr id="4" name="Image 2" descr="https://test-kimi-img.moonshot.cn/pub/slides/slides_tmpl/image/25-07-11-18:10:21-d1oe63dcmrb5eq9iqbrg.png"/>
          <p:cNvPicPr>
            <a:picLocks noChangeAspect="1"/>
          </p:cNvPicPr>
          <p:nvPr/>
        </p:nvPicPr>
        <p:blipFill>
          <a:blip r:embed="rId4"/>
          <a:stretch>
            <a:fillRect/>
          </a:stretch>
        </p:blipFill>
        <p:spPr>
          <a:xfrm>
            <a:off x="8943340" y="1249680"/>
            <a:ext cx="2633345" cy="5425440"/>
          </a:xfrm>
          <a:prstGeom prst="rect">
            <a:avLst/>
          </a:prstGeom>
        </p:spPr>
      </p:pic>
      <p:pic>
        <p:nvPicPr>
          <p:cNvPr id="5" name="Image 3" descr="https://test-kimi-img.moonshot.cn/pub/slides/slides_tmpl/image/25-07-11-18:10:21-d1oe63dcmrb5eq9iqbqg.png"/>
          <p:cNvPicPr>
            <a:picLocks noChangeAspect="1"/>
          </p:cNvPicPr>
          <p:nvPr/>
        </p:nvPicPr>
        <p:blipFill>
          <a:blip r:embed="rId3"/>
          <a:stretch>
            <a:fillRect/>
          </a:stretch>
        </p:blipFill>
        <p:spPr>
          <a:xfrm>
            <a:off x="619125" y="1226820"/>
            <a:ext cx="2621280" cy="5413375"/>
          </a:xfrm>
          <a:prstGeom prst="rect">
            <a:avLst/>
          </a:prstGeom>
        </p:spPr>
      </p:pic>
      <p:pic>
        <p:nvPicPr>
          <p:cNvPr id="6" name="Image 4" descr="https://test-kimi-img.moonshot.cn/pub/slides/slides_tmpl/image/25-07-11-18:10:21-d1oe63dcmrb5eq9iqbrg.png"/>
          <p:cNvPicPr>
            <a:picLocks noChangeAspect="1"/>
          </p:cNvPicPr>
          <p:nvPr/>
        </p:nvPicPr>
        <p:blipFill>
          <a:blip r:embed="rId4"/>
          <a:stretch>
            <a:fillRect/>
          </a:stretch>
        </p:blipFill>
        <p:spPr>
          <a:xfrm>
            <a:off x="3470910" y="1238250"/>
            <a:ext cx="2633345" cy="5425440"/>
          </a:xfrm>
          <a:prstGeom prst="rect">
            <a:avLst/>
          </a:prstGeom>
        </p:spPr>
      </p:pic>
      <p:pic>
        <p:nvPicPr>
          <p:cNvPr id="7" name="Image 5" descr="https://test-kimi-img.moonshot.cn/pub/slides/slides_tmpl/image/25-07-11-18:10:12-d1oe615cmrb5eq9iqarg.png"/>
          <p:cNvPicPr>
            <a:picLocks noChangeAspect="1"/>
          </p:cNvPicPr>
          <p:nvPr/>
        </p:nvPicPr>
        <p:blipFill>
          <a:blip r:embed="rId5"/>
          <a:stretch>
            <a:fillRect/>
          </a:stretch>
        </p:blipFill>
        <p:spPr>
          <a:xfrm>
            <a:off x="354965" y="208280"/>
            <a:ext cx="1073150" cy="554990"/>
          </a:xfrm>
          <a:prstGeom prst="rect">
            <a:avLst/>
          </a:prstGeom>
        </p:spPr>
      </p:pic>
      <p:pic>
        <p:nvPicPr>
          <p:cNvPr id="8" name="Image 6" descr="https://test-kimi-img.moonshot.cn/pub/slides/slides_tmpl/image/25-07-11-18:10:08-d1oe605cmrb5eq9iqac0.png"/>
          <p:cNvPicPr>
            <a:picLocks noChangeAspect="1"/>
          </p:cNvPicPr>
          <p:nvPr/>
        </p:nvPicPr>
        <p:blipFill>
          <a:blip r:embed="rId6"/>
          <a:stretch>
            <a:fillRect/>
          </a:stretch>
        </p:blipFill>
        <p:spPr>
          <a:xfrm>
            <a:off x="11022965" y="394335"/>
            <a:ext cx="628015" cy="182880"/>
          </a:xfrm>
          <a:prstGeom prst="rect">
            <a:avLst/>
          </a:prstGeom>
        </p:spPr>
      </p:pic>
      <p:sp>
        <p:nvSpPr>
          <p:cNvPr id="9" name="Text 0"/>
          <p:cNvSpPr/>
          <p:nvPr/>
        </p:nvSpPr>
        <p:spPr>
          <a:xfrm>
            <a:off x="789940" y="394335"/>
            <a:ext cx="6780530" cy="622935"/>
          </a:xfrm>
          <a:prstGeom prst="rect">
            <a:avLst/>
          </a:prstGeom>
          <a:noFill/>
        </p:spPr>
        <p:txBody>
          <a:bodyPr wrap="square" lIns="91440" tIns="45720" rIns="91440" bIns="45720" rtlCol="0" anchor="ctr"/>
          <a:lstStyle/>
          <a:p>
            <a:pPr marL="0" indent="0" algn="l">
              <a:lnSpc>
                <a:spcPct val="100000"/>
              </a:lnSpc>
              <a:buNone/>
            </a:pPr>
            <a:r>
              <a:rPr lang="en-US" sz="2800" b="1" dirty="0">
                <a:solidFill>
                  <a:srgbClr val="000000"/>
                </a:solidFill>
                <a:latin typeface="MiSans" pitchFamily="34" charset="-122"/>
                <a:ea typeface="MiSans" pitchFamily="34" charset="-122"/>
                <a:cs typeface="MiSans" pitchFamily="34" charset="-120"/>
              </a:rPr>
              <a:t>薪酬设计的关键步骤</a:t>
            </a:r>
            <a:endParaRPr lang="en-US" sz="1600" dirty="0"/>
          </a:p>
        </p:txBody>
      </p:sp>
      <p:sp>
        <p:nvSpPr>
          <p:cNvPr id="10" name="Text 1"/>
          <p:cNvSpPr/>
          <p:nvPr/>
        </p:nvSpPr>
        <p:spPr>
          <a:xfrm>
            <a:off x="993775" y="2717165"/>
            <a:ext cx="1871980" cy="3579495"/>
          </a:xfrm>
          <a:prstGeom prst="rect">
            <a:avLst/>
          </a:prstGeom>
          <a:noFill/>
        </p:spPr>
        <p:txBody>
          <a:bodyPr wrap="square" lIns="0" tIns="0" rIns="0" bIns="0" rtlCol="0" anchor="t"/>
          <a:lstStyle/>
          <a:p>
            <a:pPr marL="0" indent="0" algn="just">
              <a:lnSpc>
                <a:spcPct val="150000"/>
              </a:lnSpc>
              <a:buNone/>
            </a:pPr>
            <a:r>
              <a:rPr lang="en-US" sz="1200" dirty="0">
                <a:solidFill>
                  <a:srgbClr val="262626"/>
                </a:solidFill>
                <a:latin typeface="MiSans" pitchFamily="34" charset="-122"/>
                <a:ea typeface="MiSans" pitchFamily="34" charset="-122"/>
                <a:cs typeface="MiSans" pitchFamily="34" charset="-120"/>
              </a:rPr>
              <a:t>岗位评估是薪酬设计的基础步骤，通过科学的方法确定岗位的相对价值。例如，采用因素比较法或评分法，对岗位的技能要求、工作强度、责任大小等进行量化评估。这为后续薪酬等级划分提供了依据，确保不同岗位的薪酬与岗位价值相匹配，从而实现内部公平性。</a:t>
            </a:r>
            <a:endParaRPr lang="en-US" sz="1600" dirty="0"/>
          </a:p>
        </p:txBody>
      </p:sp>
      <p:sp>
        <p:nvSpPr>
          <p:cNvPr id="11" name="Text 2"/>
          <p:cNvSpPr/>
          <p:nvPr/>
        </p:nvSpPr>
        <p:spPr>
          <a:xfrm>
            <a:off x="935673" y="1827213"/>
            <a:ext cx="1957705" cy="798195"/>
          </a:xfrm>
          <a:prstGeom prst="rect">
            <a:avLst/>
          </a:prstGeom>
          <a:noFill/>
        </p:spPr>
        <p:txBody>
          <a:bodyPr wrap="square" lIns="90043" tIns="46863" rIns="90043" bIns="0" rtlCol="0" anchor="ctr"/>
          <a:lstStyle/>
          <a:p>
            <a:pPr marL="0" indent="0" algn="ctr">
              <a:lnSpc>
                <a:spcPct val="100000"/>
              </a:lnSpc>
              <a:buNone/>
            </a:pPr>
            <a:r>
              <a:rPr lang="en-US" sz="1600" b="1" dirty="0">
                <a:solidFill>
                  <a:srgbClr val="4874CB"/>
                </a:solidFill>
                <a:latin typeface="MiSans" pitchFamily="34" charset="-122"/>
                <a:ea typeface="MiSans" pitchFamily="34" charset="-122"/>
                <a:cs typeface="MiSans" pitchFamily="34" charset="-120"/>
              </a:rPr>
              <a:t>岗位评估</a:t>
            </a:r>
            <a:endParaRPr lang="en-US" sz="1600" dirty="0"/>
          </a:p>
        </p:txBody>
      </p:sp>
      <p:sp>
        <p:nvSpPr>
          <p:cNvPr id="12" name="Text 3"/>
          <p:cNvSpPr/>
          <p:nvPr/>
        </p:nvSpPr>
        <p:spPr>
          <a:xfrm>
            <a:off x="3791585" y="2717165"/>
            <a:ext cx="1871980" cy="3579495"/>
          </a:xfrm>
          <a:prstGeom prst="rect">
            <a:avLst/>
          </a:prstGeom>
          <a:noFill/>
        </p:spPr>
        <p:txBody>
          <a:bodyPr wrap="square" lIns="0" tIns="0" rIns="0" bIns="0" rtlCol="0" anchor="t"/>
          <a:lstStyle/>
          <a:p>
            <a:pPr marL="0" indent="0" algn="just">
              <a:lnSpc>
                <a:spcPct val="150000"/>
              </a:lnSpc>
              <a:buNone/>
            </a:pPr>
            <a:r>
              <a:rPr lang="en-US" sz="1200" dirty="0">
                <a:solidFill>
                  <a:srgbClr val="FFFFFF"/>
                </a:solidFill>
                <a:latin typeface="MiSans" pitchFamily="34" charset="-122"/>
                <a:ea typeface="MiSans" pitchFamily="34" charset="-122"/>
                <a:cs typeface="MiSans" pitchFamily="34" charset="-120"/>
              </a:rPr>
              <a:t>薪酬调查是了解市场薪酬水平的重要手段。企业通过调查同行业、同地区企业的薪酬数据，掌握市场行情。例如，选择权威的薪酬调查机构获取数据，分析竞争对手的薪酬结构和水平，从而调整自身薪酬体系，确保在市场中具有竞争力，吸引和留住人才。</a:t>
            </a:r>
            <a:endParaRPr lang="en-US" sz="1600" dirty="0"/>
          </a:p>
        </p:txBody>
      </p:sp>
      <p:sp>
        <p:nvSpPr>
          <p:cNvPr id="13" name="Text 4"/>
          <p:cNvSpPr/>
          <p:nvPr/>
        </p:nvSpPr>
        <p:spPr>
          <a:xfrm>
            <a:off x="3733483" y="1827213"/>
            <a:ext cx="1957705" cy="798195"/>
          </a:xfrm>
          <a:prstGeom prst="rect">
            <a:avLst/>
          </a:prstGeom>
          <a:noFill/>
        </p:spPr>
        <p:txBody>
          <a:bodyPr wrap="square" lIns="90043" tIns="46863" rIns="90043" bIns="0" rtlCol="0" anchor="ctr"/>
          <a:lstStyle/>
          <a:p>
            <a:pPr marL="0" indent="0" algn="ctr">
              <a:lnSpc>
                <a:spcPct val="100000"/>
              </a:lnSpc>
              <a:buNone/>
            </a:pPr>
            <a:r>
              <a:rPr lang="en-US" sz="1600" b="1" dirty="0">
                <a:solidFill>
                  <a:srgbClr val="FFFFFF"/>
                </a:solidFill>
                <a:latin typeface="MiSans" pitchFamily="34" charset="-122"/>
                <a:ea typeface="MiSans" pitchFamily="34" charset="-122"/>
                <a:cs typeface="MiSans" pitchFamily="34" charset="-120"/>
              </a:rPr>
              <a:t>薪酬调查</a:t>
            </a:r>
            <a:endParaRPr lang="en-US" sz="1600" dirty="0"/>
          </a:p>
        </p:txBody>
      </p:sp>
      <p:sp>
        <p:nvSpPr>
          <p:cNvPr id="14" name="Text 5"/>
          <p:cNvSpPr/>
          <p:nvPr/>
        </p:nvSpPr>
        <p:spPr>
          <a:xfrm>
            <a:off x="6555105" y="2717165"/>
            <a:ext cx="1837690" cy="3579495"/>
          </a:xfrm>
          <a:prstGeom prst="rect">
            <a:avLst/>
          </a:prstGeom>
          <a:noFill/>
        </p:spPr>
        <p:txBody>
          <a:bodyPr wrap="square" lIns="0" tIns="0" rIns="0" bIns="0" rtlCol="0" anchor="t"/>
          <a:lstStyle/>
          <a:p>
            <a:pPr marL="0" indent="0" algn="just">
              <a:lnSpc>
                <a:spcPct val="150000"/>
              </a:lnSpc>
              <a:buNone/>
            </a:pPr>
            <a:r>
              <a:rPr lang="en-US" sz="1200" dirty="0">
                <a:solidFill>
                  <a:srgbClr val="262626"/>
                </a:solidFill>
                <a:latin typeface="MiSans" pitchFamily="34" charset="-122"/>
                <a:ea typeface="MiSans" pitchFamily="34" charset="-122"/>
                <a:cs typeface="MiSans" pitchFamily="34" charset="-120"/>
              </a:rPr>
              <a:t>薪酬结构设计涉及基本工资、奖金、福利等多个组成部分。基本工资体现岗位价值，奖金激励员工绩效，福利则提供额外保障。例如，企业设计多元化的薪酬结构，根据员工绩效发放季度奖金，同时提供丰富的福利计划，如健康保险、带薪年假等，以满足员工不同需求。</a:t>
            </a:r>
            <a:endParaRPr lang="en-US" sz="1600" dirty="0"/>
          </a:p>
        </p:txBody>
      </p:sp>
      <p:sp>
        <p:nvSpPr>
          <p:cNvPr id="15" name="Text 6"/>
          <p:cNvSpPr/>
          <p:nvPr/>
        </p:nvSpPr>
        <p:spPr>
          <a:xfrm>
            <a:off x="6497003" y="1827213"/>
            <a:ext cx="1957705" cy="798195"/>
          </a:xfrm>
          <a:prstGeom prst="rect">
            <a:avLst/>
          </a:prstGeom>
          <a:noFill/>
        </p:spPr>
        <p:txBody>
          <a:bodyPr wrap="square" lIns="90043" tIns="46863" rIns="90043" bIns="0" rtlCol="0" anchor="ctr"/>
          <a:lstStyle/>
          <a:p>
            <a:pPr marL="0" indent="0" algn="ctr">
              <a:lnSpc>
                <a:spcPct val="100000"/>
              </a:lnSpc>
              <a:buNone/>
            </a:pPr>
            <a:r>
              <a:rPr lang="en-US" sz="1600" b="1" dirty="0">
                <a:solidFill>
                  <a:srgbClr val="4874CB"/>
                </a:solidFill>
                <a:latin typeface="MiSans" pitchFamily="34" charset="-122"/>
                <a:ea typeface="MiSans" pitchFamily="34" charset="-122"/>
                <a:cs typeface="MiSans" pitchFamily="34" charset="-120"/>
              </a:rPr>
              <a:t>薪酬结构设计</a:t>
            </a:r>
            <a:endParaRPr lang="en-US" sz="1600" dirty="0"/>
          </a:p>
        </p:txBody>
      </p:sp>
      <p:sp>
        <p:nvSpPr>
          <p:cNvPr id="16" name="Text 7"/>
          <p:cNvSpPr/>
          <p:nvPr/>
        </p:nvSpPr>
        <p:spPr>
          <a:xfrm>
            <a:off x="9284335" y="2717165"/>
            <a:ext cx="1890395" cy="3579495"/>
          </a:xfrm>
          <a:prstGeom prst="rect">
            <a:avLst/>
          </a:prstGeom>
          <a:noFill/>
        </p:spPr>
        <p:txBody>
          <a:bodyPr wrap="square" lIns="0" tIns="0" rIns="0" bIns="0" rtlCol="0" anchor="t"/>
          <a:lstStyle/>
          <a:p>
            <a:pPr marL="0" indent="0" algn="just">
              <a:lnSpc>
                <a:spcPct val="150000"/>
              </a:lnSpc>
              <a:buNone/>
            </a:pPr>
            <a:r>
              <a:rPr lang="en-US" sz="1200" dirty="0">
                <a:solidFill>
                  <a:srgbClr val="FFFFFF"/>
                </a:solidFill>
                <a:latin typeface="MiSans" pitchFamily="34" charset="-122"/>
                <a:ea typeface="MiSans" pitchFamily="34" charset="-122"/>
                <a:cs typeface="MiSans" pitchFamily="34" charset="-120"/>
              </a:rPr>
              <a:t>薪酬分级定薪是根据岗位等级确定具体薪酬标准。企业将岗位分为不同等级，每个等级对应相应的薪酬范围。例如，通过岗位评估将岗位分为初级、中级和高级，分别设定不同的薪酬区间，确保员工在晋升过程中薪酬合理增长，同时保持薪酬体系的稳定性和透明性。</a:t>
            </a:r>
            <a:endParaRPr lang="en-US" sz="1600" dirty="0"/>
          </a:p>
        </p:txBody>
      </p:sp>
      <p:sp>
        <p:nvSpPr>
          <p:cNvPr id="17" name="Text 8"/>
          <p:cNvSpPr/>
          <p:nvPr/>
        </p:nvSpPr>
        <p:spPr>
          <a:xfrm>
            <a:off x="9226233" y="1827213"/>
            <a:ext cx="1957705" cy="798195"/>
          </a:xfrm>
          <a:prstGeom prst="rect">
            <a:avLst/>
          </a:prstGeom>
          <a:noFill/>
        </p:spPr>
        <p:txBody>
          <a:bodyPr wrap="square" lIns="90043" tIns="46863" rIns="90043" bIns="0" rtlCol="0" anchor="ctr"/>
          <a:lstStyle/>
          <a:p>
            <a:pPr marL="0" indent="0" algn="ctr">
              <a:lnSpc>
                <a:spcPct val="100000"/>
              </a:lnSpc>
              <a:buNone/>
            </a:pPr>
            <a:r>
              <a:rPr lang="en-US" sz="1600" b="1" dirty="0">
                <a:solidFill>
                  <a:srgbClr val="FFFFFF"/>
                </a:solidFill>
                <a:latin typeface="MiSans" pitchFamily="34" charset="-122"/>
                <a:ea typeface="MiSans" pitchFamily="34" charset="-122"/>
                <a:cs typeface="MiSans" pitchFamily="34" charset="-120"/>
              </a:rPr>
              <a:t>薪酬分级定薪</a:t>
            </a:r>
            <a:endParaRPr lang="en-US" sz="16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1">
            <a:alphaModFix amt="53000"/>
            <a:lum/>
          </a:blip>
          <a:srcRect/>
          <a:stretch>
            <a:fillRect/>
          </a:stretch>
        </a:blipFill>
        <a:effectLst/>
      </p:bgPr>
    </p:bg>
    <p:spTree>
      <p:nvGrpSpPr>
        <p:cNvPr id="1" name=""/>
        <p:cNvGrpSpPr/>
        <p:nvPr/>
      </p:nvGrpSpPr>
      <p:grpSpPr>
        <a:xfrm>
          <a:off x="0" y="0"/>
          <a:ext cx="0" cy="0"/>
          <a:chOff x="0" y="0"/>
          <a:chExt cx="0" cy="0"/>
        </a:xfrm>
      </p:grpSpPr>
      <p:pic>
        <p:nvPicPr>
          <p:cNvPr id="2" name="Image 0" descr="https://test-kimi-img.moonshot.cn/pub/slides/slides_tmpl/image/25-07-11-18:10:11-d1oe60tcmrb5eq9iqapg.png"/>
          <p:cNvPicPr>
            <a:picLocks noChangeAspect="1"/>
          </p:cNvPicPr>
          <p:nvPr/>
        </p:nvPicPr>
        <p:blipFill>
          <a:blip r:embed="rId2"/>
          <a:stretch>
            <a:fillRect/>
          </a:stretch>
        </p:blipFill>
        <p:spPr>
          <a:xfrm rot="11520000">
            <a:off x="10706735" y="-624205"/>
            <a:ext cx="1950720" cy="1950720"/>
          </a:xfrm>
          <a:prstGeom prst="rect">
            <a:avLst/>
          </a:prstGeom>
        </p:spPr>
      </p:pic>
      <p:pic>
        <p:nvPicPr>
          <p:cNvPr id="3" name="Image 1" descr="https://test-kimi-img.moonshot.cn/pub/slides/slides_tmpl/image/25-07-11-18:10:11-d1oe60tcmrb5eq9iqapg.png"/>
          <p:cNvPicPr>
            <a:picLocks noChangeAspect="1"/>
          </p:cNvPicPr>
          <p:nvPr/>
        </p:nvPicPr>
        <p:blipFill>
          <a:blip r:embed="rId2"/>
          <a:stretch>
            <a:fillRect/>
          </a:stretch>
        </p:blipFill>
        <p:spPr>
          <a:xfrm rot="720000">
            <a:off x="9276080" y="4420870"/>
            <a:ext cx="3163570" cy="3163570"/>
          </a:xfrm>
          <a:prstGeom prst="rect">
            <a:avLst/>
          </a:prstGeom>
        </p:spPr>
      </p:pic>
      <p:pic>
        <p:nvPicPr>
          <p:cNvPr id="4" name="Image 2" descr="https://test-kimi-img.moonshot.cn/pub/slides/slides_tmpl/image/25-07-11-18:10:16-d1oe625cmrb5eq9iqb90.png"/>
          <p:cNvPicPr>
            <a:picLocks noChangeAspect="1"/>
          </p:cNvPicPr>
          <p:nvPr/>
        </p:nvPicPr>
        <p:blipFill>
          <a:blip r:embed="rId3"/>
          <a:stretch>
            <a:fillRect/>
          </a:stretch>
        </p:blipFill>
        <p:spPr>
          <a:xfrm>
            <a:off x="4958080" y="2594610"/>
            <a:ext cx="6602095" cy="3919855"/>
          </a:xfrm>
          <a:prstGeom prst="rect">
            <a:avLst/>
          </a:prstGeom>
        </p:spPr>
      </p:pic>
      <p:pic>
        <p:nvPicPr>
          <p:cNvPr id="5" name="Image 3" descr="https://test-kimi-img.moonshot.cn/pub/slides/slides_tmpl/image/25-07-11-18:10:15-d1oe61tcmrb5eq9iqb6g.png"/>
          <p:cNvPicPr>
            <a:picLocks noChangeAspect="1"/>
          </p:cNvPicPr>
          <p:nvPr/>
        </p:nvPicPr>
        <p:blipFill>
          <a:blip r:embed="rId4"/>
          <a:stretch>
            <a:fillRect/>
          </a:stretch>
        </p:blipFill>
        <p:spPr>
          <a:xfrm>
            <a:off x="481330" y="3677920"/>
            <a:ext cx="6632575" cy="2395855"/>
          </a:xfrm>
          <a:prstGeom prst="rect">
            <a:avLst/>
          </a:prstGeom>
        </p:spPr>
      </p:pic>
      <p:pic>
        <p:nvPicPr>
          <p:cNvPr id="6" name="Image 4" descr="https://test-kimi-img.moonshot.cn/pub/slides/slides_tmpl/image/25-07-11-18:10:15-d1oe61tcmrb5eq9iqb6g.png"/>
          <p:cNvPicPr>
            <a:picLocks noChangeAspect="1"/>
          </p:cNvPicPr>
          <p:nvPr/>
        </p:nvPicPr>
        <p:blipFill>
          <a:blip r:embed="rId4"/>
          <a:stretch>
            <a:fillRect/>
          </a:stretch>
        </p:blipFill>
        <p:spPr>
          <a:xfrm>
            <a:off x="481330" y="1282065"/>
            <a:ext cx="6632575" cy="2395855"/>
          </a:xfrm>
          <a:prstGeom prst="rect">
            <a:avLst/>
          </a:prstGeom>
        </p:spPr>
      </p:pic>
      <p:pic>
        <p:nvPicPr>
          <p:cNvPr id="7" name="Image 5" descr="https://test-kimi-img.moonshot.cn/pub/slides/slides_tmpl/image/25-07-11-18:10:12-d1oe615cmrb5eq9iqarg.png"/>
          <p:cNvPicPr>
            <a:picLocks noChangeAspect="1"/>
          </p:cNvPicPr>
          <p:nvPr/>
        </p:nvPicPr>
        <p:blipFill>
          <a:blip r:embed="rId5"/>
          <a:stretch>
            <a:fillRect/>
          </a:stretch>
        </p:blipFill>
        <p:spPr>
          <a:xfrm>
            <a:off x="354965" y="208280"/>
            <a:ext cx="1073150" cy="554990"/>
          </a:xfrm>
          <a:prstGeom prst="rect">
            <a:avLst/>
          </a:prstGeom>
        </p:spPr>
      </p:pic>
      <p:pic>
        <p:nvPicPr>
          <p:cNvPr id="8" name="Image 6" descr="https://test-kimi-img.moonshot.cn/pub/slides/slides_tmpl/image/25-07-11-18:10:08-d1oe605cmrb5eq9iqac0.png"/>
          <p:cNvPicPr>
            <a:picLocks noChangeAspect="1"/>
          </p:cNvPicPr>
          <p:nvPr/>
        </p:nvPicPr>
        <p:blipFill>
          <a:blip r:embed="rId6"/>
          <a:stretch>
            <a:fillRect/>
          </a:stretch>
        </p:blipFill>
        <p:spPr>
          <a:xfrm>
            <a:off x="11022965" y="394335"/>
            <a:ext cx="628015" cy="182880"/>
          </a:xfrm>
          <a:prstGeom prst="rect">
            <a:avLst/>
          </a:prstGeom>
        </p:spPr>
      </p:pic>
      <p:pic>
        <p:nvPicPr>
          <p:cNvPr id="9" name="Image 7" descr="https://test-kimi-img.moonshot.cn/pub/slides/slides_tmpl/image/25-07-11-18:10:09-d1oe60dcmrb5eq9iqafg.png"/>
          <p:cNvPicPr>
            <a:picLocks noChangeAspect="1"/>
          </p:cNvPicPr>
          <p:nvPr/>
        </p:nvPicPr>
        <p:blipFill>
          <a:blip r:embed="rId7">
            <a:alphaModFix amt="74000"/>
          </a:blip>
          <a:srcRect t="15208"/>
          <a:stretch>
            <a:fillRect/>
          </a:stretch>
        </p:blipFill>
        <p:spPr>
          <a:xfrm>
            <a:off x="5211445" y="0"/>
            <a:ext cx="7380605" cy="2425065"/>
          </a:xfrm>
          <a:prstGeom prst="rect">
            <a:avLst/>
          </a:prstGeom>
        </p:spPr>
      </p:pic>
      <p:sp>
        <p:nvSpPr>
          <p:cNvPr id="10" name="Text 0"/>
          <p:cNvSpPr/>
          <p:nvPr/>
        </p:nvSpPr>
        <p:spPr>
          <a:xfrm>
            <a:off x="789940" y="394335"/>
            <a:ext cx="6780530" cy="622935"/>
          </a:xfrm>
          <a:prstGeom prst="rect">
            <a:avLst/>
          </a:prstGeom>
          <a:noFill/>
        </p:spPr>
        <p:txBody>
          <a:bodyPr wrap="square" lIns="91440" tIns="45720" rIns="91440" bIns="45720" rtlCol="0" anchor="ctr"/>
          <a:lstStyle/>
          <a:p>
            <a:pPr marL="0" indent="0" algn="l">
              <a:lnSpc>
                <a:spcPct val="100000"/>
              </a:lnSpc>
              <a:buNone/>
            </a:pPr>
            <a:r>
              <a:rPr lang="en-US" sz="2800" b="1" dirty="0">
                <a:solidFill>
                  <a:srgbClr val="000000"/>
                </a:solidFill>
                <a:latin typeface="MiSans" pitchFamily="34" charset="-122"/>
                <a:ea typeface="MiSans" pitchFamily="34" charset="-122"/>
                <a:cs typeface="MiSans" pitchFamily="34" charset="-120"/>
              </a:rPr>
              <a:t>传统与现代人力资源管理的区别</a:t>
            </a:r>
            <a:endParaRPr lang="en-US" sz="1600" dirty="0"/>
          </a:p>
        </p:txBody>
      </p:sp>
      <p:sp>
        <p:nvSpPr>
          <p:cNvPr id="11" name="Text 1"/>
          <p:cNvSpPr/>
          <p:nvPr/>
        </p:nvSpPr>
        <p:spPr>
          <a:xfrm>
            <a:off x="803275" y="2079625"/>
            <a:ext cx="5988050" cy="1181100"/>
          </a:xfrm>
          <a:prstGeom prst="rect">
            <a:avLst/>
          </a:prstGeom>
          <a:noFill/>
        </p:spPr>
        <p:txBody>
          <a:bodyPr wrap="square" lIns="91440" tIns="45720" rIns="91440" bIns="45720" rtlCol="0" anchor="t"/>
          <a:lstStyle/>
          <a:p>
            <a:pPr marL="0" indent="0" algn="just">
              <a:lnSpc>
                <a:spcPct val="150000"/>
              </a:lnSpc>
              <a:buNone/>
            </a:pPr>
            <a:r>
              <a:rPr lang="en-US" sz="1400" dirty="0">
                <a:solidFill>
                  <a:srgbClr val="000000"/>
                </a:solidFill>
                <a:latin typeface="MiSans" pitchFamily="34" charset="-122"/>
                <a:ea typeface="MiSans" pitchFamily="34" charset="-122"/>
                <a:cs typeface="MiSans" pitchFamily="34" charset="-120"/>
              </a:rPr>
              <a:t>传统人事管理以‘事’为中心，注重控制和管理。例如，传统管理主要关注员工的考勤、档案管理等工作，管理形式较为僵化，手段多为命令式。这种管理方式在一定程度上限制了员工的主动性和创造力，难以适应现代企业对人才的需求。</a:t>
            </a:r>
            <a:endParaRPr lang="en-US" sz="1600" dirty="0"/>
          </a:p>
        </p:txBody>
      </p:sp>
      <p:sp>
        <p:nvSpPr>
          <p:cNvPr id="12" name="Text 2"/>
          <p:cNvSpPr/>
          <p:nvPr/>
        </p:nvSpPr>
        <p:spPr>
          <a:xfrm>
            <a:off x="772795" y="4362450"/>
            <a:ext cx="5987415" cy="1181100"/>
          </a:xfrm>
          <a:prstGeom prst="rect">
            <a:avLst/>
          </a:prstGeom>
          <a:noFill/>
        </p:spPr>
        <p:txBody>
          <a:bodyPr wrap="square" lIns="91440" tIns="45720" rIns="91440" bIns="45720" rtlCol="0" anchor="t"/>
          <a:lstStyle/>
          <a:p>
            <a:pPr marL="0" indent="0" algn="just">
              <a:lnSpc>
                <a:spcPct val="150000"/>
              </a:lnSpc>
              <a:buNone/>
            </a:pPr>
            <a:r>
              <a:rPr lang="en-US" sz="1400" dirty="0">
                <a:solidFill>
                  <a:srgbClr val="000000"/>
                </a:solidFill>
                <a:latin typeface="MiSans" pitchFamily="34" charset="-122"/>
                <a:ea typeface="MiSans" pitchFamily="34" charset="-122"/>
                <a:cs typeface="MiSans" pitchFamily="34" charset="-120"/>
              </a:rPr>
              <a:t>现代人力资源管理以‘人’为核心，强调开发和激励。例如，现代管理注重员工的职业发展规划，通过培训、晋升等方式激励员工成长。管理形式更加灵活，手段多样，如绩效管理、员工关怀等，能够有效提升员工的工作积极性和企业竞争力。</a:t>
            </a:r>
            <a:endParaRPr lang="en-US" sz="1600" dirty="0"/>
          </a:p>
        </p:txBody>
      </p:sp>
      <p:sp>
        <p:nvSpPr>
          <p:cNvPr id="13" name="Text 3"/>
          <p:cNvSpPr/>
          <p:nvPr/>
        </p:nvSpPr>
        <p:spPr>
          <a:xfrm>
            <a:off x="893445" y="1508125"/>
            <a:ext cx="4458335" cy="669925"/>
          </a:xfrm>
          <a:prstGeom prst="rect">
            <a:avLst/>
          </a:prstGeom>
          <a:noFill/>
        </p:spPr>
        <p:txBody>
          <a:bodyPr wrap="square" lIns="0" tIns="0" rIns="0" bIns="0" rtlCol="0" anchor="ctr"/>
          <a:lstStyle/>
          <a:p>
            <a:pPr marL="0" indent="0" algn="ctr">
              <a:lnSpc>
                <a:spcPct val="100000"/>
              </a:lnSpc>
              <a:buNone/>
            </a:pPr>
            <a:r>
              <a:rPr lang="en-US" sz="2000" b="1" dirty="0">
                <a:solidFill>
                  <a:srgbClr val="4874CB"/>
                </a:solidFill>
                <a:latin typeface="MiSans" pitchFamily="34" charset="-122"/>
                <a:ea typeface="MiSans" pitchFamily="34" charset="-122"/>
                <a:cs typeface="MiSans" pitchFamily="34" charset="-120"/>
              </a:rPr>
              <a:t>传统人事管理特点</a:t>
            </a:r>
            <a:endParaRPr lang="en-US" sz="1600" dirty="0"/>
          </a:p>
        </p:txBody>
      </p:sp>
      <p:sp>
        <p:nvSpPr>
          <p:cNvPr id="14" name="Text 4"/>
          <p:cNvSpPr/>
          <p:nvPr/>
        </p:nvSpPr>
        <p:spPr>
          <a:xfrm>
            <a:off x="2301875" y="3942715"/>
            <a:ext cx="4458335" cy="669925"/>
          </a:xfrm>
          <a:prstGeom prst="rect">
            <a:avLst/>
          </a:prstGeom>
          <a:noFill/>
        </p:spPr>
        <p:txBody>
          <a:bodyPr wrap="square" lIns="0" tIns="0" rIns="0" bIns="0" rtlCol="0" anchor="ctr"/>
          <a:lstStyle/>
          <a:p>
            <a:pPr marL="0" indent="0" algn="ctr">
              <a:lnSpc>
                <a:spcPct val="100000"/>
              </a:lnSpc>
              <a:buNone/>
            </a:pPr>
            <a:r>
              <a:rPr lang="en-US" sz="2000" b="1" dirty="0">
                <a:solidFill>
                  <a:srgbClr val="4874CB"/>
                </a:solidFill>
                <a:latin typeface="MiSans" pitchFamily="34" charset="-122"/>
                <a:ea typeface="MiSans" pitchFamily="34" charset="-122"/>
                <a:cs typeface="MiSans" pitchFamily="34" charset="-120"/>
              </a:rPr>
              <a:t>现代人力资源管理特点</a:t>
            </a:r>
            <a:endParaRPr lang="en-US" sz="16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FFFFF">
            <a:alpha val="16863"/>
          </a:srgbClr>
        </a:solidFill>
        <a:effectLst/>
      </p:bgPr>
    </p:bg>
    <p:spTree>
      <p:nvGrpSpPr>
        <p:cNvPr id="1" name=""/>
        <p:cNvGrpSpPr/>
        <p:nvPr/>
      </p:nvGrpSpPr>
      <p:grpSpPr>
        <a:xfrm>
          <a:off x="0" y="0"/>
          <a:ext cx="0" cy="0"/>
          <a:chOff x="0" y="0"/>
          <a:chExt cx="0" cy="0"/>
        </a:xfrm>
      </p:grpSpPr>
      <p:sp>
        <p:nvSpPr>
          <p:cNvPr id="2" name="Shape 0"/>
          <p:cNvSpPr/>
          <p:nvPr/>
        </p:nvSpPr>
        <p:spPr>
          <a:xfrm>
            <a:off x="10795" y="758825"/>
            <a:ext cx="6788785" cy="5175250"/>
          </a:xfrm>
          <a:prstGeom prst="rect">
            <a:avLst/>
          </a:prstGeom>
          <a:solidFill>
            <a:srgbClr val="DAE3F5"/>
          </a:solidFill>
        </p:spPr>
      </p:sp>
      <p:sp>
        <p:nvSpPr>
          <p:cNvPr id="3" name="Text 1"/>
          <p:cNvSpPr/>
          <p:nvPr/>
        </p:nvSpPr>
        <p:spPr>
          <a:xfrm>
            <a:off x="10795" y="758825"/>
            <a:ext cx="6788785" cy="5175250"/>
          </a:xfrm>
          <a:prstGeom prst="rect">
            <a:avLst/>
          </a:prstGeom>
          <a:noFill/>
        </p:spPr>
        <p:txBody>
          <a:bodyPr wrap="square" lIns="45720" tIns="91440" rIns="91440" bIns="45720" rtlCol="0" anchor="ctr"/>
          <a:lstStyle/>
          <a:p>
            <a:pPr marL="0" indent="0">
              <a:lnSpc>
                <a:spcPct val="100000"/>
              </a:lnSpc>
              <a:buNone/>
            </a:pPr>
            <a:endParaRPr lang="en-US" sz="1600" dirty="0"/>
          </a:p>
        </p:txBody>
      </p:sp>
      <p:pic>
        <p:nvPicPr>
          <p:cNvPr id="4" name="Image 0" descr="https://test-kimi-img.moonshot.cn/pub/slides/slides_tmpl/image/25-07-11-18:10:10-d1oe60lcmrb5eq9iqajg.png"/>
          <p:cNvPicPr>
            <a:picLocks noChangeAspect="1"/>
          </p:cNvPicPr>
          <p:nvPr/>
        </p:nvPicPr>
        <p:blipFill>
          <a:blip r:embed="rId1">
            <a:alphaModFix amt="69000"/>
          </a:blip>
          <a:stretch>
            <a:fillRect/>
          </a:stretch>
        </p:blipFill>
        <p:spPr>
          <a:xfrm rot="13440000">
            <a:off x="9883140" y="4038600"/>
            <a:ext cx="2084705" cy="2084705"/>
          </a:xfrm>
          <a:prstGeom prst="rect">
            <a:avLst/>
          </a:prstGeom>
        </p:spPr>
      </p:pic>
      <p:sp>
        <p:nvSpPr>
          <p:cNvPr id="5" name="Shape 2"/>
          <p:cNvSpPr/>
          <p:nvPr/>
        </p:nvSpPr>
        <p:spPr>
          <a:xfrm>
            <a:off x="0" y="6668135"/>
            <a:ext cx="10478770" cy="183515"/>
          </a:xfrm>
          <a:prstGeom prst="rect">
            <a:avLst/>
          </a:prstGeom>
          <a:gradFill flip="none" rotWithShape="1">
            <a:gsLst>
              <a:gs pos="0">
                <a:srgbClr val="D1DCF2"/>
              </a:gs>
              <a:gs pos="100000">
                <a:srgbClr val="345FB6"/>
              </a:gs>
            </a:gsLst>
            <a:lin ang="0" scaled="1"/>
          </a:gradFill>
        </p:spPr>
      </p:sp>
      <p:sp>
        <p:nvSpPr>
          <p:cNvPr id="6" name="Text 3"/>
          <p:cNvSpPr/>
          <p:nvPr/>
        </p:nvSpPr>
        <p:spPr>
          <a:xfrm>
            <a:off x="0" y="6668135"/>
            <a:ext cx="10478770" cy="183515"/>
          </a:xfrm>
          <a:prstGeom prst="rect">
            <a:avLst/>
          </a:prstGeom>
          <a:noFill/>
        </p:spPr>
        <p:txBody>
          <a:bodyPr wrap="square" lIns="45720" tIns="91440" rIns="91440" bIns="45720" rtlCol="0" anchor="ctr"/>
          <a:lstStyle/>
          <a:p>
            <a:pPr marL="0" indent="0">
              <a:lnSpc>
                <a:spcPct val="100000"/>
              </a:lnSpc>
              <a:buNone/>
            </a:pPr>
            <a:endParaRPr lang="en-US" sz="1600" dirty="0"/>
          </a:p>
        </p:txBody>
      </p:sp>
      <p:sp>
        <p:nvSpPr>
          <p:cNvPr id="7" name="Shape 4"/>
          <p:cNvSpPr/>
          <p:nvPr/>
        </p:nvSpPr>
        <p:spPr>
          <a:xfrm>
            <a:off x="10479405" y="6668135"/>
            <a:ext cx="1712595" cy="183515"/>
          </a:xfrm>
          <a:prstGeom prst="rect">
            <a:avLst/>
          </a:prstGeom>
          <a:solidFill>
            <a:srgbClr val="BFBFBF"/>
          </a:solidFill>
        </p:spPr>
      </p:sp>
      <p:sp>
        <p:nvSpPr>
          <p:cNvPr id="8" name="Text 5"/>
          <p:cNvSpPr/>
          <p:nvPr/>
        </p:nvSpPr>
        <p:spPr>
          <a:xfrm>
            <a:off x="10479405" y="6668135"/>
            <a:ext cx="1712595" cy="183515"/>
          </a:xfrm>
          <a:prstGeom prst="rect">
            <a:avLst/>
          </a:prstGeom>
          <a:noFill/>
        </p:spPr>
        <p:txBody>
          <a:bodyPr wrap="square" lIns="45720" tIns="91440" rIns="91440" bIns="45720" rtlCol="0" anchor="ctr"/>
          <a:lstStyle/>
          <a:p>
            <a:pPr marL="0" indent="0">
              <a:lnSpc>
                <a:spcPct val="100000"/>
              </a:lnSpc>
              <a:buNone/>
            </a:pPr>
            <a:endParaRPr lang="en-US" sz="1600" dirty="0"/>
          </a:p>
        </p:txBody>
      </p:sp>
      <p:sp>
        <p:nvSpPr>
          <p:cNvPr id="9" name="Text 6"/>
          <p:cNvSpPr/>
          <p:nvPr/>
        </p:nvSpPr>
        <p:spPr>
          <a:xfrm>
            <a:off x="6873240" y="2948147"/>
            <a:ext cx="3894025" cy="307340"/>
          </a:xfrm>
          <a:prstGeom prst="rect">
            <a:avLst/>
          </a:prstGeom>
          <a:noFill/>
        </p:spPr>
        <p:txBody>
          <a:bodyPr wrap="square" lIns="0" tIns="0" rIns="0" bIns="0" rtlCol="0" anchor="ctr"/>
          <a:lstStyle/>
          <a:p>
            <a:pPr marL="0" indent="0" algn="l">
              <a:lnSpc>
                <a:spcPct val="100000"/>
              </a:lnSpc>
              <a:buNone/>
            </a:pPr>
            <a:r>
              <a:rPr lang="en-US" sz="2000" dirty="0">
                <a:solidFill>
                  <a:srgbClr val="4874CB"/>
                </a:solidFill>
                <a:latin typeface="MiSans" pitchFamily="34" charset="-122"/>
                <a:ea typeface="MiSans" pitchFamily="34" charset="-122"/>
                <a:cs typeface="MiSans" pitchFamily="34" charset="-120"/>
              </a:rPr>
              <a:t>薪酬体系调整的原因与方法</a:t>
            </a:r>
            <a:endParaRPr lang="en-US" sz="1600" dirty="0"/>
          </a:p>
        </p:txBody>
      </p:sp>
      <p:sp>
        <p:nvSpPr>
          <p:cNvPr id="10" name="Text 7"/>
          <p:cNvSpPr/>
          <p:nvPr/>
        </p:nvSpPr>
        <p:spPr>
          <a:xfrm>
            <a:off x="6788150" y="3420745"/>
            <a:ext cx="4370070" cy="1706880"/>
          </a:xfrm>
          <a:prstGeom prst="rect">
            <a:avLst/>
          </a:prstGeom>
          <a:noFill/>
        </p:spPr>
        <p:txBody>
          <a:bodyPr wrap="square" lIns="91440" tIns="45720" rIns="91440" bIns="45720" rtlCol="0" anchor="t"/>
          <a:lstStyle/>
          <a:p>
            <a:pPr marL="0" indent="0" algn="just">
              <a:lnSpc>
                <a:spcPct val="150000"/>
              </a:lnSpc>
              <a:buNone/>
            </a:pPr>
            <a:r>
              <a:rPr lang="en-US" sz="1400" dirty="0">
                <a:solidFill>
                  <a:srgbClr val="4874CB"/>
                </a:solidFill>
                <a:latin typeface="MiSans" pitchFamily="34" charset="-122"/>
                <a:ea typeface="MiSans" pitchFamily="34" charset="-122"/>
                <a:cs typeface="MiSans" pitchFamily="34" charset="-120"/>
              </a:rPr>
              <a:t>薪酬体系的调整是企业适应外部环境变化和自身发展的必然要求。常见的调整原因包括市场薪酬水平变化、企业战略调整、员工需求变化等。例如，当市场薪酬普遍上涨时，企业需调整薪酬水平以保持竞争力；当企业战略转型时，薪酬体系也需相应调整以支持新战略。调整方法包括薪酬结构调整、薪酬水平调整等，通过科学合理的调整，确保薪酬体系始终符合企业发展需求。</a:t>
            </a:r>
            <a:endParaRPr lang="en-US" sz="1600" dirty="0"/>
          </a:p>
        </p:txBody>
      </p:sp>
      <p:sp>
        <p:nvSpPr>
          <p:cNvPr id="11" name="Shape 8"/>
          <p:cNvSpPr/>
          <p:nvPr/>
        </p:nvSpPr>
        <p:spPr>
          <a:xfrm>
            <a:off x="6872988" y="3379612"/>
            <a:ext cx="3374390" cy="0"/>
          </a:xfrm>
          <a:prstGeom prst="line">
            <a:avLst/>
          </a:prstGeom>
          <a:noFill/>
          <a:ln w="19050">
            <a:solidFill>
              <a:srgbClr val="4874CB"/>
            </a:solidFill>
            <a:prstDash val="solid"/>
            <a:headEnd type="none"/>
            <a:tailEnd type="none"/>
          </a:ln>
        </p:spPr>
      </p:sp>
      <p:pic>
        <p:nvPicPr>
          <p:cNvPr id="12" name="Image 1" descr="https://test-kimi-img.moonshot.cn/pub/slides/slides_tmpl/image/25-07-11-18:10:10-d1oe60lcmrb5eq9iqaj0.png"/>
          <p:cNvPicPr>
            <a:picLocks noChangeAspect="1"/>
          </p:cNvPicPr>
          <p:nvPr/>
        </p:nvPicPr>
        <p:blipFill>
          <a:blip r:embed="rId2"/>
          <a:stretch>
            <a:fillRect/>
          </a:stretch>
        </p:blipFill>
        <p:spPr>
          <a:xfrm>
            <a:off x="328295" y="295910"/>
            <a:ext cx="597535" cy="280670"/>
          </a:xfrm>
          <a:prstGeom prst="rect">
            <a:avLst/>
          </a:prstGeom>
        </p:spPr>
      </p:pic>
      <p:sp>
        <p:nvSpPr>
          <p:cNvPr id="13" name="Text 9"/>
          <p:cNvSpPr/>
          <p:nvPr/>
        </p:nvSpPr>
        <p:spPr>
          <a:xfrm>
            <a:off x="6873240" y="1476375"/>
            <a:ext cx="4224020" cy="1306830"/>
          </a:xfrm>
          <a:prstGeom prst="rect">
            <a:avLst/>
          </a:prstGeom>
          <a:noFill/>
        </p:spPr>
        <p:txBody>
          <a:bodyPr wrap="square" lIns="91440" tIns="45720" rIns="91440" bIns="45720" rtlCol="0" anchor="t"/>
          <a:lstStyle/>
          <a:p>
            <a:pPr marL="0" indent="0" algn="l">
              <a:lnSpc>
                <a:spcPct val="100000"/>
              </a:lnSpc>
              <a:buNone/>
            </a:pPr>
            <a:r>
              <a:rPr lang="en-US" sz="3600" b="1" dirty="0">
                <a:solidFill>
                  <a:srgbClr val="4874CB"/>
                </a:solidFill>
                <a:latin typeface="MiSans" pitchFamily="34" charset="-122"/>
                <a:ea typeface="MiSans" pitchFamily="34" charset="-122"/>
                <a:cs typeface="MiSans" pitchFamily="34" charset="-120"/>
              </a:rPr>
              <a:t>薪酬体系的调整与完善</a:t>
            </a:r>
            <a:endParaRPr lang="en-US" sz="1600" dirty="0"/>
          </a:p>
        </p:txBody>
      </p:sp>
      <p:sp>
        <p:nvSpPr>
          <p:cNvPr id="14" name="Shape 10"/>
          <p:cNvSpPr/>
          <p:nvPr/>
        </p:nvSpPr>
        <p:spPr>
          <a:xfrm>
            <a:off x="10795" y="652780"/>
            <a:ext cx="12157075" cy="0"/>
          </a:xfrm>
          <a:prstGeom prst="line">
            <a:avLst/>
          </a:prstGeom>
          <a:noFill/>
          <a:ln w="28575">
            <a:gradFill flip="none" rotWithShape="1">
              <a:gsLst>
                <a:gs pos="0">
                  <a:srgbClr val="F6F8FD"/>
                </a:gs>
                <a:gs pos="80000">
                  <a:srgbClr val="ACC1E8"/>
                </a:gs>
                <a:gs pos="100000">
                  <a:srgbClr val="C8D5EF"/>
                </a:gs>
              </a:gsLst>
              <a:lin ang="0" scaled="1"/>
            </a:gradFill>
            <a:prstDash val="solid"/>
            <a:headEnd type="none"/>
            <a:tailEnd type="none"/>
          </a:ln>
        </p:spPr>
      </p:sp>
      <p:pic>
        <p:nvPicPr>
          <p:cNvPr id="15" name="Image 2" descr="https://test-kimi-img.moonshot.cn/pub/slides/slides_tmpl/image/25-07-11-18:10:10-d1oe60lcmrb5eq9iqajg.png"/>
          <p:cNvPicPr>
            <a:picLocks noChangeAspect="1"/>
          </p:cNvPicPr>
          <p:nvPr/>
        </p:nvPicPr>
        <p:blipFill>
          <a:blip r:embed="rId1">
            <a:alphaModFix amt="36000"/>
          </a:blip>
          <a:stretch>
            <a:fillRect/>
          </a:stretch>
        </p:blipFill>
        <p:spPr>
          <a:xfrm rot="10980000">
            <a:off x="10248900" y="730885"/>
            <a:ext cx="1354455" cy="1354455"/>
          </a:xfrm>
          <a:prstGeom prst="rect">
            <a:avLst/>
          </a:prstGeom>
        </p:spPr>
      </p:pic>
      <p:pic>
        <p:nvPicPr>
          <p:cNvPr id="16" name="Image 3" descr="https://test-kimi-img.moonshot.cn/pub/slides/slides_tmpl/image/25-07-11-18:10:10-d1oe60lcmrb5eq9iqak0.jpeg"/>
          <p:cNvPicPr>
            <a:picLocks noChangeAspect="1"/>
          </p:cNvPicPr>
          <p:nvPr/>
        </p:nvPicPr>
        <p:blipFill>
          <a:blip r:embed="rId3"/>
          <a:stretch>
            <a:fillRect/>
          </a:stretch>
        </p:blipFill>
        <p:spPr>
          <a:xfrm>
            <a:off x="140335" y="910590"/>
            <a:ext cx="6497955" cy="4874260"/>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1">
            <a:alphaModFix amt="100000"/>
            <a:lum/>
          </a:blip>
          <a:srcRect/>
          <a:stretch>
            <a:fillRect/>
          </a:stretch>
        </a:blipFill>
        <a:effectLst/>
      </p:bgPr>
    </p:bg>
    <p:spTree>
      <p:nvGrpSpPr>
        <p:cNvPr id="1" name=""/>
        <p:cNvGrpSpPr/>
        <p:nvPr/>
      </p:nvGrpSpPr>
      <p:grpSpPr>
        <a:xfrm>
          <a:off x="0" y="0"/>
          <a:ext cx="0" cy="0"/>
          <a:chOff x="0" y="0"/>
          <a:chExt cx="0" cy="0"/>
        </a:xfrm>
      </p:grpSpPr>
      <p:sp>
        <p:nvSpPr>
          <p:cNvPr id="2" name="Shape 0"/>
          <p:cNvSpPr/>
          <p:nvPr/>
        </p:nvSpPr>
        <p:spPr>
          <a:xfrm>
            <a:off x="8890" y="-15875"/>
            <a:ext cx="10438130" cy="6880225"/>
          </a:xfrm>
          <a:prstGeom prst="rect">
            <a:avLst/>
          </a:prstGeom>
          <a:gradFill flip="none" rotWithShape="1">
            <a:gsLst>
              <a:gs pos="0">
                <a:srgbClr val="FFFFFF"/>
              </a:gs>
              <a:gs pos="100000">
                <a:srgbClr val="FFFFFF">
                  <a:alpha val="0"/>
                </a:srgbClr>
              </a:gs>
            </a:gsLst>
            <a:lin ang="0" scaled="1"/>
          </a:gradFill>
        </p:spPr>
      </p:sp>
      <p:sp>
        <p:nvSpPr>
          <p:cNvPr id="3" name="Text 1"/>
          <p:cNvSpPr/>
          <p:nvPr/>
        </p:nvSpPr>
        <p:spPr>
          <a:xfrm>
            <a:off x="8890" y="-15875"/>
            <a:ext cx="10438130" cy="6880225"/>
          </a:xfrm>
          <a:prstGeom prst="rect">
            <a:avLst/>
          </a:prstGeom>
          <a:noFill/>
        </p:spPr>
        <p:txBody>
          <a:bodyPr wrap="square" lIns="45720" tIns="91440" rIns="91440" bIns="45720" rtlCol="0" anchor="ctr"/>
          <a:lstStyle/>
          <a:p>
            <a:pPr marL="0" indent="0">
              <a:lnSpc>
                <a:spcPct val="100000"/>
              </a:lnSpc>
              <a:buNone/>
            </a:pPr>
            <a:endParaRPr lang="en-US" sz="1600" dirty="0"/>
          </a:p>
        </p:txBody>
      </p:sp>
      <p:pic>
        <p:nvPicPr>
          <p:cNvPr id="4" name="Image 0" descr="https://test-kimi-img.moonshot.cn/pub/slides/slides_tmpl/image/25-07-11-18:10:09-d1oe60dcmrb5eq9iqag0.png"/>
          <p:cNvPicPr>
            <a:picLocks noChangeAspect="1"/>
          </p:cNvPicPr>
          <p:nvPr/>
        </p:nvPicPr>
        <p:blipFill>
          <a:blip r:embed="rId2"/>
          <a:stretch>
            <a:fillRect/>
          </a:stretch>
        </p:blipFill>
        <p:spPr>
          <a:xfrm>
            <a:off x="612140" y="2388552"/>
            <a:ext cx="1600200" cy="1651000"/>
          </a:xfrm>
          <a:prstGeom prst="rect">
            <a:avLst/>
          </a:prstGeom>
        </p:spPr>
      </p:pic>
      <p:pic>
        <p:nvPicPr>
          <p:cNvPr id="5" name="Image 1" descr="https://test-kimi-img.moonshot.cn/pub/slides/slides_tmpl/image/25-07-11-18:10:09-d1oe60dcmrb5eq9iqagg.png"/>
          <p:cNvPicPr>
            <a:picLocks noChangeAspect="1"/>
          </p:cNvPicPr>
          <p:nvPr/>
        </p:nvPicPr>
        <p:blipFill>
          <a:blip r:embed="rId3"/>
          <a:srcRect l="56" t="92" b="92"/>
          <a:stretch>
            <a:fillRect/>
          </a:stretch>
        </p:blipFill>
        <p:spPr>
          <a:xfrm>
            <a:off x="8890" y="0"/>
            <a:ext cx="6771640" cy="6858000"/>
          </a:xfrm>
          <a:prstGeom prst="rect">
            <a:avLst/>
          </a:prstGeom>
        </p:spPr>
      </p:pic>
      <p:pic>
        <p:nvPicPr>
          <p:cNvPr id="6" name="Image 2" descr="https://test-kimi-img.moonshot.cn/pub/slides/slides_tmpl/image/25-07-11-18:10:09-d1oe60dcmrb5eq9iqah0.png"/>
          <p:cNvPicPr>
            <a:picLocks noChangeAspect="1"/>
          </p:cNvPicPr>
          <p:nvPr/>
        </p:nvPicPr>
        <p:blipFill>
          <a:blip r:embed="rId4"/>
          <a:stretch>
            <a:fillRect/>
          </a:stretch>
        </p:blipFill>
        <p:spPr>
          <a:xfrm>
            <a:off x="854710" y="2689860"/>
            <a:ext cx="1859280" cy="1871345"/>
          </a:xfrm>
          <a:prstGeom prst="rect">
            <a:avLst/>
          </a:prstGeom>
        </p:spPr>
      </p:pic>
      <p:sp>
        <p:nvSpPr>
          <p:cNvPr id="7" name="Text 2"/>
          <p:cNvSpPr/>
          <p:nvPr/>
        </p:nvSpPr>
        <p:spPr>
          <a:xfrm>
            <a:off x="2637790" y="2865755"/>
            <a:ext cx="8900160" cy="951865"/>
          </a:xfrm>
          <a:prstGeom prst="rect">
            <a:avLst/>
          </a:prstGeom>
          <a:noFill/>
        </p:spPr>
        <p:txBody>
          <a:bodyPr wrap="square" lIns="91440" tIns="45720" rIns="91440" bIns="45720" rtlCol="0" anchor="t"/>
          <a:lstStyle/>
          <a:p>
            <a:pPr marL="0" indent="0" algn="l">
              <a:lnSpc>
                <a:spcPct val="100000"/>
              </a:lnSpc>
              <a:buNone/>
            </a:pPr>
            <a:r>
              <a:rPr lang="en-US" sz="5000" b="1" dirty="0">
                <a:solidFill>
                  <a:srgbClr val="4874CB"/>
                </a:solidFill>
                <a:latin typeface="MiSans" pitchFamily="34" charset="-122"/>
                <a:ea typeface="MiSans" pitchFamily="34" charset="-122"/>
                <a:cs typeface="MiSans" pitchFamily="34" charset="-120"/>
              </a:rPr>
              <a:t>现代企业生产管理</a:t>
            </a:r>
            <a:endParaRPr lang="en-US" sz="1600" dirty="0"/>
          </a:p>
        </p:txBody>
      </p:sp>
      <p:sp>
        <p:nvSpPr>
          <p:cNvPr id="9" name="Shape 4"/>
          <p:cNvSpPr/>
          <p:nvPr/>
        </p:nvSpPr>
        <p:spPr>
          <a:xfrm>
            <a:off x="1187450" y="2612390"/>
            <a:ext cx="1508125" cy="1494155"/>
          </a:xfrm>
          <a:prstGeom prst="rect">
            <a:avLst/>
          </a:prstGeom>
          <a:solidFill>
            <a:srgbClr val="000000">
              <a:alpha val="0"/>
            </a:srgbClr>
          </a:solidFill>
        </p:spPr>
      </p:sp>
      <p:sp>
        <p:nvSpPr>
          <p:cNvPr id="10" name="Text 5"/>
          <p:cNvSpPr/>
          <p:nvPr/>
        </p:nvSpPr>
        <p:spPr>
          <a:xfrm>
            <a:off x="1187450" y="2612390"/>
            <a:ext cx="1508125" cy="1494155"/>
          </a:xfrm>
          <a:prstGeom prst="rect">
            <a:avLst/>
          </a:prstGeom>
          <a:noFill/>
        </p:spPr>
        <p:txBody>
          <a:bodyPr wrap="square" lIns="46863" tIns="90043" rIns="90043" bIns="46863" rtlCol="0" anchor="ctr"/>
          <a:lstStyle/>
          <a:p>
            <a:pPr marL="0" indent="0" algn="l">
              <a:lnSpc>
                <a:spcPct val="130000"/>
              </a:lnSpc>
              <a:buNone/>
            </a:pPr>
            <a:r>
              <a:rPr lang="en-US" sz="4500" dirty="0">
                <a:solidFill>
                  <a:srgbClr val="FFFFFF"/>
                </a:solidFill>
                <a:latin typeface="MiSans" pitchFamily="34" charset="-122"/>
                <a:ea typeface="MiSans" pitchFamily="34" charset="-122"/>
                <a:cs typeface="MiSans" pitchFamily="34" charset="-120"/>
              </a:rPr>
              <a:t>02</a:t>
            </a:r>
            <a:endParaRPr lang="en-US" sz="1600" dirty="0"/>
          </a:p>
        </p:txBody>
      </p:sp>
    </p:spTree>
  </p:cSld>
  <p:clrMapOvr>
    <a:masterClrMapping/>
  </p:clrMapOvr>
</p:sld>
</file>

<file path=ppt/tags/tag1.xml><?xml version="1.0" encoding="utf-8"?>
<p:tagLst xmlns:p="http://schemas.openxmlformats.org/presentationml/2006/main">
  <p:tag name="KSO_WM_DIAGRAM_VIRTUALLY_FRAME" val="{&quot;height&quot;:559.5,&quot;left&quot;:170.65,&quot;top&quot;:26.7,&quot;width&quot;:780}"/>
</p:tagLst>
</file>

<file path=ppt/tags/tag10.xml><?xml version="1.0" encoding="utf-8"?>
<p:tagLst xmlns:p="http://schemas.openxmlformats.org/presentationml/2006/main">
  <p:tag name="KSO_WM_DIAGRAM_VIRTUALLY_FRAME" val="{&quot;height&quot;:559.5,&quot;left&quot;:170.65,&quot;top&quot;:26.7,&quot;width&quot;:780}"/>
</p:tagLst>
</file>

<file path=ppt/tags/tag11.xml><?xml version="1.0" encoding="utf-8"?>
<p:tagLst xmlns:p="http://schemas.openxmlformats.org/presentationml/2006/main">
  <p:tag name="KSO_WM_DIAGRAM_VIRTUALLY_FRAME" val="{&quot;height&quot;:559.5,&quot;left&quot;:170.65,&quot;top&quot;:26.7,&quot;width&quot;:780}"/>
</p:tagLst>
</file>

<file path=ppt/tags/tag12.xml><?xml version="1.0" encoding="utf-8"?>
<p:tagLst xmlns:p="http://schemas.openxmlformats.org/presentationml/2006/main">
  <p:tag name="KSO_WM_DIAGRAM_VIRTUALLY_FRAME" val="{&quot;height&quot;:559.5,&quot;left&quot;:170.65,&quot;top&quot;:26.7,&quot;width&quot;:780}"/>
</p:tagLst>
</file>

<file path=ppt/tags/tag13.xml><?xml version="1.0" encoding="utf-8"?>
<p:tagLst xmlns:p="http://schemas.openxmlformats.org/presentationml/2006/main">
  <p:tag name="KSO_WM_DIAGRAM_VIRTUALLY_FRAME" val="{&quot;height&quot;:559.5,&quot;left&quot;:170.65,&quot;top&quot;:26.7,&quot;width&quot;:780}"/>
</p:tagLst>
</file>

<file path=ppt/tags/tag14.xml><?xml version="1.0" encoding="utf-8"?>
<p:tagLst xmlns:p="http://schemas.openxmlformats.org/presentationml/2006/main">
  <p:tag name="KSO_WM_DIAGRAM_VIRTUALLY_FRAME" val="{&quot;height&quot;:559.5,&quot;left&quot;:170.65,&quot;top&quot;:26.7,&quot;width&quot;:780}"/>
</p:tagLst>
</file>

<file path=ppt/tags/tag15.xml><?xml version="1.0" encoding="utf-8"?>
<p:tagLst xmlns:p="http://schemas.openxmlformats.org/presentationml/2006/main">
  <p:tag name="KSO_WM_DIAGRAM_VIRTUALLY_FRAME" val="{&quot;height&quot;:559.5,&quot;left&quot;:170.65,&quot;top&quot;:26.7,&quot;width&quot;:780}"/>
</p:tagLst>
</file>

<file path=ppt/tags/tag16.xml><?xml version="1.0" encoding="utf-8"?>
<p:tagLst xmlns:p="http://schemas.openxmlformats.org/presentationml/2006/main">
  <p:tag name="KSO_WM_DIAGRAM_VIRTUALLY_FRAME" val="{&quot;height&quot;:559.5,&quot;left&quot;:170.65,&quot;top&quot;:26.7,&quot;width&quot;:780}"/>
</p:tagLst>
</file>

<file path=ppt/tags/tag17.xml><?xml version="1.0" encoding="utf-8"?>
<p:tagLst xmlns:p="http://schemas.openxmlformats.org/presentationml/2006/main">
  <p:tag name="KSO_WM_DIAGRAM_VIRTUALLY_FRAME" val="{&quot;height&quot;:559.5,&quot;left&quot;:170.65,&quot;top&quot;:26.7,&quot;width&quot;:780}"/>
</p:tagLst>
</file>

<file path=ppt/tags/tag18.xml><?xml version="1.0" encoding="utf-8"?>
<p:tagLst xmlns:p="http://schemas.openxmlformats.org/presentationml/2006/main">
  <p:tag name="KSO_WM_DIAGRAM_VIRTUALLY_FRAME" val="{&quot;height&quot;:559.5,&quot;left&quot;:170.65,&quot;top&quot;:26.7,&quot;width&quot;:780}"/>
</p:tagLst>
</file>

<file path=ppt/tags/tag19.xml><?xml version="1.0" encoding="utf-8"?>
<p:tagLst xmlns:p="http://schemas.openxmlformats.org/presentationml/2006/main">
  <p:tag name="KSO_WM_DIAGRAM_VIRTUALLY_FRAME" val="{&quot;height&quot;:485.85,&quot;left&quot;:236.35,&quot;top&quot;:67.75,&quot;width&quot;:737.6}"/>
</p:tagLst>
</file>

<file path=ppt/tags/tag2.xml><?xml version="1.0" encoding="utf-8"?>
<p:tagLst xmlns:p="http://schemas.openxmlformats.org/presentationml/2006/main">
  <p:tag name="KSO_WM_DIAGRAM_VIRTUALLY_FRAME" val="{&quot;height&quot;:535.05,&quot;left&quot;:-81.05,&quot;top&quot;:36.15,&quot;width&quot;:1027.15}"/>
</p:tagLst>
</file>

<file path=ppt/tags/tag20.xml><?xml version="1.0" encoding="utf-8"?>
<p:tagLst xmlns:p="http://schemas.openxmlformats.org/presentationml/2006/main">
  <p:tag name="KSO_WM_DIAGRAM_VIRTUALLY_FRAME" val="{&quot;height&quot;:485.85,&quot;left&quot;:236.35,&quot;top&quot;:67.75,&quot;width&quot;:737.6}"/>
</p:tagLst>
</file>

<file path=ppt/tags/tag21.xml><?xml version="1.0" encoding="utf-8"?>
<p:tagLst xmlns:p="http://schemas.openxmlformats.org/presentationml/2006/main">
  <p:tag name="KSO_WM_DIAGRAM_VIRTUALLY_FRAME" val="{&quot;height&quot;:485.85,&quot;left&quot;:236.35,&quot;top&quot;:67.75,&quot;width&quot;:737.6}"/>
</p:tagLst>
</file>

<file path=ppt/tags/tag22.xml><?xml version="1.0" encoding="utf-8"?>
<p:tagLst xmlns:p="http://schemas.openxmlformats.org/presentationml/2006/main">
  <p:tag name="KSO_WM_DIAGRAM_VIRTUALLY_FRAME" val="{&quot;height&quot;:485.85,&quot;left&quot;:236.35,&quot;top&quot;:67.75,&quot;width&quot;:737.6}"/>
</p:tagLst>
</file>

<file path=ppt/tags/tag23.xml><?xml version="1.0" encoding="utf-8"?>
<p:tagLst xmlns:p="http://schemas.openxmlformats.org/presentationml/2006/main">
  <p:tag name="KSO_WM_DIAGRAM_VIRTUALLY_FRAME" val="{&quot;height&quot;:485.85,&quot;left&quot;:236.35,&quot;top&quot;:67.75,&quot;width&quot;:737.6}"/>
</p:tagLst>
</file>

<file path=ppt/tags/tag24.xml><?xml version="1.0" encoding="utf-8"?>
<p:tagLst xmlns:p="http://schemas.openxmlformats.org/presentationml/2006/main">
  <p:tag name="KSO_WM_DIAGRAM_VIRTUALLY_FRAME" val="{&quot;height&quot;:485.85,&quot;left&quot;:236.35,&quot;top&quot;:67.75,&quot;width&quot;:737.6}"/>
</p:tagLst>
</file>

<file path=ppt/tags/tag25.xml><?xml version="1.0" encoding="utf-8"?>
<p:tagLst xmlns:p="http://schemas.openxmlformats.org/presentationml/2006/main">
  <p:tag name="KSO_WM_DIAGRAM_VIRTUALLY_FRAME" val="{&quot;height&quot;:485.85,&quot;left&quot;:236.35,&quot;top&quot;:67.75,&quot;width&quot;:737.6}"/>
</p:tagLst>
</file>

<file path=ppt/tags/tag26.xml><?xml version="1.0" encoding="utf-8"?>
<p:tagLst xmlns:p="http://schemas.openxmlformats.org/presentationml/2006/main">
  <p:tag name="KSO_WM_DIAGRAM_VIRTUALLY_FRAME" val="{&quot;height&quot;:485.85,&quot;left&quot;:236.35,&quot;top&quot;:67.75,&quot;width&quot;:737.6}"/>
</p:tagLst>
</file>

<file path=ppt/tags/tag27.xml><?xml version="1.0" encoding="utf-8"?>
<p:tagLst xmlns:p="http://schemas.openxmlformats.org/presentationml/2006/main">
  <p:tag name="KSO_WM_DIAGRAM_VIRTUALLY_FRAME" val="{&quot;height&quot;:485.85,&quot;left&quot;:236.35,&quot;top&quot;:67.75,&quot;width&quot;:737.6}"/>
</p:tagLst>
</file>

<file path=ppt/tags/tag28.xml><?xml version="1.0" encoding="utf-8"?>
<p:tagLst xmlns:p="http://schemas.openxmlformats.org/presentationml/2006/main">
  <p:tag name="KSO_WM_DIAGRAM_VIRTUALLY_FRAME" val="{&quot;height&quot;:485.85,&quot;left&quot;:236.35,&quot;top&quot;:67.75,&quot;width&quot;:737.6}"/>
</p:tagLst>
</file>

<file path=ppt/tags/tag29.xml><?xml version="1.0" encoding="utf-8"?>
<p:tagLst xmlns:p="http://schemas.openxmlformats.org/presentationml/2006/main">
  <p:tag name="KSO_WM_DIAGRAM_VIRTUALLY_FRAME" val="{&quot;height&quot;:485.85,&quot;left&quot;:236.35,&quot;top&quot;:67.75,&quot;width&quot;:737.6}"/>
</p:tagLst>
</file>

<file path=ppt/tags/tag3.xml><?xml version="1.0" encoding="utf-8"?>
<p:tagLst xmlns:p="http://schemas.openxmlformats.org/presentationml/2006/main">
  <p:tag name="KSO_WM_DIAGRAM_VIRTUALLY_FRAME" val="{&quot;height&quot;:559.5,&quot;left&quot;:170.65,&quot;top&quot;:26.7,&quot;width&quot;:780}"/>
</p:tagLst>
</file>

<file path=ppt/tags/tag30.xml><?xml version="1.0" encoding="utf-8"?>
<p:tagLst xmlns:p="http://schemas.openxmlformats.org/presentationml/2006/main">
  <p:tag name="KSO_WM_DIAGRAM_VIRTUALLY_FRAME" val="{&quot;height&quot;:485.85,&quot;left&quot;:236.35,&quot;top&quot;:67.75,&quot;width&quot;:737.6}"/>
</p:tagLst>
</file>

<file path=ppt/tags/tag31.xml><?xml version="1.0" encoding="utf-8"?>
<p:tagLst xmlns:p="http://schemas.openxmlformats.org/presentationml/2006/main">
  <p:tag name="KSO_WM_DIAGRAM_VIRTUALLY_FRAME" val="{&quot;height&quot;:485.85,&quot;left&quot;:236.35,&quot;top&quot;:67.75,&quot;width&quot;:737.6}"/>
</p:tagLst>
</file>

<file path=ppt/tags/tag32.xml><?xml version="1.0" encoding="utf-8"?>
<p:tagLst xmlns:p="http://schemas.openxmlformats.org/presentationml/2006/main">
  <p:tag name="KSO_WM_DIAGRAM_VIRTUALLY_FRAME" val="{&quot;height&quot;:485.85,&quot;left&quot;:236.35,&quot;top&quot;:67.75,&quot;width&quot;:737.6}"/>
</p:tagLst>
</file>

<file path=ppt/tags/tag33.xml><?xml version="1.0" encoding="utf-8"?>
<p:tagLst xmlns:p="http://schemas.openxmlformats.org/presentationml/2006/main">
  <p:tag name="KSO_WM_DIAGRAM_VIRTUALLY_FRAME" val="{&quot;height&quot;:485.85,&quot;left&quot;:236.35,&quot;top&quot;:67.75,&quot;width&quot;:737.6}"/>
</p:tagLst>
</file>

<file path=ppt/tags/tag34.xml><?xml version="1.0" encoding="utf-8"?>
<p:tagLst xmlns:p="http://schemas.openxmlformats.org/presentationml/2006/main">
  <p:tag name="KSO_WM_DIAGRAM_VIRTUALLY_FRAME" val="{&quot;height&quot;:485.85,&quot;left&quot;:236.35,&quot;top&quot;:67.75,&quot;width&quot;:737.6}"/>
</p:tagLst>
</file>

<file path=ppt/tags/tag35.xml><?xml version="1.0" encoding="utf-8"?>
<p:tagLst xmlns:p="http://schemas.openxmlformats.org/presentationml/2006/main">
  <p:tag name="KSO_WM_DIAGRAM_VIRTUALLY_FRAME" val="{&quot;height&quot;:431.7205883482002,&quot;left&quot;:343.4,&quot;top&quot;:111.97637795275591,&quot;width&quot;:603.146966300956}"/>
</p:tagLst>
</file>

<file path=ppt/tags/tag36.xml><?xml version="1.0" encoding="utf-8"?>
<p:tagLst xmlns:p="http://schemas.openxmlformats.org/presentationml/2006/main">
  <p:tag name="KSO_WM_DIAGRAM_VIRTUALLY_FRAME" val="{&quot;height&quot;:431.7205883482002,&quot;left&quot;:343.4,&quot;top&quot;:111.97637795275591,&quot;width&quot;:603.146966300956}"/>
</p:tagLst>
</file>

<file path=ppt/tags/tag37.xml><?xml version="1.0" encoding="utf-8"?>
<p:tagLst xmlns:p="http://schemas.openxmlformats.org/presentationml/2006/main">
  <p:tag name="KSO_WM_DIAGRAM_VIRTUALLY_FRAME" val="{&quot;height&quot;:431.7205883482002,&quot;left&quot;:343.4,&quot;top&quot;:111.97637795275591,&quot;width&quot;:603.146966300956}"/>
</p:tagLst>
</file>

<file path=ppt/tags/tag38.xml><?xml version="1.0" encoding="utf-8"?>
<p:tagLst xmlns:p="http://schemas.openxmlformats.org/presentationml/2006/main">
  <p:tag name="KSO_WM_DIAGRAM_VIRTUALLY_FRAME" val="{&quot;height&quot;:431.7205883482002,&quot;left&quot;:343.4,&quot;top&quot;:111.97637795275591,&quot;width&quot;:603.146966300956}"/>
</p:tagLst>
</file>

<file path=ppt/tags/tag39.xml><?xml version="1.0" encoding="utf-8"?>
<p:tagLst xmlns:p="http://schemas.openxmlformats.org/presentationml/2006/main">
  <p:tag name="KSO_WM_DIAGRAM_VIRTUALLY_FRAME" val="{&quot;height&quot;:431.7205883482002,&quot;left&quot;:343.4,&quot;top&quot;:111.97637795275591,&quot;width&quot;:603.146966300956}"/>
</p:tagLst>
</file>

<file path=ppt/tags/tag4.xml><?xml version="1.0" encoding="utf-8"?>
<p:tagLst xmlns:p="http://schemas.openxmlformats.org/presentationml/2006/main">
  <p:tag name="KSO_WM_DIAGRAM_VIRTUALLY_FRAME" val="{&quot;height&quot;:559.5,&quot;left&quot;:170.65,&quot;top&quot;:26.7,&quot;width&quot;:780}"/>
</p:tagLst>
</file>

<file path=ppt/tags/tag40.xml><?xml version="1.0" encoding="utf-8"?>
<p:tagLst xmlns:p="http://schemas.openxmlformats.org/presentationml/2006/main">
  <p:tag name="KSO_WM_DIAGRAM_VIRTUALLY_FRAME" val="{&quot;height&quot;:431.7205883482002,&quot;left&quot;:343.4,&quot;top&quot;:111.97637795275591,&quot;width&quot;:603.146966300956}"/>
</p:tagLst>
</file>

<file path=ppt/tags/tag41.xml><?xml version="1.0" encoding="utf-8"?>
<p:tagLst xmlns:p="http://schemas.openxmlformats.org/presentationml/2006/main">
  <p:tag name="KSO_WM_DIAGRAM_VIRTUALLY_FRAME" val="{&quot;height&quot;:431.7205883482002,&quot;left&quot;:343.4,&quot;top&quot;:111.97637795275591,&quot;width&quot;:603.146966300956}"/>
</p:tagLst>
</file>

<file path=ppt/tags/tag42.xml><?xml version="1.0" encoding="utf-8"?>
<p:tagLst xmlns:p="http://schemas.openxmlformats.org/presentationml/2006/main">
  <p:tag name="KSO_WM_DIAGRAM_VIRTUALLY_FRAME" val="{&quot;height&quot;:431.7205883482002,&quot;left&quot;:343.4,&quot;top&quot;:111.97637795275591,&quot;width&quot;:603.146966300956}"/>
</p:tagLst>
</file>

<file path=ppt/tags/tag43.xml><?xml version="1.0" encoding="utf-8"?>
<p:tagLst xmlns:p="http://schemas.openxmlformats.org/presentationml/2006/main">
  <p:tag name="KSO_WM_DIAGRAM_VIRTUALLY_FRAME" val="{&quot;height&quot;:431.7205883482002,&quot;left&quot;:343.4,&quot;top&quot;:111.97637795275591,&quot;width&quot;:603.146966300956}"/>
</p:tagLst>
</file>

<file path=ppt/tags/tag44.xml><?xml version="1.0" encoding="utf-8"?>
<p:tagLst xmlns:p="http://schemas.openxmlformats.org/presentationml/2006/main">
  <p:tag name="KSO_WM_DIAGRAM_VIRTUALLY_FRAME" val="{&quot;height&quot;:431.7205883482002,&quot;left&quot;:343.4,&quot;top&quot;:111.97637795275591,&quot;width&quot;:603.146966300956}"/>
</p:tagLst>
</file>

<file path=ppt/tags/tag45.xml><?xml version="1.0" encoding="utf-8"?>
<p:tagLst xmlns:p="http://schemas.openxmlformats.org/presentationml/2006/main">
  <p:tag name="KSO_WM_DIAGRAM_VIRTUALLY_FRAME" val="{&quot;height&quot;:407.25,&quot;left&quot;:51.35,&quot;top&quot;:88.1,&quot;width&quot;:867.6}"/>
</p:tagLst>
</file>

<file path=ppt/tags/tag46.xml><?xml version="1.0" encoding="utf-8"?>
<p:tagLst xmlns:p="http://schemas.openxmlformats.org/presentationml/2006/main">
  <p:tag name="KSO_WM_DIAGRAM_VIRTUALLY_FRAME" val="{&quot;height&quot;:407.25,&quot;left&quot;:51.35,&quot;top&quot;:88.1,&quot;width&quot;:867.6}"/>
</p:tagLst>
</file>

<file path=ppt/tags/tag47.xml><?xml version="1.0" encoding="utf-8"?>
<p:tagLst xmlns:p="http://schemas.openxmlformats.org/presentationml/2006/main">
  <p:tag name="KSO_WM_DIAGRAM_VIRTUALLY_FRAME" val="{&quot;height&quot;:407.25,&quot;left&quot;:51.35,&quot;top&quot;:88.1,&quot;width&quot;:867.6}"/>
</p:tagLst>
</file>

<file path=ppt/tags/tag48.xml><?xml version="1.0" encoding="utf-8"?>
<p:tagLst xmlns:p="http://schemas.openxmlformats.org/presentationml/2006/main">
  <p:tag name="KSO_WM_DIAGRAM_VIRTUALLY_FRAME" val="{&quot;height&quot;:407.25,&quot;left&quot;:51.35,&quot;top&quot;:88.1,&quot;width&quot;:867.6}"/>
</p:tagLst>
</file>

<file path=ppt/tags/tag49.xml><?xml version="1.0" encoding="utf-8"?>
<p:tagLst xmlns:p="http://schemas.openxmlformats.org/presentationml/2006/main">
  <p:tag name="KSO_WM_DIAGRAM_VIRTUALLY_FRAME" val="{&quot;height&quot;:407.25,&quot;left&quot;:51.35,&quot;top&quot;:88.1,&quot;width&quot;:867.6}"/>
</p:tagLst>
</file>

<file path=ppt/tags/tag5.xml><?xml version="1.0" encoding="utf-8"?>
<p:tagLst xmlns:p="http://schemas.openxmlformats.org/presentationml/2006/main">
  <p:tag name="KSO_WM_DIAGRAM_VIRTUALLY_FRAME" val="{&quot;height&quot;:559.5,&quot;left&quot;:170.65,&quot;top&quot;:26.7,&quot;width&quot;:780}"/>
</p:tagLst>
</file>

<file path=ppt/tags/tag50.xml><?xml version="1.0" encoding="utf-8"?>
<p:tagLst xmlns:p="http://schemas.openxmlformats.org/presentationml/2006/main">
  <p:tag name="KSO_WM_DIAGRAM_VIRTUALLY_FRAME" val="{&quot;height&quot;:407.25,&quot;left&quot;:51.35,&quot;top&quot;:88.1,&quot;width&quot;:867.6}"/>
</p:tagLst>
</file>

<file path=ppt/tags/tag51.xml><?xml version="1.0" encoding="utf-8"?>
<p:tagLst xmlns:p="http://schemas.openxmlformats.org/presentationml/2006/main">
  <p:tag name="KSO_WM_DIAGRAM_VIRTUALLY_FRAME" val="{&quot;height&quot;:407.25,&quot;left&quot;:51.35,&quot;top&quot;:88.1,&quot;width&quot;:867.6}"/>
</p:tagLst>
</file>

<file path=ppt/tags/tag52.xml><?xml version="1.0" encoding="utf-8"?>
<p:tagLst xmlns:p="http://schemas.openxmlformats.org/presentationml/2006/main">
  <p:tag name="KSO_WM_DIAGRAM_VIRTUALLY_FRAME" val="{&quot;height&quot;:407.25,&quot;left&quot;:51.35,&quot;top&quot;:88.1,&quot;width&quot;:867.6}"/>
</p:tagLst>
</file>

<file path=ppt/tags/tag53.xml><?xml version="1.0" encoding="utf-8"?>
<p:tagLst xmlns:p="http://schemas.openxmlformats.org/presentationml/2006/main">
  <p:tag name="KSO_WM_DIAGRAM_VIRTUALLY_FRAME" val="{&quot;height&quot;:407.25,&quot;left&quot;:51.35,&quot;top&quot;:88.1,&quot;width&quot;:867.6}"/>
</p:tagLst>
</file>

<file path=ppt/tags/tag54.xml><?xml version="1.0" encoding="utf-8"?>
<p:tagLst xmlns:p="http://schemas.openxmlformats.org/presentationml/2006/main">
  <p:tag name="KSO_WM_DIAGRAM_VIRTUALLY_FRAME" val="{&quot;height&quot;:407.25,&quot;left&quot;:51.35,&quot;top&quot;:88.1,&quot;width&quot;:867.6}"/>
</p:tagLst>
</file>

<file path=ppt/tags/tag55.xml><?xml version="1.0" encoding="utf-8"?>
<p:tagLst xmlns:p="http://schemas.openxmlformats.org/presentationml/2006/main">
  <p:tag name="KSO_WM_DIAGRAM_VIRTUALLY_FRAME" val="{&quot;height&quot;:407.25,&quot;left&quot;:51.35,&quot;top&quot;:88.1,&quot;width&quot;:867.6}"/>
</p:tagLst>
</file>

<file path=ppt/tags/tag56.xml><?xml version="1.0" encoding="utf-8"?>
<p:tagLst xmlns:p="http://schemas.openxmlformats.org/presentationml/2006/main">
  <p:tag name="KSO_WM_DIAGRAM_VIRTUALLY_FRAME" val="{&quot;height&quot;:407.25,&quot;left&quot;:51.35,&quot;top&quot;:88.1,&quot;width&quot;:867.6}"/>
</p:tagLst>
</file>

<file path=ppt/tags/tag57.xml><?xml version="1.0" encoding="utf-8"?>
<p:tagLst xmlns:p="http://schemas.openxmlformats.org/presentationml/2006/main">
  <p:tag name="KSO_WM_DIAGRAM_VIRTUALLY_FRAME" val="{&quot;height&quot;:407.25,&quot;left&quot;:51.35,&quot;top&quot;:88.1,&quot;width&quot;:867.6}"/>
</p:tagLst>
</file>

<file path=ppt/tags/tag58.xml><?xml version="1.0" encoding="utf-8"?>
<p:tagLst xmlns:p="http://schemas.openxmlformats.org/presentationml/2006/main">
  <p:tag name="KSO_WM_DIAGRAM_VIRTUALLY_FRAME" val="{&quot;height&quot;:407.25,&quot;left&quot;:51.35,&quot;top&quot;:88.1,&quot;width&quot;:867.6}"/>
</p:tagLst>
</file>

<file path=ppt/tags/tag59.xml><?xml version="1.0" encoding="utf-8"?>
<p:tagLst xmlns:p="http://schemas.openxmlformats.org/presentationml/2006/main">
  <p:tag name="KSO_WM_DIAGRAM_VIRTUALLY_FRAME" val="{&quot;height&quot;:407.25,&quot;left&quot;:51.35,&quot;top&quot;:88.1,&quot;width&quot;:867.6}"/>
</p:tagLst>
</file>

<file path=ppt/tags/tag6.xml><?xml version="1.0" encoding="utf-8"?>
<p:tagLst xmlns:p="http://schemas.openxmlformats.org/presentationml/2006/main">
  <p:tag name="KSO_WM_DIAGRAM_VIRTUALLY_FRAME" val="{&quot;height&quot;:559.5,&quot;left&quot;:170.65,&quot;top&quot;:26.7,&quot;width&quot;:780}"/>
</p:tagLst>
</file>

<file path=ppt/tags/tag60.xml><?xml version="1.0" encoding="utf-8"?>
<p:tagLst xmlns:p="http://schemas.openxmlformats.org/presentationml/2006/main">
  <p:tag name="KSO_WM_DIAGRAM_VIRTUALLY_FRAME" val="{&quot;height&quot;:407.25,&quot;left&quot;:51.35,&quot;top&quot;:88.1,&quot;width&quot;:867.6}"/>
</p:tagLst>
</file>

<file path=ppt/tags/tag61.xml><?xml version="1.0" encoding="utf-8"?>
<p:tagLst xmlns:p="http://schemas.openxmlformats.org/presentationml/2006/main">
  <p:tag name="KSO_WM_DIAGRAM_VIRTUALLY_FRAME" val="{&quot;height&quot;:407.25,&quot;left&quot;:51.35,&quot;top&quot;:88.1,&quot;width&quot;:867.6}"/>
</p:tagLst>
</file>

<file path=ppt/tags/tag62.xml><?xml version="1.0" encoding="utf-8"?>
<p:tagLst xmlns:p="http://schemas.openxmlformats.org/presentationml/2006/main">
  <p:tag name="KSO_WM_DIAGRAM_VIRTUALLY_FRAME" val="{&quot;height&quot;:498.4,&quot;left&quot;:285.6,&quot;top&quot;:60.85,&quot;width&quot;:674.5}"/>
</p:tagLst>
</file>

<file path=ppt/tags/tag63.xml><?xml version="1.0" encoding="utf-8"?>
<p:tagLst xmlns:p="http://schemas.openxmlformats.org/presentationml/2006/main">
  <p:tag name="KSO_WM_DIAGRAM_VIRTUALLY_FRAME" val="{&quot;height&quot;:498.4,&quot;left&quot;:285.6,&quot;top&quot;:60.85,&quot;width&quot;:674.5}"/>
</p:tagLst>
</file>

<file path=ppt/tags/tag64.xml><?xml version="1.0" encoding="utf-8"?>
<p:tagLst xmlns:p="http://schemas.openxmlformats.org/presentationml/2006/main">
  <p:tag name="KSO_WM_DIAGRAM_VIRTUALLY_FRAME" val="{&quot;height&quot;:498.4,&quot;left&quot;:285.6,&quot;top&quot;:60.85,&quot;width&quot;:674.5}"/>
</p:tagLst>
</file>

<file path=ppt/tags/tag65.xml><?xml version="1.0" encoding="utf-8"?>
<p:tagLst xmlns:p="http://schemas.openxmlformats.org/presentationml/2006/main">
  <p:tag name="KSO_WM_DIAGRAM_VIRTUALLY_FRAME" val="{&quot;height&quot;:498.4,&quot;left&quot;:285.6,&quot;top&quot;:60.85,&quot;width&quot;:674.5}"/>
</p:tagLst>
</file>

<file path=ppt/tags/tag66.xml><?xml version="1.0" encoding="utf-8"?>
<p:tagLst xmlns:p="http://schemas.openxmlformats.org/presentationml/2006/main">
  <p:tag name="KSO_WM_DIAGRAM_VIRTUALLY_FRAME" val="{&quot;height&quot;:498.4,&quot;left&quot;:285.6,&quot;top&quot;:60.85,&quot;width&quot;:674.5}"/>
</p:tagLst>
</file>

<file path=ppt/tags/tag67.xml><?xml version="1.0" encoding="utf-8"?>
<p:tagLst xmlns:p="http://schemas.openxmlformats.org/presentationml/2006/main">
  <p:tag name="KSO_WM_DIAGRAM_VIRTUALLY_FRAME" val="{&quot;height&quot;:498.4,&quot;left&quot;:285.6,&quot;top&quot;:60.85,&quot;width&quot;:674.5}"/>
</p:tagLst>
</file>

<file path=ppt/tags/tag68.xml><?xml version="1.0" encoding="utf-8"?>
<p:tagLst xmlns:p="http://schemas.openxmlformats.org/presentationml/2006/main">
  <p:tag name="KSO_WM_DIAGRAM_VIRTUALLY_FRAME" val="{&quot;height&quot;:498.4,&quot;left&quot;:285.6,&quot;top&quot;:60.85,&quot;width&quot;:674.5}"/>
</p:tagLst>
</file>

<file path=ppt/tags/tag69.xml><?xml version="1.0" encoding="utf-8"?>
<p:tagLst xmlns:p="http://schemas.openxmlformats.org/presentationml/2006/main">
  <p:tag name="KSO_WM_DIAGRAM_VIRTUALLY_FRAME" val="{&quot;height&quot;:498.4,&quot;left&quot;:285.6,&quot;top&quot;:60.85,&quot;width&quot;:674.5}"/>
</p:tagLst>
</file>

<file path=ppt/tags/tag7.xml><?xml version="1.0" encoding="utf-8"?>
<p:tagLst xmlns:p="http://schemas.openxmlformats.org/presentationml/2006/main">
  <p:tag name="KSO_WM_DIAGRAM_VIRTUALLY_FRAME" val="{&quot;height&quot;:559.5,&quot;left&quot;:170.65,&quot;top&quot;:26.7,&quot;width&quot;:780}"/>
</p:tagLst>
</file>

<file path=ppt/tags/tag70.xml><?xml version="1.0" encoding="utf-8"?>
<p:tagLst xmlns:p="http://schemas.openxmlformats.org/presentationml/2006/main">
  <p:tag name="KSO_WM_DIAGRAM_VIRTUALLY_FRAME" val="{&quot;height&quot;:498.4,&quot;left&quot;:285.6,&quot;top&quot;:60.85,&quot;width&quot;:674.5}"/>
</p:tagLst>
</file>

<file path=ppt/tags/tag71.xml><?xml version="1.0" encoding="utf-8"?>
<p:tagLst xmlns:p="http://schemas.openxmlformats.org/presentationml/2006/main">
  <p:tag name="KSO_WM_DIAGRAM_VIRTUALLY_FRAME" val="{&quot;height&quot;:498.4,&quot;left&quot;:285.6,&quot;top&quot;:60.85,&quot;width&quot;:674.5}"/>
</p:tagLst>
</file>

<file path=ppt/tags/tag72.xml><?xml version="1.0" encoding="utf-8"?>
<p:tagLst xmlns:p="http://schemas.openxmlformats.org/presentationml/2006/main">
  <p:tag name="KSO_WM_DIAGRAM_VIRTUALLY_FRAME" val="{&quot;height&quot;:498.4,&quot;left&quot;:285.6,&quot;top&quot;:60.85,&quot;width&quot;:674.5}"/>
</p:tagLst>
</file>

<file path=ppt/tags/tag73.xml><?xml version="1.0" encoding="utf-8"?>
<p:tagLst xmlns:p="http://schemas.openxmlformats.org/presentationml/2006/main">
  <p:tag name="KSO_WM_DIAGRAM_VIRTUALLY_FRAME" val="{&quot;height&quot;:498.4,&quot;left&quot;:285.6,&quot;top&quot;:60.85,&quot;width&quot;:674.5}"/>
</p:tagLst>
</file>

<file path=ppt/tags/tag74.xml><?xml version="1.0" encoding="utf-8"?>
<p:tagLst xmlns:p="http://schemas.openxmlformats.org/presentationml/2006/main">
  <p:tag name="KSO_WM_DIAGRAM_VIRTUALLY_FRAME" val="{&quot;height&quot;:367.75,&quot;left&quot;:532.35,&quot;top&quot;:115.2,&quot;width&quot;:397.9}"/>
</p:tagLst>
</file>

<file path=ppt/tags/tag75.xml><?xml version="1.0" encoding="utf-8"?>
<p:tagLst xmlns:p="http://schemas.openxmlformats.org/presentationml/2006/main">
  <p:tag name="KSO_WM_DIAGRAM_VIRTUALLY_FRAME" val="{&quot;height&quot;:367.75,&quot;left&quot;:532.35,&quot;top&quot;:115.2,&quot;width&quot;:397.9}"/>
</p:tagLst>
</file>

<file path=ppt/tags/tag76.xml><?xml version="1.0" encoding="utf-8"?>
<p:tagLst xmlns:p="http://schemas.openxmlformats.org/presentationml/2006/main">
  <p:tag name="KSO_WM_DIAGRAM_VIRTUALLY_FRAME" val="{&quot;height&quot;:367.75,&quot;left&quot;:532.35,&quot;top&quot;:115.2,&quot;width&quot;:397.9}"/>
</p:tagLst>
</file>

<file path=ppt/tags/tag77.xml><?xml version="1.0" encoding="utf-8"?>
<p:tagLst xmlns:p="http://schemas.openxmlformats.org/presentationml/2006/main">
  <p:tag name="KSO_WM_DIAGRAM_VIRTUALLY_FRAME" val="{&quot;height&quot;:367.75,&quot;left&quot;:532.35,&quot;top&quot;:115.2,&quot;width&quot;:397.9}"/>
</p:tagLst>
</file>

<file path=ppt/tags/tag78.xml><?xml version="1.0" encoding="utf-8"?>
<p:tagLst xmlns:p="http://schemas.openxmlformats.org/presentationml/2006/main">
  <p:tag name="KSO_WM_DIAGRAM_VIRTUALLY_FRAME" val="{&quot;height&quot;:367.75,&quot;left&quot;:532.35,&quot;top&quot;:115.2,&quot;width&quot;:397.9}"/>
</p:tagLst>
</file>

<file path=ppt/tags/tag79.xml><?xml version="1.0" encoding="utf-8"?>
<p:tagLst xmlns:p="http://schemas.openxmlformats.org/presentationml/2006/main">
  <p:tag name="KSO_WM_DIAGRAM_VIRTUALLY_FRAME" val="{&quot;height&quot;:367.75,&quot;left&quot;:532.35,&quot;top&quot;:115.2,&quot;width&quot;:397.9}"/>
</p:tagLst>
</file>

<file path=ppt/tags/tag8.xml><?xml version="1.0" encoding="utf-8"?>
<p:tagLst xmlns:p="http://schemas.openxmlformats.org/presentationml/2006/main">
  <p:tag name="KSO_WM_DIAGRAM_VIRTUALLY_FRAME" val="{&quot;height&quot;:559.5,&quot;left&quot;:170.65,&quot;top&quot;:26.7,&quot;width&quot;:780}"/>
</p:tagLst>
</file>

<file path=ppt/tags/tag80.xml><?xml version="1.0" encoding="utf-8"?>
<p:tagLst xmlns:p="http://schemas.openxmlformats.org/presentationml/2006/main">
  <p:tag name="KSO_WM_DIAGRAM_VIRTUALLY_FRAME" val="{&quot;height&quot;:363.15,&quot;left&quot;:69.35,&quot;top&quot;:115.85,&quot;width&quot;:818.2}"/>
</p:tagLst>
</file>

<file path=ppt/tags/tag81.xml><?xml version="1.0" encoding="utf-8"?>
<p:tagLst xmlns:p="http://schemas.openxmlformats.org/presentationml/2006/main">
  <p:tag name="KSO_WM_DIAGRAM_VIRTUALLY_FRAME" val="{&quot;height&quot;:363.15,&quot;left&quot;:69.35,&quot;top&quot;:115.85,&quot;width&quot;:818.2}"/>
</p:tagLst>
</file>

<file path=ppt/tags/tag82.xml><?xml version="1.0" encoding="utf-8"?>
<p:tagLst xmlns:p="http://schemas.openxmlformats.org/presentationml/2006/main">
  <p:tag name="KSO_WM_DIAGRAM_VIRTUALLY_FRAME" val="{&quot;height&quot;:363.15,&quot;left&quot;:69.35,&quot;top&quot;:115.85,&quot;width&quot;:818.2}"/>
</p:tagLst>
</file>

<file path=ppt/tags/tag83.xml><?xml version="1.0" encoding="utf-8"?>
<p:tagLst xmlns:p="http://schemas.openxmlformats.org/presentationml/2006/main">
  <p:tag name="KSO_WM_DIAGRAM_VIRTUALLY_FRAME" val="{&quot;height&quot;:363.15,&quot;left&quot;:69.35,&quot;top&quot;:115.85,&quot;width&quot;:818.2}"/>
</p:tagLst>
</file>

<file path=ppt/tags/tag84.xml><?xml version="1.0" encoding="utf-8"?>
<p:tagLst xmlns:p="http://schemas.openxmlformats.org/presentationml/2006/main">
  <p:tag name="KSO_WM_DIAGRAM_VIRTUALLY_FRAME" val="{&quot;height&quot;:363.15,&quot;left&quot;:69.35,&quot;top&quot;:115.85,&quot;width&quot;:818.2}"/>
</p:tagLst>
</file>

<file path=ppt/tags/tag85.xml><?xml version="1.0" encoding="utf-8"?>
<p:tagLst xmlns:p="http://schemas.openxmlformats.org/presentationml/2006/main">
  <p:tag name="KSO_WM_DIAGRAM_VIRTUALLY_FRAME" val="{&quot;height&quot;:363.15,&quot;left&quot;:69.35,&quot;top&quot;:115.85,&quot;width&quot;:818.2}"/>
</p:tagLst>
</file>

<file path=ppt/tags/tag86.xml><?xml version="1.0" encoding="utf-8"?>
<p:tagLst xmlns:p="http://schemas.openxmlformats.org/presentationml/2006/main">
  <p:tag name="KSO_WM_DIAGRAM_VIRTUALLY_FRAME" val="{&quot;height&quot;:363.15,&quot;left&quot;:69.35,&quot;top&quot;:115.85,&quot;width&quot;:818.2}"/>
</p:tagLst>
</file>

<file path=ppt/tags/tag87.xml><?xml version="1.0" encoding="utf-8"?>
<p:tagLst xmlns:p="http://schemas.openxmlformats.org/presentationml/2006/main">
  <p:tag name="KSO_WM_DIAGRAM_VIRTUALLY_FRAME" val="{&quot;height&quot;:363.15,&quot;left&quot;:69.35,&quot;top&quot;:115.85,&quot;width&quot;:818.2}"/>
</p:tagLst>
</file>

<file path=ppt/tags/tag9.xml><?xml version="1.0" encoding="utf-8"?>
<p:tagLst xmlns:p="http://schemas.openxmlformats.org/presentationml/2006/main">
  <p:tag name="KSO_WM_DIAGRAM_VIRTUALLY_FRAME" val="{&quot;height&quot;:559.5,&quot;left&quot;:170.65,&quot;top&quot;:26.7,&quot;width&quot;:780}"/>
</p:tagLst>
</file>

<file path=ppt/theme/theme1.xml><?xml version="1.0" encoding="utf-8"?>
<a:theme xmlns:a="http://schemas.openxmlformats.org/drawingml/2006/main" name="Custom Theme">
  <a:themeElements>
    <a:clrScheme name="Custom">
      <a:dk1>
        <a:srgbClr val="000000"/>
      </a:dk1>
      <a:lt1>
        <a:srgbClr val="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Custom Theme">
  <a:themeElements>
    <a:clrScheme name="Custom">
      <a:dk1>
        <a:srgbClr val="000000"/>
      </a:dk1>
      <a:lt1>
        <a:srgbClr val="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Custom Theme">
  <a:themeElements>
    <a:clrScheme name="Custom">
      <a:dk1>
        <a:srgbClr val="000000"/>
      </a:dk1>
      <a:lt1>
        <a:srgbClr val="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7290</Words>
  <Application>WPS 演示</Application>
  <PresentationFormat>On-screen Show (16:9)</PresentationFormat>
  <Paragraphs>342</Paragraphs>
  <Slides>28</Slides>
  <Notes>26</Notes>
  <HiddenSlides>0</HiddenSlides>
  <MMClips>0</MMClips>
  <ScaleCrop>false</ScaleCrop>
  <HeadingPairs>
    <vt:vector size="6" baseType="variant">
      <vt:variant>
        <vt:lpstr>已用的字体</vt:lpstr>
      </vt:variant>
      <vt:variant>
        <vt:i4>9</vt:i4>
      </vt:variant>
      <vt:variant>
        <vt:lpstr>主题</vt:lpstr>
      </vt:variant>
      <vt:variant>
        <vt:i4>2</vt:i4>
      </vt:variant>
      <vt:variant>
        <vt:lpstr>幻灯片标题</vt:lpstr>
      </vt:variant>
      <vt:variant>
        <vt:i4>28</vt:i4>
      </vt:variant>
    </vt:vector>
  </HeadingPairs>
  <TitlesOfParts>
    <vt:vector size="39" baseType="lpstr">
      <vt:lpstr>Arial</vt:lpstr>
      <vt:lpstr>宋体</vt:lpstr>
      <vt:lpstr>Wingdings</vt:lpstr>
      <vt:lpstr>MiSans</vt:lpstr>
      <vt:lpstr>MiSans</vt:lpstr>
      <vt:lpstr>微软雅黑</vt:lpstr>
      <vt:lpstr>Calibri</vt:lpstr>
      <vt:lpstr>Arial Unicode MS</vt:lpstr>
      <vt:lpstr>等线</vt:lpstr>
      <vt:lpstr>Custom Theme</vt:lpstr>
      <vt:lpstr>1_Custom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PptxGenJS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PptxGenJS Presentation</dc:title>
  <dc:creator>PptxGenJS</dc:creator>
  <dc:subject>PptxGenJS Presentation</dc:subject>
  <cp:lastModifiedBy>武静影</cp:lastModifiedBy>
  <cp:revision>5</cp:revision>
  <dcterms:created xsi:type="dcterms:W3CDTF">2025-08-16T05:10:00Z</dcterms:created>
  <dcterms:modified xsi:type="dcterms:W3CDTF">2025-08-19T02:13:57Z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ECD332A0233B427295ADAE3932D64895_13</vt:lpwstr>
  </property>
  <property fmtid="{D5CDD505-2E9C-101B-9397-08002B2CF9AE}" pid="3" name="KSOProductBuildVer">
    <vt:lpwstr>2052-12.1.0.19302</vt:lpwstr>
  </property>
</Properties>
</file>