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51" r:id="rId3"/>
  </p:sldMasterIdLst>
  <p:notesMasterIdLst>
    <p:notesMasterId r:id="rId5"/>
  </p:notesMasterIdLst>
  <p:sldIdLst>
    <p:sldId id="283" r:id="rId4"/>
    <p:sldId id="284" r:id="rId6"/>
    <p:sldId id="285"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86" r:id="rId29"/>
  </p:sldIdLst>
  <p:sldSz cx="12192000" cy="6858000"/>
  <p:notesSz cx="6858000" cy="12192000"/>
  <p:embeddedFontLst>
    <p:embeddedFont>
      <p:font typeface="MiSans" pitchFamily="34" charset="-122"/>
      <p:regular r:id="rId33"/>
    </p:embeddedFont>
    <p:embeddedFont>
      <p:font typeface="MiSans" pitchFamily="34" charset="-120"/>
      <p:regular r:id="rId34"/>
    </p:embeddedFont>
    <p:embeddedFont>
      <p:font typeface="等线" panose="02010600030101010101" charset="-122"/>
      <p:regular r:id="rId35"/>
    </p:embeddedFont>
    <p:embeddedFont>
      <p:font typeface="Calibri" panose="020F0502020204030204" charset="0"/>
      <p:regular r:id="rId36"/>
      <p:bold r:id="rId37"/>
      <p:italic r:id="rId38"/>
      <p:boldItalic r:id="rId39"/>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1.xml"/><Relationship Id="rId7" Type="http://schemas.openxmlformats.org/officeDocument/2006/relationships/image" Target="../media/image41.pn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xml"/><Relationship Id="rId7" Type="http://schemas.openxmlformats.org/officeDocument/2006/relationships/image" Target="../media/image45.png"/><Relationship Id="rId6" Type="http://schemas.openxmlformats.org/officeDocument/2006/relationships/image" Target="../media/image44.png"/><Relationship Id="rId5" Type="http://schemas.openxmlformats.org/officeDocument/2006/relationships/image" Target="../media/image18.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15.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9" Type="http://schemas.openxmlformats.org/officeDocument/2006/relationships/image" Target="../media/image49.png"/><Relationship Id="rId8" Type="http://schemas.openxmlformats.org/officeDocument/2006/relationships/image" Target="../media/image15.png"/><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4.png"/><Relationship Id="rId3" Type="http://schemas.openxmlformats.org/officeDocument/2006/relationships/image" Target="../media/image48.png"/><Relationship Id="rId2" Type="http://schemas.openxmlformats.org/officeDocument/2006/relationships/image" Target="../media/image47.jpeg"/><Relationship Id="rId13" Type="http://schemas.openxmlformats.org/officeDocument/2006/relationships/notesSlide" Target="../notesSlides/notesSlide13.xml"/><Relationship Id="rId12" Type="http://schemas.openxmlformats.org/officeDocument/2006/relationships/slideLayout" Target="../slideLayouts/slideLayout1.xml"/><Relationship Id="rId11" Type="http://schemas.openxmlformats.org/officeDocument/2006/relationships/image" Target="../media/image51.png"/><Relationship Id="rId10" Type="http://schemas.openxmlformats.org/officeDocument/2006/relationships/image" Target="../media/image50.png"/><Relationship Id="rId1" Type="http://schemas.openxmlformats.org/officeDocument/2006/relationships/image" Target="../media/image46.jpeg"/></Relationships>
</file>

<file path=ppt/slides/_rels/slide14.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image" Target="../media/image26.png"/><Relationship Id="rId4" Type="http://schemas.openxmlformats.org/officeDocument/2006/relationships/tags" Target="../tags/tag41.xml"/><Relationship Id="rId3" Type="http://schemas.openxmlformats.org/officeDocument/2006/relationships/image" Target="../media/image16.png"/><Relationship Id="rId2" Type="http://schemas.openxmlformats.org/officeDocument/2006/relationships/image" Target="../media/image53.jpeg"/><Relationship Id="rId19" Type="http://schemas.openxmlformats.org/officeDocument/2006/relationships/notesSlide" Target="../notesSlides/notesSlide14.xml"/><Relationship Id="rId18" Type="http://schemas.openxmlformats.org/officeDocument/2006/relationships/slideLayout" Target="../slideLayouts/slideLayout1.xml"/><Relationship Id="rId17" Type="http://schemas.openxmlformats.org/officeDocument/2006/relationships/image" Target="../media/image55.jpeg"/><Relationship Id="rId16" Type="http://schemas.openxmlformats.org/officeDocument/2006/relationships/tags" Target="../tags/tag49.xml"/><Relationship Id="rId15" Type="http://schemas.openxmlformats.org/officeDocument/2006/relationships/image" Target="../media/image54.jpeg"/><Relationship Id="rId14" Type="http://schemas.openxmlformats.org/officeDocument/2006/relationships/tags" Target="../tags/tag48.xml"/><Relationship Id="rId13" Type="http://schemas.openxmlformats.org/officeDocument/2006/relationships/image" Target="../media/image18.png"/><Relationship Id="rId12" Type="http://schemas.openxmlformats.org/officeDocument/2006/relationships/image" Target="../media/image17.png"/><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image" Target="../media/image52.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9" Type="http://schemas.openxmlformats.org/officeDocument/2006/relationships/image" Target="../media/image62.png"/><Relationship Id="rId8" Type="http://schemas.openxmlformats.org/officeDocument/2006/relationships/image" Target="../media/image61.png"/><Relationship Id="rId7" Type="http://schemas.openxmlformats.org/officeDocument/2006/relationships/image" Target="../media/image60.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59.png"/><Relationship Id="rId14" Type="http://schemas.openxmlformats.org/officeDocument/2006/relationships/notesSlide" Target="../notesSlides/notesSlide17.xml"/><Relationship Id="rId13" Type="http://schemas.openxmlformats.org/officeDocument/2006/relationships/slideLayout" Target="../slideLayouts/slideLayout1.xml"/><Relationship Id="rId12" Type="http://schemas.openxmlformats.org/officeDocument/2006/relationships/image" Target="../media/image65.png"/><Relationship Id="rId11" Type="http://schemas.openxmlformats.org/officeDocument/2006/relationships/image" Target="../media/image64.png"/><Relationship Id="rId10" Type="http://schemas.openxmlformats.org/officeDocument/2006/relationships/image" Target="../media/image63.pn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jpeg"/></Relationships>
</file>

<file path=ppt/slides/_rels/slide19.xml.rels><?xml version="1.0" encoding="UTF-8" standalone="yes"?>
<Relationships xmlns="http://schemas.openxmlformats.org/package/2006/relationships"><Relationship Id="rId9" Type="http://schemas.openxmlformats.org/officeDocument/2006/relationships/image" Target="../media/image74.png"/><Relationship Id="rId8" Type="http://schemas.openxmlformats.org/officeDocument/2006/relationships/image" Target="../media/image73.png"/><Relationship Id="rId7" Type="http://schemas.openxmlformats.org/officeDocument/2006/relationships/image" Target="../media/image72.png"/><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45.png"/><Relationship Id="rId3" Type="http://schemas.openxmlformats.org/officeDocument/2006/relationships/image" Target="../media/image15.png"/><Relationship Id="rId2" Type="http://schemas.openxmlformats.org/officeDocument/2006/relationships/image" Target="../media/image69.png"/><Relationship Id="rId13" Type="http://schemas.openxmlformats.org/officeDocument/2006/relationships/notesSlide" Target="../notesSlides/notesSlide19.xml"/><Relationship Id="rId12" Type="http://schemas.openxmlformats.org/officeDocument/2006/relationships/slideLayout" Target="../slideLayouts/slideLayout1.xml"/><Relationship Id="rId11" Type="http://schemas.openxmlformats.org/officeDocument/2006/relationships/image" Target="../media/image18.png"/><Relationship Id="rId10" Type="http://schemas.openxmlformats.org/officeDocument/2006/relationships/image" Target="../media/image16.pn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5.png"/><Relationship Id="rId7" Type="http://schemas.openxmlformats.org/officeDocument/2006/relationships/image" Target="../media/image4.pn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3.png"/><Relationship Id="rId25" Type="http://schemas.openxmlformats.org/officeDocument/2006/relationships/notesSlide" Target="../notesSlides/notesSlide2.xml"/><Relationship Id="rId24" Type="http://schemas.openxmlformats.org/officeDocument/2006/relationships/slideLayout" Target="../slideLayouts/slideLayout3.xml"/><Relationship Id="rId23" Type="http://schemas.openxmlformats.org/officeDocument/2006/relationships/image" Target="../media/image8.png"/><Relationship Id="rId22" Type="http://schemas.openxmlformats.org/officeDocument/2006/relationships/image" Target="../media/image7.png"/><Relationship Id="rId21" Type="http://schemas.openxmlformats.org/officeDocument/2006/relationships/image" Target="../media/image6.png"/><Relationship Id="rId20" Type="http://schemas.openxmlformats.org/officeDocument/2006/relationships/tags" Target="../tags/tag16.xml"/><Relationship Id="rId2" Type="http://schemas.openxmlformats.org/officeDocument/2006/relationships/tags" Target="../tags/tag1.xml"/><Relationship Id="rId19" Type="http://schemas.openxmlformats.org/officeDocument/2006/relationships/tags" Target="../tags/tag15.xml"/><Relationship Id="rId18" Type="http://schemas.openxmlformats.org/officeDocument/2006/relationships/tags" Target="../tags/tag14.xml"/><Relationship Id="rId17" Type="http://schemas.openxmlformats.org/officeDocument/2006/relationships/tags" Target="../tags/tag13.xml"/><Relationship Id="rId16" Type="http://schemas.openxmlformats.org/officeDocument/2006/relationships/tags" Target="../tags/tag12.xml"/><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76.png"/><Relationship Id="rId3" Type="http://schemas.openxmlformats.org/officeDocument/2006/relationships/image" Target="../media/image75.png"/><Relationship Id="rId2" Type="http://schemas.openxmlformats.org/officeDocument/2006/relationships/image" Target="../media/image15.png"/><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1.xml"/><Relationship Id="rId7" Type="http://schemas.openxmlformats.org/officeDocument/2006/relationships/image" Target="../media/image82.png"/><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image" Target="../media/image27.png"/><Relationship Id="rId1" Type="http://schemas.openxmlformats.org/officeDocument/2006/relationships/image" Target="../media/image77.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openxmlformats.org/officeDocument/2006/relationships/image" Target="../media/image88.jpeg"/><Relationship Id="rId5" Type="http://schemas.openxmlformats.org/officeDocument/2006/relationships/image" Target="../media/image87.png"/><Relationship Id="rId4" Type="http://schemas.openxmlformats.org/officeDocument/2006/relationships/image" Target="../media/image86.png"/><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jpeg"/></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1.xml"/><Relationship Id="rId7" Type="http://schemas.openxmlformats.org/officeDocument/2006/relationships/image" Target="../media/image41.pn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26.png"/><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6" Type="http://schemas.openxmlformats.org/officeDocument/2006/relationships/notesSlide" Target="../notesSlides/notesSlide25.xml"/><Relationship Id="rId15" Type="http://schemas.openxmlformats.org/officeDocument/2006/relationships/slideLayout" Target="../slideLayouts/slideLayout3.xml"/><Relationship Id="rId14" Type="http://schemas.openxmlformats.org/officeDocument/2006/relationships/image" Target="../media/image90.jpeg"/><Relationship Id="rId13" Type="http://schemas.openxmlformats.org/officeDocument/2006/relationships/tags" Target="../tags/tag57.xml"/><Relationship Id="rId12" Type="http://schemas.openxmlformats.org/officeDocument/2006/relationships/image" Target="../media/image89.jpeg"/><Relationship Id="rId11" Type="http://schemas.openxmlformats.org/officeDocument/2006/relationships/tags" Target="../tags/tag56.xml"/><Relationship Id="rId10" Type="http://schemas.openxmlformats.org/officeDocument/2006/relationships/image" Target="../media/image18.png"/><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image" Target="../media/image5.png"/><Relationship Id="rId6" Type="http://schemas.openxmlformats.org/officeDocument/2006/relationships/image" Target="../media/image4.png"/><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image" Target="../media/image3.png"/><Relationship Id="rId27" Type="http://schemas.openxmlformats.org/officeDocument/2006/relationships/notesSlide" Target="../notesSlides/notesSlide3.xml"/><Relationship Id="rId26" Type="http://schemas.openxmlformats.org/officeDocument/2006/relationships/slideLayout" Target="../slideLayouts/slideLayout3.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7.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image" Target="../media/image8.png"/><Relationship Id="rId16" Type="http://schemas.openxmlformats.org/officeDocument/2006/relationships/image" Target="../media/image7.png"/><Relationship Id="rId15" Type="http://schemas.openxmlformats.org/officeDocument/2006/relationships/tags" Target="../tags/tag26.xml"/><Relationship Id="rId14" Type="http://schemas.openxmlformats.org/officeDocument/2006/relationships/image" Target="../media/image6.png"/><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2" Type="http://schemas.openxmlformats.org/officeDocument/2006/relationships/notesSlide" Target="../notesSlides/notesSlide5.xml"/><Relationship Id="rId11" Type="http://schemas.openxmlformats.org/officeDocument/2006/relationships/slideLayout" Target="../slideLayouts/slideLayout1.xml"/><Relationship Id="rId10" Type="http://schemas.openxmlformats.org/officeDocument/2006/relationships/image" Target="../media/image22.jpe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24.png"/><Relationship Id="rId5" Type="http://schemas.openxmlformats.org/officeDocument/2006/relationships/tags" Target="../tags/tag36.xml"/><Relationship Id="rId4" Type="http://schemas.openxmlformats.org/officeDocument/2006/relationships/image" Target="../media/image23.png"/><Relationship Id="rId3" Type="http://schemas.openxmlformats.org/officeDocument/2006/relationships/tags" Target="../tags/tag35.xml"/><Relationship Id="rId2" Type="http://schemas.openxmlformats.org/officeDocument/2006/relationships/image" Target="../media/image14.png"/><Relationship Id="rId16" Type="http://schemas.openxmlformats.org/officeDocument/2006/relationships/notesSlide" Target="../notesSlides/notesSlide7.xml"/><Relationship Id="rId15" Type="http://schemas.openxmlformats.org/officeDocument/2006/relationships/slideLayout" Target="../slideLayouts/slideLayout1.xml"/><Relationship Id="rId14" Type="http://schemas.openxmlformats.org/officeDocument/2006/relationships/image" Target="../media/image25.png"/><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png"/><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1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11.png"/><Relationship Id="rId11" Type="http://schemas.openxmlformats.org/officeDocument/2006/relationships/notesSlide" Target="../notesSlides/notesSlide8.xml"/><Relationship Id="rId10" Type="http://schemas.openxmlformats.org/officeDocument/2006/relationships/slideLayout" Target="../slideLayouts/slideLayout1.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8.png"/><Relationship Id="rId3" Type="http://schemas.openxmlformats.org/officeDocument/2006/relationships/image" Target="../media/image16.png"/><Relationship Id="rId2" Type="http://schemas.openxmlformats.org/officeDocument/2006/relationships/image" Target="../media/image15.png"/><Relationship Id="rId10" Type="http://schemas.openxmlformats.org/officeDocument/2006/relationships/notesSlide" Target="../notesSlides/notesSlide9.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96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flipH="1">
            <a:off x="4814570" y="3940175"/>
            <a:ext cx="6555740" cy="0"/>
          </a:xfrm>
          <a:prstGeom prst="line">
            <a:avLst/>
          </a:prstGeom>
          <a:noFill/>
          <a:ln w="38100">
            <a:solidFill>
              <a:srgbClr val="FFFFFF"/>
            </a:solidFill>
            <a:prstDash val="solid"/>
            <a:headEnd type="none"/>
            <a:tailEnd type="none"/>
          </a:ln>
        </p:spPr>
      </p:sp>
      <p:sp>
        <p:nvSpPr>
          <p:cNvPr id="6" name="Text 4"/>
          <p:cNvSpPr/>
          <p:nvPr/>
        </p:nvSpPr>
        <p:spPr>
          <a:xfrm>
            <a:off x="2148958" y="1552575"/>
            <a:ext cx="9113402" cy="2477135"/>
          </a:xfrm>
          <a:prstGeom prst="rect">
            <a:avLst/>
          </a:prstGeom>
          <a:noFill/>
        </p:spPr>
        <p:txBody>
          <a:bodyPr wrap="square" lIns="91440" tIns="45720" rIns="91440" bIns="45720" rtlCol="0" anchor="ctr"/>
          <a:lstStyle/>
          <a:p>
            <a:pPr marL="0" indent="0" algn="r">
              <a:lnSpc>
                <a:spcPct val="100000"/>
              </a:lnSpc>
              <a:buNone/>
            </a:pPr>
            <a:r>
              <a:rPr lang="en-US" sz="6000" dirty="0">
                <a:solidFill>
                  <a:srgbClr val="FFFFFF"/>
                </a:solidFill>
                <a:latin typeface="MiSans" pitchFamily="34" charset="-122"/>
                <a:ea typeface="MiSans" pitchFamily="34" charset="-122"/>
                <a:cs typeface="MiSans" pitchFamily="34" charset="-120"/>
              </a:rPr>
              <a:t>项目</a:t>
            </a:r>
            <a:r>
              <a:rPr lang="zh-CN" altLang="en-US" sz="6000" dirty="0">
                <a:solidFill>
                  <a:srgbClr val="FFFFFF"/>
                </a:solidFill>
                <a:latin typeface="MiSans" pitchFamily="34" charset="-122"/>
                <a:ea typeface="MiSans" pitchFamily="34" charset="-122"/>
                <a:cs typeface="MiSans" pitchFamily="34" charset="-120"/>
              </a:rPr>
              <a:t>二</a:t>
            </a:r>
            <a:r>
              <a:rPr lang="en-US" sz="6000" dirty="0">
                <a:solidFill>
                  <a:srgbClr val="FFFFFF"/>
                </a:solidFill>
                <a:latin typeface="MiSans" pitchFamily="34" charset="-122"/>
                <a:ea typeface="MiSans" pitchFamily="34" charset="-122"/>
                <a:cs typeface="MiSans" pitchFamily="34" charset="-120"/>
              </a:rPr>
              <a:t> </a:t>
            </a:r>
            <a:r>
              <a:rPr lang="zh-CN" altLang="en-US" sz="1600" dirty="0"/>
              <a:t>　</a:t>
            </a:r>
            <a:r>
              <a:rPr lang="en-US" sz="6000" dirty="0">
                <a:solidFill>
                  <a:srgbClr val="FFFFFF"/>
                </a:solidFill>
                <a:latin typeface="MiSans" pitchFamily="34" charset="-122"/>
                <a:ea typeface="MiSans" pitchFamily="34" charset="-122"/>
                <a:cs typeface="MiSans" pitchFamily="34" charset="-120"/>
              </a:rPr>
              <a:t>现代企业战略管理</a:t>
            </a:r>
            <a:endParaRPr lang="zh-CN" alt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0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19-d1oe62tcmrb5eq9iqbl0.png"/>
          <p:cNvPicPr>
            <a:picLocks noChangeAspect="1"/>
          </p:cNvPicPr>
          <p:nvPr/>
        </p:nvPicPr>
        <p:blipFill>
          <a:blip r:embed="rId2"/>
          <a:stretch>
            <a:fillRect/>
          </a:stretch>
        </p:blipFill>
        <p:spPr>
          <a:xfrm>
            <a:off x="3628390" y="4560570"/>
            <a:ext cx="8564880" cy="2541905"/>
          </a:xfrm>
          <a:prstGeom prst="rect">
            <a:avLst/>
          </a:prstGeom>
        </p:spPr>
      </p:pic>
      <p:sp>
        <p:nvSpPr>
          <p:cNvPr id="3" name="Text 0"/>
          <p:cNvSpPr/>
          <p:nvPr/>
        </p:nvSpPr>
        <p:spPr>
          <a:xfrm>
            <a:off x="5104868" y="5495271"/>
            <a:ext cx="6412026" cy="98457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战略管理可以促使企业增强凝聚力。通过让员工参与战略酝酿、决策与实施过程来减少改革的阻力，并最大限度地激发员工的热情与智慧。</a:t>
            </a:r>
            <a:endParaRPr lang="en-US" sz="1600" dirty="0"/>
          </a:p>
        </p:txBody>
      </p:sp>
      <p:sp>
        <p:nvSpPr>
          <p:cNvPr id="4" name="Text 1"/>
          <p:cNvSpPr/>
          <p:nvPr/>
        </p:nvSpPr>
        <p:spPr>
          <a:xfrm>
            <a:off x="5150566" y="5087473"/>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凝聚人心</a:t>
            </a:r>
            <a:endParaRPr lang="en-US" sz="1600" dirty="0"/>
          </a:p>
        </p:txBody>
      </p:sp>
      <p:pic>
        <p:nvPicPr>
          <p:cNvPr id="5" name="Image 1" descr="https://test-kimi-img.moonshot.cn/pub/slides/slides_tmpl/image/25-07-11-18:10:19-d1oe62tcmrb5eq9iqbl0.png"/>
          <p:cNvPicPr>
            <a:picLocks noChangeAspect="1"/>
          </p:cNvPicPr>
          <p:nvPr/>
        </p:nvPicPr>
        <p:blipFill>
          <a:blip r:embed="rId2"/>
          <a:stretch>
            <a:fillRect/>
          </a:stretch>
        </p:blipFill>
        <p:spPr>
          <a:xfrm>
            <a:off x="3628390" y="2637155"/>
            <a:ext cx="8564880" cy="2541905"/>
          </a:xfrm>
          <a:prstGeom prst="rect">
            <a:avLst/>
          </a:prstGeom>
        </p:spPr>
      </p:pic>
      <p:sp>
        <p:nvSpPr>
          <p:cNvPr id="6" name="Text 2"/>
          <p:cNvSpPr/>
          <p:nvPr/>
        </p:nvSpPr>
        <p:spPr>
          <a:xfrm>
            <a:off x="5104868" y="3571856"/>
            <a:ext cx="6412026" cy="98457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战略管理可以促使企业改进决策方法，优化组织结构，把日常管理建立在系统与有序的基础上，并增强企业的协调、沟通与控制职能，不断提高管理的效率与水平。</a:t>
            </a:r>
            <a:endParaRPr lang="en-US" sz="1600" dirty="0"/>
          </a:p>
        </p:txBody>
      </p:sp>
      <p:sp>
        <p:nvSpPr>
          <p:cNvPr id="7" name="Text 3"/>
          <p:cNvSpPr/>
          <p:nvPr/>
        </p:nvSpPr>
        <p:spPr>
          <a:xfrm>
            <a:off x="5150566" y="3164058"/>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提升管理</a:t>
            </a:r>
            <a:endParaRPr lang="en-US" sz="1600" dirty="0"/>
          </a:p>
        </p:txBody>
      </p:sp>
      <p:pic>
        <p:nvPicPr>
          <p:cNvPr id="8" name="Image 2" descr="https://test-kimi-img.moonshot.cn/pub/slides/slides_tmpl/image/25-07-11-18:10:19-d1oe62tcmrb5eq9iqbl0.png"/>
          <p:cNvPicPr>
            <a:picLocks noChangeAspect="1"/>
          </p:cNvPicPr>
          <p:nvPr/>
        </p:nvPicPr>
        <p:blipFill>
          <a:blip r:embed="rId2"/>
          <a:stretch>
            <a:fillRect/>
          </a:stretch>
        </p:blipFill>
        <p:spPr>
          <a:xfrm>
            <a:off x="3627120" y="772795"/>
            <a:ext cx="8564880" cy="2541905"/>
          </a:xfrm>
          <a:prstGeom prst="rect">
            <a:avLst/>
          </a:prstGeom>
        </p:spPr>
      </p:pic>
      <p:pic>
        <p:nvPicPr>
          <p:cNvPr id="9" name="Image 3" descr="https://test-kimi-img.moonshot.cn/pub/slides/slides_tmpl/image/25-07-11-18:10:19-d1oe62tcmrb5eq9iqbkg.jpeg"/>
          <p:cNvPicPr>
            <a:picLocks noChangeAspect="1"/>
          </p:cNvPicPr>
          <p:nvPr/>
        </p:nvPicPr>
        <p:blipFill>
          <a:blip r:embed="rId3"/>
          <a:srcRect r="45"/>
          <a:stretch>
            <a:fillRect/>
          </a:stretch>
        </p:blipFill>
        <p:spPr>
          <a:xfrm>
            <a:off x="0" y="0"/>
            <a:ext cx="3748405" cy="6858000"/>
          </a:xfrm>
          <a:prstGeom prst="rect">
            <a:avLst/>
          </a:prstGeom>
        </p:spPr>
      </p:pic>
      <p:sp>
        <p:nvSpPr>
          <p:cNvPr id="10" name="Text 4"/>
          <p:cNvSpPr/>
          <p:nvPr/>
        </p:nvSpPr>
        <p:spPr>
          <a:xfrm>
            <a:off x="5103598" y="1707496"/>
            <a:ext cx="6412026" cy="98457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战略管理可以促使企业倾心于资源的合理配置，通过资源结构的优化，使资源效能得以最大限度地利用和发挥。</a:t>
            </a:r>
            <a:endParaRPr lang="en-US" sz="1600" dirty="0"/>
          </a:p>
        </p:txBody>
      </p:sp>
      <p:sp>
        <p:nvSpPr>
          <p:cNvPr id="11" name="Text 5"/>
          <p:cNvSpPr/>
          <p:nvPr/>
        </p:nvSpPr>
        <p:spPr>
          <a:xfrm>
            <a:off x="5149296" y="1299698"/>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资源配置</a:t>
            </a:r>
            <a:endParaRPr lang="en-US" sz="1600" dirty="0"/>
          </a:p>
        </p:txBody>
      </p:sp>
      <p:pic>
        <p:nvPicPr>
          <p:cNvPr id="12" name="Image 4" descr="https://test-kimi-img.moonshot.cn/pub/slides/slides_tmpl/image/25-07-11-18:10:19-d1oe62tcmrb5eq9iqbk0.png"/>
          <p:cNvPicPr>
            <a:picLocks noChangeAspect="1"/>
          </p:cNvPicPr>
          <p:nvPr/>
        </p:nvPicPr>
        <p:blipFill>
          <a:blip r:embed="rId4"/>
          <a:stretch>
            <a:fillRect/>
          </a:stretch>
        </p:blipFill>
        <p:spPr>
          <a:xfrm>
            <a:off x="4036695" y="1562735"/>
            <a:ext cx="1066800" cy="1054735"/>
          </a:xfrm>
          <a:prstGeom prst="rect">
            <a:avLst/>
          </a:prstGeom>
        </p:spPr>
      </p:pic>
      <p:pic>
        <p:nvPicPr>
          <p:cNvPr id="13" name="Image 5" descr="https://test-kimi-img.moonshot.cn/pub/slides/slides_tmpl/image/25-07-11-18:10:20-d1oe635cmrb5eq9iqblg.png"/>
          <p:cNvPicPr>
            <a:picLocks noChangeAspect="1"/>
          </p:cNvPicPr>
          <p:nvPr/>
        </p:nvPicPr>
        <p:blipFill>
          <a:blip r:embed="rId5"/>
          <a:stretch>
            <a:fillRect/>
          </a:stretch>
        </p:blipFill>
        <p:spPr>
          <a:xfrm>
            <a:off x="4033520" y="3394710"/>
            <a:ext cx="1073150" cy="1054735"/>
          </a:xfrm>
          <a:prstGeom prst="rect">
            <a:avLst/>
          </a:prstGeom>
        </p:spPr>
      </p:pic>
      <p:pic>
        <p:nvPicPr>
          <p:cNvPr id="14" name="Image 6" descr="https://test-kimi-img.moonshot.cn/pub/slides/slides_tmpl/image/25-07-11-18:10:20-d1oe635cmrb5eq9iqbm0.png"/>
          <p:cNvPicPr>
            <a:picLocks noChangeAspect="1"/>
          </p:cNvPicPr>
          <p:nvPr/>
        </p:nvPicPr>
        <p:blipFill>
          <a:blip r:embed="rId6"/>
          <a:stretch>
            <a:fillRect/>
          </a:stretch>
        </p:blipFill>
        <p:spPr>
          <a:xfrm>
            <a:off x="4036695" y="5318760"/>
            <a:ext cx="1066800" cy="1054735"/>
          </a:xfrm>
          <a:prstGeom prst="rect">
            <a:avLst/>
          </a:prstGeom>
        </p:spPr>
      </p:pic>
      <p:pic>
        <p:nvPicPr>
          <p:cNvPr id="15" name="Image 7" descr="https://test-kimi-img.moonshot.cn/pub/slides/slides_tmpl/image/25-07-11-18:10:20-d1oe635cmrb5eq9iqbn0.png"/>
          <p:cNvPicPr>
            <a:picLocks noChangeAspect="1"/>
          </p:cNvPicPr>
          <p:nvPr/>
        </p:nvPicPr>
        <p:blipFill>
          <a:blip r:embed="rId7"/>
          <a:stretch>
            <a:fillRect/>
          </a:stretch>
        </p:blipFill>
        <p:spPr>
          <a:xfrm>
            <a:off x="0" y="0"/>
            <a:ext cx="3749040" cy="6858000"/>
          </a:xfrm>
          <a:prstGeom prst="rect">
            <a:avLst/>
          </a:prstGeom>
        </p:spPr>
      </p:pic>
      <p:sp>
        <p:nvSpPr>
          <p:cNvPr id="16" name="Text 6"/>
          <p:cNvSpPr/>
          <p:nvPr/>
        </p:nvSpPr>
        <p:spPr>
          <a:xfrm>
            <a:off x="4036695"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4874CB"/>
                </a:solidFill>
                <a:latin typeface="MiSans" pitchFamily="34" charset="-122"/>
                <a:ea typeface="MiSans" pitchFamily="34" charset="-122"/>
                <a:cs typeface="MiSans" pitchFamily="34" charset="-120"/>
              </a:rPr>
              <a:t>战略管理作用</a:t>
            </a:r>
            <a:endParaRPr lang="en-US"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8890" y="-15875"/>
            <a:ext cx="10438130" cy="6880225"/>
          </a:xfrm>
          <a:prstGeom prst="rect">
            <a:avLst/>
          </a:prstGeom>
          <a:gradFill flip="none" rotWithShape="1">
            <a:gsLst>
              <a:gs pos="0">
                <a:srgbClr val="FFFFFF"/>
              </a:gs>
              <a:gs pos="100000">
                <a:srgbClr val="FFFFFF">
                  <a:alpha val="0"/>
                </a:srgbClr>
              </a:gs>
            </a:gsLst>
            <a:lin ang="0" scaled="1"/>
          </a:gradFill>
        </p:spPr>
      </p:sp>
      <p:sp>
        <p:nvSpPr>
          <p:cNvPr id="3" name="Text 1"/>
          <p:cNvSpPr/>
          <p:nvPr/>
        </p:nvSpPr>
        <p:spPr>
          <a:xfrm>
            <a:off x="8890" y="-15875"/>
            <a:ext cx="10438130" cy="688022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09-d1oe60dcmrb5eq9iqag0.png"/>
          <p:cNvPicPr>
            <a:picLocks noChangeAspect="1"/>
          </p:cNvPicPr>
          <p:nvPr/>
        </p:nvPicPr>
        <p:blipFill>
          <a:blip r:embed="rId2"/>
          <a:stretch>
            <a:fillRect/>
          </a:stretch>
        </p:blipFill>
        <p:spPr>
          <a:xfrm>
            <a:off x="612140" y="2388552"/>
            <a:ext cx="1600200" cy="1651000"/>
          </a:xfrm>
          <a:prstGeom prst="rect">
            <a:avLst/>
          </a:prstGeom>
        </p:spPr>
      </p:pic>
      <p:pic>
        <p:nvPicPr>
          <p:cNvPr id="5" name="Image 1" descr="https://test-kimi-img.moonshot.cn/pub/slides/slides_tmpl/image/25-07-11-18:10:09-d1oe60dcmrb5eq9iqagg.png"/>
          <p:cNvPicPr>
            <a:picLocks noChangeAspect="1"/>
          </p:cNvPicPr>
          <p:nvPr/>
        </p:nvPicPr>
        <p:blipFill>
          <a:blip r:embed="rId3"/>
          <a:srcRect l="56" t="92" b="92"/>
          <a:stretch>
            <a:fillRect/>
          </a:stretch>
        </p:blipFill>
        <p:spPr>
          <a:xfrm>
            <a:off x="8890" y="0"/>
            <a:ext cx="6771640" cy="6858000"/>
          </a:xfrm>
          <a:prstGeom prst="rect">
            <a:avLst/>
          </a:prstGeom>
        </p:spPr>
      </p:pic>
      <p:pic>
        <p:nvPicPr>
          <p:cNvPr id="6" name="Image 2" descr="https://test-kimi-img.moonshot.cn/pub/slides/slides_tmpl/image/25-07-11-18:10:09-d1oe60dcmrb5eq9iqah0.png"/>
          <p:cNvPicPr>
            <a:picLocks noChangeAspect="1"/>
          </p:cNvPicPr>
          <p:nvPr/>
        </p:nvPicPr>
        <p:blipFill>
          <a:blip r:embed="rId4"/>
          <a:stretch>
            <a:fillRect/>
          </a:stretch>
        </p:blipFill>
        <p:spPr>
          <a:xfrm>
            <a:off x="854710" y="2689860"/>
            <a:ext cx="1859280" cy="1871345"/>
          </a:xfrm>
          <a:prstGeom prst="rect">
            <a:avLst/>
          </a:prstGeom>
        </p:spPr>
      </p:pic>
      <p:sp>
        <p:nvSpPr>
          <p:cNvPr id="7" name="Text 2"/>
          <p:cNvSpPr/>
          <p:nvPr/>
        </p:nvSpPr>
        <p:spPr>
          <a:xfrm>
            <a:off x="2637790" y="2865755"/>
            <a:ext cx="8900160" cy="951865"/>
          </a:xfrm>
          <a:prstGeom prst="rect">
            <a:avLst/>
          </a:prstGeom>
          <a:noFill/>
        </p:spPr>
        <p:txBody>
          <a:bodyPr wrap="square" lIns="91440" tIns="45720" rIns="91440" bIns="45720" rtlCol="0" anchor="t"/>
          <a:lstStyle/>
          <a:p>
            <a:pPr marL="0" indent="0" algn="l">
              <a:lnSpc>
                <a:spcPct val="100000"/>
              </a:lnSpc>
              <a:buNone/>
            </a:pPr>
            <a:r>
              <a:rPr lang="en-US" sz="5000" b="1" dirty="0">
                <a:solidFill>
                  <a:srgbClr val="4874CB"/>
                </a:solidFill>
                <a:latin typeface="MiSans" pitchFamily="34" charset="-122"/>
                <a:ea typeface="MiSans" pitchFamily="34" charset="-122"/>
                <a:cs typeface="MiSans" pitchFamily="34" charset="-120"/>
              </a:rPr>
              <a:t>企业战略管理过程</a:t>
            </a:r>
            <a:endParaRPr lang="en-US" sz="1600" dirty="0"/>
          </a:p>
        </p:txBody>
      </p:sp>
      <p:sp>
        <p:nvSpPr>
          <p:cNvPr id="9" name="Shape 4"/>
          <p:cNvSpPr/>
          <p:nvPr/>
        </p:nvSpPr>
        <p:spPr>
          <a:xfrm>
            <a:off x="1187450" y="2612390"/>
            <a:ext cx="1508125" cy="1494155"/>
          </a:xfrm>
          <a:prstGeom prst="rect">
            <a:avLst/>
          </a:prstGeom>
          <a:solidFill>
            <a:srgbClr val="000000">
              <a:alpha val="0"/>
            </a:srgbClr>
          </a:solidFill>
        </p:spPr>
      </p:sp>
      <p:sp>
        <p:nvSpPr>
          <p:cNvPr id="10" name="Text 5"/>
          <p:cNvSpPr/>
          <p:nvPr/>
        </p:nvSpPr>
        <p:spPr>
          <a:xfrm>
            <a:off x="1187450" y="2612390"/>
            <a:ext cx="1508125" cy="1494155"/>
          </a:xfrm>
          <a:prstGeom prst="rect">
            <a:avLst/>
          </a:prstGeom>
          <a:noFill/>
        </p:spPr>
        <p:txBody>
          <a:bodyPr wrap="square" lIns="46863" tIns="90043" rIns="90043" bIns="46863" rtlCol="0" anchor="ctr"/>
          <a:lstStyle/>
          <a:p>
            <a:pPr marL="0" indent="0" algn="l">
              <a:lnSpc>
                <a:spcPct val="130000"/>
              </a:lnSpc>
              <a:buNone/>
            </a:pPr>
            <a:r>
              <a:rPr lang="en-US" sz="4500" dirty="0">
                <a:solidFill>
                  <a:srgbClr val="FFFFFF"/>
                </a:solidFill>
                <a:latin typeface="MiSans" pitchFamily="34" charset="-122"/>
                <a:ea typeface="MiSans" pitchFamily="34" charset="-122"/>
                <a:cs typeface="MiSans" pitchFamily="34" charset="-120"/>
              </a:rPr>
              <a:t>03</a:t>
            </a:r>
            <a:endParaRPr lang="en-US"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12-d1oe615cmrb5eq9iqarg.png"/>
          <p:cNvPicPr>
            <a:picLocks noChangeAspect="1"/>
          </p:cNvPicPr>
          <p:nvPr/>
        </p:nvPicPr>
        <p:blipFill>
          <a:blip r:embed="rId1"/>
          <a:stretch>
            <a:fillRect/>
          </a:stretch>
        </p:blipFill>
        <p:spPr>
          <a:xfrm>
            <a:off x="354965" y="208280"/>
            <a:ext cx="1073150" cy="554990"/>
          </a:xfrm>
          <a:prstGeom prst="rect">
            <a:avLst/>
          </a:prstGeom>
        </p:spPr>
      </p:pic>
      <p:pic>
        <p:nvPicPr>
          <p:cNvPr id="3" name="Image 1" descr="https://test-kimi-img.moonshot.cn/pub/slides/slides_tmpl/image/25-07-11-18:10:09-d1oe60dcmrb5eq9iqafg.png"/>
          <p:cNvPicPr>
            <a:picLocks noChangeAspect="1"/>
          </p:cNvPicPr>
          <p:nvPr/>
        </p:nvPicPr>
        <p:blipFill>
          <a:blip r:embed="rId2">
            <a:alphaModFix amt="74000"/>
          </a:blip>
          <a:srcRect l="128" t="34846" r="-128" b="-4046"/>
          <a:stretch>
            <a:fillRect/>
          </a:stretch>
        </p:blipFill>
        <p:spPr>
          <a:xfrm>
            <a:off x="5582285" y="0"/>
            <a:ext cx="6927215" cy="1857375"/>
          </a:xfrm>
          <a:prstGeom prst="rect">
            <a:avLst/>
          </a:prstGeom>
        </p:spPr>
      </p:pic>
      <p:pic>
        <p:nvPicPr>
          <p:cNvPr id="4" name="Image 2" descr="https://test-kimi-img.moonshot.cn/pub/slides/slides_tmpl/image/25-07-11-18:10:23-d1oe63tcmrb5eq9iqc30.png"/>
          <p:cNvPicPr>
            <a:picLocks noChangeAspect="1"/>
          </p:cNvPicPr>
          <p:nvPr/>
        </p:nvPicPr>
        <p:blipFill>
          <a:blip r:embed="rId3"/>
          <a:stretch>
            <a:fillRect/>
          </a:stretch>
        </p:blipFill>
        <p:spPr>
          <a:xfrm>
            <a:off x="4681855" y="2163445"/>
            <a:ext cx="2828290" cy="2980690"/>
          </a:xfrm>
          <a:prstGeom prst="rect">
            <a:avLst/>
          </a:prstGeom>
        </p:spPr>
      </p:pic>
      <p:pic>
        <p:nvPicPr>
          <p:cNvPr id="5" name="Image 3" descr="https://test-kimi-img.moonshot.cn/pub/slides/slides_tmpl/image/25-07-11-18:10:23-d1oe63tcmrb5eq9iqc2g.png"/>
          <p:cNvPicPr>
            <a:picLocks noChangeAspect="1"/>
          </p:cNvPicPr>
          <p:nvPr/>
        </p:nvPicPr>
        <p:blipFill>
          <a:blip r:embed="rId4"/>
          <a:stretch>
            <a:fillRect/>
          </a:stretch>
        </p:blipFill>
        <p:spPr>
          <a:xfrm>
            <a:off x="980440" y="1179830"/>
            <a:ext cx="5066030" cy="2541905"/>
          </a:xfrm>
          <a:prstGeom prst="rect">
            <a:avLst/>
          </a:prstGeom>
        </p:spPr>
      </p:pic>
      <p:pic>
        <p:nvPicPr>
          <p:cNvPr id="6" name="Image 4" descr="https://test-kimi-img.moonshot.cn/pub/slides/slides_tmpl/image/25-07-11-18:10:23-d1oe63tcmrb5eq9iqc2g.png"/>
          <p:cNvPicPr>
            <a:picLocks noChangeAspect="1"/>
          </p:cNvPicPr>
          <p:nvPr/>
        </p:nvPicPr>
        <p:blipFill>
          <a:blip r:embed="rId4"/>
          <a:stretch>
            <a:fillRect/>
          </a:stretch>
        </p:blipFill>
        <p:spPr>
          <a:xfrm>
            <a:off x="979170" y="3749040"/>
            <a:ext cx="5066030" cy="2541905"/>
          </a:xfrm>
          <a:prstGeom prst="rect">
            <a:avLst/>
          </a:prstGeom>
        </p:spPr>
      </p:pic>
      <p:pic>
        <p:nvPicPr>
          <p:cNvPr id="7" name="Image 5" descr="https://test-kimi-img.moonshot.cn/pub/slides/slides_tmpl/image/25-07-11-18:10:23-d1oe63tcmrb5eq9iqc2g.png"/>
          <p:cNvPicPr>
            <a:picLocks noChangeAspect="1"/>
          </p:cNvPicPr>
          <p:nvPr/>
        </p:nvPicPr>
        <p:blipFill>
          <a:blip r:embed="rId4"/>
          <a:stretch>
            <a:fillRect/>
          </a:stretch>
        </p:blipFill>
        <p:spPr>
          <a:xfrm>
            <a:off x="6247765" y="1179830"/>
            <a:ext cx="5066030" cy="2541905"/>
          </a:xfrm>
          <a:prstGeom prst="rect">
            <a:avLst/>
          </a:prstGeom>
        </p:spPr>
      </p:pic>
      <p:pic>
        <p:nvPicPr>
          <p:cNvPr id="8" name="Image 6" descr="https://test-kimi-img.moonshot.cn/pub/slides/slides_tmpl/image/25-07-11-18:10:23-d1oe63tcmrb5eq9iqc2g.png"/>
          <p:cNvPicPr>
            <a:picLocks noChangeAspect="1"/>
          </p:cNvPicPr>
          <p:nvPr/>
        </p:nvPicPr>
        <p:blipFill>
          <a:blip r:embed="rId4"/>
          <a:stretch>
            <a:fillRect/>
          </a:stretch>
        </p:blipFill>
        <p:spPr>
          <a:xfrm>
            <a:off x="6247765" y="3749040"/>
            <a:ext cx="5066030" cy="2541905"/>
          </a:xfrm>
          <a:prstGeom prst="rect">
            <a:avLst/>
          </a:prstGeom>
        </p:spPr>
      </p:pic>
      <p:pic>
        <p:nvPicPr>
          <p:cNvPr id="9" name="Image 7" descr="https://test-kimi-img.moonshot.cn/pub/slides/slides_tmpl/image/25-07-11-18:10:08-d1oe605cmrb5eq9iqac0.png"/>
          <p:cNvPicPr>
            <a:picLocks noChangeAspect="1"/>
          </p:cNvPicPr>
          <p:nvPr/>
        </p:nvPicPr>
        <p:blipFill>
          <a:blip r:embed="rId5"/>
          <a:stretch>
            <a:fillRect/>
          </a:stretch>
        </p:blipFill>
        <p:spPr>
          <a:xfrm>
            <a:off x="11022965" y="394335"/>
            <a:ext cx="628015" cy="182880"/>
          </a:xfrm>
          <a:prstGeom prst="rect">
            <a:avLst/>
          </a:prstGeom>
        </p:spPr>
      </p:pic>
      <p:sp>
        <p:nvSpPr>
          <p:cNvPr id="10"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战略分析</a:t>
            </a:r>
            <a:endParaRPr lang="en-US" sz="1600" dirty="0"/>
          </a:p>
        </p:txBody>
      </p:sp>
      <p:sp>
        <p:nvSpPr>
          <p:cNvPr id="11" name="Text 1"/>
          <p:cNvSpPr/>
          <p:nvPr/>
        </p:nvSpPr>
        <p:spPr>
          <a:xfrm>
            <a:off x="1317625" y="1966595"/>
            <a:ext cx="4369435" cy="131191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明确企业当前的使命、目标和战略是战略分析的起点。这些指导企业目前行动的纲领性文件能够帮助企业了解自身的定位和发展方向。</a:t>
            </a:r>
            <a:endParaRPr lang="en-US" sz="1600" dirty="0"/>
          </a:p>
        </p:txBody>
      </p:sp>
      <p:sp>
        <p:nvSpPr>
          <p:cNvPr id="12" name="Text 2"/>
          <p:cNvSpPr/>
          <p:nvPr/>
        </p:nvSpPr>
        <p:spPr>
          <a:xfrm>
            <a:off x="1317625" y="1323340"/>
            <a:ext cx="4298950" cy="534035"/>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明确企业当前使命、目标和战略</a:t>
            </a:r>
            <a:endParaRPr lang="en-US" sz="1600" dirty="0"/>
          </a:p>
        </p:txBody>
      </p:sp>
      <p:sp>
        <p:nvSpPr>
          <p:cNvPr id="13" name="Text 3"/>
          <p:cNvSpPr/>
          <p:nvPr/>
        </p:nvSpPr>
        <p:spPr>
          <a:xfrm>
            <a:off x="6532880" y="1966595"/>
            <a:ext cx="4369435" cy="131191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外部环境分析的目的是了解企业所处的战略环境，掌握各环境因素的变化规律和发展趋势，分析环境变化将给企业的发展带来哪些机会和威胁。</a:t>
            </a:r>
            <a:endParaRPr lang="en-US" sz="1600" dirty="0"/>
          </a:p>
        </p:txBody>
      </p:sp>
      <p:sp>
        <p:nvSpPr>
          <p:cNvPr id="14" name="Text 4"/>
          <p:cNvSpPr/>
          <p:nvPr/>
        </p:nvSpPr>
        <p:spPr>
          <a:xfrm>
            <a:off x="6516370" y="1323340"/>
            <a:ext cx="4298950" cy="534035"/>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外部环境分析</a:t>
            </a:r>
            <a:endParaRPr lang="en-US" sz="1600" dirty="0"/>
          </a:p>
        </p:txBody>
      </p:sp>
      <p:sp>
        <p:nvSpPr>
          <p:cNvPr id="15" name="Text 5"/>
          <p:cNvSpPr/>
          <p:nvPr/>
        </p:nvSpPr>
        <p:spPr>
          <a:xfrm>
            <a:off x="1311275" y="4576445"/>
            <a:ext cx="4369435" cy="131191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内部条件分析需要了解企业自身所处的相对地位，分析企业的资源和能力，明确企业内部条件的优势和劣势。同时，还需要了解不同的利益相关者对企业的期望，理解企业的文化。</a:t>
            </a:r>
            <a:endParaRPr lang="en-US" sz="1600" dirty="0"/>
          </a:p>
        </p:txBody>
      </p:sp>
      <p:sp>
        <p:nvSpPr>
          <p:cNvPr id="16" name="Text 6"/>
          <p:cNvSpPr/>
          <p:nvPr/>
        </p:nvSpPr>
        <p:spPr>
          <a:xfrm>
            <a:off x="1317625" y="4022090"/>
            <a:ext cx="4298950" cy="534035"/>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内部条件分析</a:t>
            </a:r>
            <a:endParaRPr lang="en-US" sz="1600" dirty="0"/>
          </a:p>
        </p:txBody>
      </p:sp>
      <p:sp>
        <p:nvSpPr>
          <p:cNvPr id="17" name="Text 7"/>
          <p:cNvSpPr/>
          <p:nvPr/>
        </p:nvSpPr>
        <p:spPr>
          <a:xfrm>
            <a:off x="6532880" y="4576445"/>
            <a:ext cx="4369435" cy="131191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当掌握了环境将带来的机会和威胁，并明确了自身的优势和劣势之后，需要重新评价企业的使命，必要时对它进行修正，以使其更具有导向作用，更好地确定下一步战略目标。</a:t>
            </a:r>
            <a:endParaRPr lang="en-US" sz="1600" dirty="0"/>
          </a:p>
        </p:txBody>
      </p:sp>
      <p:sp>
        <p:nvSpPr>
          <p:cNvPr id="18" name="Text 8"/>
          <p:cNvSpPr/>
          <p:nvPr/>
        </p:nvSpPr>
        <p:spPr>
          <a:xfrm>
            <a:off x="6516370" y="4025900"/>
            <a:ext cx="4298950" cy="534035"/>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重新评价企业的使命和目标</a:t>
            </a:r>
            <a:endParaRPr lang="en-US" sz="1600" dirty="0"/>
          </a:p>
        </p:txBody>
      </p:sp>
      <p:pic>
        <p:nvPicPr>
          <p:cNvPr id="19" name="Image 8" descr="https://test-kimi-img.moonshot.cn/pub/slides/slides_tmpl/image/25-07-11-18:10:23-d1oe63tcmrb5eq9iqc20.png"/>
          <p:cNvPicPr>
            <a:picLocks noChangeAspect="1"/>
          </p:cNvPicPr>
          <p:nvPr/>
        </p:nvPicPr>
        <p:blipFill>
          <a:blip r:embed="rId6"/>
          <a:stretch>
            <a:fillRect/>
          </a:stretch>
        </p:blipFill>
        <p:spPr>
          <a:xfrm>
            <a:off x="652145" y="1541145"/>
            <a:ext cx="280670" cy="1737360"/>
          </a:xfrm>
          <a:prstGeom prst="rect">
            <a:avLst/>
          </a:prstGeom>
        </p:spPr>
      </p:pic>
      <p:pic>
        <p:nvPicPr>
          <p:cNvPr id="20" name="Image 9" descr="https://test-kimi-img.moonshot.cn/pub/slides/slides_tmpl/image/25-07-11-18:10:23-d1oe63tcmrb5eq9iqc20.png"/>
          <p:cNvPicPr>
            <a:picLocks noChangeAspect="1"/>
          </p:cNvPicPr>
          <p:nvPr/>
        </p:nvPicPr>
        <p:blipFill>
          <a:blip r:embed="rId6"/>
          <a:stretch>
            <a:fillRect/>
          </a:stretch>
        </p:blipFill>
        <p:spPr>
          <a:xfrm>
            <a:off x="11388725" y="1541145"/>
            <a:ext cx="280670" cy="1737360"/>
          </a:xfrm>
          <a:prstGeom prst="rect">
            <a:avLst/>
          </a:prstGeom>
        </p:spPr>
      </p:pic>
      <p:pic>
        <p:nvPicPr>
          <p:cNvPr id="21" name="Image 10" descr="https://test-kimi-img.moonshot.cn/pub/slides/slides_tmpl/image/25-07-11-18:10:23-d1oe63tcmrb5eq9iqc20.png"/>
          <p:cNvPicPr>
            <a:picLocks noChangeAspect="1"/>
          </p:cNvPicPr>
          <p:nvPr/>
        </p:nvPicPr>
        <p:blipFill>
          <a:blip r:embed="rId6"/>
          <a:stretch>
            <a:fillRect/>
          </a:stretch>
        </p:blipFill>
        <p:spPr>
          <a:xfrm rot="10800000">
            <a:off x="653415" y="4150995"/>
            <a:ext cx="280670" cy="1737360"/>
          </a:xfrm>
          <a:prstGeom prst="rect">
            <a:avLst/>
          </a:prstGeom>
        </p:spPr>
      </p:pic>
      <p:pic>
        <p:nvPicPr>
          <p:cNvPr id="22" name="Image 11" descr="https://test-kimi-img.moonshot.cn/pub/slides/slides_tmpl/image/25-07-11-18:10:23-d1oe63tcmrb5eq9iqc20.png"/>
          <p:cNvPicPr>
            <a:picLocks noChangeAspect="1"/>
          </p:cNvPicPr>
          <p:nvPr/>
        </p:nvPicPr>
        <p:blipFill>
          <a:blip r:embed="rId6"/>
          <a:stretch>
            <a:fillRect/>
          </a:stretch>
        </p:blipFill>
        <p:spPr>
          <a:xfrm rot="10800000">
            <a:off x="11389995" y="4150995"/>
            <a:ext cx="280670" cy="1737360"/>
          </a:xfrm>
          <a:prstGeom prst="rect">
            <a:avLst/>
          </a:prstGeom>
        </p:spPr>
      </p:pic>
      <p:pic>
        <p:nvPicPr>
          <p:cNvPr id="23" name="Image 12" descr="https://test-kimi-img.moonshot.cn/pub/slides/slides_tmpl/image/25-07-11-18:10:23-d1oe63tcmrb5eq9iqc1g.png"/>
          <p:cNvPicPr>
            <a:picLocks noChangeAspect="1"/>
          </p:cNvPicPr>
          <p:nvPr/>
        </p:nvPicPr>
        <p:blipFill>
          <a:blip r:embed="rId7"/>
          <a:stretch>
            <a:fillRect/>
          </a:stretch>
        </p:blipFill>
        <p:spPr>
          <a:xfrm>
            <a:off x="-3091815" y="6553200"/>
            <a:ext cx="7967345" cy="4635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16-d1oe625cmrb5eq9iqbag.jpeg"/>
          <p:cNvPicPr>
            <a:picLocks noChangeAspect="1"/>
          </p:cNvPicPr>
          <p:nvPr/>
        </p:nvPicPr>
        <p:blipFill>
          <a:blip r:embed="rId1"/>
          <a:stretch>
            <a:fillRect/>
          </a:stretch>
        </p:blipFill>
        <p:spPr>
          <a:xfrm>
            <a:off x="6561455" y="1103630"/>
            <a:ext cx="4792345" cy="2696210"/>
          </a:xfrm>
          <a:prstGeom prst="rect">
            <a:avLst/>
          </a:prstGeom>
        </p:spPr>
      </p:pic>
      <p:pic>
        <p:nvPicPr>
          <p:cNvPr id="3" name="Image 1" descr="https://test-kimi-img.moonshot.cn/pub/slides/slides_tmpl/image/25-07-11-18:10:17-d1oe62dcmrb5eq9iqbbg.jpeg"/>
          <p:cNvPicPr>
            <a:picLocks noChangeAspect="1"/>
          </p:cNvPicPr>
          <p:nvPr/>
        </p:nvPicPr>
        <p:blipFill>
          <a:blip r:embed="rId2"/>
          <a:stretch>
            <a:fillRect/>
          </a:stretch>
        </p:blipFill>
        <p:spPr>
          <a:xfrm>
            <a:off x="4147185" y="3693795"/>
            <a:ext cx="4792345" cy="2696210"/>
          </a:xfrm>
          <a:prstGeom prst="rect">
            <a:avLst/>
          </a:prstGeom>
        </p:spPr>
      </p:pic>
      <p:pic>
        <p:nvPicPr>
          <p:cNvPr id="4" name="Image 2" descr="https://test-kimi-img.moonshot.cn/pub/slides/slides_tmpl/image/25-07-11-18:10:17-d1oe62dcmrb5eq9iqbc0.png"/>
          <p:cNvPicPr>
            <a:picLocks noChangeAspect="1"/>
          </p:cNvPicPr>
          <p:nvPr/>
        </p:nvPicPr>
        <p:blipFill>
          <a:blip r:embed="rId3"/>
          <a:stretch>
            <a:fillRect/>
          </a:stretch>
        </p:blipFill>
        <p:spPr>
          <a:xfrm>
            <a:off x="440690" y="3627120"/>
            <a:ext cx="4114800" cy="2846705"/>
          </a:xfrm>
          <a:prstGeom prst="rect">
            <a:avLst/>
          </a:prstGeom>
        </p:spPr>
      </p:pic>
      <p:pic>
        <p:nvPicPr>
          <p:cNvPr id="5" name="Image 3" descr="https://test-kimi-img.moonshot.cn/pub/slides/slides_tmpl/image/25-07-11-18:10:12-d1oe615cmrb5eq9iqas0.png"/>
          <p:cNvPicPr>
            <a:picLocks noChangeAspect="1"/>
          </p:cNvPicPr>
          <p:nvPr/>
        </p:nvPicPr>
        <p:blipFill>
          <a:blip r:embed="rId4"/>
          <a:stretch>
            <a:fillRect/>
          </a:stretch>
        </p:blipFill>
        <p:spPr>
          <a:xfrm rot="16200000">
            <a:off x="8645525" y="313690"/>
            <a:ext cx="652145" cy="6778625"/>
          </a:xfrm>
          <a:prstGeom prst="rect">
            <a:avLst/>
          </a:prstGeom>
        </p:spPr>
      </p:pic>
      <p:pic>
        <p:nvPicPr>
          <p:cNvPr id="6" name="Image 4" descr="https://test-kimi-img.moonshot.cn/pub/slides/slides_tmpl/image/25-07-11-18:10:12-d1oe615cmrb5eq9iqarg.png"/>
          <p:cNvPicPr>
            <a:picLocks noChangeAspect="1"/>
          </p:cNvPicPr>
          <p:nvPr/>
        </p:nvPicPr>
        <p:blipFill>
          <a:blip r:embed="rId5"/>
          <a:stretch>
            <a:fillRect/>
          </a:stretch>
        </p:blipFill>
        <p:spPr>
          <a:xfrm>
            <a:off x="354965" y="208280"/>
            <a:ext cx="1073150" cy="554990"/>
          </a:xfrm>
          <a:prstGeom prst="rect">
            <a:avLst/>
          </a:prstGeom>
        </p:spPr>
      </p:pic>
      <p:pic>
        <p:nvPicPr>
          <p:cNvPr id="7" name="Image 5" descr="https://test-kimi-img.moonshot.cn/pub/slides/slides_tmpl/image/25-07-11-18:10:11-d1oe60tcmrb5eq9iqapg.png"/>
          <p:cNvPicPr>
            <a:picLocks noChangeAspect="1"/>
          </p:cNvPicPr>
          <p:nvPr/>
        </p:nvPicPr>
        <p:blipFill>
          <a:blip r:embed="rId6"/>
          <a:stretch>
            <a:fillRect/>
          </a:stretch>
        </p:blipFill>
        <p:spPr>
          <a:xfrm rot="11520000">
            <a:off x="10706735" y="-624205"/>
            <a:ext cx="1950720" cy="1950720"/>
          </a:xfrm>
          <a:prstGeom prst="rect">
            <a:avLst/>
          </a:prstGeom>
        </p:spPr>
      </p:pic>
      <p:pic>
        <p:nvPicPr>
          <p:cNvPr id="8" name="Image 6" descr="https://test-kimi-img.moonshot.cn/pub/slides/slides_tmpl/image/25-07-11-18:10:08-d1oe605cmrb5eq9iqac0.png"/>
          <p:cNvPicPr>
            <a:picLocks noChangeAspect="1"/>
          </p:cNvPicPr>
          <p:nvPr/>
        </p:nvPicPr>
        <p:blipFill>
          <a:blip r:embed="rId7"/>
          <a:stretch>
            <a:fillRect/>
          </a:stretch>
        </p:blipFill>
        <p:spPr>
          <a:xfrm>
            <a:off x="11022965" y="394335"/>
            <a:ext cx="628015" cy="182880"/>
          </a:xfrm>
          <a:prstGeom prst="rect">
            <a:avLst/>
          </a:prstGeom>
        </p:spPr>
      </p:pic>
      <p:pic>
        <p:nvPicPr>
          <p:cNvPr id="9" name="Image 7" descr="https://test-kimi-img.moonshot.cn/pub/slides/slides_tmpl/image/25-07-11-18:10:09-d1oe60dcmrb5eq9iqafg.png"/>
          <p:cNvPicPr>
            <a:picLocks noChangeAspect="1"/>
          </p:cNvPicPr>
          <p:nvPr/>
        </p:nvPicPr>
        <p:blipFill>
          <a:blip r:embed="rId8">
            <a:alphaModFix amt="74000"/>
          </a:blip>
          <a:srcRect l="128" t="26683" r="-128" b="-4046"/>
          <a:stretch>
            <a:fillRect/>
          </a:stretch>
        </p:blipFill>
        <p:spPr>
          <a:xfrm>
            <a:off x="5582285" y="0"/>
            <a:ext cx="6927215" cy="2076450"/>
          </a:xfrm>
          <a:prstGeom prst="rect">
            <a:avLst/>
          </a:prstGeom>
        </p:spPr>
      </p:pic>
      <p:sp>
        <p:nvSpPr>
          <p:cNvPr id="10"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战略选择</a:t>
            </a:r>
            <a:endParaRPr lang="en-US" sz="1600" dirty="0"/>
          </a:p>
        </p:txBody>
      </p:sp>
      <p:pic>
        <p:nvPicPr>
          <p:cNvPr id="11" name="Image 8" descr="https://test-kimi-img.moonshot.cn/pub/slides/slides_tmpl/image/25-07-11-18:10:17-d1oe62dcmrb5eq9iqbcg.png"/>
          <p:cNvPicPr>
            <a:picLocks noChangeAspect="1"/>
          </p:cNvPicPr>
          <p:nvPr/>
        </p:nvPicPr>
        <p:blipFill>
          <a:blip r:embed="rId9"/>
          <a:stretch>
            <a:fillRect/>
          </a:stretch>
        </p:blipFill>
        <p:spPr>
          <a:xfrm>
            <a:off x="447040" y="1464310"/>
            <a:ext cx="6114415" cy="2200910"/>
          </a:xfrm>
          <a:prstGeom prst="rect">
            <a:avLst/>
          </a:prstGeom>
        </p:spPr>
      </p:pic>
      <p:sp>
        <p:nvSpPr>
          <p:cNvPr id="12" name="Text 1"/>
          <p:cNvSpPr/>
          <p:nvPr/>
        </p:nvSpPr>
        <p:spPr>
          <a:xfrm>
            <a:off x="628015" y="1986280"/>
            <a:ext cx="5395595" cy="1383665"/>
          </a:xfrm>
          <a:prstGeom prst="rect">
            <a:avLst/>
          </a:prstGeom>
          <a:noFill/>
        </p:spPr>
        <p:txBody>
          <a:bodyPr wrap="square" lIns="91440" tIns="45720" rIns="91440" bIns="4572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根据对内外部条件的分析，确定宗旨、目标和政策，具体从经营领域、竞争优势、经营结构等方面进行战略规划，制订可供选择的几种发展战略方案。</a:t>
            </a:r>
            <a:endParaRPr lang="en-US" sz="1600" dirty="0">
              <a:solidFill>
                <a:srgbClr val="262626"/>
              </a:solidFill>
              <a:latin typeface="MiSans" pitchFamily="34" charset="-122"/>
              <a:ea typeface="MiSans" pitchFamily="34" charset="-122"/>
              <a:cs typeface="MiSans" pitchFamily="34" charset="-120"/>
            </a:endParaRPr>
          </a:p>
        </p:txBody>
      </p:sp>
      <p:sp>
        <p:nvSpPr>
          <p:cNvPr id="13" name="Text 2"/>
          <p:cNvSpPr/>
          <p:nvPr/>
        </p:nvSpPr>
        <p:spPr>
          <a:xfrm>
            <a:off x="628189" y="1663533"/>
            <a:ext cx="5899611" cy="368329"/>
          </a:xfrm>
          <a:prstGeom prst="rect">
            <a:avLst/>
          </a:prstGeom>
          <a:noFill/>
        </p:spPr>
        <p:txBody>
          <a:bodyPr wrap="square" lIns="91440" tIns="45720" rIns="91440" bIns="4572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制订战略方案</a:t>
            </a:r>
            <a:endParaRPr lang="en-US" sz="1600" dirty="0"/>
          </a:p>
        </p:txBody>
      </p:sp>
      <p:sp>
        <p:nvSpPr>
          <p:cNvPr id="14" name="Text 3"/>
          <p:cNvSpPr/>
          <p:nvPr/>
        </p:nvSpPr>
        <p:spPr>
          <a:xfrm>
            <a:off x="609600" y="4314825"/>
            <a:ext cx="3667760" cy="1706880"/>
          </a:xfrm>
          <a:prstGeom prst="rect">
            <a:avLst/>
          </a:prstGeom>
          <a:noFill/>
        </p:spPr>
        <p:txBody>
          <a:bodyPr wrap="square" lIns="91440" tIns="45720" rIns="91440" bIns="4572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根据一定的评价标准和资源约束条件，对战略方案进行分析评价。选择最符合企业实际情况和发展目标的战略方案。</a:t>
            </a:r>
            <a:endParaRPr lang="en-US" sz="1600" dirty="0">
              <a:solidFill>
                <a:srgbClr val="262626"/>
              </a:solidFill>
              <a:latin typeface="MiSans" pitchFamily="34" charset="-122"/>
              <a:ea typeface="MiSans" pitchFamily="34" charset="-122"/>
              <a:cs typeface="MiSans" pitchFamily="34" charset="-120"/>
            </a:endParaRPr>
          </a:p>
        </p:txBody>
      </p:sp>
      <p:pic>
        <p:nvPicPr>
          <p:cNvPr id="15" name="Image 9" descr="https://test-kimi-img.moonshot.cn/pub/slides/slides_tmpl/image/25-07-11-18:10:17-d1oe62dcmrb5eq9iqbd0.png"/>
          <p:cNvPicPr>
            <a:picLocks noChangeAspect="1"/>
          </p:cNvPicPr>
          <p:nvPr/>
        </p:nvPicPr>
        <p:blipFill>
          <a:blip r:embed="rId10"/>
          <a:stretch>
            <a:fillRect/>
          </a:stretch>
        </p:blipFill>
        <p:spPr>
          <a:xfrm>
            <a:off x="7224395" y="3665220"/>
            <a:ext cx="4639310" cy="2828290"/>
          </a:xfrm>
          <a:prstGeom prst="rect">
            <a:avLst/>
          </a:prstGeom>
        </p:spPr>
      </p:pic>
      <p:sp>
        <p:nvSpPr>
          <p:cNvPr id="16" name="Text 4"/>
          <p:cNvSpPr/>
          <p:nvPr/>
        </p:nvSpPr>
        <p:spPr>
          <a:xfrm>
            <a:off x="577215" y="3895090"/>
            <a:ext cx="3708400" cy="538480"/>
          </a:xfrm>
          <a:prstGeom prst="rect">
            <a:avLst/>
          </a:prstGeom>
          <a:noFill/>
        </p:spPr>
        <p:txBody>
          <a:bodyPr wrap="square" lIns="91440" tIns="45720" rIns="91440" bIns="45720" rtlCol="0" anchor="ctr"/>
          <a:lstStyle/>
          <a:p>
            <a:pPr marL="0" indent="0" algn="ctr">
              <a:lnSpc>
                <a:spcPct val="100000"/>
              </a:lnSpc>
              <a:buNone/>
            </a:pPr>
            <a:r>
              <a:rPr lang="en-US" sz="1600" b="1" dirty="0">
                <a:solidFill>
                  <a:srgbClr val="4874CB"/>
                </a:solidFill>
                <a:latin typeface="MiSans" pitchFamily="34" charset="-122"/>
                <a:ea typeface="MiSans" pitchFamily="34" charset="-122"/>
                <a:cs typeface="MiSans" pitchFamily="34" charset="-120"/>
              </a:rPr>
              <a:t>评价与选择战略方案</a:t>
            </a:r>
            <a:endParaRPr lang="en-US" sz="1600" dirty="0"/>
          </a:p>
        </p:txBody>
      </p:sp>
      <p:sp>
        <p:nvSpPr>
          <p:cNvPr id="17" name="Text 5"/>
          <p:cNvSpPr/>
          <p:nvPr/>
        </p:nvSpPr>
        <p:spPr>
          <a:xfrm>
            <a:off x="7425690" y="3855720"/>
            <a:ext cx="3708400" cy="538480"/>
          </a:xfrm>
          <a:prstGeom prst="rect">
            <a:avLst/>
          </a:prstGeom>
          <a:noFill/>
        </p:spPr>
        <p:txBody>
          <a:bodyPr wrap="square" lIns="91440" tIns="45720" rIns="91440" bIns="45720" rtlCol="0" anchor="ctr"/>
          <a:lstStyle/>
          <a:p>
            <a:pPr marL="0" indent="0" algn="ctr">
              <a:lnSpc>
                <a:spcPct val="100000"/>
              </a:lnSpc>
              <a:buNone/>
            </a:pPr>
            <a:r>
              <a:rPr lang="en-US" sz="1600" b="1" dirty="0">
                <a:solidFill>
                  <a:srgbClr val="4874CB"/>
                </a:solidFill>
                <a:latin typeface="MiSans" pitchFamily="34" charset="-122"/>
                <a:ea typeface="MiSans" pitchFamily="34" charset="-122"/>
                <a:cs typeface="MiSans" pitchFamily="34" charset="-120"/>
              </a:rPr>
              <a:t>资源分配与战略实施计划</a:t>
            </a:r>
            <a:endParaRPr lang="en-US" sz="1600" dirty="0"/>
          </a:p>
        </p:txBody>
      </p:sp>
      <p:sp>
        <p:nvSpPr>
          <p:cNvPr id="18" name="Text 6"/>
          <p:cNvSpPr/>
          <p:nvPr/>
        </p:nvSpPr>
        <p:spPr>
          <a:xfrm>
            <a:off x="7483475" y="4326255"/>
            <a:ext cx="4121150" cy="1706880"/>
          </a:xfrm>
          <a:prstGeom prst="rect">
            <a:avLst/>
          </a:prstGeom>
          <a:noFill/>
        </p:spPr>
        <p:txBody>
          <a:bodyPr wrap="square" lIns="91440" tIns="45720" rIns="91440" bIns="4572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对选定的方案进行资源分配，确定战略实施的政策和计划，并对战略目标进行分解，制订相应的策略和计划。</a:t>
            </a:r>
            <a:endParaRPr lang="en-US" sz="1600" dirty="0">
              <a:solidFill>
                <a:srgbClr val="262626"/>
              </a:solidFill>
              <a:latin typeface="MiSans" pitchFamily="34" charset="-122"/>
              <a:ea typeface="MiSans" pitchFamily="34" charset="-122"/>
              <a:cs typeface="MiSans" pitchFamily="34" charset="-120"/>
            </a:endParaRPr>
          </a:p>
        </p:txBody>
      </p:sp>
      <p:pic>
        <p:nvPicPr>
          <p:cNvPr id="19" name="Image 10" descr="https://test-kimi-img.moonshot.cn/pub/slides/slides_tmpl/image/25-07-11-18:10:17-d1oe62dcmrb5eq9iqbe0.png"/>
          <p:cNvPicPr>
            <a:picLocks noChangeAspect="1"/>
          </p:cNvPicPr>
          <p:nvPr/>
        </p:nvPicPr>
        <p:blipFill>
          <a:blip r:embed="rId11"/>
          <a:stretch>
            <a:fillRect/>
          </a:stretch>
        </p:blipFill>
        <p:spPr>
          <a:xfrm>
            <a:off x="4359910" y="1211580"/>
            <a:ext cx="640080" cy="32321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0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18-d1oe62lcmrb5eq9iqbgg.jpg"/>
          <p:cNvPicPr>
            <a:picLocks noChangeAspect="1"/>
          </p:cNvPicPr>
          <p:nvPr/>
        </p:nvPicPr>
        <p:blipFill>
          <a:blip r:embed="rId2"/>
          <a:stretch>
            <a:fillRect/>
          </a:stretch>
        </p:blipFill>
        <p:spPr>
          <a:xfrm>
            <a:off x="6985" y="0"/>
            <a:ext cx="12177395" cy="6858000"/>
          </a:xfrm>
          <a:prstGeom prst="rect">
            <a:avLst/>
          </a:prstGeom>
        </p:spPr>
      </p:pic>
      <p:pic>
        <p:nvPicPr>
          <p:cNvPr id="3" name="Image 1" descr="https://test-kimi-img.moonshot.cn/pub/slides/slides_tmpl/image/25-07-11-18:10:12-d1oe615cmrb5eq9iqarg.png"/>
          <p:cNvPicPr>
            <a:picLocks noChangeAspect="1"/>
          </p:cNvPicPr>
          <p:nvPr/>
        </p:nvPicPr>
        <p:blipFill>
          <a:blip r:embed="rId3"/>
          <a:stretch>
            <a:fillRect/>
          </a:stretch>
        </p:blipFill>
        <p:spPr>
          <a:xfrm>
            <a:off x="354965" y="208280"/>
            <a:ext cx="1073150" cy="554990"/>
          </a:xfrm>
          <a:prstGeom prst="rect">
            <a:avLst/>
          </a:prstGeom>
        </p:spPr>
      </p:pic>
      <p:pic>
        <p:nvPicPr>
          <p:cNvPr id="4" name="Image 2" descr="https://test-kimi-img.moonshot.cn/pub/slides/slides_tmpl/image/25-07-11-18:10:14-d1oe61lcmrb5eq9iqb2g.png"/>
          <p:cNvPicPr>
            <a:picLocks noChangeAspect="1"/>
          </p:cNvPicPr>
          <p:nvPr>
            <p:custDataLst>
              <p:tags r:id="rId4"/>
            </p:custDataLst>
          </p:nvPr>
        </p:nvPicPr>
        <p:blipFill>
          <a:blip r:embed="rId5">
            <a:alphaModFix amt="83000"/>
          </a:blip>
          <a:srcRect l="115" t="145" r="83" b="161"/>
          <a:stretch>
            <a:fillRect/>
          </a:stretch>
        </p:blipFill>
        <p:spPr>
          <a:xfrm>
            <a:off x="4166235" y="1635760"/>
            <a:ext cx="3859530" cy="3912235"/>
          </a:xfrm>
          <a:prstGeom prst="rect">
            <a:avLst/>
          </a:prstGeom>
        </p:spPr>
      </p:pic>
      <p:sp>
        <p:nvSpPr>
          <p:cNvPr id="5"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战略实施与控制</a:t>
            </a:r>
            <a:endParaRPr lang="en-US" sz="1600" dirty="0"/>
          </a:p>
        </p:txBody>
      </p:sp>
      <p:sp>
        <p:nvSpPr>
          <p:cNvPr id="6" name="Text 1"/>
          <p:cNvSpPr/>
          <p:nvPr>
            <p:custDataLst>
              <p:tags r:id="rId6"/>
            </p:custDataLst>
          </p:nvPr>
        </p:nvSpPr>
        <p:spPr>
          <a:xfrm>
            <a:off x="685800" y="4833938"/>
            <a:ext cx="5101590" cy="1616075"/>
          </a:xfrm>
          <a:prstGeom prst="rect">
            <a:avLst/>
          </a:prstGeom>
          <a:noFill/>
        </p:spPr>
        <p:txBody>
          <a:bodyPr wrap="square" lIns="0" tIns="0" rIns="0" bIns="0" rtlCol="0" anchor="t"/>
          <a:lstStyle/>
          <a:p>
            <a:pPr marL="0" indent="0" algn="just">
              <a:lnSpc>
                <a:spcPct val="150000"/>
              </a:lnSpc>
              <a:buNone/>
            </a:pPr>
            <a:r>
              <a:rPr lang="en-US" sz="1600" b="1" dirty="0">
                <a:solidFill>
                  <a:srgbClr val="262626"/>
                </a:solidFill>
                <a:latin typeface="MiSans" pitchFamily="34" charset="-122"/>
                <a:ea typeface="MiSans" pitchFamily="34" charset="-122"/>
                <a:cs typeface="MiSans" pitchFamily="34" charset="-120"/>
              </a:rPr>
              <a:t>战略实施是把战略方案付诸行动的过程，保证经营活动朝着既定战略目标与方向不断前进。战略实施的关键在于其有效性，需要通过计划活动，将企业的总体战略方案从空间上和时间上进行分解。</a:t>
            </a:r>
            <a:endParaRPr lang="en-US" sz="1600" b="1" dirty="0">
              <a:solidFill>
                <a:srgbClr val="262626"/>
              </a:solidFill>
              <a:latin typeface="MiSans" pitchFamily="34" charset="-122"/>
              <a:ea typeface="MiSans" pitchFamily="34" charset="-122"/>
              <a:cs typeface="MiSans" pitchFamily="34" charset="-120"/>
            </a:endParaRPr>
          </a:p>
        </p:txBody>
      </p:sp>
      <p:sp>
        <p:nvSpPr>
          <p:cNvPr id="7" name="Text 2"/>
          <p:cNvSpPr/>
          <p:nvPr>
            <p:custDataLst>
              <p:tags r:id="rId7"/>
            </p:custDataLst>
          </p:nvPr>
        </p:nvSpPr>
        <p:spPr>
          <a:xfrm>
            <a:off x="685800" y="4097973"/>
            <a:ext cx="5101590" cy="735330"/>
          </a:xfrm>
          <a:prstGeom prst="rect">
            <a:avLst/>
          </a:prstGeom>
          <a:noFill/>
        </p:spPr>
        <p:txBody>
          <a:bodyPr wrap="square" lIns="0" tIns="0" rIns="0" bIns="0" rtlCol="0" anchor="ctr"/>
          <a:lstStyle/>
          <a:p>
            <a:pPr marL="0" indent="0" algn="l">
              <a:lnSpc>
                <a:spcPct val="100000"/>
              </a:lnSpc>
              <a:buNone/>
            </a:pPr>
            <a:r>
              <a:rPr lang="en-US" sz="4000" b="1" dirty="0">
                <a:gradFill flip="none" rotWithShape="0">
                  <a:gsLst>
                    <a:gs pos="0">
                      <a:srgbClr val="ACC1E8"/>
                    </a:gs>
                    <a:gs pos="31000">
                      <a:srgbClr val="849FDE"/>
                    </a:gs>
                    <a:gs pos="68000">
                      <a:srgbClr val="5A7DD4"/>
                    </a:gs>
                    <a:gs pos="100000">
                      <a:srgbClr val="5A7DD4"/>
                    </a:gs>
                  </a:gsLst>
                  <a:lin ang="10800000" scaled="1"/>
                </a:gradFill>
                <a:latin typeface="MiSans" pitchFamily="34" charset="-122"/>
                <a:ea typeface="MiSans" pitchFamily="34" charset="-122"/>
                <a:cs typeface="MiSans" pitchFamily="34" charset="-120"/>
              </a:rPr>
              <a:t>01</a:t>
            </a:r>
            <a:endParaRPr lang="en-US" sz="1600" dirty="0"/>
          </a:p>
        </p:txBody>
      </p:sp>
      <p:sp>
        <p:nvSpPr>
          <p:cNvPr id="8" name="Text 3"/>
          <p:cNvSpPr/>
          <p:nvPr>
            <p:custDataLst>
              <p:tags r:id="rId8"/>
            </p:custDataLst>
          </p:nvPr>
        </p:nvSpPr>
        <p:spPr>
          <a:xfrm>
            <a:off x="6384290" y="2108200"/>
            <a:ext cx="5101590" cy="1617980"/>
          </a:xfrm>
          <a:prstGeom prst="rect">
            <a:avLst/>
          </a:prstGeom>
          <a:noFill/>
        </p:spPr>
        <p:txBody>
          <a:bodyPr wrap="square" lIns="0" tIns="0" rIns="0" bIns="0" rtlCol="0" anchor="t"/>
          <a:lstStyle/>
          <a:p>
            <a:pPr marL="0" indent="0" algn="just">
              <a:lnSpc>
                <a:spcPct val="150000"/>
              </a:lnSpc>
              <a:buNone/>
            </a:pPr>
            <a:r>
              <a:rPr lang="en-US" sz="1600" b="1" dirty="0">
                <a:solidFill>
                  <a:srgbClr val="262626"/>
                </a:solidFill>
                <a:latin typeface="MiSans" pitchFamily="34" charset="-122"/>
                <a:ea typeface="MiSans" pitchFamily="34" charset="-122"/>
                <a:cs typeface="MiSans" pitchFamily="34" charset="-120"/>
              </a:rPr>
              <a:t>战略控制是战略管理过程中一个不可忽视的重要环节，伴随战略实施的整个过程。建立控制系统是为了将每一阶段的每一层次、每一方面的战略实施结果与预期目标进行比较，以便及时发现偏差，适时采取措施进行调整。</a:t>
            </a:r>
            <a:endParaRPr lang="en-US" sz="1600" b="1" dirty="0">
              <a:solidFill>
                <a:srgbClr val="262626"/>
              </a:solidFill>
              <a:latin typeface="MiSans" pitchFamily="34" charset="-122"/>
              <a:ea typeface="MiSans" pitchFamily="34" charset="-122"/>
              <a:cs typeface="MiSans" pitchFamily="34" charset="-120"/>
            </a:endParaRPr>
          </a:p>
        </p:txBody>
      </p:sp>
      <p:sp>
        <p:nvSpPr>
          <p:cNvPr id="9" name="Text 4"/>
          <p:cNvSpPr/>
          <p:nvPr>
            <p:custDataLst>
              <p:tags r:id="rId9"/>
            </p:custDataLst>
          </p:nvPr>
        </p:nvSpPr>
        <p:spPr>
          <a:xfrm>
            <a:off x="10871215" y="1301591"/>
            <a:ext cx="933445" cy="735330"/>
          </a:xfrm>
          <a:prstGeom prst="rect">
            <a:avLst/>
          </a:prstGeom>
          <a:noFill/>
        </p:spPr>
        <p:txBody>
          <a:bodyPr wrap="square" lIns="0" tIns="0" rIns="0" bIns="0" rtlCol="0" anchor="ctr"/>
          <a:lstStyle/>
          <a:p>
            <a:pPr marL="0" indent="0" algn="l">
              <a:lnSpc>
                <a:spcPct val="100000"/>
              </a:lnSpc>
              <a:buNone/>
            </a:pPr>
            <a:r>
              <a:rPr lang="en-US" sz="4000" b="1" dirty="0">
                <a:gradFill flip="none" rotWithShape="0">
                  <a:gsLst>
                    <a:gs pos="0">
                      <a:srgbClr val="5A7DD4"/>
                    </a:gs>
                    <a:gs pos="36000">
                      <a:srgbClr val="5A7DD4"/>
                    </a:gs>
                    <a:gs pos="99000">
                      <a:srgbClr val="ACC1E8"/>
                    </a:gs>
                    <a:gs pos="100000">
                      <a:srgbClr val="ACC1E8"/>
                    </a:gs>
                  </a:gsLst>
                  <a:lin ang="10800000" scaled="1"/>
                </a:gradFill>
                <a:latin typeface="MiSans" pitchFamily="34" charset="-122"/>
                <a:ea typeface="MiSans" pitchFamily="34" charset="-122"/>
                <a:cs typeface="MiSans" pitchFamily="34" charset="-120"/>
              </a:rPr>
              <a:t>02</a:t>
            </a:r>
            <a:endParaRPr lang="en-US" sz="1600" dirty="0"/>
          </a:p>
        </p:txBody>
      </p:sp>
      <p:sp>
        <p:nvSpPr>
          <p:cNvPr id="10" name="Text 5"/>
          <p:cNvSpPr/>
          <p:nvPr>
            <p:custDataLst>
              <p:tags r:id="rId10"/>
            </p:custDataLst>
          </p:nvPr>
        </p:nvSpPr>
        <p:spPr>
          <a:xfrm>
            <a:off x="5264150" y="1337945"/>
            <a:ext cx="5483225" cy="699135"/>
          </a:xfrm>
          <a:prstGeom prst="rect">
            <a:avLst/>
          </a:prstGeom>
          <a:noFill/>
        </p:spPr>
        <p:txBody>
          <a:bodyPr wrap="square" lIns="0" tIns="0" rIns="0" bIns="0" rtlCol="0" anchor="ctr"/>
          <a:lstStyle/>
          <a:p>
            <a:pPr marL="0" indent="0" algn="r">
              <a:lnSpc>
                <a:spcPct val="100000"/>
              </a:lnSpc>
              <a:buNone/>
            </a:pPr>
            <a:r>
              <a:rPr lang="en-US" sz="2000" b="1" dirty="0">
                <a:solidFill>
                  <a:srgbClr val="4874CB"/>
                </a:solidFill>
                <a:latin typeface="MiSans" pitchFamily="34" charset="-122"/>
                <a:ea typeface="MiSans" pitchFamily="34" charset="-122"/>
                <a:cs typeface="MiSans" pitchFamily="34" charset="-120"/>
              </a:rPr>
              <a:t>战略控制</a:t>
            </a:r>
            <a:endParaRPr lang="en-US" sz="1600" dirty="0"/>
          </a:p>
        </p:txBody>
      </p:sp>
      <p:sp>
        <p:nvSpPr>
          <p:cNvPr id="11" name="Text 6"/>
          <p:cNvSpPr/>
          <p:nvPr>
            <p:custDataLst>
              <p:tags r:id="rId11"/>
            </p:custDataLst>
          </p:nvPr>
        </p:nvSpPr>
        <p:spPr>
          <a:xfrm>
            <a:off x="1438910" y="4117975"/>
            <a:ext cx="5483225" cy="699135"/>
          </a:xfrm>
          <a:prstGeom prst="rect">
            <a:avLst/>
          </a:prstGeom>
          <a:noFill/>
        </p:spPr>
        <p:txBody>
          <a:bodyPr wrap="square" lIns="0" tIns="0" rIns="0" bIns="0" rtlCol="0" anchor="ctr"/>
          <a:lstStyle/>
          <a:p>
            <a:pPr marL="0" indent="0" algn="l">
              <a:lnSpc>
                <a:spcPct val="100000"/>
              </a:lnSpc>
              <a:buNone/>
            </a:pPr>
            <a:r>
              <a:rPr lang="en-US" sz="2000" b="1" dirty="0">
                <a:solidFill>
                  <a:srgbClr val="4874CB"/>
                </a:solidFill>
                <a:latin typeface="MiSans" pitchFamily="34" charset="-122"/>
                <a:ea typeface="MiSans" pitchFamily="34" charset="-122"/>
                <a:cs typeface="MiSans" pitchFamily="34" charset="-120"/>
              </a:rPr>
              <a:t>战略实施</a:t>
            </a:r>
            <a:endParaRPr lang="en-US" sz="1600" dirty="0"/>
          </a:p>
        </p:txBody>
      </p:sp>
      <p:pic>
        <p:nvPicPr>
          <p:cNvPr id="12" name="Image 3" descr="https://test-kimi-img.moonshot.cn/pub/slides/slides_tmpl/image/25-07-11-18:10:11-d1oe60tcmrb5eq9iqapg.png"/>
          <p:cNvPicPr>
            <a:picLocks noChangeAspect="1"/>
          </p:cNvPicPr>
          <p:nvPr/>
        </p:nvPicPr>
        <p:blipFill>
          <a:blip r:embed="rId12"/>
          <a:stretch>
            <a:fillRect/>
          </a:stretch>
        </p:blipFill>
        <p:spPr>
          <a:xfrm rot="11520000">
            <a:off x="10706735" y="-624205"/>
            <a:ext cx="1950720" cy="1950720"/>
          </a:xfrm>
          <a:prstGeom prst="rect">
            <a:avLst/>
          </a:prstGeom>
        </p:spPr>
      </p:pic>
      <p:pic>
        <p:nvPicPr>
          <p:cNvPr id="13" name="Image 4" descr="https://test-kimi-img.moonshot.cn/pub/slides/slides_tmpl/image/25-07-11-18:10:08-d1oe605cmrb5eq9iqac0.png"/>
          <p:cNvPicPr>
            <a:picLocks noChangeAspect="1"/>
          </p:cNvPicPr>
          <p:nvPr/>
        </p:nvPicPr>
        <p:blipFill>
          <a:blip r:embed="rId13"/>
          <a:stretch>
            <a:fillRect/>
          </a:stretch>
        </p:blipFill>
        <p:spPr>
          <a:xfrm>
            <a:off x="11022965" y="394335"/>
            <a:ext cx="628015" cy="182880"/>
          </a:xfrm>
          <a:prstGeom prst="rect">
            <a:avLst/>
          </a:prstGeom>
        </p:spPr>
      </p:pic>
      <p:pic>
        <p:nvPicPr>
          <p:cNvPr id="14" name="Image 5" descr="https://test-kimi-img.moonshot.cn/pub/slides/slides_tmpl/image/25-07-11-18:10:21-d1oe63dcmrb5eq9iqbr0.jpg"/>
          <p:cNvPicPr>
            <a:picLocks noChangeAspect="1"/>
          </p:cNvPicPr>
          <p:nvPr>
            <p:custDataLst>
              <p:tags r:id="rId14"/>
            </p:custDataLst>
          </p:nvPr>
        </p:nvPicPr>
        <p:blipFill>
          <a:blip r:embed="rId15"/>
          <a:stretch>
            <a:fillRect/>
          </a:stretch>
        </p:blipFill>
        <p:spPr>
          <a:xfrm>
            <a:off x="685800" y="1195705"/>
            <a:ext cx="4956810" cy="2788285"/>
          </a:xfrm>
          <a:prstGeom prst="rect">
            <a:avLst/>
          </a:prstGeom>
        </p:spPr>
      </p:pic>
      <p:pic>
        <p:nvPicPr>
          <p:cNvPr id="15" name="Image 6" descr="https://test-kimi-img.moonshot.cn/pub/slides/slides_tmpl/image/25-07-11-18:10:16-d1oe625cmrb5eq9iqb7g.jpeg"/>
          <p:cNvPicPr>
            <a:picLocks noChangeAspect="1"/>
          </p:cNvPicPr>
          <p:nvPr>
            <p:custDataLst>
              <p:tags r:id="rId16"/>
            </p:custDataLst>
          </p:nvPr>
        </p:nvPicPr>
        <p:blipFill>
          <a:blip r:embed="rId17"/>
          <a:stretch>
            <a:fillRect/>
          </a:stretch>
        </p:blipFill>
        <p:spPr>
          <a:xfrm>
            <a:off x="6594475" y="3589655"/>
            <a:ext cx="4957445" cy="278892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8890" y="-15875"/>
            <a:ext cx="10438130" cy="6880225"/>
          </a:xfrm>
          <a:prstGeom prst="rect">
            <a:avLst/>
          </a:prstGeom>
          <a:gradFill flip="none" rotWithShape="1">
            <a:gsLst>
              <a:gs pos="0">
                <a:srgbClr val="FFFFFF"/>
              </a:gs>
              <a:gs pos="100000">
                <a:srgbClr val="FFFFFF">
                  <a:alpha val="0"/>
                </a:srgbClr>
              </a:gs>
            </a:gsLst>
            <a:lin ang="0" scaled="1"/>
          </a:gradFill>
        </p:spPr>
      </p:sp>
      <p:sp>
        <p:nvSpPr>
          <p:cNvPr id="3" name="Text 1"/>
          <p:cNvSpPr/>
          <p:nvPr/>
        </p:nvSpPr>
        <p:spPr>
          <a:xfrm>
            <a:off x="8890" y="-15875"/>
            <a:ext cx="10438130" cy="688022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09-d1oe60dcmrb5eq9iqag0.png"/>
          <p:cNvPicPr>
            <a:picLocks noChangeAspect="1"/>
          </p:cNvPicPr>
          <p:nvPr/>
        </p:nvPicPr>
        <p:blipFill>
          <a:blip r:embed="rId2"/>
          <a:stretch>
            <a:fillRect/>
          </a:stretch>
        </p:blipFill>
        <p:spPr>
          <a:xfrm>
            <a:off x="612140" y="2388552"/>
            <a:ext cx="1600200" cy="1651000"/>
          </a:xfrm>
          <a:prstGeom prst="rect">
            <a:avLst/>
          </a:prstGeom>
        </p:spPr>
      </p:pic>
      <p:pic>
        <p:nvPicPr>
          <p:cNvPr id="5" name="Image 1" descr="https://test-kimi-img.moonshot.cn/pub/slides/slides_tmpl/image/25-07-11-18:10:09-d1oe60dcmrb5eq9iqagg.png"/>
          <p:cNvPicPr>
            <a:picLocks noChangeAspect="1"/>
          </p:cNvPicPr>
          <p:nvPr/>
        </p:nvPicPr>
        <p:blipFill>
          <a:blip r:embed="rId3"/>
          <a:srcRect l="56" t="92" b="92"/>
          <a:stretch>
            <a:fillRect/>
          </a:stretch>
        </p:blipFill>
        <p:spPr>
          <a:xfrm>
            <a:off x="8890" y="0"/>
            <a:ext cx="6771640" cy="6858000"/>
          </a:xfrm>
          <a:prstGeom prst="rect">
            <a:avLst/>
          </a:prstGeom>
        </p:spPr>
      </p:pic>
      <p:pic>
        <p:nvPicPr>
          <p:cNvPr id="6" name="Image 2" descr="https://test-kimi-img.moonshot.cn/pub/slides/slides_tmpl/image/25-07-11-18:10:09-d1oe60dcmrb5eq9iqah0.png"/>
          <p:cNvPicPr>
            <a:picLocks noChangeAspect="1"/>
          </p:cNvPicPr>
          <p:nvPr/>
        </p:nvPicPr>
        <p:blipFill>
          <a:blip r:embed="rId4"/>
          <a:stretch>
            <a:fillRect/>
          </a:stretch>
        </p:blipFill>
        <p:spPr>
          <a:xfrm>
            <a:off x="854710" y="2689860"/>
            <a:ext cx="1859280" cy="1871345"/>
          </a:xfrm>
          <a:prstGeom prst="rect">
            <a:avLst/>
          </a:prstGeom>
        </p:spPr>
      </p:pic>
      <p:sp>
        <p:nvSpPr>
          <p:cNvPr id="7" name="Text 2"/>
          <p:cNvSpPr/>
          <p:nvPr/>
        </p:nvSpPr>
        <p:spPr>
          <a:xfrm>
            <a:off x="2637790" y="2865755"/>
            <a:ext cx="8900160" cy="951865"/>
          </a:xfrm>
          <a:prstGeom prst="rect">
            <a:avLst/>
          </a:prstGeom>
          <a:noFill/>
        </p:spPr>
        <p:txBody>
          <a:bodyPr wrap="square" lIns="91440" tIns="45720" rIns="91440" bIns="45720" rtlCol="0" anchor="t"/>
          <a:lstStyle/>
          <a:p>
            <a:pPr marL="0" indent="0" algn="l">
              <a:lnSpc>
                <a:spcPct val="100000"/>
              </a:lnSpc>
              <a:buNone/>
            </a:pPr>
            <a:r>
              <a:rPr lang="en-US" sz="5000" b="1" dirty="0">
                <a:solidFill>
                  <a:srgbClr val="4874CB"/>
                </a:solidFill>
                <a:latin typeface="MiSans" pitchFamily="34" charset="-122"/>
                <a:ea typeface="MiSans" pitchFamily="34" charset="-122"/>
                <a:cs typeface="MiSans" pitchFamily="34" charset="-120"/>
              </a:rPr>
              <a:t>环境战略分析</a:t>
            </a:r>
            <a:endParaRPr lang="en-US" sz="1600" dirty="0"/>
          </a:p>
        </p:txBody>
      </p:sp>
      <p:sp>
        <p:nvSpPr>
          <p:cNvPr id="9" name="Shape 4"/>
          <p:cNvSpPr/>
          <p:nvPr/>
        </p:nvSpPr>
        <p:spPr>
          <a:xfrm>
            <a:off x="1187450" y="2612390"/>
            <a:ext cx="1508125" cy="1494155"/>
          </a:xfrm>
          <a:prstGeom prst="rect">
            <a:avLst/>
          </a:prstGeom>
          <a:solidFill>
            <a:srgbClr val="000000">
              <a:alpha val="0"/>
            </a:srgbClr>
          </a:solidFill>
        </p:spPr>
      </p:sp>
      <p:sp>
        <p:nvSpPr>
          <p:cNvPr id="10" name="Text 5"/>
          <p:cNvSpPr/>
          <p:nvPr/>
        </p:nvSpPr>
        <p:spPr>
          <a:xfrm>
            <a:off x="1187450" y="2612390"/>
            <a:ext cx="1508125" cy="1494155"/>
          </a:xfrm>
          <a:prstGeom prst="rect">
            <a:avLst/>
          </a:prstGeom>
          <a:noFill/>
        </p:spPr>
        <p:txBody>
          <a:bodyPr wrap="square" lIns="46863" tIns="90043" rIns="90043" bIns="46863" rtlCol="0" anchor="ctr"/>
          <a:lstStyle/>
          <a:p>
            <a:pPr marL="0" indent="0" algn="l">
              <a:lnSpc>
                <a:spcPct val="130000"/>
              </a:lnSpc>
              <a:buNone/>
            </a:pPr>
            <a:r>
              <a:rPr lang="en-US" sz="4500" dirty="0">
                <a:solidFill>
                  <a:srgbClr val="FFFFFF"/>
                </a:solidFill>
                <a:latin typeface="MiSans" pitchFamily="34" charset="-122"/>
                <a:ea typeface="MiSans" pitchFamily="34" charset="-122"/>
                <a:cs typeface="MiSans" pitchFamily="34" charset="-120"/>
              </a:rPr>
              <a:t>04</a:t>
            </a:r>
            <a:endParaRPr lang="en-US" sz="1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0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16-d1oe625cmrb5eq9iqb8g.jpeg"/>
          <p:cNvPicPr>
            <a:picLocks noChangeAspect="1"/>
          </p:cNvPicPr>
          <p:nvPr/>
        </p:nvPicPr>
        <p:blipFill>
          <a:blip r:embed="rId2"/>
          <a:srcRect t="170" b="200"/>
          <a:stretch>
            <a:fillRect/>
          </a:stretch>
        </p:blipFill>
        <p:spPr>
          <a:xfrm>
            <a:off x="0" y="866775"/>
            <a:ext cx="12192000" cy="2177415"/>
          </a:xfrm>
          <a:prstGeom prst="rect">
            <a:avLst/>
          </a:prstGeom>
        </p:spPr>
      </p:pic>
      <p:sp>
        <p:nvSpPr>
          <p:cNvPr id="3" name="Text 0"/>
          <p:cNvSpPr/>
          <p:nvPr/>
        </p:nvSpPr>
        <p:spPr>
          <a:xfrm>
            <a:off x="476885" y="4243070"/>
            <a:ext cx="3335655" cy="1867535"/>
          </a:xfrm>
          <a:prstGeom prst="rect">
            <a:avLst/>
          </a:prstGeom>
          <a:noFill/>
        </p:spPr>
        <p:txBody>
          <a:bodyPr wrap="square" lIns="0" tIns="0" rIns="0" bIns="4699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 </a:t>
            </a:r>
            <a:endParaRPr lang="en-US" sz="1600" dirty="0"/>
          </a:p>
        </p:txBody>
      </p:sp>
      <p:sp>
        <p:nvSpPr>
          <p:cNvPr id="4" name="Text 1"/>
          <p:cNvSpPr/>
          <p:nvPr/>
        </p:nvSpPr>
        <p:spPr>
          <a:xfrm>
            <a:off x="4368165" y="4243070"/>
            <a:ext cx="3335655" cy="1867535"/>
          </a:xfrm>
          <a:prstGeom prst="rect">
            <a:avLst/>
          </a:prstGeom>
          <a:noFill/>
        </p:spPr>
        <p:txBody>
          <a:bodyPr wrap="square" lIns="0" tIns="0" rIns="0" bIns="4699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有形资产是比较容易确认和评估的一类资产，一般可以从企业的财务报表上查到。但从战略的角度评估有形资产的战略价值时，不仅要看到会计报表上的数目，还要注意评价其产生竞争优势的潜力。</a:t>
            </a:r>
            <a:endParaRPr lang="en-US" sz="1600" dirty="0">
              <a:solidFill>
                <a:srgbClr val="262626"/>
              </a:solidFill>
              <a:latin typeface="MiSans" pitchFamily="34" charset="-122"/>
              <a:ea typeface="MiSans" pitchFamily="34" charset="-122"/>
              <a:cs typeface="MiSans" pitchFamily="34" charset="-120"/>
            </a:endParaRPr>
          </a:p>
        </p:txBody>
      </p:sp>
      <p:sp>
        <p:nvSpPr>
          <p:cNvPr id="5" name="Text 2"/>
          <p:cNvSpPr/>
          <p:nvPr/>
        </p:nvSpPr>
        <p:spPr>
          <a:xfrm>
            <a:off x="8312150" y="4253230"/>
            <a:ext cx="3545205" cy="1867535"/>
          </a:xfrm>
          <a:prstGeom prst="rect">
            <a:avLst/>
          </a:prstGeom>
          <a:noFill/>
        </p:spPr>
        <p:txBody>
          <a:bodyPr wrap="square" lIns="0" tIns="0" rIns="0" bIns="4699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无形资产是企业不可能从市场上直接获得，不能用货币直接度量，也不能直接转化为货币的那一类经营资产。无形资产往往是企业在长期的经营实践中逐步积累起来的，虽然不能直接转化为货币，但同样能给企业带来效益。</a:t>
            </a:r>
            <a:endParaRPr lang="en-US" sz="1600" dirty="0">
              <a:solidFill>
                <a:srgbClr val="262626"/>
              </a:solidFill>
              <a:latin typeface="MiSans" pitchFamily="34" charset="-122"/>
              <a:ea typeface="MiSans" pitchFamily="34" charset="-122"/>
              <a:cs typeface="MiSans" pitchFamily="34" charset="-120"/>
            </a:endParaRPr>
          </a:p>
        </p:txBody>
      </p:sp>
      <p:pic>
        <p:nvPicPr>
          <p:cNvPr id="6" name="Image 1" descr="https://test-kimi-img.moonshot.cn/pub/slides/slides_tmpl/image/25-07-11-18:10:16-d1oe625cmrb5eq9iqb9g.png"/>
          <p:cNvPicPr>
            <a:picLocks noChangeAspect="1"/>
          </p:cNvPicPr>
          <p:nvPr/>
        </p:nvPicPr>
        <p:blipFill>
          <a:blip r:embed="rId3"/>
          <a:stretch>
            <a:fillRect/>
          </a:stretch>
        </p:blipFill>
        <p:spPr>
          <a:xfrm>
            <a:off x="922338" y="4041458"/>
            <a:ext cx="2489200" cy="88900"/>
          </a:xfrm>
          <a:prstGeom prst="rect">
            <a:avLst/>
          </a:prstGeom>
        </p:spPr>
      </p:pic>
      <p:pic>
        <p:nvPicPr>
          <p:cNvPr id="7" name="Image 2" descr="https://test-kimi-img.moonshot.cn/pub/slides/slides_tmpl/image/25-07-11-18:10:16-d1oe625cmrb5eq9iqb9g.png"/>
          <p:cNvPicPr>
            <a:picLocks noChangeAspect="1"/>
          </p:cNvPicPr>
          <p:nvPr/>
        </p:nvPicPr>
        <p:blipFill>
          <a:blip r:embed="rId3"/>
          <a:stretch>
            <a:fillRect/>
          </a:stretch>
        </p:blipFill>
        <p:spPr>
          <a:xfrm>
            <a:off x="4814190" y="4041458"/>
            <a:ext cx="2489200" cy="88900"/>
          </a:xfrm>
          <a:prstGeom prst="rect">
            <a:avLst/>
          </a:prstGeom>
        </p:spPr>
      </p:pic>
      <p:pic>
        <p:nvPicPr>
          <p:cNvPr id="8" name="Image 3" descr="https://test-kimi-img.moonshot.cn/pub/slides/slides_tmpl/image/25-07-11-18:10:16-d1oe625cmrb5eq9iqb9g.png"/>
          <p:cNvPicPr>
            <a:picLocks noChangeAspect="1"/>
          </p:cNvPicPr>
          <p:nvPr/>
        </p:nvPicPr>
        <p:blipFill>
          <a:blip r:embed="rId3"/>
          <a:stretch>
            <a:fillRect/>
          </a:stretch>
        </p:blipFill>
        <p:spPr>
          <a:xfrm>
            <a:off x="8757603" y="4051618"/>
            <a:ext cx="2489200" cy="88900"/>
          </a:xfrm>
          <a:prstGeom prst="rect">
            <a:avLst/>
          </a:prstGeom>
        </p:spPr>
      </p:pic>
      <p:pic>
        <p:nvPicPr>
          <p:cNvPr id="9" name="Image 4" descr="https://test-kimi-img.moonshot.cn/pub/slides/slides_tmpl/image/25-07-11-18:10:16-d1oe625cmrb5eq9iqba0.png"/>
          <p:cNvPicPr>
            <a:picLocks noChangeAspect="1"/>
          </p:cNvPicPr>
          <p:nvPr/>
        </p:nvPicPr>
        <p:blipFill>
          <a:blip r:embed="rId4"/>
          <a:stretch>
            <a:fillRect/>
          </a:stretch>
        </p:blipFill>
        <p:spPr>
          <a:xfrm>
            <a:off x="4098097" y="3631248"/>
            <a:ext cx="25400" cy="3060700"/>
          </a:xfrm>
          <a:prstGeom prst="rect">
            <a:avLst/>
          </a:prstGeom>
        </p:spPr>
      </p:pic>
      <p:pic>
        <p:nvPicPr>
          <p:cNvPr id="10" name="Image 5" descr="https://test-kimi-img.moonshot.cn/pub/slides/slides_tmpl/image/25-07-11-18:10:16-d1oe625cmrb5eq9iqba0.png"/>
          <p:cNvPicPr>
            <a:picLocks noChangeAspect="1"/>
          </p:cNvPicPr>
          <p:nvPr/>
        </p:nvPicPr>
        <p:blipFill>
          <a:blip r:embed="rId4"/>
          <a:stretch>
            <a:fillRect/>
          </a:stretch>
        </p:blipFill>
        <p:spPr>
          <a:xfrm>
            <a:off x="7965599" y="3656648"/>
            <a:ext cx="25400" cy="3060700"/>
          </a:xfrm>
          <a:prstGeom prst="rect">
            <a:avLst/>
          </a:prstGeom>
        </p:spPr>
      </p:pic>
      <p:sp>
        <p:nvSpPr>
          <p:cNvPr id="11" name="Shape 3"/>
          <p:cNvSpPr/>
          <p:nvPr/>
        </p:nvSpPr>
        <p:spPr>
          <a:xfrm>
            <a:off x="-635" y="635"/>
            <a:ext cx="12192635" cy="854710"/>
          </a:xfrm>
          <a:prstGeom prst="rect">
            <a:avLst/>
          </a:prstGeom>
          <a:solidFill>
            <a:srgbClr val="FFFFFF"/>
          </a:solidFill>
        </p:spPr>
      </p:sp>
      <p:sp>
        <p:nvSpPr>
          <p:cNvPr id="12" name="Text 4"/>
          <p:cNvSpPr/>
          <p:nvPr/>
        </p:nvSpPr>
        <p:spPr>
          <a:xfrm>
            <a:off x="-635" y="635"/>
            <a:ext cx="12192635" cy="85471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3" name="Text 5"/>
          <p:cNvSpPr/>
          <p:nvPr/>
        </p:nvSpPr>
        <p:spPr>
          <a:xfrm>
            <a:off x="386080" y="194945"/>
            <a:ext cx="9518015" cy="622935"/>
          </a:xfrm>
          <a:prstGeom prst="rect">
            <a:avLst/>
          </a:prstGeom>
          <a:noFill/>
        </p:spPr>
        <p:txBody>
          <a:bodyPr wrap="square" lIns="91440" tIns="45720" rIns="91440" bIns="45720" rtlCol="0" anchor="ctr"/>
          <a:lstStyle/>
          <a:p>
            <a:pPr marL="0" indent="0" algn="l">
              <a:lnSpc>
                <a:spcPct val="100000"/>
              </a:lnSpc>
              <a:buNone/>
            </a:pPr>
            <a:r>
              <a:rPr lang="en-US" sz="3000" b="1" dirty="0">
                <a:solidFill>
                  <a:srgbClr val="4874CB"/>
                </a:solidFill>
                <a:latin typeface="MiSans" pitchFamily="34" charset="-122"/>
                <a:ea typeface="MiSans" pitchFamily="34" charset="-122"/>
                <a:cs typeface="MiSans" pitchFamily="34" charset="-120"/>
              </a:rPr>
              <a:t>内部环境战略分析</a:t>
            </a:r>
            <a:endParaRPr lang="en-US" sz="1600" dirty="0"/>
          </a:p>
        </p:txBody>
      </p:sp>
      <p:sp>
        <p:nvSpPr>
          <p:cNvPr id="14" name="Text 6"/>
          <p:cNvSpPr/>
          <p:nvPr/>
        </p:nvSpPr>
        <p:spPr>
          <a:xfrm>
            <a:off x="851535" y="3293745"/>
            <a:ext cx="2856865" cy="699135"/>
          </a:xfrm>
          <a:prstGeom prst="rect">
            <a:avLst/>
          </a:prstGeom>
          <a:noFill/>
        </p:spPr>
        <p:txBody>
          <a:bodyPr wrap="square" lIns="0" tIns="0" rIns="0" bIns="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企业资源分析</a:t>
            </a:r>
            <a:endParaRPr lang="en-US" sz="1600" dirty="0"/>
          </a:p>
        </p:txBody>
      </p:sp>
      <p:sp>
        <p:nvSpPr>
          <p:cNvPr id="15" name="Text 7"/>
          <p:cNvSpPr/>
          <p:nvPr/>
        </p:nvSpPr>
        <p:spPr>
          <a:xfrm>
            <a:off x="4616450" y="3293745"/>
            <a:ext cx="2856865" cy="699135"/>
          </a:xfrm>
          <a:prstGeom prst="rect">
            <a:avLst/>
          </a:prstGeom>
          <a:noFill/>
        </p:spPr>
        <p:txBody>
          <a:bodyPr wrap="square" lIns="0" tIns="0" rIns="0" bIns="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4.1.1.1 有形资产</a:t>
            </a:r>
            <a:endParaRPr lang="en-US" sz="1600" dirty="0"/>
          </a:p>
        </p:txBody>
      </p:sp>
      <p:sp>
        <p:nvSpPr>
          <p:cNvPr id="16" name="Text 8"/>
          <p:cNvSpPr/>
          <p:nvPr/>
        </p:nvSpPr>
        <p:spPr>
          <a:xfrm>
            <a:off x="8482965" y="3298825"/>
            <a:ext cx="2856865" cy="699135"/>
          </a:xfrm>
          <a:prstGeom prst="rect">
            <a:avLst/>
          </a:prstGeom>
          <a:noFill/>
        </p:spPr>
        <p:txBody>
          <a:bodyPr wrap="square" lIns="0" tIns="0" rIns="0" bIns="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4.1.1.2 无形资产</a:t>
            </a:r>
            <a:endParaRPr 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12-d1oe615cmrb5eq9iqas0.png"/>
          <p:cNvPicPr>
            <a:picLocks noChangeAspect="1"/>
          </p:cNvPicPr>
          <p:nvPr/>
        </p:nvPicPr>
        <p:blipFill>
          <a:blip r:embed="rId1"/>
          <a:stretch>
            <a:fillRect/>
          </a:stretch>
        </p:blipFill>
        <p:spPr>
          <a:xfrm rot="16200000">
            <a:off x="12004675" y="4376420"/>
            <a:ext cx="367030" cy="3537585"/>
          </a:xfrm>
          <a:prstGeom prst="rect">
            <a:avLst/>
          </a:prstGeom>
        </p:spPr>
      </p:pic>
      <p:pic>
        <p:nvPicPr>
          <p:cNvPr id="3" name="Image 1" descr="https://test-kimi-img.moonshot.cn/pub/slides/slides_tmpl/image/25-07-11-18:10:12-d1oe615cmrb5eq9iqas0.png"/>
          <p:cNvPicPr>
            <a:picLocks noChangeAspect="1"/>
          </p:cNvPicPr>
          <p:nvPr/>
        </p:nvPicPr>
        <p:blipFill>
          <a:blip r:embed="rId1"/>
          <a:stretch>
            <a:fillRect/>
          </a:stretch>
        </p:blipFill>
        <p:spPr>
          <a:xfrm rot="5400000">
            <a:off x="565150" y="3265805"/>
            <a:ext cx="652145" cy="6778625"/>
          </a:xfrm>
          <a:prstGeom prst="rect">
            <a:avLst/>
          </a:prstGeom>
        </p:spPr>
      </p:pic>
      <p:pic>
        <p:nvPicPr>
          <p:cNvPr id="4" name="Image 2" descr="https://test-kimi-img.moonshot.cn/pub/slides/slides_tmpl/image/25-07-11-18:10:12-d1oe615cmrb5eq9iqas0.png"/>
          <p:cNvPicPr>
            <a:picLocks noChangeAspect="1"/>
          </p:cNvPicPr>
          <p:nvPr/>
        </p:nvPicPr>
        <p:blipFill>
          <a:blip r:embed="rId1"/>
          <a:stretch>
            <a:fillRect/>
          </a:stretch>
        </p:blipFill>
        <p:spPr>
          <a:xfrm rot="16200000">
            <a:off x="11927205" y="4007485"/>
            <a:ext cx="521335" cy="5425440"/>
          </a:xfrm>
          <a:prstGeom prst="rect">
            <a:avLst/>
          </a:prstGeom>
        </p:spPr>
      </p:pic>
      <p:pic>
        <p:nvPicPr>
          <p:cNvPr id="5" name="Image 3" descr="https://test-kimi-img.moonshot.cn/pub/slides/slides_tmpl/image/25-07-11-18:10:18-d1oe62lcmrb5eq9iqbg0.png"/>
          <p:cNvPicPr>
            <a:picLocks noChangeAspect="1"/>
          </p:cNvPicPr>
          <p:nvPr/>
        </p:nvPicPr>
        <p:blipFill>
          <a:blip r:embed="rId2"/>
          <a:stretch>
            <a:fillRect/>
          </a:stretch>
        </p:blipFill>
        <p:spPr>
          <a:xfrm>
            <a:off x="8150860" y="1663700"/>
            <a:ext cx="3511550" cy="4431665"/>
          </a:xfrm>
          <a:prstGeom prst="rect">
            <a:avLst/>
          </a:prstGeom>
        </p:spPr>
      </p:pic>
      <p:pic>
        <p:nvPicPr>
          <p:cNvPr id="6" name="Image 4" descr="https://test-kimi-img.moonshot.cn/pub/slides/slides_tmpl/image/25-07-11-18:10:18-d1oe62lcmrb5eq9iqbg0.png"/>
          <p:cNvPicPr>
            <a:picLocks noChangeAspect="1"/>
          </p:cNvPicPr>
          <p:nvPr/>
        </p:nvPicPr>
        <p:blipFill>
          <a:blip r:embed="rId2"/>
          <a:stretch>
            <a:fillRect/>
          </a:stretch>
        </p:blipFill>
        <p:spPr>
          <a:xfrm>
            <a:off x="4474210" y="1663700"/>
            <a:ext cx="3511550" cy="4431665"/>
          </a:xfrm>
          <a:prstGeom prst="rect">
            <a:avLst/>
          </a:prstGeom>
        </p:spPr>
      </p:pic>
      <p:pic>
        <p:nvPicPr>
          <p:cNvPr id="7" name="Image 5" descr="https://test-kimi-img.moonshot.cn/pub/slides/slides_tmpl/image/25-07-11-18:10:18-d1oe62lcmrb5eq9iqbg0.png"/>
          <p:cNvPicPr>
            <a:picLocks noChangeAspect="1"/>
          </p:cNvPicPr>
          <p:nvPr/>
        </p:nvPicPr>
        <p:blipFill>
          <a:blip r:embed="rId2"/>
          <a:stretch>
            <a:fillRect/>
          </a:stretch>
        </p:blipFill>
        <p:spPr>
          <a:xfrm>
            <a:off x="706755" y="1663700"/>
            <a:ext cx="3511550" cy="4431665"/>
          </a:xfrm>
          <a:prstGeom prst="rect">
            <a:avLst/>
          </a:prstGeom>
        </p:spPr>
      </p:pic>
      <p:pic>
        <p:nvPicPr>
          <p:cNvPr id="8" name="Image 6" descr="https://test-kimi-img.moonshot.cn/pub/slides/slides_tmpl/image/25-07-11-18:10:09-d1oe60dcmrb5eq9iqafg.png"/>
          <p:cNvPicPr>
            <a:picLocks noChangeAspect="1"/>
          </p:cNvPicPr>
          <p:nvPr/>
        </p:nvPicPr>
        <p:blipFill>
          <a:blip r:embed="rId3">
            <a:alphaModFix amt="74000"/>
          </a:blip>
          <a:srcRect l="128" t="26683" r="-128" b="-4046"/>
          <a:stretch>
            <a:fillRect/>
          </a:stretch>
        </p:blipFill>
        <p:spPr>
          <a:xfrm>
            <a:off x="5582285" y="0"/>
            <a:ext cx="6927215" cy="2076450"/>
          </a:xfrm>
          <a:prstGeom prst="rect">
            <a:avLst/>
          </a:prstGeom>
        </p:spPr>
      </p:pic>
      <p:sp>
        <p:nvSpPr>
          <p:cNvPr id="9"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内部环境战略分析</a:t>
            </a:r>
            <a:endParaRPr lang="en-US" sz="1600" dirty="0"/>
          </a:p>
        </p:txBody>
      </p:sp>
      <p:sp>
        <p:nvSpPr>
          <p:cNvPr id="10" name="Text 1"/>
          <p:cNvSpPr/>
          <p:nvPr/>
        </p:nvSpPr>
        <p:spPr>
          <a:xfrm>
            <a:off x="941705" y="2134235"/>
            <a:ext cx="3060700" cy="706755"/>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4.1.1.3 人力资源</a:t>
            </a:r>
            <a:endParaRPr lang="en-US" sz="1600" dirty="0"/>
          </a:p>
        </p:txBody>
      </p:sp>
      <p:sp>
        <p:nvSpPr>
          <p:cNvPr id="11" name="Text 2"/>
          <p:cNvSpPr/>
          <p:nvPr/>
        </p:nvSpPr>
        <p:spPr>
          <a:xfrm>
            <a:off x="4596130" y="2134235"/>
            <a:ext cx="3060700" cy="706755"/>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企业核心能力分析</a:t>
            </a:r>
            <a:endParaRPr lang="en-US" sz="1600" dirty="0"/>
          </a:p>
        </p:txBody>
      </p:sp>
      <p:sp>
        <p:nvSpPr>
          <p:cNvPr id="12" name="Text 3"/>
          <p:cNvSpPr/>
          <p:nvPr/>
        </p:nvSpPr>
        <p:spPr>
          <a:xfrm>
            <a:off x="8312150" y="2134235"/>
            <a:ext cx="3060700" cy="706755"/>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4.1.2.1 员工知识与技能</a:t>
            </a:r>
            <a:endParaRPr lang="en-US" sz="1600" dirty="0"/>
          </a:p>
        </p:txBody>
      </p:sp>
      <p:sp>
        <p:nvSpPr>
          <p:cNvPr id="13" name="Text 4"/>
          <p:cNvSpPr/>
          <p:nvPr/>
        </p:nvSpPr>
        <p:spPr>
          <a:xfrm>
            <a:off x="888365" y="2982595"/>
            <a:ext cx="3060700" cy="2353310"/>
          </a:xfrm>
          <a:prstGeom prst="rect">
            <a:avLst/>
          </a:prstGeom>
          <a:noFill/>
        </p:spPr>
        <p:txBody>
          <a:bodyPr wrap="square" lIns="91440" tIns="45720" rIns="91440" bIns="4572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人力资源主要是指组织成员向组织提供的技能、知识，以及推理和决策能力。它是企业最重要的资源，也是一种特殊的资源。企业应该更加重视人才战略，不仅要重视人才的占有，还应该重视人才才能的发挥。</a:t>
            </a:r>
            <a:endParaRPr lang="en-US" sz="1600" dirty="0">
              <a:solidFill>
                <a:srgbClr val="262626"/>
              </a:solidFill>
              <a:latin typeface="MiSans" pitchFamily="34" charset="-122"/>
              <a:ea typeface="MiSans" pitchFamily="34" charset="-122"/>
              <a:cs typeface="MiSans" pitchFamily="34" charset="-120"/>
            </a:endParaRPr>
          </a:p>
        </p:txBody>
      </p:sp>
      <p:sp>
        <p:nvSpPr>
          <p:cNvPr id="14" name="Text 5"/>
          <p:cNvSpPr/>
          <p:nvPr/>
        </p:nvSpPr>
        <p:spPr>
          <a:xfrm>
            <a:off x="4604385" y="2982595"/>
            <a:ext cx="3060700" cy="235331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 </a:t>
            </a:r>
            <a:endParaRPr lang="en-US" sz="1600" dirty="0"/>
          </a:p>
        </p:txBody>
      </p:sp>
      <p:sp>
        <p:nvSpPr>
          <p:cNvPr id="15" name="Text 6"/>
          <p:cNvSpPr/>
          <p:nvPr/>
        </p:nvSpPr>
        <p:spPr>
          <a:xfrm>
            <a:off x="8328660" y="3013710"/>
            <a:ext cx="3060700" cy="2353310"/>
          </a:xfrm>
          <a:prstGeom prst="rect">
            <a:avLst/>
          </a:prstGeom>
          <a:noFill/>
        </p:spPr>
        <p:txBody>
          <a:bodyPr wrap="square" lIns="91440" tIns="45720" rIns="91440" bIns="4572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全体员工的知识和技能水平不仅包括员工的知识和技能水平，还包括企业全体员工的知识结构和技能结构。企业核心能力的形成不仅取决于企业的战略决策，而且经常依赖于企业全体员工每天做出的无数个小决策。</a:t>
            </a:r>
            <a:endParaRPr lang="en-US" sz="1600" dirty="0">
              <a:solidFill>
                <a:srgbClr val="262626"/>
              </a:solidFill>
              <a:latin typeface="MiSans" pitchFamily="34" charset="-122"/>
              <a:ea typeface="MiSans" pitchFamily="34" charset="-122"/>
              <a:cs typeface="MiSans" pitchFamily="34" charset="-120"/>
            </a:endParaRPr>
          </a:p>
        </p:txBody>
      </p:sp>
      <p:pic>
        <p:nvPicPr>
          <p:cNvPr id="16" name="Image 7" descr="https://test-kimi-img.moonshot.cn/pub/slides/slides_tmpl/image/25-07-11-18:10:12-d1oe615cmrb5eq9iqarg.png"/>
          <p:cNvPicPr>
            <a:picLocks noChangeAspect="1"/>
          </p:cNvPicPr>
          <p:nvPr/>
        </p:nvPicPr>
        <p:blipFill>
          <a:blip r:embed="rId4"/>
          <a:stretch>
            <a:fillRect/>
          </a:stretch>
        </p:blipFill>
        <p:spPr>
          <a:xfrm>
            <a:off x="354965" y="208280"/>
            <a:ext cx="1073150" cy="554990"/>
          </a:xfrm>
          <a:prstGeom prst="rect">
            <a:avLst/>
          </a:prstGeom>
        </p:spPr>
      </p:pic>
      <p:pic>
        <p:nvPicPr>
          <p:cNvPr id="17" name="Image 8" descr="https://test-kimi-img.moonshot.cn/pub/slides/slides_tmpl/image/25-07-11-18:10:11-d1oe60tcmrb5eq9iqapg.png"/>
          <p:cNvPicPr>
            <a:picLocks noChangeAspect="1"/>
          </p:cNvPicPr>
          <p:nvPr/>
        </p:nvPicPr>
        <p:blipFill>
          <a:blip r:embed="rId5"/>
          <a:stretch>
            <a:fillRect/>
          </a:stretch>
        </p:blipFill>
        <p:spPr>
          <a:xfrm rot="11520000">
            <a:off x="10706735" y="-624205"/>
            <a:ext cx="1950720" cy="1950720"/>
          </a:xfrm>
          <a:prstGeom prst="rect">
            <a:avLst/>
          </a:prstGeom>
        </p:spPr>
      </p:pic>
      <p:pic>
        <p:nvPicPr>
          <p:cNvPr id="18" name="Image 9" descr="https://test-kimi-img.moonshot.cn/pub/slides/slides_tmpl/image/25-07-11-18:10:08-d1oe605cmrb5eq9iqac0.png"/>
          <p:cNvPicPr>
            <a:picLocks noChangeAspect="1"/>
          </p:cNvPicPr>
          <p:nvPr/>
        </p:nvPicPr>
        <p:blipFill>
          <a:blip r:embed="rId6"/>
          <a:stretch>
            <a:fillRect/>
          </a:stretch>
        </p:blipFill>
        <p:spPr>
          <a:xfrm>
            <a:off x="11022965" y="394335"/>
            <a:ext cx="628015" cy="182880"/>
          </a:xfrm>
          <a:prstGeom prst="rect">
            <a:avLst/>
          </a:prstGeom>
        </p:spPr>
      </p:pic>
      <p:pic>
        <p:nvPicPr>
          <p:cNvPr id="19" name="Image 10" descr="https://test-kimi-img.moonshot.cn/pub/slides/slides_tmpl/image/25-07-11-18:10:18-d1oe62lcmrb5eq9iqbh0.png"/>
          <p:cNvPicPr>
            <a:picLocks noChangeAspect="1"/>
          </p:cNvPicPr>
          <p:nvPr/>
        </p:nvPicPr>
        <p:blipFill>
          <a:blip r:embed="rId7"/>
          <a:stretch>
            <a:fillRect/>
          </a:stretch>
        </p:blipFill>
        <p:spPr>
          <a:xfrm>
            <a:off x="2044065" y="1318260"/>
            <a:ext cx="810895" cy="810895"/>
          </a:xfrm>
          <a:prstGeom prst="rect">
            <a:avLst/>
          </a:prstGeom>
        </p:spPr>
      </p:pic>
      <p:pic>
        <p:nvPicPr>
          <p:cNvPr id="20" name="Image 11" descr="https://test-kimi-img.moonshot.cn/pub/slides/slides_tmpl/image/25-07-11-18:10:19-d1oe62tcmrb5eq9iqbi0.png"/>
          <p:cNvPicPr>
            <a:picLocks noChangeAspect="1"/>
          </p:cNvPicPr>
          <p:nvPr/>
        </p:nvPicPr>
        <p:blipFill>
          <a:blip r:embed="rId8"/>
          <a:stretch>
            <a:fillRect/>
          </a:stretch>
        </p:blipFill>
        <p:spPr>
          <a:xfrm>
            <a:off x="5839460" y="1333500"/>
            <a:ext cx="780415" cy="780415"/>
          </a:xfrm>
          <a:prstGeom prst="rect">
            <a:avLst/>
          </a:prstGeom>
        </p:spPr>
      </p:pic>
      <p:pic>
        <p:nvPicPr>
          <p:cNvPr id="21" name="Image 12" descr="https://test-kimi-img.moonshot.cn/pub/slides/slides_tmpl/image/25-07-11-18:10:19-d1oe62tcmrb5eq9iqbhg.png"/>
          <p:cNvPicPr>
            <a:picLocks noChangeAspect="1"/>
          </p:cNvPicPr>
          <p:nvPr/>
        </p:nvPicPr>
        <p:blipFill>
          <a:blip r:embed="rId9"/>
          <a:stretch>
            <a:fillRect/>
          </a:stretch>
        </p:blipFill>
        <p:spPr>
          <a:xfrm>
            <a:off x="9620250" y="1333500"/>
            <a:ext cx="780415" cy="780415"/>
          </a:xfrm>
          <a:prstGeom prst="rect">
            <a:avLst/>
          </a:prstGeom>
        </p:spPr>
      </p:pic>
      <p:pic>
        <p:nvPicPr>
          <p:cNvPr id="22" name="Image 13" descr="https://test-kimi-img.moonshot.cn/pub/slides/slides_tmpl/image/25-07-11-18:10:19-d1oe62tcmrb5eq9iqbig.png"/>
          <p:cNvPicPr>
            <a:picLocks noChangeAspect="1"/>
          </p:cNvPicPr>
          <p:nvPr/>
        </p:nvPicPr>
        <p:blipFill>
          <a:blip r:embed="rId10"/>
          <a:stretch>
            <a:fillRect/>
          </a:stretch>
        </p:blipFill>
        <p:spPr>
          <a:xfrm>
            <a:off x="3221355" y="5160645"/>
            <a:ext cx="883920" cy="859790"/>
          </a:xfrm>
          <a:prstGeom prst="rect">
            <a:avLst/>
          </a:prstGeom>
        </p:spPr>
      </p:pic>
      <p:pic>
        <p:nvPicPr>
          <p:cNvPr id="23" name="Image 14" descr="https://test-kimi-img.moonshot.cn/pub/slides/slides_tmpl/image/25-07-11-18:10:19-d1oe62tcmrb5eq9iqbj0.png"/>
          <p:cNvPicPr>
            <a:picLocks noChangeAspect="1"/>
          </p:cNvPicPr>
          <p:nvPr/>
        </p:nvPicPr>
        <p:blipFill>
          <a:blip r:embed="rId11"/>
          <a:stretch>
            <a:fillRect/>
          </a:stretch>
        </p:blipFill>
        <p:spPr>
          <a:xfrm>
            <a:off x="6958330" y="5160645"/>
            <a:ext cx="926465" cy="859790"/>
          </a:xfrm>
          <a:prstGeom prst="rect">
            <a:avLst/>
          </a:prstGeom>
        </p:spPr>
      </p:pic>
      <p:pic>
        <p:nvPicPr>
          <p:cNvPr id="24" name="Image 15" descr="https://test-kimi-img.moonshot.cn/pub/slides/slides_tmpl/image/25-07-11-18:10:19-d1oe62tcmrb5eq9iqbjg.png"/>
          <p:cNvPicPr>
            <a:picLocks noChangeAspect="1"/>
          </p:cNvPicPr>
          <p:nvPr/>
        </p:nvPicPr>
        <p:blipFill>
          <a:blip r:embed="rId12"/>
          <a:stretch>
            <a:fillRect/>
          </a:stretch>
        </p:blipFill>
        <p:spPr>
          <a:xfrm>
            <a:off x="10643235" y="5160645"/>
            <a:ext cx="932815" cy="85979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0">
          <a:gsLst>
            <a:gs pos="0">
              <a:srgbClr val="F6F8FD"/>
            </a:gs>
            <a:gs pos="74000">
              <a:srgbClr val="ACC1E8">
                <a:alpha val="30000"/>
              </a:srgbClr>
            </a:gs>
            <a:gs pos="83000">
              <a:srgbClr val="ACC1E8">
                <a:alpha val="32000"/>
              </a:srgbClr>
            </a:gs>
            <a:gs pos="100000">
              <a:srgbClr val="C8D5EF"/>
            </a:gs>
          </a:gsLst>
          <a:lin ang="5400000" scaled="1"/>
        </a:gradFill>
        <a:effectLst/>
      </p:bgPr>
    </p:bg>
    <p:spTree>
      <p:nvGrpSpPr>
        <p:cNvPr id="1" name=""/>
        <p:cNvGrpSpPr/>
        <p:nvPr/>
      </p:nvGrpSpPr>
      <p:grpSpPr>
        <a:xfrm>
          <a:off x="0" y="0"/>
          <a:ext cx="0" cy="0"/>
          <a:chOff x="0" y="0"/>
          <a:chExt cx="0" cy="0"/>
        </a:xfrm>
      </p:grpSpPr>
      <p:pic>
        <p:nvPicPr>
          <p:cNvPr id="2" name="Image 0" descr="https://test-kimi-img.moonshot.cn/pub/slides/slides_tmpl/image/25-07-11-18:10:24-d1oe645cmrb5eq9iqc8g.jpeg"/>
          <p:cNvPicPr>
            <a:picLocks noChangeAspect="1"/>
          </p:cNvPicPr>
          <p:nvPr/>
        </p:nvPicPr>
        <p:blipFill>
          <a:blip r:embed="rId1"/>
          <a:srcRect t="91" b="209"/>
          <a:stretch>
            <a:fillRect/>
          </a:stretch>
        </p:blipFill>
        <p:spPr>
          <a:xfrm>
            <a:off x="0" y="0"/>
            <a:ext cx="12192000" cy="2108200"/>
          </a:xfrm>
          <a:prstGeom prst="rect">
            <a:avLst/>
          </a:prstGeom>
        </p:spPr>
      </p:pic>
      <p:pic>
        <p:nvPicPr>
          <p:cNvPr id="3" name="Image 1" descr="https://test-kimi-img.moonshot.cn/pub/slides/slides_tmpl/image/25-07-11-18:10:24-d1oe645cmrb5eq9iqc9g.png"/>
          <p:cNvPicPr>
            <a:picLocks noChangeAspect="1"/>
          </p:cNvPicPr>
          <p:nvPr/>
        </p:nvPicPr>
        <p:blipFill>
          <a:blip r:embed="rId2">
            <a:alphaModFix amt="82000"/>
          </a:blip>
          <a:stretch>
            <a:fillRect/>
          </a:stretch>
        </p:blipFill>
        <p:spPr>
          <a:xfrm>
            <a:off x="0" y="0"/>
            <a:ext cx="12192000" cy="2108200"/>
          </a:xfrm>
          <a:prstGeom prst="rect">
            <a:avLst/>
          </a:prstGeom>
        </p:spPr>
      </p:pic>
      <p:pic>
        <p:nvPicPr>
          <p:cNvPr id="4" name="Image 2" descr="https://test-kimi-img.moonshot.cn/pub/slides/slides_tmpl/image/25-07-11-18:10:24-d1oe645cmrb5eq9iqca0.png"/>
          <p:cNvPicPr>
            <a:picLocks noChangeAspect="1"/>
          </p:cNvPicPr>
          <p:nvPr/>
        </p:nvPicPr>
        <p:blipFill>
          <a:blip r:embed="rId3"/>
          <a:stretch>
            <a:fillRect/>
          </a:stretch>
        </p:blipFill>
        <p:spPr>
          <a:xfrm>
            <a:off x="0" y="1578610"/>
            <a:ext cx="3493135" cy="5279390"/>
          </a:xfrm>
          <a:prstGeom prst="rect">
            <a:avLst/>
          </a:prstGeom>
        </p:spPr>
      </p:pic>
      <p:sp>
        <p:nvSpPr>
          <p:cNvPr id="5" name="Text 0"/>
          <p:cNvSpPr/>
          <p:nvPr/>
        </p:nvSpPr>
        <p:spPr>
          <a:xfrm>
            <a:off x="406400" y="499745"/>
            <a:ext cx="8239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FFFFFF"/>
                </a:solidFill>
                <a:latin typeface="MiSans" pitchFamily="34" charset="-122"/>
                <a:ea typeface="MiSans" pitchFamily="34" charset="-122"/>
                <a:cs typeface="MiSans" pitchFamily="34" charset="-120"/>
              </a:rPr>
              <a:t>内部环境战略分析</a:t>
            </a:r>
            <a:endParaRPr lang="en-US" sz="1600" dirty="0"/>
          </a:p>
        </p:txBody>
      </p:sp>
      <p:sp>
        <p:nvSpPr>
          <p:cNvPr id="6" name="Shape 1"/>
          <p:cNvSpPr/>
          <p:nvPr/>
        </p:nvSpPr>
        <p:spPr>
          <a:xfrm flipH="1">
            <a:off x="536575" y="1445260"/>
            <a:ext cx="6555740" cy="0"/>
          </a:xfrm>
          <a:prstGeom prst="line">
            <a:avLst/>
          </a:prstGeom>
          <a:noFill/>
          <a:ln w="38100">
            <a:gradFill flip="none" rotWithShape="1">
              <a:gsLst>
                <a:gs pos="0">
                  <a:srgbClr val="FFFFFF"/>
                </a:gs>
                <a:gs pos="21000">
                  <a:srgbClr val="FFFFFF"/>
                </a:gs>
                <a:gs pos="100000">
                  <a:srgbClr val="FFFFFF">
                    <a:alpha val="0"/>
                  </a:srgbClr>
                </a:gs>
              </a:gsLst>
              <a:lin ang="10800000" scaled="1"/>
            </a:gradFill>
            <a:prstDash val="solid"/>
            <a:headEnd type="none"/>
            <a:tailEnd type="none"/>
          </a:ln>
        </p:spPr>
      </p:sp>
      <p:sp>
        <p:nvSpPr>
          <p:cNvPr id="7" name="Text 2"/>
          <p:cNvSpPr/>
          <p:nvPr/>
        </p:nvSpPr>
        <p:spPr>
          <a:xfrm>
            <a:off x="746760" y="3050555"/>
            <a:ext cx="2051179" cy="202563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企业的技术体系不仅包括厂房、设备、机械等硬件体系，还包括企业技术的软件体系，如企业的技术规范、在生产经营过程中积累下来的各种技术诀窍等。</a:t>
            </a:r>
            <a:endParaRPr lang="en-US" sz="1600" dirty="0"/>
          </a:p>
        </p:txBody>
      </p:sp>
      <p:sp>
        <p:nvSpPr>
          <p:cNvPr id="8" name="Text 3"/>
          <p:cNvSpPr/>
          <p:nvPr/>
        </p:nvSpPr>
        <p:spPr>
          <a:xfrm>
            <a:off x="761195" y="1998345"/>
            <a:ext cx="2091225" cy="1265803"/>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MiSans" pitchFamily="34" charset="-122"/>
                <a:ea typeface="MiSans" pitchFamily="34" charset="-122"/>
                <a:cs typeface="MiSans" pitchFamily="34" charset="-120"/>
              </a:rPr>
              <a:t>4.1.2.2 企业技术体系</a:t>
            </a:r>
            <a:endParaRPr lang="en-US" sz="1600" dirty="0"/>
          </a:p>
        </p:txBody>
      </p:sp>
      <p:pic>
        <p:nvPicPr>
          <p:cNvPr id="9" name="Image 3" descr="https://test-kimi-img.moonshot.cn/pub/slides/slides_tmpl/image/25-07-11-18:10:24-d1oe645cmrb5eq9iqca0.png"/>
          <p:cNvPicPr>
            <a:picLocks noChangeAspect="1"/>
          </p:cNvPicPr>
          <p:nvPr/>
        </p:nvPicPr>
        <p:blipFill>
          <a:blip r:embed="rId3"/>
          <a:stretch>
            <a:fillRect/>
          </a:stretch>
        </p:blipFill>
        <p:spPr>
          <a:xfrm>
            <a:off x="2852420" y="1578610"/>
            <a:ext cx="3493135" cy="5279390"/>
          </a:xfrm>
          <a:prstGeom prst="rect">
            <a:avLst/>
          </a:prstGeom>
        </p:spPr>
      </p:pic>
      <p:sp>
        <p:nvSpPr>
          <p:cNvPr id="10" name="Text 4"/>
          <p:cNvSpPr/>
          <p:nvPr/>
        </p:nvSpPr>
        <p:spPr>
          <a:xfrm>
            <a:off x="3599180" y="3050555"/>
            <a:ext cx="2051179" cy="202563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企业的管理体系包括企业的管理思想，管理理念，企业管理的方式、方法及手段，企业战略管理及其他职能管理等。</a:t>
            </a:r>
            <a:endParaRPr lang="en-US" sz="1600" dirty="0"/>
          </a:p>
        </p:txBody>
      </p:sp>
      <p:sp>
        <p:nvSpPr>
          <p:cNvPr id="11" name="Text 5"/>
          <p:cNvSpPr/>
          <p:nvPr/>
        </p:nvSpPr>
        <p:spPr>
          <a:xfrm>
            <a:off x="3613615" y="1998345"/>
            <a:ext cx="2091225" cy="1265803"/>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MiSans" pitchFamily="34" charset="-122"/>
                <a:ea typeface="MiSans" pitchFamily="34" charset="-122"/>
                <a:cs typeface="MiSans" pitchFamily="34" charset="-120"/>
              </a:rPr>
              <a:t>4.1.2.3 企业管理体系</a:t>
            </a:r>
            <a:endParaRPr lang="en-US" sz="1600" dirty="0"/>
          </a:p>
        </p:txBody>
      </p:sp>
      <p:pic>
        <p:nvPicPr>
          <p:cNvPr id="12" name="Image 4" descr="https://test-kimi-img.moonshot.cn/pub/slides/slides_tmpl/image/25-07-11-18:10:24-d1oe645cmrb5eq9iqca0.png"/>
          <p:cNvPicPr>
            <a:picLocks noChangeAspect="1"/>
          </p:cNvPicPr>
          <p:nvPr/>
        </p:nvPicPr>
        <p:blipFill>
          <a:blip r:embed="rId3"/>
          <a:stretch>
            <a:fillRect/>
          </a:stretch>
        </p:blipFill>
        <p:spPr>
          <a:xfrm>
            <a:off x="5768340" y="1578610"/>
            <a:ext cx="3493135" cy="5279390"/>
          </a:xfrm>
          <a:prstGeom prst="rect">
            <a:avLst/>
          </a:prstGeom>
        </p:spPr>
      </p:pic>
      <p:sp>
        <p:nvSpPr>
          <p:cNvPr id="13" name="Text 6"/>
          <p:cNvSpPr/>
          <p:nvPr/>
        </p:nvSpPr>
        <p:spPr>
          <a:xfrm>
            <a:off x="6515100" y="3050555"/>
            <a:ext cx="2051179" cy="202563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企业文化是为企业成员所共同认可的价值观念、行为准则等意识形态和精神形态，这也是竞争对手很难模仿的。</a:t>
            </a:r>
            <a:endParaRPr lang="en-US" sz="1600" dirty="0"/>
          </a:p>
        </p:txBody>
      </p:sp>
      <p:sp>
        <p:nvSpPr>
          <p:cNvPr id="14" name="Text 7"/>
          <p:cNvSpPr/>
          <p:nvPr/>
        </p:nvSpPr>
        <p:spPr>
          <a:xfrm>
            <a:off x="6529535" y="1998345"/>
            <a:ext cx="2091225" cy="1265803"/>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MiSans" pitchFamily="34" charset="-122"/>
                <a:ea typeface="MiSans" pitchFamily="34" charset="-122"/>
                <a:cs typeface="MiSans" pitchFamily="34" charset="-120"/>
              </a:rPr>
              <a:t>4.1.2.4 企业文化</a:t>
            </a:r>
            <a:endParaRPr lang="en-US" sz="1600" dirty="0"/>
          </a:p>
        </p:txBody>
      </p:sp>
      <p:pic>
        <p:nvPicPr>
          <p:cNvPr id="15" name="Image 5" descr="https://test-kimi-img.moonshot.cn/pub/slides/slides_tmpl/image/25-07-11-18:10:24-d1oe645cmrb5eq9iqca0.png"/>
          <p:cNvPicPr>
            <a:picLocks noChangeAspect="1"/>
          </p:cNvPicPr>
          <p:nvPr/>
        </p:nvPicPr>
        <p:blipFill>
          <a:blip r:embed="rId3"/>
          <a:stretch>
            <a:fillRect/>
          </a:stretch>
        </p:blipFill>
        <p:spPr>
          <a:xfrm>
            <a:off x="8698865" y="1578610"/>
            <a:ext cx="3493135" cy="5279390"/>
          </a:xfrm>
          <a:prstGeom prst="rect">
            <a:avLst/>
          </a:prstGeom>
        </p:spPr>
      </p:pic>
      <p:sp>
        <p:nvSpPr>
          <p:cNvPr id="16" name="Text 8"/>
          <p:cNvSpPr/>
          <p:nvPr/>
        </p:nvSpPr>
        <p:spPr>
          <a:xfrm>
            <a:off x="9445625" y="3050555"/>
            <a:ext cx="2051179" cy="202563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整合集成是指采取创造性的融合方式，将最合适的要素在相互优势互补后以最合理的结构形式结合成一个有机体。这可以成倍地提升核心能力的整体效果。</a:t>
            </a:r>
            <a:endParaRPr lang="en-US" sz="1600" dirty="0"/>
          </a:p>
        </p:txBody>
      </p:sp>
      <p:sp>
        <p:nvSpPr>
          <p:cNvPr id="17" name="Text 9"/>
          <p:cNvSpPr/>
          <p:nvPr/>
        </p:nvSpPr>
        <p:spPr>
          <a:xfrm>
            <a:off x="9460060" y="1998345"/>
            <a:ext cx="2091225" cy="1265803"/>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MiSans" pitchFamily="34" charset="-122"/>
                <a:ea typeface="MiSans" pitchFamily="34" charset="-122"/>
                <a:cs typeface="MiSans" pitchFamily="34" charset="-120"/>
              </a:rPr>
              <a:t>4.1.2.5 整合集成</a:t>
            </a:r>
            <a:endParaRPr lang="en-US" sz="1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4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23-d1oe63tcmrb5eq9iqc40.png"/>
          <p:cNvPicPr>
            <a:picLocks noChangeAspect="1"/>
          </p:cNvPicPr>
          <p:nvPr/>
        </p:nvPicPr>
        <p:blipFill>
          <a:blip r:embed="rId2"/>
          <a:stretch>
            <a:fillRect/>
          </a:stretch>
        </p:blipFill>
        <p:spPr>
          <a:xfrm>
            <a:off x="669925" y="1912620"/>
            <a:ext cx="2694305" cy="4535170"/>
          </a:xfrm>
          <a:prstGeom prst="rect">
            <a:avLst/>
          </a:prstGeom>
        </p:spPr>
      </p:pic>
      <p:pic>
        <p:nvPicPr>
          <p:cNvPr id="3" name="Image 1" descr="https://test-kimi-img.moonshot.cn/pub/slides/slides_tmpl/image/25-07-11-18:10:23-d1oe63tcmrb5eq9iqc40.png"/>
          <p:cNvPicPr>
            <a:picLocks noChangeAspect="1"/>
          </p:cNvPicPr>
          <p:nvPr/>
        </p:nvPicPr>
        <p:blipFill>
          <a:blip r:embed="rId2"/>
          <a:stretch>
            <a:fillRect/>
          </a:stretch>
        </p:blipFill>
        <p:spPr>
          <a:xfrm>
            <a:off x="3440430" y="1912620"/>
            <a:ext cx="2694305" cy="4535170"/>
          </a:xfrm>
          <a:prstGeom prst="rect">
            <a:avLst/>
          </a:prstGeom>
        </p:spPr>
      </p:pic>
      <p:pic>
        <p:nvPicPr>
          <p:cNvPr id="4" name="Image 2" descr="https://test-kimi-img.moonshot.cn/pub/slides/slides_tmpl/image/25-07-11-18:10:23-d1oe63tcmrb5eq9iqc40.png"/>
          <p:cNvPicPr>
            <a:picLocks noChangeAspect="1"/>
          </p:cNvPicPr>
          <p:nvPr/>
        </p:nvPicPr>
        <p:blipFill>
          <a:blip r:embed="rId2"/>
          <a:stretch>
            <a:fillRect/>
          </a:stretch>
        </p:blipFill>
        <p:spPr>
          <a:xfrm>
            <a:off x="6229350" y="1912620"/>
            <a:ext cx="2694305" cy="4535170"/>
          </a:xfrm>
          <a:prstGeom prst="rect">
            <a:avLst/>
          </a:prstGeom>
        </p:spPr>
      </p:pic>
      <p:pic>
        <p:nvPicPr>
          <p:cNvPr id="5" name="Image 3" descr="https://test-kimi-img.moonshot.cn/pub/slides/slides_tmpl/image/25-07-11-18:10:23-d1oe63tcmrb5eq9iqc40.png"/>
          <p:cNvPicPr>
            <a:picLocks noChangeAspect="1"/>
          </p:cNvPicPr>
          <p:nvPr/>
        </p:nvPicPr>
        <p:blipFill>
          <a:blip r:embed="rId2"/>
          <a:stretch>
            <a:fillRect/>
          </a:stretch>
        </p:blipFill>
        <p:spPr>
          <a:xfrm>
            <a:off x="9008745" y="1912620"/>
            <a:ext cx="2694305" cy="4535170"/>
          </a:xfrm>
          <a:prstGeom prst="rect">
            <a:avLst/>
          </a:prstGeom>
        </p:spPr>
      </p:pic>
      <p:sp>
        <p:nvSpPr>
          <p:cNvPr id="6"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外部环境战略分析</a:t>
            </a:r>
            <a:endParaRPr lang="en-US" sz="1600" dirty="0"/>
          </a:p>
        </p:txBody>
      </p:sp>
      <p:pic>
        <p:nvPicPr>
          <p:cNvPr id="7" name="Image 4" descr="https://test-kimi-img.moonshot.cn/pub/slides/slides_tmpl/image/25-07-11-18:10:09-d1oe60dcmrb5eq9iqafg.png"/>
          <p:cNvPicPr>
            <a:picLocks noChangeAspect="1"/>
          </p:cNvPicPr>
          <p:nvPr/>
        </p:nvPicPr>
        <p:blipFill>
          <a:blip r:embed="rId3">
            <a:alphaModFix amt="74000"/>
          </a:blip>
          <a:srcRect l="128" t="33047" r="-128" b="-4046"/>
          <a:stretch>
            <a:fillRect/>
          </a:stretch>
        </p:blipFill>
        <p:spPr>
          <a:xfrm>
            <a:off x="5582285" y="20320"/>
            <a:ext cx="6927215" cy="1905635"/>
          </a:xfrm>
          <a:prstGeom prst="rect">
            <a:avLst/>
          </a:prstGeom>
        </p:spPr>
      </p:pic>
      <p:sp>
        <p:nvSpPr>
          <p:cNvPr id="8" name="Text 1"/>
          <p:cNvSpPr/>
          <p:nvPr/>
        </p:nvSpPr>
        <p:spPr>
          <a:xfrm>
            <a:off x="1114425" y="2363470"/>
            <a:ext cx="1841500" cy="440055"/>
          </a:xfrm>
          <a:prstGeom prst="rect">
            <a:avLst/>
          </a:prstGeom>
          <a:noFill/>
        </p:spPr>
        <p:txBody>
          <a:bodyPr wrap="square" lIns="0" tIns="0" rIns="0" bIns="0" rtlCol="0" anchor="ctr"/>
          <a:lstStyle/>
          <a:p>
            <a:pPr marL="0" indent="0" algn="ctr">
              <a:lnSpc>
                <a:spcPct val="100000"/>
              </a:lnSpc>
              <a:buNone/>
            </a:pPr>
            <a:r>
              <a:rPr lang="en-US" sz="1600" b="1" dirty="0">
                <a:solidFill>
                  <a:srgbClr val="3869A6"/>
                </a:solidFill>
                <a:latin typeface="MiSans" pitchFamily="34" charset="-122"/>
                <a:ea typeface="MiSans" pitchFamily="34" charset="-122"/>
                <a:cs typeface="MiSans" pitchFamily="34" charset="-120"/>
              </a:rPr>
              <a:t>宏观环境分析</a:t>
            </a:r>
            <a:endParaRPr lang="en-US" sz="1600" dirty="0"/>
          </a:p>
        </p:txBody>
      </p:sp>
      <p:sp>
        <p:nvSpPr>
          <p:cNvPr id="9" name="Text 2"/>
          <p:cNvSpPr/>
          <p:nvPr/>
        </p:nvSpPr>
        <p:spPr>
          <a:xfrm>
            <a:off x="3852545" y="2355850"/>
            <a:ext cx="1841500" cy="440055"/>
          </a:xfrm>
          <a:prstGeom prst="rect">
            <a:avLst/>
          </a:prstGeom>
          <a:noFill/>
        </p:spPr>
        <p:txBody>
          <a:bodyPr wrap="square" lIns="0" tIns="0" rIns="0" bIns="0" rtlCol="0" anchor="ctr"/>
          <a:lstStyle/>
          <a:p>
            <a:pPr marL="0" indent="0" algn="ctr">
              <a:lnSpc>
                <a:spcPct val="100000"/>
              </a:lnSpc>
              <a:buNone/>
            </a:pPr>
            <a:r>
              <a:rPr lang="en-US" sz="1600" b="1" dirty="0">
                <a:solidFill>
                  <a:srgbClr val="3869A6"/>
                </a:solidFill>
                <a:latin typeface="MiSans" pitchFamily="34" charset="-122"/>
                <a:ea typeface="MiSans" pitchFamily="34" charset="-122"/>
                <a:cs typeface="MiSans" pitchFamily="34" charset="-120"/>
              </a:rPr>
              <a:t>4.2.1.1 经济环境</a:t>
            </a:r>
            <a:endParaRPr lang="en-US" sz="1600" dirty="0"/>
          </a:p>
        </p:txBody>
      </p:sp>
      <p:sp>
        <p:nvSpPr>
          <p:cNvPr id="10" name="Text 3"/>
          <p:cNvSpPr/>
          <p:nvPr/>
        </p:nvSpPr>
        <p:spPr>
          <a:xfrm>
            <a:off x="6650990" y="2355850"/>
            <a:ext cx="1841500" cy="440055"/>
          </a:xfrm>
          <a:prstGeom prst="rect">
            <a:avLst/>
          </a:prstGeom>
          <a:noFill/>
        </p:spPr>
        <p:txBody>
          <a:bodyPr wrap="square" lIns="0" tIns="0" rIns="0" bIns="0" rtlCol="0" anchor="ctr"/>
          <a:lstStyle/>
          <a:p>
            <a:pPr marL="0" indent="0" algn="ctr">
              <a:lnSpc>
                <a:spcPct val="100000"/>
              </a:lnSpc>
              <a:buNone/>
            </a:pPr>
            <a:r>
              <a:rPr lang="en-US" sz="1600" b="1" dirty="0">
                <a:solidFill>
                  <a:srgbClr val="3869A6"/>
                </a:solidFill>
                <a:latin typeface="MiSans" pitchFamily="34" charset="-122"/>
                <a:ea typeface="MiSans" pitchFamily="34" charset="-122"/>
                <a:cs typeface="MiSans" pitchFamily="34" charset="-120"/>
              </a:rPr>
              <a:t>4.2.1.2 技术环境</a:t>
            </a:r>
            <a:endParaRPr lang="en-US" sz="1600" dirty="0"/>
          </a:p>
        </p:txBody>
      </p:sp>
      <p:sp>
        <p:nvSpPr>
          <p:cNvPr id="11" name="Text 4"/>
          <p:cNvSpPr/>
          <p:nvPr/>
        </p:nvSpPr>
        <p:spPr>
          <a:xfrm>
            <a:off x="9397365" y="2361565"/>
            <a:ext cx="1841500" cy="440055"/>
          </a:xfrm>
          <a:prstGeom prst="rect">
            <a:avLst/>
          </a:prstGeom>
          <a:noFill/>
        </p:spPr>
        <p:txBody>
          <a:bodyPr wrap="square" lIns="0" tIns="0" rIns="0" bIns="0" rtlCol="0" anchor="ctr"/>
          <a:lstStyle/>
          <a:p>
            <a:pPr marL="0" indent="0" algn="ctr">
              <a:lnSpc>
                <a:spcPct val="100000"/>
              </a:lnSpc>
              <a:buNone/>
            </a:pPr>
            <a:r>
              <a:rPr lang="en-US" sz="1600" b="1" dirty="0">
                <a:solidFill>
                  <a:srgbClr val="3869A6"/>
                </a:solidFill>
                <a:latin typeface="MiSans" pitchFamily="34" charset="-122"/>
                <a:ea typeface="MiSans" pitchFamily="34" charset="-122"/>
                <a:cs typeface="MiSans" pitchFamily="34" charset="-120"/>
              </a:rPr>
              <a:t>4.2.1.3 政治法律环境</a:t>
            </a:r>
            <a:endParaRPr lang="en-US" sz="1600" dirty="0"/>
          </a:p>
        </p:txBody>
      </p:sp>
      <p:sp>
        <p:nvSpPr>
          <p:cNvPr id="12" name="Text 5"/>
          <p:cNvSpPr/>
          <p:nvPr/>
        </p:nvSpPr>
        <p:spPr>
          <a:xfrm>
            <a:off x="867410" y="3294380"/>
            <a:ext cx="2280285" cy="298450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 </a:t>
            </a:r>
            <a:endParaRPr lang="en-US" sz="1600" dirty="0"/>
          </a:p>
        </p:txBody>
      </p:sp>
      <p:sp>
        <p:nvSpPr>
          <p:cNvPr id="13" name="Text 6"/>
          <p:cNvSpPr/>
          <p:nvPr/>
        </p:nvSpPr>
        <p:spPr>
          <a:xfrm>
            <a:off x="3649345" y="3277235"/>
            <a:ext cx="2280285" cy="2984500"/>
          </a:xfrm>
          <a:prstGeom prst="rect">
            <a:avLst/>
          </a:prstGeom>
          <a:noFill/>
        </p:spPr>
        <p:txBody>
          <a:bodyPr wrap="square" lIns="0" tIns="0" rIns="0" bIns="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经济环境与企业经营的关系最为直接，经济环境对企业的影响主要表现在宏观经济周期、人均收入、人口因素、价格因素等方面。</a:t>
            </a:r>
            <a:endParaRPr lang="en-US" sz="1600" dirty="0">
              <a:solidFill>
                <a:srgbClr val="262626"/>
              </a:solidFill>
              <a:latin typeface="MiSans" pitchFamily="34" charset="-122"/>
              <a:ea typeface="MiSans" pitchFamily="34" charset="-122"/>
              <a:cs typeface="MiSans" pitchFamily="34" charset="-120"/>
            </a:endParaRPr>
          </a:p>
        </p:txBody>
      </p:sp>
      <p:sp>
        <p:nvSpPr>
          <p:cNvPr id="14" name="Text 7"/>
          <p:cNvSpPr/>
          <p:nvPr/>
        </p:nvSpPr>
        <p:spPr>
          <a:xfrm>
            <a:off x="6426835" y="3294380"/>
            <a:ext cx="2280285" cy="2984500"/>
          </a:xfrm>
          <a:prstGeom prst="rect">
            <a:avLst/>
          </a:prstGeom>
          <a:noFill/>
        </p:spPr>
        <p:txBody>
          <a:bodyPr wrap="square" lIns="0" tIns="0" rIns="0" bIns="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技术环境经济增长率的提高主要取决于技术的进步。技术的进步将给企业提供有利的机会，但也会给某些企业带来威胁。</a:t>
            </a:r>
            <a:endParaRPr lang="en-US" sz="1600" dirty="0">
              <a:solidFill>
                <a:srgbClr val="262626"/>
              </a:solidFill>
              <a:latin typeface="MiSans" pitchFamily="34" charset="-122"/>
              <a:ea typeface="MiSans" pitchFamily="34" charset="-122"/>
              <a:cs typeface="MiSans" pitchFamily="34" charset="-120"/>
            </a:endParaRPr>
          </a:p>
        </p:txBody>
      </p:sp>
      <p:sp>
        <p:nvSpPr>
          <p:cNvPr id="15" name="Text 8"/>
          <p:cNvSpPr/>
          <p:nvPr/>
        </p:nvSpPr>
        <p:spPr>
          <a:xfrm>
            <a:off x="9213215" y="3277235"/>
            <a:ext cx="2280285" cy="2984500"/>
          </a:xfrm>
          <a:prstGeom prst="rect">
            <a:avLst/>
          </a:prstGeom>
          <a:noFill/>
        </p:spPr>
        <p:txBody>
          <a:bodyPr wrap="square" lIns="0" tIns="0" rIns="0" bIns="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政治法律环境包括一个国家或地区的社会制度和政治体制、对外关系，以及国家或地区的方针、政策、法律和法规。政治法律环境的好坏影响着宏观经济形势，从而影响着企业的生产经营活动</a:t>
            </a:r>
            <a:r>
              <a:rPr lang="en-US" sz="1400" dirty="0">
                <a:solidFill>
                  <a:srgbClr val="262626"/>
                </a:solidFill>
                <a:latin typeface="MiSans" pitchFamily="34" charset="-122"/>
                <a:ea typeface="MiSans" pitchFamily="34" charset="-122"/>
                <a:cs typeface="MiSans" pitchFamily="34" charset="-120"/>
              </a:rPr>
              <a:t>。</a:t>
            </a:r>
            <a:endParaRPr lang="en-US" sz="1600" dirty="0"/>
          </a:p>
        </p:txBody>
      </p:sp>
      <p:pic>
        <p:nvPicPr>
          <p:cNvPr id="16" name="Image 5" descr="https://test-kimi-img.moonshot.cn/pub/slides/slides_tmpl/image/25-07-11-18:10:23-d1oe63tcmrb5eq9iqc1g.png"/>
          <p:cNvPicPr>
            <a:picLocks noChangeAspect="1"/>
          </p:cNvPicPr>
          <p:nvPr/>
        </p:nvPicPr>
        <p:blipFill>
          <a:blip r:embed="rId4"/>
          <a:stretch>
            <a:fillRect/>
          </a:stretch>
        </p:blipFill>
        <p:spPr>
          <a:xfrm>
            <a:off x="-1316355" y="5895975"/>
            <a:ext cx="7967345" cy="463550"/>
          </a:xfrm>
          <a:prstGeom prst="rect">
            <a:avLst/>
          </a:prstGeom>
        </p:spPr>
      </p:pic>
      <p:pic>
        <p:nvPicPr>
          <p:cNvPr id="17" name="Image 6" descr="https://test-kimi-img.moonshot.cn/pub/slides/slides_tmpl/image/25-07-11-18:10:23-d1oe63tcmrb5eq9iqc1g.png"/>
          <p:cNvPicPr>
            <a:picLocks noChangeAspect="1"/>
          </p:cNvPicPr>
          <p:nvPr/>
        </p:nvPicPr>
        <p:blipFill>
          <a:blip r:embed="rId4"/>
          <a:stretch>
            <a:fillRect/>
          </a:stretch>
        </p:blipFill>
        <p:spPr>
          <a:xfrm>
            <a:off x="3848735" y="6346190"/>
            <a:ext cx="7967345" cy="463550"/>
          </a:xfrm>
          <a:prstGeom prst="rect">
            <a:avLst/>
          </a:prstGeom>
        </p:spPr>
      </p:pic>
      <p:pic>
        <p:nvPicPr>
          <p:cNvPr id="18" name="Image 7" descr="https://test-kimi-img.moonshot.cn/pub/slides/slides_tmpl/image/25-07-11-18:10:23-d1oe63tcmrb5eq9iqc3g.png"/>
          <p:cNvPicPr>
            <a:picLocks noChangeAspect="1"/>
          </p:cNvPicPr>
          <p:nvPr/>
        </p:nvPicPr>
        <p:blipFill>
          <a:blip r:embed="rId5"/>
          <a:stretch>
            <a:fillRect/>
          </a:stretch>
        </p:blipFill>
        <p:spPr>
          <a:xfrm>
            <a:off x="513715" y="2896870"/>
            <a:ext cx="11106785" cy="286385"/>
          </a:xfrm>
          <a:prstGeom prst="rect">
            <a:avLst/>
          </a:prstGeom>
        </p:spPr>
      </p:pic>
      <p:pic>
        <p:nvPicPr>
          <p:cNvPr id="19" name="Image 8" descr="https://test-kimi-img.moonshot.cn/pub/slides/slides_tmpl/image/25-07-11-18:10:23-d1oe63tcmrb5eq9iqc4g.png"/>
          <p:cNvPicPr>
            <a:picLocks noChangeAspect="1"/>
          </p:cNvPicPr>
          <p:nvPr/>
        </p:nvPicPr>
        <p:blipFill>
          <a:blip r:embed="rId6"/>
          <a:stretch>
            <a:fillRect/>
          </a:stretch>
        </p:blipFill>
        <p:spPr>
          <a:xfrm>
            <a:off x="1595755" y="1459230"/>
            <a:ext cx="822960" cy="810895"/>
          </a:xfrm>
          <a:prstGeom prst="rect">
            <a:avLst/>
          </a:prstGeom>
        </p:spPr>
      </p:pic>
      <p:pic>
        <p:nvPicPr>
          <p:cNvPr id="20" name="Image 9" descr="https://test-kimi-img.moonshot.cn/pub/slides/slides_tmpl/image/25-07-11-18:10:23-d1oe63tcmrb5eq9iqc50.png"/>
          <p:cNvPicPr>
            <a:picLocks noChangeAspect="1"/>
          </p:cNvPicPr>
          <p:nvPr/>
        </p:nvPicPr>
        <p:blipFill>
          <a:blip r:embed="rId7"/>
          <a:stretch>
            <a:fillRect/>
          </a:stretch>
        </p:blipFill>
        <p:spPr>
          <a:xfrm>
            <a:off x="4467225" y="1459230"/>
            <a:ext cx="822960" cy="810895"/>
          </a:xfrm>
          <a:prstGeom prst="rect">
            <a:avLst/>
          </a:prstGeom>
        </p:spPr>
      </p:pic>
      <p:pic>
        <p:nvPicPr>
          <p:cNvPr id="21" name="Image 10" descr="https://test-kimi-img.moonshot.cn/pub/slides/slides_tmpl/image/25-07-11-18:10:23-d1oe63tcmrb5eq9iqc5g.png"/>
          <p:cNvPicPr>
            <a:picLocks noChangeAspect="1"/>
          </p:cNvPicPr>
          <p:nvPr/>
        </p:nvPicPr>
        <p:blipFill>
          <a:blip r:embed="rId8"/>
          <a:stretch>
            <a:fillRect/>
          </a:stretch>
        </p:blipFill>
        <p:spPr>
          <a:xfrm>
            <a:off x="7248525" y="1459230"/>
            <a:ext cx="822960" cy="810895"/>
          </a:xfrm>
          <a:prstGeom prst="rect">
            <a:avLst/>
          </a:prstGeom>
        </p:spPr>
      </p:pic>
      <p:pic>
        <p:nvPicPr>
          <p:cNvPr id="22" name="Image 11" descr="https://test-kimi-img.moonshot.cn/pub/slides/slides_tmpl/image/25-07-11-18:10:23-d1oe63tcmrb5eq9iqc60.png"/>
          <p:cNvPicPr>
            <a:picLocks noChangeAspect="1"/>
          </p:cNvPicPr>
          <p:nvPr/>
        </p:nvPicPr>
        <p:blipFill>
          <a:blip r:embed="rId9"/>
          <a:stretch>
            <a:fillRect/>
          </a:stretch>
        </p:blipFill>
        <p:spPr>
          <a:xfrm>
            <a:off x="10029825" y="1455420"/>
            <a:ext cx="822960" cy="810895"/>
          </a:xfrm>
          <a:prstGeom prst="rect">
            <a:avLst/>
          </a:prstGeom>
        </p:spPr>
      </p:pic>
      <p:pic>
        <p:nvPicPr>
          <p:cNvPr id="23" name="Image 12" descr="https://test-kimi-img.moonshot.cn/pub/slides/slides_tmpl/image/25-07-11-18:10:12-d1oe615cmrb5eq9iqarg.png"/>
          <p:cNvPicPr>
            <a:picLocks noChangeAspect="1"/>
          </p:cNvPicPr>
          <p:nvPr/>
        </p:nvPicPr>
        <p:blipFill>
          <a:blip r:embed="rId10"/>
          <a:stretch>
            <a:fillRect/>
          </a:stretch>
        </p:blipFill>
        <p:spPr>
          <a:xfrm>
            <a:off x="354965" y="208280"/>
            <a:ext cx="1073150" cy="554990"/>
          </a:xfrm>
          <a:prstGeom prst="rect">
            <a:avLst/>
          </a:prstGeom>
        </p:spPr>
      </p:pic>
      <p:pic>
        <p:nvPicPr>
          <p:cNvPr id="24" name="Image 13" descr="https://test-kimi-img.moonshot.cn/pub/slides/slides_tmpl/image/25-07-11-18:10:08-d1oe605cmrb5eq9iqac0.png"/>
          <p:cNvPicPr>
            <a:picLocks noChangeAspect="1"/>
          </p:cNvPicPr>
          <p:nvPr/>
        </p:nvPicPr>
        <p:blipFill>
          <a:blip r:embed="rId11"/>
          <a:stretch>
            <a:fillRect/>
          </a:stretch>
        </p:blipFill>
        <p:spPr>
          <a:xfrm>
            <a:off x="11022965" y="394335"/>
            <a:ext cx="628015" cy="18288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86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7-d1oe5vtcmrb5eq9iqa8g.png"/>
          <p:cNvPicPr>
            <a:picLocks noChangeAspect="1"/>
          </p:cNvPicPr>
          <p:nvPr>
            <p:custDataLst>
              <p:tags r:id="rId2"/>
            </p:custDataLst>
          </p:nvPr>
        </p:nvPicPr>
        <p:blipFill>
          <a:blip r:embed="rId3"/>
          <a:stretch>
            <a:fillRect/>
          </a:stretch>
        </p:blipFill>
        <p:spPr>
          <a:xfrm>
            <a:off x="4718685" y="594995"/>
            <a:ext cx="4876800" cy="993775"/>
          </a:xfrm>
          <a:prstGeom prst="rect">
            <a:avLst/>
          </a:prstGeom>
        </p:spPr>
      </p:pic>
      <p:pic>
        <p:nvPicPr>
          <p:cNvPr id="3" name="Image 1" descr="https://test-kimi-img.moonshot.cn/pub/slides/slides_tmpl/image/25-07-11-18:10:07-d1oe5vtcmrb5eq9iqa8g.png"/>
          <p:cNvPicPr>
            <a:picLocks noChangeAspect="1"/>
          </p:cNvPicPr>
          <p:nvPr>
            <p:custDataLst>
              <p:tags r:id="rId4"/>
            </p:custDataLst>
          </p:nvPr>
        </p:nvPicPr>
        <p:blipFill>
          <a:blip r:embed="rId3"/>
          <a:stretch>
            <a:fillRect/>
          </a:stretch>
        </p:blipFill>
        <p:spPr>
          <a:xfrm>
            <a:off x="5057140" y="1788795"/>
            <a:ext cx="4876800" cy="993775"/>
          </a:xfrm>
          <a:prstGeom prst="rect">
            <a:avLst/>
          </a:prstGeom>
        </p:spPr>
      </p:pic>
      <p:pic>
        <p:nvPicPr>
          <p:cNvPr id="4" name="Image 2" descr="https://test-kimi-img.moonshot.cn/pub/slides/slides_tmpl/image/25-07-11-18:10:07-d1oe5vtcmrb5eq9iqa8g.png"/>
          <p:cNvPicPr>
            <a:picLocks noChangeAspect="1"/>
          </p:cNvPicPr>
          <p:nvPr>
            <p:custDataLst>
              <p:tags r:id="rId5"/>
            </p:custDataLst>
          </p:nvPr>
        </p:nvPicPr>
        <p:blipFill>
          <a:blip r:embed="rId3"/>
          <a:stretch>
            <a:fillRect/>
          </a:stretch>
        </p:blipFill>
        <p:spPr>
          <a:xfrm>
            <a:off x="5450840" y="2964815"/>
            <a:ext cx="4876800" cy="993775"/>
          </a:xfrm>
          <a:prstGeom prst="rect">
            <a:avLst/>
          </a:prstGeom>
        </p:spPr>
      </p:pic>
      <p:pic>
        <p:nvPicPr>
          <p:cNvPr id="5" name="Image 3" descr="https://test-kimi-img.moonshot.cn/pub/slides/slides_tmpl/image/25-07-11-18:10:07-d1oe5vtcmrb5eq9iqa8g.png"/>
          <p:cNvPicPr>
            <a:picLocks noChangeAspect="1"/>
          </p:cNvPicPr>
          <p:nvPr>
            <p:custDataLst>
              <p:tags r:id="rId6"/>
            </p:custDataLst>
          </p:nvPr>
        </p:nvPicPr>
        <p:blipFill>
          <a:blip r:embed="rId3"/>
          <a:stretch>
            <a:fillRect/>
          </a:stretch>
        </p:blipFill>
        <p:spPr>
          <a:xfrm>
            <a:off x="5057140" y="4357370"/>
            <a:ext cx="4876800" cy="993775"/>
          </a:xfrm>
          <a:prstGeom prst="rect">
            <a:avLst/>
          </a:prstGeom>
        </p:spPr>
      </p:pic>
      <p:pic>
        <p:nvPicPr>
          <p:cNvPr id="6" name="Image 4" descr="https://test-kimi-img.moonshot.cn/pub/slides/slides_tmpl/image/25-07-11-18:10:08-d1oe605cmrb5eq9iqa9g.png"/>
          <p:cNvPicPr>
            <a:picLocks noChangeAspect="1"/>
          </p:cNvPicPr>
          <p:nvPr/>
        </p:nvPicPr>
        <p:blipFill>
          <a:blip r:embed="rId7"/>
          <a:stretch>
            <a:fillRect/>
          </a:stretch>
        </p:blipFill>
        <p:spPr>
          <a:xfrm>
            <a:off x="-947420" y="0"/>
            <a:ext cx="6772910" cy="6858000"/>
          </a:xfrm>
          <a:prstGeom prst="rect">
            <a:avLst/>
          </a:prstGeom>
        </p:spPr>
      </p:pic>
      <p:pic>
        <p:nvPicPr>
          <p:cNvPr id="7" name="Image 5" descr="https://test-kimi-img.moonshot.cn/pub/slides/slides_tmpl/image/25-07-11-18:10:07-d1oe5vtcmrb5eq9iqa80.png"/>
          <p:cNvPicPr>
            <a:picLocks noChangeAspect="1"/>
          </p:cNvPicPr>
          <p:nvPr/>
        </p:nvPicPr>
        <p:blipFill>
          <a:blip r:embed="rId8"/>
          <a:stretch>
            <a:fillRect/>
          </a:stretch>
        </p:blipFill>
        <p:spPr>
          <a:xfrm>
            <a:off x="1189355" y="1819275"/>
            <a:ext cx="3218815" cy="3218815"/>
          </a:xfrm>
          <a:prstGeom prst="rect">
            <a:avLst/>
          </a:prstGeom>
        </p:spPr>
      </p:pic>
      <p:sp>
        <p:nvSpPr>
          <p:cNvPr id="8" name="Text 0"/>
          <p:cNvSpPr/>
          <p:nvPr>
            <p:custDataLst>
              <p:tags r:id="rId9"/>
            </p:custDataLst>
          </p:nvPr>
        </p:nvSpPr>
        <p:spPr>
          <a:xfrm>
            <a:off x="5450840" y="855345"/>
            <a:ext cx="4092575" cy="524510"/>
          </a:xfrm>
          <a:prstGeom prst="rect">
            <a:avLst/>
          </a:prstGeom>
          <a:noFill/>
        </p:spPr>
        <p:txBody>
          <a:bodyPr wrap="square" lIns="91440" tIns="45720" rIns="91440" bIns="45720" rtlCol="0" anchor="t"/>
          <a:lstStyle/>
          <a:p>
            <a:pPr marL="0" algn="l">
              <a:lnSpc>
                <a:spcPct val="100000"/>
              </a:lnSpc>
              <a:buClrTx/>
              <a:buSzTx/>
              <a:buFontTx/>
              <a:buNone/>
            </a:pPr>
            <a:r>
              <a:rPr lang="en-US" sz="2000" b="1" dirty="0">
                <a:solidFill>
                  <a:srgbClr val="000000"/>
                </a:solidFill>
                <a:latin typeface="MiSans" pitchFamily="34" charset="-122"/>
                <a:ea typeface="MiSans" pitchFamily="34" charset="-122"/>
                <a:cs typeface="MiSans" pitchFamily="34" charset="-120"/>
              </a:rPr>
              <a:t>现代企业战略管理概述 </a:t>
            </a:r>
            <a:endParaRPr lang="en-US" sz="2000" b="1" dirty="0">
              <a:solidFill>
                <a:srgbClr val="000000"/>
              </a:solidFill>
              <a:latin typeface="MiSans" pitchFamily="34" charset="-122"/>
              <a:ea typeface="MiSans" pitchFamily="34" charset="-122"/>
              <a:cs typeface="MiSans" pitchFamily="34" charset="-120"/>
            </a:endParaRPr>
          </a:p>
        </p:txBody>
      </p:sp>
      <p:sp>
        <p:nvSpPr>
          <p:cNvPr id="9" name="Shape 1"/>
          <p:cNvSpPr/>
          <p:nvPr>
            <p:custDataLst>
              <p:tags r:id="rId10"/>
            </p:custDataLst>
          </p:nvPr>
        </p:nvSpPr>
        <p:spPr>
          <a:xfrm>
            <a:off x="4981575" y="80454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0" name="Text 2"/>
          <p:cNvSpPr/>
          <p:nvPr/>
        </p:nvSpPr>
        <p:spPr>
          <a:xfrm>
            <a:off x="4981575" y="80454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3"/>
          <p:cNvSpPr/>
          <p:nvPr>
            <p:custDataLst>
              <p:tags r:id="rId11"/>
            </p:custDataLst>
          </p:nvPr>
        </p:nvSpPr>
        <p:spPr>
          <a:xfrm>
            <a:off x="5001260" y="84264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01</a:t>
            </a:r>
            <a:endParaRPr lang="en-US" sz="1600" dirty="0"/>
          </a:p>
        </p:txBody>
      </p:sp>
      <p:sp>
        <p:nvSpPr>
          <p:cNvPr id="12" name="Shape 4"/>
          <p:cNvSpPr/>
          <p:nvPr>
            <p:custDataLst>
              <p:tags r:id="rId12"/>
            </p:custDataLst>
          </p:nvPr>
        </p:nvSpPr>
        <p:spPr>
          <a:xfrm>
            <a:off x="5486400" y="198818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3" name="Text 5"/>
          <p:cNvSpPr/>
          <p:nvPr/>
        </p:nvSpPr>
        <p:spPr>
          <a:xfrm>
            <a:off x="5486400" y="198818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4" name="Text 6"/>
          <p:cNvSpPr/>
          <p:nvPr>
            <p:custDataLst>
              <p:tags r:id="rId13"/>
            </p:custDataLst>
          </p:nvPr>
        </p:nvSpPr>
        <p:spPr>
          <a:xfrm>
            <a:off x="5485130" y="2019300"/>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02</a:t>
            </a:r>
            <a:endParaRPr lang="en-US" sz="1600" dirty="0"/>
          </a:p>
        </p:txBody>
      </p:sp>
      <p:sp>
        <p:nvSpPr>
          <p:cNvPr id="15" name="Text 7"/>
          <p:cNvSpPr/>
          <p:nvPr>
            <p:custDataLst>
              <p:tags r:id="rId14"/>
            </p:custDataLst>
          </p:nvPr>
        </p:nvSpPr>
        <p:spPr>
          <a:xfrm>
            <a:off x="5955665" y="2038985"/>
            <a:ext cx="4092575" cy="480060"/>
          </a:xfrm>
          <a:prstGeom prst="rect">
            <a:avLst/>
          </a:prstGeom>
          <a:noFill/>
        </p:spPr>
        <p:txBody>
          <a:bodyPr wrap="square" lIns="91440" tIns="45720" rIns="91440" bIns="45720" rtlCol="0" anchor="t"/>
          <a:lstStyle/>
          <a:p>
            <a:pPr marL="0" algn="l">
              <a:lnSpc>
                <a:spcPct val="100000"/>
              </a:lnSpc>
              <a:buClrTx/>
              <a:buSzTx/>
              <a:buFontTx/>
              <a:buNone/>
            </a:pPr>
            <a:r>
              <a:rPr lang="en-US" sz="2000" b="1" dirty="0">
                <a:solidFill>
                  <a:srgbClr val="000000"/>
                </a:solidFill>
                <a:latin typeface="MiSans" pitchFamily="34" charset="-122"/>
                <a:ea typeface="MiSans" pitchFamily="34" charset="-122"/>
                <a:cs typeface="MiSans" pitchFamily="34" charset="-120"/>
              </a:rPr>
              <a:t>环境战略分析</a:t>
            </a:r>
            <a:endParaRPr lang="en-US" sz="2000" b="1" dirty="0">
              <a:solidFill>
                <a:srgbClr val="000000"/>
              </a:solidFill>
              <a:latin typeface="MiSans" pitchFamily="34" charset="-122"/>
              <a:ea typeface="MiSans" pitchFamily="34" charset="-122"/>
              <a:cs typeface="MiSans" pitchFamily="34" charset="-120"/>
            </a:endParaRPr>
          </a:p>
        </p:txBody>
      </p:sp>
      <p:sp>
        <p:nvSpPr>
          <p:cNvPr id="16" name="Text 8"/>
          <p:cNvSpPr/>
          <p:nvPr>
            <p:custDataLst>
              <p:tags r:id="rId15"/>
            </p:custDataLst>
          </p:nvPr>
        </p:nvSpPr>
        <p:spPr>
          <a:xfrm>
            <a:off x="6294755" y="3228340"/>
            <a:ext cx="3766185" cy="459105"/>
          </a:xfrm>
          <a:prstGeom prst="rect">
            <a:avLst/>
          </a:prstGeom>
          <a:noFill/>
        </p:spPr>
        <p:txBody>
          <a:bodyPr wrap="square" lIns="91440" tIns="45720" rIns="91440" bIns="45720" rtlCol="0" anchor="t"/>
          <a:lstStyle/>
          <a:p>
            <a:pPr marL="0" indent="0" algn="l">
              <a:lnSpc>
                <a:spcPct val="100000"/>
              </a:lnSpc>
              <a:buNone/>
            </a:pPr>
            <a:r>
              <a:rPr lang="en-US" sz="2000" b="1" dirty="0">
                <a:solidFill>
                  <a:srgbClr val="000000"/>
                </a:solidFill>
                <a:latin typeface="MiSans" pitchFamily="34" charset="-122"/>
                <a:ea typeface="MiSans" pitchFamily="34" charset="-122"/>
                <a:cs typeface="MiSans" pitchFamily="34" charset="-120"/>
              </a:rPr>
              <a:t>现代企业战略的制定与选择</a:t>
            </a:r>
            <a:endParaRPr lang="zh-CN" altLang="en-US" sz="1600" dirty="0"/>
          </a:p>
        </p:txBody>
      </p:sp>
      <p:sp>
        <p:nvSpPr>
          <p:cNvPr id="17" name="Shape 9"/>
          <p:cNvSpPr/>
          <p:nvPr>
            <p:custDataLst>
              <p:tags r:id="rId16"/>
            </p:custDataLst>
          </p:nvPr>
        </p:nvSpPr>
        <p:spPr>
          <a:xfrm>
            <a:off x="5825490" y="3191510"/>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8" name="Text 10"/>
          <p:cNvSpPr/>
          <p:nvPr/>
        </p:nvSpPr>
        <p:spPr>
          <a:xfrm>
            <a:off x="5825490" y="319151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9" name="Text 11"/>
          <p:cNvSpPr/>
          <p:nvPr>
            <p:custDataLst>
              <p:tags r:id="rId17"/>
            </p:custDataLst>
          </p:nvPr>
        </p:nvSpPr>
        <p:spPr>
          <a:xfrm>
            <a:off x="5824220" y="322262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03</a:t>
            </a:r>
            <a:endParaRPr lang="en-US" sz="1600" dirty="0"/>
          </a:p>
        </p:txBody>
      </p:sp>
      <p:sp>
        <p:nvSpPr>
          <p:cNvPr id="20" name="Text 12"/>
          <p:cNvSpPr/>
          <p:nvPr>
            <p:custDataLst>
              <p:tags r:id="rId18"/>
            </p:custDataLst>
          </p:nvPr>
        </p:nvSpPr>
        <p:spPr>
          <a:xfrm>
            <a:off x="5920105" y="4559935"/>
            <a:ext cx="4092575" cy="524510"/>
          </a:xfrm>
          <a:prstGeom prst="rect">
            <a:avLst/>
          </a:prstGeom>
          <a:noFill/>
        </p:spPr>
        <p:txBody>
          <a:bodyPr wrap="square" lIns="91440" tIns="45720" rIns="91440" bIns="45720" rtlCol="0" anchor="t"/>
          <a:lstStyle/>
          <a:p>
            <a:pPr marL="0" algn="l">
              <a:lnSpc>
                <a:spcPct val="100000"/>
              </a:lnSpc>
              <a:buClrTx/>
              <a:buSzTx/>
              <a:buFontTx/>
              <a:buNone/>
            </a:pPr>
            <a:r>
              <a:rPr lang="en-US" sz="2000" b="1" dirty="0">
                <a:solidFill>
                  <a:srgbClr val="000000"/>
                </a:solidFill>
                <a:latin typeface="MiSans" pitchFamily="34" charset="-122"/>
                <a:ea typeface="MiSans" pitchFamily="34" charset="-122"/>
                <a:cs typeface="MiSans" pitchFamily="34" charset="-120"/>
              </a:rPr>
              <a:t>现代企业战略实施与控制</a:t>
            </a:r>
            <a:endParaRPr lang="en-US" sz="2000" b="1" dirty="0">
              <a:solidFill>
                <a:srgbClr val="000000"/>
              </a:solidFill>
              <a:latin typeface="MiSans" pitchFamily="34" charset="-122"/>
              <a:ea typeface="MiSans" pitchFamily="34" charset="-122"/>
              <a:cs typeface="MiSans" pitchFamily="34" charset="-120"/>
            </a:endParaRPr>
          </a:p>
        </p:txBody>
      </p:sp>
      <p:sp>
        <p:nvSpPr>
          <p:cNvPr id="21" name="Shape 13"/>
          <p:cNvSpPr/>
          <p:nvPr>
            <p:custDataLst>
              <p:tags r:id="rId19"/>
            </p:custDataLst>
          </p:nvPr>
        </p:nvSpPr>
        <p:spPr>
          <a:xfrm>
            <a:off x="5450840" y="4513580"/>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22" name="Text 14"/>
          <p:cNvSpPr/>
          <p:nvPr/>
        </p:nvSpPr>
        <p:spPr>
          <a:xfrm>
            <a:off x="5471160" y="452183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3" name="Text 15"/>
          <p:cNvSpPr/>
          <p:nvPr>
            <p:custDataLst>
              <p:tags r:id="rId20"/>
            </p:custDataLst>
          </p:nvPr>
        </p:nvSpPr>
        <p:spPr>
          <a:xfrm>
            <a:off x="5450840" y="452183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04</a:t>
            </a:r>
            <a:endParaRPr lang="en-US" sz="1600" dirty="0"/>
          </a:p>
        </p:txBody>
      </p:sp>
      <p:sp>
        <p:nvSpPr>
          <p:cNvPr id="24" name="Text 16"/>
          <p:cNvSpPr/>
          <p:nvPr/>
        </p:nvSpPr>
        <p:spPr>
          <a:xfrm>
            <a:off x="1620520" y="2779395"/>
            <a:ext cx="2174240" cy="975995"/>
          </a:xfrm>
          <a:prstGeom prst="rect">
            <a:avLst/>
          </a:prstGeom>
          <a:noFill/>
        </p:spPr>
        <p:txBody>
          <a:bodyPr wrap="square" lIns="91440" tIns="45720" rIns="91440" bIns="45720" rtlCol="0" anchor="ctr"/>
          <a:lstStyle/>
          <a:p>
            <a:pPr marL="0" indent="0" algn="ctr">
              <a:lnSpc>
                <a:spcPct val="100000"/>
              </a:lnSpc>
              <a:buNone/>
            </a:pPr>
            <a:r>
              <a:rPr lang="en-US" sz="6600" b="1" dirty="0">
                <a:solidFill>
                  <a:srgbClr val="FFFFFF"/>
                </a:solidFill>
                <a:latin typeface="MiSans" pitchFamily="34" charset="-122"/>
                <a:ea typeface="MiSans" pitchFamily="34" charset="-122"/>
                <a:cs typeface="MiSans" pitchFamily="34" charset="-120"/>
              </a:rPr>
              <a:t>目录</a:t>
            </a:r>
            <a:endParaRPr lang="en-US" sz="1600" dirty="0"/>
          </a:p>
        </p:txBody>
      </p:sp>
      <p:sp>
        <p:nvSpPr>
          <p:cNvPr id="25" name="Text 17"/>
          <p:cNvSpPr/>
          <p:nvPr/>
        </p:nvSpPr>
        <p:spPr>
          <a:xfrm>
            <a:off x="1548765" y="3736340"/>
            <a:ext cx="2359660" cy="466090"/>
          </a:xfrm>
          <a:prstGeom prst="rect">
            <a:avLst/>
          </a:prstGeom>
          <a:noFill/>
        </p:spPr>
        <p:txBody>
          <a:bodyPr wrap="square" lIns="91440" tIns="45720" rIns="91440" bIns="45720" rtlCol="0" anchor="t"/>
          <a:lstStyle/>
          <a:p>
            <a:pPr marL="0" indent="0" algn="ctr">
              <a:lnSpc>
                <a:spcPct val="100000"/>
              </a:lnSpc>
              <a:buNone/>
            </a:pPr>
            <a:r>
              <a:rPr lang="en-US" sz="2400" b="1" dirty="0">
                <a:solidFill>
                  <a:srgbClr val="FFFFFF"/>
                </a:solidFill>
                <a:latin typeface="MiSans" pitchFamily="34" charset="-122"/>
                <a:ea typeface="MiSans" pitchFamily="34" charset="-122"/>
                <a:cs typeface="MiSans" pitchFamily="34" charset="-120"/>
              </a:rPr>
              <a:t>CONTENTS</a:t>
            </a:r>
            <a:endParaRPr lang="en-US" sz="1600" dirty="0"/>
          </a:p>
        </p:txBody>
      </p:sp>
      <p:pic>
        <p:nvPicPr>
          <p:cNvPr id="26" name="Image 6" descr="https://test-kimi-img.moonshot.cn/pub/slides/slides_tmpl/image/25-07-11-18:10:07-d1oe5vtcmrb5eq9iqa4g.png"/>
          <p:cNvPicPr>
            <a:picLocks noChangeAspect="1"/>
          </p:cNvPicPr>
          <p:nvPr/>
        </p:nvPicPr>
        <p:blipFill>
          <a:blip r:embed="rId21">
            <a:alphaModFix amt="37000"/>
          </a:blip>
          <a:srcRect t="226" r="321" b="228"/>
          <a:stretch>
            <a:fillRect/>
          </a:stretch>
        </p:blipFill>
        <p:spPr>
          <a:xfrm>
            <a:off x="1031240" y="2090420"/>
            <a:ext cx="589280" cy="556895"/>
          </a:xfrm>
          <a:prstGeom prst="rect">
            <a:avLst/>
          </a:prstGeom>
        </p:spPr>
      </p:pic>
      <p:pic>
        <p:nvPicPr>
          <p:cNvPr id="27" name="Image 7" descr="https://test-kimi-img.moonshot.cn/pub/slides/slides_tmpl/image/25-07-11-18:10:08-d1oe605cmrb5eq9iqa90.png"/>
          <p:cNvPicPr>
            <a:picLocks noChangeAspect="1"/>
          </p:cNvPicPr>
          <p:nvPr/>
        </p:nvPicPr>
        <p:blipFill>
          <a:blip r:embed="rId22"/>
          <a:stretch>
            <a:fillRect/>
          </a:stretch>
        </p:blipFill>
        <p:spPr>
          <a:xfrm>
            <a:off x="10899775" y="1148080"/>
            <a:ext cx="1115695" cy="5120640"/>
          </a:xfrm>
          <a:prstGeom prst="rect">
            <a:avLst/>
          </a:prstGeom>
        </p:spPr>
      </p:pic>
      <p:pic>
        <p:nvPicPr>
          <p:cNvPr id="28" name="Image 8" descr="https://test-kimi-img.moonshot.cn/pub/slides/slides_tmpl/image/25-07-11-18:10:08-d1oe605cmrb5eq9iqaa0.png"/>
          <p:cNvPicPr>
            <a:picLocks noChangeAspect="1"/>
          </p:cNvPicPr>
          <p:nvPr/>
        </p:nvPicPr>
        <p:blipFill>
          <a:blip r:embed="rId23"/>
          <a:stretch>
            <a:fillRect/>
          </a:stretch>
        </p:blipFill>
        <p:spPr>
          <a:xfrm>
            <a:off x="3786505" y="1569085"/>
            <a:ext cx="304800" cy="250190"/>
          </a:xfrm>
          <a:prstGeom prst="rect">
            <a:avLst/>
          </a:prstGeom>
        </p:spPr>
      </p:pic>
      <p:pic>
        <p:nvPicPr>
          <p:cNvPr id="29" name="Image 9" descr="https://test-kimi-img.moonshot.cn/pub/slides/slides_tmpl/image/25-07-11-18:10:08-d1oe605cmrb5eq9iqaa0.png"/>
          <p:cNvPicPr>
            <a:picLocks noChangeAspect="1"/>
          </p:cNvPicPr>
          <p:nvPr/>
        </p:nvPicPr>
        <p:blipFill>
          <a:blip r:embed="rId23"/>
          <a:stretch>
            <a:fillRect/>
          </a:stretch>
        </p:blipFill>
        <p:spPr>
          <a:xfrm rot="6960000">
            <a:off x="1031240" y="5024120"/>
            <a:ext cx="397510" cy="326390"/>
          </a:xfrm>
          <a:prstGeom prst="rect">
            <a:avLst/>
          </a:prstGeom>
        </p:spPr>
      </p:pic>
      <p:pic>
        <p:nvPicPr>
          <p:cNvPr id="30" name="Image 10" descr="https://test-kimi-img.moonshot.cn/pub/slides/slides_tmpl/image/25-07-11-18:10:08-d1oe605cmrb5eq9iqaa0.png"/>
          <p:cNvPicPr>
            <a:picLocks noChangeAspect="1"/>
          </p:cNvPicPr>
          <p:nvPr/>
        </p:nvPicPr>
        <p:blipFill>
          <a:blip r:embed="rId23"/>
          <a:stretch>
            <a:fillRect/>
          </a:stretch>
        </p:blipFill>
        <p:spPr>
          <a:xfrm>
            <a:off x="10899775" y="727075"/>
            <a:ext cx="513080" cy="421005"/>
          </a:xfrm>
          <a:prstGeom prst="rect">
            <a:avLst/>
          </a:prstGeom>
        </p:spPr>
      </p:pic>
      <p:sp>
        <p:nvSpPr>
          <p:cNvPr id="34" name="Text 20"/>
          <p:cNvSpPr/>
          <p:nvPr/>
        </p:nvSpPr>
        <p:spPr>
          <a:xfrm>
            <a:off x="4888865" y="566039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4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9-d1oe60dcmrb5eq9iqafg.png"/>
          <p:cNvPicPr>
            <a:picLocks noChangeAspect="1"/>
          </p:cNvPicPr>
          <p:nvPr/>
        </p:nvPicPr>
        <p:blipFill>
          <a:blip r:embed="rId2">
            <a:alphaModFix amt="74000"/>
          </a:blip>
          <a:srcRect l="128" t="26683" r="-128" b="-4046"/>
          <a:stretch>
            <a:fillRect/>
          </a:stretch>
        </p:blipFill>
        <p:spPr>
          <a:xfrm>
            <a:off x="5582285" y="0"/>
            <a:ext cx="6927215" cy="2076450"/>
          </a:xfrm>
          <a:prstGeom prst="rect">
            <a:avLst/>
          </a:prstGeom>
        </p:spPr>
      </p:pic>
      <p:pic>
        <p:nvPicPr>
          <p:cNvPr id="3" name="Image 1" descr="https://test-kimi-img.moonshot.cn/pub/slides/slides_tmpl/image/25-07-11-18:10:21-d1oe63dcmrb5eq9iqbqg.png"/>
          <p:cNvPicPr>
            <a:picLocks noChangeAspect="1"/>
          </p:cNvPicPr>
          <p:nvPr/>
        </p:nvPicPr>
        <p:blipFill>
          <a:blip r:embed="rId3"/>
          <a:stretch>
            <a:fillRect/>
          </a:stretch>
        </p:blipFill>
        <p:spPr>
          <a:xfrm>
            <a:off x="6205855" y="1238250"/>
            <a:ext cx="2621280" cy="5413375"/>
          </a:xfrm>
          <a:prstGeom prst="rect">
            <a:avLst/>
          </a:prstGeom>
        </p:spPr>
      </p:pic>
      <p:pic>
        <p:nvPicPr>
          <p:cNvPr id="4" name="Image 2" descr="https://test-kimi-img.moonshot.cn/pub/slides/slides_tmpl/image/25-07-11-18:10:21-d1oe63dcmrb5eq9iqbrg.png"/>
          <p:cNvPicPr>
            <a:picLocks noChangeAspect="1"/>
          </p:cNvPicPr>
          <p:nvPr/>
        </p:nvPicPr>
        <p:blipFill>
          <a:blip r:embed="rId4"/>
          <a:stretch>
            <a:fillRect/>
          </a:stretch>
        </p:blipFill>
        <p:spPr>
          <a:xfrm>
            <a:off x="8943340" y="1249680"/>
            <a:ext cx="2633345" cy="5425440"/>
          </a:xfrm>
          <a:prstGeom prst="rect">
            <a:avLst/>
          </a:prstGeom>
        </p:spPr>
      </p:pic>
      <p:pic>
        <p:nvPicPr>
          <p:cNvPr id="5" name="Image 3" descr="https://test-kimi-img.moonshot.cn/pub/slides/slides_tmpl/image/25-07-11-18:10:21-d1oe63dcmrb5eq9iqbqg.png"/>
          <p:cNvPicPr>
            <a:picLocks noChangeAspect="1"/>
          </p:cNvPicPr>
          <p:nvPr/>
        </p:nvPicPr>
        <p:blipFill>
          <a:blip r:embed="rId3"/>
          <a:stretch>
            <a:fillRect/>
          </a:stretch>
        </p:blipFill>
        <p:spPr>
          <a:xfrm>
            <a:off x="619125" y="1226820"/>
            <a:ext cx="2621280" cy="5413375"/>
          </a:xfrm>
          <a:prstGeom prst="rect">
            <a:avLst/>
          </a:prstGeom>
        </p:spPr>
      </p:pic>
      <p:pic>
        <p:nvPicPr>
          <p:cNvPr id="6" name="Image 4" descr="https://test-kimi-img.moonshot.cn/pub/slides/slides_tmpl/image/25-07-11-18:10:21-d1oe63dcmrb5eq9iqbrg.png"/>
          <p:cNvPicPr>
            <a:picLocks noChangeAspect="1"/>
          </p:cNvPicPr>
          <p:nvPr/>
        </p:nvPicPr>
        <p:blipFill>
          <a:blip r:embed="rId4"/>
          <a:stretch>
            <a:fillRect/>
          </a:stretch>
        </p:blipFill>
        <p:spPr>
          <a:xfrm>
            <a:off x="3470910" y="1238250"/>
            <a:ext cx="2633345" cy="5425440"/>
          </a:xfrm>
          <a:prstGeom prst="rect">
            <a:avLst/>
          </a:prstGeom>
        </p:spPr>
      </p:pic>
      <p:pic>
        <p:nvPicPr>
          <p:cNvPr id="7" name="Image 5" descr="https://test-kimi-img.moonshot.cn/pub/slides/slides_tmpl/image/25-07-11-18:10:12-d1oe615cmrb5eq9iqarg.png"/>
          <p:cNvPicPr>
            <a:picLocks noChangeAspect="1"/>
          </p:cNvPicPr>
          <p:nvPr/>
        </p:nvPicPr>
        <p:blipFill>
          <a:blip r:embed="rId5"/>
          <a:stretch>
            <a:fillRect/>
          </a:stretch>
        </p:blipFill>
        <p:spPr>
          <a:xfrm>
            <a:off x="354965" y="208280"/>
            <a:ext cx="1073150" cy="554990"/>
          </a:xfrm>
          <a:prstGeom prst="rect">
            <a:avLst/>
          </a:prstGeom>
        </p:spPr>
      </p:pic>
      <p:pic>
        <p:nvPicPr>
          <p:cNvPr id="8" name="Image 6" descr="https://test-kimi-img.moonshot.cn/pub/slides/slides_tmpl/image/25-07-11-18:10:08-d1oe605cmrb5eq9iqac0.png"/>
          <p:cNvPicPr>
            <a:picLocks noChangeAspect="1"/>
          </p:cNvPicPr>
          <p:nvPr/>
        </p:nvPicPr>
        <p:blipFill>
          <a:blip r:embed="rId6"/>
          <a:stretch>
            <a:fillRect/>
          </a:stretch>
        </p:blipFill>
        <p:spPr>
          <a:xfrm>
            <a:off x="11022965" y="394335"/>
            <a:ext cx="628015" cy="182880"/>
          </a:xfrm>
          <a:prstGeom prst="rect">
            <a:avLst/>
          </a:prstGeom>
        </p:spPr>
      </p:pic>
      <p:sp>
        <p:nvSpPr>
          <p:cNvPr id="9"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外部环境战略分析</a:t>
            </a:r>
            <a:endParaRPr lang="en-US" sz="1600" dirty="0"/>
          </a:p>
        </p:txBody>
      </p:sp>
      <p:sp>
        <p:nvSpPr>
          <p:cNvPr id="10" name="Text 1"/>
          <p:cNvSpPr/>
          <p:nvPr/>
        </p:nvSpPr>
        <p:spPr>
          <a:xfrm>
            <a:off x="993775" y="2717165"/>
            <a:ext cx="1871980" cy="357949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社会文化环境主要指人们的价值观念、道德规范、风俗习惯、宗教信仰、生活方式、语言文字、受教育水平等，是历史的积淀，是不易被理解但又时刻影响着企业的复杂体。</a:t>
            </a:r>
            <a:endParaRPr lang="en-US" sz="1400" dirty="0">
              <a:solidFill>
                <a:srgbClr val="262626"/>
              </a:solidFill>
              <a:latin typeface="MiSans" pitchFamily="34" charset="-122"/>
              <a:ea typeface="MiSans" pitchFamily="34" charset="-122"/>
              <a:cs typeface="MiSans" pitchFamily="34" charset="-120"/>
            </a:endParaRPr>
          </a:p>
        </p:txBody>
      </p:sp>
      <p:sp>
        <p:nvSpPr>
          <p:cNvPr id="11" name="Text 2"/>
          <p:cNvSpPr/>
          <p:nvPr/>
        </p:nvSpPr>
        <p:spPr>
          <a:xfrm>
            <a:off x="935673" y="1827213"/>
            <a:ext cx="1957705" cy="798195"/>
          </a:xfrm>
          <a:prstGeom prst="rect">
            <a:avLst/>
          </a:prstGeom>
          <a:noFill/>
        </p:spPr>
        <p:txBody>
          <a:bodyPr wrap="square" lIns="90043" tIns="46863" rIns="90043" bIns="0" rtlCol="0" anchor="ctr"/>
          <a:lstStyle/>
          <a:p>
            <a:pPr marL="0" indent="0" algn="ctr">
              <a:lnSpc>
                <a:spcPct val="100000"/>
              </a:lnSpc>
              <a:buNone/>
            </a:pPr>
            <a:r>
              <a:rPr lang="en-US" sz="1600" b="1" dirty="0">
                <a:solidFill>
                  <a:srgbClr val="4874CB"/>
                </a:solidFill>
                <a:latin typeface="MiSans" pitchFamily="34" charset="-122"/>
                <a:ea typeface="MiSans" pitchFamily="34" charset="-122"/>
                <a:cs typeface="MiSans" pitchFamily="34" charset="-120"/>
              </a:rPr>
              <a:t>4.2.1.4 社会文化环境</a:t>
            </a:r>
            <a:endParaRPr lang="en-US" sz="1600" dirty="0"/>
          </a:p>
        </p:txBody>
      </p:sp>
      <p:sp>
        <p:nvSpPr>
          <p:cNvPr id="12" name="Text 3"/>
          <p:cNvSpPr/>
          <p:nvPr/>
        </p:nvSpPr>
        <p:spPr>
          <a:xfrm>
            <a:off x="3791585" y="2717165"/>
            <a:ext cx="1871980" cy="3579495"/>
          </a:xfrm>
          <a:prstGeom prst="rect">
            <a:avLst/>
          </a:prstGeom>
          <a:noFill/>
        </p:spPr>
        <p:txBody>
          <a:bodyPr wrap="square" lIns="0" tIns="0" rIns="0" bIns="0" rtlCol="0" anchor="t"/>
          <a:lstStyle/>
          <a:p>
            <a:pPr marL="0" indent="0" algn="just">
              <a:lnSpc>
                <a:spcPct val="150000"/>
              </a:lnSpc>
              <a:buNone/>
            </a:pPr>
            <a:r>
              <a:rPr lang="en-US" sz="1400" dirty="0">
                <a:solidFill>
                  <a:srgbClr val="FFFFFF"/>
                </a:solidFill>
                <a:latin typeface="MiSans" pitchFamily="34" charset="-122"/>
                <a:ea typeface="MiSans" pitchFamily="34" charset="-122"/>
                <a:cs typeface="MiSans" pitchFamily="34" charset="-120"/>
              </a:rPr>
              <a:t>自然环境是指一个国家或地区的客观环境因素，主要有自然资源、气候、地形、地质、地理位置等。企业对自然环境的分析主要用于解决日益减少的自然资源蕴藏量、日益严重的环境污染和政府对自然资源管理的干预日益加强等三大问题。</a:t>
            </a:r>
            <a:endParaRPr lang="en-US" sz="1400" dirty="0">
              <a:solidFill>
                <a:srgbClr val="FFFFFF"/>
              </a:solidFill>
              <a:latin typeface="MiSans" pitchFamily="34" charset="-122"/>
              <a:ea typeface="MiSans" pitchFamily="34" charset="-122"/>
              <a:cs typeface="MiSans" pitchFamily="34" charset="-120"/>
            </a:endParaRPr>
          </a:p>
        </p:txBody>
      </p:sp>
      <p:sp>
        <p:nvSpPr>
          <p:cNvPr id="13" name="Text 4"/>
          <p:cNvSpPr/>
          <p:nvPr/>
        </p:nvSpPr>
        <p:spPr>
          <a:xfrm>
            <a:off x="3733483" y="1827213"/>
            <a:ext cx="1957705" cy="798195"/>
          </a:xfrm>
          <a:prstGeom prst="rect">
            <a:avLst/>
          </a:prstGeom>
          <a:noFill/>
        </p:spPr>
        <p:txBody>
          <a:bodyPr wrap="square" lIns="90043" tIns="46863" rIns="90043" bIns="0" rtlCol="0" anchor="ctr"/>
          <a:lstStyle/>
          <a:p>
            <a:pPr marL="0" indent="0" algn="ctr">
              <a:lnSpc>
                <a:spcPct val="100000"/>
              </a:lnSpc>
              <a:buNone/>
            </a:pPr>
            <a:r>
              <a:rPr lang="en-US" sz="1600" b="1" dirty="0">
                <a:solidFill>
                  <a:srgbClr val="FFFFFF"/>
                </a:solidFill>
                <a:latin typeface="MiSans" pitchFamily="34" charset="-122"/>
                <a:ea typeface="MiSans" pitchFamily="34" charset="-122"/>
                <a:cs typeface="MiSans" pitchFamily="34" charset="-120"/>
              </a:rPr>
              <a:t>4.2.1.5 自然环境</a:t>
            </a:r>
            <a:endParaRPr lang="en-US" sz="1600" dirty="0"/>
          </a:p>
        </p:txBody>
      </p:sp>
      <p:sp>
        <p:nvSpPr>
          <p:cNvPr id="14" name="Text 5"/>
          <p:cNvSpPr/>
          <p:nvPr/>
        </p:nvSpPr>
        <p:spPr>
          <a:xfrm>
            <a:off x="6555105" y="2717165"/>
            <a:ext cx="1837690" cy="3579495"/>
          </a:xfrm>
          <a:prstGeom prst="rect">
            <a:avLst/>
          </a:prstGeom>
          <a:noFill/>
        </p:spPr>
        <p:txBody>
          <a:bodyPr wrap="square" lIns="0" tIns="0" rIns="0" bIns="0" rtlCol="0" anchor="t"/>
          <a:lstStyle/>
          <a:p>
            <a:pPr marL="0" indent="0" algn="just">
              <a:lnSpc>
                <a:spcPct val="150000"/>
              </a:lnSpc>
              <a:buNone/>
            </a:pPr>
            <a:r>
              <a:rPr lang="en-US" sz="1200" dirty="0">
                <a:solidFill>
                  <a:srgbClr val="262626"/>
                </a:solidFill>
                <a:latin typeface="MiSans" pitchFamily="34" charset="-122"/>
                <a:ea typeface="MiSans" pitchFamily="34" charset="-122"/>
                <a:cs typeface="MiSans" pitchFamily="34" charset="-120"/>
              </a:rPr>
              <a:t> </a:t>
            </a:r>
            <a:endParaRPr lang="en-US" sz="1600" dirty="0"/>
          </a:p>
        </p:txBody>
      </p:sp>
      <p:sp>
        <p:nvSpPr>
          <p:cNvPr id="15" name="Text 6"/>
          <p:cNvSpPr/>
          <p:nvPr/>
        </p:nvSpPr>
        <p:spPr>
          <a:xfrm>
            <a:off x="6497003" y="1827213"/>
            <a:ext cx="1957705" cy="798195"/>
          </a:xfrm>
          <a:prstGeom prst="rect">
            <a:avLst/>
          </a:prstGeom>
          <a:noFill/>
        </p:spPr>
        <p:txBody>
          <a:bodyPr wrap="square" lIns="90043" tIns="46863" rIns="90043" bIns="0" rtlCol="0" anchor="ctr"/>
          <a:lstStyle/>
          <a:p>
            <a:pPr marL="0" indent="0" algn="ctr">
              <a:lnSpc>
                <a:spcPct val="100000"/>
              </a:lnSpc>
              <a:buNone/>
            </a:pPr>
            <a:r>
              <a:rPr lang="en-US" sz="1600" b="1" dirty="0">
                <a:solidFill>
                  <a:srgbClr val="4874CB"/>
                </a:solidFill>
                <a:latin typeface="MiSans" pitchFamily="34" charset="-122"/>
                <a:ea typeface="MiSans" pitchFamily="34" charset="-122"/>
                <a:cs typeface="MiSans" pitchFamily="34" charset="-120"/>
              </a:rPr>
              <a:t>微观环境分析</a:t>
            </a:r>
            <a:endParaRPr lang="en-US" sz="1600" dirty="0"/>
          </a:p>
        </p:txBody>
      </p:sp>
      <p:sp>
        <p:nvSpPr>
          <p:cNvPr id="16" name="Text 7"/>
          <p:cNvSpPr/>
          <p:nvPr/>
        </p:nvSpPr>
        <p:spPr>
          <a:xfrm>
            <a:off x="9284335" y="2717165"/>
            <a:ext cx="1890395" cy="3579495"/>
          </a:xfrm>
          <a:prstGeom prst="rect">
            <a:avLst/>
          </a:prstGeom>
          <a:noFill/>
        </p:spPr>
        <p:txBody>
          <a:bodyPr wrap="square" lIns="0" tIns="0" rIns="0" bIns="0" rtlCol="0" anchor="t"/>
          <a:lstStyle/>
          <a:p>
            <a:pPr marL="0" indent="0" algn="just">
              <a:lnSpc>
                <a:spcPct val="150000"/>
              </a:lnSpc>
              <a:buNone/>
            </a:pPr>
            <a:r>
              <a:rPr lang="en-US" sz="1400" dirty="0">
                <a:solidFill>
                  <a:srgbClr val="FFFFFF"/>
                </a:solidFill>
                <a:latin typeface="MiSans" pitchFamily="34" charset="-122"/>
                <a:ea typeface="MiSans" pitchFamily="34" charset="-122"/>
                <a:cs typeface="MiSans" pitchFamily="34" charset="-120"/>
              </a:rPr>
              <a:t>企业在市场上，只要不是独家经营，便有竞争对手。企业竞争对手的状况将直接影响企业的生产经营活动，因此，企业在进行经营决策前必须搞清楚竞争企业的数目、规模和能力等。</a:t>
            </a:r>
            <a:endParaRPr lang="en-US" sz="1400" dirty="0">
              <a:solidFill>
                <a:srgbClr val="FFFFFF"/>
              </a:solidFill>
              <a:latin typeface="MiSans" pitchFamily="34" charset="-122"/>
              <a:ea typeface="MiSans" pitchFamily="34" charset="-122"/>
              <a:cs typeface="MiSans" pitchFamily="34" charset="-120"/>
            </a:endParaRPr>
          </a:p>
        </p:txBody>
      </p:sp>
      <p:sp>
        <p:nvSpPr>
          <p:cNvPr id="17" name="Text 8"/>
          <p:cNvSpPr/>
          <p:nvPr/>
        </p:nvSpPr>
        <p:spPr>
          <a:xfrm>
            <a:off x="9226233" y="1827213"/>
            <a:ext cx="1957705" cy="798195"/>
          </a:xfrm>
          <a:prstGeom prst="rect">
            <a:avLst/>
          </a:prstGeom>
          <a:noFill/>
        </p:spPr>
        <p:txBody>
          <a:bodyPr wrap="square" lIns="90043" tIns="46863" rIns="90043" bIns="0" rtlCol="0" anchor="ctr"/>
          <a:lstStyle/>
          <a:p>
            <a:pPr marL="0" indent="0" algn="ctr">
              <a:lnSpc>
                <a:spcPct val="100000"/>
              </a:lnSpc>
              <a:buNone/>
            </a:pPr>
            <a:r>
              <a:rPr lang="en-US" sz="1600" b="1" dirty="0">
                <a:solidFill>
                  <a:srgbClr val="FFFFFF"/>
                </a:solidFill>
                <a:latin typeface="MiSans" pitchFamily="34" charset="-122"/>
                <a:ea typeface="MiSans" pitchFamily="34" charset="-122"/>
                <a:cs typeface="MiSans" pitchFamily="34" charset="-120"/>
              </a:rPr>
              <a:t>4.2.2.1 现有企业的竞争研究</a:t>
            </a:r>
            <a:endParaRPr lang="en-US" sz="1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21-d1oe63dcmrb5eq9iqbv0.png"/>
          <p:cNvPicPr>
            <a:picLocks noChangeAspect="1"/>
          </p:cNvPicPr>
          <p:nvPr/>
        </p:nvPicPr>
        <p:blipFill>
          <a:blip r:embed="rId1"/>
          <a:stretch>
            <a:fillRect/>
          </a:stretch>
        </p:blipFill>
        <p:spPr>
          <a:xfrm>
            <a:off x="7303135" y="860425"/>
            <a:ext cx="5066030" cy="3420110"/>
          </a:xfrm>
          <a:prstGeom prst="rect">
            <a:avLst/>
          </a:prstGeom>
        </p:spPr>
      </p:pic>
      <p:pic>
        <p:nvPicPr>
          <p:cNvPr id="3" name="Image 1" descr="https://test-kimi-img.moonshot.cn/pub/slides/slides_tmpl/image/25-07-11-18:10:21-d1oe63dcmrb5eq9iqbv0.png"/>
          <p:cNvPicPr>
            <a:picLocks noChangeAspect="1"/>
          </p:cNvPicPr>
          <p:nvPr/>
        </p:nvPicPr>
        <p:blipFill>
          <a:blip r:embed="rId1"/>
          <a:stretch>
            <a:fillRect/>
          </a:stretch>
        </p:blipFill>
        <p:spPr>
          <a:xfrm>
            <a:off x="3001645" y="3610610"/>
            <a:ext cx="5066030" cy="3420110"/>
          </a:xfrm>
          <a:prstGeom prst="rect">
            <a:avLst/>
          </a:prstGeom>
        </p:spPr>
      </p:pic>
      <p:pic>
        <p:nvPicPr>
          <p:cNvPr id="4" name="Image 2" descr="https://test-kimi-img.moonshot.cn/pub/slides/slides_tmpl/image/25-07-11-18:10:21-d1oe63dcmrb5eq9iqbv0.png"/>
          <p:cNvPicPr>
            <a:picLocks noChangeAspect="1"/>
          </p:cNvPicPr>
          <p:nvPr/>
        </p:nvPicPr>
        <p:blipFill>
          <a:blip r:embed="rId1"/>
          <a:stretch>
            <a:fillRect/>
          </a:stretch>
        </p:blipFill>
        <p:spPr>
          <a:xfrm>
            <a:off x="7303135" y="3610610"/>
            <a:ext cx="5066030" cy="3420110"/>
          </a:xfrm>
          <a:prstGeom prst="rect">
            <a:avLst/>
          </a:prstGeom>
        </p:spPr>
      </p:pic>
      <p:pic>
        <p:nvPicPr>
          <p:cNvPr id="5" name="Image 3" descr="https://test-kimi-img.moonshot.cn/pub/slides/slides_tmpl/image/25-07-11-18:10:21-d1oe63dcmrb5eq9iqbv0.png"/>
          <p:cNvPicPr>
            <a:picLocks noChangeAspect="1"/>
          </p:cNvPicPr>
          <p:nvPr/>
        </p:nvPicPr>
        <p:blipFill>
          <a:blip r:embed="rId1"/>
          <a:stretch>
            <a:fillRect/>
          </a:stretch>
        </p:blipFill>
        <p:spPr>
          <a:xfrm>
            <a:off x="3001645" y="860425"/>
            <a:ext cx="5066030" cy="3420110"/>
          </a:xfrm>
          <a:prstGeom prst="rect">
            <a:avLst/>
          </a:prstGeom>
        </p:spPr>
      </p:pic>
      <p:sp>
        <p:nvSpPr>
          <p:cNvPr id="6" name="Text 0"/>
          <p:cNvSpPr/>
          <p:nvPr/>
        </p:nvSpPr>
        <p:spPr>
          <a:xfrm>
            <a:off x="728345" y="381635"/>
            <a:ext cx="8239125" cy="4953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386CBA"/>
                </a:solidFill>
                <a:latin typeface="MiSans" pitchFamily="34" charset="-122"/>
                <a:ea typeface="MiSans" pitchFamily="34" charset="-122"/>
                <a:cs typeface="MiSans" pitchFamily="34" charset="-120"/>
              </a:rPr>
              <a:t>外部环境战略分析</a:t>
            </a:r>
            <a:endParaRPr lang="en-US" sz="1600" dirty="0"/>
          </a:p>
        </p:txBody>
      </p:sp>
      <p:sp>
        <p:nvSpPr>
          <p:cNvPr id="7" name="Text 1"/>
          <p:cNvSpPr/>
          <p:nvPr/>
        </p:nvSpPr>
        <p:spPr>
          <a:xfrm>
            <a:off x="3653043" y="1918161"/>
            <a:ext cx="3762827" cy="1692148"/>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一种产品的成功开发，会引来许多企业的加入。新厂家进入行业的难易程度通常受到规模经济、产品差异化程度、在位优势、政策与法律等因素的影响。</a:t>
            </a:r>
            <a:endParaRPr lang="en-US" sz="1600" dirty="0"/>
          </a:p>
        </p:txBody>
      </p:sp>
      <p:sp>
        <p:nvSpPr>
          <p:cNvPr id="8" name="Text 2"/>
          <p:cNvSpPr/>
          <p:nvPr/>
        </p:nvSpPr>
        <p:spPr>
          <a:xfrm>
            <a:off x="4132454" y="1323845"/>
            <a:ext cx="3346941" cy="572029"/>
          </a:xfrm>
          <a:prstGeom prst="rect">
            <a:avLst/>
          </a:prstGeom>
          <a:noFill/>
        </p:spPr>
        <p:txBody>
          <a:bodyPr wrap="square" lIns="0" tIns="0" rIns="0" bIns="0" rtlCol="0" anchor="ctr"/>
          <a:lstStyle/>
          <a:p>
            <a:pPr marL="0" indent="0" algn="l">
              <a:lnSpc>
                <a:spcPct val="100000"/>
              </a:lnSpc>
              <a:buNone/>
            </a:pPr>
            <a:r>
              <a:rPr lang="en-US" sz="1500" b="1" dirty="0">
                <a:solidFill>
                  <a:srgbClr val="4874CB"/>
                </a:solidFill>
                <a:latin typeface="MiSans" pitchFamily="34" charset="-122"/>
                <a:ea typeface="MiSans" pitchFamily="34" charset="-122"/>
                <a:cs typeface="MiSans" pitchFamily="34" charset="-120"/>
              </a:rPr>
              <a:t>4.2.2.2 潜在竞争者研究</a:t>
            </a:r>
            <a:endParaRPr lang="en-US" sz="1600" dirty="0"/>
          </a:p>
        </p:txBody>
      </p:sp>
      <p:sp>
        <p:nvSpPr>
          <p:cNvPr id="9" name="Text 3"/>
          <p:cNvSpPr/>
          <p:nvPr/>
        </p:nvSpPr>
        <p:spPr>
          <a:xfrm>
            <a:off x="7894288" y="1918161"/>
            <a:ext cx="3762827" cy="1692148"/>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替代品生产厂家分析主要包括确定哪些产品可以替代本企业提供的产品，以及判断哪些类型的替代品可能对本企业（行业）的经营造成威胁。</a:t>
            </a:r>
            <a:endParaRPr lang="en-US" sz="1600" dirty="0"/>
          </a:p>
        </p:txBody>
      </p:sp>
      <p:sp>
        <p:nvSpPr>
          <p:cNvPr id="10" name="Text 4"/>
          <p:cNvSpPr/>
          <p:nvPr/>
        </p:nvSpPr>
        <p:spPr>
          <a:xfrm>
            <a:off x="8373698" y="1323845"/>
            <a:ext cx="3346941" cy="572029"/>
          </a:xfrm>
          <a:prstGeom prst="rect">
            <a:avLst/>
          </a:prstGeom>
          <a:noFill/>
        </p:spPr>
        <p:txBody>
          <a:bodyPr wrap="square" lIns="0" tIns="0" rIns="0" bIns="0" rtlCol="0" anchor="ctr"/>
          <a:lstStyle/>
          <a:p>
            <a:pPr marL="0" indent="0" algn="l">
              <a:lnSpc>
                <a:spcPct val="100000"/>
              </a:lnSpc>
              <a:buNone/>
            </a:pPr>
            <a:r>
              <a:rPr lang="en-US" sz="1500" b="1" dirty="0">
                <a:solidFill>
                  <a:srgbClr val="4874CB"/>
                </a:solidFill>
                <a:latin typeface="MiSans" pitchFamily="34" charset="-122"/>
                <a:ea typeface="MiSans" pitchFamily="34" charset="-122"/>
                <a:cs typeface="MiSans" pitchFamily="34" charset="-120"/>
              </a:rPr>
              <a:t>4.2.2.3 替代品生产厂家分析</a:t>
            </a:r>
            <a:endParaRPr lang="en-US" sz="1600" dirty="0"/>
          </a:p>
        </p:txBody>
      </p:sp>
      <p:sp>
        <p:nvSpPr>
          <p:cNvPr id="11" name="Text 5"/>
          <p:cNvSpPr/>
          <p:nvPr/>
        </p:nvSpPr>
        <p:spPr>
          <a:xfrm>
            <a:off x="3653043" y="4638805"/>
            <a:ext cx="3762827" cy="1692148"/>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用户在两个方面影响着行业内现有企业的经营。其一，用户对产品的总需求决定着行业的市场潜力；其二，不同用户的讨价还价能力会诱发现有企业之间的价格竞争。</a:t>
            </a:r>
            <a:endParaRPr lang="en-US" sz="1600" dirty="0"/>
          </a:p>
        </p:txBody>
      </p:sp>
      <p:sp>
        <p:nvSpPr>
          <p:cNvPr id="12" name="Text 6"/>
          <p:cNvSpPr/>
          <p:nvPr/>
        </p:nvSpPr>
        <p:spPr>
          <a:xfrm>
            <a:off x="4132454" y="4044489"/>
            <a:ext cx="3346941" cy="572029"/>
          </a:xfrm>
          <a:prstGeom prst="rect">
            <a:avLst/>
          </a:prstGeom>
          <a:noFill/>
        </p:spPr>
        <p:txBody>
          <a:bodyPr wrap="square" lIns="0" tIns="0" rIns="0" bIns="0" rtlCol="0" anchor="ctr"/>
          <a:lstStyle/>
          <a:p>
            <a:pPr marL="0" indent="0" algn="l">
              <a:lnSpc>
                <a:spcPct val="100000"/>
              </a:lnSpc>
              <a:buNone/>
            </a:pPr>
            <a:r>
              <a:rPr lang="en-US" sz="1500" b="1" dirty="0">
                <a:solidFill>
                  <a:srgbClr val="4874CB"/>
                </a:solidFill>
                <a:latin typeface="MiSans" pitchFamily="34" charset="-122"/>
                <a:ea typeface="MiSans" pitchFamily="34" charset="-122"/>
                <a:cs typeface="MiSans" pitchFamily="34" charset="-120"/>
              </a:rPr>
              <a:t>4.2.2.4 用户研究</a:t>
            </a:r>
            <a:endParaRPr lang="en-US" sz="1600" dirty="0"/>
          </a:p>
        </p:txBody>
      </p:sp>
      <p:sp>
        <p:nvSpPr>
          <p:cNvPr id="13" name="Text 7"/>
          <p:cNvSpPr/>
          <p:nvPr/>
        </p:nvSpPr>
        <p:spPr>
          <a:xfrm>
            <a:off x="7954834" y="4675950"/>
            <a:ext cx="3762827" cy="1692148"/>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供应商研究主要是指供应商向企业提供的各种资源的总和。供应因素的主体是向企业及其竞争者提供生产经营所需资源的组织或个人。供应因素对企业经营发展有实质性影响。</a:t>
            </a:r>
            <a:endParaRPr lang="en-US" sz="1600" dirty="0"/>
          </a:p>
        </p:txBody>
      </p:sp>
      <p:sp>
        <p:nvSpPr>
          <p:cNvPr id="14" name="Text 8"/>
          <p:cNvSpPr/>
          <p:nvPr/>
        </p:nvSpPr>
        <p:spPr>
          <a:xfrm>
            <a:off x="8437222" y="4089063"/>
            <a:ext cx="3346941" cy="572029"/>
          </a:xfrm>
          <a:prstGeom prst="rect">
            <a:avLst/>
          </a:prstGeom>
          <a:noFill/>
        </p:spPr>
        <p:txBody>
          <a:bodyPr wrap="square" lIns="0" tIns="0" rIns="0" bIns="0" rtlCol="0" anchor="ctr"/>
          <a:lstStyle/>
          <a:p>
            <a:pPr marL="0" indent="0" algn="l">
              <a:lnSpc>
                <a:spcPct val="100000"/>
              </a:lnSpc>
              <a:buNone/>
            </a:pPr>
            <a:r>
              <a:rPr lang="en-US" sz="1500" b="1" dirty="0">
                <a:solidFill>
                  <a:srgbClr val="4874CB"/>
                </a:solidFill>
                <a:latin typeface="MiSans" pitchFamily="34" charset="-122"/>
                <a:ea typeface="MiSans" pitchFamily="34" charset="-122"/>
                <a:cs typeface="MiSans" pitchFamily="34" charset="-120"/>
              </a:rPr>
              <a:t>4.2.2.5 供应商研究</a:t>
            </a:r>
            <a:endParaRPr lang="en-US" sz="1600" dirty="0"/>
          </a:p>
        </p:txBody>
      </p:sp>
      <p:pic>
        <p:nvPicPr>
          <p:cNvPr id="15" name="Image 4" descr="https://test-kimi-img.moonshot.cn/pub/slides/slides_tmpl/image/25-07-11-18:10:21-d1oe63dcmrb5eq9iqbsg.png"/>
          <p:cNvPicPr>
            <a:picLocks noChangeAspect="1"/>
          </p:cNvPicPr>
          <p:nvPr/>
        </p:nvPicPr>
        <p:blipFill>
          <a:blip r:embed="rId2">
            <a:alphaModFix amt="65000"/>
          </a:blip>
          <a:srcRect t="14510" r="40315" b="11700"/>
          <a:stretch>
            <a:fillRect/>
          </a:stretch>
        </p:blipFill>
        <p:spPr>
          <a:xfrm>
            <a:off x="11108055" y="0"/>
            <a:ext cx="1083945" cy="716915"/>
          </a:xfrm>
          <a:prstGeom prst="rect">
            <a:avLst/>
          </a:prstGeom>
        </p:spPr>
      </p:pic>
      <p:pic>
        <p:nvPicPr>
          <p:cNvPr id="16" name="Image 5" descr="https://test-kimi-img.moonshot.cn/pub/slides/slides_tmpl/image/25-07-11-18:10:21-d1oe63dcmrb5eq9iqbvg.png"/>
          <p:cNvPicPr>
            <a:picLocks noChangeAspect="1"/>
          </p:cNvPicPr>
          <p:nvPr/>
        </p:nvPicPr>
        <p:blipFill>
          <a:blip r:embed="rId3"/>
          <a:stretch>
            <a:fillRect/>
          </a:stretch>
        </p:blipFill>
        <p:spPr>
          <a:xfrm>
            <a:off x="3404870" y="1289050"/>
            <a:ext cx="847090" cy="835025"/>
          </a:xfrm>
          <a:prstGeom prst="rect">
            <a:avLst/>
          </a:prstGeom>
        </p:spPr>
      </p:pic>
      <p:pic>
        <p:nvPicPr>
          <p:cNvPr id="17" name="Image 6" descr="https://test-kimi-img.moonshot.cn/pub/slides/slides_tmpl/image/25-07-11-18:10:21-d1oe63dcmrb5eq9iqc00.png"/>
          <p:cNvPicPr>
            <a:picLocks noChangeAspect="1"/>
          </p:cNvPicPr>
          <p:nvPr/>
        </p:nvPicPr>
        <p:blipFill>
          <a:blip r:embed="rId4"/>
          <a:stretch>
            <a:fillRect/>
          </a:stretch>
        </p:blipFill>
        <p:spPr>
          <a:xfrm>
            <a:off x="7670165" y="1289050"/>
            <a:ext cx="847090" cy="835025"/>
          </a:xfrm>
          <a:prstGeom prst="rect">
            <a:avLst/>
          </a:prstGeom>
        </p:spPr>
      </p:pic>
      <p:pic>
        <p:nvPicPr>
          <p:cNvPr id="18" name="Image 7" descr="https://test-kimi-img.moonshot.cn/pub/slides/slides_tmpl/image/25-07-11-18:10:21-d1oe63dcmrb5eq9iqc0g.png"/>
          <p:cNvPicPr>
            <a:picLocks noChangeAspect="1"/>
          </p:cNvPicPr>
          <p:nvPr/>
        </p:nvPicPr>
        <p:blipFill>
          <a:blip r:embed="rId5"/>
          <a:stretch>
            <a:fillRect/>
          </a:stretch>
        </p:blipFill>
        <p:spPr>
          <a:xfrm>
            <a:off x="3404870" y="3992245"/>
            <a:ext cx="847090" cy="835025"/>
          </a:xfrm>
          <a:prstGeom prst="rect">
            <a:avLst/>
          </a:prstGeom>
        </p:spPr>
      </p:pic>
      <p:pic>
        <p:nvPicPr>
          <p:cNvPr id="19" name="Image 8" descr="https://test-kimi-img.moonshot.cn/pub/slides/slides_tmpl/image/25-07-11-18:10:22-d1oe63lcmrb5eq9iqc10.png"/>
          <p:cNvPicPr>
            <a:picLocks noChangeAspect="1"/>
          </p:cNvPicPr>
          <p:nvPr/>
        </p:nvPicPr>
        <p:blipFill>
          <a:blip r:embed="rId6"/>
          <a:stretch>
            <a:fillRect/>
          </a:stretch>
        </p:blipFill>
        <p:spPr>
          <a:xfrm>
            <a:off x="7693025" y="3992245"/>
            <a:ext cx="847090" cy="835025"/>
          </a:xfrm>
          <a:prstGeom prst="rect">
            <a:avLst/>
          </a:prstGeom>
        </p:spPr>
      </p:pic>
      <p:pic>
        <p:nvPicPr>
          <p:cNvPr id="20" name="Image 9" descr="https://test-kimi-img.moonshot.cn/pub/slides/slides_tmpl/image/25-07-11-18:10:24-d1oe645cmrb5eq9iqcb0.png"/>
          <p:cNvPicPr>
            <a:picLocks noChangeAspect="1"/>
          </p:cNvPicPr>
          <p:nvPr/>
        </p:nvPicPr>
        <p:blipFill>
          <a:blip r:embed="rId7"/>
          <a:stretch>
            <a:fillRect/>
          </a:stretch>
        </p:blipFill>
        <p:spPr>
          <a:xfrm>
            <a:off x="-1337310" y="3022600"/>
            <a:ext cx="4736465" cy="473646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8890" y="-15875"/>
            <a:ext cx="10438130" cy="6880225"/>
          </a:xfrm>
          <a:prstGeom prst="rect">
            <a:avLst/>
          </a:prstGeom>
          <a:gradFill flip="none" rotWithShape="1">
            <a:gsLst>
              <a:gs pos="0">
                <a:srgbClr val="FFFFFF"/>
              </a:gs>
              <a:gs pos="100000">
                <a:srgbClr val="FFFFFF">
                  <a:alpha val="0"/>
                </a:srgbClr>
              </a:gs>
            </a:gsLst>
            <a:lin ang="0" scaled="1"/>
          </a:gradFill>
        </p:spPr>
      </p:sp>
      <p:sp>
        <p:nvSpPr>
          <p:cNvPr id="3" name="Text 1"/>
          <p:cNvSpPr/>
          <p:nvPr/>
        </p:nvSpPr>
        <p:spPr>
          <a:xfrm>
            <a:off x="8890" y="-15875"/>
            <a:ext cx="10438130" cy="688022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09-d1oe60dcmrb5eq9iqag0.png"/>
          <p:cNvPicPr>
            <a:picLocks noChangeAspect="1"/>
          </p:cNvPicPr>
          <p:nvPr/>
        </p:nvPicPr>
        <p:blipFill>
          <a:blip r:embed="rId2"/>
          <a:stretch>
            <a:fillRect/>
          </a:stretch>
        </p:blipFill>
        <p:spPr>
          <a:xfrm>
            <a:off x="612140" y="2388552"/>
            <a:ext cx="1600200" cy="1651000"/>
          </a:xfrm>
          <a:prstGeom prst="rect">
            <a:avLst/>
          </a:prstGeom>
        </p:spPr>
      </p:pic>
      <p:pic>
        <p:nvPicPr>
          <p:cNvPr id="5" name="Image 1" descr="https://test-kimi-img.moonshot.cn/pub/slides/slides_tmpl/image/25-07-11-18:10:09-d1oe60dcmrb5eq9iqagg.png"/>
          <p:cNvPicPr>
            <a:picLocks noChangeAspect="1"/>
          </p:cNvPicPr>
          <p:nvPr/>
        </p:nvPicPr>
        <p:blipFill>
          <a:blip r:embed="rId3"/>
          <a:srcRect l="56" t="92" b="92"/>
          <a:stretch>
            <a:fillRect/>
          </a:stretch>
        </p:blipFill>
        <p:spPr>
          <a:xfrm>
            <a:off x="8890" y="0"/>
            <a:ext cx="6771640" cy="6858000"/>
          </a:xfrm>
          <a:prstGeom prst="rect">
            <a:avLst/>
          </a:prstGeom>
        </p:spPr>
      </p:pic>
      <p:pic>
        <p:nvPicPr>
          <p:cNvPr id="6" name="Image 2" descr="https://test-kimi-img.moonshot.cn/pub/slides/slides_tmpl/image/25-07-11-18:10:09-d1oe60dcmrb5eq9iqah0.png"/>
          <p:cNvPicPr>
            <a:picLocks noChangeAspect="1"/>
          </p:cNvPicPr>
          <p:nvPr/>
        </p:nvPicPr>
        <p:blipFill>
          <a:blip r:embed="rId4"/>
          <a:stretch>
            <a:fillRect/>
          </a:stretch>
        </p:blipFill>
        <p:spPr>
          <a:xfrm>
            <a:off x="854710" y="2689860"/>
            <a:ext cx="1859280" cy="1871345"/>
          </a:xfrm>
          <a:prstGeom prst="rect">
            <a:avLst/>
          </a:prstGeom>
        </p:spPr>
      </p:pic>
      <p:sp>
        <p:nvSpPr>
          <p:cNvPr id="7" name="Text 2"/>
          <p:cNvSpPr/>
          <p:nvPr/>
        </p:nvSpPr>
        <p:spPr>
          <a:xfrm>
            <a:off x="2637790" y="2865755"/>
            <a:ext cx="8900160" cy="951865"/>
          </a:xfrm>
          <a:prstGeom prst="rect">
            <a:avLst/>
          </a:prstGeom>
          <a:noFill/>
        </p:spPr>
        <p:txBody>
          <a:bodyPr wrap="square" lIns="91440" tIns="45720" rIns="91440" bIns="45720" rtlCol="0" anchor="t"/>
          <a:lstStyle/>
          <a:p>
            <a:pPr marL="0" indent="0" algn="l">
              <a:lnSpc>
                <a:spcPct val="100000"/>
              </a:lnSpc>
              <a:buNone/>
            </a:pPr>
            <a:r>
              <a:rPr lang="en-US" sz="5000" b="1" dirty="0">
                <a:solidFill>
                  <a:srgbClr val="4874CB"/>
                </a:solidFill>
                <a:latin typeface="MiSans" pitchFamily="34" charset="-122"/>
                <a:ea typeface="MiSans" pitchFamily="34" charset="-122"/>
                <a:cs typeface="MiSans" pitchFamily="34" charset="-120"/>
              </a:rPr>
              <a:t>现代企业战略的制定与选择</a:t>
            </a:r>
            <a:endParaRPr lang="en-US" sz="1600" dirty="0"/>
          </a:p>
        </p:txBody>
      </p:sp>
      <p:sp>
        <p:nvSpPr>
          <p:cNvPr id="9" name="Shape 4"/>
          <p:cNvSpPr/>
          <p:nvPr/>
        </p:nvSpPr>
        <p:spPr>
          <a:xfrm>
            <a:off x="1187450" y="2612390"/>
            <a:ext cx="1508125" cy="1494155"/>
          </a:xfrm>
          <a:prstGeom prst="rect">
            <a:avLst/>
          </a:prstGeom>
          <a:solidFill>
            <a:srgbClr val="000000">
              <a:alpha val="0"/>
            </a:srgbClr>
          </a:solidFill>
        </p:spPr>
      </p:sp>
      <p:sp>
        <p:nvSpPr>
          <p:cNvPr id="10" name="Text 5"/>
          <p:cNvSpPr/>
          <p:nvPr/>
        </p:nvSpPr>
        <p:spPr>
          <a:xfrm>
            <a:off x="1187450" y="2612390"/>
            <a:ext cx="1508125" cy="1494155"/>
          </a:xfrm>
          <a:prstGeom prst="rect">
            <a:avLst/>
          </a:prstGeom>
          <a:noFill/>
        </p:spPr>
        <p:txBody>
          <a:bodyPr wrap="square" lIns="46863" tIns="90043" rIns="90043" bIns="46863" rtlCol="0" anchor="ctr"/>
          <a:lstStyle/>
          <a:p>
            <a:pPr marL="0" indent="0" algn="l">
              <a:lnSpc>
                <a:spcPct val="130000"/>
              </a:lnSpc>
              <a:buNone/>
            </a:pPr>
            <a:r>
              <a:rPr lang="en-US" sz="4500" dirty="0">
                <a:solidFill>
                  <a:srgbClr val="FFFFFF"/>
                </a:solidFill>
                <a:latin typeface="MiSans" pitchFamily="34" charset="-122"/>
                <a:ea typeface="MiSans" pitchFamily="34" charset="-122"/>
                <a:cs typeface="MiSans" pitchFamily="34" charset="-120"/>
              </a:rPr>
              <a:t>05</a:t>
            </a:r>
            <a:endParaRPr lang="en-US" sz="1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0">
          <a:gsLst>
            <a:gs pos="0">
              <a:srgbClr val="F6F8FD"/>
            </a:gs>
            <a:gs pos="48000">
              <a:srgbClr val="ACC1E8">
                <a:alpha val="25000"/>
              </a:srgbClr>
            </a:gs>
            <a:gs pos="83000">
              <a:srgbClr val="ACC1E8"/>
            </a:gs>
            <a:gs pos="100000">
              <a:srgbClr val="C8D5EF"/>
            </a:gs>
          </a:gsLst>
          <a:lin ang="8100000" scaled="1"/>
        </a:gradFill>
        <a:effectLst/>
      </p:bgPr>
    </p:bg>
    <p:spTree>
      <p:nvGrpSpPr>
        <p:cNvPr id="1" name=""/>
        <p:cNvGrpSpPr/>
        <p:nvPr/>
      </p:nvGrpSpPr>
      <p:grpSpPr>
        <a:xfrm>
          <a:off x="0" y="0"/>
          <a:ext cx="0" cy="0"/>
          <a:chOff x="0" y="0"/>
          <a:chExt cx="0" cy="0"/>
        </a:xfrm>
      </p:grpSpPr>
      <p:pic>
        <p:nvPicPr>
          <p:cNvPr id="2" name="Image 0" descr="https://test-kimi-img.moonshot.cn/pub/slides/slides_tmpl/image/25-07-11-18:10:20-d1oe635cmrb5eq9iqbog.jpeg"/>
          <p:cNvPicPr>
            <a:picLocks noChangeAspect="1"/>
          </p:cNvPicPr>
          <p:nvPr/>
        </p:nvPicPr>
        <p:blipFill>
          <a:blip r:embed="rId1">
            <a:alphaModFix amt="9000"/>
          </a:blip>
          <a:stretch>
            <a:fillRect/>
          </a:stretch>
        </p:blipFill>
        <p:spPr>
          <a:xfrm>
            <a:off x="0" y="0"/>
            <a:ext cx="12192000" cy="6858000"/>
          </a:xfrm>
          <a:prstGeom prst="rect">
            <a:avLst/>
          </a:prstGeom>
        </p:spPr>
      </p:pic>
      <p:sp>
        <p:nvSpPr>
          <p:cNvPr id="3" name="Text 0"/>
          <p:cNvSpPr/>
          <p:nvPr/>
        </p:nvSpPr>
        <p:spPr>
          <a:xfrm>
            <a:off x="5103598" y="1884449"/>
            <a:ext cx="6412026" cy="98457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成本领先战略是指企业通过有效途径降低成本，使本企业的总成本低于竞争对手的成本，甚至达到全行业最低成本，从而获得竞争优势的一种战略。实施低成本战略的途径是积极建立高效的现代化生产流程，实现产品的大批量生产。</a:t>
            </a:r>
            <a:endParaRPr lang="en-US" sz="1600" dirty="0"/>
          </a:p>
        </p:txBody>
      </p:sp>
      <p:sp>
        <p:nvSpPr>
          <p:cNvPr id="4" name="Text 1"/>
          <p:cNvSpPr/>
          <p:nvPr/>
        </p:nvSpPr>
        <p:spPr>
          <a:xfrm>
            <a:off x="5149296" y="1422100"/>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1E386B"/>
                </a:solidFill>
                <a:latin typeface="MiSans" pitchFamily="34" charset="-122"/>
                <a:ea typeface="MiSans" pitchFamily="34" charset="-122"/>
                <a:cs typeface="MiSans" pitchFamily="34" charset="-120"/>
              </a:rPr>
              <a:t>成本领先战略</a:t>
            </a:r>
            <a:endParaRPr lang="en-US" sz="1600" dirty="0"/>
          </a:p>
        </p:txBody>
      </p:sp>
      <p:sp>
        <p:nvSpPr>
          <p:cNvPr id="5" name="Text 2"/>
          <p:cNvSpPr/>
          <p:nvPr/>
        </p:nvSpPr>
        <p:spPr>
          <a:xfrm>
            <a:off x="5160877" y="3635688"/>
            <a:ext cx="6427076" cy="101251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所谓差异化战略，是指为使企业产品与竞争对手的产品有明显的区别，形成与众不同的特点而采取的一种战略。这种战略的核心是取得某种对顾客有价值的独特性。企业要突出自己产品与竞争对手之间的差异性，主要有产品差异化战略、服务差异化战略、人员差异化战略和形象差异化战略。</a:t>
            </a:r>
            <a:endParaRPr lang="en-US" sz="1600" dirty="0"/>
          </a:p>
        </p:txBody>
      </p:sp>
      <p:sp>
        <p:nvSpPr>
          <p:cNvPr id="6" name="Text 3"/>
          <p:cNvSpPr/>
          <p:nvPr/>
        </p:nvSpPr>
        <p:spPr>
          <a:xfrm>
            <a:off x="5191167" y="3173339"/>
            <a:ext cx="5539704" cy="480976"/>
          </a:xfrm>
          <a:prstGeom prst="rect">
            <a:avLst/>
          </a:prstGeom>
          <a:noFill/>
        </p:spPr>
        <p:txBody>
          <a:bodyPr wrap="square" lIns="0" tIns="0" rIns="0" bIns="0" rtlCol="0" anchor="ctr"/>
          <a:lstStyle/>
          <a:p>
            <a:pPr marL="0" indent="0" algn="l">
              <a:lnSpc>
                <a:spcPct val="100000"/>
              </a:lnSpc>
              <a:buNone/>
            </a:pPr>
            <a:r>
              <a:rPr lang="en-US" sz="1800" b="1" dirty="0">
                <a:solidFill>
                  <a:srgbClr val="1E386B"/>
                </a:solidFill>
                <a:latin typeface="MiSans" pitchFamily="34" charset="-122"/>
                <a:ea typeface="MiSans" pitchFamily="34" charset="-122"/>
                <a:cs typeface="MiSans" pitchFamily="34" charset="-120"/>
              </a:rPr>
              <a:t>差异化战略</a:t>
            </a:r>
            <a:endParaRPr lang="en-US" sz="1600" dirty="0"/>
          </a:p>
        </p:txBody>
      </p:sp>
      <p:sp>
        <p:nvSpPr>
          <p:cNvPr id="7" name="Text 4"/>
          <p:cNvSpPr/>
          <p:nvPr/>
        </p:nvSpPr>
        <p:spPr>
          <a:xfrm>
            <a:off x="5191856" y="5319436"/>
            <a:ext cx="6395409" cy="101051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集中化战略也称为聚焦战略，是指企业或事业部的经营活动集中于某一特定的购买者集团、产品线的某一部分或某一地域市场上的一种战略。这种战略的核心是瞄准某个特定的用户群体、某种细分的产品线或某个细分市场。</a:t>
            </a:r>
            <a:endParaRPr lang="en-US" sz="1600" dirty="0"/>
          </a:p>
        </p:txBody>
      </p:sp>
      <p:sp>
        <p:nvSpPr>
          <p:cNvPr id="8" name="Text 5"/>
          <p:cNvSpPr/>
          <p:nvPr/>
        </p:nvSpPr>
        <p:spPr>
          <a:xfrm>
            <a:off x="5217327" y="4857087"/>
            <a:ext cx="5512856" cy="480976"/>
          </a:xfrm>
          <a:prstGeom prst="rect">
            <a:avLst/>
          </a:prstGeom>
          <a:noFill/>
        </p:spPr>
        <p:txBody>
          <a:bodyPr wrap="square" lIns="0" tIns="0" rIns="0" bIns="0" rtlCol="0" anchor="ctr"/>
          <a:lstStyle/>
          <a:p>
            <a:pPr marL="0" indent="0" algn="l">
              <a:lnSpc>
                <a:spcPct val="100000"/>
              </a:lnSpc>
              <a:buNone/>
            </a:pPr>
            <a:r>
              <a:rPr lang="en-US" sz="1800" b="1" dirty="0">
                <a:solidFill>
                  <a:srgbClr val="1E386B"/>
                </a:solidFill>
                <a:latin typeface="MiSans" pitchFamily="34" charset="-122"/>
                <a:ea typeface="MiSans" pitchFamily="34" charset="-122"/>
                <a:cs typeface="MiSans" pitchFamily="34" charset="-120"/>
              </a:rPr>
              <a:t>集中化战略</a:t>
            </a:r>
            <a:endParaRPr lang="en-US" sz="1600" dirty="0"/>
          </a:p>
        </p:txBody>
      </p:sp>
      <p:pic>
        <p:nvPicPr>
          <p:cNvPr id="9" name="Image 1" descr="https://test-kimi-img.moonshot.cn/pub/slides/slides_tmpl/image/25-07-11-18:10:10-d1oe60lcmrb5eq9iqajg.png"/>
          <p:cNvPicPr>
            <a:picLocks noChangeAspect="1"/>
          </p:cNvPicPr>
          <p:nvPr/>
        </p:nvPicPr>
        <p:blipFill>
          <a:blip r:embed="rId2">
            <a:alphaModFix amt="36000"/>
          </a:blip>
          <a:stretch>
            <a:fillRect/>
          </a:stretch>
        </p:blipFill>
        <p:spPr>
          <a:xfrm rot="10980000">
            <a:off x="10433050" y="387985"/>
            <a:ext cx="1354455" cy="1354455"/>
          </a:xfrm>
          <a:prstGeom prst="rect">
            <a:avLst/>
          </a:prstGeom>
        </p:spPr>
      </p:pic>
      <p:pic>
        <p:nvPicPr>
          <p:cNvPr id="10" name="Image 2" descr="https://test-kimi-img.moonshot.cn/pub/slides/slides_tmpl/image/25-07-11-18:10:10-d1oe60lcmrb5eq9iqajg.png"/>
          <p:cNvPicPr>
            <a:picLocks noChangeAspect="1"/>
          </p:cNvPicPr>
          <p:nvPr/>
        </p:nvPicPr>
        <p:blipFill>
          <a:blip r:embed="rId2">
            <a:alphaModFix amt="36000"/>
          </a:blip>
          <a:stretch>
            <a:fillRect/>
          </a:stretch>
        </p:blipFill>
        <p:spPr>
          <a:xfrm rot="14580000">
            <a:off x="10433050" y="5316855"/>
            <a:ext cx="1354455" cy="1354455"/>
          </a:xfrm>
          <a:prstGeom prst="rect">
            <a:avLst/>
          </a:prstGeom>
        </p:spPr>
      </p:pic>
      <p:pic>
        <p:nvPicPr>
          <p:cNvPr id="11" name="Image 3" descr="https://test-kimi-img.moonshot.cn/pub/slides/slides_tmpl/image/25-07-11-18:10:20-d1oe635cmrb5eq9iqbng.png"/>
          <p:cNvPicPr>
            <a:picLocks noChangeAspect="1"/>
          </p:cNvPicPr>
          <p:nvPr/>
        </p:nvPicPr>
        <p:blipFill>
          <a:blip r:embed="rId3"/>
          <a:stretch>
            <a:fillRect/>
          </a:stretch>
        </p:blipFill>
        <p:spPr>
          <a:xfrm>
            <a:off x="4361180" y="1823085"/>
            <a:ext cx="640080" cy="628015"/>
          </a:xfrm>
          <a:prstGeom prst="rect">
            <a:avLst/>
          </a:prstGeom>
        </p:spPr>
      </p:pic>
      <p:pic>
        <p:nvPicPr>
          <p:cNvPr id="12" name="Image 4" descr="https://test-kimi-img.moonshot.cn/pub/slides/slides_tmpl/image/25-07-11-18:10:20-d1oe635cmrb5eq9iqbp0.png"/>
          <p:cNvPicPr>
            <a:picLocks noChangeAspect="1"/>
          </p:cNvPicPr>
          <p:nvPr/>
        </p:nvPicPr>
        <p:blipFill>
          <a:blip r:embed="rId4"/>
          <a:stretch>
            <a:fillRect/>
          </a:stretch>
        </p:blipFill>
        <p:spPr>
          <a:xfrm>
            <a:off x="4363720" y="3654425"/>
            <a:ext cx="646430" cy="628015"/>
          </a:xfrm>
          <a:prstGeom prst="rect">
            <a:avLst/>
          </a:prstGeom>
        </p:spPr>
      </p:pic>
      <p:pic>
        <p:nvPicPr>
          <p:cNvPr id="13" name="Image 5" descr="https://test-kimi-img.moonshot.cn/pub/slides/slides_tmpl/image/25-07-11-18:10:20-d1oe635cmrb5eq9iqbpg.png"/>
          <p:cNvPicPr>
            <a:picLocks noChangeAspect="1"/>
          </p:cNvPicPr>
          <p:nvPr/>
        </p:nvPicPr>
        <p:blipFill>
          <a:blip r:embed="rId5"/>
          <a:stretch>
            <a:fillRect/>
          </a:stretch>
        </p:blipFill>
        <p:spPr>
          <a:xfrm>
            <a:off x="4361180" y="5337810"/>
            <a:ext cx="640080" cy="628015"/>
          </a:xfrm>
          <a:prstGeom prst="rect">
            <a:avLst/>
          </a:prstGeom>
        </p:spPr>
      </p:pic>
      <p:pic>
        <p:nvPicPr>
          <p:cNvPr id="14" name="Image 6" descr="https://test-kimi-img.moonshot.cn/pub/slides/slides_tmpl/image/25-07-11-18:10:20-d1oe635cmrb5eq9iqbq0.jpeg"/>
          <p:cNvPicPr>
            <a:picLocks noChangeAspect="1"/>
          </p:cNvPicPr>
          <p:nvPr/>
        </p:nvPicPr>
        <p:blipFill>
          <a:blip r:embed="rId6"/>
          <a:stretch>
            <a:fillRect/>
          </a:stretch>
        </p:blipFill>
        <p:spPr>
          <a:xfrm>
            <a:off x="0" y="0"/>
            <a:ext cx="4213860" cy="6858000"/>
          </a:xfrm>
          <a:prstGeom prst="rect">
            <a:avLst/>
          </a:prstGeom>
        </p:spPr>
      </p:pic>
      <p:sp>
        <p:nvSpPr>
          <p:cNvPr id="15" name="Text 6"/>
          <p:cNvSpPr/>
          <p:nvPr/>
        </p:nvSpPr>
        <p:spPr>
          <a:xfrm>
            <a:off x="458343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1E386B"/>
                </a:solidFill>
                <a:latin typeface="MiSans" pitchFamily="34" charset="-122"/>
                <a:ea typeface="MiSans" pitchFamily="34" charset="-122"/>
                <a:cs typeface="MiSans" pitchFamily="34" charset="-120"/>
              </a:rPr>
              <a:t>企业竞争战略</a:t>
            </a:r>
            <a:endParaRPr lang="en-US" sz="16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0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19-d1oe62tcmrb5eq9iqbl0.png"/>
          <p:cNvPicPr>
            <a:picLocks noChangeAspect="1"/>
          </p:cNvPicPr>
          <p:nvPr/>
        </p:nvPicPr>
        <p:blipFill>
          <a:blip r:embed="rId2"/>
          <a:stretch>
            <a:fillRect/>
          </a:stretch>
        </p:blipFill>
        <p:spPr>
          <a:xfrm>
            <a:off x="3628390" y="4560570"/>
            <a:ext cx="8564880" cy="2541905"/>
          </a:xfrm>
          <a:prstGeom prst="rect">
            <a:avLst/>
          </a:prstGeom>
        </p:spPr>
      </p:pic>
      <p:sp>
        <p:nvSpPr>
          <p:cNvPr id="3" name="Text 0"/>
          <p:cNvSpPr/>
          <p:nvPr/>
        </p:nvSpPr>
        <p:spPr>
          <a:xfrm>
            <a:off x="5104868" y="5495271"/>
            <a:ext cx="6412026" cy="98457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企业选择什么样的经营战略，都应当是在审时度势、全面衡量各种因素的基础上，为在激烈的市场竞争中求生存、求发展所做出的决定，其目的是克敌制胜，</a:t>
            </a:r>
            <a:endParaRPr lang="en-US" sz="1600" dirty="0"/>
          </a:p>
        </p:txBody>
      </p:sp>
      <p:sp>
        <p:nvSpPr>
          <p:cNvPr id="4" name="Text 1"/>
          <p:cNvSpPr/>
          <p:nvPr/>
        </p:nvSpPr>
        <p:spPr>
          <a:xfrm>
            <a:off x="5150566" y="5087473"/>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竞争性原则</a:t>
            </a:r>
            <a:endParaRPr lang="en-US" sz="1600" dirty="0"/>
          </a:p>
        </p:txBody>
      </p:sp>
      <p:pic>
        <p:nvPicPr>
          <p:cNvPr id="5" name="Image 1" descr="https://test-kimi-img.moonshot.cn/pub/slides/slides_tmpl/image/25-07-11-18:10:19-d1oe62tcmrb5eq9iqbl0.png"/>
          <p:cNvPicPr>
            <a:picLocks noChangeAspect="1"/>
          </p:cNvPicPr>
          <p:nvPr/>
        </p:nvPicPr>
        <p:blipFill>
          <a:blip r:embed="rId2"/>
          <a:stretch>
            <a:fillRect/>
          </a:stretch>
        </p:blipFill>
        <p:spPr>
          <a:xfrm>
            <a:off x="3628390" y="2637155"/>
            <a:ext cx="8564880" cy="2541905"/>
          </a:xfrm>
          <a:prstGeom prst="rect">
            <a:avLst/>
          </a:prstGeom>
        </p:spPr>
      </p:pic>
      <p:sp>
        <p:nvSpPr>
          <p:cNvPr id="6" name="Text 2"/>
          <p:cNvSpPr/>
          <p:nvPr/>
        </p:nvSpPr>
        <p:spPr>
          <a:xfrm>
            <a:off x="5104868" y="3571856"/>
            <a:ext cx="6412026" cy="98457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企业经营战略的制定离不开对企业未来发展的预测，而科学的预测必须以历史事实和现实为依据。因此，企业必须从现有的主观因素和客观条件出发，合理地选择企业经营战略。</a:t>
            </a:r>
            <a:endParaRPr lang="en-US" sz="1600" dirty="0"/>
          </a:p>
        </p:txBody>
      </p:sp>
      <p:sp>
        <p:nvSpPr>
          <p:cNvPr id="7" name="Text 3"/>
          <p:cNvSpPr/>
          <p:nvPr/>
        </p:nvSpPr>
        <p:spPr>
          <a:xfrm>
            <a:off x="5150566" y="3164058"/>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现实性原则</a:t>
            </a:r>
            <a:endParaRPr lang="en-US" sz="1600" dirty="0"/>
          </a:p>
        </p:txBody>
      </p:sp>
      <p:pic>
        <p:nvPicPr>
          <p:cNvPr id="8" name="Image 2" descr="https://test-kimi-img.moonshot.cn/pub/slides/slides_tmpl/image/25-07-11-18:10:19-d1oe62tcmrb5eq9iqbl0.png"/>
          <p:cNvPicPr>
            <a:picLocks noChangeAspect="1"/>
          </p:cNvPicPr>
          <p:nvPr/>
        </p:nvPicPr>
        <p:blipFill>
          <a:blip r:embed="rId2"/>
          <a:stretch>
            <a:fillRect/>
          </a:stretch>
        </p:blipFill>
        <p:spPr>
          <a:xfrm>
            <a:off x="3627120" y="772795"/>
            <a:ext cx="8564880" cy="2541905"/>
          </a:xfrm>
          <a:prstGeom prst="rect">
            <a:avLst/>
          </a:prstGeom>
        </p:spPr>
      </p:pic>
      <p:pic>
        <p:nvPicPr>
          <p:cNvPr id="9" name="Image 3" descr="https://test-kimi-img.moonshot.cn/pub/slides/slides_tmpl/image/25-07-11-18:10:19-d1oe62tcmrb5eq9iqbkg.jpeg"/>
          <p:cNvPicPr>
            <a:picLocks noChangeAspect="1"/>
          </p:cNvPicPr>
          <p:nvPr/>
        </p:nvPicPr>
        <p:blipFill>
          <a:blip r:embed="rId3"/>
          <a:srcRect r="45"/>
          <a:stretch>
            <a:fillRect/>
          </a:stretch>
        </p:blipFill>
        <p:spPr>
          <a:xfrm>
            <a:off x="0" y="0"/>
            <a:ext cx="3748405" cy="6858000"/>
          </a:xfrm>
          <a:prstGeom prst="rect">
            <a:avLst/>
          </a:prstGeom>
        </p:spPr>
      </p:pic>
      <p:sp>
        <p:nvSpPr>
          <p:cNvPr id="10" name="Text 4"/>
          <p:cNvSpPr/>
          <p:nvPr/>
        </p:nvSpPr>
        <p:spPr>
          <a:xfrm>
            <a:off x="5103598" y="1707496"/>
            <a:ext cx="6412026" cy="98457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企业经营战略考虑的不是企业经营管理中一时一事的得失，而是要着眼于企业未来3~5年范围乃至更长远的目标，考虑企业在未来相当长一段时期内的总体发展问题。</a:t>
            </a:r>
            <a:endParaRPr lang="en-US" sz="1600" dirty="0"/>
          </a:p>
        </p:txBody>
      </p:sp>
      <p:sp>
        <p:nvSpPr>
          <p:cNvPr id="11" name="Text 5"/>
          <p:cNvSpPr/>
          <p:nvPr/>
        </p:nvSpPr>
        <p:spPr>
          <a:xfrm>
            <a:off x="5149296" y="1299698"/>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长远性原则</a:t>
            </a:r>
            <a:endParaRPr lang="en-US" sz="1600" dirty="0"/>
          </a:p>
        </p:txBody>
      </p:sp>
      <p:pic>
        <p:nvPicPr>
          <p:cNvPr id="12" name="Image 4" descr="https://test-kimi-img.moonshot.cn/pub/slides/slides_tmpl/image/25-07-11-18:10:19-d1oe62tcmrb5eq9iqbk0.png"/>
          <p:cNvPicPr>
            <a:picLocks noChangeAspect="1"/>
          </p:cNvPicPr>
          <p:nvPr/>
        </p:nvPicPr>
        <p:blipFill>
          <a:blip r:embed="rId4"/>
          <a:stretch>
            <a:fillRect/>
          </a:stretch>
        </p:blipFill>
        <p:spPr>
          <a:xfrm>
            <a:off x="4036695" y="1562735"/>
            <a:ext cx="1066800" cy="1054735"/>
          </a:xfrm>
          <a:prstGeom prst="rect">
            <a:avLst/>
          </a:prstGeom>
        </p:spPr>
      </p:pic>
      <p:pic>
        <p:nvPicPr>
          <p:cNvPr id="13" name="Image 5" descr="https://test-kimi-img.moonshot.cn/pub/slides/slides_tmpl/image/25-07-11-18:10:20-d1oe635cmrb5eq9iqblg.png"/>
          <p:cNvPicPr>
            <a:picLocks noChangeAspect="1"/>
          </p:cNvPicPr>
          <p:nvPr/>
        </p:nvPicPr>
        <p:blipFill>
          <a:blip r:embed="rId5"/>
          <a:stretch>
            <a:fillRect/>
          </a:stretch>
        </p:blipFill>
        <p:spPr>
          <a:xfrm>
            <a:off x="4033520" y="3394710"/>
            <a:ext cx="1073150" cy="1054735"/>
          </a:xfrm>
          <a:prstGeom prst="rect">
            <a:avLst/>
          </a:prstGeom>
        </p:spPr>
      </p:pic>
      <p:pic>
        <p:nvPicPr>
          <p:cNvPr id="14" name="Image 6" descr="https://test-kimi-img.moonshot.cn/pub/slides/slides_tmpl/image/25-07-11-18:10:20-d1oe635cmrb5eq9iqbm0.png"/>
          <p:cNvPicPr>
            <a:picLocks noChangeAspect="1"/>
          </p:cNvPicPr>
          <p:nvPr/>
        </p:nvPicPr>
        <p:blipFill>
          <a:blip r:embed="rId6"/>
          <a:stretch>
            <a:fillRect/>
          </a:stretch>
        </p:blipFill>
        <p:spPr>
          <a:xfrm>
            <a:off x="4036695" y="5318760"/>
            <a:ext cx="1066800" cy="1054735"/>
          </a:xfrm>
          <a:prstGeom prst="rect">
            <a:avLst/>
          </a:prstGeom>
        </p:spPr>
      </p:pic>
      <p:pic>
        <p:nvPicPr>
          <p:cNvPr id="15" name="Image 7" descr="https://test-kimi-img.moonshot.cn/pub/slides/slides_tmpl/image/25-07-11-18:10:20-d1oe635cmrb5eq9iqbn0.png"/>
          <p:cNvPicPr>
            <a:picLocks noChangeAspect="1"/>
          </p:cNvPicPr>
          <p:nvPr/>
        </p:nvPicPr>
        <p:blipFill>
          <a:blip r:embed="rId7"/>
          <a:stretch>
            <a:fillRect/>
          </a:stretch>
        </p:blipFill>
        <p:spPr>
          <a:xfrm>
            <a:off x="0" y="0"/>
            <a:ext cx="3749040" cy="6858000"/>
          </a:xfrm>
          <a:prstGeom prst="rect">
            <a:avLst/>
          </a:prstGeom>
        </p:spPr>
      </p:pic>
      <p:sp>
        <p:nvSpPr>
          <p:cNvPr id="16" name="Text 6"/>
          <p:cNvSpPr/>
          <p:nvPr/>
        </p:nvSpPr>
        <p:spPr>
          <a:xfrm>
            <a:off x="4036695"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4874CB"/>
                </a:solidFill>
                <a:latin typeface="MiSans" pitchFamily="34" charset="-122"/>
                <a:ea typeface="MiSans" pitchFamily="34" charset="-122"/>
                <a:cs typeface="MiSans" pitchFamily="34" charset="-120"/>
              </a:rPr>
              <a:t>战略选择原则</a:t>
            </a:r>
            <a:endParaRPr lang="en-US"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zh-CN" altLang="en-US" sz="2800" b="1" dirty="0">
                <a:solidFill>
                  <a:srgbClr val="000000"/>
                </a:solidFill>
                <a:latin typeface="MiSans" pitchFamily="34" charset="-122"/>
                <a:ea typeface="MiSans" pitchFamily="34" charset="-122"/>
                <a:cs typeface="MiSans" pitchFamily="34" charset="-120"/>
              </a:rPr>
              <a:t>课堂思考</a:t>
            </a:r>
            <a:endParaRPr lang="zh-CN" altLang="en-US" sz="2800" b="1" dirty="0">
              <a:solidFill>
                <a:srgbClr val="000000"/>
              </a:solidFill>
              <a:latin typeface="MiSans" pitchFamily="34" charset="-122"/>
              <a:ea typeface="MiSans" pitchFamily="34" charset="-122"/>
              <a:cs typeface="MiSans" pitchFamily="34" charset="-120"/>
            </a:endParaRPr>
          </a:p>
        </p:txBody>
      </p:sp>
      <p:sp>
        <p:nvSpPr>
          <p:cNvPr id="3" name="Shape 1"/>
          <p:cNvSpPr/>
          <p:nvPr>
            <p:custDataLst>
              <p:tags r:id="rId2"/>
            </p:custDataLst>
          </p:nvPr>
        </p:nvSpPr>
        <p:spPr>
          <a:xfrm>
            <a:off x="880745" y="1678940"/>
            <a:ext cx="5013325" cy="4404360"/>
          </a:xfrm>
          <a:prstGeom prst="roundRect">
            <a:avLst>
              <a:gd name="adj" fmla="val 5907"/>
            </a:avLst>
          </a:prstGeom>
          <a:solidFill>
            <a:srgbClr val="000000">
              <a:alpha val="0"/>
            </a:srgbClr>
          </a:solidFill>
          <a:ln w="19050">
            <a:gradFill flip="none" rotWithShape="1">
              <a:gsLst>
                <a:gs pos="0">
                  <a:srgbClr val="4874CB"/>
                </a:gs>
                <a:gs pos="50000">
                  <a:srgbClr val="83A4E1"/>
                </a:gs>
                <a:gs pos="89000">
                  <a:srgbClr val="6A95D0"/>
                </a:gs>
                <a:gs pos="100000">
                  <a:srgbClr val="6A95D0"/>
                </a:gs>
              </a:gsLst>
              <a:lin ang="5400000" scaled="1"/>
            </a:gradFill>
            <a:prstDash val="solid"/>
          </a:ln>
        </p:spPr>
      </p:sp>
      <p:sp>
        <p:nvSpPr>
          <p:cNvPr id="4" name="Text 2"/>
          <p:cNvSpPr/>
          <p:nvPr/>
        </p:nvSpPr>
        <p:spPr>
          <a:xfrm>
            <a:off x="880745" y="1678940"/>
            <a:ext cx="5013325" cy="44043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Shape 3"/>
          <p:cNvSpPr/>
          <p:nvPr>
            <p:custDataLst>
              <p:tags r:id="rId3"/>
            </p:custDataLst>
          </p:nvPr>
        </p:nvSpPr>
        <p:spPr>
          <a:xfrm>
            <a:off x="6258560" y="1678940"/>
            <a:ext cx="5013325" cy="4404360"/>
          </a:xfrm>
          <a:prstGeom prst="roundRect">
            <a:avLst>
              <a:gd name="adj" fmla="val 5907"/>
            </a:avLst>
          </a:prstGeom>
          <a:solidFill>
            <a:srgbClr val="000000">
              <a:alpha val="0"/>
            </a:srgbClr>
          </a:solidFill>
          <a:ln w="19050">
            <a:gradFill flip="none" rotWithShape="1">
              <a:gsLst>
                <a:gs pos="0">
                  <a:srgbClr val="4874CB"/>
                </a:gs>
                <a:gs pos="50000">
                  <a:srgbClr val="83A4E1"/>
                </a:gs>
                <a:gs pos="89000">
                  <a:srgbClr val="6A95D0"/>
                </a:gs>
                <a:gs pos="100000">
                  <a:srgbClr val="6A95D0"/>
                </a:gs>
              </a:gsLst>
              <a:lin ang="5400000" scaled="1"/>
            </a:gradFill>
            <a:prstDash val="solid"/>
          </a:ln>
        </p:spPr>
      </p:sp>
      <p:sp>
        <p:nvSpPr>
          <p:cNvPr id="6" name="Text 4"/>
          <p:cNvSpPr/>
          <p:nvPr/>
        </p:nvSpPr>
        <p:spPr>
          <a:xfrm>
            <a:off x="6258560" y="1678940"/>
            <a:ext cx="5013325" cy="44043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Shape 5"/>
          <p:cNvSpPr/>
          <p:nvPr>
            <p:custDataLst>
              <p:tags r:id="rId4"/>
            </p:custDataLst>
          </p:nvPr>
        </p:nvSpPr>
        <p:spPr>
          <a:xfrm>
            <a:off x="1390650" y="1471295"/>
            <a:ext cx="3994150" cy="461645"/>
          </a:xfrm>
          <a:prstGeom prst="roundRect">
            <a:avLst>
              <a:gd name="adj" fmla="val 27647"/>
            </a:avLst>
          </a:prstGeom>
          <a:gradFill flip="none" rotWithShape="1">
            <a:gsLst>
              <a:gs pos="0">
                <a:srgbClr val="7A9EDA">
                  <a:alpha val="85000"/>
                </a:srgbClr>
              </a:gs>
              <a:gs pos="91000">
                <a:srgbClr val="678DD3"/>
              </a:gs>
              <a:gs pos="100000">
                <a:srgbClr val="678DD3"/>
              </a:gs>
            </a:gsLst>
            <a:lin ang="5400000" scaled="1"/>
          </a:gradFill>
        </p:spPr>
      </p:sp>
      <p:sp>
        <p:nvSpPr>
          <p:cNvPr id="9" name="Shape 7"/>
          <p:cNvSpPr/>
          <p:nvPr>
            <p:custDataLst>
              <p:tags r:id="rId5"/>
            </p:custDataLst>
          </p:nvPr>
        </p:nvSpPr>
        <p:spPr>
          <a:xfrm>
            <a:off x="6768465" y="1471295"/>
            <a:ext cx="3994150" cy="461645"/>
          </a:xfrm>
          <a:prstGeom prst="roundRect">
            <a:avLst>
              <a:gd name="adj" fmla="val 27647"/>
            </a:avLst>
          </a:prstGeom>
          <a:gradFill flip="none" rotWithShape="1">
            <a:gsLst>
              <a:gs pos="0">
                <a:srgbClr val="7A9EDA">
                  <a:alpha val="90000"/>
                </a:srgbClr>
              </a:gs>
              <a:gs pos="91000">
                <a:srgbClr val="678DD3"/>
              </a:gs>
              <a:gs pos="100000">
                <a:srgbClr val="678DD3"/>
              </a:gs>
            </a:gsLst>
            <a:lin ang="5400000" scaled="1"/>
          </a:gradFill>
        </p:spPr>
      </p:sp>
      <p:sp>
        <p:nvSpPr>
          <p:cNvPr id="11" name="Text 9"/>
          <p:cNvSpPr/>
          <p:nvPr>
            <p:custDataLst>
              <p:tags r:id="rId6"/>
            </p:custDataLst>
          </p:nvPr>
        </p:nvSpPr>
        <p:spPr>
          <a:xfrm>
            <a:off x="1098550" y="4037330"/>
            <a:ext cx="4530725" cy="1181100"/>
          </a:xfrm>
          <a:prstGeom prst="rect">
            <a:avLst/>
          </a:prstGeom>
          <a:noFill/>
        </p:spPr>
        <p:txBody>
          <a:bodyPr wrap="square" lIns="91440" tIns="45720" rIns="91440" bIns="45720" rtlCol="0" anchor="t"/>
          <a:lstStyle/>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1.</a:t>
            </a:r>
            <a:r>
              <a:rPr lang="zh-CN" altLang="en-US" sz="2000" dirty="0">
                <a:solidFill>
                  <a:srgbClr val="000000"/>
                </a:solidFill>
                <a:latin typeface="MiSans" pitchFamily="34" charset="-122"/>
                <a:ea typeface="MiSans" pitchFamily="34" charset="-122"/>
                <a:cs typeface="MiSans" pitchFamily="34" charset="-120"/>
              </a:rPr>
              <a:t>什么是企业战略管理？</a:t>
            </a:r>
            <a:endParaRPr lang="zh-CN" altLang="en-US" sz="2000" dirty="0">
              <a:solidFill>
                <a:srgbClr val="000000"/>
              </a:solidFill>
              <a:latin typeface="MiSans" pitchFamily="34" charset="-122"/>
              <a:ea typeface="MiSans" pitchFamily="34" charset="-122"/>
              <a:cs typeface="MiSans" pitchFamily="34" charset="-120"/>
            </a:endParaRPr>
          </a:p>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2.</a:t>
            </a:r>
            <a:r>
              <a:rPr lang="zh-CN" altLang="en-US" sz="2000" dirty="0">
                <a:solidFill>
                  <a:srgbClr val="000000"/>
                </a:solidFill>
                <a:latin typeface="MiSans" pitchFamily="34" charset="-122"/>
                <a:ea typeface="MiSans" pitchFamily="34" charset="-122"/>
                <a:cs typeface="MiSans" pitchFamily="34" charset="-120"/>
              </a:rPr>
              <a:t>现代企业战略实施与控制的过程有哪些？</a:t>
            </a:r>
            <a:endParaRPr lang="zh-CN" altLang="en-US" sz="2000" dirty="0">
              <a:solidFill>
                <a:srgbClr val="000000"/>
              </a:solidFill>
              <a:latin typeface="MiSans" pitchFamily="34" charset="-122"/>
              <a:ea typeface="MiSans" pitchFamily="34" charset="-122"/>
              <a:cs typeface="MiSans" pitchFamily="34" charset="-120"/>
            </a:endParaRPr>
          </a:p>
        </p:txBody>
      </p:sp>
      <p:sp>
        <p:nvSpPr>
          <p:cNvPr id="12" name="Text 10"/>
          <p:cNvSpPr/>
          <p:nvPr>
            <p:custDataLst>
              <p:tags r:id="rId7"/>
            </p:custDataLst>
          </p:nvPr>
        </p:nvSpPr>
        <p:spPr>
          <a:xfrm>
            <a:off x="6476365" y="4037330"/>
            <a:ext cx="4533900" cy="1181100"/>
          </a:xfrm>
          <a:prstGeom prst="rect">
            <a:avLst/>
          </a:prstGeom>
          <a:noFill/>
        </p:spPr>
        <p:txBody>
          <a:bodyPr wrap="square" lIns="91440" tIns="45720" rIns="91440" bIns="45720" rtlCol="0" anchor="t"/>
          <a:lstStyle/>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3.</a:t>
            </a:r>
            <a:r>
              <a:rPr lang="zh-CN" altLang="en-US" sz="2000" dirty="0">
                <a:solidFill>
                  <a:srgbClr val="000000"/>
                </a:solidFill>
                <a:latin typeface="MiSans" pitchFamily="34" charset="-122"/>
                <a:ea typeface="MiSans" pitchFamily="34" charset="-122"/>
                <a:cs typeface="MiSans" pitchFamily="34" charset="-120"/>
              </a:rPr>
              <a:t>在外部环境分析中，要从哪些角度进行分析？</a:t>
            </a:r>
            <a:endParaRPr lang="zh-CN" altLang="en-US" sz="2000" dirty="0">
              <a:solidFill>
                <a:srgbClr val="000000"/>
              </a:solidFill>
              <a:latin typeface="MiSans" pitchFamily="34" charset="-122"/>
              <a:ea typeface="MiSans" pitchFamily="34" charset="-122"/>
              <a:cs typeface="MiSans" pitchFamily="34" charset="-120"/>
            </a:endParaRPr>
          </a:p>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4.</a:t>
            </a:r>
            <a:r>
              <a:rPr lang="zh-CN" altLang="en-US" sz="2000" dirty="0">
                <a:solidFill>
                  <a:srgbClr val="000000"/>
                </a:solidFill>
                <a:latin typeface="MiSans" pitchFamily="34" charset="-122"/>
                <a:ea typeface="MiSans" pitchFamily="34" charset="-122"/>
                <a:cs typeface="MiSans" pitchFamily="34" charset="-120"/>
              </a:rPr>
              <a:t>试分析</a:t>
            </a:r>
            <a:r>
              <a:rPr lang="en-US" altLang="zh-CN" sz="2000" dirty="0">
                <a:solidFill>
                  <a:srgbClr val="000000"/>
                </a:solidFill>
                <a:latin typeface="MiSans" pitchFamily="34" charset="-122"/>
                <a:ea typeface="MiSans" pitchFamily="34" charset="-122"/>
                <a:cs typeface="MiSans" pitchFamily="34" charset="-120"/>
              </a:rPr>
              <a:t>SWOT</a:t>
            </a:r>
            <a:r>
              <a:rPr lang="zh-CN" altLang="en-US" sz="2000" dirty="0">
                <a:solidFill>
                  <a:srgbClr val="000000"/>
                </a:solidFill>
                <a:latin typeface="MiSans" pitchFamily="34" charset="-122"/>
                <a:ea typeface="MiSans" pitchFamily="34" charset="-122"/>
                <a:cs typeface="MiSans" pitchFamily="34" charset="-120"/>
              </a:rPr>
              <a:t>分析法。</a:t>
            </a:r>
            <a:endParaRPr lang="zh-CN" altLang="en-US" sz="2000" dirty="0">
              <a:solidFill>
                <a:srgbClr val="000000"/>
              </a:solidFill>
              <a:latin typeface="MiSans" pitchFamily="34" charset="-122"/>
              <a:ea typeface="MiSans" pitchFamily="34" charset="-122"/>
              <a:cs typeface="MiSans" pitchFamily="34" charset="-120"/>
            </a:endParaRPr>
          </a:p>
        </p:txBody>
      </p:sp>
      <p:pic>
        <p:nvPicPr>
          <p:cNvPr id="13" name="Image 0" descr="https://test-kimi-img.moonshot.cn/pub/slides/slides_tmpl/image/25-07-11-18:10:14-d1oe61lcmrb5eq9iqb2g.png"/>
          <p:cNvPicPr>
            <a:picLocks noChangeAspect="1"/>
          </p:cNvPicPr>
          <p:nvPr/>
        </p:nvPicPr>
        <p:blipFill>
          <a:blip r:embed="rId8">
            <a:alphaModFix amt="83000"/>
          </a:blip>
          <a:srcRect l="115" t="145" r="83" b="161"/>
          <a:stretch>
            <a:fillRect/>
          </a:stretch>
        </p:blipFill>
        <p:spPr>
          <a:xfrm>
            <a:off x="9862185" y="4380865"/>
            <a:ext cx="3859530" cy="3912235"/>
          </a:xfrm>
          <a:prstGeom prst="rect">
            <a:avLst/>
          </a:prstGeom>
        </p:spPr>
      </p:pic>
      <p:pic>
        <p:nvPicPr>
          <p:cNvPr id="14" name="Image 1" descr="https://test-kimi-img.moonshot.cn/pub/slides/slides_tmpl/image/25-07-11-18:10:12-d1oe615cmrb5eq9iqarg.png"/>
          <p:cNvPicPr>
            <a:picLocks noChangeAspect="1"/>
          </p:cNvPicPr>
          <p:nvPr/>
        </p:nvPicPr>
        <p:blipFill>
          <a:blip r:embed="rId9"/>
          <a:stretch>
            <a:fillRect/>
          </a:stretch>
        </p:blipFill>
        <p:spPr>
          <a:xfrm>
            <a:off x="354965" y="208280"/>
            <a:ext cx="1073150" cy="554990"/>
          </a:xfrm>
          <a:prstGeom prst="rect">
            <a:avLst/>
          </a:prstGeom>
        </p:spPr>
      </p:pic>
      <p:pic>
        <p:nvPicPr>
          <p:cNvPr id="15" name="Image 2" descr="https://test-kimi-img.moonshot.cn/pub/slides/slides_tmpl/image/25-07-11-18:10:08-d1oe605cmrb5eq9iqac0.png"/>
          <p:cNvPicPr>
            <a:picLocks noChangeAspect="1"/>
          </p:cNvPicPr>
          <p:nvPr/>
        </p:nvPicPr>
        <p:blipFill>
          <a:blip r:embed="rId10"/>
          <a:stretch>
            <a:fillRect/>
          </a:stretch>
        </p:blipFill>
        <p:spPr>
          <a:xfrm>
            <a:off x="11022965" y="394335"/>
            <a:ext cx="628015" cy="182880"/>
          </a:xfrm>
          <a:prstGeom prst="rect">
            <a:avLst/>
          </a:prstGeom>
        </p:spPr>
      </p:pic>
      <p:pic>
        <p:nvPicPr>
          <p:cNvPr id="16" name="Image 3" descr="https://test-kimi-img.moonshot.cn/pub/slides/slides_tmpl/image/25-07-11-18:10:14-d1oe61lcmrb5eq9iqb3g.jpeg"/>
          <p:cNvPicPr>
            <a:picLocks noChangeAspect="1"/>
          </p:cNvPicPr>
          <p:nvPr>
            <p:custDataLst>
              <p:tags r:id="rId11"/>
            </p:custDataLst>
          </p:nvPr>
        </p:nvPicPr>
        <p:blipFill>
          <a:blip r:embed="rId12"/>
          <a:stretch>
            <a:fillRect/>
          </a:stretch>
        </p:blipFill>
        <p:spPr>
          <a:xfrm>
            <a:off x="1473835" y="2144395"/>
            <a:ext cx="3910965" cy="1749425"/>
          </a:xfrm>
          <a:prstGeom prst="rect">
            <a:avLst/>
          </a:prstGeom>
        </p:spPr>
      </p:pic>
      <p:pic>
        <p:nvPicPr>
          <p:cNvPr id="17" name="Image 4" descr="https://test-kimi-img.moonshot.cn/pub/slides/slides_tmpl/image/25-07-11-18:10:14-d1oe61lcmrb5eq9iqb40.jpeg"/>
          <p:cNvPicPr>
            <a:picLocks noChangeAspect="1"/>
          </p:cNvPicPr>
          <p:nvPr>
            <p:custDataLst>
              <p:tags r:id="rId13"/>
            </p:custDataLst>
          </p:nvPr>
        </p:nvPicPr>
        <p:blipFill>
          <a:blip r:embed="rId14"/>
          <a:stretch>
            <a:fillRect/>
          </a:stretch>
        </p:blipFill>
        <p:spPr>
          <a:xfrm>
            <a:off x="6768465" y="2144395"/>
            <a:ext cx="3911600" cy="174879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86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7-d1oe5vtcmrb5eq9iqa8g.png"/>
          <p:cNvPicPr>
            <a:picLocks noChangeAspect="1"/>
          </p:cNvPicPr>
          <p:nvPr>
            <p:custDataLst>
              <p:tags r:id="rId2"/>
            </p:custDataLst>
          </p:nvPr>
        </p:nvPicPr>
        <p:blipFill>
          <a:blip r:embed="rId3"/>
          <a:stretch>
            <a:fillRect/>
          </a:stretch>
        </p:blipFill>
        <p:spPr>
          <a:xfrm>
            <a:off x="4660900" y="339090"/>
            <a:ext cx="7296785" cy="2480310"/>
          </a:xfrm>
          <a:prstGeom prst="rect">
            <a:avLst/>
          </a:prstGeom>
        </p:spPr>
      </p:pic>
      <p:pic>
        <p:nvPicPr>
          <p:cNvPr id="3" name="Image 1" descr="https://test-kimi-img.moonshot.cn/pub/slides/slides_tmpl/image/25-07-11-18:10:07-d1oe5vtcmrb5eq9iqa8g.png"/>
          <p:cNvPicPr>
            <a:picLocks noChangeAspect="1"/>
          </p:cNvPicPr>
          <p:nvPr>
            <p:custDataLst>
              <p:tags r:id="rId4"/>
            </p:custDataLst>
          </p:nvPr>
        </p:nvPicPr>
        <p:blipFill>
          <a:blip r:embed="rId3"/>
          <a:stretch>
            <a:fillRect/>
          </a:stretch>
        </p:blipFill>
        <p:spPr>
          <a:xfrm>
            <a:off x="-1029335" y="4942205"/>
            <a:ext cx="7113905" cy="2312035"/>
          </a:xfrm>
          <a:prstGeom prst="rect">
            <a:avLst/>
          </a:prstGeom>
        </p:spPr>
      </p:pic>
      <p:pic>
        <p:nvPicPr>
          <p:cNvPr id="4" name="Image 2" descr="https://test-kimi-img.moonshot.cn/pub/slides/slides_tmpl/image/25-07-11-18:10:07-d1oe5vtcmrb5eq9iqa8g.png"/>
          <p:cNvPicPr>
            <a:picLocks noChangeAspect="1"/>
          </p:cNvPicPr>
          <p:nvPr>
            <p:custDataLst>
              <p:tags r:id="rId5"/>
            </p:custDataLst>
          </p:nvPr>
        </p:nvPicPr>
        <p:blipFill>
          <a:blip r:embed="rId3"/>
          <a:stretch>
            <a:fillRect/>
          </a:stretch>
        </p:blipFill>
        <p:spPr>
          <a:xfrm>
            <a:off x="5471160" y="2466975"/>
            <a:ext cx="6252210" cy="2504440"/>
          </a:xfrm>
          <a:prstGeom prst="rect">
            <a:avLst/>
          </a:prstGeom>
        </p:spPr>
      </p:pic>
      <p:pic>
        <p:nvPicPr>
          <p:cNvPr id="6" name="Image 4" descr="https://test-kimi-img.moonshot.cn/pub/slides/slides_tmpl/image/25-07-11-18:10:08-d1oe605cmrb5eq9iqa9g.png"/>
          <p:cNvPicPr>
            <a:picLocks noChangeAspect="1"/>
          </p:cNvPicPr>
          <p:nvPr/>
        </p:nvPicPr>
        <p:blipFill>
          <a:blip r:embed="rId6"/>
          <a:stretch>
            <a:fillRect/>
          </a:stretch>
        </p:blipFill>
        <p:spPr>
          <a:xfrm>
            <a:off x="-947420" y="0"/>
            <a:ext cx="6772910" cy="6858000"/>
          </a:xfrm>
          <a:prstGeom prst="rect">
            <a:avLst/>
          </a:prstGeom>
        </p:spPr>
      </p:pic>
      <p:pic>
        <p:nvPicPr>
          <p:cNvPr id="7" name="Image 5" descr="https://test-kimi-img.moonshot.cn/pub/slides/slides_tmpl/image/25-07-11-18:10:07-d1oe5vtcmrb5eq9iqa80.png"/>
          <p:cNvPicPr>
            <a:picLocks noChangeAspect="1"/>
          </p:cNvPicPr>
          <p:nvPr/>
        </p:nvPicPr>
        <p:blipFill>
          <a:blip r:embed="rId7"/>
          <a:stretch>
            <a:fillRect/>
          </a:stretch>
        </p:blipFill>
        <p:spPr>
          <a:xfrm>
            <a:off x="1189355" y="1819275"/>
            <a:ext cx="3218815" cy="3218815"/>
          </a:xfrm>
          <a:prstGeom prst="rect">
            <a:avLst/>
          </a:prstGeom>
        </p:spPr>
      </p:pic>
      <p:sp>
        <p:nvSpPr>
          <p:cNvPr id="8" name="Text 0"/>
          <p:cNvSpPr/>
          <p:nvPr>
            <p:custDataLst>
              <p:tags r:id="rId8"/>
            </p:custDataLst>
          </p:nvPr>
        </p:nvSpPr>
        <p:spPr>
          <a:xfrm>
            <a:off x="5514340" y="645795"/>
            <a:ext cx="4092575" cy="2366645"/>
          </a:xfrm>
          <a:prstGeom prst="rect">
            <a:avLst/>
          </a:prstGeom>
          <a:noFill/>
        </p:spPr>
        <p:txBody>
          <a:bodyPr wrap="square" lIns="91440" tIns="45720" rIns="91440" bIns="45720" rtlCol="0" anchor="t"/>
          <a:lstStyle/>
          <a:p>
            <a:pPr marL="0"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rPr>
              <a:t>知识目标</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9" name="Shape 1"/>
          <p:cNvSpPr/>
          <p:nvPr>
            <p:custDataLst>
              <p:tags r:id="rId9"/>
            </p:custDataLst>
          </p:nvPr>
        </p:nvSpPr>
        <p:spPr>
          <a:xfrm>
            <a:off x="5041265" y="67881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0" name="Text 2"/>
          <p:cNvSpPr/>
          <p:nvPr/>
        </p:nvSpPr>
        <p:spPr>
          <a:xfrm>
            <a:off x="4952365" y="51562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3"/>
          <p:cNvSpPr/>
          <p:nvPr>
            <p:custDataLst>
              <p:tags r:id="rId10"/>
            </p:custDataLst>
          </p:nvPr>
        </p:nvSpPr>
        <p:spPr>
          <a:xfrm>
            <a:off x="5041265" y="71691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01</a:t>
            </a:r>
            <a:endParaRPr lang="en-US" sz="1600" dirty="0"/>
          </a:p>
        </p:txBody>
      </p:sp>
      <p:sp>
        <p:nvSpPr>
          <p:cNvPr id="13" name="Text 5"/>
          <p:cNvSpPr/>
          <p:nvPr/>
        </p:nvSpPr>
        <p:spPr>
          <a:xfrm>
            <a:off x="5486400" y="198818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Text 8"/>
          <p:cNvSpPr/>
          <p:nvPr>
            <p:custDataLst>
              <p:tags r:id="rId11"/>
            </p:custDataLst>
          </p:nvPr>
        </p:nvSpPr>
        <p:spPr>
          <a:xfrm>
            <a:off x="6338570" y="2842895"/>
            <a:ext cx="3766185" cy="459105"/>
          </a:xfrm>
          <a:prstGeom prst="rect">
            <a:avLst/>
          </a:prstGeom>
          <a:noFill/>
        </p:spPr>
        <p:txBody>
          <a:bodyPr wrap="square" lIns="91440" tIns="45720" rIns="91440" bIns="45720" rtlCol="0" anchor="t"/>
          <a:lstStyle/>
          <a:p>
            <a:pPr marL="0"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rPr>
              <a:t>能力目标</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17" name="Shape 9"/>
          <p:cNvSpPr/>
          <p:nvPr>
            <p:custDataLst>
              <p:tags r:id="rId12"/>
            </p:custDataLst>
          </p:nvPr>
        </p:nvSpPr>
        <p:spPr>
          <a:xfrm>
            <a:off x="5847715" y="284035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8" name="Text 10"/>
          <p:cNvSpPr/>
          <p:nvPr/>
        </p:nvSpPr>
        <p:spPr>
          <a:xfrm>
            <a:off x="5783580" y="297434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9" name="Text 11"/>
          <p:cNvSpPr/>
          <p:nvPr>
            <p:custDataLst>
              <p:tags r:id="rId13"/>
            </p:custDataLst>
          </p:nvPr>
        </p:nvSpPr>
        <p:spPr>
          <a:xfrm>
            <a:off x="5825490" y="284035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02</a:t>
            </a:r>
            <a:endParaRPr lang="en-US" sz="1600" dirty="0"/>
          </a:p>
        </p:txBody>
      </p:sp>
      <p:sp>
        <p:nvSpPr>
          <p:cNvPr id="22" name="Text 14"/>
          <p:cNvSpPr/>
          <p:nvPr/>
        </p:nvSpPr>
        <p:spPr>
          <a:xfrm>
            <a:off x="5471160" y="436689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4" name="Text 16"/>
          <p:cNvSpPr/>
          <p:nvPr/>
        </p:nvSpPr>
        <p:spPr>
          <a:xfrm>
            <a:off x="1711325" y="2974340"/>
            <a:ext cx="2174240" cy="975995"/>
          </a:xfrm>
          <a:prstGeom prst="rect">
            <a:avLst/>
          </a:prstGeom>
          <a:noFill/>
        </p:spPr>
        <p:txBody>
          <a:bodyPr wrap="square" lIns="91440" tIns="45720" rIns="91440" bIns="45720" rtlCol="0" anchor="ctr"/>
          <a:lstStyle/>
          <a:p>
            <a:pPr marL="0" indent="0" algn="ctr">
              <a:lnSpc>
                <a:spcPct val="100000"/>
              </a:lnSpc>
              <a:buNone/>
            </a:pPr>
            <a:r>
              <a:rPr lang="zh-CN" altLang="en-US" sz="6600" b="1" dirty="0">
                <a:solidFill>
                  <a:srgbClr val="FFFFFF"/>
                </a:solidFill>
                <a:latin typeface="MiSans" pitchFamily="34" charset="-122"/>
                <a:ea typeface="MiSans" pitchFamily="34" charset="-122"/>
                <a:cs typeface="MiSans" pitchFamily="34" charset="-120"/>
              </a:rPr>
              <a:t>学习目标</a:t>
            </a:r>
            <a:endParaRPr lang="zh-CN" altLang="en-US" sz="6600" b="1" dirty="0">
              <a:solidFill>
                <a:srgbClr val="FFFFFF"/>
              </a:solidFill>
              <a:latin typeface="MiSans" pitchFamily="34" charset="-122"/>
              <a:ea typeface="MiSans" pitchFamily="34" charset="-122"/>
              <a:cs typeface="MiSans" pitchFamily="34" charset="-120"/>
            </a:endParaRPr>
          </a:p>
        </p:txBody>
      </p:sp>
      <p:pic>
        <p:nvPicPr>
          <p:cNvPr id="26" name="Image 6" descr="https://test-kimi-img.moonshot.cn/pub/slides/slides_tmpl/image/25-07-11-18:10:07-d1oe5vtcmrb5eq9iqa4g.png"/>
          <p:cNvPicPr>
            <a:picLocks noChangeAspect="1"/>
          </p:cNvPicPr>
          <p:nvPr/>
        </p:nvPicPr>
        <p:blipFill>
          <a:blip r:embed="rId14">
            <a:alphaModFix amt="37000"/>
          </a:blip>
          <a:srcRect t="226" r="321" b="228"/>
          <a:stretch>
            <a:fillRect/>
          </a:stretch>
        </p:blipFill>
        <p:spPr>
          <a:xfrm>
            <a:off x="1031240" y="2090420"/>
            <a:ext cx="589280" cy="556895"/>
          </a:xfrm>
          <a:prstGeom prst="rect">
            <a:avLst/>
          </a:prstGeom>
        </p:spPr>
      </p:pic>
      <p:pic>
        <p:nvPicPr>
          <p:cNvPr id="27" name="Image 7" descr="https://test-kimi-img.moonshot.cn/pub/slides/slides_tmpl/image/25-07-11-18:10:08-d1oe605cmrb5eq9iqa90.png"/>
          <p:cNvPicPr>
            <a:picLocks noChangeAspect="1"/>
          </p:cNvPicPr>
          <p:nvPr>
            <p:custDataLst>
              <p:tags r:id="rId15"/>
            </p:custDataLst>
          </p:nvPr>
        </p:nvPicPr>
        <p:blipFill>
          <a:blip r:embed="rId16"/>
          <a:stretch>
            <a:fillRect/>
          </a:stretch>
        </p:blipFill>
        <p:spPr>
          <a:xfrm>
            <a:off x="10902950" y="1148080"/>
            <a:ext cx="1115695" cy="5120640"/>
          </a:xfrm>
          <a:prstGeom prst="rect">
            <a:avLst/>
          </a:prstGeom>
        </p:spPr>
      </p:pic>
      <p:pic>
        <p:nvPicPr>
          <p:cNvPr id="28" name="Image 8" descr="https://test-kimi-img.moonshot.cn/pub/slides/slides_tmpl/image/25-07-11-18:10:08-d1oe605cmrb5eq9iqaa0.png"/>
          <p:cNvPicPr>
            <a:picLocks noChangeAspect="1"/>
          </p:cNvPicPr>
          <p:nvPr/>
        </p:nvPicPr>
        <p:blipFill>
          <a:blip r:embed="rId17"/>
          <a:stretch>
            <a:fillRect/>
          </a:stretch>
        </p:blipFill>
        <p:spPr>
          <a:xfrm>
            <a:off x="3786505" y="1569085"/>
            <a:ext cx="304800" cy="250190"/>
          </a:xfrm>
          <a:prstGeom prst="rect">
            <a:avLst/>
          </a:prstGeom>
        </p:spPr>
      </p:pic>
      <p:pic>
        <p:nvPicPr>
          <p:cNvPr id="29" name="Image 9" descr="https://test-kimi-img.moonshot.cn/pub/slides/slides_tmpl/image/25-07-11-18:10:08-d1oe605cmrb5eq9iqaa0.png"/>
          <p:cNvPicPr>
            <a:picLocks noChangeAspect="1"/>
          </p:cNvPicPr>
          <p:nvPr/>
        </p:nvPicPr>
        <p:blipFill>
          <a:blip r:embed="rId17"/>
          <a:stretch>
            <a:fillRect/>
          </a:stretch>
        </p:blipFill>
        <p:spPr>
          <a:xfrm rot="6960000">
            <a:off x="1031240" y="5024120"/>
            <a:ext cx="397510" cy="326390"/>
          </a:xfrm>
          <a:prstGeom prst="rect">
            <a:avLst/>
          </a:prstGeom>
        </p:spPr>
      </p:pic>
      <p:pic>
        <p:nvPicPr>
          <p:cNvPr id="30" name="Image 10" descr="https://test-kimi-img.moonshot.cn/pub/slides/slides_tmpl/image/25-07-11-18:10:08-d1oe605cmrb5eq9iqaa0.png"/>
          <p:cNvPicPr>
            <a:picLocks noChangeAspect="1"/>
          </p:cNvPicPr>
          <p:nvPr>
            <p:custDataLst>
              <p:tags r:id="rId18"/>
            </p:custDataLst>
          </p:nvPr>
        </p:nvPicPr>
        <p:blipFill>
          <a:blip r:embed="rId17"/>
          <a:stretch>
            <a:fillRect/>
          </a:stretch>
        </p:blipFill>
        <p:spPr>
          <a:xfrm>
            <a:off x="10899775" y="727075"/>
            <a:ext cx="513080" cy="421005"/>
          </a:xfrm>
          <a:prstGeom prst="rect">
            <a:avLst/>
          </a:prstGeom>
        </p:spPr>
      </p:pic>
      <p:pic>
        <p:nvPicPr>
          <p:cNvPr id="31" name="Image 11" descr="https://test-kimi-img.moonshot.cn/pub/slides/slides_tmpl/image/25-07-11-18:10:07-d1oe5vtcmrb5eq9iqa8g.png"/>
          <p:cNvPicPr>
            <a:picLocks noChangeAspect="1"/>
          </p:cNvPicPr>
          <p:nvPr>
            <p:custDataLst>
              <p:tags r:id="rId19"/>
            </p:custDataLst>
          </p:nvPr>
        </p:nvPicPr>
        <p:blipFill>
          <a:blip r:embed="rId3"/>
          <a:stretch>
            <a:fillRect/>
          </a:stretch>
        </p:blipFill>
        <p:spPr>
          <a:xfrm>
            <a:off x="4660900" y="4675505"/>
            <a:ext cx="7412355" cy="2593975"/>
          </a:xfrm>
          <a:prstGeom prst="rect">
            <a:avLst/>
          </a:prstGeom>
        </p:spPr>
      </p:pic>
      <p:sp>
        <p:nvSpPr>
          <p:cNvPr id="32" name="Text 18"/>
          <p:cNvSpPr/>
          <p:nvPr>
            <p:custDataLst>
              <p:tags r:id="rId20"/>
            </p:custDataLst>
          </p:nvPr>
        </p:nvSpPr>
        <p:spPr>
          <a:xfrm>
            <a:off x="5510530" y="5550535"/>
            <a:ext cx="6170930" cy="1180465"/>
          </a:xfrm>
          <a:prstGeom prst="rect">
            <a:avLst/>
          </a:prstGeom>
          <a:noFill/>
        </p:spPr>
        <p:txBody>
          <a:bodyPr wrap="square" lIns="91440" tIns="45720" rIns="91440" bIns="45720" rtlCol="0" anchor="t"/>
          <a:lstStyle/>
          <a:p>
            <a:pPr marL="0" indent="0" algn="l">
              <a:lnSpc>
                <a:spcPct val="110000"/>
              </a:lnSpc>
              <a:buNone/>
            </a:pPr>
            <a:r>
              <a:rPr lang="en-US" altLang="zh-CN" sz="2000" b="1" dirty="0">
                <a:solidFill>
                  <a:srgbClr val="000000"/>
                </a:solidFill>
                <a:latin typeface="MiSans" pitchFamily="34" charset="-122"/>
                <a:ea typeface="MiSans" pitchFamily="34" charset="-122"/>
                <a:cs typeface="MiSans" pitchFamily="34" charset="-120"/>
              </a:rPr>
              <a:t>   </a:t>
            </a:r>
            <a:r>
              <a:rPr lang="zh-CN" altLang="en-US" sz="2000" b="1" dirty="0">
                <a:solidFill>
                  <a:srgbClr val="000000"/>
                </a:solidFill>
                <a:latin typeface="MiSans" pitchFamily="34" charset="-122"/>
                <a:ea typeface="MiSans" pitchFamily="34" charset="-122"/>
                <a:cs typeface="MiSans" pitchFamily="34" charset="-120"/>
              </a:rPr>
              <a:t>提高学生对全局性战略管理的认识能力和对企业管</a:t>
            </a:r>
            <a:endParaRPr lang="zh-CN" altLang="en-US" sz="2000" b="1" dirty="0">
              <a:solidFill>
                <a:srgbClr val="000000"/>
              </a:solidFill>
              <a:latin typeface="MiSans" pitchFamily="34" charset="-122"/>
              <a:ea typeface="MiSans" pitchFamily="34" charset="-122"/>
              <a:cs typeface="MiSans" pitchFamily="34" charset="-120"/>
            </a:endParaRPr>
          </a:p>
          <a:p>
            <a:pPr marL="0" indent="0" algn="l">
              <a:lnSpc>
                <a:spcPct val="110000"/>
              </a:lnSpc>
              <a:buNone/>
            </a:pPr>
            <a:r>
              <a:rPr lang="zh-CN" altLang="en-US" sz="2000" b="1" dirty="0">
                <a:solidFill>
                  <a:srgbClr val="000000"/>
                </a:solidFill>
                <a:latin typeface="MiSans" pitchFamily="34" charset="-122"/>
                <a:ea typeface="MiSans" pitchFamily="34" charset="-122"/>
                <a:cs typeface="MiSans" pitchFamily="34" charset="-120"/>
              </a:rPr>
              <a:t>理工作的自身素质能力。</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33" name="Shape 19"/>
          <p:cNvSpPr/>
          <p:nvPr>
            <p:custDataLst>
              <p:tags r:id="rId21"/>
            </p:custDataLst>
          </p:nvPr>
        </p:nvSpPr>
        <p:spPr>
          <a:xfrm>
            <a:off x="5017135" y="5081270"/>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34" name="Text 20"/>
          <p:cNvSpPr/>
          <p:nvPr/>
        </p:nvSpPr>
        <p:spPr>
          <a:xfrm>
            <a:off x="4888865" y="566039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35" name="Text 21"/>
          <p:cNvSpPr/>
          <p:nvPr>
            <p:custDataLst>
              <p:tags r:id="rId22"/>
            </p:custDataLst>
          </p:nvPr>
        </p:nvSpPr>
        <p:spPr>
          <a:xfrm>
            <a:off x="5017135" y="5100320"/>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03</a:t>
            </a:r>
            <a:endParaRPr lang="en-US" sz="1600" dirty="0"/>
          </a:p>
        </p:txBody>
      </p:sp>
      <p:sp>
        <p:nvSpPr>
          <p:cNvPr id="36" name="Text 7"/>
          <p:cNvSpPr/>
          <p:nvPr>
            <p:custDataLst>
              <p:tags r:id="rId23"/>
            </p:custDataLst>
          </p:nvPr>
        </p:nvSpPr>
        <p:spPr>
          <a:xfrm>
            <a:off x="5554345" y="1112520"/>
            <a:ext cx="5745480" cy="1038225"/>
          </a:xfrm>
          <a:prstGeom prst="rect">
            <a:avLst/>
          </a:prstGeom>
          <a:noFill/>
        </p:spPr>
        <p:txBody>
          <a:bodyPr wrap="square" lIns="91440" tIns="45720" rIns="91440" bIns="45720" rtlCol="0" anchor="t"/>
          <a:p>
            <a:pPr indent="0" algn="l">
              <a:lnSpc>
                <a:spcPct val="100000"/>
              </a:lnSpc>
              <a:buNone/>
            </a:pPr>
            <a:r>
              <a:rPr lang="en-US" altLang="zh-CN" sz="2000" b="1" dirty="0">
                <a:solidFill>
                  <a:srgbClr val="000000"/>
                </a:solidFill>
                <a:latin typeface="MiSans" pitchFamily="34" charset="-122"/>
                <a:ea typeface="MiSans" pitchFamily="34" charset="-122"/>
                <a:cs typeface="MiSans" pitchFamily="34" charset="-120"/>
                <a:sym typeface="+mn-ea"/>
              </a:rPr>
              <a:t>  </a:t>
            </a:r>
            <a:r>
              <a:rPr lang="zh-CN" altLang="en-US" sz="2000" b="1" dirty="0">
                <a:solidFill>
                  <a:srgbClr val="000000"/>
                </a:solidFill>
                <a:latin typeface="MiSans" pitchFamily="34" charset="-122"/>
                <a:ea typeface="MiSans" pitchFamily="34" charset="-122"/>
                <a:cs typeface="MiSans" pitchFamily="34" charset="-120"/>
                <a:sym typeface="+mn-ea"/>
              </a:rPr>
              <a:t>了解现代企业战略管理的概念、特征，理解现代企业管理的基本内容，掌握战略管理的特点和战略管理的内外部环境分析方法。</a:t>
            </a:r>
            <a:endParaRPr lang="zh-CN" altLang="en-US" sz="2000" b="1" dirty="0">
              <a:solidFill>
                <a:srgbClr val="000000"/>
              </a:solidFill>
              <a:latin typeface="MiSans" pitchFamily="34" charset="-122"/>
              <a:ea typeface="MiSans" pitchFamily="34" charset="-122"/>
              <a:cs typeface="MiSans" pitchFamily="34" charset="-120"/>
              <a:sym typeface="+mn-ea"/>
            </a:endParaRPr>
          </a:p>
        </p:txBody>
      </p:sp>
      <p:sp>
        <p:nvSpPr>
          <p:cNvPr id="37" name="Text 7"/>
          <p:cNvSpPr/>
          <p:nvPr>
            <p:custDataLst>
              <p:tags r:id="rId24"/>
            </p:custDataLst>
          </p:nvPr>
        </p:nvSpPr>
        <p:spPr>
          <a:xfrm>
            <a:off x="5825490" y="3347085"/>
            <a:ext cx="5745480" cy="1557020"/>
          </a:xfrm>
          <a:prstGeom prst="rect">
            <a:avLst/>
          </a:prstGeom>
          <a:noFill/>
        </p:spPr>
        <p:txBody>
          <a:bodyPr wrap="square" lIns="91440" tIns="45720" rIns="91440" bIns="45720" rtlCol="0" anchor="t"/>
          <a:p>
            <a:pPr indent="0" algn="l">
              <a:lnSpc>
                <a:spcPct val="100000"/>
              </a:lnSpc>
              <a:buNone/>
            </a:pPr>
            <a:r>
              <a:rPr lang="en-US" altLang="zh-CN" sz="2000" b="1" dirty="0">
                <a:solidFill>
                  <a:srgbClr val="000000"/>
                </a:solidFill>
                <a:latin typeface="MiSans" pitchFamily="34" charset="-122"/>
                <a:ea typeface="MiSans" pitchFamily="34" charset="-122"/>
                <a:cs typeface="MiSans" pitchFamily="34" charset="-120"/>
                <a:sym typeface="+mn-ea"/>
              </a:rPr>
              <a:t>    </a:t>
            </a:r>
            <a:r>
              <a:rPr lang="zh-CN" altLang="en-US" sz="2000" b="1" dirty="0">
                <a:solidFill>
                  <a:srgbClr val="000000"/>
                </a:solidFill>
                <a:latin typeface="MiSans" pitchFamily="34" charset="-122"/>
                <a:ea typeface="MiSans" pitchFamily="34" charset="-122"/>
                <a:cs typeface="MiSans" pitchFamily="34" charset="-120"/>
                <a:sym typeface="+mn-ea"/>
              </a:rPr>
              <a:t>能够结合实际选择竞争战略，具备分析经营环境的能力。</a:t>
            </a:r>
            <a:endParaRPr lang="zh-CN" altLang="en-US" sz="2000" b="1" dirty="0">
              <a:solidFill>
                <a:srgbClr val="000000"/>
              </a:solidFill>
              <a:latin typeface="MiSans" pitchFamily="34" charset="-122"/>
              <a:ea typeface="MiSans" pitchFamily="34" charset="-122"/>
              <a:cs typeface="MiSans" pitchFamily="34" charset="-120"/>
              <a:sym typeface="+mn-ea"/>
            </a:endParaRPr>
          </a:p>
        </p:txBody>
      </p:sp>
      <p:sp>
        <p:nvSpPr>
          <p:cNvPr id="38" name="文本框 37"/>
          <p:cNvSpPr txBox="1"/>
          <p:nvPr>
            <p:custDataLst>
              <p:tags r:id="rId25"/>
            </p:custDataLst>
          </p:nvPr>
        </p:nvSpPr>
        <p:spPr>
          <a:xfrm>
            <a:off x="5554345" y="5093885"/>
            <a:ext cx="4064000" cy="67564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dirty="0">
                <a:solidFill>
                  <a:srgbClr val="000000"/>
                </a:solidFill>
                <a:latin typeface="MiSans" pitchFamily="34" charset="-122"/>
                <a:ea typeface="MiSans" pitchFamily="34" charset="-122"/>
                <a:cs typeface="MiSans" pitchFamily="34" charset="-120"/>
                <a:sym typeface="+mn-ea"/>
              </a:rPr>
              <a:t>素质目标</a:t>
            </a:r>
            <a:endParaRPr lang="zh-CN" altLang="en-US" b="1" dirty="0">
              <a:solidFill>
                <a:srgbClr val="000000"/>
              </a:solidFill>
              <a:latin typeface="MiSans" pitchFamily="34" charset="-122"/>
              <a:ea typeface="MiSans" pitchFamily="34" charset="-122"/>
              <a:cs typeface="MiSans" pitchFamily="34" charset="-120"/>
            </a:endParaRPr>
          </a:p>
          <a:p>
            <a:pPr algn="l"/>
            <a:endParaRPr lang="zh-CN" altLang="en-US" sz="1800">
              <a:latin typeface="Arial" panose="020B0604020202020204" pitchFamily="34" charset="0"/>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8890" y="-15875"/>
            <a:ext cx="10438130" cy="6880225"/>
          </a:xfrm>
          <a:prstGeom prst="rect">
            <a:avLst/>
          </a:prstGeom>
          <a:gradFill flip="none" rotWithShape="1">
            <a:gsLst>
              <a:gs pos="0">
                <a:srgbClr val="FFFFFF"/>
              </a:gs>
              <a:gs pos="100000">
                <a:srgbClr val="FFFFFF">
                  <a:alpha val="0"/>
                </a:srgbClr>
              </a:gs>
            </a:gsLst>
            <a:lin ang="0" scaled="1"/>
          </a:gradFill>
        </p:spPr>
      </p:sp>
      <p:sp>
        <p:nvSpPr>
          <p:cNvPr id="3" name="Text 1"/>
          <p:cNvSpPr/>
          <p:nvPr/>
        </p:nvSpPr>
        <p:spPr>
          <a:xfrm>
            <a:off x="8890" y="-15875"/>
            <a:ext cx="10438130" cy="688022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09-d1oe60dcmrb5eq9iqag0.png"/>
          <p:cNvPicPr>
            <a:picLocks noChangeAspect="1"/>
          </p:cNvPicPr>
          <p:nvPr/>
        </p:nvPicPr>
        <p:blipFill>
          <a:blip r:embed="rId2"/>
          <a:stretch>
            <a:fillRect/>
          </a:stretch>
        </p:blipFill>
        <p:spPr>
          <a:xfrm>
            <a:off x="612140" y="2388552"/>
            <a:ext cx="1600200" cy="1651000"/>
          </a:xfrm>
          <a:prstGeom prst="rect">
            <a:avLst/>
          </a:prstGeom>
        </p:spPr>
      </p:pic>
      <p:pic>
        <p:nvPicPr>
          <p:cNvPr id="5" name="Image 1" descr="https://test-kimi-img.moonshot.cn/pub/slides/slides_tmpl/image/25-07-11-18:10:09-d1oe60dcmrb5eq9iqagg.png"/>
          <p:cNvPicPr>
            <a:picLocks noChangeAspect="1"/>
          </p:cNvPicPr>
          <p:nvPr/>
        </p:nvPicPr>
        <p:blipFill>
          <a:blip r:embed="rId3"/>
          <a:srcRect l="56" t="92" b="92"/>
          <a:stretch>
            <a:fillRect/>
          </a:stretch>
        </p:blipFill>
        <p:spPr>
          <a:xfrm>
            <a:off x="8890" y="0"/>
            <a:ext cx="6771640" cy="6858000"/>
          </a:xfrm>
          <a:prstGeom prst="rect">
            <a:avLst/>
          </a:prstGeom>
        </p:spPr>
      </p:pic>
      <p:pic>
        <p:nvPicPr>
          <p:cNvPr id="6" name="Image 2" descr="https://test-kimi-img.moonshot.cn/pub/slides/slides_tmpl/image/25-07-11-18:10:09-d1oe60dcmrb5eq9iqah0.png"/>
          <p:cNvPicPr>
            <a:picLocks noChangeAspect="1"/>
          </p:cNvPicPr>
          <p:nvPr/>
        </p:nvPicPr>
        <p:blipFill>
          <a:blip r:embed="rId4"/>
          <a:stretch>
            <a:fillRect/>
          </a:stretch>
        </p:blipFill>
        <p:spPr>
          <a:xfrm>
            <a:off x="854710" y="2689860"/>
            <a:ext cx="1859280" cy="1871345"/>
          </a:xfrm>
          <a:prstGeom prst="rect">
            <a:avLst/>
          </a:prstGeom>
        </p:spPr>
      </p:pic>
      <p:sp>
        <p:nvSpPr>
          <p:cNvPr id="7" name="Text 2"/>
          <p:cNvSpPr/>
          <p:nvPr/>
        </p:nvSpPr>
        <p:spPr>
          <a:xfrm>
            <a:off x="2637790" y="2865755"/>
            <a:ext cx="8900160" cy="951865"/>
          </a:xfrm>
          <a:prstGeom prst="rect">
            <a:avLst/>
          </a:prstGeom>
          <a:noFill/>
        </p:spPr>
        <p:txBody>
          <a:bodyPr wrap="square" lIns="91440" tIns="45720" rIns="91440" bIns="45720" rtlCol="0" anchor="t"/>
          <a:lstStyle/>
          <a:p>
            <a:pPr marL="0" indent="0" algn="l">
              <a:lnSpc>
                <a:spcPct val="100000"/>
              </a:lnSpc>
              <a:buNone/>
            </a:pPr>
            <a:r>
              <a:rPr lang="en-US" sz="5000" b="1" dirty="0">
                <a:solidFill>
                  <a:srgbClr val="4874CB"/>
                </a:solidFill>
                <a:latin typeface="MiSans" pitchFamily="34" charset="-122"/>
                <a:ea typeface="MiSans" pitchFamily="34" charset="-122"/>
                <a:cs typeface="MiSans" pitchFamily="34" charset="-120"/>
              </a:rPr>
              <a:t>企业战略概述</a:t>
            </a:r>
            <a:endParaRPr lang="en-US" sz="1600" dirty="0"/>
          </a:p>
        </p:txBody>
      </p:sp>
      <p:sp>
        <p:nvSpPr>
          <p:cNvPr id="9" name="Shape 4"/>
          <p:cNvSpPr/>
          <p:nvPr/>
        </p:nvSpPr>
        <p:spPr>
          <a:xfrm>
            <a:off x="1187450" y="2612390"/>
            <a:ext cx="1508125" cy="1494155"/>
          </a:xfrm>
          <a:prstGeom prst="rect">
            <a:avLst/>
          </a:prstGeom>
          <a:solidFill>
            <a:srgbClr val="000000">
              <a:alpha val="0"/>
            </a:srgbClr>
          </a:solidFill>
        </p:spPr>
      </p:sp>
      <p:sp>
        <p:nvSpPr>
          <p:cNvPr id="10" name="Text 5"/>
          <p:cNvSpPr/>
          <p:nvPr/>
        </p:nvSpPr>
        <p:spPr>
          <a:xfrm>
            <a:off x="1187450" y="2612390"/>
            <a:ext cx="1508125" cy="1494155"/>
          </a:xfrm>
          <a:prstGeom prst="rect">
            <a:avLst/>
          </a:prstGeom>
          <a:noFill/>
        </p:spPr>
        <p:txBody>
          <a:bodyPr wrap="square" lIns="46863" tIns="90043" rIns="90043" bIns="46863" rtlCol="0" anchor="ctr"/>
          <a:lstStyle/>
          <a:p>
            <a:pPr marL="0" indent="0" algn="l">
              <a:lnSpc>
                <a:spcPct val="130000"/>
              </a:lnSpc>
              <a:buNone/>
            </a:pPr>
            <a:r>
              <a:rPr lang="en-US" sz="4500" dirty="0">
                <a:solidFill>
                  <a:srgbClr val="FFFFFF"/>
                </a:solidFill>
                <a:latin typeface="MiSans" pitchFamily="34" charset="-122"/>
                <a:ea typeface="MiSans" pitchFamily="34" charset="-122"/>
                <a:cs typeface="MiSans" pitchFamily="34" charset="-120"/>
              </a:rPr>
              <a:t>01</a:t>
            </a:r>
            <a:endParaRPr lang="en-US"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0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12-d1oe615cmrb5eq9iqas0.png"/>
          <p:cNvPicPr>
            <a:picLocks noChangeAspect="1"/>
          </p:cNvPicPr>
          <p:nvPr/>
        </p:nvPicPr>
        <p:blipFill>
          <a:blip r:embed="rId2"/>
          <a:stretch>
            <a:fillRect/>
          </a:stretch>
        </p:blipFill>
        <p:spPr>
          <a:xfrm>
            <a:off x="365760" y="1475740"/>
            <a:ext cx="652145" cy="6778625"/>
          </a:xfrm>
          <a:prstGeom prst="rect">
            <a:avLst/>
          </a:prstGeom>
        </p:spPr>
      </p:pic>
      <p:sp>
        <p:nvSpPr>
          <p:cNvPr id="3"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企业战略定义</a:t>
            </a:r>
            <a:endParaRPr lang="en-US" sz="1600" dirty="0"/>
          </a:p>
        </p:txBody>
      </p:sp>
      <p:pic>
        <p:nvPicPr>
          <p:cNvPr id="4" name="Image 1" descr="https://test-kimi-img.moonshot.cn/pub/slides/slides_tmpl/image/25-07-11-18:10:09-d1oe60dcmrb5eq9iqafg.png"/>
          <p:cNvPicPr>
            <a:picLocks noChangeAspect="1"/>
          </p:cNvPicPr>
          <p:nvPr/>
        </p:nvPicPr>
        <p:blipFill>
          <a:blip r:embed="rId3">
            <a:alphaModFix amt="74000"/>
          </a:blip>
          <a:srcRect l="128" t="26683" r="-128" b="-4046"/>
          <a:stretch>
            <a:fillRect/>
          </a:stretch>
        </p:blipFill>
        <p:spPr>
          <a:xfrm>
            <a:off x="5582285" y="0"/>
            <a:ext cx="6927215" cy="2076450"/>
          </a:xfrm>
          <a:prstGeom prst="rect">
            <a:avLst/>
          </a:prstGeom>
        </p:spPr>
      </p:pic>
      <p:sp>
        <p:nvSpPr>
          <p:cNvPr id="5" name="Text 1"/>
          <p:cNvSpPr/>
          <p:nvPr/>
        </p:nvSpPr>
        <p:spPr>
          <a:xfrm>
            <a:off x="5503719" y="1563827"/>
            <a:ext cx="5899611" cy="368354"/>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广义与狭义</a:t>
            </a:r>
            <a:endParaRPr lang="en-US" sz="1600" dirty="0"/>
          </a:p>
        </p:txBody>
      </p:sp>
      <p:sp>
        <p:nvSpPr>
          <p:cNvPr id="6" name="Text 2"/>
          <p:cNvSpPr/>
          <p:nvPr/>
        </p:nvSpPr>
        <p:spPr>
          <a:xfrm>
            <a:off x="5504989" y="1932181"/>
            <a:ext cx="6212657" cy="1032028"/>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企业战略有广义和狭义之分。广义的企业战略包括企业的目的与目标，而狭义的企业战略则不包括企业的目的与目标。广义的战略更注重企业的整体规划，狭义的战略则更侧重于具体的行动方案。</a:t>
            </a:r>
            <a:endParaRPr lang="en-US" sz="1600" dirty="0"/>
          </a:p>
        </p:txBody>
      </p:sp>
      <p:sp>
        <p:nvSpPr>
          <p:cNvPr id="7" name="Text 3"/>
          <p:cNvSpPr/>
          <p:nvPr/>
        </p:nvSpPr>
        <p:spPr>
          <a:xfrm>
            <a:off x="5503719" y="3210560"/>
            <a:ext cx="5899611" cy="368300"/>
          </a:xfrm>
          <a:prstGeom prst="rect">
            <a:avLst/>
          </a:prstGeom>
          <a:noFill/>
        </p:spPr>
        <p:txBody>
          <a:bodyPr wrap="square" lIns="91440" tIns="45720" rIns="91440" bIns="4572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核心要素</a:t>
            </a:r>
            <a:endParaRPr lang="en-US" sz="1600" dirty="0"/>
          </a:p>
        </p:txBody>
      </p:sp>
      <p:sp>
        <p:nvSpPr>
          <p:cNvPr id="8" name="Text 4"/>
          <p:cNvSpPr/>
          <p:nvPr/>
        </p:nvSpPr>
        <p:spPr>
          <a:xfrm>
            <a:off x="5504989" y="3578860"/>
            <a:ext cx="6212657" cy="106299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企业战略的核心要素包括企业的目标、达到目标的途径和手段。企业战略是企业在面对激烈变化和竞争的情况下，根据企业内外环境及可获取的资源情况，对企业的发展目标、达到目标的途径和手段进行的总体性谋划。</a:t>
            </a:r>
            <a:endParaRPr lang="en-US" sz="1600" dirty="0"/>
          </a:p>
        </p:txBody>
      </p:sp>
      <p:sp>
        <p:nvSpPr>
          <p:cNvPr id="9" name="Text 5"/>
          <p:cNvSpPr/>
          <p:nvPr/>
        </p:nvSpPr>
        <p:spPr>
          <a:xfrm>
            <a:off x="5503719" y="4807585"/>
            <a:ext cx="5899611" cy="368300"/>
          </a:xfrm>
          <a:prstGeom prst="rect">
            <a:avLst/>
          </a:prstGeom>
          <a:noFill/>
        </p:spPr>
        <p:txBody>
          <a:bodyPr wrap="square" lIns="91440" tIns="45720" rIns="91440" bIns="4572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重要性</a:t>
            </a:r>
            <a:endParaRPr lang="en-US" sz="1600" dirty="0"/>
          </a:p>
        </p:txBody>
      </p:sp>
      <p:sp>
        <p:nvSpPr>
          <p:cNvPr id="10" name="Text 6"/>
          <p:cNvSpPr/>
          <p:nvPr/>
        </p:nvSpPr>
        <p:spPr>
          <a:xfrm>
            <a:off x="5504989" y="5175885"/>
            <a:ext cx="6280600" cy="110490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企业战略是指导企业行为的总体规划，是企业一定时期内带有全局性的方针政策。它能够帮助企业明确发展方向，合理配置资源，提高企业的竞争力。</a:t>
            </a:r>
            <a:endParaRPr lang="en-US" sz="1600" dirty="0"/>
          </a:p>
        </p:txBody>
      </p:sp>
      <p:sp>
        <p:nvSpPr>
          <p:cNvPr id="11" name="Shape 7"/>
          <p:cNvSpPr/>
          <p:nvPr/>
        </p:nvSpPr>
        <p:spPr>
          <a:xfrm>
            <a:off x="5159375" y="1758950"/>
            <a:ext cx="0" cy="4522470"/>
          </a:xfrm>
          <a:prstGeom prst="line">
            <a:avLst/>
          </a:prstGeom>
          <a:noFill/>
          <a:ln w="25400">
            <a:gradFill flip="none" rotWithShape="1">
              <a:gsLst>
                <a:gs pos="0">
                  <a:srgbClr val="5A7DD4"/>
                </a:gs>
                <a:gs pos="47000">
                  <a:srgbClr val="5A7DD4"/>
                </a:gs>
                <a:gs pos="100000">
                  <a:srgbClr val="C8D5EF"/>
                </a:gs>
              </a:gsLst>
              <a:lin ang="5400000" scaled="1"/>
            </a:gradFill>
            <a:prstDash val="sysDot"/>
            <a:headEnd type="none"/>
            <a:tailEnd type="none"/>
          </a:ln>
        </p:spPr>
      </p:sp>
      <p:pic>
        <p:nvPicPr>
          <p:cNvPr id="12" name="Image 2" descr="https://test-kimi-img.moonshot.cn/pub/slides/slides_tmpl/image/25-07-11-18:10:12-d1oe615cmrb5eq9iqarg.png"/>
          <p:cNvPicPr>
            <a:picLocks noChangeAspect="1"/>
          </p:cNvPicPr>
          <p:nvPr/>
        </p:nvPicPr>
        <p:blipFill>
          <a:blip r:embed="rId4"/>
          <a:stretch>
            <a:fillRect/>
          </a:stretch>
        </p:blipFill>
        <p:spPr>
          <a:xfrm>
            <a:off x="354965" y="208280"/>
            <a:ext cx="1073150" cy="554990"/>
          </a:xfrm>
          <a:prstGeom prst="rect">
            <a:avLst/>
          </a:prstGeom>
        </p:spPr>
      </p:pic>
      <p:pic>
        <p:nvPicPr>
          <p:cNvPr id="13" name="Image 3" descr="https://test-kimi-img.moonshot.cn/pub/slides/slides_tmpl/image/25-07-11-18:10:11-d1oe60tcmrb5eq9iqapg.png"/>
          <p:cNvPicPr>
            <a:picLocks noChangeAspect="1"/>
          </p:cNvPicPr>
          <p:nvPr/>
        </p:nvPicPr>
        <p:blipFill>
          <a:blip r:embed="rId5"/>
          <a:stretch>
            <a:fillRect/>
          </a:stretch>
        </p:blipFill>
        <p:spPr>
          <a:xfrm rot="11520000">
            <a:off x="10706735" y="-624205"/>
            <a:ext cx="1950720" cy="1950720"/>
          </a:xfrm>
          <a:prstGeom prst="rect">
            <a:avLst/>
          </a:prstGeom>
        </p:spPr>
      </p:pic>
      <p:pic>
        <p:nvPicPr>
          <p:cNvPr id="14" name="Image 4" descr="https://test-kimi-img.moonshot.cn/pub/slides/slides_tmpl/image/25-07-11-18:10:08-d1oe605cmrb5eq9iqac0.png"/>
          <p:cNvPicPr>
            <a:picLocks noChangeAspect="1"/>
          </p:cNvPicPr>
          <p:nvPr/>
        </p:nvPicPr>
        <p:blipFill>
          <a:blip r:embed="rId6"/>
          <a:stretch>
            <a:fillRect/>
          </a:stretch>
        </p:blipFill>
        <p:spPr>
          <a:xfrm>
            <a:off x="11022965" y="394335"/>
            <a:ext cx="628015" cy="182880"/>
          </a:xfrm>
          <a:prstGeom prst="rect">
            <a:avLst/>
          </a:prstGeom>
        </p:spPr>
      </p:pic>
      <p:pic>
        <p:nvPicPr>
          <p:cNvPr id="15" name="Image 5" descr="https://test-kimi-img.moonshot.cn/pub/slides/slides_tmpl/image/25-07-11-18:10:17-d1oe62dcmrb5eq9iqbdg.png"/>
          <p:cNvPicPr>
            <a:picLocks noChangeAspect="1"/>
          </p:cNvPicPr>
          <p:nvPr/>
        </p:nvPicPr>
        <p:blipFill>
          <a:blip r:embed="rId7"/>
          <a:stretch>
            <a:fillRect/>
          </a:stretch>
        </p:blipFill>
        <p:spPr>
          <a:xfrm>
            <a:off x="4887595" y="4726305"/>
            <a:ext cx="530225" cy="530225"/>
          </a:xfrm>
          <a:prstGeom prst="rect">
            <a:avLst/>
          </a:prstGeom>
        </p:spPr>
      </p:pic>
      <p:pic>
        <p:nvPicPr>
          <p:cNvPr id="16" name="Image 6" descr="https://test-kimi-img.moonshot.cn/pub/slides/slides_tmpl/image/25-07-11-18:10:17-d1oe62dcmrb5eq9iqbeg.png"/>
          <p:cNvPicPr>
            <a:picLocks noChangeAspect="1"/>
          </p:cNvPicPr>
          <p:nvPr/>
        </p:nvPicPr>
        <p:blipFill>
          <a:blip r:embed="rId8"/>
          <a:stretch>
            <a:fillRect/>
          </a:stretch>
        </p:blipFill>
        <p:spPr>
          <a:xfrm>
            <a:off x="4887595" y="3116580"/>
            <a:ext cx="530225" cy="530225"/>
          </a:xfrm>
          <a:prstGeom prst="rect">
            <a:avLst/>
          </a:prstGeom>
        </p:spPr>
      </p:pic>
      <p:pic>
        <p:nvPicPr>
          <p:cNvPr id="17" name="Image 7" descr="https://test-kimi-img.moonshot.cn/pub/slides/slides_tmpl/image/25-07-11-18:10:17-d1oe62dcmrb5eq9iqbf0.png"/>
          <p:cNvPicPr>
            <a:picLocks noChangeAspect="1"/>
          </p:cNvPicPr>
          <p:nvPr/>
        </p:nvPicPr>
        <p:blipFill>
          <a:blip r:embed="rId9"/>
          <a:stretch>
            <a:fillRect/>
          </a:stretch>
        </p:blipFill>
        <p:spPr>
          <a:xfrm>
            <a:off x="4887595" y="1570990"/>
            <a:ext cx="530225" cy="530225"/>
          </a:xfrm>
          <a:prstGeom prst="rect">
            <a:avLst/>
          </a:prstGeom>
        </p:spPr>
      </p:pic>
      <p:pic>
        <p:nvPicPr>
          <p:cNvPr id="18" name="Image 8" descr="https://test-kimi-img.moonshot.cn/pub/slides/slides_tmpl/image/25-07-11-18:10:18-d1oe62lcmrb5eq9iqbfg.jpeg"/>
          <p:cNvPicPr>
            <a:picLocks noChangeAspect="1"/>
          </p:cNvPicPr>
          <p:nvPr/>
        </p:nvPicPr>
        <p:blipFill>
          <a:blip r:embed="rId10"/>
          <a:srcRect t="9" b="128"/>
          <a:stretch>
            <a:fillRect/>
          </a:stretch>
        </p:blipFill>
        <p:spPr>
          <a:xfrm>
            <a:off x="537845" y="1739900"/>
            <a:ext cx="4204335" cy="41484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8890" y="-15875"/>
            <a:ext cx="10438130" cy="6880225"/>
          </a:xfrm>
          <a:prstGeom prst="rect">
            <a:avLst/>
          </a:prstGeom>
          <a:gradFill flip="none" rotWithShape="1">
            <a:gsLst>
              <a:gs pos="0">
                <a:srgbClr val="FFFFFF"/>
              </a:gs>
              <a:gs pos="100000">
                <a:srgbClr val="FFFFFF">
                  <a:alpha val="0"/>
                </a:srgbClr>
              </a:gs>
            </a:gsLst>
            <a:lin ang="0" scaled="1"/>
          </a:gradFill>
        </p:spPr>
      </p:sp>
      <p:sp>
        <p:nvSpPr>
          <p:cNvPr id="3" name="Text 1"/>
          <p:cNvSpPr/>
          <p:nvPr/>
        </p:nvSpPr>
        <p:spPr>
          <a:xfrm>
            <a:off x="8890" y="-15875"/>
            <a:ext cx="10438130" cy="688022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09-d1oe60dcmrb5eq9iqag0.png"/>
          <p:cNvPicPr>
            <a:picLocks noChangeAspect="1"/>
          </p:cNvPicPr>
          <p:nvPr/>
        </p:nvPicPr>
        <p:blipFill>
          <a:blip r:embed="rId2"/>
          <a:stretch>
            <a:fillRect/>
          </a:stretch>
        </p:blipFill>
        <p:spPr>
          <a:xfrm>
            <a:off x="612140" y="2388552"/>
            <a:ext cx="1600200" cy="1651000"/>
          </a:xfrm>
          <a:prstGeom prst="rect">
            <a:avLst/>
          </a:prstGeom>
        </p:spPr>
      </p:pic>
      <p:pic>
        <p:nvPicPr>
          <p:cNvPr id="5" name="Image 1" descr="https://test-kimi-img.moonshot.cn/pub/slides/slides_tmpl/image/25-07-11-18:10:09-d1oe60dcmrb5eq9iqagg.png"/>
          <p:cNvPicPr>
            <a:picLocks noChangeAspect="1"/>
          </p:cNvPicPr>
          <p:nvPr/>
        </p:nvPicPr>
        <p:blipFill>
          <a:blip r:embed="rId3"/>
          <a:srcRect l="56" t="92" b="92"/>
          <a:stretch>
            <a:fillRect/>
          </a:stretch>
        </p:blipFill>
        <p:spPr>
          <a:xfrm>
            <a:off x="8890" y="0"/>
            <a:ext cx="6771640" cy="6858000"/>
          </a:xfrm>
          <a:prstGeom prst="rect">
            <a:avLst/>
          </a:prstGeom>
        </p:spPr>
      </p:pic>
      <p:pic>
        <p:nvPicPr>
          <p:cNvPr id="6" name="Image 2" descr="https://test-kimi-img.moonshot.cn/pub/slides/slides_tmpl/image/25-07-11-18:10:09-d1oe60dcmrb5eq9iqah0.png"/>
          <p:cNvPicPr>
            <a:picLocks noChangeAspect="1"/>
          </p:cNvPicPr>
          <p:nvPr/>
        </p:nvPicPr>
        <p:blipFill>
          <a:blip r:embed="rId4"/>
          <a:stretch>
            <a:fillRect/>
          </a:stretch>
        </p:blipFill>
        <p:spPr>
          <a:xfrm>
            <a:off x="854710" y="2689860"/>
            <a:ext cx="1859280" cy="1871345"/>
          </a:xfrm>
          <a:prstGeom prst="rect">
            <a:avLst/>
          </a:prstGeom>
        </p:spPr>
      </p:pic>
      <p:sp>
        <p:nvSpPr>
          <p:cNvPr id="7" name="Text 2"/>
          <p:cNvSpPr/>
          <p:nvPr/>
        </p:nvSpPr>
        <p:spPr>
          <a:xfrm>
            <a:off x="2637790" y="2865755"/>
            <a:ext cx="8900160" cy="951865"/>
          </a:xfrm>
          <a:prstGeom prst="rect">
            <a:avLst/>
          </a:prstGeom>
          <a:noFill/>
        </p:spPr>
        <p:txBody>
          <a:bodyPr wrap="square" lIns="91440" tIns="45720" rIns="91440" bIns="45720" rtlCol="0" anchor="t"/>
          <a:lstStyle/>
          <a:p>
            <a:pPr marL="0" indent="0" algn="l">
              <a:lnSpc>
                <a:spcPct val="100000"/>
              </a:lnSpc>
              <a:buNone/>
            </a:pPr>
            <a:r>
              <a:rPr lang="en-US" sz="5000" b="1" dirty="0">
                <a:solidFill>
                  <a:srgbClr val="4874CB"/>
                </a:solidFill>
                <a:latin typeface="MiSans" pitchFamily="34" charset="-122"/>
                <a:ea typeface="MiSans" pitchFamily="34" charset="-122"/>
                <a:cs typeface="MiSans" pitchFamily="34" charset="-120"/>
              </a:rPr>
              <a:t>企业战略管理</a:t>
            </a:r>
            <a:endParaRPr lang="en-US" sz="1600" dirty="0"/>
          </a:p>
        </p:txBody>
      </p:sp>
      <p:sp>
        <p:nvSpPr>
          <p:cNvPr id="9" name="Shape 4"/>
          <p:cNvSpPr/>
          <p:nvPr/>
        </p:nvSpPr>
        <p:spPr>
          <a:xfrm>
            <a:off x="1187450" y="2612390"/>
            <a:ext cx="1508125" cy="1494155"/>
          </a:xfrm>
          <a:prstGeom prst="rect">
            <a:avLst/>
          </a:prstGeom>
          <a:solidFill>
            <a:srgbClr val="000000">
              <a:alpha val="0"/>
            </a:srgbClr>
          </a:solidFill>
        </p:spPr>
      </p:sp>
      <p:sp>
        <p:nvSpPr>
          <p:cNvPr id="10" name="Text 5"/>
          <p:cNvSpPr/>
          <p:nvPr/>
        </p:nvSpPr>
        <p:spPr>
          <a:xfrm>
            <a:off x="1187450" y="2612390"/>
            <a:ext cx="1508125" cy="1494155"/>
          </a:xfrm>
          <a:prstGeom prst="rect">
            <a:avLst/>
          </a:prstGeom>
          <a:noFill/>
        </p:spPr>
        <p:txBody>
          <a:bodyPr wrap="square" lIns="46863" tIns="90043" rIns="90043" bIns="46863" rtlCol="0" anchor="ctr"/>
          <a:lstStyle/>
          <a:p>
            <a:pPr marL="0" indent="0" algn="l">
              <a:lnSpc>
                <a:spcPct val="130000"/>
              </a:lnSpc>
              <a:buNone/>
            </a:pPr>
            <a:r>
              <a:rPr lang="en-US" sz="4500" dirty="0">
                <a:solidFill>
                  <a:srgbClr val="FFFFFF"/>
                </a:solidFill>
                <a:latin typeface="MiSans" pitchFamily="34" charset="-122"/>
                <a:ea typeface="MiSans" pitchFamily="34" charset="-122"/>
                <a:cs typeface="MiSans" pitchFamily="34" charset="-120"/>
              </a:rPr>
              <a:t>02</a:t>
            </a:r>
            <a:endParaRPr lang="en-US"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09-d1oe60dcmrb5eq9iqafg.png"/>
          <p:cNvPicPr>
            <a:picLocks noChangeAspect="1"/>
          </p:cNvPicPr>
          <p:nvPr/>
        </p:nvPicPr>
        <p:blipFill>
          <a:blip r:embed="rId1">
            <a:alphaModFix amt="74000"/>
          </a:blip>
          <a:srcRect l="128" t="26683" r="-128" b="-4046"/>
          <a:stretch>
            <a:fillRect/>
          </a:stretch>
        </p:blipFill>
        <p:spPr>
          <a:xfrm>
            <a:off x="5582285" y="0"/>
            <a:ext cx="6927215" cy="2076450"/>
          </a:xfrm>
          <a:prstGeom prst="rect">
            <a:avLst/>
          </a:prstGeom>
        </p:spPr>
      </p:pic>
      <p:pic>
        <p:nvPicPr>
          <p:cNvPr id="3" name="Image 1" descr="https://test-kimi-img.moonshot.cn/pub/slides/slides_tmpl/image/25-07-11-18:10:12-d1oe615cmrb5eq9iqas0.png"/>
          <p:cNvPicPr>
            <a:picLocks noChangeAspect="1"/>
          </p:cNvPicPr>
          <p:nvPr/>
        </p:nvPicPr>
        <p:blipFill>
          <a:blip r:embed="rId2"/>
          <a:stretch>
            <a:fillRect/>
          </a:stretch>
        </p:blipFill>
        <p:spPr>
          <a:xfrm>
            <a:off x="247650" y="3481070"/>
            <a:ext cx="515620" cy="5360035"/>
          </a:xfrm>
          <a:prstGeom prst="rect">
            <a:avLst/>
          </a:prstGeom>
        </p:spPr>
      </p:pic>
      <p:pic>
        <p:nvPicPr>
          <p:cNvPr id="4" name="Image 2" descr="https://test-kimi-img.moonshot.cn/pub/slides/slides_tmpl/image/25-07-11-18:10:12-d1oe615cmrb5eq9iqas0.png"/>
          <p:cNvPicPr>
            <a:picLocks noChangeAspect="1"/>
          </p:cNvPicPr>
          <p:nvPr/>
        </p:nvPicPr>
        <p:blipFill>
          <a:blip r:embed="rId2"/>
          <a:stretch>
            <a:fillRect/>
          </a:stretch>
        </p:blipFill>
        <p:spPr>
          <a:xfrm>
            <a:off x="6019165" y="2062480"/>
            <a:ext cx="652145" cy="6778625"/>
          </a:xfrm>
          <a:prstGeom prst="rect">
            <a:avLst/>
          </a:prstGeom>
        </p:spPr>
      </p:pic>
      <p:pic>
        <p:nvPicPr>
          <p:cNvPr id="5" name="Image 3" descr="https://test-kimi-img.moonshot.cn/pub/slides/slides_tmpl/image/25-07-11-18:10:20-d1oe635cmrb5eq9iqbmg.png"/>
          <p:cNvPicPr>
            <a:picLocks noChangeAspect="1"/>
          </p:cNvPicPr>
          <p:nvPr>
            <p:custDataLst>
              <p:tags r:id="rId3"/>
            </p:custDataLst>
          </p:nvPr>
        </p:nvPicPr>
        <p:blipFill>
          <a:blip r:embed="rId4"/>
          <a:stretch>
            <a:fillRect/>
          </a:stretch>
        </p:blipFill>
        <p:spPr>
          <a:xfrm>
            <a:off x="6760845" y="1463040"/>
            <a:ext cx="5053330" cy="2243455"/>
          </a:xfrm>
          <a:prstGeom prst="rect">
            <a:avLst/>
          </a:prstGeom>
        </p:spPr>
      </p:pic>
      <p:pic>
        <p:nvPicPr>
          <p:cNvPr id="6" name="Image 4" descr="https://test-kimi-img.moonshot.cn/pub/slides/slides_tmpl/image/25-07-11-18:10:20-d1oe635cmrb5eq9iqbmg.png"/>
          <p:cNvPicPr>
            <a:picLocks noChangeAspect="1"/>
          </p:cNvPicPr>
          <p:nvPr>
            <p:custDataLst>
              <p:tags r:id="rId5"/>
            </p:custDataLst>
          </p:nvPr>
        </p:nvPicPr>
        <p:blipFill>
          <a:blip r:embed="rId4"/>
          <a:stretch>
            <a:fillRect/>
          </a:stretch>
        </p:blipFill>
        <p:spPr>
          <a:xfrm>
            <a:off x="6760845" y="3890010"/>
            <a:ext cx="5053330" cy="2536825"/>
          </a:xfrm>
          <a:prstGeom prst="rect">
            <a:avLst/>
          </a:prstGeom>
        </p:spPr>
      </p:pic>
      <p:pic>
        <p:nvPicPr>
          <p:cNvPr id="7" name="Image 5" descr="https://test-kimi-img.moonshot.cn/pub/slides/slides_tmpl/image/25-07-11-18:10:20-d1oe635cmrb5eq9iqbo0.png"/>
          <p:cNvPicPr>
            <a:picLocks noChangeAspect="1"/>
          </p:cNvPicPr>
          <p:nvPr/>
        </p:nvPicPr>
        <p:blipFill>
          <a:blip r:embed="rId6"/>
          <a:stretch>
            <a:fillRect/>
          </a:stretch>
        </p:blipFill>
        <p:spPr>
          <a:xfrm>
            <a:off x="535940" y="1508125"/>
            <a:ext cx="5864860" cy="4919345"/>
          </a:xfrm>
          <a:prstGeom prst="rect">
            <a:avLst/>
          </a:prstGeom>
        </p:spPr>
      </p:pic>
      <p:pic>
        <p:nvPicPr>
          <p:cNvPr id="8" name="Image 6" descr="https://test-kimi-img.moonshot.cn/pub/slides/slides_tmpl/image/25-07-11-18:10:12-d1oe615cmrb5eq9iqarg.png"/>
          <p:cNvPicPr>
            <a:picLocks noChangeAspect="1"/>
          </p:cNvPicPr>
          <p:nvPr/>
        </p:nvPicPr>
        <p:blipFill>
          <a:blip r:embed="rId7"/>
          <a:stretch>
            <a:fillRect/>
          </a:stretch>
        </p:blipFill>
        <p:spPr>
          <a:xfrm>
            <a:off x="354965" y="208280"/>
            <a:ext cx="1073150" cy="554990"/>
          </a:xfrm>
          <a:prstGeom prst="rect">
            <a:avLst/>
          </a:prstGeom>
        </p:spPr>
      </p:pic>
      <p:pic>
        <p:nvPicPr>
          <p:cNvPr id="9" name="Image 7" descr="https://test-kimi-img.moonshot.cn/pub/slides/slides_tmpl/image/25-07-11-18:10:11-d1oe60tcmrb5eq9iqapg.png"/>
          <p:cNvPicPr>
            <a:picLocks noChangeAspect="1"/>
          </p:cNvPicPr>
          <p:nvPr/>
        </p:nvPicPr>
        <p:blipFill>
          <a:blip r:embed="rId8"/>
          <a:stretch>
            <a:fillRect/>
          </a:stretch>
        </p:blipFill>
        <p:spPr>
          <a:xfrm rot="11520000">
            <a:off x="10706735" y="-624205"/>
            <a:ext cx="1950720" cy="1950720"/>
          </a:xfrm>
          <a:prstGeom prst="rect">
            <a:avLst/>
          </a:prstGeom>
        </p:spPr>
      </p:pic>
      <p:pic>
        <p:nvPicPr>
          <p:cNvPr id="10" name="Image 8" descr="https://test-kimi-img.moonshot.cn/pub/slides/slides_tmpl/image/25-07-11-18:10:08-d1oe605cmrb5eq9iqac0.png"/>
          <p:cNvPicPr>
            <a:picLocks noChangeAspect="1"/>
          </p:cNvPicPr>
          <p:nvPr/>
        </p:nvPicPr>
        <p:blipFill>
          <a:blip r:embed="rId9"/>
          <a:stretch>
            <a:fillRect/>
          </a:stretch>
        </p:blipFill>
        <p:spPr>
          <a:xfrm>
            <a:off x="11022965" y="394335"/>
            <a:ext cx="628015" cy="182880"/>
          </a:xfrm>
          <a:prstGeom prst="rect">
            <a:avLst/>
          </a:prstGeom>
        </p:spPr>
      </p:pic>
      <p:sp>
        <p:nvSpPr>
          <p:cNvPr id="11"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战略管理定义</a:t>
            </a:r>
            <a:endParaRPr lang="en-US" sz="1600" dirty="0"/>
          </a:p>
        </p:txBody>
      </p:sp>
      <p:sp>
        <p:nvSpPr>
          <p:cNvPr id="12" name="Text 1"/>
          <p:cNvSpPr/>
          <p:nvPr/>
        </p:nvSpPr>
        <p:spPr>
          <a:xfrm>
            <a:off x="626110" y="3703320"/>
            <a:ext cx="4690110" cy="368300"/>
          </a:xfrm>
          <a:prstGeom prst="rect">
            <a:avLst/>
          </a:prstGeom>
          <a:noFill/>
        </p:spPr>
        <p:txBody>
          <a:bodyPr wrap="square" lIns="91440" tIns="45720" rIns="91440" bIns="45720" rtlCol="0" anchor="ctr">
            <a:spAutoFit/>
          </a:bodyPr>
          <a:lstStyle/>
          <a:p>
            <a:pPr marL="0" indent="0" algn="ctr">
              <a:lnSpc>
                <a:spcPct val="100000"/>
              </a:lnSpc>
              <a:buNone/>
            </a:pPr>
            <a:r>
              <a:rPr lang="en-US" b="1" dirty="0">
                <a:solidFill>
                  <a:srgbClr val="4874CB"/>
                </a:solidFill>
                <a:latin typeface="MiSans" pitchFamily="34" charset="-122"/>
                <a:ea typeface="MiSans" pitchFamily="34" charset="-122"/>
                <a:cs typeface="MiSans" pitchFamily="34" charset="-120"/>
              </a:rPr>
              <a:t>完整过程</a:t>
            </a:r>
            <a:endParaRPr lang="en-US" b="1" dirty="0">
              <a:solidFill>
                <a:srgbClr val="4874CB"/>
              </a:solidFill>
              <a:latin typeface="MiSans" pitchFamily="34" charset="-122"/>
              <a:ea typeface="MiSans" pitchFamily="34" charset="-122"/>
              <a:cs typeface="MiSans" pitchFamily="34" charset="-120"/>
            </a:endParaRPr>
          </a:p>
        </p:txBody>
      </p:sp>
      <p:sp>
        <p:nvSpPr>
          <p:cNvPr id="13" name="Text 2"/>
          <p:cNvSpPr/>
          <p:nvPr/>
        </p:nvSpPr>
        <p:spPr>
          <a:xfrm>
            <a:off x="763270" y="4069715"/>
            <a:ext cx="5332095" cy="2063750"/>
          </a:xfrm>
          <a:prstGeom prst="rect">
            <a:avLst/>
          </a:prstGeom>
          <a:noFill/>
        </p:spPr>
        <p:txBody>
          <a:bodyPr wrap="square" lIns="91440" tIns="45720" rIns="91440" bIns="45720" rtlCol="0" anchor="t"/>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企业战略管理是企业战略的分析与制订、评价与选择、实施与控制，三者形成一个完整的、相互联系的管理过程。企业战略管理的目的是使企业能够达到其战略目标。</a:t>
            </a:r>
            <a:endParaRPr lang="en-US" sz="1600" dirty="0">
              <a:solidFill>
                <a:srgbClr val="262626"/>
              </a:solidFill>
              <a:latin typeface="MiSans" pitchFamily="34" charset="-122"/>
              <a:ea typeface="MiSans" pitchFamily="34" charset="-122"/>
              <a:cs typeface="MiSans" pitchFamily="34" charset="-120"/>
            </a:endParaRPr>
          </a:p>
        </p:txBody>
      </p:sp>
      <p:sp>
        <p:nvSpPr>
          <p:cNvPr id="14" name="Text 3"/>
          <p:cNvSpPr/>
          <p:nvPr>
            <p:custDataLst>
              <p:tags r:id="rId10"/>
            </p:custDataLst>
          </p:nvPr>
        </p:nvSpPr>
        <p:spPr>
          <a:xfrm>
            <a:off x="6957060" y="1664970"/>
            <a:ext cx="3732530" cy="368300"/>
          </a:xfrm>
          <a:prstGeom prst="rect">
            <a:avLst/>
          </a:prstGeom>
          <a:noFill/>
        </p:spPr>
        <p:txBody>
          <a:bodyPr wrap="square" lIns="91440" tIns="45720" rIns="91440" bIns="45720" rtlCol="0" anchor="ctr">
            <a:spAutoFit/>
          </a:bodyPr>
          <a:lstStyle/>
          <a:p>
            <a:pPr marL="0" indent="0" algn="l">
              <a:lnSpc>
                <a:spcPct val="100000"/>
              </a:lnSpc>
              <a:buNone/>
            </a:pPr>
            <a:r>
              <a:rPr lang="en-US" b="1" dirty="0">
                <a:solidFill>
                  <a:srgbClr val="4874CB"/>
                </a:solidFill>
                <a:latin typeface="MiSans" pitchFamily="34" charset="-122"/>
                <a:ea typeface="MiSans" pitchFamily="34" charset="-122"/>
                <a:cs typeface="MiSans" pitchFamily="34" charset="-120"/>
              </a:rPr>
              <a:t>整体管理</a:t>
            </a:r>
            <a:endParaRPr lang="en-US" b="1" dirty="0">
              <a:solidFill>
                <a:srgbClr val="4874CB"/>
              </a:solidFill>
              <a:latin typeface="MiSans" pitchFamily="34" charset="-122"/>
              <a:ea typeface="MiSans" pitchFamily="34" charset="-122"/>
              <a:cs typeface="MiSans" pitchFamily="34" charset="-120"/>
            </a:endParaRPr>
          </a:p>
        </p:txBody>
      </p:sp>
      <p:sp>
        <p:nvSpPr>
          <p:cNvPr id="15" name="Text 4"/>
          <p:cNvSpPr/>
          <p:nvPr>
            <p:custDataLst>
              <p:tags r:id="rId11"/>
            </p:custDataLst>
          </p:nvPr>
        </p:nvSpPr>
        <p:spPr>
          <a:xfrm>
            <a:off x="6957060" y="2033668"/>
            <a:ext cx="4660900" cy="1468755"/>
          </a:xfrm>
          <a:prstGeom prst="rect">
            <a:avLst/>
          </a:prstGeom>
          <a:noFill/>
        </p:spPr>
        <p:txBody>
          <a:bodyPr wrap="square" lIns="91440" tIns="45720" rIns="91440" bIns="45720" rtlCol="0" anchor="ctr">
            <a:spAutoFit/>
          </a:bodyPr>
          <a:lstStyle/>
          <a:p>
            <a:pPr marL="0" indent="0" algn="just">
              <a:lnSpc>
                <a:spcPct val="140000"/>
              </a:lnSpc>
              <a:buNone/>
            </a:pPr>
            <a:r>
              <a:rPr lang="en-US" sz="1600" dirty="0">
                <a:solidFill>
                  <a:srgbClr val="262626"/>
                </a:solidFill>
                <a:latin typeface="MiSans" pitchFamily="34" charset="-122"/>
                <a:ea typeface="MiSans" pitchFamily="34" charset="-122"/>
                <a:cs typeface="MiSans" pitchFamily="34" charset="-120"/>
              </a:rPr>
              <a:t>企业战略管理是把企业战略作为一个不可分割的整体进行管理的，其主要目的是使企业战略管理各个部分有机整合，产生集成效应。企业资源配置、各职能部门策略都要从全局出发。</a:t>
            </a:r>
            <a:endParaRPr lang="en-US" sz="1600" dirty="0">
              <a:solidFill>
                <a:srgbClr val="262626"/>
              </a:solidFill>
              <a:latin typeface="MiSans" pitchFamily="34" charset="-122"/>
              <a:ea typeface="MiSans" pitchFamily="34" charset="-122"/>
              <a:cs typeface="MiSans" pitchFamily="34" charset="-120"/>
            </a:endParaRPr>
          </a:p>
        </p:txBody>
      </p:sp>
      <p:sp>
        <p:nvSpPr>
          <p:cNvPr id="16" name="Text 5"/>
          <p:cNvSpPr/>
          <p:nvPr>
            <p:custDataLst>
              <p:tags r:id="rId12"/>
            </p:custDataLst>
          </p:nvPr>
        </p:nvSpPr>
        <p:spPr>
          <a:xfrm>
            <a:off x="6957060" y="4000500"/>
            <a:ext cx="3732530" cy="368300"/>
          </a:xfrm>
          <a:prstGeom prst="rect">
            <a:avLst/>
          </a:prstGeom>
          <a:noFill/>
        </p:spPr>
        <p:txBody>
          <a:bodyPr wrap="square" lIns="91440" tIns="45720" rIns="91440" bIns="45720" rtlCol="0" anchor="ctr">
            <a:spAutoFit/>
          </a:bodyPr>
          <a:lstStyle/>
          <a:p>
            <a:pPr marL="0" indent="0" algn="l">
              <a:lnSpc>
                <a:spcPct val="100000"/>
              </a:lnSpc>
              <a:buNone/>
            </a:pPr>
            <a:r>
              <a:rPr lang="en-US" b="1" dirty="0">
                <a:solidFill>
                  <a:srgbClr val="4874CB"/>
                </a:solidFill>
                <a:latin typeface="MiSans" pitchFamily="34" charset="-122"/>
                <a:ea typeface="MiSans" pitchFamily="34" charset="-122"/>
                <a:cs typeface="MiSans" pitchFamily="34" charset="-120"/>
              </a:rPr>
              <a:t>动态过程</a:t>
            </a:r>
            <a:endParaRPr lang="en-US" b="1" dirty="0">
              <a:solidFill>
                <a:srgbClr val="4874CB"/>
              </a:solidFill>
              <a:latin typeface="MiSans" pitchFamily="34" charset="-122"/>
              <a:ea typeface="MiSans" pitchFamily="34" charset="-122"/>
              <a:cs typeface="MiSans" pitchFamily="34" charset="-120"/>
            </a:endParaRPr>
          </a:p>
        </p:txBody>
      </p:sp>
      <p:sp>
        <p:nvSpPr>
          <p:cNvPr id="17" name="Text 6"/>
          <p:cNvSpPr/>
          <p:nvPr>
            <p:custDataLst>
              <p:tags r:id="rId13"/>
            </p:custDataLst>
          </p:nvPr>
        </p:nvSpPr>
        <p:spPr>
          <a:xfrm>
            <a:off x="6957060" y="4308356"/>
            <a:ext cx="4603750" cy="1938020"/>
          </a:xfrm>
          <a:prstGeom prst="rect">
            <a:avLst/>
          </a:prstGeom>
          <a:noFill/>
        </p:spPr>
        <p:txBody>
          <a:bodyPr wrap="square" lIns="91440" tIns="45720" rIns="91440" bIns="45720" rtlCol="0" anchor="ctr">
            <a:spAutoFit/>
          </a:bodyPr>
          <a:lstStyle/>
          <a:p>
            <a:pPr marL="0" indent="0" algn="just">
              <a:lnSpc>
                <a:spcPct val="150000"/>
              </a:lnSpc>
              <a:buNone/>
            </a:pPr>
            <a:r>
              <a:rPr lang="en-US" sz="1600" dirty="0">
                <a:solidFill>
                  <a:srgbClr val="262626"/>
                </a:solidFill>
                <a:latin typeface="MiSans" pitchFamily="34" charset="-122"/>
                <a:ea typeface="MiSans" pitchFamily="34" charset="-122"/>
                <a:cs typeface="MiSans" pitchFamily="34" charset="-120"/>
              </a:rPr>
              <a:t>企业战略管理是一个动态管理过程，它是一个不断循环往复、不断完善、不断创新的过程，是螺旋式上升的过程。一次战略管理过程完成，并不是战略管理过程的结束，而是新一轮战略管理过程的开始。</a:t>
            </a:r>
            <a:endParaRPr lang="en-US" sz="1600" dirty="0">
              <a:solidFill>
                <a:srgbClr val="262626"/>
              </a:solidFill>
              <a:latin typeface="MiSans" pitchFamily="34" charset="-122"/>
              <a:ea typeface="MiSans" pitchFamily="34" charset="-122"/>
              <a:cs typeface="MiSans" pitchFamily="34" charset="-120"/>
            </a:endParaRPr>
          </a:p>
        </p:txBody>
      </p:sp>
      <p:pic>
        <p:nvPicPr>
          <p:cNvPr id="18" name="Image 9" descr="https://test-kimi-img.moonshot.cn/pub/slides/slides_tmpl/image/25-07-11-18:10:21-d1oe63dcmrb5eq9iqbs0.png"/>
          <p:cNvPicPr>
            <a:picLocks noChangeAspect="1"/>
          </p:cNvPicPr>
          <p:nvPr/>
        </p:nvPicPr>
        <p:blipFill>
          <a:blip r:embed="rId14"/>
          <a:stretch>
            <a:fillRect/>
          </a:stretch>
        </p:blipFill>
        <p:spPr>
          <a:xfrm>
            <a:off x="808990" y="1720850"/>
            <a:ext cx="5260975" cy="196278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4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9-d1oe60dcmrb5eq9iqagg.png"/>
          <p:cNvPicPr>
            <a:picLocks noChangeAspect="1"/>
          </p:cNvPicPr>
          <p:nvPr/>
        </p:nvPicPr>
        <p:blipFill>
          <a:blip r:embed="rId2"/>
          <a:srcRect l="56" t="92" b="92"/>
          <a:stretch>
            <a:fillRect/>
          </a:stretch>
        </p:blipFill>
        <p:spPr>
          <a:xfrm flipH="1">
            <a:off x="1069975" y="0"/>
            <a:ext cx="6436360" cy="6858000"/>
          </a:xfrm>
          <a:prstGeom prst="rect">
            <a:avLst/>
          </a:prstGeom>
        </p:spPr>
      </p:pic>
      <p:pic>
        <p:nvPicPr>
          <p:cNvPr id="3" name="Image 1" descr="https://test-kimi-img.moonshot.cn/pub/slides/slides_tmpl/image/25-07-11-18:10:14-d1oe61lcmrb5eq9iqb2g.png"/>
          <p:cNvPicPr>
            <a:picLocks noChangeAspect="1"/>
          </p:cNvPicPr>
          <p:nvPr/>
        </p:nvPicPr>
        <p:blipFill>
          <a:blip r:embed="rId3">
            <a:alphaModFix amt="83000"/>
          </a:blip>
          <a:srcRect l="115" t="145" r="53121" b="161"/>
          <a:stretch>
            <a:fillRect/>
          </a:stretch>
        </p:blipFill>
        <p:spPr>
          <a:xfrm>
            <a:off x="10478135" y="1482090"/>
            <a:ext cx="1723390" cy="3728085"/>
          </a:xfrm>
          <a:prstGeom prst="rect">
            <a:avLst/>
          </a:prstGeom>
        </p:spPr>
      </p:pic>
      <p:sp>
        <p:nvSpPr>
          <p:cNvPr id="4" name="Text 0"/>
          <p:cNvSpPr/>
          <p:nvPr/>
        </p:nvSpPr>
        <p:spPr>
          <a:xfrm>
            <a:off x="2127250" y="1450975"/>
            <a:ext cx="8688705" cy="169227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战略管理的关键是动态的管理，重点是制定战略和实施战略。制定战略和实施战略的关键在于对组织外部环境的变化进行分析，对组织的内部条件和素质进行审核，并以此为前提确定组织的战略目标，使三者之间达到动态平衡，从而实现战略管理。</a:t>
            </a:r>
            <a:endParaRPr lang="en-US" sz="1600" dirty="0"/>
          </a:p>
        </p:txBody>
      </p:sp>
      <p:sp>
        <p:nvSpPr>
          <p:cNvPr id="5" name="Text 1"/>
          <p:cNvSpPr/>
          <p:nvPr/>
        </p:nvSpPr>
        <p:spPr>
          <a:xfrm>
            <a:off x="2127250" y="942340"/>
            <a:ext cx="3710305" cy="572135"/>
          </a:xfrm>
          <a:prstGeom prst="rect">
            <a:avLst/>
          </a:prstGeom>
          <a:noFill/>
        </p:spPr>
        <p:txBody>
          <a:bodyPr wrap="square" lIns="0" tIns="0" rIns="0" bIns="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动态性</a:t>
            </a:r>
            <a:endParaRPr lang="en-US" sz="1600" dirty="0"/>
          </a:p>
        </p:txBody>
      </p:sp>
      <p:sp>
        <p:nvSpPr>
          <p:cNvPr id="6" name="Text 2"/>
          <p:cNvSpPr/>
          <p:nvPr/>
        </p:nvSpPr>
        <p:spPr>
          <a:xfrm>
            <a:off x="1655445" y="2780030"/>
            <a:ext cx="8640445" cy="169227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战略管理是以组织的全局为对象，根据组织总体发展的需要而制定的。战略管理不强调组织某一职能部门的重要性，而是通过制定组织的使命、目标和战略来协调组织各部门的活动。</a:t>
            </a:r>
            <a:endParaRPr lang="en-US" sz="1600" dirty="0"/>
          </a:p>
        </p:txBody>
      </p:sp>
      <p:sp>
        <p:nvSpPr>
          <p:cNvPr id="7" name="Text 3"/>
          <p:cNvSpPr/>
          <p:nvPr/>
        </p:nvSpPr>
        <p:spPr>
          <a:xfrm>
            <a:off x="1655445" y="2271395"/>
            <a:ext cx="3655695" cy="572135"/>
          </a:xfrm>
          <a:prstGeom prst="rect">
            <a:avLst/>
          </a:prstGeom>
          <a:noFill/>
        </p:spPr>
        <p:txBody>
          <a:bodyPr wrap="square" lIns="0" tIns="0" rIns="0" bIns="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全局性</a:t>
            </a:r>
            <a:endParaRPr lang="en-US" sz="1600" dirty="0"/>
          </a:p>
        </p:txBody>
      </p:sp>
      <p:sp>
        <p:nvSpPr>
          <p:cNvPr id="8" name="Text 4"/>
          <p:cNvSpPr/>
          <p:nvPr/>
        </p:nvSpPr>
        <p:spPr>
          <a:xfrm>
            <a:off x="1717675" y="4197985"/>
            <a:ext cx="8652510" cy="169227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战略管理的主体是组织的高层管理人员。战略决策涉及一个组织活动的各个方面，虽然它也需要组织上、下层管理者和全体员工的参与和支持，但组织的最高层管理人员介入战略决策是非常重要的。</a:t>
            </a:r>
            <a:endParaRPr lang="en-US" sz="1600" dirty="0"/>
          </a:p>
        </p:txBody>
      </p:sp>
      <p:sp>
        <p:nvSpPr>
          <p:cNvPr id="9" name="Text 5"/>
          <p:cNvSpPr/>
          <p:nvPr/>
        </p:nvSpPr>
        <p:spPr>
          <a:xfrm>
            <a:off x="1717675" y="3689350"/>
            <a:ext cx="3593465" cy="572135"/>
          </a:xfrm>
          <a:prstGeom prst="rect">
            <a:avLst/>
          </a:prstGeom>
          <a:noFill/>
        </p:spPr>
        <p:txBody>
          <a:bodyPr wrap="square" lIns="0" tIns="0" rIns="0" bIns="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高层次性</a:t>
            </a:r>
            <a:endParaRPr lang="en-US" sz="1600" dirty="0"/>
          </a:p>
        </p:txBody>
      </p:sp>
      <p:sp>
        <p:nvSpPr>
          <p:cNvPr id="10" name="Text 6"/>
          <p:cNvSpPr/>
          <p:nvPr/>
        </p:nvSpPr>
        <p:spPr>
          <a:xfrm>
            <a:off x="2162175" y="5579745"/>
            <a:ext cx="8606790" cy="169227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没有长远考虑的决策不是战略决策。长远性的意思是要有三年或者五年等的发展战略规划，对于传统产业一般要求有五年规划。对于高新技术产业，因为发展比较快，一般要求有三年规划。</a:t>
            </a:r>
            <a:endParaRPr lang="en-US" sz="1600" dirty="0"/>
          </a:p>
        </p:txBody>
      </p:sp>
      <p:sp>
        <p:nvSpPr>
          <p:cNvPr id="11" name="Text 7"/>
          <p:cNvSpPr/>
          <p:nvPr/>
        </p:nvSpPr>
        <p:spPr>
          <a:xfrm>
            <a:off x="2162175" y="5071110"/>
            <a:ext cx="3619500" cy="572135"/>
          </a:xfrm>
          <a:prstGeom prst="rect">
            <a:avLst/>
          </a:prstGeom>
          <a:noFill/>
        </p:spPr>
        <p:txBody>
          <a:bodyPr wrap="square" lIns="0" tIns="0" rIns="0" bIns="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长远性</a:t>
            </a:r>
            <a:endParaRPr lang="en-US" sz="1600" dirty="0"/>
          </a:p>
        </p:txBody>
      </p:sp>
      <p:pic>
        <p:nvPicPr>
          <p:cNvPr id="12" name="Image 2" descr="https://test-kimi-img.moonshot.cn/pub/slides/slides_tmpl/image/25-07-11-18:10:21-d1oe63dcmrb5eq9iqbsg.png"/>
          <p:cNvPicPr>
            <a:picLocks noChangeAspect="1"/>
          </p:cNvPicPr>
          <p:nvPr/>
        </p:nvPicPr>
        <p:blipFill>
          <a:blip r:embed="rId4"/>
          <a:srcRect l="48779" t="363" b="-7459"/>
          <a:stretch>
            <a:fillRect/>
          </a:stretch>
        </p:blipFill>
        <p:spPr>
          <a:xfrm>
            <a:off x="-27940" y="0"/>
            <a:ext cx="657860" cy="735965"/>
          </a:xfrm>
          <a:prstGeom prst="rect">
            <a:avLst/>
          </a:prstGeom>
        </p:spPr>
      </p:pic>
      <p:pic>
        <p:nvPicPr>
          <p:cNvPr id="13" name="Image 3" descr="https://test-kimi-img.moonshot.cn/pub/slides/slides_tmpl/image/25-07-11-18:10:08-d1oe605cmrb5eq9iqac0.png"/>
          <p:cNvPicPr>
            <a:picLocks noChangeAspect="1"/>
          </p:cNvPicPr>
          <p:nvPr/>
        </p:nvPicPr>
        <p:blipFill>
          <a:blip r:embed="rId5"/>
          <a:stretch>
            <a:fillRect/>
          </a:stretch>
        </p:blipFill>
        <p:spPr>
          <a:xfrm>
            <a:off x="11022965" y="394335"/>
            <a:ext cx="628015" cy="182880"/>
          </a:xfrm>
          <a:prstGeom prst="rect">
            <a:avLst/>
          </a:prstGeom>
        </p:spPr>
      </p:pic>
      <p:pic>
        <p:nvPicPr>
          <p:cNvPr id="14" name="Image 4" descr="https://test-kimi-img.moonshot.cn/pub/slides/slides_tmpl/image/25-07-11-18:10:21-d1oe63dcmrb5eq9iqbt0.png"/>
          <p:cNvPicPr>
            <a:picLocks noChangeAspect="1"/>
          </p:cNvPicPr>
          <p:nvPr/>
        </p:nvPicPr>
        <p:blipFill>
          <a:blip r:embed="rId6"/>
          <a:stretch>
            <a:fillRect/>
          </a:stretch>
        </p:blipFill>
        <p:spPr>
          <a:xfrm>
            <a:off x="1392555" y="5401945"/>
            <a:ext cx="890270" cy="890270"/>
          </a:xfrm>
          <a:prstGeom prst="rect">
            <a:avLst/>
          </a:prstGeom>
        </p:spPr>
      </p:pic>
      <p:pic>
        <p:nvPicPr>
          <p:cNvPr id="15" name="Image 5" descr="https://test-kimi-img.moonshot.cn/pub/slides/slides_tmpl/image/25-07-11-18:10:21-d1oe63dcmrb5eq9iqbtg.png"/>
          <p:cNvPicPr>
            <a:picLocks noChangeAspect="1"/>
          </p:cNvPicPr>
          <p:nvPr/>
        </p:nvPicPr>
        <p:blipFill>
          <a:blip r:embed="rId7"/>
          <a:stretch>
            <a:fillRect/>
          </a:stretch>
        </p:blipFill>
        <p:spPr>
          <a:xfrm>
            <a:off x="1236980" y="1290955"/>
            <a:ext cx="890270" cy="890270"/>
          </a:xfrm>
          <a:prstGeom prst="rect">
            <a:avLst/>
          </a:prstGeom>
        </p:spPr>
      </p:pic>
      <p:pic>
        <p:nvPicPr>
          <p:cNvPr id="16" name="Image 6" descr="https://test-kimi-img.moonshot.cn/pub/slides/slides_tmpl/image/25-07-11-18:10:21-d1oe63dcmrb5eq9iqbu0.png"/>
          <p:cNvPicPr>
            <a:picLocks noChangeAspect="1"/>
          </p:cNvPicPr>
          <p:nvPr/>
        </p:nvPicPr>
        <p:blipFill>
          <a:blip r:embed="rId8"/>
          <a:stretch>
            <a:fillRect/>
          </a:stretch>
        </p:blipFill>
        <p:spPr>
          <a:xfrm>
            <a:off x="970280" y="4005580"/>
            <a:ext cx="890270" cy="890270"/>
          </a:xfrm>
          <a:prstGeom prst="rect">
            <a:avLst/>
          </a:prstGeom>
        </p:spPr>
      </p:pic>
      <p:pic>
        <p:nvPicPr>
          <p:cNvPr id="17" name="Image 7" descr="https://test-kimi-img.moonshot.cn/pub/slides/slides_tmpl/image/25-07-11-18:10:21-d1oe63dcmrb5eq9iqbug.png"/>
          <p:cNvPicPr>
            <a:picLocks noChangeAspect="1"/>
          </p:cNvPicPr>
          <p:nvPr/>
        </p:nvPicPr>
        <p:blipFill>
          <a:blip r:embed="rId9"/>
          <a:stretch>
            <a:fillRect/>
          </a:stretch>
        </p:blipFill>
        <p:spPr>
          <a:xfrm>
            <a:off x="970280" y="2538730"/>
            <a:ext cx="890270" cy="890270"/>
          </a:xfrm>
          <a:prstGeom prst="rect">
            <a:avLst/>
          </a:prstGeom>
        </p:spPr>
      </p:pic>
      <p:sp>
        <p:nvSpPr>
          <p:cNvPr id="18" name="Text 8"/>
          <p:cNvSpPr/>
          <p:nvPr/>
        </p:nvSpPr>
        <p:spPr>
          <a:xfrm>
            <a:off x="97028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1E386B"/>
                </a:solidFill>
                <a:latin typeface="MiSans" pitchFamily="34" charset="-122"/>
                <a:ea typeface="MiSans" pitchFamily="34" charset="-122"/>
                <a:cs typeface="MiSans" pitchFamily="34" charset="-120"/>
              </a:rPr>
              <a:t>战略管理特点</a:t>
            </a:r>
            <a:endParaRPr lang="en-US"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4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9-d1oe60dcmrb5eq9iqafg.png"/>
          <p:cNvPicPr>
            <a:picLocks noChangeAspect="1"/>
          </p:cNvPicPr>
          <p:nvPr/>
        </p:nvPicPr>
        <p:blipFill>
          <a:blip r:embed="rId2">
            <a:alphaModFix amt="74000"/>
          </a:blip>
          <a:srcRect l="128" t="34846" r="-128" b="-4046"/>
          <a:stretch>
            <a:fillRect/>
          </a:stretch>
        </p:blipFill>
        <p:spPr>
          <a:xfrm>
            <a:off x="5582285" y="0"/>
            <a:ext cx="6927215" cy="1857375"/>
          </a:xfrm>
          <a:prstGeom prst="rect">
            <a:avLst/>
          </a:prstGeom>
        </p:spPr>
      </p:pic>
      <p:sp>
        <p:nvSpPr>
          <p:cNvPr id="3"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战略管理作用</a:t>
            </a:r>
            <a:endParaRPr lang="en-US" sz="1600" dirty="0"/>
          </a:p>
        </p:txBody>
      </p:sp>
      <p:sp>
        <p:nvSpPr>
          <p:cNvPr id="4" name="Shape 1"/>
          <p:cNvSpPr/>
          <p:nvPr/>
        </p:nvSpPr>
        <p:spPr>
          <a:xfrm>
            <a:off x="923049" y="1849081"/>
            <a:ext cx="4790218" cy="0"/>
          </a:xfrm>
          <a:prstGeom prst="line">
            <a:avLst/>
          </a:prstGeom>
          <a:noFill/>
          <a:ln w="12700">
            <a:solidFill>
              <a:srgbClr val="4874CB">
                <a:alpha val="60000"/>
              </a:srgbClr>
            </a:solidFill>
            <a:prstDash val="solid"/>
            <a:headEnd type="none"/>
            <a:tailEnd type="none"/>
          </a:ln>
        </p:spPr>
      </p:sp>
      <p:sp>
        <p:nvSpPr>
          <p:cNvPr id="5" name="Text 2"/>
          <p:cNvSpPr/>
          <p:nvPr/>
        </p:nvSpPr>
        <p:spPr>
          <a:xfrm>
            <a:off x="923049" y="1905071"/>
            <a:ext cx="4770847" cy="368962"/>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整体视角</a:t>
            </a:r>
            <a:endParaRPr lang="en-US" sz="1600" dirty="0"/>
          </a:p>
        </p:txBody>
      </p:sp>
      <p:sp>
        <p:nvSpPr>
          <p:cNvPr id="6" name="Shape 3"/>
          <p:cNvSpPr/>
          <p:nvPr/>
        </p:nvSpPr>
        <p:spPr>
          <a:xfrm>
            <a:off x="923049" y="2325633"/>
            <a:ext cx="4770337" cy="1204541"/>
          </a:xfrm>
          <a:prstGeom prst="rect">
            <a:avLst/>
          </a:prstGeom>
          <a:solidFill>
            <a:srgbClr val="000000">
              <a:alpha val="0"/>
            </a:srgbClr>
          </a:solidFill>
        </p:spPr>
      </p:sp>
      <p:sp>
        <p:nvSpPr>
          <p:cNvPr id="7" name="Text 4"/>
          <p:cNvSpPr/>
          <p:nvPr/>
        </p:nvSpPr>
        <p:spPr>
          <a:xfrm>
            <a:off x="923049" y="2325633"/>
            <a:ext cx="4770337" cy="1204541"/>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战略管理可以促使企业管理阶层站在整体的角度和高度看待企业存在的问题。企业是一个由若干相互联系、相互作用的局部构成的整体。整体性问题不是局部性问题之和，与局部性问题有本质区别。</a:t>
            </a:r>
            <a:endParaRPr lang="en-US" sz="1600" dirty="0"/>
          </a:p>
        </p:txBody>
      </p:sp>
      <p:sp>
        <p:nvSpPr>
          <p:cNvPr id="8" name="Shape 5"/>
          <p:cNvSpPr/>
          <p:nvPr/>
        </p:nvSpPr>
        <p:spPr>
          <a:xfrm>
            <a:off x="922413" y="4440732"/>
            <a:ext cx="4790218" cy="0"/>
          </a:xfrm>
          <a:prstGeom prst="line">
            <a:avLst/>
          </a:prstGeom>
          <a:noFill/>
          <a:ln w="12700">
            <a:solidFill>
              <a:srgbClr val="4874CB">
                <a:alpha val="60000"/>
              </a:srgbClr>
            </a:solidFill>
            <a:prstDash val="solid"/>
            <a:headEnd type="none"/>
            <a:tailEnd type="none"/>
          </a:ln>
        </p:spPr>
      </p:sp>
      <p:sp>
        <p:nvSpPr>
          <p:cNvPr id="9" name="Text 6"/>
          <p:cNvSpPr/>
          <p:nvPr/>
        </p:nvSpPr>
        <p:spPr>
          <a:xfrm>
            <a:off x="922413" y="4496086"/>
            <a:ext cx="4772338" cy="368962"/>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内外结合</a:t>
            </a:r>
            <a:endParaRPr lang="en-US" sz="1600" dirty="0"/>
          </a:p>
        </p:txBody>
      </p:sp>
      <p:sp>
        <p:nvSpPr>
          <p:cNvPr id="10" name="Shape 7"/>
          <p:cNvSpPr/>
          <p:nvPr/>
        </p:nvSpPr>
        <p:spPr>
          <a:xfrm>
            <a:off x="922413" y="4926192"/>
            <a:ext cx="4771751" cy="1204541"/>
          </a:xfrm>
          <a:prstGeom prst="rect">
            <a:avLst/>
          </a:prstGeom>
          <a:solidFill>
            <a:srgbClr val="000000">
              <a:alpha val="0"/>
            </a:srgbClr>
          </a:solidFill>
        </p:spPr>
      </p:sp>
      <p:sp>
        <p:nvSpPr>
          <p:cNvPr id="11" name="Text 8"/>
          <p:cNvSpPr/>
          <p:nvPr/>
        </p:nvSpPr>
        <p:spPr>
          <a:xfrm>
            <a:off x="922413" y="4926192"/>
            <a:ext cx="4771751" cy="1204541"/>
          </a:xfrm>
          <a:prstGeom prst="rect">
            <a:avLst/>
          </a:prstGeom>
          <a:noFill/>
        </p:spPr>
        <p:txBody>
          <a:bodyPr wrap="square" lIns="0" tIns="0" rIns="0" bIns="0" rtlCol="0" anchor="t"/>
          <a:lstStyle/>
          <a:p>
            <a:pPr marL="0" indent="0" algn="just">
              <a:lnSpc>
                <a:spcPct val="150000"/>
              </a:lnSpc>
              <a:buNone/>
            </a:pPr>
            <a:r>
              <a:rPr lang="en-US" sz="1400" dirty="0">
                <a:solidFill>
                  <a:srgbClr val="404040"/>
                </a:solidFill>
                <a:latin typeface="MiSans" pitchFamily="34" charset="-122"/>
                <a:ea typeface="MiSans" pitchFamily="34" charset="-122"/>
                <a:cs typeface="MiSans" pitchFamily="34" charset="-120"/>
              </a:rPr>
              <a:t>战略管理可以促使企业将内部资源条件与外部环境因素结合起来考虑，对影响企业经营的种种重要变化能保持高度警惕。这样不仅可以预防某些问题的发生，而且当一些问题发生后，还可以马上进行处理。</a:t>
            </a:r>
            <a:endParaRPr lang="en-US" sz="1600" dirty="0"/>
          </a:p>
        </p:txBody>
      </p:sp>
      <p:sp>
        <p:nvSpPr>
          <p:cNvPr id="12" name="Shape 9"/>
          <p:cNvSpPr/>
          <p:nvPr/>
        </p:nvSpPr>
        <p:spPr>
          <a:xfrm>
            <a:off x="6531602" y="1849081"/>
            <a:ext cx="4790218" cy="0"/>
          </a:xfrm>
          <a:prstGeom prst="line">
            <a:avLst/>
          </a:prstGeom>
          <a:noFill/>
          <a:ln w="12700">
            <a:solidFill>
              <a:srgbClr val="4874CB">
                <a:alpha val="60000"/>
              </a:srgbClr>
            </a:solidFill>
            <a:prstDash val="solid"/>
            <a:headEnd type="none"/>
            <a:tailEnd type="none"/>
          </a:ln>
        </p:spPr>
      </p:sp>
      <p:sp>
        <p:nvSpPr>
          <p:cNvPr id="13" name="Text 10"/>
          <p:cNvSpPr/>
          <p:nvPr/>
        </p:nvSpPr>
        <p:spPr>
          <a:xfrm>
            <a:off x="6531602" y="1905071"/>
            <a:ext cx="4772965" cy="368962"/>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关注未来</a:t>
            </a:r>
            <a:endParaRPr lang="en-US" sz="1600" dirty="0"/>
          </a:p>
        </p:txBody>
      </p:sp>
      <p:sp>
        <p:nvSpPr>
          <p:cNvPr id="14" name="Shape 11"/>
          <p:cNvSpPr/>
          <p:nvPr/>
        </p:nvSpPr>
        <p:spPr>
          <a:xfrm>
            <a:off x="6531602" y="2325633"/>
            <a:ext cx="4771367" cy="1204541"/>
          </a:xfrm>
          <a:prstGeom prst="rect">
            <a:avLst/>
          </a:prstGeom>
          <a:solidFill>
            <a:srgbClr val="000000">
              <a:alpha val="0"/>
            </a:srgbClr>
          </a:solidFill>
        </p:spPr>
      </p:sp>
      <p:sp>
        <p:nvSpPr>
          <p:cNvPr id="15" name="Text 12"/>
          <p:cNvSpPr/>
          <p:nvPr/>
        </p:nvSpPr>
        <p:spPr>
          <a:xfrm>
            <a:off x="6531602" y="2325633"/>
            <a:ext cx="4771367" cy="1204541"/>
          </a:xfrm>
          <a:prstGeom prst="rect">
            <a:avLst/>
          </a:prstGeom>
          <a:noFill/>
        </p:spPr>
        <p:txBody>
          <a:bodyPr wrap="square" lIns="0" tIns="0" rIns="0" bIns="0" rtlCol="0" anchor="t"/>
          <a:lstStyle/>
          <a:p>
            <a:pPr marL="0" indent="0" algn="just">
              <a:lnSpc>
                <a:spcPct val="150000"/>
              </a:lnSpc>
              <a:buNone/>
            </a:pPr>
            <a:r>
              <a:rPr lang="en-US" sz="1400" dirty="0">
                <a:solidFill>
                  <a:srgbClr val="404040"/>
                </a:solidFill>
                <a:latin typeface="MiSans" pitchFamily="34" charset="-122"/>
                <a:ea typeface="MiSans" pitchFamily="34" charset="-122"/>
                <a:cs typeface="MiSans" pitchFamily="34" charset="-120"/>
              </a:rPr>
              <a:t>战略管理可以促使企业时刻关注企业的未来，谋划企业的长期发展。企业面临的长期性问题有很多，如发展目标问题、发展步骤问题、产品与技术创新问题等。</a:t>
            </a:r>
            <a:endParaRPr lang="en-US" sz="1600" dirty="0"/>
          </a:p>
        </p:txBody>
      </p:sp>
      <p:sp>
        <p:nvSpPr>
          <p:cNvPr id="16" name="Shape 13"/>
          <p:cNvSpPr/>
          <p:nvPr/>
        </p:nvSpPr>
        <p:spPr>
          <a:xfrm>
            <a:off x="6531602" y="4440732"/>
            <a:ext cx="4790218" cy="0"/>
          </a:xfrm>
          <a:prstGeom prst="line">
            <a:avLst/>
          </a:prstGeom>
          <a:noFill/>
          <a:ln w="12700">
            <a:solidFill>
              <a:srgbClr val="4874CB">
                <a:alpha val="60000"/>
              </a:srgbClr>
            </a:solidFill>
            <a:prstDash val="solid"/>
            <a:headEnd type="none"/>
            <a:tailEnd type="none"/>
          </a:ln>
        </p:spPr>
      </p:sp>
      <p:sp>
        <p:nvSpPr>
          <p:cNvPr id="17" name="Text 14"/>
          <p:cNvSpPr/>
          <p:nvPr/>
        </p:nvSpPr>
        <p:spPr>
          <a:xfrm>
            <a:off x="6531602" y="4496086"/>
            <a:ext cx="4771750" cy="368962"/>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价值选择</a:t>
            </a:r>
            <a:endParaRPr lang="en-US" sz="1600" dirty="0"/>
          </a:p>
        </p:txBody>
      </p:sp>
      <p:sp>
        <p:nvSpPr>
          <p:cNvPr id="18" name="Shape 15"/>
          <p:cNvSpPr/>
          <p:nvPr/>
        </p:nvSpPr>
        <p:spPr>
          <a:xfrm>
            <a:off x="6531602" y="4926192"/>
            <a:ext cx="4771751" cy="1204541"/>
          </a:xfrm>
          <a:prstGeom prst="rect">
            <a:avLst/>
          </a:prstGeom>
          <a:solidFill>
            <a:srgbClr val="000000">
              <a:alpha val="0"/>
            </a:srgbClr>
          </a:solidFill>
        </p:spPr>
      </p:sp>
      <p:sp>
        <p:nvSpPr>
          <p:cNvPr id="19" name="Text 16"/>
          <p:cNvSpPr/>
          <p:nvPr/>
        </p:nvSpPr>
        <p:spPr>
          <a:xfrm>
            <a:off x="6531602" y="4926192"/>
            <a:ext cx="4771751" cy="1204541"/>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战略管理可以促使企业努力寻求业务发展最具潜力的领域，不断通过多种方案的比较做出最具价值的选择。</a:t>
            </a:r>
            <a:endParaRPr lang="en-US" sz="1600" dirty="0"/>
          </a:p>
        </p:txBody>
      </p:sp>
      <p:sp>
        <p:nvSpPr>
          <p:cNvPr id="20" name="Shape 17"/>
          <p:cNvSpPr/>
          <p:nvPr/>
        </p:nvSpPr>
        <p:spPr>
          <a:xfrm>
            <a:off x="-3654425" y="6607175"/>
            <a:ext cx="7963535" cy="335280"/>
          </a:xfrm>
          <a:prstGeom prst="roundRect">
            <a:avLst>
              <a:gd name="adj" fmla="val 50000"/>
            </a:avLst>
          </a:prstGeom>
          <a:gradFill flip="none" rotWithShape="1">
            <a:gsLst>
              <a:gs pos="0">
                <a:srgbClr val="D1DCF2">
                  <a:alpha val="0"/>
                </a:srgbClr>
              </a:gs>
              <a:gs pos="22000">
                <a:srgbClr val="6389D3">
                  <a:alpha val="0"/>
                </a:srgbClr>
              </a:gs>
              <a:gs pos="69000">
                <a:srgbClr val="6389D3">
                  <a:alpha val="24000"/>
                </a:srgbClr>
              </a:gs>
              <a:gs pos="95000">
                <a:srgbClr val="6389D3">
                  <a:alpha val="39000"/>
                </a:srgbClr>
              </a:gs>
              <a:gs pos="100000">
                <a:srgbClr val="6389D3">
                  <a:alpha val="39000"/>
                </a:srgbClr>
              </a:gs>
            </a:gsLst>
            <a:lin ang="0" scaled="1"/>
          </a:gradFill>
        </p:spPr>
      </p:sp>
      <p:sp>
        <p:nvSpPr>
          <p:cNvPr id="21" name="Text 18"/>
          <p:cNvSpPr/>
          <p:nvPr/>
        </p:nvSpPr>
        <p:spPr>
          <a:xfrm>
            <a:off x="-3654425" y="6607175"/>
            <a:ext cx="7963535" cy="33528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22" name="Image 1" descr="https://test-kimi-img.moonshot.cn/pub/slides/slides_tmpl/image/25-07-11-18:10:12-d1oe615cmrb5eq9iqarg.png"/>
          <p:cNvPicPr>
            <a:picLocks noChangeAspect="1"/>
          </p:cNvPicPr>
          <p:nvPr/>
        </p:nvPicPr>
        <p:blipFill>
          <a:blip r:embed="rId3"/>
          <a:stretch>
            <a:fillRect/>
          </a:stretch>
        </p:blipFill>
        <p:spPr>
          <a:xfrm>
            <a:off x="354965" y="208280"/>
            <a:ext cx="1073150" cy="554990"/>
          </a:xfrm>
          <a:prstGeom prst="rect">
            <a:avLst/>
          </a:prstGeom>
        </p:spPr>
      </p:pic>
      <p:pic>
        <p:nvPicPr>
          <p:cNvPr id="23" name="Image 2" descr="https://test-kimi-img.moonshot.cn/pub/slides/slides_tmpl/image/25-07-11-18:10:08-d1oe605cmrb5eq9iqac0.png"/>
          <p:cNvPicPr>
            <a:picLocks noChangeAspect="1"/>
          </p:cNvPicPr>
          <p:nvPr/>
        </p:nvPicPr>
        <p:blipFill>
          <a:blip r:embed="rId4"/>
          <a:stretch>
            <a:fillRect/>
          </a:stretch>
        </p:blipFill>
        <p:spPr>
          <a:xfrm>
            <a:off x="11022965" y="394335"/>
            <a:ext cx="628015" cy="182880"/>
          </a:xfrm>
          <a:prstGeom prst="rect">
            <a:avLst/>
          </a:prstGeom>
        </p:spPr>
      </p:pic>
      <p:pic>
        <p:nvPicPr>
          <p:cNvPr id="24" name="Image 3" descr="https://test-kimi-img.moonshot.cn/pub/slides/slides_tmpl/image/25-07-11-18:10:23-d1oe63tcmrb5eq9iqc6g.png"/>
          <p:cNvPicPr>
            <a:picLocks noChangeAspect="1"/>
          </p:cNvPicPr>
          <p:nvPr/>
        </p:nvPicPr>
        <p:blipFill>
          <a:blip r:embed="rId5"/>
          <a:stretch>
            <a:fillRect/>
          </a:stretch>
        </p:blipFill>
        <p:spPr>
          <a:xfrm>
            <a:off x="939800" y="1316990"/>
            <a:ext cx="4773295" cy="536575"/>
          </a:xfrm>
          <a:prstGeom prst="rect">
            <a:avLst/>
          </a:prstGeom>
        </p:spPr>
      </p:pic>
      <p:pic>
        <p:nvPicPr>
          <p:cNvPr id="25" name="Image 4" descr="https://test-kimi-img.moonshot.cn/pub/slides/slides_tmpl/image/25-07-11-18:10:23-d1oe63tcmrb5eq9iqc70.png"/>
          <p:cNvPicPr>
            <a:picLocks noChangeAspect="1"/>
          </p:cNvPicPr>
          <p:nvPr/>
        </p:nvPicPr>
        <p:blipFill>
          <a:blip r:embed="rId6"/>
          <a:stretch>
            <a:fillRect/>
          </a:stretch>
        </p:blipFill>
        <p:spPr>
          <a:xfrm>
            <a:off x="6548755" y="1316990"/>
            <a:ext cx="4773295" cy="536575"/>
          </a:xfrm>
          <a:prstGeom prst="rect">
            <a:avLst/>
          </a:prstGeom>
        </p:spPr>
      </p:pic>
      <p:pic>
        <p:nvPicPr>
          <p:cNvPr id="26" name="Image 5" descr="https://test-kimi-img.moonshot.cn/pub/slides/slides_tmpl/image/25-07-11-18:10:23-d1oe63tcmrb5eq9iqc7g.png"/>
          <p:cNvPicPr>
            <a:picLocks noChangeAspect="1"/>
          </p:cNvPicPr>
          <p:nvPr/>
        </p:nvPicPr>
        <p:blipFill>
          <a:blip r:embed="rId7"/>
          <a:stretch>
            <a:fillRect/>
          </a:stretch>
        </p:blipFill>
        <p:spPr>
          <a:xfrm>
            <a:off x="939800" y="3959860"/>
            <a:ext cx="4773295" cy="536575"/>
          </a:xfrm>
          <a:prstGeom prst="rect">
            <a:avLst/>
          </a:prstGeom>
        </p:spPr>
      </p:pic>
      <p:pic>
        <p:nvPicPr>
          <p:cNvPr id="27" name="Image 6" descr="https://test-kimi-img.moonshot.cn/pub/slides/slides_tmpl/image/25-07-11-18:10:23-d1oe63tcmrb5eq9iqc80.png"/>
          <p:cNvPicPr>
            <a:picLocks noChangeAspect="1"/>
          </p:cNvPicPr>
          <p:nvPr/>
        </p:nvPicPr>
        <p:blipFill>
          <a:blip r:embed="rId8"/>
          <a:stretch>
            <a:fillRect/>
          </a:stretch>
        </p:blipFill>
        <p:spPr>
          <a:xfrm>
            <a:off x="6594475" y="3959860"/>
            <a:ext cx="4773295" cy="536575"/>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460.15,&quot;left&quot;:352.35,&quot;top&quot;:46.85,&quot;width&quot;:460.85}"/>
</p:tagLst>
</file>

<file path=ppt/tags/tag10.xml><?xml version="1.0" encoding="utf-8"?>
<p:tagLst xmlns:p="http://schemas.openxmlformats.org/presentationml/2006/main">
  <p:tag name="KSO_WM_DIAGRAM_VIRTUALLY_FRAME" val="{&quot;height&quot;:460.15,&quot;left&quot;:352.35,&quot;top&quot;:46.85,&quot;width&quot;:460.85}"/>
</p:tagLst>
</file>

<file path=ppt/tags/tag11.xml><?xml version="1.0" encoding="utf-8"?>
<p:tagLst xmlns:p="http://schemas.openxmlformats.org/presentationml/2006/main">
  <p:tag name="KSO_WM_DIAGRAM_VIRTUALLY_FRAME" val="{&quot;height&quot;:460.15,&quot;left&quot;:352.35,&quot;top&quot;:46.85,&quot;width&quot;:460.85}"/>
</p:tagLst>
</file>

<file path=ppt/tags/tag12.xml><?xml version="1.0" encoding="utf-8"?>
<p:tagLst xmlns:p="http://schemas.openxmlformats.org/presentationml/2006/main">
  <p:tag name="KSO_WM_DIAGRAM_VIRTUALLY_FRAME" val="{&quot;height&quot;:460.15,&quot;left&quot;:352.35,&quot;top&quot;:46.85,&quot;width&quot;:460.85}"/>
</p:tagLst>
</file>

<file path=ppt/tags/tag13.xml><?xml version="1.0" encoding="utf-8"?>
<p:tagLst xmlns:p="http://schemas.openxmlformats.org/presentationml/2006/main">
  <p:tag name="KSO_WM_DIAGRAM_VIRTUALLY_FRAME" val="{&quot;height&quot;:460.15,&quot;left&quot;:352.35,&quot;top&quot;:46.85,&quot;width&quot;:460.85}"/>
</p:tagLst>
</file>

<file path=ppt/tags/tag14.xml><?xml version="1.0" encoding="utf-8"?>
<p:tagLst xmlns:p="http://schemas.openxmlformats.org/presentationml/2006/main">
  <p:tag name="KSO_WM_DIAGRAM_VIRTUALLY_FRAME" val="{&quot;height&quot;:460.15,&quot;left&quot;:352.35,&quot;top&quot;:46.85,&quot;width&quot;:460.85}"/>
</p:tagLst>
</file>

<file path=ppt/tags/tag15.xml><?xml version="1.0" encoding="utf-8"?>
<p:tagLst xmlns:p="http://schemas.openxmlformats.org/presentationml/2006/main">
  <p:tag name="KSO_WM_DIAGRAM_VIRTUALLY_FRAME" val="{&quot;height&quot;:460.15,&quot;left&quot;:352.35,&quot;top&quot;:46.85,&quot;width&quot;:460.85}"/>
</p:tagLst>
</file>

<file path=ppt/tags/tag16.xml><?xml version="1.0" encoding="utf-8"?>
<p:tagLst xmlns:p="http://schemas.openxmlformats.org/presentationml/2006/main">
  <p:tag name="KSO_WM_DIAGRAM_VIRTUALLY_FRAME" val="{&quot;height&quot;:460.15,&quot;left&quot;:352.35,&quot;top&quot;:46.85,&quot;width&quot;:460.85}"/>
</p:tagLst>
</file>

<file path=ppt/tags/tag17.xml><?xml version="1.0" encoding="utf-8"?>
<p:tagLst xmlns:p="http://schemas.openxmlformats.org/presentationml/2006/main">
  <p:tag name="KSO_WM_DIAGRAM_VIRTUALLY_FRAME" val="{&quot;height&quot;:559.5,&quot;left&quot;:170.65,&quot;top&quot;:26.7,&quot;width&quot;:780}"/>
</p:tagLst>
</file>

<file path=ppt/tags/tag18.xml><?xml version="1.0" encoding="utf-8"?>
<p:tagLst xmlns:p="http://schemas.openxmlformats.org/presentationml/2006/main">
  <p:tag name="KSO_WM_DIAGRAM_VIRTUALLY_FRAME" val="{&quot;height&quot;:535.05,&quot;left&quot;:-81.05,&quot;top&quot;:36.15,&quot;width&quot;:1027.15}"/>
</p:tagLst>
</file>

<file path=ppt/tags/tag19.xml><?xml version="1.0" encoding="utf-8"?>
<p:tagLst xmlns:p="http://schemas.openxmlformats.org/presentationml/2006/main">
  <p:tag name="KSO_WM_DIAGRAM_VIRTUALLY_FRAME" val="{&quot;height&quot;:559.5,&quot;left&quot;:170.65,&quot;top&quot;:26.7,&quot;width&quot;:780}"/>
</p:tagLst>
</file>

<file path=ppt/tags/tag2.xml><?xml version="1.0" encoding="utf-8"?>
<p:tagLst xmlns:p="http://schemas.openxmlformats.org/presentationml/2006/main">
  <p:tag name="KSO_WM_DIAGRAM_VIRTUALLY_FRAME" val="{&quot;height&quot;:460.15,&quot;left&quot;:352.35,&quot;top&quot;:46.85,&quot;width&quot;:460.85}"/>
</p:tagLst>
</file>

<file path=ppt/tags/tag20.xml><?xml version="1.0" encoding="utf-8"?>
<p:tagLst xmlns:p="http://schemas.openxmlformats.org/presentationml/2006/main">
  <p:tag name="KSO_WM_DIAGRAM_VIRTUALLY_FRAME" val="{&quot;height&quot;:559.5,&quot;left&quot;:170.65,&quot;top&quot;:26.7,&quot;width&quot;:780}"/>
</p:tagLst>
</file>

<file path=ppt/tags/tag21.xml><?xml version="1.0" encoding="utf-8"?>
<p:tagLst xmlns:p="http://schemas.openxmlformats.org/presentationml/2006/main">
  <p:tag name="KSO_WM_DIAGRAM_VIRTUALLY_FRAME" val="{&quot;height&quot;:559.5,&quot;left&quot;:170.65,&quot;top&quot;:26.7,&quot;width&quot;:780}"/>
</p:tagLst>
</file>

<file path=ppt/tags/tag22.xml><?xml version="1.0" encoding="utf-8"?>
<p:tagLst xmlns:p="http://schemas.openxmlformats.org/presentationml/2006/main">
  <p:tag name="KSO_WM_DIAGRAM_VIRTUALLY_FRAME" val="{&quot;height&quot;:559.5,&quot;left&quot;:170.65,&quot;top&quot;:26.7,&quot;width&quot;:780}"/>
</p:tagLst>
</file>

<file path=ppt/tags/tag23.xml><?xml version="1.0" encoding="utf-8"?>
<p:tagLst xmlns:p="http://schemas.openxmlformats.org/presentationml/2006/main">
  <p:tag name="KSO_WM_DIAGRAM_VIRTUALLY_FRAME" val="{&quot;height&quot;:559.5,&quot;left&quot;:170.65,&quot;top&quot;:26.7,&quot;width&quot;:780}"/>
</p:tagLst>
</file>

<file path=ppt/tags/tag24.xml><?xml version="1.0" encoding="utf-8"?>
<p:tagLst xmlns:p="http://schemas.openxmlformats.org/presentationml/2006/main">
  <p:tag name="KSO_WM_DIAGRAM_VIRTUALLY_FRAME" val="{&quot;height&quot;:559.5,&quot;left&quot;:170.65,&quot;top&quot;:26.7,&quot;width&quot;:780}"/>
</p:tagLst>
</file>

<file path=ppt/tags/tag25.xml><?xml version="1.0" encoding="utf-8"?>
<p:tagLst xmlns:p="http://schemas.openxmlformats.org/presentationml/2006/main">
  <p:tag name="KSO_WM_DIAGRAM_VIRTUALLY_FRAME" val="{&quot;height&quot;:559.5,&quot;left&quot;:170.65,&quot;top&quot;:26.7,&quot;width&quot;:780}"/>
</p:tagLst>
</file>

<file path=ppt/tags/tag26.xml><?xml version="1.0" encoding="utf-8"?>
<p:tagLst xmlns:p="http://schemas.openxmlformats.org/presentationml/2006/main">
  <p:tag name="KSO_WM_DIAGRAM_VIRTUALLY_FRAME" val="{&quot;height&quot;:559.5,&quot;left&quot;:170.65,&quot;top&quot;:26.7,&quot;width&quot;:780}"/>
</p:tagLst>
</file>

<file path=ppt/tags/tag27.xml><?xml version="1.0" encoding="utf-8"?>
<p:tagLst xmlns:p="http://schemas.openxmlformats.org/presentationml/2006/main">
  <p:tag name="KSO_WM_DIAGRAM_VIRTUALLY_FRAME" val="{&quot;height&quot;:559.5,&quot;left&quot;:170.65,&quot;top&quot;:26.7,&quot;width&quot;:780}"/>
</p:tagLst>
</file>

<file path=ppt/tags/tag28.xml><?xml version="1.0" encoding="utf-8"?>
<p:tagLst xmlns:p="http://schemas.openxmlformats.org/presentationml/2006/main">
  <p:tag name="KSO_WM_DIAGRAM_VIRTUALLY_FRAME" val="{&quot;height&quot;:559.5,&quot;left&quot;:170.65,&quot;top&quot;:26.7,&quot;width&quot;:780}"/>
</p:tagLst>
</file>

<file path=ppt/tags/tag29.xml><?xml version="1.0" encoding="utf-8"?>
<p:tagLst xmlns:p="http://schemas.openxmlformats.org/presentationml/2006/main">
  <p:tag name="KSO_WM_DIAGRAM_VIRTUALLY_FRAME" val="{&quot;height&quot;:559.5,&quot;left&quot;:170.65,&quot;top&quot;:26.7,&quot;width&quot;:780}"/>
</p:tagLst>
</file>

<file path=ppt/tags/tag3.xml><?xml version="1.0" encoding="utf-8"?>
<p:tagLst xmlns:p="http://schemas.openxmlformats.org/presentationml/2006/main">
  <p:tag name="KSO_WM_DIAGRAM_VIRTUALLY_FRAME" val="{&quot;height&quot;:460.15,&quot;left&quot;:352.35,&quot;top&quot;:46.85,&quot;width&quot;:460.85}"/>
</p:tagLst>
</file>

<file path=ppt/tags/tag30.xml><?xml version="1.0" encoding="utf-8"?>
<p:tagLst xmlns:p="http://schemas.openxmlformats.org/presentationml/2006/main">
  <p:tag name="KSO_WM_DIAGRAM_VIRTUALLY_FRAME" val="{&quot;height&quot;:559.5,&quot;left&quot;:170.65,&quot;top&quot;:26.7,&quot;width&quot;:780}"/>
</p:tagLst>
</file>

<file path=ppt/tags/tag31.xml><?xml version="1.0" encoding="utf-8"?>
<p:tagLst xmlns:p="http://schemas.openxmlformats.org/presentationml/2006/main">
  <p:tag name="KSO_WM_DIAGRAM_VIRTUALLY_FRAME" val="{&quot;height&quot;:559.5,&quot;left&quot;:170.65,&quot;top&quot;:26.7,&quot;width&quot;:780}"/>
</p:tagLst>
</file>

<file path=ppt/tags/tag32.xml><?xml version="1.0" encoding="utf-8"?>
<p:tagLst xmlns:p="http://schemas.openxmlformats.org/presentationml/2006/main">
  <p:tag name="KSO_WM_DIAGRAM_VIRTUALLY_FRAME" val="{&quot;height&quot;:559.5,&quot;left&quot;:170.65,&quot;top&quot;:26.7,&quot;width&quot;:780}"/>
</p:tagLst>
</file>

<file path=ppt/tags/tag33.xml><?xml version="1.0" encoding="utf-8"?>
<p:tagLst xmlns:p="http://schemas.openxmlformats.org/presentationml/2006/main">
  <p:tag name="KSO_WM_DIAGRAM_VIRTUALLY_FRAME" val="{&quot;height&quot;:559.5,&quot;left&quot;:170.65,&quot;top&quot;:26.7,&quot;width&quot;:780}"/>
</p:tagLst>
</file>

<file path=ppt/tags/tag34.xml><?xml version="1.0" encoding="utf-8"?>
<p:tagLst xmlns:p="http://schemas.openxmlformats.org/presentationml/2006/main">
  <p:tag name="KSO_WM_DIAGRAM_VIRTUALLY_FRAME" val="{&quot;height&quot;:559.5,&quot;left&quot;:170.65,&quot;top&quot;:26.7,&quot;width&quot;:780}"/>
</p:tagLst>
</file>

<file path=ppt/tags/tag35.xml><?xml version="1.0" encoding="utf-8"?>
<p:tagLst xmlns:p="http://schemas.openxmlformats.org/presentationml/2006/main">
  <p:tag name="KSO_WM_DIAGRAM_VIRTUALLY_FRAME" val="{&quot;height&quot;:376.6406299212598,&quot;left&quot;:532.35,&quot;top&quot;:115.2,&quot;width&quot;:397.9}"/>
</p:tagLst>
</file>

<file path=ppt/tags/tag36.xml><?xml version="1.0" encoding="utf-8"?>
<p:tagLst xmlns:p="http://schemas.openxmlformats.org/presentationml/2006/main">
  <p:tag name="KSO_WM_DIAGRAM_VIRTUALLY_FRAME" val="{&quot;height&quot;:376.6406299212598,&quot;left&quot;:532.35,&quot;top&quot;:115.2,&quot;width&quot;:397.9}"/>
</p:tagLst>
</file>

<file path=ppt/tags/tag37.xml><?xml version="1.0" encoding="utf-8"?>
<p:tagLst xmlns:p="http://schemas.openxmlformats.org/presentationml/2006/main">
  <p:tag name="KSO_WM_DIAGRAM_VIRTUALLY_FRAME" val="{&quot;height&quot;:376.6406299212598,&quot;left&quot;:532.35,&quot;top&quot;:115.2,&quot;width&quot;:397.9}"/>
</p:tagLst>
</file>

<file path=ppt/tags/tag38.xml><?xml version="1.0" encoding="utf-8"?>
<p:tagLst xmlns:p="http://schemas.openxmlformats.org/presentationml/2006/main">
  <p:tag name="KSO_WM_DIAGRAM_VIRTUALLY_FRAME" val="{&quot;height&quot;:376.6406299212598,&quot;left&quot;:532.35,&quot;top&quot;:115.2,&quot;width&quot;:397.9}"/>
</p:tagLst>
</file>

<file path=ppt/tags/tag39.xml><?xml version="1.0" encoding="utf-8"?>
<p:tagLst xmlns:p="http://schemas.openxmlformats.org/presentationml/2006/main">
  <p:tag name="KSO_WM_DIAGRAM_VIRTUALLY_FRAME" val="{&quot;height&quot;:376.6406299212598,&quot;left&quot;:532.35,&quot;top&quot;:115.2,&quot;width&quot;:397.9}"/>
</p:tagLst>
</file>

<file path=ppt/tags/tag4.xml><?xml version="1.0" encoding="utf-8"?>
<p:tagLst xmlns:p="http://schemas.openxmlformats.org/presentationml/2006/main">
  <p:tag name="KSO_WM_DIAGRAM_VIRTUALLY_FRAME" val="{&quot;height&quot;:460.15,&quot;left&quot;:352.35,&quot;top&quot;:46.85,&quot;width&quot;:460.85}"/>
</p:tagLst>
</file>

<file path=ppt/tags/tag40.xml><?xml version="1.0" encoding="utf-8"?>
<p:tagLst xmlns:p="http://schemas.openxmlformats.org/presentationml/2006/main">
  <p:tag name="KSO_WM_DIAGRAM_VIRTUALLY_FRAME" val="{&quot;height&quot;:376.6406299212598,&quot;left&quot;:532.35,&quot;top&quot;:115.2,&quot;width&quot;:397.9}"/>
</p:tagLst>
</file>

<file path=ppt/tags/tag41.xml><?xml version="1.0" encoding="utf-8"?>
<p:tagLst xmlns:p="http://schemas.openxmlformats.org/presentationml/2006/main">
  <p:tag name="KSO_WM_DIAGRAM_VIRTUALLY_FRAME" val="{&quot;height&quot;:413.7250393700788,&quot;left&quot;:54,&quot;top&quot;:94.15,&quot;width&quot;:875.5007874015748}"/>
</p:tagLst>
</file>

<file path=ppt/tags/tag42.xml><?xml version="1.0" encoding="utf-8"?>
<p:tagLst xmlns:p="http://schemas.openxmlformats.org/presentationml/2006/main">
  <p:tag name="KSO_WM_DIAGRAM_VIRTUALLY_FRAME" val="{&quot;height&quot;:413.7250393700788,&quot;left&quot;:54,&quot;top&quot;:94.15,&quot;width&quot;:875.5007874015748}"/>
</p:tagLst>
</file>

<file path=ppt/tags/tag43.xml><?xml version="1.0" encoding="utf-8"?>
<p:tagLst xmlns:p="http://schemas.openxmlformats.org/presentationml/2006/main">
  <p:tag name="KSO_WM_DIAGRAM_VIRTUALLY_FRAME" val="{&quot;height&quot;:413.7250393700788,&quot;left&quot;:54,&quot;top&quot;:94.15,&quot;width&quot;:875.5007874015748}"/>
</p:tagLst>
</file>

<file path=ppt/tags/tag44.xml><?xml version="1.0" encoding="utf-8"?>
<p:tagLst xmlns:p="http://schemas.openxmlformats.org/presentationml/2006/main">
  <p:tag name="KSO_WM_DIAGRAM_VIRTUALLY_FRAME" val="{&quot;height&quot;:413.7250393700788,&quot;left&quot;:54,&quot;top&quot;:94.15,&quot;width&quot;:875.5007874015748}"/>
</p:tagLst>
</file>

<file path=ppt/tags/tag45.xml><?xml version="1.0" encoding="utf-8"?>
<p:tagLst xmlns:p="http://schemas.openxmlformats.org/presentationml/2006/main">
  <p:tag name="KSO_WM_DIAGRAM_VIRTUALLY_FRAME" val="{&quot;height&quot;:413.7250393700788,&quot;left&quot;:54,&quot;top&quot;:94.15,&quot;width&quot;:875.5007874015748}"/>
</p:tagLst>
</file>

<file path=ppt/tags/tag46.xml><?xml version="1.0" encoding="utf-8"?>
<p:tagLst xmlns:p="http://schemas.openxmlformats.org/presentationml/2006/main">
  <p:tag name="KSO_WM_DIAGRAM_VIRTUALLY_FRAME" val="{&quot;height&quot;:413.7250393700788,&quot;left&quot;:54,&quot;top&quot;:94.15,&quot;width&quot;:875.5007874015748}"/>
</p:tagLst>
</file>

<file path=ppt/tags/tag47.xml><?xml version="1.0" encoding="utf-8"?>
<p:tagLst xmlns:p="http://schemas.openxmlformats.org/presentationml/2006/main">
  <p:tag name="KSO_WM_DIAGRAM_VIRTUALLY_FRAME" val="{&quot;height&quot;:413.7250393700788,&quot;left&quot;:54,&quot;top&quot;:94.15,&quot;width&quot;:875.5007874015748}"/>
</p:tagLst>
</file>

<file path=ppt/tags/tag48.xml><?xml version="1.0" encoding="utf-8"?>
<p:tagLst xmlns:p="http://schemas.openxmlformats.org/presentationml/2006/main">
  <p:tag name="KSO_WM_DIAGRAM_VIRTUALLY_FRAME" val="{&quot;height&quot;:413.7250393700788,&quot;left&quot;:54,&quot;top&quot;:94.15,&quot;width&quot;:875.5007874015748}"/>
</p:tagLst>
</file>

<file path=ppt/tags/tag49.xml><?xml version="1.0" encoding="utf-8"?>
<p:tagLst xmlns:p="http://schemas.openxmlformats.org/presentationml/2006/main">
  <p:tag name="KSO_WM_DIAGRAM_VIRTUALLY_FRAME" val="{&quot;height&quot;:413.7250393700788,&quot;left&quot;:54,&quot;top&quot;:94.15,&quot;width&quot;:875.5007874015748}"/>
</p:tagLst>
</file>

<file path=ppt/tags/tag5.xml><?xml version="1.0" encoding="utf-8"?>
<p:tagLst xmlns:p="http://schemas.openxmlformats.org/presentationml/2006/main">
  <p:tag name="KSO_WM_DIAGRAM_VIRTUALLY_FRAME" val="{&quot;height&quot;:460.15,&quot;left&quot;:352.35,&quot;top&quot;:46.85,&quot;width&quot;:460.85}"/>
</p:tagLst>
</file>

<file path=ppt/tags/tag50.xml><?xml version="1.0" encoding="utf-8"?>
<p:tagLst xmlns:p="http://schemas.openxmlformats.org/presentationml/2006/main">
  <p:tag name="KSO_WM_DIAGRAM_VIRTUALLY_FRAME" val="{&quot;height&quot;:363.15,&quot;left&quot;:69.35,&quot;top&quot;:115.85,&quot;width&quot;:818.2}"/>
</p:tagLst>
</file>

<file path=ppt/tags/tag51.xml><?xml version="1.0" encoding="utf-8"?>
<p:tagLst xmlns:p="http://schemas.openxmlformats.org/presentationml/2006/main">
  <p:tag name="KSO_WM_DIAGRAM_VIRTUALLY_FRAME" val="{&quot;height&quot;:363.15,&quot;left&quot;:69.35,&quot;top&quot;:115.85,&quot;width&quot;:818.2}"/>
</p:tagLst>
</file>

<file path=ppt/tags/tag52.xml><?xml version="1.0" encoding="utf-8"?>
<p:tagLst xmlns:p="http://schemas.openxmlformats.org/presentationml/2006/main">
  <p:tag name="KSO_WM_DIAGRAM_VIRTUALLY_FRAME" val="{&quot;height&quot;:363.15,&quot;left&quot;:69.35,&quot;top&quot;:115.85,&quot;width&quot;:818.2}"/>
</p:tagLst>
</file>

<file path=ppt/tags/tag53.xml><?xml version="1.0" encoding="utf-8"?>
<p:tagLst xmlns:p="http://schemas.openxmlformats.org/presentationml/2006/main">
  <p:tag name="KSO_WM_DIAGRAM_VIRTUALLY_FRAME" val="{&quot;height&quot;:363.15,&quot;left&quot;:69.35,&quot;top&quot;:115.85,&quot;width&quot;:818.2}"/>
</p:tagLst>
</file>

<file path=ppt/tags/tag54.xml><?xml version="1.0" encoding="utf-8"?>
<p:tagLst xmlns:p="http://schemas.openxmlformats.org/presentationml/2006/main">
  <p:tag name="KSO_WM_DIAGRAM_VIRTUALLY_FRAME" val="{&quot;height&quot;:363.15,&quot;left&quot;:69.35,&quot;top&quot;:115.85,&quot;width&quot;:818.2}"/>
</p:tagLst>
</file>

<file path=ppt/tags/tag55.xml><?xml version="1.0" encoding="utf-8"?>
<p:tagLst xmlns:p="http://schemas.openxmlformats.org/presentationml/2006/main">
  <p:tag name="KSO_WM_DIAGRAM_VIRTUALLY_FRAME" val="{&quot;height&quot;:363.15,&quot;left&quot;:69.35,&quot;top&quot;:115.85,&quot;width&quot;:818.2}"/>
</p:tagLst>
</file>

<file path=ppt/tags/tag56.xml><?xml version="1.0" encoding="utf-8"?>
<p:tagLst xmlns:p="http://schemas.openxmlformats.org/presentationml/2006/main">
  <p:tag name="KSO_WM_DIAGRAM_VIRTUALLY_FRAME" val="{&quot;height&quot;:363.15,&quot;left&quot;:69.35,&quot;top&quot;:115.85,&quot;width&quot;:818.2}"/>
</p:tagLst>
</file>

<file path=ppt/tags/tag57.xml><?xml version="1.0" encoding="utf-8"?>
<p:tagLst xmlns:p="http://schemas.openxmlformats.org/presentationml/2006/main">
  <p:tag name="KSO_WM_DIAGRAM_VIRTUALLY_FRAME" val="{&quot;height&quot;:363.15,&quot;left&quot;:69.35,&quot;top&quot;:115.85,&quot;width&quot;:818.2}"/>
</p:tagLst>
</file>

<file path=ppt/tags/tag6.xml><?xml version="1.0" encoding="utf-8"?>
<p:tagLst xmlns:p="http://schemas.openxmlformats.org/presentationml/2006/main">
  <p:tag name="KSO_WM_DIAGRAM_VIRTUALLY_FRAME" val="{&quot;height&quot;:460.15,&quot;left&quot;:352.35,&quot;top&quot;:46.85,&quot;width&quot;:460.85}"/>
</p:tagLst>
</file>

<file path=ppt/tags/tag7.xml><?xml version="1.0" encoding="utf-8"?>
<p:tagLst xmlns:p="http://schemas.openxmlformats.org/presentationml/2006/main">
  <p:tag name="KSO_WM_DIAGRAM_VIRTUALLY_FRAME" val="{&quot;height&quot;:460.15,&quot;left&quot;:352.35,&quot;top&quot;:46.85,&quot;width&quot;:460.85}"/>
</p:tagLst>
</file>

<file path=ppt/tags/tag8.xml><?xml version="1.0" encoding="utf-8"?>
<p:tagLst xmlns:p="http://schemas.openxmlformats.org/presentationml/2006/main">
  <p:tag name="KSO_WM_DIAGRAM_VIRTUALLY_FRAME" val="{&quot;height&quot;:460.15,&quot;left&quot;:352.35,&quot;top&quot;:46.85,&quot;width&quot;:460.85}"/>
</p:tagLst>
</file>

<file path=ppt/tags/tag9.xml><?xml version="1.0" encoding="utf-8"?>
<p:tagLst xmlns:p="http://schemas.openxmlformats.org/presentationml/2006/main">
  <p:tag name="KSO_WM_DIAGRAM_VIRTUALLY_FRAME" val="{&quot;height&quot;:460.15,&quot;left&quot;:352.35,&quot;top&quot;:46.85,&quot;width&quot;:460.85}"/>
</p:tagLst>
</file>

<file path=ppt/theme/theme1.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Theme">
  <a:themeElements>
    <a:clrScheme name="Custom">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4725</Words>
  <Application>WPS 演示</Application>
  <PresentationFormat>On-screen Show (16:9)</PresentationFormat>
  <Paragraphs>324</Paragraphs>
  <Slides>25</Slides>
  <Notes>24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Arial</vt:lpstr>
      <vt:lpstr>宋体</vt:lpstr>
      <vt:lpstr>Wingdings</vt:lpstr>
      <vt:lpstr>MiSans</vt:lpstr>
      <vt:lpstr>MiSans</vt:lpstr>
      <vt:lpstr>微软雅黑</vt:lpstr>
      <vt:lpstr>等线</vt:lpstr>
      <vt:lpstr>Calibri</vt:lpstr>
      <vt:lpstr>Arial Unicode MS</vt:lpstr>
      <vt:lpstr>Custom Theme</vt:lpstr>
      <vt:lpstr>1_Custom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creator>PptxGenJS</dc:creator>
  <dc:subject>PptxGenJS Presentation</dc:subject>
  <cp:lastModifiedBy>武静影</cp:lastModifiedBy>
  <cp:revision>6</cp:revision>
  <dcterms:created xsi:type="dcterms:W3CDTF">2025-08-12T04:10:00Z</dcterms:created>
  <dcterms:modified xsi:type="dcterms:W3CDTF">2025-08-19T01:25:19Z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42C6A24442C64289A237598A24EC3147_13</vt:lpwstr>
  </property>
  <property fmtid="{D5CDD505-2E9C-101B-9397-08002B2CF9AE}" pid="3" name="KSOProductBuildVer">
    <vt:lpwstr>2052-12.1.0.19302</vt:lpwstr>
  </property>
</Properties>
</file>