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1.svg" ContentType="image/svg+xml"/>
  <Override PartName="/ppt/media/image14.svg" ContentType="image/svg+xml"/>
  <Override PartName="/ppt/media/image16.svg" ContentType="image/svg+xml"/>
  <Override PartName="/ppt/media/image18.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28.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38.svg" ContentType="image/svg+xml"/>
  <Override PartName="/ppt/media/image40.svg" ContentType="image/svg+xml"/>
  <Override PartName="/ppt/media/image42.svg" ContentType="image/svg+xml"/>
  <Override PartName="/ppt/media/image44.svg" ContentType="image/svg+xml"/>
  <Override PartName="/ppt/media/image46.svg" ContentType="image/svg+xml"/>
  <Override PartName="/ppt/media/image48.svg" ContentType="image/svg+xml"/>
  <Override PartName="/ppt/media/image50.svg" ContentType="image/svg+xml"/>
  <Override PartName="/ppt/media/image53.svg" ContentType="image/svg+xml"/>
  <Override PartName="/ppt/media/image55.svg" ContentType="image/svg+xml"/>
  <Override PartName="/ppt/media/image57.svg" ContentType="image/svg+xml"/>
  <Override PartName="/ppt/media/image59.svg" ContentType="image/svg+xml"/>
  <Override PartName="/ppt/media/image61.svg" ContentType="image/svg+xml"/>
  <Override PartName="/ppt/media/image63.svg" ContentType="image/svg+xml"/>
  <Override PartName="/ppt/media/image65.svg" ContentType="image/svg+xml"/>
  <Override PartName="/ppt/media/image67.svg" ContentType="image/svg+xml"/>
  <Override PartName="/ppt/media/image69.svg" ContentType="image/svg+xml"/>
  <Override PartName="/ppt/media/image71.svg" ContentType="image/svg+xml"/>
  <Override PartName="/ppt/media/image73.svg" ContentType="image/svg+xml"/>
  <Override PartName="/ppt/media/image75.svg" ContentType="image/svg+xml"/>
  <Override PartName="/ppt/media/image77.svg" ContentType="image/svg+xml"/>
  <Override PartName="/ppt/media/image79.svg" ContentType="image/svg+xml"/>
  <Override PartName="/ppt/media/image8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351" r:id="rId6"/>
    <p:sldId id="259" r:id="rId7"/>
    <p:sldId id="308" r:id="rId8"/>
    <p:sldId id="283" r:id="rId9"/>
    <p:sldId id="331" r:id="rId10"/>
    <p:sldId id="330" r:id="rId11"/>
    <p:sldId id="498" r:id="rId12"/>
    <p:sldId id="499" r:id="rId13"/>
    <p:sldId id="500" r:id="rId14"/>
    <p:sldId id="501" r:id="rId15"/>
    <p:sldId id="413" r:id="rId16"/>
    <p:sldId id="502" r:id="rId17"/>
    <p:sldId id="355" r:id="rId18"/>
    <p:sldId id="416" r:id="rId19"/>
    <p:sldId id="503" r:id="rId20"/>
    <p:sldId id="504" r:id="rId21"/>
    <p:sldId id="505" r:id="rId22"/>
    <p:sldId id="506" r:id="rId23"/>
    <p:sldId id="507" r:id="rId24"/>
    <p:sldId id="509" r:id="rId25"/>
    <p:sldId id="510" r:id="rId26"/>
    <p:sldId id="511" r:id="rId27"/>
    <p:sldId id="512" r:id="rId28"/>
    <p:sldId id="513" r:id="rId29"/>
    <p:sldId id="514" r:id="rId30"/>
    <p:sldId id="346" r:id="rId31"/>
    <p:sldId id="516" r:id="rId32"/>
    <p:sldId id="517" r:id="rId33"/>
    <p:sldId id="518" r:id="rId34"/>
    <p:sldId id="520" r:id="rId35"/>
    <p:sldId id="515" r:id="rId36"/>
    <p:sldId id="521" r:id="rId37"/>
    <p:sldId id="522" r:id="rId38"/>
    <p:sldId id="523" r:id="rId39"/>
    <p:sldId id="524" r:id="rId40"/>
    <p:sldId id="525" r:id="rId41"/>
    <p:sldId id="526" r:id="rId42"/>
    <p:sldId id="428" r:id="rId43"/>
    <p:sldId id="527" r:id="rId44"/>
    <p:sldId id="528" r:id="rId45"/>
    <p:sldId id="529" r:id="rId46"/>
    <p:sldId id="530" r:id="rId47"/>
    <p:sldId id="531" r:id="rId48"/>
    <p:sldId id="420" r:id="rId49"/>
    <p:sldId id="532" r:id="rId50"/>
    <p:sldId id="533" r:id="rId51"/>
    <p:sldId id="537" r:id="rId52"/>
    <p:sldId id="536" r:id="rId53"/>
    <p:sldId id="538" r:id="rId54"/>
    <p:sldId id="540" r:id="rId55"/>
    <p:sldId id="541" r:id="rId56"/>
    <p:sldId id="542" r:id="rId57"/>
    <p:sldId id="544" r:id="rId58"/>
    <p:sldId id="545" r:id="rId59"/>
    <p:sldId id="546" r:id="rId60"/>
    <p:sldId id="547" r:id="rId61"/>
    <p:sldId id="548" r:id="rId62"/>
    <p:sldId id="549" r:id="rId63"/>
    <p:sldId id="550" r:id="rId64"/>
    <p:sldId id="551" r:id="rId65"/>
    <p:sldId id="552" r:id="rId66"/>
    <p:sldId id="553" r:id="rId67"/>
    <p:sldId id="519" r:id="rId68"/>
    <p:sldId id="555" r:id="rId69"/>
    <p:sldId id="556" r:id="rId70"/>
    <p:sldId id="557" r:id="rId71"/>
    <p:sldId id="558" r:id="rId72"/>
    <p:sldId id="559" r:id="rId73"/>
    <p:sldId id="560" r:id="rId74"/>
    <p:sldId id="561" r:id="rId75"/>
    <p:sldId id="562" r:id="rId76"/>
    <p:sldId id="563" r:id="rId77"/>
    <p:sldId id="564" r:id="rId78"/>
    <p:sldId id="565" r:id="rId79"/>
    <p:sldId id="566" r:id="rId80"/>
    <p:sldId id="567" r:id="rId81"/>
    <p:sldId id="569" r:id="rId82"/>
    <p:sldId id="570" r:id="rId83"/>
    <p:sldId id="571" r:id="rId84"/>
    <p:sldId id="572" r:id="rId85"/>
    <p:sldId id="573" r:id="rId86"/>
    <p:sldId id="543" r:id="rId87"/>
    <p:sldId id="574" r:id="rId88"/>
    <p:sldId id="281" r:id="rId89"/>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作者" initials="A" lastIdx="0" clrIdx="2"/>
  <p:cmAuthor id="2" name="liuyue" initials="l"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7F7F"/>
    <a:srgbClr val="F495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23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3" Type="http://schemas.openxmlformats.org/officeDocument/2006/relationships/commentAuthors" Target="commentAuthors.xml"/><Relationship Id="rId92" Type="http://schemas.openxmlformats.org/officeDocument/2006/relationships/tableStyles" Target="tableStyles.xml"/><Relationship Id="rId91" Type="http://schemas.openxmlformats.org/officeDocument/2006/relationships/viewProps" Target="viewProps.xml"/><Relationship Id="rId90" Type="http://schemas.openxmlformats.org/officeDocument/2006/relationships/presProps" Target="presProps.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3" y="1279287"/>
            <a:ext cx="6140578"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tags" Target="../tags/tag2.xml"/><Relationship Id="rId3" Type="http://schemas.openxmlformats.org/officeDocument/2006/relationships/image" Target="../media/image4.png"/><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560"/>
            <a:ext cx="9144000" cy="2388017"/>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668"/>
            <a:ext cx="9144000" cy="165605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835" indent="0" algn="ctr">
              <a:buNone/>
              <a:defRPr sz="1600"/>
            </a:lvl7pPr>
            <a:lvl8pPr marL="3201035" indent="0" algn="ctr">
              <a:buNone/>
              <a:defRPr sz="1600"/>
            </a:lvl8pPr>
            <a:lvl9pPr marL="3658235"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89"/>
            <a:ext cx="10515600" cy="581285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2037"/>
            <a:ext cx="4368800" cy="308410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5" y="3802117"/>
            <a:ext cx="4511964" cy="431856"/>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5" y="4386017"/>
            <a:ext cx="4511964" cy="22849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8668"/>
            <a:ext cx="4488039" cy="1537136"/>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10037"/>
            <a:ext cx="10515600" cy="2853236"/>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1" y="4590267"/>
            <a:ext cx="10515600" cy="1500449"/>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835" indent="0">
              <a:buNone/>
              <a:defRPr sz="1600">
                <a:solidFill>
                  <a:schemeClr val="tx1">
                    <a:tint val="75000"/>
                  </a:schemeClr>
                </a:solidFill>
              </a:defRPr>
            </a:lvl7pPr>
            <a:lvl8pPr marL="3201035" indent="0">
              <a:buNone/>
              <a:defRPr sz="1600">
                <a:solidFill>
                  <a:schemeClr val="tx1">
                    <a:tint val="75000"/>
                  </a:schemeClr>
                </a:solidFill>
              </a:defRPr>
            </a:lvl8pPr>
            <a:lvl9pPr marL="3658235"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E:\素材\春\7487b691a84a44a3f609339749de9c08.png7487b691a84a44a3f609339749de9c08"/>
          <p:cNvPicPr>
            <a:picLocks noChangeAspect="1"/>
          </p:cNvPicPr>
          <p:nvPr userDrawn="1"/>
        </p:nvPicPr>
        <p:blipFill>
          <a:blip r:embed="rId2"/>
          <a:srcRect l="12584" b="827"/>
          <a:stretch>
            <a:fillRect/>
          </a:stretch>
        </p:blipFill>
        <p:spPr>
          <a:xfrm>
            <a:off x="77893" y="366607"/>
            <a:ext cx="4628727" cy="6495627"/>
          </a:xfrm>
          <a:prstGeom prst="rect">
            <a:avLst/>
          </a:prstGeom>
        </p:spPr>
      </p:pic>
      <p:grpSp>
        <p:nvGrpSpPr>
          <p:cNvPr id="39" name="组合 38"/>
          <p:cNvGrpSpPr>
            <a:grpSpLocks noChangeAspect="1"/>
          </p:cNvGrpSpPr>
          <p:nvPr userDrawn="1"/>
        </p:nvGrpSpPr>
        <p:grpSpPr>
          <a:xfrm>
            <a:off x="9056615" y="6082803"/>
            <a:ext cx="528000" cy="528000"/>
            <a:chOff x="386297" y="354936"/>
            <a:chExt cx="1186377" cy="1186377"/>
          </a:xfrm>
          <a:solidFill>
            <a:schemeClr val="accent2"/>
          </a:solidFill>
        </p:grpSpPr>
        <p:sp>
          <p:nvSpPr>
            <p:cNvPr id="40" name="Freeform 494"/>
            <p:cNvSpPr/>
            <p:nvPr/>
          </p:nvSpPr>
          <p:spPr bwMode="auto">
            <a:xfrm>
              <a:off x="386297" y="354936"/>
              <a:ext cx="1186377" cy="1186377"/>
            </a:xfrm>
            <a:custGeom>
              <a:avLst/>
              <a:gdLst>
                <a:gd name="T0" fmla="*/ 554 w 713"/>
                <a:gd name="T1" fmla="*/ 60 h 713"/>
                <a:gd name="T2" fmla="*/ 356 w 713"/>
                <a:gd name="T3" fmla="*/ 0 h 713"/>
                <a:gd name="T4" fmla="*/ 46 w 713"/>
                <a:gd name="T5" fmla="*/ 181 h 713"/>
                <a:gd name="T6" fmla="*/ 0 w 713"/>
                <a:gd name="T7" fmla="*/ 357 h 713"/>
                <a:gd name="T8" fmla="*/ 44 w 713"/>
                <a:gd name="T9" fmla="*/ 528 h 713"/>
                <a:gd name="T10" fmla="*/ 356 w 713"/>
                <a:gd name="T11" fmla="*/ 713 h 713"/>
                <a:gd name="T12" fmla="*/ 631 w 713"/>
                <a:gd name="T13" fmla="*/ 584 h 713"/>
                <a:gd name="T14" fmla="*/ 713 w 713"/>
                <a:gd name="T15" fmla="*/ 357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7"/>
                  </a:cubicBezTo>
                  <a:cubicBezTo>
                    <a:pt x="0" y="419"/>
                    <a:pt x="16" y="477"/>
                    <a:pt x="44" y="528"/>
                  </a:cubicBezTo>
                  <a:cubicBezTo>
                    <a:pt x="104" y="639"/>
                    <a:pt x="222" y="713"/>
                    <a:pt x="356" y="713"/>
                  </a:cubicBezTo>
                  <a:cubicBezTo>
                    <a:pt x="467" y="713"/>
                    <a:pt x="565" y="663"/>
                    <a:pt x="631" y="584"/>
                  </a:cubicBezTo>
                  <a:cubicBezTo>
                    <a:pt x="682" y="523"/>
                    <a:pt x="713" y="443"/>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1" name="Freeform 495"/>
            <p:cNvSpPr>
              <a:spLocks noEditPoints="1"/>
            </p:cNvSpPr>
            <p:nvPr/>
          </p:nvSpPr>
          <p:spPr bwMode="auto">
            <a:xfrm>
              <a:off x="699114" y="632811"/>
              <a:ext cx="559078" cy="627299"/>
            </a:xfrm>
            <a:custGeom>
              <a:avLst/>
              <a:gdLst>
                <a:gd name="T0" fmla="*/ 251 w 336"/>
                <a:gd name="T1" fmla="*/ 2 h 377"/>
                <a:gd name="T2" fmla="*/ 168 w 336"/>
                <a:gd name="T3" fmla="*/ 23 h 377"/>
                <a:gd name="T4" fmla="*/ 86 w 336"/>
                <a:gd name="T5" fmla="*/ 2 h 377"/>
                <a:gd name="T6" fmla="*/ 44 w 336"/>
                <a:gd name="T7" fmla="*/ 138 h 377"/>
                <a:gd name="T8" fmla="*/ 73 w 336"/>
                <a:gd name="T9" fmla="*/ 273 h 377"/>
                <a:gd name="T10" fmla="*/ 109 w 336"/>
                <a:gd name="T11" fmla="*/ 377 h 377"/>
                <a:gd name="T12" fmla="*/ 131 w 336"/>
                <a:gd name="T13" fmla="*/ 256 h 377"/>
                <a:gd name="T14" fmla="*/ 206 w 336"/>
                <a:gd name="T15" fmla="*/ 256 h 377"/>
                <a:gd name="T16" fmla="*/ 227 w 336"/>
                <a:gd name="T17" fmla="*/ 377 h 377"/>
                <a:gd name="T18" fmla="*/ 264 w 336"/>
                <a:gd name="T19" fmla="*/ 273 h 377"/>
                <a:gd name="T20" fmla="*/ 293 w 336"/>
                <a:gd name="T21" fmla="*/ 138 h 377"/>
                <a:gd name="T22" fmla="*/ 251 w 336"/>
                <a:gd name="T23" fmla="*/ 2 h 377"/>
                <a:gd name="T24" fmla="*/ 231 w 336"/>
                <a:gd name="T25" fmla="*/ 51 h 377"/>
                <a:gd name="T26" fmla="*/ 130 w 336"/>
                <a:gd name="T27" fmla="*/ 100 h 377"/>
                <a:gd name="T28" fmla="*/ 119 w 336"/>
                <a:gd name="T29" fmla="*/ 89 h 377"/>
                <a:gd name="T30" fmla="*/ 151 w 336"/>
                <a:gd name="T31" fmla="*/ 66 h 377"/>
                <a:gd name="T32" fmla="*/ 143 w 336"/>
                <a:gd name="T33" fmla="*/ 59 h 377"/>
                <a:gd name="T34" fmla="*/ 113 w 336"/>
                <a:gd name="T35" fmla="*/ 44 h 377"/>
                <a:gd name="T36" fmla="*/ 117 w 336"/>
                <a:gd name="T37" fmla="*/ 30 h 377"/>
                <a:gd name="T38" fmla="*/ 165 w 336"/>
                <a:gd name="T39" fmla="*/ 60 h 377"/>
                <a:gd name="T40" fmla="*/ 227 w 336"/>
                <a:gd name="T41" fmla="*/ 37 h 377"/>
                <a:gd name="T42" fmla="*/ 231 w 336"/>
                <a:gd name="T43" fmla="*/ 5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77">
                  <a:moveTo>
                    <a:pt x="251" y="2"/>
                  </a:moveTo>
                  <a:cubicBezTo>
                    <a:pt x="203" y="0"/>
                    <a:pt x="208" y="22"/>
                    <a:pt x="168" y="23"/>
                  </a:cubicBezTo>
                  <a:cubicBezTo>
                    <a:pt x="129" y="22"/>
                    <a:pt x="133" y="0"/>
                    <a:pt x="86" y="2"/>
                  </a:cubicBezTo>
                  <a:cubicBezTo>
                    <a:pt x="0" y="6"/>
                    <a:pt x="34" y="111"/>
                    <a:pt x="44" y="138"/>
                  </a:cubicBezTo>
                  <a:cubicBezTo>
                    <a:pt x="74" y="217"/>
                    <a:pt x="74" y="236"/>
                    <a:pt x="73" y="273"/>
                  </a:cubicBezTo>
                  <a:cubicBezTo>
                    <a:pt x="69" y="377"/>
                    <a:pt x="85" y="377"/>
                    <a:pt x="109" y="377"/>
                  </a:cubicBezTo>
                  <a:cubicBezTo>
                    <a:pt x="127" y="377"/>
                    <a:pt x="132" y="289"/>
                    <a:pt x="131" y="256"/>
                  </a:cubicBezTo>
                  <a:cubicBezTo>
                    <a:pt x="130" y="211"/>
                    <a:pt x="203" y="204"/>
                    <a:pt x="206" y="256"/>
                  </a:cubicBezTo>
                  <a:cubicBezTo>
                    <a:pt x="207" y="288"/>
                    <a:pt x="210" y="377"/>
                    <a:pt x="227" y="377"/>
                  </a:cubicBezTo>
                  <a:cubicBezTo>
                    <a:pt x="252" y="377"/>
                    <a:pt x="267" y="377"/>
                    <a:pt x="264" y="273"/>
                  </a:cubicBezTo>
                  <a:cubicBezTo>
                    <a:pt x="263" y="236"/>
                    <a:pt x="263" y="217"/>
                    <a:pt x="293" y="138"/>
                  </a:cubicBezTo>
                  <a:cubicBezTo>
                    <a:pt x="303" y="111"/>
                    <a:pt x="336" y="6"/>
                    <a:pt x="251" y="2"/>
                  </a:cubicBezTo>
                  <a:close/>
                  <a:moveTo>
                    <a:pt x="231" y="51"/>
                  </a:moveTo>
                  <a:cubicBezTo>
                    <a:pt x="196" y="61"/>
                    <a:pt x="156" y="75"/>
                    <a:pt x="130" y="100"/>
                  </a:cubicBezTo>
                  <a:cubicBezTo>
                    <a:pt x="123" y="106"/>
                    <a:pt x="113" y="96"/>
                    <a:pt x="119" y="89"/>
                  </a:cubicBezTo>
                  <a:cubicBezTo>
                    <a:pt x="129" y="80"/>
                    <a:pt x="140" y="73"/>
                    <a:pt x="151" y="66"/>
                  </a:cubicBezTo>
                  <a:cubicBezTo>
                    <a:pt x="149" y="64"/>
                    <a:pt x="146" y="61"/>
                    <a:pt x="143" y="59"/>
                  </a:cubicBezTo>
                  <a:cubicBezTo>
                    <a:pt x="135" y="51"/>
                    <a:pt x="124" y="46"/>
                    <a:pt x="113" y="44"/>
                  </a:cubicBezTo>
                  <a:cubicBezTo>
                    <a:pt x="104" y="42"/>
                    <a:pt x="108" y="28"/>
                    <a:pt x="117" y="30"/>
                  </a:cubicBezTo>
                  <a:cubicBezTo>
                    <a:pt x="136" y="33"/>
                    <a:pt x="153" y="45"/>
                    <a:pt x="165" y="60"/>
                  </a:cubicBezTo>
                  <a:cubicBezTo>
                    <a:pt x="185" y="50"/>
                    <a:pt x="207" y="43"/>
                    <a:pt x="227" y="37"/>
                  </a:cubicBezTo>
                  <a:cubicBezTo>
                    <a:pt x="236" y="34"/>
                    <a:pt x="240" y="49"/>
                    <a:pt x="231"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 name="组合 41"/>
          <p:cNvGrpSpPr>
            <a:grpSpLocks noChangeAspect="1"/>
          </p:cNvGrpSpPr>
          <p:nvPr userDrawn="1"/>
        </p:nvGrpSpPr>
        <p:grpSpPr>
          <a:xfrm>
            <a:off x="8310287" y="6082803"/>
            <a:ext cx="528000" cy="528000"/>
            <a:chOff x="467544" y="339502"/>
            <a:chExt cx="1186377" cy="1188041"/>
          </a:xfrm>
          <a:solidFill>
            <a:schemeClr val="accent2"/>
          </a:solidFill>
        </p:grpSpPr>
        <p:sp>
          <p:nvSpPr>
            <p:cNvPr id="43" name="Freeform 230"/>
            <p:cNvSpPr/>
            <p:nvPr/>
          </p:nvSpPr>
          <p:spPr bwMode="auto">
            <a:xfrm>
              <a:off x="467544" y="339502"/>
              <a:ext cx="1186377" cy="1188041"/>
            </a:xfrm>
            <a:custGeom>
              <a:avLst/>
              <a:gdLst>
                <a:gd name="T0" fmla="*/ 554 w 713"/>
                <a:gd name="T1" fmla="*/ 60 h 714"/>
                <a:gd name="T2" fmla="*/ 356 w 713"/>
                <a:gd name="T3" fmla="*/ 0 h 714"/>
                <a:gd name="T4" fmla="*/ 46 w 713"/>
                <a:gd name="T5" fmla="*/ 182 h 714"/>
                <a:gd name="T6" fmla="*/ 0 w 713"/>
                <a:gd name="T7" fmla="*/ 357 h 714"/>
                <a:gd name="T8" fmla="*/ 44 w 713"/>
                <a:gd name="T9" fmla="*/ 529 h 714"/>
                <a:gd name="T10" fmla="*/ 356 w 713"/>
                <a:gd name="T11" fmla="*/ 714 h 714"/>
                <a:gd name="T12" fmla="*/ 631 w 713"/>
                <a:gd name="T13" fmla="*/ 585 h 714"/>
                <a:gd name="T14" fmla="*/ 713 w 713"/>
                <a:gd name="T15" fmla="*/ 357 h 714"/>
                <a:gd name="T16" fmla="*/ 554 w 713"/>
                <a:gd name="T17" fmla="*/ 6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4">
                  <a:moveTo>
                    <a:pt x="554" y="60"/>
                  </a:moveTo>
                  <a:cubicBezTo>
                    <a:pt x="498" y="22"/>
                    <a:pt x="430" y="0"/>
                    <a:pt x="356" y="0"/>
                  </a:cubicBezTo>
                  <a:cubicBezTo>
                    <a:pt x="223" y="0"/>
                    <a:pt x="107" y="73"/>
                    <a:pt x="46" y="182"/>
                  </a:cubicBezTo>
                  <a:cubicBezTo>
                    <a:pt x="16" y="234"/>
                    <a:pt x="0" y="293"/>
                    <a:pt x="0" y="357"/>
                  </a:cubicBezTo>
                  <a:cubicBezTo>
                    <a:pt x="0" y="419"/>
                    <a:pt x="16" y="478"/>
                    <a:pt x="44" y="529"/>
                  </a:cubicBezTo>
                  <a:cubicBezTo>
                    <a:pt x="104" y="639"/>
                    <a:pt x="222" y="714"/>
                    <a:pt x="356" y="714"/>
                  </a:cubicBezTo>
                  <a:cubicBezTo>
                    <a:pt x="467" y="714"/>
                    <a:pt x="565" y="663"/>
                    <a:pt x="631" y="585"/>
                  </a:cubicBezTo>
                  <a:cubicBezTo>
                    <a:pt x="682" y="523"/>
                    <a:pt x="713" y="444"/>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4" name="Freeform 319"/>
            <p:cNvSpPr>
              <a:spLocks noEditPoints="1"/>
            </p:cNvSpPr>
            <p:nvPr/>
          </p:nvSpPr>
          <p:spPr bwMode="auto">
            <a:xfrm>
              <a:off x="748746" y="449320"/>
              <a:ext cx="625635" cy="908502"/>
            </a:xfrm>
            <a:custGeom>
              <a:avLst/>
              <a:gdLst>
                <a:gd name="T0" fmla="*/ 376 w 376"/>
                <a:gd name="T1" fmla="*/ 516 h 546"/>
                <a:gd name="T2" fmla="*/ 345 w 376"/>
                <a:gd name="T3" fmla="*/ 485 h 546"/>
                <a:gd name="T4" fmla="*/ 251 w 376"/>
                <a:gd name="T5" fmla="*/ 485 h 546"/>
                <a:gd name="T6" fmla="*/ 338 w 376"/>
                <a:gd name="T7" fmla="*/ 351 h 546"/>
                <a:gd name="T8" fmla="*/ 231 w 376"/>
                <a:gd name="T9" fmla="*/ 203 h 546"/>
                <a:gd name="T10" fmla="*/ 318 w 376"/>
                <a:gd name="T11" fmla="*/ 49 h 546"/>
                <a:gd name="T12" fmla="*/ 318 w 376"/>
                <a:gd name="T13" fmla="*/ 18 h 546"/>
                <a:gd name="T14" fmla="*/ 285 w 376"/>
                <a:gd name="T15" fmla="*/ 0 h 546"/>
                <a:gd name="T16" fmla="*/ 259 w 376"/>
                <a:gd name="T17" fmla="*/ 18 h 546"/>
                <a:gd name="T18" fmla="*/ 127 w 376"/>
                <a:gd name="T19" fmla="*/ 259 h 546"/>
                <a:gd name="T20" fmla="*/ 136 w 376"/>
                <a:gd name="T21" fmla="*/ 277 h 546"/>
                <a:gd name="T22" fmla="*/ 126 w 376"/>
                <a:gd name="T23" fmla="*/ 300 h 546"/>
                <a:gd name="T24" fmla="*/ 145 w 376"/>
                <a:gd name="T25" fmla="*/ 310 h 546"/>
                <a:gd name="T26" fmla="*/ 162 w 376"/>
                <a:gd name="T27" fmla="*/ 291 h 546"/>
                <a:gd name="T28" fmla="*/ 183 w 376"/>
                <a:gd name="T29" fmla="*/ 289 h 546"/>
                <a:gd name="T30" fmla="*/ 214 w 376"/>
                <a:gd name="T31" fmla="*/ 235 h 546"/>
                <a:gd name="T32" fmla="*/ 298 w 376"/>
                <a:gd name="T33" fmla="*/ 345 h 546"/>
                <a:gd name="T34" fmla="*/ 242 w 376"/>
                <a:gd name="T35" fmla="*/ 443 h 546"/>
                <a:gd name="T36" fmla="*/ 125 w 376"/>
                <a:gd name="T37" fmla="*/ 443 h 546"/>
                <a:gd name="T38" fmla="*/ 104 w 376"/>
                <a:gd name="T39" fmla="*/ 464 h 546"/>
                <a:gd name="T40" fmla="*/ 125 w 376"/>
                <a:gd name="T41" fmla="*/ 485 h 546"/>
                <a:gd name="T42" fmla="*/ 125 w 376"/>
                <a:gd name="T43" fmla="*/ 485 h 546"/>
                <a:gd name="T44" fmla="*/ 30 w 376"/>
                <a:gd name="T45" fmla="*/ 485 h 546"/>
                <a:gd name="T46" fmla="*/ 30 w 376"/>
                <a:gd name="T47" fmla="*/ 485 h 546"/>
                <a:gd name="T48" fmla="*/ 30 w 376"/>
                <a:gd name="T49" fmla="*/ 485 h 546"/>
                <a:gd name="T50" fmla="*/ 0 w 376"/>
                <a:gd name="T51" fmla="*/ 516 h 546"/>
                <a:gd name="T52" fmla="*/ 30 w 376"/>
                <a:gd name="T53" fmla="*/ 546 h 546"/>
                <a:gd name="T54" fmla="*/ 345 w 376"/>
                <a:gd name="T55" fmla="*/ 546 h 546"/>
                <a:gd name="T56" fmla="*/ 376 w 376"/>
                <a:gd name="T57" fmla="*/ 516 h 546"/>
                <a:gd name="T58" fmla="*/ 176 w 376"/>
                <a:gd name="T59" fmla="*/ 394 h 546"/>
                <a:gd name="T60" fmla="*/ 158 w 376"/>
                <a:gd name="T61" fmla="*/ 399 h 546"/>
                <a:gd name="T62" fmla="*/ 35 w 376"/>
                <a:gd name="T63" fmla="*/ 332 h 546"/>
                <a:gd name="T64" fmla="*/ 30 w 376"/>
                <a:gd name="T65" fmla="*/ 314 h 546"/>
                <a:gd name="T66" fmla="*/ 48 w 376"/>
                <a:gd name="T67" fmla="*/ 308 h 546"/>
                <a:gd name="T68" fmla="*/ 48 w 376"/>
                <a:gd name="T69" fmla="*/ 308 h 546"/>
                <a:gd name="T70" fmla="*/ 48 w 376"/>
                <a:gd name="T71" fmla="*/ 308 h 546"/>
                <a:gd name="T72" fmla="*/ 171 w 376"/>
                <a:gd name="T73" fmla="*/ 376 h 546"/>
                <a:gd name="T74" fmla="*/ 176 w 376"/>
                <a:gd name="T75" fmla="*/ 39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 h="546">
                  <a:moveTo>
                    <a:pt x="376" y="516"/>
                  </a:moveTo>
                  <a:cubicBezTo>
                    <a:pt x="376" y="499"/>
                    <a:pt x="362" y="485"/>
                    <a:pt x="345" y="485"/>
                  </a:cubicBezTo>
                  <a:cubicBezTo>
                    <a:pt x="251" y="485"/>
                    <a:pt x="251" y="485"/>
                    <a:pt x="251" y="485"/>
                  </a:cubicBezTo>
                  <a:cubicBezTo>
                    <a:pt x="299" y="485"/>
                    <a:pt x="338" y="393"/>
                    <a:pt x="338" y="351"/>
                  </a:cubicBezTo>
                  <a:cubicBezTo>
                    <a:pt x="338" y="284"/>
                    <a:pt x="294" y="226"/>
                    <a:pt x="231" y="203"/>
                  </a:cubicBezTo>
                  <a:cubicBezTo>
                    <a:pt x="318" y="49"/>
                    <a:pt x="318" y="49"/>
                    <a:pt x="318" y="49"/>
                  </a:cubicBezTo>
                  <a:cubicBezTo>
                    <a:pt x="318" y="18"/>
                    <a:pt x="318" y="18"/>
                    <a:pt x="318" y="18"/>
                  </a:cubicBezTo>
                  <a:cubicBezTo>
                    <a:pt x="285" y="0"/>
                    <a:pt x="285" y="0"/>
                    <a:pt x="285" y="0"/>
                  </a:cubicBezTo>
                  <a:cubicBezTo>
                    <a:pt x="259" y="18"/>
                    <a:pt x="259" y="18"/>
                    <a:pt x="259" y="18"/>
                  </a:cubicBezTo>
                  <a:cubicBezTo>
                    <a:pt x="127" y="259"/>
                    <a:pt x="127" y="259"/>
                    <a:pt x="127" y="259"/>
                  </a:cubicBezTo>
                  <a:cubicBezTo>
                    <a:pt x="127" y="259"/>
                    <a:pt x="138" y="267"/>
                    <a:pt x="136" y="277"/>
                  </a:cubicBezTo>
                  <a:cubicBezTo>
                    <a:pt x="134" y="287"/>
                    <a:pt x="126" y="300"/>
                    <a:pt x="126" y="300"/>
                  </a:cubicBezTo>
                  <a:cubicBezTo>
                    <a:pt x="145" y="310"/>
                    <a:pt x="145" y="310"/>
                    <a:pt x="145" y="310"/>
                  </a:cubicBezTo>
                  <a:cubicBezTo>
                    <a:pt x="145" y="310"/>
                    <a:pt x="155" y="293"/>
                    <a:pt x="162" y="291"/>
                  </a:cubicBezTo>
                  <a:cubicBezTo>
                    <a:pt x="169" y="290"/>
                    <a:pt x="183" y="289"/>
                    <a:pt x="183" y="289"/>
                  </a:cubicBezTo>
                  <a:cubicBezTo>
                    <a:pt x="214" y="235"/>
                    <a:pt x="214" y="235"/>
                    <a:pt x="214" y="235"/>
                  </a:cubicBezTo>
                  <a:cubicBezTo>
                    <a:pt x="263" y="251"/>
                    <a:pt x="298" y="295"/>
                    <a:pt x="298" y="345"/>
                  </a:cubicBezTo>
                  <a:cubicBezTo>
                    <a:pt x="298" y="386"/>
                    <a:pt x="275" y="422"/>
                    <a:pt x="242" y="443"/>
                  </a:cubicBezTo>
                  <a:cubicBezTo>
                    <a:pt x="125" y="443"/>
                    <a:pt x="125" y="443"/>
                    <a:pt x="125" y="443"/>
                  </a:cubicBezTo>
                  <a:cubicBezTo>
                    <a:pt x="114" y="443"/>
                    <a:pt x="104" y="452"/>
                    <a:pt x="104" y="464"/>
                  </a:cubicBezTo>
                  <a:cubicBezTo>
                    <a:pt x="104" y="476"/>
                    <a:pt x="113" y="485"/>
                    <a:pt x="125" y="485"/>
                  </a:cubicBezTo>
                  <a:cubicBezTo>
                    <a:pt x="125" y="485"/>
                    <a:pt x="125" y="485"/>
                    <a:pt x="125" y="485"/>
                  </a:cubicBezTo>
                  <a:cubicBezTo>
                    <a:pt x="30" y="485"/>
                    <a:pt x="30" y="485"/>
                    <a:pt x="30" y="485"/>
                  </a:cubicBezTo>
                  <a:cubicBezTo>
                    <a:pt x="30" y="485"/>
                    <a:pt x="30" y="485"/>
                    <a:pt x="30" y="485"/>
                  </a:cubicBezTo>
                  <a:cubicBezTo>
                    <a:pt x="30" y="485"/>
                    <a:pt x="30" y="485"/>
                    <a:pt x="30" y="485"/>
                  </a:cubicBezTo>
                  <a:cubicBezTo>
                    <a:pt x="13" y="485"/>
                    <a:pt x="0" y="499"/>
                    <a:pt x="0" y="516"/>
                  </a:cubicBezTo>
                  <a:cubicBezTo>
                    <a:pt x="0" y="532"/>
                    <a:pt x="13" y="546"/>
                    <a:pt x="30" y="546"/>
                  </a:cubicBezTo>
                  <a:cubicBezTo>
                    <a:pt x="345" y="546"/>
                    <a:pt x="345" y="546"/>
                    <a:pt x="345" y="546"/>
                  </a:cubicBezTo>
                  <a:cubicBezTo>
                    <a:pt x="362" y="546"/>
                    <a:pt x="376" y="532"/>
                    <a:pt x="376" y="516"/>
                  </a:cubicBezTo>
                  <a:close/>
                  <a:moveTo>
                    <a:pt x="176" y="394"/>
                  </a:moveTo>
                  <a:cubicBezTo>
                    <a:pt x="173" y="400"/>
                    <a:pt x="165" y="403"/>
                    <a:pt x="158" y="399"/>
                  </a:cubicBezTo>
                  <a:cubicBezTo>
                    <a:pt x="35" y="332"/>
                    <a:pt x="35" y="332"/>
                    <a:pt x="35" y="332"/>
                  </a:cubicBezTo>
                  <a:cubicBezTo>
                    <a:pt x="29" y="328"/>
                    <a:pt x="27" y="320"/>
                    <a:pt x="30" y="314"/>
                  </a:cubicBezTo>
                  <a:cubicBezTo>
                    <a:pt x="34" y="307"/>
                    <a:pt x="42" y="305"/>
                    <a:pt x="48" y="308"/>
                  </a:cubicBezTo>
                  <a:cubicBezTo>
                    <a:pt x="48" y="308"/>
                    <a:pt x="48" y="308"/>
                    <a:pt x="48" y="308"/>
                  </a:cubicBezTo>
                  <a:cubicBezTo>
                    <a:pt x="48" y="308"/>
                    <a:pt x="48" y="308"/>
                    <a:pt x="48" y="308"/>
                  </a:cubicBezTo>
                  <a:cubicBezTo>
                    <a:pt x="171" y="376"/>
                    <a:pt x="171" y="376"/>
                    <a:pt x="171" y="376"/>
                  </a:cubicBezTo>
                  <a:cubicBezTo>
                    <a:pt x="178" y="379"/>
                    <a:pt x="180" y="387"/>
                    <a:pt x="176" y="3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组合 44"/>
          <p:cNvGrpSpPr>
            <a:grpSpLocks noChangeAspect="1"/>
          </p:cNvGrpSpPr>
          <p:nvPr userDrawn="1"/>
        </p:nvGrpSpPr>
        <p:grpSpPr>
          <a:xfrm>
            <a:off x="9802943" y="6082803"/>
            <a:ext cx="528000" cy="528000"/>
            <a:chOff x="2254585" y="392649"/>
            <a:chExt cx="1186377" cy="1186377"/>
          </a:xfrm>
          <a:solidFill>
            <a:schemeClr val="bg1"/>
          </a:solidFill>
        </p:grpSpPr>
        <p:sp>
          <p:nvSpPr>
            <p:cNvPr id="46" name="Freeform 237"/>
            <p:cNvSpPr/>
            <p:nvPr/>
          </p:nvSpPr>
          <p:spPr bwMode="auto">
            <a:xfrm>
              <a:off x="2254585" y="392649"/>
              <a:ext cx="1186377" cy="1186377"/>
            </a:xfrm>
            <a:custGeom>
              <a:avLst/>
              <a:gdLst>
                <a:gd name="T0" fmla="*/ 555 w 713"/>
                <a:gd name="T1" fmla="*/ 60 h 713"/>
                <a:gd name="T2" fmla="*/ 357 w 713"/>
                <a:gd name="T3" fmla="*/ 0 h 713"/>
                <a:gd name="T4" fmla="*/ 46 w 713"/>
                <a:gd name="T5" fmla="*/ 181 h 713"/>
                <a:gd name="T6" fmla="*/ 0 w 713"/>
                <a:gd name="T7" fmla="*/ 356 h 713"/>
                <a:gd name="T8" fmla="*/ 44 w 713"/>
                <a:gd name="T9" fmla="*/ 528 h 713"/>
                <a:gd name="T10" fmla="*/ 357 w 713"/>
                <a:gd name="T11" fmla="*/ 713 h 713"/>
                <a:gd name="T12" fmla="*/ 631 w 713"/>
                <a:gd name="T13" fmla="*/ 584 h 713"/>
                <a:gd name="T14" fmla="*/ 713 w 713"/>
                <a:gd name="T15" fmla="*/ 356 h 713"/>
                <a:gd name="T16" fmla="*/ 555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5" y="60"/>
                  </a:moveTo>
                  <a:cubicBezTo>
                    <a:pt x="498" y="22"/>
                    <a:pt x="430" y="0"/>
                    <a:pt x="357" y="0"/>
                  </a:cubicBezTo>
                  <a:cubicBezTo>
                    <a:pt x="223"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2" y="522"/>
                    <a:pt x="713" y="443"/>
                    <a:pt x="713" y="356"/>
                  </a:cubicBezTo>
                  <a:cubicBezTo>
                    <a:pt x="713" y="233"/>
                    <a:pt x="650"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7" name="Rectangle 322"/>
            <p:cNvSpPr>
              <a:spLocks noChangeArrowheads="1"/>
            </p:cNvSpPr>
            <p:nvPr/>
          </p:nvSpPr>
          <p:spPr bwMode="auto">
            <a:xfrm>
              <a:off x="2680550" y="559041"/>
              <a:ext cx="327793" cy="998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Freeform 323"/>
            <p:cNvSpPr>
              <a:spLocks noEditPoints="1"/>
            </p:cNvSpPr>
            <p:nvPr/>
          </p:nvSpPr>
          <p:spPr bwMode="auto">
            <a:xfrm>
              <a:off x="2565739" y="688827"/>
              <a:ext cx="557414" cy="675553"/>
            </a:xfrm>
            <a:custGeom>
              <a:avLst/>
              <a:gdLst>
                <a:gd name="T0" fmla="*/ 307 w 335"/>
                <a:gd name="T1" fmla="*/ 92 h 406"/>
                <a:gd name="T2" fmla="*/ 233 w 335"/>
                <a:gd name="T3" fmla="*/ 52 h 406"/>
                <a:gd name="T4" fmla="*/ 233 w 335"/>
                <a:gd name="T5" fmla="*/ 0 h 406"/>
                <a:gd name="T6" fmla="*/ 102 w 335"/>
                <a:gd name="T7" fmla="*/ 0 h 406"/>
                <a:gd name="T8" fmla="*/ 102 w 335"/>
                <a:gd name="T9" fmla="*/ 52 h 406"/>
                <a:gd name="T10" fmla="*/ 28 w 335"/>
                <a:gd name="T11" fmla="*/ 92 h 406"/>
                <a:gd name="T12" fmla="*/ 0 w 335"/>
                <a:gd name="T13" fmla="*/ 183 h 406"/>
                <a:gd name="T14" fmla="*/ 0 w 335"/>
                <a:gd name="T15" fmla="*/ 406 h 406"/>
                <a:gd name="T16" fmla="*/ 335 w 335"/>
                <a:gd name="T17" fmla="*/ 406 h 406"/>
                <a:gd name="T18" fmla="*/ 335 w 335"/>
                <a:gd name="T19" fmla="*/ 183 h 406"/>
                <a:gd name="T20" fmla="*/ 307 w 335"/>
                <a:gd name="T21" fmla="*/ 92 h 406"/>
                <a:gd name="T22" fmla="*/ 51 w 335"/>
                <a:gd name="T23" fmla="*/ 371 h 406"/>
                <a:gd name="T24" fmla="*/ 30 w 335"/>
                <a:gd name="T25" fmla="*/ 357 h 406"/>
                <a:gd name="T26" fmla="*/ 51 w 335"/>
                <a:gd name="T27" fmla="*/ 343 h 406"/>
                <a:gd name="T28" fmla="*/ 71 w 335"/>
                <a:gd name="T29" fmla="*/ 357 h 406"/>
                <a:gd name="T30" fmla="*/ 51 w 335"/>
                <a:gd name="T31" fmla="*/ 371 h 406"/>
                <a:gd name="T32" fmla="*/ 74 w 335"/>
                <a:gd name="T33" fmla="*/ 122 h 406"/>
                <a:gd name="T34" fmla="*/ 140 w 335"/>
                <a:gd name="T35" fmla="*/ 122 h 406"/>
                <a:gd name="T36" fmla="*/ 140 w 335"/>
                <a:gd name="T37" fmla="*/ 55 h 406"/>
                <a:gd name="T38" fmla="*/ 194 w 335"/>
                <a:gd name="T39" fmla="*/ 55 h 406"/>
                <a:gd name="T40" fmla="*/ 194 w 335"/>
                <a:gd name="T41" fmla="*/ 122 h 406"/>
                <a:gd name="T42" fmla="*/ 260 w 335"/>
                <a:gd name="T43" fmla="*/ 122 h 406"/>
                <a:gd name="T44" fmla="*/ 260 w 335"/>
                <a:gd name="T45" fmla="*/ 175 h 406"/>
                <a:gd name="T46" fmla="*/ 194 w 335"/>
                <a:gd name="T47" fmla="*/ 175 h 406"/>
                <a:gd name="T48" fmla="*/ 194 w 335"/>
                <a:gd name="T49" fmla="*/ 242 h 406"/>
                <a:gd name="T50" fmla="*/ 140 w 335"/>
                <a:gd name="T51" fmla="*/ 242 h 406"/>
                <a:gd name="T52" fmla="*/ 140 w 335"/>
                <a:gd name="T53" fmla="*/ 175 h 406"/>
                <a:gd name="T54" fmla="*/ 74 w 335"/>
                <a:gd name="T55" fmla="*/ 175 h 406"/>
                <a:gd name="T56" fmla="*/ 74 w 335"/>
                <a:gd name="T57" fmla="*/ 122 h 406"/>
                <a:gd name="T58" fmla="*/ 286 w 335"/>
                <a:gd name="T59" fmla="*/ 356 h 406"/>
                <a:gd name="T60" fmla="*/ 239 w 335"/>
                <a:gd name="T61" fmla="*/ 350 h 406"/>
                <a:gd name="T62" fmla="*/ 239 w 335"/>
                <a:gd name="T63" fmla="*/ 337 h 406"/>
                <a:gd name="T64" fmla="*/ 235 w 335"/>
                <a:gd name="T65" fmla="*/ 337 h 406"/>
                <a:gd name="T66" fmla="*/ 221 w 335"/>
                <a:gd name="T67" fmla="*/ 336 h 406"/>
                <a:gd name="T68" fmla="*/ 221 w 335"/>
                <a:gd name="T69" fmla="*/ 336 h 406"/>
                <a:gd name="T70" fmla="*/ 168 w 335"/>
                <a:gd name="T71" fmla="*/ 357 h 406"/>
                <a:gd name="T72" fmla="*/ 115 w 335"/>
                <a:gd name="T73" fmla="*/ 336 h 406"/>
                <a:gd name="T74" fmla="*/ 152 w 335"/>
                <a:gd name="T75" fmla="*/ 317 h 406"/>
                <a:gd name="T76" fmla="*/ 139 w 335"/>
                <a:gd name="T77" fmla="*/ 311 h 406"/>
                <a:gd name="T78" fmla="*/ 127 w 335"/>
                <a:gd name="T79" fmla="*/ 313 h 406"/>
                <a:gd name="T80" fmla="*/ 105 w 335"/>
                <a:gd name="T81" fmla="*/ 304 h 406"/>
                <a:gd name="T82" fmla="*/ 105 w 335"/>
                <a:gd name="T83" fmla="*/ 273 h 406"/>
                <a:gd name="T84" fmla="*/ 127 w 335"/>
                <a:gd name="T85" fmla="*/ 263 h 406"/>
                <a:gd name="T86" fmla="*/ 155 w 335"/>
                <a:gd name="T87" fmla="*/ 286 h 406"/>
                <a:gd name="T88" fmla="*/ 159 w 335"/>
                <a:gd name="T89" fmla="*/ 286 h 406"/>
                <a:gd name="T90" fmla="*/ 184 w 335"/>
                <a:gd name="T91" fmla="*/ 301 h 406"/>
                <a:gd name="T92" fmla="*/ 169 w 335"/>
                <a:gd name="T93" fmla="*/ 316 h 406"/>
                <a:gd name="T94" fmla="*/ 201 w 335"/>
                <a:gd name="T95" fmla="*/ 320 h 406"/>
                <a:gd name="T96" fmla="*/ 201 w 335"/>
                <a:gd name="T97" fmla="*/ 320 h 406"/>
                <a:gd name="T98" fmla="*/ 235 w 335"/>
                <a:gd name="T99" fmla="*/ 303 h 406"/>
                <a:gd name="T100" fmla="*/ 245 w 335"/>
                <a:gd name="T101" fmla="*/ 304 h 406"/>
                <a:gd name="T102" fmla="*/ 261 w 335"/>
                <a:gd name="T103" fmla="*/ 309 h 406"/>
                <a:gd name="T104" fmla="*/ 264 w 335"/>
                <a:gd name="T105" fmla="*/ 311 h 406"/>
                <a:gd name="T106" fmla="*/ 269 w 335"/>
                <a:gd name="T107" fmla="*/ 309 h 406"/>
                <a:gd name="T108" fmla="*/ 316 w 335"/>
                <a:gd name="T109" fmla="*/ 316 h 406"/>
                <a:gd name="T110" fmla="*/ 286 w 335"/>
                <a:gd name="T111" fmla="*/ 35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5" h="406">
                  <a:moveTo>
                    <a:pt x="307" y="92"/>
                  </a:moveTo>
                  <a:cubicBezTo>
                    <a:pt x="288" y="68"/>
                    <a:pt x="263" y="55"/>
                    <a:pt x="233" y="52"/>
                  </a:cubicBezTo>
                  <a:cubicBezTo>
                    <a:pt x="233" y="0"/>
                    <a:pt x="233" y="0"/>
                    <a:pt x="233" y="0"/>
                  </a:cubicBezTo>
                  <a:cubicBezTo>
                    <a:pt x="102" y="0"/>
                    <a:pt x="102" y="0"/>
                    <a:pt x="102" y="0"/>
                  </a:cubicBezTo>
                  <a:cubicBezTo>
                    <a:pt x="102" y="52"/>
                    <a:pt x="102" y="52"/>
                    <a:pt x="102" y="52"/>
                  </a:cubicBezTo>
                  <a:cubicBezTo>
                    <a:pt x="71" y="55"/>
                    <a:pt x="47" y="68"/>
                    <a:pt x="28" y="92"/>
                  </a:cubicBezTo>
                  <a:cubicBezTo>
                    <a:pt x="9" y="116"/>
                    <a:pt x="0" y="146"/>
                    <a:pt x="0" y="183"/>
                  </a:cubicBezTo>
                  <a:cubicBezTo>
                    <a:pt x="0" y="406"/>
                    <a:pt x="0" y="406"/>
                    <a:pt x="0" y="406"/>
                  </a:cubicBezTo>
                  <a:cubicBezTo>
                    <a:pt x="335" y="406"/>
                    <a:pt x="335" y="406"/>
                    <a:pt x="335" y="406"/>
                  </a:cubicBezTo>
                  <a:cubicBezTo>
                    <a:pt x="335" y="183"/>
                    <a:pt x="335" y="183"/>
                    <a:pt x="335" y="183"/>
                  </a:cubicBezTo>
                  <a:cubicBezTo>
                    <a:pt x="335" y="146"/>
                    <a:pt x="326" y="116"/>
                    <a:pt x="307" y="92"/>
                  </a:cubicBezTo>
                  <a:close/>
                  <a:moveTo>
                    <a:pt x="51" y="371"/>
                  </a:moveTo>
                  <a:cubicBezTo>
                    <a:pt x="39" y="371"/>
                    <a:pt x="30" y="364"/>
                    <a:pt x="30" y="357"/>
                  </a:cubicBezTo>
                  <a:cubicBezTo>
                    <a:pt x="30" y="350"/>
                    <a:pt x="39" y="343"/>
                    <a:pt x="51" y="343"/>
                  </a:cubicBezTo>
                  <a:cubicBezTo>
                    <a:pt x="62" y="343"/>
                    <a:pt x="71" y="350"/>
                    <a:pt x="71" y="357"/>
                  </a:cubicBezTo>
                  <a:cubicBezTo>
                    <a:pt x="71" y="364"/>
                    <a:pt x="62" y="371"/>
                    <a:pt x="51" y="371"/>
                  </a:cubicBezTo>
                  <a:close/>
                  <a:moveTo>
                    <a:pt x="74" y="122"/>
                  </a:moveTo>
                  <a:cubicBezTo>
                    <a:pt x="140" y="122"/>
                    <a:pt x="140" y="122"/>
                    <a:pt x="140" y="122"/>
                  </a:cubicBezTo>
                  <a:cubicBezTo>
                    <a:pt x="140" y="55"/>
                    <a:pt x="140" y="55"/>
                    <a:pt x="140" y="55"/>
                  </a:cubicBezTo>
                  <a:cubicBezTo>
                    <a:pt x="194" y="55"/>
                    <a:pt x="194" y="55"/>
                    <a:pt x="194" y="55"/>
                  </a:cubicBezTo>
                  <a:cubicBezTo>
                    <a:pt x="194" y="122"/>
                    <a:pt x="194" y="122"/>
                    <a:pt x="194" y="122"/>
                  </a:cubicBezTo>
                  <a:cubicBezTo>
                    <a:pt x="260" y="122"/>
                    <a:pt x="260" y="122"/>
                    <a:pt x="260" y="122"/>
                  </a:cubicBezTo>
                  <a:cubicBezTo>
                    <a:pt x="260" y="175"/>
                    <a:pt x="260" y="175"/>
                    <a:pt x="260" y="175"/>
                  </a:cubicBezTo>
                  <a:cubicBezTo>
                    <a:pt x="194" y="175"/>
                    <a:pt x="194" y="175"/>
                    <a:pt x="194" y="175"/>
                  </a:cubicBezTo>
                  <a:cubicBezTo>
                    <a:pt x="194" y="242"/>
                    <a:pt x="194" y="242"/>
                    <a:pt x="194" y="242"/>
                  </a:cubicBezTo>
                  <a:cubicBezTo>
                    <a:pt x="140" y="242"/>
                    <a:pt x="140" y="242"/>
                    <a:pt x="140" y="242"/>
                  </a:cubicBezTo>
                  <a:cubicBezTo>
                    <a:pt x="140" y="175"/>
                    <a:pt x="140" y="175"/>
                    <a:pt x="140" y="175"/>
                  </a:cubicBezTo>
                  <a:cubicBezTo>
                    <a:pt x="74" y="175"/>
                    <a:pt x="74" y="175"/>
                    <a:pt x="74" y="175"/>
                  </a:cubicBezTo>
                  <a:lnTo>
                    <a:pt x="74" y="122"/>
                  </a:lnTo>
                  <a:close/>
                  <a:moveTo>
                    <a:pt x="286" y="356"/>
                  </a:moveTo>
                  <a:cubicBezTo>
                    <a:pt x="265" y="366"/>
                    <a:pt x="244" y="363"/>
                    <a:pt x="239" y="350"/>
                  </a:cubicBezTo>
                  <a:cubicBezTo>
                    <a:pt x="237" y="346"/>
                    <a:pt x="237" y="341"/>
                    <a:pt x="239" y="337"/>
                  </a:cubicBezTo>
                  <a:cubicBezTo>
                    <a:pt x="238" y="337"/>
                    <a:pt x="236" y="337"/>
                    <a:pt x="235" y="337"/>
                  </a:cubicBezTo>
                  <a:cubicBezTo>
                    <a:pt x="230" y="337"/>
                    <a:pt x="225" y="337"/>
                    <a:pt x="221" y="336"/>
                  </a:cubicBezTo>
                  <a:cubicBezTo>
                    <a:pt x="221" y="336"/>
                    <a:pt x="221" y="336"/>
                    <a:pt x="221" y="336"/>
                  </a:cubicBezTo>
                  <a:cubicBezTo>
                    <a:pt x="221" y="348"/>
                    <a:pt x="197" y="357"/>
                    <a:pt x="168" y="357"/>
                  </a:cubicBezTo>
                  <a:cubicBezTo>
                    <a:pt x="139" y="357"/>
                    <a:pt x="115" y="348"/>
                    <a:pt x="115" y="336"/>
                  </a:cubicBezTo>
                  <a:cubicBezTo>
                    <a:pt x="115" y="327"/>
                    <a:pt x="131" y="319"/>
                    <a:pt x="152" y="317"/>
                  </a:cubicBezTo>
                  <a:cubicBezTo>
                    <a:pt x="147" y="316"/>
                    <a:pt x="142" y="314"/>
                    <a:pt x="139" y="311"/>
                  </a:cubicBezTo>
                  <a:cubicBezTo>
                    <a:pt x="135" y="312"/>
                    <a:pt x="131" y="313"/>
                    <a:pt x="127" y="313"/>
                  </a:cubicBezTo>
                  <a:cubicBezTo>
                    <a:pt x="118" y="313"/>
                    <a:pt x="111" y="309"/>
                    <a:pt x="105" y="304"/>
                  </a:cubicBezTo>
                  <a:cubicBezTo>
                    <a:pt x="100" y="296"/>
                    <a:pt x="100" y="281"/>
                    <a:pt x="105" y="273"/>
                  </a:cubicBezTo>
                  <a:cubicBezTo>
                    <a:pt x="111" y="267"/>
                    <a:pt x="118" y="263"/>
                    <a:pt x="127" y="263"/>
                  </a:cubicBezTo>
                  <a:cubicBezTo>
                    <a:pt x="142" y="263"/>
                    <a:pt x="154" y="273"/>
                    <a:pt x="155" y="286"/>
                  </a:cubicBezTo>
                  <a:cubicBezTo>
                    <a:pt x="156" y="286"/>
                    <a:pt x="157" y="286"/>
                    <a:pt x="159" y="286"/>
                  </a:cubicBezTo>
                  <a:cubicBezTo>
                    <a:pt x="173" y="286"/>
                    <a:pt x="184" y="293"/>
                    <a:pt x="184" y="301"/>
                  </a:cubicBezTo>
                  <a:cubicBezTo>
                    <a:pt x="184" y="308"/>
                    <a:pt x="178" y="313"/>
                    <a:pt x="169" y="316"/>
                  </a:cubicBezTo>
                  <a:cubicBezTo>
                    <a:pt x="181" y="316"/>
                    <a:pt x="192" y="317"/>
                    <a:pt x="201" y="320"/>
                  </a:cubicBezTo>
                  <a:cubicBezTo>
                    <a:pt x="201" y="320"/>
                    <a:pt x="201" y="320"/>
                    <a:pt x="201" y="320"/>
                  </a:cubicBezTo>
                  <a:cubicBezTo>
                    <a:pt x="201" y="310"/>
                    <a:pt x="216" y="303"/>
                    <a:pt x="235" y="303"/>
                  </a:cubicBezTo>
                  <a:cubicBezTo>
                    <a:pt x="239" y="303"/>
                    <a:pt x="242" y="303"/>
                    <a:pt x="245" y="304"/>
                  </a:cubicBezTo>
                  <a:cubicBezTo>
                    <a:pt x="251" y="305"/>
                    <a:pt x="257" y="306"/>
                    <a:pt x="261" y="309"/>
                  </a:cubicBezTo>
                  <a:cubicBezTo>
                    <a:pt x="262" y="310"/>
                    <a:pt x="263" y="310"/>
                    <a:pt x="264" y="311"/>
                  </a:cubicBezTo>
                  <a:cubicBezTo>
                    <a:pt x="265" y="310"/>
                    <a:pt x="267" y="309"/>
                    <a:pt x="269" y="309"/>
                  </a:cubicBezTo>
                  <a:cubicBezTo>
                    <a:pt x="290" y="299"/>
                    <a:pt x="311" y="303"/>
                    <a:pt x="316" y="316"/>
                  </a:cubicBezTo>
                  <a:cubicBezTo>
                    <a:pt x="321" y="329"/>
                    <a:pt x="308" y="347"/>
                    <a:pt x="286" y="3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组合 48"/>
          <p:cNvGrpSpPr>
            <a:grpSpLocks noChangeAspect="1"/>
          </p:cNvGrpSpPr>
          <p:nvPr userDrawn="1"/>
        </p:nvGrpSpPr>
        <p:grpSpPr>
          <a:xfrm>
            <a:off x="10549271" y="6082803"/>
            <a:ext cx="528000" cy="528000"/>
            <a:chOff x="1937429" y="3075806"/>
            <a:chExt cx="1186377" cy="1187209"/>
          </a:xfrm>
          <a:solidFill>
            <a:schemeClr val="bg1"/>
          </a:solidFill>
        </p:grpSpPr>
        <p:sp>
          <p:nvSpPr>
            <p:cNvPr id="50" name="Freeform 228"/>
            <p:cNvSpPr/>
            <p:nvPr/>
          </p:nvSpPr>
          <p:spPr bwMode="auto">
            <a:xfrm>
              <a:off x="1937429" y="3075806"/>
              <a:ext cx="1186377" cy="1187209"/>
            </a:xfrm>
            <a:custGeom>
              <a:avLst/>
              <a:gdLst>
                <a:gd name="T0" fmla="*/ 554 w 713"/>
                <a:gd name="T1" fmla="*/ 60 h 713"/>
                <a:gd name="T2" fmla="*/ 356 w 713"/>
                <a:gd name="T3" fmla="*/ 0 h 713"/>
                <a:gd name="T4" fmla="*/ 46 w 713"/>
                <a:gd name="T5" fmla="*/ 181 h 713"/>
                <a:gd name="T6" fmla="*/ 0 w 713"/>
                <a:gd name="T7" fmla="*/ 356 h 713"/>
                <a:gd name="T8" fmla="*/ 44 w 713"/>
                <a:gd name="T9" fmla="*/ 528 h 713"/>
                <a:gd name="T10" fmla="*/ 356 w 713"/>
                <a:gd name="T11" fmla="*/ 713 h 713"/>
                <a:gd name="T12" fmla="*/ 631 w 713"/>
                <a:gd name="T13" fmla="*/ 584 h 713"/>
                <a:gd name="T14" fmla="*/ 713 w 713"/>
                <a:gd name="T15" fmla="*/ 356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6"/>
                  </a:cubicBezTo>
                  <a:cubicBezTo>
                    <a:pt x="0" y="419"/>
                    <a:pt x="16" y="477"/>
                    <a:pt x="44" y="528"/>
                  </a:cubicBezTo>
                  <a:cubicBezTo>
                    <a:pt x="104" y="638"/>
                    <a:pt x="222" y="713"/>
                    <a:pt x="356" y="713"/>
                  </a:cubicBezTo>
                  <a:cubicBezTo>
                    <a:pt x="467" y="713"/>
                    <a:pt x="565" y="663"/>
                    <a:pt x="631" y="584"/>
                  </a:cubicBezTo>
                  <a:cubicBezTo>
                    <a:pt x="682" y="522"/>
                    <a:pt x="713" y="443"/>
                    <a:pt x="713" y="356"/>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1" name="Freeform 295"/>
            <p:cNvSpPr>
              <a:spLocks noEditPoints="1"/>
            </p:cNvSpPr>
            <p:nvPr/>
          </p:nvSpPr>
          <p:spPr bwMode="auto">
            <a:xfrm>
              <a:off x="2180361" y="3566663"/>
              <a:ext cx="703839" cy="498345"/>
            </a:xfrm>
            <a:custGeom>
              <a:avLst/>
              <a:gdLst>
                <a:gd name="T0" fmla="*/ 194 w 423"/>
                <a:gd name="T1" fmla="*/ 65 h 299"/>
                <a:gd name="T2" fmla="*/ 237 w 423"/>
                <a:gd name="T3" fmla="*/ 38 h 299"/>
                <a:gd name="T4" fmla="*/ 224 w 423"/>
                <a:gd name="T5" fmla="*/ 79 h 299"/>
                <a:gd name="T6" fmla="*/ 276 w 423"/>
                <a:gd name="T7" fmla="*/ 66 h 299"/>
                <a:gd name="T8" fmla="*/ 225 w 423"/>
                <a:gd name="T9" fmla="*/ 99 h 299"/>
                <a:gd name="T10" fmla="*/ 294 w 423"/>
                <a:gd name="T11" fmla="*/ 97 h 299"/>
                <a:gd name="T12" fmla="*/ 226 w 423"/>
                <a:gd name="T13" fmla="*/ 119 h 299"/>
                <a:gd name="T14" fmla="*/ 299 w 423"/>
                <a:gd name="T15" fmla="*/ 120 h 299"/>
                <a:gd name="T16" fmla="*/ 226 w 423"/>
                <a:gd name="T17" fmla="*/ 138 h 299"/>
                <a:gd name="T18" fmla="*/ 302 w 423"/>
                <a:gd name="T19" fmla="*/ 145 h 299"/>
                <a:gd name="T20" fmla="*/ 242 w 423"/>
                <a:gd name="T21" fmla="*/ 164 h 299"/>
                <a:gd name="T22" fmla="*/ 303 w 423"/>
                <a:gd name="T23" fmla="*/ 170 h 299"/>
                <a:gd name="T24" fmla="*/ 260 w 423"/>
                <a:gd name="T25" fmla="*/ 195 h 299"/>
                <a:gd name="T26" fmla="*/ 304 w 423"/>
                <a:gd name="T27" fmla="*/ 210 h 299"/>
                <a:gd name="T28" fmla="*/ 303 w 423"/>
                <a:gd name="T29" fmla="*/ 219 h 299"/>
                <a:gd name="T30" fmla="*/ 285 w 423"/>
                <a:gd name="T31" fmla="*/ 241 h 299"/>
                <a:gd name="T32" fmla="*/ 301 w 423"/>
                <a:gd name="T33" fmla="*/ 247 h 299"/>
                <a:gd name="T34" fmla="*/ 226 w 423"/>
                <a:gd name="T35" fmla="*/ 168 h 299"/>
                <a:gd name="T36" fmla="*/ 151 w 423"/>
                <a:gd name="T37" fmla="*/ 257 h 299"/>
                <a:gd name="T38" fmla="*/ 134 w 423"/>
                <a:gd name="T39" fmla="*/ 243 h 299"/>
                <a:gd name="T40" fmla="*/ 149 w 423"/>
                <a:gd name="T41" fmla="*/ 242 h 299"/>
                <a:gd name="T42" fmla="*/ 129 w 423"/>
                <a:gd name="T43" fmla="*/ 218 h 299"/>
                <a:gd name="T44" fmla="*/ 160 w 423"/>
                <a:gd name="T45" fmla="*/ 218 h 299"/>
                <a:gd name="T46" fmla="*/ 128 w 423"/>
                <a:gd name="T47" fmla="*/ 197 h 299"/>
                <a:gd name="T48" fmla="*/ 175 w 423"/>
                <a:gd name="T49" fmla="*/ 192 h 299"/>
                <a:gd name="T50" fmla="*/ 128 w 423"/>
                <a:gd name="T51" fmla="*/ 170 h 299"/>
                <a:gd name="T52" fmla="*/ 187 w 423"/>
                <a:gd name="T53" fmla="*/ 165 h 299"/>
                <a:gd name="T54" fmla="*/ 127 w 423"/>
                <a:gd name="T55" fmla="*/ 146 h 299"/>
                <a:gd name="T56" fmla="*/ 205 w 423"/>
                <a:gd name="T57" fmla="*/ 138 h 299"/>
                <a:gd name="T58" fmla="*/ 129 w 423"/>
                <a:gd name="T59" fmla="*/ 122 h 299"/>
                <a:gd name="T60" fmla="*/ 205 w 423"/>
                <a:gd name="T61" fmla="*/ 118 h 299"/>
                <a:gd name="T62" fmla="*/ 135 w 423"/>
                <a:gd name="T63" fmla="*/ 95 h 299"/>
                <a:gd name="T64" fmla="*/ 205 w 423"/>
                <a:gd name="T65" fmla="*/ 99 h 299"/>
                <a:gd name="T66" fmla="*/ 154 w 423"/>
                <a:gd name="T67" fmla="*/ 60 h 299"/>
                <a:gd name="T68" fmla="*/ 204 w 423"/>
                <a:gd name="T69" fmla="*/ 79 h 299"/>
                <a:gd name="T70" fmla="*/ 198 w 423"/>
                <a:gd name="T71" fmla="*/ 39 h 299"/>
                <a:gd name="T72" fmla="*/ 110 w 423"/>
                <a:gd name="T73" fmla="*/ 62 h 299"/>
                <a:gd name="T74" fmla="*/ 139 w 423"/>
                <a:gd name="T75" fmla="*/ 283 h 299"/>
                <a:gd name="T76" fmla="*/ 315 w 423"/>
                <a:gd name="T77" fmla="*/ 251 h 299"/>
                <a:gd name="T78" fmla="*/ 276 w 423"/>
                <a:gd name="T79" fmla="*/ 26 h 299"/>
                <a:gd name="T80" fmla="*/ 86 w 423"/>
                <a:gd name="T81" fmla="*/ 19 h 299"/>
                <a:gd name="T82" fmla="*/ 0 w 423"/>
                <a:gd name="T83" fmla="*/ 295 h 299"/>
                <a:gd name="T84" fmla="*/ 87 w 423"/>
                <a:gd name="T85" fmla="*/ 140 h 299"/>
                <a:gd name="T86" fmla="*/ 107 w 423"/>
                <a:gd name="T87" fmla="*/ 294 h 299"/>
                <a:gd name="T88" fmla="*/ 328 w 423"/>
                <a:gd name="T89" fmla="*/ 137 h 299"/>
                <a:gd name="T90" fmla="*/ 354 w 423"/>
                <a:gd name="T91" fmla="*/ 295 h 299"/>
                <a:gd name="T92" fmla="*/ 403 w 423"/>
                <a:gd name="T93" fmla="*/ 103 h 299"/>
                <a:gd name="T94" fmla="*/ 214 w 423"/>
                <a:gd name="T9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3" h="299">
                  <a:moveTo>
                    <a:pt x="198" y="39"/>
                  </a:moveTo>
                  <a:cubicBezTo>
                    <a:pt x="173" y="46"/>
                    <a:pt x="164" y="62"/>
                    <a:pt x="194" y="65"/>
                  </a:cubicBezTo>
                  <a:cubicBezTo>
                    <a:pt x="212" y="59"/>
                    <a:pt x="216" y="57"/>
                    <a:pt x="235" y="65"/>
                  </a:cubicBezTo>
                  <a:cubicBezTo>
                    <a:pt x="265" y="58"/>
                    <a:pt x="256" y="54"/>
                    <a:pt x="237" y="38"/>
                  </a:cubicBezTo>
                  <a:cubicBezTo>
                    <a:pt x="244" y="34"/>
                    <a:pt x="254" y="40"/>
                    <a:pt x="269" y="52"/>
                  </a:cubicBezTo>
                  <a:cubicBezTo>
                    <a:pt x="281" y="60"/>
                    <a:pt x="229" y="79"/>
                    <a:pt x="224" y="79"/>
                  </a:cubicBezTo>
                  <a:cubicBezTo>
                    <a:pt x="225" y="93"/>
                    <a:pt x="225" y="93"/>
                    <a:pt x="225" y="93"/>
                  </a:cubicBezTo>
                  <a:cubicBezTo>
                    <a:pt x="248" y="92"/>
                    <a:pt x="288" y="91"/>
                    <a:pt x="276" y="66"/>
                  </a:cubicBezTo>
                  <a:cubicBezTo>
                    <a:pt x="276" y="51"/>
                    <a:pt x="288" y="64"/>
                    <a:pt x="284" y="81"/>
                  </a:cubicBezTo>
                  <a:cubicBezTo>
                    <a:pt x="279" y="97"/>
                    <a:pt x="246" y="97"/>
                    <a:pt x="225" y="99"/>
                  </a:cubicBezTo>
                  <a:cubicBezTo>
                    <a:pt x="224" y="101"/>
                    <a:pt x="227" y="107"/>
                    <a:pt x="225" y="110"/>
                  </a:cubicBezTo>
                  <a:cubicBezTo>
                    <a:pt x="249" y="114"/>
                    <a:pt x="277" y="120"/>
                    <a:pt x="294" y="97"/>
                  </a:cubicBezTo>
                  <a:cubicBezTo>
                    <a:pt x="295" y="107"/>
                    <a:pt x="295" y="107"/>
                    <a:pt x="295" y="107"/>
                  </a:cubicBezTo>
                  <a:cubicBezTo>
                    <a:pt x="278" y="127"/>
                    <a:pt x="250" y="121"/>
                    <a:pt x="226" y="119"/>
                  </a:cubicBezTo>
                  <a:cubicBezTo>
                    <a:pt x="226" y="123"/>
                    <a:pt x="226" y="124"/>
                    <a:pt x="226" y="129"/>
                  </a:cubicBezTo>
                  <a:cubicBezTo>
                    <a:pt x="248" y="134"/>
                    <a:pt x="272" y="150"/>
                    <a:pt x="299" y="120"/>
                  </a:cubicBezTo>
                  <a:cubicBezTo>
                    <a:pt x="300" y="132"/>
                    <a:pt x="300" y="132"/>
                    <a:pt x="300" y="132"/>
                  </a:cubicBezTo>
                  <a:cubicBezTo>
                    <a:pt x="277" y="154"/>
                    <a:pt x="249" y="145"/>
                    <a:pt x="226" y="138"/>
                  </a:cubicBezTo>
                  <a:cubicBezTo>
                    <a:pt x="227" y="140"/>
                    <a:pt x="227" y="144"/>
                    <a:pt x="227" y="147"/>
                  </a:cubicBezTo>
                  <a:cubicBezTo>
                    <a:pt x="241" y="158"/>
                    <a:pt x="280" y="181"/>
                    <a:pt x="302" y="145"/>
                  </a:cubicBezTo>
                  <a:cubicBezTo>
                    <a:pt x="302" y="156"/>
                    <a:pt x="302" y="156"/>
                    <a:pt x="302" y="156"/>
                  </a:cubicBezTo>
                  <a:cubicBezTo>
                    <a:pt x="281" y="179"/>
                    <a:pt x="259" y="171"/>
                    <a:pt x="242" y="164"/>
                  </a:cubicBezTo>
                  <a:cubicBezTo>
                    <a:pt x="243" y="173"/>
                    <a:pt x="243" y="173"/>
                    <a:pt x="243" y="173"/>
                  </a:cubicBezTo>
                  <a:cubicBezTo>
                    <a:pt x="253" y="192"/>
                    <a:pt x="291" y="199"/>
                    <a:pt x="303" y="170"/>
                  </a:cubicBezTo>
                  <a:cubicBezTo>
                    <a:pt x="303" y="181"/>
                    <a:pt x="303" y="181"/>
                    <a:pt x="303" y="181"/>
                  </a:cubicBezTo>
                  <a:cubicBezTo>
                    <a:pt x="298" y="193"/>
                    <a:pt x="276" y="199"/>
                    <a:pt x="260" y="195"/>
                  </a:cubicBezTo>
                  <a:cubicBezTo>
                    <a:pt x="261" y="207"/>
                    <a:pt x="285" y="221"/>
                    <a:pt x="303" y="198"/>
                  </a:cubicBezTo>
                  <a:cubicBezTo>
                    <a:pt x="304" y="210"/>
                    <a:pt x="304" y="210"/>
                    <a:pt x="304" y="210"/>
                  </a:cubicBezTo>
                  <a:cubicBezTo>
                    <a:pt x="295" y="214"/>
                    <a:pt x="284" y="217"/>
                    <a:pt x="274" y="221"/>
                  </a:cubicBezTo>
                  <a:cubicBezTo>
                    <a:pt x="277" y="234"/>
                    <a:pt x="288" y="236"/>
                    <a:pt x="303" y="219"/>
                  </a:cubicBezTo>
                  <a:cubicBezTo>
                    <a:pt x="303" y="221"/>
                    <a:pt x="303" y="224"/>
                    <a:pt x="303" y="226"/>
                  </a:cubicBezTo>
                  <a:cubicBezTo>
                    <a:pt x="298" y="232"/>
                    <a:pt x="290" y="236"/>
                    <a:pt x="285" y="241"/>
                  </a:cubicBezTo>
                  <a:cubicBezTo>
                    <a:pt x="282" y="248"/>
                    <a:pt x="288" y="250"/>
                    <a:pt x="300" y="243"/>
                  </a:cubicBezTo>
                  <a:cubicBezTo>
                    <a:pt x="299" y="246"/>
                    <a:pt x="302" y="246"/>
                    <a:pt x="301" y="247"/>
                  </a:cubicBezTo>
                  <a:cubicBezTo>
                    <a:pt x="297" y="252"/>
                    <a:pt x="290" y="253"/>
                    <a:pt x="286" y="258"/>
                  </a:cubicBezTo>
                  <a:cubicBezTo>
                    <a:pt x="266" y="219"/>
                    <a:pt x="254" y="194"/>
                    <a:pt x="226" y="168"/>
                  </a:cubicBezTo>
                  <a:cubicBezTo>
                    <a:pt x="220" y="169"/>
                    <a:pt x="213" y="169"/>
                    <a:pt x="207" y="169"/>
                  </a:cubicBezTo>
                  <a:cubicBezTo>
                    <a:pt x="184" y="193"/>
                    <a:pt x="161" y="220"/>
                    <a:pt x="151" y="257"/>
                  </a:cubicBezTo>
                  <a:cubicBezTo>
                    <a:pt x="145" y="254"/>
                    <a:pt x="143" y="254"/>
                    <a:pt x="134" y="247"/>
                  </a:cubicBezTo>
                  <a:cubicBezTo>
                    <a:pt x="135" y="246"/>
                    <a:pt x="132" y="242"/>
                    <a:pt x="134" y="243"/>
                  </a:cubicBezTo>
                  <a:cubicBezTo>
                    <a:pt x="138" y="244"/>
                    <a:pt x="143" y="249"/>
                    <a:pt x="146" y="250"/>
                  </a:cubicBezTo>
                  <a:cubicBezTo>
                    <a:pt x="149" y="250"/>
                    <a:pt x="147" y="242"/>
                    <a:pt x="149" y="242"/>
                  </a:cubicBezTo>
                  <a:cubicBezTo>
                    <a:pt x="141" y="234"/>
                    <a:pt x="134" y="231"/>
                    <a:pt x="129" y="226"/>
                  </a:cubicBezTo>
                  <a:cubicBezTo>
                    <a:pt x="129" y="218"/>
                    <a:pt x="129" y="218"/>
                    <a:pt x="129" y="218"/>
                  </a:cubicBezTo>
                  <a:cubicBezTo>
                    <a:pt x="136" y="226"/>
                    <a:pt x="143" y="233"/>
                    <a:pt x="153" y="234"/>
                  </a:cubicBezTo>
                  <a:cubicBezTo>
                    <a:pt x="154" y="226"/>
                    <a:pt x="158" y="222"/>
                    <a:pt x="160" y="218"/>
                  </a:cubicBezTo>
                  <a:cubicBezTo>
                    <a:pt x="142" y="220"/>
                    <a:pt x="134" y="214"/>
                    <a:pt x="128" y="206"/>
                  </a:cubicBezTo>
                  <a:cubicBezTo>
                    <a:pt x="128" y="197"/>
                    <a:pt x="128" y="197"/>
                    <a:pt x="128" y="197"/>
                  </a:cubicBezTo>
                  <a:cubicBezTo>
                    <a:pt x="139" y="210"/>
                    <a:pt x="144" y="215"/>
                    <a:pt x="166" y="207"/>
                  </a:cubicBezTo>
                  <a:cubicBezTo>
                    <a:pt x="167" y="205"/>
                    <a:pt x="175" y="195"/>
                    <a:pt x="175" y="192"/>
                  </a:cubicBezTo>
                  <a:cubicBezTo>
                    <a:pt x="144" y="202"/>
                    <a:pt x="137" y="188"/>
                    <a:pt x="128" y="180"/>
                  </a:cubicBezTo>
                  <a:cubicBezTo>
                    <a:pt x="128" y="170"/>
                    <a:pt x="128" y="170"/>
                    <a:pt x="128" y="170"/>
                  </a:cubicBezTo>
                  <a:cubicBezTo>
                    <a:pt x="136" y="181"/>
                    <a:pt x="157" y="203"/>
                    <a:pt x="187" y="174"/>
                  </a:cubicBezTo>
                  <a:cubicBezTo>
                    <a:pt x="187" y="172"/>
                    <a:pt x="187" y="167"/>
                    <a:pt x="187" y="165"/>
                  </a:cubicBezTo>
                  <a:cubicBezTo>
                    <a:pt x="166" y="174"/>
                    <a:pt x="144" y="176"/>
                    <a:pt x="127" y="155"/>
                  </a:cubicBezTo>
                  <a:cubicBezTo>
                    <a:pt x="127" y="146"/>
                    <a:pt x="127" y="146"/>
                    <a:pt x="127" y="146"/>
                  </a:cubicBezTo>
                  <a:cubicBezTo>
                    <a:pt x="156" y="180"/>
                    <a:pt x="183" y="161"/>
                    <a:pt x="206" y="147"/>
                  </a:cubicBezTo>
                  <a:cubicBezTo>
                    <a:pt x="205" y="145"/>
                    <a:pt x="206" y="141"/>
                    <a:pt x="205" y="138"/>
                  </a:cubicBezTo>
                  <a:cubicBezTo>
                    <a:pt x="173" y="153"/>
                    <a:pt x="148" y="144"/>
                    <a:pt x="130" y="133"/>
                  </a:cubicBezTo>
                  <a:cubicBezTo>
                    <a:pt x="129" y="122"/>
                    <a:pt x="129" y="122"/>
                    <a:pt x="129" y="122"/>
                  </a:cubicBezTo>
                  <a:cubicBezTo>
                    <a:pt x="149" y="141"/>
                    <a:pt x="178" y="142"/>
                    <a:pt x="206" y="128"/>
                  </a:cubicBezTo>
                  <a:cubicBezTo>
                    <a:pt x="205" y="125"/>
                    <a:pt x="206" y="121"/>
                    <a:pt x="205" y="118"/>
                  </a:cubicBezTo>
                  <a:cubicBezTo>
                    <a:pt x="170" y="127"/>
                    <a:pt x="148" y="119"/>
                    <a:pt x="135" y="105"/>
                  </a:cubicBezTo>
                  <a:cubicBezTo>
                    <a:pt x="135" y="95"/>
                    <a:pt x="135" y="95"/>
                    <a:pt x="135" y="95"/>
                  </a:cubicBezTo>
                  <a:cubicBezTo>
                    <a:pt x="151" y="117"/>
                    <a:pt x="178" y="117"/>
                    <a:pt x="205" y="110"/>
                  </a:cubicBezTo>
                  <a:cubicBezTo>
                    <a:pt x="205" y="106"/>
                    <a:pt x="205" y="102"/>
                    <a:pt x="205" y="99"/>
                  </a:cubicBezTo>
                  <a:cubicBezTo>
                    <a:pt x="177" y="102"/>
                    <a:pt x="153" y="96"/>
                    <a:pt x="146" y="81"/>
                  </a:cubicBezTo>
                  <a:cubicBezTo>
                    <a:pt x="143" y="68"/>
                    <a:pt x="146" y="55"/>
                    <a:pt x="154" y="60"/>
                  </a:cubicBezTo>
                  <a:cubicBezTo>
                    <a:pt x="143" y="80"/>
                    <a:pt x="161" y="98"/>
                    <a:pt x="205" y="92"/>
                  </a:cubicBezTo>
                  <a:cubicBezTo>
                    <a:pt x="204" y="90"/>
                    <a:pt x="204" y="81"/>
                    <a:pt x="204" y="79"/>
                  </a:cubicBezTo>
                  <a:cubicBezTo>
                    <a:pt x="185" y="72"/>
                    <a:pt x="161" y="67"/>
                    <a:pt x="165" y="53"/>
                  </a:cubicBezTo>
                  <a:cubicBezTo>
                    <a:pt x="173" y="40"/>
                    <a:pt x="183" y="34"/>
                    <a:pt x="198" y="39"/>
                  </a:cubicBezTo>
                  <a:close/>
                  <a:moveTo>
                    <a:pt x="137" y="27"/>
                  </a:moveTo>
                  <a:cubicBezTo>
                    <a:pt x="120" y="27"/>
                    <a:pt x="111" y="39"/>
                    <a:pt x="110" y="62"/>
                  </a:cubicBezTo>
                  <a:cubicBezTo>
                    <a:pt x="109" y="250"/>
                    <a:pt x="109" y="250"/>
                    <a:pt x="109" y="250"/>
                  </a:cubicBezTo>
                  <a:cubicBezTo>
                    <a:pt x="109" y="268"/>
                    <a:pt x="117" y="281"/>
                    <a:pt x="139" y="283"/>
                  </a:cubicBezTo>
                  <a:cubicBezTo>
                    <a:pt x="291" y="282"/>
                    <a:pt x="291" y="282"/>
                    <a:pt x="291" y="282"/>
                  </a:cubicBezTo>
                  <a:cubicBezTo>
                    <a:pt x="309" y="282"/>
                    <a:pt x="317" y="271"/>
                    <a:pt x="315" y="251"/>
                  </a:cubicBezTo>
                  <a:cubicBezTo>
                    <a:pt x="319" y="61"/>
                    <a:pt x="319" y="61"/>
                    <a:pt x="319" y="61"/>
                  </a:cubicBezTo>
                  <a:cubicBezTo>
                    <a:pt x="320" y="33"/>
                    <a:pt x="302" y="25"/>
                    <a:pt x="276" y="26"/>
                  </a:cubicBezTo>
                  <a:cubicBezTo>
                    <a:pt x="137" y="27"/>
                    <a:pt x="137" y="27"/>
                    <a:pt x="137" y="27"/>
                  </a:cubicBezTo>
                  <a:close/>
                  <a:moveTo>
                    <a:pt x="86" y="19"/>
                  </a:moveTo>
                  <a:cubicBezTo>
                    <a:pt x="59" y="26"/>
                    <a:pt x="22" y="76"/>
                    <a:pt x="14" y="148"/>
                  </a:cubicBezTo>
                  <a:cubicBezTo>
                    <a:pt x="0" y="295"/>
                    <a:pt x="0" y="295"/>
                    <a:pt x="0" y="295"/>
                  </a:cubicBezTo>
                  <a:cubicBezTo>
                    <a:pt x="76" y="294"/>
                    <a:pt x="76" y="294"/>
                    <a:pt x="76" y="294"/>
                  </a:cubicBezTo>
                  <a:cubicBezTo>
                    <a:pt x="87" y="140"/>
                    <a:pt x="87" y="140"/>
                    <a:pt x="87" y="140"/>
                  </a:cubicBezTo>
                  <a:cubicBezTo>
                    <a:pt x="92" y="131"/>
                    <a:pt x="96" y="131"/>
                    <a:pt x="99" y="140"/>
                  </a:cubicBezTo>
                  <a:cubicBezTo>
                    <a:pt x="107" y="294"/>
                    <a:pt x="107" y="294"/>
                    <a:pt x="107" y="294"/>
                  </a:cubicBezTo>
                  <a:cubicBezTo>
                    <a:pt x="321" y="299"/>
                    <a:pt x="321" y="299"/>
                    <a:pt x="321" y="299"/>
                  </a:cubicBezTo>
                  <a:cubicBezTo>
                    <a:pt x="328" y="137"/>
                    <a:pt x="328" y="137"/>
                    <a:pt x="328" y="137"/>
                  </a:cubicBezTo>
                  <a:cubicBezTo>
                    <a:pt x="331" y="131"/>
                    <a:pt x="334" y="130"/>
                    <a:pt x="338" y="134"/>
                  </a:cubicBezTo>
                  <a:cubicBezTo>
                    <a:pt x="354" y="295"/>
                    <a:pt x="354" y="295"/>
                    <a:pt x="354" y="295"/>
                  </a:cubicBezTo>
                  <a:cubicBezTo>
                    <a:pt x="423" y="298"/>
                    <a:pt x="423" y="298"/>
                    <a:pt x="423" y="298"/>
                  </a:cubicBezTo>
                  <a:cubicBezTo>
                    <a:pt x="403" y="103"/>
                    <a:pt x="403" y="103"/>
                    <a:pt x="403" y="103"/>
                  </a:cubicBezTo>
                  <a:cubicBezTo>
                    <a:pt x="401" y="65"/>
                    <a:pt x="385" y="42"/>
                    <a:pt x="349" y="26"/>
                  </a:cubicBezTo>
                  <a:cubicBezTo>
                    <a:pt x="349" y="26"/>
                    <a:pt x="285" y="0"/>
                    <a:pt x="214" y="0"/>
                  </a:cubicBezTo>
                  <a:cubicBezTo>
                    <a:pt x="130" y="0"/>
                    <a:pt x="86" y="19"/>
                    <a:pt x="8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Oval 296"/>
            <p:cNvSpPr>
              <a:spLocks noChangeArrowheads="1"/>
            </p:cNvSpPr>
            <p:nvPr/>
          </p:nvSpPr>
          <p:spPr bwMode="auto">
            <a:xfrm>
              <a:off x="2375040" y="3187289"/>
              <a:ext cx="311153" cy="31115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a:grpSpLocks noChangeAspect="1"/>
          </p:cNvGrpSpPr>
          <p:nvPr userDrawn="1"/>
        </p:nvGrpSpPr>
        <p:grpSpPr>
          <a:xfrm>
            <a:off x="11295601" y="6082803"/>
            <a:ext cx="528000" cy="528000"/>
            <a:chOff x="5722020" y="3075806"/>
            <a:chExt cx="1188041" cy="1187209"/>
          </a:xfrm>
          <a:solidFill>
            <a:schemeClr val="bg1"/>
          </a:solidFill>
        </p:grpSpPr>
        <p:sp>
          <p:nvSpPr>
            <p:cNvPr id="54" name="Freeform 234"/>
            <p:cNvSpPr/>
            <p:nvPr/>
          </p:nvSpPr>
          <p:spPr bwMode="auto">
            <a:xfrm>
              <a:off x="5722020" y="3075806"/>
              <a:ext cx="1188041" cy="1187209"/>
            </a:xfrm>
            <a:custGeom>
              <a:avLst/>
              <a:gdLst>
                <a:gd name="T0" fmla="*/ 555 w 714"/>
                <a:gd name="T1" fmla="*/ 60 h 713"/>
                <a:gd name="T2" fmla="*/ 357 w 714"/>
                <a:gd name="T3" fmla="*/ 0 h 713"/>
                <a:gd name="T4" fmla="*/ 46 w 714"/>
                <a:gd name="T5" fmla="*/ 181 h 713"/>
                <a:gd name="T6" fmla="*/ 0 w 714"/>
                <a:gd name="T7" fmla="*/ 356 h 713"/>
                <a:gd name="T8" fmla="*/ 44 w 714"/>
                <a:gd name="T9" fmla="*/ 528 h 713"/>
                <a:gd name="T10" fmla="*/ 357 w 714"/>
                <a:gd name="T11" fmla="*/ 713 h 713"/>
                <a:gd name="T12" fmla="*/ 631 w 714"/>
                <a:gd name="T13" fmla="*/ 584 h 713"/>
                <a:gd name="T14" fmla="*/ 714 w 714"/>
                <a:gd name="T15" fmla="*/ 356 h 713"/>
                <a:gd name="T16" fmla="*/ 555 w 714"/>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4" h="713">
                  <a:moveTo>
                    <a:pt x="555" y="60"/>
                  </a:moveTo>
                  <a:cubicBezTo>
                    <a:pt x="498" y="22"/>
                    <a:pt x="430" y="0"/>
                    <a:pt x="357" y="0"/>
                  </a:cubicBezTo>
                  <a:cubicBezTo>
                    <a:pt x="224"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3" y="522"/>
                    <a:pt x="714" y="443"/>
                    <a:pt x="714" y="356"/>
                  </a:cubicBezTo>
                  <a:cubicBezTo>
                    <a:pt x="714" y="233"/>
                    <a:pt x="651"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5" name="Freeform 310"/>
            <p:cNvSpPr>
              <a:spLocks noEditPoints="1"/>
            </p:cNvSpPr>
            <p:nvPr/>
          </p:nvSpPr>
          <p:spPr bwMode="auto">
            <a:xfrm>
              <a:off x="5881757" y="3270485"/>
              <a:ext cx="898518" cy="796187"/>
            </a:xfrm>
            <a:custGeom>
              <a:avLst/>
              <a:gdLst>
                <a:gd name="T0" fmla="*/ 257 w 540"/>
                <a:gd name="T1" fmla="*/ 305 h 478"/>
                <a:gd name="T2" fmla="*/ 240 w 540"/>
                <a:gd name="T3" fmla="*/ 257 h 478"/>
                <a:gd name="T4" fmla="*/ 172 w 540"/>
                <a:gd name="T5" fmla="*/ 477 h 478"/>
                <a:gd name="T6" fmla="*/ 0 w 540"/>
                <a:gd name="T7" fmla="*/ 166 h 478"/>
                <a:gd name="T8" fmla="*/ 52 w 540"/>
                <a:gd name="T9" fmla="*/ 146 h 478"/>
                <a:gd name="T10" fmla="*/ 64 w 540"/>
                <a:gd name="T11" fmla="*/ 179 h 478"/>
                <a:gd name="T12" fmla="*/ 142 w 540"/>
                <a:gd name="T13" fmla="*/ 171 h 478"/>
                <a:gd name="T14" fmla="*/ 199 w 540"/>
                <a:gd name="T15" fmla="*/ 166 h 478"/>
                <a:gd name="T16" fmla="*/ 207 w 540"/>
                <a:gd name="T17" fmla="*/ 230 h 478"/>
                <a:gd name="T18" fmla="*/ 216 w 540"/>
                <a:gd name="T19" fmla="*/ 181 h 478"/>
                <a:gd name="T20" fmla="*/ 282 w 540"/>
                <a:gd name="T21" fmla="*/ 170 h 478"/>
                <a:gd name="T22" fmla="*/ 358 w 540"/>
                <a:gd name="T23" fmla="*/ 175 h 478"/>
                <a:gd name="T24" fmla="*/ 374 w 540"/>
                <a:gd name="T25" fmla="*/ 171 h 478"/>
                <a:gd name="T26" fmla="*/ 500 w 540"/>
                <a:gd name="T27" fmla="*/ 188 h 478"/>
                <a:gd name="T28" fmla="*/ 504 w 540"/>
                <a:gd name="T29" fmla="*/ 236 h 478"/>
                <a:gd name="T30" fmla="*/ 506 w 540"/>
                <a:gd name="T31" fmla="*/ 213 h 478"/>
                <a:gd name="T32" fmla="*/ 429 w 540"/>
                <a:gd name="T33" fmla="*/ 173 h 478"/>
                <a:gd name="T34" fmla="*/ 364 w 540"/>
                <a:gd name="T35" fmla="*/ 177 h 478"/>
                <a:gd name="T36" fmla="*/ 362 w 540"/>
                <a:gd name="T37" fmla="*/ 175 h 478"/>
                <a:gd name="T38" fmla="*/ 342 w 540"/>
                <a:gd name="T39" fmla="*/ 166 h 478"/>
                <a:gd name="T40" fmla="*/ 220 w 540"/>
                <a:gd name="T41" fmla="*/ 177 h 478"/>
                <a:gd name="T42" fmla="*/ 207 w 540"/>
                <a:gd name="T43" fmla="*/ 212 h 478"/>
                <a:gd name="T44" fmla="*/ 194 w 540"/>
                <a:gd name="T45" fmla="*/ 180 h 478"/>
                <a:gd name="T46" fmla="*/ 64 w 540"/>
                <a:gd name="T47" fmla="*/ 167 h 478"/>
                <a:gd name="T48" fmla="*/ 54 w 540"/>
                <a:gd name="T49" fmla="*/ 137 h 478"/>
                <a:gd name="T50" fmla="*/ 25 w 540"/>
                <a:gd name="T51" fmla="*/ 80 h 478"/>
                <a:gd name="T52" fmla="*/ 50 w 540"/>
                <a:gd name="T53" fmla="*/ 81 h 478"/>
                <a:gd name="T54" fmla="*/ 53 w 540"/>
                <a:gd name="T55" fmla="*/ 108 h 478"/>
                <a:gd name="T56" fmla="*/ 80 w 540"/>
                <a:gd name="T57" fmla="*/ 85 h 478"/>
                <a:gd name="T58" fmla="*/ 105 w 540"/>
                <a:gd name="T59" fmla="*/ 95 h 478"/>
                <a:gd name="T60" fmla="*/ 124 w 540"/>
                <a:gd name="T61" fmla="*/ 85 h 478"/>
                <a:gd name="T62" fmla="*/ 197 w 540"/>
                <a:gd name="T63" fmla="*/ 80 h 478"/>
                <a:gd name="T64" fmla="*/ 201 w 540"/>
                <a:gd name="T65" fmla="*/ 104 h 478"/>
                <a:gd name="T66" fmla="*/ 238 w 540"/>
                <a:gd name="T67" fmla="*/ 85 h 478"/>
                <a:gd name="T68" fmla="*/ 352 w 540"/>
                <a:gd name="T69" fmla="*/ 82 h 478"/>
                <a:gd name="T70" fmla="*/ 363 w 540"/>
                <a:gd name="T71" fmla="*/ 105 h 478"/>
                <a:gd name="T72" fmla="*/ 394 w 540"/>
                <a:gd name="T73" fmla="*/ 85 h 478"/>
                <a:gd name="T74" fmla="*/ 417 w 540"/>
                <a:gd name="T75" fmla="*/ 84 h 478"/>
                <a:gd name="T76" fmla="*/ 501 w 540"/>
                <a:gd name="T77" fmla="*/ 64 h 478"/>
                <a:gd name="T78" fmla="*/ 510 w 540"/>
                <a:gd name="T79" fmla="*/ 87 h 478"/>
                <a:gd name="T80" fmla="*/ 502 w 540"/>
                <a:gd name="T81" fmla="*/ 61 h 478"/>
                <a:gd name="T82" fmla="*/ 404 w 540"/>
                <a:gd name="T83" fmla="*/ 90 h 478"/>
                <a:gd name="T84" fmla="*/ 379 w 540"/>
                <a:gd name="T85" fmla="*/ 80 h 478"/>
                <a:gd name="T86" fmla="*/ 359 w 540"/>
                <a:gd name="T87" fmla="*/ 66 h 478"/>
                <a:gd name="T88" fmla="*/ 354 w 540"/>
                <a:gd name="T89" fmla="*/ 67 h 478"/>
                <a:gd name="T90" fmla="*/ 253 w 540"/>
                <a:gd name="T91" fmla="*/ 84 h 478"/>
                <a:gd name="T92" fmla="*/ 232 w 540"/>
                <a:gd name="T93" fmla="*/ 81 h 478"/>
                <a:gd name="T94" fmla="*/ 205 w 540"/>
                <a:gd name="T95" fmla="*/ 74 h 478"/>
                <a:gd name="T96" fmla="*/ 126 w 540"/>
                <a:gd name="T97" fmla="*/ 82 h 478"/>
                <a:gd name="T98" fmla="*/ 104 w 540"/>
                <a:gd name="T99" fmla="*/ 93 h 478"/>
                <a:gd name="T100" fmla="*/ 93 w 540"/>
                <a:gd name="T101" fmla="*/ 87 h 478"/>
                <a:gd name="T102" fmla="*/ 59 w 540"/>
                <a:gd name="T103" fmla="*/ 96 h 478"/>
                <a:gd name="T104" fmla="*/ 52 w 540"/>
                <a:gd name="T105" fmla="*/ 66 h 478"/>
                <a:gd name="T106" fmla="*/ 357 w 540"/>
                <a:gd name="T107" fmla="*/ 63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0" h="478">
                  <a:moveTo>
                    <a:pt x="239" y="195"/>
                  </a:moveTo>
                  <a:cubicBezTo>
                    <a:pt x="203" y="99"/>
                    <a:pt x="254" y="48"/>
                    <a:pt x="313" y="26"/>
                  </a:cubicBezTo>
                  <a:cubicBezTo>
                    <a:pt x="378" y="0"/>
                    <a:pt x="476" y="92"/>
                    <a:pt x="540" y="189"/>
                  </a:cubicBezTo>
                  <a:cubicBezTo>
                    <a:pt x="534" y="333"/>
                    <a:pt x="374" y="420"/>
                    <a:pt x="352" y="417"/>
                  </a:cubicBezTo>
                  <a:cubicBezTo>
                    <a:pt x="285" y="447"/>
                    <a:pt x="240" y="377"/>
                    <a:pt x="257" y="305"/>
                  </a:cubicBezTo>
                  <a:cubicBezTo>
                    <a:pt x="250" y="296"/>
                    <a:pt x="228" y="277"/>
                    <a:pt x="228" y="335"/>
                  </a:cubicBezTo>
                  <a:cubicBezTo>
                    <a:pt x="228" y="383"/>
                    <a:pt x="228" y="430"/>
                    <a:pt x="228" y="478"/>
                  </a:cubicBezTo>
                  <a:cubicBezTo>
                    <a:pt x="214" y="478"/>
                    <a:pt x="200" y="478"/>
                    <a:pt x="186" y="478"/>
                  </a:cubicBezTo>
                  <a:cubicBezTo>
                    <a:pt x="186" y="422"/>
                    <a:pt x="186" y="367"/>
                    <a:pt x="186" y="311"/>
                  </a:cubicBezTo>
                  <a:cubicBezTo>
                    <a:pt x="194" y="280"/>
                    <a:pt x="209" y="258"/>
                    <a:pt x="240" y="257"/>
                  </a:cubicBezTo>
                  <a:cubicBezTo>
                    <a:pt x="265" y="257"/>
                    <a:pt x="289" y="257"/>
                    <a:pt x="314" y="257"/>
                  </a:cubicBezTo>
                  <a:cubicBezTo>
                    <a:pt x="314" y="251"/>
                    <a:pt x="314" y="245"/>
                    <a:pt x="314" y="239"/>
                  </a:cubicBezTo>
                  <a:cubicBezTo>
                    <a:pt x="279" y="239"/>
                    <a:pt x="245" y="239"/>
                    <a:pt x="210" y="239"/>
                  </a:cubicBezTo>
                  <a:cubicBezTo>
                    <a:pt x="175" y="250"/>
                    <a:pt x="173" y="277"/>
                    <a:pt x="172" y="305"/>
                  </a:cubicBezTo>
                  <a:cubicBezTo>
                    <a:pt x="172" y="362"/>
                    <a:pt x="172" y="420"/>
                    <a:pt x="172" y="477"/>
                  </a:cubicBezTo>
                  <a:cubicBezTo>
                    <a:pt x="157" y="477"/>
                    <a:pt x="144" y="477"/>
                    <a:pt x="129" y="477"/>
                  </a:cubicBezTo>
                  <a:cubicBezTo>
                    <a:pt x="129" y="419"/>
                    <a:pt x="129" y="361"/>
                    <a:pt x="129" y="303"/>
                  </a:cubicBezTo>
                  <a:cubicBezTo>
                    <a:pt x="145" y="234"/>
                    <a:pt x="183" y="187"/>
                    <a:pt x="239" y="195"/>
                  </a:cubicBezTo>
                  <a:close/>
                  <a:moveTo>
                    <a:pt x="2" y="162"/>
                  </a:moveTo>
                  <a:cubicBezTo>
                    <a:pt x="0" y="166"/>
                    <a:pt x="0" y="166"/>
                    <a:pt x="0" y="166"/>
                  </a:cubicBezTo>
                  <a:cubicBezTo>
                    <a:pt x="10" y="170"/>
                    <a:pt x="12" y="171"/>
                    <a:pt x="24" y="168"/>
                  </a:cubicBezTo>
                  <a:cubicBezTo>
                    <a:pt x="32" y="168"/>
                    <a:pt x="40" y="168"/>
                    <a:pt x="47" y="172"/>
                  </a:cubicBezTo>
                  <a:cubicBezTo>
                    <a:pt x="50" y="174"/>
                    <a:pt x="50" y="174"/>
                    <a:pt x="50" y="174"/>
                  </a:cubicBezTo>
                  <a:cubicBezTo>
                    <a:pt x="50" y="170"/>
                    <a:pt x="50" y="170"/>
                    <a:pt x="50" y="170"/>
                  </a:cubicBezTo>
                  <a:cubicBezTo>
                    <a:pt x="50" y="162"/>
                    <a:pt x="50" y="153"/>
                    <a:pt x="52" y="146"/>
                  </a:cubicBezTo>
                  <a:cubicBezTo>
                    <a:pt x="53" y="155"/>
                    <a:pt x="53" y="165"/>
                    <a:pt x="52" y="175"/>
                  </a:cubicBezTo>
                  <a:cubicBezTo>
                    <a:pt x="52" y="180"/>
                    <a:pt x="50" y="211"/>
                    <a:pt x="55" y="212"/>
                  </a:cubicBezTo>
                  <a:cubicBezTo>
                    <a:pt x="58" y="212"/>
                    <a:pt x="60" y="208"/>
                    <a:pt x="61" y="202"/>
                  </a:cubicBezTo>
                  <a:cubicBezTo>
                    <a:pt x="62" y="196"/>
                    <a:pt x="63" y="187"/>
                    <a:pt x="64" y="179"/>
                  </a:cubicBezTo>
                  <a:cubicBezTo>
                    <a:pt x="64" y="179"/>
                    <a:pt x="64" y="179"/>
                    <a:pt x="64" y="179"/>
                  </a:cubicBezTo>
                  <a:cubicBezTo>
                    <a:pt x="64" y="175"/>
                    <a:pt x="65" y="172"/>
                    <a:pt x="67" y="170"/>
                  </a:cubicBezTo>
                  <a:cubicBezTo>
                    <a:pt x="69" y="169"/>
                    <a:pt x="73" y="168"/>
                    <a:pt x="78" y="168"/>
                  </a:cubicBezTo>
                  <a:cubicBezTo>
                    <a:pt x="85" y="166"/>
                    <a:pt x="95" y="155"/>
                    <a:pt x="102" y="160"/>
                  </a:cubicBezTo>
                  <a:cubicBezTo>
                    <a:pt x="104" y="158"/>
                    <a:pt x="117" y="156"/>
                    <a:pt x="121" y="160"/>
                  </a:cubicBezTo>
                  <a:cubicBezTo>
                    <a:pt x="128" y="162"/>
                    <a:pt x="135" y="166"/>
                    <a:pt x="142" y="171"/>
                  </a:cubicBezTo>
                  <a:cubicBezTo>
                    <a:pt x="142" y="171"/>
                    <a:pt x="142" y="171"/>
                    <a:pt x="142" y="171"/>
                  </a:cubicBezTo>
                  <a:cubicBezTo>
                    <a:pt x="159" y="183"/>
                    <a:pt x="176" y="187"/>
                    <a:pt x="195" y="184"/>
                  </a:cubicBezTo>
                  <a:cubicBezTo>
                    <a:pt x="196" y="184"/>
                    <a:pt x="196" y="184"/>
                    <a:pt x="196" y="184"/>
                  </a:cubicBezTo>
                  <a:cubicBezTo>
                    <a:pt x="197" y="183"/>
                    <a:pt x="197" y="183"/>
                    <a:pt x="197" y="183"/>
                  </a:cubicBezTo>
                  <a:cubicBezTo>
                    <a:pt x="199" y="180"/>
                    <a:pt x="199" y="173"/>
                    <a:pt x="199" y="166"/>
                  </a:cubicBezTo>
                  <a:cubicBezTo>
                    <a:pt x="199" y="160"/>
                    <a:pt x="200" y="153"/>
                    <a:pt x="201" y="150"/>
                  </a:cubicBezTo>
                  <a:cubicBezTo>
                    <a:pt x="203" y="156"/>
                    <a:pt x="203" y="165"/>
                    <a:pt x="203" y="175"/>
                  </a:cubicBezTo>
                  <a:cubicBezTo>
                    <a:pt x="204" y="181"/>
                    <a:pt x="196" y="234"/>
                    <a:pt x="204" y="233"/>
                  </a:cubicBezTo>
                  <a:cubicBezTo>
                    <a:pt x="204" y="233"/>
                    <a:pt x="204" y="233"/>
                    <a:pt x="204" y="233"/>
                  </a:cubicBezTo>
                  <a:cubicBezTo>
                    <a:pt x="205" y="233"/>
                    <a:pt x="206" y="232"/>
                    <a:pt x="207" y="230"/>
                  </a:cubicBezTo>
                  <a:cubicBezTo>
                    <a:pt x="208" y="228"/>
                    <a:pt x="210" y="222"/>
                    <a:pt x="211" y="213"/>
                  </a:cubicBezTo>
                  <a:cubicBezTo>
                    <a:pt x="213" y="208"/>
                    <a:pt x="213" y="201"/>
                    <a:pt x="213" y="195"/>
                  </a:cubicBezTo>
                  <a:cubicBezTo>
                    <a:pt x="213" y="189"/>
                    <a:pt x="213" y="184"/>
                    <a:pt x="214" y="182"/>
                  </a:cubicBezTo>
                  <a:cubicBezTo>
                    <a:pt x="214" y="181"/>
                    <a:pt x="214" y="181"/>
                    <a:pt x="215" y="181"/>
                  </a:cubicBezTo>
                  <a:cubicBezTo>
                    <a:pt x="216" y="181"/>
                    <a:pt x="216" y="181"/>
                    <a:pt x="216" y="181"/>
                  </a:cubicBezTo>
                  <a:cubicBezTo>
                    <a:pt x="217" y="181"/>
                    <a:pt x="218" y="181"/>
                    <a:pt x="220" y="181"/>
                  </a:cubicBezTo>
                  <a:cubicBezTo>
                    <a:pt x="224" y="182"/>
                    <a:pt x="228" y="182"/>
                    <a:pt x="234" y="178"/>
                  </a:cubicBezTo>
                  <a:cubicBezTo>
                    <a:pt x="235" y="177"/>
                    <a:pt x="235" y="177"/>
                    <a:pt x="235" y="177"/>
                  </a:cubicBezTo>
                  <a:cubicBezTo>
                    <a:pt x="239" y="172"/>
                    <a:pt x="249" y="172"/>
                    <a:pt x="261" y="172"/>
                  </a:cubicBezTo>
                  <a:cubicBezTo>
                    <a:pt x="263" y="173"/>
                    <a:pt x="282" y="172"/>
                    <a:pt x="282" y="170"/>
                  </a:cubicBezTo>
                  <a:cubicBezTo>
                    <a:pt x="304" y="169"/>
                    <a:pt x="320" y="170"/>
                    <a:pt x="341" y="170"/>
                  </a:cubicBezTo>
                  <a:cubicBezTo>
                    <a:pt x="341" y="170"/>
                    <a:pt x="341" y="170"/>
                    <a:pt x="341" y="170"/>
                  </a:cubicBezTo>
                  <a:cubicBezTo>
                    <a:pt x="344" y="171"/>
                    <a:pt x="348" y="171"/>
                    <a:pt x="351" y="171"/>
                  </a:cubicBezTo>
                  <a:cubicBezTo>
                    <a:pt x="356" y="168"/>
                    <a:pt x="357" y="156"/>
                    <a:pt x="358" y="143"/>
                  </a:cubicBezTo>
                  <a:cubicBezTo>
                    <a:pt x="358" y="150"/>
                    <a:pt x="358" y="160"/>
                    <a:pt x="358" y="175"/>
                  </a:cubicBezTo>
                  <a:cubicBezTo>
                    <a:pt x="358" y="175"/>
                    <a:pt x="358" y="175"/>
                    <a:pt x="358" y="175"/>
                  </a:cubicBezTo>
                  <a:cubicBezTo>
                    <a:pt x="358" y="179"/>
                    <a:pt x="354" y="217"/>
                    <a:pt x="362" y="213"/>
                  </a:cubicBezTo>
                  <a:cubicBezTo>
                    <a:pt x="365" y="210"/>
                    <a:pt x="366" y="202"/>
                    <a:pt x="367" y="198"/>
                  </a:cubicBezTo>
                  <a:cubicBezTo>
                    <a:pt x="367" y="193"/>
                    <a:pt x="368" y="188"/>
                    <a:pt x="369" y="178"/>
                  </a:cubicBezTo>
                  <a:cubicBezTo>
                    <a:pt x="369" y="172"/>
                    <a:pt x="371" y="170"/>
                    <a:pt x="374" y="171"/>
                  </a:cubicBezTo>
                  <a:cubicBezTo>
                    <a:pt x="377" y="171"/>
                    <a:pt x="380" y="173"/>
                    <a:pt x="383" y="175"/>
                  </a:cubicBezTo>
                  <a:cubicBezTo>
                    <a:pt x="389" y="179"/>
                    <a:pt x="401" y="178"/>
                    <a:pt x="408" y="178"/>
                  </a:cubicBezTo>
                  <a:cubicBezTo>
                    <a:pt x="415" y="178"/>
                    <a:pt x="422" y="178"/>
                    <a:pt x="429" y="177"/>
                  </a:cubicBezTo>
                  <a:cubicBezTo>
                    <a:pt x="429" y="177"/>
                    <a:pt x="465" y="179"/>
                    <a:pt x="468" y="179"/>
                  </a:cubicBezTo>
                  <a:cubicBezTo>
                    <a:pt x="479" y="181"/>
                    <a:pt x="490" y="183"/>
                    <a:pt x="500" y="188"/>
                  </a:cubicBezTo>
                  <a:cubicBezTo>
                    <a:pt x="501" y="181"/>
                    <a:pt x="502" y="174"/>
                    <a:pt x="503" y="166"/>
                  </a:cubicBezTo>
                  <a:cubicBezTo>
                    <a:pt x="503" y="171"/>
                    <a:pt x="503" y="175"/>
                    <a:pt x="503" y="179"/>
                  </a:cubicBezTo>
                  <a:cubicBezTo>
                    <a:pt x="503" y="191"/>
                    <a:pt x="502" y="203"/>
                    <a:pt x="502" y="213"/>
                  </a:cubicBezTo>
                  <a:cubicBezTo>
                    <a:pt x="502" y="213"/>
                    <a:pt x="502" y="213"/>
                    <a:pt x="502" y="213"/>
                  </a:cubicBezTo>
                  <a:cubicBezTo>
                    <a:pt x="502" y="221"/>
                    <a:pt x="501" y="229"/>
                    <a:pt x="504" y="236"/>
                  </a:cubicBezTo>
                  <a:cubicBezTo>
                    <a:pt x="508" y="235"/>
                    <a:pt x="508" y="235"/>
                    <a:pt x="508" y="235"/>
                  </a:cubicBezTo>
                  <a:cubicBezTo>
                    <a:pt x="505" y="228"/>
                    <a:pt x="506" y="220"/>
                    <a:pt x="506" y="213"/>
                  </a:cubicBezTo>
                  <a:cubicBezTo>
                    <a:pt x="506" y="213"/>
                    <a:pt x="506" y="213"/>
                    <a:pt x="506" y="213"/>
                  </a:cubicBezTo>
                  <a:cubicBezTo>
                    <a:pt x="506" y="213"/>
                    <a:pt x="506" y="213"/>
                    <a:pt x="506" y="213"/>
                  </a:cubicBezTo>
                  <a:cubicBezTo>
                    <a:pt x="506" y="213"/>
                    <a:pt x="506" y="213"/>
                    <a:pt x="506" y="213"/>
                  </a:cubicBezTo>
                  <a:cubicBezTo>
                    <a:pt x="507" y="203"/>
                    <a:pt x="507" y="191"/>
                    <a:pt x="507" y="179"/>
                  </a:cubicBezTo>
                  <a:cubicBezTo>
                    <a:pt x="507" y="169"/>
                    <a:pt x="507" y="159"/>
                    <a:pt x="506" y="150"/>
                  </a:cubicBezTo>
                  <a:cubicBezTo>
                    <a:pt x="499" y="156"/>
                    <a:pt x="498" y="174"/>
                    <a:pt x="496" y="182"/>
                  </a:cubicBezTo>
                  <a:cubicBezTo>
                    <a:pt x="488" y="179"/>
                    <a:pt x="479" y="177"/>
                    <a:pt x="469" y="175"/>
                  </a:cubicBezTo>
                  <a:cubicBezTo>
                    <a:pt x="457" y="173"/>
                    <a:pt x="443" y="173"/>
                    <a:pt x="429" y="173"/>
                  </a:cubicBezTo>
                  <a:cubicBezTo>
                    <a:pt x="422" y="174"/>
                    <a:pt x="415" y="174"/>
                    <a:pt x="408" y="174"/>
                  </a:cubicBezTo>
                  <a:cubicBezTo>
                    <a:pt x="403" y="174"/>
                    <a:pt x="389" y="175"/>
                    <a:pt x="385" y="172"/>
                  </a:cubicBezTo>
                  <a:cubicBezTo>
                    <a:pt x="382" y="170"/>
                    <a:pt x="378" y="167"/>
                    <a:pt x="375" y="167"/>
                  </a:cubicBezTo>
                  <a:cubicBezTo>
                    <a:pt x="370" y="166"/>
                    <a:pt x="366" y="168"/>
                    <a:pt x="364" y="177"/>
                  </a:cubicBezTo>
                  <a:cubicBezTo>
                    <a:pt x="364" y="177"/>
                    <a:pt x="364" y="177"/>
                    <a:pt x="364" y="177"/>
                  </a:cubicBezTo>
                  <a:cubicBezTo>
                    <a:pt x="364" y="187"/>
                    <a:pt x="363" y="193"/>
                    <a:pt x="362" y="197"/>
                  </a:cubicBezTo>
                  <a:cubicBezTo>
                    <a:pt x="362" y="200"/>
                    <a:pt x="362" y="202"/>
                    <a:pt x="361" y="204"/>
                  </a:cubicBezTo>
                  <a:cubicBezTo>
                    <a:pt x="361" y="202"/>
                    <a:pt x="361" y="198"/>
                    <a:pt x="361" y="195"/>
                  </a:cubicBezTo>
                  <a:cubicBezTo>
                    <a:pt x="362" y="189"/>
                    <a:pt x="362" y="182"/>
                    <a:pt x="362" y="175"/>
                  </a:cubicBezTo>
                  <a:cubicBezTo>
                    <a:pt x="362" y="175"/>
                    <a:pt x="362" y="175"/>
                    <a:pt x="362" y="175"/>
                  </a:cubicBezTo>
                  <a:cubicBezTo>
                    <a:pt x="362" y="134"/>
                    <a:pt x="361" y="125"/>
                    <a:pt x="359" y="125"/>
                  </a:cubicBezTo>
                  <a:cubicBezTo>
                    <a:pt x="352" y="125"/>
                    <a:pt x="355" y="161"/>
                    <a:pt x="349" y="167"/>
                  </a:cubicBezTo>
                  <a:cubicBezTo>
                    <a:pt x="347" y="167"/>
                    <a:pt x="344" y="167"/>
                    <a:pt x="342" y="166"/>
                  </a:cubicBezTo>
                  <a:cubicBezTo>
                    <a:pt x="342" y="166"/>
                    <a:pt x="342" y="166"/>
                    <a:pt x="342" y="166"/>
                  </a:cubicBezTo>
                  <a:cubicBezTo>
                    <a:pt x="342" y="166"/>
                    <a:pt x="342" y="166"/>
                    <a:pt x="342" y="166"/>
                  </a:cubicBezTo>
                  <a:cubicBezTo>
                    <a:pt x="342" y="166"/>
                    <a:pt x="342" y="166"/>
                    <a:pt x="342" y="166"/>
                  </a:cubicBezTo>
                  <a:cubicBezTo>
                    <a:pt x="316" y="165"/>
                    <a:pt x="313" y="163"/>
                    <a:pt x="282" y="166"/>
                  </a:cubicBezTo>
                  <a:cubicBezTo>
                    <a:pt x="281" y="168"/>
                    <a:pt x="262" y="169"/>
                    <a:pt x="261" y="168"/>
                  </a:cubicBezTo>
                  <a:cubicBezTo>
                    <a:pt x="249" y="168"/>
                    <a:pt x="237" y="168"/>
                    <a:pt x="232" y="174"/>
                  </a:cubicBezTo>
                  <a:cubicBezTo>
                    <a:pt x="227" y="178"/>
                    <a:pt x="224" y="178"/>
                    <a:pt x="220" y="177"/>
                  </a:cubicBezTo>
                  <a:cubicBezTo>
                    <a:pt x="219" y="177"/>
                    <a:pt x="217" y="177"/>
                    <a:pt x="216" y="177"/>
                  </a:cubicBezTo>
                  <a:cubicBezTo>
                    <a:pt x="213" y="176"/>
                    <a:pt x="211" y="178"/>
                    <a:pt x="210" y="181"/>
                  </a:cubicBezTo>
                  <a:cubicBezTo>
                    <a:pt x="209" y="184"/>
                    <a:pt x="209" y="189"/>
                    <a:pt x="209" y="195"/>
                  </a:cubicBezTo>
                  <a:cubicBezTo>
                    <a:pt x="209" y="201"/>
                    <a:pt x="209" y="208"/>
                    <a:pt x="208" y="212"/>
                  </a:cubicBezTo>
                  <a:cubicBezTo>
                    <a:pt x="207" y="212"/>
                    <a:pt x="207" y="212"/>
                    <a:pt x="207" y="212"/>
                  </a:cubicBezTo>
                  <a:cubicBezTo>
                    <a:pt x="206" y="219"/>
                    <a:pt x="205" y="223"/>
                    <a:pt x="204" y="226"/>
                  </a:cubicBezTo>
                  <a:cubicBezTo>
                    <a:pt x="203" y="210"/>
                    <a:pt x="207" y="192"/>
                    <a:pt x="207" y="175"/>
                  </a:cubicBezTo>
                  <a:cubicBezTo>
                    <a:pt x="207" y="165"/>
                    <a:pt x="207" y="153"/>
                    <a:pt x="202" y="142"/>
                  </a:cubicBezTo>
                  <a:cubicBezTo>
                    <a:pt x="196" y="146"/>
                    <a:pt x="196" y="158"/>
                    <a:pt x="195" y="166"/>
                  </a:cubicBezTo>
                  <a:cubicBezTo>
                    <a:pt x="195" y="171"/>
                    <a:pt x="195" y="177"/>
                    <a:pt x="194" y="180"/>
                  </a:cubicBezTo>
                  <a:cubicBezTo>
                    <a:pt x="176" y="183"/>
                    <a:pt x="160" y="179"/>
                    <a:pt x="144" y="168"/>
                  </a:cubicBezTo>
                  <a:cubicBezTo>
                    <a:pt x="137" y="163"/>
                    <a:pt x="130" y="158"/>
                    <a:pt x="122" y="156"/>
                  </a:cubicBezTo>
                  <a:cubicBezTo>
                    <a:pt x="114" y="152"/>
                    <a:pt x="108" y="153"/>
                    <a:pt x="103" y="156"/>
                  </a:cubicBezTo>
                  <a:cubicBezTo>
                    <a:pt x="95" y="152"/>
                    <a:pt x="84" y="159"/>
                    <a:pt x="78" y="164"/>
                  </a:cubicBezTo>
                  <a:cubicBezTo>
                    <a:pt x="72" y="164"/>
                    <a:pt x="67" y="165"/>
                    <a:pt x="64" y="167"/>
                  </a:cubicBezTo>
                  <a:cubicBezTo>
                    <a:pt x="61" y="170"/>
                    <a:pt x="60" y="173"/>
                    <a:pt x="60" y="179"/>
                  </a:cubicBezTo>
                  <a:cubicBezTo>
                    <a:pt x="59" y="187"/>
                    <a:pt x="58" y="195"/>
                    <a:pt x="57" y="201"/>
                  </a:cubicBezTo>
                  <a:cubicBezTo>
                    <a:pt x="57" y="202"/>
                    <a:pt x="57" y="203"/>
                    <a:pt x="56" y="203"/>
                  </a:cubicBezTo>
                  <a:cubicBezTo>
                    <a:pt x="56" y="194"/>
                    <a:pt x="56" y="185"/>
                    <a:pt x="56" y="175"/>
                  </a:cubicBezTo>
                  <a:cubicBezTo>
                    <a:pt x="57" y="161"/>
                    <a:pt x="57" y="148"/>
                    <a:pt x="54" y="137"/>
                  </a:cubicBezTo>
                  <a:cubicBezTo>
                    <a:pt x="50" y="138"/>
                    <a:pt x="51" y="140"/>
                    <a:pt x="48" y="146"/>
                  </a:cubicBezTo>
                  <a:cubicBezTo>
                    <a:pt x="47" y="151"/>
                    <a:pt x="46" y="158"/>
                    <a:pt x="46" y="167"/>
                  </a:cubicBezTo>
                  <a:cubicBezTo>
                    <a:pt x="39" y="164"/>
                    <a:pt x="32" y="164"/>
                    <a:pt x="24" y="164"/>
                  </a:cubicBezTo>
                  <a:cubicBezTo>
                    <a:pt x="13" y="165"/>
                    <a:pt x="12" y="166"/>
                    <a:pt x="2" y="162"/>
                  </a:cubicBezTo>
                  <a:close/>
                  <a:moveTo>
                    <a:pt x="25" y="80"/>
                  </a:moveTo>
                  <a:cubicBezTo>
                    <a:pt x="23" y="83"/>
                    <a:pt x="23" y="83"/>
                    <a:pt x="23" y="83"/>
                  </a:cubicBezTo>
                  <a:cubicBezTo>
                    <a:pt x="27" y="85"/>
                    <a:pt x="31" y="86"/>
                    <a:pt x="36" y="86"/>
                  </a:cubicBezTo>
                  <a:cubicBezTo>
                    <a:pt x="40" y="86"/>
                    <a:pt x="45" y="85"/>
                    <a:pt x="49" y="83"/>
                  </a:cubicBezTo>
                  <a:cubicBezTo>
                    <a:pt x="50" y="82"/>
                    <a:pt x="50" y="82"/>
                    <a:pt x="50" y="82"/>
                  </a:cubicBezTo>
                  <a:cubicBezTo>
                    <a:pt x="50" y="81"/>
                    <a:pt x="50" y="81"/>
                    <a:pt x="50" y="81"/>
                  </a:cubicBezTo>
                  <a:cubicBezTo>
                    <a:pt x="52" y="73"/>
                    <a:pt x="51" y="69"/>
                    <a:pt x="51" y="69"/>
                  </a:cubicBezTo>
                  <a:cubicBezTo>
                    <a:pt x="51" y="69"/>
                    <a:pt x="51" y="69"/>
                    <a:pt x="51" y="69"/>
                  </a:cubicBezTo>
                  <a:cubicBezTo>
                    <a:pt x="52" y="70"/>
                    <a:pt x="51" y="71"/>
                    <a:pt x="52" y="74"/>
                  </a:cubicBezTo>
                  <a:cubicBezTo>
                    <a:pt x="52" y="76"/>
                    <a:pt x="53" y="78"/>
                    <a:pt x="53" y="81"/>
                  </a:cubicBezTo>
                  <a:cubicBezTo>
                    <a:pt x="52" y="98"/>
                    <a:pt x="52" y="106"/>
                    <a:pt x="53" y="108"/>
                  </a:cubicBezTo>
                  <a:cubicBezTo>
                    <a:pt x="56" y="113"/>
                    <a:pt x="59" y="108"/>
                    <a:pt x="62" y="97"/>
                  </a:cubicBezTo>
                  <a:cubicBezTo>
                    <a:pt x="62" y="97"/>
                    <a:pt x="62" y="97"/>
                    <a:pt x="62" y="97"/>
                  </a:cubicBezTo>
                  <a:cubicBezTo>
                    <a:pt x="63" y="91"/>
                    <a:pt x="65" y="88"/>
                    <a:pt x="67" y="87"/>
                  </a:cubicBezTo>
                  <a:cubicBezTo>
                    <a:pt x="70" y="85"/>
                    <a:pt x="73" y="84"/>
                    <a:pt x="77" y="84"/>
                  </a:cubicBezTo>
                  <a:cubicBezTo>
                    <a:pt x="79" y="85"/>
                    <a:pt x="79" y="85"/>
                    <a:pt x="80" y="85"/>
                  </a:cubicBezTo>
                  <a:cubicBezTo>
                    <a:pt x="82" y="86"/>
                    <a:pt x="84" y="87"/>
                    <a:pt x="91" y="90"/>
                  </a:cubicBezTo>
                  <a:cubicBezTo>
                    <a:pt x="93" y="93"/>
                    <a:pt x="95" y="95"/>
                    <a:pt x="97" y="96"/>
                  </a:cubicBezTo>
                  <a:cubicBezTo>
                    <a:pt x="99" y="96"/>
                    <a:pt x="100" y="97"/>
                    <a:pt x="102" y="97"/>
                  </a:cubicBezTo>
                  <a:cubicBezTo>
                    <a:pt x="103" y="96"/>
                    <a:pt x="104" y="96"/>
                    <a:pt x="105" y="95"/>
                  </a:cubicBezTo>
                  <a:cubicBezTo>
                    <a:pt x="105" y="95"/>
                    <a:pt x="105" y="95"/>
                    <a:pt x="105" y="95"/>
                  </a:cubicBezTo>
                  <a:cubicBezTo>
                    <a:pt x="107" y="94"/>
                    <a:pt x="109" y="93"/>
                    <a:pt x="109" y="91"/>
                  </a:cubicBezTo>
                  <a:cubicBezTo>
                    <a:pt x="109" y="90"/>
                    <a:pt x="109" y="90"/>
                    <a:pt x="109" y="90"/>
                  </a:cubicBezTo>
                  <a:cubicBezTo>
                    <a:pt x="109" y="86"/>
                    <a:pt x="113" y="85"/>
                    <a:pt x="117" y="85"/>
                  </a:cubicBezTo>
                  <a:cubicBezTo>
                    <a:pt x="119" y="85"/>
                    <a:pt x="122" y="85"/>
                    <a:pt x="124" y="85"/>
                  </a:cubicBezTo>
                  <a:cubicBezTo>
                    <a:pt x="124" y="85"/>
                    <a:pt x="124" y="85"/>
                    <a:pt x="124" y="85"/>
                  </a:cubicBezTo>
                  <a:cubicBezTo>
                    <a:pt x="124" y="85"/>
                    <a:pt x="124" y="85"/>
                    <a:pt x="124" y="85"/>
                  </a:cubicBezTo>
                  <a:cubicBezTo>
                    <a:pt x="124" y="85"/>
                    <a:pt x="124" y="85"/>
                    <a:pt x="124" y="85"/>
                  </a:cubicBezTo>
                  <a:cubicBezTo>
                    <a:pt x="124" y="86"/>
                    <a:pt x="125" y="86"/>
                    <a:pt x="125" y="86"/>
                  </a:cubicBezTo>
                  <a:cubicBezTo>
                    <a:pt x="125" y="86"/>
                    <a:pt x="125" y="86"/>
                    <a:pt x="125" y="86"/>
                  </a:cubicBezTo>
                  <a:cubicBezTo>
                    <a:pt x="191" y="87"/>
                    <a:pt x="194" y="83"/>
                    <a:pt x="197" y="80"/>
                  </a:cubicBezTo>
                  <a:cubicBezTo>
                    <a:pt x="197" y="79"/>
                    <a:pt x="198" y="78"/>
                    <a:pt x="199" y="78"/>
                  </a:cubicBezTo>
                  <a:cubicBezTo>
                    <a:pt x="199" y="78"/>
                    <a:pt x="199" y="78"/>
                    <a:pt x="199" y="78"/>
                  </a:cubicBezTo>
                  <a:cubicBezTo>
                    <a:pt x="199" y="77"/>
                    <a:pt x="199" y="77"/>
                    <a:pt x="199" y="77"/>
                  </a:cubicBezTo>
                  <a:cubicBezTo>
                    <a:pt x="200" y="71"/>
                    <a:pt x="201" y="70"/>
                    <a:pt x="202" y="74"/>
                  </a:cubicBezTo>
                  <a:cubicBezTo>
                    <a:pt x="201" y="88"/>
                    <a:pt x="200" y="100"/>
                    <a:pt x="201" y="104"/>
                  </a:cubicBezTo>
                  <a:cubicBezTo>
                    <a:pt x="202" y="113"/>
                    <a:pt x="205" y="111"/>
                    <a:pt x="211" y="94"/>
                  </a:cubicBezTo>
                  <a:cubicBezTo>
                    <a:pt x="211" y="93"/>
                    <a:pt x="211" y="93"/>
                    <a:pt x="211" y="93"/>
                  </a:cubicBezTo>
                  <a:cubicBezTo>
                    <a:pt x="211" y="86"/>
                    <a:pt x="215" y="84"/>
                    <a:pt x="221" y="84"/>
                  </a:cubicBezTo>
                  <a:cubicBezTo>
                    <a:pt x="224" y="84"/>
                    <a:pt x="228" y="84"/>
                    <a:pt x="231" y="84"/>
                  </a:cubicBezTo>
                  <a:cubicBezTo>
                    <a:pt x="233" y="85"/>
                    <a:pt x="236" y="85"/>
                    <a:pt x="238" y="85"/>
                  </a:cubicBezTo>
                  <a:cubicBezTo>
                    <a:pt x="240" y="90"/>
                    <a:pt x="243" y="93"/>
                    <a:pt x="246" y="93"/>
                  </a:cubicBezTo>
                  <a:cubicBezTo>
                    <a:pt x="249" y="93"/>
                    <a:pt x="252" y="91"/>
                    <a:pt x="256" y="86"/>
                  </a:cubicBezTo>
                  <a:cubicBezTo>
                    <a:pt x="268" y="80"/>
                    <a:pt x="287" y="82"/>
                    <a:pt x="306" y="84"/>
                  </a:cubicBezTo>
                  <a:cubicBezTo>
                    <a:pt x="323" y="85"/>
                    <a:pt x="340" y="87"/>
                    <a:pt x="351" y="83"/>
                  </a:cubicBezTo>
                  <a:cubicBezTo>
                    <a:pt x="352" y="82"/>
                    <a:pt x="352" y="82"/>
                    <a:pt x="352" y="82"/>
                  </a:cubicBezTo>
                  <a:cubicBezTo>
                    <a:pt x="352" y="82"/>
                    <a:pt x="352" y="82"/>
                    <a:pt x="352" y="82"/>
                  </a:cubicBezTo>
                  <a:cubicBezTo>
                    <a:pt x="354" y="78"/>
                    <a:pt x="355" y="74"/>
                    <a:pt x="356" y="71"/>
                  </a:cubicBezTo>
                  <a:cubicBezTo>
                    <a:pt x="356" y="85"/>
                    <a:pt x="356" y="96"/>
                    <a:pt x="357" y="101"/>
                  </a:cubicBezTo>
                  <a:cubicBezTo>
                    <a:pt x="357" y="104"/>
                    <a:pt x="358" y="105"/>
                    <a:pt x="359" y="106"/>
                  </a:cubicBezTo>
                  <a:cubicBezTo>
                    <a:pt x="360" y="108"/>
                    <a:pt x="362" y="107"/>
                    <a:pt x="363" y="105"/>
                  </a:cubicBezTo>
                  <a:cubicBezTo>
                    <a:pt x="364" y="104"/>
                    <a:pt x="366" y="100"/>
                    <a:pt x="367" y="94"/>
                  </a:cubicBezTo>
                  <a:cubicBezTo>
                    <a:pt x="367" y="94"/>
                    <a:pt x="367" y="94"/>
                    <a:pt x="367" y="94"/>
                  </a:cubicBezTo>
                  <a:cubicBezTo>
                    <a:pt x="368" y="84"/>
                    <a:pt x="373" y="83"/>
                    <a:pt x="379" y="83"/>
                  </a:cubicBezTo>
                  <a:cubicBezTo>
                    <a:pt x="381" y="83"/>
                    <a:pt x="383" y="84"/>
                    <a:pt x="385" y="84"/>
                  </a:cubicBezTo>
                  <a:cubicBezTo>
                    <a:pt x="388" y="85"/>
                    <a:pt x="391" y="85"/>
                    <a:pt x="394" y="85"/>
                  </a:cubicBezTo>
                  <a:cubicBezTo>
                    <a:pt x="397" y="90"/>
                    <a:pt x="400" y="93"/>
                    <a:pt x="404" y="93"/>
                  </a:cubicBezTo>
                  <a:cubicBezTo>
                    <a:pt x="408" y="94"/>
                    <a:pt x="412" y="91"/>
                    <a:pt x="416" y="86"/>
                  </a:cubicBezTo>
                  <a:cubicBezTo>
                    <a:pt x="417" y="85"/>
                    <a:pt x="417" y="85"/>
                    <a:pt x="417" y="85"/>
                  </a:cubicBezTo>
                  <a:cubicBezTo>
                    <a:pt x="416" y="84"/>
                    <a:pt x="416" y="84"/>
                    <a:pt x="416" y="84"/>
                  </a:cubicBezTo>
                  <a:cubicBezTo>
                    <a:pt x="416" y="84"/>
                    <a:pt x="416" y="85"/>
                    <a:pt x="417" y="84"/>
                  </a:cubicBezTo>
                  <a:cubicBezTo>
                    <a:pt x="422" y="82"/>
                    <a:pt x="442" y="83"/>
                    <a:pt x="464" y="83"/>
                  </a:cubicBezTo>
                  <a:cubicBezTo>
                    <a:pt x="476" y="84"/>
                    <a:pt x="488" y="84"/>
                    <a:pt x="498" y="84"/>
                  </a:cubicBezTo>
                  <a:cubicBezTo>
                    <a:pt x="500" y="84"/>
                    <a:pt x="500" y="84"/>
                    <a:pt x="500" y="84"/>
                  </a:cubicBezTo>
                  <a:cubicBezTo>
                    <a:pt x="500" y="82"/>
                    <a:pt x="500" y="82"/>
                    <a:pt x="500" y="82"/>
                  </a:cubicBezTo>
                  <a:cubicBezTo>
                    <a:pt x="501" y="69"/>
                    <a:pt x="501" y="64"/>
                    <a:pt x="501" y="64"/>
                  </a:cubicBezTo>
                  <a:cubicBezTo>
                    <a:pt x="502" y="64"/>
                    <a:pt x="501" y="70"/>
                    <a:pt x="502" y="75"/>
                  </a:cubicBezTo>
                  <a:cubicBezTo>
                    <a:pt x="502" y="77"/>
                    <a:pt x="502" y="80"/>
                    <a:pt x="503" y="82"/>
                  </a:cubicBezTo>
                  <a:cubicBezTo>
                    <a:pt x="502" y="96"/>
                    <a:pt x="502" y="104"/>
                    <a:pt x="504" y="106"/>
                  </a:cubicBezTo>
                  <a:cubicBezTo>
                    <a:pt x="507" y="108"/>
                    <a:pt x="510" y="102"/>
                    <a:pt x="513" y="88"/>
                  </a:cubicBezTo>
                  <a:cubicBezTo>
                    <a:pt x="510" y="87"/>
                    <a:pt x="510" y="87"/>
                    <a:pt x="510" y="87"/>
                  </a:cubicBezTo>
                  <a:cubicBezTo>
                    <a:pt x="507" y="98"/>
                    <a:pt x="506" y="103"/>
                    <a:pt x="506" y="103"/>
                  </a:cubicBezTo>
                  <a:cubicBezTo>
                    <a:pt x="505" y="102"/>
                    <a:pt x="505" y="95"/>
                    <a:pt x="506" y="82"/>
                  </a:cubicBezTo>
                  <a:cubicBezTo>
                    <a:pt x="506" y="82"/>
                    <a:pt x="506" y="82"/>
                    <a:pt x="506" y="82"/>
                  </a:cubicBezTo>
                  <a:cubicBezTo>
                    <a:pt x="506" y="80"/>
                    <a:pt x="505" y="77"/>
                    <a:pt x="505" y="75"/>
                  </a:cubicBezTo>
                  <a:cubicBezTo>
                    <a:pt x="505" y="68"/>
                    <a:pt x="504" y="61"/>
                    <a:pt x="502" y="61"/>
                  </a:cubicBezTo>
                  <a:cubicBezTo>
                    <a:pt x="500" y="61"/>
                    <a:pt x="498" y="66"/>
                    <a:pt x="497" y="81"/>
                  </a:cubicBezTo>
                  <a:cubicBezTo>
                    <a:pt x="487" y="81"/>
                    <a:pt x="475" y="80"/>
                    <a:pt x="464" y="80"/>
                  </a:cubicBezTo>
                  <a:cubicBezTo>
                    <a:pt x="442" y="79"/>
                    <a:pt x="421" y="79"/>
                    <a:pt x="415" y="81"/>
                  </a:cubicBezTo>
                  <a:cubicBezTo>
                    <a:pt x="414" y="82"/>
                    <a:pt x="413" y="83"/>
                    <a:pt x="413" y="85"/>
                  </a:cubicBezTo>
                  <a:cubicBezTo>
                    <a:pt x="410" y="88"/>
                    <a:pt x="407" y="90"/>
                    <a:pt x="404" y="90"/>
                  </a:cubicBezTo>
                  <a:cubicBezTo>
                    <a:pt x="401" y="90"/>
                    <a:pt x="399" y="87"/>
                    <a:pt x="396" y="83"/>
                  </a:cubicBezTo>
                  <a:cubicBezTo>
                    <a:pt x="396" y="82"/>
                    <a:pt x="396" y="82"/>
                    <a:pt x="396" y="82"/>
                  </a:cubicBezTo>
                  <a:cubicBezTo>
                    <a:pt x="395" y="82"/>
                    <a:pt x="395" y="82"/>
                    <a:pt x="395" y="82"/>
                  </a:cubicBezTo>
                  <a:cubicBezTo>
                    <a:pt x="392" y="82"/>
                    <a:pt x="389" y="81"/>
                    <a:pt x="386" y="81"/>
                  </a:cubicBezTo>
                  <a:cubicBezTo>
                    <a:pt x="383" y="80"/>
                    <a:pt x="381" y="80"/>
                    <a:pt x="379" y="80"/>
                  </a:cubicBezTo>
                  <a:cubicBezTo>
                    <a:pt x="371" y="79"/>
                    <a:pt x="365" y="81"/>
                    <a:pt x="364" y="94"/>
                  </a:cubicBezTo>
                  <a:cubicBezTo>
                    <a:pt x="363" y="99"/>
                    <a:pt x="362" y="102"/>
                    <a:pt x="361" y="103"/>
                  </a:cubicBezTo>
                  <a:cubicBezTo>
                    <a:pt x="361" y="103"/>
                    <a:pt x="360" y="102"/>
                    <a:pt x="360" y="101"/>
                  </a:cubicBezTo>
                  <a:cubicBezTo>
                    <a:pt x="359" y="95"/>
                    <a:pt x="359" y="82"/>
                    <a:pt x="359" y="66"/>
                  </a:cubicBezTo>
                  <a:cubicBezTo>
                    <a:pt x="359" y="66"/>
                    <a:pt x="359" y="66"/>
                    <a:pt x="359" y="66"/>
                  </a:cubicBezTo>
                  <a:cubicBezTo>
                    <a:pt x="360" y="61"/>
                    <a:pt x="359" y="59"/>
                    <a:pt x="358" y="59"/>
                  </a:cubicBezTo>
                  <a:cubicBezTo>
                    <a:pt x="358" y="59"/>
                    <a:pt x="358" y="59"/>
                    <a:pt x="358" y="59"/>
                  </a:cubicBezTo>
                  <a:cubicBezTo>
                    <a:pt x="358" y="59"/>
                    <a:pt x="358" y="59"/>
                    <a:pt x="358" y="59"/>
                  </a:cubicBezTo>
                  <a:cubicBezTo>
                    <a:pt x="358" y="59"/>
                    <a:pt x="358" y="59"/>
                    <a:pt x="358" y="59"/>
                  </a:cubicBezTo>
                  <a:cubicBezTo>
                    <a:pt x="356" y="59"/>
                    <a:pt x="355" y="62"/>
                    <a:pt x="354" y="67"/>
                  </a:cubicBezTo>
                  <a:cubicBezTo>
                    <a:pt x="354" y="67"/>
                    <a:pt x="354" y="67"/>
                    <a:pt x="354" y="67"/>
                  </a:cubicBezTo>
                  <a:cubicBezTo>
                    <a:pt x="353" y="71"/>
                    <a:pt x="351" y="76"/>
                    <a:pt x="349" y="80"/>
                  </a:cubicBezTo>
                  <a:cubicBezTo>
                    <a:pt x="339" y="83"/>
                    <a:pt x="323" y="82"/>
                    <a:pt x="307" y="80"/>
                  </a:cubicBezTo>
                  <a:cubicBezTo>
                    <a:pt x="287" y="79"/>
                    <a:pt x="267" y="77"/>
                    <a:pt x="254" y="84"/>
                  </a:cubicBezTo>
                  <a:cubicBezTo>
                    <a:pt x="253" y="84"/>
                    <a:pt x="253" y="84"/>
                    <a:pt x="253" y="84"/>
                  </a:cubicBezTo>
                  <a:cubicBezTo>
                    <a:pt x="250" y="88"/>
                    <a:pt x="248" y="90"/>
                    <a:pt x="246" y="90"/>
                  </a:cubicBezTo>
                  <a:cubicBezTo>
                    <a:pt x="244" y="90"/>
                    <a:pt x="242" y="87"/>
                    <a:pt x="241" y="83"/>
                  </a:cubicBezTo>
                  <a:cubicBezTo>
                    <a:pt x="240" y="82"/>
                    <a:pt x="240" y="82"/>
                    <a:pt x="240" y="82"/>
                  </a:cubicBezTo>
                  <a:cubicBezTo>
                    <a:pt x="239" y="82"/>
                    <a:pt x="239" y="82"/>
                    <a:pt x="239" y="82"/>
                  </a:cubicBezTo>
                  <a:cubicBezTo>
                    <a:pt x="237" y="82"/>
                    <a:pt x="234" y="81"/>
                    <a:pt x="232" y="81"/>
                  </a:cubicBezTo>
                  <a:cubicBezTo>
                    <a:pt x="228" y="81"/>
                    <a:pt x="224" y="80"/>
                    <a:pt x="221" y="80"/>
                  </a:cubicBezTo>
                  <a:cubicBezTo>
                    <a:pt x="213" y="81"/>
                    <a:pt x="207" y="83"/>
                    <a:pt x="208" y="93"/>
                  </a:cubicBezTo>
                  <a:cubicBezTo>
                    <a:pt x="205" y="101"/>
                    <a:pt x="204" y="104"/>
                    <a:pt x="204" y="104"/>
                  </a:cubicBezTo>
                  <a:cubicBezTo>
                    <a:pt x="203" y="99"/>
                    <a:pt x="204" y="88"/>
                    <a:pt x="205" y="74"/>
                  </a:cubicBezTo>
                  <a:cubicBezTo>
                    <a:pt x="205" y="74"/>
                    <a:pt x="205" y="74"/>
                    <a:pt x="205" y="74"/>
                  </a:cubicBezTo>
                  <a:cubicBezTo>
                    <a:pt x="203" y="58"/>
                    <a:pt x="200" y="58"/>
                    <a:pt x="196" y="76"/>
                  </a:cubicBezTo>
                  <a:cubicBezTo>
                    <a:pt x="195" y="76"/>
                    <a:pt x="195" y="77"/>
                    <a:pt x="194" y="78"/>
                  </a:cubicBezTo>
                  <a:cubicBezTo>
                    <a:pt x="193" y="81"/>
                    <a:pt x="192" y="84"/>
                    <a:pt x="126" y="82"/>
                  </a:cubicBezTo>
                  <a:cubicBezTo>
                    <a:pt x="126" y="82"/>
                    <a:pt x="126" y="82"/>
                    <a:pt x="126" y="82"/>
                  </a:cubicBezTo>
                  <a:cubicBezTo>
                    <a:pt x="126" y="82"/>
                    <a:pt x="126" y="82"/>
                    <a:pt x="126" y="82"/>
                  </a:cubicBezTo>
                  <a:cubicBezTo>
                    <a:pt x="125" y="82"/>
                    <a:pt x="125" y="82"/>
                    <a:pt x="124" y="82"/>
                  </a:cubicBezTo>
                  <a:cubicBezTo>
                    <a:pt x="124" y="82"/>
                    <a:pt x="124" y="82"/>
                    <a:pt x="124" y="82"/>
                  </a:cubicBezTo>
                  <a:cubicBezTo>
                    <a:pt x="122" y="82"/>
                    <a:pt x="120" y="82"/>
                    <a:pt x="117" y="82"/>
                  </a:cubicBezTo>
                  <a:cubicBezTo>
                    <a:pt x="111" y="82"/>
                    <a:pt x="106" y="83"/>
                    <a:pt x="106" y="90"/>
                  </a:cubicBezTo>
                  <a:cubicBezTo>
                    <a:pt x="106" y="91"/>
                    <a:pt x="105" y="92"/>
                    <a:pt x="104" y="93"/>
                  </a:cubicBezTo>
                  <a:cubicBezTo>
                    <a:pt x="104" y="93"/>
                    <a:pt x="104" y="93"/>
                    <a:pt x="104" y="93"/>
                  </a:cubicBezTo>
                  <a:cubicBezTo>
                    <a:pt x="103" y="93"/>
                    <a:pt x="102" y="93"/>
                    <a:pt x="101" y="93"/>
                  </a:cubicBezTo>
                  <a:cubicBezTo>
                    <a:pt x="101" y="93"/>
                    <a:pt x="100" y="93"/>
                    <a:pt x="99" y="93"/>
                  </a:cubicBezTo>
                  <a:cubicBezTo>
                    <a:pt x="97" y="92"/>
                    <a:pt x="95" y="91"/>
                    <a:pt x="93" y="88"/>
                  </a:cubicBezTo>
                  <a:cubicBezTo>
                    <a:pt x="93" y="87"/>
                    <a:pt x="93" y="87"/>
                    <a:pt x="93" y="87"/>
                  </a:cubicBezTo>
                  <a:cubicBezTo>
                    <a:pt x="85" y="84"/>
                    <a:pt x="83" y="83"/>
                    <a:pt x="82" y="82"/>
                  </a:cubicBezTo>
                  <a:cubicBezTo>
                    <a:pt x="80" y="82"/>
                    <a:pt x="80" y="82"/>
                    <a:pt x="78" y="81"/>
                  </a:cubicBezTo>
                  <a:cubicBezTo>
                    <a:pt x="77" y="81"/>
                    <a:pt x="77" y="81"/>
                    <a:pt x="77" y="81"/>
                  </a:cubicBezTo>
                  <a:cubicBezTo>
                    <a:pt x="73" y="81"/>
                    <a:pt x="69" y="82"/>
                    <a:pt x="65" y="84"/>
                  </a:cubicBezTo>
                  <a:cubicBezTo>
                    <a:pt x="62" y="86"/>
                    <a:pt x="59" y="90"/>
                    <a:pt x="59" y="96"/>
                  </a:cubicBezTo>
                  <a:cubicBezTo>
                    <a:pt x="57" y="102"/>
                    <a:pt x="56" y="108"/>
                    <a:pt x="56" y="107"/>
                  </a:cubicBezTo>
                  <a:cubicBezTo>
                    <a:pt x="55" y="105"/>
                    <a:pt x="55" y="97"/>
                    <a:pt x="57" y="81"/>
                  </a:cubicBezTo>
                  <a:cubicBezTo>
                    <a:pt x="57" y="81"/>
                    <a:pt x="57" y="81"/>
                    <a:pt x="57" y="81"/>
                  </a:cubicBezTo>
                  <a:cubicBezTo>
                    <a:pt x="56" y="78"/>
                    <a:pt x="56" y="76"/>
                    <a:pt x="55" y="74"/>
                  </a:cubicBezTo>
                  <a:cubicBezTo>
                    <a:pt x="54" y="69"/>
                    <a:pt x="54" y="66"/>
                    <a:pt x="52" y="66"/>
                  </a:cubicBezTo>
                  <a:cubicBezTo>
                    <a:pt x="52" y="66"/>
                    <a:pt x="52" y="66"/>
                    <a:pt x="52" y="66"/>
                  </a:cubicBezTo>
                  <a:cubicBezTo>
                    <a:pt x="50" y="66"/>
                    <a:pt x="49" y="70"/>
                    <a:pt x="47" y="80"/>
                  </a:cubicBezTo>
                  <a:cubicBezTo>
                    <a:pt x="43" y="82"/>
                    <a:pt x="40" y="83"/>
                    <a:pt x="36" y="83"/>
                  </a:cubicBezTo>
                  <a:cubicBezTo>
                    <a:pt x="32" y="83"/>
                    <a:pt x="28" y="82"/>
                    <a:pt x="25" y="80"/>
                  </a:cubicBezTo>
                  <a:close/>
                  <a:moveTo>
                    <a:pt x="357" y="63"/>
                  </a:moveTo>
                  <a:cubicBezTo>
                    <a:pt x="358" y="63"/>
                    <a:pt x="358" y="62"/>
                    <a:pt x="358" y="62"/>
                  </a:cubicBezTo>
                  <a:cubicBezTo>
                    <a:pt x="358" y="62"/>
                    <a:pt x="358" y="62"/>
                    <a:pt x="358" y="62"/>
                  </a:cubicBezTo>
                  <a:cubicBezTo>
                    <a:pt x="357" y="62"/>
                    <a:pt x="357" y="63"/>
                    <a:pt x="35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5" name="图片 34" descr="11"/>
          <p:cNvPicPr>
            <a:picLocks noChangeAspect="1"/>
          </p:cNvPicPr>
          <p:nvPr userDrawn="1"/>
        </p:nvPicPr>
        <p:blipFill>
          <a:blip r:embed="rId3"/>
          <a:stretch>
            <a:fillRect/>
          </a:stretch>
        </p:blipFill>
        <p:spPr>
          <a:xfrm>
            <a:off x="6571065" y="-739801"/>
            <a:ext cx="8046301" cy="3520256"/>
          </a:xfrm>
          <a:prstGeom prst="rect">
            <a:avLst/>
          </a:prstGeom>
        </p:spPr>
      </p:pic>
      <p:pic>
        <p:nvPicPr>
          <p:cNvPr id="9" name="图片 8" descr="852"/>
          <p:cNvPicPr>
            <a:picLocks noChangeAspect="1"/>
          </p:cNvPicPr>
          <p:nvPr userDrawn="1"/>
        </p:nvPicPr>
        <p:blipFill>
          <a:blip r:embed="rId4"/>
          <a:stretch>
            <a:fillRect/>
          </a:stretch>
        </p:blipFill>
        <p:spPr>
          <a:xfrm>
            <a:off x="9585113" y="4289213"/>
            <a:ext cx="1308100" cy="11861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strVal val="#ppt_w+.3"/>
                                          </p:val>
                                        </p:tav>
                                        <p:tav tm="100000">
                                          <p:val>
                                            <p:strVal val="#ppt_w"/>
                                          </p:val>
                                        </p:tav>
                                      </p:tavLst>
                                    </p:anim>
                                    <p:anim calcmode="lin" valueType="num">
                                      <p:cBhvr>
                                        <p:cTn id="8" dur="1000" fill="hold"/>
                                        <p:tgtEl>
                                          <p:spTgt spid="35"/>
                                        </p:tgtEl>
                                        <p:attrNameLst>
                                          <p:attrName>ppt_h</p:attrName>
                                        </p:attrNameLst>
                                      </p:cBhvr>
                                      <p:tavLst>
                                        <p:tav tm="0">
                                          <p:val>
                                            <p:strVal val="#ppt_h"/>
                                          </p:val>
                                        </p:tav>
                                        <p:tav tm="100000">
                                          <p:val>
                                            <p:strVal val="#ppt_h"/>
                                          </p:val>
                                        </p:tav>
                                      </p:tavLst>
                                    </p:anim>
                                    <p:animEffect transition="in" filter="fade">
                                      <p:cBhvr>
                                        <p:cTn id="9" dur="1000"/>
                                        <p:tgtEl>
                                          <p:spTgt spid="35"/>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16"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par>
                                <p:cTn id="22" presetID="53" presetClass="entr" presetSubtype="16" fill="hold" nodeType="with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p:cTn id="24" dur="500" fill="hold"/>
                                        <p:tgtEl>
                                          <p:spTgt spid="42"/>
                                        </p:tgtEl>
                                        <p:attrNameLst>
                                          <p:attrName>ppt_w</p:attrName>
                                        </p:attrNameLst>
                                      </p:cBhvr>
                                      <p:tavLst>
                                        <p:tav tm="0">
                                          <p:val>
                                            <p:fltVal val="0"/>
                                          </p:val>
                                        </p:tav>
                                        <p:tav tm="100000">
                                          <p:val>
                                            <p:strVal val="#ppt_w"/>
                                          </p:val>
                                        </p:tav>
                                      </p:tavLst>
                                    </p:anim>
                                    <p:anim calcmode="lin" valueType="num">
                                      <p:cBhvr>
                                        <p:cTn id="25" dur="500" fill="hold"/>
                                        <p:tgtEl>
                                          <p:spTgt spid="42"/>
                                        </p:tgtEl>
                                        <p:attrNameLst>
                                          <p:attrName>ppt_h</p:attrName>
                                        </p:attrNameLst>
                                      </p:cBhvr>
                                      <p:tavLst>
                                        <p:tav tm="0">
                                          <p:val>
                                            <p:fltVal val="0"/>
                                          </p:val>
                                        </p:tav>
                                        <p:tav tm="100000">
                                          <p:val>
                                            <p:strVal val="#ppt_h"/>
                                          </p:val>
                                        </p:tav>
                                      </p:tavLst>
                                    </p:anim>
                                    <p:animEffect transition="in" filter="fade">
                                      <p:cBhvr>
                                        <p:cTn id="26" dur="500"/>
                                        <p:tgtEl>
                                          <p:spTgt spid="42"/>
                                        </p:tgtEl>
                                      </p:cBhvr>
                                    </p:animEffect>
                                  </p:childTnLst>
                                </p:cTn>
                              </p:par>
                              <p:par>
                                <p:cTn id="27" presetID="53" presetClass="entr" presetSubtype="16" fill="hold" nodeType="with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p:cTn id="29" dur="500" fill="hold"/>
                                        <p:tgtEl>
                                          <p:spTgt spid="45"/>
                                        </p:tgtEl>
                                        <p:attrNameLst>
                                          <p:attrName>ppt_w</p:attrName>
                                        </p:attrNameLst>
                                      </p:cBhvr>
                                      <p:tavLst>
                                        <p:tav tm="0">
                                          <p:val>
                                            <p:fltVal val="0"/>
                                          </p:val>
                                        </p:tav>
                                        <p:tav tm="100000">
                                          <p:val>
                                            <p:strVal val="#ppt_w"/>
                                          </p:val>
                                        </p:tav>
                                      </p:tavLst>
                                    </p:anim>
                                    <p:anim calcmode="lin" valueType="num">
                                      <p:cBhvr>
                                        <p:cTn id="30" dur="500" fill="hold"/>
                                        <p:tgtEl>
                                          <p:spTgt spid="45"/>
                                        </p:tgtEl>
                                        <p:attrNameLst>
                                          <p:attrName>ppt_h</p:attrName>
                                        </p:attrNameLst>
                                      </p:cBhvr>
                                      <p:tavLst>
                                        <p:tav tm="0">
                                          <p:val>
                                            <p:fltVal val="0"/>
                                          </p:val>
                                        </p:tav>
                                        <p:tav tm="100000">
                                          <p:val>
                                            <p:strVal val="#ppt_h"/>
                                          </p:val>
                                        </p:tav>
                                      </p:tavLst>
                                    </p:anim>
                                    <p:animEffect transition="in" filter="fade">
                                      <p:cBhvr>
                                        <p:cTn id="31" dur="500"/>
                                        <p:tgtEl>
                                          <p:spTgt spid="45"/>
                                        </p:tgtEl>
                                      </p:cBhvr>
                                    </p:animEffect>
                                  </p:childTnLst>
                                </p:cTn>
                              </p:par>
                              <p:par>
                                <p:cTn id="32" presetID="53" presetClass="entr" presetSubtype="16" fill="hold" nodeType="withEffect">
                                  <p:stCondLst>
                                    <p:cond delay="0"/>
                                  </p:stCondLst>
                                  <p:childTnLst>
                                    <p:set>
                                      <p:cBhvr>
                                        <p:cTn id="33" dur="1" fill="hold">
                                          <p:stCondLst>
                                            <p:cond delay="0"/>
                                          </p:stCondLst>
                                        </p:cTn>
                                        <p:tgtEl>
                                          <p:spTgt spid="49"/>
                                        </p:tgtEl>
                                        <p:attrNameLst>
                                          <p:attrName>style.visibility</p:attrName>
                                        </p:attrNameLst>
                                      </p:cBhvr>
                                      <p:to>
                                        <p:strVal val="visible"/>
                                      </p:to>
                                    </p:set>
                                    <p:anim calcmode="lin" valueType="num">
                                      <p:cBhvr>
                                        <p:cTn id="34" dur="500" fill="hold"/>
                                        <p:tgtEl>
                                          <p:spTgt spid="49"/>
                                        </p:tgtEl>
                                        <p:attrNameLst>
                                          <p:attrName>ppt_w</p:attrName>
                                        </p:attrNameLst>
                                      </p:cBhvr>
                                      <p:tavLst>
                                        <p:tav tm="0">
                                          <p:val>
                                            <p:fltVal val="0"/>
                                          </p:val>
                                        </p:tav>
                                        <p:tav tm="100000">
                                          <p:val>
                                            <p:strVal val="#ppt_w"/>
                                          </p:val>
                                        </p:tav>
                                      </p:tavLst>
                                    </p:anim>
                                    <p:anim calcmode="lin" valueType="num">
                                      <p:cBhvr>
                                        <p:cTn id="35" dur="500" fill="hold"/>
                                        <p:tgtEl>
                                          <p:spTgt spid="49"/>
                                        </p:tgtEl>
                                        <p:attrNameLst>
                                          <p:attrName>ppt_h</p:attrName>
                                        </p:attrNameLst>
                                      </p:cBhvr>
                                      <p:tavLst>
                                        <p:tav tm="0">
                                          <p:val>
                                            <p:fltVal val="0"/>
                                          </p:val>
                                        </p:tav>
                                        <p:tav tm="100000">
                                          <p:val>
                                            <p:strVal val="#ppt_h"/>
                                          </p:val>
                                        </p:tav>
                                      </p:tavLst>
                                    </p:anim>
                                    <p:animEffect transition="in" filter="fade">
                                      <p:cBhvr>
                                        <p:cTn id="36" dur="500"/>
                                        <p:tgtEl>
                                          <p:spTgt spid="49"/>
                                        </p:tgtEl>
                                      </p:cBhvr>
                                    </p:animEffect>
                                  </p:childTnLst>
                                </p:cTn>
                              </p:par>
                              <p:par>
                                <p:cTn id="37" presetID="53" presetClass="entr" presetSubtype="16" fill="hold" nodeType="withEffect">
                                  <p:stCondLst>
                                    <p:cond delay="0"/>
                                  </p:stCondLst>
                                  <p:childTnLst>
                                    <p:set>
                                      <p:cBhvr>
                                        <p:cTn id="38" dur="1" fill="hold">
                                          <p:stCondLst>
                                            <p:cond delay="0"/>
                                          </p:stCondLst>
                                        </p:cTn>
                                        <p:tgtEl>
                                          <p:spTgt spid="53"/>
                                        </p:tgtEl>
                                        <p:attrNameLst>
                                          <p:attrName>style.visibility</p:attrName>
                                        </p:attrNameLst>
                                      </p:cBhvr>
                                      <p:to>
                                        <p:strVal val="visible"/>
                                      </p:to>
                                    </p:set>
                                    <p:anim calcmode="lin" valueType="num">
                                      <p:cBhvr>
                                        <p:cTn id="39" dur="500" fill="hold"/>
                                        <p:tgtEl>
                                          <p:spTgt spid="53"/>
                                        </p:tgtEl>
                                        <p:attrNameLst>
                                          <p:attrName>ppt_w</p:attrName>
                                        </p:attrNameLst>
                                      </p:cBhvr>
                                      <p:tavLst>
                                        <p:tav tm="0">
                                          <p:val>
                                            <p:fltVal val="0"/>
                                          </p:val>
                                        </p:tav>
                                        <p:tav tm="100000">
                                          <p:val>
                                            <p:strVal val="#ppt_w"/>
                                          </p:val>
                                        </p:tav>
                                      </p:tavLst>
                                    </p:anim>
                                    <p:anim calcmode="lin" valueType="num">
                                      <p:cBhvr>
                                        <p:cTn id="40" dur="500" fill="hold"/>
                                        <p:tgtEl>
                                          <p:spTgt spid="53"/>
                                        </p:tgtEl>
                                        <p:attrNameLst>
                                          <p:attrName>ppt_h</p:attrName>
                                        </p:attrNameLst>
                                      </p:cBhvr>
                                      <p:tavLst>
                                        <p:tav tm="0">
                                          <p:val>
                                            <p:fltVal val="0"/>
                                          </p:val>
                                        </p:tav>
                                        <p:tav tm="100000">
                                          <p:val>
                                            <p:strVal val="#ppt_h"/>
                                          </p:val>
                                        </p:tav>
                                      </p:tavLst>
                                    </p:anim>
                                    <p:animEffect transition="in" filter="fade">
                                      <p:cBhvr>
                                        <p:cTn id="41" dur="500"/>
                                        <p:tgtEl>
                                          <p:spTgt spid="53"/>
                                        </p:tgtEl>
                                      </p:cBhvr>
                                    </p:animEffect>
                                  </p:childTnLst>
                                </p:cTn>
                              </p:par>
                            </p:childTnLst>
                          </p:cTn>
                        </p:par>
                        <p:par>
                          <p:cTn id="42" fill="hold">
                            <p:stCondLst>
                              <p:cond delay="2500"/>
                            </p:stCondLst>
                            <p:childTnLst>
                              <p:par>
                                <p:cTn id="43" presetID="17" presetClass="entr" presetSubtype="10"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89"/>
            <a:ext cx="10515600" cy="1325795"/>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5" y="1778749"/>
            <a:ext cx="4873575" cy="824056"/>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835" indent="0">
              <a:buNone/>
              <a:defRPr sz="1800"/>
            </a:lvl7pPr>
            <a:lvl8pPr marL="3201035" indent="0">
              <a:buNone/>
              <a:defRPr sz="1800"/>
            </a:lvl8pPr>
            <a:lvl9pPr marL="3658235"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5" y="2665845"/>
            <a:ext cx="4873575" cy="352490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9" y="1778749"/>
            <a:ext cx="4897576" cy="824056"/>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835" indent="0">
              <a:buNone/>
              <a:defRPr sz="1800"/>
            </a:lvl7pPr>
            <a:lvl8pPr marL="3201035" indent="0">
              <a:buNone/>
              <a:defRPr sz="1800"/>
            </a:lvl8pPr>
            <a:lvl9pPr marL="3658235"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9" y="2665845"/>
            <a:ext cx="4897576" cy="352490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pic>
        <p:nvPicPr>
          <p:cNvPr id="7" name="图片 6" descr="阿发是否"/>
          <p:cNvPicPr/>
          <p:nvPr userDrawn="1">
            <p:custDataLst>
              <p:tags r:id="rId2"/>
            </p:custDataLst>
          </p:nvPr>
        </p:nvPicPr>
        <p:blipFill>
          <a:blip r:embed="rId3"/>
          <a:stretch>
            <a:fillRect/>
          </a:stretch>
        </p:blipFill>
        <p:spPr>
          <a:xfrm>
            <a:off x="631199" y="1326811"/>
            <a:ext cx="10935955" cy="4210731"/>
          </a:xfrm>
          <a:prstGeom prst="rect">
            <a:avLst/>
          </a:prstGeom>
        </p:spPr>
      </p:pic>
      <p:pic>
        <p:nvPicPr>
          <p:cNvPr id="8" name="图片 7" descr="水果蛋糕"/>
          <p:cNvPicPr/>
          <p:nvPr userDrawn="1">
            <p:custDataLst>
              <p:tags r:id="rId4"/>
            </p:custDataLst>
          </p:nvPr>
        </p:nvPicPr>
        <p:blipFill>
          <a:blip r:embed="rId5"/>
          <a:srcRect t="-693" b="-923"/>
          <a:stretch>
            <a:fillRect/>
          </a:stretch>
        </p:blipFill>
        <p:spPr>
          <a:xfrm>
            <a:off x="1536700" y="2025897"/>
            <a:ext cx="2687507" cy="2812556"/>
          </a:xfrm>
          <a:prstGeom prst="rect">
            <a:avLst/>
          </a:prstGeom>
        </p:spPr>
      </p:pic>
      <p:sp>
        <p:nvSpPr>
          <p:cNvPr id="9" name="标题 8"/>
          <p:cNvSpPr>
            <a:spLocks noGrp="1"/>
          </p:cNvSpPr>
          <p:nvPr>
            <p:ph type="title"/>
          </p:nvPr>
        </p:nvSpPr>
        <p:spPr>
          <a:xfrm>
            <a:off x="5181600" y="1765300"/>
            <a:ext cx="5605780" cy="1600200"/>
          </a:xfrm>
        </p:spPr>
        <p:txBody>
          <a:bodyPr anchor="b"/>
          <a:lstStyle>
            <a:lvl1pPr algn="ctr">
              <a:defRPr sz="3200" b="1">
                <a:solidFill>
                  <a:schemeClr val="bg1"/>
                </a:solidFill>
                <a:latin typeface="Microsoft YaHei Bold" panose="020B0503020204020204" charset="-122"/>
                <a:ea typeface="Microsoft YaHei Bold" panose="020B0503020204020204" charset="-122"/>
              </a:defRPr>
            </a:lvl1pPr>
          </a:lstStyle>
          <a:p>
            <a:r>
              <a:rPr lang="zh-CN" altLang="en-US"/>
              <a:t>单击此处编辑母版标题样式</a:t>
            </a:r>
            <a:endParaRPr lang="zh-CN" altLang="en-US"/>
          </a:p>
        </p:txBody>
      </p:sp>
      <p:sp>
        <p:nvSpPr>
          <p:cNvPr id="10" name="文本占位符 9"/>
          <p:cNvSpPr>
            <a:spLocks noGrp="1"/>
          </p:cNvSpPr>
          <p:nvPr>
            <p:ph type="body" sz="half" idx="2"/>
          </p:nvPr>
        </p:nvSpPr>
        <p:spPr>
          <a:xfrm>
            <a:off x="5181600" y="3365500"/>
            <a:ext cx="5605780" cy="1917700"/>
          </a:xfrm>
        </p:spPr>
        <p:txBody>
          <a:bodyPr/>
          <a:lstStyle>
            <a:lvl1pPr marL="0" indent="0" algn="ctr">
              <a:buNone/>
              <a:defRPr sz="2000">
                <a:solidFill>
                  <a:schemeClr val="bg1"/>
                </a:solidFill>
                <a:latin typeface="Microsoft YaHei Regular" panose="020B0503020204020204" charset="-122"/>
                <a:ea typeface="Microsoft YaHei Regular" panose="020B0503020204020204" charset="-122"/>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835" indent="0">
              <a:buNone/>
              <a:defRPr sz="1400"/>
            </a:lvl7pPr>
            <a:lvl8pPr marL="3201035" indent="0">
              <a:buNone/>
              <a:defRPr sz="1400"/>
            </a:lvl8pPr>
            <a:lvl9pPr marL="3658235"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80"/>
            <a:ext cx="4165349" cy="160048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81"/>
            <a:ext cx="6172200" cy="540479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835" indent="0">
              <a:buNone/>
              <a:defRPr sz="2000"/>
            </a:lvl7pPr>
            <a:lvl8pPr marL="3201035" indent="0">
              <a:buNone/>
              <a:defRPr sz="2000"/>
            </a:lvl8pPr>
            <a:lvl9pPr marL="3658235" indent="0">
              <a:buNone/>
              <a:defRPr sz="2000"/>
            </a:lvl9pPr>
          </a:lstStyle>
          <a:p>
            <a:endParaRPr lang="zh-CN" altLang="en-US"/>
          </a:p>
        </p:txBody>
      </p:sp>
      <p:sp>
        <p:nvSpPr>
          <p:cNvPr id="4" name="文本占位符 3"/>
          <p:cNvSpPr>
            <a:spLocks noGrp="1"/>
          </p:cNvSpPr>
          <p:nvPr>
            <p:ph type="body" sz="half" idx="2"/>
          </p:nvPr>
        </p:nvSpPr>
        <p:spPr>
          <a:xfrm>
            <a:off x="839788" y="2057760"/>
            <a:ext cx="4165349" cy="3812255"/>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835" indent="0">
              <a:buNone/>
              <a:defRPr sz="1400"/>
            </a:lvl7pPr>
            <a:lvl8pPr marL="3201035" indent="0">
              <a:buNone/>
              <a:defRPr sz="1400"/>
            </a:lvl8pPr>
            <a:lvl9pPr marL="3658235"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shingle">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89"/>
            <a:ext cx="10515600" cy="1325795"/>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944"/>
            <a:ext cx="10515600" cy="43521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7463"/>
            <a:ext cx="2743200" cy="365189"/>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7463"/>
            <a:ext cx="4114800" cy="365189"/>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7463"/>
            <a:ext cx="2743200" cy="365189"/>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52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4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xml"/><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xml"/><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xml"/><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6.xml"/><Relationship Id="rId1" Type="http://schemas.openxmlformats.org/officeDocument/2006/relationships/tags" Target="../tags/tag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1.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1" Type="http://schemas.openxmlformats.org/officeDocument/2006/relationships/notesSlide" Target="../notesSlides/notesSlide19.xml"/><Relationship Id="rId10" Type="http://schemas.openxmlformats.org/officeDocument/2006/relationships/slideLayout" Target="../slideLayouts/slideLayout1.xml"/><Relationship Id="rId1"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6.xml"/><Relationship Id="rId1" Type="http://schemas.openxmlformats.org/officeDocument/2006/relationships/tags" Target="../tags/tag15.xml"/></Relationships>
</file>

<file path=ppt/slides/_rels/slide29.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1" Type="http://schemas.openxmlformats.org/officeDocument/2006/relationships/slideLayout" Target="../slideLayouts/slideLayout8.xml"/><Relationship Id="rId30" Type="http://schemas.openxmlformats.org/officeDocument/2006/relationships/tags" Target="../tags/tag45.xml"/><Relationship Id="rId3" Type="http://schemas.openxmlformats.org/officeDocument/2006/relationships/tags" Target="../tags/tag19.xml"/><Relationship Id="rId29" Type="http://schemas.openxmlformats.org/officeDocument/2006/relationships/image" Target="../media/image9.png"/><Relationship Id="rId28" Type="http://schemas.openxmlformats.org/officeDocument/2006/relationships/tags" Target="../tags/tag44.xml"/><Relationship Id="rId27" Type="http://schemas.openxmlformats.org/officeDocument/2006/relationships/tags" Target="../tags/tag43.xml"/><Relationship Id="rId26" Type="http://schemas.openxmlformats.org/officeDocument/2006/relationships/tags" Target="../tags/tag42.xml"/><Relationship Id="rId25" Type="http://schemas.openxmlformats.org/officeDocument/2006/relationships/tags" Target="../tags/tag41.xml"/><Relationship Id="rId24" Type="http://schemas.openxmlformats.org/officeDocument/2006/relationships/tags" Target="../tags/tag40.xml"/><Relationship Id="rId23" Type="http://schemas.openxmlformats.org/officeDocument/2006/relationships/tags" Target="../tags/tag39.xml"/><Relationship Id="rId22" Type="http://schemas.openxmlformats.org/officeDocument/2006/relationships/tags" Target="../tags/tag38.xml"/><Relationship Id="rId21" Type="http://schemas.openxmlformats.org/officeDocument/2006/relationships/tags" Target="../tags/tag37.xml"/><Relationship Id="rId20" Type="http://schemas.openxmlformats.org/officeDocument/2006/relationships/tags" Target="../tags/tag36.xml"/><Relationship Id="rId2" Type="http://schemas.openxmlformats.org/officeDocument/2006/relationships/tags" Target="../tags/tag18.xml"/><Relationship Id="rId19" Type="http://schemas.openxmlformats.org/officeDocument/2006/relationships/tags" Target="../tags/tag35.xml"/><Relationship Id="rId18" Type="http://schemas.openxmlformats.org/officeDocument/2006/relationships/tags" Target="../tags/tag34.xml"/><Relationship Id="rId17" Type="http://schemas.openxmlformats.org/officeDocument/2006/relationships/tags" Target="../tags/tag33.xml"/><Relationship Id="rId16" Type="http://schemas.openxmlformats.org/officeDocument/2006/relationships/tags" Target="../tags/tag32.xml"/><Relationship Id="rId15" Type="http://schemas.openxmlformats.org/officeDocument/2006/relationships/tags" Target="../tags/tag31.xml"/><Relationship Id="rId14" Type="http://schemas.openxmlformats.org/officeDocument/2006/relationships/tags" Target="../tags/tag30.xml"/><Relationship Id="rId13" Type="http://schemas.openxmlformats.org/officeDocument/2006/relationships/tags" Target="../tags/tag29.xml"/><Relationship Id="rId12" Type="http://schemas.openxmlformats.org/officeDocument/2006/relationships/tags" Target="../tags/tag28.xml"/><Relationship Id="rId11" Type="http://schemas.openxmlformats.org/officeDocument/2006/relationships/tags" Target="../tags/tag27.xml"/><Relationship Id="rId10" Type="http://schemas.openxmlformats.org/officeDocument/2006/relationships/tags" Target="../tags/tag26.xml"/><Relationship Id="rId1" Type="http://schemas.openxmlformats.org/officeDocument/2006/relationships/tags" Target="../tags/tag1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31.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6" Type="http://schemas.openxmlformats.org/officeDocument/2006/relationships/slideLayout" Target="../slideLayouts/slideLayout8.xml"/><Relationship Id="rId25" Type="http://schemas.openxmlformats.org/officeDocument/2006/relationships/image" Target="../media/image9.png"/><Relationship Id="rId24" Type="http://schemas.openxmlformats.org/officeDocument/2006/relationships/image" Target="../media/image18.svg"/><Relationship Id="rId23" Type="http://schemas.openxmlformats.org/officeDocument/2006/relationships/image" Target="../media/image17.png"/><Relationship Id="rId22" Type="http://schemas.openxmlformats.org/officeDocument/2006/relationships/tags" Target="../tags/tag63.xml"/><Relationship Id="rId21" Type="http://schemas.openxmlformats.org/officeDocument/2006/relationships/image" Target="../media/image16.svg"/><Relationship Id="rId20" Type="http://schemas.openxmlformats.org/officeDocument/2006/relationships/image" Target="../media/image15.png"/><Relationship Id="rId2" Type="http://schemas.openxmlformats.org/officeDocument/2006/relationships/tags" Target="../tags/tag47.xml"/><Relationship Id="rId19" Type="http://schemas.openxmlformats.org/officeDocument/2006/relationships/tags" Target="../tags/tag62.xml"/><Relationship Id="rId18" Type="http://schemas.openxmlformats.org/officeDocument/2006/relationships/image" Target="../media/image14.svg"/><Relationship Id="rId17" Type="http://schemas.openxmlformats.org/officeDocument/2006/relationships/image" Target="../media/image13.png"/><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tags" Target="../tags/tag56.xml"/><Relationship Id="rId10" Type="http://schemas.openxmlformats.org/officeDocument/2006/relationships/tags" Target="../tags/tag55.xml"/><Relationship Id="rId1" Type="http://schemas.openxmlformats.org/officeDocument/2006/relationships/tags" Target="../tags/tag4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1" Type="http://schemas.openxmlformats.org/officeDocument/2006/relationships/slideLayout" Target="../slideLayouts/slideLayout8.xml"/><Relationship Id="rId30" Type="http://schemas.openxmlformats.org/officeDocument/2006/relationships/tags" Target="../tags/tag92.xml"/><Relationship Id="rId3" Type="http://schemas.openxmlformats.org/officeDocument/2006/relationships/tags" Target="../tags/tag66.xml"/><Relationship Id="rId29" Type="http://schemas.openxmlformats.org/officeDocument/2006/relationships/image" Target="../media/image9.png"/><Relationship Id="rId28" Type="http://schemas.openxmlformats.org/officeDocument/2006/relationships/tags" Target="../tags/tag91.xml"/><Relationship Id="rId27" Type="http://schemas.openxmlformats.org/officeDocument/2006/relationships/tags" Target="../tags/tag90.xml"/><Relationship Id="rId26" Type="http://schemas.openxmlformats.org/officeDocument/2006/relationships/tags" Target="../tags/tag89.xml"/><Relationship Id="rId25" Type="http://schemas.openxmlformats.org/officeDocument/2006/relationships/tags" Target="../tags/tag88.xml"/><Relationship Id="rId24" Type="http://schemas.openxmlformats.org/officeDocument/2006/relationships/tags" Target="../tags/tag87.xml"/><Relationship Id="rId23" Type="http://schemas.openxmlformats.org/officeDocument/2006/relationships/tags" Target="../tags/tag86.xml"/><Relationship Id="rId22" Type="http://schemas.openxmlformats.org/officeDocument/2006/relationships/tags" Target="../tags/tag85.xml"/><Relationship Id="rId21" Type="http://schemas.openxmlformats.org/officeDocument/2006/relationships/tags" Target="../tags/tag84.xml"/><Relationship Id="rId20" Type="http://schemas.openxmlformats.org/officeDocument/2006/relationships/tags" Target="../tags/tag83.xml"/><Relationship Id="rId2" Type="http://schemas.openxmlformats.org/officeDocument/2006/relationships/tags" Target="../tags/tag65.xml"/><Relationship Id="rId19" Type="http://schemas.openxmlformats.org/officeDocument/2006/relationships/tags" Target="../tags/tag82.xml"/><Relationship Id="rId18" Type="http://schemas.openxmlformats.org/officeDocument/2006/relationships/tags" Target="../tags/tag81.xml"/><Relationship Id="rId17" Type="http://schemas.openxmlformats.org/officeDocument/2006/relationships/tags" Target="../tags/tag80.xml"/><Relationship Id="rId16" Type="http://schemas.openxmlformats.org/officeDocument/2006/relationships/tags" Target="../tags/tag79.xml"/><Relationship Id="rId15" Type="http://schemas.openxmlformats.org/officeDocument/2006/relationships/tags" Target="../tags/tag78.xml"/><Relationship Id="rId14" Type="http://schemas.openxmlformats.org/officeDocument/2006/relationships/tags" Target="../tags/tag77.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tags" Target="../tags/tag64.xml"/></Relationships>
</file>

<file path=ppt/slides/_rels/slide34.xml.rels><?xml version="1.0" encoding="UTF-8" standalone="yes"?>
<Relationships xmlns="http://schemas.openxmlformats.org/package/2006/relationships"><Relationship Id="rId9" Type="http://schemas.openxmlformats.org/officeDocument/2006/relationships/tags" Target="../tags/tag99.xml"/><Relationship Id="rId8" Type="http://schemas.openxmlformats.org/officeDocument/2006/relationships/tags" Target="../tags/tag98.xml"/><Relationship Id="rId7" Type="http://schemas.openxmlformats.org/officeDocument/2006/relationships/tags" Target="../tags/tag97.xml"/><Relationship Id="rId6" Type="http://schemas.openxmlformats.org/officeDocument/2006/relationships/image" Target="../media/image20.svg"/><Relationship Id="rId5" Type="http://schemas.openxmlformats.org/officeDocument/2006/relationships/image" Target="../media/image19.png"/><Relationship Id="rId43" Type="http://schemas.openxmlformats.org/officeDocument/2006/relationships/slideLayout" Target="../slideLayouts/slideLayout8.xml"/><Relationship Id="rId42" Type="http://schemas.openxmlformats.org/officeDocument/2006/relationships/tags" Target="../tags/tag125.xml"/><Relationship Id="rId41" Type="http://schemas.openxmlformats.org/officeDocument/2006/relationships/image" Target="../media/image9.png"/><Relationship Id="rId40" Type="http://schemas.openxmlformats.org/officeDocument/2006/relationships/tags" Target="../tags/tag124.xml"/><Relationship Id="rId4" Type="http://schemas.openxmlformats.org/officeDocument/2006/relationships/tags" Target="../tags/tag96.xml"/><Relationship Id="rId39" Type="http://schemas.openxmlformats.org/officeDocument/2006/relationships/tags" Target="../tags/tag123.xml"/><Relationship Id="rId38" Type="http://schemas.openxmlformats.org/officeDocument/2006/relationships/tags" Target="../tags/tag122.xml"/><Relationship Id="rId37" Type="http://schemas.openxmlformats.org/officeDocument/2006/relationships/tags" Target="../tags/tag121.xml"/><Relationship Id="rId36" Type="http://schemas.openxmlformats.org/officeDocument/2006/relationships/image" Target="../media/image26.svg"/><Relationship Id="rId35" Type="http://schemas.openxmlformats.org/officeDocument/2006/relationships/image" Target="../media/image25.png"/><Relationship Id="rId34" Type="http://schemas.openxmlformats.org/officeDocument/2006/relationships/tags" Target="../tags/tag120.xml"/><Relationship Id="rId33" Type="http://schemas.openxmlformats.org/officeDocument/2006/relationships/tags" Target="../tags/tag119.xml"/><Relationship Id="rId32" Type="http://schemas.openxmlformats.org/officeDocument/2006/relationships/tags" Target="../tags/tag118.xml"/><Relationship Id="rId31" Type="http://schemas.openxmlformats.org/officeDocument/2006/relationships/tags" Target="../tags/tag117.xml"/><Relationship Id="rId30" Type="http://schemas.openxmlformats.org/officeDocument/2006/relationships/tags" Target="../tags/tag116.xml"/><Relationship Id="rId3" Type="http://schemas.openxmlformats.org/officeDocument/2006/relationships/tags" Target="../tags/tag95.xml"/><Relationship Id="rId29" Type="http://schemas.openxmlformats.org/officeDocument/2006/relationships/tags" Target="../tags/tag115.xml"/><Relationship Id="rId28" Type="http://schemas.openxmlformats.org/officeDocument/2006/relationships/tags" Target="../tags/tag114.xml"/><Relationship Id="rId27" Type="http://schemas.openxmlformats.org/officeDocument/2006/relationships/tags" Target="../tags/tag113.xml"/><Relationship Id="rId26" Type="http://schemas.openxmlformats.org/officeDocument/2006/relationships/image" Target="../media/image24.svg"/><Relationship Id="rId25" Type="http://schemas.openxmlformats.org/officeDocument/2006/relationships/image" Target="../media/image23.png"/><Relationship Id="rId24" Type="http://schemas.openxmlformats.org/officeDocument/2006/relationships/tags" Target="../tags/tag112.xml"/><Relationship Id="rId23" Type="http://schemas.openxmlformats.org/officeDocument/2006/relationships/tags" Target="../tags/tag111.xml"/><Relationship Id="rId22" Type="http://schemas.openxmlformats.org/officeDocument/2006/relationships/tags" Target="../tags/tag110.xml"/><Relationship Id="rId21" Type="http://schemas.openxmlformats.org/officeDocument/2006/relationships/tags" Target="../tags/tag109.xml"/><Relationship Id="rId20" Type="http://schemas.openxmlformats.org/officeDocument/2006/relationships/tags" Target="../tags/tag108.xml"/><Relationship Id="rId2" Type="http://schemas.openxmlformats.org/officeDocument/2006/relationships/tags" Target="../tags/tag94.xml"/><Relationship Id="rId19" Type="http://schemas.openxmlformats.org/officeDocument/2006/relationships/tags" Target="../tags/tag107.xml"/><Relationship Id="rId18" Type="http://schemas.openxmlformats.org/officeDocument/2006/relationships/tags" Target="../tags/tag106.xml"/><Relationship Id="rId17" Type="http://schemas.openxmlformats.org/officeDocument/2006/relationships/tags" Target="../tags/tag105.xml"/><Relationship Id="rId16" Type="http://schemas.openxmlformats.org/officeDocument/2006/relationships/image" Target="../media/image22.svg"/><Relationship Id="rId15" Type="http://schemas.openxmlformats.org/officeDocument/2006/relationships/image" Target="../media/image21.png"/><Relationship Id="rId14" Type="http://schemas.openxmlformats.org/officeDocument/2006/relationships/tags" Target="../tags/tag104.xml"/><Relationship Id="rId13" Type="http://schemas.openxmlformats.org/officeDocument/2006/relationships/tags" Target="../tags/tag103.xml"/><Relationship Id="rId12" Type="http://schemas.openxmlformats.org/officeDocument/2006/relationships/tags" Target="../tags/tag102.xml"/><Relationship Id="rId11" Type="http://schemas.openxmlformats.org/officeDocument/2006/relationships/tags" Target="../tags/tag101.xml"/><Relationship Id="rId10" Type="http://schemas.openxmlformats.org/officeDocument/2006/relationships/tags" Target="../tags/tag100.xml"/><Relationship Id="rId1" Type="http://schemas.openxmlformats.org/officeDocument/2006/relationships/tags" Target="../tags/tag9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27.xml"/><Relationship Id="rId1" Type="http://schemas.openxmlformats.org/officeDocument/2006/relationships/tags" Target="../tags/tag126.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29.xml"/><Relationship Id="rId1" Type="http://schemas.openxmlformats.org/officeDocument/2006/relationships/tags" Target="../tags/tag12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9" Type="http://schemas.openxmlformats.org/officeDocument/2006/relationships/image" Target="../media/image27.png"/><Relationship Id="rId8" Type="http://schemas.openxmlformats.org/officeDocument/2006/relationships/tags" Target="../tags/tag137.xml"/><Relationship Id="rId7" Type="http://schemas.openxmlformats.org/officeDocument/2006/relationships/tags" Target="../tags/tag136.xml"/><Relationship Id="rId6" Type="http://schemas.openxmlformats.org/officeDocument/2006/relationships/tags" Target="../tags/tag135.xml"/><Relationship Id="rId5" Type="http://schemas.openxmlformats.org/officeDocument/2006/relationships/tags" Target="../tags/tag134.xml"/><Relationship Id="rId42" Type="http://schemas.openxmlformats.org/officeDocument/2006/relationships/notesSlide" Target="../notesSlides/notesSlide38.xml"/><Relationship Id="rId41" Type="http://schemas.openxmlformats.org/officeDocument/2006/relationships/slideLayout" Target="../slideLayouts/slideLayout1.xml"/><Relationship Id="rId40" Type="http://schemas.openxmlformats.org/officeDocument/2006/relationships/image" Target="../media/image34.svg"/><Relationship Id="rId4" Type="http://schemas.openxmlformats.org/officeDocument/2006/relationships/tags" Target="../tags/tag133.xml"/><Relationship Id="rId39" Type="http://schemas.openxmlformats.org/officeDocument/2006/relationships/image" Target="../media/image33.png"/><Relationship Id="rId38" Type="http://schemas.openxmlformats.org/officeDocument/2006/relationships/tags" Target="../tags/tag161.xml"/><Relationship Id="rId37" Type="http://schemas.openxmlformats.org/officeDocument/2006/relationships/tags" Target="../tags/tag160.xml"/><Relationship Id="rId36" Type="http://schemas.openxmlformats.org/officeDocument/2006/relationships/tags" Target="../tags/tag159.xml"/><Relationship Id="rId35" Type="http://schemas.openxmlformats.org/officeDocument/2006/relationships/tags" Target="../tags/tag158.xml"/><Relationship Id="rId34" Type="http://schemas.openxmlformats.org/officeDocument/2006/relationships/tags" Target="../tags/tag157.xml"/><Relationship Id="rId33" Type="http://schemas.openxmlformats.org/officeDocument/2006/relationships/tags" Target="../tags/tag156.xml"/><Relationship Id="rId32" Type="http://schemas.openxmlformats.org/officeDocument/2006/relationships/tags" Target="../tags/tag155.xml"/><Relationship Id="rId31" Type="http://schemas.openxmlformats.org/officeDocument/2006/relationships/tags" Target="../tags/tag154.xml"/><Relationship Id="rId30" Type="http://schemas.openxmlformats.org/officeDocument/2006/relationships/image" Target="../media/image32.svg"/><Relationship Id="rId3" Type="http://schemas.openxmlformats.org/officeDocument/2006/relationships/tags" Target="../tags/tag132.xml"/><Relationship Id="rId29" Type="http://schemas.openxmlformats.org/officeDocument/2006/relationships/image" Target="../media/image31.png"/><Relationship Id="rId28" Type="http://schemas.openxmlformats.org/officeDocument/2006/relationships/tags" Target="../tags/tag153.xml"/><Relationship Id="rId27" Type="http://schemas.openxmlformats.org/officeDocument/2006/relationships/tags" Target="../tags/tag152.xml"/><Relationship Id="rId26" Type="http://schemas.openxmlformats.org/officeDocument/2006/relationships/tags" Target="../tags/tag151.xml"/><Relationship Id="rId25" Type="http://schemas.openxmlformats.org/officeDocument/2006/relationships/tags" Target="../tags/tag150.xml"/><Relationship Id="rId24" Type="http://schemas.openxmlformats.org/officeDocument/2006/relationships/tags" Target="../tags/tag149.xml"/><Relationship Id="rId23" Type="http://schemas.openxmlformats.org/officeDocument/2006/relationships/tags" Target="../tags/tag148.xml"/><Relationship Id="rId22" Type="http://schemas.openxmlformats.org/officeDocument/2006/relationships/tags" Target="../tags/tag147.xml"/><Relationship Id="rId21" Type="http://schemas.openxmlformats.org/officeDocument/2006/relationships/tags" Target="../tags/tag146.xml"/><Relationship Id="rId20" Type="http://schemas.openxmlformats.org/officeDocument/2006/relationships/image" Target="../media/image30.svg"/><Relationship Id="rId2" Type="http://schemas.openxmlformats.org/officeDocument/2006/relationships/tags" Target="../tags/tag131.xml"/><Relationship Id="rId19" Type="http://schemas.openxmlformats.org/officeDocument/2006/relationships/image" Target="../media/image29.png"/><Relationship Id="rId18" Type="http://schemas.openxmlformats.org/officeDocument/2006/relationships/tags" Target="../tags/tag145.xml"/><Relationship Id="rId17" Type="http://schemas.openxmlformats.org/officeDocument/2006/relationships/tags" Target="../tags/tag144.xml"/><Relationship Id="rId16" Type="http://schemas.openxmlformats.org/officeDocument/2006/relationships/tags" Target="../tags/tag143.xml"/><Relationship Id="rId15" Type="http://schemas.openxmlformats.org/officeDocument/2006/relationships/tags" Target="../tags/tag142.xml"/><Relationship Id="rId14" Type="http://schemas.openxmlformats.org/officeDocument/2006/relationships/tags" Target="../tags/tag141.xml"/><Relationship Id="rId13" Type="http://schemas.openxmlformats.org/officeDocument/2006/relationships/tags" Target="../tags/tag140.xml"/><Relationship Id="rId12" Type="http://schemas.openxmlformats.org/officeDocument/2006/relationships/tags" Target="../tags/tag139.xml"/><Relationship Id="rId11" Type="http://schemas.openxmlformats.org/officeDocument/2006/relationships/tags" Target="../tags/tag138.xml"/><Relationship Id="rId10" Type="http://schemas.openxmlformats.org/officeDocument/2006/relationships/image" Target="../media/image28.svg"/><Relationship Id="rId1" Type="http://schemas.openxmlformats.org/officeDocument/2006/relationships/tags" Target="../tags/tag13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9" Type="http://schemas.openxmlformats.org/officeDocument/2006/relationships/tags" Target="../tags/tag170.xml"/><Relationship Id="rId8" Type="http://schemas.openxmlformats.org/officeDocument/2006/relationships/tags" Target="../tags/tag169.xml"/><Relationship Id="rId7" Type="http://schemas.openxmlformats.org/officeDocument/2006/relationships/tags" Target="../tags/tag168.xml"/><Relationship Id="rId6" Type="http://schemas.openxmlformats.org/officeDocument/2006/relationships/tags" Target="../tags/tag167.xml"/><Relationship Id="rId5" Type="http://schemas.openxmlformats.org/officeDocument/2006/relationships/tags" Target="../tags/tag166.xml"/><Relationship Id="rId4" Type="http://schemas.openxmlformats.org/officeDocument/2006/relationships/tags" Target="../tags/tag165.xml"/><Relationship Id="rId37" Type="http://schemas.openxmlformats.org/officeDocument/2006/relationships/slideLayout" Target="../slideLayouts/slideLayout8.xml"/><Relationship Id="rId36" Type="http://schemas.openxmlformats.org/officeDocument/2006/relationships/image" Target="../media/image42.svg"/><Relationship Id="rId35" Type="http://schemas.openxmlformats.org/officeDocument/2006/relationships/image" Target="../media/image41.png"/><Relationship Id="rId34" Type="http://schemas.openxmlformats.org/officeDocument/2006/relationships/tags" Target="../tags/tag189.xml"/><Relationship Id="rId33" Type="http://schemas.openxmlformats.org/officeDocument/2006/relationships/tags" Target="../tags/tag188.xml"/><Relationship Id="rId32" Type="http://schemas.openxmlformats.org/officeDocument/2006/relationships/tags" Target="../tags/tag187.xml"/><Relationship Id="rId31" Type="http://schemas.openxmlformats.org/officeDocument/2006/relationships/tags" Target="../tags/tag186.xml"/><Relationship Id="rId30" Type="http://schemas.openxmlformats.org/officeDocument/2006/relationships/tags" Target="../tags/tag185.xml"/><Relationship Id="rId3" Type="http://schemas.openxmlformats.org/officeDocument/2006/relationships/tags" Target="../tags/tag164.xml"/><Relationship Id="rId29" Type="http://schemas.openxmlformats.org/officeDocument/2006/relationships/tags" Target="../tags/tag184.xml"/><Relationship Id="rId28" Type="http://schemas.openxmlformats.org/officeDocument/2006/relationships/tags" Target="../tags/tag183.xml"/><Relationship Id="rId27" Type="http://schemas.openxmlformats.org/officeDocument/2006/relationships/image" Target="../media/image40.svg"/><Relationship Id="rId26" Type="http://schemas.openxmlformats.org/officeDocument/2006/relationships/image" Target="../media/image39.png"/><Relationship Id="rId25" Type="http://schemas.openxmlformats.org/officeDocument/2006/relationships/tags" Target="../tags/tag182.xml"/><Relationship Id="rId24" Type="http://schemas.openxmlformats.org/officeDocument/2006/relationships/tags" Target="../tags/tag181.xml"/><Relationship Id="rId23" Type="http://schemas.openxmlformats.org/officeDocument/2006/relationships/tags" Target="../tags/tag180.xml"/><Relationship Id="rId22" Type="http://schemas.openxmlformats.org/officeDocument/2006/relationships/tags" Target="../tags/tag179.xml"/><Relationship Id="rId21" Type="http://schemas.openxmlformats.org/officeDocument/2006/relationships/tags" Target="../tags/tag178.xml"/><Relationship Id="rId20" Type="http://schemas.openxmlformats.org/officeDocument/2006/relationships/tags" Target="../tags/tag177.xml"/><Relationship Id="rId2" Type="http://schemas.openxmlformats.org/officeDocument/2006/relationships/tags" Target="../tags/tag163.xml"/><Relationship Id="rId19" Type="http://schemas.openxmlformats.org/officeDocument/2006/relationships/image" Target="../media/image38.svg"/><Relationship Id="rId18" Type="http://schemas.openxmlformats.org/officeDocument/2006/relationships/image" Target="../media/image37.png"/><Relationship Id="rId17" Type="http://schemas.openxmlformats.org/officeDocument/2006/relationships/tags" Target="../tags/tag176.xml"/><Relationship Id="rId16" Type="http://schemas.openxmlformats.org/officeDocument/2006/relationships/tags" Target="../tags/tag175.xml"/><Relationship Id="rId15" Type="http://schemas.openxmlformats.org/officeDocument/2006/relationships/tags" Target="../tags/tag174.xml"/><Relationship Id="rId14" Type="http://schemas.openxmlformats.org/officeDocument/2006/relationships/tags" Target="../tags/tag173.xml"/><Relationship Id="rId13" Type="http://schemas.openxmlformats.org/officeDocument/2006/relationships/tags" Target="../tags/tag172.xml"/><Relationship Id="rId12" Type="http://schemas.openxmlformats.org/officeDocument/2006/relationships/tags" Target="../tags/tag171.xml"/><Relationship Id="rId11" Type="http://schemas.openxmlformats.org/officeDocument/2006/relationships/image" Target="../media/image36.svg"/><Relationship Id="rId10" Type="http://schemas.openxmlformats.org/officeDocument/2006/relationships/image" Target="../media/image35.png"/><Relationship Id="rId1" Type="http://schemas.openxmlformats.org/officeDocument/2006/relationships/tags" Target="../tags/tag162.xml"/></Relationships>
</file>

<file path=ppt/slides/_rels/slide52.xml.rels><?xml version="1.0" encoding="UTF-8" standalone="yes"?>
<Relationships xmlns="http://schemas.openxmlformats.org/package/2006/relationships"><Relationship Id="rId9" Type="http://schemas.openxmlformats.org/officeDocument/2006/relationships/tags" Target="../tags/tag196.xml"/><Relationship Id="rId8" Type="http://schemas.openxmlformats.org/officeDocument/2006/relationships/tags" Target="../tags/tag195.xml"/><Relationship Id="rId7" Type="http://schemas.openxmlformats.org/officeDocument/2006/relationships/tags" Target="../tags/tag194.xml"/><Relationship Id="rId6" Type="http://schemas.openxmlformats.org/officeDocument/2006/relationships/image" Target="../media/image44.svg"/><Relationship Id="rId5" Type="http://schemas.openxmlformats.org/officeDocument/2006/relationships/image" Target="../media/image43.png"/><Relationship Id="rId4" Type="http://schemas.openxmlformats.org/officeDocument/2006/relationships/tags" Target="../tags/tag193.xml"/><Relationship Id="rId30" Type="http://schemas.openxmlformats.org/officeDocument/2006/relationships/slideLayout" Target="../slideLayouts/slideLayout8.xml"/><Relationship Id="rId3" Type="http://schemas.openxmlformats.org/officeDocument/2006/relationships/tags" Target="../tags/tag192.xml"/><Relationship Id="rId29" Type="http://schemas.openxmlformats.org/officeDocument/2006/relationships/tags" Target="../tags/tag210.xml"/><Relationship Id="rId28" Type="http://schemas.openxmlformats.org/officeDocument/2006/relationships/tags" Target="../tags/tag209.xml"/><Relationship Id="rId27" Type="http://schemas.openxmlformats.org/officeDocument/2006/relationships/image" Target="../media/image50.svg"/><Relationship Id="rId26" Type="http://schemas.openxmlformats.org/officeDocument/2006/relationships/image" Target="../media/image49.png"/><Relationship Id="rId25" Type="http://schemas.openxmlformats.org/officeDocument/2006/relationships/tags" Target="../tags/tag208.xml"/><Relationship Id="rId24" Type="http://schemas.openxmlformats.org/officeDocument/2006/relationships/tags" Target="../tags/tag207.xml"/><Relationship Id="rId23" Type="http://schemas.openxmlformats.org/officeDocument/2006/relationships/tags" Target="../tags/tag206.xml"/><Relationship Id="rId22" Type="http://schemas.openxmlformats.org/officeDocument/2006/relationships/tags" Target="../tags/tag205.xml"/><Relationship Id="rId21" Type="http://schemas.openxmlformats.org/officeDocument/2006/relationships/tags" Target="../tags/tag204.xml"/><Relationship Id="rId20" Type="http://schemas.openxmlformats.org/officeDocument/2006/relationships/image" Target="../media/image48.svg"/><Relationship Id="rId2" Type="http://schemas.openxmlformats.org/officeDocument/2006/relationships/tags" Target="../tags/tag191.xml"/><Relationship Id="rId19" Type="http://schemas.openxmlformats.org/officeDocument/2006/relationships/image" Target="../media/image47.png"/><Relationship Id="rId18" Type="http://schemas.openxmlformats.org/officeDocument/2006/relationships/tags" Target="../tags/tag203.xml"/><Relationship Id="rId17" Type="http://schemas.openxmlformats.org/officeDocument/2006/relationships/tags" Target="../tags/tag202.xml"/><Relationship Id="rId16" Type="http://schemas.openxmlformats.org/officeDocument/2006/relationships/tags" Target="../tags/tag201.xml"/><Relationship Id="rId15" Type="http://schemas.openxmlformats.org/officeDocument/2006/relationships/tags" Target="../tags/tag200.xml"/><Relationship Id="rId14" Type="http://schemas.openxmlformats.org/officeDocument/2006/relationships/tags" Target="../tags/tag199.xml"/><Relationship Id="rId13" Type="http://schemas.openxmlformats.org/officeDocument/2006/relationships/image" Target="../media/image46.svg"/><Relationship Id="rId12" Type="http://schemas.openxmlformats.org/officeDocument/2006/relationships/image" Target="../media/image45.png"/><Relationship Id="rId11" Type="http://schemas.openxmlformats.org/officeDocument/2006/relationships/tags" Target="../tags/tag198.xml"/><Relationship Id="rId10" Type="http://schemas.openxmlformats.org/officeDocument/2006/relationships/tags" Target="../tags/tag197.xml"/><Relationship Id="rId1" Type="http://schemas.openxmlformats.org/officeDocument/2006/relationships/tags" Target="../tags/tag190.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212.xml"/><Relationship Id="rId1" Type="http://schemas.openxmlformats.org/officeDocument/2006/relationships/tags" Target="../tags/tag211.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1.xml"/><Relationship Id="rId2" Type="http://schemas.openxmlformats.org/officeDocument/2006/relationships/image" Target="../media/image51.png"/><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61.xml.rels><?xml version="1.0" encoding="UTF-8" standalone="yes"?>
<Relationships xmlns="http://schemas.openxmlformats.org/package/2006/relationships"><Relationship Id="rId9" Type="http://schemas.openxmlformats.org/officeDocument/2006/relationships/tags" Target="../tags/tag221.xml"/><Relationship Id="rId8" Type="http://schemas.openxmlformats.org/officeDocument/2006/relationships/tags" Target="../tags/tag220.xml"/><Relationship Id="rId7" Type="http://schemas.openxmlformats.org/officeDocument/2006/relationships/tags" Target="../tags/tag219.xml"/><Relationship Id="rId6" Type="http://schemas.openxmlformats.org/officeDocument/2006/relationships/tags" Target="../tags/tag218.xml"/><Relationship Id="rId5" Type="http://schemas.openxmlformats.org/officeDocument/2006/relationships/tags" Target="../tags/tag217.xml"/><Relationship Id="rId4" Type="http://schemas.openxmlformats.org/officeDocument/2006/relationships/tags" Target="../tags/tag216.xml"/><Relationship Id="rId3" Type="http://schemas.openxmlformats.org/officeDocument/2006/relationships/tags" Target="../tags/tag215.xml"/><Relationship Id="rId20" Type="http://schemas.openxmlformats.org/officeDocument/2006/relationships/slideLayout" Target="../slideLayouts/slideLayout8.xml"/><Relationship Id="rId2" Type="http://schemas.openxmlformats.org/officeDocument/2006/relationships/tags" Target="../tags/tag214.xml"/><Relationship Id="rId19" Type="http://schemas.openxmlformats.org/officeDocument/2006/relationships/image" Target="../media/image9.png"/><Relationship Id="rId18" Type="http://schemas.openxmlformats.org/officeDocument/2006/relationships/image" Target="../media/image42.svg"/><Relationship Id="rId17" Type="http://schemas.openxmlformats.org/officeDocument/2006/relationships/image" Target="../media/image41.png"/><Relationship Id="rId16" Type="http://schemas.openxmlformats.org/officeDocument/2006/relationships/tags" Target="../tags/tag226.xml"/><Relationship Id="rId15" Type="http://schemas.openxmlformats.org/officeDocument/2006/relationships/tags" Target="../tags/tag225.xml"/><Relationship Id="rId14" Type="http://schemas.openxmlformats.org/officeDocument/2006/relationships/tags" Target="../tags/tag224.xml"/><Relationship Id="rId13" Type="http://schemas.openxmlformats.org/officeDocument/2006/relationships/image" Target="../media/image40.svg"/><Relationship Id="rId12" Type="http://schemas.openxmlformats.org/officeDocument/2006/relationships/image" Target="../media/image39.png"/><Relationship Id="rId11" Type="http://schemas.openxmlformats.org/officeDocument/2006/relationships/tags" Target="../tags/tag223.xml"/><Relationship Id="rId10" Type="http://schemas.openxmlformats.org/officeDocument/2006/relationships/tags" Target="../tags/tag222.xml"/><Relationship Id="rId1" Type="http://schemas.openxmlformats.org/officeDocument/2006/relationships/tags" Target="../tags/tag213.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63.xml.rels><?xml version="1.0" encoding="UTF-8" standalone="yes"?>
<Relationships xmlns="http://schemas.openxmlformats.org/package/2006/relationships"><Relationship Id="rId9" Type="http://schemas.openxmlformats.org/officeDocument/2006/relationships/image" Target="../media/image54.png"/><Relationship Id="rId8" Type="http://schemas.openxmlformats.org/officeDocument/2006/relationships/tags" Target="../tags/tag232.xml"/><Relationship Id="rId7" Type="http://schemas.openxmlformats.org/officeDocument/2006/relationships/image" Target="../media/image53.svg"/><Relationship Id="rId6" Type="http://schemas.openxmlformats.org/officeDocument/2006/relationships/image" Target="../media/image52.png"/><Relationship Id="rId5" Type="http://schemas.openxmlformats.org/officeDocument/2006/relationships/tags" Target="../tags/tag231.xml"/><Relationship Id="rId46" Type="http://schemas.openxmlformats.org/officeDocument/2006/relationships/slideLayout" Target="../slideLayouts/slideLayout8.xml"/><Relationship Id="rId45" Type="http://schemas.openxmlformats.org/officeDocument/2006/relationships/image" Target="../media/image9.png"/><Relationship Id="rId44" Type="http://schemas.openxmlformats.org/officeDocument/2006/relationships/tags" Target="../tags/tag260.xml"/><Relationship Id="rId43" Type="http://schemas.openxmlformats.org/officeDocument/2006/relationships/tags" Target="../tags/tag259.xml"/><Relationship Id="rId42" Type="http://schemas.openxmlformats.org/officeDocument/2006/relationships/tags" Target="../tags/tag258.xml"/><Relationship Id="rId41" Type="http://schemas.openxmlformats.org/officeDocument/2006/relationships/tags" Target="../tags/tag257.xml"/><Relationship Id="rId40" Type="http://schemas.openxmlformats.org/officeDocument/2006/relationships/image" Target="../media/image61.svg"/><Relationship Id="rId4" Type="http://schemas.openxmlformats.org/officeDocument/2006/relationships/tags" Target="../tags/tag230.xml"/><Relationship Id="rId39" Type="http://schemas.openxmlformats.org/officeDocument/2006/relationships/image" Target="../media/image60.png"/><Relationship Id="rId38" Type="http://schemas.openxmlformats.org/officeDocument/2006/relationships/tags" Target="../tags/tag256.xml"/><Relationship Id="rId37" Type="http://schemas.openxmlformats.org/officeDocument/2006/relationships/tags" Target="../tags/tag255.xml"/><Relationship Id="rId36" Type="http://schemas.openxmlformats.org/officeDocument/2006/relationships/tags" Target="../tags/tag254.xml"/><Relationship Id="rId35" Type="http://schemas.openxmlformats.org/officeDocument/2006/relationships/tags" Target="../tags/tag253.xml"/><Relationship Id="rId34" Type="http://schemas.openxmlformats.org/officeDocument/2006/relationships/tags" Target="../tags/tag252.xml"/><Relationship Id="rId33" Type="http://schemas.openxmlformats.org/officeDocument/2006/relationships/tags" Target="../tags/tag251.xml"/><Relationship Id="rId32" Type="http://schemas.openxmlformats.org/officeDocument/2006/relationships/tags" Target="../tags/tag250.xml"/><Relationship Id="rId31" Type="http://schemas.openxmlformats.org/officeDocument/2006/relationships/tags" Target="../tags/tag249.xml"/><Relationship Id="rId30" Type="http://schemas.openxmlformats.org/officeDocument/2006/relationships/image" Target="../media/image59.svg"/><Relationship Id="rId3" Type="http://schemas.openxmlformats.org/officeDocument/2006/relationships/tags" Target="../tags/tag229.xml"/><Relationship Id="rId29" Type="http://schemas.openxmlformats.org/officeDocument/2006/relationships/image" Target="../media/image58.png"/><Relationship Id="rId28" Type="http://schemas.openxmlformats.org/officeDocument/2006/relationships/tags" Target="../tags/tag248.xml"/><Relationship Id="rId27" Type="http://schemas.openxmlformats.org/officeDocument/2006/relationships/tags" Target="../tags/tag247.xml"/><Relationship Id="rId26" Type="http://schemas.openxmlformats.org/officeDocument/2006/relationships/tags" Target="../tags/tag246.xml"/><Relationship Id="rId25" Type="http://schemas.openxmlformats.org/officeDocument/2006/relationships/tags" Target="../tags/tag245.xml"/><Relationship Id="rId24" Type="http://schemas.openxmlformats.org/officeDocument/2006/relationships/tags" Target="../tags/tag244.xml"/><Relationship Id="rId23" Type="http://schemas.openxmlformats.org/officeDocument/2006/relationships/tags" Target="../tags/tag243.xml"/><Relationship Id="rId22" Type="http://schemas.openxmlformats.org/officeDocument/2006/relationships/tags" Target="../tags/tag242.xml"/><Relationship Id="rId21" Type="http://schemas.openxmlformats.org/officeDocument/2006/relationships/tags" Target="../tags/tag241.xml"/><Relationship Id="rId20" Type="http://schemas.openxmlformats.org/officeDocument/2006/relationships/image" Target="../media/image57.svg"/><Relationship Id="rId2" Type="http://schemas.openxmlformats.org/officeDocument/2006/relationships/tags" Target="../tags/tag228.xml"/><Relationship Id="rId19" Type="http://schemas.openxmlformats.org/officeDocument/2006/relationships/image" Target="../media/image56.png"/><Relationship Id="rId18" Type="http://schemas.openxmlformats.org/officeDocument/2006/relationships/tags" Target="../tags/tag240.xml"/><Relationship Id="rId17" Type="http://schemas.openxmlformats.org/officeDocument/2006/relationships/tags" Target="../tags/tag239.xml"/><Relationship Id="rId16" Type="http://schemas.openxmlformats.org/officeDocument/2006/relationships/tags" Target="../tags/tag238.xml"/><Relationship Id="rId15" Type="http://schemas.openxmlformats.org/officeDocument/2006/relationships/tags" Target="../tags/tag237.xml"/><Relationship Id="rId14" Type="http://schemas.openxmlformats.org/officeDocument/2006/relationships/tags" Target="../tags/tag236.xml"/><Relationship Id="rId13" Type="http://schemas.openxmlformats.org/officeDocument/2006/relationships/tags" Target="../tags/tag235.xml"/><Relationship Id="rId12" Type="http://schemas.openxmlformats.org/officeDocument/2006/relationships/tags" Target="../tags/tag234.xml"/><Relationship Id="rId11" Type="http://schemas.openxmlformats.org/officeDocument/2006/relationships/tags" Target="../tags/tag233.xml"/><Relationship Id="rId10" Type="http://schemas.openxmlformats.org/officeDocument/2006/relationships/image" Target="../media/image55.svg"/><Relationship Id="rId1" Type="http://schemas.openxmlformats.org/officeDocument/2006/relationships/tags" Target="../tags/tag227.xml"/></Relationships>
</file>

<file path=ppt/slides/_rels/slide64.xml.rels><?xml version="1.0" encoding="UTF-8" standalone="yes"?>
<Relationships xmlns="http://schemas.openxmlformats.org/package/2006/relationships"><Relationship Id="rId9" Type="http://schemas.openxmlformats.org/officeDocument/2006/relationships/image" Target="../media/image55.svg"/><Relationship Id="rId8" Type="http://schemas.openxmlformats.org/officeDocument/2006/relationships/image" Target="../media/image54.png"/><Relationship Id="rId7" Type="http://schemas.openxmlformats.org/officeDocument/2006/relationships/tags" Target="../tags/tag265.xml"/><Relationship Id="rId6" Type="http://schemas.openxmlformats.org/officeDocument/2006/relationships/image" Target="../media/image63.svg"/><Relationship Id="rId5" Type="http://schemas.openxmlformats.org/officeDocument/2006/relationships/image" Target="../media/image62.png"/><Relationship Id="rId48" Type="http://schemas.openxmlformats.org/officeDocument/2006/relationships/slideLayout" Target="../slideLayouts/slideLayout8.xml"/><Relationship Id="rId47" Type="http://schemas.openxmlformats.org/officeDocument/2006/relationships/image" Target="../media/image9.png"/><Relationship Id="rId46" Type="http://schemas.openxmlformats.org/officeDocument/2006/relationships/tags" Target="../tags/tag290.xml"/><Relationship Id="rId45" Type="http://schemas.openxmlformats.org/officeDocument/2006/relationships/tags" Target="../tags/tag289.xml"/><Relationship Id="rId44" Type="http://schemas.openxmlformats.org/officeDocument/2006/relationships/tags" Target="../tags/tag288.xml"/><Relationship Id="rId43" Type="http://schemas.openxmlformats.org/officeDocument/2006/relationships/tags" Target="../tags/tag287.xml"/><Relationship Id="rId42" Type="http://schemas.openxmlformats.org/officeDocument/2006/relationships/image" Target="../media/image61.svg"/><Relationship Id="rId41" Type="http://schemas.openxmlformats.org/officeDocument/2006/relationships/image" Target="../media/image60.png"/><Relationship Id="rId40" Type="http://schemas.openxmlformats.org/officeDocument/2006/relationships/tags" Target="../tags/tag286.xml"/><Relationship Id="rId4" Type="http://schemas.openxmlformats.org/officeDocument/2006/relationships/tags" Target="../tags/tag264.xml"/><Relationship Id="rId39" Type="http://schemas.openxmlformats.org/officeDocument/2006/relationships/image" Target="../media/image69.svg"/><Relationship Id="rId38" Type="http://schemas.openxmlformats.org/officeDocument/2006/relationships/image" Target="../media/image68.png"/><Relationship Id="rId37" Type="http://schemas.openxmlformats.org/officeDocument/2006/relationships/tags" Target="../tags/tag285.xml"/><Relationship Id="rId36" Type="http://schemas.openxmlformats.org/officeDocument/2006/relationships/tags" Target="../tags/tag284.xml"/><Relationship Id="rId35" Type="http://schemas.openxmlformats.org/officeDocument/2006/relationships/tags" Target="../tags/tag283.xml"/><Relationship Id="rId34" Type="http://schemas.openxmlformats.org/officeDocument/2006/relationships/tags" Target="../tags/tag282.xml"/><Relationship Id="rId33" Type="http://schemas.openxmlformats.org/officeDocument/2006/relationships/tags" Target="../tags/tag281.xml"/><Relationship Id="rId32" Type="http://schemas.openxmlformats.org/officeDocument/2006/relationships/tags" Target="../tags/tag280.xml"/><Relationship Id="rId31" Type="http://schemas.openxmlformats.org/officeDocument/2006/relationships/image" Target="../media/image59.svg"/><Relationship Id="rId30" Type="http://schemas.openxmlformats.org/officeDocument/2006/relationships/image" Target="../media/image58.png"/><Relationship Id="rId3" Type="http://schemas.openxmlformats.org/officeDocument/2006/relationships/tags" Target="../tags/tag263.xml"/><Relationship Id="rId29" Type="http://schemas.openxmlformats.org/officeDocument/2006/relationships/tags" Target="../tags/tag279.xml"/><Relationship Id="rId28" Type="http://schemas.openxmlformats.org/officeDocument/2006/relationships/image" Target="../media/image67.svg"/><Relationship Id="rId27" Type="http://schemas.openxmlformats.org/officeDocument/2006/relationships/image" Target="../media/image66.png"/><Relationship Id="rId26" Type="http://schemas.openxmlformats.org/officeDocument/2006/relationships/tags" Target="../tags/tag278.xml"/><Relationship Id="rId25" Type="http://schemas.openxmlformats.org/officeDocument/2006/relationships/tags" Target="../tags/tag277.xml"/><Relationship Id="rId24" Type="http://schemas.openxmlformats.org/officeDocument/2006/relationships/tags" Target="../tags/tag276.xml"/><Relationship Id="rId23" Type="http://schemas.openxmlformats.org/officeDocument/2006/relationships/tags" Target="../tags/tag275.xml"/><Relationship Id="rId22" Type="http://schemas.openxmlformats.org/officeDocument/2006/relationships/tags" Target="../tags/tag274.xml"/><Relationship Id="rId21" Type="http://schemas.openxmlformats.org/officeDocument/2006/relationships/tags" Target="../tags/tag273.xml"/><Relationship Id="rId20" Type="http://schemas.openxmlformats.org/officeDocument/2006/relationships/image" Target="../media/image57.svg"/><Relationship Id="rId2" Type="http://schemas.openxmlformats.org/officeDocument/2006/relationships/tags" Target="../tags/tag262.xml"/><Relationship Id="rId19" Type="http://schemas.openxmlformats.org/officeDocument/2006/relationships/image" Target="../media/image56.png"/><Relationship Id="rId18" Type="http://schemas.openxmlformats.org/officeDocument/2006/relationships/tags" Target="../tags/tag272.xml"/><Relationship Id="rId17" Type="http://schemas.openxmlformats.org/officeDocument/2006/relationships/image" Target="../media/image65.svg"/><Relationship Id="rId16" Type="http://schemas.openxmlformats.org/officeDocument/2006/relationships/image" Target="../media/image64.png"/><Relationship Id="rId15" Type="http://schemas.openxmlformats.org/officeDocument/2006/relationships/tags" Target="../tags/tag271.xml"/><Relationship Id="rId14" Type="http://schemas.openxmlformats.org/officeDocument/2006/relationships/tags" Target="../tags/tag270.xml"/><Relationship Id="rId13" Type="http://schemas.openxmlformats.org/officeDocument/2006/relationships/tags" Target="../tags/tag269.xml"/><Relationship Id="rId12" Type="http://schemas.openxmlformats.org/officeDocument/2006/relationships/tags" Target="../tags/tag268.xml"/><Relationship Id="rId11" Type="http://schemas.openxmlformats.org/officeDocument/2006/relationships/tags" Target="../tags/tag267.xml"/><Relationship Id="rId10" Type="http://schemas.openxmlformats.org/officeDocument/2006/relationships/tags" Target="../tags/tag266.xml"/><Relationship Id="rId1" Type="http://schemas.openxmlformats.org/officeDocument/2006/relationships/tags" Target="../tags/tag26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4.xml"/><Relationship Id="rId1" Type="http://schemas.openxmlformats.org/officeDocument/2006/relationships/tags" Target="../tags/tag3.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292.xml"/><Relationship Id="rId1" Type="http://schemas.openxmlformats.org/officeDocument/2006/relationships/tags" Target="../tags/tag291.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xml"/><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image" Target="../media/image9.png"/></Relationships>
</file>

<file path=ppt/slides/_rels/slide80.xml.rels><?xml version="1.0" encoding="UTF-8" standalone="yes"?>
<Relationships xmlns="http://schemas.openxmlformats.org/package/2006/relationships"><Relationship Id="rId9" Type="http://schemas.openxmlformats.org/officeDocument/2006/relationships/tags" Target="../tags/tag301.xml"/><Relationship Id="rId8" Type="http://schemas.openxmlformats.org/officeDocument/2006/relationships/tags" Target="../tags/tag300.xml"/><Relationship Id="rId7" Type="http://schemas.openxmlformats.org/officeDocument/2006/relationships/tags" Target="../tags/tag299.xml"/><Relationship Id="rId6" Type="http://schemas.openxmlformats.org/officeDocument/2006/relationships/tags" Target="../tags/tag298.xml"/><Relationship Id="rId5" Type="http://schemas.openxmlformats.org/officeDocument/2006/relationships/tags" Target="../tags/tag297.xml"/><Relationship Id="rId46" Type="http://schemas.openxmlformats.org/officeDocument/2006/relationships/slideLayout" Target="../slideLayouts/slideLayout8.xml"/><Relationship Id="rId45" Type="http://schemas.openxmlformats.org/officeDocument/2006/relationships/image" Target="../media/image9.png"/><Relationship Id="rId44" Type="http://schemas.openxmlformats.org/officeDocument/2006/relationships/tags" Target="../tags/tag324.xml"/><Relationship Id="rId43" Type="http://schemas.openxmlformats.org/officeDocument/2006/relationships/tags" Target="../tags/tag323.xml"/><Relationship Id="rId42" Type="http://schemas.openxmlformats.org/officeDocument/2006/relationships/tags" Target="../tags/tag322.xml"/><Relationship Id="rId41" Type="http://schemas.openxmlformats.org/officeDocument/2006/relationships/tags" Target="../tags/tag321.xml"/><Relationship Id="rId40" Type="http://schemas.openxmlformats.org/officeDocument/2006/relationships/tags" Target="../tags/tag320.xml"/><Relationship Id="rId4" Type="http://schemas.openxmlformats.org/officeDocument/2006/relationships/tags" Target="../tags/tag296.xml"/><Relationship Id="rId39" Type="http://schemas.openxmlformats.org/officeDocument/2006/relationships/tags" Target="../tags/tag319.xml"/><Relationship Id="rId38" Type="http://schemas.openxmlformats.org/officeDocument/2006/relationships/tags" Target="../tags/tag318.xml"/><Relationship Id="rId37" Type="http://schemas.openxmlformats.org/officeDocument/2006/relationships/tags" Target="../tags/tag317.xml"/><Relationship Id="rId36" Type="http://schemas.openxmlformats.org/officeDocument/2006/relationships/tags" Target="../tags/tag316.xml"/><Relationship Id="rId35" Type="http://schemas.openxmlformats.org/officeDocument/2006/relationships/tags" Target="../tags/tag315.xml"/><Relationship Id="rId34" Type="http://schemas.openxmlformats.org/officeDocument/2006/relationships/image" Target="../media/image81.svg"/><Relationship Id="rId33" Type="http://schemas.openxmlformats.org/officeDocument/2006/relationships/image" Target="../media/image80.png"/><Relationship Id="rId32" Type="http://schemas.openxmlformats.org/officeDocument/2006/relationships/tags" Target="../tags/tag314.xml"/><Relationship Id="rId31" Type="http://schemas.openxmlformats.org/officeDocument/2006/relationships/image" Target="../media/image79.svg"/><Relationship Id="rId30" Type="http://schemas.openxmlformats.org/officeDocument/2006/relationships/image" Target="../media/image78.png"/><Relationship Id="rId3" Type="http://schemas.openxmlformats.org/officeDocument/2006/relationships/tags" Target="../tags/tag295.xml"/><Relationship Id="rId29" Type="http://schemas.openxmlformats.org/officeDocument/2006/relationships/tags" Target="../tags/tag313.xml"/><Relationship Id="rId28" Type="http://schemas.openxmlformats.org/officeDocument/2006/relationships/image" Target="../media/image77.svg"/><Relationship Id="rId27" Type="http://schemas.openxmlformats.org/officeDocument/2006/relationships/image" Target="../media/image76.png"/><Relationship Id="rId26" Type="http://schemas.openxmlformats.org/officeDocument/2006/relationships/tags" Target="../tags/tag312.xml"/><Relationship Id="rId25" Type="http://schemas.openxmlformats.org/officeDocument/2006/relationships/image" Target="../media/image75.svg"/><Relationship Id="rId24" Type="http://schemas.openxmlformats.org/officeDocument/2006/relationships/image" Target="../media/image74.png"/><Relationship Id="rId23" Type="http://schemas.openxmlformats.org/officeDocument/2006/relationships/tags" Target="../tags/tag311.xml"/><Relationship Id="rId22" Type="http://schemas.openxmlformats.org/officeDocument/2006/relationships/image" Target="../media/image73.svg"/><Relationship Id="rId21" Type="http://schemas.openxmlformats.org/officeDocument/2006/relationships/image" Target="../media/image72.png"/><Relationship Id="rId20" Type="http://schemas.openxmlformats.org/officeDocument/2006/relationships/tags" Target="../tags/tag310.xml"/><Relationship Id="rId2" Type="http://schemas.openxmlformats.org/officeDocument/2006/relationships/tags" Target="../tags/tag294.xml"/><Relationship Id="rId19" Type="http://schemas.openxmlformats.org/officeDocument/2006/relationships/image" Target="../media/image71.svg"/><Relationship Id="rId18" Type="http://schemas.openxmlformats.org/officeDocument/2006/relationships/image" Target="../media/image70.png"/><Relationship Id="rId17" Type="http://schemas.openxmlformats.org/officeDocument/2006/relationships/tags" Target="../tags/tag309.xml"/><Relationship Id="rId16" Type="http://schemas.openxmlformats.org/officeDocument/2006/relationships/tags" Target="../tags/tag308.xml"/><Relationship Id="rId15" Type="http://schemas.openxmlformats.org/officeDocument/2006/relationships/tags" Target="../tags/tag307.xml"/><Relationship Id="rId14" Type="http://schemas.openxmlformats.org/officeDocument/2006/relationships/tags" Target="../tags/tag306.xml"/><Relationship Id="rId13" Type="http://schemas.openxmlformats.org/officeDocument/2006/relationships/tags" Target="../tags/tag305.xml"/><Relationship Id="rId12" Type="http://schemas.openxmlformats.org/officeDocument/2006/relationships/tags" Target="../tags/tag304.xml"/><Relationship Id="rId11" Type="http://schemas.openxmlformats.org/officeDocument/2006/relationships/tags" Target="../tags/tag303.xml"/><Relationship Id="rId10" Type="http://schemas.openxmlformats.org/officeDocument/2006/relationships/tags" Target="../tags/tag302.xml"/><Relationship Id="rId1" Type="http://schemas.openxmlformats.org/officeDocument/2006/relationships/tags" Target="../tags/tag29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86.xml.rels><?xml version="1.0" encoding="UTF-8" standalone="yes"?>
<Relationships xmlns="http://schemas.openxmlformats.org/package/2006/relationships"><Relationship Id="rId5" Type="http://schemas.openxmlformats.org/officeDocument/2006/relationships/notesSlide" Target="../notesSlides/notesSlide67.xml"/><Relationship Id="rId4" Type="http://schemas.openxmlformats.org/officeDocument/2006/relationships/slideLayout" Target="../slideLayouts/slideLayout1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xml"/><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100197" y="2644538"/>
            <a:ext cx="4703792" cy="1568450"/>
          </a:xfrm>
          <a:prstGeom prst="rect">
            <a:avLst/>
          </a:prstGeom>
          <a:noFill/>
        </p:spPr>
        <p:txBody>
          <a:bodyPr wrap="square" rtlCol="0">
            <a:spAutoFit/>
          </a:bodyPr>
          <a:lstStyle/>
          <a:p>
            <a:pPr algn="ctr"/>
            <a:r>
              <a:rPr lang="zh-CN" altLang="en-US" sz="60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rPr>
              <a:t>儿科护理</a:t>
            </a:r>
            <a:endParaRPr lang="zh-CN" altLang="en-US" sz="495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endParaRPr>
          </a:p>
          <a:p>
            <a:pPr algn="ctr"/>
            <a:r>
              <a:rPr lang="zh-CN" altLang="en-US" sz="36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rPr>
              <a:t>（第二版）</a:t>
            </a:r>
            <a:endParaRPr lang="zh-CN" altLang="en-US" sz="36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9">
        <p:comb/>
      </p:transition>
    </mc:Choice>
    <mc:Fallback>
      <p:transition>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133794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微软雅黑" panose="020B0503020204020204" charset="-122"/>
                <a:ea typeface="微软雅黑" panose="020B0503020204020204" charset="-122"/>
                <a:cs typeface="+mn-ea"/>
              </a:rPr>
              <a:t>这部分是指食物在胃肠道消化、吸收及代谢过程中所消耗的能量，也称食物的热力作用。摄入不同的食物，消耗的能量也各不相同，蛋白质的特殊动力作用最高，故以奶类为主要食物的婴儿此项能量所需较高，占总能量的 7% ～ 8%，而吃混合膳食的年长儿此项能量约占总能量的 5%。</a:t>
            </a:r>
            <a:endParaRPr dirty="0">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（三）食物特殊动力作用</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一、能量的需要</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133794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小儿活动所需能量与其活动类型、活动强度及活动持续时间有关，占总能量的15% ～ 25%。爱活动的小儿此项能量的需要比同年龄安静的小儿多 3 ～ 4 倍。故活动所需能量波动较大，并随年龄增长而增加。</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（四）活动所需</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一、能量的需要</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299974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每日摄入的食物不能完全被消化吸收，有一小部分排出体外。这部分所消耗的能量在 10% 以内，但如果有腹泻等消化系统疾病时所需的能量增加。</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以上五个方面的总和为小儿能量的总需要量，生长发育越快，基础代谢率越高，能量需要也就越多；一般婴儿每日所需总能量约 460kJ/kg（110</a:t>
            </a:r>
            <a:r>
              <a:rPr lang="en-US"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kcal</a:t>
            </a:r>
            <a:r>
              <a:rPr lang="en-US"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a:t>
            </a:r>
            <a:r>
              <a:rPr lang="en-US"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kg），以后每增长3 岁减 42 kJ / kg（10 kcal / kg），至 15 岁时平均为 250 kJ / kg（60 kcal / kg）。总能量的需求存在个体差异，如体重相同的健康儿瘦长体型者对能量的需要多于肥胖儿。</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（五）排泄消耗</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一、能量的需要</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82625" y="1873222"/>
            <a:ext cx="3239770" cy="3960552"/>
            <a:chOff x="4157" y="3295"/>
            <a:chExt cx="5102" cy="6237"/>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510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752" y="4066"/>
              <a:ext cx="2606" cy="580"/>
            </a:xfrm>
            <a:prstGeom prst="rect">
              <a:avLst/>
            </a:prstGeom>
          </p:spPr>
          <p:txBody>
            <a:bodyPr wrap="square">
              <a:spAutoFit/>
            </a:bodyPr>
            <a:lstStyle/>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1. 蛋白质</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p:txBody>
        </p:sp>
        <p:sp>
          <p:nvSpPr>
            <p:cNvPr id="151" name="文本框 164"/>
            <p:cNvSpPr txBox="1"/>
            <p:nvPr/>
          </p:nvSpPr>
          <p:spPr>
            <a:xfrm>
              <a:off x="4157" y="4853"/>
              <a:ext cx="5102" cy="4679"/>
            </a:xfrm>
            <a:prstGeom prst="rect">
              <a:avLst/>
            </a:prstGeom>
            <a:noFill/>
          </p:spPr>
          <p:txBody>
            <a:bodyPr wrap="square">
              <a:spAutoFit/>
            </a:bodyPr>
            <a:lstStyle/>
            <a:p>
              <a:pPr algn="just">
                <a:lnSpc>
                  <a:spcPct val="130000"/>
                </a:lnSpc>
                <a:defRPr/>
              </a:pPr>
              <a:r>
                <a:rPr lang="zh-CN" altLang="en-US" sz="16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蛋白质是生命的物质基础，它是构成人体细胞组织的基本成分，也是保证生理功能的重要物质。蛋白质的基本单位是氨基酸，共有 20 种，其中有 8 种在人体内不能合成，必须由食物供给，称为必需氨基酸，如赖氨酸、色氨酸等；其余 12 种可在体内合成，不需食物供给，称为非必需氨基酸。</a:t>
              </a:r>
              <a:endParaRPr lang="zh-CN" altLang="en-US" sz="16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4399280" y="1873222"/>
            <a:ext cx="3239770" cy="3960551"/>
            <a:chOff x="6967" y="3295"/>
            <a:chExt cx="5104" cy="6237"/>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5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748" y="4066"/>
              <a:ext cx="1441" cy="580"/>
            </a:xfrm>
            <a:prstGeom prst="rect">
              <a:avLst/>
            </a:prstGeom>
          </p:spPr>
          <p:txBody>
            <a:bodyPr wrap="none">
              <a:spAutoFit/>
            </a:bodyPr>
            <a:lstStyle/>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2. 脂肪</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p:txBody>
        </p:sp>
        <p:sp>
          <p:nvSpPr>
            <p:cNvPr id="152" name="文本框 165"/>
            <p:cNvSpPr txBox="1"/>
            <p:nvPr/>
          </p:nvSpPr>
          <p:spPr>
            <a:xfrm>
              <a:off x="6967" y="4853"/>
              <a:ext cx="5104" cy="4679"/>
            </a:xfrm>
            <a:prstGeom prst="rect">
              <a:avLst/>
            </a:prstGeom>
            <a:noFill/>
          </p:spPr>
          <p:txBody>
            <a:bodyPr wrap="square">
              <a:spAutoFit/>
            </a:bodyPr>
            <a:lstStyle/>
            <a:p>
              <a:pPr algn="just">
                <a:lnSpc>
                  <a:spcPct val="130000"/>
                </a:lnSpc>
                <a:defRPr/>
              </a:pPr>
              <a:r>
                <a:rPr lang="zh-CN" altLang="en-US" sz="16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脂肪是供能的主要营养素，可提供必需脂肪酸，有助于脂溶性维生素的吸收，还有防止散热、维持体温稳定、保护脏器的作用。婴幼儿每日需 4 ～ 6 g / kg，儿童每日需 3 g / kg，脂肪所供能量约占每日总能量的 35%。长期缺乏脂肪时，可导致营养不良和脂溶性维生素缺乏；过多又可导致肥胖、腹泻等。</a:t>
              </a:r>
              <a:endParaRPr lang="zh-CN" altLang="en-US" sz="16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4" name="组合 3"/>
          <p:cNvGrpSpPr/>
          <p:nvPr/>
        </p:nvGrpSpPr>
        <p:grpSpPr>
          <a:xfrm>
            <a:off x="8115935" y="1873222"/>
            <a:ext cx="3240405" cy="3960551"/>
            <a:chOff x="9780" y="3295"/>
            <a:chExt cx="5105" cy="6237"/>
          </a:xfrm>
        </p:grpSpPr>
        <p:sp>
          <p:nvSpPr>
            <p:cNvPr id="129" name="Freeform 12"/>
            <p:cNvSpPr/>
            <p:nvPr/>
          </p:nvSpPr>
          <p:spPr bwMode="auto">
            <a:xfrm>
              <a:off x="9780"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30" name="组合 129"/>
            <p:cNvGrpSpPr/>
            <p:nvPr/>
          </p:nvGrpSpPr>
          <p:grpSpPr>
            <a:xfrm>
              <a:off x="10047" y="3366"/>
              <a:ext cx="1347" cy="900"/>
              <a:chOff x="4855766" y="1695061"/>
              <a:chExt cx="855662" cy="571500"/>
            </a:xfrm>
            <a:solidFill>
              <a:schemeClr val="bg1"/>
            </a:solidFill>
          </p:grpSpPr>
          <p:sp>
            <p:nvSpPr>
              <p:cNvPr id="131"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2"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3"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4"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5"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6"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7"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cxnSp>
          <p:nvCxnSpPr>
            <p:cNvPr id="138" name="直接连接符 137"/>
            <p:cNvCxnSpPr/>
            <p:nvPr/>
          </p:nvCxnSpPr>
          <p:spPr>
            <a:xfrm>
              <a:off x="9780" y="4647"/>
              <a:ext cx="5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11374" y="4066"/>
              <a:ext cx="3184" cy="580"/>
            </a:xfrm>
            <a:prstGeom prst="rect">
              <a:avLst/>
            </a:prstGeom>
          </p:spPr>
          <p:txBody>
            <a:bodyPr wrap="square">
              <a:spAutoFit/>
            </a:bodyPr>
            <a:lstStyle/>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3. 碳水化合物</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p:txBody>
        </p:sp>
        <p:sp>
          <p:nvSpPr>
            <p:cNvPr id="153" name="文本框 166"/>
            <p:cNvSpPr txBox="1"/>
            <p:nvPr/>
          </p:nvSpPr>
          <p:spPr>
            <a:xfrm>
              <a:off x="9780" y="4853"/>
              <a:ext cx="5105" cy="4679"/>
            </a:xfrm>
            <a:prstGeom prst="rect">
              <a:avLst/>
            </a:prstGeom>
            <a:noFill/>
          </p:spPr>
          <p:txBody>
            <a:bodyPr wrap="square">
              <a:spAutoFit/>
            </a:bodyPr>
            <a:lstStyle/>
            <a:p>
              <a:pPr algn="just">
                <a:lnSpc>
                  <a:spcPct val="130000"/>
                </a:lnSpc>
                <a:defRPr/>
              </a:pPr>
              <a:r>
                <a:rPr lang="zh-CN" altLang="en-US" sz="16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碳水化合物是人体最主要的供能物质，其所供能量占总能量的50%。小儿对碳水化合物的需要量较成人多，婴儿每日需 10 ～ 12 g / kg，2 岁以上小儿每日需 10 g / kg。</a:t>
              </a:r>
              <a:endParaRPr lang="zh-CN" altLang="en-US" sz="16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algn="just">
                <a:lnSpc>
                  <a:spcPct val="130000"/>
                </a:lnSpc>
                <a:defRPr/>
              </a:pPr>
              <a:r>
                <a:rPr lang="zh-CN" altLang="en-US" sz="16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碳水化合物摄入不足，可导致酸中毒、水肿、营养不良；摄入过多可导致体重增长快、虚胖、皮肤苍白、肌肉松弛等。</a:t>
              </a:r>
              <a:endParaRPr lang="zh-CN" altLang="en-US" sz="16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二、营养素的需要</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6" name="文本框 5"/>
          <p:cNvSpPr txBox="1"/>
          <p:nvPr/>
        </p:nvSpPr>
        <p:spPr>
          <a:xfrm>
            <a:off x="1346835" y="1188720"/>
            <a:ext cx="6096000" cy="398780"/>
          </a:xfrm>
          <a:prstGeom prst="rect">
            <a:avLst/>
          </a:prstGeom>
          <a:noFill/>
        </p:spPr>
        <p:txBody>
          <a:bodyPr wrap="square" rtlCol="0" anchor="t">
            <a:spAutoFit/>
          </a:bodyPr>
          <a:p>
            <a:r>
              <a:rPr lang="zh-CN" altLang="en-US" sz="2000" b="1">
                <a:latin typeface="Microsoft YaHei Bold" panose="020B0503020204020204" charset="-122"/>
                <a:ea typeface="Microsoft YaHei Bold" panose="020B0503020204020204" charset="-122"/>
              </a:rPr>
              <a:t>（一）产能营养素</a:t>
            </a:r>
            <a:endParaRPr lang="zh-CN" altLang="en-US" sz="2000" b="1">
              <a:latin typeface="Microsoft YaHei Bold" panose="020B0503020204020204" charset="-122"/>
              <a:ea typeface="Microsoft YaHei Bold"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1180" y="2092297"/>
            <a:ext cx="2700020" cy="4600005"/>
            <a:chOff x="4157" y="3295"/>
            <a:chExt cx="4252" cy="7244"/>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a:solidFill>
                  <a:schemeClr val="tx1">
                    <a:lumMod val="85000"/>
                    <a:lumOff val="15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906" y="4066"/>
              <a:ext cx="2452" cy="580"/>
            </a:xfrm>
            <a:prstGeom prst="rect">
              <a:avLst/>
            </a:prstGeom>
          </p:spPr>
          <p:txBody>
            <a:bodyPr wrap="square">
              <a:spAutoFit/>
            </a:bodyPr>
            <a:lstStyle/>
            <a:p>
              <a:pPr algn="just">
                <a:defRPr/>
              </a:pPr>
              <a:r>
                <a:rPr lang="zh-CN" altLang="en-US" b="1" dirty="0">
                  <a:solidFill>
                    <a:schemeClr val="tx1">
                      <a:lumMod val="85000"/>
                      <a:lumOff val="15000"/>
                    </a:schemeClr>
                  </a:solidFill>
                  <a:latin typeface="微软雅黑" panose="020B0503020204020204" charset="-122"/>
                  <a:ea typeface="微软雅黑" panose="020B0503020204020204" charset="-122"/>
                </a:rPr>
                <a:t>1. 维生素</a:t>
              </a:r>
              <a:endParaRPr lang="zh-CN" altLang="en-US" b="1" dirty="0">
                <a:solidFill>
                  <a:schemeClr val="tx1">
                    <a:lumMod val="85000"/>
                    <a:lumOff val="15000"/>
                  </a:schemeClr>
                </a:solidFill>
                <a:latin typeface="微软雅黑" panose="020B0503020204020204" charset="-122"/>
                <a:ea typeface="微软雅黑" panose="020B0503020204020204" charset="-122"/>
              </a:endParaRPr>
            </a:p>
          </p:txBody>
        </p:sp>
        <p:sp>
          <p:nvSpPr>
            <p:cNvPr id="151" name="文本框 164"/>
            <p:cNvSpPr txBox="1"/>
            <p:nvPr/>
          </p:nvSpPr>
          <p:spPr>
            <a:xfrm>
              <a:off x="4157" y="4853"/>
              <a:ext cx="4252" cy="5686"/>
            </a:xfrm>
            <a:prstGeom prst="rect">
              <a:avLst/>
            </a:prstGeom>
            <a:noFill/>
          </p:spPr>
          <p:txBody>
            <a:bodyPr wrap="square">
              <a:spAutoFit/>
            </a:bodyPr>
            <a:lstStyle/>
            <a:p>
              <a:pPr algn="just">
                <a:lnSpc>
                  <a:spcPct val="130000"/>
                </a:lnSpc>
                <a:defRPr/>
              </a:pPr>
              <a:r>
                <a:rPr lang="zh-CN" altLang="en-US" sz="1600" kern="0" dirty="0">
                  <a:solidFill>
                    <a:schemeClr val="tx1">
                      <a:lumMod val="85000"/>
                      <a:lumOff val="15000"/>
                    </a:schemeClr>
                  </a:solidFill>
                  <a:uFillTx/>
                  <a:latin typeface="Microsoft YaHei" panose="020B0503020204020204" charset="-122"/>
                  <a:ea typeface="微软雅黑" panose="020B0503020204020204" charset="-122"/>
                  <a:cs typeface="Arial" panose="020B0604020202020204" pitchFamily="34" charset="0"/>
                </a:rPr>
                <a:t>维生素是人体正常生理活动所必需的营养素。其主要功能是调节人体新陈代谢，大多数在体内不能合成或合成不足，必须从食物中供给。维生素种类很多，按其溶解性分为脂溶性维生素（维生素 A、维生素 D、维生素 E、维生素 K）和水溶性维生素（B 族维生素和维生素 C）两大类。</a:t>
              </a:r>
              <a:endParaRPr lang="zh-CN" altLang="en-US" sz="1600" kern="0" dirty="0">
                <a:solidFill>
                  <a:schemeClr val="tx1">
                    <a:lumMod val="85000"/>
                    <a:lumOff val="15000"/>
                  </a:schemeClr>
                </a:solidFill>
                <a:uFillTx/>
                <a:latin typeface="Microsoft YaHei"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3589655" y="2092297"/>
            <a:ext cx="1979930" cy="3640506"/>
            <a:chOff x="6967" y="3295"/>
            <a:chExt cx="3119" cy="5733"/>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a:solidFill>
                  <a:schemeClr val="tx1">
                    <a:lumMod val="85000"/>
                    <a:lumOff val="15000"/>
                  </a:schemeClr>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311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284" y="4066"/>
              <a:ext cx="1622" cy="580"/>
            </a:xfrm>
            <a:prstGeom prst="rect">
              <a:avLst/>
            </a:prstGeom>
          </p:spPr>
          <p:txBody>
            <a:bodyPr wrap="square">
              <a:spAutoFit/>
            </a:bodyPr>
            <a:lstStyle/>
            <a:p>
              <a:pPr algn="just">
                <a:defRPr/>
              </a:pPr>
              <a:r>
                <a:rPr lang="zh-CN" altLang="en-US" b="1" dirty="0">
                  <a:solidFill>
                    <a:schemeClr val="tx1">
                      <a:lumMod val="85000"/>
                      <a:lumOff val="15000"/>
                    </a:schemeClr>
                  </a:solidFill>
                  <a:latin typeface="微软雅黑" panose="020B0503020204020204" charset="-122"/>
                  <a:ea typeface="微软雅黑" panose="020B0503020204020204" charset="-122"/>
                </a:rPr>
                <a:t>2. 元素</a:t>
              </a:r>
              <a:endParaRPr lang="zh-CN" altLang="en-US" b="1" dirty="0">
                <a:solidFill>
                  <a:schemeClr val="tx1">
                    <a:lumMod val="85000"/>
                    <a:lumOff val="15000"/>
                  </a:schemeClr>
                </a:solidFill>
                <a:latin typeface="微软雅黑" panose="020B0503020204020204" charset="-122"/>
                <a:ea typeface="微软雅黑" panose="020B0503020204020204" charset="-122"/>
              </a:endParaRPr>
            </a:p>
          </p:txBody>
        </p:sp>
        <p:sp>
          <p:nvSpPr>
            <p:cNvPr id="152" name="文本框 165"/>
            <p:cNvSpPr txBox="1"/>
            <p:nvPr/>
          </p:nvSpPr>
          <p:spPr>
            <a:xfrm>
              <a:off x="6967" y="4853"/>
              <a:ext cx="3119" cy="4175"/>
            </a:xfrm>
            <a:prstGeom prst="rect">
              <a:avLst/>
            </a:prstGeom>
            <a:noFill/>
          </p:spPr>
          <p:txBody>
            <a:bodyPr wrap="square">
              <a:spAutoFit/>
            </a:bodyPr>
            <a:lstStyle/>
            <a:p>
              <a:pPr algn="just">
                <a:lnSpc>
                  <a:spcPct val="130000"/>
                </a:lnSpc>
                <a:defRPr/>
              </a:pPr>
              <a:r>
                <a:rPr lang="zh-CN" altLang="en-US" sz="16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元素虽不能提供能量，但却参与机体的构成。它具有维持体液渗透压、调节酸碱平衡的功能。根据其在体内的含量及每日需要量，可分为</a:t>
              </a:r>
              <a:r>
                <a:rPr lang="zh-CN" altLang="en-US" sz="1600" b="1" kern="0" dirty="0">
                  <a:solidFill>
                    <a:srgbClr val="FF7F7F"/>
                  </a:solidFill>
                  <a:latin typeface="Microsoft YaHei Bold" panose="020B0503020204020204" charset="-122"/>
                  <a:ea typeface="Microsoft YaHei Bold" panose="020B0503020204020204" charset="-122"/>
                  <a:cs typeface="Arial" panose="020B0604020202020204" pitchFamily="34" charset="0"/>
                </a:rPr>
                <a:t>常量元素</a:t>
              </a:r>
              <a:r>
                <a:rPr lang="zh-CN" altLang="en-US" sz="16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和</a:t>
              </a:r>
              <a:r>
                <a:rPr lang="zh-CN" altLang="en-US" sz="1600" b="1" kern="0" dirty="0">
                  <a:solidFill>
                    <a:srgbClr val="FF7F7F"/>
                  </a:solidFill>
                  <a:latin typeface="Microsoft YaHei Bold" panose="020B0503020204020204" charset="-122"/>
                  <a:ea typeface="Microsoft YaHei Bold" panose="020B0503020204020204" charset="-122"/>
                  <a:cs typeface="Arial" panose="020B0604020202020204" pitchFamily="34" charset="0"/>
                </a:rPr>
                <a:t>微量元素</a:t>
              </a:r>
              <a:r>
                <a:rPr lang="zh-CN" altLang="en-US" sz="16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a:t>
              </a:r>
              <a:endParaRPr lang="zh-CN" altLang="en-US" sz="16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4" name="组合 3"/>
          <p:cNvGrpSpPr/>
          <p:nvPr/>
        </p:nvGrpSpPr>
        <p:grpSpPr>
          <a:xfrm>
            <a:off x="5908040" y="2092297"/>
            <a:ext cx="3239770" cy="4600005"/>
            <a:chOff x="9780" y="3295"/>
            <a:chExt cx="5104" cy="7244"/>
          </a:xfrm>
        </p:grpSpPr>
        <p:sp>
          <p:nvSpPr>
            <p:cNvPr id="129" name="Freeform 12"/>
            <p:cNvSpPr/>
            <p:nvPr/>
          </p:nvSpPr>
          <p:spPr bwMode="auto">
            <a:xfrm>
              <a:off x="9780"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a:solidFill>
                  <a:schemeClr val="tx1">
                    <a:lumMod val="85000"/>
                    <a:lumOff val="15000"/>
                  </a:schemeClr>
                </a:solidFill>
                <a:latin typeface="微软雅黑" panose="020B0503020204020204" charset="-122"/>
                <a:ea typeface="微软雅黑" panose="020B0503020204020204" charset="-122"/>
              </a:endParaRPr>
            </a:p>
          </p:txBody>
        </p:sp>
        <p:grpSp>
          <p:nvGrpSpPr>
            <p:cNvPr id="130" name="组合 129"/>
            <p:cNvGrpSpPr/>
            <p:nvPr/>
          </p:nvGrpSpPr>
          <p:grpSpPr>
            <a:xfrm>
              <a:off x="10047" y="3366"/>
              <a:ext cx="1347" cy="900"/>
              <a:chOff x="4855766" y="1695061"/>
              <a:chExt cx="855662" cy="571500"/>
            </a:xfrm>
            <a:solidFill>
              <a:schemeClr val="bg1"/>
            </a:solidFill>
          </p:grpSpPr>
          <p:sp>
            <p:nvSpPr>
              <p:cNvPr id="131"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32"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33"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34"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35"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36"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37"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grpSp>
        <p:cxnSp>
          <p:nvCxnSpPr>
            <p:cNvPr id="138" name="直接连接符 137"/>
            <p:cNvCxnSpPr/>
            <p:nvPr/>
          </p:nvCxnSpPr>
          <p:spPr>
            <a:xfrm>
              <a:off x="9780" y="4647"/>
              <a:ext cx="5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11739" y="4066"/>
              <a:ext cx="1080" cy="580"/>
            </a:xfrm>
            <a:prstGeom prst="rect">
              <a:avLst/>
            </a:prstGeom>
          </p:spPr>
          <p:txBody>
            <a:bodyPr wrap="none">
              <a:spAutoFit/>
            </a:bodyPr>
            <a:lstStyle/>
            <a:p>
              <a:pPr algn="just">
                <a:defRPr/>
              </a:pPr>
              <a:r>
                <a:rPr lang="zh-CN" altLang="en-US" b="1" dirty="0">
                  <a:solidFill>
                    <a:schemeClr val="tx1">
                      <a:lumMod val="85000"/>
                      <a:lumOff val="15000"/>
                    </a:schemeClr>
                  </a:solidFill>
                  <a:latin typeface="微软雅黑" panose="020B0503020204020204" charset="-122"/>
                  <a:ea typeface="微软雅黑" panose="020B0503020204020204" charset="-122"/>
                </a:rPr>
                <a:t>3. 水</a:t>
              </a:r>
              <a:endParaRPr lang="zh-CN" altLang="en-US" b="1" dirty="0">
                <a:solidFill>
                  <a:schemeClr val="tx1">
                    <a:lumMod val="85000"/>
                    <a:lumOff val="15000"/>
                  </a:schemeClr>
                </a:solidFill>
                <a:latin typeface="微软雅黑" panose="020B0503020204020204" charset="-122"/>
                <a:ea typeface="微软雅黑" panose="020B0503020204020204" charset="-122"/>
              </a:endParaRPr>
            </a:p>
          </p:txBody>
        </p:sp>
        <p:sp>
          <p:nvSpPr>
            <p:cNvPr id="153" name="文本框 166"/>
            <p:cNvSpPr txBox="1"/>
            <p:nvPr/>
          </p:nvSpPr>
          <p:spPr>
            <a:xfrm>
              <a:off x="9780" y="4853"/>
              <a:ext cx="5104" cy="5686"/>
            </a:xfrm>
            <a:prstGeom prst="rect">
              <a:avLst/>
            </a:prstGeom>
            <a:noFill/>
          </p:spPr>
          <p:txBody>
            <a:bodyPr wrap="square">
              <a:spAutoFit/>
            </a:bodyPr>
            <a:lstStyle/>
            <a:p>
              <a:pPr algn="just">
                <a:lnSpc>
                  <a:spcPct val="130000"/>
                </a:lnSpc>
                <a:defRPr/>
              </a:pPr>
              <a:r>
                <a:rPr lang="zh-CN" altLang="en-US" sz="16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水是机体重要的组成部分，参与体内所有的物质代谢和生理活动。小儿代谢旺盛，需水量相对较多，且年龄越小需水量越多，婴儿每日需水量约为150mL/kg，以后每增3岁减25mL/kg，9岁时每日需水约75mL/kg，成人每日为45～50mL/kg。水的需要量还受食物的质和量、代谢高低、活动量、气温等因素的影响。水的主要来源为食物和饮用水。</a:t>
              </a:r>
              <a:endParaRPr lang="zh-CN" altLang="en-US" sz="16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5" name="组合 4"/>
          <p:cNvGrpSpPr/>
          <p:nvPr/>
        </p:nvGrpSpPr>
        <p:grpSpPr>
          <a:xfrm>
            <a:off x="9486265" y="2092297"/>
            <a:ext cx="1979930" cy="4279960"/>
            <a:chOff x="12592" y="3295"/>
            <a:chExt cx="3119" cy="6740"/>
          </a:xfrm>
        </p:grpSpPr>
        <p:sp>
          <p:nvSpPr>
            <p:cNvPr id="140" name="Freeform 12"/>
            <p:cNvSpPr/>
            <p:nvPr/>
          </p:nvSpPr>
          <p:spPr bwMode="auto">
            <a:xfrm>
              <a:off x="12592"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a:solidFill>
                  <a:schemeClr val="tx1">
                    <a:lumMod val="85000"/>
                    <a:lumOff val="15000"/>
                  </a:schemeClr>
                </a:solidFill>
                <a:latin typeface="微软雅黑" panose="020B0503020204020204" charset="-122"/>
                <a:ea typeface="微软雅黑" panose="020B0503020204020204" charset="-122"/>
              </a:endParaRPr>
            </a:p>
          </p:txBody>
        </p:sp>
        <p:grpSp>
          <p:nvGrpSpPr>
            <p:cNvPr id="141" name="组合 140"/>
            <p:cNvGrpSpPr/>
            <p:nvPr/>
          </p:nvGrpSpPr>
          <p:grpSpPr>
            <a:xfrm>
              <a:off x="12857" y="3366"/>
              <a:ext cx="1350" cy="900"/>
              <a:chOff x="6640116" y="1695061"/>
              <a:chExt cx="857250" cy="571500"/>
            </a:xfrm>
            <a:solidFill>
              <a:schemeClr val="bg1"/>
            </a:solidFill>
          </p:grpSpPr>
          <p:sp>
            <p:nvSpPr>
              <p:cNvPr id="142" name="Freeform 13"/>
              <p:cNvSpPr/>
              <p:nvPr/>
            </p:nvSpPr>
            <p:spPr bwMode="auto">
              <a:xfrm>
                <a:off x="6640116"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43" name="Freeform 14"/>
              <p:cNvSpPr/>
              <p:nvPr/>
            </p:nvSpPr>
            <p:spPr bwMode="auto">
              <a:xfrm>
                <a:off x="7267179"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44" name="Freeform 15"/>
              <p:cNvSpPr/>
              <p:nvPr/>
            </p:nvSpPr>
            <p:spPr bwMode="auto">
              <a:xfrm>
                <a:off x="6994129"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45" name="Freeform 16"/>
              <p:cNvSpPr/>
              <p:nvPr/>
            </p:nvSpPr>
            <p:spPr bwMode="auto">
              <a:xfrm>
                <a:off x="6746479" y="1798645"/>
                <a:ext cx="188913"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46" name="Freeform 17"/>
              <p:cNvSpPr/>
              <p:nvPr/>
            </p:nvSpPr>
            <p:spPr bwMode="auto">
              <a:xfrm>
                <a:off x="6675041"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47" name="Freeform 18"/>
              <p:cNvSpPr/>
              <p:nvPr/>
            </p:nvSpPr>
            <p:spPr bwMode="auto">
              <a:xfrm>
                <a:off x="6868716"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48" name="Freeform 19"/>
              <p:cNvSpPr/>
              <p:nvPr/>
            </p:nvSpPr>
            <p:spPr bwMode="auto">
              <a:xfrm>
                <a:off x="7179866"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grpSp>
        <p:cxnSp>
          <p:nvCxnSpPr>
            <p:cNvPr id="149" name="直接连接符 148"/>
            <p:cNvCxnSpPr/>
            <p:nvPr/>
          </p:nvCxnSpPr>
          <p:spPr>
            <a:xfrm>
              <a:off x="12592" y="4647"/>
              <a:ext cx="311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50" name="矩形 149"/>
            <p:cNvSpPr/>
            <p:nvPr/>
          </p:nvSpPr>
          <p:spPr>
            <a:xfrm>
              <a:off x="13413" y="4066"/>
              <a:ext cx="2298" cy="580"/>
            </a:xfrm>
            <a:prstGeom prst="rect">
              <a:avLst/>
            </a:prstGeom>
          </p:spPr>
          <p:txBody>
            <a:bodyPr wrap="square">
              <a:spAutoFit/>
            </a:bodyPr>
            <a:lstStyle/>
            <a:p>
              <a:pPr algn="just">
                <a:defRPr/>
              </a:pPr>
              <a:r>
                <a:rPr lang="zh-CN" altLang="en-US" b="1" dirty="0">
                  <a:solidFill>
                    <a:schemeClr val="tx1">
                      <a:lumMod val="85000"/>
                      <a:lumOff val="15000"/>
                    </a:schemeClr>
                  </a:solidFill>
                  <a:latin typeface="微软雅黑" panose="020B0503020204020204" charset="-122"/>
                  <a:ea typeface="微软雅黑" panose="020B0503020204020204" charset="-122"/>
                </a:rPr>
                <a:t>4. 膳食纤维</a:t>
              </a:r>
              <a:endParaRPr lang="zh-CN" altLang="en-US" b="1" dirty="0">
                <a:solidFill>
                  <a:schemeClr val="tx1">
                    <a:lumMod val="85000"/>
                    <a:lumOff val="15000"/>
                  </a:schemeClr>
                </a:solidFill>
                <a:latin typeface="微软雅黑" panose="020B0503020204020204" charset="-122"/>
                <a:ea typeface="微软雅黑" panose="020B0503020204020204" charset="-122"/>
              </a:endParaRPr>
            </a:p>
          </p:txBody>
        </p:sp>
        <p:sp>
          <p:nvSpPr>
            <p:cNvPr id="154" name="文本框 167"/>
            <p:cNvSpPr txBox="1"/>
            <p:nvPr/>
          </p:nvSpPr>
          <p:spPr>
            <a:xfrm>
              <a:off x="12592" y="4853"/>
              <a:ext cx="3119" cy="5182"/>
            </a:xfrm>
            <a:prstGeom prst="rect">
              <a:avLst/>
            </a:prstGeom>
            <a:noFill/>
          </p:spPr>
          <p:txBody>
            <a:bodyPr wrap="square">
              <a:spAutoFit/>
            </a:bodyPr>
            <a:lstStyle/>
            <a:p>
              <a:pPr algn="just">
                <a:lnSpc>
                  <a:spcPct val="130000"/>
                </a:lnSpc>
                <a:defRPr/>
              </a:pPr>
              <a:r>
                <a:rPr lang="zh-CN" altLang="en-US" sz="16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膳食纤维包括纤维素、半纤维素、木质素、果胶等。它无营养功能，但能吸收水分，软化粪便，增加粪便体积，促进排便。每日需要量为20～30g/kg，可从谷类、新鲜蔬菜、水果中获取。</a:t>
              </a:r>
              <a:endParaRPr lang="zh-CN" altLang="en-US" sz="16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一、生长发育规律</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6" name="文本框 5"/>
          <p:cNvSpPr txBox="1"/>
          <p:nvPr/>
        </p:nvSpPr>
        <p:spPr>
          <a:xfrm>
            <a:off x="1346835" y="1188720"/>
            <a:ext cx="6096000" cy="398780"/>
          </a:xfrm>
          <a:prstGeom prst="rect">
            <a:avLst/>
          </a:prstGeom>
          <a:noFill/>
        </p:spPr>
        <p:txBody>
          <a:bodyPr wrap="square" rtlCol="0" anchor="t">
            <a:spAutoFit/>
          </a:bodyPr>
          <a:p>
            <a:r>
              <a:rPr lang="zh-CN" altLang="en-US" sz="2000" b="1">
                <a:latin typeface="Microsoft YaHei Bold" panose="020B0503020204020204" charset="-122"/>
                <a:ea typeface="Microsoft YaHei Bold" panose="020B0503020204020204" charset="-122"/>
              </a:rPr>
              <a:t>（二）非产能营养素</a:t>
            </a:r>
            <a:endParaRPr lang="zh-CN" altLang="en-US" sz="2000" b="1">
              <a:latin typeface="Microsoft YaHei Bold" panose="020B0503020204020204" charset="-122"/>
              <a:ea typeface="Microsoft YaHei Bold"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08675" y="218122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二</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474653" y="3253105"/>
            <a:ext cx="507238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sym typeface="+mn-ea"/>
              </a:rPr>
              <a:t>小儿喂养与膳食</a:t>
            </a:r>
            <a:endParaRPr lang="zh-CN" altLang="en-US" sz="4000" b="1">
              <a:latin typeface="Microsoft YaHei Bold" panose="020B0503020204020204" charset="-122"/>
              <a:ea typeface="Microsoft YaHei Bold" panose="020B0503020204020204" charset="-122"/>
              <a:sym typeface="+mn-ea"/>
            </a:endParaRPr>
          </a:p>
        </p:txBody>
      </p:sp>
    </p:spTree>
    <p:custDataLst>
      <p:tags r:id="rId2"/>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9470" y="1812925"/>
            <a:ext cx="10513060" cy="258445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母乳是婴儿最理想的天然食品，不仅营养丰富，且易消化吸收，对婴儿的健康生长有着不可替代的作用。一般健康母亲的乳汁分泌量可满足 4 ～ 6 个月婴儿的营养需要。</a:t>
            </a:r>
            <a:endParaRPr dirty="0">
              <a:solidFill>
                <a:schemeClr val="tx1">
                  <a:lumMod val="50000"/>
                  <a:lumOff val="50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1. 母乳成分及变化</a:t>
            </a:r>
            <a:r>
              <a:rPr dirty="0">
                <a:solidFill>
                  <a:schemeClr val="tx1">
                    <a:lumMod val="50000"/>
                    <a:lumOff val="50000"/>
                  </a:schemeClr>
                </a:solidFill>
                <a:latin typeface="微软雅黑" panose="020B0503020204020204" charset="-122"/>
                <a:ea typeface="微软雅黑" panose="020B0503020204020204" charset="-122"/>
                <a:cs typeface="+mn-ea"/>
              </a:rPr>
              <a:t>　母乳的成分有近百种，主要有蛋白质、脂肪、碳水化合物、矿物质和免疫因子。 根据产后不同泌乳期乳汁成分的变化，将母乳分为初乳、过渡乳、成熟乳和晚乳。</a:t>
            </a:r>
            <a:endParaRPr dirty="0">
              <a:solidFill>
                <a:schemeClr val="tx1">
                  <a:lumMod val="50000"/>
                  <a:lumOff val="50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每次哺乳过程中乳汁的成分亦会发生变化，开始时蛋白质高而脂肪低，以后脂肪逐渐增加，蛋白质含量逐渐减少，哺乳结束前乳汁中脂肪的含量最高。</a:t>
            </a:r>
            <a:endParaRPr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18" name="矩形 17"/>
          <p:cNvSpPr/>
          <p:nvPr/>
        </p:nvSpPr>
        <p:spPr>
          <a:xfrm>
            <a:off x="1196340" y="1316990"/>
            <a:ext cx="7062470" cy="398780"/>
          </a:xfrm>
          <a:prstGeom prst="rect">
            <a:avLst/>
          </a:prstGeom>
        </p:spPr>
        <p:txBody>
          <a:bodyPr wrap="square">
            <a:spAutoFit/>
          </a:bodyPr>
          <a:lstStyle/>
          <a:p>
            <a:r>
              <a:rPr lang="zh-CN" altLang="en-US" sz="2000" b="1">
                <a:solidFill>
                  <a:srgbClr val="FF7F7F"/>
                </a:solidFill>
                <a:latin typeface="微软雅黑" panose="020B0503020204020204" charset="-122"/>
                <a:ea typeface="微软雅黑" panose="020B0503020204020204" charset="-122"/>
              </a:rPr>
              <a:t>（一）母乳喂养</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一、婴儿喂养</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9470" y="1812925"/>
            <a:ext cx="10513060" cy="424624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2. 母乳喂养的优点</a:t>
            </a:r>
            <a:endParaRPr dirty="0">
              <a:solidFill>
                <a:schemeClr val="tx1">
                  <a:lumMod val="50000"/>
                  <a:lumOff val="50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（1）营养丰富，易吸收：母乳的营养成分最适合婴儿的营养需要及消化吸收。</a:t>
            </a:r>
            <a:endParaRPr dirty="0">
              <a:solidFill>
                <a:schemeClr val="tx1">
                  <a:lumMod val="50000"/>
                  <a:lumOff val="50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（2）增强婴儿抗病能力：母乳内含有丰富的抗感染物质，具有增强婴儿免疫力的作用。</a:t>
            </a:r>
            <a:endParaRPr dirty="0">
              <a:solidFill>
                <a:schemeClr val="tx1">
                  <a:lumMod val="50000"/>
                  <a:lumOff val="50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（3）利于婴儿大脑的发育：母乳中含有较多的优质蛋白、必需氨基酸和乳糖，以及生长调节因子，对细胞增殖、发育有重要的作用，如牛磺酸、神经生长因子等激素样蛋白，能够促进神经系统的发育。</a:t>
            </a:r>
            <a:endParaRPr dirty="0">
              <a:solidFill>
                <a:schemeClr val="tx1">
                  <a:lumMod val="50000"/>
                  <a:lumOff val="50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（4）促进婴儿心理和智能发育：通过哺乳，婴儿与母亲直接接触，通过逗引、拥抱、照顾、对视，增进母婴间的情感，建立母子间的信任感，有利于婴儿心理和智能的发育。</a:t>
            </a:r>
            <a:endParaRPr dirty="0">
              <a:solidFill>
                <a:schemeClr val="tx1">
                  <a:lumMod val="50000"/>
                  <a:lumOff val="50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（5）喂哺简便：母乳的温度适宜，不易污染，乳量随小儿生长而增加。省时，省力，经济，方便。</a:t>
            </a:r>
            <a:endParaRPr dirty="0">
              <a:solidFill>
                <a:schemeClr val="tx1">
                  <a:lumMod val="50000"/>
                  <a:lumOff val="50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（6）有益母亲健康：产后哺乳可刺激母亲的子宫收缩、复原，促进康复；减少乳腺癌和卵巢癌等发生。母亲哺乳可使月经推迟，起到一定的避孕作用。</a:t>
            </a:r>
            <a:endParaRPr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18" name="矩形 17"/>
          <p:cNvSpPr/>
          <p:nvPr/>
        </p:nvSpPr>
        <p:spPr>
          <a:xfrm>
            <a:off x="1196340" y="1316990"/>
            <a:ext cx="7062470" cy="398780"/>
          </a:xfrm>
          <a:prstGeom prst="rect">
            <a:avLst/>
          </a:prstGeom>
        </p:spPr>
        <p:txBody>
          <a:bodyPr wrap="square">
            <a:spAutoFit/>
          </a:bodyPr>
          <a:lstStyle/>
          <a:p>
            <a:r>
              <a:rPr lang="zh-CN" altLang="en-US" sz="2000" b="1">
                <a:solidFill>
                  <a:srgbClr val="FF7F7F"/>
                </a:solidFill>
                <a:latin typeface="微软雅黑" panose="020B0503020204020204" charset="-122"/>
                <a:ea typeface="微软雅黑" panose="020B0503020204020204" charset="-122"/>
              </a:rPr>
              <a:t>（一）母乳喂养</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一、婴儿喂养</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9470" y="1812925"/>
            <a:ext cx="10513060" cy="383095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3. 母乳喂养的护理</a:t>
            </a:r>
            <a:endParaRPr b="1" dirty="0">
              <a:solidFill>
                <a:srgbClr val="FF7F7F"/>
              </a:solidFill>
              <a:latin typeface="Microsoft YaHei Bold" panose="020B0503020204020204" charset="-122"/>
              <a:ea typeface="Microsoft YaHei Bold" panose="020B0503020204020204" charset="-122"/>
              <a:cs typeface="Microsoft YaHei Bold"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（1）哺乳方法：</a:t>
            </a:r>
            <a:endParaRPr dirty="0">
              <a:solidFill>
                <a:schemeClr val="tx1">
                  <a:lumMod val="50000"/>
                  <a:lumOff val="50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① 时间和次数：母乳喂养的开奶时间为产后 30 分钟以内，通过吮吸乳头，可刺激泌乳素的分泌。婴儿出生后最初 1 ～ 2 个月，可“按需哺乳”，2 个月以上可根据小儿睡眠规律，每 2 ～ 3 小时喂 1 次，逐渐延长到 3 ～ 4 小时喂 1 次，夜间暂停 1 次。每天 6 ～ 7次，4 ～ 5 个月可减至 5 次。每次时间 15 ～ 20 分钟。</a:t>
            </a:r>
            <a:endParaRPr dirty="0">
              <a:solidFill>
                <a:schemeClr val="tx1">
                  <a:lumMod val="50000"/>
                  <a:lumOff val="50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② 方法：喂乳前先给婴儿换尿布，清洗双手，清洁乳头、乳晕。哺乳前母亲应取舒适姿势，一般宜采用坐位，哺乳一侧的脚稍搁高，斜抱婴儿，使婴儿的头、肩枕于母亲哺乳侧的肘弯，用另一手的食指、中指轻夹乳晕两旁，使婴儿含住整个乳头和大部分乳晕，能自由地用鼻呼吸。</a:t>
            </a:r>
            <a:endParaRPr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18" name="矩形 17"/>
          <p:cNvSpPr/>
          <p:nvPr/>
        </p:nvSpPr>
        <p:spPr>
          <a:xfrm>
            <a:off x="1196340" y="1316990"/>
            <a:ext cx="7062470" cy="398780"/>
          </a:xfrm>
          <a:prstGeom prst="rect">
            <a:avLst/>
          </a:prstGeom>
        </p:spPr>
        <p:txBody>
          <a:bodyPr wrap="square">
            <a:spAutoFit/>
          </a:bodyPr>
          <a:lstStyle/>
          <a:p>
            <a:r>
              <a:rPr lang="zh-CN" altLang="en-US" sz="2000" b="1">
                <a:solidFill>
                  <a:srgbClr val="FF7F7F"/>
                </a:solidFill>
                <a:latin typeface="微软雅黑" panose="020B0503020204020204" charset="-122"/>
                <a:ea typeface="微软雅黑" panose="020B0503020204020204" charset="-122"/>
              </a:rPr>
              <a:t>（一）母乳喂养</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一、婴儿喂养</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9470" y="1812925"/>
            <a:ext cx="10633075" cy="466153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3. 母乳喂养的护理</a:t>
            </a:r>
            <a:endParaRPr b="1" dirty="0">
              <a:solidFill>
                <a:srgbClr val="FF7F7F"/>
              </a:solidFill>
              <a:latin typeface="Microsoft YaHei Bold" panose="020B0503020204020204" charset="-122"/>
              <a:ea typeface="Microsoft YaHei Bold" panose="020B0503020204020204" charset="-122"/>
              <a:cs typeface="Microsoft YaHei Bold"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（2）注意事项：</a:t>
            </a:r>
            <a:endParaRPr dirty="0">
              <a:solidFill>
                <a:schemeClr val="tx1">
                  <a:lumMod val="50000"/>
                  <a:lumOff val="50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① 孕妇在妊娠后期就应经常用湿毛巾擦洗乳头，使乳头能耐受吸吮，不易发生裂伤。</a:t>
            </a:r>
            <a:endParaRPr dirty="0">
              <a:solidFill>
                <a:schemeClr val="tx1">
                  <a:lumMod val="50000"/>
                  <a:lumOff val="50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② 吸乳前母亲可先湿热敷乳房2～3分钟，再从外缘向乳晕方向轻拍或按摩乳房，可促进乳汁的分泌。</a:t>
            </a:r>
            <a:endParaRPr dirty="0">
              <a:solidFill>
                <a:schemeClr val="tx1">
                  <a:lumMod val="50000"/>
                  <a:lumOff val="50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③ 哺乳时应每次先吸空一侧，然后再吸另一侧，有利于刺激乳汁分泌并防止发生乳腺炎。</a:t>
            </a:r>
            <a:endParaRPr dirty="0">
              <a:solidFill>
                <a:schemeClr val="tx1">
                  <a:lumMod val="50000"/>
                  <a:lumOff val="50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④ 哺乳结束后为了防止溢乳，应将婴儿竖抱起，头部紧靠在母亲的肩上，用手掌轻拍背部，以帮助吞咽下的气体排出。将婴儿保持右侧卧位，以防呕吐造成窒息。</a:t>
            </a:r>
            <a:endParaRPr dirty="0">
              <a:solidFill>
                <a:schemeClr val="tx1">
                  <a:lumMod val="50000"/>
                  <a:lumOff val="50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⑤ 吸乳器和乳头帽的应用：若有乳头裂伤时暂停直接哺乳，用清洁干净的吸乳器将乳汁吸出后喂小儿，或用乳头帽喂哺。喂哺完后用鱼肝油软膏涂擦乳头，防止感染。乳头凹陷者可用乳头帽喂哺。</a:t>
            </a:r>
            <a:endParaRPr dirty="0">
              <a:solidFill>
                <a:schemeClr val="tx1">
                  <a:lumMod val="50000"/>
                  <a:lumOff val="50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⑥ 母乳充足的表现：每次哺乳时能听到吞咽声，喂后婴儿能安静入睡；每天有 1 次量多或少量多次的软便，6 次左右小便。体重按正常速度增加，表示奶量足够。</a:t>
            </a:r>
            <a:endParaRPr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18" name="矩形 17"/>
          <p:cNvSpPr/>
          <p:nvPr/>
        </p:nvSpPr>
        <p:spPr>
          <a:xfrm>
            <a:off x="1196340" y="1316990"/>
            <a:ext cx="7062470" cy="398780"/>
          </a:xfrm>
          <a:prstGeom prst="rect">
            <a:avLst/>
          </a:prstGeom>
        </p:spPr>
        <p:txBody>
          <a:bodyPr wrap="square">
            <a:spAutoFit/>
          </a:bodyPr>
          <a:lstStyle/>
          <a:p>
            <a:r>
              <a:rPr lang="zh-CN" altLang="en-US" sz="2000" b="1">
                <a:solidFill>
                  <a:srgbClr val="FF7F7F"/>
                </a:solidFill>
                <a:latin typeface="微软雅黑" panose="020B0503020204020204" charset="-122"/>
                <a:ea typeface="微软雅黑" panose="020B0503020204020204" charset="-122"/>
              </a:rPr>
              <a:t>（一）母乳喂养</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一、婴儿喂养</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34390" y="2377440"/>
            <a:ext cx="1794510" cy="2103755"/>
          </a:xfrm>
          <a:prstGeom prst="rect">
            <a:avLst/>
          </a:prstGeom>
        </p:spPr>
      </p:pic>
      <p:sp>
        <p:nvSpPr>
          <p:cNvPr id="19" name="TextBox 33"/>
          <p:cNvSpPr txBox="1"/>
          <p:nvPr/>
        </p:nvSpPr>
        <p:spPr>
          <a:xfrm>
            <a:off x="664990" y="631555"/>
            <a:ext cx="3135312" cy="706755"/>
          </a:xfrm>
          <a:prstGeom prst="rect">
            <a:avLst/>
          </a:prstGeom>
          <a:noFill/>
        </p:spPr>
        <p:txBody>
          <a:bodyPr>
            <a:spAutoFit/>
          </a:bodyPr>
          <a:lstStyle/>
          <a:p>
            <a:pPr>
              <a:defRPr/>
            </a:pPr>
            <a:r>
              <a:rPr lang="zh-CN" altLang="en-US" sz="4000" dirty="0">
                <a:solidFill>
                  <a:srgbClr val="FF7F7F"/>
                </a:solidFill>
                <a:latin typeface="微软雅黑" panose="020B0503020204020204" charset="-122"/>
                <a:ea typeface="微软雅黑" panose="020B0503020204020204" charset="-122"/>
              </a:rPr>
              <a:t>目录</a:t>
            </a:r>
            <a:r>
              <a:rPr lang="zh-CN" altLang="en-US" sz="4000" b="1" dirty="0">
                <a:solidFill>
                  <a:srgbClr val="FF7F7F"/>
                </a:solidFill>
                <a:latin typeface="微软雅黑" panose="020B0503020204020204" charset="-122"/>
                <a:ea typeface="微软雅黑" panose="020B0503020204020204" charset="-122"/>
              </a:rPr>
              <a:t> </a:t>
            </a:r>
            <a:r>
              <a:rPr lang="en-US" altLang="zh-CN" sz="2000" dirty="0">
                <a:solidFill>
                  <a:srgbClr val="FF7F7F"/>
                </a:solidFill>
                <a:latin typeface="微软雅黑" panose="020B0503020204020204" charset="-122"/>
                <a:ea typeface="微软雅黑" panose="020B0503020204020204" charset="-122"/>
                <a:cs typeface="Arial" panose="020B0604020202020204" pitchFamily="34" charset="0"/>
              </a:rPr>
              <a:t>Contents</a:t>
            </a:r>
            <a:endParaRPr lang="en-US" altLang="zh-CN" sz="2000" dirty="0">
              <a:solidFill>
                <a:srgbClr val="FF7F7F"/>
              </a:solidFill>
              <a:latin typeface="微软雅黑" panose="020B0503020204020204" charset="-122"/>
              <a:ea typeface="微软雅黑" panose="020B0503020204020204" charset="-122"/>
              <a:cs typeface="Arial" panose="020B0604020202020204" pitchFamily="34" charset="0"/>
            </a:endParaRPr>
          </a:p>
        </p:txBody>
      </p:sp>
      <p:grpSp>
        <p:nvGrpSpPr>
          <p:cNvPr id="9" name="组合 8"/>
          <p:cNvGrpSpPr/>
          <p:nvPr/>
        </p:nvGrpSpPr>
        <p:grpSpPr>
          <a:xfrm>
            <a:off x="3539490" y="1381125"/>
            <a:ext cx="7469505" cy="510540"/>
            <a:chOff x="5072" y="2085"/>
            <a:chExt cx="6799" cy="804"/>
          </a:xfrm>
        </p:grpSpPr>
        <p:sp>
          <p:nvSpPr>
            <p:cNvPr id="50" name="圆角矩形 3"/>
            <p:cNvSpPr/>
            <p:nvPr/>
          </p:nvSpPr>
          <p:spPr>
            <a:xfrm>
              <a:off x="6433" y="2085"/>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绪论</a:t>
              </a:r>
              <a:endParaRPr lang="zh-CN" altLang="en-US" sz="2000" dirty="0">
                <a:solidFill>
                  <a:schemeClr val="bg1"/>
                </a:solidFill>
                <a:latin typeface="Microsoft YaHei" panose="020B0503020204020204" charset="-122"/>
                <a:ea typeface="Microsoft YaHei" panose="020B0503020204020204" charset="-122"/>
              </a:endParaRPr>
            </a:p>
          </p:txBody>
        </p:sp>
        <p:sp>
          <p:nvSpPr>
            <p:cNvPr id="51" name="圆角矩形 1"/>
            <p:cNvSpPr/>
            <p:nvPr/>
          </p:nvSpPr>
          <p:spPr>
            <a:xfrm>
              <a:off x="5072" y="2085"/>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单元一</a:t>
              </a:r>
              <a:endParaRPr lang="zh-CN" altLang="en-US" sz="2000" dirty="0">
                <a:solidFill>
                  <a:schemeClr val="bg1"/>
                </a:solidFill>
                <a:latin typeface="Microsoft YaHei" panose="020B0503020204020204" charset="-122"/>
                <a:ea typeface="Microsoft YaHei" panose="020B0503020204020204" charset="-122"/>
              </a:endParaRPr>
            </a:p>
          </p:txBody>
        </p:sp>
      </p:grpSp>
      <p:grpSp>
        <p:nvGrpSpPr>
          <p:cNvPr id="8" name="组合 7"/>
          <p:cNvGrpSpPr/>
          <p:nvPr/>
        </p:nvGrpSpPr>
        <p:grpSpPr>
          <a:xfrm>
            <a:off x="3539490" y="2022475"/>
            <a:ext cx="7469505" cy="510540"/>
            <a:chOff x="5072" y="3374"/>
            <a:chExt cx="6799" cy="804"/>
          </a:xfrm>
        </p:grpSpPr>
        <p:sp>
          <p:nvSpPr>
            <p:cNvPr id="52" name="圆角矩形 3"/>
            <p:cNvSpPr/>
            <p:nvPr/>
          </p:nvSpPr>
          <p:spPr>
            <a:xfrm>
              <a:off x="6433" y="3374"/>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儿童的生长发育</a:t>
              </a:r>
              <a:endParaRPr lang="zh-CN" altLang="en-US" sz="2000" dirty="0">
                <a:solidFill>
                  <a:schemeClr val="bg1"/>
                </a:solidFill>
                <a:latin typeface="Microsoft YaHei" panose="020B0503020204020204" charset="-122"/>
                <a:ea typeface="Microsoft YaHei" panose="020B0503020204020204" charset="-122"/>
              </a:endParaRPr>
            </a:p>
          </p:txBody>
        </p:sp>
        <p:sp>
          <p:nvSpPr>
            <p:cNvPr id="53" name="圆角矩形 1"/>
            <p:cNvSpPr/>
            <p:nvPr/>
          </p:nvSpPr>
          <p:spPr>
            <a:xfrm>
              <a:off x="5072" y="3374"/>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二</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7" name="组合 6"/>
          <p:cNvGrpSpPr/>
          <p:nvPr/>
        </p:nvGrpSpPr>
        <p:grpSpPr>
          <a:xfrm>
            <a:off x="3539490" y="2663825"/>
            <a:ext cx="7469505" cy="510540"/>
            <a:chOff x="5072" y="4663"/>
            <a:chExt cx="6799" cy="804"/>
          </a:xfrm>
        </p:grpSpPr>
        <p:sp>
          <p:nvSpPr>
            <p:cNvPr id="54" name="圆角矩形 3"/>
            <p:cNvSpPr/>
            <p:nvPr/>
          </p:nvSpPr>
          <p:spPr>
            <a:xfrm>
              <a:off x="6433" y="4663"/>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小儿营养与营养紊乱患儿的护理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5" name="圆角矩形 1"/>
            <p:cNvSpPr/>
            <p:nvPr/>
          </p:nvSpPr>
          <p:spPr>
            <a:xfrm>
              <a:off x="5072" y="4663"/>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三</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6" name="组合 5"/>
          <p:cNvGrpSpPr/>
          <p:nvPr/>
        </p:nvGrpSpPr>
        <p:grpSpPr>
          <a:xfrm>
            <a:off x="3539490" y="3305175"/>
            <a:ext cx="7469505" cy="510540"/>
            <a:chOff x="5072" y="5952"/>
            <a:chExt cx="6799" cy="804"/>
          </a:xfrm>
        </p:grpSpPr>
        <p:sp>
          <p:nvSpPr>
            <p:cNvPr id="56"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儿童身心保健</a:t>
              </a:r>
              <a:endParaRPr lang="zh-CN" altLang="en-US" sz="2000" dirty="0">
                <a:solidFill>
                  <a:schemeClr val="bg1"/>
                </a:solidFill>
                <a:latin typeface="Microsoft YaHei" panose="020B0503020204020204" charset="-122"/>
                <a:ea typeface="Microsoft YaHei" panose="020B0503020204020204" charset="-122"/>
              </a:endParaRPr>
            </a:p>
          </p:txBody>
        </p:sp>
        <p:sp>
          <p:nvSpPr>
            <p:cNvPr id="57"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四</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5" name="组合 4"/>
          <p:cNvGrpSpPr/>
          <p:nvPr/>
        </p:nvGrpSpPr>
        <p:grpSpPr>
          <a:xfrm>
            <a:off x="3539490" y="3946525"/>
            <a:ext cx="7469505" cy="510540"/>
            <a:chOff x="5072" y="6757"/>
            <a:chExt cx="6799" cy="804"/>
          </a:xfrm>
        </p:grpSpPr>
        <p:sp>
          <p:nvSpPr>
            <p:cNvPr id="3"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rPr>
                <a:t>儿科护理技术</a:t>
              </a:r>
              <a:endParaRPr lang="zh-CN" altLang="en-US" sz="2000" dirty="0">
                <a:solidFill>
                  <a:schemeClr val="bg1"/>
                </a:solidFill>
                <a:latin typeface="Microsoft YaHei" panose="020B0503020204020204" charset="-122"/>
                <a:ea typeface="Microsoft YaHei" panose="020B0503020204020204" charset="-122"/>
              </a:endParaRPr>
            </a:p>
          </p:txBody>
        </p:sp>
        <p:sp>
          <p:nvSpPr>
            <p:cNvPr id="4"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五</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0" name="组合 9"/>
          <p:cNvGrpSpPr/>
          <p:nvPr/>
        </p:nvGrpSpPr>
        <p:grpSpPr>
          <a:xfrm>
            <a:off x="3539490" y="4587875"/>
            <a:ext cx="7469505" cy="510540"/>
            <a:chOff x="5072" y="5952"/>
            <a:chExt cx="6799" cy="804"/>
          </a:xfrm>
        </p:grpSpPr>
        <p:sp>
          <p:nvSpPr>
            <p:cNvPr id="11"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新生儿与新生儿疾病患儿的护理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2"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六</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3" name="组合 12"/>
          <p:cNvGrpSpPr/>
          <p:nvPr/>
        </p:nvGrpSpPr>
        <p:grpSpPr>
          <a:xfrm>
            <a:off x="3539490" y="5229225"/>
            <a:ext cx="7469505" cy="510540"/>
            <a:chOff x="5072" y="6757"/>
            <a:chExt cx="6799" cy="804"/>
          </a:xfrm>
        </p:grpSpPr>
        <p:sp>
          <p:nvSpPr>
            <p:cNvPr id="14"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呼吸系统疾病患儿的护理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5"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七</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6" name="组合 15"/>
          <p:cNvGrpSpPr/>
          <p:nvPr/>
        </p:nvGrpSpPr>
        <p:grpSpPr>
          <a:xfrm>
            <a:off x="3539490" y="5870575"/>
            <a:ext cx="7469505" cy="510540"/>
            <a:chOff x="5072" y="5952"/>
            <a:chExt cx="6799" cy="804"/>
          </a:xfrm>
        </p:grpSpPr>
        <p:sp>
          <p:nvSpPr>
            <p:cNvPr id="17"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消化系统疾病患儿的护理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8"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八</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9" advTm="6646">
        <p:comb/>
      </p:transition>
    </mc:Choice>
    <mc:Fallback>
      <p:transition advTm="6646">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9470" y="1812925"/>
            <a:ext cx="10633075" cy="299974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3. 母乳喂养的护理</a:t>
            </a:r>
            <a:endParaRPr b="1" dirty="0">
              <a:solidFill>
                <a:srgbClr val="FF7F7F"/>
              </a:solidFill>
              <a:latin typeface="Microsoft YaHei Bold" panose="020B0503020204020204" charset="-122"/>
              <a:ea typeface="Microsoft YaHei Bold" panose="020B0503020204020204" charset="-122"/>
              <a:cs typeface="Microsoft YaHei Bold"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（3）禁忌证：母亲感染人类免疫缺陷病毒（HIV）、急性传染病或（和）患有严重疾病，如慢性肾炎、糖尿病、恶性肿瘤、活动性肺结核、心功能不全等，不宜哺乳。患乳腺炎者暂停患侧哺乳。</a:t>
            </a:r>
            <a:endParaRPr dirty="0">
              <a:solidFill>
                <a:schemeClr val="tx1">
                  <a:lumMod val="50000"/>
                  <a:lumOff val="50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（4）断乳时间：随着小儿年龄的增长，母乳的质和量已不能满足小儿生长发育的需要，且婴儿的消化吸收功能日趋完善，饮食应从流质逐渐转为非流质。一般应于婴儿出生后 4 ～ 5 个月开始添加辅食，为完全断奶做准备。1 岁左右是断奶的适当时期，若遇小儿患病或夏季天气炎热暂缓断奶，但一般不超过 1.5 岁。</a:t>
            </a:r>
            <a:endParaRPr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18" name="矩形 17"/>
          <p:cNvSpPr/>
          <p:nvPr/>
        </p:nvSpPr>
        <p:spPr>
          <a:xfrm>
            <a:off x="1196340" y="1316990"/>
            <a:ext cx="7062470" cy="398780"/>
          </a:xfrm>
          <a:prstGeom prst="rect">
            <a:avLst/>
          </a:prstGeom>
        </p:spPr>
        <p:txBody>
          <a:bodyPr wrap="square">
            <a:spAutoFit/>
          </a:bodyPr>
          <a:lstStyle/>
          <a:p>
            <a:r>
              <a:rPr lang="zh-CN" altLang="en-US" sz="2000" b="1">
                <a:solidFill>
                  <a:srgbClr val="FF7F7F"/>
                </a:solidFill>
                <a:latin typeface="微软雅黑" panose="020B0503020204020204" charset="-122"/>
                <a:ea typeface="微软雅黑" panose="020B0503020204020204" charset="-122"/>
              </a:rPr>
              <a:t>（一）母乳喂养</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一、婴儿喂养</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9470" y="1812925"/>
            <a:ext cx="10633075" cy="92202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微软雅黑" panose="020B0503020204020204" charset="-122"/>
                <a:ea typeface="微软雅黑" panose="020B0503020204020204" charset="-122"/>
                <a:cs typeface="+mn-ea"/>
              </a:rPr>
              <a:t>部分母乳喂养也称混合喂养，是指母乳与牛乳或其他代乳品混合使用的一种喂养方法。分为补授法和代授法两种。</a:t>
            </a:r>
            <a:endParaRPr dirty="0">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18" name="矩形 17"/>
          <p:cNvSpPr/>
          <p:nvPr/>
        </p:nvSpPr>
        <p:spPr>
          <a:xfrm>
            <a:off x="1196340" y="1316990"/>
            <a:ext cx="7062470" cy="398780"/>
          </a:xfrm>
          <a:prstGeom prst="rect">
            <a:avLst/>
          </a:prstGeom>
        </p:spPr>
        <p:txBody>
          <a:bodyPr wrap="square">
            <a:spAutoFit/>
          </a:bodyPr>
          <a:lstStyle/>
          <a:p>
            <a:r>
              <a:rPr lang="zh-CN" altLang="en-US" sz="2000" b="1">
                <a:solidFill>
                  <a:srgbClr val="FF7F7F"/>
                </a:solidFill>
                <a:latin typeface="微软雅黑" panose="020B0503020204020204" charset="-122"/>
                <a:ea typeface="微软雅黑" panose="020B0503020204020204" charset="-122"/>
              </a:rPr>
              <a:t>（二）部分母乳喂养</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一、婴儿喂养</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grpSp>
        <p:nvGrpSpPr>
          <p:cNvPr id="10" name="组合 9"/>
          <p:cNvGrpSpPr/>
          <p:nvPr/>
        </p:nvGrpSpPr>
        <p:grpSpPr>
          <a:xfrm>
            <a:off x="1347470" y="3423920"/>
            <a:ext cx="617220" cy="617220"/>
            <a:chOff x="10250" y="4123"/>
            <a:chExt cx="972" cy="972"/>
          </a:xfrm>
        </p:grpSpPr>
        <p:sp>
          <p:nvSpPr>
            <p:cNvPr id="3" name="椭圆 2"/>
            <p:cNvSpPr/>
            <p:nvPr>
              <p:custDataLst>
                <p:tags r:id="rId2"/>
              </p:custDataLst>
            </p:nvPr>
          </p:nvSpPr>
          <p:spPr>
            <a:xfrm>
              <a:off x="10250" y="4123"/>
              <a:ext cx="973" cy="973"/>
            </a:xfrm>
            <a:prstGeom prst="ellipse">
              <a:avLst/>
            </a:prstGeom>
            <a:solidFill>
              <a:srgbClr val="7578EC"/>
            </a:solidFill>
            <a:ln>
              <a:noFill/>
            </a:ln>
            <a:effectLst>
              <a:outerShdw blurRad="88900" dist="50800" dir="5400000" algn="ctr" rotWithShape="0">
                <a:srgbClr val="000000">
                  <a:alpha val="2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9" name="文本框 18"/>
            <p:cNvSpPr txBox="1"/>
            <p:nvPr>
              <p:custDataLst>
                <p:tags r:id="rId3"/>
              </p:custDataLst>
            </p:nvPr>
          </p:nvSpPr>
          <p:spPr>
            <a:xfrm>
              <a:off x="10337" y="4356"/>
              <a:ext cx="800" cy="508"/>
            </a:xfrm>
            <a:prstGeom prst="rect">
              <a:avLst/>
            </a:prstGeom>
            <a:noFill/>
          </p:spPr>
          <p:txBody>
            <a:bodyPr wrap="square" bIns="0" rtlCol="0">
              <a:normAutofit fontScale="80000"/>
            </a:bodyPr>
            <a:p>
              <a:r>
                <a:rPr lang="en-US" altLang="zh-CN" sz="2000" spc="300">
                  <a:solidFill>
                    <a:srgbClr val="FFFFFF"/>
                  </a:solidFill>
                  <a:uFillTx/>
                  <a:latin typeface="思源黑体 CN Regular" panose="020B0500000000000000" charset="-122"/>
                  <a:ea typeface="思源黑体 CN Regular" panose="020B0500000000000000" charset="-122"/>
                </a:rPr>
                <a:t>01</a:t>
              </a:r>
              <a:endParaRPr lang="en-US" altLang="zh-CN" sz="2000" spc="300">
                <a:solidFill>
                  <a:srgbClr val="FFFFFF"/>
                </a:solidFill>
                <a:uFillTx/>
                <a:latin typeface="思源黑体 CN Regular" panose="020B0500000000000000" charset="-122"/>
                <a:ea typeface="思源黑体 CN Regular" panose="020B0500000000000000" charset="-122"/>
              </a:endParaRPr>
            </a:p>
          </p:txBody>
        </p:sp>
      </p:grpSp>
      <p:grpSp>
        <p:nvGrpSpPr>
          <p:cNvPr id="5" name="组合 4"/>
          <p:cNvGrpSpPr/>
          <p:nvPr/>
        </p:nvGrpSpPr>
        <p:grpSpPr>
          <a:xfrm>
            <a:off x="1347470" y="5020310"/>
            <a:ext cx="617220" cy="617220"/>
            <a:chOff x="10170" y="6131"/>
            <a:chExt cx="972" cy="972"/>
          </a:xfrm>
        </p:grpSpPr>
        <p:sp>
          <p:nvSpPr>
            <p:cNvPr id="4" name="椭圆 3"/>
            <p:cNvSpPr/>
            <p:nvPr>
              <p:custDataLst>
                <p:tags r:id="rId4"/>
              </p:custDataLst>
            </p:nvPr>
          </p:nvSpPr>
          <p:spPr>
            <a:xfrm>
              <a:off x="10170" y="6131"/>
              <a:ext cx="973" cy="973"/>
            </a:xfrm>
            <a:prstGeom prst="ellipse">
              <a:avLst/>
            </a:prstGeom>
            <a:solidFill>
              <a:srgbClr val="F18703"/>
            </a:solidFill>
            <a:ln>
              <a:noFill/>
            </a:ln>
            <a:effectLst>
              <a:outerShdw blurRad="88900" dist="50800" dir="5400000" algn="ctr" rotWithShape="0">
                <a:srgbClr val="000000">
                  <a:alpha val="2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1" name="文本框 20"/>
            <p:cNvSpPr txBox="1"/>
            <p:nvPr>
              <p:custDataLst>
                <p:tags r:id="rId5"/>
              </p:custDataLst>
            </p:nvPr>
          </p:nvSpPr>
          <p:spPr>
            <a:xfrm>
              <a:off x="10257" y="6364"/>
              <a:ext cx="800" cy="508"/>
            </a:xfrm>
            <a:prstGeom prst="rect">
              <a:avLst/>
            </a:prstGeom>
            <a:noFill/>
          </p:spPr>
          <p:txBody>
            <a:bodyPr wrap="square" bIns="0" rtlCol="0">
              <a:normAutofit fontScale="80000"/>
            </a:bodyPr>
            <a:p>
              <a:r>
                <a:rPr lang="en-US" altLang="zh-CN" sz="2000" spc="300">
                  <a:solidFill>
                    <a:srgbClr val="FFFFFF"/>
                  </a:solidFill>
                  <a:uFillTx/>
                  <a:latin typeface="思源黑体 CN Regular" panose="020B0500000000000000" charset="-122"/>
                  <a:ea typeface="思源黑体 CN Regular" panose="020B0500000000000000" charset="-122"/>
                </a:rPr>
                <a:t>02</a:t>
              </a:r>
              <a:endParaRPr lang="en-US" altLang="zh-CN" sz="2000" spc="300">
                <a:solidFill>
                  <a:srgbClr val="FFFFFF"/>
                </a:solidFill>
                <a:uFillTx/>
                <a:latin typeface="思源黑体 CN Regular" panose="020B0500000000000000" charset="-122"/>
                <a:ea typeface="思源黑体 CN Regular" panose="020B0500000000000000" charset="-122"/>
              </a:endParaRPr>
            </a:p>
          </p:txBody>
        </p:sp>
      </p:grpSp>
      <p:sp>
        <p:nvSpPr>
          <p:cNvPr id="12" name="文本框 11"/>
          <p:cNvSpPr txBox="1"/>
          <p:nvPr>
            <p:custDataLst>
              <p:tags r:id="rId6"/>
            </p:custDataLst>
          </p:nvPr>
        </p:nvSpPr>
        <p:spPr>
          <a:xfrm>
            <a:off x="2428240" y="3134995"/>
            <a:ext cx="2736000" cy="360000"/>
          </a:xfrm>
          <a:prstGeom prst="rect">
            <a:avLst/>
          </a:prstGeom>
          <a:noFill/>
        </p:spPr>
        <p:txBody>
          <a:bodyPr wrap="square" bIns="0" rtlCol="0">
            <a:noAutofit/>
          </a:bodyPr>
          <a:p>
            <a:pPr algn="just"/>
            <a:r>
              <a:rPr lang="zh-CN" altLang="en-US" sz="1900" b="1">
                <a:solidFill>
                  <a:srgbClr val="7578EC"/>
                </a:solidFill>
                <a:uFillTx/>
                <a:latin typeface="Microsoft YaHei Bold" panose="020B0503020204020204" charset="-122"/>
                <a:ea typeface="Microsoft YaHei Bold" panose="020B0503020204020204" charset="-122"/>
                <a:cs typeface="Microsoft YaHei Bold" panose="020B0503020204020204" charset="-122"/>
              </a:rPr>
              <a:t>1. 补授法</a:t>
            </a:r>
            <a:endParaRPr lang="zh-CN" altLang="en-US" sz="1900" b="1">
              <a:solidFill>
                <a:srgbClr val="7578EC"/>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14" name="文本框 13"/>
          <p:cNvSpPr txBox="1"/>
          <p:nvPr>
            <p:custDataLst>
              <p:tags r:id="rId7"/>
            </p:custDataLst>
          </p:nvPr>
        </p:nvSpPr>
        <p:spPr>
          <a:xfrm>
            <a:off x="2428240" y="3554730"/>
            <a:ext cx="9043670" cy="662940"/>
          </a:xfrm>
          <a:prstGeom prst="rect">
            <a:avLst/>
          </a:prstGeom>
          <a:noFill/>
        </p:spPr>
        <p:txBody>
          <a:bodyPr wrap="square" rtlCol="0">
            <a:noAutofit/>
          </a:bodyPr>
          <a:p>
            <a:pPr algn="just" fontAlgn="auto">
              <a:lnSpc>
                <a:spcPct val="130000"/>
              </a:lnSpc>
              <a:spcAft>
                <a:spcPts val="1000"/>
              </a:spcAft>
            </a:pPr>
            <a:r>
              <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微软雅黑" panose="020B0503020204020204" charset="-122"/>
              </a:rPr>
              <a:t>因母乳不足，于每次哺母乳后适当补充配方乳或动物乳。</a:t>
            </a:r>
            <a:endPar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微软雅黑" panose="020B0503020204020204" charset="-122"/>
            </a:endParaRPr>
          </a:p>
        </p:txBody>
      </p:sp>
      <p:sp>
        <p:nvSpPr>
          <p:cNvPr id="15" name="文本框 14"/>
          <p:cNvSpPr txBox="1"/>
          <p:nvPr>
            <p:custDataLst>
              <p:tags r:id="rId8"/>
            </p:custDataLst>
          </p:nvPr>
        </p:nvSpPr>
        <p:spPr>
          <a:xfrm>
            <a:off x="2428240" y="4768850"/>
            <a:ext cx="2736000" cy="360000"/>
          </a:xfrm>
          <a:prstGeom prst="rect">
            <a:avLst/>
          </a:prstGeom>
          <a:noFill/>
        </p:spPr>
        <p:txBody>
          <a:bodyPr wrap="square" bIns="0" rtlCol="0">
            <a:noAutofit/>
          </a:bodyPr>
          <a:p>
            <a:pPr algn="just"/>
            <a:r>
              <a:rPr lang="zh-CN" altLang="en-US" sz="2000" b="1">
                <a:solidFill>
                  <a:srgbClr val="F18703"/>
                </a:solidFill>
                <a:uFillTx/>
                <a:latin typeface="Microsoft YaHei Bold" panose="020B0503020204020204" charset="-122"/>
                <a:ea typeface="Microsoft YaHei Bold" panose="020B0503020204020204" charset="-122"/>
                <a:cs typeface="Microsoft YaHei Bold" panose="020B0503020204020204" charset="-122"/>
              </a:rPr>
              <a:t>2. 代授法</a:t>
            </a:r>
            <a:endParaRPr lang="zh-CN" altLang="en-US" sz="2000" b="1">
              <a:solidFill>
                <a:srgbClr val="F18703"/>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16" name="文本框 15"/>
          <p:cNvSpPr txBox="1"/>
          <p:nvPr>
            <p:custDataLst>
              <p:tags r:id="rId9"/>
            </p:custDataLst>
          </p:nvPr>
        </p:nvSpPr>
        <p:spPr>
          <a:xfrm>
            <a:off x="2428240" y="5188585"/>
            <a:ext cx="9043670" cy="662940"/>
          </a:xfrm>
          <a:prstGeom prst="rect">
            <a:avLst/>
          </a:prstGeom>
          <a:noFill/>
        </p:spPr>
        <p:txBody>
          <a:bodyPr wrap="square" rtlCol="0">
            <a:noAutofit/>
          </a:bodyPr>
          <a:p>
            <a:pPr algn="just" fontAlgn="auto">
              <a:lnSpc>
                <a:spcPct val="130000"/>
              </a:lnSpc>
              <a:spcAft>
                <a:spcPts val="1000"/>
              </a:spcAft>
            </a:pPr>
            <a:r>
              <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微软雅黑" panose="020B0503020204020204" charset="-122"/>
              </a:rPr>
              <a:t>一天内有数次用配方乳或动物乳代替母乳，但每天母乳次数不应少于3次，以防止母乳分泌减少。</a:t>
            </a:r>
            <a:endPar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9470" y="1812925"/>
            <a:ext cx="10633075" cy="299974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微软雅黑" panose="020B0503020204020204" charset="-122"/>
                <a:ea typeface="微软雅黑" panose="020B0503020204020204" charset="-122"/>
                <a:cs typeface="+mn-ea"/>
              </a:rPr>
              <a:t>人工喂养是指由于各种原因母亲不能亲自喂哺婴儿时，而采用其他动物乳或配方乳喂哺婴儿的方法。</a:t>
            </a:r>
            <a:endParaRPr dirty="0">
              <a:solidFill>
                <a:schemeClr val="tx1">
                  <a:lumMod val="85000"/>
                  <a:lumOff val="15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1. 鲜牛乳</a:t>
            </a:r>
            <a:r>
              <a:rPr dirty="0">
                <a:solidFill>
                  <a:schemeClr val="tx1">
                    <a:lumMod val="85000"/>
                    <a:lumOff val="15000"/>
                  </a:schemeClr>
                </a:solidFill>
                <a:latin typeface="微软雅黑" panose="020B0503020204020204" charset="-122"/>
                <a:ea typeface="微软雅黑" panose="020B0503020204020204" charset="-122"/>
                <a:cs typeface="+mn-ea"/>
              </a:rPr>
              <a:t>　牛乳为最常用的代乳品，因为它成分相对较接近于母乳，但是，和人乳相比有一定的缺点和不足。</a:t>
            </a:r>
            <a:endParaRPr dirty="0">
              <a:solidFill>
                <a:schemeClr val="tx1">
                  <a:lumMod val="85000"/>
                  <a:lumOff val="15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2. 牛乳制品</a:t>
            </a:r>
            <a:r>
              <a:rPr lang="zh-CN" dirty="0">
                <a:solidFill>
                  <a:schemeClr val="tx1">
                    <a:lumMod val="85000"/>
                    <a:lumOff val="15000"/>
                  </a:schemeClr>
                </a:solidFill>
                <a:latin typeface="微软雅黑" panose="020B0503020204020204" charset="-122"/>
                <a:ea typeface="微软雅黑" panose="020B0503020204020204" charset="-122"/>
                <a:cs typeface="+mn-ea"/>
              </a:rPr>
              <a:t>：</a:t>
            </a:r>
            <a:r>
              <a:rPr dirty="0">
                <a:solidFill>
                  <a:schemeClr val="tx1">
                    <a:lumMod val="85000"/>
                    <a:lumOff val="15000"/>
                  </a:schemeClr>
                </a:solidFill>
                <a:latin typeface="微软雅黑" panose="020B0503020204020204" charset="-122"/>
                <a:ea typeface="微软雅黑" panose="020B0503020204020204" charset="-122"/>
                <a:cs typeface="+mn-ea"/>
              </a:rPr>
              <a:t>（1）全脂乳粉（2）婴儿配方乳粉（3）酸乳</a:t>
            </a:r>
            <a:endParaRPr dirty="0">
              <a:solidFill>
                <a:schemeClr val="tx1">
                  <a:lumMod val="85000"/>
                  <a:lumOff val="15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3. 其他乳品</a:t>
            </a:r>
            <a:r>
              <a:rPr dirty="0">
                <a:solidFill>
                  <a:schemeClr val="tx1">
                    <a:lumMod val="85000"/>
                    <a:lumOff val="15000"/>
                  </a:schemeClr>
                </a:solidFill>
                <a:latin typeface="微软雅黑" panose="020B0503020204020204" charset="-122"/>
                <a:ea typeface="微软雅黑" panose="020B0503020204020204" charset="-122"/>
                <a:cs typeface="+mn-ea"/>
              </a:rPr>
              <a:t>　如羊乳、马乳。羊乳的营养成分比牛乳更接近于人乳，但因含叶酸和维生素 B</a:t>
            </a:r>
            <a:r>
              <a:rPr baseline="-25000" dirty="0">
                <a:solidFill>
                  <a:schemeClr val="tx1">
                    <a:lumMod val="85000"/>
                    <a:lumOff val="15000"/>
                  </a:schemeClr>
                </a:solidFill>
                <a:latin typeface="微软雅黑" panose="020B0503020204020204" charset="-122"/>
                <a:ea typeface="微软雅黑" panose="020B0503020204020204" charset="-122"/>
                <a:cs typeface="+mn-ea"/>
              </a:rPr>
              <a:t>12</a:t>
            </a:r>
            <a:r>
              <a:rPr dirty="0">
                <a:solidFill>
                  <a:schemeClr val="tx1">
                    <a:lumMod val="85000"/>
                    <a:lumOff val="15000"/>
                  </a:schemeClr>
                </a:solidFill>
                <a:latin typeface="微软雅黑" panose="020B0503020204020204" charset="-122"/>
                <a:ea typeface="微软雅黑" panose="020B0503020204020204" charset="-122"/>
                <a:cs typeface="+mn-ea"/>
              </a:rPr>
              <a:t> 较少，长期单纯喂养可导致营养性巨幼细胞性贫血。</a:t>
            </a:r>
            <a:endParaRPr dirty="0">
              <a:solidFill>
                <a:schemeClr val="tx1">
                  <a:lumMod val="85000"/>
                  <a:lumOff val="15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4. 代乳品</a:t>
            </a:r>
            <a:r>
              <a:rPr dirty="0">
                <a:solidFill>
                  <a:schemeClr val="tx1">
                    <a:lumMod val="85000"/>
                    <a:lumOff val="15000"/>
                  </a:schemeClr>
                </a:solidFill>
                <a:latin typeface="微软雅黑" panose="020B0503020204020204" charset="-122"/>
                <a:ea typeface="微软雅黑" panose="020B0503020204020204" charset="-122"/>
                <a:cs typeface="+mn-ea"/>
              </a:rPr>
              <a:t>　如豆浆、豆粉及豆代乳粉等。</a:t>
            </a:r>
            <a:endParaRPr dirty="0">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18" name="矩形 17"/>
          <p:cNvSpPr/>
          <p:nvPr/>
        </p:nvSpPr>
        <p:spPr>
          <a:xfrm>
            <a:off x="1196340" y="1316990"/>
            <a:ext cx="7062470" cy="398780"/>
          </a:xfrm>
          <a:prstGeom prst="rect">
            <a:avLst/>
          </a:prstGeom>
        </p:spPr>
        <p:txBody>
          <a:bodyPr wrap="square">
            <a:spAutoFit/>
          </a:bodyPr>
          <a:lstStyle/>
          <a:p>
            <a:r>
              <a:rPr lang="zh-CN" altLang="en-US" sz="2000" b="1">
                <a:solidFill>
                  <a:srgbClr val="FF7F7F"/>
                </a:solidFill>
                <a:latin typeface="微软雅黑" panose="020B0503020204020204" charset="-122"/>
                <a:ea typeface="微软雅黑" panose="020B0503020204020204" charset="-122"/>
              </a:rPr>
              <a:t>（三）人工喂养</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一、婴儿喂养</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9470" y="1812925"/>
            <a:ext cx="10633075" cy="341503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5. 人工喂养的注意事项</a:t>
            </a:r>
            <a:endParaRPr b="1" dirty="0">
              <a:solidFill>
                <a:srgbClr val="FF7F7F"/>
              </a:solidFill>
              <a:latin typeface="Microsoft YaHei Bold" panose="020B0503020204020204" charset="-122"/>
              <a:ea typeface="Microsoft YaHei Bold" panose="020B0503020204020204" charset="-122"/>
              <a:cs typeface="Microsoft YaHei Bold"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微软雅黑" panose="020B0503020204020204" charset="-122"/>
                <a:ea typeface="微软雅黑" panose="020B0503020204020204" charset="-122"/>
                <a:cs typeface="+mn-ea"/>
              </a:rPr>
              <a:t>（1）选择适宜的奶嘴和奶瓶，奶嘴软硬度和奶嘴孔的大小应适宜，奶嘴孔的大小以奶瓶盛水倒置时液体呈滴状连续滴出为宜。</a:t>
            </a:r>
            <a:endParaRPr dirty="0">
              <a:solidFill>
                <a:schemeClr val="tx1">
                  <a:lumMod val="85000"/>
                  <a:lumOff val="15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微软雅黑" panose="020B0503020204020204" charset="-122"/>
                <a:ea typeface="微软雅黑" panose="020B0503020204020204" charset="-122"/>
                <a:cs typeface="+mn-ea"/>
              </a:rPr>
              <a:t>（2）乳品配制的量和浓度应按小儿年龄和体重计算，不可过浓或过稀。</a:t>
            </a:r>
            <a:endParaRPr dirty="0">
              <a:solidFill>
                <a:schemeClr val="tx1">
                  <a:lumMod val="85000"/>
                  <a:lumOff val="15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微软雅黑" panose="020B0503020204020204" charset="-122"/>
                <a:ea typeface="微软雅黑" panose="020B0503020204020204" charset="-122"/>
                <a:cs typeface="+mn-ea"/>
              </a:rPr>
              <a:t>（3）喂乳前应先将乳汁滴几滴于手腕处，测试乳汁的温度，以不烫手为宜。</a:t>
            </a:r>
            <a:endParaRPr dirty="0">
              <a:solidFill>
                <a:schemeClr val="tx1">
                  <a:lumMod val="85000"/>
                  <a:lumOff val="15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微软雅黑" panose="020B0503020204020204" charset="-122"/>
                <a:ea typeface="微软雅黑" panose="020B0503020204020204" charset="-122"/>
                <a:cs typeface="+mn-ea"/>
              </a:rPr>
              <a:t>（4）喂养时斜抱起婴儿，将乳瓶斜置，使乳汁充满奶嘴，喂毕将婴儿竖起，轻拍后背，使吞咽的气体排出，防止呕吐。</a:t>
            </a:r>
            <a:endParaRPr dirty="0">
              <a:solidFill>
                <a:schemeClr val="tx1">
                  <a:lumMod val="85000"/>
                  <a:lumOff val="15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微软雅黑" panose="020B0503020204020204" charset="-122"/>
                <a:ea typeface="微软雅黑" panose="020B0503020204020204" charset="-122"/>
                <a:cs typeface="+mn-ea"/>
              </a:rPr>
              <a:t>（5）所有餐具用完后应先清洗，然后煮沸消毒。</a:t>
            </a:r>
            <a:endParaRPr dirty="0">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18" name="矩形 17"/>
          <p:cNvSpPr/>
          <p:nvPr/>
        </p:nvSpPr>
        <p:spPr>
          <a:xfrm>
            <a:off x="1196340" y="1316990"/>
            <a:ext cx="7062470" cy="398780"/>
          </a:xfrm>
          <a:prstGeom prst="rect">
            <a:avLst/>
          </a:prstGeom>
        </p:spPr>
        <p:txBody>
          <a:bodyPr wrap="square">
            <a:spAutoFit/>
          </a:bodyPr>
          <a:lstStyle/>
          <a:p>
            <a:r>
              <a:rPr lang="zh-CN" altLang="en-US" sz="2000" b="1">
                <a:solidFill>
                  <a:srgbClr val="FF7F7F"/>
                </a:solidFill>
                <a:latin typeface="微软雅黑" panose="020B0503020204020204" charset="-122"/>
                <a:ea typeface="微软雅黑" panose="020B0503020204020204" charset="-122"/>
              </a:rPr>
              <a:t>（三）人工喂养</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一、婴儿喂养</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9470" y="1812925"/>
            <a:ext cx="10633075" cy="341503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微软雅黑" panose="020B0503020204020204" charset="-122"/>
                <a:ea typeface="微软雅黑" panose="020B0503020204020204" charset="-122"/>
                <a:cs typeface="+mn-ea"/>
              </a:rPr>
              <a:t>随着婴儿的长大，母乳或其他乳品已不能完全满足婴儿生长发育的需要，同时，也为了完成婴儿由出生时的纯乳类食品向成人固体食物的转换，应逐步添加各种辅助食品，以保证小儿的生长发育，并能逐渐适应固体食物。为婴儿添加辅食的时间和过程应适合婴儿的接受能力，一般应在婴儿体重达到 6.5 ～ 7 kg 时添加，此时年龄多为 4 ～ 6 个月。</a:t>
            </a:r>
            <a:endParaRPr dirty="0">
              <a:solidFill>
                <a:schemeClr val="tx1">
                  <a:lumMod val="85000"/>
                  <a:lumOff val="15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微软雅黑" panose="020B0503020204020204" charset="-122"/>
                <a:ea typeface="微软雅黑" panose="020B0503020204020204" charset="-122"/>
                <a:cs typeface="+mn-ea"/>
              </a:rPr>
              <a:t>（1）辅食添加的目的：补充乳类营养素的不足，为断奶做准备；培养婴儿良好的饮食习惯。</a:t>
            </a:r>
            <a:endParaRPr dirty="0">
              <a:solidFill>
                <a:schemeClr val="tx1">
                  <a:lumMod val="85000"/>
                  <a:lumOff val="15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微软雅黑" panose="020B0503020204020204" charset="-122"/>
                <a:ea typeface="微软雅黑" panose="020B0503020204020204" charset="-122"/>
                <a:cs typeface="+mn-ea"/>
              </a:rPr>
              <a:t>（2）辅食添加的原则：由少到多，由稀到稠，由细到粗，由一种到多种；应在婴儿健康、消化功能正常时，逐步添加。</a:t>
            </a:r>
            <a:endParaRPr dirty="0">
              <a:solidFill>
                <a:schemeClr val="tx1">
                  <a:lumMod val="85000"/>
                  <a:lumOff val="15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微软雅黑" panose="020B0503020204020204" charset="-122"/>
                <a:ea typeface="微软雅黑" panose="020B0503020204020204" charset="-122"/>
                <a:cs typeface="+mn-ea"/>
              </a:rPr>
              <a:t>（3）辅食添加的顺序（见表 3-4）。</a:t>
            </a:r>
            <a:endParaRPr dirty="0">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18" name="矩形 17"/>
          <p:cNvSpPr/>
          <p:nvPr/>
        </p:nvSpPr>
        <p:spPr>
          <a:xfrm>
            <a:off x="1196340" y="1316990"/>
            <a:ext cx="7062470" cy="398780"/>
          </a:xfrm>
          <a:prstGeom prst="rect">
            <a:avLst/>
          </a:prstGeom>
        </p:spPr>
        <p:txBody>
          <a:bodyPr wrap="square">
            <a:spAutoFit/>
          </a:bodyPr>
          <a:lstStyle/>
          <a:p>
            <a:r>
              <a:rPr lang="zh-CN" altLang="en-US" sz="2000" b="1">
                <a:solidFill>
                  <a:srgbClr val="FF7F7F"/>
                </a:solidFill>
                <a:latin typeface="微软雅黑" panose="020B0503020204020204" charset="-122"/>
                <a:ea typeface="微软雅黑" panose="020B0503020204020204" charset="-122"/>
              </a:rPr>
              <a:t>（四）辅助食品的添加</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一、婴儿喂养</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3" name="图片 2"/>
          <p:cNvPicPr>
            <a:picLocks noChangeAspect="1"/>
          </p:cNvPicPr>
          <p:nvPr/>
        </p:nvPicPr>
        <p:blipFill>
          <a:blip r:embed="rId2"/>
          <a:stretch>
            <a:fillRect/>
          </a:stretch>
        </p:blipFill>
        <p:spPr>
          <a:xfrm>
            <a:off x="2349500" y="5198745"/>
            <a:ext cx="7493000" cy="15367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9470" y="1812925"/>
            <a:ext cx="10633075" cy="258445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微软雅黑" panose="020B0503020204020204" charset="-122"/>
                <a:ea typeface="微软雅黑" panose="020B0503020204020204" charset="-122"/>
                <a:cs typeface="+mn-ea"/>
              </a:rPr>
              <a:t>添加辅食时每次只能添加一种，从少量开始，逐渐增量，如蛋黄可由 1 / 4 个开始逐渐增加到 1 个，蔬菜可由菜汁、菜泥到碎菜，米饭可由稀粥到软饭等。每添加一种食物，应观察 2 ～ 3 天，如无不适，方可添加新食物。</a:t>
            </a:r>
            <a:endParaRPr dirty="0">
              <a:solidFill>
                <a:schemeClr val="tx1">
                  <a:lumMod val="85000"/>
                  <a:lumOff val="15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微软雅黑" panose="020B0503020204020204" charset="-122"/>
                <a:ea typeface="微软雅黑" panose="020B0503020204020204" charset="-122"/>
                <a:cs typeface="+mn-ea"/>
              </a:rPr>
              <a:t>乳类食物中维生素 C 和维生素 D 含量不足，故无论是母乳喂养还是人工喂养，都应从出生后 2 周开始添加维生素 AD 制剂（如鱼肝油），4 周开始添加维生素 C（如青菜汁、鲜果汁），以补充乳类中维生素的不足，保证婴儿的生长发育所需。但两者均不能视为辅食。</a:t>
            </a:r>
            <a:endParaRPr dirty="0">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18" name="矩形 17"/>
          <p:cNvSpPr/>
          <p:nvPr/>
        </p:nvSpPr>
        <p:spPr>
          <a:xfrm>
            <a:off x="1196340" y="1316990"/>
            <a:ext cx="7062470" cy="398780"/>
          </a:xfrm>
          <a:prstGeom prst="rect">
            <a:avLst/>
          </a:prstGeom>
        </p:spPr>
        <p:txBody>
          <a:bodyPr wrap="square">
            <a:spAutoFit/>
          </a:bodyPr>
          <a:lstStyle/>
          <a:p>
            <a:r>
              <a:rPr lang="zh-CN" altLang="en-US" sz="2000" b="1">
                <a:solidFill>
                  <a:srgbClr val="FF7F7F"/>
                </a:solidFill>
                <a:latin typeface="微软雅黑" panose="020B0503020204020204" charset="-122"/>
                <a:ea typeface="微软雅黑" panose="020B0503020204020204" charset="-122"/>
              </a:rPr>
              <a:t>（四）辅助食品的添加</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一、婴儿喂养</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TextBox 55"/>
          <p:cNvSpPr txBox="1"/>
          <p:nvPr/>
        </p:nvSpPr>
        <p:spPr>
          <a:xfrm>
            <a:off x="3237865" y="1429385"/>
            <a:ext cx="8249285" cy="2242185"/>
          </a:xfrm>
          <a:prstGeom prst="rect">
            <a:avLst/>
          </a:prstGeom>
          <a:noFill/>
        </p:spPr>
        <p:txBody>
          <a:bodyPr wrap="square" lIns="68559" tIns="34279" rIns="68559" bIns="34279" anchor="t" anchorCtr="0">
            <a:no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defTabSz="912495" fontAlgn="base">
              <a:spcBef>
                <a:spcPct val="0"/>
              </a:spcBef>
              <a:spcAft>
                <a:spcPct val="0"/>
              </a:spcAft>
              <a:defRPr>
                <a:solidFill>
                  <a:schemeClr val="tx1"/>
                </a:solidFill>
                <a:latin typeface="Calibri" charset="0"/>
              </a:defRPr>
            </a:lvl6pPr>
            <a:lvl7pPr marL="2971800" indent="-228600" defTabSz="912495" fontAlgn="base">
              <a:spcBef>
                <a:spcPct val="0"/>
              </a:spcBef>
              <a:spcAft>
                <a:spcPct val="0"/>
              </a:spcAft>
              <a:defRPr>
                <a:solidFill>
                  <a:schemeClr val="tx1"/>
                </a:solidFill>
                <a:latin typeface="Calibri" charset="0"/>
              </a:defRPr>
            </a:lvl7pPr>
            <a:lvl8pPr marL="3429000" indent="-228600" defTabSz="912495" fontAlgn="base">
              <a:spcBef>
                <a:spcPct val="0"/>
              </a:spcBef>
              <a:spcAft>
                <a:spcPct val="0"/>
              </a:spcAft>
              <a:defRPr>
                <a:solidFill>
                  <a:schemeClr val="tx1"/>
                </a:solidFill>
                <a:latin typeface="Calibri" charset="0"/>
              </a:defRPr>
            </a:lvl8pPr>
            <a:lvl9pPr marL="3886200" indent="-228600" defTabSz="912495" fontAlgn="base">
              <a:spcBef>
                <a:spcPct val="0"/>
              </a:spcBef>
              <a:spcAft>
                <a:spcPct val="0"/>
              </a:spcAft>
              <a:defRPr>
                <a:solidFill>
                  <a:schemeClr val="tx1"/>
                </a:solidFill>
                <a:latin typeface="Calibri" charset="0"/>
              </a:defRPr>
            </a:lvl9pPr>
          </a:lstStyle>
          <a:p>
            <a:pPr algn="just" defTabSz="1087755">
              <a:lnSpc>
                <a:spcPct val="130000"/>
              </a:lnSpc>
              <a:spcBef>
                <a:spcPts val="0"/>
              </a:spcBef>
              <a:spcAft>
                <a:spcPts val="0"/>
              </a:spcAft>
              <a:defRPr/>
            </a:pPr>
            <a:r>
              <a:rPr lang="zh-CN" altLang="en-US"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幼儿的消化功能逐渐成熟，饮食以肉类、乳类、谷类、豆类、蔬菜水果五大基本食物为主。但因生长速度减慢，能量需求减少，小儿会出现暂时对某些食物不感兴趣，进食量减少，家长不要强迫小儿进食，以免引起小儿厌食；食物安排需多样化，粗、细、荤、素搭配，注意食物细、软、碎，易于咀嚼及消化，避免刺激性和过于油腻。可将饭菜拌在一起，以利于小儿自食。进餐次数每日 3 餐，并于上、下午各加 1 次点心和（或）乳品，即“三餐两点”制。</a:t>
            </a:r>
            <a:endParaRPr lang="zh-CN" altLang="en-US"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endParaRPr>
          </a:p>
        </p:txBody>
      </p:sp>
      <p:sp>
        <p:nvSpPr>
          <p:cNvPr id="59" name="TextBox 58"/>
          <p:cNvSpPr txBox="1"/>
          <p:nvPr/>
        </p:nvSpPr>
        <p:spPr>
          <a:xfrm>
            <a:off x="3237865" y="4289425"/>
            <a:ext cx="8249285" cy="1454150"/>
          </a:xfrm>
          <a:prstGeom prst="rect">
            <a:avLst/>
          </a:prstGeom>
          <a:noFill/>
        </p:spPr>
        <p:txBody>
          <a:bodyPr wrap="square" lIns="68559" tIns="34279" rIns="68559" bIns="34279" anchor="ctr" anchorCtr="0">
            <a:no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defTabSz="912495" fontAlgn="base">
              <a:spcBef>
                <a:spcPct val="0"/>
              </a:spcBef>
              <a:spcAft>
                <a:spcPct val="0"/>
              </a:spcAft>
              <a:defRPr>
                <a:solidFill>
                  <a:schemeClr val="tx1"/>
                </a:solidFill>
                <a:latin typeface="Calibri" charset="0"/>
              </a:defRPr>
            </a:lvl6pPr>
            <a:lvl7pPr marL="2971800" indent="-228600" defTabSz="912495" fontAlgn="base">
              <a:spcBef>
                <a:spcPct val="0"/>
              </a:spcBef>
              <a:spcAft>
                <a:spcPct val="0"/>
              </a:spcAft>
              <a:defRPr>
                <a:solidFill>
                  <a:schemeClr val="tx1"/>
                </a:solidFill>
                <a:latin typeface="Calibri" charset="0"/>
              </a:defRPr>
            </a:lvl7pPr>
            <a:lvl8pPr marL="3429000" indent="-228600" defTabSz="912495" fontAlgn="base">
              <a:spcBef>
                <a:spcPct val="0"/>
              </a:spcBef>
              <a:spcAft>
                <a:spcPct val="0"/>
              </a:spcAft>
              <a:defRPr>
                <a:solidFill>
                  <a:schemeClr val="tx1"/>
                </a:solidFill>
                <a:latin typeface="Calibri" charset="0"/>
              </a:defRPr>
            </a:lvl8pPr>
            <a:lvl9pPr marL="3886200" indent="-228600" defTabSz="912495" fontAlgn="base">
              <a:spcBef>
                <a:spcPct val="0"/>
              </a:spcBef>
              <a:spcAft>
                <a:spcPct val="0"/>
              </a:spcAft>
              <a:defRPr>
                <a:solidFill>
                  <a:schemeClr val="tx1"/>
                </a:solidFill>
                <a:latin typeface="Calibri" charset="0"/>
              </a:defRPr>
            </a:lvl9pPr>
          </a:lstStyle>
          <a:p>
            <a:pPr lvl="0" algn="just" defTabSz="1087755">
              <a:lnSpc>
                <a:spcPct val="130000"/>
              </a:lnSpc>
              <a:spcBef>
                <a:spcPts val="0"/>
              </a:spcBef>
              <a:spcAft>
                <a:spcPts val="0"/>
              </a:spcAft>
              <a:buClrTx/>
              <a:buSzTx/>
              <a:buFontTx/>
              <a:defRPr/>
            </a:pPr>
            <a:r>
              <a:rPr lang="zh-CN" altLang="en-US"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sym typeface="+mn-ea"/>
              </a:rPr>
              <a:t>与成人饮食接近，可在下午加1次点心（或）乳品。食谱要做到粗、细粮交替，荤、素食搭配。还要考虑食物制作的色、香、味、形。同一食物尽量采用不同形式制作，如鸡蛋可做成鸡蛋羹、荷包蛋、炒蛋，馒头可做成各种动物形状，以引起小儿的兴趣，促进小儿食欲。应注意避免小儿挑食、偏食和多吃零食。</a:t>
            </a:r>
            <a:endParaRPr lang="zh-CN" altLang="en-US"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sym typeface="+mn-ea"/>
            </a:endParaRPr>
          </a:p>
        </p:txBody>
      </p:sp>
      <p:grpSp>
        <p:nvGrpSpPr>
          <p:cNvPr id="13" name="组合 12"/>
          <p:cNvGrpSpPr/>
          <p:nvPr/>
        </p:nvGrpSpPr>
        <p:grpSpPr>
          <a:xfrm>
            <a:off x="969645" y="2100580"/>
            <a:ext cx="2159635" cy="899795"/>
            <a:chOff x="1527" y="3540"/>
            <a:chExt cx="3401" cy="1417"/>
          </a:xfrm>
        </p:grpSpPr>
        <p:sp>
          <p:nvSpPr>
            <p:cNvPr id="31" name="Freeform 15"/>
            <p:cNvSpPr/>
            <p:nvPr/>
          </p:nvSpPr>
          <p:spPr bwMode="auto">
            <a:xfrm>
              <a:off x="1527" y="3540"/>
              <a:ext cx="3401" cy="1417"/>
            </a:xfrm>
            <a:custGeom>
              <a:avLst/>
              <a:gdLst>
                <a:gd name="T0" fmla="*/ 0 w 1932"/>
                <a:gd name="T1" fmla="*/ 0 h 287"/>
                <a:gd name="T2" fmla="*/ 1831 w 1932"/>
                <a:gd name="T3" fmla="*/ 0 h 287"/>
                <a:gd name="T4" fmla="*/ 1932 w 1932"/>
                <a:gd name="T5" fmla="*/ 144 h 287"/>
                <a:gd name="T6" fmla="*/ 1831 w 1932"/>
                <a:gd name="T7" fmla="*/ 287 h 287"/>
                <a:gd name="T8" fmla="*/ 0 w 1932"/>
                <a:gd name="T9" fmla="*/ 287 h 287"/>
                <a:gd name="T10" fmla="*/ 0 w 1932"/>
                <a:gd name="T11" fmla="*/ 0 h 287"/>
              </a:gdLst>
              <a:ahLst/>
              <a:cxnLst>
                <a:cxn ang="0">
                  <a:pos x="T0" y="T1"/>
                </a:cxn>
                <a:cxn ang="0">
                  <a:pos x="T2" y="T3"/>
                </a:cxn>
                <a:cxn ang="0">
                  <a:pos x="T4" y="T5"/>
                </a:cxn>
                <a:cxn ang="0">
                  <a:pos x="T6" y="T7"/>
                </a:cxn>
                <a:cxn ang="0">
                  <a:pos x="T8" y="T9"/>
                </a:cxn>
                <a:cxn ang="0">
                  <a:pos x="T10" y="T11"/>
                </a:cxn>
              </a:cxnLst>
              <a:rect l="0" t="0" r="r" b="b"/>
              <a:pathLst>
                <a:path w="1932" h="287">
                  <a:moveTo>
                    <a:pt x="0" y="0"/>
                  </a:moveTo>
                  <a:lnTo>
                    <a:pt x="1831" y="0"/>
                  </a:lnTo>
                  <a:lnTo>
                    <a:pt x="1932" y="144"/>
                  </a:lnTo>
                  <a:lnTo>
                    <a:pt x="1831" y="287"/>
                  </a:lnTo>
                  <a:lnTo>
                    <a:pt x="0" y="287"/>
                  </a:lnTo>
                  <a:lnTo>
                    <a:pt x="0" y="0"/>
                  </a:lnTo>
                  <a:close/>
                </a:path>
              </a:pathLst>
            </a:custGeom>
            <a:solidFill>
              <a:srgbClr val="FF7F7F"/>
            </a:solidFill>
            <a:ln>
              <a:noFill/>
            </a:ln>
          </p:spPr>
          <p:txBody>
            <a:bodyPr lIns="121882" tIns="60941" rIns="121882" bIns="60941"/>
            <a:lstStyle/>
            <a:p>
              <a:pPr defTabSz="685165">
                <a:defRPr/>
              </a:pPr>
              <a:endParaRPr lang="en-US" sz="1800">
                <a:solidFill>
                  <a:srgbClr val="FFFFFF"/>
                </a:solidFill>
                <a:latin typeface="微软雅黑" panose="020B0503020204020204" charset="-122"/>
                <a:ea typeface="微软雅黑" panose="020B0503020204020204" charset="-122"/>
              </a:endParaRPr>
            </a:p>
          </p:txBody>
        </p:sp>
        <p:sp>
          <p:nvSpPr>
            <p:cNvPr id="101418" name="TextBox 32"/>
            <p:cNvSpPr txBox="1">
              <a:spLocks noChangeArrowheads="1"/>
            </p:cNvSpPr>
            <p:nvPr/>
          </p:nvSpPr>
          <p:spPr bwMode="auto">
            <a:xfrm>
              <a:off x="2122" y="3823"/>
              <a:ext cx="2267" cy="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0">
              <a:no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defTabSz="912495" fontAlgn="base">
                <a:spcBef>
                  <a:spcPct val="0"/>
                </a:spcBef>
                <a:spcAft>
                  <a:spcPct val="0"/>
                </a:spcAft>
                <a:defRPr>
                  <a:solidFill>
                    <a:schemeClr val="tx1"/>
                  </a:solidFill>
                  <a:latin typeface="Calibri" charset="0"/>
                </a:defRPr>
              </a:lvl6pPr>
              <a:lvl7pPr marL="2971800" indent="-228600" defTabSz="912495" fontAlgn="base">
                <a:spcBef>
                  <a:spcPct val="0"/>
                </a:spcBef>
                <a:spcAft>
                  <a:spcPct val="0"/>
                </a:spcAft>
                <a:defRPr>
                  <a:solidFill>
                    <a:schemeClr val="tx1"/>
                  </a:solidFill>
                  <a:latin typeface="Calibri" charset="0"/>
                </a:defRPr>
              </a:lvl7pPr>
              <a:lvl8pPr marL="3429000" indent="-228600" defTabSz="912495" fontAlgn="base">
                <a:spcBef>
                  <a:spcPct val="0"/>
                </a:spcBef>
                <a:spcAft>
                  <a:spcPct val="0"/>
                </a:spcAft>
                <a:defRPr>
                  <a:solidFill>
                    <a:schemeClr val="tx1"/>
                  </a:solidFill>
                  <a:latin typeface="Calibri" charset="0"/>
                </a:defRPr>
              </a:lvl8pPr>
              <a:lvl9pPr marL="3886200" indent="-228600" defTabSz="912495" fontAlgn="base">
                <a:spcBef>
                  <a:spcPct val="0"/>
                </a:spcBef>
                <a:spcAft>
                  <a:spcPct val="0"/>
                </a:spcAft>
                <a:defRPr>
                  <a:solidFill>
                    <a:schemeClr val="tx1"/>
                  </a:solidFill>
                  <a:latin typeface="Calibri" charset="0"/>
                </a:defRPr>
              </a:lvl9pPr>
            </a:lstStyle>
            <a:p>
              <a:pPr algn="ctr" eaLnBrk="1" hangingPunct="1"/>
              <a:r>
                <a:rPr lang="zh-CN" altLang="en-US" b="1" dirty="0">
                  <a:solidFill>
                    <a:srgbClr val="FFFFFF"/>
                  </a:solidFill>
                  <a:latin typeface="微软雅黑" panose="020B0503020204020204" charset="-122"/>
                  <a:ea typeface="微软雅黑" panose="020B0503020204020204" charset="-122"/>
                  <a:cs typeface="Clear Sans" panose="020B0503030202020304" pitchFamily="34" charset="0"/>
                </a:rPr>
                <a:t>1. 幼儿膳食</a:t>
              </a:r>
              <a:endParaRPr lang="zh-CN" altLang="en-US" b="1" dirty="0">
                <a:solidFill>
                  <a:srgbClr val="FFFFFF"/>
                </a:solidFill>
                <a:latin typeface="微软雅黑" panose="020B0503020204020204" charset="-122"/>
                <a:ea typeface="微软雅黑" panose="020B0503020204020204" charset="-122"/>
                <a:cs typeface="Clear Sans" panose="020B0503030202020304" pitchFamily="34" charset="0"/>
              </a:endParaRPr>
            </a:p>
          </p:txBody>
        </p:sp>
      </p:grpSp>
      <p:grpSp>
        <p:nvGrpSpPr>
          <p:cNvPr id="7" name="组合 6"/>
          <p:cNvGrpSpPr/>
          <p:nvPr/>
        </p:nvGrpSpPr>
        <p:grpSpPr>
          <a:xfrm>
            <a:off x="969645" y="4566603"/>
            <a:ext cx="2159635" cy="899795"/>
            <a:chOff x="1527" y="6600"/>
            <a:chExt cx="3401" cy="1417"/>
          </a:xfrm>
        </p:grpSpPr>
        <p:sp>
          <p:nvSpPr>
            <p:cNvPr id="43" name="Freeform 19"/>
            <p:cNvSpPr/>
            <p:nvPr/>
          </p:nvSpPr>
          <p:spPr bwMode="auto">
            <a:xfrm>
              <a:off x="1527" y="6600"/>
              <a:ext cx="3401" cy="1417"/>
            </a:xfrm>
            <a:custGeom>
              <a:avLst/>
              <a:gdLst>
                <a:gd name="T0" fmla="*/ 0 w 1932"/>
                <a:gd name="T1" fmla="*/ 288 h 288"/>
                <a:gd name="T2" fmla="*/ 1831 w 1932"/>
                <a:gd name="T3" fmla="*/ 288 h 288"/>
                <a:gd name="T4" fmla="*/ 1932 w 1932"/>
                <a:gd name="T5" fmla="*/ 144 h 288"/>
                <a:gd name="T6" fmla="*/ 1831 w 1932"/>
                <a:gd name="T7" fmla="*/ 0 h 288"/>
                <a:gd name="T8" fmla="*/ 0 w 1932"/>
                <a:gd name="T9" fmla="*/ 0 h 288"/>
                <a:gd name="T10" fmla="*/ 0 w 1932"/>
                <a:gd name="T11" fmla="*/ 288 h 288"/>
              </a:gdLst>
              <a:ahLst/>
              <a:cxnLst>
                <a:cxn ang="0">
                  <a:pos x="T0" y="T1"/>
                </a:cxn>
                <a:cxn ang="0">
                  <a:pos x="T2" y="T3"/>
                </a:cxn>
                <a:cxn ang="0">
                  <a:pos x="T4" y="T5"/>
                </a:cxn>
                <a:cxn ang="0">
                  <a:pos x="T6" y="T7"/>
                </a:cxn>
                <a:cxn ang="0">
                  <a:pos x="T8" y="T9"/>
                </a:cxn>
                <a:cxn ang="0">
                  <a:pos x="T10" y="T11"/>
                </a:cxn>
              </a:cxnLst>
              <a:rect l="0" t="0" r="r" b="b"/>
              <a:pathLst>
                <a:path w="1932" h="288">
                  <a:moveTo>
                    <a:pt x="0" y="288"/>
                  </a:moveTo>
                  <a:lnTo>
                    <a:pt x="1831" y="288"/>
                  </a:lnTo>
                  <a:lnTo>
                    <a:pt x="1932" y="144"/>
                  </a:lnTo>
                  <a:lnTo>
                    <a:pt x="1831" y="0"/>
                  </a:lnTo>
                  <a:lnTo>
                    <a:pt x="0" y="0"/>
                  </a:lnTo>
                  <a:lnTo>
                    <a:pt x="0" y="288"/>
                  </a:lnTo>
                  <a:close/>
                </a:path>
              </a:pathLst>
            </a:custGeom>
            <a:solidFill>
              <a:schemeClr val="bg1">
                <a:lumMod val="75000"/>
              </a:schemeClr>
            </a:solidFill>
            <a:ln>
              <a:noFill/>
            </a:ln>
          </p:spPr>
          <p:txBody>
            <a:bodyPr lIns="121882" tIns="60941" rIns="121882" bIns="60941"/>
            <a:lstStyle/>
            <a:p>
              <a:pPr defTabSz="685165">
                <a:defRPr/>
              </a:pPr>
              <a:endParaRPr lang="en-US" sz="1800">
                <a:solidFill>
                  <a:srgbClr val="FFFFFF"/>
                </a:solidFill>
                <a:latin typeface="微软雅黑" panose="020B0503020204020204" charset="-122"/>
                <a:ea typeface="微软雅黑" panose="020B0503020204020204" charset="-122"/>
              </a:endParaRPr>
            </a:p>
          </p:txBody>
        </p:sp>
        <p:sp>
          <p:nvSpPr>
            <p:cNvPr id="101400" name="TextBox 37"/>
            <p:cNvSpPr txBox="1">
              <a:spLocks noChangeArrowheads="1"/>
            </p:cNvSpPr>
            <p:nvPr/>
          </p:nvSpPr>
          <p:spPr bwMode="auto">
            <a:xfrm>
              <a:off x="1934" y="6916"/>
              <a:ext cx="2455" cy="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0">
              <a:no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defTabSz="912495" fontAlgn="base">
                <a:spcBef>
                  <a:spcPct val="0"/>
                </a:spcBef>
                <a:spcAft>
                  <a:spcPct val="0"/>
                </a:spcAft>
                <a:defRPr>
                  <a:solidFill>
                    <a:schemeClr val="tx1"/>
                  </a:solidFill>
                  <a:latin typeface="Calibri" charset="0"/>
                </a:defRPr>
              </a:lvl6pPr>
              <a:lvl7pPr marL="2971800" indent="-228600" defTabSz="912495" fontAlgn="base">
                <a:spcBef>
                  <a:spcPct val="0"/>
                </a:spcBef>
                <a:spcAft>
                  <a:spcPct val="0"/>
                </a:spcAft>
                <a:defRPr>
                  <a:solidFill>
                    <a:schemeClr val="tx1"/>
                  </a:solidFill>
                  <a:latin typeface="Calibri" charset="0"/>
                </a:defRPr>
              </a:lvl7pPr>
              <a:lvl8pPr marL="3429000" indent="-228600" defTabSz="912495" fontAlgn="base">
                <a:spcBef>
                  <a:spcPct val="0"/>
                </a:spcBef>
                <a:spcAft>
                  <a:spcPct val="0"/>
                </a:spcAft>
                <a:defRPr>
                  <a:solidFill>
                    <a:schemeClr val="tx1"/>
                  </a:solidFill>
                  <a:latin typeface="Calibri" charset="0"/>
                </a:defRPr>
              </a:lvl8pPr>
              <a:lvl9pPr marL="3886200" indent="-228600" defTabSz="912495" fontAlgn="base">
                <a:spcBef>
                  <a:spcPct val="0"/>
                </a:spcBef>
                <a:spcAft>
                  <a:spcPct val="0"/>
                </a:spcAft>
                <a:defRPr>
                  <a:solidFill>
                    <a:schemeClr val="tx1"/>
                  </a:solidFill>
                  <a:latin typeface="Calibri" charset="0"/>
                </a:defRPr>
              </a:lvl9pPr>
            </a:lstStyle>
            <a:p>
              <a:pPr algn="ctr"/>
              <a:r>
                <a:rPr lang="zh-CN" altLang="en-US" b="1" dirty="0">
                  <a:solidFill>
                    <a:srgbClr val="FFFFFF"/>
                  </a:solidFill>
                  <a:latin typeface="微软雅黑" panose="020B0503020204020204" charset="-122"/>
                  <a:ea typeface="微软雅黑" panose="020B0503020204020204" charset="-122"/>
                  <a:cs typeface="Clear Sans" panose="020B0503030202020304" pitchFamily="34" charset="0"/>
                </a:rPr>
                <a:t>2.学龄前小儿膳食</a:t>
              </a:r>
              <a:endParaRPr lang="zh-CN" altLang="en-US" b="1" dirty="0">
                <a:solidFill>
                  <a:srgbClr val="FFFFFF"/>
                </a:solidFill>
                <a:latin typeface="微软雅黑" panose="020B0503020204020204" charset="-122"/>
                <a:ea typeface="微软雅黑" panose="020B0503020204020204" charset="-122"/>
                <a:cs typeface="Clear Sans" panose="020B0503030202020304" pitchFamily="34" charset="0"/>
              </a:endParaRPr>
            </a:p>
          </p:txBody>
        </p:sp>
      </p:grpSp>
      <p:grpSp>
        <p:nvGrpSpPr>
          <p:cNvPr id="9" name="组合 8"/>
          <p:cNvGrpSpPr/>
          <p:nvPr/>
        </p:nvGrpSpPr>
        <p:grpSpPr>
          <a:xfrm>
            <a:off x="296545" y="307340"/>
            <a:ext cx="11490325" cy="539750"/>
            <a:chOff x="467" y="409"/>
            <a:chExt cx="18095" cy="850"/>
          </a:xfrm>
        </p:grpSpPr>
        <p:sp>
          <p:nvSpPr>
            <p:cNvPr id="10" name="文本框 9"/>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二、小儿的膳食安排</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1" name="组合 10"/>
            <p:cNvGrpSpPr/>
            <p:nvPr/>
          </p:nvGrpSpPr>
          <p:grpSpPr>
            <a:xfrm>
              <a:off x="467" y="494"/>
              <a:ext cx="1416" cy="680"/>
              <a:chOff x="467" y="579"/>
              <a:chExt cx="1416" cy="680"/>
            </a:xfrm>
          </p:grpSpPr>
          <p:sp>
            <p:nvSpPr>
              <p:cNvPr id="12" name="对角圆角矩形 11"/>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9" name="图片 28"/>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756">
        <p:comb/>
      </p:transition>
    </mc:Choice>
    <mc:Fallback>
      <p:transition advTm="5756">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fade">
                                      <p:cBhvr>
                                        <p:cTn id="11"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TextBox 55"/>
          <p:cNvSpPr txBox="1"/>
          <p:nvPr/>
        </p:nvSpPr>
        <p:spPr>
          <a:xfrm>
            <a:off x="3237865" y="1927384"/>
            <a:ext cx="8249285" cy="1250950"/>
          </a:xfrm>
          <a:prstGeom prst="rect">
            <a:avLst/>
          </a:prstGeom>
          <a:noFill/>
        </p:spPr>
        <p:txBody>
          <a:bodyPr wrap="square" lIns="68559" tIns="34279" rIns="68559" bIns="34279" anchor="ctr" anchorCtr="0">
            <a:no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defTabSz="912495" fontAlgn="base">
              <a:spcBef>
                <a:spcPct val="0"/>
              </a:spcBef>
              <a:spcAft>
                <a:spcPct val="0"/>
              </a:spcAft>
              <a:defRPr>
                <a:solidFill>
                  <a:schemeClr val="tx1"/>
                </a:solidFill>
                <a:latin typeface="Calibri" charset="0"/>
              </a:defRPr>
            </a:lvl6pPr>
            <a:lvl7pPr marL="2971800" indent="-228600" defTabSz="912495" fontAlgn="base">
              <a:spcBef>
                <a:spcPct val="0"/>
              </a:spcBef>
              <a:spcAft>
                <a:spcPct val="0"/>
              </a:spcAft>
              <a:defRPr>
                <a:solidFill>
                  <a:schemeClr val="tx1"/>
                </a:solidFill>
                <a:latin typeface="Calibri" charset="0"/>
              </a:defRPr>
            </a:lvl7pPr>
            <a:lvl8pPr marL="3429000" indent="-228600" defTabSz="912495" fontAlgn="base">
              <a:spcBef>
                <a:spcPct val="0"/>
              </a:spcBef>
              <a:spcAft>
                <a:spcPct val="0"/>
              </a:spcAft>
              <a:defRPr>
                <a:solidFill>
                  <a:schemeClr val="tx1"/>
                </a:solidFill>
                <a:latin typeface="Calibri" charset="0"/>
              </a:defRPr>
            </a:lvl8pPr>
            <a:lvl9pPr marL="3886200" indent="-228600" defTabSz="912495" fontAlgn="base">
              <a:spcBef>
                <a:spcPct val="0"/>
              </a:spcBef>
              <a:spcAft>
                <a:spcPct val="0"/>
              </a:spcAft>
              <a:defRPr>
                <a:solidFill>
                  <a:schemeClr val="tx1"/>
                </a:solidFill>
                <a:latin typeface="Calibri" charset="0"/>
              </a:defRPr>
            </a:lvl9pPr>
          </a:lstStyle>
          <a:p>
            <a:pPr algn="just" defTabSz="1087755">
              <a:lnSpc>
                <a:spcPct val="130000"/>
              </a:lnSpc>
              <a:spcBef>
                <a:spcPts val="0"/>
              </a:spcBef>
              <a:spcAft>
                <a:spcPts val="0"/>
              </a:spcAft>
              <a:defRPr/>
            </a:pPr>
            <a:r>
              <a:rPr lang="zh-CN" altLang="en-US"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食物种类同成人。因体格和智力发育加快，学习和活动量增加，对营养的需要量增加；特别是蛋白质的供应需量足质优，早餐要保证高营养食品，如鸡蛋、牛奶、豆浆或肉类等，以增加理解力和记忆力。提倡课间加餐。</a:t>
            </a:r>
            <a:endParaRPr lang="zh-CN" altLang="en-US"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endParaRPr>
          </a:p>
        </p:txBody>
      </p:sp>
      <p:sp>
        <p:nvSpPr>
          <p:cNvPr id="59" name="TextBox 58"/>
          <p:cNvSpPr txBox="1"/>
          <p:nvPr/>
        </p:nvSpPr>
        <p:spPr>
          <a:xfrm>
            <a:off x="3237865" y="4084955"/>
            <a:ext cx="8249285" cy="1454150"/>
          </a:xfrm>
          <a:prstGeom prst="rect">
            <a:avLst/>
          </a:prstGeom>
          <a:noFill/>
        </p:spPr>
        <p:txBody>
          <a:bodyPr wrap="square" lIns="68559" tIns="34279" rIns="68559" bIns="34279" anchor="ctr" anchorCtr="0">
            <a:no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defTabSz="912495" fontAlgn="base">
              <a:spcBef>
                <a:spcPct val="0"/>
              </a:spcBef>
              <a:spcAft>
                <a:spcPct val="0"/>
              </a:spcAft>
              <a:defRPr>
                <a:solidFill>
                  <a:schemeClr val="tx1"/>
                </a:solidFill>
                <a:latin typeface="Calibri" charset="0"/>
              </a:defRPr>
            </a:lvl6pPr>
            <a:lvl7pPr marL="2971800" indent="-228600" defTabSz="912495" fontAlgn="base">
              <a:spcBef>
                <a:spcPct val="0"/>
              </a:spcBef>
              <a:spcAft>
                <a:spcPct val="0"/>
              </a:spcAft>
              <a:defRPr>
                <a:solidFill>
                  <a:schemeClr val="tx1"/>
                </a:solidFill>
                <a:latin typeface="Calibri" charset="0"/>
              </a:defRPr>
            </a:lvl7pPr>
            <a:lvl8pPr marL="3429000" indent="-228600" defTabSz="912495" fontAlgn="base">
              <a:spcBef>
                <a:spcPct val="0"/>
              </a:spcBef>
              <a:spcAft>
                <a:spcPct val="0"/>
              </a:spcAft>
              <a:defRPr>
                <a:solidFill>
                  <a:schemeClr val="tx1"/>
                </a:solidFill>
                <a:latin typeface="Calibri" charset="0"/>
              </a:defRPr>
            </a:lvl8pPr>
            <a:lvl9pPr marL="3886200" indent="-228600" defTabSz="912495" fontAlgn="base">
              <a:spcBef>
                <a:spcPct val="0"/>
              </a:spcBef>
              <a:spcAft>
                <a:spcPct val="0"/>
              </a:spcAft>
              <a:defRPr>
                <a:solidFill>
                  <a:schemeClr val="tx1"/>
                </a:solidFill>
                <a:latin typeface="Calibri" charset="0"/>
              </a:defRPr>
            </a:lvl9pPr>
          </a:lstStyle>
          <a:p>
            <a:pPr lvl="0" algn="just" defTabSz="1087755">
              <a:lnSpc>
                <a:spcPct val="130000"/>
              </a:lnSpc>
              <a:spcBef>
                <a:spcPts val="0"/>
              </a:spcBef>
              <a:spcAft>
                <a:spcPts val="0"/>
              </a:spcAft>
              <a:buClrTx/>
              <a:buSzTx/>
              <a:buFontTx/>
              <a:defRPr/>
            </a:pPr>
            <a:r>
              <a:rPr lang="zh-CN" altLang="en-US"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sym typeface="+mn-ea"/>
              </a:rPr>
              <a:t>青春期少年体格发育进入高峰时期，尤其是肌肉、骨骼的增长速度加快，对各种营养素和总能量的需要量增加。所以，食物的摄入要多样化；饮食中注意补充钙、铁、锌。</a:t>
            </a:r>
            <a:endParaRPr lang="zh-CN" altLang="en-US"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sym typeface="+mn-ea"/>
            </a:endParaRPr>
          </a:p>
        </p:txBody>
      </p:sp>
      <p:grpSp>
        <p:nvGrpSpPr>
          <p:cNvPr id="13" name="组合 12"/>
          <p:cNvGrpSpPr/>
          <p:nvPr/>
        </p:nvGrpSpPr>
        <p:grpSpPr>
          <a:xfrm>
            <a:off x="969645" y="2102962"/>
            <a:ext cx="2159635" cy="899795"/>
            <a:chOff x="1527" y="3540"/>
            <a:chExt cx="3401" cy="1417"/>
          </a:xfrm>
        </p:grpSpPr>
        <p:sp>
          <p:nvSpPr>
            <p:cNvPr id="31" name="Freeform 15"/>
            <p:cNvSpPr/>
            <p:nvPr/>
          </p:nvSpPr>
          <p:spPr bwMode="auto">
            <a:xfrm>
              <a:off x="1527" y="3540"/>
              <a:ext cx="3401" cy="1417"/>
            </a:xfrm>
            <a:custGeom>
              <a:avLst/>
              <a:gdLst>
                <a:gd name="T0" fmla="*/ 0 w 1932"/>
                <a:gd name="T1" fmla="*/ 0 h 287"/>
                <a:gd name="T2" fmla="*/ 1831 w 1932"/>
                <a:gd name="T3" fmla="*/ 0 h 287"/>
                <a:gd name="T4" fmla="*/ 1932 w 1932"/>
                <a:gd name="T5" fmla="*/ 144 h 287"/>
                <a:gd name="T6" fmla="*/ 1831 w 1932"/>
                <a:gd name="T7" fmla="*/ 287 h 287"/>
                <a:gd name="T8" fmla="*/ 0 w 1932"/>
                <a:gd name="T9" fmla="*/ 287 h 287"/>
                <a:gd name="T10" fmla="*/ 0 w 1932"/>
                <a:gd name="T11" fmla="*/ 0 h 287"/>
              </a:gdLst>
              <a:ahLst/>
              <a:cxnLst>
                <a:cxn ang="0">
                  <a:pos x="T0" y="T1"/>
                </a:cxn>
                <a:cxn ang="0">
                  <a:pos x="T2" y="T3"/>
                </a:cxn>
                <a:cxn ang="0">
                  <a:pos x="T4" y="T5"/>
                </a:cxn>
                <a:cxn ang="0">
                  <a:pos x="T6" y="T7"/>
                </a:cxn>
                <a:cxn ang="0">
                  <a:pos x="T8" y="T9"/>
                </a:cxn>
                <a:cxn ang="0">
                  <a:pos x="T10" y="T11"/>
                </a:cxn>
              </a:cxnLst>
              <a:rect l="0" t="0" r="r" b="b"/>
              <a:pathLst>
                <a:path w="1932" h="287">
                  <a:moveTo>
                    <a:pt x="0" y="0"/>
                  </a:moveTo>
                  <a:lnTo>
                    <a:pt x="1831" y="0"/>
                  </a:lnTo>
                  <a:lnTo>
                    <a:pt x="1932" y="144"/>
                  </a:lnTo>
                  <a:lnTo>
                    <a:pt x="1831" y="287"/>
                  </a:lnTo>
                  <a:lnTo>
                    <a:pt x="0" y="287"/>
                  </a:lnTo>
                  <a:lnTo>
                    <a:pt x="0" y="0"/>
                  </a:lnTo>
                  <a:close/>
                </a:path>
              </a:pathLst>
            </a:custGeom>
            <a:solidFill>
              <a:srgbClr val="FF7F7F"/>
            </a:solidFill>
            <a:ln>
              <a:noFill/>
            </a:ln>
          </p:spPr>
          <p:txBody>
            <a:bodyPr lIns="121882" tIns="60941" rIns="121882" bIns="60941"/>
            <a:lstStyle/>
            <a:p>
              <a:pPr defTabSz="685165">
                <a:defRPr/>
              </a:pPr>
              <a:endParaRPr lang="en-US" sz="1800">
                <a:solidFill>
                  <a:srgbClr val="FFFFFF"/>
                </a:solidFill>
                <a:latin typeface="微软雅黑" panose="020B0503020204020204" charset="-122"/>
                <a:ea typeface="微软雅黑" panose="020B0503020204020204" charset="-122"/>
              </a:endParaRPr>
            </a:p>
          </p:txBody>
        </p:sp>
        <p:sp>
          <p:nvSpPr>
            <p:cNvPr id="101418" name="TextBox 32"/>
            <p:cNvSpPr txBox="1">
              <a:spLocks noChangeArrowheads="1"/>
            </p:cNvSpPr>
            <p:nvPr/>
          </p:nvSpPr>
          <p:spPr bwMode="auto">
            <a:xfrm>
              <a:off x="2122" y="3823"/>
              <a:ext cx="2315" cy="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0">
              <a:no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defTabSz="912495" fontAlgn="base">
                <a:spcBef>
                  <a:spcPct val="0"/>
                </a:spcBef>
                <a:spcAft>
                  <a:spcPct val="0"/>
                </a:spcAft>
                <a:defRPr>
                  <a:solidFill>
                    <a:schemeClr val="tx1"/>
                  </a:solidFill>
                  <a:latin typeface="Calibri" charset="0"/>
                </a:defRPr>
              </a:lvl6pPr>
              <a:lvl7pPr marL="2971800" indent="-228600" defTabSz="912495" fontAlgn="base">
                <a:spcBef>
                  <a:spcPct val="0"/>
                </a:spcBef>
                <a:spcAft>
                  <a:spcPct val="0"/>
                </a:spcAft>
                <a:defRPr>
                  <a:solidFill>
                    <a:schemeClr val="tx1"/>
                  </a:solidFill>
                  <a:latin typeface="Calibri" charset="0"/>
                </a:defRPr>
              </a:lvl7pPr>
              <a:lvl8pPr marL="3429000" indent="-228600" defTabSz="912495" fontAlgn="base">
                <a:spcBef>
                  <a:spcPct val="0"/>
                </a:spcBef>
                <a:spcAft>
                  <a:spcPct val="0"/>
                </a:spcAft>
                <a:defRPr>
                  <a:solidFill>
                    <a:schemeClr val="tx1"/>
                  </a:solidFill>
                  <a:latin typeface="Calibri" charset="0"/>
                </a:defRPr>
              </a:lvl8pPr>
              <a:lvl9pPr marL="3886200" indent="-228600" defTabSz="912495" fontAlgn="base">
                <a:spcBef>
                  <a:spcPct val="0"/>
                </a:spcBef>
                <a:spcAft>
                  <a:spcPct val="0"/>
                </a:spcAft>
                <a:defRPr>
                  <a:solidFill>
                    <a:schemeClr val="tx1"/>
                  </a:solidFill>
                  <a:latin typeface="Calibri" charset="0"/>
                </a:defRPr>
              </a:lvl9pPr>
            </a:lstStyle>
            <a:p>
              <a:pPr algn="ctr" eaLnBrk="1" hangingPunct="1"/>
              <a:r>
                <a:rPr lang="zh-CN" altLang="en-US" b="1" dirty="0">
                  <a:solidFill>
                    <a:srgbClr val="FFFFFF"/>
                  </a:solidFill>
                  <a:latin typeface="微软雅黑" panose="020B0503020204020204" charset="-122"/>
                  <a:ea typeface="微软雅黑" panose="020B0503020204020204" charset="-122"/>
                  <a:cs typeface="Clear Sans" panose="020B0503030202020304" pitchFamily="34" charset="0"/>
                </a:rPr>
                <a:t>3. 学龄期小儿膳食</a:t>
              </a:r>
              <a:endParaRPr lang="zh-CN" altLang="en-US" b="1" dirty="0">
                <a:solidFill>
                  <a:srgbClr val="FFFFFF"/>
                </a:solidFill>
                <a:latin typeface="微软雅黑" panose="020B0503020204020204" charset="-122"/>
                <a:ea typeface="微软雅黑" panose="020B0503020204020204" charset="-122"/>
                <a:cs typeface="Clear Sans" panose="020B0503030202020304" pitchFamily="34" charset="0"/>
              </a:endParaRPr>
            </a:p>
          </p:txBody>
        </p:sp>
      </p:grpSp>
      <p:grpSp>
        <p:nvGrpSpPr>
          <p:cNvPr id="7" name="组合 6"/>
          <p:cNvGrpSpPr/>
          <p:nvPr/>
        </p:nvGrpSpPr>
        <p:grpSpPr>
          <a:xfrm>
            <a:off x="969645" y="4361799"/>
            <a:ext cx="2159635" cy="900462"/>
            <a:chOff x="1527" y="6600"/>
            <a:chExt cx="3401" cy="886"/>
          </a:xfrm>
        </p:grpSpPr>
        <p:sp>
          <p:nvSpPr>
            <p:cNvPr id="43" name="Freeform 19"/>
            <p:cNvSpPr/>
            <p:nvPr/>
          </p:nvSpPr>
          <p:spPr bwMode="auto">
            <a:xfrm>
              <a:off x="1527" y="6600"/>
              <a:ext cx="3401" cy="886"/>
            </a:xfrm>
            <a:custGeom>
              <a:avLst/>
              <a:gdLst>
                <a:gd name="T0" fmla="*/ 0 w 1932"/>
                <a:gd name="T1" fmla="*/ 288 h 288"/>
                <a:gd name="T2" fmla="*/ 1831 w 1932"/>
                <a:gd name="T3" fmla="*/ 288 h 288"/>
                <a:gd name="T4" fmla="*/ 1932 w 1932"/>
                <a:gd name="T5" fmla="*/ 144 h 288"/>
                <a:gd name="T6" fmla="*/ 1831 w 1932"/>
                <a:gd name="T7" fmla="*/ 0 h 288"/>
                <a:gd name="T8" fmla="*/ 0 w 1932"/>
                <a:gd name="T9" fmla="*/ 0 h 288"/>
                <a:gd name="T10" fmla="*/ 0 w 1932"/>
                <a:gd name="T11" fmla="*/ 288 h 288"/>
              </a:gdLst>
              <a:ahLst/>
              <a:cxnLst>
                <a:cxn ang="0">
                  <a:pos x="T0" y="T1"/>
                </a:cxn>
                <a:cxn ang="0">
                  <a:pos x="T2" y="T3"/>
                </a:cxn>
                <a:cxn ang="0">
                  <a:pos x="T4" y="T5"/>
                </a:cxn>
                <a:cxn ang="0">
                  <a:pos x="T6" y="T7"/>
                </a:cxn>
                <a:cxn ang="0">
                  <a:pos x="T8" y="T9"/>
                </a:cxn>
                <a:cxn ang="0">
                  <a:pos x="T10" y="T11"/>
                </a:cxn>
              </a:cxnLst>
              <a:rect l="0" t="0" r="r" b="b"/>
              <a:pathLst>
                <a:path w="1932" h="288">
                  <a:moveTo>
                    <a:pt x="0" y="288"/>
                  </a:moveTo>
                  <a:lnTo>
                    <a:pt x="1831" y="288"/>
                  </a:lnTo>
                  <a:lnTo>
                    <a:pt x="1932" y="144"/>
                  </a:lnTo>
                  <a:lnTo>
                    <a:pt x="1831" y="0"/>
                  </a:lnTo>
                  <a:lnTo>
                    <a:pt x="0" y="0"/>
                  </a:lnTo>
                  <a:lnTo>
                    <a:pt x="0" y="288"/>
                  </a:lnTo>
                  <a:close/>
                </a:path>
              </a:pathLst>
            </a:custGeom>
            <a:solidFill>
              <a:schemeClr val="bg1">
                <a:lumMod val="75000"/>
              </a:schemeClr>
            </a:solidFill>
            <a:ln>
              <a:noFill/>
            </a:ln>
          </p:spPr>
          <p:txBody>
            <a:bodyPr lIns="121882" tIns="60941" rIns="121882" bIns="60941"/>
            <a:lstStyle/>
            <a:p>
              <a:pPr defTabSz="685165">
                <a:defRPr/>
              </a:pPr>
              <a:endParaRPr lang="en-US" sz="1800">
                <a:solidFill>
                  <a:srgbClr val="FFFFFF"/>
                </a:solidFill>
                <a:latin typeface="微软雅黑" panose="020B0503020204020204" charset="-122"/>
                <a:ea typeface="微软雅黑" panose="020B0503020204020204" charset="-122"/>
              </a:endParaRPr>
            </a:p>
          </p:txBody>
        </p:sp>
        <p:sp>
          <p:nvSpPr>
            <p:cNvPr id="101400" name="TextBox 37"/>
            <p:cNvSpPr txBox="1">
              <a:spLocks noChangeArrowheads="1"/>
            </p:cNvSpPr>
            <p:nvPr/>
          </p:nvSpPr>
          <p:spPr bwMode="auto">
            <a:xfrm>
              <a:off x="1787" y="6600"/>
              <a:ext cx="2928" cy="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0">
              <a:no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defTabSz="912495" fontAlgn="base">
                <a:spcBef>
                  <a:spcPct val="0"/>
                </a:spcBef>
                <a:spcAft>
                  <a:spcPct val="0"/>
                </a:spcAft>
                <a:defRPr>
                  <a:solidFill>
                    <a:schemeClr val="tx1"/>
                  </a:solidFill>
                  <a:latin typeface="Calibri" charset="0"/>
                </a:defRPr>
              </a:lvl6pPr>
              <a:lvl7pPr marL="2971800" indent="-228600" defTabSz="912495" fontAlgn="base">
                <a:spcBef>
                  <a:spcPct val="0"/>
                </a:spcBef>
                <a:spcAft>
                  <a:spcPct val="0"/>
                </a:spcAft>
                <a:defRPr>
                  <a:solidFill>
                    <a:schemeClr val="tx1"/>
                  </a:solidFill>
                  <a:latin typeface="Calibri" charset="0"/>
                </a:defRPr>
              </a:lvl7pPr>
              <a:lvl8pPr marL="3429000" indent="-228600" defTabSz="912495" fontAlgn="base">
                <a:spcBef>
                  <a:spcPct val="0"/>
                </a:spcBef>
                <a:spcAft>
                  <a:spcPct val="0"/>
                </a:spcAft>
                <a:defRPr>
                  <a:solidFill>
                    <a:schemeClr val="tx1"/>
                  </a:solidFill>
                  <a:latin typeface="Calibri" charset="0"/>
                </a:defRPr>
              </a:lvl8pPr>
              <a:lvl9pPr marL="3886200" indent="-228600" defTabSz="912495" fontAlgn="base">
                <a:spcBef>
                  <a:spcPct val="0"/>
                </a:spcBef>
                <a:spcAft>
                  <a:spcPct val="0"/>
                </a:spcAft>
                <a:defRPr>
                  <a:solidFill>
                    <a:schemeClr val="tx1"/>
                  </a:solidFill>
                  <a:latin typeface="Calibri" charset="0"/>
                </a:defRPr>
              </a:lvl9pPr>
            </a:lstStyle>
            <a:p>
              <a:pPr algn="ctr"/>
              <a:r>
                <a:rPr lang="zh-CN" altLang="en-US" b="1" dirty="0">
                  <a:solidFill>
                    <a:srgbClr val="FFFFFF"/>
                  </a:solidFill>
                  <a:latin typeface="微软雅黑" panose="020B0503020204020204" charset="-122"/>
                  <a:ea typeface="微软雅黑" panose="020B0503020204020204" charset="-122"/>
                  <a:cs typeface="Clear Sans" panose="020B0503030202020304" pitchFamily="34" charset="0"/>
                </a:rPr>
                <a:t>4. 青春（发育）期小儿膳食</a:t>
              </a:r>
              <a:endParaRPr lang="zh-CN" altLang="en-US" b="1" dirty="0">
                <a:solidFill>
                  <a:srgbClr val="FFFFFF"/>
                </a:solidFill>
                <a:latin typeface="微软雅黑" panose="020B0503020204020204" charset="-122"/>
                <a:ea typeface="微软雅黑" panose="020B0503020204020204" charset="-122"/>
                <a:cs typeface="Clear Sans" panose="020B0503030202020304" pitchFamily="34" charset="0"/>
              </a:endParaRPr>
            </a:p>
          </p:txBody>
        </p:sp>
      </p:grpSp>
      <p:grpSp>
        <p:nvGrpSpPr>
          <p:cNvPr id="9" name="组合 8"/>
          <p:cNvGrpSpPr/>
          <p:nvPr/>
        </p:nvGrpSpPr>
        <p:grpSpPr>
          <a:xfrm>
            <a:off x="296545" y="307340"/>
            <a:ext cx="11490325" cy="539750"/>
            <a:chOff x="467" y="409"/>
            <a:chExt cx="18095" cy="850"/>
          </a:xfrm>
        </p:grpSpPr>
        <p:sp>
          <p:nvSpPr>
            <p:cNvPr id="10" name="文本框 9"/>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二、小儿的膳食安排</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1" name="组合 10"/>
            <p:cNvGrpSpPr/>
            <p:nvPr/>
          </p:nvGrpSpPr>
          <p:grpSpPr>
            <a:xfrm>
              <a:off x="467" y="494"/>
              <a:ext cx="1416" cy="680"/>
              <a:chOff x="467" y="579"/>
              <a:chExt cx="1416" cy="680"/>
            </a:xfrm>
          </p:grpSpPr>
          <p:sp>
            <p:nvSpPr>
              <p:cNvPr id="12" name="对角圆角矩形 11"/>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9" name="图片 28"/>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756">
        <p:comb/>
      </p:transition>
    </mc:Choice>
    <mc:Fallback>
      <p:transition advTm="5756">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fade">
                                      <p:cBhvr>
                                        <p:cTn id="11"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628958" y="218122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三</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409565" y="3253105"/>
            <a:ext cx="464312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营养不良</a:t>
            </a:r>
            <a:endParaRPr lang="zh-CN" altLang="en-US" sz="40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 name="矩形 72"/>
          <p:cNvSpPr/>
          <p:nvPr>
            <p:custDataLst>
              <p:tags r:id="rId1"/>
            </p:custDataLst>
          </p:nvPr>
        </p:nvSpPr>
        <p:spPr>
          <a:xfrm>
            <a:off x="647700" y="2843530"/>
            <a:ext cx="189865" cy="287020"/>
          </a:xfrm>
          <a:prstGeom prst="rect">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 name="矩形 3"/>
          <p:cNvSpPr/>
          <p:nvPr>
            <p:custDataLst>
              <p:tags r:id="rId2"/>
            </p:custDataLst>
          </p:nvPr>
        </p:nvSpPr>
        <p:spPr>
          <a:xfrm>
            <a:off x="10962005" y="4281170"/>
            <a:ext cx="189865" cy="287020"/>
          </a:xfrm>
          <a:prstGeom prst="rect">
            <a:avLst/>
          </a:prstGeom>
          <a:solidFill>
            <a:srgbClr val="F18703">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 name="文本框 10"/>
          <p:cNvSpPr txBox="1"/>
          <p:nvPr>
            <p:custDataLst>
              <p:tags r:id="rId3"/>
            </p:custDataLst>
          </p:nvPr>
        </p:nvSpPr>
        <p:spPr>
          <a:xfrm>
            <a:off x="946785" y="4605020"/>
            <a:ext cx="5833745" cy="1807845"/>
          </a:xfrm>
          <a:prstGeom prst="rect">
            <a:avLst/>
          </a:prstGeom>
          <a:noFill/>
        </p:spPr>
        <p:txBody>
          <a:bodyPr wrap="square" rtlCol="0" anchor="ctr" anchorCtr="0">
            <a:noAutofit/>
          </a:bodyPr>
          <a:p>
            <a:pPr algn="ctr" fontAlgn="auto">
              <a:lnSpc>
                <a:spcPct val="130000"/>
              </a:lnSpc>
              <a:spcAft>
                <a:spcPts val="1000"/>
              </a:spcAft>
            </a:pPr>
            <a:r>
              <a:rPr lang="zh-CN" altLang="en-US" sz="1700" spc="150">
                <a:solidFill>
                  <a:srgbClr val="000000">
                    <a:lumMod val="65000"/>
                    <a:lumOff val="35000"/>
                  </a:srgbClr>
                </a:solidFill>
                <a:latin typeface="Microsoft YaHei Regular" panose="020B0503020204020204" charset="-122"/>
                <a:ea typeface="Microsoft YaHei Regular" panose="020B0503020204020204" charset="-122"/>
              </a:rPr>
              <a:t>　喂养不当导致长期摄入量不足，是婴幼儿营养不良的主要原因。常见母乳不足而未及时添加其他乳品；奶粉配制过稀；突然停奶而未及时添加辅食；长期以淀粉类食品（粥、奶糕）为主，缺乏蛋白质和脂肪。较大儿童的营养不良多为小儿偏食、挑食、吃零食过多等引起。</a:t>
            </a:r>
            <a:endParaRPr lang="zh-CN" altLang="en-US" sz="1700" spc="150">
              <a:solidFill>
                <a:srgbClr val="000000">
                  <a:lumMod val="65000"/>
                  <a:lumOff val="35000"/>
                </a:srgbClr>
              </a:solidFill>
              <a:latin typeface="Microsoft YaHei Regular" panose="020B0503020204020204" charset="-122"/>
              <a:ea typeface="Microsoft YaHei Regular" panose="020B0503020204020204" charset="-122"/>
            </a:endParaRPr>
          </a:p>
        </p:txBody>
      </p:sp>
      <p:sp>
        <p:nvSpPr>
          <p:cNvPr id="12" name="矩形 11"/>
          <p:cNvSpPr/>
          <p:nvPr>
            <p:custDataLst>
              <p:tags r:id="rId4"/>
            </p:custDataLst>
          </p:nvPr>
        </p:nvSpPr>
        <p:spPr>
          <a:xfrm>
            <a:off x="859790" y="4539615"/>
            <a:ext cx="6007735" cy="1938655"/>
          </a:xfrm>
          <a:prstGeom prst="rect">
            <a:avLst/>
          </a:prstGeom>
          <a:noFill/>
          <a:ln w="19050">
            <a:solidFill>
              <a:srgbClr val="7578EC">
                <a:lumMod val="40000"/>
                <a:lumOff val="60000"/>
              </a:srgbClr>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cxnSp>
        <p:nvCxnSpPr>
          <p:cNvPr id="13" name="曲线连接符 12"/>
          <p:cNvCxnSpPr>
            <a:stCxn id="26" idx="2"/>
            <a:endCxn id="12" idx="0"/>
          </p:cNvCxnSpPr>
          <p:nvPr>
            <p:custDataLst>
              <p:tags r:id="rId5"/>
            </p:custDataLst>
          </p:nvPr>
        </p:nvCxnSpPr>
        <p:spPr>
          <a:xfrm rot="5400000" flipV="1">
            <a:off x="2546668" y="3222308"/>
            <a:ext cx="597535" cy="2037080"/>
          </a:xfrm>
          <a:prstGeom prst="curvedConnector3">
            <a:avLst>
              <a:gd name="adj1" fmla="val 50000"/>
            </a:avLst>
          </a:prstGeom>
          <a:ln w="12700">
            <a:solidFill>
              <a:srgbClr val="552EEF">
                <a:lumMod val="60000"/>
                <a:lumOff val="40000"/>
              </a:srgbClr>
            </a:solidFill>
            <a:headEnd type="arrow"/>
            <a:tailEnd type="arrow"/>
          </a:ln>
        </p:spPr>
        <p:style>
          <a:lnRef idx="1">
            <a:srgbClr val="7578EC"/>
          </a:lnRef>
          <a:fillRef idx="0">
            <a:srgbClr val="7578EC"/>
          </a:fillRef>
          <a:effectRef idx="0">
            <a:srgbClr val="7578EC"/>
          </a:effectRef>
          <a:fontRef idx="minor">
            <a:srgbClr val="000000"/>
          </a:fontRef>
        </p:style>
      </p:cxnSp>
      <p:cxnSp>
        <p:nvCxnSpPr>
          <p:cNvPr id="15" name="曲线连接符 14"/>
          <p:cNvCxnSpPr>
            <a:stCxn id="19" idx="2"/>
            <a:endCxn id="32" idx="0"/>
          </p:cNvCxnSpPr>
          <p:nvPr>
            <p:custDataLst>
              <p:tags r:id="rId6"/>
            </p:custDataLst>
          </p:nvPr>
        </p:nvCxnSpPr>
        <p:spPr>
          <a:xfrm rot="5400000" flipV="1">
            <a:off x="3844608" y="2674303"/>
            <a:ext cx="600710" cy="926465"/>
          </a:xfrm>
          <a:prstGeom prst="curvedConnector3">
            <a:avLst>
              <a:gd name="adj1" fmla="val 49947"/>
            </a:avLst>
          </a:prstGeom>
          <a:ln w="12700">
            <a:solidFill>
              <a:srgbClr val="F7B802">
                <a:lumMod val="60000"/>
                <a:lumOff val="40000"/>
              </a:srgbClr>
            </a:solidFill>
            <a:headEnd type="arrow"/>
            <a:tailEnd type="arrow"/>
          </a:ln>
        </p:spPr>
        <p:style>
          <a:lnRef idx="1">
            <a:srgbClr val="7578EC"/>
          </a:lnRef>
          <a:fillRef idx="0">
            <a:srgbClr val="7578EC"/>
          </a:fillRef>
          <a:effectRef idx="0">
            <a:srgbClr val="7578EC"/>
          </a:effectRef>
          <a:fontRef idx="minor">
            <a:srgbClr val="000000"/>
          </a:fontRef>
        </p:style>
      </p:cxnSp>
      <p:sp>
        <p:nvSpPr>
          <p:cNvPr id="18" name="文本框 17"/>
          <p:cNvSpPr txBox="1"/>
          <p:nvPr>
            <p:custDataLst>
              <p:tags r:id="rId7"/>
            </p:custDataLst>
          </p:nvPr>
        </p:nvSpPr>
        <p:spPr>
          <a:xfrm>
            <a:off x="1485510" y="1497240"/>
            <a:ext cx="4392000" cy="1239520"/>
          </a:xfrm>
          <a:prstGeom prst="rect">
            <a:avLst/>
          </a:prstGeom>
          <a:noFill/>
        </p:spPr>
        <p:txBody>
          <a:bodyPr wrap="square" rtlCol="0" anchor="ctr" anchorCtr="0">
            <a:noAutofit/>
          </a:bodyPr>
          <a:p>
            <a:pPr algn="ctr" fontAlgn="auto">
              <a:lnSpc>
                <a:spcPct val="130000"/>
              </a:lnSpc>
              <a:spcAft>
                <a:spcPts val="1000"/>
              </a:spcAft>
            </a:pPr>
            <a:r>
              <a:rPr lang="zh-CN" altLang="en-US" sz="1700" spc="150">
                <a:solidFill>
                  <a:srgbClr val="000000">
                    <a:lumMod val="65000"/>
                    <a:lumOff val="35000"/>
                  </a:srgbClr>
                </a:solidFill>
                <a:latin typeface="Microsoft YaHei Regular" panose="020B0503020204020204" charset="-122"/>
                <a:ea typeface="Microsoft YaHei Regular" panose="020B0503020204020204" charset="-122"/>
              </a:rPr>
              <a:t>消化系统解剖或功能上的异常如裂唇、裂腭、幽门梗阻、迁延性腹泻、过敏性肠炎、肠吸收不良综合征等均可影响食物的消化和吸收。</a:t>
            </a:r>
            <a:endParaRPr lang="zh-CN" altLang="en-US" sz="1700" spc="150">
              <a:solidFill>
                <a:srgbClr val="000000">
                  <a:lumMod val="65000"/>
                  <a:lumOff val="35000"/>
                </a:srgbClr>
              </a:solidFill>
              <a:latin typeface="Microsoft YaHei Regular" panose="020B0503020204020204" charset="-122"/>
              <a:ea typeface="Microsoft YaHei Regular" panose="020B0503020204020204" charset="-122"/>
            </a:endParaRPr>
          </a:p>
        </p:txBody>
      </p:sp>
      <p:sp>
        <p:nvSpPr>
          <p:cNvPr id="19" name="矩形 18"/>
          <p:cNvSpPr/>
          <p:nvPr>
            <p:custDataLst>
              <p:tags r:id="rId8"/>
            </p:custDataLst>
          </p:nvPr>
        </p:nvSpPr>
        <p:spPr>
          <a:xfrm>
            <a:off x="1413510" y="1397000"/>
            <a:ext cx="4536000" cy="1440000"/>
          </a:xfrm>
          <a:prstGeom prst="rect">
            <a:avLst/>
          </a:prstGeom>
          <a:noFill/>
          <a:ln w="19050" cmpd="sng">
            <a:solidFill>
              <a:srgbClr val="F7B802">
                <a:lumMod val="60000"/>
                <a:lumOff val="40000"/>
              </a:srgbClr>
            </a:solidFill>
            <a:prstDash val="solid"/>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grpSp>
        <p:nvGrpSpPr>
          <p:cNvPr id="9" name="组合 8"/>
          <p:cNvGrpSpPr/>
          <p:nvPr/>
        </p:nvGrpSpPr>
        <p:grpSpPr>
          <a:xfrm>
            <a:off x="647700" y="3401695"/>
            <a:ext cx="2519680" cy="575310"/>
            <a:chOff x="1020" y="5357"/>
            <a:chExt cx="3968" cy="906"/>
          </a:xfrm>
        </p:grpSpPr>
        <p:sp>
          <p:nvSpPr>
            <p:cNvPr id="2" name="燕尾形 1"/>
            <p:cNvSpPr/>
            <p:nvPr>
              <p:custDataLst>
                <p:tags r:id="rId9"/>
              </p:custDataLst>
            </p:nvPr>
          </p:nvSpPr>
          <p:spPr>
            <a:xfrm>
              <a:off x="1020" y="5357"/>
              <a:ext cx="3969" cy="907"/>
            </a:xfrm>
            <a:prstGeom prst="chevron">
              <a:avLst>
                <a:gd name="adj" fmla="val 32014"/>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normAutofit/>
            </a:bodyPr>
            <a:p>
              <a:pPr algn="ctr"/>
              <a:endParaRPr lang="zh-CN" altLang="en-US" sz="2000">
                <a:solidFill>
                  <a:srgbClr val="FFFFFF"/>
                </a:solidFill>
                <a:latin typeface="Arial" panose="020B0604020202020204" pitchFamily="34" charset="0"/>
                <a:ea typeface="微软雅黑" panose="020B0503020204020204" charset="-122"/>
              </a:endParaRPr>
            </a:p>
          </p:txBody>
        </p:sp>
        <p:sp>
          <p:nvSpPr>
            <p:cNvPr id="14" name="文本框 13"/>
            <p:cNvSpPr txBox="1"/>
            <p:nvPr>
              <p:custDataLst>
                <p:tags r:id="rId10"/>
              </p:custDataLst>
            </p:nvPr>
          </p:nvSpPr>
          <p:spPr>
            <a:xfrm>
              <a:off x="1354" y="5497"/>
              <a:ext cx="3300" cy="628"/>
            </a:xfrm>
            <a:prstGeom prst="rect">
              <a:avLst/>
            </a:prstGeom>
            <a:noFill/>
          </p:spPr>
          <p:txBody>
            <a:bodyPr wrap="square" bIns="0" rtlCol="0">
              <a:normAutofit/>
            </a:bodyPr>
            <a:p>
              <a:pPr algn="ctr"/>
              <a:r>
                <a:rPr lang="en-US" altLang="zh-CN" sz="2000" b="1">
                  <a:solidFill>
                    <a:srgbClr val="FFFFFF"/>
                  </a:solidFill>
                  <a:uFillTx/>
                  <a:latin typeface="Microsoft YaHei Bold" panose="020B0503020204020204" charset="-122"/>
                  <a:ea typeface="Microsoft YaHei Bold" panose="020B0503020204020204" charset="-122"/>
                  <a:sym typeface="微软雅黑" panose="020B0503020204020204" charset="-122"/>
                </a:rPr>
                <a:t>1. 喂养不当</a:t>
              </a:r>
              <a:endParaRPr lang="en-US" altLang="zh-CN" sz="2000" b="1">
                <a:solidFill>
                  <a:srgbClr val="FFFFFF"/>
                </a:solidFill>
                <a:uFillTx/>
                <a:latin typeface="Microsoft YaHei Bold" panose="020B0503020204020204" charset="-122"/>
                <a:ea typeface="Microsoft YaHei Bold" panose="020B0503020204020204" charset="-122"/>
                <a:sym typeface="微软雅黑" panose="020B0503020204020204" charset="-122"/>
              </a:endParaRPr>
            </a:p>
          </p:txBody>
        </p:sp>
        <p:sp>
          <p:nvSpPr>
            <p:cNvPr id="26" name="燕尾形 25"/>
            <p:cNvSpPr/>
            <p:nvPr>
              <p:custDataLst>
                <p:tags r:id="rId11"/>
              </p:custDataLst>
            </p:nvPr>
          </p:nvSpPr>
          <p:spPr>
            <a:xfrm>
              <a:off x="1105" y="5414"/>
              <a:ext cx="3798" cy="794"/>
            </a:xfrm>
            <a:prstGeom prst="chevron">
              <a:avLst>
                <a:gd name="adj" fmla="val 32014"/>
              </a:avLst>
            </a:prstGeom>
            <a:noFill/>
            <a:ln w="9525">
              <a:solidFill>
                <a:srgbClr val="7578EC">
                  <a:lumMod val="20000"/>
                  <a:lumOff val="80000"/>
                </a:srgbClr>
              </a:solidFill>
              <a:prstDash val="sysDot"/>
            </a:ln>
          </p:spPr>
          <p:style>
            <a:lnRef idx="2">
              <a:srgbClr val="7578EC">
                <a:shade val="50000"/>
              </a:srgbClr>
            </a:lnRef>
            <a:fillRef idx="1">
              <a:srgbClr val="7578EC"/>
            </a:fillRef>
            <a:effectRef idx="0">
              <a:srgbClr val="7578EC"/>
            </a:effectRef>
            <a:fontRef idx="minor">
              <a:srgbClr val="FFFFFF"/>
            </a:fontRef>
          </p:style>
          <p:txBody>
            <a:bodyPr rtlCol="0" anchor="ctr">
              <a:normAutofit/>
            </a:bodyPr>
            <a:p>
              <a:pPr algn="ctr"/>
              <a:endParaRPr lang="zh-CN" altLang="en-US" sz="2000">
                <a:solidFill>
                  <a:srgbClr val="FFFFFF"/>
                </a:solidFill>
                <a:latin typeface="Arial" panose="020B0604020202020204" pitchFamily="34" charset="0"/>
                <a:ea typeface="微软雅黑" panose="020B0503020204020204" charset="-122"/>
              </a:endParaRPr>
            </a:p>
          </p:txBody>
        </p:sp>
      </p:grpSp>
      <p:grpSp>
        <p:nvGrpSpPr>
          <p:cNvPr id="7" name="组合 6"/>
          <p:cNvGrpSpPr/>
          <p:nvPr/>
        </p:nvGrpSpPr>
        <p:grpSpPr>
          <a:xfrm>
            <a:off x="3428365" y="3401695"/>
            <a:ext cx="2520950" cy="575310"/>
            <a:chOff x="5448" y="5357"/>
            <a:chExt cx="3970" cy="906"/>
          </a:xfrm>
        </p:grpSpPr>
        <p:sp>
          <p:nvSpPr>
            <p:cNvPr id="30" name="燕尾形 29"/>
            <p:cNvSpPr/>
            <p:nvPr>
              <p:custDataLst>
                <p:tags r:id="rId12"/>
              </p:custDataLst>
            </p:nvPr>
          </p:nvSpPr>
          <p:spPr>
            <a:xfrm>
              <a:off x="5448" y="5357"/>
              <a:ext cx="3970" cy="907"/>
            </a:xfrm>
            <a:prstGeom prst="chevron">
              <a:avLst>
                <a:gd name="adj" fmla="val 32014"/>
              </a:avLst>
            </a:prstGeom>
            <a:solidFill>
              <a:srgbClr val="F7B802">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normAutofit/>
            </a:bodyPr>
            <a:p>
              <a:pPr algn="ctr"/>
              <a:endParaRPr lang="zh-CN" altLang="en-US" sz="2000">
                <a:solidFill>
                  <a:srgbClr val="FFFFFF"/>
                </a:solidFill>
                <a:latin typeface="Arial" panose="020B0604020202020204" pitchFamily="34" charset="0"/>
                <a:ea typeface="微软雅黑" panose="020B0503020204020204" charset="-122"/>
              </a:endParaRPr>
            </a:p>
          </p:txBody>
        </p:sp>
        <p:sp>
          <p:nvSpPr>
            <p:cNvPr id="31" name="文本框 30"/>
            <p:cNvSpPr txBox="1"/>
            <p:nvPr>
              <p:custDataLst>
                <p:tags r:id="rId13"/>
              </p:custDataLst>
            </p:nvPr>
          </p:nvSpPr>
          <p:spPr>
            <a:xfrm>
              <a:off x="5809" y="5497"/>
              <a:ext cx="3249" cy="628"/>
            </a:xfrm>
            <a:prstGeom prst="rect">
              <a:avLst/>
            </a:prstGeom>
            <a:noFill/>
          </p:spPr>
          <p:txBody>
            <a:bodyPr wrap="square" bIns="0" rtlCol="0">
              <a:normAutofit/>
            </a:bodyPr>
            <a:p>
              <a:pPr algn="ctr"/>
              <a:r>
                <a:rPr lang="en-US" altLang="zh-CN" sz="2000" b="1">
                  <a:solidFill>
                    <a:schemeClr val="tx1">
                      <a:lumMod val="85000"/>
                      <a:lumOff val="15000"/>
                    </a:schemeClr>
                  </a:solidFill>
                  <a:uFillTx/>
                  <a:latin typeface="Microsoft YaHei Bold" panose="020B0503020204020204" charset="-122"/>
                  <a:ea typeface="Microsoft YaHei Bold" panose="020B0503020204020204" charset="-122"/>
                  <a:sym typeface="微软雅黑" panose="020B0503020204020204" charset="-122"/>
                </a:rPr>
                <a:t>2. 消化吸收不良</a:t>
              </a:r>
              <a:endParaRPr lang="en-US" altLang="zh-CN" sz="2000" b="1">
                <a:solidFill>
                  <a:schemeClr val="tx1">
                    <a:lumMod val="85000"/>
                    <a:lumOff val="15000"/>
                  </a:schemeClr>
                </a:solidFill>
                <a:uFillTx/>
                <a:latin typeface="Microsoft YaHei Bold" panose="020B0503020204020204" charset="-122"/>
                <a:ea typeface="Microsoft YaHei Bold" panose="020B0503020204020204" charset="-122"/>
                <a:sym typeface="微软雅黑" panose="020B0503020204020204" charset="-122"/>
              </a:endParaRPr>
            </a:p>
          </p:txBody>
        </p:sp>
        <p:sp>
          <p:nvSpPr>
            <p:cNvPr id="32" name="燕尾形 31"/>
            <p:cNvSpPr/>
            <p:nvPr>
              <p:custDataLst>
                <p:tags r:id="rId14"/>
              </p:custDataLst>
            </p:nvPr>
          </p:nvSpPr>
          <p:spPr>
            <a:xfrm>
              <a:off x="5534" y="5414"/>
              <a:ext cx="3798" cy="794"/>
            </a:xfrm>
            <a:prstGeom prst="chevron">
              <a:avLst>
                <a:gd name="adj" fmla="val 32014"/>
              </a:avLst>
            </a:prstGeom>
            <a:noFill/>
            <a:ln w="9525">
              <a:solidFill>
                <a:srgbClr val="F7B802">
                  <a:lumMod val="20000"/>
                  <a:lumOff val="80000"/>
                </a:srgbClr>
              </a:solidFill>
              <a:prstDash val="sysDot"/>
            </a:ln>
          </p:spPr>
          <p:style>
            <a:lnRef idx="2">
              <a:srgbClr val="7578EC">
                <a:shade val="50000"/>
              </a:srgbClr>
            </a:lnRef>
            <a:fillRef idx="1">
              <a:srgbClr val="7578EC"/>
            </a:fillRef>
            <a:effectRef idx="0">
              <a:srgbClr val="7578EC"/>
            </a:effectRef>
            <a:fontRef idx="minor">
              <a:srgbClr val="FFFFFF"/>
            </a:fontRef>
          </p:style>
          <p:txBody>
            <a:bodyPr rtlCol="0" anchor="ctr">
              <a:normAutofit/>
            </a:bodyPr>
            <a:p>
              <a:pPr algn="ctr"/>
              <a:endParaRPr lang="zh-CN" altLang="en-US" sz="2000">
                <a:solidFill>
                  <a:srgbClr val="FFFFFF"/>
                </a:solidFill>
                <a:latin typeface="Arial" panose="020B0604020202020204" pitchFamily="34" charset="0"/>
                <a:ea typeface="微软雅黑" panose="020B0503020204020204" charset="-122"/>
              </a:endParaRPr>
            </a:p>
          </p:txBody>
        </p:sp>
      </p:grpSp>
      <p:grpSp>
        <p:nvGrpSpPr>
          <p:cNvPr id="6" name="组合 5"/>
          <p:cNvGrpSpPr/>
          <p:nvPr/>
        </p:nvGrpSpPr>
        <p:grpSpPr>
          <a:xfrm>
            <a:off x="6210300" y="3401695"/>
            <a:ext cx="2519680" cy="575310"/>
            <a:chOff x="9271" y="5357"/>
            <a:chExt cx="3968" cy="906"/>
          </a:xfrm>
        </p:grpSpPr>
        <p:sp>
          <p:nvSpPr>
            <p:cNvPr id="34" name="燕尾形 33"/>
            <p:cNvSpPr/>
            <p:nvPr>
              <p:custDataLst>
                <p:tags r:id="rId15"/>
              </p:custDataLst>
            </p:nvPr>
          </p:nvSpPr>
          <p:spPr>
            <a:xfrm>
              <a:off x="9271" y="5357"/>
              <a:ext cx="3969" cy="907"/>
            </a:xfrm>
            <a:prstGeom prst="chevron">
              <a:avLst>
                <a:gd name="adj" fmla="val 32014"/>
              </a:avLst>
            </a:prstGeom>
            <a:solidFill>
              <a:srgbClr val="FFA100">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normAutofit/>
            </a:bodyPr>
            <a:p>
              <a:pPr algn="ctr"/>
              <a:endParaRPr lang="zh-CN" altLang="en-US" sz="2000">
                <a:solidFill>
                  <a:srgbClr val="FFFFFF"/>
                </a:solidFill>
                <a:latin typeface="Arial" panose="020B0604020202020204" pitchFamily="34" charset="0"/>
                <a:ea typeface="微软雅黑" panose="020B0503020204020204" charset="-122"/>
              </a:endParaRPr>
            </a:p>
          </p:txBody>
        </p:sp>
        <p:sp>
          <p:nvSpPr>
            <p:cNvPr id="35" name="文本框 34"/>
            <p:cNvSpPr txBox="1"/>
            <p:nvPr>
              <p:custDataLst>
                <p:tags r:id="rId16"/>
              </p:custDataLst>
            </p:nvPr>
          </p:nvSpPr>
          <p:spPr>
            <a:xfrm>
              <a:off x="9605" y="5497"/>
              <a:ext cx="3300" cy="628"/>
            </a:xfrm>
            <a:prstGeom prst="rect">
              <a:avLst/>
            </a:prstGeom>
            <a:noFill/>
          </p:spPr>
          <p:txBody>
            <a:bodyPr wrap="square" bIns="0" rtlCol="0">
              <a:normAutofit/>
            </a:bodyPr>
            <a:p>
              <a:pPr algn="ctr"/>
              <a:r>
                <a:rPr lang="en-US" altLang="zh-CN" sz="2000" b="1">
                  <a:solidFill>
                    <a:schemeClr val="tx1">
                      <a:lumMod val="85000"/>
                      <a:lumOff val="15000"/>
                    </a:schemeClr>
                  </a:solidFill>
                  <a:uFillTx/>
                  <a:latin typeface="Microsoft YaHei Bold" panose="020B0503020204020204" charset="-122"/>
                  <a:ea typeface="Microsoft YaHei Bold" panose="020B0503020204020204" charset="-122"/>
                  <a:sym typeface="微软雅黑" panose="020B0503020204020204" charset="-122"/>
                </a:rPr>
                <a:t>3. 需要量增加</a:t>
              </a:r>
              <a:endParaRPr lang="en-US" altLang="zh-CN" sz="2000" b="1">
                <a:solidFill>
                  <a:schemeClr val="tx1">
                    <a:lumMod val="85000"/>
                    <a:lumOff val="15000"/>
                  </a:schemeClr>
                </a:solidFill>
                <a:uFillTx/>
                <a:latin typeface="Microsoft YaHei Bold" panose="020B0503020204020204" charset="-122"/>
                <a:ea typeface="Microsoft YaHei Bold" panose="020B0503020204020204" charset="-122"/>
                <a:sym typeface="微软雅黑" panose="020B0503020204020204" charset="-122"/>
              </a:endParaRPr>
            </a:p>
          </p:txBody>
        </p:sp>
        <p:sp>
          <p:nvSpPr>
            <p:cNvPr id="36" name="燕尾形 35"/>
            <p:cNvSpPr/>
            <p:nvPr>
              <p:custDataLst>
                <p:tags r:id="rId17"/>
              </p:custDataLst>
            </p:nvPr>
          </p:nvSpPr>
          <p:spPr>
            <a:xfrm>
              <a:off x="9356" y="5414"/>
              <a:ext cx="3798" cy="794"/>
            </a:xfrm>
            <a:prstGeom prst="chevron">
              <a:avLst>
                <a:gd name="adj" fmla="val 32014"/>
              </a:avLst>
            </a:prstGeom>
            <a:noFill/>
            <a:ln w="9525">
              <a:solidFill>
                <a:srgbClr val="F18703">
                  <a:lumMod val="20000"/>
                  <a:lumOff val="80000"/>
                </a:srgbClr>
              </a:solidFill>
              <a:prstDash val="sysDot"/>
            </a:ln>
          </p:spPr>
          <p:style>
            <a:lnRef idx="2">
              <a:srgbClr val="7578EC">
                <a:shade val="50000"/>
              </a:srgbClr>
            </a:lnRef>
            <a:fillRef idx="1">
              <a:srgbClr val="7578EC"/>
            </a:fillRef>
            <a:effectRef idx="0">
              <a:srgbClr val="7578EC"/>
            </a:effectRef>
            <a:fontRef idx="minor">
              <a:srgbClr val="FFFFFF"/>
            </a:fontRef>
          </p:style>
          <p:txBody>
            <a:bodyPr rtlCol="0" anchor="ctr">
              <a:normAutofit/>
            </a:bodyPr>
            <a:p>
              <a:pPr algn="ctr"/>
              <a:endParaRPr lang="zh-CN" altLang="en-US" sz="2000">
                <a:solidFill>
                  <a:srgbClr val="FFFFFF"/>
                </a:solidFill>
                <a:latin typeface="Arial" panose="020B0604020202020204" pitchFamily="34" charset="0"/>
                <a:ea typeface="微软雅黑" panose="020B0503020204020204" charset="-122"/>
              </a:endParaRPr>
            </a:p>
          </p:txBody>
        </p:sp>
      </p:grpSp>
      <p:grpSp>
        <p:nvGrpSpPr>
          <p:cNvPr id="5" name="组合 4"/>
          <p:cNvGrpSpPr/>
          <p:nvPr/>
        </p:nvGrpSpPr>
        <p:grpSpPr>
          <a:xfrm>
            <a:off x="8990965" y="3401695"/>
            <a:ext cx="2520950" cy="575310"/>
            <a:chOff x="14159" y="5357"/>
            <a:chExt cx="3970" cy="906"/>
          </a:xfrm>
        </p:grpSpPr>
        <p:sp>
          <p:nvSpPr>
            <p:cNvPr id="38" name="燕尾形 37"/>
            <p:cNvSpPr/>
            <p:nvPr>
              <p:custDataLst>
                <p:tags r:id="rId18"/>
              </p:custDataLst>
            </p:nvPr>
          </p:nvSpPr>
          <p:spPr>
            <a:xfrm>
              <a:off x="14159" y="5357"/>
              <a:ext cx="3970" cy="907"/>
            </a:xfrm>
            <a:prstGeom prst="chevron">
              <a:avLst>
                <a:gd name="adj" fmla="val 32014"/>
              </a:avLst>
            </a:prstGeom>
            <a:solidFill>
              <a:srgbClr val="F18703">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normAutofit/>
            </a:bodyPr>
            <a:p>
              <a:pPr algn="ctr"/>
              <a:endParaRPr lang="zh-CN" altLang="en-US" sz="2000">
                <a:solidFill>
                  <a:srgbClr val="FFFFFF"/>
                </a:solidFill>
                <a:latin typeface="Arial" panose="020B0604020202020204" pitchFamily="34" charset="0"/>
                <a:ea typeface="微软雅黑" panose="020B0503020204020204" charset="-122"/>
              </a:endParaRPr>
            </a:p>
          </p:txBody>
        </p:sp>
        <p:sp>
          <p:nvSpPr>
            <p:cNvPr id="39" name="文本框 38"/>
            <p:cNvSpPr txBox="1"/>
            <p:nvPr>
              <p:custDataLst>
                <p:tags r:id="rId19"/>
              </p:custDataLst>
            </p:nvPr>
          </p:nvSpPr>
          <p:spPr>
            <a:xfrm>
              <a:off x="14494" y="5497"/>
              <a:ext cx="3300" cy="628"/>
            </a:xfrm>
            <a:prstGeom prst="rect">
              <a:avLst/>
            </a:prstGeom>
            <a:noFill/>
          </p:spPr>
          <p:txBody>
            <a:bodyPr wrap="square" bIns="0" rtlCol="0">
              <a:normAutofit/>
            </a:bodyPr>
            <a:p>
              <a:pPr algn="ctr"/>
              <a:r>
                <a:rPr lang="en-US" altLang="zh-CN" sz="2000" b="1">
                  <a:solidFill>
                    <a:srgbClr val="FFFFFF"/>
                  </a:solidFill>
                  <a:uFillTx/>
                  <a:latin typeface="Microsoft YaHei Bold" panose="020B0503020204020204" charset="-122"/>
                  <a:ea typeface="Microsoft YaHei Bold" panose="020B0503020204020204" charset="-122"/>
                  <a:sym typeface="微软雅黑" panose="020B0503020204020204" charset="-122"/>
                </a:rPr>
                <a:t>4. 消耗量过大</a:t>
              </a:r>
              <a:endParaRPr lang="en-US" altLang="zh-CN" sz="2000" b="1">
                <a:solidFill>
                  <a:srgbClr val="FFFFFF"/>
                </a:solidFill>
                <a:uFillTx/>
                <a:latin typeface="Microsoft YaHei Bold" panose="020B0503020204020204" charset="-122"/>
                <a:ea typeface="Microsoft YaHei Bold" panose="020B0503020204020204" charset="-122"/>
                <a:sym typeface="微软雅黑" panose="020B0503020204020204" charset="-122"/>
              </a:endParaRPr>
            </a:p>
          </p:txBody>
        </p:sp>
        <p:sp>
          <p:nvSpPr>
            <p:cNvPr id="40" name="燕尾形 39"/>
            <p:cNvSpPr/>
            <p:nvPr>
              <p:custDataLst>
                <p:tags r:id="rId20"/>
              </p:custDataLst>
            </p:nvPr>
          </p:nvSpPr>
          <p:spPr>
            <a:xfrm>
              <a:off x="14245" y="5414"/>
              <a:ext cx="3798" cy="794"/>
            </a:xfrm>
            <a:prstGeom prst="chevron">
              <a:avLst>
                <a:gd name="adj" fmla="val 32014"/>
              </a:avLst>
            </a:prstGeom>
            <a:noFill/>
            <a:ln w="9525">
              <a:solidFill>
                <a:srgbClr val="F18703">
                  <a:lumMod val="20000"/>
                  <a:lumOff val="80000"/>
                </a:srgbClr>
              </a:solidFill>
              <a:prstDash val="sysDot"/>
            </a:ln>
          </p:spPr>
          <p:style>
            <a:lnRef idx="2">
              <a:srgbClr val="7578EC">
                <a:shade val="50000"/>
              </a:srgbClr>
            </a:lnRef>
            <a:fillRef idx="1">
              <a:srgbClr val="7578EC"/>
            </a:fillRef>
            <a:effectRef idx="0">
              <a:srgbClr val="7578EC"/>
            </a:effectRef>
            <a:fontRef idx="minor">
              <a:srgbClr val="FFFFFF"/>
            </a:fontRef>
          </p:style>
          <p:txBody>
            <a:bodyPr rtlCol="0" anchor="ctr">
              <a:normAutofit/>
            </a:bodyPr>
            <a:p>
              <a:pPr algn="ctr"/>
              <a:endParaRPr lang="zh-CN" altLang="en-US" sz="2000">
                <a:ln>
                  <a:solidFill>
                    <a:srgbClr val="7578EC"/>
                  </a:solidFill>
                </a:ln>
                <a:solidFill>
                  <a:srgbClr val="FFFFFF"/>
                </a:solidFill>
                <a:latin typeface="Arial" panose="020B0604020202020204" pitchFamily="34" charset="0"/>
                <a:ea typeface="微软雅黑" panose="020B0503020204020204" charset="-122"/>
              </a:endParaRPr>
            </a:p>
          </p:txBody>
        </p:sp>
      </p:grpSp>
      <p:cxnSp>
        <p:nvCxnSpPr>
          <p:cNvPr id="52" name="曲线连接符 51"/>
          <p:cNvCxnSpPr>
            <a:stCxn id="55" idx="2"/>
            <a:endCxn id="40" idx="0"/>
          </p:cNvCxnSpPr>
          <p:nvPr>
            <p:custDataLst>
              <p:tags r:id="rId21"/>
            </p:custDataLst>
          </p:nvPr>
        </p:nvCxnSpPr>
        <p:spPr>
          <a:xfrm rot="5400000" flipV="1">
            <a:off x="9408478" y="2675573"/>
            <a:ext cx="598170" cy="926465"/>
          </a:xfrm>
          <a:prstGeom prst="curvedConnector3">
            <a:avLst>
              <a:gd name="adj1" fmla="val 49947"/>
            </a:avLst>
          </a:prstGeom>
          <a:ln w="12700">
            <a:solidFill>
              <a:srgbClr val="F18703">
                <a:lumMod val="40000"/>
                <a:lumOff val="60000"/>
              </a:srgbClr>
            </a:solidFill>
            <a:headEnd type="arrow"/>
            <a:tailEnd type="arrow"/>
          </a:ln>
        </p:spPr>
        <p:style>
          <a:lnRef idx="1">
            <a:srgbClr val="7578EC"/>
          </a:lnRef>
          <a:fillRef idx="0">
            <a:srgbClr val="7578EC"/>
          </a:fillRef>
          <a:effectRef idx="0">
            <a:srgbClr val="7578EC"/>
          </a:effectRef>
          <a:fontRef idx="minor">
            <a:srgbClr val="000000"/>
          </a:fontRef>
        </p:style>
      </p:cxnSp>
      <p:sp>
        <p:nvSpPr>
          <p:cNvPr id="54" name="文本框 53"/>
          <p:cNvSpPr txBox="1"/>
          <p:nvPr>
            <p:custDataLst>
              <p:tags r:id="rId22"/>
            </p:custDataLst>
          </p:nvPr>
        </p:nvSpPr>
        <p:spPr>
          <a:xfrm>
            <a:off x="7048012" y="1465580"/>
            <a:ext cx="4392000" cy="1239520"/>
          </a:xfrm>
          <a:prstGeom prst="rect">
            <a:avLst/>
          </a:prstGeom>
          <a:noFill/>
        </p:spPr>
        <p:txBody>
          <a:bodyPr wrap="square" rtlCol="0" anchor="ctr" anchorCtr="0">
            <a:noAutofit/>
          </a:bodyPr>
          <a:p>
            <a:pPr algn="ctr" fontAlgn="auto">
              <a:lnSpc>
                <a:spcPct val="130000"/>
              </a:lnSpc>
              <a:spcAft>
                <a:spcPts val="1000"/>
              </a:spcAft>
            </a:pPr>
            <a:r>
              <a:rPr lang="zh-CN" altLang="en-US" spc="150">
                <a:solidFill>
                  <a:srgbClr val="000000">
                    <a:lumMod val="65000"/>
                    <a:lumOff val="35000"/>
                  </a:srgbClr>
                </a:solidFill>
                <a:latin typeface="Microsoft YaHei Regular" panose="020B0503020204020204" charset="-122"/>
                <a:ea typeface="Microsoft YaHei Regular" panose="020B0503020204020204" charset="-122"/>
              </a:rPr>
              <a:t>慢性疾病如糖尿病、结核病、肾病、甲状腺功能亢进、恶性肿瘤等均可使营养素的消耗量增多。</a:t>
            </a:r>
            <a:endParaRPr lang="zh-CN" altLang="en-US" spc="150">
              <a:solidFill>
                <a:srgbClr val="000000">
                  <a:lumMod val="65000"/>
                  <a:lumOff val="35000"/>
                </a:srgbClr>
              </a:solidFill>
              <a:latin typeface="Microsoft YaHei Regular" panose="020B0503020204020204" charset="-122"/>
              <a:ea typeface="Microsoft YaHei Regular" panose="020B0503020204020204" charset="-122"/>
            </a:endParaRPr>
          </a:p>
        </p:txBody>
      </p:sp>
      <p:sp>
        <p:nvSpPr>
          <p:cNvPr id="55" name="矩形 54"/>
          <p:cNvSpPr/>
          <p:nvPr>
            <p:custDataLst>
              <p:tags r:id="rId23"/>
            </p:custDataLst>
          </p:nvPr>
        </p:nvSpPr>
        <p:spPr>
          <a:xfrm>
            <a:off x="6976110" y="1330960"/>
            <a:ext cx="4535805" cy="1508760"/>
          </a:xfrm>
          <a:prstGeom prst="rect">
            <a:avLst/>
          </a:prstGeom>
          <a:noFill/>
          <a:ln w="19050" cmpd="sng">
            <a:solidFill>
              <a:srgbClr val="FFA100">
                <a:lumMod val="60000"/>
                <a:lumOff val="40000"/>
              </a:srgbClr>
            </a:solidFill>
            <a:prstDash val="solid"/>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64" name="文本框 63"/>
          <p:cNvSpPr txBox="1"/>
          <p:nvPr>
            <p:custDataLst>
              <p:tags r:id="rId24"/>
            </p:custDataLst>
          </p:nvPr>
        </p:nvSpPr>
        <p:spPr>
          <a:xfrm>
            <a:off x="7552373" y="4681855"/>
            <a:ext cx="3175000" cy="1369695"/>
          </a:xfrm>
          <a:prstGeom prst="rect">
            <a:avLst/>
          </a:prstGeom>
          <a:noFill/>
        </p:spPr>
        <p:txBody>
          <a:bodyPr wrap="square" rtlCol="0" anchor="ctr" anchorCtr="0">
            <a:noAutofit/>
          </a:bodyPr>
          <a:p>
            <a:pPr algn="ctr" fontAlgn="auto">
              <a:lnSpc>
                <a:spcPct val="130000"/>
              </a:lnSpc>
              <a:spcAft>
                <a:spcPts val="1000"/>
              </a:spcAft>
            </a:pPr>
            <a:r>
              <a:rPr lang="zh-CN" altLang="en-US" spc="150">
                <a:solidFill>
                  <a:srgbClr val="000000">
                    <a:lumMod val="65000"/>
                    <a:lumOff val="35000"/>
                  </a:srgbClr>
                </a:solidFill>
                <a:latin typeface="Microsoft YaHei Regular" panose="020B0503020204020204" charset="-122"/>
                <a:ea typeface="Microsoft YaHei Regular" panose="020B0503020204020204" charset="-122"/>
              </a:rPr>
              <a:t>早产、双胎或多胎，急、慢性传染病的恢复期，生长发育快速时期等蛋白质相对不足可引起营养不良。</a:t>
            </a:r>
            <a:endParaRPr lang="zh-CN" altLang="en-US" spc="150">
              <a:solidFill>
                <a:srgbClr val="000000">
                  <a:lumMod val="65000"/>
                  <a:lumOff val="35000"/>
                </a:srgbClr>
              </a:solidFill>
              <a:latin typeface="Microsoft YaHei Regular" panose="020B0503020204020204" charset="-122"/>
              <a:ea typeface="Microsoft YaHei Regular" panose="020B0503020204020204" charset="-122"/>
            </a:endParaRPr>
          </a:p>
        </p:txBody>
      </p:sp>
      <p:sp>
        <p:nvSpPr>
          <p:cNvPr id="65" name="矩形 64"/>
          <p:cNvSpPr/>
          <p:nvPr>
            <p:custDataLst>
              <p:tags r:id="rId25"/>
            </p:custDataLst>
          </p:nvPr>
        </p:nvSpPr>
        <p:spPr>
          <a:xfrm>
            <a:off x="7435215" y="4488180"/>
            <a:ext cx="3409315" cy="1757045"/>
          </a:xfrm>
          <a:prstGeom prst="rect">
            <a:avLst/>
          </a:prstGeom>
          <a:noFill/>
          <a:ln w="19050">
            <a:solidFill>
              <a:srgbClr val="F18703">
                <a:lumMod val="40000"/>
                <a:lumOff val="60000"/>
              </a:srgbClr>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cxnSp>
        <p:nvCxnSpPr>
          <p:cNvPr id="66" name="曲线连接符 65"/>
          <p:cNvCxnSpPr>
            <a:stCxn id="36" idx="2"/>
            <a:endCxn id="65" idx="0"/>
          </p:cNvCxnSpPr>
          <p:nvPr>
            <p:custDataLst>
              <p:tags r:id="rId26"/>
            </p:custDataLst>
          </p:nvPr>
        </p:nvCxnSpPr>
        <p:spPr>
          <a:xfrm rot="5400000" flipV="1">
            <a:off x="7991793" y="3339783"/>
            <a:ext cx="546100" cy="1750695"/>
          </a:xfrm>
          <a:prstGeom prst="curvedConnector3">
            <a:avLst>
              <a:gd name="adj1" fmla="val 49942"/>
            </a:avLst>
          </a:prstGeom>
          <a:ln w="12700">
            <a:solidFill>
              <a:srgbClr val="F18703">
                <a:lumMod val="60000"/>
                <a:lumOff val="40000"/>
              </a:srgbClr>
            </a:solidFill>
            <a:headEnd type="arrow"/>
            <a:tailEnd type="arrow"/>
          </a:ln>
        </p:spPr>
        <p:style>
          <a:lnRef idx="1">
            <a:srgbClr val="7578EC"/>
          </a:lnRef>
          <a:fillRef idx="0">
            <a:srgbClr val="7578EC"/>
          </a:fillRef>
          <a:effectRef idx="0">
            <a:srgbClr val="7578EC"/>
          </a:effectRef>
          <a:fontRef idx="minor">
            <a:srgbClr val="000000"/>
          </a:fontRef>
        </p:style>
      </p:cxnSp>
      <p:sp>
        <p:nvSpPr>
          <p:cNvPr id="58" name="矩形 57"/>
          <p:cNvSpPr/>
          <p:nvPr>
            <p:custDataLst>
              <p:tags r:id="rId27"/>
            </p:custDataLst>
          </p:nvPr>
        </p:nvSpPr>
        <p:spPr>
          <a:xfrm flipH="1">
            <a:off x="11269345" y="4281170"/>
            <a:ext cx="189865" cy="287020"/>
          </a:xfrm>
          <a:prstGeom prst="rect">
            <a:avLst/>
          </a:prstGeom>
          <a:noFill/>
          <a:ln>
            <a:solidFill>
              <a:srgbClr val="F18703">
                <a:lumMod val="40000"/>
                <a:lumOff val="60000"/>
              </a:srgbClr>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60" name="矩形 59"/>
          <p:cNvSpPr/>
          <p:nvPr>
            <p:custDataLst>
              <p:tags r:id="rId28"/>
            </p:custDataLst>
          </p:nvPr>
        </p:nvSpPr>
        <p:spPr>
          <a:xfrm flipH="1">
            <a:off x="947420" y="2843530"/>
            <a:ext cx="189865" cy="287020"/>
          </a:xfrm>
          <a:prstGeom prst="rect">
            <a:avLst/>
          </a:prstGeom>
          <a:noFill/>
          <a:ln>
            <a:solidFill>
              <a:srgbClr val="7578EC">
                <a:lumMod val="60000"/>
                <a:lumOff val="40000"/>
              </a:srgbClr>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grpSp>
        <p:nvGrpSpPr>
          <p:cNvPr id="8" name="组合 7"/>
          <p:cNvGrpSpPr/>
          <p:nvPr/>
        </p:nvGrpSpPr>
        <p:grpSpPr>
          <a:xfrm>
            <a:off x="296545" y="307340"/>
            <a:ext cx="11490325" cy="539750"/>
            <a:chOff x="467" y="409"/>
            <a:chExt cx="18095" cy="850"/>
          </a:xfrm>
        </p:grpSpPr>
        <p:sp>
          <p:nvSpPr>
            <p:cNvPr id="10" name="文本框 9"/>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【病因】</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3" name="组合 2"/>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5" name="图片 24"/>
              <p:cNvPicPr/>
              <p:nvPr/>
            </p:nvPicPr>
            <p:blipFill>
              <a:blip r:embed="rId29"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ustDataLst>
      <p:tags r:id="rId3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34390" y="2377440"/>
            <a:ext cx="1794510" cy="2103755"/>
          </a:xfrm>
          <a:prstGeom prst="rect">
            <a:avLst/>
          </a:prstGeom>
        </p:spPr>
      </p:pic>
      <p:sp>
        <p:nvSpPr>
          <p:cNvPr id="19" name="TextBox 33"/>
          <p:cNvSpPr txBox="1"/>
          <p:nvPr/>
        </p:nvSpPr>
        <p:spPr>
          <a:xfrm>
            <a:off x="664990" y="631555"/>
            <a:ext cx="3135312" cy="706755"/>
          </a:xfrm>
          <a:prstGeom prst="rect">
            <a:avLst/>
          </a:prstGeom>
          <a:noFill/>
        </p:spPr>
        <p:txBody>
          <a:bodyPr>
            <a:spAutoFit/>
          </a:bodyPr>
          <a:lstStyle/>
          <a:p>
            <a:pPr>
              <a:defRPr/>
            </a:pPr>
            <a:r>
              <a:rPr lang="zh-CN" altLang="en-US" sz="4000" dirty="0">
                <a:solidFill>
                  <a:srgbClr val="FF7F7F"/>
                </a:solidFill>
                <a:latin typeface="微软雅黑" panose="020B0503020204020204" charset="-122"/>
                <a:ea typeface="微软雅黑" panose="020B0503020204020204" charset="-122"/>
              </a:rPr>
              <a:t>目录</a:t>
            </a:r>
            <a:r>
              <a:rPr lang="zh-CN" altLang="en-US" sz="4000" b="1" dirty="0">
                <a:solidFill>
                  <a:srgbClr val="FF7F7F"/>
                </a:solidFill>
                <a:latin typeface="微软雅黑" panose="020B0503020204020204" charset="-122"/>
                <a:ea typeface="微软雅黑" panose="020B0503020204020204" charset="-122"/>
              </a:rPr>
              <a:t> </a:t>
            </a:r>
            <a:r>
              <a:rPr lang="en-US" altLang="zh-CN" sz="2000" dirty="0">
                <a:solidFill>
                  <a:srgbClr val="FF7F7F"/>
                </a:solidFill>
                <a:latin typeface="微软雅黑" panose="020B0503020204020204" charset="-122"/>
                <a:ea typeface="微软雅黑" panose="020B0503020204020204" charset="-122"/>
                <a:cs typeface="Arial" panose="020B0604020202020204" pitchFamily="34" charset="0"/>
              </a:rPr>
              <a:t>Contents</a:t>
            </a:r>
            <a:endParaRPr lang="en-US" altLang="zh-CN" sz="2000" dirty="0">
              <a:solidFill>
                <a:srgbClr val="FF7F7F"/>
              </a:solidFill>
              <a:latin typeface="微软雅黑" panose="020B0503020204020204" charset="-122"/>
              <a:ea typeface="微软雅黑" panose="020B0503020204020204" charset="-122"/>
              <a:cs typeface="Arial" panose="020B0604020202020204" pitchFamily="34" charset="0"/>
            </a:endParaRPr>
          </a:p>
        </p:txBody>
      </p:sp>
      <p:grpSp>
        <p:nvGrpSpPr>
          <p:cNvPr id="9" name="组合 8"/>
          <p:cNvGrpSpPr/>
          <p:nvPr/>
        </p:nvGrpSpPr>
        <p:grpSpPr>
          <a:xfrm>
            <a:off x="3539490" y="1381125"/>
            <a:ext cx="7469505" cy="510540"/>
            <a:chOff x="5072" y="2085"/>
            <a:chExt cx="6799" cy="804"/>
          </a:xfrm>
        </p:grpSpPr>
        <p:sp>
          <p:nvSpPr>
            <p:cNvPr id="50" name="圆角矩形 3"/>
            <p:cNvSpPr/>
            <p:nvPr/>
          </p:nvSpPr>
          <p:spPr>
            <a:xfrm>
              <a:off x="6433" y="2085"/>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泌尿系统疾病患儿的护理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1" name="圆角矩形 1"/>
            <p:cNvSpPr/>
            <p:nvPr/>
          </p:nvSpPr>
          <p:spPr>
            <a:xfrm>
              <a:off x="5072" y="2085"/>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单元</a:t>
              </a:r>
              <a:r>
                <a:rPr lang="zh-CN" altLang="en-US" sz="2000" dirty="0">
                  <a:solidFill>
                    <a:schemeClr val="bg1"/>
                  </a:solidFill>
                  <a:latin typeface="Microsoft YaHei" panose="020B0503020204020204" charset="-122"/>
                  <a:ea typeface="Microsoft YaHei" panose="020B0503020204020204" charset="-122"/>
                </a:rPr>
                <a:t>九</a:t>
              </a:r>
              <a:endParaRPr lang="zh-CN" altLang="en-US" sz="2000" dirty="0">
                <a:solidFill>
                  <a:schemeClr val="bg1"/>
                </a:solidFill>
                <a:latin typeface="Microsoft YaHei" panose="020B0503020204020204" charset="-122"/>
                <a:ea typeface="Microsoft YaHei" panose="020B0503020204020204" charset="-122"/>
              </a:endParaRPr>
            </a:p>
          </p:txBody>
        </p:sp>
      </p:grpSp>
      <p:grpSp>
        <p:nvGrpSpPr>
          <p:cNvPr id="8" name="组合 7"/>
          <p:cNvGrpSpPr/>
          <p:nvPr/>
        </p:nvGrpSpPr>
        <p:grpSpPr>
          <a:xfrm>
            <a:off x="3539490" y="2022475"/>
            <a:ext cx="7469505" cy="510540"/>
            <a:chOff x="5072" y="3374"/>
            <a:chExt cx="6799" cy="804"/>
          </a:xfrm>
        </p:grpSpPr>
        <p:sp>
          <p:nvSpPr>
            <p:cNvPr id="52" name="圆角矩形 3"/>
            <p:cNvSpPr/>
            <p:nvPr/>
          </p:nvSpPr>
          <p:spPr>
            <a:xfrm>
              <a:off x="6433" y="3374"/>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循环系统疾病患儿的护理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3" name="圆角矩形 1"/>
            <p:cNvSpPr/>
            <p:nvPr/>
          </p:nvSpPr>
          <p:spPr>
            <a:xfrm>
              <a:off x="5072" y="3374"/>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十</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7" name="组合 6"/>
          <p:cNvGrpSpPr/>
          <p:nvPr/>
        </p:nvGrpSpPr>
        <p:grpSpPr>
          <a:xfrm>
            <a:off x="3539490" y="2663825"/>
            <a:ext cx="7469505" cy="510540"/>
            <a:chOff x="5072" y="4663"/>
            <a:chExt cx="6799" cy="804"/>
          </a:xfrm>
        </p:grpSpPr>
        <p:sp>
          <p:nvSpPr>
            <p:cNvPr id="54" name="圆角矩形 3"/>
            <p:cNvSpPr/>
            <p:nvPr/>
          </p:nvSpPr>
          <p:spPr>
            <a:xfrm>
              <a:off x="6433" y="4663"/>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造血系统疾病患儿的护理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5" name="圆角矩形 1"/>
            <p:cNvSpPr/>
            <p:nvPr/>
          </p:nvSpPr>
          <p:spPr>
            <a:xfrm>
              <a:off x="5072" y="4663"/>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一</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6" name="组合 5"/>
          <p:cNvGrpSpPr/>
          <p:nvPr/>
        </p:nvGrpSpPr>
        <p:grpSpPr>
          <a:xfrm>
            <a:off x="3539490" y="3305175"/>
            <a:ext cx="7469505" cy="510540"/>
            <a:chOff x="5072" y="5952"/>
            <a:chExt cx="6799" cy="804"/>
          </a:xfrm>
        </p:grpSpPr>
        <p:sp>
          <p:nvSpPr>
            <p:cNvPr id="56"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神经系统疾病患儿的护理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7"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二</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5" name="组合 4"/>
          <p:cNvGrpSpPr/>
          <p:nvPr/>
        </p:nvGrpSpPr>
        <p:grpSpPr>
          <a:xfrm>
            <a:off x="3539490" y="3946525"/>
            <a:ext cx="7469505" cy="510540"/>
            <a:chOff x="5072" y="6757"/>
            <a:chExt cx="6799" cy="804"/>
          </a:xfrm>
        </p:grpSpPr>
        <p:sp>
          <p:nvSpPr>
            <p:cNvPr id="3"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免疫缺陷病和结缔组织疾病患儿的护理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4"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三</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0" name="组合 9"/>
          <p:cNvGrpSpPr/>
          <p:nvPr/>
        </p:nvGrpSpPr>
        <p:grpSpPr>
          <a:xfrm>
            <a:off x="3539490" y="4587875"/>
            <a:ext cx="7469505" cy="510540"/>
            <a:chOff x="5072" y="5952"/>
            <a:chExt cx="6799" cy="804"/>
          </a:xfrm>
        </p:grpSpPr>
        <p:sp>
          <p:nvSpPr>
            <p:cNvPr id="11"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传染病和寄生虫病患儿的护理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2"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四</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3" name="组合 12"/>
          <p:cNvGrpSpPr/>
          <p:nvPr/>
        </p:nvGrpSpPr>
        <p:grpSpPr>
          <a:xfrm>
            <a:off x="3539490" y="5229225"/>
            <a:ext cx="7469505" cy="510540"/>
            <a:chOff x="5072" y="6757"/>
            <a:chExt cx="6799" cy="804"/>
          </a:xfrm>
        </p:grpSpPr>
        <p:sp>
          <p:nvSpPr>
            <p:cNvPr id="14"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急性中毒与常见急症患儿的护理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5"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五</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9" advTm="6646">
        <p:comb/>
      </p:transition>
    </mc:Choice>
    <mc:Fallback>
      <p:transition advTm="6646">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5665" y="2505485"/>
            <a:ext cx="10080000" cy="1938020"/>
          </a:xfrm>
          <a:prstGeom prst="rect">
            <a:avLst/>
          </a:prstGeom>
        </p:spPr>
        <p:txBody>
          <a:bodyPr wrap="square">
            <a:sp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dirty="0">
                <a:solidFill>
                  <a:schemeClr val="tx1">
                    <a:lumMod val="50000"/>
                    <a:lumOff val="50000"/>
                  </a:schemeClr>
                </a:solidFill>
                <a:latin typeface="Microsoft YaHei Regular" panose="020B0503020204020204" charset="-122"/>
                <a:ea typeface="Microsoft YaHei Regular" panose="020B0503020204020204" charset="-122"/>
              </a:rPr>
              <a:t>由于长期能量供应不足，导致自身组织消耗，体温偏低；蛋白质供给不足或消耗过多致体内血清蛋白浓度下降，出现低蛋白水肿；脂肪消耗致体内血清胆固醇浓度下降，可造成肝脏脂肪浸润及变性；糖原不足或消耗过多致低血糖；各系统器官退行性病变及功能低下，免疫功能下降。</a:t>
            </a:r>
            <a:endParaRPr sz="2000" dirty="0">
              <a:solidFill>
                <a:schemeClr val="tx1">
                  <a:lumMod val="50000"/>
                  <a:lumOff val="50000"/>
                </a:schemeClr>
              </a:solidFill>
              <a:latin typeface="Microsoft YaHei Regular" panose="020B0503020204020204" charset="-122"/>
              <a:ea typeface="Microsoft YaHei Regular"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【病理生理】</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单圆角矩形 2"/>
          <p:cNvSpPr/>
          <p:nvPr/>
        </p:nvSpPr>
        <p:spPr>
          <a:xfrm>
            <a:off x="875665" y="1674495"/>
            <a:ext cx="10440000" cy="3600000"/>
          </a:xfrm>
          <a:prstGeom prst="round1Rect">
            <a:avLst/>
          </a:prstGeom>
          <a:noFill/>
          <a:ln w="19050" cmpd="sng">
            <a:solidFill>
              <a:srgbClr val="FF7F7F"/>
            </a:solidFill>
            <a:prstDash val="dashDot"/>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 name="手杖形箭头 67"/>
          <p:cNvSpPr/>
          <p:nvPr>
            <p:custDataLst>
              <p:tags r:id="rId1"/>
            </p:custDataLst>
          </p:nvPr>
        </p:nvSpPr>
        <p:spPr>
          <a:xfrm>
            <a:off x="6424295" y="2248535"/>
            <a:ext cx="1780540" cy="1688465"/>
          </a:xfrm>
          <a:prstGeom prst="uturnArrow">
            <a:avLst/>
          </a:prstGeom>
          <a:solidFill>
            <a:srgbClr val="F18703"/>
          </a:solidFill>
          <a:ln>
            <a:noFill/>
          </a:ln>
          <a:effectLst>
            <a:outerShdw blurRad="114300" dist="38100" dir="5400000" algn="ctr" rotWithShape="0">
              <a:srgbClr val="000000">
                <a:alpha val="3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69" name="手杖形箭头 68"/>
          <p:cNvSpPr/>
          <p:nvPr>
            <p:custDataLst>
              <p:tags r:id="rId2"/>
            </p:custDataLst>
          </p:nvPr>
        </p:nvSpPr>
        <p:spPr>
          <a:xfrm flipV="1">
            <a:off x="5280660" y="3086100"/>
            <a:ext cx="1780540" cy="1688465"/>
          </a:xfrm>
          <a:prstGeom prst="uturnArrow">
            <a:avLst/>
          </a:prstGeom>
          <a:solidFill>
            <a:srgbClr val="F7B802"/>
          </a:solidFill>
          <a:ln>
            <a:noFill/>
          </a:ln>
          <a:effectLst>
            <a:outerShdw blurRad="114300" dist="38100" dir="5400000" algn="ctr" rotWithShape="0">
              <a:srgbClr val="000000">
                <a:alpha val="3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70" name="手杖形箭头 69"/>
          <p:cNvSpPr/>
          <p:nvPr>
            <p:custDataLst>
              <p:tags r:id="rId3"/>
            </p:custDataLst>
          </p:nvPr>
        </p:nvSpPr>
        <p:spPr>
          <a:xfrm>
            <a:off x="4137025" y="2248535"/>
            <a:ext cx="1780540" cy="1688465"/>
          </a:xfrm>
          <a:prstGeom prst="uturnArrow">
            <a:avLst/>
          </a:prstGeom>
          <a:ln>
            <a:noFill/>
          </a:ln>
          <a:effectLst>
            <a:outerShdw blurRad="114300" dist="38100" dir="5400000" algn="ctr" rotWithShape="0">
              <a:srgbClr val="000000">
                <a:alpha val="3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71" name="椭圆 70"/>
          <p:cNvSpPr/>
          <p:nvPr>
            <p:custDataLst>
              <p:tags r:id="rId4"/>
            </p:custDataLst>
          </p:nvPr>
        </p:nvSpPr>
        <p:spPr>
          <a:xfrm>
            <a:off x="4634230" y="1974850"/>
            <a:ext cx="521335" cy="521335"/>
          </a:xfrm>
          <a:prstGeom prst="ellipse">
            <a:avLst/>
          </a:prstGeom>
          <a:solidFill>
            <a:srgbClr val="FFFFFF"/>
          </a:solidFill>
          <a:ln>
            <a:noFill/>
          </a:ln>
          <a:effectLst>
            <a:outerShdw blurRad="190500" dist="50800" dir="5400000" algn="ctr" rotWithShape="0">
              <a:srgbClr val="000000">
                <a:alpha val="47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72" name="椭圆 71"/>
          <p:cNvSpPr/>
          <p:nvPr>
            <p:custDataLst>
              <p:tags r:id="rId5"/>
            </p:custDataLst>
          </p:nvPr>
        </p:nvSpPr>
        <p:spPr>
          <a:xfrm>
            <a:off x="5760720" y="4533265"/>
            <a:ext cx="521335" cy="521335"/>
          </a:xfrm>
          <a:prstGeom prst="ellipse">
            <a:avLst/>
          </a:prstGeom>
          <a:solidFill>
            <a:srgbClr val="FFFFFF"/>
          </a:solidFill>
          <a:ln>
            <a:noFill/>
          </a:ln>
          <a:effectLst>
            <a:outerShdw blurRad="190500" dist="50800" dir="5400000" algn="ctr" rotWithShape="0">
              <a:srgbClr val="000000">
                <a:alpha val="47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73" name="椭圆 72"/>
          <p:cNvSpPr/>
          <p:nvPr>
            <p:custDataLst>
              <p:tags r:id="rId6"/>
            </p:custDataLst>
          </p:nvPr>
        </p:nvSpPr>
        <p:spPr>
          <a:xfrm>
            <a:off x="6913245" y="1974850"/>
            <a:ext cx="521335" cy="521335"/>
          </a:xfrm>
          <a:prstGeom prst="ellipse">
            <a:avLst/>
          </a:prstGeom>
          <a:solidFill>
            <a:srgbClr val="FFFFFF"/>
          </a:solidFill>
          <a:ln>
            <a:noFill/>
          </a:ln>
          <a:effectLst>
            <a:outerShdw blurRad="190500" dist="50800" dir="5400000" algn="ctr" rotWithShape="0">
              <a:srgbClr val="000000">
                <a:alpha val="47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3" name="文本框 82"/>
          <p:cNvSpPr txBox="1"/>
          <p:nvPr>
            <p:custDataLst>
              <p:tags r:id="rId7"/>
            </p:custDataLst>
          </p:nvPr>
        </p:nvSpPr>
        <p:spPr>
          <a:xfrm>
            <a:off x="7335520" y="4876165"/>
            <a:ext cx="3623945" cy="432435"/>
          </a:xfrm>
          <a:prstGeom prst="rect">
            <a:avLst/>
          </a:prstGeom>
          <a:noFill/>
        </p:spPr>
        <p:txBody>
          <a:bodyPr wrap="square" bIns="0" rtlCol="0">
            <a:noAutofit/>
          </a:bodyPr>
          <a:p>
            <a:r>
              <a:rPr lang="zh-CN" altLang="en-US" sz="2000">
                <a:solidFill>
                  <a:srgbClr val="F7B802"/>
                </a:solidFill>
                <a:uFillTx/>
                <a:latin typeface="Microsoft YaHei" panose="020B0503020204020204" charset="-122"/>
                <a:ea typeface="Microsoft YaHei Regular" panose="020B0503020204020204" charset="-122"/>
              </a:rPr>
              <a:t>2. 生长迟缓型</a:t>
            </a:r>
            <a:endParaRPr lang="zh-CN" altLang="en-US" sz="2000">
              <a:solidFill>
                <a:srgbClr val="F7B802"/>
              </a:solidFill>
              <a:uFillTx/>
              <a:latin typeface="Microsoft YaHei" panose="020B0503020204020204" charset="-122"/>
              <a:ea typeface="Microsoft YaHei Regular" panose="020B0503020204020204" charset="-122"/>
            </a:endParaRPr>
          </a:p>
        </p:txBody>
      </p:sp>
      <p:sp>
        <p:nvSpPr>
          <p:cNvPr id="84" name="椭圆 83"/>
          <p:cNvSpPr/>
          <p:nvPr>
            <p:custDataLst>
              <p:tags r:id="rId8"/>
            </p:custDataLst>
          </p:nvPr>
        </p:nvSpPr>
        <p:spPr>
          <a:xfrm>
            <a:off x="7138035" y="5065395"/>
            <a:ext cx="133985" cy="133985"/>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5" name="文本框 84"/>
          <p:cNvSpPr txBox="1"/>
          <p:nvPr>
            <p:custDataLst>
              <p:tags r:id="rId9"/>
            </p:custDataLst>
          </p:nvPr>
        </p:nvSpPr>
        <p:spPr>
          <a:xfrm>
            <a:off x="7335520" y="5355590"/>
            <a:ext cx="3874770" cy="1005840"/>
          </a:xfrm>
          <a:prstGeom prst="rect">
            <a:avLst/>
          </a:prstGeom>
          <a:noFill/>
        </p:spPr>
        <p:txBody>
          <a:bodyPr wrap="square" rtlCol="0">
            <a:noAutofit/>
          </a:bodyPr>
          <a:p>
            <a:pPr fontAlgn="auto">
              <a:lnSpc>
                <a:spcPct val="130000"/>
              </a:lnSpc>
              <a:spcAft>
                <a:spcPts val="1000"/>
              </a:spcAft>
            </a:pPr>
            <a:r>
              <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rPr>
              <a:t>患儿身高低于同年龄、同性别参照人群值的均数减 2 个标准差。此指标反映患儿过去或长期慢性营养不良。</a:t>
            </a:r>
            <a:endPar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endParaRPr>
          </a:p>
        </p:txBody>
      </p:sp>
      <p:sp>
        <p:nvSpPr>
          <p:cNvPr id="89" name="文本框 88"/>
          <p:cNvSpPr txBox="1"/>
          <p:nvPr>
            <p:custDataLst>
              <p:tags r:id="rId10"/>
            </p:custDataLst>
          </p:nvPr>
        </p:nvSpPr>
        <p:spPr>
          <a:xfrm>
            <a:off x="8738870" y="2344420"/>
            <a:ext cx="2299335" cy="431165"/>
          </a:xfrm>
          <a:prstGeom prst="rect">
            <a:avLst/>
          </a:prstGeom>
          <a:noFill/>
        </p:spPr>
        <p:txBody>
          <a:bodyPr wrap="square" bIns="0" rtlCol="0">
            <a:noAutofit/>
          </a:bodyPr>
          <a:p>
            <a:r>
              <a:rPr lang="zh-CN" altLang="en-US" sz="2000">
                <a:solidFill>
                  <a:srgbClr val="F18703"/>
                </a:solidFill>
                <a:uFillTx/>
                <a:latin typeface="Microsoft YaHei" panose="020B0503020204020204" charset="-122"/>
                <a:ea typeface="Microsoft YaHei Regular" panose="020B0503020204020204" charset="-122"/>
              </a:rPr>
              <a:t>3. 消瘦型</a:t>
            </a:r>
            <a:endParaRPr lang="zh-CN" altLang="en-US" sz="2000">
              <a:solidFill>
                <a:srgbClr val="F18703"/>
              </a:solidFill>
              <a:uFillTx/>
              <a:latin typeface="Microsoft YaHei" panose="020B0503020204020204" charset="-122"/>
              <a:ea typeface="Microsoft YaHei Regular" panose="020B0503020204020204" charset="-122"/>
            </a:endParaRPr>
          </a:p>
        </p:txBody>
      </p:sp>
      <p:sp>
        <p:nvSpPr>
          <p:cNvPr id="90" name="椭圆 89"/>
          <p:cNvSpPr/>
          <p:nvPr>
            <p:custDataLst>
              <p:tags r:id="rId11"/>
            </p:custDataLst>
          </p:nvPr>
        </p:nvSpPr>
        <p:spPr>
          <a:xfrm>
            <a:off x="8541385" y="2532380"/>
            <a:ext cx="133985" cy="133985"/>
          </a:xfrm>
          <a:prstGeom prst="ellipse">
            <a:avLst/>
          </a:prstGeom>
          <a:solidFill>
            <a:srgbClr val="F18703"/>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1" name="文本框 90"/>
          <p:cNvSpPr txBox="1"/>
          <p:nvPr>
            <p:custDataLst>
              <p:tags r:id="rId12"/>
            </p:custDataLst>
          </p:nvPr>
        </p:nvSpPr>
        <p:spPr>
          <a:xfrm>
            <a:off x="8738870" y="2822575"/>
            <a:ext cx="2759075" cy="1688465"/>
          </a:xfrm>
          <a:prstGeom prst="rect">
            <a:avLst/>
          </a:prstGeom>
          <a:noFill/>
        </p:spPr>
        <p:txBody>
          <a:bodyPr wrap="square" rtlCol="0">
            <a:noAutofit/>
          </a:bodyPr>
          <a:p>
            <a:pPr fontAlgn="auto">
              <a:lnSpc>
                <a:spcPct val="130000"/>
              </a:lnSpc>
              <a:spcAft>
                <a:spcPts val="1000"/>
              </a:spcAft>
            </a:pPr>
            <a:r>
              <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rPr>
              <a:t>患儿体重低于同性别、同身高参照人群值的均数减 2个标准差。可分为中度和重度，此指标反映患儿近期患急性营养不良。</a:t>
            </a:r>
            <a:endPar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endParaRPr>
          </a:p>
        </p:txBody>
      </p:sp>
      <p:sp>
        <p:nvSpPr>
          <p:cNvPr id="92" name="文本框 91"/>
          <p:cNvSpPr txBox="1"/>
          <p:nvPr>
            <p:custDataLst>
              <p:tags r:id="rId13"/>
            </p:custDataLst>
          </p:nvPr>
        </p:nvSpPr>
        <p:spPr>
          <a:xfrm>
            <a:off x="574040" y="2390775"/>
            <a:ext cx="2759710" cy="431800"/>
          </a:xfrm>
          <a:prstGeom prst="rect">
            <a:avLst/>
          </a:prstGeom>
          <a:noFill/>
        </p:spPr>
        <p:txBody>
          <a:bodyPr wrap="square" bIns="0" rtlCol="0">
            <a:noAutofit/>
          </a:bodyPr>
          <a:p>
            <a:pPr algn="r"/>
            <a:r>
              <a:rPr lang="zh-CN" altLang="en-US" sz="2000">
                <a:solidFill>
                  <a:srgbClr val="7578EC"/>
                </a:solidFill>
                <a:uFillTx/>
                <a:latin typeface="Microsoft YaHei" panose="020B0503020204020204" charset="-122"/>
                <a:ea typeface="Microsoft YaHei Regular" panose="020B0503020204020204" charset="-122"/>
              </a:rPr>
              <a:t>1. 体重低下型</a:t>
            </a:r>
            <a:endParaRPr lang="zh-CN" altLang="en-US" sz="2000">
              <a:solidFill>
                <a:srgbClr val="7578EC"/>
              </a:solidFill>
              <a:uFillTx/>
              <a:latin typeface="Microsoft YaHei" panose="020B0503020204020204" charset="-122"/>
              <a:ea typeface="Microsoft YaHei Regular" panose="020B0503020204020204" charset="-122"/>
            </a:endParaRPr>
          </a:p>
        </p:txBody>
      </p:sp>
      <p:sp>
        <p:nvSpPr>
          <p:cNvPr id="93" name="椭圆 92"/>
          <p:cNvSpPr/>
          <p:nvPr>
            <p:custDataLst>
              <p:tags r:id="rId14"/>
            </p:custDataLst>
          </p:nvPr>
        </p:nvSpPr>
        <p:spPr>
          <a:xfrm>
            <a:off x="3448685" y="2579370"/>
            <a:ext cx="133985" cy="133985"/>
          </a:xfrm>
          <a:prstGeom prst="ellipse">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4" name="文本框 93"/>
          <p:cNvSpPr txBox="1"/>
          <p:nvPr>
            <p:custDataLst>
              <p:tags r:id="rId15"/>
            </p:custDataLst>
          </p:nvPr>
        </p:nvSpPr>
        <p:spPr>
          <a:xfrm>
            <a:off x="565785" y="2869565"/>
            <a:ext cx="2882900" cy="1762760"/>
          </a:xfrm>
          <a:prstGeom prst="rect">
            <a:avLst/>
          </a:prstGeom>
          <a:noFill/>
        </p:spPr>
        <p:txBody>
          <a:bodyPr wrap="square" rtlCol="0">
            <a:noAutofit/>
          </a:bodyPr>
          <a:p>
            <a:pPr algn="r" fontAlgn="auto">
              <a:lnSpc>
                <a:spcPct val="130000"/>
              </a:lnSpc>
              <a:spcAft>
                <a:spcPts val="1000"/>
              </a:spcAft>
            </a:pPr>
            <a:r>
              <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rPr>
              <a:t>患儿体重低于同年龄、同性别参照人群值的均数减 2 个标准差。此指标反映患儿过去和（或）现在有营养不良，但不能区分急、慢性。</a:t>
            </a:r>
            <a:endPar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endParaRPr>
          </a:p>
        </p:txBody>
      </p:sp>
      <p:pic>
        <p:nvPicPr>
          <p:cNvPr id="95" name="图片 94" descr="32313538333935363b32313538333933383bcae9bcdc"/>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4732655" y="2073275"/>
            <a:ext cx="323850" cy="323850"/>
          </a:xfrm>
          <a:prstGeom prst="rect">
            <a:avLst/>
          </a:prstGeom>
        </p:spPr>
      </p:pic>
      <p:pic>
        <p:nvPicPr>
          <p:cNvPr id="96" name="图片 95" descr="32313538333935363b32313538333934303bcae9b1be"/>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7011670" y="2073275"/>
            <a:ext cx="323850" cy="323850"/>
          </a:xfrm>
          <a:prstGeom prst="rect">
            <a:avLst/>
          </a:prstGeom>
        </p:spPr>
      </p:pic>
      <p:pic>
        <p:nvPicPr>
          <p:cNvPr id="97" name="图片 96" descr="32313538333935363b32313538333935303bb1cabcc7b1be"/>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5859145" y="4631690"/>
            <a:ext cx="323850" cy="323850"/>
          </a:xfrm>
          <a:prstGeom prst="rect">
            <a:avLst/>
          </a:prstGeom>
        </p:spPr>
      </p:pic>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【临床表现】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25"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2" name="文本框 1"/>
          <p:cNvSpPr txBox="1"/>
          <p:nvPr/>
        </p:nvSpPr>
        <p:spPr>
          <a:xfrm>
            <a:off x="1347470" y="1064260"/>
            <a:ext cx="9862185" cy="368300"/>
          </a:xfrm>
          <a:prstGeom prst="rect">
            <a:avLst/>
          </a:prstGeom>
          <a:noFill/>
        </p:spPr>
        <p:txBody>
          <a:bodyPr wrap="square" rtlCol="0" anchor="t">
            <a:spAutoFit/>
          </a:bodyPr>
          <a:p>
            <a:r>
              <a:rPr lang="zh-CN" altLang="en-US"/>
              <a:t>临床上根据患儿身高与体重的减少情况，将营养不良分为三种类型。</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16305" y="918182"/>
            <a:ext cx="10440035" cy="2159672"/>
            <a:chOff x="4157" y="3295"/>
            <a:chExt cx="16441" cy="3401"/>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453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4956" y="3843"/>
              <a:ext cx="3736" cy="803"/>
            </a:xfrm>
            <a:prstGeom prst="rect">
              <a:avLst/>
            </a:prstGeom>
          </p:spPr>
          <p:txBody>
            <a:bodyPr wrap="square" anchor="ctr" anchorCtr="0">
              <a:noAutofit/>
            </a:bodyPr>
            <a:lstStyle/>
            <a:p>
              <a:pPr algn="r">
                <a:defRPr/>
              </a:pPr>
              <a:r>
                <a:rPr lang="zh-CN" altLang="en-US" sz="2000" b="1" dirty="0">
                  <a:solidFill>
                    <a:srgbClr val="FF7F7F"/>
                  </a:solidFill>
                  <a:latin typeface="微软雅黑" panose="020B0503020204020204" charset="-122"/>
                  <a:ea typeface="微软雅黑" panose="020B0503020204020204" charset="-122"/>
                </a:rPr>
                <a:t>【实验室检查】</a:t>
              </a:r>
              <a:endParaRPr lang="zh-CN" altLang="en-US" sz="2000" b="1" dirty="0">
                <a:solidFill>
                  <a:srgbClr val="FF7F7F"/>
                </a:solidFill>
                <a:latin typeface="微软雅黑" panose="020B0503020204020204" charset="-122"/>
                <a:ea typeface="微软雅黑" panose="020B0503020204020204" charset="-122"/>
              </a:endParaRPr>
            </a:p>
          </p:txBody>
        </p:sp>
        <p:sp>
          <p:nvSpPr>
            <p:cNvPr id="151" name="文本框 164"/>
            <p:cNvSpPr txBox="1"/>
            <p:nvPr/>
          </p:nvSpPr>
          <p:spPr>
            <a:xfrm>
              <a:off x="4157" y="4853"/>
              <a:ext cx="16441" cy="1843"/>
            </a:xfrm>
            <a:prstGeom prst="rect">
              <a:avLst/>
            </a:prstGeom>
            <a:noFill/>
          </p:spPr>
          <p:txBody>
            <a:bodyPr wrap="square">
              <a:spAutoFit/>
            </a:bodyPr>
            <a:lstStyle/>
            <a:p>
              <a:pPr algn="just">
                <a:lnSpc>
                  <a:spcPct val="130000"/>
                </a:lnSpc>
                <a:defRPr/>
              </a:pPr>
              <a:r>
                <a:rPr lang="zh-CN" altLang="en-US"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血清白蛋白浓度降低为最具特征的改变。胰岛素样生长因子 1（IGF-1）水平下降，是诊断蛋白质营养不良的较好指标。多种血清酶如淀粉酶、脂肪酶、转氨酶、碱性磷酸酶等活性下降。血清胆固醇、血糖降低，各种维生素及微量元素浓度皆可下降。</a:t>
              </a:r>
              <a:endParaRPr lang="zh-CN" altLang="en-US"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916305" y="3619472"/>
            <a:ext cx="10440120" cy="1799620"/>
            <a:chOff x="6967" y="3295"/>
            <a:chExt cx="16445" cy="2834"/>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453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7884" y="3857"/>
              <a:ext cx="3619" cy="789"/>
            </a:xfrm>
            <a:prstGeom prst="rect">
              <a:avLst/>
            </a:prstGeom>
          </p:spPr>
          <p:txBody>
            <a:bodyPr wrap="none" anchor="ctr" anchorCtr="0">
              <a:noAutofit/>
            </a:bodyPr>
            <a:lstStyle/>
            <a:p>
              <a:pPr algn="r">
                <a:defRPr/>
              </a:pPr>
              <a:r>
                <a:rPr lang="zh-CN" altLang="en-US" sz="2000" b="1" dirty="0">
                  <a:solidFill>
                    <a:srgbClr val="FF7F7F"/>
                  </a:solidFill>
                  <a:latin typeface="微软雅黑" panose="020B0503020204020204" charset="-122"/>
                  <a:ea typeface="微软雅黑" panose="020B0503020204020204" charset="-122"/>
                </a:rPr>
                <a:t>【治疗原则】</a:t>
              </a:r>
              <a:endParaRPr lang="zh-CN" altLang="en-US" sz="2000" b="1" dirty="0">
                <a:solidFill>
                  <a:srgbClr val="FF7F7F"/>
                </a:solidFill>
                <a:latin typeface="微软雅黑" panose="020B0503020204020204" charset="-122"/>
                <a:ea typeface="微软雅黑" panose="020B0503020204020204" charset="-122"/>
              </a:endParaRPr>
            </a:p>
          </p:txBody>
        </p:sp>
        <p:sp>
          <p:nvSpPr>
            <p:cNvPr id="152" name="文本框 165"/>
            <p:cNvSpPr txBox="1"/>
            <p:nvPr/>
          </p:nvSpPr>
          <p:spPr>
            <a:xfrm>
              <a:off x="6967" y="4853"/>
              <a:ext cx="16445" cy="1276"/>
            </a:xfrm>
            <a:prstGeom prst="rect">
              <a:avLst/>
            </a:prstGeom>
            <a:noFill/>
          </p:spPr>
          <p:txBody>
            <a:bodyPr wrap="square">
              <a:spAutoFit/>
            </a:bodyPr>
            <a:lstStyle/>
            <a:p>
              <a:pPr algn="just">
                <a:lnSpc>
                  <a:spcPct val="130000"/>
                </a:lnSpc>
                <a:defRPr/>
              </a:pPr>
              <a:r>
                <a:rPr lang="zh-CN" altLang="en-US"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去除病因，积极治疗原发病。迅速纠正急症问题，如严重脱水、休克等。控制继发感染和并发症，调整与补充营养物质，促进消化功能的改善。</a:t>
              </a:r>
              <a:endParaRPr lang="zh-CN" altLang="en-US"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6" name="直接连接符 25"/>
          <p:cNvCxnSpPr/>
          <p:nvPr/>
        </p:nvCxnSpPr>
        <p:spPr>
          <a:xfrm>
            <a:off x="600075" y="1155065"/>
            <a:ext cx="10800000" cy="0"/>
          </a:xfrm>
          <a:prstGeom prst="line">
            <a:avLst/>
          </a:prstGeom>
        </p:spPr>
        <p:style>
          <a:lnRef idx="2">
            <a:schemeClr val="accent1"/>
          </a:lnRef>
          <a:fillRef idx="0">
            <a:srgbClr val="FFFFFF"/>
          </a:fillRef>
          <a:effectRef idx="0">
            <a:srgbClr val="FFFFFF"/>
          </a:effectRef>
          <a:fontRef idx="minor">
            <a:schemeClr val="tx1"/>
          </a:fontRef>
        </p:style>
      </p:cxnSp>
      <p:sp>
        <p:nvSpPr>
          <p:cNvPr id="6" name="等腰三角形 5"/>
          <p:cNvSpPr/>
          <p:nvPr>
            <p:custDataLst>
              <p:tags r:id="rId1"/>
            </p:custDataLst>
          </p:nvPr>
        </p:nvSpPr>
        <p:spPr>
          <a:xfrm>
            <a:off x="1623060" y="3229610"/>
            <a:ext cx="866775" cy="866775"/>
          </a:xfrm>
          <a:prstGeom prst="triangle">
            <a:avLst/>
          </a:prstGeom>
          <a:solidFill>
            <a:srgbClr val="F95211">
              <a:lumMod val="20000"/>
              <a:lumOff val="80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 name="椭圆 1"/>
          <p:cNvSpPr/>
          <p:nvPr>
            <p:custDataLst>
              <p:tags r:id="rId2"/>
            </p:custDataLst>
          </p:nvPr>
        </p:nvSpPr>
        <p:spPr>
          <a:xfrm>
            <a:off x="1989455" y="1080770"/>
            <a:ext cx="133350" cy="133350"/>
          </a:xfrm>
          <a:prstGeom prst="ellipse">
            <a:avLst/>
          </a:prstGeom>
          <a:solidFill>
            <a:srgbClr val="F95211">
              <a:lumMod val="75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5" name="椭圆 4"/>
          <p:cNvSpPr/>
          <p:nvPr>
            <p:custDataLst>
              <p:tags r:id="rId3"/>
            </p:custDataLst>
          </p:nvPr>
        </p:nvSpPr>
        <p:spPr>
          <a:xfrm>
            <a:off x="1800860" y="3035300"/>
            <a:ext cx="511175" cy="511175"/>
          </a:xfrm>
          <a:prstGeom prst="ellipse">
            <a:avLst/>
          </a:prstGeom>
          <a:solidFill>
            <a:srgbClr val="F95211"/>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cxnSp>
        <p:nvCxnSpPr>
          <p:cNvPr id="3" name="直接连接符 2"/>
          <p:cNvCxnSpPr>
            <a:stCxn id="2" idx="4"/>
            <a:endCxn id="4" idx="2"/>
          </p:cNvCxnSpPr>
          <p:nvPr>
            <p:custDataLst>
              <p:tags r:id="rId4"/>
            </p:custDataLst>
          </p:nvPr>
        </p:nvCxnSpPr>
        <p:spPr>
          <a:xfrm>
            <a:off x="2056130" y="1214120"/>
            <a:ext cx="0" cy="1398270"/>
          </a:xfrm>
          <a:prstGeom prst="line">
            <a:avLst/>
          </a:prstGeom>
          <a:ln>
            <a:solidFill>
              <a:srgbClr val="F95211">
                <a:lumMod val="75000"/>
              </a:srgbClr>
            </a:solidFill>
          </a:ln>
        </p:spPr>
        <p:style>
          <a:lnRef idx="1">
            <a:srgbClr val="F95211"/>
          </a:lnRef>
          <a:fillRef idx="0">
            <a:srgbClr val="F95211"/>
          </a:fillRef>
          <a:effectRef idx="0">
            <a:srgbClr val="F95211"/>
          </a:effectRef>
          <a:fontRef idx="minor">
            <a:srgbClr val="000000"/>
          </a:fontRef>
        </p:style>
      </p:cxnSp>
      <p:sp>
        <p:nvSpPr>
          <p:cNvPr id="4" name="直角三角形 3"/>
          <p:cNvSpPr/>
          <p:nvPr>
            <p:custDataLst>
              <p:tags r:id="rId5"/>
            </p:custDataLst>
          </p:nvPr>
        </p:nvSpPr>
        <p:spPr>
          <a:xfrm rot="8100000">
            <a:off x="1576070" y="2811145"/>
            <a:ext cx="960120" cy="960120"/>
          </a:xfrm>
          <a:prstGeom prst="rtTriangle">
            <a:avLst/>
          </a:prstGeom>
          <a:solidFill>
            <a:srgbClr val="F95211">
              <a:lumMod val="60000"/>
              <a:lumOff val="40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62" name="TextBox 19"/>
          <p:cNvSpPr txBox="1"/>
          <p:nvPr>
            <p:custDataLst>
              <p:tags r:id="rId6"/>
            </p:custDataLst>
          </p:nvPr>
        </p:nvSpPr>
        <p:spPr>
          <a:xfrm>
            <a:off x="600075" y="4688840"/>
            <a:ext cx="2913380" cy="1978025"/>
          </a:xfrm>
          <a:prstGeom prst="rect">
            <a:avLst/>
          </a:prstGeom>
          <a:noFill/>
        </p:spPr>
        <p:txBody>
          <a:bodyPr wrap="square" rtlCol="0">
            <a:noAutofit/>
          </a:bodyPr>
          <a:p>
            <a:pPr lvl="0" algn="ctr">
              <a:lnSpc>
                <a:spcPct val="130000"/>
              </a:lnSpc>
              <a:spcBef>
                <a:spcPts val="0"/>
              </a:spcBef>
              <a:spcAft>
                <a:spcPts val="1000"/>
              </a:spcAft>
              <a:buClrTx/>
              <a:buSzTx/>
              <a:buFontTx/>
            </a:pPr>
            <a:r>
              <a:rPr lang="zh-CN" altLang="en-US" sz="1600" spc="150">
                <a:solidFill>
                  <a:srgbClr val="000000">
                    <a:lumMod val="65000"/>
                    <a:lumOff val="35000"/>
                  </a:srgbClr>
                </a:solidFill>
                <a:uFillTx/>
                <a:latin typeface="Microsoft YaHei Regular" panose="020B0503020204020204" charset="-122"/>
                <a:ea typeface="Microsoft YaHei Regular" panose="020B0503020204020204" charset="-122"/>
                <a:cs typeface="MiSans" panose="00000500000000000000" charset="-122"/>
                <a:sym typeface="微软雅黑" panose="020B0503020204020204" charset="-122"/>
              </a:rPr>
              <a:t>了解患儿的喂养史、饮食习惯和生长发育情况。是否为双胎、多胎、早产；有无喂养不当、母乳不足史；有无消化系统解剖或功能上异常以及急、慢性疾病史。</a:t>
            </a:r>
            <a:endParaRPr lang="zh-CN" altLang="en-US" sz="1600" spc="150">
              <a:solidFill>
                <a:srgbClr val="000000">
                  <a:lumMod val="65000"/>
                  <a:lumOff val="35000"/>
                </a:srgbClr>
              </a:solidFill>
              <a:uFillTx/>
              <a:latin typeface="Microsoft YaHei Regular" panose="020B0503020204020204" charset="-122"/>
              <a:ea typeface="Microsoft YaHei Regular" panose="020B0503020204020204" charset="-122"/>
              <a:cs typeface="MiSans" panose="00000500000000000000" charset="-122"/>
              <a:sym typeface="微软雅黑" panose="020B0503020204020204" charset="-122"/>
            </a:endParaRPr>
          </a:p>
        </p:txBody>
      </p:sp>
      <p:sp>
        <p:nvSpPr>
          <p:cNvPr id="81" name="文本框 80"/>
          <p:cNvSpPr txBox="1"/>
          <p:nvPr>
            <p:custDataLst>
              <p:tags r:id="rId7"/>
            </p:custDataLst>
          </p:nvPr>
        </p:nvSpPr>
        <p:spPr>
          <a:xfrm>
            <a:off x="1150620" y="4125595"/>
            <a:ext cx="1811020" cy="506095"/>
          </a:xfrm>
          <a:prstGeom prst="rect">
            <a:avLst/>
          </a:prstGeom>
          <a:noFill/>
        </p:spPr>
        <p:txBody>
          <a:bodyPr wrap="square" bIns="0" rtlCol="0" anchor="ctr" anchorCtr="0">
            <a:noAutofit/>
          </a:bodyPr>
          <a:p>
            <a:pPr algn="ctr">
              <a:lnSpc>
                <a:spcPct val="150000"/>
              </a:lnSpc>
            </a:pPr>
            <a:r>
              <a:rPr lang="zh-CN" altLang="en-US" sz="1900" b="1">
                <a:solidFill>
                  <a:srgbClr val="F95211"/>
                </a:solidFill>
                <a:uFillTx/>
                <a:latin typeface="Microsoft YaHei Bold" panose="020B0503020204020204" charset="-122"/>
                <a:ea typeface="Microsoft YaHei Bold" panose="020B0503020204020204" charset="-122"/>
                <a:cs typeface="Microsoft YaHei Bold" panose="020B0503020204020204" charset="-122"/>
              </a:rPr>
              <a:t>1. 健康史</a:t>
            </a:r>
            <a:endParaRPr lang="zh-CN" altLang="en-US" sz="1900" b="1">
              <a:solidFill>
                <a:srgbClr val="F9521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7" name="等腰三角形 6"/>
          <p:cNvSpPr/>
          <p:nvPr>
            <p:custDataLst>
              <p:tags r:id="rId8"/>
            </p:custDataLst>
          </p:nvPr>
        </p:nvSpPr>
        <p:spPr>
          <a:xfrm>
            <a:off x="4534218" y="2125980"/>
            <a:ext cx="866775" cy="866775"/>
          </a:xfrm>
          <a:prstGeom prst="triangle">
            <a:avLst/>
          </a:prstGeom>
          <a:solidFill>
            <a:srgbClr val="FF7F00">
              <a:lumMod val="20000"/>
              <a:lumOff val="80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 name="椭圆 10"/>
          <p:cNvSpPr/>
          <p:nvPr>
            <p:custDataLst>
              <p:tags r:id="rId9"/>
            </p:custDataLst>
          </p:nvPr>
        </p:nvSpPr>
        <p:spPr>
          <a:xfrm>
            <a:off x="4900930" y="1080770"/>
            <a:ext cx="133350" cy="133350"/>
          </a:xfrm>
          <a:prstGeom prst="ellipse">
            <a:avLst/>
          </a:prstGeom>
          <a:solidFill>
            <a:srgbClr val="FF7F00"/>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2" name="椭圆 11"/>
          <p:cNvSpPr/>
          <p:nvPr>
            <p:custDataLst>
              <p:tags r:id="rId10"/>
            </p:custDataLst>
          </p:nvPr>
        </p:nvSpPr>
        <p:spPr>
          <a:xfrm>
            <a:off x="4712018" y="2057400"/>
            <a:ext cx="511175" cy="511175"/>
          </a:xfrm>
          <a:prstGeom prst="ellipse">
            <a:avLst/>
          </a:prstGeom>
          <a:solidFill>
            <a:srgbClr val="FF7F00"/>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cxnSp>
        <p:nvCxnSpPr>
          <p:cNvPr id="13" name="直接连接符 12"/>
          <p:cNvCxnSpPr>
            <a:stCxn id="11" idx="4"/>
            <a:endCxn id="14" idx="2"/>
          </p:cNvCxnSpPr>
          <p:nvPr>
            <p:custDataLst>
              <p:tags r:id="rId11"/>
            </p:custDataLst>
          </p:nvPr>
        </p:nvCxnSpPr>
        <p:spPr>
          <a:xfrm>
            <a:off x="4967605" y="1214120"/>
            <a:ext cx="0" cy="419735"/>
          </a:xfrm>
          <a:prstGeom prst="line">
            <a:avLst/>
          </a:prstGeom>
          <a:solidFill>
            <a:srgbClr val="FF7F00"/>
          </a:solidFill>
          <a:ln>
            <a:solidFill>
              <a:srgbClr val="FF7F00">
                <a:lumMod val="50000"/>
              </a:srgbClr>
            </a:solidFill>
          </a:ln>
        </p:spPr>
        <p:style>
          <a:lnRef idx="1">
            <a:srgbClr val="F95211"/>
          </a:lnRef>
          <a:fillRef idx="0">
            <a:srgbClr val="F95211"/>
          </a:fillRef>
          <a:effectRef idx="0">
            <a:srgbClr val="F95211"/>
          </a:effectRef>
          <a:fontRef idx="minor">
            <a:srgbClr val="000000"/>
          </a:fontRef>
        </p:style>
      </p:cxnSp>
      <p:sp>
        <p:nvSpPr>
          <p:cNvPr id="14" name="直角三角形 13"/>
          <p:cNvSpPr/>
          <p:nvPr>
            <p:custDataLst>
              <p:tags r:id="rId12"/>
            </p:custDataLst>
          </p:nvPr>
        </p:nvSpPr>
        <p:spPr>
          <a:xfrm rot="8100000">
            <a:off x="4487545" y="1832610"/>
            <a:ext cx="960120" cy="960120"/>
          </a:xfrm>
          <a:prstGeom prst="rtTriangle">
            <a:avLst/>
          </a:prstGeom>
          <a:solidFill>
            <a:srgbClr val="FF7F00">
              <a:lumMod val="60000"/>
              <a:lumOff val="40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9" name="TextBox 19"/>
          <p:cNvSpPr txBox="1"/>
          <p:nvPr>
            <p:custDataLst>
              <p:tags r:id="rId13"/>
            </p:custDataLst>
          </p:nvPr>
        </p:nvSpPr>
        <p:spPr>
          <a:xfrm>
            <a:off x="3801110" y="3565525"/>
            <a:ext cx="2334260" cy="3201670"/>
          </a:xfrm>
          <a:prstGeom prst="rect">
            <a:avLst/>
          </a:prstGeom>
          <a:noFill/>
        </p:spPr>
        <p:txBody>
          <a:bodyPr wrap="square" rtlCol="0">
            <a:noAutofit/>
          </a:bodyPr>
          <a:p>
            <a:pPr lvl="0" algn="ctr">
              <a:lnSpc>
                <a:spcPct val="130000"/>
              </a:lnSpc>
              <a:spcBef>
                <a:spcPts val="0"/>
              </a:spcBef>
              <a:spcAft>
                <a:spcPts val="1000"/>
              </a:spcAft>
              <a:buClrTx/>
              <a:buSzTx/>
              <a:buFontTx/>
            </a:pPr>
            <a:r>
              <a:rPr lang="zh-CN" altLang="en-US" sz="1600" spc="150">
                <a:solidFill>
                  <a:srgbClr val="000000">
                    <a:lumMod val="65000"/>
                    <a:lumOff val="35000"/>
                  </a:srgbClr>
                </a:solidFill>
                <a:uFillTx/>
                <a:latin typeface="Microsoft YaHei Regular" panose="020B0503020204020204" charset="-122"/>
                <a:ea typeface="Microsoft YaHei Regular" panose="020B0503020204020204" charset="-122"/>
                <a:cs typeface="MiSans" panose="00000500000000000000" charset="-122"/>
                <a:sym typeface="微软雅黑" panose="020B0503020204020204" charset="-122"/>
              </a:rPr>
              <a:t>测量体重、身长（高）与皮下脂肪厚度，并与同年龄同性别、正常标准小儿比较。了解小儿精神状态有无改变，有无肌张力减低、水肿；是否伴有维生素和矿物质缺乏的症状；判断营养不良及其程度。</a:t>
            </a:r>
            <a:endParaRPr lang="zh-CN" altLang="en-US" sz="1600" spc="150">
              <a:solidFill>
                <a:srgbClr val="000000">
                  <a:lumMod val="65000"/>
                  <a:lumOff val="35000"/>
                </a:srgbClr>
              </a:solidFill>
              <a:uFillTx/>
              <a:latin typeface="Microsoft YaHei Regular" panose="020B0503020204020204" charset="-122"/>
              <a:ea typeface="Microsoft YaHei Regular" panose="020B0503020204020204" charset="-122"/>
              <a:cs typeface="MiSans" panose="00000500000000000000" charset="-122"/>
              <a:sym typeface="微软雅黑" panose="020B0503020204020204" charset="-122"/>
            </a:endParaRPr>
          </a:p>
        </p:txBody>
      </p:sp>
      <p:sp>
        <p:nvSpPr>
          <p:cNvPr id="40" name="文本框 39"/>
          <p:cNvSpPr txBox="1"/>
          <p:nvPr>
            <p:custDataLst>
              <p:tags r:id="rId14"/>
            </p:custDataLst>
          </p:nvPr>
        </p:nvSpPr>
        <p:spPr>
          <a:xfrm>
            <a:off x="4062095" y="3002280"/>
            <a:ext cx="1811020" cy="506095"/>
          </a:xfrm>
          <a:prstGeom prst="rect">
            <a:avLst/>
          </a:prstGeom>
          <a:noFill/>
        </p:spPr>
        <p:txBody>
          <a:bodyPr wrap="square" bIns="0" rtlCol="0" anchor="ctr" anchorCtr="0">
            <a:noAutofit/>
          </a:bodyPr>
          <a:p>
            <a:pPr algn="ctr">
              <a:lnSpc>
                <a:spcPct val="150000"/>
              </a:lnSpc>
            </a:pPr>
            <a:r>
              <a:rPr lang="zh-CN" altLang="en-US" sz="2000" b="1">
                <a:solidFill>
                  <a:srgbClr val="FF7F00"/>
                </a:solidFill>
                <a:uFillTx/>
                <a:latin typeface="Microsoft YaHei Bold" panose="020B0503020204020204" charset="-122"/>
                <a:ea typeface="Microsoft YaHei Bold" panose="020B0503020204020204" charset="-122"/>
                <a:cs typeface="思源黑体 CN Light" panose="020B0500000000000000" charset="-122"/>
              </a:rPr>
              <a:t>2. 身体状况</a:t>
            </a:r>
            <a:endParaRPr lang="zh-CN" altLang="en-US" sz="2000" b="1">
              <a:solidFill>
                <a:srgbClr val="FF7F00"/>
              </a:solidFill>
              <a:uFillTx/>
              <a:latin typeface="Microsoft YaHei Bold" panose="020B0503020204020204" charset="-122"/>
              <a:ea typeface="Microsoft YaHei Bold" panose="020B0503020204020204" charset="-122"/>
              <a:cs typeface="思源黑体 CN Light" panose="020B0500000000000000" charset="-122"/>
            </a:endParaRPr>
          </a:p>
        </p:txBody>
      </p:sp>
      <p:sp>
        <p:nvSpPr>
          <p:cNvPr id="16" name="椭圆 15"/>
          <p:cNvSpPr/>
          <p:nvPr>
            <p:custDataLst>
              <p:tags r:id="rId15"/>
            </p:custDataLst>
          </p:nvPr>
        </p:nvSpPr>
        <p:spPr>
          <a:xfrm>
            <a:off x="7397750" y="1080770"/>
            <a:ext cx="133350" cy="133350"/>
          </a:xfrm>
          <a:prstGeom prst="ellipse">
            <a:avLst/>
          </a:prstGeom>
          <a:solidFill>
            <a:srgbClr val="FFCD45"/>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 name="等腰三角形 8"/>
          <p:cNvSpPr/>
          <p:nvPr>
            <p:custDataLst>
              <p:tags r:id="rId16"/>
            </p:custDataLst>
          </p:nvPr>
        </p:nvSpPr>
        <p:spPr>
          <a:xfrm>
            <a:off x="7031038" y="2987040"/>
            <a:ext cx="866775" cy="866775"/>
          </a:xfrm>
          <a:prstGeom prst="triangle">
            <a:avLst/>
          </a:prstGeom>
          <a:solidFill>
            <a:srgbClr val="FFCD45">
              <a:lumMod val="20000"/>
              <a:lumOff val="80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7" name="椭圆 16"/>
          <p:cNvSpPr/>
          <p:nvPr>
            <p:custDataLst>
              <p:tags r:id="rId17"/>
            </p:custDataLst>
          </p:nvPr>
        </p:nvSpPr>
        <p:spPr>
          <a:xfrm>
            <a:off x="7208838" y="2816860"/>
            <a:ext cx="511175" cy="511175"/>
          </a:xfrm>
          <a:prstGeom prst="ellipse">
            <a:avLst/>
          </a:prstGeom>
          <a:solidFill>
            <a:srgbClr val="FFCD45">
              <a:lumMod val="75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cxnSp>
        <p:nvCxnSpPr>
          <p:cNvPr id="18" name="直接连接符 17"/>
          <p:cNvCxnSpPr/>
          <p:nvPr>
            <p:custDataLst>
              <p:tags r:id="rId18"/>
            </p:custDataLst>
          </p:nvPr>
        </p:nvCxnSpPr>
        <p:spPr>
          <a:xfrm>
            <a:off x="7464425" y="1214120"/>
            <a:ext cx="0" cy="1397000"/>
          </a:xfrm>
          <a:prstGeom prst="line">
            <a:avLst/>
          </a:prstGeom>
          <a:solidFill>
            <a:srgbClr val="FFCD45"/>
          </a:solidFill>
          <a:ln>
            <a:solidFill>
              <a:srgbClr val="FFCD45"/>
            </a:solidFill>
          </a:ln>
        </p:spPr>
        <p:style>
          <a:lnRef idx="1">
            <a:srgbClr val="F95211"/>
          </a:lnRef>
          <a:fillRef idx="0">
            <a:srgbClr val="F95211"/>
          </a:fillRef>
          <a:effectRef idx="0">
            <a:srgbClr val="F95211"/>
          </a:effectRef>
          <a:fontRef idx="minor">
            <a:srgbClr val="000000"/>
          </a:fontRef>
        </p:style>
      </p:cxnSp>
      <p:sp>
        <p:nvSpPr>
          <p:cNvPr id="19" name="直角三角形 18"/>
          <p:cNvSpPr/>
          <p:nvPr>
            <p:custDataLst>
              <p:tags r:id="rId19"/>
            </p:custDataLst>
          </p:nvPr>
        </p:nvSpPr>
        <p:spPr>
          <a:xfrm rot="8100000">
            <a:off x="6984365" y="2592070"/>
            <a:ext cx="960120" cy="960120"/>
          </a:xfrm>
          <a:prstGeom prst="rtTriangle">
            <a:avLst/>
          </a:prstGeom>
          <a:solidFill>
            <a:srgbClr val="FFCD45"/>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1" name="TextBox 19"/>
          <p:cNvSpPr txBox="1"/>
          <p:nvPr>
            <p:custDataLst>
              <p:tags r:id="rId20"/>
            </p:custDataLst>
          </p:nvPr>
        </p:nvSpPr>
        <p:spPr>
          <a:xfrm>
            <a:off x="6449060" y="4413885"/>
            <a:ext cx="2030730" cy="1782445"/>
          </a:xfrm>
          <a:prstGeom prst="rect">
            <a:avLst/>
          </a:prstGeom>
          <a:noFill/>
        </p:spPr>
        <p:txBody>
          <a:bodyPr wrap="square" rtlCol="0">
            <a:noAutofit/>
          </a:bodyPr>
          <a:p>
            <a:pPr lvl="0" algn="ctr">
              <a:lnSpc>
                <a:spcPct val="130000"/>
              </a:lnSpc>
              <a:spcBef>
                <a:spcPts val="0"/>
              </a:spcBef>
              <a:spcAft>
                <a:spcPts val="1000"/>
              </a:spcAft>
              <a:buClrTx/>
              <a:buSzTx/>
              <a:buFontTx/>
            </a:pPr>
            <a:r>
              <a:rPr lang="zh-CN" altLang="en-US" sz="1600" spc="150">
                <a:solidFill>
                  <a:srgbClr val="000000">
                    <a:lumMod val="65000"/>
                    <a:lumOff val="35000"/>
                  </a:srgbClr>
                </a:solidFill>
                <a:uFillTx/>
                <a:latin typeface="Microsoft YaHei Regular" panose="020B0503020204020204" charset="-122"/>
                <a:ea typeface="Microsoft YaHei Regular" panose="020B0503020204020204" charset="-122"/>
                <a:cs typeface="MiSans" panose="00000500000000000000" charset="-122"/>
                <a:sym typeface="微软雅黑" panose="020B0503020204020204" charset="-122"/>
              </a:rPr>
              <a:t>评估家长对营养不良疾病的性质、发展、预后以及防治的认识程度，家庭经济状况等。</a:t>
            </a:r>
            <a:endParaRPr lang="zh-CN" altLang="en-US" sz="1600" spc="150">
              <a:solidFill>
                <a:srgbClr val="000000">
                  <a:lumMod val="65000"/>
                  <a:lumOff val="35000"/>
                </a:srgbClr>
              </a:solidFill>
              <a:uFillTx/>
              <a:latin typeface="Microsoft YaHei Regular" panose="020B0503020204020204" charset="-122"/>
              <a:ea typeface="Microsoft YaHei Regular" panose="020B0503020204020204" charset="-122"/>
              <a:cs typeface="MiSans" panose="00000500000000000000" charset="-122"/>
              <a:sym typeface="微软雅黑" panose="020B0503020204020204" charset="-122"/>
            </a:endParaRPr>
          </a:p>
        </p:txBody>
      </p:sp>
      <p:sp>
        <p:nvSpPr>
          <p:cNvPr id="42" name="文本框 41"/>
          <p:cNvSpPr txBox="1"/>
          <p:nvPr>
            <p:custDataLst>
              <p:tags r:id="rId21"/>
            </p:custDataLst>
          </p:nvPr>
        </p:nvSpPr>
        <p:spPr>
          <a:xfrm>
            <a:off x="6194425" y="3850640"/>
            <a:ext cx="2540000" cy="506095"/>
          </a:xfrm>
          <a:prstGeom prst="rect">
            <a:avLst/>
          </a:prstGeom>
          <a:noFill/>
        </p:spPr>
        <p:txBody>
          <a:bodyPr wrap="square" bIns="0" rtlCol="0" anchor="ctr" anchorCtr="0">
            <a:noAutofit/>
          </a:bodyPr>
          <a:p>
            <a:pPr algn="ctr">
              <a:lnSpc>
                <a:spcPct val="150000"/>
              </a:lnSpc>
            </a:pPr>
            <a:r>
              <a:rPr lang="zh-CN" altLang="en-US" sz="2000" b="1">
                <a:solidFill>
                  <a:srgbClr val="FFCD45">
                    <a:lumMod val="75000"/>
                  </a:srgbClr>
                </a:solidFill>
                <a:uFillTx/>
                <a:latin typeface="Microsoft YaHei Bold" panose="020B0503020204020204" charset="-122"/>
                <a:ea typeface="Microsoft YaHei Bold" panose="020B0503020204020204" charset="-122"/>
                <a:cs typeface="思源黑体 CN Light" panose="020B0500000000000000" charset="-122"/>
              </a:rPr>
              <a:t>3. 心理—社会状况</a:t>
            </a:r>
            <a:endParaRPr lang="zh-CN" altLang="en-US" sz="2000" b="1">
              <a:solidFill>
                <a:srgbClr val="FFCD45">
                  <a:lumMod val="75000"/>
                </a:srgbClr>
              </a:solidFill>
              <a:uFillTx/>
              <a:latin typeface="Microsoft YaHei Bold" panose="020B0503020204020204" charset="-122"/>
              <a:ea typeface="Microsoft YaHei Bold" panose="020B0503020204020204" charset="-122"/>
              <a:cs typeface="思源黑体 CN Light" panose="020B0500000000000000" charset="-122"/>
            </a:endParaRPr>
          </a:p>
        </p:txBody>
      </p:sp>
      <p:sp>
        <p:nvSpPr>
          <p:cNvPr id="27" name="等腰三角形 26"/>
          <p:cNvSpPr/>
          <p:nvPr>
            <p:custDataLst>
              <p:tags r:id="rId22"/>
            </p:custDataLst>
          </p:nvPr>
        </p:nvSpPr>
        <p:spPr>
          <a:xfrm>
            <a:off x="9814878" y="3159760"/>
            <a:ext cx="866775" cy="866775"/>
          </a:xfrm>
          <a:prstGeom prst="triangle">
            <a:avLst/>
          </a:prstGeom>
          <a:solidFill>
            <a:srgbClr val="2E99E6">
              <a:lumMod val="20000"/>
              <a:lumOff val="80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1" name="椭圆 20"/>
          <p:cNvSpPr/>
          <p:nvPr>
            <p:custDataLst>
              <p:tags r:id="rId23"/>
            </p:custDataLst>
          </p:nvPr>
        </p:nvSpPr>
        <p:spPr>
          <a:xfrm>
            <a:off x="10181590" y="1080770"/>
            <a:ext cx="133350" cy="133350"/>
          </a:xfrm>
          <a:prstGeom prst="ellipse">
            <a:avLst/>
          </a:prstGeom>
          <a:solidFill>
            <a:srgbClr val="2E99E6"/>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2" name="椭圆 21"/>
          <p:cNvSpPr/>
          <p:nvPr>
            <p:custDataLst>
              <p:tags r:id="rId24"/>
            </p:custDataLst>
          </p:nvPr>
        </p:nvSpPr>
        <p:spPr>
          <a:xfrm>
            <a:off x="9992678" y="3072130"/>
            <a:ext cx="511175" cy="511175"/>
          </a:xfrm>
          <a:prstGeom prst="ellipse">
            <a:avLst/>
          </a:prstGeom>
          <a:solidFill>
            <a:srgbClr val="2E99E6">
              <a:lumMod val="75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cxnSp>
        <p:nvCxnSpPr>
          <p:cNvPr id="23" name="直接连接符 22"/>
          <p:cNvCxnSpPr>
            <a:stCxn id="21" idx="4"/>
            <a:endCxn id="24" idx="2"/>
          </p:cNvCxnSpPr>
          <p:nvPr>
            <p:custDataLst>
              <p:tags r:id="rId25"/>
            </p:custDataLst>
          </p:nvPr>
        </p:nvCxnSpPr>
        <p:spPr>
          <a:xfrm>
            <a:off x="10248265" y="1214120"/>
            <a:ext cx="0" cy="1434465"/>
          </a:xfrm>
          <a:prstGeom prst="line">
            <a:avLst/>
          </a:prstGeom>
          <a:solidFill>
            <a:srgbClr val="2E99E6"/>
          </a:solidFill>
          <a:ln>
            <a:solidFill>
              <a:srgbClr val="2E99E6"/>
            </a:solidFill>
          </a:ln>
        </p:spPr>
        <p:style>
          <a:lnRef idx="1">
            <a:srgbClr val="F95211"/>
          </a:lnRef>
          <a:fillRef idx="0">
            <a:srgbClr val="F95211"/>
          </a:fillRef>
          <a:effectRef idx="0">
            <a:srgbClr val="F95211"/>
          </a:effectRef>
          <a:fontRef idx="minor">
            <a:srgbClr val="000000"/>
          </a:fontRef>
        </p:style>
      </p:cxnSp>
      <p:sp>
        <p:nvSpPr>
          <p:cNvPr id="24" name="直角三角形 23"/>
          <p:cNvSpPr/>
          <p:nvPr>
            <p:custDataLst>
              <p:tags r:id="rId26"/>
            </p:custDataLst>
          </p:nvPr>
        </p:nvSpPr>
        <p:spPr>
          <a:xfrm rot="8100000">
            <a:off x="9768205" y="2847340"/>
            <a:ext cx="960120" cy="960120"/>
          </a:xfrm>
          <a:prstGeom prst="rtTriangle">
            <a:avLst/>
          </a:prstGeom>
          <a:solidFill>
            <a:srgbClr val="2E99E6"/>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3" name="TextBox 19"/>
          <p:cNvSpPr txBox="1"/>
          <p:nvPr>
            <p:custDataLst>
              <p:tags r:id="rId27"/>
            </p:custDataLst>
          </p:nvPr>
        </p:nvSpPr>
        <p:spPr>
          <a:xfrm>
            <a:off x="9097010" y="4598035"/>
            <a:ext cx="2302510" cy="1997710"/>
          </a:xfrm>
          <a:prstGeom prst="rect">
            <a:avLst/>
          </a:prstGeom>
          <a:noFill/>
        </p:spPr>
        <p:txBody>
          <a:bodyPr wrap="square" rtlCol="0">
            <a:noAutofit/>
          </a:bodyPr>
          <a:p>
            <a:pPr lvl="0" algn="ctr">
              <a:lnSpc>
                <a:spcPct val="130000"/>
              </a:lnSpc>
              <a:spcBef>
                <a:spcPts val="0"/>
              </a:spcBef>
              <a:spcAft>
                <a:spcPts val="1000"/>
              </a:spcAft>
              <a:buClrTx/>
              <a:buSzTx/>
              <a:buFontTx/>
            </a:pPr>
            <a:r>
              <a:rPr lang="zh-CN" altLang="en-US" sz="1600" spc="150">
                <a:solidFill>
                  <a:srgbClr val="000000">
                    <a:lumMod val="65000"/>
                    <a:lumOff val="35000"/>
                  </a:srgbClr>
                </a:solidFill>
                <a:uFillTx/>
                <a:latin typeface="Microsoft YaHei Regular" panose="020B0503020204020204" charset="-122"/>
                <a:ea typeface="Microsoft YaHei Regular" panose="020B0503020204020204" charset="-122"/>
                <a:cs typeface="MiSans" panose="00000500000000000000" charset="-122"/>
                <a:sym typeface="微软雅黑" panose="020B0503020204020204" charset="-122"/>
              </a:rPr>
              <a:t>分析血清总蛋白、白蛋白浓度有无下降，血清酶的活性、胆固醇水平是否降低，有无维生素及微量元素浓度下降。</a:t>
            </a:r>
            <a:endParaRPr lang="zh-CN" altLang="en-US" sz="1600" spc="150">
              <a:solidFill>
                <a:srgbClr val="000000">
                  <a:lumMod val="65000"/>
                  <a:lumOff val="35000"/>
                </a:srgbClr>
              </a:solidFill>
              <a:uFillTx/>
              <a:latin typeface="Microsoft YaHei Regular" panose="020B0503020204020204" charset="-122"/>
              <a:ea typeface="Microsoft YaHei Regular" panose="020B0503020204020204" charset="-122"/>
              <a:cs typeface="MiSans" panose="00000500000000000000" charset="-122"/>
              <a:sym typeface="微软雅黑" panose="020B0503020204020204" charset="-122"/>
            </a:endParaRPr>
          </a:p>
        </p:txBody>
      </p:sp>
      <p:sp>
        <p:nvSpPr>
          <p:cNvPr id="44" name="文本框 43"/>
          <p:cNvSpPr txBox="1"/>
          <p:nvPr>
            <p:custDataLst>
              <p:tags r:id="rId28"/>
            </p:custDataLst>
          </p:nvPr>
        </p:nvSpPr>
        <p:spPr>
          <a:xfrm>
            <a:off x="9199880" y="4034790"/>
            <a:ext cx="2096770" cy="506095"/>
          </a:xfrm>
          <a:prstGeom prst="rect">
            <a:avLst/>
          </a:prstGeom>
          <a:noFill/>
        </p:spPr>
        <p:txBody>
          <a:bodyPr wrap="square" bIns="0" rtlCol="0" anchor="ctr" anchorCtr="0">
            <a:noAutofit/>
          </a:bodyPr>
          <a:p>
            <a:pPr algn="ctr">
              <a:lnSpc>
                <a:spcPct val="150000"/>
              </a:lnSpc>
            </a:pPr>
            <a:r>
              <a:rPr lang="zh-CN" altLang="en-US" sz="2000" b="1">
                <a:solidFill>
                  <a:srgbClr val="2E99E6"/>
                </a:solidFill>
                <a:uFillTx/>
                <a:latin typeface="Microsoft YaHei Bold" panose="020B0503020204020204" charset="-122"/>
                <a:ea typeface="Microsoft YaHei Bold" panose="020B0503020204020204" charset="-122"/>
                <a:cs typeface="思源黑体 CN Light" panose="020B0500000000000000" charset="-122"/>
              </a:rPr>
              <a:t>4. 辅助检查结果</a:t>
            </a:r>
            <a:endParaRPr lang="zh-CN" altLang="en-US" sz="2000" b="1">
              <a:solidFill>
                <a:srgbClr val="2E99E6"/>
              </a:solidFill>
              <a:uFillTx/>
              <a:latin typeface="Microsoft YaHei Bold" panose="020B0503020204020204" charset="-122"/>
              <a:ea typeface="Microsoft YaHei Bold" panose="020B0503020204020204" charset="-122"/>
              <a:cs typeface="思源黑体 CN Light" panose="020B0500000000000000" charset="-122"/>
            </a:endParaRPr>
          </a:p>
        </p:txBody>
      </p:sp>
      <p:grpSp>
        <p:nvGrpSpPr>
          <p:cNvPr id="8" name="组合 7"/>
          <p:cNvGrpSpPr/>
          <p:nvPr/>
        </p:nvGrpSpPr>
        <p:grpSpPr>
          <a:xfrm>
            <a:off x="296545" y="307340"/>
            <a:ext cx="11490325" cy="539750"/>
            <a:chOff x="467" y="409"/>
            <a:chExt cx="18095" cy="850"/>
          </a:xfrm>
        </p:grpSpPr>
        <p:sp>
          <p:nvSpPr>
            <p:cNvPr id="10" name="文本框 9"/>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【护理评估】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5" name="组合 14"/>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5" name="图片 24"/>
              <p:cNvPicPr/>
              <p:nvPr/>
            </p:nvPicPr>
            <p:blipFill>
              <a:blip r:embed="rId29"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ustDataLst>
      <p:tags r:id="rId3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828040" y="1529715"/>
            <a:ext cx="2519680" cy="4454525"/>
            <a:chOff x="1379" y="2384"/>
            <a:chExt cx="3968" cy="7015"/>
          </a:xfrm>
        </p:grpSpPr>
        <p:sp>
          <p:nvSpPr>
            <p:cNvPr id="31" name="同心圆 30"/>
            <p:cNvSpPr/>
            <p:nvPr>
              <p:custDataLst>
                <p:tags r:id="rId1"/>
              </p:custDataLst>
            </p:nvPr>
          </p:nvSpPr>
          <p:spPr>
            <a:xfrm>
              <a:off x="2455" y="2757"/>
              <a:ext cx="1816" cy="1801"/>
            </a:xfrm>
            <a:prstGeom prst="donut">
              <a:avLst>
                <a:gd name="adj" fmla="val 4151"/>
              </a:avLst>
            </a:prstGeom>
            <a:solidFill>
              <a:srgbClr val="000000">
                <a:alpha val="11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32" name="空心弧 31"/>
            <p:cNvSpPr/>
            <p:nvPr>
              <p:custDataLst>
                <p:tags r:id="rId2"/>
              </p:custDataLst>
            </p:nvPr>
          </p:nvSpPr>
          <p:spPr>
            <a:xfrm>
              <a:off x="2454" y="2765"/>
              <a:ext cx="1819" cy="1784"/>
            </a:xfrm>
            <a:prstGeom prst="blockArc">
              <a:avLst>
                <a:gd name="adj1" fmla="val 7880487"/>
                <a:gd name="adj2" fmla="val 30243"/>
                <a:gd name="adj3" fmla="val 3845"/>
              </a:avLst>
            </a:prstGeom>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35" name="椭圆 34"/>
            <p:cNvSpPr/>
            <p:nvPr>
              <p:custDataLst>
                <p:tags r:id="rId3"/>
              </p:custDataLst>
            </p:nvPr>
          </p:nvSpPr>
          <p:spPr>
            <a:xfrm>
              <a:off x="2966" y="2384"/>
              <a:ext cx="795" cy="795"/>
            </a:xfrm>
            <a:prstGeom prst="ellipse">
              <a:avLst/>
            </a:prstGeom>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36" name="图片 35" descr="343435383037343b343532333833373bb9abcbbe"/>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3136" y="2555"/>
              <a:ext cx="454" cy="454"/>
            </a:xfrm>
            <a:prstGeom prst="rect">
              <a:avLst/>
            </a:prstGeom>
            <a:effectLst>
              <a:outerShdw blurRad="50800" dist="50800" dir="5400000" sx="1000" sy="1000" algn="ctr" rotWithShape="0">
                <a:srgbClr val="FFFFFF">
                  <a:alpha val="18000"/>
                </a:srgbClr>
              </a:outerShdw>
            </a:effectLst>
          </p:spPr>
        </p:pic>
        <p:sp>
          <p:nvSpPr>
            <p:cNvPr id="70" name="文本框 69"/>
            <p:cNvSpPr txBox="1"/>
            <p:nvPr>
              <p:custDataLst>
                <p:tags r:id="rId7"/>
              </p:custDataLst>
            </p:nvPr>
          </p:nvSpPr>
          <p:spPr>
            <a:xfrm>
              <a:off x="2963" y="3404"/>
              <a:ext cx="800" cy="508"/>
            </a:xfrm>
            <a:prstGeom prst="rect">
              <a:avLst/>
            </a:prstGeom>
            <a:noFill/>
          </p:spPr>
          <p:txBody>
            <a:bodyPr wrap="square" bIns="0" rtlCol="0">
              <a:normAutofit fontScale="90000"/>
            </a:bodyPr>
            <a:p>
              <a:r>
                <a:rPr lang="en-US" altLang="zh-CN" sz="2000" spc="300">
                  <a:solidFill>
                    <a:srgbClr val="6096E6"/>
                  </a:solidFill>
                  <a:uFillTx/>
                  <a:latin typeface="思源黑体 CN Bold" panose="020B0800000000000000" charset="-122"/>
                  <a:ea typeface="思源黑体 CN Bold" panose="020B0800000000000000" charset="-122"/>
                </a:rPr>
                <a:t>01</a:t>
              </a:r>
              <a:endParaRPr lang="en-US" altLang="zh-CN" sz="2000" spc="300">
                <a:solidFill>
                  <a:srgbClr val="6096E6"/>
                </a:solidFill>
                <a:uFillTx/>
                <a:latin typeface="思源黑体 CN Bold" panose="020B0800000000000000" charset="-122"/>
                <a:ea typeface="思源黑体 CN Bold" panose="020B0800000000000000" charset="-122"/>
              </a:endParaRPr>
            </a:p>
          </p:txBody>
        </p:sp>
        <p:sp>
          <p:nvSpPr>
            <p:cNvPr id="76" name="等腰三角形 75"/>
            <p:cNvSpPr/>
            <p:nvPr>
              <p:custDataLst>
                <p:tags r:id="rId8"/>
              </p:custDataLst>
            </p:nvPr>
          </p:nvSpPr>
          <p:spPr>
            <a:xfrm flipV="1">
              <a:off x="3221" y="4937"/>
              <a:ext cx="285" cy="285"/>
            </a:xfrm>
            <a:prstGeom prst="triangle">
              <a:avLst/>
            </a:prstGeom>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46" name="文本框 145"/>
            <p:cNvSpPr txBox="1"/>
            <p:nvPr>
              <p:custDataLst>
                <p:tags r:id="rId9"/>
              </p:custDataLst>
            </p:nvPr>
          </p:nvSpPr>
          <p:spPr>
            <a:xfrm>
              <a:off x="1380" y="5428"/>
              <a:ext cx="3966" cy="850"/>
            </a:xfrm>
            <a:prstGeom prst="rect">
              <a:avLst/>
            </a:prstGeom>
            <a:noFill/>
          </p:spPr>
          <p:txBody>
            <a:bodyPr wrap="square" bIns="0" rtlCol="0" anchor="ctr" anchorCtr="0">
              <a:noAutofit/>
            </a:bodyPr>
            <a:p>
              <a:pPr algn="ctr"/>
              <a:r>
                <a:rPr lang="zh-CN" altLang="en-US" b="1">
                  <a:solidFill>
                    <a:srgbClr val="6096E6"/>
                  </a:solidFill>
                  <a:uFillTx/>
                  <a:latin typeface="Microsoft YaHei Bold" panose="020B0503020204020204" charset="-122"/>
                  <a:ea typeface="Microsoft YaHei Bold" panose="020B0503020204020204" charset="-122"/>
                </a:rPr>
                <a:t>1. 营养失调：低于机体需要量</a:t>
              </a:r>
              <a:endParaRPr lang="zh-CN" altLang="en-US" b="1">
                <a:solidFill>
                  <a:srgbClr val="6096E6"/>
                </a:solidFill>
                <a:uFillTx/>
                <a:latin typeface="Microsoft YaHei Bold" panose="020B0503020204020204" charset="-122"/>
                <a:ea typeface="Microsoft YaHei Bold" panose="020B0503020204020204" charset="-122"/>
              </a:endParaRPr>
            </a:p>
          </p:txBody>
        </p:sp>
        <p:sp>
          <p:nvSpPr>
            <p:cNvPr id="147" name="文本框 146"/>
            <p:cNvSpPr txBox="1"/>
            <p:nvPr>
              <p:custDataLst>
                <p:tags r:id="rId10"/>
              </p:custDataLst>
            </p:nvPr>
          </p:nvSpPr>
          <p:spPr>
            <a:xfrm>
              <a:off x="1379" y="6927"/>
              <a:ext cx="3969" cy="2473"/>
            </a:xfrm>
            <a:prstGeom prst="rect">
              <a:avLst/>
            </a:prstGeom>
            <a:noFill/>
          </p:spPr>
          <p:txBody>
            <a:bodyPr wrap="square" rtlCol="0">
              <a:noAutofit/>
            </a:bodyPr>
            <a:p>
              <a:pPr algn="ctr" fontAlgn="auto">
                <a:lnSpc>
                  <a:spcPct val="130000"/>
                </a:lnSpc>
                <a:spcAft>
                  <a:spcPts val="1000"/>
                </a:spcAft>
              </a:pPr>
              <a:r>
                <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微软雅黑" panose="020B0503020204020204" charset="-122"/>
                </a:rPr>
                <a:t>与能量、蛋白质长期摄入不足、吸收障碍和消耗过多有关。</a:t>
              </a:r>
              <a:endPar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微软雅黑" panose="020B0503020204020204" charset="-122"/>
              </a:endParaRPr>
            </a:p>
          </p:txBody>
        </p:sp>
      </p:grpSp>
      <p:grpSp>
        <p:nvGrpSpPr>
          <p:cNvPr id="4" name="组合 3"/>
          <p:cNvGrpSpPr/>
          <p:nvPr/>
        </p:nvGrpSpPr>
        <p:grpSpPr>
          <a:xfrm>
            <a:off x="3457575" y="1529715"/>
            <a:ext cx="2519680" cy="4454525"/>
            <a:chOff x="5606" y="2384"/>
            <a:chExt cx="3968" cy="7015"/>
          </a:xfrm>
        </p:grpSpPr>
        <p:sp>
          <p:nvSpPr>
            <p:cNvPr id="38" name="同心圆 37"/>
            <p:cNvSpPr/>
            <p:nvPr>
              <p:custDataLst>
                <p:tags r:id="rId11"/>
              </p:custDataLst>
            </p:nvPr>
          </p:nvSpPr>
          <p:spPr>
            <a:xfrm>
              <a:off x="6683" y="2757"/>
              <a:ext cx="1816" cy="1801"/>
            </a:xfrm>
            <a:prstGeom prst="donut">
              <a:avLst>
                <a:gd name="adj" fmla="val 4151"/>
              </a:avLst>
            </a:prstGeom>
            <a:solidFill>
              <a:srgbClr val="000000">
                <a:alpha val="11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39" name="空心弧 38"/>
            <p:cNvSpPr/>
            <p:nvPr>
              <p:custDataLst>
                <p:tags r:id="rId12"/>
              </p:custDataLst>
            </p:nvPr>
          </p:nvSpPr>
          <p:spPr>
            <a:xfrm>
              <a:off x="6681" y="2765"/>
              <a:ext cx="1819" cy="1784"/>
            </a:xfrm>
            <a:prstGeom prst="blockArc">
              <a:avLst>
                <a:gd name="adj1" fmla="val 5028564"/>
                <a:gd name="adj2" fmla="val 20826929"/>
                <a:gd name="adj3" fmla="val 3846"/>
              </a:avLst>
            </a:prstGeom>
            <a:solidFill>
              <a:srgbClr val="58B6E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0" name="椭圆 39"/>
            <p:cNvSpPr/>
            <p:nvPr>
              <p:custDataLst>
                <p:tags r:id="rId13"/>
              </p:custDataLst>
            </p:nvPr>
          </p:nvSpPr>
          <p:spPr>
            <a:xfrm>
              <a:off x="7193" y="2384"/>
              <a:ext cx="795" cy="795"/>
            </a:xfrm>
            <a:prstGeom prst="ellipse">
              <a:avLst/>
            </a:prstGeom>
            <a:solidFill>
              <a:srgbClr val="58B6E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65" name="图片 64" descr="343435383037343b343532333835313bc7e5b5a5"/>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7364" y="2555"/>
              <a:ext cx="454" cy="454"/>
            </a:xfrm>
            <a:prstGeom prst="rect">
              <a:avLst/>
            </a:prstGeom>
            <a:effectLst>
              <a:outerShdw blurRad="50800" dist="50800" dir="5400000" sx="1000" sy="1000" algn="ctr" rotWithShape="0">
                <a:srgbClr val="000000">
                  <a:alpha val="100000"/>
                </a:srgbClr>
              </a:outerShdw>
            </a:effectLst>
          </p:spPr>
        </p:pic>
        <p:sp>
          <p:nvSpPr>
            <p:cNvPr id="71" name="文本框 70"/>
            <p:cNvSpPr txBox="1"/>
            <p:nvPr>
              <p:custDataLst>
                <p:tags r:id="rId17"/>
              </p:custDataLst>
            </p:nvPr>
          </p:nvSpPr>
          <p:spPr>
            <a:xfrm>
              <a:off x="7191" y="3404"/>
              <a:ext cx="800" cy="508"/>
            </a:xfrm>
            <a:prstGeom prst="rect">
              <a:avLst/>
            </a:prstGeom>
            <a:noFill/>
          </p:spPr>
          <p:txBody>
            <a:bodyPr wrap="square" bIns="0" rtlCol="0">
              <a:normAutofit fontScale="90000"/>
            </a:bodyPr>
            <a:p>
              <a:r>
                <a:rPr lang="en-US" altLang="zh-CN" sz="2000" spc="300">
                  <a:solidFill>
                    <a:srgbClr val="58B6E5"/>
                  </a:solidFill>
                  <a:uFillTx/>
                  <a:latin typeface="思源黑体 CN Bold" panose="020B0800000000000000" charset="-122"/>
                  <a:ea typeface="思源黑体 CN Bold" panose="020B0800000000000000" charset="-122"/>
                </a:rPr>
                <a:t>02</a:t>
              </a:r>
              <a:endParaRPr lang="en-US" altLang="zh-CN" sz="2000" spc="300">
                <a:solidFill>
                  <a:srgbClr val="58B6E5"/>
                </a:solidFill>
                <a:uFillTx/>
                <a:latin typeface="思源黑体 CN Bold" panose="020B0800000000000000" charset="-122"/>
                <a:ea typeface="思源黑体 CN Bold" panose="020B0800000000000000" charset="-122"/>
              </a:endParaRPr>
            </a:p>
          </p:txBody>
        </p:sp>
        <p:sp>
          <p:nvSpPr>
            <p:cNvPr id="77" name="等腰三角形 76"/>
            <p:cNvSpPr/>
            <p:nvPr>
              <p:custDataLst>
                <p:tags r:id="rId18"/>
              </p:custDataLst>
            </p:nvPr>
          </p:nvSpPr>
          <p:spPr>
            <a:xfrm flipV="1">
              <a:off x="7448" y="4937"/>
              <a:ext cx="285" cy="285"/>
            </a:xfrm>
            <a:prstGeom prst="triangle">
              <a:avLst/>
            </a:prstGeom>
            <a:solidFill>
              <a:srgbClr val="58B6E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9" name="文本框 88"/>
            <p:cNvSpPr txBox="1"/>
            <p:nvPr>
              <p:custDataLst>
                <p:tags r:id="rId19"/>
              </p:custDataLst>
            </p:nvPr>
          </p:nvSpPr>
          <p:spPr>
            <a:xfrm>
              <a:off x="5606" y="5429"/>
              <a:ext cx="3969" cy="849"/>
            </a:xfrm>
            <a:prstGeom prst="rect">
              <a:avLst/>
            </a:prstGeom>
            <a:noFill/>
          </p:spPr>
          <p:txBody>
            <a:bodyPr wrap="square" bIns="0" rtlCol="0" anchor="ctr" anchorCtr="0">
              <a:noAutofit/>
            </a:bodyPr>
            <a:p>
              <a:pPr algn="ctr"/>
              <a:r>
                <a:rPr lang="zh-CN" altLang="en-US" b="1">
                  <a:solidFill>
                    <a:srgbClr val="58B6E5"/>
                  </a:solidFill>
                  <a:uFillTx/>
                  <a:latin typeface="Microsoft YaHei Bold" panose="020B0503020204020204" charset="-122"/>
                  <a:ea typeface="Microsoft YaHei Bold" panose="020B0503020204020204" charset="-122"/>
                </a:rPr>
                <a:t>2. 有感染的危险</a:t>
              </a:r>
              <a:endParaRPr lang="zh-CN" altLang="en-US" b="1">
                <a:solidFill>
                  <a:srgbClr val="58B6E5"/>
                </a:solidFill>
                <a:uFillTx/>
                <a:latin typeface="Microsoft YaHei Bold" panose="020B0503020204020204" charset="-122"/>
                <a:ea typeface="Microsoft YaHei Bold" panose="020B0503020204020204" charset="-122"/>
              </a:endParaRPr>
            </a:p>
          </p:txBody>
        </p:sp>
        <p:sp>
          <p:nvSpPr>
            <p:cNvPr id="90" name="文本框 89"/>
            <p:cNvSpPr txBox="1"/>
            <p:nvPr>
              <p:custDataLst>
                <p:tags r:id="rId20"/>
              </p:custDataLst>
            </p:nvPr>
          </p:nvSpPr>
          <p:spPr>
            <a:xfrm>
              <a:off x="5606" y="6927"/>
              <a:ext cx="3969" cy="2473"/>
            </a:xfrm>
            <a:prstGeom prst="rect">
              <a:avLst/>
            </a:prstGeom>
            <a:noFill/>
          </p:spPr>
          <p:txBody>
            <a:bodyPr wrap="square" rtlCol="0">
              <a:noAutofit/>
            </a:bodyPr>
            <a:p>
              <a:pPr algn="ctr" fontAlgn="auto">
                <a:lnSpc>
                  <a:spcPct val="130000"/>
                </a:lnSpc>
                <a:spcAft>
                  <a:spcPts val="1000"/>
                </a:spcAft>
              </a:pPr>
              <a:r>
                <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微软雅黑" panose="020B0503020204020204" charset="-122"/>
                </a:rPr>
                <a:t>与机体免疫功能低下有关。</a:t>
              </a:r>
              <a:endPar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微软雅黑" panose="020B0503020204020204" charset="-122"/>
              </a:endParaRPr>
            </a:p>
          </p:txBody>
        </p:sp>
      </p:grpSp>
      <p:grpSp>
        <p:nvGrpSpPr>
          <p:cNvPr id="5" name="组合 4"/>
          <p:cNvGrpSpPr/>
          <p:nvPr/>
        </p:nvGrpSpPr>
        <p:grpSpPr>
          <a:xfrm>
            <a:off x="6087110" y="1529715"/>
            <a:ext cx="2635250" cy="4454525"/>
            <a:chOff x="9576" y="2384"/>
            <a:chExt cx="4150" cy="7015"/>
          </a:xfrm>
        </p:grpSpPr>
        <p:sp>
          <p:nvSpPr>
            <p:cNvPr id="45" name="同心圆 44"/>
            <p:cNvSpPr/>
            <p:nvPr>
              <p:custDataLst>
                <p:tags r:id="rId21"/>
              </p:custDataLst>
            </p:nvPr>
          </p:nvSpPr>
          <p:spPr>
            <a:xfrm>
              <a:off x="10743" y="2757"/>
              <a:ext cx="1816" cy="1801"/>
            </a:xfrm>
            <a:prstGeom prst="donut">
              <a:avLst>
                <a:gd name="adj" fmla="val 4151"/>
              </a:avLst>
            </a:prstGeom>
            <a:solidFill>
              <a:srgbClr val="000000">
                <a:alpha val="11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6" name="空心弧 45"/>
            <p:cNvSpPr/>
            <p:nvPr>
              <p:custDataLst>
                <p:tags r:id="rId22"/>
              </p:custDataLst>
            </p:nvPr>
          </p:nvSpPr>
          <p:spPr>
            <a:xfrm>
              <a:off x="10742" y="2765"/>
              <a:ext cx="1819" cy="1784"/>
            </a:xfrm>
            <a:prstGeom prst="blockArc">
              <a:avLst>
                <a:gd name="adj1" fmla="val 2978845"/>
                <a:gd name="adj2" fmla="val 30243"/>
                <a:gd name="adj3" fmla="val 3845"/>
              </a:avLst>
            </a:pr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7" name="椭圆 46"/>
            <p:cNvSpPr/>
            <p:nvPr>
              <p:custDataLst>
                <p:tags r:id="rId23"/>
              </p:custDataLst>
            </p:nvPr>
          </p:nvSpPr>
          <p:spPr>
            <a:xfrm>
              <a:off x="11254" y="2384"/>
              <a:ext cx="795" cy="795"/>
            </a:xfrm>
            <a:prstGeom prst="ellipse">
              <a:avLst/>
            </a:pr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66" name="图片 65" descr="343435383037343b343532333834333bb9a4d7f7"/>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11424" y="2555"/>
              <a:ext cx="454" cy="454"/>
            </a:xfrm>
            <a:prstGeom prst="rect">
              <a:avLst/>
            </a:prstGeom>
            <a:effectLst/>
          </p:spPr>
        </p:pic>
        <p:sp>
          <p:nvSpPr>
            <p:cNvPr id="73" name="文本框 72"/>
            <p:cNvSpPr txBox="1"/>
            <p:nvPr>
              <p:custDataLst>
                <p:tags r:id="rId27"/>
              </p:custDataLst>
            </p:nvPr>
          </p:nvSpPr>
          <p:spPr>
            <a:xfrm>
              <a:off x="11251" y="3404"/>
              <a:ext cx="800" cy="508"/>
            </a:xfrm>
            <a:prstGeom prst="rect">
              <a:avLst/>
            </a:prstGeom>
            <a:noFill/>
          </p:spPr>
          <p:txBody>
            <a:bodyPr wrap="square" bIns="0" rtlCol="0">
              <a:normAutofit fontScale="90000"/>
            </a:bodyPr>
            <a:p>
              <a:r>
                <a:rPr lang="en-US" altLang="zh-CN" sz="2000" spc="300">
                  <a:solidFill>
                    <a:srgbClr val="56CA95"/>
                  </a:solidFill>
                  <a:uFillTx/>
                  <a:latin typeface="思源黑体 CN Bold" panose="020B0800000000000000" charset="-122"/>
                  <a:ea typeface="思源黑体 CN Bold" panose="020B0800000000000000" charset="-122"/>
                </a:rPr>
                <a:t>03</a:t>
              </a:r>
              <a:endParaRPr lang="en-US" altLang="zh-CN" sz="2000" spc="300">
                <a:solidFill>
                  <a:srgbClr val="56CA95"/>
                </a:solidFill>
                <a:uFillTx/>
                <a:latin typeface="思源黑体 CN Bold" panose="020B0800000000000000" charset="-122"/>
                <a:ea typeface="思源黑体 CN Bold" panose="020B0800000000000000" charset="-122"/>
              </a:endParaRPr>
            </a:p>
          </p:txBody>
        </p:sp>
        <p:sp>
          <p:nvSpPr>
            <p:cNvPr id="78" name="等腰三角形 77"/>
            <p:cNvSpPr/>
            <p:nvPr>
              <p:custDataLst>
                <p:tags r:id="rId28"/>
              </p:custDataLst>
            </p:nvPr>
          </p:nvSpPr>
          <p:spPr>
            <a:xfrm flipV="1">
              <a:off x="11509" y="4937"/>
              <a:ext cx="285" cy="285"/>
            </a:xfrm>
            <a:prstGeom prst="triangle">
              <a:avLst/>
            </a:pr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2" name="文本框 91"/>
            <p:cNvSpPr txBox="1"/>
            <p:nvPr>
              <p:custDataLst>
                <p:tags r:id="rId29"/>
              </p:custDataLst>
            </p:nvPr>
          </p:nvSpPr>
          <p:spPr>
            <a:xfrm>
              <a:off x="9576" y="5429"/>
              <a:ext cx="4150" cy="849"/>
            </a:xfrm>
            <a:prstGeom prst="rect">
              <a:avLst/>
            </a:prstGeom>
            <a:noFill/>
          </p:spPr>
          <p:txBody>
            <a:bodyPr wrap="square" bIns="0" rtlCol="0" anchor="ctr" anchorCtr="0">
              <a:noAutofit/>
            </a:bodyPr>
            <a:p>
              <a:pPr algn="ctr"/>
              <a:r>
                <a:rPr lang="zh-CN" altLang="en-US" b="1">
                  <a:solidFill>
                    <a:srgbClr val="56CA95"/>
                  </a:solidFill>
                  <a:uFillTx/>
                  <a:latin typeface="Microsoft YaHei Bold" panose="020B0503020204020204" charset="-122"/>
                  <a:ea typeface="Microsoft YaHei Bold" panose="020B0503020204020204" charset="-122"/>
                </a:rPr>
                <a:t>3. 潜在并发症</a:t>
              </a:r>
              <a:endParaRPr lang="zh-CN" altLang="en-US" b="1">
                <a:solidFill>
                  <a:srgbClr val="56CA95"/>
                </a:solidFill>
                <a:uFillTx/>
                <a:latin typeface="Microsoft YaHei Bold" panose="020B0503020204020204" charset="-122"/>
                <a:ea typeface="Microsoft YaHei Bold" panose="020B0503020204020204" charset="-122"/>
              </a:endParaRPr>
            </a:p>
          </p:txBody>
        </p:sp>
        <p:sp>
          <p:nvSpPr>
            <p:cNvPr id="93" name="文本框 92"/>
            <p:cNvSpPr txBox="1"/>
            <p:nvPr>
              <p:custDataLst>
                <p:tags r:id="rId30"/>
              </p:custDataLst>
            </p:nvPr>
          </p:nvSpPr>
          <p:spPr>
            <a:xfrm>
              <a:off x="9667" y="6927"/>
              <a:ext cx="3969" cy="2473"/>
            </a:xfrm>
            <a:prstGeom prst="rect">
              <a:avLst/>
            </a:prstGeom>
            <a:noFill/>
          </p:spPr>
          <p:txBody>
            <a:bodyPr wrap="square" rtlCol="0">
              <a:noAutofit/>
            </a:bodyPr>
            <a:p>
              <a:pPr algn="ctr" fontAlgn="auto">
                <a:lnSpc>
                  <a:spcPct val="130000"/>
                </a:lnSpc>
                <a:spcAft>
                  <a:spcPts val="1000"/>
                </a:spcAft>
              </a:pPr>
              <a:r>
                <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微软雅黑" panose="020B0503020204020204" charset="-122"/>
                </a:rPr>
                <a:t>低血糖、营养性贫血、维生素缺乏。</a:t>
              </a:r>
              <a:endPar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微软雅黑" panose="020B0503020204020204" charset="-122"/>
              </a:endParaRPr>
            </a:p>
          </p:txBody>
        </p:sp>
      </p:grpSp>
      <p:grpSp>
        <p:nvGrpSpPr>
          <p:cNvPr id="6" name="组合 5"/>
          <p:cNvGrpSpPr/>
          <p:nvPr/>
        </p:nvGrpSpPr>
        <p:grpSpPr>
          <a:xfrm>
            <a:off x="8832215" y="1529715"/>
            <a:ext cx="2519680" cy="4454525"/>
            <a:chOff x="13985" y="2384"/>
            <a:chExt cx="3968" cy="7015"/>
          </a:xfrm>
        </p:grpSpPr>
        <p:sp>
          <p:nvSpPr>
            <p:cNvPr id="50" name="同心圆 49"/>
            <p:cNvSpPr/>
            <p:nvPr>
              <p:custDataLst>
                <p:tags r:id="rId31"/>
              </p:custDataLst>
            </p:nvPr>
          </p:nvSpPr>
          <p:spPr>
            <a:xfrm>
              <a:off x="15061" y="2757"/>
              <a:ext cx="1816" cy="1801"/>
            </a:xfrm>
            <a:prstGeom prst="donut">
              <a:avLst>
                <a:gd name="adj" fmla="val 4151"/>
              </a:avLst>
            </a:prstGeom>
            <a:solidFill>
              <a:srgbClr val="000000">
                <a:alpha val="11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51" name="空心弧 50"/>
            <p:cNvSpPr/>
            <p:nvPr>
              <p:custDataLst>
                <p:tags r:id="rId32"/>
              </p:custDataLst>
            </p:nvPr>
          </p:nvSpPr>
          <p:spPr>
            <a:xfrm>
              <a:off x="15060" y="2765"/>
              <a:ext cx="1819" cy="1784"/>
            </a:xfrm>
            <a:prstGeom prst="blockArc">
              <a:avLst>
                <a:gd name="adj1" fmla="val 9179172"/>
                <a:gd name="adj2" fmla="val 992305"/>
                <a:gd name="adj3" fmla="val 4035"/>
              </a:avLst>
            </a:prstGeom>
            <a:solidFill>
              <a:srgbClr val="FFBA5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52" name="椭圆 51"/>
            <p:cNvSpPr/>
            <p:nvPr>
              <p:custDataLst>
                <p:tags r:id="rId33"/>
              </p:custDataLst>
            </p:nvPr>
          </p:nvSpPr>
          <p:spPr>
            <a:xfrm>
              <a:off x="15572" y="2384"/>
              <a:ext cx="795" cy="795"/>
            </a:xfrm>
            <a:prstGeom prst="ellipse">
              <a:avLst/>
            </a:prstGeom>
            <a:solidFill>
              <a:srgbClr val="FFBA5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67" name="图片 66" descr="343435383037343b343532333834323bbdb1b1ad"/>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15742" y="2555"/>
              <a:ext cx="454" cy="454"/>
            </a:xfrm>
            <a:prstGeom prst="rect">
              <a:avLst/>
            </a:prstGeom>
            <a:effectLst/>
          </p:spPr>
        </p:pic>
        <p:sp>
          <p:nvSpPr>
            <p:cNvPr id="72" name="文本框 71"/>
            <p:cNvSpPr txBox="1"/>
            <p:nvPr>
              <p:custDataLst>
                <p:tags r:id="rId37"/>
              </p:custDataLst>
            </p:nvPr>
          </p:nvSpPr>
          <p:spPr>
            <a:xfrm>
              <a:off x="15569" y="3404"/>
              <a:ext cx="800" cy="508"/>
            </a:xfrm>
            <a:prstGeom prst="rect">
              <a:avLst/>
            </a:prstGeom>
            <a:noFill/>
          </p:spPr>
          <p:txBody>
            <a:bodyPr wrap="square" bIns="0" rtlCol="0">
              <a:normAutofit fontScale="90000"/>
            </a:bodyPr>
            <a:p>
              <a:r>
                <a:rPr lang="en-US" altLang="zh-CN" sz="2000" spc="300">
                  <a:solidFill>
                    <a:srgbClr val="FFBA55"/>
                  </a:solidFill>
                  <a:uFillTx/>
                  <a:latin typeface="思源黑体 CN Bold" panose="020B0800000000000000" charset="-122"/>
                  <a:ea typeface="思源黑体 CN Bold" panose="020B0800000000000000" charset="-122"/>
                </a:rPr>
                <a:t>04</a:t>
              </a:r>
              <a:endParaRPr lang="en-US" altLang="zh-CN" sz="2000" spc="300">
                <a:solidFill>
                  <a:srgbClr val="FFBA55"/>
                </a:solidFill>
                <a:uFillTx/>
                <a:latin typeface="思源黑体 CN Bold" panose="020B0800000000000000" charset="-122"/>
                <a:ea typeface="思源黑体 CN Bold" panose="020B0800000000000000" charset="-122"/>
              </a:endParaRPr>
            </a:p>
          </p:txBody>
        </p:sp>
        <p:sp>
          <p:nvSpPr>
            <p:cNvPr id="79" name="等腰三角形 78"/>
            <p:cNvSpPr/>
            <p:nvPr>
              <p:custDataLst>
                <p:tags r:id="rId38"/>
              </p:custDataLst>
            </p:nvPr>
          </p:nvSpPr>
          <p:spPr>
            <a:xfrm flipV="1">
              <a:off x="15827" y="4937"/>
              <a:ext cx="285" cy="285"/>
            </a:xfrm>
            <a:prstGeom prst="triangle">
              <a:avLst/>
            </a:prstGeom>
            <a:solidFill>
              <a:srgbClr val="FFBA5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5" name="文本框 94"/>
            <p:cNvSpPr txBox="1"/>
            <p:nvPr>
              <p:custDataLst>
                <p:tags r:id="rId39"/>
              </p:custDataLst>
            </p:nvPr>
          </p:nvSpPr>
          <p:spPr>
            <a:xfrm>
              <a:off x="14674" y="5429"/>
              <a:ext cx="2591" cy="849"/>
            </a:xfrm>
            <a:prstGeom prst="rect">
              <a:avLst/>
            </a:prstGeom>
            <a:noFill/>
          </p:spPr>
          <p:txBody>
            <a:bodyPr wrap="square" bIns="0" rtlCol="0" anchor="ctr" anchorCtr="0">
              <a:noAutofit/>
            </a:bodyPr>
            <a:p>
              <a:pPr algn="ctr"/>
              <a:r>
                <a:rPr lang="zh-CN" altLang="en-US" b="1">
                  <a:solidFill>
                    <a:srgbClr val="FFBA55"/>
                  </a:solidFill>
                  <a:uFillTx/>
                  <a:latin typeface="Microsoft YaHei Bold" panose="020B0503020204020204" charset="-122"/>
                  <a:ea typeface="Microsoft YaHei Bold" panose="020B0503020204020204" charset="-122"/>
                </a:rPr>
                <a:t>4. 知识缺乏</a:t>
              </a:r>
              <a:endParaRPr lang="zh-CN" altLang="en-US" b="1">
                <a:solidFill>
                  <a:srgbClr val="FFBA55"/>
                </a:solidFill>
                <a:uFillTx/>
                <a:latin typeface="Microsoft YaHei Bold" panose="020B0503020204020204" charset="-122"/>
                <a:ea typeface="Microsoft YaHei Bold" panose="020B0503020204020204" charset="-122"/>
              </a:endParaRPr>
            </a:p>
          </p:txBody>
        </p:sp>
        <p:sp>
          <p:nvSpPr>
            <p:cNvPr id="96" name="文本框 95"/>
            <p:cNvSpPr txBox="1"/>
            <p:nvPr>
              <p:custDataLst>
                <p:tags r:id="rId40"/>
              </p:custDataLst>
            </p:nvPr>
          </p:nvSpPr>
          <p:spPr>
            <a:xfrm>
              <a:off x="13985" y="6927"/>
              <a:ext cx="3969" cy="2473"/>
            </a:xfrm>
            <a:prstGeom prst="rect">
              <a:avLst/>
            </a:prstGeom>
            <a:noFill/>
          </p:spPr>
          <p:txBody>
            <a:bodyPr wrap="square" rtlCol="0">
              <a:noAutofit/>
            </a:bodyPr>
            <a:p>
              <a:pPr algn="ctr" fontAlgn="auto">
                <a:lnSpc>
                  <a:spcPct val="130000"/>
                </a:lnSpc>
                <a:spcAft>
                  <a:spcPts val="1000"/>
                </a:spcAft>
              </a:pPr>
              <a:r>
                <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微软雅黑" panose="020B0503020204020204" charset="-122"/>
                </a:rPr>
                <a:t>家长缺乏营养知识和正确的小儿喂养知识。</a:t>
              </a:r>
              <a:endParaRPr lang="zh-CN" altLang="en-US" spc="150">
                <a:solidFill>
                  <a:srgbClr val="000000">
                    <a:lumMod val="75000"/>
                    <a:lumOff val="25000"/>
                  </a:srgbClr>
                </a:solidFill>
                <a:uFillTx/>
                <a:latin typeface="Microsoft YaHei Regular" panose="020B0503020204020204" charset="-122"/>
                <a:ea typeface="Microsoft YaHei Regular" panose="020B0503020204020204" charset="-122"/>
                <a:sym typeface="微软雅黑" panose="020B0503020204020204" charset="-122"/>
              </a:endParaRPr>
            </a:p>
          </p:txBody>
        </p:sp>
      </p:grpSp>
      <p:grpSp>
        <p:nvGrpSpPr>
          <p:cNvPr id="8" name="组合 7"/>
          <p:cNvGrpSpPr/>
          <p:nvPr/>
        </p:nvGrpSpPr>
        <p:grpSpPr>
          <a:xfrm>
            <a:off x="296545" y="307340"/>
            <a:ext cx="11490325" cy="539750"/>
            <a:chOff x="467" y="409"/>
            <a:chExt cx="18095" cy="850"/>
          </a:xfrm>
        </p:grpSpPr>
        <p:sp>
          <p:nvSpPr>
            <p:cNvPr id="10" name="文本框 9"/>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【护理诊断】</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5" name="组合 14"/>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5" name="图片 24"/>
              <p:cNvPicPr/>
              <p:nvPr/>
            </p:nvPicPr>
            <p:blipFill>
              <a:blip r:embed="rId4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ustDataLst>
      <p:tags r:id="rId4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16305" y="918182"/>
            <a:ext cx="10440035" cy="2159672"/>
            <a:chOff x="4157" y="3295"/>
            <a:chExt cx="16441" cy="3401"/>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453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4956" y="3843"/>
              <a:ext cx="3736" cy="803"/>
            </a:xfrm>
            <a:prstGeom prst="rect">
              <a:avLst/>
            </a:prstGeom>
          </p:spPr>
          <p:txBody>
            <a:bodyPr wrap="square" anchor="ctr" anchorCtr="0">
              <a:noAutofit/>
            </a:bodyPr>
            <a:lstStyle/>
            <a:p>
              <a:pPr algn="r">
                <a:defRPr/>
              </a:pPr>
              <a:r>
                <a:rPr lang="zh-CN" altLang="en-US" sz="2000" b="1" dirty="0">
                  <a:solidFill>
                    <a:srgbClr val="FF7F7F"/>
                  </a:solidFill>
                  <a:latin typeface="微软雅黑" panose="020B0503020204020204" charset="-122"/>
                  <a:ea typeface="微软雅黑" panose="020B0503020204020204" charset="-122"/>
                </a:rPr>
                <a:t>【护理目标】</a:t>
              </a:r>
              <a:endParaRPr lang="zh-CN" altLang="en-US" sz="2000" b="1" dirty="0">
                <a:solidFill>
                  <a:srgbClr val="FF7F7F"/>
                </a:solidFill>
                <a:latin typeface="微软雅黑" panose="020B0503020204020204" charset="-122"/>
                <a:ea typeface="微软雅黑" panose="020B0503020204020204" charset="-122"/>
              </a:endParaRPr>
            </a:p>
          </p:txBody>
        </p:sp>
        <p:sp>
          <p:nvSpPr>
            <p:cNvPr id="151" name="文本框 164"/>
            <p:cNvSpPr txBox="1"/>
            <p:nvPr/>
          </p:nvSpPr>
          <p:spPr>
            <a:xfrm>
              <a:off x="4157" y="4853"/>
              <a:ext cx="16441" cy="1843"/>
            </a:xfrm>
            <a:prstGeom prst="rect">
              <a:avLst/>
            </a:prstGeom>
            <a:noFill/>
          </p:spPr>
          <p:txBody>
            <a:bodyPr wrap="square">
              <a:spAutoFit/>
            </a:bodyPr>
            <a:lstStyle/>
            <a:p>
              <a:pPr indent="457200" algn="just" fontAlgn="auto">
                <a:lnSpc>
                  <a:spcPct val="130000"/>
                </a:lnSpc>
                <a:defRPr/>
                <a:extLst>
                  <a:ext uri="{35155182-B16C-46BC-9424-99874614C6A1}">
                    <wpsdc:indentchars xmlns:wpsdc="http://www.wps.cn/officeDocument/2017/drawingmlCustomData" val="200" checksum="59296752"/>
                  </a:ext>
                </a:extLst>
              </a:pPr>
              <a:r>
                <a:rPr lang="zh-CN" altLang="en-US"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（1）患儿摄入足够的营养素，体重逐渐恢复正常。</a:t>
              </a:r>
              <a:endParaRPr lang="zh-CN" altLang="en-US"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457200" algn="just" fontAlgn="auto">
                <a:lnSpc>
                  <a:spcPct val="130000"/>
                </a:lnSpc>
                <a:defRPr/>
                <a:extLst>
                  <a:ext uri="{35155182-B16C-46BC-9424-99874614C6A1}">
                    <wpsdc:indentchars xmlns:wpsdc="http://www.wps.cn/officeDocument/2017/drawingmlCustomData" val="200" checksum="59296752"/>
                  </a:ext>
                </a:extLst>
              </a:pPr>
              <a:r>
                <a:rPr lang="zh-CN" altLang="en-US"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（2）患儿不发生感染、低血糖、贫血等并发症。</a:t>
              </a:r>
              <a:endParaRPr lang="zh-CN" altLang="en-US"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457200" algn="just" fontAlgn="auto">
                <a:lnSpc>
                  <a:spcPct val="130000"/>
                </a:lnSpc>
                <a:defRPr/>
                <a:extLst>
                  <a:ext uri="{35155182-B16C-46BC-9424-99874614C6A1}">
                    <wpsdc:indentchars xmlns:wpsdc="http://www.wps.cn/officeDocument/2017/drawingmlCustomData" val="200" checksum="59296752"/>
                  </a:ext>
                </a:extLst>
              </a:pPr>
              <a:r>
                <a:rPr lang="zh-CN" altLang="en-US"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（3）家长能说出小儿营养及喂养的有关知识，能正确运用喂养方法。</a:t>
              </a:r>
              <a:endParaRPr lang="zh-CN" altLang="en-US"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916305" y="3619472"/>
            <a:ext cx="10440120" cy="2879138"/>
            <a:chOff x="6967" y="3295"/>
            <a:chExt cx="16445" cy="4534"/>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453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7884" y="3857"/>
              <a:ext cx="3619" cy="789"/>
            </a:xfrm>
            <a:prstGeom prst="rect">
              <a:avLst/>
            </a:prstGeom>
          </p:spPr>
          <p:txBody>
            <a:bodyPr wrap="none" anchor="ctr" anchorCtr="0">
              <a:noAutofit/>
            </a:bodyPr>
            <a:lstStyle/>
            <a:p>
              <a:pPr algn="r">
                <a:defRPr/>
              </a:pPr>
              <a:r>
                <a:rPr lang="zh-CN" altLang="en-US" sz="2000" b="1" dirty="0">
                  <a:solidFill>
                    <a:srgbClr val="FF7F7F"/>
                  </a:solidFill>
                  <a:latin typeface="微软雅黑" panose="020B0503020204020204" charset="-122"/>
                  <a:ea typeface="微软雅黑" panose="020B0503020204020204" charset="-122"/>
                </a:rPr>
                <a:t>【护理措施】</a:t>
              </a:r>
              <a:endParaRPr lang="zh-CN" altLang="en-US" sz="2000" b="1" dirty="0">
                <a:solidFill>
                  <a:srgbClr val="FF7F7F"/>
                </a:solidFill>
                <a:latin typeface="微软雅黑" panose="020B0503020204020204" charset="-122"/>
                <a:ea typeface="微软雅黑" panose="020B0503020204020204" charset="-122"/>
              </a:endParaRPr>
            </a:p>
          </p:txBody>
        </p:sp>
        <p:sp>
          <p:nvSpPr>
            <p:cNvPr id="152" name="文本框 165"/>
            <p:cNvSpPr txBox="1"/>
            <p:nvPr/>
          </p:nvSpPr>
          <p:spPr>
            <a:xfrm>
              <a:off x="6967" y="4853"/>
              <a:ext cx="16445" cy="2976"/>
            </a:xfrm>
            <a:prstGeom prst="rect">
              <a:avLst/>
            </a:prstGeom>
            <a:noFill/>
          </p:spPr>
          <p:txBody>
            <a:bodyPr wrap="square">
              <a:spAutoFit/>
            </a:bodyPr>
            <a:lstStyle/>
            <a:p>
              <a:pPr indent="457200" algn="just" fontAlgn="auto">
                <a:lnSpc>
                  <a:spcPct val="130000"/>
                </a:lnSpc>
                <a:defRPr/>
                <a:extLst>
                  <a:ext uri="{35155182-B16C-46BC-9424-99874614C6A1}">
                    <wpsdc:indentchars xmlns:wpsdc="http://www.wps.cn/officeDocument/2017/drawingmlCustomData" val="200" checksum="59296752"/>
                  </a:ext>
                </a:extLst>
              </a:pPr>
              <a:r>
                <a:rPr lang="zh-CN" altLang="en-US"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1. 促进营养平衡</a:t>
              </a:r>
              <a:endParaRPr lang="zh-CN" altLang="en-US"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457200" algn="just" fontAlgn="auto">
                <a:lnSpc>
                  <a:spcPct val="130000"/>
                </a:lnSpc>
                <a:defRPr/>
                <a:extLst>
                  <a:ext uri="{35155182-B16C-46BC-9424-99874614C6A1}">
                    <wpsdc:indentchars xmlns:wpsdc="http://www.wps.cn/officeDocument/2017/drawingmlCustomData" val="200" checksum="59296752"/>
                  </a:ext>
                </a:extLst>
              </a:pPr>
              <a:r>
                <a:rPr lang="zh-CN" altLang="en-US"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2. 促进消化、改善食欲</a:t>
              </a:r>
              <a:endParaRPr lang="zh-CN" altLang="en-US"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457200" algn="just" fontAlgn="auto">
                <a:lnSpc>
                  <a:spcPct val="130000"/>
                </a:lnSpc>
                <a:defRPr/>
                <a:extLst>
                  <a:ext uri="{35155182-B16C-46BC-9424-99874614C6A1}">
                    <wpsdc:indentchars xmlns:wpsdc="http://www.wps.cn/officeDocument/2017/drawingmlCustomData" val="200" checksum="59296752"/>
                  </a:ext>
                </a:extLst>
              </a:pPr>
              <a:r>
                <a:rPr lang="zh-CN" altLang="en-US"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3. 预防感染</a:t>
              </a:r>
              <a:endParaRPr lang="zh-CN" altLang="en-US"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457200" algn="just" fontAlgn="auto">
                <a:lnSpc>
                  <a:spcPct val="130000"/>
                </a:lnSpc>
                <a:defRPr/>
                <a:extLst>
                  <a:ext uri="{35155182-B16C-46BC-9424-99874614C6A1}">
                    <wpsdc:indentchars xmlns:wpsdc="http://www.wps.cn/officeDocument/2017/drawingmlCustomData" val="200" checksum="59296752"/>
                  </a:ext>
                </a:extLst>
              </a:pPr>
              <a:r>
                <a:rPr lang="zh-CN" altLang="en-US"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4. 密切观察病情</a:t>
              </a:r>
              <a:endParaRPr lang="zh-CN" altLang="en-US"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457200" algn="just" fontAlgn="auto">
                <a:lnSpc>
                  <a:spcPct val="130000"/>
                </a:lnSpc>
                <a:defRPr/>
                <a:extLst>
                  <a:ext uri="{35155182-B16C-46BC-9424-99874614C6A1}">
                    <wpsdc:indentchars xmlns:wpsdc="http://www.wps.cn/officeDocument/2017/drawingmlCustomData" val="200" checksum="59296752"/>
                  </a:ext>
                </a:extLst>
              </a:pPr>
              <a:r>
                <a:rPr lang="zh-CN" altLang="en-US"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5. 健康教育</a:t>
              </a:r>
              <a:endParaRPr lang="zh-CN" altLang="en-US"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410200" y="2181225"/>
            <a:ext cx="4852670" cy="1071880"/>
          </a:xfrm>
        </p:spPr>
        <p:txBody>
          <a:bodyPr/>
          <a:p>
            <a:r>
              <a:rPr lang="zh-CN" altLang="en-US" sz="2800" b="0">
                <a:solidFill>
                  <a:schemeClr val="lt1"/>
                </a:solidFill>
                <a:latin typeface="Microsoft YaHei" panose="020B0503020204020204" charset="-122"/>
                <a:ea typeface="Microsoft YaHei" panose="020B0503020204020204" charset="-122"/>
              </a:rPr>
              <a:t>任务四</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409565" y="3253105"/>
            <a:ext cx="485394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营养性巨幼细胞贫血</a:t>
            </a:r>
            <a:endParaRPr lang="zh-CN" altLang="en-US" sz="40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1180" y="1584297"/>
            <a:ext cx="2700020" cy="4904174"/>
            <a:chOff x="4157" y="3295"/>
            <a:chExt cx="4252" cy="7723"/>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409" y="4026"/>
              <a:ext cx="2949" cy="620"/>
            </a:xfrm>
            <a:prstGeom prst="rect">
              <a:avLst/>
            </a:prstGeom>
          </p:spPr>
          <p:txBody>
            <a:bodyPr wrap="square" anchor="ctr" anchorCtr="0">
              <a:noAutofit/>
            </a:bodyPr>
            <a:lstStyle/>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1. 摄入量不足</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p:txBody>
        </p:sp>
        <p:sp>
          <p:nvSpPr>
            <p:cNvPr id="151" name="文本框 164"/>
            <p:cNvSpPr txBox="1"/>
            <p:nvPr/>
          </p:nvSpPr>
          <p:spPr>
            <a:xfrm>
              <a:off x="4157" y="4853"/>
              <a:ext cx="4252" cy="6165"/>
            </a:xfrm>
            <a:prstGeom prst="rect">
              <a:avLst/>
            </a:prstGeom>
            <a:noFill/>
          </p:spPr>
          <p:txBody>
            <a:bodyPr wrap="square">
              <a:noAutofit/>
            </a:bodyPr>
            <a:lstStyle/>
            <a:p>
              <a:pPr algn="just">
                <a:lnSpc>
                  <a:spcPct val="130000"/>
                </a:lnSpc>
                <a:defRPr/>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胎儿可从母体获得维生素 B</a:t>
              </a:r>
              <a:r>
                <a:rPr lang="zh-CN" altLang="en-US" kern="0" baseline="-2500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12</a:t>
              </a: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 和叶酸，并储存于肝脏。如孕母缺乏维生素 B</a:t>
              </a:r>
              <a:r>
                <a:rPr lang="zh-CN" altLang="en-US" kern="0" baseline="-2500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12</a:t>
              </a: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，出生后单纯母乳喂养而乳母又长期素食或单纯乳类喂养而未添加动物性辅食的婴儿易致维生素 B</a:t>
              </a:r>
              <a:r>
                <a:rPr lang="zh-CN" altLang="en-US" kern="0" baseline="-2500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12</a:t>
              </a: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 和（或）叶酸缺乏。年长儿挑食或偏食也易致缺乏。</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3340100" y="1584297"/>
            <a:ext cx="2700020" cy="4904174"/>
            <a:chOff x="6967" y="3295"/>
            <a:chExt cx="4253" cy="7723"/>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208" y="4027"/>
              <a:ext cx="2521" cy="619"/>
            </a:xfrm>
            <a:prstGeom prst="rect">
              <a:avLst/>
            </a:prstGeom>
          </p:spPr>
          <p:txBody>
            <a:bodyPr wrap="none">
              <a:noAutofit/>
            </a:bodyPr>
            <a:lstStyle/>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2. 需要量增加</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p:txBody>
        </p:sp>
        <p:sp>
          <p:nvSpPr>
            <p:cNvPr id="152" name="文本框 165"/>
            <p:cNvSpPr txBox="1"/>
            <p:nvPr/>
          </p:nvSpPr>
          <p:spPr>
            <a:xfrm>
              <a:off x="6967" y="4853"/>
              <a:ext cx="4253" cy="6165"/>
            </a:xfrm>
            <a:prstGeom prst="rect">
              <a:avLst/>
            </a:prstGeom>
            <a:noFill/>
          </p:spPr>
          <p:txBody>
            <a:bodyPr wrap="square">
              <a:noAutofit/>
            </a:bodyPr>
            <a:lstStyle/>
            <a:p>
              <a:pPr algn="just">
                <a:lnSpc>
                  <a:spcPct val="130000"/>
                </a:lnSpc>
                <a:defRPr/>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婴幼儿生长发育较快，尤其是早产儿，对维生素 B</a:t>
              </a:r>
              <a:r>
                <a:rPr lang="zh-CN" altLang="en-US" kern="0" baseline="-2500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12</a:t>
              </a: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 和叶酸的需要量增加，如不及时添加辅食易造成缺乏。</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4" name="组合 3"/>
          <p:cNvGrpSpPr/>
          <p:nvPr/>
        </p:nvGrpSpPr>
        <p:grpSpPr>
          <a:xfrm>
            <a:off x="6129020" y="1584297"/>
            <a:ext cx="2699385" cy="4904174"/>
            <a:chOff x="9780" y="3295"/>
            <a:chExt cx="4252" cy="7723"/>
          </a:xfrm>
        </p:grpSpPr>
        <p:sp>
          <p:nvSpPr>
            <p:cNvPr id="129" name="Freeform 12"/>
            <p:cNvSpPr/>
            <p:nvPr/>
          </p:nvSpPr>
          <p:spPr bwMode="auto">
            <a:xfrm>
              <a:off x="9780"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30" name="组合 129"/>
            <p:cNvGrpSpPr/>
            <p:nvPr/>
          </p:nvGrpSpPr>
          <p:grpSpPr>
            <a:xfrm>
              <a:off x="10047" y="3366"/>
              <a:ext cx="1347" cy="900"/>
              <a:chOff x="4855766" y="1695061"/>
              <a:chExt cx="855662" cy="571500"/>
            </a:xfrm>
            <a:solidFill>
              <a:schemeClr val="bg1"/>
            </a:solidFill>
          </p:grpSpPr>
          <p:sp>
            <p:nvSpPr>
              <p:cNvPr id="131"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2"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3"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4"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5"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6"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7"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cxnSp>
          <p:nvCxnSpPr>
            <p:cNvPr id="138" name="直接连接符 137"/>
            <p:cNvCxnSpPr/>
            <p:nvPr/>
          </p:nvCxnSpPr>
          <p:spPr>
            <a:xfrm>
              <a:off x="9780"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11093" y="4027"/>
              <a:ext cx="2887" cy="619"/>
            </a:xfrm>
            <a:prstGeom prst="rect">
              <a:avLst/>
            </a:prstGeom>
          </p:spPr>
          <p:txBody>
            <a:bodyPr wrap="none">
              <a:noAutofit/>
            </a:bodyPr>
            <a:lstStyle/>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3. 吸收障碍</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p:txBody>
        </p:sp>
        <p:sp>
          <p:nvSpPr>
            <p:cNvPr id="153" name="文本框 166"/>
            <p:cNvSpPr txBox="1"/>
            <p:nvPr/>
          </p:nvSpPr>
          <p:spPr>
            <a:xfrm>
              <a:off x="9780" y="4853"/>
              <a:ext cx="4252" cy="6165"/>
            </a:xfrm>
            <a:prstGeom prst="rect">
              <a:avLst/>
            </a:prstGeom>
            <a:noFill/>
          </p:spPr>
          <p:txBody>
            <a:bodyPr wrap="square">
              <a:noAutofit/>
            </a:bodyPr>
            <a:lstStyle/>
            <a:p>
              <a:pPr algn="just">
                <a:lnSpc>
                  <a:spcPct val="130000"/>
                </a:lnSpc>
                <a:defRPr/>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慢性腹泻、小肠病变、吸收不良综合征、严重营养不良等可使维生素B</a:t>
              </a:r>
              <a:r>
                <a:rPr lang="zh-CN" altLang="en-US" kern="0" baseline="-2500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12</a:t>
              </a: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 和叶酸的吸收减少。</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5" name="组合 4"/>
          <p:cNvGrpSpPr/>
          <p:nvPr/>
        </p:nvGrpSpPr>
        <p:grpSpPr>
          <a:xfrm>
            <a:off x="8917305" y="1584297"/>
            <a:ext cx="2700020" cy="4904809"/>
            <a:chOff x="12592" y="3295"/>
            <a:chExt cx="4253" cy="7724"/>
          </a:xfrm>
        </p:grpSpPr>
        <p:sp>
          <p:nvSpPr>
            <p:cNvPr id="140" name="Freeform 12"/>
            <p:cNvSpPr/>
            <p:nvPr/>
          </p:nvSpPr>
          <p:spPr bwMode="auto">
            <a:xfrm>
              <a:off x="12592"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41" name="组合 140"/>
            <p:cNvGrpSpPr/>
            <p:nvPr/>
          </p:nvGrpSpPr>
          <p:grpSpPr>
            <a:xfrm>
              <a:off x="12857" y="3366"/>
              <a:ext cx="1350" cy="900"/>
              <a:chOff x="6640116" y="1695061"/>
              <a:chExt cx="857250" cy="571500"/>
            </a:xfrm>
            <a:solidFill>
              <a:schemeClr val="bg1"/>
            </a:solidFill>
          </p:grpSpPr>
          <p:sp>
            <p:nvSpPr>
              <p:cNvPr id="142" name="Freeform 13"/>
              <p:cNvSpPr/>
              <p:nvPr/>
            </p:nvSpPr>
            <p:spPr bwMode="auto">
              <a:xfrm>
                <a:off x="6640116"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43" name="Freeform 14"/>
              <p:cNvSpPr/>
              <p:nvPr/>
            </p:nvSpPr>
            <p:spPr bwMode="auto">
              <a:xfrm>
                <a:off x="7267179"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44" name="Freeform 15"/>
              <p:cNvSpPr/>
              <p:nvPr/>
            </p:nvSpPr>
            <p:spPr bwMode="auto">
              <a:xfrm>
                <a:off x="6994129"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45" name="Freeform 16"/>
              <p:cNvSpPr/>
              <p:nvPr/>
            </p:nvSpPr>
            <p:spPr bwMode="auto">
              <a:xfrm>
                <a:off x="6746479" y="1798645"/>
                <a:ext cx="188913"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46" name="Freeform 17"/>
              <p:cNvSpPr/>
              <p:nvPr/>
            </p:nvSpPr>
            <p:spPr bwMode="auto">
              <a:xfrm>
                <a:off x="6675041"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47" name="Freeform 18"/>
              <p:cNvSpPr/>
              <p:nvPr/>
            </p:nvSpPr>
            <p:spPr bwMode="auto">
              <a:xfrm>
                <a:off x="6868716"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48" name="Freeform 19"/>
              <p:cNvSpPr/>
              <p:nvPr/>
            </p:nvSpPr>
            <p:spPr bwMode="auto">
              <a:xfrm>
                <a:off x="7179866"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cxnSp>
          <p:nvCxnSpPr>
            <p:cNvPr id="149" name="直接连接符 148"/>
            <p:cNvCxnSpPr/>
            <p:nvPr/>
          </p:nvCxnSpPr>
          <p:spPr>
            <a:xfrm>
              <a:off x="12592"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50" name="矩形 149"/>
            <p:cNvSpPr/>
            <p:nvPr/>
          </p:nvSpPr>
          <p:spPr>
            <a:xfrm>
              <a:off x="13390" y="4027"/>
              <a:ext cx="3171" cy="619"/>
            </a:xfrm>
            <a:prstGeom prst="rect">
              <a:avLst/>
            </a:prstGeom>
          </p:spPr>
          <p:txBody>
            <a:bodyPr wrap="none">
              <a:noAutofit/>
            </a:bodyPr>
            <a:lstStyle/>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4. 疾病或药物影响</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p:txBody>
        </p:sp>
        <p:sp>
          <p:nvSpPr>
            <p:cNvPr id="154" name="文本框 167"/>
            <p:cNvSpPr txBox="1"/>
            <p:nvPr/>
          </p:nvSpPr>
          <p:spPr>
            <a:xfrm>
              <a:off x="12592" y="4853"/>
              <a:ext cx="4253" cy="6166"/>
            </a:xfrm>
            <a:prstGeom prst="rect">
              <a:avLst/>
            </a:prstGeom>
            <a:noFill/>
          </p:spPr>
          <p:txBody>
            <a:bodyPr wrap="square">
              <a:noAutofit/>
            </a:bodyPr>
            <a:lstStyle/>
            <a:p>
              <a:pPr algn="just">
                <a:lnSpc>
                  <a:spcPct val="130000"/>
                </a:lnSpc>
                <a:defRPr/>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长期或大量应用某些药物，如长期服用广谱抗生素抑制肠道细菌合成叶酸，维生素 C 缺乏可使叶酸消耗增加，严重感染可致维生素 B</a:t>
              </a:r>
              <a:r>
                <a:rPr lang="zh-CN" altLang="en-US" kern="0" baseline="-2500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12</a:t>
              </a: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 消耗增加，抗叶酸药物、抗癫痫药等均可导致叶酸缺乏。</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【病因】</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46125" y="1697962"/>
            <a:ext cx="3239770" cy="3598596"/>
            <a:chOff x="4157" y="3295"/>
            <a:chExt cx="5102" cy="5667"/>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510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551" y="3966"/>
              <a:ext cx="3706" cy="680"/>
            </a:xfrm>
            <a:prstGeom prst="rect">
              <a:avLst/>
            </a:prstGeom>
          </p:spPr>
          <p:txBody>
            <a:bodyPr wrap="square">
              <a:noAutofit/>
            </a:bodyPr>
            <a:lstStyle/>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1. 一般贫血表现</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p:txBody>
        </p:sp>
        <p:sp>
          <p:nvSpPr>
            <p:cNvPr id="151" name="文本框 164"/>
            <p:cNvSpPr txBox="1"/>
            <p:nvPr/>
          </p:nvSpPr>
          <p:spPr>
            <a:xfrm>
              <a:off x="4157" y="4853"/>
              <a:ext cx="5102" cy="4109"/>
            </a:xfrm>
            <a:prstGeom prst="rect">
              <a:avLst/>
            </a:prstGeom>
            <a:noFill/>
          </p:spPr>
          <p:txBody>
            <a:bodyPr wrap="square">
              <a:spAutoFit/>
            </a:bodyPr>
            <a:lstStyle/>
            <a:p>
              <a:pPr algn="just">
                <a:lnSpc>
                  <a:spcPct val="130000"/>
                </a:lnSpc>
                <a:defRPr/>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起病缓慢，大多呈轻度或中度贫血，患儿皮肤蜡黄，睑结膜、口腔黏膜，嘴唇、指甲等处苍白。毛发稀疏发黄，虚胖或伴轻度水肿，常伴有肝、脾肿大。严重者可有心脏扩大，甚至发生心力衰竭。</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4462780" y="1697962"/>
            <a:ext cx="3240405" cy="4677477"/>
            <a:chOff x="6967" y="3295"/>
            <a:chExt cx="5106" cy="7366"/>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5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481" y="3917"/>
              <a:ext cx="3592" cy="729"/>
            </a:xfrm>
            <a:prstGeom prst="rect">
              <a:avLst/>
            </a:prstGeom>
          </p:spPr>
          <p:txBody>
            <a:bodyPr wrap="none">
              <a:noAutofit/>
            </a:bodyPr>
            <a:lstStyle/>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2. 神经精神症状</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p:txBody>
        </p:sp>
        <p:sp>
          <p:nvSpPr>
            <p:cNvPr id="152" name="文本框 165"/>
            <p:cNvSpPr txBox="1"/>
            <p:nvPr/>
          </p:nvSpPr>
          <p:spPr>
            <a:xfrm>
              <a:off x="6967" y="4853"/>
              <a:ext cx="5104" cy="5808"/>
            </a:xfrm>
            <a:prstGeom prst="rect">
              <a:avLst/>
            </a:prstGeom>
            <a:noFill/>
          </p:spPr>
          <p:txBody>
            <a:bodyPr wrap="square">
              <a:spAutoFit/>
            </a:bodyPr>
            <a:lstStyle/>
            <a:p>
              <a:pPr algn="just">
                <a:lnSpc>
                  <a:spcPct val="130000"/>
                </a:lnSpc>
                <a:defRPr/>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可出现烦躁不安、易怒等症状。维生素 B12 缺乏者可出现表情呆滞、嗜睡、对外界反应迟钝、少哭不笑、智力及动作发育落后甚至倒退。重症者可出现肢体、躯干、头部和全身震颤、甚至抽搐、共济失调、感觉异常、踝阵挛和巴宾斯基征阳性等。神经精神症状是本病患儿的特征性表现。</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4" name="组合 3"/>
          <p:cNvGrpSpPr/>
          <p:nvPr/>
        </p:nvGrpSpPr>
        <p:grpSpPr>
          <a:xfrm>
            <a:off x="8180070" y="1697962"/>
            <a:ext cx="3240405" cy="2159665"/>
            <a:chOff x="9780" y="3295"/>
            <a:chExt cx="5105" cy="3401"/>
          </a:xfrm>
        </p:grpSpPr>
        <p:sp>
          <p:nvSpPr>
            <p:cNvPr id="129" name="Freeform 12"/>
            <p:cNvSpPr/>
            <p:nvPr/>
          </p:nvSpPr>
          <p:spPr bwMode="auto">
            <a:xfrm>
              <a:off x="9780"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30" name="组合 129"/>
            <p:cNvGrpSpPr/>
            <p:nvPr/>
          </p:nvGrpSpPr>
          <p:grpSpPr>
            <a:xfrm>
              <a:off x="10047" y="3366"/>
              <a:ext cx="1347" cy="900"/>
              <a:chOff x="4855766" y="1695061"/>
              <a:chExt cx="855662" cy="571500"/>
            </a:xfrm>
            <a:solidFill>
              <a:schemeClr val="bg1"/>
            </a:solidFill>
          </p:grpSpPr>
          <p:sp>
            <p:nvSpPr>
              <p:cNvPr id="131"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2"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3"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4"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5"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6"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7"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cxnSp>
          <p:nvCxnSpPr>
            <p:cNvPr id="138" name="直接连接符 137"/>
            <p:cNvCxnSpPr/>
            <p:nvPr/>
          </p:nvCxnSpPr>
          <p:spPr>
            <a:xfrm>
              <a:off x="9780" y="4647"/>
              <a:ext cx="5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11299" y="3917"/>
              <a:ext cx="3585" cy="729"/>
            </a:xfrm>
            <a:prstGeom prst="rect">
              <a:avLst/>
            </a:prstGeom>
          </p:spPr>
          <p:txBody>
            <a:bodyPr wrap="none">
              <a:noAutofit/>
            </a:bodyPr>
            <a:lstStyle/>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3. 其他表现</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p:txBody>
        </p:sp>
        <p:sp>
          <p:nvSpPr>
            <p:cNvPr id="153" name="文本框 166"/>
            <p:cNvSpPr txBox="1"/>
            <p:nvPr/>
          </p:nvSpPr>
          <p:spPr>
            <a:xfrm>
              <a:off x="9780" y="4853"/>
              <a:ext cx="5105" cy="1843"/>
            </a:xfrm>
            <a:prstGeom prst="rect">
              <a:avLst/>
            </a:prstGeom>
            <a:noFill/>
          </p:spPr>
          <p:txBody>
            <a:bodyPr wrap="square">
              <a:spAutoFit/>
            </a:bodyPr>
            <a:lstStyle/>
            <a:p>
              <a:pPr algn="just">
                <a:lnSpc>
                  <a:spcPct val="130000"/>
                </a:lnSpc>
                <a:defRPr/>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常有厌食、恶心、腹泻、呕吐和舌炎等，因震颤可致舌下溃疡，易发生感染和出血。</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【临床表现】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46125" y="1697962"/>
            <a:ext cx="3239770" cy="3958011"/>
            <a:chOff x="4157" y="3295"/>
            <a:chExt cx="5102" cy="6233"/>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510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551" y="3966"/>
              <a:ext cx="3706" cy="680"/>
            </a:xfrm>
            <a:prstGeom prst="rect">
              <a:avLst/>
            </a:prstGeom>
          </p:spPr>
          <p:txBody>
            <a:bodyPr wrap="square">
              <a:noAutofit/>
            </a:bodyPr>
            <a:lstStyle/>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1. 血常规</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p:txBody>
        </p:sp>
        <p:sp>
          <p:nvSpPr>
            <p:cNvPr id="151" name="文本框 164"/>
            <p:cNvSpPr txBox="1"/>
            <p:nvPr/>
          </p:nvSpPr>
          <p:spPr>
            <a:xfrm>
              <a:off x="4157" y="4853"/>
              <a:ext cx="5102" cy="4675"/>
            </a:xfrm>
            <a:prstGeom prst="rect">
              <a:avLst/>
            </a:prstGeom>
            <a:noFill/>
          </p:spPr>
          <p:txBody>
            <a:bodyPr wrap="square">
              <a:spAutoFit/>
            </a:bodyPr>
            <a:lstStyle/>
            <a:p>
              <a:pPr algn="just">
                <a:lnSpc>
                  <a:spcPct val="130000"/>
                </a:lnSpc>
                <a:defRPr/>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红细胞数减少比血红蛋白量降低更明显，呈大细胞性贫血，红细胞大小不等，以大细胞为多，网织红细胞计数常减少。还可见巨大幼稚粒细胞和中性粒细胞分叶过多现象。严重病例可出现中性粒细胞和血小板数减少。</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4462780" y="1697962"/>
            <a:ext cx="3240405" cy="2879131"/>
            <a:chOff x="6967" y="3295"/>
            <a:chExt cx="5106" cy="4534"/>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5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481" y="3917"/>
              <a:ext cx="3592" cy="729"/>
            </a:xfrm>
            <a:prstGeom prst="rect">
              <a:avLst/>
            </a:prstGeom>
          </p:spPr>
          <p:txBody>
            <a:bodyPr wrap="none">
              <a:noAutofit/>
            </a:bodyPr>
            <a:lstStyle/>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2. 骨髓象</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p:txBody>
        </p:sp>
        <p:sp>
          <p:nvSpPr>
            <p:cNvPr id="152" name="文本框 165"/>
            <p:cNvSpPr txBox="1"/>
            <p:nvPr/>
          </p:nvSpPr>
          <p:spPr>
            <a:xfrm>
              <a:off x="6967" y="4853"/>
              <a:ext cx="5104" cy="2976"/>
            </a:xfrm>
            <a:prstGeom prst="rect">
              <a:avLst/>
            </a:prstGeom>
            <a:noFill/>
          </p:spPr>
          <p:txBody>
            <a:bodyPr wrap="square">
              <a:spAutoFit/>
            </a:bodyPr>
            <a:lstStyle/>
            <a:p>
              <a:pPr algn="just">
                <a:lnSpc>
                  <a:spcPct val="130000"/>
                </a:lnSpc>
                <a:defRPr/>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骨髓红细胞系统增生明显活跃，各期幼红细胞巨幼变，核浆发育不一，粒 : 红比值常倒置。可见巨大的有空泡变性的中性粒细胞，巨核细胞核分叶过多。</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4" name="组合 3"/>
          <p:cNvGrpSpPr/>
          <p:nvPr/>
        </p:nvGrpSpPr>
        <p:grpSpPr>
          <a:xfrm>
            <a:off x="8180070" y="1697962"/>
            <a:ext cx="3240405" cy="2519080"/>
            <a:chOff x="9780" y="3295"/>
            <a:chExt cx="5105" cy="3967"/>
          </a:xfrm>
        </p:grpSpPr>
        <p:sp>
          <p:nvSpPr>
            <p:cNvPr id="129" name="Freeform 12"/>
            <p:cNvSpPr/>
            <p:nvPr/>
          </p:nvSpPr>
          <p:spPr bwMode="auto">
            <a:xfrm>
              <a:off x="9780"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30" name="组合 129"/>
            <p:cNvGrpSpPr/>
            <p:nvPr/>
          </p:nvGrpSpPr>
          <p:grpSpPr>
            <a:xfrm>
              <a:off x="10047" y="3366"/>
              <a:ext cx="1347" cy="900"/>
              <a:chOff x="4855766" y="1695061"/>
              <a:chExt cx="855662" cy="571500"/>
            </a:xfrm>
            <a:solidFill>
              <a:schemeClr val="bg1"/>
            </a:solidFill>
          </p:grpSpPr>
          <p:sp>
            <p:nvSpPr>
              <p:cNvPr id="131"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2"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3"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4"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5"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6"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7"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cxnSp>
          <p:nvCxnSpPr>
            <p:cNvPr id="138" name="直接连接符 137"/>
            <p:cNvCxnSpPr/>
            <p:nvPr/>
          </p:nvCxnSpPr>
          <p:spPr>
            <a:xfrm>
              <a:off x="9780" y="4647"/>
              <a:ext cx="5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11463" y="3530"/>
              <a:ext cx="3421" cy="1116"/>
            </a:xfrm>
            <a:prstGeom prst="rect">
              <a:avLst/>
            </a:prstGeom>
          </p:spPr>
          <p:txBody>
            <a:bodyPr wrap="none">
              <a:noAutofit/>
            </a:bodyPr>
            <a:lstStyle/>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3.血清维生素B</a:t>
              </a:r>
              <a:r>
                <a:rPr lang="zh-CN" altLang="en-US" sz="1800" b="1" baseline="-25000" dirty="0">
                  <a:solidFill>
                    <a:schemeClr val="tx1">
                      <a:lumMod val="85000"/>
                      <a:lumOff val="15000"/>
                    </a:schemeClr>
                  </a:solidFill>
                  <a:latin typeface="微软雅黑" panose="020B0503020204020204" charset="-122"/>
                  <a:ea typeface="微软雅黑" panose="020B0503020204020204" charset="-122"/>
                </a:rPr>
                <a:t>12</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和叶酸测定</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p:txBody>
        </p:sp>
        <p:sp>
          <p:nvSpPr>
            <p:cNvPr id="153" name="文本框 166"/>
            <p:cNvSpPr txBox="1"/>
            <p:nvPr/>
          </p:nvSpPr>
          <p:spPr>
            <a:xfrm>
              <a:off x="9780" y="4853"/>
              <a:ext cx="5105" cy="2409"/>
            </a:xfrm>
            <a:prstGeom prst="rect">
              <a:avLst/>
            </a:prstGeom>
            <a:noFill/>
          </p:spPr>
          <p:txBody>
            <a:bodyPr wrap="square">
              <a:spAutoFit/>
            </a:bodyPr>
            <a:lstStyle/>
            <a:p>
              <a:pPr algn="just">
                <a:lnSpc>
                  <a:spcPct val="130000"/>
                </a:lnSpc>
                <a:defRPr/>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血清维生素B</a:t>
              </a:r>
              <a:r>
                <a:rPr lang="zh-CN" altLang="en-US" kern="0" baseline="-2500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12</a:t>
              </a: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＜100ng/L（正常值200～800 ng /L），叶酸＜3ug/L（正常值5～6 ug/L）。</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【实验室检查】</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432560" y="3243649"/>
            <a:ext cx="9326880" cy="706755"/>
          </a:xfrm>
          <a:prstGeom prst="rect">
            <a:avLst/>
          </a:prstGeom>
          <a:noFill/>
        </p:spPr>
        <p:txBody>
          <a:bodyPr wrap="none" rtlCol="0" anchor="ctr" anchorCtr="0">
            <a:spAutoFit/>
          </a:bodyPr>
          <a:lstStyle/>
          <a:p>
            <a:pPr algn="ctr"/>
            <a:r>
              <a:rPr lang="zh-CN" altLang="en-US" sz="4000" b="1">
                <a:solidFill>
                  <a:srgbClr val="FF7F7F"/>
                </a:solidFill>
                <a:latin typeface="微软雅黑" panose="020B0503020204020204" charset="-122"/>
                <a:ea typeface="微软雅黑" panose="020B0503020204020204" charset="-122"/>
              </a:rPr>
              <a:t>单元</a:t>
            </a:r>
            <a:r>
              <a:rPr lang="zh-CN" altLang="en-US" sz="4000" b="1">
                <a:solidFill>
                  <a:srgbClr val="FF7F7F"/>
                </a:solidFill>
                <a:latin typeface="微软雅黑" panose="020B0503020204020204" charset="-122"/>
                <a:ea typeface="微软雅黑" panose="020B0503020204020204" charset="-122"/>
              </a:rPr>
              <a:t>三　小儿营养与营养紊乱患儿的护理</a:t>
            </a:r>
            <a:endParaRPr lang="zh-CN" altLang="en-US" sz="4000" b="1">
              <a:solidFill>
                <a:srgbClr val="FF7F7F"/>
              </a:solidFill>
              <a:latin typeface="微软雅黑" panose="020B0503020204020204" charset="-122"/>
              <a:ea typeface="微软雅黑" panose="020B0503020204020204" charset="-122"/>
            </a:endParaRPr>
          </a:p>
        </p:txBody>
      </p:sp>
      <p:grpSp>
        <p:nvGrpSpPr>
          <p:cNvPr id="4" name="组合 3"/>
          <p:cNvGrpSpPr/>
          <p:nvPr/>
        </p:nvGrpSpPr>
        <p:grpSpPr>
          <a:xfrm>
            <a:off x="5427069" y="2173333"/>
            <a:ext cx="1337863" cy="816800"/>
            <a:chOff x="7304087" y="2314113"/>
            <a:chExt cx="1001487" cy="611434"/>
          </a:xfrm>
        </p:grpSpPr>
        <p:sp>
          <p:nvSpPr>
            <p:cNvPr id="5" name="对角圆角矩形 4"/>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1">
                <a:latin typeface="微软雅黑" panose="020B0503020204020204" charset="-122"/>
                <a:ea typeface="微软雅黑" panose="020B0503020204020204" charset="-122"/>
              </a:endParaRPr>
            </a:p>
          </p:txBody>
        </p:sp>
        <p:pic>
          <p:nvPicPr>
            <p:cNvPr id="6" name="图片 5"/>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3" name="文本框 2"/>
          <p:cNvSpPr txBox="1"/>
          <p:nvPr/>
        </p:nvSpPr>
        <p:spPr>
          <a:xfrm>
            <a:off x="1728470" y="4207510"/>
            <a:ext cx="8735060" cy="1014730"/>
          </a:xfrm>
          <a:prstGeom prst="rect">
            <a:avLst/>
          </a:prstGeom>
          <a:noFill/>
        </p:spPr>
        <p:txBody>
          <a:bodyPr wrap="square" rtlCol="0">
            <a:spAutoFit/>
          </a:bodyPr>
          <a:lstStyle/>
          <a:p>
            <a:pPr lvl="0" algn="ctr">
              <a:lnSpc>
                <a:spcPct val="125000"/>
              </a:lnSpc>
              <a:spcBef>
                <a:spcPts val="0"/>
              </a:spcBef>
              <a:spcAft>
                <a:spcPts val="0"/>
              </a:spcAft>
            </a:pPr>
            <a:r>
              <a:rPr lang="zh-CN" sz="1600" dirty="0">
                <a:solidFill>
                  <a:schemeClr val="tx1">
                    <a:lumMod val="85000"/>
                    <a:lumOff val="15000"/>
                  </a:schemeClr>
                </a:solidFill>
                <a:latin typeface="微软雅黑" panose="020B0503020204020204" charset="-122"/>
                <a:ea typeface="微软雅黑" panose="020B0503020204020204" charset="-122"/>
                <a:cs typeface="+mn-ea"/>
                <a:sym typeface="+mn-ea"/>
              </a:rPr>
              <a:t>营养是保证小儿正常生长发育、身心健康的重要物质基础。小儿生长发育迅速，新陈代谢旺盛，需要的能量和营养相对较多，但其消化功能尚未发育成熟，易发生营养紊乱性疾病。因此，营养的供应既要满足小儿的生理需要，又要适应小儿的消化功能，避免营养性疾病的发生。</a:t>
            </a:r>
            <a:endParaRPr lang="zh-CN" sz="1600" dirty="0">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9" advTm="2762">
        <p:comb/>
      </p:transition>
    </mc:Choice>
    <mc:Fallback>
      <p:transition advTm="276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300"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45300" fill="hold" grpId="0"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1+#ppt_w/2"/>
                                          </p:val>
                                        </p:tav>
                                        <p:tav tm="100000">
                                          <p:val>
                                            <p:strVal val="#ppt_x"/>
                                          </p:val>
                                        </p:tav>
                                      </p:tavLst>
                                    </p:anim>
                                    <p:anim calcmode="lin" valueType="num">
                                      <p:cBhvr additive="base">
                                        <p:cTn id="12" dur="75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15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750" fill="hold"/>
                                        <p:tgtEl>
                                          <p:spTgt spid="3"/>
                                        </p:tgtEl>
                                        <p:attrNameLst>
                                          <p:attrName>ppt_x</p:attrName>
                                        </p:attrNameLst>
                                      </p:cBhvr>
                                      <p:tavLst>
                                        <p:tav tm="0">
                                          <p:val>
                                            <p:strVal val="#ppt_x"/>
                                          </p:val>
                                        </p:tav>
                                        <p:tav tm="100000">
                                          <p:val>
                                            <p:strVal val="#ppt_x"/>
                                          </p:val>
                                        </p:tav>
                                      </p:tavLst>
                                    </p:anim>
                                    <p:anim calcmode="lin" valueType="num">
                                      <p:cBhvr additive="base">
                                        <p:cTn id="16"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9470" y="1812925"/>
            <a:ext cx="10440035" cy="50673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rPr>
              <a:t>去除诱因，加强营养，防治感染。</a:t>
            </a:r>
            <a:endParaRPr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【治疗原则】</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1180" y="1584297"/>
            <a:ext cx="2700020" cy="4904174"/>
            <a:chOff x="4157" y="3295"/>
            <a:chExt cx="4252" cy="7723"/>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409" y="4026"/>
              <a:ext cx="2949" cy="620"/>
            </a:xfrm>
            <a:prstGeom prst="rect">
              <a:avLst/>
            </a:prstGeom>
          </p:spPr>
          <p:txBody>
            <a:bodyPr wrap="square" anchor="ctr" anchorCtr="0">
              <a:noAutofit/>
            </a:bodyPr>
            <a:lstStyle/>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1. 健康史</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p:txBody>
        </p:sp>
        <p:sp>
          <p:nvSpPr>
            <p:cNvPr id="151" name="文本框 164"/>
            <p:cNvSpPr txBox="1"/>
            <p:nvPr/>
          </p:nvSpPr>
          <p:spPr>
            <a:xfrm>
              <a:off x="4157" y="4853"/>
              <a:ext cx="4252" cy="6165"/>
            </a:xfrm>
            <a:prstGeom prst="rect">
              <a:avLst/>
            </a:prstGeom>
            <a:noFill/>
          </p:spPr>
          <p:txBody>
            <a:bodyPr wrap="square">
              <a:noAutofit/>
            </a:bodyPr>
            <a:lstStyle/>
            <a:p>
              <a:pPr algn="just">
                <a:lnSpc>
                  <a:spcPct val="130000"/>
                </a:lnSpc>
                <a:defRPr/>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评估患儿年龄、生长发育情况，喂养方法和饮食习惯、辅食添加的时间及种类。有无疾病及用药史，以及母亲孕期营养状况、胎龄及乳母情况。</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3340100" y="1584297"/>
            <a:ext cx="2700020" cy="4904174"/>
            <a:chOff x="6967" y="3295"/>
            <a:chExt cx="4253" cy="7723"/>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208" y="4027"/>
              <a:ext cx="2521" cy="619"/>
            </a:xfrm>
            <a:prstGeom prst="rect">
              <a:avLst/>
            </a:prstGeom>
          </p:spPr>
          <p:txBody>
            <a:bodyPr wrap="none">
              <a:noAutofit/>
            </a:bodyPr>
            <a:lstStyle/>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2. 身体状况</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p:txBody>
        </p:sp>
        <p:sp>
          <p:nvSpPr>
            <p:cNvPr id="152" name="文本框 165"/>
            <p:cNvSpPr txBox="1"/>
            <p:nvPr/>
          </p:nvSpPr>
          <p:spPr>
            <a:xfrm>
              <a:off x="6967" y="4853"/>
              <a:ext cx="4253" cy="6165"/>
            </a:xfrm>
            <a:prstGeom prst="rect">
              <a:avLst/>
            </a:prstGeom>
            <a:noFill/>
          </p:spPr>
          <p:txBody>
            <a:bodyPr wrap="square">
              <a:noAutofit/>
            </a:bodyPr>
            <a:lstStyle/>
            <a:p>
              <a:pPr algn="just">
                <a:lnSpc>
                  <a:spcPct val="130000"/>
                </a:lnSpc>
                <a:defRPr/>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有无皮肤蜡黄，睑结膜、口腔黏膜、嘴唇、指甲等处有无苍白。有无毛发稀疏发黄，颜面水肿等贫血表现，有无烦躁不安、易怒、震颤等神经精神症状。</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4" name="组合 3"/>
          <p:cNvGrpSpPr/>
          <p:nvPr/>
        </p:nvGrpSpPr>
        <p:grpSpPr>
          <a:xfrm>
            <a:off x="6129020" y="1584297"/>
            <a:ext cx="2699385" cy="4904174"/>
            <a:chOff x="9780" y="3295"/>
            <a:chExt cx="4252" cy="7723"/>
          </a:xfrm>
        </p:grpSpPr>
        <p:sp>
          <p:nvSpPr>
            <p:cNvPr id="129" name="Freeform 12"/>
            <p:cNvSpPr/>
            <p:nvPr/>
          </p:nvSpPr>
          <p:spPr bwMode="auto">
            <a:xfrm>
              <a:off x="9780"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30" name="组合 129"/>
            <p:cNvGrpSpPr/>
            <p:nvPr/>
          </p:nvGrpSpPr>
          <p:grpSpPr>
            <a:xfrm>
              <a:off x="10047" y="3366"/>
              <a:ext cx="1347" cy="900"/>
              <a:chOff x="4855766" y="1695061"/>
              <a:chExt cx="855662" cy="571500"/>
            </a:xfrm>
            <a:solidFill>
              <a:schemeClr val="bg1"/>
            </a:solidFill>
          </p:grpSpPr>
          <p:sp>
            <p:nvSpPr>
              <p:cNvPr id="131"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2"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3"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4"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5"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6"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7"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cxnSp>
          <p:nvCxnSpPr>
            <p:cNvPr id="138" name="直接连接符 137"/>
            <p:cNvCxnSpPr/>
            <p:nvPr/>
          </p:nvCxnSpPr>
          <p:spPr>
            <a:xfrm>
              <a:off x="9780"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11531" y="3637"/>
              <a:ext cx="2218" cy="1009"/>
            </a:xfrm>
            <a:prstGeom prst="rect">
              <a:avLst/>
            </a:prstGeom>
          </p:spPr>
          <p:txBody>
            <a:bodyPr wrap="none">
              <a:noAutofit/>
            </a:bodyPr>
            <a:lstStyle/>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3. 社会——</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心理状况</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p:txBody>
        </p:sp>
        <p:sp>
          <p:nvSpPr>
            <p:cNvPr id="153" name="文本框 166"/>
            <p:cNvSpPr txBox="1"/>
            <p:nvPr/>
          </p:nvSpPr>
          <p:spPr>
            <a:xfrm>
              <a:off x="9780" y="4853"/>
              <a:ext cx="4252" cy="6165"/>
            </a:xfrm>
            <a:prstGeom prst="rect">
              <a:avLst/>
            </a:prstGeom>
            <a:noFill/>
          </p:spPr>
          <p:txBody>
            <a:bodyPr wrap="square">
              <a:noAutofit/>
            </a:bodyPr>
            <a:lstStyle/>
            <a:p>
              <a:pPr algn="just">
                <a:lnSpc>
                  <a:spcPct val="130000"/>
                </a:lnSpc>
                <a:defRPr/>
              </a:pPr>
              <a:r>
                <a:rPr lang="zh-CN" altLang="en-US"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1）评估患儿的心理状态本病病程长而且会影响小儿神经、精神的发育和心理行为的发展。震颤的患儿不能正常游戏和生活时，有无出现烦躁、易怒、哭闹等情况。（2）评估家长的认知水平和心理状态：对本病知识的认知程度，有否因担心患儿的病情会对今后造成影响，出现焦虑、担忧、歉疚等。</a:t>
              </a:r>
              <a:endParaRPr lang="zh-CN" altLang="en-US"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5" name="组合 4"/>
          <p:cNvGrpSpPr/>
          <p:nvPr/>
        </p:nvGrpSpPr>
        <p:grpSpPr>
          <a:xfrm>
            <a:off x="8917305" y="1584297"/>
            <a:ext cx="2700020" cy="4904809"/>
            <a:chOff x="12592" y="3295"/>
            <a:chExt cx="4253" cy="7724"/>
          </a:xfrm>
        </p:grpSpPr>
        <p:sp>
          <p:nvSpPr>
            <p:cNvPr id="140" name="Freeform 12"/>
            <p:cNvSpPr/>
            <p:nvPr/>
          </p:nvSpPr>
          <p:spPr bwMode="auto">
            <a:xfrm>
              <a:off x="12592"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41" name="组合 140"/>
            <p:cNvGrpSpPr/>
            <p:nvPr/>
          </p:nvGrpSpPr>
          <p:grpSpPr>
            <a:xfrm>
              <a:off x="12857" y="3366"/>
              <a:ext cx="1350" cy="900"/>
              <a:chOff x="6640116" y="1695061"/>
              <a:chExt cx="857250" cy="571500"/>
            </a:xfrm>
            <a:solidFill>
              <a:schemeClr val="bg1"/>
            </a:solidFill>
          </p:grpSpPr>
          <p:sp>
            <p:nvSpPr>
              <p:cNvPr id="142" name="Freeform 13"/>
              <p:cNvSpPr/>
              <p:nvPr/>
            </p:nvSpPr>
            <p:spPr bwMode="auto">
              <a:xfrm>
                <a:off x="6640116"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43" name="Freeform 14"/>
              <p:cNvSpPr/>
              <p:nvPr/>
            </p:nvSpPr>
            <p:spPr bwMode="auto">
              <a:xfrm>
                <a:off x="7267179"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44" name="Freeform 15"/>
              <p:cNvSpPr/>
              <p:nvPr/>
            </p:nvSpPr>
            <p:spPr bwMode="auto">
              <a:xfrm>
                <a:off x="6994129"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45" name="Freeform 16"/>
              <p:cNvSpPr/>
              <p:nvPr/>
            </p:nvSpPr>
            <p:spPr bwMode="auto">
              <a:xfrm>
                <a:off x="6746479" y="1798645"/>
                <a:ext cx="188913"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46" name="Freeform 17"/>
              <p:cNvSpPr/>
              <p:nvPr/>
            </p:nvSpPr>
            <p:spPr bwMode="auto">
              <a:xfrm>
                <a:off x="6675041"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47" name="Freeform 18"/>
              <p:cNvSpPr/>
              <p:nvPr/>
            </p:nvSpPr>
            <p:spPr bwMode="auto">
              <a:xfrm>
                <a:off x="6868716"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48" name="Freeform 19"/>
              <p:cNvSpPr/>
              <p:nvPr/>
            </p:nvSpPr>
            <p:spPr bwMode="auto">
              <a:xfrm>
                <a:off x="7179866"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cxnSp>
          <p:nvCxnSpPr>
            <p:cNvPr id="149" name="直接连接符 148"/>
            <p:cNvCxnSpPr/>
            <p:nvPr/>
          </p:nvCxnSpPr>
          <p:spPr>
            <a:xfrm>
              <a:off x="12592"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50" name="矩形 149"/>
            <p:cNvSpPr/>
            <p:nvPr/>
          </p:nvSpPr>
          <p:spPr>
            <a:xfrm>
              <a:off x="13390" y="4027"/>
              <a:ext cx="3171" cy="619"/>
            </a:xfrm>
            <a:prstGeom prst="rect">
              <a:avLst/>
            </a:prstGeom>
          </p:spPr>
          <p:txBody>
            <a:bodyPr wrap="none">
              <a:noAutofit/>
            </a:bodyPr>
            <a:lstStyle/>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4. 实验室检查结果</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p:txBody>
        </p:sp>
        <p:sp>
          <p:nvSpPr>
            <p:cNvPr id="154" name="文本框 167"/>
            <p:cNvSpPr txBox="1"/>
            <p:nvPr/>
          </p:nvSpPr>
          <p:spPr>
            <a:xfrm>
              <a:off x="12592" y="4853"/>
              <a:ext cx="4253" cy="6166"/>
            </a:xfrm>
            <a:prstGeom prst="rect">
              <a:avLst/>
            </a:prstGeom>
            <a:noFill/>
          </p:spPr>
          <p:txBody>
            <a:bodyPr wrap="square">
              <a:noAutofit/>
            </a:bodyPr>
            <a:lstStyle/>
            <a:p>
              <a:pPr algn="just">
                <a:lnSpc>
                  <a:spcPct val="130000"/>
                </a:lnSpc>
                <a:defRPr/>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分析红细胞数减少和血红蛋白量降低的程度以及血液涂片情况，了解骨髓象和血清维生素 B</a:t>
              </a:r>
              <a:r>
                <a:rPr lang="zh-CN" altLang="en-US" kern="0" baseline="-2500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12</a:t>
              </a: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 和叶酸测定结果。</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【护理评估】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1180" y="1997047"/>
            <a:ext cx="2700020" cy="2951522"/>
            <a:chOff x="4157" y="3295"/>
            <a:chExt cx="4252" cy="4648"/>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409" y="3636"/>
              <a:ext cx="3000" cy="1010"/>
            </a:xfrm>
            <a:prstGeom prst="rect">
              <a:avLst/>
            </a:prstGeom>
          </p:spPr>
          <p:txBody>
            <a:bodyPr wrap="square" anchor="ctr" anchorCtr="0">
              <a:noAutofit/>
            </a:bodyPr>
            <a:lstStyle/>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1. 营养失调：低于机体需要量</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p:txBody>
        </p:sp>
        <p:sp>
          <p:nvSpPr>
            <p:cNvPr id="151" name="文本框 164"/>
            <p:cNvSpPr txBox="1"/>
            <p:nvPr/>
          </p:nvSpPr>
          <p:spPr>
            <a:xfrm>
              <a:off x="4157" y="4853"/>
              <a:ext cx="4252" cy="3090"/>
            </a:xfrm>
            <a:prstGeom prst="rect">
              <a:avLst/>
            </a:prstGeom>
            <a:noFill/>
          </p:spPr>
          <p:txBody>
            <a:bodyPr wrap="square">
              <a:noAutofit/>
            </a:bodyPr>
            <a:lstStyle/>
            <a:p>
              <a:pPr algn="just">
                <a:lnSpc>
                  <a:spcPct val="130000"/>
                </a:lnSpc>
                <a:defRPr/>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与维生素 B</a:t>
              </a:r>
              <a:r>
                <a:rPr lang="zh-CN" altLang="en-US" kern="0" baseline="-2500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12</a:t>
              </a: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 或叶酸摄入不足、吸收不良等有关。</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3340100" y="1997047"/>
            <a:ext cx="2700020" cy="2951522"/>
            <a:chOff x="6967" y="3295"/>
            <a:chExt cx="4253" cy="4648"/>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208" y="4027"/>
              <a:ext cx="2728" cy="619"/>
            </a:xfrm>
            <a:prstGeom prst="rect">
              <a:avLst/>
            </a:prstGeom>
          </p:spPr>
          <p:txBody>
            <a:bodyPr wrap="none">
              <a:noAutofit/>
            </a:bodyPr>
            <a:lstStyle/>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2. 活动无耐力</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p:txBody>
        </p:sp>
        <p:sp>
          <p:nvSpPr>
            <p:cNvPr id="152" name="文本框 165"/>
            <p:cNvSpPr txBox="1"/>
            <p:nvPr/>
          </p:nvSpPr>
          <p:spPr>
            <a:xfrm>
              <a:off x="6967" y="4853"/>
              <a:ext cx="4253" cy="3090"/>
            </a:xfrm>
            <a:prstGeom prst="rect">
              <a:avLst/>
            </a:prstGeom>
            <a:noFill/>
          </p:spPr>
          <p:txBody>
            <a:bodyPr wrap="square">
              <a:noAutofit/>
            </a:bodyPr>
            <a:lstStyle/>
            <a:p>
              <a:pPr algn="just">
                <a:lnSpc>
                  <a:spcPct val="130000"/>
                </a:lnSpc>
                <a:defRPr/>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与贫血致组织、器官缺氧有关。</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4" name="组合 3"/>
          <p:cNvGrpSpPr/>
          <p:nvPr/>
        </p:nvGrpSpPr>
        <p:grpSpPr>
          <a:xfrm>
            <a:off x="6129020" y="1997047"/>
            <a:ext cx="2699385" cy="2952157"/>
            <a:chOff x="9780" y="3295"/>
            <a:chExt cx="4252" cy="4649"/>
          </a:xfrm>
        </p:grpSpPr>
        <p:sp>
          <p:nvSpPr>
            <p:cNvPr id="129" name="Freeform 12"/>
            <p:cNvSpPr/>
            <p:nvPr/>
          </p:nvSpPr>
          <p:spPr bwMode="auto">
            <a:xfrm>
              <a:off x="9780"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30" name="组合 129"/>
            <p:cNvGrpSpPr/>
            <p:nvPr/>
          </p:nvGrpSpPr>
          <p:grpSpPr>
            <a:xfrm>
              <a:off x="10047" y="3366"/>
              <a:ext cx="1347" cy="900"/>
              <a:chOff x="4855766" y="1695061"/>
              <a:chExt cx="855662" cy="571500"/>
            </a:xfrm>
            <a:solidFill>
              <a:schemeClr val="bg1"/>
            </a:solidFill>
          </p:grpSpPr>
          <p:sp>
            <p:nvSpPr>
              <p:cNvPr id="131"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2"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3"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4"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5"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6"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7"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cxnSp>
          <p:nvCxnSpPr>
            <p:cNvPr id="138" name="直接连接符 137"/>
            <p:cNvCxnSpPr/>
            <p:nvPr/>
          </p:nvCxnSpPr>
          <p:spPr>
            <a:xfrm>
              <a:off x="9780"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11531" y="3637"/>
              <a:ext cx="2218" cy="1009"/>
            </a:xfrm>
            <a:prstGeom prst="rect">
              <a:avLst/>
            </a:prstGeom>
          </p:spPr>
          <p:txBody>
            <a:bodyPr wrap="none">
              <a:noAutofit/>
            </a:bodyPr>
            <a:lstStyle/>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3. 有受伤的</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危险</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p:txBody>
        </p:sp>
        <p:sp>
          <p:nvSpPr>
            <p:cNvPr id="153" name="文本框 166"/>
            <p:cNvSpPr txBox="1"/>
            <p:nvPr/>
          </p:nvSpPr>
          <p:spPr>
            <a:xfrm>
              <a:off x="9780" y="4853"/>
              <a:ext cx="4252" cy="3091"/>
            </a:xfrm>
            <a:prstGeom prst="rect">
              <a:avLst/>
            </a:prstGeom>
            <a:noFill/>
          </p:spPr>
          <p:txBody>
            <a:bodyPr wrap="square">
              <a:noAutofit/>
            </a:bodyPr>
            <a:lstStyle/>
            <a:p>
              <a:pPr algn="just">
                <a:lnSpc>
                  <a:spcPct val="130000"/>
                </a:lnSpc>
                <a:defRPr/>
              </a:pPr>
              <a:r>
                <a:rPr lang="zh-CN" altLang="en-US"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与肢体或全身震颤及抽搐有关。</a:t>
              </a:r>
              <a:endParaRPr lang="zh-CN" altLang="en-US"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5" name="组合 4"/>
          <p:cNvGrpSpPr/>
          <p:nvPr/>
        </p:nvGrpSpPr>
        <p:grpSpPr>
          <a:xfrm>
            <a:off x="8917305" y="1997047"/>
            <a:ext cx="2700020" cy="2952792"/>
            <a:chOff x="12592" y="3295"/>
            <a:chExt cx="4253" cy="4650"/>
          </a:xfrm>
        </p:grpSpPr>
        <p:sp>
          <p:nvSpPr>
            <p:cNvPr id="140" name="Freeform 12"/>
            <p:cNvSpPr/>
            <p:nvPr/>
          </p:nvSpPr>
          <p:spPr bwMode="auto">
            <a:xfrm>
              <a:off x="12592"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41" name="组合 140"/>
            <p:cNvGrpSpPr/>
            <p:nvPr/>
          </p:nvGrpSpPr>
          <p:grpSpPr>
            <a:xfrm>
              <a:off x="12857" y="3366"/>
              <a:ext cx="1350" cy="900"/>
              <a:chOff x="6640116" y="1695061"/>
              <a:chExt cx="857250" cy="571500"/>
            </a:xfrm>
            <a:solidFill>
              <a:schemeClr val="bg1"/>
            </a:solidFill>
          </p:grpSpPr>
          <p:sp>
            <p:nvSpPr>
              <p:cNvPr id="142" name="Freeform 13"/>
              <p:cNvSpPr/>
              <p:nvPr/>
            </p:nvSpPr>
            <p:spPr bwMode="auto">
              <a:xfrm>
                <a:off x="6640116"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43" name="Freeform 14"/>
              <p:cNvSpPr/>
              <p:nvPr/>
            </p:nvSpPr>
            <p:spPr bwMode="auto">
              <a:xfrm>
                <a:off x="7267179"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44" name="Freeform 15"/>
              <p:cNvSpPr/>
              <p:nvPr/>
            </p:nvSpPr>
            <p:spPr bwMode="auto">
              <a:xfrm>
                <a:off x="6994129"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45" name="Freeform 16"/>
              <p:cNvSpPr/>
              <p:nvPr/>
            </p:nvSpPr>
            <p:spPr bwMode="auto">
              <a:xfrm>
                <a:off x="6746479" y="1798645"/>
                <a:ext cx="188913"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46" name="Freeform 17"/>
              <p:cNvSpPr/>
              <p:nvPr/>
            </p:nvSpPr>
            <p:spPr bwMode="auto">
              <a:xfrm>
                <a:off x="6675041"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47" name="Freeform 18"/>
              <p:cNvSpPr/>
              <p:nvPr/>
            </p:nvSpPr>
            <p:spPr bwMode="auto">
              <a:xfrm>
                <a:off x="6868716"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48" name="Freeform 19"/>
              <p:cNvSpPr/>
              <p:nvPr/>
            </p:nvSpPr>
            <p:spPr bwMode="auto">
              <a:xfrm>
                <a:off x="7179866"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cxnSp>
          <p:nvCxnSpPr>
            <p:cNvPr id="149" name="直接连接符 148"/>
            <p:cNvCxnSpPr/>
            <p:nvPr/>
          </p:nvCxnSpPr>
          <p:spPr>
            <a:xfrm>
              <a:off x="12592"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50" name="矩形 149"/>
            <p:cNvSpPr/>
            <p:nvPr/>
          </p:nvSpPr>
          <p:spPr>
            <a:xfrm>
              <a:off x="13834" y="4027"/>
              <a:ext cx="2727" cy="619"/>
            </a:xfrm>
            <a:prstGeom prst="rect">
              <a:avLst/>
            </a:prstGeom>
          </p:spPr>
          <p:txBody>
            <a:bodyPr wrap="none">
              <a:noAutofit/>
            </a:bodyPr>
            <a:lstStyle/>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4. 生长发育改变</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p:txBody>
        </p:sp>
        <p:sp>
          <p:nvSpPr>
            <p:cNvPr id="154" name="文本框 167"/>
            <p:cNvSpPr txBox="1"/>
            <p:nvPr/>
          </p:nvSpPr>
          <p:spPr>
            <a:xfrm>
              <a:off x="12592" y="4853"/>
              <a:ext cx="4253" cy="3092"/>
            </a:xfrm>
            <a:prstGeom prst="rect">
              <a:avLst/>
            </a:prstGeom>
            <a:noFill/>
          </p:spPr>
          <p:txBody>
            <a:bodyPr wrap="square">
              <a:noAutofit/>
            </a:bodyPr>
            <a:lstStyle/>
            <a:p>
              <a:pPr algn="just">
                <a:lnSpc>
                  <a:spcPct val="130000"/>
                </a:lnSpc>
                <a:defRPr/>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与营养不良、贫血以及维生素 B</a:t>
              </a:r>
              <a:r>
                <a:rPr lang="zh-CN" altLang="en-US" kern="0" baseline="-2500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12</a:t>
              </a: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 或叶酸缺乏，影响生长发育有关。</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【护理诊断】</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文本框 164"/>
          <p:cNvSpPr txBox="1"/>
          <p:nvPr/>
        </p:nvSpPr>
        <p:spPr>
          <a:xfrm>
            <a:off x="916305" y="1400164"/>
            <a:ext cx="10440035" cy="4707890"/>
          </a:xfrm>
          <a:prstGeom prst="rect">
            <a:avLst/>
          </a:prstGeom>
          <a:noFill/>
        </p:spPr>
        <p:txBody>
          <a:bodyPr wrap="square">
            <a:spAutoFit/>
          </a:bodyPr>
          <a:p>
            <a:pPr indent="508000" algn="just" fontAlgn="auto">
              <a:lnSpc>
                <a:spcPct val="150000"/>
              </a:lnSpc>
              <a:defRPr/>
              <a:extLst>
                <a:ext uri="{35155182-B16C-46BC-9424-99874614C6A1}">
                  <wpsdc:indentchars xmlns:wpsdc="http://www.wps.cn/officeDocument/2017/drawingmlCustomData" val="200" checksum="282533468"/>
                </a:ext>
              </a:extLst>
            </a:pPr>
            <a:r>
              <a:rPr lang="zh-CN" altLang="en-US" sz="2000" b="1" kern="0" dirty="0">
                <a:solidFill>
                  <a:srgbClr val="FF7F7F"/>
                </a:solidFill>
                <a:latin typeface="Microsoft YaHei Bold" panose="020B0503020204020204" charset="-122"/>
                <a:ea typeface="Microsoft YaHei Bold" panose="020B0503020204020204" charset="-122"/>
                <a:cs typeface="Microsoft YaHei Bold" panose="020B0503020204020204" charset="-122"/>
              </a:rPr>
              <a:t>1. 补充维生素 B12 和（或）叶酸</a:t>
            </a:r>
            <a:endParaRPr lang="zh-CN" altLang="en-US" sz="20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indent="508000" algn="just" fontAlgn="auto">
              <a:lnSpc>
                <a:spcPct val="150000"/>
              </a:lnSpc>
              <a:defRPr/>
              <a:extLst>
                <a:ext uri="{35155182-B16C-46BC-9424-99874614C6A1}">
                  <wpsdc:indentchars xmlns:wpsdc="http://www.wps.cn/officeDocument/2017/drawingmlCustomData" val="200" checksum="282533468"/>
                </a:ext>
              </a:extLst>
            </a:pPr>
            <a:r>
              <a:rPr lang="zh-CN" altLang="en-US" sz="20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（1）改善乳母营养，及时添加富含维生素 B12 和富含叶酸的食物，如肝、肾、肉类以及新鲜蔬菜、水果、酵母、谷类等。合理搭配患儿食物，及时添加辅食。年长儿防止偏食，养成良好的饮食习惯，对年幼儿要耐心喂养，少量多餐，注意食物的色、香、味、形的调配。对震颤严重不能吞咽者可改用鼻饲，以保证能量和营养素的摄入。</a:t>
            </a:r>
            <a:endParaRPr lang="zh-CN" altLang="en-US" sz="20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indent="508000" algn="just" fontAlgn="auto">
              <a:lnSpc>
                <a:spcPct val="150000"/>
              </a:lnSpc>
              <a:defRPr/>
              <a:extLst>
                <a:ext uri="{35155182-B16C-46BC-9424-99874614C6A1}">
                  <wpsdc:indentchars xmlns:wpsdc="http://www.wps.cn/officeDocument/2017/drawingmlCustomData" val="200" checksum="282533468"/>
                </a:ext>
              </a:extLst>
            </a:pPr>
            <a:r>
              <a:rPr lang="zh-CN" altLang="en-US" sz="20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（2）观察用药效果。一般用药 2 ～ 4 天后患儿精神症状好转、食欲增加，网织红细胞上升，约 2 ～ 6 周红细胞和血红蛋白恢复正常，但神经精神症状恢复较慢。</a:t>
            </a:r>
            <a:endParaRPr lang="zh-CN" altLang="en-US" sz="20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indent="508000" algn="just" fontAlgn="auto">
              <a:lnSpc>
                <a:spcPct val="150000"/>
              </a:lnSpc>
              <a:defRPr/>
              <a:extLst>
                <a:ext uri="{35155182-B16C-46BC-9424-99874614C6A1}">
                  <wpsdc:indentchars xmlns:wpsdc="http://www.wps.cn/officeDocument/2017/drawingmlCustomData" val="200" checksum="282533468"/>
                </a:ext>
              </a:extLst>
            </a:pPr>
            <a:r>
              <a:rPr lang="zh-CN" altLang="en-US" sz="2000" b="1" kern="0" dirty="0">
                <a:solidFill>
                  <a:srgbClr val="FF7F7F"/>
                </a:solidFill>
                <a:latin typeface="Microsoft YaHei Bold" panose="020B0503020204020204" charset="-122"/>
                <a:ea typeface="Microsoft YaHei Bold" panose="020B0503020204020204" charset="-122"/>
                <a:cs typeface="Microsoft YaHei Bold" panose="020B0503020204020204" charset="-122"/>
              </a:rPr>
              <a:t>2. 注意休息，适当活动</a:t>
            </a:r>
            <a:r>
              <a:rPr lang="zh-CN" altLang="en-US" sz="20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　根据患儿的耐受情况安排其休息与活动，一般不需严格卧床。严重贫血者适当限制活动，协助满足其日常生活所需。</a:t>
            </a:r>
            <a:endParaRPr lang="zh-CN" altLang="en-US" sz="20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indent="508000" algn="just" fontAlgn="auto">
              <a:lnSpc>
                <a:spcPct val="150000"/>
              </a:lnSpc>
              <a:defRPr/>
              <a:extLst>
                <a:ext uri="{35155182-B16C-46BC-9424-99874614C6A1}">
                  <wpsdc:indentchars xmlns:wpsdc="http://www.wps.cn/officeDocument/2017/drawingmlCustomData" val="200" checksum="282533468"/>
                </a:ext>
              </a:extLst>
            </a:pPr>
            <a:r>
              <a:rPr lang="zh-CN" altLang="en-US" sz="2000" b="1" kern="0" dirty="0">
                <a:solidFill>
                  <a:srgbClr val="FF7F7F"/>
                </a:solidFill>
                <a:latin typeface="Microsoft YaHei Bold" panose="020B0503020204020204" charset="-122"/>
                <a:ea typeface="Microsoft YaHei Bold" panose="020B0503020204020204" charset="-122"/>
                <a:cs typeface="Microsoft YaHei Bold" panose="020B0503020204020204" charset="-122"/>
              </a:rPr>
              <a:t>3. 防止受伤</a:t>
            </a:r>
            <a:r>
              <a:rPr lang="zh-CN" altLang="en-US" sz="20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　有烦躁、震颤、抽搐者限制活动，必要时遵医嘱应用镇静剂。</a:t>
            </a:r>
            <a:endParaRPr lang="zh-CN" altLang="en-US" sz="20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文本框 164"/>
          <p:cNvSpPr txBox="1"/>
          <p:nvPr/>
        </p:nvSpPr>
        <p:spPr>
          <a:xfrm>
            <a:off x="916305" y="1400164"/>
            <a:ext cx="10440035" cy="2861310"/>
          </a:xfrm>
          <a:prstGeom prst="rect">
            <a:avLst/>
          </a:prstGeom>
          <a:noFill/>
        </p:spPr>
        <p:txBody>
          <a:bodyPr wrap="square">
            <a:spAutoFit/>
          </a:bodyPr>
          <a:p>
            <a:pPr indent="508000" algn="just" fontAlgn="auto">
              <a:lnSpc>
                <a:spcPct val="150000"/>
              </a:lnSpc>
              <a:defRPr/>
              <a:extLst>
                <a:ext uri="{35155182-B16C-46BC-9424-99874614C6A1}">
                  <wpsdc:indentchars xmlns:wpsdc="http://www.wps.cn/officeDocument/2017/drawingmlCustomData" val="200" checksum="282533468"/>
                </a:ext>
              </a:extLst>
            </a:pPr>
            <a:r>
              <a:rPr lang="zh-CN" altLang="en-US" sz="2000" b="1" kern="0" dirty="0">
                <a:solidFill>
                  <a:srgbClr val="FF7F7F"/>
                </a:solidFill>
                <a:latin typeface="Microsoft YaHei Bold" panose="020B0503020204020204" charset="-122"/>
                <a:ea typeface="Microsoft YaHei Bold" panose="020B0503020204020204" charset="-122"/>
                <a:cs typeface="Microsoft YaHei Bold" panose="020B0503020204020204" charset="-122"/>
              </a:rPr>
              <a:t>4. 预防感染</a:t>
            </a:r>
            <a:r>
              <a:rPr lang="zh-CN" altLang="en-US" sz="20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　注意保护性隔离，少去公共场所，防止交叉感染。</a:t>
            </a:r>
            <a:endParaRPr lang="zh-CN" altLang="en-US" sz="20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indent="508000" algn="just" fontAlgn="auto">
              <a:lnSpc>
                <a:spcPct val="150000"/>
              </a:lnSpc>
              <a:defRPr/>
              <a:extLst>
                <a:ext uri="{35155182-B16C-46BC-9424-99874614C6A1}">
                  <wpsdc:indentchars xmlns:wpsdc="http://www.wps.cn/officeDocument/2017/drawingmlCustomData" val="200" checksum="282533468"/>
                </a:ext>
              </a:extLst>
            </a:pPr>
            <a:r>
              <a:rPr lang="zh-CN" altLang="en-US" sz="2000" b="1" kern="0" dirty="0">
                <a:solidFill>
                  <a:srgbClr val="FF7F7F"/>
                </a:solidFill>
                <a:latin typeface="Microsoft YaHei Bold" panose="020B0503020204020204" charset="-122"/>
                <a:ea typeface="Microsoft YaHei Bold" panose="020B0503020204020204" charset="-122"/>
                <a:cs typeface="Microsoft YaHei Bold" panose="020B0503020204020204" charset="-122"/>
              </a:rPr>
              <a:t>5. 监测生长发育</a:t>
            </a:r>
            <a:r>
              <a:rPr lang="zh-CN" altLang="en-US" sz="20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　做好生长发育监测和评估，对发育落后者加强训练和教育，多给患儿触摸、拥抱、亲吻等爱抚，指导做被动体操，训练坐、立、行等运动功能，以促进动作和智能发育。</a:t>
            </a:r>
            <a:endParaRPr lang="zh-CN" altLang="en-US" sz="20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indent="508000" algn="just" fontAlgn="auto">
              <a:lnSpc>
                <a:spcPct val="150000"/>
              </a:lnSpc>
              <a:defRPr/>
              <a:extLst>
                <a:ext uri="{35155182-B16C-46BC-9424-99874614C6A1}">
                  <wpsdc:indentchars xmlns:wpsdc="http://www.wps.cn/officeDocument/2017/drawingmlCustomData" val="200" checksum="282533468"/>
                </a:ext>
              </a:extLst>
            </a:pPr>
            <a:r>
              <a:rPr lang="zh-CN" altLang="en-US" sz="2000" b="1" kern="0" dirty="0">
                <a:solidFill>
                  <a:srgbClr val="FF7F7F"/>
                </a:solidFill>
                <a:latin typeface="Microsoft YaHei Bold" panose="020B0503020204020204" charset="-122"/>
                <a:ea typeface="Microsoft YaHei Bold" panose="020B0503020204020204" charset="-122"/>
                <a:cs typeface="Microsoft YaHei Bold" panose="020B0503020204020204" charset="-122"/>
              </a:rPr>
              <a:t>6. 健康教育</a:t>
            </a:r>
            <a:r>
              <a:rPr lang="zh-CN" altLang="en-US" sz="20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　向家长介绍本病的发病原因、表现特点和预防措施，指导喂养，强调添加辅食的重要性，积极治疗原发病，合理用药。</a:t>
            </a:r>
            <a:endParaRPr lang="zh-CN" altLang="en-US" sz="20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410200" y="2181225"/>
            <a:ext cx="4852670"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五</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409565" y="3253105"/>
            <a:ext cx="485394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小儿单纯性肥胖症</a:t>
            </a:r>
            <a:endParaRPr lang="zh-CN" altLang="en-US" sz="40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75665" y="1272512"/>
            <a:ext cx="10440035" cy="4312359"/>
            <a:chOff x="4157" y="3295"/>
            <a:chExt cx="16441" cy="6791"/>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85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51" name="文本框 164"/>
            <p:cNvSpPr txBox="1"/>
            <p:nvPr/>
          </p:nvSpPr>
          <p:spPr>
            <a:xfrm>
              <a:off x="4157" y="4853"/>
              <a:ext cx="16441" cy="5233"/>
            </a:xfrm>
            <a:prstGeom prst="rect">
              <a:avLst/>
            </a:prstGeom>
            <a:noFill/>
          </p:spPr>
          <p:txBody>
            <a:bodyPr wrap="square">
              <a:spAutoFit/>
            </a:bodyPr>
            <a:lstStyle/>
            <a:p>
              <a:pPr algn="just">
                <a:lnSpc>
                  <a:spcPct val="150000"/>
                </a:lnSpc>
                <a:defRPr/>
              </a:pPr>
              <a:r>
                <a:rPr lang="zh-CN" altLang="en-US" sz="20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小儿单纯性肥胖是由于长期能量摄入超过人体的消耗，使体内脂肪过度积聚、体重超过一定范围的一种营养障碍性疾病。体重超过同性别、同身高正常小儿体重均值的 20% 即为肥胖。小儿单纯性肥胖症在我国呈逐步增多的趋势。肥胖不仅影响小儿的健康，还将成为成年期高血压、糖尿病、冠心病、胆石症、痛风等疾病和猝死的诱因，因此对本病的防治应引起社会及家庭的重视。小儿单纯性肥胖占肥胖的 95% ～ 97%，不伴有明显的内分泌和代谢性疾病。体重超过正常体重的 20% ～ 29%为轻度肥胖，超过 30% ～ 39% 的为中度肥胖，超过 40% ～ 59% 的为重度肥胖，超过60% 的为极度肥胖。</a:t>
              </a:r>
              <a:endParaRPr lang="zh-CN" altLang="en-US" sz="20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16305" y="381607"/>
            <a:ext cx="2879725" cy="858535"/>
            <a:chOff x="4157" y="3295"/>
            <a:chExt cx="4535" cy="1352"/>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453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594" y="3921"/>
              <a:ext cx="3098" cy="679"/>
            </a:xfrm>
            <a:prstGeom prst="rect">
              <a:avLst/>
            </a:prstGeom>
          </p:spPr>
          <p:txBody>
            <a:bodyPr wrap="square">
              <a:noAutofit/>
            </a:bodyPr>
            <a:lstStyle/>
            <a:p>
              <a:pPr algn="just">
                <a:defRPr/>
              </a:pPr>
              <a:r>
                <a:rPr lang="zh-CN" altLang="en-US" sz="2400" b="1" dirty="0">
                  <a:solidFill>
                    <a:srgbClr val="FF7F7F"/>
                  </a:solidFill>
                  <a:latin typeface="微软雅黑" panose="020B0503020204020204" charset="-122"/>
                  <a:ea typeface="微软雅黑" panose="020B0503020204020204" charset="-122"/>
                </a:rPr>
                <a:t>【病因】</a:t>
              </a:r>
              <a:endParaRPr lang="zh-CN" altLang="en-US" sz="2400" b="1" dirty="0">
                <a:solidFill>
                  <a:srgbClr val="FF7F7F"/>
                </a:solidFill>
                <a:latin typeface="微软雅黑" panose="020B0503020204020204" charset="-122"/>
                <a:ea typeface="微软雅黑" panose="020B0503020204020204" charset="-122"/>
              </a:endParaRPr>
            </a:p>
          </p:txBody>
        </p:sp>
      </p:grpSp>
      <p:cxnSp>
        <p:nvCxnSpPr>
          <p:cNvPr id="3" name="直接连接符 2"/>
          <p:cNvCxnSpPr/>
          <p:nvPr>
            <p:custDataLst>
              <p:tags r:id="rId1"/>
            </p:custDataLst>
          </p:nvPr>
        </p:nvCxnSpPr>
        <p:spPr>
          <a:xfrm>
            <a:off x="5725160" y="2651125"/>
            <a:ext cx="0" cy="2089785"/>
          </a:xfrm>
          <a:prstGeom prst="line">
            <a:avLst/>
          </a:prstGeom>
          <a:ln w="22225">
            <a:solidFill>
              <a:srgbClr val="0078FF"/>
            </a:solidFill>
            <a:tailEnd type="oval"/>
          </a:ln>
        </p:spPr>
        <p:style>
          <a:lnRef idx="1">
            <a:srgbClr val="00ECC2"/>
          </a:lnRef>
          <a:fillRef idx="0">
            <a:srgbClr val="00ECC2"/>
          </a:fillRef>
          <a:effectRef idx="0">
            <a:srgbClr val="00ECC2"/>
          </a:effectRef>
          <a:fontRef idx="minor">
            <a:srgbClr val="000000"/>
          </a:fontRef>
        </p:style>
      </p:cxnSp>
      <p:cxnSp>
        <p:nvCxnSpPr>
          <p:cNvPr id="4" name="直接连接符 3"/>
          <p:cNvCxnSpPr/>
          <p:nvPr>
            <p:custDataLst>
              <p:tags r:id="rId2"/>
            </p:custDataLst>
          </p:nvPr>
        </p:nvCxnSpPr>
        <p:spPr>
          <a:xfrm>
            <a:off x="4485640" y="2660650"/>
            <a:ext cx="1240155" cy="0"/>
          </a:xfrm>
          <a:prstGeom prst="line">
            <a:avLst/>
          </a:prstGeom>
          <a:ln w="22225">
            <a:solidFill>
              <a:srgbClr val="0078FF"/>
            </a:solidFill>
            <a:headEnd type="oval"/>
          </a:ln>
        </p:spPr>
        <p:style>
          <a:lnRef idx="1">
            <a:srgbClr val="00ECC2"/>
          </a:lnRef>
          <a:fillRef idx="0">
            <a:srgbClr val="00ECC2"/>
          </a:fillRef>
          <a:effectRef idx="0">
            <a:srgbClr val="00ECC2"/>
          </a:effectRef>
          <a:fontRef idx="minor">
            <a:srgbClr val="000000"/>
          </a:fontRef>
        </p:style>
      </p:cxnSp>
      <p:sp>
        <p:nvSpPr>
          <p:cNvPr id="5" name="文本框 4"/>
          <p:cNvSpPr txBox="1"/>
          <p:nvPr>
            <p:custDataLst>
              <p:tags r:id="rId3"/>
            </p:custDataLst>
          </p:nvPr>
        </p:nvSpPr>
        <p:spPr>
          <a:xfrm>
            <a:off x="3498850" y="3352800"/>
            <a:ext cx="2148840" cy="2089785"/>
          </a:xfrm>
          <a:prstGeom prst="rect">
            <a:avLst/>
          </a:prstGeom>
          <a:noFill/>
        </p:spPr>
        <p:txBody>
          <a:bodyPr wrap="square" rtlCol="0">
            <a:noAutofit/>
          </a:bodyPr>
          <a:p>
            <a:pPr algn="r" fontAlgn="auto">
              <a:lnSpc>
                <a:spcPct val="130000"/>
              </a:lnSpc>
              <a:spcBef>
                <a:spcPts val="0"/>
              </a:spcBef>
              <a:spcAft>
                <a:spcPts val="1000"/>
              </a:spcAft>
            </a:pPr>
            <a:r>
              <a:rPr lang="zh-CN" altLang="en-US">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rPr>
              <a:t>是发生肥胖症的重要因素，虽然摄入不多，但消耗减少也可导致肥胖。</a:t>
            </a:r>
            <a:endParaRPr lang="zh-CN" altLang="en-US">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endParaRPr>
          </a:p>
        </p:txBody>
      </p:sp>
      <p:sp>
        <p:nvSpPr>
          <p:cNvPr id="6" name="文本框 5"/>
          <p:cNvSpPr txBox="1"/>
          <p:nvPr>
            <p:custDataLst>
              <p:tags r:id="rId4"/>
            </p:custDataLst>
          </p:nvPr>
        </p:nvSpPr>
        <p:spPr>
          <a:xfrm>
            <a:off x="3474085" y="2726690"/>
            <a:ext cx="2173605" cy="526415"/>
          </a:xfrm>
          <a:prstGeom prst="rect">
            <a:avLst/>
          </a:prstGeom>
          <a:noFill/>
        </p:spPr>
        <p:txBody>
          <a:bodyPr wrap="square" bIns="0" rtlCol="0" anchor="ctr" anchorCtr="0">
            <a:noAutofit/>
          </a:bodyPr>
          <a:p>
            <a:pPr algn="r">
              <a:lnSpc>
                <a:spcPct val="150000"/>
              </a:lnSpc>
            </a:pPr>
            <a:r>
              <a:rPr lang="zh-CN" altLang="en-US" b="1">
                <a:solidFill>
                  <a:srgbClr val="0078FF">
                    <a:lumMod val="75000"/>
                  </a:srgbClr>
                </a:solidFill>
                <a:uFillTx/>
                <a:latin typeface="Microsoft YaHei Bold" panose="020B0503020204020204" charset="-122"/>
                <a:ea typeface="Microsoft YaHei Bold" panose="020B0503020204020204" charset="-122"/>
                <a:cs typeface="思源黑体 CN Regular" panose="020B0500000000000000" charset="-122"/>
              </a:rPr>
              <a:t>2. 活动量过少</a:t>
            </a:r>
            <a:endParaRPr lang="zh-CN" altLang="en-US" b="1">
              <a:solidFill>
                <a:srgbClr val="0078FF">
                  <a:lumMod val="75000"/>
                </a:srgbClr>
              </a:solidFill>
              <a:uFillTx/>
              <a:latin typeface="Microsoft YaHei Bold" panose="020B0503020204020204" charset="-122"/>
              <a:ea typeface="Microsoft YaHei Bold" panose="020B0503020204020204" charset="-122"/>
              <a:cs typeface="思源黑体 CN Regular" panose="020B0500000000000000" charset="-122"/>
            </a:endParaRPr>
          </a:p>
        </p:txBody>
      </p:sp>
      <p:sp>
        <p:nvSpPr>
          <p:cNvPr id="7" name="五边形 6"/>
          <p:cNvSpPr/>
          <p:nvPr>
            <p:custDataLst>
              <p:tags r:id="rId5"/>
            </p:custDataLst>
          </p:nvPr>
        </p:nvSpPr>
        <p:spPr>
          <a:xfrm>
            <a:off x="4448810" y="2024380"/>
            <a:ext cx="1532255" cy="523240"/>
          </a:xfrm>
          <a:prstGeom prst="homePlate">
            <a:avLst/>
          </a:prstGeom>
          <a:noFill/>
          <a:ln w="22225">
            <a:solidFill>
              <a:srgbClr val="0078FF"/>
            </a:solidFill>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sp>
        <p:nvSpPr>
          <p:cNvPr id="22" name="椭圆 21"/>
          <p:cNvSpPr/>
          <p:nvPr>
            <p:custDataLst>
              <p:tags r:id="rId6"/>
            </p:custDataLst>
          </p:nvPr>
        </p:nvSpPr>
        <p:spPr>
          <a:xfrm>
            <a:off x="4660900" y="1819275"/>
            <a:ext cx="973455" cy="973455"/>
          </a:xfrm>
          <a:prstGeom prst="ellipse">
            <a:avLst/>
          </a:prstGeom>
          <a:solidFill>
            <a:srgbClr val="0078FF"/>
          </a:solidFill>
          <a:ln>
            <a:noFill/>
          </a:ln>
          <a:effectLst>
            <a:outerShdw blurRad="50800" dist="38100" dir="2700000" algn="tl" rotWithShape="0">
              <a:srgbClr val="000000">
                <a:lumMod val="50000"/>
                <a:lumOff val="50000"/>
                <a:alpha val="40000"/>
              </a:srgbClr>
            </a:outerShdw>
          </a:effectLst>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sp>
        <p:nvSpPr>
          <p:cNvPr id="23" name="椭圆 22"/>
          <p:cNvSpPr/>
          <p:nvPr>
            <p:custDataLst>
              <p:tags r:id="rId7"/>
            </p:custDataLst>
          </p:nvPr>
        </p:nvSpPr>
        <p:spPr>
          <a:xfrm>
            <a:off x="4392930" y="2239645"/>
            <a:ext cx="116840" cy="116840"/>
          </a:xfrm>
          <a:prstGeom prst="ellipse">
            <a:avLst/>
          </a:prstGeom>
          <a:solidFill>
            <a:srgbClr val="0078FF">
              <a:lumMod val="75000"/>
            </a:srgbClr>
          </a:solidFill>
          <a:ln w="19050" cmpd="sng">
            <a:solidFill>
              <a:srgbClr val="FFFFFF"/>
            </a:solidFill>
            <a:prstDash val="solid"/>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pic>
        <p:nvPicPr>
          <p:cNvPr id="24" name="图片 23" descr="32313537353836363b32313537353834373bcebbd6c3"/>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4909185" y="2055495"/>
            <a:ext cx="501650" cy="501650"/>
          </a:xfrm>
          <a:prstGeom prst="rect">
            <a:avLst/>
          </a:prstGeom>
        </p:spPr>
      </p:pic>
      <p:cxnSp>
        <p:nvCxnSpPr>
          <p:cNvPr id="26" name="直接连接符 25"/>
          <p:cNvCxnSpPr/>
          <p:nvPr>
            <p:custDataLst>
              <p:tags r:id="rId11"/>
            </p:custDataLst>
          </p:nvPr>
        </p:nvCxnSpPr>
        <p:spPr>
          <a:xfrm>
            <a:off x="3217545" y="2658745"/>
            <a:ext cx="0" cy="2086610"/>
          </a:xfrm>
          <a:prstGeom prst="line">
            <a:avLst/>
          </a:prstGeom>
          <a:ln w="22225">
            <a:solidFill>
              <a:srgbClr val="00ECC2"/>
            </a:solidFill>
            <a:tailEnd type="oval"/>
          </a:ln>
        </p:spPr>
        <p:style>
          <a:lnRef idx="1">
            <a:srgbClr val="00ECC2"/>
          </a:lnRef>
          <a:fillRef idx="0">
            <a:srgbClr val="00ECC2"/>
          </a:fillRef>
          <a:effectRef idx="0">
            <a:srgbClr val="00ECC2"/>
          </a:effectRef>
          <a:fontRef idx="minor">
            <a:srgbClr val="000000"/>
          </a:fontRef>
        </p:style>
      </p:cxnSp>
      <p:sp>
        <p:nvSpPr>
          <p:cNvPr id="29" name="文本框 28"/>
          <p:cNvSpPr txBox="1"/>
          <p:nvPr>
            <p:custDataLst>
              <p:tags r:id="rId12"/>
            </p:custDataLst>
          </p:nvPr>
        </p:nvSpPr>
        <p:spPr>
          <a:xfrm>
            <a:off x="662940" y="3360420"/>
            <a:ext cx="2477135" cy="2265045"/>
          </a:xfrm>
          <a:prstGeom prst="rect">
            <a:avLst/>
          </a:prstGeom>
          <a:noFill/>
        </p:spPr>
        <p:txBody>
          <a:bodyPr wrap="square" rtlCol="0">
            <a:noAutofit/>
          </a:bodyPr>
          <a:p>
            <a:pPr algn="r" fontAlgn="auto">
              <a:lnSpc>
                <a:spcPct val="130000"/>
              </a:lnSpc>
              <a:spcBef>
                <a:spcPts val="0"/>
              </a:spcBef>
              <a:spcAft>
                <a:spcPts val="1000"/>
              </a:spcAft>
            </a:pPr>
            <a:r>
              <a:rPr lang="zh-CN" altLang="en-US">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rPr>
              <a:t>是本病的主要原因，如长期摄入淀粉类、高脂肪的食物过多，超过机体代谢需要，多余的能量便转化为脂肪储存在体内，导致肥胖。</a:t>
            </a:r>
            <a:endParaRPr lang="zh-CN" altLang="en-US">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endParaRPr>
          </a:p>
        </p:txBody>
      </p:sp>
      <p:sp>
        <p:nvSpPr>
          <p:cNvPr id="30" name="文本框 29"/>
          <p:cNvSpPr txBox="1"/>
          <p:nvPr>
            <p:custDataLst>
              <p:tags r:id="rId13"/>
            </p:custDataLst>
          </p:nvPr>
        </p:nvSpPr>
        <p:spPr>
          <a:xfrm>
            <a:off x="662940" y="2734310"/>
            <a:ext cx="2477135" cy="526415"/>
          </a:xfrm>
          <a:prstGeom prst="rect">
            <a:avLst/>
          </a:prstGeom>
          <a:noFill/>
        </p:spPr>
        <p:txBody>
          <a:bodyPr wrap="square" bIns="0" rtlCol="0" anchor="ctr" anchorCtr="0">
            <a:noAutofit/>
          </a:bodyPr>
          <a:p>
            <a:pPr algn="r">
              <a:lnSpc>
                <a:spcPct val="150000"/>
              </a:lnSpc>
            </a:pPr>
            <a:r>
              <a:rPr lang="zh-CN" altLang="en-US" b="1">
                <a:solidFill>
                  <a:schemeClr val="tx1">
                    <a:lumMod val="85000"/>
                    <a:lumOff val="15000"/>
                  </a:schemeClr>
                </a:solidFill>
                <a:uFillTx/>
                <a:latin typeface="Microsoft YaHei Bold" panose="020B0503020204020204" charset="-122"/>
                <a:ea typeface="Microsoft YaHei Bold" panose="020B0503020204020204" charset="-122"/>
                <a:cs typeface="思源黑体 CN Regular" panose="020B0500000000000000" charset="-122"/>
              </a:rPr>
              <a:t>1. 能量摄入过多</a:t>
            </a:r>
            <a:endParaRPr lang="zh-CN" altLang="en-US" b="1">
              <a:solidFill>
                <a:schemeClr val="tx1">
                  <a:lumMod val="85000"/>
                  <a:lumOff val="15000"/>
                </a:schemeClr>
              </a:solidFill>
              <a:uFillTx/>
              <a:latin typeface="Microsoft YaHei Bold" panose="020B0503020204020204" charset="-122"/>
              <a:ea typeface="Microsoft YaHei Bold" panose="020B0503020204020204" charset="-122"/>
              <a:cs typeface="思源黑体 CN Regular" panose="020B0500000000000000" charset="-122"/>
            </a:endParaRPr>
          </a:p>
        </p:txBody>
      </p:sp>
      <p:cxnSp>
        <p:nvCxnSpPr>
          <p:cNvPr id="31" name="直接连接符 30"/>
          <p:cNvCxnSpPr/>
          <p:nvPr>
            <p:custDataLst>
              <p:tags r:id="rId14"/>
            </p:custDataLst>
          </p:nvPr>
        </p:nvCxnSpPr>
        <p:spPr>
          <a:xfrm>
            <a:off x="1978025" y="2668270"/>
            <a:ext cx="1240155" cy="0"/>
          </a:xfrm>
          <a:prstGeom prst="line">
            <a:avLst/>
          </a:prstGeom>
          <a:ln w="22225">
            <a:solidFill>
              <a:srgbClr val="00ECC2"/>
            </a:solidFill>
            <a:headEnd type="oval"/>
          </a:ln>
        </p:spPr>
        <p:style>
          <a:lnRef idx="1">
            <a:srgbClr val="00ECC2"/>
          </a:lnRef>
          <a:fillRef idx="0">
            <a:srgbClr val="00ECC2"/>
          </a:fillRef>
          <a:effectRef idx="0">
            <a:srgbClr val="00ECC2"/>
          </a:effectRef>
          <a:fontRef idx="minor">
            <a:srgbClr val="000000"/>
          </a:fontRef>
        </p:style>
      </p:cxnSp>
      <p:sp>
        <p:nvSpPr>
          <p:cNvPr id="32" name="五边形 31"/>
          <p:cNvSpPr/>
          <p:nvPr>
            <p:custDataLst>
              <p:tags r:id="rId15"/>
            </p:custDataLst>
          </p:nvPr>
        </p:nvSpPr>
        <p:spPr>
          <a:xfrm>
            <a:off x="1941195" y="2032000"/>
            <a:ext cx="1532255" cy="523240"/>
          </a:xfrm>
          <a:prstGeom prst="homePlate">
            <a:avLst/>
          </a:prstGeom>
          <a:noFill/>
          <a:ln w="22225">
            <a:solidFill>
              <a:srgbClr val="00ECC2"/>
            </a:solidFill>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sp>
        <p:nvSpPr>
          <p:cNvPr id="33" name="椭圆 32"/>
          <p:cNvSpPr/>
          <p:nvPr>
            <p:custDataLst>
              <p:tags r:id="rId16"/>
            </p:custDataLst>
          </p:nvPr>
        </p:nvSpPr>
        <p:spPr>
          <a:xfrm>
            <a:off x="2153285" y="1819275"/>
            <a:ext cx="973455" cy="973455"/>
          </a:xfrm>
          <a:prstGeom prst="ellipse">
            <a:avLst/>
          </a:prstGeom>
          <a:solidFill>
            <a:srgbClr val="00ECC2"/>
          </a:solidFill>
          <a:ln>
            <a:noFill/>
          </a:ln>
          <a:effectLst>
            <a:outerShdw blurRad="50800" dist="38100" dir="2700000" algn="tl" rotWithShape="0">
              <a:srgbClr val="000000">
                <a:lumMod val="50000"/>
                <a:lumOff val="50000"/>
                <a:alpha val="40000"/>
              </a:srgbClr>
            </a:outerShdw>
          </a:effectLst>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sp>
        <p:nvSpPr>
          <p:cNvPr id="34" name="椭圆 33"/>
          <p:cNvSpPr/>
          <p:nvPr>
            <p:custDataLst>
              <p:tags r:id="rId17"/>
            </p:custDataLst>
          </p:nvPr>
        </p:nvSpPr>
        <p:spPr>
          <a:xfrm>
            <a:off x="1885315" y="2247265"/>
            <a:ext cx="116840" cy="116840"/>
          </a:xfrm>
          <a:prstGeom prst="ellipse">
            <a:avLst/>
          </a:prstGeom>
          <a:solidFill>
            <a:srgbClr val="00ECC2">
              <a:lumMod val="75000"/>
            </a:srgbClr>
          </a:solidFill>
          <a:ln w="19050" cmpd="sng">
            <a:solidFill>
              <a:srgbClr val="FFFFFF"/>
            </a:solidFill>
            <a:prstDash val="solid"/>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pic>
        <p:nvPicPr>
          <p:cNvPr id="35" name="图片 34" descr="32313537353836363b32313537353834393bb0ecb9abc9f3c5fa"/>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2401570" y="2055495"/>
            <a:ext cx="501650" cy="501650"/>
          </a:xfrm>
          <a:prstGeom prst="rect">
            <a:avLst/>
          </a:prstGeom>
        </p:spPr>
      </p:pic>
      <p:cxnSp>
        <p:nvCxnSpPr>
          <p:cNvPr id="38" name="直接连接符 37"/>
          <p:cNvCxnSpPr/>
          <p:nvPr>
            <p:custDataLst>
              <p:tags r:id="rId21"/>
            </p:custDataLst>
          </p:nvPr>
        </p:nvCxnSpPr>
        <p:spPr>
          <a:xfrm>
            <a:off x="8682990" y="2658745"/>
            <a:ext cx="0" cy="2080895"/>
          </a:xfrm>
          <a:prstGeom prst="line">
            <a:avLst/>
          </a:prstGeom>
          <a:ln w="22225">
            <a:solidFill>
              <a:srgbClr val="FFD75F"/>
            </a:solidFill>
            <a:tailEnd type="oval"/>
          </a:ln>
        </p:spPr>
        <p:style>
          <a:lnRef idx="1">
            <a:srgbClr val="00ECC2"/>
          </a:lnRef>
          <a:fillRef idx="0">
            <a:srgbClr val="00ECC2"/>
          </a:fillRef>
          <a:effectRef idx="0">
            <a:srgbClr val="00ECC2"/>
          </a:effectRef>
          <a:fontRef idx="minor">
            <a:srgbClr val="000000"/>
          </a:fontRef>
        </p:style>
      </p:cxnSp>
      <p:cxnSp>
        <p:nvCxnSpPr>
          <p:cNvPr id="39" name="直接连接符 38"/>
          <p:cNvCxnSpPr/>
          <p:nvPr>
            <p:custDataLst>
              <p:tags r:id="rId22"/>
            </p:custDataLst>
          </p:nvPr>
        </p:nvCxnSpPr>
        <p:spPr>
          <a:xfrm>
            <a:off x="7443470" y="2668270"/>
            <a:ext cx="1240155" cy="0"/>
          </a:xfrm>
          <a:prstGeom prst="line">
            <a:avLst/>
          </a:prstGeom>
          <a:ln w="22225">
            <a:solidFill>
              <a:srgbClr val="FFD75F"/>
            </a:solidFill>
            <a:headEnd type="oval"/>
          </a:ln>
        </p:spPr>
        <p:style>
          <a:lnRef idx="1">
            <a:srgbClr val="00ECC2"/>
          </a:lnRef>
          <a:fillRef idx="0">
            <a:srgbClr val="00ECC2"/>
          </a:fillRef>
          <a:effectRef idx="0">
            <a:srgbClr val="00ECC2"/>
          </a:effectRef>
          <a:fontRef idx="minor">
            <a:srgbClr val="000000"/>
          </a:fontRef>
        </p:style>
      </p:cxnSp>
      <p:sp>
        <p:nvSpPr>
          <p:cNvPr id="40" name="文本框 39"/>
          <p:cNvSpPr txBox="1"/>
          <p:nvPr>
            <p:custDataLst>
              <p:tags r:id="rId23"/>
            </p:custDataLst>
          </p:nvPr>
        </p:nvSpPr>
        <p:spPr>
          <a:xfrm>
            <a:off x="5726430" y="3360420"/>
            <a:ext cx="2879090" cy="2678430"/>
          </a:xfrm>
          <a:prstGeom prst="rect">
            <a:avLst/>
          </a:prstGeom>
          <a:noFill/>
        </p:spPr>
        <p:txBody>
          <a:bodyPr wrap="square" rtlCol="0">
            <a:noAutofit/>
          </a:bodyPr>
          <a:p>
            <a:pPr algn="r" fontAlgn="auto">
              <a:lnSpc>
                <a:spcPct val="130000"/>
              </a:lnSpc>
              <a:spcBef>
                <a:spcPts val="0"/>
              </a:spcBef>
              <a:spcAft>
                <a:spcPts val="1000"/>
              </a:spcAft>
            </a:pPr>
            <a:r>
              <a:rPr lang="zh-CN" altLang="en-US">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rPr>
              <a:t>肥胖有高度的遗传性，父母皆肥胖的后代肥胖率高达70%～80%；双亲之一为肥胖者，后代肥胖发生率为40%～50%；双亲正常的后代肥胖发生率只有10%～14%。</a:t>
            </a:r>
            <a:endParaRPr lang="zh-CN" altLang="en-US">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endParaRPr>
          </a:p>
        </p:txBody>
      </p:sp>
      <p:sp>
        <p:nvSpPr>
          <p:cNvPr id="41" name="文本框 40"/>
          <p:cNvSpPr txBox="1"/>
          <p:nvPr>
            <p:custDataLst>
              <p:tags r:id="rId24"/>
            </p:custDataLst>
          </p:nvPr>
        </p:nvSpPr>
        <p:spPr>
          <a:xfrm>
            <a:off x="6456680" y="2734310"/>
            <a:ext cx="2148840" cy="526415"/>
          </a:xfrm>
          <a:prstGeom prst="rect">
            <a:avLst/>
          </a:prstGeom>
          <a:noFill/>
        </p:spPr>
        <p:txBody>
          <a:bodyPr wrap="square" bIns="0" rtlCol="0" anchor="ctr" anchorCtr="0">
            <a:noAutofit/>
          </a:bodyPr>
          <a:p>
            <a:pPr algn="r">
              <a:lnSpc>
                <a:spcPct val="150000"/>
              </a:lnSpc>
            </a:pPr>
            <a:r>
              <a:rPr lang="zh-CN" altLang="en-US" b="1">
                <a:solidFill>
                  <a:srgbClr val="FFD75F">
                    <a:lumMod val="50000"/>
                  </a:srgbClr>
                </a:solidFill>
                <a:uFillTx/>
                <a:latin typeface="Microsoft YaHei Bold" panose="020B0503020204020204" charset="-122"/>
                <a:ea typeface="Microsoft YaHei Bold" panose="020B0503020204020204" charset="-122"/>
                <a:cs typeface="思源黑体 CN Regular" panose="020B0500000000000000" charset="-122"/>
              </a:rPr>
              <a:t>3. 遗传因素</a:t>
            </a:r>
            <a:endParaRPr lang="zh-CN" altLang="en-US" b="1">
              <a:solidFill>
                <a:srgbClr val="FFD75F">
                  <a:lumMod val="50000"/>
                </a:srgbClr>
              </a:solidFill>
              <a:uFillTx/>
              <a:latin typeface="Microsoft YaHei Bold" panose="020B0503020204020204" charset="-122"/>
              <a:ea typeface="Microsoft YaHei Bold" panose="020B0503020204020204" charset="-122"/>
              <a:cs typeface="思源黑体 CN Regular" panose="020B0500000000000000" charset="-122"/>
            </a:endParaRPr>
          </a:p>
        </p:txBody>
      </p:sp>
      <p:sp>
        <p:nvSpPr>
          <p:cNvPr id="42" name="五边形 41"/>
          <p:cNvSpPr/>
          <p:nvPr>
            <p:custDataLst>
              <p:tags r:id="rId25"/>
            </p:custDataLst>
          </p:nvPr>
        </p:nvSpPr>
        <p:spPr>
          <a:xfrm>
            <a:off x="7442200" y="2036445"/>
            <a:ext cx="1532255" cy="523240"/>
          </a:xfrm>
          <a:prstGeom prst="homePlate">
            <a:avLst/>
          </a:prstGeom>
          <a:noFill/>
          <a:ln w="22225">
            <a:solidFill>
              <a:srgbClr val="FFD75F"/>
            </a:solidFill>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sp>
        <p:nvSpPr>
          <p:cNvPr id="43" name="椭圆 42"/>
          <p:cNvSpPr/>
          <p:nvPr>
            <p:custDataLst>
              <p:tags r:id="rId26"/>
            </p:custDataLst>
          </p:nvPr>
        </p:nvSpPr>
        <p:spPr>
          <a:xfrm>
            <a:off x="7632065" y="1819275"/>
            <a:ext cx="973455" cy="973455"/>
          </a:xfrm>
          <a:prstGeom prst="ellipse">
            <a:avLst/>
          </a:prstGeom>
          <a:solidFill>
            <a:srgbClr val="FFD75F">
              <a:lumMod val="75000"/>
            </a:srgbClr>
          </a:solidFill>
          <a:ln>
            <a:noFill/>
          </a:ln>
          <a:effectLst>
            <a:outerShdw blurRad="50800" dist="38100" dir="2700000" algn="tl" rotWithShape="0">
              <a:srgbClr val="000000">
                <a:lumMod val="50000"/>
                <a:lumOff val="50000"/>
                <a:alpha val="40000"/>
              </a:srgbClr>
            </a:outerShdw>
          </a:effectLst>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sp>
        <p:nvSpPr>
          <p:cNvPr id="45" name="椭圆 44"/>
          <p:cNvSpPr/>
          <p:nvPr>
            <p:custDataLst>
              <p:tags r:id="rId27"/>
            </p:custDataLst>
          </p:nvPr>
        </p:nvSpPr>
        <p:spPr>
          <a:xfrm>
            <a:off x="7376795" y="2247900"/>
            <a:ext cx="116840" cy="116840"/>
          </a:xfrm>
          <a:prstGeom prst="ellipse">
            <a:avLst/>
          </a:prstGeom>
          <a:solidFill>
            <a:srgbClr val="FFD75F"/>
          </a:solidFill>
          <a:ln w="19050" cmpd="sng">
            <a:solidFill>
              <a:srgbClr val="FFFFFF"/>
            </a:solidFill>
            <a:prstDash val="solid"/>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pic>
        <p:nvPicPr>
          <p:cNvPr id="46" name="图片 45" descr="32313537353836363b32313537353835313bcdbcb2e1"/>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7880350" y="2055495"/>
            <a:ext cx="501650" cy="501650"/>
          </a:xfrm>
          <a:prstGeom prst="rect">
            <a:avLst/>
          </a:prstGeom>
        </p:spPr>
      </p:pic>
      <p:cxnSp>
        <p:nvCxnSpPr>
          <p:cNvPr id="48" name="直接连接符 47"/>
          <p:cNvCxnSpPr/>
          <p:nvPr>
            <p:custDataLst>
              <p:tags r:id="rId31"/>
            </p:custDataLst>
          </p:nvPr>
        </p:nvCxnSpPr>
        <p:spPr>
          <a:xfrm>
            <a:off x="11253470" y="2658745"/>
            <a:ext cx="0" cy="2087245"/>
          </a:xfrm>
          <a:prstGeom prst="line">
            <a:avLst/>
          </a:prstGeom>
          <a:ln w="22225">
            <a:solidFill>
              <a:srgbClr val="FF8A25"/>
            </a:solidFill>
            <a:tailEnd type="oval"/>
          </a:ln>
        </p:spPr>
        <p:style>
          <a:lnRef idx="1">
            <a:srgbClr val="00ECC2"/>
          </a:lnRef>
          <a:fillRef idx="0">
            <a:srgbClr val="00ECC2"/>
          </a:fillRef>
          <a:effectRef idx="0">
            <a:srgbClr val="00ECC2"/>
          </a:effectRef>
          <a:fontRef idx="minor">
            <a:srgbClr val="000000"/>
          </a:fontRef>
        </p:style>
      </p:cxnSp>
      <p:cxnSp>
        <p:nvCxnSpPr>
          <p:cNvPr id="49" name="直接连接符 48"/>
          <p:cNvCxnSpPr/>
          <p:nvPr>
            <p:custDataLst>
              <p:tags r:id="rId32"/>
            </p:custDataLst>
          </p:nvPr>
        </p:nvCxnSpPr>
        <p:spPr>
          <a:xfrm>
            <a:off x="10013315" y="2668270"/>
            <a:ext cx="1240155" cy="0"/>
          </a:xfrm>
          <a:prstGeom prst="line">
            <a:avLst/>
          </a:prstGeom>
          <a:ln w="22225">
            <a:solidFill>
              <a:srgbClr val="FF8A25"/>
            </a:solidFill>
            <a:headEnd type="oval"/>
          </a:ln>
        </p:spPr>
        <p:style>
          <a:lnRef idx="1">
            <a:srgbClr val="00ECC2"/>
          </a:lnRef>
          <a:fillRef idx="0">
            <a:srgbClr val="00ECC2"/>
          </a:fillRef>
          <a:effectRef idx="0">
            <a:srgbClr val="00ECC2"/>
          </a:effectRef>
          <a:fontRef idx="minor">
            <a:srgbClr val="000000"/>
          </a:fontRef>
        </p:style>
      </p:cxnSp>
      <p:sp>
        <p:nvSpPr>
          <p:cNvPr id="50" name="文本框 49"/>
          <p:cNvSpPr txBox="1"/>
          <p:nvPr>
            <p:custDataLst>
              <p:tags r:id="rId33"/>
            </p:custDataLst>
          </p:nvPr>
        </p:nvSpPr>
        <p:spPr>
          <a:xfrm>
            <a:off x="8974455" y="3360420"/>
            <a:ext cx="2174240" cy="1598930"/>
          </a:xfrm>
          <a:prstGeom prst="rect">
            <a:avLst/>
          </a:prstGeom>
          <a:noFill/>
        </p:spPr>
        <p:txBody>
          <a:bodyPr wrap="square" rtlCol="0">
            <a:noAutofit/>
          </a:bodyPr>
          <a:p>
            <a:pPr algn="r" fontAlgn="auto">
              <a:lnSpc>
                <a:spcPct val="130000"/>
              </a:lnSpc>
              <a:spcBef>
                <a:spcPts val="0"/>
              </a:spcBef>
              <a:spcAft>
                <a:spcPts val="1000"/>
              </a:spcAft>
            </a:pPr>
            <a:r>
              <a:rPr lang="zh-CN" altLang="en-US">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rPr>
              <a:t>疾病、进食过快、精神创伤和心理因素等均可引起小儿肥胖。</a:t>
            </a:r>
            <a:endParaRPr lang="zh-CN" altLang="en-US">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endParaRPr>
          </a:p>
        </p:txBody>
      </p:sp>
      <p:sp>
        <p:nvSpPr>
          <p:cNvPr id="51" name="文本框 50"/>
          <p:cNvSpPr txBox="1"/>
          <p:nvPr>
            <p:custDataLst>
              <p:tags r:id="rId34"/>
            </p:custDataLst>
          </p:nvPr>
        </p:nvSpPr>
        <p:spPr>
          <a:xfrm>
            <a:off x="8999855" y="2734310"/>
            <a:ext cx="2148840" cy="526415"/>
          </a:xfrm>
          <a:prstGeom prst="rect">
            <a:avLst/>
          </a:prstGeom>
          <a:noFill/>
        </p:spPr>
        <p:txBody>
          <a:bodyPr wrap="square" bIns="0" rtlCol="0" anchor="ctr" anchorCtr="0">
            <a:noAutofit/>
          </a:bodyPr>
          <a:p>
            <a:pPr algn="r">
              <a:lnSpc>
                <a:spcPct val="150000"/>
              </a:lnSpc>
            </a:pPr>
            <a:r>
              <a:rPr lang="zh-CN" altLang="en-US" b="1">
                <a:solidFill>
                  <a:srgbClr val="FF8A25">
                    <a:lumMod val="75000"/>
                  </a:srgbClr>
                </a:solidFill>
                <a:uFillTx/>
                <a:latin typeface="Microsoft YaHei Bold" panose="020B0503020204020204" charset="-122"/>
                <a:ea typeface="Microsoft YaHei Bold" panose="020B0503020204020204" charset="-122"/>
                <a:cs typeface="思源黑体 CN Regular" panose="020B0500000000000000" charset="-122"/>
              </a:rPr>
              <a:t>4. 其他</a:t>
            </a:r>
            <a:endParaRPr lang="zh-CN" altLang="en-US" b="1">
              <a:solidFill>
                <a:srgbClr val="FF8A25">
                  <a:lumMod val="75000"/>
                </a:srgbClr>
              </a:solidFill>
              <a:uFillTx/>
              <a:latin typeface="Microsoft YaHei Bold" panose="020B0503020204020204" charset="-122"/>
              <a:ea typeface="Microsoft YaHei Bold" panose="020B0503020204020204" charset="-122"/>
              <a:cs typeface="思源黑体 CN Regular" panose="020B0500000000000000" charset="-122"/>
            </a:endParaRPr>
          </a:p>
        </p:txBody>
      </p:sp>
      <p:sp>
        <p:nvSpPr>
          <p:cNvPr id="52" name="五边形 51"/>
          <p:cNvSpPr/>
          <p:nvPr>
            <p:custDataLst>
              <p:tags r:id="rId35"/>
            </p:custDataLst>
          </p:nvPr>
        </p:nvSpPr>
        <p:spPr>
          <a:xfrm>
            <a:off x="9949815" y="2032000"/>
            <a:ext cx="1532255" cy="523240"/>
          </a:xfrm>
          <a:prstGeom prst="homePlate">
            <a:avLst/>
          </a:prstGeom>
          <a:noFill/>
          <a:ln w="22225">
            <a:solidFill>
              <a:srgbClr val="FF8A25"/>
            </a:solidFill>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sp>
        <p:nvSpPr>
          <p:cNvPr id="53" name="椭圆 52"/>
          <p:cNvSpPr/>
          <p:nvPr>
            <p:custDataLst>
              <p:tags r:id="rId36"/>
            </p:custDataLst>
          </p:nvPr>
        </p:nvSpPr>
        <p:spPr>
          <a:xfrm>
            <a:off x="10161905" y="1819275"/>
            <a:ext cx="973455" cy="973455"/>
          </a:xfrm>
          <a:prstGeom prst="ellipse">
            <a:avLst/>
          </a:prstGeom>
          <a:solidFill>
            <a:srgbClr val="FF8A25"/>
          </a:solidFill>
          <a:ln>
            <a:noFill/>
          </a:ln>
          <a:effectLst>
            <a:outerShdw blurRad="50800" dist="38100" dir="2700000" algn="tl" rotWithShape="0">
              <a:srgbClr val="000000">
                <a:lumMod val="50000"/>
                <a:lumOff val="50000"/>
                <a:alpha val="40000"/>
              </a:srgbClr>
            </a:outerShdw>
          </a:effectLst>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sp>
        <p:nvSpPr>
          <p:cNvPr id="54" name="椭圆 53"/>
          <p:cNvSpPr/>
          <p:nvPr>
            <p:custDataLst>
              <p:tags r:id="rId37"/>
            </p:custDataLst>
          </p:nvPr>
        </p:nvSpPr>
        <p:spPr>
          <a:xfrm>
            <a:off x="9893935" y="2247265"/>
            <a:ext cx="116840" cy="116840"/>
          </a:xfrm>
          <a:prstGeom prst="ellipse">
            <a:avLst/>
          </a:prstGeom>
          <a:solidFill>
            <a:srgbClr val="FF8A25">
              <a:lumMod val="75000"/>
            </a:srgbClr>
          </a:solidFill>
          <a:ln w="19050" cmpd="sng">
            <a:solidFill>
              <a:srgbClr val="FFFFFF"/>
            </a:solidFill>
            <a:prstDash val="solid"/>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pic>
        <p:nvPicPr>
          <p:cNvPr id="55" name="图片 54" descr="32313537353836363b32313537353835353bb4f2d3a1bbfa"/>
          <p:cNvPicPr>
            <a:picLocks noChangeAspect="1"/>
          </p:cNvPicPr>
          <p:nvPr>
            <p:custDataLst>
              <p:tags r:id="rId38"/>
            </p:custDataLst>
          </p:nvPr>
        </p:nvPicPr>
        <p:blipFill>
          <a:blip r:embed="rId39">
            <a:extLst>
              <a:ext uri="{96DAC541-7B7A-43D3-8B79-37D633B846F1}">
                <asvg:svgBlip xmlns:asvg="http://schemas.microsoft.com/office/drawing/2016/SVG/main" r:embed="rId40"/>
              </a:ext>
            </a:extLst>
          </a:blip>
          <a:stretch>
            <a:fillRect/>
          </a:stretch>
        </p:blipFill>
        <p:spPr>
          <a:xfrm>
            <a:off x="10398125" y="2055495"/>
            <a:ext cx="501650" cy="5016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文本框 164"/>
          <p:cNvSpPr txBox="1"/>
          <p:nvPr/>
        </p:nvSpPr>
        <p:spPr>
          <a:xfrm>
            <a:off x="916305" y="2479675"/>
            <a:ext cx="10440035" cy="3322955"/>
          </a:xfrm>
          <a:prstGeom prst="rect">
            <a:avLst/>
          </a:prstGeom>
          <a:noFill/>
        </p:spPr>
        <p:txBody>
          <a:bodyPr wrap="square">
            <a:spAutoFit/>
          </a:bodyPr>
          <a:lstStyle/>
          <a:p>
            <a:pPr indent="508000" algn="just" fontAlgn="auto">
              <a:lnSpc>
                <a:spcPct val="150000"/>
              </a:lnSpc>
              <a:defRPr/>
              <a:extLst>
                <a:ext uri="{35155182-B16C-46BC-9424-99874614C6A1}">
                  <wpsdc:indentchars xmlns:wpsdc="http://www.wps.cn/officeDocument/2017/drawingmlCustomData" val="200" checksum="282533468"/>
                </a:ext>
              </a:extLst>
            </a:pPr>
            <a:r>
              <a:rPr lang="zh-CN" altLang="en-US" sz="20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肥胖的主要病理改变是脂肪细胞数量的增多或体积增大，在婴儿出生前 3 个月、出生后第1年和11～13岁这三个阶段为脂肪细胞数量增多时期，在这三个阶段发生的肥胖，主要为脂肪细胞数目增多性肥胖，治疗较困难且易复发。而不在这三个阶段发生的肥胖仅出现脂肪细胞体积增大，而数目无增多，治疗较易奏效且不易复发。</a:t>
            </a:r>
            <a:endParaRPr lang="zh-CN" altLang="en-US" sz="20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indent="508000" algn="just" fontAlgn="auto">
              <a:lnSpc>
                <a:spcPct val="150000"/>
              </a:lnSpc>
              <a:defRPr/>
              <a:extLst>
                <a:ext uri="{35155182-B16C-46BC-9424-99874614C6A1}">
                  <wpsdc:indentchars xmlns:wpsdc="http://www.wps.cn/officeDocument/2017/drawingmlCustomData" val="200" checksum="282533468"/>
                </a:ext>
              </a:extLst>
            </a:pPr>
            <a:r>
              <a:rPr lang="zh-CN" altLang="en-US" sz="20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肥胖患儿可发生代谢及内分泌改变：①对环境温度变化的反应不敏感，有低体温现象；②血脂和血尿酸水平增高，易并发动脉硬化、高血压、冠心病、痛风等疾病；③血清生长激素减少，男性雄激素水平下降，女性雌激素水平增加等。</a:t>
            </a:r>
            <a:endParaRPr lang="zh-CN" altLang="en-US" sz="20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nvGrpSpPr>
          <p:cNvPr id="3" name="组合 2"/>
          <p:cNvGrpSpPr/>
          <p:nvPr/>
        </p:nvGrpSpPr>
        <p:grpSpPr>
          <a:xfrm>
            <a:off x="916305" y="1285212"/>
            <a:ext cx="2879725" cy="858535"/>
            <a:chOff x="4157" y="3295"/>
            <a:chExt cx="4535" cy="1352"/>
          </a:xfrm>
        </p:grpSpPr>
        <p:sp>
          <p:nvSpPr>
            <p:cNvPr id="4"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5" name="组合 4"/>
            <p:cNvGrpSpPr/>
            <p:nvPr/>
          </p:nvGrpSpPr>
          <p:grpSpPr>
            <a:xfrm>
              <a:off x="4422" y="3366"/>
              <a:ext cx="1350" cy="900"/>
              <a:chOff x="1283891" y="1695061"/>
              <a:chExt cx="857250" cy="571500"/>
            </a:xfrm>
            <a:solidFill>
              <a:schemeClr val="bg1"/>
            </a:solidFill>
          </p:grpSpPr>
          <p:sp>
            <p:nvSpPr>
              <p:cNvPr id="6"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7" name="组合 6"/>
              <p:cNvGrpSpPr/>
              <p:nvPr/>
            </p:nvGrpSpPr>
            <p:grpSpPr>
              <a:xfrm>
                <a:off x="1320404" y="1695061"/>
                <a:ext cx="820737" cy="522685"/>
                <a:chOff x="1320404" y="1695061"/>
                <a:chExt cx="820737" cy="522685"/>
              </a:xfrm>
              <a:grpFill/>
            </p:grpSpPr>
            <p:sp>
              <p:nvSpPr>
                <p:cNvPr id="8"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9"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0"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grpSp>
        <p:cxnSp>
          <p:nvCxnSpPr>
            <p:cNvPr id="14" name="直接连接符 13"/>
            <p:cNvCxnSpPr/>
            <p:nvPr/>
          </p:nvCxnSpPr>
          <p:spPr>
            <a:xfrm>
              <a:off x="4157" y="4647"/>
              <a:ext cx="453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5594" y="3921"/>
              <a:ext cx="3098" cy="679"/>
            </a:xfrm>
            <a:prstGeom prst="rect">
              <a:avLst/>
            </a:prstGeom>
          </p:spPr>
          <p:txBody>
            <a:bodyPr wrap="square">
              <a:noAutofit/>
            </a:bodyPr>
            <a:p>
              <a:pPr algn="just">
                <a:defRPr/>
              </a:pPr>
              <a:r>
                <a:rPr lang="zh-CN" altLang="en-US" sz="2400" b="1" dirty="0">
                  <a:solidFill>
                    <a:srgbClr val="FF7F7F"/>
                  </a:solidFill>
                  <a:latin typeface="微软雅黑" panose="020B0503020204020204" charset="-122"/>
                  <a:ea typeface="微软雅黑" panose="020B0503020204020204" charset="-122"/>
                </a:rPr>
                <a:t>【病理生理】</a:t>
              </a:r>
              <a:endParaRPr lang="zh-CN" altLang="en-US" sz="2400" b="1" dirty="0">
                <a:solidFill>
                  <a:srgbClr val="FF7F7F"/>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文本框 164"/>
          <p:cNvSpPr txBox="1"/>
          <p:nvPr/>
        </p:nvSpPr>
        <p:spPr>
          <a:xfrm>
            <a:off x="916305" y="1622425"/>
            <a:ext cx="10440035" cy="4915535"/>
          </a:xfrm>
          <a:prstGeom prst="rect">
            <a:avLst/>
          </a:prstGeom>
          <a:noFill/>
        </p:spPr>
        <p:txBody>
          <a:bodyPr wrap="square">
            <a:spAutoFit/>
          </a:bodyPr>
          <a:lstStyle/>
          <a:p>
            <a:pPr indent="482600" algn="just" fontAlgn="auto">
              <a:lnSpc>
                <a:spcPct val="150000"/>
              </a:lnSpc>
              <a:defRPr/>
              <a:extLst>
                <a:ext uri="{35155182-B16C-46BC-9424-99874614C6A1}">
                  <wpsdc:indentchars xmlns:wpsdc="http://www.wps.cn/officeDocument/2017/drawingmlCustomData" val="200" checksum="2980959856"/>
                </a:ext>
              </a:extLst>
            </a:pPr>
            <a:r>
              <a:rPr lang="zh-CN" altLang="en-US" sz="19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肥胖多见于婴儿期、5～6岁和青春期，患儿食欲旺盛且喜吃甜食和高脂肪食物。因肥胖致行动不便，不爱运动。易疲劳，常出汗，用力时气短或腿痛。严重肥胖者由于脂肪的过度堆积限制了胸扩展和膈肌运动，使肺换气量减少，造成缺氧、气急、紫绀、红细胞增多，心脏扩大或出现充血性心力衰竭甚至死亡，称肥胖—换氧不良综合征。</a:t>
            </a:r>
            <a:endParaRPr lang="zh-CN" altLang="en-US" sz="19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indent="482600" algn="just" fontAlgn="auto">
              <a:lnSpc>
                <a:spcPct val="150000"/>
              </a:lnSpc>
              <a:defRPr/>
              <a:extLst>
                <a:ext uri="{35155182-B16C-46BC-9424-99874614C6A1}">
                  <wpsdc:indentchars xmlns:wpsdc="http://www.wps.cn/officeDocument/2017/drawingmlCustomData" val="200" checksum="2980959856"/>
                </a:ext>
              </a:extLst>
            </a:pPr>
            <a:r>
              <a:rPr lang="zh-CN" altLang="en-US" sz="19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体格检查可见患儿皮下脂肪丰满，分布均匀，以颈、肩、乳、胸、背、腹、臀为明显。严重肥胖者可因皮下脂肪过多，使胸腹、臀部及大腿皮肤出现白纹或紫纹；因体重过重，走路时两下肢负荷过度可致膝外翻和扁平足。女孩胸部脂肪过多应与乳房发育相鉴别，后者可触到乳腺组织的硬结。男性患儿因大腿内侧和会阴部脂肪过多，阴茎可隐匿在脂肪组织中而被误诊为阴茎发育不良。</a:t>
            </a:r>
            <a:endParaRPr lang="zh-CN" altLang="en-US" sz="19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indent="482600" algn="just" fontAlgn="auto">
              <a:lnSpc>
                <a:spcPct val="150000"/>
              </a:lnSpc>
              <a:defRPr/>
              <a:extLst>
                <a:ext uri="{35155182-B16C-46BC-9424-99874614C6A1}">
                  <wpsdc:indentchars xmlns:wpsdc="http://www.wps.cn/officeDocument/2017/drawingmlCustomData" val="200" checksum="2980959856"/>
                </a:ext>
              </a:extLst>
            </a:pPr>
            <a:r>
              <a:rPr lang="zh-CN" altLang="en-US" sz="19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肥胖小儿性发育常较早，故最终身高常略低于正常小儿。由于怕被别人讥笑而不愿与其他小儿交往，故常有心理上的障碍，如自卑、胆怯、孤独等。</a:t>
            </a:r>
            <a:endParaRPr lang="zh-CN" altLang="en-US" sz="19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nvGrpSpPr>
          <p:cNvPr id="3" name="组合 2"/>
          <p:cNvGrpSpPr/>
          <p:nvPr/>
        </p:nvGrpSpPr>
        <p:grpSpPr>
          <a:xfrm>
            <a:off x="916305" y="427962"/>
            <a:ext cx="2879725" cy="858535"/>
            <a:chOff x="4157" y="3295"/>
            <a:chExt cx="4535" cy="1352"/>
          </a:xfrm>
        </p:grpSpPr>
        <p:sp>
          <p:nvSpPr>
            <p:cNvPr id="4"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5" name="组合 4"/>
            <p:cNvGrpSpPr/>
            <p:nvPr/>
          </p:nvGrpSpPr>
          <p:grpSpPr>
            <a:xfrm>
              <a:off x="4422" y="3366"/>
              <a:ext cx="1350" cy="900"/>
              <a:chOff x="1283891" y="1695061"/>
              <a:chExt cx="857250" cy="571500"/>
            </a:xfrm>
            <a:solidFill>
              <a:schemeClr val="bg1"/>
            </a:solidFill>
          </p:grpSpPr>
          <p:sp>
            <p:nvSpPr>
              <p:cNvPr id="6"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7" name="组合 6"/>
              <p:cNvGrpSpPr/>
              <p:nvPr/>
            </p:nvGrpSpPr>
            <p:grpSpPr>
              <a:xfrm>
                <a:off x="1320404" y="1695061"/>
                <a:ext cx="820737" cy="522685"/>
                <a:chOff x="1320404" y="1695061"/>
                <a:chExt cx="820737" cy="522685"/>
              </a:xfrm>
              <a:grpFill/>
            </p:grpSpPr>
            <p:sp>
              <p:nvSpPr>
                <p:cNvPr id="8"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9"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0"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grpSp>
        <p:cxnSp>
          <p:nvCxnSpPr>
            <p:cNvPr id="14" name="直接连接符 13"/>
            <p:cNvCxnSpPr/>
            <p:nvPr/>
          </p:nvCxnSpPr>
          <p:spPr>
            <a:xfrm>
              <a:off x="4157" y="4647"/>
              <a:ext cx="453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5594" y="3921"/>
              <a:ext cx="3098" cy="679"/>
            </a:xfrm>
            <a:prstGeom prst="rect">
              <a:avLst/>
            </a:prstGeom>
          </p:spPr>
          <p:txBody>
            <a:bodyPr wrap="square">
              <a:noAutofit/>
            </a:bodyPr>
            <a:p>
              <a:pPr algn="just">
                <a:defRPr/>
              </a:pPr>
              <a:r>
                <a:rPr lang="zh-CN" altLang="en-US" sz="2400" b="1" dirty="0">
                  <a:solidFill>
                    <a:srgbClr val="FF7F7F"/>
                  </a:solidFill>
                  <a:latin typeface="微软雅黑" panose="020B0503020204020204" charset="-122"/>
                  <a:ea typeface="微软雅黑" panose="020B0503020204020204" charset="-122"/>
                </a:rPr>
                <a:t>【临床表现】</a:t>
              </a:r>
              <a:endParaRPr lang="zh-CN" altLang="en-US" sz="2400" b="1" dirty="0">
                <a:solidFill>
                  <a:srgbClr val="FF7F7F"/>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229928" y="2135519"/>
            <a:ext cx="3071245" cy="3071245"/>
          </a:xfrm>
          <a:prstGeom prst="ellipse">
            <a:avLst/>
          </a:prstGeom>
          <a:noFill/>
          <a:ln w="28575">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sp>
        <p:nvSpPr>
          <p:cNvPr id="5" name="椭圆 4"/>
          <p:cNvSpPr/>
          <p:nvPr/>
        </p:nvSpPr>
        <p:spPr>
          <a:xfrm>
            <a:off x="3658870" y="2319020"/>
            <a:ext cx="544830" cy="544830"/>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solidFill>
                  <a:schemeClr val="bg1"/>
                </a:solidFill>
                <a:latin typeface="微软雅黑" panose="020B0503020204020204" charset="-122"/>
                <a:ea typeface="微软雅黑" panose="020B0503020204020204" charset="-122"/>
              </a:rPr>
              <a:t>1</a:t>
            </a:r>
            <a:endParaRPr lang="en-US" altLang="zh-CN" sz="2025">
              <a:solidFill>
                <a:schemeClr val="bg1"/>
              </a:solidFill>
              <a:latin typeface="微软雅黑" panose="020B0503020204020204" charset="-122"/>
              <a:ea typeface="微软雅黑" panose="020B0503020204020204" charset="-122"/>
            </a:endParaRPr>
          </a:p>
        </p:txBody>
      </p:sp>
      <p:sp>
        <p:nvSpPr>
          <p:cNvPr id="6" name="矩形 5"/>
          <p:cNvSpPr/>
          <p:nvPr/>
        </p:nvSpPr>
        <p:spPr>
          <a:xfrm>
            <a:off x="4274820" y="2410460"/>
            <a:ext cx="1076960" cy="361950"/>
          </a:xfrm>
          <a:prstGeom prst="rect">
            <a:avLst/>
          </a:prstGeom>
        </p:spPr>
        <p:txBody>
          <a:bodyPr wrap="none">
            <a:spAutoFit/>
          </a:bodyPr>
          <a:lstStyle/>
          <a:p>
            <a:pPr algn="l"/>
            <a:r>
              <a:rPr lang="zh-CN" altLang="en-US" sz="1755" b="1">
                <a:solidFill>
                  <a:srgbClr val="FF7F7F"/>
                </a:solidFill>
                <a:latin typeface="微软雅黑" panose="020B0503020204020204" charset="-122"/>
                <a:ea typeface="微软雅黑" panose="020B0503020204020204" charset="-122"/>
              </a:rPr>
              <a:t>知识目标</a:t>
            </a:r>
            <a:endParaRPr lang="zh-CN" altLang="en-US" sz="1755" b="1">
              <a:solidFill>
                <a:srgbClr val="FF7F7F"/>
              </a:solidFill>
              <a:latin typeface="微软雅黑" panose="020B0503020204020204" charset="-122"/>
              <a:ea typeface="微软雅黑" panose="020B0503020204020204" charset="-122"/>
            </a:endParaRPr>
          </a:p>
        </p:txBody>
      </p:sp>
      <p:sp>
        <p:nvSpPr>
          <p:cNvPr id="13" name="矩形 12"/>
          <p:cNvSpPr/>
          <p:nvPr/>
        </p:nvSpPr>
        <p:spPr>
          <a:xfrm>
            <a:off x="5351780" y="1615440"/>
            <a:ext cx="6365875" cy="1261110"/>
          </a:xfrm>
          <a:prstGeom prst="rect">
            <a:avLst/>
          </a:prstGeom>
        </p:spPr>
        <p:txBody>
          <a:bodyPr wrap="square" anchor="b" anchorCtr="0">
            <a:noAutofit/>
          </a:bodyPr>
          <a:lstStyle/>
          <a:p>
            <a:pPr algn="just"/>
            <a:r>
              <a:rPr sz="1600" dirty="0">
                <a:solidFill>
                  <a:schemeClr val="tx1">
                    <a:lumMod val="50000"/>
                    <a:lumOff val="50000"/>
                  </a:schemeClr>
                </a:solidFill>
                <a:latin typeface="微软雅黑" panose="020B0503020204020204" charset="-122"/>
                <a:ea typeface="微软雅黑" panose="020B0503020204020204" charset="-122"/>
                <a:cs typeface="+mn-ea"/>
              </a:rPr>
              <a:t>1. 掌握牛奶的配制方法、奶量计算及辅食添加的原则和顺序。</a:t>
            </a:r>
            <a:endParaRPr sz="1600" dirty="0">
              <a:solidFill>
                <a:schemeClr val="tx1">
                  <a:lumMod val="50000"/>
                  <a:lumOff val="50000"/>
                </a:schemeClr>
              </a:solidFill>
              <a:latin typeface="微软雅黑" panose="020B0503020204020204" charset="-122"/>
              <a:ea typeface="微软雅黑" panose="020B0503020204020204" charset="-122"/>
              <a:cs typeface="+mn-ea"/>
            </a:endParaRPr>
          </a:p>
          <a:p>
            <a:pPr algn="just"/>
            <a:r>
              <a:rPr sz="1600" dirty="0">
                <a:solidFill>
                  <a:schemeClr val="tx1">
                    <a:lumMod val="50000"/>
                    <a:lumOff val="50000"/>
                  </a:schemeClr>
                </a:solidFill>
                <a:latin typeface="微软雅黑" panose="020B0503020204020204" charset="-122"/>
                <a:ea typeface="微软雅黑" panose="020B0503020204020204" charset="-122"/>
                <a:cs typeface="+mn-ea"/>
              </a:rPr>
              <a:t>2. 熟悉婴儿喂养的方法及母乳喂养的优点。</a:t>
            </a:r>
            <a:endParaRPr sz="1600" dirty="0">
              <a:solidFill>
                <a:schemeClr val="tx1">
                  <a:lumMod val="50000"/>
                  <a:lumOff val="50000"/>
                </a:schemeClr>
              </a:solidFill>
              <a:latin typeface="微软雅黑" panose="020B0503020204020204" charset="-122"/>
              <a:ea typeface="微软雅黑" panose="020B0503020204020204" charset="-122"/>
              <a:cs typeface="+mn-ea"/>
            </a:endParaRPr>
          </a:p>
          <a:p>
            <a:pPr algn="just"/>
            <a:r>
              <a:rPr sz="1600" dirty="0">
                <a:solidFill>
                  <a:schemeClr val="tx1">
                    <a:lumMod val="50000"/>
                    <a:lumOff val="50000"/>
                  </a:schemeClr>
                </a:solidFill>
                <a:latin typeface="微软雅黑" panose="020B0503020204020204" charset="-122"/>
                <a:ea typeface="微软雅黑" panose="020B0503020204020204" charset="-122"/>
                <a:cs typeface="+mn-ea"/>
              </a:rPr>
              <a:t>3. 了解小儿能量与营养素的需要特点及其对机体的重要意义。</a:t>
            </a:r>
            <a:endParaRPr sz="1600"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8" name="椭圆 7"/>
          <p:cNvSpPr/>
          <p:nvPr/>
        </p:nvSpPr>
        <p:spPr>
          <a:xfrm>
            <a:off x="4015105" y="3398520"/>
            <a:ext cx="544830" cy="54483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solidFill>
                  <a:schemeClr val="bg1"/>
                </a:solidFill>
                <a:latin typeface="微软雅黑" panose="020B0503020204020204" charset="-122"/>
                <a:ea typeface="微软雅黑" panose="020B0503020204020204" charset="-122"/>
              </a:rPr>
              <a:t>2</a:t>
            </a:r>
            <a:endParaRPr lang="en-US" altLang="zh-CN" sz="2025">
              <a:solidFill>
                <a:schemeClr val="bg1"/>
              </a:solidFill>
              <a:latin typeface="微软雅黑" panose="020B0503020204020204" charset="-122"/>
              <a:ea typeface="微软雅黑" panose="020B0503020204020204" charset="-122"/>
            </a:endParaRPr>
          </a:p>
        </p:txBody>
      </p:sp>
      <p:sp>
        <p:nvSpPr>
          <p:cNvPr id="3" name="矩形 2"/>
          <p:cNvSpPr/>
          <p:nvPr/>
        </p:nvSpPr>
        <p:spPr>
          <a:xfrm>
            <a:off x="4631055" y="3493135"/>
            <a:ext cx="1076960" cy="361950"/>
          </a:xfrm>
          <a:prstGeom prst="rect">
            <a:avLst/>
          </a:prstGeom>
        </p:spPr>
        <p:txBody>
          <a:bodyPr wrap="none">
            <a:spAutoFit/>
          </a:bodyPr>
          <a:lstStyle/>
          <a:p>
            <a:pPr algn="l"/>
            <a:r>
              <a:rPr lang="zh-CN" altLang="en-US" sz="1755" b="1">
                <a:solidFill>
                  <a:srgbClr val="FF7F7F"/>
                </a:solidFill>
                <a:latin typeface="微软雅黑" panose="020B0503020204020204" charset="-122"/>
                <a:ea typeface="微软雅黑" panose="020B0503020204020204" charset="-122"/>
              </a:rPr>
              <a:t>能力目标</a:t>
            </a:r>
            <a:endParaRPr lang="zh-CN" altLang="en-US" sz="1755" b="1">
              <a:solidFill>
                <a:srgbClr val="FF7F7F"/>
              </a:solidFill>
              <a:latin typeface="微软雅黑" panose="020B0503020204020204" charset="-122"/>
              <a:ea typeface="微软雅黑" panose="020B0503020204020204" charset="-122"/>
            </a:endParaRPr>
          </a:p>
        </p:txBody>
      </p:sp>
      <p:sp>
        <p:nvSpPr>
          <p:cNvPr id="14" name="矩形 13"/>
          <p:cNvSpPr/>
          <p:nvPr/>
        </p:nvSpPr>
        <p:spPr>
          <a:xfrm>
            <a:off x="5779135" y="3244850"/>
            <a:ext cx="5645785" cy="925830"/>
          </a:xfrm>
          <a:prstGeom prst="rect">
            <a:avLst/>
          </a:prstGeom>
        </p:spPr>
        <p:txBody>
          <a:bodyPr wrap="square" anchor="ctr" anchorCtr="0">
            <a:noAutofit/>
          </a:bodyPr>
          <a:lstStyle/>
          <a:p>
            <a:pPr algn="just"/>
            <a:r>
              <a:rPr sz="1600" dirty="0">
                <a:solidFill>
                  <a:schemeClr val="tx1">
                    <a:lumMod val="50000"/>
                    <a:lumOff val="50000"/>
                  </a:schemeClr>
                </a:solidFill>
                <a:latin typeface="微软雅黑" panose="020B0503020204020204" charset="-122"/>
                <a:ea typeface="微软雅黑" panose="020B0503020204020204" charset="-122"/>
                <a:cs typeface="+mn-ea"/>
              </a:rPr>
              <a:t>1. 会运用所学知识提出小儿营养不良和肥胖症的护理诊断</a:t>
            </a:r>
            <a:r>
              <a:rPr lang="zh-CN" sz="1600" dirty="0">
                <a:solidFill>
                  <a:schemeClr val="tx1">
                    <a:lumMod val="50000"/>
                    <a:lumOff val="50000"/>
                  </a:schemeClr>
                </a:solidFill>
                <a:latin typeface="微软雅黑" panose="020B0503020204020204" charset="-122"/>
                <a:ea typeface="微软雅黑" panose="020B0503020204020204" charset="-122"/>
                <a:cs typeface="+mn-ea"/>
              </a:rPr>
              <a:t>，</a:t>
            </a:r>
            <a:r>
              <a:rPr sz="1600" dirty="0">
                <a:solidFill>
                  <a:schemeClr val="tx1">
                    <a:lumMod val="50000"/>
                    <a:lumOff val="50000"/>
                  </a:schemeClr>
                </a:solidFill>
                <a:latin typeface="微软雅黑" panose="020B0503020204020204" charset="-122"/>
                <a:ea typeface="微软雅黑" panose="020B0503020204020204" charset="-122"/>
                <a:cs typeface="+mn-ea"/>
              </a:rPr>
              <a:t>并实施整体护理。</a:t>
            </a:r>
            <a:endParaRPr sz="1600" dirty="0">
              <a:solidFill>
                <a:schemeClr val="tx1">
                  <a:lumMod val="50000"/>
                  <a:lumOff val="50000"/>
                </a:schemeClr>
              </a:solidFill>
              <a:latin typeface="微软雅黑" panose="020B0503020204020204" charset="-122"/>
              <a:ea typeface="微软雅黑" panose="020B0503020204020204" charset="-122"/>
              <a:cs typeface="+mn-ea"/>
            </a:endParaRPr>
          </a:p>
          <a:p>
            <a:r>
              <a:rPr sz="1600" dirty="0">
                <a:solidFill>
                  <a:schemeClr val="tx1">
                    <a:lumMod val="50000"/>
                    <a:lumOff val="50000"/>
                  </a:schemeClr>
                </a:solidFill>
                <a:latin typeface="微软雅黑" panose="020B0503020204020204" charset="-122"/>
                <a:ea typeface="微软雅黑" panose="020B0503020204020204" charset="-122"/>
                <a:cs typeface="+mn-ea"/>
              </a:rPr>
              <a:t>2. 能正确评估维生素 D 缺乏性佝偻病、手足抽搦症患儿的总体情况，并制订护理计划。</a:t>
            </a:r>
            <a:endParaRPr sz="1600"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4" name="椭圆 3"/>
          <p:cNvSpPr/>
          <p:nvPr/>
        </p:nvSpPr>
        <p:spPr>
          <a:xfrm>
            <a:off x="3658870" y="4465638"/>
            <a:ext cx="544830" cy="544830"/>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solidFill>
                  <a:schemeClr val="bg1"/>
                </a:solidFill>
                <a:latin typeface="微软雅黑" panose="020B0503020204020204" charset="-122"/>
                <a:ea typeface="微软雅黑" panose="020B0503020204020204" charset="-122"/>
              </a:rPr>
              <a:t>3</a:t>
            </a:r>
            <a:endParaRPr lang="en-US" altLang="zh-CN" sz="2025">
              <a:solidFill>
                <a:schemeClr val="bg1"/>
              </a:solidFill>
              <a:latin typeface="微软雅黑" panose="020B0503020204020204" charset="-122"/>
              <a:ea typeface="微软雅黑" panose="020B0503020204020204" charset="-122"/>
            </a:endParaRPr>
          </a:p>
        </p:txBody>
      </p:sp>
      <p:sp>
        <p:nvSpPr>
          <p:cNvPr id="7" name="矩形 6"/>
          <p:cNvSpPr/>
          <p:nvPr/>
        </p:nvSpPr>
        <p:spPr>
          <a:xfrm>
            <a:off x="4274820" y="4557078"/>
            <a:ext cx="1076960" cy="361950"/>
          </a:xfrm>
          <a:prstGeom prst="rect">
            <a:avLst/>
          </a:prstGeom>
        </p:spPr>
        <p:txBody>
          <a:bodyPr wrap="none">
            <a:spAutoFit/>
          </a:bodyPr>
          <a:lstStyle/>
          <a:p>
            <a:pPr algn="l"/>
            <a:r>
              <a:rPr lang="zh-CN" altLang="en-US" sz="1755" b="1">
                <a:solidFill>
                  <a:srgbClr val="FF7F7F"/>
                </a:solidFill>
                <a:latin typeface="微软雅黑" panose="020B0503020204020204" charset="-122"/>
                <a:ea typeface="微软雅黑" panose="020B0503020204020204" charset="-122"/>
              </a:rPr>
              <a:t>素质目标</a:t>
            </a:r>
            <a:endParaRPr lang="zh-CN" altLang="en-US" sz="1755" b="1">
              <a:solidFill>
                <a:srgbClr val="FF7F7F"/>
              </a:solidFill>
              <a:latin typeface="微软雅黑" panose="020B0503020204020204" charset="-122"/>
              <a:ea typeface="微软雅黑" panose="020B0503020204020204" charset="-122"/>
            </a:endParaRPr>
          </a:p>
        </p:txBody>
      </p:sp>
      <p:sp>
        <p:nvSpPr>
          <p:cNvPr id="15" name="矩形 14"/>
          <p:cNvSpPr/>
          <p:nvPr/>
        </p:nvSpPr>
        <p:spPr>
          <a:xfrm>
            <a:off x="5438140" y="4575810"/>
            <a:ext cx="5348605" cy="590550"/>
          </a:xfrm>
          <a:prstGeom prst="rect">
            <a:avLst/>
          </a:prstGeom>
        </p:spPr>
        <p:txBody>
          <a:bodyPr wrap="square" anchor="t" anchorCtr="0">
            <a:noAutofit/>
          </a:bodyPr>
          <a:lstStyle/>
          <a:p>
            <a:r>
              <a:rPr sz="1600" dirty="0">
                <a:solidFill>
                  <a:schemeClr val="tx1">
                    <a:lumMod val="50000"/>
                    <a:lumOff val="50000"/>
                  </a:schemeClr>
                </a:solidFill>
                <a:latin typeface="微软雅黑" panose="020B0503020204020204" charset="-122"/>
                <a:ea typeface="微软雅黑" panose="020B0503020204020204" charset="-122"/>
                <a:cs typeface="+mn-ea"/>
              </a:rPr>
              <a:t>具有关心、爱护、尊重儿童的职业素质和团队协作精神。</a:t>
            </a:r>
            <a:endParaRPr sz="1600" dirty="0">
              <a:solidFill>
                <a:schemeClr val="tx1">
                  <a:lumMod val="50000"/>
                  <a:lumOff val="50000"/>
                </a:schemeClr>
              </a:solidFill>
              <a:latin typeface="微软雅黑" panose="020B0503020204020204" charset="-122"/>
              <a:ea typeface="微软雅黑" panose="020B0503020204020204" charset="-122"/>
              <a:cs typeface="+mn-ea"/>
            </a:endParaRPr>
          </a:p>
        </p:txBody>
      </p:sp>
      <p:grpSp>
        <p:nvGrpSpPr>
          <p:cNvPr id="17" name="组合 16"/>
          <p:cNvGrpSpPr/>
          <p:nvPr/>
        </p:nvGrpSpPr>
        <p:grpSpPr>
          <a:xfrm>
            <a:off x="1263603" y="2672023"/>
            <a:ext cx="1998236" cy="1998236"/>
            <a:chOff x="959845" y="2687828"/>
            <a:chExt cx="2960503" cy="2960503"/>
          </a:xfrm>
        </p:grpSpPr>
        <p:sp>
          <p:nvSpPr>
            <p:cNvPr id="16" name="椭圆 15"/>
            <p:cNvSpPr/>
            <p:nvPr/>
          </p:nvSpPr>
          <p:spPr>
            <a:xfrm>
              <a:off x="959845" y="2687828"/>
              <a:ext cx="2960503" cy="2960503"/>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en-US" altLang="zh-CN" sz="3375">
                <a:gradFill>
                  <a:gsLst>
                    <a:gs pos="100000">
                      <a:schemeClr val="bg1"/>
                    </a:gs>
                    <a:gs pos="28000">
                      <a:schemeClr val="accent1">
                        <a:lumMod val="5000"/>
                        <a:lumOff val="95000"/>
                      </a:schemeClr>
                    </a:gs>
                    <a:gs pos="70000">
                      <a:srgbClr val="FFC000"/>
                    </a:gs>
                  </a:gsLst>
                  <a:lin ang="5400000" scaled="1"/>
                </a:gradFill>
                <a:latin typeface="微软雅黑" panose="020B0503020204020204" charset="-122"/>
                <a:ea typeface="微软雅黑" panose="020B0503020204020204" charset="-122"/>
              </a:endParaRPr>
            </a:p>
          </p:txBody>
        </p:sp>
        <p:pic>
          <p:nvPicPr>
            <p:cNvPr id="21" name="图片 20"/>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1448254" y="3505200"/>
              <a:ext cx="2073747" cy="1403042"/>
            </a:xfrm>
            <a:prstGeom prst="rect">
              <a:avLst/>
            </a:prstGeom>
          </p:spPr>
        </p:pic>
      </p:grpSp>
      <p:grpSp>
        <p:nvGrpSpPr>
          <p:cNvPr id="18" name="组合 17"/>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b="0">
                  <a:solidFill>
                    <a:srgbClr val="FF7F7F"/>
                  </a:solidFill>
                  <a:latin typeface="微软雅黑" panose="020B0503020204020204" charset="-122"/>
                  <a:ea typeface="微软雅黑" panose="020B0503020204020204" charset="-122"/>
                </a:rPr>
                <a:t>学习目标</a:t>
              </a:r>
              <a:endParaRPr lang="zh-CN" altLang="en-US" sz="2400" b="0">
                <a:solidFill>
                  <a:srgbClr val="FF7F7F"/>
                </a:solidFill>
                <a:latin typeface="微软雅黑" panose="020B0503020204020204" charset="-122"/>
                <a:ea typeface="微软雅黑" panose="020B0503020204020204" charset="-122"/>
              </a:endParaRPr>
            </a:p>
          </p:txBody>
        </p:sp>
        <p:grpSp>
          <p:nvGrpSpPr>
            <p:cNvPr id="12" name="组合 11"/>
            <p:cNvGrpSpPr/>
            <p:nvPr/>
          </p:nvGrpSpPr>
          <p:grpSpPr>
            <a:xfrm>
              <a:off x="467" y="494"/>
              <a:ext cx="1416" cy="680"/>
              <a:chOff x="467" y="579"/>
              <a:chExt cx="1416" cy="680"/>
            </a:xfrm>
          </p:grpSpPr>
          <p:sp>
            <p:nvSpPr>
              <p:cNvPr id="25" name="对角圆角矩形 24"/>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6" name="图片 25"/>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902">
        <p:comb/>
      </p:transition>
    </mc:Choice>
    <mc:Fallback>
      <p:transition advTm="29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 calcmode="lin" valueType="num">
                                      <p:cBhvr>
                                        <p:cTn id="9" dur="500" fill="hold"/>
                                        <p:tgtEl>
                                          <p:spTgt spid="17"/>
                                        </p:tgtEl>
                                        <p:attrNameLst>
                                          <p:attrName>style.rotation</p:attrName>
                                        </p:attrNameLst>
                                      </p:cBhvr>
                                      <p:tavLst>
                                        <p:tav tm="0">
                                          <p:val>
                                            <p:fltVal val="360"/>
                                          </p:val>
                                        </p:tav>
                                        <p:tav tm="100000">
                                          <p:val>
                                            <p:fltVal val="0"/>
                                          </p:val>
                                        </p:tav>
                                      </p:tavLst>
                                    </p:anim>
                                    <p:animEffect transition="in" filter="fade">
                                      <p:cBhvr>
                                        <p:cTn id="10" dur="500"/>
                                        <p:tgtEl>
                                          <p:spTgt spid="1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00443" y="1323947"/>
            <a:ext cx="10440035" cy="2004094"/>
            <a:chOff x="4157" y="3295"/>
            <a:chExt cx="16441" cy="3156"/>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85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908" y="3921"/>
              <a:ext cx="5289" cy="679"/>
            </a:xfrm>
            <a:prstGeom prst="rect">
              <a:avLst/>
            </a:prstGeom>
          </p:spPr>
          <p:txBody>
            <a:bodyPr wrap="square">
              <a:noAutofit/>
            </a:bodyPr>
            <a:lstStyle/>
            <a:p>
              <a:pPr algn="just">
                <a:defRPr/>
              </a:pPr>
              <a:r>
                <a:rPr lang="zh-CN" altLang="en-US" sz="2000" b="1" dirty="0">
                  <a:solidFill>
                    <a:srgbClr val="FF7F7F"/>
                  </a:solidFill>
                  <a:latin typeface="微软雅黑" panose="020B0503020204020204" charset="-122"/>
                  <a:ea typeface="微软雅黑" panose="020B0503020204020204" charset="-122"/>
                </a:rPr>
                <a:t>【实验室检查】</a:t>
              </a:r>
              <a:endParaRPr lang="zh-CN" altLang="en-US" sz="2000" b="1" dirty="0">
                <a:solidFill>
                  <a:srgbClr val="FF7F7F"/>
                </a:solidFill>
                <a:latin typeface="微软雅黑" panose="020B0503020204020204" charset="-122"/>
                <a:ea typeface="微软雅黑" panose="020B0503020204020204" charset="-122"/>
              </a:endParaRPr>
            </a:p>
          </p:txBody>
        </p:sp>
        <p:sp>
          <p:nvSpPr>
            <p:cNvPr id="151" name="文本框 164"/>
            <p:cNvSpPr txBox="1"/>
            <p:nvPr/>
          </p:nvSpPr>
          <p:spPr>
            <a:xfrm>
              <a:off x="4157" y="4853"/>
              <a:ext cx="16441" cy="1598"/>
            </a:xfrm>
            <a:prstGeom prst="rect">
              <a:avLst/>
            </a:prstGeom>
            <a:noFill/>
          </p:spPr>
          <p:txBody>
            <a:bodyPr wrap="square">
              <a:spAutoFit/>
            </a:bodyPr>
            <a:lstStyle/>
            <a:p>
              <a:pPr indent="508000" algn="just" fontAlgn="auto">
                <a:lnSpc>
                  <a:spcPct val="150000"/>
                </a:lnSpc>
                <a:defRPr/>
                <a:extLst>
                  <a:ext uri="{35155182-B16C-46BC-9424-99874614C6A1}">
                    <wpsdc:indentchars xmlns:wpsdc="http://www.wps.cn/officeDocument/2017/drawingmlCustomData" val="200" checksum="282533468"/>
                  </a:ext>
                </a:extLst>
              </a:pPr>
              <a:r>
                <a:rPr lang="zh-CN" altLang="en-US" sz="20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三酰甘油、胆固醇可增高，严重者 β 脂蛋白也可增加。常有高胰岛素血症，血生长激素水平降低。超声波检查常有脂肪肝。</a:t>
              </a:r>
              <a:endParaRPr lang="zh-CN" altLang="en-US" sz="20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1000443" y="4023967"/>
            <a:ext cx="10440035" cy="1542441"/>
            <a:chOff x="4157" y="3295"/>
            <a:chExt cx="16441" cy="2429"/>
          </a:xfrm>
        </p:grpSpPr>
        <p:sp>
          <p:nvSpPr>
            <p:cNvPr id="4"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5" name="组合 4"/>
            <p:cNvGrpSpPr/>
            <p:nvPr/>
          </p:nvGrpSpPr>
          <p:grpSpPr>
            <a:xfrm>
              <a:off x="4422" y="3366"/>
              <a:ext cx="1350" cy="900"/>
              <a:chOff x="1283891" y="1695061"/>
              <a:chExt cx="857250" cy="571500"/>
            </a:xfrm>
            <a:solidFill>
              <a:schemeClr val="bg1"/>
            </a:solidFill>
          </p:grpSpPr>
          <p:sp>
            <p:nvSpPr>
              <p:cNvPr id="6"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7" name="组合 6"/>
              <p:cNvGrpSpPr/>
              <p:nvPr/>
            </p:nvGrpSpPr>
            <p:grpSpPr>
              <a:xfrm>
                <a:off x="1320404" y="1695061"/>
                <a:ext cx="820737" cy="522685"/>
                <a:chOff x="1320404" y="1695061"/>
                <a:chExt cx="820737" cy="522685"/>
              </a:xfrm>
              <a:grpFill/>
            </p:grpSpPr>
            <p:sp>
              <p:nvSpPr>
                <p:cNvPr id="8"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9"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0"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grpSp>
        <p:cxnSp>
          <p:nvCxnSpPr>
            <p:cNvPr id="14" name="直接连接符 13"/>
            <p:cNvCxnSpPr/>
            <p:nvPr/>
          </p:nvCxnSpPr>
          <p:spPr>
            <a:xfrm>
              <a:off x="4157" y="4647"/>
              <a:ext cx="85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5908" y="3921"/>
              <a:ext cx="5289" cy="679"/>
            </a:xfrm>
            <a:prstGeom prst="rect">
              <a:avLst/>
            </a:prstGeom>
          </p:spPr>
          <p:txBody>
            <a:bodyPr wrap="square">
              <a:noAutofit/>
            </a:bodyPr>
            <a:p>
              <a:pPr algn="just">
                <a:defRPr/>
              </a:pPr>
              <a:r>
                <a:rPr lang="zh-CN" altLang="en-US" sz="2000" b="1" dirty="0">
                  <a:solidFill>
                    <a:srgbClr val="FF7F7F"/>
                  </a:solidFill>
                  <a:latin typeface="微软雅黑" panose="020B0503020204020204" charset="-122"/>
                  <a:ea typeface="微软雅黑" panose="020B0503020204020204" charset="-122"/>
                </a:rPr>
                <a:t>【治疗原则】</a:t>
              </a:r>
              <a:endParaRPr lang="zh-CN" altLang="en-US" sz="2000" b="1" dirty="0">
                <a:solidFill>
                  <a:srgbClr val="FF7F7F"/>
                </a:solidFill>
                <a:latin typeface="微软雅黑" panose="020B0503020204020204" charset="-122"/>
                <a:ea typeface="微软雅黑" panose="020B0503020204020204" charset="-122"/>
              </a:endParaRPr>
            </a:p>
          </p:txBody>
        </p:sp>
        <p:sp>
          <p:nvSpPr>
            <p:cNvPr id="16" name="文本框 164"/>
            <p:cNvSpPr txBox="1"/>
            <p:nvPr/>
          </p:nvSpPr>
          <p:spPr>
            <a:xfrm>
              <a:off x="4157" y="4853"/>
              <a:ext cx="16441" cy="871"/>
            </a:xfrm>
            <a:prstGeom prst="rect">
              <a:avLst/>
            </a:prstGeom>
            <a:noFill/>
          </p:spPr>
          <p:txBody>
            <a:bodyPr wrap="square">
              <a:spAutoFit/>
            </a:bodyPr>
            <a:p>
              <a:pPr indent="508000" algn="just" fontAlgn="auto">
                <a:lnSpc>
                  <a:spcPct val="150000"/>
                </a:lnSpc>
                <a:defRPr/>
                <a:extLst>
                  <a:ext uri="{35155182-B16C-46BC-9424-99874614C6A1}">
                    <wpsdc:indentchars xmlns:wpsdc="http://www.wps.cn/officeDocument/2017/drawingmlCustomData" val="200" checksum="282533468"/>
                  </a:ext>
                </a:extLst>
              </a:pPr>
              <a:r>
                <a:rPr lang="zh-CN" altLang="en-US" sz="20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限制饮食，增加活动，解除精神心理障碍。</a:t>
              </a:r>
              <a:endParaRPr lang="zh-CN" altLang="en-US" sz="20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椭圆 4"/>
          <p:cNvSpPr/>
          <p:nvPr>
            <p:custDataLst>
              <p:tags r:id="rId1"/>
            </p:custDataLst>
          </p:nvPr>
        </p:nvSpPr>
        <p:spPr>
          <a:xfrm>
            <a:off x="7024370" y="2171700"/>
            <a:ext cx="945515" cy="928370"/>
          </a:xfrm>
          <a:prstGeom prst="ellipse">
            <a:avLst/>
          </a:prstGeom>
          <a:gradFill>
            <a:gsLst>
              <a:gs pos="0">
                <a:srgbClr val="00D6D6">
                  <a:lumMod val="20000"/>
                  <a:lumOff val="80000"/>
                </a:srgbClr>
              </a:gs>
              <a:gs pos="100000">
                <a:srgbClr val="00D6D6"/>
              </a:gs>
            </a:gsLst>
            <a:lin ang="5400000" scaled="0"/>
          </a:gra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6" name="椭圆 5"/>
          <p:cNvSpPr/>
          <p:nvPr>
            <p:custDataLst>
              <p:tags r:id="rId2"/>
            </p:custDataLst>
          </p:nvPr>
        </p:nvSpPr>
        <p:spPr>
          <a:xfrm>
            <a:off x="9728200" y="2172335"/>
            <a:ext cx="945515" cy="928370"/>
          </a:xfrm>
          <a:prstGeom prst="ellipse">
            <a:avLst/>
          </a:prstGeom>
          <a:gradFill>
            <a:gsLst>
              <a:gs pos="0">
                <a:srgbClr val="DA4767">
                  <a:lumMod val="20000"/>
                  <a:lumOff val="80000"/>
                </a:srgbClr>
              </a:gs>
              <a:gs pos="100000">
                <a:srgbClr val="DA4767"/>
              </a:gs>
            </a:gsLst>
            <a:lin ang="5400000" scaled="0"/>
          </a:gra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 name="椭圆 2"/>
          <p:cNvSpPr/>
          <p:nvPr>
            <p:custDataLst>
              <p:tags r:id="rId3"/>
            </p:custDataLst>
          </p:nvPr>
        </p:nvSpPr>
        <p:spPr>
          <a:xfrm>
            <a:off x="1524000" y="2172335"/>
            <a:ext cx="945515" cy="928370"/>
          </a:xfrm>
          <a:prstGeom prst="ellipse">
            <a:avLst/>
          </a:prstGeom>
          <a:gradFill>
            <a:gsLst>
              <a:gs pos="0">
                <a:srgbClr val="FA8024">
                  <a:lumMod val="20000"/>
                  <a:lumOff val="80000"/>
                </a:srgbClr>
              </a:gs>
              <a:gs pos="100000">
                <a:srgbClr val="FA8024"/>
              </a:gs>
            </a:gsLst>
            <a:lin ang="5400000" scaled="0"/>
          </a:gra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6" name="矩形 35"/>
          <p:cNvSpPr/>
          <p:nvPr>
            <p:custDataLst>
              <p:tags r:id="rId4"/>
            </p:custDataLst>
          </p:nvPr>
        </p:nvSpPr>
        <p:spPr>
          <a:xfrm>
            <a:off x="8863330" y="2219960"/>
            <a:ext cx="334645" cy="3712845"/>
          </a:xfrm>
          <a:prstGeom prst="rect">
            <a:avLst/>
          </a:prstGeom>
          <a:solidFill>
            <a:srgbClr val="FFFFFF"/>
          </a:solidFill>
          <a:ln>
            <a:noFill/>
          </a:ln>
          <a:effectLst>
            <a:outerShdw blurRad="127000" dist="50800" sx="97000" sy="97000" algn="l" rotWithShape="0">
              <a:srgbClr val="FFFFFF">
                <a:lumMod val="50000"/>
                <a:alpha val="90000"/>
              </a:srgbClr>
            </a:outerShdw>
            <a:reflection stA="45000" endPos="0" dist="50800" dir="5400000" sy="-100000" algn="bl" rotWithShape="0"/>
          </a:effec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7" name="等腰三角形 36"/>
          <p:cNvSpPr/>
          <p:nvPr>
            <p:custDataLst>
              <p:tags r:id="rId5"/>
            </p:custDataLst>
          </p:nvPr>
        </p:nvSpPr>
        <p:spPr>
          <a:xfrm rot="5400000">
            <a:off x="9077325" y="3744595"/>
            <a:ext cx="495300" cy="254000"/>
          </a:xfrm>
          <a:prstGeom prst="triangle">
            <a:avLst/>
          </a:prstGeom>
          <a:solidFill>
            <a:srgbClr val="DA4767"/>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8" name="等腰三角形 37"/>
          <p:cNvSpPr/>
          <p:nvPr>
            <p:custDataLst>
              <p:tags r:id="rId6"/>
            </p:custDataLst>
          </p:nvPr>
        </p:nvSpPr>
        <p:spPr>
          <a:xfrm rot="5400000">
            <a:off x="8964930" y="3744595"/>
            <a:ext cx="495300" cy="254000"/>
          </a:xfrm>
          <a:prstGeom prst="triangl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9" name="文本框 48"/>
          <p:cNvSpPr txBox="1"/>
          <p:nvPr>
            <p:custDataLst>
              <p:tags r:id="rId7"/>
            </p:custDataLst>
          </p:nvPr>
        </p:nvSpPr>
        <p:spPr>
          <a:xfrm flipH="1">
            <a:off x="9366885" y="3197225"/>
            <a:ext cx="2120900" cy="421640"/>
          </a:xfrm>
          <a:prstGeom prst="rect">
            <a:avLst/>
          </a:prstGeom>
          <a:noFill/>
        </p:spPr>
        <p:txBody>
          <a:bodyPr wrap="square" bIns="0" rtlCol="0">
            <a:normAutofit/>
          </a:bodyPr>
          <a:p>
            <a:pPr algn="l"/>
            <a:r>
              <a:rPr lang="zh-CN" altLang="en-US" sz="2000" b="1">
                <a:solidFill>
                  <a:srgbClr val="DA4767"/>
                </a:solidFill>
                <a:uFillTx/>
                <a:latin typeface="Microsoft YaHei Bold" panose="020B0503020204020204" charset="-122"/>
                <a:ea typeface="Microsoft YaHei Bold" panose="020B0503020204020204" charset="-122"/>
              </a:rPr>
              <a:t>4. 辅助检查结果</a:t>
            </a:r>
            <a:endParaRPr lang="zh-CN" altLang="en-US" sz="2000" b="1">
              <a:solidFill>
                <a:srgbClr val="DA4767"/>
              </a:solidFill>
              <a:uFillTx/>
              <a:latin typeface="Microsoft YaHei Bold" panose="020B0503020204020204" charset="-122"/>
              <a:ea typeface="Microsoft YaHei Bold" panose="020B0503020204020204" charset="-122"/>
            </a:endParaRPr>
          </a:p>
        </p:txBody>
      </p:sp>
      <p:sp>
        <p:nvSpPr>
          <p:cNvPr id="50" name="文本框 49"/>
          <p:cNvSpPr txBox="1"/>
          <p:nvPr>
            <p:custDataLst>
              <p:tags r:id="rId8"/>
            </p:custDataLst>
          </p:nvPr>
        </p:nvSpPr>
        <p:spPr>
          <a:xfrm flipH="1">
            <a:off x="9441180" y="3642360"/>
            <a:ext cx="2043430" cy="2307590"/>
          </a:xfrm>
          <a:prstGeom prst="rect">
            <a:avLst/>
          </a:prstGeom>
          <a:noFill/>
        </p:spPr>
        <p:txBody>
          <a:bodyPr wrap="square" bIns="46990" rtlCol="0">
            <a:noAutofit/>
          </a:bodyPr>
          <a:p>
            <a:pPr indent="-457200" algn="just" fontAlgn="auto">
              <a:lnSpc>
                <a:spcPct val="130000"/>
              </a:lnSpc>
              <a:spcAft>
                <a:spcPts val="1000"/>
              </a:spcAft>
            </a:pPr>
            <a:r>
              <a:rPr lang="zh-CN" altLang="en-US">
                <a:solidFill>
                  <a:schemeClr val="tx1">
                    <a:lumMod val="85000"/>
                    <a:lumOff val="15000"/>
                  </a:schemeClr>
                </a:solidFill>
                <a:uFillTx/>
                <a:latin typeface="Microsoft YaHei" panose="020B0503020204020204" charset="-122"/>
                <a:ea typeface="Microsoft YaHei Regular" panose="020B0503020204020204" charset="-122"/>
              </a:rPr>
              <a:t>分析三酰甘油、胆固醇、β 脂蛋白有无增高，血生长激素水平有无降低，超声波检查有无脂肪肝。</a:t>
            </a:r>
            <a:endParaRPr lang="zh-CN" altLang="en-US">
              <a:solidFill>
                <a:schemeClr val="tx1">
                  <a:lumMod val="85000"/>
                  <a:lumOff val="15000"/>
                </a:schemeClr>
              </a:solidFill>
              <a:uFillTx/>
              <a:latin typeface="Microsoft YaHei" panose="020B0503020204020204" charset="-122"/>
              <a:ea typeface="Microsoft YaHei Regular" panose="020B0503020204020204" charset="-122"/>
            </a:endParaRPr>
          </a:p>
        </p:txBody>
      </p:sp>
      <p:pic>
        <p:nvPicPr>
          <p:cNvPr id="65" name="图片 64" descr="32313538313534373b32313538313534313bbde2bef6b7bdb0b8"/>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10028555" y="2456180"/>
            <a:ext cx="347980" cy="347980"/>
          </a:xfrm>
          <a:prstGeom prst="rect">
            <a:avLst/>
          </a:prstGeom>
        </p:spPr>
      </p:pic>
      <p:sp>
        <p:nvSpPr>
          <p:cNvPr id="12" name="矩形 11"/>
          <p:cNvSpPr/>
          <p:nvPr>
            <p:custDataLst>
              <p:tags r:id="rId12"/>
            </p:custDataLst>
          </p:nvPr>
        </p:nvSpPr>
        <p:spPr>
          <a:xfrm>
            <a:off x="6195060" y="2219960"/>
            <a:ext cx="334645" cy="3712845"/>
          </a:xfrm>
          <a:prstGeom prst="rect">
            <a:avLst/>
          </a:prstGeom>
          <a:solidFill>
            <a:srgbClr val="FFFFFF"/>
          </a:solidFill>
          <a:ln>
            <a:noFill/>
          </a:ln>
          <a:effectLst>
            <a:outerShdw blurRad="127000" dist="50800" sx="97000" sy="97000" algn="l" rotWithShape="0">
              <a:srgbClr val="FFFFFF">
                <a:lumMod val="50000"/>
                <a:alpha val="90000"/>
              </a:srgbClr>
            </a:outerShdw>
            <a:reflection stA="45000" endPos="0" dist="50800" dir="5400000" sy="-100000" algn="bl" rotWithShape="0"/>
          </a:effec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3" name="等腰三角形 12"/>
          <p:cNvSpPr/>
          <p:nvPr>
            <p:custDataLst>
              <p:tags r:id="rId13"/>
            </p:custDataLst>
          </p:nvPr>
        </p:nvSpPr>
        <p:spPr>
          <a:xfrm rot="5400000">
            <a:off x="6409055" y="3744595"/>
            <a:ext cx="495300" cy="254000"/>
          </a:xfrm>
          <a:prstGeom prst="triangle">
            <a:avLst/>
          </a:prstGeom>
          <a:solidFill>
            <a:srgbClr val="00D6D6"/>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4" name="等腰三角形 13"/>
          <p:cNvSpPr/>
          <p:nvPr>
            <p:custDataLst>
              <p:tags r:id="rId14"/>
            </p:custDataLst>
          </p:nvPr>
        </p:nvSpPr>
        <p:spPr>
          <a:xfrm rot="5400000">
            <a:off x="6296660" y="3744595"/>
            <a:ext cx="495300" cy="254000"/>
          </a:xfrm>
          <a:prstGeom prst="triangl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6" name="文本框 45"/>
          <p:cNvSpPr txBox="1"/>
          <p:nvPr>
            <p:custDataLst>
              <p:tags r:id="rId15"/>
            </p:custDataLst>
          </p:nvPr>
        </p:nvSpPr>
        <p:spPr>
          <a:xfrm flipH="1">
            <a:off x="6662420" y="3202305"/>
            <a:ext cx="2159000" cy="421640"/>
          </a:xfrm>
          <a:prstGeom prst="rect">
            <a:avLst/>
          </a:prstGeom>
          <a:noFill/>
        </p:spPr>
        <p:txBody>
          <a:bodyPr wrap="square" bIns="0" rtlCol="0">
            <a:noAutofit/>
          </a:bodyPr>
          <a:p>
            <a:pPr algn="l"/>
            <a:r>
              <a:rPr lang="zh-CN" altLang="en-US" b="1">
                <a:solidFill>
                  <a:schemeClr val="tx1">
                    <a:lumMod val="85000"/>
                    <a:lumOff val="15000"/>
                  </a:schemeClr>
                </a:solidFill>
                <a:uFillTx/>
                <a:latin typeface="Microsoft YaHei Bold" panose="020B0503020204020204" charset="-122"/>
                <a:ea typeface="Microsoft YaHei Bold" panose="020B0503020204020204" charset="-122"/>
              </a:rPr>
              <a:t>3. 心理—社会状况</a:t>
            </a:r>
            <a:endParaRPr lang="zh-CN" altLang="en-US" b="1">
              <a:solidFill>
                <a:schemeClr val="tx1">
                  <a:lumMod val="85000"/>
                  <a:lumOff val="15000"/>
                </a:schemeClr>
              </a:solidFill>
              <a:uFillTx/>
              <a:latin typeface="Microsoft YaHei Bold" panose="020B0503020204020204" charset="-122"/>
              <a:ea typeface="Microsoft YaHei Bold" panose="020B0503020204020204" charset="-122"/>
            </a:endParaRPr>
          </a:p>
        </p:txBody>
      </p:sp>
      <p:sp>
        <p:nvSpPr>
          <p:cNvPr id="47" name="文本框 46"/>
          <p:cNvSpPr txBox="1"/>
          <p:nvPr>
            <p:custDataLst>
              <p:tags r:id="rId16"/>
            </p:custDataLst>
          </p:nvPr>
        </p:nvSpPr>
        <p:spPr>
          <a:xfrm flipH="1">
            <a:off x="6736715" y="3647440"/>
            <a:ext cx="2043430" cy="2307590"/>
          </a:xfrm>
          <a:prstGeom prst="rect">
            <a:avLst/>
          </a:prstGeom>
          <a:noFill/>
        </p:spPr>
        <p:txBody>
          <a:bodyPr wrap="square" bIns="46990" rtlCol="0">
            <a:noAutofit/>
          </a:bodyPr>
          <a:p>
            <a:pPr indent="-457200" algn="just" fontAlgn="auto">
              <a:lnSpc>
                <a:spcPct val="130000"/>
              </a:lnSpc>
              <a:spcAft>
                <a:spcPts val="1000"/>
              </a:spcAft>
            </a:pPr>
            <a:r>
              <a:rPr lang="zh-CN" altLang="en-US">
                <a:solidFill>
                  <a:schemeClr val="tx1">
                    <a:lumMod val="85000"/>
                    <a:lumOff val="15000"/>
                  </a:schemeClr>
                </a:solidFill>
                <a:uFillTx/>
                <a:latin typeface="Microsoft YaHei" panose="020B0503020204020204" charset="-122"/>
                <a:ea typeface="Microsoft YaHei Regular" panose="020B0503020204020204" charset="-122"/>
              </a:rPr>
              <a:t>评估患儿是否有孤僻、胆怯、自卑的心理；评估家长对肥胖危害的认识程度。</a:t>
            </a:r>
            <a:endParaRPr lang="zh-CN" altLang="en-US">
              <a:solidFill>
                <a:schemeClr val="tx1">
                  <a:lumMod val="85000"/>
                  <a:lumOff val="15000"/>
                </a:schemeClr>
              </a:solidFill>
              <a:uFillTx/>
              <a:latin typeface="Microsoft YaHei" panose="020B0503020204020204" charset="-122"/>
              <a:ea typeface="Microsoft YaHei Regular" panose="020B0503020204020204" charset="-122"/>
            </a:endParaRPr>
          </a:p>
        </p:txBody>
      </p:sp>
      <p:pic>
        <p:nvPicPr>
          <p:cNvPr id="61" name="图片 60" descr="32313538313534373b32313538313532363bb7d6cef6"/>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7324090" y="2461260"/>
            <a:ext cx="347980" cy="347980"/>
          </a:xfrm>
          <a:prstGeom prst="rect">
            <a:avLst/>
          </a:prstGeom>
        </p:spPr>
      </p:pic>
      <p:sp>
        <p:nvSpPr>
          <p:cNvPr id="2" name="矩形 1"/>
          <p:cNvSpPr/>
          <p:nvPr>
            <p:custDataLst>
              <p:tags r:id="rId20"/>
            </p:custDataLst>
          </p:nvPr>
        </p:nvSpPr>
        <p:spPr>
          <a:xfrm>
            <a:off x="652780" y="2219960"/>
            <a:ext cx="334645" cy="3712845"/>
          </a:xfrm>
          <a:prstGeom prst="rect">
            <a:avLst/>
          </a:prstGeom>
          <a:solidFill>
            <a:srgbClr val="FFFFFF"/>
          </a:solidFill>
          <a:ln>
            <a:noFill/>
          </a:ln>
          <a:effectLst>
            <a:outerShdw blurRad="127000" dist="50800" sx="97000" sy="97000" algn="l" rotWithShape="0">
              <a:srgbClr val="FFFFFF">
                <a:lumMod val="50000"/>
                <a:alpha val="90000"/>
              </a:srgbClr>
            </a:outerShdw>
            <a:reflection stA="45000" endPos="0" dist="50800" dir="5400000" sy="-100000" algn="bl" rotWithShape="0"/>
          </a:effec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7" name="等腰三角形 6"/>
          <p:cNvSpPr/>
          <p:nvPr>
            <p:custDataLst>
              <p:tags r:id="rId21"/>
            </p:custDataLst>
          </p:nvPr>
        </p:nvSpPr>
        <p:spPr>
          <a:xfrm rot="5400000">
            <a:off x="866775" y="3744595"/>
            <a:ext cx="495300" cy="254000"/>
          </a:xfrm>
          <a:prstGeom prst="triangle">
            <a:avLst/>
          </a:prstGeom>
          <a:solidFill>
            <a:srgbClr val="FA8024"/>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 name="等腰三角形 7"/>
          <p:cNvSpPr/>
          <p:nvPr>
            <p:custDataLst>
              <p:tags r:id="rId22"/>
            </p:custDataLst>
          </p:nvPr>
        </p:nvSpPr>
        <p:spPr>
          <a:xfrm rot="5400000">
            <a:off x="754380" y="3744595"/>
            <a:ext cx="495300" cy="254000"/>
          </a:xfrm>
          <a:prstGeom prst="triangl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5" name="文本框 44"/>
          <p:cNvSpPr txBox="1"/>
          <p:nvPr>
            <p:custDataLst>
              <p:tags r:id="rId23"/>
            </p:custDataLst>
          </p:nvPr>
        </p:nvSpPr>
        <p:spPr>
          <a:xfrm flipH="1">
            <a:off x="1231265" y="3642360"/>
            <a:ext cx="2043430" cy="2292985"/>
          </a:xfrm>
          <a:prstGeom prst="rect">
            <a:avLst/>
          </a:prstGeom>
          <a:noFill/>
        </p:spPr>
        <p:txBody>
          <a:bodyPr wrap="square" bIns="46990" rtlCol="0">
            <a:noAutofit/>
          </a:bodyPr>
          <a:p>
            <a:pPr indent="-457200" algn="just" fontAlgn="auto">
              <a:lnSpc>
                <a:spcPct val="130000"/>
              </a:lnSpc>
              <a:spcAft>
                <a:spcPts val="1000"/>
              </a:spcAft>
            </a:pPr>
            <a:r>
              <a:rPr lang="zh-CN" altLang="en-US">
                <a:solidFill>
                  <a:schemeClr val="tx1">
                    <a:lumMod val="85000"/>
                    <a:lumOff val="15000"/>
                  </a:schemeClr>
                </a:solidFill>
                <a:uFillTx/>
                <a:latin typeface="Microsoft YaHei" panose="020B0503020204020204" charset="-122"/>
                <a:ea typeface="Microsoft YaHei Regular" panose="020B0503020204020204" charset="-122"/>
              </a:rPr>
              <a:t>评估患儿有无喜好甜食、油腻等高能量饮食的习惯，平时运动情况，有无家族肥胖史，有无导致患儿精神创伤和心理障碍的因素。</a:t>
            </a:r>
            <a:endParaRPr lang="zh-CN" altLang="en-US">
              <a:solidFill>
                <a:schemeClr val="tx1">
                  <a:lumMod val="85000"/>
                  <a:lumOff val="15000"/>
                </a:schemeClr>
              </a:solidFill>
              <a:uFillTx/>
              <a:latin typeface="Microsoft YaHei" panose="020B0503020204020204" charset="-122"/>
              <a:ea typeface="Microsoft YaHei Regular" panose="020B0503020204020204" charset="-122"/>
            </a:endParaRPr>
          </a:p>
        </p:txBody>
      </p:sp>
      <p:sp>
        <p:nvSpPr>
          <p:cNvPr id="44" name="文本框 43"/>
          <p:cNvSpPr txBox="1"/>
          <p:nvPr>
            <p:custDataLst>
              <p:tags r:id="rId24"/>
            </p:custDataLst>
          </p:nvPr>
        </p:nvSpPr>
        <p:spPr>
          <a:xfrm flipH="1">
            <a:off x="1156970" y="3197225"/>
            <a:ext cx="1670050" cy="421640"/>
          </a:xfrm>
          <a:prstGeom prst="rect">
            <a:avLst/>
          </a:prstGeom>
          <a:noFill/>
        </p:spPr>
        <p:txBody>
          <a:bodyPr wrap="square" bIns="0" rtlCol="0">
            <a:normAutofit/>
          </a:bodyPr>
          <a:p>
            <a:pPr algn="l"/>
            <a:r>
              <a:rPr lang="zh-CN" altLang="en-US" sz="2000" b="1">
                <a:solidFill>
                  <a:srgbClr val="FA8024"/>
                </a:solidFill>
                <a:uFillTx/>
                <a:latin typeface="Microsoft YaHei Bold" panose="020B0503020204020204" charset="-122"/>
                <a:ea typeface="Microsoft YaHei Bold" panose="020B0503020204020204" charset="-122"/>
              </a:rPr>
              <a:t>1. 健康史</a:t>
            </a:r>
            <a:endParaRPr lang="zh-CN" altLang="en-US" sz="2000" b="1">
              <a:solidFill>
                <a:srgbClr val="FA8024"/>
              </a:solidFill>
              <a:uFillTx/>
              <a:latin typeface="Microsoft YaHei Bold" panose="020B0503020204020204" charset="-122"/>
              <a:ea typeface="Microsoft YaHei Bold" panose="020B0503020204020204" charset="-122"/>
            </a:endParaRPr>
          </a:p>
        </p:txBody>
      </p:sp>
      <p:pic>
        <p:nvPicPr>
          <p:cNvPr id="62" name="图片 61" descr="32313538313534373b32313538313533333bbdb1b1ad"/>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1823720" y="2461895"/>
            <a:ext cx="347980" cy="347980"/>
          </a:xfrm>
          <a:prstGeom prst="rect">
            <a:avLst/>
          </a:prstGeom>
        </p:spPr>
      </p:pic>
      <p:sp>
        <p:nvSpPr>
          <p:cNvPr id="4" name="椭圆 3"/>
          <p:cNvSpPr/>
          <p:nvPr>
            <p:custDataLst>
              <p:tags r:id="rId28"/>
            </p:custDataLst>
          </p:nvPr>
        </p:nvSpPr>
        <p:spPr>
          <a:xfrm>
            <a:off x="4319905" y="2219960"/>
            <a:ext cx="945515" cy="928370"/>
          </a:xfrm>
          <a:prstGeom prst="ellipse">
            <a:avLst/>
          </a:prstGeom>
          <a:gradFill>
            <a:gsLst>
              <a:gs pos="0">
                <a:srgbClr val="885EFB">
                  <a:lumMod val="20000"/>
                  <a:lumOff val="80000"/>
                </a:srgbClr>
              </a:gs>
              <a:gs pos="100000">
                <a:srgbClr val="885EFB"/>
              </a:gs>
            </a:gsLst>
            <a:lin ang="5400000" scaled="0"/>
          </a:gra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 name="矩形 8"/>
          <p:cNvSpPr/>
          <p:nvPr>
            <p:custDataLst>
              <p:tags r:id="rId29"/>
            </p:custDataLst>
          </p:nvPr>
        </p:nvSpPr>
        <p:spPr>
          <a:xfrm>
            <a:off x="3453765" y="2238375"/>
            <a:ext cx="334645" cy="3712845"/>
          </a:xfrm>
          <a:prstGeom prst="rect">
            <a:avLst/>
          </a:prstGeom>
          <a:solidFill>
            <a:srgbClr val="FFFFFF"/>
          </a:solidFill>
          <a:ln>
            <a:noFill/>
          </a:ln>
          <a:effectLst>
            <a:outerShdw blurRad="127000" dist="50800" sx="97000" sy="97000" algn="l" rotWithShape="0">
              <a:srgbClr val="FFFFFF">
                <a:lumMod val="50000"/>
                <a:alpha val="90000"/>
              </a:srgbClr>
            </a:outerShdw>
            <a:reflection stA="45000" endPos="0" dist="50800" dir="5400000" sy="-100000" algn="bl" rotWithShape="0"/>
          </a:effec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0" name="等腰三角形 9"/>
          <p:cNvSpPr/>
          <p:nvPr>
            <p:custDataLst>
              <p:tags r:id="rId30"/>
            </p:custDataLst>
          </p:nvPr>
        </p:nvSpPr>
        <p:spPr>
          <a:xfrm rot="5400000">
            <a:off x="3667760" y="3763010"/>
            <a:ext cx="495300" cy="254000"/>
          </a:xfrm>
          <a:prstGeom prst="triangle">
            <a:avLst/>
          </a:prstGeom>
          <a:solidFill>
            <a:srgbClr val="885EFB"/>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 name="等腰三角形 10"/>
          <p:cNvSpPr/>
          <p:nvPr>
            <p:custDataLst>
              <p:tags r:id="rId31"/>
            </p:custDataLst>
          </p:nvPr>
        </p:nvSpPr>
        <p:spPr>
          <a:xfrm rot="5400000">
            <a:off x="3555365" y="3763010"/>
            <a:ext cx="495300" cy="254000"/>
          </a:xfrm>
          <a:prstGeom prst="triangl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1" name="文本框 30"/>
          <p:cNvSpPr txBox="1"/>
          <p:nvPr>
            <p:custDataLst>
              <p:tags r:id="rId32"/>
            </p:custDataLst>
          </p:nvPr>
        </p:nvSpPr>
        <p:spPr>
          <a:xfrm flipH="1">
            <a:off x="3957955" y="3215640"/>
            <a:ext cx="1670050" cy="421640"/>
          </a:xfrm>
          <a:prstGeom prst="rect">
            <a:avLst/>
          </a:prstGeom>
          <a:noFill/>
        </p:spPr>
        <p:txBody>
          <a:bodyPr wrap="square" bIns="0" rtlCol="0">
            <a:normAutofit/>
          </a:bodyPr>
          <a:p>
            <a:pPr algn="l"/>
            <a:r>
              <a:rPr lang="zh-CN" altLang="en-US" sz="2000" b="1">
                <a:solidFill>
                  <a:srgbClr val="885EFB"/>
                </a:solidFill>
                <a:uFillTx/>
                <a:latin typeface="Microsoft YaHei Bold" panose="020B0503020204020204" charset="-122"/>
                <a:ea typeface="Microsoft YaHei Bold" panose="020B0503020204020204" charset="-122"/>
              </a:rPr>
              <a:t>2. 身体状况</a:t>
            </a:r>
            <a:endParaRPr lang="zh-CN" altLang="en-US" sz="2000" b="1">
              <a:solidFill>
                <a:srgbClr val="885EFB"/>
              </a:solidFill>
              <a:uFillTx/>
              <a:latin typeface="Microsoft YaHei Bold" panose="020B0503020204020204" charset="-122"/>
              <a:ea typeface="Microsoft YaHei Bold" panose="020B0503020204020204" charset="-122"/>
            </a:endParaRPr>
          </a:p>
        </p:txBody>
      </p:sp>
      <p:sp>
        <p:nvSpPr>
          <p:cNvPr id="32" name="文本框 31"/>
          <p:cNvSpPr txBox="1"/>
          <p:nvPr>
            <p:custDataLst>
              <p:tags r:id="rId33"/>
            </p:custDataLst>
          </p:nvPr>
        </p:nvSpPr>
        <p:spPr>
          <a:xfrm flipH="1">
            <a:off x="4032250" y="3660775"/>
            <a:ext cx="2043430" cy="2265045"/>
          </a:xfrm>
          <a:prstGeom prst="rect">
            <a:avLst/>
          </a:prstGeom>
          <a:noFill/>
        </p:spPr>
        <p:txBody>
          <a:bodyPr wrap="square" bIns="46990" rtlCol="0">
            <a:noAutofit/>
          </a:bodyPr>
          <a:p>
            <a:pPr indent="-457200" algn="just" fontAlgn="auto">
              <a:lnSpc>
                <a:spcPct val="130000"/>
              </a:lnSpc>
              <a:spcAft>
                <a:spcPts val="1000"/>
              </a:spcAft>
            </a:pPr>
            <a:r>
              <a:rPr lang="zh-CN" altLang="en-US">
                <a:solidFill>
                  <a:schemeClr val="tx1">
                    <a:lumMod val="85000"/>
                    <a:lumOff val="15000"/>
                  </a:schemeClr>
                </a:solidFill>
                <a:uFillTx/>
                <a:latin typeface="Microsoft YaHei" panose="020B0503020204020204" charset="-122"/>
                <a:ea typeface="Microsoft YaHei Regular" panose="020B0503020204020204" charset="-122"/>
              </a:rPr>
              <a:t>测量体重、身长（高）与皮下脂肪厚度及皮下脂肪的分布情况，评估肥胖的影响因素及并发症。</a:t>
            </a:r>
            <a:endParaRPr lang="zh-CN" altLang="en-US">
              <a:solidFill>
                <a:schemeClr val="tx1">
                  <a:lumMod val="85000"/>
                  <a:lumOff val="15000"/>
                </a:schemeClr>
              </a:solidFill>
              <a:uFillTx/>
              <a:latin typeface="Microsoft YaHei" panose="020B0503020204020204" charset="-122"/>
              <a:ea typeface="Microsoft YaHei Regular" panose="020B0503020204020204" charset="-122"/>
            </a:endParaRPr>
          </a:p>
        </p:txBody>
      </p:sp>
      <p:pic>
        <p:nvPicPr>
          <p:cNvPr id="64" name="图片 63" descr="32313538313534373b32313538313533383bc4bfb1ea"/>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4619625" y="2480310"/>
            <a:ext cx="347980" cy="347980"/>
          </a:xfrm>
          <a:prstGeom prst="rect">
            <a:avLst/>
          </a:prstGeom>
        </p:spPr>
      </p:pic>
      <p:grpSp>
        <p:nvGrpSpPr>
          <p:cNvPr id="15" name="组合 14"/>
          <p:cNvGrpSpPr/>
          <p:nvPr/>
        </p:nvGrpSpPr>
        <p:grpSpPr>
          <a:xfrm>
            <a:off x="916305" y="427962"/>
            <a:ext cx="2879725" cy="858535"/>
            <a:chOff x="4157" y="3295"/>
            <a:chExt cx="4535" cy="1352"/>
          </a:xfrm>
        </p:grpSpPr>
        <p:sp>
          <p:nvSpPr>
            <p:cNvPr id="1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7" name="组合 16"/>
            <p:cNvGrpSpPr/>
            <p:nvPr/>
          </p:nvGrpSpPr>
          <p:grpSpPr>
            <a:xfrm>
              <a:off x="4422" y="3366"/>
              <a:ext cx="1350" cy="900"/>
              <a:chOff x="1283891" y="1695061"/>
              <a:chExt cx="857250" cy="571500"/>
            </a:xfrm>
            <a:solidFill>
              <a:schemeClr val="bg1"/>
            </a:solidFill>
          </p:grpSpPr>
          <p:sp>
            <p:nvSpPr>
              <p:cNvPr id="1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9" name="组合 18"/>
              <p:cNvGrpSpPr/>
              <p:nvPr/>
            </p:nvGrpSpPr>
            <p:grpSpPr>
              <a:xfrm>
                <a:off x="1320404" y="1695061"/>
                <a:ext cx="820737" cy="522685"/>
                <a:chOff x="1320404" y="1695061"/>
                <a:chExt cx="820737" cy="522685"/>
              </a:xfrm>
              <a:grpFill/>
            </p:grpSpPr>
            <p:sp>
              <p:nvSpPr>
                <p:cNvPr id="2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2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2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2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2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2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grpSp>
        <p:cxnSp>
          <p:nvCxnSpPr>
            <p:cNvPr id="26" name="直接连接符 25"/>
            <p:cNvCxnSpPr/>
            <p:nvPr/>
          </p:nvCxnSpPr>
          <p:spPr>
            <a:xfrm>
              <a:off x="4157" y="4647"/>
              <a:ext cx="453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5594" y="3921"/>
              <a:ext cx="3098" cy="679"/>
            </a:xfrm>
            <a:prstGeom prst="rect">
              <a:avLst/>
            </a:prstGeom>
          </p:spPr>
          <p:txBody>
            <a:bodyPr wrap="square">
              <a:noAutofit/>
            </a:bodyPr>
            <a:p>
              <a:pPr algn="just">
                <a:defRPr/>
              </a:pPr>
              <a:r>
                <a:rPr lang="zh-CN" altLang="en-US" sz="2400" b="1" dirty="0">
                  <a:solidFill>
                    <a:srgbClr val="FF7F7F"/>
                  </a:solidFill>
                  <a:latin typeface="微软雅黑" panose="020B0503020204020204" charset="-122"/>
                  <a:ea typeface="微软雅黑" panose="020B0503020204020204" charset="-122"/>
                </a:rPr>
                <a:t>【护理评估】</a:t>
              </a:r>
              <a:endParaRPr lang="zh-CN" altLang="en-US" sz="2400" b="1" dirty="0">
                <a:solidFill>
                  <a:srgbClr val="FF7F7F"/>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4" name="直接连接符 3"/>
          <p:cNvCxnSpPr/>
          <p:nvPr>
            <p:custDataLst>
              <p:tags r:id="rId1"/>
            </p:custDataLst>
          </p:nvPr>
        </p:nvCxnSpPr>
        <p:spPr>
          <a:xfrm>
            <a:off x="427355" y="3684905"/>
            <a:ext cx="11202670" cy="0"/>
          </a:xfrm>
          <a:prstGeom prst="line">
            <a:avLst/>
          </a:prstGeom>
          <a:ln w="15875" cmpd="sng">
            <a:solidFill>
              <a:srgbClr val="FFFFFF">
                <a:lumMod val="75000"/>
              </a:srgbClr>
            </a:solidFill>
            <a:prstDash val="solid"/>
          </a:ln>
        </p:spPr>
        <p:style>
          <a:lnRef idx="1">
            <a:srgbClr val="5674D6"/>
          </a:lnRef>
          <a:fillRef idx="0">
            <a:srgbClr val="5674D6"/>
          </a:fillRef>
          <a:effectRef idx="0">
            <a:srgbClr val="5674D6"/>
          </a:effectRef>
          <a:fontRef idx="minor">
            <a:srgbClr val="000000"/>
          </a:fontRef>
        </p:style>
      </p:cxnSp>
      <p:sp>
        <p:nvSpPr>
          <p:cNvPr id="8" name="同侧圆角矩形 7"/>
          <p:cNvSpPr/>
          <p:nvPr>
            <p:custDataLst>
              <p:tags r:id="rId2"/>
            </p:custDataLst>
          </p:nvPr>
        </p:nvSpPr>
        <p:spPr>
          <a:xfrm>
            <a:off x="2226945" y="1920240"/>
            <a:ext cx="714375" cy="1772285"/>
          </a:xfrm>
          <a:prstGeom prst="round2SameRect">
            <a:avLst>
              <a:gd name="adj1" fmla="val 50000"/>
              <a:gd name="adj2" fmla="val 0"/>
            </a:avLst>
          </a:prstGeom>
          <a:solidFill>
            <a:srgbClr val="5674D6">
              <a:lumMod val="60000"/>
              <a:lumOff val="40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15" name="椭圆 14"/>
          <p:cNvSpPr/>
          <p:nvPr>
            <p:custDataLst>
              <p:tags r:id="rId3"/>
            </p:custDataLst>
          </p:nvPr>
        </p:nvSpPr>
        <p:spPr>
          <a:xfrm>
            <a:off x="2304415" y="2037080"/>
            <a:ext cx="549910" cy="549910"/>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pic>
        <p:nvPicPr>
          <p:cNvPr id="3" name="图片 2" descr="343439383331313b343532303032383bbfcdbba7b9dcc0ed"/>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2411095" y="2143760"/>
            <a:ext cx="335915" cy="335915"/>
          </a:xfrm>
          <a:prstGeom prst="rect">
            <a:avLst/>
          </a:prstGeom>
        </p:spPr>
      </p:pic>
      <p:sp>
        <p:nvSpPr>
          <p:cNvPr id="62" name="TextBox 19"/>
          <p:cNvSpPr txBox="1"/>
          <p:nvPr>
            <p:custDataLst>
              <p:tags r:id="rId7"/>
            </p:custDataLst>
          </p:nvPr>
        </p:nvSpPr>
        <p:spPr>
          <a:xfrm>
            <a:off x="1172845" y="4606290"/>
            <a:ext cx="2821940" cy="613410"/>
          </a:xfrm>
          <a:prstGeom prst="rect">
            <a:avLst/>
          </a:prstGeom>
          <a:noFill/>
        </p:spPr>
        <p:txBody>
          <a:bodyPr wrap="square" rtlCol="0">
            <a:noAutofit/>
          </a:bodyPr>
          <a:lstStyle/>
          <a:p>
            <a:pPr lvl="0" algn="ctr">
              <a:lnSpc>
                <a:spcPct val="130000"/>
              </a:lnSpc>
              <a:spcAft>
                <a:spcPts val="1000"/>
              </a:spcAft>
              <a:buClrTx/>
              <a:buSzTx/>
              <a:buFontTx/>
            </a:pPr>
            <a:r>
              <a:rPr lang="zh-CN" altLang="en-US">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rPr>
              <a:t>与进食高能量食物过多、活动少有关。</a:t>
            </a:r>
            <a:endParaRPr lang="zh-CN" altLang="en-US">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endParaRPr>
          </a:p>
        </p:txBody>
      </p:sp>
      <p:sp>
        <p:nvSpPr>
          <p:cNvPr id="81" name="文本框 80"/>
          <p:cNvSpPr txBox="1"/>
          <p:nvPr>
            <p:custDataLst>
              <p:tags r:id="rId8"/>
            </p:custDataLst>
          </p:nvPr>
        </p:nvSpPr>
        <p:spPr>
          <a:xfrm>
            <a:off x="1484630" y="3937635"/>
            <a:ext cx="2198370" cy="614045"/>
          </a:xfrm>
          <a:prstGeom prst="rect">
            <a:avLst/>
          </a:prstGeom>
          <a:noFill/>
        </p:spPr>
        <p:txBody>
          <a:bodyPr wrap="square" bIns="0" rtlCol="0" anchor="b" anchorCtr="0">
            <a:noAutofit/>
          </a:bodyPr>
          <a:lstStyle/>
          <a:p>
            <a:pPr algn="ctr">
              <a:lnSpc>
                <a:spcPct val="100000"/>
              </a:lnSpc>
            </a:pPr>
            <a:r>
              <a:rPr lang="zh-CN" altLang="en-US" b="1">
                <a:solidFill>
                  <a:srgbClr val="5674D6">
                    <a:lumMod val="50000"/>
                  </a:srgbClr>
                </a:solidFill>
                <a:uFillTx/>
                <a:latin typeface="Microsoft YaHei Bold" panose="020B0503020204020204" charset="-122"/>
                <a:ea typeface="Microsoft YaHei Bold" panose="020B0503020204020204" charset="-122"/>
                <a:cs typeface="思源黑体 CN Light" panose="020B0500000000000000" charset="-122"/>
              </a:rPr>
              <a:t>1. 营养失调：高于机体需要量</a:t>
            </a:r>
            <a:endParaRPr lang="zh-CN" altLang="en-US" b="1">
              <a:solidFill>
                <a:srgbClr val="5674D6">
                  <a:lumMod val="50000"/>
                </a:srgbClr>
              </a:solidFill>
              <a:uFillTx/>
              <a:latin typeface="Microsoft YaHei Bold" panose="020B0503020204020204" charset="-122"/>
              <a:ea typeface="Microsoft YaHei Bold" panose="020B0503020204020204" charset="-122"/>
              <a:cs typeface="思源黑体 CN Light" panose="020B0500000000000000" charset="-122"/>
            </a:endParaRPr>
          </a:p>
        </p:txBody>
      </p:sp>
      <p:sp>
        <p:nvSpPr>
          <p:cNvPr id="9" name="同侧圆角矩形 8"/>
          <p:cNvSpPr/>
          <p:nvPr>
            <p:custDataLst>
              <p:tags r:id="rId9"/>
            </p:custDataLst>
          </p:nvPr>
        </p:nvSpPr>
        <p:spPr>
          <a:xfrm rot="10800000">
            <a:off x="4568190" y="3684905"/>
            <a:ext cx="714375" cy="1772285"/>
          </a:xfrm>
          <a:prstGeom prst="round2SameRect">
            <a:avLst>
              <a:gd name="adj1" fmla="val 50000"/>
              <a:gd name="adj2" fmla="val 0"/>
            </a:avLst>
          </a:prstGeom>
          <a:solidFill>
            <a:srgbClr val="3EC7EF">
              <a:lumMod val="60000"/>
              <a:lumOff val="40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21" name="椭圆 20"/>
          <p:cNvSpPr/>
          <p:nvPr>
            <p:custDataLst>
              <p:tags r:id="rId10"/>
            </p:custDataLst>
          </p:nvPr>
        </p:nvSpPr>
        <p:spPr>
          <a:xfrm>
            <a:off x="4642485" y="4826635"/>
            <a:ext cx="549910" cy="549910"/>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pic>
        <p:nvPicPr>
          <p:cNvPr id="5" name="图片 4" descr="343439383331313b343532303033323bd3a6d3c3b9dcc0ed"/>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4771390" y="4919345"/>
            <a:ext cx="326390" cy="326390"/>
          </a:xfrm>
          <a:prstGeom prst="rect">
            <a:avLst/>
          </a:prstGeom>
        </p:spPr>
      </p:pic>
      <p:sp>
        <p:nvSpPr>
          <p:cNvPr id="40" name="TextBox 19"/>
          <p:cNvSpPr txBox="1"/>
          <p:nvPr>
            <p:custDataLst>
              <p:tags r:id="rId14"/>
            </p:custDataLst>
          </p:nvPr>
        </p:nvSpPr>
        <p:spPr>
          <a:xfrm>
            <a:off x="3514725" y="2818130"/>
            <a:ext cx="2821940" cy="613410"/>
          </a:xfrm>
          <a:prstGeom prst="rect">
            <a:avLst/>
          </a:prstGeom>
          <a:noFill/>
        </p:spPr>
        <p:txBody>
          <a:bodyPr wrap="square" rtlCol="0">
            <a:noAutofit/>
          </a:bodyPr>
          <a:lstStyle/>
          <a:p>
            <a:pPr lvl="0" algn="ctr">
              <a:lnSpc>
                <a:spcPct val="130000"/>
              </a:lnSpc>
              <a:spcAft>
                <a:spcPts val="1000"/>
              </a:spcAft>
              <a:buClrTx/>
              <a:buSzTx/>
              <a:buFontTx/>
            </a:pPr>
            <a:r>
              <a:rPr lang="zh-CN" altLang="en-US">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rPr>
              <a:t>与肥胖造成自身形体变化有关。</a:t>
            </a:r>
            <a:endParaRPr lang="zh-CN" altLang="en-US">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endParaRPr>
          </a:p>
        </p:txBody>
      </p:sp>
      <p:sp>
        <p:nvSpPr>
          <p:cNvPr id="41" name="文本框 40"/>
          <p:cNvSpPr txBox="1"/>
          <p:nvPr>
            <p:custDataLst>
              <p:tags r:id="rId15"/>
            </p:custDataLst>
          </p:nvPr>
        </p:nvSpPr>
        <p:spPr>
          <a:xfrm>
            <a:off x="3825875" y="2149475"/>
            <a:ext cx="2198370" cy="614045"/>
          </a:xfrm>
          <a:prstGeom prst="rect">
            <a:avLst/>
          </a:prstGeom>
          <a:noFill/>
        </p:spPr>
        <p:txBody>
          <a:bodyPr wrap="square" bIns="0" rtlCol="0" anchor="b" anchorCtr="0">
            <a:noAutofit/>
          </a:bodyPr>
          <a:lstStyle/>
          <a:p>
            <a:pPr algn="ctr">
              <a:lnSpc>
                <a:spcPct val="100000"/>
              </a:lnSpc>
            </a:pPr>
            <a:r>
              <a:rPr lang="zh-CN" altLang="en-US" b="1">
                <a:solidFill>
                  <a:srgbClr val="3EC7EF">
                    <a:lumMod val="50000"/>
                  </a:srgbClr>
                </a:solidFill>
                <a:uFillTx/>
                <a:latin typeface="Microsoft YaHei Bold" panose="020B0503020204020204" charset="-122"/>
                <a:ea typeface="Microsoft YaHei Bold" panose="020B0503020204020204" charset="-122"/>
                <a:cs typeface="思源黑体 CN Light" panose="020B0500000000000000" charset="-122"/>
              </a:rPr>
              <a:t>2. 自我形象紊乱</a:t>
            </a:r>
            <a:endParaRPr lang="zh-CN" altLang="en-US" b="1">
              <a:solidFill>
                <a:srgbClr val="3EC7EF">
                  <a:lumMod val="50000"/>
                </a:srgbClr>
              </a:solidFill>
              <a:uFillTx/>
              <a:latin typeface="Microsoft YaHei Bold" panose="020B0503020204020204" charset="-122"/>
              <a:ea typeface="Microsoft YaHei Bold" panose="020B0503020204020204" charset="-122"/>
              <a:cs typeface="思源黑体 CN Light" panose="020B0500000000000000" charset="-122"/>
            </a:endParaRPr>
          </a:p>
        </p:txBody>
      </p:sp>
      <p:sp>
        <p:nvSpPr>
          <p:cNvPr id="10" name="同侧圆角矩形 9"/>
          <p:cNvSpPr/>
          <p:nvPr>
            <p:custDataLst>
              <p:tags r:id="rId16"/>
            </p:custDataLst>
          </p:nvPr>
        </p:nvSpPr>
        <p:spPr>
          <a:xfrm>
            <a:off x="6910070" y="1920240"/>
            <a:ext cx="714375" cy="1772285"/>
          </a:xfrm>
          <a:prstGeom prst="round2SameRect">
            <a:avLst>
              <a:gd name="adj1" fmla="val 50000"/>
              <a:gd name="adj2" fmla="val 0"/>
            </a:avLst>
          </a:prstGeom>
          <a:solidFill>
            <a:srgbClr val="D9C9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17" name="椭圆 16"/>
          <p:cNvSpPr/>
          <p:nvPr>
            <p:custDataLst>
              <p:tags r:id="rId17"/>
            </p:custDataLst>
          </p:nvPr>
        </p:nvSpPr>
        <p:spPr>
          <a:xfrm>
            <a:off x="6993255" y="2037080"/>
            <a:ext cx="549910" cy="549910"/>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pic>
        <p:nvPicPr>
          <p:cNvPr id="7" name="图片 6" descr="343439383331313b343532303033333bb1a8bcdbb9a4bedf"/>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7099935" y="2143760"/>
            <a:ext cx="335915" cy="335915"/>
          </a:xfrm>
          <a:prstGeom prst="rect">
            <a:avLst/>
          </a:prstGeom>
        </p:spPr>
      </p:pic>
      <p:sp>
        <p:nvSpPr>
          <p:cNvPr id="42" name="TextBox 19"/>
          <p:cNvSpPr txBox="1"/>
          <p:nvPr>
            <p:custDataLst>
              <p:tags r:id="rId21"/>
            </p:custDataLst>
          </p:nvPr>
        </p:nvSpPr>
        <p:spPr>
          <a:xfrm>
            <a:off x="5856605" y="4606290"/>
            <a:ext cx="2821940" cy="613410"/>
          </a:xfrm>
          <a:prstGeom prst="rect">
            <a:avLst/>
          </a:prstGeom>
          <a:noFill/>
        </p:spPr>
        <p:txBody>
          <a:bodyPr wrap="square" rtlCol="0">
            <a:noAutofit/>
          </a:bodyPr>
          <a:lstStyle/>
          <a:p>
            <a:pPr lvl="0" algn="ctr">
              <a:lnSpc>
                <a:spcPct val="130000"/>
              </a:lnSpc>
              <a:spcAft>
                <a:spcPts val="1000"/>
              </a:spcAft>
              <a:buClrTx/>
              <a:buSzTx/>
              <a:buFontTx/>
            </a:pPr>
            <a:r>
              <a:rPr lang="zh-CN" altLang="en-US">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rPr>
              <a:t>与肥胖造成心理障碍有关。</a:t>
            </a:r>
            <a:endParaRPr lang="zh-CN" altLang="en-US">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endParaRPr>
          </a:p>
        </p:txBody>
      </p:sp>
      <p:sp>
        <p:nvSpPr>
          <p:cNvPr id="43" name="文本框 42"/>
          <p:cNvSpPr txBox="1"/>
          <p:nvPr>
            <p:custDataLst>
              <p:tags r:id="rId22"/>
            </p:custDataLst>
          </p:nvPr>
        </p:nvSpPr>
        <p:spPr>
          <a:xfrm>
            <a:off x="6167755" y="3937635"/>
            <a:ext cx="2198370" cy="614045"/>
          </a:xfrm>
          <a:prstGeom prst="rect">
            <a:avLst/>
          </a:prstGeom>
          <a:noFill/>
        </p:spPr>
        <p:txBody>
          <a:bodyPr wrap="square" bIns="0" rtlCol="0" anchor="b" anchorCtr="0">
            <a:noAutofit/>
          </a:bodyPr>
          <a:lstStyle/>
          <a:p>
            <a:pPr algn="ctr">
              <a:lnSpc>
                <a:spcPct val="100000"/>
              </a:lnSpc>
            </a:pPr>
            <a:r>
              <a:rPr lang="zh-CN" altLang="en-US" b="1">
                <a:solidFill>
                  <a:srgbClr val="D9C9FF">
                    <a:lumMod val="25000"/>
                  </a:srgbClr>
                </a:solidFill>
                <a:uFillTx/>
                <a:latin typeface="Microsoft YaHei Bold" panose="020B0503020204020204" charset="-122"/>
                <a:ea typeface="Microsoft YaHei Bold" panose="020B0503020204020204" charset="-122"/>
                <a:cs typeface="思源黑体 CN Light" panose="020B0500000000000000" charset="-122"/>
              </a:rPr>
              <a:t>3. 社交障碍</a:t>
            </a:r>
            <a:endParaRPr lang="zh-CN" altLang="en-US" b="1">
              <a:solidFill>
                <a:srgbClr val="D9C9FF">
                  <a:lumMod val="25000"/>
                </a:srgbClr>
              </a:solidFill>
              <a:uFillTx/>
              <a:latin typeface="Microsoft YaHei Bold" panose="020B0503020204020204" charset="-122"/>
              <a:ea typeface="Microsoft YaHei Bold" panose="020B0503020204020204" charset="-122"/>
              <a:cs typeface="思源黑体 CN Light" panose="020B0500000000000000" charset="-122"/>
            </a:endParaRPr>
          </a:p>
        </p:txBody>
      </p:sp>
      <p:sp>
        <p:nvSpPr>
          <p:cNvPr id="11" name="同侧圆角矩形 10"/>
          <p:cNvSpPr/>
          <p:nvPr>
            <p:custDataLst>
              <p:tags r:id="rId23"/>
            </p:custDataLst>
          </p:nvPr>
        </p:nvSpPr>
        <p:spPr>
          <a:xfrm rot="10800000">
            <a:off x="9250045" y="3692525"/>
            <a:ext cx="714375" cy="1772285"/>
          </a:xfrm>
          <a:prstGeom prst="round2SameRect">
            <a:avLst>
              <a:gd name="adj1" fmla="val 50000"/>
              <a:gd name="adj2" fmla="val 0"/>
            </a:avLst>
          </a:prstGeom>
          <a:solidFill>
            <a:srgbClr val="FFC6D6">
              <a:alpha val="81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19" name="椭圆 18"/>
          <p:cNvSpPr/>
          <p:nvPr>
            <p:custDataLst>
              <p:tags r:id="rId24"/>
            </p:custDataLst>
          </p:nvPr>
        </p:nvSpPr>
        <p:spPr>
          <a:xfrm>
            <a:off x="9333230" y="4826635"/>
            <a:ext cx="549910" cy="549910"/>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pic>
        <p:nvPicPr>
          <p:cNvPr id="6" name="图片 5" descr="343439383331313b343532303032323bb2fac6b7d5b9cabe"/>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9425940" y="4919345"/>
            <a:ext cx="363855" cy="363855"/>
          </a:xfrm>
          <a:prstGeom prst="rect">
            <a:avLst/>
          </a:prstGeom>
        </p:spPr>
      </p:pic>
      <p:sp>
        <p:nvSpPr>
          <p:cNvPr id="44" name="TextBox 19"/>
          <p:cNvSpPr txBox="1"/>
          <p:nvPr>
            <p:custDataLst>
              <p:tags r:id="rId28"/>
            </p:custDataLst>
          </p:nvPr>
        </p:nvSpPr>
        <p:spPr>
          <a:xfrm>
            <a:off x="8198485" y="2818130"/>
            <a:ext cx="2821940" cy="613410"/>
          </a:xfrm>
          <a:prstGeom prst="rect">
            <a:avLst/>
          </a:prstGeom>
          <a:noFill/>
        </p:spPr>
        <p:txBody>
          <a:bodyPr wrap="square" rtlCol="0">
            <a:noAutofit/>
          </a:bodyPr>
          <a:lstStyle/>
          <a:p>
            <a:pPr lvl="0" algn="ctr">
              <a:lnSpc>
                <a:spcPct val="130000"/>
              </a:lnSpc>
              <a:spcAft>
                <a:spcPts val="1000"/>
              </a:spcAft>
              <a:buClrTx/>
              <a:buSzTx/>
              <a:buFontTx/>
            </a:pPr>
            <a:r>
              <a:rPr lang="zh-CN" altLang="en-US">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rPr>
              <a:t>患儿及父母对合理营养知识的认识不足。</a:t>
            </a:r>
            <a:endParaRPr lang="zh-CN" altLang="en-US">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endParaRPr>
          </a:p>
        </p:txBody>
      </p:sp>
      <p:sp>
        <p:nvSpPr>
          <p:cNvPr id="45" name="文本框 44"/>
          <p:cNvSpPr txBox="1"/>
          <p:nvPr>
            <p:custDataLst>
              <p:tags r:id="rId29"/>
            </p:custDataLst>
          </p:nvPr>
        </p:nvSpPr>
        <p:spPr>
          <a:xfrm>
            <a:off x="8509635" y="2149475"/>
            <a:ext cx="2198370" cy="614045"/>
          </a:xfrm>
          <a:prstGeom prst="rect">
            <a:avLst/>
          </a:prstGeom>
          <a:noFill/>
        </p:spPr>
        <p:txBody>
          <a:bodyPr wrap="square" bIns="0" rtlCol="0" anchor="b" anchorCtr="0">
            <a:noAutofit/>
          </a:bodyPr>
          <a:lstStyle/>
          <a:p>
            <a:pPr algn="ctr">
              <a:lnSpc>
                <a:spcPct val="100000"/>
              </a:lnSpc>
            </a:pPr>
            <a:r>
              <a:rPr lang="zh-CN" altLang="en-US" b="1">
                <a:solidFill>
                  <a:srgbClr val="FD89AA">
                    <a:lumMod val="50000"/>
                  </a:srgbClr>
                </a:solidFill>
                <a:uFillTx/>
                <a:latin typeface="Microsoft YaHei Bold" panose="020B0503020204020204" charset="-122"/>
                <a:ea typeface="Microsoft YaHei Bold" panose="020B0503020204020204" charset="-122"/>
                <a:cs typeface="思源黑体 CN Light" panose="020B0500000000000000" charset="-122"/>
              </a:rPr>
              <a:t>4. 知识缺乏</a:t>
            </a:r>
            <a:endParaRPr lang="zh-CN" altLang="en-US" b="1">
              <a:solidFill>
                <a:srgbClr val="FD89AA">
                  <a:lumMod val="50000"/>
                </a:srgbClr>
              </a:solidFill>
              <a:uFillTx/>
              <a:latin typeface="Microsoft YaHei Bold" panose="020B0503020204020204" charset="-122"/>
              <a:ea typeface="Microsoft YaHei Bold" panose="020B0503020204020204" charset="-122"/>
              <a:cs typeface="思源黑体 CN Light" panose="020B0500000000000000" charset="-122"/>
            </a:endParaRPr>
          </a:p>
        </p:txBody>
      </p:sp>
      <p:grpSp>
        <p:nvGrpSpPr>
          <p:cNvPr id="2" name="组合 1"/>
          <p:cNvGrpSpPr/>
          <p:nvPr/>
        </p:nvGrpSpPr>
        <p:grpSpPr>
          <a:xfrm>
            <a:off x="916305" y="427962"/>
            <a:ext cx="2879725" cy="858535"/>
            <a:chOff x="4157" y="3295"/>
            <a:chExt cx="4535" cy="1352"/>
          </a:xfrm>
        </p:grpSpPr>
        <p:sp>
          <p:nvSpPr>
            <p:cNvPr id="1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2" name="组合 11"/>
            <p:cNvGrpSpPr/>
            <p:nvPr/>
          </p:nvGrpSpPr>
          <p:grpSpPr>
            <a:xfrm>
              <a:off x="4422" y="3366"/>
              <a:ext cx="1350" cy="900"/>
              <a:chOff x="1283891" y="1695061"/>
              <a:chExt cx="857250" cy="571500"/>
            </a:xfrm>
            <a:solidFill>
              <a:schemeClr val="bg1"/>
            </a:solidFill>
          </p:grpSpPr>
          <p:sp>
            <p:nvSpPr>
              <p:cNvPr id="1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3" name="组合 12"/>
              <p:cNvGrpSpPr/>
              <p:nvPr/>
            </p:nvGrpSpPr>
            <p:grpSpPr>
              <a:xfrm>
                <a:off x="1320404" y="1695061"/>
                <a:ext cx="820737" cy="522685"/>
                <a:chOff x="1320404" y="1695061"/>
                <a:chExt cx="820737" cy="522685"/>
              </a:xfrm>
              <a:grpFill/>
            </p:grpSpPr>
            <p:sp>
              <p:nvSpPr>
                <p:cNvPr id="2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4"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2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2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2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2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grpSp>
        <p:cxnSp>
          <p:nvCxnSpPr>
            <p:cNvPr id="26" name="直接连接符 25"/>
            <p:cNvCxnSpPr/>
            <p:nvPr/>
          </p:nvCxnSpPr>
          <p:spPr>
            <a:xfrm>
              <a:off x="4157" y="4647"/>
              <a:ext cx="453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5594" y="3921"/>
              <a:ext cx="3098" cy="679"/>
            </a:xfrm>
            <a:prstGeom prst="rect">
              <a:avLst/>
            </a:prstGeom>
          </p:spPr>
          <p:txBody>
            <a:bodyPr wrap="square">
              <a:noAutofit/>
            </a:bodyPr>
            <a:p>
              <a:pPr algn="just">
                <a:defRPr/>
              </a:pPr>
              <a:r>
                <a:rPr lang="zh-CN" altLang="en-US" sz="2400" b="1" dirty="0">
                  <a:solidFill>
                    <a:srgbClr val="FF7F7F"/>
                  </a:solidFill>
                  <a:latin typeface="微软雅黑" panose="020B0503020204020204" charset="-122"/>
                  <a:ea typeface="微软雅黑" panose="020B0503020204020204" charset="-122"/>
                </a:rPr>
                <a:t>【护理诊断】</a:t>
              </a:r>
              <a:endParaRPr lang="zh-CN" altLang="en-US" sz="2400" b="1" dirty="0">
                <a:solidFill>
                  <a:srgbClr val="FF7F7F"/>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00443" y="1323947"/>
            <a:ext cx="10440035" cy="2465747"/>
            <a:chOff x="4157" y="3295"/>
            <a:chExt cx="16441" cy="3883"/>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85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908" y="3921"/>
              <a:ext cx="5289" cy="679"/>
            </a:xfrm>
            <a:prstGeom prst="rect">
              <a:avLst/>
            </a:prstGeom>
          </p:spPr>
          <p:txBody>
            <a:bodyPr wrap="square">
              <a:noAutofit/>
            </a:bodyPr>
            <a:lstStyle/>
            <a:p>
              <a:pPr algn="just">
                <a:defRPr/>
              </a:pPr>
              <a:r>
                <a:rPr lang="zh-CN" altLang="en-US" sz="2000" b="1" dirty="0">
                  <a:solidFill>
                    <a:srgbClr val="FF7F7F"/>
                  </a:solidFill>
                  <a:latin typeface="微软雅黑" panose="020B0503020204020204" charset="-122"/>
                  <a:ea typeface="微软雅黑" panose="020B0503020204020204" charset="-122"/>
                </a:rPr>
                <a:t>【护理目标】</a:t>
              </a:r>
              <a:endParaRPr lang="zh-CN" altLang="en-US" sz="2000" b="1" dirty="0">
                <a:solidFill>
                  <a:srgbClr val="FF7F7F"/>
                </a:solidFill>
                <a:latin typeface="微软雅黑" panose="020B0503020204020204" charset="-122"/>
                <a:ea typeface="微软雅黑" panose="020B0503020204020204" charset="-122"/>
              </a:endParaRPr>
            </a:p>
          </p:txBody>
        </p:sp>
        <p:sp>
          <p:nvSpPr>
            <p:cNvPr id="151" name="文本框 164"/>
            <p:cNvSpPr txBox="1"/>
            <p:nvPr/>
          </p:nvSpPr>
          <p:spPr>
            <a:xfrm>
              <a:off x="4157" y="4853"/>
              <a:ext cx="16441" cy="2325"/>
            </a:xfrm>
            <a:prstGeom prst="rect">
              <a:avLst/>
            </a:prstGeom>
            <a:noFill/>
          </p:spPr>
          <p:txBody>
            <a:bodyPr wrap="square">
              <a:spAutoFit/>
            </a:bodyPr>
            <a:lstStyle/>
            <a:p>
              <a:pPr indent="508000" algn="just" fontAlgn="auto">
                <a:lnSpc>
                  <a:spcPct val="150000"/>
                </a:lnSpc>
                <a:defRPr/>
                <a:extLst>
                  <a:ext uri="{35155182-B16C-46BC-9424-99874614C6A1}">
                    <wpsdc:indentchars xmlns:wpsdc="http://www.wps.cn/officeDocument/2017/drawingmlCustomData" val="200" checksum="282533468"/>
                  </a:ext>
                </a:extLst>
              </a:pPr>
              <a:r>
                <a:rPr lang="zh-CN" altLang="en-US" sz="20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（1）患儿进食量逐渐减少，运动量逐渐增加，并能持之以恒。</a:t>
              </a:r>
              <a:endParaRPr lang="zh-CN" altLang="en-US" sz="20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indent="508000" algn="just" fontAlgn="auto">
                <a:lnSpc>
                  <a:spcPct val="150000"/>
                </a:lnSpc>
                <a:defRPr/>
                <a:extLst>
                  <a:ext uri="{35155182-B16C-46BC-9424-99874614C6A1}">
                    <wpsdc:indentchars xmlns:wpsdc="http://www.wps.cn/officeDocument/2017/drawingmlCustomData" val="200" checksum="282533468"/>
                  </a:ext>
                </a:extLst>
              </a:pPr>
              <a:r>
                <a:rPr lang="zh-CN" altLang="en-US" sz="20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（2）患儿心理障碍解除，自信心增强。</a:t>
              </a:r>
              <a:endParaRPr lang="zh-CN" altLang="en-US" sz="20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indent="508000" algn="just" fontAlgn="auto">
                <a:lnSpc>
                  <a:spcPct val="150000"/>
                </a:lnSpc>
                <a:defRPr/>
                <a:extLst>
                  <a:ext uri="{35155182-B16C-46BC-9424-99874614C6A1}">
                    <wpsdc:indentchars xmlns:wpsdc="http://www.wps.cn/officeDocument/2017/drawingmlCustomData" val="200" checksum="282533468"/>
                  </a:ext>
                </a:extLst>
              </a:pPr>
              <a:r>
                <a:rPr lang="zh-CN" altLang="en-US" sz="20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（3）家长能掌握正确的喂养知识。</a:t>
              </a:r>
              <a:endParaRPr lang="zh-CN" altLang="en-US" sz="20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75983" y="520037"/>
            <a:ext cx="10440035" cy="6066893"/>
            <a:chOff x="4157" y="3295"/>
            <a:chExt cx="16441" cy="9554"/>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85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908" y="3921"/>
              <a:ext cx="5289" cy="679"/>
            </a:xfrm>
            <a:prstGeom prst="rect">
              <a:avLst/>
            </a:prstGeom>
          </p:spPr>
          <p:txBody>
            <a:bodyPr wrap="square">
              <a:noAutofit/>
            </a:bodyPr>
            <a:lstStyle/>
            <a:p>
              <a:pPr algn="just">
                <a:defRPr/>
              </a:pPr>
              <a:r>
                <a:rPr lang="zh-CN" altLang="en-US" sz="2000" b="1" dirty="0">
                  <a:solidFill>
                    <a:srgbClr val="FF7F7F"/>
                  </a:solidFill>
                  <a:latin typeface="微软雅黑" panose="020B0503020204020204" charset="-122"/>
                  <a:ea typeface="微软雅黑" panose="020B0503020204020204" charset="-122"/>
                </a:rPr>
                <a:t>【护理措施】</a:t>
              </a:r>
              <a:endParaRPr lang="zh-CN" altLang="en-US" sz="2000" b="1" dirty="0">
                <a:solidFill>
                  <a:srgbClr val="FF7F7F"/>
                </a:solidFill>
                <a:latin typeface="微软雅黑" panose="020B0503020204020204" charset="-122"/>
                <a:ea typeface="微软雅黑" panose="020B0503020204020204" charset="-122"/>
              </a:endParaRPr>
            </a:p>
          </p:txBody>
        </p:sp>
        <p:sp>
          <p:nvSpPr>
            <p:cNvPr id="151" name="文本框 164"/>
            <p:cNvSpPr txBox="1"/>
            <p:nvPr/>
          </p:nvSpPr>
          <p:spPr>
            <a:xfrm>
              <a:off x="4157" y="4853"/>
              <a:ext cx="16441" cy="7996"/>
            </a:xfrm>
            <a:prstGeom prst="rect">
              <a:avLst/>
            </a:prstGeom>
            <a:noFill/>
          </p:spPr>
          <p:txBody>
            <a:bodyPr wrap="square">
              <a:spAutoFit/>
            </a:bodyPr>
            <a:lstStyle/>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b="1" kern="0" dirty="0">
                  <a:solidFill>
                    <a:srgbClr val="FF7F7F"/>
                  </a:solidFill>
                  <a:latin typeface="Microsoft YaHei Bold" panose="020B0503020204020204" charset="-122"/>
                  <a:ea typeface="Microsoft YaHei Bold" panose="020B0503020204020204" charset="-122"/>
                  <a:cs typeface="Microsoft YaHei Bold" panose="020B0503020204020204" charset="-122"/>
                </a:rPr>
                <a:t>1. 控制饮食</a:t>
              </a: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　在满足小儿基本营养和生长发育的前提下，限制患儿每日能量的摄入，其摄入量应低于机体消耗的总能量，选择高蛋白、低脂肪、低碳水化合物食物。宜选用体积大、饱腹感明显而能量低的蔬菜类食物，如萝卜、莴苣、冬瓜、竹笋等。尽量避免油炸食品和甜食。</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b="1" kern="0" dirty="0">
                  <a:solidFill>
                    <a:srgbClr val="FF7F7F"/>
                  </a:solidFill>
                  <a:latin typeface="Microsoft YaHei Bold" panose="020B0503020204020204" charset="-122"/>
                  <a:ea typeface="Microsoft YaHei Bold" panose="020B0503020204020204" charset="-122"/>
                  <a:cs typeface="Microsoft YaHei Bold" panose="020B0503020204020204" charset="-122"/>
                </a:rPr>
                <a:t>2. 增加运动</a:t>
              </a: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　是减轻肥胖者体重的重要手段。鼓励患儿选择喜欢和有效的且易于坚持的运动，如游泳、散步、打乒乓球等。每日坚持运动不少于 30 分钟，活动量以运动后轻松愉快、不感到疲劳为宜。运动要循序渐进，持之以恒。</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b="1" kern="0" dirty="0">
                  <a:solidFill>
                    <a:srgbClr val="FF7F7F"/>
                  </a:solidFill>
                  <a:latin typeface="Microsoft YaHei Bold" panose="020B0503020204020204" charset="-122"/>
                  <a:ea typeface="Microsoft YaHei Bold" panose="020B0503020204020204" charset="-122"/>
                  <a:cs typeface="Microsoft YaHei Bold" panose="020B0503020204020204" charset="-122"/>
                </a:rPr>
                <a:t>3. 缓解心理压力</a:t>
              </a: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　鼓励患儿建立自信心，让患儿参与制订饮食控制和运动计划，自觉接受治疗。解除精神负担，消除自卑心理。建立健康的生活方式。为患儿多创造参加社会交往的机会。</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b="1" kern="0" dirty="0">
                  <a:solidFill>
                    <a:srgbClr val="FF7F7F"/>
                  </a:solidFill>
                  <a:latin typeface="Microsoft YaHei Bold" panose="020B0503020204020204" charset="-122"/>
                  <a:ea typeface="Microsoft YaHei Bold" panose="020B0503020204020204" charset="-122"/>
                  <a:cs typeface="Microsoft YaHei Bold" panose="020B0503020204020204" charset="-122"/>
                </a:rPr>
                <a:t>4. 健康教育</a:t>
              </a:r>
              <a:endParaRPr lang="zh-CN" altLang="en-US" b="1" kern="0" dirty="0">
                <a:solidFill>
                  <a:srgbClr val="FF7F7F"/>
                </a:solidFill>
                <a:latin typeface="Microsoft YaHei Bold" panose="020B0503020204020204" charset="-122"/>
                <a:ea typeface="Microsoft YaHei Bold" panose="020B0503020204020204" charset="-122"/>
                <a:cs typeface="Microsoft YaHei Bold" panose="020B0503020204020204" charset="-122"/>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（1）向患儿父母宣传科学喂养知识，培养良好的饮食习惯，不偏食高能量的食物。</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（2）让患儿和家长认识到肥胖的危害，强调减肥是一个长期过程，家长要帮患儿树立信心。坚持饮食和运动治疗。</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410200" y="2181225"/>
            <a:ext cx="4852670"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六</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409565" y="3253105"/>
            <a:ext cx="485394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维生素 D 缺乏病患儿的护理</a:t>
            </a:r>
            <a:endParaRPr lang="zh-CN" altLang="en-US" sz="40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5525" y="2230755"/>
            <a:ext cx="10078085" cy="3070860"/>
          </a:xfrm>
          <a:prstGeom prst="rect">
            <a:avLst/>
          </a:prstGeom>
        </p:spPr>
        <p:txBody>
          <a:bodyPr wrap="square">
            <a:noAutofit/>
          </a:bodyPr>
          <a:lstStyle/>
          <a:p>
            <a:pPr indent="508000" algn="just" fontAlgn="auto">
              <a:lnSpc>
                <a:spcPct val="150000"/>
              </a:lnSpc>
              <a:spcAft>
                <a:spcPts val="600"/>
              </a:spcAft>
              <a:extLst>
                <a:ext uri="{35155182-B16C-46BC-9424-99874614C6A1}">
                  <wpsdc:indentchars xmlns:wpsdc="http://www.wps.cn/officeDocument/2017/drawingmlCustomData" val="200" checksum="282533468"/>
                </a:ext>
              </a:extLst>
            </a:pPr>
            <a:r>
              <a:rPr sz="2000" dirty="0">
                <a:solidFill>
                  <a:schemeClr val="tx1">
                    <a:lumMod val="50000"/>
                    <a:lumOff val="50000"/>
                  </a:schemeClr>
                </a:solidFill>
                <a:latin typeface="微软雅黑" panose="020B0503020204020204" charset="-122"/>
                <a:ea typeface="微软雅黑" panose="020B0503020204020204" charset="-122"/>
                <a:cs typeface="+mn-ea"/>
              </a:rPr>
              <a:t>维生素 D 缺乏性佝偻病（简称佝偻病）是由于小儿体内维生素 D 不足使钙、磷代谢紊乱，产生的一种以骨骼病变为特征的全身慢性营养性疾病。本病常见于婴幼儿时期，严重时发生骨骼畸形，是我国儿科重点防治的四大疾病之一。其发病率在我国北方高于南方。近年来，随着儿童保健工作的开展和社会经济文化水平的提高，该病的发病率逐渐下降，病情也趋于轻度。</a:t>
            </a:r>
            <a:endParaRPr sz="2000" dirty="0">
              <a:solidFill>
                <a:schemeClr val="tx1">
                  <a:lumMod val="50000"/>
                  <a:lumOff val="50000"/>
                </a:schemeClr>
              </a:solidFill>
              <a:latin typeface="微软雅黑" panose="020B0503020204020204" charset="-122"/>
              <a:ea typeface="微软雅黑" panose="020B0503020204020204" charset="-122"/>
              <a:cs typeface="+mn-ea"/>
            </a:endParaRPr>
          </a:p>
        </p:txBody>
      </p:sp>
      <p:grpSp>
        <p:nvGrpSpPr>
          <p:cNvPr id="9" name="组合 8"/>
          <p:cNvGrpSpPr/>
          <p:nvPr/>
        </p:nvGrpSpPr>
        <p:grpSpPr>
          <a:xfrm>
            <a:off x="296545" y="307340"/>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一、维生素 D 缺乏性佝偻病</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8" name="组合 7"/>
            <p:cNvGrpSpPr/>
            <p:nvPr/>
          </p:nvGrpSpPr>
          <p:grpSpPr>
            <a:xfrm>
              <a:off x="467" y="494"/>
              <a:ext cx="1416" cy="680"/>
              <a:chOff x="467" y="579"/>
              <a:chExt cx="1416" cy="680"/>
            </a:xfrm>
          </p:grpSpPr>
          <p:sp>
            <p:nvSpPr>
              <p:cNvPr id="10" name="对角圆角矩形 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1" name="图片 1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5525" y="2230755"/>
            <a:ext cx="10078085" cy="3070860"/>
          </a:xfrm>
          <a:prstGeom prst="rect">
            <a:avLst/>
          </a:prstGeom>
        </p:spPr>
        <p:txBody>
          <a:bodyPr wrap="square">
            <a:noAutofit/>
          </a:bodyPr>
          <a:lstStyle/>
          <a:p>
            <a:pPr indent="508000" algn="just" fontAlgn="auto">
              <a:lnSpc>
                <a:spcPct val="150000"/>
              </a:lnSpc>
              <a:spcAft>
                <a:spcPts val="600"/>
              </a:spcAft>
              <a:extLst>
                <a:ext uri="{35155182-B16C-46BC-9424-99874614C6A1}">
                  <wpsdc:indentchars xmlns:wpsdc="http://www.wps.cn/officeDocument/2017/drawingmlCustomData" val="200" checksum="282533468"/>
                </a:ext>
              </a:extLst>
            </a:pPr>
            <a:r>
              <a:rPr sz="2000" dirty="0">
                <a:solidFill>
                  <a:schemeClr val="tx1">
                    <a:lumMod val="50000"/>
                    <a:lumOff val="50000"/>
                  </a:schemeClr>
                </a:solidFill>
                <a:latin typeface="微软雅黑" panose="020B0503020204020204" charset="-122"/>
                <a:ea typeface="微软雅黑" panose="020B0503020204020204" charset="-122"/>
                <a:cs typeface="+mn-ea"/>
              </a:rPr>
              <a:t>维生素 D 是一组脂溶性维生素，包括维生素 D</a:t>
            </a:r>
            <a:r>
              <a:rPr sz="2000" baseline="-25000" dirty="0">
                <a:solidFill>
                  <a:schemeClr val="tx1">
                    <a:lumMod val="50000"/>
                    <a:lumOff val="50000"/>
                  </a:schemeClr>
                </a:solidFill>
                <a:latin typeface="微软雅黑" panose="020B0503020204020204" charset="-122"/>
                <a:ea typeface="微软雅黑" panose="020B0503020204020204" charset="-122"/>
                <a:cs typeface="+mn-ea"/>
              </a:rPr>
              <a:t>2</a:t>
            </a:r>
            <a:r>
              <a:rPr sz="2000" dirty="0">
                <a:solidFill>
                  <a:schemeClr val="tx1">
                    <a:lumMod val="50000"/>
                    <a:lumOff val="50000"/>
                  </a:schemeClr>
                </a:solidFill>
                <a:latin typeface="微软雅黑" panose="020B0503020204020204" charset="-122"/>
                <a:ea typeface="微软雅黑" panose="020B0503020204020204" charset="-122"/>
                <a:cs typeface="+mn-ea"/>
              </a:rPr>
              <a:t> 和维生素 D</a:t>
            </a:r>
            <a:r>
              <a:rPr sz="2000" baseline="-25000" dirty="0">
                <a:solidFill>
                  <a:schemeClr val="tx1">
                    <a:lumMod val="50000"/>
                    <a:lumOff val="50000"/>
                  </a:schemeClr>
                </a:solidFill>
                <a:latin typeface="微软雅黑" panose="020B0503020204020204" charset="-122"/>
                <a:ea typeface="微软雅黑" panose="020B0503020204020204" charset="-122"/>
                <a:cs typeface="+mn-ea"/>
              </a:rPr>
              <a:t>3</a:t>
            </a:r>
            <a:r>
              <a:rPr sz="2000" dirty="0">
                <a:solidFill>
                  <a:schemeClr val="tx1">
                    <a:lumMod val="50000"/>
                    <a:lumOff val="50000"/>
                  </a:schemeClr>
                </a:solidFill>
                <a:latin typeface="微软雅黑" panose="020B0503020204020204" charset="-122"/>
                <a:ea typeface="微软雅黑" panose="020B0503020204020204" charset="-122"/>
                <a:cs typeface="+mn-ea"/>
              </a:rPr>
              <a:t>。维生素 D</a:t>
            </a:r>
            <a:r>
              <a:rPr sz="2000" baseline="-25000" dirty="0">
                <a:solidFill>
                  <a:schemeClr val="tx1">
                    <a:lumMod val="50000"/>
                    <a:lumOff val="50000"/>
                  </a:schemeClr>
                </a:solidFill>
                <a:latin typeface="微软雅黑" panose="020B0503020204020204" charset="-122"/>
                <a:ea typeface="微软雅黑" panose="020B0503020204020204" charset="-122"/>
                <a:cs typeface="+mn-ea"/>
              </a:rPr>
              <a:t>2</a:t>
            </a:r>
            <a:r>
              <a:rPr sz="2000" dirty="0">
                <a:solidFill>
                  <a:schemeClr val="tx1">
                    <a:lumMod val="50000"/>
                    <a:lumOff val="50000"/>
                  </a:schemeClr>
                </a:solidFill>
                <a:latin typeface="微软雅黑" panose="020B0503020204020204" charset="-122"/>
                <a:ea typeface="微软雅黑" panose="020B0503020204020204" charset="-122"/>
                <a:cs typeface="+mn-ea"/>
              </a:rPr>
              <a:t> 和维生素 D</a:t>
            </a:r>
            <a:r>
              <a:rPr sz="2000" baseline="-25000" dirty="0">
                <a:solidFill>
                  <a:schemeClr val="tx1">
                    <a:lumMod val="50000"/>
                    <a:lumOff val="50000"/>
                  </a:schemeClr>
                </a:solidFill>
                <a:latin typeface="微软雅黑" panose="020B0503020204020204" charset="-122"/>
                <a:ea typeface="微软雅黑" panose="020B0503020204020204" charset="-122"/>
                <a:cs typeface="+mn-ea"/>
              </a:rPr>
              <a:t>3</a:t>
            </a:r>
            <a:r>
              <a:rPr sz="2000" dirty="0">
                <a:solidFill>
                  <a:schemeClr val="tx1">
                    <a:lumMod val="50000"/>
                    <a:lumOff val="50000"/>
                  </a:schemeClr>
                </a:solidFill>
                <a:latin typeface="微软雅黑" panose="020B0503020204020204" charset="-122"/>
                <a:ea typeface="微软雅黑" panose="020B0503020204020204" charset="-122"/>
                <a:cs typeface="+mn-ea"/>
              </a:rPr>
              <a:t> 均无生物活性，必须经过肝、肾两次羟化，转化为 1，25- 二羟胆骨化醇［1，25-（OH）</a:t>
            </a:r>
            <a:r>
              <a:rPr sz="2000" baseline="-25000" dirty="0">
                <a:solidFill>
                  <a:schemeClr val="tx1">
                    <a:lumMod val="50000"/>
                    <a:lumOff val="50000"/>
                  </a:schemeClr>
                </a:solidFill>
                <a:latin typeface="微软雅黑" panose="020B0503020204020204" charset="-122"/>
                <a:ea typeface="微软雅黑" panose="020B0503020204020204" charset="-122"/>
                <a:cs typeface="+mn-ea"/>
              </a:rPr>
              <a:t>2</a:t>
            </a:r>
            <a:r>
              <a:rPr sz="2000" dirty="0">
                <a:solidFill>
                  <a:schemeClr val="tx1">
                    <a:lumMod val="50000"/>
                    <a:lumOff val="50000"/>
                  </a:schemeClr>
                </a:solidFill>
                <a:latin typeface="微软雅黑" panose="020B0503020204020204" charset="-122"/>
                <a:ea typeface="微软雅黑" panose="020B0503020204020204" charset="-122"/>
                <a:cs typeface="+mn-ea"/>
              </a:rPr>
              <a:t>D</a:t>
            </a:r>
            <a:r>
              <a:rPr sz="2000" baseline="-25000" dirty="0">
                <a:solidFill>
                  <a:schemeClr val="tx1">
                    <a:lumMod val="50000"/>
                    <a:lumOff val="50000"/>
                  </a:schemeClr>
                </a:solidFill>
                <a:latin typeface="微软雅黑" panose="020B0503020204020204" charset="-122"/>
                <a:ea typeface="微软雅黑" panose="020B0503020204020204" charset="-122"/>
                <a:cs typeface="+mn-ea"/>
              </a:rPr>
              <a:t>3</a:t>
            </a:r>
            <a:r>
              <a:rPr sz="2000" dirty="0">
                <a:solidFill>
                  <a:schemeClr val="tx1">
                    <a:lumMod val="50000"/>
                    <a:lumOff val="50000"/>
                  </a:schemeClr>
                </a:solidFill>
                <a:latin typeface="微软雅黑" panose="020B0503020204020204" charset="-122"/>
                <a:ea typeface="微软雅黑" panose="020B0503020204020204" charset="-122"/>
                <a:cs typeface="+mn-ea"/>
              </a:rPr>
              <a:t>］才能发挥生物活性。其生理功能：①促进肠道对钙、磷的吸收；②促进肾小管对钙、磷的重吸收；③促进成骨细胞功能，使钙盐沉积在骨质生长部位，形成新骨。</a:t>
            </a:r>
            <a:endParaRPr sz="2000" dirty="0">
              <a:solidFill>
                <a:schemeClr val="tx1">
                  <a:lumMod val="50000"/>
                  <a:lumOff val="50000"/>
                </a:schemeClr>
              </a:solidFill>
              <a:latin typeface="微软雅黑" panose="020B0503020204020204" charset="-122"/>
              <a:ea typeface="微软雅黑" panose="020B0503020204020204" charset="-122"/>
              <a:cs typeface="+mn-ea"/>
            </a:endParaRPr>
          </a:p>
        </p:txBody>
      </p:sp>
      <p:grpSp>
        <p:nvGrpSpPr>
          <p:cNvPr id="9" name="组合 8"/>
          <p:cNvGrpSpPr/>
          <p:nvPr/>
        </p:nvGrpSpPr>
        <p:grpSpPr>
          <a:xfrm>
            <a:off x="296545" y="307340"/>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【维生素 D 的代谢与生理功能】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8" name="组合 7"/>
            <p:cNvGrpSpPr/>
            <p:nvPr/>
          </p:nvGrpSpPr>
          <p:grpSpPr>
            <a:xfrm>
              <a:off x="467" y="494"/>
              <a:ext cx="1416" cy="680"/>
              <a:chOff x="467" y="579"/>
              <a:chExt cx="1416" cy="680"/>
            </a:xfrm>
          </p:grpSpPr>
          <p:sp>
            <p:nvSpPr>
              <p:cNvPr id="10" name="对角圆角矩形 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1" name="图片 1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66420" y="1138555"/>
            <a:ext cx="11015980" cy="5290820"/>
          </a:xfrm>
          <a:prstGeom prst="rect">
            <a:avLst/>
          </a:prstGeom>
        </p:spPr>
        <p:txBody>
          <a:bodyPr wrap="square">
            <a:noAutofit/>
          </a:bodyPr>
          <a:lstStyle/>
          <a:p>
            <a:pPr indent="457200" algn="just" fontAlgn="auto">
              <a:lnSpc>
                <a:spcPct val="150000"/>
              </a:lnSpc>
              <a:spcAft>
                <a:spcPts val="0"/>
              </a:spcAft>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1. 体内储存不足</a:t>
            </a:r>
            <a:r>
              <a:rPr dirty="0">
                <a:solidFill>
                  <a:schemeClr val="tx1">
                    <a:lumMod val="50000"/>
                    <a:lumOff val="50000"/>
                  </a:schemeClr>
                </a:solidFill>
                <a:latin typeface="Times New Roman Regular" panose="02020603050405020304" charset="0"/>
                <a:ea typeface="微软雅黑" panose="020B0503020204020204" charset="-122"/>
                <a:cs typeface="Times New Roman Regular" panose="02020603050405020304" charset="0"/>
              </a:rPr>
              <a:t>　妊娠期特别是妊娠后期母亲患严重营养不良、肝肾疾病、慢性腹泻以及早产、双胎等均可使婴儿体内维生素D储存不足。</a:t>
            </a:r>
            <a:endParaRPr dirty="0">
              <a:solidFill>
                <a:schemeClr val="tx1">
                  <a:lumMod val="50000"/>
                  <a:lumOff val="50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2. 日光照射不足</a:t>
            </a:r>
            <a:r>
              <a:rPr dirty="0">
                <a:solidFill>
                  <a:schemeClr val="tx1">
                    <a:lumMod val="50000"/>
                    <a:lumOff val="50000"/>
                  </a:schemeClr>
                </a:solidFill>
                <a:latin typeface="Times New Roman Regular" panose="02020603050405020304" charset="0"/>
                <a:ea typeface="微软雅黑" panose="020B0503020204020204" charset="-122"/>
                <a:cs typeface="Times New Roman Regular" panose="02020603050405020304" charset="0"/>
              </a:rPr>
              <a:t>　皮肤内7- 脱氢胆固醇需经紫外线照射才能转化为维生素D</a:t>
            </a:r>
            <a:r>
              <a:rPr baseline="-25000" dirty="0">
                <a:solidFill>
                  <a:schemeClr val="tx1">
                    <a:lumMod val="50000"/>
                    <a:lumOff val="50000"/>
                  </a:schemeClr>
                </a:solidFill>
                <a:latin typeface="Times New Roman Regular" panose="02020603050405020304" charset="0"/>
                <a:ea typeface="微软雅黑" panose="020B0503020204020204" charset="-122"/>
                <a:cs typeface="Times New Roman Regular" panose="02020603050405020304" charset="0"/>
              </a:rPr>
              <a:t>3</a:t>
            </a:r>
            <a:r>
              <a:rPr dirty="0">
                <a:solidFill>
                  <a:schemeClr val="tx1">
                    <a:lumMod val="50000"/>
                    <a:lumOff val="50000"/>
                  </a:schemeClr>
                </a:solidFill>
                <a:latin typeface="Times New Roman Regular" panose="02020603050405020304" charset="0"/>
                <a:ea typeface="微软雅黑" panose="020B0503020204020204" charset="-122"/>
                <a:cs typeface="Times New Roman Regular" panose="02020603050405020304" charset="0"/>
              </a:rPr>
              <a:t>，因紫外线不能通过玻璃窗，如婴幼儿缺乏户外活动即导致内源性维生素D生成不足。大城市中高大建筑可阻挡日光照射，大气污染如烟雾、尘埃亦会吸收部分紫外线，冬季日照短、紫外线较弱，都容易造成维生素D缺乏。</a:t>
            </a:r>
            <a:endParaRPr dirty="0">
              <a:solidFill>
                <a:schemeClr val="tx1">
                  <a:lumMod val="50000"/>
                  <a:lumOff val="50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3. 维生素D摄入不足</a:t>
            </a:r>
            <a:r>
              <a:rPr dirty="0">
                <a:solidFill>
                  <a:schemeClr val="tx1">
                    <a:lumMod val="50000"/>
                    <a:lumOff val="50000"/>
                  </a:schemeClr>
                </a:solidFill>
                <a:latin typeface="Times New Roman Regular" panose="02020603050405020304" charset="0"/>
                <a:ea typeface="微软雅黑" panose="020B0503020204020204" charset="-122"/>
                <a:cs typeface="Times New Roman Regular" panose="02020603050405020304" charset="0"/>
              </a:rPr>
              <a:t>　天然食物中维生素D含量较少，不能满足小儿生长发育的需要；若不及时补充维生素D，易患佝偻病。</a:t>
            </a:r>
            <a:endParaRPr dirty="0">
              <a:solidFill>
                <a:schemeClr val="tx1">
                  <a:lumMod val="50000"/>
                  <a:lumOff val="50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4. 生长发育过快</a:t>
            </a:r>
            <a:r>
              <a:rPr dirty="0">
                <a:solidFill>
                  <a:schemeClr val="tx1">
                    <a:lumMod val="50000"/>
                    <a:lumOff val="50000"/>
                  </a:schemeClr>
                </a:solidFill>
                <a:latin typeface="Times New Roman Regular" panose="02020603050405020304" charset="0"/>
                <a:ea typeface="微软雅黑" panose="020B0503020204020204" charset="-122"/>
                <a:cs typeface="Times New Roman Regular" panose="02020603050405020304" charset="0"/>
              </a:rPr>
              <a:t>　早产或双胎婴儿体内储存的维生素D不足，且出生后生长速度快，需要更多的维生素 D，易发生维生素D缺乏性佝偻病。</a:t>
            </a:r>
            <a:endParaRPr dirty="0">
              <a:solidFill>
                <a:schemeClr val="tx1">
                  <a:lumMod val="50000"/>
                  <a:lumOff val="50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5. 疾病与药物的影响</a:t>
            </a:r>
            <a:r>
              <a:rPr dirty="0">
                <a:solidFill>
                  <a:schemeClr val="tx1">
                    <a:lumMod val="50000"/>
                    <a:lumOff val="50000"/>
                  </a:schemeClr>
                </a:solidFill>
                <a:latin typeface="Times New Roman Regular" panose="02020603050405020304" charset="0"/>
                <a:ea typeface="微软雅黑" panose="020B0503020204020204" charset="-122"/>
                <a:cs typeface="Times New Roman Regular" panose="02020603050405020304" charset="0"/>
              </a:rPr>
              <a:t>　胃肠道或肝胆疾病如婴儿肝炎综合征、胰腺炎、慢性腹泻等会影响维生素D的吸收；严重肝、肾损害亦可致维生素D羟化障碍，使 1，25-</a:t>
            </a:r>
            <a:r>
              <a:rPr lang="en-US" dirty="0">
                <a:solidFill>
                  <a:schemeClr val="tx1">
                    <a:lumMod val="50000"/>
                    <a:lumOff val="50000"/>
                  </a:schemeClr>
                </a:solidFill>
                <a:latin typeface="Times New Roman Regular" panose="02020603050405020304" charset="0"/>
                <a:ea typeface="微软雅黑" panose="020B0503020204020204" charset="-122"/>
                <a:cs typeface="Times New Roman Regular" panose="02020603050405020304" charset="0"/>
              </a:rPr>
              <a:t>(</a:t>
            </a:r>
            <a:r>
              <a:rPr dirty="0">
                <a:solidFill>
                  <a:schemeClr val="tx1">
                    <a:lumMod val="50000"/>
                    <a:lumOff val="50000"/>
                  </a:schemeClr>
                </a:solidFill>
                <a:latin typeface="Times New Roman Regular" panose="02020603050405020304" charset="0"/>
                <a:ea typeface="微软雅黑" panose="020B0503020204020204" charset="-122"/>
                <a:cs typeface="Times New Roman Regular" panose="02020603050405020304" charset="0"/>
              </a:rPr>
              <a:t>OH</a:t>
            </a:r>
            <a:r>
              <a:rPr lang="en-US" dirty="0">
                <a:solidFill>
                  <a:schemeClr val="tx1">
                    <a:lumMod val="50000"/>
                    <a:lumOff val="50000"/>
                  </a:schemeClr>
                </a:solidFill>
                <a:latin typeface="Times New Roman Regular" panose="02020603050405020304" charset="0"/>
                <a:ea typeface="微软雅黑" panose="020B0503020204020204" charset="-122"/>
                <a:cs typeface="Times New Roman Regular" panose="02020603050405020304" charset="0"/>
              </a:rPr>
              <a:t>)</a:t>
            </a:r>
            <a:r>
              <a:rPr baseline="-25000" dirty="0">
                <a:solidFill>
                  <a:schemeClr val="tx1">
                    <a:lumMod val="50000"/>
                    <a:lumOff val="50000"/>
                  </a:schemeClr>
                </a:solidFill>
                <a:latin typeface="Times New Roman Regular" panose="02020603050405020304" charset="0"/>
                <a:ea typeface="微软雅黑" panose="020B0503020204020204" charset="-122"/>
                <a:cs typeface="Times New Roman Regular" panose="02020603050405020304" charset="0"/>
              </a:rPr>
              <a:t>2</a:t>
            </a:r>
            <a:r>
              <a:rPr dirty="0">
                <a:solidFill>
                  <a:schemeClr val="tx1">
                    <a:lumMod val="50000"/>
                    <a:lumOff val="50000"/>
                  </a:schemeClr>
                </a:solidFill>
                <a:latin typeface="Times New Roman Regular" panose="02020603050405020304" charset="0"/>
                <a:ea typeface="微软雅黑" panose="020B0503020204020204" charset="-122"/>
                <a:cs typeface="Times New Roman Regular" panose="02020603050405020304" charset="0"/>
              </a:rPr>
              <a:t>D</a:t>
            </a:r>
            <a:r>
              <a:rPr baseline="-25000" dirty="0">
                <a:solidFill>
                  <a:schemeClr val="tx1">
                    <a:lumMod val="50000"/>
                    <a:lumOff val="50000"/>
                  </a:schemeClr>
                </a:solidFill>
                <a:latin typeface="Times New Roman Regular" panose="02020603050405020304" charset="0"/>
                <a:ea typeface="微软雅黑" panose="020B0503020204020204" charset="-122"/>
                <a:cs typeface="Times New Roman Regular" panose="02020603050405020304" charset="0"/>
              </a:rPr>
              <a:t>3</a:t>
            </a:r>
            <a:r>
              <a:rPr dirty="0">
                <a:solidFill>
                  <a:schemeClr val="tx1">
                    <a:lumMod val="50000"/>
                    <a:lumOff val="50000"/>
                  </a:schemeClr>
                </a:solidFill>
                <a:latin typeface="Times New Roman Regular" panose="02020603050405020304" charset="0"/>
                <a:ea typeface="微软雅黑" panose="020B0503020204020204" charset="-122"/>
                <a:cs typeface="Times New Roman Regular" panose="02020603050405020304" charset="0"/>
              </a:rPr>
              <a:t>的生成量不足而引起佝偻病。长期服用抗惊厥药如苯妥英钠、苯巴比妥，可使维生素 D加速分解为无活性的代谢产物；糖皮质激素有对抗维生素D对钙的转运作用。</a:t>
            </a:r>
            <a:endParaRPr dirty="0">
              <a:solidFill>
                <a:schemeClr val="tx1">
                  <a:lumMod val="50000"/>
                  <a:lumOff val="50000"/>
                </a:schemeClr>
              </a:solidFill>
              <a:latin typeface="Times New Roman Regular" panose="02020603050405020304" charset="0"/>
              <a:ea typeface="微软雅黑" panose="020B0503020204020204" charset="-122"/>
              <a:cs typeface="Times New Roman Regular" panose="02020603050405020304" charset="0"/>
            </a:endParaRPr>
          </a:p>
        </p:txBody>
      </p:sp>
      <p:grpSp>
        <p:nvGrpSpPr>
          <p:cNvPr id="9" name="组合 8"/>
          <p:cNvGrpSpPr/>
          <p:nvPr/>
        </p:nvGrpSpPr>
        <p:grpSpPr>
          <a:xfrm>
            <a:off x="296545" y="307340"/>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【病因】</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8" name="组合 7"/>
            <p:cNvGrpSpPr/>
            <p:nvPr/>
          </p:nvGrpSpPr>
          <p:grpSpPr>
            <a:xfrm>
              <a:off x="467" y="494"/>
              <a:ext cx="1416" cy="680"/>
              <a:chOff x="467" y="579"/>
              <a:chExt cx="1416" cy="680"/>
            </a:xfrm>
          </p:grpSpPr>
          <p:sp>
            <p:nvSpPr>
              <p:cNvPr id="10" name="对角圆角矩形 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1" name="图片 1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66420" y="1641475"/>
            <a:ext cx="5798185" cy="4322445"/>
          </a:xfrm>
          <a:prstGeom prst="rect">
            <a:avLst/>
          </a:prstGeom>
        </p:spPr>
        <p:txBody>
          <a:bodyPr wrap="square">
            <a:noAutofit/>
          </a:bodyPr>
          <a:lstStyle/>
          <a:p>
            <a:pPr indent="457200" algn="just" fontAlgn="auto">
              <a:lnSpc>
                <a:spcPct val="150000"/>
              </a:lnSpc>
              <a:spcAft>
                <a:spcPts val="0"/>
              </a:spcAft>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Times New Roman Regular" panose="02020603050405020304" charset="0"/>
                <a:ea typeface="微软雅黑" panose="020B0503020204020204" charset="-122"/>
                <a:cs typeface="Times New Roman Regular" panose="02020603050405020304" charset="0"/>
              </a:rPr>
              <a:t>维生素 D 缺乏致肠道对钙、磷的吸收减少，使血液中钙、磷的含量下降。血钙下降刺激甲状旁腺素（PTH）分泌增加，使旧骨脱钙增加，释放骨钙入血，使血钙维持在正常水平或偏低，而血磷降低，使钙磷乘积下降，组织钙化过程发生障碍，成骨细胞代偿增加，造成局部骨样组织堆积，碱性磷酸酶分泌增多，发生一系列骨骼和血生化改变（见图 3-1）。</a:t>
            </a:r>
            <a:endParaRPr dirty="0">
              <a:solidFill>
                <a:schemeClr val="tx1">
                  <a:lumMod val="50000"/>
                  <a:lumOff val="50000"/>
                </a:schemeClr>
              </a:solidFill>
              <a:latin typeface="Times New Roman Regular" panose="02020603050405020304" charset="0"/>
              <a:ea typeface="微软雅黑" panose="020B0503020204020204" charset="-122"/>
              <a:cs typeface="Times New Roman Regular" panose="02020603050405020304" charset="0"/>
            </a:endParaRPr>
          </a:p>
        </p:txBody>
      </p:sp>
      <p:grpSp>
        <p:nvGrpSpPr>
          <p:cNvPr id="9" name="组合 8"/>
          <p:cNvGrpSpPr/>
          <p:nvPr/>
        </p:nvGrpSpPr>
        <p:grpSpPr>
          <a:xfrm>
            <a:off x="296545" y="307340"/>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【发病机制】</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8" name="组合 7"/>
            <p:cNvGrpSpPr/>
            <p:nvPr/>
          </p:nvGrpSpPr>
          <p:grpSpPr>
            <a:xfrm>
              <a:off x="467" y="494"/>
              <a:ext cx="1416" cy="680"/>
              <a:chOff x="467" y="579"/>
              <a:chExt cx="1416" cy="680"/>
            </a:xfrm>
          </p:grpSpPr>
          <p:sp>
            <p:nvSpPr>
              <p:cNvPr id="10" name="对角圆角矩形 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1" name="图片 1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3" name="图片 2"/>
          <p:cNvPicPr>
            <a:picLocks noChangeAspect="1"/>
          </p:cNvPicPr>
          <p:nvPr/>
        </p:nvPicPr>
        <p:blipFill>
          <a:blip r:embed="rId2"/>
          <a:stretch>
            <a:fillRect/>
          </a:stretch>
        </p:blipFill>
        <p:spPr>
          <a:xfrm>
            <a:off x="6824345" y="1138555"/>
            <a:ext cx="4737100" cy="4927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347470" y="4882515"/>
            <a:ext cx="9540875" cy="1283970"/>
          </a:xfrm>
          <a:prstGeom prst="rect">
            <a:avLst/>
          </a:prstGeom>
        </p:spPr>
        <p:txBody>
          <a:bodyPr wrap="square">
            <a:noAutofit/>
          </a:bodyPr>
          <a:lstStyle/>
          <a:p>
            <a:pPr>
              <a:lnSpc>
                <a:spcPct val="150000"/>
              </a:lnSpc>
            </a:pPr>
            <a:r>
              <a:rPr lang="zh-CN" altLang="en-US" b="1">
                <a:solidFill>
                  <a:srgbClr val="FF7F7F"/>
                </a:solidFill>
                <a:latin typeface="Microsoft YaHei Bold" panose="020B0503020204020204" charset="-122"/>
                <a:ea typeface="Microsoft YaHei Bold" panose="020B0503020204020204" charset="-122"/>
              </a:rPr>
              <a:t>情境思考</a:t>
            </a:r>
            <a:endParaRPr lang="zh-CN" altLang="en-US" b="1">
              <a:solidFill>
                <a:srgbClr val="FF7F7F"/>
              </a:solidFill>
              <a:latin typeface="Microsoft YaHei Bold" panose="020B0503020204020204" charset="-122"/>
              <a:ea typeface="Microsoft YaHei Bold" panose="020B0503020204020204" charset="-122"/>
            </a:endParaRPr>
          </a:p>
          <a:p>
            <a:pPr>
              <a:lnSpc>
                <a:spcPct val="150000"/>
              </a:lnSpc>
            </a:pPr>
            <a:r>
              <a:rPr lang="zh-CN" altLang="en-US" b="1">
                <a:solidFill>
                  <a:srgbClr val="FF7F7F"/>
                </a:solidFill>
                <a:latin typeface="宋体" charset="0"/>
                <a:ea typeface="宋体" charset="0"/>
              </a:rPr>
              <a:t>1. 根据上述情况，分析患儿目前存在哪些健康问题？</a:t>
            </a:r>
            <a:endParaRPr lang="zh-CN" altLang="en-US" b="1">
              <a:solidFill>
                <a:srgbClr val="FF7F7F"/>
              </a:solidFill>
              <a:latin typeface="宋体" charset="0"/>
              <a:ea typeface="宋体" charset="0"/>
            </a:endParaRPr>
          </a:p>
          <a:p>
            <a:pPr>
              <a:lnSpc>
                <a:spcPct val="150000"/>
              </a:lnSpc>
            </a:pPr>
            <a:r>
              <a:rPr lang="zh-CN" altLang="en-US" b="1">
                <a:solidFill>
                  <a:srgbClr val="FF7F7F"/>
                </a:solidFill>
                <a:latin typeface="宋体" charset="0"/>
                <a:ea typeface="宋体" charset="0"/>
              </a:rPr>
              <a:t>2. 根据整体护理理念，为患儿制订护理计划。</a:t>
            </a:r>
            <a:endParaRPr lang="zh-CN" altLang="en-US" b="1">
              <a:solidFill>
                <a:srgbClr val="FF7F7F"/>
              </a:solidFill>
              <a:latin typeface="宋体" charset="0"/>
              <a:ea typeface="宋体" charset="0"/>
            </a:endParaRPr>
          </a:p>
        </p:txBody>
      </p:sp>
      <p:grpSp>
        <p:nvGrpSpPr>
          <p:cNvPr id="10" name="组合 9"/>
          <p:cNvGrpSpPr/>
          <p:nvPr/>
        </p:nvGrpSpPr>
        <p:grpSpPr>
          <a:xfrm>
            <a:off x="966470" y="1363345"/>
            <a:ext cx="10259060" cy="3059430"/>
            <a:chOff x="1655" y="2146"/>
            <a:chExt cx="16156" cy="4818"/>
          </a:xfrm>
        </p:grpSpPr>
        <p:sp>
          <p:nvSpPr>
            <p:cNvPr id="2" name="矩形 1"/>
            <p:cNvSpPr/>
            <p:nvPr/>
          </p:nvSpPr>
          <p:spPr>
            <a:xfrm>
              <a:off x="1938" y="2713"/>
              <a:ext cx="15591" cy="3685"/>
            </a:xfrm>
            <a:prstGeom prst="rect">
              <a:avLst/>
            </a:prstGeom>
          </p:spPr>
          <p:txBody>
            <a:bodyPr wrap="square" anchor="ctr" anchorCtr="0">
              <a:noAutofit/>
            </a:bodyPr>
            <a:lstStyle/>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8岁女孩英英，因消瘦、食欲差，父母带其前来就诊。查体：体温36.5℃，脉搏 84 次/分，呼吸20次/分，体重 20kg，身高 126cm，皮下脂肪厚度 0.4 cm。面色苍白，皮肤稍干燥，精神尚好，无其他不适。经询问得知，患儿平常喜好零食，主食摄入甚少，不爱吃蔬菜、水果、肉类等，有偏食、挑食习惯。且平时易患感冒和口腔溃疡等疾病。</a:t>
              </a:r>
              <a:endParaRPr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3" name="圆角矩形 2"/>
            <p:cNvSpPr/>
            <p:nvPr/>
          </p:nvSpPr>
          <p:spPr>
            <a:xfrm>
              <a:off x="1655" y="2146"/>
              <a:ext cx="16157" cy="4819"/>
            </a:xfrm>
            <a:prstGeom prst="roundRect">
              <a:avLst>
                <a:gd name="adj" fmla="val 4701"/>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护理情境</a:t>
              </a:r>
              <a:endParaRPr lang="zh-CN" altLang="en-US" sz="2400" b="0">
                <a:solidFill>
                  <a:srgbClr val="FF7F7F"/>
                </a:solidFill>
                <a:latin typeface="微软雅黑" panose="020B0503020204020204" charset="-122"/>
                <a:ea typeface="微软雅黑" panose="020B0503020204020204" charset="-122"/>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138555"/>
            <a:ext cx="10440035" cy="4939030"/>
          </a:xfrm>
          <a:prstGeom prst="rect">
            <a:avLst/>
          </a:prstGeom>
        </p:spPr>
        <p:txBody>
          <a:bodyPr wrap="square">
            <a:noAutofit/>
          </a:bodyPr>
          <a:lstStyle/>
          <a:p>
            <a:pPr indent="457200" algn="just" fontAlgn="auto">
              <a:lnSpc>
                <a:spcPct val="150000"/>
              </a:lnSpc>
              <a:spcAft>
                <a:spcPts val="0"/>
              </a:spcAft>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rPr>
              <a:t>本病多见于婴幼儿，特别是 3 个月以内的小儿。主要表现为生长最快部位的骨骼改变，并可影响肌肉发育及神经兴奋性的改变。年龄不同，临床表现不同。佝偻病的骨骼改变常在维生素 D 缺乏一段时间后出现，围生期维生素 D 不足的婴儿佝偻病出现较早，儿童期发生佝偻病的较少。本病在临床上可分期如下。</a:t>
            </a:r>
            <a:endParaRPr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extLst>
                <a:ext uri="{35155182-B16C-46BC-9424-99874614C6A1}">
                  <wpsdc:indentchars xmlns:wpsdc="http://www.wps.cn/officeDocument/2017/drawingmlCustomData" val="200" checksum="59296752"/>
                </a:ext>
              </a:extLst>
            </a:pPr>
            <a:endParaRPr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1. 初期（早期）</a:t>
            </a:r>
            <a:r>
              <a:rPr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rPr>
              <a:t>　多见于 6 个月以内，特别是 3 个月以内的小婴儿。主要表现为神经兴奋性增高，如易激惹、烦恼、夜间啼哭、睡眠不安、汗多刺激头皮而摇头、出现枕秃等。</a:t>
            </a:r>
            <a:endParaRPr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2. 激期（活动期）</a:t>
            </a:r>
            <a:r>
              <a:rPr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rPr>
              <a:t>　主要表现为骨骼改变和运动功能发育迟缓。</a:t>
            </a:r>
            <a:endParaRPr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3. 恢复期</a:t>
            </a:r>
            <a:r>
              <a:rPr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rPr>
              <a:t>　经适当治疗后，临床症状和体征逐渐减轻；实验室、X 线检查逐渐好转或接近正常。</a:t>
            </a:r>
            <a:endParaRPr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4.后遗症期</a:t>
            </a:r>
            <a:r>
              <a:rPr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rPr>
              <a:t>　多见于2岁以上儿童。此期临床症状消失，只留下不同程度的骨骼畸形。</a:t>
            </a:r>
            <a:endParaRPr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296545" y="307340"/>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【病床表现】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8" name="组合 7"/>
            <p:cNvGrpSpPr/>
            <p:nvPr/>
          </p:nvGrpSpPr>
          <p:grpSpPr>
            <a:xfrm>
              <a:off x="467" y="494"/>
              <a:ext cx="1416" cy="680"/>
              <a:chOff x="467" y="579"/>
              <a:chExt cx="1416" cy="680"/>
            </a:xfrm>
          </p:grpSpPr>
          <p:sp>
            <p:nvSpPr>
              <p:cNvPr id="10" name="对角圆角矩形 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1" name="图片 1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椭圆 3"/>
          <p:cNvSpPr/>
          <p:nvPr>
            <p:custDataLst>
              <p:tags r:id="rId1"/>
            </p:custDataLst>
          </p:nvPr>
        </p:nvSpPr>
        <p:spPr>
          <a:xfrm>
            <a:off x="8814435" y="1922780"/>
            <a:ext cx="945515" cy="928370"/>
          </a:xfrm>
          <a:prstGeom prst="ellipse">
            <a:avLst/>
          </a:prstGeom>
          <a:gradFill>
            <a:gsLst>
              <a:gs pos="0">
                <a:srgbClr val="885EFB">
                  <a:lumMod val="20000"/>
                  <a:lumOff val="80000"/>
                </a:srgbClr>
              </a:gs>
              <a:gs pos="100000">
                <a:srgbClr val="885EFB"/>
              </a:gs>
            </a:gsLst>
            <a:lin ang="5400000" scaled="0"/>
          </a:gra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 name="椭圆 2"/>
          <p:cNvSpPr/>
          <p:nvPr>
            <p:custDataLst>
              <p:tags r:id="rId2"/>
            </p:custDataLst>
          </p:nvPr>
        </p:nvSpPr>
        <p:spPr>
          <a:xfrm>
            <a:off x="3573658" y="1894205"/>
            <a:ext cx="945515" cy="928370"/>
          </a:xfrm>
          <a:prstGeom prst="ellipse">
            <a:avLst/>
          </a:prstGeom>
          <a:gradFill>
            <a:gsLst>
              <a:gs pos="0">
                <a:srgbClr val="FA8024">
                  <a:lumMod val="20000"/>
                  <a:lumOff val="80000"/>
                </a:srgbClr>
              </a:gs>
              <a:gs pos="100000">
                <a:srgbClr val="FA8024"/>
              </a:gs>
            </a:gsLst>
            <a:lin ang="5400000" scaled="0"/>
          </a:gra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 name="矩形 8"/>
          <p:cNvSpPr/>
          <p:nvPr>
            <p:custDataLst>
              <p:tags r:id="rId3"/>
            </p:custDataLst>
          </p:nvPr>
        </p:nvSpPr>
        <p:spPr>
          <a:xfrm>
            <a:off x="6456045" y="1941195"/>
            <a:ext cx="334645" cy="3712845"/>
          </a:xfrm>
          <a:prstGeom prst="rect">
            <a:avLst/>
          </a:prstGeom>
          <a:solidFill>
            <a:srgbClr val="FFFFFF"/>
          </a:solidFill>
          <a:ln>
            <a:noFill/>
          </a:ln>
          <a:effectLst>
            <a:outerShdw blurRad="127000" dist="50800" sx="97000" sy="97000" algn="l" rotWithShape="0">
              <a:srgbClr val="FFFFFF">
                <a:lumMod val="50000"/>
                <a:alpha val="90000"/>
              </a:srgbClr>
            </a:outerShdw>
            <a:reflection stA="45000" endPos="0" dist="50800" dir="5400000" sy="-100000" algn="bl" rotWithShape="0"/>
          </a:effec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0" name="等腰三角形 9"/>
          <p:cNvSpPr/>
          <p:nvPr>
            <p:custDataLst>
              <p:tags r:id="rId4"/>
            </p:custDataLst>
          </p:nvPr>
        </p:nvSpPr>
        <p:spPr>
          <a:xfrm rot="5400000">
            <a:off x="6670040" y="3465830"/>
            <a:ext cx="495300" cy="254000"/>
          </a:xfrm>
          <a:prstGeom prst="triangle">
            <a:avLst/>
          </a:prstGeom>
          <a:solidFill>
            <a:srgbClr val="885EFB"/>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 name="等腰三角形 10"/>
          <p:cNvSpPr/>
          <p:nvPr>
            <p:custDataLst>
              <p:tags r:id="rId5"/>
            </p:custDataLst>
          </p:nvPr>
        </p:nvSpPr>
        <p:spPr>
          <a:xfrm rot="5400000">
            <a:off x="6557645" y="3465830"/>
            <a:ext cx="495300" cy="254000"/>
          </a:xfrm>
          <a:prstGeom prst="triangl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 name="矩形 1"/>
          <p:cNvSpPr/>
          <p:nvPr>
            <p:custDataLst>
              <p:tags r:id="rId6"/>
            </p:custDataLst>
          </p:nvPr>
        </p:nvSpPr>
        <p:spPr>
          <a:xfrm>
            <a:off x="1217930" y="1941830"/>
            <a:ext cx="334645" cy="3712845"/>
          </a:xfrm>
          <a:prstGeom prst="rect">
            <a:avLst/>
          </a:prstGeom>
          <a:solidFill>
            <a:srgbClr val="FFFFFF"/>
          </a:solidFill>
          <a:ln>
            <a:noFill/>
          </a:ln>
          <a:effectLst>
            <a:outerShdw blurRad="127000" dist="50800" sx="97000" sy="97000" algn="l" rotWithShape="0">
              <a:srgbClr val="FFFFFF">
                <a:lumMod val="50000"/>
                <a:alpha val="90000"/>
              </a:srgbClr>
            </a:outerShdw>
            <a:reflection stA="45000" endPos="0" dist="50800" dir="5400000" sy="-100000" algn="bl" rotWithShape="0"/>
          </a:effec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7" name="等腰三角形 6"/>
          <p:cNvSpPr/>
          <p:nvPr>
            <p:custDataLst>
              <p:tags r:id="rId7"/>
            </p:custDataLst>
          </p:nvPr>
        </p:nvSpPr>
        <p:spPr>
          <a:xfrm rot="5400000">
            <a:off x="1431925" y="3466465"/>
            <a:ext cx="495300" cy="254000"/>
          </a:xfrm>
          <a:prstGeom prst="triangle">
            <a:avLst/>
          </a:prstGeom>
          <a:solidFill>
            <a:srgbClr val="FA8024"/>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 name="等腰三角形 7"/>
          <p:cNvSpPr/>
          <p:nvPr>
            <p:custDataLst>
              <p:tags r:id="rId8"/>
            </p:custDataLst>
          </p:nvPr>
        </p:nvSpPr>
        <p:spPr>
          <a:xfrm rot="5400000">
            <a:off x="1319530" y="3466465"/>
            <a:ext cx="495300" cy="254000"/>
          </a:xfrm>
          <a:prstGeom prst="triangl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5" name="文本框 44"/>
          <p:cNvSpPr txBox="1"/>
          <p:nvPr>
            <p:custDataLst>
              <p:tags r:id="rId9"/>
            </p:custDataLst>
          </p:nvPr>
        </p:nvSpPr>
        <p:spPr>
          <a:xfrm flipH="1">
            <a:off x="1796415" y="3364230"/>
            <a:ext cx="4500245" cy="2266950"/>
          </a:xfrm>
          <a:prstGeom prst="rect">
            <a:avLst/>
          </a:prstGeom>
          <a:noFill/>
        </p:spPr>
        <p:txBody>
          <a:bodyPr wrap="square" bIns="46990" rtlCol="0">
            <a:noAutofit/>
          </a:bodyPr>
          <a:p>
            <a:pPr indent="-457200" algn="just" fontAlgn="auto">
              <a:lnSpc>
                <a:spcPct val="130000"/>
              </a:lnSpc>
              <a:spcAft>
                <a:spcPts val="1000"/>
              </a:spcAft>
            </a:pPr>
            <a:r>
              <a:rPr lang="zh-CN" altLang="en-US">
                <a:solidFill>
                  <a:srgbClr val="000000">
                    <a:lumMod val="50000"/>
                    <a:lumOff val="50000"/>
                  </a:srgbClr>
                </a:solidFill>
                <a:uFillTx/>
                <a:latin typeface="Microsoft YaHei" panose="020B0503020204020204" charset="-122"/>
                <a:ea typeface="Microsoft YaHei Regular" panose="020B0503020204020204" charset="-122"/>
              </a:rPr>
              <a:t>初期血钙可正常或稍低，血磷降低，钙磷乘积稍低；碱性磷酸酶正常或增高。活动期血钙可稍低，血磷和钙磷乘积明显降低，碱性磷酸酶增高。恢复期及后遗症期生化指标趋于好转至正常。</a:t>
            </a:r>
            <a:endParaRPr lang="zh-CN" altLang="en-US">
              <a:solidFill>
                <a:srgbClr val="000000">
                  <a:lumMod val="50000"/>
                  <a:lumOff val="50000"/>
                </a:srgbClr>
              </a:solidFill>
              <a:uFillTx/>
              <a:latin typeface="Microsoft YaHei" panose="020B0503020204020204" charset="-122"/>
              <a:ea typeface="Microsoft YaHei Regular" panose="020B0503020204020204" charset="-122"/>
            </a:endParaRPr>
          </a:p>
        </p:txBody>
      </p:sp>
      <p:sp>
        <p:nvSpPr>
          <p:cNvPr id="44" name="文本框 43"/>
          <p:cNvSpPr txBox="1"/>
          <p:nvPr>
            <p:custDataLst>
              <p:tags r:id="rId10"/>
            </p:custDataLst>
          </p:nvPr>
        </p:nvSpPr>
        <p:spPr>
          <a:xfrm flipH="1">
            <a:off x="1902020" y="2919095"/>
            <a:ext cx="4288790" cy="421640"/>
          </a:xfrm>
          <a:prstGeom prst="rect">
            <a:avLst/>
          </a:prstGeom>
          <a:noFill/>
        </p:spPr>
        <p:txBody>
          <a:bodyPr wrap="square" bIns="0" rtlCol="0">
            <a:normAutofit/>
          </a:bodyPr>
          <a:p>
            <a:pPr algn="ctr"/>
            <a:r>
              <a:rPr lang="zh-CN" altLang="en-US" sz="2000" b="1">
                <a:solidFill>
                  <a:srgbClr val="FA8024"/>
                </a:solidFill>
                <a:uFillTx/>
                <a:latin typeface="Microsoft YaHei Bold" panose="020B0503020204020204" charset="-122"/>
                <a:ea typeface="Microsoft YaHei Bold" panose="020B0503020204020204" charset="-122"/>
              </a:rPr>
              <a:t>1. 生化检查</a:t>
            </a:r>
            <a:endParaRPr lang="zh-CN" altLang="en-US" sz="2000" b="1">
              <a:solidFill>
                <a:srgbClr val="FA8024"/>
              </a:solidFill>
              <a:uFillTx/>
              <a:latin typeface="Microsoft YaHei Bold" panose="020B0503020204020204" charset="-122"/>
              <a:ea typeface="Microsoft YaHei Bold" panose="020B0503020204020204" charset="-122"/>
            </a:endParaRPr>
          </a:p>
        </p:txBody>
      </p:sp>
      <p:pic>
        <p:nvPicPr>
          <p:cNvPr id="62" name="图片 61" descr="32313538313534373b32313538313533333bbdb1b1ad"/>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3872425" y="2183765"/>
            <a:ext cx="347980" cy="347980"/>
          </a:xfrm>
          <a:prstGeom prst="rect">
            <a:avLst/>
          </a:prstGeom>
        </p:spPr>
      </p:pic>
      <p:sp>
        <p:nvSpPr>
          <p:cNvPr id="31" name="文本框 30"/>
          <p:cNvSpPr txBox="1"/>
          <p:nvPr>
            <p:custDataLst>
              <p:tags r:id="rId14"/>
            </p:custDataLst>
          </p:nvPr>
        </p:nvSpPr>
        <p:spPr>
          <a:xfrm flipH="1">
            <a:off x="7030085" y="2918460"/>
            <a:ext cx="4514215" cy="421640"/>
          </a:xfrm>
          <a:prstGeom prst="rect">
            <a:avLst/>
          </a:prstGeom>
          <a:noFill/>
        </p:spPr>
        <p:txBody>
          <a:bodyPr wrap="square" bIns="0" rtlCol="0">
            <a:normAutofit/>
          </a:bodyPr>
          <a:p>
            <a:pPr algn="ctr"/>
            <a:r>
              <a:rPr lang="zh-CN" altLang="en-US" sz="2000" b="1">
                <a:solidFill>
                  <a:srgbClr val="885EFB"/>
                </a:solidFill>
                <a:uFillTx/>
                <a:latin typeface="Microsoft YaHei Bold" panose="020B0503020204020204" charset="-122"/>
                <a:ea typeface="Microsoft YaHei Bold" panose="020B0503020204020204" charset="-122"/>
              </a:rPr>
              <a:t>2. X 线检查</a:t>
            </a:r>
            <a:endParaRPr lang="zh-CN" altLang="en-US" sz="2000" b="1">
              <a:solidFill>
                <a:srgbClr val="885EFB"/>
              </a:solidFill>
              <a:uFillTx/>
              <a:latin typeface="Microsoft YaHei Bold" panose="020B0503020204020204" charset="-122"/>
              <a:ea typeface="Microsoft YaHei Bold" panose="020B0503020204020204" charset="-122"/>
            </a:endParaRPr>
          </a:p>
        </p:txBody>
      </p:sp>
      <p:sp>
        <p:nvSpPr>
          <p:cNvPr id="32" name="文本框 31"/>
          <p:cNvSpPr txBox="1"/>
          <p:nvPr>
            <p:custDataLst>
              <p:tags r:id="rId15"/>
            </p:custDataLst>
          </p:nvPr>
        </p:nvSpPr>
        <p:spPr>
          <a:xfrm flipH="1">
            <a:off x="7037070" y="3363595"/>
            <a:ext cx="4500245" cy="2266950"/>
          </a:xfrm>
          <a:prstGeom prst="rect">
            <a:avLst/>
          </a:prstGeom>
          <a:noFill/>
        </p:spPr>
        <p:txBody>
          <a:bodyPr wrap="square" bIns="46990" rtlCol="0">
            <a:noAutofit/>
          </a:bodyPr>
          <a:p>
            <a:pPr indent="-457200" algn="just" fontAlgn="auto">
              <a:lnSpc>
                <a:spcPct val="130000"/>
              </a:lnSpc>
              <a:spcAft>
                <a:spcPts val="1000"/>
              </a:spcAft>
            </a:pPr>
            <a:r>
              <a:rPr lang="zh-CN" altLang="en-US">
                <a:solidFill>
                  <a:srgbClr val="000000">
                    <a:lumMod val="50000"/>
                    <a:lumOff val="50000"/>
                  </a:srgbClr>
                </a:solidFill>
                <a:uFillTx/>
                <a:latin typeface="Microsoft YaHei" panose="020B0503020204020204" charset="-122"/>
                <a:ea typeface="Microsoft YaHei Regular" panose="020B0503020204020204" charset="-122"/>
              </a:rPr>
              <a:t>骨骺端明显增宽，临时钙化线模糊或消失，呈毛刷样、杯口样改变，骨密度降低。</a:t>
            </a:r>
            <a:endParaRPr lang="zh-CN" altLang="en-US">
              <a:solidFill>
                <a:srgbClr val="000000">
                  <a:lumMod val="50000"/>
                  <a:lumOff val="50000"/>
                </a:srgbClr>
              </a:solidFill>
              <a:uFillTx/>
              <a:latin typeface="Microsoft YaHei" panose="020B0503020204020204" charset="-122"/>
              <a:ea typeface="Microsoft YaHei Regular" panose="020B0503020204020204" charset="-122"/>
            </a:endParaRPr>
          </a:p>
        </p:txBody>
      </p:sp>
      <p:pic>
        <p:nvPicPr>
          <p:cNvPr id="64" name="图片 63" descr="32313538313534373b32313538313533383bc4bfb1ea"/>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9113203" y="2183130"/>
            <a:ext cx="347980" cy="347980"/>
          </a:xfrm>
          <a:prstGeom prst="rect">
            <a:avLst/>
          </a:prstGeom>
        </p:spPr>
      </p:pic>
      <p:grpSp>
        <p:nvGrpSpPr>
          <p:cNvPr id="5" name="组合 4"/>
          <p:cNvGrpSpPr/>
          <p:nvPr/>
        </p:nvGrpSpPr>
        <p:grpSpPr>
          <a:xfrm>
            <a:off x="296545" y="307340"/>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【实验室检查】</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12" name="对角圆角矩形 11"/>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3" name="图片 12"/>
              <p:cNvPicPr/>
              <p:nvPr/>
            </p:nvPicPr>
            <p:blipFill>
              <a:blip r:embed="rId19"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5525" y="2230755"/>
            <a:ext cx="10078085" cy="3070860"/>
          </a:xfrm>
          <a:prstGeom prst="rect">
            <a:avLst/>
          </a:prstGeom>
        </p:spPr>
        <p:txBody>
          <a:bodyPr wrap="square">
            <a:noAutofit/>
          </a:bodyPr>
          <a:lstStyle/>
          <a:p>
            <a:pPr indent="508000" algn="just" fontAlgn="auto">
              <a:lnSpc>
                <a:spcPct val="150000"/>
              </a:lnSpc>
              <a:spcAft>
                <a:spcPts val="600"/>
              </a:spcAft>
              <a:extLst>
                <a:ext uri="{35155182-B16C-46BC-9424-99874614C6A1}">
                  <wpsdc:indentchars xmlns:wpsdc="http://www.wps.cn/officeDocument/2017/drawingmlCustomData" val="200" checksum="282533468"/>
                </a:ext>
              </a:extLst>
            </a:pPr>
            <a:r>
              <a:rPr sz="2000" dirty="0">
                <a:solidFill>
                  <a:schemeClr val="tx1">
                    <a:lumMod val="50000"/>
                    <a:lumOff val="50000"/>
                  </a:schemeClr>
                </a:solidFill>
                <a:latin typeface="微软雅黑" panose="020B0503020204020204" charset="-122"/>
                <a:ea typeface="微软雅黑" panose="020B0503020204020204" charset="-122"/>
                <a:cs typeface="+mn-ea"/>
              </a:rPr>
              <a:t>主要控制活动期，防止骨骼畸形。供给含维生素 D 丰富的食物，多晒太阳。给予维生素 D 制剂及根据病情补充钙剂。</a:t>
            </a:r>
            <a:endParaRPr sz="2000" dirty="0">
              <a:solidFill>
                <a:schemeClr val="tx1">
                  <a:lumMod val="50000"/>
                  <a:lumOff val="50000"/>
                </a:schemeClr>
              </a:solidFill>
              <a:latin typeface="微软雅黑" panose="020B0503020204020204" charset="-122"/>
              <a:ea typeface="微软雅黑" panose="020B0503020204020204" charset="-122"/>
              <a:cs typeface="+mn-ea"/>
            </a:endParaRPr>
          </a:p>
        </p:txBody>
      </p:sp>
      <p:grpSp>
        <p:nvGrpSpPr>
          <p:cNvPr id="9" name="组合 8"/>
          <p:cNvGrpSpPr/>
          <p:nvPr/>
        </p:nvGrpSpPr>
        <p:grpSpPr>
          <a:xfrm>
            <a:off x="296545" y="307340"/>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【治疗原则】</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8" name="组合 7"/>
            <p:cNvGrpSpPr/>
            <p:nvPr/>
          </p:nvGrpSpPr>
          <p:grpSpPr>
            <a:xfrm>
              <a:off x="467" y="494"/>
              <a:ext cx="1416" cy="680"/>
              <a:chOff x="467" y="579"/>
              <a:chExt cx="1416" cy="680"/>
            </a:xfrm>
          </p:grpSpPr>
          <p:sp>
            <p:nvSpPr>
              <p:cNvPr id="10" name="对角圆角矩形 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1" name="图片 1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任意多边形 66"/>
          <p:cNvSpPr/>
          <p:nvPr>
            <p:custDataLst>
              <p:tags r:id="rId1"/>
            </p:custDataLst>
          </p:nvPr>
        </p:nvSpPr>
        <p:spPr>
          <a:xfrm>
            <a:off x="782320" y="1864043"/>
            <a:ext cx="1154430" cy="57467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818" h="905">
                <a:moveTo>
                  <a:pt x="453" y="0"/>
                </a:moveTo>
                <a:lnTo>
                  <a:pt x="1778" y="0"/>
                </a:lnTo>
                <a:lnTo>
                  <a:pt x="1760" y="26"/>
                </a:lnTo>
                <a:cubicBezTo>
                  <a:pt x="1682" y="141"/>
                  <a:pt x="1637" y="279"/>
                  <a:pt x="1637" y="428"/>
                </a:cubicBezTo>
                <a:cubicBezTo>
                  <a:pt x="1637" y="602"/>
                  <a:pt x="1699" y="761"/>
                  <a:pt x="1801" y="885"/>
                </a:cubicBezTo>
                <a:lnTo>
                  <a:pt x="1818" y="905"/>
                </a:lnTo>
                <a:lnTo>
                  <a:pt x="453" y="905"/>
                </a:lnTo>
                <a:lnTo>
                  <a:pt x="0" y="453"/>
                </a:lnTo>
                <a:lnTo>
                  <a:pt x="453" y="0"/>
                </a:lnTo>
                <a:close/>
              </a:path>
            </a:pathLst>
          </a:custGeom>
          <a:solidFill>
            <a:srgbClr val="6096E6"/>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68" name="任意多边形 67"/>
          <p:cNvSpPr/>
          <p:nvPr>
            <p:custDataLst>
              <p:tags r:id="rId2"/>
            </p:custDataLst>
          </p:nvPr>
        </p:nvSpPr>
        <p:spPr>
          <a:xfrm>
            <a:off x="2620010" y="1864043"/>
            <a:ext cx="2159000" cy="57467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400" h="905">
                <a:moveTo>
                  <a:pt x="40" y="0"/>
                </a:moveTo>
                <a:lnTo>
                  <a:pt x="51" y="0"/>
                </a:lnTo>
                <a:lnTo>
                  <a:pt x="455" y="0"/>
                </a:lnTo>
                <a:lnTo>
                  <a:pt x="2948" y="0"/>
                </a:lnTo>
                <a:lnTo>
                  <a:pt x="3400" y="453"/>
                </a:lnTo>
                <a:lnTo>
                  <a:pt x="2948" y="905"/>
                </a:lnTo>
                <a:lnTo>
                  <a:pt x="455" y="905"/>
                </a:lnTo>
                <a:lnTo>
                  <a:pt x="51" y="905"/>
                </a:lnTo>
                <a:lnTo>
                  <a:pt x="0" y="905"/>
                </a:lnTo>
                <a:lnTo>
                  <a:pt x="17" y="885"/>
                </a:lnTo>
                <a:cubicBezTo>
                  <a:pt x="120" y="761"/>
                  <a:pt x="181" y="602"/>
                  <a:pt x="181" y="428"/>
                </a:cubicBezTo>
                <a:cubicBezTo>
                  <a:pt x="181" y="279"/>
                  <a:pt x="136" y="141"/>
                  <a:pt x="58" y="26"/>
                </a:cubicBezTo>
                <a:lnTo>
                  <a:pt x="40" y="0"/>
                </a:lnTo>
                <a:close/>
              </a:path>
            </a:pathLst>
          </a:custGeom>
          <a:solidFill>
            <a:srgbClr val="6096E6">
              <a:lumMod val="75000"/>
            </a:srgbClr>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4" name="任意多边形 3"/>
          <p:cNvSpPr/>
          <p:nvPr>
            <p:custDataLst>
              <p:tags r:id="rId3"/>
            </p:custDataLst>
          </p:nvPr>
        </p:nvSpPr>
        <p:spPr>
          <a:xfrm>
            <a:off x="1936750" y="2074545"/>
            <a:ext cx="683260" cy="1536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076" h="242">
                <a:moveTo>
                  <a:pt x="0" y="0"/>
                </a:moveTo>
                <a:lnTo>
                  <a:pt x="1076" y="0"/>
                </a:lnTo>
                <a:lnTo>
                  <a:pt x="1070" y="6"/>
                </a:lnTo>
                <a:cubicBezTo>
                  <a:pt x="938" y="151"/>
                  <a:pt x="749" y="242"/>
                  <a:pt x="538" y="242"/>
                </a:cubicBezTo>
                <a:cubicBezTo>
                  <a:pt x="327" y="242"/>
                  <a:pt x="137" y="151"/>
                  <a:pt x="6" y="6"/>
                </a:cubicBezTo>
                <a:lnTo>
                  <a:pt x="0" y="0"/>
                </a:lnTo>
                <a:close/>
              </a:path>
            </a:pathLst>
          </a:cu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endParaRPr>
          </a:p>
        </p:txBody>
      </p:sp>
      <p:sp>
        <p:nvSpPr>
          <p:cNvPr id="5" name="椭圆 4"/>
          <p:cNvSpPr/>
          <p:nvPr>
            <p:custDataLst>
              <p:tags r:id="rId4"/>
            </p:custDataLst>
          </p:nvPr>
        </p:nvSpPr>
        <p:spPr>
          <a:xfrm>
            <a:off x="1928495" y="1801495"/>
            <a:ext cx="700405" cy="699770"/>
          </a:xfrm>
          <a:prstGeom prst="ellipse">
            <a:avLst/>
          </a:prstGeom>
          <a:solidFill>
            <a:srgbClr val="FFFFFF"/>
          </a:solidFill>
          <a:ln w="76200">
            <a:solidFill>
              <a:srgbClr val="6096E6"/>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6" name="图片 5" descr="3_画板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rcRect l="63268" t="36389" r="29655" b="55556"/>
          <a:stretch>
            <a:fillRect/>
          </a:stretch>
        </p:blipFill>
        <p:spPr>
          <a:xfrm>
            <a:off x="2738755" y="1923098"/>
            <a:ext cx="283210" cy="456565"/>
          </a:xfrm>
          <a:prstGeom prst="rect">
            <a:avLst/>
          </a:prstGeom>
        </p:spPr>
      </p:pic>
      <p:pic>
        <p:nvPicPr>
          <p:cNvPr id="7" name="图片 6" descr="343435383038363b343532323337393bc9cfcad0cdcbb3f6"/>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2026920" y="1899285"/>
            <a:ext cx="504190" cy="504190"/>
          </a:xfrm>
          <a:prstGeom prst="rect">
            <a:avLst/>
          </a:prstGeom>
          <a:effectLst>
            <a:outerShdw blurRad="25400" dist="12700" dir="8100000" algn="tr" rotWithShape="0">
              <a:srgbClr val="6096E6">
                <a:lumMod val="50000"/>
                <a:alpha val="40000"/>
              </a:srgbClr>
            </a:outerShdw>
          </a:effectLst>
        </p:spPr>
      </p:pic>
      <p:sp>
        <p:nvSpPr>
          <p:cNvPr id="49" name="文本框 48"/>
          <p:cNvSpPr txBox="1"/>
          <p:nvPr>
            <p:custDataLst>
              <p:tags r:id="rId11"/>
            </p:custDataLst>
          </p:nvPr>
        </p:nvSpPr>
        <p:spPr>
          <a:xfrm>
            <a:off x="3092450" y="1963420"/>
            <a:ext cx="1402080" cy="375920"/>
          </a:xfrm>
          <a:prstGeom prst="rect">
            <a:avLst/>
          </a:prstGeom>
          <a:noFill/>
        </p:spPr>
        <p:txBody>
          <a:bodyPr wrap="square" bIns="0" rtlCol="0" anchor="ctr" anchorCtr="0">
            <a:normAutofit/>
          </a:bodyPr>
          <a:p>
            <a:pPr algn="l"/>
            <a:r>
              <a:rPr lang="zh-CN" altLang="en-US" b="1">
                <a:solidFill>
                  <a:srgbClr val="FFFFFF"/>
                </a:solidFill>
                <a:uFillTx/>
                <a:latin typeface="Microsoft YaHei Bold" panose="020B0503020204020204" charset="-122"/>
                <a:ea typeface="Microsoft YaHei Bold" panose="020B0503020204020204" charset="-122"/>
              </a:rPr>
              <a:t>健康史</a:t>
            </a:r>
            <a:endParaRPr lang="zh-CN" altLang="en-US" b="1">
              <a:solidFill>
                <a:srgbClr val="FFFFFF"/>
              </a:solidFill>
              <a:uFillTx/>
              <a:latin typeface="Microsoft YaHei Bold" panose="020B0503020204020204" charset="-122"/>
              <a:ea typeface="Microsoft YaHei Bold" panose="020B0503020204020204" charset="-122"/>
            </a:endParaRPr>
          </a:p>
        </p:txBody>
      </p:sp>
      <p:sp>
        <p:nvSpPr>
          <p:cNvPr id="50" name="文本框 49"/>
          <p:cNvSpPr txBox="1"/>
          <p:nvPr>
            <p:custDataLst>
              <p:tags r:id="rId12"/>
            </p:custDataLst>
          </p:nvPr>
        </p:nvSpPr>
        <p:spPr>
          <a:xfrm>
            <a:off x="5099050" y="1978978"/>
            <a:ext cx="6300000" cy="344805"/>
          </a:xfrm>
          <a:prstGeom prst="rect">
            <a:avLst/>
          </a:prstGeom>
          <a:noFill/>
        </p:spPr>
        <p:txBody>
          <a:bodyPr wrap="square" rtlCol="0" anchor="ctr" anchorCtr="0">
            <a:noAutofit/>
          </a:bodyPr>
          <a:p>
            <a:pPr algn="just" fontAlgn="auto">
              <a:lnSpc>
                <a:spcPct val="130000"/>
              </a:lnSpc>
              <a:spcAft>
                <a:spcPts val="1000"/>
              </a:spcAft>
            </a:pPr>
            <a:r>
              <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rPr>
              <a:t>了解孕母是否有缺少维生素D的情况；小儿出生状况，如是否早产或多胎；喂养情况及日光照射情况，以及疾病和用药史。</a:t>
            </a:r>
            <a:endPar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endParaRPr>
          </a:p>
        </p:txBody>
      </p:sp>
      <p:sp>
        <p:nvSpPr>
          <p:cNvPr id="95" name="文本框 94"/>
          <p:cNvSpPr txBox="1"/>
          <p:nvPr>
            <p:custDataLst>
              <p:tags r:id="rId13"/>
            </p:custDataLst>
          </p:nvPr>
        </p:nvSpPr>
        <p:spPr>
          <a:xfrm>
            <a:off x="1219200" y="1924050"/>
            <a:ext cx="517525" cy="454660"/>
          </a:xfrm>
          <a:prstGeom prst="rect">
            <a:avLst/>
          </a:prstGeom>
          <a:noFill/>
        </p:spPr>
        <p:txBody>
          <a:bodyPr wrap="square" rtlCol="0">
            <a:normAutofit fontScale="90000"/>
          </a:bodyPr>
          <a:p>
            <a:r>
              <a:rPr lang="en-US" altLang="zh-CN" sz="2220" b="1">
                <a:solidFill>
                  <a:srgbClr val="FFFFFF"/>
                </a:solidFill>
                <a:latin typeface="思源黑体 CN Regular" panose="020B0500000000000000" charset="-122"/>
                <a:ea typeface="思源黑体 CN Regular" panose="020B0500000000000000" charset="-122"/>
              </a:rPr>
              <a:t>01</a:t>
            </a:r>
            <a:endParaRPr lang="en-US" altLang="zh-CN" sz="2220" b="1">
              <a:solidFill>
                <a:srgbClr val="FFFFFF"/>
              </a:solidFill>
              <a:latin typeface="思源黑体 CN Regular" panose="020B0500000000000000" charset="-122"/>
              <a:ea typeface="思源黑体 CN Regular" panose="020B0500000000000000" charset="-122"/>
            </a:endParaRPr>
          </a:p>
        </p:txBody>
      </p:sp>
      <p:sp>
        <p:nvSpPr>
          <p:cNvPr id="72" name="任意多边形 71"/>
          <p:cNvSpPr/>
          <p:nvPr>
            <p:custDataLst>
              <p:tags r:id="rId14"/>
            </p:custDataLst>
          </p:nvPr>
        </p:nvSpPr>
        <p:spPr>
          <a:xfrm>
            <a:off x="2620010" y="3059113"/>
            <a:ext cx="2159000" cy="57467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400" h="905">
                <a:moveTo>
                  <a:pt x="40" y="0"/>
                </a:moveTo>
                <a:lnTo>
                  <a:pt x="51" y="0"/>
                </a:lnTo>
                <a:lnTo>
                  <a:pt x="455" y="0"/>
                </a:lnTo>
                <a:lnTo>
                  <a:pt x="2948" y="0"/>
                </a:lnTo>
                <a:lnTo>
                  <a:pt x="3400" y="453"/>
                </a:lnTo>
                <a:lnTo>
                  <a:pt x="2948" y="905"/>
                </a:lnTo>
                <a:lnTo>
                  <a:pt x="455" y="905"/>
                </a:lnTo>
                <a:lnTo>
                  <a:pt x="51" y="905"/>
                </a:lnTo>
                <a:lnTo>
                  <a:pt x="0" y="905"/>
                </a:lnTo>
                <a:lnTo>
                  <a:pt x="17" y="885"/>
                </a:lnTo>
                <a:cubicBezTo>
                  <a:pt x="120" y="761"/>
                  <a:pt x="181" y="602"/>
                  <a:pt x="181" y="428"/>
                </a:cubicBezTo>
                <a:cubicBezTo>
                  <a:pt x="181" y="279"/>
                  <a:pt x="136" y="141"/>
                  <a:pt x="58" y="26"/>
                </a:cubicBezTo>
                <a:lnTo>
                  <a:pt x="40" y="0"/>
                </a:lnTo>
                <a:close/>
              </a:path>
            </a:pathLst>
          </a:custGeom>
          <a:solidFill>
            <a:srgbClr val="58B6E5">
              <a:lumMod val="75000"/>
            </a:srgbClr>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12" name="任意多边形 11"/>
          <p:cNvSpPr/>
          <p:nvPr>
            <p:custDataLst>
              <p:tags r:id="rId15"/>
            </p:custDataLst>
          </p:nvPr>
        </p:nvSpPr>
        <p:spPr>
          <a:xfrm>
            <a:off x="1936750" y="3269615"/>
            <a:ext cx="683260" cy="1536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076" h="242">
                <a:moveTo>
                  <a:pt x="0" y="0"/>
                </a:moveTo>
                <a:lnTo>
                  <a:pt x="1076" y="0"/>
                </a:lnTo>
                <a:lnTo>
                  <a:pt x="1070" y="6"/>
                </a:lnTo>
                <a:cubicBezTo>
                  <a:pt x="938" y="151"/>
                  <a:pt x="749" y="242"/>
                  <a:pt x="538" y="242"/>
                </a:cubicBezTo>
                <a:cubicBezTo>
                  <a:pt x="327" y="242"/>
                  <a:pt x="137" y="151"/>
                  <a:pt x="6" y="6"/>
                </a:cubicBezTo>
                <a:lnTo>
                  <a:pt x="0" y="0"/>
                </a:lnTo>
                <a:close/>
              </a:path>
            </a:pathLst>
          </a:cu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endParaRPr>
          </a:p>
        </p:txBody>
      </p:sp>
      <p:sp>
        <p:nvSpPr>
          <p:cNvPr id="13" name="椭圆 12"/>
          <p:cNvSpPr/>
          <p:nvPr>
            <p:custDataLst>
              <p:tags r:id="rId16"/>
            </p:custDataLst>
          </p:nvPr>
        </p:nvSpPr>
        <p:spPr>
          <a:xfrm>
            <a:off x="1928495" y="2996565"/>
            <a:ext cx="700405" cy="699770"/>
          </a:xfrm>
          <a:prstGeom prst="ellipse">
            <a:avLst/>
          </a:prstGeom>
          <a:solidFill>
            <a:srgbClr val="FFFFFF"/>
          </a:solidFill>
          <a:ln w="76200">
            <a:solidFill>
              <a:srgbClr val="58B6E5"/>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14" name="图片 13" descr="3_画板 1"/>
          <p:cNvPicPr>
            <a:picLocks noChangeAspect="1"/>
          </p:cNvPicPr>
          <p:nvPr>
            <p:custDataLst>
              <p:tags r:id="rId17"/>
            </p:custDataLst>
          </p:nvPr>
        </p:nvPicPr>
        <p:blipFill>
          <a:blip r:embed="rId6">
            <a:extLst>
              <a:ext uri="{96DAC541-7B7A-43D3-8B79-37D633B846F1}">
                <asvg:svgBlip xmlns:asvg="http://schemas.microsoft.com/office/drawing/2016/SVG/main" r:embed="rId7"/>
              </a:ext>
            </a:extLst>
          </a:blip>
          <a:srcRect l="63268" t="36389" r="29655" b="55556"/>
          <a:stretch>
            <a:fillRect/>
          </a:stretch>
        </p:blipFill>
        <p:spPr>
          <a:xfrm>
            <a:off x="2738755" y="3118168"/>
            <a:ext cx="283210" cy="456565"/>
          </a:xfrm>
          <a:prstGeom prst="rect">
            <a:avLst/>
          </a:prstGeom>
        </p:spPr>
      </p:pic>
      <p:pic>
        <p:nvPicPr>
          <p:cNvPr id="8" name="图片 7" descr="343435383038363b343532323338323bcee5c1a6c4a3d0cd"/>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2026285" y="3094355"/>
            <a:ext cx="504190" cy="504190"/>
          </a:xfrm>
          <a:prstGeom prst="rect">
            <a:avLst/>
          </a:prstGeom>
          <a:effectLst>
            <a:outerShdw blurRad="25400" dist="12700" dir="8100000" algn="tr" rotWithShape="0">
              <a:srgbClr val="58B6E5">
                <a:lumMod val="50000"/>
                <a:alpha val="40000"/>
              </a:srgbClr>
            </a:outerShdw>
          </a:effectLst>
        </p:spPr>
      </p:pic>
      <p:sp>
        <p:nvSpPr>
          <p:cNvPr id="51" name="文本框 50"/>
          <p:cNvSpPr txBox="1"/>
          <p:nvPr>
            <p:custDataLst>
              <p:tags r:id="rId21"/>
            </p:custDataLst>
          </p:nvPr>
        </p:nvSpPr>
        <p:spPr>
          <a:xfrm>
            <a:off x="3092450" y="3158490"/>
            <a:ext cx="1402080" cy="375920"/>
          </a:xfrm>
          <a:prstGeom prst="rect">
            <a:avLst/>
          </a:prstGeom>
          <a:noFill/>
        </p:spPr>
        <p:txBody>
          <a:bodyPr wrap="square" bIns="0" rtlCol="0" anchor="ctr" anchorCtr="0">
            <a:normAutofit/>
          </a:bodyPr>
          <a:p>
            <a:pPr algn="l"/>
            <a:r>
              <a:rPr lang="zh-CN" altLang="en-US" b="1">
                <a:solidFill>
                  <a:srgbClr val="FFFFFF"/>
                </a:solidFill>
                <a:uFillTx/>
                <a:latin typeface="Microsoft YaHei Bold" panose="020B0503020204020204" charset="-122"/>
                <a:ea typeface="Microsoft YaHei Bold" panose="020B0503020204020204" charset="-122"/>
              </a:rPr>
              <a:t>身体状况</a:t>
            </a:r>
            <a:endParaRPr lang="zh-CN" altLang="en-US" b="1">
              <a:solidFill>
                <a:srgbClr val="FFFFFF"/>
              </a:solidFill>
              <a:uFillTx/>
              <a:latin typeface="Microsoft YaHei Bold" panose="020B0503020204020204" charset="-122"/>
              <a:ea typeface="Microsoft YaHei Bold" panose="020B0503020204020204" charset="-122"/>
            </a:endParaRPr>
          </a:p>
        </p:txBody>
      </p:sp>
      <p:sp>
        <p:nvSpPr>
          <p:cNvPr id="52" name="文本框 51"/>
          <p:cNvSpPr txBox="1"/>
          <p:nvPr>
            <p:custDataLst>
              <p:tags r:id="rId22"/>
            </p:custDataLst>
          </p:nvPr>
        </p:nvSpPr>
        <p:spPr>
          <a:xfrm>
            <a:off x="5099050" y="3174048"/>
            <a:ext cx="6300000" cy="344805"/>
          </a:xfrm>
          <a:prstGeom prst="rect">
            <a:avLst/>
          </a:prstGeom>
          <a:noFill/>
        </p:spPr>
        <p:txBody>
          <a:bodyPr wrap="square" rtlCol="0" anchor="ctr" anchorCtr="0">
            <a:noAutofit/>
          </a:bodyPr>
          <a:p>
            <a:pPr algn="just" fontAlgn="auto">
              <a:lnSpc>
                <a:spcPct val="130000"/>
              </a:lnSpc>
              <a:spcAft>
                <a:spcPts val="1000"/>
              </a:spcAft>
            </a:pPr>
            <a:r>
              <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rPr>
              <a:t>根据小儿年龄不同重点评估该年龄易出现的骨骼变化，以及神经、精神症状；根据血生化及 X 线检查结果，评估患儿所处的疾病阶段。</a:t>
            </a:r>
            <a:endPar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endParaRPr>
          </a:p>
        </p:txBody>
      </p:sp>
      <p:sp>
        <p:nvSpPr>
          <p:cNvPr id="71" name="任意多边形 70"/>
          <p:cNvSpPr/>
          <p:nvPr>
            <p:custDataLst>
              <p:tags r:id="rId23"/>
            </p:custDataLst>
          </p:nvPr>
        </p:nvSpPr>
        <p:spPr>
          <a:xfrm>
            <a:off x="782320" y="3059113"/>
            <a:ext cx="1154430" cy="57467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818" h="905">
                <a:moveTo>
                  <a:pt x="453" y="0"/>
                </a:moveTo>
                <a:lnTo>
                  <a:pt x="1778" y="0"/>
                </a:lnTo>
                <a:lnTo>
                  <a:pt x="1760" y="26"/>
                </a:lnTo>
                <a:cubicBezTo>
                  <a:pt x="1682" y="141"/>
                  <a:pt x="1637" y="279"/>
                  <a:pt x="1637" y="428"/>
                </a:cubicBezTo>
                <a:cubicBezTo>
                  <a:pt x="1637" y="602"/>
                  <a:pt x="1699" y="761"/>
                  <a:pt x="1801" y="885"/>
                </a:cubicBezTo>
                <a:lnTo>
                  <a:pt x="1818" y="905"/>
                </a:lnTo>
                <a:lnTo>
                  <a:pt x="453" y="905"/>
                </a:lnTo>
                <a:lnTo>
                  <a:pt x="0" y="453"/>
                </a:lnTo>
                <a:lnTo>
                  <a:pt x="453" y="0"/>
                </a:lnTo>
                <a:close/>
              </a:path>
            </a:pathLst>
          </a:custGeom>
          <a:solidFill>
            <a:srgbClr val="58B6E5"/>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96" name="文本框 95"/>
          <p:cNvSpPr txBox="1"/>
          <p:nvPr>
            <p:custDataLst>
              <p:tags r:id="rId24"/>
            </p:custDataLst>
          </p:nvPr>
        </p:nvSpPr>
        <p:spPr>
          <a:xfrm>
            <a:off x="1179195" y="3119120"/>
            <a:ext cx="557530" cy="454660"/>
          </a:xfrm>
          <a:prstGeom prst="rect">
            <a:avLst/>
          </a:prstGeom>
          <a:noFill/>
        </p:spPr>
        <p:txBody>
          <a:bodyPr wrap="square" rtlCol="0">
            <a:normAutofit fontScale="90000"/>
          </a:bodyPr>
          <a:p>
            <a:r>
              <a:rPr lang="en-US" altLang="zh-CN" sz="2220" b="1">
                <a:solidFill>
                  <a:srgbClr val="FFFFFF"/>
                </a:solidFill>
                <a:latin typeface="思源黑体 CN Regular" panose="020B0500000000000000" charset="-122"/>
                <a:ea typeface="思源黑体 CN Regular" panose="020B0500000000000000" charset="-122"/>
              </a:rPr>
              <a:t>02</a:t>
            </a:r>
            <a:endParaRPr lang="en-US" altLang="zh-CN" sz="2220" b="1">
              <a:solidFill>
                <a:srgbClr val="FFFFFF"/>
              </a:solidFill>
              <a:latin typeface="思源黑体 CN Regular" panose="020B0500000000000000" charset="-122"/>
              <a:ea typeface="思源黑体 CN Regular" panose="020B0500000000000000" charset="-122"/>
            </a:endParaRPr>
          </a:p>
        </p:txBody>
      </p:sp>
      <p:sp>
        <p:nvSpPr>
          <p:cNvPr id="16" name="任意多边形 15"/>
          <p:cNvSpPr/>
          <p:nvPr>
            <p:custDataLst>
              <p:tags r:id="rId25"/>
            </p:custDataLst>
          </p:nvPr>
        </p:nvSpPr>
        <p:spPr>
          <a:xfrm>
            <a:off x="2620010" y="4254183"/>
            <a:ext cx="2159000" cy="574675"/>
          </a:xfrm>
          <a:custGeom>
            <a:avLst/>
            <a:gdLst>
              <a:gd name="adj" fmla="val 50000"/>
              <a:gd name="maxAdj" fmla="*/ 100000 w ss"/>
              <a:gd name="a" fmla="pin 0 adj maxAdj"/>
              <a:gd name="dx1" fmla="*/ ss a 100000"/>
              <a:gd name="x1" fmla="+- r 0 dx1"/>
              <a:gd name="ir" fmla="+/ x1 r 2"/>
              <a:gd name="x2" fmla="*/ x1 1 2"/>
            </a:gdLst>
            <a:ahLst/>
            <a:cxnLst>
              <a:cxn ang="3">
                <a:pos x="x2" y="t"/>
              </a:cxn>
              <a:cxn ang="cd2">
                <a:pos x="l" y="vc"/>
              </a:cxn>
              <a:cxn ang="cd4">
                <a:pos x="x1" y="b"/>
              </a:cxn>
              <a:cxn ang="0">
                <a:pos x="r" y="vc"/>
              </a:cxn>
            </a:cxnLst>
            <a:rect l="l" t="t" r="r" b="b"/>
            <a:pathLst>
              <a:path w="3400" h="905">
                <a:moveTo>
                  <a:pt x="40" y="0"/>
                </a:moveTo>
                <a:lnTo>
                  <a:pt x="51" y="0"/>
                </a:lnTo>
                <a:lnTo>
                  <a:pt x="455" y="0"/>
                </a:lnTo>
                <a:lnTo>
                  <a:pt x="2948" y="0"/>
                </a:lnTo>
                <a:lnTo>
                  <a:pt x="3400" y="453"/>
                </a:lnTo>
                <a:lnTo>
                  <a:pt x="2948" y="905"/>
                </a:lnTo>
                <a:lnTo>
                  <a:pt x="455" y="905"/>
                </a:lnTo>
                <a:lnTo>
                  <a:pt x="51" y="905"/>
                </a:lnTo>
                <a:lnTo>
                  <a:pt x="0" y="905"/>
                </a:lnTo>
                <a:lnTo>
                  <a:pt x="17" y="885"/>
                </a:lnTo>
                <a:cubicBezTo>
                  <a:pt x="120" y="761"/>
                  <a:pt x="181" y="602"/>
                  <a:pt x="181" y="428"/>
                </a:cubicBezTo>
                <a:cubicBezTo>
                  <a:pt x="181" y="279"/>
                  <a:pt x="136" y="141"/>
                  <a:pt x="58" y="26"/>
                </a:cubicBezTo>
                <a:lnTo>
                  <a:pt x="40" y="0"/>
                </a:lnTo>
                <a:close/>
              </a:path>
            </a:pathLst>
          </a:custGeom>
          <a:solidFill>
            <a:srgbClr val="56CA95">
              <a:lumMod val="75000"/>
            </a:srgbClr>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endParaRPr>
          </a:p>
        </p:txBody>
      </p:sp>
      <p:sp>
        <p:nvSpPr>
          <p:cNvPr id="18" name="椭圆 17"/>
          <p:cNvSpPr/>
          <p:nvPr>
            <p:custDataLst>
              <p:tags r:id="rId26"/>
            </p:custDataLst>
          </p:nvPr>
        </p:nvSpPr>
        <p:spPr>
          <a:xfrm>
            <a:off x="1928495" y="4191635"/>
            <a:ext cx="700405" cy="699770"/>
          </a:xfrm>
          <a:prstGeom prst="ellipse">
            <a:avLst/>
          </a:prstGeom>
          <a:solidFill>
            <a:srgbClr val="FFFFFF"/>
          </a:solidFill>
          <a:ln w="76200">
            <a:solidFill>
              <a:srgbClr val="56CA95"/>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19" name="图片 18" descr="3_画板 1"/>
          <p:cNvPicPr>
            <a:picLocks noChangeAspect="1"/>
          </p:cNvPicPr>
          <p:nvPr>
            <p:custDataLst>
              <p:tags r:id="rId27"/>
            </p:custDataLst>
          </p:nvPr>
        </p:nvPicPr>
        <p:blipFill>
          <a:blip r:embed="rId6">
            <a:extLst>
              <a:ext uri="{96DAC541-7B7A-43D3-8B79-37D633B846F1}">
                <asvg:svgBlip xmlns:asvg="http://schemas.microsoft.com/office/drawing/2016/SVG/main" r:embed="rId7"/>
              </a:ext>
            </a:extLst>
          </a:blip>
          <a:srcRect l="63268" t="36389" r="29655" b="55556"/>
          <a:stretch>
            <a:fillRect/>
          </a:stretch>
        </p:blipFill>
        <p:spPr>
          <a:xfrm>
            <a:off x="2738755" y="4313238"/>
            <a:ext cx="283210" cy="456565"/>
          </a:xfrm>
          <a:prstGeom prst="rect">
            <a:avLst/>
          </a:prstGeom>
        </p:spPr>
      </p:pic>
      <p:pic>
        <p:nvPicPr>
          <p:cNvPr id="22" name="图片 21" descr="343435383038363b343532323430383bd3aacffab2bcbed6"/>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2026285" y="4289425"/>
            <a:ext cx="504190" cy="504190"/>
          </a:xfrm>
          <a:prstGeom prst="rect">
            <a:avLst/>
          </a:prstGeom>
          <a:effectLst>
            <a:outerShdw blurRad="25400" dist="12700" dir="8100000" algn="tr" rotWithShape="0">
              <a:srgbClr val="56CA95">
                <a:lumMod val="50000"/>
                <a:alpha val="40000"/>
              </a:srgbClr>
            </a:outerShdw>
          </a:effectLst>
        </p:spPr>
      </p:pic>
      <p:sp>
        <p:nvSpPr>
          <p:cNvPr id="54" name="文本框 53"/>
          <p:cNvSpPr txBox="1"/>
          <p:nvPr>
            <p:custDataLst>
              <p:tags r:id="rId31"/>
            </p:custDataLst>
          </p:nvPr>
        </p:nvSpPr>
        <p:spPr>
          <a:xfrm>
            <a:off x="5099050" y="4369118"/>
            <a:ext cx="6300000" cy="344805"/>
          </a:xfrm>
          <a:prstGeom prst="rect">
            <a:avLst/>
          </a:prstGeom>
          <a:noFill/>
        </p:spPr>
        <p:txBody>
          <a:bodyPr wrap="square" rtlCol="0" anchor="ctr" anchorCtr="0">
            <a:noAutofit/>
          </a:bodyPr>
          <a:p>
            <a:pPr algn="just" fontAlgn="auto">
              <a:lnSpc>
                <a:spcPct val="130000"/>
              </a:lnSpc>
              <a:spcAft>
                <a:spcPts val="1000"/>
              </a:spcAft>
            </a:pPr>
            <a:r>
              <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rPr>
              <a:t>3 岁以下小儿心理问题不明显，重症儿常留有骨骼畸形，容易引起自卑等不良心理活动，从而影响其心理健康及社会交往。评估家长对佝偻病的了解程度。</a:t>
            </a:r>
            <a:endPar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endParaRPr>
          </a:p>
        </p:txBody>
      </p:sp>
      <p:sp>
        <p:nvSpPr>
          <p:cNvPr id="82" name="任意多边形 81"/>
          <p:cNvSpPr/>
          <p:nvPr>
            <p:custDataLst>
              <p:tags r:id="rId32"/>
            </p:custDataLst>
          </p:nvPr>
        </p:nvSpPr>
        <p:spPr>
          <a:xfrm>
            <a:off x="782320" y="4254183"/>
            <a:ext cx="1154430" cy="574675"/>
          </a:xfrm>
          <a:custGeom>
            <a:avLst/>
            <a:gdLst>
              <a:gd name="adj" fmla="val 50000"/>
              <a:gd name="maxAdj" fmla="*/ 100000 w ss"/>
              <a:gd name="a" fmla="pin 0 adj maxAdj"/>
              <a:gd name="dx1" fmla="*/ ss a 100000"/>
              <a:gd name="x1" fmla="+- r 0 dx1"/>
              <a:gd name="ir" fmla="+/ x1 r 2"/>
              <a:gd name="x2" fmla="*/ x1 1 2"/>
            </a:gdLst>
            <a:ahLst/>
            <a:cxnLst>
              <a:cxn ang="3">
                <a:pos x="x2" y="t"/>
              </a:cxn>
              <a:cxn ang="cd2">
                <a:pos x="l" y="vc"/>
              </a:cxn>
              <a:cxn ang="cd4">
                <a:pos x="x1" y="b"/>
              </a:cxn>
              <a:cxn ang="0">
                <a:pos x="r" y="vc"/>
              </a:cxn>
            </a:cxnLst>
            <a:rect l="l" t="t" r="r" b="b"/>
            <a:pathLst>
              <a:path w="1818" h="905">
                <a:moveTo>
                  <a:pt x="453" y="0"/>
                </a:moveTo>
                <a:lnTo>
                  <a:pt x="1778" y="0"/>
                </a:lnTo>
                <a:lnTo>
                  <a:pt x="1760" y="26"/>
                </a:lnTo>
                <a:cubicBezTo>
                  <a:pt x="1682" y="141"/>
                  <a:pt x="1637" y="279"/>
                  <a:pt x="1637" y="428"/>
                </a:cubicBezTo>
                <a:cubicBezTo>
                  <a:pt x="1637" y="602"/>
                  <a:pt x="1699" y="761"/>
                  <a:pt x="1801" y="885"/>
                </a:cubicBezTo>
                <a:lnTo>
                  <a:pt x="1818" y="905"/>
                </a:lnTo>
                <a:lnTo>
                  <a:pt x="453" y="905"/>
                </a:lnTo>
                <a:lnTo>
                  <a:pt x="0" y="453"/>
                </a:lnTo>
                <a:lnTo>
                  <a:pt x="453" y="0"/>
                </a:lnTo>
                <a:close/>
              </a:path>
            </a:pathLst>
          </a:cu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97" name="文本框 96"/>
          <p:cNvSpPr txBox="1"/>
          <p:nvPr>
            <p:custDataLst>
              <p:tags r:id="rId33"/>
            </p:custDataLst>
          </p:nvPr>
        </p:nvSpPr>
        <p:spPr>
          <a:xfrm>
            <a:off x="1177290" y="4314190"/>
            <a:ext cx="559435" cy="454660"/>
          </a:xfrm>
          <a:prstGeom prst="rect">
            <a:avLst/>
          </a:prstGeom>
          <a:noFill/>
        </p:spPr>
        <p:txBody>
          <a:bodyPr wrap="square" rtlCol="0">
            <a:normAutofit fontScale="90000"/>
          </a:bodyPr>
          <a:p>
            <a:r>
              <a:rPr lang="en-US" altLang="zh-CN" sz="2220" b="1">
                <a:solidFill>
                  <a:srgbClr val="FFFFFF"/>
                </a:solidFill>
                <a:latin typeface="思源黑体 CN Regular" panose="020B0500000000000000" charset="-122"/>
                <a:ea typeface="思源黑体 CN Regular" panose="020B0500000000000000" charset="-122"/>
              </a:rPr>
              <a:t>03</a:t>
            </a:r>
            <a:endParaRPr lang="en-US" altLang="zh-CN" sz="2220" b="1">
              <a:solidFill>
                <a:srgbClr val="FFFFFF"/>
              </a:solidFill>
              <a:latin typeface="思源黑体 CN Regular" panose="020B0500000000000000" charset="-122"/>
              <a:ea typeface="思源黑体 CN Regular" panose="020B0500000000000000" charset="-122"/>
            </a:endParaRPr>
          </a:p>
        </p:txBody>
      </p:sp>
      <p:sp>
        <p:nvSpPr>
          <p:cNvPr id="15" name="文本框 14"/>
          <p:cNvSpPr txBox="1"/>
          <p:nvPr>
            <p:custDataLst>
              <p:tags r:id="rId34"/>
            </p:custDataLst>
          </p:nvPr>
        </p:nvSpPr>
        <p:spPr>
          <a:xfrm>
            <a:off x="3105785" y="4353560"/>
            <a:ext cx="1388110" cy="375920"/>
          </a:xfrm>
          <a:prstGeom prst="rect">
            <a:avLst/>
          </a:prstGeom>
          <a:noFill/>
        </p:spPr>
        <p:txBody>
          <a:bodyPr wrap="square" bIns="0" rtlCol="0" anchor="ctr" anchorCtr="0">
            <a:noAutofit/>
          </a:bodyPr>
          <a:p>
            <a:pPr algn="l"/>
            <a:r>
              <a:rPr lang="zh-CN" altLang="en-US" b="1">
                <a:solidFill>
                  <a:srgbClr val="FFFFFF"/>
                </a:solidFill>
                <a:uFillTx/>
                <a:latin typeface="Microsoft YaHei Bold" panose="020B0503020204020204" charset="-122"/>
                <a:ea typeface="Microsoft YaHei Bold" panose="020B0503020204020204" charset="-122"/>
              </a:rPr>
              <a:t>心理——</a:t>
            </a:r>
            <a:endParaRPr lang="zh-CN" altLang="en-US" b="1">
              <a:solidFill>
                <a:srgbClr val="FFFFFF"/>
              </a:solidFill>
              <a:uFillTx/>
              <a:latin typeface="Microsoft YaHei Bold" panose="020B0503020204020204" charset="-122"/>
              <a:ea typeface="Microsoft YaHei Bold" panose="020B0503020204020204" charset="-122"/>
            </a:endParaRPr>
          </a:p>
          <a:p>
            <a:pPr algn="l"/>
            <a:r>
              <a:rPr lang="zh-CN" altLang="en-US" b="1">
                <a:solidFill>
                  <a:srgbClr val="FFFFFF"/>
                </a:solidFill>
                <a:uFillTx/>
                <a:latin typeface="Microsoft YaHei Bold" panose="020B0503020204020204" charset="-122"/>
                <a:ea typeface="Microsoft YaHei Bold" panose="020B0503020204020204" charset="-122"/>
              </a:rPr>
              <a:t>社会状况</a:t>
            </a:r>
            <a:endParaRPr lang="zh-CN" altLang="en-US" b="1">
              <a:solidFill>
                <a:srgbClr val="FFFFFF"/>
              </a:solidFill>
              <a:uFillTx/>
              <a:latin typeface="Microsoft YaHei Bold" panose="020B0503020204020204" charset="-122"/>
              <a:ea typeface="Microsoft YaHei Bold" panose="020B0503020204020204" charset="-122"/>
            </a:endParaRPr>
          </a:p>
        </p:txBody>
      </p:sp>
      <p:sp>
        <p:nvSpPr>
          <p:cNvPr id="21" name="任意多边形 20"/>
          <p:cNvSpPr/>
          <p:nvPr>
            <p:custDataLst>
              <p:tags r:id="rId35"/>
            </p:custDataLst>
          </p:nvPr>
        </p:nvSpPr>
        <p:spPr>
          <a:xfrm>
            <a:off x="2620010" y="5449253"/>
            <a:ext cx="2159000" cy="574675"/>
          </a:xfrm>
          <a:custGeom>
            <a:avLst/>
            <a:gdLst>
              <a:gd name="adj" fmla="val 50000"/>
              <a:gd name="maxAdj" fmla="*/ 100000 w ss"/>
              <a:gd name="a" fmla="pin 0 adj maxAdj"/>
              <a:gd name="dx1" fmla="*/ ss a 100000"/>
              <a:gd name="x1" fmla="+- r 0 dx1"/>
              <a:gd name="ir" fmla="+/ x1 r 2"/>
              <a:gd name="x2" fmla="*/ x1 1 2"/>
            </a:gdLst>
            <a:ahLst/>
            <a:cxnLst>
              <a:cxn ang="3">
                <a:pos x="x2" y="t"/>
              </a:cxn>
              <a:cxn ang="cd2">
                <a:pos x="l" y="vc"/>
              </a:cxn>
              <a:cxn ang="cd4">
                <a:pos x="x1" y="b"/>
              </a:cxn>
              <a:cxn ang="0">
                <a:pos x="r" y="vc"/>
              </a:cxn>
            </a:cxnLst>
            <a:rect l="l" t="t" r="r" b="b"/>
            <a:pathLst>
              <a:path w="3400" h="905">
                <a:moveTo>
                  <a:pt x="40" y="0"/>
                </a:moveTo>
                <a:lnTo>
                  <a:pt x="51" y="0"/>
                </a:lnTo>
                <a:lnTo>
                  <a:pt x="455" y="0"/>
                </a:lnTo>
                <a:lnTo>
                  <a:pt x="2948" y="0"/>
                </a:lnTo>
                <a:lnTo>
                  <a:pt x="3400" y="453"/>
                </a:lnTo>
                <a:lnTo>
                  <a:pt x="2948" y="905"/>
                </a:lnTo>
                <a:lnTo>
                  <a:pt x="455" y="905"/>
                </a:lnTo>
                <a:lnTo>
                  <a:pt x="51" y="905"/>
                </a:lnTo>
                <a:lnTo>
                  <a:pt x="0" y="905"/>
                </a:lnTo>
                <a:lnTo>
                  <a:pt x="17" y="885"/>
                </a:lnTo>
                <a:cubicBezTo>
                  <a:pt x="120" y="761"/>
                  <a:pt x="181" y="602"/>
                  <a:pt x="181" y="428"/>
                </a:cubicBezTo>
                <a:cubicBezTo>
                  <a:pt x="181" y="279"/>
                  <a:pt x="136" y="141"/>
                  <a:pt x="58" y="26"/>
                </a:cubicBezTo>
                <a:lnTo>
                  <a:pt x="40" y="0"/>
                </a:lnTo>
                <a:close/>
              </a:path>
            </a:pathLst>
          </a:custGeom>
          <a:solidFill>
            <a:srgbClr val="FFBA55">
              <a:lumMod val="75000"/>
            </a:srgbClr>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endParaRPr>
          </a:p>
        </p:txBody>
      </p:sp>
      <p:sp>
        <p:nvSpPr>
          <p:cNvPr id="25" name="椭圆 24"/>
          <p:cNvSpPr/>
          <p:nvPr>
            <p:custDataLst>
              <p:tags r:id="rId36"/>
            </p:custDataLst>
          </p:nvPr>
        </p:nvSpPr>
        <p:spPr>
          <a:xfrm>
            <a:off x="1928495" y="5386705"/>
            <a:ext cx="700405" cy="699770"/>
          </a:xfrm>
          <a:prstGeom prst="ellipse">
            <a:avLst/>
          </a:prstGeom>
          <a:solidFill>
            <a:srgbClr val="FFFFFF"/>
          </a:solidFill>
          <a:ln w="76200">
            <a:solidFill>
              <a:srgbClr val="FFBA55"/>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26" name="图片 25" descr="3_画板 1"/>
          <p:cNvPicPr>
            <a:picLocks noChangeAspect="1"/>
          </p:cNvPicPr>
          <p:nvPr>
            <p:custDataLst>
              <p:tags r:id="rId37"/>
            </p:custDataLst>
          </p:nvPr>
        </p:nvPicPr>
        <p:blipFill>
          <a:blip r:embed="rId6">
            <a:extLst>
              <a:ext uri="{96DAC541-7B7A-43D3-8B79-37D633B846F1}">
                <asvg:svgBlip xmlns:asvg="http://schemas.microsoft.com/office/drawing/2016/SVG/main" r:embed="rId7"/>
              </a:ext>
            </a:extLst>
          </a:blip>
          <a:srcRect l="63268" t="36389" r="29655" b="55556"/>
          <a:stretch>
            <a:fillRect/>
          </a:stretch>
        </p:blipFill>
        <p:spPr>
          <a:xfrm>
            <a:off x="2738755" y="5508308"/>
            <a:ext cx="283210" cy="456565"/>
          </a:xfrm>
          <a:prstGeom prst="rect">
            <a:avLst/>
          </a:prstGeom>
        </p:spPr>
      </p:pic>
      <p:pic>
        <p:nvPicPr>
          <p:cNvPr id="9" name="图片 8" descr="343435383038363b343532323338353bc8abc7f2bbaf"/>
          <p:cNvPicPr>
            <a:picLocks noChangeAspect="1"/>
          </p:cNvPicPr>
          <p:nvPr>
            <p:custDataLst>
              <p:tags r:id="rId38"/>
            </p:custDataLst>
          </p:nvPr>
        </p:nvPicPr>
        <p:blipFill>
          <a:blip r:embed="rId39">
            <a:extLst>
              <a:ext uri="{96DAC541-7B7A-43D3-8B79-37D633B846F1}">
                <asvg:svgBlip xmlns:asvg="http://schemas.microsoft.com/office/drawing/2016/SVG/main" r:embed="rId40"/>
              </a:ext>
            </a:extLst>
          </a:blip>
          <a:stretch>
            <a:fillRect/>
          </a:stretch>
        </p:blipFill>
        <p:spPr>
          <a:xfrm>
            <a:off x="2026285" y="5484495"/>
            <a:ext cx="504190" cy="504190"/>
          </a:xfrm>
          <a:prstGeom prst="rect">
            <a:avLst/>
          </a:prstGeom>
          <a:effectLst>
            <a:outerShdw blurRad="25400" dist="12700" dir="8100000" algn="tr" rotWithShape="0">
              <a:srgbClr val="FFBA55">
                <a:lumMod val="50000"/>
                <a:alpha val="40000"/>
              </a:srgbClr>
            </a:outerShdw>
          </a:effectLst>
        </p:spPr>
      </p:pic>
      <p:sp>
        <p:nvSpPr>
          <p:cNvPr id="56" name="文本框 55"/>
          <p:cNvSpPr txBox="1"/>
          <p:nvPr>
            <p:custDataLst>
              <p:tags r:id="rId41"/>
            </p:custDataLst>
          </p:nvPr>
        </p:nvSpPr>
        <p:spPr>
          <a:xfrm>
            <a:off x="5099050" y="5564188"/>
            <a:ext cx="6300000" cy="344805"/>
          </a:xfrm>
          <a:prstGeom prst="rect">
            <a:avLst/>
          </a:prstGeom>
          <a:noFill/>
        </p:spPr>
        <p:txBody>
          <a:bodyPr wrap="square" rtlCol="0" anchor="ctr" anchorCtr="0">
            <a:noAutofit/>
          </a:bodyPr>
          <a:p>
            <a:pPr algn="just" fontAlgn="auto">
              <a:lnSpc>
                <a:spcPct val="130000"/>
              </a:lnSpc>
              <a:spcAft>
                <a:spcPts val="1000"/>
              </a:spcAft>
            </a:pPr>
            <a:r>
              <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rPr>
              <a:t>根据血钙、血磷、钙磷乘积和碱性磷酸酶及 X 线检查结果分析患儿现处于疾病的哪一期。</a:t>
            </a:r>
            <a:endPar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endParaRPr>
          </a:p>
        </p:txBody>
      </p:sp>
      <p:sp>
        <p:nvSpPr>
          <p:cNvPr id="86" name="任意多边形 85"/>
          <p:cNvSpPr/>
          <p:nvPr>
            <p:custDataLst>
              <p:tags r:id="rId42"/>
            </p:custDataLst>
          </p:nvPr>
        </p:nvSpPr>
        <p:spPr>
          <a:xfrm>
            <a:off x="782320" y="5449253"/>
            <a:ext cx="1154430" cy="574675"/>
          </a:xfrm>
          <a:custGeom>
            <a:avLst/>
            <a:gdLst>
              <a:gd name="adj" fmla="val 50000"/>
              <a:gd name="maxAdj" fmla="*/ 100000 w ss"/>
              <a:gd name="a" fmla="pin 0 adj maxAdj"/>
              <a:gd name="dx1" fmla="*/ ss a 100000"/>
              <a:gd name="x1" fmla="+- r 0 dx1"/>
              <a:gd name="ir" fmla="+/ x1 r 2"/>
              <a:gd name="x2" fmla="*/ x1 1 2"/>
            </a:gdLst>
            <a:ahLst/>
            <a:cxnLst>
              <a:cxn ang="3">
                <a:pos x="x2" y="t"/>
              </a:cxn>
              <a:cxn ang="cd2">
                <a:pos x="l" y="vc"/>
              </a:cxn>
              <a:cxn ang="cd4">
                <a:pos x="x1" y="b"/>
              </a:cxn>
              <a:cxn ang="0">
                <a:pos x="r" y="vc"/>
              </a:cxn>
            </a:cxnLst>
            <a:rect l="l" t="t" r="r" b="b"/>
            <a:pathLst>
              <a:path w="1818" h="905">
                <a:moveTo>
                  <a:pt x="453" y="0"/>
                </a:moveTo>
                <a:lnTo>
                  <a:pt x="1778" y="0"/>
                </a:lnTo>
                <a:lnTo>
                  <a:pt x="1760" y="26"/>
                </a:lnTo>
                <a:cubicBezTo>
                  <a:pt x="1682" y="141"/>
                  <a:pt x="1637" y="279"/>
                  <a:pt x="1637" y="428"/>
                </a:cubicBezTo>
                <a:cubicBezTo>
                  <a:pt x="1637" y="602"/>
                  <a:pt x="1699" y="761"/>
                  <a:pt x="1801" y="885"/>
                </a:cubicBezTo>
                <a:lnTo>
                  <a:pt x="1818" y="905"/>
                </a:lnTo>
                <a:lnTo>
                  <a:pt x="453" y="905"/>
                </a:lnTo>
                <a:lnTo>
                  <a:pt x="0" y="453"/>
                </a:lnTo>
                <a:lnTo>
                  <a:pt x="453" y="0"/>
                </a:lnTo>
                <a:close/>
              </a:path>
            </a:pathLst>
          </a:custGeom>
          <a:solidFill>
            <a:srgbClr val="FFBA55"/>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98" name="文本框 97"/>
          <p:cNvSpPr txBox="1"/>
          <p:nvPr>
            <p:custDataLst>
              <p:tags r:id="rId43"/>
            </p:custDataLst>
          </p:nvPr>
        </p:nvSpPr>
        <p:spPr>
          <a:xfrm>
            <a:off x="1170940" y="5509260"/>
            <a:ext cx="565785" cy="454660"/>
          </a:xfrm>
          <a:prstGeom prst="rect">
            <a:avLst/>
          </a:prstGeom>
          <a:noFill/>
        </p:spPr>
        <p:txBody>
          <a:bodyPr wrap="square" rtlCol="0">
            <a:normAutofit fontScale="90000"/>
          </a:bodyPr>
          <a:p>
            <a:r>
              <a:rPr lang="en-US" altLang="zh-CN" sz="2220" b="1">
                <a:solidFill>
                  <a:srgbClr val="FFFFFF"/>
                </a:solidFill>
                <a:latin typeface="思源黑体 CN Regular" panose="020B0500000000000000" charset="-122"/>
                <a:ea typeface="思源黑体 CN Regular" panose="020B0500000000000000" charset="-122"/>
              </a:rPr>
              <a:t>04</a:t>
            </a:r>
            <a:endParaRPr lang="en-US" altLang="zh-CN" sz="2220" b="1">
              <a:solidFill>
                <a:srgbClr val="FFFFFF"/>
              </a:solidFill>
              <a:latin typeface="思源黑体 CN Regular" panose="020B0500000000000000" charset="-122"/>
              <a:ea typeface="思源黑体 CN Regular" panose="020B0500000000000000" charset="-122"/>
            </a:endParaRPr>
          </a:p>
        </p:txBody>
      </p:sp>
      <p:sp>
        <p:nvSpPr>
          <p:cNvPr id="17" name="文本框 16"/>
          <p:cNvSpPr txBox="1"/>
          <p:nvPr>
            <p:custDataLst>
              <p:tags r:id="rId44"/>
            </p:custDataLst>
          </p:nvPr>
        </p:nvSpPr>
        <p:spPr>
          <a:xfrm>
            <a:off x="3092450" y="5548630"/>
            <a:ext cx="1402080" cy="375920"/>
          </a:xfrm>
          <a:prstGeom prst="rect">
            <a:avLst/>
          </a:prstGeom>
          <a:noFill/>
        </p:spPr>
        <p:txBody>
          <a:bodyPr wrap="square" bIns="0" rtlCol="0" anchor="ctr" anchorCtr="0">
            <a:noAutofit/>
          </a:bodyPr>
          <a:p>
            <a:pPr algn="l"/>
            <a:r>
              <a:rPr lang="zh-CN" altLang="en-US" b="1">
                <a:solidFill>
                  <a:srgbClr val="FFFFFF"/>
                </a:solidFill>
                <a:uFillTx/>
                <a:latin typeface="Microsoft YaHei Bold" panose="020B0503020204020204" charset="-122"/>
                <a:ea typeface="Microsoft YaHei Bold" panose="020B0503020204020204" charset="-122"/>
              </a:rPr>
              <a:t>辅助检查</a:t>
            </a:r>
            <a:endParaRPr lang="zh-CN" altLang="en-US" b="1">
              <a:solidFill>
                <a:srgbClr val="FFFFFF"/>
              </a:solidFill>
              <a:uFillTx/>
              <a:latin typeface="Microsoft YaHei Bold" panose="020B0503020204020204" charset="-122"/>
              <a:ea typeface="Microsoft YaHei Bold" panose="020B0503020204020204" charset="-122"/>
            </a:endParaRPr>
          </a:p>
          <a:p>
            <a:pPr algn="l"/>
            <a:r>
              <a:rPr lang="zh-CN" altLang="en-US" b="1">
                <a:solidFill>
                  <a:srgbClr val="FFFFFF"/>
                </a:solidFill>
                <a:uFillTx/>
                <a:latin typeface="Microsoft YaHei Bold" panose="020B0503020204020204" charset="-122"/>
                <a:ea typeface="Microsoft YaHei Bold" panose="020B0503020204020204" charset="-122"/>
              </a:rPr>
              <a:t>结果</a:t>
            </a:r>
            <a:endParaRPr lang="zh-CN" altLang="en-US" b="1">
              <a:solidFill>
                <a:srgbClr val="FFFFFF"/>
              </a:solidFill>
              <a:uFillTx/>
              <a:latin typeface="Microsoft YaHei Bold" panose="020B0503020204020204" charset="-122"/>
              <a:ea typeface="Microsoft YaHei Bold" panose="020B0503020204020204" charset="-122"/>
            </a:endParaRPr>
          </a:p>
        </p:txBody>
      </p:sp>
      <p:grpSp>
        <p:nvGrpSpPr>
          <p:cNvPr id="3" name="组合 2"/>
          <p:cNvGrpSpPr/>
          <p:nvPr/>
        </p:nvGrpSpPr>
        <p:grpSpPr>
          <a:xfrm>
            <a:off x="296545" y="307340"/>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【护理评估】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0" name="组合 9"/>
            <p:cNvGrpSpPr/>
            <p:nvPr/>
          </p:nvGrpSpPr>
          <p:grpSpPr>
            <a:xfrm>
              <a:off x="467" y="494"/>
              <a:ext cx="1416" cy="680"/>
              <a:chOff x="467" y="579"/>
              <a:chExt cx="1416" cy="680"/>
            </a:xfrm>
          </p:grpSpPr>
          <p:sp>
            <p:nvSpPr>
              <p:cNvPr id="11" name="对角圆角矩形 10"/>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0" name="图片 19"/>
              <p:cNvPicPr/>
              <p:nvPr/>
            </p:nvPicPr>
            <p:blipFill>
              <a:blip r:embed="rId45"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任意多边形 66"/>
          <p:cNvSpPr/>
          <p:nvPr>
            <p:custDataLst>
              <p:tags r:id="rId1"/>
            </p:custDataLst>
          </p:nvPr>
        </p:nvSpPr>
        <p:spPr>
          <a:xfrm>
            <a:off x="782320" y="1864043"/>
            <a:ext cx="1154430" cy="57467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818" h="905">
                <a:moveTo>
                  <a:pt x="453" y="0"/>
                </a:moveTo>
                <a:lnTo>
                  <a:pt x="1778" y="0"/>
                </a:lnTo>
                <a:lnTo>
                  <a:pt x="1760" y="26"/>
                </a:lnTo>
                <a:cubicBezTo>
                  <a:pt x="1682" y="141"/>
                  <a:pt x="1637" y="279"/>
                  <a:pt x="1637" y="428"/>
                </a:cubicBezTo>
                <a:cubicBezTo>
                  <a:pt x="1637" y="602"/>
                  <a:pt x="1699" y="761"/>
                  <a:pt x="1801" y="885"/>
                </a:cubicBezTo>
                <a:lnTo>
                  <a:pt x="1818" y="905"/>
                </a:lnTo>
                <a:lnTo>
                  <a:pt x="453" y="905"/>
                </a:lnTo>
                <a:lnTo>
                  <a:pt x="0" y="453"/>
                </a:lnTo>
                <a:lnTo>
                  <a:pt x="453" y="0"/>
                </a:lnTo>
                <a:close/>
              </a:path>
            </a:pathLst>
          </a:custGeom>
          <a:solidFill>
            <a:srgbClr val="6096E6"/>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4" name="任意多边形 3"/>
          <p:cNvSpPr/>
          <p:nvPr>
            <p:custDataLst>
              <p:tags r:id="rId2"/>
            </p:custDataLst>
          </p:nvPr>
        </p:nvSpPr>
        <p:spPr>
          <a:xfrm>
            <a:off x="1936750" y="2074545"/>
            <a:ext cx="683260" cy="1536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076" h="242">
                <a:moveTo>
                  <a:pt x="0" y="0"/>
                </a:moveTo>
                <a:lnTo>
                  <a:pt x="1076" y="0"/>
                </a:lnTo>
                <a:lnTo>
                  <a:pt x="1070" y="6"/>
                </a:lnTo>
                <a:cubicBezTo>
                  <a:pt x="938" y="151"/>
                  <a:pt x="749" y="242"/>
                  <a:pt x="538" y="242"/>
                </a:cubicBezTo>
                <a:cubicBezTo>
                  <a:pt x="327" y="242"/>
                  <a:pt x="137" y="151"/>
                  <a:pt x="6" y="6"/>
                </a:cubicBezTo>
                <a:lnTo>
                  <a:pt x="0" y="0"/>
                </a:lnTo>
                <a:close/>
              </a:path>
            </a:pathLst>
          </a:cu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endParaRPr>
          </a:p>
        </p:txBody>
      </p:sp>
      <p:sp>
        <p:nvSpPr>
          <p:cNvPr id="5" name="椭圆 4"/>
          <p:cNvSpPr/>
          <p:nvPr>
            <p:custDataLst>
              <p:tags r:id="rId3"/>
            </p:custDataLst>
          </p:nvPr>
        </p:nvSpPr>
        <p:spPr>
          <a:xfrm>
            <a:off x="1928495" y="1801495"/>
            <a:ext cx="700405" cy="699770"/>
          </a:xfrm>
          <a:prstGeom prst="ellipse">
            <a:avLst/>
          </a:prstGeom>
          <a:solidFill>
            <a:srgbClr val="FFFFFF"/>
          </a:solidFill>
          <a:ln w="76200">
            <a:solidFill>
              <a:srgbClr val="6096E6"/>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6" name="图片 5" descr="3_画板 1"/>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rcRect l="63268" t="36389" r="29655" b="55556"/>
          <a:stretch>
            <a:fillRect/>
          </a:stretch>
        </p:blipFill>
        <p:spPr>
          <a:xfrm>
            <a:off x="2738755" y="1923098"/>
            <a:ext cx="283210" cy="456565"/>
          </a:xfrm>
          <a:prstGeom prst="rect">
            <a:avLst/>
          </a:prstGeom>
        </p:spPr>
      </p:pic>
      <p:pic>
        <p:nvPicPr>
          <p:cNvPr id="7" name="图片 6" descr="343435383038363b343532323337393bc9cfcad0cdcbb3f6"/>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2026920" y="1899285"/>
            <a:ext cx="504190" cy="504190"/>
          </a:xfrm>
          <a:prstGeom prst="rect">
            <a:avLst/>
          </a:prstGeom>
          <a:effectLst>
            <a:outerShdw blurRad="25400" dist="12700" dir="8100000" algn="tr" rotWithShape="0">
              <a:srgbClr val="6096E6">
                <a:lumMod val="50000"/>
                <a:alpha val="40000"/>
              </a:srgbClr>
            </a:outerShdw>
          </a:effectLst>
        </p:spPr>
      </p:pic>
      <p:sp>
        <p:nvSpPr>
          <p:cNvPr id="49" name="文本框 48"/>
          <p:cNvSpPr txBox="1"/>
          <p:nvPr>
            <p:custDataLst>
              <p:tags r:id="rId10"/>
            </p:custDataLst>
          </p:nvPr>
        </p:nvSpPr>
        <p:spPr>
          <a:xfrm>
            <a:off x="3092450" y="1963420"/>
            <a:ext cx="3186430" cy="375920"/>
          </a:xfrm>
          <a:prstGeom prst="rect">
            <a:avLst/>
          </a:prstGeom>
          <a:noFill/>
        </p:spPr>
        <p:txBody>
          <a:bodyPr wrap="square" bIns="0" rtlCol="0" anchor="ctr" anchorCtr="0">
            <a:noAutofit/>
          </a:bodyPr>
          <a:p>
            <a:pPr algn="l"/>
            <a:r>
              <a:rPr lang="zh-CN" altLang="en-US" b="1">
                <a:solidFill>
                  <a:schemeClr val="accent2"/>
                </a:solidFill>
                <a:uFillTx/>
                <a:latin typeface="Microsoft YaHei Bold" panose="020B0503020204020204" charset="-122"/>
                <a:ea typeface="Microsoft YaHei Bold" panose="020B0503020204020204" charset="-122"/>
              </a:rPr>
              <a:t>营养失调：低于机体需要量</a:t>
            </a:r>
            <a:endParaRPr lang="zh-CN" altLang="en-US" b="1">
              <a:solidFill>
                <a:schemeClr val="accent2"/>
              </a:solidFill>
              <a:uFillTx/>
              <a:latin typeface="Microsoft YaHei Bold" panose="020B0503020204020204" charset="-122"/>
              <a:ea typeface="Microsoft YaHei Bold" panose="020B0503020204020204" charset="-122"/>
            </a:endParaRPr>
          </a:p>
        </p:txBody>
      </p:sp>
      <p:sp>
        <p:nvSpPr>
          <p:cNvPr id="50" name="文本框 49"/>
          <p:cNvSpPr txBox="1"/>
          <p:nvPr>
            <p:custDataLst>
              <p:tags r:id="rId11"/>
            </p:custDataLst>
          </p:nvPr>
        </p:nvSpPr>
        <p:spPr>
          <a:xfrm>
            <a:off x="6891020" y="1979295"/>
            <a:ext cx="4507865" cy="344805"/>
          </a:xfrm>
          <a:prstGeom prst="rect">
            <a:avLst/>
          </a:prstGeom>
          <a:noFill/>
        </p:spPr>
        <p:txBody>
          <a:bodyPr wrap="square" rtlCol="0" anchor="ctr" anchorCtr="0">
            <a:noAutofit/>
          </a:bodyPr>
          <a:p>
            <a:pPr algn="just" fontAlgn="auto">
              <a:lnSpc>
                <a:spcPct val="130000"/>
              </a:lnSpc>
              <a:spcAft>
                <a:spcPts val="1000"/>
              </a:spcAft>
            </a:pPr>
            <a:r>
              <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rPr>
              <a:t>与日光照射少、维生素 D 摄入不足有关。</a:t>
            </a:r>
            <a:endPar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endParaRPr>
          </a:p>
        </p:txBody>
      </p:sp>
      <p:sp>
        <p:nvSpPr>
          <p:cNvPr id="95" name="文本框 94"/>
          <p:cNvSpPr txBox="1"/>
          <p:nvPr>
            <p:custDataLst>
              <p:tags r:id="rId12"/>
            </p:custDataLst>
          </p:nvPr>
        </p:nvSpPr>
        <p:spPr>
          <a:xfrm>
            <a:off x="1219200" y="1924050"/>
            <a:ext cx="517525" cy="454660"/>
          </a:xfrm>
          <a:prstGeom prst="rect">
            <a:avLst/>
          </a:prstGeom>
          <a:noFill/>
        </p:spPr>
        <p:txBody>
          <a:bodyPr wrap="square" rtlCol="0">
            <a:normAutofit fontScale="90000"/>
          </a:bodyPr>
          <a:p>
            <a:r>
              <a:rPr lang="en-US" altLang="zh-CN" sz="2220" b="1">
                <a:solidFill>
                  <a:srgbClr val="FFFFFF"/>
                </a:solidFill>
                <a:latin typeface="思源黑体 CN Regular" panose="020B0500000000000000" charset="-122"/>
                <a:ea typeface="思源黑体 CN Regular" panose="020B0500000000000000" charset="-122"/>
              </a:rPr>
              <a:t>01</a:t>
            </a:r>
            <a:endParaRPr lang="en-US" altLang="zh-CN" sz="2220" b="1">
              <a:solidFill>
                <a:srgbClr val="FFFFFF"/>
              </a:solidFill>
              <a:latin typeface="思源黑体 CN Regular" panose="020B0500000000000000" charset="-122"/>
              <a:ea typeface="思源黑体 CN Regular" panose="020B0500000000000000" charset="-122"/>
            </a:endParaRPr>
          </a:p>
        </p:txBody>
      </p:sp>
      <p:sp>
        <p:nvSpPr>
          <p:cNvPr id="12" name="任意多边形 11"/>
          <p:cNvSpPr/>
          <p:nvPr>
            <p:custDataLst>
              <p:tags r:id="rId13"/>
            </p:custDataLst>
          </p:nvPr>
        </p:nvSpPr>
        <p:spPr>
          <a:xfrm>
            <a:off x="1936750" y="3269615"/>
            <a:ext cx="683260" cy="1536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076" h="242">
                <a:moveTo>
                  <a:pt x="0" y="0"/>
                </a:moveTo>
                <a:lnTo>
                  <a:pt x="1076" y="0"/>
                </a:lnTo>
                <a:lnTo>
                  <a:pt x="1070" y="6"/>
                </a:lnTo>
                <a:cubicBezTo>
                  <a:pt x="938" y="151"/>
                  <a:pt x="749" y="242"/>
                  <a:pt x="538" y="242"/>
                </a:cubicBezTo>
                <a:cubicBezTo>
                  <a:pt x="327" y="242"/>
                  <a:pt x="137" y="151"/>
                  <a:pt x="6" y="6"/>
                </a:cubicBezTo>
                <a:lnTo>
                  <a:pt x="0" y="0"/>
                </a:lnTo>
                <a:close/>
              </a:path>
            </a:pathLst>
          </a:cu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endParaRPr>
          </a:p>
        </p:txBody>
      </p:sp>
      <p:sp>
        <p:nvSpPr>
          <p:cNvPr id="13" name="椭圆 12"/>
          <p:cNvSpPr/>
          <p:nvPr>
            <p:custDataLst>
              <p:tags r:id="rId14"/>
            </p:custDataLst>
          </p:nvPr>
        </p:nvSpPr>
        <p:spPr>
          <a:xfrm>
            <a:off x="1928495" y="2996565"/>
            <a:ext cx="700405" cy="699770"/>
          </a:xfrm>
          <a:prstGeom prst="ellipse">
            <a:avLst/>
          </a:prstGeom>
          <a:solidFill>
            <a:srgbClr val="FFFFFF"/>
          </a:solidFill>
          <a:ln w="76200">
            <a:solidFill>
              <a:srgbClr val="58B6E5"/>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14" name="图片 13" descr="3_画板 1"/>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rcRect l="63268" t="36389" r="29655" b="55556"/>
          <a:stretch>
            <a:fillRect/>
          </a:stretch>
        </p:blipFill>
        <p:spPr>
          <a:xfrm>
            <a:off x="2738755" y="3118168"/>
            <a:ext cx="283210" cy="456565"/>
          </a:xfrm>
          <a:prstGeom prst="rect">
            <a:avLst/>
          </a:prstGeom>
        </p:spPr>
      </p:pic>
      <p:pic>
        <p:nvPicPr>
          <p:cNvPr id="8" name="图片 7" descr="343435383038363b343532323338323bcee5c1a6c4a3d0cd"/>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2026285" y="3094355"/>
            <a:ext cx="504190" cy="504190"/>
          </a:xfrm>
          <a:prstGeom prst="rect">
            <a:avLst/>
          </a:prstGeom>
          <a:effectLst>
            <a:outerShdw blurRad="25400" dist="12700" dir="8100000" algn="tr" rotWithShape="0">
              <a:srgbClr val="58B6E5">
                <a:lumMod val="50000"/>
                <a:alpha val="40000"/>
              </a:srgbClr>
            </a:outerShdw>
          </a:effectLst>
        </p:spPr>
      </p:pic>
      <p:sp>
        <p:nvSpPr>
          <p:cNvPr id="51" name="文本框 50"/>
          <p:cNvSpPr txBox="1"/>
          <p:nvPr>
            <p:custDataLst>
              <p:tags r:id="rId21"/>
            </p:custDataLst>
          </p:nvPr>
        </p:nvSpPr>
        <p:spPr>
          <a:xfrm>
            <a:off x="3092450" y="3158490"/>
            <a:ext cx="1402080" cy="375920"/>
          </a:xfrm>
          <a:prstGeom prst="rect">
            <a:avLst/>
          </a:prstGeom>
          <a:noFill/>
        </p:spPr>
        <p:txBody>
          <a:bodyPr wrap="square" bIns="0" rtlCol="0" anchor="ctr" anchorCtr="0">
            <a:noAutofit/>
          </a:bodyPr>
          <a:p>
            <a:pPr algn="l"/>
            <a:r>
              <a:rPr lang="zh-CN" altLang="en-US" b="1">
                <a:solidFill>
                  <a:schemeClr val="accent1"/>
                </a:solidFill>
                <a:uFillTx/>
                <a:latin typeface="Microsoft YaHei Bold" panose="020B0503020204020204" charset="-122"/>
                <a:ea typeface="Microsoft YaHei Bold" panose="020B0503020204020204" charset="-122"/>
              </a:rPr>
              <a:t>潜在并发症</a:t>
            </a:r>
            <a:endParaRPr lang="zh-CN" altLang="en-US" b="1">
              <a:solidFill>
                <a:schemeClr val="accent1"/>
              </a:solidFill>
              <a:uFillTx/>
              <a:latin typeface="Microsoft YaHei Bold" panose="020B0503020204020204" charset="-122"/>
              <a:ea typeface="Microsoft YaHei Bold" panose="020B0503020204020204" charset="-122"/>
            </a:endParaRPr>
          </a:p>
        </p:txBody>
      </p:sp>
      <p:sp>
        <p:nvSpPr>
          <p:cNvPr id="52" name="文本框 51"/>
          <p:cNvSpPr txBox="1"/>
          <p:nvPr>
            <p:custDataLst>
              <p:tags r:id="rId22"/>
            </p:custDataLst>
          </p:nvPr>
        </p:nvSpPr>
        <p:spPr>
          <a:xfrm>
            <a:off x="6891020" y="3174365"/>
            <a:ext cx="4507865" cy="344805"/>
          </a:xfrm>
          <a:prstGeom prst="rect">
            <a:avLst/>
          </a:prstGeom>
          <a:noFill/>
        </p:spPr>
        <p:txBody>
          <a:bodyPr wrap="square" rtlCol="0" anchor="ctr" anchorCtr="0">
            <a:noAutofit/>
          </a:bodyPr>
          <a:p>
            <a:pPr algn="just" fontAlgn="auto">
              <a:lnSpc>
                <a:spcPct val="130000"/>
              </a:lnSpc>
              <a:spcAft>
                <a:spcPts val="1000"/>
              </a:spcAft>
            </a:pPr>
            <a:r>
              <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rPr>
              <a:t>骨骼畸形、维生素 D 中毒。</a:t>
            </a:r>
            <a:endPar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endParaRPr>
          </a:p>
        </p:txBody>
      </p:sp>
      <p:sp>
        <p:nvSpPr>
          <p:cNvPr id="71" name="任意多边形 70"/>
          <p:cNvSpPr/>
          <p:nvPr>
            <p:custDataLst>
              <p:tags r:id="rId23"/>
            </p:custDataLst>
          </p:nvPr>
        </p:nvSpPr>
        <p:spPr>
          <a:xfrm>
            <a:off x="782320" y="3059113"/>
            <a:ext cx="1154430" cy="57467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818" h="905">
                <a:moveTo>
                  <a:pt x="453" y="0"/>
                </a:moveTo>
                <a:lnTo>
                  <a:pt x="1778" y="0"/>
                </a:lnTo>
                <a:lnTo>
                  <a:pt x="1760" y="26"/>
                </a:lnTo>
                <a:cubicBezTo>
                  <a:pt x="1682" y="141"/>
                  <a:pt x="1637" y="279"/>
                  <a:pt x="1637" y="428"/>
                </a:cubicBezTo>
                <a:cubicBezTo>
                  <a:pt x="1637" y="602"/>
                  <a:pt x="1699" y="761"/>
                  <a:pt x="1801" y="885"/>
                </a:cubicBezTo>
                <a:lnTo>
                  <a:pt x="1818" y="905"/>
                </a:lnTo>
                <a:lnTo>
                  <a:pt x="453" y="905"/>
                </a:lnTo>
                <a:lnTo>
                  <a:pt x="0" y="453"/>
                </a:lnTo>
                <a:lnTo>
                  <a:pt x="453" y="0"/>
                </a:lnTo>
                <a:close/>
              </a:path>
            </a:pathLst>
          </a:custGeom>
          <a:solidFill>
            <a:srgbClr val="58B6E5"/>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96" name="文本框 95"/>
          <p:cNvSpPr txBox="1"/>
          <p:nvPr>
            <p:custDataLst>
              <p:tags r:id="rId24"/>
            </p:custDataLst>
          </p:nvPr>
        </p:nvSpPr>
        <p:spPr>
          <a:xfrm>
            <a:off x="1179195" y="3119120"/>
            <a:ext cx="557530" cy="454660"/>
          </a:xfrm>
          <a:prstGeom prst="rect">
            <a:avLst/>
          </a:prstGeom>
          <a:noFill/>
        </p:spPr>
        <p:txBody>
          <a:bodyPr wrap="square" rtlCol="0">
            <a:normAutofit fontScale="90000"/>
          </a:bodyPr>
          <a:p>
            <a:r>
              <a:rPr lang="en-US" altLang="zh-CN" sz="2220" b="1">
                <a:solidFill>
                  <a:srgbClr val="FFFFFF"/>
                </a:solidFill>
                <a:latin typeface="思源黑体 CN Regular" panose="020B0500000000000000" charset="-122"/>
                <a:ea typeface="思源黑体 CN Regular" panose="020B0500000000000000" charset="-122"/>
              </a:rPr>
              <a:t>02</a:t>
            </a:r>
            <a:endParaRPr lang="en-US" altLang="zh-CN" sz="2220" b="1">
              <a:solidFill>
                <a:srgbClr val="FFFFFF"/>
              </a:solidFill>
              <a:latin typeface="思源黑体 CN Regular" panose="020B0500000000000000" charset="-122"/>
              <a:ea typeface="思源黑体 CN Regular" panose="020B0500000000000000" charset="-122"/>
            </a:endParaRPr>
          </a:p>
        </p:txBody>
      </p:sp>
      <p:sp>
        <p:nvSpPr>
          <p:cNvPr id="18" name="椭圆 17"/>
          <p:cNvSpPr/>
          <p:nvPr>
            <p:custDataLst>
              <p:tags r:id="rId25"/>
            </p:custDataLst>
          </p:nvPr>
        </p:nvSpPr>
        <p:spPr>
          <a:xfrm>
            <a:off x="1928495" y="4191635"/>
            <a:ext cx="700405" cy="699770"/>
          </a:xfrm>
          <a:prstGeom prst="ellipse">
            <a:avLst/>
          </a:prstGeom>
          <a:solidFill>
            <a:srgbClr val="FFFFFF"/>
          </a:solidFill>
          <a:ln w="76200">
            <a:solidFill>
              <a:srgbClr val="56CA95"/>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19" name="图片 18" descr="3_画板 1"/>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rcRect l="63268" t="36389" r="29655" b="55556"/>
          <a:stretch>
            <a:fillRect/>
          </a:stretch>
        </p:blipFill>
        <p:spPr>
          <a:xfrm>
            <a:off x="2738755" y="4313238"/>
            <a:ext cx="283210" cy="456565"/>
          </a:xfrm>
          <a:prstGeom prst="rect">
            <a:avLst/>
          </a:prstGeom>
        </p:spPr>
      </p:pic>
      <p:pic>
        <p:nvPicPr>
          <p:cNvPr id="22" name="图片 21" descr="343435383038363b343532323430383bd3aacffab2bcbed6"/>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2026285" y="4289425"/>
            <a:ext cx="504190" cy="504190"/>
          </a:xfrm>
          <a:prstGeom prst="rect">
            <a:avLst/>
          </a:prstGeom>
          <a:effectLst>
            <a:outerShdw blurRad="25400" dist="12700" dir="8100000" algn="tr" rotWithShape="0">
              <a:srgbClr val="56CA95">
                <a:lumMod val="50000"/>
                <a:alpha val="40000"/>
              </a:srgbClr>
            </a:outerShdw>
          </a:effectLst>
        </p:spPr>
      </p:pic>
      <p:sp>
        <p:nvSpPr>
          <p:cNvPr id="54" name="文本框 53"/>
          <p:cNvSpPr txBox="1"/>
          <p:nvPr>
            <p:custDataLst>
              <p:tags r:id="rId32"/>
            </p:custDataLst>
          </p:nvPr>
        </p:nvSpPr>
        <p:spPr>
          <a:xfrm>
            <a:off x="6891020" y="4369435"/>
            <a:ext cx="4507865" cy="344805"/>
          </a:xfrm>
          <a:prstGeom prst="rect">
            <a:avLst/>
          </a:prstGeom>
          <a:noFill/>
        </p:spPr>
        <p:txBody>
          <a:bodyPr wrap="square" rtlCol="0" anchor="ctr" anchorCtr="0">
            <a:noAutofit/>
          </a:bodyPr>
          <a:p>
            <a:pPr algn="just" fontAlgn="auto">
              <a:lnSpc>
                <a:spcPct val="130000"/>
              </a:lnSpc>
              <a:spcAft>
                <a:spcPts val="1000"/>
              </a:spcAft>
            </a:pPr>
            <a:r>
              <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rPr>
              <a:t>与免疫功能低下有关。</a:t>
            </a:r>
            <a:endPar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endParaRPr>
          </a:p>
        </p:txBody>
      </p:sp>
      <p:sp>
        <p:nvSpPr>
          <p:cNvPr id="82" name="任意多边形 81"/>
          <p:cNvSpPr/>
          <p:nvPr>
            <p:custDataLst>
              <p:tags r:id="rId33"/>
            </p:custDataLst>
          </p:nvPr>
        </p:nvSpPr>
        <p:spPr>
          <a:xfrm>
            <a:off x="782320" y="4254183"/>
            <a:ext cx="1154430" cy="574675"/>
          </a:xfrm>
          <a:custGeom>
            <a:avLst/>
            <a:gdLst>
              <a:gd name="adj" fmla="val 50000"/>
              <a:gd name="maxAdj" fmla="*/ 100000 w ss"/>
              <a:gd name="a" fmla="pin 0 adj maxAdj"/>
              <a:gd name="dx1" fmla="*/ ss a 100000"/>
              <a:gd name="x1" fmla="+- r 0 dx1"/>
              <a:gd name="ir" fmla="+/ x1 r 2"/>
              <a:gd name="x2" fmla="*/ x1 1 2"/>
            </a:gdLst>
            <a:ahLst/>
            <a:cxnLst>
              <a:cxn ang="3">
                <a:pos x="x2" y="t"/>
              </a:cxn>
              <a:cxn ang="cd2">
                <a:pos x="l" y="vc"/>
              </a:cxn>
              <a:cxn ang="cd4">
                <a:pos x="x1" y="b"/>
              </a:cxn>
              <a:cxn ang="0">
                <a:pos x="r" y="vc"/>
              </a:cxn>
            </a:cxnLst>
            <a:rect l="l" t="t" r="r" b="b"/>
            <a:pathLst>
              <a:path w="1818" h="905">
                <a:moveTo>
                  <a:pt x="453" y="0"/>
                </a:moveTo>
                <a:lnTo>
                  <a:pt x="1778" y="0"/>
                </a:lnTo>
                <a:lnTo>
                  <a:pt x="1760" y="26"/>
                </a:lnTo>
                <a:cubicBezTo>
                  <a:pt x="1682" y="141"/>
                  <a:pt x="1637" y="279"/>
                  <a:pt x="1637" y="428"/>
                </a:cubicBezTo>
                <a:cubicBezTo>
                  <a:pt x="1637" y="602"/>
                  <a:pt x="1699" y="761"/>
                  <a:pt x="1801" y="885"/>
                </a:cubicBezTo>
                <a:lnTo>
                  <a:pt x="1818" y="905"/>
                </a:lnTo>
                <a:lnTo>
                  <a:pt x="453" y="905"/>
                </a:lnTo>
                <a:lnTo>
                  <a:pt x="0" y="453"/>
                </a:lnTo>
                <a:lnTo>
                  <a:pt x="453" y="0"/>
                </a:lnTo>
                <a:close/>
              </a:path>
            </a:pathLst>
          </a:cu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97" name="文本框 96"/>
          <p:cNvSpPr txBox="1"/>
          <p:nvPr>
            <p:custDataLst>
              <p:tags r:id="rId34"/>
            </p:custDataLst>
          </p:nvPr>
        </p:nvSpPr>
        <p:spPr>
          <a:xfrm>
            <a:off x="1177290" y="4314190"/>
            <a:ext cx="559435" cy="454660"/>
          </a:xfrm>
          <a:prstGeom prst="rect">
            <a:avLst/>
          </a:prstGeom>
          <a:noFill/>
        </p:spPr>
        <p:txBody>
          <a:bodyPr wrap="square" rtlCol="0">
            <a:normAutofit fontScale="90000"/>
          </a:bodyPr>
          <a:p>
            <a:r>
              <a:rPr lang="en-US" altLang="zh-CN" sz="2220" b="1">
                <a:solidFill>
                  <a:srgbClr val="FFFFFF"/>
                </a:solidFill>
                <a:latin typeface="思源黑体 CN Regular" panose="020B0500000000000000" charset="-122"/>
                <a:ea typeface="思源黑体 CN Regular" panose="020B0500000000000000" charset="-122"/>
              </a:rPr>
              <a:t>03</a:t>
            </a:r>
            <a:endParaRPr lang="en-US" altLang="zh-CN" sz="2220" b="1">
              <a:solidFill>
                <a:srgbClr val="FFFFFF"/>
              </a:solidFill>
              <a:latin typeface="思源黑体 CN Regular" panose="020B0500000000000000" charset="-122"/>
              <a:ea typeface="思源黑体 CN Regular" panose="020B0500000000000000" charset="-122"/>
            </a:endParaRPr>
          </a:p>
        </p:txBody>
      </p:sp>
      <p:sp>
        <p:nvSpPr>
          <p:cNvPr id="15" name="文本框 14"/>
          <p:cNvSpPr txBox="1"/>
          <p:nvPr>
            <p:custDataLst>
              <p:tags r:id="rId35"/>
            </p:custDataLst>
          </p:nvPr>
        </p:nvSpPr>
        <p:spPr>
          <a:xfrm>
            <a:off x="3105785" y="4353560"/>
            <a:ext cx="1995170" cy="375920"/>
          </a:xfrm>
          <a:prstGeom prst="rect">
            <a:avLst/>
          </a:prstGeom>
          <a:noFill/>
        </p:spPr>
        <p:txBody>
          <a:bodyPr wrap="square" bIns="0" rtlCol="0" anchor="ctr" anchorCtr="0">
            <a:noAutofit/>
          </a:bodyPr>
          <a:p>
            <a:pPr algn="l"/>
            <a:r>
              <a:rPr lang="zh-CN" altLang="en-US" b="1">
                <a:solidFill>
                  <a:srgbClr val="00B050"/>
                </a:solidFill>
                <a:uFillTx/>
                <a:latin typeface="Microsoft YaHei Bold" panose="020B0503020204020204" charset="-122"/>
                <a:ea typeface="Microsoft YaHei Bold" panose="020B0503020204020204" charset="-122"/>
              </a:rPr>
              <a:t>有感染的危险</a:t>
            </a:r>
            <a:endParaRPr lang="zh-CN" altLang="en-US" b="1">
              <a:solidFill>
                <a:srgbClr val="00B050"/>
              </a:solidFill>
              <a:uFillTx/>
              <a:latin typeface="Microsoft YaHei Bold" panose="020B0503020204020204" charset="-122"/>
              <a:ea typeface="Microsoft YaHei Bold" panose="020B0503020204020204" charset="-122"/>
            </a:endParaRPr>
          </a:p>
        </p:txBody>
      </p:sp>
      <p:sp>
        <p:nvSpPr>
          <p:cNvPr id="25" name="椭圆 24"/>
          <p:cNvSpPr/>
          <p:nvPr>
            <p:custDataLst>
              <p:tags r:id="rId36"/>
            </p:custDataLst>
          </p:nvPr>
        </p:nvSpPr>
        <p:spPr>
          <a:xfrm>
            <a:off x="1928495" y="5386705"/>
            <a:ext cx="700405" cy="699770"/>
          </a:xfrm>
          <a:prstGeom prst="ellipse">
            <a:avLst/>
          </a:prstGeom>
          <a:solidFill>
            <a:srgbClr val="FFFFFF"/>
          </a:solidFill>
          <a:ln w="76200">
            <a:solidFill>
              <a:srgbClr val="FFBA55"/>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26" name="图片 25" descr="3_画板 1"/>
          <p:cNvPicPr>
            <a:picLocks noChangeAspect="1"/>
          </p:cNvPicPr>
          <p:nvPr>
            <p:custDataLst>
              <p:tags r:id="rId37"/>
            </p:custDataLst>
          </p:nvPr>
        </p:nvPicPr>
        <p:blipFill>
          <a:blip r:embed="rId38">
            <a:extLst>
              <a:ext uri="{96DAC541-7B7A-43D3-8B79-37D633B846F1}">
                <asvg:svgBlip xmlns:asvg="http://schemas.microsoft.com/office/drawing/2016/SVG/main" r:embed="rId39"/>
              </a:ext>
            </a:extLst>
          </a:blip>
          <a:srcRect l="63268" t="36389" r="29655" b="55556"/>
          <a:stretch>
            <a:fillRect/>
          </a:stretch>
        </p:blipFill>
        <p:spPr>
          <a:xfrm>
            <a:off x="2738755" y="5508308"/>
            <a:ext cx="283210" cy="456565"/>
          </a:xfrm>
          <a:prstGeom prst="rect">
            <a:avLst/>
          </a:prstGeom>
        </p:spPr>
      </p:pic>
      <p:pic>
        <p:nvPicPr>
          <p:cNvPr id="9" name="图片 8" descr="343435383038363b343532323338353bc8abc7f2bbaf"/>
          <p:cNvPicPr>
            <a:picLocks noChangeAspect="1"/>
          </p:cNvPicPr>
          <p:nvPr>
            <p:custDataLst>
              <p:tags r:id="rId40"/>
            </p:custDataLst>
          </p:nvPr>
        </p:nvPicPr>
        <p:blipFill>
          <a:blip r:embed="rId41">
            <a:extLst>
              <a:ext uri="{96DAC541-7B7A-43D3-8B79-37D633B846F1}">
                <asvg:svgBlip xmlns:asvg="http://schemas.microsoft.com/office/drawing/2016/SVG/main" r:embed="rId42"/>
              </a:ext>
            </a:extLst>
          </a:blip>
          <a:stretch>
            <a:fillRect/>
          </a:stretch>
        </p:blipFill>
        <p:spPr>
          <a:xfrm>
            <a:off x="2026285" y="5484495"/>
            <a:ext cx="504190" cy="504190"/>
          </a:xfrm>
          <a:prstGeom prst="rect">
            <a:avLst/>
          </a:prstGeom>
          <a:effectLst>
            <a:outerShdw blurRad="25400" dist="12700" dir="8100000" algn="tr" rotWithShape="0">
              <a:srgbClr val="FFBA55">
                <a:lumMod val="50000"/>
                <a:alpha val="40000"/>
              </a:srgbClr>
            </a:outerShdw>
          </a:effectLst>
        </p:spPr>
      </p:pic>
      <p:sp>
        <p:nvSpPr>
          <p:cNvPr id="56" name="文本框 55"/>
          <p:cNvSpPr txBox="1"/>
          <p:nvPr>
            <p:custDataLst>
              <p:tags r:id="rId43"/>
            </p:custDataLst>
          </p:nvPr>
        </p:nvSpPr>
        <p:spPr>
          <a:xfrm>
            <a:off x="6891020" y="5564505"/>
            <a:ext cx="4507865" cy="344805"/>
          </a:xfrm>
          <a:prstGeom prst="rect">
            <a:avLst/>
          </a:prstGeom>
          <a:noFill/>
        </p:spPr>
        <p:txBody>
          <a:bodyPr wrap="square" rtlCol="0" anchor="ctr" anchorCtr="0">
            <a:noAutofit/>
          </a:bodyPr>
          <a:p>
            <a:pPr algn="just" fontAlgn="auto">
              <a:lnSpc>
                <a:spcPct val="130000"/>
              </a:lnSpc>
              <a:spcAft>
                <a:spcPts val="1000"/>
              </a:spcAft>
            </a:pPr>
            <a:r>
              <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rPr>
              <a:t>患儿家长缺乏佝偻病的预防和护理知识。</a:t>
            </a:r>
            <a:endParaRPr lang="zh-CN" altLang="en-US" sz="1600" spc="150">
              <a:solidFill>
                <a:srgbClr val="000000">
                  <a:lumMod val="75000"/>
                  <a:lumOff val="25000"/>
                </a:srgbClr>
              </a:solidFill>
              <a:uFillTx/>
              <a:latin typeface="Microsoft YaHei Regular" panose="020B0503020204020204" charset="-122"/>
              <a:ea typeface="Microsoft YaHei Regular" panose="020B0503020204020204" charset="-122"/>
            </a:endParaRPr>
          </a:p>
        </p:txBody>
      </p:sp>
      <p:sp>
        <p:nvSpPr>
          <p:cNvPr id="86" name="任意多边形 85"/>
          <p:cNvSpPr/>
          <p:nvPr>
            <p:custDataLst>
              <p:tags r:id="rId44"/>
            </p:custDataLst>
          </p:nvPr>
        </p:nvSpPr>
        <p:spPr>
          <a:xfrm>
            <a:off x="782320" y="5449253"/>
            <a:ext cx="1154430" cy="574675"/>
          </a:xfrm>
          <a:custGeom>
            <a:avLst/>
            <a:gdLst>
              <a:gd name="adj" fmla="val 50000"/>
              <a:gd name="maxAdj" fmla="*/ 100000 w ss"/>
              <a:gd name="a" fmla="pin 0 adj maxAdj"/>
              <a:gd name="dx1" fmla="*/ ss a 100000"/>
              <a:gd name="x1" fmla="+- r 0 dx1"/>
              <a:gd name="ir" fmla="+/ x1 r 2"/>
              <a:gd name="x2" fmla="*/ x1 1 2"/>
            </a:gdLst>
            <a:ahLst/>
            <a:cxnLst>
              <a:cxn ang="3">
                <a:pos x="x2" y="t"/>
              </a:cxn>
              <a:cxn ang="cd2">
                <a:pos x="l" y="vc"/>
              </a:cxn>
              <a:cxn ang="cd4">
                <a:pos x="x1" y="b"/>
              </a:cxn>
              <a:cxn ang="0">
                <a:pos x="r" y="vc"/>
              </a:cxn>
            </a:cxnLst>
            <a:rect l="l" t="t" r="r" b="b"/>
            <a:pathLst>
              <a:path w="1818" h="905">
                <a:moveTo>
                  <a:pt x="453" y="0"/>
                </a:moveTo>
                <a:lnTo>
                  <a:pt x="1778" y="0"/>
                </a:lnTo>
                <a:lnTo>
                  <a:pt x="1760" y="26"/>
                </a:lnTo>
                <a:cubicBezTo>
                  <a:pt x="1682" y="141"/>
                  <a:pt x="1637" y="279"/>
                  <a:pt x="1637" y="428"/>
                </a:cubicBezTo>
                <a:cubicBezTo>
                  <a:pt x="1637" y="602"/>
                  <a:pt x="1699" y="761"/>
                  <a:pt x="1801" y="885"/>
                </a:cubicBezTo>
                <a:lnTo>
                  <a:pt x="1818" y="905"/>
                </a:lnTo>
                <a:lnTo>
                  <a:pt x="453" y="905"/>
                </a:lnTo>
                <a:lnTo>
                  <a:pt x="0" y="453"/>
                </a:lnTo>
                <a:lnTo>
                  <a:pt x="453" y="0"/>
                </a:lnTo>
                <a:close/>
              </a:path>
            </a:pathLst>
          </a:custGeom>
          <a:solidFill>
            <a:srgbClr val="FFBA55"/>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98" name="文本框 97"/>
          <p:cNvSpPr txBox="1"/>
          <p:nvPr>
            <p:custDataLst>
              <p:tags r:id="rId45"/>
            </p:custDataLst>
          </p:nvPr>
        </p:nvSpPr>
        <p:spPr>
          <a:xfrm>
            <a:off x="1170940" y="5509260"/>
            <a:ext cx="565785" cy="454660"/>
          </a:xfrm>
          <a:prstGeom prst="rect">
            <a:avLst/>
          </a:prstGeom>
          <a:noFill/>
        </p:spPr>
        <p:txBody>
          <a:bodyPr wrap="square" rtlCol="0">
            <a:normAutofit fontScale="90000"/>
          </a:bodyPr>
          <a:p>
            <a:r>
              <a:rPr lang="en-US" altLang="zh-CN" sz="2220" b="1">
                <a:solidFill>
                  <a:srgbClr val="FFFFFF"/>
                </a:solidFill>
                <a:latin typeface="思源黑体 CN Regular" panose="020B0500000000000000" charset="-122"/>
                <a:ea typeface="思源黑体 CN Regular" panose="020B0500000000000000" charset="-122"/>
              </a:rPr>
              <a:t>04</a:t>
            </a:r>
            <a:endParaRPr lang="en-US" altLang="zh-CN" sz="2220" b="1">
              <a:solidFill>
                <a:srgbClr val="FFFFFF"/>
              </a:solidFill>
              <a:latin typeface="思源黑体 CN Regular" panose="020B0500000000000000" charset="-122"/>
              <a:ea typeface="思源黑体 CN Regular" panose="020B0500000000000000" charset="-122"/>
            </a:endParaRPr>
          </a:p>
        </p:txBody>
      </p:sp>
      <p:sp>
        <p:nvSpPr>
          <p:cNvPr id="17" name="文本框 16"/>
          <p:cNvSpPr txBox="1"/>
          <p:nvPr>
            <p:custDataLst>
              <p:tags r:id="rId46"/>
            </p:custDataLst>
          </p:nvPr>
        </p:nvSpPr>
        <p:spPr>
          <a:xfrm>
            <a:off x="3092450" y="5548630"/>
            <a:ext cx="1402080" cy="375920"/>
          </a:xfrm>
          <a:prstGeom prst="rect">
            <a:avLst/>
          </a:prstGeom>
          <a:noFill/>
        </p:spPr>
        <p:txBody>
          <a:bodyPr wrap="square" bIns="0" rtlCol="0" anchor="ctr" anchorCtr="0">
            <a:noAutofit/>
          </a:bodyPr>
          <a:p>
            <a:pPr algn="l"/>
            <a:r>
              <a:rPr lang="zh-CN" altLang="en-US" b="1">
                <a:solidFill>
                  <a:srgbClr val="FFC000"/>
                </a:solidFill>
                <a:uFillTx/>
                <a:latin typeface="Microsoft YaHei Bold" panose="020B0503020204020204" charset="-122"/>
                <a:ea typeface="Microsoft YaHei Bold" panose="020B0503020204020204" charset="-122"/>
              </a:rPr>
              <a:t>知识缺乏</a:t>
            </a:r>
            <a:endParaRPr lang="zh-CN" altLang="en-US" b="1">
              <a:solidFill>
                <a:srgbClr val="FFC000"/>
              </a:solidFill>
              <a:uFillTx/>
              <a:latin typeface="Microsoft YaHei Bold" panose="020B0503020204020204" charset="-122"/>
              <a:ea typeface="Microsoft YaHei Bold" panose="020B0503020204020204" charset="-122"/>
            </a:endParaRPr>
          </a:p>
        </p:txBody>
      </p:sp>
      <p:grpSp>
        <p:nvGrpSpPr>
          <p:cNvPr id="3" name="组合 2"/>
          <p:cNvGrpSpPr/>
          <p:nvPr/>
        </p:nvGrpSpPr>
        <p:grpSpPr>
          <a:xfrm>
            <a:off x="296545" y="307340"/>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【护理诊断】</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0" name="组合 9"/>
            <p:cNvGrpSpPr/>
            <p:nvPr/>
          </p:nvGrpSpPr>
          <p:grpSpPr>
            <a:xfrm>
              <a:off x="467" y="494"/>
              <a:ext cx="1416" cy="680"/>
              <a:chOff x="467" y="579"/>
              <a:chExt cx="1416" cy="680"/>
            </a:xfrm>
          </p:grpSpPr>
          <p:sp>
            <p:nvSpPr>
              <p:cNvPr id="11" name="对角圆角矩形 10"/>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0" name="图片 19"/>
              <p:cNvPicPr/>
              <p:nvPr/>
            </p:nvPicPr>
            <p:blipFill>
              <a:blip r:embed="rId47"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868680" y="1353820"/>
            <a:ext cx="10440035" cy="2479675"/>
            <a:chOff x="1368" y="372"/>
            <a:chExt cx="16441" cy="3905"/>
          </a:xfrm>
        </p:grpSpPr>
        <p:grpSp>
          <p:nvGrpSpPr>
            <p:cNvPr id="5" name="组合 4"/>
            <p:cNvGrpSpPr/>
            <p:nvPr/>
          </p:nvGrpSpPr>
          <p:grpSpPr>
            <a:xfrm>
              <a:off x="1368" y="372"/>
              <a:ext cx="1750" cy="1352"/>
              <a:chOff x="1368" y="372"/>
              <a:chExt cx="1750" cy="1352"/>
            </a:xfrm>
          </p:grpSpPr>
          <p:sp>
            <p:nvSpPr>
              <p:cNvPr id="106" name="Freeform 12"/>
              <p:cNvSpPr/>
              <p:nvPr/>
            </p:nvSpPr>
            <p:spPr bwMode="auto">
              <a:xfrm>
                <a:off x="1368" y="372"/>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7" name="组合 106"/>
              <p:cNvGrpSpPr/>
              <p:nvPr/>
            </p:nvGrpSpPr>
            <p:grpSpPr>
              <a:xfrm rot="0">
                <a:off x="1633" y="443"/>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grpSp>
        </p:grpSp>
        <p:cxnSp>
          <p:nvCxnSpPr>
            <p:cNvPr id="116" name="直接连接符 115"/>
            <p:cNvCxnSpPr/>
            <p:nvPr/>
          </p:nvCxnSpPr>
          <p:spPr>
            <a:xfrm>
              <a:off x="1368" y="1724"/>
              <a:ext cx="453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2805" y="1093"/>
              <a:ext cx="3098" cy="630"/>
            </a:xfrm>
            <a:prstGeom prst="rect">
              <a:avLst/>
            </a:prstGeom>
          </p:spPr>
          <p:txBody>
            <a:bodyPr wrap="square">
              <a:noAutofit/>
            </a:bodyPr>
            <a:lstStyle/>
            <a:p>
              <a:pPr algn="just">
                <a:defRPr/>
              </a:pPr>
              <a:r>
                <a:rPr lang="zh-CN" altLang="en-US" sz="1800" b="1" dirty="0">
                  <a:solidFill>
                    <a:srgbClr val="FF7F7F"/>
                  </a:solidFill>
                  <a:latin typeface="微软雅黑" panose="020B0503020204020204" charset="-122"/>
                  <a:ea typeface="微软雅黑" panose="020B0503020204020204" charset="-122"/>
                </a:rPr>
                <a:t>【护理目标】</a:t>
              </a:r>
              <a:endParaRPr lang="zh-CN" altLang="en-US" sz="1800" b="1" dirty="0">
                <a:solidFill>
                  <a:srgbClr val="FF7F7F"/>
                </a:solidFill>
                <a:latin typeface="微软雅黑" panose="020B0503020204020204" charset="-122"/>
                <a:ea typeface="微软雅黑" panose="020B0503020204020204" charset="-122"/>
              </a:endParaRPr>
            </a:p>
          </p:txBody>
        </p:sp>
        <p:sp>
          <p:nvSpPr>
            <p:cNvPr id="151" name="文本框 164"/>
            <p:cNvSpPr txBox="1"/>
            <p:nvPr/>
          </p:nvSpPr>
          <p:spPr>
            <a:xfrm>
              <a:off x="1368" y="1952"/>
              <a:ext cx="16441" cy="2325"/>
            </a:xfrm>
            <a:prstGeom prst="rect">
              <a:avLst/>
            </a:prstGeom>
            <a:noFill/>
          </p:spPr>
          <p:txBody>
            <a:bodyPr wrap="square">
              <a:spAutoFit/>
            </a:bodyPr>
            <a:lstStyle/>
            <a:p>
              <a:pPr indent="508000" algn="just" fontAlgn="auto">
                <a:lnSpc>
                  <a:spcPct val="150000"/>
                </a:lnSpc>
                <a:defRPr/>
                <a:extLst>
                  <a:ext uri="{35155182-B16C-46BC-9424-99874614C6A1}">
                    <wpsdc:indentchars xmlns:wpsdc="http://www.wps.cn/officeDocument/2017/drawingmlCustomData" val="200" checksum="282533468"/>
                  </a:ext>
                </a:extLst>
              </a:pPr>
              <a:r>
                <a:rPr lang="zh-CN" altLang="en-US" sz="20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（1）患儿维生素 D 缺乏的表现减轻或消失。</a:t>
              </a:r>
              <a:endParaRPr lang="zh-CN" altLang="en-US" sz="20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indent="508000" algn="just" fontAlgn="auto">
                <a:lnSpc>
                  <a:spcPct val="150000"/>
                </a:lnSpc>
                <a:defRPr/>
                <a:extLst>
                  <a:ext uri="{35155182-B16C-46BC-9424-99874614C6A1}">
                    <wpsdc:indentchars xmlns:wpsdc="http://www.wps.cn/officeDocument/2017/drawingmlCustomData" val="200" checksum="282533468"/>
                  </a:ext>
                </a:extLst>
              </a:pPr>
              <a:r>
                <a:rPr lang="zh-CN" altLang="en-US" sz="20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（2）患儿不发生感染、维生素 D 中毒及骨骼畸形，或有骨骼畸形者能得到矫正。</a:t>
              </a:r>
              <a:endParaRPr lang="zh-CN" altLang="en-US" sz="20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indent="508000" algn="just" fontAlgn="auto">
                <a:lnSpc>
                  <a:spcPct val="150000"/>
                </a:lnSpc>
                <a:defRPr/>
                <a:extLst>
                  <a:ext uri="{35155182-B16C-46BC-9424-99874614C6A1}">
                    <wpsdc:indentchars xmlns:wpsdc="http://www.wps.cn/officeDocument/2017/drawingmlCustomData" val="200" checksum="282533468"/>
                  </a:ext>
                </a:extLst>
              </a:pPr>
              <a:r>
                <a:rPr lang="zh-CN" altLang="en-US" sz="20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（3）家长能说出本病的预防和护理要点。</a:t>
              </a:r>
              <a:endParaRPr lang="zh-CN" altLang="en-US" sz="20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868680" y="1353820"/>
            <a:ext cx="10440035" cy="4003040"/>
            <a:chOff x="1368" y="372"/>
            <a:chExt cx="16441" cy="6304"/>
          </a:xfrm>
        </p:grpSpPr>
        <p:grpSp>
          <p:nvGrpSpPr>
            <p:cNvPr id="5" name="组合 4"/>
            <p:cNvGrpSpPr/>
            <p:nvPr/>
          </p:nvGrpSpPr>
          <p:grpSpPr>
            <a:xfrm>
              <a:off x="1368" y="372"/>
              <a:ext cx="1750" cy="1352"/>
              <a:chOff x="1368" y="372"/>
              <a:chExt cx="1750" cy="1352"/>
            </a:xfrm>
          </p:grpSpPr>
          <p:sp>
            <p:nvSpPr>
              <p:cNvPr id="106" name="Freeform 12"/>
              <p:cNvSpPr/>
              <p:nvPr/>
            </p:nvSpPr>
            <p:spPr bwMode="auto">
              <a:xfrm>
                <a:off x="1368" y="372"/>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7" name="组合 106"/>
              <p:cNvGrpSpPr/>
              <p:nvPr/>
            </p:nvGrpSpPr>
            <p:grpSpPr>
              <a:xfrm rot="0">
                <a:off x="1633" y="443"/>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grpSp>
        </p:grpSp>
        <p:cxnSp>
          <p:nvCxnSpPr>
            <p:cNvPr id="116" name="直接连接符 115"/>
            <p:cNvCxnSpPr/>
            <p:nvPr/>
          </p:nvCxnSpPr>
          <p:spPr>
            <a:xfrm>
              <a:off x="1368" y="1724"/>
              <a:ext cx="453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2805" y="1093"/>
              <a:ext cx="3098" cy="630"/>
            </a:xfrm>
            <a:prstGeom prst="rect">
              <a:avLst/>
            </a:prstGeom>
          </p:spPr>
          <p:txBody>
            <a:bodyPr wrap="square">
              <a:noAutofit/>
            </a:bodyPr>
            <a:lstStyle/>
            <a:p>
              <a:pPr algn="just">
                <a:defRPr/>
              </a:pPr>
              <a:r>
                <a:rPr lang="zh-CN" altLang="en-US" sz="1800" b="1" dirty="0">
                  <a:solidFill>
                    <a:srgbClr val="FF7F7F"/>
                  </a:solidFill>
                  <a:latin typeface="微软雅黑" panose="020B0503020204020204" charset="-122"/>
                  <a:ea typeface="微软雅黑" panose="020B0503020204020204" charset="-122"/>
                </a:rPr>
                <a:t>【护理措施】</a:t>
              </a:r>
              <a:endParaRPr lang="zh-CN" altLang="en-US" sz="1800" b="1" dirty="0">
                <a:solidFill>
                  <a:srgbClr val="FF7F7F"/>
                </a:solidFill>
                <a:latin typeface="微软雅黑" panose="020B0503020204020204" charset="-122"/>
                <a:ea typeface="微软雅黑" panose="020B0503020204020204" charset="-122"/>
              </a:endParaRPr>
            </a:p>
          </p:txBody>
        </p:sp>
        <p:sp>
          <p:nvSpPr>
            <p:cNvPr id="151" name="文本框 164"/>
            <p:cNvSpPr txBox="1"/>
            <p:nvPr/>
          </p:nvSpPr>
          <p:spPr>
            <a:xfrm>
              <a:off x="1368" y="1952"/>
              <a:ext cx="16441" cy="4724"/>
            </a:xfrm>
            <a:prstGeom prst="rect">
              <a:avLst/>
            </a:prstGeom>
            <a:noFill/>
          </p:spPr>
          <p:txBody>
            <a:bodyPr wrap="square">
              <a:spAutoFit/>
            </a:bodyPr>
            <a:lstStyle/>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b="1" kern="0" dirty="0">
                  <a:solidFill>
                    <a:schemeClr val="tx1">
                      <a:lumMod val="85000"/>
                      <a:lumOff val="15000"/>
                    </a:schemeClr>
                  </a:solidFill>
                  <a:latin typeface="Microsoft YaHei Bold" panose="020B0503020204020204" charset="-122"/>
                  <a:ea typeface="Microsoft YaHei Bold" panose="020B0503020204020204" charset="-122"/>
                  <a:cs typeface="Microsoft YaHei Bold" panose="020B0503020204020204" charset="-122"/>
                </a:rPr>
                <a:t>1. 补充维生素 D</a:t>
              </a:r>
              <a:endParaRPr lang="zh-CN" altLang="en-US" b="1" kern="0" dirty="0">
                <a:solidFill>
                  <a:schemeClr val="tx1">
                    <a:lumMod val="85000"/>
                    <a:lumOff val="15000"/>
                  </a:schemeClr>
                </a:solidFill>
                <a:latin typeface="Microsoft YaHei Bold" panose="020B0503020204020204" charset="-122"/>
                <a:ea typeface="Microsoft YaHei Bold" panose="020B0503020204020204" charset="-122"/>
                <a:cs typeface="Microsoft YaHei Bold" panose="020B0503020204020204" charset="-122"/>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（1）增加户外活动：指导家长带患儿进行户外活动，保证每日 1 ～ 2 小时户外活动时间，在不影响保暖的情况下尽量多暴露皮肤接受日光照射。夏季应避免阳光直射，冬季在室内活动应开窗，让阳光直接射入室内。</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（2）给予富含维生素 D 的食物，如动物肝、禽蛋、蘑菇及维生素 D 强化乳粉等。提倡母乳喂养。</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（3）按医嘱给维生素 D：以口服维生素 D 制剂为主，一般剂量为 2 000 ～ 4 000 U / d，重症或伴有其他疾病及不能口服者可肌内注射维生素 D 20 万 U 或 30 万 U 一次，3 个月改预防量。</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868680" y="1353820"/>
            <a:ext cx="10440035" cy="3587750"/>
            <a:chOff x="1368" y="372"/>
            <a:chExt cx="16441" cy="5650"/>
          </a:xfrm>
        </p:grpSpPr>
        <p:grpSp>
          <p:nvGrpSpPr>
            <p:cNvPr id="5" name="组合 4"/>
            <p:cNvGrpSpPr/>
            <p:nvPr/>
          </p:nvGrpSpPr>
          <p:grpSpPr>
            <a:xfrm>
              <a:off x="1368" y="372"/>
              <a:ext cx="1750" cy="1352"/>
              <a:chOff x="1368" y="372"/>
              <a:chExt cx="1750" cy="1352"/>
            </a:xfrm>
          </p:grpSpPr>
          <p:sp>
            <p:nvSpPr>
              <p:cNvPr id="106" name="Freeform 12"/>
              <p:cNvSpPr/>
              <p:nvPr/>
            </p:nvSpPr>
            <p:spPr bwMode="auto">
              <a:xfrm>
                <a:off x="1368" y="372"/>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7" name="组合 106"/>
              <p:cNvGrpSpPr/>
              <p:nvPr/>
            </p:nvGrpSpPr>
            <p:grpSpPr>
              <a:xfrm rot="0">
                <a:off x="1633" y="443"/>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grpSp>
        </p:grpSp>
        <p:cxnSp>
          <p:nvCxnSpPr>
            <p:cNvPr id="116" name="直接连接符 115"/>
            <p:cNvCxnSpPr/>
            <p:nvPr/>
          </p:nvCxnSpPr>
          <p:spPr>
            <a:xfrm>
              <a:off x="1368" y="1724"/>
              <a:ext cx="453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2805" y="1093"/>
              <a:ext cx="3098" cy="630"/>
            </a:xfrm>
            <a:prstGeom prst="rect">
              <a:avLst/>
            </a:prstGeom>
          </p:spPr>
          <p:txBody>
            <a:bodyPr wrap="square">
              <a:noAutofit/>
            </a:bodyPr>
            <a:lstStyle/>
            <a:p>
              <a:pPr algn="just">
                <a:defRPr/>
              </a:pPr>
              <a:r>
                <a:rPr lang="zh-CN" altLang="en-US" sz="1800" b="1" dirty="0">
                  <a:solidFill>
                    <a:srgbClr val="FF7F7F"/>
                  </a:solidFill>
                  <a:latin typeface="微软雅黑" panose="020B0503020204020204" charset="-122"/>
                  <a:ea typeface="微软雅黑" panose="020B0503020204020204" charset="-122"/>
                </a:rPr>
                <a:t>【护理措施】</a:t>
              </a:r>
              <a:endParaRPr lang="zh-CN" altLang="en-US" sz="1800" b="1" dirty="0">
                <a:solidFill>
                  <a:srgbClr val="FF7F7F"/>
                </a:solidFill>
                <a:latin typeface="微软雅黑" panose="020B0503020204020204" charset="-122"/>
                <a:ea typeface="微软雅黑" panose="020B0503020204020204" charset="-122"/>
              </a:endParaRPr>
            </a:p>
          </p:txBody>
        </p:sp>
        <p:sp>
          <p:nvSpPr>
            <p:cNvPr id="151" name="文本框 164"/>
            <p:cNvSpPr txBox="1"/>
            <p:nvPr/>
          </p:nvSpPr>
          <p:spPr>
            <a:xfrm>
              <a:off x="1368" y="1952"/>
              <a:ext cx="16441" cy="4070"/>
            </a:xfrm>
            <a:prstGeom prst="rect">
              <a:avLst/>
            </a:prstGeom>
            <a:noFill/>
          </p:spPr>
          <p:txBody>
            <a:bodyPr wrap="square">
              <a:spAutoFit/>
            </a:bodyPr>
            <a:lstStyle/>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b="1" kern="0" dirty="0">
                  <a:solidFill>
                    <a:schemeClr val="tx1">
                      <a:lumMod val="85000"/>
                      <a:lumOff val="15000"/>
                    </a:schemeClr>
                  </a:solidFill>
                  <a:latin typeface="Microsoft YaHei Bold" panose="020B0503020204020204" charset="-122"/>
                  <a:ea typeface="Microsoft YaHei Bold" panose="020B0503020204020204" charset="-122"/>
                  <a:cs typeface="Microsoft YaHei Bold" panose="020B0503020204020204" charset="-122"/>
                </a:rPr>
                <a:t>2. 预防骨骼畸形和骨折</a:t>
              </a:r>
              <a:endParaRPr lang="zh-CN" altLang="en-US" b="1" kern="0" dirty="0">
                <a:solidFill>
                  <a:schemeClr val="tx1">
                    <a:lumMod val="85000"/>
                    <a:lumOff val="15000"/>
                  </a:schemeClr>
                </a:solidFill>
                <a:latin typeface="Microsoft YaHei Bold" panose="020B0503020204020204" charset="-122"/>
                <a:ea typeface="Microsoft YaHei Bold" panose="020B0503020204020204" charset="-122"/>
                <a:cs typeface="Microsoft YaHei Bold" panose="020B0503020204020204" charset="-122"/>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（1）衣着应柔软，宽松。</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（2）避免久坐、久站、过早行走。</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（3）护理操作时忌重压、强力牵拉。</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b="1" kern="0" dirty="0">
                  <a:solidFill>
                    <a:schemeClr val="tx1">
                      <a:lumMod val="85000"/>
                      <a:lumOff val="15000"/>
                    </a:schemeClr>
                  </a:solidFill>
                  <a:latin typeface="Microsoft YaHei Bold" panose="020B0503020204020204" charset="-122"/>
                  <a:ea typeface="Microsoft YaHei Bold" panose="020B0503020204020204" charset="-122"/>
                  <a:cs typeface="Microsoft YaHei Bold" panose="020B0503020204020204" charset="-122"/>
                </a:rPr>
                <a:t>3. 预防感染</a:t>
              </a: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　患儿免疫力低下，应避免去人多的公共场所；保持室内空气清新，阳光充足，防止交叉感染。</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868680" y="1353820"/>
            <a:ext cx="10440035" cy="4003040"/>
            <a:chOff x="1368" y="372"/>
            <a:chExt cx="16441" cy="6304"/>
          </a:xfrm>
        </p:grpSpPr>
        <p:grpSp>
          <p:nvGrpSpPr>
            <p:cNvPr id="5" name="组合 4"/>
            <p:cNvGrpSpPr/>
            <p:nvPr/>
          </p:nvGrpSpPr>
          <p:grpSpPr>
            <a:xfrm>
              <a:off x="1368" y="372"/>
              <a:ext cx="1750" cy="1352"/>
              <a:chOff x="1368" y="372"/>
              <a:chExt cx="1750" cy="1352"/>
            </a:xfrm>
          </p:grpSpPr>
          <p:sp>
            <p:nvSpPr>
              <p:cNvPr id="106" name="Freeform 12"/>
              <p:cNvSpPr/>
              <p:nvPr/>
            </p:nvSpPr>
            <p:spPr bwMode="auto">
              <a:xfrm>
                <a:off x="1368" y="372"/>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7" name="组合 106"/>
              <p:cNvGrpSpPr/>
              <p:nvPr/>
            </p:nvGrpSpPr>
            <p:grpSpPr>
              <a:xfrm rot="0">
                <a:off x="1633" y="443"/>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grpSp>
        </p:grpSp>
        <p:cxnSp>
          <p:nvCxnSpPr>
            <p:cNvPr id="116" name="直接连接符 115"/>
            <p:cNvCxnSpPr/>
            <p:nvPr/>
          </p:nvCxnSpPr>
          <p:spPr>
            <a:xfrm>
              <a:off x="1368" y="1724"/>
              <a:ext cx="453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2805" y="1093"/>
              <a:ext cx="3098" cy="630"/>
            </a:xfrm>
            <a:prstGeom prst="rect">
              <a:avLst/>
            </a:prstGeom>
          </p:spPr>
          <p:txBody>
            <a:bodyPr wrap="square">
              <a:noAutofit/>
            </a:bodyPr>
            <a:lstStyle/>
            <a:p>
              <a:pPr algn="just">
                <a:defRPr/>
              </a:pPr>
              <a:r>
                <a:rPr lang="zh-CN" altLang="en-US" sz="1800" b="1" dirty="0">
                  <a:solidFill>
                    <a:srgbClr val="FF7F7F"/>
                  </a:solidFill>
                  <a:latin typeface="微软雅黑" panose="020B0503020204020204" charset="-122"/>
                  <a:ea typeface="微软雅黑" panose="020B0503020204020204" charset="-122"/>
                </a:rPr>
                <a:t>【护理措施】</a:t>
              </a:r>
              <a:endParaRPr lang="zh-CN" altLang="en-US" sz="1800" b="1" dirty="0">
                <a:solidFill>
                  <a:srgbClr val="FF7F7F"/>
                </a:solidFill>
                <a:latin typeface="微软雅黑" panose="020B0503020204020204" charset="-122"/>
                <a:ea typeface="微软雅黑" panose="020B0503020204020204" charset="-122"/>
              </a:endParaRPr>
            </a:p>
          </p:txBody>
        </p:sp>
        <p:sp>
          <p:nvSpPr>
            <p:cNvPr id="151" name="文本框 164"/>
            <p:cNvSpPr txBox="1"/>
            <p:nvPr/>
          </p:nvSpPr>
          <p:spPr>
            <a:xfrm>
              <a:off x="1368" y="1952"/>
              <a:ext cx="16441" cy="4724"/>
            </a:xfrm>
            <a:prstGeom prst="rect">
              <a:avLst/>
            </a:prstGeom>
            <a:noFill/>
          </p:spPr>
          <p:txBody>
            <a:bodyPr wrap="square">
              <a:spAutoFit/>
            </a:bodyPr>
            <a:lstStyle/>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b="1" kern="0" dirty="0">
                  <a:solidFill>
                    <a:schemeClr val="tx1">
                      <a:lumMod val="85000"/>
                      <a:lumOff val="15000"/>
                    </a:schemeClr>
                  </a:solidFill>
                  <a:latin typeface="Microsoft YaHei Bold" panose="020B0503020204020204" charset="-122"/>
                  <a:ea typeface="Microsoft YaHei Bold" panose="020B0503020204020204" charset="-122"/>
                  <a:cs typeface="Microsoft YaHei Bold" panose="020B0503020204020204" charset="-122"/>
                </a:rPr>
                <a:t>4. 健康教育</a:t>
              </a:r>
              <a:endParaRPr lang="zh-CN" altLang="en-US" b="1" kern="0" dirty="0">
                <a:solidFill>
                  <a:schemeClr val="tx1">
                    <a:lumMod val="85000"/>
                    <a:lumOff val="15000"/>
                  </a:schemeClr>
                </a:solidFill>
                <a:latin typeface="Microsoft YaHei Bold" panose="020B0503020204020204" charset="-122"/>
                <a:ea typeface="Microsoft YaHei Bold" panose="020B0503020204020204" charset="-122"/>
                <a:cs typeface="Microsoft YaHei Bold" panose="020B0503020204020204" charset="-122"/>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（1）向家长介绍佝偻病的预防及护理知识，宣传母乳喂养，指导户外活动。</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（2）指导正确使用维生素 D，预防中毒，严格遵守维生素 D 的用量，密切观察有无中毒症状，如食欲减退、倦怠、烦躁等，若出现中毒症状应立即停用维生素 D，及时就医。</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3）介绍矫正骨骼畸形的方法：对已有骨骼畸形的患儿，向其家长示范矫正方法，胸部畸形可让患儿做俯卧位抬头展胸运动，下肢畸形可进行肌肉按摩；“O”形腿按摩外侧肌群，“X”形腿按摩内侧肌群，以增加肌张力，矫正畸形。行手术矫正者，指导家长正确使用矫形器具。</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75665" y="1174243"/>
            <a:ext cx="10440120" cy="4774834"/>
            <a:chOff x="6967" y="3366"/>
            <a:chExt cx="16445" cy="7520"/>
          </a:xfrm>
        </p:grpSpPr>
        <p:grpSp>
          <p:nvGrpSpPr>
            <p:cNvPr id="119" name="组合 118"/>
            <p:cNvGrpSpPr/>
            <p:nvPr/>
          </p:nvGrpSpPr>
          <p:grpSpPr>
            <a:xfrm>
              <a:off x="7290" y="3366"/>
              <a:ext cx="1117" cy="823"/>
              <a:chOff x="3104753" y="1695061"/>
              <a:chExt cx="709614" cy="522685"/>
            </a:xfrm>
            <a:solidFill>
              <a:schemeClr val="bg1"/>
            </a:solidFill>
          </p:grpSpPr>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453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6982" y="3900"/>
              <a:ext cx="4187" cy="746"/>
            </a:xfrm>
            <a:prstGeom prst="rect">
              <a:avLst/>
            </a:prstGeom>
          </p:spPr>
          <p:txBody>
            <a:bodyPr wrap="square">
              <a:noAutofit/>
            </a:bodyPr>
            <a:lstStyle/>
            <a:p>
              <a:pPr algn="just">
                <a:defRPr/>
              </a:pPr>
              <a:r>
                <a:rPr lang="zh-CN" altLang="en-US" sz="1800" b="1" dirty="0">
                  <a:solidFill>
                    <a:schemeClr val="tx1"/>
                  </a:solidFill>
                  <a:latin typeface="微软雅黑" panose="020B0503020204020204" charset="-122"/>
                  <a:ea typeface="微软雅黑" panose="020B0503020204020204" charset="-122"/>
                </a:rPr>
                <a:t>【病因和发病机制】</a:t>
              </a:r>
              <a:endParaRPr lang="zh-CN" altLang="en-US" sz="1800" b="1" dirty="0">
                <a:solidFill>
                  <a:schemeClr val="tx1"/>
                </a:solidFill>
                <a:latin typeface="微软雅黑" panose="020B0503020204020204" charset="-122"/>
                <a:ea typeface="微软雅黑" panose="020B0503020204020204" charset="-122"/>
              </a:endParaRPr>
            </a:p>
          </p:txBody>
        </p:sp>
        <p:sp>
          <p:nvSpPr>
            <p:cNvPr id="152" name="文本框 165"/>
            <p:cNvSpPr txBox="1"/>
            <p:nvPr/>
          </p:nvSpPr>
          <p:spPr>
            <a:xfrm>
              <a:off x="6967" y="4853"/>
              <a:ext cx="16445" cy="6033"/>
            </a:xfrm>
            <a:prstGeom prst="rect">
              <a:avLst/>
            </a:prstGeom>
            <a:noFill/>
          </p:spPr>
          <p:txBody>
            <a:bodyPr wrap="square">
              <a:spAutoFit/>
            </a:bodyPr>
            <a:lstStyle/>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当维生素 D 缺乏、血钙下降而甲状旁腺代偿性分泌不足时，则低血钙不能恢复。当总血钙低于 1.75 ～ 1.88 mmol / L（7.0 ～ 7.5 mg / dL），或离子钙低于 1 mmol / L（4 mg / dL）时，可导致神经肌肉兴奋性增高，出现手足搐搦、喉痉挛，甚至全身性惊厥。诱发血钙降低的原因有：</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（1）维生素 D 缺乏致钙吸收减少，血钙降低，而甲状旁腺代偿功能亦反应迟钝，使血钙进一步降低。</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（2）春夏季小儿户外活动增多，阳光直接照射增加或大剂量使用维生素 D 治疗时，使血液中维生素 D 的水平急剧上升，大量钙沉积于骨中，使血钙降低。</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（3）感染、饥饿、发热时组织分解而释放磷，血磷升高，与钙结合以磷酸钙形式沉积于骨中，造成血钙降低。</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二、维生素 D 缺乏性手足搐搦症</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08675" y="218122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任务一</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474653" y="3253105"/>
            <a:ext cx="507238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小儿能量与营养素的需要</a:t>
            </a:r>
            <a:endParaRPr lang="zh-CN" altLang="en-US" sz="40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75665" y="1174243"/>
            <a:ext cx="10440120" cy="3943683"/>
            <a:chOff x="6967" y="3366"/>
            <a:chExt cx="16445" cy="6211"/>
          </a:xfrm>
        </p:grpSpPr>
        <p:grpSp>
          <p:nvGrpSpPr>
            <p:cNvPr id="119" name="组合 118"/>
            <p:cNvGrpSpPr/>
            <p:nvPr/>
          </p:nvGrpSpPr>
          <p:grpSpPr>
            <a:xfrm>
              <a:off x="7290" y="3366"/>
              <a:ext cx="1117" cy="823"/>
              <a:chOff x="3104753" y="1695061"/>
              <a:chExt cx="709614" cy="522685"/>
            </a:xfrm>
            <a:solidFill>
              <a:schemeClr val="bg1"/>
            </a:solidFill>
          </p:grpSpPr>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453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6982" y="3900"/>
              <a:ext cx="4187" cy="746"/>
            </a:xfrm>
            <a:prstGeom prst="rect">
              <a:avLst/>
            </a:prstGeom>
          </p:spPr>
          <p:txBody>
            <a:bodyPr wrap="square">
              <a:noAutofit/>
            </a:bodyPr>
            <a:lstStyle/>
            <a:p>
              <a:pPr algn="just">
                <a:defRPr/>
              </a:pPr>
              <a:r>
                <a:rPr lang="zh-CN" altLang="en-US" sz="1800" b="1" dirty="0">
                  <a:solidFill>
                    <a:schemeClr val="tx1"/>
                  </a:solidFill>
                  <a:latin typeface="微软雅黑" panose="020B0503020204020204" charset="-122"/>
                  <a:ea typeface="微软雅黑" panose="020B0503020204020204" charset="-122"/>
                </a:rPr>
                <a:t>【临床表现】</a:t>
              </a:r>
              <a:endParaRPr lang="zh-CN" altLang="en-US" sz="1800" b="1" dirty="0">
                <a:solidFill>
                  <a:schemeClr val="tx1"/>
                </a:solidFill>
                <a:latin typeface="微软雅黑" panose="020B0503020204020204" charset="-122"/>
                <a:ea typeface="微软雅黑" panose="020B0503020204020204" charset="-122"/>
              </a:endParaRPr>
            </a:p>
          </p:txBody>
        </p:sp>
        <p:sp>
          <p:nvSpPr>
            <p:cNvPr id="152" name="文本框 165"/>
            <p:cNvSpPr txBox="1"/>
            <p:nvPr/>
          </p:nvSpPr>
          <p:spPr>
            <a:xfrm>
              <a:off x="6967" y="4853"/>
              <a:ext cx="16445" cy="4724"/>
            </a:xfrm>
            <a:prstGeom prst="rect">
              <a:avLst/>
            </a:prstGeom>
            <a:noFill/>
          </p:spPr>
          <p:txBody>
            <a:bodyPr wrap="square">
              <a:spAutoFit/>
            </a:bodyPr>
            <a:lstStyle/>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主要为惊厥、喉痉挛和手足搐搦，并伴有不同程度的佝偻病的表现，其中惊厥最常见。</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b="1" kern="0" dirty="0">
                  <a:solidFill>
                    <a:srgbClr val="FF7F7F"/>
                  </a:solidFill>
                  <a:latin typeface="Microsoft YaHei Bold" panose="020B0503020204020204" charset="-122"/>
                  <a:ea typeface="Microsoft YaHei Bold" panose="020B0503020204020204" charset="-122"/>
                  <a:cs typeface="Microsoft YaHei Bold" panose="020B0503020204020204" charset="-122"/>
                </a:rPr>
                <a:t>1. 惊厥</a:t>
              </a: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　多见于婴幼儿。为突发性、阵发性的无热搐搦。轻者仅有短暂的两眼凝视、惊跳和面肌颤动，神志仍清楚；重者突然四肢对称性抽动，神志不清，两眼上翻，发作时间长者伴口周发绀。发作过后意识恢复，精神萎靡而入睡，醒后活泼如常。发作持续时间数秒至数分钟；发作次数可数日一次或一日数次，甚至多至一日数十次。</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b="1" kern="0" dirty="0">
                  <a:solidFill>
                    <a:srgbClr val="FF7F7F"/>
                  </a:solidFill>
                  <a:latin typeface="Microsoft YaHei Bold" panose="020B0503020204020204" charset="-122"/>
                  <a:ea typeface="Microsoft YaHei Bold" panose="020B0503020204020204" charset="-122"/>
                  <a:cs typeface="Microsoft YaHei Bold" panose="020B0503020204020204" charset="-122"/>
                </a:rPr>
                <a:t>2. 手足搐搦</a:t>
              </a: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　见于较大婴儿，幼儿。突然手足痉挛呈弓状，双手腕屈曲、手指伸直、拇指内收掌心，呈强直性痉挛（“助产士样手”，见图 3-5）；足趾同时向下弯曲（“芭蕾舞足”，见图 3-6）。</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二、维生素 D 缺乏性手足搐搦症</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75665" y="1174243"/>
            <a:ext cx="10608355" cy="4358941"/>
            <a:chOff x="6967" y="3366"/>
            <a:chExt cx="16710" cy="6865"/>
          </a:xfrm>
        </p:grpSpPr>
        <p:grpSp>
          <p:nvGrpSpPr>
            <p:cNvPr id="119" name="组合 118"/>
            <p:cNvGrpSpPr/>
            <p:nvPr/>
          </p:nvGrpSpPr>
          <p:grpSpPr>
            <a:xfrm>
              <a:off x="7290" y="3366"/>
              <a:ext cx="1117" cy="823"/>
              <a:chOff x="3104753" y="1695061"/>
              <a:chExt cx="709614" cy="522685"/>
            </a:xfrm>
            <a:solidFill>
              <a:schemeClr val="bg1"/>
            </a:solidFill>
          </p:grpSpPr>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453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6982" y="3900"/>
              <a:ext cx="4187" cy="746"/>
            </a:xfrm>
            <a:prstGeom prst="rect">
              <a:avLst/>
            </a:prstGeom>
          </p:spPr>
          <p:txBody>
            <a:bodyPr wrap="square">
              <a:noAutofit/>
            </a:bodyPr>
            <a:lstStyle/>
            <a:p>
              <a:pPr algn="just">
                <a:defRPr/>
              </a:pPr>
              <a:r>
                <a:rPr lang="zh-CN" altLang="en-US" sz="1800" b="1" dirty="0">
                  <a:solidFill>
                    <a:schemeClr val="tx1"/>
                  </a:solidFill>
                  <a:latin typeface="微软雅黑" panose="020B0503020204020204" charset="-122"/>
                  <a:ea typeface="微软雅黑" panose="020B0503020204020204" charset="-122"/>
                </a:rPr>
                <a:t>【临床表现】</a:t>
              </a:r>
              <a:endParaRPr lang="zh-CN" altLang="en-US" sz="1800" b="1" dirty="0">
                <a:solidFill>
                  <a:schemeClr val="tx1"/>
                </a:solidFill>
                <a:latin typeface="微软雅黑" panose="020B0503020204020204" charset="-122"/>
                <a:ea typeface="微软雅黑" panose="020B0503020204020204" charset="-122"/>
              </a:endParaRPr>
            </a:p>
          </p:txBody>
        </p:sp>
        <p:sp>
          <p:nvSpPr>
            <p:cNvPr id="152" name="文本框 165"/>
            <p:cNvSpPr txBox="1"/>
            <p:nvPr/>
          </p:nvSpPr>
          <p:spPr>
            <a:xfrm>
              <a:off x="6967" y="4853"/>
              <a:ext cx="16710" cy="5378"/>
            </a:xfrm>
            <a:prstGeom prst="rect">
              <a:avLst/>
            </a:prstGeom>
            <a:noFill/>
          </p:spPr>
          <p:txBody>
            <a:bodyPr wrap="square">
              <a:spAutoFit/>
            </a:bodyPr>
            <a:lstStyle/>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b="1" kern="0" dirty="0">
                  <a:solidFill>
                    <a:srgbClr val="FF7F7F"/>
                  </a:solidFill>
                  <a:latin typeface="Microsoft YaHei Bold" panose="020B0503020204020204" charset="-122"/>
                  <a:ea typeface="Microsoft YaHei Bold" panose="020B0503020204020204" charset="-122"/>
                  <a:cs typeface="Microsoft YaHei Bold" panose="020B0503020204020204" charset="-122"/>
                </a:rPr>
                <a:t>3. 喉痉挛</a:t>
              </a: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　多见于小婴儿。喉肌及声门突发痉挛，发生吸气性呼吸困难及吸气时喉鸣，可导致窒息、缺氧而死亡。</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b="1" kern="0" dirty="0">
                  <a:solidFill>
                    <a:srgbClr val="FF7F7F"/>
                  </a:solidFill>
                  <a:latin typeface="Microsoft YaHei Bold" panose="020B0503020204020204" charset="-122"/>
                  <a:ea typeface="Microsoft YaHei Bold" panose="020B0503020204020204" charset="-122"/>
                  <a:cs typeface="Microsoft YaHei Bold" panose="020B0503020204020204" charset="-122"/>
                </a:rPr>
                <a:t>4. 特异性的体征</a:t>
              </a:r>
              <a:endParaRPr lang="zh-CN" altLang="en-US" b="1" kern="0" dirty="0">
                <a:solidFill>
                  <a:srgbClr val="FF7F7F"/>
                </a:solidFill>
                <a:latin typeface="Microsoft YaHei Bold" panose="020B0503020204020204" charset="-122"/>
                <a:ea typeface="Microsoft YaHei Bold" panose="020B0503020204020204" charset="-122"/>
                <a:cs typeface="Microsoft YaHei Bold" panose="020B0503020204020204" charset="-122"/>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（1）面神经征：以手指尖或叩诊锤轻击颧弓与口角间的面颊部，可引起眼睑和口角抽动者为阳性，新生儿期可呈假阳性。</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（2）腓反射：以叩诊锤骤击膝下外侧腓骨小头上腓神经处，可引起足向外侧收缩者即为腓反射阳性。</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（3）陶瑟征 : 以血压计袖带包裹上臂，使血压维持在收缩压与舒张压之间，5 分钟之内该手出现痉挛状属阳性。</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二、维生素 D 缺乏性手足搐搦症</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75665" y="1174243"/>
            <a:ext cx="10608355" cy="1450864"/>
            <a:chOff x="6967" y="3366"/>
            <a:chExt cx="16710" cy="2285"/>
          </a:xfrm>
        </p:grpSpPr>
        <p:grpSp>
          <p:nvGrpSpPr>
            <p:cNvPr id="119" name="组合 118"/>
            <p:cNvGrpSpPr/>
            <p:nvPr/>
          </p:nvGrpSpPr>
          <p:grpSpPr>
            <a:xfrm>
              <a:off x="7290" y="3366"/>
              <a:ext cx="1117" cy="823"/>
              <a:chOff x="3104753" y="1695061"/>
              <a:chExt cx="709614" cy="522685"/>
            </a:xfrm>
            <a:solidFill>
              <a:schemeClr val="bg1"/>
            </a:solidFill>
          </p:grpSpPr>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453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6982" y="3900"/>
              <a:ext cx="4187" cy="746"/>
            </a:xfrm>
            <a:prstGeom prst="rect">
              <a:avLst/>
            </a:prstGeom>
          </p:spPr>
          <p:txBody>
            <a:bodyPr wrap="square">
              <a:noAutofit/>
            </a:bodyPr>
            <a:lstStyle/>
            <a:p>
              <a:pPr algn="just">
                <a:defRPr/>
              </a:pPr>
              <a:r>
                <a:rPr lang="zh-CN" altLang="en-US" sz="1800" b="1" dirty="0">
                  <a:solidFill>
                    <a:schemeClr val="tx1"/>
                  </a:solidFill>
                  <a:latin typeface="微软雅黑" panose="020B0503020204020204" charset="-122"/>
                  <a:ea typeface="微软雅黑" panose="020B0503020204020204" charset="-122"/>
                </a:rPr>
                <a:t>【实验室检查】</a:t>
              </a:r>
              <a:endParaRPr lang="zh-CN" altLang="en-US" sz="1800" b="1" dirty="0">
                <a:solidFill>
                  <a:schemeClr val="tx1"/>
                </a:solidFill>
                <a:latin typeface="微软雅黑" panose="020B0503020204020204" charset="-122"/>
                <a:ea typeface="微软雅黑" panose="020B0503020204020204" charset="-122"/>
              </a:endParaRPr>
            </a:p>
          </p:txBody>
        </p:sp>
        <p:sp>
          <p:nvSpPr>
            <p:cNvPr id="152" name="文本框 165"/>
            <p:cNvSpPr txBox="1"/>
            <p:nvPr/>
          </p:nvSpPr>
          <p:spPr>
            <a:xfrm>
              <a:off x="6967" y="4853"/>
              <a:ext cx="16710" cy="798"/>
            </a:xfrm>
            <a:prstGeom prst="rect">
              <a:avLst/>
            </a:prstGeom>
            <a:noFill/>
          </p:spPr>
          <p:txBody>
            <a:bodyPr wrap="square">
              <a:spAutoFit/>
            </a:bodyPr>
            <a:lstStyle/>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血钙降低，血磷正常或升高，尿钙阴性。</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二、维生素 D 缺乏性手足搐搦症</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grpSp>
        <p:nvGrpSpPr>
          <p:cNvPr id="2" name="组合 1"/>
          <p:cNvGrpSpPr/>
          <p:nvPr/>
        </p:nvGrpSpPr>
        <p:grpSpPr>
          <a:xfrm>
            <a:off x="885190" y="3253868"/>
            <a:ext cx="10608355" cy="1450864"/>
            <a:chOff x="6967" y="3366"/>
            <a:chExt cx="16710" cy="2285"/>
          </a:xfrm>
        </p:grpSpPr>
        <p:grpSp>
          <p:nvGrpSpPr>
            <p:cNvPr id="4" name="组合 3"/>
            <p:cNvGrpSpPr/>
            <p:nvPr/>
          </p:nvGrpSpPr>
          <p:grpSpPr>
            <a:xfrm>
              <a:off x="7290" y="3366"/>
              <a:ext cx="1117" cy="823"/>
              <a:chOff x="3104753" y="1695061"/>
              <a:chExt cx="709614" cy="522685"/>
            </a:xfrm>
            <a:solidFill>
              <a:schemeClr val="bg1"/>
            </a:solidFill>
          </p:grpSpPr>
          <p:sp>
            <p:nvSpPr>
              <p:cNvPr id="5"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6"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7"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8" name="直接连接符 7"/>
            <p:cNvCxnSpPr/>
            <p:nvPr/>
          </p:nvCxnSpPr>
          <p:spPr>
            <a:xfrm>
              <a:off x="6967" y="4647"/>
              <a:ext cx="453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6982" y="3900"/>
              <a:ext cx="4187" cy="746"/>
            </a:xfrm>
            <a:prstGeom prst="rect">
              <a:avLst/>
            </a:prstGeom>
          </p:spPr>
          <p:txBody>
            <a:bodyPr wrap="square">
              <a:noAutofit/>
            </a:bodyPr>
            <a:p>
              <a:pPr algn="just">
                <a:defRPr/>
              </a:pPr>
              <a:r>
                <a:rPr lang="zh-CN" altLang="en-US" sz="1800" b="1" dirty="0">
                  <a:solidFill>
                    <a:schemeClr val="tx1"/>
                  </a:solidFill>
                  <a:latin typeface="微软雅黑" panose="020B0503020204020204" charset="-122"/>
                  <a:ea typeface="微软雅黑" panose="020B0503020204020204" charset="-122"/>
                </a:rPr>
                <a:t>【治疗原则】</a:t>
              </a:r>
              <a:endParaRPr lang="zh-CN" altLang="en-US" sz="1800" b="1" dirty="0">
                <a:solidFill>
                  <a:schemeClr val="tx1"/>
                </a:solidFill>
                <a:latin typeface="微软雅黑" panose="020B0503020204020204" charset="-122"/>
                <a:ea typeface="微软雅黑" panose="020B0503020204020204" charset="-122"/>
              </a:endParaRPr>
            </a:p>
          </p:txBody>
        </p:sp>
        <p:sp>
          <p:nvSpPr>
            <p:cNvPr id="10" name="文本框 165"/>
            <p:cNvSpPr txBox="1"/>
            <p:nvPr/>
          </p:nvSpPr>
          <p:spPr>
            <a:xfrm>
              <a:off x="6967" y="4853"/>
              <a:ext cx="16710" cy="798"/>
            </a:xfrm>
            <a:prstGeom prst="rect">
              <a:avLst/>
            </a:prstGeom>
            <a:noFill/>
          </p:spPr>
          <p:txBody>
            <a:bodyPr wrap="square">
              <a:spAutoFit/>
            </a:bodyPr>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迅速控制惊厥或喉痉挛，补充钙剂，给予维生素 D 治疗。</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75665" y="978663"/>
            <a:ext cx="10608355" cy="2697273"/>
            <a:chOff x="6967" y="3366"/>
            <a:chExt cx="16710" cy="4248"/>
          </a:xfrm>
        </p:grpSpPr>
        <p:grpSp>
          <p:nvGrpSpPr>
            <p:cNvPr id="119" name="组合 118"/>
            <p:cNvGrpSpPr/>
            <p:nvPr/>
          </p:nvGrpSpPr>
          <p:grpSpPr>
            <a:xfrm>
              <a:off x="7290" y="3366"/>
              <a:ext cx="1117" cy="823"/>
              <a:chOff x="3104753" y="1695061"/>
              <a:chExt cx="709614" cy="522685"/>
            </a:xfrm>
            <a:solidFill>
              <a:schemeClr val="bg1"/>
            </a:solidFill>
          </p:grpSpPr>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453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6982" y="3900"/>
              <a:ext cx="4187" cy="746"/>
            </a:xfrm>
            <a:prstGeom prst="rect">
              <a:avLst/>
            </a:prstGeom>
          </p:spPr>
          <p:txBody>
            <a:bodyPr wrap="square">
              <a:noAutofit/>
            </a:bodyPr>
            <a:lstStyle/>
            <a:p>
              <a:pPr algn="just">
                <a:defRPr/>
              </a:pPr>
              <a:r>
                <a:rPr lang="zh-CN" altLang="en-US" sz="1800" b="1" dirty="0">
                  <a:solidFill>
                    <a:schemeClr val="tx1"/>
                  </a:solidFill>
                  <a:latin typeface="微软雅黑" panose="020B0503020204020204" charset="-122"/>
                  <a:ea typeface="微软雅黑" panose="020B0503020204020204" charset="-122"/>
                </a:rPr>
                <a:t>【护理评估】</a:t>
              </a:r>
              <a:endParaRPr lang="zh-CN" altLang="en-US" sz="1800" b="1" dirty="0">
                <a:solidFill>
                  <a:schemeClr val="tx1"/>
                </a:solidFill>
                <a:latin typeface="微软雅黑" panose="020B0503020204020204" charset="-122"/>
                <a:ea typeface="微软雅黑" panose="020B0503020204020204" charset="-122"/>
              </a:endParaRPr>
            </a:p>
          </p:txBody>
        </p:sp>
        <p:sp>
          <p:nvSpPr>
            <p:cNvPr id="152" name="文本框 165"/>
            <p:cNvSpPr txBox="1"/>
            <p:nvPr/>
          </p:nvSpPr>
          <p:spPr>
            <a:xfrm>
              <a:off x="6967" y="4853"/>
              <a:ext cx="16710" cy="2761"/>
            </a:xfrm>
            <a:prstGeom prst="rect">
              <a:avLst/>
            </a:prstGeom>
            <a:noFill/>
          </p:spPr>
          <p:txBody>
            <a:bodyPr wrap="square">
              <a:spAutoFit/>
            </a:bodyPr>
            <a:lstStyle/>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latin typeface="Microsoft YaHei Regular" panose="020B0503020204020204" charset="-122"/>
                  <a:ea typeface="Microsoft YaHei Regular" panose="020B0503020204020204" charset="-122"/>
                  <a:cs typeface="Microsoft YaHei Regular" panose="020B0503020204020204" charset="-122"/>
                </a:rPr>
                <a:t>1. 健康史　评估患儿的喂养史及户外活动情况；是否使用过维生素 D。</a:t>
              </a:r>
              <a:endParaRPr lang="zh-CN" altLang="en-US" kern="0"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latin typeface="Microsoft YaHei Regular" panose="020B0503020204020204" charset="-122"/>
                  <a:ea typeface="Microsoft YaHei Regular" panose="020B0503020204020204" charset="-122"/>
                  <a:cs typeface="Microsoft YaHei Regular" panose="020B0503020204020204" charset="-122"/>
                </a:rPr>
                <a:t>2. 症状及体征　评估患儿有无佝偻病的早期表现及佝偻病的骨骼改变。</a:t>
              </a:r>
              <a:endParaRPr lang="zh-CN" altLang="en-US" kern="0"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latin typeface="Microsoft YaHei Regular" panose="020B0503020204020204" charset="-122"/>
                  <a:ea typeface="Microsoft YaHei Regular" panose="020B0503020204020204" charset="-122"/>
                  <a:cs typeface="Microsoft YaHei Regular" panose="020B0503020204020204" charset="-122"/>
                </a:rPr>
                <a:t>3. 社会—心理状况　评估家长对本病的病因、临床表现、预后和护理知识的了解程度。</a:t>
              </a:r>
              <a:endParaRPr lang="zh-CN" altLang="en-US" kern="0"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latin typeface="Microsoft YaHei Regular" panose="020B0503020204020204" charset="-122"/>
                  <a:ea typeface="Microsoft YaHei Regular" panose="020B0503020204020204" charset="-122"/>
                  <a:cs typeface="Microsoft YaHei Regular" panose="020B0503020204020204" charset="-122"/>
                </a:rPr>
                <a:t>4. 辅助检查结果　分析有无血钙降低，血磷是否正常或升高，尿钙是否阴性。</a:t>
              </a:r>
              <a:endParaRPr lang="zh-CN" altLang="en-US" kern="0" dirty="0">
                <a:latin typeface="Microsoft YaHei Regular" panose="020B0503020204020204" charset="-122"/>
                <a:ea typeface="Microsoft YaHei Regular" panose="020B0503020204020204" charset="-122"/>
                <a:cs typeface="Microsoft YaHei Regular" panose="020B0503020204020204" charset="-122"/>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二、维生素 D 缺乏性手足搐搦症</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grpSp>
        <p:nvGrpSpPr>
          <p:cNvPr id="2" name="组合 1"/>
          <p:cNvGrpSpPr/>
          <p:nvPr/>
        </p:nvGrpSpPr>
        <p:grpSpPr>
          <a:xfrm>
            <a:off x="875665" y="3728213"/>
            <a:ext cx="10608355" cy="2282015"/>
            <a:chOff x="6967" y="3366"/>
            <a:chExt cx="16710" cy="3594"/>
          </a:xfrm>
        </p:grpSpPr>
        <p:grpSp>
          <p:nvGrpSpPr>
            <p:cNvPr id="4" name="组合 3"/>
            <p:cNvGrpSpPr/>
            <p:nvPr/>
          </p:nvGrpSpPr>
          <p:grpSpPr>
            <a:xfrm>
              <a:off x="7290" y="3366"/>
              <a:ext cx="1117" cy="823"/>
              <a:chOff x="3104753" y="1695061"/>
              <a:chExt cx="709614" cy="522685"/>
            </a:xfrm>
            <a:solidFill>
              <a:schemeClr val="bg1"/>
            </a:solidFill>
          </p:grpSpPr>
          <p:sp>
            <p:nvSpPr>
              <p:cNvPr id="5"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6"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7"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8" name="直接连接符 7"/>
            <p:cNvCxnSpPr/>
            <p:nvPr/>
          </p:nvCxnSpPr>
          <p:spPr>
            <a:xfrm>
              <a:off x="6967" y="4647"/>
              <a:ext cx="453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6982" y="3900"/>
              <a:ext cx="4187" cy="746"/>
            </a:xfrm>
            <a:prstGeom prst="rect">
              <a:avLst/>
            </a:prstGeom>
          </p:spPr>
          <p:txBody>
            <a:bodyPr wrap="square">
              <a:noAutofit/>
            </a:bodyPr>
            <a:p>
              <a:pPr algn="just">
                <a:defRPr/>
              </a:pPr>
              <a:r>
                <a:rPr lang="zh-CN" altLang="en-US" sz="1800" b="1" dirty="0">
                  <a:solidFill>
                    <a:schemeClr val="tx1"/>
                  </a:solidFill>
                  <a:latin typeface="微软雅黑" panose="020B0503020204020204" charset="-122"/>
                  <a:ea typeface="微软雅黑" panose="020B0503020204020204" charset="-122"/>
                </a:rPr>
                <a:t>【护理诊断】</a:t>
              </a:r>
              <a:endParaRPr lang="zh-CN" altLang="en-US" sz="1800" b="1" dirty="0">
                <a:solidFill>
                  <a:schemeClr val="tx1"/>
                </a:solidFill>
                <a:latin typeface="微软雅黑" panose="020B0503020204020204" charset="-122"/>
                <a:ea typeface="微软雅黑" panose="020B0503020204020204" charset="-122"/>
              </a:endParaRPr>
            </a:p>
          </p:txBody>
        </p:sp>
        <p:sp>
          <p:nvSpPr>
            <p:cNvPr id="10" name="文本框 165"/>
            <p:cNvSpPr txBox="1"/>
            <p:nvPr/>
          </p:nvSpPr>
          <p:spPr>
            <a:xfrm>
              <a:off x="6967" y="4853"/>
              <a:ext cx="16710" cy="2107"/>
            </a:xfrm>
            <a:prstGeom prst="rect">
              <a:avLst/>
            </a:prstGeom>
            <a:noFill/>
          </p:spPr>
          <p:txBody>
            <a:bodyPr wrap="square">
              <a:spAutoFit/>
            </a:bodyPr>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latin typeface="Microsoft YaHei Regular" panose="020B0503020204020204" charset="-122"/>
                  <a:ea typeface="Microsoft YaHei Regular" panose="020B0503020204020204" charset="-122"/>
                  <a:cs typeface="Microsoft YaHei Regular" panose="020B0503020204020204" charset="-122"/>
                </a:rPr>
                <a:t>1. 有窒息和受伤的危险　与惊厥、喉痉挛、手足搐搦有关。</a:t>
              </a:r>
              <a:endParaRPr lang="zh-CN" altLang="en-US" kern="0"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latin typeface="Microsoft YaHei Regular" panose="020B0503020204020204" charset="-122"/>
                  <a:ea typeface="Microsoft YaHei Regular" panose="020B0503020204020204" charset="-122"/>
                  <a:cs typeface="Microsoft YaHei Regular" panose="020B0503020204020204" charset="-122"/>
                </a:rPr>
                <a:t>2. 营养失调：低于机体需要量　与维生素 D 缺乏有关。</a:t>
              </a:r>
              <a:endParaRPr lang="zh-CN" altLang="en-US" kern="0"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latin typeface="Microsoft YaHei Regular" panose="020B0503020204020204" charset="-122"/>
                  <a:ea typeface="Microsoft YaHei Regular" panose="020B0503020204020204" charset="-122"/>
                  <a:cs typeface="Microsoft YaHei Regular" panose="020B0503020204020204" charset="-122"/>
                </a:rPr>
                <a:t>3. 知识缺乏　家长缺乏惊厥及喉痉挛的护理知识。</a:t>
              </a:r>
              <a:endParaRPr lang="zh-CN" altLang="en-US" kern="0" dirty="0">
                <a:latin typeface="Microsoft YaHei Regular" panose="020B0503020204020204" charset="-122"/>
                <a:ea typeface="Microsoft YaHei Regular" panose="020B0503020204020204" charset="-122"/>
                <a:cs typeface="Microsoft YaHei Regular"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75665" y="978663"/>
            <a:ext cx="10608355" cy="1866122"/>
            <a:chOff x="6967" y="3366"/>
            <a:chExt cx="16710" cy="2939"/>
          </a:xfrm>
        </p:grpSpPr>
        <p:grpSp>
          <p:nvGrpSpPr>
            <p:cNvPr id="119" name="组合 118"/>
            <p:cNvGrpSpPr/>
            <p:nvPr/>
          </p:nvGrpSpPr>
          <p:grpSpPr>
            <a:xfrm>
              <a:off x="7290" y="3366"/>
              <a:ext cx="1117" cy="823"/>
              <a:chOff x="3104753" y="1695061"/>
              <a:chExt cx="709614" cy="522685"/>
            </a:xfrm>
            <a:solidFill>
              <a:schemeClr val="bg1"/>
            </a:solidFill>
          </p:grpSpPr>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453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6982" y="3900"/>
              <a:ext cx="4187" cy="746"/>
            </a:xfrm>
            <a:prstGeom prst="rect">
              <a:avLst/>
            </a:prstGeom>
          </p:spPr>
          <p:txBody>
            <a:bodyPr wrap="square">
              <a:noAutofit/>
            </a:bodyPr>
            <a:lstStyle/>
            <a:p>
              <a:pPr algn="just">
                <a:defRPr/>
              </a:pPr>
              <a:r>
                <a:rPr lang="zh-CN" altLang="en-US" sz="1800" b="1" dirty="0">
                  <a:solidFill>
                    <a:schemeClr val="tx1"/>
                  </a:solidFill>
                  <a:latin typeface="微软雅黑" panose="020B0503020204020204" charset="-122"/>
                  <a:ea typeface="微软雅黑" panose="020B0503020204020204" charset="-122"/>
                </a:rPr>
                <a:t>【护理目标】</a:t>
              </a:r>
              <a:endParaRPr lang="zh-CN" altLang="en-US" sz="1800" b="1" dirty="0">
                <a:solidFill>
                  <a:schemeClr val="tx1"/>
                </a:solidFill>
                <a:latin typeface="微软雅黑" panose="020B0503020204020204" charset="-122"/>
                <a:ea typeface="微软雅黑" panose="020B0503020204020204" charset="-122"/>
              </a:endParaRPr>
            </a:p>
          </p:txBody>
        </p:sp>
        <p:sp>
          <p:nvSpPr>
            <p:cNvPr id="152" name="文本框 165"/>
            <p:cNvSpPr txBox="1"/>
            <p:nvPr/>
          </p:nvSpPr>
          <p:spPr>
            <a:xfrm>
              <a:off x="6967" y="4853"/>
              <a:ext cx="16710" cy="1452"/>
            </a:xfrm>
            <a:prstGeom prst="rect">
              <a:avLst/>
            </a:prstGeom>
            <a:noFill/>
          </p:spPr>
          <p:txBody>
            <a:bodyPr wrap="square">
              <a:spAutoFit/>
            </a:bodyPr>
            <a:lstStyle/>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latin typeface="Microsoft YaHei Regular" panose="020B0503020204020204" charset="-122"/>
                  <a:ea typeface="Microsoft YaHei Regular" panose="020B0503020204020204" charset="-122"/>
                  <a:cs typeface="Microsoft YaHei Regular" panose="020B0503020204020204" charset="-122"/>
                </a:rPr>
                <a:t>（1）患儿不发生窒息、损伤。</a:t>
              </a:r>
              <a:endParaRPr lang="zh-CN" altLang="en-US" kern="0"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latin typeface="Microsoft YaHei Regular" panose="020B0503020204020204" charset="-122"/>
                  <a:ea typeface="Microsoft YaHei Regular" panose="020B0503020204020204" charset="-122"/>
                  <a:cs typeface="Microsoft YaHei Regular" panose="020B0503020204020204" charset="-122"/>
                </a:rPr>
                <a:t>（2）患儿能获得足量的维生素 D，用量准确，不发生中毒。</a:t>
              </a:r>
              <a:endParaRPr lang="zh-CN" altLang="en-US" kern="0" dirty="0">
                <a:latin typeface="Microsoft YaHei Regular" panose="020B0503020204020204" charset="-122"/>
                <a:ea typeface="Microsoft YaHei Regular" panose="020B0503020204020204" charset="-122"/>
                <a:cs typeface="Microsoft YaHei Regular" panose="020B0503020204020204" charset="-122"/>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二、维生素 D 缺乏性手足搐搦症</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75665" y="978663"/>
            <a:ext cx="10608355" cy="3528425"/>
            <a:chOff x="6967" y="3366"/>
            <a:chExt cx="16710" cy="5557"/>
          </a:xfrm>
        </p:grpSpPr>
        <p:grpSp>
          <p:nvGrpSpPr>
            <p:cNvPr id="119" name="组合 118"/>
            <p:cNvGrpSpPr/>
            <p:nvPr/>
          </p:nvGrpSpPr>
          <p:grpSpPr>
            <a:xfrm>
              <a:off x="7290" y="3366"/>
              <a:ext cx="1117" cy="823"/>
              <a:chOff x="3104753" y="1695061"/>
              <a:chExt cx="709614" cy="522685"/>
            </a:xfrm>
            <a:solidFill>
              <a:schemeClr val="bg1"/>
            </a:solidFill>
          </p:grpSpPr>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453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6982" y="3900"/>
              <a:ext cx="4187" cy="746"/>
            </a:xfrm>
            <a:prstGeom prst="rect">
              <a:avLst/>
            </a:prstGeom>
          </p:spPr>
          <p:txBody>
            <a:bodyPr wrap="square">
              <a:noAutofit/>
            </a:bodyPr>
            <a:lstStyle/>
            <a:p>
              <a:pPr algn="just">
                <a:defRPr/>
              </a:pPr>
              <a:r>
                <a:rPr lang="zh-CN" altLang="en-US" sz="1800" b="1" dirty="0">
                  <a:solidFill>
                    <a:schemeClr val="tx1"/>
                  </a:solidFill>
                  <a:latin typeface="微软雅黑" panose="020B0503020204020204" charset="-122"/>
                  <a:ea typeface="微软雅黑" panose="020B0503020204020204" charset="-122"/>
                </a:rPr>
                <a:t>【护理措施】</a:t>
              </a:r>
              <a:endParaRPr lang="zh-CN" altLang="en-US" sz="1800" b="1" dirty="0">
                <a:solidFill>
                  <a:schemeClr val="tx1"/>
                </a:solidFill>
                <a:latin typeface="微软雅黑" panose="020B0503020204020204" charset="-122"/>
                <a:ea typeface="微软雅黑" panose="020B0503020204020204" charset="-122"/>
              </a:endParaRPr>
            </a:p>
          </p:txBody>
        </p:sp>
        <p:sp>
          <p:nvSpPr>
            <p:cNvPr id="152" name="文本框 165"/>
            <p:cNvSpPr txBox="1"/>
            <p:nvPr/>
          </p:nvSpPr>
          <p:spPr>
            <a:xfrm>
              <a:off x="6967" y="4853"/>
              <a:ext cx="16710" cy="4070"/>
            </a:xfrm>
            <a:prstGeom prst="rect">
              <a:avLst/>
            </a:prstGeom>
            <a:noFill/>
          </p:spPr>
          <p:txBody>
            <a:bodyPr wrap="square">
              <a:spAutoFit/>
            </a:bodyPr>
            <a:lstStyle/>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b="1" kern="0" dirty="0">
                  <a:solidFill>
                    <a:srgbClr val="FF7F7F"/>
                  </a:solidFill>
                  <a:latin typeface="Microsoft YaHei Bold" panose="020B0503020204020204" charset="-122"/>
                  <a:ea typeface="Microsoft YaHei Bold" panose="020B0503020204020204" charset="-122"/>
                  <a:cs typeface="Microsoft YaHei Bold" panose="020B0503020204020204" charset="-122"/>
                </a:rPr>
                <a:t>1. 防止窒息</a:t>
              </a:r>
              <a:r>
                <a:rPr lang="zh-CN" altLang="en-US" kern="0" dirty="0">
                  <a:latin typeface="Microsoft YaHei Regular" panose="020B0503020204020204" charset="-122"/>
                  <a:ea typeface="Microsoft YaHei Regular" panose="020B0503020204020204" charset="-122"/>
                  <a:cs typeface="Microsoft YaHei Regular" panose="020B0503020204020204" charset="-122"/>
                </a:rPr>
                <a:t>　惊厥发作时：①就地抢救，松开患儿衣领将患儿的头转一侧，以免误吸分泌物或呕吐物造成窒息，及时清除口鼻分泌物，保持呼吸道通畅。②立即吸氧，喉痉挛者须立即将舌头拉出口外，在上下牙间放置牙垫，以防舌头咬伤。③备好气管插管用具，必要时做气管插管以保持呼吸道通畅。④迅速控制惊厥和喉痉挛，按医嘱立即给予镇静剂。常用地西泮肌内或静脉注射，每次 0.1 ～ 0.3 mg / kg；或者用 10% 水合氯醛保留灌肠，每次 40 ～ 50 mg / kg。静脉使用镇静剂时需缓慢推注，以每分钟 1 mg 为宜，注射量过大或速度过快可抑制呼吸，引起呼吸骤停。</a:t>
              </a:r>
              <a:endParaRPr lang="zh-CN" altLang="en-US" kern="0" dirty="0">
                <a:latin typeface="Microsoft YaHei Regular" panose="020B0503020204020204" charset="-122"/>
                <a:ea typeface="Microsoft YaHei Regular" panose="020B0503020204020204" charset="-122"/>
                <a:cs typeface="Microsoft YaHei Regular" panose="020B0503020204020204" charset="-122"/>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二、维生素 D 缺乏性手足搐搦症</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75665" y="978663"/>
            <a:ext cx="10608355" cy="3528425"/>
            <a:chOff x="6967" y="3366"/>
            <a:chExt cx="16710" cy="5557"/>
          </a:xfrm>
        </p:grpSpPr>
        <p:grpSp>
          <p:nvGrpSpPr>
            <p:cNvPr id="119" name="组合 118"/>
            <p:cNvGrpSpPr/>
            <p:nvPr/>
          </p:nvGrpSpPr>
          <p:grpSpPr>
            <a:xfrm>
              <a:off x="7290" y="3366"/>
              <a:ext cx="1117" cy="823"/>
              <a:chOff x="3104753" y="1695061"/>
              <a:chExt cx="709614" cy="522685"/>
            </a:xfrm>
            <a:solidFill>
              <a:schemeClr val="bg1"/>
            </a:solidFill>
          </p:grpSpPr>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453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6982" y="3900"/>
              <a:ext cx="4187" cy="746"/>
            </a:xfrm>
            <a:prstGeom prst="rect">
              <a:avLst/>
            </a:prstGeom>
          </p:spPr>
          <p:txBody>
            <a:bodyPr wrap="square">
              <a:noAutofit/>
            </a:bodyPr>
            <a:lstStyle/>
            <a:p>
              <a:pPr algn="just">
                <a:defRPr/>
              </a:pPr>
              <a:r>
                <a:rPr lang="zh-CN" altLang="en-US" sz="1800" b="1" dirty="0">
                  <a:solidFill>
                    <a:schemeClr val="tx1"/>
                  </a:solidFill>
                  <a:latin typeface="微软雅黑" panose="020B0503020204020204" charset="-122"/>
                  <a:ea typeface="微软雅黑" panose="020B0503020204020204" charset="-122"/>
                </a:rPr>
                <a:t>【护理措施】</a:t>
              </a:r>
              <a:endParaRPr lang="zh-CN" altLang="en-US" sz="1800" b="1" dirty="0">
                <a:solidFill>
                  <a:schemeClr val="tx1"/>
                </a:solidFill>
                <a:latin typeface="微软雅黑" panose="020B0503020204020204" charset="-122"/>
                <a:ea typeface="微软雅黑" panose="020B0503020204020204" charset="-122"/>
              </a:endParaRPr>
            </a:p>
          </p:txBody>
        </p:sp>
        <p:sp>
          <p:nvSpPr>
            <p:cNvPr id="152" name="文本框 165"/>
            <p:cNvSpPr txBox="1"/>
            <p:nvPr/>
          </p:nvSpPr>
          <p:spPr>
            <a:xfrm>
              <a:off x="6967" y="4853"/>
              <a:ext cx="16710" cy="4070"/>
            </a:xfrm>
            <a:prstGeom prst="rect">
              <a:avLst/>
            </a:prstGeom>
            <a:noFill/>
          </p:spPr>
          <p:txBody>
            <a:bodyPr wrap="square">
              <a:spAutoFit/>
            </a:bodyPr>
            <a:lstStyle/>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b="1" kern="0" dirty="0">
                  <a:solidFill>
                    <a:srgbClr val="FF7F7F"/>
                  </a:solidFill>
                  <a:latin typeface="Microsoft YaHei Bold" panose="020B0503020204020204" charset="-122"/>
                  <a:ea typeface="Microsoft YaHei Bold" panose="020B0503020204020204" charset="-122"/>
                  <a:cs typeface="Microsoft YaHei Bold" panose="020B0503020204020204" charset="-122"/>
                </a:rPr>
                <a:t>2. 应用钙剂时的护理</a:t>
              </a:r>
              <a:r>
                <a:rPr lang="zh-CN" altLang="en-US" kern="0" dirty="0">
                  <a:latin typeface="Microsoft YaHei Regular" panose="020B0503020204020204" charset="-122"/>
                  <a:ea typeface="Microsoft YaHei Regular" panose="020B0503020204020204" charset="-122"/>
                  <a:cs typeface="Microsoft YaHei Regular" panose="020B0503020204020204" charset="-122"/>
                </a:rPr>
                <a:t>　可用 10% 葡萄糖酸钙 5 ～ 10 mL 加入 10% ～ 25% 葡萄糖液10 ～ 20 mL，缓慢静脉注射（10 分钟以上），如注射过快，致血钙骤升，可发生呕吐，甚至心搏骤停；注射时应选择较大血管，避免使用头皮静脉，以防钙剂外渗造成组织坏死，如果渗出立即用 2% 的普鲁卡因做局部封闭。不可皮下或肌内注射，以免造成局部坏死。惊厥反复发作时可每日静脉注射 1 ～ 2 次，症状缓解后改为口服钙剂。可用 10% 氯化钙加 3 ～ 5 倍糖水服用，减少对胃的刺激，每日 3 次，每次 5 ～ 10 mL，服用 3 ～ 5 天后，改用葡萄糖酸钙或乳酸钙，以防引起高氯性酸中毒。</a:t>
              </a:r>
              <a:endParaRPr lang="zh-CN" altLang="en-US" kern="0" dirty="0">
                <a:latin typeface="Microsoft YaHei Regular" panose="020B0503020204020204" charset="-122"/>
                <a:ea typeface="Microsoft YaHei Regular" panose="020B0503020204020204" charset="-122"/>
                <a:cs typeface="Microsoft YaHei Regular" panose="020B0503020204020204" charset="-122"/>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二、维生素 D 缺乏性手足搐搦症</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75665" y="978663"/>
            <a:ext cx="10608355" cy="5605986"/>
            <a:chOff x="6967" y="3366"/>
            <a:chExt cx="16710" cy="8829"/>
          </a:xfrm>
        </p:grpSpPr>
        <p:grpSp>
          <p:nvGrpSpPr>
            <p:cNvPr id="119" name="组合 118"/>
            <p:cNvGrpSpPr/>
            <p:nvPr/>
          </p:nvGrpSpPr>
          <p:grpSpPr>
            <a:xfrm>
              <a:off x="7290" y="3366"/>
              <a:ext cx="1117" cy="823"/>
              <a:chOff x="3104753" y="1695061"/>
              <a:chExt cx="709614" cy="522685"/>
            </a:xfrm>
            <a:solidFill>
              <a:schemeClr val="bg1"/>
            </a:solidFill>
          </p:grpSpPr>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453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6982" y="3900"/>
              <a:ext cx="4187" cy="746"/>
            </a:xfrm>
            <a:prstGeom prst="rect">
              <a:avLst/>
            </a:prstGeom>
          </p:spPr>
          <p:txBody>
            <a:bodyPr wrap="square">
              <a:noAutofit/>
            </a:bodyPr>
            <a:lstStyle/>
            <a:p>
              <a:pPr algn="just">
                <a:defRPr/>
              </a:pPr>
              <a:r>
                <a:rPr lang="zh-CN" altLang="en-US" sz="1800" b="1" dirty="0">
                  <a:solidFill>
                    <a:schemeClr val="tx1"/>
                  </a:solidFill>
                  <a:latin typeface="微软雅黑" panose="020B0503020204020204" charset="-122"/>
                  <a:ea typeface="微软雅黑" panose="020B0503020204020204" charset="-122"/>
                </a:rPr>
                <a:t>【护理措施】</a:t>
              </a:r>
              <a:endParaRPr lang="zh-CN" altLang="en-US" sz="1800" b="1" dirty="0">
                <a:solidFill>
                  <a:schemeClr val="tx1"/>
                </a:solidFill>
                <a:latin typeface="微软雅黑" panose="020B0503020204020204" charset="-122"/>
                <a:ea typeface="微软雅黑" panose="020B0503020204020204" charset="-122"/>
              </a:endParaRPr>
            </a:p>
          </p:txBody>
        </p:sp>
        <p:sp>
          <p:nvSpPr>
            <p:cNvPr id="152" name="文本框 165"/>
            <p:cNvSpPr txBox="1"/>
            <p:nvPr/>
          </p:nvSpPr>
          <p:spPr>
            <a:xfrm>
              <a:off x="6967" y="4853"/>
              <a:ext cx="16710" cy="7342"/>
            </a:xfrm>
            <a:prstGeom prst="rect">
              <a:avLst/>
            </a:prstGeom>
            <a:noFill/>
          </p:spPr>
          <p:txBody>
            <a:bodyPr wrap="square">
              <a:spAutoFit/>
            </a:bodyPr>
            <a:lstStyle/>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b="1" kern="0" dirty="0">
                  <a:solidFill>
                    <a:srgbClr val="FF7F7F"/>
                  </a:solidFill>
                  <a:latin typeface="Microsoft YaHei Bold" panose="020B0503020204020204" charset="-122"/>
                  <a:ea typeface="Microsoft YaHei Bold" panose="020B0503020204020204" charset="-122"/>
                  <a:cs typeface="Microsoft YaHei Bold" panose="020B0503020204020204" charset="-122"/>
                </a:rPr>
                <a:t>3. 预防受伤</a:t>
              </a:r>
              <a:r>
                <a:rPr lang="zh-CN" altLang="en-US" kern="0" dirty="0">
                  <a:latin typeface="Microsoft YaHei Regular" panose="020B0503020204020204" charset="-122"/>
                  <a:ea typeface="Microsoft YaHei Regular" panose="020B0503020204020204" charset="-122"/>
                  <a:cs typeface="Microsoft YaHei Regular" panose="020B0503020204020204" charset="-122"/>
                </a:rPr>
                <a:t>　抽搐发作时避免家长将患儿抱紧、摇晃，以免加重抽搐，而造成机体缺氧引起脑损伤。勿对患儿强加约束，牙关紧闭时勿强行撬开，以免引起损伤。若患儿坐位时出现抽搐，应立即将患儿轻置于床上或地上，头下垫以柔软物品，防止摔伤。患儿床栏可用棉质护围保护，选用软质材料制作的玩具，为患儿创造安全的环境。</a:t>
              </a:r>
              <a:endParaRPr lang="zh-CN" altLang="en-US" kern="0"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b="1" kern="0" dirty="0">
                  <a:solidFill>
                    <a:srgbClr val="FF7F7F"/>
                  </a:solidFill>
                  <a:latin typeface="Microsoft YaHei Bold" panose="020B0503020204020204" charset="-122"/>
                  <a:ea typeface="Microsoft YaHei Bold" panose="020B0503020204020204" charset="-122"/>
                  <a:cs typeface="Microsoft YaHei Bold" panose="020B0503020204020204" charset="-122"/>
                </a:rPr>
                <a:t>4. 补充维生素D</a:t>
              </a:r>
              <a:r>
                <a:rPr lang="zh-CN" altLang="en-US" kern="0" dirty="0">
                  <a:latin typeface="Microsoft YaHei Regular" panose="020B0503020204020204" charset="-122"/>
                  <a:ea typeface="Microsoft YaHei Regular" panose="020B0503020204020204" charset="-122"/>
                  <a:cs typeface="Microsoft YaHei Regular" panose="020B0503020204020204" charset="-122"/>
                </a:rPr>
                <a:t> </a:t>
              </a:r>
              <a:r>
                <a:rPr lang="en-US" altLang="zh-CN" kern="0" dirty="0">
                  <a:latin typeface="Microsoft YaHei Regular" panose="020B0503020204020204" charset="-122"/>
                  <a:ea typeface="Microsoft YaHei Regular" panose="020B0503020204020204" charset="-122"/>
                  <a:cs typeface="Microsoft YaHei Regular" panose="020B0503020204020204" charset="-122"/>
                </a:rPr>
                <a:t>  </a:t>
              </a:r>
              <a:r>
                <a:rPr lang="zh-CN" altLang="en-US" kern="0" dirty="0">
                  <a:latin typeface="Microsoft YaHei Regular" panose="020B0503020204020204" charset="-122"/>
                  <a:ea typeface="Microsoft YaHei Regular" panose="020B0503020204020204" charset="-122"/>
                  <a:cs typeface="Microsoft YaHei Regular" panose="020B0503020204020204" charset="-122"/>
                </a:rPr>
                <a:t>症状缓解后按治疗佝偻病的方法补充维生素 D。</a:t>
              </a:r>
              <a:endParaRPr lang="zh-CN" altLang="en-US" kern="0"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b="1" kern="0" dirty="0">
                  <a:solidFill>
                    <a:srgbClr val="FF7F7F"/>
                  </a:solidFill>
                  <a:latin typeface="Microsoft YaHei Bold" panose="020B0503020204020204" charset="-122"/>
                  <a:ea typeface="Microsoft YaHei Bold" panose="020B0503020204020204" charset="-122"/>
                  <a:cs typeface="Microsoft YaHei Bold" panose="020B0503020204020204" charset="-122"/>
                </a:rPr>
                <a:t>5. 健康教育</a:t>
              </a:r>
              <a:endParaRPr lang="zh-CN" altLang="en-US" b="1" kern="0" dirty="0">
                <a:solidFill>
                  <a:srgbClr val="FF7F7F"/>
                </a:solidFill>
                <a:latin typeface="Microsoft YaHei Bold" panose="020B0503020204020204" charset="-122"/>
                <a:ea typeface="Microsoft YaHei Bold" panose="020B0503020204020204" charset="-122"/>
                <a:cs typeface="Microsoft YaHei Bold" panose="020B0503020204020204" charset="-122"/>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latin typeface="Microsoft YaHei Regular" panose="020B0503020204020204" charset="-122"/>
                  <a:ea typeface="Microsoft YaHei Regular" panose="020B0503020204020204" charset="-122"/>
                  <a:cs typeface="Microsoft YaHei Regular" panose="020B0503020204020204" charset="-122"/>
                </a:rPr>
                <a:t>（1）向患儿家长讲解本病的病因及预后。</a:t>
              </a:r>
              <a:endParaRPr lang="zh-CN" altLang="en-US" kern="0"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latin typeface="Microsoft YaHei Regular" panose="020B0503020204020204" charset="-122"/>
                  <a:ea typeface="Microsoft YaHei Regular" panose="020B0503020204020204" charset="-122"/>
                  <a:cs typeface="Microsoft YaHei Regular" panose="020B0503020204020204" charset="-122"/>
                </a:rPr>
                <a:t>（2）讲解患儿抽搐发作时的正确处理方法，如就地抢救、保持安静、让患儿平卧、松解衣扣、头后仰，保持呼吸道通畅等。在缺乏医疗条件时可采用指压人中、十宣穴等方法来制止惊厥。</a:t>
              </a:r>
              <a:endParaRPr lang="zh-CN" altLang="en-US" kern="0"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latin typeface="Microsoft YaHei Regular" panose="020B0503020204020204" charset="-122"/>
                  <a:ea typeface="Microsoft YaHei Regular" panose="020B0503020204020204" charset="-122"/>
                  <a:cs typeface="Microsoft YaHei Regular" panose="020B0503020204020204" charset="-122"/>
                </a:rPr>
                <a:t>（3）指导家长出院后按医嘱给小儿补充维生素D和钙剂。强调口服钙剂的注意事项，如口服钙剂时应与乳类分开、最好在两餐之间服用等。多晒太阳，防止本病复发。</a:t>
              </a:r>
              <a:endParaRPr lang="zh-CN" altLang="en-US" kern="0" dirty="0">
                <a:latin typeface="Microsoft YaHei Regular" panose="020B0503020204020204" charset="-122"/>
                <a:ea typeface="Microsoft YaHei Regular" panose="020B0503020204020204" charset="-122"/>
                <a:cs typeface="Microsoft YaHei Regular" panose="020B0503020204020204" charset="-122"/>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二、维生素 D 缺乏性手足搐搦症</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410200" y="2181225"/>
            <a:ext cx="4852670"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七</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409565" y="3253105"/>
            <a:ext cx="485394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锌缺乏症</a:t>
            </a:r>
            <a:endParaRPr lang="zh-CN" altLang="en-US" sz="40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1180" y="1584297"/>
            <a:ext cx="2700020" cy="4904174"/>
            <a:chOff x="4157" y="3295"/>
            <a:chExt cx="4252" cy="7723"/>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409" y="4026"/>
              <a:ext cx="2949" cy="620"/>
            </a:xfrm>
            <a:prstGeom prst="rect">
              <a:avLst/>
            </a:prstGeom>
          </p:spPr>
          <p:txBody>
            <a:bodyPr wrap="square" anchor="ctr" anchorCtr="0">
              <a:noAutofit/>
            </a:bodyPr>
            <a:lstStyle/>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1. 摄入不足</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p:txBody>
        </p:sp>
        <p:sp>
          <p:nvSpPr>
            <p:cNvPr id="151" name="文本框 164"/>
            <p:cNvSpPr txBox="1"/>
            <p:nvPr/>
          </p:nvSpPr>
          <p:spPr>
            <a:xfrm>
              <a:off x="4157" y="4853"/>
              <a:ext cx="4252" cy="6165"/>
            </a:xfrm>
            <a:prstGeom prst="rect">
              <a:avLst/>
            </a:prstGeom>
            <a:noFill/>
          </p:spPr>
          <p:txBody>
            <a:bodyPr wrap="square">
              <a:noAutofit/>
            </a:bodyPr>
            <a:lstStyle/>
            <a:p>
              <a:pPr algn="just">
                <a:lnSpc>
                  <a:spcPct val="130000"/>
                </a:lnSpc>
                <a:defRPr/>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这是引起小儿锌缺乏的主要原因。动物性食物不仅含锌丰富而且易于吸收，植物性食物含锌少，乳类中锌含量不多，故长期以乳类或谷类喂养的小儿容易出现缺锌。年长儿多因挑食、偏食所致锌缺乏。</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3340100" y="1584297"/>
            <a:ext cx="2700020" cy="4904174"/>
            <a:chOff x="6967" y="3295"/>
            <a:chExt cx="4253" cy="7723"/>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208" y="4027"/>
              <a:ext cx="2521" cy="619"/>
            </a:xfrm>
            <a:prstGeom prst="rect">
              <a:avLst/>
            </a:prstGeom>
          </p:spPr>
          <p:txBody>
            <a:bodyPr wrap="none">
              <a:noAutofit/>
            </a:bodyPr>
            <a:lstStyle/>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2. 吸收障碍</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p:txBody>
        </p:sp>
        <p:sp>
          <p:nvSpPr>
            <p:cNvPr id="152" name="文本框 165"/>
            <p:cNvSpPr txBox="1"/>
            <p:nvPr/>
          </p:nvSpPr>
          <p:spPr>
            <a:xfrm>
              <a:off x="6967" y="4853"/>
              <a:ext cx="4253" cy="6165"/>
            </a:xfrm>
            <a:prstGeom prst="rect">
              <a:avLst/>
            </a:prstGeom>
            <a:noFill/>
          </p:spPr>
          <p:txBody>
            <a:bodyPr wrap="square">
              <a:noAutofit/>
            </a:bodyPr>
            <a:lstStyle/>
            <a:p>
              <a:pPr algn="just">
                <a:lnSpc>
                  <a:spcPct val="130000"/>
                </a:lnSpc>
                <a:defRPr/>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各种原因所致的腹泻皆可妨碍锌的吸收。谷类食物中含多量植酸和粗纤维，这些均可与锌结合而妨碍其吸收。牛乳含锌量与母乳相似，但其锌的吸收率远低于母乳，故长期纯牛乳喂养也可致缺锌。</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4" name="组合 3"/>
          <p:cNvGrpSpPr/>
          <p:nvPr/>
        </p:nvGrpSpPr>
        <p:grpSpPr>
          <a:xfrm>
            <a:off x="6129020" y="1584297"/>
            <a:ext cx="2699385" cy="4904174"/>
            <a:chOff x="9780" y="3295"/>
            <a:chExt cx="4252" cy="7723"/>
          </a:xfrm>
        </p:grpSpPr>
        <p:sp>
          <p:nvSpPr>
            <p:cNvPr id="129" name="Freeform 12"/>
            <p:cNvSpPr/>
            <p:nvPr/>
          </p:nvSpPr>
          <p:spPr bwMode="auto">
            <a:xfrm>
              <a:off x="9780"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30" name="组合 129"/>
            <p:cNvGrpSpPr/>
            <p:nvPr/>
          </p:nvGrpSpPr>
          <p:grpSpPr>
            <a:xfrm>
              <a:off x="10047" y="3366"/>
              <a:ext cx="1347" cy="900"/>
              <a:chOff x="4855766" y="1695061"/>
              <a:chExt cx="855662" cy="571500"/>
            </a:xfrm>
            <a:solidFill>
              <a:schemeClr val="bg1"/>
            </a:solidFill>
          </p:grpSpPr>
          <p:sp>
            <p:nvSpPr>
              <p:cNvPr id="131"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2"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3"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4"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5"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6"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7"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cxnSp>
          <p:nvCxnSpPr>
            <p:cNvPr id="138" name="直接连接符 137"/>
            <p:cNvCxnSpPr/>
            <p:nvPr/>
          </p:nvCxnSpPr>
          <p:spPr>
            <a:xfrm>
              <a:off x="9780"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11229" y="3637"/>
              <a:ext cx="2520" cy="1009"/>
            </a:xfrm>
            <a:prstGeom prst="rect">
              <a:avLst/>
            </a:prstGeom>
          </p:spPr>
          <p:txBody>
            <a:bodyPr wrap="none">
              <a:noAutofit/>
            </a:bodyPr>
            <a:lstStyle/>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3. 需要量增加</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而补充不足</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p:txBody>
        </p:sp>
        <p:sp>
          <p:nvSpPr>
            <p:cNvPr id="153" name="文本框 166"/>
            <p:cNvSpPr txBox="1"/>
            <p:nvPr/>
          </p:nvSpPr>
          <p:spPr>
            <a:xfrm>
              <a:off x="9780" y="4853"/>
              <a:ext cx="4252" cy="6165"/>
            </a:xfrm>
            <a:prstGeom prst="rect">
              <a:avLst/>
            </a:prstGeom>
            <a:noFill/>
          </p:spPr>
          <p:txBody>
            <a:bodyPr wrap="square">
              <a:noAutofit/>
            </a:bodyPr>
            <a:lstStyle/>
            <a:p>
              <a:pPr algn="just">
                <a:lnSpc>
                  <a:spcPct val="130000"/>
                </a:lnSpc>
                <a:defRPr/>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在婴儿期生长发育迅速阶段，或组织修复过程中，或营养不良恢复期等皆可因锌需要量增多，而发生相对的锌缺乏。</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5" name="组合 4"/>
          <p:cNvGrpSpPr/>
          <p:nvPr/>
        </p:nvGrpSpPr>
        <p:grpSpPr>
          <a:xfrm>
            <a:off x="8917305" y="1584297"/>
            <a:ext cx="2700020" cy="4904809"/>
            <a:chOff x="12592" y="3295"/>
            <a:chExt cx="4253" cy="7724"/>
          </a:xfrm>
        </p:grpSpPr>
        <p:sp>
          <p:nvSpPr>
            <p:cNvPr id="140" name="Freeform 12"/>
            <p:cNvSpPr/>
            <p:nvPr/>
          </p:nvSpPr>
          <p:spPr bwMode="auto">
            <a:xfrm>
              <a:off x="12592"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41" name="组合 140"/>
            <p:cNvGrpSpPr/>
            <p:nvPr/>
          </p:nvGrpSpPr>
          <p:grpSpPr>
            <a:xfrm>
              <a:off x="12857" y="3366"/>
              <a:ext cx="1350" cy="900"/>
              <a:chOff x="6640116" y="1695061"/>
              <a:chExt cx="857250" cy="571500"/>
            </a:xfrm>
            <a:solidFill>
              <a:schemeClr val="bg1"/>
            </a:solidFill>
          </p:grpSpPr>
          <p:sp>
            <p:nvSpPr>
              <p:cNvPr id="142" name="Freeform 13"/>
              <p:cNvSpPr/>
              <p:nvPr/>
            </p:nvSpPr>
            <p:spPr bwMode="auto">
              <a:xfrm>
                <a:off x="6640116"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43" name="Freeform 14"/>
              <p:cNvSpPr/>
              <p:nvPr/>
            </p:nvSpPr>
            <p:spPr bwMode="auto">
              <a:xfrm>
                <a:off x="7267179"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44" name="Freeform 15"/>
              <p:cNvSpPr/>
              <p:nvPr/>
            </p:nvSpPr>
            <p:spPr bwMode="auto">
              <a:xfrm>
                <a:off x="6994129"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45" name="Freeform 16"/>
              <p:cNvSpPr/>
              <p:nvPr/>
            </p:nvSpPr>
            <p:spPr bwMode="auto">
              <a:xfrm>
                <a:off x="6746479" y="1798645"/>
                <a:ext cx="188913"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46" name="Freeform 17"/>
              <p:cNvSpPr/>
              <p:nvPr/>
            </p:nvSpPr>
            <p:spPr bwMode="auto">
              <a:xfrm>
                <a:off x="6675041"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47" name="Freeform 18"/>
              <p:cNvSpPr/>
              <p:nvPr/>
            </p:nvSpPr>
            <p:spPr bwMode="auto">
              <a:xfrm>
                <a:off x="6868716"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48" name="Freeform 19"/>
              <p:cNvSpPr/>
              <p:nvPr/>
            </p:nvSpPr>
            <p:spPr bwMode="auto">
              <a:xfrm>
                <a:off x="7179866"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cxnSp>
          <p:nvCxnSpPr>
            <p:cNvPr id="149" name="直接连接符 148"/>
            <p:cNvCxnSpPr/>
            <p:nvPr/>
          </p:nvCxnSpPr>
          <p:spPr>
            <a:xfrm>
              <a:off x="12592"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50" name="矩形 149"/>
            <p:cNvSpPr/>
            <p:nvPr/>
          </p:nvSpPr>
          <p:spPr>
            <a:xfrm>
              <a:off x="14042" y="4027"/>
              <a:ext cx="2519" cy="619"/>
            </a:xfrm>
            <a:prstGeom prst="rect">
              <a:avLst/>
            </a:prstGeom>
          </p:spPr>
          <p:txBody>
            <a:bodyPr wrap="none">
              <a:noAutofit/>
            </a:bodyPr>
            <a:lstStyle/>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4. 丢失过多</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p:txBody>
        </p:sp>
        <p:sp>
          <p:nvSpPr>
            <p:cNvPr id="154" name="文本框 167"/>
            <p:cNvSpPr txBox="1"/>
            <p:nvPr/>
          </p:nvSpPr>
          <p:spPr>
            <a:xfrm>
              <a:off x="12592" y="4853"/>
              <a:ext cx="4253" cy="6166"/>
            </a:xfrm>
            <a:prstGeom prst="rect">
              <a:avLst/>
            </a:prstGeom>
            <a:noFill/>
          </p:spPr>
          <p:txBody>
            <a:bodyPr wrap="square">
              <a:noAutofit/>
            </a:bodyPr>
            <a:lstStyle/>
            <a:p>
              <a:pPr algn="just">
                <a:lnSpc>
                  <a:spcPct val="130000"/>
                </a:lnSpc>
                <a:defRPr/>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如反复出血、溶血，长期多汗，大面积灼伤，蛋白尿以及应用金属螯合剂（如青霉胺）等均可因锌丢失过多而导致锌缺乏。</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【病因】</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175323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这部分是指在清醒、安静、空腹的情况下，人体维持基础生理活动所需要的最低能量。小儿新陈代谢旺盛，基础代谢较成人高 10%～15%。婴幼儿基础代谢的能量需要占总能量的 50%～60%。 1 岁以内小儿每日平均约需 230 kJ / kg（55 kcal/kg）能量；7 岁小儿每日平均约需 184 kJ / kg（44 kcal/kg）能量；12～13 岁小儿每日平均约需 126 kJ/kg（30 kcal/kg）能量，接近成人。　</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（一）基础代谢</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一、能量的需要</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椭圆 5"/>
          <p:cNvSpPr/>
          <p:nvPr>
            <p:custDataLst>
              <p:tags r:id="rId1"/>
            </p:custDataLst>
          </p:nvPr>
        </p:nvSpPr>
        <p:spPr>
          <a:xfrm flipH="1">
            <a:off x="4655820" y="2078990"/>
            <a:ext cx="2879725" cy="2879725"/>
          </a:xfrm>
          <a:prstGeom prst="ellipse">
            <a:avLst/>
          </a:prstGeom>
          <a:solidFill>
            <a:srgbClr val="FEFF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7" name="椭圆 6"/>
          <p:cNvSpPr/>
          <p:nvPr>
            <p:custDataLst>
              <p:tags r:id="rId2"/>
            </p:custDataLst>
          </p:nvPr>
        </p:nvSpPr>
        <p:spPr>
          <a:xfrm>
            <a:off x="4884420" y="4366895"/>
            <a:ext cx="647700" cy="647700"/>
          </a:xfrm>
          <a:prstGeom prst="ellipse">
            <a:avLst/>
          </a:prstGeom>
          <a:solidFill>
            <a:srgbClr val="51DB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 name="椭圆 7"/>
          <p:cNvSpPr/>
          <p:nvPr>
            <p:custDataLst>
              <p:tags r:id="rId3"/>
            </p:custDataLst>
          </p:nvPr>
        </p:nvSpPr>
        <p:spPr>
          <a:xfrm>
            <a:off x="4300220" y="3059430"/>
            <a:ext cx="647700" cy="647700"/>
          </a:xfrm>
          <a:prstGeom prst="ellipse">
            <a:avLst/>
          </a:prstGeom>
          <a:solidFill>
            <a:srgbClr val="FE909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 name="椭圆 8"/>
          <p:cNvSpPr/>
          <p:nvPr>
            <p:custDataLst>
              <p:tags r:id="rId4"/>
            </p:custDataLst>
          </p:nvPr>
        </p:nvSpPr>
        <p:spPr>
          <a:xfrm>
            <a:off x="6654165" y="4366895"/>
            <a:ext cx="647700" cy="647700"/>
          </a:xfrm>
          <a:prstGeom prst="ellipse">
            <a:avLst/>
          </a:prstGeom>
          <a:solidFill>
            <a:srgbClr val="FF5F81"/>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0" name="椭圆 9"/>
          <p:cNvSpPr/>
          <p:nvPr>
            <p:custDataLst>
              <p:tags r:id="rId5"/>
            </p:custDataLst>
          </p:nvPr>
        </p:nvSpPr>
        <p:spPr>
          <a:xfrm>
            <a:off x="5003165" y="1883410"/>
            <a:ext cx="647700" cy="647700"/>
          </a:xfrm>
          <a:prstGeom prst="ellipse">
            <a:avLst/>
          </a:prstGeom>
          <a:solidFill>
            <a:srgbClr val="D18CE5"/>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 name="椭圆 10"/>
          <p:cNvSpPr/>
          <p:nvPr>
            <p:custDataLst>
              <p:tags r:id="rId6"/>
            </p:custDataLst>
          </p:nvPr>
        </p:nvSpPr>
        <p:spPr>
          <a:xfrm>
            <a:off x="6654165" y="1883410"/>
            <a:ext cx="647700" cy="647700"/>
          </a:xfrm>
          <a:prstGeom prst="ellipse">
            <a:avLst/>
          </a:prstGeom>
          <a:solidFill>
            <a:srgbClr val="FFC606"/>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2" name="文本框 11"/>
          <p:cNvSpPr txBox="1"/>
          <p:nvPr>
            <p:custDataLst>
              <p:tags r:id="rId7"/>
            </p:custDataLst>
          </p:nvPr>
        </p:nvSpPr>
        <p:spPr>
          <a:xfrm>
            <a:off x="2458720" y="1436370"/>
            <a:ext cx="2190750" cy="380365"/>
          </a:xfrm>
          <a:prstGeom prst="rect">
            <a:avLst/>
          </a:prstGeom>
          <a:noFill/>
        </p:spPr>
        <p:txBody>
          <a:bodyPr wrap="square" bIns="0" rtlCol="0">
            <a:scene3d>
              <a:camera prst="orthographicFront"/>
              <a:lightRig rig="threePt" dir="t"/>
            </a:scene3d>
          </a:bodyPr>
          <a:p>
            <a:pPr algn="r"/>
            <a:r>
              <a:rPr lang="zh-CN" altLang="en-US" sz="2000" b="1">
                <a:solidFill>
                  <a:srgbClr val="D18CE5">
                    <a:lumMod val="75000"/>
                  </a:srgbClr>
                </a:solidFill>
                <a:effectLst/>
                <a:uFillTx/>
                <a:latin typeface="Microsoft YaHei Bold" panose="020B0503020204020204" charset="-122"/>
                <a:ea typeface="Microsoft YaHei Bold" panose="020B0503020204020204" charset="-122"/>
              </a:rPr>
              <a:t>2. 生长发育落后</a:t>
            </a:r>
            <a:endParaRPr lang="zh-CN" altLang="en-US" sz="2000" b="1">
              <a:solidFill>
                <a:srgbClr val="D18CE5">
                  <a:lumMod val="75000"/>
                </a:srgbClr>
              </a:solidFill>
              <a:effectLst/>
              <a:uFillTx/>
              <a:latin typeface="Microsoft YaHei Bold" panose="020B0503020204020204" charset="-122"/>
              <a:ea typeface="Microsoft YaHei Bold" panose="020B0503020204020204" charset="-122"/>
            </a:endParaRPr>
          </a:p>
        </p:txBody>
      </p:sp>
      <p:sp>
        <p:nvSpPr>
          <p:cNvPr id="13" name="文本框 12"/>
          <p:cNvSpPr txBox="1"/>
          <p:nvPr>
            <p:custDataLst>
              <p:tags r:id="rId8"/>
            </p:custDataLst>
          </p:nvPr>
        </p:nvSpPr>
        <p:spPr>
          <a:xfrm>
            <a:off x="939800" y="1917428"/>
            <a:ext cx="3709670" cy="748665"/>
          </a:xfrm>
          <a:prstGeom prst="rect">
            <a:avLst/>
          </a:prstGeom>
          <a:noFill/>
        </p:spPr>
        <p:txBody>
          <a:bodyPr wrap="square" rtlCol="0">
            <a:noAutofit/>
            <a:scene3d>
              <a:camera prst="orthographicFront"/>
              <a:lightRig rig="threePt" dir="t"/>
            </a:scene3d>
          </a:bodyPr>
          <a:p>
            <a:pPr algn="l" fontAlgn="auto">
              <a:lnSpc>
                <a:spcPct val="130000"/>
              </a:lnSpc>
              <a:spcAft>
                <a:spcPts val="1000"/>
              </a:spcAft>
            </a:pPr>
            <a:r>
              <a:rPr lang="zh-CN" altLang="en-US" sz="1600">
                <a:solidFill>
                  <a:schemeClr val="tx1"/>
                </a:solidFill>
                <a:effectLst/>
                <a:uFillTx/>
                <a:latin typeface="Microsoft YaHei" panose="020B0503020204020204" charset="-122"/>
                <a:ea typeface="Microsoft YaHei Regular" panose="020B0503020204020204" charset="-122"/>
              </a:rPr>
              <a:t>缺锌可妨碍生长激素轴功能以及性腺轴的成熟，表现为生长发育迟缓、体格矮小、性发育延迟和性腺功能减退。</a:t>
            </a:r>
            <a:endParaRPr lang="zh-CN" altLang="en-US" sz="1600">
              <a:solidFill>
                <a:schemeClr val="tx1"/>
              </a:solidFill>
              <a:effectLst/>
              <a:uFillTx/>
              <a:latin typeface="Microsoft YaHei" panose="020B0503020204020204" charset="-122"/>
              <a:ea typeface="Microsoft YaHei Regular" panose="020B0503020204020204" charset="-122"/>
            </a:endParaRPr>
          </a:p>
        </p:txBody>
      </p:sp>
      <p:sp>
        <p:nvSpPr>
          <p:cNvPr id="14" name="文本框 13"/>
          <p:cNvSpPr txBox="1"/>
          <p:nvPr>
            <p:custDataLst>
              <p:tags r:id="rId9"/>
            </p:custDataLst>
          </p:nvPr>
        </p:nvSpPr>
        <p:spPr>
          <a:xfrm>
            <a:off x="2054860" y="3196590"/>
            <a:ext cx="2190750" cy="380365"/>
          </a:xfrm>
          <a:prstGeom prst="rect">
            <a:avLst/>
          </a:prstGeom>
          <a:noFill/>
        </p:spPr>
        <p:txBody>
          <a:bodyPr wrap="square" bIns="0" rtlCol="0">
            <a:scene3d>
              <a:camera prst="orthographicFront"/>
              <a:lightRig rig="threePt" dir="t"/>
            </a:scene3d>
          </a:bodyPr>
          <a:p>
            <a:pPr algn="r"/>
            <a:r>
              <a:rPr lang="zh-CN" altLang="en-US" sz="2000" b="1">
                <a:solidFill>
                  <a:srgbClr val="FE909F">
                    <a:lumMod val="75000"/>
                  </a:srgbClr>
                </a:solidFill>
                <a:effectLst/>
                <a:uFillTx/>
                <a:latin typeface="Microsoft YaHei Bold" panose="020B0503020204020204" charset="-122"/>
                <a:ea typeface="Microsoft YaHei Bold" panose="020B0503020204020204" charset="-122"/>
              </a:rPr>
              <a:t>3. 免疫机能降低</a:t>
            </a:r>
            <a:endParaRPr lang="zh-CN" altLang="en-US" sz="2000" b="1">
              <a:solidFill>
                <a:srgbClr val="FE909F">
                  <a:lumMod val="75000"/>
                </a:srgbClr>
              </a:solidFill>
              <a:effectLst/>
              <a:uFillTx/>
              <a:latin typeface="Microsoft YaHei Bold" panose="020B0503020204020204" charset="-122"/>
              <a:ea typeface="Microsoft YaHei Bold" panose="020B0503020204020204" charset="-122"/>
            </a:endParaRPr>
          </a:p>
        </p:txBody>
      </p:sp>
      <p:sp>
        <p:nvSpPr>
          <p:cNvPr id="15" name="文本框 14"/>
          <p:cNvSpPr txBox="1"/>
          <p:nvPr>
            <p:custDataLst>
              <p:tags r:id="rId10"/>
            </p:custDataLst>
          </p:nvPr>
        </p:nvSpPr>
        <p:spPr>
          <a:xfrm>
            <a:off x="925830" y="3677920"/>
            <a:ext cx="3319780" cy="748665"/>
          </a:xfrm>
          <a:prstGeom prst="rect">
            <a:avLst/>
          </a:prstGeom>
          <a:noFill/>
        </p:spPr>
        <p:txBody>
          <a:bodyPr wrap="square" rtlCol="0">
            <a:noAutofit/>
            <a:scene3d>
              <a:camera prst="orthographicFront"/>
              <a:lightRig rig="threePt" dir="t"/>
            </a:scene3d>
          </a:bodyPr>
          <a:p>
            <a:pPr algn="l" fontAlgn="auto">
              <a:lnSpc>
                <a:spcPct val="130000"/>
              </a:lnSpc>
              <a:spcAft>
                <a:spcPts val="1000"/>
              </a:spcAft>
            </a:pPr>
            <a:r>
              <a:rPr lang="zh-CN" altLang="en-US" sz="1600">
                <a:solidFill>
                  <a:schemeClr val="tx1"/>
                </a:solidFill>
                <a:effectLst/>
                <a:uFillTx/>
                <a:latin typeface="Microsoft YaHei" panose="020B0503020204020204" charset="-122"/>
                <a:ea typeface="Microsoft YaHei Regular" panose="020B0503020204020204" charset="-122"/>
              </a:rPr>
              <a:t>缺锌可导致 T 淋巴细胞功能损伤，而容易发生感染。</a:t>
            </a:r>
            <a:endParaRPr lang="zh-CN" altLang="en-US" sz="1600">
              <a:solidFill>
                <a:schemeClr val="tx1"/>
              </a:solidFill>
              <a:effectLst/>
              <a:uFillTx/>
              <a:latin typeface="Microsoft YaHei" panose="020B0503020204020204" charset="-122"/>
              <a:ea typeface="Microsoft YaHei Regular" panose="020B0503020204020204" charset="-122"/>
            </a:endParaRPr>
          </a:p>
        </p:txBody>
      </p:sp>
      <p:sp>
        <p:nvSpPr>
          <p:cNvPr id="16" name="文本框 15"/>
          <p:cNvSpPr txBox="1"/>
          <p:nvPr>
            <p:custDataLst>
              <p:tags r:id="rId11"/>
            </p:custDataLst>
          </p:nvPr>
        </p:nvSpPr>
        <p:spPr>
          <a:xfrm>
            <a:off x="3351530" y="5078730"/>
            <a:ext cx="2190750" cy="380365"/>
          </a:xfrm>
          <a:prstGeom prst="rect">
            <a:avLst/>
          </a:prstGeom>
          <a:noFill/>
        </p:spPr>
        <p:txBody>
          <a:bodyPr wrap="square" bIns="0" rtlCol="0">
            <a:scene3d>
              <a:camera prst="orthographicFront"/>
              <a:lightRig rig="threePt" dir="t"/>
            </a:scene3d>
          </a:bodyPr>
          <a:p>
            <a:pPr algn="r"/>
            <a:r>
              <a:rPr lang="zh-CN" altLang="en-US" sz="2000" b="1">
                <a:solidFill>
                  <a:srgbClr val="51DBFF">
                    <a:lumMod val="75000"/>
                  </a:srgbClr>
                </a:solidFill>
                <a:effectLst/>
                <a:uFillTx/>
                <a:latin typeface="Microsoft YaHei Bold" panose="020B0503020204020204" charset="-122"/>
                <a:ea typeface="Microsoft YaHei Bold" panose="020B0503020204020204" charset="-122"/>
              </a:rPr>
              <a:t>4. 智能发育延迟</a:t>
            </a:r>
            <a:endParaRPr lang="zh-CN" altLang="en-US" sz="2000" b="1">
              <a:solidFill>
                <a:srgbClr val="51DBFF">
                  <a:lumMod val="75000"/>
                </a:srgbClr>
              </a:solidFill>
              <a:effectLst/>
              <a:uFillTx/>
              <a:latin typeface="Microsoft YaHei Bold" panose="020B0503020204020204" charset="-122"/>
              <a:ea typeface="Microsoft YaHei Bold" panose="020B0503020204020204" charset="-122"/>
            </a:endParaRPr>
          </a:p>
        </p:txBody>
      </p:sp>
      <p:sp>
        <p:nvSpPr>
          <p:cNvPr id="17" name="文本框 16"/>
          <p:cNvSpPr txBox="1"/>
          <p:nvPr>
            <p:custDataLst>
              <p:tags r:id="rId12"/>
            </p:custDataLst>
          </p:nvPr>
        </p:nvSpPr>
        <p:spPr>
          <a:xfrm>
            <a:off x="1347470" y="5560060"/>
            <a:ext cx="4194810" cy="748665"/>
          </a:xfrm>
          <a:prstGeom prst="rect">
            <a:avLst/>
          </a:prstGeom>
          <a:noFill/>
        </p:spPr>
        <p:txBody>
          <a:bodyPr wrap="square" rtlCol="0">
            <a:noAutofit/>
            <a:scene3d>
              <a:camera prst="orthographicFront"/>
              <a:lightRig rig="threePt" dir="t"/>
            </a:scene3d>
          </a:bodyPr>
          <a:p>
            <a:pPr algn="l" fontAlgn="auto">
              <a:lnSpc>
                <a:spcPct val="130000"/>
              </a:lnSpc>
              <a:spcAft>
                <a:spcPts val="1000"/>
              </a:spcAft>
            </a:pPr>
            <a:r>
              <a:rPr lang="zh-CN" altLang="en-US" sz="1600">
                <a:solidFill>
                  <a:schemeClr val="tx1"/>
                </a:solidFill>
                <a:effectLst/>
                <a:uFillTx/>
                <a:latin typeface="Microsoft YaHei" panose="020B0503020204020204" charset="-122"/>
                <a:ea typeface="Microsoft YaHei Regular" panose="020B0503020204020204" charset="-122"/>
              </a:rPr>
              <a:t>缺锌可使脑 DNA 和蛋白质合成障碍，脑内谷氨酸浓度降低，从而引起智能发育迟缓。</a:t>
            </a:r>
            <a:endParaRPr lang="zh-CN" altLang="en-US" sz="1600">
              <a:solidFill>
                <a:schemeClr val="tx1"/>
              </a:solidFill>
              <a:effectLst/>
              <a:uFillTx/>
              <a:latin typeface="Microsoft YaHei" panose="020B0503020204020204" charset="-122"/>
              <a:ea typeface="Microsoft YaHei Regular" panose="020B0503020204020204" charset="-122"/>
            </a:endParaRPr>
          </a:p>
        </p:txBody>
      </p:sp>
      <p:sp>
        <p:nvSpPr>
          <p:cNvPr id="18" name="文本框 17"/>
          <p:cNvSpPr txBox="1"/>
          <p:nvPr>
            <p:custDataLst>
              <p:tags r:id="rId13"/>
            </p:custDataLst>
          </p:nvPr>
        </p:nvSpPr>
        <p:spPr>
          <a:xfrm>
            <a:off x="7592695" y="1550035"/>
            <a:ext cx="2190750" cy="380365"/>
          </a:xfrm>
          <a:prstGeom prst="rect">
            <a:avLst/>
          </a:prstGeom>
          <a:noFill/>
        </p:spPr>
        <p:txBody>
          <a:bodyPr wrap="square" bIns="0" rtlCol="0">
            <a:scene3d>
              <a:camera prst="orthographicFront"/>
              <a:lightRig rig="threePt" dir="t"/>
            </a:scene3d>
          </a:bodyPr>
          <a:p>
            <a:pPr algn="l"/>
            <a:r>
              <a:rPr lang="zh-CN" altLang="en-US" sz="2000" b="1">
                <a:solidFill>
                  <a:srgbClr val="FFC606"/>
                </a:solidFill>
                <a:effectLst/>
                <a:uFillTx/>
                <a:latin typeface="Microsoft YaHei Bold" panose="020B0503020204020204" charset="-122"/>
                <a:ea typeface="Microsoft YaHei Bold" panose="020B0503020204020204" charset="-122"/>
              </a:rPr>
              <a:t>1. 厌食</a:t>
            </a:r>
            <a:endParaRPr lang="zh-CN" altLang="en-US" sz="2000" b="1">
              <a:solidFill>
                <a:srgbClr val="FFC606"/>
              </a:solidFill>
              <a:effectLst/>
              <a:uFillTx/>
              <a:latin typeface="Microsoft YaHei Bold" panose="020B0503020204020204" charset="-122"/>
              <a:ea typeface="Microsoft YaHei Bold" panose="020B0503020204020204" charset="-122"/>
            </a:endParaRPr>
          </a:p>
        </p:txBody>
      </p:sp>
      <p:sp>
        <p:nvSpPr>
          <p:cNvPr id="19" name="文本框 18"/>
          <p:cNvSpPr txBox="1"/>
          <p:nvPr>
            <p:custDataLst>
              <p:tags r:id="rId14"/>
            </p:custDataLst>
          </p:nvPr>
        </p:nvSpPr>
        <p:spPr>
          <a:xfrm>
            <a:off x="7715250" y="2031365"/>
            <a:ext cx="3587115" cy="748665"/>
          </a:xfrm>
          <a:prstGeom prst="rect">
            <a:avLst/>
          </a:prstGeom>
          <a:noFill/>
        </p:spPr>
        <p:txBody>
          <a:bodyPr wrap="square" rtlCol="0">
            <a:noAutofit/>
            <a:scene3d>
              <a:camera prst="orthographicFront"/>
              <a:lightRig rig="threePt" dir="t"/>
            </a:scene3d>
          </a:bodyPr>
          <a:p>
            <a:pPr algn="l" fontAlgn="auto">
              <a:lnSpc>
                <a:spcPct val="130000"/>
              </a:lnSpc>
              <a:spcAft>
                <a:spcPts val="1000"/>
              </a:spcAft>
            </a:pPr>
            <a:r>
              <a:rPr lang="zh-CN" altLang="en-US" sz="1600">
                <a:solidFill>
                  <a:schemeClr val="tx1"/>
                </a:solidFill>
                <a:effectLst/>
                <a:uFillTx/>
                <a:latin typeface="Microsoft YaHei" panose="020B0503020204020204" charset="-122"/>
                <a:ea typeface="Microsoft YaHei Regular" panose="020B0503020204020204" charset="-122"/>
              </a:rPr>
              <a:t>缺锌影响味蕾细胞更新和唾液磷酸酶的活性，使舌黏膜增生、角化不全，以致味觉敏感度下降，发生食欲不振、厌食和异食癖。</a:t>
            </a:r>
            <a:endParaRPr lang="zh-CN" altLang="en-US" sz="1600">
              <a:solidFill>
                <a:schemeClr val="tx1"/>
              </a:solidFill>
              <a:effectLst/>
              <a:uFillTx/>
              <a:latin typeface="Microsoft YaHei" panose="020B0503020204020204" charset="-122"/>
              <a:ea typeface="Microsoft YaHei Regular" panose="020B0503020204020204" charset="-122"/>
            </a:endParaRPr>
          </a:p>
        </p:txBody>
      </p:sp>
      <p:sp>
        <p:nvSpPr>
          <p:cNvPr id="20" name="文本框 19"/>
          <p:cNvSpPr txBox="1"/>
          <p:nvPr>
            <p:custDataLst>
              <p:tags r:id="rId15"/>
            </p:custDataLst>
          </p:nvPr>
        </p:nvSpPr>
        <p:spPr>
          <a:xfrm>
            <a:off x="6668770" y="5078730"/>
            <a:ext cx="2190750" cy="380365"/>
          </a:xfrm>
          <a:prstGeom prst="rect">
            <a:avLst/>
          </a:prstGeom>
          <a:noFill/>
        </p:spPr>
        <p:txBody>
          <a:bodyPr wrap="square" bIns="0" rtlCol="0">
            <a:scene3d>
              <a:camera prst="orthographicFront"/>
              <a:lightRig rig="threePt" dir="t"/>
            </a:scene3d>
          </a:bodyPr>
          <a:p>
            <a:pPr algn="l"/>
            <a:r>
              <a:rPr lang="zh-CN" altLang="en-US" sz="2000" b="1">
                <a:solidFill>
                  <a:srgbClr val="FF5F81"/>
                </a:solidFill>
                <a:effectLst/>
                <a:uFillTx/>
                <a:latin typeface="Microsoft YaHei Bold" panose="020B0503020204020204" charset="-122"/>
                <a:ea typeface="Microsoft YaHei Bold" panose="020B0503020204020204" charset="-122"/>
              </a:rPr>
              <a:t>5. 其他</a:t>
            </a:r>
            <a:endParaRPr lang="zh-CN" altLang="en-US" sz="2000" b="1">
              <a:solidFill>
                <a:srgbClr val="FF5F81"/>
              </a:solidFill>
              <a:effectLst/>
              <a:uFillTx/>
              <a:latin typeface="Microsoft YaHei Bold" panose="020B0503020204020204" charset="-122"/>
              <a:ea typeface="Microsoft YaHei Bold" panose="020B0503020204020204" charset="-122"/>
            </a:endParaRPr>
          </a:p>
        </p:txBody>
      </p:sp>
      <p:sp>
        <p:nvSpPr>
          <p:cNvPr id="21" name="文本框 20"/>
          <p:cNvSpPr txBox="1"/>
          <p:nvPr>
            <p:custDataLst>
              <p:tags r:id="rId16"/>
            </p:custDataLst>
          </p:nvPr>
        </p:nvSpPr>
        <p:spPr>
          <a:xfrm>
            <a:off x="6668770" y="5471160"/>
            <a:ext cx="4090670" cy="748665"/>
          </a:xfrm>
          <a:prstGeom prst="rect">
            <a:avLst/>
          </a:prstGeom>
          <a:noFill/>
        </p:spPr>
        <p:txBody>
          <a:bodyPr wrap="square" rtlCol="0">
            <a:noAutofit/>
            <a:scene3d>
              <a:camera prst="orthographicFront"/>
              <a:lightRig rig="threePt" dir="t"/>
            </a:scene3d>
          </a:bodyPr>
          <a:p>
            <a:pPr algn="l" fontAlgn="auto">
              <a:lnSpc>
                <a:spcPct val="130000"/>
              </a:lnSpc>
              <a:spcAft>
                <a:spcPts val="1000"/>
              </a:spcAft>
            </a:pPr>
            <a:r>
              <a:rPr lang="zh-CN" altLang="en-US" sz="1600">
                <a:solidFill>
                  <a:schemeClr val="tx1"/>
                </a:solidFill>
                <a:effectLst/>
                <a:uFillTx/>
                <a:latin typeface="Microsoft YaHei" panose="020B0503020204020204" charset="-122"/>
                <a:ea typeface="Microsoft YaHei Regular" panose="020B0503020204020204" charset="-122"/>
              </a:rPr>
              <a:t>如脱发、皮肤粗糙而干燥、皮炎、地图舌、反复口腔溃疡、伤口愈合延迟、视黄醛结合蛋白减少出现夜盲、贫血等。</a:t>
            </a:r>
            <a:endParaRPr lang="zh-CN" altLang="en-US" sz="1600">
              <a:solidFill>
                <a:schemeClr val="tx1"/>
              </a:solidFill>
              <a:effectLst/>
              <a:uFillTx/>
              <a:latin typeface="Microsoft YaHei" panose="020B0503020204020204" charset="-122"/>
              <a:ea typeface="Microsoft YaHei Regular" panose="020B0503020204020204" charset="-122"/>
            </a:endParaRPr>
          </a:p>
        </p:txBody>
      </p:sp>
      <p:pic>
        <p:nvPicPr>
          <p:cNvPr id="27" name="图片 26" descr="333438343933313b333437363734333bcfc2d4d8"/>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flipH="1">
            <a:off x="5064125" y="4546600"/>
            <a:ext cx="288290" cy="288290"/>
          </a:xfrm>
          <a:prstGeom prst="rect">
            <a:avLst/>
          </a:prstGeom>
        </p:spPr>
      </p:pic>
      <p:pic>
        <p:nvPicPr>
          <p:cNvPr id="28" name="图片 27" descr="333438343933313b333437363734343bc1c1b5e3"/>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237480" y="2570480"/>
            <a:ext cx="1716405" cy="1716405"/>
          </a:xfrm>
          <a:prstGeom prst="rect">
            <a:avLst/>
          </a:prstGeom>
        </p:spPr>
      </p:pic>
      <p:pic>
        <p:nvPicPr>
          <p:cNvPr id="29" name="图片 28" descr="333438343933313b333437363735303bb6d4bbb0"/>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flipH="1">
            <a:off x="5182870" y="2063115"/>
            <a:ext cx="288290" cy="288290"/>
          </a:xfrm>
          <a:prstGeom prst="rect">
            <a:avLst/>
          </a:prstGeom>
        </p:spPr>
      </p:pic>
      <p:pic>
        <p:nvPicPr>
          <p:cNvPr id="30" name="图片 29" descr="333438343933313b333437363735333bcec4bcfebcd0"/>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flipH="1">
            <a:off x="6833870" y="4546600"/>
            <a:ext cx="288290" cy="288290"/>
          </a:xfrm>
          <a:prstGeom prst="rect">
            <a:avLst/>
          </a:prstGeom>
        </p:spPr>
      </p:pic>
      <p:pic>
        <p:nvPicPr>
          <p:cNvPr id="31" name="图片 30" descr="333438343933313b333437363735343bcec4b5b5"/>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flipH="1">
            <a:off x="4479925" y="3239135"/>
            <a:ext cx="288290" cy="288290"/>
          </a:xfrm>
          <a:prstGeom prst="rect">
            <a:avLst/>
          </a:prstGeom>
        </p:spPr>
      </p:pic>
      <p:pic>
        <p:nvPicPr>
          <p:cNvPr id="32" name="图片 31" descr="333438343933313b333437363735363bc8d5c0fa"/>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flipH="1">
            <a:off x="6833870" y="2063115"/>
            <a:ext cx="288290" cy="288290"/>
          </a:xfrm>
          <a:prstGeom prst="rect">
            <a:avLst/>
          </a:prstGeom>
        </p:spPr>
      </p:pic>
      <p:cxnSp>
        <p:nvCxnSpPr>
          <p:cNvPr id="35" name="直接箭头连接符 34"/>
          <p:cNvCxnSpPr/>
          <p:nvPr>
            <p:custDataLst>
              <p:tags r:id="rId35"/>
            </p:custDataLst>
          </p:nvPr>
        </p:nvCxnSpPr>
        <p:spPr>
          <a:xfrm flipH="1">
            <a:off x="2489200" y="1818640"/>
            <a:ext cx="2160270" cy="0"/>
          </a:xfrm>
          <a:prstGeom prst="straightConnector1">
            <a:avLst/>
          </a:prstGeom>
          <a:ln>
            <a:solidFill>
              <a:srgbClr val="D18CE5"/>
            </a:solidFill>
            <a:tailEnd type="arrow" w="med" len="med"/>
          </a:ln>
        </p:spPr>
        <p:style>
          <a:lnRef idx="3">
            <a:srgbClr val="D18CE5"/>
          </a:lnRef>
          <a:fillRef idx="0">
            <a:srgbClr val="D18CE5"/>
          </a:fillRef>
          <a:effectRef idx="2">
            <a:srgbClr val="D18CE5"/>
          </a:effectRef>
          <a:fontRef idx="minor">
            <a:srgbClr val="000000"/>
          </a:fontRef>
        </p:style>
      </p:cxnSp>
      <p:cxnSp>
        <p:nvCxnSpPr>
          <p:cNvPr id="36" name="直接箭头连接符 35"/>
          <p:cNvCxnSpPr/>
          <p:nvPr>
            <p:custDataLst>
              <p:tags r:id="rId36"/>
            </p:custDataLst>
          </p:nvPr>
        </p:nvCxnSpPr>
        <p:spPr>
          <a:xfrm flipH="1">
            <a:off x="2085340" y="3578860"/>
            <a:ext cx="2160270" cy="0"/>
          </a:xfrm>
          <a:prstGeom prst="straightConnector1">
            <a:avLst/>
          </a:prstGeom>
          <a:ln>
            <a:solidFill>
              <a:srgbClr val="FE909F"/>
            </a:solidFill>
            <a:tailEnd type="arrow" w="med" len="med"/>
          </a:ln>
        </p:spPr>
        <p:style>
          <a:lnRef idx="3">
            <a:srgbClr val="FE909F"/>
          </a:lnRef>
          <a:fillRef idx="0">
            <a:srgbClr val="FE909F"/>
          </a:fillRef>
          <a:effectRef idx="2">
            <a:srgbClr val="FE909F"/>
          </a:effectRef>
          <a:fontRef idx="minor">
            <a:srgbClr val="000000"/>
          </a:fontRef>
        </p:style>
      </p:cxnSp>
      <p:cxnSp>
        <p:nvCxnSpPr>
          <p:cNvPr id="37" name="直接箭头连接符 36"/>
          <p:cNvCxnSpPr/>
          <p:nvPr>
            <p:custDataLst>
              <p:tags r:id="rId37"/>
            </p:custDataLst>
          </p:nvPr>
        </p:nvCxnSpPr>
        <p:spPr>
          <a:xfrm flipH="1">
            <a:off x="3382010" y="5461000"/>
            <a:ext cx="2160270" cy="0"/>
          </a:xfrm>
          <a:prstGeom prst="straightConnector1">
            <a:avLst/>
          </a:prstGeom>
          <a:ln>
            <a:solidFill>
              <a:srgbClr val="51DBFF"/>
            </a:solidFill>
            <a:tailEnd type="arrow" w="med" len="med"/>
          </a:ln>
        </p:spPr>
        <p:style>
          <a:lnRef idx="3">
            <a:srgbClr val="51DBFF"/>
          </a:lnRef>
          <a:fillRef idx="0">
            <a:srgbClr val="51DBFF"/>
          </a:fillRef>
          <a:effectRef idx="2">
            <a:srgbClr val="51DBFF"/>
          </a:effectRef>
          <a:fontRef idx="minor">
            <a:srgbClr val="000000"/>
          </a:fontRef>
        </p:style>
      </p:cxnSp>
      <p:cxnSp>
        <p:nvCxnSpPr>
          <p:cNvPr id="39" name="直接箭头连接符 38"/>
          <p:cNvCxnSpPr/>
          <p:nvPr>
            <p:custDataLst>
              <p:tags r:id="rId38"/>
            </p:custDataLst>
          </p:nvPr>
        </p:nvCxnSpPr>
        <p:spPr>
          <a:xfrm>
            <a:off x="6668770" y="5461000"/>
            <a:ext cx="2160270" cy="0"/>
          </a:xfrm>
          <a:prstGeom prst="straightConnector1">
            <a:avLst/>
          </a:prstGeom>
          <a:ln>
            <a:solidFill>
              <a:srgbClr val="FF5F81"/>
            </a:solidFill>
            <a:tailEnd type="arrow" w="med" len="med"/>
          </a:ln>
        </p:spPr>
        <p:style>
          <a:lnRef idx="3">
            <a:srgbClr val="FF5F81"/>
          </a:lnRef>
          <a:fillRef idx="0">
            <a:srgbClr val="FF5F81"/>
          </a:fillRef>
          <a:effectRef idx="2">
            <a:srgbClr val="FF5F81"/>
          </a:effectRef>
          <a:fontRef idx="minor">
            <a:srgbClr val="000000"/>
          </a:fontRef>
        </p:style>
      </p:cxnSp>
      <p:cxnSp>
        <p:nvCxnSpPr>
          <p:cNvPr id="40" name="直接箭头连接符 39"/>
          <p:cNvCxnSpPr/>
          <p:nvPr>
            <p:custDataLst>
              <p:tags r:id="rId39"/>
            </p:custDataLst>
          </p:nvPr>
        </p:nvCxnSpPr>
        <p:spPr>
          <a:xfrm>
            <a:off x="7592695" y="1932305"/>
            <a:ext cx="2160270" cy="0"/>
          </a:xfrm>
          <a:prstGeom prst="straightConnector1">
            <a:avLst/>
          </a:prstGeom>
          <a:ln>
            <a:solidFill>
              <a:srgbClr val="FFC606"/>
            </a:solidFill>
            <a:tailEnd type="arrow" w="med" len="med"/>
          </a:ln>
        </p:spPr>
        <p:style>
          <a:lnRef idx="3">
            <a:srgbClr val="FFC606"/>
          </a:lnRef>
          <a:fillRef idx="0">
            <a:srgbClr val="FFC606"/>
          </a:fillRef>
          <a:effectRef idx="2">
            <a:srgbClr val="FFC606"/>
          </a:effectRef>
          <a:fontRef idx="minor">
            <a:srgbClr val="000000"/>
          </a:fontRef>
        </p:style>
      </p:cxnSp>
      <p:sp>
        <p:nvSpPr>
          <p:cNvPr id="41" name="弧形 40"/>
          <p:cNvSpPr/>
          <p:nvPr>
            <p:custDataLst>
              <p:tags r:id="rId40"/>
            </p:custDataLst>
          </p:nvPr>
        </p:nvSpPr>
        <p:spPr>
          <a:xfrm>
            <a:off x="4475480" y="1898650"/>
            <a:ext cx="3239770" cy="3239770"/>
          </a:xfrm>
          <a:prstGeom prst="arc">
            <a:avLst>
              <a:gd name="adj1" fmla="val 18963927"/>
              <a:gd name="adj2" fmla="val 2456163"/>
            </a:avLst>
          </a:prstGeom>
          <a:ln>
            <a:solidFill>
              <a:srgbClr val="FFC606"/>
            </a:solidFill>
          </a:ln>
        </p:spPr>
        <p:style>
          <a:lnRef idx="1">
            <a:srgbClr val="FFC606"/>
          </a:lnRef>
          <a:fillRef idx="0">
            <a:srgbClr val="FFC606"/>
          </a:fillRef>
          <a:effectRef idx="0">
            <a:srgbClr val="FFC606"/>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2" name="弧形 41"/>
          <p:cNvSpPr/>
          <p:nvPr>
            <p:custDataLst>
              <p:tags r:id="rId41"/>
            </p:custDataLst>
          </p:nvPr>
        </p:nvSpPr>
        <p:spPr>
          <a:xfrm>
            <a:off x="4475480" y="1898650"/>
            <a:ext cx="3239770" cy="3239770"/>
          </a:xfrm>
          <a:prstGeom prst="arc">
            <a:avLst>
              <a:gd name="adj1" fmla="val 3506136"/>
              <a:gd name="adj2" fmla="val 6790626"/>
            </a:avLst>
          </a:prstGeom>
          <a:ln>
            <a:solidFill>
              <a:srgbClr val="FF5F81"/>
            </a:solidFill>
          </a:ln>
        </p:spPr>
        <p:style>
          <a:lnRef idx="1">
            <a:srgbClr val="FF5F81"/>
          </a:lnRef>
          <a:fillRef idx="0">
            <a:srgbClr val="FF5F81"/>
          </a:fillRef>
          <a:effectRef idx="0">
            <a:srgbClr val="FF5F81"/>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3" name="弧形 42"/>
          <p:cNvSpPr/>
          <p:nvPr>
            <p:custDataLst>
              <p:tags r:id="rId42"/>
            </p:custDataLst>
          </p:nvPr>
        </p:nvSpPr>
        <p:spPr>
          <a:xfrm flipH="1">
            <a:off x="4475480" y="1898650"/>
            <a:ext cx="3239770" cy="3239770"/>
          </a:xfrm>
          <a:prstGeom prst="arc">
            <a:avLst>
              <a:gd name="adj1" fmla="val 18963927"/>
              <a:gd name="adj2" fmla="val 20551412"/>
            </a:avLst>
          </a:prstGeom>
          <a:ln>
            <a:solidFill>
              <a:srgbClr val="FE909F"/>
            </a:solidFill>
          </a:ln>
        </p:spPr>
        <p:style>
          <a:lnRef idx="1">
            <a:srgbClr val="FE909F"/>
          </a:lnRef>
          <a:fillRef idx="0">
            <a:srgbClr val="FE909F"/>
          </a:fillRef>
          <a:effectRef idx="0">
            <a:srgbClr val="FE909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4" name="弧形 43"/>
          <p:cNvSpPr/>
          <p:nvPr>
            <p:custDataLst>
              <p:tags r:id="rId43"/>
            </p:custDataLst>
          </p:nvPr>
        </p:nvSpPr>
        <p:spPr>
          <a:xfrm flipH="1">
            <a:off x="4475480" y="1898650"/>
            <a:ext cx="3239770" cy="3239770"/>
          </a:xfrm>
          <a:prstGeom prst="arc">
            <a:avLst>
              <a:gd name="adj1" fmla="val 468088"/>
              <a:gd name="adj2" fmla="val 2429709"/>
            </a:avLst>
          </a:prstGeom>
          <a:ln>
            <a:solidFill>
              <a:srgbClr val="51DBFF"/>
            </a:solidFill>
          </a:ln>
        </p:spPr>
        <p:style>
          <a:lnRef idx="1">
            <a:srgbClr val="51DBFF"/>
          </a:lnRef>
          <a:fillRef idx="0">
            <a:srgbClr val="51DBFF"/>
          </a:fillRef>
          <a:effectRef idx="0">
            <a:srgbClr val="51DBF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5" name="弧形 44"/>
          <p:cNvSpPr/>
          <p:nvPr>
            <p:custDataLst>
              <p:tags r:id="rId44"/>
            </p:custDataLst>
          </p:nvPr>
        </p:nvSpPr>
        <p:spPr>
          <a:xfrm flipH="1">
            <a:off x="4475480" y="1898650"/>
            <a:ext cx="3239770" cy="3239770"/>
          </a:xfrm>
          <a:prstGeom prst="arc">
            <a:avLst>
              <a:gd name="adj1" fmla="val 15062435"/>
              <a:gd name="adj2" fmla="val 17175853"/>
            </a:avLst>
          </a:prstGeom>
          <a:ln>
            <a:solidFill>
              <a:srgbClr val="D18CE5"/>
            </a:solidFill>
          </a:ln>
        </p:spPr>
        <p:style>
          <a:lnRef idx="1">
            <a:srgbClr val="D18CE5"/>
          </a:lnRef>
          <a:fillRef idx="0">
            <a:srgbClr val="D18CE5"/>
          </a:fillRef>
          <a:effectRef idx="0">
            <a:srgbClr val="D18CE5"/>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grpSp>
        <p:nvGrpSpPr>
          <p:cNvPr id="2" name="组合 1"/>
          <p:cNvGrpSpPr/>
          <p:nvPr/>
        </p:nvGrpSpPr>
        <p:grpSpPr>
          <a:xfrm>
            <a:off x="296545" y="307340"/>
            <a:ext cx="11490325" cy="539750"/>
            <a:chOff x="467" y="409"/>
            <a:chExt cx="18095" cy="850"/>
          </a:xfrm>
        </p:grpSpPr>
        <p:sp>
          <p:nvSpPr>
            <p:cNvPr id="3" name="文本框 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【临床表现】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4" name="组合 3"/>
            <p:cNvGrpSpPr/>
            <p:nvPr/>
          </p:nvGrpSpPr>
          <p:grpSpPr>
            <a:xfrm>
              <a:off x="467" y="494"/>
              <a:ext cx="1416" cy="680"/>
              <a:chOff x="467" y="579"/>
              <a:chExt cx="1416" cy="680"/>
            </a:xfrm>
          </p:grpSpPr>
          <p:sp>
            <p:nvSpPr>
              <p:cNvPr id="5" name="对角圆角矩形 4"/>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2" name="图片 21"/>
              <p:cNvPicPr/>
              <p:nvPr/>
            </p:nvPicPr>
            <p:blipFill>
              <a:blip r:embed="rId45"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75665" y="978663"/>
            <a:ext cx="10608355" cy="2282015"/>
            <a:chOff x="6967" y="3366"/>
            <a:chExt cx="16710" cy="3594"/>
          </a:xfrm>
        </p:grpSpPr>
        <p:grpSp>
          <p:nvGrpSpPr>
            <p:cNvPr id="119" name="组合 118"/>
            <p:cNvGrpSpPr/>
            <p:nvPr/>
          </p:nvGrpSpPr>
          <p:grpSpPr>
            <a:xfrm>
              <a:off x="7290" y="3366"/>
              <a:ext cx="1117" cy="823"/>
              <a:chOff x="3104753" y="1695061"/>
              <a:chExt cx="709614" cy="522685"/>
            </a:xfrm>
            <a:solidFill>
              <a:schemeClr val="bg1"/>
            </a:solidFill>
          </p:grpSpPr>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453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6982" y="3900"/>
              <a:ext cx="4187" cy="746"/>
            </a:xfrm>
            <a:prstGeom prst="rect">
              <a:avLst/>
            </a:prstGeom>
          </p:spPr>
          <p:txBody>
            <a:bodyPr wrap="square">
              <a:noAutofit/>
            </a:bodyPr>
            <a:lstStyle/>
            <a:p>
              <a:pPr algn="just">
                <a:defRPr/>
              </a:pPr>
              <a:r>
                <a:rPr lang="zh-CN" altLang="en-US" sz="2000" b="1" dirty="0">
                  <a:solidFill>
                    <a:srgbClr val="FF7F7F"/>
                  </a:solidFill>
                  <a:latin typeface="微软雅黑" panose="020B0503020204020204" charset="-122"/>
                  <a:ea typeface="微软雅黑" panose="020B0503020204020204" charset="-122"/>
                </a:rPr>
                <a:t>【实验室检查】</a:t>
              </a:r>
              <a:endParaRPr lang="zh-CN" altLang="en-US" sz="2000" b="1" dirty="0">
                <a:solidFill>
                  <a:srgbClr val="FF7F7F"/>
                </a:solidFill>
                <a:latin typeface="微软雅黑" panose="020B0503020204020204" charset="-122"/>
                <a:ea typeface="微软雅黑" panose="020B0503020204020204" charset="-122"/>
              </a:endParaRPr>
            </a:p>
          </p:txBody>
        </p:sp>
        <p:sp>
          <p:nvSpPr>
            <p:cNvPr id="152" name="文本框 165"/>
            <p:cNvSpPr txBox="1"/>
            <p:nvPr/>
          </p:nvSpPr>
          <p:spPr>
            <a:xfrm>
              <a:off x="6967" y="4853"/>
              <a:ext cx="16710" cy="2107"/>
            </a:xfrm>
            <a:prstGeom prst="rect">
              <a:avLst/>
            </a:prstGeom>
            <a:noFill/>
          </p:spPr>
          <p:txBody>
            <a:bodyPr wrap="square">
              <a:spAutoFit/>
            </a:bodyPr>
            <a:lstStyle/>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latin typeface="Microsoft YaHei Regular" panose="020B0503020204020204" charset="-122"/>
                  <a:ea typeface="Microsoft YaHei Regular" panose="020B0503020204020204" charset="-122"/>
                  <a:cs typeface="Microsoft YaHei Regular" panose="020B0503020204020204" charset="-122"/>
                </a:rPr>
                <a:t>1. 血清锌浓度测定　空腹血清锌浓度＜ 11.47 μmol / L（75 μg / dL）。</a:t>
              </a:r>
              <a:endParaRPr lang="zh-CN" altLang="en-US" kern="0"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latin typeface="Microsoft YaHei Regular" panose="020B0503020204020204" charset="-122"/>
                  <a:ea typeface="Microsoft YaHei Regular" panose="020B0503020204020204" charset="-122"/>
                  <a:cs typeface="Microsoft YaHei Regular" panose="020B0503020204020204" charset="-122"/>
                </a:rPr>
                <a:t>2. 发锌测定　不同部位的头发和不同的洗涤方法均可影响发锌测定结果，所以，发锌测定一般不作为缺锌的可靠指标，仅作为慢性缺锌的参考资料。</a:t>
              </a:r>
              <a:endParaRPr lang="zh-CN" altLang="en-US" kern="0" dirty="0">
                <a:latin typeface="Microsoft YaHei Regular" panose="020B0503020204020204" charset="-122"/>
                <a:ea typeface="Microsoft YaHei Regular" panose="020B0503020204020204" charset="-122"/>
                <a:cs typeface="Microsoft YaHei Regular" panose="020B0503020204020204" charset="-122"/>
              </a:endParaRPr>
            </a:p>
          </p:txBody>
        </p:sp>
      </p:grpSp>
      <p:grpSp>
        <p:nvGrpSpPr>
          <p:cNvPr id="2" name="组合 1"/>
          <p:cNvGrpSpPr/>
          <p:nvPr/>
        </p:nvGrpSpPr>
        <p:grpSpPr>
          <a:xfrm>
            <a:off x="875665" y="3728213"/>
            <a:ext cx="10608355" cy="1450864"/>
            <a:chOff x="6967" y="3366"/>
            <a:chExt cx="16710" cy="2285"/>
          </a:xfrm>
        </p:grpSpPr>
        <p:grpSp>
          <p:nvGrpSpPr>
            <p:cNvPr id="4" name="组合 3"/>
            <p:cNvGrpSpPr/>
            <p:nvPr/>
          </p:nvGrpSpPr>
          <p:grpSpPr>
            <a:xfrm>
              <a:off x="7290" y="3366"/>
              <a:ext cx="1117" cy="823"/>
              <a:chOff x="3104753" y="1695061"/>
              <a:chExt cx="709614" cy="522685"/>
            </a:xfrm>
            <a:solidFill>
              <a:schemeClr val="bg1"/>
            </a:solidFill>
          </p:grpSpPr>
          <p:sp>
            <p:nvSpPr>
              <p:cNvPr id="5"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6"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7"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8" name="直接连接符 7"/>
            <p:cNvCxnSpPr/>
            <p:nvPr/>
          </p:nvCxnSpPr>
          <p:spPr>
            <a:xfrm>
              <a:off x="6967" y="4647"/>
              <a:ext cx="453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6982" y="3900"/>
              <a:ext cx="4187" cy="746"/>
            </a:xfrm>
            <a:prstGeom prst="rect">
              <a:avLst/>
            </a:prstGeom>
          </p:spPr>
          <p:txBody>
            <a:bodyPr wrap="square">
              <a:noAutofit/>
            </a:bodyPr>
            <a:p>
              <a:pPr algn="just">
                <a:defRPr/>
              </a:pPr>
              <a:r>
                <a:rPr lang="zh-CN" altLang="en-US" sz="2000" b="1" dirty="0">
                  <a:solidFill>
                    <a:srgbClr val="FF7F7F"/>
                  </a:solidFill>
                  <a:latin typeface="微软雅黑" panose="020B0503020204020204" charset="-122"/>
                  <a:ea typeface="微软雅黑" panose="020B0503020204020204" charset="-122"/>
                </a:rPr>
                <a:t>【治疗原则】</a:t>
              </a:r>
              <a:endParaRPr lang="zh-CN" altLang="en-US" sz="2000" b="1" dirty="0">
                <a:solidFill>
                  <a:srgbClr val="FF7F7F"/>
                </a:solidFill>
                <a:latin typeface="微软雅黑" panose="020B0503020204020204" charset="-122"/>
                <a:ea typeface="微软雅黑" panose="020B0503020204020204" charset="-122"/>
              </a:endParaRPr>
            </a:p>
          </p:txBody>
        </p:sp>
        <p:sp>
          <p:nvSpPr>
            <p:cNvPr id="10" name="文本框 165"/>
            <p:cNvSpPr txBox="1"/>
            <p:nvPr/>
          </p:nvSpPr>
          <p:spPr>
            <a:xfrm>
              <a:off x="6967" y="4853"/>
              <a:ext cx="16710" cy="798"/>
            </a:xfrm>
            <a:prstGeom prst="rect">
              <a:avLst/>
            </a:prstGeom>
            <a:noFill/>
          </p:spPr>
          <p:txBody>
            <a:bodyPr wrap="square">
              <a:spAutoFit/>
            </a:bodyPr>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latin typeface="Microsoft YaHei Regular" panose="020B0503020204020204" charset="-122"/>
                  <a:ea typeface="Microsoft YaHei Regular" panose="020B0503020204020204" charset="-122"/>
                  <a:cs typeface="Microsoft YaHei Regular" panose="020B0503020204020204" charset="-122"/>
                </a:rPr>
                <a:t>治疗原发病，改善饮食结构，补充锌剂。</a:t>
              </a:r>
              <a:endParaRPr lang="zh-CN" altLang="en-US" kern="0" dirty="0">
                <a:latin typeface="Microsoft YaHei Regular" panose="020B0503020204020204" charset="-122"/>
                <a:ea typeface="Microsoft YaHei Regular" panose="020B0503020204020204" charset="-122"/>
                <a:cs typeface="Microsoft YaHei Regular"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1180" y="1584297"/>
            <a:ext cx="2700020" cy="4904174"/>
            <a:chOff x="4157" y="3295"/>
            <a:chExt cx="4252" cy="7723"/>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409" y="4026"/>
              <a:ext cx="2949" cy="620"/>
            </a:xfrm>
            <a:prstGeom prst="rect">
              <a:avLst/>
            </a:prstGeom>
          </p:spPr>
          <p:txBody>
            <a:bodyPr wrap="square" anchor="ctr" anchorCtr="0">
              <a:noAutofit/>
            </a:bodyPr>
            <a:lstStyle/>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1. 健康史</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p:txBody>
        </p:sp>
        <p:sp>
          <p:nvSpPr>
            <p:cNvPr id="151" name="文本框 164"/>
            <p:cNvSpPr txBox="1"/>
            <p:nvPr/>
          </p:nvSpPr>
          <p:spPr>
            <a:xfrm>
              <a:off x="4157" y="4853"/>
              <a:ext cx="4252" cy="6165"/>
            </a:xfrm>
            <a:prstGeom prst="rect">
              <a:avLst/>
            </a:prstGeom>
            <a:noFill/>
          </p:spPr>
          <p:txBody>
            <a:bodyPr wrap="square">
              <a:noAutofit/>
            </a:bodyPr>
            <a:lstStyle/>
            <a:p>
              <a:pPr algn="just">
                <a:lnSpc>
                  <a:spcPct val="130000"/>
                </a:lnSpc>
                <a:defRPr/>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评估患儿喂养史、饮食习惯，有无长期厌食、偏食及异食癖。或近期是否有内、外科疾病。</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3340100" y="1584297"/>
            <a:ext cx="2700020" cy="4904174"/>
            <a:chOff x="6967" y="3295"/>
            <a:chExt cx="4253" cy="7723"/>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208" y="4027"/>
              <a:ext cx="2521" cy="619"/>
            </a:xfrm>
            <a:prstGeom prst="rect">
              <a:avLst/>
            </a:prstGeom>
          </p:spPr>
          <p:txBody>
            <a:bodyPr wrap="none">
              <a:noAutofit/>
            </a:bodyPr>
            <a:lstStyle/>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2.身体状况</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p:txBody>
        </p:sp>
        <p:sp>
          <p:nvSpPr>
            <p:cNvPr id="152" name="文本框 165"/>
            <p:cNvSpPr txBox="1"/>
            <p:nvPr/>
          </p:nvSpPr>
          <p:spPr>
            <a:xfrm>
              <a:off x="6967" y="4853"/>
              <a:ext cx="4253" cy="6165"/>
            </a:xfrm>
            <a:prstGeom prst="rect">
              <a:avLst/>
            </a:prstGeom>
            <a:noFill/>
          </p:spPr>
          <p:txBody>
            <a:bodyPr wrap="square">
              <a:noAutofit/>
            </a:bodyPr>
            <a:lstStyle/>
            <a:p>
              <a:pPr algn="just">
                <a:lnSpc>
                  <a:spcPct val="130000"/>
                </a:lnSpc>
                <a:defRPr/>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应注意评估患儿有无生长延迟、身材瘦小、毛发稀黄、皮肤黏膜溃疡等。</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4" name="组合 3"/>
          <p:cNvGrpSpPr/>
          <p:nvPr/>
        </p:nvGrpSpPr>
        <p:grpSpPr>
          <a:xfrm>
            <a:off x="6129020" y="1584297"/>
            <a:ext cx="2699385" cy="4904174"/>
            <a:chOff x="9780" y="3295"/>
            <a:chExt cx="4252" cy="7723"/>
          </a:xfrm>
        </p:grpSpPr>
        <p:sp>
          <p:nvSpPr>
            <p:cNvPr id="129" name="Freeform 12"/>
            <p:cNvSpPr/>
            <p:nvPr/>
          </p:nvSpPr>
          <p:spPr bwMode="auto">
            <a:xfrm>
              <a:off x="9780"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30" name="组合 129"/>
            <p:cNvGrpSpPr/>
            <p:nvPr/>
          </p:nvGrpSpPr>
          <p:grpSpPr>
            <a:xfrm>
              <a:off x="10047" y="3366"/>
              <a:ext cx="1347" cy="900"/>
              <a:chOff x="4855766" y="1695061"/>
              <a:chExt cx="855662" cy="571500"/>
            </a:xfrm>
            <a:solidFill>
              <a:schemeClr val="bg1"/>
            </a:solidFill>
          </p:grpSpPr>
          <p:sp>
            <p:nvSpPr>
              <p:cNvPr id="131"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2"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3"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4"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5"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6"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7"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cxnSp>
          <p:nvCxnSpPr>
            <p:cNvPr id="138" name="直接连接符 137"/>
            <p:cNvCxnSpPr/>
            <p:nvPr/>
          </p:nvCxnSpPr>
          <p:spPr>
            <a:xfrm>
              <a:off x="9780"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11229" y="3637"/>
              <a:ext cx="2520" cy="1009"/>
            </a:xfrm>
            <a:prstGeom prst="rect">
              <a:avLst/>
            </a:prstGeom>
          </p:spPr>
          <p:txBody>
            <a:bodyPr wrap="none">
              <a:noAutofit/>
            </a:bodyPr>
            <a:lstStyle/>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3. 社会——</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心理状况</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p:txBody>
        </p:sp>
        <p:sp>
          <p:nvSpPr>
            <p:cNvPr id="153" name="文本框 166"/>
            <p:cNvSpPr txBox="1"/>
            <p:nvPr/>
          </p:nvSpPr>
          <p:spPr>
            <a:xfrm>
              <a:off x="9780" y="4853"/>
              <a:ext cx="4252" cy="6165"/>
            </a:xfrm>
            <a:prstGeom prst="rect">
              <a:avLst/>
            </a:prstGeom>
            <a:noFill/>
          </p:spPr>
          <p:txBody>
            <a:bodyPr wrap="square">
              <a:noAutofit/>
            </a:bodyPr>
            <a:lstStyle/>
            <a:p>
              <a:pPr algn="just">
                <a:lnSpc>
                  <a:spcPct val="130000"/>
                </a:lnSpc>
                <a:defRPr/>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评估患儿家长对缺锌的认识程度，有无焦虑心理。</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5" name="组合 4"/>
          <p:cNvGrpSpPr/>
          <p:nvPr/>
        </p:nvGrpSpPr>
        <p:grpSpPr>
          <a:xfrm>
            <a:off x="8917305" y="1584297"/>
            <a:ext cx="2700020" cy="4904809"/>
            <a:chOff x="12592" y="3295"/>
            <a:chExt cx="4253" cy="7724"/>
          </a:xfrm>
        </p:grpSpPr>
        <p:sp>
          <p:nvSpPr>
            <p:cNvPr id="140" name="Freeform 12"/>
            <p:cNvSpPr/>
            <p:nvPr/>
          </p:nvSpPr>
          <p:spPr bwMode="auto">
            <a:xfrm>
              <a:off x="12592"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41" name="组合 140"/>
            <p:cNvGrpSpPr/>
            <p:nvPr/>
          </p:nvGrpSpPr>
          <p:grpSpPr>
            <a:xfrm>
              <a:off x="12857" y="3366"/>
              <a:ext cx="1350" cy="900"/>
              <a:chOff x="6640116" y="1695061"/>
              <a:chExt cx="857250" cy="571500"/>
            </a:xfrm>
            <a:solidFill>
              <a:schemeClr val="bg1"/>
            </a:solidFill>
          </p:grpSpPr>
          <p:sp>
            <p:nvSpPr>
              <p:cNvPr id="142" name="Freeform 13"/>
              <p:cNvSpPr/>
              <p:nvPr/>
            </p:nvSpPr>
            <p:spPr bwMode="auto">
              <a:xfrm>
                <a:off x="6640116"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43" name="Freeform 14"/>
              <p:cNvSpPr/>
              <p:nvPr/>
            </p:nvSpPr>
            <p:spPr bwMode="auto">
              <a:xfrm>
                <a:off x="7267179"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44" name="Freeform 15"/>
              <p:cNvSpPr/>
              <p:nvPr/>
            </p:nvSpPr>
            <p:spPr bwMode="auto">
              <a:xfrm>
                <a:off x="6994129"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45" name="Freeform 16"/>
              <p:cNvSpPr/>
              <p:nvPr/>
            </p:nvSpPr>
            <p:spPr bwMode="auto">
              <a:xfrm>
                <a:off x="6746479" y="1798645"/>
                <a:ext cx="188913"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46" name="Freeform 17"/>
              <p:cNvSpPr/>
              <p:nvPr/>
            </p:nvSpPr>
            <p:spPr bwMode="auto">
              <a:xfrm>
                <a:off x="6675041"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47" name="Freeform 18"/>
              <p:cNvSpPr/>
              <p:nvPr/>
            </p:nvSpPr>
            <p:spPr bwMode="auto">
              <a:xfrm>
                <a:off x="6868716"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48" name="Freeform 19"/>
              <p:cNvSpPr/>
              <p:nvPr/>
            </p:nvSpPr>
            <p:spPr bwMode="auto">
              <a:xfrm>
                <a:off x="7179866"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cxnSp>
          <p:nvCxnSpPr>
            <p:cNvPr id="149" name="直接连接符 148"/>
            <p:cNvCxnSpPr/>
            <p:nvPr/>
          </p:nvCxnSpPr>
          <p:spPr>
            <a:xfrm>
              <a:off x="12592"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50" name="矩形 149"/>
            <p:cNvSpPr/>
            <p:nvPr/>
          </p:nvSpPr>
          <p:spPr>
            <a:xfrm>
              <a:off x="14042" y="4027"/>
              <a:ext cx="2519" cy="619"/>
            </a:xfrm>
            <a:prstGeom prst="rect">
              <a:avLst/>
            </a:prstGeom>
          </p:spPr>
          <p:txBody>
            <a:bodyPr wrap="none">
              <a:noAutofit/>
            </a:bodyPr>
            <a:lstStyle/>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4. 辅助检查结果</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p:txBody>
        </p:sp>
        <p:sp>
          <p:nvSpPr>
            <p:cNvPr id="154" name="文本框 167"/>
            <p:cNvSpPr txBox="1"/>
            <p:nvPr/>
          </p:nvSpPr>
          <p:spPr>
            <a:xfrm>
              <a:off x="12592" y="4853"/>
              <a:ext cx="4253" cy="6166"/>
            </a:xfrm>
            <a:prstGeom prst="rect">
              <a:avLst/>
            </a:prstGeom>
            <a:noFill/>
          </p:spPr>
          <p:txBody>
            <a:bodyPr wrap="square">
              <a:noAutofit/>
            </a:bodyPr>
            <a:lstStyle/>
            <a:p>
              <a:pPr algn="just">
                <a:lnSpc>
                  <a:spcPct val="130000"/>
                </a:lnSpc>
                <a:defRPr/>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分析空腹血清锌浓度是否降低。</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【护理评估】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75665" y="978663"/>
            <a:ext cx="10608355" cy="2282015"/>
            <a:chOff x="6967" y="3366"/>
            <a:chExt cx="16710" cy="3594"/>
          </a:xfrm>
        </p:grpSpPr>
        <p:grpSp>
          <p:nvGrpSpPr>
            <p:cNvPr id="119" name="组合 118"/>
            <p:cNvGrpSpPr/>
            <p:nvPr/>
          </p:nvGrpSpPr>
          <p:grpSpPr>
            <a:xfrm>
              <a:off x="7290" y="3366"/>
              <a:ext cx="1117" cy="823"/>
              <a:chOff x="3104753" y="1695061"/>
              <a:chExt cx="709614" cy="522685"/>
            </a:xfrm>
            <a:solidFill>
              <a:schemeClr val="bg1"/>
            </a:solidFill>
          </p:grpSpPr>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453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6982" y="3900"/>
              <a:ext cx="4187" cy="746"/>
            </a:xfrm>
            <a:prstGeom prst="rect">
              <a:avLst/>
            </a:prstGeom>
          </p:spPr>
          <p:txBody>
            <a:bodyPr wrap="square">
              <a:noAutofit/>
            </a:bodyPr>
            <a:lstStyle/>
            <a:p>
              <a:pPr algn="just">
                <a:defRPr/>
              </a:pPr>
              <a:r>
                <a:rPr lang="zh-CN" altLang="en-US" sz="2000" b="1" dirty="0">
                  <a:solidFill>
                    <a:srgbClr val="FF7F7F"/>
                  </a:solidFill>
                  <a:latin typeface="微软雅黑" panose="020B0503020204020204" charset="-122"/>
                  <a:ea typeface="微软雅黑" panose="020B0503020204020204" charset="-122"/>
                </a:rPr>
                <a:t>【护理诊断】</a:t>
              </a:r>
              <a:endParaRPr lang="zh-CN" altLang="en-US" sz="2000" b="1" dirty="0">
                <a:solidFill>
                  <a:srgbClr val="FF7F7F"/>
                </a:solidFill>
                <a:latin typeface="微软雅黑" panose="020B0503020204020204" charset="-122"/>
                <a:ea typeface="微软雅黑" panose="020B0503020204020204" charset="-122"/>
              </a:endParaRPr>
            </a:p>
          </p:txBody>
        </p:sp>
        <p:sp>
          <p:nvSpPr>
            <p:cNvPr id="152" name="文本框 165"/>
            <p:cNvSpPr txBox="1"/>
            <p:nvPr/>
          </p:nvSpPr>
          <p:spPr>
            <a:xfrm>
              <a:off x="6967" y="4853"/>
              <a:ext cx="16710" cy="2107"/>
            </a:xfrm>
            <a:prstGeom prst="rect">
              <a:avLst/>
            </a:prstGeom>
            <a:noFill/>
          </p:spPr>
          <p:txBody>
            <a:bodyPr wrap="square">
              <a:spAutoFit/>
            </a:bodyPr>
            <a:lstStyle/>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b="1" kern="0" dirty="0">
                  <a:solidFill>
                    <a:srgbClr val="FF7F7F"/>
                  </a:solidFill>
                  <a:latin typeface="Microsoft YaHei Bold" panose="020B0503020204020204" charset="-122"/>
                  <a:ea typeface="Microsoft YaHei Bold" panose="020B0503020204020204" charset="-122"/>
                  <a:cs typeface="Microsoft YaHei Bold" panose="020B0503020204020204" charset="-122"/>
                </a:rPr>
                <a:t>1. 营养缺乏：低于机体需要量</a:t>
              </a:r>
              <a:r>
                <a:rPr lang="zh-CN" altLang="en-US" kern="0" dirty="0">
                  <a:latin typeface="Microsoft YaHei Regular" panose="020B0503020204020204" charset="-122"/>
                  <a:ea typeface="Microsoft YaHei Regular" panose="020B0503020204020204" charset="-122"/>
                  <a:cs typeface="Microsoft YaHei Regular" panose="020B0503020204020204" charset="-122"/>
                </a:rPr>
                <a:t>　与摄入不足、丢失过多有关。</a:t>
              </a:r>
              <a:endParaRPr lang="zh-CN" altLang="en-US" kern="0"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b="1" kern="0" dirty="0">
                  <a:solidFill>
                    <a:srgbClr val="FF7F7F"/>
                  </a:solidFill>
                  <a:latin typeface="Microsoft YaHei Bold" panose="020B0503020204020204" charset="-122"/>
                  <a:ea typeface="Microsoft YaHei Bold" panose="020B0503020204020204" charset="-122"/>
                  <a:cs typeface="Microsoft YaHei Bold" panose="020B0503020204020204" charset="-122"/>
                </a:rPr>
                <a:t>2. 有感染的危险</a:t>
              </a:r>
              <a:r>
                <a:rPr lang="zh-CN" altLang="en-US" kern="0" dirty="0">
                  <a:latin typeface="Microsoft YaHei Regular" panose="020B0503020204020204" charset="-122"/>
                  <a:ea typeface="Microsoft YaHei Regular" panose="020B0503020204020204" charset="-122"/>
                  <a:cs typeface="Microsoft YaHei Regular" panose="020B0503020204020204" charset="-122"/>
                </a:rPr>
                <a:t>　与缺锌所致免疫力低下有关。</a:t>
              </a:r>
              <a:endParaRPr lang="zh-CN" altLang="en-US" kern="0"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b="1" kern="0" dirty="0">
                  <a:solidFill>
                    <a:srgbClr val="FF7F7F"/>
                  </a:solidFill>
                  <a:latin typeface="Microsoft YaHei Bold" panose="020B0503020204020204" charset="-122"/>
                  <a:ea typeface="Microsoft YaHei Bold" panose="020B0503020204020204" charset="-122"/>
                  <a:cs typeface="Microsoft YaHei Bold" panose="020B0503020204020204" charset="-122"/>
                </a:rPr>
                <a:t>3. 知识缺乏</a:t>
              </a:r>
              <a:r>
                <a:rPr lang="zh-CN" altLang="en-US" kern="0" dirty="0">
                  <a:latin typeface="Microsoft YaHei Regular" panose="020B0503020204020204" charset="-122"/>
                  <a:ea typeface="Microsoft YaHei Regular" panose="020B0503020204020204" charset="-122"/>
                  <a:cs typeface="Microsoft YaHei Regular" panose="020B0503020204020204" charset="-122"/>
                </a:rPr>
                <a:t>　家长缺乏小儿合理喂养的有关知识。</a:t>
              </a:r>
              <a:endParaRPr lang="zh-CN" altLang="en-US" kern="0" dirty="0">
                <a:latin typeface="Microsoft YaHei Regular" panose="020B0503020204020204" charset="-122"/>
                <a:ea typeface="Microsoft YaHei Regular" panose="020B0503020204020204" charset="-122"/>
                <a:cs typeface="Microsoft YaHei Regular" panose="020B0503020204020204" charset="-122"/>
              </a:endParaRPr>
            </a:p>
          </p:txBody>
        </p:sp>
      </p:grpSp>
      <p:grpSp>
        <p:nvGrpSpPr>
          <p:cNvPr id="2" name="组合 1"/>
          <p:cNvGrpSpPr/>
          <p:nvPr/>
        </p:nvGrpSpPr>
        <p:grpSpPr>
          <a:xfrm>
            <a:off x="875665" y="3728213"/>
            <a:ext cx="10608355" cy="1866122"/>
            <a:chOff x="6967" y="3366"/>
            <a:chExt cx="16710" cy="2939"/>
          </a:xfrm>
        </p:grpSpPr>
        <p:grpSp>
          <p:nvGrpSpPr>
            <p:cNvPr id="4" name="组合 3"/>
            <p:cNvGrpSpPr/>
            <p:nvPr/>
          </p:nvGrpSpPr>
          <p:grpSpPr>
            <a:xfrm>
              <a:off x="7290" y="3366"/>
              <a:ext cx="1117" cy="823"/>
              <a:chOff x="3104753" y="1695061"/>
              <a:chExt cx="709614" cy="522685"/>
            </a:xfrm>
            <a:solidFill>
              <a:schemeClr val="bg1"/>
            </a:solidFill>
          </p:grpSpPr>
          <p:sp>
            <p:nvSpPr>
              <p:cNvPr id="5"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6"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7"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8" name="直接连接符 7"/>
            <p:cNvCxnSpPr/>
            <p:nvPr/>
          </p:nvCxnSpPr>
          <p:spPr>
            <a:xfrm>
              <a:off x="6967" y="4647"/>
              <a:ext cx="453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6982" y="3900"/>
              <a:ext cx="4187" cy="746"/>
            </a:xfrm>
            <a:prstGeom prst="rect">
              <a:avLst/>
            </a:prstGeom>
          </p:spPr>
          <p:txBody>
            <a:bodyPr wrap="square">
              <a:noAutofit/>
            </a:bodyPr>
            <a:p>
              <a:pPr algn="just">
                <a:defRPr/>
              </a:pPr>
              <a:r>
                <a:rPr lang="zh-CN" altLang="en-US" sz="2000" b="1" dirty="0">
                  <a:solidFill>
                    <a:srgbClr val="FF7F7F"/>
                  </a:solidFill>
                  <a:latin typeface="微软雅黑" panose="020B0503020204020204" charset="-122"/>
                  <a:ea typeface="微软雅黑" panose="020B0503020204020204" charset="-122"/>
                </a:rPr>
                <a:t>【护理目标】</a:t>
              </a:r>
              <a:endParaRPr lang="zh-CN" altLang="en-US" sz="2000" b="1" dirty="0">
                <a:solidFill>
                  <a:srgbClr val="FF7F7F"/>
                </a:solidFill>
                <a:latin typeface="微软雅黑" panose="020B0503020204020204" charset="-122"/>
                <a:ea typeface="微软雅黑" panose="020B0503020204020204" charset="-122"/>
              </a:endParaRPr>
            </a:p>
          </p:txBody>
        </p:sp>
        <p:sp>
          <p:nvSpPr>
            <p:cNvPr id="10" name="文本框 165"/>
            <p:cNvSpPr txBox="1"/>
            <p:nvPr/>
          </p:nvSpPr>
          <p:spPr>
            <a:xfrm>
              <a:off x="6967" y="4853"/>
              <a:ext cx="16710" cy="1452"/>
            </a:xfrm>
            <a:prstGeom prst="rect">
              <a:avLst/>
            </a:prstGeom>
            <a:noFill/>
          </p:spPr>
          <p:txBody>
            <a:bodyPr wrap="square">
              <a:spAutoFit/>
            </a:bodyPr>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latin typeface="Microsoft YaHei Regular" panose="020B0503020204020204" charset="-122"/>
                  <a:ea typeface="Microsoft YaHei Regular" panose="020B0503020204020204" charset="-122"/>
                  <a:cs typeface="Microsoft YaHei Regular" panose="020B0503020204020204" charset="-122"/>
                </a:rPr>
                <a:t>（1）患儿能获得足够的锌，不发生感染。</a:t>
              </a:r>
              <a:endParaRPr lang="zh-CN" altLang="en-US" kern="0"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latin typeface="Microsoft YaHei Regular" panose="020B0503020204020204" charset="-122"/>
                  <a:ea typeface="Microsoft YaHei Regular" panose="020B0503020204020204" charset="-122"/>
                  <a:cs typeface="Microsoft YaHei Regular" panose="020B0503020204020204" charset="-122"/>
                </a:rPr>
                <a:t>（2）家长能叙述导致缺锌的原因，并能正确选择婴幼儿食品，合理喂养小儿。</a:t>
              </a:r>
              <a:endParaRPr lang="zh-CN" altLang="en-US" kern="0" dirty="0">
                <a:latin typeface="Microsoft YaHei Regular" panose="020B0503020204020204" charset="-122"/>
                <a:ea typeface="Microsoft YaHei Regular" panose="020B0503020204020204" charset="-122"/>
                <a:cs typeface="Microsoft YaHei Regular"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grpSp>
        <p:nvGrpSpPr>
          <p:cNvPr id="4" name="组合 3"/>
          <p:cNvGrpSpPr/>
          <p:nvPr/>
        </p:nvGrpSpPr>
        <p:grpSpPr>
          <a:xfrm>
            <a:off x="916305" y="1490317"/>
            <a:ext cx="10440035" cy="3157895"/>
            <a:chOff x="4157" y="3295"/>
            <a:chExt cx="16441" cy="4973"/>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p>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453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752" y="4066"/>
              <a:ext cx="2606" cy="580"/>
            </a:xfrm>
            <a:prstGeom prst="rect">
              <a:avLst/>
            </a:prstGeom>
          </p:spPr>
          <p:txBody>
            <a:bodyPr wrap="square">
              <a:spAutoFit/>
            </a:bodyPr>
            <a:p>
              <a:pPr algn="just">
                <a:defRPr/>
              </a:pPr>
              <a:r>
                <a:rPr lang="zh-CN" altLang="en-US" sz="1800" b="1" dirty="0">
                  <a:solidFill>
                    <a:schemeClr val="tx1">
                      <a:lumMod val="75000"/>
                      <a:lumOff val="25000"/>
                    </a:schemeClr>
                  </a:solidFill>
                  <a:latin typeface="微软雅黑" panose="020B0503020204020204" charset="-122"/>
                  <a:ea typeface="微软雅黑" panose="020B0503020204020204" charset="-122"/>
                </a:rPr>
                <a:t>1. 改善营养</a:t>
              </a:r>
              <a:endParaRPr lang="zh-CN" altLang="en-US" sz="1800" b="1" dirty="0">
                <a:solidFill>
                  <a:schemeClr val="tx1">
                    <a:lumMod val="75000"/>
                    <a:lumOff val="25000"/>
                  </a:schemeClr>
                </a:solidFill>
                <a:latin typeface="微软雅黑" panose="020B0503020204020204" charset="-122"/>
                <a:ea typeface="微软雅黑" panose="020B0503020204020204" charset="-122"/>
              </a:endParaRPr>
            </a:p>
          </p:txBody>
        </p:sp>
        <p:sp>
          <p:nvSpPr>
            <p:cNvPr id="151" name="文本框 164"/>
            <p:cNvSpPr txBox="1"/>
            <p:nvPr/>
          </p:nvSpPr>
          <p:spPr>
            <a:xfrm>
              <a:off x="4157" y="4853"/>
              <a:ext cx="16441" cy="3415"/>
            </a:xfrm>
            <a:prstGeom prst="rect">
              <a:avLst/>
            </a:prstGeom>
            <a:noFill/>
          </p:spPr>
          <p:txBody>
            <a:bodyPr wrap="square">
              <a:spAutoFit/>
            </a:bodyPr>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solidFill>
                    <a:schemeClr val="tx1">
                      <a:lumMod val="75000"/>
                      <a:lumOff val="25000"/>
                    </a:schemeClr>
                  </a:solidFill>
                  <a:uFillTx/>
                  <a:latin typeface="Microsoft YaHei" panose="020B0503020204020204" charset="-122"/>
                  <a:ea typeface="微软雅黑" panose="020B0503020204020204" charset="-122"/>
                  <a:cs typeface="Arial" panose="020B0604020202020204" pitchFamily="34" charset="0"/>
                </a:rPr>
                <a:t>（1）供给含锌量多的食物：母乳中锌的含量及吸收利用率较高，特别是初乳中锌含量约 4 倍于成熟乳，是新生儿体内锌的主要来源，应提倡母乳喂养并按时添加辅食，如肝、瘦肉、动物血等。纠正儿童偏食、挑食的习惯，除食入动物性食物外，鼓励小儿进食含锌量较丰富的豆类及坚果类食品。</a:t>
              </a:r>
              <a:endParaRPr lang="zh-CN" altLang="en-US" kern="0" dirty="0">
                <a:solidFill>
                  <a:schemeClr val="tx1">
                    <a:lumMod val="75000"/>
                    <a:lumOff val="25000"/>
                  </a:schemeClr>
                </a:solidFill>
                <a:uFillTx/>
                <a:latin typeface="Microsoft YaHei" panose="020B0503020204020204" charset="-122"/>
                <a:ea typeface="微软雅黑" panose="020B0503020204020204" charset="-122"/>
                <a:cs typeface="Arial" panose="020B0604020202020204" pitchFamily="34" charset="0"/>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solidFill>
                    <a:schemeClr val="tx1">
                      <a:lumMod val="75000"/>
                      <a:lumOff val="25000"/>
                    </a:schemeClr>
                  </a:solidFill>
                  <a:uFillTx/>
                  <a:latin typeface="Microsoft YaHei" panose="020B0503020204020204" charset="-122"/>
                  <a:ea typeface="微软雅黑" panose="020B0503020204020204" charset="-122"/>
                  <a:cs typeface="Arial" panose="020B0604020202020204" pitchFamily="34" charset="0"/>
                </a:rPr>
                <a:t>（2）按医嘱补充锌剂：常用葡萄糖酸锌每日 3.5 ～ 7 mg / kg，疗程多为 2 ～ 3 个月。但亦应注意防止过量而出现中毒症状。</a:t>
              </a:r>
              <a:endParaRPr lang="zh-CN" altLang="en-US" kern="0" dirty="0">
                <a:solidFill>
                  <a:schemeClr val="tx1">
                    <a:lumMod val="75000"/>
                    <a:lumOff val="25000"/>
                  </a:schemeClr>
                </a:solidFill>
                <a:uFillTx/>
                <a:latin typeface="Microsoft YaHei" panose="020B0503020204020204" charset="-122"/>
                <a:ea typeface="微软雅黑" panose="020B0503020204020204" charset="-122"/>
                <a:cs typeface="Arial" panose="020B0604020202020204" pitchFamily="34" charset="0"/>
              </a:endParaRPr>
            </a:p>
          </p:txBody>
        </p:sp>
      </p:grpSp>
      <p:grpSp>
        <p:nvGrpSpPr>
          <p:cNvPr id="5" name="组合 4"/>
          <p:cNvGrpSpPr/>
          <p:nvPr/>
        </p:nvGrpSpPr>
        <p:grpSpPr>
          <a:xfrm>
            <a:off x="916305" y="4756757"/>
            <a:ext cx="10440120" cy="1440205"/>
            <a:chOff x="6967" y="3295"/>
            <a:chExt cx="16445" cy="2268"/>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p>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453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282" y="4066"/>
              <a:ext cx="3221" cy="580"/>
            </a:xfrm>
            <a:prstGeom prst="rect">
              <a:avLst/>
            </a:prstGeom>
          </p:spPr>
          <p:txBody>
            <a:bodyPr wrap="square">
              <a:spAutoFit/>
            </a:bodyPr>
            <a:p>
              <a:pPr algn="just">
                <a:defRPr/>
              </a:pPr>
              <a:r>
                <a:rPr lang="zh-CN" altLang="en-US" sz="1800" b="1" dirty="0">
                  <a:solidFill>
                    <a:schemeClr val="tx1">
                      <a:lumMod val="75000"/>
                      <a:lumOff val="25000"/>
                    </a:schemeClr>
                  </a:solidFill>
                  <a:latin typeface="微软雅黑" panose="020B0503020204020204" charset="-122"/>
                  <a:ea typeface="微软雅黑" panose="020B0503020204020204" charset="-122"/>
                </a:rPr>
                <a:t>2. 避免感染</a:t>
              </a:r>
              <a:endParaRPr lang="zh-CN" altLang="en-US" sz="1800" b="1" dirty="0">
                <a:solidFill>
                  <a:schemeClr val="tx1">
                    <a:lumMod val="75000"/>
                    <a:lumOff val="25000"/>
                  </a:schemeClr>
                </a:solidFill>
                <a:latin typeface="微软雅黑" panose="020B0503020204020204" charset="-122"/>
                <a:ea typeface="微软雅黑" panose="020B0503020204020204" charset="-122"/>
              </a:endParaRPr>
            </a:p>
          </p:txBody>
        </p:sp>
        <p:sp>
          <p:nvSpPr>
            <p:cNvPr id="152" name="文本框 165"/>
            <p:cNvSpPr txBox="1"/>
            <p:nvPr/>
          </p:nvSpPr>
          <p:spPr>
            <a:xfrm>
              <a:off x="6967" y="4853"/>
              <a:ext cx="16445" cy="710"/>
            </a:xfrm>
            <a:prstGeom prst="rect">
              <a:avLst/>
            </a:prstGeom>
            <a:noFill/>
          </p:spPr>
          <p:txBody>
            <a:bodyPr wrap="square">
              <a:spAutoFit/>
            </a:bodyPr>
            <a:p>
              <a:pPr indent="431800" algn="just" fontAlgn="auto">
                <a:lnSpc>
                  <a:spcPct val="130000"/>
                </a:lnSpc>
                <a:defRPr/>
                <a:extLst>
                  <a:ext uri="{35155182-B16C-46BC-9424-99874614C6A1}">
                    <wpsdc:indentchars xmlns:wpsdc="http://www.wps.cn/officeDocument/2017/drawingmlCustomData" val="200" checksum="3588746719"/>
                  </a:ext>
                </a:extLst>
              </a:pPr>
              <a:r>
                <a:rPr lang="zh-CN" altLang="en-US" sz="17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保持室内</a:t>
              </a:r>
              <a:r>
                <a:rPr lang="zh-CN" altLang="en-US" sz="1800" kern="0" dirty="0">
                  <a:solidFill>
                    <a:schemeClr val="tx1">
                      <a:lumMod val="75000"/>
                      <a:lumOff val="25000"/>
                    </a:schemeClr>
                  </a:solidFill>
                  <a:uFillTx/>
                  <a:latin typeface="Microsoft YaHei" panose="020B0503020204020204" charset="-122"/>
                  <a:ea typeface="微软雅黑" panose="020B0503020204020204" charset="-122"/>
                  <a:cs typeface="Arial" panose="020B0604020202020204" pitchFamily="34" charset="0"/>
                </a:rPr>
                <a:t>空气</a:t>
              </a:r>
              <a:r>
                <a:rPr lang="zh-CN" altLang="en-US" sz="17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清新，加强皮肤和口腔护理，预防交叉感染。</a:t>
              </a:r>
              <a:endParaRPr lang="zh-CN" altLang="en-US" sz="17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gr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grpSp>
        <p:nvGrpSpPr>
          <p:cNvPr id="4" name="组合 3"/>
          <p:cNvGrpSpPr/>
          <p:nvPr/>
        </p:nvGrpSpPr>
        <p:grpSpPr>
          <a:xfrm>
            <a:off x="916305" y="1490317"/>
            <a:ext cx="10440035" cy="2327304"/>
            <a:chOff x="4157" y="3295"/>
            <a:chExt cx="16441" cy="3665"/>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p>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453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752" y="4066"/>
              <a:ext cx="2606" cy="580"/>
            </a:xfrm>
            <a:prstGeom prst="rect">
              <a:avLst/>
            </a:prstGeom>
          </p:spPr>
          <p:txBody>
            <a:bodyPr wrap="square">
              <a:spAutoFit/>
            </a:bodyPr>
            <a:p>
              <a:pPr algn="just">
                <a:defRPr/>
              </a:pPr>
              <a:r>
                <a:rPr lang="zh-CN" altLang="en-US" sz="1800" b="1" dirty="0">
                  <a:solidFill>
                    <a:schemeClr val="tx1">
                      <a:lumMod val="75000"/>
                      <a:lumOff val="25000"/>
                    </a:schemeClr>
                  </a:solidFill>
                  <a:latin typeface="微软雅黑" panose="020B0503020204020204" charset="-122"/>
                  <a:ea typeface="微软雅黑" panose="020B0503020204020204" charset="-122"/>
                </a:rPr>
                <a:t>3. 健康教育</a:t>
              </a:r>
              <a:endParaRPr lang="zh-CN" altLang="en-US" sz="1800" b="1" dirty="0">
                <a:solidFill>
                  <a:schemeClr val="tx1">
                    <a:lumMod val="75000"/>
                    <a:lumOff val="25000"/>
                  </a:schemeClr>
                </a:solidFill>
                <a:latin typeface="微软雅黑" panose="020B0503020204020204" charset="-122"/>
                <a:ea typeface="微软雅黑" panose="020B0503020204020204" charset="-122"/>
              </a:endParaRPr>
            </a:p>
          </p:txBody>
        </p:sp>
        <p:sp>
          <p:nvSpPr>
            <p:cNvPr id="151" name="文本框 164"/>
            <p:cNvSpPr txBox="1"/>
            <p:nvPr/>
          </p:nvSpPr>
          <p:spPr>
            <a:xfrm>
              <a:off x="4157" y="4853"/>
              <a:ext cx="16441" cy="2107"/>
            </a:xfrm>
            <a:prstGeom prst="rect">
              <a:avLst/>
            </a:prstGeom>
            <a:noFill/>
          </p:spPr>
          <p:txBody>
            <a:bodyPr wrap="square">
              <a:spAutoFit/>
            </a:bodyPr>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solidFill>
                    <a:schemeClr val="tx1">
                      <a:lumMod val="75000"/>
                      <a:lumOff val="25000"/>
                    </a:schemeClr>
                  </a:solidFill>
                  <a:uFillTx/>
                  <a:latin typeface="Microsoft YaHei" panose="020B0503020204020204" charset="-122"/>
                  <a:ea typeface="微软雅黑" panose="020B0503020204020204" charset="-122"/>
                  <a:cs typeface="Arial" panose="020B0604020202020204" pitchFamily="34" charset="0"/>
                </a:rPr>
                <a:t>向家长解释锌对人体的重要意义。了解锌的需要量及补充方法，指导家长正确配合治疗和护理。向家长说明缺锌虽可影响到小儿的食欲和正常发育，但该病预后良好，若治疗及时，生长速率和生殖系统的发育及第二性征的出现均可恢复到正常水平，以解除家长的焦虑和不安。</a:t>
              </a:r>
              <a:endParaRPr lang="zh-CN" altLang="en-US" kern="0" dirty="0">
                <a:solidFill>
                  <a:schemeClr val="tx1">
                    <a:lumMod val="75000"/>
                    <a:lumOff val="25000"/>
                  </a:schemeClr>
                </a:solidFill>
                <a:uFillTx/>
                <a:latin typeface="Microsoft YaHei" panose="020B0503020204020204" charset="-122"/>
                <a:ea typeface="微软雅黑" panose="020B0503020204020204" charset="-122"/>
                <a:cs typeface="Arial" panose="020B0604020202020204" pitchFamily="34" charset="0"/>
              </a:endParaRPr>
            </a:p>
          </p:txBody>
        </p:sp>
      </p:gr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E:\素材\春\7487b691a84a44a3f609339749de9c08.png7487b691a84a44a3f609339749de9c08"/>
          <p:cNvPicPr>
            <a:picLocks noChangeAspect="1"/>
          </p:cNvPicPr>
          <p:nvPr/>
        </p:nvPicPr>
        <p:blipFill>
          <a:blip r:embed="rId1"/>
          <a:srcRect l="12184" b="995"/>
          <a:stretch>
            <a:fillRect/>
          </a:stretch>
        </p:blipFill>
        <p:spPr>
          <a:xfrm>
            <a:off x="1566545" y="1132840"/>
            <a:ext cx="3487420" cy="4863465"/>
          </a:xfrm>
          <a:prstGeom prst="rect">
            <a:avLst/>
          </a:prstGeom>
        </p:spPr>
      </p:pic>
      <p:sp>
        <p:nvSpPr>
          <p:cNvPr id="3" name="文本框 2"/>
          <p:cNvSpPr txBox="1"/>
          <p:nvPr/>
        </p:nvSpPr>
        <p:spPr>
          <a:xfrm>
            <a:off x="4982087" y="2767728"/>
            <a:ext cx="4703792" cy="1322070"/>
          </a:xfrm>
          <a:prstGeom prst="rect">
            <a:avLst/>
          </a:prstGeom>
          <a:noFill/>
        </p:spPr>
        <p:txBody>
          <a:bodyPr wrap="square" rtlCol="0">
            <a:spAutoFit/>
          </a:bodyPr>
          <a:lstStyle/>
          <a:p>
            <a:r>
              <a:rPr lang="zh-CN" altLang="en-US" sz="80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rPr>
              <a:t>谢谢观看</a:t>
            </a:r>
            <a:endParaRPr lang="zh-CN" altLang="en-US" sz="80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endParaRPr>
          </a:p>
        </p:txBody>
      </p:sp>
      <p:grpSp>
        <p:nvGrpSpPr>
          <p:cNvPr id="39" name="组合 38"/>
          <p:cNvGrpSpPr>
            <a:grpSpLocks noChangeAspect="1"/>
          </p:cNvGrpSpPr>
          <p:nvPr/>
        </p:nvGrpSpPr>
        <p:grpSpPr>
          <a:xfrm>
            <a:off x="8316461" y="5419352"/>
            <a:ext cx="396000" cy="396000"/>
            <a:chOff x="386297" y="354936"/>
            <a:chExt cx="1186377" cy="1186377"/>
          </a:xfrm>
          <a:solidFill>
            <a:schemeClr val="accent2"/>
          </a:solidFill>
        </p:grpSpPr>
        <p:sp>
          <p:nvSpPr>
            <p:cNvPr id="40" name="Freeform 494"/>
            <p:cNvSpPr/>
            <p:nvPr/>
          </p:nvSpPr>
          <p:spPr bwMode="auto">
            <a:xfrm>
              <a:off x="386297" y="354936"/>
              <a:ext cx="1186377" cy="1186377"/>
            </a:xfrm>
            <a:custGeom>
              <a:avLst/>
              <a:gdLst>
                <a:gd name="T0" fmla="*/ 554 w 713"/>
                <a:gd name="T1" fmla="*/ 60 h 713"/>
                <a:gd name="T2" fmla="*/ 356 w 713"/>
                <a:gd name="T3" fmla="*/ 0 h 713"/>
                <a:gd name="T4" fmla="*/ 46 w 713"/>
                <a:gd name="T5" fmla="*/ 181 h 713"/>
                <a:gd name="T6" fmla="*/ 0 w 713"/>
                <a:gd name="T7" fmla="*/ 357 h 713"/>
                <a:gd name="T8" fmla="*/ 44 w 713"/>
                <a:gd name="T9" fmla="*/ 528 h 713"/>
                <a:gd name="T10" fmla="*/ 356 w 713"/>
                <a:gd name="T11" fmla="*/ 713 h 713"/>
                <a:gd name="T12" fmla="*/ 631 w 713"/>
                <a:gd name="T13" fmla="*/ 584 h 713"/>
                <a:gd name="T14" fmla="*/ 713 w 713"/>
                <a:gd name="T15" fmla="*/ 357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7"/>
                  </a:cubicBezTo>
                  <a:cubicBezTo>
                    <a:pt x="0" y="419"/>
                    <a:pt x="16" y="477"/>
                    <a:pt x="44" y="528"/>
                  </a:cubicBezTo>
                  <a:cubicBezTo>
                    <a:pt x="104" y="639"/>
                    <a:pt x="222" y="713"/>
                    <a:pt x="356" y="713"/>
                  </a:cubicBezTo>
                  <a:cubicBezTo>
                    <a:pt x="467" y="713"/>
                    <a:pt x="565" y="663"/>
                    <a:pt x="631" y="584"/>
                  </a:cubicBezTo>
                  <a:cubicBezTo>
                    <a:pt x="682" y="523"/>
                    <a:pt x="713" y="443"/>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1" name="Freeform 495"/>
            <p:cNvSpPr>
              <a:spLocks noEditPoints="1"/>
            </p:cNvSpPr>
            <p:nvPr/>
          </p:nvSpPr>
          <p:spPr bwMode="auto">
            <a:xfrm>
              <a:off x="699114" y="632811"/>
              <a:ext cx="559078" cy="627299"/>
            </a:xfrm>
            <a:custGeom>
              <a:avLst/>
              <a:gdLst>
                <a:gd name="T0" fmla="*/ 251 w 336"/>
                <a:gd name="T1" fmla="*/ 2 h 377"/>
                <a:gd name="T2" fmla="*/ 168 w 336"/>
                <a:gd name="T3" fmla="*/ 23 h 377"/>
                <a:gd name="T4" fmla="*/ 86 w 336"/>
                <a:gd name="T5" fmla="*/ 2 h 377"/>
                <a:gd name="T6" fmla="*/ 44 w 336"/>
                <a:gd name="T7" fmla="*/ 138 h 377"/>
                <a:gd name="T8" fmla="*/ 73 w 336"/>
                <a:gd name="T9" fmla="*/ 273 h 377"/>
                <a:gd name="T10" fmla="*/ 109 w 336"/>
                <a:gd name="T11" fmla="*/ 377 h 377"/>
                <a:gd name="T12" fmla="*/ 131 w 336"/>
                <a:gd name="T13" fmla="*/ 256 h 377"/>
                <a:gd name="T14" fmla="*/ 206 w 336"/>
                <a:gd name="T15" fmla="*/ 256 h 377"/>
                <a:gd name="T16" fmla="*/ 227 w 336"/>
                <a:gd name="T17" fmla="*/ 377 h 377"/>
                <a:gd name="T18" fmla="*/ 264 w 336"/>
                <a:gd name="T19" fmla="*/ 273 h 377"/>
                <a:gd name="T20" fmla="*/ 293 w 336"/>
                <a:gd name="T21" fmla="*/ 138 h 377"/>
                <a:gd name="T22" fmla="*/ 251 w 336"/>
                <a:gd name="T23" fmla="*/ 2 h 377"/>
                <a:gd name="T24" fmla="*/ 231 w 336"/>
                <a:gd name="T25" fmla="*/ 51 h 377"/>
                <a:gd name="T26" fmla="*/ 130 w 336"/>
                <a:gd name="T27" fmla="*/ 100 h 377"/>
                <a:gd name="T28" fmla="*/ 119 w 336"/>
                <a:gd name="T29" fmla="*/ 89 h 377"/>
                <a:gd name="T30" fmla="*/ 151 w 336"/>
                <a:gd name="T31" fmla="*/ 66 h 377"/>
                <a:gd name="T32" fmla="*/ 143 w 336"/>
                <a:gd name="T33" fmla="*/ 59 h 377"/>
                <a:gd name="T34" fmla="*/ 113 w 336"/>
                <a:gd name="T35" fmla="*/ 44 h 377"/>
                <a:gd name="T36" fmla="*/ 117 w 336"/>
                <a:gd name="T37" fmla="*/ 30 h 377"/>
                <a:gd name="T38" fmla="*/ 165 w 336"/>
                <a:gd name="T39" fmla="*/ 60 h 377"/>
                <a:gd name="T40" fmla="*/ 227 w 336"/>
                <a:gd name="T41" fmla="*/ 37 h 377"/>
                <a:gd name="T42" fmla="*/ 231 w 336"/>
                <a:gd name="T43" fmla="*/ 5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77">
                  <a:moveTo>
                    <a:pt x="251" y="2"/>
                  </a:moveTo>
                  <a:cubicBezTo>
                    <a:pt x="203" y="0"/>
                    <a:pt x="208" y="22"/>
                    <a:pt x="168" y="23"/>
                  </a:cubicBezTo>
                  <a:cubicBezTo>
                    <a:pt x="129" y="22"/>
                    <a:pt x="133" y="0"/>
                    <a:pt x="86" y="2"/>
                  </a:cubicBezTo>
                  <a:cubicBezTo>
                    <a:pt x="0" y="6"/>
                    <a:pt x="34" y="111"/>
                    <a:pt x="44" y="138"/>
                  </a:cubicBezTo>
                  <a:cubicBezTo>
                    <a:pt x="74" y="217"/>
                    <a:pt x="74" y="236"/>
                    <a:pt x="73" y="273"/>
                  </a:cubicBezTo>
                  <a:cubicBezTo>
                    <a:pt x="69" y="377"/>
                    <a:pt x="85" y="377"/>
                    <a:pt x="109" y="377"/>
                  </a:cubicBezTo>
                  <a:cubicBezTo>
                    <a:pt x="127" y="377"/>
                    <a:pt x="132" y="289"/>
                    <a:pt x="131" y="256"/>
                  </a:cubicBezTo>
                  <a:cubicBezTo>
                    <a:pt x="130" y="211"/>
                    <a:pt x="203" y="204"/>
                    <a:pt x="206" y="256"/>
                  </a:cubicBezTo>
                  <a:cubicBezTo>
                    <a:pt x="207" y="288"/>
                    <a:pt x="210" y="377"/>
                    <a:pt x="227" y="377"/>
                  </a:cubicBezTo>
                  <a:cubicBezTo>
                    <a:pt x="252" y="377"/>
                    <a:pt x="267" y="377"/>
                    <a:pt x="264" y="273"/>
                  </a:cubicBezTo>
                  <a:cubicBezTo>
                    <a:pt x="263" y="236"/>
                    <a:pt x="263" y="217"/>
                    <a:pt x="293" y="138"/>
                  </a:cubicBezTo>
                  <a:cubicBezTo>
                    <a:pt x="303" y="111"/>
                    <a:pt x="336" y="6"/>
                    <a:pt x="251" y="2"/>
                  </a:cubicBezTo>
                  <a:close/>
                  <a:moveTo>
                    <a:pt x="231" y="51"/>
                  </a:moveTo>
                  <a:cubicBezTo>
                    <a:pt x="196" y="61"/>
                    <a:pt x="156" y="75"/>
                    <a:pt x="130" y="100"/>
                  </a:cubicBezTo>
                  <a:cubicBezTo>
                    <a:pt x="123" y="106"/>
                    <a:pt x="113" y="96"/>
                    <a:pt x="119" y="89"/>
                  </a:cubicBezTo>
                  <a:cubicBezTo>
                    <a:pt x="129" y="80"/>
                    <a:pt x="140" y="73"/>
                    <a:pt x="151" y="66"/>
                  </a:cubicBezTo>
                  <a:cubicBezTo>
                    <a:pt x="149" y="64"/>
                    <a:pt x="146" y="61"/>
                    <a:pt x="143" y="59"/>
                  </a:cubicBezTo>
                  <a:cubicBezTo>
                    <a:pt x="135" y="51"/>
                    <a:pt x="124" y="46"/>
                    <a:pt x="113" y="44"/>
                  </a:cubicBezTo>
                  <a:cubicBezTo>
                    <a:pt x="104" y="42"/>
                    <a:pt x="108" y="28"/>
                    <a:pt x="117" y="30"/>
                  </a:cubicBezTo>
                  <a:cubicBezTo>
                    <a:pt x="136" y="33"/>
                    <a:pt x="153" y="45"/>
                    <a:pt x="165" y="60"/>
                  </a:cubicBezTo>
                  <a:cubicBezTo>
                    <a:pt x="185" y="50"/>
                    <a:pt x="207" y="43"/>
                    <a:pt x="227" y="37"/>
                  </a:cubicBezTo>
                  <a:cubicBezTo>
                    <a:pt x="236" y="34"/>
                    <a:pt x="240" y="49"/>
                    <a:pt x="231"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 name="组合 41"/>
          <p:cNvGrpSpPr>
            <a:grpSpLocks noChangeAspect="1"/>
          </p:cNvGrpSpPr>
          <p:nvPr/>
        </p:nvGrpSpPr>
        <p:grpSpPr>
          <a:xfrm>
            <a:off x="7756715" y="5419352"/>
            <a:ext cx="396000" cy="396000"/>
            <a:chOff x="467544" y="339502"/>
            <a:chExt cx="1186377" cy="1188041"/>
          </a:xfrm>
          <a:solidFill>
            <a:schemeClr val="accent2"/>
          </a:solidFill>
        </p:grpSpPr>
        <p:sp>
          <p:nvSpPr>
            <p:cNvPr id="43" name="Freeform 230"/>
            <p:cNvSpPr/>
            <p:nvPr/>
          </p:nvSpPr>
          <p:spPr bwMode="auto">
            <a:xfrm>
              <a:off x="467544" y="339502"/>
              <a:ext cx="1186377" cy="1188041"/>
            </a:xfrm>
            <a:custGeom>
              <a:avLst/>
              <a:gdLst>
                <a:gd name="T0" fmla="*/ 554 w 713"/>
                <a:gd name="T1" fmla="*/ 60 h 714"/>
                <a:gd name="T2" fmla="*/ 356 w 713"/>
                <a:gd name="T3" fmla="*/ 0 h 714"/>
                <a:gd name="T4" fmla="*/ 46 w 713"/>
                <a:gd name="T5" fmla="*/ 182 h 714"/>
                <a:gd name="T6" fmla="*/ 0 w 713"/>
                <a:gd name="T7" fmla="*/ 357 h 714"/>
                <a:gd name="T8" fmla="*/ 44 w 713"/>
                <a:gd name="T9" fmla="*/ 529 h 714"/>
                <a:gd name="T10" fmla="*/ 356 w 713"/>
                <a:gd name="T11" fmla="*/ 714 h 714"/>
                <a:gd name="T12" fmla="*/ 631 w 713"/>
                <a:gd name="T13" fmla="*/ 585 h 714"/>
                <a:gd name="T14" fmla="*/ 713 w 713"/>
                <a:gd name="T15" fmla="*/ 357 h 714"/>
                <a:gd name="T16" fmla="*/ 554 w 713"/>
                <a:gd name="T17" fmla="*/ 6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4">
                  <a:moveTo>
                    <a:pt x="554" y="60"/>
                  </a:moveTo>
                  <a:cubicBezTo>
                    <a:pt x="498" y="22"/>
                    <a:pt x="430" y="0"/>
                    <a:pt x="356" y="0"/>
                  </a:cubicBezTo>
                  <a:cubicBezTo>
                    <a:pt x="223" y="0"/>
                    <a:pt x="107" y="73"/>
                    <a:pt x="46" y="182"/>
                  </a:cubicBezTo>
                  <a:cubicBezTo>
                    <a:pt x="16" y="234"/>
                    <a:pt x="0" y="293"/>
                    <a:pt x="0" y="357"/>
                  </a:cubicBezTo>
                  <a:cubicBezTo>
                    <a:pt x="0" y="419"/>
                    <a:pt x="16" y="478"/>
                    <a:pt x="44" y="529"/>
                  </a:cubicBezTo>
                  <a:cubicBezTo>
                    <a:pt x="104" y="639"/>
                    <a:pt x="222" y="714"/>
                    <a:pt x="356" y="714"/>
                  </a:cubicBezTo>
                  <a:cubicBezTo>
                    <a:pt x="467" y="714"/>
                    <a:pt x="565" y="663"/>
                    <a:pt x="631" y="585"/>
                  </a:cubicBezTo>
                  <a:cubicBezTo>
                    <a:pt x="682" y="523"/>
                    <a:pt x="713" y="444"/>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4" name="Freeform 319"/>
            <p:cNvSpPr>
              <a:spLocks noEditPoints="1"/>
            </p:cNvSpPr>
            <p:nvPr/>
          </p:nvSpPr>
          <p:spPr bwMode="auto">
            <a:xfrm>
              <a:off x="748746" y="449320"/>
              <a:ext cx="625635" cy="908502"/>
            </a:xfrm>
            <a:custGeom>
              <a:avLst/>
              <a:gdLst>
                <a:gd name="T0" fmla="*/ 376 w 376"/>
                <a:gd name="T1" fmla="*/ 516 h 546"/>
                <a:gd name="T2" fmla="*/ 345 w 376"/>
                <a:gd name="T3" fmla="*/ 485 h 546"/>
                <a:gd name="T4" fmla="*/ 251 w 376"/>
                <a:gd name="T5" fmla="*/ 485 h 546"/>
                <a:gd name="T6" fmla="*/ 338 w 376"/>
                <a:gd name="T7" fmla="*/ 351 h 546"/>
                <a:gd name="T8" fmla="*/ 231 w 376"/>
                <a:gd name="T9" fmla="*/ 203 h 546"/>
                <a:gd name="T10" fmla="*/ 318 w 376"/>
                <a:gd name="T11" fmla="*/ 49 h 546"/>
                <a:gd name="T12" fmla="*/ 318 w 376"/>
                <a:gd name="T13" fmla="*/ 18 h 546"/>
                <a:gd name="T14" fmla="*/ 285 w 376"/>
                <a:gd name="T15" fmla="*/ 0 h 546"/>
                <a:gd name="T16" fmla="*/ 259 w 376"/>
                <a:gd name="T17" fmla="*/ 18 h 546"/>
                <a:gd name="T18" fmla="*/ 127 w 376"/>
                <a:gd name="T19" fmla="*/ 259 h 546"/>
                <a:gd name="T20" fmla="*/ 136 w 376"/>
                <a:gd name="T21" fmla="*/ 277 h 546"/>
                <a:gd name="T22" fmla="*/ 126 w 376"/>
                <a:gd name="T23" fmla="*/ 300 h 546"/>
                <a:gd name="T24" fmla="*/ 145 w 376"/>
                <a:gd name="T25" fmla="*/ 310 h 546"/>
                <a:gd name="T26" fmla="*/ 162 w 376"/>
                <a:gd name="T27" fmla="*/ 291 h 546"/>
                <a:gd name="T28" fmla="*/ 183 w 376"/>
                <a:gd name="T29" fmla="*/ 289 h 546"/>
                <a:gd name="T30" fmla="*/ 214 w 376"/>
                <a:gd name="T31" fmla="*/ 235 h 546"/>
                <a:gd name="T32" fmla="*/ 298 w 376"/>
                <a:gd name="T33" fmla="*/ 345 h 546"/>
                <a:gd name="T34" fmla="*/ 242 w 376"/>
                <a:gd name="T35" fmla="*/ 443 h 546"/>
                <a:gd name="T36" fmla="*/ 125 w 376"/>
                <a:gd name="T37" fmla="*/ 443 h 546"/>
                <a:gd name="T38" fmla="*/ 104 w 376"/>
                <a:gd name="T39" fmla="*/ 464 h 546"/>
                <a:gd name="T40" fmla="*/ 125 w 376"/>
                <a:gd name="T41" fmla="*/ 485 h 546"/>
                <a:gd name="T42" fmla="*/ 125 w 376"/>
                <a:gd name="T43" fmla="*/ 485 h 546"/>
                <a:gd name="T44" fmla="*/ 30 w 376"/>
                <a:gd name="T45" fmla="*/ 485 h 546"/>
                <a:gd name="T46" fmla="*/ 30 w 376"/>
                <a:gd name="T47" fmla="*/ 485 h 546"/>
                <a:gd name="T48" fmla="*/ 30 w 376"/>
                <a:gd name="T49" fmla="*/ 485 h 546"/>
                <a:gd name="T50" fmla="*/ 0 w 376"/>
                <a:gd name="T51" fmla="*/ 516 h 546"/>
                <a:gd name="T52" fmla="*/ 30 w 376"/>
                <a:gd name="T53" fmla="*/ 546 h 546"/>
                <a:gd name="T54" fmla="*/ 345 w 376"/>
                <a:gd name="T55" fmla="*/ 546 h 546"/>
                <a:gd name="T56" fmla="*/ 376 w 376"/>
                <a:gd name="T57" fmla="*/ 516 h 546"/>
                <a:gd name="T58" fmla="*/ 176 w 376"/>
                <a:gd name="T59" fmla="*/ 394 h 546"/>
                <a:gd name="T60" fmla="*/ 158 w 376"/>
                <a:gd name="T61" fmla="*/ 399 h 546"/>
                <a:gd name="T62" fmla="*/ 35 w 376"/>
                <a:gd name="T63" fmla="*/ 332 h 546"/>
                <a:gd name="T64" fmla="*/ 30 w 376"/>
                <a:gd name="T65" fmla="*/ 314 h 546"/>
                <a:gd name="T66" fmla="*/ 48 w 376"/>
                <a:gd name="T67" fmla="*/ 308 h 546"/>
                <a:gd name="T68" fmla="*/ 48 w 376"/>
                <a:gd name="T69" fmla="*/ 308 h 546"/>
                <a:gd name="T70" fmla="*/ 48 w 376"/>
                <a:gd name="T71" fmla="*/ 308 h 546"/>
                <a:gd name="T72" fmla="*/ 171 w 376"/>
                <a:gd name="T73" fmla="*/ 376 h 546"/>
                <a:gd name="T74" fmla="*/ 176 w 376"/>
                <a:gd name="T75" fmla="*/ 39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 h="546">
                  <a:moveTo>
                    <a:pt x="376" y="516"/>
                  </a:moveTo>
                  <a:cubicBezTo>
                    <a:pt x="376" y="499"/>
                    <a:pt x="362" y="485"/>
                    <a:pt x="345" y="485"/>
                  </a:cubicBezTo>
                  <a:cubicBezTo>
                    <a:pt x="251" y="485"/>
                    <a:pt x="251" y="485"/>
                    <a:pt x="251" y="485"/>
                  </a:cubicBezTo>
                  <a:cubicBezTo>
                    <a:pt x="299" y="485"/>
                    <a:pt x="338" y="393"/>
                    <a:pt x="338" y="351"/>
                  </a:cubicBezTo>
                  <a:cubicBezTo>
                    <a:pt x="338" y="284"/>
                    <a:pt x="294" y="226"/>
                    <a:pt x="231" y="203"/>
                  </a:cubicBezTo>
                  <a:cubicBezTo>
                    <a:pt x="318" y="49"/>
                    <a:pt x="318" y="49"/>
                    <a:pt x="318" y="49"/>
                  </a:cubicBezTo>
                  <a:cubicBezTo>
                    <a:pt x="318" y="18"/>
                    <a:pt x="318" y="18"/>
                    <a:pt x="318" y="18"/>
                  </a:cubicBezTo>
                  <a:cubicBezTo>
                    <a:pt x="285" y="0"/>
                    <a:pt x="285" y="0"/>
                    <a:pt x="285" y="0"/>
                  </a:cubicBezTo>
                  <a:cubicBezTo>
                    <a:pt x="259" y="18"/>
                    <a:pt x="259" y="18"/>
                    <a:pt x="259" y="18"/>
                  </a:cubicBezTo>
                  <a:cubicBezTo>
                    <a:pt x="127" y="259"/>
                    <a:pt x="127" y="259"/>
                    <a:pt x="127" y="259"/>
                  </a:cubicBezTo>
                  <a:cubicBezTo>
                    <a:pt x="127" y="259"/>
                    <a:pt x="138" y="267"/>
                    <a:pt x="136" y="277"/>
                  </a:cubicBezTo>
                  <a:cubicBezTo>
                    <a:pt x="134" y="287"/>
                    <a:pt x="126" y="300"/>
                    <a:pt x="126" y="300"/>
                  </a:cubicBezTo>
                  <a:cubicBezTo>
                    <a:pt x="145" y="310"/>
                    <a:pt x="145" y="310"/>
                    <a:pt x="145" y="310"/>
                  </a:cubicBezTo>
                  <a:cubicBezTo>
                    <a:pt x="145" y="310"/>
                    <a:pt x="155" y="293"/>
                    <a:pt x="162" y="291"/>
                  </a:cubicBezTo>
                  <a:cubicBezTo>
                    <a:pt x="169" y="290"/>
                    <a:pt x="183" y="289"/>
                    <a:pt x="183" y="289"/>
                  </a:cubicBezTo>
                  <a:cubicBezTo>
                    <a:pt x="214" y="235"/>
                    <a:pt x="214" y="235"/>
                    <a:pt x="214" y="235"/>
                  </a:cubicBezTo>
                  <a:cubicBezTo>
                    <a:pt x="263" y="251"/>
                    <a:pt x="298" y="295"/>
                    <a:pt x="298" y="345"/>
                  </a:cubicBezTo>
                  <a:cubicBezTo>
                    <a:pt x="298" y="386"/>
                    <a:pt x="275" y="422"/>
                    <a:pt x="242" y="443"/>
                  </a:cubicBezTo>
                  <a:cubicBezTo>
                    <a:pt x="125" y="443"/>
                    <a:pt x="125" y="443"/>
                    <a:pt x="125" y="443"/>
                  </a:cubicBezTo>
                  <a:cubicBezTo>
                    <a:pt x="114" y="443"/>
                    <a:pt x="104" y="452"/>
                    <a:pt x="104" y="464"/>
                  </a:cubicBezTo>
                  <a:cubicBezTo>
                    <a:pt x="104" y="476"/>
                    <a:pt x="113" y="485"/>
                    <a:pt x="125" y="485"/>
                  </a:cubicBezTo>
                  <a:cubicBezTo>
                    <a:pt x="125" y="485"/>
                    <a:pt x="125" y="485"/>
                    <a:pt x="125" y="485"/>
                  </a:cubicBezTo>
                  <a:cubicBezTo>
                    <a:pt x="30" y="485"/>
                    <a:pt x="30" y="485"/>
                    <a:pt x="30" y="485"/>
                  </a:cubicBezTo>
                  <a:cubicBezTo>
                    <a:pt x="30" y="485"/>
                    <a:pt x="30" y="485"/>
                    <a:pt x="30" y="485"/>
                  </a:cubicBezTo>
                  <a:cubicBezTo>
                    <a:pt x="30" y="485"/>
                    <a:pt x="30" y="485"/>
                    <a:pt x="30" y="485"/>
                  </a:cubicBezTo>
                  <a:cubicBezTo>
                    <a:pt x="13" y="485"/>
                    <a:pt x="0" y="499"/>
                    <a:pt x="0" y="516"/>
                  </a:cubicBezTo>
                  <a:cubicBezTo>
                    <a:pt x="0" y="532"/>
                    <a:pt x="13" y="546"/>
                    <a:pt x="30" y="546"/>
                  </a:cubicBezTo>
                  <a:cubicBezTo>
                    <a:pt x="345" y="546"/>
                    <a:pt x="345" y="546"/>
                    <a:pt x="345" y="546"/>
                  </a:cubicBezTo>
                  <a:cubicBezTo>
                    <a:pt x="362" y="546"/>
                    <a:pt x="376" y="532"/>
                    <a:pt x="376" y="516"/>
                  </a:cubicBezTo>
                  <a:close/>
                  <a:moveTo>
                    <a:pt x="176" y="394"/>
                  </a:moveTo>
                  <a:cubicBezTo>
                    <a:pt x="173" y="400"/>
                    <a:pt x="165" y="403"/>
                    <a:pt x="158" y="399"/>
                  </a:cubicBezTo>
                  <a:cubicBezTo>
                    <a:pt x="35" y="332"/>
                    <a:pt x="35" y="332"/>
                    <a:pt x="35" y="332"/>
                  </a:cubicBezTo>
                  <a:cubicBezTo>
                    <a:pt x="29" y="328"/>
                    <a:pt x="27" y="320"/>
                    <a:pt x="30" y="314"/>
                  </a:cubicBezTo>
                  <a:cubicBezTo>
                    <a:pt x="34" y="307"/>
                    <a:pt x="42" y="305"/>
                    <a:pt x="48" y="308"/>
                  </a:cubicBezTo>
                  <a:cubicBezTo>
                    <a:pt x="48" y="308"/>
                    <a:pt x="48" y="308"/>
                    <a:pt x="48" y="308"/>
                  </a:cubicBezTo>
                  <a:cubicBezTo>
                    <a:pt x="48" y="308"/>
                    <a:pt x="48" y="308"/>
                    <a:pt x="48" y="308"/>
                  </a:cubicBezTo>
                  <a:cubicBezTo>
                    <a:pt x="171" y="376"/>
                    <a:pt x="171" y="376"/>
                    <a:pt x="171" y="376"/>
                  </a:cubicBezTo>
                  <a:cubicBezTo>
                    <a:pt x="178" y="379"/>
                    <a:pt x="180" y="387"/>
                    <a:pt x="176" y="3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组合 44"/>
          <p:cNvGrpSpPr>
            <a:grpSpLocks noChangeAspect="1"/>
          </p:cNvGrpSpPr>
          <p:nvPr/>
        </p:nvGrpSpPr>
        <p:grpSpPr>
          <a:xfrm>
            <a:off x="8876207" y="5419352"/>
            <a:ext cx="396000" cy="396000"/>
            <a:chOff x="2254585" y="392649"/>
            <a:chExt cx="1186377" cy="1186377"/>
          </a:xfrm>
          <a:solidFill>
            <a:schemeClr val="bg1"/>
          </a:solidFill>
        </p:grpSpPr>
        <p:sp>
          <p:nvSpPr>
            <p:cNvPr id="46" name="Freeform 237"/>
            <p:cNvSpPr/>
            <p:nvPr/>
          </p:nvSpPr>
          <p:spPr bwMode="auto">
            <a:xfrm>
              <a:off x="2254585" y="392649"/>
              <a:ext cx="1186377" cy="1186377"/>
            </a:xfrm>
            <a:custGeom>
              <a:avLst/>
              <a:gdLst>
                <a:gd name="T0" fmla="*/ 555 w 713"/>
                <a:gd name="T1" fmla="*/ 60 h 713"/>
                <a:gd name="T2" fmla="*/ 357 w 713"/>
                <a:gd name="T3" fmla="*/ 0 h 713"/>
                <a:gd name="T4" fmla="*/ 46 w 713"/>
                <a:gd name="T5" fmla="*/ 181 h 713"/>
                <a:gd name="T6" fmla="*/ 0 w 713"/>
                <a:gd name="T7" fmla="*/ 356 h 713"/>
                <a:gd name="T8" fmla="*/ 44 w 713"/>
                <a:gd name="T9" fmla="*/ 528 h 713"/>
                <a:gd name="T10" fmla="*/ 357 w 713"/>
                <a:gd name="T11" fmla="*/ 713 h 713"/>
                <a:gd name="T12" fmla="*/ 631 w 713"/>
                <a:gd name="T13" fmla="*/ 584 h 713"/>
                <a:gd name="T14" fmla="*/ 713 w 713"/>
                <a:gd name="T15" fmla="*/ 356 h 713"/>
                <a:gd name="T16" fmla="*/ 555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5" y="60"/>
                  </a:moveTo>
                  <a:cubicBezTo>
                    <a:pt x="498" y="22"/>
                    <a:pt x="430" y="0"/>
                    <a:pt x="357" y="0"/>
                  </a:cubicBezTo>
                  <a:cubicBezTo>
                    <a:pt x="223"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2" y="522"/>
                    <a:pt x="713" y="443"/>
                    <a:pt x="713" y="356"/>
                  </a:cubicBezTo>
                  <a:cubicBezTo>
                    <a:pt x="713" y="233"/>
                    <a:pt x="650"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7" name="Rectangle 322"/>
            <p:cNvSpPr>
              <a:spLocks noChangeArrowheads="1"/>
            </p:cNvSpPr>
            <p:nvPr/>
          </p:nvSpPr>
          <p:spPr bwMode="auto">
            <a:xfrm>
              <a:off x="2680550" y="559041"/>
              <a:ext cx="327793" cy="998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Freeform 323"/>
            <p:cNvSpPr>
              <a:spLocks noEditPoints="1"/>
            </p:cNvSpPr>
            <p:nvPr/>
          </p:nvSpPr>
          <p:spPr bwMode="auto">
            <a:xfrm>
              <a:off x="2565739" y="688827"/>
              <a:ext cx="557414" cy="675553"/>
            </a:xfrm>
            <a:custGeom>
              <a:avLst/>
              <a:gdLst>
                <a:gd name="T0" fmla="*/ 307 w 335"/>
                <a:gd name="T1" fmla="*/ 92 h 406"/>
                <a:gd name="T2" fmla="*/ 233 w 335"/>
                <a:gd name="T3" fmla="*/ 52 h 406"/>
                <a:gd name="T4" fmla="*/ 233 w 335"/>
                <a:gd name="T5" fmla="*/ 0 h 406"/>
                <a:gd name="T6" fmla="*/ 102 w 335"/>
                <a:gd name="T7" fmla="*/ 0 h 406"/>
                <a:gd name="T8" fmla="*/ 102 w 335"/>
                <a:gd name="T9" fmla="*/ 52 h 406"/>
                <a:gd name="T10" fmla="*/ 28 w 335"/>
                <a:gd name="T11" fmla="*/ 92 h 406"/>
                <a:gd name="T12" fmla="*/ 0 w 335"/>
                <a:gd name="T13" fmla="*/ 183 h 406"/>
                <a:gd name="T14" fmla="*/ 0 w 335"/>
                <a:gd name="T15" fmla="*/ 406 h 406"/>
                <a:gd name="T16" fmla="*/ 335 w 335"/>
                <a:gd name="T17" fmla="*/ 406 h 406"/>
                <a:gd name="T18" fmla="*/ 335 w 335"/>
                <a:gd name="T19" fmla="*/ 183 h 406"/>
                <a:gd name="T20" fmla="*/ 307 w 335"/>
                <a:gd name="T21" fmla="*/ 92 h 406"/>
                <a:gd name="T22" fmla="*/ 51 w 335"/>
                <a:gd name="T23" fmla="*/ 371 h 406"/>
                <a:gd name="T24" fmla="*/ 30 w 335"/>
                <a:gd name="T25" fmla="*/ 357 h 406"/>
                <a:gd name="T26" fmla="*/ 51 w 335"/>
                <a:gd name="T27" fmla="*/ 343 h 406"/>
                <a:gd name="T28" fmla="*/ 71 w 335"/>
                <a:gd name="T29" fmla="*/ 357 h 406"/>
                <a:gd name="T30" fmla="*/ 51 w 335"/>
                <a:gd name="T31" fmla="*/ 371 h 406"/>
                <a:gd name="T32" fmla="*/ 74 w 335"/>
                <a:gd name="T33" fmla="*/ 122 h 406"/>
                <a:gd name="T34" fmla="*/ 140 w 335"/>
                <a:gd name="T35" fmla="*/ 122 h 406"/>
                <a:gd name="T36" fmla="*/ 140 w 335"/>
                <a:gd name="T37" fmla="*/ 55 h 406"/>
                <a:gd name="T38" fmla="*/ 194 w 335"/>
                <a:gd name="T39" fmla="*/ 55 h 406"/>
                <a:gd name="T40" fmla="*/ 194 w 335"/>
                <a:gd name="T41" fmla="*/ 122 h 406"/>
                <a:gd name="T42" fmla="*/ 260 w 335"/>
                <a:gd name="T43" fmla="*/ 122 h 406"/>
                <a:gd name="T44" fmla="*/ 260 w 335"/>
                <a:gd name="T45" fmla="*/ 175 h 406"/>
                <a:gd name="T46" fmla="*/ 194 w 335"/>
                <a:gd name="T47" fmla="*/ 175 h 406"/>
                <a:gd name="T48" fmla="*/ 194 w 335"/>
                <a:gd name="T49" fmla="*/ 242 h 406"/>
                <a:gd name="T50" fmla="*/ 140 w 335"/>
                <a:gd name="T51" fmla="*/ 242 h 406"/>
                <a:gd name="T52" fmla="*/ 140 w 335"/>
                <a:gd name="T53" fmla="*/ 175 h 406"/>
                <a:gd name="T54" fmla="*/ 74 w 335"/>
                <a:gd name="T55" fmla="*/ 175 h 406"/>
                <a:gd name="T56" fmla="*/ 74 w 335"/>
                <a:gd name="T57" fmla="*/ 122 h 406"/>
                <a:gd name="T58" fmla="*/ 286 w 335"/>
                <a:gd name="T59" fmla="*/ 356 h 406"/>
                <a:gd name="T60" fmla="*/ 239 w 335"/>
                <a:gd name="T61" fmla="*/ 350 h 406"/>
                <a:gd name="T62" fmla="*/ 239 w 335"/>
                <a:gd name="T63" fmla="*/ 337 h 406"/>
                <a:gd name="T64" fmla="*/ 235 w 335"/>
                <a:gd name="T65" fmla="*/ 337 h 406"/>
                <a:gd name="T66" fmla="*/ 221 w 335"/>
                <a:gd name="T67" fmla="*/ 336 h 406"/>
                <a:gd name="T68" fmla="*/ 221 w 335"/>
                <a:gd name="T69" fmla="*/ 336 h 406"/>
                <a:gd name="T70" fmla="*/ 168 w 335"/>
                <a:gd name="T71" fmla="*/ 357 h 406"/>
                <a:gd name="T72" fmla="*/ 115 w 335"/>
                <a:gd name="T73" fmla="*/ 336 h 406"/>
                <a:gd name="T74" fmla="*/ 152 w 335"/>
                <a:gd name="T75" fmla="*/ 317 h 406"/>
                <a:gd name="T76" fmla="*/ 139 w 335"/>
                <a:gd name="T77" fmla="*/ 311 h 406"/>
                <a:gd name="T78" fmla="*/ 127 w 335"/>
                <a:gd name="T79" fmla="*/ 313 h 406"/>
                <a:gd name="T80" fmla="*/ 105 w 335"/>
                <a:gd name="T81" fmla="*/ 304 h 406"/>
                <a:gd name="T82" fmla="*/ 105 w 335"/>
                <a:gd name="T83" fmla="*/ 273 h 406"/>
                <a:gd name="T84" fmla="*/ 127 w 335"/>
                <a:gd name="T85" fmla="*/ 263 h 406"/>
                <a:gd name="T86" fmla="*/ 155 w 335"/>
                <a:gd name="T87" fmla="*/ 286 h 406"/>
                <a:gd name="T88" fmla="*/ 159 w 335"/>
                <a:gd name="T89" fmla="*/ 286 h 406"/>
                <a:gd name="T90" fmla="*/ 184 w 335"/>
                <a:gd name="T91" fmla="*/ 301 h 406"/>
                <a:gd name="T92" fmla="*/ 169 w 335"/>
                <a:gd name="T93" fmla="*/ 316 h 406"/>
                <a:gd name="T94" fmla="*/ 201 w 335"/>
                <a:gd name="T95" fmla="*/ 320 h 406"/>
                <a:gd name="T96" fmla="*/ 201 w 335"/>
                <a:gd name="T97" fmla="*/ 320 h 406"/>
                <a:gd name="T98" fmla="*/ 235 w 335"/>
                <a:gd name="T99" fmla="*/ 303 h 406"/>
                <a:gd name="T100" fmla="*/ 245 w 335"/>
                <a:gd name="T101" fmla="*/ 304 h 406"/>
                <a:gd name="T102" fmla="*/ 261 w 335"/>
                <a:gd name="T103" fmla="*/ 309 h 406"/>
                <a:gd name="T104" fmla="*/ 264 w 335"/>
                <a:gd name="T105" fmla="*/ 311 h 406"/>
                <a:gd name="T106" fmla="*/ 269 w 335"/>
                <a:gd name="T107" fmla="*/ 309 h 406"/>
                <a:gd name="T108" fmla="*/ 316 w 335"/>
                <a:gd name="T109" fmla="*/ 316 h 406"/>
                <a:gd name="T110" fmla="*/ 286 w 335"/>
                <a:gd name="T111" fmla="*/ 35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5" h="406">
                  <a:moveTo>
                    <a:pt x="307" y="92"/>
                  </a:moveTo>
                  <a:cubicBezTo>
                    <a:pt x="288" y="68"/>
                    <a:pt x="263" y="55"/>
                    <a:pt x="233" y="52"/>
                  </a:cubicBezTo>
                  <a:cubicBezTo>
                    <a:pt x="233" y="0"/>
                    <a:pt x="233" y="0"/>
                    <a:pt x="233" y="0"/>
                  </a:cubicBezTo>
                  <a:cubicBezTo>
                    <a:pt x="102" y="0"/>
                    <a:pt x="102" y="0"/>
                    <a:pt x="102" y="0"/>
                  </a:cubicBezTo>
                  <a:cubicBezTo>
                    <a:pt x="102" y="52"/>
                    <a:pt x="102" y="52"/>
                    <a:pt x="102" y="52"/>
                  </a:cubicBezTo>
                  <a:cubicBezTo>
                    <a:pt x="71" y="55"/>
                    <a:pt x="47" y="68"/>
                    <a:pt x="28" y="92"/>
                  </a:cubicBezTo>
                  <a:cubicBezTo>
                    <a:pt x="9" y="116"/>
                    <a:pt x="0" y="146"/>
                    <a:pt x="0" y="183"/>
                  </a:cubicBezTo>
                  <a:cubicBezTo>
                    <a:pt x="0" y="406"/>
                    <a:pt x="0" y="406"/>
                    <a:pt x="0" y="406"/>
                  </a:cubicBezTo>
                  <a:cubicBezTo>
                    <a:pt x="335" y="406"/>
                    <a:pt x="335" y="406"/>
                    <a:pt x="335" y="406"/>
                  </a:cubicBezTo>
                  <a:cubicBezTo>
                    <a:pt x="335" y="183"/>
                    <a:pt x="335" y="183"/>
                    <a:pt x="335" y="183"/>
                  </a:cubicBezTo>
                  <a:cubicBezTo>
                    <a:pt x="335" y="146"/>
                    <a:pt x="326" y="116"/>
                    <a:pt x="307" y="92"/>
                  </a:cubicBezTo>
                  <a:close/>
                  <a:moveTo>
                    <a:pt x="51" y="371"/>
                  </a:moveTo>
                  <a:cubicBezTo>
                    <a:pt x="39" y="371"/>
                    <a:pt x="30" y="364"/>
                    <a:pt x="30" y="357"/>
                  </a:cubicBezTo>
                  <a:cubicBezTo>
                    <a:pt x="30" y="350"/>
                    <a:pt x="39" y="343"/>
                    <a:pt x="51" y="343"/>
                  </a:cubicBezTo>
                  <a:cubicBezTo>
                    <a:pt x="62" y="343"/>
                    <a:pt x="71" y="350"/>
                    <a:pt x="71" y="357"/>
                  </a:cubicBezTo>
                  <a:cubicBezTo>
                    <a:pt x="71" y="364"/>
                    <a:pt x="62" y="371"/>
                    <a:pt x="51" y="371"/>
                  </a:cubicBezTo>
                  <a:close/>
                  <a:moveTo>
                    <a:pt x="74" y="122"/>
                  </a:moveTo>
                  <a:cubicBezTo>
                    <a:pt x="140" y="122"/>
                    <a:pt x="140" y="122"/>
                    <a:pt x="140" y="122"/>
                  </a:cubicBezTo>
                  <a:cubicBezTo>
                    <a:pt x="140" y="55"/>
                    <a:pt x="140" y="55"/>
                    <a:pt x="140" y="55"/>
                  </a:cubicBezTo>
                  <a:cubicBezTo>
                    <a:pt x="194" y="55"/>
                    <a:pt x="194" y="55"/>
                    <a:pt x="194" y="55"/>
                  </a:cubicBezTo>
                  <a:cubicBezTo>
                    <a:pt x="194" y="122"/>
                    <a:pt x="194" y="122"/>
                    <a:pt x="194" y="122"/>
                  </a:cubicBezTo>
                  <a:cubicBezTo>
                    <a:pt x="260" y="122"/>
                    <a:pt x="260" y="122"/>
                    <a:pt x="260" y="122"/>
                  </a:cubicBezTo>
                  <a:cubicBezTo>
                    <a:pt x="260" y="175"/>
                    <a:pt x="260" y="175"/>
                    <a:pt x="260" y="175"/>
                  </a:cubicBezTo>
                  <a:cubicBezTo>
                    <a:pt x="194" y="175"/>
                    <a:pt x="194" y="175"/>
                    <a:pt x="194" y="175"/>
                  </a:cubicBezTo>
                  <a:cubicBezTo>
                    <a:pt x="194" y="242"/>
                    <a:pt x="194" y="242"/>
                    <a:pt x="194" y="242"/>
                  </a:cubicBezTo>
                  <a:cubicBezTo>
                    <a:pt x="140" y="242"/>
                    <a:pt x="140" y="242"/>
                    <a:pt x="140" y="242"/>
                  </a:cubicBezTo>
                  <a:cubicBezTo>
                    <a:pt x="140" y="175"/>
                    <a:pt x="140" y="175"/>
                    <a:pt x="140" y="175"/>
                  </a:cubicBezTo>
                  <a:cubicBezTo>
                    <a:pt x="74" y="175"/>
                    <a:pt x="74" y="175"/>
                    <a:pt x="74" y="175"/>
                  </a:cubicBezTo>
                  <a:lnTo>
                    <a:pt x="74" y="122"/>
                  </a:lnTo>
                  <a:close/>
                  <a:moveTo>
                    <a:pt x="286" y="356"/>
                  </a:moveTo>
                  <a:cubicBezTo>
                    <a:pt x="265" y="366"/>
                    <a:pt x="244" y="363"/>
                    <a:pt x="239" y="350"/>
                  </a:cubicBezTo>
                  <a:cubicBezTo>
                    <a:pt x="237" y="346"/>
                    <a:pt x="237" y="341"/>
                    <a:pt x="239" y="337"/>
                  </a:cubicBezTo>
                  <a:cubicBezTo>
                    <a:pt x="238" y="337"/>
                    <a:pt x="236" y="337"/>
                    <a:pt x="235" y="337"/>
                  </a:cubicBezTo>
                  <a:cubicBezTo>
                    <a:pt x="230" y="337"/>
                    <a:pt x="225" y="337"/>
                    <a:pt x="221" y="336"/>
                  </a:cubicBezTo>
                  <a:cubicBezTo>
                    <a:pt x="221" y="336"/>
                    <a:pt x="221" y="336"/>
                    <a:pt x="221" y="336"/>
                  </a:cubicBezTo>
                  <a:cubicBezTo>
                    <a:pt x="221" y="348"/>
                    <a:pt x="197" y="357"/>
                    <a:pt x="168" y="357"/>
                  </a:cubicBezTo>
                  <a:cubicBezTo>
                    <a:pt x="139" y="357"/>
                    <a:pt x="115" y="348"/>
                    <a:pt x="115" y="336"/>
                  </a:cubicBezTo>
                  <a:cubicBezTo>
                    <a:pt x="115" y="327"/>
                    <a:pt x="131" y="319"/>
                    <a:pt x="152" y="317"/>
                  </a:cubicBezTo>
                  <a:cubicBezTo>
                    <a:pt x="147" y="316"/>
                    <a:pt x="142" y="314"/>
                    <a:pt x="139" y="311"/>
                  </a:cubicBezTo>
                  <a:cubicBezTo>
                    <a:pt x="135" y="312"/>
                    <a:pt x="131" y="313"/>
                    <a:pt x="127" y="313"/>
                  </a:cubicBezTo>
                  <a:cubicBezTo>
                    <a:pt x="118" y="313"/>
                    <a:pt x="111" y="309"/>
                    <a:pt x="105" y="304"/>
                  </a:cubicBezTo>
                  <a:cubicBezTo>
                    <a:pt x="100" y="296"/>
                    <a:pt x="100" y="281"/>
                    <a:pt x="105" y="273"/>
                  </a:cubicBezTo>
                  <a:cubicBezTo>
                    <a:pt x="111" y="267"/>
                    <a:pt x="118" y="263"/>
                    <a:pt x="127" y="263"/>
                  </a:cubicBezTo>
                  <a:cubicBezTo>
                    <a:pt x="142" y="263"/>
                    <a:pt x="154" y="273"/>
                    <a:pt x="155" y="286"/>
                  </a:cubicBezTo>
                  <a:cubicBezTo>
                    <a:pt x="156" y="286"/>
                    <a:pt x="157" y="286"/>
                    <a:pt x="159" y="286"/>
                  </a:cubicBezTo>
                  <a:cubicBezTo>
                    <a:pt x="173" y="286"/>
                    <a:pt x="184" y="293"/>
                    <a:pt x="184" y="301"/>
                  </a:cubicBezTo>
                  <a:cubicBezTo>
                    <a:pt x="184" y="308"/>
                    <a:pt x="178" y="313"/>
                    <a:pt x="169" y="316"/>
                  </a:cubicBezTo>
                  <a:cubicBezTo>
                    <a:pt x="181" y="316"/>
                    <a:pt x="192" y="317"/>
                    <a:pt x="201" y="320"/>
                  </a:cubicBezTo>
                  <a:cubicBezTo>
                    <a:pt x="201" y="320"/>
                    <a:pt x="201" y="320"/>
                    <a:pt x="201" y="320"/>
                  </a:cubicBezTo>
                  <a:cubicBezTo>
                    <a:pt x="201" y="310"/>
                    <a:pt x="216" y="303"/>
                    <a:pt x="235" y="303"/>
                  </a:cubicBezTo>
                  <a:cubicBezTo>
                    <a:pt x="239" y="303"/>
                    <a:pt x="242" y="303"/>
                    <a:pt x="245" y="304"/>
                  </a:cubicBezTo>
                  <a:cubicBezTo>
                    <a:pt x="251" y="305"/>
                    <a:pt x="257" y="306"/>
                    <a:pt x="261" y="309"/>
                  </a:cubicBezTo>
                  <a:cubicBezTo>
                    <a:pt x="262" y="310"/>
                    <a:pt x="263" y="310"/>
                    <a:pt x="264" y="311"/>
                  </a:cubicBezTo>
                  <a:cubicBezTo>
                    <a:pt x="265" y="310"/>
                    <a:pt x="267" y="309"/>
                    <a:pt x="269" y="309"/>
                  </a:cubicBezTo>
                  <a:cubicBezTo>
                    <a:pt x="290" y="299"/>
                    <a:pt x="311" y="303"/>
                    <a:pt x="316" y="316"/>
                  </a:cubicBezTo>
                  <a:cubicBezTo>
                    <a:pt x="321" y="329"/>
                    <a:pt x="308" y="347"/>
                    <a:pt x="286" y="3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组合 48"/>
          <p:cNvGrpSpPr>
            <a:grpSpLocks noChangeAspect="1"/>
          </p:cNvGrpSpPr>
          <p:nvPr/>
        </p:nvGrpSpPr>
        <p:grpSpPr>
          <a:xfrm>
            <a:off x="9435953" y="5419352"/>
            <a:ext cx="396000" cy="396000"/>
            <a:chOff x="1937429" y="3075806"/>
            <a:chExt cx="1186377" cy="1187209"/>
          </a:xfrm>
          <a:solidFill>
            <a:schemeClr val="bg1"/>
          </a:solidFill>
        </p:grpSpPr>
        <p:sp>
          <p:nvSpPr>
            <p:cNvPr id="50" name="Freeform 228"/>
            <p:cNvSpPr/>
            <p:nvPr/>
          </p:nvSpPr>
          <p:spPr bwMode="auto">
            <a:xfrm>
              <a:off x="1937429" y="3075806"/>
              <a:ext cx="1186377" cy="1187209"/>
            </a:xfrm>
            <a:custGeom>
              <a:avLst/>
              <a:gdLst>
                <a:gd name="T0" fmla="*/ 554 w 713"/>
                <a:gd name="T1" fmla="*/ 60 h 713"/>
                <a:gd name="T2" fmla="*/ 356 w 713"/>
                <a:gd name="T3" fmla="*/ 0 h 713"/>
                <a:gd name="T4" fmla="*/ 46 w 713"/>
                <a:gd name="T5" fmla="*/ 181 h 713"/>
                <a:gd name="T6" fmla="*/ 0 w 713"/>
                <a:gd name="T7" fmla="*/ 356 h 713"/>
                <a:gd name="T8" fmla="*/ 44 w 713"/>
                <a:gd name="T9" fmla="*/ 528 h 713"/>
                <a:gd name="T10" fmla="*/ 356 w 713"/>
                <a:gd name="T11" fmla="*/ 713 h 713"/>
                <a:gd name="T12" fmla="*/ 631 w 713"/>
                <a:gd name="T13" fmla="*/ 584 h 713"/>
                <a:gd name="T14" fmla="*/ 713 w 713"/>
                <a:gd name="T15" fmla="*/ 356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6"/>
                  </a:cubicBezTo>
                  <a:cubicBezTo>
                    <a:pt x="0" y="419"/>
                    <a:pt x="16" y="477"/>
                    <a:pt x="44" y="528"/>
                  </a:cubicBezTo>
                  <a:cubicBezTo>
                    <a:pt x="104" y="638"/>
                    <a:pt x="222" y="713"/>
                    <a:pt x="356" y="713"/>
                  </a:cubicBezTo>
                  <a:cubicBezTo>
                    <a:pt x="467" y="713"/>
                    <a:pt x="565" y="663"/>
                    <a:pt x="631" y="584"/>
                  </a:cubicBezTo>
                  <a:cubicBezTo>
                    <a:pt x="682" y="522"/>
                    <a:pt x="713" y="443"/>
                    <a:pt x="713" y="356"/>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1" name="Freeform 295"/>
            <p:cNvSpPr>
              <a:spLocks noEditPoints="1"/>
            </p:cNvSpPr>
            <p:nvPr/>
          </p:nvSpPr>
          <p:spPr bwMode="auto">
            <a:xfrm>
              <a:off x="2180361" y="3566663"/>
              <a:ext cx="703839" cy="498345"/>
            </a:xfrm>
            <a:custGeom>
              <a:avLst/>
              <a:gdLst>
                <a:gd name="T0" fmla="*/ 194 w 423"/>
                <a:gd name="T1" fmla="*/ 65 h 299"/>
                <a:gd name="T2" fmla="*/ 237 w 423"/>
                <a:gd name="T3" fmla="*/ 38 h 299"/>
                <a:gd name="T4" fmla="*/ 224 w 423"/>
                <a:gd name="T5" fmla="*/ 79 h 299"/>
                <a:gd name="T6" fmla="*/ 276 w 423"/>
                <a:gd name="T7" fmla="*/ 66 h 299"/>
                <a:gd name="T8" fmla="*/ 225 w 423"/>
                <a:gd name="T9" fmla="*/ 99 h 299"/>
                <a:gd name="T10" fmla="*/ 294 w 423"/>
                <a:gd name="T11" fmla="*/ 97 h 299"/>
                <a:gd name="T12" fmla="*/ 226 w 423"/>
                <a:gd name="T13" fmla="*/ 119 h 299"/>
                <a:gd name="T14" fmla="*/ 299 w 423"/>
                <a:gd name="T15" fmla="*/ 120 h 299"/>
                <a:gd name="T16" fmla="*/ 226 w 423"/>
                <a:gd name="T17" fmla="*/ 138 h 299"/>
                <a:gd name="T18" fmla="*/ 302 w 423"/>
                <a:gd name="T19" fmla="*/ 145 h 299"/>
                <a:gd name="T20" fmla="*/ 242 w 423"/>
                <a:gd name="T21" fmla="*/ 164 h 299"/>
                <a:gd name="T22" fmla="*/ 303 w 423"/>
                <a:gd name="T23" fmla="*/ 170 h 299"/>
                <a:gd name="T24" fmla="*/ 260 w 423"/>
                <a:gd name="T25" fmla="*/ 195 h 299"/>
                <a:gd name="T26" fmla="*/ 304 w 423"/>
                <a:gd name="T27" fmla="*/ 210 h 299"/>
                <a:gd name="T28" fmla="*/ 303 w 423"/>
                <a:gd name="T29" fmla="*/ 219 h 299"/>
                <a:gd name="T30" fmla="*/ 285 w 423"/>
                <a:gd name="T31" fmla="*/ 241 h 299"/>
                <a:gd name="T32" fmla="*/ 301 w 423"/>
                <a:gd name="T33" fmla="*/ 247 h 299"/>
                <a:gd name="T34" fmla="*/ 226 w 423"/>
                <a:gd name="T35" fmla="*/ 168 h 299"/>
                <a:gd name="T36" fmla="*/ 151 w 423"/>
                <a:gd name="T37" fmla="*/ 257 h 299"/>
                <a:gd name="T38" fmla="*/ 134 w 423"/>
                <a:gd name="T39" fmla="*/ 243 h 299"/>
                <a:gd name="T40" fmla="*/ 149 w 423"/>
                <a:gd name="T41" fmla="*/ 242 h 299"/>
                <a:gd name="T42" fmla="*/ 129 w 423"/>
                <a:gd name="T43" fmla="*/ 218 h 299"/>
                <a:gd name="T44" fmla="*/ 160 w 423"/>
                <a:gd name="T45" fmla="*/ 218 h 299"/>
                <a:gd name="T46" fmla="*/ 128 w 423"/>
                <a:gd name="T47" fmla="*/ 197 h 299"/>
                <a:gd name="T48" fmla="*/ 175 w 423"/>
                <a:gd name="T49" fmla="*/ 192 h 299"/>
                <a:gd name="T50" fmla="*/ 128 w 423"/>
                <a:gd name="T51" fmla="*/ 170 h 299"/>
                <a:gd name="T52" fmla="*/ 187 w 423"/>
                <a:gd name="T53" fmla="*/ 165 h 299"/>
                <a:gd name="T54" fmla="*/ 127 w 423"/>
                <a:gd name="T55" fmla="*/ 146 h 299"/>
                <a:gd name="T56" fmla="*/ 205 w 423"/>
                <a:gd name="T57" fmla="*/ 138 h 299"/>
                <a:gd name="T58" fmla="*/ 129 w 423"/>
                <a:gd name="T59" fmla="*/ 122 h 299"/>
                <a:gd name="T60" fmla="*/ 205 w 423"/>
                <a:gd name="T61" fmla="*/ 118 h 299"/>
                <a:gd name="T62" fmla="*/ 135 w 423"/>
                <a:gd name="T63" fmla="*/ 95 h 299"/>
                <a:gd name="T64" fmla="*/ 205 w 423"/>
                <a:gd name="T65" fmla="*/ 99 h 299"/>
                <a:gd name="T66" fmla="*/ 154 w 423"/>
                <a:gd name="T67" fmla="*/ 60 h 299"/>
                <a:gd name="T68" fmla="*/ 204 w 423"/>
                <a:gd name="T69" fmla="*/ 79 h 299"/>
                <a:gd name="T70" fmla="*/ 198 w 423"/>
                <a:gd name="T71" fmla="*/ 39 h 299"/>
                <a:gd name="T72" fmla="*/ 110 w 423"/>
                <a:gd name="T73" fmla="*/ 62 h 299"/>
                <a:gd name="T74" fmla="*/ 139 w 423"/>
                <a:gd name="T75" fmla="*/ 283 h 299"/>
                <a:gd name="T76" fmla="*/ 315 w 423"/>
                <a:gd name="T77" fmla="*/ 251 h 299"/>
                <a:gd name="T78" fmla="*/ 276 w 423"/>
                <a:gd name="T79" fmla="*/ 26 h 299"/>
                <a:gd name="T80" fmla="*/ 86 w 423"/>
                <a:gd name="T81" fmla="*/ 19 h 299"/>
                <a:gd name="T82" fmla="*/ 0 w 423"/>
                <a:gd name="T83" fmla="*/ 295 h 299"/>
                <a:gd name="T84" fmla="*/ 87 w 423"/>
                <a:gd name="T85" fmla="*/ 140 h 299"/>
                <a:gd name="T86" fmla="*/ 107 w 423"/>
                <a:gd name="T87" fmla="*/ 294 h 299"/>
                <a:gd name="T88" fmla="*/ 328 w 423"/>
                <a:gd name="T89" fmla="*/ 137 h 299"/>
                <a:gd name="T90" fmla="*/ 354 w 423"/>
                <a:gd name="T91" fmla="*/ 295 h 299"/>
                <a:gd name="T92" fmla="*/ 403 w 423"/>
                <a:gd name="T93" fmla="*/ 103 h 299"/>
                <a:gd name="T94" fmla="*/ 214 w 423"/>
                <a:gd name="T9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3" h="299">
                  <a:moveTo>
                    <a:pt x="198" y="39"/>
                  </a:moveTo>
                  <a:cubicBezTo>
                    <a:pt x="173" y="46"/>
                    <a:pt x="164" y="62"/>
                    <a:pt x="194" y="65"/>
                  </a:cubicBezTo>
                  <a:cubicBezTo>
                    <a:pt x="212" y="59"/>
                    <a:pt x="216" y="57"/>
                    <a:pt x="235" y="65"/>
                  </a:cubicBezTo>
                  <a:cubicBezTo>
                    <a:pt x="265" y="58"/>
                    <a:pt x="256" y="54"/>
                    <a:pt x="237" y="38"/>
                  </a:cubicBezTo>
                  <a:cubicBezTo>
                    <a:pt x="244" y="34"/>
                    <a:pt x="254" y="40"/>
                    <a:pt x="269" y="52"/>
                  </a:cubicBezTo>
                  <a:cubicBezTo>
                    <a:pt x="281" y="60"/>
                    <a:pt x="229" y="79"/>
                    <a:pt x="224" y="79"/>
                  </a:cubicBezTo>
                  <a:cubicBezTo>
                    <a:pt x="225" y="93"/>
                    <a:pt x="225" y="93"/>
                    <a:pt x="225" y="93"/>
                  </a:cubicBezTo>
                  <a:cubicBezTo>
                    <a:pt x="248" y="92"/>
                    <a:pt x="288" y="91"/>
                    <a:pt x="276" y="66"/>
                  </a:cubicBezTo>
                  <a:cubicBezTo>
                    <a:pt x="276" y="51"/>
                    <a:pt x="288" y="64"/>
                    <a:pt x="284" y="81"/>
                  </a:cubicBezTo>
                  <a:cubicBezTo>
                    <a:pt x="279" y="97"/>
                    <a:pt x="246" y="97"/>
                    <a:pt x="225" y="99"/>
                  </a:cubicBezTo>
                  <a:cubicBezTo>
                    <a:pt x="224" y="101"/>
                    <a:pt x="227" y="107"/>
                    <a:pt x="225" y="110"/>
                  </a:cubicBezTo>
                  <a:cubicBezTo>
                    <a:pt x="249" y="114"/>
                    <a:pt x="277" y="120"/>
                    <a:pt x="294" y="97"/>
                  </a:cubicBezTo>
                  <a:cubicBezTo>
                    <a:pt x="295" y="107"/>
                    <a:pt x="295" y="107"/>
                    <a:pt x="295" y="107"/>
                  </a:cubicBezTo>
                  <a:cubicBezTo>
                    <a:pt x="278" y="127"/>
                    <a:pt x="250" y="121"/>
                    <a:pt x="226" y="119"/>
                  </a:cubicBezTo>
                  <a:cubicBezTo>
                    <a:pt x="226" y="123"/>
                    <a:pt x="226" y="124"/>
                    <a:pt x="226" y="129"/>
                  </a:cubicBezTo>
                  <a:cubicBezTo>
                    <a:pt x="248" y="134"/>
                    <a:pt x="272" y="150"/>
                    <a:pt x="299" y="120"/>
                  </a:cubicBezTo>
                  <a:cubicBezTo>
                    <a:pt x="300" y="132"/>
                    <a:pt x="300" y="132"/>
                    <a:pt x="300" y="132"/>
                  </a:cubicBezTo>
                  <a:cubicBezTo>
                    <a:pt x="277" y="154"/>
                    <a:pt x="249" y="145"/>
                    <a:pt x="226" y="138"/>
                  </a:cubicBezTo>
                  <a:cubicBezTo>
                    <a:pt x="227" y="140"/>
                    <a:pt x="227" y="144"/>
                    <a:pt x="227" y="147"/>
                  </a:cubicBezTo>
                  <a:cubicBezTo>
                    <a:pt x="241" y="158"/>
                    <a:pt x="280" y="181"/>
                    <a:pt x="302" y="145"/>
                  </a:cubicBezTo>
                  <a:cubicBezTo>
                    <a:pt x="302" y="156"/>
                    <a:pt x="302" y="156"/>
                    <a:pt x="302" y="156"/>
                  </a:cubicBezTo>
                  <a:cubicBezTo>
                    <a:pt x="281" y="179"/>
                    <a:pt x="259" y="171"/>
                    <a:pt x="242" y="164"/>
                  </a:cubicBezTo>
                  <a:cubicBezTo>
                    <a:pt x="243" y="173"/>
                    <a:pt x="243" y="173"/>
                    <a:pt x="243" y="173"/>
                  </a:cubicBezTo>
                  <a:cubicBezTo>
                    <a:pt x="253" y="192"/>
                    <a:pt x="291" y="199"/>
                    <a:pt x="303" y="170"/>
                  </a:cubicBezTo>
                  <a:cubicBezTo>
                    <a:pt x="303" y="181"/>
                    <a:pt x="303" y="181"/>
                    <a:pt x="303" y="181"/>
                  </a:cubicBezTo>
                  <a:cubicBezTo>
                    <a:pt x="298" y="193"/>
                    <a:pt x="276" y="199"/>
                    <a:pt x="260" y="195"/>
                  </a:cubicBezTo>
                  <a:cubicBezTo>
                    <a:pt x="261" y="207"/>
                    <a:pt x="285" y="221"/>
                    <a:pt x="303" y="198"/>
                  </a:cubicBezTo>
                  <a:cubicBezTo>
                    <a:pt x="304" y="210"/>
                    <a:pt x="304" y="210"/>
                    <a:pt x="304" y="210"/>
                  </a:cubicBezTo>
                  <a:cubicBezTo>
                    <a:pt x="295" y="214"/>
                    <a:pt x="284" y="217"/>
                    <a:pt x="274" y="221"/>
                  </a:cubicBezTo>
                  <a:cubicBezTo>
                    <a:pt x="277" y="234"/>
                    <a:pt x="288" y="236"/>
                    <a:pt x="303" y="219"/>
                  </a:cubicBezTo>
                  <a:cubicBezTo>
                    <a:pt x="303" y="221"/>
                    <a:pt x="303" y="224"/>
                    <a:pt x="303" y="226"/>
                  </a:cubicBezTo>
                  <a:cubicBezTo>
                    <a:pt x="298" y="232"/>
                    <a:pt x="290" y="236"/>
                    <a:pt x="285" y="241"/>
                  </a:cubicBezTo>
                  <a:cubicBezTo>
                    <a:pt x="282" y="248"/>
                    <a:pt x="288" y="250"/>
                    <a:pt x="300" y="243"/>
                  </a:cubicBezTo>
                  <a:cubicBezTo>
                    <a:pt x="299" y="246"/>
                    <a:pt x="302" y="246"/>
                    <a:pt x="301" y="247"/>
                  </a:cubicBezTo>
                  <a:cubicBezTo>
                    <a:pt x="297" y="252"/>
                    <a:pt x="290" y="253"/>
                    <a:pt x="286" y="258"/>
                  </a:cubicBezTo>
                  <a:cubicBezTo>
                    <a:pt x="266" y="219"/>
                    <a:pt x="254" y="194"/>
                    <a:pt x="226" y="168"/>
                  </a:cubicBezTo>
                  <a:cubicBezTo>
                    <a:pt x="220" y="169"/>
                    <a:pt x="213" y="169"/>
                    <a:pt x="207" y="169"/>
                  </a:cubicBezTo>
                  <a:cubicBezTo>
                    <a:pt x="184" y="193"/>
                    <a:pt x="161" y="220"/>
                    <a:pt x="151" y="257"/>
                  </a:cubicBezTo>
                  <a:cubicBezTo>
                    <a:pt x="145" y="254"/>
                    <a:pt x="143" y="254"/>
                    <a:pt x="134" y="247"/>
                  </a:cubicBezTo>
                  <a:cubicBezTo>
                    <a:pt x="135" y="246"/>
                    <a:pt x="132" y="242"/>
                    <a:pt x="134" y="243"/>
                  </a:cubicBezTo>
                  <a:cubicBezTo>
                    <a:pt x="138" y="244"/>
                    <a:pt x="143" y="249"/>
                    <a:pt x="146" y="250"/>
                  </a:cubicBezTo>
                  <a:cubicBezTo>
                    <a:pt x="149" y="250"/>
                    <a:pt x="147" y="242"/>
                    <a:pt x="149" y="242"/>
                  </a:cubicBezTo>
                  <a:cubicBezTo>
                    <a:pt x="141" y="234"/>
                    <a:pt x="134" y="231"/>
                    <a:pt x="129" y="226"/>
                  </a:cubicBezTo>
                  <a:cubicBezTo>
                    <a:pt x="129" y="218"/>
                    <a:pt x="129" y="218"/>
                    <a:pt x="129" y="218"/>
                  </a:cubicBezTo>
                  <a:cubicBezTo>
                    <a:pt x="136" y="226"/>
                    <a:pt x="143" y="233"/>
                    <a:pt x="153" y="234"/>
                  </a:cubicBezTo>
                  <a:cubicBezTo>
                    <a:pt x="154" y="226"/>
                    <a:pt x="158" y="222"/>
                    <a:pt x="160" y="218"/>
                  </a:cubicBezTo>
                  <a:cubicBezTo>
                    <a:pt x="142" y="220"/>
                    <a:pt x="134" y="214"/>
                    <a:pt x="128" y="206"/>
                  </a:cubicBezTo>
                  <a:cubicBezTo>
                    <a:pt x="128" y="197"/>
                    <a:pt x="128" y="197"/>
                    <a:pt x="128" y="197"/>
                  </a:cubicBezTo>
                  <a:cubicBezTo>
                    <a:pt x="139" y="210"/>
                    <a:pt x="144" y="215"/>
                    <a:pt x="166" y="207"/>
                  </a:cubicBezTo>
                  <a:cubicBezTo>
                    <a:pt x="167" y="205"/>
                    <a:pt x="175" y="195"/>
                    <a:pt x="175" y="192"/>
                  </a:cubicBezTo>
                  <a:cubicBezTo>
                    <a:pt x="144" y="202"/>
                    <a:pt x="137" y="188"/>
                    <a:pt x="128" y="180"/>
                  </a:cubicBezTo>
                  <a:cubicBezTo>
                    <a:pt x="128" y="170"/>
                    <a:pt x="128" y="170"/>
                    <a:pt x="128" y="170"/>
                  </a:cubicBezTo>
                  <a:cubicBezTo>
                    <a:pt x="136" y="181"/>
                    <a:pt x="157" y="203"/>
                    <a:pt x="187" y="174"/>
                  </a:cubicBezTo>
                  <a:cubicBezTo>
                    <a:pt x="187" y="172"/>
                    <a:pt x="187" y="167"/>
                    <a:pt x="187" y="165"/>
                  </a:cubicBezTo>
                  <a:cubicBezTo>
                    <a:pt x="166" y="174"/>
                    <a:pt x="144" y="176"/>
                    <a:pt x="127" y="155"/>
                  </a:cubicBezTo>
                  <a:cubicBezTo>
                    <a:pt x="127" y="146"/>
                    <a:pt x="127" y="146"/>
                    <a:pt x="127" y="146"/>
                  </a:cubicBezTo>
                  <a:cubicBezTo>
                    <a:pt x="156" y="180"/>
                    <a:pt x="183" y="161"/>
                    <a:pt x="206" y="147"/>
                  </a:cubicBezTo>
                  <a:cubicBezTo>
                    <a:pt x="205" y="145"/>
                    <a:pt x="206" y="141"/>
                    <a:pt x="205" y="138"/>
                  </a:cubicBezTo>
                  <a:cubicBezTo>
                    <a:pt x="173" y="153"/>
                    <a:pt x="148" y="144"/>
                    <a:pt x="130" y="133"/>
                  </a:cubicBezTo>
                  <a:cubicBezTo>
                    <a:pt x="129" y="122"/>
                    <a:pt x="129" y="122"/>
                    <a:pt x="129" y="122"/>
                  </a:cubicBezTo>
                  <a:cubicBezTo>
                    <a:pt x="149" y="141"/>
                    <a:pt x="178" y="142"/>
                    <a:pt x="206" y="128"/>
                  </a:cubicBezTo>
                  <a:cubicBezTo>
                    <a:pt x="205" y="125"/>
                    <a:pt x="206" y="121"/>
                    <a:pt x="205" y="118"/>
                  </a:cubicBezTo>
                  <a:cubicBezTo>
                    <a:pt x="170" y="127"/>
                    <a:pt x="148" y="119"/>
                    <a:pt x="135" y="105"/>
                  </a:cubicBezTo>
                  <a:cubicBezTo>
                    <a:pt x="135" y="95"/>
                    <a:pt x="135" y="95"/>
                    <a:pt x="135" y="95"/>
                  </a:cubicBezTo>
                  <a:cubicBezTo>
                    <a:pt x="151" y="117"/>
                    <a:pt x="178" y="117"/>
                    <a:pt x="205" y="110"/>
                  </a:cubicBezTo>
                  <a:cubicBezTo>
                    <a:pt x="205" y="106"/>
                    <a:pt x="205" y="102"/>
                    <a:pt x="205" y="99"/>
                  </a:cubicBezTo>
                  <a:cubicBezTo>
                    <a:pt x="177" y="102"/>
                    <a:pt x="153" y="96"/>
                    <a:pt x="146" y="81"/>
                  </a:cubicBezTo>
                  <a:cubicBezTo>
                    <a:pt x="143" y="68"/>
                    <a:pt x="146" y="55"/>
                    <a:pt x="154" y="60"/>
                  </a:cubicBezTo>
                  <a:cubicBezTo>
                    <a:pt x="143" y="80"/>
                    <a:pt x="161" y="98"/>
                    <a:pt x="205" y="92"/>
                  </a:cubicBezTo>
                  <a:cubicBezTo>
                    <a:pt x="204" y="90"/>
                    <a:pt x="204" y="81"/>
                    <a:pt x="204" y="79"/>
                  </a:cubicBezTo>
                  <a:cubicBezTo>
                    <a:pt x="185" y="72"/>
                    <a:pt x="161" y="67"/>
                    <a:pt x="165" y="53"/>
                  </a:cubicBezTo>
                  <a:cubicBezTo>
                    <a:pt x="173" y="40"/>
                    <a:pt x="183" y="34"/>
                    <a:pt x="198" y="39"/>
                  </a:cubicBezTo>
                  <a:close/>
                  <a:moveTo>
                    <a:pt x="137" y="27"/>
                  </a:moveTo>
                  <a:cubicBezTo>
                    <a:pt x="120" y="27"/>
                    <a:pt x="111" y="39"/>
                    <a:pt x="110" y="62"/>
                  </a:cubicBezTo>
                  <a:cubicBezTo>
                    <a:pt x="109" y="250"/>
                    <a:pt x="109" y="250"/>
                    <a:pt x="109" y="250"/>
                  </a:cubicBezTo>
                  <a:cubicBezTo>
                    <a:pt x="109" y="268"/>
                    <a:pt x="117" y="281"/>
                    <a:pt x="139" y="283"/>
                  </a:cubicBezTo>
                  <a:cubicBezTo>
                    <a:pt x="291" y="282"/>
                    <a:pt x="291" y="282"/>
                    <a:pt x="291" y="282"/>
                  </a:cubicBezTo>
                  <a:cubicBezTo>
                    <a:pt x="309" y="282"/>
                    <a:pt x="317" y="271"/>
                    <a:pt x="315" y="251"/>
                  </a:cubicBezTo>
                  <a:cubicBezTo>
                    <a:pt x="319" y="61"/>
                    <a:pt x="319" y="61"/>
                    <a:pt x="319" y="61"/>
                  </a:cubicBezTo>
                  <a:cubicBezTo>
                    <a:pt x="320" y="33"/>
                    <a:pt x="302" y="25"/>
                    <a:pt x="276" y="26"/>
                  </a:cubicBezTo>
                  <a:cubicBezTo>
                    <a:pt x="137" y="27"/>
                    <a:pt x="137" y="27"/>
                    <a:pt x="137" y="27"/>
                  </a:cubicBezTo>
                  <a:close/>
                  <a:moveTo>
                    <a:pt x="86" y="19"/>
                  </a:moveTo>
                  <a:cubicBezTo>
                    <a:pt x="59" y="26"/>
                    <a:pt x="22" y="76"/>
                    <a:pt x="14" y="148"/>
                  </a:cubicBezTo>
                  <a:cubicBezTo>
                    <a:pt x="0" y="295"/>
                    <a:pt x="0" y="295"/>
                    <a:pt x="0" y="295"/>
                  </a:cubicBezTo>
                  <a:cubicBezTo>
                    <a:pt x="76" y="294"/>
                    <a:pt x="76" y="294"/>
                    <a:pt x="76" y="294"/>
                  </a:cubicBezTo>
                  <a:cubicBezTo>
                    <a:pt x="87" y="140"/>
                    <a:pt x="87" y="140"/>
                    <a:pt x="87" y="140"/>
                  </a:cubicBezTo>
                  <a:cubicBezTo>
                    <a:pt x="92" y="131"/>
                    <a:pt x="96" y="131"/>
                    <a:pt x="99" y="140"/>
                  </a:cubicBezTo>
                  <a:cubicBezTo>
                    <a:pt x="107" y="294"/>
                    <a:pt x="107" y="294"/>
                    <a:pt x="107" y="294"/>
                  </a:cubicBezTo>
                  <a:cubicBezTo>
                    <a:pt x="321" y="299"/>
                    <a:pt x="321" y="299"/>
                    <a:pt x="321" y="299"/>
                  </a:cubicBezTo>
                  <a:cubicBezTo>
                    <a:pt x="328" y="137"/>
                    <a:pt x="328" y="137"/>
                    <a:pt x="328" y="137"/>
                  </a:cubicBezTo>
                  <a:cubicBezTo>
                    <a:pt x="331" y="131"/>
                    <a:pt x="334" y="130"/>
                    <a:pt x="338" y="134"/>
                  </a:cubicBezTo>
                  <a:cubicBezTo>
                    <a:pt x="354" y="295"/>
                    <a:pt x="354" y="295"/>
                    <a:pt x="354" y="295"/>
                  </a:cubicBezTo>
                  <a:cubicBezTo>
                    <a:pt x="423" y="298"/>
                    <a:pt x="423" y="298"/>
                    <a:pt x="423" y="298"/>
                  </a:cubicBezTo>
                  <a:cubicBezTo>
                    <a:pt x="403" y="103"/>
                    <a:pt x="403" y="103"/>
                    <a:pt x="403" y="103"/>
                  </a:cubicBezTo>
                  <a:cubicBezTo>
                    <a:pt x="401" y="65"/>
                    <a:pt x="385" y="42"/>
                    <a:pt x="349" y="26"/>
                  </a:cubicBezTo>
                  <a:cubicBezTo>
                    <a:pt x="349" y="26"/>
                    <a:pt x="285" y="0"/>
                    <a:pt x="214" y="0"/>
                  </a:cubicBezTo>
                  <a:cubicBezTo>
                    <a:pt x="130" y="0"/>
                    <a:pt x="86" y="19"/>
                    <a:pt x="8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Oval 296"/>
            <p:cNvSpPr>
              <a:spLocks noChangeArrowheads="1"/>
            </p:cNvSpPr>
            <p:nvPr/>
          </p:nvSpPr>
          <p:spPr bwMode="auto">
            <a:xfrm>
              <a:off x="2375040" y="3187289"/>
              <a:ext cx="311153" cy="31115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a:grpSpLocks noChangeAspect="1"/>
          </p:cNvGrpSpPr>
          <p:nvPr/>
        </p:nvGrpSpPr>
        <p:grpSpPr>
          <a:xfrm>
            <a:off x="9995701" y="5419352"/>
            <a:ext cx="396000" cy="396000"/>
            <a:chOff x="5722020" y="3075806"/>
            <a:chExt cx="1188041" cy="1187209"/>
          </a:xfrm>
          <a:solidFill>
            <a:schemeClr val="bg1"/>
          </a:solidFill>
        </p:grpSpPr>
        <p:sp>
          <p:nvSpPr>
            <p:cNvPr id="54" name="Freeform 234"/>
            <p:cNvSpPr/>
            <p:nvPr/>
          </p:nvSpPr>
          <p:spPr bwMode="auto">
            <a:xfrm>
              <a:off x="5722020" y="3075806"/>
              <a:ext cx="1188041" cy="1187209"/>
            </a:xfrm>
            <a:custGeom>
              <a:avLst/>
              <a:gdLst>
                <a:gd name="T0" fmla="*/ 555 w 714"/>
                <a:gd name="T1" fmla="*/ 60 h 713"/>
                <a:gd name="T2" fmla="*/ 357 w 714"/>
                <a:gd name="T3" fmla="*/ 0 h 713"/>
                <a:gd name="T4" fmla="*/ 46 w 714"/>
                <a:gd name="T5" fmla="*/ 181 h 713"/>
                <a:gd name="T6" fmla="*/ 0 w 714"/>
                <a:gd name="T7" fmla="*/ 356 h 713"/>
                <a:gd name="T8" fmla="*/ 44 w 714"/>
                <a:gd name="T9" fmla="*/ 528 h 713"/>
                <a:gd name="T10" fmla="*/ 357 w 714"/>
                <a:gd name="T11" fmla="*/ 713 h 713"/>
                <a:gd name="T12" fmla="*/ 631 w 714"/>
                <a:gd name="T13" fmla="*/ 584 h 713"/>
                <a:gd name="T14" fmla="*/ 714 w 714"/>
                <a:gd name="T15" fmla="*/ 356 h 713"/>
                <a:gd name="T16" fmla="*/ 555 w 714"/>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4" h="713">
                  <a:moveTo>
                    <a:pt x="555" y="60"/>
                  </a:moveTo>
                  <a:cubicBezTo>
                    <a:pt x="498" y="22"/>
                    <a:pt x="430" y="0"/>
                    <a:pt x="357" y="0"/>
                  </a:cubicBezTo>
                  <a:cubicBezTo>
                    <a:pt x="224"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3" y="522"/>
                    <a:pt x="714" y="443"/>
                    <a:pt x="714" y="356"/>
                  </a:cubicBezTo>
                  <a:cubicBezTo>
                    <a:pt x="714" y="233"/>
                    <a:pt x="651"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5" name="Freeform 310"/>
            <p:cNvSpPr>
              <a:spLocks noEditPoints="1"/>
            </p:cNvSpPr>
            <p:nvPr/>
          </p:nvSpPr>
          <p:spPr bwMode="auto">
            <a:xfrm>
              <a:off x="5881757" y="3270485"/>
              <a:ext cx="898518" cy="796187"/>
            </a:xfrm>
            <a:custGeom>
              <a:avLst/>
              <a:gdLst>
                <a:gd name="T0" fmla="*/ 257 w 540"/>
                <a:gd name="T1" fmla="*/ 305 h 478"/>
                <a:gd name="T2" fmla="*/ 240 w 540"/>
                <a:gd name="T3" fmla="*/ 257 h 478"/>
                <a:gd name="T4" fmla="*/ 172 w 540"/>
                <a:gd name="T5" fmla="*/ 477 h 478"/>
                <a:gd name="T6" fmla="*/ 0 w 540"/>
                <a:gd name="T7" fmla="*/ 166 h 478"/>
                <a:gd name="T8" fmla="*/ 52 w 540"/>
                <a:gd name="T9" fmla="*/ 146 h 478"/>
                <a:gd name="T10" fmla="*/ 64 w 540"/>
                <a:gd name="T11" fmla="*/ 179 h 478"/>
                <a:gd name="T12" fmla="*/ 142 w 540"/>
                <a:gd name="T13" fmla="*/ 171 h 478"/>
                <a:gd name="T14" fmla="*/ 199 w 540"/>
                <a:gd name="T15" fmla="*/ 166 h 478"/>
                <a:gd name="T16" fmla="*/ 207 w 540"/>
                <a:gd name="T17" fmla="*/ 230 h 478"/>
                <a:gd name="T18" fmla="*/ 216 w 540"/>
                <a:gd name="T19" fmla="*/ 181 h 478"/>
                <a:gd name="T20" fmla="*/ 282 w 540"/>
                <a:gd name="T21" fmla="*/ 170 h 478"/>
                <a:gd name="T22" fmla="*/ 358 w 540"/>
                <a:gd name="T23" fmla="*/ 175 h 478"/>
                <a:gd name="T24" fmla="*/ 374 w 540"/>
                <a:gd name="T25" fmla="*/ 171 h 478"/>
                <a:gd name="T26" fmla="*/ 500 w 540"/>
                <a:gd name="T27" fmla="*/ 188 h 478"/>
                <a:gd name="T28" fmla="*/ 504 w 540"/>
                <a:gd name="T29" fmla="*/ 236 h 478"/>
                <a:gd name="T30" fmla="*/ 506 w 540"/>
                <a:gd name="T31" fmla="*/ 213 h 478"/>
                <a:gd name="T32" fmla="*/ 429 w 540"/>
                <a:gd name="T33" fmla="*/ 173 h 478"/>
                <a:gd name="T34" fmla="*/ 364 w 540"/>
                <a:gd name="T35" fmla="*/ 177 h 478"/>
                <a:gd name="T36" fmla="*/ 362 w 540"/>
                <a:gd name="T37" fmla="*/ 175 h 478"/>
                <a:gd name="T38" fmla="*/ 342 w 540"/>
                <a:gd name="T39" fmla="*/ 166 h 478"/>
                <a:gd name="T40" fmla="*/ 220 w 540"/>
                <a:gd name="T41" fmla="*/ 177 h 478"/>
                <a:gd name="T42" fmla="*/ 207 w 540"/>
                <a:gd name="T43" fmla="*/ 212 h 478"/>
                <a:gd name="T44" fmla="*/ 194 w 540"/>
                <a:gd name="T45" fmla="*/ 180 h 478"/>
                <a:gd name="T46" fmla="*/ 64 w 540"/>
                <a:gd name="T47" fmla="*/ 167 h 478"/>
                <a:gd name="T48" fmla="*/ 54 w 540"/>
                <a:gd name="T49" fmla="*/ 137 h 478"/>
                <a:gd name="T50" fmla="*/ 25 w 540"/>
                <a:gd name="T51" fmla="*/ 80 h 478"/>
                <a:gd name="T52" fmla="*/ 50 w 540"/>
                <a:gd name="T53" fmla="*/ 81 h 478"/>
                <a:gd name="T54" fmla="*/ 53 w 540"/>
                <a:gd name="T55" fmla="*/ 108 h 478"/>
                <a:gd name="T56" fmla="*/ 80 w 540"/>
                <a:gd name="T57" fmla="*/ 85 h 478"/>
                <a:gd name="T58" fmla="*/ 105 w 540"/>
                <a:gd name="T59" fmla="*/ 95 h 478"/>
                <a:gd name="T60" fmla="*/ 124 w 540"/>
                <a:gd name="T61" fmla="*/ 85 h 478"/>
                <a:gd name="T62" fmla="*/ 197 w 540"/>
                <a:gd name="T63" fmla="*/ 80 h 478"/>
                <a:gd name="T64" fmla="*/ 201 w 540"/>
                <a:gd name="T65" fmla="*/ 104 h 478"/>
                <a:gd name="T66" fmla="*/ 238 w 540"/>
                <a:gd name="T67" fmla="*/ 85 h 478"/>
                <a:gd name="T68" fmla="*/ 352 w 540"/>
                <a:gd name="T69" fmla="*/ 82 h 478"/>
                <a:gd name="T70" fmla="*/ 363 w 540"/>
                <a:gd name="T71" fmla="*/ 105 h 478"/>
                <a:gd name="T72" fmla="*/ 394 w 540"/>
                <a:gd name="T73" fmla="*/ 85 h 478"/>
                <a:gd name="T74" fmla="*/ 417 w 540"/>
                <a:gd name="T75" fmla="*/ 84 h 478"/>
                <a:gd name="T76" fmla="*/ 501 w 540"/>
                <a:gd name="T77" fmla="*/ 64 h 478"/>
                <a:gd name="T78" fmla="*/ 510 w 540"/>
                <a:gd name="T79" fmla="*/ 87 h 478"/>
                <a:gd name="T80" fmla="*/ 502 w 540"/>
                <a:gd name="T81" fmla="*/ 61 h 478"/>
                <a:gd name="T82" fmla="*/ 404 w 540"/>
                <a:gd name="T83" fmla="*/ 90 h 478"/>
                <a:gd name="T84" fmla="*/ 379 w 540"/>
                <a:gd name="T85" fmla="*/ 80 h 478"/>
                <a:gd name="T86" fmla="*/ 359 w 540"/>
                <a:gd name="T87" fmla="*/ 66 h 478"/>
                <a:gd name="T88" fmla="*/ 354 w 540"/>
                <a:gd name="T89" fmla="*/ 67 h 478"/>
                <a:gd name="T90" fmla="*/ 253 w 540"/>
                <a:gd name="T91" fmla="*/ 84 h 478"/>
                <a:gd name="T92" fmla="*/ 232 w 540"/>
                <a:gd name="T93" fmla="*/ 81 h 478"/>
                <a:gd name="T94" fmla="*/ 205 w 540"/>
                <a:gd name="T95" fmla="*/ 74 h 478"/>
                <a:gd name="T96" fmla="*/ 126 w 540"/>
                <a:gd name="T97" fmla="*/ 82 h 478"/>
                <a:gd name="T98" fmla="*/ 104 w 540"/>
                <a:gd name="T99" fmla="*/ 93 h 478"/>
                <a:gd name="T100" fmla="*/ 93 w 540"/>
                <a:gd name="T101" fmla="*/ 87 h 478"/>
                <a:gd name="T102" fmla="*/ 59 w 540"/>
                <a:gd name="T103" fmla="*/ 96 h 478"/>
                <a:gd name="T104" fmla="*/ 52 w 540"/>
                <a:gd name="T105" fmla="*/ 66 h 478"/>
                <a:gd name="T106" fmla="*/ 357 w 540"/>
                <a:gd name="T107" fmla="*/ 63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0" h="478">
                  <a:moveTo>
                    <a:pt x="239" y="195"/>
                  </a:moveTo>
                  <a:cubicBezTo>
                    <a:pt x="203" y="99"/>
                    <a:pt x="254" y="48"/>
                    <a:pt x="313" y="26"/>
                  </a:cubicBezTo>
                  <a:cubicBezTo>
                    <a:pt x="378" y="0"/>
                    <a:pt x="476" y="92"/>
                    <a:pt x="540" y="189"/>
                  </a:cubicBezTo>
                  <a:cubicBezTo>
                    <a:pt x="534" y="333"/>
                    <a:pt x="374" y="420"/>
                    <a:pt x="352" y="417"/>
                  </a:cubicBezTo>
                  <a:cubicBezTo>
                    <a:pt x="285" y="447"/>
                    <a:pt x="240" y="377"/>
                    <a:pt x="257" y="305"/>
                  </a:cubicBezTo>
                  <a:cubicBezTo>
                    <a:pt x="250" y="296"/>
                    <a:pt x="228" y="277"/>
                    <a:pt x="228" y="335"/>
                  </a:cubicBezTo>
                  <a:cubicBezTo>
                    <a:pt x="228" y="383"/>
                    <a:pt x="228" y="430"/>
                    <a:pt x="228" y="478"/>
                  </a:cubicBezTo>
                  <a:cubicBezTo>
                    <a:pt x="214" y="478"/>
                    <a:pt x="200" y="478"/>
                    <a:pt x="186" y="478"/>
                  </a:cubicBezTo>
                  <a:cubicBezTo>
                    <a:pt x="186" y="422"/>
                    <a:pt x="186" y="367"/>
                    <a:pt x="186" y="311"/>
                  </a:cubicBezTo>
                  <a:cubicBezTo>
                    <a:pt x="194" y="280"/>
                    <a:pt x="209" y="258"/>
                    <a:pt x="240" y="257"/>
                  </a:cubicBezTo>
                  <a:cubicBezTo>
                    <a:pt x="265" y="257"/>
                    <a:pt x="289" y="257"/>
                    <a:pt x="314" y="257"/>
                  </a:cubicBezTo>
                  <a:cubicBezTo>
                    <a:pt x="314" y="251"/>
                    <a:pt x="314" y="245"/>
                    <a:pt x="314" y="239"/>
                  </a:cubicBezTo>
                  <a:cubicBezTo>
                    <a:pt x="279" y="239"/>
                    <a:pt x="245" y="239"/>
                    <a:pt x="210" y="239"/>
                  </a:cubicBezTo>
                  <a:cubicBezTo>
                    <a:pt x="175" y="250"/>
                    <a:pt x="173" y="277"/>
                    <a:pt x="172" y="305"/>
                  </a:cubicBezTo>
                  <a:cubicBezTo>
                    <a:pt x="172" y="362"/>
                    <a:pt x="172" y="420"/>
                    <a:pt x="172" y="477"/>
                  </a:cubicBezTo>
                  <a:cubicBezTo>
                    <a:pt x="157" y="477"/>
                    <a:pt x="144" y="477"/>
                    <a:pt x="129" y="477"/>
                  </a:cubicBezTo>
                  <a:cubicBezTo>
                    <a:pt x="129" y="419"/>
                    <a:pt x="129" y="361"/>
                    <a:pt x="129" y="303"/>
                  </a:cubicBezTo>
                  <a:cubicBezTo>
                    <a:pt x="145" y="234"/>
                    <a:pt x="183" y="187"/>
                    <a:pt x="239" y="195"/>
                  </a:cubicBezTo>
                  <a:close/>
                  <a:moveTo>
                    <a:pt x="2" y="162"/>
                  </a:moveTo>
                  <a:cubicBezTo>
                    <a:pt x="0" y="166"/>
                    <a:pt x="0" y="166"/>
                    <a:pt x="0" y="166"/>
                  </a:cubicBezTo>
                  <a:cubicBezTo>
                    <a:pt x="10" y="170"/>
                    <a:pt x="12" y="171"/>
                    <a:pt x="24" y="168"/>
                  </a:cubicBezTo>
                  <a:cubicBezTo>
                    <a:pt x="32" y="168"/>
                    <a:pt x="40" y="168"/>
                    <a:pt x="47" y="172"/>
                  </a:cubicBezTo>
                  <a:cubicBezTo>
                    <a:pt x="50" y="174"/>
                    <a:pt x="50" y="174"/>
                    <a:pt x="50" y="174"/>
                  </a:cubicBezTo>
                  <a:cubicBezTo>
                    <a:pt x="50" y="170"/>
                    <a:pt x="50" y="170"/>
                    <a:pt x="50" y="170"/>
                  </a:cubicBezTo>
                  <a:cubicBezTo>
                    <a:pt x="50" y="162"/>
                    <a:pt x="50" y="153"/>
                    <a:pt x="52" y="146"/>
                  </a:cubicBezTo>
                  <a:cubicBezTo>
                    <a:pt x="53" y="155"/>
                    <a:pt x="53" y="165"/>
                    <a:pt x="52" y="175"/>
                  </a:cubicBezTo>
                  <a:cubicBezTo>
                    <a:pt x="52" y="180"/>
                    <a:pt x="50" y="211"/>
                    <a:pt x="55" y="212"/>
                  </a:cubicBezTo>
                  <a:cubicBezTo>
                    <a:pt x="58" y="212"/>
                    <a:pt x="60" y="208"/>
                    <a:pt x="61" y="202"/>
                  </a:cubicBezTo>
                  <a:cubicBezTo>
                    <a:pt x="62" y="196"/>
                    <a:pt x="63" y="187"/>
                    <a:pt x="64" y="179"/>
                  </a:cubicBezTo>
                  <a:cubicBezTo>
                    <a:pt x="64" y="179"/>
                    <a:pt x="64" y="179"/>
                    <a:pt x="64" y="179"/>
                  </a:cubicBezTo>
                  <a:cubicBezTo>
                    <a:pt x="64" y="175"/>
                    <a:pt x="65" y="172"/>
                    <a:pt x="67" y="170"/>
                  </a:cubicBezTo>
                  <a:cubicBezTo>
                    <a:pt x="69" y="169"/>
                    <a:pt x="73" y="168"/>
                    <a:pt x="78" y="168"/>
                  </a:cubicBezTo>
                  <a:cubicBezTo>
                    <a:pt x="85" y="166"/>
                    <a:pt x="95" y="155"/>
                    <a:pt x="102" y="160"/>
                  </a:cubicBezTo>
                  <a:cubicBezTo>
                    <a:pt x="104" y="158"/>
                    <a:pt x="117" y="156"/>
                    <a:pt x="121" y="160"/>
                  </a:cubicBezTo>
                  <a:cubicBezTo>
                    <a:pt x="128" y="162"/>
                    <a:pt x="135" y="166"/>
                    <a:pt x="142" y="171"/>
                  </a:cubicBezTo>
                  <a:cubicBezTo>
                    <a:pt x="142" y="171"/>
                    <a:pt x="142" y="171"/>
                    <a:pt x="142" y="171"/>
                  </a:cubicBezTo>
                  <a:cubicBezTo>
                    <a:pt x="159" y="183"/>
                    <a:pt x="176" y="187"/>
                    <a:pt x="195" y="184"/>
                  </a:cubicBezTo>
                  <a:cubicBezTo>
                    <a:pt x="196" y="184"/>
                    <a:pt x="196" y="184"/>
                    <a:pt x="196" y="184"/>
                  </a:cubicBezTo>
                  <a:cubicBezTo>
                    <a:pt x="197" y="183"/>
                    <a:pt x="197" y="183"/>
                    <a:pt x="197" y="183"/>
                  </a:cubicBezTo>
                  <a:cubicBezTo>
                    <a:pt x="199" y="180"/>
                    <a:pt x="199" y="173"/>
                    <a:pt x="199" y="166"/>
                  </a:cubicBezTo>
                  <a:cubicBezTo>
                    <a:pt x="199" y="160"/>
                    <a:pt x="200" y="153"/>
                    <a:pt x="201" y="150"/>
                  </a:cubicBezTo>
                  <a:cubicBezTo>
                    <a:pt x="203" y="156"/>
                    <a:pt x="203" y="165"/>
                    <a:pt x="203" y="175"/>
                  </a:cubicBezTo>
                  <a:cubicBezTo>
                    <a:pt x="204" y="181"/>
                    <a:pt x="196" y="234"/>
                    <a:pt x="204" y="233"/>
                  </a:cubicBezTo>
                  <a:cubicBezTo>
                    <a:pt x="204" y="233"/>
                    <a:pt x="204" y="233"/>
                    <a:pt x="204" y="233"/>
                  </a:cubicBezTo>
                  <a:cubicBezTo>
                    <a:pt x="205" y="233"/>
                    <a:pt x="206" y="232"/>
                    <a:pt x="207" y="230"/>
                  </a:cubicBezTo>
                  <a:cubicBezTo>
                    <a:pt x="208" y="228"/>
                    <a:pt x="210" y="222"/>
                    <a:pt x="211" y="213"/>
                  </a:cubicBezTo>
                  <a:cubicBezTo>
                    <a:pt x="213" y="208"/>
                    <a:pt x="213" y="201"/>
                    <a:pt x="213" y="195"/>
                  </a:cubicBezTo>
                  <a:cubicBezTo>
                    <a:pt x="213" y="189"/>
                    <a:pt x="213" y="184"/>
                    <a:pt x="214" y="182"/>
                  </a:cubicBezTo>
                  <a:cubicBezTo>
                    <a:pt x="214" y="181"/>
                    <a:pt x="214" y="181"/>
                    <a:pt x="215" y="181"/>
                  </a:cubicBezTo>
                  <a:cubicBezTo>
                    <a:pt x="216" y="181"/>
                    <a:pt x="216" y="181"/>
                    <a:pt x="216" y="181"/>
                  </a:cubicBezTo>
                  <a:cubicBezTo>
                    <a:pt x="217" y="181"/>
                    <a:pt x="218" y="181"/>
                    <a:pt x="220" y="181"/>
                  </a:cubicBezTo>
                  <a:cubicBezTo>
                    <a:pt x="224" y="182"/>
                    <a:pt x="228" y="182"/>
                    <a:pt x="234" y="178"/>
                  </a:cubicBezTo>
                  <a:cubicBezTo>
                    <a:pt x="235" y="177"/>
                    <a:pt x="235" y="177"/>
                    <a:pt x="235" y="177"/>
                  </a:cubicBezTo>
                  <a:cubicBezTo>
                    <a:pt x="239" y="172"/>
                    <a:pt x="249" y="172"/>
                    <a:pt x="261" y="172"/>
                  </a:cubicBezTo>
                  <a:cubicBezTo>
                    <a:pt x="263" y="173"/>
                    <a:pt x="282" y="172"/>
                    <a:pt x="282" y="170"/>
                  </a:cubicBezTo>
                  <a:cubicBezTo>
                    <a:pt x="304" y="169"/>
                    <a:pt x="320" y="170"/>
                    <a:pt x="341" y="170"/>
                  </a:cubicBezTo>
                  <a:cubicBezTo>
                    <a:pt x="341" y="170"/>
                    <a:pt x="341" y="170"/>
                    <a:pt x="341" y="170"/>
                  </a:cubicBezTo>
                  <a:cubicBezTo>
                    <a:pt x="344" y="171"/>
                    <a:pt x="348" y="171"/>
                    <a:pt x="351" y="171"/>
                  </a:cubicBezTo>
                  <a:cubicBezTo>
                    <a:pt x="356" y="168"/>
                    <a:pt x="357" y="156"/>
                    <a:pt x="358" y="143"/>
                  </a:cubicBezTo>
                  <a:cubicBezTo>
                    <a:pt x="358" y="150"/>
                    <a:pt x="358" y="160"/>
                    <a:pt x="358" y="175"/>
                  </a:cubicBezTo>
                  <a:cubicBezTo>
                    <a:pt x="358" y="175"/>
                    <a:pt x="358" y="175"/>
                    <a:pt x="358" y="175"/>
                  </a:cubicBezTo>
                  <a:cubicBezTo>
                    <a:pt x="358" y="179"/>
                    <a:pt x="354" y="217"/>
                    <a:pt x="362" y="213"/>
                  </a:cubicBezTo>
                  <a:cubicBezTo>
                    <a:pt x="365" y="210"/>
                    <a:pt x="366" y="202"/>
                    <a:pt x="367" y="198"/>
                  </a:cubicBezTo>
                  <a:cubicBezTo>
                    <a:pt x="367" y="193"/>
                    <a:pt x="368" y="188"/>
                    <a:pt x="369" y="178"/>
                  </a:cubicBezTo>
                  <a:cubicBezTo>
                    <a:pt x="369" y="172"/>
                    <a:pt x="371" y="170"/>
                    <a:pt x="374" y="171"/>
                  </a:cubicBezTo>
                  <a:cubicBezTo>
                    <a:pt x="377" y="171"/>
                    <a:pt x="380" y="173"/>
                    <a:pt x="383" y="175"/>
                  </a:cubicBezTo>
                  <a:cubicBezTo>
                    <a:pt x="389" y="179"/>
                    <a:pt x="401" y="178"/>
                    <a:pt x="408" y="178"/>
                  </a:cubicBezTo>
                  <a:cubicBezTo>
                    <a:pt x="415" y="178"/>
                    <a:pt x="422" y="178"/>
                    <a:pt x="429" y="177"/>
                  </a:cubicBezTo>
                  <a:cubicBezTo>
                    <a:pt x="429" y="177"/>
                    <a:pt x="465" y="179"/>
                    <a:pt x="468" y="179"/>
                  </a:cubicBezTo>
                  <a:cubicBezTo>
                    <a:pt x="479" y="181"/>
                    <a:pt x="490" y="183"/>
                    <a:pt x="500" y="188"/>
                  </a:cubicBezTo>
                  <a:cubicBezTo>
                    <a:pt x="501" y="181"/>
                    <a:pt x="502" y="174"/>
                    <a:pt x="503" y="166"/>
                  </a:cubicBezTo>
                  <a:cubicBezTo>
                    <a:pt x="503" y="171"/>
                    <a:pt x="503" y="175"/>
                    <a:pt x="503" y="179"/>
                  </a:cubicBezTo>
                  <a:cubicBezTo>
                    <a:pt x="503" y="191"/>
                    <a:pt x="502" y="203"/>
                    <a:pt x="502" y="213"/>
                  </a:cubicBezTo>
                  <a:cubicBezTo>
                    <a:pt x="502" y="213"/>
                    <a:pt x="502" y="213"/>
                    <a:pt x="502" y="213"/>
                  </a:cubicBezTo>
                  <a:cubicBezTo>
                    <a:pt x="502" y="221"/>
                    <a:pt x="501" y="229"/>
                    <a:pt x="504" y="236"/>
                  </a:cubicBezTo>
                  <a:cubicBezTo>
                    <a:pt x="508" y="235"/>
                    <a:pt x="508" y="235"/>
                    <a:pt x="508" y="235"/>
                  </a:cubicBezTo>
                  <a:cubicBezTo>
                    <a:pt x="505" y="228"/>
                    <a:pt x="506" y="220"/>
                    <a:pt x="506" y="213"/>
                  </a:cubicBezTo>
                  <a:cubicBezTo>
                    <a:pt x="506" y="213"/>
                    <a:pt x="506" y="213"/>
                    <a:pt x="506" y="213"/>
                  </a:cubicBezTo>
                  <a:cubicBezTo>
                    <a:pt x="506" y="213"/>
                    <a:pt x="506" y="213"/>
                    <a:pt x="506" y="213"/>
                  </a:cubicBezTo>
                  <a:cubicBezTo>
                    <a:pt x="506" y="213"/>
                    <a:pt x="506" y="213"/>
                    <a:pt x="506" y="213"/>
                  </a:cubicBezTo>
                  <a:cubicBezTo>
                    <a:pt x="507" y="203"/>
                    <a:pt x="507" y="191"/>
                    <a:pt x="507" y="179"/>
                  </a:cubicBezTo>
                  <a:cubicBezTo>
                    <a:pt x="507" y="169"/>
                    <a:pt x="507" y="159"/>
                    <a:pt x="506" y="150"/>
                  </a:cubicBezTo>
                  <a:cubicBezTo>
                    <a:pt x="499" y="156"/>
                    <a:pt x="498" y="174"/>
                    <a:pt x="496" y="182"/>
                  </a:cubicBezTo>
                  <a:cubicBezTo>
                    <a:pt x="488" y="179"/>
                    <a:pt x="479" y="177"/>
                    <a:pt x="469" y="175"/>
                  </a:cubicBezTo>
                  <a:cubicBezTo>
                    <a:pt x="457" y="173"/>
                    <a:pt x="443" y="173"/>
                    <a:pt x="429" y="173"/>
                  </a:cubicBezTo>
                  <a:cubicBezTo>
                    <a:pt x="422" y="174"/>
                    <a:pt x="415" y="174"/>
                    <a:pt x="408" y="174"/>
                  </a:cubicBezTo>
                  <a:cubicBezTo>
                    <a:pt x="403" y="174"/>
                    <a:pt x="389" y="175"/>
                    <a:pt x="385" y="172"/>
                  </a:cubicBezTo>
                  <a:cubicBezTo>
                    <a:pt x="382" y="170"/>
                    <a:pt x="378" y="167"/>
                    <a:pt x="375" y="167"/>
                  </a:cubicBezTo>
                  <a:cubicBezTo>
                    <a:pt x="370" y="166"/>
                    <a:pt x="366" y="168"/>
                    <a:pt x="364" y="177"/>
                  </a:cubicBezTo>
                  <a:cubicBezTo>
                    <a:pt x="364" y="177"/>
                    <a:pt x="364" y="177"/>
                    <a:pt x="364" y="177"/>
                  </a:cubicBezTo>
                  <a:cubicBezTo>
                    <a:pt x="364" y="187"/>
                    <a:pt x="363" y="193"/>
                    <a:pt x="362" y="197"/>
                  </a:cubicBezTo>
                  <a:cubicBezTo>
                    <a:pt x="362" y="200"/>
                    <a:pt x="362" y="202"/>
                    <a:pt x="361" y="204"/>
                  </a:cubicBezTo>
                  <a:cubicBezTo>
                    <a:pt x="361" y="202"/>
                    <a:pt x="361" y="198"/>
                    <a:pt x="361" y="195"/>
                  </a:cubicBezTo>
                  <a:cubicBezTo>
                    <a:pt x="362" y="189"/>
                    <a:pt x="362" y="182"/>
                    <a:pt x="362" y="175"/>
                  </a:cubicBezTo>
                  <a:cubicBezTo>
                    <a:pt x="362" y="175"/>
                    <a:pt x="362" y="175"/>
                    <a:pt x="362" y="175"/>
                  </a:cubicBezTo>
                  <a:cubicBezTo>
                    <a:pt x="362" y="134"/>
                    <a:pt x="361" y="125"/>
                    <a:pt x="359" y="125"/>
                  </a:cubicBezTo>
                  <a:cubicBezTo>
                    <a:pt x="352" y="125"/>
                    <a:pt x="355" y="161"/>
                    <a:pt x="349" y="167"/>
                  </a:cubicBezTo>
                  <a:cubicBezTo>
                    <a:pt x="347" y="167"/>
                    <a:pt x="344" y="167"/>
                    <a:pt x="342" y="166"/>
                  </a:cubicBezTo>
                  <a:cubicBezTo>
                    <a:pt x="342" y="166"/>
                    <a:pt x="342" y="166"/>
                    <a:pt x="342" y="166"/>
                  </a:cubicBezTo>
                  <a:cubicBezTo>
                    <a:pt x="342" y="166"/>
                    <a:pt x="342" y="166"/>
                    <a:pt x="342" y="166"/>
                  </a:cubicBezTo>
                  <a:cubicBezTo>
                    <a:pt x="342" y="166"/>
                    <a:pt x="342" y="166"/>
                    <a:pt x="342" y="166"/>
                  </a:cubicBezTo>
                  <a:cubicBezTo>
                    <a:pt x="316" y="165"/>
                    <a:pt x="313" y="163"/>
                    <a:pt x="282" y="166"/>
                  </a:cubicBezTo>
                  <a:cubicBezTo>
                    <a:pt x="281" y="168"/>
                    <a:pt x="262" y="169"/>
                    <a:pt x="261" y="168"/>
                  </a:cubicBezTo>
                  <a:cubicBezTo>
                    <a:pt x="249" y="168"/>
                    <a:pt x="237" y="168"/>
                    <a:pt x="232" y="174"/>
                  </a:cubicBezTo>
                  <a:cubicBezTo>
                    <a:pt x="227" y="178"/>
                    <a:pt x="224" y="178"/>
                    <a:pt x="220" y="177"/>
                  </a:cubicBezTo>
                  <a:cubicBezTo>
                    <a:pt x="219" y="177"/>
                    <a:pt x="217" y="177"/>
                    <a:pt x="216" y="177"/>
                  </a:cubicBezTo>
                  <a:cubicBezTo>
                    <a:pt x="213" y="176"/>
                    <a:pt x="211" y="178"/>
                    <a:pt x="210" y="181"/>
                  </a:cubicBezTo>
                  <a:cubicBezTo>
                    <a:pt x="209" y="184"/>
                    <a:pt x="209" y="189"/>
                    <a:pt x="209" y="195"/>
                  </a:cubicBezTo>
                  <a:cubicBezTo>
                    <a:pt x="209" y="201"/>
                    <a:pt x="209" y="208"/>
                    <a:pt x="208" y="212"/>
                  </a:cubicBezTo>
                  <a:cubicBezTo>
                    <a:pt x="207" y="212"/>
                    <a:pt x="207" y="212"/>
                    <a:pt x="207" y="212"/>
                  </a:cubicBezTo>
                  <a:cubicBezTo>
                    <a:pt x="206" y="219"/>
                    <a:pt x="205" y="223"/>
                    <a:pt x="204" y="226"/>
                  </a:cubicBezTo>
                  <a:cubicBezTo>
                    <a:pt x="203" y="210"/>
                    <a:pt x="207" y="192"/>
                    <a:pt x="207" y="175"/>
                  </a:cubicBezTo>
                  <a:cubicBezTo>
                    <a:pt x="207" y="165"/>
                    <a:pt x="207" y="153"/>
                    <a:pt x="202" y="142"/>
                  </a:cubicBezTo>
                  <a:cubicBezTo>
                    <a:pt x="196" y="146"/>
                    <a:pt x="196" y="158"/>
                    <a:pt x="195" y="166"/>
                  </a:cubicBezTo>
                  <a:cubicBezTo>
                    <a:pt x="195" y="171"/>
                    <a:pt x="195" y="177"/>
                    <a:pt x="194" y="180"/>
                  </a:cubicBezTo>
                  <a:cubicBezTo>
                    <a:pt x="176" y="183"/>
                    <a:pt x="160" y="179"/>
                    <a:pt x="144" y="168"/>
                  </a:cubicBezTo>
                  <a:cubicBezTo>
                    <a:pt x="137" y="163"/>
                    <a:pt x="130" y="158"/>
                    <a:pt x="122" y="156"/>
                  </a:cubicBezTo>
                  <a:cubicBezTo>
                    <a:pt x="114" y="152"/>
                    <a:pt x="108" y="153"/>
                    <a:pt x="103" y="156"/>
                  </a:cubicBezTo>
                  <a:cubicBezTo>
                    <a:pt x="95" y="152"/>
                    <a:pt x="84" y="159"/>
                    <a:pt x="78" y="164"/>
                  </a:cubicBezTo>
                  <a:cubicBezTo>
                    <a:pt x="72" y="164"/>
                    <a:pt x="67" y="165"/>
                    <a:pt x="64" y="167"/>
                  </a:cubicBezTo>
                  <a:cubicBezTo>
                    <a:pt x="61" y="170"/>
                    <a:pt x="60" y="173"/>
                    <a:pt x="60" y="179"/>
                  </a:cubicBezTo>
                  <a:cubicBezTo>
                    <a:pt x="59" y="187"/>
                    <a:pt x="58" y="195"/>
                    <a:pt x="57" y="201"/>
                  </a:cubicBezTo>
                  <a:cubicBezTo>
                    <a:pt x="57" y="202"/>
                    <a:pt x="57" y="203"/>
                    <a:pt x="56" y="203"/>
                  </a:cubicBezTo>
                  <a:cubicBezTo>
                    <a:pt x="56" y="194"/>
                    <a:pt x="56" y="185"/>
                    <a:pt x="56" y="175"/>
                  </a:cubicBezTo>
                  <a:cubicBezTo>
                    <a:pt x="57" y="161"/>
                    <a:pt x="57" y="148"/>
                    <a:pt x="54" y="137"/>
                  </a:cubicBezTo>
                  <a:cubicBezTo>
                    <a:pt x="50" y="138"/>
                    <a:pt x="51" y="140"/>
                    <a:pt x="48" y="146"/>
                  </a:cubicBezTo>
                  <a:cubicBezTo>
                    <a:pt x="47" y="151"/>
                    <a:pt x="46" y="158"/>
                    <a:pt x="46" y="167"/>
                  </a:cubicBezTo>
                  <a:cubicBezTo>
                    <a:pt x="39" y="164"/>
                    <a:pt x="32" y="164"/>
                    <a:pt x="24" y="164"/>
                  </a:cubicBezTo>
                  <a:cubicBezTo>
                    <a:pt x="13" y="165"/>
                    <a:pt x="12" y="166"/>
                    <a:pt x="2" y="162"/>
                  </a:cubicBezTo>
                  <a:close/>
                  <a:moveTo>
                    <a:pt x="25" y="80"/>
                  </a:moveTo>
                  <a:cubicBezTo>
                    <a:pt x="23" y="83"/>
                    <a:pt x="23" y="83"/>
                    <a:pt x="23" y="83"/>
                  </a:cubicBezTo>
                  <a:cubicBezTo>
                    <a:pt x="27" y="85"/>
                    <a:pt x="31" y="86"/>
                    <a:pt x="36" y="86"/>
                  </a:cubicBezTo>
                  <a:cubicBezTo>
                    <a:pt x="40" y="86"/>
                    <a:pt x="45" y="85"/>
                    <a:pt x="49" y="83"/>
                  </a:cubicBezTo>
                  <a:cubicBezTo>
                    <a:pt x="50" y="82"/>
                    <a:pt x="50" y="82"/>
                    <a:pt x="50" y="82"/>
                  </a:cubicBezTo>
                  <a:cubicBezTo>
                    <a:pt x="50" y="81"/>
                    <a:pt x="50" y="81"/>
                    <a:pt x="50" y="81"/>
                  </a:cubicBezTo>
                  <a:cubicBezTo>
                    <a:pt x="52" y="73"/>
                    <a:pt x="51" y="69"/>
                    <a:pt x="51" y="69"/>
                  </a:cubicBezTo>
                  <a:cubicBezTo>
                    <a:pt x="51" y="69"/>
                    <a:pt x="51" y="69"/>
                    <a:pt x="51" y="69"/>
                  </a:cubicBezTo>
                  <a:cubicBezTo>
                    <a:pt x="52" y="70"/>
                    <a:pt x="51" y="71"/>
                    <a:pt x="52" y="74"/>
                  </a:cubicBezTo>
                  <a:cubicBezTo>
                    <a:pt x="52" y="76"/>
                    <a:pt x="53" y="78"/>
                    <a:pt x="53" y="81"/>
                  </a:cubicBezTo>
                  <a:cubicBezTo>
                    <a:pt x="52" y="98"/>
                    <a:pt x="52" y="106"/>
                    <a:pt x="53" y="108"/>
                  </a:cubicBezTo>
                  <a:cubicBezTo>
                    <a:pt x="56" y="113"/>
                    <a:pt x="59" y="108"/>
                    <a:pt x="62" y="97"/>
                  </a:cubicBezTo>
                  <a:cubicBezTo>
                    <a:pt x="62" y="97"/>
                    <a:pt x="62" y="97"/>
                    <a:pt x="62" y="97"/>
                  </a:cubicBezTo>
                  <a:cubicBezTo>
                    <a:pt x="63" y="91"/>
                    <a:pt x="65" y="88"/>
                    <a:pt x="67" y="87"/>
                  </a:cubicBezTo>
                  <a:cubicBezTo>
                    <a:pt x="70" y="85"/>
                    <a:pt x="73" y="84"/>
                    <a:pt x="77" y="84"/>
                  </a:cubicBezTo>
                  <a:cubicBezTo>
                    <a:pt x="79" y="85"/>
                    <a:pt x="79" y="85"/>
                    <a:pt x="80" y="85"/>
                  </a:cubicBezTo>
                  <a:cubicBezTo>
                    <a:pt x="82" y="86"/>
                    <a:pt x="84" y="87"/>
                    <a:pt x="91" y="90"/>
                  </a:cubicBezTo>
                  <a:cubicBezTo>
                    <a:pt x="93" y="93"/>
                    <a:pt x="95" y="95"/>
                    <a:pt x="97" y="96"/>
                  </a:cubicBezTo>
                  <a:cubicBezTo>
                    <a:pt x="99" y="96"/>
                    <a:pt x="100" y="97"/>
                    <a:pt x="102" y="97"/>
                  </a:cubicBezTo>
                  <a:cubicBezTo>
                    <a:pt x="103" y="96"/>
                    <a:pt x="104" y="96"/>
                    <a:pt x="105" y="95"/>
                  </a:cubicBezTo>
                  <a:cubicBezTo>
                    <a:pt x="105" y="95"/>
                    <a:pt x="105" y="95"/>
                    <a:pt x="105" y="95"/>
                  </a:cubicBezTo>
                  <a:cubicBezTo>
                    <a:pt x="107" y="94"/>
                    <a:pt x="109" y="93"/>
                    <a:pt x="109" y="91"/>
                  </a:cubicBezTo>
                  <a:cubicBezTo>
                    <a:pt x="109" y="90"/>
                    <a:pt x="109" y="90"/>
                    <a:pt x="109" y="90"/>
                  </a:cubicBezTo>
                  <a:cubicBezTo>
                    <a:pt x="109" y="86"/>
                    <a:pt x="113" y="85"/>
                    <a:pt x="117" y="85"/>
                  </a:cubicBezTo>
                  <a:cubicBezTo>
                    <a:pt x="119" y="85"/>
                    <a:pt x="122" y="85"/>
                    <a:pt x="124" y="85"/>
                  </a:cubicBezTo>
                  <a:cubicBezTo>
                    <a:pt x="124" y="85"/>
                    <a:pt x="124" y="85"/>
                    <a:pt x="124" y="85"/>
                  </a:cubicBezTo>
                  <a:cubicBezTo>
                    <a:pt x="124" y="85"/>
                    <a:pt x="124" y="85"/>
                    <a:pt x="124" y="85"/>
                  </a:cubicBezTo>
                  <a:cubicBezTo>
                    <a:pt x="124" y="85"/>
                    <a:pt x="124" y="85"/>
                    <a:pt x="124" y="85"/>
                  </a:cubicBezTo>
                  <a:cubicBezTo>
                    <a:pt x="124" y="86"/>
                    <a:pt x="125" y="86"/>
                    <a:pt x="125" y="86"/>
                  </a:cubicBezTo>
                  <a:cubicBezTo>
                    <a:pt x="125" y="86"/>
                    <a:pt x="125" y="86"/>
                    <a:pt x="125" y="86"/>
                  </a:cubicBezTo>
                  <a:cubicBezTo>
                    <a:pt x="191" y="87"/>
                    <a:pt x="194" y="83"/>
                    <a:pt x="197" y="80"/>
                  </a:cubicBezTo>
                  <a:cubicBezTo>
                    <a:pt x="197" y="79"/>
                    <a:pt x="198" y="78"/>
                    <a:pt x="199" y="78"/>
                  </a:cubicBezTo>
                  <a:cubicBezTo>
                    <a:pt x="199" y="78"/>
                    <a:pt x="199" y="78"/>
                    <a:pt x="199" y="78"/>
                  </a:cubicBezTo>
                  <a:cubicBezTo>
                    <a:pt x="199" y="77"/>
                    <a:pt x="199" y="77"/>
                    <a:pt x="199" y="77"/>
                  </a:cubicBezTo>
                  <a:cubicBezTo>
                    <a:pt x="200" y="71"/>
                    <a:pt x="201" y="70"/>
                    <a:pt x="202" y="74"/>
                  </a:cubicBezTo>
                  <a:cubicBezTo>
                    <a:pt x="201" y="88"/>
                    <a:pt x="200" y="100"/>
                    <a:pt x="201" y="104"/>
                  </a:cubicBezTo>
                  <a:cubicBezTo>
                    <a:pt x="202" y="113"/>
                    <a:pt x="205" y="111"/>
                    <a:pt x="211" y="94"/>
                  </a:cubicBezTo>
                  <a:cubicBezTo>
                    <a:pt x="211" y="93"/>
                    <a:pt x="211" y="93"/>
                    <a:pt x="211" y="93"/>
                  </a:cubicBezTo>
                  <a:cubicBezTo>
                    <a:pt x="211" y="86"/>
                    <a:pt x="215" y="84"/>
                    <a:pt x="221" y="84"/>
                  </a:cubicBezTo>
                  <a:cubicBezTo>
                    <a:pt x="224" y="84"/>
                    <a:pt x="228" y="84"/>
                    <a:pt x="231" y="84"/>
                  </a:cubicBezTo>
                  <a:cubicBezTo>
                    <a:pt x="233" y="85"/>
                    <a:pt x="236" y="85"/>
                    <a:pt x="238" y="85"/>
                  </a:cubicBezTo>
                  <a:cubicBezTo>
                    <a:pt x="240" y="90"/>
                    <a:pt x="243" y="93"/>
                    <a:pt x="246" y="93"/>
                  </a:cubicBezTo>
                  <a:cubicBezTo>
                    <a:pt x="249" y="93"/>
                    <a:pt x="252" y="91"/>
                    <a:pt x="256" y="86"/>
                  </a:cubicBezTo>
                  <a:cubicBezTo>
                    <a:pt x="268" y="80"/>
                    <a:pt x="287" y="82"/>
                    <a:pt x="306" y="84"/>
                  </a:cubicBezTo>
                  <a:cubicBezTo>
                    <a:pt x="323" y="85"/>
                    <a:pt x="340" y="87"/>
                    <a:pt x="351" y="83"/>
                  </a:cubicBezTo>
                  <a:cubicBezTo>
                    <a:pt x="352" y="82"/>
                    <a:pt x="352" y="82"/>
                    <a:pt x="352" y="82"/>
                  </a:cubicBezTo>
                  <a:cubicBezTo>
                    <a:pt x="352" y="82"/>
                    <a:pt x="352" y="82"/>
                    <a:pt x="352" y="82"/>
                  </a:cubicBezTo>
                  <a:cubicBezTo>
                    <a:pt x="354" y="78"/>
                    <a:pt x="355" y="74"/>
                    <a:pt x="356" y="71"/>
                  </a:cubicBezTo>
                  <a:cubicBezTo>
                    <a:pt x="356" y="85"/>
                    <a:pt x="356" y="96"/>
                    <a:pt x="357" y="101"/>
                  </a:cubicBezTo>
                  <a:cubicBezTo>
                    <a:pt x="357" y="104"/>
                    <a:pt x="358" y="105"/>
                    <a:pt x="359" y="106"/>
                  </a:cubicBezTo>
                  <a:cubicBezTo>
                    <a:pt x="360" y="108"/>
                    <a:pt x="362" y="107"/>
                    <a:pt x="363" y="105"/>
                  </a:cubicBezTo>
                  <a:cubicBezTo>
                    <a:pt x="364" y="104"/>
                    <a:pt x="366" y="100"/>
                    <a:pt x="367" y="94"/>
                  </a:cubicBezTo>
                  <a:cubicBezTo>
                    <a:pt x="367" y="94"/>
                    <a:pt x="367" y="94"/>
                    <a:pt x="367" y="94"/>
                  </a:cubicBezTo>
                  <a:cubicBezTo>
                    <a:pt x="368" y="84"/>
                    <a:pt x="373" y="83"/>
                    <a:pt x="379" y="83"/>
                  </a:cubicBezTo>
                  <a:cubicBezTo>
                    <a:pt x="381" y="83"/>
                    <a:pt x="383" y="84"/>
                    <a:pt x="385" y="84"/>
                  </a:cubicBezTo>
                  <a:cubicBezTo>
                    <a:pt x="388" y="85"/>
                    <a:pt x="391" y="85"/>
                    <a:pt x="394" y="85"/>
                  </a:cubicBezTo>
                  <a:cubicBezTo>
                    <a:pt x="397" y="90"/>
                    <a:pt x="400" y="93"/>
                    <a:pt x="404" y="93"/>
                  </a:cubicBezTo>
                  <a:cubicBezTo>
                    <a:pt x="408" y="94"/>
                    <a:pt x="412" y="91"/>
                    <a:pt x="416" y="86"/>
                  </a:cubicBezTo>
                  <a:cubicBezTo>
                    <a:pt x="417" y="85"/>
                    <a:pt x="417" y="85"/>
                    <a:pt x="417" y="85"/>
                  </a:cubicBezTo>
                  <a:cubicBezTo>
                    <a:pt x="416" y="84"/>
                    <a:pt x="416" y="84"/>
                    <a:pt x="416" y="84"/>
                  </a:cubicBezTo>
                  <a:cubicBezTo>
                    <a:pt x="416" y="84"/>
                    <a:pt x="416" y="85"/>
                    <a:pt x="417" y="84"/>
                  </a:cubicBezTo>
                  <a:cubicBezTo>
                    <a:pt x="422" y="82"/>
                    <a:pt x="442" y="83"/>
                    <a:pt x="464" y="83"/>
                  </a:cubicBezTo>
                  <a:cubicBezTo>
                    <a:pt x="476" y="84"/>
                    <a:pt x="488" y="84"/>
                    <a:pt x="498" y="84"/>
                  </a:cubicBezTo>
                  <a:cubicBezTo>
                    <a:pt x="500" y="84"/>
                    <a:pt x="500" y="84"/>
                    <a:pt x="500" y="84"/>
                  </a:cubicBezTo>
                  <a:cubicBezTo>
                    <a:pt x="500" y="82"/>
                    <a:pt x="500" y="82"/>
                    <a:pt x="500" y="82"/>
                  </a:cubicBezTo>
                  <a:cubicBezTo>
                    <a:pt x="501" y="69"/>
                    <a:pt x="501" y="64"/>
                    <a:pt x="501" y="64"/>
                  </a:cubicBezTo>
                  <a:cubicBezTo>
                    <a:pt x="502" y="64"/>
                    <a:pt x="501" y="70"/>
                    <a:pt x="502" y="75"/>
                  </a:cubicBezTo>
                  <a:cubicBezTo>
                    <a:pt x="502" y="77"/>
                    <a:pt x="502" y="80"/>
                    <a:pt x="503" y="82"/>
                  </a:cubicBezTo>
                  <a:cubicBezTo>
                    <a:pt x="502" y="96"/>
                    <a:pt x="502" y="104"/>
                    <a:pt x="504" y="106"/>
                  </a:cubicBezTo>
                  <a:cubicBezTo>
                    <a:pt x="507" y="108"/>
                    <a:pt x="510" y="102"/>
                    <a:pt x="513" y="88"/>
                  </a:cubicBezTo>
                  <a:cubicBezTo>
                    <a:pt x="510" y="87"/>
                    <a:pt x="510" y="87"/>
                    <a:pt x="510" y="87"/>
                  </a:cubicBezTo>
                  <a:cubicBezTo>
                    <a:pt x="507" y="98"/>
                    <a:pt x="506" y="103"/>
                    <a:pt x="506" y="103"/>
                  </a:cubicBezTo>
                  <a:cubicBezTo>
                    <a:pt x="505" y="102"/>
                    <a:pt x="505" y="95"/>
                    <a:pt x="506" y="82"/>
                  </a:cubicBezTo>
                  <a:cubicBezTo>
                    <a:pt x="506" y="82"/>
                    <a:pt x="506" y="82"/>
                    <a:pt x="506" y="82"/>
                  </a:cubicBezTo>
                  <a:cubicBezTo>
                    <a:pt x="506" y="80"/>
                    <a:pt x="505" y="77"/>
                    <a:pt x="505" y="75"/>
                  </a:cubicBezTo>
                  <a:cubicBezTo>
                    <a:pt x="505" y="68"/>
                    <a:pt x="504" y="61"/>
                    <a:pt x="502" y="61"/>
                  </a:cubicBezTo>
                  <a:cubicBezTo>
                    <a:pt x="500" y="61"/>
                    <a:pt x="498" y="66"/>
                    <a:pt x="497" y="81"/>
                  </a:cubicBezTo>
                  <a:cubicBezTo>
                    <a:pt x="487" y="81"/>
                    <a:pt x="475" y="80"/>
                    <a:pt x="464" y="80"/>
                  </a:cubicBezTo>
                  <a:cubicBezTo>
                    <a:pt x="442" y="79"/>
                    <a:pt x="421" y="79"/>
                    <a:pt x="415" y="81"/>
                  </a:cubicBezTo>
                  <a:cubicBezTo>
                    <a:pt x="414" y="82"/>
                    <a:pt x="413" y="83"/>
                    <a:pt x="413" y="85"/>
                  </a:cubicBezTo>
                  <a:cubicBezTo>
                    <a:pt x="410" y="88"/>
                    <a:pt x="407" y="90"/>
                    <a:pt x="404" y="90"/>
                  </a:cubicBezTo>
                  <a:cubicBezTo>
                    <a:pt x="401" y="90"/>
                    <a:pt x="399" y="87"/>
                    <a:pt x="396" y="83"/>
                  </a:cubicBezTo>
                  <a:cubicBezTo>
                    <a:pt x="396" y="82"/>
                    <a:pt x="396" y="82"/>
                    <a:pt x="396" y="82"/>
                  </a:cubicBezTo>
                  <a:cubicBezTo>
                    <a:pt x="395" y="82"/>
                    <a:pt x="395" y="82"/>
                    <a:pt x="395" y="82"/>
                  </a:cubicBezTo>
                  <a:cubicBezTo>
                    <a:pt x="392" y="82"/>
                    <a:pt x="389" y="81"/>
                    <a:pt x="386" y="81"/>
                  </a:cubicBezTo>
                  <a:cubicBezTo>
                    <a:pt x="383" y="80"/>
                    <a:pt x="381" y="80"/>
                    <a:pt x="379" y="80"/>
                  </a:cubicBezTo>
                  <a:cubicBezTo>
                    <a:pt x="371" y="79"/>
                    <a:pt x="365" y="81"/>
                    <a:pt x="364" y="94"/>
                  </a:cubicBezTo>
                  <a:cubicBezTo>
                    <a:pt x="363" y="99"/>
                    <a:pt x="362" y="102"/>
                    <a:pt x="361" y="103"/>
                  </a:cubicBezTo>
                  <a:cubicBezTo>
                    <a:pt x="361" y="103"/>
                    <a:pt x="360" y="102"/>
                    <a:pt x="360" y="101"/>
                  </a:cubicBezTo>
                  <a:cubicBezTo>
                    <a:pt x="359" y="95"/>
                    <a:pt x="359" y="82"/>
                    <a:pt x="359" y="66"/>
                  </a:cubicBezTo>
                  <a:cubicBezTo>
                    <a:pt x="359" y="66"/>
                    <a:pt x="359" y="66"/>
                    <a:pt x="359" y="66"/>
                  </a:cubicBezTo>
                  <a:cubicBezTo>
                    <a:pt x="360" y="61"/>
                    <a:pt x="359" y="59"/>
                    <a:pt x="358" y="59"/>
                  </a:cubicBezTo>
                  <a:cubicBezTo>
                    <a:pt x="358" y="59"/>
                    <a:pt x="358" y="59"/>
                    <a:pt x="358" y="59"/>
                  </a:cubicBezTo>
                  <a:cubicBezTo>
                    <a:pt x="358" y="59"/>
                    <a:pt x="358" y="59"/>
                    <a:pt x="358" y="59"/>
                  </a:cubicBezTo>
                  <a:cubicBezTo>
                    <a:pt x="358" y="59"/>
                    <a:pt x="358" y="59"/>
                    <a:pt x="358" y="59"/>
                  </a:cubicBezTo>
                  <a:cubicBezTo>
                    <a:pt x="356" y="59"/>
                    <a:pt x="355" y="62"/>
                    <a:pt x="354" y="67"/>
                  </a:cubicBezTo>
                  <a:cubicBezTo>
                    <a:pt x="354" y="67"/>
                    <a:pt x="354" y="67"/>
                    <a:pt x="354" y="67"/>
                  </a:cubicBezTo>
                  <a:cubicBezTo>
                    <a:pt x="353" y="71"/>
                    <a:pt x="351" y="76"/>
                    <a:pt x="349" y="80"/>
                  </a:cubicBezTo>
                  <a:cubicBezTo>
                    <a:pt x="339" y="83"/>
                    <a:pt x="323" y="82"/>
                    <a:pt x="307" y="80"/>
                  </a:cubicBezTo>
                  <a:cubicBezTo>
                    <a:pt x="287" y="79"/>
                    <a:pt x="267" y="77"/>
                    <a:pt x="254" y="84"/>
                  </a:cubicBezTo>
                  <a:cubicBezTo>
                    <a:pt x="253" y="84"/>
                    <a:pt x="253" y="84"/>
                    <a:pt x="253" y="84"/>
                  </a:cubicBezTo>
                  <a:cubicBezTo>
                    <a:pt x="250" y="88"/>
                    <a:pt x="248" y="90"/>
                    <a:pt x="246" y="90"/>
                  </a:cubicBezTo>
                  <a:cubicBezTo>
                    <a:pt x="244" y="90"/>
                    <a:pt x="242" y="87"/>
                    <a:pt x="241" y="83"/>
                  </a:cubicBezTo>
                  <a:cubicBezTo>
                    <a:pt x="240" y="82"/>
                    <a:pt x="240" y="82"/>
                    <a:pt x="240" y="82"/>
                  </a:cubicBezTo>
                  <a:cubicBezTo>
                    <a:pt x="239" y="82"/>
                    <a:pt x="239" y="82"/>
                    <a:pt x="239" y="82"/>
                  </a:cubicBezTo>
                  <a:cubicBezTo>
                    <a:pt x="237" y="82"/>
                    <a:pt x="234" y="81"/>
                    <a:pt x="232" y="81"/>
                  </a:cubicBezTo>
                  <a:cubicBezTo>
                    <a:pt x="228" y="81"/>
                    <a:pt x="224" y="80"/>
                    <a:pt x="221" y="80"/>
                  </a:cubicBezTo>
                  <a:cubicBezTo>
                    <a:pt x="213" y="81"/>
                    <a:pt x="207" y="83"/>
                    <a:pt x="208" y="93"/>
                  </a:cubicBezTo>
                  <a:cubicBezTo>
                    <a:pt x="205" y="101"/>
                    <a:pt x="204" y="104"/>
                    <a:pt x="204" y="104"/>
                  </a:cubicBezTo>
                  <a:cubicBezTo>
                    <a:pt x="203" y="99"/>
                    <a:pt x="204" y="88"/>
                    <a:pt x="205" y="74"/>
                  </a:cubicBezTo>
                  <a:cubicBezTo>
                    <a:pt x="205" y="74"/>
                    <a:pt x="205" y="74"/>
                    <a:pt x="205" y="74"/>
                  </a:cubicBezTo>
                  <a:cubicBezTo>
                    <a:pt x="203" y="58"/>
                    <a:pt x="200" y="58"/>
                    <a:pt x="196" y="76"/>
                  </a:cubicBezTo>
                  <a:cubicBezTo>
                    <a:pt x="195" y="76"/>
                    <a:pt x="195" y="77"/>
                    <a:pt x="194" y="78"/>
                  </a:cubicBezTo>
                  <a:cubicBezTo>
                    <a:pt x="193" y="81"/>
                    <a:pt x="192" y="84"/>
                    <a:pt x="126" y="82"/>
                  </a:cubicBezTo>
                  <a:cubicBezTo>
                    <a:pt x="126" y="82"/>
                    <a:pt x="126" y="82"/>
                    <a:pt x="126" y="82"/>
                  </a:cubicBezTo>
                  <a:cubicBezTo>
                    <a:pt x="126" y="82"/>
                    <a:pt x="126" y="82"/>
                    <a:pt x="126" y="82"/>
                  </a:cubicBezTo>
                  <a:cubicBezTo>
                    <a:pt x="125" y="82"/>
                    <a:pt x="125" y="82"/>
                    <a:pt x="124" y="82"/>
                  </a:cubicBezTo>
                  <a:cubicBezTo>
                    <a:pt x="124" y="82"/>
                    <a:pt x="124" y="82"/>
                    <a:pt x="124" y="82"/>
                  </a:cubicBezTo>
                  <a:cubicBezTo>
                    <a:pt x="122" y="82"/>
                    <a:pt x="120" y="82"/>
                    <a:pt x="117" y="82"/>
                  </a:cubicBezTo>
                  <a:cubicBezTo>
                    <a:pt x="111" y="82"/>
                    <a:pt x="106" y="83"/>
                    <a:pt x="106" y="90"/>
                  </a:cubicBezTo>
                  <a:cubicBezTo>
                    <a:pt x="106" y="91"/>
                    <a:pt x="105" y="92"/>
                    <a:pt x="104" y="93"/>
                  </a:cubicBezTo>
                  <a:cubicBezTo>
                    <a:pt x="104" y="93"/>
                    <a:pt x="104" y="93"/>
                    <a:pt x="104" y="93"/>
                  </a:cubicBezTo>
                  <a:cubicBezTo>
                    <a:pt x="103" y="93"/>
                    <a:pt x="102" y="93"/>
                    <a:pt x="101" y="93"/>
                  </a:cubicBezTo>
                  <a:cubicBezTo>
                    <a:pt x="101" y="93"/>
                    <a:pt x="100" y="93"/>
                    <a:pt x="99" y="93"/>
                  </a:cubicBezTo>
                  <a:cubicBezTo>
                    <a:pt x="97" y="92"/>
                    <a:pt x="95" y="91"/>
                    <a:pt x="93" y="88"/>
                  </a:cubicBezTo>
                  <a:cubicBezTo>
                    <a:pt x="93" y="87"/>
                    <a:pt x="93" y="87"/>
                    <a:pt x="93" y="87"/>
                  </a:cubicBezTo>
                  <a:cubicBezTo>
                    <a:pt x="85" y="84"/>
                    <a:pt x="83" y="83"/>
                    <a:pt x="82" y="82"/>
                  </a:cubicBezTo>
                  <a:cubicBezTo>
                    <a:pt x="80" y="82"/>
                    <a:pt x="80" y="82"/>
                    <a:pt x="78" y="81"/>
                  </a:cubicBezTo>
                  <a:cubicBezTo>
                    <a:pt x="77" y="81"/>
                    <a:pt x="77" y="81"/>
                    <a:pt x="77" y="81"/>
                  </a:cubicBezTo>
                  <a:cubicBezTo>
                    <a:pt x="73" y="81"/>
                    <a:pt x="69" y="82"/>
                    <a:pt x="65" y="84"/>
                  </a:cubicBezTo>
                  <a:cubicBezTo>
                    <a:pt x="62" y="86"/>
                    <a:pt x="59" y="90"/>
                    <a:pt x="59" y="96"/>
                  </a:cubicBezTo>
                  <a:cubicBezTo>
                    <a:pt x="57" y="102"/>
                    <a:pt x="56" y="108"/>
                    <a:pt x="56" y="107"/>
                  </a:cubicBezTo>
                  <a:cubicBezTo>
                    <a:pt x="55" y="105"/>
                    <a:pt x="55" y="97"/>
                    <a:pt x="57" y="81"/>
                  </a:cubicBezTo>
                  <a:cubicBezTo>
                    <a:pt x="57" y="81"/>
                    <a:pt x="57" y="81"/>
                    <a:pt x="57" y="81"/>
                  </a:cubicBezTo>
                  <a:cubicBezTo>
                    <a:pt x="56" y="78"/>
                    <a:pt x="56" y="76"/>
                    <a:pt x="55" y="74"/>
                  </a:cubicBezTo>
                  <a:cubicBezTo>
                    <a:pt x="54" y="69"/>
                    <a:pt x="54" y="66"/>
                    <a:pt x="52" y="66"/>
                  </a:cubicBezTo>
                  <a:cubicBezTo>
                    <a:pt x="52" y="66"/>
                    <a:pt x="52" y="66"/>
                    <a:pt x="52" y="66"/>
                  </a:cubicBezTo>
                  <a:cubicBezTo>
                    <a:pt x="50" y="66"/>
                    <a:pt x="49" y="70"/>
                    <a:pt x="47" y="80"/>
                  </a:cubicBezTo>
                  <a:cubicBezTo>
                    <a:pt x="43" y="82"/>
                    <a:pt x="40" y="83"/>
                    <a:pt x="36" y="83"/>
                  </a:cubicBezTo>
                  <a:cubicBezTo>
                    <a:pt x="32" y="83"/>
                    <a:pt x="28" y="82"/>
                    <a:pt x="25" y="80"/>
                  </a:cubicBezTo>
                  <a:close/>
                  <a:moveTo>
                    <a:pt x="357" y="63"/>
                  </a:moveTo>
                  <a:cubicBezTo>
                    <a:pt x="358" y="63"/>
                    <a:pt x="358" y="62"/>
                    <a:pt x="358" y="62"/>
                  </a:cubicBezTo>
                  <a:cubicBezTo>
                    <a:pt x="358" y="62"/>
                    <a:pt x="358" y="62"/>
                    <a:pt x="358" y="62"/>
                  </a:cubicBezTo>
                  <a:cubicBezTo>
                    <a:pt x="357" y="62"/>
                    <a:pt x="357" y="63"/>
                    <a:pt x="35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5" name="图片 34" descr="11"/>
          <p:cNvPicPr>
            <a:picLocks noChangeAspect="1"/>
          </p:cNvPicPr>
          <p:nvPr/>
        </p:nvPicPr>
        <p:blipFill>
          <a:blip r:embed="rId2"/>
          <a:stretch>
            <a:fillRect/>
          </a:stretch>
        </p:blipFill>
        <p:spPr>
          <a:xfrm>
            <a:off x="6396419" y="232549"/>
            <a:ext cx="6034726" cy="2640192"/>
          </a:xfrm>
          <a:prstGeom prst="rect">
            <a:avLst/>
          </a:prstGeom>
        </p:spPr>
      </p:pic>
      <p:pic>
        <p:nvPicPr>
          <p:cNvPr id="6" name="图片 5" descr="852"/>
          <p:cNvPicPr>
            <a:picLocks noChangeAspect="1"/>
          </p:cNvPicPr>
          <p:nvPr/>
        </p:nvPicPr>
        <p:blipFill>
          <a:blip r:embed="rId3"/>
          <a:stretch>
            <a:fillRect/>
          </a:stretch>
        </p:blipFill>
        <p:spPr>
          <a:xfrm>
            <a:off x="8607425" y="3968750"/>
            <a:ext cx="981075" cy="8896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6365">
        <p:comb/>
      </p:transition>
    </mc:Choice>
    <mc:Fallback>
      <p:transition advTm="636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strVal val="#ppt_w+.3"/>
                                          </p:val>
                                        </p:tav>
                                        <p:tav tm="100000">
                                          <p:val>
                                            <p:strVal val="#ppt_w"/>
                                          </p:val>
                                        </p:tav>
                                      </p:tavLst>
                                    </p:anim>
                                    <p:anim calcmode="lin" valueType="num">
                                      <p:cBhvr>
                                        <p:cTn id="8" dur="1000" fill="hold"/>
                                        <p:tgtEl>
                                          <p:spTgt spid="35"/>
                                        </p:tgtEl>
                                        <p:attrNameLst>
                                          <p:attrName>ppt_h</p:attrName>
                                        </p:attrNameLst>
                                      </p:cBhvr>
                                      <p:tavLst>
                                        <p:tav tm="0">
                                          <p:val>
                                            <p:strVal val="#ppt_h"/>
                                          </p:val>
                                        </p:tav>
                                        <p:tav tm="100000">
                                          <p:val>
                                            <p:strVal val="#ppt_h"/>
                                          </p:val>
                                        </p:tav>
                                      </p:tavLst>
                                    </p:anim>
                                    <p:animEffect transition="in" filter="fade">
                                      <p:cBhvr>
                                        <p:cTn id="9" dur="1000"/>
                                        <p:tgtEl>
                                          <p:spTgt spid="35"/>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gtEl>
                                        <p:attrNameLst>
                                          <p:attrName>ppt_y</p:attrName>
                                        </p:attrNameLst>
                                      </p:cBhvr>
                                      <p:tavLst>
                                        <p:tav tm="0">
                                          <p:val>
                                            <p:strVal val="#ppt_y"/>
                                          </p:val>
                                        </p:tav>
                                        <p:tav tm="100000">
                                          <p:val>
                                            <p:strVal val="#ppt_y"/>
                                          </p:val>
                                        </p:tav>
                                      </p:tavLst>
                                    </p:anim>
                                    <p:anim calcmode="lin" valueType="num">
                                      <p:cBhvr>
                                        <p:cTn id="21"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gtEl>
                                      </p:cBhvr>
                                    </p:animEffect>
                                  </p:childTnLst>
                                </p:cTn>
                              </p:par>
                            </p:childTnLst>
                          </p:cTn>
                        </p:par>
                        <p:par>
                          <p:cTn id="24" fill="hold">
                            <p:stCondLst>
                              <p:cond delay="2650"/>
                            </p:stCondLst>
                            <p:childTnLst>
                              <p:par>
                                <p:cTn id="25" presetID="53" presetClass="entr" presetSubtype="16"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animEffect transition="in" filter="fade">
                                      <p:cBhvr>
                                        <p:cTn id="29" dur="500"/>
                                        <p:tgtEl>
                                          <p:spTgt spid="39"/>
                                        </p:tgtEl>
                                      </p:cBhvr>
                                    </p:animEffect>
                                  </p:childTnLst>
                                </p:cTn>
                              </p:par>
                              <p:par>
                                <p:cTn id="30" presetID="53" presetClass="entr" presetSubtype="16"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p:cTn id="32" dur="500" fill="hold"/>
                                        <p:tgtEl>
                                          <p:spTgt spid="42"/>
                                        </p:tgtEl>
                                        <p:attrNameLst>
                                          <p:attrName>ppt_w</p:attrName>
                                        </p:attrNameLst>
                                      </p:cBhvr>
                                      <p:tavLst>
                                        <p:tav tm="0">
                                          <p:val>
                                            <p:fltVal val="0"/>
                                          </p:val>
                                        </p:tav>
                                        <p:tav tm="100000">
                                          <p:val>
                                            <p:strVal val="#ppt_w"/>
                                          </p:val>
                                        </p:tav>
                                      </p:tavLst>
                                    </p:anim>
                                    <p:anim calcmode="lin" valueType="num">
                                      <p:cBhvr>
                                        <p:cTn id="33" dur="500" fill="hold"/>
                                        <p:tgtEl>
                                          <p:spTgt spid="42"/>
                                        </p:tgtEl>
                                        <p:attrNameLst>
                                          <p:attrName>ppt_h</p:attrName>
                                        </p:attrNameLst>
                                      </p:cBhvr>
                                      <p:tavLst>
                                        <p:tav tm="0">
                                          <p:val>
                                            <p:fltVal val="0"/>
                                          </p:val>
                                        </p:tav>
                                        <p:tav tm="100000">
                                          <p:val>
                                            <p:strVal val="#ppt_h"/>
                                          </p:val>
                                        </p:tav>
                                      </p:tavLst>
                                    </p:anim>
                                    <p:animEffect transition="in" filter="fade">
                                      <p:cBhvr>
                                        <p:cTn id="34" dur="500"/>
                                        <p:tgtEl>
                                          <p:spTgt spid="42"/>
                                        </p:tgtEl>
                                      </p:cBhvr>
                                    </p:animEffect>
                                  </p:childTnLst>
                                </p:cTn>
                              </p:par>
                              <p:par>
                                <p:cTn id="35" presetID="53" presetClass="entr" presetSubtype="16" fill="hold" nodeType="with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p:cTn id="37" dur="500" fill="hold"/>
                                        <p:tgtEl>
                                          <p:spTgt spid="45"/>
                                        </p:tgtEl>
                                        <p:attrNameLst>
                                          <p:attrName>ppt_w</p:attrName>
                                        </p:attrNameLst>
                                      </p:cBhvr>
                                      <p:tavLst>
                                        <p:tav tm="0">
                                          <p:val>
                                            <p:fltVal val="0"/>
                                          </p:val>
                                        </p:tav>
                                        <p:tav tm="100000">
                                          <p:val>
                                            <p:strVal val="#ppt_w"/>
                                          </p:val>
                                        </p:tav>
                                      </p:tavLst>
                                    </p:anim>
                                    <p:anim calcmode="lin" valueType="num">
                                      <p:cBhvr>
                                        <p:cTn id="38" dur="500" fill="hold"/>
                                        <p:tgtEl>
                                          <p:spTgt spid="45"/>
                                        </p:tgtEl>
                                        <p:attrNameLst>
                                          <p:attrName>ppt_h</p:attrName>
                                        </p:attrNameLst>
                                      </p:cBhvr>
                                      <p:tavLst>
                                        <p:tav tm="0">
                                          <p:val>
                                            <p:fltVal val="0"/>
                                          </p:val>
                                        </p:tav>
                                        <p:tav tm="100000">
                                          <p:val>
                                            <p:strVal val="#ppt_h"/>
                                          </p:val>
                                        </p:tav>
                                      </p:tavLst>
                                    </p:anim>
                                    <p:animEffect transition="in" filter="fade">
                                      <p:cBhvr>
                                        <p:cTn id="39" dur="500"/>
                                        <p:tgtEl>
                                          <p:spTgt spid="45"/>
                                        </p:tgtEl>
                                      </p:cBhvr>
                                    </p:animEffect>
                                  </p:childTnLst>
                                </p:cTn>
                              </p:par>
                              <p:par>
                                <p:cTn id="40" presetID="53" presetClass="entr" presetSubtype="16" fill="hold" nodeType="with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p:cTn id="42" dur="500" fill="hold"/>
                                        <p:tgtEl>
                                          <p:spTgt spid="49"/>
                                        </p:tgtEl>
                                        <p:attrNameLst>
                                          <p:attrName>ppt_w</p:attrName>
                                        </p:attrNameLst>
                                      </p:cBhvr>
                                      <p:tavLst>
                                        <p:tav tm="0">
                                          <p:val>
                                            <p:fltVal val="0"/>
                                          </p:val>
                                        </p:tav>
                                        <p:tav tm="100000">
                                          <p:val>
                                            <p:strVal val="#ppt_w"/>
                                          </p:val>
                                        </p:tav>
                                      </p:tavLst>
                                    </p:anim>
                                    <p:anim calcmode="lin" valueType="num">
                                      <p:cBhvr>
                                        <p:cTn id="43" dur="500" fill="hold"/>
                                        <p:tgtEl>
                                          <p:spTgt spid="49"/>
                                        </p:tgtEl>
                                        <p:attrNameLst>
                                          <p:attrName>ppt_h</p:attrName>
                                        </p:attrNameLst>
                                      </p:cBhvr>
                                      <p:tavLst>
                                        <p:tav tm="0">
                                          <p:val>
                                            <p:fltVal val="0"/>
                                          </p:val>
                                        </p:tav>
                                        <p:tav tm="100000">
                                          <p:val>
                                            <p:strVal val="#ppt_h"/>
                                          </p:val>
                                        </p:tav>
                                      </p:tavLst>
                                    </p:anim>
                                    <p:animEffect transition="in" filter="fade">
                                      <p:cBhvr>
                                        <p:cTn id="44" dur="500"/>
                                        <p:tgtEl>
                                          <p:spTgt spid="49"/>
                                        </p:tgtEl>
                                      </p:cBhvr>
                                    </p:animEffect>
                                  </p:childTnLst>
                                </p:cTn>
                              </p:par>
                              <p:par>
                                <p:cTn id="45" presetID="53" presetClass="entr" presetSubtype="16" fill="hold" nodeType="with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500" fill="hold"/>
                                        <p:tgtEl>
                                          <p:spTgt spid="53"/>
                                        </p:tgtEl>
                                        <p:attrNameLst>
                                          <p:attrName>ppt_w</p:attrName>
                                        </p:attrNameLst>
                                      </p:cBhvr>
                                      <p:tavLst>
                                        <p:tav tm="0">
                                          <p:val>
                                            <p:fltVal val="0"/>
                                          </p:val>
                                        </p:tav>
                                        <p:tav tm="100000">
                                          <p:val>
                                            <p:strVal val="#ppt_w"/>
                                          </p:val>
                                        </p:tav>
                                      </p:tavLst>
                                    </p:anim>
                                    <p:anim calcmode="lin" valueType="num">
                                      <p:cBhvr>
                                        <p:cTn id="48" dur="500" fill="hold"/>
                                        <p:tgtEl>
                                          <p:spTgt spid="53"/>
                                        </p:tgtEl>
                                        <p:attrNameLst>
                                          <p:attrName>ppt_h</p:attrName>
                                        </p:attrNameLst>
                                      </p:cBhvr>
                                      <p:tavLst>
                                        <p:tav tm="0">
                                          <p:val>
                                            <p:fltVal val="0"/>
                                          </p:val>
                                        </p:tav>
                                        <p:tav tm="100000">
                                          <p:val>
                                            <p:strVal val="#ppt_h"/>
                                          </p:val>
                                        </p:tav>
                                      </p:tavLst>
                                    </p:anim>
                                    <p:animEffect transition="in" filter="fade">
                                      <p:cBhvr>
                                        <p:cTn id="49" dur="500"/>
                                        <p:tgtEl>
                                          <p:spTgt spid="53"/>
                                        </p:tgtEl>
                                      </p:cBhvr>
                                    </p:animEffect>
                                  </p:childTnLst>
                                </p:cTn>
                              </p:par>
                            </p:childTnLst>
                          </p:cTn>
                        </p:par>
                        <p:par>
                          <p:cTn id="50" fill="hold">
                            <p:stCondLst>
                              <p:cond delay="3150"/>
                            </p:stCondLst>
                            <p:childTnLst>
                              <p:par>
                                <p:cTn id="51" presetID="17" presetClass="entr" presetSubtype="10" fill="hold" nodeType="after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p:cTn id="53" dur="500" fill="hold"/>
                                        <p:tgtEl>
                                          <p:spTgt spid="6"/>
                                        </p:tgtEl>
                                        <p:attrNameLst>
                                          <p:attrName>ppt_w</p:attrName>
                                        </p:attrNameLst>
                                      </p:cBhvr>
                                      <p:tavLst>
                                        <p:tav tm="0">
                                          <p:val>
                                            <p:fltVal val="0"/>
                                          </p:val>
                                        </p:tav>
                                        <p:tav tm="100000">
                                          <p:val>
                                            <p:strVal val="#ppt_w"/>
                                          </p:val>
                                        </p:tav>
                                      </p:tavLst>
                                    </p:anim>
                                    <p:anim calcmode="lin" valueType="num">
                                      <p:cBhvr>
                                        <p:cTn id="54"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133794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这部分是小儿所特有的能量需要，其需要量与小儿的生长速度成正比，占总能量的 25% ～ 30%。婴儿期增长最快，6 个月以内婴儿每日所需能量可达 167 ～ 209 kJ / kg（40 ～ 50 kcal / kg），6 个月～ 1 岁为每日 63 ～ 84 kJ / kg（15 ～ 20 kcal / kg），以后逐渐减低，至青春期又增加。</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（二）生长所需</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一、能量的需要</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descr="3b32313534373033343be8af95e58982"/>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tags/tag1.xml><?xml version="1.0" encoding="utf-8"?>
<p:tagLst xmlns:p="http://schemas.openxmlformats.org/presentationml/2006/main">
  <p:tag name="KSO_WM_UNIT_SUBTYPE" val="w"/>
  <p:tag name="KSO_WM_TEMPLATE_CATEGORY" val="chip"/>
  <p:tag name="KSO_WM_TEMPLATE_INDEX" val="20224336"/>
  <p:tag name="KSO_WM_UNIT_TYPE" val="i"/>
  <p:tag name="KSO_WM_UNIT_INDEX" val="1"/>
  <p:tag name="KSO_WM_UNIT_ID" val="chip20224336_3*i*1"/>
  <p:tag name="KSO_WM_BEAUTIFY_FLAG" val="#wm#"/>
  <p:tag name="KSO_WM_TAG_VERSION" val="1.0"/>
  <p:tag name="KSO_WM_CHIP_GROUPID" val="62de4dd4c23dfd8dd4a1be7b"/>
  <p:tag name="KSO_WM_CHIP_XID" val="62de4e76c23dfd8dd4a1d44e"/>
  <p:tag name="KSO_WM_UNIT_DEC_AREA_ID" val="2a77d4e3180648de83dbae2847fea6a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7d4bb807654440cf9bf6c6ef752f5663"/>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60_2*l_h_i*1_2_1"/>
  <p:tag name="KSO_WM_TEMPLATE_CATEGORY" val="diagram"/>
  <p:tag name="KSO_WM_TEMPLATE_INDEX" val="20228060"/>
  <p:tag name="KSO_WM_UNIT_LAYERLEVEL" val="1_1_1"/>
  <p:tag name="KSO_WM_TAG_VERSION" val="1.0"/>
  <p:tag name="KSO_WM_BEAUTIFY_FLAG" val="#wm#"/>
</p:tagLst>
</file>

<file path=ppt/tags/tag10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7_4*l_h_f*1_1_1"/>
  <p:tag name="KSO_WM_TEMPLATE_CATEGORY" val="diagram"/>
  <p:tag name="KSO_WM_TEMPLATE_INDEX" val="20228067"/>
  <p:tag name="KSO_WM_UNIT_LAYERLEVEL" val="1_1_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67_4*l_h_i*1_2_1"/>
  <p:tag name="KSO_WM_TEMPLATE_CATEGORY" val="diagram"/>
  <p:tag name="KSO_WM_TEMPLATE_INDEX" val="20228067"/>
  <p:tag name="KSO_WM_UNIT_LAYERLEVEL" val="1_1_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67_4*l_h_i*1_2_4"/>
  <p:tag name="KSO_WM_TEMPLATE_CATEGORY" val="diagram"/>
  <p:tag name="KSO_WM_TEMPLATE_INDEX" val="20228067"/>
  <p:tag name="KSO_WM_UNIT_LAYERLEVEL" val="1_1_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67_4*l_h_i*1_2_5"/>
  <p:tag name="KSO_WM_TEMPLATE_CATEGORY" val="diagram"/>
  <p:tag name="KSO_WM_TEMPLATE_INDEX" val="20228067"/>
  <p:tag name="KSO_WM_UNIT_LAYERLEVEL" val="1_1_1"/>
  <p:tag name="KSO_WM_TAG_VERSION" val="1.0"/>
  <p:tag name="KSO_WM_BEAUTIFY_FLAG" val="#wm#"/>
</p:tagLst>
</file>

<file path=ppt/tags/tag104.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67_4*l_h_x*1_2_1"/>
  <p:tag name="KSO_WM_TEMPLATE_CATEGORY" val="diagram"/>
  <p:tag name="KSO_WM_TEMPLATE_INDEX" val="20228067"/>
  <p:tag name="KSO_WM_UNIT_LAYERLEVEL" val="1_1_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067_4*l_h_i*1_2_2"/>
  <p:tag name="KSO_WM_TEMPLATE_CATEGORY" val="diagram"/>
  <p:tag name="KSO_WM_TEMPLATE_INDEX" val="20228067"/>
  <p:tag name="KSO_WM_UNIT_LAYERLEVEL" val="1_1_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67_4*l_h_i*1_2_3"/>
  <p:tag name="KSO_WM_TEMPLATE_CATEGORY" val="diagram"/>
  <p:tag name="KSO_WM_TEMPLATE_INDEX" val="20228067"/>
  <p:tag name="KSO_WM_UNIT_LAYERLEVEL" val="1_1_1"/>
  <p:tag name="KSO_WM_TAG_VERSION" val="1.0"/>
  <p:tag name="KSO_WM_BEAUTIFY_FLAG" val="#wm#"/>
</p:tagLst>
</file>

<file path=ppt/tags/tag10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7_4*l_h_a*1_2_1"/>
  <p:tag name="KSO_WM_TEMPLATE_CATEGORY" val="diagram"/>
  <p:tag name="KSO_WM_TEMPLATE_INDEX" val="20228067"/>
  <p:tag name="KSO_WM_UNIT_LAYERLEVEL" val="1_1_1"/>
  <p:tag name="KSO_WM_TAG_VERSION" val="1.0"/>
  <p:tag name="KSO_WM_BEAUTIFY_FLAG" val="#wm#"/>
</p:tagLst>
</file>

<file path=ppt/tags/tag10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67_4*l_h_f*1_2_1"/>
  <p:tag name="KSO_WM_TEMPLATE_CATEGORY" val="diagram"/>
  <p:tag name="KSO_WM_TEMPLATE_INDEX" val="20228067"/>
  <p:tag name="KSO_WM_UNIT_LAYERLEVEL" val="1_1_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67_4*l_h_i*1_3_1"/>
  <p:tag name="KSO_WM_TEMPLATE_CATEGORY" val="diagram"/>
  <p:tag name="KSO_WM_TEMPLATE_INDEX" val="20228067"/>
  <p:tag name="KSO_WM_UNIT_LAYERLEVEL" val="1_1_1"/>
  <p:tag name="KSO_WM_TAG_VERSION" val="1.0"/>
  <p:tag name="KSO_WM_BEAUTIFY_FLAG" val="#wm#"/>
</p:tagLst>
</file>

<file path=ppt/tags/tag1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0_2*l_h_a*1_1_1"/>
  <p:tag name="KSO_WM_TEMPLATE_CATEGORY" val="diagram"/>
  <p:tag name="KSO_WM_TEMPLATE_INDEX" val="20228060"/>
  <p:tag name="KSO_WM_UNIT_LAYERLEVEL" val="1_1_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67_4*l_h_i*1_3_3"/>
  <p:tag name="KSO_WM_TEMPLATE_CATEGORY" val="diagram"/>
  <p:tag name="KSO_WM_TEMPLATE_INDEX" val="20228067"/>
  <p:tag name="KSO_WM_UNIT_LAYERLEVEL" val="1_1_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67_4*l_h_i*1_3_4"/>
  <p:tag name="KSO_WM_TEMPLATE_CATEGORY" val="diagram"/>
  <p:tag name="KSO_WM_TEMPLATE_INDEX" val="20228067"/>
  <p:tag name="KSO_WM_UNIT_LAYERLEVEL" val="1_1_1"/>
  <p:tag name="KSO_WM_TAG_VERSION" val="1.0"/>
  <p:tag name="KSO_WM_BEAUTIFY_FLAG" val="#wm#"/>
</p:tagLst>
</file>

<file path=ppt/tags/tag112.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67_4*l_h_x*1_3_1"/>
  <p:tag name="KSO_WM_TEMPLATE_CATEGORY" val="diagram"/>
  <p:tag name="KSO_WM_TEMPLATE_INDEX" val="20228067"/>
  <p:tag name="KSO_WM_UNIT_LAYERLEVEL" val="1_1_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067_4*l_h_i*1_3_2"/>
  <p:tag name="KSO_WM_TEMPLATE_CATEGORY" val="diagram"/>
  <p:tag name="KSO_WM_TEMPLATE_INDEX" val="20228067"/>
  <p:tag name="KSO_WM_UNIT_LAYERLEVEL" val="1_1_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8067_4*l_h_i*1_3_5"/>
  <p:tag name="KSO_WM_TEMPLATE_CATEGORY" val="diagram"/>
  <p:tag name="KSO_WM_TEMPLATE_INDEX" val="20228067"/>
  <p:tag name="KSO_WM_UNIT_LAYERLEVEL" val="1_1_1"/>
  <p:tag name="KSO_WM_TAG_VERSION" val="1.0"/>
  <p:tag name="KSO_WM_BEAUTIFY_FLAG" val="#wm#"/>
</p:tagLst>
</file>

<file path=ppt/tags/tag11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67_4*l_h_a*1_3_1"/>
  <p:tag name="KSO_WM_TEMPLATE_CATEGORY" val="diagram"/>
  <p:tag name="KSO_WM_TEMPLATE_INDEX" val="20228067"/>
  <p:tag name="KSO_WM_UNIT_LAYERLEVEL" val="1_1_1"/>
  <p:tag name="KSO_WM_TAG_VERSION" val="1.0"/>
  <p:tag name="KSO_WM_BEAUTIFY_FLAG" val="#wm#"/>
</p:tagLst>
</file>

<file path=ppt/tags/tag11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67_4*l_h_f*1_3_1"/>
  <p:tag name="KSO_WM_TEMPLATE_CATEGORY" val="diagram"/>
  <p:tag name="KSO_WM_TEMPLATE_INDEX" val="20228067"/>
  <p:tag name="KSO_WM_UNIT_LAYERLEVEL" val="1_1_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67_4*l_h_i*1_4_1"/>
  <p:tag name="KSO_WM_TEMPLATE_CATEGORY" val="diagram"/>
  <p:tag name="KSO_WM_TEMPLATE_INDEX" val="20228067"/>
  <p:tag name="KSO_WM_UNIT_LAYERLEVEL" val="1_1_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67_4*l_h_i*1_4_3"/>
  <p:tag name="KSO_WM_TEMPLATE_CATEGORY" val="diagram"/>
  <p:tag name="KSO_WM_TEMPLATE_INDEX" val="20228067"/>
  <p:tag name="KSO_WM_UNIT_LAYERLEVEL" val="1_1_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067_4*l_h_i*1_4_4"/>
  <p:tag name="KSO_WM_TEMPLATE_CATEGORY" val="diagram"/>
  <p:tag name="KSO_WM_TEMPLATE_INDEX" val="20228067"/>
  <p:tag name="KSO_WM_UNIT_LAYERLEVEL" val="1_1_1"/>
  <p:tag name="KSO_WM_TAG_VERSION" val="1.0"/>
  <p:tag name="KSO_WM_BEAUTIFY_FLAG" val="#wm#"/>
</p:tagLst>
</file>

<file path=ppt/tags/tag12.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0_2*l_h_f*1_1_1"/>
  <p:tag name="KSO_WM_TEMPLATE_CATEGORY" val="diagram"/>
  <p:tag name="KSO_WM_TEMPLATE_INDEX" val="20228060"/>
  <p:tag name="KSO_WM_UNIT_LAYERLEVEL" val="1_1_1"/>
  <p:tag name="KSO_WM_TAG_VERSION" val="1.0"/>
  <p:tag name="KSO_WM_BEAUTIFY_FLAG" val="#wm#"/>
</p:tagLst>
</file>

<file path=ppt/tags/tag120.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67_4*l_h_x*1_4_1"/>
  <p:tag name="KSO_WM_TEMPLATE_CATEGORY" val="diagram"/>
  <p:tag name="KSO_WM_TEMPLATE_INDEX" val="20228067"/>
  <p:tag name="KSO_WM_UNIT_LAYERLEVEL" val="1_1_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28067_4*l_h_i*1_4_2"/>
  <p:tag name="KSO_WM_TEMPLATE_CATEGORY" val="diagram"/>
  <p:tag name="KSO_WM_TEMPLATE_INDEX" val="20228067"/>
  <p:tag name="KSO_WM_UNIT_LAYERLEVEL" val="1_1_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28067_4*l_h_i*1_4_5"/>
  <p:tag name="KSO_WM_TEMPLATE_CATEGORY" val="diagram"/>
  <p:tag name="KSO_WM_TEMPLATE_INDEX" val="20228067"/>
  <p:tag name="KSO_WM_UNIT_LAYERLEVEL" val="1_1_1"/>
  <p:tag name="KSO_WM_TAG_VERSION" val="1.0"/>
  <p:tag name="KSO_WM_BEAUTIFY_FLAG" val="#wm#"/>
</p:tagLst>
</file>

<file path=ppt/tags/tag12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67_4*l_h_a*1_4_1"/>
  <p:tag name="KSO_WM_TEMPLATE_CATEGORY" val="diagram"/>
  <p:tag name="KSO_WM_TEMPLATE_INDEX" val="20228067"/>
  <p:tag name="KSO_WM_UNIT_LAYERLEVEL" val="1_1_1"/>
  <p:tag name="KSO_WM_TAG_VERSION" val="1.0"/>
  <p:tag name="KSO_WM_BEAUTIFY_FLAG" val="#wm#"/>
</p:tagLst>
</file>

<file path=ppt/tags/tag12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67_4*l_h_f*1_4_1"/>
  <p:tag name="KSO_WM_TEMPLATE_CATEGORY" val="diagram"/>
  <p:tag name="KSO_WM_TEMPLATE_INDEX" val="20228067"/>
  <p:tag name="KSO_WM_UNIT_LAYERLEVEL" val="1_1_1"/>
  <p:tag name="KSO_WM_TAG_VERSION" val="1.0"/>
  <p:tag name="KSO_WM_BEAUTIFY_FLAG" val="#wm#"/>
</p:tagLst>
</file>

<file path=ppt/tags/tag125.xml><?xml version="1.0" encoding="utf-8"?>
<p:tagLst xmlns:p="http://schemas.openxmlformats.org/presentationml/2006/main">
  <p:tag name="KSO_WM_BEAUTIFY_FLAG" val="#wm#"/>
  <p:tag name="KSO_WM_TEMPLATE_CATEGORY" val="custom"/>
  <p:tag name="KSO_WM_TEMPLATE_INDEX" val="20224336"/>
</p:tagLst>
</file>

<file path=ppt/tags/tag126.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127.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128.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129.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1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0_2*l_h_a*1_2_1"/>
  <p:tag name="KSO_WM_TEMPLATE_CATEGORY" val="diagram"/>
  <p:tag name="KSO_WM_TEMPLATE_INDEX" val="20228060"/>
  <p:tag name="KSO_WM_UNIT_LAYERLEVEL" val="1_1_1"/>
  <p:tag name="KSO_WM_TAG_VERSION" val="1.0"/>
  <p:tag name="KSO_WM_BEAUTIFY_FLAG" val="#wm#"/>
</p:tagLst>
</file>

<file path=ppt/tags/tag130.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26_4*l_h_i*1_2_1"/>
  <p:tag name="KSO_WM_TEMPLATE_CATEGORY" val="diagram"/>
  <p:tag name="KSO_WM_TEMPLATE_INDEX" val="20227926"/>
  <p:tag name="KSO_WM_UNIT_LAYERLEVEL" val="1_1_1"/>
  <p:tag name="KSO_WM_TAG_VERSION" val="1.0"/>
  <p:tag name="KSO_WM_BEAUTIFY_FLAG" val="#wm#"/>
</p:tagLst>
</file>

<file path=ppt/tags/tag131.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26_4*l_h_i*1_2_2"/>
  <p:tag name="KSO_WM_TEMPLATE_CATEGORY" val="diagram"/>
  <p:tag name="KSO_WM_TEMPLATE_INDEX" val="20227926"/>
  <p:tag name="KSO_WM_UNIT_LAYERLEVEL" val="1_1_1"/>
  <p:tag name="KSO_WM_TAG_VERSION" val="1.0"/>
  <p:tag name="KSO_WM_BEAUTIFY_FLAG" val="#wm#"/>
</p:tagLst>
</file>

<file path=ppt/tags/tag132.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正文请尽量言简意赅"/>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26_4*l_h_f*1_2_1"/>
  <p:tag name="KSO_WM_TEMPLATE_CATEGORY" val="diagram"/>
  <p:tag name="KSO_WM_TEMPLATE_INDEX" val="20227926"/>
  <p:tag name="KSO_WM_UNIT_LAYERLEVEL" val="1_1_1"/>
  <p:tag name="KSO_WM_TAG_VERSION" val="1.0"/>
  <p:tag name="KSO_WM_BEAUTIFY_FLAG" val="#wm#"/>
</p:tagLst>
</file>

<file path=ppt/tags/tag13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26_4*l_h_a*1_2_1"/>
  <p:tag name="KSO_WM_TEMPLATE_CATEGORY" val="diagram"/>
  <p:tag name="KSO_WM_TEMPLATE_INDEX" val="20227926"/>
  <p:tag name="KSO_WM_UNIT_LAYERLEVEL" val="1_1_1"/>
  <p:tag name="KSO_WM_TAG_VERSION" val="1.0"/>
  <p:tag name="KSO_WM_BEAUTIFY_FLAG" val="#wm#"/>
</p:tagLst>
</file>

<file path=ppt/tags/tag134.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26_4*l_h_i*1_2_3"/>
  <p:tag name="KSO_WM_TEMPLATE_CATEGORY" val="diagram"/>
  <p:tag name="KSO_WM_TEMPLATE_INDEX" val="20227926"/>
  <p:tag name="KSO_WM_UNIT_LAYERLEVEL" val="1_1_1"/>
  <p:tag name="KSO_WM_TAG_VERSION" val="1.0"/>
  <p:tag name="KSO_WM_BEAUTIFY_FLAG" val="#wm#"/>
</p:tagLst>
</file>

<file path=ppt/tags/tag135.xml><?xml version="1.0" encoding="utf-8"?>
<p:tagLst xmlns:p="http://schemas.openxmlformats.org/presentationml/2006/main">
  <p:tag name="KSO_WM_UNIT_FILL_FORE_SCHEMECOLOR_INDEX_1_BRIGHTNESS" val="0.4"/>
  <p:tag name="KSO_WM_UNIT_FILL_FORE_SCHEMECOLOR_INDEX_1" val="9"/>
  <p:tag name="KSO_WM_UNIT_FILL_FORE_SCHEMECOLOR_INDEX_1_POS" val="0"/>
  <p:tag name="KSO_WM_UNIT_FILL_FORE_SCHEMECOLOR_INDEX_1_TRANS" val="0"/>
  <p:tag name="KSO_WM_UNIT_FILL_FORE_SCHEMECOLOR_INDEX_2_BRIGHTNESS" val="0"/>
  <p:tag name="KSO_WM_UNIT_FILL_FORE_SCHEMECOLOR_INDEX_2" val="9"/>
  <p:tag name="KSO_WM_UNIT_FILL_FORE_SCHEMECOLOR_INDEX_2_POS" val="0.85"/>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7926_4*l_h_i*1_2_4"/>
  <p:tag name="KSO_WM_TEMPLATE_CATEGORY" val="diagram"/>
  <p:tag name="KSO_WM_TEMPLATE_INDEX" val="20227926"/>
  <p:tag name="KSO_WM_UNIT_LAYERLEVEL" val="1_1_1"/>
  <p:tag name="KSO_WM_TAG_VERSION" val="1.0"/>
  <p:tag name="KSO_WM_BEAUTIFY_FLAG" val="#wm#"/>
</p:tagLst>
</file>

<file path=ppt/tags/tag136.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7926_4*l_h_i*1_2_5"/>
  <p:tag name="KSO_WM_TEMPLATE_CATEGORY" val="diagram"/>
  <p:tag name="KSO_WM_TEMPLATE_INDEX" val="20227926"/>
  <p:tag name="KSO_WM_UNIT_LAYERLEVEL" val="1_1_1"/>
  <p:tag name="KSO_WM_TAG_VERSION" val="1.0"/>
  <p:tag name="KSO_WM_BEAUTIFY_FLAG" val="#wm#"/>
</p:tagLst>
</file>

<file path=ppt/tags/tag137.xml><?xml version="1.0" encoding="utf-8"?>
<p:tagLst xmlns:p="http://schemas.openxmlformats.org/presentationml/2006/main">
  <p:tag name="KSO_WM_UNIT_VALUE" val="139*13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26_4*l_h_x*1_2_1"/>
  <p:tag name="KSO_WM_TEMPLATE_CATEGORY" val="diagram"/>
  <p:tag name="KSO_WM_TEMPLATE_INDEX" val="20227926"/>
  <p:tag name="KSO_WM_UNIT_LAYERLEVEL" val="1_1_1"/>
  <p:tag name="KSO_WM_TAG_VERSION" val="1.0"/>
  <p:tag name="KSO_WM_BEAUTIFY_FLAG" val="#wm#"/>
</p:tagLst>
</file>

<file path=ppt/tags/tag138.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26_4*l_h_i*1_1_1"/>
  <p:tag name="KSO_WM_TEMPLATE_CATEGORY" val="diagram"/>
  <p:tag name="KSO_WM_TEMPLATE_INDEX" val="20227926"/>
  <p:tag name="KSO_WM_UNIT_LAYERLEVEL" val="1_1_1"/>
  <p:tag name="KSO_WM_TAG_VERSION" val="1.0"/>
  <p:tag name="KSO_WM_BEAUTIFY_FLAG" val="#wm#"/>
</p:tagLst>
</file>

<file path=ppt/tags/tag139.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正文请尽量言简意赅"/>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26_4*l_h_f*1_1_1"/>
  <p:tag name="KSO_WM_TEMPLATE_CATEGORY" val="diagram"/>
  <p:tag name="KSO_WM_TEMPLATE_INDEX" val="20227926"/>
  <p:tag name="KSO_WM_UNIT_LAYERLEVEL" val="1_1_1"/>
  <p:tag name="KSO_WM_TAG_VERSION" val="1.0"/>
  <p:tag name="KSO_WM_BEAUTIFY_FLAG" val="#wm#"/>
</p:tagLst>
</file>

<file path=ppt/tags/tag14.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60_2*l_h_f*1_2_1"/>
  <p:tag name="KSO_WM_TEMPLATE_CATEGORY" val="diagram"/>
  <p:tag name="KSO_WM_TEMPLATE_INDEX" val="20228060"/>
  <p:tag name="KSO_WM_UNIT_LAYERLEVEL" val="1_1_1"/>
  <p:tag name="KSO_WM_TAG_VERSION" val="1.0"/>
  <p:tag name="KSO_WM_BEAUTIFY_FLAG" val="#wm#"/>
</p:tagLst>
</file>

<file path=ppt/tags/tag14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26_4*l_h_a*1_1_1"/>
  <p:tag name="KSO_WM_TEMPLATE_CATEGORY" val="diagram"/>
  <p:tag name="KSO_WM_TEMPLATE_INDEX" val="20227926"/>
  <p:tag name="KSO_WM_UNIT_LAYERLEVEL" val="1_1_1"/>
  <p:tag name="KSO_WM_TAG_VERSION" val="1.0"/>
  <p:tag name="KSO_WM_BEAUTIFY_FLAG" val="#wm#"/>
</p:tagLst>
</file>

<file path=ppt/tags/tag141.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26_4*l_h_i*1_1_2"/>
  <p:tag name="KSO_WM_TEMPLATE_CATEGORY" val="diagram"/>
  <p:tag name="KSO_WM_TEMPLATE_INDEX" val="20227926"/>
  <p:tag name="KSO_WM_UNIT_LAYERLEVEL" val="1_1_1"/>
  <p:tag name="KSO_WM_TAG_VERSION" val="1.0"/>
  <p:tag name="KSO_WM_BEAUTIFY_FLAG" val="#wm#"/>
</p:tagLst>
</file>

<file path=ppt/tags/tag142.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26_4*l_h_i*1_1_3"/>
  <p:tag name="KSO_WM_TEMPLATE_CATEGORY" val="diagram"/>
  <p:tag name="KSO_WM_TEMPLATE_INDEX" val="20227926"/>
  <p:tag name="KSO_WM_UNIT_LAYERLEVEL" val="1_1_1"/>
  <p:tag name="KSO_WM_TAG_VERSION" val="1.0"/>
  <p:tag name="KSO_WM_BEAUTIFY_FLAG" val="#wm#"/>
</p:tagLst>
</file>

<file path=ppt/tags/tag143.xml><?xml version="1.0" encoding="utf-8"?>
<p:tagLst xmlns:p="http://schemas.openxmlformats.org/presentationml/2006/main">
  <p:tag name="KSO_WM_UNIT_FILL_FORE_SCHEMECOLOR_INDEX_1_BRIGHTNESS" val="0.4"/>
  <p:tag name="KSO_WM_UNIT_FILL_FORE_SCHEMECOLOR_INDEX_1" val="9"/>
  <p:tag name="KSO_WM_UNIT_FILL_FORE_SCHEMECOLOR_INDEX_1_POS" val="0"/>
  <p:tag name="KSO_WM_UNIT_FILL_FORE_SCHEMECOLOR_INDEX_1_TRANS" val="0"/>
  <p:tag name="KSO_WM_UNIT_FILL_FORE_SCHEMECOLOR_INDEX_2_BRIGHTNESS" val="0"/>
  <p:tag name="KSO_WM_UNIT_FILL_FORE_SCHEMECOLOR_INDEX_2" val="9"/>
  <p:tag name="KSO_WM_UNIT_FILL_FORE_SCHEMECOLOR_INDEX_2_POS" val="0.85"/>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7926_4*l_h_i*1_1_4"/>
  <p:tag name="KSO_WM_TEMPLATE_CATEGORY" val="diagram"/>
  <p:tag name="KSO_WM_TEMPLATE_INDEX" val="20227926"/>
  <p:tag name="KSO_WM_UNIT_LAYERLEVEL" val="1_1_1"/>
  <p:tag name="KSO_WM_TAG_VERSION" val="1.0"/>
  <p:tag name="KSO_WM_BEAUTIFY_FLAG" val="#wm#"/>
</p:tagLst>
</file>

<file path=ppt/tags/tag144.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7926_4*l_h_i*1_1_5"/>
  <p:tag name="KSO_WM_TEMPLATE_CATEGORY" val="diagram"/>
  <p:tag name="KSO_WM_TEMPLATE_INDEX" val="20227926"/>
  <p:tag name="KSO_WM_UNIT_LAYERLEVEL" val="1_1_1"/>
  <p:tag name="KSO_WM_TAG_VERSION" val="1.0"/>
  <p:tag name="KSO_WM_BEAUTIFY_FLAG" val="#wm#"/>
</p:tagLst>
</file>

<file path=ppt/tags/tag145.xml><?xml version="1.0" encoding="utf-8"?>
<p:tagLst xmlns:p="http://schemas.openxmlformats.org/presentationml/2006/main">
  <p:tag name="KSO_WM_UNIT_VALUE" val="139*139"/>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26_4*l_h_x*1_1_1"/>
  <p:tag name="KSO_WM_TEMPLATE_CATEGORY" val="diagram"/>
  <p:tag name="KSO_WM_TEMPLATE_INDEX" val="20227926"/>
  <p:tag name="KSO_WM_UNIT_LAYERLEVEL" val="1_1_1"/>
  <p:tag name="KSO_WM_TAG_VERSION" val="1.0"/>
  <p:tag name="KSO_WM_BEAUTIFY_FLAG" val="#wm#"/>
</p:tagLst>
</file>

<file path=ppt/tags/tag146.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26_4*l_h_i*1_3_1"/>
  <p:tag name="KSO_WM_TEMPLATE_CATEGORY" val="diagram"/>
  <p:tag name="KSO_WM_TEMPLATE_INDEX" val="20227926"/>
  <p:tag name="KSO_WM_UNIT_LAYERLEVEL" val="1_1_1"/>
  <p:tag name="KSO_WM_TAG_VERSION" val="1.0"/>
  <p:tag name="KSO_WM_BEAUTIFY_FLAG" val="#wm#"/>
</p:tagLst>
</file>

<file path=ppt/tags/tag147.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26_4*l_h_i*1_3_2"/>
  <p:tag name="KSO_WM_TEMPLATE_CATEGORY" val="diagram"/>
  <p:tag name="KSO_WM_TEMPLATE_INDEX" val="20227926"/>
  <p:tag name="KSO_WM_UNIT_LAYERLEVEL" val="1_1_1"/>
  <p:tag name="KSO_WM_TAG_VERSION" val="1.0"/>
  <p:tag name="KSO_WM_BEAUTIFY_FLAG" val="#wm#"/>
</p:tagLst>
</file>

<file path=ppt/tags/tag148.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正文请尽量言简意赅"/>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26_4*l_h_f*1_3_1"/>
  <p:tag name="KSO_WM_TEMPLATE_CATEGORY" val="diagram"/>
  <p:tag name="KSO_WM_TEMPLATE_INDEX" val="20227926"/>
  <p:tag name="KSO_WM_UNIT_LAYERLEVEL" val="1_1_1"/>
  <p:tag name="KSO_WM_TAG_VERSION" val="1.0"/>
  <p:tag name="KSO_WM_BEAUTIFY_FLAG" val="#wm#"/>
</p:tagLst>
</file>

<file path=ppt/tags/tag149.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26_4*l_h_a*1_3_1"/>
  <p:tag name="KSO_WM_TEMPLATE_CATEGORY" val="diagram"/>
  <p:tag name="KSO_WM_TEMPLATE_INDEX" val="20227926"/>
  <p:tag name="KSO_WM_UNIT_LAYERLEVEL" val="1_1_1"/>
  <p:tag name="KSO_WM_TAG_VERSION" val="1.0"/>
  <p:tag name="KSO_WM_BEAUTIFY_FLAG" val="#wm#"/>
</p:tagLst>
</file>

<file path=ppt/tags/tag15.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150.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26_4*l_h_i*1_3_3"/>
  <p:tag name="KSO_WM_TEMPLATE_CATEGORY" val="diagram"/>
  <p:tag name="KSO_WM_TEMPLATE_INDEX" val="20227926"/>
  <p:tag name="KSO_WM_UNIT_LAYERLEVEL" val="1_1_1"/>
  <p:tag name="KSO_WM_TAG_VERSION" val="1.0"/>
  <p:tag name="KSO_WM_BEAUTIFY_FLAG" val="#wm#"/>
</p:tagLst>
</file>

<file path=ppt/tags/tag151.xml><?xml version="1.0" encoding="utf-8"?>
<p:tagLst xmlns:p="http://schemas.openxmlformats.org/presentationml/2006/main">
  <p:tag name="KSO_WM_UNIT_FILL_FORE_SCHEMECOLOR_INDEX_1_BRIGHTNESS" val="0.4"/>
  <p:tag name="KSO_WM_UNIT_FILL_FORE_SCHEMECOLOR_INDEX_1" val="9"/>
  <p:tag name="KSO_WM_UNIT_FILL_FORE_SCHEMECOLOR_INDEX_1_POS" val="0"/>
  <p:tag name="KSO_WM_UNIT_FILL_FORE_SCHEMECOLOR_INDEX_1_TRANS" val="0"/>
  <p:tag name="KSO_WM_UNIT_FILL_FORE_SCHEMECOLOR_INDEX_2_BRIGHTNESS" val="0"/>
  <p:tag name="KSO_WM_UNIT_FILL_FORE_SCHEMECOLOR_INDEX_2" val="9"/>
  <p:tag name="KSO_WM_UNIT_FILL_FORE_SCHEMECOLOR_INDEX_2_POS" val="0.85"/>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7926_4*l_h_i*1_3_4"/>
  <p:tag name="KSO_WM_TEMPLATE_CATEGORY" val="diagram"/>
  <p:tag name="KSO_WM_TEMPLATE_INDEX" val="20227926"/>
  <p:tag name="KSO_WM_UNIT_LAYERLEVEL" val="1_1_1"/>
  <p:tag name="KSO_WM_TAG_VERSION" val="1.0"/>
  <p:tag name="KSO_WM_BEAUTIFY_FLAG" val="#wm#"/>
</p:tagLst>
</file>

<file path=ppt/tags/tag152.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7926_4*l_h_i*1_3_5"/>
  <p:tag name="KSO_WM_TEMPLATE_CATEGORY" val="diagram"/>
  <p:tag name="KSO_WM_TEMPLATE_INDEX" val="20227926"/>
  <p:tag name="KSO_WM_UNIT_LAYERLEVEL" val="1_1_1"/>
  <p:tag name="KSO_WM_TAG_VERSION" val="1.0"/>
  <p:tag name="KSO_WM_BEAUTIFY_FLAG" val="#wm#"/>
</p:tagLst>
</file>

<file path=ppt/tags/tag153.xml><?xml version="1.0" encoding="utf-8"?>
<p:tagLst xmlns:p="http://schemas.openxmlformats.org/presentationml/2006/main">
  <p:tag name="KSO_WM_UNIT_VALUE" val="139*13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7926_4*l_h_x*1_3_1"/>
  <p:tag name="KSO_WM_TEMPLATE_CATEGORY" val="diagram"/>
  <p:tag name="KSO_WM_TEMPLATE_INDEX" val="20227926"/>
  <p:tag name="KSO_WM_UNIT_LAYERLEVEL" val="1_1_1"/>
  <p:tag name="KSO_WM_TAG_VERSION" val="1.0"/>
  <p:tag name="KSO_WM_BEAUTIFY_FLAG" val="#wm#"/>
</p:tagLst>
</file>

<file path=ppt/tags/tag154.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26_4*l_h_i*1_4_1"/>
  <p:tag name="KSO_WM_TEMPLATE_CATEGORY" val="diagram"/>
  <p:tag name="KSO_WM_TEMPLATE_INDEX" val="20227926"/>
  <p:tag name="KSO_WM_UNIT_LAYERLEVEL" val="1_1_1"/>
  <p:tag name="KSO_WM_TAG_VERSION" val="1.0"/>
  <p:tag name="KSO_WM_BEAUTIFY_FLAG" val="#wm#"/>
</p:tagLst>
</file>

<file path=ppt/tags/tag155.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926_4*l_h_i*1_4_2"/>
  <p:tag name="KSO_WM_TEMPLATE_CATEGORY" val="diagram"/>
  <p:tag name="KSO_WM_TEMPLATE_INDEX" val="20227926"/>
  <p:tag name="KSO_WM_UNIT_LAYERLEVEL" val="1_1_1"/>
  <p:tag name="KSO_WM_TAG_VERSION" val="1.0"/>
  <p:tag name="KSO_WM_BEAUTIFY_FLAG" val="#wm#"/>
</p:tagLst>
</file>

<file path=ppt/tags/tag156.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正文请尽量言简意赅"/>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7926_4*l_h_f*1_4_1"/>
  <p:tag name="KSO_WM_TEMPLATE_CATEGORY" val="diagram"/>
  <p:tag name="KSO_WM_TEMPLATE_INDEX" val="20227926"/>
  <p:tag name="KSO_WM_UNIT_LAYERLEVEL" val="1_1_1"/>
  <p:tag name="KSO_WM_TAG_VERSION" val="1.0"/>
  <p:tag name="KSO_WM_BEAUTIFY_FLAG" val="#wm#"/>
</p:tagLst>
</file>

<file path=ppt/tags/tag157.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7926_4*l_h_a*1_4_1"/>
  <p:tag name="KSO_WM_TEMPLATE_CATEGORY" val="diagram"/>
  <p:tag name="KSO_WM_TEMPLATE_INDEX" val="20227926"/>
  <p:tag name="KSO_WM_UNIT_LAYERLEVEL" val="1_1_1"/>
  <p:tag name="KSO_WM_TAG_VERSION" val="1.0"/>
  <p:tag name="KSO_WM_BEAUTIFY_FLAG" val="#wm#"/>
</p:tagLst>
</file>

<file path=ppt/tags/tag158.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926_4*l_h_i*1_4_3"/>
  <p:tag name="KSO_WM_TEMPLATE_CATEGORY" val="diagram"/>
  <p:tag name="KSO_WM_TEMPLATE_INDEX" val="20227926"/>
  <p:tag name="KSO_WM_UNIT_LAYERLEVEL" val="1_1_1"/>
  <p:tag name="KSO_WM_TAG_VERSION" val="1.0"/>
  <p:tag name="KSO_WM_BEAUTIFY_FLAG" val="#wm#"/>
</p:tagLst>
</file>

<file path=ppt/tags/tag159.xml><?xml version="1.0" encoding="utf-8"?>
<p:tagLst xmlns:p="http://schemas.openxmlformats.org/presentationml/2006/main">
  <p:tag name="KSO_WM_UNIT_FILL_FORE_SCHEMECOLOR_INDEX_1_BRIGHTNESS" val="0.4"/>
  <p:tag name="KSO_WM_UNIT_FILL_FORE_SCHEMECOLOR_INDEX_1" val="9"/>
  <p:tag name="KSO_WM_UNIT_FILL_FORE_SCHEMECOLOR_INDEX_1_POS" val="0"/>
  <p:tag name="KSO_WM_UNIT_FILL_FORE_SCHEMECOLOR_INDEX_1_TRANS" val="0"/>
  <p:tag name="KSO_WM_UNIT_FILL_FORE_SCHEMECOLOR_INDEX_2_BRIGHTNESS" val="0"/>
  <p:tag name="KSO_WM_UNIT_FILL_FORE_SCHEMECOLOR_INDEX_2" val="9"/>
  <p:tag name="KSO_WM_UNIT_FILL_FORE_SCHEMECOLOR_INDEX_2_POS" val="0.85"/>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7926_4*l_h_i*1_4_4"/>
  <p:tag name="KSO_WM_TEMPLATE_CATEGORY" val="diagram"/>
  <p:tag name="KSO_WM_TEMPLATE_INDEX" val="20227926"/>
  <p:tag name="KSO_WM_UNIT_LAYERLEVEL" val="1_1_1"/>
  <p:tag name="KSO_WM_TAG_VERSION" val="1.0"/>
  <p:tag name="KSO_WM_BEAUTIFY_FLAG" val="#wm#"/>
</p:tagLst>
</file>

<file path=ppt/tags/tag16.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160.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27926_4*l_h_i*1_4_5"/>
  <p:tag name="KSO_WM_TEMPLATE_CATEGORY" val="diagram"/>
  <p:tag name="KSO_WM_TEMPLATE_INDEX" val="20227926"/>
  <p:tag name="KSO_WM_UNIT_LAYERLEVEL" val="1_1_1"/>
  <p:tag name="KSO_WM_TAG_VERSION" val="1.0"/>
  <p:tag name="KSO_WM_BEAUTIFY_FLAG" val="#wm#"/>
</p:tagLst>
</file>

<file path=ppt/tags/tag161.xml><?xml version="1.0" encoding="utf-8"?>
<p:tagLst xmlns:p="http://schemas.openxmlformats.org/presentationml/2006/main">
  <p:tag name="KSO_WM_UNIT_VALUE" val="139*139"/>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7926_4*l_h_x*1_4_1"/>
  <p:tag name="KSO_WM_TEMPLATE_CATEGORY" val="diagram"/>
  <p:tag name="KSO_WM_TEMPLATE_INDEX" val="20227926"/>
  <p:tag name="KSO_WM_UNIT_LAYERLEVEL" val="1_1_1"/>
  <p:tag name="KSO_WM_TAG_VERSION" val="1.0"/>
  <p:tag name="KSO_WM_BEAUTIFY_FLAG" val="#wm#"/>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41_4*l_h_i*1_3_1"/>
  <p:tag name="KSO_WM_TEMPLATE_CATEGORY" val="diagram"/>
  <p:tag name="KSO_WM_TEMPLATE_INDEX" val="20228041"/>
  <p:tag name="KSO_WM_UNIT_LAYERLEVEL" val="1_1_1"/>
  <p:tag name="KSO_WM_TAG_VERSION" val="1.0"/>
  <p:tag name="KSO_WM_BEAUTIFY_FLAG" val="#wm#"/>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41_4*l_h_i*1_4_1"/>
  <p:tag name="KSO_WM_TEMPLATE_CATEGORY" val="diagram"/>
  <p:tag name="KSO_WM_TEMPLATE_INDEX" val="20228041"/>
  <p:tag name="KSO_WM_UNIT_LAYERLEVEL" val="1_1_1"/>
  <p:tag name="KSO_WM_TAG_VERSION" val="1.0"/>
  <p:tag name="KSO_WM_BEAUTIFY_FLAG" val="#wm#"/>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41_4*l_h_i*1_1_1"/>
  <p:tag name="KSO_WM_TEMPLATE_CATEGORY" val="diagram"/>
  <p:tag name="KSO_WM_TEMPLATE_INDEX" val="20228041"/>
  <p:tag name="KSO_WM_UNIT_LAYERLEVEL" val="1_1_1"/>
  <p:tag name="KSO_WM_TAG_VERSION" val="1.0"/>
  <p:tag name="KSO_WM_BEAUTIFY_FLAG" val="#wm#"/>
</p:tagLst>
</file>

<file path=ppt/tags/tag165.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41_4*l_h_i*1_4_2"/>
  <p:tag name="KSO_WM_TEMPLATE_CATEGORY" val="diagram"/>
  <p:tag name="KSO_WM_TEMPLATE_INDEX" val="20228041"/>
  <p:tag name="KSO_WM_UNIT_LAYERLEVEL" val="1_1_1"/>
  <p:tag name="KSO_WM_TAG_VERSION" val="1.0"/>
  <p:tag name="KSO_WM_BEAUTIFY_FLAG" val="#wm#"/>
</p:tagLst>
</file>

<file path=ppt/tags/tag166.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41_4*l_h_i*1_4_3"/>
  <p:tag name="KSO_WM_TEMPLATE_CATEGORY" val="diagram"/>
  <p:tag name="KSO_WM_TEMPLATE_INDEX" val="20228041"/>
  <p:tag name="KSO_WM_UNIT_LAYERLEVEL" val="1_1_1"/>
  <p:tag name="KSO_WM_TAG_VERSION" val="1.0"/>
  <p:tag name="KSO_WM_BEAUTIFY_FLAG" val="#wm#"/>
</p:tagLst>
</file>

<file path=ppt/tags/tag167.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041_4*l_h_i*1_4_4"/>
  <p:tag name="KSO_WM_TEMPLATE_CATEGORY" val="diagram"/>
  <p:tag name="KSO_WM_TEMPLATE_INDEX" val="20228041"/>
  <p:tag name="KSO_WM_UNIT_LAYERLEVEL" val="1_1_1"/>
  <p:tag name="KSO_WM_TAG_VERSION" val="1.0"/>
  <p:tag name="KSO_WM_BEAUTIFY_FLAG" val="#wm#"/>
</p:tagLst>
</file>

<file path=ppt/tags/tag168.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41_4*l_h_a*1_4_1"/>
  <p:tag name="KSO_WM_TEMPLATE_CATEGORY" val="diagram"/>
  <p:tag name="KSO_WM_TEMPLATE_INDEX" val="20228041"/>
  <p:tag name="KSO_WM_UNIT_LAYERLEVEL" val="1_1_1"/>
  <p:tag name="KSO_WM_TAG_VERSION" val="1.0"/>
  <p:tag name="KSO_WM_BEAUTIFY_FLAG" val="#wm#"/>
</p:tagLst>
</file>

<file path=ppt/tags/tag169.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41_4*l_h_f*1_4_1"/>
  <p:tag name="KSO_WM_TEMPLATE_CATEGORY" val="diagram"/>
  <p:tag name="KSO_WM_TEMPLATE_INDEX" val="20228041"/>
  <p:tag name="KSO_WM_UNIT_LAYERLEVEL" val="1_1_1"/>
  <p:tag name="KSO_WM_TAG_VERSION" val="1.0"/>
  <p:tag name="KSO_WM_BEAUTIFY_FLAG" val="#wm#"/>
</p:tagLst>
</file>

<file path=ppt/tags/tag17.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7976_4*l_i*1_1"/>
  <p:tag name="KSO_WM_TEMPLATE_CATEGORY" val="diagram"/>
  <p:tag name="KSO_WM_TEMPLATE_INDEX" val="20227976"/>
  <p:tag name="KSO_WM_UNIT_LAYERLEVEL" val="1_1"/>
  <p:tag name="KSO_WM_TAG_VERSION" val="1.0"/>
  <p:tag name="KSO_WM_BEAUTIFY_FLAG" val="#wm#"/>
</p:tagLst>
</file>

<file path=ppt/tags/tag170.xml><?xml version="1.0" encoding="utf-8"?>
<p:tagLst xmlns:p="http://schemas.openxmlformats.org/presentationml/2006/main">
  <p:tag name="KSO_WM_UNIT_VALUE" val="97*97"/>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41_4*l_h_x*1_4_1"/>
  <p:tag name="KSO_WM_TEMPLATE_CATEGORY" val="diagram"/>
  <p:tag name="KSO_WM_TEMPLATE_INDEX" val="20228041"/>
  <p:tag name="KSO_WM_UNIT_LAYERLEVEL" val="1_1_1"/>
  <p:tag name="KSO_WM_TAG_VERSION" val="1.0"/>
  <p:tag name="KSO_WM_BEAUTIFY_FLAG" val="#wm#"/>
</p:tagLst>
</file>

<file path=ppt/tags/tag171.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41_4*l_h_i*1_3_2"/>
  <p:tag name="KSO_WM_TEMPLATE_CATEGORY" val="diagram"/>
  <p:tag name="KSO_WM_TEMPLATE_INDEX" val="20228041"/>
  <p:tag name="KSO_WM_UNIT_LAYERLEVEL" val="1_1_1"/>
  <p:tag name="KSO_WM_TAG_VERSION" val="1.0"/>
  <p:tag name="KSO_WM_BEAUTIFY_FLAG" val="#wm#"/>
</p:tagLst>
</file>

<file path=ppt/tags/tag172.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41_4*l_h_i*1_3_3"/>
  <p:tag name="KSO_WM_TEMPLATE_CATEGORY" val="diagram"/>
  <p:tag name="KSO_WM_TEMPLATE_INDEX" val="20228041"/>
  <p:tag name="KSO_WM_UNIT_LAYERLEVEL" val="1_1_1"/>
  <p:tag name="KSO_WM_TAG_VERSION" val="1.0"/>
  <p:tag name="KSO_WM_BEAUTIFY_FLAG" val="#wm#"/>
</p:tagLst>
</file>

<file path=ppt/tags/tag173.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41_4*l_h_i*1_3_4"/>
  <p:tag name="KSO_WM_TEMPLATE_CATEGORY" val="diagram"/>
  <p:tag name="KSO_WM_TEMPLATE_INDEX" val="20228041"/>
  <p:tag name="KSO_WM_UNIT_LAYERLEVEL" val="1_1_1"/>
  <p:tag name="KSO_WM_TAG_VERSION" val="1.0"/>
  <p:tag name="KSO_WM_BEAUTIFY_FLAG" val="#wm#"/>
</p:tagLst>
</file>

<file path=ppt/tags/tag174.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41_4*l_h_a*1_3_1"/>
  <p:tag name="KSO_WM_TEMPLATE_CATEGORY" val="diagram"/>
  <p:tag name="KSO_WM_TEMPLATE_INDEX" val="20228041"/>
  <p:tag name="KSO_WM_UNIT_LAYERLEVEL" val="1_1_1"/>
  <p:tag name="KSO_WM_TAG_VERSION" val="1.0"/>
  <p:tag name="KSO_WM_BEAUTIFY_FLAG" val="#wm#"/>
</p:tagLst>
</file>

<file path=ppt/tags/tag175.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41_4*l_h_f*1_3_1"/>
  <p:tag name="KSO_WM_TEMPLATE_CATEGORY" val="diagram"/>
  <p:tag name="KSO_WM_TEMPLATE_INDEX" val="20228041"/>
  <p:tag name="KSO_WM_UNIT_LAYERLEVEL" val="1_1_1"/>
  <p:tag name="KSO_WM_TAG_VERSION" val="1.0"/>
  <p:tag name="KSO_WM_BEAUTIFY_FLAG" val="#wm#"/>
</p:tagLst>
</file>

<file path=ppt/tags/tag176.xml><?xml version="1.0" encoding="utf-8"?>
<p:tagLst xmlns:p="http://schemas.openxmlformats.org/presentationml/2006/main">
  <p:tag name="KSO_WM_UNIT_VALUE" val="97*97"/>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41_4*l_h_x*1_3_1"/>
  <p:tag name="KSO_WM_TEMPLATE_CATEGORY" val="diagram"/>
  <p:tag name="KSO_WM_TEMPLATE_INDEX" val="20228041"/>
  <p:tag name="KSO_WM_UNIT_LAYERLEVEL" val="1_1_1"/>
  <p:tag name="KSO_WM_TAG_VERSION" val="1.0"/>
  <p:tag name="KSO_WM_BEAUTIFY_FLAG" val="#wm#"/>
</p:tagLst>
</file>

<file path=ppt/tags/tag177.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41_4*l_h_i*1_1_2"/>
  <p:tag name="KSO_WM_TEMPLATE_CATEGORY" val="diagram"/>
  <p:tag name="KSO_WM_TEMPLATE_INDEX" val="20228041"/>
  <p:tag name="KSO_WM_UNIT_LAYERLEVEL" val="1_1_1"/>
  <p:tag name="KSO_WM_TAG_VERSION" val="1.0"/>
  <p:tag name="KSO_WM_BEAUTIFY_FLAG" val="#wm#"/>
</p:tagLst>
</file>

<file path=ppt/tags/tag178.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41_4*l_h_i*1_1_3"/>
  <p:tag name="KSO_WM_TEMPLATE_CATEGORY" val="diagram"/>
  <p:tag name="KSO_WM_TEMPLATE_INDEX" val="20228041"/>
  <p:tag name="KSO_WM_UNIT_LAYERLEVEL" val="1_1_1"/>
  <p:tag name="KSO_WM_TAG_VERSION" val="1.0"/>
  <p:tag name="KSO_WM_BEAUTIFY_FLAG" val="#wm#"/>
</p:tagLst>
</file>

<file path=ppt/tags/tag179.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41_4*l_h_i*1_1_4"/>
  <p:tag name="KSO_WM_TEMPLATE_CATEGORY" val="diagram"/>
  <p:tag name="KSO_WM_TEMPLATE_INDEX" val="20228041"/>
  <p:tag name="KSO_WM_UNIT_LAYERLEVEL" val="1_1_1"/>
  <p:tag name="KSO_WM_TAG_VERSION" val="1.0"/>
  <p:tag name="KSO_WM_BEAUTIFY_FLAG" val="#wm#"/>
</p:tagLst>
</file>

<file path=ppt/tags/tag18.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7976_4*l_i*1_4"/>
  <p:tag name="KSO_WM_TEMPLATE_CATEGORY" val="diagram"/>
  <p:tag name="KSO_WM_TEMPLATE_INDEX" val="20227976"/>
  <p:tag name="KSO_WM_UNIT_LAYERLEVEL" val="1_1"/>
  <p:tag name="KSO_WM_TAG_VERSION" val="1.0"/>
  <p:tag name="KSO_WM_BEAUTIFY_FLAG" val="#wm#"/>
</p:tagLst>
</file>

<file path=ppt/tags/tag180.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41_4*l_h_f*1_1_1"/>
  <p:tag name="KSO_WM_TEMPLATE_CATEGORY" val="diagram"/>
  <p:tag name="KSO_WM_TEMPLATE_INDEX" val="20228041"/>
  <p:tag name="KSO_WM_UNIT_LAYERLEVEL" val="1_1_1"/>
  <p:tag name="KSO_WM_TAG_VERSION" val="1.0"/>
  <p:tag name="KSO_WM_BEAUTIFY_FLAG" val="#wm#"/>
</p:tagLst>
</file>

<file path=ppt/tags/tag181.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41_4*l_h_a*1_1_1"/>
  <p:tag name="KSO_WM_TEMPLATE_CATEGORY" val="diagram"/>
  <p:tag name="KSO_WM_TEMPLATE_INDEX" val="20228041"/>
  <p:tag name="KSO_WM_UNIT_LAYERLEVEL" val="1_1_1"/>
  <p:tag name="KSO_WM_TAG_VERSION" val="1.0"/>
  <p:tag name="KSO_WM_BEAUTIFY_FLAG" val="#wm#"/>
</p:tagLst>
</file>

<file path=ppt/tags/tag182.xml><?xml version="1.0" encoding="utf-8"?>
<p:tagLst xmlns:p="http://schemas.openxmlformats.org/presentationml/2006/main">
  <p:tag name="KSO_WM_UNIT_VALUE" val="97*9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41_4*l_h_x*1_1_1"/>
  <p:tag name="KSO_WM_TEMPLATE_CATEGORY" val="diagram"/>
  <p:tag name="KSO_WM_TEMPLATE_INDEX" val="20228041"/>
  <p:tag name="KSO_WM_UNIT_LAYERLEVEL" val="1_1_1"/>
  <p:tag name="KSO_WM_TAG_VERSION" val="1.0"/>
  <p:tag name="KSO_WM_BEAUTIFY_FLAG" val="#wm#"/>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41_4*l_h_i*1_2_1"/>
  <p:tag name="KSO_WM_TEMPLATE_CATEGORY" val="diagram"/>
  <p:tag name="KSO_WM_TEMPLATE_INDEX" val="20228041"/>
  <p:tag name="KSO_WM_UNIT_LAYERLEVEL" val="1_1_1"/>
  <p:tag name="KSO_WM_TAG_VERSION" val="1.0"/>
  <p:tag name="KSO_WM_BEAUTIFY_FLAG" val="#wm#"/>
</p:tagLst>
</file>

<file path=ppt/tags/tag184.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41_4*l_h_i*1_2_2"/>
  <p:tag name="KSO_WM_TEMPLATE_CATEGORY" val="diagram"/>
  <p:tag name="KSO_WM_TEMPLATE_INDEX" val="20228041"/>
  <p:tag name="KSO_WM_UNIT_LAYERLEVEL" val="1_1_1"/>
  <p:tag name="KSO_WM_TAG_VERSION" val="1.0"/>
  <p:tag name="KSO_WM_BEAUTIFY_FLAG" val="#wm#"/>
</p:tagLst>
</file>

<file path=ppt/tags/tag185.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41_4*l_h_i*1_2_3"/>
  <p:tag name="KSO_WM_TEMPLATE_CATEGORY" val="diagram"/>
  <p:tag name="KSO_WM_TEMPLATE_INDEX" val="20228041"/>
  <p:tag name="KSO_WM_UNIT_LAYERLEVEL" val="1_1_1"/>
  <p:tag name="KSO_WM_TAG_VERSION" val="1.0"/>
  <p:tag name="KSO_WM_BEAUTIFY_FLAG" val="#wm#"/>
</p:tagLst>
</file>

<file path=ppt/tags/tag186.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41_4*l_h_i*1_2_4"/>
  <p:tag name="KSO_WM_TEMPLATE_CATEGORY" val="diagram"/>
  <p:tag name="KSO_WM_TEMPLATE_INDEX" val="20228041"/>
  <p:tag name="KSO_WM_UNIT_LAYERLEVEL" val="1_1_1"/>
  <p:tag name="KSO_WM_TAG_VERSION" val="1.0"/>
  <p:tag name="KSO_WM_BEAUTIFY_FLAG" val="#wm#"/>
</p:tagLst>
</file>

<file path=ppt/tags/tag187.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41_4*l_h_a*1_2_1"/>
  <p:tag name="KSO_WM_TEMPLATE_CATEGORY" val="diagram"/>
  <p:tag name="KSO_WM_TEMPLATE_INDEX" val="20228041"/>
  <p:tag name="KSO_WM_UNIT_LAYERLEVEL" val="1_1_1"/>
  <p:tag name="KSO_WM_TAG_VERSION" val="1.0"/>
  <p:tag name="KSO_WM_BEAUTIFY_FLAG" val="#wm#"/>
</p:tagLst>
</file>

<file path=ppt/tags/tag188.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41_4*l_h_f*1_2_1"/>
  <p:tag name="KSO_WM_TEMPLATE_CATEGORY" val="diagram"/>
  <p:tag name="KSO_WM_TEMPLATE_INDEX" val="20228041"/>
  <p:tag name="KSO_WM_UNIT_LAYERLEVEL" val="1_1_1"/>
  <p:tag name="KSO_WM_TAG_VERSION" val="1.0"/>
  <p:tag name="KSO_WM_BEAUTIFY_FLAG" val="#wm#"/>
</p:tagLst>
</file>

<file path=ppt/tags/tag189.xml><?xml version="1.0" encoding="utf-8"?>
<p:tagLst xmlns:p="http://schemas.openxmlformats.org/presentationml/2006/main">
  <p:tag name="KSO_WM_UNIT_VALUE" val="97*9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41_4*l_h_x*1_2_1"/>
  <p:tag name="KSO_WM_TEMPLATE_CATEGORY" val="diagram"/>
  <p:tag name="KSO_WM_TEMPLATE_INDEX" val="20228041"/>
  <p:tag name="KSO_WM_UNIT_LAYERLEVEL" val="1_1_1"/>
  <p:tag name="KSO_WM_TAG_VERSION" val="1.0"/>
  <p:tag name="KSO_WM_BEAUTIFY_FLAG" val="#wm#"/>
</p:tagLst>
</file>

<file path=ppt/tags/tag19.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76_4*l_h_f*1_1_1"/>
  <p:tag name="KSO_WM_TEMPLATE_CATEGORY" val="diagram"/>
  <p:tag name="KSO_WM_TEMPLATE_INDEX" val="20227976"/>
  <p:tag name="KSO_WM_UNIT_LAYERLEVEL" val="1_1_1"/>
  <p:tag name="KSO_WM_TAG_VERSION" val="1.0"/>
  <p:tag name="KSO_WM_BEAUTIFY_FLAG" val="#wm#"/>
</p:tagLst>
</file>

<file path=ppt/tags/tag190.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i"/>
  <p:tag name="KSO_WM_UNIT_INDEX" val="1_1"/>
  <p:tag name="KSO_WM_UNIT_ID" val="diagram20227935_4*l_i*1_1"/>
  <p:tag name="KSO_WM_UNIT_LAYERLEVEL" val="1_1"/>
</p:tagLst>
</file>

<file path=ppt/tags/tag191.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1_1"/>
  <p:tag name="KSO_WM_UNIT_ID" val="diagram20227935_4*l_h_i*1_1_1"/>
  <p:tag name="KSO_WM_UNIT_LAYERLEVEL" val="1_1_1"/>
</p:tagLst>
</file>

<file path=ppt/tags/tag192.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1_2"/>
  <p:tag name="KSO_WM_UNIT_ID" val="diagram20227935_4*l_h_i*1_1_2"/>
  <p:tag name="KSO_WM_UNIT_LAYERLEVEL" val="1_1_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93*93"/>
  <p:tag name="KSO_WM_DIAGRAM_GROUP_CODE" val="l1-1"/>
  <p:tag name="KSO_WM_UNIT_TYPE" val="l_h_x"/>
  <p:tag name="KSO_WM_UNIT_INDEX" val="1_1_1"/>
  <p:tag name="KSO_WM_UNIT_ID" val="diagram20227935_4*l_h_x*1_1_1"/>
  <p:tag name="KSO_WM_UNIT_LAYERLEVEL" val="1_1_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1_1"/>
  <p:tag name="KSO_WM_UNIT_ID" val="diagram20227935_4*l_h_f*1_1_1"/>
  <p:tag name="KSO_WM_UNIT_LAYERLEVEL" val="1_1_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ID" val="diagram20227935_4*l_h_a*1_1_1"/>
  <p:tag name="KSO_WM_UNIT_LAYERLEVEL" val="1_1_1"/>
</p:tagLst>
</file>

<file path=ppt/tags/tag196.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2_1"/>
  <p:tag name="KSO_WM_UNIT_ID" val="diagram20227935_4*l_h_i*1_2_1"/>
  <p:tag name="KSO_WM_UNIT_LAYERLEVEL" val="1_1_1"/>
</p:tagLst>
</file>

<file path=ppt/tags/tag197.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2_2"/>
  <p:tag name="KSO_WM_UNIT_ID" val="diagram20227935_4*l_h_i*1_2_2"/>
  <p:tag name="KSO_WM_UNIT_LAYERLEVEL" val="1_1_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91*91"/>
  <p:tag name="KSO_WM_DIAGRAM_GROUP_CODE" val="l1-1"/>
  <p:tag name="KSO_WM_UNIT_TYPE" val="l_h_x"/>
  <p:tag name="KSO_WM_UNIT_INDEX" val="1_2_1"/>
  <p:tag name="KSO_WM_UNIT_ID" val="diagram20227935_4*l_h_x*1_2_1"/>
  <p:tag name="KSO_WM_UNIT_LAYERLEVEL" val="1_1_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2_1"/>
  <p:tag name="KSO_WM_UNIT_ID" val="diagram20227935_4*l_h_f*1_2_1"/>
  <p:tag name="KSO_WM_UNIT_LAYERLEVEL" val="1_1_1"/>
</p:tagLst>
</file>

<file path=ppt/tags/tag2.xml><?xml version="1.0" encoding="utf-8"?>
<p:tagLst xmlns:p="http://schemas.openxmlformats.org/presentationml/2006/main">
  <p:tag name="KSO_WM_UNIT_SUBTYPE" val="r"/>
  <p:tag name="KSO_WM_TEMPLATE_CATEGORY" val="chip"/>
  <p:tag name="KSO_WM_TEMPLATE_INDEX" val="20224336"/>
  <p:tag name="KSO_WM_UNIT_TYPE" val="i"/>
  <p:tag name="KSO_WM_UNIT_INDEX" val="1"/>
  <p:tag name="KSO_WM_UNIT_ID" val="chip20224336_4*i*1"/>
  <p:tag name="KSO_WM_BEAUTIFY_FLAG" val="#wm#"/>
  <p:tag name="KSO_WM_TAG_VERSION" val="1.0"/>
  <p:tag name="KSO_WM_CHIP_GROUPID" val="62de4dd4c23dfd8dd4a1be7b"/>
  <p:tag name="KSO_WM_CHIP_XID" val="62de4e76c23dfd8dd4a1d48c"/>
  <p:tag name="KSO_WM_UNIT_DEC_AREA_ID" val="d5fc19d695a34766b98b5ee3a878b396"/>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61325fbc65c4eb6af04c971a54a6158"/>
</p:tagLst>
</file>

<file path=ppt/tags/tag20.xml><?xml version="1.0" encoding="utf-8"?>
<p:tagLst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76_4*l_h_i*1_1_1"/>
  <p:tag name="KSO_WM_TEMPLATE_CATEGORY" val="diagram"/>
  <p:tag name="KSO_WM_TEMPLATE_INDEX" val="20227976"/>
  <p:tag name="KSO_WM_UNIT_LAYERLEVEL" val="1_1_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2_1"/>
  <p:tag name="KSO_WM_UNIT_ID" val="diagram20227935_4*l_h_a*1_2_1"/>
  <p:tag name="KSO_WM_UNIT_LAYERLEVEL" val="1_1_1"/>
</p:tagLst>
</file>

<file path=ppt/tags/tag201.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3_1"/>
  <p:tag name="KSO_WM_UNIT_ID" val="diagram20227935_4*l_h_i*1_3_1"/>
  <p:tag name="KSO_WM_UNIT_LAYERLEVEL" val="1_1_1"/>
</p:tagLst>
</file>

<file path=ppt/tags/tag202.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3_2"/>
  <p:tag name="KSO_WM_UNIT_ID" val="diagram20227935_4*l_h_i*1_3_2"/>
  <p:tag name="KSO_WM_UNIT_LAYERLEVEL" val="1_1_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93*93"/>
  <p:tag name="KSO_WM_DIAGRAM_GROUP_CODE" val="l1-1"/>
  <p:tag name="KSO_WM_UNIT_TYPE" val="l_h_x"/>
  <p:tag name="KSO_WM_UNIT_INDEX" val="1_3_1"/>
  <p:tag name="KSO_WM_UNIT_ID" val="diagram20227935_4*l_h_x*1_3_1"/>
  <p:tag name="KSO_WM_UNIT_LAYERLEVEL" val="1_1_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3_1"/>
  <p:tag name="KSO_WM_UNIT_ID" val="diagram20227935_4*l_h_f*1_3_1"/>
  <p:tag name="KSO_WM_UNIT_LAYERLEVEL" val="1_1_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3_1"/>
  <p:tag name="KSO_WM_UNIT_ID" val="diagram20227935_4*l_h_a*1_3_1"/>
  <p:tag name="KSO_WM_UNIT_LAYERLEVEL" val="1_1_1"/>
</p:tagLst>
</file>

<file path=ppt/tags/tag206.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4_1"/>
  <p:tag name="KSO_WM_UNIT_ID" val="diagram20227935_4*l_h_i*1_4_1"/>
  <p:tag name="KSO_WM_UNIT_LAYERLEVEL" val="1_1_1"/>
</p:tagLst>
</file>

<file path=ppt/tags/tag207.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4_2"/>
  <p:tag name="KSO_WM_UNIT_ID" val="diagram20227935_4*l_h_i*1_4_2"/>
  <p:tag name="KSO_WM_UNIT_LAYERLEVEL" val="1_1_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101*101"/>
  <p:tag name="KSO_WM_DIAGRAM_GROUP_CODE" val="l1-1"/>
  <p:tag name="KSO_WM_UNIT_TYPE" val="l_h_x"/>
  <p:tag name="KSO_WM_UNIT_INDEX" val="1_4_1"/>
  <p:tag name="KSO_WM_UNIT_ID" val="diagram20227935_4*l_h_x*1_4_1"/>
  <p:tag name="KSO_WM_UNIT_LAYERLEVEL" val="1_1_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4_1"/>
  <p:tag name="KSO_WM_UNIT_ID" val="diagram20227935_4*l_h_f*1_4_1"/>
  <p:tag name="KSO_WM_UNIT_LAYERLEVEL" val="1_1_1"/>
</p:tagLst>
</file>

<file path=ppt/tags/tag21.xml><?xml version="1.0" encoding="utf-8"?>
<p:tagLst xmlns:p="http://schemas.openxmlformats.org/presentationml/2006/main">
  <p:tag name="KSO_WM_UNIT_LINE_FORE_SCHEMECOLOR_INDEX_BRIGHTNESS" val="0.4"/>
  <p:tag name="KSO_WM_UNIT_LINE_FORE_SCHEMECOLOR_INDEX" val="10"/>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76_4*l_h_i*1_1_2"/>
  <p:tag name="KSO_WM_TEMPLATE_CATEGORY" val="diagram"/>
  <p:tag name="KSO_WM_TEMPLATE_INDEX" val="20227976"/>
  <p:tag name="KSO_WM_UNIT_LAYERLEVEL" val="1_1_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4_1"/>
  <p:tag name="KSO_WM_UNIT_ID" val="diagram20227935_4*l_h_a*1_4_1"/>
  <p:tag name="KSO_WM_UNIT_LAYERLEVEL" val="1_1_1"/>
</p:tagLst>
</file>

<file path=ppt/tags/tag211.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212.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41_2*l_h_i*1_2_1"/>
  <p:tag name="KSO_WM_TEMPLATE_CATEGORY" val="diagram"/>
  <p:tag name="KSO_WM_TEMPLATE_INDEX" val="20228041"/>
  <p:tag name="KSO_WM_UNIT_LAYERLEVEL" val="1_1_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41_2*l_h_i*1_1_1"/>
  <p:tag name="KSO_WM_TEMPLATE_CATEGORY" val="diagram"/>
  <p:tag name="KSO_WM_TEMPLATE_INDEX" val="20228041"/>
  <p:tag name="KSO_WM_UNIT_LAYERLEVEL" val="1_1_1"/>
  <p:tag name="KSO_WM_TAG_VERSION" val="1.0"/>
  <p:tag name="KSO_WM_BEAUTIFY_FLAG" val="#wm#"/>
</p:tagLst>
</file>

<file path=ppt/tags/tag215.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41_2*l_h_i*1_2_2"/>
  <p:tag name="KSO_WM_TEMPLATE_CATEGORY" val="diagram"/>
  <p:tag name="KSO_WM_TEMPLATE_INDEX" val="20228041"/>
  <p:tag name="KSO_WM_UNIT_LAYERLEVEL" val="1_1_1"/>
  <p:tag name="KSO_WM_TAG_VERSION" val="1.0"/>
  <p:tag name="KSO_WM_BEAUTIFY_FLAG" val="#wm#"/>
</p:tagLst>
</file>

<file path=ppt/tags/tag216.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41_2*l_h_i*1_2_3"/>
  <p:tag name="KSO_WM_TEMPLATE_CATEGORY" val="diagram"/>
  <p:tag name="KSO_WM_TEMPLATE_INDEX" val="20228041"/>
  <p:tag name="KSO_WM_UNIT_LAYERLEVEL" val="1_1_1"/>
  <p:tag name="KSO_WM_TAG_VERSION" val="1.0"/>
  <p:tag name="KSO_WM_BEAUTIFY_FLAG" val="#wm#"/>
</p:tagLst>
</file>

<file path=ppt/tags/tag217.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41_2*l_h_i*1_2_4"/>
  <p:tag name="KSO_WM_TEMPLATE_CATEGORY" val="diagram"/>
  <p:tag name="KSO_WM_TEMPLATE_INDEX" val="20228041"/>
  <p:tag name="KSO_WM_UNIT_LAYERLEVEL" val="1_1_1"/>
  <p:tag name="KSO_WM_TAG_VERSION" val="1.0"/>
  <p:tag name="KSO_WM_BEAUTIFY_FLAG" val="#wm#"/>
</p:tagLst>
</file>

<file path=ppt/tags/tag218.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41_2*l_h_i*1_1_2"/>
  <p:tag name="KSO_WM_TEMPLATE_CATEGORY" val="diagram"/>
  <p:tag name="KSO_WM_TEMPLATE_INDEX" val="20228041"/>
  <p:tag name="KSO_WM_UNIT_LAYERLEVEL" val="1_1_1"/>
  <p:tag name="KSO_WM_TAG_VERSION" val="1.0"/>
  <p:tag name="KSO_WM_BEAUTIFY_FLAG" val="#wm#"/>
</p:tagLst>
</file>

<file path=ppt/tags/tag219.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41_2*l_h_i*1_1_3"/>
  <p:tag name="KSO_WM_TEMPLATE_CATEGORY" val="diagram"/>
  <p:tag name="KSO_WM_TEMPLATE_INDEX" val="20228041"/>
  <p:tag name="KSO_WM_UNIT_LAYERLEVEL" val="1_1_1"/>
  <p:tag name="KSO_WM_TAG_VERSION" val="1.0"/>
  <p:tag name="KSO_WM_BEAUTIFY_FLAG" val="#wm#"/>
</p:tagLst>
</file>

<file path=ppt/tags/tag22.xml><?xml version="1.0" encoding="utf-8"?>
<p:tagLst xmlns:p="http://schemas.openxmlformats.org/presentationml/2006/main">
  <p:tag name="KSO_WM_UNIT_LINE_FORE_SCHEMECOLOR_INDEX_BRIGHTNESS" val="0.4"/>
  <p:tag name="KSO_WM_UNIT_LINE_FORE_SCHEMECOLOR_INDEX" val="10"/>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76_4*l_h_i*1_2_1"/>
  <p:tag name="KSO_WM_TEMPLATE_CATEGORY" val="diagram"/>
  <p:tag name="KSO_WM_TEMPLATE_INDEX" val="20227976"/>
  <p:tag name="KSO_WM_UNIT_LAYERLEVEL" val="1_1_1"/>
  <p:tag name="KSO_WM_TAG_VERSION" val="1.0"/>
  <p:tag name="KSO_WM_BEAUTIFY_FLAG" val="#wm#"/>
</p:tagLst>
</file>

<file path=ppt/tags/tag22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41_2*l_h_i*1_1_4"/>
  <p:tag name="KSO_WM_TEMPLATE_CATEGORY" val="diagram"/>
  <p:tag name="KSO_WM_TEMPLATE_INDEX" val="20228041"/>
  <p:tag name="KSO_WM_UNIT_LAYERLEVEL" val="1_1_1"/>
  <p:tag name="KSO_WM_TAG_VERSION" val="1.0"/>
  <p:tag name="KSO_WM_BEAUTIFY_FLAG" val="#wm#"/>
</p:tagLst>
</file>

<file path=ppt/tags/tag221.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41_2*l_h_f*1_1_1"/>
  <p:tag name="KSO_WM_TEMPLATE_CATEGORY" val="diagram"/>
  <p:tag name="KSO_WM_TEMPLATE_INDEX" val="20228041"/>
  <p:tag name="KSO_WM_UNIT_LAYERLEVEL" val="1_1_1"/>
  <p:tag name="KSO_WM_TAG_VERSION" val="1.0"/>
  <p:tag name="KSO_WM_BEAUTIFY_FLAG" val="#wm#"/>
</p:tagLst>
</file>

<file path=ppt/tags/tag222.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41_2*l_h_a*1_1_1"/>
  <p:tag name="KSO_WM_TEMPLATE_CATEGORY" val="diagram"/>
  <p:tag name="KSO_WM_TEMPLATE_INDEX" val="20228041"/>
  <p:tag name="KSO_WM_UNIT_LAYERLEVEL" val="1_1_1"/>
  <p:tag name="KSO_WM_TAG_VERSION" val="1.0"/>
  <p:tag name="KSO_WM_BEAUTIFY_FLAG" val="#wm#"/>
</p:tagLst>
</file>

<file path=ppt/tags/tag223.xml><?xml version="1.0" encoding="utf-8"?>
<p:tagLst xmlns:p="http://schemas.openxmlformats.org/presentationml/2006/main">
  <p:tag name="KSO_WM_UNIT_VALUE" val="97*9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41_2*l_h_x*1_1_1"/>
  <p:tag name="KSO_WM_TEMPLATE_CATEGORY" val="diagram"/>
  <p:tag name="KSO_WM_TEMPLATE_INDEX" val="20228041"/>
  <p:tag name="KSO_WM_UNIT_LAYERLEVEL" val="1_1_1"/>
  <p:tag name="KSO_WM_TAG_VERSION" val="1.0"/>
  <p:tag name="KSO_WM_BEAUTIFY_FLAG" val="#wm#"/>
</p:tagLst>
</file>

<file path=ppt/tags/tag224.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41_2*l_h_a*1_2_1"/>
  <p:tag name="KSO_WM_TEMPLATE_CATEGORY" val="diagram"/>
  <p:tag name="KSO_WM_TEMPLATE_INDEX" val="20228041"/>
  <p:tag name="KSO_WM_UNIT_LAYERLEVEL" val="1_1_1"/>
  <p:tag name="KSO_WM_TAG_VERSION" val="1.0"/>
  <p:tag name="KSO_WM_BEAUTIFY_FLAG" val="#wm#"/>
</p:tagLst>
</file>

<file path=ppt/tags/tag225.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41_2*l_h_f*1_2_1"/>
  <p:tag name="KSO_WM_TEMPLATE_CATEGORY" val="diagram"/>
  <p:tag name="KSO_WM_TEMPLATE_INDEX" val="20228041"/>
  <p:tag name="KSO_WM_UNIT_LAYERLEVEL" val="1_1_1"/>
  <p:tag name="KSO_WM_TAG_VERSION" val="1.0"/>
  <p:tag name="KSO_WM_BEAUTIFY_FLAG" val="#wm#"/>
</p:tagLst>
</file>

<file path=ppt/tags/tag226.xml><?xml version="1.0" encoding="utf-8"?>
<p:tagLst xmlns:p="http://schemas.openxmlformats.org/presentationml/2006/main">
  <p:tag name="KSO_WM_UNIT_VALUE" val="97*9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41_2*l_h_x*1_2_1"/>
  <p:tag name="KSO_WM_TEMPLATE_CATEGORY" val="diagram"/>
  <p:tag name="KSO_WM_TEMPLATE_INDEX" val="20228041"/>
  <p:tag name="KSO_WM_UNIT_LAYERLEVEL" val="1_1_1"/>
  <p:tag name="KSO_WM_TAG_VERSION" val="1.0"/>
  <p:tag name="KSO_WM_BEAUTIFY_FLAG" val="#wm#"/>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100_4*l_h_i*1_1_1"/>
  <p:tag name="KSO_WM_TEMPLATE_CATEGORY" val="diagram"/>
  <p:tag name="KSO_WM_TEMPLATE_INDEX" val="20228100"/>
  <p:tag name="KSO_WM_UNIT_LAYERLEVEL" val="1_1_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100_4*l_h_i*1_1_2"/>
  <p:tag name="KSO_WM_TEMPLATE_CATEGORY" val="diagram"/>
  <p:tag name="KSO_WM_TEMPLATE_INDEX" val="20228100"/>
  <p:tag name="KSO_WM_UNIT_LAYERLEVEL" val="1_1_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100_4*l_h_i*1_1_3"/>
  <p:tag name="KSO_WM_TEMPLATE_CATEGORY" val="diagram"/>
  <p:tag name="KSO_WM_TEMPLATE_INDEX" val="20228100"/>
  <p:tag name="KSO_WM_UNIT_LAYERLEVEL" val="1_1_1"/>
  <p:tag name="KSO_WM_TAG_VERSION" val="1.0"/>
  <p:tag name="KSO_WM_BEAUTIFY_FLAG" val="#wm#"/>
</p:tagLst>
</file>

<file path=ppt/tags/tag23.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76_4*l_h_f*1_2_1"/>
  <p:tag name="KSO_WM_TEMPLATE_CATEGORY" val="diagram"/>
  <p:tag name="KSO_WM_TEMPLATE_INDEX" val="20227976"/>
  <p:tag name="KSO_WM_UNIT_LAYERLEVEL" val="1_1_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100_4*l_h_i*1_1_4"/>
  <p:tag name="KSO_WM_TEMPLATE_CATEGORY" val="diagram"/>
  <p:tag name="KSO_WM_TEMPLATE_INDEX" val="20228100"/>
  <p:tag name="KSO_WM_UNIT_LAYERLEVEL" val="1_1_1"/>
  <p:tag name="KSO_WM_TAG_VERSION" val="1.0"/>
  <p:tag name="KSO_WM_BEAUTIFY_FLAG" val="#w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100_4*l_h_i*1_1_5"/>
  <p:tag name="KSO_WM_TEMPLATE_CATEGORY" val="diagram"/>
  <p:tag name="KSO_WM_TEMPLATE_INDEX" val="20228100"/>
  <p:tag name="KSO_WM_UNIT_LAYERLEVEL" val="1_1_1"/>
  <p:tag name="KSO_WM_TAG_VERSION" val="1.0"/>
  <p:tag name="KSO_WM_BEAUTIFY_FLAG" val="#wm#"/>
</p:tagLst>
</file>

<file path=ppt/tags/tag232.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100_4*l_h_x*1_1_1"/>
  <p:tag name="KSO_WM_TEMPLATE_CATEGORY" val="diagram"/>
  <p:tag name="KSO_WM_TEMPLATE_INDEX" val="20228100"/>
  <p:tag name="KSO_WM_UNIT_LAYERLEVEL" val="1_1_1"/>
  <p:tag name="KSO_WM_TAG_VERSION" val="1.0"/>
  <p:tag name="KSO_WM_BEAUTIFY_FLAG" val="#wm#"/>
</p:tagLst>
</file>

<file path=ppt/tags/tag23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100_4*l_h_a*1_1_1"/>
  <p:tag name="KSO_WM_TEMPLATE_CATEGORY" val="diagram"/>
  <p:tag name="KSO_WM_TEMPLATE_INDEX" val="20228100"/>
  <p:tag name="KSO_WM_UNIT_LAYERLEVEL" val="1_1_1"/>
  <p:tag name="KSO_WM_TAG_VERSION" val="1.0"/>
  <p:tag name="KSO_WM_BEAUTIFY_FLAG" val="#wm#"/>
</p:tagLst>
</file>

<file path=ppt/tags/tag234.xml><?xml version="1.0" encoding="utf-8"?>
<p:tagLst xmlns:p="http://schemas.openxmlformats.org/presentationml/2006/main">
  <p:tag name="KSO_WM_UNIT_SUBTYPE" val="a"/>
  <p:tag name="KSO_WM_UNIT_PRESET_TEXT" val="单击此处输入你的正文，文字是您思想的提炼。"/>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100_4*l_h_f*1_1_1"/>
  <p:tag name="KSO_WM_TEMPLATE_CATEGORY" val="diagram"/>
  <p:tag name="KSO_WM_TEMPLATE_INDEX" val="20228100"/>
  <p:tag name="KSO_WM_UNIT_LAYERLEVEL" val="1_1_1"/>
  <p:tag name="KSO_WM_TAG_VERSION" val="1.0"/>
  <p:tag name="KSO_WM_BEAUTIFY_FLAG" val="#wm#"/>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100_4*l_h_i*1_1_1"/>
  <p:tag name="KSO_WM_TEMPLATE_CATEGORY" val="diagram"/>
  <p:tag name="KSO_WM_TEMPLATE_INDEX" val="20228100"/>
  <p:tag name="KSO_WM_UNIT_LAYERLEVEL" val="1_1_1"/>
  <p:tag name="KSO_WM_TAG_VERSION" val="1.0"/>
  <p:tag name="KSO_WM_BEAUTIFY_FLAG" val="#wm#"/>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100_4*l_h_i*1_2_1"/>
  <p:tag name="KSO_WM_TEMPLATE_CATEGORY" val="diagram"/>
  <p:tag name="KSO_WM_TEMPLATE_INDEX" val="20228100"/>
  <p:tag name="KSO_WM_UNIT_LAYERLEVEL" val="1_1_1"/>
  <p:tag name="KSO_WM_TAG_VERSION" val="1.0"/>
  <p:tag name="KSO_WM_BEAUTIFY_FLAG" val="#wm#"/>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100_4*l_h_i*1_2_2"/>
  <p:tag name="KSO_WM_TEMPLATE_CATEGORY" val="diagram"/>
  <p:tag name="KSO_WM_TEMPLATE_INDEX" val="20228100"/>
  <p:tag name="KSO_WM_UNIT_LAYERLEVEL" val="1_1_1"/>
  <p:tag name="KSO_WM_TAG_VERSION" val="1.0"/>
  <p:tag name="KSO_WM_BEAUTIFY_FLAG" val="#w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100_4*l_h_i*1_2_3"/>
  <p:tag name="KSO_WM_TEMPLATE_CATEGORY" val="diagram"/>
  <p:tag name="KSO_WM_TEMPLATE_INDEX" val="20228100"/>
  <p:tag name="KSO_WM_UNIT_LAYERLEVEL" val="1_1_1"/>
  <p:tag name="KSO_WM_TAG_VERSION" val="1.0"/>
  <p:tag name="KSO_WM_BEAUTIFY_FLAG" val="#wm#"/>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100_4*l_h_i*1_2_4"/>
  <p:tag name="KSO_WM_TEMPLATE_CATEGORY" val="diagram"/>
  <p:tag name="KSO_WM_TEMPLATE_INDEX" val="20228100"/>
  <p:tag name="KSO_WM_UNIT_LAYERLEVEL" val="1_1_1"/>
  <p:tag name="KSO_WM_TAG_VERSION" val="1.0"/>
  <p:tag name="KSO_WM_BEAUTIFY_FLAG" val="#wm#"/>
</p:tagLst>
</file>

<file path=ppt/tags/tag24.xml><?xml version="1.0" encoding="utf-8"?>
<p:tagLst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76_4*l_h_i*1_2_2"/>
  <p:tag name="KSO_WM_TEMPLATE_CATEGORY" val="diagram"/>
  <p:tag name="KSO_WM_TEMPLATE_INDEX" val="20227976"/>
  <p:tag name="KSO_WM_UNIT_LAYERLEVEL" val="1_1_1"/>
  <p:tag name="KSO_WM_TAG_VERSION" val="1.0"/>
  <p:tag name="KSO_WM_BEAUTIFY_FLAG" val="#wm#"/>
</p:tagLst>
</file>

<file path=ppt/tags/tag240.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100_4*l_h_x*1_2_1"/>
  <p:tag name="KSO_WM_TEMPLATE_CATEGORY" val="diagram"/>
  <p:tag name="KSO_WM_TEMPLATE_INDEX" val="20228100"/>
  <p:tag name="KSO_WM_UNIT_LAYERLEVEL" val="1_1_1"/>
  <p:tag name="KSO_WM_TAG_VERSION" val="1.0"/>
  <p:tag name="KSO_WM_BEAUTIFY_FLAG" val="#wm#"/>
</p:tagLst>
</file>

<file path=ppt/tags/tag24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100_4*l_h_a*1_2_1"/>
  <p:tag name="KSO_WM_TEMPLATE_CATEGORY" val="diagram"/>
  <p:tag name="KSO_WM_TEMPLATE_INDEX" val="20228100"/>
  <p:tag name="KSO_WM_UNIT_LAYERLEVEL" val="1_1_1"/>
  <p:tag name="KSO_WM_TAG_VERSION" val="1.0"/>
  <p:tag name="KSO_WM_BEAUTIFY_FLAG" val="#wm#"/>
</p:tagLst>
</file>

<file path=ppt/tags/tag242.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100_4*l_h_f*1_2_1"/>
  <p:tag name="KSO_WM_TEMPLATE_CATEGORY" val="diagram"/>
  <p:tag name="KSO_WM_TEMPLATE_INDEX" val="20228100"/>
  <p:tag name="KSO_WM_UNIT_LAYERLEVEL" val="1_1_1"/>
  <p:tag name="KSO_WM_TAG_VERSION" val="1.0"/>
  <p:tag name="KSO_WM_BEAUTIFY_FLAG" val="#wm#"/>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100_4*l_h_i*1_2_5"/>
  <p:tag name="KSO_WM_TEMPLATE_CATEGORY" val="diagram"/>
  <p:tag name="KSO_WM_TEMPLATE_INDEX" val="20228100"/>
  <p:tag name="KSO_WM_UNIT_LAYERLEVEL" val="1_1_1"/>
  <p:tag name="KSO_WM_TAG_VERSION" val="1.0"/>
  <p:tag name="KSO_WM_BEAUTIFY_FLAG" val="#wm#"/>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100_4*l_h_i*1_2_1"/>
  <p:tag name="KSO_WM_TEMPLATE_CATEGORY" val="diagram"/>
  <p:tag name="KSO_WM_TEMPLATE_INDEX" val="20228100"/>
  <p:tag name="KSO_WM_UNIT_LAYERLEVEL" val="1_1_1"/>
  <p:tag name="KSO_WM_TAG_VERSION" val="1.0"/>
  <p:tag name="KSO_WM_BEAUTIFY_FLAG" val="#wm#"/>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100_4*l_h_i*1_3_1"/>
  <p:tag name="KSO_WM_TEMPLATE_CATEGORY" val="diagram"/>
  <p:tag name="KSO_WM_TEMPLATE_INDEX" val="20228100"/>
  <p:tag name="KSO_WM_UNIT_LAYERLEVEL" val="1_1_1"/>
  <p:tag name="KSO_WM_TAG_VERSION" val="1.0"/>
  <p:tag name="KSO_WM_BEAUTIFY_FLAG" val="#w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100_4*l_h_i*1_3_2"/>
  <p:tag name="KSO_WM_TEMPLATE_CATEGORY" val="diagram"/>
  <p:tag name="KSO_WM_TEMPLATE_INDEX" val="20228100"/>
  <p:tag name="KSO_WM_UNIT_LAYERLEVEL" val="1_1_1"/>
  <p:tag name="KSO_WM_TAG_VERSION" val="1.0"/>
  <p:tag name="KSO_WM_BEAUTIFY_FLAG" val="#wm#"/>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100_4*l_h_i*1_3_3"/>
  <p:tag name="KSO_WM_TEMPLATE_CATEGORY" val="diagram"/>
  <p:tag name="KSO_WM_TEMPLATE_INDEX" val="20228100"/>
  <p:tag name="KSO_WM_UNIT_LAYERLEVEL" val="1_1_1"/>
  <p:tag name="KSO_WM_TAG_VERSION" val="1.0"/>
  <p:tag name="KSO_WM_BEAUTIFY_FLAG" val="#wm#"/>
</p:tagLst>
</file>

<file path=ppt/tags/tag248.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100_4*l_h_x*1_3_1"/>
  <p:tag name="KSO_WM_TEMPLATE_CATEGORY" val="diagram"/>
  <p:tag name="KSO_WM_TEMPLATE_INDEX" val="20228100"/>
  <p:tag name="KSO_WM_UNIT_LAYERLEVEL" val="1_1_1"/>
  <p:tag name="KSO_WM_TAG_VERSION" val="1.0"/>
  <p:tag name="KSO_WM_BEAUTIFY_FLAG" val="#wm#"/>
</p:tagLst>
</file>

<file path=ppt/tags/tag249.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100_4*l_h_f*1_3_1"/>
  <p:tag name="KSO_WM_TEMPLATE_CATEGORY" val="diagram"/>
  <p:tag name="KSO_WM_TEMPLATE_INDEX" val="20228100"/>
  <p:tag name="KSO_WM_UNIT_LAYERLEVEL" val="1_1_1"/>
  <p:tag name="KSO_WM_TAG_VERSION" val="1.0"/>
  <p:tag name="KSO_WM_BEAUTIFY_FLAG" val="#wm#"/>
</p:tagLst>
</file>

<file path=ppt/tags/tag25.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76_4*l_h_i*1_1_3"/>
  <p:tag name="KSO_WM_TEMPLATE_CATEGORY" val="diagram"/>
  <p:tag name="KSO_WM_TEMPLATE_INDEX" val="20227976"/>
  <p:tag name="KSO_WM_UNIT_LAYERLEVEL" val="1_1_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100_4*l_h_i*1_3_4"/>
  <p:tag name="KSO_WM_TEMPLATE_CATEGORY" val="diagram"/>
  <p:tag name="KSO_WM_TEMPLATE_INDEX" val="20228100"/>
  <p:tag name="KSO_WM_UNIT_LAYERLEVEL" val="1_1_1"/>
  <p:tag name="KSO_WM_TAG_VERSION" val="1.0"/>
  <p:tag name="KSO_WM_BEAUTIFY_FLAG" val="#wm#"/>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100_4*l_h_i*1_3_1"/>
  <p:tag name="KSO_WM_TEMPLATE_CATEGORY" val="diagram"/>
  <p:tag name="KSO_WM_TEMPLATE_INDEX" val="20228100"/>
  <p:tag name="KSO_WM_UNIT_LAYERLEVEL" val="1_1_1"/>
  <p:tag name="KSO_WM_TAG_VERSION" val="1.0"/>
  <p:tag name="KSO_WM_BEAUTIFY_FLAG" val="#wm#"/>
</p:tagLst>
</file>

<file path=ppt/tags/tag25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100_4*l_h_a*1_3_1"/>
  <p:tag name="KSO_WM_TEMPLATE_CATEGORY" val="diagram"/>
  <p:tag name="KSO_WM_TEMPLATE_INDEX" val="20228100"/>
  <p:tag name="KSO_WM_UNIT_LAYERLEVEL" val="1_1_1"/>
  <p:tag name="KSO_WM_TAG_VERSION" val="1.0"/>
  <p:tag name="KSO_WM_BEAUTIFY_FLAG" val="#wm#"/>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100_4*l_h_i*1_4_1"/>
  <p:tag name="KSO_WM_TEMPLATE_CATEGORY" val="diagram"/>
  <p:tag name="KSO_WM_TEMPLATE_INDEX" val="20228100"/>
  <p:tag name="KSO_WM_UNIT_LAYERLEVEL" val="1_1_1"/>
  <p:tag name="KSO_WM_TAG_VERSION" val="1.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100_4*l_h_i*1_4_2"/>
  <p:tag name="KSO_WM_TEMPLATE_CATEGORY" val="diagram"/>
  <p:tag name="KSO_WM_TEMPLATE_INDEX" val="20228100"/>
  <p:tag name="KSO_WM_UNIT_LAYERLEVEL" val="1_1_1"/>
  <p:tag name="KSO_WM_TAG_VERSION" val="1.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100_4*l_h_i*1_4_3"/>
  <p:tag name="KSO_WM_TEMPLATE_CATEGORY" val="diagram"/>
  <p:tag name="KSO_WM_TEMPLATE_INDEX" val="20228100"/>
  <p:tag name="KSO_WM_UNIT_LAYERLEVEL" val="1_1_1"/>
  <p:tag name="KSO_WM_TAG_VERSION" val="1.0"/>
  <p:tag name="KSO_WM_BEAUTIFY_FLAG" val="#wm#"/>
</p:tagLst>
</file>

<file path=ppt/tags/tag256.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100_4*l_h_x*1_4_1"/>
  <p:tag name="KSO_WM_TEMPLATE_CATEGORY" val="diagram"/>
  <p:tag name="KSO_WM_TEMPLATE_INDEX" val="20228100"/>
  <p:tag name="KSO_WM_UNIT_LAYERLEVEL" val="1_1_1"/>
  <p:tag name="KSO_WM_TAG_VERSION" val="1.0"/>
  <p:tag name="KSO_WM_BEAUTIFY_FLAG" val="#wm#"/>
</p:tagLst>
</file>

<file path=ppt/tags/tag257.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100_4*l_h_f*1_4_1"/>
  <p:tag name="KSO_WM_TEMPLATE_CATEGORY" val="diagram"/>
  <p:tag name="KSO_WM_TEMPLATE_INDEX" val="20228100"/>
  <p:tag name="KSO_WM_UNIT_LAYERLEVEL" val="1_1_1"/>
  <p:tag name="KSO_WM_TAG_VERSION" val="1.0"/>
  <p:tag name="KSO_WM_BEAUTIFY_FLAG" val="#wm#"/>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100_4*l_h_i*1_4_4"/>
  <p:tag name="KSO_WM_TEMPLATE_CATEGORY" val="diagram"/>
  <p:tag name="KSO_WM_TEMPLATE_INDEX" val="20228100"/>
  <p:tag name="KSO_WM_UNIT_LAYERLEVEL" val="1_1_1"/>
  <p:tag name="KSO_WM_TAG_VERSION" val="1.0"/>
  <p:tag name="KSO_WM_BEAUTIFY_FLAG" val="#wm#"/>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100_4*l_h_i*1_4_1"/>
  <p:tag name="KSO_WM_TEMPLATE_CATEGORY" val="diagram"/>
  <p:tag name="KSO_WM_TEMPLATE_INDEX" val="20228100"/>
  <p:tag name="KSO_WM_UNIT_LAYERLEVEL" val="1_1_1"/>
  <p:tag name="KSO_WM_TAG_VERSION" val="1.0"/>
  <p:tag name="KSO_WM_BEAUTIFY_FLAG" val="#wm#"/>
</p:tagLst>
</file>

<file path=ppt/tags/tag26.xml><?xml version="1.0" encoding="utf-8"?>
<p:tagLst xmlns:p="http://schemas.openxmlformats.org/presentationml/2006/main">
  <p:tag name="KSO_WM_UNIT_TEXT_FILL_FORE_SCHEMECOLOR_INDEX_BRIGHTNESS" val="-0.25"/>
  <p:tag name="KSO_WM_UNIT_TEXT_FILL_FORE_SCHEMECOLOR_INDEX" val="10"/>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76_4*l_h_a*1_1_1"/>
  <p:tag name="KSO_WM_TEMPLATE_CATEGORY" val="diagram"/>
  <p:tag name="KSO_WM_TEMPLATE_INDEX" val="20227976"/>
  <p:tag name="KSO_WM_UNIT_LAYERLEVEL" val="1_1_1"/>
  <p:tag name="KSO_WM_TAG_VERSION" val="1.0"/>
  <p:tag name="KSO_WM_BEAUTIFY_FLAG" val="#wm#"/>
</p:tagLst>
</file>

<file path=ppt/tags/tag26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100_4*l_h_a*1_4_1"/>
  <p:tag name="KSO_WM_TEMPLATE_CATEGORY" val="diagram"/>
  <p:tag name="KSO_WM_TEMPLATE_INDEX" val="20228100"/>
  <p:tag name="KSO_WM_UNIT_LAYERLEVEL" val="1_1_1"/>
  <p:tag name="KSO_WM_TAG_VERSION" val="1.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100_4*l_h_i*1_1_1"/>
  <p:tag name="KSO_WM_TEMPLATE_CATEGORY" val="diagram"/>
  <p:tag name="KSO_WM_TEMPLATE_INDEX" val="20228100"/>
  <p:tag name="KSO_WM_UNIT_LAYERLEVEL" val="1_1_1"/>
  <p:tag name="KSO_WM_TAG_VERSION" val="1.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100_4*l_h_i*1_1_3"/>
  <p:tag name="KSO_WM_TEMPLATE_CATEGORY" val="diagram"/>
  <p:tag name="KSO_WM_TEMPLATE_INDEX" val="20228100"/>
  <p:tag name="KSO_WM_UNIT_LAYERLEVEL" val="1_1_1"/>
  <p:tag name="KSO_WM_TAG_VERSION" val="1.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100_4*l_h_i*1_1_4"/>
  <p:tag name="KSO_WM_TEMPLATE_CATEGORY" val="diagram"/>
  <p:tag name="KSO_WM_TEMPLATE_INDEX" val="20228100"/>
  <p:tag name="KSO_WM_UNIT_LAYERLEVEL" val="1_1_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100_4*l_h_i*1_1_5"/>
  <p:tag name="KSO_WM_TEMPLATE_CATEGORY" val="diagram"/>
  <p:tag name="KSO_WM_TEMPLATE_INDEX" val="20228100"/>
  <p:tag name="KSO_WM_UNIT_LAYERLEVEL" val="1_1_1"/>
  <p:tag name="KSO_WM_TAG_VERSION" val="1.0"/>
  <p:tag name="KSO_WM_BEAUTIFY_FLAG" val="#wm#"/>
</p:tagLst>
</file>

<file path=ppt/tags/tag265.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100_4*l_h_x*1_1_1"/>
  <p:tag name="KSO_WM_TEMPLATE_CATEGORY" val="diagram"/>
  <p:tag name="KSO_WM_TEMPLATE_INDEX" val="20228100"/>
  <p:tag name="KSO_WM_UNIT_LAYERLEVEL" val="1_1_1"/>
  <p:tag name="KSO_WM_TAG_VERSION" val="1.0"/>
  <p:tag name="KSO_WM_BEAUTIFY_FLAG" val="#wm#"/>
</p:tagLst>
</file>

<file path=ppt/tags/tag266.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100_4*l_h_a*1_1_1"/>
  <p:tag name="KSO_WM_TEMPLATE_CATEGORY" val="diagram"/>
  <p:tag name="KSO_WM_TEMPLATE_INDEX" val="20228100"/>
  <p:tag name="KSO_WM_UNIT_LAYERLEVEL" val="1_1_1"/>
  <p:tag name="KSO_WM_TAG_VERSION" val="1.0"/>
  <p:tag name="KSO_WM_BEAUTIFY_FLAG" val="#wm#"/>
</p:tagLst>
</file>

<file path=ppt/tags/tag267.xml><?xml version="1.0" encoding="utf-8"?>
<p:tagLst xmlns:p="http://schemas.openxmlformats.org/presentationml/2006/main">
  <p:tag name="KSO_WM_UNIT_SUBTYPE" val="a"/>
  <p:tag name="KSO_WM_UNIT_PRESET_TEXT" val="单击此处输入你的正文，文字是您思想的提炼。"/>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100_4*l_h_f*1_1_1"/>
  <p:tag name="KSO_WM_TEMPLATE_CATEGORY" val="diagram"/>
  <p:tag name="KSO_WM_TEMPLATE_INDEX" val="20228100"/>
  <p:tag name="KSO_WM_UNIT_LAYERLEVEL" val="1_1_1"/>
  <p:tag name="KSO_WM_TAG_VERSION" val="1.0"/>
  <p:tag name="KSO_WM_BEAUTIFY_FLAG" val="#wm#"/>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100_4*l_h_i*1_1_1"/>
  <p:tag name="KSO_WM_TEMPLATE_CATEGORY" val="diagram"/>
  <p:tag name="KSO_WM_TEMPLATE_INDEX" val="20228100"/>
  <p:tag name="KSO_WM_UNIT_LAYERLEVEL" val="1_1_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100_4*l_h_i*1_2_2"/>
  <p:tag name="KSO_WM_TEMPLATE_CATEGORY" val="diagram"/>
  <p:tag name="KSO_WM_TEMPLATE_INDEX" val="20228100"/>
  <p:tag name="KSO_WM_UNIT_LAYERLEVEL" val="1_1_1"/>
  <p:tag name="KSO_WM_TAG_VERSION" val="1.0"/>
  <p:tag name="KSO_WM_BEAUTIFY_FLAG" val="#wm#"/>
</p:tagLst>
</file>

<file path=ppt/tags/tag27.xml><?xml version="1.0" encoding="utf-8"?>
<p:tagLst xmlns:p="http://schemas.openxmlformats.org/presentationml/2006/main">
  <p:tag name="KSO_WM_UNIT_LINE_FORE_SCHEMECOLOR_INDEX_BRIGHTNESS" val="-0.5"/>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7976_4*l_h_i*1_1_4"/>
  <p:tag name="KSO_WM_TEMPLATE_CATEGORY" val="diagram"/>
  <p:tag name="KSO_WM_TEMPLATE_INDEX" val="20227976"/>
  <p:tag name="KSO_WM_UNIT_LAYERLEVEL" val="1_1_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100_4*l_h_i*1_2_3"/>
  <p:tag name="KSO_WM_TEMPLATE_CATEGORY" val="diagram"/>
  <p:tag name="KSO_WM_TEMPLATE_INDEX" val="20228100"/>
  <p:tag name="KSO_WM_UNIT_LAYERLEVEL" val="1_1_1"/>
  <p:tag name="KSO_WM_TAG_VERSION" val="1.0"/>
  <p:tag name="KSO_WM_BEAUTIFY_FLAG" val="#wm#"/>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100_4*l_h_i*1_2_4"/>
  <p:tag name="KSO_WM_TEMPLATE_CATEGORY" val="diagram"/>
  <p:tag name="KSO_WM_TEMPLATE_INDEX" val="20228100"/>
  <p:tag name="KSO_WM_UNIT_LAYERLEVEL" val="1_1_1"/>
  <p:tag name="KSO_WM_TAG_VERSION" val="1.0"/>
  <p:tag name="KSO_WM_BEAUTIFY_FLAG" val="#wm#"/>
</p:tagLst>
</file>

<file path=ppt/tags/tag272.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100_4*l_h_x*1_2_1"/>
  <p:tag name="KSO_WM_TEMPLATE_CATEGORY" val="diagram"/>
  <p:tag name="KSO_WM_TEMPLATE_INDEX" val="20228100"/>
  <p:tag name="KSO_WM_UNIT_LAYERLEVEL" val="1_1_1"/>
  <p:tag name="KSO_WM_TAG_VERSION" val="1.0"/>
  <p:tag name="KSO_WM_BEAUTIFY_FLAG" val="#wm#"/>
</p:tagLst>
</file>

<file path=ppt/tags/tag27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100_4*l_h_a*1_2_1"/>
  <p:tag name="KSO_WM_TEMPLATE_CATEGORY" val="diagram"/>
  <p:tag name="KSO_WM_TEMPLATE_INDEX" val="20228100"/>
  <p:tag name="KSO_WM_UNIT_LAYERLEVEL" val="1_1_1"/>
  <p:tag name="KSO_WM_TAG_VERSION" val="1.0"/>
  <p:tag name="KSO_WM_BEAUTIFY_FLAG" val="#wm#"/>
</p:tagLst>
</file>

<file path=ppt/tags/tag274.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100_4*l_h_f*1_2_1"/>
  <p:tag name="KSO_WM_TEMPLATE_CATEGORY" val="diagram"/>
  <p:tag name="KSO_WM_TEMPLATE_INDEX" val="20228100"/>
  <p:tag name="KSO_WM_UNIT_LAYERLEVEL" val="1_1_1"/>
  <p:tag name="KSO_WM_TAG_VERSION" val="1.0"/>
  <p:tag name="KSO_WM_BEAUTIFY_FLAG" val="#wm#"/>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100_4*l_h_i*1_2_5"/>
  <p:tag name="KSO_WM_TEMPLATE_CATEGORY" val="diagram"/>
  <p:tag name="KSO_WM_TEMPLATE_INDEX" val="20228100"/>
  <p:tag name="KSO_WM_UNIT_LAYERLEVEL" val="1_1_1"/>
  <p:tag name="KSO_WM_TAG_VERSION" val="1.0"/>
  <p:tag name="KSO_WM_BEAUTIFY_FLAG" val="#wm#"/>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100_4*l_h_i*1_2_1"/>
  <p:tag name="KSO_WM_TEMPLATE_CATEGORY" val="diagram"/>
  <p:tag name="KSO_WM_TEMPLATE_INDEX" val="20228100"/>
  <p:tag name="KSO_WM_UNIT_LAYERLEVEL" val="1_1_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100_4*l_h_i*1_3_2"/>
  <p:tag name="KSO_WM_TEMPLATE_CATEGORY" val="diagram"/>
  <p:tag name="KSO_WM_TEMPLATE_INDEX" val="20228100"/>
  <p:tag name="KSO_WM_UNIT_LAYERLEVEL" val="1_1_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100_4*l_h_i*1_3_3"/>
  <p:tag name="KSO_WM_TEMPLATE_CATEGORY" val="diagram"/>
  <p:tag name="KSO_WM_TEMPLATE_INDEX" val="20228100"/>
  <p:tag name="KSO_WM_UNIT_LAYERLEVEL" val="1_1_1"/>
  <p:tag name="KSO_WM_TAG_VERSION" val="1.0"/>
  <p:tag name="KSO_WM_BEAUTIFY_FLAG" val="#wm#"/>
</p:tagLst>
</file>

<file path=ppt/tags/tag279.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100_4*l_h_x*1_3_1"/>
  <p:tag name="KSO_WM_TEMPLATE_CATEGORY" val="diagram"/>
  <p:tag name="KSO_WM_TEMPLATE_INDEX" val="20228100"/>
  <p:tag name="KSO_WM_UNIT_LAYERLEVEL" val="1_1_1"/>
  <p:tag name="KSO_WM_TAG_VERSION" val="1.0"/>
  <p:tag name="KSO_WM_BEAUTIFY_FLAG" val="#wm#"/>
</p:tagLst>
</file>

<file path=ppt/tags/tag28.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76_4*l_h_i*1_2_3"/>
  <p:tag name="KSO_WM_TEMPLATE_CATEGORY" val="diagram"/>
  <p:tag name="KSO_WM_TEMPLATE_INDEX" val="20227976"/>
  <p:tag name="KSO_WM_UNIT_LAYERLEVEL" val="1_1_1"/>
  <p:tag name="KSO_WM_TAG_VERSION" val="1.0"/>
  <p:tag name="KSO_WM_BEAUTIFY_FLAG" val="#wm#"/>
</p:tagLst>
</file>

<file path=ppt/tags/tag280.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100_4*l_h_f*1_3_1"/>
  <p:tag name="KSO_WM_TEMPLATE_CATEGORY" val="diagram"/>
  <p:tag name="KSO_WM_TEMPLATE_INDEX" val="20228100"/>
  <p:tag name="KSO_WM_UNIT_LAYERLEVEL" val="1_1_1"/>
  <p:tag name="KSO_WM_TAG_VERSION" val="1.0"/>
  <p:tag name="KSO_WM_BEAUTIFY_FLAG" val="#wm#"/>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100_4*l_h_i*1_3_4"/>
  <p:tag name="KSO_WM_TEMPLATE_CATEGORY" val="diagram"/>
  <p:tag name="KSO_WM_TEMPLATE_INDEX" val="20228100"/>
  <p:tag name="KSO_WM_UNIT_LAYERLEVEL" val="1_1_1"/>
  <p:tag name="KSO_WM_TAG_VERSION" val="1.0"/>
  <p:tag name="KSO_WM_BEAUTIFY_FLAG" val="#wm#"/>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100_4*l_h_i*1_3_1"/>
  <p:tag name="KSO_WM_TEMPLATE_CATEGORY" val="diagram"/>
  <p:tag name="KSO_WM_TEMPLATE_INDEX" val="20228100"/>
  <p:tag name="KSO_WM_UNIT_LAYERLEVEL" val="1_1_1"/>
  <p:tag name="KSO_WM_TAG_VERSION" val="1.0"/>
  <p:tag name="KSO_WM_BEAUTIFY_FLAG" val="#wm#"/>
</p:tagLst>
</file>

<file path=ppt/tags/tag28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100_4*l_h_a*1_3_1"/>
  <p:tag name="KSO_WM_TEMPLATE_CATEGORY" val="diagram"/>
  <p:tag name="KSO_WM_TEMPLATE_INDEX" val="20228100"/>
  <p:tag name="KSO_WM_UNIT_LAYERLEVEL" val="1_1_1"/>
  <p:tag name="KSO_WM_TAG_VERSION" val="1.0"/>
  <p:tag name="KSO_WM_BEAUTIFY_FLAG" val="#wm#"/>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100_4*l_h_i*1_4_2"/>
  <p:tag name="KSO_WM_TEMPLATE_CATEGORY" val="diagram"/>
  <p:tag name="KSO_WM_TEMPLATE_INDEX" val="20228100"/>
  <p:tag name="KSO_WM_UNIT_LAYERLEVEL" val="1_1_1"/>
  <p:tag name="KSO_WM_TAG_VERSION" val="1.0"/>
  <p:tag name="KSO_WM_BEAUTIFY_FLAG" val="#wm#"/>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100_4*l_h_i*1_4_3"/>
  <p:tag name="KSO_WM_TEMPLATE_CATEGORY" val="diagram"/>
  <p:tag name="KSO_WM_TEMPLATE_INDEX" val="20228100"/>
  <p:tag name="KSO_WM_UNIT_LAYERLEVEL" val="1_1_1"/>
  <p:tag name="KSO_WM_TAG_VERSION" val="1.0"/>
  <p:tag name="KSO_WM_BEAUTIFY_FLAG" val="#wm#"/>
</p:tagLst>
</file>

<file path=ppt/tags/tag286.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100_4*l_h_x*1_4_1"/>
  <p:tag name="KSO_WM_TEMPLATE_CATEGORY" val="diagram"/>
  <p:tag name="KSO_WM_TEMPLATE_INDEX" val="20228100"/>
  <p:tag name="KSO_WM_UNIT_LAYERLEVEL" val="1_1_1"/>
  <p:tag name="KSO_WM_TAG_VERSION" val="1.0"/>
  <p:tag name="KSO_WM_BEAUTIFY_FLAG" val="#wm#"/>
</p:tagLst>
</file>

<file path=ppt/tags/tag287.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100_4*l_h_f*1_4_1"/>
  <p:tag name="KSO_WM_TEMPLATE_CATEGORY" val="diagram"/>
  <p:tag name="KSO_WM_TEMPLATE_INDEX" val="20228100"/>
  <p:tag name="KSO_WM_UNIT_LAYERLEVEL" val="1_1_1"/>
  <p:tag name="KSO_WM_TAG_VERSION" val="1.0"/>
  <p:tag name="KSO_WM_BEAUTIFY_FLAG" val="#wm#"/>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100_4*l_h_i*1_4_4"/>
  <p:tag name="KSO_WM_TEMPLATE_CATEGORY" val="diagram"/>
  <p:tag name="KSO_WM_TEMPLATE_INDEX" val="20228100"/>
  <p:tag name="KSO_WM_UNIT_LAYERLEVEL" val="1_1_1"/>
  <p:tag name="KSO_WM_TAG_VERSION" val="1.0"/>
  <p:tag name="KSO_WM_BEAUTIFY_FLAG" val="#wm#"/>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100_4*l_h_i*1_4_1"/>
  <p:tag name="KSO_WM_TEMPLATE_CATEGORY" val="diagram"/>
  <p:tag name="KSO_WM_TEMPLATE_INDEX" val="20228100"/>
  <p:tag name="KSO_WM_UNIT_LAYERLEVEL" val="1_1_1"/>
  <p:tag name="KSO_WM_TAG_VERSION" val="1.0"/>
  <p:tag name="KSO_WM_BEAUTIFY_FLAG" val="#wm#"/>
</p:tagLst>
</file>

<file path=ppt/tags/tag29.xml><?xml version="1.0" encoding="utf-8"?>
<p:tagLst xmlns:p="http://schemas.openxmlformats.org/presentationml/2006/main">
  <p:tag name="KSO_WM_UNIT_TEXT_FILL_FORE_SCHEMECOLOR_INDEX_BRIGHTNESS" val="-0.25"/>
  <p:tag name="KSO_WM_UNIT_TEXT_FILL_FORE_SCHEMECOLOR_INDEX" val="10"/>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76_4*l_h_a*1_2_1"/>
  <p:tag name="KSO_WM_TEMPLATE_CATEGORY" val="diagram"/>
  <p:tag name="KSO_WM_TEMPLATE_INDEX" val="20227976"/>
  <p:tag name="KSO_WM_UNIT_LAYERLEVEL" val="1_1_1"/>
  <p:tag name="KSO_WM_TAG_VERSION" val="1.0"/>
  <p:tag name="KSO_WM_BEAUTIFY_FLAG" val="#wm#"/>
</p:tagLst>
</file>

<file path=ppt/tags/tag29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100_4*l_h_a*1_4_1"/>
  <p:tag name="KSO_WM_TEMPLATE_CATEGORY" val="diagram"/>
  <p:tag name="KSO_WM_TEMPLATE_INDEX" val="20228100"/>
  <p:tag name="KSO_WM_UNIT_LAYERLEVEL" val="1_1_1"/>
  <p:tag name="KSO_WM_TAG_VERSION" val="1.0"/>
  <p:tag name="KSO_WM_BEAUTIFY_FLAG" val="#wm#"/>
</p:tagLst>
</file>

<file path=ppt/tags/tag291.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292.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293.xml><?xml version="1.0" encoding="utf-8"?>
<p:tagLst xmlns:p="http://schemas.openxmlformats.org/presentationml/2006/main">
  <p:tag name="KSO_WM_UNIT_FILL_FORE_SCHEMECOLOR_INDEX_BRIGHTNESS" val="0"/>
  <p:tag name="KSO_WM_UNIT_FILL_FORE_SCHEMECOLOR_INDEX" val="16"/>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67_4*q_i*1_1"/>
  <p:tag name="KSO_WM_TEMPLATE_CATEGORY" val="diagram"/>
  <p:tag name="KSO_WM_TEMPLATE_INDEX" val="20227967"/>
  <p:tag name="KSO_WM_UNIT_LAYERLEVEL" val="1_1"/>
  <p:tag name="KSO_WM_TAG_VERSION" val="1.0"/>
  <p:tag name="KSO_WM_BEAUTIFY_FLAG" val="#wm#"/>
</p:tagLst>
</file>

<file path=ppt/tags/tag294.xml><?xml version="1.0" encoding="utf-8"?>
<p:tagLst xmlns:p="http://schemas.openxmlformats.org/presentationml/2006/main">
  <p:tag name="KSO_WM_UNIT_FILL_FORE_SCHEMECOLOR_INDEX_BRIGHTNESS" val="0"/>
  <p:tag name="KSO_WM_UNIT_FILL_FORE_SCHEMECOLOR_INDEX" val="5"/>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27967_4*q_h_i*1_1_2"/>
  <p:tag name="KSO_WM_TEMPLATE_CATEGORY" val="diagram"/>
  <p:tag name="KSO_WM_TEMPLATE_INDEX" val="20227967"/>
  <p:tag name="KSO_WM_UNIT_LAYERLEVEL" val="1_1_1"/>
  <p:tag name="KSO_WM_TAG_VERSION" val="1.0"/>
  <p:tag name="KSO_WM_BEAUTIFY_FLAG" val="#wm#"/>
</p:tagLst>
</file>

<file path=ppt/tags/tag295.xml><?xml version="1.0" encoding="utf-8"?>
<p:tagLst xmlns:p="http://schemas.openxmlformats.org/presentationml/2006/main">
  <p:tag name="KSO_WM_UNIT_FILL_FORE_SCHEMECOLOR_INDEX_BRIGHTNESS" val="0"/>
  <p:tag name="KSO_WM_UNIT_FILL_FORE_SCHEMECOLOR_INDEX" val="6"/>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27967_4*q_h_i*1_2_2"/>
  <p:tag name="KSO_WM_TEMPLATE_CATEGORY" val="diagram"/>
  <p:tag name="KSO_WM_TEMPLATE_INDEX" val="20227967"/>
  <p:tag name="KSO_WM_UNIT_LAYERLEVEL" val="1_1_1"/>
  <p:tag name="KSO_WM_TAG_VERSION" val="1.0"/>
  <p:tag name="KSO_WM_BEAUTIFY_FLAG" val="#wm#"/>
</p:tagLst>
</file>

<file path=ppt/tags/tag296.xml><?xml version="1.0" encoding="utf-8"?>
<p:tagLst xmlns:p="http://schemas.openxmlformats.org/presentationml/2006/main">
  <p:tag name="KSO_WM_UNIT_FILL_FORE_SCHEMECOLOR_INDEX_BRIGHTNESS" val="0"/>
  <p:tag name="KSO_WM_UNIT_FILL_FORE_SCHEMECOLOR_INDEX" val="9"/>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227967_4*q_h_i*1_5_2"/>
  <p:tag name="KSO_WM_TEMPLATE_CATEGORY" val="diagram"/>
  <p:tag name="KSO_WM_TEMPLATE_INDEX" val="20227967"/>
  <p:tag name="KSO_WM_UNIT_LAYERLEVEL" val="1_1_1"/>
  <p:tag name="KSO_WM_TAG_VERSION" val="1.0"/>
  <p:tag name="KSO_WM_BEAUTIFY_FLAG" val="#wm#"/>
</p:tagLst>
</file>

<file path=ppt/tags/tag297.xml><?xml version="1.0" encoding="utf-8"?>
<p:tagLst xmlns:p="http://schemas.openxmlformats.org/presentationml/2006/main">
  <p:tag name="KSO_WM_UNIT_FILL_FORE_SCHEMECOLOR_INDEX_BRIGHTNESS" val="0"/>
  <p:tag name="KSO_WM_UNIT_FILL_FORE_SCHEMECOLOR_INDEX" val="7"/>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27967_4*q_h_i*1_3_2"/>
  <p:tag name="KSO_WM_TEMPLATE_CATEGORY" val="diagram"/>
  <p:tag name="KSO_WM_TEMPLATE_INDEX" val="20227967"/>
  <p:tag name="KSO_WM_UNIT_LAYERLEVEL" val="1_1_1"/>
  <p:tag name="KSO_WM_TAG_VERSION" val="1.0"/>
  <p:tag name="KSO_WM_BEAUTIFY_FLAG" val="#wm#"/>
</p:tagLst>
</file>

<file path=ppt/tags/tag298.xml><?xml version="1.0" encoding="utf-8"?>
<p:tagLst xmlns:p="http://schemas.openxmlformats.org/presentationml/2006/main">
  <p:tag name="KSO_WM_UNIT_FILL_FORE_SCHEMECOLOR_INDEX_BRIGHTNESS" val="0"/>
  <p:tag name="KSO_WM_UNIT_FILL_FORE_SCHEMECOLOR_INDEX" val="8"/>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227967_4*q_h_i*1_4_2"/>
  <p:tag name="KSO_WM_TEMPLATE_CATEGORY" val="diagram"/>
  <p:tag name="KSO_WM_TEMPLATE_INDEX" val="20227967"/>
  <p:tag name="KSO_WM_UNIT_LAYERLEVEL" val="1_1_1"/>
  <p:tag name="KSO_WM_TAG_VERSION" val="1.0"/>
  <p:tag name="KSO_WM_BEAUTIFY_FLAG" val="#wm#"/>
</p:tagLst>
</file>

<file path=ppt/tags/tag299.xml><?xml version="1.0" encoding="utf-8"?>
<p:tagLst xmlns:p="http://schemas.openxmlformats.org/presentationml/2006/main">
  <p:tag name="KSO_WM_UNIT_TEXT_FILL_FORE_SCHEMECOLOR_INDEX_BRIGHTNESS" val="-0.25"/>
  <p:tag name="KSO_WM_UNIT_TEXT_FILL_FORE_SCHEMECOLOR_INDEX" val="7"/>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67_4*q_h_a*1_3_1"/>
  <p:tag name="KSO_WM_TEMPLATE_CATEGORY" val="diagram"/>
  <p:tag name="KSO_WM_TEMPLATE_INDEX" val="20227967"/>
  <p:tag name="KSO_WM_UNIT_LAYERLEVEL" val="1_1_1"/>
  <p:tag name="KSO_WM_TAG_VERSION" val="1.0"/>
  <p:tag name="KSO_WM_BEAUTIFY_FLAG" val="#wm#"/>
</p:tagLst>
</file>

<file path=ppt/tags/tag3.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30.xml><?xml version="1.0" encoding="utf-8"?>
<p:tagLst xmlns:p="http://schemas.openxmlformats.org/presentationml/2006/main">
  <p:tag name="KSO_WM_UNIT_LINE_FORE_SCHEMECOLOR_INDEX_BRIGHTNESS" val="-0.5"/>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7976_4*l_h_i*1_2_4"/>
  <p:tag name="KSO_WM_TEMPLATE_CATEGORY" val="diagram"/>
  <p:tag name="KSO_WM_TEMPLATE_INDEX" val="20227976"/>
  <p:tag name="KSO_WM_UNIT_LAYERLEVEL" val="1_1_1"/>
  <p:tag name="KSO_WM_TAG_VERSION" val="1.0"/>
  <p:tag name="KSO_WM_BEAUTIFY_FLAG" val="#wm#"/>
</p:tagLst>
</file>

<file path=ppt/tags/tag300.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67_4*q_h_f*1_3_1"/>
  <p:tag name="KSO_WM_TEMPLATE_CATEGORY" val="diagram"/>
  <p:tag name="KSO_WM_TEMPLATE_INDEX" val="20227967"/>
  <p:tag name="KSO_WM_UNIT_LAYERLEVEL" val="1_1_1"/>
  <p:tag name="KSO_WM_TAG_VERSION" val="1.0"/>
  <p:tag name="KSO_WM_BEAUTIFY_FLAG" val="#wm#"/>
</p:tagLst>
</file>

<file path=ppt/tags/tag301.xml><?xml version="1.0" encoding="utf-8"?>
<p:tagLst xmlns:p="http://schemas.openxmlformats.org/presentationml/2006/main">
  <p:tag name="KSO_WM_UNIT_TEXT_FILL_FORE_SCHEMECOLOR_INDEX_BRIGHTNESS" val="-0.25"/>
  <p:tag name="KSO_WM_UNIT_TEXT_FILL_FORE_SCHEMECOLOR_INDEX" val="6"/>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67_4*q_h_a*1_2_1"/>
  <p:tag name="KSO_WM_TEMPLATE_CATEGORY" val="diagram"/>
  <p:tag name="KSO_WM_TEMPLATE_INDEX" val="20227967"/>
  <p:tag name="KSO_WM_UNIT_LAYERLEVEL" val="1_1_1"/>
  <p:tag name="KSO_WM_TAG_VERSION" val="1.0"/>
  <p:tag name="KSO_WM_BEAUTIFY_FLAG" val="#wm#"/>
</p:tagLst>
</file>

<file path=ppt/tags/tag302.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67_4*q_h_f*1_2_1"/>
  <p:tag name="KSO_WM_TEMPLATE_CATEGORY" val="diagram"/>
  <p:tag name="KSO_WM_TEMPLATE_INDEX" val="20227967"/>
  <p:tag name="KSO_WM_UNIT_LAYERLEVEL" val="1_1_1"/>
  <p:tag name="KSO_WM_TAG_VERSION" val="1.0"/>
  <p:tag name="KSO_WM_BEAUTIFY_FLAG" val="#wm#"/>
</p:tagLst>
</file>

<file path=ppt/tags/tag303.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67_4*q_h_a*1_1_1"/>
  <p:tag name="KSO_WM_TEMPLATE_CATEGORY" val="diagram"/>
  <p:tag name="KSO_WM_TEMPLATE_INDEX" val="20227967"/>
  <p:tag name="KSO_WM_UNIT_LAYERLEVEL" val="1_1_1"/>
  <p:tag name="KSO_WM_TAG_VERSION" val="1.0"/>
  <p:tag name="KSO_WM_BEAUTIFY_FLAG" val="#wm#"/>
</p:tagLst>
</file>

<file path=ppt/tags/tag304.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67_4*q_h_f*1_1_1"/>
  <p:tag name="KSO_WM_TEMPLATE_CATEGORY" val="diagram"/>
  <p:tag name="KSO_WM_TEMPLATE_INDEX" val="20227967"/>
  <p:tag name="KSO_WM_UNIT_LAYERLEVEL" val="1_1_1"/>
  <p:tag name="KSO_WM_TAG_VERSION" val="1.0"/>
  <p:tag name="KSO_WM_BEAUTIFY_FLAG" val="#wm#"/>
</p:tagLst>
</file>

<file path=ppt/tags/tag305.xml><?xml version="1.0" encoding="utf-8"?>
<p:tagLst xmlns:p="http://schemas.openxmlformats.org/presentationml/2006/main">
  <p:tag name="KSO_WM_UNIT_TEXT_FILL_FORE_SCHEMECOLOR_INDEX_BRIGHTNESS" val="-0.25"/>
  <p:tag name="KSO_WM_UNIT_TEXT_FILL_FORE_SCHEMECOLOR_INDEX" val="8"/>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67_4*q_h_a*1_4_1"/>
  <p:tag name="KSO_WM_TEMPLATE_CATEGORY" val="diagram"/>
  <p:tag name="KSO_WM_TEMPLATE_INDEX" val="20227967"/>
  <p:tag name="KSO_WM_UNIT_LAYERLEVEL" val="1_1_1"/>
  <p:tag name="KSO_WM_TAG_VERSION" val="1.0"/>
  <p:tag name="KSO_WM_BEAUTIFY_FLAG" val="#wm#"/>
</p:tagLst>
</file>

<file path=ppt/tags/tag306.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27967_4*q_h_f*1_4_1"/>
  <p:tag name="KSO_WM_TEMPLATE_CATEGORY" val="diagram"/>
  <p:tag name="KSO_WM_TEMPLATE_INDEX" val="20227967"/>
  <p:tag name="KSO_WM_UNIT_LAYERLEVEL" val="1_1_1"/>
  <p:tag name="KSO_WM_TAG_VERSION" val="1.0"/>
  <p:tag name="KSO_WM_BEAUTIFY_FLAG" val="#wm#"/>
</p:tagLst>
</file>

<file path=ppt/tags/tag307.xml><?xml version="1.0" encoding="utf-8"?>
<p:tagLst xmlns:p="http://schemas.openxmlformats.org/presentationml/2006/main">
  <p:tag name="KSO_WM_UNIT_TEXT_FILL_FORE_SCHEMECOLOR_INDEX_BRIGHTNESS" val="-0.25"/>
  <p:tag name="KSO_WM_UNIT_TEXT_FILL_FORE_SCHEMECOLOR_INDEX" val="9"/>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7967_4*q_h_a*1_5_1"/>
  <p:tag name="KSO_WM_TEMPLATE_CATEGORY" val="diagram"/>
  <p:tag name="KSO_WM_TEMPLATE_INDEX" val="20227967"/>
  <p:tag name="KSO_WM_UNIT_LAYERLEVEL" val="1_1_1"/>
  <p:tag name="KSO_WM_TAG_VERSION" val="1.0"/>
  <p:tag name="KSO_WM_BEAUTIFY_FLAG" val="#wm#"/>
</p:tagLst>
</file>

<file path=ppt/tags/tag308.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227967_4*q_h_f*1_5_1"/>
  <p:tag name="KSO_WM_TEMPLATE_CATEGORY" val="diagram"/>
  <p:tag name="KSO_WM_TEMPLATE_INDEX" val="20227967"/>
  <p:tag name="KSO_WM_UNIT_LAYERLEVEL" val="1_1_1"/>
  <p:tag name="KSO_WM_TAG_VERSION" val="1.0"/>
  <p:tag name="KSO_WM_BEAUTIFY_FLAG" val="#wm#"/>
</p:tagLst>
</file>

<file path=ppt/tags/tag309.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7967_4*q_h_x*1_1_1"/>
  <p:tag name="KSO_WM_TEMPLATE_CATEGORY" val="diagram"/>
  <p:tag name="KSO_WM_TEMPLATE_INDEX" val="20227967"/>
  <p:tag name="KSO_WM_UNIT_LAYERLEVEL" val="1_1_1"/>
  <p:tag name="KSO_WM_TAG_VERSION" val="1.0"/>
  <p:tag name="KSO_WM_BEAUTIFY_FLAG" val="#wm#"/>
</p:tagLst>
</file>

<file path=ppt/tags/tag31.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76_4*l_h_i*1_3_1"/>
  <p:tag name="KSO_WM_TEMPLATE_CATEGORY" val="diagram"/>
  <p:tag name="KSO_WM_TEMPLATE_INDEX" val="20227976"/>
  <p:tag name="KSO_WM_UNIT_LAYERLEVEL" val="1_1_1"/>
  <p:tag name="KSO_WM_TAG_VERSION" val="1.0"/>
  <p:tag name="KSO_WM_BEAUTIFY_FLAG" val="#wm#"/>
</p:tagLst>
</file>

<file path=ppt/tags/tag310.xml><?xml version="1.0" encoding="utf-8"?>
<p:tagLst xmlns:p="http://schemas.openxmlformats.org/presentationml/2006/main">
  <p:tag name="KSO_WM_UNIT_VALUE" val="476*47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67_4*q_x*1_1"/>
  <p:tag name="KSO_WM_TEMPLATE_CATEGORY" val="diagram"/>
  <p:tag name="KSO_WM_TEMPLATE_INDEX" val="20227967"/>
  <p:tag name="KSO_WM_UNIT_LAYERLEVEL" val="1_1"/>
  <p:tag name="KSO_WM_TAG_VERSION" val="1.0"/>
  <p:tag name="KSO_WM_BEAUTIFY_FLAG" val="#wm#"/>
</p:tagLst>
</file>

<file path=ppt/tags/tag311.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7967_4*q_h_x*1_3_1"/>
  <p:tag name="KSO_WM_TEMPLATE_CATEGORY" val="diagram"/>
  <p:tag name="KSO_WM_TEMPLATE_INDEX" val="20227967"/>
  <p:tag name="KSO_WM_UNIT_LAYERLEVEL" val="1_1_1"/>
  <p:tag name="KSO_WM_TAG_VERSION" val="1.0"/>
  <p:tag name="KSO_WM_BEAUTIFY_FLAG" val="#wm#"/>
</p:tagLst>
</file>

<file path=ppt/tags/tag312.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227967_4*q_h_x*1_5_1"/>
  <p:tag name="KSO_WM_TEMPLATE_CATEGORY" val="diagram"/>
  <p:tag name="KSO_WM_TEMPLATE_INDEX" val="20227967"/>
  <p:tag name="KSO_WM_UNIT_LAYERLEVEL" val="1_1_1"/>
  <p:tag name="KSO_WM_TAG_VERSION" val="1.0"/>
  <p:tag name="KSO_WM_BEAUTIFY_FLAG" val="#wm#"/>
</p:tagLst>
</file>

<file path=ppt/tags/tag313.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7967_4*q_h_x*1_2_1"/>
  <p:tag name="KSO_WM_TEMPLATE_CATEGORY" val="diagram"/>
  <p:tag name="KSO_WM_TEMPLATE_INDEX" val="20227967"/>
  <p:tag name="KSO_WM_UNIT_LAYERLEVEL" val="1_1_1"/>
  <p:tag name="KSO_WM_TAG_VERSION" val="1.0"/>
  <p:tag name="KSO_WM_BEAUTIFY_FLAG" val="#wm#"/>
</p:tagLst>
</file>

<file path=ppt/tags/tag314.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7967_4*q_h_x*1_4_1"/>
  <p:tag name="KSO_WM_TEMPLATE_CATEGORY" val="diagram"/>
  <p:tag name="KSO_WM_TEMPLATE_INDEX" val="20227967"/>
  <p:tag name="KSO_WM_UNIT_LAYERLEVEL" val="1_1_1"/>
  <p:tag name="KSO_WM_TAG_VERSION" val="1.0"/>
  <p:tag name="KSO_WM_BEAUTIFY_FLAG" val="#wm#"/>
</p:tagLst>
</file>

<file path=ppt/tags/tag315.xml><?xml version="1.0" encoding="utf-8"?>
<p:tagLst xmlns:p="http://schemas.openxmlformats.org/presentationml/2006/main">
  <p:tag name="KSO_WM_UNIT_LINE_FORE_SCHEMECOLOR_INDEX_BRIGHTNESS" val="0"/>
  <p:tag name="KSO_WM_UNIT_LINE_FORE_SCHEMECOLOR_INDEX" val="7"/>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7967_4*q_h_i*1_3_1"/>
  <p:tag name="KSO_WM_TEMPLATE_CATEGORY" val="diagram"/>
  <p:tag name="KSO_WM_TEMPLATE_INDEX" val="20227967"/>
  <p:tag name="KSO_WM_UNIT_LAYERLEVEL" val="1_1_1"/>
  <p:tag name="KSO_WM_TAG_VERSION" val="1.0"/>
  <p:tag name="KSO_WM_BEAUTIFY_FLAG" val="#wm#"/>
</p:tagLst>
</file>

<file path=ppt/tags/tag316.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7967_4*q_h_i*1_2_1"/>
  <p:tag name="KSO_WM_TEMPLATE_CATEGORY" val="diagram"/>
  <p:tag name="KSO_WM_TEMPLATE_INDEX" val="20227967"/>
  <p:tag name="KSO_WM_UNIT_LAYERLEVEL" val="1_1_1"/>
  <p:tag name="KSO_WM_TAG_VERSION" val="1.0"/>
  <p:tag name="KSO_WM_BEAUTIFY_FLAG" val="#wm#"/>
</p:tagLst>
</file>

<file path=ppt/tags/tag317.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7967_4*q_h_i*1_1_1"/>
  <p:tag name="KSO_WM_TEMPLATE_CATEGORY" val="diagram"/>
  <p:tag name="KSO_WM_TEMPLATE_INDEX" val="20227967"/>
  <p:tag name="KSO_WM_UNIT_LAYERLEVEL" val="1_1_1"/>
  <p:tag name="KSO_WM_TAG_VERSION" val="1.0"/>
  <p:tag name="KSO_WM_BEAUTIFY_FLAG" val="#wm#"/>
</p:tagLst>
</file>

<file path=ppt/tags/tag318.xml><?xml version="1.0" encoding="utf-8"?>
<p:tagLst xmlns:p="http://schemas.openxmlformats.org/presentationml/2006/main">
  <p:tag name="KSO_WM_UNIT_LINE_FORE_SCHEMECOLOR_INDEX_BRIGHTNESS" val="0"/>
  <p:tag name="KSO_WM_UNIT_LINE_FORE_SCHEMECOLOR_INDEX" val="9"/>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227967_4*q_h_i*1_5_1"/>
  <p:tag name="KSO_WM_TEMPLATE_CATEGORY" val="diagram"/>
  <p:tag name="KSO_WM_TEMPLATE_INDEX" val="20227967"/>
  <p:tag name="KSO_WM_UNIT_LAYERLEVEL" val="1_1_1"/>
  <p:tag name="KSO_WM_TAG_VERSION" val="1.0"/>
  <p:tag name="KSO_WM_BEAUTIFY_FLAG" val="#wm#"/>
</p:tagLst>
</file>

<file path=ppt/tags/tag319.xml><?xml version="1.0" encoding="utf-8"?>
<p:tagLst xmlns:p="http://schemas.openxmlformats.org/presentationml/2006/main">
  <p:tag name="KSO_WM_UNIT_LINE_FORE_SCHEMECOLOR_INDEX_BRIGHTNESS" val="0"/>
  <p:tag name="KSO_WM_UNIT_LINE_FORE_SCHEMECOLOR_INDEX" val="8"/>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7967_4*q_h_i*1_4_1"/>
  <p:tag name="KSO_WM_TEMPLATE_CATEGORY" val="diagram"/>
  <p:tag name="KSO_WM_TEMPLATE_INDEX" val="20227967"/>
  <p:tag name="KSO_WM_UNIT_LAYERLEVEL" val="1_1_1"/>
  <p:tag name="KSO_WM_TAG_VERSION" val="1.0"/>
  <p:tag name="KSO_WM_BEAUTIFY_FLAG" val="#wm#"/>
</p:tagLst>
</file>

<file path=ppt/tags/tag32.xml><?xml version="1.0" encoding="utf-8"?>
<p:tagLst xmlns:p="http://schemas.openxmlformats.org/presentationml/2006/main">
  <p:tag name="KSO_WM_UNIT_TEXT_FILL_FORE_SCHEMECOLOR_INDEX_BRIGHTNESS" val="-0.25"/>
  <p:tag name="KSO_WM_UNIT_TEXT_FILL_FORE_SCHEMECOLOR_INDEX" val="10"/>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76_4*l_h_a*1_3_1"/>
  <p:tag name="KSO_WM_TEMPLATE_CATEGORY" val="diagram"/>
  <p:tag name="KSO_WM_TEMPLATE_INDEX" val="20227976"/>
  <p:tag name="KSO_WM_UNIT_LAYERLEVEL" val="1_1_1"/>
  <p:tag name="KSO_WM_TAG_VERSION" val="1.0"/>
  <p:tag name="KSO_WM_BEAUTIFY_FLAG" val="#wm#"/>
</p:tagLst>
</file>

<file path=ppt/tags/tag320.xml><?xml version="1.0" encoding="utf-8"?>
<p:tagLst xmlns:p="http://schemas.openxmlformats.org/presentationml/2006/main">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67_4*q_i*1_2"/>
  <p:tag name="KSO_WM_TEMPLATE_CATEGORY" val="diagram"/>
  <p:tag name="KSO_WM_TEMPLATE_INDEX" val="20227967"/>
  <p:tag name="KSO_WM_UNIT_LAYERLEVEL" val="1_1"/>
  <p:tag name="KSO_WM_TAG_VERSION" val="1.0"/>
  <p:tag name="KSO_WM_BEAUTIFY_FLAG" val="#wm#"/>
</p:tagLst>
</file>

<file path=ppt/tags/tag321.xml><?xml version="1.0" encoding="utf-8"?>
<p:tagLst xmlns:p="http://schemas.openxmlformats.org/presentationml/2006/main">
  <p:tag name="KSO_WM_UNIT_LINE_FORE_SCHEMECOLOR_INDEX_BRIGHTNESS" val="0"/>
  <p:tag name="KSO_WM_UNIT_LINE_FORE_SCHEMECOLOR_INDEX" val="9"/>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67_4*q_i*1_3"/>
  <p:tag name="KSO_WM_TEMPLATE_CATEGORY" val="diagram"/>
  <p:tag name="KSO_WM_TEMPLATE_INDEX" val="20227967"/>
  <p:tag name="KSO_WM_UNIT_LAYERLEVEL" val="1_1"/>
  <p:tag name="KSO_WM_TAG_VERSION" val="1.0"/>
  <p:tag name="KSO_WM_BEAUTIFY_FLAG" val="#wm#"/>
</p:tagLst>
</file>

<file path=ppt/tags/tag322.xml><?xml version="1.0" encoding="utf-8"?>
<p:tagLst xmlns:p="http://schemas.openxmlformats.org/presentationml/2006/main">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67_4*q_i*1_4"/>
  <p:tag name="KSO_WM_TEMPLATE_CATEGORY" val="diagram"/>
  <p:tag name="KSO_WM_TEMPLATE_INDEX" val="20227967"/>
  <p:tag name="KSO_WM_UNIT_LAYERLEVEL" val="1_1"/>
  <p:tag name="KSO_WM_TAG_VERSION" val="1.0"/>
  <p:tag name="KSO_WM_BEAUTIFY_FLAG" val="#wm#"/>
</p:tagLst>
</file>

<file path=ppt/tags/tag323.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67_4*q_i*1_5"/>
  <p:tag name="KSO_WM_TEMPLATE_CATEGORY" val="diagram"/>
  <p:tag name="KSO_WM_TEMPLATE_INDEX" val="20227967"/>
  <p:tag name="KSO_WM_UNIT_LAYERLEVEL" val="1_1"/>
  <p:tag name="KSO_WM_TAG_VERSION" val="1.0"/>
  <p:tag name="KSO_WM_BEAUTIFY_FLAG" val="#wm#"/>
</p:tagLst>
</file>

<file path=ppt/tags/tag324.xml><?xml version="1.0" encoding="utf-8"?>
<p:tagLst xmlns:p="http://schemas.openxmlformats.org/presentationml/2006/main">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67_4*q_i*1_6"/>
  <p:tag name="KSO_WM_TEMPLATE_CATEGORY" val="diagram"/>
  <p:tag name="KSO_WM_TEMPLATE_INDEX" val="20227967"/>
  <p:tag name="KSO_WM_UNIT_LAYERLEVEL" val="1_1"/>
  <p:tag name="KSO_WM_TAG_VERSION" val="1.0"/>
  <p:tag name="KSO_WM_BEAUTIFY_FLAG" val="#wm#"/>
</p:tagLst>
</file>

<file path=ppt/tags/tag33.xml><?xml version="1.0" encoding="utf-8"?>
<p:tagLst xmlns:p="http://schemas.openxmlformats.org/presentationml/2006/main">
  <p:tag name="KSO_WM_UNIT_LINE_FORE_SCHEMECOLOR_INDEX_BRIGHTNESS" val="-0.5"/>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76_4*l_h_i*1_3_2"/>
  <p:tag name="KSO_WM_TEMPLATE_CATEGORY" val="diagram"/>
  <p:tag name="KSO_WM_TEMPLATE_INDEX" val="20227976"/>
  <p:tag name="KSO_WM_UNIT_LAYERLEVEL" val="1_1_1"/>
  <p:tag name="KSO_WM_TAG_VERSION" val="1.0"/>
  <p:tag name="KSO_WM_BEAUTIFY_FLAG" val="#wm#"/>
</p:tagLst>
</file>

<file path=ppt/tags/tag34.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76_4*l_h_i*1_4_1"/>
  <p:tag name="KSO_WM_TEMPLATE_CATEGORY" val="diagram"/>
  <p:tag name="KSO_WM_TEMPLATE_INDEX" val="20227976"/>
  <p:tag name="KSO_WM_UNIT_LAYERLEVEL" val="1_1_1"/>
  <p:tag name="KSO_WM_TAG_VERSION" val="1.0"/>
  <p:tag name="KSO_WM_BEAUTIFY_FLAG" val="#wm#"/>
</p:tagLst>
</file>

<file path=ppt/tags/tag35.xml><?xml version="1.0" encoding="utf-8"?>
<p:tagLst xmlns:p="http://schemas.openxmlformats.org/presentationml/2006/main">
  <p:tag name="KSO_WM_UNIT_TEXT_FILL_FORE_SCHEMECOLOR_INDEX_BRIGHTNESS" val="-0.25"/>
  <p:tag name="KSO_WM_UNIT_TEXT_FILL_FORE_SCHEMECOLOR_INDEX" val="10"/>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7976_4*l_h_a*1_4_1"/>
  <p:tag name="KSO_WM_TEMPLATE_CATEGORY" val="diagram"/>
  <p:tag name="KSO_WM_TEMPLATE_INDEX" val="20227976"/>
  <p:tag name="KSO_WM_UNIT_LAYERLEVEL" val="1_1_1"/>
  <p:tag name="KSO_WM_TAG_VERSION" val="1.0"/>
  <p:tag name="KSO_WM_BEAUTIFY_FLAG" val="#wm#"/>
</p:tagLst>
</file>

<file path=ppt/tags/tag36.xml><?xml version="1.0" encoding="utf-8"?>
<p:tagLst xmlns:p="http://schemas.openxmlformats.org/presentationml/2006/main">
  <p:tag name="KSO_WM_UNIT_LINE_FORE_SCHEMECOLOR_INDEX_BRIGHTNESS" val="-0.5"/>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976_4*l_h_i*1_4_2"/>
  <p:tag name="KSO_WM_TEMPLATE_CATEGORY" val="diagram"/>
  <p:tag name="KSO_WM_TEMPLATE_INDEX" val="20227976"/>
  <p:tag name="KSO_WM_UNIT_LAYERLEVEL" val="1_1_1"/>
  <p:tag name="KSO_WM_TAG_VERSION" val="1.0"/>
  <p:tag name="KSO_WM_BEAUTIFY_FLAG" val="#wm#"/>
</p:tagLst>
</file>

<file path=ppt/tags/tag37.xml><?xml version="1.0" encoding="utf-8"?>
<p:tagLst xmlns:p="http://schemas.openxmlformats.org/presentationml/2006/main">
  <p:tag name="KSO_WM_UNIT_LINE_FORE_SCHEMECOLOR_INDEX_BRIGHTNESS" val="0.4"/>
  <p:tag name="KSO_WM_UNIT_LINE_FORE_SCHEMECOLOR_INDEX" val="10"/>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976_4*l_h_i*1_4_3"/>
  <p:tag name="KSO_WM_TEMPLATE_CATEGORY" val="diagram"/>
  <p:tag name="KSO_WM_TEMPLATE_INDEX" val="20227976"/>
  <p:tag name="KSO_WM_UNIT_LAYERLEVEL" val="1_1_1"/>
  <p:tag name="KSO_WM_TAG_VERSION" val="1.0"/>
  <p:tag name="KSO_WM_BEAUTIFY_FLAG" val="#wm#"/>
</p:tagLst>
</file>

<file path=ppt/tags/tag38.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7976_4*l_h_f*1_4_1"/>
  <p:tag name="KSO_WM_TEMPLATE_CATEGORY" val="diagram"/>
  <p:tag name="KSO_WM_TEMPLATE_INDEX" val="20227976"/>
  <p:tag name="KSO_WM_UNIT_LAYERLEVEL" val="1_1_1"/>
  <p:tag name="KSO_WM_TAG_VERSION" val="1.0"/>
  <p:tag name="KSO_WM_BEAUTIFY_FLAG" val="#wm#"/>
</p:tagLst>
</file>

<file path=ppt/tags/tag39.xml><?xml version="1.0" encoding="utf-8"?>
<p:tagLst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7976_4*l_h_i*1_4_4"/>
  <p:tag name="KSO_WM_TEMPLATE_CATEGORY" val="diagram"/>
  <p:tag name="KSO_WM_TEMPLATE_INDEX" val="20227976"/>
  <p:tag name="KSO_WM_UNIT_LAYERLEVEL" val="1_1_1"/>
  <p:tag name="KSO_WM_TAG_VERSION" val="1.0"/>
  <p:tag name="KSO_WM_BEAUTIFY_FLAG" val="#wm#"/>
</p:tagLst>
</file>

<file path=ppt/tags/tag4.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40.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76_4*l_h_f*1_3_1"/>
  <p:tag name="KSO_WM_TEMPLATE_CATEGORY" val="diagram"/>
  <p:tag name="KSO_WM_TEMPLATE_INDEX" val="20227976"/>
  <p:tag name="KSO_WM_UNIT_LAYERLEVEL" val="1_1_1"/>
  <p:tag name="KSO_WM_TAG_VERSION" val="1.0"/>
  <p:tag name="KSO_WM_BEAUTIFY_FLAG" val="#wm#"/>
</p:tagLst>
</file>

<file path=ppt/tags/tag41.xml><?xml version="1.0" encoding="utf-8"?>
<p:tagLst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76_4*l_h_i*1_3_3"/>
  <p:tag name="KSO_WM_TEMPLATE_CATEGORY" val="diagram"/>
  <p:tag name="KSO_WM_TEMPLATE_INDEX" val="20227976"/>
  <p:tag name="KSO_WM_UNIT_LAYERLEVEL" val="1_1_1"/>
  <p:tag name="KSO_WM_TAG_VERSION" val="1.0"/>
  <p:tag name="KSO_WM_BEAUTIFY_FLAG" val="#wm#"/>
</p:tagLst>
</file>

<file path=ppt/tags/tag42.xml><?xml version="1.0" encoding="utf-8"?>
<p:tagLst xmlns:p="http://schemas.openxmlformats.org/presentationml/2006/main">
  <p:tag name="KSO_WM_UNIT_LINE_FORE_SCHEMECOLOR_INDEX_BRIGHTNESS" val="0.4"/>
  <p:tag name="KSO_WM_UNIT_LINE_FORE_SCHEMECOLOR_INDEX" val="10"/>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7976_4*l_h_i*1_3_4"/>
  <p:tag name="KSO_WM_TEMPLATE_CATEGORY" val="diagram"/>
  <p:tag name="KSO_WM_TEMPLATE_INDEX" val="20227976"/>
  <p:tag name="KSO_WM_UNIT_LAYERLEVEL" val="1_1_1"/>
  <p:tag name="KSO_WM_TAG_VERSION" val="1.0"/>
  <p:tag name="KSO_WM_BEAUTIFY_FLAG" val="#wm#"/>
</p:tagLst>
</file>

<file path=ppt/tags/tag43.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7976_4*l_i*1_3"/>
  <p:tag name="KSO_WM_TEMPLATE_CATEGORY" val="diagram"/>
  <p:tag name="KSO_WM_TEMPLATE_INDEX" val="20227976"/>
  <p:tag name="KSO_WM_UNIT_LAYERLEVEL" val="1_1"/>
  <p:tag name="KSO_WM_TAG_VERSION" val="1.0"/>
  <p:tag name="KSO_WM_BEAUTIFY_FLAG" val="#wm#"/>
</p:tagLst>
</file>

<file path=ppt/tags/tag44.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7976_4*l_i*1_2"/>
  <p:tag name="KSO_WM_TEMPLATE_CATEGORY" val="diagram"/>
  <p:tag name="KSO_WM_TEMPLATE_INDEX" val="20227976"/>
  <p:tag name="KSO_WM_UNIT_LAYERLEVEL" val="1_1"/>
  <p:tag name="KSO_WM_TAG_VERSION" val="1.0"/>
  <p:tag name="KSO_WM_BEAUTIFY_FLAG" val="#wm#"/>
</p:tagLst>
</file>

<file path=ppt/tags/tag45.xml><?xml version="1.0" encoding="utf-8"?>
<p:tagLst xmlns:p="http://schemas.openxmlformats.org/presentationml/2006/main">
  <p:tag name="KSO_WM_BEAUTIFY_FLAG" val="#wm#"/>
  <p:tag name="KSO_WM_TEMPLATE_CATEGORY" val="custom"/>
  <p:tag name="KSO_WM_TEMPLATE_INDEX" val="20224336"/>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44_3*l_h_i*1_3_1"/>
  <p:tag name="KSO_WM_TEMPLATE_CATEGORY" val="diagram"/>
  <p:tag name="KSO_WM_TEMPLATE_INDEX" val="20228044"/>
  <p:tag name="KSO_WM_UNIT_LAYERLEVEL" val="1_1_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44_3*l_h_i*1_2_3"/>
  <p:tag name="KSO_WM_TEMPLATE_CATEGORY" val="diagram"/>
  <p:tag name="KSO_WM_TEMPLATE_INDEX" val="20228044"/>
  <p:tag name="KSO_WM_UNIT_LAYERLEVEL" val="1_1_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44_3*l_h_i*1_1_1"/>
  <p:tag name="KSO_WM_TEMPLATE_CATEGORY" val="diagram"/>
  <p:tag name="KSO_WM_TEMPLATE_INDEX" val="20228044"/>
  <p:tag name="KSO_WM_UNIT_LAYERLEVEL" val="1_1_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44_3*l_h_i*1_1_2"/>
  <p:tag name="KSO_WM_TEMPLATE_CATEGORY" val="diagram"/>
  <p:tag name="KSO_WM_TEMPLATE_INDEX" val="20228044"/>
  <p:tag name="KSO_WM_UNIT_LAYERLEVEL" val="1_1_1"/>
  <p:tag name="KSO_WM_TAG_VERSION" val="1.0"/>
  <p:tag name="KSO_WM_BEAUTIFY_FLAG" val="#wm#"/>
</p:tagLst>
</file>

<file path=ppt/tags/tag5.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44_3*l_h_i*1_2_1"/>
  <p:tag name="KSO_WM_TEMPLATE_CATEGORY" val="diagram"/>
  <p:tag name="KSO_WM_TEMPLATE_INDEX" val="20228044"/>
  <p:tag name="KSO_WM_UNIT_LAYERLEVEL" val="1_1_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44_3*l_h_i*1_3_2"/>
  <p:tag name="KSO_WM_TEMPLATE_CATEGORY" val="diagram"/>
  <p:tag name="KSO_WM_TEMPLATE_INDEX" val="20228044"/>
  <p:tag name="KSO_WM_UNIT_LAYERLEVEL" val="1_1_1"/>
  <p:tag name="KSO_WM_TAG_VERSION" val="1.0"/>
  <p:tag name="KSO_WM_BEAUTIFY_FLAG" val="#wm#"/>
</p:tagLst>
</file>

<file path=ppt/tags/tag5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44_3*l_h_a*1_2_1"/>
  <p:tag name="KSO_WM_TEMPLATE_CATEGORY" val="diagram"/>
  <p:tag name="KSO_WM_TEMPLATE_INDEX" val="20228044"/>
  <p:tag name="KSO_WM_UNIT_LAYERLEVEL" val="1_1_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44_3*l_h_i*1_2_2"/>
  <p:tag name="KSO_WM_TEMPLATE_CATEGORY" val="diagram"/>
  <p:tag name="KSO_WM_TEMPLATE_INDEX" val="20228044"/>
  <p:tag name="KSO_WM_UNIT_LAYERLEVEL" val="1_1_1"/>
  <p:tag name="KSO_WM_TAG_VERSION" val="1.0"/>
  <p:tag name="KSO_WM_BEAUTIFY_FLAG" val="#wm#"/>
</p:tagLst>
</file>

<file path=ppt/tags/tag54.xml><?xml version="1.0" encoding="utf-8"?>
<p:tagLst xmlns:p="http://schemas.openxmlformats.org/presentationml/2006/main">
  <p:tag name="KSO_WM_UNIT_SUBTYPE" val="a"/>
  <p:tag name="KSO_WM_UNIT_PRESET_TEXT" val="单击此处输入你的正文，文字是您思想的提炼"/>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44_3*l_h_f*1_2_1"/>
  <p:tag name="KSO_WM_TEMPLATE_CATEGORY" val="diagram"/>
  <p:tag name="KSO_WM_TEMPLATE_INDEX" val="20228044"/>
  <p:tag name="KSO_WM_UNIT_LAYERLEVEL" val="1_1_1"/>
  <p:tag name="KSO_WM_TAG_VERSION" val="1.0"/>
  <p:tag name="KSO_WM_BEAUTIFY_FLAG" val="#wm#"/>
</p:tagLst>
</file>

<file path=ppt/tags/tag5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44_3*l_h_a*1_3_1"/>
  <p:tag name="KSO_WM_TEMPLATE_CATEGORY" val="diagram"/>
  <p:tag name="KSO_WM_TEMPLATE_INDEX" val="20228044"/>
  <p:tag name="KSO_WM_UNIT_LAYERLEVEL" val="1_1_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44_3*l_h_i*1_3_3"/>
  <p:tag name="KSO_WM_TEMPLATE_CATEGORY" val="diagram"/>
  <p:tag name="KSO_WM_TEMPLATE_INDEX" val="20228044"/>
  <p:tag name="KSO_WM_UNIT_LAYERLEVEL" val="1_1_1"/>
  <p:tag name="KSO_WM_TAG_VERSION" val="1.0"/>
  <p:tag name="KSO_WM_BEAUTIFY_FLAG" val="#wm#"/>
</p:tagLst>
</file>

<file path=ppt/tags/tag57.xml><?xml version="1.0" encoding="utf-8"?>
<p:tagLst xmlns:p="http://schemas.openxmlformats.org/presentationml/2006/main">
  <p:tag name="KSO_WM_UNIT_SUBTYPE" val="a"/>
  <p:tag name="KSO_WM_UNIT_PRESET_TEXT" val="单击此处输入你的正文，文字是您思想的提炼"/>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44_3*l_h_f*1_3_1"/>
  <p:tag name="KSO_WM_TEMPLATE_CATEGORY" val="diagram"/>
  <p:tag name="KSO_WM_TEMPLATE_INDEX" val="20228044"/>
  <p:tag name="KSO_WM_UNIT_LAYERLEVEL" val="1_1_1"/>
  <p:tag name="KSO_WM_TAG_VERSION" val="1.0"/>
  <p:tag name="KSO_WM_BEAUTIFY_FLAG" val="#wm#"/>
</p:tagLst>
</file>

<file path=ppt/tags/tag5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44_3*l_h_a*1_1_1"/>
  <p:tag name="KSO_WM_TEMPLATE_CATEGORY" val="diagram"/>
  <p:tag name="KSO_WM_TEMPLATE_INDEX" val="20228044"/>
  <p:tag name="KSO_WM_UNIT_LAYERLEVEL" val="1_1_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44_3*l_h_i*1_1_3"/>
  <p:tag name="KSO_WM_TEMPLATE_CATEGORY" val="diagram"/>
  <p:tag name="KSO_WM_TEMPLATE_INDEX" val="20228044"/>
  <p:tag name="KSO_WM_UNIT_LAYERLEVEL" val="1_1_1"/>
  <p:tag name="KSO_WM_TAG_VERSION" val="1.0"/>
  <p:tag name="KSO_WM_BEAUTIFY_FLAG" val="#wm#"/>
</p:tagLst>
</file>

<file path=ppt/tags/tag6.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60.xml><?xml version="1.0" encoding="utf-8"?>
<p:tagLst xmlns:p="http://schemas.openxmlformats.org/presentationml/2006/main">
  <p:tag name="KSO_WM_UNIT_SUBTYPE" val="a"/>
  <p:tag name="KSO_WM_UNIT_PRESET_TEXT" val="单击此处输入你的正文，文字是您思想的提炼"/>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44_3*l_h_f*1_1_1"/>
  <p:tag name="KSO_WM_TEMPLATE_CATEGORY" val="diagram"/>
  <p:tag name="KSO_WM_TEMPLATE_INDEX" val="20228044"/>
  <p:tag name="KSO_WM_UNIT_LAYERLEVEL" val="1_1_1"/>
  <p:tag name="KSO_WM_TAG_VERSION" val="1.0"/>
  <p:tag name="KSO_WM_BEAUTIFY_FLAG" val="#wm#"/>
</p:tagLst>
</file>

<file path=ppt/tags/tag61.xml><?xml version="1.0" encoding="utf-8"?>
<p:tagLst xmlns:p="http://schemas.openxmlformats.org/presentationml/2006/main">
  <p:tag name="KSO_WM_UNIT_VALUE" val="90*9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44_3*l_h_x*1_1_1"/>
  <p:tag name="KSO_WM_TEMPLATE_CATEGORY" val="diagram"/>
  <p:tag name="KSO_WM_TEMPLATE_INDEX" val="20228044"/>
  <p:tag name="KSO_WM_UNIT_LAYERLEVEL" val="1_1_1"/>
  <p:tag name="KSO_WM_TAG_VERSION" val="1.0"/>
  <p:tag name="KSO_WM_BEAUTIFY_FLAG" val="#wm#"/>
</p:tagLst>
</file>

<file path=ppt/tags/tag62.xml><?xml version="1.0" encoding="utf-8"?>
<p:tagLst xmlns:p="http://schemas.openxmlformats.org/presentationml/2006/main">
  <p:tag name="KSO_WM_UNIT_VALUE" val="90*9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44_3*l_h_x*1_3_1"/>
  <p:tag name="KSO_WM_TEMPLATE_CATEGORY" val="diagram"/>
  <p:tag name="KSO_WM_TEMPLATE_INDEX" val="20228044"/>
  <p:tag name="KSO_WM_UNIT_LAYERLEVEL" val="1_1_1"/>
  <p:tag name="KSO_WM_TAG_VERSION" val="1.0"/>
  <p:tag name="KSO_WM_BEAUTIFY_FLAG" val="#wm#"/>
</p:tagLst>
</file>

<file path=ppt/tags/tag63.xml><?xml version="1.0" encoding="utf-8"?>
<p:tagLst xmlns:p="http://schemas.openxmlformats.org/presentationml/2006/main">
  <p:tag name="KSO_WM_UNIT_VALUE" val="90*9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44_3*l_h_x*1_2_1"/>
  <p:tag name="KSO_WM_TEMPLATE_CATEGORY" val="diagram"/>
  <p:tag name="KSO_WM_TEMPLATE_INDEX" val="20228044"/>
  <p:tag name="KSO_WM_UNIT_LAYERLEVEL" val="1_1_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34_4*l_h_i*1_1_1"/>
  <p:tag name="KSO_WM_TEMPLATE_CATEGORY" val="diagram"/>
  <p:tag name="KSO_WM_TEMPLATE_INDEX" val="20227934"/>
  <p:tag name="KSO_WM_UNIT_LAYERLEVEL" val="1_1_1"/>
  <p:tag name="KSO_WM_TAG_VERSION" val="1.0"/>
  <p:tag name="KSO_WM_BEAUTIFY_FLAG" val="#wm#"/>
</p:tagLst>
</file>

<file path=ppt/tags/tag65.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34_4*l_h_i*1_1_2"/>
  <p:tag name="KSO_WM_TEMPLATE_CATEGORY" val="diagram"/>
  <p:tag name="KSO_WM_TEMPLATE_INDEX" val="20227934"/>
  <p:tag name="KSO_WM_UNIT_LAYERLEVEL" val="1_1_1"/>
  <p:tag name="KSO_WM_TAG_VERSION" val="1.0"/>
  <p:tag name="KSO_WM_BEAUTIFY_FLAG" val="#wm#"/>
</p:tagLst>
</file>

<file path=ppt/tags/tag66.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34_4*l_h_i*1_1_3"/>
  <p:tag name="KSO_WM_TEMPLATE_CATEGORY" val="diagram"/>
  <p:tag name="KSO_WM_TEMPLATE_INDEX" val="20227934"/>
  <p:tag name="KSO_WM_UNIT_LAYERLEVEL" val="1_1_1"/>
  <p:tag name="KSO_WM_TAG_VERSION" val="1.0"/>
  <p:tag name="KSO_WM_BEAUTIFY_FLAG" val="#wm#"/>
</p:tagLst>
</file>

<file path=ppt/tags/tag67.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7934_4*l_h_i*1_1_4"/>
  <p:tag name="KSO_WM_TEMPLATE_CATEGORY" val="diagram"/>
  <p:tag name="KSO_WM_TEMPLATE_INDEX" val="20227934"/>
  <p:tag name="KSO_WM_UNIT_LAYERLEVEL" val="1_1_1"/>
  <p:tag name="KSO_WM_TAG_VERSION" val="1.0"/>
  <p:tag name="KSO_WM_BEAUTIFY_FLAG" val="#wm#"/>
</p:tagLst>
</file>

<file path=ppt/tags/tag68.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7934_4*l_h_i*1_1_5"/>
  <p:tag name="KSO_WM_TEMPLATE_CATEGORY" val="diagram"/>
  <p:tag name="KSO_WM_TEMPLATE_INDEX" val="20227934"/>
  <p:tag name="KSO_WM_UNIT_LAYERLEVEL" val="1_1_1"/>
  <p:tag name="KSO_WM_TAG_VERSION" val="1.0"/>
  <p:tag name="KSO_WM_BEAUTIFY_FLAG" val="#wm#"/>
</p:tagLst>
</file>

<file path=ppt/tags/tag69.xml><?xml version="1.0" encoding="utf-8"?>
<p:tagLst xmlns:p="http://schemas.openxmlformats.org/presentationml/2006/main">
  <p:tag name="KSO_WM_UNIT_SUBTYPE" val="a"/>
  <p:tag name="KSO_WM_UNIT_PRESET_TEXT" val="单击此处输入你的正文字是您思想的"/>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34_4*l_h_f*1_1_1"/>
  <p:tag name="KSO_WM_TEMPLATE_CATEGORY" val="diagram"/>
  <p:tag name="KSO_WM_TEMPLATE_INDEX" val="20227934"/>
  <p:tag name="KSO_WM_UNIT_LAYERLEVEL" val="1_1_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228060_2*l_h_i*1_1_1"/>
  <p:tag name="KSO_WM_TEMPLATE_CATEGORY" val="diagram"/>
  <p:tag name="KSO_WM_TEMPLATE_INDEX" val="20228060"/>
  <p:tag name="KSO_WM_UNIT_LAYERLEVEL" val="1_1_1"/>
  <p:tag name="KSO_WM_TAG_VERSION" val="1.0"/>
  <p:tag name="KSO_WM_BEAUTIFY_FLAG" val="#wm#"/>
</p:tagLst>
</file>

<file path=ppt/tags/tag7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34_4*l_h_a*1_1_1"/>
  <p:tag name="KSO_WM_TEMPLATE_CATEGORY" val="diagram"/>
  <p:tag name="KSO_WM_TEMPLATE_INDEX" val="20227934"/>
  <p:tag name="KSO_WM_UNIT_LAYERLEVEL" val="1_1_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34_4*l_h_i*1_2_1"/>
  <p:tag name="KSO_WM_TEMPLATE_CATEGORY" val="diagram"/>
  <p:tag name="KSO_WM_TEMPLATE_INDEX" val="20227934"/>
  <p:tag name="KSO_WM_UNIT_LAYERLEVEL" val="1_1_1"/>
  <p:tag name="KSO_WM_TAG_VERSION" val="1.0"/>
  <p:tag name="KSO_WM_BEAUTIFY_FLAG" val="#wm#"/>
</p:tagLst>
</file>

<file path=ppt/tags/tag72.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34_4*l_h_i*1_2_2"/>
  <p:tag name="KSO_WM_TEMPLATE_CATEGORY" val="diagram"/>
  <p:tag name="KSO_WM_TEMPLATE_INDEX" val="20227934"/>
  <p:tag name="KSO_WM_UNIT_LAYERLEVEL" val="1_1_1"/>
  <p:tag name="KSO_WM_TAG_VERSION" val="1.0"/>
  <p:tag name="KSO_WM_BEAUTIFY_FLAG" val="#wm#"/>
</p:tagLst>
</file>

<file path=ppt/tags/tag73.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34_4*l_h_i*1_2_3"/>
  <p:tag name="KSO_WM_TEMPLATE_CATEGORY" val="diagram"/>
  <p:tag name="KSO_WM_TEMPLATE_INDEX" val="20227934"/>
  <p:tag name="KSO_WM_UNIT_LAYERLEVEL" val="1_1_1"/>
  <p:tag name="KSO_WM_TAG_VERSION" val="1.0"/>
  <p:tag name="KSO_WM_BEAUTIFY_FLAG" val="#wm#"/>
</p:tagLst>
</file>

<file path=ppt/tags/tag74.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7934_4*l_h_i*1_2_4"/>
  <p:tag name="KSO_WM_TEMPLATE_CATEGORY" val="diagram"/>
  <p:tag name="KSO_WM_TEMPLATE_INDEX" val="20227934"/>
  <p:tag name="KSO_WM_UNIT_LAYERLEVEL" val="1_1_1"/>
  <p:tag name="KSO_WM_TAG_VERSION" val="1.0"/>
  <p:tag name="KSO_WM_BEAUTIFY_FLAG" val="#wm#"/>
</p:tagLst>
</file>

<file path=ppt/tags/tag75.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7934_4*l_h_i*1_2_5"/>
  <p:tag name="KSO_WM_TEMPLATE_CATEGORY" val="diagram"/>
  <p:tag name="KSO_WM_TEMPLATE_INDEX" val="20227934"/>
  <p:tag name="KSO_WM_UNIT_LAYERLEVEL" val="1_1_1"/>
  <p:tag name="KSO_WM_TAG_VERSION" val="1.0"/>
  <p:tag name="KSO_WM_BEAUTIFY_FLAG" val="#wm#"/>
</p:tagLst>
</file>

<file path=ppt/tags/tag76.xml><?xml version="1.0" encoding="utf-8"?>
<p:tagLst xmlns:p="http://schemas.openxmlformats.org/presentationml/2006/main">
  <p:tag name="KSO_WM_UNIT_SUBTYPE" val="a"/>
  <p:tag name="KSO_WM_UNIT_PRESET_TEXT" val="单击此处输入你的正文字是您思想的"/>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34_4*l_h_f*1_2_1"/>
  <p:tag name="KSO_WM_TEMPLATE_CATEGORY" val="diagram"/>
  <p:tag name="KSO_WM_TEMPLATE_INDEX" val="20227934"/>
  <p:tag name="KSO_WM_UNIT_LAYERLEVEL" val="1_1_1"/>
  <p:tag name="KSO_WM_TAG_VERSION" val="1.0"/>
  <p:tag name="KSO_WM_BEAUTIFY_FLAG" val="#wm#"/>
</p:tagLst>
</file>

<file path=ppt/tags/tag77.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34_4*l_h_a*1_2_1"/>
  <p:tag name="KSO_WM_TEMPLATE_CATEGORY" val="diagram"/>
  <p:tag name="KSO_WM_TEMPLATE_INDEX" val="20227934"/>
  <p:tag name="KSO_WM_UNIT_LAYERLEVEL" val="1_1_1"/>
  <p:tag name="KSO_WM_TAG_VERSION" val="1.0"/>
  <p:tag name="KSO_WM_BEAUTIFY_FLAG" val="#wm#"/>
</p:tagLst>
</file>

<file path=ppt/tags/tag78.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34_4*l_h_i*1_3_1"/>
  <p:tag name="KSO_WM_TEMPLATE_CATEGORY" val="diagram"/>
  <p:tag name="KSO_WM_TEMPLATE_INDEX" val="20227934"/>
  <p:tag name="KSO_WM_UNIT_LAYERLEVEL" val="1_1_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34_4*l_h_i*1_3_2"/>
  <p:tag name="KSO_WM_TEMPLATE_CATEGORY" val="diagram"/>
  <p:tag name="KSO_WM_TEMPLATE_INDEX" val="20227934"/>
  <p:tag name="KSO_WM_UNIT_LAYERLEVEL" val="1_1_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60_2*l_h_i*1_1_1"/>
  <p:tag name="KSO_WM_TEMPLATE_CATEGORY" val="diagram"/>
  <p:tag name="KSO_WM_TEMPLATE_INDEX" val="20228060"/>
  <p:tag name="KSO_WM_UNIT_LAYERLEVEL" val="1_1_1"/>
  <p:tag name="KSO_WM_TAG_VERSION" val="1.0"/>
  <p:tag name="KSO_WM_BEAUTIFY_FLAG" val="#wm#"/>
</p:tagLst>
</file>

<file path=ppt/tags/tag80.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34_4*l_h_i*1_3_3"/>
  <p:tag name="KSO_WM_TEMPLATE_CATEGORY" val="diagram"/>
  <p:tag name="KSO_WM_TEMPLATE_INDEX" val="20227934"/>
  <p:tag name="KSO_WM_UNIT_LAYERLEVEL" val="1_1_1"/>
  <p:tag name="KSO_WM_TAG_VERSION" val="1.0"/>
  <p:tag name="KSO_WM_BEAUTIFY_FLAG" val="#wm#"/>
</p:tagLst>
</file>

<file path=ppt/tags/tag81.xml><?xml version="1.0" encoding="utf-8"?>
<p:tagLst xmlns:p="http://schemas.openxmlformats.org/presentationml/2006/main">
  <p:tag name="KSO_WM_UNIT_FILL_FORE_SCHEMECOLOR_INDEX_BRIGHTNESS" val="0"/>
  <p:tag name="KSO_WM_UNIT_FILL_FORE_SCHEMECOLOR_INDEX" val="7"/>
  <p:tag name="KSO_WM_UNIT_FILL_TYPE" val="1"/>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7934_4*l_h_i*1_3_4"/>
  <p:tag name="KSO_WM_TEMPLATE_CATEGORY" val="diagram"/>
  <p:tag name="KSO_WM_TEMPLATE_INDEX" val="20227934"/>
  <p:tag name="KSO_WM_UNIT_LAYERLEVEL" val="1_1_1"/>
  <p:tag name="KSO_WM_TAG_VERSION" val="1.0"/>
  <p:tag name="KSO_WM_BEAUTIFY_FLAG" val="#wm#"/>
</p:tagLst>
</file>

<file path=ppt/tags/tag82.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7934_4*l_h_i*1_3_5"/>
  <p:tag name="KSO_WM_TEMPLATE_CATEGORY" val="diagram"/>
  <p:tag name="KSO_WM_TEMPLATE_INDEX" val="20227934"/>
  <p:tag name="KSO_WM_UNIT_LAYERLEVEL" val="1_1_1"/>
  <p:tag name="KSO_WM_TAG_VERSION" val="1.0"/>
  <p:tag name="KSO_WM_BEAUTIFY_FLAG" val="#wm#"/>
</p:tagLst>
</file>

<file path=ppt/tags/tag83.xml><?xml version="1.0" encoding="utf-8"?>
<p:tagLst xmlns:p="http://schemas.openxmlformats.org/presentationml/2006/main">
  <p:tag name="KSO_WM_UNIT_SUBTYPE" val="a"/>
  <p:tag name="KSO_WM_UNIT_PRESET_TEXT" val="单击此处输入你的正文字是您思想的"/>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34_4*l_h_f*1_3_1"/>
  <p:tag name="KSO_WM_TEMPLATE_CATEGORY" val="diagram"/>
  <p:tag name="KSO_WM_TEMPLATE_INDEX" val="20227934"/>
  <p:tag name="KSO_WM_UNIT_LAYERLEVEL" val="1_1_1"/>
  <p:tag name="KSO_WM_TAG_VERSION" val="1.0"/>
  <p:tag name="KSO_WM_BEAUTIFY_FLAG" val="#wm#"/>
</p:tagLst>
</file>

<file path=ppt/tags/tag8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34_4*l_h_a*1_3_1"/>
  <p:tag name="KSO_WM_TEMPLATE_CATEGORY" val="diagram"/>
  <p:tag name="KSO_WM_TEMPLATE_INDEX" val="20227934"/>
  <p:tag name="KSO_WM_UNIT_LAYERLEVEL" val="1_1_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34_4*l_h_i*1_4_1"/>
  <p:tag name="KSO_WM_TEMPLATE_CATEGORY" val="diagram"/>
  <p:tag name="KSO_WM_TEMPLATE_INDEX" val="20227934"/>
  <p:tag name="KSO_WM_UNIT_LAYERLEVEL" val="1_1_1"/>
  <p:tag name="KSO_WM_TAG_VERSION" val="1.0"/>
  <p:tag name="KSO_WM_BEAUTIFY_FLAG" val="#wm#"/>
</p:tagLst>
</file>

<file path=ppt/tags/tag86.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934_4*l_h_i*1_4_2"/>
  <p:tag name="KSO_WM_TEMPLATE_CATEGORY" val="diagram"/>
  <p:tag name="KSO_WM_TEMPLATE_INDEX" val="20227934"/>
  <p:tag name="KSO_WM_UNIT_LAYERLEVEL" val="1_1_1"/>
  <p:tag name="KSO_WM_TAG_VERSION" val="1.0"/>
  <p:tag name="KSO_WM_BEAUTIFY_FLAG" val="#wm#"/>
</p:tagLst>
</file>

<file path=ppt/tags/tag87.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934_4*l_h_i*1_4_3"/>
  <p:tag name="KSO_WM_TEMPLATE_CATEGORY" val="diagram"/>
  <p:tag name="KSO_WM_TEMPLATE_INDEX" val="20227934"/>
  <p:tag name="KSO_WM_UNIT_LAYERLEVEL" val="1_1_1"/>
  <p:tag name="KSO_WM_TAG_VERSION" val="1.0"/>
  <p:tag name="KSO_WM_BEAUTIFY_FLAG" val="#wm#"/>
</p:tagLst>
</file>

<file path=ppt/tags/tag88.xml><?xml version="1.0" encoding="utf-8"?>
<p:tagLst xmlns:p="http://schemas.openxmlformats.org/presentationml/2006/main">
  <p:tag name="KSO_WM_UNIT_FILL_FORE_SCHEMECOLOR_INDEX_BRIGHTNESS" val="0"/>
  <p:tag name="KSO_WM_UNIT_FILL_FORE_SCHEMECOLOR_INDEX" val="8"/>
  <p:tag name="KSO_WM_UNIT_FILL_TYPE" val="1"/>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7934_4*l_h_i*1_4_4"/>
  <p:tag name="KSO_WM_TEMPLATE_CATEGORY" val="diagram"/>
  <p:tag name="KSO_WM_TEMPLATE_INDEX" val="20227934"/>
  <p:tag name="KSO_WM_UNIT_LAYERLEVEL" val="1_1_1"/>
  <p:tag name="KSO_WM_TAG_VERSION" val="1.0"/>
  <p:tag name="KSO_WM_BEAUTIFY_FLAG" val="#wm#"/>
</p:tagLst>
</file>

<file path=ppt/tags/tag89.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27934_4*l_h_i*1_4_5"/>
  <p:tag name="KSO_WM_TEMPLATE_CATEGORY" val="diagram"/>
  <p:tag name="KSO_WM_TEMPLATE_INDEX" val="20227934"/>
  <p:tag name="KSO_WM_UNIT_LAYERLEVEL" val="1_1_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228060_2*l_h_i*1_2_1"/>
  <p:tag name="KSO_WM_TEMPLATE_CATEGORY" val="diagram"/>
  <p:tag name="KSO_WM_TEMPLATE_INDEX" val="20228060"/>
  <p:tag name="KSO_WM_UNIT_LAYERLEVEL" val="1_1_1"/>
  <p:tag name="KSO_WM_TAG_VERSION" val="1.0"/>
  <p:tag name="KSO_WM_BEAUTIFY_FLAG" val="#wm#"/>
</p:tagLst>
</file>

<file path=ppt/tags/tag90.xml><?xml version="1.0" encoding="utf-8"?>
<p:tagLst xmlns:p="http://schemas.openxmlformats.org/presentationml/2006/main">
  <p:tag name="KSO_WM_UNIT_SUBTYPE" val="a"/>
  <p:tag name="KSO_WM_UNIT_PRESET_TEXT" val="单击此处输入你的正文字是您思想的"/>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7934_4*l_h_f*1_4_1"/>
  <p:tag name="KSO_WM_TEMPLATE_CATEGORY" val="diagram"/>
  <p:tag name="KSO_WM_TEMPLATE_INDEX" val="20227934"/>
  <p:tag name="KSO_WM_UNIT_LAYERLEVEL" val="1_1_1"/>
  <p:tag name="KSO_WM_TAG_VERSION" val="1.0"/>
  <p:tag name="KSO_WM_BEAUTIFY_FLAG" val="#wm#"/>
</p:tagLst>
</file>

<file path=ppt/tags/tag9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7934_4*l_h_a*1_4_1"/>
  <p:tag name="KSO_WM_TEMPLATE_CATEGORY" val="diagram"/>
  <p:tag name="KSO_WM_TEMPLATE_INDEX" val="20227934"/>
  <p:tag name="KSO_WM_UNIT_LAYERLEVEL" val="1_1_1"/>
  <p:tag name="KSO_WM_TAG_VERSION" val="1.0"/>
  <p:tag name="KSO_WM_BEAUTIFY_FLAG" val="#wm#"/>
</p:tagLst>
</file>

<file path=ppt/tags/tag92.xml><?xml version="1.0" encoding="utf-8"?>
<p:tagLst xmlns:p="http://schemas.openxmlformats.org/presentationml/2006/main">
  <p:tag name="KSO_WM_BEAUTIFY_FLAG" val="#wm#"/>
  <p:tag name="KSO_WM_TEMPLATE_CATEGORY" val="custom"/>
  <p:tag name="KSO_WM_TEMPLATE_INDEX" val="20224336"/>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67_4*l_h_i*1_1_1"/>
  <p:tag name="KSO_WM_TEMPLATE_CATEGORY" val="diagram"/>
  <p:tag name="KSO_WM_TEMPLATE_INDEX" val="20228067"/>
  <p:tag name="KSO_WM_UNIT_LAYERLEVEL" val="1_1_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67_4*l_h_i*1_1_4"/>
  <p:tag name="KSO_WM_TEMPLATE_CATEGORY" val="diagram"/>
  <p:tag name="KSO_WM_TEMPLATE_INDEX" val="20228067"/>
  <p:tag name="KSO_WM_UNIT_LAYERLEVEL" val="1_1_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67_4*l_h_i*1_1_5"/>
  <p:tag name="KSO_WM_TEMPLATE_CATEGORY" val="diagram"/>
  <p:tag name="KSO_WM_TEMPLATE_INDEX" val="20228067"/>
  <p:tag name="KSO_WM_UNIT_LAYERLEVEL" val="1_1_1"/>
  <p:tag name="KSO_WM_TAG_VERSION" val="1.0"/>
  <p:tag name="KSO_WM_BEAUTIFY_FLAG" val="#wm#"/>
</p:tagLst>
</file>

<file path=ppt/tags/tag96.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67_4*l_h_x*1_1_1"/>
  <p:tag name="KSO_WM_TEMPLATE_CATEGORY" val="diagram"/>
  <p:tag name="KSO_WM_TEMPLATE_INDEX" val="20228067"/>
  <p:tag name="KSO_WM_UNIT_LAYERLEVEL" val="1_1_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067_4*l_h_i*1_1_2"/>
  <p:tag name="KSO_WM_TEMPLATE_CATEGORY" val="diagram"/>
  <p:tag name="KSO_WM_TEMPLATE_INDEX" val="20228067"/>
  <p:tag name="KSO_WM_UNIT_LAYERLEVEL" val="1_1_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67_4*l_h_i*1_1_3"/>
  <p:tag name="KSO_WM_TEMPLATE_CATEGORY" val="diagram"/>
  <p:tag name="KSO_WM_TEMPLATE_INDEX" val="20228067"/>
  <p:tag name="KSO_WM_UNIT_LAYERLEVEL" val="1_1_1"/>
  <p:tag name="KSO_WM_TAG_VERSION" val="1.0"/>
  <p:tag name="KSO_WM_BEAUTIFY_FLAG" val="#wm#"/>
</p:tagLst>
</file>

<file path=ppt/tags/tag9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7_4*l_h_a*1_1_1"/>
  <p:tag name="KSO_WM_TEMPLATE_CATEGORY" val="diagram"/>
  <p:tag name="KSO_WM_TEMPLATE_INDEX" val="20228067"/>
  <p:tag name="KSO_WM_UNIT_LAYERLEVEL" val="1_1_1"/>
  <p:tag name="KSO_WM_TAG_VERSION" val="1.0"/>
  <p:tag name="KSO_WM_BEAUTIFY_FLAG" val="#wm#"/>
</p:tagLst>
</file>

<file path=ppt/theme/theme1.xml><?xml version="1.0" encoding="utf-8"?>
<a:theme xmlns:a="http://schemas.openxmlformats.org/drawingml/2006/main" name="Office 主题">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17742</Words>
  <Application>WPS 文字</Application>
  <PresentationFormat>全屏显示(16:9)</PresentationFormat>
  <Paragraphs>927</Paragraphs>
  <Slides>86</Slides>
  <Notes>25</Notes>
  <HiddenSlides>0</HiddenSlides>
  <MMClips>1</MMClips>
  <ScaleCrop>false</ScaleCrop>
  <HeadingPairs>
    <vt:vector size="6" baseType="variant">
      <vt:variant>
        <vt:lpstr>已用的字体</vt:lpstr>
      </vt:variant>
      <vt:variant>
        <vt:i4>36</vt:i4>
      </vt:variant>
      <vt:variant>
        <vt:lpstr>主题</vt:lpstr>
      </vt:variant>
      <vt:variant>
        <vt:i4>1</vt:i4>
      </vt:variant>
      <vt:variant>
        <vt:lpstr>幻灯片标题</vt:lpstr>
      </vt:variant>
      <vt:variant>
        <vt:i4>86</vt:i4>
      </vt:variant>
    </vt:vector>
  </HeadingPairs>
  <TitlesOfParts>
    <vt:vector size="123" baseType="lpstr">
      <vt:lpstr>Arial</vt:lpstr>
      <vt:lpstr>宋体</vt:lpstr>
      <vt:lpstr>Wingdings</vt:lpstr>
      <vt:lpstr>Microsoft YaHei Bold</vt:lpstr>
      <vt:lpstr>Microsoft YaHei Regular</vt:lpstr>
      <vt:lpstr>Lato Regular</vt:lpstr>
      <vt:lpstr>Thonburi</vt:lpstr>
      <vt:lpstr>Lato Hairline</vt:lpstr>
      <vt:lpstr>Lato Light</vt:lpstr>
      <vt:lpstr>方正大标宋简体</vt:lpstr>
      <vt:lpstr>微软雅黑</vt:lpstr>
      <vt:lpstr>Microsoft YaHei</vt:lpstr>
      <vt:lpstr>宋体</vt:lpstr>
      <vt:lpstr>汉仪书宋二KW</vt:lpstr>
      <vt:lpstr>Arial Unicode MS</vt:lpstr>
      <vt:lpstr>Calibri Light</vt:lpstr>
      <vt:lpstr>Helvetica Neue</vt:lpstr>
      <vt:lpstr>Calibri</vt:lpstr>
      <vt:lpstr>Open Sans</vt:lpstr>
      <vt:lpstr>苹方-简</vt:lpstr>
      <vt:lpstr>Clear Sans</vt:lpstr>
      <vt:lpstr>思源黑体 CN Bold</vt:lpstr>
      <vt:lpstr>黑体</vt:lpstr>
      <vt:lpstr>思源黑体 CN Light</vt:lpstr>
      <vt:lpstr>思源黑体 CN Normal</vt:lpstr>
      <vt:lpstr>思源黑体 CN Heavy</vt:lpstr>
      <vt:lpstr>Helvetica Light</vt:lpstr>
      <vt:lpstr>Helvetica Light</vt:lpstr>
      <vt:lpstr>思源黑体 CN Bold</vt:lpstr>
      <vt:lpstr>思源黑体 CN Heavy</vt:lpstr>
      <vt:lpstr>Times New Roman Regular</vt:lpstr>
      <vt:lpstr>Microsoft YaHei Light</vt:lpstr>
      <vt:lpstr>思源黑体 CN Regular</vt:lpstr>
      <vt:lpstr>MiSans</vt:lpstr>
      <vt:lpstr>MiSans</vt:lpstr>
      <vt:lpstr>MiSans Bold</vt:lpstr>
      <vt:lpstr>Office 主题</vt:lpstr>
      <vt:lpstr>PowerPoint 演示文稿</vt:lpstr>
      <vt:lpstr>PowerPoint 演示文稿</vt:lpstr>
      <vt:lpstr>PowerPoint 演示文稿</vt:lpstr>
      <vt:lpstr>PowerPoint 演示文稿</vt:lpstr>
      <vt:lpstr>PowerPoint 演示文稿</vt:lpstr>
      <vt:lpstr>PowerPoint 演示文稿</vt:lpstr>
      <vt:lpstr>任务一</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任务四</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任务四</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任务五</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任务六</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六月</cp:lastModifiedBy>
  <cp:revision>19</cp:revision>
  <dcterms:created xsi:type="dcterms:W3CDTF">2023-09-05T08:52:23Z</dcterms:created>
  <dcterms:modified xsi:type="dcterms:W3CDTF">2023-09-05T08:52:23Z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2052-6.0.2.8225</vt:lpwstr>
  </property>
  <property fmtid="{D5CDD505-2E9C-101B-9397-08002B2CF9AE}" pid="3" name="ICV">
    <vt:lpwstr>2524C9DDF81BA91096BBF664FE8B2D0F_43</vt:lpwstr>
  </property>
</Properties>
</file>