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9"/>
  </p:handoutMasterIdLst>
  <p:sldIdLst>
    <p:sldId id="257" r:id="rId3"/>
    <p:sldId id="258" r:id="rId5"/>
    <p:sldId id="351" r:id="rId6"/>
    <p:sldId id="259" r:id="rId7"/>
    <p:sldId id="308" r:id="rId8"/>
    <p:sldId id="823" r:id="rId9"/>
    <p:sldId id="331" r:id="rId10"/>
    <p:sldId id="965" r:id="rId11"/>
    <p:sldId id="1148" r:id="rId12"/>
    <p:sldId id="1309" r:id="rId13"/>
    <p:sldId id="1310" r:id="rId14"/>
    <p:sldId id="1311" r:id="rId15"/>
    <p:sldId id="1312" r:id="rId16"/>
    <p:sldId id="1313" r:id="rId17"/>
    <p:sldId id="1314" r:id="rId18"/>
    <p:sldId id="1315" r:id="rId19"/>
    <p:sldId id="1316" r:id="rId20"/>
    <p:sldId id="1317" r:id="rId21"/>
    <p:sldId id="1318" r:id="rId22"/>
    <p:sldId id="1319" r:id="rId23"/>
    <p:sldId id="1320" r:id="rId24"/>
    <p:sldId id="1321" r:id="rId25"/>
    <p:sldId id="1322" r:id="rId26"/>
    <p:sldId id="1323" r:id="rId27"/>
    <p:sldId id="1324" r:id="rId28"/>
    <p:sldId id="1325" r:id="rId29"/>
    <p:sldId id="1326" r:id="rId30"/>
    <p:sldId id="1327" r:id="rId31"/>
    <p:sldId id="1328" r:id="rId32"/>
    <p:sldId id="1329" r:id="rId33"/>
    <p:sldId id="1331" r:id="rId34"/>
    <p:sldId id="1332" r:id="rId35"/>
    <p:sldId id="1333" r:id="rId36"/>
    <p:sldId id="1147" r:id="rId37"/>
    <p:sldId id="1334" r:id="rId38"/>
    <p:sldId id="1335" r:id="rId39"/>
    <p:sldId id="1154" r:id="rId40"/>
    <p:sldId id="1336" r:id="rId41"/>
    <p:sldId id="1337" r:id="rId42"/>
    <p:sldId id="1153" r:id="rId43"/>
    <p:sldId id="1338" r:id="rId44"/>
    <p:sldId id="1339" r:id="rId45"/>
    <p:sldId id="1340" r:id="rId46"/>
    <p:sldId id="1341" r:id="rId47"/>
    <p:sldId id="1342" r:id="rId48"/>
    <p:sldId id="1343" r:id="rId49"/>
    <p:sldId id="1344" r:id="rId50"/>
    <p:sldId id="1345" r:id="rId51"/>
    <p:sldId id="970" r:id="rId52"/>
    <p:sldId id="1346" r:id="rId53"/>
    <p:sldId id="1347" r:id="rId54"/>
    <p:sldId id="1348" r:id="rId55"/>
    <p:sldId id="1349" r:id="rId56"/>
    <p:sldId id="1350" r:id="rId57"/>
    <p:sldId id="1351" r:id="rId58"/>
    <p:sldId id="1352" r:id="rId59"/>
    <p:sldId id="1353" r:id="rId60"/>
    <p:sldId id="1354" r:id="rId61"/>
    <p:sldId id="976" r:id="rId62"/>
    <p:sldId id="1355" r:id="rId63"/>
    <p:sldId id="1356" r:id="rId64"/>
    <p:sldId id="1357" r:id="rId65"/>
    <p:sldId id="1359" r:id="rId66"/>
    <p:sldId id="1360" r:id="rId67"/>
    <p:sldId id="1358" r:id="rId68"/>
    <p:sldId id="1361" r:id="rId69"/>
    <p:sldId id="1362" r:id="rId70"/>
    <p:sldId id="1363" r:id="rId71"/>
    <p:sldId id="1365" r:id="rId72"/>
    <p:sldId id="1364" r:id="rId73"/>
    <p:sldId id="1366" r:id="rId74"/>
    <p:sldId id="1367" r:id="rId75"/>
    <p:sldId id="1368" r:id="rId76"/>
    <p:sldId id="1369" r:id="rId77"/>
    <p:sldId id="1370" r:id="rId78"/>
    <p:sldId id="1371" r:id="rId79"/>
    <p:sldId id="1372" r:id="rId80"/>
    <p:sldId id="1373" r:id="rId81"/>
    <p:sldId id="1374" r:id="rId82"/>
    <p:sldId id="1375" r:id="rId83"/>
    <p:sldId id="1376" r:id="rId84"/>
    <p:sldId id="1377" r:id="rId85"/>
    <p:sldId id="1378" r:id="rId86"/>
    <p:sldId id="1379" r:id="rId87"/>
    <p:sldId id="281" r:id="rId8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commentAuthors" Target="commentAuthors.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handoutMaster" Target="handoutMasters/handoutMaster1.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0" Type="http://schemas.openxmlformats.org/officeDocument/2006/relationships/slideLayout" Target="../slideLayouts/slideLayout8.xml"/><Relationship Id="rId3" Type="http://schemas.openxmlformats.org/officeDocument/2006/relationships/tags" Target="../tags/tag6.xml"/><Relationship Id="rId29" Type="http://schemas.openxmlformats.org/officeDocument/2006/relationships/tags" Target="../tags/tag2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image" Target="../media/image15.svg"/><Relationship Id="rId22" Type="http://schemas.openxmlformats.org/officeDocument/2006/relationships/image" Target="../media/image14.png"/><Relationship Id="rId21" Type="http://schemas.openxmlformats.org/officeDocument/2006/relationships/tags" Target="../tags/tag20.xml"/><Relationship Id="rId20" Type="http://schemas.openxmlformats.org/officeDocument/2006/relationships/image" Target="../media/image13.svg"/><Relationship Id="rId2" Type="http://schemas.openxmlformats.org/officeDocument/2006/relationships/tags" Target="../tags/tag5.xml"/><Relationship Id="rId19" Type="http://schemas.openxmlformats.org/officeDocument/2006/relationships/image" Target="../media/image12.png"/><Relationship Id="rId18" Type="http://schemas.openxmlformats.org/officeDocument/2006/relationships/tags" Target="../tags/tag19.xml"/><Relationship Id="rId17" Type="http://schemas.openxmlformats.org/officeDocument/2006/relationships/image" Target="../media/image11.svg"/><Relationship Id="rId16" Type="http://schemas.openxmlformats.org/officeDocument/2006/relationships/image" Target="../media/image10.png"/><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1" Type="http://schemas.openxmlformats.org/officeDocument/2006/relationships/slideLayout" Target="../slideLayouts/slideLayout8.xml"/><Relationship Id="rId20" Type="http://schemas.openxmlformats.org/officeDocument/2006/relationships/image" Target="../media/image9.png"/><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7.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9" Type="http://schemas.openxmlformats.org/officeDocument/2006/relationships/notesSlide" Target="../notesSlides/notesSlide24.xml"/><Relationship Id="rId38" Type="http://schemas.openxmlformats.org/officeDocument/2006/relationships/slideLayout" Target="../slideLayouts/slideLayout1.xml"/><Relationship Id="rId37" Type="http://schemas.openxmlformats.org/officeDocument/2006/relationships/image" Target="../media/image9.png"/><Relationship Id="rId36" Type="http://schemas.openxmlformats.org/officeDocument/2006/relationships/tags" Target="../tags/tag73.xml"/><Relationship Id="rId35" Type="http://schemas.openxmlformats.org/officeDocument/2006/relationships/tags" Target="../tags/tag72.xml"/><Relationship Id="rId34" Type="http://schemas.openxmlformats.org/officeDocument/2006/relationships/tags" Target="../tags/tag71.xml"/><Relationship Id="rId33" Type="http://schemas.openxmlformats.org/officeDocument/2006/relationships/tags" Target="../tags/tag70.xml"/><Relationship Id="rId32" Type="http://schemas.openxmlformats.org/officeDocument/2006/relationships/tags" Target="../tags/tag69.xml"/><Relationship Id="rId31" Type="http://schemas.openxmlformats.org/officeDocument/2006/relationships/tags" Target="../tags/tag68.xml"/><Relationship Id="rId30" Type="http://schemas.openxmlformats.org/officeDocument/2006/relationships/tags" Target="../tags/tag67.xml"/><Relationship Id="rId3" Type="http://schemas.openxmlformats.org/officeDocument/2006/relationships/tags" Target="../tags/tag50.xml"/><Relationship Id="rId29" Type="http://schemas.openxmlformats.org/officeDocument/2006/relationships/tags" Target="../tags/tag66.xml"/><Relationship Id="rId28" Type="http://schemas.openxmlformats.org/officeDocument/2006/relationships/image" Target="../media/image26.svg"/><Relationship Id="rId27" Type="http://schemas.openxmlformats.org/officeDocument/2006/relationships/image" Target="../media/image25.png"/><Relationship Id="rId26" Type="http://schemas.openxmlformats.org/officeDocument/2006/relationships/tags" Target="../tags/tag65.xml"/><Relationship Id="rId25" Type="http://schemas.openxmlformats.org/officeDocument/2006/relationships/image" Target="../media/image24.svg"/><Relationship Id="rId24" Type="http://schemas.openxmlformats.org/officeDocument/2006/relationships/image" Target="../media/image23.png"/><Relationship Id="rId23" Type="http://schemas.openxmlformats.org/officeDocument/2006/relationships/tags" Target="../tags/tag64.xml"/><Relationship Id="rId22" Type="http://schemas.openxmlformats.org/officeDocument/2006/relationships/image" Target="../media/image22.svg"/><Relationship Id="rId21" Type="http://schemas.openxmlformats.org/officeDocument/2006/relationships/image" Target="../media/image21.png"/><Relationship Id="rId20" Type="http://schemas.openxmlformats.org/officeDocument/2006/relationships/tags" Target="../tags/tag63.xml"/><Relationship Id="rId2" Type="http://schemas.openxmlformats.org/officeDocument/2006/relationships/tags" Target="../tags/tag49.xml"/><Relationship Id="rId19" Type="http://schemas.openxmlformats.org/officeDocument/2006/relationships/image" Target="../media/image20.svg"/><Relationship Id="rId18" Type="http://schemas.openxmlformats.org/officeDocument/2006/relationships/image" Target="../media/image19.png"/><Relationship Id="rId17" Type="http://schemas.openxmlformats.org/officeDocument/2006/relationships/tags" Target="../tags/tag62.xml"/><Relationship Id="rId16" Type="http://schemas.openxmlformats.org/officeDocument/2006/relationships/image" Target="../media/image18.svg"/><Relationship Id="rId15" Type="http://schemas.openxmlformats.org/officeDocument/2006/relationships/image" Target="../media/image17.png"/><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9.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4" Type="http://schemas.openxmlformats.org/officeDocument/2006/relationships/notesSlide" Target="../notesSlides/notesSlide25.xml"/><Relationship Id="rId23" Type="http://schemas.openxmlformats.org/officeDocument/2006/relationships/slideLayout" Target="../slideLayouts/slideLayout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4.xml"/><Relationship Id="rId19" Type="http://schemas.openxmlformats.org/officeDocument/2006/relationships/tags" Target="../tags/tag87.xml"/><Relationship Id="rId18" Type="http://schemas.openxmlformats.org/officeDocument/2006/relationships/image" Target="../media/image30.svg"/><Relationship Id="rId17" Type="http://schemas.openxmlformats.org/officeDocument/2006/relationships/image" Target="../media/image29.png"/><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image" Target="../media/image28.sv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5" Type="http://schemas.openxmlformats.org/officeDocument/2006/relationships/slideLayout" Target="../slideLayouts/slideLayout8.xml"/><Relationship Id="rId14" Type="http://schemas.openxmlformats.org/officeDocument/2006/relationships/image" Target="../media/image9.png"/><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5.xml"/><Relationship Id="rId1" Type="http://schemas.openxmlformats.org/officeDocument/2006/relationships/tags" Target="../tags/tag10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8" Type="http://schemas.openxmlformats.org/officeDocument/2006/relationships/slideLayout" Target="../slideLayouts/slideLayout8.xml"/><Relationship Id="rId27" Type="http://schemas.openxmlformats.org/officeDocument/2006/relationships/image" Target="../media/image9.png"/><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tags" Target="../tags/tag135.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134.xml"/><Relationship Id="rId29" Type="http://schemas.openxmlformats.org/officeDocument/2006/relationships/tags" Target="../tags/tag152.xml"/><Relationship Id="rId28" Type="http://schemas.openxmlformats.org/officeDocument/2006/relationships/tags" Target="../tags/tag151.xml"/><Relationship Id="rId27" Type="http://schemas.openxmlformats.org/officeDocument/2006/relationships/image" Target="../media/image38.svg"/><Relationship Id="rId26" Type="http://schemas.openxmlformats.org/officeDocument/2006/relationships/image" Target="../media/image37.png"/><Relationship Id="rId25" Type="http://schemas.openxmlformats.org/officeDocument/2006/relationships/tags" Target="../tags/tag150.xml"/><Relationship Id="rId24" Type="http://schemas.openxmlformats.org/officeDocument/2006/relationships/tags" Target="../tags/tag149.xml"/><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image" Target="../media/image36.svg"/><Relationship Id="rId2" Type="http://schemas.openxmlformats.org/officeDocument/2006/relationships/tags" Target="../tags/tag133.xml"/><Relationship Id="rId19" Type="http://schemas.openxmlformats.org/officeDocument/2006/relationships/image" Target="../media/image35.png"/><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image" Target="../media/image34.svg"/><Relationship Id="rId12" Type="http://schemas.openxmlformats.org/officeDocument/2006/relationships/image" Target="../media/image33.png"/><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4.xml"/><Relationship Id="rId1" Type="http://schemas.openxmlformats.org/officeDocument/2006/relationships/tags" Target="../tags/tag15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6.xml"/><Relationship Id="rId1" Type="http://schemas.openxmlformats.org/officeDocument/2006/relationships/tags" Target="../tags/tag15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8.xml"/><Relationship Id="rId1" Type="http://schemas.openxmlformats.org/officeDocument/2006/relationships/tags" Target="../tags/tag15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水痘病人是唯一的传染源。病毒存在于患儿呼吸道鼻咽分泌物及疱疹液中，经飞沫或直接接触传播。出疹前 1 ～ 2 天至疱疹结痂为止，均有很强的传染性。易感儿接触水痘患儿后几乎均会发病。本病一年四季均可发生，以冬春季为高发期。</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【流行病学】</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病毒经口、鼻进入人体，在呼吸道黏膜细胞内繁殖，2 ～ 3 天后进入血液，产生病毒血症，可在单核—吞噬细胞系统内再次增殖后入血，引起第二次病毒血症而发病。病变主要损害皮肤，为表皮棘细胞气球样变性与肿胀，偶尔累及内脏。由于病毒侵入血液往往是间歇性的，故临床表现为皮疹分批出现。皮肤病变仅限于表皮棘细胞层，呈退行性变和水肿，由于细胞裂解、液化和组织液的渗入，形成水疱，疱液内含大量病毒。由于病变浅表，愈后不留瘢痕。</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典型水痘</a:t>
            </a:r>
            <a:r>
              <a:rPr sz="2000" dirty="0">
                <a:latin typeface="Microsoft YaHei Regular" panose="020B0503020204020204" charset="-122"/>
                <a:ea typeface="Microsoft YaHei Regular" panose="020B0503020204020204" charset="-122"/>
                <a:cs typeface="Microsoft YaHei Regular" panose="020B0503020204020204" charset="-122"/>
              </a:rPr>
              <a:t>　潜伏期多为 2 周。前驱期仅 1 天左右，表现为低热、不适、厌食、流涕、咳嗽等。常在起病当天或次日出现皮疹。</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重型水痘</a:t>
            </a:r>
            <a:r>
              <a:rPr sz="2000" dirty="0">
                <a:latin typeface="Microsoft YaHei Regular" panose="020B0503020204020204" charset="-122"/>
                <a:ea typeface="Microsoft YaHei Regular" panose="020B0503020204020204" charset="-122"/>
                <a:cs typeface="Microsoft YaHei Regular" panose="020B0503020204020204" charset="-122"/>
              </a:rPr>
              <a:t>　发生于肿瘤或免疫功能低下的患儿，患儿全身中毒症状较重，高热，皮疹分布广泛，可融合形成大疱型疱疹或出血性皮疹，可继发感染甚至引起败血症，病死率高。</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先天性水痘</a:t>
            </a:r>
            <a:r>
              <a:rPr sz="2000" dirty="0">
                <a:latin typeface="Microsoft YaHei Regular" panose="020B0503020204020204" charset="-122"/>
                <a:ea typeface="Microsoft YaHei Regular" panose="020B0503020204020204" charset="-122"/>
                <a:cs typeface="Microsoft YaHei Regular" panose="020B0503020204020204" charset="-122"/>
              </a:rPr>
              <a:t>　孕妇患水痘时可累及胎儿。妊娠早期感染，可致新生儿患先天性水痘综合征，导致多发性先天性畸形和自主神经系统受累，患儿常在 1 岁内死亡，存活者留有严重的先天性神经系统疾病。接近预产期感染水痘，新生儿病情多严重，病死率高。</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并发症</a:t>
            </a:r>
            <a:r>
              <a:rPr sz="2000" dirty="0">
                <a:latin typeface="Microsoft YaHei Regular" panose="020B0503020204020204" charset="-122"/>
                <a:ea typeface="Microsoft YaHei Regular" panose="020B0503020204020204" charset="-122"/>
                <a:cs typeface="Microsoft YaHei Regular" panose="020B0503020204020204" charset="-122"/>
              </a:rPr>
              <a:t>　常见皮肤继发细菌感染，偶有发生心肌炎、肝炎、肺炎等并发症。</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47212"/>
            <a:ext cx="3239770" cy="1799616"/>
            <a:chOff x="4157" y="3295"/>
            <a:chExt cx="5102" cy="28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1. 血常规</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1276"/>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白细胞总数大多正常，继发细菌感染时可增高。</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047212"/>
            <a:ext cx="3240405" cy="2159666"/>
            <a:chOff x="6967" y="3295"/>
            <a:chExt cx="5105" cy="3401"/>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2. 疱疹刮片检查</a:t>
              </a:r>
              <a:endParaRPr lang="zh-CN" altLang="en-US" sz="20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1843"/>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用瑞氏染色可见多核巨细胞，用苏木素 - 伊红染色查见核内包涵体，可供快速诊断。</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2047212"/>
            <a:ext cx="3240405" cy="2159665"/>
            <a:chOff x="9780" y="3295"/>
            <a:chExt cx="5105" cy="3401"/>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628"/>
            </a:xfrm>
            <a:prstGeom prst="rect">
              <a:avLst/>
            </a:prstGeom>
          </p:spPr>
          <p:txBody>
            <a:bodyPr wrap="square">
              <a:spAutoFit/>
            </a:bodyPr>
            <a:lstStyle/>
            <a:p>
              <a:pPr algn="just">
                <a:defRPr/>
              </a:pPr>
              <a:r>
                <a:rPr lang="zh-CN" altLang="en-US" sz="2000" b="1" dirty="0">
                  <a:solidFill>
                    <a:schemeClr val="tx1"/>
                  </a:solidFill>
                  <a:latin typeface="微软雅黑" panose="020B0503020204020204" charset="-122"/>
                  <a:ea typeface="微软雅黑" panose="020B0503020204020204" charset="-122"/>
                </a:rPr>
                <a:t>3. 血清学检查</a:t>
              </a:r>
              <a:endParaRPr lang="zh-CN" altLang="en-US" sz="20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1843"/>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补体结合抗体高滴度或双份血清抗体滴度升高 4 倍以上可明确病原。</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7" name="组合 6"/>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0" name="图片 9"/>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主要是对症治疗，皮肤瘙痒时可局部应用炉甘石洗剂或口服抗组织胺药，高热时给予退热剂，有并发症时进行相应对症治疗；及早使用抗病毒治疗药物，首选阿昔洛韦，但须在水痘发病后 24 小时内使用才有效，以减轻症状和缩短病程。</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sz="2000" dirty="0">
                <a:latin typeface="Microsoft YaHei Regular" panose="020B0503020204020204" charset="-122"/>
                <a:ea typeface="Microsoft YaHei Regular" panose="020B0503020204020204" charset="-122"/>
                <a:cs typeface="Microsoft YaHei Regular" panose="020B0503020204020204" charset="-122"/>
              </a:rPr>
              <a:t>　评估近 2 周内有无水痘患者或带状疱疹患者接触史，有无肾上腺糖皮质激素和免疫抑制剂等药物使用史，有无水痘 - 带状疱疹病毒减毒活疫苗接种史。此次发病有无低热、不适、食欲不振等前驱症状，评估本次皮疹的出疹时间和规律。</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身体状况</a:t>
            </a:r>
            <a:r>
              <a:rPr sz="2000" dirty="0">
                <a:latin typeface="Microsoft YaHei Regular" panose="020B0503020204020204" charset="-122"/>
                <a:ea typeface="Microsoft YaHei Regular" panose="020B0503020204020204" charset="-122"/>
                <a:cs typeface="Microsoft YaHei Regular" panose="020B0503020204020204" charset="-122"/>
              </a:rPr>
              <a:t>　了解患儿平素身体状况。</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心理—社会状况</a:t>
            </a:r>
            <a:r>
              <a:rPr sz="2000" dirty="0">
                <a:latin typeface="Microsoft YaHei Regular" panose="020B0503020204020204" charset="-122"/>
                <a:ea typeface="Microsoft YaHei Regular" panose="020B0503020204020204" charset="-122"/>
                <a:cs typeface="Microsoft YaHei Regular" panose="020B0503020204020204" charset="-122"/>
              </a:rPr>
              <a:t>　水痘疱疹痒感极重，影响患儿睡眠。由于身体不适及睡眠不足，患儿易烦躁、焦虑，表现为哭闹。因其传染性极强，常在托幼机构预期流行，要评估家长、保育人员在水痘预防、护理和隔离消毒方面的认知水平。</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实验室检查结果</a:t>
            </a:r>
            <a:r>
              <a:rPr sz="2000" dirty="0">
                <a:latin typeface="Microsoft YaHei Regular" panose="020B0503020204020204" charset="-122"/>
                <a:ea typeface="Microsoft YaHei Regular" panose="020B0503020204020204" charset="-122"/>
                <a:cs typeface="Microsoft YaHei Regular" panose="020B0503020204020204" charset="-122"/>
              </a:rPr>
              <a:t>　及时准确采集标本进行血液及疱疹刮片检查并分析检查结果。</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cxnSp>
        <p:nvCxnSpPr>
          <p:cNvPr id="10" name="直接连接符 9"/>
          <p:cNvCxnSpPr/>
          <p:nvPr>
            <p:custDataLst>
              <p:tags r:id="rId2"/>
            </p:custDataLst>
          </p:nvPr>
        </p:nvCxnSpPr>
        <p:spPr>
          <a:xfrm>
            <a:off x="394970" y="3752850"/>
            <a:ext cx="11402695" cy="0"/>
          </a:xfrm>
          <a:prstGeom prst="line">
            <a:avLst/>
          </a:prstGeom>
          <a:ln w="19050" cmpd="sng">
            <a:solidFill>
              <a:srgbClr val="FF7F7F">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3"/>
            </p:custDataLst>
          </p:nvPr>
        </p:nvSpPr>
        <p:spPr>
          <a:xfrm>
            <a:off x="7413625" y="329120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4"/>
            </p:custDataLst>
          </p:nvPr>
        </p:nvSpPr>
        <p:spPr>
          <a:xfrm>
            <a:off x="5633720" y="329184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5"/>
            </p:custDataLst>
          </p:nvPr>
        </p:nvSpPr>
        <p:spPr>
          <a:xfrm>
            <a:off x="3854450" y="3291205"/>
            <a:ext cx="923290" cy="923290"/>
          </a:xfrm>
          <a:prstGeom prst="ellipse">
            <a:avLst/>
          </a:prstGeom>
          <a:noFill/>
          <a:ln>
            <a:solidFill>
              <a:srgbClr val="FF7F7F"/>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形标注 1"/>
          <p:cNvSpPr/>
          <p:nvPr>
            <p:custDataLst>
              <p:tags r:id="rId6"/>
            </p:custDataLst>
          </p:nvPr>
        </p:nvSpPr>
        <p:spPr>
          <a:xfrm>
            <a:off x="3768725" y="3206115"/>
            <a:ext cx="1094105" cy="1094105"/>
          </a:xfrm>
          <a:prstGeom prst="wedgeEllipseCallout">
            <a:avLst>
              <a:gd name="adj1" fmla="val 1997"/>
              <a:gd name="adj2" fmla="val 71135"/>
            </a:avLst>
          </a:prstGeom>
          <a:noFill/>
          <a:ln>
            <a:solidFill>
              <a:srgbClr val="FF7F7F"/>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7"/>
            </p:custDataLst>
          </p:nvPr>
        </p:nvSpPr>
        <p:spPr>
          <a:xfrm>
            <a:off x="3926205" y="3362960"/>
            <a:ext cx="779780" cy="779780"/>
          </a:xfrm>
          <a:prstGeom prst="ellipse">
            <a:avLst/>
          </a:prstGeom>
          <a:solidFill>
            <a:srgbClr val="FF7F7F"/>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3768725" y="3362960"/>
            <a:ext cx="200025" cy="200025"/>
          </a:xfrm>
          <a:prstGeom prst="ellipse">
            <a:avLst/>
          </a:prstGeom>
          <a:solidFill>
            <a:srgbClr val="FF7F7F"/>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形标注 10"/>
          <p:cNvSpPr/>
          <p:nvPr>
            <p:custDataLst>
              <p:tags r:id="rId9"/>
            </p:custDataLst>
          </p:nvPr>
        </p:nvSpPr>
        <p:spPr>
          <a:xfrm flipV="1">
            <a:off x="5548630" y="3206115"/>
            <a:ext cx="1094105" cy="1094105"/>
          </a:xfrm>
          <a:prstGeom prst="wedgeEllipseCallout">
            <a:avLst>
              <a:gd name="adj1" fmla="val 1997"/>
              <a:gd name="adj2" fmla="val 71135"/>
            </a:avLst>
          </a:prstGeom>
          <a:noFill/>
          <a:ln>
            <a:solidFill>
              <a:srgbClr val="C00000"/>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flipV="1">
            <a:off x="5705475" y="3363595"/>
            <a:ext cx="779780" cy="779780"/>
          </a:xfrm>
          <a:prstGeom prst="ellipse">
            <a:avLst/>
          </a:prstGeom>
          <a:solidFill>
            <a:srgbClr val="C00000"/>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1"/>
            </p:custDataLst>
          </p:nvPr>
        </p:nvSpPr>
        <p:spPr>
          <a:xfrm flipV="1">
            <a:off x="5548630" y="3943350"/>
            <a:ext cx="200025" cy="200025"/>
          </a:xfrm>
          <a:prstGeom prst="ellipse">
            <a:avLst/>
          </a:prstGeom>
          <a:solidFill>
            <a:srgbClr val="C000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形标注 14"/>
          <p:cNvSpPr/>
          <p:nvPr>
            <p:custDataLst>
              <p:tags r:id="rId12"/>
            </p:custDataLst>
          </p:nvPr>
        </p:nvSpPr>
        <p:spPr>
          <a:xfrm>
            <a:off x="7328535" y="320611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13"/>
            </p:custDataLst>
          </p:nvPr>
        </p:nvSpPr>
        <p:spPr>
          <a:xfrm>
            <a:off x="7485380" y="336296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328535" y="336296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538343130363b343538383237353bd3c3bb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17340" y="3555365"/>
            <a:ext cx="396240" cy="396240"/>
          </a:xfrm>
          <a:prstGeom prst="rect">
            <a:avLst/>
          </a:prstGeom>
        </p:spPr>
      </p:pic>
      <p:pic>
        <p:nvPicPr>
          <p:cNvPr id="36" name="图片 35" descr="343538343130363b343538383331393bb8b4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97245" y="3555365"/>
            <a:ext cx="396240" cy="396240"/>
          </a:xfrm>
          <a:prstGeom prst="rect">
            <a:avLst/>
          </a:prstGeom>
        </p:spPr>
      </p:pic>
      <p:pic>
        <p:nvPicPr>
          <p:cNvPr id="8" name="图片 7" descr="343538343130363b343538383239363bd7f8b1e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77150" y="3554730"/>
            <a:ext cx="396240" cy="396240"/>
          </a:xfrm>
          <a:prstGeom prst="rect">
            <a:avLst/>
          </a:prstGeom>
        </p:spPr>
      </p:pic>
      <p:sp>
        <p:nvSpPr>
          <p:cNvPr id="146" name="文本框 145"/>
          <p:cNvSpPr txBox="1"/>
          <p:nvPr>
            <p:custDataLst>
              <p:tags r:id="rId24"/>
            </p:custDataLst>
          </p:nvPr>
        </p:nvSpPr>
        <p:spPr>
          <a:xfrm>
            <a:off x="926465" y="4668520"/>
            <a:ext cx="4212590" cy="35306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1. 皮肤完整性受损</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25"/>
            </p:custDataLst>
          </p:nvPr>
        </p:nvSpPr>
        <p:spPr>
          <a:xfrm>
            <a:off x="7053580" y="4668520"/>
            <a:ext cx="4212590" cy="352425"/>
          </a:xfrm>
          <a:prstGeom prst="rect">
            <a:avLst/>
          </a:prstGeom>
          <a:noFill/>
        </p:spPr>
        <p:txBody>
          <a:bodyPr wrap="square" bIns="0" rtlCol="0">
            <a:noAutofit/>
          </a:bodyPr>
          <a:p>
            <a:pPr algn="l"/>
            <a:r>
              <a:rPr lang="zh-CN" altLang="en-US" sz="2000" b="1">
                <a:solidFill>
                  <a:srgbClr val="098902"/>
                </a:solidFill>
                <a:uFillTx/>
                <a:latin typeface="Microsoft YaHei Bold" panose="020B0503020204020204" charset="-122"/>
                <a:ea typeface="Microsoft YaHei Bold" panose="020B0503020204020204" charset="-122"/>
              </a:rPr>
              <a:t>3. 有传播感染的可能</a:t>
            </a:r>
            <a:endParaRPr lang="zh-CN" altLang="en-US" sz="2000" b="1">
              <a:solidFill>
                <a:srgbClr val="098902"/>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26"/>
            </p:custDataLst>
          </p:nvPr>
        </p:nvSpPr>
        <p:spPr>
          <a:xfrm>
            <a:off x="5273675" y="1793240"/>
            <a:ext cx="1645285" cy="353060"/>
          </a:xfrm>
          <a:prstGeom prst="rect">
            <a:avLst/>
          </a:prstGeom>
          <a:noFill/>
        </p:spPr>
        <p:txBody>
          <a:bodyPr wrap="square" bIns="0" rtlCol="0">
            <a:noAutofit/>
          </a:bodyPr>
          <a:p>
            <a:pPr algn="ctr"/>
            <a:r>
              <a:rPr lang="zh-CN" altLang="en-US" sz="2000" b="1">
                <a:solidFill>
                  <a:srgbClr val="C00000"/>
                </a:solidFill>
                <a:uFillTx/>
                <a:latin typeface="Microsoft YaHei Bold" panose="020B0503020204020204" charset="-122"/>
                <a:ea typeface="Microsoft YaHei Bold" panose="020B0503020204020204" charset="-122"/>
              </a:rPr>
              <a:t>2. 体温过高</a:t>
            </a:r>
            <a:endParaRPr lang="zh-CN" altLang="en-US" sz="2000" b="1">
              <a:solidFill>
                <a:srgbClr val="C0000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27"/>
            </p:custDataLst>
          </p:nvPr>
        </p:nvSpPr>
        <p:spPr>
          <a:xfrm>
            <a:off x="7035165" y="5040630"/>
            <a:ext cx="4591050" cy="1068705"/>
          </a:xfrm>
          <a:prstGeom prst="rect">
            <a:avLst/>
          </a:prstGeom>
          <a:noFill/>
        </p:spPr>
        <p:txBody>
          <a:bodyPr wrap="square" rtlCol="0" anchor="t" anchorCtr="0"/>
          <a:p>
            <a:pPr lvl="0" indent="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与呼吸道及疱液排出病毒有关。</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14" name="文本框 13"/>
          <p:cNvSpPr txBox="1"/>
          <p:nvPr>
            <p:custDataLst>
              <p:tags r:id="rId28"/>
            </p:custDataLst>
          </p:nvPr>
        </p:nvSpPr>
        <p:spPr>
          <a:xfrm>
            <a:off x="296545" y="5040630"/>
            <a:ext cx="4843145" cy="540385"/>
          </a:xfrm>
          <a:prstGeom prst="rect">
            <a:avLst/>
          </a:prstGeom>
          <a:noFill/>
        </p:spPr>
        <p:txBody>
          <a:bodyPr wrap="square" rtlCol="0" anchor="t" anchorCtr="0"/>
          <a:p>
            <a:pPr lvl="0" indent="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与水痘病毒引起的皮疹及继发感染有关。</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38" name="文本框 37"/>
          <p:cNvSpPr txBox="1"/>
          <p:nvPr>
            <p:custDataLst>
              <p:tags r:id="rId29"/>
            </p:custDataLst>
          </p:nvPr>
        </p:nvSpPr>
        <p:spPr>
          <a:xfrm>
            <a:off x="3494405" y="2169160"/>
            <a:ext cx="5204460" cy="570865"/>
          </a:xfrm>
          <a:prstGeom prst="rect">
            <a:avLst/>
          </a:prstGeom>
          <a:noFill/>
        </p:spPr>
        <p:txBody>
          <a:bodyPr wrap="square" rtlCol="0" anchor="t" anchorCtr="0"/>
          <a:p>
            <a:pPr lvl="0" indent="0" algn="ct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与病毒血症有关。</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68" name="圆角矩形 67"/>
          <p:cNvSpPr/>
          <p:nvPr>
            <p:custDataLst>
              <p:tags r:id="rId2"/>
            </p:custDataLst>
          </p:nvPr>
        </p:nvSpPr>
        <p:spPr>
          <a:xfrm>
            <a:off x="1546225" y="4168140"/>
            <a:ext cx="2700000" cy="2160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3"/>
            </p:custDataLst>
          </p:nvPr>
        </p:nvSpPr>
        <p:spPr>
          <a:xfrm>
            <a:off x="3014980" y="327660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4"/>
            </p:custDataLst>
          </p:nvPr>
        </p:nvSpPr>
        <p:spPr>
          <a:xfrm>
            <a:off x="5248910" y="429958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椭圆 45"/>
          <p:cNvSpPr/>
          <p:nvPr>
            <p:custDataLst>
              <p:tags r:id="rId5"/>
            </p:custDataLst>
          </p:nvPr>
        </p:nvSpPr>
        <p:spPr>
          <a:xfrm>
            <a:off x="7894955" y="3603625"/>
            <a:ext cx="142875" cy="142875"/>
          </a:xfrm>
          <a:prstGeom prst="ellipse">
            <a:avLst/>
          </a:prstGeom>
          <a:solidFill>
            <a:srgbClr val="FF7F7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圆角矩形 52"/>
          <p:cNvSpPr/>
          <p:nvPr>
            <p:custDataLst>
              <p:tags r:id="rId6"/>
            </p:custDataLst>
          </p:nvPr>
        </p:nvSpPr>
        <p:spPr>
          <a:xfrm>
            <a:off x="1546225" y="4168140"/>
            <a:ext cx="2592000" cy="2052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2" name="圆角矩形 81"/>
          <p:cNvSpPr/>
          <p:nvPr>
            <p:custDataLst>
              <p:tags r:id="rId7"/>
            </p:custDataLst>
          </p:nvPr>
        </p:nvSpPr>
        <p:spPr>
          <a:xfrm>
            <a:off x="4265930" y="1790700"/>
            <a:ext cx="2700000" cy="216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3" name="圆角矩形 82"/>
          <p:cNvSpPr/>
          <p:nvPr>
            <p:custDataLst>
              <p:tags r:id="rId8"/>
            </p:custDataLst>
          </p:nvPr>
        </p:nvSpPr>
        <p:spPr>
          <a:xfrm>
            <a:off x="4265930" y="1790700"/>
            <a:ext cx="2592000" cy="2052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圆角矩形 83"/>
          <p:cNvSpPr/>
          <p:nvPr>
            <p:custDataLst>
              <p:tags r:id="rId9"/>
            </p:custDataLst>
          </p:nvPr>
        </p:nvSpPr>
        <p:spPr>
          <a:xfrm>
            <a:off x="7586980" y="4068445"/>
            <a:ext cx="2700000" cy="216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圆角矩形 84"/>
          <p:cNvSpPr/>
          <p:nvPr>
            <p:custDataLst>
              <p:tags r:id="rId10"/>
            </p:custDataLst>
          </p:nvPr>
        </p:nvSpPr>
        <p:spPr>
          <a:xfrm>
            <a:off x="7586980" y="4068445"/>
            <a:ext cx="2592000" cy="2052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3" name="文本框 92"/>
          <p:cNvSpPr txBox="1"/>
          <p:nvPr>
            <p:custDataLst>
              <p:tags r:id="rId11"/>
            </p:custDataLst>
          </p:nvPr>
        </p:nvSpPr>
        <p:spPr>
          <a:xfrm>
            <a:off x="1821815" y="4741545"/>
            <a:ext cx="2025650" cy="787400"/>
          </a:xfrm>
          <a:prstGeom prst="rect">
            <a:avLst/>
          </a:prstGeom>
          <a:noFill/>
        </p:spPr>
        <p:txBody>
          <a:bodyPr wrap="square" rtlCol="0">
            <a:noAutofit/>
          </a:bodyPr>
          <a:p>
            <a:pPr algn="ctr" fontAlgn="auto">
              <a:lnSpc>
                <a:spcPct val="130000"/>
              </a:lnSpc>
              <a:spcAft>
                <a:spcPts val="1000"/>
              </a:spcAft>
            </a:pPr>
            <a:r>
              <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rPr>
              <a:t>患儿皮肤病损顺利康复。</a:t>
            </a:r>
            <a:endPar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5" name="文本框 94"/>
          <p:cNvSpPr txBox="1"/>
          <p:nvPr>
            <p:custDataLst>
              <p:tags r:id="rId12"/>
            </p:custDataLst>
          </p:nvPr>
        </p:nvSpPr>
        <p:spPr>
          <a:xfrm>
            <a:off x="4572635" y="2345055"/>
            <a:ext cx="2006600" cy="787400"/>
          </a:xfrm>
          <a:prstGeom prst="rect">
            <a:avLst/>
          </a:prstGeom>
          <a:noFill/>
        </p:spPr>
        <p:txBody>
          <a:bodyPr wrap="square" rtlCol="0">
            <a:noAutofit/>
          </a:bodyPr>
          <a:p>
            <a:pPr algn="ctr" fontAlgn="auto">
              <a:lnSpc>
                <a:spcPct val="130000"/>
              </a:lnSpc>
              <a:spcAft>
                <a:spcPts val="1000"/>
              </a:spcAft>
            </a:pPr>
            <a:r>
              <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rPr>
              <a:t>不舒适感减轻。</a:t>
            </a:r>
            <a:endPar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7" name="文本框 96"/>
          <p:cNvSpPr txBox="1"/>
          <p:nvPr>
            <p:custDataLst>
              <p:tags r:id="rId13"/>
            </p:custDataLst>
          </p:nvPr>
        </p:nvSpPr>
        <p:spPr>
          <a:xfrm>
            <a:off x="7767320" y="4586605"/>
            <a:ext cx="2231390" cy="1428115"/>
          </a:xfrm>
          <a:prstGeom prst="rect">
            <a:avLst/>
          </a:prstGeom>
          <a:noFill/>
        </p:spPr>
        <p:txBody>
          <a:bodyPr wrap="square" rtlCol="0">
            <a:noAutofit/>
          </a:bodyPr>
          <a:p>
            <a:pPr algn="ctr" fontAlgn="auto">
              <a:lnSpc>
                <a:spcPct val="130000"/>
              </a:lnSpc>
              <a:spcAft>
                <a:spcPts val="1000"/>
              </a:spcAft>
            </a:pPr>
            <a:r>
              <a:rPr lang="zh-CN" altLang="en-US" sz="2000" b="1">
                <a:solidFill>
                  <a:schemeClr val="bg1"/>
                </a:solidFill>
                <a:uFillTx/>
                <a:latin typeface="Microsoft YaHei Bold" panose="020B0503020204020204" charset="-122"/>
                <a:ea typeface="Microsoft YaHei Bold" panose="020B0503020204020204" charset="-122"/>
                <a:sym typeface="微软雅黑" panose="020B0503020204020204" charset="-122"/>
              </a:rPr>
              <a:t>不发生进一步感染传播。</a:t>
            </a:r>
            <a:endParaRPr lang="zh-CN" altLang="en-US" sz="20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8" name="组合 7"/>
          <p:cNvGrpSpPr/>
          <p:nvPr/>
        </p:nvGrpSpPr>
        <p:grpSpPr>
          <a:xfrm>
            <a:off x="1586865" y="4221480"/>
            <a:ext cx="474980" cy="427990"/>
            <a:chOff x="3203" y="6692"/>
            <a:chExt cx="748" cy="674"/>
          </a:xfrm>
        </p:grpSpPr>
        <p:sp>
          <p:nvSpPr>
            <p:cNvPr id="111" name="椭圆 110"/>
            <p:cNvSpPr/>
            <p:nvPr>
              <p:custDataLst>
                <p:tags r:id="rId14"/>
              </p:custDataLst>
            </p:nvPr>
          </p:nvSpPr>
          <p:spPr>
            <a:xfrm>
              <a:off x="3240" y="6692"/>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文本框 117"/>
            <p:cNvSpPr txBox="1"/>
            <p:nvPr>
              <p:custDataLst>
                <p:tags r:id="rId15"/>
              </p:custDataLst>
            </p:nvPr>
          </p:nvSpPr>
          <p:spPr>
            <a:xfrm>
              <a:off x="3203" y="6792"/>
              <a:ext cx="748" cy="475"/>
            </a:xfrm>
            <a:prstGeom prst="rect">
              <a:avLst/>
            </a:prstGeom>
            <a:noFill/>
          </p:spPr>
          <p:txBody>
            <a:bodyPr wrap="square" bIns="0" rtlCol="0">
              <a:normAutofit fontScale="8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9" name="组合 8"/>
          <p:cNvGrpSpPr/>
          <p:nvPr/>
        </p:nvGrpSpPr>
        <p:grpSpPr>
          <a:xfrm>
            <a:off x="7628890" y="4120515"/>
            <a:ext cx="474980" cy="427990"/>
            <a:chOff x="10452" y="6599"/>
            <a:chExt cx="748" cy="674"/>
          </a:xfrm>
        </p:grpSpPr>
        <p:sp>
          <p:nvSpPr>
            <p:cNvPr id="113" name="椭圆 112"/>
            <p:cNvSpPr/>
            <p:nvPr>
              <p:custDataLst>
                <p:tags r:id="rId16"/>
              </p:custDataLst>
            </p:nvPr>
          </p:nvSpPr>
          <p:spPr>
            <a:xfrm>
              <a:off x="10489" y="6599"/>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文本框 118"/>
            <p:cNvSpPr txBox="1"/>
            <p:nvPr>
              <p:custDataLst>
                <p:tags r:id="rId17"/>
              </p:custDataLst>
            </p:nvPr>
          </p:nvSpPr>
          <p:spPr>
            <a:xfrm>
              <a:off x="10452" y="6699"/>
              <a:ext cx="748" cy="475"/>
            </a:xfrm>
            <a:prstGeom prst="rect">
              <a:avLst/>
            </a:prstGeom>
            <a:noFill/>
          </p:spPr>
          <p:txBody>
            <a:bodyPr wrap="square" bIns="0" rtlCol="0">
              <a:normAutofit fontScale="8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4302760" y="1850390"/>
            <a:ext cx="474980" cy="427990"/>
            <a:chOff x="6754" y="3134"/>
            <a:chExt cx="748" cy="674"/>
          </a:xfrm>
        </p:grpSpPr>
        <p:sp>
          <p:nvSpPr>
            <p:cNvPr id="112" name="椭圆 111"/>
            <p:cNvSpPr/>
            <p:nvPr>
              <p:custDataLst>
                <p:tags r:id="rId18"/>
              </p:custDataLst>
            </p:nvPr>
          </p:nvSpPr>
          <p:spPr>
            <a:xfrm>
              <a:off x="6791" y="313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0" name="文本框 119"/>
            <p:cNvSpPr txBox="1"/>
            <p:nvPr>
              <p:custDataLst>
                <p:tags r:id="rId19"/>
              </p:custDataLst>
            </p:nvPr>
          </p:nvSpPr>
          <p:spPr>
            <a:xfrm>
              <a:off x="6754" y="3234"/>
              <a:ext cx="748" cy="475"/>
            </a:xfrm>
            <a:prstGeom prst="rect">
              <a:avLst/>
            </a:prstGeom>
            <a:noFill/>
          </p:spPr>
          <p:txBody>
            <a:bodyPr wrap="square" bIns="0" rtlCol="0">
              <a:normAutofit fontScale="8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2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皮肤的护理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a:t>
            </a:r>
            <a:r>
              <a:rPr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室内温度适宜，保持衣被清洁、厚度合适，以免增加痒感。衣物宽大柔软，勤换内衣，保持皮肤清洁、干燥。剪短指甲，较小婴儿可戴连指手套，避免搔破皮疹，引起继发感染或留下瘢痕</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（2）减少皮疹瘙痒，温水洗浴。疱疹无破溃者，可涂炉甘石洗剂或 5% 碳酸氢钠溶液，也可遵医嘱口服抗组织胺药物；疱疹已破溃、有继发感染者，局部用抗生素软膏，或遵医嘱口服抗菌素控制感染。</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降低体温</a:t>
            </a:r>
            <a:r>
              <a:rPr dirty="0">
                <a:latin typeface="Microsoft YaHei Regular" panose="020B0503020204020204" charset="-122"/>
                <a:ea typeface="Microsoft YaHei Regular" panose="020B0503020204020204" charset="-122"/>
                <a:cs typeface="Microsoft YaHei Regular" panose="020B0503020204020204" charset="-122"/>
              </a:rPr>
              <a:t>　患儿多有中低度发热，不必用药物降温。如有高热，可用物理降温或适量退热剂，忌用阿司匹林，以免增加 Reye 综合征的危险。适宜富含营养的清淡饮食，多饮水，保证机体足够的营养。卧床休息到热退，症状减轻。</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观察病情</a:t>
            </a:r>
            <a:r>
              <a:rPr dirty="0">
                <a:latin typeface="Microsoft YaHei Regular" panose="020B0503020204020204" charset="-122"/>
                <a:ea typeface="Microsoft YaHei Regular" panose="020B0503020204020204" charset="-122"/>
                <a:cs typeface="Microsoft YaHei Regular" panose="020B0503020204020204" charset="-122"/>
              </a:rPr>
              <a:t>　水痘临床过程一般顺利，偶会发生播散性水痘，并发肺炎、心肌炎，应注意观察及早发现，并予以相应地治疗及护理。</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3" y="1409090"/>
            <a:ext cx="10080000" cy="4585970"/>
          </a:xfrm>
          <a:prstGeom prst="rect">
            <a:avLst/>
          </a:prstGeom>
        </p:spPr>
        <p:txBody>
          <a:bodyPr wrap="square" anchor="ctr" anchorCtr="0">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预防感染传播　</a:t>
            </a:r>
            <a:r>
              <a:rPr dirty="0">
                <a:solidFill>
                  <a:schemeClr val="tx1"/>
                </a:solidFill>
                <a:latin typeface="Microsoft YaHei" panose="020B0503020204020204" charset="-122"/>
                <a:ea typeface="Microsoft YaHei" panose="020B0503020204020204" charset="-122"/>
                <a:cs typeface="Microsoft YaHei" panose="020B0503020204020204" charset="-122"/>
              </a:rPr>
              <a:t>大多数无并发症患儿多在家中隔离治疗，应隔离至疱疹全部结痂为止。易感儿接触后应隔离观察 3 周，保持室内空气新鲜，托幼机构应做好晨间检查、空气消毒，防止扩散，尤其对体弱、免疫功能低下者更应加强保护。对使用大剂量激素、免疫功能受损、恶性病患儿以及孕妇，在接触水痘后 72 小时内肌内注射水痘—带状疱疹免疫球蛋白，可起到预防或减轻症状的作用。国外已开始使用水痘减毒活疫苗，接触水痘后立即给予可预防发病。</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家庭护理　</a:t>
            </a:r>
            <a:r>
              <a:rPr dirty="0">
                <a:solidFill>
                  <a:schemeClr val="tx1"/>
                </a:solidFill>
                <a:latin typeface="Microsoft YaHei" panose="020B0503020204020204" charset="-122"/>
                <a:ea typeface="Microsoft YaHei" panose="020B0503020204020204" charset="-122"/>
                <a:cs typeface="Microsoft YaHei Bold" panose="020B0503020204020204" charset="-122"/>
              </a:rPr>
              <a:t>由于水痘是一种传染性疾病，对社区人群除进行疾病病因、表现特点、治疗护理要点知识宣教外，为控制疾病的流行，应重点加强预防知识教育，如流行期间避免易感儿童去公共场所。指导家长给予患儿足够的水分和营养。为家长示范皮肤护理方法，注意检查，防止继发感染。介绍水痘患儿隔离时间，使家长有充分思想准备，以免引起焦虑。</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流行性腮腺炎</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370330"/>
            <a:ext cx="10440035" cy="4404360"/>
          </a:xfrm>
          <a:prstGeom prst="roundRect">
            <a:avLst>
              <a:gd name="adj" fmla="val 13855"/>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流行性腮腺炎（epidemic parotitis mumps）是由腮腺炎病毒引起的常见的急性呼吸道传染病。以腮腺非化脓性肿痛、发热、咀嚼受限为特征，可累及其他腺体组织和器官，多发生于儿童和青少年。</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腮腺炎病毒为 RNA 病毒，属副黏液病毒，仅一个血清型，存在于患者唾液、血液、尿及脑脊液中。此病毒对理化因素抵抗力不强，加热至 56 ℃后持续 20 分钟或甲醛、紫外线等很容易将其灭活，但在低温条件下可存活较久。人体是腮腺炎病毒的唯一宿主。</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本病多见于冬春两季。患者和隐性感染者为本病的传染源。15 岁以下小儿是主要的易感人群。极易在幼儿园中造成流行，患儿感染后可获持久免疫。自腮腺肿大前 1 天到消肿后 3 天均有传染性。病毒通过直接接触、飞沫传播，主要经唾液污染的食具、玩具等途径传播。</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【流行病学】</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腮腺炎病毒经口、鼻侵入人体，在局部黏膜上皮细胞中增殖，引起局部炎症和免疫反应，然后侵入血液产生病毒血症。病毒经血液至全身各器官，首先使腮腺、颌下腺、舌下腺、胰腺、性腺等发生炎性改变，也可侵犯神经系统。病变腺体呈非化脓性炎症，包括间质水肿、点状出血、淋巴细胞浸润和腺泡坏死等。其他器官如胰腺、睾丸等也可发生类似的病理改变。</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本病前驱期很短，可有发热、头痛、乏力、肌痛、厌食等症状。腮腺肿大常是疾病的首发体征。腮腺肿大3～5天达到高峰，1周左右逐渐消退。通常先起于一侧，2～3天内波及对侧，也有两侧同时肿大或始终限于一侧者。肿胀以耳垂为中心，向前、后、下发展，局部不红，边缘不清，轻度压痛，咀嚼食物时疼痛加重。在上颌第2磨牙旁的颊黏膜处，可见红肿的腮腺管口。颌下腺和舌下腺也可同时受累。腮腺炎病毒有嗜腺体和嗜神经性，故病毒常侵入中枢神经系统、其他腺体或器官而产生脑膜炎、睾丸炎、急性胰腺炎，偶有心肌炎、肾炎、肝炎发生等。</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2.出生后血液循环的改变</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2355187"/>
            <a:ext cx="2667635" cy="2519081"/>
            <a:chOff x="4157" y="3295"/>
            <a:chExt cx="4201" cy="39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血常规</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白细胞总数正常或稍低，淋巴细胞相对增多。有并发症时白细胞总数及</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嗜中性粒细胞可增高。</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355187"/>
            <a:ext cx="2667643" cy="3238546"/>
            <a:chOff x="6967" y="3295"/>
            <a:chExt cx="4202" cy="51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638"/>
              <a:ext cx="2587" cy="1008"/>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2. 血清、尿淀粉酶测定</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90% 患儿血、尿淀粉酶增高，并与腮腺肿胀平行，第 1 周达高峰，第 2 个月左右恢复正常。血脂肪酶增高，有助于胰腺炎的诊断。</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355187"/>
            <a:ext cx="2666373" cy="1799616"/>
            <a:chOff x="9780" y="3295"/>
            <a:chExt cx="4200" cy="2834"/>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3558"/>
              <a:ext cx="2586" cy="1088"/>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特异性抗体测定</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12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血清特异性 IM 抗体阳性提示近期感染。</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355187"/>
            <a:ext cx="2666373" cy="1799615"/>
            <a:chOff x="12592" y="3295"/>
            <a:chExt cx="4200" cy="283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4. 病毒分离</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12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患者唾液、脑脊液、尿或血中可分离出病毒。</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主要为对症处理及支持疗法。严重头痛和并发睾丸炎者可酌情应用止痛药，也可采用中医中药内外兼治。并发睾丸炎者应局部冷敷并用阴囊托将睾丸抬高以减轻疼痛。重症脑膜炎、睾丸炎或心肌炎者，必要时可用中等剂量的激素治疗 3 ～ 7 天。氦氖激光局部照射治疗腮腺炎，对止痛和局部消肿有一定疗效。</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弧形 53"/>
          <p:cNvSpPr/>
          <p:nvPr>
            <p:custDataLst>
              <p:tags r:id="rId1"/>
            </p:custDataLst>
          </p:nvPr>
        </p:nvSpPr>
        <p:spPr>
          <a:xfrm rot="300000">
            <a:off x="4469130" y="1763395"/>
            <a:ext cx="3239770" cy="3276600"/>
          </a:xfrm>
          <a:prstGeom prst="arc">
            <a:avLst>
              <a:gd name="adj1" fmla="val 18673886"/>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 name="椭圆 5"/>
          <p:cNvSpPr/>
          <p:nvPr>
            <p:custDataLst>
              <p:tags r:id="rId2"/>
            </p:custDataLst>
          </p:nvPr>
        </p:nvSpPr>
        <p:spPr>
          <a:xfrm flipH="1">
            <a:off x="4655820" y="196215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3"/>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文本框 23"/>
          <p:cNvSpPr txBox="1"/>
          <p:nvPr>
            <p:custDataLst>
              <p:tags r:id="rId7"/>
            </p:custDataLst>
          </p:nvPr>
        </p:nvSpPr>
        <p:spPr>
          <a:xfrm>
            <a:off x="795020" y="2052320"/>
            <a:ext cx="3667125" cy="17221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rPr>
              <a:t>评估近 2～3 周内有无流行性腮腺炎患者接触史，既往有无腮腺反复肿大或腮腺炎病史，有无腮腺炎疫苗接触史。</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28" name="文本框 27"/>
          <p:cNvSpPr txBox="1"/>
          <p:nvPr>
            <p:custDataLst>
              <p:tags r:id="rId8"/>
            </p:custDataLst>
          </p:nvPr>
        </p:nvSpPr>
        <p:spPr>
          <a:xfrm>
            <a:off x="2067560" y="415544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3. 心理—社会状况</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30" name="文本框 29"/>
          <p:cNvSpPr txBox="1"/>
          <p:nvPr>
            <p:custDataLst>
              <p:tags r:id="rId9"/>
            </p:custDataLst>
          </p:nvPr>
        </p:nvSpPr>
        <p:spPr>
          <a:xfrm>
            <a:off x="795020" y="4642485"/>
            <a:ext cx="3914775" cy="140779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rPr>
              <a:t>流行性腮腺炎为学龄儿童最常见的传染病，由于疼痛明显、进食困难、外表形象的改变及担心学习成绩落后等，可能导致焦虑和抑郁等心理变化。家长也因此焦急不安。</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31" name="文本框 30"/>
          <p:cNvSpPr txBox="1"/>
          <p:nvPr>
            <p:custDataLst>
              <p:tags r:id="rId10"/>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2. 身体状况</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33" name="文本框 32"/>
          <p:cNvSpPr txBox="1"/>
          <p:nvPr>
            <p:custDataLst>
              <p:tags r:id="rId11"/>
            </p:custDataLst>
          </p:nvPr>
        </p:nvSpPr>
        <p:spPr>
          <a:xfrm>
            <a:off x="7714615" y="2052320"/>
            <a:ext cx="3721100" cy="10280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询问家长了解患儿本次发病前有无体温升高、头痛和肌肉痛等症状，目前有无发热、头痛、乏力、食欲不振等前期症状。</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35" name="文本框 34"/>
          <p:cNvSpPr txBox="1"/>
          <p:nvPr>
            <p:custDataLst>
              <p:tags r:id="rId12"/>
            </p:custDataLst>
          </p:nvPr>
        </p:nvSpPr>
        <p:spPr>
          <a:xfrm>
            <a:off x="7697470" y="415544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实验室检查结果</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38" name="文本框 37"/>
          <p:cNvSpPr txBox="1"/>
          <p:nvPr>
            <p:custDataLst>
              <p:tags r:id="rId13"/>
            </p:custDataLst>
          </p:nvPr>
        </p:nvSpPr>
        <p:spPr>
          <a:xfrm>
            <a:off x="7631430" y="4642485"/>
            <a:ext cx="3803650" cy="114554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rPr>
              <a:t>及时准确采集标本进行血液及唾液、脑脊液、尿液检查并分析检查结果。</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39" name="图片 38" descr="333438343933313b333437363734333bcfc2d4d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5064125" y="4546600"/>
            <a:ext cx="288290" cy="288290"/>
          </a:xfrm>
          <a:prstGeom prst="rect">
            <a:avLst/>
          </a:prstGeom>
        </p:spPr>
      </p:pic>
      <p:pic>
        <p:nvPicPr>
          <p:cNvPr id="40" name="图片 39" descr="333438343933313b333437363734343bc1c1b5e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237480" y="2570480"/>
            <a:ext cx="1716405" cy="1716405"/>
          </a:xfrm>
          <a:prstGeom prst="rect">
            <a:avLst/>
          </a:prstGeom>
        </p:spPr>
      </p:pic>
      <p:pic>
        <p:nvPicPr>
          <p:cNvPr id="43" name="图片 42" descr="333438343933313b333437363735303bb6d4bbb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5182870" y="2063115"/>
            <a:ext cx="288290" cy="288290"/>
          </a:xfrm>
          <a:prstGeom prst="rect">
            <a:avLst/>
          </a:prstGeom>
        </p:spPr>
      </p:pic>
      <p:pic>
        <p:nvPicPr>
          <p:cNvPr id="44" name="图片 43" descr="333438343933313b333437363735333bcec4bcfebcd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6833870" y="4546600"/>
            <a:ext cx="288290" cy="288290"/>
          </a:xfrm>
          <a:prstGeom prst="rect">
            <a:avLst/>
          </a:prstGeom>
        </p:spPr>
      </p:pic>
      <p:pic>
        <p:nvPicPr>
          <p:cNvPr id="46" name="图片 45" descr="333438343933313b333437363735363bc8d5c0f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6833870" y="2063115"/>
            <a:ext cx="288290" cy="288290"/>
          </a:xfrm>
          <a:prstGeom prst="rect">
            <a:avLst/>
          </a:prstGeom>
        </p:spPr>
      </p:pic>
      <p:grpSp>
        <p:nvGrpSpPr>
          <p:cNvPr id="47" name="组合 46"/>
          <p:cNvGrpSpPr/>
          <p:nvPr/>
        </p:nvGrpSpPr>
        <p:grpSpPr>
          <a:xfrm>
            <a:off x="1534795" y="1506855"/>
            <a:ext cx="3077210" cy="421005"/>
            <a:chOff x="5081" y="1877"/>
            <a:chExt cx="4846" cy="663"/>
          </a:xfrm>
        </p:grpSpPr>
        <p:sp>
          <p:nvSpPr>
            <p:cNvPr id="48" name="文本框 47"/>
            <p:cNvSpPr txBox="1"/>
            <p:nvPr>
              <p:custDataLst>
                <p:tags r:id="rId29"/>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1. 健康史</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49" name="直接箭头连接符 48"/>
            <p:cNvCxnSpPr/>
            <p:nvPr>
              <p:custDataLst>
                <p:tags r:id="rId30"/>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51" name="直接箭头连接符 50"/>
          <p:cNvCxnSpPr/>
          <p:nvPr>
            <p:custDataLst>
              <p:tags r:id="rId31"/>
            </p:custDataLst>
          </p:nvPr>
        </p:nvCxnSpPr>
        <p:spPr>
          <a:xfrm flipH="1">
            <a:off x="2549525" y="4535805"/>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52" name="直接箭头连接符 51"/>
          <p:cNvCxnSpPr/>
          <p:nvPr>
            <p:custDataLst>
              <p:tags r:id="rId32"/>
            </p:custDataLst>
          </p:nvPr>
        </p:nvCxnSpPr>
        <p:spPr>
          <a:xfrm>
            <a:off x="7697470" y="453580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53" name="直接箭头连接符 52"/>
          <p:cNvCxnSpPr/>
          <p:nvPr>
            <p:custDataLst>
              <p:tags r:id="rId33"/>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55" name="弧形 54"/>
          <p:cNvSpPr/>
          <p:nvPr>
            <p:custDataLst>
              <p:tags r:id="rId34"/>
            </p:custDataLst>
          </p:nvPr>
        </p:nvSpPr>
        <p:spPr>
          <a:xfrm>
            <a:off x="4456430" y="1777365"/>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弧形 56"/>
          <p:cNvSpPr/>
          <p:nvPr>
            <p:custDataLst>
              <p:tags r:id="rId35"/>
            </p:custDataLst>
          </p:nvPr>
        </p:nvSpPr>
        <p:spPr>
          <a:xfrm rot="240000" flipH="1">
            <a:off x="4491355" y="1783080"/>
            <a:ext cx="3239770" cy="3239770"/>
          </a:xfrm>
          <a:prstGeom prst="arc">
            <a:avLst>
              <a:gd name="adj1" fmla="val 18998150"/>
              <a:gd name="adj2" fmla="val 2764173"/>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8" name="弧形 57"/>
          <p:cNvSpPr/>
          <p:nvPr>
            <p:custDataLst>
              <p:tags r:id="rId36"/>
            </p:custDataLst>
          </p:nvPr>
        </p:nvSpPr>
        <p:spPr>
          <a:xfrm flipH="1">
            <a:off x="4484370" y="1779270"/>
            <a:ext cx="3239770" cy="3239770"/>
          </a:xfrm>
          <a:prstGeom prst="arc">
            <a:avLst>
              <a:gd name="adj1" fmla="val 14620809"/>
              <a:gd name="adj2" fmla="val 17615471"/>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5" name="组合 4"/>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3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64" name="弧形 63"/>
          <p:cNvSpPr/>
          <p:nvPr>
            <p:custDataLst>
              <p:tags r:id="rId2"/>
            </p:custDataLst>
          </p:nvPr>
        </p:nvSpPr>
        <p:spPr>
          <a:xfrm rot="9540000">
            <a:off x="4018280" y="1971675"/>
            <a:ext cx="3063875" cy="2885440"/>
          </a:xfrm>
          <a:prstGeom prst="arc">
            <a:avLst>
              <a:gd name="adj1" fmla="val 15906596"/>
              <a:gd name="adj2" fmla="val 21571434"/>
            </a:avLst>
          </a:prstGeom>
          <a:ln>
            <a:solidFill>
              <a:srgbClr val="00B050"/>
            </a:soli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21" name="组合 20"/>
          <p:cNvGrpSpPr/>
          <p:nvPr/>
        </p:nvGrpSpPr>
        <p:grpSpPr>
          <a:xfrm>
            <a:off x="3847465" y="2588895"/>
            <a:ext cx="1441450" cy="1391920"/>
            <a:chOff x="5484" y="5595"/>
            <a:chExt cx="2270" cy="2192"/>
          </a:xfrm>
        </p:grpSpPr>
        <p:sp>
          <p:nvSpPr>
            <p:cNvPr id="5" name="椭圆 4"/>
            <p:cNvSpPr/>
            <p:nvPr>
              <p:custDataLst>
                <p:tags r:id="rId3"/>
              </p:custDataLst>
            </p:nvPr>
          </p:nvSpPr>
          <p:spPr>
            <a:xfrm>
              <a:off x="6086" y="6119"/>
              <a:ext cx="1143" cy="1143"/>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弧形 9"/>
            <p:cNvSpPr/>
            <p:nvPr>
              <p:custDataLst>
                <p:tags r:id="rId4"/>
              </p:custDataLst>
            </p:nvPr>
          </p:nvSpPr>
          <p:spPr>
            <a:xfrm>
              <a:off x="5908" y="5940"/>
              <a:ext cx="1500" cy="1500"/>
            </a:xfrm>
            <a:prstGeom prst="arc">
              <a:avLst>
                <a:gd name="adj1" fmla="val 667514"/>
                <a:gd name="adj2" fmla="val 19525525"/>
              </a:avLst>
            </a:prstGeom>
            <a:ln>
              <a:solidFill>
                <a:srgbClr val="92D050"/>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1" name="弧形 10"/>
            <p:cNvSpPr/>
            <p:nvPr>
              <p:custDataLst>
                <p:tags r:id="rId5"/>
              </p:custDataLst>
            </p:nvPr>
          </p:nvSpPr>
          <p:spPr>
            <a:xfrm rot="9600000">
              <a:off x="5741" y="5774"/>
              <a:ext cx="1832" cy="1832"/>
            </a:xfrm>
            <a:prstGeom prst="arc">
              <a:avLst>
                <a:gd name="adj1" fmla="val 2488873"/>
                <a:gd name="adj2" fmla="val 19525525"/>
              </a:avLst>
            </a:prstGeom>
            <a:ln>
              <a:solidFill>
                <a:srgbClr val="92D050">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2" name="弧形 11"/>
            <p:cNvSpPr/>
            <p:nvPr>
              <p:custDataLst>
                <p:tags r:id="rId6"/>
              </p:custDataLst>
            </p:nvPr>
          </p:nvSpPr>
          <p:spPr>
            <a:xfrm rot="9600000">
              <a:off x="5562" y="5595"/>
              <a:ext cx="2192" cy="2192"/>
            </a:xfrm>
            <a:prstGeom prst="arc">
              <a:avLst>
                <a:gd name="adj1" fmla="val 17639385"/>
                <a:gd name="adj2" fmla="val 15903784"/>
              </a:avLst>
            </a:prstGeom>
            <a:ln>
              <a:solidFill>
                <a:srgbClr val="92D050">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 name="椭圆 12"/>
            <p:cNvSpPr/>
            <p:nvPr>
              <p:custDataLst>
                <p:tags r:id="rId7"/>
              </p:custDataLst>
            </p:nvPr>
          </p:nvSpPr>
          <p:spPr>
            <a:xfrm>
              <a:off x="5484" y="6704"/>
              <a:ext cx="237" cy="237"/>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2313538333935363b32313538333933383bcae9bcdc"/>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314" y="6346"/>
              <a:ext cx="688" cy="688"/>
            </a:xfrm>
            <a:prstGeom prst="rect">
              <a:avLst/>
            </a:prstGeom>
          </p:spPr>
        </p:pic>
      </p:grpSp>
      <p:grpSp>
        <p:nvGrpSpPr>
          <p:cNvPr id="20" name="组合 19"/>
          <p:cNvGrpSpPr/>
          <p:nvPr/>
        </p:nvGrpSpPr>
        <p:grpSpPr>
          <a:xfrm>
            <a:off x="6167120" y="3538220"/>
            <a:ext cx="1441450" cy="1391920"/>
            <a:chOff x="9137" y="5595"/>
            <a:chExt cx="2270" cy="2192"/>
          </a:xfrm>
        </p:grpSpPr>
        <p:sp>
          <p:nvSpPr>
            <p:cNvPr id="14" name="椭圆 13"/>
            <p:cNvSpPr/>
            <p:nvPr>
              <p:custDataLst>
                <p:tags r:id="rId11"/>
              </p:custDataLst>
            </p:nvPr>
          </p:nvSpPr>
          <p:spPr>
            <a:xfrm>
              <a:off x="9739" y="6119"/>
              <a:ext cx="1143" cy="1143"/>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弧形 14"/>
            <p:cNvSpPr/>
            <p:nvPr>
              <p:custDataLst>
                <p:tags r:id="rId12"/>
              </p:custDataLst>
            </p:nvPr>
          </p:nvSpPr>
          <p:spPr>
            <a:xfrm>
              <a:off x="9561" y="5940"/>
              <a:ext cx="1500" cy="1500"/>
            </a:xfrm>
            <a:prstGeom prst="arc">
              <a:avLst>
                <a:gd name="adj1" fmla="val 667514"/>
                <a:gd name="adj2" fmla="val 19525525"/>
              </a:avLst>
            </a:prstGeom>
            <a:ln>
              <a:solidFill>
                <a:srgbClr val="FF7F7F"/>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6" name="弧形 15"/>
            <p:cNvSpPr/>
            <p:nvPr>
              <p:custDataLst>
                <p:tags r:id="rId13"/>
              </p:custDataLst>
            </p:nvPr>
          </p:nvSpPr>
          <p:spPr>
            <a:xfrm rot="9600000">
              <a:off x="9395" y="5774"/>
              <a:ext cx="1832" cy="1832"/>
            </a:xfrm>
            <a:prstGeom prst="arc">
              <a:avLst>
                <a:gd name="adj1" fmla="val 2488873"/>
                <a:gd name="adj2" fmla="val 19525525"/>
              </a:avLst>
            </a:prstGeom>
            <a:ln>
              <a:solidFill>
                <a:srgbClr val="FF7F7F">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7" name="弧形 16"/>
            <p:cNvSpPr/>
            <p:nvPr>
              <p:custDataLst>
                <p:tags r:id="rId14"/>
              </p:custDataLst>
            </p:nvPr>
          </p:nvSpPr>
          <p:spPr>
            <a:xfrm rot="9600000">
              <a:off x="9215" y="5595"/>
              <a:ext cx="2192" cy="2192"/>
            </a:xfrm>
            <a:prstGeom prst="arc">
              <a:avLst>
                <a:gd name="adj1" fmla="val 17639385"/>
                <a:gd name="adj2" fmla="val 15903784"/>
              </a:avLst>
            </a:prstGeom>
            <a:ln>
              <a:solidFill>
                <a:srgbClr val="FF7F7F">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9" name="椭圆 18"/>
            <p:cNvSpPr/>
            <p:nvPr>
              <p:custDataLst>
                <p:tags r:id="rId15"/>
              </p:custDataLst>
            </p:nvPr>
          </p:nvSpPr>
          <p:spPr>
            <a:xfrm>
              <a:off x="9137" y="6704"/>
              <a:ext cx="237" cy="237"/>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0" name="图片 69" descr="32313538333935363b32313538333935333bbfceb1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968" y="6346"/>
              <a:ext cx="688" cy="688"/>
            </a:xfrm>
            <a:prstGeom prst="rect">
              <a:avLst/>
            </a:prstGeom>
          </p:spPr>
        </p:pic>
      </p:grpSp>
      <p:sp>
        <p:nvSpPr>
          <p:cNvPr id="75" name="文本框 74"/>
          <p:cNvSpPr txBox="1"/>
          <p:nvPr>
            <p:custDataLst>
              <p:tags r:id="rId19"/>
            </p:custDataLst>
          </p:nvPr>
        </p:nvSpPr>
        <p:spPr>
          <a:xfrm>
            <a:off x="7804150" y="3023870"/>
            <a:ext cx="2870835" cy="429895"/>
          </a:xfrm>
          <a:prstGeom prst="rect">
            <a:avLst/>
          </a:prstGeom>
          <a:noFill/>
        </p:spPr>
        <p:txBody>
          <a:bodyPr wrap="square" bIns="0" rtlCol="0">
            <a:noAutofit/>
          </a:bodyPr>
          <a:p>
            <a:pPr algn="l"/>
            <a:r>
              <a:rPr lang="zh-CN" altLang="en-US" sz="2000" b="1">
                <a:solidFill>
                  <a:srgbClr val="FF7F7F"/>
                </a:solidFill>
                <a:uFillTx/>
                <a:latin typeface="Microsoft YaHei Bold" panose="020B0503020204020204" charset="-122"/>
                <a:ea typeface="Microsoft YaHei Bold" panose="020B0503020204020204" charset="-122"/>
              </a:rPr>
              <a:t>2. 体温过高</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76" name="文本框 75"/>
          <p:cNvSpPr txBox="1"/>
          <p:nvPr>
            <p:custDataLst>
              <p:tags r:id="rId20"/>
            </p:custDataLst>
          </p:nvPr>
        </p:nvSpPr>
        <p:spPr>
          <a:xfrm>
            <a:off x="7800340" y="3488055"/>
            <a:ext cx="2874645" cy="1310005"/>
          </a:xfrm>
          <a:prstGeom prst="rect">
            <a:avLst/>
          </a:prstGeom>
          <a:noFill/>
        </p:spPr>
        <p:txBody>
          <a:bodyPr wrap="square" rtlCol="0">
            <a:noAutofit/>
          </a:bodyPr>
          <a:p>
            <a:pPr algn="l"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与病毒感染有关。</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7" name="文本框 76"/>
          <p:cNvSpPr txBox="1"/>
          <p:nvPr>
            <p:custDataLst>
              <p:tags r:id="rId21"/>
            </p:custDataLst>
          </p:nvPr>
        </p:nvSpPr>
        <p:spPr>
          <a:xfrm>
            <a:off x="1419225" y="2783840"/>
            <a:ext cx="2280920" cy="429895"/>
          </a:xfrm>
          <a:prstGeom prst="rect">
            <a:avLst/>
          </a:prstGeom>
          <a:noFill/>
        </p:spPr>
        <p:txBody>
          <a:bodyPr wrap="square" bIns="0" rtlCol="0">
            <a:noAutofit/>
          </a:bodyPr>
          <a:p>
            <a:pPr algn="r"/>
            <a:r>
              <a:rPr lang="zh-CN" altLang="en-US" sz="2000" b="1">
                <a:solidFill>
                  <a:srgbClr val="92D050"/>
                </a:solidFill>
                <a:uFillTx/>
                <a:latin typeface="Microsoft YaHei Bold" panose="020B0503020204020204" charset="-122"/>
                <a:ea typeface="Microsoft YaHei Bold" panose="020B0503020204020204" charset="-122"/>
              </a:rPr>
              <a:t>1. 疼痛</a:t>
            </a:r>
            <a:endParaRPr lang="zh-CN" altLang="en-US" sz="2000" b="1">
              <a:solidFill>
                <a:srgbClr val="92D05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22"/>
            </p:custDataLst>
          </p:nvPr>
        </p:nvSpPr>
        <p:spPr>
          <a:xfrm>
            <a:off x="1419225" y="3213735"/>
            <a:ext cx="2281555" cy="543560"/>
          </a:xfrm>
          <a:prstGeom prst="rect">
            <a:avLst/>
          </a:prstGeom>
          <a:noFill/>
        </p:spPr>
        <p:txBody>
          <a:bodyPr wrap="square" rtlCol="0">
            <a:noAutofit/>
          </a:bodyPr>
          <a:p>
            <a:pPr algn="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与腮腺非化脓性炎症有关。</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41" name="椭圆 40"/>
          <p:cNvSpPr/>
          <p:nvPr>
            <p:custDataLst>
              <p:tags r:id="rId2"/>
            </p:custDataLst>
          </p:nvPr>
        </p:nvSpPr>
        <p:spPr>
          <a:xfrm>
            <a:off x="3014980" y="327660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7" name="椭圆 46"/>
          <p:cNvSpPr/>
          <p:nvPr>
            <p:custDataLst>
              <p:tags r:id="rId3"/>
            </p:custDataLst>
          </p:nvPr>
        </p:nvSpPr>
        <p:spPr>
          <a:xfrm>
            <a:off x="8561705" y="3458210"/>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2" name="组合 1"/>
          <p:cNvGrpSpPr/>
          <p:nvPr/>
        </p:nvGrpSpPr>
        <p:grpSpPr>
          <a:xfrm>
            <a:off x="3649980" y="1735455"/>
            <a:ext cx="2700020" cy="2160270"/>
            <a:chOff x="2435" y="6564"/>
            <a:chExt cx="4252" cy="3402"/>
          </a:xfrm>
        </p:grpSpPr>
        <p:sp>
          <p:nvSpPr>
            <p:cNvPr id="68" name="圆角矩形 67"/>
            <p:cNvSpPr/>
            <p:nvPr>
              <p:custDataLst>
                <p:tags r:id="rId4"/>
              </p:custDataLst>
            </p:nvPr>
          </p:nvSpPr>
          <p:spPr>
            <a:xfrm>
              <a:off x="2435" y="6564"/>
              <a:ext cx="4252" cy="3402"/>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圆角矩形 52"/>
            <p:cNvSpPr/>
            <p:nvPr>
              <p:custDataLst>
                <p:tags r:id="rId5"/>
              </p:custDataLst>
            </p:nvPr>
          </p:nvSpPr>
          <p:spPr>
            <a:xfrm>
              <a:off x="2435" y="6564"/>
              <a:ext cx="4082" cy="3231"/>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3" name="文本框 92"/>
            <p:cNvSpPr txBox="1"/>
            <p:nvPr>
              <p:custDataLst>
                <p:tags r:id="rId6"/>
              </p:custDataLst>
            </p:nvPr>
          </p:nvSpPr>
          <p:spPr>
            <a:xfrm>
              <a:off x="2869" y="7467"/>
              <a:ext cx="3190" cy="1240"/>
            </a:xfrm>
            <a:prstGeom prst="rect">
              <a:avLst/>
            </a:prstGeom>
            <a:noFill/>
          </p:spPr>
          <p:txBody>
            <a:bodyPr wrap="square" rtlCol="0">
              <a:noAutofit/>
            </a:bodyPr>
            <a:p>
              <a:pPr algn="ctr" fontAlgn="auto">
                <a:lnSpc>
                  <a:spcPct val="130000"/>
                </a:lnSpc>
                <a:spcAft>
                  <a:spcPts val="1000"/>
                </a:spcAft>
              </a:pPr>
              <a:r>
                <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rPr>
                <a:t>病人的疼痛减轻。</a:t>
              </a:r>
              <a:endParaRPr lang="zh-CN" altLang="en-US" sz="2000">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8" name="组合 7"/>
            <p:cNvGrpSpPr/>
            <p:nvPr/>
          </p:nvGrpSpPr>
          <p:grpSpPr>
            <a:xfrm>
              <a:off x="2499" y="6648"/>
              <a:ext cx="748" cy="674"/>
              <a:chOff x="3203" y="6692"/>
              <a:chExt cx="748" cy="674"/>
            </a:xfrm>
          </p:grpSpPr>
          <p:sp>
            <p:nvSpPr>
              <p:cNvPr id="111" name="椭圆 110"/>
              <p:cNvSpPr/>
              <p:nvPr>
                <p:custDataLst>
                  <p:tags r:id="rId7"/>
                </p:custDataLst>
              </p:nvPr>
            </p:nvSpPr>
            <p:spPr>
              <a:xfrm>
                <a:off x="3240" y="6692"/>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文本框 117"/>
              <p:cNvSpPr txBox="1"/>
              <p:nvPr>
                <p:custDataLst>
                  <p:tags r:id="rId8"/>
                </p:custDataLst>
              </p:nvPr>
            </p:nvSpPr>
            <p:spPr>
              <a:xfrm>
                <a:off x="3203" y="6792"/>
                <a:ext cx="748" cy="475"/>
              </a:xfrm>
              <a:prstGeom prst="rect">
                <a:avLst/>
              </a:prstGeom>
              <a:noFill/>
            </p:spPr>
            <p:txBody>
              <a:bodyPr wrap="square" bIns="0" rtlCol="0">
                <a:normAutofit fontScale="8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grpSp>
        <p:nvGrpSpPr>
          <p:cNvPr id="3" name="组合 2"/>
          <p:cNvGrpSpPr/>
          <p:nvPr/>
        </p:nvGrpSpPr>
        <p:grpSpPr>
          <a:xfrm>
            <a:off x="7302500" y="3983990"/>
            <a:ext cx="2700020" cy="2160270"/>
            <a:chOff x="12543" y="1888"/>
            <a:chExt cx="4252" cy="3402"/>
          </a:xfrm>
        </p:grpSpPr>
        <p:sp>
          <p:nvSpPr>
            <p:cNvPr id="86" name="圆角矩形 85"/>
            <p:cNvSpPr/>
            <p:nvPr>
              <p:custDataLst>
                <p:tags r:id="rId9"/>
              </p:custDataLst>
            </p:nvPr>
          </p:nvSpPr>
          <p:spPr>
            <a:xfrm>
              <a:off x="12543" y="1888"/>
              <a:ext cx="4252" cy="3402"/>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7" name="圆角矩形 86"/>
            <p:cNvSpPr/>
            <p:nvPr>
              <p:custDataLst>
                <p:tags r:id="rId10"/>
              </p:custDataLst>
            </p:nvPr>
          </p:nvSpPr>
          <p:spPr>
            <a:xfrm>
              <a:off x="12543" y="1888"/>
              <a:ext cx="4082" cy="3231"/>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9" name="文本框 98"/>
            <p:cNvSpPr txBox="1"/>
            <p:nvPr>
              <p:custDataLst>
                <p:tags r:id="rId11"/>
              </p:custDataLst>
            </p:nvPr>
          </p:nvSpPr>
          <p:spPr>
            <a:xfrm>
              <a:off x="12848" y="2830"/>
              <a:ext cx="3516" cy="1240"/>
            </a:xfrm>
            <a:prstGeom prst="rect">
              <a:avLst/>
            </a:prstGeom>
            <a:noFill/>
          </p:spPr>
          <p:txBody>
            <a:bodyPr wrap="square" rtlCol="0">
              <a:noAutofit/>
            </a:bodyPr>
            <a:p>
              <a:pPr algn="ctr" fontAlgn="auto">
                <a:lnSpc>
                  <a:spcPct val="130000"/>
                </a:lnSpc>
                <a:spcAft>
                  <a:spcPts val="1000"/>
                </a:spcAft>
              </a:pPr>
              <a:r>
                <a:rPr lang="zh-CN" altLang="en-US" sz="2000" b="1">
                  <a:solidFill>
                    <a:schemeClr val="bg1"/>
                  </a:solidFill>
                  <a:uFillTx/>
                  <a:latin typeface="Microsoft YaHei Bold" panose="020B0503020204020204" charset="-122"/>
                  <a:ea typeface="Microsoft YaHei Bold" panose="020B0503020204020204" charset="-122"/>
                  <a:sym typeface="微软雅黑" panose="020B0503020204020204" charset="-122"/>
                </a:rPr>
                <a:t>局部肿胀减轻。</a:t>
              </a:r>
              <a:endParaRPr lang="zh-CN" altLang="en-US" sz="20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14" name="组合 13"/>
            <p:cNvGrpSpPr/>
            <p:nvPr/>
          </p:nvGrpSpPr>
          <p:grpSpPr>
            <a:xfrm>
              <a:off x="12617" y="1974"/>
              <a:ext cx="748" cy="674"/>
              <a:chOff x="12617" y="1974"/>
              <a:chExt cx="748" cy="674"/>
            </a:xfrm>
          </p:grpSpPr>
          <p:sp>
            <p:nvSpPr>
              <p:cNvPr id="114" name="椭圆 113"/>
              <p:cNvSpPr/>
              <p:nvPr>
                <p:custDataLst>
                  <p:tags r:id="rId12"/>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1" name="文本框 120"/>
              <p:cNvSpPr txBox="1"/>
              <p:nvPr>
                <p:custDataLst>
                  <p:tags r:id="rId13"/>
                </p:custDataLst>
              </p:nvPr>
            </p:nvSpPr>
            <p:spPr>
              <a:xfrm>
                <a:off x="12617" y="2074"/>
                <a:ext cx="748" cy="475"/>
              </a:xfrm>
              <a:prstGeom prst="rect">
                <a:avLst/>
              </a:prstGeom>
              <a:noFill/>
            </p:spPr>
            <p:txBody>
              <a:bodyPr wrap="square" bIns="0" rtlCol="0">
                <a:normAutofit fontScale="8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02</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gr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减轻疼痛</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sym typeface="+mn-ea"/>
              </a:rPr>
              <a:t>（1） 保持口腔清洁，常用温盐水漱口，多饮水，以减少口腔内残余食物，防止继发感染。</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sym typeface="+mn-ea"/>
              </a:rPr>
              <a:t>（2） 给予富有营养、易消化的半流质食物或软食，忌酸、辣、干、硬食物，以免因唾液分泌及咀嚼加剧疼痛感。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sym typeface="+mn-ea"/>
              </a:rPr>
              <a:t>（3） 局部冷敷，以减轻炎症充血及疼痛；也可用中药湿敷。</a:t>
            </a:r>
            <a:endParaRPr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2.降低体温</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保证休息，防止过劳，减少并发症的发生。高热者给予物理或药物降温。鼓励患儿多饮水。发热伴有并发症者应卧床休息至热退。</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3. 观察病情变化</a:t>
            </a:r>
            <a:r>
              <a:rPr sz="2000" dirty="0">
                <a:latin typeface="Microsoft YaHei Regular" panose="020B0503020204020204" charset="-122"/>
                <a:ea typeface="Microsoft YaHei Regular" panose="020B0503020204020204" charset="-122"/>
                <a:cs typeface="Microsoft YaHei Regular" panose="020B0503020204020204" charset="-122"/>
                <a:sym typeface="+mn-ea"/>
              </a:rPr>
              <a:t>　注意有无脑膜炎、睾丸炎、急性胰腺炎等临床征象，并予以相应治疗和护理。发生睾丸炎时可用丁字带托起阴囊，局部间歇冷敷以减轻疼痛。</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a:t>
              </a:r>
              <a:r>
                <a:rPr lang="zh-CN" altLang="en-US" sz="2400">
                  <a:solidFill>
                    <a:srgbClr val="FF7F7F"/>
                  </a:solidFill>
                  <a:latin typeface="微软雅黑" panose="020B0503020204020204" charset="-122"/>
                  <a:ea typeface="微软雅黑" panose="020B0503020204020204" charset="-122"/>
                  <a:sym typeface="+mn-ea"/>
                </a:rPr>
                <a:t>护理措施</a:t>
              </a:r>
              <a:r>
                <a:rPr lang="zh-CN" altLang="en-US" sz="2400">
                  <a:solidFill>
                    <a:srgbClr val="FF7F7F"/>
                  </a:solidFill>
                  <a:latin typeface="微软雅黑" panose="020B0503020204020204" charset="-122"/>
                  <a:ea typeface="微软雅黑" panose="020B0503020204020204" charset="-122"/>
                  <a:sym typeface="+mn-ea"/>
                </a:rPr>
                <a:t>】</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4. 预防感染传播</a:t>
            </a:r>
            <a:r>
              <a:rPr sz="2000" dirty="0">
                <a:latin typeface="Microsoft YaHei Regular" panose="020B0503020204020204" charset="-122"/>
                <a:ea typeface="Microsoft YaHei Regular" panose="020B0503020204020204" charset="-122"/>
                <a:cs typeface="Microsoft YaHei Regular" panose="020B0503020204020204" charset="-122"/>
                <a:sym typeface="+mn-ea"/>
              </a:rPr>
              <a:t>　发现腮腺炎患儿后立即采取呼吸道隔离措施，直至腮腺肿大消退后 3 天。有接触史的易感儿应观察 3 周。流行期间应加强托幼机构的晨检。居室应空气流通，对患儿口、鼻分泌物及污染物应进行消毒。易感儿可接种减毒腮腺炎活疫苗。</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5. 健康教育</a:t>
            </a:r>
            <a:r>
              <a:rPr sz="2000" dirty="0">
                <a:latin typeface="Microsoft YaHei Regular" panose="020B0503020204020204" charset="-122"/>
                <a:ea typeface="Microsoft YaHei Regular" panose="020B0503020204020204" charset="-122"/>
                <a:cs typeface="Microsoft YaHei Regular" panose="020B0503020204020204" charset="-122"/>
                <a:sym typeface="+mn-ea"/>
              </a:rPr>
              <a:t>　无并发症的患儿一般在家中隔离治疗，指导家长做好隔离、饮食、用药等护理，学会观察病情，若有并发症表现，应及时送医院就诊。做好患儿和家长的心理护理，介绍减轻疼痛的方法，使患儿配合治疗。</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a:t>
              </a:r>
              <a:r>
                <a:rPr lang="zh-CN" altLang="en-US" sz="2400">
                  <a:solidFill>
                    <a:srgbClr val="FF7F7F"/>
                  </a:solidFill>
                  <a:latin typeface="微软雅黑" panose="020B0503020204020204" charset="-122"/>
                  <a:ea typeface="微软雅黑" panose="020B0503020204020204" charset="-122"/>
                  <a:sym typeface="+mn-ea"/>
                </a:rPr>
                <a:t>护理措施</a:t>
              </a:r>
              <a:r>
                <a:rPr lang="zh-CN" altLang="en-US" sz="2400">
                  <a:solidFill>
                    <a:srgbClr val="FF7F7F"/>
                  </a:solidFill>
                  <a:latin typeface="微软雅黑" panose="020B0503020204020204" charset="-122"/>
                  <a:ea typeface="微软雅黑" panose="020B0503020204020204" charset="-122"/>
                  <a:sym typeface="+mn-ea"/>
                </a:rPr>
                <a:t>】</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小儿手足口病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617980"/>
            <a:ext cx="10440035" cy="378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88" y="227417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手足口病是由肠道病毒感染引起的一种儿童常见传染病，5 岁以下儿童多发，引起手足口病最常见的是柯萨奇病毒 A16 型及肠道病毒 71 型。密切接触是手足口病重要的传播方式，通过接触被病毒污染的手、毛巾、玩具等引起感染，还可通过呼吸道飞沫传播，饮用或食入被病毒污染的水和食物后亦可感染，临床以发热，手、足、肛门、口咽等部位皮疹或疱疹为特征。</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手足口病可由多种肠道病毒引起，最常见的是柯萨奇病毒 A16 型及肠道病毒 71 型，其感染途径包括消化道、呼吸道及接触传播。病毒对外界有一定的抵抗力。但对紫外线及干燥敏感，对多种氧化剂，甲醛和碘酒等也比较敏感。病毒在 50℃时可被迅速灭活，在 -20℃时可长期保存。</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患儿和隐性感染者为主要传染源，手足口病隐性感染率高。患者发病一周内传染性最强。本病一年四季均可发生，但以夏秋季节为多见，发病以 4 ～ 9 月为主。任何年龄均可发病，尤以 3 岁以下年龄组发病率最高。本病传染性强，易引起流行，婴幼儿和儿童普遍易感。不同病原型感染后抗体缺乏交叉免疫，可反复感染发病。</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【病因及流行病学】</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肠道病毒感染人体后，主要与咽部和肠道上皮细胞表面相应的病毒受体结合，其中肠道病毒 A 组 71 型（EV-A71）和柯萨奇病毒 A 组 16 型（CV-A16）的主要病毒受体为人类清道夫受体 B2 和 P 选择素糖蛋白配体 -1 等。病毒和受体结合后经细胞内吞作用进入细胞，病毒基因组在细胞质内脱衣壳、转录、组装成病毒颗粒。肠道病毒主要在扁桃体、咽部和肠道的淋巴结大量复制后释放入血液，可进一步播散到皮肤及黏膜、神经系统、呼吸系统、心脏、肝脏、胰脏、肾上腺等，引起相应组织和器官发生一系列炎症反应，导致相应的临床表现。少数病例因神经系统受累导致血管舒缩功能紊乱及 IL-10、IL-13、IFN-γ 等炎性介质大量释放引起心肺衰竭。</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12520"/>
            <a:ext cx="10440035" cy="542353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手足口病潜伏期多为 2 ～ 10 天，平均 3 ～ 5 天。</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第一期：出疹期。</a:t>
            </a:r>
            <a:endPar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主要表现为发热，手、足、口、臀等部位出疹，可伴有发热，咳嗽、流涕、食欲不振等症状。部分病例仅表现为皮疹或疱疹性咽峡炎，个别病例可无皮疹，典型皮疹表现为斑丘疹、丘疹、疱疹。皮疹周围有炎性红晕，疱疹内液体较少，不疼不痒，皮疹恢复时不结痂、不留疤。不典型皮疹通常小、厚、硬、少，有时可见瘀点、瘀斑。某些型别肠道病毒，如柯萨奇病毒 A 组 6 型（CV-A6）和人柯萨奇病毒 A10（CV-A10）所致皮损严重，皮疹可表现为大疱样改变，伴疼痛及痒感，且不限于手、足、口部位。此期属于手足口病普通型，绝大多数在此期痊愈。</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12520"/>
            <a:ext cx="10440035" cy="542353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第二期：神经系统受累期。</a:t>
            </a:r>
            <a:endPar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少数病例可出现中枢神经系统损害，多发生在病程 1 ～ 5 天内，表现为精神差、嗜睡、吸吮无力、易惊、头痛、呕吐、烦躁、肢体抖动、肌无力、颈项强直等。此期属于手足口病重症病例重型，大多数可痊愈。</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第三期：心肺功能衰竭前期。</a:t>
            </a:r>
            <a:endPar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多发生在病程 5 天内，表现为心率和呼吸增快、出冷汗、四肢末梢发凉、皮肤发花、血压升高。此期属于手足口病重症病例危重型，及时识别并正确治疗，是降低病死率的关键。</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第四期：心肺功能衰竭期。</a:t>
            </a:r>
            <a:endPar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可在第3期的基础上迅速进入该期，临床表现为心动过速，但个别患儿可有心动过缓，还可出现呼吸急促、口唇紫绀、咳粉红色泡沫痰或血性液体、血压降低或休克。亦有病例以严重脑功能衰竭为主要表现，临床可见抽搐、严重意识障碍等。此期属于手足口病重症危重型，病死率较高。</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12520"/>
            <a:ext cx="10440035" cy="542353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rPr>
              <a:t>第五期：恢复期。</a:t>
            </a:r>
            <a:endParaRPr sz="2000"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体温逐渐恢复正常，对血管活性药物的依赖逐渐减少，神经系统受累症状和心肺功能逐渐恢复，少数可遗留神经系统后遗症。部分手足口病例，如柯萨奇病毒 A 组 6 型（CV-A6）、人柯萨奇病毒 A10（CV-A10）感染者，在病后 2 ～ 4 周有脱甲的症状，新甲于 1 ～ 2 月长出。大多数患儿预后良好，一般在 1 周内痊愈，无后遗症。少数患儿发病后迅速累及神经系统，表现为脑干脑炎、脑脊髓炎、脑脊髓膜炎等，发展为循环衰竭、神经源性肺水肿的患儿病死率高。</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并发症：脑炎、脑膜炎，循环衰竭，神经源性肺水肿，心肌炎。</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432560" y="3243649"/>
            <a:ext cx="9326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单元十四　传染病和寄生虫病患儿的护理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传染性疾病的特点：①由特异性病原体所致；②具有一定的传染性；③流行病学特征包括流行性、季节性、地方性、周期性，按照其发病的强度和广度可分为散发、暴发、流行、大流行四种类型；④免疫性：病人在传染性疾病痊愈后，大多数可获得对该病原体的特异性体液免疫及细胞免疫。</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圆角矩形 35"/>
          <p:cNvSpPr/>
          <p:nvPr>
            <p:custDataLst>
              <p:tags r:id="rId1"/>
            </p:custDataLst>
          </p:nvPr>
        </p:nvSpPr>
        <p:spPr>
          <a:xfrm>
            <a:off x="429260" y="3993833"/>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9" name="组合 8"/>
          <p:cNvGrpSpPr/>
          <p:nvPr/>
        </p:nvGrpSpPr>
        <p:grpSpPr>
          <a:xfrm>
            <a:off x="1905635" y="3505200"/>
            <a:ext cx="1215390" cy="1215390"/>
            <a:chOff x="3001" y="5520"/>
            <a:chExt cx="1914" cy="1914"/>
          </a:xfrm>
        </p:grpSpPr>
        <p:sp>
          <p:nvSpPr>
            <p:cNvPr id="11" name="圆角矩形 10"/>
            <p:cNvSpPr/>
            <p:nvPr>
              <p:custDataLst>
                <p:tags r:id="rId2"/>
              </p:custDataLst>
            </p:nvPr>
          </p:nvSpPr>
          <p:spPr>
            <a:xfrm rot="2640000">
              <a:off x="3001" y="5520"/>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圆角矩形 16"/>
            <p:cNvSpPr/>
            <p:nvPr>
              <p:custDataLst>
                <p:tags r:id="rId3"/>
              </p:custDataLst>
            </p:nvPr>
          </p:nvSpPr>
          <p:spPr>
            <a:xfrm rot="2640000">
              <a:off x="3216" y="5735"/>
              <a:ext cx="1485" cy="148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7" name="椭圆 36"/>
            <p:cNvSpPr/>
            <p:nvPr>
              <p:custDataLst>
                <p:tags r:id="rId4"/>
              </p:custDataLst>
            </p:nvPr>
          </p:nvSpPr>
          <p:spPr>
            <a:xfrm>
              <a:off x="3531" y="6050"/>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8" name="文本框 57"/>
            <p:cNvSpPr txBox="1"/>
            <p:nvPr>
              <p:custDataLst>
                <p:tags r:id="rId5"/>
              </p:custDataLst>
            </p:nvPr>
          </p:nvSpPr>
          <p:spPr>
            <a:xfrm>
              <a:off x="3559" y="6223"/>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nvGrpSpPr>
          <p:cNvPr id="4" name="组合 3"/>
          <p:cNvGrpSpPr/>
          <p:nvPr/>
        </p:nvGrpSpPr>
        <p:grpSpPr>
          <a:xfrm>
            <a:off x="3682365" y="3505200"/>
            <a:ext cx="1215390" cy="1215390"/>
            <a:chOff x="5930" y="5520"/>
            <a:chExt cx="1914" cy="1914"/>
          </a:xfrm>
        </p:grpSpPr>
        <p:sp>
          <p:nvSpPr>
            <p:cNvPr id="12" name="圆角矩形 11"/>
            <p:cNvSpPr/>
            <p:nvPr>
              <p:custDataLst>
                <p:tags r:id="rId6"/>
              </p:custDataLst>
            </p:nvPr>
          </p:nvSpPr>
          <p:spPr>
            <a:xfrm rot="2640000">
              <a:off x="5930" y="5520"/>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圆角矩形 21"/>
            <p:cNvSpPr/>
            <p:nvPr>
              <p:custDataLst>
                <p:tags r:id="rId7"/>
              </p:custDataLst>
            </p:nvPr>
          </p:nvSpPr>
          <p:spPr>
            <a:xfrm rot="2640000">
              <a:off x="6145" y="5735"/>
              <a:ext cx="1485" cy="148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9" name="椭圆 38"/>
            <p:cNvSpPr/>
            <p:nvPr>
              <p:custDataLst>
                <p:tags r:id="rId8"/>
              </p:custDataLst>
            </p:nvPr>
          </p:nvSpPr>
          <p:spPr>
            <a:xfrm>
              <a:off x="6460" y="6050"/>
              <a:ext cx="855" cy="85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文本框 39"/>
            <p:cNvSpPr txBox="1"/>
            <p:nvPr>
              <p:custDataLst>
                <p:tags r:id="rId9"/>
              </p:custDataLst>
            </p:nvPr>
          </p:nvSpPr>
          <p:spPr>
            <a:xfrm>
              <a:off x="6488" y="6223"/>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nvGrpSpPr>
          <p:cNvPr id="7" name="组合 6"/>
          <p:cNvGrpSpPr/>
          <p:nvPr/>
        </p:nvGrpSpPr>
        <p:grpSpPr>
          <a:xfrm>
            <a:off x="7235825" y="3505200"/>
            <a:ext cx="1215390" cy="1215390"/>
            <a:chOff x="11344" y="5520"/>
            <a:chExt cx="1914" cy="1914"/>
          </a:xfrm>
        </p:grpSpPr>
        <p:sp>
          <p:nvSpPr>
            <p:cNvPr id="14" name="圆角矩形 13"/>
            <p:cNvSpPr/>
            <p:nvPr>
              <p:custDataLst>
                <p:tags r:id="rId10"/>
              </p:custDataLst>
            </p:nvPr>
          </p:nvSpPr>
          <p:spPr>
            <a:xfrm rot="2640000">
              <a:off x="11344" y="5520"/>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圆角矩形 22"/>
            <p:cNvSpPr/>
            <p:nvPr>
              <p:custDataLst>
                <p:tags r:id="rId11"/>
              </p:custDataLst>
            </p:nvPr>
          </p:nvSpPr>
          <p:spPr>
            <a:xfrm rot="18960000" flipH="1">
              <a:off x="11559" y="5735"/>
              <a:ext cx="1485" cy="148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12"/>
              </p:custDataLst>
            </p:nvPr>
          </p:nvSpPr>
          <p:spPr>
            <a:xfrm>
              <a:off x="11874" y="6050"/>
              <a:ext cx="855" cy="85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文本框 41"/>
            <p:cNvSpPr txBox="1"/>
            <p:nvPr>
              <p:custDataLst>
                <p:tags r:id="rId13"/>
              </p:custDataLst>
            </p:nvPr>
          </p:nvSpPr>
          <p:spPr>
            <a:xfrm>
              <a:off x="11902" y="6223"/>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nvGrpSpPr>
          <p:cNvPr id="8" name="组合 7"/>
          <p:cNvGrpSpPr/>
          <p:nvPr/>
        </p:nvGrpSpPr>
        <p:grpSpPr>
          <a:xfrm>
            <a:off x="5459095" y="3505200"/>
            <a:ext cx="1215390" cy="1215390"/>
            <a:chOff x="8538" y="5520"/>
            <a:chExt cx="1914" cy="1914"/>
          </a:xfrm>
        </p:grpSpPr>
        <p:sp>
          <p:nvSpPr>
            <p:cNvPr id="13" name="圆角矩形 12"/>
            <p:cNvSpPr/>
            <p:nvPr>
              <p:custDataLst>
                <p:tags r:id="rId14"/>
              </p:custDataLst>
            </p:nvPr>
          </p:nvSpPr>
          <p:spPr>
            <a:xfrm rot="2640000">
              <a:off x="8538" y="5520"/>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圆角矩形 18"/>
            <p:cNvSpPr/>
            <p:nvPr>
              <p:custDataLst>
                <p:tags r:id="rId15"/>
              </p:custDataLst>
            </p:nvPr>
          </p:nvSpPr>
          <p:spPr>
            <a:xfrm rot="2640000">
              <a:off x="8753" y="5735"/>
              <a:ext cx="1485" cy="148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16"/>
              </p:custDataLst>
            </p:nvPr>
          </p:nvSpPr>
          <p:spPr>
            <a:xfrm>
              <a:off x="9068" y="6050"/>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17"/>
              </p:custDataLst>
            </p:nvPr>
          </p:nvSpPr>
          <p:spPr>
            <a:xfrm>
              <a:off x="9095" y="6223"/>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grpSp>
        <p:nvGrpSpPr>
          <p:cNvPr id="5" name="组合 4"/>
          <p:cNvGrpSpPr/>
          <p:nvPr/>
        </p:nvGrpSpPr>
        <p:grpSpPr>
          <a:xfrm>
            <a:off x="9012555" y="3505200"/>
            <a:ext cx="1215390" cy="1215390"/>
            <a:chOff x="14193" y="5520"/>
            <a:chExt cx="1914" cy="1914"/>
          </a:xfrm>
        </p:grpSpPr>
        <p:sp>
          <p:nvSpPr>
            <p:cNvPr id="15" name="圆角矩形 14"/>
            <p:cNvSpPr/>
            <p:nvPr>
              <p:custDataLst>
                <p:tags r:id="rId18"/>
              </p:custDataLst>
            </p:nvPr>
          </p:nvSpPr>
          <p:spPr>
            <a:xfrm rot="2640000">
              <a:off x="14193" y="5520"/>
              <a:ext cx="1915" cy="191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圆角矩形 23"/>
            <p:cNvSpPr/>
            <p:nvPr>
              <p:custDataLst>
                <p:tags r:id="rId19"/>
              </p:custDataLst>
            </p:nvPr>
          </p:nvSpPr>
          <p:spPr>
            <a:xfrm rot="18960000" flipH="1">
              <a:off x="14408" y="5735"/>
              <a:ext cx="1485" cy="1485"/>
            </a:xfrm>
            <a:prstGeom prst="roundRect">
              <a:avLst/>
            </a:prstGeom>
            <a:noFill/>
            <a:ln w="69850">
              <a:gradFill>
                <a:gsLst>
                  <a:gs pos="100000">
                    <a:srgbClr val="F18870">
                      <a:lumMod val="60000"/>
                      <a:lumOff val="40000"/>
                    </a:srgbClr>
                  </a:gs>
                  <a:gs pos="0">
                    <a:srgbClr val="F18870"/>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7" name="椭圆 46"/>
            <p:cNvSpPr/>
            <p:nvPr>
              <p:custDataLst>
                <p:tags r:id="rId20"/>
              </p:custDataLst>
            </p:nvPr>
          </p:nvSpPr>
          <p:spPr>
            <a:xfrm>
              <a:off x="14723" y="6050"/>
              <a:ext cx="855" cy="85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8" name="文本框 47"/>
            <p:cNvSpPr txBox="1"/>
            <p:nvPr>
              <p:custDataLst>
                <p:tags r:id="rId21"/>
              </p:custDataLst>
            </p:nvPr>
          </p:nvSpPr>
          <p:spPr>
            <a:xfrm>
              <a:off x="14750" y="6223"/>
              <a:ext cx="800" cy="508"/>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05</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grpSp>
      <p:sp>
        <p:nvSpPr>
          <p:cNvPr id="51" name="文本框 50"/>
          <p:cNvSpPr txBox="1"/>
          <p:nvPr>
            <p:custDataLst>
              <p:tags r:id="rId22"/>
            </p:custDataLst>
          </p:nvPr>
        </p:nvSpPr>
        <p:spPr>
          <a:xfrm>
            <a:off x="983615" y="1840230"/>
            <a:ext cx="3060065" cy="1454150"/>
          </a:xfrm>
          <a:prstGeom prst="rect">
            <a:avLst/>
          </a:prstGeom>
          <a:noFill/>
        </p:spPr>
        <p:txBody>
          <a:bodyPr wrap="square" bIns="0" rtlCol="0" anchor="b" anchorCtr="0">
            <a:noAutofit/>
          </a:bodyPr>
          <a:p>
            <a:pPr algn="ctr"/>
            <a:r>
              <a:rPr lang="en-US" altLang="zh-CN" b="1">
                <a:solidFill>
                  <a:srgbClr val="6096E6"/>
                </a:solidFill>
                <a:uFillTx/>
                <a:latin typeface="Microsoft YaHei Bold" panose="020B0503020204020204" charset="-122"/>
                <a:ea typeface="Microsoft YaHei Bold" panose="020B0503020204020204" charset="-122"/>
              </a:rPr>
              <a:t>1.</a:t>
            </a:r>
            <a:r>
              <a:rPr lang="zh-CN" altLang="en-US" b="1">
                <a:solidFill>
                  <a:srgbClr val="6096E6"/>
                </a:solidFill>
                <a:uFillTx/>
                <a:latin typeface="Microsoft YaHei Bold" panose="020B0503020204020204" charset="-122"/>
                <a:ea typeface="Microsoft YaHei Bold" panose="020B0503020204020204" charset="-122"/>
              </a:rPr>
              <a:t>血常规，C反应蛋白</a:t>
            </a:r>
            <a:endParaRPr lang="zh-CN" altLang="en-US" b="1">
              <a:solidFill>
                <a:srgbClr val="6096E6"/>
              </a:solidFill>
              <a:uFillTx/>
              <a:latin typeface="Microsoft YaHei Bold" panose="020B0503020204020204" charset="-122"/>
              <a:ea typeface="Microsoft YaHei Bold" panose="020B0503020204020204" charset="-122"/>
            </a:endParaRPr>
          </a:p>
          <a:p>
            <a:pPr algn="just"/>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rPr>
              <a:t>多数病例白细胞计数正常，部分病例白细胞计数、中性粒细胞比例及C反应蛋白可升高。</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53" name="文本框 52"/>
          <p:cNvSpPr txBox="1"/>
          <p:nvPr>
            <p:custDataLst>
              <p:tags r:id="rId23"/>
            </p:custDataLst>
          </p:nvPr>
        </p:nvSpPr>
        <p:spPr>
          <a:xfrm>
            <a:off x="1207770" y="5019040"/>
            <a:ext cx="4615815" cy="1454150"/>
          </a:xfrm>
          <a:prstGeom prst="rect">
            <a:avLst/>
          </a:prstGeom>
          <a:noFill/>
        </p:spPr>
        <p:txBody>
          <a:bodyPr wrap="square" bIns="0" rtlCol="0" anchor="t" anchorCtr="0">
            <a:noAutofit/>
          </a:bodyPr>
          <a:p>
            <a:pPr algn="ctr"/>
            <a:r>
              <a:rPr lang="en-US" altLang="zh-CN" b="1">
                <a:solidFill>
                  <a:srgbClr val="58B6E5"/>
                </a:solidFill>
                <a:uFillTx/>
                <a:latin typeface="Microsoft YaHei Bold" panose="020B0503020204020204" charset="-122"/>
                <a:ea typeface="Microsoft YaHei Bold" panose="020B0503020204020204" charset="-122"/>
              </a:rPr>
              <a:t>2.</a:t>
            </a:r>
            <a:r>
              <a:rPr lang="zh-CN" altLang="en-US" b="1">
                <a:solidFill>
                  <a:srgbClr val="58B6E5"/>
                </a:solidFill>
                <a:uFillTx/>
                <a:latin typeface="Microsoft YaHei Bold" panose="020B0503020204020204" charset="-122"/>
                <a:ea typeface="Microsoft YaHei Bold" panose="020B0503020204020204" charset="-122"/>
              </a:rPr>
              <a:t>血生化</a:t>
            </a:r>
            <a:endParaRPr lang="zh-CN" altLang="en-US" b="1">
              <a:solidFill>
                <a:srgbClr val="58B6E5"/>
              </a:solidFill>
              <a:uFillTx/>
              <a:latin typeface="Microsoft YaHei Bold" panose="020B0503020204020204" charset="-122"/>
              <a:ea typeface="Microsoft YaHei Bold" panose="020B0503020204020204" charset="-122"/>
            </a:endParaRPr>
          </a:p>
          <a:p>
            <a:pPr algn="just"/>
            <a:r>
              <a:rPr lang="zh-CN" altLang="en-US">
                <a:solidFill>
                  <a:schemeClr val="tx1"/>
                </a:solidFill>
                <a:uFillTx/>
                <a:latin typeface="Microsoft YaHei" panose="020B0503020204020204" charset="-122"/>
                <a:ea typeface="Microsoft YaHei" panose="020B0503020204020204" charset="-122"/>
              </a:rPr>
              <a:t>部分病例丙氨酸氨基转移酶、天门冬氨酸氨基转移酶、肌酸激酶同工酶轻度升高，病情危重者肌钙蛋白、血糖、乳酸升高。</a:t>
            </a:r>
            <a:endParaRPr lang="zh-CN" altLang="en-US">
              <a:solidFill>
                <a:schemeClr val="tx1"/>
              </a:solidFill>
              <a:uFillTx/>
              <a:latin typeface="Microsoft YaHei" panose="020B0503020204020204" charset="-122"/>
              <a:ea typeface="Microsoft YaHei" panose="020B0503020204020204" charset="-122"/>
            </a:endParaRPr>
          </a:p>
        </p:txBody>
      </p:sp>
      <p:sp>
        <p:nvSpPr>
          <p:cNvPr id="55" name="文本框 54"/>
          <p:cNvSpPr txBox="1"/>
          <p:nvPr>
            <p:custDataLst>
              <p:tags r:id="rId24"/>
            </p:custDataLst>
          </p:nvPr>
        </p:nvSpPr>
        <p:spPr>
          <a:xfrm>
            <a:off x="4143375" y="549910"/>
            <a:ext cx="3773170" cy="2759075"/>
          </a:xfrm>
          <a:prstGeom prst="rect">
            <a:avLst/>
          </a:prstGeom>
          <a:noFill/>
        </p:spPr>
        <p:txBody>
          <a:bodyPr wrap="square" bIns="0" rtlCol="0" anchor="b" anchorCtr="0">
            <a:noAutofit/>
          </a:bodyPr>
          <a:p>
            <a:pPr algn="ctr"/>
            <a:r>
              <a:rPr lang="en-US" altLang="zh-CN" b="1">
                <a:solidFill>
                  <a:srgbClr val="00B050"/>
                </a:solidFill>
                <a:uFillTx/>
                <a:latin typeface="Microsoft YaHei Bold" panose="020B0503020204020204" charset="-122"/>
                <a:ea typeface="Microsoft YaHei Bold" panose="020B0503020204020204" charset="-122"/>
                <a:cs typeface="Microsoft YaHei Bold" panose="020B0503020204020204" charset="-122"/>
              </a:rPr>
              <a:t>3.</a:t>
            </a:r>
            <a:r>
              <a:rPr lang="zh-CN" altLang="en-US" b="1">
                <a:solidFill>
                  <a:srgbClr val="00B050"/>
                </a:solidFill>
                <a:uFillTx/>
                <a:latin typeface="Microsoft YaHei Bold" panose="020B0503020204020204" charset="-122"/>
                <a:ea typeface="Microsoft YaHei Bold" panose="020B0503020204020204" charset="-122"/>
                <a:cs typeface="Microsoft YaHei Bold" panose="020B0503020204020204" charset="-122"/>
              </a:rPr>
              <a:t>病原学，血清学检查</a:t>
            </a:r>
            <a:endParaRPr lang="zh-CN" altLang="en-US" b="1">
              <a:solidFill>
                <a:srgbClr val="00B050"/>
              </a:solidFill>
              <a:uFillTx/>
              <a:latin typeface="Microsoft YaHei Bold" panose="020B0503020204020204" charset="-122"/>
              <a:ea typeface="Microsoft YaHei Bold" panose="020B0503020204020204" charset="-122"/>
              <a:cs typeface="Microsoft YaHei Bold" panose="020B0503020204020204" charset="-122"/>
            </a:endParaRPr>
          </a:p>
          <a:p>
            <a:pPr algn="just"/>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rPr>
              <a:t>临床样本（咽拭子、粪便或肛拭子、血液等标本）肠道病毒特异性核酸检测阳性或分离到肠道病毒，急性期血清相关病毒IgM抗体阳性。恢复期血清柯萨奇病毒A组6型（CV-A6）、肠道病毒A组71型（EV-A71），或其他可引起手足口病的肠道病毒中和抗体比急性期有4倍及以上升高。</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57" name="文本框 56"/>
          <p:cNvSpPr txBox="1"/>
          <p:nvPr>
            <p:custDataLst>
              <p:tags r:id="rId25"/>
            </p:custDataLst>
          </p:nvPr>
        </p:nvSpPr>
        <p:spPr>
          <a:xfrm>
            <a:off x="6367780" y="5019040"/>
            <a:ext cx="4615815" cy="1508760"/>
          </a:xfrm>
          <a:prstGeom prst="rect">
            <a:avLst/>
          </a:prstGeom>
          <a:noFill/>
        </p:spPr>
        <p:txBody>
          <a:bodyPr wrap="square" bIns="0" rtlCol="0" anchor="t" anchorCtr="0">
            <a:noAutofit/>
          </a:bodyPr>
          <a:p>
            <a:pPr algn="ctr"/>
            <a:r>
              <a:rPr lang="en-US" altLang="zh-CN" b="1">
                <a:solidFill>
                  <a:srgbClr val="F49534"/>
                </a:solidFill>
                <a:uFillTx/>
                <a:latin typeface="Microsoft YaHei Bold" panose="020B0503020204020204" charset="-122"/>
                <a:ea typeface="Microsoft YaHei Bold" panose="020B0503020204020204" charset="-122"/>
              </a:rPr>
              <a:t>4.</a:t>
            </a:r>
            <a:r>
              <a:rPr lang="zh-CN" altLang="en-US" b="1">
                <a:solidFill>
                  <a:srgbClr val="F49534"/>
                </a:solidFill>
                <a:uFillTx/>
                <a:latin typeface="Microsoft YaHei Bold" panose="020B0503020204020204" charset="-122"/>
                <a:ea typeface="Microsoft YaHei Bold" panose="020B0503020204020204" charset="-122"/>
              </a:rPr>
              <a:t>脑脊液</a:t>
            </a:r>
            <a:endParaRPr lang="zh-CN" altLang="en-US" b="1">
              <a:solidFill>
                <a:srgbClr val="F49534"/>
              </a:solidFill>
              <a:uFillTx/>
              <a:latin typeface="Microsoft YaHei Bold" panose="020B0503020204020204" charset="-122"/>
              <a:ea typeface="Microsoft YaHei Bold" panose="020B0503020204020204" charset="-122"/>
            </a:endParaRPr>
          </a:p>
          <a:p>
            <a:pPr algn="just"/>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rPr>
              <a:t>神经系统受累时，脑脊液符合病毒性脑膜炎和 / 或脑炎改变，表现为外观清亮、压力增高、白细胞计数增多，以单核细胞为主（早期以多核细胞升高为主），蛋白正常或轻度增多，糖和氯化物正常。</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60" name="文本框 59"/>
          <p:cNvSpPr txBox="1"/>
          <p:nvPr>
            <p:custDataLst>
              <p:tags r:id="rId26"/>
            </p:custDataLst>
          </p:nvPr>
        </p:nvSpPr>
        <p:spPr>
          <a:xfrm>
            <a:off x="8090535" y="1854835"/>
            <a:ext cx="3060000" cy="1454150"/>
          </a:xfrm>
          <a:prstGeom prst="rect">
            <a:avLst/>
          </a:prstGeom>
          <a:noFill/>
        </p:spPr>
        <p:txBody>
          <a:bodyPr wrap="square" bIns="0" rtlCol="0" anchor="b" anchorCtr="0">
            <a:noAutofit/>
          </a:bodyPr>
          <a:p>
            <a:pPr algn="ctr"/>
            <a:r>
              <a:rPr lang="en-US" altLang="zh-CN" b="1">
                <a:solidFill>
                  <a:srgbClr val="F18870"/>
                </a:solidFill>
                <a:uFillTx/>
                <a:latin typeface="Microsoft YaHei Bold" panose="020B0503020204020204" charset="-122"/>
                <a:ea typeface="Microsoft YaHei Bold" panose="020B0503020204020204" charset="-122"/>
              </a:rPr>
              <a:t>5.</a:t>
            </a:r>
            <a:r>
              <a:rPr lang="zh-CN" altLang="en-US" b="1">
                <a:solidFill>
                  <a:srgbClr val="F18870"/>
                </a:solidFill>
                <a:uFillTx/>
                <a:latin typeface="Microsoft YaHei Bold" panose="020B0503020204020204" charset="-122"/>
                <a:ea typeface="Microsoft YaHei Bold" panose="020B0503020204020204" charset="-122"/>
              </a:rPr>
              <a:t>血气分析</a:t>
            </a:r>
            <a:endParaRPr lang="zh-CN" altLang="en-US" b="1">
              <a:solidFill>
                <a:srgbClr val="F18870"/>
              </a:solidFill>
              <a:uFillTx/>
              <a:latin typeface="Microsoft YaHei Bold" panose="020B0503020204020204" charset="-122"/>
              <a:ea typeface="Microsoft YaHei Bold" panose="020B0503020204020204" charset="-122"/>
            </a:endParaRPr>
          </a:p>
          <a:p>
            <a:pPr algn="just"/>
            <a:r>
              <a:rPr lang="zh-CN" altLang="en-US">
                <a:solidFill>
                  <a:schemeClr val="tx1"/>
                </a:solidFill>
                <a:uFillTx/>
                <a:latin typeface="Microsoft YaHei" panose="020B0503020204020204" charset="-122"/>
                <a:ea typeface="Microsoft YaHei" panose="020B0503020204020204" charset="-122"/>
              </a:rPr>
              <a:t>呼吸系统受累时或重症病例可有动脉血氧分压降低、血氧饱和度下降、二氧化碳分压升高、酸中毒等。</a:t>
            </a:r>
            <a:endParaRPr lang="zh-CN" altLang="en-US">
              <a:solidFill>
                <a:schemeClr val="tx1"/>
              </a:solidFill>
              <a:uFillTx/>
              <a:latin typeface="Microsoft YaHei" panose="020B0503020204020204" charset="-122"/>
              <a:ea typeface="Microsoft YaHei" panose="020B0503020204020204" charset="-122"/>
            </a:endParaRPr>
          </a:p>
        </p:txBody>
      </p:sp>
      <p:grpSp>
        <p:nvGrpSpPr>
          <p:cNvPr id="2" name="组合 1"/>
          <p:cNvGrpSpPr/>
          <p:nvPr/>
        </p:nvGrpSpPr>
        <p:grpSpPr>
          <a:xfrm>
            <a:off x="340360"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16" name="对角圆角矩形 15"/>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0" name="图片 19"/>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手足口病的治疗主要是对症支持治疗为主，在病情严重，患有脑炎、神经源性肺水肿、循环衰竭等情况下，需要酌情应用甘露醇、机械通气，甚至体外生命支持等处理。</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94665" y="389572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20" name="组合 19"/>
          <p:cNvGrpSpPr/>
          <p:nvPr/>
        </p:nvGrpSpPr>
        <p:grpSpPr>
          <a:xfrm>
            <a:off x="746125" y="2131060"/>
            <a:ext cx="3446780" cy="3634740"/>
            <a:chOff x="1945" y="3024"/>
            <a:chExt cx="5428" cy="5724"/>
          </a:xfrm>
        </p:grpSpPr>
        <p:sp>
          <p:nvSpPr>
            <p:cNvPr id="8" name="同侧圆角矩形 7"/>
            <p:cNvSpPr/>
            <p:nvPr>
              <p:custDataLst>
                <p:tags r:id="rId2"/>
              </p:custDataLst>
            </p:nvPr>
          </p:nvSpPr>
          <p:spPr>
            <a:xfrm>
              <a:off x="3448" y="3024"/>
              <a:ext cx="1125" cy="2791"/>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3577"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46" y="3376"/>
              <a:ext cx="529" cy="529"/>
            </a:xfrm>
            <a:prstGeom prst="rect">
              <a:avLst/>
            </a:prstGeom>
          </p:spPr>
        </p:pic>
        <p:sp>
          <p:nvSpPr>
            <p:cNvPr id="62" name="TextBox 19"/>
            <p:cNvSpPr txBox="1"/>
            <p:nvPr>
              <p:custDataLst>
                <p:tags r:id="rId7"/>
              </p:custDataLst>
            </p:nvPr>
          </p:nvSpPr>
          <p:spPr>
            <a:xfrm>
              <a:off x="1945" y="6817"/>
              <a:ext cx="5428" cy="1931"/>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评估近 1 周内有无手足口患者接触史，既往有无手足口病病史，有无手足口病疫苗接种史。</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945" y="6058"/>
              <a:ext cx="4130" cy="758"/>
            </a:xfrm>
            <a:prstGeom prst="rect">
              <a:avLst/>
            </a:prstGeom>
            <a:noFill/>
          </p:spPr>
          <p:txBody>
            <a:bodyPr wrap="square" bIns="0" rtlCol="0" anchor="t" anchorCtr="0">
              <a:noAutofit/>
            </a:bodyPr>
            <a:lstStyle/>
            <a:p>
              <a:pPr algn="ctr">
                <a:lnSpc>
                  <a:spcPct val="100000"/>
                </a:lnSpc>
              </a:pPr>
              <a:r>
                <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健康史</a:t>
              </a:r>
              <a:endPar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2" name="组合 21"/>
          <p:cNvGrpSpPr/>
          <p:nvPr/>
        </p:nvGrpSpPr>
        <p:grpSpPr>
          <a:xfrm>
            <a:off x="2566035" y="1036320"/>
            <a:ext cx="4239260" cy="4631690"/>
            <a:chOff x="3519" y="1300"/>
            <a:chExt cx="6676" cy="7294"/>
          </a:xfrm>
        </p:grpSpPr>
        <p:sp>
          <p:nvSpPr>
            <p:cNvPr id="9" name="同侧圆角矩形 8"/>
            <p:cNvSpPr/>
            <p:nvPr>
              <p:custDataLst>
                <p:tags r:id="rId9"/>
              </p:custDataLst>
            </p:nvPr>
          </p:nvSpPr>
          <p:spPr>
            <a:xfrm rot="10800000">
              <a:off x="6295" y="5803"/>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642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00" y="7747"/>
              <a:ext cx="514" cy="514"/>
            </a:xfrm>
            <a:prstGeom prst="rect">
              <a:avLst/>
            </a:prstGeom>
          </p:spPr>
        </p:pic>
        <p:sp>
          <p:nvSpPr>
            <p:cNvPr id="40" name="TextBox 19"/>
            <p:cNvSpPr txBox="1"/>
            <p:nvPr>
              <p:custDataLst>
                <p:tags r:id="rId14"/>
              </p:custDataLst>
            </p:nvPr>
          </p:nvSpPr>
          <p:spPr>
            <a:xfrm>
              <a:off x="3519" y="2144"/>
              <a:ext cx="6676" cy="3537"/>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观察患儿发热情况，检查有无精神差、嗜睡、吸吮无力、易惊、头痛、呕吐、烦躁、肢体抖动、肌无力等神经系统受累表现：检查有无心率和呼吸增快、出冷汗、四肢末梢发凉、皮肤发花、血压升高等心肺功能衰竭表现。</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4793" y="1300"/>
              <a:ext cx="4129" cy="758"/>
            </a:xfrm>
            <a:prstGeom prst="rect">
              <a:avLst/>
            </a:prstGeom>
            <a:noFill/>
          </p:spPr>
          <p:txBody>
            <a:bodyPr wrap="square" bIns="0" rtlCol="0" anchor="t" anchorCtr="0">
              <a:noAutofit/>
            </a:bodyPr>
            <a:lstStyle/>
            <a:p>
              <a:pPr algn="ctr">
                <a:lnSpc>
                  <a:spcPct val="100000"/>
                </a:lnSpc>
              </a:pPr>
              <a:r>
                <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身体状况</a:t>
              </a:r>
              <a:endPar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3" name="组合 22"/>
          <p:cNvGrpSpPr/>
          <p:nvPr/>
        </p:nvGrpSpPr>
        <p:grpSpPr>
          <a:xfrm>
            <a:off x="5178425" y="2131060"/>
            <a:ext cx="4300220" cy="4413250"/>
            <a:chOff x="6340" y="3024"/>
            <a:chExt cx="6772" cy="6950"/>
          </a:xfrm>
        </p:grpSpPr>
        <p:sp>
          <p:nvSpPr>
            <p:cNvPr id="10" name="同侧圆角矩形 9"/>
            <p:cNvSpPr/>
            <p:nvPr>
              <p:custDataLst>
                <p:tags r:id="rId16"/>
              </p:custDataLst>
            </p:nvPr>
          </p:nvSpPr>
          <p:spPr>
            <a:xfrm>
              <a:off x="9141" y="3024"/>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9270"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439" y="3376"/>
              <a:ext cx="529" cy="529"/>
            </a:xfrm>
            <a:prstGeom prst="rect">
              <a:avLst/>
            </a:prstGeom>
          </p:spPr>
        </p:pic>
        <p:sp>
          <p:nvSpPr>
            <p:cNvPr id="42" name="TextBox 19"/>
            <p:cNvSpPr txBox="1"/>
            <p:nvPr>
              <p:custDataLst>
                <p:tags r:id="rId21"/>
              </p:custDataLst>
            </p:nvPr>
          </p:nvSpPr>
          <p:spPr>
            <a:xfrm>
              <a:off x="6340" y="6815"/>
              <a:ext cx="6772" cy="3159"/>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了解患儿及家长的心理状态，评估家长对病情，隔离，饮食等知识的了解程度，家庭经济承受能力，因其传染性极强，常在托幼机构流行，要评估保育员在手足口病在预防，护理和隔离消毒方面的认知水平。</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7638" y="6058"/>
              <a:ext cx="4130" cy="758"/>
            </a:xfrm>
            <a:prstGeom prst="rect">
              <a:avLst/>
            </a:prstGeom>
            <a:noFill/>
          </p:spPr>
          <p:txBody>
            <a:bodyPr wrap="square" bIns="0" rtlCol="0" anchor="t" anchorCtr="0">
              <a:noAutofit/>
            </a:bodyPr>
            <a:lstStyle/>
            <a:p>
              <a:pPr algn="ctr">
                <a:lnSpc>
                  <a:spcPct val="100000"/>
                </a:lnSpc>
              </a:pPr>
              <a:r>
                <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心理—社会状况</a:t>
              </a:r>
              <a:endPar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4" name="组合 23"/>
          <p:cNvGrpSpPr/>
          <p:nvPr/>
        </p:nvGrpSpPr>
        <p:grpSpPr>
          <a:xfrm>
            <a:off x="7823835" y="2086610"/>
            <a:ext cx="3507105" cy="3589020"/>
            <a:chOff x="9150" y="2954"/>
            <a:chExt cx="5523" cy="5652"/>
          </a:xfrm>
        </p:grpSpPr>
        <p:sp>
          <p:nvSpPr>
            <p:cNvPr id="11" name="同侧圆角矩形 10"/>
            <p:cNvSpPr/>
            <p:nvPr>
              <p:custDataLst>
                <p:tags r:id="rId23"/>
              </p:custDataLst>
            </p:nvPr>
          </p:nvSpPr>
          <p:spPr>
            <a:xfrm rot="10800000">
              <a:off x="11985" y="5815"/>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1211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261" y="7747"/>
              <a:ext cx="573" cy="573"/>
            </a:xfrm>
            <a:prstGeom prst="rect">
              <a:avLst/>
            </a:prstGeom>
          </p:spPr>
        </p:pic>
        <p:sp>
          <p:nvSpPr>
            <p:cNvPr id="44" name="TextBox 19"/>
            <p:cNvSpPr txBox="1"/>
            <p:nvPr>
              <p:custDataLst>
                <p:tags r:id="rId28"/>
              </p:custDataLst>
            </p:nvPr>
          </p:nvSpPr>
          <p:spPr>
            <a:xfrm>
              <a:off x="9150" y="3774"/>
              <a:ext cx="5523" cy="1756"/>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及时准确采集标本进行血液及口，肛门试纸检查并分析检查结果。</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10421" y="2954"/>
              <a:ext cx="4252" cy="836"/>
            </a:xfrm>
            <a:prstGeom prst="rect">
              <a:avLst/>
            </a:prstGeom>
            <a:noFill/>
          </p:spPr>
          <p:txBody>
            <a:bodyPr wrap="square" bIns="0" rtlCol="0" anchor="t" anchorCtr="0">
              <a:noAutofit/>
            </a:bodyPr>
            <a:lstStyle/>
            <a:p>
              <a:pPr algn="ctr">
                <a:lnSpc>
                  <a:spcPct val="100000"/>
                </a:lnSpc>
              </a:pPr>
              <a:r>
                <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实验室检查结果</a:t>
              </a:r>
              <a:endPar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6" name="组合 25"/>
          <p:cNvGrpSpPr/>
          <p:nvPr/>
        </p:nvGrpSpPr>
        <p:grpSpPr>
          <a:xfrm>
            <a:off x="352425" y="307340"/>
            <a:ext cx="11490325" cy="539750"/>
            <a:chOff x="467" y="409"/>
            <a:chExt cx="18095" cy="850"/>
          </a:xfrm>
        </p:grpSpPr>
        <p:sp>
          <p:nvSpPr>
            <p:cNvPr id="27" name="文本框 2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8" name="组合 27"/>
            <p:cNvGrpSpPr/>
            <p:nvPr/>
          </p:nvGrpSpPr>
          <p:grpSpPr>
            <a:xfrm>
              <a:off x="467" y="494"/>
              <a:ext cx="1416" cy="680"/>
              <a:chOff x="467" y="579"/>
              <a:chExt cx="1416" cy="680"/>
            </a:xfrm>
          </p:grpSpPr>
          <p:sp>
            <p:nvSpPr>
              <p:cNvPr id="29" name="对角圆角矩形 2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0" name="图片 29"/>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皮肤完整性受损</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与肠道病毒引起的皮疹及继发感染有关。</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 体温过高</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与病毒血症有关。</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3. 营养失调：低于机体需要量</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与口腔黏膜疱疹疼痛，明显摄入不足有关。</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4. 舒适的改变</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与口腔黏膜溃疡一起的疼痛有关。</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5. 有传播感染的可能</a:t>
            </a:r>
            <a:r>
              <a:rPr sz="2000" dirty="0">
                <a:latin typeface="Microsoft YaHei Regular" panose="020B0503020204020204" charset="-122"/>
                <a:ea typeface="Microsoft YaHei Regular" panose="020B0503020204020204" charset="-122"/>
                <a:cs typeface="Microsoft YaHei Regular" panose="020B0503020204020204" charset="-122"/>
                <a:sym typeface="+mn-ea"/>
              </a:rPr>
              <a:t>　与消化道及呼吸道排除病毒有关。</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6. 潜在并发症</a:t>
            </a:r>
            <a:r>
              <a:rPr sz="2000" dirty="0">
                <a:latin typeface="Microsoft YaHei Regular" panose="020B0503020204020204" charset="-122"/>
                <a:ea typeface="Microsoft YaHei Regular" panose="020B0503020204020204" charset="-122"/>
                <a:cs typeface="Microsoft YaHei Regular" panose="020B0503020204020204" charset="-122"/>
                <a:sym typeface="+mn-ea"/>
              </a:rPr>
              <a:t>　心肌炎，脑炎，肺水肿等。</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（1）皮肤恢复完整。</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（2）体温恢复正常。</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（3）疼痛缓解。</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（4）营养状况改善。</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sym typeface="+mn-ea"/>
              </a:rPr>
              <a:t>（5）无并发症或并发症能得到及时处理。</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皮肤护理</a:t>
            </a:r>
            <a:r>
              <a:rPr dirty="0">
                <a:latin typeface="Microsoft YaHei Regular" panose="020B0503020204020204" charset="-122"/>
                <a:ea typeface="Microsoft YaHei Regular" panose="020B0503020204020204" charset="-122"/>
                <a:cs typeface="Microsoft YaHei Regular" panose="020B0503020204020204" charset="-122"/>
                <a:sym typeface="+mn-ea"/>
              </a:rPr>
              <a:t>　室内温度适宜，保持衣被清洁、厚度合适，以免增加痒感。衣物宽大柔软，勤换内衣，保持皮肤清洁、干燥。剪短指甲，较小婴儿可戴连指手套，避免搔破皮疹，引起继发感染或留下瘢痕。</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 降低体温</a:t>
            </a:r>
            <a:r>
              <a:rPr dirty="0">
                <a:latin typeface="Microsoft YaHei Regular" panose="020B0503020204020204" charset="-122"/>
                <a:ea typeface="Microsoft YaHei Regular" panose="020B0503020204020204" charset="-122"/>
                <a:cs typeface="Microsoft YaHei Regular" panose="020B0503020204020204" charset="-122"/>
                <a:sym typeface="+mn-ea"/>
              </a:rPr>
              <a:t>　卧床休息，减少体力消耗，促进疾病恢复。高热者给予物理或药物降温。鼓励患儿多饮水，发热伴有并发症者应卧床休息至热退。</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3.保证营养的供给</a:t>
            </a:r>
            <a:r>
              <a:rPr dirty="0">
                <a:latin typeface="Microsoft YaHei Regular" panose="020B0503020204020204" charset="-122"/>
                <a:ea typeface="Microsoft YaHei Regular" panose="020B0503020204020204" charset="-122"/>
                <a:cs typeface="Microsoft YaHei Regular" panose="020B0503020204020204" charset="-122"/>
                <a:sym typeface="+mn-ea"/>
              </a:rPr>
              <a:t>　保持口腔清洁，常用生理盐水漱口，多饮水。早期给予富有营养，维生素、易消化的流质食物，如牛奶，米汤等，忌酸、辣、干、硬食物，以免因食物刺激加剧疼痛感，后期逐步过渡到半流质，软质直至正常饮食。</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4. 密切观察病情变化</a:t>
            </a:r>
            <a:r>
              <a:rPr dirty="0">
                <a:latin typeface="Microsoft YaHei Regular" panose="020B0503020204020204" charset="-122"/>
                <a:ea typeface="Microsoft YaHei Regular" panose="020B0503020204020204" charset="-122"/>
                <a:cs typeface="Microsoft YaHei Regular" panose="020B0503020204020204" charset="-122"/>
                <a:sym typeface="+mn-ea"/>
              </a:rPr>
              <a:t>　观察体温变化和皮疹出现的部位、大小、颜色等；注意观察有无中枢神经系统损害，心肺功能衰竭等临床征象，并立即通知医生予以相应治疗和护理。</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370" y="1543050"/>
            <a:ext cx="10079990" cy="4318000"/>
          </a:xfrm>
          <a:prstGeom prst="rect">
            <a:avLst/>
          </a:prstGeom>
        </p:spPr>
        <p:txBody>
          <a:bodyPr wrap="square" anchor="ctr" anchorCtr="0">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5. 预防感染传播</a:t>
            </a:r>
            <a:r>
              <a:rPr dirty="0">
                <a:latin typeface="Microsoft YaHei Regular" panose="020B0503020204020204" charset="-122"/>
                <a:ea typeface="Microsoft YaHei Regular" panose="020B0503020204020204" charset="-122"/>
                <a:cs typeface="Microsoft YaHei Regular" panose="020B0503020204020204" charset="-122"/>
                <a:sym typeface="+mn-ea"/>
              </a:rPr>
              <a:t>　注意消毒隔离，避免交叉感染。患儿所有患儿所用物品应彻底消毒，一般用含氯消毒液浸泡及煮沸消毒。患儿粪便需经含氯的消毒剂消毒后倾倒。适当休息，清淡饮食。易感儿接触后应隔离观察 2 周，保持室内空气新鲜，托幼机构应做好晨间检查、空气消毒，防止扩散，养成良好的卫生习惯，尤其对体弱、免疫功能低下者更应加强保护。</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6. 健康教育</a:t>
            </a:r>
            <a:r>
              <a:rPr dirty="0">
                <a:latin typeface="Microsoft YaHei Regular" panose="020B0503020204020204" charset="-122"/>
                <a:ea typeface="Microsoft YaHei Regular" panose="020B0503020204020204" charset="-122"/>
                <a:cs typeface="Microsoft YaHei Regular" panose="020B0503020204020204" charset="-122"/>
                <a:sym typeface="+mn-ea"/>
              </a:rPr>
              <a:t>　无并发症的患儿一般在家中隔离治疗，指导家长做好隔离、饮食、用药等护理，学会观察病情，若有并发症表现，应及时送医院就诊。指导患儿家属协助患儿养成良好卫生习惯，饭前便后要洗手，不吃生冷食物，患儿餐具、玩具、个人卫生物品、衣被等做好清洗和消毒，流行病期间不宜带儿童到人群聚集空气流通差的公共场所。注意保持家庭卫生环境，居室要经常通风，勤晒衣被。做好患儿和家长的心理护理，使患儿配合治疗。</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小儿结核病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72260"/>
            <a:ext cx="10440035" cy="4000500"/>
          </a:xfrm>
          <a:prstGeom prst="roundRect">
            <a:avLst>
              <a:gd name="adj" fmla="val 15111"/>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结核病（tuberculosis）是由结核杆菌引起的一种慢性感染性疾病。可累及全身各脏器，但以肺结核最常见，严重病例可引起血行播散而发生粟粒型结核或结核性脑膜炎，后者是小儿结核病致死的主要原因。小儿时期的结核感染常是成人结核的诱因。近十多年来，由于人类免疫缺陷病毒（HIV）的流行和耐药结核菌株的产生，许多国家结核发病率有所回升。因此，1993 年 WHO（世界卫生组织）宣布全球结核处于紧急状态。1997 年开始，将每年的 3 月 24 日定为“世界结核病防治日”。结核病为儿童时期重要的传染病。</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一、结核病</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结核杆菌属分支杆菌，革兰氏染色阳性，抗酸性染色呈红色，分为 4 型：人型、牛型、鸟型、鼠型。对人类致病的主要是人型和牛型，我国小儿结核病大多由人型结核杆菌引起。结核杆菌无芽孢、不运动、多形性，含有类脂质、蛋白质和多糖体。蛋白质能使机体致敏，产生变态反应，引起疾病，类脂质对细菌有保护作用，使其对酸、碱和消毒剂的耐受力较强，但对湿热敏感，在加热至 65 ℃持续 30 分钟即可灭活，干热 100 ℃持续 20 分钟即可灭活。痰液中的结核杆菌用 5% 石炭酸或 20% 漂白粉须经 24 小时处理才被杀灭。</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25919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掌握结核菌素试验的方法、结果判断及临床意义。</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熟悉原发性肺结核的临床表现、治疗原则、护理评估及护理措施。</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了解小儿常见传染病的病因、发病机制、流行病学特点。</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603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solidFill>
                <a:latin typeface="微软雅黑" panose="020B0503020204020204" charset="-122"/>
                <a:ea typeface="微软雅黑" panose="020B0503020204020204" charset="-122"/>
                <a:cs typeface="+mn-ea"/>
              </a:rPr>
              <a:t>能开展饮食卫生宣教，指导家长及儿童预防寄生虫病的发生。</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具有开展儿科护理科研的意识，掌握一定的护理科研方法。</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开放性肺结核病人是主要传染源。呼吸道为主要传播途径。小儿结核病多由结核病人传染而来。传播途径主要是呼吸道、消化道，经皮肤或胎盘传染者少见。</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【流行病学】</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结核菌素试验</a:t>
            </a:r>
            <a:r>
              <a:rPr sz="2000" dirty="0">
                <a:latin typeface="Microsoft YaHei Regular" panose="020B0503020204020204" charset="-122"/>
                <a:ea typeface="Microsoft YaHei Regular" panose="020B0503020204020204" charset="-122"/>
                <a:cs typeface="Microsoft YaHei Regular" panose="020B0503020204020204" charset="-122"/>
              </a:rPr>
              <a:t>　结核菌素试验可测定受试者是否感染过结核杆菌。其发生机制主要是由于致敏的淋巴细胞和巨噬细胞积聚在真皮的血管周围，诱发炎症反应，导致血管通透性增高，在注射局部形成硬结所致。结核菌素反应属于迟发性变态反应。</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实验室检查</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（1）结核杆菌检查：从痰液、胃液、支气管洗涤液、脑脊液、病变局部穿刺液中找到结核菌即可确诊。采用厚涂片法或荧光染色法检查结核菌阳性率较高。</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（2）免疫学诊断及分子生物学诊断：如用 DNA 探针、聚合酶链反应（PCR）来快速检测结核杆菌。用免疫荧光试验、酶联免疫电泳技术（ELIEP）、酶联免疫吸附试验（ELISA）来检测结核杆菌特异性抗体。</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（3）血沉检查：血沉增快为结核病活动性指标之一，但无特异性。</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影像学检查</a:t>
            </a:r>
            <a:r>
              <a:rPr sz="2000" dirty="0">
                <a:latin typeface="Microsoft YaHei Regular" panose="020B0503020204020204" charset="-122"/>
                <a:ea typeface="Microsoft YaHei Regular" panose="020B0503020204020204" charset="-122"/>
                <a:cs typeface="Microsoft YaHei Regular" panose="020B0503020204020204" charset="-122"/>
              </a:rPr>
              <a:t>　胸部 X 线检查是筛查小儿结核病重要手段之一，能确定病变部位、范围、性质及发展情况，定期复查可观察治疗效果，必要时可做高分辨率 CT 扫描。</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其他辅助检查</a:t>
            </a:r>
            <a:r>
              <a:rPr sz="2000" dirty="0">
                <a:latin typeface="Microsoft YaHei Regular" panose="020B0503020204020204" charset="-122"/>
                <a:ea typeface="Microsoft YaHei Regular" panose="020B0503020204020204" charset="-122"/>
                <a:cs typeface="Microsoft YaHei Regular" panose="020B0503020204020204" charset="-122"/>
              </a:rPr>
              <a:t>　纤维支气管镜检查，有助于支气管内膜结核及支气管淋巴结结核的诊断；周围淋巴结穿刺液涂片检查，可发现特异性结核改变；肺穿刺活检或胸腔镜取肺活检对特殊疑难病例确诊有帮助。</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隔离传染源</a:t>
            </a:r>
            <a:r>
              <a:rPr sz="2000" dirty="0">
                <a:latin typeface="Microsoft YaHei Regular" panose="020B0503020204020204" charset="-122"/>
                <a:ea typeface="Microsoft YaHei Regular" panose="020B0503020204020204" charset="-122"/>
                <a:cs typeface="Microsoft YaHei Regular" panose="020B0503020204020204" charset="-122"/>
              </a:rPr>
              <a:t>　结核杆菌涂片阳性患者是小儿结核病的主要传染源，早期发现及合理治疗结核杆菌涂片阳性患者，特别是托幼机构及小学的教职员工的定期体检，是预防和减少小儿感染结核病的根本措施。</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卡介苗接种</a:t>
            </a:r>
            <a:r>
              <a:rPr sz="2000" dirty="0">
                <a:latin typeface="Microsoft YaHei Regular" panose="020B0503020204020204" charset="-122"/>
                <a:ea typeface="Microsoft YaHei Regular" panose="020B0503020204020204" charset="-122"/>
                <a:cs typeface="Microsoft YaHei Regular" panose="020B0503020204020204" charset="-122"/>
              </a:rPr>
              <a:t>　卡介苗接种是预防小儿结核病的有效措施，可降低发病率和病死率。一般为新生儿期接种，7 岁、12 岁复种一次。但下列情况禁止接种卡介苗：①先天性胸腺发育不全或严重联合免疫缺陷病患者；②急性传染病恢复期；③注射局部有湿疹或患全身性皮肤病；④结核菌素试验阳性。</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【预防】</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3. 预防性服药</a:t>
            </a:r>
            <a:endParaRPr sz="2000" b="1"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（1）目的：预防小儿活动性肺结核，预防发生肺外结核病及防止青春期结核病复发。</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（2）方法：服用异烟肼每日 10 mg / kg，每日 1 次，最大剂量每日不超过 300 mg，疗程 6 ～ 9 个月。</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（3）适应证：①密切接触家庭内开放性肺结核者；②新近结核菌素试验由阴性转为阳性的自然感染者；③ 3 岁以内未接种过卡介苗而结核菌素试验中度阳性以上者；④结核菌素试验为阳性并有早期结核中毒症状者；⑤结核菌素试验阳性小儿，近期患麻疹、百日咳等急性传染病者；⑥结核菌素试验阳性小儿，因其他疾病需较长期使用糖皮质激素或其他免疫抑制剂治疗者。</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【预防】</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主要应用抗结核药物治疗。目的：①杀灭病灶中的结核菌；②防止血行播散。治疗原则：①早期治疗；②适宜剂量；③联合用药；④规律用药；⑤坚持全程；⑥分段治疗。</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1. 常用的抗结核药物</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2. 治疗方案</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常用的抗结核药物</a:t>
            </a:r>
            <a:endParaRPr sz="20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（1）杀菌药物：</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① 全杀菌药物：如异烟肼（INH）和利福平（RFP）。对细胞内、外处于生长繁殖期的细菌和干酪病灶内代谢缓慢的细菌均有杀灭作用，且不论在酸性还是碱性环境中均能发挥作用。</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② 半杀菌药物：如链霉素（SM）和吡嗪酰胺（PZA）。SM 能杀灭在碱性环境中生长、分裂、繁殖活跃的细胞外的结核菌；PZA 能杀灭在酸性环境中细胞内的结核菌及干酪病灶内代谢缓慢的结核菌。</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（2）抑菌药物：常用者有乙胺丁醇（EMB）及乙硫异烟胺（ETH）。</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（3）针对耐药菌株的几种新型抗结核药：</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① 老药的复合剂型：如雷米封 Rifamate（内含 INH150 mg 和 RFP300 mg）和利福平 Rifater（内含 INH、RFP 和 PZA）。</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② 老药的衍生物：如利福喷丁（Rifapentine），是一种长效利福霉素的衍生物，对利福霉素以外的耐药结核杆菌有较强的杀菌作用。</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50000"/>
              </a:lnSpc>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③ 新的化学制剂：如力排肺疾（Dipasic），是一种合成的新抗结核药物，可延迟INH 的抗药性。</a:t>
            </a:r>
            <a:endParaRPr sz="16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47825"/>
            <a:ext cx="10440035" cy="464629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rPr>
              <a:t>2. 治疗方案</a:t>
            </a:r>
            <a:endPar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（1）标准疗法：一般用于无明显自觉症状的原发性肺结核。每日服用 INH、RFP或 EMB，疗程 9～12个月。</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两阶段疗法：用于活动性原发性肺结核、急性粟粒性结核病及结核性脑膜炎。①强化治疗阶段：联用3～4种杀菌药物，迅速杀灭敏感菌、生长繁殖活跃的细菌和代谢低下的细菌，防止或减少耐药菌株的产生。长程治疗一般需要3～4个月；短程疗法一般为2个月。②巩固治疗阶段：联用2种抗结核药物，杀灭持续存在的细菌以巩固疗效，防止复发。长程治疗，此阶段长达12～18个月；短程疗法一般为4个月。</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（3）短程疗法：为结核病现代疗法的重大进展，可选用以下几种 6 个月短程治疗方案：</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① 2HRZ / 4HR（数字为月数，下同）；② 2SHRZ / 4HR；③ 2EHRZ / 4HR。</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若无 PZA 则将疗程延长至 9 个月。</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4518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572260"/>
            <a:ext cx="10440035" cy="4000500"/>
          </a:xfrm>
          <a:prstGeom prst="roundRect">
            <a:avLst>
              <a:gd name="adj" fmla="val 15111"/>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原发型肺结核（primary pulmonary tuberculosis）是结核杆菌初次侵入人体后发生的原发感染，是小儿肺结核的主要类型，包括原发综合征（primary complex）和支气管淋巴结结核（tuberculosis of tracheobronchial lymph node）。原发综合征由肺原发病灶、局部淋巴结病变和两者相连的淋巴管炎组成，支气管淋巴结结核以胸腔内肿大淋巴结为主。两者除 X 线表现不同外，在临床上难以区别，故两者常并为一型，即原发型肺结核。一般愈后良好，但也可能继续发展甚至恶化，导致干酪性肺结核、血行播散或结核性脑膜炎。</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二、原发型肺结核</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32295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肺部原发病灶多位于胸膜下，肺上叶底部和下叶的上部，右侧较多见。其基本病变为渗出、增殖、坏死。渗出性病变以炎性细胞、单核细胞和纤维蛋白为主要成分；增殖性改变以结核结节和结核性肉芽肿为主；坏死的特征性改变为干酪样病变，常出现于渗出性病变中。结核性炎症的主要特征是上皮样细胞结节和朗罕氏细胞浸润。典型的原发综合征呈“双极”病变，即一端为原发病灶，一端为肿大的肺门淋巴结。由于小儿机体处于高度过敏状态，使病灶周围炎症甚广，原发病灶范围可扩大到一个肺段甚至一叶。引起淋巴结肿大多为单侧，但也有对侧淋巴结受累者。年龄愈小，此种大片性病变愈明显。</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【病因病理】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请学生分组进行讨论传染病护理隔离的临床意义。</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请谈谈本案例是如何开展心理护理的。</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张小芳，女，9 岁，因患水痘住院治疗，用药 4 天后，因无特殊治疗，医生嘱咐其家长带孩子回家休息，其间需要隔离且不能回到学校上课。为此，小芳的妈妈和外婆特别不理解，认为孩子都出院了怎么还不能到学校上课呢，那样多影响孩子的学习。经过护士长的耐心解释，并讲解了水痘的接触传染的特性和隔离的重要意义，小芳妈妈一下子明白了，欣然答应回家后一定会按照护士长交代的内容去做。孩子的学习就暂以小芳在家自学为主，每天由妈妈带着问题去请教老师，然后带回老师布置的相关作业，交给她做。这样既不影响学习，又有利于身体的恢复，有效地控制和杜绝该疾病在学校的传播。</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32295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原发型肺结核症状轻重不一。轻者可无症状，仅在 X 线检查时被发现。一般起病缓慢，可有低热、盗汗、食欲不佳、疲劳等结核中毒症状。婴幼儿及症状较重者，可突发高热 39 ～ 40 ℃，但一般情况尚好，与发热不相称，持续 2 ～ 3 周后转为低热，并伴有结核中毒症状。部分患儿可有疱疹性结膜炎、皮肤结节性红斑或多发性、一过性关节炎等结核变态反应表现。若胸内淋巴结高度肿大，可产生压迫症状，出现类似百日咳样的痉挛性咳嗽、喘鸣、声嘶等。体检时可见周围淋巴结有不同程度肿大的症状，婴儿可伴肝脾肿大。肺部体征不明显，与肺内病变不一致。</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78460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X 线检查</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是诊断小儿肺结核的重要方法之一，可同时行正、侧位 X 线胸片检查。局部炎性淋巴结相对较大而肺部的初染灶相对较小是原发型肺结核的特征。原发综合征在 X 线胸片上呈现典型哑铃状及双极影者已少见。因肺内原发灶小或被纵隔掩盖，X 线无法查出，或原发病灶已吸收，仅遗留局部肿大淋巴结，故临床诊断支气管淋巴结结核多见。X 线表现为：①炎症型：肺门部肿大淋巴结阴影，边缘模糊；②结节型：肺门区域圆形或卵圆形致密阴影，边缘清楚，突向肺叶；③微小型：肺纹理紊乱，肺门形态异常，肺门周围呈小结节及小点片状模糊阴影，此型近年来渐被重视。</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结核菌素试验</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呈强阳性或由阴性转为阳性。</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92250"/>
            <a:ext cx="10440035" cy="494601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健康史</a:t>
            </a:r>
            <a:r>
              <a:rPr sz="2000" dirty="0">
                <a:latin typeface="Times New Roman Regular" panose="02020603050405020304" charset="0"/>
                <a:ea typeface="微软雅黑" panose="020B0503020204020204" charset="-122"/>
                <a:cs typeface="Times New Roman Regular" panose="02020603050405020304" charset="0"/>
              </a:rPr>
              <a:t>　注意询问患儿有无与开放性肺结核病人的密切接触史，是否接种过卡介苗，患儿的生活环境和居住条件如何，患儿既往健康状况如何，近期是否患过其他急性传染病如麻疹、百日咳等。有无结核过敏表现、佝偻病、过度疲劳的情况。</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身体状况</a:t>
            </a:r>
            <a:r>
              <a:rPr sz="2000" dirty="0">
                <a:latin typeface="Times New Roman Regular" panose="02020603050405020304" charset="0"/>
                <a:ea typeface="微软雅黑" panose="020B0503020204020204" charset="-122"/>
                <a:cs typeface="Times New Roman Regular" panose="02020603050405020304" charset="0"/>
              </a:rPr>
              <a:t>　观察患儿热型，检查有无盗汗、午后低热、食欲不佳、消瘦、疲劳等结核中毒症状；有无出现百日咳样的痉挛性咳嗽等胸内淋巴结高度肿大时的压迫症状；有无疱疹性结膜炎、结节性红斑等结核过敏表现。及时了解实验室及其他检查，如 PPD试验和 X 线胸片结果。</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心理—社会状况</a:t>
            </a:r>
            <a:r>
              <a:rPr sz="2000" dirty="0">
                <a:latin typeface="Times New Roman Regular" panose="02020603050405020304" charset="0"/>
                <a:ea typeface="微软雅黑" panose="020B0503020204020204" charset="-122"/>
                <a:cs typeface="Times New Roman Regular" panose="02020603050405020304" charset="0"/>
              </a:rPr>
              <a:t>　了解患儿及家长的心理状态，评估家长对病情、隔离方法、服药等知识的了解程度，家庭的经济承受能力及其社会支持系统。</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实验室检查结果</a:t>
            </a:r>
            <a:r>
              <a:rPr sz="2000" dirty="0">
                <a:latin typeface="Times New Roman Regular" panose="02020603050405020304" charset="0"/>
                <a:ea typeface="微软雅黑" panose="020B0503020204020204" charset="-122"/>
                <a:cs typeface="Times New Roman Regular" panose="02020603050405020304" charset="0"/>
              </a:rPr>
              <a:t>　根据胸部 X 线、结核菌素试验结果分析患儿肺结核的类型及病情的轻重。</a:t>
            </a:r>
            <a:endParaRPr sz="2000" dirty="0">
              <a:latin typeface="Times New Roman Regular" panose="02020603050405020304" charset="0"/>
              <a:ea typeface="微软雅黑" panose="020B0503020204020204" charset="-122"/>
              <a:cs typeface="Times New Roman Regular" panose="02020603050405020304" charset="0"/>
            </a:endParaRPr>
          </a:p>
        </p:txBody>
      </p:sp>
      <p:grpSp>
        <p:nvGrpSpPr>
          <p:cNvPr id="3" name="组合 2"/>
          <p:cNvGrpSpPr/>
          <p:nvPr/>
        </p:nvGrpSpPr>
        <p:grpSpPr>
          <a:xfrm>
            <a:off x="875665" y="772160"/>
            <a:ext cx="7602220" cy="539750"/>
            <a:chOff x="1379" y="641"/>
            <a:chExt cx="11972" cy="850"/>
          </a:xfrm>
        </p:grpSpPr>
        <p:sp>
          <p:nvSpPr>
            <p:cNvPr id="18" name="矩形 17"/>
            <p:cNvSpPr/>
            <p:nvPr/>
          </p:nvSpPr>
          <p:spPr>
            <a:xfrm>
              <a:off x="2229" y="740"/>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641"/>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营养失调，低于机体需要量</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与食欲降低、疾病消耗过多有关。</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体温增高</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与结核杆菌感染有关。</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活动无耐力</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与结核杆菌感染有关。</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知识缺乏</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家长及患儿缺乏隔离、服药的知识。</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（1）患儿摄入的营养素达到机体需要量，体重在正常范围之内。</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（2）患儿生活需要得到满足，体力恢复，能维持日常活动。</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（3）患儿及家长情绪稳定，能积极配合治疗和护理。</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（4）患儿的体温保持正常，患儿无发热症状，呼吸、心率在正常范围。</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92250"/>
            <a:ext cx="10440035" cy="4946015"/>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保证营养供给</a:t>
            </a:r>
            <a:r>
              <a:rPr sz="2000" dirty="0">
                <a:latin typeface="Times New Roman Regular" panose="02020603050405020304" charset="0"/>
                <a:ea typeface="微软雅黑" panose="020B0503020204020204" charset="-122"/>
                <a:cs typeface="Times New Roman Regular" panose="02020603050405020304" charset="0"/>
              </a:rPr>
              <a:t>　肺结核是一种消耗性疾病，加强饮食护理特别重要，应给予高能量、高蛋白、高维生素的饮食，如牛奶、鸡蛋、瘦肉、鱼、豆腐、新鲜水果、蔬菜等，以增强抵抗力，促进机体修复能力和病灶愈合。尽量提供患儿喜爱的食品，注意食物的制作，以增加食欲。</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勤换内衣，保持衣物干燥，避免受凉</a:t>
            </a:r>
            <a:endParaRPr sz="2000"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建立合理生活制度</a:t>
            </a:r>
            <a:r>
              <a:rPr sz="2000" dirty="0">
                <a:latin typeface="Times New Roman Regular" panose="02020603050405020304" charset="0"/>
                <a:ea typeface="微软雅黑" panose="020B0503020204020204" charset="-122"/>
                <a:cs typeface="Times New Roman Regular" panose="02020603050405020304" charset="0"/>
              </a:rPr>
              <a:t>　保持居室空气流通，阳光充足。保证患儿有充足的睡眠时间，减少体力消耗，促进体力恢复。除严重的结核病应绝对卧床休息外，一般不过分强调绝对卧床。</a:t>
            </a:r>
            <a:endParaRPr sz="2000" dirty="0">
              <a:latin typeface="Times New Roman Regular" panose="02020603050405020304" charset="0"/>
              <a:ea typeface="微软雅黑" panose="020B0503020204020204" charset="-122"/>
              <a:cs typeface="Times New Roman Regular" panose="02020603050405020304" charset="0"/>
            </a:endParaRPr>
          </a:p>
        </p:txBody>
      </p:sp>
      <p:grpSp>
        <p:nvGrpSpPr>
          <p:cNvPr id="3" name="组合 2"/>
          <p:cNvGrpSpPr/>
          <p:nvPr/>
        </p:nvGrpSpPr>
        <p:grpSpPr>
          <a:xfrm>
            <a:off x="875665" y="772160"/>
            <a:ext cx="7602220" cy="539750"/>
            <a:chOff x="1379" y="641"/>
            <a:chExt cx="11972" cy="850"/>
          </a:xfrm>
        </p:grpSpPr>
        <p:sp>
          <p:nvSpPr>
            <p:cNvPr id="18" name="矩形 17"/>
            <p:cNvSpPr/>
            <p:nvPr/>
          </p:nvSpPr>
          <p:spPr>
            <a:xfrm>
              <a:off x="2229" y="740"/>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641"/>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五</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蛔虫病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蛔虫病是蛔虫寄生于人体引起的疾病。是小儿时期常见的肠道寄生虫病。轻者可无症状，但重者可导致胆管蛔虫病、肠梗阻等严重并发症。</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32295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蛔虫是寄生在人体内最大的线虫，形似蚯蚓，雌雄异体，雌虫每天产卵约 20 万个，随粪便排出。蛔虫卵在适宜的温度和湿度下经 5 ～ 10 天发育成为具有感染性的虫卵，被人吞食后，幼虫破卵而出穿入肠壁经门静脉系统到肝，经右心、肺泡、支气管、气管移行到咽喉，再被吞下，到小肠内发育为成虫。自人体感染到雌虫产卵需 2 月余，成虫寿命 1 ～ 2 年。</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蛔虫病患者是主要的传染源，主要的感染途径为感染性虫卵污染了水、土壤、手或各种物体后经口进入，也可随飞扬的灰尘入侵，如图 14-1 所示。蛔虫病的发病率农村高于城市，小儿高于成人。</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【流行病学】</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【流行病学】</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012950" y="1896110"/>
            <a:ext cx="8166100" cy="4368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水痘</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78460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幼虫移行引起的症状</a:t>
            </a:r>
            <a:endParaRPr sz="2000"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（1）幼虫移行到肺：可引起蛔虫性肺炎或蛔虫性嗜酸性细胞性肺炎（Loffl er 综合征），表现为咳嗽、气喘、发热等症状，肺部体征常不明显，X 线检查肺叶有小片状或絮状阴影，血嗜酸性细胞增多，症状 1 ～ 2 周消失。</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（2）幼虫移行至肝、脑、眼等器官，产生相应的临床表现，如右上腹痛、肝肿大、肝功能异常、癫痫、眼睑肿胀等症状。</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2.成虫引起的症状</a:t>
            </a:r>
            <a:r>
              <a:rPr sz="2000" dirty="0">
                <a:latin typeface="Times New Roman Regular" panose="02020603050405020304" charset="0"/>
                <a:ea typeface="微软雅黑" panose="020B0503020204020204" charset="-122"/>
                <a:cs typeface="Times New Roman Regular" panose="02020603050405020304" charset="0"/>
              </a:rPr>
              <a:t>　食欲不佳、多食易饥、异食癖等。常有脐周腹痛，不剧烈，喜揉按。部分患儿精神烦躁或萎靡、磨牙、荨麻疹等。</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55308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粪便涂片找到蛔虫卵。也可选择性地检查血象、胸部或腹部 X 线平片等。</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39966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治疗原则为解痉止痛、驱虫、控制感染。</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驱虫治疗</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可选用甲苯咪唑、枸橼酸哌嗪、左旋咪唑等驱虫药。</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并发症治疗</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不完全性肠梗阻可先采用内科治疗，可先予以禁食后再驱虫治疗。若内科治疗不能缓解，或蛔虫性肝脓肿时，可考虑外科手术治疗。完全性肠梗阻、蛔虫性阑尾炎、肠穿孔、腹膜炎应及时手术治疗。</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【治疗要点】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86131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（1）流行病学资料：询问生活环境，尤其是患儿玩耍场所的卫生状况、饮食卫生和个人卫生习惯。居住地蛔虫病流行的情况和既往蛔虫感染史。</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（2）身心状况：患儿有无发热、咳嗽、气喘、喉部异物感、皮疹以及生吃瓜果和蔬菜史。询问近期有无排虫或吐虫史。</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（3）注意了解患儿家属对疾病的发生、发展、愈后以及预防等方面的认知情况。</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（4）实验室检查结果：分析粪便涂片是否找到蛔虫卵。胸、腹部 X 线平片检查结果。</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疼痛</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与蛔虫寄生于肠道引起肠痉挛有关。</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营养失调，低于机体需要量</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与蛔虫夺取营养及妨碍正常消化吸收有关。</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潜在并发症</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蛔虫性肠梗阻、胆管蛔虫病、肠穿孔、腹膜炎。</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知识缺乏</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缺乏个人卫生、饮食卫生和环境卫生知识。</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（1）腹痛缓解。</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（2）蛔虫成虫自肠道排出。</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（3）患儿营养状况改善，食欲好转至恢复。</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（4）无并发症或并发症症状得到缓解。</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86131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减轻疼痛</a:t>
            </a:r>
            <a:endParaRPr sz="2000"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（1）注意观察腹痛的性质、发作时间、程度、部位及伴随症状，有无压痛及肌紧张。在患儿没有急腹症表现时，局部给予按揉或俯卧位用软枕垫压腹部，也可热敷。</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（2）按医嘱使用解痉镇痛药及驱虫治疗，观察疗效及副作用，并注意观察大便有无虫体排出。</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加强营养</a:t>
            </a:r>
            <a:r>
              <a:rPr sz="2000" dirty="0">
                <a:latin typeface="Times New Roman Regular" panose="02020603050405020304" charset="0"/>
                <a:ea typeface="微软雅黑" panose="020B0503020204020204" charset="-122"/>
                <a:cs typeface="Times New Roman Regular" panose="02020603050405020304" charset="0"/>
              </a:rPr>
              <a:t>　给予营养丰富且易消化的饮食，并注意变换食物种类，以增进小儿食欲。</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78460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监测病情，及时发现与处理并发症</a:t>
            </a:r>
            <a:endParaRPr sz="2000"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（1）如患儿出现脐周剧痛、腹胀、恶心、呕吐，并吐出食物、胆汁，甚至蛔虫，应及时报告并予以禁食、胃肠减压，输液、解痉、止痛等处理。</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Times New Roman Regular" panose="02020603050405020304" charset="0"/>
                <a:ea typeface="微软雅黑" panose="020B0503020204020204" charset="-122"/>
                <a:cs typeface="Times New Roman Regular" panose="02020603050405020304" charset="0"/>
              </a:rPr>
              <a:t>（2）如患儿突然发生阵发性右上腹剧烈绞痛，哭叫翻滚、屈体弯腰、面色苍白、呕吐等，提示并发胆管蛔虫病，应及时配合给予解痉止痛、驱虫，控制感染，同时做好手术准备。</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健康教育</a:t>
            </a:r>
            <a:r>
              <a:rPr sz="2000" dirty="0">
                <a:latin typeface="Times New Roman Regular" panose="02020603050405020304" charset="0"/>
                <a:ea typeface="微软雅黑" panose="020B0503020204020204" charset="-122"/>
                <a:cs typeface="Times New Roman Regular" panose="02020603050405020304" charset="0"/>
              </a:rPr>
              <a:t>　向患儿及家长讲解疾病的防治知识，指导家长搞好饮食卫生及环境卫生。培养小儿养成良好的个人卫生习惯，不随地大小便，饭前便后洗手，不吮手指头，不生食未洗净的瓜果、生菜，不饮生水。消灭苍蝇，做好粪便管理，减少感染机会。</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六</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蛲虫病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蛲虫病（enterobiasis）是由蛲虫寄生于人体而引起的一种幼儿时期的常见病。其临床表现为肛门周围和会阴部瘙痒。易在集体儿童机构中流行。</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水痘（varicella，chickenpox）是由水痘—带状疱疹病毒（varicella virus，V-Z virus）引起的小儿常见的急性出疹性疾病。传染性极强，原发感染为水痘，潜伏再发则表现为带状疱疹。水痘的临床特征为皮肤和黏膜相继出现并同时存在斑疹、丘疹、疱疹及结痂并存，全身症状轻微，感染后可获得持久免疫。</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701647"/>
            <a:ext cx="10440035" cy="2742612"/>
            <a:chOff x="4157" y="3295"/>
            <a:chExt cx="16441" cy="4319"/>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【病因和流行病学】</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2761"/>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蛲虫为乳白色小线虫，雌雄异体。成虫寄生在人体的小肠下段、回盲部、结肠及直肠。成虫交配后雄虫死亡，雌虫于夜间移行至肛周、会阴部皮肤皱褶处排卵，随后死亡。虫卵在肛周 6 小时发育成感染性卵，被小儿吞食后，即形成自身感染。成虫的寿命一般不超过 2 个月。患者是唯一的传染源，传播方式为吞食或空气吸入等。</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916305" y="3622012"/>
            <a:ext cx="10440120" cy="2742611"/>
            <a:chOff x="6967" y="3295"/>
            <a:chExt cx="16445" cy="431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【临床表现】</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16445" cy="2761"/>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大多数患儿无明显症状，仅在雌虫移行至肛周排卵时引起肛门和会阴部皮肤剧烈瘙痒，尤以夜间为甚，以至影响睡眠；局部皮肤可因搔破而致皮炎和继发感染；虫体对胃肠的机械性刺激引起激惹而出现恶心、呕吐、腹部不适等症状。此外患儿还可出现烦躁、夜惊、遗尿、磨牙等。偶有蛲虫钻入阑尾而发生阑尾炎，爬入女孩阴道、尿道而产生相应的局部炎症。</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979142"/>
            <a:ext cx="10440035" cy="2327315"/>
            <a:chOff x="4157" y="3295"/>
            <a:chExt cx="16441"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【实验室检查】</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2107"/>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1. 粪便镜检虫卵阳性率极低，可在清晨解便前用透明胶纸肛拭法或棉拭漂浮法查虫卵，可提高阳性率。</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2. 夜间在肛门周围检出雌虫也可确诊。</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916305" y="3899507"/>
            <a:ext cx="10440120" cy="1496085"/>
            <a:chOff x="6967" y="3295"/>
            <a:chExt cx="16445" cy="2356"/>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【治疗要点】</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16445" cy="798"/>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驱虫治疗，杀虫止痒。</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701647"/>
            <a:ext cx="10440035" cy="2327315"/>
            <a:chOff x="4157" y="3295"/>
            <a:chExt cx="16441"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【护理评估】</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2107"/>
            </a:xfrm>
            <a:prstGeom prst="rect">
              <a:avLst/>
            </a:prstGeom>
            <a:noFill/>
          </p:spPr>
          <p:txBody>
            <a:bodyPr wrap="square">
              <a:spAutoFit/>
            </a:bodyPr>
            <a:lstStyle/>
            <a:p>
              <a:pPr indent="457200" algn="just" fontAlgn="auto">
                <a:lnSpc>
                  <a:spcPct val="150000"/>
                </a:lnSpc>
                <a:spcAft>
                  <a:spcPts val="0"/>
                </a:spcAft>
                <a:buClrTx/>
                <a:buSzTx/>
                <a:buFontTx/>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健康史</a:t>
              </a:r>
              <a:r>
                <a:rPr dirty="0">
                  <a:latin typeface="Microsoft YaHei Regular" panose="020B0503020204020204" charset="-122"/>
                  <a:ea typeface="Microsoft YaHei Regular" panose="020B0503020204020204" charset="-122"/>
                  <a:cs typeface="Microsoft YaHei Regular" panose="020B0503020204020204" charset="-122"/>
                  <a:sym typeface="+mn-ea"/>
                </a:rPr>
                <a:t>　了解患儿的生活卫生习惯。</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 症状及体征</a:t>
              </a:r>
              <a:r>
                <a:rPr dirty="0">
                  <a:latin typeface="Microsoft YaHei Regular" panose="020B0503020204020204" charset="-122"/>
                  <a:ea typeface="Microsoft YaHei Regular" panose="020B0503020204020204" charset="-122"/>
                  <a:cs typeface="Microsoft YaHei Regular" panose="020B0503020204020204" charset="-122"/>
                  <a:sym typeface="+mn-ea"/>
                </a:rPr>
                <a:t>　评估患儿有无肛门和会阴部皮肤剧烈瘙痒，特别是在夜间。</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3. 社会—心理因素</a:t>
              </a:r>
              <a:r>
                <a:rPr dirty="0">
                  <a:latin typeface="Microsoft YaHei Regular" panose="020B0503020204020204" charset="-122"/>
                  <a:ea typeface="Microsoft YaHei Regular" panose="020B0503020204020204" charset="-122"/>
                  <a:cs typeface="Microsoft YaHei Regular" panose="020B0503020204020204" charset="-122"/>
                  <a:sym typeface="+mn-ea"/>
                </a:rPr>
                <a:t>　评估家长对本病的认识程度及有无焦虑心理。</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916305" y="3622012"/>
            <a:ext cx="10440120" cy="1911382"/>
            <a:chOff x="6967" y="3295"/>
            <a:chExt cx="16445" cy="301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【护理诊断】</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16445" cy="1452"/>
            </a:xfrm>
            <a:prstGeom prst="rect">
              <a:avLst/>
            </a:prstGeom>
            <a:noFill/>
          </p:spPr>
          <p:txBody>
            <a:bodyPr wrap="square">
              <a:spAutoFit/>
            </a:bodyPr>
            <a:lstStyle/>
            <a:p>
              <a:pPr indent="457200" algn="just" fontAlgn="auto">
                <a:lnSpc>
                  <a:spcPct val="150000"/>
                </a:lnSpc>
                <a:spcAft>
                  <a:spcPts val="0"/>
                </a:spcAft>
                <a:buClrTx/>
                <a:buSzTx/>
                <a:buFontTx/>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舒适的改变</a:t>
              </a:r>
              <a:r>
                <a:rPr dirty="0">
                  <a:latin typeface="Microsoft YaHei Regular" panose="020B0503020204020204" charset="-122"/>
                  <a:ea typeface="Microsoft YaHei Regular" panose="020B0503020204020204" charset="-122"/>
                  <a:cs typeface="Microsoft YaHei Regular" panose="020B0503020204020204" charset="-122"/>
                  <a:sym typeface="+mn-ea"/>
                </a:rPr>
                <a:t>　与瘙痒有关。</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 知识缺乏</a:t>
              </a:r>
              <a:r>
                <a:rPr dirty="0">
                  <a:latin typeface="Microsoft YaHei Regular" panose="020B0503020204020204" charset="-122"/>
                  <a:ea typeface="Microsoft YaHei Regular" panose="020B0503020204020204" charset="-122"/>
                  <a:cs typeface="Microsoft YaHei Regular" panose="020B0503020204020204" charset="-122"/>
                  <a:sym typeface="+mn-ea"/>
                </a:rPr>
                <a:t>　缺乏蛲虫病的防治知识。</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701647"/>
            <a:ext cx="10440035" cy="2004094"/>
            <a:chOff x="4157" y="3295"/>
            <a:chExt cx="16441" cy="315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【护理目标】</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1598"/>
            </a:xfrm>
            <a:prstGeom prst="rect">
              <a:avLst/>
            </a:prstGeom>
            <a:noFill/>
          </p:spPr>
          <p:txBody>
            <a:bodyPr wrap="square">
              <a:spAutoFit/>
            </a:bodyPr>
            <a:lstStyle/>
            <a:p>
              <a:pPr indent="457200" algn="just" fontAlgn="auto">
                <a:lnSpc>
                  <a:spcPct val="150000"/>
                </a:lnSpc>
                <a:spcAft>
                  <a:spcPts val="0"/>
                </a:spcAft>
                <a:buClrTx/>
                <a:buSzTx/>
                <a:buFontTx/>
              </a:pPr>
              <a:r>
                <a:rPr sz="2000" dirty="0">
                  <a:latin typeface="Microsoft YaHei Regular" panose="020B0503020204020204" charset="-122"/>
                  <a:ea typeface="Microsoft YaHei Regular" panose="020B0503020204020204" charset="-122"/>
                  <a:cs typeface="Microsoft YaHei Regular" panose="020B0503020204020204" charset="-122"/>
                  <a:sym typeface="+mn-ea"/>
                </a:rPr>
                <a:t>（1）肛周及会阴部瘙痒症状消除。</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sz="2000" dirty="0">
                  <a:latin typeface="Microsoft YaHei Regular" panose="020B0503020204020204" charset="-122"/>
                  <a:ea typeface="Microsoft YaHei Regular" panose="020B0503020204020204" charset="-122"/>
                  <a:cs typeface="Microsoft YaHei Regular" panose="020B0503020204020204" charset="-122"/>
                  <a:sym typeface="+mn-ea"/>
                </a:rPr>
                <a:t>（2）患儿养成良好的卫生习惯。</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701647"/>
            <a:ext cx="10440035" cy="3850706"/>
            <a:chOff x="4157" y="3295"/>
            <a:chExt cx="16441" cy="606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【护理措施】</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4506"/>
            </a:xfrm>
            <a:prstGeom prst="rect">
              <a:avLst/>
            </a:prstGeom>
            <a:noFill/>
          </p:spPr>
          <p:txBody>
            <a:bodyPr wrap="square">
              <a:spAutoFit/>
            </a:bodyPr>
            <a:lstStyle/>
            <a:p>
              <a:pPr indent="457200" algn="just" fontAlgn="auto">
                <a:lnSpc>
                  <a:spcPct val="150000"/>
                </a:lnSpc>
                <a:spcAft>
                  <a:spcPts val="0"/>
                </a:spcAft>
                <a:buClrTx/>
                <a:buSzTx/>
                <a:buFontTx/>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1. 减轻或消除肛周及会阴部瘙痒</a:t>
              </a:r>
              <a:r>
                <a:rPr sz="2000" dirty="0">
                  <a:latin typeface="Microsoft YaHei Regular" panose="020B0503020204020204" charset="-122"/>
                  <a:ea typeface="Microsoft YaHei Regular" panose="020B0503020204020204" charset="-122"/>
                  <a:cs typeface="Microsoft YaHei Regular" panose="020B0503020204020204" charset="-122"/>
                  <a:sym typeface="+mn-ea"/>
                </a:rPr>
                <a:t>　每晚睡前用温水洗净肛门及会阴部，涂抹蛲虫膏；也可用噻嘧啶栓剂塞肛，连用 3 ～ 5 天。</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sz="2000" b="1" dirty="0">
                  <a:solidFill>
                    <a:srgbClr val="FF7F7F"/>
                  </a:solidFill>
                  <a:latin typeface="Microsoft YaHei Bold" panose="020B0503020204020204" charset="-122"/>
                  <a:ea typeface="Microsoft YaHei Bold" panose="020B0503020204020204" charset="-122"/>
                  <a:cs typeface="Microsoft YaHei Bold" panose="020B0503020204020204" charset="-122"/>
                  <a:sym typeface="+mn-ea"/>
                </a:rPr>
                <a:t>2. 健康教育</a:t>
              </a:r>
              <a:r>
                <a:rPr sz="2000" dirty="0">
                  <a:latin typeface="Microsoft YaHei Regular" panose="020B0503020204020204" charset="-122"/>
                  <a:ea typeface="Microsoft YaHei Regular" panose="020B0503020204020204" charset="-122"/>
                  <a:cs typeface="Microsoft YaHei Regular" panose="020B0503020204020204" charset="-122"/>
                  <a:sym typeface="+mn-ea"/>
                </a:rPr>
                <a:t>　①指导家长在夜间患儿入睡后 1 ～ 3 小时，观察肛周、会阴部皮肤皱褶处有无乳白色小线虫，用市售透明胶纸或蘸过生理盐水的棉花获取虫卵。②指导患儿睡觉时穿睡裤、戴手套。床单和内裤常煮沸消毒。③教育家长培养患儿良好的卫生习惯，如饭前便后洗手、勤剪指甲、不玩手指等，并注意玩具、图书、用品等的清洗和消毒。</a:t>
              </a:r>
              <a:endParaRPr sz="2000"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82" y="1409090"/>
            <a:ext cx="10080000" cy="458597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水痘—带状疱疹病毒即人类疱疹病毒 3 型，病毒核心为双股 DNA，仅一个血清型。该病毒在外界环境中生存力弱，不耐高温，不耐酸，对乙醚敏感，在痂皮中不能存活。</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圆角矩形 2"/>
          <p:cNvSpPr/>
          <p:nvPr/>
        </p:nvSpPr>
        <p:spPr>
          <a:xfrm>
            <a:off x="875683" y="1362075"/>
            <a:ext cx="10440000" cy="4680000"/>
          </a:xfrm>
          <a:prstGeom prst="roundRect">
            <a:avLst>
              <a:gd name="adj" fmla="val 5943"/>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4_1"/>
  <p:tag name="KSO_WM_UNIT_ID" val="diagram20228075_4*l_h_b*1_4_1"/>
  <p:tag name="KSO_WM_TEMPLATE_CATEGORY" val="diagram"/>
  <p:tag name="KSO_WM_TEMPLATE_INDEX" val="20228075"/>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10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05.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5*l_i*1_1"/>
  <p:tag name="KSO_WM_TEMPLATE_CATEGORY" val="diagram"/>
  <p:tag name="KSO_WM_TEMPLATE_INDEX" val="20228063"/>
  <p:tag name="KSO_WM_UNIT_LAYERLEVEL" val="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Lst>
</file>

<file path=ppt/tags/tag1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5*l_h_a*1_1_1"/>
  <p:tag name="KSO_WM_TEMPLATE_CATEGORY" val="diagram"/>
  <p:tag name="KSO_WM_TEMPLATE_INDEX" val="20228063"/>
  <p:tag name="KSO_WM_UNIT_LAYERLEVEL" val="1_1_1"/>
  <p:tag name="KSO_WM_TAG_VERSION" val="1.0"/>
  <p:tag name="KSO_WM_BEAUTIFY_FLAG" val="#wm#"/>
</p:tagLst>
</file>

<file path=ppt/tags/tag1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5*l_h_a*1_2_1"/>
  <p:tag name="KSO_WM_TEMPLATE_CATEGORY" val="diagram"/>
  <p:tag name="KSO_WM_TEMPLATE_INDEX" val="20228063"/>
  <p:tag name="KSO_WM_UNIT_LAYERLEVEL" val="1_1_1"/>
  <p:tag name="KSO_WM_TAG_VERSION" val="1.0"/>
  <p:tag name="KSO_WM_BEAUTIFY_FLAG" val="#wm#"/>
</p:tagLst>
</file>

<file path=ppt/tags/tag1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5*l_h_a*1_3_1"/>
  <p:tag name="KSO_WM_TEMPLATE_CATEGORY" val="diagram"/>
  <p:tag name="KSO_WM_TEMPLATE_INDEX" val="20228063"/>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5*l_h_a*1_4_1"/>
  <p:tag name="KSO_WM_TEMPLATE_CATEGORY" val="diagram"/>
  <p:tag name="KSO_WM_TEMPLATE_INDEX" val="20228063"/>
  <p:tag name="KSO_WM_UNIT_LAYERLEVEL" val="1_1_1"/>
  <p:tag name="KSO_WM_TAG_VERSION" val="1.0"/>
  <p:tag name="KSO_WM_BEAUTIFY_FLAG" val="#wm#"/>
</p:tagLst>
</file>

<file path=ppt/tags/tag1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3_5*l_h_a*1_5_1"/>
  <p:tag name="KSO_WM_TEMPLATE_CATEGORY" val="diagram"/>
  <p:tag name="KSO_WM_TEMPLATE_INDEX" val="20228063"/>
  <p:tag name="KSO_WM_UNIT_LAYERLEVEL" val="1_1_1"/>
  <p:tag name="KSO_WM_TAG_VERSION" val="1.0"/>
  <p:tag name="KSO_WM_BEAUTIFY_FLAG" val="#wm#"/>
</p:tagLst>
</file>

<file path=ppt/tags/tag13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Lst>
</file>

<file path=ppt/tags/tag13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Lst>
</file>

<file path=ppt/tags/tag13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5*l_h_x*1_1_1"/>
  <p:tag name="KSO_WM_UNIT_LAYERLEVEL" val="1_1_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5*l_h_f*1_1_1"/>
  <p:tag name="KSO_WM_UNIT_LAYERLEVEL" val="1_1_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Lst>
</file>

<file path=ppt/tags/tag13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Lst>
</file>

<file path=ppt/tags/tag13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Lst>
</file>

<file path=ppt/tags/tag14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Lst>
</file>

<file path=ppt/tags/tag14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Lst>
</file>

<file path=ppt/tags/tag14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Lst>
</file>

<file path=ppt/tags/tag14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Lst>
</file>

<file path=ppt/tags/tag15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5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5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5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5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58.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Lst>
</file>

<file path=ppt/tags/tag1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Lst>
</file>

<file path=ppt/tags/tag19.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Lst>
</file>

<file path=ppt/tags/tag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Lst>
</file>

<file path=ppt/tags/tag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Lst>
</file>

<file path=ppt/tags/tag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Lst>
</file>

<file path=ppt/tags/tag2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Lst>
</file>

<file path=ppt/tags/tag2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Lst>
</file>

<file path=ppt/tags/tag2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Lst>
</file>

<file path=ppt/tags/tag37.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1_1"/>
  <p:tag name="KSO_WM_UNIT_ID" val="diagram20228075_4*l_h_b*1_1_1"/>
  <p:tag name="KSO_WM_TEMPLATE_CATEGORY" val="diagram"/>
  <p:tag name="KSO_WM_TEMPLATE_INDEX" val="20228075"/>
  <p:tag name="KSO_WM_UNIT_LAYERLEVEL" val="1_1_1"/>
  <p:tag name="KSO_WM_TAG_VERSION" val="1.0"/>
  <p:tag name="KSO_WM_BEAUTIFY_FLAG" val="#wm#"/>
</p:tagLst>
</file>

<file path=ppt/tags/tag38.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2_1"/>
  <p:tag name="KSO_WM_UNIT_ID" val="diagram20228075_4*l_h_b*1_2_1"/>
  <p:tag name="KSO_WM_TEMPLATE_CATEGORY" val="diagram"/>
  <p:tag name="KSO_WM_TEMPLATE_INDEX" val="20228075"/>
  <p:tag name="KSO_WM_UNIT_LAYERLEVEL" val="1_1_1"/>
  <p:tag name="KSO_WM_TAG_VERSION" val="1.0"/>
  <p:tag name="KSO_WM_BEAUTIFY_FLAG" val="#wm#"/>
</p:tagLst>
</file>

<file path=ppt/tags/tag39.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3_1"/>
  <p:tag name="KSO_WM_UNIT_ID" val="diagram20228075_4*l_h_b*1_3_1"/>
  <p:tag name="KSO_WM_TEMPLATE_CATEGORY" val="diagram"/>
  <p:tag name="KSO_WM_TEMPLATE_INDEX" val="20228075"/>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4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4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8.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49.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Lst>
</file>

<file path=ppt/tags/tag50.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51.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52.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53.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5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55.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5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57.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5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59.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Lst>
</file>

<file path=ppt/tags/tag6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6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62.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6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Lst>
</file>

<file path=ppt/tags/tag7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72.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73.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8066_2*m_h_z*1_2_1"/>
  <p:tag name="KSO_WM_TEMPLATE_CATEGORY" val="diagram"/>
  <p:tag name="KSO_WM_TEMPLATE_INDEX" val="20228066"/>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066_2*m_h_i*1_1_1"/>
  <p:tag name="KSO_WM_TEMPLATE_CATEGORY" val="diagram"/>
  <p:tag name="KSO_WM_TEMPLATE_INDEX" val="20228066"/>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066_2*m_h_i*1_1_2"/>
  <p:tag name="KSO_WM_TEMPLATE_CATEGORY" val="diagram"/>
  <p:tag name="KSO_WM_TEMPLATE_INDEX" val="20228066"/>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066_2*m_h_i*1_1_3"/>
  <p:tag name="KSO_WM_TEMPLATE_CATEGORY" val="diagram"/>
  <p:tag name="KSO_WM_TEMPLATE_INDEX" val="20228066"/>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066_2*m_h_i*1_1_4"/>
  <p:tag name="KSO_WM_TEMPLATE_CATEGORY" val="diagram"/>
  <p:tag name="KSO_WM_TEMPLATE_INDEX" val="20228066"/>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8066_2*m_h_i*1_1_5"/>
  <p:tag name="KSO_WM_TEMPLATE_CATEGORY" val="diagram"/>
  <p:tag name="KSO_WM_TEMPLATE_INDEX" val="20228066"/>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Lst>
</file>

<file path=ppt/tags/tag80.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066_2*m_h_x*1_1_1"/>
  <p:tag name="KSO_WM_TEMPLATE_CATEGORY" val="diagram"/>
  <p:tag name="KSO_WM_TEMPLATE_INDEX" val="20228066"/>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066_2*m_h_i*1_2_1"/>
  <p:tag name="KSO_WM_TEMPLATE_CATEGORY" val="diagram"/>
  <p:tag name="KSO_WM_TEMPLATE_INDEX" val="20228066"/>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066_2*m_h_i*1_2_2"/>
  <p:tag name="KSO_WM_TEMPLATE_CATEGORY" val="diagram"/>
  <p:tag name="KSO_WM_TEMPLATE_INDEX" val="20228066"/>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066_2*m_h_i*1_2_3"/>
  <p:tag name="KSO_WM_TEMPLATE_CATEGORY" val="diagram"/>
  <p:tag name="KSO_WM_TEMPLATE_INDEX" val="20228066"/>
  <p:tag name="KSO_WM_UNIT_LAYERLEVEL" val="1_1_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8066_2*m_h_i*1_2_4"/>
  <p:tag name="KSO_WM_TEMPLATE_CATEGORY" val="diagram"/>
  <p:tag name="KSO_WM_TEMPLATE_INDEX" val="20228066"/>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8066_2*m_h_i*1_2_5"/>
  <p:tag name="KSO_WM_TEMPLATE_CATEGORY" val="diagram"/>
  <p:tag name="KSO_WM_TEMPLATE_INDEX" val="20228066"/>
  <p:tag name="KSO_WM_UNIT_LAYERLEVEL" val="1_1_1"/>
  <p:tag name="KSO_WM_TAG_VERSION" val="1.0"/>
  <p:tag name="KSO_WM_BEAUTIFY_FLAG" val="#wm#"/>
</p:tagLst>
</file>

<file path=ppt/tags/tag86.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066_2*m_h_x*1_2_1"/>
  <p:tag name="KSO_WM_TEMPLATE_CATEGORY" val="diagram"/>
  <p:tag name="KSO_WM_TEMPLATE_INDEX" val="20228066"/>
  <p:tag name="KSO_WM_UNIT_LAYERLEVEL" val="1_1_1"/>
  <p:tag name="KSO_WM_TAG_VERSION" val="1.0"/>
  <p:tag name="KSO_WM_BEAUTIFY_FLAG" val="#wm#"/>
</p:tagLst>
</file>

<file path=ppt/tags/tag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8066_2*m_h_a*1_2_1"/>
  <p:tag name="KSO_WM_TEMPLATE_CATEGORY" val="diagram"/>
  <p:tag name="KSO_WM_TEMPLATE_INDEX" val="20228066"/>
  <p:tag name="KSO_WM_UNIT_LAYERLEVEL" val="1_1_1"/>
  <p:tag name="KSO_WM_TAG_VERSION" val="1.0"/>
  <p:tag name="KSO_WM_BEAUTIFY_FLAG" val="#wm#"/>
</p:tagLst>
</file>

<file path=ppt/tags/tag8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066_2*m_h_f*1_2_1"/>
  <p:tag name="KSO_WM_TEMPLATE_CATEGORY" val="diagram"/>
  <p:tag name="KSO_WM_TEMPLATE_INDEX" val="20228066"/>
  <p:tag name="KSO_WM_UNIT_LAYERLEVEL" val="1_1_1"/>
  <p:tag name="KSO_WM_TAG_VERSION" val="1.0"/>
  <p:tag name="KSO_WM_BEAUTIFY_FLAG" val="#wm#"/>
</p:tagLst>
</file>

<file path=ppt/tags/tag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8066_2*m_h_a*1_1_1"/>
  <p:tag name="KSO_WM_TEMPLATE_CATEGORY" val="diagram"/>
  <p:tag name="KSO_WM_TEMPLATE_INDEX" val="20228066"/>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Lst>
</file>

<file path=ppt/tags/tag9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066_2*m_h_f*1_1_1"/>
  <p:tag name="KSO_WM_TEMPLATE_CATEGORY" val="diagram"/>
  <p:tag name="KSO_WM_TEMPLATE_INDEX" val="20228066"/>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Lst>
</file>

<file path=ppt/tags/tag96.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1_1"/>
  <p:tag name="KSO_WM_UNIT_ID" val="diagram20228075_4*l_h_b*1_1_1"/>
  <p:tag name="KSO_WM_TEMPLATE_CATEGORY" val="diagram"/>
  <p:tag name="KSO_WM_TEMPLATE_INDEX" val="20228075"/>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15353</Words>
  <Application>WPS 演示</Application>
  <PresentationFormat>全屏显示(16:9)</PresentationFormat>
  <Paragraphs>628</Paragraphs>
  <Slides>85</Slides>
  <Notes>25</Notes>
  <HiddenSlides>0</HiddenSlides>
  <MMClips>1</MMClips>
  <ScaleCrop>false</ScaleCrop>
  <HeadingPairs>
    <vt:vector size="6" baseType="variant">
      <vt:variant>
        <vt:lpstr>已用的字体</vt:lpstr>
      </vt:variant>
      <vt:variant>
        <vt:i4>37</vt:i4>
      </vt:variant>
      <vt:variant>
        <vt:lpstr>主题</vt:lpstr>
      </vt:variant>
      <vt:variant>
        <vt:i4>1</vt:i4>
      </vt:variant>
      <vt:variant>
        <vt:lpstr>幻灯片标题</vt:lpstr>
      </vt:variant>
      <vt:variant>
        <vt:i4>85</vt:i4>
      </vt:variant>
    </vt:vector>
  </HeadingPairs>
  <TitlesOfParts>
    <vt:vector size="123"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思源黑体 CN Medium</vt:lpstr>
      <vt:lpstr>Times New Roman Regular</vt:lpstr>
      <vt:lpstr>Clear Sans</vt:lpstr>
      <vt:lpstr>苹方-简</vt:lpstr>
      <vt:lpstr>Open Sans</vt:lpstr>
      <vt:lpstr>思源黑体 CN Regular</vt:lpstr>
      <vt:lpstr>思源黑体 CN Bold</vt:lpstr>
      <vt:lpstr>思源黑体 CN Bold</vt:lpstr>
      <vt:lpstr>MiSans</vt:lpstr>
      <vt:lpstr>思源黑体 CN Light</vt:lpstr>
      <vt:lpstr>黑体</vt:lpstr>
      <vt:lpstr>思源黑体 CN Normal</vt:lpstr>
      <vt:lpstr>思源黑体 CN Heavy</vt:lpstr>
      <vt:lpstr>Helvetica Light</vt:lpstr>
      <vt:lpstr>Helvetica Light</vt:lpstr>
      <vt:lpstr>MiSans</vt:lpstr>
      <vt:lpstr>思源黑体 CN Heavy</vt:lpstr>
      <vt:lpstr>宋体-简</vt:lpstr>
      <vt:lpstr>Microsoft YaHei Light</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26</cp:revision>
  <dcterms:created xsi:type="dcterms:W3CDTF">2023-09-13T06:13:35Z</dcterms:created>
  <dcterms:modified xsi:type="dcterms:W3CDTF">2023-09-13T06:13:35Z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03C014705B4B02A20F53016509A21CFB_43</vt:lpwstr>
  </property>
</Properties>
</file>